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00" r:id="rId1"/>
  </p:sldMasterIdLst>
  <p:notesMasterIdLst>
    <p:notesMasterId r:id="rId42"/>
  </p:notesMasterIdLst>
  <p:sldIdLst>
    <p:sldId id="295"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6" r:id="rId41"/>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4" d="100"/>
          <a:sy n="54" d="100"/>
        </p:scale>
        <p:origin x="99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718C6E1-F506-40C4-BA31-933C9F9F2825}" type="datetimeFigureOut">
              <a:rPr lang="fa-IR" smtClean="0"/>
              <a:pPr/>
              <a:t>06/13/1443</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84104D1-6BC4-41E0-9F59-7AA7EDE7168A}" type="slidenum">
              <a:rPr lang="fa-IR" smtClean="0"/>
              <a:pPr/>
              <a:t>‹#›</a:t>
            </a:fld>
            <a:endParaRPr lang="fa-IR"/>
          </a:p>
        </p:txBody>
      </p:sp>
    </p:spTree>
    <p:extLst>
      <p:ext uri="{BB962C8B-B14F-4D97-AF65-F5344CB8AC3E}">
        <p14:creationId xmlns:p14="http://schemas.microsoft.com/office/powerpoint/2010/main" val="28479097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104D1-6BC4-41E0-9F59-7AA7EDE7168A}" type="slidenum">
              <a:rPr lang="fa-IR" smtClean="0"/>
              <a:pPr/>
              <a:t>1</a:t>
            </a:fld>
            <a:endParaRPr lang="fa-IR"/>
          </a:p>
        </p:txBody>
      </p:sp>
    </p:spTree>
    <p:extLst>
      <p:ext uri="{BB962C8B-B14F-4D97-AF65-F5344CB8AC3E}">
        <p14:creationId xmlns:p14="http://schemas.microsoft.com/office/powerpoint/2010/main" val="860540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684104D1-6BC4-41E0-9F59-7AA7EDE7168A}" type="slidenum">
              <a:rPr lang="fa-IR" smtClean="0"/>
              <a:pPr/>
              <a:t>9</a:t>
            </a:fld>
            <a:endParaRPr lang="fa-IR"/>
          </a:p>
        </p:txBody>
      </p:sp>
    </p:spTree>
    <p:extLst>
      <p:ext uri="{BB962C8B-B14F-4D97-AF65-F5344CB8AC3E}">
        <p14:creationId xmlns:p14="http://schemas.microsoft.com/office/powerpoint/2010/main" val="2156303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684104D1-6BC4-41E0-9F59-7AA7EDE7168A}" type="slidenum">
              <a:rPr lang="fa-IR" smtClean="0"/>
              <a:pPr/>
              <a:t>13</a:t>
            </a:fld>
            <a:endParaRPr lang="fa-IR"/>
          </a:p>
        </p:txBody>
      </p:sp>
    </p:spTree>
    <p:extLst>
      <p:ext uri="{BB962C8B-B14F-4D97-AF65-F5344CB8AC3E}">
        <p14:creationId xmlns:p14="http://schemas.microsoft.com/office/powerpoint/2010/main" val="1209201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684104D1-6BC4-41E0-9F59-7AA7EDE7168A}" type="slidenum">
              <a:rPr lang="fa-IR" smtClean="0"/>
              <a:pPr/>
              <a:t>34</a:t>
            </a:fld>
            <a:endParaRPr lang="fa-IR"/>
          </a:p>
        </p:txBody>
      </p:sp>
    </p:spTree>
    <p:extLst>
      <p:ext uri="{BB962C8B-B14F-4D97-AF65-F5344CB8AC3E}">
        <p14:creationId xmlns:p14="http://schemas.microsoft.com/office/powerpoint/2010/main" val="12603429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684104D1-6BC4-41E0-9F59-7AA7EDE7168A}" type="slidenum">
              <a:rPr lang="fa-IR" smtClean="0"/>
              <a:pPr/>
              <a:t>37</a:t>
            </a:fld>
            <a:endParaRPr lang="fa-IR"/>
          </a:p>
        </p:txBody>
      </p:sp>
    </p:spTree>
    <p:extLst>
      <p:ext uri="{BB962C8B-B14F-4D97-AF65-F5344CB8AC3E}">
        <p14:creationId xmlns:p14="http://schemas.microsoft.com/office/powerpoint/2010/main" val="3627941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684104D1-6BC4-41E0-9F59-7AA7EDE7168A}" type="slidenum">
              <a:rPr lang="fa-IR" smtClean="0"/>
              <a:pPr/>
              <a:t>38</a:t>
            </a:fld>
            <a:endParaRPr lang="fa-IR"/>
          </a:p>
        </p:txBody>
      </p:sp>
    </p:spTree>
    <p:extLst>
      <p:ext uri="{BB962C8B-B14F-4D97-AF65-F5344CB8AC3E}">
        <p14:creationId xmlns:p14="http://schemas.microsoft.com/office/powerpoint/2010/main" val="2421205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684104D1-6BC4-41E0-9F59-7AA7EDE7168A}" type="slidenum">
              <a:rPr lang="fa-IR" smtClean="0"/>
              <a:pPr/>
              <a:t>39</a:t>
            </a:fld>
            <a:endParaRPr lang="fa-IR"/>
          </a:p>
        </p:txBody>
      </p:sp>
    </p:spTree>
    <p:extLst>
      <p:ext uri="{BB962C8B-B14F-4D97-AF65-F5344CB8AC3E}">
        <p14:creationId xmlns:p14="http://schemas.microsoft.com/office/powerpoint/2010/main" val="1586701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DA890A7F-F748-4BB5-963F-700B99623337}" type="datetime8">
              <a:rPr lang="fa-IR" smtClean="0"/>
              <a:t>ژانويه 16، 22</a:t>
            </a:fld>
            <a:endParaRPr lang="fa-IR"/>
          </a:p>
        </p:txBody>
      </p:sp>
      <p:sp>
        <p:nvSpPr>
          <p:cNvPr id="20" name="Footer Placeholder 19"/>
          <p:cNvSpPr>
            <a:spLocks noGrp="1"/>
          </p:cNvSpPr>
          <p:nvPr>
            <p:ph type="ftr" sz="quarter" idx="11"/>
          </p:nvPr>
        </p:nvSpPr>
        <p:spPr/>
        <p:txBody>
          <a:bodyPr/>
          <a:lstStyle>
            <a:extLst/>
          </a:lstStyle>
          <a:p>
            <a:r>
              <a:rPr lang="en-US" smtClean="0"/>
              <a:t>www.parsdigishop.ir</a:t>
            </a:r>
            <a:endParaRPr lang="fa-IR"/>
          </a:p>
        </p:txBody>
      </p:sp>
      <p:sp>
        <p:nvSpPr>
          <p:cNvPr id="10" name="Slide Number Placeholder 9"/>
          <p:cNvSpPr>
            <a:spLocks noGrp="1"/>
          </p:cNvSpPr>
          <p:nvPr>
            <p:ph type="sldNum" sz="quarter" idx="12"/>
          </p:nvPr>
        </p:nvSpPr>
        <p:spPr/>
        <p:txBody>
          <a:bodyPr/>
          <a:lstStyle>
            <a:extLst/>
          </a:lstStyle>
          <a:p>
            <a:fld id="{6E92E697-C481-4918-8C8A-4CFB47FEB3E6}" type="slidenum">
              <a:rPr lang="fa-IR" smtClean="0"/>
              <a:pPr/>
              <a:t>‹#›</a:t>
            </a:fld>
            <a:endParaRPr lang="fa-I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6A779A-DDC8-4EAF-8BC0-E870F0CA3224}" type="datetime8">
              <a:rPr lang="fa-IR" smtClean="0"/>
              <a:t>ژانويه 16، 22</a:t>
            </a:fld>
            <a:endParaRPr lang="fa-IR"/>
          </a:p>
        </p:txBody>
      </p:sp>
      <p:sp>
        <p:nvSpPr>
          <p:cNvPr id="5" name="Footer Placeholder 4"/>
          <p:cNvSpPr>
            <a:spLocks noGrp="1"/>
          </p:cNvSpPr>
          <p:nvPr>
            <p:ph type="ftr" sz="quarter" idx="11"/>
          </p:nvPr>
        </p:nvSpPr>
        <p:spPr/>
        <p:txBody>
          <a:bodyPr/>
          <a:lstStyle>
            <a:extLst/>
          </a:lstStyle>
          <a:p>
            <a:r>
              <a:rPr lang="en-US" smtClean="0"/>
              <a:t>www.parsdigishop.ir</a:t>
            </a:r>
            <a:endParaRPr lang="fa-IR"/>
          </a:p>
        </p:txBody>
      </p:sp>
      <p:sp>
        <p:nvSpPr>
          <p:cNvPr id="6" name="Slide Number Placeholder 5"/>
          <p:cNvSpPr>
            <a:spLocks noGrp="1"/>
          </p:cNvSpPr>
          <p:nvPr>
            <p:ph type="sldNum" sz="quarter" idx="12"/>
          </p:nvPr>
        </p:nvSpPr>
        <p:spPr/>
        <p:txBody>
          <a:bodyPr/>
          <a:lstStyle>
            <a:extLst/>
          </a:lstStyle>
          <a:p>
            <a:fld id="{6E92E697-C481-4918-8C8A-4CFB47FEB3E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4C13242-1942-487E-B0A4-23B727745D50}" type="datetime8">
              <a:rPr lang="fa-IR" smtClean="0"/>
              <a:t>ژانويه 16، 22</a:t>
            </a:fld>
            <a:endParaRPr lang="fa-IR"/>
          </a:p>
        </p:txBody>
      </p:sp>
      <p:sp>
        <p:nvSpPr>
          <p:cNvPr id="5" name="Footer Placeholder 4"/>
          <p:cNvSpPr>
            <a:spLocks noGrp="1"/>
          </p:cNvSpPr>
          <p:nvPr>
            <p:ph type="ftr" sz="quarter" idx="11"/>
          </p:nvPr>
        </p:nvSpPr>
        <p:spPr/>
        <p:txBody>
          <a:bodyPr/>
          <a:lstStyle>
            <a:extLst/>
          </a:lstStyle>
          <a:p>
            <a:r>
              <a:rPr lang="en-US" smtClean="0"/>
              <a:t>www.parsdigishop.ir</a:t>
            </a:r>
            <a:endParaRPr lang="fa-IR"/>
          </a:p>
        </p:txBody>
      </p:sp>
      <p:sp>
        <p:nvSpPr>
          <p:cNvPr id="6" name="Slide Number Placeholder 5"/>
          <p:cNvSpPr>
            <a:spLocks noGrp="1"/>
          </p:cNvSpPr>
          <p:nvPr>
            <p:ph type="sldNum" sz="quarter" idx="12"/>
          </p:nvPr>
        </p:nvSpPr>
        <p:spPr/>
        <p:txBody>
          <a:bodyPr/>
          <a:lstStyle>
            <a:extLst/>
          </a:lstStyle>
          <a:p>
            <a:fld id="{6E92E697-C481-4918-8C8A-4CFB47FEB3E6}"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B1A69A1-33D5-4848-8C43-B41576164B50}" type="datetime8">
              <a:rPr lang="fa-IR" smtClean="0"/>
              <a:t>ژانويه 16، 22</a:t>
            </a:fld>
            <a:endParaRPr lang="fa-IR"/>
          </a:p>
        </p:txBody>
      </p:sp>
      <p:sp>
        <p:nvSpPr>
          <p:cNvPr id="5" name="Footer Placeholder 4"/>
          <p:cNvSpPr>
            <a:spLocks noGrp="1"/>
          </p:cNvSpPr>
          <p:nvPr>
            <p:ph type="ftr" sz="quarter" idx="11"/>
          </p:nvPr>
        </p:nvSpPr>
        <p:spPr/>
        <p:txBody>
          <a:bodyPr/>
          <a:lstStyle>
            <a:extLst/>
          </a:lstStyle>
          <a:p>
            <a:r>
              <a:rPr lang="en-US" smtClean="0"/>
              <a:t>www.parsdigishop.ir</a:t>
            </a:r>
            <a:endParaRPr lang="fa-IR"/>
          </a:p>
        </p:txBody>
      </p:sp>
      <p:sp>
        <p:nvSpPr>
          <p:cNvPr id="6" name="Slide Number Placeholder 5"/>
          <p:cNvSpPr>
            <a:spLocks noGrp="1"/>
          </p:cNvSpPr>
          <p:nvPr>
            <p:ph type="sldNum" sz="quarter" idx="12"/>
          </p:nvPr>
        </p:nvSpPr>
        <p:spPr/>
        <p:txBody>
          <a:bodyPr/>
          <a:lstStyle>
            <a:extLst/>
          </a:lstStyle>
          <a:p>
            <a:fld id="{6E92E697-C481-4918-8C8A-4CFB47FEB3E6}"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BA3D691-EE85-4565-9AEF-ED6B22E7FCCA}" type="datetime8">
              <a:rPr lang="fa-IR" smtClean="0"/>
              <a:t>ژانويه 16، 22</a:t>
            </a:fld>
            <a:endParaRPr lang="fa-IR"/>
          </a:p>
        </p:txBody>
      </p:sp>
      <p:sp>
        <p:nvSpPr>
          <p:cNvPr id="5" name="Footer Placeholder 4"/>
          <p:cNvSpPr>
            <a:spLocks noGrp="1"/>
          </p:cNvSpPr>
          <p:nvPr>
            <p:ph type="ftr" sz="quarter" idx="11"/>
          </p:nvPr>
        </p:nvSpPr>
        <p:spPr/>
        <p:txBody>
          <a:bodyPr/>
          <a:lstStyle>
            <a:extLst/>
          </a:lstStyle>
          <a:p>
            <a:r>
              <a:rPr lang="en-US" smtClean="0"/>
              <a:t>www.parsdigishop.ir</a:t>
            </a:r>
            <a:endParaRPr lang="fa-IR"/>
          </a:p>
        </p:txBody>
      </p:sp>
      <p:sp>
        <p:nvSpPr>
          <p:cNvPr id="6" name="Slide Number Placeholder 5"/>
          <p:cNvSpPr>
            <a:spLocks noGrp="1"/>
          </p:cNvSpPr>
          <p:nvPr>
            <p:ph type="sldNum" sz="quarter" idx="12"/>
          </p:nvPr>
        </p:nvSpPr>
        <p:spPr/>
        <p:txBody>
          <a:bodyPr/>
          <a:lstStyle>
            <a:extLst/>
          </a:lstStyle>
          <a:p>
            <a:fld id="{6E92E697-C481-4918-8C8A-4CFB47FEB3E6}" type="slidenum">
              <a:rPr lang="fa-IR" smtClean="0"/>
              <a:pPr/>
              <a:t>‹#›</a:t>
            </a:fld>
            <a:endParaRPr lang="fa-I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B61149B-424A-47F8-834C-197A92DC782D}" type="datetime8">
              <a:rPr lang="fa-IR" smtClean="0"/>
              <a:t>ژانويه 16، 22</a:t>
            </a:fld>
            <a:endParaRPr lang="fa-IR"/>
          </a:p>
        </p:txBody>
      </p:sp>
      <p:sp>
        <p:nvSpPr>
          <p:cNvPr id="6" name="Footer Placeholder 5"/>
          <p:cNvSpPr>
            <a:spLocks noGrp="1"/>
          </p:cNvSpPr>
          <p:nvPr>
            <p:ph type="ftr" sz="quarter" idx="11"/>
          </p:nvPr>
        </p:nvSpPr>
        <p:spPr/>
        <p:txBody>
          <a:bodyPr/>
          <a:lstStyle>
            <a:extLst/>
          </a:lstStyle>
          <a:p>
            <a:r>
              <a:rPr lang="en-US" smtClean="0"/>
              <a:t>www.parsdigishop.ir</a:t>
            </a:r>
            <a:endParaRPr lang="fa-IR"/>
          </a:p>
        </p:txBody>
      </p:sp>
      <p:sp>
        <p:nvSpPr>
          <p:cNvPr id="7" name="Slide Number Placeholder 6"/>
          <p:cNvSpPr>
            <a:spLocks noGrp="1"/>
          </p:cNvSpPr>
          <p:nvPr>
            <p:ph type="sldNum" sz="quarter" idx="12"/>
          </p:nvPr>
        </p:nvSpPr>
        <p:spPr/>
        <p:txBody>
          <a:bodyPr/>
          <a:lstStyle>
            <a:extLst/>
          </a:lstStyle>
          <a:p>
            <a:fld id="{6E92E697-C481-4918-8C8A-4CFB47FEB3E6}"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8382DFD-B5BF-4D0C-827F-59C22B7B421E}" type="datetime8">
              <a:rPr lang="fa-IR" smtClean="0"/>
              <a:t>ژانويه 16، 22</a:t>
            </a:fld>
            <a:endParaRPr lang="fa-IR"/>
          </a:p>
        </p:txBody>
      </p:sp>
      <p:sp>
        <p:nvSpPr>
          <p:cNvPr id="8" name="Footer Placeholder 7"/>
          <p:cNvSpPr>
            <a:spLocks noGrp="1"/>
          </p:cNvSpPr>
          <p:nvPr>
            <p:ph type="ftr" sz="quarter" idx="11"/>
          </p:nvPr>
        </p:nvSpPr>
        <p:spPr/>
        <p:txBody>
          <a:bodyPr/>
          <a:lstStyle>
            <a:extLst/>
          </a:lstStyle>
          <a:p>
            <a:r>
              <a:rPr lang="en-US" smtClean="0"/>
              <a:t>www.parsdigishop.ir</a:t>
            </a:r>
            <a:endParaRPr lang="fa-IR"/>
          </a:p>
        </p:txBody>
      </p:sp>
      <p:sp>
        <p:nvSpPr>
          <p:cNvPr id="9" name="Slide Number Placeholder 8"/>
          <p:cNvSpPr>
            <a:spLocks noGrp="1"/>
          </p:cNvSpPr>
          <p:nvPr>
            <p:ph type="sldNum" sz="quarter" idx="12"/>
          </p:nvPr>
        </p:nvSpPr>
        <p:spPr/>
        <p:txBody>
          <a:bodyPr/>
          <a:lstStyle>
            <a:extLst/>
          </a:lstStyle>
          <a:p>
            <a:fld id="{6E92E697-C481-4918-8C8A-4CFB47FEB3E6}"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541F809-0B28-45D2-BC88-2638788088B9}" type="datetime8">
              <a:rPr lang="fa-IR" smtClean="0"/>
              <a:t>ژانويه 16، 22</a:t>
            </a:fld>
            <a:endParaRPr lang="fa-IR"/>
          </a:p>
        </p:txBody>
      </p:sp>
      <p:sp>
        <p:nvSpPr>
          <p:cNvPr id="4" name="Footer Placeholder 3"/>
          <p:cNvSpPr>
            <a:spLocks noGrp="1"/>
          </p:cNvSpPr>
          <p:nvPr>
            <p:ph type="ftr" sz="quarter" idx="11"/>
          </p:nvPr>
        </p:nvSpPr>
        <p:spPr/>
        <p:txBody>
          <a:bodyPr/>
          <a:lstStyle>
            <a:extLst/>
          </a:lstStyle>
          <a:p>
            <a:r>
              <a:rPr lang="en-US" smtClean="0"/>
              <a:t>www.parsdigishop.ir</a:t>
            </a:r>
            <a:endParaRPr lang="fa-IR"/>
          </a:p>
        </p:txBody>
      </p:sp>
      <p:sp>
        <p:nvSpPr>
          <p:cNvPr id="5" name="Slide Number Placeholder 4"/>
          <p:cNvSpPr>
            <a:spLocks noGrp="1"/>
          </p:cNvSpPr>
          <p:nvPr>
            <p:ph type="sldNum" sz="quarter" idx="12"/>
          </p:nvPr>
        </p:nvSpPr>
        <p:spPr/>
        <p:txBody>
          <a:bodyPr/>
          <a:lstStyle>
            <a:extLst/>
          </a:lstStyle>
          <a:p>
            <a:fld id="{6E92E697-C481-4918-8C8A-4CFB47FEB3E6}"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CB378C9A-79B9-4575-9899-C858BE7FF05A}" type="datetime8">
              <a:rPr lang="fa-IR" smtClean="0"/>
              <a:t>ژانويه 16، 22</a:t>
            </a:fld>
            <a:endParaRPr lang="fa-IR"/>
          </a:p>
        </p:txBody>
      </p:sp>
      <p:sp>
        <p:nvSpPr>
          <p:cNvPr id="3" name="Footer Placeholder 2"/>
          <p:cNvSpPr>
            <a:spLocks noGrp="1"/>
          </p:cNvSpPr>
          <p:nvPr>
            <p:ph type="ftr" sz="quarter" idx="11"/>
          </p:nvPr>
        </p:nvSpPr>
        <p:spPr/>
        <p:txBody>
          <a:bodyPr/>
          <a:lstStyle>
            <a:extLst/>
          </a:lstStyle>
          <a:p>
            <a:r>
              <a:rPr lang="en-US" smtClean="0"/>
              <a:t>www.parsdigishop.ir</a:t>
            </a:r>
            <a:endParaRPr lang="fa-IR"/>
          </a:p>
        </p:txBody>
      </p:sp>
      <p:sp>
        <p:nvSpPr>
          <p:cNvPr id="4" name="Slide Number Placeholder 3"/>
          <p:cNvSpPr>
            <a:spLocks noGrp="1"/>
          </p:cNvSpPr>
          <p:nvPr>
            <p:ph type="sldNum" sz="quarter" idx="12"/>
          </p:nvPr>
        </p:nvSpPr>
        <p:spPr/>
        <p:txBody>
          <a:bodyPr/>
          <a:lstStyle>
            <a:extLst/>
          </a:lstStyle>
          <a:p>
            <a:fld id="{6E92E697-C481-4918-8C8A-4CFB47FEB3E6}" type="slidenum">
              <a:rPr lang="fa-IR" smtClean="0"/>
              <a:pPr/>
              <a:t>‹#›</a:t>
            </a:fld>
            <a:endParaRPr lang="fa-I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E5E9888-97AC-465C-BA4A-3BAFE0E1EDB9}" type="datetime8">
              <a:rPr lang="fa-IR" smtClean="0"/>
              <a:t>ژانويه 16، 22</a:t>
            </a:fld>
            <a:endParaRPr lang="fa-IR"/>
          </a:p>
        </p:txBody>
      </p:sp>
      <p:sp>
        <p:nvSpPr>
          <p:cNvPr id="6" name="Footer Placeholder 5"/>
          <p:cNvSpPr>
            <a:spLocks noGrp="1"/>
          </p:cNvSpPr>
          <p:nvPr>
            <p:ph type="ftr" sz="quarter" idx="11"/>
          </p:nvPr>
        </p:nvSpPr>
        <p:spPr/>
        <p:txBody>
          <a:bodyPr/>
          <a:lstStyle>
            <a:extLst/>
          </a:lstStyle>
          <a:p>
            <a:r>
              <a:rPr lang="en-US" smtClean="0"/>
              <a:t>www.parsdigishop.ir</a:t>
            </a:r>
            <a:endParaRPr lang="fa-IR"/>
          </a:p>
        </p:txBody>
      </p:sp>
      <p:sp>
        <p:nvSpPr>
          <p:cNvPr id="7" name="Slide Number Placeholder 6"/>
          <p:cNvSpPr>
            <a:spLocks noGrp="1"/>
          </p:cNvSpPr>
          <p:nvPr>
            <p:ph type="sldNum" sz="quarter" idx="12"/>
          </p:nvPr>
        </p:nvSpPr>
        <p:spPr/>
        <p:txBody>
          <a:bodyPr/>
          <a:lstStyle>
            <a:extLst/>
          </a:lstStyle>
          <a:p>
            <a:fld id="{6E92E697-C481-4918-8C8A-4CFB47FEB3E6}"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6DCD4995-70AB-4E5A-B02C-4CE90E527242}" type="datetime8">
              <a:rPr lang="fa-IR" smtClean="0"/>
              <a:t>ژانويه 16، 22</a:t>
            </a:fld>
            <a:endParaRPr lang="fa-IR"/>
          </a:p>
        </p:txBody>
      </p:sp>
      <p:sp>
        <p:nvSpPr>
          <p:cNvPr id="6" name="Footer Placeholder 5"/>
          <p:cNvSpPr>
            <a:spLocks noGrp="1"/>
          </p:cNvSpPr>
          <p:nvPr>
            <p:ph type="ftr" sz="quarter" idx="11"/>
          </p:nvPr>
        </p:nvSpPr>
        <p:spPr/>
        <p:txBody>
          <a:bodyPr/>
          <a:lstStyle>
            <a:extLst/>
          </a:lstStyle>
          <a:p>
            <a:r>
              <a:rPr lang="en-US" smtClean="0"/>
              <a:t>www.parsdigishop.ir</a:t>
            </a:r>
            <a:endParaRPr lang="fa-IR"/>
          </a:p>
        </p:txBody>
      </p:sp>
      <p:sp>
        <p:nvSpPr>
          <p:cNvPr id="7" name="Slide Number Placeholder 6"/>
          <p:cNvSpPr>
            <a:spLocks noGrp="1"/>
          </p:cNvSpPr>
          <p:nvPr>
            <p:ph type="sldNum" sz="quarter" idx="12"/>
          </p:nvPr>
        </p:nvSpPr>
        <p:spPr/>
        <p:txBody>
          <a:bodyPr/>
          <a:lstStyle>
            <a:extLst/>
          </a:lstStyle>
          <a:p>
            <a:fld id="{6E92E697-C481-4918-8C8A-4CFB47FEB3E6}" type="slidenum">
              <a:rPr lang="fa-IR" smtClean="0"/>
              <a:pPr/>
              <a:t>‹#›</a:t>
            </a:fld>
            <a:endParaRPr lang="fa-I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068137D-D785-4051-AEA6-480B120C3267}" type="datetime8">
              <a:rPr lang="fa-IR" smtClean="0"/>
              <a:t>ژانويه 16، 22</a:t>
            </a:fld>
            <a:endParaRPr lang="fa-I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en-US" smtClean="0"/>
              <a:t>www.parsdigishop.ir</a:t>
            </a:r>
            <a:endParaRPr lang="fa-I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E92E697-C481-4918-8C8A-4CFB47FEB3E6}" type="slidenum">
              <a:rPr lang="fa-IR" smtClean="0"/>
              <a:pPr/>
              <a:t>‹#›</a:t>
            </a:fld>
            <a:endParaRPr lang="fa-I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hf sldNum="0" hdr="0" dt="0"/>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7.gi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03648" y="980728"/>
            <a:ext cx="7498080" cy="3514720"/>
          </a:xfrm>
        </p:spPr>
        <p:txBody>
          <a:bodyPr>
            <a:normAutofit/>
          </a:bodyPr>
          <a:lstStyle/>
          <a:p>
            <a:pPr algn="ctr"/>
            <a:r>
              <a:rPr lang="fa-IR" sz="6600" b="1" dirty="0" smtClean="0">
                <a:effectLst/>
              </a:rPr>
              <a:t>تستهای مخرب و غیر مخرب در بازرسی جوش</a:t>
            </a:r>
            <a:endParaRPr lang="en-US" sz="6600" b="1" dirty="0">
              <a:effectLst/>
            </a:endParaRPr>
          </a:p>
        </p:txBody>
      </p:sp>
    </p:spTree>
    <p:extLst>
      <p:ext uri="{BB962C8B-B14F-4D97-AF65-F5344CB8AC3E}">
        <p14:creationId xmlns:p14="http://schemas.microsoft.com/office/powerpoint/2010/main" val="2738842181"/>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1142976" y="142852"/>
            <a:ext cx="7858180" cy="5916020"/>
          </a:xfrm>
          <a:prstGeom prst="rect">
            <a:avLst/>
          </a:prstGeom>
          <a:ln w="88900" cap="sq" cmpd="thickThin">
            <a:solidFill>
              <a:srgbClr val="000000"/>
            </a:solidFill>
            <a:prstDash val="solid"/>
            <a:miter lim="800000"/>
          </a:ln>
          <a:effectLst>
            <a:innerShdw blurRad="76200">
              <a:srgbClr val="000000"/>
            </a:innerShdw>
          </a:effectLst>
        </p:spPr>
      </p:pic>
      <p:sp>
        <p:nvSpPr>
          <p:cNvPr id="3" name="Rectangle 2"/>
          <p:cNvSpPr/>
          <p:nvPr/>
        </p:nvSpPr>
        <p:spPr>
          <a:xfrm>
            <a:off x="1000100" y="6286520"/>
            <a:ext cx="8143900" cy="369332"/>
          </a:xfrm>
          <a:prstGeom prst="rect">
            <a:avLst/>
          </a:prstGeom>
        </p:spPr>
        <p:txBody>
          <a:bodyPr wrap="square">
            <a:spAutoFit/>
          </a:bodyPr>
          <a:lstStyle/>
          <a:p>
            <a:pPr algn="ctr"/>
            <a:r>
              <a:rPr lang="fa-IR" b="1" dirty="0" smtClean="0"/>
              <a:t>شكل 3 – انواع تركها از نظر شكل هندسي، موقعيت و جهت شكل گيري در قطعه جوشكاري شده</a:t>
            </a:r>
            <a:endParaRPr lang="fa-IR" dirty="0"/>
          </a:p>
        </p:txBody>
      </p:sp>
      <p:sp>
        <p:nvSpPr>
          <p:cNvPr id="2" name="Footer Placeholder 1"/>
          <p:cNvSpPr>
            <a:spLocks noGrp="1"/>
          </p:cNvSpPr>
          <p:nvPr>
            <p:ph type="ftr" sz="quarter" idx="11"/>
          </p:nvPr>
        </p:nvSpPr>
        <p:spPr/>
        <p:txBody>
          <a:bodyPr/>
          <a:lstStyle/>
          <a:p>
            <a:r>
              <a:rPr lang="en-US" smtClean="0"/>
              <a:t>www.parsdigishop.ir</a:t>
            </a:r>
            <a:endParaRPr lang="fa-IR"/>
          </a:p>
        </p:txBody>
      </p:sp>
    </p:spTree>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wheel(1)">
                                      <p:cBhvr>
                                        <p:cTn id="7" dur="20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14546" y="357166"/>
            <a:ext cx="5513048" cy="584775"/>
          </a:xfrm>
          <a:prstGeom prst="rect">
            <a:avLst/>
          </a:prstGeom>
        </p:spPr>
        <p:txBody>
          <a:bodyPr wrap="none">
            <a:spAutoFit/>
          </a:bodyPr>
          <a:lstStyle/>
          <a:p>
            <a:pPr algn="ctr"/>
            <a:r>
              <a:rPr lang="fa-IR" sz="3200" b="1" dirty="0" smtClean="0"/>
              <a:t>گروه شماره 2- حفره ها </a:t>
            </a:r>
            <a:r>
              <a:rPr lang="en-US" sz="3200" b="1" dirty="0" smtClean="0"/>
              <a:t>(</a:t>
            </a:r>
            <a:r>
              <a:rPr lang="en-US" sz="3200" b="1" dirty="0" smtClean="0">
                <a:solidFill>
                  <a:srgbClr val="FF0000"/>
                </a:solidFill>
              </a:rPr>
              <a:t>Cavities</a:t>
            </a:r>
            <a:r>
              <a:rPr lang="en-US" sz="3200" b="1" dirty="0" smtClean="0"/>
              <a:t>) </a:t>
            </a:r>
            <a:endParaRPr lang="fa-IR" sz="3200" dirty="0"/>
          </a:p>
        </p:txBody>
      </p:sp>
      <p:sp>
        <p:nvSpPr>
          <p:cNvPr id="3" name="Rectangle 2"/>
          <p:cNvSpPr/>
          <p:nvPr/>
        </p:nvSpPr>
        <p:spPr>
          <a:xfrm>
            <a:off x="1857356" y="1142984"/>
            <a:ext cx="6429404" cy="461665"/>
          </a:xfrm>
          <a:prstGeom prst="rect">
            <a:avLst/>
          </a:prstGeom>
        </p:spPr>
        <p:txBody>
          <a:bodyPr wrap="square">
            <a:spAutoFit/>
          </a:bodyPr>
          <a:lstStyle/>
          <a:p>
            <a:pPr algn="ctr"/>
            <a:r>
              <a:rPr lang="fa-IR" sz="2400" dirty="0" smtClean="0"/>
              <a:t>حفره هاي گازي بوسيله حبس گاز در جوش تشكيل مي شوند.</a:t>
            </a:r>
            <a:endParaRPr lang="fa-IR" sz="2400" dirty="0"/>
          </a:p>
        </p:txBody>
      </p:sp>
      <p:sp>
        <p:nvSpPr>
          <p:cNvPr id="4" name="Rectangle 3"/>
          <p:cNvSpPr/>
          <p:nvPr/>
        </p:nvSpPr>
        <p:spPr>
          <a:xfrm>
            <a:off x="6286512" y="1785926"/>
            <a:ext cx="2642518" cy="400110"/>
          </a:xfrm>
          <a:prstGeom prst="rect">
            <a:avLst/>
          </a:prstGeom>
        </p:spPr>
        <p:txBody>
          <a:bodyPr wrap="none">
            <a:spAutoFit/>
          </a:bodyPr>
          <a:lstStyle/>
          <a:p>
            <a:pPr algn="ctr"/>
            <a:r>
              <a:rPr lang="en-US" b="1" dirty="0" smtClean="0"/>
              <a:t> -1 </a:t>
            </a:r>
            <a:r>
              <a:rPr lang="fa-IR" sz="2000" b="1" dirty="0" smtClean="0"/>
              <a:t>منفذ گازي </a:t>
            </a:r>
            <a:r>
              <a:rPr lang="en-US" b="1" dirty="0" smtClean="0"/>
              <a:t>(</a:t>
            </a:r>
            <a:r>
              <a:rPr lang="en-US" b="1" dirty="0" smtClean="0">
                <a:solidFill>
                  <a:srgbClr val="FF0000"/>
                </a:solidFill>
              </a:rPr>
              <a:t>Gas Pore</a:t>
            </a:r>
            <a:r>
              <a:rPr lang="en-US" b="1" dirty="0" smtClean="0"/>
              <a:t>) </a:t>
            </a:r>
            <a:endParaRPr lang="fa-IR" dirty="0"/>
          </a:p>
        </p:txBody>
      </p:sp>
      <p:sp>
        <p:nvSpPr>
          <p:cNvPr id="5" name="Rectangle 4"/>
          <p:cNvSpPr/>
          <p:nvPr/>
        </p:nvSpPr>
        <p:spPr>
          <a:xfrm>
            <a:off x="3000364" y="2357430"/>
            <a:ext cx="5857900" cy="369332"/>
          </a:xfrm>
          <a:prstGeom prst="rect">
            <a:avLst/>
          </a:prstGeom>
        </p:spPr>
        <p:txBody>
          <a:bodyPr wrap="square">
            <a:spAutoFit/>
          </a:bodyPr>
          <a:lstStyle/>
          <a:p>
            <a:pPr algn="ctr"/>
            <a:r>
              <a:rPr lang="fa-IR" dirty="0" smtClean="0"/>
              <a:t>منفذ تكي حبس شده در جوش اساسا به شكل كروي ظاهر مي شود.</a:t>
            </a:r>
            <a:endParaRPr lang="fa-IR" dirty="0"/>
          </a:p>
        </p:txBody>
      </p:sp>
      <p:pic>
        <p:nvPicPr>
          <p:cNvPr id="4098" name="Picture 2"/>
          <p:cNvPicPr>
            <a:picLocks noChangeAspect="1" noChangeArrowheads="1"/>
          </p:cNvPicPr>
          <p:nvPr/>
        </p:nvPicPr>
        <p:blipFill>
          <a:blip r:embed="rId2"/>
          <a:srcRect/>
          <a:stretch>
            <a:fillRect/>
          </a:stretch>
        </p:blipFill>
        <p:spPr bwMode="auto">
          <a:xfrm>
            <a:off x="1142976" y="2857496"/>
            <a:ext cx="7858180" cy="2857520"/>
          </a:xfrm>
          <a:prstGeom prst="rect">
            <a:avLst/>
          </a:prstGeom>
          <a:ln w="88900" cap="sq" cmpd="thickThin">
            <a:solidFill>
              <a:srgbClr val="000000"/>
            </a:solidFill>
            <a:prstDash val="solid"/>
            <a:miter lim="800000"/>
          </a:ln>
          <a:effectLst>
            <a:innerShdw blurRad="76200">
              <a:srgbClr val="000000"/>
            </a:innerShdw>
          </a:effectLst>
        </p:spPr>
      </p:pic>
      <p:sp>
        <p:nvSpPr>
          <p:cNvPr id="7" name="Rectangle 6"/>
          <p:cNvSpPr/>
          <p:nvPr/>
        </p:nvSpPr>
        <p:spPr>
          <a:xfrm>
            <a:off x="1785918" y="5929330"/>
            <a:ext cx="6500842" cy="369332"/>
          </a:xfrm>
          <a:prstGeom prst="rect">
            <a:avLst/>
          </a:prstGeom>
        </p:spPr>
        <p:txBody>
          <a:bodyPr wrap="square">
            <a:spAutoFit/>
          </a:bodyPr>
          <a:lstStyle/>
          <a:p>
            <a:pPr algn="ctr"/>
            <a:r>
              <a:rPr lang="fa-IR" b="1" dirty="0" smtClean="0"/>
              <a:t>شكل 4- تعدادي از حفرات گازي منفرد كروي در مناطق گوناگون فلز جوش</a:t>
            </a:r>
            <a:endParaRPr lang="fa-IR" dirty="0"/>
          </a:p>
        </p:txBody>
      </p:sp>
      <p:sp>
        <p:nvSpPr>
          <p:cNvPr id="6" name="Footer Placeholder 5"/>
          <p:cNvSpPr>
            <a:spLocks noGrp="1"/>
          </p:cNvSpPr>
          <p:nvPr>
            <p:ph type="ftr" sz="quarter" idx="11"/>
          </p:nvPr>
        </p:nvSpPr>
        <p:spPr/>
        <p:txBody>
          <a:bodyPr/>
          <a:lstStyle/>
          <a:p>
            <a:r>
              <a:rPr lang="en-US" smtClean="0"/>
              <a:t>www.parsdigishop.ir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1000"/>
                                        <p:tgtEl>
                                          <p:spTgt spid="3"/>
                                        </p:tgtEl>
                                      </p:cBhvr>
                                    </p:animEffect>
                                    <p:anim calcmode="lin" valueType="num">
                                      <p:cBhvr>
                                        <p:cTn id="26" dur="1000" fill="hold"/>
                                        <p:tgtEl>
                                          <p:spTgt spid="3"/>
                                        </p:tgtEl>
                                        <p:attrNameLst>
                                          <p:attrName>ppt_x</p:attrName>
                                        </p:attrNameLst>
                                      </p:cBhvr>
                                      <p:tavLst>
                                        <p:tav tm="0">
                                          <p:val>
                                            <p:strVal val="#ppt_x"/>
                                          </p:val>
                                        </p:tav>
                                        <p:tav tm="100000">
                                          <p:val>
                                            <p:strVal val="#ppt_x"/>
                                          </p:val>
                                        </p:tav>
                                      </p:tavLst>
                                    </p:anim>
                                    <p:anim calcmode="lin" valueType="num">
                                      <p:cBhvr>
                                        <p:cTn id="2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1"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 calcmode="lin" valueType="num">
                                      <p:cBhvr>
                                        <p:cTn id="32" dur="1000" fill="hold"/>
                                        <p:tgtEl>
                                          <p:spTgt spid="4"/>
                                        </p:tgtEl>
                                        <p:attrNameLst>
                                          <p:attrName>ppt_w</p:attrName>
                                        </p:attrNameLst>
                                      </p:cBhvr>
                                      <p:tavLst>
                                        <p:tav tm="0">
                                          <p:val>
                                            <p:fltVal val="0"/>
                                          </p:val>
                                        </p:tav>
                                        <p:tav tm="100000">
                                          <p:val>
                                            <p:strVal val="#ppt_w"/>
                                          </p:val>
                                        </p:tav>
                                      </p:tavLst>
                                    </p:anim>
                                    <p:anim calcmode="lin" valueType="num">
                                      <p:cBhvr>
                                        <p:cTn id="33" dur="1000" fill="hold"/>
                                        <p:tgtEl>
                                          <p:spTgt spid="4"/>
                                        </p:tgtEl>
                                        <p:attrNameLst>
                                          <p:attrName>ppt_h</p:attrName>
                                        </p:attrNameLst>
                                      </p:cBhvr>
                                      <p:tavLst>
                                        <p:tav tm="0">
                                          <p:val>
                                            <p:fltVal val="0"/>
                                          </p:val>
                                        </p:tav>
                                        <p:tav tm="100000">
                                          <p:val>
                                            <p:strVal val="#ppt_h"/>
                                          </p:val>
                                        </p:tav>
                                      </p:tavLst>
                                    </p:anim>
                                    <p:anim calcmode="lin" valueType="num">
                                      <p:cBhvr>
                                        <p:cTn id="34" dur="1000" fill="hold"/>
                                        <p:tgtEl>
                                          <p:spTgt spid="4"/>
                                        </p:tgtEl>
                                        <p:attrNameLst>
                                          <p:attrName>style.rotation</p:attrName>
                                        </p:attrNameLst>
                                      </p:cBhvr>
                                      <p:tavLst>
                                        <p:tav tm="0">
                                          <p:val>
                                            <p:fltVal val="90"/>
                                          </p:val>
                                        </p:tav>
                                        <p:tav tm="100000">
                                          <p:val>
                                            <p:fltVal val="0"/>
                                          </p:val>
                                        </p:tav>
                                      </p:tavLst>
                                    </p:anim>
                                    <p:animEffect transition="in" filter="fade">
                                      <p:cBhvr>
                                        <p:cTn id="35" dur="1000"/>
                                        <p:tgtEl>
                                          <p:spTgt spid="4"/>
                                        </p:tgtEl>
                                      </p:cBhvr>
                                    </p:animEffect>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fade">
                                      <p:cBhvr>
                                        <p:cTn id="40" dur="1000"/>
                                        <p:tgtEl>
                                          <p:spTgt spid="5"/>
                                        </p:tgtEl>
                                      </p:cBhvr>
                                    </p:animEffect>
                                    <p:anim calcmode="lin" valueType="num">
                                      <p:cBhvr>
                                        <p:cTn id="41" dur="1000" fill="hold"/>
                                        <p:tgtEl>
                                          <p:spTgt spid="5"/>
                                        </p:tgtEl>
                                        <p:attrNameLst>
                                          <p:attrName>ppt_x</p:attrName>
                                        </p:attrNameLst>
                                      </p:cBhvr>
                                      <p:tavLst>
                                        <p:tav tm="0">
                                          <p:val>
                                            <p:strVal val="#ppt_x"/>
                                          </p:val>
                                        </p:tav>
                                        <p:tav tm="100000">
                                          <p:val>
                                            <p:strVal val="#ppt_x"/>
                                          </p:val>
                                        </p:tav>
                                      </p:tavLst>
                                    </p:anim>
                                    <p:anim calcmode="lin" valueType="num">
                                      <p:cBhvr>
                                        <p:cTn id="4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1" presetClass="entr" presetSubtype="1" fill="hold" nodeType="clickEffect">
                                  <p:stCondLst>
                                    <p:cond delay="0"/>
                                  </p:stCondLst>
                                  <p:childTnLst>
                                    <p:set>
                                      <p:cBhvr>
                                        <p:cTn id="46" dur="1" fill="hold">
                                          <p:stCondLst>
                                            <p:cond delay="0"/>
                                          </p:stCondLst>
                                        </p:cTn>
                                        <p:tgtEl>
                                          <p:spTgt spid="4098"/>
                                        </p:tgtEl>
                                        <p:attrNameLst>
                                          <p:attrName>style.visibility</p:attrName>
                                        </p:attrNameLst>
                                      </p:cBhvr>
                                      <p:to>
                                        <p:strVal val="visible"/>
                                      </p:to>
                                    </p:set>
                                    <p:animEffect transition="in" filter="wheel(1)">
                                      <p:cBhvr>
                                        <p:cTn id="47" dur="2000"/>
                                        <p:tgtEl>
                                          <p:spTgt spid="4098"/>
                                        </p:tgtEl>
                                      </p:cBhvr>
                                    </p:animEffect>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fade">
                                      <p:cBhvr>
                                        <p:cTn id="52" dur="1000"/>
                                        <p:tgtEl>
                                          <p:spTgt spid="7"/>
                                        </p:tgtEl>
                                      </p:cBhvr>
                                    </p:animEffect>
                                    <p:anim calcmode="lin" valueType="num">
                                      <p:cBhvr>
                                        <p:cTn id="53" dur="1000" fill="hold"/>
                                        <p:tgtEl>
                                          <p:spTgt spid="7"/>
                                        </p:tgtEl>
                                        <p:attrNameLst>
                                          <p:attrName>ppt_x</p:attrName>
                                        </p:attrNameLst>
                                      </p:cBhvr>
                                      <p:tavLst>
                                        <p:tav tm="0">
                                          <p:val>
                                            <p:strVal val="#ppt_x"/>
                                          </p:val>
                                        </p:tav>
                                        <p:tav tm="100000">
                                          <p:val>
                                            <p:strVal val="#ppt_x"/>
                                          </p:val>
                                        </p:tav>
                                      </p:tavLst>
                                    </p:anim>
                                    <p:anim calcmode="lin" valueType="num">
                                      <p:cBhvr>
                                        <p:cTn id="5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15140" y="285728"/>
            <a:ext cx="2149243" cy="400110"/>
          </a:xfrm>
          <a:prstGeom prst="rect">
            <a:avLst/>
          </a:prstGeom>
        </p:spPr>
        <p:txBody>
          <a:bodyPr wrap="none">
            <a:spAutoFit/>
          </a:bodyPr>
          <a:lstStyle/>
          <a:p>
            <a:pPr algn="ctr"/>
            <a:r>
              <a:rPr lang="en-US" b="1" dirty="0" smtClean="0"/>
              <a:t>-2 </a:t>
            </a:r>
            <a:r>
              <a:rPr lang="fa-IR" b="1" dirty="0" smtClean="0"/>
              <a:t> </a:t>
            </a:r>
            <a:r>
              <a:rPr lang="fa-IR" sz="2000" b="1" dirty="0" smtClean="0"/>
              <a:t>تخلخل</a:t>
            </a:r>
            <a:r>
              <a:rPr lang="fa-IR" b="1" dirty="0" smtClean="0"/>
              <a:t> </a:t>
            </a:r>
            <a:r>
              <a:rPr lang="en-US" b="1" dirty="0" smtClean="0"/>
              <a:t>(</a:t>
            </a:r>
            <a:r>
              <a:rPr lang="en-US" b="1" dirty="0" smtClean="0">
                <a:solidFill>
                  <a:srgbClr val="FF0000"/>
                </a:solidFill>
              </a:rPr>
              <a:t>Porosity</a:t>
            </a:r>
            <a:r>
              <a:rPr lang="en-US" b="1" dirty="0" smtClean="0"/>
              <a:t>)</a:t>
            </a:r>
            <a:endParaRPr lang="fa-IR" dirty="0"/>
          </a:p>
        </p:txBody>
      </p:sp>
      <p:sp>
        <p:nvSpPr>
          <p:cNvPr id="3" name="Rectangle 2"/>
          <p:cNvSpPr/>
          <p:nvPr/>
        </p:nvSpPr>
        <p:spPr>
          <a:xfrm>
            <a:off x="2500298" y="785794"/>
            <a:ext cx="5214958" cy="369332"/>
          </a:xfrm>
          <a:prstGeom prst="rect">
            <a:avLst/>
          </a:prstGeom>
        </p:spPr>
        <p:txBody>
          <a:bodyPr wrap="square">
            <a:spAutoFit/>
          </a:bodyPr>
          <a:lstStyle/>
          <a:p>
            <a:pPr algn="ctr"/>
            <a:r>
              <a:rPr lang="fa-IR" dirty="0" smtClean="0"/>
              <a:t>تخلخل در نتيجه حبس گاز هنگام سرد شدن جوش بوجود مي آيد. </a:t>
            </a:r>
            <a:endParaRPr lang="fa-IR" dirty="0"/>
          </a:p>
        </p:txBody>
      </p:sp>
      <p:sp>
        <p:nvSpPr>
          <p:cNvPr id="4" name="Rectangle 3"/>
          <p:cNvSpPr/>
          <p:nvPr/>
        </p:nvSpPr>
        <p:spPr>
          <a:xfrm>
            <a:off x="2071670" y="1214422"/>
            <a:ext cx="5929338" cy="369332"/>
          </a:xfrm>
          <a:prstGeom prst="rect">
            <a:avLst/>
          </a:prstGeom>
        </p:spPr>
        <p:txBody>
          <a:bodyPr wrap="square">
            <a:spAutoFit/>
          </a:bodyPr>
          <a:lstStyle/>
          <a:p>
            <a:pPr algn="ctr"/>
            <a:r>
              <a:rPr lang="fa-IR" dirty="0" smtClean="0"/>
              <a:t>تخلخل معمولا كروي است ولي احتمال تخلخلهاي طولي نيز وجود دارد.</a:t>
            </a:r>
            <a:endParaRPr lang="fa-IR" dirty="0"/>
          </a:p>
        </p:txBody>
      </p:sp>
      <p:sp>
        <p:nvSpPr>
          <p:cNvPr id="5" name="Rectangle 4"/>
          <p:cNvSpPr/>
          <p:nvPr/>
        </p:nvSpPr>
        <p:spPr>
          <a:xfrm>
            <a:off x="2214546" y="1643050"/>
            <a:ext cx="5643586" cy="369332"/>
          </a:xfrm>
          <a:prstGeom prst="rect">
            <a:avLst/>
          </a:prstGeom>
        </p:spPr>
        <p:txBody>
          <a:bodyPr wrap="square">
            <a:spAutoFit/>
          </a:bodyPr>
          <a:lstStyle/>
          <a:p>
            <a:pPr algn="ctr"/>
            <a:r>
              <a:rPr lang="fa-IR" dirty="0" smtClean="0"/>
              <a:t>حفره هاي گازي در قطعات چدني شايد به شكل لايه به لايه نيز پيدا شوند.</a:t>
            </a:r>
            <a:endParaRPr lang="fa-IR" dirty="0"/>
          </a:p>
        </p:txBody>
      </p:sp>
      <p:sp>
        <p:nvSpPr>
          <p:cNvPr id="6" name="Rectangle 5"/>
          <p:cNvSpPr/>
          <p:nvPr/>
        </p:nvSpPr>
        <p:spPr>
          <a:xfrm>
            <a:off x="3000364" y="2143116"/>
            <a:ext cx="5857916" cy="369332"/>
          </a:xfrm>
          <a:prstGeom prst="rect">
            <a:avLst/>
          </a:prstGeom>
        </p:spPr>
        <p:txBody>
          <a:bodyPr wrap="square">
            <a:spAutoFit/>
          </a:bodyPr>
          <a:lstStyle/>
          <a:p>
            <a:pPr algn="ctr"/>
            <a:r>
              <a:rPr lang="en-US" b="1" dirty="0" smtClean="0"/>
              <a:t> -3 </a:t>
            </a:r>
            <a:r>
              <a:rPr lang="fa-IR" b="1" dirty="0" smtClean="0"/>
              <a:t>تخلخل با پخش يكنواخت </a:t>
            </a:r>
            <a:r>
              <a:rPr lang="en-US" b="1" dirty="0" smtClean="0"/>
              <a:t>(</a:t>
            </a:r>
            <a:r>
              <a:rPr lang="en-US" b="1" dirty="0" smtClean="0">
                <a:solidFill>
                  <a:srgbClr val="FF0000"/>
                </a:solidFill>
              </a:rPr>
              <a:t>Uniformly Distributed Porosity</a:t>
            </a:r>
            <a:r>
              <a:rPr lang="en-US" b="1" dirty="0" smtClean="0"/>
              <a:t>)</a:t>
            </a:r>
            <a:endParaRPr lang="fa-IR" dirty="0"/>
          </a:p>
        </p:txBody>
      </p:sp>
      <p:sp>
        <p:nvSpPr>
          <p:cNvPr id="7" name="Rectangle 6"/>
          <p:cNvSpPr/>
          <p:nvPr/>
        </p:nvSpPr>
        <p:spPr>
          <a:xfrm>
            <a:off x="1000100" y="2643182"/>
            <a:ext cx="8143900" cy="646331"/>
          </a:xfrm>
          <a:prstGeom prst="rect">
            <a:avLst/>
          </a:prstGeom>
        </p:spPr>
        <p:txBody>
          <a:bodyPr wrap="square">
            <a:spAutoFit/>
          </a:bodyPr>
          <a:lstStyle/>
          <a:p>
            <a:pPr algn="ctr"/>
            <a:r>
              <a:rPr lang="fa-IR" dirty="0" smtClean="0"/>
              <a:t>تخلخل با پخش يكنواخت، تعدادي منفذ گازي پخش شده بصورت يكنواخت با الگوي پراكندگي همسان در سرتاسر فلز جوش است.</a:t>
            </a:r>
            <a:endParaRPr lang="fa-IR" dirty="0"/>
          </a:p>
        </p:txBody>
      </p:sp>
      <p:sp>
        <p:nvSpPr>
          <p:cNvPr id="8" name="Rectangle 7"/>
          <p:cNvSpPr/>
          <p:nvPr/>
        </p:nvSpPr>
        <p:spPr>
          <a:xfrm>
            <a:off x="1357290" y="3286124"/>
            <a:ext cx="7358082" cy="369332"/>
          </a:xfrm>
          <a:prstGeom prst="rect">
            <a:avLst/>
          </a:prstGeom>
        </p:spPr>
        <p:txBody>
          <a:bodyPr wrap="square">
            <a:spAutoFit/>
          </a:bodyPr>
          <a:lstStyle/>
          <a:p>
            <a:pPr algn="ctr"/>
            <a:r>
              <a:rPr lang="fa-IR" dirty="0" smtClean="0"/>
              <a:t>روش آماده سازي محل اتصال يا مواد مصرفي مي تواند در مواردي موجب بروز تخلخل شود.</a:t>
            </a:r>
            <a:endParaRPr lang="fa-IR" dirty="0"/>
          </a:p>
        </p:txBody>
      </p:sp>
      <p:sp>
        <p:nvSpPr>
          <p:cNvPr id="9" name="Rectangle 8"/>
          <p:cNvSpPr/>
          <p:nvPr/>
        </p:nvSpPr>
        <p:spPr>
          <a:xfrm>
            <a:off x="5000628" y="3857628"/>
            <a:ext cx="3954224" cy="400110"/>
          </a:xfrm>
          <a:prstGeom prst="rect">
            <a:avLst/>
          </a:prstGeom>
        </p:spPr>
        <p:txBody>
          <a:bodyPr wrap="none">
            <a:spAutoFit/>
          </a:bodyPr>
          <a:lstStyle/>
          <a:p>
            <a:pPr algn="ctr"/>
            <a:r>
              <a:rPr lang="en-US" b="1" dirty="0" smtClean="0"/>
              <a:t>-4 </a:t>
            </a:r>
            <a:r>
              <a:rPr lang="fa-IR" b="1" dirty="0" smtClean="0"/>
              <a:t> </a:t>
            </a:r>
            <a:r>
              <a:rPr lang="fa-IR" sz="2000" b="1" dirty="0" smtClean="0"/>
              <a:t>تخلخل خوشه اي </a:t>
            </a:r>
            <a:r>
              <a:rPr lang="en-US" b="1" dirty="0" smtClean="0"/>
              <a:t>(</a:t>
            </a:r>
            <a:r>
              <a:rPr lang="en-US" b="1" dirty="0" smtClean="0">
                <a:solidFill>
                  <a:srgbClr val="FF0000"/>
                </a:solidFill>
              </a:rPr>
              <a:t>Cluster Porosity</a:t>
            </a:r>
            <a:r>
              <a:rPr lang="en-US" b="1" dirty="0" smtClean="0"/>
              <a:t>) </a:t>
            </a:r>
            <a:endParaRPr lang="fa-IR" dirty="0"/>
          </a:p>
        </p:txBody>
      </p:sp>
      <p:sp>
        <p:nvSpPr>
          <p:cNvPr id="10" name="Rectangle 9"/>
          <p:cNvSpPr/>
          <p:nvPr/>
        </p:nvSpPr>
        <p:spPr>
          <a:xfrm>
            <a:off x="1000100" y="4357694"/>
            <a:ext cx="8143900" cy="646331"/>
          </a:xfrm>
          <a:prstGeom prst="rect">
            <a:avLst/>
          </a:prstGeom>
        </p:spPr>
        <p:txBody>
          <a:bodyPr wrap="square">
            <a:spAutoFit/>
          </a:bodyPr>
          <a:lstStyle/>
          <a:p>
            <a:pPr algn="ctr"/>
            <a:r>
              <a:rPr lang="fa-IR" dirty="0" smtClean="0"/>
              <a:t>تخلخل موضعي يا خوشه اي، حفره هايي هستند كه در يك محل مجتمع شده و اكثرا ناشي از برقراري و قطع نادرست قوس حين انجام عمليات جوشكاري مي باشد.</a:t>
            </a:r>
            <a:endParaRPr lang="fa-IR" dirty="0"/>
          </a:p>
        </p:txBody>
      </p:sp>
      <p:pic>
        <p:nvPicPr>
          <p:cNvPr id="5122" name="Picture 2"/>
          <p:cNvPicPr>
            <a:picLocks noChangeAspect="1" noChangeArrowheads="1"/>
          </p:cNvPicPr>
          <p:nvPr/>
        </p:nvPicPr>
        <p:blipFill>
          <a:blip r:embed="rId2"/>
          <a:srcRect/>
          <a:stretch>
            <a:fillRect/>
          </a:stretch>
        </p:blipFill>
        <p:spPr bwMode="auto">
          <a:xfrm>
            <a:off x="1785918" y="5072074"/>
            <a:ext cx="6072230" cy="1214446"/>
          </a:xfrm>
          <a:prstGeom prst="rect">
            <a:avLst/>
          </a:prstGeom>
          <a:ln w="88900" cap="sq" cmpd="thickThin">
            <a:solidFill>
              <a:srgbClr val="000000"/>
            </a:solidFill>
            <a:prstDash val="solid"/>
            <a:miter lim="800000"/>
          </a:ln>
          <a:effectLst>
            <a:innerShdw blurRad="76200">
              <a:srgbClr val="000000"/>
            </a:innerShdw>
          </a:effectLst>
        </p:spPr>
      </p:pic>
      <p:sp>
        <p:nvSpPr>
          <p:cNvPr id="12" name="Rectangle 11"/>
          <p:cNvSpPr/>
          <p:nvPr/>
        </p:nvSpPr>
        <p:spPr>
          <a:xfrm>
            <a:off x="1857356" y="6357958"/>
            <a:ext cx="6000776" cy="338554"/>
          </a:xfrm>
          <a:prstGeom prst="rect">
            <a:avLst/>
          </a:prstGeom>
        </p:spPr>
        <p:txBody>
          <a:bodyPr wrap="square">
            <a:spAutoFit/>
          </a:bodyPr>
          <a:lstStyle/>
          <a:p>
            <a:pPr algn="ctr"/>
            <a:r>
              <a:rPr lang="fa-IR" sz="1600" b="1" dirty="0" smtClean="0"/>
              <a:t>شكل 5- تخلخلهاي خوشه اي متمركز در ناحيه خاصي از فلز جوش</a:t>
            </a:r>
            <a:endParaRPr lang="fa-IR" sz="1600" dirty="0"/>
          </a:p>
        </p:txBody>
      </p:sp>
      <p:sp>
        <p:nvSpPr>
          <p:cNvPr id="11" name="Footer Placeholder 10"/>
          <p:cNvSpPr>
            <a:spLocks noGrp="1"/>
          </p:cNvSpPr>
          <p:nvPr>
            <p:ph type="ftr" sz="quarter" idx="11"/>
          </p:nvPr>
        </p:nvSpPr>
        <p:spPr/>
        <p:txBody>
          <a:bodyPr/>
          <a:lstStyle/>
          <a:p>
            <a:r>
              <a:rPr lang="en-US" smtClean="0"/>
              <a:t>www.parsdigishop.ir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1000"/>
                                        <p:tgtEl>
                                          <p:spTgt spid="5"/>
                                        </p:tgtEl>
                                      </p:cBhvr>
                                    </p:animEffect>
                                    <p:anim calcmode="lin" valueType="num">
                                      <p:cBhvr>
                                        <p:cTn id="30" dur="1000" fill="hold"/>
                                        <p:tgtEl>
                                          <p:spTgt spid="5"/>
                                        </p:tgtEl>
                                        <p:attrNameLst>
                                          <p:attrName>ppt_x</p:attrName>
                                        </p:attrNameLst>
                                      </p:cBhvr>
                                      <p:tavLst>
                                        <p:tav tm="0">
                                          <p:val>
                                            <p:strVal val="#ppt_x"/>
                                          </p:val>
                                        </p:tav>
                                        <p:tav tm="100000">
                                          <p:val>
                                            <p:strVal val="#ppt_x"/>
                                          </p:val>
                                        </p:tav>
                                      </p:tavLst>
                                    </p:anim>
                                    <p:anim calcmode="lin" valueType="num">
                                      <p:cBhvr>
                                        <p:cTn id="3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anim calcmode="lin" valueType="num">
                                      <p:cBhvr>
                                        <p:cTn id="36" dur="1000" fill="hold"/>
                                        <p:tgtEl>
                                          <p:spTgt spid="6"/>
                                        </p:tgtEl>
                                        <p:attrNameLst>
                                          <p:attrName>ppt_w</p:attrName>
                                        </p:attrNameLst>
                                      </p:cBhvr>
                                      <p:tavLst>
                                        <p:tav tm="0">
                                          <p:val>
                                            <p:fltVal val="0"/>
                                          </p:val>
                                        </p:tav>
                                        <p:tav tm="100000">
                                          <p:val>
                                            <p:strVal val="#ppt_w"/>
                                          </p:val>
                                        </p:tav>
                                      </p:tavLst>
                                    </p:anim>
                                    <p:anim calcmode="lin" valueType="num">
                                      <p:cBhvr>
                                        <p:cTn id="37" dur="1000" fill="hold"/>
                                        <p:tgtEl>
                                          <p:spTgt spid="6"/>
                                        </p:tgtEl>
                                        <p:attrNameLst>
                                          <p:attrName>ppt_h</p:attrName>
                                        </p:attrNameLst>
                                      </p:cBhvr>
                                      <p:tavLst>
                                        <p:tav tm="0">
                                          <p:val>
                                            <p:fltVal val="0"/>
                                          </p:val>
                                        </p:tav>
                                        <p:tav tm="100000">
                                          <p:val>
                                            <p:strVal val="#ppt_h"/>
                                          </p:val>
                                        </p:tav>
                                      </p:tavLst>
                                    </p:anim>
                                    <p:anim calcmode="lin" valueType="num">
                                      <p:cBhvr>
                                        <p:cTn id="38" dur="1000" fill="hold"/>
                                        <p:tgtEl>
                                          <p:spTgt spid="6"/>
                                        </p:tgtEl>
                                        <p:attrNameLst>
                                          <p:attrName>style.rotation</p:attrName>
                                        </p:attrNameLst>
                                      </p:cBhvr>
                                      <p:tavLst>
                                        <p:tav tm="0">
                                          <p:val>
                                            <p:fltVal val="90"/>
                                          </p:val>
                                        </p:tav>
                                        <p:tav tm="100000">
                                          <p:val>
                                            <p:fltVal val="0"/>
                                          </p:val>
                                        </p:tav>
                                      </p:tavLst>
                                    </p:anim>
                                    <p:animEffect transition="in" filter="fade">
                                      <p:cBhvr>
                                        <p:cTn id="39" dur="1000"/>
                                        <p:tgtEl>
                                          <p:spTgt spid="6"/>
                                        </p:tgtEl>
                                      </p:cBhvr>
                                    </p:animEffect>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fade">
                                      <p:cBhvr>
                                        <p:cTn id="44" dur="1000"/>
                                        <p:tgtEl>
                                          <p:spTgt spid="7"/>
                                        </p:tgtEl>
                                      </p:cBhvr>
                                    </p:animEffect>
                                    <p:anim calcmode="lin" valueType="num">
                                      <p:cBhvr>
                                        <p:cTn id="45" dur="1000" fill="hold"/>
                                        <p:tgtEl>
                                          <p:spTgt spid="7"/>
                                        </p:tgtEl>
                                        <p:attrNameLst>
                                          <p:attrName>ppt_x</p:attrName>
                                        </p:attrNameLst>
                                      </p:cBhvr>
                                      <p:tavLst>
                                        <p:tav tm="0">
                                          <p:val>
                                            <p:strVal val="#ppt_x"/>
                                          </p:val>
                                        </p:tav>
                                        <p:tav tm="100000">
                                          <p:val>
                                            <p:strVal val="#ppt_x"/>
                                          </p:val>
                                        </p:tav>
                                      </p:tavLst>
                                    </p:anim>
                                    <p:anim calcmode="lin" valueType="num">
                                      <p:cBhvr>
                                        <p:cTn id="4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8"/>
                                        </p:tgtEl>
                                        <p:attrNameLst>
                                          <p:attrName>style.visibility</p:attrName>
                                        </p:attrNameLst>
                                      </p:cBhvr>
                                      <p:to>
                                        <p:strVal val="visible"/>
                                      </p:to>
                                    </p:set>
                                    <p:animEffect transition="in" filter="fade">
                                      <p:cBhvr>
                                        <p:cTn id="51" dur="1000"/>
                                        <p:tgtEl>
                                          <p:spTgt spid="8"/>
                                        </p:tgtEl>
                                      </p:cBhvr>
                                    </p:animEffect>
                                    <p:anim calcmode="lin" valueType="num">
                                      <p:cBhvr>
                                        <p:cTn id="52" dur="1000" fill="hold"/>
                                        <p:tgtEl>
                                          <p:spTgt spid="8"/>
                                        </p:tgtEl>
                                        <p:attrNameLst>
                                          <p:attrName>ppt_x</p:attrName>
                                        </p:attrNameLst>
                                      </p:cBhvr>
                                      <p:tavLst>
                                        <p:tav tm="0">
                                          <p:val>
                                            <p:strVal val="#ppt_x"/>
                                          </p:val>
                                        </p:tav>
                                        <p:tav tm="100000">
                                          <p:val>
                                            <p:strVal val="#ppt_x"/>
                                          </p:val>
                                        </p:tav>
                                      </p:tavLst>
                                    </p:anim>
                                    <p:anim calcmode="lin" valueType="num">
                                      <p:cBhvr>
                                        <p:cTn id="5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31" presetClass="entr" presetSubtype="0" fill="hold" grpId="0" nodeType="clickEffect">
                                  <p:stCondLst>
                                    <p:cond delay="0"/>
                                  </p:stCondLst>
                                  <p:childTnLst>
                                    <p:set>
                                      <p:cBhvr>
                                        <p:cTn id="57" dur="1" fill="hold">
                                          <p:stCondLst>
                                            <p:cond delay="0"/>
                                          </p:stCondLst>
                                        </p:cTn>
                                        <p:tgtEl>
                                          <p:spTgt spid="9"/>
                                        </p:tgtEl>
                                        <p:attrNameLst>
                                          <p:attrName>style.visibility</p:attrName>
                                        </p:attrNameLst>
                                      </p:cBhvr>
                                      <p:to>
                                        <p:strVal val="visible"/>
                                      </p:to>
                                    </p:set>
                                    <p:anim calcmode="lin" valueType="num">
                                      <p:cBhvr>
                                        <p:cTn id="58" dur="1000" fill="hold"/>
                                        <p:tgtEl>
                                          <p:spTgt spid="9"/>
                                        </p:tgtEl>
                                        <p:attrNameLst>
                                          <p:attrName>ppt_w</p:attrName>
                                        </p:attrNameLst>
                                      </p:cBhvr>
                                      <p:tavLst>
                                        <p:tav tm="0">
                                          <p:val>
                                            <p:fltVal val="0"/>
                                          </p:val>
                                        </p:tav>
                                        <p:tav tm="100000">
                                          <p:val>
                                            <p:strVal val="#ppt_w"/>
                                          </p:val>
                                        </p:tav>
                                      </p:tavLst>
                                    </p:anim>
                                    <p:anim calcmode="lin" valueType="num">
                                      <p:cBhvr>
                                        <p:cTn id="59" dur="1000" fill="hold"/>
                                        <p:tgtEl>
                                          <p:spTgt spid="9"/>
                                        </p:tgtEl>
                                        <p:attrNameLst>
                                          <p:attrName>ppt_h</p:attrName>
                                        </p:attrNameLst>
                                      </p:cBhvr>
                                      <p:tavLst>
                                        <p:tav tm="0">
                                          <p:val>
                                            <p:fltVal val="0"/>
                                          </p:val>
                                        </p:tav>
                                        <p:tav tm="100000">
                                          <p:val>
                                            <p:strVal val="#ppt_h"/>
                                          </p:val>
                                        </p:tav>
                                      </p:tavLst>
                                    </p:anim>
                                    <p:anim calcmode="lin" valueType="num">
                                      <p:cBhvr>
                                        <p:cTn id="60" dur="1000" fill="hold"/>
                                        <p:tgtEl>
                                          <p:spTgt spid="9"/>
                                        </p:tgtEl>
                                        <p:attrNameLst>
                                          <p:attrName>style.rotation</p:attrName>
                                        </p:attrNameLst>
                                      </p:cBhvr>
                                      <p:tavLst>
                                        <p:tav tm="0">
                                          <p:val>
                                            <p:fltVal val="90"/>
                                          </p:val>
                                        </p:tav>
                                        <p:tav tm="100000">
                                          <p:val>
                                            <p:fltVal val="0"/>
                                          </p:val>
                                        </p:tav>
                                      </p:tavLst>
                                    </p:anim>
                                    <p:animEffect transition="in" filter="fade">
                                      <p:cBhvr>
                                        <p:cTn id="61" dur="1000"/>
                                        <p:tgtEl>
                                          <p:spTgt spid="9"/>
                                        </p:tgtEl>
                                      </p:cBhvr>
                                    </p:animEffect>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grpId="0" nodeType="clickEffect">
                                  <p:stCondLst>
                                    <p:cond delay="0"/>
                                  </p:stCondLst>
                                  <p:childTnLst>
                                    <p:set>
                                      <p:cBhvr>
                                        <p:cTn id="65" dur="1" fill="hold">
                                          <p:stCondLst>
                                            <p:cond delay="0"/>
                                          </p:stCondLst>
                                        </p:cTn>
                                        <p:tgtEl>
                                          <p:spTgt spid="10"/>
                                        </p:tgtEl>
                                        <p:attrNameLst>
                                          <p:attrName>style.visibility</p:attrName>
                                        </p:attrNameLst>
                                      </p:cBhvr>
                                      <p:to>
                                        <p:strVal val="visible"/>
                                      </p:to>
                                    </p:set>
                                    <p:animEffect transition="in" filter="fade">
                                      <p:cBhvr>
                                        <p:cTn id="66" dur="1000"/>
                                        <p:tgtEl>
                                          <p:spTgt spid="10"/>
                                        </p:tgtEl>
                                      </p:cBhvr>
                                    </p:animEffect>
                                    <p:anim calcmode="lin" valueType="num">
                                      <p:cBhvr>
                                        <p:cTn id="67" dur="1000" fill="hold"/>
                                        <p:tgtEl>
                                          <p:spTgt spid="10"/>
                                        </p:tgtEl>
                                        <p:attrNameLst>
                                          <p:attrName>ppt_x</p:attrName>
                                        </p:attrNameLst>
                                      </p:cBhvr>
                                      <p:tavLst>
                                        <p:tav tm="0">
                                          <p:val>
                                            <p:strVal val="#ppt_x"/>
                                          </p:val>
                                        </p:tav>
                                        <p:tav tm="100000">
                                          <p:val>
                                            <p:strVal val="#ppt_x"/>
                                          </p:val>
                                        </p:tav>
                                      </p:tavLst>
                                    </p:anim>
                                    <p:anim calcmode="lin" valueType="num">
                                      <p:cBhvr>
                                        <p:cTn id="68"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1" presetClass="entr" presetSubtype="1" fill="hold" nodeType="clickEffect">
                                  <p:stCondLst>
                                    <p:cond delay="0"/>
                                  </p:stCondLst>
                                  <p:childTnLst>
                                    <p:set>
                                      <p:cBhvr>
                                        <p:cTn id="72" dur="1" fill="hold">
                                          <p:stCondLst>
                                            <p:cond delay="0"/>
                                          </p:stCondLst>
                                        </p:cTn>
                                        <p:tgtEl>
                                          <p:spTgt spid="5122"/>
                                        </p:tgtEl>
                                        <p:attrNameLst>
                                          <p:attrName>style.visibility</p:attrName>
                                        </p:attrNameLst>
                                      </p:cBhvr>
                                      <p:to>
                                        <p:strVal val="visible"/>
                                      </p:to>
                                    </p:set>
                                    <p:animEffect transition="in" filter="wheel(1)">
                                      <p:cBhvr>
                                        <p:cTn id="73" dur="2000"/>
                                        <p:tgtEl>
                                          <p:spTgt spid="5122"/>
                                        </p:tgtEl>
                                      </p:cBhvr>
                                    </p:animEffect>
                                  </p:childTnLst>
                                </p:cTn>
                              </p:par>
                            </p:childTnLst>
                          </p:cTn>
                        </p:par>
                      </p:childTnLst>
                    </p:cTn>
                  </p:par>
                  <p:par>
                    <p:cTn id="74" fill="hold">
                      <p:stCondLst>
                        <p:cond delay="indefinite"/>
                      </p:stCondLst>
                      <p:childTnLst>
                        <p:par>
                          <p:cTn id="75" fill="hold">
                            <p:stCondLst>
                              <p:cond delay="0"/>
                            </p:stCondLst>
                            <p:childTnLst>
                              <p:par>
                                <p:cTn id="76" presetID="42" presetClass="entr" presetSubtype="0" fill="hold" grpId="0" nodeType="clickEffect">
                                  <p:stCondLst>
                                    <p:cond delay="0"/>
                                  </p:stCondLst>
                                  <p:childTnLst>
                                    <p:set>
                                      <p:cBhvr>
                                        <p:cTn id="77" dur="1" fill="hold">
                                          <p:stCondLst>
                                            <p:cond delay="0"/>
                                          </p:stCondLst>
                                        </p:cTn>
                                        <p:tgtEl>
                                          <p:spTgt spid="12"/>
                                        </p:tgtEl>
                                        <p:attrNameLst>
                                          <p:attrName>style.visibility</p:attrName>
                                        </p:attrNameLst>
                                      </p:cBhvr>
                                      <p:to>
                                        <p:strVal val="visible"/>
                                      </p:to>
                                    </p:set>
                                    <p:animEffect transition="in" filter="fade">
                                      <p:cBhvr>
                                        <p:cTn id="78" dur="1000"/>
                                        <p:tgtEl>
                                          <p:spTgt spid="12"/>
                                        </p:tgtEl>
                                      </p:cBhvr>
                                    </p:animEffect>
                                    <p:anim calcmode="lin" valueType="num">
                                      <p:cBhvr>
                                        <p:cTn id="79" dur="1000" fill="hold"/>
                                        <p:tgtEl>
                                          <p:spTgt spid="12"/>
                                        </p:tgtEl>
                                        <p:attrNameLst>
                                          <p:attrName>ppt_x</p:attrName>
                                        </p:attrNameLst>
                                      </p:cBhvr>
                                      <p:tavLst>
                                        <p:tav tm="0">
                                          <p:val>
                                            <p:strVal val="#ppt_x"/>
                                          </p:val>
                                        </p:tav>
                                        <p:tav tm="100000">
                                          <p:val>
                                            <p:strVal val="#ppt_x"/>
                                          </p:val>
                                        </p:tav>
                                      </p:tavLst>
                                    </p:anim>
                                    <p:anim calcmode="lin" valueType="num">
                                      <p:cBhvr>
                                        <p:cTn id="8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29256" y="285728"/>
            <a:ext cx="3463705" cy="400110"/>
          </a:xfrm>
          <a:prstGeom prst="rect">
            <a:avLst/>
          </a:prstGeom>
        </p:spPr>
        <p:txBody>
          <a:bodyPr wrap="none">
            <a:spAutoFit/>
          </a:bodyPr>
          <a:lstStyle/>
          <a:p>
            <a:pPr algn="ctr"/>
            <a:r>
              <a:rPr lang="en-US" b="1" dirty="0" smtClean="0"/>
              <a:t> -5 </a:t>
            </a:r>
            <a:r>
              <a:rPr lang="fa-IR" sz="2000" b="1" dirty="0" smtClean="0"/>
              <a:t>تخلخل خطي </a:t>
            </a:r>
            <a:r>
              <a:rPr lang="en-US" b="1" dirty="0" smtClean="0"/>
              <a:t>(</a:t>
            </a:r>
            <a:r>
              <a:rPr lang="en-US" b="1" dirty="0" smtClean="0">
                <a:solidFill>
                  <a:srgbClr val="FF0000"/>
                </a:solidFill>
              </a:rPr>
              <a:t>Linear Porosity</a:t>
            </a:r>
            <a:r>
              <a:rPr lang="en-US" b="1" dirty="0" smtClean="0"/>
              <a:t>) </a:t>
            </a:r>
            <a:endParaRPr lang="fa-IR" dirty="0"/>
          </a:p>
        </p:txBody>
      </p:sp>
      <p:sp>
        <p:nvSpPr>
          <p:cNvPr id="3" name="Rectangle 2"/>
          <p:cNvSpPr/>
          <p:nvPr/>
        </p:nvSpPr>
        <p:spPr>
          <a:xfrm>
            <a:off x="1000100" y="714356"/>
            <a:ext cx="8143900" cy="646331"/>
          </a:xfrm>
          <a:prstGeom prst="rect">
            <a:avLst/>
          </a:prstGeom>
        </p:spPr>
        <p:txBody>
          <a:bodyPr wrap="square">
            <a:spAutoFit/>
          </a:bodyPr>
          <a:lstStyle/>
          <a:p>
            <a:pPr algn="ctr"/>
            <a:r>
              <a:rPr lang="fa-IR" dirty="0" smtClean="0"/>
              <a:t>يكسري حفره هاي باريك مي باشند كه بيشتر در طول سطوح مياني جوش، گرده جوش يا نزديك به ريشه جوش بوجود مي آيند.</a:t>
            </a:r>
            <a:endParaRPr lang="fa-IR" dirty="0"/>
          </a:p>
        </p:txBody>
      </p:sp>
      <p:sp>
        <p:nvSpPr>
          <p:cNvPr id="4" name="Rectangle 3"/>
          <p:cNvSpPr/>
          <p:nvPr/>
        </p:nvSpPr>
        <p:spPr>
          <a:xfrm>
            <a:off x="1428728" y="1500174"/>
            <a:ext cx="7358082" cy="369332"/>
          </a:xfrm>
          <a:prstGeom prst="rect">
            <a:avLst/>
          </a:prstGeom>
        </p:spPr>
        <p:txBody>
          <a:bodyPr wrap="square">
            <a:spAutoFit/>
          </a:bodyPr>
          <a:lstStyle/>
          <a:p>
            <a:pPr algn="ctr"/>
            <a:r>
              <a:rPr lang="fa-IR" dirty="0" smtClean="0"/>
              <a:t>تخلخل خطي، خطي از منفذهاي گازي مي باشد كه بصورت موازي با محور جوش واقع شده اند.</a:t>
            </a:r>
            <a:endParaRPr lang="fa-IR" dirty="0"/>
          </a:p>
        </p:txBody>
      </p:sp>
      <p:sp>
        <p:nvSpPr>
          <p:cNvPr id="5" name="Rectangle 4"/>
          <p:cNvSpPr/>
          <p:nvPr/>
        </p:nvSpPr>
        <p:spPr>
          <a:xfrm>
            <a:off x="1142976" y="1857364"/>
            <a:ext cx="7786742" cy="369332"/>
          </a:xfrm>
          <a:prstGeom prst="rect">
            <a:avLst/>
          </a:prstGeom>
        </p:spPr>
        <p:txBody>
          <a:bodyPr wrap="square">
            <a:spAutoFit/>
          </a:bodyPr>
          <a:lstStyle/>
          <a:p>
            <a:pPr algn="ctr"/>
            <a:r>
              <a:rPr lang="fa-IR" dirty="0" smtClean="0"/>
              <a:t>به هنگام جوشكاري به علت آلوده بودن محل، گازهاي حاصله به وضعيتهاي فوق الذكر رانده مي شوند.</a:t>
            </a:r>
            <a:endParaRPr lang="fa-IR" dirty="0"/>
          </a:p>
        </p:txBody>
      </p:sp>
      <p:sp>
        <p:nvSpPr>
          <p:cNvPr id="7" name="Rectangle 6"/>
          <p:cNvSpPr/>
          <p:nvPr/>
        </p:nvSpPr>
        <p:spPr>
          <a:xfrm>
            <a:off x="3786182" y="2714620"/>
            <a:ext cx="2262158" cy="369332"/>
          </a:xfrm>
          <a:prstGeom prst="rect">
            <a:avLst/>
          </a:prstGeom>
        </p:spPr>
        <p:txBody>
          <a:bodyPr wrap="none">
            <a:spAutoFit/>
          </a:bodyPr>
          <a:lstStyle/>
          <a:p>
            <a:r>
              <a:rPr lang="fa-IR" dirty="0" smtClean="0"/>
              <a:t>شکل در اسلاید بعدی میباشد</a:t>
            </a:r>
            <a:endParaRPr lang="fa-IR" dirty="0"/>
          </a:p>
        </p:txBody>
      </p:sp>
      <p:sp>
        <p:nvSpPr>
          <p:cNvPr id="6" name="Footer Placeholder 5"/>
          <p:cNvSpPr>
            <a:spLocks noGrp="1"/>
          </p:cNvSpPr>
          <p:nvPr>
            <p:ph type="ftr" sz="quarter" idx="11"/>
          </p:nvPr>
        </p:nvSpPr>
        <p:spPr/>
        <p:txBody>
          <a:bodyPr/>
          <a:lstStyle/>
          <a:p>
            <a:r>
              <a:rPr lang="en-US" smtClean="0"/>
              <a:t>www.parsdigishop.ir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1000"/>
                                        <p:tgtEl>
                                          <p:spTgt spid="5"/>
                                        </p:tgtEl>
                                      </p:cBhvr>
                                    </p:animEffect>
                                    <p:anim calcmode="lin" valueType="num">
                                      <p:cBhvr>
                                        <p:cTn id="30" dur="1000" fill="hold"/>
                                        <p:tgtEl>
                                          <p:spTgt spid="5"/>
                                        </p:tgtEl>
                                        <p:attrNameLst>
                                          <p:attrName>ppt_x</p:attrName>
                                        </p:attrNameLst>
                                      </p:cBhvr>
                                      <p:tavLst>
                                        <p:tav tm="0">
                                          <p:val>
                                            <p:strVal val="#ppt_x"/>
                                          </p:val>
                                        </p:tav>
                                        <p:tav tm="100000">
                                          <p:val>
                                            <p:strVal val="#ppt_x"/>
                                          </p:val>
                                        </p:tav>
                                      </p:tavLst>
                                    </p:anim>
                                    <p:anim calcmode="lin" valueType="num">
                                      <p:cBhvr>
                                        <p:cTn id="3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6" presetClass="entr" presetSubtype="0"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wipe(down)">
                                      <p:cBhvr>
                                        <p:cTn id="36" dur="580">
                                          <p:stCondLst>
                                            <p:cond delay="0"/>
                                          </p:stCondLst>
                                        </p:cTn>
                                        <p:tgtEl>
                                          <p:spTgt spid="7"/>
                                        </p:tgtEl>
                                      </p:cBhvr>
                                    </p:animEffect>
                                    <p:anim calcmode="lin" valueType="num">
                                      <p:cBhvr>
                                        <p:cTn id="37"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38"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39"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40"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41"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42" dur="26">
                                          <p:stCondLst>
                                            <p:cond delay="650"/>
                                          </p:stCondLst>
                                        </p:cTn>
                                        <p:tgtEl>
                                          <p:spTgt spid="7"/>
                                        </p:tgtEl>
                                      </p:cBhvr>
                                      <p:to x="100000" y="60000"/>
                                    </p:animScale>
                                    <p:animScale>
                                      <p:cBhvr>
                                        <p:cTn id="43" dur="166" decel="50000">
                                          <p:stCondLst>
                                            <p:cond delay="676"/>
                                          </p:stCondLst>
                                        </p:cTn>
                                        <p:tgtEl>
                                          <p:spTgt spid="7"/>
                                        </p:tgtEl>
                                      </p:cBhvr>
                                      <p:to x="100000" y="100000"/>
                                    </p:animScale>
                                    <p:animScale>
                                      <p:cBhvr>
                                        <p:cTn id="44" dur="26">
                                          <p:stCondLst>
                                            <p:cond delay="1312"/>
                                          </p:stCondLst>
                                        </p:cTn>
                                        <p:tgtEl>
                                          <p:spTgt spid="7"/>
                                        </p:tgtEl>
                                      </p:cBhvr>
                                      <p:to x="100000" y="80000"/>
                                    </p:animScale>
                                    <p:animScale>
                                      <p:cBhvr>
                                        <p:cTn id="45" dur="166" decel="50000">
                                          <p:stCondLst>
                                            <p:cond delay="1338"/>
                                          </p:stCondLst>
                                        </p:cTn>
                                        <p:tgtEl>
                                          <p:spTgt spid="7"/>
                                        </p:tgtEl>
                                      </p:cBhvr>
                                      <p:to x="100000" y="100000"/>
                                    </p:animScale>
                                    <p:animScale>
                                      <p:cBhvr>
                                        <p:cTn id="46" dur="26">
                                          <p:stCondLst>
                                            <p:cond delay="1642"/>
                                          </p:stCondLst>
                                        </p:cTn>
                                        <p:tgtEl>
                                          <p:spTgt spid="7"/>
                                        </p:tgtEl>
                                      </p:cBhvr>
                                      <p:to x="100000" y="90000"/>
                                    </p:animScale>
                                    <p:animScale>
                                      <p:cBhvr>
                                        <p:cTn id="47" dur="166" decel="50000">
                                          <p:stCondLst>
                                            <p:cond delay="1668"/>
                                          </p:stCondLst>
                                        </p:cTn>
                                        <p:tgtEl>
                                          <p:spTgt spid="7"/>
                                        </p:tgtEl>
                                      </p:cBhvr>
                                      <p:to x="100000" y="100000"/>
                                    </p:animScale>
                                    <p:animScale>
                                      <p:cBhvr>
                                        <p:cTn id="48" dur="26">
                                          <p:stCondLst>
                                            <p:cond delay="1808"/>
                                          </p:stCondLst>
                                        </p:cTn>
                                        <p:tgtEl>
                                          <p:spTgt spid="7"/>
                                        </p:tgtEl>
                                      </p:cBhvr>
                                      <p:to x="100000" y="95000"/>
                                    </p:animScale>
                                    <p:animScale>
                                      <p:cBhvr>
                                        <p:cTn id="49"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srcRect/>
          <a:stretch>
            <a:fillRect/>
          </a:stretch>
        </p:blipFill>
        <p:spPr bwMode="auto">
          <a:xfrm>
            <a:off x="1142976" y="142853"/>
            <a:ext cx="7858180" cy="5786478"/>
          </a:xfrm>
          <a:prstGeom prst="rect">
            <a:avLst/>
          </a:prstGeom>
          <a:ln w="88900" cap="sq" cmpd="thickThin">
            <a:solidFill>
              <a:srgbClr val="000000"/>
            </a:solidFill>
            <a:prstDash val="solid"/>
            <a:miter lim="800000"/>
          </a:ln>
          <a:effectLst>
            <a:innerShdw blurRad="76200">
              <a:srgbClr val="000000"/>
            </a:innerShdw>
          </a:effectLst>
        </p:spPr>
      </p:pic>
      <p:sp>
        <p:nvSpPr>
          <p:cNvPr id="4" name="Rectangle 3"/>
          <p:cNvSpPr/>
          <p:nvPr/>
        </p:nvSpPr>
        <p:spPr>
          <a:xfrm>
            <a:off x="2000232" y="6215082"/>
            <a:ext cx="5857884" cy="338554"/>
          </a:xfrm>
          <a:prstGeom prst="rect">
            <a:avLst/>
          </a:prstGeom>
        </p:spPr>
        <p:txBody>
          <a:bodyPr wrap="square">
            <a:spAutoFit/>
          </a:bodyPr>
          <a:lstStyle/>
          <a:p>
            <a:pPr lvl="0" algn="ctr"/>
            <a:r>
              <a:rPr lang="fa-IR" sz="1600" b="1" dirty="0" smtClean="0">
                <a:solidFill>
                  <a:prstClr val="black"/>
                </a:solidFill>
              </a:rPr>
              <a:t>شكل 6- تخلخلهاي خطي و خوشه اي در يك قطعه جوشكاري شده</a:t>
            </a:r>
            <a:endParaRPr lang="fa-IR" sz="1600" dirty="0">
              <a:solidFill>
                <a:prstClr val="black"/>
              </a:solidFill>
            </a:endParaRPr>
          </a:p>
        </p:txBody>
      </p:sp>
      <p:sp>
        <p:nvSpPr>
          <p:cNvPr id="2" name="Footer Placeholder 1"/>
          <p:cNvSpPr>
            <a:spLocks noGrp="1"/>
          </p:cNvSpPr>
          <p:nvPr>
            <p:ph type="ftr" sz="quarter" idx="11"/>
          </p:nvPr>
        </p:nvSpPr>
        <p:spPr/>
        <p:txBody>
          <a:bodyPr/>
          <a:lstStyle/>
          <a:p>
            <a:r>
              <a:rPr lang="en-US" smtClean="0"/>
              <a:t>www.parsdigishop.ir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wheel(1)">
                                      <p:cBhvr>
                                        <p:cTn id="7" dur="2000"/>
                                        <p:tgtEl>
                                          <p:spTgt spid="7170"/>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57818" y="214290"/>
            <a:ext cx="3588739" cy="400110"/>
          </a:xfrm>
          <a:prstGeom prst="rect">
            <a:avLst/>
          </a:prstGeom>
        </p:spPr>
        <p:txBody>
          <a:bodyPr wrap="none">
            <a:spAutoFit/>
          </a:bodyPr>
          <a:lstStyle/>
          <a:p>
            <a:pPr algn="ctr"/>
            <a:r>
              <a:rPr lang="en-US" b="1" dirty="0" smtClean="0"/>
              <a:t> -6 </a:t>
            </a:r>
            <a:r>
              <a:rPr lang="fa-IR" sz="2000" b="1" dirty="0" smtClean="0"/>
              <a:t>تخلخل لوله ای</a:t>
            </a:r>
            <a:r>
              <a:rPr lang="en-US" b="1" dirty="0" smtClean="0">
                <a:solidFill>
                  <a:srgbClr val="FF0000"/>
                </a:solidFill>
              </a:rPr>
              <a:t>(Piping Porosity</a:t>
            </a:r>
            <a:r>
              <a:rPr lang="en-US" b="1" dirty="0" smtClean="0"/>
              <a:t>) </a:t>
            </a:r>
            <a:endParaRPr lang="fa-IR" dirty="0"/>
          </a:p>
        </p:txBody>
      </p:sp>
      <p:sp>
        <p:nvSpPr>
          <p:cNvPr id="3" name="Rectangle 2"/>
          <p:cNvSpPr/>
          <p:nvPr/>
        </p:nvSpPr>
        <p:spPr>
          <a:xfrm>
            <a:off x="1643042" y="714356"/>
            <a:ext cx="6740820" cy="369332"/>
          </a:xfrm>
          <a:prstGeom prst="rect">
            <a:avLst/>
          </a:prstGeom>
        </p:spPr>
        <p:txBody>
          <a:bodyPr wrap="none">
            <a:spAutoFit/>
          </a:bodyPr>
          <a:lstStyle/>
          <a:p>
            <a:pPr algn="ctr"/>
            <a:r>
              <a:rPr lang="fa-IR" dirty="0" smtClean="0"/>
              <a:t>تخلخل لوله اي يا حفره طويل شده </a:t>
            </a:r>
            <a:r>
              <a:rPr lang="en-US" dirty="0" smtClean="0"/>
              <a:t> (</a:t>
            </a:r>
            <a:r>
              <a:rPr lang="en-US" dirty="0" smtClean="0">
                <a:solidFill>
                  <a:srgbClr val="002060"/>
                </a:solidFill>
              </a:rPr>
              <a:t>Elongated Cavity)</a:t>
            </a:r>
            <a:r>
              <a:rPr lang="fa-IR" dirty="0" smtClean="0"/>
              <a:t>حفره اي گازي و طويل است.</a:t>
            </a:r>
            <a:r>
              <a:rPr lang="en-US" dirty="0" smtClean="0"/>
              <a:t> </a:t>
            </a:r>
            <a:endParaRPr lang="fa-IR" dirty="0"/>
          </a:p>
        </p:txBody>
      </p:sp>
      <p:sp>
        <p:nvSpPr>
          <p:cNvPr id="4" name="Rectangle 3"/>
          <p:cNvSpPr/>
          <p:nvPr/>
        </p:nvSpPr>
        <p:spPr>
          <a:xfrm>
            <a:off x="2000232" y="1142984"/>
            <a:ext cx="6072214" cy="369332"/>
          </a:xfrm>
          <a:prstGeom prst="rect">
            <a:avLst/>
          </a:prstGeom>
        </p:spPr>
        <p:txBody>
          <a:bodyPr wrap="square">
            <a:spAutoFit/>
          </a:bodyPr>
          <a:lstStyle/>
          <a:p>
            <a:pPr algn="ctr"/>
            <a:r>
              <a:rPr lang="fa-IR" dirty="0" smtClean="0"/>
              <a:t>تخلخل لوله اي در جوشهاي گوشه اي از ريشه بطرف سطح جوش امتداد دارد.</a:t>
            </a:r>
            <a:endParaRPr lang="fa-IR" dirty="0"/>
          </a:p>
        </p:txBody>
      </p:sp>
      <p:sp>
        <p:nvSpPr>
          <p:cNvPr id="5" name="Rectangle 4"/>
          <p:cNvSpPr/>
          <p:nvPr/>
        </p:nvSpPr>
        <p:spPr>
          <a:xfrm>
            <a:off x="5857884" y="1500174"/>
            <a:ext cx="3235309" cy="400110"/>
          </a:xfrm>
          <a:prstGeom prst="rect">
            <a:avLst/>
          </a:prstGeom>
        </p:spPr>
        <p:txBody>
          <a:bodyPr wrap="none">
            <a:spAutoFit/>
          </a:bodyPr>
          <a:lstStyle/>
          <a:p>
            <a:pPr algn="ctr"/>
            <a:r>
              <a:rPr lang="en-US" b="1" dirty="0" smtClean="0"/>
              <a:t>-7 </a:t>
            </a:r>
            <a:r>
              <a:rPr lang="fa-IR" b="1" dirty="0" smtClean="0"/>
              <a:t> </a:t>
            </a:r>
            <a:r>
              <a:rPr lang="fa-IR" sz="2000" b="1" dirty="0" smtClean="0"/>
              <a:t>سوراخ كرمي </a:t>
            </a:r>
            <a:r>
              <a:rPr lang="en-US" b="1" dirty="0" smtClean="0"/>
              <a:t>(</a:t>
            </a:r>
            <a:r>
              <a:rPr lang="en-US" b="1" dirty="0" smtClean="0">
                <a:solidFill>
                  <a:srgbClr val="FF0000"/>
                </a:solidFill>
              </a:rPr>
              <a:t>Worm Hole</a:t>
            </a:r>
            <a:r>
              <a:rPr lang="en-US" b="1" dirty="0" smtClean="0"/>
              <a:t>) </a:t>
            </a:r>
            <a:endParaRPr lang="fa-IR" dirty="0"/>
          </a:p>
        </p:txBody>
      </p:sp>
      <p:sp>
        <p:nvSpPr>
          <p:cNvPr id="6" name="Rectangle 5"/>
          <p:cNvSpPr/>
          <p:nvPr/>
        </p:nvSpPr>
        <p:spPr>
          <a:xfrm>
            <a:off x="1000100" y="1928802"/>
            <a:ext cx="8143900" cy="646331"/>
          </a:xfrm>
          <a:prstGeom prst="rect">
            <a:avLst/>
          </a:prstGeom>
        </p:spPr>
        <p:txBody>
          <a:bodyPr wrap="square">
            <a:spAutoFit/>
          </a:bodyPr>
          <a:lstStyle/>
          <a:p>
            <a:pPr algn="ctr"/>
            <a:r>
              <a:rPr lang="fa-IR" dirty="0" smtClean="0"/>
              <a:t>حفره اي لوله اي شكل در فلز جوش و ناشي از آزاد شدن گازهاست. شكل و موقعيت سوراخهاي كرمي بوسيله حالت انجماد و منابع گاز تعيين مي شود.</a:t>
            </a:r>
          </a:p>
        </p:txBody>
      </p:sp>
      <p:sp>
        <p:nvSpPr>
          <p:cNvPr id="7" name="Rectangle 6"/>
          <p:cNvSpPr/>
          <p:nvPr/>
        </p:nvSpPr>
        <p:spPr>
          <a:xfrm>
            <a:off x="2428860" y="2571744"/>
            <a:ext cx="4786330" cy="369332"/>
          </a:xfrm>
          <a:prstGeom prst="rect">
            <a:avLst/>
          </a:prstGeom>
        </p:spPr>
        <p:txBody>
          <a:bodyPr wrap="square">
            <a:spAutoFit/>
          </a:bodyPr>
          <a:lstStyle/>
          <a:p>
            <a:pPr algn="ctr"/>
            <a:r>
              <a:rPr lang="fa-IR" dirty="0" smtClean="0"/>
              <a:t>حفره هاي لوله اي به خوشه اي و جناغي دسته بندي مي شوند.</a:t>
            </a:r>
            <a:endParaRPr lang="fa-IR" dirty="0"/>
          </a:p>
        </p:txBody>
      </p:sp>
      <p:sp>
        <p:nvSpPr>
          <p:cNvPr id="8" name="Rectangle 7"/>
          <p:cNvSpPr/>
          <p:nvPr/>
        </p:nvSpPr>
        <p:spPr>
          <a:xfrm>
            <a:off x="5357818" y="2928934"/>
            <a:ext cx="3625608" cy="400110"/>
          </a:xfrm>
          <a:prstGeom prst="rect">
            <a:avLst/>
          </a:prstGeom>
        </p:spPr>
        <p:txBody>
          <a:bodyPr wrap="none">
            <a:spAutoFit/>
          </a:bodyPr>
          <a:lstStyle/>
          <a:p>
            <a:pPr algn="ctr"/>
            <a:r>
              <a:rPr lang="en-US" b="1" dirty="0" smtClean="0"/>
              <a:t>-8 </a:t>
            </a:r>
            <a:r>
              <a:rPr lang="fa-IR" b="1" dirty="0" smtClean="0"/>
              <a:t> </a:t>
            </a:r>
            <a:r>
              <a:rPr lang="fa-IR" sz="2000" b="1" dirty="0" smtClean="0"/>
              <a:t>منافذ سطحي </a:t>
            </a:r>
            <a:r>
              <a:rPr lang="en-US" b="1" dirty="0" smtClean="0"/>
              <a:t>(</a:t>
            </a:r>
            <a:r>
              <a:rPr lang="en-US" b="1" dirty="0" smtClean="0">
                <a:solidFill>
                  <a:srgbClr val="FF0000"/>
                </a:solidFill>
              </a:rPr>
              <a:t>Surface Porosity</a:t>
            </a:r>
            <a:r>
              <a:rPr lang="en-US" b="1" dirty="0" smtClean="0"/>
              <a:t>) </a:t>
            </a:r>
            <a:endParaRPr lang="fa-IR" dirty="0"/>
          </a:p>
        </p:txBody>
      </p:sp>
      <p:sp>
        <p:nvSpPr>
          <p:cNvPr id="9" name="Rectangle 8"/>
          <p:cNvSpPr/>
          <p:nvPr/>
        </p:nvSpPr>
        <p:spPr>
          <a:xfrm>
            <a:off x="1571604" y="3429000"/>
            <a:ext cx="6858000" cy="369332"/>
          </a:xfrm>
          <a:prstGeom prst="rect">
            <a:avLst/>
          </a:prstGeom>
        </p:spPr>
        <p:txBody>
          <a:bodyPr wrap="square">
            <a:spAutoFit/>
          </a:bodyPr>
          <a:lstStyle/>
          <a:p>
            <a:pPr algn="ctr"/>
            <a:r>
              <a:rPr lang="fa-IR" dirty="0" smtClean="0"/>
              <a:t>منافذ كوچك گازي هستند كه به سطح فلز جوش راه پيدا كرده اند و قابل مشاهده مي باشند.</a:t>
            </a:r>
            <a:endParaRPr lang="fa-IR" dirty="0"/>
          </a:p>
        </p:txBody>
      </p:sp>
      <p:sp>
        <p:nvSpPr>
          <p:cNvPr id="10" name="Rectangle 9"/>
          <p:cNvSpPr/>
          <p:nvPr/>
        </p:nvSpPr>
        <p:spPr>
          <a:xfrm>
            <a:off x="5214942" y="3857628"/>
            <a:ext cx="3747501" cy="400110"/>
          </a:xfrm>
          <a:prstGeom prst="rect">
            <a:avLst/>
          </a:prstGeom>
        </p:spPr>
        <p:txBody>
          <a:bodyPr wrap="none">
            <a:spAutoFit/>
          </a:bodyPr>
          <a:lstStyle/>
          <a:p>
            <a:pPr algn="ctr"/>
            <a:r>
              <a:rPr lang="en-US" b="1" dirty="0" smtClean="0"/>
              <a:t> -9 </a:t>
            </a:r>
            <a:r>
              <a:rPr lang="fa-IR" sz="2000" b="1" dirty="0" smtClean="0"/>
              <a:t>حفره انقباضي </a:t>
            </a:r>
            <a:r>
              <a:rPr lang="en-US" b="1" dirty="0" smtClean="0"/>
              <a:t>(</a:t>
            </a:r>
            <a:r>
              <a:rPr lang="en-US" b="1" dirty="0" smtClean="0">
                <a:solidFill>
                  <a:srgbClr val="FF0000"/>
                </a:solidFill>
              </a:rPr>
              <a:t>Shrinkage Cavity</a:t>
            </a:r>
            <a:r>
              <a:rPr lang="en-US" b="1" dirty="0" smtClean="0"/>
              <a:t>)</a:t>
            </a:r>
            <a:endParaRPr lang="fa-IR" dirty="0"/>
          </a:p>
        </p:txBody>
      </p:sp>
      <p:sp>
        <p:nvSpPr>
          <p:cNvPr id="11" name="Rectangle 10"/>
          <p:cNvSpPr/>
          <p:nvPr/>
        </p:nvSpPr>
        <p:spPr>
          <a:xfrm>
            <a:off x="1857356" y="4286256"/>
            <a:ext cx="6643734" cy="369332"/>
          </a:xfrm>
          <a:prstGeom prst="rect">
            <a:avLst/>
          </a:prstGeom>
        </p:spPr>
        <p:txBody>
          <a:bodyPr wrap="square">
            <a:spAutoFit/>
          </a:bodyPr>
          <a:lstStyle/>
          <a:p>
            <a:pPr algn="ctr"/>
            <a:r>
              <a:rPr lang="fa-IR" dirty="0" smtClean="0"/>
              <a:t>حفره اي ناشي از انقباض حين فرايند انجماد فلز جوش تا رسيدن به دماي اتاق است.</a:t>
            </a:r>
            <a:endParaRPr lang="fa-IR" dirty="0"/>
          </a:p>
        </p:txBody>
      </p:sp>
      <p:sp>
        <p:nvSpPr>
          <p:cNvPr id="13" name="Rectangle 12"/>
          <p:cNvSpPr/>
          <p:nvPr/>
        </p:nvSpPr>
        <p:spPr>
          <a:xfrm>
            <a:off x="3643306" y="4643446"/>
            <a:ext cx="5357850" cy="400110"/>
          </a:xfrm>
          <a:prstGeom prst="rect">
            <a:avLst/>
          </a:prstGeom>
        </p:spPr>
        <p:txBody>
          <a:bodyPr wrap="square">
            <a:spAutoFit/>
          </a:bodyPr>
          <a:lstStyle/>
          <a:p>
            <a:pPr algn="ctr"/>
            <a:r>
              <a:rPr lang="en-US" b="1" dirty="0" smtClean="0"/>
              <a:t>-10 </a:t>
            </a:r>
            <a:r>
              <a:rPr lang="fa-IR" b="1" dirty="0" smtClean="0"/>
              <a:t> </a:t>
            </a:r>
            <a:r>
              <a:rPr lang="fa-IR" sz="2000" b="1" dirty="0" smtClean="0"/>
              <a:t>انقباض بين شاخه اي </a:t>
            </a:r>
            <a:r>
              <a:rPr lang="en-US" b="1" dirty="0" smtClean="0"/>
              <a:t>(</a:t>
            </a:r>
            <a:r>
              <a:rPr lang="en-US" b="1" dirty="0" err="1" smtClean="0">
                <a:solidFill>
                  <a:srgbClr val="FF0000"/>
                </a:solidFill>
              </a:rPr>
              <a:t>Interdendritic</a:t>
            </a:r>
            <a:r>
              <a:rPr lang="en-US" b="1" dirty="0" smtClean="0">
                <a:solidFill>
                  <a:srgbClr val="FF0000"/>
                </a:solidFill>
              </a:rPr>
              <a:t> Shrinkage</a:t>
            </a:r>
            <a:r>
              <a:rPr lang="en-US" b="1" dirty="0" smtClean="0"/>
              <a:t>) </a:t>
            </a:r>
            <a:endParaRPr lang="fa-IR" dirty="0"/>
          </a:p>
        </p:txBody>
      </p:sp>
      <p:sp>
        <p:nvSpPr>
          <p:cNvPr id="14" name="Rectangle 13"/>
          <p:cNvSpPr/>
          <p:nvPr/>
        </p:nvSpPr>
        <p:spPr>
          <a:xfrm>
            <a:off x="1357290" y="5143512"/>
            <a:ext cx="7500990" cy="646331"/>
          </a:xfrm>
          <a:prstGeom prst="rect">
            <a:avLst/>
          </a:prstGeom>
        </p:spPr>
        <p:txBody>
          <a:bodyPr wrap="square">
            <a:spAutoFit/>
          </a:bodyPr>
          <a:lstStyle/>
          <a:p>
            <a:pPr algn="ctr"/>
            <a:r>
              <a:rPr lang="fa-IR" dirty="0" smtClean="0"/>
              <a:t>حفره انقباضي طويل شده مي باشد كه بين ساختار دندريتي كه احتمالا گاز حبس شده است تشكيل گرديده است.</a:t>
            </a:r>
            <a:endParaRPr lang="fa-IR" dirty="0"/>
          </a:p>
        </p:txBody>
      </p:sp>
      <p:sp>
        <p:nvSpPr>
          <p:cNvPr id="15" name="Rectangle 14"/>
          <p:cNvSpPr/>
          <p:nvPr/>
        </p:nvSpPr>
        <p:spPr>
          <a:xfrm>
            <a:off x="2714612" y="6000768"/>
            <a:ext cx="4572000" cy="369332"/>
          </a:xfrm>
          <a:prstGeom prst="rect">
            <a:avLst/>
          </a:prstGeom>
        </p:spPr>
        <p:txBody>
          <a:bodyPr>
            <a:spAutoFit/>
          </a:bodyPr>
          <a:lstStyle/>
          <a:p>
            <a:pPr algn="ctr"/>
            <a:r>
              <a:rPr lang="fa-IR" dirty="0" smtClean="0"/>
              <a:t>چنين عيبي عمود بر رويه جوش پيدا مي شود.</a:t>
            </a:r>
            <a:endParaRPr lang="fa-IR" dirty="0"/>
          </a:p>
        </p:txBody>
      </p:sp>
      <p:sp>
        <p:nvSpPr>
          <p:cNvPr id="12" name="Footer Placeholder 11"/>
          <p:cNvSpPr>
            <a:spLocks noGrp="1"/>
          </p:cNvSpPr>
          <p:nvPr>
            <p:ph type="ftr" sz="quarter" idx="11"/>
          </p:nvPr>
        </p:nvSpPr>
        <p:spPr/>
        <p:txBody>
          <a:bodyPr/>
          <a:lstStyle/>
          <a:p>
            <a:r>
              <a:rPr lang="en-US" smtClean="0"/>
              <a:t>www.parsdigishop.ir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p:cTn id="29" dur="1000" fill="hold"/>
                                        <p:tgtEl>
                                          <p:spTgt spid="5"/>
                                        </p:tgtEl>
                                        <p:attrNameLst>
                                          <p:attrName>ppt_w</p:attrName>
                                        </p:attrNameLst>
                                      </p:cBhvr>
                                      <p:tavLst>
                                        <p:tav tm="0">
                                          <p:val>
                                            <p:fltVal val="0"/>
                                          </p:val>
                                        </p:tav>
                                        <p:tav tm="100000">
                                          <p:val>
                                            <p:strVal val="#ppt_w"/>
                                          </p:val>
                                        </p:tav>
                                      </p:tavLst>
                                    </p:anim>
                                    <p:anim calcmode="lin" valueType="num">
                                      <p:cBhvr>
                                        <p:cTn id="30" dur="1000" fill="hold"/>
                                        <p:tgtEl>
                                          <p:spTgt spid="5"/>
                                        </p:tgtEl>
                                        <p:attrNameLst>
                                          <p:attrName>ppt_h</p:attrName>
                                        </p:attrNameLst>
                                      </p:cBhvr>
                                      <p:tavLst>
                                        <p:tav tm="0">
                                          <p:val>
                                            <p:fltVal val="0"/>
                                          </p:val>
                                        </p:tav>
                                        <p:tav tm="100000">
                                          <p:val>
                                            <p:strVal val="#ppt_h"/>
                                          </p:val>
                                        </p:tav>
                                      </p:tavLst>
                                    </p:anim>
                                    <p:anim calcmode="lin" valueType="num">
                                      <p:cBhvr>
                                        <p:cTn id="31" dur="1000" fill="hold"/>
                                        <p:tgtEl>
                                          <p:spTgt spid="5"/>
                                        </p:tgtEl>
                                        <p:attrNameLst>
                                          <p:attrName>style.rotation</p:attrName>
                                        </p:attrNameLst>
                                      </p:cBhvr>
                                      <p:tavLst>
                                        <p:tav tm="0">
                                          <p:val>
                                            <p:fltVal val="90"/>
                                          </p:val>
                                        </p:tav>
                                        <p:tav tm="100000">
                                          <p:val>
                                            <p:fltVal val="0"/>
                                          </p:val>
                                        </p:tav>
                                      </p:tavLst>
                                    </p:anim>
                                    <p:animEffect transition="in" filter="fade">
                                      <p:cBhvr>
                                        <p:cTn id="32" dur="10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1000"/>
                                        <p:tgtEl>
                                          <p:spTgt spid="6"/>
                                        </p:tgtEl>
                                      </p:cBhvr>
                                    </p:animEffect>
                                    <p:anim calcmode="lin" valueType="num">
                                      <p:cBhvr>
                                        <p:cTn id="38" dur="1000" fill="hold"/>
                                        <p:tgtEl>
                                          <p:spTgt spid="6"/>
                                        </p:tgtEl>
                                        <p:attrNameLst>
                                          <p:attrName>ppt_x</p:attrName>
                                        </p:attrNameLst>
                                      </p:cBhvr>
                                      <p:tavLst>
                                        <p:tav tm="0">
                                          <p:val>
                                            <p:strVal val="#ppt_x"/>
                                          </p:val>
                                        </p:tav>
                                        <p:tav tm="100000">
                                          <p:val>
                                            <p:strVal val="#ppt_x"/>
                                          </p:val>
                                        </p:tav>
                                      </p:tavLst>
                                    </p:anim>
                                    <p:anim calcmode="lin" valueType="num">
                                      <p:cBhvr>
                                        <p:cTn id="3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fade">
                                      <p:cBhvr>
                                        <p:cTn id="44" dur="1000"/>
                                        <p:tgtEl>
                                          <p:spTgt spid="7"/>
                                        </p:tgtEl>
                                      </p:cBhvr>
                                    </p:animEffect>
                                    <p:anim calcmode="lin" valueType="num">
                                      <p:cBhvr>
                                        <p:cTn id="45" dur="1000" fill="hold"/>
                                        <p:tgtEl>
                                          <p:spTgt spid="7"/>
                                        </p:tgtEl>
                                        <p:attrNameLst>
                                          <p:attrName>ppt_x</p:attrName>
                                        </p:attrNameLst>
                                      </p:cBhvr>
                                      <p:tavLst>
                                        <p:tav tm="0">
                                          <p:val>
                                            <p:strVal val="#ppt_x"/>
                                          </p:val>
                                        </p:tav>
                                        <p:tav tm="100000">
                                          <p:val>
                                            <p:strVal val="#ppt_x"/>
                                          </p:val>
                                        </p:tav>
                                      </p:tavLst>
                                    </p:anim>
                                    <p:anim calcmode="lin" valueType="num">
                                      <p:cBhvr>
                                        <p:cTn id="4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grpId="0" nodeType="clickEffect">
                                  <p:stCondLst>
                                    <p:cond delay="0"/>
                                  </p:stCondLst>
                                  <p:childTnLst>
                                    <p:set>
                                      <p:cBhvr>
                                        <p:cTn id="50" dur="1" fill="hold">
                                          <p:stCondLst>
                                            <p:cond delay="0"/>
                                          </p:stCondLst>
                                        </p:cTn>
                                        <p:tgtEl>
                                          <p:spTgt spid="8"/>
                                        </p:tgtEl>
                                        <p:attrNameLst>
                                          <p:attrName>style.visibility</p:attrName>
                                        </p:attrNameLst>
                                      </p:cBhvr>
                                      <p:to>
                                        <p:strVal val="visible"/>
                                      </p:to>
                                    </p:set>
                                    <p:anim calcmode="lin" valueType="num">
                                      <p:cBhvr>
                                        <p:cTn id="51" dur="1000" fill="hold"/>
                                        <p:tgtEl>
                                          <p:spTgt spid="8"/>
                                        </p:tgtEl>
                                        <p:attrNameLst>
                                          <p:attrName>ppt_w</p:attrName>
                                        </p:attrNameLst>
                                      </p:cBhvr>
                                      <p:tavLst>
                                        <p:tav tm="0">
                                          <p:val>
                                            <p:fltVal val="0"/>
                                          </p:val>
                                        </p:tav>
                                        <p:tav tm="100000">
                                          <p:val>
                                            <p:strVal val="#ppt_w"/>
                                          </p:val>
                                        </p:tav>
                                      </p:tavLst>
                                    </p:anim>
                                    <p:anim calcmode="lin" valueType="num">
                                      <p:cBhvr>
                                        <p:cTn id="52" dur="1000" fill="hold"/>
                                        <p:tgtEl>
                                          <p:spTgt spid="8"/>
                                        </p:tgtEl>
                                        <p:attrNameLst>
                                          <p:attrName>ppt_h</p:attrName>
                                        </p:attrNameLst>
                                      </p:cBhvr>
                                      <p:tavLst>
                                        <p:tav tm="0">
                                          <p:val>
                                            <p:fltVal val="0"/>
                                          </p:val>
                                        </p:tav>
                                        <p:tav tm="100000">
                                          <p:val>
                                            <p:strVal val="#ppt_h"/>
                                          </p:val>
                                        </p:tav>
                                      </p:tavLst>
                                    </p:anim>
                                    <p:anim calcmode="lin" valueType="num">
                                      <p:cBhvr>
                                        <p:cTn id="53" dur="1000" fill="hold"/>
                                        <p:tgtEl>
                                          <p:spTgt spid="8"/>
                                        </p:tgtEl>
                                        <p:attrNameLst>
                                          <p:attrName>style.rotation</p:attrName>
                                        </p:attrNameLst>
                                      </p:cBhvr>
                                      <p:tavLst>
                                        <p:tav tm="0">
                                          <p:val>
                                            <p:fltVal val="90"/>
                                          </p:val>
                                        </p:tav>
                                        <p:tav tm="100000">
                                          <p:val>
                                            <p:fltVal val="0"/>
                                          </p:val>
                                        </p:tav>
                                      </p:tavLst>
                                    </p:anim>
                                    <p:animEffect transition="in" filter="fade">
                                      <p:cBhvr>
                                        <p:cTn id="54" dur="1000"/>
                                        <p:tgtEl>
                                          <p:spTgt spid="8"/>
                                        </p:tgtEl>
                                      </p:cBhvr>
                                    </p:animEffect>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9"/>
                                        </p:tgtEl>
                                        <p:attrNameLst>
                                          <p:attrName>style.visibility</p:attrName>
                                        </p:attrNameLst>
                                      </p:cBhvr>
                                      <p:to>
                                        <p:strVal val="visible"/>
                                      </p:to>
                                    </p:set>
                                    <p:animEffect transition="in" filter="fade">
                                      <p:cBhvr>
                                        <p:cTn id="59" dur="1000"/>
                                        <p:tgtEl>
                                          <p:spTgt spid="9"/>
                                        </p:tgtEl>
                                      </p:cBhvr>
                                    </p:animEffect>
                                    <p:anim calcmode="lin" valueType="num">
                                      <p:cBhvr>
                                        <p:cTn id="60" dur="1000" fill="hold"/>
                                        <p:tgtEl>
                                          <p:spTgt spid="9"/>
                                        </p:tgtEl>
                                        <p:attrNameLst>
                                          <p:attrName>ppt_x</p:attrName>
                                        </p:attrNameLst>
                                      </p:cBhvr>
                                      <p:tavLst>
                                        <p:tav tm="0">
                                          <p:val>
                                            <p:strVal val="#ppt_x"/>
                                          </p:val>
                                        </p:tav>
                                        <p:tav tm="100000">
                                          <p:val>
                                            <p:strVal val="#ppt_x"/>
                                          </p:val>
                                        </p:tav>
                                      </p:tavLst>
                                    </p:anim>
                                    <p:anim calcmode="lin" valueType="num">
                                      <p:cBhvr>
                                        <p:cTn id="6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31" presetClass="entr" presetSubtype="0" fill="hold" grpId="0" nodeType="clickEffect">
                                  <p:stCondLst>
                                    <p:cond delay="0"/>
                                  </p:stCondLst>
                                  <p:childTnLst>
                                    <p:set>
                                      <p:cBhvr>
                                        <p:cTn id="65" dur="1" fill="hold">
                                          <p:stCondLst>
                                            <p:cond delay="0"/>
                                          </p:stCondLst>
                                        </p:cTn>
                                        <p:tgtEl>
                                          <p:spTgt spid="10"/>
                                        </p:tgtEl>
                                        <p:attrNameLst>
                                          <p:attrName>style.visibility</p:attrName>
                                        </p:attrNameLst>
                                      </p:cBhvr>
                                      <p:to>
                                        <p:strVal val="visible"/>
                                      </p:to>
                                    </p:set>
                                    <p:anim calcmode="lin" valueType="num">
                                      <p:cBhvr>
                                        <p:cTn id="66" dur="1000" fill="hold"/>
                                        <p:tgtEl>
                                          <p:spTgt spid="10"/>
                                        </p:tgtEl>
                                        <p:attrNameLst>
                                          <p:attrName>ppt_w</p:attrName>
                                        </p:attrNameLst>
                                      </p:cBhvr>
                                      <p:tavLst>
                                        <p:tav tm="0">
                                          <p:val>
                                            <p:fltVal val="0"/>
                                          </p:val>
                                        </p:tav>
                                        <p:tav tm="100000">
                                          <p:val>
                                            <p:strVal val="#ppt_w"/>
                                          </p:val>
                                        </p:tav>
                                      </p:tavLst>
                                    </p:anim>
                                    <p:anim calcmode="lin" valueType="num">
                                      <p:cBhvr>
                                        <p:cTn id="67" dur="1000" fill="hold"/>
                                        <p:tgtEl>
                                          <p:spTgt spid="10"/>
                                        </p:tgtEl>
                                        <p:attrNameLst>
                                          <p:attrName>ppt_h</p:attrName>
                                        </p:attrNameLst>
                                      </p:cBhvr>
                                      <p:tavLst>
                                        <p:tav tm="0">
                                          <p:val>
                                            <p:fltVal val="0"/>
                                          </p:val>
                                        </p:tav>
                                        <p:tav tm="100000">
                                          <p:val>
                                            <p:strVal val="#ppt_h"/>
                                          </p:val>
                                        </p:tav>
                                      </p:tavLst>
                                    </p:anim>
                                    <p:anim calcmode="lin" valueType="num">
                                      <p:cBhvr>
                                        <p:cTn id="68" dur="1000" fill="hold"/>
                                        <p:tgtEl>
                                          <p:spTgt spid="10"/>
                                        </p:tgtEl>
                                        <p:attrNameLst>
                                          <p:attrName>style.rotation</p:attrName>
                                        </p:attrNameLst>
                                      </p:cBhvr>
                                      <p:tavLst>
                                        <p:tav tm="0">
                                          <p:val>
                                            <p:fltVal val="90"/>
                                          </p:val>
                                        </p:tav>
                                        <p:tav tm="100000">
                                          <p:val>
                                            <p:fltVal val="0"/>
                                          </p:val>
                                        </p:tav>
                                      </p:tavLst>
                                    </p:anim>
                                    <p:animEffect transition="in" filter="fade">
                                      <p:cBhvr>
                                        <p:cTn id="69" dur="1000"/>
                                        <p:tgtEl>
                                          <p:spTgt spid="10"/>
                                        </p:tgtEl>
                                      </p:cBhvr>
                                    </p:animEffect>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11"/>
                                        </p:tgtEl>
                                        <p:attrNameLst>
                                          <p:attrName>style.visibility</p:attrName>
                                        </p:attrNameLst>
                                      </p:cBhvr>
                                      <p:to>
                                        <p:strVal val="visible"/>
                                      </p:to>
                                    </p:set>
                                    <p:animEffect transition="in" filter="fade">
                                      <p:cBhvr>
                                        <p:cTn id="74" dur="1000"/>
                                        <p:tgtEl>
                                          <p:spTgt spid="11"/>
                                        </p:tgtEl>
                                      </p:cBhvr>
                                    </p:animEffect>
                                    <p:anim calcmode="lin" valueType="num">
                                      <p:cBhvr>
                                        <p:cTn id="75" dur="1000" fill="hold"/>
                                        <p:tgtEl>
                                          <p:spTgt spid="11"/>
                                        </p:tgtEl>
                                        <p:attrNameLst>
                                          <p:attrName>ppt_x</p:attrName>
                                        </p:attrNameLst>
                                      </p:cBhvr>
                                      <p:tavLst>
                                        <p:tav tm="0">
                                          <p:val>
                                            <p:strVal val="#ppt_x"/>
                                          </p:val>
                                        </p:tav>
                                        <p:tav tm="100000">
                                          <p:val>
                                            <p:strVal val="#ppt_x"/>
                                          </p:val>
                                        </p:tav>
                                      </p:tavLst>
                                    </p:anim>
                                    <p:anim calcmode="lin" valueType="num">
                                      <p:cBhvr>
                                        <p:cTn id="7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31" presetClass="entr" presetSubtype="0" fill="hold" grpId="0" nodeType="clickEffect">
                                  <p:stCondLst>
                                    <p:cond delay="0"/>
                                  </p:stCondLst>
                                  <p:childTnLst>
                                    <p:set>
                                      <p:cBhvr>
                                        <p:cTn id="80" dur="1" fill="hold">
                                          <p:stCondLst>
                                            <p:cond delay="0"/>
                                          </p:stCondLst>
                                        </p:cTn>
                                        <p:tgtEl>
                                          <p:spTgt spid="13"/>
                                        </p:tgtEl>
                                        <p:attrNameLst>
                                          <p:attrName>style.visibility</p:attrName>
                                        </p:attrNameLst>
                                      </p:cBhvr>
                                      <p:to>
                                        <p:strVal val="visible"/>
                                      </p:to>
                                    </p:set>
                                    <p:anim calcmode="lin" valueType="num">
                                      <p:cBhvr>
                                        <p:cTn id="81" dur="1000" fill="hold"/>
                                        <p:tgtEl>
                                          <p:spTgt spid="13"/>
                                        </p:tgtEl>
                                        <p:attrNameLst>
                                          <p:attrName>ppt_w</p:attrName>
                                        </p:attrNameLst>
                                      </p:cBhvr>
                                      <p:tavLst>
                                        <p:tav tm="0">
                                          <p:val>
                                            <p:fltVal val="0"/>
                                          </p:val>
                                        </p:tav>
                                        <p:tav tm="100000">
                                          <p:val>
                                            <p:strVal val="#ppt_w"/>
                                          </p:val>
                                        </p:tav>
                                      </p:tavLst>
                                    </p:anim>
                                    <p:anim calcmode="lin" valueType="num">
                                      <p:cBhvr>
                                        <p:cTn id="82" dur="1000" fill="hold"/>
                                        <p:tgtEl>
                                          <p:spTgt spid="13"/>
                                        </p:tgtEl>
                                        <p:attrNameLst>
                                          <p:attrName>ppt_h</p:attrName>
                                        </p:attrNameLst>
                                      </p:cBhvr>
                                      <p:tavLst>
                                        <p:tav tm="0">
                                          <p:val>
                                            <p:fltVal val="0"/>
                                          </p:val>
                                        </p:tav>
                                        <p:tav tm="100000">
                                          <p:val>
                                            <p:strVal val="#ppt_h"/>
                                          </p:val>
                                        </p:tav>
                                      </p:tavLst>
                                    </p:anim>
                                    <p:anim calcmode="lin" valueType="num">
                                      <p:cBhvr>
                                        <p:cTn id="83" dur="1000" fill="hold"/>
                                        <p:tgtEl>
                                          <p:spTgt spid="13"/>
                                        </p:tgtEl>
                                        <p:attrNameLst>
                                          <p:attrName>style.rotation</p:attrName>
                                        </p:attrNameLst>
                                      </p:cBhvr>
                                      <p:tavLst>
                                        <p:tav tm="0">
                                          <p:val>
                                            <p:fltVal val="90"/>
                                          </p:val>
                                        </p:tav>
                                        <p:tav tm="100000">
                                          <p:val>
                                            <p:fltVal val="0"/>
                                          </p:val>
                                        </p:tav>
                                      </p:tavLst>
                                    </p:anim>
                                    <p:animEffect transition="in" filter="fade">
                                      <p:cBhvr>
                                        <p:cTn id="84" dur="1000"/>
                                        <p:tgtEl>
                                          <p:spTgt spid="13"/>
                                        </p:tgtEl>
                                      </p:cBhvr>
                                    </p:animEffect>
                                  </p:childTnLst>
                                </p:cTn>
                              </p:par>
                            </p:childTnLst>
                          </p:cTn>
                        </p:par>
                      </p:childTnLst>
                    </p:cTn>
                  </p:par>
                  <p:par>
                    <p:cTn id="85" fill="hold">
                      <p:stCondLst>
                        <p:cond delay="indefinite"/>
                      </p:stCondLst>
                      <p:childTnLst>
                        <p:par>
                          <p:cTn id="86" fill="hold">
                            <p:stCondLst>
                              <p:cond delay="0"/>
                            </p:stCondLst>
                            <p:childTnLst>
                              <p:par>
                                <p:cTn id="87" presetID="42" presetClass="entr" presetSubtype="0" fill="hold" grpId="0" nodeType="clickEffect">
                                  <p:stCondLst>
                                    <p:cond delay="0"/>
                                  </p:stCondLst>
                                  <p:childTnLst>
                                    <p:set>
                                      <p:cBhvr>
                                        <p:cTn id="88" dur="1" fill="hold">
                                          <p:stCondLst>
                                            <p:cond delay="0"/>
                                          </p:stCondLst>
                                        </p:cTn>
                                        <p:tgtEl>
                                          <p:spTgt spid="14"/>
                                        </p:tgtEl>
                                        <p:attrNameLst>
                                          <p:attrName>style.visibility</p:attrName>
                                        </p:attrNameLst>
                                      </p:cBhvr>
                                      <p:to>
                                        <p:strVal val="visible"/>
                                      </p:to>
                                    </p:set>
                                    <p:animEffect transition="in" filter="fade">
                                      <p:cBhvr>
                                        <p:cTn id="89" dur="1000"/>
                                        <p:tgtEl>
                                          <p:spTgt spid="14"/>
                                        </p:tgtEl>
                                      </p:cBhvr>
                                    </p:animEffect>
                                    <p:anim calcmode="lin" valueType="num">
                                      <p:cBhvr>
                                        <p:cTn id="90" dur="1000" fill="hold"/>
                                        <p:tgtEl>
                                          <p:spTgt spid="14"/>
                                        </p:tgtEl>
                                        <p:attrNameLst>
                                          <p:attrName>ppt_x</p:attrName>
                                        </p:attrNameLst>
                                      </p:cBhvr>
                                      <p:tavLst>
                                        <p:tav tm="0">
                                          <p:val>
                                            <p:strVal val="#ppt_x"/>
                                          </p:val>
                                        </p:tav>
                                        <p:tav tm="100000">
                                          <p:val>
                                            <p:strVal val="#ppt_x"/>
                                          </p:val>
                                        </p:tav>
                                      </p:tavLst>
                                    </p:anim>
                                    <p:anim calcmode="lin" valueType="num">
                                      <p:cBhvr>
                                        <p:cTn id="91"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42" presetClass="entr" presetSubtype="0" fill="hold" grpId="0" nodeType="clickEffect">
                                  <p:stCondLst>
                                    <p:cond delay="0"/>
                                  </p:stCondLst>
                                  <p:childTnLst>
                                    <p:set>
                                      <p:cBhvr>
                                        <p:cTn id="95" dur="1" fill="hold">
                                          <p:stCondLst>
                                            <p:cond delay="0"/>
                                          </p:stCondLst>
                                        </p:cTn>
                                        <p:tgtEl>
                                          <p:spTgt spid="15"/>
                                        </p:tgtEl>
                                        <p:attrNameLst>
                                          <p:attrName>style.visibility</p:attrName>
                                        </p:attrNameLst>
                                      </p:cBhvr>
                                      <p:to>
                                        <p:strVal val="visible"/>
                                      </p:to>
                                    </p:set>
                                    <p:animEffect transition="in" filter="fade">
                                      <p:cBhvr>
                                        <p:cTn id="96" dur="1000"/>
                                        <p:tgtEl>
                                          <p:spTgt spid="15"/>
                                        </p:tgtEl>
                                      </p:cBhvr>
                                    </p:animEffect>
                                    <p:anim calcmode="lin" valueType="num">
                                      <p:cBhvr>
                                        <p:cTn id="97" dur="1000" fill="hold"/>
                                        <p:tgtEl>
                                          <p:spTgt spid="15"/>
                                        </p:tgtEl>
                                        <p:attrNameLst>
                                          <p:attrName>ppt_x</p:attrName>
                                        </p:attrNameLst>
                                      </p:cBhvr>
                                      <p:tavLst>
                                        <p:tav tm="0">
                                          <p:val>
                                            <p:strVal val="#ppt_x"/>
                                          </p:val>
                                        </p:tav>
                                        <p:tav tm="100000">
                                          <p:val>
                                            <p:strVal val="#ppt_x"/>
                                          </p:val>
                                        </p:tav>
                                      </p:tavLst>
                                    </p:anim>
                                    <p:anim calcmode="lin" valueType="num">
                                      <p:cBhvr>
                                        <p:cTn id="98"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1" grpId="0"/>
      <p:bldP spid="13" grpId="0"/>
      <p:bldP spid="14" grpId="0"/>
      <p:bldP spid="1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57818" y="142852"/>
            <a:ext cx="3605602" cy="400110"/>
          </a:xfrm>
          <a:prstGeom prst="rect">
            <a:avLst/>
          </a:prstGeom>
        </p:spPr>
        <p:txBody>
          <a:bodyPr wrap="none">
            <a:spAutoFit/>
          </a:bodyPr>
          <a:lstStyle/>
          <a:p>
            <a:r>
              <a:rPr lang="en-US" b="1" dirty="0" smtClean="0"/>
              <a:t> -11 </a:t>
            </a:r>
            <a:r>
              <a:rPr lang="fa-IR" sz="2000" b="1" dirty="0" smtClean="0">
                <a:solidFill>
                  <a:schemeClr val="tx1">
                    <a:lumMod val="95000"/>
                    <a:lumOff val="5000"/>
                  </a:schemeClr>
                </a:solidFill>
              </a:rPr>
              <a:t>انقباض ريز</a:t>
            </a:r>
            <a:r>
              <a:rPr lang="en-US" b="1" dirty="0" smtClean="0"/>
              <a:t>(</a:t>
            </a:r>
            <a:r>
              <a:rPr lang="en-US" b="1" dirty="0" smtClean="0">
                <a:solidFill>
                  <a:srgbClr val="FF0000"/>
                </a:solidFill>
              </a:rPr>
              <a:t>Micro Shrinkage</a:t>
            </a:r>
            <a:r>
              <a:rPr lang="en-US" b="1" dirty="0" smtClean="0"/>
              <a:t>) </a:t>
            </a:r>
            <a:endParaRPr lang="fa-IR" dirty="0"/>
          </a:p>
        </p:txBody>
      </p:sp>
      <p:sp>
        <p:nvSpPr>
          <p:cNvPr id="3" name="Rectangle 2"/>
          <p:cNvSpPr/>
          <p:nvPr/>
        </p:nvSpPr>
        <p:spPr>
          <a:xfrm>
            <a:off x="2285984" y="714356"/>
            <a:ext cx="5643586" cy="369332"/>
          </a:xfrm>
          <a:prstGeom prst="rect">
            <a:avLst/>
          </a:prstGeom>
        </p:spPr>
        <p:txBody>
          <a:bodyPr wrap="square">
            <a:spAutoFit/>
          </a:bodyPr>
          <a:lstStyle/>
          <a:p>
            <a:pPr algn="ctr"/>
            <a:r>
              <a:rPr lang="fa-IR" dirty="0" smtClean="0"/>
              <a:t>انقباض ريز، حفره انقباضي است كه فقط زير ميكروسكوپ ديده مي شود.</a:t>
            </a:r>
            <a:endParaRPr lang="fa-IR" dirty="0"/>
          </a:p>
        </p:txBody>
      </p:sp>
      <p:sp>
        <p:nvSpPr>
          <p:cNvPr id="4" name="Rectangle 3"/>
          <p:cNvSpPr/>
          <p:nvPr/>
        </p:nvSpPr>
        <p:spPr>
          <a:xfrm>
            <a:off x="4643438" y="1142984"/>
            <a:ext cx="4326826" cy="400110"/>
          </a:xfrm>
          <a:prstGeom prst="rect">
            <a:avLst/>
          </a:prstGeom>
        </p:spPr>
        <p:txBody>
          <a:bodyPr wrap="none">
            <a:spAutoFit/>
          </a:bodyPr>
          <a:lstStyle/>
          <a:p>
            <a:r>
              <a:rPr lang="en-US" b="1" dirty="0" smtClean="0"/>
              <a:t>-12 </a:t>
            </a:r>
            <a:r>
              <a:rPr lang="fa-IR" b="1" dirty="0" smtClean="0"/>
              <a:t> </a:t>
            </a:r>
            <a:r>
              <a:rPr lang="fa-IR" sz="2000" b="1" dirty="0" smtClean="0"/>
              <a:t>حفره لوله اي چاله جوش </a:t>
            </a:r>
            <a:r>
              <a:rPr lang="en-US" b="1" dirty="0" smtClean="0"/>
              <a:t>(</a:t>
            </a:r>
            <a:r>
              <a:rPr lang="en-US" b="1" dirty="0" smtClean="0">
                <a:solidFill>
                  <a:srgbClr val="FF0000"/>
                </a:solidFill>
              </a:rPr>
              <a:t>Crater Pipe</a:t>
            </a:r>
            <a:r>
              <a:rPr lang="en-US" b="1" dirty="0" smtClean="0"/>
              <a:t>) </a:t>
            </a:r>
            <a:endParaRPr lang="fa-IR" dirty="0"/>
          </a:p>
        </p:txBody>
      </p:sp>
      <p:sp>
        <p:nvSpPr>
          <p:cNvPr id="5" name="Rectangle 4"/>
          <p:cNvSpPr/>
          <p:nvPr/>
        </p:nvSpPr>
        <p:spPr>
          <a:xfrm>
            <a:off x="1000100" y="1643050"/>
            <a:ext cx="8143900" cy="646331"/>
          </a:xfrm>
          <a:prstGeom prst="rect">
            <a:avLst/>
          </a:prstGeom>
        </p:spPr>
        <p:txBody>
          <a:bodyPr wrap="square">
            <a:spAutoFit/>
          </a:bodyPr>
          <a:lstStyle/>
          <a:p>
            <a:pPr algn="ctr"/>
            <a:r>
              <a:rPr lang="fa-IR" dirty="0" smtClean="0"/>
              <a:t>حفره لوله اي چاله جوش، تورفتگي انتهاي پاس جوش است كه قبل يا حين جوشكاري پاسهاي بعدي حذف نشده است.</a:t>
            </a:r>
            <a:endParaRPr lang="fa-IR" dirty="0"/>
          </a:p>
        </p:txBody>
      </p:sp>
      <p:sp>
        <p:nvSpPr>
          <p:cNvPr id="6" name="Footer Placeholder 5"/>
          <p:cNvSpPr>
            <a:spLocks noGrp="1"/>
          </p:cNvSpPr>
          <p:nvPr>
            <p:ph type="ftr" sz="quarter" idx="11"/>
          </p:nvPr>
        </p:nvSpPr>
        <p:spPr/>
        <p:txBody>
          <a:bodyPr/>
          <a:lstStyle/>
          <a:p>
            <a:r>
              <a:rPr lang="en-US" smtClean="0"/>
              <a:t>www.parsdigishop.ir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1000" fill="hold"/>
                                        <p:tgtEl>
                                          <p:spTgt spid="4"/>
                                        </p:tgtEl>
                                        <p:attrNameLst>
                                          <p:attrName>ppt_w</p:attrName>
                                        </p:attrNameLst>
                                      </p:cBhvr>
                                      <p:tavLst>
                                        <p:tav tm="0">
                                          <p:val>
                                            <p:fltVal val="0"/>
                                          </p:val>
                                        </p:tav>
                                        <p:tav tm="100000">
                                          <p:val>
                                            <p:strVal val="#ppt_w"/>
                                          </p:val>
                                        </p:tav>
                                      </p:tavLst>
                                    </p:anim>
                                    <p:anim calcmode="lin" valueType="num">
                                      <p:cBhvr>
                                        <p:cTn id="23" dur="1000" fill="hold"/>
                                        <p:tgtEl>
                                          <p:spTgt spid="4"/>
                                        </p:tgtEl>
                                        <p:attrNameLst>
                                          <p:attrName>ppt_h</p:attrName>
                                        </p:attrNameLst>
                                      </p:cBhvr>
                                      <p:tavLst>
                                        <p:tav tm="0">
                                          <p:val>
                                            <p:fltVal val="0"/>
                                          </p:val>
                                        </p:tav>
                                        <p:tav tm="100000">
                                          <p:val>
                                            <p:strVal val="#ppt_h"/>
                                          </p:val>
                                        </p:tav>
                                      </p:tavLst>
                                    </p:anim>
                                    <p:anim calcmode="lin" valueType="num">
                                      <p:cBhvr>
                                        <p:cTn id="24" dur="1000" fill="hold"/>
                                        <p:tgtEl>
                                          <p:spTgt spid="4"/>
                                        </p:tgtEl>
                                        <p:attrNameLst>
                                          <p:attrName>style.rotation</p:attrName>
                                        </p:attrNameLst>
                                      </p:cBhvr>
                                      <p:tavLst>
                                        <p:tav tm="0">
                                          <p:val>
                                            <p:fltVal val="90"/>
                                          </p:val>
                                        </p:tav>
                                        <p:tav tm="100000">
                                          <p:val>
                                            <p:fltVal val="0"/>
                                          </p:val>
                                        </p:tav>
                                      </p:tavLst>
                                    </p:anim>
                                    <p:animEffect transition="in" filter="fade">
                                      <p:cBhvr>
                                        <p:cTn id="25" dur="10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1000"/>
                                        <p:tgtEl>
                                          <p:spTgt spid="5"/>
                                        </p:tgtEl>
                                      </p:cBhvr>
                                    </p:animEffect>
                                    <p:anim calcmode="lin" valueType="num">
                                      <p:cBhvr>
                                        <p:cTn id="31" dur="1000" fill="hold"/>
                                        <p:tgtEl>
                                          <p:spTgt spid="5"/>
                                        </p:tgtEl>
                                        <p:attrNameLst>
                                          <p:attrName>ppt_x</p:attrName>
                                        </p:attrNameLst>
                                      </p:cBhvr>
                                      <p:tavLst>
                                        <p:tav tm="0">
                                          <p:val>
                                            <p:strVal val="#ppt_x"/>
                                          </p:val>
                                        </p:tav>
                                        <p:tav tm="100000">
                                          <p:val>
                                            <p:strVal val="#ppt_x"/>
                                          </p:val>
                                        </p:tav>
                                      </p:tavLst>
                                    </p:anim>
                                    <p:anim calcmode="lin" valueType="num">
                                      <p:cBhvr>
                                        <p:cTn id="3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28794" y="357166"/>
            <a:ext cx="6139822" cy="523220"/>
          </a:xfrm>
          <a:prstGeom prst="rect">
            <a:avLst/>
          </a:prstGeom>
        </p:spPr>
        <p:txBody>
          <a:bodyPr wrap="none">
            <a:spAutoFit/>
          </a:bodyPr>
          <a:lstStyle/>
          <a:p>
            <a:r>
              <a:rPr lang="fa-IR" sz="2800" b="1" dirty="0" smtClean="0"/>
              <a:t>گروه شماره 3- آخال توپر </a:t>
            </a:r>
            <a:r>
              <a:rPr lang="en-US" sz="2800" b="1" dirty="0" smtClean="0"/>
              <a:t>(</a:t>
            </a:r>
            <a:r>
              <a:rPr lang="en-US" sz="2800" b="1" dirty="0" smtClean="0">
                <a:solidFill>
                  <a:srgbClr val="FF0000"/>
                </a:solidFill>
              </a:rPr>
              <a:t>Solid</a:t>
            </a:r>
            <a:r>
              <a:rPr lang="en-US" sz="2800" b="1" dirty="0" smtClean="0"/>
              <a:t> </a:t>
            </a:r>
            <a:r>
              <a:rPr lang="en-US" sz="2800" b="1" dirty="0" smtClean="0">
                <a:solidFill>
                  <a:srgbClr val="FF0000"/>
                </a:solidFill>
              </a:rPr>
              <a:t>Inclusion</a:t>
            </a:r>
            <a:r>
              <a:rPr lang="en-US" sz="2800" b="1" dirty="0" smtClean="0"/>
              <a:t>) </a:t>
            </a:r>
            <a:endParaRPr lang="fa-IR" sz="2800" dirty="0"/>
          </a:p>
        </p:txBody>
      </p:sp>
      <p:sp>
        <p:nvSpPr>
          <p:cNvPr id="3" name="Rectangle 2"/>
          <p:cNvSpPr/>
          <p:nvPr/>
        </p:nvSpPr>
        <p:spPr>
          <a:xfrm>
            <a:off x="2428860" y="1071546"/>
            <a:ext cx="5357850" cy="400110"/>
          </a:xfrm>
          <a:prstGeom prst="rect">
            <a:avLst/>
          </a:prstGeom>
        </p:spPr>
        <p:txBody>
          <a:bodyPr wrap="square">
            <a:spAutoFit/>
          </a:bodyPr>
          <a:lstStyle/>
          <a:p>
            <a:pPr algn="ctr"/>
            <a:r>
              <a:rPr lang="fa-IR" sz="2000" dirty="0" smtClean="0"/>
              <a:t>آخال توپر مواد خارجي جامد حبس شده در فلز جوش مي باشد.</a:t>
            </a:r>
            <a:endParaRPr lang="fa-IR" sz="2000" dirty="0"/>
          </a:p>
        </p:txBody>
      </p:sp>
      <p:sp>
        <p:nvSpPr>
          <p:cNvPr id="4" name="Rectangle 3"/>
          <p:cNvSpPr/>
          <p:nvPr/>
        </p:nvSpPr>
        <p:spPr>
          <a:xfrm>
            <a:off x="1000100" y="1857364"/>
            <a:ext cx="8143900" cy="707886"/>
          </a:xfrm>
          <a:prstGeom prst="rect">
            <a:avLst/>
          </a:prstGeom>
        </p:spPr>
        <p:txBody>
          <a:bodyPr wrap="square">
            <a:spAutoFit/>
          </a:bodyPr>
          <a:lstStyle/>
          <a:p>
            <a:pPr algn="ctr"/>
            <a:r>
              <a:rPr lang="fa-IR" sz="2000" dirty="0" smtClean="0"/>
              <a:t>آخالها عبارتند از ناخالصيها يا مواد خارجي كه حين فرايند جوشكاري داخل حوضچه مذاب مي شوند. آخال موجب تضعيف جوش مي گردد.</a:t>
            </a:r>
            <a:endParaRPr lang="fa-IR" sz="2000" dirty="0"/>
          </a:p>
        </p:txBody>
      </p:sp>
      <p:sp>
        <p:nvSpPr>
          <p:cNvPr id="5" name="Rectangle 4"/>
          <p:cNvSpPr/>
          <p:nvPr/>
        </p:nvSpPr>
        <p:spPr>
          <a:xfrm>
            <a:off x="857224" y="2928934"/>
            <a:ext cx="8286776" cy="707886"/>
          </a:xfrm>
          <a:prstGeom prst="rect">
            <a:avLst/>
          </a:prstGeom>
        </p:spPr>
        <p:txBody>
          <a:bodyPr wrap="square">
            <a:spAutoFit/>
          </a:bodyPr>
          <a:lstStyle/>
          <a:p>
            <a:pPr algn="ctr"/>
            <a:r>
              <a:rPr lang="fa-IR" sz="2000" dirty="0" smtClean="0"/>
              <a:t>وجود آخال در جوشكاري سقفي احتمال بيشتري دارد زيرا در اين نوع جوشكاري به منظور جلوگيري از ريزش فلز مذاب سعي مي شود حوضچه مذاب خيلي سيال نباشد و سريعتر منجمد شود</a:t>
            </a:r>
            <a:endParaRPr lang="fa-IR" sz="2000" dirty="0"/>
          </a:p>
        </p:txBody>
      </p:sp>
      <p:sp>
        <p:nvSpPr>
          <p:cNvPr id="6" name="Rectangle 5"/>
          <p:cNvSpPr/>
          <p:nvPr/>
        </p:nvSpPr>
        <p:spPr>
          <a:xfrm>
            <a:off x="1000100" y="4071942"/>
            <a:ext cx="8143900" cy="1200329"/>
          </a:xfrm>
          <a:prstGeom prst="rect">
            <a:avLst/>
          </a:prstGeom>
        </p:spPr>
        <p:txBody>
          <a:bodyPr wrap="square">
            <a:spAutoFit/>
          </a:bodyPr>
          <a:lstStyle/>
          <a:p>
            <a:pPr algn="ctr"/>
            <a:r>
              <a:rPr lang="fa-IR" sz="2400" dirty="0" smtClean="0"/>
              <a:t>با اين وجود چنانچه الكترود حين انجام عمليات جوشكاري به درستي نوسان داده شود، و يا از الكترود مناسبي استفاده شود و شدت جريان جوشكاري به درستي تنظيم شود، مي توان از آخال جلوگيري نمود يا مقدار آنرا تقليل داد.</a:t>
            </a:r>
            <a:endParaRPr lang="fa-IR" sz="2400" dirty="0"/>
          </a:p>
        </p:txBody>
      </p:sp>
      <p:sp>
        <p:nvSpPr>
          <p:cNvPr id="7" name="Footer Placeholder 6"/>
          <p:cNvSpPr>
            <a:spLocks noGrp="1"/>
          </p:cNvSpPr>
          <p:nvPr>
            <p:ph type="ftr" sz="quarter" idx="11"/>
          </p:nvPr>
        </p:nvSpPr>
        <p:spPr/>
        <p:txBody>
          <a:bodyPr/>
          <a:lstStyle/>
          <a:p>
            <a:r>
              <a:rPr lang="en-US" smtClean="0"/>
              <a:t>www.parsdigishop.ir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1000"/>
                                        <p:tgtEl>
                                          <p:spTgt spid="3"/>
                                        </p:tgtEl>
                                      </p:cBhvr>
                                    </p:animEffect>
                                    <p:anim calcmode="lin" valueType="num">
                                      <p:cBhvr>
                                        <p:cTn id="26" dur="1000" fill="hold"/>
                                        <p:tgtEl>
                                          <p:spTgt spid="3"/>
                                        </p:tgtEl>
                                        <p:attrNameLst>
                                          <p:attrName>ppt_x</p:attrName>
                                        </p:attrNameLst>
                                      </p:cBhvr>
                                      <p:tavLst>
                                        <p:tav tm="0">
                                          <p:val>
                                            <p:strVal val="#ppt_x"/>
                                          </p:val>
                                        </p:tav>
                                        <p:tav tm="100000">
                                          <p:val>
                                            <p:strVal val="#ppt_x"/>
                                          </p:val>
                                        </p:tav>
                                      </p:tavLst>
                                    </p:anim>
                                    <p:anim calcmode="lin" valueType="num">
                                      <p:cBhvr>
                                        <p:cTn id="2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1000"/>
                                        <p:tgtEl>
                                          <p:spTgt spid="4"/>
                                        </p:tgtEl>
                                      </p:cBhvr>
                                    </p:animEffect>
                                    <p:anim calcmode="lin" valueType="num">
                                      <p:cBhvr>
                                        <p:cTn id="33" dur="1000" fill="hold"/>
                                        <p:tgtEl>
                                          <p:spTgt spid="4"/>
                                        </p:tgtEl>
                                        <p:attrNameLst>
                                          <p:attrName>ppt_x</p:attrName>
                                        </p:attrNameLst>
                                      </p:cBhvr>
                                      <p:tavLst>
                                        <p:tav tm="0">
                                          <p:val>
                                            <p:strVal val="#ppt_x"/>
                                          </p:val>
                                        </p:tav>
                                        <p:tav tm="100000">
                                          <p:val>
                                            <p:strVal val="#ppt_x"/>
                                          </p:val>
                                        </p:tav>
                                      </p:tavLst>
                                    </p:anim>
                                    <p:anim calcmode="lin" valueType="num">
                                      <p:cBhvr>
                                        <p:cTn id="3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fade">
                                      <p:cBhvr>
                                        <p:cTn id="39" dur="1000"/>
                                        <p:tgtEl>
                                          <p:spTgt spid="5"/>
                                        </p:tgtEl>
                                      </p:cBhvr>
                                    </p:animEffect>
                                    <p:anim calcmode="lin" valueType="num">
                                      <p:cBhvr>
                                        <p:cTn id="40" dur="1000" fill="hold"/>
                                        <p:tgtEl>
                                          <p:spTgt spid="5"/>
                                        </p:tgtEl>
                                        <p:attrNameLst>
                                          <p:attrName>ppt_x</p:attrName>
                                        </p:attrNameLst>
                                      </p:cBhvr>
                                      <p:tavLst>
                                        <p:tav tm="0">
                                          <p:val>
                                            <p:strVal val="#ppt_x"/>
                                          </p:val>
                                        </p:tav>
                                        <p:tav tm="100000">
                                          <p:val>
                                            <p:strVal val="#ppt_x"/>
                                          </p:val>
                                        </p:tav>
                                      </p:tavLst>
                                    </p:anim>
                                    <p:anim calcmode="lin" valueType="num">
                                      <p:cBhvr>
                                        <p:cTn id="4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6"/>
                                        </p:tgtEl>
                                        <p:attrNameLst>
                                          <p:attrName>style.visibility</p:attrName>
                                        </p:attrNameLst>
                                      </p:cBhvr>
                                      <p:to>
                                        <p:strVal val="visible"/>
                                      </p:to>
                                    </p:set>
                                    <p:animEffect transition="in" filter="fade">
                                      <p:cBhvr>
                                        <p:cTn id="46" dur="1000"/>
                                        <p:tgtEl>
                                          <p:spTgt spid="6"/>
                                        </p:tgtEl>
                                      </p:cBhvr>
                                    </p:animEffect>
                                    <p:anim calcmode="lin" valueType="num">
                                      <p:cBhvr>
                                        <p:cTn id="47" dur="1000" fill="hold"/>
                                        <p:tgtEl>
                                          <p:spTgt spid="6"/>
                                        </p:tgtEl>
                                        <p:attrNameLst>
                                          <p:attrName>ppt_x</p:attrName>
                                        </p:attrNameLst>
                                      </p:cBhvr>
                                      <p:tavLst>
                                        <p:tav tm="0">
                                          <p:val>
                                            <p:strVal val="#ppt_x"/>
                                          </p:val>
                                        </p:tav>
                                        <p:tav tm="100000">
                                          <p:val>
                                            <p:strVal val="#ppt_x"/>
                                          </p:val>
                                        </p:tav>
                                      </p:tavLst>
                                    </p:anim>
                                    <p:anim calcmode="lin" valueType="num">
                                      <p:cBhvr>
                                        <p:cTn id="4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43570" y="142852"/>
            <a:ext cx="3331105" cy="400110"/>
          </a:xfrm>
          <a:prstGeom prst="rect">
            <a:avLst/>
          </a:prstGeom>
        </p:spPr>
        <p:txBody>
          <a:bodyPr wrap="none">
            <a:spAutoFit/>
          </a:bodyPr>
          <a:lstStyle/>
          <a:p>
            <a:pPr algn="ctr"/>
            <a:r>
              <a:rPr lang="en-US" b="1" dirty="0" smtClean="0"/>
              <a:t>-1 </a:t>
            </a:r>
            <a:r>
              <a:rPr lang="fa-IR" b="1" dirty="0" smtClean="0"/>
              <a:t> </a:t>
            </a:r>
            <a:r>
              <a:rPr lang="fa-IR" sz="2000" b="1" dirty="0" smtClean="0"/>
              <a:t>آخال سرباره </a:t>
            </a:r>
            <a:r>
              <a:rPr lang="en-US" b="1" dirty="0" smtClean="0"/>
              <a:t>(</a:t>
            </a:r>
            <a:r>
              <a:rPr lang="en-US" b="1" dirty="0" smtClean="0">
                <a:solidFill>
                  <a:srgbClr val="FF0000"/>
                </a:solidFill>
              </a:rPr>
              <a:t>Slag Inclusion</a:t>
            </a:r>
            <a:r>
              <a:rPr lang="en-US" b="1" dirty="0" smtClean="0"/>
              <a:t>) </a:t>
            </a:r>
            <a:endParaRPr lang="fa-IR" dirty="0"/>
          </a:p>
        </p:txBody>
      </p:sp>
      <p:sp>
        <p:nvSpPr>
          <p:cNvPr id="3" name="Rectangle 2"/>
          <p:cNvSpPr/>
          <p:nvPr/>
        </p:nvSpPr>
        <p:spPr>
          <a:xfrm>
            <a:off x="1000100" y="714356"/>
            <a:ext cx="8143900" cy="646331"/>
          </a:xfrm>
          <a:prstGeom prst="rect">
            <a:avLst/>
          </a:prstGeom>
        </p:spPr>
        <p:txBody>
          <a:bodyPr wrap="square">
            <a:spAutoFit/>
          </a:bodyPr>
          <a:lstStyle/>
          <a:p>
            <a:pPr algn="ctr"/>
            <a:r>
              <a:rPr lang="fa-IR" dirty="0" smtClean="0"/>
              <a:t>مواد غير فلزي جامدي هستند كه در فلز جوش يا بين فلز جوش و فلز پايه حبس شده اند و بيشتر در جوشهايي كه با فرايندهاي قوسي دستي يا زير پودري جوشكاري شده اند، يافت مي شود.</a:t>
            </a:r>
            <a:endParaRPr lang="fa-IR" dirty="0"/>
          </a:p>
        </p:txBody>
      </p:sp>
      <p:sp>
        <p:nvSpPr>
          <p:cNvPr id="4" name="Rectangle 3"/>
          <p:cNvSpPr/>
          <p:nvPr/>
        </p:nvSpPr>
        <p:spPr>
          <a:xfrm>
            <a:off x="1000100" y="1500174"/>
            <a:ext cx="8143900" cy="646331"/>
          </a:xfrm>
          <a:prstGeom prst="rect">
            <a:avLst/>
          </a:prstGeom>
        </p:spPr>
        <p:txBody>
          <a:bodyPr wrap="square">
            <a:spAutoFit/>
          </a:bodyPr>
          <a:lstStyle/>
          <a:p>
            <a:pPr algn="ctr"/>
            <a:r>
              <a:rPr lang="fa-IR" dirty="0" smtClean="0"/>
              <a:t>آخال سرباره بسته به وضعيت تشكيلش ممكن است به صورتهاي گوناگوني از نظر پراكندگي و محل</a:t>
            </a:r>
          </a:p>
          <a:p>
            <a:pPr algn="ctr"/>
            <a:r>
              <a:rPr lang="fa-IR" dirty="0" smtClean="0"/>
              <a:t>تشكيل در نزديكي اتصال باشد.</a:t>
            </a:r>
            <a:endParaRPr lang="fa-IR" dirty="0"/>
          </a:p>
        </p:txBody>
      </p:sp>
      <p:pic>
        <p:nvPicPr>
          <p:cNvPr id="1026" name="Picture 2"/>
          <p:cNvPicPr>
            <a:picLocks noChangeAspect="1" noChangeArrowheads="1"/>
          </p:cNvPicPr>
          <p:nvPr/>
        </p:nvPicPr>
        <p:blipFill>
          <a:blip r:embed="rId2"/>
          <a:srcRect/>
          <a:stretch>
            <a:fillRect/>
          </a:stretch>
        </p:blipFill>
        <p:spPr bwMode="auto">
          <a:xfrm>
            <a:off x="1142976" y="2357430"/>
            <a:ext cx="7858180" cy="3500462"/>
          </a:xfrm>
          <a:prstGeom prst="rect">
            <a:avLst/>
          </a:prstGeom>
          <a:ln w="88900" cap="sq" cmpd="thickThin">
            <a:solidFill>
              <a:srgbClr val="000000"/>
            </a:solidFill>
            <a:prstDash val="solid"/>
            <a:miter lim="800000"/>
          </a:ln>
          <a:effectLst>
            <a:innerShdw blurRad="76200">
              <a:srgbClr val="000000"/>
            </a:innerShdw>
          </a:effectLst>
        </p:spPr>
      </p:pic>
      <p:sp>
        <p:nvSpPr>
          <p:cNvPr id="6" name="Rectangle 5"/>
          <p:cNvSpPr/>
          <p:nvPr/>
        </p:nvSpPr>
        <p:spPr>
          <a:xfrm>
            <a:off x="2071670" y="6143644"/>
            <a:ext cx="5357834" cy="369332"/>
          </a:xfrm>
          <a:prstGeom prst="rect">
            <a:avLst/>
          </a:prstGeom>
        </p:spPr>
        <p:txBody>
          <a:bodyPr wrap="square">
            <a:spAutoFit/>
          </a:bodyPr>
          <a:lstStyle/>
          <a:p>
            <a:pPr algn="ctr"/>
            <a:r>
              <a:rPr lang="fa-IR" b="1" dirty="0" smtClean="0"/>
              <a:t>شكل 7- انواع محلهاي تشكيل آخالهاي سرباره در منطقه جوشكاري</a:t>
            </a:r>
            <a:endParaRPr lang="fa-IR" dirty="0"/>
          </a:p>
        </p:txBody>
      </p:sp>
      <p:sp>
        <p:nvSpPr>
          <p:cNvPr id="5" name="Footer Placeholder 4"/>
          <p:cNvSpPr>
            <a:spLocks noGrp="1"/>
          </p:cNvSpPr>
          <p:nvPr>
            <p:ph type="ftr" sz="quarter" idx="11"/>
          </p:nvPr>
        </p:nvSpPr>
        <p:spPr/>
        <p:txBody>
          <a:bodyPr/>
          <a:lstStyle/>
          <a:p>
            <a:r>
              <a:rPr lang="en-US" smtClean="0"/>
              <a:t>www.parsdigishop.ir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nodeType="clickEffect">
                                  <p:stCondLst>
                                    <p:cond delay="0"/>
                                  </p:stCondLst>
                                  <p:childTnLst>
                                    <p:set>
                                      <p:cBhvr>
                                        <p:cTn id="28" dur="1" fill="hold">
                                          <p:stCondLst>
                                            <p:cond delay="0"/>
                                          </p:stCondLst>
                                        </p:cTn>
                                        <p:tgtEl>
                                          <p:spTgt spid="1026"/>
                                        </p:tgtEl>
                                        <p:attrNameLst>
                                          <p:attrName>style.visibility</p:attrName>
                                        </p:attrNameLst>
                                      </p:cBhvr>
                                      <p:to>
                                        <p:strVal val="visible"/>
                                      </p:to>
                                    </p:set>
                                    <p:animEffect transition="in" filter="wheel(1)">
                                      <p:cBhvr>
                                        <p:cTn id="29" dur="2000"/>
                                        <p:tgtEl>
                                          <p:spTgt spid="1026"/>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1000"/>
                                        <p:tgtEl>
                                          <p:spTgt spid="6"/>
                                        </p:tgtEl>
                                      </p:cBhvr>
                                    </p:animEffect>
                                    <p:anim calcmode="lin" valueType="num">
                                      <p:cBhvr>
                                        <p:cTn id="35" dur="1000" fill="hold"/>
                                        <p:tgtEl>
                                          <p:spTgt spid="6"/>
                                        </p:tgtEl>
                                        <p:attrNameLst>
                                          <p:attrName>ppt_x</p:attrName>
                                        </p:attrNameLst>
                                      </p:cBhvr>
                                      <p:tavLst>
                                        <p:tav tm="0">
                                          <p:val>
                                            <p:strVal val="#ppt_x"/>
                                          </p:val>
                                        </p:tav>
                                        <p:tav tm="100000">
                                          <p:val>
                                            <p:strVal val="#ppt_x"/>
                                          </p:val>
                                        </p:tav>
                                      </p:tavLst>
                                    </p:anim>
                                    <p:anim calcmode="lin" valueType="num">
                                      <p:cBhvr>
                                        <p:cTn id="3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57884" y="142852"/>
            <a:ext cx="3137397" cy="400110"/>
          </a:xfrm>
          <a:prstGeom prst="rect">
            <a:avLst/>
          </a:prstGeom>
        </p:spPr>
        <p:txBody>
          <a:bodyPr wrap="none">
            <a:spAutoFit/>
          </a:bodyPr>
          <a:lstStyle/>
          <a:p>
            <a:pPr algn="ctr"/>
            <a:r>
              <a:rPr lang="en-US" b="1" dirty="0" smtClean="0"/>
              <a:t>-2 </a:t>
            </a:r>
            <a:r>
              <a:rPr lang="fa-IR" b="1" dirty="0" smtClean="0"/>
              <a:t> </a:t>
            </a:r>
            <a:r>
              <a:rPr lang="fa-IR" sz="2000" b="1" dirty="0" smtClean="0"/>
              <a:t>آخال پودر </a:t>
            </a:r>
            <a:r>
              <a:rPr lang="en-US" b="1" dirty="0" smtClean="0"/>
              <a:t>(</a:t>
            </a:r>
            <a:r>
              <a:rPr lang="en-US" b="1" dirty="0" smtClean="0">
                <a:solidFill>
                  <a:srgbClr val="FF0000"/>
                </a:solidFill>
              </a:rPr>
              <a:t>Flux Inclusion</a:t>
            </a:r>
            <a:r>
              <a:rPr lang="en-US" b="1" dirty="0" smtClean="0"/>
              <a:t>) </a:t>
            </a:r>
            <a:endParaRPr lang="fa-IR" dirty="0"/>
          </a:p>
        </p:txBody>
      </p:sp>
      <p:sp>
        <p:nvSpPr>
          <p:cNvPr id="3" name="Rectangle 2"/>
          <p:cNvSpPr/>
          <p:nvPr/>
        </p:nvSpPr>
        <p:spPr>
          <a:xfrm>
            <a:off x="1428728" y="642918"/>
            <a:ext cx="7286676" cy="369332"/>
          </a:xfrm>
          <a:prstGeom prst="rect">
            <a:avLst/>
          </a:prstGeom>
        </p:spPr>
        <p:txBody>
          <a:bodyPr wrap="square">
            <a:spAutoFit/>
          </a:bodyPr>
          <a:lstStyle/>
          <a:p>
            <a:pPr algn="ctr"/>
            <a:r>
              <a:rPr lang="fa-IR" dirty="0" smtClean="0"/>
              <a:t>پودر حبس شده در فلز جوش است. آخال پودر بسته به وضعيت مي تواند بصورتهاي زير باشد :</a:t>
            </a:r>
            <a:endParaRPr lang="fa-IR" dirty="0"/>
          </a:p>
        </p:txBody>
      </p:sp>
      <p:sp>
        <p:nvSpPr>
          <p:cNvPr id="4" name="Rectangle 3"/>
          <p:cNvSpPr/>
          <p:nvPr/>
        </p:nvSpPr>
        <p:spPr>
          <a:xfrm>
            <a:off x="7429520" y="1357298"/>
            <a:ext cx="795411" cy="523220"/>
          </a:xfrm>
          <a:prstGeom prst="rect">
            <a:avLst/>
          </a:prstGeom>
        </p:spPr>
        <p:txBody>
          <a:bodyPr wrap="none">
            <a:spAutoFit/>
          </a:bodyPr>
          <a:lstStyle/>
          <a:p>
            <a:pPr algn="ctr"/>
            <a:r>
              <a:rPr lang="fa-IR" sz="2800" dirty="0" smtClean="0">
                <a:solidFill>
                  <a:srgbClr val="002060"/>
                </a:solidFill>
              </a:rPr>
              <a:t>خطي</a:t>
            </a:r>
            <a:endParaRPr lang="fa-IR" sz="2800" dirty="0">
              <a:solidFill>
                <a:srgbClr val="002060"/>
              </a:solidFill>
            </a:endParaRPr>
          </a:p>
        </p:txBody>
      </p:sp>
      <p:sp>
        <p:nvSpPr>
          <p:cNvPr id="5" name="Rectangle 4"/>
          <p:cNvSpPr/>
          <p:nvPr/>
        </p:nvSpPr>
        <p:spPr>
          <a:xfrm>
            <a:off x="4786314" y="1357298"/>
            <a:ext cx="893193" cy="584775"/>
          </a:xfrm>
          <a:prstGeom prst="rect">
            <a:avLst/>
          </a:prstGeom>
        </p:spPr>
        <p:txBody>
          <a:bodyPr wrap="none">
            <a:spAutoFit/>
          </a:bodyPr>
          <a:lstStyle/>
          <a:p>
            <a:pPr algn="ctr"/>
            <a:r>
              <a:rPr lang="fa-IR" sz="3200" dirty="0" smtClean="0">
                <a:solidFill>
                  <a:srgbClr val="002060"/>
                </a:solidFill>
              </a:rPr>
              <a:t>منفرد</a:t>
            </a:r>
            <a:endParaRPr lang="fa-IR" sz="3200" dirty="0">
              <a:solidFill>
                <a:srgbClr val="002060"/>
              </a:solidFill>
            </a:endParaRPr>
          </a:p>
        </p:txBody>
      </p:sp>
      <p:sp>
        <p:nvSpPr>
          <p:cNvPr id="6" name="Rectangle 5"/>
          <p:cNvSpPr/>
          <p:nvPr/>
        </p:nvSpPr>
        <p:spPr>
          <a:xfrm>
            <a:off x="1857356" y="1357298"/>
            <a:ext cx="1620957" cy="584775"/>
          </a:xfrm>
          <a:prstGeom prst="rect">
            <a:avLst/>
          </a:prstGeom>
        </p:spPr>
        <p:txBody>
          <a:bodyPr wrap="none">
            <a:spAutoFit/>
          </a:bodyPr>
          <a:lstStyle/>
          <a:p>
            <a:pPr algn="ctr"/>
            <a:r>
              <a:rPr lang="fa-IR" sz="3200" dirty="0" smtClean="0">
                <a:solidFill>
                  <a:srgbClr val="002060"/>
                </a:solidFill>
              </a:rPr>
              <a:t>انواع ديگر</a:t>
            </a:r>
            <a:endParaRPr lang="fa-IR" sz="3200" dirty="0">
              <a:solidFill>
                <a:srgbClr val="002060"/>
              </a:solidFill>
            </a:endParaRPr>
          </a:p>
        </p:txBody>
      </p:sp>
      <p:sp>
        <p:nvSpPr>
          <p:cNvPr id="7" name="Rectangle 6"/>
          <p:cNvSpPr/>
          <p:nvPr/>
        </p:nvSpPr>
        <p:spPr>
          <a:xfrm>
            <a:off x="5429256" y="2000240"/>
            <a:ext cx="3570208" cy="400110"/>
          </a:xfrm>
          <a:prstGeom prst="rect">
            <a:avLst/>
          </a:prstGeom>
        </p:spPr>
        <p:txBody>
          <a:bodyPr wrap="none">
            <a:spAutoFit/>
          </a:bodyPr>
          <a:lstStyle/>
          <a:p>
            <a:pPr algn="ctr"/>
            <a:r>
              <a:rPr lang="en-US" b="1" dirty="0" smtClean="0"/>
              <a:t> -3 </a:t>
            </a:r>
            <a:r>
              <a:rPr lang="fa-IR" sz="2000" b="1" dirty="0" smtClean="0"/>
              <a:t>آخال اكسيدي </a:t>
            </a:r>
            <a:r>
              <a:rPr lang="en-US" b="1" dirty="0" smtClean="0"/>
              <a:t>(</a:t>
            </a:r>
            <a:r>
              <a:rPr lang="en-US" b="1" dirty="0" smtClean="0">
                <a:solidFill>
                  <a:srgbClr val="FF0000"/>
                </a:solidFill>
              </a:rPr>
              <a:t>Oxide Inclusion</a:t>
            </a:r>
            <a:r>
              <a:rPr lang="en-US" b="1" dirty="0" smtClean="0"/>
              <a:t>) </a:t>
            </a:r>
            <a:endParaRPr lang="fa-IR" dirty="0"/>
          </a:p>
        </p:txBody>
      </p:sp>
      <p:sp>
        <p:nvSpPr>
          <p:cNvPr id="8" name="Rectangle 7"/>
          <p:cNvSpPr/>
          <p:nvPr/>
        </p:nvSpPr>
        <p:spPr>
          <a:xfrm>
            <a:off x="3500430" y="2428868"/>
            <a:ext cx="5429272" cy="369332"/>
          </a:xfrm>
          <a:prstGeom prst="rect">
            <a:avLst/>
          </a:prstGeom>
        </p:spPr>
        <p:txBody>
          <a:bodyPr wrap="square">
            <a:spAutoFit/>
          </a:bodyPr>
          <a:lstStyle/>
          <a:p>
            <a:pPr algn="ctr"/>
            <a:r>
              <a:rPr lang="fa-IR" dirty="0" smtClean="0"/>
              <a:t>آخال اكسيدي، اكسيد فلزي حبس شده در فلز جوش حين انجماد است.</a:t>
            </a:r>
            <a:endParaRPr lang="fa-IR" dirty="0"/>
          </a:p>
        </p:txBody>
      </p:sp>
      <p:sp>
        <p:nvSpPr>
          <p:cNvPr id="9" name="Rectangle 8"/>
          <p:cNvSpPr/>
          <p:nvPr/>
        </p:nvSpPr>
        <p:spPr>
          <a:xfrm>
            <a:off x="5929322" y="2857496"/>
            <a:ext cx="3096873" cy="400110"/>
          </a:xfrm>
          <a:prstGeom prst="rect">
            <a:avLst/>
          </a:prstGeom>
        </p:spPr>
        <p:txBody>
          <a:bodyPr wrap="none">
            <a:spAutoFit/>
          </a:bodyPr>
          <a:lstStyle/>
          <a:p>
            <a:pPr algn="ctr"/>
            <a:r>
              <a:rPr lang="en-US" b="1" dirty="0" smtClean="0"/>
              <a:t>-4 </a:t>
            </a:r>
            <a:r>
              <a:rPr lang="fa-IR" b="1" dirty="0" smtClean="0"/>
              <a:t> </a:t>
            </a:r>
            <a:r>
              <a:rPr lang="fa-IR" sz="2000" b="1" dirty="0" smtClean="0"/>
              <a:t>چروك خوردگي </a:t>
            </a:r>
            <a:r>
              <a:rPr lang="en-US" b="1" dirty="0" smtClean="0"/>
              <a:t>(</a:t>
            </a:r>
            <a:r>
              <a:rPr lang="en-US" b="1" dirty="0" smtClean="0">
                <a:solidFill>
                  <a:srgbClr val="FF0000"/>
                </a:solidFill>
              </a:rPr>
              <a:t>Puckering</a:t>
            </a:r>
            <a:r>
              <a:rPr lang="en-US" b="1" dirty="0" smtClean="0"/>
              <a:t>)</a:t>
            </a:r>
            <a:endParaRPr lang="fa-IR" dirty="0"/>
          </a:p>
        </p:txBody>
      </p:sp>
      <p:sp>
        <p:nvSpPr>
          <p:cNvPr id="11" name="Rectangle 10"/>
          <p:cNvSpPr/>
          <p:nvPr/>
        </p:nvSpPr>
        <p:spPr>
          <a:xfrm>
            <a:off x="5429256" y="3357562"/>
            <a:ext cx="3554178" cy="400110"/>
          </a:xfrm>
          <a:prstGeom prst="rect">
            <a:avLst/>
          </a:prstGeom>
        </p:spPr>
        <p:txBody>
          <a:bodyPr wrap="none">
            <a:spAutoFit/>
          </a:bodyPr>
          <a:lstStyle/>
          <a:p>
            <a:pPr algn="ctr"/>
            <a:r>
              <a:rPr lang="en-US" b="1" dirty="0" smtClean="0"/>
              <a:t> -5 </a:t>
            </a:r>
            <a:r>
              <a:rPr lang="fa-IR" sz="2000" b="1" dirty="0" smtClean="0"/>
              <a:t>آخال فلزي </a:t>
            </a:r>
            <a:r>
              <a:rPr lang="en-US" b="1" dirty="0" smtClean="0"/>
              <a:t>(</a:t>
            </a:r>
            <a:r>
              <a:rPr lang="en-US" b="1" dirty="0" smtClean="0">
                <a:solidFill>
                  <a:srgbClr val="FF0000"/>
                </a:solidFill>
              </a:rPr>
              <a:t>Metallic Inclusion</a:t>
            </a:r>
            <a:r>
              <a:rPr lang="en-US" b="1" dirty="0" smtClean="0"/>
              <a:t>) </a:t>
            </a:r>
            <a:endParaRPr lang="fa-IR" dirty="0"/>
          </a:p>
        </p:txBody>
      </p:sp>
      <p:sp>
        <p:nvSpPr>
          <p:cNvPr id="12" name="Rectangle 11"/>
          <p:cNvSpPr/>
          <p:nvPr/>
        </p:nvSpPr>
        <p:spPr>
          <a:xfrm>
            <a:off x="1000100" y="3786190"/>
            <a:ext cx="8143900" cy="369332"/>
          </a:xfrm>
          <a:prstGeom prst="rect">
            <a:avLst/>
          </a:prstGeom>
        </p:spPr>
        <p:txBody>
          <a:bodyPr wrap="square">
            <a:spAutoFit/>
          </a:bodyPr>
          <a:lstStyle/>
          <a:p>
            <a:pPr algn="ctr"/>
            <a:r>
              <a:rPr lang="fa-IR" dirty="0" smtClean="0"/>
              <a:t>آخال فلزي، ذره اي از فلز خارجي حبس شده در فلز جوش است. ذره ممكن است از جنس هاي زير باشد :</a:t>
            </a:r>
            <a:endParaRPr lang="fa-IR" dirty="0"/>
          </a:p>
        </p:txBody>
      </p:sp>
      <p:sp>
        <p:nvSpPr>
          <p:cNvPr id="13" name="Rectangle 12"/>
          <p:cNvSpPr/>
          <p:nvPr/>
        </p:nvSpPr>
        <p:spPr>
          <a:xfrm>
            <a:off x="7429520" y="4214818"/>
            <a:ext cx="1133644" cy="584775"/>
          </a:xfrm>
          <a:prstGeom prst="rect">
            <a:avLst/>
          </a:prstGeom>
        </p:spPr>
        <p:txBody>
          <a:bodyPr wrap="none">
            <a:spAutoFit/>
          </a:bodyPr>
          <a:lstStyle/>
          <a:p>
            <a:pPr algn="ctr"/>
            <a:r>
              <a:rPr lang="fa-IR" sz="3200" dirty="0" smtClean="0">
                <a:solidFill>
                  <a:srgbClr val="002060"/>
                </a:solidFill>
              </a:rPr>
              <a:t>تنگستن</a:t>
            </a:r>
            <a:endParaRPr lang="fa-IR" sz="3200" dirty="0">
              <a:solidFill>
                <a:srgbClr val="002060"/>
              </a:solidFill>
            </a:endParaRPr>
          </a:p>
        </p:txBody>
      </p:sp>
      <p:sp>
        <p:nvSpPr>
          <p:cNvPr id="14" name="Rectangle 13"/>
          <p:cNvSpPr/>
          <p:nvPr/>
        </p:nvSpPr>
        <p:spPr>
          <a:xfrm>
            <a:off x="4714876" y="4143380"/>
            <a:ext cx="714380" cy="584775"/>
          </a:xfrm>
          <a:prstGeom prst="rect">
            <a:avLst/>
          </a:prstGeom>
        </p:spPr>
        <p:txBody>
          <a:bodyPr wrap="square">
            <a:spAutoFit/>
          </a:bodyPr>
          <a:lstStyle/>
          <a:p>
            <a:pPr algn="ctr"/>
            <a:r>
              <a:rPr lang="fa-IR" sz="3200" dirty="0" smtClean="0">
                <a:solidFill>
                  <a:srgbClr val="002060"/>
                </a:solidFill>
              </a:rPr>
              <a:t>مس</a:t>
            </a:r>
            <a:endParaRPr lang="fa-IR" sz="3200" dirty="0">
              <a:solidFill>
                <a:srgbClr val="002060"/>
              </a:solidFill>
            </a:endParaRPr>
          </a:p>
        </p:txBody>
      </p:sp>
      <p:sp>
        <p:nvSpPr>
          <p:cNvPr id="15" name="Rectangle 14"/>
          <p:cNvSpPr/>
          <p:nvPr/>
        </p:nvSpPr>
        <p:spPr>
          <a:xfrm>
            <a:off x="1571604" y="4143380"/>
            <a:ext cx="1885453" cy="584775"/>
          </a:xfrm>
          <a:prstGeom prst="rect">
            <a:avLst/>
          </a:prstGeom>
        </p:spPr>
        <p:txBody>
          <a:bodyPr wrap="none">
            <a:spAutoFit/>
          </a:bodyPr>
          <a:lstStyle/>
          <a:p>
            <a:pPr algn="ctr"/>
            <a:r>
              <a:rPr lang="fa-IR" sz="3200" dirty="0" smtClean="0">
                <a:solidFill>
                  <a:srgbClr val="002060"/>
                </a:solidFill>
              </a:rPr>
              <a:t>فلزهاي ديگر</a:t>
            </a:r>
            <a:endParaRPr lang="fa-IR" sz="3200" dirty="0">
              <a:solidFill>
                <a:srgbClr val="002060"/>
              </a:solidFill>
            </a:endParaRPr>
          </a:p>
        </p:txBody>
      </p:sp>
      <p:sp>
        <p:nvSpPr>
          <p:cNvPr id="16" name="Rectangle 15"/>
          <p:cNvSpPr/>
          <p:nvPr/>
        </p:nvSpPr>
        <p:spPr>
          <a:xfrm>
            <a:off x="5172567" y="4714884"/>
            <a:ext cx="3848874" cy="400110"/>
          </a:xfrm>
          <a:prstGeom prst="rect">
            <a:avLst/>
          </a:prstGeom>
        </p:spPr>
        <p:txBody>
          <a:bodyPr wrap="none">
            <a:spAutoFit/>
          </a:bodyPr>
          <a:lstStyle/>
          <a:p>
            <a:pPr algn="ctr"/>
            <a:r>
              <a:rPr lang="en-US" b="1" dirty="0" smtClean="0"/>
              <a:t> -6 </a:t>
            </a:r>
            <a:r>
              <a:rPr lang="fa-IR" sz="2000" b="1" dirty="0" smtClean="0"/>
              <a:t>آخال تنگستن </a:t>
            </a:r>
            <a:r>
              <a:rPr lang="en-US" b="1" dirty="0" smtClean="0"/>
              <a:t>(</a:t>
            </a:r>
            <a:r>
              <a:rPr lang="en-US" b="1" dirty="0" smtClean="0">
                <a:solidFill>
                  <a:srgbClr val="FF0000"/>
                </a:solidFill>
              </a:rPr>
              <a:t>Tungsten Inclusion</a:t>
            </a:r>
            <a:r>
              <a:rPr lang="en-US" b="1" dirty="0" smtClean="0"/>
              <a:t>)</a:t>
            </a:r>
            <a:endParaRPr lang="fa-IR" dirty="0"/>
          </a:p>
        </p:txBody>
      </p:sp>
      <p:sp>
        <p:nvSpPr>
          <p:cNvPr id="17" name="Rectangle 16"/>
          <p:cNvSpPr/>
          <p:nvPr/>
        </p:nvSpPr>
        <p:spPr>
          <a:xfrm>
            <a:off x="1000100" y="5143512"/>
            <a:ext cx="8143900" cy="646331"/>
          </a:xfrm>
          <a:prstGeom prst="rect">
            <a:avLst/>
          </a:prstGeom>
        </p:spPr>
        <p:txBody>
          <a:bodyPr wrap="square">
            <a:spAutoFit/>
          </a:bodyPr>
          <a:lstStyle/>
          <a:p>
            <a:pPr algn="ctr"/>
            <a:r>
              <a:rPr lang="fa-IR" dirty="0" smtClean="0"/>
              <a:t>ذرات تنگستني محبوس شده در فلز جوش جوشكاري قوسي تنگستني با الكترود تنگستني براي برقراري قوس بين الكترود و جوش مي باشد</a:t>
            </a:r>
            <a:endParaRPr lang="fa-IR" dirty="0"/>
          </a:p>
        </p:txBody>
      </p:sp>
      <p:sp>
        <p:nvSpPr>
          <p:cNvPr id="10" name="Footer Placeholder 9"/>
          <p:cNvSpPr>
            <a:spLocks noGrp="1"/>
          </p:cNvSpPr>
          <p:nvPr>
            <p:ph type="ftr" sz="quarter" idx="11"/>
          </p:nvPr>
        </p:nvSpPr>
        <p:spPr/>
        <p:txBody>
          <a:bodyPr/>
          <a:lstStyle/>
          <a:p>
            <a:r>
              <a:rPr lang="en-US" smtClean="0"/>
              <a:t>www.parsdigishop.ir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p:cTn id="37" dur="1000" fill="hold"/>
                                        <p:tgtEl>
                                          <p:spTgt spid="7"/>
                                        </p:tgtEl>
                                        <p:attrNameLst>
                                          <p:attrName>ppt_w</p:attrName>
                                        </p:attrNameLst>
                                      </p:cBhvr>
                                      <p:tavLst>
                                        <p:tav tm="0">
                                          <p:val>
                                            <p:fltVal val="0"/>
                                          </p:val>
                                        </p:tav>
                                        <p:tav tm="100000">
                                          <p:val>
                                            <p:strVal val="#ppt_w"/>
                                          </p:val>
                                        </p:tav>
                                      </p:tavLst>
                                    </p:anim>
                                    <p:anim calcmode="lin" valueType="num">
                                      <p:cBhvr>
                                        <p:cTn id="38" dur="1000" fill="hold"/>
                                        <p:tgtEl>
                                          <p:spTgt spid="7"/>
                                        </p:tgtEl>
                                        <p:attrNameLst>
                                          <p:attrName>ppt_h</p:attrName>
                                        </p:attrNameLst>
                                      </p:cBhvr>
                                      <p:tavLst>
                                        <p:tav tm="0">
                                          <p:val>
                                            <p:fltVal val="0"/>
                                          </p:val>
                                        </p:tav>
                                        <p:tav tm="100000">
                                          <p:val>
                                            <p:strVal val="#ppt_h"/>
                                          </p:val>
                                        </p:tav>
                                      </p:tavLst>
                                    </p:anim>
                                    <p:anim calcmode="lin" valueType="num">
                                      <p:cBhvr>
                                        <p:cTn id="39" dur="1000" fill="hold"/>
                                        <p:tgtEl>
                                          <p:spTgt spid="7"/>
                                        </p:tgtEl>
                                        <p:attrNameLst>
                                          <p:attrName>style.rotation</p:attrName>
                                        </p:attrNameLst>
                                      </p:cBhvr>
                                      <p:tavLst>
                                        <p:tav tm="0">
                                          <p:val>
                                            <p:fltVal val="90"/>
                                          </p:val>
                                        </p:tav>
                                        <p:tav tm="100000">
                                          <p:val>
                                            <p:fltVal val="0"/>
                                          </p:val>
                                        </p:tav>
                                      </p:tavLst>
                                    </p:anim>
                                    <p:animEffect transition="in" filter="fade">
                                      <p:cBhvr>
                                        <p:cTn id="40" dur="1000"/>
                                        <p:tgtEl>
                                          <p:spTgt spid="7"/>
                                        </p:tgtEl>
                                      </p:cBhvr>
                                    </p:animEffect>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fade">
                                      <p:cBhvr>
                                        <p:cTn id="45" dur="1000"/>
                                        <p:tgtEl>
                                          <p:spTgt spid="8"/>
                                        </p:tgtEl>
                                      </p:cBhvr>
                                    </p:animEffect>
                                    <p:anim calcmode="lin" valueType="num">
                                      <p:cBhvr>
                                        <p:cTn id="46" dur="1000" fill="hold"/>
                                        <p:tgtEl>
                                          <p:spTgt spid="8"/>
                                        </p:tgtEl>
                                        <p:attrNameLst>
                                          <p:attrName>ppt_x</p:attrName>
                                        </p:attrNameLst>
                                      </p:cBhvr>
                                      <p:tavLst>
                                        <p:tav tm="0">
                                          <p:val>
                                            <p:strVal val="#ppt_x"/>
                                          </p:val>
                                        </p:tav>
                                        <p:tav tm="100000">
                                          <p:val>
                                            <p:strVal val="#ppt_x"/>
                                          </p:val>
                                        </p:tav>
                                      </p:tavLst>
                                    </p:anim>
                                    <p:anim calcmode="lin" valueType="num">
                                      <p:cBhvr>
                                        <p:cTn id="4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31" presetClass="entr" presetSubtype="0" fill="hold" grpId="0" nodeType="clickEffect">
                                  <p:stCondLst>
                                    <p:cond delay="0"/>
                                  </p:stCondLst>
                                  <p:childTnLst>
                                    <p:set>
                                      <p:cBhvr>
                                        <p:cTn id="51" dur="1" fill="hold">
                                          <p:stCondLst>
                                            <p:cond delay="0"/>
                                          </p:stCondLst>
                                        </p:cTn>
                                        <p:tgtEl>
                                          <p:spTgt spid="9"/>
                                        </p:tgtEl>
                                        <p:attrNameLst>
                                          <p:attrName>style.visibility</p:attrName>
                                        </p:attrNameLst>
                                      </p:cBhvr>
                                      <p:to>
                                        <p:strVal val="visible"/>
                                      </p:to>
                                    </p:set>
                                    <p:anim calcmode="lin" valueType="num">
                                      <p:cBhvr>
                                        <p:cTn id="52" dur="1000" fill="hold"/>
                                        <p:tgtEl>
                                          <p:spTgt spid="9"/>
                                        </p:tgtEl>
                                        <p:attrNameLst>
                                          <p:attrName>ppt_w</p:attrName>
                                        </p:attrNameLst>
                                      </p:cBhvr>
                                      <p:tavLst>
                                        <p:tav tm="0">
                                          <p:val>
                                            <p:fltVal val="0"/>
                                          </p:val>
                                        </p:tav>
                                        <p:tav tm="100000">
                                          <p:val>
                                            <p:strVal val="#ppt_w"/>
                                          </p:val>
                                        </p:tav>
                                      </p:tavLst>
                                    </p:anim>
                                    <p:anim calcmode="lin" valueType="num">
                                      <p:cBhvr>
                                        <p:cTn id="53" dur="1000" fill="hold"/>
                                        <p:tgtEl>
                                          <p:spTgt spid="9"/>
                                        </p:tgtEl>
                                        <p:attrNameLst>
                                          <p:attrName>ppt_h</p:attrName>
                                        </p:attrNameLst>
                                      </p:cBhvr>
                                      <p:tavLst>
                                        <p:tav tm="0">
                                          <p:val>
                                            <p:fltVal val="0"/>
                                          </p:val>
                                        </p:tav>
                                        <p:tav tm="100000">
                                          <p:val>
                                            <p:strVal val="#ppt_h"/>
                                          </p:val>
                                        </p:tav>
                                      </p:tavLst>
                                    </p:anim>
                                    <p:anim calcmode="lin" valueType="num">
                                      <p:cBhvr>
                                        <p:cTn id="54" dur="1000" fill="hold"/>
                                        <p:tgtEl>
                                          <p:spTgt spid="9"/>
                                        </p:tgtEl>
                                        <p:attrNameLst>
                                          <p:attrName>style.rotation</p:attrName>
                                        </p:attrNameLst>
                                      </p:cBhvr>
                                      <p:tavLst>
                                        <p:tav tm="0">
                                          <p:val>
                                            <p:fltVal val="90"/>
                                          </p:val>
                                        </p:tav>
                                        <p:tav tm="100000">
                                          <p:val>
                                            <p:fltVal val="0"/>
                                          </p:val>
                                        </p:tav>
                                      </p:tavLst>
                                    </p:anim>
                                    <p:animEffect transition="in" filter="fade">
                                      <p:cBhvr>
                                        <p:cTn id="55" dur="1000"/>
                                        <p:tgtEl>
                                          <p:spTgt spid="9"/>
                                        </p:tgtEl>
                                      </p:cBhvr>
                                    </p:animEffect>
                                  </p:childTnLst>
                                </p:cTn>
                              </p:par>
                            </p:childTnLst>
                          </p:cTn>
                        </p:par>
                      </p:childTnLst>
                    </p:cTn>
                  </p:par>
                  <p:par>
                    <p:cTn id="56" fill="hold">
                      <p:stCondLst>
                        <p:cond delay="indefinite"/>
                      </p:stCondLst>
                      <p:childTnLst>
                        <p:par>
                          <p:cTn id="57" fill="hold">
                            <p:stCondLst>
                              <p:cond delay="0"/>
                            </p:stCondLst>
                            <p:childTnLst>
                              <p:par>
                                <p:cTn id="58" presetID="31" presetClass="entr" presetSubtype="0" fill="hold" grpId="0" nodeType="clickEffect">
                                  <p:stCondLst>
                                    <p:cond delay="0"/>
                                  </p:stCondLst>
                                  <p:childTnLst>
                                    <p:set>
                                      <p:cBhvr>
                                        <p:cTn id="59" dur="1" fill="hold">
                                          <p:stCondLst>
                                            <p:cond delay="0"/>
                                          </p:stCondLst>
                                        </p:cTn>
                                        <p:tgtEl>
                                          <p:spTgt spid="11"/>
                                        </p:tgtEl>
                                        <p:attrNameLst>
                                          <p:attrName>style.visibility</p:attrName>
                                        </p:attrNameLst>
                                      </p:cBhvr>
                                      <p:to>
                                        <p:strVal val="visible"/>
                                      </p:to>
                                    </p:set>
                                    <p:anim calcmode="lin" valueType="num">
                                      <p:cBhvr>
                                        <p:cTn id="60" dur="1000" fill="hold"/>
                                        <p:tgtEl>
                                          <p:spTgt spid="11"/>
                                        </p:tgtEl>
                                        <p:attrNameLst>
                                          <p:attrName>ppt_w</p:attrName>
                                        </p:attrNameLst>
                                      </p:cBhvr>
                                      <p:tavLst>
                                        <p:tav tm="0">
                                          <p:val>
                                            <p:fltVal val="0"/>
                                          </p:val>
                                        </p:tav>
                                        <p:tav tm="100000">
                                          <p:val>
                                            <p:strVal val="#ppt_w"/>
                                          </p:val>
                                        </p:tav>
                                      </p:tavLst>
                                    </p:anim>
                                    <p:anim calcmode="lin" valueType="num">
                                      <p:cBhvr>
                                        <p:cTn id="61" dur="1000" fill="hold"/>
                                        <p:tgtEl>
                                          <p:spTgt spid="11"/>
                                        </p:tgtEl>
                                        <p:attrNameLst>
                                          <p:attrName>ppt_h</p:attrName>
                                        </p:attrNameLst>
                                      </p:cBhvr>
                                      <p:tavLst>
                                        <p:tav tm="0">
                                          <p:val>
                                            <p:fltVal val="0"/>
                                          </p:val>
                                        </p:tav>
                                        <p:tav tm="100000">
                                          <p:val>
                                            <p:strVal val="#ppt_h"/>
                                          </p:val>
                                        </p:tav>
                                      </p:tavLst>
                                    </p:anim>
                                    <p:anim calcmode="lin" valueType="num">
                                      <p:cBhvr>
                                        <p:cTn id="62" dur="1000" fill="hold"/>
                                        <p:tgtEl>
                                          <p:spTgt spid="11"/>
                                        </p:tgtEl>
                                        <p:attrNameLst>
                                          <p:attrName>style.rotation</p:attrName>
                                        </p:attrNameLst>
                                      </p:cBhvr>
                                      <p:tavLst>
                                        <p:tav tm="0">
                                          <p:val>
                                            <p:fltVal val="90"/>
                                          </p:val>
                                        </p:tav>
                                        <p:tav tm="100000">
                                          <p:val>
                                            <p:fltVal val="0"/>
                                          </p:val>
                                        </p:tav>
                                      </p:tavLst>
                                    </p:anim>
                                    <p:animEffect transition="in" filter="fade">
                                      <p:cBhvr>
                                        <p:cTn id="63" dur="1000"/>
                                        <p:tgtEl>
                                          <p:spTgt spid="11"/>
                                        </p:tgtEl>
                                      </p:cBhvr>
                                    </p:animEffect>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12"/>
                                        </p:tgtEl>
                                        <p:attrNameLst>
                                          <p:attrName>style.visibility</p:attrName>
                                        </p:attrNameLst>
                                      </p:cBhvr>
                                      <p:to>
                                        <p:strVal val="visible"/>
                                      </p:to>
                                    </p:set>
                                    <p:animEffect transition="in" filter="fade">
                                      <p:cBhvr>
                                        <p:cTn id="68" dur="1000"/>
                                        <p:tgtEl>
                                          <p:spTgt spid="12"/>
                                        </p:tgtEl>
                                      </p:cBhvr>
                                    </p:animEffect>
                                    <p:anim calcmode="lin" valueType="num">
                                      <p:cBhvr>
                                        <p:cTn id="69" dur="1000" fill="hold"/>
                                        <p:tgtEl>
                                          <p:spTgt spid="12"/>
                                        </p:tgtEl>
                                        <p:attrNameLst>
                                          <p:attrName>ppt_x</p:attrName>
                                        </p:attrNameLst>
                                      </p:cBhvr>
                                      <p:tavLst>
                                        <p:tav tm="0">
                                          <p:val>
                                            <p:strVal val="#ppt_x"/>
                                          </p:val>
                                        </p:tav>
                                        <p:tav tm="100000">
                                          <p:val>
                                            <p:strVal val="#ppt_x"/>
                                          </p:val>
                                        </p:tav>
                                      </p:tavLst>
                                    </p:anim>
                                    <p:anim calcmode="lin" valueType="num">
                                      <p:cBhvr>
                                        <p:cTn id="7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13"/>
                                        </p:tgtEl>
                                        <p:attrNameLst>
                                          <p:attrName>style.visibility</p:attrName>
                                        </p:attrNameLst>
                                      </p:cBhvr>
                                      <p:to>
                                        <p:strVal val="visible"/>
                                      </p:to>
                                    </p:set>
                                    <p:animEffect transition="in" filter="fade">
                                      <p:cBhvr>
                                        <p:cTn id="75" dur="500"/>
                                        <p:tgtEl>
                                          <p:spTgt spid="13"/>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grpId="0" nodeType="clickEffect">
                                  <p:stCondLst>
                                    <p:cond delay="0"/>
                                  </p:stCondLst>
                                  <p:childTnLst>
                                    <p:set>
                                      <p:cBhvr>
                                        <p:cTn id="79" dur="1" fill="hold">
                                          <p:stCondLst>
                                            <p:cond delay="0"/>
                                          </p:stCondLst>
                                        </p:cTn>
                                        <p:tgtEl>
                                          <p:spTgt spid="14"/>
                                        </p:tgtEl>
                                        <p:attrNameLst>
                                          <p:attrName>style.visibility</p:attrName>
                                        </p:attrNameLst>
                                      </p:cBhvr>
                                      <p:to>
                                        <p:strVal val="visible"/>
                                      </p:to>
                                    </p:set>
                                    <p:animEffect transition="in" filter="fade">
                                      <p:cBhvr>
                                        <p:cTn id="80" dur="500"/>
                                        <p:tgtEl>
                                          <p:spTgt spid="14"/>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grpId="0" nodeType="clickEffect">
                                  <p:stCondLst>
                                    <p:cond delay="0"/>
                                  </p:stCondLst>
                                  <p:childTnLst>
                                    <p:set>
                                      <p:cBhvr>
                                        <p:cTn id="84" dur="1" fill="hold">
                                          <p:stCondLst>
                                            <p:cond delay="0"/>
                                          </p:stCondLst>
                                        </p:cTn>
                                        <p:tgtEl>
                                          <p:spTgt spid="15"/>
                                        </p:tgtEl>
                                        <p:attrNameLst>
                                          <p:attrName>style.visibility</p:attrName>
                                        </p:attrNameLst>
                                      </p:cBhvr>
                                      <p:to>
                                        <p:strVal val="visible"/>
                                      </p:to>
                                    </p:set>
                                    <p:animEffect transition="in" filter="fade">
                                      <p:cBhvr>
                                        <p:cTn id="85" dur="500"/>
                                        <p:tgtEl>
                                          <p:spTgt spid="15"/>
                                        </p:tgtEl>
                                      </p:cBhvr>
                                    </p:animEffect>
                                  </p:childTnLst>
                                </p:cTn>
                              </p:par>
                            </p:childTnLst>
                          </p:cTn>
                        </p:par>
                      </p:childTnLst>
                    </p:cTn>
                  </p:par>
                  <p:par>
                    <p:cTn id="86" fill="hold">
                      <p:stCondLst>
                        <p:cond delay="indefinite"/>
                      </p:stCondLst>
                      <p:childTnLst>
                        <p:par>
                          <p:cTn id="87" fill="hold">
                            <p:stCondLst>
                              <p:cond delay="0"/>
                            </p:stCondLst>
                            <p:childTnLst>
                              <p:par>
                                <p:cTn id="88" presetID="31" presetClass="entr" presetSubtype="0" fill="hold" grpId="0" nodeType="clickEffect">
                                  <p:stCondLst>
                                    <p:cond delay="0"/>
                                  </p:stCondLst>
                                  <p:childTnLst>
                                    <p:set>
                                      <p:cBhvr>
                                        <p:cTn id="89" dur="1" fill="hold">
                                          <p:stCondLst>
                                            <p:cond delay="0"/>
                                          </p:stCondLst>
                                        </p:cTn>
                                        <p:tgtEl>
                                          <p:spTgt spid="16"/>
                                        </p:tgtEl>
                                        <p:attrNameLst>
                                          <p:attrName>style.visibility</p:attrName>
                                        </p:attrNameLst>
                                      </p:cBhvr>
                                      <p:to>
                                        <p:strVal val="visible"/>
                                      </p:to>
                                    </p:set>
                                    <p:anim calcmode="lin" valueType="num">
                                      <p:cBhvr>
                                        <p:cTn id="90" dur="1000" fill="hold"/>
                                        <p:tgtEl>
                                          <p:spTgt spid="16"/>
                                        </p:tgtEl>
                                        <p:attrNameLst>
                                          <p:attrName>ppt_w</p:attrName>
                                        </p:attrNameLst>
                                      </p:cBhvr>
                                      <p:tavLst>
                                        <p:tav tm="0">
                                          <p:val>
                                            <p:fltVal val="0"/>
                                          </p:val>
                                        </p:tav>
                                        <p:tav tm="100000">
                                          <p:val>
                                            <p:strVal val="#ppt_w"/>
                                          </p:val>
                                        </p:tav>
                                      </p:tavLst>
                                    </p:anim>
                                    <p:anim calcmode="lin" valueType="num">
                                      <p:cBhvr>
                                        <p:cTn id="91" dur="1000" fill="hold"/>
                                        <p:tgtEl>
                                          <p:spTgt spid="16"/>
                                        </p:tgtEl>
                                        <p:attrNameLst>
                                          <p:attrName>ppt_h</p:attrName>
                                        </p:attrNameLst>
                                      </p:cBhvr>
                                      <p:tavLst>
                                        <p:tav tm="0">
                                          <p:val>
                                            <p:fltVal val="0"/>
                                          </p:val>
                                        </p:tav>
                                        <p:tav tm="100000">
                                          <p:val>
                                            <p:strVal val="#ppt_h"/>
                                          </p:val>
                                        </p:tav>
                                      </p:tavLst>
                                    </p:anim>
                                    <p:anim calcmode="lin" valueType="num">
                                      <p:cBhvr>
                                        <p:cTn id="92" dur="1000" fill="hold"/>
                                        <p:tgtEl>
                                          <p:spTgt spid="16"/>
                                        </p:tgtEl>
                                        <p:attrNameLst>
                                          <p:attrName>style.rotation</p:attrName>
                                        </p:attrNameLst>
                                      </p:cBhvr>
                                      <p:tavLst>
                                        <p:tav tm="0">
                                          <p:val>
                                            <p:fltVal val="90"/>
                                          </p:val>
                                        </p:tav>
                                        <p:tav tm="100000">
                                          <p:val>
                                            <p:fltVal val="0"/>
                                          </p:val>
                                        </p:tav>
                                      </p:tavLst>
                                    </p:anim>
                                    <p:animEffect transition="in" filter="fade">
                                      <p:cBhvr>
                                        <p:cTn id="93" dur="1000"/>
                                        <p:tgtEl>
                                          <p:spTgt spid="16"/>
                                        </p:tgtEl>
                                      </p:cBhvr>
                                    </p:animEffect>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17"/>
                                        </p:tgtEl>
                                        <p:attrNameLst>
                                          <p:attrName>style.visibility</p:attrName>
                                        </p:attrNameLst>
                                      </p:cBhvr>
                                      <p:to>
                                        <p:strVal val="visible"/>
                                      </p:to>
                                    </p:set>
                                    <p:animEffect transition="in" filter="fade">
                                      <p:cBhvr>
                                        <p:cTn id="98" dur="1000"/>
                                        <p:tgtEl>
                                          <p:spTgt spid="17"/>
                                        </p:tgtEl>
                                      </p:cBhvr>
                                    </p:animEffect>
                                    <p:anim calcmode="lin" valueType="num">
                                      <p:cBhvr>
                                        <p:cTn id="99" dur="1000" fill="hold"/>
                                        <p:tgtEl>
                                          <p:spTgt spid="17"/>
                                        </p:tgtEl>
                                        <p:attrNameLst>
                                          <p:attrName>ppt_x</p:attrName>
                                        </p:attrNameLst>
                                      </p:cBhvr>
                                      <p:tavLst>
                                        <p:tav tm="0">
                                          <p:val>
                                            <p:strVal val="#ppt_x"/>
                                          </p:val>
                                        </p:tav>
                                        <p:tav tm="100000">
                                          <p:val>
                                            <p:strVal val="#ppt_x"/>
                                          </p:val>
                                        </p:tav>
                                      </p:tavLst>
                                    </p:anim>
                                    <p:anim calcmode="lin" valueType="num">
                                      <p:cBhvr>
                                        <p:cTn id="100"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1" grpId="0"/>
      <p:bldP spid="12" grpId="0"/>
      <p:bldP spid="13" grpId="0"/>
      <p:bldP spid="14" grpId="0"/>
      <p:bldP spid="15" grpId="0"/>
      <p:bldP spid="16"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smtClean="0">
                <a:solidFill>
                  <a:schemeClr val="accent6">
                    <a:lumMod val="75000"/>
                  </a:schemeClr>
                </a:solidFill>
              </a:rPr>
              <a:t>گروه بندی عيوب جوشكاری</a:t>
            </a:r>
            <a:endParaRPr lang="fa-IR" dirty="0"/>
          </a:p>
        </p:txBody>
      </p:sp>
      <p:sp>
        <p:nvSpPr>
          <p:cNvPr id="4" name="Rectangle 3"/>
          <p:cNvSpPr/>
          <p:nvPr/>
        </p:nvSpPr>
        <p:spPr>
          <a:xfrm>
            <a:off x="1142976" y="1500174"/>
            <a:ext cx="7715304" cy="954107"/>
          </a:xfrm>
          <a:prstGeom prst="rect">
            <a:avLst/>
          </a:prstGeom>
        </p:spPr>
        <p:txBody>
          <a:bodyPr wrap="square">
            <a:spAutoFit/>
          </a:bodyPr>
          <a:lstStyle/>
          <a:p>
            <a:pPr algn="ctr">
              <a:buNone/>
            </a:pPr>
            <a:r>
              <a:rPr lang="fa-IR" sz="2800" dirty="0" smtClean="0"/>
              <a:t>عيوب جوشكاری را می توان به طبقه ها، دسته ها وگروه هاي گوناگونی از جنبه های مختلف تقسيم نمود.</a:t>
            </a:r>
            <a:endParaRPr lang="fa-IR" sz="2800" dirty="0">
              <a:solidFill>
                <a:schemeClr val="tx1">
                  <a:lumMod val="95000"/>
                  <a:lumOff val="5000"/>
                </a:schemeClr>
              </a:solidFill>
            </a:endParaRPr>
          </a:p>
        </p:txBody>
      </p:sp>
      <p:sp>
        <p:nvSpPr>
          <p:cNvPr id="5" name="Rectangle 4"/>
          <p:cNvSpPr/>
          <p:nvPr/>
        </p:nvSpPr>
        <p:spPr>
          <a:xfrm>
            <a:off x="1071538" y="2928934"/>
            <a:ext cx="7858180" cy="400110"/>
          </a:xfrm>
          <a:prstGeom prst="rect">
            <a:avLst/>
          </a:prstGeom>
        </p:spPr>
        <p:txBody>
          <a:bodyPr wrap="square">
            <a:spAutoFit/>
          </a:bodyPr>
          <a:lstStyle/>
          <a:p>
            <a:pPr algn="ctr"/>
            <a:r>
              <a:rPr lang="fa-IR" sz="2000" b="1" dirty="0" smtClean="0">
                <a:solidFill>
                  <a:schemeClr val="accent3">
                    <a:lumMod val="50000"/>
                  </a:schemeClr>
                </a:solidFill>
              </a:rPr>
              <a:t>در استاندارد بين المللي </a:t>
            </a:r>
            <a:r>
              <a:rPr lang="en-US" sz="2000" b="1" dirty="0" smtClean="0">
                <a:solidFill>
                  <a:srgbClr val="002060"/>
                </a:solidFill>
              </a:rPr>
              <a:t>ISO 6520</a:t>
            </a:r>
            <a:r>
              <a:rPr lang="fa-IR" sz="2000" b="1" dirty="0" smtClean="0">
                <a:solidFill>
                  <a:srgbClr val="002060"/>
                </a:solidFill>
              </a:rPr>
              <a:t> </a:t>
            </a:r>
            <a:r>
              <a:rPr lang="fa-IR" sz="2000" b="1" dirty="0" smtClean="0">
                <a:solidFill>
                  <a:schemeClr val="accent3">
                    <a:lumMod val="50000"/>
                  </a:schemeClr>
                </a:solidFill>
              </a:rPr>
              <a:t>عيوب جوش ذوبي به 6 گروه زير تقسيم شده اند :</a:t>
            </a:r>
            <a:endParaRPr lang="fa-IR" sz="2000" b="1" dirty="0">
              <a:solidFill>
                <a:schemeClr val="accent3">
                  <a:lumMod val="50000"/>
                </a:schemeClr>
              </a:solidFill>
            </a:endParaRPr>
          </a:p>
        </p:txBody>
      </p:sp>
      <p:sp>
        <p:nvSpPr>
          <p:cNvPr id="7" name="Rectangle 6"/>
          <p:cNvSpPr/>
          <p:nvPr/>
        </p:nvSpPr>
        <p:spPr>
          <a:xfrm>
            <a:off x="5643538" y="3500438"/>
            <a:ext cx="3500462" cy="369332"/>
          </a:xfrm>
          <a:prstGeom prst="rect">
            <a:avLst/>
          </a:prstGeom>
        </p:spPr>
        <p:txBody>
          <a:bodyPr wrap="square">
            <a:spAutoFit/>
          </a:bodyPr>
          <a:lstStyle/>
          <a:p>
            <a:pPr lvl="1" algn="ctr"/>
            <a:r>
              <a:rPr lang="fa-IR" b="1" dirty="0" smtClean="0"/>
              <a:t>گروه شماره 1 – ترك ها </a:t>
            </a:r>
            <a:r>
              <a:rPr lang="en-US" b="1" dirty="0" smtClean="0"/>
              <a:t>(</a:t>
            </a:r>
            <a:r>
              <a:rPr lang="en-US" b="1" dirty="0" smtClean="0">
                <a:solidFill>
                  <a:srgbClr val="FF0000"/>
                </a:solidFill>
              </a:rPr>
              <a:t>Cracks</a:t>
            </a:r>
            <a:r>
              <a:rPr lang="en-US" b="1" dirty="0" smtClean="0"/>
              <a:t>) </a:t>
            </a:r>
            <a:endParaRPr lang="fa-IR" dirty="0"/>
          </a:p>
        </p:txBody>
      </p:sp>
      <p:sp>
        <p:nvSpPr>
          <p:cNvPr id="8" name="Rectangle 7"/>
          <p:cNvSpPr/>
          <p:nvPr/>
        </p:nvSpPr>
        <p:spPr>
          <a:xfrm>
            <a:off x="1643042" y="3571876"/>
            <a:ext cx="3175741" cy="369332"/>
          </a:xfrm>
          <a:prstGeom prst="rect">
            <a:avLst/>
          </a:prstGeom>
        </p:spPr>
        <p:txBody>
          <a:bodyPr wrap="none">
            <a:spAutoFit/>
          </a:bodyPr>
          <a:lstStyle/>
          <a:p>
            <a:pPr algn="ctr"/>
            <a:r>
              <a:rPr lang="fa-IR" b="1" dirty="0" smtClean="0"/>
              <a:t>گروه شماره 2- حفره ها </a:t>
            </a:r>
            <a:r>
              <a:rPr lang="en-US" b="1" dirty="0" smtClean="0"/>
              <a:t>(</a:t>
            </a:r>
            <a:r>
              <a:rPr lang="en-US" b="1" dirty="0" smtClean="0">
                <a:solidFill>
                  <a:srgbClr val="FF0000"/>
                </a:solidFill>
              </a:rPr>
              <a:t>Cavities</a:t>
            </a:r>
            <a:r>
              <a:rPr lang="en-US" b="1" dirty="0" smtClean="0"/>
              <a:t>) </a:t>
            </a:r>
            <a:endParaRPr lang="fa-IR" dirty="0"/>
          </a:p>
        </p:txBody>
      </p:sp>
      <p:sp>
        <p:nvSpPr>
          <p:cNvPr id="9" name="Rectangle 8"/>
          <p:cNvSpPr/>
          <p:nvPr/>
        </p:nvSpPr>
        <p:spPr>
          <a:xfrm>
            <a:off x="3143240" y="4143380"/>
            <a:ext cx="4007828" cy="369332"/>
          </a:xfrm>
          <a:prstGeom prst="rect">
            <a:avLst/>
          </a:prstGeom>
        </p:spPr>
        <p:txBody>
          <a:bodyPr wrap="none">
            <a:spAutoFit/>
          </a:bodyPr>
          <a:lstStyle/>
          <a:p>
            <a:pPr algn="ctr"/>
            <a:r>
              <a:rPr lang="fa-IR" b="1" dirty="0" smtClean="0"/>
              <a:t>گروه شماره 3- آخال توپر </a:t>
            </a:r>
            <a:r>
              <a:rPr lang="en-US" b="1" dirty="0" smtClean="0"/>
              <a:t>(</a:t>
            </a:r>
            <a:r>
              <a:rPr lang="en-US" b="1" dirty="0" smtClean="0">
                <a:solidFill>
                  <a:srgbClr val="FF0000"/>
                </a:solidFill>
              </a:rPr>
              <a:t>Solid Inclusion</a:t>
            </a:r>
            <a:r>
              <a:rPr lang="en-US" b="1" dirty="0" smtClean="0"/>
              <a:t>) </a:t>
            </a:r>
            <a:endParaRPr lang="fa-IR" dirty="0"/>
          </a:p>
        </p:txBody>
      </p:sp>
      <p:sp>
        <p:nvSpPr>
          <p:cNvPr id="10" name="Rectangle 9"/>
          <p:cNvSpPr/>
          <p:nvPr/>
        </p:nvSpPr>
        <p:spPr>
          <a:xfrm>
            <a:off x="1071538" y="4714884"/>
            <a:ext cx="7929618" cy="369332"/>
          </a:xfrm>
          <a:prstGeom prst="rect">
            <a:avLst/>
          </a:prstGeom>
        </p:spPr>
        <p:txBody>
          <a:bodyPr wrap="square">
            <a:spAutoFit/>
          </a:bodyPr>
          <a:lstStyle/>
          <a:p>
            <a:pPr algn="ctr"/>
            <a:r>
              <a:rPr lang="fa-IR" b="1" dirty="0" smtClean="0"/>
              <a:t>گروه شماره 4- ذوب ناقص </a:t>
            </a:r>
            <a:r>
              <a:rPr lang="en-US" b="1" dirty="0" smtClean="0"/>
              <a:t>(</a:t>
            </a:r>
            <a:r>
              <a:rPr lang="en-US" b="1" dirty="0" smtClean="0">
                <a:solidFill>
                  <a:srgbClr val="FF0000"/>
                </a:solidFill>
              </a:rPr>
              <a:t>Lack of Fusion</a:t>
            </a:r>
            <a:r>
              <a:rPr lang="en-US" b="1" dirty="0" smtClean="0"/>
              <a:t>) </a:t>
            </a:r>
            <a:r>
              <a:rPr lang="fa-IR" b="1" dirty="0" smtClean="0"/>
              <a:t>و نفوذ ناقص </a:t>
            </a:r>
            <a:r>
              <a:rPr lang="en-US" b="1" dirty="0" smtClean="0"/>
              <a:t>(</a:t>
            </a:r>
            <a:r>
              <a:rPr lang="en-US" b="1" dirty="0" smtClean="0">
                <a:solidFill>
                  <a:srgbClr val="FF0000"/>
                </a:solidFill>
              </a:rPr>
              <a:t>Lack of Penetration</a:t>
            </a:r>
            <a:r>
              <a:rPr lang="en-US" b="1" dirty="0" smtClean="0"/>
              <a:t>)</a:t>
            </a:r>
            <a:r>
              <a:rPr lang="fa-IR" b="1" dirty="0" smtClean="0"/>
              <a:t> </a:t>
            </a:r>
            <a:endParaRPr lang="fa-IR" dirty="0"/>
          </a:p>
        </p:txBody>
      </p:sp>
      <p:sp>
        <p:nvSpPr>
          <p:cNvPr id="11" name="Rectangle 10"/>
          <p:cNvSpPr/>
          <p:nvPr/>
        </p:nvSpPr>
        <p:spPr>
          <a:xfrm>
            <a:off x="3000364" y="5357826"/>
            <a:ext cx="4333559" cy="369332"/>
          </a:xfrm>
          <a:prstGeom prst="rect">
            <a:avLst/>
          </a:prstGeom>
        </p:spPr>
        <p:txBody>
          <a:bodyPr wrap="none">
            <a:spAutoFit/>
          </a:bodyPr>
          <a:lstStyle/>
          <a:p>
            <a:pPr algn="ctr"/>
            <a:r>
              <a:rPr lang="fa-IR" b="1" dirty="0" smtClean="0"/>
              <a:t>گروه شماره 5- شكل ناقص </a:t>
            </a:r>
            <a:r>
              <a:rPr lang="en-US" b="1" dirty="0" smtClean="0"/>
              <a:t>(</a:t>
            </a:r>
            <a:r>
              <a:rPr lang="en-US" b="1" dirty="0" smtClean="0">
                <a:solidFill>
                  <a:srgbClr val="FF0000"/>
                </a:solidFill>
              </a:rPr>
              <a:t>Imperfect Shape</a:t>
            </a:r>
            <a:r>
              <a:rPr lang="en-US" b="1" dirty="0" smtClean="0"/>
              <a:t>) </a:t>
            </a:r>
            <a:endParaRPr lang="fa-IR" dirty="0"/>
          </a:p>
        </p:txBody>
      </p:sp>
      <p:sp>
        <p:nvSpPr>
          <p:cNvPr id="12" name="Rectangle 11"/>
          <p:cNvSpPr/>
          <p:nvPr/>
        </p:nvSpPr>
        <p:spPr>
          <a:xfrm>
            <a:off x="2000232" y="5929330"/>
            <a:ext cx="6215106" cy="369332"/>
          </a:xfrm>
          <a:prstGeom prst="rect">
            <a:avLst/>
          </a:prstGeom>
        </p:spPr>
        <p:txBody>
          <a:bodyPr wrap="square">
            <a:spAutoFit/>
          </a:bodyPr>
          <a:lstStyle/>
          <a:p>
            <a:pPr algn="ctr"/>
            <a:r>
              <a:rPr lang="fa-IR" b="1" dirty="0" smtClean="0"/>
              <a:t>گروه شماره 6- عيوب متفرقه </a:t>
            </a:r>
            <a:r>
              <a:rPr lang="en-US" b="1" dirty="0" smtClean="0"/>
              <a:t>(</a:t>
            </a:r>
            <a:r>
              <a:rPr lang="en-US" b="1" dirty="0" smtClean="0">
                <a:solidFill>
                  <a:srgbClr val="FF0000"/>
                </a:solidFill>
              </a:rPr>
              <a:t>Miscellaneous Imperfections</a:t>
            </a:r>
            <a:r>
              <a:rPr lang="en-US" b="1" dirty="0" smtClean="0"/>
              <a:t>) </a:t>
            </a:r>
            <a:endParaRPr lang="fa-IR" dirty="0"/>
          </a:p>
        </p:txBody>
      </p:sp>
    </p:spTree>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1000"/>
                                        <p:tgtEl>
                                          <p:spTgt spid="5"/>
                                        </p:tgtEl>
                                      </p:cBhvr>
                                    </p:animEffect>
                                    <p:anim calcmode="lin" valueType="num">
                                      <p:cBhvr>
                                        <p:cTn id="33" dur="1000" fill="hold"/>
                                        <p:tgtEl>
                                          <p:spTgt spid="5"/>
                                        </p:tgtEl>
                                        <p:attrNameLst>
                                          <p:attrName>ppt_x</p:attrName>
                                        </p:attrNameLst>
                                      </p:cBhvr>
                                      <p:tavLst>
                                        <p:tav tm="0">
                                          <p:val>
                                            <p:strVal val="#ppt_x"/>
                                          </p:val>
                                        </p:tav>
                                        <p:tav tm="100000">
                                          <p:val>
                                            <p:strVal val="#ppt_x"/>
                                          </p:val>
                                        </p:tav>
                                      </p:tavLst>
                                    </p:anim>
                                    <p:anim calcmode="lin" valueType="num">
                                      <p:cBhvr>
                                        <p:cTn id="3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fade">
                                      <p:cBhvr>
                                        <p:cTn id="39" dur="1000"/>
                                        <p:tgtEl>
                                          <p:spTgt spid="7"/>
                                        </p:tgtEl>
                                      </p:cBhvr>
                                    </p:animEffect>
                                    <p:anim calcmode="lin" valueType="num">
                                      <p:cBhvr>
                                        <p:cTn id="40" dur="1000" fill="hold"/>
                                        <p:tgtEl>
                                          <p:spTgt spid="7"/>
                                        </p:tgtEl>
                                        <p:attrNameLst>
                                          <p:attrName>ppt_x</p:attrName>
                                        </p:attrNameLst>
                                      </p:cBhvr>
                                      <p:tavLst>
                                        <p:tav tm="0">
                                          <p:val>
                                            <p:strVal val="#ppt_x"/>
                                          </p:val>
                                        </p:tav>
                                        <p:tav tm="100000">
                                          <p:val>
                                            <p:strVal val="#ppt_x"/>
                                          </p:val>
                                        </p:tav>
                                      </p:tavLst>
                                    </p:anim>
                                    <p:anim calcmode="lin" valueType="num">
                                      <p:cBhvr>
                                        <p:cTn id="4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8"/>
                                        </p:tgtEl>
                                        <p:attrNameLst>
                                          <p:attrName>style.visibility</p:attrName>
                                        </p:attrNameLst>
                                      </p:cBhvr>
                                      <p:to>
                                        <p:strVal val="visible"/>
                                      </p:to>
                                    </p:set>
                                    <p:animEffect transition="in" filter="fade">
                                      <p:cBhvr>
                                        <p:cTn id="46" dur="1000"/>
                                        <p:tgtEl>
                                          <p:spTgt spid="8"/>
                                        </p:tgtEl>
                                      </p:cBhvr>
                                    </p:animEffect>
                                    <p:anim calcmode="lin" valueType="num">
                                      <p:cBhvr>
                                        <p:cTn id="47" dur="1000" fill="hold"/>
                                        <p:tgtEl>
                                          <p:spTgt spid="8"/>
                                        </p:tgtEl>
                                        <p:attrNameLst>
                                          <p:attrName>ppt_x</p:attrName>
                                        </p:attrNameLst>
                                      </p:cBhvr>
                                      <p:tavLst>
                                        <p:tav tm="0">
                                          <p:val>
                                            <p:strVal val="#ppt_x"/>
                                          </p:val>
                                        </p:tav>
                                        <p:tav tm="100000">
                                          <p:val>
                                            <p:strVal val="#ppt_x"/>
                                          </p:val>
                                        </p:tav>
                                      </p:tavLst>
                                    </p:anim>
                                    <p:anim calcmode="lin" valueType="num">
                                      <p:cBhvr>
                                        <p:cTn id="4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6" presetClass="entr" presetSubtype="0" fill="hold" nodeType="clickEffect">
                                  <p:stCondLst>
                                    <p:cond delay="0"/>
                                  </p:stCondLst>
                                  <p:childTnLst>
                                    <p:set>
                                      <p:cBhvr>
                                        <p:cTn id="52" dur="1" fill="hold">
                                          <p:stCondLst>
                                            <p:cond delay="0"/>
                                          </p:stCondLst>
                                        </p:cTn>
                                        <p:tgtEl>
                                          <p:spTgt spid="9">
                                            <p:txEl>
                                              <p:pRg st="0" end="0"/>
                                            </p:txEl>
                                          </p:spTgt>
                                        </p:tgtEl>
                                        <p:attrNameLst>
                                          <p:attrName>style.visibility</p:attrName>
                                        </p:attrNameLst>
                                      </p:cBhvr>
                                      <p:to>
                                        <p:strVal val="visible"/>
                                      </p:to>
                                    </p:set>
                                    <p:animEffect transition="in" filter="wipe(down)">
                                      <p:cBhvr>
                                        <p:cTn id="53" dur="580">
                                          <p:stCondLst>
                                            <p:cond delay="0"/>
                                          </p:stCondLst>
                                        </p:cTn>
                                        <p:tgtEl>
                                          <p:spTgt spid="9">
                                            <p:txEl>
                                              <p:pRg st="0" end="0"/>
                                            </p:txEl>
                                          </p:spTgt>
                                        </p:tgtEl>
                                      </p:cBhvr>
                                    </p:animEffect>
                                    <p:anim calcmode="lin" valueType="num">
                                      <p:cBhvr>
                                        <p:cTn id="54" dur="1822" tmFilter="0,0; 0.14,0.36; 0.43,0.73; 0.71,0.91; 1.0,1.0">
                                          <p:stCondLst>
                                            <p:cond delay="0"/>
                                          </p:stCondLst>
                                        </p:cTn>
                                        <p:tgtEl>
                                          <p:spTgt spid="9">
                                            <p:txEl>
                                              <p:pRg st="0" end="0"/>
                                            </p:txEl>
                                          </p:spTgt>
                                        </p:tgtEl>
                                        <p:attrNameLst>
                                          <p:attrName>ppt_x</p:attrName>
                                        </p:attrNameLst>
                                      </p:cBhvr>
                                      <p:tavLst>
                                        <p:tav tm="0">
                                          <p:val>
                                            <p:strVal val="#ppt_x-0.25"/>
                                          </p:val>
                                        </p:tav>
                                        <p:tav tm="100000">
                                          <p:val>
                                            <p:strVal val="#ppt_x"/>
                                          </p:val>
                                        </p:tav>
                                      </p:tavLst>
                                    </p:anim>
                                    <p:anim calcmode="lin" valueType="num">
                                      <p:cBhvr>
                                        <p:cTn id="55" dur="664" tmFilter="0.0,0.0; 0.25,0.07; 0.50,0.2; 0.75,0.467; 1.0,1.0">
                                          <p:stCondLst>
                                            <p:cond delay="0"/>
                                          </p:stCondLst>
                                        </p:cTn>
                                        <p:tgtEl>
                                          <p:spTgt spid="9">
                                            <p:txEl>
                                              <p:pRg st="0" end="0"/>
                                            </p:txEl>
                                          </p:spTgt>
                                        </p:tgtEl>
                                        <p:attrNameLst>
                                          <p:attrName>ppt_y</p:attrName>
                                        </p:attrNameLst>
                                      </p:cBhvr>
                                      <p:tavLst>
                                        <p:tav tm="0" fmla="#ppt_y-sin(pi*$)/3">
                                          <p:val>
                                            <p:fltVal val="0.5"/>
                                          </p:val>
                                        </p:tav>
                                        <p:tav tm="100000">
                                          <p:val>
                                            <p:fltVal val="1"/>
                                          </p:val>
                                        </p:tav>
                                      </p:tavLst>
                                    </p:anim>
                                    <p:anim calcmode="lin" valueType="num">
                                      <p:cBhvr>
                                        <p:cTn id="56" dur="664" tmFilter="0, 0; 0.125,0.2665; 0.25,0.4; 0.375,0.465; 0.5,0.5;  0.625,0.535; 0.75,0.6; 0.875,0.7335; 1,1">
                                          <p:stCondLst>
                                            <p:cond delay="664"/>
                                          </p:stCondLst>
                                        </p:cTn>
                                        <p:tgtEl>
                                          <p:spTgt spid="9">
                                            <p:txEl>
                                              <p:pRg st="0" end="0"/>
                                            </p:txEl>
                                          </p:spTgt>
                                        </p:tgtEl>
                                        <p:attrNameLst>
                                          <p:attrName>ppt_y</p:attrName>
                                        </p:attrNameLst>
                                      </p:cBhvr>
                                      <p:tavLst>
                                        <p:tav tm="0" fmla="#ppt_y-sin(pi*$)/9">
                                          <p:val>
                                            <p:fltVal val="0"/>
                                          </p:val>
                                        </p:tav>
                                        <p:tav tm="100000">
                                          <p:val>
                                            <p:fltVal val="1"/>
                                          </p:val>
                                        </p:tav>
                                      </p:tavLst>
                                    </p:anim>
                                    <p:anim calcmode="lin" valueType="num">
                                      <p:cBhvr>
                                        <p:cTn id="57" dur="332" tmFilter="0, 0; 0.125,0.2665; 0.25,0.4; 0.375,0.465; 0.5,0.5;  0.625,0.535; 0.75,0.6; 0.875,0.7335; 1,1">
                                          <p:stCondLst>
                                            <p:cond delay="1324"/>
                                          </p:stCondLst>
                                        </p:cTn>
                                        <p:tgtEl>
                                          <p:spTgt spid="9">
                                            <p:txEl>
                                              <p:pRg st="0" end="0"/>
                                            </p:txEl>
                                          </p:spTgt>
                                        </p:tgtEl>
                                        <p:attrNameLst>
                                          <p:attrName>ppt_y</p:attrName>
                                        </p:attrNameLst>
                                      </p:cBhvr>
                                      <p:tavLst>
                                        <p:tav tm="0" fmla="#ppt_y-sin(pi*$)/27">
                                          <p:val>
                                            <p:fltVal val="0"/>
                                          </p:val>
                                        </p:tav>
                                        <p:tav tm="100000">
                                          <p:val>
                                            <p:fltVal val="1"/>
                                          </p:val>
                                        </p:tav>
                                      </p:tavLst>
                                    </p:anim>
                                    <p:anim calcmode="lin" valueType="num">
                                      <p:cBhvr>
                                        <p:cTn id="58" dur="164" tmFilter="0, 0; 0.125,0.2665; 0.25,0.4; 0.375,0.465; 0.5,0.5;  0.625,0.535; 0.75,0.6; 0.875,0.7335; 1,1">
                                          <p:stCondLst>
                                            <p:cond delay="1656"/>
                                          </p:stCondLst>
                                        </p:cTn>
                                        <p:tgtEl>
                                          <p:spTgt spid="9">
                                            <p:txEl>
                                              <p:pRg st="0" end="0"/>
                                            </p:txEl>
                                          </p:spTgt>
                                        </p:tgtEl>
                                        <p:attrNameLst>
                                          <p:attrName>ppt_y</p:attrName>
                                        </p:attrNameLst>
                                      </p:cBhvr>
                                      <p:tavLst>
                                        <p:tav tm="0" fmla="#ppt_y-sin(pi*$)/81">
                                          <p:val>
                                            <p:fltVal val="0"/>
                                          </p:val>
                                        </p:tav>
                                        <p:tav tm="100000">
                                          <p:val>
                                            <p:fltVal val="1"/>
                                          </p:val>
                                        </p:tav>
                                      </p:tavLst>
                                    </p:anim>
                                    <p:animScale>
                                      <p:cBhvr>
                                        <p:cTn id="59" dur="26">
                                          <p:stCondLst>
                                            <p:cond delay="650"/>
                                          </p:stCondLst>
                                        </p:cTn>
                                        <p:tgtEl>
                                          <p:spTgt spid="9">
                                            <p:txEl>
                                              <p:pRg st="0" end="0"/>
                                            </p:txEl>
                                          </p:spTgt>
                                        </p:tgtEl>
                                      </p:cBhvr>
                                      <p:to x="100000" y="60000"/>
                                    </p:animScale>
                                    <p:animScale>
                                      <p:cBhvr>
                                        <p:cTn id="60" dur="166" decel="50000">
                                          <p:stCondLst>
                                            <p:cond delay="676"/>
                                          </p:stCondLst>
                                        </p:cTn>
                                        <p:tgtEl>
                                          <p:spTgt spid="9">
                                            <p:txEl>
                                              <p:pRg st="0" end="0"/>
                                            </p:txEl>
                                          </p:spTgt>
                                        </p:tgtEl>
                                      </p:cBhvr>
                                      <p:to x="100000" y="100000"/>
                                    </p:animScale>
                                    <p:animScale>
                                      <p:cBhvr>
                                        <p:cTn id="61" dur="26">
                                          <p:stCondLst>
                                            <p:cond delay="1312"/>
                                          </p:stCondLst>
                                        </p:cTn>
                                        <p:tgtEl>
                                          <p:spTgt spid="9">
                                            <p:txEl>
                                              <p:pRg st="0" end="0"/>
                                            </p:txEl>
                                          </p:spTgt>
                                        </p:tgtEl>
                                      </p:cBhvr>
                                      <p:to x="100000" y="80000"/>
                                    </p:animScale>
                                    <p:animScale>
                                      <p:cBhvr>
                                        <p:cTn id="62" dur="166" decel="50000">
                                          <p:stCondLst>
                                            <p:cond delay="1338"/>
                                          </p:stCondLst>
                                        </p:cTn>
                                        <p:tgtEl>
                                          <p:spTgt spid="9">
                                            <p:txEl>
                                              <p:pRg st="0" end="0"/>
                                            </p:txEl>
                                          </p:spTgt>
                                        </p:tgtEl>
                                      </p:cBhvr>
                                      <p:to x="100000" y="100000"/>
                                    </p:animScale>
                                    <p:animScale>
                                      <p:cBhvr>
                                        <p:cTn id="63" dur="26">
                                          <p:stCondLst>
                                            <p:cond delay="1642"/>
                                          </p:stCondLst>
                                        </p:cTn>
                                        <p:tgtEl>
                                          <p:spTgt spid="9">
                                            <p:txEl>
                                              <p:pRg st="0" end="0"/>
                                            </p:txEl>
                                          </p:spTgt>
                                        </p:tgtEl>
                                      </p:cBhvr>
                                      <p:to x="100000" y="90000"/>
                                    </p:animScale>
                                    <p:animScale>
                                      <p:cBhvr>
                                        <p:cTn id="64" dur="166" decel="50000">
                                          <p:stCondLst>
                                            <p:cond delay="1668"/>
                                          </p:stCondLst>
                                        </p:cTn>
                                        <p:tgtEl>
                                          <p:spTgt spid="9">
                                            <p:txEl>
                                              <p:pRg st="0" end="0"/>
                                            </p:txEl>
                                          </p:spTgt>
                                        </p:tgtEl>
                                      </p:cBhvr>
                                      <p:to x="100000" y="100000"/>
                                    </p:animScale>
                                    <p:animScale>
                                      <p:cBhvr>
                                        <p:cTn id="65" dur="26">
                                          <p:stCondLst>
                                            <p:cond delay="1808"/>
                                          </p:stCondLst>
                                        </p:cTn>
                                        <p:tgtEl>
                                          <p:spTgt spid="9">
                                            <p:txEl>
                                              <p:pRg st="0" end="0"/>
                                            </p:txEl>
                                          </p:spTgt>
                                        </p:tgtEl>
                                      </p:cBhvr>
                                      <p:to x="100000" y="95000"/>
                                    </p:animScale>
                                    <p:animScale>
                                      <p:cBhvr>
                                        <p:cTn id="66" dur="166" decel="50000">
                                          <p:stCondLst>
                                            <p:cond delay="1834"/>
                                          </p:stCondLst>
                                        </p:cTn>
                                        <p:tgtEl>
                                          <p:spTgt spid="9">
                                            <p:txEl>
                                              <p:pRg st="0" end="0"/>
                                            </p:txEl>
                                          </p:spTgt>
                                        </p:tgtEl>
                                      </p:cBhvr>
                                      <p:to x="100000" y="100000"/>
                                    </p:animScale>
                                  </p:childTnLst>
                                </p:cTn>
                              </p:par>
                            </p:childTnLst>
                          </p:cTn>
                        </p:par>
                      </p:childTnLst>
                    </p:cTn>
                  </p:par>
                  <p:par>
                    <p:cTn id="67" fill="hold">
                      <p:stCondLst>
                        <p:cond delay="indefinite"/>
                      </p:stCondLst>
                      <p:childTnLst>
                        <p:par>
                          <p:cTn id="68" fill="hold">
                            <p:stCondLst>
                              <p:cond delay="0"/>
                            </p:stCondLst>
                            <p:childTnLst>
                              <p:par>
                                <p:cTn id="69" presetID="21" presetClass="entr" presetSubtype="1" fill="hold" grpId="0" nodeType="clickEffect">
                                  <p:stCondLst>
                                    <p:cond delay="0"/>
                                  </p:stCondLst>
                                  <p:childTnLst>
                                    <p:set>
                                      <p:cBhvr>
                                        <p:cTn id="70" dur="1" fill="hold">
                                          <p:stCondLst>
                                            <p:cond delay="0"/>
                                          </p:stCondLst>
                                        </p:cTn>
                                        <p:tgtEl>
                                          <p:spTgt spid="10"/>
                                        </p:tgtEl>
                                        <p:attrNameLst>
                                          <p:attrName>style.visibility</p:attrName>
                                        </p:attrNameLst>
                                      </p:cBhvr>
                                      <p:to>
                                        <p:strVal val="visible"/>
                                      </p:to>
                                    </p:set>
                                    <p:animEffect transition="in" filter="wheel(1)">
                                      <p:cBhvr>
                                        <p:cTn id="71" dur="2000"/>
                                        <p:tgtEl>
                                          <p:spTgt spid="10"/>
                                        </p:tgtEl>
                                      </p:cBhvr>
                                    </p:animEffect>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11"/>
                                        </p:tgtEl>
                                        <p:attrNameLst>
                                          <p:attrName>style.visibility</p:attrName>
                                        </p:attrNameLst>
                                      </p:cBhvr>
                                      <p:to>
                                        <p:strVal val="visible"/>
                                      </p:to>
                                    </p:set>
                                    <p:animEffect transition="in" filter="fade">
                                      <p:cBhvr>
                                        <p:cTn id="76" dur="1000"/>
                                        <p:tgtEl>
                                          <p:spTgt spid="11"/>
                                        </p:tgtEl>
                                      </p:cBhvr>
                                    </p:animEffect>
                                    <p:anim calcmode="lin" valueType="num">
                                      <p:cBhvr>
                                        <p:cTn id="77" dur="1000" fill="hold"/>
                                        <p:tgtEl>
                                          <p:spTgt spid="11"/>
                                        </p:tgtEl>
                                        <p:attrNameLst>
                                          <p:attrName>ppt_x</p:attrName>
                                        </p:attrNameLst>
                                      </p:cBhvr>
                                      <p:tavLst>
                                        <p:tav tm="0">
                                          <p:val>
                                            <p:strVal val="#ppt_x"/>
                                          </p:val>
                                        </p:tav>
                                        <p:tav tm="100000">
                                          <p:val>
                                            <p:strVal val="#ppt_x"/>
                                          </p:val>
                                        </p:tav>
                                      </p:tavLst>
                                    </p:anim>
                                    <p:anim calcmode="lin" valueType="num">
                                      <p:cBhvr>
                                        <p:cTn id="7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grpId="0" nodeType="clickEffect">
                                  <p:stCondLst>
                                    <p:cond delay="0"/>
                                  </p:stCondLst>
                                  <p:childTnLst>
                                    <p:set>
                                      <p:cBhvr>
                                        <p:cTn id="82" dur="1" fill="hold">
                                          <p:stCondLst>
                                            <p:cond delay="0"/>
                                          </p:stCondLst>
                                        </p:cTn>
                                        <p:tgtEl>
                                          <p:spTgt spid="12"/>
                                        </p:tgtEl>
                                        <p:attrNameLst>
                                          <p:attrName>style.visibility</p:attrName>
                                        </p:attrNameLst>
                                      </p:cBhvr>
                                      <p:to>
                                        <p:strVal val="visible"/>
                                      </p:to>
                                    </p:set>
                                    <p:animEffect transition="in" filter="fade">
                                      <p:cBhvr>
                                        <p:cTn id="83" dur="1000"/>
                                        <p:tgtEl>
                                          <p:spTgt spid="12"/>
                                        </p:tgtEl>
                                      </p:cBhvr>
                                    </p:animEffect>
                                    <p:anim calcmode="lin" valueType="num">
                                      <p:cBhvr>
                                        <p:cTn id="84" dur="1000" fill="hold"/>
                                        <p:tgtEl>
                                          <p:spTgt spid="12"/>
                                        </p:tgtEl>
                                        <p:attrNameLst>
                                          <p:attrName>ppt_x</p:attrName>
                                        </p:attrNameLst>
                                      </p:cBhvr>
                                      <p:tavLst>
                                        <p:tav tm="0">
                                          <p:val>
                                            <p:strVal val="#ppt_x"/>
                                          </p:val>
                                        </p:tav>
                                        <p:tav tm="100000">
                                          <p:val>
                                            <p:strVal val="#ppt_x"/>
                                          </p:val>
                                        </p:tav>
                                      </p:tavLst>
                                    </p:anim>
                                    <p:anim calcmode="lin" valueType="num">
                                      <p:cBhvr>
                                        <p:cTn id="8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7" grpId="0"/>
      <p:bldP spid="8" grpId="0"/>
      <p:bldP spid="10" grpId="0"/>
      <p:bldP spid="11" grpId="0"/>
      <p:bldP spid="1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29454" y="214290"/>
            <a:ext cx="2000264" cy="523220"/>
          </a:xfrm>
          <a:prstGeom prst="rect">
            <a:avLst/>
          </a:prstGeom>
        </p:spPr>
        <p:txBody>
          <a:bodyPr wrap="square">
            <a:spAutoFit/>
          </a:bodyPr>
          <a:lstStyle/>
          <a:p>
            <a:pPr algn="ctr"/>
            <a:r>
              <a:rPr lang="fa-IR" sz="2800" b="1" dirty="0" smtClean="0"/>
              <a:t>گروه شماره 4-</a:t>
            </a:r>
            <a:endParaRPr lang="fa-IR" sz="2800" dirty="0"/>
          </a:p>
        </p:txBody>
      </p:sp>
      <p:sp>
        <p:nvSpPr>
          <p:cNvPr id="3" name="Rectangle 2"/>
          <p:cNvSpPr/>
          <p:nvPr/>
        </p:nvSpPr>
        <p:spPr>
          <a:xfrm>
            <a:off x="4143372" y="1000108"/>
            <a:ext cx="1162498" cy="400110"/>
          </a:xfrm>
          <a:prstGeom prst="rect">
            <a:avLst/>
          </a:prstGeom>
        </p:spPr>
        <p:txBody>
          <a:bodyPr wrap="none">
            <a:spAutoFit/>
          </a:bodyPr>
          <a:lstStyle/>
          <a:p>
            <a:pPr algn="ctr"/>
            <a:r>
              <a:rPr lang="fa-IR" sz="2000" b="1" dirty="0" smtClean="0"/>
              <a:t>نفوذ ناقص </a:t>
            </a:r>
            <a:endParaRPr lang="fa-IR" sz="2000" dirty="0"/>
          </a:p>
        </p:txBody>
      </p:sp>
      <p:sp>
        <p:nvSpPr>
          <p:cNvPr id="4" name="Rectangle 3"/>
          <p:cNvSpPr/>
          <p:nvPr/>
        </p:nvSpPr>
        <p:spPr>
          <a:xfrm>
            <a:off x="1428728" y="1000108"/>
            <a:ext cx="2797497" cy="400110"/>
          </a:xfrm>
          <a:prstGeom prst="rect">
            <a:avLst/>
          </a:prstGeom>
        </p:spPr>
        <p:txBody>
          <a:bodyPr wrap="none">
            <a:spAutoFit/>
          </a:bodyPr>
          <a:lstStyle/>
          <a:p>
            <a:pPr algn="ctr"/>
            <a:r>
              <a:rPr lang="en-US" sz="2000" b="1" dirty="0" smtClean="0"/>
              <a:t>(</a:t>
            </a:r>
            <a:r>
              <a:rPr lang="en-US" sz="2000" b="1" dirty="0" smtClean="0">
                <a:solidFill>
                  <a:srgbClr val="FF0000"/>
                </a:solidFill>
              </a:rPr>
              <a:t>Lack of Penetration</a:t>
            </a:r>
            <a:r>
              <a:rPr lang="en-US" sz="2000" b="1" dirty="0" smtClean="0"/>
              <a:t>) </a:t>
            </a:r>
            <a:endParaRPr lang="fa-IR" sz="2000" dirty="0"/>
          </a:p>
        </p:txBody>
      </p:sp>
      <p:sp>
        <p:nvSpPr>
          <p:cNvPr id="5" name="Rectangle 4"/>
          <p:cNvSpPr/>
          <p:nvPr/>
        </p:nvSpPr>
        <p:spPr>
          <a:xfrm>
            <a:off x="5429256" y="1000108"/>
            <a:ext cx="2156360" cy="400110"/>
          </a:xfrm>
          <a:prstGeom prst="rect">
            <a:avLst/>
          </a:prstGeom>
        </p:spPr>
        <p:txBody>
          <a:bodyPr wrap="none">
            <a:spAutoFit/>
          </a:bodyPr>
          <a:lstStyle/>
          <a:p>
            <a:pPr algn="ctr"/>
            <a:r>
              <a:rPr lang="en-US" sz="2000" b="1" dirty="0" smtClean="0">
                <a:solidFill>
                  <a:srgbClr val="FF0000"/>
                </a:solidFill>
              </a:rPr>
              <a:t>Lack of Fusion</a:t>
            </a:r>
            <a:r>
              <a:rPr lang="en-US" sz="2000" b="1" dirty="0" smtClean="0"/>
              <a:t>) </a:t>
            </a:r>
            <a:r>
              <a:rPr lang="fa-IR" sz="2000" b="1" dirty="0" smtClean="0"/>
              <a:t>)</a:t>
            </a:r>
            <a:endParaRPr lang="fa-IR" sz="2000" dirty="0"/>
          </a:p>
        </p:txBody>
      </p:sp>
      <p:sp>
        <p:nvSpPr>
          <p:cNvPr id="6" name="Rectangle 5"/>
          <p:cNvSpPr/>
          <p:nvPr/>
        </p:nvSpPr>
        <p:spPr>
          <a:xfrm>
            <a:off x="7481024" y="1000108"/>
            <a:ext cx="1106393" cy="400110"/>
          </a:xfrm>
          <a:prstGeom prst="rect">
            <a:avLst/>
          </a:prstGeom>
        </p:spPr>
        <p:txBody>
          <a:bodyPr wrap="none">
            <a:spAutoFit/>
          </a:bodyPr>
          <a:lstStyle/>
          <a:p>
            <a:pPr algn="ctr"/>
            <a:r>
              <a:rPr lang="fa-IR" sz="2000" b="1" dirty="0" smtClean="0"/>
              <a:t>ذوب ناقص</a:t>
            </a:r>
            <a:endParaRPr lang="fa-IR" sz="2000" dirty="0"/>
          </a:p>
        </p:txBody>
      </p:sp>
      <p:sp>
        <p:nvSpPr>
          <p:cNvPr id="7" name="Rectangle 6"/>
          <p:cNvSpPr/>
          <p:nvPr/>
        </p:nvSpPr>
        <p:spPr>
          <a:xfrm>
            <a:off x="2143108" y="1643050"/>
            <a:ext cx="5929354" cy="369332"/>
          </a:xfrm>
          <a:prstGeom prst="rect">
            <a:avLst/>
          </a:prstGeom>
        </p:spPr>
        <p:txBody>
          <a:bodyPr wrap="square">
            <a:spAutoFit/>
          </a:bodyPr>
          <a:lstStyle/>
          <a:p>
            <a:pPr algn="ctr"/>
            <a:r>
              <a:rPr lang="fa-IR" dirty="0" smtClean="0"/>
              <a:t>ذوب ناقص يا نفوذ ناقص در ريشه جوش يكي از عيبهاي مهم به شمار مي آيد.</a:t>
            </a:r>
            <a:endParaRPr lang="fa-IR" dirty="0"/>
          </a:p>
        </p:txBody>
      </p:sp>
      <p:sp>
        <p:nvSpPr>
          <p:cNvPr id="8" name="Rectangle 7"/>
          <p:cNvSpPr/>
          <p:nvPr/>
        </p:nvSpPr>
        <p:spPr>
          <a:xfrm>
            <a:off x="1643042" y="2000240"/>
            <a:ext cx="6929486" cy="369332"/>
          </a:xfrm>
          <a:prstGeom prst="rect">
            <a:avLst/>
          </a:prstGeom>
        </p:spPr>
        <p:txBody>
          <a:bodyPr wrap="square">
            <a:spAutoFit/>
          </a:bodyPr>
          <a:lstStyle/>
          <a:p>
            <a:pPr algn="ctr"/>
            <a:r>
              <a:rPr lang="fa-IR" dirty="0" smtClean="0"/>
              <a:t>اين عيب حاكي از آن است كه فلز ذوب شده با فلز پايه در ناحيه ريشه،جوش نخورده است.</a:t>
            </a:r>
            <a:endParaRPr lang="fa-IR" dirty="0"/>
          </a:p>
        </p:txBody>
      </p:sp>
      <p:sp>
        <p:nvSpPr>
          <p:cNvPr id="9" name="Rectangle 8"/>
          <p:cNvSpPr/>
          <p:nvPr/>
        </p:nvSpPr>
        <p:spPr>
          <a:xfrm>
            <a:off x="1000100" y="2428868"/>
            <a:ext cx="8143900" cy="646331"/>
          </a:xfrm>
          <a:prstGeom prst="rect">
            <a:avLst/>
          </a:prstGeom>
        </p:spPr>
        <p:txBody>
          <a:bodyPr wrap="square">
            <a:spAutoFit/>
          </a:bodyPr>
          <a:lstStyle/>
          <a:p>
            <a:pPr algn="ctr"/>
            <a:r>
              <a:rPr lang="fa-IR" dirty="0" smtClean="0"/>
              <a:t>ذوب نشدن و نفوذ نكردن ريشه، نشانه آن است كه شدت جريان جوشكاري كافي نبوده يا حركت الكترود حين جوشكاري سريع بوده است يعني در هر حال فلز حرارت كافي نديده تا در محل مورد نظر ذوب شود.</a:t>
            </a:r>
            <a:endParaRPr lang="fa-IR" dirty="0"/>
          </a:p>
        </p:txBody>
      </p:sp>
      <p:sp>
        <p:nvSpPr>
          <p:cNvPr id="10" name="Rectangle 9"/>
          <p:cNvSpPr/>
          <p:nvPr/>
        </p:nvSpPr>
        <p:spPr>
          <a:xfrm>
            <a:off x="5695983" y="3143248"/>
            <a:ext cx="3233578" cy="400110"/>
          </a:xfrm>
          <a:prstGeom prst="rect">
            <a:avLst/>
          </a:prstGeom>
        </p:spPr>
        <p:txBody>
          <a:bodyPr wrap="none">
            <a:spAutoFit/>
          </a:bodyPr>
          <a:lstStyle/>
          <a:p>
            <a:pPr algn="ctr"/>
            <a:r>
              <a:rPr lang="en-US" b="1" dirty="0" smtClean="0"/>
              <a:t>-1 </a:t>
            </a:r>
            <a:r>
              <a:rPr lang="fa-IR" b="1" dirty="0" smtClean="0"/>
              <a:t> </a:t>
            </a:r>
            <a:r>
              <a:rPr lang="fa-IR" sz="2000" b="1" dirty="0" smtClean="0"/>
              <a:t>ذوب ناقص </a:t>
            </a:r>
            <a:r>
              <a:rPr lang="en-US" b="1" dirty="0" smtClean="0"/>
              <a:t>(</a:t>
            </a:r>
            <a:r>
              <a:rPr lang="en-US" b="1" dirty="0" smtClean="0">
                <a:solidFill>
                  <a:srgbClr val="FF0000"/>
                </a:solidFill>
              </a:rPr>
              <a:t>Lack of Fusion</a:t>
            </a:r>
            <a:r>
              <a:rPr lang="en-US" b="1" dirty="0" smtClean="0"/>
              <a:t>)</a:t>
            </a:r>
            <a:endParaRPr lang="fa-IR" dirty="0"/>
          </a:p>
        </p:txBody>
      </p:sp>
      <p:sp>
        <p:nvSpPr>
          <p:cNvPr id="11" name="Rectangle 10"/>
          <p:cNvSpPr/>
          <p:nvPr/>
        </p:nvSpPr>
        <p:spPr>
          <a:xfrm>
            <a:off x="1000100" y="3571876"/>
            <a:ext cx="8143900" cy="646331"/>
          </a:xfrm>
          <a:prstGeom prst="rect">
            <a:avLst/>
          </a:prstGeom>
        </p:spPr>
        <p:txBody>
          <a:bodyPr wrap="square">
            <a:spAutoFit/>
          </a:bodyPr>
          <a:lstStyle/>
          <a:p>
            <a:pPr algn="ctr"/>
            <a:r>
              <a:rPr lang="fa-IR" dirty="0" smtClean="0"/>
              <a:t>ذوب ناقص، عدم يكپارچگي بين فلز جوش و فلز پايه يا فلز جوش با فلز جوش است. اين عيب به يكي از صورتهاي زير ظاهر مي شود :</a:t>
            </a:r>
            <a:endParaRPr lang="fa-IR" dirty="0"/>
          </a:p>
        </p:txBody>
      </p:sp>
      <p:sp>
        <p:nvSpPr>
          <p:cNvPr id="12" name="Rectangle 11"/>
          <p:cNvSpPr/>
          <p:nvPr/>
        </p:nvSpPr>
        <p:spPr>
          <a:xfrm>
            <a:off x="6500826" y="4429132"/>
            <a:ext cx="2230098" cy="400110"/>
          </a:xfrm>
          <a:prstGeom prst="rect">
            <a:avLst/>
          </a:prstGeom>
        </p:spPr>
        <p:txBody>
          <a:bodyPr wrap="none">
            <a:spAutoFit/>
          </a:bodyPr>
          <a:lstStyle/>
          <a:p>
            <a:pPr algn="ctr"/>
            <a:r>
              <a:rPr lang="fa-IR" sz="2000" dirty="0" smtClean="0">
                <a:solidFill>
                  <a:srgbClr val="002060"/>
                </a:solidFill>
              </a:rPr>
              <a:t>ذوب ناقص ديواره جانبي</a:t>
            </a:r>
            <a:endParaRPr lang="fa-IR" sz="2000" dirty="0">
              <a:solidFill>
                <a:srgbClr val="002060"/>
              </a:solidFill>
            </a:endParaRPr>
          </a:p>
        </p:txBody>
      </p:sp>
      <p:sp>
        <p:nvSpPr>
          <p:cNvPr id="13" name="Rectangle 12"/>
          <p:cNvSpPr/>
          <p:nvPr/>
        </p:nvSpPr>
        <p:spPr>
          <a:xfrm>
            <a:off x="4143372" y="4429132"/>
            <a:ext cx="1917513" cy="400110"/>
          </a:xfrm>
          <a:prstGeom prst="rect">
            <a:avLst/>
          </a:prstGeom>
        </p:spPr>
        <p:txBody>
          <a:bodyPr wrap="none">
            <a:spAutoFit/>
          </a:bodyPr>
          <a:lstStyle/>
          <a:p>
            <a:pPr algn="ctr"/>
            <a:r>
              <a:rPr lang="fa-IR" sz="2000" dirty="0" smtClean="0">
                <a:solidFill>
                  <a:srgbClr val="002060"/>
                </a:solidFill>
              </a:rPr>
              <a:t>ذوب ناقص بين پاسي</a:t>
            </a:r>
            <a:endParaRPr lang="fa-IR" sz="2000" dirty="0">
              <a:solidFill>
                <a:srgbClr val="002060"/>
              </a:solidFill>
            </a:endParaRPr>
          </a:p>
        </p:txBody>
      </p:sp>
      <p:sp>
        <p:nvSpPr>
          <p:cNvPr id="14" name="Rectangle 13"/>
          <p:cNvSpPr/>
          <p:nvPr/>
        </p:nvSpPr>
        <p:spPr>
          <a:xfrm>
            <a:off x="1357290" y="4429132"/>
            <a:ext cx="2408032" cy="400110"/>
          </a:xfrm>
          <a:prstGeom prst="rect">
            <a:avLst/>
          </a:prstGeom>
        </p:spPr>
        <p:txBody>
          <a:bodyPr wrap="none">
            <a:spAutoFit/>
          </a:bodyPr>
          <a:lstStyle/>
          <a:p>
            <a:pPr algn="ctr"/>
            <a:r>
              <a:rPr lang="fa-IR" sz="2000" dirty="0" smtClean="0">
                <a:solidFill>
                  <a:srgbClr val="002060"/>
                </a:solidFill>
              </a:rPr>
              <a:t>ذوب ناقص در ريشه جوش</a:t>
            </a:r>
            <a:endParaRPr lang="fa-IR" sz="2000" dirty="0">
              <a:solidFill>
                <a:srgbClr val="002060"/>
              </a:solidFill>
            </a:endParaRPr>
          </a:p>
        </p:txBody>
      </p:sp>
      <p:sp>
        <p:nvSpPr>
          <p:cNvPr id="15" name="Rectangle 14"/>
          <p:cNvSpPr/>
          <p:nvPr/>
        </p:nvSpPr>
        <p:spPr>
          <a:xfrm>
            <a:off x="1285852" y="5143512"/>
            <a:ext cx="7572396" cy="369332"/>
          </a:xfrm>
          <a:prstGeom prst="rect">
            <a:avLst/>
          </a:prstGeom>
        </p:spPr>
        <p:txBody>
          <a:bodyPr wrap="square">
            <a:spAutoFit/>
          </a:bodyPr>
          <a:lstStyle/>
          <a:p>
            <a:pPr algn="ctr"/>
            <a:r>
              <a:rPr lang="fa-IR" dirty="0" smtClean="0"/>
              <a:t>ذوب ناقص نتيجه تكنيك نادرست جوشكاري، آماده سازي غلط فلز پايه يا طرح اتصال نامناسب است.</a:t>
            </a:r>
            <a:endParaRPr lang="fa-IR" dirty="0"/>
          </a:p>
        </p:txBody>
      </p:sp>
      <p:sp>
        <p:nvSpPr>
          <p:cNvPr id="16" name="Footer Placeholder 15"/>
          <p:cNvSpPr>
            <a:spLocks noGrp="1"/>
          </p:cNvSpPr>
          <p:nvPr>
            <p:ph type="ftr" sz="quarter" idx="11"/>
          </p:nvPr>
        </p:nvSpPr>
        <p:spPr/>
        <p:txBody>
          <a:bodyPr/>
          <a:lstStyle/>
          <a:p>
            <a:r>
              <a:rPr lang="en-US" smtClean="0"/>
              <a:t>www.parsdigishop.ir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fade">
                                      <p:cBhvr>
                                        <p:cTn id="28" dur="1000"/>
                                        <p:tgtEl>
                                          <p:spTgt spid="3"/>
                                        </p:tgtEl>
                                      </p:cBhvr>
                                    </p:animEffect>
                                    <p:anim calcmode="lin" valueType="num">
                                      <p:cBhvr>
                                        <p:cTn id="29" dur="1000" fill="hold"/>
                                        <p:tgtEl>
                                          <p:spTgt spid="3"/>
                                        </p:tgtEl>
                                        <p:attrNameLst>
                                          <p:attrName>ppt_x</p:attrName>
                                        </p:attrNameLst>
                                      </p:cBhvr>
                                      <p:tavLst>
                                        <p:tav tm="0">
                                          <p:val>
                                            <p:strVal val="#ppt_x"/>
                                          </p:val>
                                        </p:tav>
                                        <p:tav tm="100000">
                                          <p:val>
                                            <p:strVal val="#ppt_x"/>
                                          </p:val>
                                        </p:tav>
                                      </p:tavLst>
                                    </p:anim>
                                    <p:anim calcmode="lin" valueType="num">
                                      <p:cBhvr>
                                        <p:cTn id="30"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1000"/>
                                        <p:tgtEl>
                                          <p:spTgt spid="4"/>
                                        </p:tgtEl>
                                      </p:cBhvr>
                                    </p:animEffect>
                                    <p:anim calcmode="lin" valueType="num">
                                      <p:cBhvr>
                                        <p:cTn id="36" dur="1000" fill="hold"/>
                                        <p:tgtEl>
                                          <p:spTgt spid="4"/>
                                        </p:tgtEl>
                                        <p:attrNameLst>
                                          <p:attrName>ppt_x</p:attrName>
                                        </p:attrNameLst>
                                      </p:cBhvr>
                                      <p:tavLst>
                                        <p:tav tm="0">
                                          <p:val>
                                            <p:strVal val="#ppt_x"/>
                                          </p:val>
                                        </p:tav>
                                        <p:tav tm="100000">
                                          <p:val>
                                            <p:strVal val="#ppt_x"/>
                                          </p:val>
                                        </p:tav>
                                      </p:tavLst>
                                    </p:anim>
                                    <p:anim calcmode="lin" valueType="num">
                                      <p:cBhvr>
                                        <p:cTn id="3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animEffect transition="in" filter="fade">
                                      <p:cBhvr>
                                        <p:cTn id="49" dur="1000"/>
                                        <p:tgtEl>
                                          <p:spTgt spid="8"/>
                                        </p:tgtEl>
                                      </p:cBhvr>
                                    </p:animEffect>
                                    <p:anim calcmode="lin" valueType="num">
                                      <p:cBhvr>
                                        <p:cTn id="50" dur="1000" fill="hold"/>
                                        <p:tgtEl>
                                          <p:spTgt spid="8"/>
                                        </p:tgtEl>
                                        <p:attrNameLst>
                                          <p:attrName>ppt_x</p:attrName>
                                        </p:attrNameLst>
                                      </p:cBhvr>
                                      <p:tavLst>
                                        <p:tav tm="0">
                                          <p:val>
                                            <p:strVal val="#ppt_x"/>
                                          </p:val>
                                        </p:tav>
                                        <p:tav tm="100000">
                                          <p:val>
                                            <p:strVal val="#ppt_x"/>
                                          </p:val>
                                        </p:tav>
                                      </p:tavLst>
                                    </p:anim>
                                    <p:anim calcmode="lin" valueType="num">
                                      <p:cBhvr>
                                        <p:cTn id="5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9"/>
                                        </p:tgtEl>
                                        <p:attrNameLst>
                                          <p:attrName>style.visibility</p:attrName>
                                        </p:attrNameLst>
                                      </p:cBhvr>
                                      <p:to>
                                        <p:strVal val="visible"/>
                                      </p:to>
                                    </p:set>
                                    <p:animEffect transition="in" filter="fade">
                                      <p:cBhvr>
                                        <p:cTn id="56" dur="1000"/>
                                        <p:tgtEl>
                                          <p:spTgt spid="9"/>
                                        </p:tgtEl>
                                      </p:cBhvr>
                                    </p:animEffect>
                                    <p:anim calcmode="lin" valueType="num">
                                      <p:cBhvr>
                                        <p:cTn id="57" dur="1000" fill="hold"/>
                                        <p:tgtEl>
                                          <p:spTgt spid="9"/>
                                        </p:tgtEl>
                                        <p:attrNameLst>
                                          <p:attrName>ppt_x</p:attrName>
                                        </p:attrNameLst>
                                      </p:cBhvr>
                                      <p:tavLst>
                                        <p:tav tm="0">
                                          <p:val>
                                            <p:strVal val="#ppt_x"/>
                                          </p:val>
                                        </p:tav>
                                        <p:tav tm="100000">
                                          <p:val>
                                            <p:strVal val="#ppt_x"/>
                                          </p:val>
                                        </p:tav>
                                      </p:tavLst>
                                    </p:anim>
                                    <p:anim calcmode="lin" valueType="num">
                                      <p:cBhvr>
                                        <p:cTn id="5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grpId="0" nodeType="clickEffect">
                                  <p:stCondLst>
                                    <p:cond delay="0"/>
                                  </p:stCondLst>
                                  <p:childTnLst>
                                    <p:set>
                                      <p:cBhvr>
                                        <p:cTn id="62" dur="1" fill="hold">
                                          <p:stCondLst>
                                            <p:cond delay="0"/>
                                          </p:stCondLst>
                                        </p:cTn>
                                        <p:tgtEl>
                                          <p:spTgt spid="10"/>
                                        </p:tgtEl>
                                        <p:attrNameLst>
                                          <p:attrName>style.visibility</p:attrName>
                                        </p:attrNameLst>
                                      </p:cBhvr>
                                      <p:to>
                                        <p:strVal val="visible"/>
                                      </p:to>
                                    </p:set>
                                    <p:anim calcmode="lin" valueType="num">
                                      <p:cBhvr>
                                        <p:cTn id="63" dur="1000" fill="hold"/>
                                        <p:tgtEl>
                                          <p:spTgt spid="10"/>
                                        </p:tgtEl>
                                        <p:attrNameLst>
                                          <p:attrName>ppt_w</p:attrName>
                                        </p:attrNameLst>
                                      </p:cBhvr>
                                      <p:tavLst>
                                        <p:tav tm="0">
                                          <p:val>
                                            <p:fltVal val="0"/>
                                          </p:val>
                                        </p:tav>
                                        <p:tav tm="100000">
                                          <p:val>
                                            <p:strVal val="#ppt_w"/>
                                          </p:val>
                                        </p:tav>
                                      </p:tavLst>
                                    </p:anim>
                                    <p:anim calcmode="lin" valueType="num">
                                      <p:cBhvr>
                                        <p:cTn id="64" dur="1000" fill="hold"/>
                                        <p:tgtEl>
                                          <p:spTgt spid="10"/>
                                        </p:tgtEl>
                                        <p:attrNameLst>
                                          <p:attrName>ppt_h</p:attrName>
                                        </p:attrNameLst>
                                      </p:cBhvr>
                                      <p:tavLst>
                                        <p:tav tm="0">
                                          <p:val>
                                            <p:fltVal val="0"/>
                                          </p:val>
                                        </p:tav>
                                        <p:tav tm="100000">
                                          <p:val>
                                            <p:strVal val="#ppt_h"/>
                                          </p:val>
                                        </p:tav>
                                      </p:tavLst>
                                    </p:anim>
                                    <p:anim calcmode="lin" valueType="num">
                                      <p:cBhvr>
                                        <p:cTn id="65" dur="1000" fill="hold"/>
                                        <p:tgtEl>
                                          <p:spTgt spid="10"/>
                                        </p:tgtEl>
                                        <p:attrNameLst>
                                          <p:attrName>style.rotation</p:attrName>
                                        </p:attrNameLst>
                                      </p:cBhvr>
                                      <p:tavLst>
                                        <p:tav tm="0">
                                          <p:val>
                                            <p:fltVal val="90"/>
                                          </p:val>
                                        </p:tav>
                                        <p:tav tm="100000">
                                          <p:val>
                                            <p:fltVal val="0"/>
                                          </p:val>
                                        </p:tav>
                                      </p:tavLst>
                                    </p:anim>
                                    <p:animEffect transition="in" filter="fade">
                                      <p:cBhvr>
                                        <p:cTn id="66" dur="1000"/>
                                        <p:tgtEl>
                                          <p:spTgt spid="10"/>
                                        </p:tgtEl>
                                      </p:cBhvr>
                                    </p:animEffect>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grpId="0" nodeType="clickEffect">
                                  <p:stCondLst>
                                    <p:cond delay="0"/>
                                  </p:stCondLst>
                                  <p:childTnLst>
                                    <p:set>
                                      <p:cBhvr>
                                        <p:cTn id="70" dur="1" fill="hold">
                                          <p:stCondLst>
                                            <p:cond delay="0"/>
                                          </p:stCondLst>
                                        </p:cTn>
                                        <p:tgtEl>
                                          <p:spTgt spid="11"/>
                                        </p:tgtEl>
                                        <p:attrNameLst>
                                          <p:attrName>style.visibility</p:attrName>
                                        </p:attrNameLst>
                                      </p:cBhvr>
                                      <p:to>
                                        <p:strVal val="visible"/>
                                      </p:to>
                                    </p:set>
                                    <p:animEffect transition="in" filter="fade">
                                      <p:cBhvr>
                                        <p:cTn id="71" dur="1000"/>
                                        <p:tgtEl>
                                          <p:spTgt spid="11"/>
                                        </p:tgtEl>
                                      </p:cBhvr>
                                    </p:animEffect>
                                    <p:anim calcmode="lin" valueType="num">
                                      <p:cBhvr>
                                        <p:cTn id="72" dur="1000" fill="hold"/>
                                        <p:tgtEl>
                                          <p:spTgt spid="11"/>
                                        </p:tgtEl>
                                        <p:attrNameLst>
                                          <p:attrName>ppt_x</p:attrName>
                                        </p:attrNameLst>
                                      </p:cBhvr>
                                      <p:tavLst>
                                        <p:tav tm="0">
                                          <p:val>
                                            <p:strVal val="#ppt_x"/>
                                          </p:val>
                                        </p:tav>
                                        <p:tav tm="100000">
                                          <p:val>
                                            <p:strVal val="#ppt_x"/>
                                          </p:val>
                                        </p:tav>
                                      </p:tavLst>
                                    </p:anim>
                                    <p:anim calcmode="lin" valueType="num">
                                      <p:cBhvr>
                                        <p:cTn id="7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10" presetClass="entr" presetSubtype="0" fill="hold" grpId="0" nodeType="clickEffect">
                                  <p:stCondLst>
                                    <p:cond delay="0"/>
                                  </p:stCondLst>
                                  <p:childTnLst>
                                    <p:set>
                                      <p:cBhvr>
                                        <p:cTn id="77" dur="1" fill="hold">
                                          <p:stCondLst>
                                            <p:cond delay="0"/>
                                          </p:stCondLst>
                                        </p:cTn>
                                        <p:tgtEl>
                                          <p:spTgt spid="12"/>
                                        </p:tgtEl>
                                        <p:attrNameLst>
                                          <p:attrName>style.visibility</p:attrName>
                                        </p:attrNameLst>
                                      </p:cBhvr>
                                      <p:to>
                                        <p:strVal val="visible"/>
                                      </p:to>
                                    </p:set>
                                    <p:animEffect transition="in" filter="fade">
                                      <p:cBhvr>
                                        <p:cTn id="78" dur="500"/>
                                        <p:tgtEl>
                                          <p:spTgt spid="12"/>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13"/>
                                        </p:tgtEl>
                                        <p:attrNameLst>
                                          <p:attrName>style.visibility</p:attrName>
                                        </p:attrNameLst>
                                      </p:cBhvr>
                                      <p:to>
                                        <p:strVal val="visible"/>
                                      </p:to>
                                    </p:set>
                                    <p:animEffect transition="in" filter="fade">
                                      <p:cBhvr>
                                        <p:cTn id="83" dur="500"/>
                                        <p:tgtEl>
                                          <p:spTgt spid="13"/>
                                        </p:tgtEl>
                                      </p:cBhvr>
                                    </p:animEffect>
                                  </p:childTnLst>
                                </p:cTn>
                              </p:par>
                            </p:childTnLst>
                          </p:cTn>
                        </p:par>
                      </p:childTnLst>
                    </p:cTn>
                  </p:par>
                  <p:par>
                    <p:cTn id="84" fill="hold">
                      <p:stCondLst>
                        <p:cond delay="indefinite"/>
                      </p:stCondLst>
                      <p:childTnLst>
                        <p:par>
                          <p:cTn id="85" fill="hold">
                            <p:stCondLst>
                              <p:cond delay="0"/>
                            </p:stCondLst>
                            <p:childTnLst>
                              <p:par>
                                <p:cTn id="86" presetID="10" presetClass="entr" presetSubtype="0" fill="hold" grpId="0" nodeType="clickEffect">
                                  <p:stCondLst>
                                    <p:cond delay="0"/>
                                  </p:stCondLst>
                                  <p:childTnLst>
                                    <p:set>
                                      <p:cBhvr>
                                        <p:cTn id="87" dur="1" fill="hold">
                                          <p:stCondLst>
                                            <p:cond delay="0"/>
                                          </p:stCondLst>
                                        </p:cTn>
                                        <p:tgtEl>
                                          <p:spTgt spid="14"/>
                                        </p:tgtEl>
                                        <p:attrNameLst>
                                          <p:attrName>style.visibility</p:attrName>
                                        </p:attrNameLst>
                                      </p:cBhvr>
                                      <p:to>
                                        <p:strVal val="visible"/>
                                      </p:to>
                                    </p:set>
                                    <p:animEffect transition="in" filter="fade">
                                      <p:cBhvr>
                                        <p:cTn id="88" dur="500"/>
                                        <p:tgtEl>
                                          <p:spTgt spid="14"/>
                                        </p:tgtEl>
                                      </p:cBhvr>
                                    </p:animEffect>
                                  </p:childTnLst>
                                </p:cTn>
                              </p:par>
                            </p:childTnLst>
                          </p:cTn>
                        </p:par>
                      </p:childTnLst>
                    </p:cTn>
                  </p:par>
                  <p:par>
                    <p:cTn id="89" fill="hold">
                      <p:stCondLst>
                        <p:cond delay="indefinite"/>
                      </p:stCondLst>
                      <p:childTnLst>
                        <p:par>
                          <p:cTn id="90" fill="hold">
                            <p:stCondLst>
                              <p:cond delay="0"/>
                            </p:stCondLst>
                            <p:childTnLst>
                              <p:par>
                                <p:cTn id="91" presetID="42" presetClass="entr" presetSubtype="0" fill="hold" grpId="0" nodeType="clickEffect">
                                  <p:stCondLst>
                                    <p:cond delay="0"/>
                                  </p:stCondLst>
                                  <p:childTnLst>
                                    <p:set>
                                      <p:cBhvr>
                                        <p:cTn id="92" dur="1" fill="hold">
                                          <p:stCondLst>
                                            <p:cond delay="0"/>
                                          </p:stCondLst>
                                        </p:cTn>
                                        <p:tgtEl>
                                          <p:spTgt spid="15"/>
                                        </p:tgtEl>
                                        <p:attrNameLst>
                                          <p:attrName>style.visibility</p:attrName>
                                        </p:attrNameLst>
                                      </p:cBhvr>
                                      <p:to>
                                        <p:strVal val="visible"/>
                                      </p:to>
                                    </p:set>
                                    <p:animEffect transition="in" filter="fade">
                                      <p:cBhvr>
                                        <p:cTn id="93" dur="1000"/>
                                        <p:tgtEl>
                                          <p:spTgt spid="15"/>
                                        </p:tgtEl>
                                      </p:cBhvr>
                                    </p:animEffect>
                                    <p:anim calcmode="lin" valueType="num">
                                      <p:cBhvr>
                                        <p:cTn id="94" dur="1000" fill="hold"/>
                                        <p:tgtEl>
                                          <p:spTgt spid="15"/>
                                        </p:tgtEl>
                                        <p:attrNameLst>
                                          <p:attrName>ppt_x</p:attrName>
                                        </p:attrNameLst>
                                      </p:cBhvr>
                                      <p:tavLst>
                                        <p:tav tm="0">
                                          <p:val>
                                            <p:strVal val="#ppt_x"/>
                                          </p:val>
                                        </p:tav>
                                        <p:tav tm="100000">
                                          <p:val>
                                            <p:strVal val="#ppt_x"/>
                                          </p:val>
                                        </p:tav>
                                      </p:tavLst>
                                    </p:anim>
                                    <p:anim calcmode="lin" valueType="num">
                                      <p:cBhvr>
                                        <p:cTn id="95"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1" grpId="0"/>
      <p:bldP spid="12" grpId="0"/>
      <p:bldP spid="13" grpId="0"/>
      <p:bldP spid="14" grpId="0"/>
      <p:bldP spid="1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1428728" y="214290"/>
            <a:ext cx="7286676" cy="5527823"/>
          </a:xfrm>
          <a:prstGeom prst="rect">
            <a:avLst/>
          </a:prstGeom>
          <a:ln w="88900" cap="sq" cmpd="thickThin">
            <a:solidFill>
              <a:srgbClr val="000000"/>
            </a:solidFill>
            <a:prstDash val="solid"/>
            <a:miter lim="800000"/>
          </a:ln>
          <a:effectLst>
            <a:innerShdw blurRad="76200">
              <a:srgbClr val="000000"/>
            </a:innerShdw>
          </a:effectLst>
        </p:spPr>
      </p:pic>
      <p:sp>
        <p:nvSpPr>
          <p:cNvPr id="3" name="Rectangle 2"/>
          <p:cNvSpPr/>
          <p:nvPr/>
        </p:nvSpPr>
        <p:spPr>
          <a:xfrm>
            <a:off x="2428860" y="6072206"/>
            <a:ext cx="4786330" cy="369332"/>
          </a:xfrm>
          <a:prstGeom prst="rect">
            <a:avLst/>
          </a:prstGeom>
        </p:spPr>
        <p:txBody>
          <a:bodyPr wrap="square">
            <a:spAutoFit/>
          </a:bodyPr>
          <a:lstStyle/>
          <a:p>
            <a:pPr algn="ctr"/>
            <a:r>
              <a:rPr lang="fa-IR" b="1" dirty="0" smtClean="0"/>
              <a:t>شكل 8- عدم ذوب و عدم نفوذ كافي در قطعه جوشكاري شده</a:t>
            </a:r>
            <a:endParaRPr lang="fa-IR" dirty="0"/>
          </a:p>
        </p:txBody>
      </p:sp>
      <p:sp>
        <p:nvSpPr>
          <p:cNvPr id="2" name="Footer Placeholder 1"/>
          <p:cNvSpPr>
            <a:spLocks noGrp="1"/>
          </p:cNvSpPr>
          <p:nvPr>
            <p:ph type="ftr" sz="quarter" idx="11"/>
          </p:nvPr>
        </p:nvSpPr>
        <p:spPr/>
        <p:txBody>
          <a:bodyPr/>
          <a:lstStyle/>
          <a:p>
            <a:r>
              <a:rPr lang="en-US" smtClean="0"/>
              <a:t>www.parsdigishop.ir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heel(1)">
                                      <p:cBhvr>
                                        <p:cTn id="7" dur="20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57620" y="142852"/>
            <a:ext cx="5000628" cy="400110"/>
          </a:xfrm>
          <a:prstGeom prst="rect">
            <a:avLst/>
          </a:prstGeom>
        </p:spPr>
        <p:txBody>
          <a:bodyPr wrap="square">
            <a:spAutoFit/>
          </a:bodyPr>
          <a:lstStyle/>
          <a:p>
            <a:pPr algn="ctr"/>
            <a:r>
              <a:rPr lang="en-US" b="1" dirty="0" smtClean="0"/>
              <a:t> -2 </a:t>
            </a:r>
            <a:r>
              <a:rPr lang="fa-IR" sz="2000" b="1" dirty="0" smtClean="0"/>
              <a:t>ذوب نشدن لبه جوش </a:t>
            </a:r>
            <a:r>
              <a:rPr lang="en-US" b="1" dirty="0" smtClean="0"/>
              <a:t>(</a:t>
            </a:r>
            <a:r>
              <a:rPr lang="en-US" b="1" dirty="0" smtClean="0">
                <a:solidFill>
                  <a:srgbClr val="FF0000"/>
                </a:solidFill>
              </a:rPr>
              <a:t>Lack of side wall fusion</a:t>
            </a:r>
            <a:r>
              <a:rPr lang="en-US" b="1" dirty="0" smtClean="0"/>
              <a:t>) </a:t>
            </a:r>
            <a:endParaRPr lang="fa-IR" dirty="0"/>
          </a:p>
        </p:txBody>
      </p:sp>
      <p:sp>
        <p:nvSpPr>
          <p:cNvPr id="3" name="Rectangle 2"/>
          <p:cNvSpPr/>
          <p:nvPr/>
        </p:nvSpPr>
        <p:spPr>
          <a:xfrm>
            <a:off x="1000100" y="642918"/>
            <a:ext cx="8143900" cy="646331"/>
          </a:xfrm>
          <a:prstGeom prst="rect">
            <a:avLst/>
          </a:prstGeom>
        </p:spPr>
        <p:txBody>
          <a:bodyPr wrap="square">
            <a:spAutoFit/>
          </a:bodyPr>
          <a:lstStyle/>
          <a:p>
            <a:pPr algn="ctr"/>
            <a:r>
              <a:rPr lang="fa-IR" dirty="0" smtClean="0"/>
              <a:t>اين عيب ممكن است در نتيجه جوشكاري با شدت جريان كم يا حركت سريع الكترود در فرايندهاي چند پاسه پديد آيد.</a:t>
            </a:r>
            <a:endParaRPr lang="fa-IR" dirty="0"/>
          </a:p>
        </p:txBody>
      </p:sp>
      <p:sp>
        <p:nvSpPr>
          <p:cNvPr id="4" name="Rectangle 3"/>
          <p:cNvSpPr/>
          <p:nvPr/>
        </p:nvSpPr>
        <p:spPr>
          <a:xfrm>
            <a:off x="1000100" y="1214422"/>
            <a:ext cx="8143900" cy="646331"/>
          </a:xfrm>
          <a:prstGeom prst="rect">
            <a:avLst/>
          </a:prstGeom>
        </p:spPr>
        <p:txBody>
          <a:bodyPr wrap="square">
            <a:spAutoFit/>
          </a:bodyPr>
          <a:lstStyle/>
          <a:p>
            <a:pPr algn="ctr"/>
            <a:r>
              <a:rPr lang="fa-IR" dirty="0" smtClean="0"/>
              <a:t>يعني فلز الكترود ذوب شده روي فلز پايه كه هنوز به اندازه كافي گرم نشده است مي ريزد و در نتيجه لبه هاي فلز پايه خوب جوش نمي خورد.</a:t>
            </a:r>
            <a:endParaRPr lang="fa-IR" dirty="0"/>
          </a:p>
        </p:txBody>
      </p:sp>
      <p:sp>
        <p:nvSpPr>
          <p:cNvPr id="6" name="Rectangle 5"/>
          <p:cNvSpPr/>
          <p:nvPr/>
        </p:nvSpPr>
        <p:spPr>
          <a:xfrm>
            <a:off x="1500166" y="1928802"/>
            <a:ext cx="7286644" cy="369332"/>
          </a:xfrm>
          <a:prstGeom prst="rect">
            <a:avLst/>
          </a:prstGeom>
        </p:spPr>
        <p:txBody>
          <a:bodyPr wrap="square">
            <a:spAutoFit/>
          </a:bodyPr>
          <a:lstStyle/>
          <a:p>
            <a:pPr algn="ctr"/>
            <a:r>
              <a:rPr lang="fa-IR" dirty="0" smtClean="0"/>
              <a:t>در صورت بروز اين عيب محل معيوب سوهان خورده، سنگ زده شده و جوش ترميم مي شود.</a:t>
            </a:r>
            <a:endParaRPr lang="fa-IR" dirty="0"/>
          </a:p>
        </p:txBody>
      </p:sp>
      <p:sp>
        <p:nvSpPr>
          <p:cNvPr id="7" name="Rectangle 6"/>
          <p:cNvSpPr/>
          <p:nvPr/>
        </p:nvSpPr>
        <p:spPr>
          <a:xfrm>
            <a:off x="5143504" y="2428868"/>
            <a:ext cx="3844579" cy="400110"/>
          </a:xfrm>
          <a:prstGeom prst="rect">
            <a:avLst/>
          </a:prstGeom>
        </p:spPr>
        <p:txBody>
          <a:bodyPr wrap="none">
            <a:spAutoFit/>
          </a:bodyPr>
          <a:lstStyle/>
          <a:p>
            <a:pPr algn="ctr"/>
            <a:r>
              <a:rPr lang="en-US" b="1" dirty="0" smtClean="0"/>
              <a:t> -3 </a:t>
            </a:r>
            <a:r>
              <a:rPr lang="fa-IR" sz="2000" b="1" dirty="0" smtClean="0"/>
              <a:t>نفوذ ناقص </a:t>
            </a:r>
            <a:r>
              <a:rPr lang="en-US" b="1" dirty="0" smtClean="0"/>
              <a:t>(</a:t>
            </a:r>
            <a:r>
              <a:rPr lang="en-US" b="1" dirty="0" smtClean="0">
                <a:solidFill>
                  <a:srgbClr val="FF0000"/>
                </a:solidFill>
              </a:rPr>
              <a:t>Lack of Penetration</a:t>
            </a:r>
            <a:r>
              <a:rPr lang="en-US" b="1" dirty="0" smtClean="0"/>
              <a:t>) </a:t>
            </a:r>
            <a:endParaRPr lang="fa-IR" dirty="0"/>
          </a:p>
        </p:txBody>
      </p:sp>
      <p:sp>
        <p:nvSpPr>
          <p:cNvPr id="8" name="Rectangle 7"/>
          <p:cNvSpPr/>
          <p:nvPr/>
        </p:nvSpPr>
        <p:spPr>
          <a:xfrm>
            <a:off x="1357290" y="2928934"/>
            <a:ext cx="7429552" cy="369332"/>
          </a:xfrm>
          <a:prstGeom prst="rect">
            <a:avLst/>
          </a:prstGeom>
        </p:spPr>
        <p:txBody>
          <a:bodyPr wrap="square">
            <a:spAutoFit/>
          </a:bodyPr>
          <a:lstStyle/>
          <a:p>
            <a:pPr algn="ctr"/>
            <a:r>
              <a:rPr lang="fa-IR" dirty="0" smtClean="0"/>
              <a:t>نفوذ ناقص، عدم ذوب بين فلز پايه و فلز پايه بخاطر نرسيدن فلز جوش به داخل ريشه اتصال است.</a:t>
            </a:r>
            <a:endParaRPr lang="fa-IR" dirty="0"/>
          </a:p>
        </p:txBody>
      </p:sp>
      <p:sp>
        <p:nvSpPr>
          <p:cNvPr id="5" name="Footer Placeholder 4"/>
          <p:cNvSpPr>
            <a:spLocks noGrp="1"/>
          </p:cNvSpPr>
          <p:nvPr>
            <p:ph type="ftr" sz="quarter" idx="11"/>
          </p:nvPr>
        </p:nvSpPr>
        <p:spPr/>
        <p:txBody>
          <a:bodyPr/>
          <a:lstStyle/>
          <a:p>
            <a:r>
              <a:rPr lang="en-US" smtClean="0"/>
              <a:t>www.parsdigishop.ir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1000"/>
                                        <p:tgtEl>
                                          <p:spTgt spid="6"/>
                                        </p:tgtEl>
                                      </p:cBhvr>
                                    </p:animEffect>
                                    <p:anim calcmode="lin" valueType="num">
                                      <p:cBhvr>
                                        <p:cTn id="30" dur="1000" fill="hold"/>
                                        <p:tgtEl>
                                          <p:spTgt spid="6"/>
                                        </p:tgtEl>
                                        <p:attrNameLst>
                                          <p:attrName>ppt_x</p:attrName>
                                        </p:attrNameLst>
                                      </p:cBhvr>
                                      <p:tavLst>
                                        <p:tav tm="0">
                                          <p:val>
                                            <p:strVal val="#ppt_x"/>
                                          </p:val>
                                        </p:tav>
                                        <p:tav tm="100000">
                                          <p:val>
                                            <p:strVal val="#ppt_x"/>
                                          </p:val>
                                        </p:tav>
                                      </p:tavLst>
                                    </p:anim>
                                    <p:anim calcmode="lin" valueType="num">
                                      <p:cBhvr>
                                        <p:cTn id="3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p:cTn id="36" dur="1000" fill="hold"/>
                                        <p:tgtEl>
                                          <p:spTgt spid="7"/>
                                        </p:tgtEl>
                                        <p:attrNameLst>
                                          <p:attrName>ppt_w</p:attrName>
                                        </p:attrNameLst>
                                      </p:cBhvr>
                                      <p:tavLst>
                                        <p:tav tm="0">
                                          <p:val>
                                            <p:fltVal val="0"/>
                                          </p:val>
                                        </p:tav>
                                        <p:tav tm="100000">
                                          <p:val>
                                            <p:strVal val="#ppt_w"/>
                                          </p:val>
                                        </p:tav>
                                      </p:tavLst>
                                    </p:anim>
                                    <p:anim calcmode="lin" valueType="num">
                                      <p:cBhvr>
                                        <p:cTn id="37" dur="1000" fill="hold"/>
                                        <p:tgtEl>
                                          <p:spTgt spid="7"/>
                                        </p:tgtEl>
                                        <p:attrNameLst>
                                          <p:attrName>ppt_h</p:attrName>
                                        </p:attrNameLst>
                                      </p:cBhvr>
                                      <p:tavLst>
                                        <p:tav tm="0">
                                          <p:val>
                                            <p:fltVal val="0"/>
                                          </p:val>
                                        </p:tav>
                                        <p:tav tm="100000">
                                          <p:val>
                                            <p:strVal val="#ppt_h"/>
                                          </p:val>
                                        </p:tav>
                                      </p:tavLst>
                                    </p:anim>
                                    <p:anim calcmode="lin" valueType="num">
                                      <p:cBhvr>
                                        <p:cTn id="38" dur="1000" fill="hold"/>
                                        <p:tgtEl>
                                          <p:spTgt spid="7"/>
                                        </p:tgtEl>
                                        <p:attrNameLst>
                                          <p:attrName>style.rotation</p:attrName>
                                        </p:attrNameLst>
                                      </p:cBhvr>
                                      <p:tavLst>
                                        <p:tav tm="0">
                                          <p:val>
                                            <p:fltVal val="90"/>
                                          </p:val>
                                        </p:tav>
                                        <p:tav tm="100000">
                                          <p:val>
                                            <p:fltVal val="0"/>
                                          </p:val>
                                        </p:tav>
                                      </p:tavLst>
                                    </p:anim>
                                    <p:animEffect transition="in" filter="fade">
                                      <p:cBhvr>
                                        <p:cTn id="39" dur="1000"/>
                                        <p:tgtEl>
                                          <p:spTgt spid="7"/>
                                        </p:tgtEl>
                                      </p:cBhvr>
                                    </p:animEffect>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fade">
                                      <p:cBhvr>
                                        <p:cTn id="44" dur="1000"/>
                                        <p:tgtEl>
                                          <p:spTgt spid="8"/>
                                        </p:tgtEl>
                                      </p:cBhvr>
                                    </p:animEffect>
                                    <p:anim calcmode="lin" valueType="num">
                                      <p:cBhvr>
                                        <p:cTn id="45" dur="1000" fill="hold"/>
                                        <p:tgtEl>
                                          <p:spTgt spid="8"/>
                                        </p:tgtEl>
                                        <p:attrNameLst>
                                          <p:attrName>ppt_x</p:attrName>
                                        </p:attrNameLst>
                                      </p:cBhvr>
                                      <p:tavLst>
                                        <p:tav tm="0">
                                          <p:val>
                                            <p:strVal val="#ppt_x"/>
                                          </p:val>
                                        </p:tav>
                                        <p:tav tm="100000">
                                          <p:val>
                                            <p:strVal val="#ppt_x"/>
                                          </p:val>
                                        </p:tav>
                                      </p:tavLst>
                                    </p:anim>
                                    <p:anim calcmode="lin" valueType="num">
                                      <p:cBhvr>
                                        <p:cTn id="4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P spid="7" grpId="0"/>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14480" y="357166"/>
            <a:ext cx="6648935" cy="523220"/>
          </a:xfrm>
          <a:prstGeom prst="rect">
            <a:avLst/>
          </a:prstGeom>
        </p:spPr>
        <p:txBody>
          <a:bodyPr wrap="none">
            <a:spAutoFit/>
          </a:bodyPr>
          <a:lstStyle/>
          <a:p>
            <a:pPr algn="ctr"/>
            <a:r>
              <a:rPr lang="fa-IR" sz="2800" b="1" dirty="0" smtClean="0"/>
              <a:t>گروه شماره 5- شكل ناقص </a:t>
            </a:r>
            <a:r>
              <a:rPr lang="en-US" sz="2800" b="1" dirty="0" smtClean="0"/>
              <a:t>(</a:t>
            </a:r>
            <a:r>
              <a:rPr lang="en-US" sz="2800" b="1" dirty="0" smtClean="0">
                <a:solidFill>
                  <a:srgbClr val="FF0000"/>
                </a:solidFill>
              </a:rPr>
              <a:t>Imperfect Shape</a:t>
            </a:r>
            <a:r>
              <a:rPr lang="en-US" sz="2800" b="1" dirty="0" smtClean="0"/>
              <a:t>) </a:t>
            </a:r>
            <a:endParaRPr lang="fa-IR" sz="2800" dirty="0"/>
          </a:p>
        </p:txBody>
      </p:sp>
      <p:sp>
        <p:nvSpPr>
          <p:cNvPr id="3" name="Rectangle 2"/>
          <p:cNvSpPr/>
          <p:nvPr/>
        </p:nvSpPr>
        <p:spPr>
          <a:xfrm>
            <a:off x="1428728" y="1000108"/>
            <a:ext cx="7286676" cy="369332"/>
          </a:xfrm>
          <a:prstGeom prst="rect">
            <a:avLst/>
          </a:prstGeom>
        </p:spPr>
        <p:txBody>
          <a:bodyPr wrap="square">
            <a:spAutoFit/>
          </a:bodyPr>
          <a:lstStyle/>
          <a:p>
            <a:pPr algn="ctr"/>
            <a:r>
              <a:rPr lang="fa-IR" dirty="0" smtClean="0"/>
              <a:t>منظور از شكل ناقص، شكل ناقص سطح خارجي جوش يا نقص در شكل هندسي اتصال است.</a:t>
            </a:r>
            <a:endParaRPr lang="fa-IR" dirty="0"/>
          </a:p>
        </p:txBody>
      </p:sp>
      <p:sp>
        <p:nvSpPr>
          <p:cNvPr id="4" name="Rectangle 3"/>
          <p:cNvSpPr/>
          <p:nvPr/>
        </p:nvSpPr>
        <p:spPr>
          <a:xfrm>
            <a:off x="5831697" y="1428736"/>
            <a:ext cx="2994731" cy="400110"/>
          </a:xfrm>
          <a:prstGeom prst="rect">
            <a:avLst/>
          </a:prstGeom>
        </p:spPr>
        <p:txBody>
          <a:bodyPr wrap="none">
            <a:spAutoFit/>
          </a:bodyPr>
          <a:lstStyle/>
          <a:p>
            <a:pPr algn="ctr"/>
            <a:r>
              <a:rPr lang="en-US" b="1" dirty="0" smtClean="0"/>
              <a:t>-1 </a:t>
            </a:r>
            <a:r>
              <a:rPr lang="fa-IR" b="1" dirty="0" smtClean="0"/>
              <a:t> </a:t>
            </a:r>
            <a:r>
              <a:rPr lang="fa-IR" sz="2000" b="1" dirty="0" smtClean="0"/>
              <a:t>بريدگي كناره </a:t>
            </a:r>
            <a:r>
              <a:rPr lang="en-US" b="1" dirty="0" smtClean="0"/>
              <a:t>(</a:t>
            </a:r>
            <a:r>
              <a:rPr lang="en-US" b="1" dirty="0" smtClean="0">
                <a:solidFill>
                  <a:srgbClr val="FF0000"/>
                </a:solidFill>
              </a:rPr>
              <a:t>Under cut</a:t>
            </a:r>
            <a:r>
              <a:rPr lang="en-US" b="1" dirty="0" smtClean="0"/>
              <a:t>) </a:t>
            </a:r>
            <a:endParaRPr lang="fa-IR" dirty="0"/>
          </a:p>
        </p:txBody>
      </p:sp>
      <p:sp>
        <p:nvSpPr>
          <p:cNvPr id="5" name="Rectangle 4"/>
          <p:cNvSpPr/>
          <p:nvPr/>
        </p:nvSpPr>
        <p:spPr>
          <a:xfrm>
            <a:off x="1000100" y="1928802"/>
            <a:ext cx="8143900" cy="646331"/>
          </a:xfrm>
          <a:prstGeom prst="rect">
            <a:avLst/>
          </a:prstGeom>
        </p:spPr>
        <p:txBody>
          <a:bodyPr wrap="square">
            <a:spAutoFit/>
          </a:bodyPr>
          <a:lstStyle/>
          <a:p>
            <a:pPr algn="ctr"/>
            <a:r>
              <a:rPr lang="fa-IR" dirty="0" smtClean="0"/>
              <a:t>بريدگي كناره، شياري در پنجه يا در ريشه زنجيره جوش ناشي از جوشكاري است. بريدگي كناره مي تواند پيوسته يا منقطع باشد.</a:t>
            </a:r>
            <a:endParaRPr lang="fa-IR" dirty="0"/>
          </a:p>
        </p:txBody>
      </p:sp>
      <p:sp>
        <p:nvSpPr>
          <p:cNvPr id="6" name="Rectangle 5"/>
          <p:cNvSpPr/>
          <p:nvPr/>
        </p:nvSpPr>
        <p:spPr>
          <a:xfrm>
            <a:off x="1000100" y="2643182"/>
            <a:ext cx="8143900" cy="646331"/>
          </a:xfrm>
          <a:prstGeom prst="rect">
            <a:avLst/>
          </a:prstGeom>
        </p:spPr>
        <p:txBody>
          <a:bodyPr wrap="square">
            <a:spAutoFit/>
          </a:bodyPr>
          <a:lstStyle/>
          <a:p>
            <a:pPr algn="ctr"/>
            <a:r>
              <a:rPr lang="fa-IR" dirty="0" smtClean="0"/>
              <a:t>بريدگي كناره جوش، شياري است درون فلز پايه كه كنار پنجه يا ريشه جوش ذوب گرديده و با فلز جوش پر نشده است.</a:t>
            </a:r>
            <a:endParaRPr lang="fa-IR" dirty="0"/>
          </a:p>
        </p:txBody>
      </p:sp>
      <p:pic>
        <p:nvPicPr>
          <p:cNvPr id="3074" name="Picture 2"/>
          <p:cNvPicPr>
            <a:picLocks noChangeAspect="1" noChangeArrowheads="1"/>
          </p:cNvPicPr>
          <p:nvPr/>
        </p:nvPicPr>
        <p:blipFill>
          <a:blip r:embed="rId2"/>
          <a:srcRect/>
          <a:stretch>
            <a:fillRect/>
          </a:stretch>
        </p:blipFill>
        <p:spPr bwMode="auto">
          <a:xfrm>
            <a:off x="5643570" y="3357562"/>
            <a:ext cx="2500330" cy="2500330"/>
          </a:xfrm>
          <a:prstGeom prst="rect">
            <a:avLst/>
          </a:prstGeom>
          <a:ln w="88900" cap="sq" cmpd="thickThin">
            <a:solidFill>
              <a:srgbClr val="000000"/>
            </a:solidFill>
            <a:prstDash val="solid"/>
            <a:miter lim="800000"/>
          </a:ln>
          <a:effectLst>
            <a:innerShdw blurRad="76200">
              <a:srgbClr val="000000"/>
            </a:innerShdw>
          </a:effectLst>
        </p:spPr>
      </p:pic>
      <p:pic>
        <p:nvPicPr>
          <p:cNvPr id="3075" name="Picture 3"/>
          <p:cNvPicPr>
            <a:picLocks noChangeAspect="1" noChangeArrowheads="1"/>
          </p:cNvPicPr>
          <p:nvPr/>
        </p:nvPicPr>
        <p:blipFill>
          <a:blip r:embed="rId3"/>
          <a:srcRect/>
          <a:stretch>
            <a:fillRect/>
          </a:stretch>
        </p:blipFill>
        <p:spPr bwMode="auto">
          <a:xfrm>
            <a:off x="1571604" y="3357562"/>
            <a:ext cx="2500330" cy="2500330"/>
          </a:xfrm>
          <a:prstGeom prst="rect">
            <a:avLst/>
          </a:prstGeom>
          <a:ln w="88900" cap="sq" cmpd="thickThin">
            <a:solidFill>
              <a:srgbClr val="000000"/>
            </a:solidFill>
            <a:prstDash val="solid"/>
            <a:miter lim="800000"/>
          </a:ln>
          <a:effectLst>
            <a:innerShdw blurRad="76200">
              <a:srgbClr val="000000"/>
            </a:innerShdw>
          </a:effectLst>
        </p:spPr>
      </p:pic>
      <p:sp>
        <p:nvSpPr>
          <p:cNvPr id="9" name="Rectangle 8"/>
          <p:cNvSpPr/>
          <p:nvPr/>
        </p:nvSpPr>
        <p:spPr>
          <a:xfrm>
            <a:off x="1643042" y="6286520"/>
            <a:ext cx="6758581" cy="369332"/>
          </a:xfrm>
          <a:prstGeom prst="rect">
            <a:avLst/>
          </a:prstGeom>
        </p:spPr>
        <p:txBody>
          <a:bodyPr wrap="none">
            <a:spAutoFit/>
          </a:bodyPr>
          <a:lstStyle/>
          <a:p>
            <a:pPr algn="ctr"/>
            <a:r>
              <a:rPr lang="fa-IR" b="1" dirty="0" smtClean="0"/>
              <a:t>شكل 9- بريدگي كناره جوش در جوشهاي گوشه اي  </a:t>
            </a:r>
            <a:r>
              <a:rPr lang="en-US" b="1" dirty="0" smtClean="0"/>
              <a:t>a</a:t>
            </a:r>
            <a:r>
              <a:rPr lang="fa-IR" b="1" dirty="0" smtClean="0"/>
              <a:t>  و جوشهاي نفوذي سربه سر  </a:t>
            </a:r>
            <a:r>
              <a:rPr lang="en-US" b="1" dirty="0" smtClean="0"/>
              <a:t>b</a:t>
            </a:r>
            <a:endParaRPr lang="fa-IR" dirty="0"/>
          </a:p>
        </p:txBody>
      </p:sp>
      <p:sp>
        <p:nvSpPr>
          <p:cNvPr id="7" name="Footer Placeholder 6"/>
          <p:cNvSpPr>
            <a:spLocks noGrp="1"/>
          </p:cNvSpPr>
          <p:nvPr>
            <p:ph type="ftr" sz="quarter" idx="11"/>
          </p:nvPr>
        </p:nvSpPr>
        <p:spPr/>
        <p:txBody>
          <a:bodyPr/>
          <a:lstStyle/>
          <a:p>
            <a:r>
              <a:rPr lang="en-US" smtClean="0"/>
              <a:t>www.parsdigishop.ir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1000"/>
                                        <p:tgtEl>
                                          <p:spTgt spid="3"/>
                                        </p:tgtEl>
                                      </p:cBhvr>
                                    </p:animEffect>
                                    <p:anim calcmode="lin" valueType="num">
                                      <p:cBhvr>
                                        <p:cTn id="26" dur="1000" fill="hold"/>
                                        <p:tgtEl>
                                          <p:spTgt spid="3"/>
                                        </p:tgtEl>
                                        <p:attrNameLst>
                                          <p:attrName>ppt_x</p:attrName>
                                        </p:attrNameLst>
                                      </p:cBhvr>
                                      <p:tavLst>
                                        <p:tav tm="0">
                                          <p:val>
                                            <p:strVal val="#ppt_x"/>
                                          </p:val>
                                        </p:tav>
                                        <p:tav tm="100000">
                                          <p:val>
                                            <p:strVal val="#ppt_x"/>
                                          </p:val>
                                        </p:tav>
                                      </p:tavLst>
                                    </p:anim>
                                    <p:anim calcmode="lin" valueType="num">
                                      <p:cBhvr>
                                        <p:cTn id="2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1"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 calcmode="lin" valueType="num">
                                      <p:cBhvr>
                                        <p:cTn id="32" dur="1000" fill="hold"/>
                                        <p:tgtEl>
                                          <p:spTgt spid="4"/>
                                        </p:tgtEl>
                                        <p:attrNameLst>
                                          <p:attrName>ppt_w</p:attrName>
                                        </p:attrNameLst>
                                      </p:cBhvr>
                                      <p:tavLst>
                                        <p:tav tm="0">
                                          <p:val>
                                            <p:fltVal val="0"/>
                                          </p:val>
                                        </p:tav>
                                        <p:tav tm="100000">
                                          <p:val>
                                            <p:strVal val="#ppt_w"/>
                                          </p:val>
                                        </p:tav>
                                      </p:tavLst>
                                    </p:anim>
                                    <p:anim calcmode="lin" valueType="num">
                                      <p:cBhvr>
                                        <p:cTn id="33" dur="1000" fill="hold"/>
                                        <p:tgtEl>
                                          <p:spTgt spid="4"/>
                                        </p:tgtEl>
                                        <p:attrNameLst>
                                          <p:attrName>ppt_h</p:attrName>
                                        </p:attrNameLst>
                                      </p:cBhvr>
                                      <p:tavLst>
                                        <p:tav tm="0">
                                          <p:val>
                                            <p:fltVal val="0"/>
                                          </p:val>
                                        </p:tav>
                                        <p:tav tm="100000">
                                          <p:val>
                                            <p:strVal val="#ppt_h"/>
                                          </p:val>
                                        </p:tav>
                                      </p:tavLst>
                                    </p:anim>
                                    <p:anim calcmode="lin" valueType="num">
                                      <p:cBhvr>
                                        <p:cTn id="34" dur="1000" fill="hold"/>
                                        <p:tgtEl>
                                          <p:spTgt spid="4"/>
                                        </p:tgtEl>
                                        <p:attrNameLst>
                                          <p:attrName>style.rotation</p:attrName>
                                        </p:attrNameLst>
                                      </p:cBhvr>
                                      <p:tavLst>
                                        <p:tav tm="0">
                                          <p:val>
                                            <p:fltVal val="90"/>
                                          </p:val>
                                        </p:tav>
                                        <p:tav tm="100000">
                                          <p:val>
                                            <p:fltVal val="0"/>
                                          </p:val>
                                        </p:tav>
                                      </p:tavLst>
                                    </p:anim>
                                    <p:animEffect transition="in" filter="fade">
                                      <p:cBhvr>
                                        <p:cTn id="35" dur="1000"/>
                                        <p:tgtEl>
                                          <p:spTgt spid="4"/>
                                        </p:tgtEl>
                                      </p:cBhvr>
                                    </p:animEffect>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fade">
                                      <p:cBhvr>
                                        <p:cTn id="40" dur="1000"/>
                                        <p:tgtEl>
                                          <p:spTgt spid="5"/>
                                        </p:tgtEl>
                                      </p:cBhvr>
                                    </p:animEffect>
                                    <p:anim calcmode="lin" valueType="num">
                                      <p:cBhvr>
                                        <p:cTn id="41" dur="1000" fill="hold"/>
                                        <p:tgtEl>
                                          <p:spTgt spid="5"/>
                                        </p:tgtEl>
                                        <p:attrNameLst>
                                          <p:attrName>ppt_x</p:attrName>
                                        </p:attrNameLst>
                                      </p:cBhvr>
                                      <p:tavLst>
                                        <p:tav tm="0">
                                          <p:val>
                                            <p:strVal val="#ppt_x"/>
                                          </p:val>
                                        </p:tav>
                                        <p:tav tm="100000">
                                          <p:val>
                                            <p:strVal val="#ppt_x"/>
                                          </p:val>
                                        </p:tav>
                                      </p:tavLst>
                                    </p:anim>
                                    <p:anim calcmode="lin" valueType="num">
                                      <p:cBhvr>
                                        <p:cTn id="4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fade">
                                      <p:cBhvr>
                                        <p:cTn id="47" dur="1000"/>
                                        <p:tgtEl>
                                          <p:spTgt spid="6"/>
                                        </p:tgtEl>
                                      </p:cBhvr>
                                    </p:animEffect>
                                    <p:anim calcmode="lin" valueType="num">
                                      <p:cBhvr>
                                        <p:cTn id="48" dur="1000" fill="hold"/>
                                        <p:tgtEl>
                                          <p:spTgt spid="6"/>
                                        </p:tgtEl>
                                        <p:attrNameLst>
                                          <p:attrName>ppt_x</p:attrName>
                                        </p:attrNameLst>
                                      </p:cBhvr>
                                      <p:tavLst>
                                        <p:tav tm="0">
                                          <p:val>
                                            <p:strVal val="#ppt_x"/>
                                          </p:val>
                                        </p:tav>
                                        <p:tav tm="100000">
                                          <p:val>
                                            <p:strVal val="#ppt_x"/>
                                          </p:val>
                                        </p:tav>
                                      </p:tavLst>
                                    </p:anim>
                                    <p:anim calcmode="lin" valueType="num">
                                      <p:cBhvr>
                                        <p:cTn id="4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1" presetClass="entr" presetSubtype="1" fill="hold" nodeType="clickEffect">
                                  <p:stCondLst>
                                    <p:cond delay="0"/>
                                  </p:stCondLst>
                                  <p:childTnLst>
                                    <p:set>
                                      <p:cBhvr>
                                        <p:cTn id="53" dur="1" fill="hold">
                                          <p:stCondLst>
                                            <p:cond delay="0"/>
                                          </p:stCondLst>
                                        </p:cTn>
                                        <p:tgtEl>
                                          <p:spTgt spid="3074"/>
                                        </p:tgtEl>
                                        <p:attrNameLst>
                                          <p:attrName>style.visibility</p:attrName>
                                        </p:attrNameLst>
                                      </p:cBhvr>
                                      <p:to>
                                        <p:strVal val="visible"/>
                                      </p:to>
                                    </p:set>
                                    <p:animEffect transition="in" filter="wheel(1)">
                                      <p:cBhvr>
                                        <p:cTn id="54" dur="2000"/>
                                        <p:tgtEl>
                                          <p:spTgt spid="3074"/>
                                        </p:tgtEl>
                                      </p:cBhvr>
                                    </p:animEffect>
                                  </p:childTnLst>
                                </p:cTn>
                              </p:par>
                            </p:childTnLst>
                          </p:cTn>
                        </p:par>
                      </p:childTnLst>
                    </p:cTn>
                  </p:par>
                  <p:par>
                    <p:cTn id="55" fill="hold">
                      <p:stCondLst>
                        <p:cond delay="indefinite"/>
                      </p:stCondLst>
                      <p:childTnLst>
                        <p:par>
                          <p:cTn id="56" fill="hold">
                            <p:stCondLst>
                              <p:cond delay="0"/>
                            </p:stCondLst>
                            <p:childTnLst>
                              <p:par>
                                <p:cTn id="57" presetID="21" presetClass="entr" presetSubtype="1" fill="hold" nodeType="clickEffect">
                                  <p:stCondLst>
                                    <p:cond delay="0"/>
                                  </p:stCondLst>
                                  <p:childTnLst>
                                    <p:set>
                                      <p:cBhvr>
                                        <p:cTn id="58" dur="1" fill="hold">
                                          <p:stCondLst>
                                            <p:cond delay="0"/>
                                          </p:stCondLst>
                                        </p:cTn>
                                        <p:tgtEl>
                                          <p:spTgt spid="3075"/>
                                        </p:tgtEl>
                                        <p:attrNameLst>
                                          <p:attrName>style.visibility</p:attrName>
                                        </p:attrNameLst>
                                      </p:cBhvr>
                                      <p:to>
                                        <p:strVal val="visible"/>
                                      </p:to>
                                    </p:set>
                                    <p:animEffect transition="in" filter="wheel(1)">
                                      <p:cBhvr>
                                        <p:cTn id="59" dur="2000"/>
                                        <p:tgtEl>
                                          <p:spTgt spid="3075"/>
                                        </p:tgtEl>
                                      </p:cBhvr>
                                    </p:animEffect>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grpId="0" nodeType="clickEffect">
                                  <p:stCondLst>
                                    <p:cond delay="0"/>
                                  </p:stCondLst>
                                  <p:childTnLst>
                                    <p:set>
                                      <p:cBhvr>
                                        <p:cTn id="63" dur="1" fill="hold">
                                          <p:stCondLst>
                                            <p:cond delay="0"/>
                                          </p:stCondLst>
                                        </p:cTn>
                                        <p:tgtEl>
                                          <p:spTgt spid="9"/>
                                        </p:tgtEl>
                                        <p:attrNameLst>
                                          <p:attrName>style.visibility</p:attrName>
                                        </p:attrNameLst>
                                      </p:cBhvr>
                                      <p:to>
                                        <p:strVal val="visible"/>
                                      </p:to>
                                    </p:set>
                                    <p:animEffect transition="in" filter="fade">
                                      <p:cBhvr>
                                        <p:cTn id="64" dur="1000"/>
                                        <p:tgtEl>
                                          <p:spTgt spid="9"/>
                                        </p:tgtEl>
                                      </p:cBhvr>
                                    </p:animEffect>
                                    <p:anim calcmode="lin" valueType="num">
                                      <p:cBhvr>
                                        <p:cTn id="65" dur="1000" fill="hold"/>
                                        <p:tgtEl>
                                          <p:spTgt spid="9"/>
                                        </p:tgtEl>
                                        <p:attrNameLst>
                                          <p:attrName>ppt_x</p:attrName>
                                        </p:attrNameLst>
                                      </p:cBhvr>
                                      <p:tavLst>
                                        <p:tav tm="0">
                                          <p:val>
                                            <p:strVal val="#ppt_x"/>
                                          </p:val>
                                        </p:tav>
                                        <p:tav tm="100000">
                                          <p:val>
                                            <p:strVal val="#ppt_x"/>
                                          </p:val>
                                        </p:tav>
                                      </p:tavLst>
                                    </p:anim>
                                    <p:anim calcmode="lin" valueType="num">
                                      <p:cBhvr>
                                        <p:cTn id="6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57253" y="214290"/>
            <a:ext cx="2565126" cy="400110"/>
          </a:xfrm>
          <a:prstGeom prst="rect">
            <a:avLst/>
          </a:prstGeom>
        </p:spPr>
        <p:txBody>
          <a:bodyPr wrap="none">
            <a:spAutoFit/>
          </a:bodyPr>
          <a:lstStyle/>
          <a:p>
            <a:pPr algn="ctr"/>
            <a:r>
              <a:rPr lang="en-US" b="1" dirty="0" smtClean="0"/>
              <a:t> -2 </a:t>
            </a:r>
            <a:r>
              <a:rPr lang="fa-IR" sz="2000" b="1" dirty="0" smtClean="0"/>
              <a:t>پرنشدگي</a:t>
            </a:r>
            <a:r>
              <a:rPr lang="fa-IR" b="1" dirty="0" smtClean="0"/>
              <a:t> </a:t>
            </a:r>
            <a:r>
              <a:rPr lang="en-US" b="1" dirty="0" smtClean="0"/>
              <a:t>(</a:t>
            </a:r>
            <a:r>
              <a:rPr lang="en-US" b="1" dirty="0" smtClean="0">
                <a:solidFill>
                  <a:srgbClr val="FF0000"/>
                </a:solidFill>
              </a:rPr>
              <a:t>Under fill</a:t>
            </a:r>
            <a:r>
              <a:rPr lang="en-US" b="1" dirty="0" smtClean="0"/>
              <a:t>) </a:t>
            </a:r>
            <a:endParaRPr lang="fa-IR" dirty="0"/>
          </a:p>
        </p:txBody>
      </p:sp>
      <p:sp>
        <p:nvSpPr>
          <p:cNvPr id="3" name="Rectangle 2"/>
          <p:cNvSpPr/>
          <p:nvPr/>
        </p:nvSpPr>
        <p:spPr>
          <a:xfrm>
            <a:off x="1428728" y="714356"/>
            <a:ext cx="7358082" cy="369332"/>
          </a:xfrm>
          <a:prstGeom prst="rect">
            <a:avLst/>
          </a:prstGeom>
        </p:spPr>
        <p:txBody>
          <a:bodyPr wrap="square">
            <a:spAutoFit/>
          </a:bodyPr>
          <a:lstStyle/>
          <a:p>
            <a:pPr algn="ctr"/>
            <a:r>
              <a:rPr lang="fa-IR" dirty="0" smtClean="0"/>
              <a:t>پر نشدگي عبارتست از فرو رفتگي سطح جوش كه تا پايين تر از لبه قطعه كار امتداد داشته باشد.</a:t>
            </a:r>
            <a:endParaRPr lang="fa-IR" dirty="0"/>
          </a:p>
        </p:txBody>
      </p:sp>
      <p:sp>
        <p:nvSpPr>
          <p:cNvPr id="4" name="Rectangle 3"/>
          <p:cNvSpPr/>
          <p:nvPr/>
        </p:nvSpPr>
        <p:spPr>
          <a:xfrm>
            <a:off x="2143108" y="1142984"/>
            <a:ext cx="6143668" cy="369332"/>
          </a:xfrm>
          <a:prstGeom prst="rect">
            <a:avLst/>
          </a:prstGeom>
        </p:spPr>
        <p:txBody>
          <a:bodyPr wrap="square">
            <a:spAutoFit/>
          </a:bodyPr>
          <a:lstStyle/>
          <a:p>
            <a:pPr algn="ctr"/>
            <a:r>
              <a:rPr lang="fa-IR" dirty="0" smtClean="0"/>
              <a:t>اين عيب در اثر عدم دقت جوشكار در پر كردن كامل طرح اتصال بوجود مي آيد.</a:t>
            </a:r>
            <a:endParaRPr lang="fa-IR" dirty="0"/>
          </a:p>
        </p:txBody>
      </p:sp>
      <p:pic>
        <p:nvPicPr>
          <p:cNvPr id="1026" name="Picture 2"/>
          <p:cNvPicPr>
            <a:picLocks noChangeAspect="1" noChangeArrowheads="1"/>
          </p:cNvPicPr>
          <p:nvPr/>
        </p:nvPicPr>
        <p:blipFill>
          <a:blip r:embed="rId2"/>
          <a:srcRect/>
          <a:stretch>
            <a:fillRect/>
          </a:stretch>
        </p:blipFill>
        <p:spPr bwMode="auto">
          <a:xfrm>
            <a:off x="4572000" y="2428868"/>
            <a:ext cx="3985944" cy="1747847"/>
          </a:xfrm>
          <a:prstGeom prst="rect">
            <a:avLst/>
          </a:prstGeom>
          <a:ln w="88900" cap="sq" cmpd="thickThin">
            <a:solidFill>
              <a:srgbClr val="000000"/>
            </a:solidFill>
            <a:prstDash val="solid"/>
            <a:miter lim="800000"/>
          </a:ln>
          <a:effectLst>
            <a:innerShdw blurRad="76200">
              <a:srgbClr val="000000"/>
            </a:innerShdw>
          </a:effectLst>
        </p:spPr>
      </p:pic>
      <p:pic>
        <p:nvPicPr>
          <p:cNvPr id="1027" name="Picture 3"/>
          <p:cNvPicPr>
            <a:picLocks noChangeAspect="1" noChangeArrowheads="1"/>
          </p:cNvPicPr>
          <p:nvPr/>
        </p:nvPicPr>
        <p:blipFill>
          <a:blip r:embed="rId3"/>
          <a:srcRect/>
          <a:stretch>
            <a:fillRect/>
          </a:stretch>
        </p:blipFill>
        <p:spPr bwMode="auto">
          <a:xfrm>
            <a:off x="1714480" y="1785926"/>
            <a:ext cx="2536910" cy="3214710"/>
          </a:xfrm>
          <a:prstGeom prst="rect">
            <a:avLst/>
          </a:prstGeom>
          <a:ln w="88900" cap="sq" cmpd="thickThin">
            <a:solidFill>
              <a:srgbClr val="000000"/>
            </a:solidFill>
            <a:prstDash val="solid"/>
            <a:miter lim="800000"/>
          </a:ln>
          <a:effectLst>
            <a:innerShdw blurRad="76200">
              <a:srgbClr val="000000"/>
            </a:innerShdw>
          </a:effectLst>
        </p:spPr>
      </p:pic>
      <p:sp>
        <p:nvSpPr>
          <p:cNvPr id="7" name="Rectangle 6"/>
          <p:cNvSpPr/>
          <p:nvPr/>
        </p:nvSpPr>
        <p:spPr>
          <a:xfrm>
            <a:off x="2643174" y="5643578"/>
            <a:ext cx="5000660" cy="369332"/>
          </a:xfrm>
          <a:prstGeom prst="rect">
            <a:avLst/>
          </a:prstGeom>
        </p:spPr>
        <p:txBody>
          <a:bodyPr wrap="square">
            <a:spAutoFit/>
          </a:bodyPr>
          <a:lstStyle/>
          <a:p>
            <a:pPr algn="ctr"/>
            <a:r>
              <a:rPr lang="fa-IR" b="1" dirty="0" smtClean="0"/>
              <a:t>شكل 10 - پر نشدگي در سطح جوش نفوذي با اتصال سر به سر</a:t>
            </a:r>
            <a:endParaRPr lang="fa-IR" dirty="0"/>
          </a:p>
        </p:txBody>
      </p:sp>
      <p:sp>
        <p:nvSpPr>
          <p:cNvPr id="5" name="Footer Placeholder 4"/>
          <p:cNvSpPr>
            <a:spLocks noGrp="1"/>
          </p:cNvSpPr>
          <p:nvPr>
            <p:ph type="ftr" sz="quarter" idx="11"/>
          </p:nvPr>
        </p:nvSpPr>
        <p:spPr/>
        <p:txBody>
          <a:bodyPr/>
          <a:lstStyle/>
          <a:p>
            <a:r>
              <a:rPr lang="en-US" smtClean="0"/>
              <a:t>www.parsdigishop.ir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1000"/>
                                        <p:tgtEl>
                                          <p:spTgt spid="4"/>
                                        </p:tgtEl>
                                      </p:cBhvr>
                                    </p:animEffect>
                                    <p:anim calcmode="lin" valueType="num">
                                      <p:cBhvr>
                                        <p:cTn id="16" dur="1000" fill="hold"/>
                                        <p:tgtEl>
                                          <p:spTgt spid="4"/>
                                        </p:tgtEl>
                                        <p:attrNameLst>
                                          <p:attrName>ppt_x</p:attrName>
                                        </p:attrNameLst>
                                      </p:cBhvr>
                                      <p:tavLst>
                                        <p:tav tm="0">
                                          <p:val>
                                            <p:strVal val="#ppt_x"/>
                                          </p:val>
                                        </p:tav>
                                        <p:tav tm="100000">
                                          <p:val>
                                            <p:strVal val="#ppt_x"/>
                                          </p:val>
                                        </p:tav>
                                      </p:tavLst>
                                    </p:anim>
                                    <p:anim calcmode="lin" valueType="num">
                                      <p:cBhvr>
                                        <p:cTn id="1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1026"/>
                                        </p:tgtEl>
                                        <p:attrNameLst>
                                          <p:attrName>style.visibility</p:attrName>
                                        </p:attrNameLst>
                                      </p:cBhvr>
                                      <p:to>
                                        <p:strVal val="visible"/>
                                      </p:to>
                                    </p:set>
                                    <p:animEffect transition="in" filter="wheel(1)">
                                      <p:cBhvr>
                                        <p:cTn id="22" dur="2000"/>
                                        <p:tgtEl>
                                          <p:spTgt spid="1026"/>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nodeType="clickEffect">
                                  <p:stCondLst>
                                    <p:cond delay="0"/>
                                  </p:stCondLst>
                                  <p:childTnLst>
                                    <p:set>
                                      <p:cBhvr>
                                        <p:cTn id="26" dur="1" fill="hold">
                                          <p:stCondLst>
                                            <p:cond delay="0"/>
                                          </p:stCondLst>
                                        </p:cTn>
                                        <p:tgtEl>
                                          <p:spTgt spid="1027"/>
                                        </p:tgtEl>
                                        <p:attrNameLst>
                                          <p:attrName>style.visibility</p:attrName>
                                        </p:attrNameLst>
                                      </p:cBhvr>
                                      <p:to>
                                        <p:strVal val="visible"/>
                                      </p:to>
                                    </p:set>
                                    <p:animEffect transition="in" filter="wheel(1)">
                                      <p:cBhvr>
                                        <p:cTn id="27" dur="2000"/>
                                        <p:tgtEl>
                                          <p:spTgt spid="1027"/>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1000"/>
                                        <p:tgtEl>
                                          <p:spTgt spid="7"/>
                                        </p:tgtEl>
                                      </p:cBhvr>
                                    </p:animEffect>
                                    <p:anim calcmode="lin" valueType="num">
                                      <p:cBhvr>
                                        <p:cTn id="33" dur="1000" fill="hold"/>
                                        <p:tgtEl>
                                          <p:spTgt spid="7"/>
                                        </p:tgtEl>
                                        <p:attrNameLst>
                                          <p:attrName>ppt_x</p:attrName>
                                        </p:attrNameLst>
                                      </p:cBhvr>
                                      <p:tavLst>
                                        <p:tav tm="0">
                                          <p:val>
                                            <p:strVal val="#ppt_x"/>
                                          </p:val>
                                        </p:tav>
                                        <p:tav tm="100000">
                                          <p:val>
                                            <p:strVal val="#ppt_x"/>
                                          </p:val>
                                        </p:tav>
                                      </p:tavLst>
                                    </p:anim>
                                    <p:anim calcmode="lin" valueType="num">
                                      <p:cBhvr>
                                        <p:cTn id="3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72066" y="142852"/>
            <a:ext cx="3901133" cy="400110"/>
          </a:xfrm>
          <a:prstGeom prst="rect">
            <a:avLst/>
          </a:prstGeom>
        </p:spPr>
        <p:txBody>
          <a:bodyPr wrap="none">
            <a:spAutoFit/>
          </a:bodyPr>
          <a:lstStyle/>
          <a:p>
            <a:pPr algn="ctr"/>
            <a:r>
              <a:rPr lang="en-US" b="1" dirty="0" smtClean="0"/>
              <a:t> -3 </a:t>
            </a:r>
            <a:r>
              <a:rPr lang="fa-IR" sz="2000" b="1" dirty="0" smtClean="0"/>
              <a:t>شيار انقباضي </a:t>
            </a:r>
            <a:r>
              <a:rPr lang="en-US" b="1" dirty="0" smtClean="0"/>
              <a:t>(</a:t>
            </a:r>
            <a:r>
              <a:rPr lang="en-US" b="1" dirty="0" smtClean="0">
                <a:solidFill>
                  <a:srgbClr val="FF0000"/>
                </a:solidFill>
              </a:rPr>
              <a:t>Shrinkage Groove</a:t>
            </a:r>
            <a:r>
              <a:rPr lang="en-US" b="1" dirty="0" smtClean="0"/>
              <a:t>) </a:t>
            </a:r>
            <a:endParaRPr lang="fa-IR" dirty="0"/>
          </a:p>
        </p:txBody>
      </p:sp>
      <p:sp>
        <p:nvSpPr>
          <p:cNvPr id="3" name="Rectangle 2"/>
          <p:cNvSpPr/>
          <p:nvPr/>
        </p:nvSpPr>
        <p:spPr>
          <a:xfrm>
            <a:off x="1000100" y="714356"/>
            <a:ext cx="8143900" cy="646331"/>
          </a:xfrm>
          <a:prstGeom prst="rect">
            <a:avLst/>
          </a:prstGeom>
        </p:spPr>
        <p:txBody>
          <a:bodyPr wrap="square">
            <a:spAutoFit/>
          </a:bodyPr>
          <a:lstStyle/>
          <a:p>
            <a:pPr algn="ctr"/>
            <a:r>
              <a:rPr lang="fa-IR" dirty="0" smtClean="0"/>
              <a:t>شيار انقباضي، شيار كم عمق در ريشه جوش ناشي از انقباض در فلز جوش در طول هر طرف جوش نفوذي است.</a:t>
            </a:r>
            <a:endParaRPr lang="fa-IR" dirty="0"/>
          </a:p>
        </p:txBody>
      </p:sp>
      <p:pic>
        <p:nvPicPr>
          <p:cNvPr id="2050" name="Picture 2" descr="C:\Users\09152382771a\Desktop\Untitled.jpg"/>
          <p:cNvPicPr>
            <a:picLocks noChangeAspect="1" noChangeArrowheads="1"/>
          </p:cNvPicPr>
          <p:nvPr/>
        </p:nvPicPr>
        <p:blipFill>
          <a:blip r:embed="rId2"/>
          <a:srcRect/>
          <a:stretch>
            <a:fillRect/>
          </a:stretch>
        </p:blipFill>
        <p:spPr bwMode="auto">
          <a:xfrm>
            <a:off x="1214414" y="1500174"/>
            <a:ext cx="7645347" cy="4357718"/>
          </a:xfrm>
          <a:prstGeom prst="rect">
            <a:avLst/>
          </a:prstGeom>
          <a:ln w="88900" cap="sq" cmpd="thickThin">
            <a:solidFill>
              <a:srgbClr val="000000"/>
            </a:solidFill>
            <a:prstDash val="solid"/>
            <a:miter lim="800000"/>
          </a:ln>
          <a:effectLst>
            <a:innerShdw blurRad="76200">
              <a:srgbClr val="000000"/>
            </a:innerShdw>
          </a:effectLst>
        </p:spPr>
      </p:pic>
      <p:sp>
        <p:nvSpPr>
          <p:cNvPr id="5" name="Rectangle 4"/>
          <p:cNvSpPr/>
          <p:nvPr/>
        </p:nvSpPr>
        <p:spPr>
          <a:xfrm>
            <a:off x="2357422" y="6072206"/>
            <a:ext cx="5143536" cy="369332"/>
          </a:xfrm>
          <a:prstGeom prst="rect">
            <a:avLst/>
          </a:prstGeom>
        </p:spPr>
        <p:txBody>
          <a:bodyPr wrap="square">
            <a:spAutoFit/>
          </a:bodyPr>
          <a:lstStyle/>
          <a:p>
            <a:pPr algn="ctr"/>
            <a:r>
              <a:rPr lang="fa-IR" b="1" dirty="0" smtClean="0"/>
              <a:t>شكل 11 - شيار انقباضي در يك جوش نفوذي با اتصال سر به سر</a:t>
            </a:r>
            <a:endParaRPr lang="fa-IR" dirty="0"/>
          </a:p>
        </p:txBody>
      </p:sp>
      <p:sp>
        <p:nvSpPr>
          <p:cNvPr id="4" name="Footer Placeholder 3"/>
          <p:cNvSpPr>
            <a:spLocks noGrp="1"/>
          </p:cNvSpPr>
          <p:nvPr>
            <p:ph type="ftr" sz="quarter" idx="11"/>
          </p:nvPr>
        </p:nvSpPr>
        <p:spPr/>
        <p:txBody>
          <a:bodyPr/>
          <a:lstStyle/>
          <a:p>
            <a:r>
              <a:rPr lang="en-US" smtClean="0"/>
              <a:t>www.parsdigishop.ir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2050"/>
                                        </p:tgtEl>
                                        <p:attrNameLst>
                                          <p:attrName>style.visibility</p:attrName>
                                        </p:attrNameLst>
                                      </p:cBhvr>
                                      <p:to>
                                        <p:strVal val="visible"/>
                                      </p:to>
                                    </p:set>
                                    <p:animEffect transition="in" filter="wheel(1)">
                                      <p:cBhvr>
                                        <p:cTn id="22" dur="2000"/>
                                        <p:tgtEl>
                                          <p:spTgt spid="2050"/>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anim calcmode="lin" valueType="num">
                                      <p:cBhvr>
                                        <p:cTn id="28" dur="1000" fill="hold"/>
                                        <p:tgtEl>
                                          <p:spTgt spid="5"/>
                                        </p:tgtEl>
                                        <p:attrNameLst>
                                          <p:attrName>ppt_x</p:attrName>
                                        </p:attrNameLst>
                                      </p:cBhvr>
                                      <p:tavLst>
                                        <p:tav tm="0">
                                          <p:val>
                                            <p:strVal val="#ppt_x"/>
                                          </p:val>
                                        </p:tav>
                                        <p:tav tm="100000">
                                          <p:val>
                                            <p:strVal val="#ppt_x"/>
                                          </p:val>
                                        </p:tav>
                                      </p:tavLst>
                                    </p:anim>
                                    <p:anim calcmode="lin" valueType="num">
                                      <p:cBhvr>
                                        <p:cTn id="2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86314" y="142852"/>
            <a:ext cx="4201984" cy="400110"/>
          </a:xfrm>
          <a:prstGeom prst="rect">
            <a:avLst/>
          </a:prstGeom>
        </p:spPr>
        <p:txBody>
          <a:bodyPr wrap="none">
            <a:spAutoFit/>
          </a:bodyPr>
          <a:lstStyle/>
          <a:p>
            <a:pPr algn="ctr"/>
            <a:r>
              <a:rPr lang="en-US" b="1" dirty="0" smtClean="0"/>
              <a:t> -4 </a:t>
            </a:r>
            <a:r>
              <a:rPr lang="fa-IR" sz="2000" b="1" dirty="0" smtClean="0"/>
              <a:t>فلز جوش اضافي </a:t>
            </a:r>
            <a:r>
              <a:rPr lang="en-US" b="1" dirty="0" smtClean="0"/>
              <a:t>(</a:t>
            </a:r>
            <a:r>
              <a:rPr lang="en-US" b="1" dirty="0" smtClean="0">
                <a:solidFill>
                  <a:srgbClr val="FF0000"/>
                </a:solidFill>
              </a:rPr>
              <a:t>Excess weld metal</a:t>
            </a:r>
            <a:r>
              <a:rPr lang="en-US" b="1" dirty="0" smtClean="0"/>
              <a:t>) </a:t>
            </a:r>
            <a:endParaRPr lang="fa-IR" dirty="0"/>
          </a:p>
        </p:txBody>
      </p:sp>
      <p:sp>
        <p:nvSpPr>
          <p:cNvPr id="3" name="Rectangle 2"/>
          <p:cNvSpPr/>
          <p:nvPr/>
        </p:nvSpPr>
        <p:spPr>
          <a:xfrm>
            <a:off x="3000364" y="857232"/>
            <a:ext cx="4323620" cy="369332"/>
          </a:xfrm>
          <a:prstGeom prst="rect">
            <a:avLst/>
          </a:prstGeom>
        </p:spPr>
        <p:txBody>
          <a:bodyPr wrap="none">
            <a:spAutoFit/>
          </a:bodyPr>
          <a:lstStyle/>
          <a:p>
            <a:pPr algn="ctr"/>
            <a:r>
              <a:rPr lang="fa-IR" dirty="0" smtClean="0"/>
              <a:t>فلز جوش اضافي مربوط به رويه جوش لب به لب است.</a:t>
            </a:r>
            <a:endParaRPr lang="fa-IR" dirty="0"/>
          </a:p>
        </p:txBody>
      </p:sp>
      <p:pic>
        <p:nvPicPr>
          <p:cNvPr id="3074" name="Picture 2" descr="C:\Users\09152382771a\Desktop\Untitled1.jpg"/>
          <p:cNvPicPr>
            <a:picLocks noChangeAspect="1" noChangeArrowheads="1"/>
          </p:cNvPicPr>
          <p:nvPr/>
        </p:nvPicPr>
        <p:blipFill>
          <a:blip r:embed="rId2"/>
          <a:srcRect/>
          <a:stretch>
            <a:fillRect/>
          </a:stretch>
        </p:blipFill>
        <p:spPr bwMode="auto">
          <a:xfrm>
            <a:off x="1285852" y="1428736"/>
            <a:ext cx="7600972" cy="4357718"/>
          </a:xfrm>
          <a:prstGeom prst="rect">
            <a:avLst/>
          </a:prstGeom>
          <a:ln w="88900" cap="sq" cmpd="thickThin">
            <a:solidFill>
              <a:srgbClr val="000000"/>
            </a:solidFill>
            <a:prstDash val="solid"/>
            <a:miter lim="800000"/>
          </a:ln>
          <a:effectLst>
            <a:innerShdw blurRad="76200">
              <a:srgbClr val="000000"/>
            </a:innerShdw>
          </a:effectLst>
        </p:spPr>
      </p:pic>
      <p:sp>
        <p:nvSpPr>
          <p:cNvPr id="5" name="Rectangle 4"/>
          <p:cNvSpPr/>
          <p:nvPr/>
        </p:nvSpPr>
        <p:spPr>
          <a:xfrm>
            <a:off x="2071670" y="6072206"/>
            <a:ext cx="6000792" cy="369332"/>
          </a:xfrm>
          <a:prstGeom prst="rect">
            <a:avLst/>
          </a:prstGeom>
        </p:spPr>
        <p:txBody>
          <a:bodyPr wrap="square">
            <a:spAutoFit/>
          </a:bodyPr>
          <a:lstStyle/>
          <a:p>
            <a:pPr algn="ctr"/>
            <a:r>
              <a:rPr lang="fa-IR" b="1" dirty="0" smtClean="0"/>
              <a:t>شكل 12 - اندازه گيري ميزان اضافي گرده جوش توسط گيج استاندارد جوش</a:t>
            </a:r>
            <a:endParaRPr lang="fa-IR" dirty="0"/>
          </a:p>
        </p:txBody>
      </p:sp>
      <p:sp>
        <p:nvSpPr>
          <p:cNvPr id="4" name="Footer Placeholder 3"/>
          <p:cNvSpPr>
            <a:spLocks noGrp="1"/>
          </p:cNvSpPr>
          <p:nvPr>
            <p:ph type="ftr" sz="quarter" idx="11"/>
          </p:nvPr>
        </p:nvSpPr>
        <p:spPr/>
        <p:txBody>
          <a:bodyPr/>
          <a:lstStyle/>
          <a:p>
            <a:r>
              <a:rPr lang="en-US" smtClean="0"/>
              <a:t>www.parsdigishop.ir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3074"/>
                                        </p:tgtEl>
                                        <p:attrNameLst>
                                          <p:attrName>style.visibility</p:attrName>
                                        </p:attrNameLst>
                                      </p:cBhvr>
                                      <p:to>
                                        <p:strVal val="visible"/>
                                      </p:to>
                                    </p:set>
                                    <p:animEffect transition="in" filter="wheel(1)">
                                      <p:cBhvr>
                                        <p:cTn id="22" dur="2000"/>
                                        <p:tgtEl>
                                          <p:spTgt spid="3074"/>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anim calcmode="lin" valueType="num">
                                      <p:cBhvr>
                                        <p:cTn id="28" dur="1000" fill="hold"/>
                                        <p:tgtEl>
                                          <p:spTgt spid="5"/>
                                        </p:tgtEl>
                                        <p:attrNameLst>
                                          <p:attrName>ppt_x</p:attrName>
                                        </p:attrNameLst>
                                      </p:cBhvr>
                                      <p:tavLst>
                                        <p:tav tm="0">
                                          <p:val>
                                            <p:strVal val="#ppt_x"/>
                                          </p:val>
                                        </p:tav>
                                        <p:tav tm="100000">
                                          <p:val>
                                            <p:strVal val="#ppt_x"/>
                                          </p:val>
                                        </p:tav>
                                      </p:tavLst>
                                    </p:anim>
                                    <p:anim calcmode="lin" valueType="num">
                                      <p:cBhvr>
                                        <p:cTn id="2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29190" y="142852"/>
            <a:ext cx="4052007" cy="400110"/>
          </a:xfrm>
          <a:prstGeom prst="rect">
            <a:avLst/>
          </a:prstGeom>
        </p:spPr>
        <p:txBody>
          <a:bodyPr wrap="none">
            <a:spAutoFit/>
          </a:bodyPr>
          <a:lstStyle/>
          <a:p>
            <a:pPr algn="ctr"/>
            <a:r>
              <a:rPr lang="en-US" b="1" dirty="0" smtClean="0"/>
              <a:t> -5 </a:t>
            </a:r>
            <a:r>
              <a:rPr lang="fa-IR" sz="2000" b="1" dirty="0" smtClean="0"/>
              <a:t>تحدب اضافي </a:t>
            </a:r>
            <a:r>
              <a:rPr lang="en-US" b="1" dirty="0" smtClean="0"/>
              <a:t>(</a:t>
            </a:r>
            <a:r>
              <a:rPr lang="en-US" b="1" dirty="0" smtClean="0">
                <a:solidFill>
                  <a:srgbClr val="FF0000"/>
                </a:solidFill>
              </a:rPr>
              <a:t>Excessive Convexity</a:t>
            </a:r>
            <a:r>
              <a:rPr lang="en-US" b="1" dirty="0" smtClean="0"/>
              <a:t>) </a:t>
            </a:r>
            <a:endParaRPr lang="fa-IR" dirty="0"/>
          </a:p>
        </p:txBody>
      </p:sp>
      <p:sp>
        <p:nvSpPr>
          <p:cNvPr id="3" name="Rectangle 2"/>
          <p:cNvSpPr/>
          <p:nvPr/>
        </p:nvSpPr>
        <p:spPr>
          <a:xfrm>
            <a:off x="2500298" y="714356"/>
            <a:ext cx="4857768" cy="369332"/>
          </a:xfrm>
          <a:prstGeom prst="rect">
            <a:avLst/>
          </a:prstGeom>
        </p:spPr>
        <p:txBody>
          <a:bodyPr wrap="square">
            <a:spAutoFit/>
          </a:bodyPr>
          <a:lstStyle/>
          <a:p>
            <a:pPr algn="ctr"/>
            <a:r>
              <a:rPr lang="fa-IR" dirty="0" smtClean="0"/>
              <a:t>تحدب اضافي، فلز جوش اضافي در رويه جوش گوشه اي است.</a:t>
            </a:r>
            <a:endParaRPr lang="fa-IR" dirty="0"/>
          </a:p>
        </p:txBody>
      </p:sp>
      <p:sp>
        <p:nvSpPr>
          <p:cNvPr id="4" name="Rectangle 3"/>
          <p:cNvSpPr/>
          <p:nvPr/>
        </p:nvSpPr>
        <p:spPr>
          <a:xfrm>
            <a:off x="1000100" y="1142984"/>
            <a:ext cx="8143900" cy="646331"/>
          </a:xfrm>
          <a:prstGeom prst="rect">
            <a:avLst/>
          </a:prstGeom>
        </p:spPr>
        <p:txBody>
          <a:bodyPr wrap="square">
            <a:spAutoFit/>
          </a:bodyPr>
          <a:lstStyle/>
          <a:p>
            <a:pPr algn="ctr"/>
            <a:r>
              <a:rPr lang="fa-IR" dirty="0" smtClean="0"/>
              <a:t>حداكثر فاصله عمودي بين كمان گرده جوش گوشه اي تا خطي كه شيبهاي دو طرف را به هم وصل مي كند (وترمثلث جوش) ، تحدب ناميده مي شود.</a:t>
            </a:r>
            <a:endParaRPr lang="fa-IR" dirty="0"/>
          </a:p>
        </p:txBody>
      </p:sp>
      <p:sp>
        <p:nvSpPr>
          <p:cNvPr id="5" name="Rectangle 4"/>
          <p:cNvSpPr/>
          <p:nvPr/>
        </p:nvSpPr>
        <p:spPr>
          <a:xfrm>
            <a:off x="1357290" y="1785926"/>
            <a:ext cx="7358082" cy="369332"/>
          </a:xfrm>
          <a:prstGeom prst="rect">
            <a:avLst/>
          </a:prstGeom>
        </p:spPr>
        <p:txBody>
          <a:bodyPr wrap="square">
            <a:spAutoFit/>
          </a:bodyPr>
          <a:lstStyle/>
          <a:p>
            <a:pPr algn="ctr"/>
            <a:r>
              <a:rPr lang="fa-IR" dirty="0" smtClean="0"/>
              <a:t>اين عيب صرفا مختص جوشهاي گوشه اي است و در ساير انواع طرح اتصال مطرح نمي باشد.</a:t>
            </a:r>
            <a:endParaRPr lang="fa-IR" dirty="0"/>
          </a:p>
        </p:txBody>
      </p:sp>
      <p:pic>
        <p:nvPicPr>
          <p:cNvPr id="4098" name="Picture 2" descr="C:\Users\09152382771a\Desktop\Untitled2.jpg"/>
          <p:cNvPicPr>
            <a:picLocks noChangeAspect="1" noChangeArrowheads="1"/>
          </p:cNvPicPr>
          <p:nvPr/>
        </p:nvPicPr>
        <p:blipFill>
          <a:blip r:embed="rId2"/>
          <a:srcRect/>
          <a:stretch>
            <a:fillRect/>
          </a:stretch>
        </p:blipFill>
        <p:spPr bwMode="auto">
          <a:xfrm>
            <a:off x="2000232" y="2357430"/>
            <a:ext cx="5991225" cy="3819525"/>
          </a:xfrm>
          <a:prstGeom prst="rect">
            <a:avLst/>
          </a:prstGeom>
          <a:ln w="88900" cap="sq" cmpd="thickThin">
            <a:solidFill>
              <a:srgbClr val="000000"/>
            </a:solidFill>
            <a:prstDash val="solid"/>
            <a:miter lim="800000"/>
          </a:ln>
          <a:effectLst>
            <a:innerShdw blurRad="76200">
              <a:srgbClr val="000000"/>
            </a:innerShdw>
          </a:effectLst>
        </p:spPr>
      </p:pic>
      <p:sp>
        <p:nvSpPr>
          <p:cNvPr id="7" name="Rectangle 6"/>
          <p:cNvSpPr/>
          <p:nvPr/>
        </p:nvSpPr>
        <p:spPr>
          <a:xfrm>
            <a:off x="3000364" y="6357958"/>
            <a:ext cx="3494866" cy="369332"/>
          </a:xfrm>
          <a:prstGeom prst="rect">
            <a:avLst/>
          </a:prstGeom>
        </p:spPr>
        <p:txBody>
          <a:bodyPr wrap="none">
            <a:spAutoFit/>
          </a:bodyPr>
          <a:lstStyle/>
          <a:p>
            <a:pPr algn="ctr"/>
            <a:r>
              <a:rPr lang="fa-IR" b="1" dirty="0" smtClean="0"/>
              <a:t>شكل 13 - تحدب اضافي در جوش گوشه اي</a:t>
            </a:r>
            <a:endParaRPr lang="fa-IR" dirty="0"/>
          </a:p>
        </p:txBody>
      </p:sp>
      <p:sp>
        <p:nvSpPr>
          <p:cNvPr id="6" name="Footer Placeholder 5"/>
          <p:cNvSpPr>
            <a:spLocks noGrp="1"/>
          </p:cNvSpPr>
          <p:nvPr>
            <p:ph type="ftr" sz="quarter" idx="11"/>
          </p:nvPr>
        </p:nvSpPr>
        <p:spPr/>
        <p:txBody>
          <a:bodyPr/>
          <a:lstStyle/>
          <a:p>
            <a:r>
              <a:rPr lang="en-US" smtClean="0"/>
              <a:t>www.parsdigishop.ir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1000"/>
                                        <p:tgtEl>
                                          <p:spTgt spid="5"/>
                                        </p:tgtEl>
                                      </p:cBhvr>
                                    </p:animEffect>
                                    <p:anim calcmode="lin" valueType="num">
                                      <p:cBhvr>
                                        <p:cTn id="30" dur="1000" fill="hold"/>
                                        <p:tgtEl>
                                          <p:spTgt spid="5"/>
                                        </p:tgtEl>
                                        <p:attrNameLst>
                                          <p:attrName>ppt_x</p:attrName>
                                        </p:attrNameLst>
                                      </p:cBhvr>
                                      <p:tavLst>
                                        <p:tav tm="0">
                                          <p:val>
                                            <p:strVal val="#ppt_x"/>
                                          </p:val>
                                        </p:tav>
                                        <p:tav tm="100000">
                                          <p:val>
                                            <p:strVal val="#ppt_x"/>
                                          </p:val>
                                        </p:tav>
                                      </p:tavLst>
                                    </p:anim>
                                    <p:anim calcmode="lin" valueType="num">
                                      <p:cBhvr>
                                        <p:cTn id="3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1" presetClass="entr" presetSubtype="1" fill="hold" nodeType="clickEffect">
                                  <p:stCondLst>
                                    <p:cond delay="0"/>
                                  </p:stCondLst>
                                  <p:childTnLst>
                                    <p:set>
                                      <p:cBhvr>
                                        <p:cTn id="35" dur="1" fill="hold">
                                          <p:stCondLst>
                                            <p:cond delay="0"/>
                                          </p:stCondLst>
                                        </p:cTn>
                                        <p:tgtEl>
                                          <p:spTgt spid="4098"/>
                                        </p:tgtEl>
                                        <p:attrNameLst>
                                          <p:attrName>style.visibility</p:attrName>
                                        </p:attrNameLst>
                                      </p:cBhvr>
                                      <p:to>
                                        <p:strVal val="visible"/>
                                      </p:to>
                                    </p:set>
                                    <p:animEffect transition="in" filter="wheel(1)">
                                      <p:cBhvr>
                                        <p:cTn id="36" dur="2000"/>
                                        <p:tgtEl>
                                          <p:spTgt spid="4098"/>
                                        </p:tgtEl>
                                      </p:cBhvr>
                                    </p:animEffect>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7"/>
                                        </p:tgtEl>
                                        <p:attrNameLst>
                                          <p:attrName>style.visibility</p:attrName>
                                        </p:attrNameLst>
                                      </p:cBhvr>
                                      <p:to>
                                        <p:strVal val="visible"/>
                                      </p:to>
                                    </p:set>
                                    <p:animEffect transition="in" filter="fade">
                                      <p:cBhvr>
                                        <p:cTn id="41" dur="1000"/>
                                        <p:tgtEl>
                                          <p:spTgt spid="7"/>
                                        </p:tgtEl>
                                      </p:cBhvr>
                                    </p:animEffect>
                                    <p:anim calcmode="lin" valueType="num">
                                      <p:cBhvr>
                                        <p:cTn id="42" dur="1000" fill="hold"/>
                                        <p:tgtEl>
                                          <p:spTgt spid="7"/>
                                        </p:tgtEl>
                                        <p:attrNameLst>
                                          <p:attrName>ppt_x</p:attrName>
                                        </p:attrNameLst>
                                      </p:cBhvr>
                                      <p:tavLst>
                                        <p:tav tm="0">
                                          <p:val>
                                            <p:strVal val="#ppt_x"/>
                                          </p:val>
                                        </p:tav>
                                        <p:tav tm="100000">
                                          <p:val>
                                            <p:strVal val="#ppt_x"/>
                                          </p:val>
                                        </p:tav>
                                      </p:tavLst>
                                    </p:anim>
                                    <p:anim calcmode="lin" valueType="num">
                                      <p:cBhvr>
                                        <p:cTn id="4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57752" y="142852"/>
            <a:ext cx="4138121" cy="400110"/>
          </a:xfrm>
          <a:prstGeom prst="rect">
            <a:avLst/>
          </a:prstGeom>
        </p:spPr>
        <p:txBody>
          <a:bodyPr wrap="none">
            <a:spAutoFit/>
          </a:bodyPr>
          <a:lstStyle/>
          <a:p>
            <a:pPr algn="ctr"/>
            <a:r>
              <a:rPr lang="en-US" b="1" dirty="0" smtClean="0"/>
              <a:t> -6 </a:t>
            </a:r>
            <a:r>
              <a:rPr lang="fa-IR" sz="2000" b="1" dirty="0" smtClean="0"/>
              <a:t>نفوذ اضافي </a:t>
            </a:r>
            <a:r>
              <a:rPr lang="en-US" b="1" dirty="0" smtClean="0"/>
              <a:t>(</a:t>
            </a:r>
            <a:r>
              <a:rPr lang="en-US" b="1" dirty="0" smtClean="0">
                <a:solidFill>
                  <a:srgbClr val="FF0000"/>
                </a:solidFill>
              </a:rPr>
              <a:t>Excessive Penetration</a:t>
            </a:r>
            <a:r>
              <a:rPr lang="en-US" b="1" dirty="0" smtClean="0"/>
              <a:t>) </a:t>
            </a:r>
            <a:endParaRPr lang="fa-IR" dirty="0"/>
          </a:p>
        </p:txBody>
      </p:sp>
      <p:sp>
        <p:nvSpPr>
          <p:cNvPr id="3" name="Rectangle 2"/>
          <p:cNvSpPr/>
          <p:nvPr/>
        </p:nvSpPr>
        <p:spPr>
          <a:xfrm>
            <a:off x="1000100" y="714356"/>
            <a:ext cx="8143900" cy="646331"/>
          </a:xfrm>
          <a:prstGeom prst="rect">
            <a:avLst/>
          </a:prstGeom>
        </p:spPr>
        <p:txBody>
          <a:bodyPr wrap="square">
            <a:spAutoFit/>
          </a:bodyPr>
          <a:lstStyle/>
          <a:p>
            <a:pPr algn="ctr"/>
            <a:r>
              <a:rPr lang="fa-IR" dirty="0" smtClean="0"/>
              <a:t>نفوذ اضافي، فلز جوش اضافي بيرون زده از ريشه جوش يك طرفه يا بيرون زده از فلز جوش قبلي اتصال يك يا چند پاسه است.</a:t>
            </a:r>
            <a:endParaRPr lang="fa-IR" dirty="0"/>
          </a:p>
        </p:txBody>
      </p:sp>
      <p:sp>
        <p:nvSpPr>
          <p:cNvPr id="4" name="Rectangle 3"/>
          <p:cNvSpPr/>
          <p:nvPr/>
        </p:nvSpPr>
        <p:spPr>
          <a:xfrm>
            <a:off x="2214546" y="1357298"/>
            <a:ext cx="5614679" cy="369332"/>
          </a:xfrm>
          <a:prstGeom prst="rect">
            <a:avLst/>
          </a:prstGeom>
        </p:spPr>
        <p:txBody>
          <a:bodyPr wrap="none">
            <a:spAutoFit/>
          </a:bodyPr>
          <a:lstStyle/>
          <a:p>
            <a:pPr algn="ctr"/>
            <a:r>
              <a:rPr lang="fa-IR" dirty="0" smtClean="0"/>
              <a:t>بيرون زدگي موضعي </a:t>
            </a:r>
            <a:r>
              <a:rPr lang="en-US" dirty="0" smtClean="0"/>
              <a:t>(</a:t>
            </a:r>
            <a:r>
              <a:rPr lang="en-US" dirty="0" smtClean="0">
                <a:solidFill>
                  <a:srgbClr val="FF0000"/>
                </a:solidFill>
              </a:rPr>
              <a:t>Local Protrusion</a:t>
            </a:r>
            <a:r>
              <a:rPr lang="en-US" dirty="0" smtClean="0"/>
              <a:t>)</a:t>
            </a:r>
            <a:r>
              <a:rPr lang="fa-IR" dirty="0" smtClean="0"/>
              <a:t> نفوذ اضافي موضعي است.</a:t>
            </a:r>
            <a:endParaRPr lang="fa-IR" dirty="0"/>
          </a:p>
        </p:txBody>
      </p:sp>
      <p:pic>
        <p:nvPicPr>
          <p:cNvPr id="5122" name="Picture 2" descr="C:\Users\09152382771a\Desktop\Untitled3.jpg"/>
          <p:cNvPicPr>
            <a:picLocks noChangeAspect="1" noChangeArrowheads="1"/>
          </p:cNvPicPr>
          <p:nvPr/>
        </p:nvPicPr>
        <p:blipFill>
          <a:blip r:embed="rId2"/>
          <a:srcRect/>
          <a:stretch>
            <a:fillRect/>
          </a:stretch>
        </p:blipFill>
        <p:spPr bwMode="auto">
          <a:xfrm>
            <a:off x="1214414" y="1857364"/>
            <a:ext cx="7643866" cy="4091456"/>
          </a:xfrm>
          <a:prstGeom prst="rect">
            <a:avLst/>
          </a:prstGeom>
          <a:ln w="88900" cap="sq" cmpd="thickThin">
            <a:solidFill>
              <a:srgbClr val="000000"/>
            </a:solidFill>
            <a:prstDash val="solid"/>
            <a:miter lim="800000"/>
          </a:ln>
          <a:effectLst>
            <a:innerShdw blurRad="76200">
              <a:srgbClr val="000000"/>
            </a:innerShdw>
          </a:effectLst>
        </p:spPr>
      </p:pic>
      <p:sp>
        <p:nvSpPr>
          <p:cNvPr id="6" name="Rectangle 5"/>
          <p:cNvSpPr/>
          <p:nvPr/>
        </p:nvSpPr>
        <p:spPr>
          <a:xfrm>
            <a:off x="2428860" y="6143644"/>
            <a:ext cx="4786330" cy="369332"/>
          </a:xfrm>
          <a:prstGeom prst="rect">
            <a:avLst/>
          </a:prstGeom>
        </p:spPr>
        <p:txBody>
          <a:bodyPr wrap="square">
            <a:spAutoFit/>
          </a:bodyPr>
          <a:lstStyle/>
          <a:p>
            <a:pPr algn="ctr"/>
            <a:r>
              <a:rPr lang="fa-IR" b="1" dirty="0" smtClean="0"/>
              <a:t>شكل 14 - نفوذ اضافي در ريشه يك جوش لب به لب نفوذي</a:t>
            </a:r>
            <a:endParaRPr lang="fa-IR" dirty="0"/>
          </a:p>
        </p:txBody>
      </p:sp>
      <p:sp>
        <p:nvSpPr>
          <p:cNvPr id="5" name="Footer Placeholder 4"/>
          <p:cNvSpPr>
            <a:spLocks noGrp="1"/>
          </p:cNvSpPr>
          <p:nvPr>
            <p:ph type="ftr" sz="quarter" idx="11"/>
          </p:nvPr>
        </p:nvSpPr>
        <p:spPr/>
        <p:txBody>
          <a:bodyPr/>
          <a:lstStyle/>
          <a:p>
            <a:r>
              <a:rPr lang="en-US" smtClean="0"/>
              <a:t>www.parsdigishop.ir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nodeType="clickEffect">
                                  <p:stCondLst>
                                    <p:cond delay="0"/>
                                  </p:stCondLst>
                                  <p:childTnLst>
                                    <p:set>
                                      <p:cBhvr>
                                        <p:cTn id="28" dur="1" fill="hold">
                                          <p:stCondLst>
                                            <p:cond delay="0"/>
                                          </p:stCondLst>
                                        </p:cTn>
                                        <p:tgtEl>
                                          <p:spTgt spid="5122"/>
                                        </p:tgtEl>
                                        <p:attrNameLst>
                                          <p:attrName>style.visibility</p:attrName>
                                        </p:attrNameLst>
                                      </p:cBhvr>
                                      <p:to>
                                        <p:strVal val="visible"/>
                                      </p:to>
                                    </p:set>
                                    <p:animEffect transition="in" filter="wheel(1)">
                                      <p:cBhvr>
                                        <p:cTn id="29" dur="2000"/>
                                        <p:tgtEl>
                                          <p:spTgt spid="5122"/>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1000"/>
                                        <p:tgtEl>
                                          <p:spTgt spid="6"/>
                                        </p:tgtEl>
                                      </p:cBhvr>
                                    </p:animEffect>
                                    <p:anim calcmode="lin" valueType="num">
                                      <p:cBhvr>
                                        <p:cTn id="35" dur="1000" fill="hold"/>
                                        <p:tgtEl>
                                          <p:spTgt spid="6"/>
                                        </p:tgtEl>
                                        <p:attrNameLst>
                                          <p:attrName>ppt_x</p:attrName>
                                        </p:attrNameLst>
                                      </p:cBhvr>
                                      <p:tavLst>
                                        <p:tav tm="0">
                                          <p:val>
                                            <p:strVal val="#ppt_x"/>
                                          </p:val>
                                        </p:tav>
                                        <p:tav tm="100000">
                                          <p:val>
                                            <p:strVal val="#ppt_x"/>
                                          </p:val>
                                        </p:tav>
                                      </p:tavLst>
                                    </p:anim>
                                    <p:anim calcmode="lin" valueType="num">
                                      <p:cBhvr>
                                        <p:cTn id="3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71934" y="142852"/>
            <a:ext cx="4929222" cy="400110"/>
          </a:xfrm>
          <a:prstGeom prst="rect">
            <a:avLst/>
          </a:prstGeom>
        </p:spPr>
        <p:txBody>
          <a:bodyPr wrap="square">
            <a:spAutoFit/>
          </a:bodyPr>
          <a:lstStyle/>
          <a:p>
            <a:pPr algn="ctr"/>
            <a:r>
              <a:rPr lang="en-US" b="1" dirty="0" smtClean="0"/>
              <a:t> -7 </a:t>
            </a:r>
            <a:r>
              <a:rPr lang="fa-IR" sz="2000" b="1" dirty="0" smtClean="0"/>
              <a:t>نيمرخ نادرست جوش </a:t>
            </a:r>
            <a:r>
              <a:rPr lang="en-US" b="1" dirty="0" smtClean="0"/>
              <a:t>(</a:t>
            </a:r>
            <a:r>
              <a:rPr lang="en-US" b="1" dirty="0" smtClean="0">
                <a:solidFill>
                  <a:srgbClr val="FF0000"/>
                </a:solidFill>
              </a:rPr>
              <a:t>Incorrect Weld Profile</a:t>
            </a:r>
            <a:r>
              <a:rPr lang="en-US" b="1" dirty="0" smtClean="0"/>
              <a:t>)</a:t>
            </a:r>
            <a:endParaRPr lang="fa-IR" dirty="0"/>
          </a:p>
        </p:txBody>
      </p:sp>
      <p:sp>
        <p:nvSpPr>
          <p:cNvPr id="3" name="Rectangle 2"/>
          <p:cNvSpPr/>
          <p:nvPr/>
        </p:nvSpPr>
        <p:spPr>
          <a:xfrm>
            <a:off x="1357290" y="571480"/>
            <a:ext cx="7429520" cy="646331"/>
          </a:xfrm>
          <a:prstGeom prst="rect">
            <a:avLst/>
          </a:prstGeom>
        </p:spPr>
        <p:txBody>
          <a:bodyPr wrap="square">
            <a:spAutoFit/>
          </a:bodyPr>
          <a:lstStyle/>
          <a:p>
            <a:pPr algn="ctr"/>
            <a:r>
              <a:rPr lang="fa-IR" dirty="0" smtClean="0"/>
              <a:t>نيمرخ نادرست جوش، خيلي كوچك بودن زاويه بين سطح فلز پايه و سطح مماس به مهره جوش در پنجه جوش است.</a:t>
            </a:r>
            <a:endParaRPr lang="fa-IR" dirty="0"/>
          </a:p>
        </p:txBody>
      </p:sp>
      <p:sp>
        <p:nvSpPr>
          <p:cNvPr id="4" name="Rectangle 3"/>
          <p:cNvSpPr/>
          <p:nvPr/>
        </p:nvSpPr>
        <p:spPr>
          <a:xfrm>
            <a:off x="6185523" y="928670"/>
            <a:ext cx="2792303" cy="400110"/>
          </a:xfrm>
          <a:prstGeom prst="rect">
            <a:avLst/>
          </a:prstGeom>
        </p:spPr>
        <p:txBody>
          <a:bodyPr wrap="none">
            <a:spAutoFit/>
          </a:bodyPr>
          <a:lstStyle/>
          <a:p>
            <a:pPr algn="ctr"/>
            <a:r>
              <a:rPr lang="en-US" b="1" dirty="0" smtClean="0"/>
              <a:t>-8 </a:t>
            </a:r>
            <a:r>
              <a:rPr lang="fa-IR" sz="2000" b="1" dirty="0" smtClean="0"/>
              <a:t>رويهم افتادگي </a:t>
            </a:r>
            <a:r>
              <a:rPr lang="en-US" b="1" dirty="0" smtClean="0"/>
              <a:t>(</a:t>
            </a:r>
            <a:r>
              <a:rPr lang="en-US" b="1" dirty="0" smtClean="0">
                <a:solidFill>
                  <a:srgbClr val="FF0000"/>
                </a:solidFill>
              </a:rPr>
              <a:t>Overlap</a:t>
            </a:r>
            <a:r>
              <a:rPr lang="en-US" b="1" dirty="0" smtClean="0"/>
              <a:t>) </a:t>
            </a:r>
            <a:endParaRPr lang="fa-IR" dirty="0"/>
          </a:p>
        </p:txBody>
      </p:sp>
      <p:sp>
        <p:nvSpPr>
          <p:cNvPr id="5" name="Rectangle 4"/>
          <p:cNvSpPr/>
          <p:nvPr/>
        </p:nvSpPr>
        <p:spPr>
          <a:xfrm>
            <a:off x="1000100" y="1357298"/>
            <a:ext cx="8143900" cy="646331"/>
          </a:xfrm>
          <a:prstGeom prst="rect">
            <a:avLst/>
          </a:prstGeom>
        </p:spPr>
        <p:txBody>
          <a:bodyPr wrap="square">
            <a:spAutoFit/>
          </a:bodyPr>
          <a:lstStyle/>
          <a:p>
            <a:pPr algn="ctr"/>
            <a:r>
              <a:rPr lang="fa-IR" dirty="0" smtClean="0"/>
              <a:t>رويهم افتادگي، فلز جوش اضافي در پنجه جوش است كه روي سطح فلز پايه را پوشانيده بدون آنكه آميختگي با آن داشته باشد.</a:t>
            </a:r>
            <a:endParaRPr lang="fa-IR" dirty="0"/>
          </a:p>
        </p:txBody>
      </p:sp>
      <p:sp>
        <p:nvSpPr>
          <p:cNvPr id="6" name="Rectangle 5"/>
          <p:cNvSpPr/>
          <p:nvPr/>
        </p:nvSpPr>
        <p:spPr>
          <a:xfrm>
            <a:off x="1071538" y="2109091"/>
            <a:ext cx="7858148" cy="646331"/>
          </a:xfrm>
          <a:prstGeom prst="rect">
            <a:avLst/>
          </a:prstGeom>
        </p:spPr>
        <p:txBody>
          <a:bodyPr wrap="square">
            <a:spAutoFit/>
          </a:bodyPr>
          <a:lstStyle/>
          <a:p>
            <a:pPr algn="ctr"/>
            <a:r>
              <a:rPr lang="fa-IR" dirty="0" smtClean="0"/>
              <a:t>اگر اكسيدها محكم به فلز پايه چسبيده باشند بطوريكه از ادغام و امتزاج جلوگيري نمايند اين حالت قابل پيش بيني است.</a:t>
            </a:r>
            <a:endParaRPr lang="fa-IR" dirty="0"/>
          </a:p>
        </p:txBody>
      </p:sp>
      <p:pic>
        <p:nvPicPr>
          <p:cNvPr id="1026" name="Picture 2" descr="C:\Users\amir09152382771\Desktop\Untitled.jpg"/>
          <p:cNvPicPr>
            <a:picLocks noChangeAspect="1" noChangeArrowheads="1"/>
          </p:cNvPicPr>
          <p:nvPr/>
        </p:nvPicPr>
        <p:blipFill>
          <a:blip r:embed="rId2"/>
          <a:srcRect/>
          <a:stretch>
            <a:fillRect/>
          </a:stretch>
        </p:blipFill>
        <p:spPr bwMode="auto">
          <a:xfrm>
            <a:off x="1055052" y="3068960"/>
            <a:ext cx="7946104" cy="2628908"/>
          </a:xfrm>
          <a:prstGeom prst="rect">
            <a:avLst/>
          </a:prstGeom>
          <a:ln w="88900" cap="sq" cmpd="thickThin">
            <a:solidFill>
              <a:srgbClr val="000000"/>
            </a:solidFill>
            <a:prstDash val="solid"/>
            <a:miter lim="800000"/>
          </a:ln>
          <a:effectLst>
            <a:innerShdw blurRad="76200">
              <a:srgbClr val="000000"/>
            </a:innerShdw>
          </a:effectLst>
        </p:spPr>
      </p:pic>
      <p:sp>
        <p:nvSpPr>
          <p:cNvPr id="8" name="Rectangle 7"/>
          <p:cNvSpPr/>
          <p:nvPr/>
        </p:nvSpPr>
        <p:spPr>
          <a:xfrm>
            <a:off x="1910079" y="6044749"/>
            <a:ext cx="5814412" cy="400110"/>
          </a:xfrm>
          <a:prstGeom prst="rect">
            <a:avLst/>
          </a:prstGeom>
        </p:spPr>
        <p:txBody>
          <a:bodyPr wrap="none">
            <a:spAutoFit/>
          </a:bodyPr>
          <a:lstStyle/>
          <a:p>
            <a:pPr algn="ctr"/>
            <a:r>
              <a:rPr lang="fa-IR" sz="2000" b="1" dirty="0" smtClean="0"/>
              <a:t>شكل 15 - رويهم افتادگي در جوشهاي گوشه اي و جوشهاي نفوذي</a:t>
            </a:r>
            <a:endParaRPr lang="fa-IR" sz="2000" b="1" dirty="0"/>
          </a:p>
        </p:txBody>
      </p:sp>
      <p:sp>
        <p:nvSpPr>
          <p:cNvPr id="7" name="Footer Placeholder 6"/>
          <p:cNvSpPr>
            <a:spLocks noGrp="1"/>
          </p:cNvSpPr>
          <p:nvPr>
            <p:ph type="ftr" sz="quarter" idx="11"/>
          </p:nvPr>
        </p:nvSpPr>
        <p:spPr/>
        <p:txBody>
          <a:bodyPr/>
          <a:lstStyle/>
          <a:p>
            <a:r>
              <a:rPr lang="en-US" smtClean="0"/>
              <a:t>www.parsdigishop.ir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1000" fill="hold"/>
                                        <p:tgtEl>
                                          <p:spTgt spid="4"/>
                                        </p:tgtEl>
                                        <p:attrNameLst>
                                          <p:attrName>ppt_w</p:attrName>
                                        </p:attrNameLst>
                                      </p:cBhvr>
                                      <p:tavLst>
                                        <p:tav tm="0">
                                          <p:val>
                                            <p:fltVal val="0"/>
                                          </p:val>
                                        </p:tav>
                                        <p:tav tm="100000">
                                          <p:val>
                                            <p:strVal val="#ppt_w"/>
                                          </p:val>
                                        </p:tav>
                                      </p:tavLst>
                                    </p:anim>
                                    <p:anim calcmode="lin" valueType="num">
                                      <p:cBhvr>
                                        <p:cTn id="23" dur="1000" fill="hold"/>
                                        <p:tgtEl>
                                          <p:spTgt spid="4"/>
                                        </p:tgtEl>
                                        <p:attrNameLst>
                                          <p:attrName>ppt_h</p:attrName>
                                        </p:attrNameLst>
                                      </p:cBhvr>
                                      <p:tavLst>
                                        <p:tav tm="0">
                                          <p:val>
                                            <p:fltVal val="0"/>
                                          </p:val>
                                        </p:tav>
                                        <p:tav tm="100000">
                                          <p:val>
                                            <p:strVal val="#ppt_h"/>
                                          </p:val>
                                        </p:tav>
                                      </p:tavLst>
                                    </p:anim>
                                    <p:anim calcmode="lin" valueType="num">
                                      <p:cBhvr>
                                        <p:cTn id="24" dur="1000" fill="hold"/>
                                        <p:tgtEl>
                                          <p:spTgt spid="4"/>
                                        </p:tgtEl>
                                        <p:attrNameLst>
                                          <p:attrName>style.rotation</p:attrName>
                                        </p:attrNameLst>
                                      </p:cBhvr>
                                      <p:tavLst>
                                        <p:tav tm="0">
                                          <p:val>
                                            <p:fltVal val="90"/>
                                          </p:val>
                                        </p:tav>
                                        <p:tav tm="100000">
                                          <p:val>
                                            <p:fltVal val="0"/>
                                          </p:val>
                                        </p:tav>
                                      </p:tavLst>
                                    </p:anim>
                                    <p:animEffect transition="in" filter="fade">
                                      <p:cBhvr>
                                        <p:cTn id="25" dur="10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1000"/>
                                        <p:tgtEl>
                                          <p:spTgt spid="5"/>
                                        </p:tgtEl>
                                      </p:cBhvr>
                                    </p:animEffect>
                                    <p:anim calcmode="lin" valueType="num">
                                      <p:cBhvr>
                                        <p:cTn id="31" dur="1000" fill="hold"/>
                                        <p:tgtEl>
                                          <p:spTgt spid="5"/>
                                        </p:tgtEl>
                                        <p:attrNameLst>
                                          <p:attrName>ppt_x</p:attrName>
                                        </p:attrNameLst>
                                      </p:cBhvr>
                                      <p:tavLst>
                                        <p:tav tm="0">
                                          <p:val>
                                            <p:strVal val="#ppt_x"/>
                                          </p:val>
                                        </p:tav>
                                        <p:tav tm="100000">
                                          <p:val>
                                            <p:strVal val="#ppt_x"/>
                                          </p:val>
                                        </p:tav>
                                      </p:tavLst>
                                    </p:anim>
                                    <p:anim calcmode="lin" valueType="num">
                                      <p:cBhvr>
                                        <p:cTn id="3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1000"/>
                                        <p:tgtEl>
                                          <p:spTgt spid="6"/>
                                        </p:tgtEl>
                                      </p:cBhvr>
                                    </p:animEffect>
                                    <p:anim calcmode="lin" valueType="num">
                                      <p:cBhvr>
                                        <p:cTn id="38" dur="1000" fill="hold"/>
                                        <p:tgtEl>
                                          <p:spTgt spid="6"/>
                                        </p:tgtEl>
                                        <p:attrNameLst>
                                          <p:attrName>ppt_x</p:attrName>
                                        </p:attrNameLst>
                                      </p:cBhvr>
                                      <p:tavLst>
                                        <p:tav tm="0">
                                          <p:val>
                                            <p:strVal val="#ppt_x"/>
                                          </p:val>
                                        </p:tav>
                                        <p:tav tm="100000">
                                          <p:val>
                                            <p:strVal val="#ppt_x"/>
                                          </p:val>
                                        </p:tav>
                                      </p:tavLst>
                                    </p:anim>
                                    <p:anim calcmode="lin" valueType="num">
                                      <p:cBhvr>
                                        <p:cTn id="3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1" presetClass="entr" presetSubtype="1" fill="hold" nodeType="clickEffect">
                                  <p:stCondLst>
                                    <p:cond delay="0"/>
                                  </p:stCondLst>
                                  <p:childTnLst>
                                    <p:set>
                                      <p:cBhvr>
                                        <p:cTn id="43" dur="1" fill="hold">
                                          <p:stCondLst>
                                            <p:cond delay="0"/>
                                          </p:stCondLst>
                                        </p:cTn>
                                        <p:tgtEl>
                                          <p:spTgt spid="1026"/>
                                        </p:tgtEl>
                                        <p:attrNameLst>
                                          <p:attrName>style.visibility</p:attrName>
                                        </p:attrNameLst>
                                      </p:cBhvr>
                                      <p:to>
                                        <p:strVal val="visible"/>
                                      </p:to>
                                    </p:set>
                                    <p:animEffect transition="in" filter="wheel(1)">
                                      <p:cBhvr>
                                        <p:cTn id="44" dur="2000"/>
                                        <p:tgtEl>
                                          <p:spTgt spid="1026"/>
                                        </p:tgtEl>
                                      </p:cBhvr>
                                    </p:animEffect>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animEffect transition="in" filter="fade">
                                      <p:cBhvr>
                                        <p:cTn id="49" dur="1000"/>
                                        <p:tgtEl>
                                          <p:spTgt spid="8"/>
                                        </p:tgtEl>
                                      </p:cBhvr>
                                    </p:animEffect>
                                    <p:anim calcmode="lin" valueType="num">
                                      <p:cBhvr>
                                        <p:cTn id="50" dur="1000" fill="hold"/>
                                        <p:tgtEl>
                                          <p:spTgt spid="8"/>
                                        </p:tgtEl>
                                        <p:attrNameLst>
                                          <p:attrName>ppt_x</p:attrName>
                                        </p:attrNameLst>
                                      </p:cBhvr>
                                      <p:tavLst>
                                        <p:tav tm="0">
                                          <p:val>
                                            <p:strVal val="#ppt_x"/>
                                          </p:val>
                                        </p:tav>
                                        <p:tav tm="100000">
                                          <p:val>
                                            <p:strVal val="#ppt_x"/>
                                          </p:val>
                                        </p:tav>
                                      </p:tavLst>
                                    </p:anim>
                                    <p:anim calcmode="lin" valueType="num">
                                      <p:cBhvr>
                                        <p:cTn id="5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7422" y="214290"/>
            <a:ext cx="4714908" cy="1143000"/>
          </a:xfrm>
        </p:spPr>
        <p:txBody>
          <a:bodyPr>
            <a:normAutofit/>
          </a:bodyPr>
          <a:lstStyle/>
          <a:p>
            <a:pPr lvl="1" algn="ctr"/>
            <a:r>
              <a:rPr lang="fa-IR" sz="2800" b="1" dirty="0" smtClean="0"/>
              <a:t> </a:t>
            </a:r>
            <a:r>
              <a:rPr lang="en-US" sz="2800" b="1" dirty="0" smtClean="0"/>
              <a:t>(</a:t>
            </a:r>
            <a:r>
              <a:rPr lang="en-US" sz="2800" b="1" dirty="0" smtClean="0">
                <a:solidFill>
                  <a:srgbClr val="FF0000"/>
                </a:solidFill>
              </a:rPr>
              <a:t>Cracks</a:t>
            </a:r>
            <a:r>
              <a:rPr lang="en-US" sz="2800" b="1" dirty="0" smtClean="0"/>
              <a:t>) </a:t>
            </a:r>
            <a:r>
              <a:rPr lang="fa-IR" sz="2800" b="1" dirty="0" smtClean="0"/>
              <a:t>گروه شماره 1 – ترك ها</a:t>
            </a:r>
            <a:endParaRPr lang="fa-IR" sz="2800" dirty="0"/>
          </a:p>
        </p:txBody>
      </p:sp>
      <p:sp>
        <p:nvSpPr>
          <p:cNvPr id="4" name="Rectangle 3"/>
          <p:cNvSpPr/>
          <p:nvPr/>
        </p:nvSpPr>
        <p:spPr>
          <a:xfrm>
            <a:off x="1071538" y="1428736"/>
            <a:ext cx="7929618" cy="707886"/>
          </a:xfrm>
          <a:prstGeom prst="rect">
            <a:avLst/>
          </a:prstGeom>
        </p:spPr>
        <p:txBody>
          <a:bodyPr wrap="square">
            <a:spAutoFit/>
          </a:bodyPr>
          <a:lstStyle/>
          <a:p>
            <a:pPr algn="ctr">
              <a:buNone/>
            </a:pPr>
            <a:r>
              <a:rPr lang="fa-IR" sz="2000" dirty="0" smtClean="0"/>
              <a:t>ترك ”ناپيوستگی بوجد آمده بوسيله پارگی موضعی است، كه می تواند ناشی ازسرد شدن يا تنش باشد.</a:t>
            </a:r>
            <a:endParaRPr lang="fa-IR" sz="2000" dirty="0">
              <a:solidFill>
                <a:schemeClr val="tx1">
                  <a:lumMod val="95000"/>
                  <a:lumOff val="5000"/>
                </a:schemeClr>
              </a:solidFill>
            </a:endParaRPr>
          </a:p>
        </p:txBody>
      </p:sp>
      <p:sp>
        <p:nvSpPr>
          <p:cNvPr id="5" name="Rectangle 4"/>
          <p:cNvSpPr/>
          <p:nvPr/>
        </p:nvSpPr>
        <p:spPr>
          <a:xfrm>
            <a:off x="1714480" y="2285992"/>
            <a:ext cx="6572280" cy="400110"/>
          </a:xfrm>
          <a:prstGeom prst="rect">
            <a:avLst/>
          </a:prstGeom>
        </p:spPr>
        <p:txBody>
          <a:bodyPr wrap="square">
            <a:spAutoFit/>
          </a:bodyPr>
          <a:lstStyle/>
          <a:p>
            <a:pPr algn="ctr"/>
            <a:r>
              <a:rPr lang="fa-IR" sz="2000" dirty="0" smtClean="0">
                <a:solidFill>
                  <a:schemeClr val="tx1">
                    <a:lumMod val="95000"/>
                    <a:lumOff val="5000"/>
                  </a:schemeClr>
                </a:solidFill>
              </a:rPr>
              <a:t>تنشهای باقيمانده و هيدروژن از عوامل ايجاد تركها به حساب مي آيند.</a:t>
            </a:r>
            <a:endParaRPr lang="fa-IR" sz="2000" dirty="0">
              <a:solidFill>
                <a:schemeClr val="tx1">
                  <a:lumMod val="95000"/>
                  <a:lumOff val="5000"/>
                </a:schemeClr>
              </a:solidFill>
            </a:endParaRPr>
          </a:p>
        </p:txBody>
      </p:sp>
      <p:sp>
        <p:nvSpPr>
          <p:cNvPr id="7" name="Rectangle 6"/>
          <p:cNvSpPr/>
          <p:nvPr/>
        </p:nvSpPr>
        <p:spPr>
          <a:xfrm>
            <a:off x="4643438" y="3786190"/>
            <a:ext cx="4156837" cy="400110"/>
          </a:xfrm>
          <a:prstGeom prst="rect">
            <a:avLst/>
          </a:prstGeom>
        </p:spPr>
        <p:txBody>
          <a:bodyPr wrap="square">
            <a:spAutoFit/>
          </a:bodyPr>
          <a:lstStyle/>
          <a:p>
            <a:pPr algn="ctr"/>
            <a:r>
              <a:rPr lang="fa-IR" sz="2000" dirty="0" smtClean="0"/>
              <a:t>ترك گرم در خلال انجماد مذاب، شكل مي گيرد</a:t>
            </a:r>
            <a:endParaRPr lang="fa-IR" sz="2000" dirty="0"/>
          </a:p>
        </p:txBody>
      </p:sp>
      <p:sp>
        <p:nvSpPr>
          <p:cNvPr id="8" name="Rectangle 7"/>
          <p:cNvSpPr/>
          <p:nvPr/>
        </p:nvSpPr>
        <p:spPr>
          <a:xfrm>
            <a:off x="1214414" y="4429132"/>
            <a:ext cx="6357982" cy="400110"/>
          </a:xfrm>
          <a:prstGeom prst="rect">
            <a:avLst/>
          </a:prstGeom>
        </p:spPr>
        <p:txBody>
          <a:bodyPr wrap="square">
            <a:spAutoFit/>
          </a:bodyPr>
          <a:lstStyle/>
          <a:p>
            <a:pPr algn="ctr"/>
            <a:r>
              <a:rPr lang="fa-IR" sz="2000" dirty="0" smtClean="0"/>
              <a:t>ترك سرد (تاخيري) بعد از آنكه فرايند انجماد كامل شد شروع خواهد شد.</a:t>
            </a:r>
            <a:endParaRPr lang="fa-IR" sz="2000" dirty="0"/>
          </a:p>
        </p:txBody>
      </p:sp>
      <p:sp>
        <p:nvSpPr>
          <p:cNvPr id="3" name="Rectangle 2"/>
          <p:cNvSpPr/>
          <p:nvPr/>
        </p:nvSpPr>
        <p:spPr>
          <a:xfrm>
            <a:off x="5130096" y="2903662"/>
            <a:ext cx="466794" cy="369332"/>
          </a:xfrm>
          <a:prstGeom prst="rect">
            <a:avLst/>
          </a:prstGeom>
        </p:spPr>
        <p:txBody>
          <a:bodyPr wrap="none">
            <a:spAutoFit/>
          </a:bodyPr>
          <a:lstStyle/>
          <a:p>
            <a:r>
              <a:rPr lang="fa-IR" dirty="0">
                <a:solidFill>
                  <a:srgbClr val="FF0000"/>
                </a:solidFill>
              </a:rPr>
              <a:t>گرم</a:t>
            </a:r>
            <a:endParaRPr lang="fa-IR" dirty="0"/>
          </a:p>
        </p:txBody>
      </p:sp>
      <p:sp>
        <p:nvSpPr>
          <p:cNvPr id="9" name="Rectangle 8"/>
          <p:cNvSpPr/>
          <p:nvPr/>
        </p:nvSpPr>
        <p:spPr>
          <a:xfrm>
            <a:off x="4387003" y="2903662"/>
            <a:ext cx="497251" cy="369332"/>
          </a:xfrm>
          <a:prstGeom prst="rect">
            <a:avLst/>
          </a:prstGeom>
        </p:spPr>
        <p:txBody>
          <a:bodyPr wrap="none">
            <a:spAutoFit/>
          </a:bodyPr>
          <a:lstStyle/>
          <a:p>
            <a:r>
              <a:rPr lang="fa-IR" dirty="0">
                <a:solidFill>
                  <a:srgbClr val="0070C0"/>
                </a:solidFill>
              </a:rPr>
              <a:t>سرد</a:t>
            </a:r>
            <a:endParaRPr lang="fa-IR" dirty="0"/>
          </a:p>
        </p:txBody>
      </p:sp>
      <p:sp>
        <p:nvSpPr>
          <p:cNvPr id="10" name="Rectangle 9"/>
          <p:cNvSpPr/>
          <p:nvPr/>
        </p:nvSpPr>
        <p:spPr>
          <a:xfrm>
            <a:off x="4884254" y="2903662"/>
            <a:ext cx="284052" cy="369332"/>
          </a:xfrm>
          <a:prstGeom prst="rect">
            <a:avLst/>
          </a:prstGeom>
        </p:spPr>
        <p:txBody>
          <a:bodyPr wrap="none">
            <a:spAutoFit/>
          </a:bodyPr>
          <a:lstStyle/>
          <a:p>
            <a:r>
              <a:rPr lang="fa-IR" dirty="0"/>
              <a:t>و</a:t>
            </a:r>
          </a:p>
        </p:txBody>
      </p:sp>
      <p:sp>
        <p:nvSpPr>
          <p:cNvPr id="11" name="Rectangle 10"/>
          <p:cNvSpPr/>
          <p:nvPr/>
        </p:nvSpPr>
        <p:spPr>
          <a:xfrm>
            <a:off x="5508104" y="2903662"/>
            <a:ext cx="1508746" cy="369332"/>
          </a:xfrm>
          <a:prstGeom prst="rect">
            <a:avLst/>
          </a:prstGeom>
        </p:spPr>
        <p:txBody>
          <a:bodyPr wrap="none">
            <a:spAutoFit/>
          </a:bodyPr>
          <a:lstStyle/>
          <a:p>
            <a:r>
              <a:rPr lang="fa-IR" dirty="0"/>
              <a:t>تركها به دو دسته </a:t>
            </a:r>
          </a:p>
        </p:txBody>
      </p:sp>
      <p:sp>
        <p:nvSpPr>
          <p:cNvPr id="12" name="Rectangle 11"/>
          <p:cNvSpPr/>
          <p:nvPr/>
        </p:nvSpPr>
        <p:spPr>
          <a:xfrm>
            <a:off x="3108830" y="2903662"/>
            <a:ext cx="1334020" cy="369332"/>
          </a:xfrm>
          <a:prstGeom prst="rect">
            <a:avLst/>
          </a:prstGeom>
        </p:spPr>
        <p:txBody>
          <a:bodyPr wrap="none">
            <a:spAutoFit/>
          </a:bodyPr>
          <a:lstStyle/>
          <a:p>
            <a:pPr algn="ctr"/>
            <a:r>
              <a:rPr lang="fa-IR" dirty="0"/>
              <a:t>تقسيم مي شوند.</a:t>
            </a:r>
          </a:p>
        </p:txBody>
      </p:sp>
    </p:spTree>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1000"/>
                                        <p:tgtEl>
                                          <p:spTgt spid="5"/>
                                        </p:tgtEl>
                                      </p:cBhvr>
                                    </p:animEffect>
                                    <p:anim calcmode="lin" valueType="num">
                                      <p:cBhvr>
                                        <p:cTn id="33" dur="1000" fill="hold"/>
                                        <p:tgtEl>
                                          <p:spTgt spid="5"/>
                                        </p:tgtEl>
                                        <p:attrNameLst>
                                          <p:attrName>ppt_x</p:attrName>
                                        </p:attrNameLst>
                                      </p:cBhvr>
                                      <p:tavLst>
                                        <p:tav tm="0">
                                          <p:val>
                                            <p:strVal val="#ppt_x"/>
                                          </p:val>
                                        </p:tav>
                                        <p:tav tm="100000">
                                          <p:val>
                                            <p:strVal val="#ppt_x"/>
                                          </p:val>
                                        </p:tav>
                                      </p:tavLst>
                                    </p:anim>
                                    <p:anim calcmode="lin" valueType="num">
                                      <p:cBhvr>
                                        <p:cTn id="3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1000"/>
                                        <p:tgtEl>
                                          <p:spTgt spid="11"/>
                                        </p:tgtEl>
                                      </p:cBhvr>
                                    </p:animEffect>
                                    <p:anim calcmode="lin" valueType="num">
                                      <p:cBhvr>
                                        <p:cTn id="40" dur="1000" fill="hold"/>
                                        <p:tgtEl>
                                          <p:spTgt spid="11"/>
                                        </p:tgtEl>
                                        <p:attrNameLst>
                                          <p:attrName>ppt_x</p:attrName>
                                        </p:attrNameLst>
                                      </p:cBhvr>
                                      <p:tavLst>
                                        <p:tav tm="0">
                                          <p:val>
                                            <p:strVal val="#ppt_x"/>
                                          </p:val>
                                        </p:tav>
                                        <p:tav tm="100000">
                                          <p:val>
                                            <p:strVal val="#ppt_x"/>
                                          </p:val>
                                        </p:tav>
                                      </p:tavLst>
                                    </p:anim>
                                    <p:anim calcmode="lin" valueType="num">
                                      <p:cBhvr>
                                        <p:cTn id="4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6" presetClass="entr" presetSubtype="0" fill="hold" grpId="0" nodeType="clickEffect">
                                  <p:stCondLst>
                                    <p:cond delay="0"/>
                                  </p:stCondLst>
                                  <p:childTnLst>
                                    <p:set>
                                      <p:cBhvr>
                                        <p:cTn id="45" dur="1" fill="hold">
                                          <p:stCondLst>
                                            <p:cond delay="0"/>
                                          </p:stCondLst>
                                        </p:cTn>
                                        <p:tgtEl>
                                          <p:spTgt spid="3"/>
                                        </p:tgtEl>
                                        <p:attrNameLst>
                                          <p:attrName>style.visibility</p:attrName>
                                        </p:attrNameLst>
                                      </p:cBhvr>
                                      <p:to>
                                        <p:strVal val="visible"/>
                                      </p:to>
                                    </p:set>
                                    <p:animEffect transition="in" filter="wipe(down)">
                                      <p:cBhvr>
                                        <p:cTn id="46" dur="580">
                                          <p:stCondLst>
                                            <p:cond delay="0"/>
                                          </p:stCondLst>
                                        </p:cTn>
                                        <p:tgtEl>
                                          <p:spTgt spid="3"/>
                                        </p:tgtEl>
                                      </p:cBhvr>
                                    </p:animEffect>
                                    <p:anim calcmode="lin" valueType="num">
                                      <p:cBhvr>
                                        <p:cTn id="47"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48"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49"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50"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51"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52" dur="26">
                                          <p:stCondLst>
                                            <p:cond delay="650"/>
                                          </p:stCondLst>
                                        </p:cTn>
                                        <p:tgtEl>
                                          <p:spTgt spid="3"/>
                                        </p:tgtEl>
                                      </p:cBhvr>
                                      <p:to x="100000" y="60000"/>
                                    </p:animScale>
                                    <p:animScale>
                                      <p:cBhvr>
                                        <p:cTn id="53" dur="166" decel="50000">
                                          <p:stCondLst>
                                            <p:cond delay="676"/>
                                          </p:stCondLst>
                                        </p:cTn>
                                        <p:tgtEl>
                                          <p:spTgt spid="3"/>
                                        </p:tgtEl>
                                      </p:cBhvr>
                                      <p:to x="100000" y="100000"/>
                                    </p:animScale>
                                    <p:animScale>
                                      <p:cBhvr>
                                        <p:cTn id="54" dur="26">
                                          <p:stCondLst>
                                            <p:cond delay="1312"/>
                                          </p:stCondLst>
                                        </p:cTn>
                                        <p:tgtEl>
                                          <p:spTgt spid="3"/>
                                        </p:tgtEl>
                                      </p:cBhvr>
                                      <p:to x="100000" y="80000"/>
                                    </p:animScale>
                                    <p:animScale>
                                      <p:cBhvr>
                                        <p:cTn id="55" dur="166" decel="50000">
                                          <p:stCondLst>
                                            <p:cond delay="1338"/>
                                          </p:stCondLst>
                                        </p:cTn>
                                        <p:tgtEl>
                                          <p:spTgt spid="3"/>
                                        </p:tgtEl>
                                      </p:cBhvr>
                                      <p:to x="100000" y="100000"/>
                                    </p:animScale>
                                    <p:animScale>
                                      <p:cBhvr>
                                        <p:cTn id="56" dur="26">
                                          <p:stCondLst>
                                            <p:cond delay="1642"/>
                                          </p:stCondLst>
                                        </p:cTn>
                                        <p:tgtEl>
                                          <p:spTgt spid="3"/>
                                        </p:tgtEl>
                                      </p:cBhvr>
                                      <p:to x="100000" y="90000"/>
                                    </p:animScale>
                                    <p:animScale>
                                      <p:cBhvr>
                                        <p:cTn id="57" dur="166" decel="50000">
                                          <p:stCondLst>
                                            <p:cond delay="1668"/>
                                          </p:stCondLst>
                                        </p:cTn>
                                        <p:tgtEl>
                                          <p:spTgt spid="3"/>
                                        </p:tgtEl>
                                      </p:cBhvr>
                                      <p:to x="100000" y="100000"/>
                                    </p:animScale>
                                    <p:animScale>
                                      <p:cBhvr>
                                        <p:cTn id="58" dur="26">
                                          <p:stCondLst>
                                            <p:cond delay="1808"/>
                                          </p:stCondLst>
                                        </p:cTn>
                                        <p:tgtEl>
                                          <p:spTgt spid="3"/>
                                        </p:tgtEl>
                                      </p:cBhvr>
                                      <p:to x="100000" y="95000"/>
                                    </p:animScale>
                                    <p:animScale>
                                      <p:cBhvr>
                                        <p:cTn id="59" dur="166" decel="50000">
                                          <p:stCondLst>
                                            <p:cond delay="1834"/>
                                          </p:stCondLst>
                                        </p:cTn>
                                        <p:tgtEl>
                                          <p:spTgt spid="3"/>
                                        </p:tgtEl>
                                      </p:cBhvr>
                                      <p:to x="100000" y="100000"/>
                                    </p:animScale>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grpId="0" nodeType="clickEffect">
                                  <p:stCondLst>
                                    <p:cond delay="0"/>
                                  </p:stCondLst>
                                  <p:childTnLst>
                                    <p:set>
                                      <p:cBhvr>
                                        <p:cTn id="63" dur="1" fill="hold">
                                          <p:stCondLst>
                                            <p:cond delay="0"/>
                                          </p:stCondLst>
                                        </p:cTn>
                                        <p:tgtEl>
                                          <p:spTgt spid="10"/>
                                        </p:tgtEl>
                                        <p:attrNameLst>
                                          <p:attrName>style.visibility</p:attrName>
                                        </p:attrNameLst>
                                      </p:cBhvr>
                                      <p:to>
                                        <p:strVal val="visible"/>
                                      </p:to>
                                    </p:set>
                                    <p:animEffect transition="in" filter="fade">
                                      <p:cBhvr>
                                        <p:cTn id="64" dur="1000"/>
                                        <p:tgtEl>
                                          <p:spTgt spid="10"/>
                                        </p:tgtEl>
                                      </p:cBhvr>
                                    </p:animEffect>
                                    <p:anim calcmode="lin" valueType="num">
                                      <p:cBhvr>
                                        <p:cTn id="65" dur="1000" fill="hold"/>
                                        <p:tgtEl>
                                          <p:spTgt spid="10"/>
                                        </p:tgtEl>
                                        <p:attrNameLst>
                                          <p:attrName>ppt_x</p:attrName>
                                        </p:attrNameLst>
                                      </p:cBhvr>
                                      <p:tavLst>
                                        <p:tav tm="0">
                                          <p:val>
                                            <p:strVal val="#ppt_x"/>
                                          </p:val>
                                        </p:tav>
                                        <p:tav tm="100000">
                                          <p:val>
                                            <p:strVal val="#ppt_x"/>
                                          </p:val>
                                        </p:tav>
                                      </p:tavLst>
                                    </p:anim>
                                    <p:anim calcmode="lin" valueType="num">
                                      <p:cBhvr>
                                        <p:cTn id="6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6" presetClass="entr" presetSubtype="0" fill="hold" grpId="0" nodeType="clickEffect">
                                  <p:stCondLst>
                                    <p:cond delay="0"/>
                                  </p:stCondLst>
                                  <p:childTnLst>
                                    <p:set>
                                      <p:cBhvr>
                                        <p:cTn id="70" dur="1" fill="hold">
                                          <p:stCondLst>
                                            <p:cond delay="0"/>
                                          </p:stCondLst>
                                        </p:cTn>
                                        <p:tgtEl>
                                          <p:spTgt spid="9"/>
                                        </p:tgtEl>
                                        <p:attrNameLst>
                                          <p:attrName>style.visibility</p:attrName>
                                        </p:attrNameLst>
                                      </p:cBhvr>
                                      <p:to>
                                        <p:strVal val="visible"/>
                                      </p:to>
                                    </p:set>
                                    <p:animEffect transition="in" filter="wipe(down)">
                                      <p:cBhvr>
                                        <p:cTn id="71" dur="580">
                                          <p:stCondLst>
                                            <p:cond delay="0"/>
                                          </p:stCondLst>
                                        </p:cTn>
                                        <p:tgtEl>
                                          <p:spTgt spid="9"/>
                                        </p:tgtEl>
                                      </p:cBhvr>
                                    </p:animEffect>
                                    <p:anim calcmode="lin" valueType="num">
                                      <p:cBhvr>
                                        <p:cTn id="72"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77" dur="26">
                                          <p:stCondLst>
                                            <p:cond delay="650"/>
                                          </p:stCondLst>
                                        </p:cTn>
                                        <p:tgtEl>
                                          <p:spTgt spid="9"/>
                                        </p:tgtEl>
                                      </p:cBhvr>
                                      <p:to x="100000" y="60000"/>
                                    </p:animScale>
                                    <p:animScale>
                                      <p:cBhvr>
                                        <p:cTn id="78" dur="166" decel="50000">
                                          <p:stCondLst>
                                            <p:cond delay="676"/>
                                          </p:stCondLst>
                                        </p:cTn>
                                        <p:tgtEl>
                                          <p:spTgt spid="9"/>
                                        </p:tgtEl>
                                      </p:cBhvr>
                                      <p:to x="100000" y="100000"/>
                                    </p:animScale>
                                    <p:animScale>
                                      <p:cBhvr>
                                        <p:cTn id="79" dur="26">
                                          <p:stCondLst>
                                            <p:cond delay="1312"/>
                                          </p:stCondLst>
                                        </p:cTn>
                                        <p:tgtEl>
                                          <p:spTgt spid="9"/>
                                        </p:tgtEl>
                                      </p:cBhvr>
                                      <p:to x="100000" y="80000"/>
                                    </p:animScale>
                                    <p:animScale>
                                      <p:cBhvr>
                                        <p:cTn id="80" dur="166" decel="50000">
                                          <p:stCondLst>
                                            <p:cond delay="1338"/>
                                          </p:stCondLst>
                                        </p:cTn>
                                        <p:tgtEl>
                                          <p:spTgt spid="9"/>
                                        </p:tgtEl>
                                      </p:cBhvr>
                                      <p:to x="100000" y="100000"/>
                                    </p:animScale>
                                    <p:animScale>
                                      <p:cBhvr>
                                        <p:cTn id="81" dur="26">
                                          <p:stCondLst>
                                            <p:cond delay="1642"/>
                                          </p:stCondLst>
                                        </p:cTn>
                                        <p:tgtEl>
                                          <p:spTgt spid="9"/>
                                        </p:tgtEl>
                                      </p:cBhvr>
                                      <p:to x="100000" y="90000"/>
                                    </p:animScale>
                                    <p:animScale>
                                      <p:cBhvr>
                                        <p:cTn id="82" dur="166" decel="50000">
                                          <p:stCondLst>
                                            <p:cond delay="1668"/>
                                          </p:stCondLst>
                                        </p:cTn>
                                        <p:tgtEl>
                                          <p:spTgt spid="9"/>
                                        </p:tgtEl>
                                      </p:cBhvr>
                                      <p:to x="100000" y="100000"/>
                                    </p:animScale>
                                    <p:animScale>
                                      <p:cBhvr>
                                        <p:cTn id="83" dur="26">
                                          <p:stCondLst>
                                            <p:cond delay="1808"/>
                                          </p:stCondLst>
                                        </p:cTn>
                                        <p:tgtEl>
                                          <p:spTgt spid="9"/>
                                        </p:tgtEl>
                                      </p:cBhvr>
                                      <p:to x="100000" y="95000"/>
                                    </p:animScale>
                                    <p:animScale>
                                      <p:cBhvr>
                                        <p:cTn id="84" dur="166" decel="50000">
                                          <p:stCondLst>
                                            <p:cond delay="1834"/>
                                          </p:stCondLst>
                                        </p:cTn>
                                        <p:tgtEl>
                                          <p:spTgt spid="9"/>
                                        </p:tgtEl>
                                      </p:cBhvr>
                                      <p:to x="100000" y="100000"/>
                                    </p:animScale>
                                  </p:childTnLst>
                                </p:cTn>
                              </p:par>
                            </p:childTnLst>
                          </p:cTn>
                        </p:par>
                      </p:childTnLst>
                    </p:cTn>
                  </p:par>
                  <p:par>
                    <p:cTn id="85" fill="hold">
                      <p:stCondLst>
                        <p:cond delay="indefinite"/>
                      </p:stCondLst>
                      <p:childTnLst>
                        <p:par>
                          <p:cTn id="86" fill="hold">
                            <p:stCondLst>
                              <p:cond delay="0"/>
                            </p:stCondLst>
                            <p:childTnLst>
                              <p:par>
                                <p:cTn id="87" presetID="42" presetClass="entr" presetSubtype="0" fill="hold" grpId="0" nodeType="clickEffect">
                                  <p:stCondLst>
                                    <p:cond delay="0"/>
                                  </p:stCondLst>
                                  <p:childTnLst>
                                    <p:set>
                                      <p:cBhvr>
                                        <p:cTn id="88" dur="1" fill="hold">
                                          <p:stCondLst>
                                            <p:cond delay="0"/>
                                          </p:stCondLst>
                                        </p:cTn>
                                        <p:tgtEl>
                                          <p:spTgt spid="12"/>
                                        </p:tgtEl>
                                        <p:attrNameLst>
                                          <p:attrName>style.visibility</p:attrName>
                                        </p:attrNameLst>
                                      </p:cBhvr>
                                      <p:to>
                                        <p:strVal val="visible"/>
                                      </p:to>
                                    </p:set>
                                    <p:animEffect transition="in" filter="fade">
                                      <p:cBhvr>
                                        <p:cTn id="89" dur="1000"/>
                                        <p:tgtEl>
                                          <p:spTgt spid="12"/>
                                        </p:tgtEl>
                                      </p:cBhvr>
                                    </p:animEffect>
                                    <p:anim calcmode="lin" valueType="num">
                                      <p:cBhvr>
                                        <p:cTn id="90" dur="1000" fill="hold"/>
                                        <p:tgtEl>
                                          <p:spTgt spid="12"/>
                                        </p:tgtEl>
                                        <p:attrNameLst>
                                          <p:attrName>ppt_x</p:attrName>
                                        </p:attrNameLst>
                                      </p:cBhvr>
                                      <p:tavLst>
                                        <p:tav tm="0">
                                          <p:val>
                                            <p:strVal val="#ppt_x"/>
                                          </p:val>
                                        </p:tav>
                                        <p:tav tm="100000">
                                          <p:val>
                                            <p:strVal val="#ppt_x"/>
                                          </p:val>
                                        </p:tav>
                                      </p:tavLst>
                                    </p:anim>
                                    <p:anim calcmode="lin" valueType="num">
                                      <p:cBhvr>
                                        <p:cTn id="9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42" presetClass="entr" presetSubtype="0" fill="hold" grpId="0" nodeType="clickEffect">
                                  <p:stCondLst>
                                    <p:cond delay="0"/>
                                  </p:stCondLst>
                                  <p:childTnLst>
                                    <p:set>
                                      <p:cBhvr>
                                        <p:cTn id="95" dur="1" fill="hold">
                                          <p:stCondLst>
                                            <p:cond delay="0"/>
                                          </p:stCondLst>
                                        </p:cTn>
                                        <p:tgtEl>
                                          <p:spTgt spid="7"/>
                                        </p:tgtEl>
                                        <p:attrNameLst>
                                          <p:attrName>style.visibility</p:attrName>
                                        </p:attrNameLst>
                                      </p:cBhvr>
                                      <p:to>
                                        <p:strVal val="visible"/>
                                      </p:to>
                                    </p:set>
                                    <p:animEffect transition="in" filter="fade">
                                      <p:cBhvr>
                                        <p:cTn id="96" dur="1000"/>
                                        <p:tgtEl>
                                          <p:spTgt spid="7"/>
                                        </p:tgtEl>
                                      </p:cBhvr>
                                    </p:animEffect>
                                    <p:anim calcmode="lin" valueType="num">
                                      <p:cBhvr>
                                        <p:cTn id="97" dur="1000" fill="hold"/>
                                        <p:tgtEl>
                                          <p:spTgt spid="7"/>
                                        </p:tgtEl>
                                        <p:attrNameLst>
                                          <p:attrName>ppt_x</p:attrName>
                                        </p:attrNameLst>
                                      </p:cBhvr>
                                      <p:tavLst>
                                        <p:tav tm="0">
                                          <p:val>
                                            <p:strVal val="#ppt_x"/>
                                          </p:val>
                                        </p:tav>
                                        <p:tav tm="100000">
                                          <p:val>
                                            <p:strVal val="#ppt_x"/>
                                          </p:val>
                                        </p:tav>
                                      </p:tavLst>
                                    </p:anim>
                                    <p:anim calcmode="lin" valueType="num">
                                      <p:cBhvr>
                                        <p:cTn id="98"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42" presetClass="entr" presetSubtype="0" fill="hold" grpId="0" nodeType="clickEffect">
                                  <p:stCondLst>
                                    <p:cond delay="0"/>
                                  </p:stCondLst>
                                  <p:childTnLst>
                                    <p:set>
                                      <p:cBhvr>
                                        <p:cTn id="102" dur="1" fill="hold">
                                          <p:stCondLst>
                                            <p:cond delay="0"/>
                                          </p:stCondLst>
                                        </p:cTn>
                                        <p:tgtEl>
                                          <p:spTgt spid="8"/>
                                        </p:tgtEl>
                                        <p:attrNameLst>
                                          <p:attrName>style.visibility</p:attrName>
                                        </p:attrNameLst>
                                      </p:cBhvr>
                                      <p:to>
                                        <p:strVal val="visible"/>
                                      </p:to>
                                    </p:set>
                                    <p:animEffect transition="in" filter="fade">
                                      <p:cBhvr>
                                        <p:cTn id="103" dur="1000"/>
                                        <p:tgtEl>
                                          <p:spTgt spid="8"/>
                                        </p:tgtEl>
                                      </p:cBhvr>
                                    </p:animEffect>
                                    <p:anim calcmode="lin" valueType="num">
                                      <p:cBhvr>
                                        <p:cTn id="104" dur="1000" fill="hold"/>
                                        <p:tgtEl>
                                          <p:spTgt spid="8"/>
                                        </p:tgtEl>
                                        <p:attrNameLst>
                                          <p:attrName>ppt_x</p:attrName>
                                        </p:attrNameLst>
                                      </p:cBhvr>
                                      <p:tavLst>
                                        <p:tav tm="0">
                                          <p:val>
                                            <p:strVal val="#ppt_x"/>
                                          </p:val>
                                        </p:tav>
                                        <p:tav tm="100000">
                                          <p:val>
                                            <p:strVal val="#ppt_x"/>
                                          </p:val>
                                        </p:tav>
                                      </p:tavLst>
                                    </p:anim>
                                    <p:anim calcmode="lin" valueType="num">
                                      <p:cBhvr>
                                        <p:cTn id="10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7" grpId="0"/>
      <p:bldP spid="8" grpId="0"/>
      <p:bldP spid="3" grpId="0"/>
      <p:bldP spid="9" grpId="0"/>
      <p:bldP spid="10" grpId="0"/>
      <p:bldP spid="11" grpId="0"/>
      <p:bldP spid="1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0" y="142852"/>
            <a:ext cx="4318810" cy="400110"/>
          </a:xfrm>
          <a:prstGeom prst="rect">
            <a:avLst/>
          </a:prstGeom>
        </p:spPr>
        <p:txBody>
          <a:bodyPr wrap="none">
            <a:spAutoFit/>
          </a:bodyPr>
          <a:lstStyle/>
          <a:p>
            <a:pPr algn="ctr"/>
            <a:r>
              <a:rPr lang="en-US" b="1" dirty="0" smtClean="0"/>
              <a:t>-9 </a:t>
            </a:r>
            <a:r>
              <a:rPr lang="fa-IR" sz="2000" b="1" dirty="0" smtClean="0"/>
              <a:t>عدم همترازي خطي </a:t>
            </a:r>
            <a:r>
              <a:rPr lang="en-US" b="1" dirty="0" smtClean="0"/>
              <a:t>(</a:t>
            </a:r>
            <a:r>
              <a:rPr lang="en-US" b="1" dirty="0" smtClean="0">
                <a:solidFill>
                  <a:srgbClr val="FF0000"/>
                </a:solidFill>
              </a:rPr>
              <a:t>Linear Misalignment</a:t>
            </a:r>
            <a:r>
              <a:rPr lang="en-US" b="1" dirty="0" smtClean="0"/>
              <a:t>) </a:t>
            </a:r>
            <a:endParaRPr lang="fa-IR" dirty="0"/>
          </a:p>
        </p:txBody>
      </p:sp>
      <p:sp>
        <p:nvSpPr>
          <p:cNvPr id="3" name="Rectangle 2"/>
          <p:cNvSpPr/>
          <p:nvPr/>
        </p:nvSpPr>
        <p:spPr>
          <a:xfrm>
            <a:off x="3714744" y="642918"/>
            <a:ext cx="5214958" cy="369332"/>
          </a:xfrm>
          <a:prstGeom prst="rect">
            <a:avLst/>
          </a:prstGeom>
        </p:spPr>
        <p:txBody>
          <a:bodyPr wrap="square">
            <a:spAutoFit/>
          </a:bodyPr>
          <a:lstStyle/>
          <a:p>
            <a:pPr algn="ctr"/>
            <a:r>
              <a:rPr lang="fa-IR" dirty="0" smtClean="0"/>
              <a:t>عدم همترازي خطي، عدم همترازي بين دو قطعه جوش داده شده به هم است.</a:t>
            </a:r>
            <a:endParaRPr lang="fa-IR" dirty="0"/>
          </a:p>
        </p:txBody>
      </p:sp>
      <p:sp>
        <p:nvSpPr>
          <p:cNvPr id="4" name="Rectangle 3"/>
          <p:cNvSpPr/>
          <p:nvPr/>
        </p:nvSpPr>
        <p:spPr>
          <a:xfrm>
            <a:off x="1643042" y="1142984"/>
            <a:ext cx="5072082" cy="369332"/>
          </a:xfrm>
          <a:prstGeom prst="rect">
            <a:avLst/>
          </a:prstGeom>
        </p:spPr>
        <p:txBody>
          <a:bodyPr wrap="square">
            <a:spAutoFit/>
          </a:bodyPr>
          <a:lstStyle/>
          <a:p>
            <a:pPr algn="ctr"/>
            <a:r>
              <a:rPr lang="fa-IR" dirty="0" smtClean="0"/>
              <a:t>بطوريكه با وجود موازي بودن پلانهاي سطحشان، دو قطعه همتراز نيستند.</a:t>
            </a:r>
            <a:endParaRPr lang="fa-IR" dirty="0"/>
          </a:p>
        </p:txBody>
      </p:sp>
      <p:pic>
        <p:nvPicPr>
          <p:cNvPr id="2050" name="Picture 2"/>
          <p:cNvPicPr>
            <a:picLocks noChangeAspect="1" noChangeArrowheads="1"/>
          </p:cNvPicPr>
          <p:nvPr/>
        </p:nvPicPr>
        <p:blipFill>
          <a:blip r:embed="rId2"/>
          <a:srcRect/>
          <a:stretch>
            <a:fillRect/>
          </a:stretch>
        </p:blipFill>
        <p:spPr bwMode="auto">
          <a:xfrm>
            <a:off x="1246944" y="1988840"/>
            <a:ext cx="7643866" cy="3929090"/>
          </a:xfrm>
          <a:prstGeom prst="rect">
            <a:avLst/>
          </a:prstGeom>
          <a:ln w="88900" cap="sq" cmpd="thickThin">
            <a:solidFill>
              <a:srgbClr val="000000"/>
            </a:solidFill>
            <a:prstDash val="solid"/>
            <a:miter lim="800000"/>
          </a:ln>
          <a:effectLst>
            <a:innerShdw blurRad="76200">
              <a:srgbClr val="000000"/>
            </a:innerShdw>
          </a:effectLst>
        </p:spPr>
      </p:pic>
      <p:sp>
        <p:nvSpPr>
          <p:cNvPr id="6" name="Rectangle 5"/>
          <p:cNvSpPr/>
          <p:nvPr/>
        </p:nvSpPr>
        <p:spPr>
          <a:xfrm>
            <a:off x="2053091" y="6285117"/>
            <a:ext cx="6031572" cy="369332"/>
          </a:xfrm>
          <a:prstGeom prst="rect">
            <a:avLst/>
          </a:prstGeom>
        </p:spPr>
        <p:txBody>
          <a:bodyPr wrap="square">
            <a:spAutoFit/>
          </a:bodyPr>
          <a:lstStyle/>
          <a:p>
            <a:pPr algn="ctr"/>
            <a:r>
              <a:rPr lang="fa-IR" b="1" dirty="0" smtClean="0"/>
              <a:t>شكل 16 - نمونه اي از عدم همترازي خطي در يك جوش لب به لب نفوذي</a:t>
            </a:r>
            <a:endParaRPr lang="fa-IR" dirty="0"/>
          </a:p>
        </p:txBody>
      </p:sp>
      <p:sp>
        <p:nvSpPr>
          <p:cNvPr id="5" name="Footer Placeholder 4"/>
          <p:cNvSpPr>
            <a:spLocks noGrp="1"/>
          </p:cNvSpPr>
          <p:nvPr>
            <p:ph type="ftr" sz="quarter" idx="11"/>
          </p:nvPr>
        </p:nvSpPr>
        <p:spPr/>
        <p:txBody>
          <a:bodyPr/>
          <a:lstStyle/>
          <a:p>
            <a:r>
              <a:rPr lang="en-US" smtClean="0"/>
              <a:t>www.parsdigishop.ir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nodeType="clickEffect">
                                  <p:stCondLst>
                                    <p:cond delay="0"/>
                                  </p:stCondLst>
                                  <p:childTnLst>
                                    <p:set>
                                      <p:cBhvr>
                                        <p:cTn id="28" dur="1" fill="hold">
                                          <p:stCondLst>
                                            <p:cond delay="0"/>
                                          </p:stCondLst>
                                        </p:cTn>
                                        <p:tgtEl>
                                          <p:spTgt spid="2050"/>
                                        </p:tgtEl>
                                        <p:attrNameLst>
                                          <p:attrName>style.visibility</p:attrName>
                                        </p:attrNameLst>
                                      </p:cBhvr>
                                      <p:to>
                                        <p:strVal val="visible"/>
                                      </p:to>
                                    </p:set>
                                    <p:animEffect transition="in" filter="wheel(1)">
                                      <p:cBhvr>
                                        <p:cTn id="29" dur="2000"/>
                                        <p:tgtEl>
                                          <p:spTgt spid="2050"/>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1000"/>
                                        <p:tgtEl>
                                          <p:spTgt spid="6"/>
                                        </p:tgtEl>
                                      </p:cBhvr>
                                    </p:animEffect>
                                    <p:anim calcmode="lin" valueType="num">
                                      <p:cBhvr>
                                        <p:cTn id="35" dur="1000" fill="hold"/>
                                        <p:tgtEl>
                                          <p:spTgt spid="6"/>
                                        </p:tgtEl>
                                        <p:attrNameLst>
                                          <p:attrName>ppt_x</p:attrName>
                                        </p:attrNameLst>
                                      </p:cBhvr>
                                      <p:tavLst>
                                        <p:tav tm="0">
                                          <p:val>
                                            <p:strVal val="#ppt_x"/>
                                          </p:val>
                                        </p:tav>
                                        <p:tav tm="100000">
                                          <p:val>
                                            <p:strVal val="#ppt_x"/>
                                          </p:val>
                                        </p:tav>
                                      </p:tavLst>
                                    </p:anim>
                                    <p:anim calcmode="lin" valueType="num">
                                      <p:cBhvr>
                                        <p:cTn id="3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79912" y="142852"/>
            <a:ext cx="5364088" cy="400110"/>
          </a:xfrm>
          <a:prstGeom prst="rect">
            <a:avLst/>
          </a:prstGeom>
        </p:spPr>
        <p:txBody>
          <a:bodyPr wrap="square">
            <a:spAutoFit/>
          </a:bodyPr>
          <a:lstStyle/>
          <a:p>
            <a:pPr algn="ctr"/>
            <a:r>
              <a:rPr lang="en-US" b="1" dirty="0" smtClean="0"/>
              <a:t> -10 </a:t>
            </a:r>
            <a:r>
              <a:rPr lang="fa-IR" sz="2000" b="1" dirty="0" smtClean="0"/>
              <a:t>عدم همترازي زاويه اي </a:t>
            </a:r>
            <a:r>
              <a:rPr lang="en-US" b="1" dirty="0" smtClean="0"/>
              <a:t>(</a:t>
            </a:r>
            <a:r>
              <a:rPr lang="en-US" b="1" dirty="0" smtClean="0">
                <a:solidFill>
                  <a:srgbClr val="FF0000"/>
                </a:solidFill>
              </a:rPr>
              <a:t>Angular Misalignment</a:t>
            </a:r>
            <a:r>
              <a:rPr lang="en-US" b="1" dirty="0" smtClean="0"/>
              <a:t>) </a:t>
            </a:r>
            <a:endParaRPr lang="fa-IR" dirty="0"/>
          </a:p>
        </p:txBody>
      </p:sp>
      <p:sp>
        <p:nvSpPr>
          <p:cNvPr id="3" name="Rectangle 2"/>
          <p:cNvSpPr/>
          <p:nvPr/>
        </p:nvSpPr>
        <p:spPr>
          <a:xfrm>
            <a:off x="1214414" y="642918"/>
            <a:ext cx="7786710" cy="369332"/>
          </a:xfrm>
          <a:prstGeom prst="rect">
            <a:avLst/>
          </a:prstGeom>
        </p:spPr>
        <p:txBody>
          <a:bodyPr wrap="square">
            <a:spAutoFit/>
          </a:bodyPr>
          <a:lstStyle/>
          <a:p>
            <a:pPr algn="ctr"/>
            <a:r>
              <a:rPr lang="fa-IR" dirty="0" smtClean="0"/>
              <a:t>عدم همترازي زاويه اي، در حالتي رخ مي دهد كه پلان سطوح دو قطعه كه به هم جوش مي شوند با يكديگر موازي نباشد.</a:t>
            </a:r>
            <a:endParaRPr lang="fa-IR" dirty="0"/>
          </a:p>
        </p:txBody>
      </p:sp>
      <p:sp>
        <p:nvSpPr>
          <p:cNvPr id="4" name="Rectangle 3"/>
          <p:cNvSpPr/>
          <p:nvPr/>
        </p:nvSpPr>
        <p:spPr>
          <a:xfrm>
            <a:off x="3000364" y="1310907"/>
            <a:ext cx="3956531" cy="369332"/>
          </a:xfrm>
          <a:prstGeom prst="rect">
            <a:avLst/>
          </a:prstGeom>
        </p:spPr>
        <p:txBody>
          <a:bodyPr wrap="none">
            <a:spAutoFit/>
          </a:bodyPr>
          <a:lstStyle/>
          <a:p>
            <a:pPr algn="ctr"/>
            <a:r>
              <a:rPr lang="fa-IR" dirty="0" smtClean="0"/>
              <a:t>يعني از ابتدا نسبت به هم تحت زاويه خاصي قرار گرفته اند.</a:t>
            </a:r>
            <a:endParaRPr lang="fa-IR" dirty="0"/>
          </a:p>
        </p:txBody>
      </p:sp>
      <p:pic>
        <p:nvPicPr>
          <p:cNvPr id="3074" name="Picture 2"/>
          <p:cNvPicPr>
            <a:picLocks noChangeAspect="1" noChangeArrowheads="1"/>
          </p:cNvPicPr>
          <p:nvPr/>
        </p:nvPicPr>
        <p:blipFill>
          <a:blip r:embed="rId2"/>
          <a:srcRect/>
          <a:stretch>
            <a:fillRect/>
          </a:stretch>
        </p:blipFill>
        <p:spPr bwMode="auto">
          <a:xfrm>
            <a:off x="1285852" y="1928802"/>
            <a:ext cx="7572428" cy="3500462"/>
          </a:xfrm>
          <a:prstGeom prst="rect">
            <a:avLst/>
          </a:prstGeom>
          <a:ln w="88900" cap="sq" cmpd="thickThin">
            <a:solidFill>
              <a:srgbClr val="000000"/>
            </a:solidFill>
            <a:prstDash val="solid"/>
            <a:miter lim="800000"/>
          </a:ln>
          <a:effectLst>
            <a:innerShdw blurRad="76200">
              <a:srgbClr val="000000"/>
            </a:innerShdw>
          </a:effectLst>
        </p:spPr>
      </p:pic>
      <p:sp>
        <p:nvSpPr>
          <p:cNvPr id="6" name="Rectangle 5"/>
          <p:cNvSpPr/>
          <p:nvPr/>
        </p:nvSpPr>
        <p:spPr>
          <a:xfrm>
            <a:off x="2571736" y="6000768"/>
            <a:ext cx="4576894" cy="369332"/>
          </a:xfrm>
          <a:prstGeom prst="rect">
            <a:avLst/>
          </a:prstGeom>
        </p:spPr>
        <p:txBody>
          <a:bodyPr wrap="none">
            <a:spAutoFit/>
          </a:bodyPr>
          <a:lstStyle/>
          <a:p>
            <a:pPr algn="ctr"/>
            <a:r>
              <a:rPr lang="fa-IR" b="1" dirty="0" smtClean="0"/>
              <a:t>شكل 17 - نمونه اي از عدم همترازي زاويه اي در يك جوش لب به لب</a:t>
            </a:r>
            <a:endParaRPr lang="fa-IR" dirty="0"/>
          </a:p>
        </p:txBody>
      </p:sp>
      <p:sp>
        <p:nvSpPr>
          <p:cNvPr id="5" name="Footer Placeholder 4"/>
          <p:cNvSpPr>
            <a:spLocks noGrp="1"/>
          </p:cNvSpPr>
          <p:nvPr>
            <p:ph type="ftr" sz="quarter" idx="11"/>
          </p:nvPr>
        </p:nvSpPr>
        <p:spPr/>
        <p:txBody>
          <a:bodyPr/>
          <a:lstStyle/>
          <a:p>
            <a:r>
              <a:rPr lang="en-US" smtClean="0"/>
              <a:t>www.parsdigishop.ir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nodeType="clickEffect">
                                  <p:stCondLst>
                                    <p:cond delay="0"/>
                                  </p:stCondLst>
                                  <p:childTnLst>
                                    <p:set>
                                      <p:cBhvr>
                                        <p:cTn id="28" dur="1" fill="hold">
                                          <p:stCondLst>
                                            <p:cond delay="0"/>
                                          </p:stCondLst>
                                        </p:cTn>
                                        <p:tgtEl>
                                          <p:spTgt spid="3074"/>
                                        </p:tgtEl>
                                        <p:attrNameLst>
                                          <p:attrName>style.visibility</p:attrName>
                                        </p:attrNameLst>
                                      </p:cBhvr>
                                      <p:to>
                                        <p:strVal val="visible"/>
                                      </p:to>
                                    </p:set>
                                    <p:animEffect transition="in" filter="wheel(1)">
                                      <p:cBhvr>
                                        <p:cTn id="29" dur="2000"/>
                                        <p:tgtEl>
                                          <p:spTgt spid="3074"/>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1000"/>
                                        <p:tgtEl>
                                          <p:spTgt spid="6"/>
                                        </p:tgtEl>
                                      </p:cBhvr>
                                    </p:animEffect>
                                    <p:anim calcmode="lin" valueType="num">
                                      <p:cBhvr>
                                        <p:cTn id="35" dur="1000" fill="hold"/>
                                        <p:tgtEl>
                                          <p:spTgt spid="6"/>
                                        </p:tgtEl>
                                        <p:attrNameLst>
                                          <p:attrName>ppt_x</p:attrName>
                                        </p:attrNameLst>
                                      </p:cBhvr>
                                      <p:tavLst>
                                        <p:tav tm="0">
                                          <p:val>
                                            <p:strVal val="#ppt_x"/>
                                          </p:val>
                                        </p:tav>
                                        <p:tav tm="100000">
                                          <p:val>
                                            <p:strVal val="#ppt_x"/>
                                          </p:val>
                                        </p:tav>
                                      </p:tavLst>
                                    </p:anim>
                                    <p:anim calcmode="lin" valueType="num">
                                      <p:cBhvr>
                                        <p:cTn id="3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74322" y="142852"/>
            <a:ext cx="2569678" cy="400110"/>
          </a:xfrm>
          <a:prstGeom prst="rect">
            <a:avLst/>
          </a:prstGeom>
        </p:spPr>
        <p:txBody>
          <a:bodyPr wrap="none">
            <a:spAutoFit/>
          </a:bodyPr>
          <a:lstStyle/>
          <a:p>
            <a:pPr algn="ctr"/>
            <a:r>
              <a:rPr lang="en-US" b="1" dirty="0" smtClean="0"/>
              <a:t>-11 </a:t>
            </a:r>
            <a:r>
              <a:rPr lang="fa-IR" sz="2000" b="1" dirty="0" smtClean="0"/>
              <a:t>گود افتادگي </a:t>
            </a:r>
            <a:r>
              <a:rPr lang="en-US" b="1" dirty="0" smtClean="0"/>
              <a:t>(</a:t>
            </a:r>
            <a:r>
              <a:rPr lang="en-US" b="1" dirty="0" smtClean="0">
                <a:solidFill>
                  <a:srgbClr val="FF0000"/>
                </a:solidFill>
              </a:rPr>
              <a:t>Sagging</a:t>
            </a:r>
            <a:r>
              <a:rPr lang="en-US" b="1" dirty="0" smtClean="0"/>
              <a:t>) </a:t>
            </a:r>
            <a:endParaRPr lang="fa-IR" dirty="0"/>
          </a:p>
        </p:txBody>
      </p:sp>
      <p:sp>
        <p:nvSpPr>
          <p:cNvPr id="3" name="Rectangle 2"/>
          <p:cNvSpPr/>
          <p:nvPr/>
        </p:nvSpPr>
        <p:spPr>
          <a:xfrm>
            <a:off x="1428728" y="714356"/>
            <a:ext cx="7429520" cy="369332"/>
          </a:xfrm>
          <a:prstGeom prst="rect">
            <a:avLst/>
          </a:prstGeom>
        </p:spPr>
        <p:txBody>
          <a:bodyPr wrap="square">
            <a:spAutoFit/>
          </a:bodyPr>
          <a:lstStyle/>
          <a:p>
            <a:pPr algn="ctr"/>
            <a:r>
              <a:rPr lang="fa-IR" dirty="0" smtClean="0"/>
              <a:t>گود افتادگي، فروريختگي فلز جوش بخاطر ثقل است. بسته به وضعيت مي تواند به يكي از صورتهاي زير ايجاد شود :</a:t>
            </a:r>
            <a:endParaRPr lang="fa-IR" dirty="0"/>
          </a:p>
        </p:txBody>
      </p:sp>
      <p:sp>
        <p:nvSpPr>
          <p:cNvPr id="4" name="Rectangle 3"/>
          <p:cNvSpPr/>
          <p:nvPr/>
        </p:nvSpPr>
        <p:spPr>
          <a:xfrm>
            <a:off x="6715140" y="1285860"/>
            <a:ext cx="2097049" cy="400110"/>
          </a:xfrm>
          <a:prstGeom prst="rect">
            <a:avLst/>
          </a:prstGeom>
        </p:spPr>
        <p:txBody>
          <a:bodyPr wrap="none">
            <a:spAutoFit/>
          </a:bodyPr>
          <a:lstStyle/>
          <a:p>
            <a:pPr algn="ctr"/>
            <a:r>
              <a:rPr lang="fa-IR" sz="2000" b="1" dirty="0" smtClean="0">
                <a:solidFill>
                  <a:srgbClr val="002060"/>
                </a:solidFill>
              </a:rPr>
              <a:t>- در حالت افقي – عمودي</a:t>
            </a:r>
            <a:endParaRPr lang="fa-IR" sz="2000" b="1" dirty="0">
              <a:solidFill>
                <a:srgbClr val="002060"/>
              </a:solidFill>
            </a:endParaRPr>
          </a:p>
        </p:txBody>
      </p:sp>
      <p:sp>
        <p:nvSpPr>
          <p:cNvPr id="5" name="Rectangle 4"/>
          <p:cNvSpPr/>
          <p:nvPr/>
        </p:nvSpPr>
        <p:spPr>
          <a:xfrm>
            <a:off x="1588750" y="1357298"/>
            <a:ext cx="1875835" cy="400110"/>
          </a:xfrm>
          <a:prstGeom prst="rect">
            <a:avLst/>
          </a:prstGeom>
        </p:spPr>
        <p:txBody>
          <a:bodyPr wrap="none">
            <a:spAutoFit/>
          </a:bodyPr>
          <a:lstStyle/>
          <a:p>
            <a:pPr algn="ctr"/>
            <a:r>
              <a:rPr lang="fa-IR" sz="2000" b="1" dirty="0" smtClean="0">
                <a:solidFill>
                  <a:srgbClr val="002060"/>
                </a:solidFill>
              </a:rPr>
              <a:t>در حالت تخت يا سقفي</a:t>
            </a:r>
            <a:endParaRPr lang="fa-IR" sz="2000" b="1" dirty="0">
              <a:solidFill>
                <a:srgbClr val="002060"/>
              </a:solidFill>
            </a:endParaRPr>
          </a:p>
        </p:txBody>
      </p:sp>
      <p:sp>
        <p:nvSpPr>
          <p:cNvPr id="6" name="Rectangle 5"/>
          <p:cNvSpPr/>
          <p:nvPr/>
        </p:nvSpPr>
        <p:spPr>
          <a:xfrm>
            <a:off x="5373361" y="1928802"/>
            <a:ext cx="1771639" cy="400110"/>
          </a:xfrm>
          <a:prstGeom prst="rect">
            <a:avLst/>
          </a:prstGeom>
        </p:spPr>
        <p:txBody>
          <a:bodyPr wrap="none">
            <a:spAutoFit/>
          </a:bodyPr>
          <a:lstStyle/>
          <a:p>
            <a:pPr algn="ctr"/>
            <a:r>
              <a:rPr lang="fa-IR" sz="2000" b="1" dirty="0" smtClean="0">
                <a:solidFill>
                  <a:srgbClr val="002060"/>
                </a:solidFill>
              </a:rPr>
              <a:t>در جوشهاي گوشه اي</a:t>
            </a:r>
            <a:endParaRPr lang="fa-IR" sz="2000" b="1" dirty="0">
              <a:solidFill>
                <a:srgbClr val="002060"/>
              </a:solidFill>
            </a:endParaRPr>
          </a:p>
        </p:txBody>
      </p:sp>
      <p:sp>
        <p:nvSpPr>
          <p:cNvPr id="7" name="Rectangle 6"/>
          <p:cNvSpPr/>
          <p:nvPr/>
        </p:nvSpPr>
        <p:spPr>
          <a:xfrm>
            <a:off x="2714612" y="1928802"/>
            <a:ext cx="1699504" cy="400110"/>
          </a:xfrm>
          <a:prstGeom prst="rect">
            <a:avLst/>
          </a:prstGeom>
        </p:spPr>
        <p:txBody>
          <a:bodyPr wrap="none">
            <a:spAutoFit/>
          </a:bodyPr>
          <a:lstStyle/>
          <a:p>
            <a:pPr algn="ctr"/>
            <a:r>
              <a:rPr lang="fa-IR" sz="2000" b="1" dirty="0" smtClean="0">
                <a:solidFill>
                  <a:srgbClr val="002060"/>
                </a:solidFill>
              </a:rPr>
              <a:t>در لبه هاي قطعه كار</a:t>
            </a:r>
            <a:endParaRPr lang="fa-IR" sz="2000" b="1" dirty="0">
              <a:solidFill>
                <a:srgbClr val="002060"/>
              </a:solidFill>
            </a:endParaRPr>
          </a:p>
        </p:txBody>
      </p:sp>
      <p:pic>
        <p:nvPicPr>
          <p:cNvPr id="4098" name="Picture 2"/>
          <p:cNvPicPr>
            <a:picLocks noChangeAspect="1" noChangeArrowheads="1"/>
          </p:cNvPicPr>
          <p:nvPr/>
        </p:nvPicPr>
        <p:blipFill>
          <a:blip r:embed="rId2"/>
          <a:srcRect/>
          <a:stretch>
            <a:fillRect/>
          </a:stretch>
        </p:blipFill>
        <p:spPr bwMode="auto">
          <a:xfrm>
            <a:off x="1071538" y="2571744"/>
            <a:ext cx="7957251" cy="3286148"/>
          </a:xfrm>
          <a:prstGeom prst="rect">
            <a:avLst/>
          </a:prstGeom>
          <a:ln w="88900" cap="sq" cmpd="thickThin">
            <a:solidFill>
              <a:srgbClr val="000000"/>
            </a:solidFill>
            <a:prstDash val="solid"/>
            <a:miter lim="800000"/>
          </a:ln>
          <a:effectLst>
            <a:innerShdw blurRad="76200">
              <a:srgbClr val="000000"/>
            </a:innerShdw>
          </a:effectLst>
        </p:spPr>
      </p:pic>
      <p:sp>
        <p:nvSpPr>
          <p:cNvPr id="9" name="Rectangle 8"/>
          <p:cNvSpPr/>
          <p:nvPr/>
        </p:nvSpPr>
        <p:spPr>
          <a:xfrm>
            <a:off x="1478279" y="6215082"/>
            <a:ext cx="7143768" cy="369332"/>
          </a:xfrm>
          <a:prstGeom prst="rect">
            <a:avLst/>
          </a:prstGeom>
        </p:spPr>
        <p:txBody>
          <a:bodyPr wrap="square">
            <a:spAutoFit/>
          </a:bodyPr>
          <a:lstStyle/>
          <a:p>
            <a:pPr algn="ctr"/>
            <a:r>
              <a:rPr lang="fa-IR" b="1" dirty="0" smtClean="0"/>
              <a:t>شكل 18 - گود افتادگي در گرده جوش شياري بر اثر نيروي ثقل در وضعيت جوشكاري تخت</a:t>
            </a:r>
            <a:endParaRPr lang="fa-IR" dirty="0"/>
          </a:p>
        </p:txBody>
      </p:sp>
      <p:sp>
        <p:nvSpPr>
          <p:cNvPr id="8" name="Footer Placeholder 7"/>
          <p:cNvSpPr>
            <a:spLocks noGrp="1"/>
          </p:cNvSpPr>
          <p:nvPr>
            <p:ph type="ftr" sz="quarter" idx="11"/>
          </p:nvPr>
        </p:nvSpPr>
        <p:spPr/>
        <p:txBody>
          <a:bodyPr/>
          <a:lstStyle/>
          <a:p>
            <a:r>
              <a:rPr lang="en-US" smtClean="0"/>
              <a:t>www.parsdigishop.ir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nodeType="clickEffect">
                                  <p:stCondLst>
                                    <p:cond delay="0"/>
                                  </p:stCondLst>
                                  <p:childTnLst>
                                    <p:set>
                                      <p:cBhvr>
                                        <p:cTn id="41" dur="1" fill="hold">
                                          <p:stCondLst>
                                            <p:cond delay="0"/>
                                          </p:stCondLst>
                                        </p:cTn>
                                        <p:tgtEl>
                                          <p:spTgt spid="4098"/>
                                        </p:tgtEl>
                                        <p:attrNameLst>
                                          <p:attrName>style.visibility</p:attrName>
                                        </p:attrNameLst>
                                      </p:cBhvr>
                                      <p:to>
                                        <p:strVal val="visible"/>
                                      </p:to>
                                    </p:set>
                                    <p:animEffect transition="in" filter="wheel(1)">
                                      <p:cBhvr>
                                        <p:cTn id="42" dur="2000"/>
                                        <p:tgtEl>
                                          <p:spTgt spid="4098"/>
                                        </p:tgtEl>
                                      </p:cBhvr>
                                    </p:animEffect>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1000"/>
                                        <p:tgtEl>
                                          <p:spTgt spid="9"/>
                                        </p:tgtEl>
                                      </p:cBhvr>
                                    </p:animEffect>
                                    <p:anim calcmode="lin" valueType="num">
                                      <p:cBhvr>
                                        <p:cTn id="48" dur="1000" fill="hold"/>
                                        <p:tgtEl>
                                          <p:spTgt spid="9"/>
                                        </p:tgtEl>
                                        <p:attrNameLst>
                                          <p:attrName>ppt_x</p:attrName>
                                        </p:attrNameLst>
                                      </p:cBhvr>
                                      <p:tavLst>
                                        <p:tav tm="0">
                                          <p:val>
                                            <p:strVal val="#ppt_x"/>
                                          </p:val>
                                        </p:tav>
                                        <p:tav tm="100000">
                                          <p:val>
                                            <p:strVal val="#ppt_x"/>
                                          </p:val>
                                        </p:tav>
                                      </p:tavLst>
                                    </p:anim>
                                    <p:anim calcmode="lin" valueType="num">
                                      <p:cBhvr>
                                        <p:cTn id="4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9"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628" y="142852"/>
            <a:ext cx="4000455" cy="461665"/>
          </a:xfrm>
          <a:prstGeom prst="rect">
            <a:avLst/>
          </a:prstGeom>
        </p:spPr>
        <p:txBody>
          <a:bodyPr wrap="none">
            <a:spAutoFit/>
          </a:bodyPr>
          <a:lstStyle/>
          <a:p>
            <a:pPr algn="ctr"/>
            <a:r>
              <a:rPr lang="en-US" b="1" dirty="0" smtClean="0"/>
              <a:t>-12 </a:t>
            </a:r>
            <a:r>
              <a:rPr lang="fa-IR" sz="2400" dirty="0" smtClean="0"/>
              <a:t>سوختگي سرتاسري </a:t>
            </a:r>
            <a:r>
              <a:rPr lang="en-US" b="1" dirty="0" smtClean="0"/>
              <a:t>(</a:t>
            </a:r>
            <a:r>
              <a:rPr lang="en-US" b="1" dirty="0" smtClean="0">
                <a:solidFill>
                  <a:srgbClr val="FF0000"/>
                </a:solidFill>
              </a:rPr>
              <a:t>Burn through</a:t>
            </a:r>
            <a:r>
              <a:rPr lang="en-US" b="1" dirty="0" smtClean="0"/>
              <a:t>) </a:t>
            </a:r>
            <a:endParaRPr lang="fa-IR" dirty="0"/>
          </a:p>
        </p:txBody>
      </p:sp>
      <p:sp>
        <p:nvSpPr>
          <p:cNvPr id="3" name="Rectangle 2"/>
          <p:cNvSpPr/>
          <p:nvPr/>
        </p:nvSpPr>
        <p:spPr>
          <a:xfrm>
            <a:off x="1714480" y="642918"/>
            <a:ext cx="7000892" cy="369332"/>
          </a:xfrm>
          <a:prstGeom prst="rect">
            <a:avLst/>
          </a:prstGeom>
        </p:spPr>
        <p:txBody>
          <a:bodyPr wrap="square">
            <a:spAutoFit/>
          </a:bodyPr>
          <a:lstStyle/>
          <a:p>
            <a:pPr algn="ctr"/>
            <a:r>
              <a:rPr lang="fa-IR" dirty="0" smtClean="0"/>
              <a:t>اين عيب در حقيقت فروپاشي حوضچه جوش است كه سوراخي در جوش يا در كنار جوش ايجاد كرده باشد.</a:t>
            </a:r>
            <a:endParaRPr lang="fa-IR" dirty="0"/>
          </a:p>
        </p:txBody>
      </p:sp>
      <p:sp>
        <p:nvSpPr>
          <p:cNvPr id="4" name="Rectangle 3"/>
          <p:cNvSpPr/>
          <p:nvPr/>
        </p:nvSpPr>
        <p:spPr>
          <a:xfrm>
            <a:off x="1000100" y="1142984"/>
            <a:ext cx="8143900" cy="646331"/>
          </a:xfrm>
          <a:prstGeom prst="rect">
            <a:avLst/>
          </a:prstGeom>
        </p:spPr>
        <p:txBody>
          <a:bodyPr wrap="square">
            <a:spAutoFit/>
          </a:bodyPr>
          <a:lstStyle/>
          <a:p>
            <a:pPr algn="ctr"/>
            <a:r>
              <a:rPr lang="fa-IR" dirty="0" smtClean="0"/>
              <a:t>تشخيص منطقه اين عيب از اطراف چندان دشوار نيست چراكه عمدتا به شكل دايره اي تيره (سوخته) و با سطحي پايينتر از مناطق اطراف خود ظاهر مي شود.</a:t>
            </a:r>
            <a:endParaRPr lang="fa-IR" dirty="0"/>
          </a:p>
        </p:txBody>
      </p:sp>
      <p:sp>
        <p:nvSpPr>
          <p:cNvPr id="5" name="Rectangle 4"/>
          <p:cNvSpPr/>
          <p:nvPr/>
        </p:nvSpPr>
        <p:spPr>
          <a:xfrm>
            <a:off x="3419872" y="1806728"/>
            <a:ext cx="5581284" cy="400110"/>
          </a:xfrm>
          <a:prstGeom prst="rect">
            <a:avLst/>
          </a:prstGeom>
        </p:spPr>
        <p:txBody>
          <a:bodyPr wrap="square">
            <a:spAutoFit/>
          </a:bodyPr>
          <a:lstStyle/>
          <a:p>
            <a:pPr algn="ctr"/>
            <a:r>
              <a:rPr lang="en-US" b="1" dirty="0" smtClean="0"/>
              <a:t>-13 </a:t>
            </a:r>
            <a:r>
              <a:rPr lang="fa-IR" sz="2000" b="1" dirty="0" smtClean="0"/>
              <a:t>شيار كاملا پر نشده </a:t>
            </a:r>
            <a:r>
              <a:rPr lang="en-US" b="1" dirty="0" smtClean="0"/>
              <a:t>(</a:t>
            </a:r>
            <a:r>
              <a:rPr lang="en-US" b="1" dirty="0" smtClean="0">
                <a:solidFill>
                  <a:srgbClr val="FF0000"/>
                </a:solidFill>
              </a:rPr>
              <a:t>Incompletely Filled Groove</a:t>
            </a:r>
            <a:r>
              <a:rPr lang="en-US" b="1" dirty="0" smtClean="0"/>
              <a:t>) </a:t>
            </a:r>
            <a:endParaRPr lang="fa-IR" dirty="0"/>
          </a:p>
        </p:txBody>
      </p:sp>
      <p:sp>
        <p:nvSpPr>
          <p:cNvPr id="6" name="Rectangle 5"/>
          <p:cNvSpPr/>
          <p:nvPr/>
        </p:nvSpPr>
        <p:spPr>
          <a:xfrm>
            <a:off x="1000100" y="2285992"/>
            <a:ext cx="8143900" cy="646331"/>
          </a:xfrm>
          <a:prstGeom prst="rect">
            <a:avLst/>
          </a:prstGeom>
        </p:spPr>
        <p:txBody>
          <a:bodyPr wrap="square">
            <a:spAutoFit/>
          </a:bodyPr>
          <a:lstStyle/>
          <a:p>
            <a:pPr algn="ctr"/>
            <a:r>
              <a:rPr lang="fa-IR" dirty="0" smtClean="0"/>
              <a:t>اين عيب، كانالي طولي پيوسته يا منقطع در سطح جوش بخاطر رسوب ناكافي فلز جوش ايجاد مي كند. بنابراين طول بزرگتر محدوده اي كه اين عيب به خود اختصاص مي دهد معمولا موازي با جهت جريان جوشكاري خواهد بود.</a:t>
            </a:r>
            <a:endParaRPr lang="fa-IR" dirty="0"/>
          </a:p>
        </p:txBody>
      </p:sp>
      <p:pic>
        <p:nvPicPr>
          <p:cNvPr id="5122" name="Picture 2" descr="C:\Users\amir09152382771\Desktop\Untitleبفسیd.jpg"/>
          <p:cNvPicPr>
            <a:picLocks noChangeAspect="1" noChangeArrowheads="1"/>
          </p:cNvPicPr>
          <p:nvPr/>
        </p:nvPicPr>
        <p:blipFill>
          <a:blip r:embed="rId2"/>
          <a:srcRect/>
          <a:stretch>
            <a:fillRect/>
          </a:stretch>
        </p:blipFill>
        <p:spPr bwMode="auto">
          <a:xfrm>
            <a:off x="1331640" y="3284984"/>
            <a:ext cx="7383732" cy="2853876"/>
          </a:xfrm>
          <a:prstGeom prst="rect">
            <a:avLst/>
          </a:prstGeom>
          <a:ln w="88900" cap="sq" cmpd="thickThin">
            <a:solidFill>
              <a:srgbClr val="000000"/>
            </a:solidFill>
            <a:prstDash val="solid"/>
            <a:miter lim="800000"/>
          </a:ln>
          <a:effectLst>
            <a:innerShdw blurRad="76200">
              <a:srgbClr val="000000"/>
            </a:innerShdw>
          </a:effectLst>
        </p:spPr>
      </p:pic>
      <p:sp>
        <p:nvSpPr>
          <p:cNvPr id="8" name="Rectangle 7"/>
          <p:cNvSpPr/>
          <p:nvPr/>
        </p:nvSpPr>
        <p:spPr>
          <a:xfrm>
            <a:off x="2357422" y="6286520"/>
            <a:ext cx="5670962" cy="369332"/>
          </a:xfrm>
          <a:prstGeom prst="rect">
            <a:avLst/>
          </a:prstGeom>
        </p:spPr>
        <p:txBody>
          <a:bodyPr wrap="square">
            <a:spAutoFit/>
          </a:bodyPr>
          <a:lstStyle/>
          <a:p>
            <a:pPr algn="ctr"/>
            <a:r>
              <a:rPr lang="fa-IR" b="1" dirty="0" smtClean="0"/>
              <a:t>شكل 19 - شيار كاملا پر نشده در يك جوش نفوذي با اتصال لب به لب</a:t>
            </a:r>
            <a:endParaRPr lang="fa-IR" dirty="0"/>
          </a:p>
        </p:txBody>
      </p:sp>
      <p:sp>
        <p:nvSpPr>
          <p:cNvPr id="7" name="Footer Placeholder 6"/>
          <p:cNvSpPr>
            <a:spLocks noGrp="1"/>
          </p:cNvSpPr>
          <p:nvPr>
            <p:ph type="ftr" sz="quarter" idx="11"/>
          </p:nvPr>
        </p:nvSpPr>
        <p:spPr/>
        <p:txBody>
          <a:bodyPr/>
          <a:lstStyle/>
          <a:p>
            <a:r>
              <a:rPr lang="en-US" smtClean="0"/>
              <a:t>www.parsdigishop.ir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p:cTn id="29" dur="1000" fill="hold"/>
                                        <p:tgtEl>
                                          <p:spTgt spid="5"/>
                                        </p:tgtEl>
                                        <p:attrNameLst>
                                          <p:attrName>ppt_w</p:attrName>
                                        </p:attrNameLst>
                                      </p:cBhvr>
                                      <p:tavLst>
                                        <p:tav tm="0">
                                          <p:val>
                                            <p:fltVal val="0"/>
                                          </p:val>
                                        </p:tav>
                                        <p:tav tm="100000">
                                          <p:val>
                                            <p:strVal val="#ppt_w"/>
                                          </p:val>
                                        </p:tav>
                                      </p:tavLst>
                                    </p:anim>
                                    <p:anim calcmode="lin" valueType="num">
                                      <p:cBhvr>
                                        <p:cTn id="30" dur="1000" fill="hold"/>
                                        <p:tgtEl>
                                          <p:spTgt spid="5"/>
                                        </p:tgtEl>
                                        <p:attrNameLst>
                                          <p:attrName>ppt_h</p:attrName>
                                        </p:attrNameLst>
                                      </p:cBhvr>
                                      <p:tavLst>
                                        <p:tav tm="0">
                                          <p:val>
                                            <p:fltVal val="0"/>
                                          </p:val>
                                        </p:tav>
                                        <p:tav tm="100000">
                                          <p:val>
                                            <p:strVal val="#ppt_h"/>
                                          </p:val>
                                        </p:tav>
                                      </p:tavLst>
                                    </p:anim>
                                    <p:anim calcmode="lin" valueType="num">
                                      <p:cBhvr>
                                        <p:cTn id="31" dur="1000" fill="hold"/>
                                        <p:tgtEl>
                                          <p:spTgt spid="5"/>
                                        </p:tgtEl>
                                        <p:attrNameLst>
                                          <p:attrName>style.rotation</p:attrName>
                                        </p:attrNameLst>
                                      </p:cBhvr>
                                      <p:tavLst>
                                        <p:tav tm="0">
                                          <p:val>
                                            <p:fltVal val="90"/>
                                          </p:val>
                                        </p:tav>
                                        <p:tav tm="100000">
                                          <p:val>
                                            <p:fltVal val="0"/>
                                          </p:val>
                                        </p:tav>
                                      </p:tavLst>
                                    </p:anim>
                                    <p:animEffect transition="in" filter="fade">
                                      <p:cBhvr>
                                        <p:cTn id="32" dur="10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1000"/>
                                        <p:tgtEl>
                                          <p:spTgt spid="6"/>
                                        </p:tgtEl>
                                      </p:cBhvr>
                                    </p:animEffect>
                                    <p:anim calcmode="lin" valueType="num">
                                      <p:cBhvr>
                                        <p:cTn id="38" dur="1000" fill="hold"/>
                                        <p:tgtEl>
                                          <p:spTgt spid="6"/>
                                        </p:tgtEl>
                                        <p:attrNameLst>
                                          <p:attrName>ppt_x</p:attrName>
                                        </p:attrNameLst>
                                      </p:cBhvr>
                                      <p:tavLst>
                                        <p:tav tm="0">
                                          <p:val>
                                            <p:strVal val="#ppt_x"/>
                                          </p:val>
                                        </p:tav>
                                        <p:tav tm="100000">
                                          <p:val>
                                            <p:strVal val="#ppt_x"/>
                                          </p:val>
                                        </p:tav>
                                      </p:tavLst>
                                    </p:anim>
                                    <p:anim calcmode="lin" valueType="num">
                                      <p:cBhvr>
                                        <p:cTn id="3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1" presetClass="entr" presetSubtype="1" fill="hold" nodeType="clickEffect">
                                  <p:stCondLst>
                                    <p:cond delay="0"/>
                                  </p:stCondLst>
                                  <p:childTnLst>
                                    <p:set>
                                      <p:cBhvr>
                                        <p:cTn id="43" dur="1" fill="hold">
                                          <p:stCondLst>
                                            <p:cond delay="0"/>
                                          </p:stCondLst>
                                        </p:cTn>
                                        <p:tgtEl>
                                          <p:spTgt spid="5122"/>
                                        </p:tgtEl>
                                        <p:attrNameLst>
                                          <p:attrName>style.visibility</p:attrName>
                                        </p:attrNameLst>
                                      </p:cBhvr>
                                      <p:to>
                                        <p:strVal val="visible"/>
                                      </p:to>
                                    </p:set>
                                    <p:animEffect transition="in" filter="wheel(1)">
                                      <p:cBhvr>
                                        <p:cTn id="44" dur="2000"/>
                                        <p:tgtEl>
                                          <p:spTgt spid="5122"/>
                                        </p:tgtEl>
                                      </p:cBhvr>
                                    </p:animEffect>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animEffect transition="in" filter="fade">
                                      <p:cBhvr>
                                        <p:cTn id="49" dur="1000"/>
                                        <p:tgtEl>
                                          <p:spTgt spid="8"/>
                                        </p:tgtEl>
                                      </p:cBhvr>
                                    </p:animEffect>
                                    <p:anim calcmode="lin" valueType="num">
                                      <p:cBhvr>
                                        <p:cTn id="50" dur="1000" fill="hold"/>
                                        <p:tgtEl>
                                          <p:spTgt spid="8"/>
                                        </p:tgtEl>
                                        <p:attrNameLst>
                                          <p:attrName>ppt_x</p:attrName>
                                        </p:attrNameLst>
                                      </p:cBhvr>
                                      <p:tavLst>
                                        <p:tav tm="0">
                                          <p:val>
                                            <p:strVal val="#ppt_x"/>
                                          </p:val>
                                        </p:tav>
                                        <p:tav tm="100000">
                                          <p:val>
                                            <p:strVal val="#ppt_x"/>
                                          </p:val>
                                        </p:tav>
                                      </p:tavLst>
                                    </p:anim>
                                    <p:anim calcmode="lin" valueType="num">
                                      <p:cBhvr>
                                        <p:cTn id="5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76378" y="116632"/>
            <a:ext cx="7470576" cy="400110"/>
          </a:xfrm>
          <a:prstGeom prst="rect">
            <a:avLst/>
          </a:prstGeom>
        </p:spPr>
        <p:txBody>
          <a:bodyPr wrap="square">
            <a:spAutoFit/>
          </a:bodyPr>
          <a:lstStyle/>
          <a:p>
            <a:pPr algn="ctr"/>
            <a:r>
              <a:rPr lang="en-US" b="1" dirty="0" smtClean="0"/>
              <a:t>-</a:t>
            </a:r>
            <a:r>
              <a:rPr lang="en-US" b="1" dirty="0"/>
              <a:t>14 </a:t>
            </a:r>
            <a:r>
              <a:rPr lang="fa-IR" b="1" dirty="0" smtClean="0"/>
              <a:t> </a:t>
            </a:r>
            <a:r>
              <a:rPr lang="fa-IR" sz="2000" b="1" dirty="0" smtClean="0"/>
              <a:t>نامتقارني </a:t>
            </a:r>
            <a:r>
              <a:rPr lang="fa-IR" sz="2000" b="1" dirty="0"/>
              <a:t>اضافي جوش گوشه </a:t>
            </a:r>
            <a:r>
              <a:rPr lang="fa-IR" sz="2000" b="1" dirty="0" smtClean="0"/>
              <a:t>اي </a:t>
            </a:r>
            <a:r>
              <a:rPr lang="en-US" b="1" dirty="0"/>
              <a:t>(</a:t>
            </a:r>
            <a:r>
              <a:rPr lang="en-US" b="1" dirty="0">
                <a:solidFill>
                  <a:srgbClr val="FF0000"/>
                </a:solidFill>
              </a:rPr>
              <a:t>Excessive Asymmetry of fillet weld</a:t>
            </a:r>
            <a:r>
              <a:rPr lang="en-US" b="1" dirty="0"/>
              <a:t>) </a:t>
            </a:r>
            <a:endParaRPr lang="fa-IR" b="1" dirty="0"/>
          </a:p>
        </p:txBody>
      </p:sp>
      <p:sp>
        <p:nvSpPr>
          <p:cNvPr id="5" name="Rectangle 4"/>
          <p:cNvSpPr/>
          <p:nvPr/>
        </p:nvSpPr>
        <p:spPr>
          <a:xfrm>
            <a:off x="971600" y="620688"/>
            <a:ext cx="8175354" cy="646331"/>
          </a:xfrm>
          <a:prstGeom prst="rect">
            <a:avLst/>
          </a:prstGeom>
        </p:spPr>
        <p:txBody>
          <a:bodyPr wrap="square">
            <a:spAutoFit/>
          </a:bodyPr>
          <a:lstStyle/>
          <a:p>
            <a:pPr algn="ctr"/>
            <a:r>
              <a:rPr lang="fa-IR" dirty="0"/>
              <a:t>در صورتي رخ مي دهد كه بر اثر عدم مهارت كافي جوشكار و يا وزش مغناطيسي قوس حين جوشكاري، امكان برقراري تقارن دو ساق جوش در </a:t>
            </a:r>
            <a:r>
              <a:rPr lang="fa-IR" dirty="0" smtClean="0"/>
              <a:t>دو طرف </a:t>
            </a:r>
            <a:r>
              <a:rPr lang="fa-IR" dirty="0"/>
              <a:t>ديواره در جوشهاي گوشه اي فراهم نباشد</a:t>
            </a:r>
            <a:r>
              <a:rPr lang="fa-IR" dirty="0" smtClean="0"/>
              <a:t>.</a:t>
            </a:r>
            <a:endParaRPr lang="fa-IR"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40" y="1484784"/>
            <a:ext cx="7488832" cy="4402523"/>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
        <p:nvSpPr>
          <p:cNvPr id="6" name="Rectangle 5"/>
          <p:cNvSpPr/>
          <p:nvPr/>
        </p:nvSpPr>
        <p:spPr>
          <a:xfrm>
            <a:off x="2483768" y="6093296"/>
            <a:ext cx="4445448" cy="369332"/>
          </a:xfrm>
          <a:prstGeom prst="rect">
            <a:avLst/>
          </a:prstGeom>
        </p:spPr>
        <p:txBody>
          <a:bodyPr wrap="none">
            <a:spAutoFit/>
          </a:bodyPr>
          <a:lstStyle/>
          <a:p>
            <a:pPr algn="ctr"/>
            <a:r>
              <a:rPr lang="fa-IR" b="1" dirty="0"/>
              <a:t>شكل 20 - عدم تقارن دو ساق جوش در جوش گوشه اي</a:t>
            </a:r>
            <a:endParaRPr lang="fa-IR" dirty="0"/>
          </a:p>
        </p:txBody>
      </p:sp>
      <p:sp>
        <p:nvSpPr>
          <p:cNvPr id="2" name="Footer Placeholder 1"/>
          <p:cNvSpPr>
            <a:spLocks noGrp="1"/>
          </p:cNvSpPr>
          <p:nvPr>
            <p:ph type="ftr" sz="quarter" idx="11"/>
          </p:nvPr>
        </p:nvSpPr>
        <p:spPr/>
        <p:txBody>
          <a:bodyPr/>
          <a:lstStyle/>
          <a:p>
            <a:r>
              <a:rPr lang="en-US" smtClean="0"/>
              <a:t>www.parsdigishop.ir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anim calcmode="lin" valueType="num">
                                      <p:cBhvr>
                                        <p:cTn id="16" dur="1000" fill="hold"/>
                                        <p:tgtEl>
                                          <p:spTgt spid="5"/>
                                        </p:tgtEl>
                                        <p:attrNameLst>
                                          <p:attrName>ppt_x</p:attrName>
                                        </p:attrNameLst>
                                      </p:cBhvr>
                                      <p:tavLst>
                                        <p:tav tm="0">
                                          <p:val>
                                            <p:strVal val="#ppt_x"/>
                                          </p:val>
                                        </p:tav>
                                        <p:tav tm="100000">
                                          <p:val>
                                            <p:strVal val="#ppt_x"/>
                                          </p:val>
                                        </p:tav>
                                      </p:tavLst>
                                    </p:anim>
                                    <p:anim calcmode="lin" valueType="num">
                                      <p:cBhvr>
                                        <p:cTn id="1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1026"/>
                                        </p:tgtEl>
                                        <p:attrNameLst>
                                          <p:attrName>style.visibility</p:attrName>
                                        </p:attrNameLst>
                                      </p:cBhvr>
                                      <p:to>
                                        <p:strVal val="visible"/>
                                      </p:to>
                                    </p:set>
                                    <p:animEffect transition="in" filter="wheel(1)">
                                      <p:cBhvr>
                                        <p:cTn id="22" dur="2000"/>
                                        <p:tgtEl>
                                          <p:spTgt spid="1026"/>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8972" y="116632"/>
            <a:ext cx="3683894" cy="400110"/>
          </a:xfrm>
          <a:prstGeom prst="rect">
            <a:avLst/>
          </a:prstGeom>
        </p:spPr>
        <p:txBody>
          <a:bodyPr wrap="none">
            <a:spAutoFit/>
          </a:bodyPr>
          <a:lstStyle/>
          <a:p>
            <a:pPr algn="ctr"/>
            <a:r>
              <a:rPr lang="en-US" b="1" dirty="0" smtClean="0"/>
              <a:t>-</a:t>
            </a:r>
            <a:r>
              <a:rPr lang="en-US" b="1" dirty="0"/>
              <a:t>15 </a:t>
            </a:r>
            <a:r>
              <a:rPr lang="fa-IR" sz="2000" b="1" dirty="0"/>
              <a:t>تقعر در </a:t>
            </a:r>
            <a:r>
              <a:rPr lang="fa-IR" sz="2000" b="1" dirty="0" smtClean="0"/>
              <a:t>ريشه </a:t>
            </a:r>
            <a:r>
              <a:rPr lang="en-US" b="1" dirty="0"/>
              <a:t>(</a:t>
            </a:r>
            <a:r>
              <a:rPr lang="en-US" b="1" dirty="0">
                <a:solidFill>
                  <a:srgbClr val="FF0000"/>
                </a:solidFill>
              </a:rPr>
              <a:t>Root Concavity</a:t>
            </a:r>
            <a:r>
              <a:rPr lang="en-US" b="1" dirty="0"/>
              <a:t>) </a:t>
            </a:r>
            <a:endParaRPr lang="fa-IR" dirty="0"/>
          </a:p>
        </p:txBody>
      </p:sp>
      <p:sp>
        <p:nvSpPr>
          <p:cNvPr id="3" name="Rectangle 2"/>
          <p:cNvSpPr/>
          <p:nvPr/>
        </p:nvSpPr>
        <p:spPr>
          <a:xfrm>
            <a:off x="1043608" y="516742"/>
            <a:ext cx="7956376" cy="369332"/>
          </a:xfrm>
          <a:prstGeom prst="rect">
            <a:avLst/>
          </a:prstGeom>
        </p:spPr>
        <p:txBody>
          <a:bodyPr wrap="square">
            <a:spAutoFit/>
          </a:bodyPr>
          <a:lstStyle/>
          <a:p>
            <a:pPr algn="ctr"/>
            <a:r>
              <a:rPr lang="fa-IR" dirty="0"/>
              <a:t>شيار كم عمقي است كه در ريشه جوشهاي نفوذي با اتصال لب به لب به دليل انقباض جوش ايجاد مي شود.</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6204" y="1340768"/>
            <a:ext cx="7956376" cy="4176464"/>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
        <p:nvSpPr>
          <p:cNvPr id="4" name="Rectangle 3"/>
          <p:cNvSpPr/>
          <p:nvPr/>
        </p:nvSpPr>
        <p:spPr>
          <a:xfrm>
            <a:off x="2555776" y="6021288"/>
            <a:ext cx="4020651" cy="369332"/>
          </a:xfrm>
          <a:prstGeom prst="rect">
            <a:avLst/>
          </a:prstGeom>
        </p:spPr>
        <p:txBody>
          <a:bodyPr wrap="none">
            <a:spAutoFit/>
          </a:bodyPr>
          <a:lstStyle/>
          <a:p>
            <a:pPr algn="ctr"/>
            <a:r>
              <a:rPr lang="fa-IR" b="1" dirty="0"/>
              <a:t>شكل 21 - تقعر در ريشه جوش با اتصال لب به لب</a:t>
            </a:r>
            <a:endParaRPr lang="fa-IR" dirty="0"/>
          </a:p>
        </p:txBody>
      </p:sp>
      <p:sp>
        <p:nvSpPr>
          <p:cNvPr id="5" name="Footer Placeholder 4"/>
          <p:cNvSpPr>
            <a:spLocks noGrp="1"/>
          </p:cNvSpPr>
          <p:nvPr>
            <p:ph type="ftr" sz="quarter" idx="11"/>
          </p:nvPr>
        </p:nvSpPr>
        <p:spPr/>
        <p:txBody>
          <a:bodyPr/>
          <a:lstStyle/>
          <a:p>
            <a:r>
              <a:rPr lang="en-US" smtClean="0"/>
              <a:t>www.parsdigishop.ir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2050"/>
                                        </p:tgtEl>
                                        <p:attrNameLst>
                                          <p:attrName>style.visibility</p:attrName>
                                        </p:attrNameLst>
                                      </p:cBhvr>
                                      <p:to>
                                        <p:strVal val="visible"/>
                                      </p:to>
                                    </p:set>
                                    <p:animEffect transition="in" filter="wheel(1)">
                                      <p:cBhvr>
                                        <p:cTn id="22" dur="2000"/>
                                        <p:tgtEl>
                                          <p:spTgt spid="2050"/>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1000"/>
                                        <p:tgtEl>
                                          <p:spTgt spid="4"/>
                                        </p:tgtEl>
                                      </p:cBhvr>
                                    </p:animEffect>
                                    <p:anim calcmode="lin" valueType="num">
                                      <p:cBhvr>
                                        <p:cTn id="28" dur="1000" fill="hold"/>
                                        <p:tgtEl>
                                          <p:spTgt spid="4"/>
                                        </p:tgtEl>
                                        <p:attrNameLst>
                                          <p:attrName>ppt_x</p:attrName>
                                        </p:attrNameLst>
                                      </p:cBhvr>
                                      <p:tavLst>
                                        <p:tav tm="0">
                                          <p:val>
                                            <p:strVal val="#ppt_x"/>
                                          </p:val>
                                        </p:tav>
                                        <p:tav tm="100000">
                                          <p:val>
                                            <p:strVal val="#ppt_x"/>
                                          </p:val>
                                        </p:tav>
                                      </p:tavLst>
                                    </p:anim>
                                    <p:anim calcmode="lin" valueType="num">
                                      <p:cBhvr>
                                        <p:cTn id="2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60494" y="116632"/>
            <a:ext cx="3446072" cy="400110"/>
          </a:xfrm>
          <a:prstGeom prst="rect">
            <a:avLst/>
          </a:prstGeom>
        </p:spPr>
        <p:txBody>
          <a:bodyPr wrap="none">
            <a:spAutoFit/>
          </a:bodyPr>
          <a:lstStyle/>
          <a:p>
            <a:pPr algn="ctr"/>
            <a:r>
              <a:rPr lang="en-US" b="1" dirty="0" smtClean="0"/>
              <a:t>-</a:t>
            </a:r>
            <a:r>
              <a:rPr lang="en-US" b="1" dirty="0"/>
              <a:t>16 </a:t>
            </a:r>
            <a:r>
              <a:rPr lang="fa-IR" b="1" dirty="0" smtClean="0"/>
              <a:t> </a:t>
            </a:r>
            <a:r>
              <a:rPr lang="fa-IR" sz="2000" b="1" dirty="0" smtClean="0"/>
              <a:t>تخلخل ريشه </a:t>
            </a:r>
            <a:r>
              <a:rPr lang="en-US" b="1" dirty="0"/>
              <a:t>(</a:t>
            </a:r>
            <a:r>
              <a:rPr lang="en-US" b="1" dirty="0">
                <a:solidFill>
                  <a:srgbClr val="FF0000"/>
                </a:solidFill>
              </a:rPr>
              <a:t>Root Porosity</a:t>
            </a:r>
            <a:r>
              <a:rPr lang="en-US" b="1" dirty="0"/>
              <a:t>) </a:t>
            </a:r>
            <a:endParaRPr lang="fa-IR" dirty="0"/>
          </a:p>
        </p:txBody>
      </p:sp>
      <p:sp>
        <p:nvSpPr>
          <p:cNvPr id="3" name="Rectangle 2"/>
          <p:cNvSpPr/>
          <p:nvPr/>
        </p:nvSpPr>
        <p:spPr>
          <a:xfrm>
            <a:off x="971600" y="516742"/>
            <a:ext cx="8172400" cy="646331"/>
          </a:xfrm>
          <a:prstGeom prst="rect">
            <a:avLst/>
          </a:prstGeom>
        </p:spPr>
        <p:txBody>
          <a:bodyPr wrap="square">
            <a:spAutoFit/>
          </a:bodyPr>
          <a:lstStyle/>
          <a:p>
            <a:pPr algn="ctr"/>
            <a:r>
              <a:rPr lang="fa-IR" dirty="0"/>
              <a:t>اسفنجي شدن ريشه جوش بخاطر حبابهاي گازي در فلز جوش در لحظه انجماد منجر به تشكيل حفره ها و تخلخل در ريشه خواهد شد.</a:t>
            </a:r>
          </a:p>
        </p:txBody>
      </p:sp>
      <p:sp>
        <p:nvSpPr>
          <p:cNvPr id="4" name="Rectangle 3"/>
          <p:cNvSpPr/>
          <p:nvPr/>
        </p:nvSpPr>
        <p:spPr>
          <a:xfrm>
            <a:off x="5110884" y="1173553"/>
            <a:ext cx="3895682" cy="400110"/>
          </a:xfrm>
          <a:prstGeom prst="rect">
            <a:avLst/>
          </a:prstGeom>
        </p:spPr>
        <p:txBody>
          <a:bodyPr wrap="none">
            <a:spAutoFit/>
          </a:bodyPr>
          <a:lstStyle/>
          <a:p>
            <a:pPr algn="ctr"/>
            <a:r>
              <a:rPr lang="en-US" b="1" dirty="0" smtClean="0"/>
              <a:t>-</a:t>
            </a:r>
            <a:r>
              <a:rPr lang="en-US" b="1" dirty="0"/>
              <a:t>17 </a:t>
            </a:r>
            <a:r>
              <a:rPr lang="fa-IR" sz="2000" b="1" dirty="0"/>
              <a:t>شروع مجدد </a:t>
            </a:r>
            <a:r>
              <a:rPr lang="fa-IR" sz="2000" b="1" dirty="0" smtClean="0"/>
              <a:t>ضعيف </a:t>
            </a:r>
            <a:r>
              <a:rPr lang="en-US" b="1" dirty="0"/>
              <a:t>(</a:t>
            </a:r>
            <a:r>
              <a:rPr lang="en-US" b="1" dirty="0">
                <a:solidFill>
                  <a:srgbClr val="FF0000"/>
                </a:solidFill>
              </a:rPr>
              <a:t>Poor Restart</a:t>
            </a:r>
            <a:r>
              <a:rPr lang="en-US" b="1" dirty="0"/>
              <a:t>) </a:t>
            </a:r>
            <a:endParaRPr lang="fa-IR" dirty="0"/>
          </a:p>
        </p:txBody>
      </p:sp>
      <p:sp>
        <p:nvSpPr>
          <p:cNvPr id="5" name="Rectangle 4"/>
          <p:cNvSpPr/>
          <p:nvPr/>
        </p:nvSpPr>
        <p:spPr>
          <a:xfrm>
            <a:off x="971600" y="1597076"/>
            <a:ext cx="8172400" cy="646331"/>
          </a:xfrm>
          <a:prstGeom prst="rect">
            <a:avLst/>
          </a:prstGeom>
        </p:spPr>
        <p:txBody>
          <a:bodyPr wrap="square">
            <a:spAutoFit/>
          </a:bodyPr>
          <a:lstStyle/>
          <a:p>
            <a:pPr algn="ctr"/>
            <a:r>
              <a:rPr lang="fa-IR" dirty="0"/>
              <a:t>بي نظمي سطحي موضعي در شروع مجدد جوشكاري و برقراري قوس مجدد است كه عمدتا به مهارت جوشكار يا اپراتور جوشكاري وابسته است.</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0709" y="2708920"/>
            <a:ext cx="7794182" cy="3312367"/>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Lst>
        </p:spPr>
      </p:pic>
      <p:sp>
        <p:nvSpPr>
          <p:cNvPr id="6" name="Rectangle 5"/>
          <p:cNvSpPr/>
          <p:nvPr/>
        </p:nvSpPr>
        <p:spPr>
          <a:xfrm>
            <a:off x="2957706" y="6260390"/>
            <a:ext cx="4200188" cy="369332"/>
          </a:xfrm>
          <a:prstGeom prst="rect">
            <a:avLst/>
          </a:prstGeom>
        </p:spPr>
        <p:txBody>
          <a:bodyPr wrap="none">
            <a:spAutoFit/>
          </a:bodyPr>
          <a:lstStyle/>
          <a:p>
            <a:r>
              <a:rPr lang="fa-IR" b="1" dirty="0"/>
              <a:t>شكل 22 - شروع مجدد ضعيف در طول يك خط جوش</a:t>
            </a:r>
            <a:endParaRPr lang="fa-IR" dirty="0"/>
          </a:p>
        </p:txBody>
      </p:sp>
      <p:sp>
        <p:nvSpPr>
          <p:cNvPr id="7" name="Footer Placeholder 6"/>
          <p:cNvSpPr>
            <a:spLocks noGrp="1"/>
          </p:cNvSpPr>
          <p:nvPr>
            <p:ph type="ftr" sz="quarter" idx="11"/>
          </p:nvPr>
        </p:nvSpPr>
        <p:spPr/>
        <p:txBody>
          <a:bodyPr/>
          <a:lstStyle/>
          <a:p>
            <a:r>
              <a:rPr lang="en-US" smtClean="0"/>
              <a:t>www.parsdigishop.ir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1000" fill="hold"/>
                                        <p:tgtEl>
                                          <p:spTgt spid="4"/>
                                        </p:tgtEl>
                                        <p:attrNameLst>
                                          <p:attrName>ppt_w</p:attrName>
                                        </p:attrNameLst>
                                      </p:cBhvr>
                                      <p:tavLst>
                                        <p:tav tm="0">
                                          <p:val>
                                            <p:fltVal val="0"/>
                                          </p:val>
                                        </p:tav>
                                        <p:tav tm="100000">
                                          <p:val>
                                            <p:strVal val="#ppt_w"/>
                                          </p:val>
                                        </p:tav>
                                      </p:tavLst>
                                    </p:anim>
                                    <p:anim calcmode="lin" valueType="num">
                                      <p:cBhvr>
                                        <p:cTn id="23" dur="1000" fill="hold"/>
                                        <p:tgtEl>
                                          <p:spTgt spid="4"/>
                                        </p:tgtEl>
                                        <p:attrNameLst>
                                          <p:attrName>ppt_h</p:attrName>
                                        </p:attrNameLst>
                                      </p:cBhvr>
                                      <p:tavLst>
                                        <p:tav tm="0">
                                          <p:val>
                                            <p:fltVal val="0"/>
                                          </p:val>
                                        </p:tav>
                                        <p:tav tm="100000">
                                          <p:val>
                                            <p:strVal val="#ppt_h"/>
                                          </p:val>
                                        </p:tav>
                                      </p:tavLst>
                                    </p:anim>
                                    <p:anim calcmode="lin" valueType="num">
                                      <p:cBhvr>
                                        <p:cTn id="24" dur="1000" fill="hold"/>
                                        <p:tgtEl>
                                          <p:spTgt spid="4"/>
                                        </p:tgtEl>
                                        <p:attrNameLst>
                                          <p:attrName>style.rotation</p:attrName>
                                        </p:attrNameLst>
                                      </p:cBhvr>
                                      <p:tavLst>
                                        <p:tav tm="0">
                                          <p:val>
                                            <p:fltVal val="90"/>
                                          </p:val>
                                        </p:tav>
                                        <p:tav tm="100000">
                                          <p:val>
                                            <p:fltVal val="0"/>
                                          </p:val>
                                        </p:tav>
                                      </p:tavLst>
                                    </p:anim>
                                    <p:animEffect transition="in" filter="fade">
                                      <p:cBhvr>
                                        <p:cTn id="25" dur="10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1000"/>
                                        <p:tgtEl>
                                          <p:spTgt spid="5"/>
                                        </p:tgtEl>
                                      </p:cBhvr>
                                    </p:animEffect>
                                    <p:anim calcmode="lin" valueType="num">
                                      <p:cBhvr>
                                        <p:cTn id="31" dur="1000" fill="hold"/>
                                        <p:tgtEl>
                                          <p:spTgt spid="5"/>
                                        </p:tgtEl>
                                        <p:attrNameLst>
                                          <p:attrName>ppt_x</p:attrName>
                                        </p:attrNameLst>
                                      </p:cBhvr>
                                      <p:tavLst>
                                        <p:tav tm="0">
                                          <p:val>
                                            <p:strVal val="#ppt_x"/>
                                          </p:val>
                                        </p:tav>
                                        <p:tav tm="100000">
                                          <p:val>
                                            <p:strVal val="#ppt_x"/>
                                          </p:val>
                                        </p:tav>
                                      </p:tavLst>
                                    </p:anim>
                                    <p:anim calcmode="lin" valueType="num">
                                      <p:cBhvr>
                                        <p:cTn id="3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nodeType="clickEffect">
                                  <p:stCondLst>
                                    <p:cond delay="0"/>
                                  </p:stCondLst>
                                  <p:childTnLst>
                                    <p:set>
                                      <p:cBhvr>
                                        <p:cTn id="36" dur="1" fill="hold">
                                          <p:stCondLst>
                                            <p:cond delay="0"/>
                                          </p:stCondLst>
                                        </p:cTn>
                                        <p:tgtEl>
                                          <p:spTgt spid="1026"/>
                                        </p:tgtEl>
                                        <p:attrNameLst>
                                          <p:attrName>style.visibility</p:attrName>
                                        </p:attrNameLst>
                                      </p:cBhvr>
                                      <p:to>
                                        <p:strVal val="visible"/>
                                      </p:to>
                                    </p:set>
                                    <p:animEffect transition="in" filter="wheel(1)">
                                      <p:cBhvr>
                                        <p:cTn id="37" dur="2000"/>
                                        <p:tgtEl>
                                          <p:spTgt spid="1026"/>
                                        </p:tgtEl>
                                      </p:cBhvr>
                                    </p:animEffect>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fade">
                                      <p:cBhvr>
                                        <p:cTn id="42" dur="1000"/>
                                        <p:tgtEl>
                                          <p:spTgt spid="6"/>
                                        </p:tgtEl>
                                      </p:cBhvr>
                                    </p:animEffect>
                                    <p:anim calcmode="lin" valueType="num">
                                      <p:cBhvr>
                                        <p:cTn id="43" dur="1000" fill="hold"/>
                                        <p:tgtEl>
                                          <p:spTgt spid="6"/>
                                        </p:tgtEl>
                                        <p:attrNameLst>
                                          <p:attrName>ppt_x</p:attrName>
                                        </p:attrNameLst>
                                      </p:cBhvr>
                                      <p:tavLst>
                                        <p:tav tm="0">
                                          <p:val>
                                            <p:strVal val="#ppt_x"/>
                                          </p:val>
                                        </p:tav>
                                        <p:tav tm="100000">
                                          <p:val>
                                            <p:strVal val="#ppt_x"/>
                                          </p:val>
                                        </p:tav>
                                      </p:tavLst>
                                    </p:anim>
                                    <p:anim calcmode="lin" valueType="num">
                                      <p:cBhvr>
                                        <p:cTn id="4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23728" y="260648"/>
            <a:ext cx="5832648" cy="954107"/>
          </a:xfrm>
          <a:prstGeom prst="rect">
            <a:avLst/>
          </a:prstGeom>
        </p:spPr>
        <p:txBody>
          <a:bodyPr wrap="square">
            <a:spAutoFit/>
          </a:bodyPr>
          <a:lstStyle/>
          <a:p>
            <a:pPr algn="ctr"/>
            <a:r>
              <a:rPr lang="fa-IR" sz="2800" b="1" dirty="0" smtClean="0"/>
              <a:t>گروه </a:t>
            </a:r>
            <a:r>
              <a:rPr lang="fa-IR" sz="2800" b="1" dirty="0"/>
              <a:t>شماره 6- عيوب </a:t>
            </a:r>
            <a:r>
              <a:rPr lang="fa-IR" sz="2800" b="1" dirty="0" smtClean="0"/>
              <a:t>متفرقه </a:t>
            </a:r>
            <a:r>
              <a:rPr lang="en-US" sz="2800" b="1" dirty="0"/>
              <a:t>(</a:t>
            </a:r>
            <a:r>
              <a:rPr lang="en-US" sz="2800" b="1" dirty="0">
                <a:solidFill>
                  <a:srgbClr val="FF0000"/>
                </a:solidFill>
              </a:rPr>
              <a:t>Miscellaneous Imperfections</a:t>
            </a:r>
            <a:r>
              <a:rPr lang="en-US" sz="2800" b="1" dirty="0"/>
              <a:t>) </a:t>
            </a:r>
            <a:endParaRPr lang="fa-IR" sz="2800" dirty="0"/>
          </a:p>
        </p:txBody>
      </p:sp>
      <p:sp>
        <p:nvSpPr>
          <p:cNvPr id="3" name="Rectangle 2"/>
          <p:cNvSpPr/>
          <p:nvPr/>
        </p:nvSpPr>
        <p:spPr>
          <a:xfrm>
            <a:off x="1511660" y="1484784"/>
            <a:ext cx="7056784" cy="369332"/>
          </a:xfrm>
          <a:prstGeom prst="rect">
            <a:avLst/>
          </a:prstGeom>
        </p:spPr>
        <p:txBody>
          <a:bodyPr wrap="square">
            <a:spAutoFit/>
          </a:bodyPr>
          <a:lstStyle/>
          <a:p>
            <a:pPr algn="ctr"/>
            <a:r>
              <a:rPr lang="fa-IR" dirty="0"/>
              <a:t>عيوب متفرقه به تمامي عيوبي گفته مي شود كه در گروههاي قبلي نمي توانستند گنجانده شوند.</a:t>
            </a:r>
          </a:p>
        </p:txBody>
      </p:sp>
      <p:sp>
        <p:nvSpPr>
          <p:cNvPr id="4" name="Rectangle 3"/>
          <p:cNvSpPr/>
          <p:nvPr/>
        </p:nvSpPr>
        <p:spPr>
          <a:xfrm>
            <a:off x="3995936" y="1988840"/>
            <a:ext cx="4950296" cy="400110"/>
          </a:xfrm>
          <a:prstGeom prst="rect">
            <a:avLst/>
          </a:prstGeom>
        </p:spPr>
        <p:txBody>
          <a:bodyPr wrap="square">
            <a:spAutoFit/>
          </a:bodyPr>
          <a:lstStyle/>
          <a:p>
            <a:pPr algn="ctr"/>
            <a:r>
              <a:rPr lang="en-US" b="1" dirty="0" smtClean="0"/>
              <a:t>-</a:t>
            </a:r>
            <a:r>
              <a:rPr lang="en-US" b="1" dirty="0"/>
              <a:t>1 </a:t>
            </a:r>
            <a:r>
              <a:rPr lang="fa-IR" b="1" dirty="0" smtClean="0"/>
              <a:t> </a:t>
            </a:r>
            <a:r>
              <a:rPr lang="fa-IR" sz="2000" b="1" dirty="0" smtClean="0"/>
              <a:t>جرقه </a:t>
            </a:r>
            <a:r>
              <a:rPr lang="fa-IR" sz="2000" b="1" dirty="0"/>
              <a:t>هرز يا لكه </a:t>
            </a:r>
            <a:r>
              <a:rPr lang="fa-IR" sz="2000" b="1" dirty="0" smtClean="0"/>
              <a:t>قوس </a:t>
            </a:r>
            <a:r>
              <a:rPr lang="en-US" b="1" dirty="0"/>
              <a:t>(</a:t>
            </a:r>
            <a:r>
              <a:rPr lang="en-US" b="1" dirty="0">
                <a:solidFill>
                  <a:srgbClr val="FF0000"/>
                </a:solidFill>
              </a:rPr>
              <a:t>Arc Strike / Stray Arc</a:t>
            </a:r>
            <a:r>
              <a:rPr lang="en-US" b="1" dirty="0"/>
              <a:t>) </a:t>
            </a:r>
            <a:endParaRPr lang="fa-IR" dirty="0"/>
          </a:p>
        </p:txBody>
      </p:sp>
      <p:sp>
        <p:nvSpPr>
          <p:cNvPr id="5" name="Rectangle 4"/>
          <p:cNvSpPr/>
          <p:nvPr/>
        </p:nvSpPr>
        <p:spPr>
          <a:xfrm>
            <a:off x="971600" y="2388950"/>
            <a:ext cx="8172400" cy="646331"/>
          </a:xfrm>
          <a:prstGeom prst="rect">
            <a:avLst/>
          </a:prstGeom>
        </p:spPr>
        <p:txBody>
          <a:bodyPr wrap="square">
            <a:spAutoFit/>
          </a:bodyPr>
          <a:lstStyle/>
          <a:p>
            <a:pPr algn="ctr"/>
            <a:r>
              <a:rPr lang="fa-IR" dirty="0"/>
              <a:t>آسيب ديدگي موضعي سطح فلز پايه در مجاورت جوش ناشي از قوس زني يا روشن كردن قوس خارج از شيار جوش است.</a:t>
            </a:r>
          </a:p>
        </p:txBody>
      </p:sp>
      <p:pic>
        <p:nvPicPr>
          <p:cNvPr id="2050" name="Picture 2" descr="http://www.weldingcode.com/images/newspost_images/defect_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1660" y="3140968"/>
            <a:ext cx="7056783" cy="2697113"/>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
        <p:nvSpPr>
          <p:cNvPr id="6" name="Rectangle 5"/>
          <p:cNvSpPr/>
          <p:nvPr/>
        </p:nvSpPr>
        <p:spPr>
          <a:xfrm>
            <a:off x="3491880" y="6165304"/>
            <a:ext cx="2834429" cy="369332"/>
          </a:xfrm>
          <a:prstGeom prst="rect">
            <a:avLst/>
          </a:prstGeom>
        </p:spPr>
        <p:txBody>
          <a:bodyPr wrap="none">
            <a:spAutoFit/>
          </a:bodyPr>
          <a:lstStyle/>
          <a:p>
            <a:r>
              <a:rPr lang="fa-IR" dirty="0"/>
              <a:t>شکل 23- لکه قوس در بالای جوش</a:t>
            </a:r>
          </a:p>
        </p:txBody>
      </p:sp>
      <p:sp>
        <p:nvSpPr>
          <p:cNvPr id="7" name="Footer Placeholder 6"/>
          <p:cNvSpPr>
            <a:spLocks noGrp="1"/>
          </p:cNvSpPr>
          <p:nvPr>
            <p:ph type="ftr" sz="quarter" idx="11"/>
          </p:nvPr>
        </p:nvSpPr>
        <p:spPr/>
        <p:txBody>
          <a:bodyPr/>
          <a:lstStyle/>
          <a:p>
            <a:r>
              <a:rPr lang="en-US" smtClean="0"/>
              <a:t>www.parsdigishop.ir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1000"/>
                                        <p:tgtEl>
                                          <p:spTgt spid="3"/>
                                        </p:tgtEl>
                                      </p:cBhvr>
                                    </p:animEffect>
                                    <p:anim calcmode="lin" valueType="num">
                                      <p:cBhvr>
                                        <p:cTn id="26" dur="1000" fill="hold"/>
                                        <p:tgtEl>
                                          <p:spTgt spid="3"/>
                                        </p:tgtEl>
                                        <p:attrNameLst>
                                          <p:attrName>ppt_x</p:attrName>
                                        </p:attrNameLst>
                                      </p:cBhvr>
                                      <p:tavLst>
                                        <p:tav tm="0">
                                          <p:val>
                                            <p:strVal val="#ppt_x"/>
                                          </p:val>
                                        </p:tav>
                                        <p:tav tm="100000">
                                          <p:val>
                                            <p:strVal val="#ppt_x"/>
                                          </p:val>
                                        </p:tav>
                                      </p:tavLst>
                                    </p:anim>
                                    <p:anim calcmode="lin" valueType="num">
                                      <p:cBhvr>
                                        <p:cTn id="2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1"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 calcmode="lin" valueType="num">
                                      <p:cBhvr>
                                        <p:cTn id="32" dur="1000" fill="hold"/>
                                        <p:tgtEl>
                                          <p:spTgt spid="4"/>
                                        </p:tgtEl>
                                        <p:attrNameLst>
                                          <p:attrName>ppt_w</p:attrName>
                                        </p:attrNameLst>
                                      </p:cBhvr>
                                      <p:tavLst>
                                        <p:tav tm="0">
                                          <p:val>
                                            <p:fltVal val="0"/>
                                          </p:val>
                                        </p:tav>
                                        <p:tav tm="100000">
                                          <p:val>
                                            <p:strVal val="#ppt_w"/>
                                          </p:val>
                                        </p:tav>
                                      </p:tavLst>
                                    </p:anim>
                                    <p:anim calcmode="lin" valueType="num">
                                      <p:cBhvr>
                                        <p:cTn id="33" dur="1000" fill="hold"/>
                                        <p:tgtEl>
                                          <p:spTgt spid="4"/>
                                        </p:tgtEl>
                                        <p:attrNameLst>
                                          <p:attrName>ppt_h</p:attrName>
                                        </p:attrNameLst>
                                      </p:cBhvr>
                                      <p:tavLst>
                                        <p:tav tm="0">
                                          <p:val>
                                            <p:fltVal val="0"/>
                                          </p:val>
                                        </p:tav>
                                        <p:tav tm="100000">
                                          <p:val>
                                            <p:strVal val="#ppt_h"/>
                                          </p:val>
                                        </p:tav>
                                      </p:tavLst>
                                    </p:anim>
                                    <p:anim calcmode="lin" valueType="num">
                                      <p:cBhvr>
                                        <p:cTn id="34" dur="1000" fill="hold"/>
                                        <p:tgtEl>
                                          <p:spTgt spid="4"/>
                                        </p:tgtEl>
                                        <p:attrNameLst>
                                          <p:attrName>style.rotation</p:attrName>
                                        </p:attrNameLst>
                                      </p:cBhvr>
                                      <p:tavLst>
                                        <p:tav tm="0">
                                          <p:val>
                                            <p:fltVal val="90"/>
                                          </p:val>
                                        </p:tav>
                                        <p:tav tm="100000">
                                          <p:val>
                                            <p:fltVal val="0"/>
                                          </p:val>
                                        </p:tav>
                                      </p:tavLst>
                                    </p:anim>
                                    <p:animEffect transition="in" filter="fade">
                                      <p:cBhvr>
                                        <p:cTn id="35" dur="1000"/>
                                        <p:tgtEl>
                                          <p:spTgt spid="4"/>
                                        </p:tgtEl>
                                      </p:cBhvr>
                                    </p:animEffect>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fade">
                                      <p:cBhvr>
                                        <p:cTn id="40" dur="1000"/>
                                        <p:tgtEl>
                                          <p:spTgt spid="5"/>
                                        </p:tgtEl>
                                      </p:cBhvr>
                                    </p:animEffect>
                                    <p:anim calcmode="lin" valueType="num">
                                      <p:cBhvr>
                                        <p:cTn id="41" dur="1000" fill="hold"/>
                                        <p:tgtEl>
                                          <p:spTgt spid="5"/>
                                        </p:tgtEl>
                                        <p:attrNameLst>
                                          <p:attrName>ppt_x</p:attrName>
                                        </p:attrNameLst>
                                      </p:cBhvr>
                                      <p:tavLst>
                                        <p:tav tm="0">
                                          <p:val>
                                            <p:strVal val="#ppt_x"/>
                                          </p:val>
                                        </p:tav>
                                        <p:tav tm="100000">
                                          <p:val>
                                            <p:strVal val="#ppt_x"/>
                                          </p:val>
                                        </p:tav>
                                      </p:tavLst>
                                    </p:anim>
                                    <p:anim calcmode="lin" valueType="num">
                                      <p:cBhvr>
                                        <p:cTn id="4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1" presetClass="entr" presetSubtype="1" fill="hold" nodeType="clickEffect">
                                  <p:stCondLst>
                                    <p:cond delay="0"/>
                                  </p:stCondLst>
                                  <p:childTnLst>
                                    <p:set>
                                      <p:cBhvr>
                                        <p:cTn id="46" dur="1" fill="hold">
                                          <p:stCondLst>
                                            <p:cond delay="0"/>
                                          </p:stCondLst>
                                        </p:cTn>
                                        <p:tgtEl>
                                          <p:spTgt spid="2050"/>
                                        </p:tgtEl>
                                        <p:attrNameLst>
                                          <p:attrName>style.visibility</p:attrName>
                                        </p:attrNameLst>
                                      </p:cBhvr>
                                      <p:to>
                                        <p:strVal val="visible"/>
                                      </p:to>
                                    </p:set>
                                    <p:animEffect transition="in" filter="wheel(1)">
                                      <p:cBhvr>
                                        <p:cTn id="47" dur="2000"/>
                                        <p:tgtEl>
                                          <p:spTgt spid="2050"/>
                                        </p:tgtEl>
                                      </p:cBhvr>
                                    </p:animEffect>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fade">
                                      <p:cBhvr>
                                        <p:cTn id="52" dur="1000"/>
                                        <p:tgtEl>
                                          <p:spTgt spid="6"/>
                                        </p:tgtEl>
                                      </p:cBhvr>
                                    </p:animEffect>
                                    <p:anim calcmode="lin" valueType="num">
                                      <p:cBhvr>
                                        <p:cTn id="53" dur="1000" fill="hold"/>
                                        <p:tgtEl>
                                          <p:spTgt spid="6"/>
                                        </p:tgtEl>
                                        <p:attrNameLst>
                                          <p:attrName>ppt_x</p:attrName>
                                        </p:attrNameLst>
                                      </p:cBhvr>
                                      <p:tavLst>
                                        <p:tav tm="0">
                                          <p:val>
                                            <p:strVal val="#ppt_x"/>
                                          </p:val>
                                        </p:tav>
                                        <p:tav tm="100000">
                                          <p:val>
                                            <p:strVal val="#ppt_x"/>
                                          </p:val>
                                        </p:tav>
                                      </p:tavLst>
                                    </p:anim>
                                    <p:anim calcmode="lin" valueType="num">
                                      <p:cBhvr>
                                        <p:cTn id="5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48751" y="188640"/>
            <a:ext cx="2063385" cy="400110"/>
          </a:xfrm>
          <a:prstGeom prst="rect">
            <a:avLst/>
          </a:prstGeom>
        </p:spPr>
        <p:txBody>
          <a:bodyPr wrap="none">
            <a:spAutoFit/>
          </a:bodyPr>
          <a:lstStyle/>
          <a:p>
            <a:r>
              <a:rPr lang="en-US" b="1" dirty="0" smtClean="0"/>
              <a:t>-</a:t>
            </a:r>
            <a:r>
              <a:rPr lang="en-US" b="1" dirty="0"/>
              <a:t>2 </a:t>
            </a:r>
            <a:r>
              <a:rPr lang="fa-IR" b="1" dirty="0" smtClean="0"/>
              <a:t> </a:t>
            </a:r>
            <a:r>
              <a:rPr lang="fa-IR" sz="2000" b="1" dirty="0" smtClean="0"/>
              <a:t>جرقه</a:t>
            </a:r>
            <a:r>
              <a:rPr lang="fa-IR" b="1" dirty="0" smtClean="0"/>
              <a:t> </a:t>
            </a:r>
            <a:r>
              <a:rPr lang="en-US" b="1" dirty="0"/>
              <a:t>(</a:t>
            </a:r>
            <a:r>
              <a:rPr lang="en-US" b="1" dirty="0">
                <a:solidFill>
                  <a:srgbClr val="FF0000"/>
                </a:solidFill>
              </a:rPr>
              <a:t>Spatter</a:t>
            </a:r>
            <a:r>
              <a:rPr lang="en-US" b="1" dirty="0"/>
              <a:t>) </a:t>
            </a:r>
            <a:endParaRPr lang="fa-IR" dirty="0"/>
          </a:p>
        </p:txBody>
      </p:sp>
      <p:sp>
        <p:nvSpPr>
          <p:cNvPr id="3" name="Rectangle 2"/>
          <p:cNvSpPr/>
          <p:nvPr/>
        </p:nvSpPr>
        <p:spPr>
          <a:xfrm>
            <a:off x="975751" y="588750"/>
            <a:ext cx="8172400" cy="646331"/>
          </a:xfrm>
          <a:prstGeom prst="rect">
            <a:avLst/>
          </a:prstGeom>
        </p:spPr>
        <p:txBody>
          <a:bodyPr wrap="square">
            <a:spAutoFit/>
          </a:bodyPr>
          <a:lstStyle/>
          <a:p>
            <a:pPr algn="ctr"/>
            <a:r>
              <a:rPr lang="fa-IR" dirty="0"/>
              <a:t>گلوله اي از فلز جوش يا فلز پر كننده است كه حين جوشكاري پرتاب شده و به سطح فلز پايه يا فلز جوش منجمد شده چسبيده است.</a:t>
            </a:r>
          </a:p>
        </p:txBody>
      </p:sp>
      <p:pic>
        <p:nvPicPr>
          <p:cNvPr id="3074" name="Picture 2" descr="http://daneshnameh.roshd.ir/mavara/img/daneshnameh_up/7/7d/weldingfault.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9563" y="1628799"/>
            <a:ext cx="6984776" cy="3456385"/>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
        <p:nvSpPr>
          <p:cNvPr id="4" name="Rectangle 3"/>
          <p:cNvSpPr/>
          <p:nvPr/>
        </p:nvSpPr>
        <p:spPr>
          <a:xfrm>
            <a:off x="3554968" y="5877272"/>
            <a:ext cx="3013966" cy="369332"/>
          </a:xfrm>
          <a:prstGeom prst="rect">
            <a:avLst/>
          </a:prstGeom>
        </p:spPr>
        <p:txBody>
          <a:bodyPr wrap="none">
            <a:spAutoFit/>
          </a:bodyPr>
          <a:lstStyle/>
          <a:p>
            <a:r>
              <a:rPr lang="fa-IR" dirty="0"/>
              <a:t>شکل 24- جرقه در اطراف خط جوش</a:t>
            </a:r>
          </a:p>
        </p:txBody>
      </p:sp>
      <p:sp>
        <p:nvSpPr>
          <p:cNvPr id="5" name="Footer Placeholder 4"/>
          <p:cNvSpPr>
            <a:spLocks noGrp="1"/>
          </p:cNvSpPr>
          <p:nvPr>
            <p:ph type="ftr" sz="quarter" idx="11"/>
          </p:nvPr>
        </p:nvSpPr>
        <p:spPr/>
        <p:txBody>
          <a:bodyPr/>
          <a:lstStyle/>
          <a:p>
            <a:r>
              <a:rPr lang="en-US" smtClean="0"/>
              <a:t>www.parsdigishop.ir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3074"/>
                                        </p:tgtEl>
                                        <p:attrNameLst>
                                          <p:attrName>style.visibility</p:attrName>
                                        </p:attrNameLst>
                                      </p:cBhvr>
                                      <p:to>
                                        <p:strVal val="visible"/>
                                      </p:to>
                                    </p:set>
                                    <p:animEffect transition="in" filter="wheel(1)">
                                      <p:cBhvr>
                                        <p:cTn id="22" dur="2000"/>
                                        <p:tgtEl>
                                          <p:spTgt spid="3074"/>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1000"/>
                                        <p:tgtEl>
                                          <p:spTgt spid="4"/>
                                        </p:tgtEl>
                                      </p:cBhvr>
                                    </p:animEffect>
                                    <p:anim calcmode="lin" valueType="num">
                                      <p:cBhvr>
                                        <p:cTn id="28" dur="1000" fill="hold"/>
                                        <p:tgtEl>
                                          <p:spTgt spid="4"/>
                                        </p:tgtEl>
                                        <p:attrNameLst>
                                          <p:attrName>ppt_x</p:attrName>
                                        </p:attrNameLst>
                                      </p:cBhvr>
                                      <p:tavLst>
                                        <p:tav tm="0">
                                          <p:val>
                                            <p:strVal val="#ppt_x"/>
                                          </p:val>
                                        </p:tav>
                                        <p:tav tm="100000">
                                          <p:val>
                                            <p:strVal val="#ppt_x"/>
                                          </p:val>
                                        </p:tav>
                                      </p:tavLst>
                                    </p:anim>
                                    <p:anim calcmode="lin" valueType="num">
                                      <p:cBhvr>
                                        <p:cTn id="2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20072" y="116632"/>
            <a:ext cx="3784754" cy="400110"/>
          </a:xfrm>
          <a:prstGeom prst="rect">
            <a:avLst/>
          </a:prstGeom>
        </p:spPr>
        <p:txBody>
          <a:bodyPr wrap="none">
            <a:spAutoFit/>
          </a:bodyPr>
          <a:lstStyle/>
          <a:p>
            <a:r>
              <a:rPr lang="en-US" b="1" dirty="0" smtClean="0"/>
              <a:t>-</a:t>
            </a:r>
            <a:r>
              <a:rPr lang="en-US" b="1" dirty="0"/>
              <a:t>3 </a:t>
            </a:r>
            <a:r>
              <a:rPr lang="fa-IR" b="1" dirty="0" smtClean="0"/>
              <a:t> </a:t>
            </a:r>
            <a:r>
              <a:rPr lang="fa-IR" sz="2000" b="1" dirty="0" smtClean="0"/>
              <a:t>جرقه تنگستن </a:t>
            </a:r>
            <a:r>
              <a:rPr lang="en-US" b="1" dirty="0"/>
              <a:t>(</a:t>
            </a:r>
            <a:r>
              <a:rPr lang="en-US" b="1" dirty="0">
                <a:solidFill>
                  <a:srgbClr val="FF0000"/>
                </a:solidFill>
              </a:rPr>
              <a:t>Tungsten spatter</a:t>
            </a:r>
            <a:r>
              <a:rPr lang="en-US" b="1" dirty="0"/>
              <a:t>) </a:t>
            </a:r>
            <a:endParaRPr lang="fa-IR" dirty="0"/>
          </a:p>
        </p:txBody>
      </p:sp>
      <p:sp>
        <p:nvSpPr>
          <p:cNvPr id="3" name="Rectangle 2"/>
          <p:cNvSpPr/>
          <p:nvPr/>
        </p:nvSpPr>
        <p:spPr>
          <a:xfrm>
            <a:off x="1691680" y="620688"/>
            <a:ext cx="6912768" cy="369332"/>
          </a:xfrm>
          <a:prstGeom prst="rect">
            <a:avLst/>
          </a:prstGeom>
        </p:spPr>
        <p:txBody>
          <a:bodyPr wrap="square">
            <a:spAutoFit/>
          </a:bodyPr>
          <a:lstStyle/>
          <a:p>
            <a:pPr algn="ctr"/>
            <a:r>
              <a:rPr lang="fa-IR" dirty="0"/>
              <a:t>ذرات تنگستن انتقال داده شده از سر الكترود به سطح فلز پايه يا فلز جوش منجمد شده است.</a:t>
            </a:r>
          </a:p>
        </p:txBody>
      </p:sp>
      <p:sp>
        <p:nvSpPr>
          <p:cNvPr id="4" name="Rectangle 3"/>
          <p:cNvSpPr/>
          <p:nvPr/>
        </p:nvSpPr>
        <p:spPr>
          <a:xfrm>
            <a:off x="5562473" y="990020"/>
            <a:ext cx="3442353" cy="400110"/>
          </a:xfrm>
          <a:prstGeom prst="rect">
            <a:avLst/>
          </a:prstGeom>
        </p:spPr>
        <p:txBody>
          <a:bodyPr wrap="none">
            <a:spAutoFit/>
          </a:bodyPr>
          <a:lstStyle/>
          <a:p>
            <a:pPr algn="ctr"/>
            <a:r>
              <a:rPr lang="en-US" b="1" dirty="0" smtClean="0"/>
              <a:t> -</a:t>
            </a:r>
            <a:r>
              <a:rPr lang="en-US" b="1" dirty="0"/>
              <a:t>4 </a:t>
            </a:r>
            <a:r>
              <a:rPr lang="fa-IR" sz="2000" b="1" dirty="0"/>
              <a:t>سطح پاره </a:t>
            </a:r>
            <a:r>
              <a:rPr lang="fa-IR" sz="2000" b="1" dirty="0" smtClean="0"/>
              <a:t>شده </a:t>
            </a:r>
            <a:r>
              <a:rPr lang="en-US" b="1" dirty="0"/>
              <a:t>(</a:t>
            </a:r>
            <a:r>
              <a:rPr lang="en-US" b="1" dirty="0">
                <a:solidFill>
                  <a:srgbClr val="FF0000"/>
                </a:solidFill>
              </a:rPr>
              <a:t>Torn Surface</a:t>
            </a:r>
            <a:r>
              <a:rPr lang="en-US" b="1" dirty="0"/>
              <a:t>) </a:t>
            </a:r>
            <a:endParaRPr lang="fa-IR" dirty="0"/>
          </a:p>
        </p:txBody>
      </p:sp>
      <p:sp>
        <p:nvSpPr>
          <p:cNvPr id="5" name="Rectangle 4"/>
          <p:cNvSpPr/>
          <p:nvPr/>
        </p:nvSpPr>
        <p:spPr>
          <a:xfrm>
            <a:off x="2051720" y="1390130"/>
            <a:ext cx="5958408" cy="369332"/>
          </a:xfrm>
          <a:prstGeom prst="rect">
            <a:avLst/>
          </a:prstGeom>
        </p:spPr>
        <p:txBody>
          <a:bodyPr wrap="square">
            <a:spAutoFit/>
          </a:bodyPr>
          <a:lstStyle/>
          <a:p>
            <a:pPr algn="ctr"/>
            <a:r>
              <a:rPr lang="fa-IR" dirty="0"/>
              <a:t>آسيب ديدگي سطح بخاطر برطرف كردن يا شكستن اتصال جوش موقت است.</a:t>
            </a:r>
          </a:p>
        </p:txBody>
      </p:sp>
      <p:sp>
        <p:nvSpPr>
          <p:cNvPr id="6" name="Rectangle 5"/>
          <p:cNvSpPr/>
          <p:nvPr/>
        </p:nvSpPr>
        <p:spPr>
          <a:xfrm>
            <a:off x="5141268" y="1758791"/>
            <a:ext cx="3863558" cy="400110"/>
          </a:xfrm>
          <a:prstGeom prst="rect">
            <a:avLst/>
          </a:prstGeom>
        </p:spPr>
        <p:txBody>
          <a:bodyPr wrap="none">
            <a:spAutoFit/>
          </a:bodyPr>
          <a:lstStyle/>
          <a:p>
            <a:r>
              <a:rPr lang="en-US" b="1" dirty="0" smtClean="0"/>
              <a:t>-</a:t>
            </a:r>
            <a:r>
              <a:rPr lang="en-US" b="1" dirty="0"/>
              <a:t> 5</a:t>
            </a:r>
            <a:r>
              <a:rPr lang="en-US" b="1" dirty="0" smtClean="0"/>
              <a:t> </a:t>
            </a:r>
            <a:r>
              <a:rPr lang="fa-IR" sz="2000" b="1" dirty="0" smtClean="0"/>
              <a:t>علامت </a:t>
            </a:r>
            <a:r>
              <a:rPr lang="fa-IR" sz="2000" b="1" dirty="0"/>
              <a:t>سنگ </a:t>
            </a:r>
            <a:r>
              <a:rPr lang="fa-IR" sz="2000" b="1" dirty="0" smtClean="0"/>
              <a:t>زني </a:t>
            </a:r>
            <a:r>
              <a:rPr lang="en-US" b="1" dirty="0"/>
              <a:t>(</a:t>
            </a:r>
            <a:r>
              <a:rPr lang="en-US" b="1" dirty="0">
                <a:solidFill>
                  <a:srgbClr val="FF0000"/>
                </a:solidFill>
              </a:rPr>
              <a:t>Grinding Mark</a:t>
            </a:r>
            <a:r>
              <a:rPr lang="en-US" b="1" dirty="0"/>
              <a:t>) </a:t>
            </a:r>
            <a:endParaRPr lang="fa-IR" dirty="0"/>
          </a:p>
        </p:txBody>
      </p:sp>
      <p:sp>
        <p:nvSpPr>
          <p:cNvPr id="7" name="Rectangle 6"/>
          <p:cNvSpPr/>
          <p:nvPr/>
        </p:nvSpPr>
        <p:spPr>
          <a:xfrm>
            <a:off x="1943708" y="2276872"/>
            <a:ext cx="6174432" cy="369332"/>
          </a:xfrm>
          <a:prstGeom prst="rect">
            <a:avLst/>
          </a:prstGeom>
        </p:spPr>
        <p:txBody>
          <a:bodyPr wrap="square">
            <a:spAutoFit/>
          </a:bodyPr>
          <a:lstStyle/>
          <a:p>
            <a:pPr algn="ctr"/>
            <a:r>
              <a:rPr lang="fa-IR" dirty="0"/>
              <a:t>آسيب ديدگي موضعي و مكانيكي بر اثر عمليات سنگ زني بعد از جوش مي باشد.</a:t>
            </a:r>
          </a:p>
        </p:txBody>
      </p:sp>
      <p:sp>
        <p:nvSpPr>
          <p:cNvPr id="8" name="Rectangle 7"/>
          <p:cNvSpPr/>
          <p:nvPr/>
        </p:nvSpPr>
        <p:spPr>
          <a:xfrm>
            <a:off x="4124964" y="2646204"/>
            <a:ext cx="4879862" cy="400110"/>
          </a:xfrm>
          <a:prstGeom prst="rect">
            <a:avLst/>
          </a:prstGeom>
        </p:spPr>
        <p:txBody>
          <a:bodyPr wrap="none">
            <a:spAutoFit/>
          </a:bodyPr>
          <a:lstStyle/>
          <a:p>
            <a:pPr algn="ctr"/>
            <a:r>
              <a:rPr lang="en-US" b="1" dirty="0" smtClean="0"/>
              <a:t>-</a:t>
            </a:r>
            <a:r>
              <a:rPr lang="en-US" b="1" dirty="0"/>
              <a:t>6 </a:t>
            </a:r>
            <a:r>
              <a:rPr lang="fa-IR" b="1" dirty="0" smtClean="0"/>
              <a:t> </a:t>
            </a:r>
            <a:r>
              <a:rPr lang="fa-IR" sz="2000" b="1" dirty="0" smtClean="0"/>
              <a:t>علامت </a:t>
            </a:r>
            <a:r>
              <a:rPr lang="fa-IR" sz="2000" b="1" dirty="0"/>
              <a:t>چكش سرباره پاك </a:t>
            </a:r>
            <a:r>
              <a:rPr lang="fa-IR" sz="2000" b="1" dirty="0" smtClean="0"/>
              <a:t>كني </a:t>
            </a:r>
            <a:r>
              <a:rPr lang="en-US" b="1" dirty="0"/>
              <a:t>(</a:t>
            </a:r>
            <a:r>
              <a:rPr lang="en-US" b="1" dirty="0">
                <a:solidFill>
                  <a:srgbClr val="FF0000"/>
                </a:solidFill>
              </a:rPr>
              <a:t>Chipping Mark</a:t>
            </a:r>
            <a:r>
              <a:rPr lang="en-US" b="1" dirty="0"/>
              <a:t>) </a:t>
            </a:r>
            <a:endParaRPr lang="fa-IR" dirty="0"/>
          </a:p>
        </p:txBody>
      </p:sp>
      <p:sp>
        <p:nvSpPr>
          <p:cNvPr id="9" name="Rectangle 8"/>
          <p:cNvSpPr/>
          <p:nvPr/>
        </p:nvSpPr>
        <p:spPr>
          <a:xfrm>
            <a:off x="5072339" y="3077062"/>
            <a:ext cx="3932487" cy="400110"/>
          </a:xfrm>
          <a:prstGeom prst="rect">
            <a:avLst/>
          </a:prstGeom>
        </p:spPr>
        <p:txBody>
          <a:bodyPr wrap="none">
            <a:spAutoFit/>
          </a:bodyPr>
          <a:lstStyle/>
          <a:p>
            <a:pPr algn="ctr"/>
            <a:r>
              <a:rPr lang="en-US" b="1" dirty="0" smtClean="0"/>
              <a:t>-</a:t>
            </a:r>
            <a:r>
              <a:rPr lang="en-US" b="1" dirty="0"/>
              <a:t>7 </a:t>
            </a:r>
            <a:r>
              <a:rPr lang="fa-IR" b="1" dirty="0" smtClean="0"/>
              <a:t> </a:t>
            </a:r>
            <a:r>
              <a:rPr lang="fa-IR" sz="2000" b="1" dirty="0" smtClean="0"/>
              <a:t>سنگ </a:t>
            </a:r>
            <a:r>
              <a:rPr lang="fa-IR" sz="2000" b="1" dirty="0"/>
              <a:t>زني </a:t>
            </a:r>
            <a:r>
              <a:rPr lang="fa-IR" sz="2000" b="1" dirty="0" smtClean="0"/>
              <a:t>اضافي </a:t>
            </a:r>
            <a:r>
              <a:rPr lang="en-US" b="1" dirty="0"/>
              <a:t>(</a:t>
            </a:r>
            <a:r>
              <a:rPr lang="en-US" b="1" dirty="0">
                <a:solidFill>
                  <a:srgbClr val="FF0000"/>
                </a:solidFill>
              </a:rPr>
              <a:t>Under Flushing</a:t>
            </a:r>
            <a:r>
              <a:rPr lang="en-US" b="1" dirty="0"/>
              <a:t>) </a:t>
            </a:r>
            <a:endParaRPr lang="fa-IR" dirty="0"/>
          </a:p>
        </p:txBody>
      </p:sp>
      <p:sp>
        <p:nvSpPr>
          <p:cNvPr id="10" name="Rectangle 9"/>
          <p:cNvSpPr/>
          <p:nvPr/>
        </p:nvSpPr>
        <p:spPr>
          <a:xfrm>
            <a:off x="1061864" y="3514200"/>
            <a:ext cx="8082136" cy="646331"/>
          </a:xfrm>
          <a:prstGeom prst="rect">
            <a:avLst/>
          </a:prstGeom>
        </p:spPr>
        <p:txBody>
          <a:bodyPr wrap="square">
            <a:spAutoFit/>
          </a:bodyPr>
          <a:lstStyle/>
          <a:p>
            <a:pPr algn="ctr"/>
            <a:r>
              <a:rPr lang="fa-IR" dirty="0"/>
              <a:t>سنگ زني اضافي، كاهش ضخامت فلز بخاطر بكارگيري بيش از حد از دستگاه سنگ زني است تا حدي كه سطح فلز را از سطح گرده جوش پايينتر </a:t>
            </a:r>
            <a:r>
              <a:rPr lang="fa-IR" dirty="0" smtClean="0"/>
              <a:t>مي آورد</a:t>
            </a:r>
            <a:r>
              <a:rPr lang="fa-IR" dirty="0"/>
              <a:t>.</a:t>
            </a:r>
          </a:p>
        </p:txBody>
      </p:sp>
      <p:sp>
        <p:nvSpPr>
          <p:cNvPr id="13" name="Footer Placeholder 12"/>
          <p:cNvSpPr>
            <a:spLocks noGrp="1"/>
          </p:cNvSpPr>
          <p:nvPr>
            <p:ph type="ftr" sz="quarter" idx="11"/>
          </p:nvPr>
        </p:nvSpPr>
        <p:spPr/>
        <p:txBody>
          <a:bodyPr/>
          <a:lstStyle/>
          <a:p>
            <a:r>
              <a:rPr lang="en-US" smtClean="0"/>
              <a:t>www.parsdigishop.ir</a:t>
            </a:r>
            <a:endParaRPr lang="fa-I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1000" fill="hold"/>
                                        <p:tgtEl>
                                          <p:spTgt spid="4"/>
                                        </p:tgtEl>
                                        <p:attrNameLst>
                                          <p:attrName>ppt_w</p:attrName>
                                        </p:attrNameLst>
                                      </p:cBhvr>
                                      <p:tavLst>
                                        <p:tav tm="0">
                                          <p:val>
                                            <p:fltVal val="0"/>
                                          </p:val>
                                        </p:tav>
                                        <p:tav tm="100000">
                                          <p:val>
                                            <p:strVal val="#ppt_w"/>
                                          </p:val>
                                        </p:tav>
                                      </p:tavLst>
                                    </p:anim>
                                    <p:anim calcmode="lin" valueType="num">
                                      <p:cBhvr>
                                        <p:cTn id="23" dur="1000" fill="hold"/>
                                        <p:tgtEl>
                                          <p:spTgt spid="4"/>
                                        </p:tgtEl>
                                        <p:attrNameLst>
                                          <p:attrName>ppt_h</p:attrName>
                                        </p:attrNameLst>
                                      </p:cBhvr>
                                      <p:tavLst>
                                        <p:tav tm="0">
                                          <p:val>
                                            <p:fltVal val="0"/>
                                          </p:val>
                                        </p:tav>
                                        <p:tav tm="100000">
                                          <p:val>
                                            <p:strVal val="#ppt_h"/>
                                          </p:val>
                                        </p:tav>
                                      </p:tavLst>
                                    </p:anim>
                                    <p:anim calcmode="lin" valueType="num">
                                      <p:cBhvr>
                                        <p:cTn id="24" dur="1000" fill="hold"/>
                                        <p:tgtEl>
                                          <p:spTgt spid="4"/>
                                        </p:tgtEl>
                                        <p:attrNameLst>
                                          <p:attrName>style.rotation</p:attrName>
                                        </p:attrNameLst>
                                      </p:cBhvr>
                                      <p:tavLst>
                                        <p:tav tm="0">
                                          <p:val>
                                            <p:fltVal val="90"/>
                                          </p:val>
                                        </p:tav>
                                        <p:tav tm="100000">
                                          <p:val>
                                            <p:fltVal val="0"/>
                                          </p:val>
                                        </p:tav>
                                      </p:tavLst>
                                    </p:anim>
                                    <p:animEffect transition="in" filter="fade">
                                      <p:cBhvr>
                                        <p:cTn id="25" dur="10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1000"/>
                                        <p:tgtEl>
                                          <p:spTgt spid="5"/>
                                        </p:tgtEl>
                                      </p:cBhvr>
                                    </p:animEffect>
                                    <p:anim calcmode="lin" valueType="num">
                                      <p:cBhvr>
                                        <p:cTn id="31" dur="1000" fill="hold"/>
                                        <p:tgtEl>
                                          <p:spTgt spid="5"/>
                                        </p:tgtEl>
                                        <p:attrNameLst>
                                          <p:attrName>ppt_x</p:attrName>
                                        </p:attrNameLst>
                                      </p:cBhvr>
                                      <p:tavLst>
                                        <p:tav tm="0">
                                          <p:val>
                                            <p:strVal val="#ppt_x"/>
                                          </p:val>
                                        </p:tav>
                                        <p:tav tm="100000">
                                          <p:val>
                                            <p:strVal val="#ppt_x"/>
                                          </p:val>
                                        </p:tav>
                                      </p:tavLst>
                                    </p:anim>
                                    <p:anim calcmode="lin" valueType="num">
                                      <p:cBhvr>
                                        <p:cTn id="3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p:cTn id="37" dur="1000" fill="hold"/>
                                        <p:tgtEl>
                                          <p:spTgt spid="6"/>
                                        </p:tgtEl>
                                        <p:attrNameLst>
                                          <p:attrName>ppt_w</p:attrName>
                                        </p:attrNameLst>
                                      </p:cBhvr>
                                      <p:tavLst>
                                        <p:tav tm="0">
                                          <p:val>
                                            <p:fltVal val="0"/>
                                          </p:val>
                                        </p:tav>
                                        <p:tav tm="100000">
                                          <p:val>
                                            <p:strVal val="#ppt_w"/>
                                          </p:val>
                                        </p:tav>
                                      </p:tavLst>
                                    </p:anim>
                                    <p:anim calcmode="lin" valueType="num">
                                      <p:cBhvr>
                                        <p:cTn id="38" dur="1000" fill="hold"/>
                                        <p:tgtEl>
                                          <p:spTgt spid="6"/>
                                        </p:tgtEl>
                                        <p:attrNameLst>
                                          <p:attrName>ppt_h</p:attrName>
                                        </p:attrNameLst>
                                      </p:cBhvr>
                                      <p:tavLst>
                                        <p:tav tm="0">
                                          <p:val>
                                            <p:fltVal val="0"/>
                                          </p:val>
                                        </p:tav>
                                        <p:tav tm="100000">
                                          <p:val>
                                            <p:strVal val="#ppt_h"/>
                                          </p:val>
                                        </p:tav>
                                      </p:tavLst>
                                    </p:anim>
                                    <p:anim calcmode="lin" valueType="num">
                                      <p:cBhvr>
                                        <p:cTn id="39" dur="1000" fill="hold"/>
                                        <p:tgtEl>
                                          <p:spTgt spid="6"/>
                                        </p:tgtEl>
                                        <p:attrNameLst>
                                          <p:attrName>style.rotation</p:attrName>
                                        </p:attrNameLst>
                                      </p:cBhvr>
                                      <p:tavLst>
                                        <p:tav tm="0">
                                          <p:val>
                                            <p:fltVal val="90"/>
                                          </p:val>
                                        </p:tav>
                                        <p:tav tm="100000">
                                          <p:val>
                                            <p:fltVal val="0"/>
                                          </p:val>
                                        </p:tav>
                                      </p:tavLst>
                                    </p:anim>
                                    <p:animEffect transition="in" filter="fade">
                                      <p:cBhvr>
                                        <p:cTn id="40" dur="1000"/>
                                        <p:tgtEl>
                                          <p:spTgt spid="6"/>
                                        </p:tgtEl>
                                      </p:cBhvr>
                                    </p:animEffect>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animEffect transition="in" filter="fade">
                                      <p:cBhvr>
                                        <p:cTn id="45" dur="1000"/>
                                        <p:tgtEl>
                                          <p:spTgt spid="7"/>
                                        </p:tgtEl>
                                      </p:cBhvr>
                                    </p:animEffect>
                                    <p:anim calcmode="lin" valueType="num">
                                      <p:cBhvr>
                                        <p:cTn id="46" dur="1000" fill="hold"/>
                                        <p:tgtEl>
                                          <p:spTgt spid="7"/>
                                        </p:tgtEl>
                                        <p:attrNameLst>
                                          <p:attrName>ppt_x</p:attrName>
                                        </p:attrNameLst>
                                      </p:cBhvr>
                                      <p:tavLst>
                                        <p:tav tm="0">
                                          <p:val>
                                            <p:strVal val="#ppt_x"/>
                                          </p:val>
                                        </p:tav>
                                        <p:tav tm="100000">
                                          <p:val>
                                            <p:strVal val="#ppt_x"/>
                                          </p:val>
                                        </p:tav>
                                      </p:tavLst>
                                    </p:anim>
                                    <p:anim calcmode="lin" valueType="num">
                                      <p:cBhvr>
                                        <p:cTn id="4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31" presetClass="entr" presetSubtype="0" fill="hold" grpId="0" nodeType="clickEffect">
                                  <p:stCondLst>
                                    <p:cond delay="0"/>
                                  </p:stCondLst>
                                  <p:childTnLst>
                                    <p:set>
                                      <p:cBhvr>
                                        <p:cTn id="51" dur="1" fill="hold">
                                          <p:stCondLst>
                                            <p:cond delay="0"/>
                                          </p:stCondLst>
                                        </p:cTn>
                                        <p:tgtEl>
                                          <p:spTgt spid="8"/>
                                        </p:tgtEl>
                                        <p:attrNameLst>
                                          <p:attrName>style.visibility</p:attrName>
                                        </p:attrNameLst>
                                      </p:cBhvr>
                                      <p:to>
                                        <p:strVal val="visible"/>
                                      </p:to>
                                    </p:set>
                                    <p:anim calcmode="lin" valueType="num">
                                      <p:cBhvr>
                                        <p:cTn id="52" dur="1000" fill="hold"/>
                                        <p:tgtEl>
                                          <p:spTgt spid="8"/>
                                        </p:tgtEl>
                                        <p:attrNameLst>
                                          <p:attrName>ppt_w</p:attrName>
                                        </p:attrNameLst>
                                      </p:cBhvr>
                                      <p:tavLst>
                                        <p:tav tm="0">
                                          <p:val>
                                            <p:fltVal val="0"/>
                                          </p:val>
                                        </p:tav>
                                        <p:tav tm="100000">
                                          <p:val>
                                            <p:strVal val="#ppt_w"/>
                                          </p:val>
                                        </p:tav>
                                      </p:tavLst>
                                    </p:anim>
                                    <p:anim calcmode="lin" valueType="num">
                                      <p:cBhvr>
                                        <p:cTn id="53" dur="1000" fill="hold"/>
                                        <p:tgtEl>
                                          <p:spTgt spid="8"/>
                                        </p:tgtEl>
                                        <p:attrNameLst>
                                          <p:attrName>ppt_h</p:attrName>
                                        </p:attrNameLst>
                                      </p:cBhvr>
                                      <p:tavLst>
                                        <p:tav tm="0">
                                          <p:val>
                                            <p:fltVal val="0"/>
                                          </p:val>
                                        </p:tav>
                                        <p:tav tm="100000">
                                          <p:val>
                                            <p:strVal val="#ppt_h"/>
                                          </p:val>
                                        </p:tav>
                                      </p:tavLst>
                                    </p:anim>
                                    <p:anim calcmode="lin" valueType="num">
                                      <p:cBhvr>
                                        <p:cTn id="54" dur="1000" fill="hold"/>
                                        <p:tgtEl>
                                          <p:spTgt spid="8"/>
                                        </p:tgtEl>
                                        <p:attrNameLst>
                                          <p:attrName>style.rotation</p:attrName>
                                        </p:attrNameLst>
                                      </p:cBhvr>
                                      <p:tavLst>
                                        <p:tav tm="0">
                                          <p:val>
                                            <p:fltVal val="90"/>
                                          </p:val>
                                        </p:tav>
                                        <p:tav tm="100000">
                                          <p:val>
                                            <p:fltVal val="0"/>
                                          </p:val>
                                        </p:tav>
                                      </p:tavLst>
                                    </p:anim>
                                    <p:animEffect transition="in" filter="fade">
                                      <p:cBhvr>
                                        <p:cTn id="55" dur="1000"/>
                                        <p:tgtEl>
                                          <p:spTgt spid="8"/>
                                        </p:tgtEl>
                                      </p:cBhvr>
                                    </p:animEffect>
                                  </p:childTnLst>
                                </p:cTn>
                              </p:par>
                            </p:childTnLst>
                          </p:cTn>
                        </p:par>
                      </p:childTnLst>
                    </p:cTn>
                  </p:par>
                  <p:par>
                    <p:cTn id="56" fill="hold">
                      <p:stCondLst>
                        <p:cond delay="indefinite"/>
                      </p:stCondLst>
                      <p:childTnLst>
                        <p:par>
                          <p:cTn id="57" fill="hold">
                            <p:stCondLst>
                              <p:cond delay="0"/>
                            </p:stCondLst>
                            <p:childTnLst>
                              <p:par>
                                <p:cTn id="58" presetID="31" presetClass="entr" presetSubtype="0" fill="hold" grpId="0" nodeType="clickEffect">
                                  <p:stCondLst>
                                    <p:cond delay="0"/>
                                  </p:stCondLst>
                                  <p:childTnLst>
                                    <p:set>
                                      <p:cBhvr>
                                        <p:cTn id="59" dur="1" fill="hold">
                                          <p:stCondLst>
                                            <p:cond delay="0"/>
                                          </p:stCondLst>
                                        </p:cTn>
                                        <p:tgtEl>
                                          <p:spTgt spid="9"/>
                                        </p:tgtEl>
                                        <p:attrNameLst>
                                          <p:attrName>style.visibility</p:attrName>
                                        </p:attrNameLst>
                                      </p:cBhvr>
                                      <p:to>
                                        <p:strVal val="visible"/>
                                      </p:to>
                                    </p:set>
                                    <p:anim calcmode="lin" valueType="num">
                                      <p:cBhvr>
                                        <p:cTn id="60" dur="1000" fill="hold"/>
                                        <p:tgtEl>
                                          <p:spTgt spid="9"/>
                                        </p:tgtEl>
                                        <p:attrNameLst>
                                          <p:attrName>ppt_w</p:attrName>
                                        </p:attrNameLst>
                                      </p:cBhvr>
                                      <p:tavLst>
                                        <p:tav tm="0">
                                          <p:val>
                                            <p:fltVal val="0"/>
                                          </p:val>
                                        </p:tav>
                                        <p:tav tm="100000">
                                          <p:val>
                                            <p:strVal val="#ppt_w"/>
                                          </p:val>
                                        </p:tav>
                                      </p:tavLst>
                                    </p:anim>
                                    <p:anim calcmode="lin" valueType="num">
                                      <p:cBhvr>
                                        <p:cTn id="61" dur="1000" fill="hold"/>
                                        <p:tgtEl>
                                          <p:spTgt spid="9"/>
                                        </p:tgtEl>
                                        <p:attrNameLst>
                                          <p:attrName>ppt_h</p:attrName>
                                        </p:attrNameLst>
                                      </p:cBhvr>
                                      <p:tavLst>
                                        <p:tav tm="0">
                                          <p:val>
                                            <p:fltVal val="0"/>
                                          </p:val>
                                        </p:tav>
                                        <p:tav tm="100000">
                                          <p:val>
                                            <p:strVal val="#ppt_h"/>
                                          </p:val>
                                        </p:tav>
                                      </p:tavLst>
                                    </p:anim>
                                    <p:anim calcmode="lin" valueType="num">
                                      <p:cBhvr>
                                        <p:cTn id="62" dur="1000" fill="hold"/>
                                        <p:tgtEl>
                                          <p:spTgt spid="9"/>
                                        </p:tgtEl>
                                        <p:attrNameLst>
                                          <p:attrName>style.rotation</p:attrName>
                                        </p:attrNameLst>
                                      </p:cBhvr>
                                      <p:tavLst>
                                        <p:tav tm="0">
                                          <p:val>
                                            <p:fltVal val="90"/>
                                          </p:val>
                                        </p:tav>
                                        <p:tav tm="100000">
                                          <p:val>
                                            <p:fltVal val="0"/>
                                          </p:val>
                                        </p:tav>
                                      </p:tavLst>
                                    </p:anim>
                                    <p:animEffect transition="in" filter="fade">
                                      <p:cBhvr>
                                        <p:cTn id="63" dur="1000"/>
                                        <p:tgtEl>
                                          <p:spTgt spid="9"/>
                                        </p:tgtEl>
                                      </p:cBhvr>
                                    </p:animEffect>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10"/>
                                        </p:tgtEl>
                                        <p:attrNameLst>
                                          <p:attrName>style.visibility</p:attrName>
                                        </p:attrNameLst>
                                      </p:cBhvr>
                                      <p:to>
                                        <p:strVal val="visible"/>
                                      </p:to>
                                    </p:set>
                                    <p:animEffect transition="in" filter="fade">
                                      <p:cBhvr>
                                        <p:cTn id="68" dur="1000"/>
                                        <p:tgtEl>
                                          <p:spTgt spid="10"/>
                                        </p:tgtEl>
                                      </p:cBhvr>
                                    </p:animEffect>
                                    <p:anim calcmode="lin" valueType="num">
                                      <p:cBhvr>
                                        <p:cTn id="69" dur="1000" fill="hold"/>
                                        <p:tgtEl>
                                          <p:spTgt spid="10"/>
                                        </p:tgtEl>
                                        <p:attrNameLst>
                                          <p:attrName>ppt_x</p:attrName>
                                        </p:attrNameLst>
                                      </p:cBhvr>
                                      <p:tavLst>
                                        <p:tav tm="0">
                                          <p:val>
                                            <p:strVal val="#ppt_x"/>
                                          </p:val>
                                        </p:tav>
                                        <p:tav tm="100000">
                                          <p:val>
                                            <p:strVal val="#ppt_x"/>
                                          </p:val>
                                        </p:tav>
                                      </p:tavLst>
                                    </p:anim>
                                    <p:anim calcmode="lin" valueType="num">
                                      <p:cBhvr>
                                        <p:cTn id="7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14612" y="357166"/>
            <a:ext cx="4374916" cy="584775"/>
          </a:xfrm>
          <a:prstGeom prst="rect">
            <a:avLst/>
          </a:prstGeom>
        </p:spPr>
        <p:txBody>
          <a:bodyPr wrap="none">
            <a:spAutoFit/>
          </a:bodyPr>
          <a:lstStyle/>
          <a:p>
            <a:pPr algn="ctr"/>
            <a:r>
              <a:rPr lang="fa-IR" sz="3200" dirty="0" smtClean="0"/>
              <a:t>انواع تركها به شرح زير است :</a:t>
            </a:r>
            <a:endParaRPr lang="fa-IR" sz="3200" dirty="0"/>
          </a:p>
        </p:txBody>
      </p:sp>
      <p:sp>
        <p:nvSpPr>
          <p:cNvPr id="5" name="Rectangle 4"/>
          <p:cNvSpPr/>
          <p:nvPr/>
        </p:nvSpPr>
        <p:spPr>
          <a:xfrm>
            <a:off x="3924668" y="1285860"/>
            <a:ext cx="4687373" cy="461665"/>
          </a:xfrm>
          <a:prstGeom prst="rect">
            <a:avLst/>
          </a:prstGeom>
        </p:spPr>
        <p:txBody>
          <a:bodyPr wrap="none">
            <a:spAutoFit/>
          </a:bodyPr>
          <a:lstStyle/>
          <a:p>
            <a:pPr algn="ctr"/>
            <a:r>
              <a:rPr lang="en-US" b="1" dirty="0" smtClean="0"/>
              <a:t> -1 </a:t>
            </a:r>
            <a:r>
              <a:rPr lang="fa-IR" sz="2400" b="1" dirty="0" smtClean="0"/>
              <a:t>ترك ريز </a:t>
            </a:r>
            <a:r>
              <a:rPr lang="en-US" b="1" dirty="0" smtClean="0"/>
              <a:t>(</a:t>
            </a:r>
            <a:r>
              <a:rPr lang="en-US" b="1" dirty="0" smtClean="0">
                <a:solidFill>
                  <a:srgbClr val="FF0000"/>
                </a:solidFill>
              </a:rPr>
              <a:t>Micro Cracks/Micro Fissures</a:t>
            </a:r>
            <a:r>
              <a:rPr lang="en-US" b="1" dirty="0" smtClean="0"/>
              <a:t>) </a:t>
            </a:r>
            <a:endParaRPr lang="fa-IR" dirty="0"/>
          </a:p>
        </p:txBody>
      </p:sp>
      <p:sp>
        <p:nvSpPr>
          <p:cNvPr id="6" name="Rectangle 5"/>
          <p:cNvSpPr/>
          <p:nvPr/>
        </p:nvSpPr>
        <p:spPr>
          <a:xfrm>
            <a:off x="1428728" y="1857364"/>
            <a:ext cx="7358114" cy="369332"/>
          </a:xfrm>
          <a:prstGeom prst="rect">
            <a:avLst/>
          </a:prstGeom>
        </p:spPr>
        <p:txBody>
          <a:bodyPr wrap="square">
            <a:spAutoFit/>
          </a:bodyPr>
          <a:lstStyle/>
          <a:p>
            <a:pPr algn="ctr"/>
            <a:r>
              <a:rPr lang="fa-IR" dirty="0" smtClean="0"/>
              <a:t>وقتی ترك ابعاد ريزی در حد ميكروسكوپی داشته باشد به ميكرو ترك يا ميكرو فيشر موسوم است.</a:t>
            </a:r>
            <a:endParaRPr lang="fa-IR" dirty="0"/>
          </a:p>
        </p:txBody>
      </p:sp>
      <p:sp>
        <p:nvSpPr>
          <p:cNvPr id="7" name="Rectangle 6"/>
          <p:cNvSpPr/>
          <p:nvPr/>
        </p:nvSpPr>
        <p:spPr>
          <a:xfrm>
            <a:off x="4714876" y="2357430"/>
            <a:ext cx="3918060" cy="461665"/>
          </a:xfrm>
          <a:prstGeom prst="rect">
            <a:avLst/>
          </a:prstGeom>
        </p:spPr>
        <p:txBody>
          <a:bodyPr wrap="none">
            <a:spAutoFit/>
          </a:bodyPr>
          <a:lstStyle/>
          <a:p>
            <a:pPr algn="ctr"/>
            <a:r>
              <a:rPr lang="en-US" b="1" dirty="0" smtClean="0"/>
              <a:t> -2 </a:t>
            </a:r>
            <a:r>
              <a:rPr lang="fa-IR" sz="2400" b="1" dirty="0" smtClean="0"/>
              <a:t>ترك طولي </a:t>
            </a:r>
            <a:r>
              <a:rPr lang="en-US" b="1" dirty="0" smtClean="0"/>
              <a:t>(</a:t>
            </a:r>
            <a:r>
              <a:rPr lang="en-US" b="1" dirty="0" smtClean="0">
                <a:solidFill>
                  <a:srgbClr val="FF0000"/>
                </a:solidFill>
              </a:rPr>
              <a:t>Longitudinal Crack</a:t>
            </a:r>
            <a:r>
              <a:rPr lang="en-US" b="1" dirty="0" smtClean="0"/>
              <a:t>) </a:t>
            </a:r>
            <a:endParaRPr lang="fa-IR" dirty="0"/>
          </a:p>
        </p:txBody>
      </p:sp>
      <p:sp>
        <p:nvSpPr>
          <p:cNvPr id="8" name="Rectangle 7"/>
          <p:cNvSpPr/>
          <p:nvPr/>
        </p:nvSpPr>
        <p:spPr>
          <a:xfrm>
            <a:off x="1357290" y="2928934"/>
            <a:ext cx="7500990" cy="369332"/>
          </a:xfrm>
          <a:prstGeom prst="rect">
            <a:avLst/>
          </a:prstGeom>
        </p:spPr>
        <p:txBody>
          <a:bodyPr wrap="square">
            <a:spAutoFit/>
          </a:bodyPr>
          <a:lstStyle/>
          <a:p>
            <a:pPr algn="ctr"/>
            <a:r>
              <a:rPr lang="fa-IR" dirty="0" smtClean="0"/>
              <a:t>در فرايندهای جوشكاری زير پودری كه معمولا با سرعت زيادی همراه است به چشم می خورد</a:t>
            </a:r>
            <a:endParaRPr lang="fa-IR" dirty="0"/>
          </a:p>
        </p:txBody>
      </p:sp>
      <p:sp>
        <p:nvSpPr>
          <p:cNvPr id="9" name="Rectangle 8"/>
          <p:cNvSpPr/>
          <p:nvPr/>
        </p:nvSpPr>
        <p:spPr>
          <a:xfrm>
            <a:off x="1000100" y="3429000"/>
            <a:ext cx="8143900" cy="707886"/>
          </a:xfrm>
          <a:prstGeom prst="rect">
            <a:avLst/>
          </a:prstGeom>
        </p:spPr>
        <p:txBody>
          <a:bodyPr wrap="square">
            <a:spAutoFit/>
          </a:bodyPr>
          <a:lstStyle/>
          <a:p>
            <a:pPr algn="ctr"/>
            <a:r>
              <a:rPr lang="fa-IR" sz="2000" dirty="0" smtClean="0"/>
              <a:t>تركهای طولی در جوشهای كوچك و كم حجم بين قسمتهای بزرگ و حجيم ناشی از آهنگ سريع سرد شدن ودر گيری يا در مهار بودن قطعات است.</a:t>
            </a:r>
            <a:endParaRPr lang="fa-IR" sz="2000" dirty="0"/>
          </a:p>
        </p:txBody>
      </p:sp>
      <p:sp>
        <p:nvSpPr>
          <p:cNvPr id="10" name="Rectangle 9"/>
          <p:cNvSpPr/>
          <p:nvPr/>
        </p:nvSpPr>
        <p:spPr>
          <a:xfrm>
            <a:off x="2071670" y="4286256"/>
            <a:ext cx="6429420" cy="369332"/>
          </a:xfrm>
          <a:prstGeom prst="rect">
            <a:avLst/>
          </a:prstGeom>
        </p:spPr>
        <p:txBody>
          <a:bodyPr wrap="square">
            <a:spAutoFit/>
          </a:bodyPr>
          <a:lstStyle/>
          <a:p>
            <a:pPr algn="ctr"/>
            <a:r>
              <a:rPr lang="fa-IR" dirty="0" smtClean="0"/>
              <a:t>ترك طولي اساسا موازي با محور جوش است و به چهار صورت واقع مي شود :</a:t>
            </a:r>
            <a:endParaRPr lang="fa-IR" dirty="0"/>
          </a:p>
        </p:txBody>
      </p:sp>
      <p:sp>
        <p:nvSpPr>
          <p:cNvPr id="11" name="Rectangle 10"/>
          <p:cNvSpPr/>
          <p:nvPr/>
        </p:nvSpPr>
        <p:spPr>
          <a:xfrm>
            <a:off x="6786578" y="4929198"/>
            <a:ext cx="1241045" cy="400110"/>
          </a:xfrm>
          <a:prstGeom prst="rect">
            <a:avLst/>
          </a:prstGeom>
        </p:spPr>
        <p:txBody>
          <a:bodyPr wrap="none">
            <a:spAutoFit/>
          </a:bodyPr>
          <a:lstStyle/>
          <a:p>
            <a:pPr algn="ctr"/>
            <a:r>
              <a:rPr lang="fa-IR" sz="2000" dirty="0" smtClean="0">
                <a:solidFill>
                  <a:srgbClr val="002060"/>
                </a:solidFill>
              </a:rPr>
              <a:t>در فلز جوش</a:t>
            </a:r>
            <a:endParaRPr lang="fa-IR" sz="2000" dirty="0">
              <a:solidFill>
                <a:srgbClr val="002060"/>
              </a:solidFill>
            </a:endParaRPr>
          </a:p>
        </p:txBody>
      </p:sp>
      <p:sp>
        <p:nvSpPr>
          <p:cNvPr id="12" name="Rectangle 11"/>
          <p:cNvSpPr/>
          <p:nvPr/>
        </p:nvSpPr>
        <p:spPr>
          <a:xfrm>
            <a:off x="2571736" y="4929198"/>
            <a:ext cx="1345240" cy="400110"/>
          </a:xfrm>
          <a:prstGeom prst="rect">
            <a:avLst/>
          </a:prstGeom>
        </p:spPr>
        <p:txBody>
          <a:bodyPr wrap="none">
            <a:spAutoFit/>
          </a:bodyPr>
          <a:lstStyle/>
          <a:p>
            <a:pPr algn="ctr"/>
            <a:r>
              <a:rPr lang="fa-IR" sz="2000" dirty="0" smtClean="0">
                <a:solidFill>
                  <a:srgbClr val="002060"/>
                </a:solidFill>
              </a:rPr>
              <a:t>در مرز جوش</a:t>
            </a:r>
            <a:endParaRPr lang="fa-IR" sz="2000" dirty="0">
              <a:solidFill>
                <a:srgbClr val="002060"/>
              </a:solidFill>
            </a:endParaRPr>
          </a:p>
        </p:txBody>
      </p:sp>
      <p:sp>
        <p:nvSpPr>
          <p:cNvPr id="13" name="Rectangle 12"/>
          <p:cNvSpPr/>
          <p:nvPr/>
        </p:nvSpPr>
        <p:spPr>
          <a:xfrm>
            <a:off x="6072198" y="5929330"/>
            <a:ext cx="2077813" cy="400110"/>
          </a:xfrm>
          <a:prstGeom prst="rect">
            <a:avLst/>
          </a:prstGeom>
        </p:spPr>
        <p:txBody>
          <a:bodyPr wrap="none">
            <a:spAutoFit/>
          </a:bodyPr>
          <a:lstStyle/>
          <a:p>
            <a:pPr algn="ctr"/>
            <a:r>
              <a:rPr lang="fa-IR" sz="2000" dirty="0" smtClean="0">
                <a:solidFill>
                  <a:srgbClr val="002060"/>
                </a:solidFill>
              </a:rPr>
              <a:t>در منطقه تاثير حرارت</a:t>
            </a:r>
            <a:endParaRPr lang="fa-IR" sz="2000" dirty="0">
              <a:solidFill>
                <a:srgbClr val="002060"/>
              </a:solidFill>
            </a:endParaRPr>
          </a:p>
        </p:txBody>
      </p:sp>
      <p:sp>
        <p:nvSpPr>
          <p:cNvPr id="14" name="Rectangle 13"/>
          <p:cNvSpPr/>
          <p:nvPr/>
        </p:nvSpPr>
        <p:spPr>
          <a:xfrm>
            <a:off x="2786050" y="5857892"/>
            <a:ext cx="1064715" cy="400110"/>
          </a:xfrm>
          <a:prstGeom prst="rect">
            <a:avLst/>
          </a:prstGeom>
        </p:spPr>
        <p:txBody>
          <a:bodyPr wrap="none">
            <a:spAutoFit/>
          </a:bodyPr>
          <a:lstStyle/>
          <a:p>
            <a:pPr algn="ctr"/>
            <a:r>
              <a:rPr lang="fa-IR" sz="2000" dirty="0" smtClean="0">
                <a:solidFill>
                  <a:srgbClr val="002060"/>
                </a:solidFill>
              </a:rPr>
              <a:t>در فلز پايه</a:t>
            </a:r>
            <a:endParaRPr lang="fa-IR" sz="2000" dirty="0">
              <a:solidFill>
                <a:srgbClr val="002060"/>
              </a:solidFill>
            </a:endParaRPr>
          </a:p>
        </p:txBody>
      </p:sp>
    </p:spTree>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1000" fill="hold"/>
                                        <p:tgtEl>
                                          <p:spTgt spid="5"/>
                                        </p:tgtEl>
                                        <p:attrNameLst>
                                          <p:attrName>ppt_w</p:attrName>
                                        </p:attrNameLst>
                                      </p:cBhvr>
                                      <p:tavLst>
                                        <p:tav tm="0">
                                          <p:val>
                                            <p:fltVal val="0"/>
                                          </p:val>
                                        </p:tav>
                                        <p:tav tm="100000">
                                          <p:val>
                                            <p:strVal val="#ppt_w"/>
                                          </p:val>
                                        </p:tav>
                                      </p:tavLst>
                                    </p:anim>
                                    <p:anim calcmode="lin" valueType="num">
                                      <p:cBhvr>
                                        <p:cTn id="26" dur="1000" fill="hold"/>
                                        <p:tgtEl>
                                          <p:spTgt spid="5"/>
                                        </p:tgtEl>
                                        <p:attrNameLst>
                                          <p:attrName>ppt_h</p:attrName>
                                        </p:attrNameLst>
                                      </p:cBhvr>
                                      <p:tavLst>
                                        <p:tav tm="0">
                                          <p:val>
                                            <p:fltVal val="0"/>
                                          </p:val>
                                        </p:tav>
                                        <p:tav tm="100000">
                                          <p:val>
                                            <p:strVal val="#ppt_h"/>
                                          </p:val>
                                        </p:tav>
                                      </p:tavLst>
                                    </p:anim>
                                    <p:anim calcmode="lin" valueType="num">
                                      <p:cBhvr>
                                        <p:cTn id="27" dur="1000" fill="hold"/>
                                        <p:tgtEl>
                                          <p:spTgt spid="5"/>
                                        </p:tgtEl>
                                        <p:attrNameLst>
                                          <p:attrName>style.rotation</p:attrName>
                                        </p:attrNameLst>
                                      </p:cBhvr>
                                      <p:tavLst>
                                        <p:tav tm="0">
                                          <p:val>
                                            <p:fltVal val="90"/>
                                          </p:val>
                                        </p:tav>
                                        <p:tav tm="100000">
                                          <p:val>
                                            <p:fltVal val="0"/>
                                          </p:val>
                                        </p:tav>
                                      </p:tavLst>
                                    </p:anim>
                                    <p:animEffect transition="in" filter="fade">
                                      <p:cBhvr>
                                        <p:cTn id="28" dur="10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1000"/>
                                        <p:tgtEl>
                                          <p:spTgt spid="6"/>
                                        </p:tgtEl>
                                      </p:cBhvr>
                                    </p:animEffect>
                                    <p:anim calcmode="lin" valueType="num">
                                      <p:cBhvr>
                                        <p:cTn id="34" dur="1000" fill="hold"/>
                                        <p:tgtEl>
                                          <p:spTgt spid="6"/>
                                        </p:tgtEl>
                                        <p:attrNameLst>
                                          <p:attrName>ppt_x</p:attrName>
                                        </p:attrNameLst>
                                      </p:cBhvr>
                                      <p:tavLst>
                                        <p:tav tm="0">
                                          <p:val>
                                            <p:strVal val="#ppt_x"/>
                                          </p:val>
                                        </p:tav>
                                        <p:tav tm="100000">
                                          <p:val>
                                            <p:strVal val="#ppt_x"/>
                                          </p:val>
                                        </p:tav>
                                      </p:tavLst>
                                    </p:anim>
                                    <p:anim calcmode="lin" valueType="num">
                                      <p:cBhvr>
                                        <p:cTn id="3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31" presetClass="entr" presetSubtype="0" fill="hold" grpId="0" nodeType="clickEffect">
                                  <p:stCondLst>
                                    <p:cond delay="0"/>
                                  </p:stCondLst>
                                  <p:childTnLst>
                                    <p:set>
                                      <p:cBhvr>
                                        <p:cTn id="39" dur="1" fill="hold">
                                          <p:stCondLst>
                                            <p:cond delay="0"/>
                                          </p:stCondLst>
                                        </p:cTn>
                                        <p:tgtEl>
                                          <p:spTgt spid="7"/>
                                        </p:tgtEl>
                                        <p:attrNameLst>
                                          <p:attrName>style.visibility</p:attrName>
                                        </p:attrNameLst>
                                      </p:cBhvr>
                                      <p:to>
                                        <p:strVal val="visible"/>
                                      </p:to>
                                    </p:set>
                                    <p:anim calcmode="lin" valueType="num">
                                      <p:cBhvr>
                                        <p:cTn id="40" dur="1000" fill="hold"/>
                                        <p:tgtEl>
                                          <p:spTgt spid="7"/>
                                        </p:tgtEl>
                                        <p:attrNameLst>
                                          <p:attrName>ppt_w</p:attrName>
                                        </p:attrNameLst>
                                      </p:cBhvr>
                                      <p:tavLst>
                                        <p:tav tm="0">
                                          <p:val>
                                            <p:fltVal val="0"/>
                                          </p:val>
                                        </p:tav>
                                        <p:tav tm="100000">
                                          <p:val>
                                            <p:strVal val="#ppt_w"/>
                                          </p:val>
                                        </p:tav>
                                      </p:tavLst>
                                    </p:anim>
                                    <p:anim calcmode="lin" valueType="num">
                                      <p:cBhvr>
                                        <p:cTn id="41" dur="1000" fill="hold"/>
                                        <p:tgtEl>
                                          <p:spTgt spid="7"/>
                                        </p:tgtEl>
                                        <p:attrNameLst>
                                          <p:attrName>ppt_h</p:attrName>
                                        </p:attrNameLst>
                                      </p:cBhvr>
                                      <p:tavLst>
                                        <p:tav tm="0">
                                          <p:val>
                                            <p:fltVal val="0"/>
                                          </p:val>
                                        </p:tav>
                                        <p:tav tm="100000">
                                          <p:val>
                                            <p:strVal val="#ppt_h"/>
                                          </p:val>
                                        </p:tav>
                                      </p:tavLst>
                                    </p:anim>
                                    <p:anim calcmode="lin" valueType="num">
                                      <p:cBhvr>
                                        <p:cTn id="42" dur="1000" fill="hold"/>
                                        <p:tgtEl>
                                          <p:spTgt spid="7"/>
                                        </p:tgtEl>
                                        <p:attrNameLst>
                                          <p:attrName>style.rotation</p:attrName>
                                        </p:attrNameLst>
                                      </p:cBhvr>
                                      <p:tavLst>
                                        <p:tav tm="0">
                                          <p:val>
                                            <p:fltVal val="90"/>
                                          </p:val>
                                        </p:tav>
                                        <p:tav tm="100000">
                                          <p:val>
                                            <p:fltVal val="0"/>
                                          </p:val>
                                        </p:tav>
                                      </p:tavLst>
                                    </p:anim>
                                    <p:animEffect transition="in" filter="fade">
                                      <p:cBhvr>
                                        <p:cTn id="43" dur="1000"/>
                                        <p:tgtEl>
                                          <p:spTgt spid="7"/>
                                        </p:tgtEl>
                                      </p:cBhvr>
                                    </p:animEffect>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8"/>
                                        </p:tgtEl>
                                        <p:attrNameLst>
                                          <p:attrName>style.visibility</p:attrName>
                                        </p:attrNameLst>
                                      </p:cBhvr>
                                      <p:to>
                                        <p:strVal val="visible"/>
                                      </p:to>
                                    </p:set>
                                    <p:animEffect transition="in" filter="fade">
                                      <p:cBhvr>
                                        <p:cTn id="48" dur="1000"/>
                                        <p:tgtEl>
                                          <p:spTgt spid="8"/>
                                        </p:tgtEl>
                                      </p:cBhvr>
                                    </p:animEffect>
                                    <p:anim calcmode="lin" valueType="num">
                                      <p:cBhvr>
                                        <p:cTn id="49" dur="1000" fill="hold"/>
                                        <p:tgtEl>
                                          <p:spTgt spid="8"/>
                                        </p:tgtEl>
                                        <p:attrNameLst>
                                          <p:attrName>ppt_x</p:attrName>
                                        </p:attrNameLst>
                                      </p:cBhvr>
                                      <p:tavLst>
                                        <p:tav tm="0">
                                          <p:val>
                                            <p:strVal val="#ppt_x"/>
                                          </p:val>
                                        </p:tav>
                                        <p:tav tm="100000">
                                          <p:val>
                                            <p:strVal val="#ppt_x"/>
                                          </p:val>
                                        </p:tav>
                                      </p:tavLst>
                                    </p:anim>
                                    <p:anim calcmode="lin" valueType="num">
                                      <p:cBhvr>
                                        <p:cTn id="5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9"/>
                                        </p:tgtEl>
                                        <p:attrNameLst>
                                          <p:attrName>style.visibility</p:attrName>
                                        </p:attrNameLst>
                                      </p:cBhvr>
                                      <p:to>
                                        <p:strVal val="visible"/>
                                      </p:to>
                                    </p:set>
                                    <p:animEffect transition="in" filter="fade">
                                      <p:cBhvr>
                                        <p:cTn id="55" dur="1000"/>
                                        <p:tgtEl>
                                          <p:spTgt spid="9"/>
                                        </p:tgtEl>
                                      </p:cBhvr>
                                    </p:animEffect>
                                    <p:anim calcmode="lin" valueType="num">
                                      <p:cBhvr>
                                        <p:cTn id="56" dur="1000" fill="hold"/>
                                        <p:tgtEl>
                                          <p:spTgt spid="9"/>
                                        </p:tgtEl>
                                        <p:attrNameLst>
                                          <p:attrName>ppt_x</p:attrName>
                                        </p:attrNameLst>
                                      </p:cBhvr>
                                      <p:tavLst>
                                        <p:tav tm="0">
                                          <p:val>
                                            <p:strVal val="#ppt_x"/>
                                          </p:val>
                                        </p:tav>
                                        <p:tav tm="100000">
                                          <p:val>
                                            <p:strVal val="#ppt_x"/>
                                          </p:val>
                                        </p:tav>
                                      </p:tavLst>
                                    </p:anim>
                                    <p:anim calcmode="lin" valueType="num">
                                      <p:cBhvr>
                                        <p:cTn id="5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10"/>
                                        </p:tgtEl>
                                        <p:attrNameLst>
                                          <p:attrName>style.visibility</p:attrName>
                                        </p:attrNameLst>
                                      </p:cBhvr>
                                      <p:to>
                                        <p:strVal val="visible"/>
                                      </p:to>
                                    </p:set>
                                    <p:animEffect transition="in" filter="fade">
                                      <p:cBhvr>
                                        <p:cTn id="62" dur="1000"/>
                                        <p:tgtEl>
                                          <p:spTgt spid="10"/>
                                        </p:tgtEl>
                                      </p:cBhvr>
                                    </p:animEffect>
                                    <p:anim calcmode="lin" valueType="num">
                                      <p:cBhvr>
                                        <p:cTn id="63" dur="1000" fill="hold"/>
                                        <p:tgtEl>
                                          <p:spTgt spid="10"/>
                                        </p:tgtEl>
                                        <p:attrNameLst>
                                          <p:attrName>ppt_x</p:attrName>
                                        </p:attrNameLst>
                                      </p:cBhvr>
                                      <p:tavLst>
                                        <p:tav tm="0">
                                          <p:val>
                                            <p:strVal val="#ppt_x"/>
                                          </p:val>
                                        </p:tav>
                                        <p:tav tm="100000">
                                          <p:val>
                                            <p:strVal val="#ppt_x"/>
                                          </p:val>
                                        </p:tav>
                                      </p:tavLst>
                                    </p:anim>
                                    <p:anim calcmode="lin" valueType="num">
                                      <p:cBhvr>
                                        <p:cTn id="6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11"/>
                                        </p:tgtEl>
                                        <p:attrNameLst>
                                          <p:attrName>style.visibility</p:attrName>
                                        </p:attrNameLst>
                                      </p:cBhvr>
                                      <p:to>
                                        <p:strVal val="visible"/>
                                      </p:to>
                                    </p:set>
                                    <p:animEffect transition="in" filter="fade">
                                      <p:cBhvr>
                                        <p:cTn id="69" dur="500"/>
                                        <p:tgtEl>
                                          <p:spTgt spid="11"/>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12"/>
                                        </p:tgtEl>
                                        <p:attrNameLst>
                                          <p:attrName>style.visibility</p:attrName>
                                        </p:attrNameLst>
                                      </p:cBhvr>
                                      <p:to>
                                        <p:strVal val="visible"/>
                                      </p:to>
                                    </p:set>
                                    <p:animEffect transition="in" filter="fade">
                                      <p:cBhvr>
                                        <p:cTn id="74" dur="500"/>
                                        <p:tgtEl>
                                          <p:spTgt spid="12"/>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13"/>
                                        </p:tgtEl>
                                        <p:attrNameLst>
                                          <p:attrName>style.visibility</p:attrName>
                                        </p:attrNameLst>
                                      </p:cBhvr>
                                      <p:to>
                                        <p:strVal val="visible"/>
                                      </p:to>
                                    </p:set>
                                    <p:animEffect transition="in" filter="fade">
                                      <p:cBhvr>
                                        <p:cTn id="79" dur="500"/>
                                        <p:tgtEl>
                                          <p:spTgt spid="13"/>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14"/>
                                        </p:tgtEl>
                                        <p:attrNameLst>
                                          <p:attrName>style.visibility</p:attrName>
                                        </p:attrNameLst>
                                      </p:cBhvr>
                                      <p:to>
                                        <p:strVal val="visible"/>
                                      </p:to>
                                    </p:set>
                                    <p:animEffect transition="in" filter="fade">
                                      <p:cBhvr>
                                        <p:cTn id="8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P spid="14"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331640" y="2780928"/>
            <a:ext cx="7498080" cy="1143000"/>
          </a:xfrm>
        </p:spPr>
        <p:txBody>
          <a:bodyPr>
            <a:normAutofit fontScale="90000"/>
          </a:bodyPr>
          <a:lstStyle/>
          <a:p>
            <a:pPr algn="ctr"/>
            <a:r>
              <a:rPr lang="fa-IR" sz="18400" dirty="0" smtClean="0"/>
              <a:t>پایان</a:t>
            </a:r>
            <a:endParaRPr lang="en-US" dirty="0"/>
          </a:p>
        </p:txBody>
      </p:sp>
      <p:sp>
        <p:nvSpPr>
          <p:cNvPr id="4" name="Footer Placeholder 3"/>
          <p:cNvSpPr>
            <a:spLocks noGrp="1"/>
          </p:cNvSpPr>
          <p:nvPr>
            <p:ph type="ftr" sz="quarter" idx="11"/>
          </p:nvPr>
        </p:nvSpPr>
        <p:spPr/>
        <p:txBody>
          <a:bodyPr/>
          <a:lstStyle/>
          <a:p>
            <a:r>
              <a:rPr lang="en-US" smtClean="0"/>
              <a:t>www.parsdigishop.ir</a:t>
            </a:r>
            <a:endParaRPr lang="fa-IR"/>
          </a:p>
        </p:txBody>
      </p:sp>
    </p:spTree>
    <p:extLst>
      <p:ext uri="{BB962C8B-B14F-4D97-AF65-F5344CB8AC3E}">
        <p14:creationId xmlns:p14="http://schemas.microsoft.com/office/powerpoint/2010/main" val="2936231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72066" y="428604"/>
            <a:ext cx="3685816" cy="400110"/>
          </a:xfrm>
          <a:prstGeom prst="rect">
            <a:avLst/>
          </a:prstGeom>
        </p:spPr>
        <p:txBody>
          <a:bodyPr wrap="none">
            <a:spAutoFit/>
          </a:bodyPr>
          <a:lstStyle/>
          <a:p>
            <a:pPr algn="ctr"/>
            <a:r>
              <a:rPr lang="en-US" b="1" dirty="0" smtClean="0"/>
              <a:t>-3 </a:t>
            </a:r>
            <a:r>
              <a:rPr lang="fa-IR" b="1" dirty="0" smtClean="0"/>
              <a:t> </a:t>
            </a:r>
            <a:r>
              <a:rPr lang="fa-IR" sz="2000" b="1" dirty="0" smtClean="0"/>
              <a:t>ترك عرضي </a:t>
            </a:r>
            <a:r>
              <a:rPr lang="en-US" b="1" dirty="0" smtClean="0"/>
              <a:t>(</a:t>
            </a:r>
            <a:r>
              <a:rPr lang="en-US" b="1" dirty="0" smtClean="0">
                <a:solidFill>
                  <a:srgbClr val="FF0000"/>
                </a:solidFill>
              </a:rPr>
              <a:t>Transverse Crack</a:t>
            </a:r>
            <a:r>
              <a:rPr lang="en-US" b="1" dirty="0" smtClean="0"/>
              <a:t>) </a:t>
            </a:r>
            <a:endParaRPr lang="fa-IR" dirty="0"/>
          </a:p>
        </p:txBody>
      </p:sp>
      <p:sp>
        <p:nvSpPr>
          <p:cNvPr id="5" name="Rectangle 4"/>
          <p:cNvSpPr/>
          <p:nvPr/>
        </p:nvSpPr>
        <p:spPr>
          <a:xfrm>
            <a:off x="1000100" y="1000108"/>
            <a:ext cx="8143900" cy="646331"/>
          </a:xfrm>
          <a:prstGeom prst="rect">
            <a:avLst/>
          </a:prstGeom>
        </p:spPr>
        <p:txBody>
          <a:bodyPr wrap="square">
            <a:spAutoFit/>
          </a:bodyPr>
          <a:lstStyle/>
          <a:p>
            <a:pPr algn="ctr"/>
            <a:r>
              <a:rPr lang="fa-IR" dirty="0" smtClean="0"/>
              <a:t>ترك عرضي اساسا عمود بر محور جوش است و بيشتر ناشي از تنشهاي فشاري عمود بر جوشي كه قابليت نرمي زيادي ندارد، مي باشد.</a:t>
            </a:r>
            <a:endParaRPr lang="fa-IR" dirty="0"/>
          </a:p>
        </p:txBody>
      </p:sp>
      <p:sp>
        <p:nvSpPr>
          <p:cNvPr id="6" name="Rectangle 5"/>
          <p:cNvSpPr/>
          <p:nvPr/>
        </p:nvSpPr>
        <p:spPr>
          <a:xfrm>
            <a:off x="2928926" y="1928802"/>
            <a:ext cx="4285147" cy="369332"/>
          </a:xfrm>
          <a:prstGeom prst="rect">
            <a:avLst/>
          </a:prstGeom>
        </p:spPr>
        <p:txBody>
          <a:bodyPr wrap="none">
            <a:spAutoFit/>
          </a:bodyPr>
          <a:lstStyle/>
          <a:p>
            <a:pPr algn="ctr"/>
            <a:r>
              <a:rPr lang="fa-IR" dirty="0" smtClean="0"/>
              <a:t>تركهاي عرضي ممكن است در مناطق زير واقع شوند :</a:t>
            </a:r>
            <a:endParaRPr lang="fa-IR" dirty="0"/>
          </a:p>
        </p:txBody>
      </p:sp>
      <p:sp>
        <p:nvSpPr>
          <p:cNvPr id="7" name="Rectangle 6"/>
          <p:cNvSpPr/>
          <p:nvPr/>
        </p:nvSpPr>
        <p:spPr>
          <a:xfrm>
            <a:off x="7340450" y="2500306"/>
            <a:ext cx="1241045" cy="400110"/>
          </a:xfrm>
          <a:prstGeom prst="rect">
            <a:avLst/>
          </a:prstGeom>
        </p:spPr>
        <p:txBody>
          <a:bodyPr wrap="none">
            <a:spAutoFit/>
          </a:bodyPr>
          <a:lstStyle/>
          <a:p>
            <a:pPr algn="ctr"/>
            <a:r>
              <a:rPr lang="fa-IR" sz="2000" dirty="0" smtClean="0">
                <a:solidFill>
                  <a:srgbClr val="002060"/>
                </a:solidFill>
              </a:rPr>
              <a:t>در فلز جوش</a:t>
            </a:r>
            <a:endParaRPr lang="fa-IR" sz="2000" dirty="0">
              <a:solidFill>
                <a:srgbClr val="002060"/>
              </a:solidFill>
            </a:endParaRPr>
          </a:p>
        </p:txBody>
      </p:sp>
      <p:sp>
        <p:nvSpPr>
          <p:cNvPr id="8" name="Rectangle 7"/>
          <p:cNvSpPr/>
          <p:nvPr/>
        </p:nvSpPr>
        <p:spPr>
          <a:xfrm>
            <a:off x="4143372" y="2500306"/>
            <a:ext cx="2077813" cy="400110"/>
          </a:xfrm>
          <a:prstGeom prst="rect">
            <a:avLst/>
          </a:prstGeom>
        </p:spPr>
        <p:txBody>
          <a:bodyPr wrap="none">
            <a:spAutoFit/>
          </a:bodyPr>
          <a:lstStyle/>
          <a:p>
            <a:pPr algn="ctr"/>
            <a:r>
              <a:rPr lang="fa-IR" sz="2000" dirty="0" smtClean="0">
                <a:solidFill>
                  <a:srgbClr val="002060"/>
                </a:solidFill>
              </a:rPr>
              <a:t>در منطقه تاثير حرارت</a:t>
            </a:r>
            <a:endParaRPr lang="fa-IR" sz="2000" dirty="0">
              <a:solidFill>
                <a:srgbClr val="002060"/>
              </a:solidFill>
            </a:endParaRPr>
          </a:p>
        </p:txBody>
      </p:sp>
      <p:sp>
        <p:nvSpPr>
          <p:cNvPr id="9" name="Rectangle 8"/>
          <p:cNvSpPr/>
          <p:nvPr/>
        </p:nvSpPr>
        <p:spPr>
          <a:xfrm>
            <a:off x="1785918" y="2500306"/>
            <a:ext cx="1064715" cy="400110"/>
          </a:xfrm>
          <a:prstGeom prst="rect">
            <a:avLst/>
          </a:prstGeom>
        </p:spPr>
        <p:txBody>
          <a:bodyPr wrap="none">
            <a:spAutoFit/>
          </a:bodyPr>
          <a:lstStyle/>
          <a:p>
            <a:pPr algn="ctr"/>
            <a:r>
              <a:rPr lang="fa-IR" sz="2000" dirty="0" smtClean="0">
                <a:solidFill>
                  <a:srgbClr val="002060"/>
                </a:solidFill>
              </a:rPr>
              <a:t>در فلز پايه</a:t>
            </a:r>
            <a:endParaRPr lang="fa-IR" sz="2000" dirty="0">
              <a:solidFill>
                <a:srgbClr val="002060"/>
              </a:solidFill>
            </a:endParaRPr>
          </a:p>
        </p:txBody>
      </p:sp>
      <p:pic>
        <p:nvPicPr>
          <p:cNvPr id="1026" name="Picture 2"/>
          <p:cNvPicPr>
            <a:picLocks noChangeAspect="1" noChangeArrowheads="1"/>
          </p:cNvPicPr>
          <p:nvPr/>
        </p:nvPicPr>
        <p:blipFill>
          <a:blip r:embed="rId2"/>
          <a:srcRect/>
          <a:stretch>
            <a:fillRect/>
          </a:stretch>
        </p:blipFill>
        <p:spPr bwMode="auto">
          <a:xfrm>
            <a:off x="1285852" y="3071810"/>
            <a:ext cx="7572428" cy="3085063"/>
          </a:xfrm>
          <a:prstGeom prst="rect">
            <a:avLst/>
          </a:prstGeom>
          <a:ln w="88900" cap="sq" cmpd="thickThin">
            <a:solidFill>
              <a:srgbClr val="000000"/>
            </a:solidFill>
            <a:prstDash val="solid"/>
            <a:miter lim="800000"/>
          </a:ln>
          <a:effectLst>
            <a:innerShdw blurRad="76200">
              <a:srgbClr val="000000"/>
            </a:innerShdw>
          </a:effectLst>
        </p:spPr>
      </p:pic>
      <p:sp>
        <p:nvSpPr>
          <p:cNvPr id="11" name="Rectangle 10"/>
          <p:cNvSpPr/>
          <p:nvPr/>
        </p:nvSpPr>
        <p:spPr>
          <a:xfrm>
            <a:off x="1928794" y="6286520"/>
            <a:ext cx="6357950" cy="338554"/>
          </a:xfrm>
          <a:prstGeom prst="rect">
            <a:avLst/>
          </a:prstGeom>
        </p:spPr>
        <p:txBody>
          <a:bodyPr wrap="square">
            <a:spAutoFit/>
          </a:bodyPr>
          <a:lstStyle/>
          <a:p>
            <a:pPr algn="ctr"/>
            <a:r>
              <a:rPr lang="fa-IR" sz="1600" b="1" dirty="0" smtClean="0"/>
              <a:t>شكل 1- تركهاي </a:t>
            </a:r>
            <a:r>
              <a:rPr lang="fa-IR" sz="1600" b="1" dirty="0" smtClean="0">
                <a:solidFill>
                  <a:srgbClr val="FF0000"/>
                </a:solidFill>
              </a:rPr>
              <a:t>طولي</a:t>
            </a:r>
            <a:r>
              <a:rPr lang="fa-IR" sz="1600" b="1" dirty="0" smtClean="0"/>
              <a:t> و </a:t>
            </a:r>
            <a:r>
              <a:rPr lang="fa-IR" sz="1600" b="1" dirty="0" smtClean="0">
                <a:solidFill>
                  <a:srgbClr val="FF0000"/>
                </a:solidFill>
              </a:rPr>
              <a:t>عرضي</a:t>
            </a:r>
            <a:r>
              <a:rPr lang="fa-IR" sz="1600" b="1" dirty="0" smtClean="0"/>
              <a:t> در جوش نفوذي سربه سر و جوش گوشه اي</a:t>
            </a:r>
            <a:endParaRPr lang="fa-IR" sz="1600" dirty="0"/>
          </a:p>
        </p:txBody>
      </p:sp>
    </p:spTree>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anim calcmode="lin" valueType="num">
                                      <p:cBhvr>
                                        <p:cTn id="16" dur="1000" fill="hold"/>
                                        <p:tgtEl>
                                          <p:spTgt spid="5"/>
                                        </p:tgtEl>
                                        <p:attrNameLst>
                                          <p:attrName>ppt_x</p:attrName>
                                        </p:attrNameLst>
                                      </p:cBhvr>
                                      <p:tavLst>
                                        <p:tav tm="0">
                                          <p:val>
                                            <p:strVal val="#ppt_x"/>
                                          </p:val>
                                        </p:tav>
                                        <p:tav tm="100000">
                                          <p:val>
                                            <p:strVal val="#ppt_x"/>
                                          </p:val>
                                        </p:tav>
                                      </p:tavLst>
                                    </p:anim>
                                    <p:anim calcmode="lin" valueType="num">
                                      <p:cBhvr>
                                        <p:cTn id="1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anim calcmode="lin" valueType="num">
                                      <p:cBhvr>
                                        <p:cTn id="23" dur="1000" fill="hold"/>
                                        <p:tgtEl>
                                          <p:spTgt spid="6"/>
                                        </p:tgtEl>
                                        <p:attrNameLst>
                                          <p:attrName>ppt_x</p:attrName>
                                        </p:attrNameLst>
                                      </p:cBhvr>
                                      <p:tavLst>
                                        <p:tav tm="0">
                                          <p:val>
                                            <p:strVal val="#ppt_x"/>
                                          </p:val>
                                        </p:tav>
                                        <p:tav tm="100000">
                                          <p:val>
                                            <p:strVal val="#ppt_x"/>
                                          </p:val>
                                        </p:tav>
                                      </p:tavLst>
                                    </p:anim>
                                    <p:anim calcmode="lin" valueType="num">
                                      <p:cBhvr>
                                        <p:cTn id="2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fade">
                                      <p:cBhvr>
                                        <p:cTn id="29" dur="5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500"/>
                                        <p:tgtEl>
                                          <p:spTgt spid="8"/>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500"/>
                                        <p:tgtEl>
                                          <p:spTgt spid="9"/>
                                        </p:tgtEl>
                                      </p:cBhvr>
                                    </p:animEffect>
                                  </p:childTnLst>
                                </p:cTn>
                              </p:par>
                            </p:childTnLst>
                          </p:cTn>
                        </p:par>
                      </p:childTnLst>
                    </p:cTn>
                  </p:par>
                  <p:par>
                    <p:cTn id="40" fill="hold">
                      <p:stCondLst>
                        <p:cond delay="indefinite"/>
                      </p:stCondLst>
                      <p:childTnLst>
                        <p:par>
                          <p:cTn id="41" fill="hold">
                            <p:stCondLst>
                              <p:cond delay="0"/>
                            </p:stCondLst>
                            <p:childTnLst>
                              <p:par>
                                <p:cTn id="42" presetID="21" presetClass="entr" presetSubtype="1" fill="hold" nodeType="clickEffect">
                                  <p:stCondLst>
                                    <p:cond delay="0"/>
                                  </p:stCondLst>
                                  <p:childTnLst>
                                    <p:set>
                                      <p:cBhvr>
                                        <p:cTn id="43" dur="1" fill="hold">
                                          <p:stCondLst>
                                            <p:cond delay="0"/>
                                          </p:stCondLst>
                                        </p:cTn>
                                        <p:tgtEl>
                                          <p:spTgt spid="1026"/>
                                        </p:tgtEl>
                                        <p:attrNameLst>
                                          <p:attrName>style.visibility</p:attrName>
                                        </p:attrNameLst>
                                      </p:cBhvr>
                                      <p:to>
                                        <p:strVal val="visible"/>
                                      </p:to>
                                    </p:set>
                                    <p:animEffect transition="in" filter="wheel(1)">
                                      <p:cBhvr>
                                        <p:cTn id="44" dur="2000"/>
                                        <p:tgtEl>
                                          <p:spTgt spid="1026"/>
                                        </p:tgtEl>
                                      </p:cBhvr>
                                    </p:animEffect>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fade">
                                      <p:cBhvr>
                                        <p:cTn id="49" dur="1000"/>
                                        <p:tgtEl>
                                          <p:spTgt spid="11"/>
                                        </p:tgtEl>
                                      </p:cBhvr>
                                    </p:animEffect>
                                    <p:anim calcmode="lin" valueType="num">
                                      <p:cBhvr>
                                        <p:cTn id="50" dur="1000" fill="hold"/>
                                        <p:tgtEl>
                                          <p:spTgt spid="11"/>
                                        </p:tgtEl>
                                        <p:attrNameLst>
                                          <p:attrName>ppt_x</p:attrName>
                                        </p:attrNameLst>
                                      </p:cBhvr>
                                      <p:tavLst>
                                        <p:tav tm="0">
                                          <p:val>
                                            <p:strVal val="#ppt_x"/>
                                          </p:val>
                                        </p:tav>
                                        <p:tav tm="100000">
                                          <p:val>
                                            <p:strVal val="#ppt_x"/>
                                          </p:val>
                                        </p:tav>
                                      </p:tavLst>
                                    </p:anim>
                                    <p:anim calcmode="lin" valueType="num">
                                      <p:cBhvr>
                                        <p:cTn id="5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57752" y="357166"/>
            <a:ext cx="3943708" cy="400110"/>
          </a:xfrm>
          <a:prstGeom prst="rect">
            <a:avLst/>
          </a:prstGeom>
        </p:spPr>
        <p:txBody>
          <a:bodyPr wrap="none">
            <a:spAutoFit/>
          </a:bodyPr>
          <a:lstStyle/>
          <a:p>
            <a:pPr algn="ctr"/>
            <a:r>
              <a:rPr lang="en-US" b="1" dirty="0" smtClean="0"/>
              <a:t>-4 </a:t>
            </a:r>
            <a:r>
              <a:rPr lang="fa-IR" b="1" dirty="0" smtClean="0"/>
              <a:t> </a:t>
            </a:r>
            <a:r>
              <a:rPr lang="fa-IR" sz="2000" b="1" dirty="0" smtClean="0"/>
              <a:t>ترك هاي تشعشعي </a:t>
            </a:r>
            <a:r>
              <a:rPr lang="en-US" b="1" dirty="0" smtClean="0"/>
              <a:t>(</a:t>
            </a:r>
            <a:r>
              <a:rPr lang="en-US" b="1" dirty="0" smtClean="0">
                <a:solidFill>
                  <a:srgbClr val="FF0000"/>
                </a:solidFill>
              </a:rPr>
              <a:t>Radiated Crack</a:t>
            </a:r>
            <a:r>
              <a:rPr lang="en-US" b="1" dirty="0" smtClean="0"/>
              <a:t>)</a:t>
            </a:r>
            <a:endParaRPr lang="fa-IR" dirty="0"/>
          </a:p>
        </p:txBody>
      </p:sp>
      <p:sp>
        <p:nvSpPr>
          <p:cNvPr id="3" name="Rectangle 2"/>
          <p:cNvSpPr/>
          <p:nvPr/>
        </p:nvSpPr>
        <p:spPr>
          <a:xfrm>
            <a:off x="1000100" y="928670"/>
            <a:ext cx="8143900" cy="369332"/>
          </a:xfrm>
          <a:prstGeom prst="rect">
            <a:avLst/>
          </a:prstGeom>
        </p:spPr>
        <p:txBody>
          <a:bodyPr wrap="square">
            <a:spAutoFit/>
          </a:bodyPr>
          <a:lstStyle/>
          <a:p>
            <a:pPr algn="ctr"/>
            <a:r>
              <a:rPr lang="fa-IR" dirty="0" smtClean="0"/>
              <a:t>تركهاي تشعشعي تركهاي انتشار يافته از يك نقطه مشترك مي باشند كه در مناطق زير ممكن است ايجاد شوند</a:t>
            </a:r>
            <a:endParaRPr lang="fa-IR" dirty="0"/>
          </a:p>
        </p:txBody>
      </p:sp>
      <p:sp>
        <p:nvSpPr>
          <p:cNvPr id="4" name="Rectangle 3"/>
          <p:cNvSpPr/>
          <p:nvPr/>
        </p:nvSpPr>
        <p:spPr>
          <a:xfrm>
            <a:off x="7111011" y="1714488"/>
            <a:ext cx="1241045" cy="400110"/>
          </a:xfrm>
          <a:prstGeom prst="rect">
            <a:avLst/>
          </a:prstGeom>
        </p:spPr>
        <p:txBody>
          <a:bodyPr wrap="none">
            <a:spAutoFit/>
          </a:bodyPr>
          <a:lstStyle/>
          <a:p>
            <a:pPr algn="ctr"/>
            <a:r>
              <a:rPr lang="fa-IR" sz="2000" dirty="0" smtClean="0">
                <a:solidFill>
                  <a:srgbClr val="002060"/>
                </a:solidFill>
              </a:rPr>
              <a:t>در فلز جوش</a:t>
            </a:r>
            <a:endParaRPr lang="fa-IR" sz="2000" dirty="0">
              <a:solidFill>
                <a:srgbClr val="002060"/>
              </a:solidFill>
            </a:endParaRPr>
          </a:p>
        </p:txBody>
      </p:sp>
      <p:sp>
        <p:nvSpPr>
          <p:cNvPr id="5" name="Rectangle 4"/>
          <p:cNvSpPr/>
          <p:nvPr/>
        </p:nvSpPr>
        <p:spPr>
          <a:xfrm>
            <a:off x="3857620" y="1714488"/>
            <a:ext cx="2077813" cy="400110"/>
          </a:xfrm>
          <a:prstGeom prst="rect">
            <a:avLst/>
          </a:prstGeom>
        </p:spPr>
        <p:txBody>
          <a:bodyPr wrap="none">
            <a:spAutoFit/>
          </a:bodyPr>
          <a:lstStyle/>
          <a:p>
            <a:pPr algn="ctr"/>
            <a:r>
              <a:rPr lang="fa-IR" sz="2000" dirty="0" smtClean="0">
                <a:solidFill>
                  <a:srgbClr val="002060"/>
                </a:solidFill>
              </a:rPr>
              <a:t>در منطقه تاثير حرارت</a:t>
            </a:r>
            <a:endParaRPr lang="fa-IR" sz="2000" dirty="0">
              <a:solidFill>
                <a:srgbClr val="002060"/>
              </a:solidFill>
            </a:endParaRPr>
          </a:p>
        </p:txBody>
      </p:sp>
      <p:sp>
        <p:nvSpPr>
          <p:cNvPr id="6" name="Rectangle 5"/>
          <p:cNvSpPr/>
          <p:nvPr/>
        </p:nvSpPr>
        <p:spPr>
          <a:xfrm>
            <a:off x="1485041" y="1714488"/>
            <a:ext cx="1064715" cy="400110"/>
          </a:xfrm>
          <a:prstGeom prst="rect">
            <a:avLst/>
          </a:prstGeom>
        </p:spPr>
        <p:txBody>
          <a:bodyPr wrap="none">
            <a:spAutoFit/>
          </a:bodyPr>
          <a:lstStyle/>
          <a:p>
            <a:pPr algn="ctr"/>
            <a:r>
              <a:rPr lang="fa-IR" sz="2000" dirty="0" smtClean="0">
                <a:solidFill>
                  <a:srgbClr val="002060"/>
                </a:solidFill>
              </a:rPr>
              <a:t>در فلز پايه</a:t>
            </a:r>
            <a:endParaRPr lang="fa-IR" sz="2000" dirty="0">
              <a:solidFill>
                <a:srgbClr val="002060"/>
              </a:solidFill>
            </a:endParaRPr>
          </a:p>
        </p:txBody>
      </p:sp>
      <p:sp>
        <p:nvSpPr>
          <p:cNvPr id="8" name="Rectangle 7"/>
          <p:cNvSpPr/>
          <p:nvPr/>
        </p:nvSpPr>
        <p:spPr>
          <a:xfrm>
            <a:off x="1928794" y="2357430"/>
            <a:ext cx="5993949" cy="400110"/>
          </a:xfrm>
          <a:prstGeom prst="rect">
            <a:avLst/>
          </a:prstGeom>
        </p:spPr>
        <p:txBody>
          <a:bodyPr wrap="none">
            <a:spAutoFit/>
          </a:bodyPr>
          <a:lstStyle/>
          <a:p>
            <a:pPr algn="ctr"/>
            <a:r>
              <a:rPr lang="fa-IR" sz="2000" dirty="0" smtClean="0"/>
              <a:t>تركهاي تشعشي كوچك به تركهاي ستاره اي </a:t>
            </a:r>
            <a:r>
              <a:rPr lang="en-US" sz="2000" dirty="0" smtClean="0"/>
              <a:t>(</a:t>
            </a:r>
            <a:r>
              <a:rPr lang="en-US" sz="2000" dirty="0" smtClean="0">
                <a:solidFill>
                  <a:srgbClr val="FF0000"/>
                </a:solidFill>
              </a:rPr>
              <a:t>Star Cracks</a:t>
            </a:r>
            <a:r>
              <a:rPr lang="en-US" sz="2000" dirty="0" smtClean="0"/>
              <a:t>)</a:t>
            </a:r>
            <a:r>
              <a:rPr lang="fa-IR" sz="2000" dirty="0" smtClean="0"/>
              <a:t> معروفند.</a:t>
            </a:r>
            <a:endParaRPr lang="fa-IR" sz="2000" dirty="0"/>
          </a:p>
        </p:txBody>
      </p:sp>
      <p:sp>
        <p:nvSpPr>
          <p:cNvPr id="10" name="Rectangle 9"/>
          <p:cNvSpPr/>
          <p:nvPr/>
        </p:nvSpPr>
        <p:spPr>
          <a:xfrm>
            <a:off x="5286380" y="3000372"/>
            <a:ext cx="3568606" cy="400110"/>
          </a:xfrm>
          <a:prstGeom prst="rect">
            <a:avLst/>
          </a:prstGeom>
        </p:spPr>
        <p:txBody>
          <a:bodyPr wrap="none">
            <a:spAutoFit/>
          </a:bodyPr>
          <a:lstStyle/>
          <a:p>
            <a:pPr algn="ctr"/>
            <a:r>
              <a:rPr lang="en-US" b="1" dirty="0" smtClean="0"/>
              <a:t>-5 </a:t>
            </a:r>
            <a:r>
              <a:rPr lang="fa-IR" b="1" dirty="0" smtClean="0"/>
              <a:t> </a:t>
            </a:r>
            <a:r>
              <a:rPr lang="fa-IR" sz="2000" b="1" dirty="0" smtClean="0"/>
              <a:t>ترك چاله جوش </a:t>
            </a:r>
            <a:r>
              <a:rPr lang="en-US" b="1" dirty="0" smtClean="0"/>
              <a:t>(</a:t>
            </a:r>
            <a:r>
              <a:rPr lang="en-US" b="1" dirty="0" smtClean="0">
                <a:solidFill>
                  <a:srgbClr val="FF0000"/>
                </a:solidFill>
              </a:rPr>
              <a:t>Crater Crack</a:t>
            </a:r>
            <a:r>
              <a:rPr lang="en-US" b="1" dirty="0" smtClean="0"/>
              <a:t>) </a:t>
            </a:r>
            <a:endParaRPr lang="fa-IR" dirty="0"/>
          </a:p>
        </p:txBody>
      </p:sp>
      <p:sp>
        <p:nvSpPr>
          <p:cNvPr id="11" name="Rectangle 10"/>
          <p:cNvSpPr/>
          <p:nvPr/>
        </p:nvSpPr>
        <p:spPr>
          <a:xfrm>
            <a:off x="1000100" y="3857628"/>
            <a:ext cx="8143900" cy="646331"/>
          </a:xfrm>
          <a:prstGeom prst="rect">
            <a:avLst/>
          </a:prstGeom>
        </p:spPr>
        <p:txBody>
          <a:bodyPr wrap="square">
            <a:spAutoFit/>
          </a:bodyPr>
          <a:lstStyle/>
          <a:p>
            <a:pPr algn="ctr"/>
            <a:r>
              <a:rPr lang="fa-IR" dirty="0" smtClean="0"/>
              <a:t>ترك چاله، ترك انتهاي خط جوش است و زماني رخ ميدهد كه جوشكاري بدرستي و به خوبي به پايان نرسد. گاهي به اين ترك نيز ترك ستاره اي اتلاق مي شود.</a:t>
            </a:r>
            <a:endParaRPr lang="fa-IR" dirty="0"/>
          </a:p>
        </p:txBody>
      </p:sp>
      <p:sp>
        <p:nvSpPr>
          <p:cNvPr id="12" name="Rectangle 11"/>
          <p:cNvSpPr/>
          <p:nvPr/>
        </p:nvSpPr>
        <p:spPr>
          <a:xfrm>
            <a:off x="1000100" y="4786322"/>
            <a:ext cx="8143900" cy="646331"/>
          </a:xfrm>
          <a:prstGeom prst="rect">
            <a:avLst/>
          </a:prstGeom>
        </p:spPr>
        <p:txBody>
          <a:bodyPr wrap="square">
            <a:spAutoFit/>
          </a:bodyPr>
          <a:lstStyle/>
          <a:p>
            <a:pPr algn="ctr"/>
            <a:r>
              <a:rPr lang="fa-IR" dirty="0" smtClean="0"/>
              <a:t>ترك چاله جوش، ترك انقباضي بوده و معمولا از قطع ناگهاني قوس ناشي مي شود. ترك در چاله جوش عمدتا به سه صورت زير ديده مي شود :</a:t>
            </a:r>
            <a:endParaRPr lang="fa-IR" dirty="0"/>
          </a:p>
        </p:txBody>
      </p:sp>
      <p:sp>
        <p:nvSpPr>
          <p:cNvPr id="13" name="Rectangle 12"/>
          <p:cNvSpPr/>
          <p:nvPr/>
        </p:nvSpPr>
        <p:spPr>
          <a:xfrm>
            <a:off x="7715272" y="5715016"/>
            <a:ext cx="647934" cy="400110"/>
          </a:xfrm>
          <a:prstGeom prst="rect">
            <a:avLst/>
          </a:prstGeom>
        </p:spPr>
        <p:txBody>
          <a:bodyPr wrap="none">
            <a:spAutoFit/>
          </a:bodyPr>
          <a:lstStyle/>
          <a:p>
            <a:pPr algn="ctr"/>
            <a:r>
              <a:rPr lang="fa-IR" sz="2000" dirty="0" smtClean="0">
                <a:solidFill>
                  <a:srgbClr val="002060"/>
                </a:solidFill>
              </a:rPr>
              <a:t>طولي</a:t>
            </a:r>
            <a:endParaRPr lang="fa-IR" sz="2000" dirty="0">
              <a:solidFill>
                <a:srgbClr val="002060"/>
              </a:solidFill>
            </a:endParaRPr>
          </a:p>
        </p:txBody>
      </p:sp>
      <p:sp>
        <p:nvSpPr>
          <p:cNvPr id="14" name="Rectangle 13"/>
          <p:cNvSpPr/>
          <p:nvPr/>
        </p:nvSpPr>
        <p:spPr>
          <a:xfrm>
            <a:off x="4429124" y="5715016"/>
            <a:ext cx="811441" cy="400110"/>
          </a:xfrm>
          <a:prstGeom prst="rect">
            <a:avLst/>
          </a:prstGeom>
        </p:spPr>
        <p:txBody>
          <a:bodyPr wrap="none">
            <a:spAutoFit/>
          </a:bodyPr>
          <a:lstStyle/>
          <a:p>
            <a:pPr algn="ctr"/>
            <a:r>
              <a:rPr lang="fa-IR" sz="2000" dirty="0" smtClean="0">
                <a:solidFill>
                  <a:srgbClr val="002060"/>
                </a:solidFill>
              </a:rPr>
              <a:t>عرضي</a:t>
            </a:r>
            <a:endParaRPr lang="fa-IR" sz="2000" dirty="0">
              <a:solidFill>
                <a:srgbClr val="002060"/>
              </a:solidFill>
            </a:endParaRPr>
          </a:p>
        </p:txBody>
      </p:sp>
      <p:sp>
        <p:nvSpPr>
          <p:cNvPr id="15" name="Rectangle 14"/>
          <p:cNvSpPr/>
          <p:nvPr/>
        </p:nvSpPr>
        <p:spPr>
          <a:xfrm>
            <a:off x="1785918" y="5715016"/>
            <a:ext cx="926857" cy="400110"/>
          </a:xfrm>
          <a:prstGeom prst="rect">
            <a:avLst/>
          </a:prstGeom>
        </p:spPr>
        <p:txBody>
          <a:bodyPr wrap="none">
            <a:spAutoFit/>
          </a:bodyPr>
          <a:lstStyle/>
          <a:p>
            <a:pPr algn="ctr"/>
            <a:r>
              <a:rPr lang="fa-IR" sz="2000" dirty="0" smtClean="0">
                <a:solidFill>
                  <a:srgbClr val="002060"/>
                </a:solidFill>
              </a:rPr>
              <a:t>ستاره اي</a:t>
            </a:r>
            <a:endParaRPr lang="fa-IR" sz="2000" dirty="0">
              <a:solidFill>
                <a:srgbClr val="002060"/>
              </a:solidFill>
            </a:endParaRPr>
          </a:p>
        </p:txBody>
      </p:sp>
      <p:sp>
        <p:nvSpPr>
          <p:cNvPr id="7" name="Footer Placeholder 6"/>
          <p:cNvSpPr>
            <a:spLocks noGrp="1"/>
          </p:cNvSpPr>
          <p:nvPr>
            <p:ph type="ftr" sz="quarter" idx="11"/>
          </p:nvPr>
        </p:nvSpPr>
        <p:spPr/>
        <p:txBody>
          <a:bodyPr/>
          <a:lstStyle/>
          <a:p>
            <a:r>
              <a:rPr lang="en-US" smtClean="0"/>
              <a:t>www.parsdigishop.ir</a:t>
            </a:r>
            <a:endParaRPr lang="fa-IR"/>
          </a:p>
        </p:txBody>
      </p:sp>
    </p:spTree>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26"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wipe(down)">
                                      <p:cBhvr>
                                        <p:cTn id="37" dur="580">
                                          <p:stCondLst>
                                            <p:cond delay="0"/>
                                          </p:stCondLst>
                                        </p:cTn>
                                        <p:tgtEl>
                                          <p:spTgt spid="8"/>
                                        </p:tgtEl>
                                      </p:cBhvr>
                                    </p:animEffect>
                                    <p:anim calcmode="lin" valueType="num">
                                      <p:cBhvr>
                                        <p:cTn id="3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3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4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4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4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43" dur="26">
                                          <p:stCondLst>
                                            <p:cond delay="650"/>
                                          </p:stCondLst>
                                        </p:cTn>
                                        <p:tgtEl>
                                          <p:spTgt spid="8"/>
                                        </p:tgtEl>
                                      </p:cBhvr>
                                      <p:to x="100000" y="60000"/>
                                    </p:animScale>
                                    <p:animScale>
                                      <p:cBhvr>
                                        <p:cTn id="44" dur="166" decel="50000">
                                          <p:stCondLst>
                                            <p:cond delay="676"/>
                                          </p:stCondLst>
                                        </p:cTn>
                                        <p:tgtEl>
                                          <p:spTgt spid="8"/>
                                        </p:tgtEl>
                                      </p:cBhvr>
                                      <p:to x="100000" y="100000"/>
                                    </p:animScale>
                                    <p:animScale>
                                      <p:cBhvr>
                                        <p:cTn id="45" dur="26">
                                          <p:stCondLst>
                                            <p:cond delay="1312"/>
                                          </p:stCondLst>
                                        </p:cTn>
                                        <p:tgtEl>
                                          <p:spTgt spid="8"/>
                                        </p:tgtEl>
                                      </p:cBhvr>
                                      <p:to x="100000" y="80000"/>
                                    </p:animScale>
                                    <p:animScale>
                                      <p:cBhvr>
                                        <p:cTn id="46" dur="166" decel="50000">
                                          <p:stCondLst>
                                            <p:cond delay="1338"/>
                                          </p:stCondLst>
                                        </p:cTn>
                                        <p:tgtEl>
                                          <p:spTgt spid="8"/>
                                        </p:tgtEl>
                                      </p:cBhvr>
                                      <p:to x="100000" y="100000"/>
                                    </p:animScale>
                                    <p:animScale>
                                      <p:cBhvr>
                                        <p:cTn id="47" dur="26">
                                          <p:stCondLst>
                                            <p:cond delay="1642"/>
                                          </p:stCondLst>
                                        </p:cTn>
                                        <p:tgtEl>
                                          <p:spTgt spid="8"/>
                                        </p:tgtEl>
                                      </p:cBhvr>
                                      <p:to x="100000" y="90000"/>
                                    </p:animScale>
                                    <p:animScale>
                                      <p:cBhvr>
                                        <p:cTn id="48" dur="166" decel="50000">
                                          <p:stCondLst>
                                            <p:cond delay="1668"/>
                                          </p:stCondLst>
                                        </p:cTn>
                                        <p:tgtEl>
                                          <p:spTgt spid="8"/>
                                        </p:tgtEl>
                                      </p:cBhvr>
                                      <p:to x="100000" y="100000"/>
                                    </p:animScale>
                                    <p:animScale>
                                      <p:cBhvr>
                                        <p:cTn id="49" dur="26">
                                          <p:stCondLst>
                                            <p:cond delay="1808"/>
                                          </p:stCondLst>
                                        </p:cTn>
                                        <p:tgtEl>
                                          <p:spTgt spid="8"/>
                                        </p:tgtEl>
                                      </p:cBhvr>
                                      <p:to x="100000" y="95000"/>
                                    </p:animScale>
                                    <p:animScale>
                                      <p:cBhvr>
                                        <p:cTn id="50" dur="166" decel="50000">
                                          <p:stCondLst>
                                            <p:cond delay="1834"/>
                                          </p:stCondLst>
                                        </p:cTn>
                                        <p:tgtEl>
                                          <p:spTgt spid="8"/>
                                        </p:tgtEl>
                                      </p:cBhvr>
                                      <p:to x="100000" y="100000"/>
                                    </p:animScale>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p:cTn id="55" dur="1000" fill="hold"/>
                                        <p:tgtEl>
                                          <p:spTgt spid="10"/>
                                        </p:tgtEl>
                                        <p:attrNameLst>
                                          <p:attrName>ppt_w</p:attrName>
                                        </p:attrNameLst>
                                      </p:cBhvr>
                                      <p:tavLst>
                                        <p:tav tm="0">
                                          <p:val>
                                            <p:fltVal val="0"/>
                                          </p:val>
                                        </p:tav>
                                        <p:tav tm="100000">
                                          <p:val>
                                            <p:strVal val="#ppt_w"/>
                                          </p:val>
                                        </p:tav>
                                      </p:tavLst>
                                    </p:anim>
                                    <p:anim calcmode="lin" valueType="num">
                                      <p:cBhvr>
                                        <p:cTn id="56" dur="1000" fill="hold"/>
                                        <p:tgtEl>
                                          <p:spTgt spid="10"/>
                                        </p:tgtEl>
                                        <p:attrNameLst>
                                          <p:attrName>ppt_h</p:attrName>
                                        </p:attrNameLst>
                                      </p:cBhvr>
                                      <p:tavLst>
                                        <p:tav tm="0">
                                          <p:val>
                                            <p:fltVal val="0"/>
                                          </p:val>
                                        </p:tav>
                                        <p:tav tm="100000">
                                          <p:val>
                                            <p:strVal val="#ppt_h"/>
                                          </p:val>
                                        </p:tav>
                                      </p:tavLst>
                                    </p:anim>
                                    <p:anim calcmode="lin" valueType="num">
                                      <p:cBhvr>
                                        <p:cTn id="57" dur="1000" fill="hold"/>
                                        <p:tgtEl>
                                          <p:spTgt spid="10"/>
                                        </p:tgtEl>
                                        <p:attrNameLst>
                                          <p:attrName>style.rotation</p:attrName>
                                        </p:attrNameLst>
                                      </p:cBhvr>
                                      <p:tavLst>
                                        <p:tav tm="0">
                                          <p:val>
                                            <p:fltVal val="90"/>
                                          </p:val>
                                        </p:tav>
                                        <p:tav tm="100000">
                                          <p:val>
                                            <p:fltVal val="0"/>
                                          </p:val>
                                        </p:tav>
                                      </p:tavLst>
                                    </p:anim>
                                    <p:animEffect transition="in" filter="fade">
                                      <p:cBhvr>
                                        <p:cTn id="58" dur="1000"/>
                                        <p:tgtEl>
                                          <p:spTgt spid="10"/>
                                        </p:tgtEl>
                                      </p:cBhvr>
                                    </p:animEffect>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1"/>
                                        </p:tgtEl>
                                        <p:attrNameLst>
                                          <p:attrName>style.visibility</p:attrName>
                                        </p:attrNameLst>
                                      </p:cBhvr>
                                      <p:to>
                                        <p:strVal val="visible"/>
                                      </p:to>
                                    </p:set>
                                    <p:animEffect transition="in" filter="fade">
                                      <p:cBhvr>
                                        <p:cTn id="63" dur="1000"/>
                                        <p:tgtEl>
                                          <p:spTgt spid="11"/>
                                        </p:tgtEl>
                                      </p:cBhvr>
                                    </p:animEffect>
                                    <p:anim calcmode="lin" valueType="num">
                                      <p:cBhvr>
                                        <p:cTn id="64" dur="1000" fill="hold"/>
                                        <p:tgtEl>
                                          <p:spTgt spid="11"/>
                                        </p:tgtEl>
                                        <p:attrNameLst>
                                          <p:attrName>ppt_x</p:attrName>
                                        </p:attrNameLst>
                                      </p:cBhvr>
                                      <p:tavLst>
                                        <p:tav tm="0">
                                          <p:val>
                                            <p:strVal val="#ppt_x"/>
                                          </p:val>
                                        </p:tav>
                                        <p:tav tm="100000">
                                          <p:val>
                                            <p:strVal val="#ppt_x"/>
                                          </p:val>
                                        </p:tav>
                                      </p:tavLst>
                                    </p:anim>
                                    <p:anim calcmode="lin" valueType="num">
                                      <p:cBhvr>
                                        <p:cTn id="65"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12"/>
                                        </p:tgtEl>
                                        <p:attrNameLst>
                                          <p:attrName>style.visibility</p:attrName>
                                        </p:attrNameLst>
                                      </p:cBhvr>
                                      <p:to>
                                        <p:strVal val="visible"/>
                                      </p:to>
                                    </p:set>
                                    <p:animEffect transition="in" filter="fade">
                                      <p:cBhvr>
                                        <p:cTn id="70" dur="1000"/>
                                        <p:tgtEl>
                                          <p:spTgt spid="12"/>
                                        </p:tgtEl>
                                      </p:cBhvr>
                                    </p:animEffect>
                                    <p:anim calcmode="lin" valueType="num">
                                      <p:cBhvr>
                                        <p:cTn id="71" dur="1000" fill="hold"/>
                                        <p:tgtEl>
                                          <p:spTgt spid="12"/>
                                        </p:tgtEl>
                                        <p:attrNameLst>
                                          <p:attrName>ppt_x</p:attrName>
                                        </p:attrNameLst>
                                      </p:cBhvr>
                                      <p:tavLst>
                                        <p:tav tm="0">
                                          <p:val>
                                            <p:strVal val="#ppt_x"/>
                                          </p:val>
                                        </p:tav>
                                        <p:tav tm="100000">
                                          <p:val>
                                            <p:strVal val="#ppt_x"/>
                                          </p:val>
                                        </p:tav>
                                      </p:tavLst>
                                    </p:anim>
                                    <p:anim calcmode="lin" valueType="num">
                                      <p:cBhvr>
                                        <p:cTn id="72"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3"/>
                                        </p:tgtEl>
                                        <p:attrNameLst>
                                          <p:attrName>style.visibility</p:attrName>
                                        </p:attrNameLst>
                                      </p:cBhvr>
                                      <p:to>
                                        <p:strVal val="visible"/>
                                      </p:to>
                                    </p:set>
                                    <p:animEffect transition="in" filter="fade">
                                      <p:cBhvr>
                                        <p:cTn id="77" dur="500"/>
                                        <p:tgtEl>
                                          <p:spTgt spid="13"/>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14"/>
                                        </p:tgtEl>
                                        <p:attrNameLst>
                                          <p:attrName>style.visibility</p:attrName>
                                        </p:attrNameLst>
                                      </p:cBhvr>
                                      <p:to>
                                        <p:strVal val="visible"/>
                                      </p:to>
                                    </p:set>
                                    <p:animEffect transition="in" filter="fade">
                                      <p:cBhvr>
                                        <p:cTn id="82" dur="500"/>
                                        <p:tgtEl>
                                          <p:spTgt spid="14"/>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15"/>
                                        </p:tgtEl>
                                        <p:attrNameLst>
                                          <p:attrName>style.visibility</p:attrName>
                                        </p:attrNameLst>
                                      </p:cBhvr>
                                      <p:to>
                                        <p:strVal val="visible"/>
                                      </p:to>
                                    </p:set>
                                    <p:animEffect transition="in" filter="fade">
                                      <p:cBhvr>
                                        <p:cTn id="8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8" grpId="0"/>
      <p:bldP spid="10" grpId="0"/>
      <p:bldP spid="11" grpId="0"/>
      <p:bldP spid="12" grpId="0"/>
      <p:bldP spid="13" grpId="0"/>
      <p:bldP spid="14" grpId="0"/>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71802" y="214290"/>
            <a:ext cx="5857916" cy="400110"/>
          </a:xfrm>
          <a:prstGeom prst="rect">
            <a:avLst/>
          </a:prstGeom>
        </p:spPr>
        <p:txBody>
          <a:bodyPr wrap="square">
            <a:spAutoFit/>
          </a:bodyPr>
          <a:lstStyle/>
          <a:p>
            <a:pPr algn="ctr"/>
            <a:r>
              <a:rPr lang="en-US" b="1" dirty="0" smtClean="0"/>
              <a:t> -6 </a:t>
            </a:r>
            <a:r>
              <a:rPr lang="fa-IR" sz="2000" b="1" dirty="0" smtClean="0">
                <a:solidFill>
                  <a:schemeClr val="tx1">
                    <a:lumMod val="95000"/>
                    <a:lumOff val="5000"/>
                  </a:schemeClr>
                </a:solidFill>
              </a:rPr>
              <a:t>گروه تركهاي منفصله </a:t>
            </a:r>
            <a:r>
              <a:rPr lang="en-US" b="1" dirty="0" smtClean="0"/>
              <a:t>(</a:t>
            </a:r>
            <a:r>
              <a:rPr lang="en-US" b="1" dirty="0" smtClean="0">
                <a:solidFill>
                  <a:srgbClr val="FF0000"/>
                </a:solidFill>
              </a:rPr>
              <a:t>Group of Disconnected Cracks</a:t>
            </a:r>
            <a:r>
              <a:rPr lang="en-US" b="1" dirty="0" smtClean="0"/>
              <a:t>) </a:t>
            </a:r>
            <a:endParaRPr lang="fa-IR" dirty="0"/>
          </a:p>
        </p:txBody>
      </p:sp>
      <p:sp>
        <p:nvSpPr>
          <p:cNvPr id="3" name="Rectangle 2"/>
          <p:cNvSpPr/>
          <p:nvPr/>
        </p:nvSpPr>
        <p:spPr>
          <a:xfrm>
            <a:off x="2071670" y="785794"/>
            <a:ext cx="6786610" cy="369332"/>
          </a:xfrm>
          <a:prstGeom prst="rect">
            <a:avLst/>
          </a:prstGeom>
        </p:spPr>
        <p:txBody>
          <a:bodyPr wrap="square">
            <a:spAutoFit/>
          </a:bodyPr>
          <a:lstStyle/>
          <a:p>
            <a:pPr algn="ctr"/>
            <a:r>
              <a:rPr lang="fa-IR" dirty="0" smtClean="0"/>
              <a:t>گروهي از تركهاي جدا از هم مي باشند كه ممكن است در نواحي زير مشاهده شوند :</a:t>
            </a:r>
            <a:endParaRPr lang="fa-IR" dirty="0"/>
          </a:p>
        </p:txBody>
      </p:sp>
      <p:sp>
        <p:nvSpPr>
          <p:cNvPr id="4" name="Rectangle 3"/>
          <p:cNvSpPr/>
          <p:nvPr/>
        </p:nvSpPr>
        <p:spPr>
          <a:xfrm>
            <a:off x="7325325" y="1643050"/>
            <a:ext cx="1241045" cy="400110"/>
          </a:xfrm>
          <a:prstGeom prst="rect">
            <a:avLst/>
          </a:prstGeom>
        </p:spPr>
        <p:txBody>
          <a:bodyPr wrap="none">
            <a:spAutoFit/>
          </a:bodyPr>
          <a:lstStyle/>
          <a:p>
            <a:pPr algn="ctr"/>
            <a:r>
              <a:rPr lang="fa-IR" sz="2000" dirty="0" smtClean="0">
                <a:solidFill>
                  <a:srgbClr val="002060"/>
                </a:solidFill>
              </a:rPr>
              <a:t>در فلز جوش</a:t>
            </a:r>
            <a:endParaRPr lang="fa-IR" sz="2000" dirty="0">
              <a:solidFill>
                <a:srgbClr val="002060"/>
              </a:solidFill>
            </a:endParaRPr>
          </a:p>
        </p:txBody>
      </p:sp>
      <p:sp>
        <p:nvSpPr>
          <p:cNvPr id="5" name="Rectangle 4"/>
          <p:cNvSpPr/>
          <p:nvPr/>
        </p:nvSpPr>
        <p:spPr>
          <a:xfrm>
            <a:off x="3929058" y="1643050"/>
            <a:ext cx="2077813" cy="400110"/>
          </a:xfrm>
          <a:prstGeom prst="rect">
            <a:avLst/>
          </a:prstGeom>
        </p:spPr>
        <p:txBody>
          <a:bodyPr wrap="none">
            <a:spAutoFit/>
          </a:bodyPr>
          <a:lstStyle/>
          <a:p>
            <a:pPr algn="ctr"/>
            <a:r>
              <a:rPr lang="fa-IR" sz="2000" dirty="0" smtClean="0">
                <a:solidFill>
                  <a:srgbClr val="002060"/>
                </a:solidFill>
              </a:rPr>
              <a:t>در منطقه تاثير حرارت</a:t>
            </a:r>
            <a:endParaRPr lang="fa-IR" sz="2000" dirty="0">
              <a:solidFill>
                <a:srgbClr val="002060"/>
              </a:solidFill>
            </a:endParaRPr>
          </a:p>
        </p:txBody>
      </p:sp>
      <p:sp>
        <p:nvSpPr>
          <p:cNvPr id="6" name="Rectangle 5"/>
          <p:cNvSpPr/>
          <p:nvPr/>
        </p:nvSpPr>
        <p:spPr>
          <a:xfrm>
            <a:off x="1571604" y="1643050"/>
            <a:ext cx="1064715" cy="400110"/>
          </a:xfrm>
          <a:prstGeom prst="rect">
            <a:avLst/>
          </a:prstGeom>
        </p:spPr>
        <p:txBody>
          <a:bodyPr wrap="none">
            <a:spAutoFit/>
          </a:bodyPr>
          <a:lstStyle/>
          <a:p>
            <a:pPr algn="ctr"/>
            <a:r>
              <a:rPr lang="fa-IR" sz="2000" dirty="0" smtClean="0">
                <a:solidFill>
                  <a:srgbClr val="002060"/>
                </a:solidFill>
              </a:rPr>
              <a:t>در فلز پايه</a:t>
            </a:r>
            <a:endParaRPr lang="fa-IR" sz="2000" dirty="0">
              <a:solidFill>
                <a:srgbClr val="002060"/>
              </a:solidFill>
            </a:endParaRPr>
          </a:p>
        </p:txBody>
      </p:sp>
      <p:sp>
        <p:nvSpPr>
          <p:cNvPr id="7" name="Rectangle 6"/>
          <p:cNvSpPr/>
          <p:nvPr/>
        </p:nvSpPr>
        <p:spPr>
          <a:xfrm>
            <a:off x="4786314" y="2214554"/>
            <a:ext cx="4065537" cy="400110"/>
          </a:xfrm>
          <a:prstGeom prst="rect">
            <a:avLst/>
          </a:prstGeom>
        </p:spPr>
        <p:txBody>
          <a:bodyPr wrap="none">
            <a:spAutoFit/>
          </a:bodyPr>
          <a:lstStyle/>
          <a:p>
            <a:r>
              <a:rPr lang="en-US" b="1" dirty="0" smtClean="0"/>
              <a:t>-7 </a:t>
            </a:r>
            <a:r>
              <a:rPr lang="fa-IR" b="1" dirty="0" smtClean="0"/>
              <a:t> </a:t>
            </a:r>
            <a:r>
              <a:rPr lang="fa-IR" sz="2000" b="1" dirty="0" smtClean="0"/>
              <a:t>تركهاي انشعابي </a:t>
            </a:r>
            <a:r>
              <a:rPr lang="en-US" b="1" dirty="0" smtClean="0"/>
              <a:t>(</a:t>
            </a:r>
            <a:r>
              <a:rPr lang="en-US" b="1" dirty="0" smtClean="0">
                <a:solidFill>
                  <a:srgbClr val="FF0000"/>
                </a:solidFill>
              </a:rPr>
              <a:t>Branching Cracks</a:t>
            </a:r>
            <a:r>
              <a:rPr lang="en-US" b="1" dirty="0" smtClean="0"/>
              <a:t>) </a:t>
            </a:r>
            <a:endParaRPr lang="fa-IR" dirty="0"/>
          </a:p>
        </p:txBody>
      </p:sp>
      <p:sp>
        <p:nvSpPr>
          <p:cNvPr id="8" name="Rectangle 7"/>
          <p:cNvSpPr/>
          <p:nvPr/>
        </p:nvSpPr>
        <p:spPr>
          <a:xfrm>
            <a:off x="1000100" y="2714620"/>
            <a:ext cx="8143900" cy="646331"/>
          </a:xfrm>
          <a:prstGeom prst="rect">
            <a:avLst/>
          </a:prstGeom>
        </p:spPr>
        <p:txBody>
          <a:bodyPr wrap="square">
            <a:spAutoFit/>
          </a:bodyPr>
          <a:lstStyle/>
          <a:p>
            <a:pPr algn="ctr"/>
            <a:r>
              <a:rPr lang="fa-IR" dirty="0" smtClean="0"/>
              <a:t>گروهي از تركهاي متصل به هم مي باشند كه منشا آنها يك ترك مشترك است و نسبت به تركهاي تشعشعي قابل تشخيص هستند.</a:t>
            </a:r>
            <a:endParaRPr lang="fa-IR" dirty="0"/>
          </a:p>
        </p:txBody>
      </p:sp>
      <p:sp>
        <p:nvSpPr>
          <p:cNvPr id="9" name="Rectangle 8"/>
          <p:cNvSpPr/>
          <p:nvPr/>
        </p:nvSpPr>
        <p:spPr>
          <a:xfrm>
            <a:off x="2643174" y="3429000"/>
            <a:ext cx="4572000" cy="369332"/>
          </a:xfrm>
          <a:prstGeom prst="rect">
            <a:avLst/>
          </a:prstGeom>
        </p:spPr>
        <p:txBody>
          <a:bodyPr>
            <a:spAutoFit/>
          </a:bodyPr>
          <a:lstStyle/>
          <a:p>
            <a:r>
              <a:rPr lang="fa-IR" dirty="0" smtClean="0"/>
              <a:t>تركهاي انشعابي ممكن است در مناطق زير واقع شوند :</a:t>
            </a:r>
            <a:endParaRPr lang="fa-IR" dirty="0"/>
          </a:p>
        </p:txBody>
      </p:sp>
      <p:sp>
        <p:nvSpPr>
          <p:cNvPr id="10" name="Rectangle 9"/>
          <p:cNvSpPr/>
          <p:nvPr/>
        </p:nvSpPr>
        <p:spPr>
          <a:xfrm>
            <a:off x="7325325" y="4214818"/>
            <a:ext cx="1241045" cy="400110"/>
          </a:xfrm>
          <a:prstGeom prst="rect">
            <a:avLst/>
          </a:prstGeom>
        </p:spPr>
        <p:txBody>
          <a:bodyPr wrap="none">
            <a:spAutoFit/>
          </a:bodyPr>
          <a:lstStyle/>
          <a:p>
            <a:r>
              <a:rPr lang="fa-IR" sz="2000" dirty="0" smtClean="0">
                <a:solidFill>
                  <a:srgbClr val="002060"/>
                </a:solidFill>
              </a:rPr>
              <a:t>در فلز جوش</a:t>
            </a:r>
            <a:endParaRPr lang="fa-IR" sz="2000" dirty="0">
              <a:solidFill>
                <a:srgbClr val="002060"/>
              </a:solidFill>
            </a:endParaRPr>
          </a:p>
        </p:txBody>
      </p:sp>
      <p:sp>
        <p:nvSpPr>
          <p:cNvPr id="11" name="Rectangle 10"/>
          <p:cNvSpPr/>
          <p:nvPr/>
        </p:nvSpPr>
        <p:spPr>
          <a:xfrm>
            <a:off x="4098697" y="4214818"/>
            <a:ext cx="2077813" cy="400110"/>
          </a:xfrm>
          <a:prstGeom prst="rect">
            <a:avLst/>
          </a:prstGeom>
        </p:spPr>
        <p:txBody>
          <a:bodyPr wrap="none">
            <a:spAutoFit/>
          </a:bodyPr>
          <a:lstStyle/>
          <a:p>
            <a:r>
              <a:rPr lang="fa-IR" sz="2000" dirty="0" smtClean="0">
                <a:solidFill>
                  <a:srgbClr val="002060"/>
                </a:solidFill>
              </a:rPr>
              <a:t>در منطقه تاثير حرارت</a:t>
            </a:r>
            <a:endParaRPr lang="fa-IR" sz="2000" dirty="0">
              <a:solidFill>
                <a:srgbClr val="002060"/>
              </a:solidFill>
            </a:endParaRPr>
          </a:p>
        </p:txBody>
      </p:sp>
      <p:sp>
        <p:nvSpPr>
          <p:cNvPr id="12" name="Rectangle 11"/>
          <p:cNvSpPr/>
          <p:nvPr/>
        </p:nvSpPr>
        <p:spPr>
          <a:xfrm>
            <a:off x="1699355" y="4214818"/>
            <a:ext cx="1064715" cy="400110"/>
          </a:xfrm>
          <a:prstGeom prst="rect">
            <a:avLst/>
          </a:prstGeom>
        </p:spPr>
        <p:txBody>
          <a:bodyPr wrap="none">
            <a:spAutoFit/>
          </a:bodyPr>
          <a:lstStyle/>
          <a:p>
            <a:r>
              <a:rPr lang="fa-IR" sz="2000" dirty="0" smtClean="0">
                <a:solidFill>
                  <a:srgbClr val="002060"/>
                </a:solidFill>
              </a:rPr>
              <a:t>در فلز پايه</a:t>
            </a:r>
            <a:endParaRPr lang="fa-IR" sz="2000" dirty="0">
              <a:solidFill>
                <a:srgbClr val="002060"/>
              </a:solidFill>
            </a:endParaRPr>
          </a:p>
        </p:txBody>
      </p:sp>
      <p:sp>
        <p:nvSpPr>
          <p:cNvPr id="13" name="Rectangle 12"/>
          <p:cNvSpPr/>
          <p:nvPr/>
        </p:nvSpPr>
        <p:spPr>
          <a:xfrm>
            <a:off x="5643570" y="4786322"/>
            <a:ext cx="3165289" cy="400110"/>
          </a:xfrm>
          <a:prstGeom prst="rect">
            <a:avLst/>
          </a:prstGeom>
        </p:spPr>
        <p:txBody>
          <a:bodyPr wrap="none">
            <a:spAutoFit/>
          </a:bodyPr>
          <a:lstStyle/>
          <a:p>
            <a:r>
              <a:rPr lang="en-US" b="1" dirty="0" smtClean="0"/>
              <a:t> -8 </a:t>
            </a:r>
            <a:r>
              <a:rPr lang="fa-IR" sz="2000" b="1" dirty="0" smtClean="0"/>
              <a:t>ترك گلويي </a:t>
            </a:r>
            <a:r>
              <a:rPr lang="en-US" b="1" dirty="0" smtClean="0"/>
              <a:t>(</a:t>
            </a:r>
            <a:r>
              <a:rPr lang="en-US" b="1" dirty="0" smtClean="0">
                <a:solidFill>
                  <a:srgbClr val="FF0000"/>
                </a:solidFill>
              </a:rPr>
              <a:t>Throat Crack</a:t>
            </a:r>
            <a:r>
              <a:rPr lang="en-US" b="1" dirty="0" smtClean="0"/>
              <a:t>) </a:t>
            </a:r>
            <a:endParaRPr lang="fa-IR" dirty="0"/>
          </a:p>
        </p:txBody>
      </p:sp>
      <p:sp>
        <p:nvSpPr>
          <p:cNvPr id="14" name="Rectangle 13"/>
          <p:cNvSpPr/>
          <p:nvPr/>
        </p:nvSpPr>
        <p:spPr>
          <a:xfrm>
            <a:off x="1000100" y="5214950"/>
            <a:ext cx="8143900" cy="646331"/>
          </a:xfrm>
          <a:prstGeom prst="rect">
            <a:avLst/>
          </a:prstGeom>
        </p:spPr>
        <p:txBody>
          <a:bodyPr wrap="square">
            <a:spAutoFit/>
          </a:bodyPr>
          <a:lstStyle/>
          <a:p>
            <a:pPr algn="ctr"/>
            <a:r>
              <a:rPr lang="fa-IR" dirty="0" smtClean="0"/>
              <a:t>تركهاي طولي هم جهت با محور جوش در روي سطح آن هستند. ترك گلويي نه هميشه ولي اكثرا جزو تركهاي گرم به حساب مي آيد.</a:t>
            </a:r>
            <a:endParaRPr lang="fa-IR" dirty="0"/>
          </a:p>
        </p:txBody>
      </p:sp>
      <p:sp>
        <p:nvSpPr>
          <p:cNvPr id="15" name="Footer Placeholder 14"/>
          <p:cNvSpPr>
            <a:spLocks noGrp="1"/>
          </p:cNvSpPr>
          <p:nvPr>
            <p:ph type="ftr" sz="quarter" idx="11"/>
          </p:nvPr>
        </p:nvSpPr>
        <p:spPr/>
        <p:txBody>
          <a:bodyPr/>
          <a:lstStyle/>
          <a:p>
            <a:r>
              <a:rPr lang="en-US" smtClean="0"/>
              <a:t>www.parsdigishop.ir</a:t>
            </a:r>
            <a:endParaRPr lang="fa-IR"/>
          </a:p>
        </p:txBody>
      </p:sp>
    </p:spTree>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p:cTn id="37" dur="1000" fill="hold"/>
                                        <p:tgtEl>
                                          <p:spTgt spid="7"/>
                                        </p:tgtEl>
                                        <p:attrNameLst>
                                          <p:attrName>ppt_w</p:attrName>
                                        </p:attrNameLst>
                                      </p:cBhvr>
                                      <p:tavLst>
                                        <p:tav tm="0">
                                          <p:val>
                                            <p:fltVal val="0"/>
                                          </p:val>
                                        </p:tav>
                                        <p:tav tm="100000">
                                          <p:val>
                                            <p:strVal val="#ppt_w"/>
                                          </p:val>
                                        </p:tav>
                                      </p:tavLst>
                                    </p:anim>
                                    <p:anim calcmode="lin" valueType="num">
                                      <p:cBhvr>
                                        <p:cTn id="38" dur="1000" fill="hold"/>
                                        <p:tgtEl>
                                          <p:spTgt spid="7"/>
                                        </p:tgtEl>
                                        <p:attrNameLst>
                                          <p:attrName>ppt_h</p:attrName>
                                        </p:attrNameLst>
                                      </p:cBhvr>
                                      <p:tavLst>
                                        <p:tav tm="0">
                                          <p:val>
                                            <p:fltVal val="0"/>
                                          </p:val>
                                        </p:tav>
                                        <p:tav tm="100000">
                                          <p:val>
                                            <p:strVal val="#ppt_h"/>
                                          </p:val>
                                        </p:tav>
                                      </p:tavLst>
                                    </p:anim>
                                    <p:anim calcmode="lin" valueType="num">
                                      <p:cBhvr>
                                        <p:cTn id="39" dur="1000" fill="hold"/>
                                        <p:tgtEl>
                                          <p:spTgt spid="7"/>
                                        </p:tgtEl>
                                        <p:attrNameLst>
                                          <p:attrName>style.rotation</p:attrName>
                                        </p:attrNameLst>
                                      </p:cBhvr>
                                      <p:tavLst>
                                        <p:tav tm="0">
                                          <p:val>
                                            <p:fltVal val="90"/>
                                          </p:val>
                                        </p:tav>
                                        <p:tav tm="100000">
                                          <p:val>
                                            <p:fltVal val="0"/>
                                          </p:val>
                                        </p:tav>
                                      </p:tavLst>
                                    </p:anim>
                                    <p:animEffect transition="in" filter="fade">
                                      <p:cBhvr>
                                        <p:cTn id="40" dur="1000"/>
                                        <p:tgtEl>
                                          <p:spTgt spid="7"/>
                                        </p:tgtEl>
                                      </p:cBhvr>
                                    </p:animEffect>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fade">
                                      <p:cBhvr>
                                        <p:cTn id="45" dur="1000"/>
                                        <p:tgtEl>
                                          <p:spTgt spid="8"/>
                                        </p:tgtEl>
                                      </p:cBhvr>
                                    </p:animEffect>
                                    <p:anim calcmode="lin" valueType="num">
                                      <p:cBhvr>
                                        <p:cTn id="46" dur="1000" fill="hold"/>
                                        <p:tgtEl>
                                          <p:spTgt spid="8"/>
                                        </p:tgtEl>
                                        <p:attrNameLst>
                                          <p:attrName>ppt_x</p:attrName>
                                        </p:attrNameLst>
                                      </p:cBhvr>
                                      <p:tavLst>
                                        <p:tav tm="0">
                                          <p:val>
                                            <p:strVal val="#ppt_x"/>
                                          </p:val>
                                        </p:tav>
                                        <p:tav tm="100000">
                                          <p:val>
                                            <p:strVal val="#ppt_x"/>
                                          </p:val>
                                        </p:tav>
                                      </p:tavLst>
                                    </p:anim>
                                    <p:anim calcmode="lin" valueType="num">
                                      <p:cBhvr>
                                        <p:cTn id="4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fade">
                                      <p:cBhvr>
                                        <p:cTn id="52" dur="1000"/>
                                        <p:tgtEl>
                                          <p:spTgt spid="9"/>
                                        </p:tgtEl>
                                      </p:cBhvr>
                                    </p:animEffect>
                                    <p:anim calcmode="lin" valueType="num">
                                      <p:cBhvr>
                                        <p:cTn id="53" dur="1000" fill="hold"/>
                                        <p:tgtEl>
                                          <p:spTgt spid="9"/>
                                        </p:tgtEl>
                                        <p:attrNameLst>
                                          <p:attrName>ppt_x</p:attrName>
                                        </p:attrNameLst>
                                      </p:cBhvr>
                                      <p:tavLst>
                                        <p:tav tm="0">
                                          <p:val>
                                            <p:strVal val="#ppt_x"/>
                                          </p:val>
                                        </p:tav>
                                        <p:tav tm="100000">
                                          <p:val>
                                            <p:strVal val="#ppt_x"/>
                                          </p:val>
                                        </p:tav>
                                      </p:tavLst>
                                    </p:anim>
                                    <p:anim calcmode="lin" valueType="num">
                                      <p:cBhvr>
                                        <p:cTn id="5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10"/>
                                        </p:tgtEl>
                                        <p:attrNameLst>
                                          <p:attrName>style.visibility</p:attrName>
                                        </p:attrNameLst>
                                      </p:cBhvr>
                                      <p:to>
                                        <p:strVal val="visible"/>
                                      </p:to>
                                    </p:set>
                                    <p:animEffect transition="in" filter="fade">
                                      <p:cBhvr>
                                        <p:cTn id="59" dur="500"/>
                                        <p:tgtEl>
                                          <p:spTgt spid="10"/>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11"/>
                                        </p:tgtEl>
                                        <p:attrNameLst>
                                          <p:attrName>style.visibility</p:attrName>
                                        </p:attrNameLst>
                                      </p:cBhvr>
                                      <p:to>
                                        <p:strVal val="visible"/>
                                      </p:to>
                                    </p:set>
                                    <p:animEffect transition="in" filter="fade">
                                      <p:cBhvr>
                                        <p:cTn id="64" dur="500"/>
                                        <p:tgtEl>
                                          <p:spTgt spid="11"/>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12"/>
                                        </p:tgtEl>
                                        <p:attrNameLst>
                                          <p:attrName>style.visibility</p:attrName>
                                        </p:attrNameLst>
                                      </p:cBhvr>
                                      <p:to>
                                        <p:strVal val="visible"/>
                                      </p:to>
                                    </p:set>
                                    <p:animEffect transition="in" filter="fade">
                                      <p:cBhvr>
                                        <p:cTn id="69" dur="500"/>
                                        <p:tgtEl>
                                          <p:spTgt spid="12"/>
                                        </p:tgtEl>
                                      </p:cBhvr>
                                    </p:animEffect>
                                  </p:childTnLst>
                                </p:cTn>
                              </p:par>
                            </p:childTnLst>
                          </p:cTn>
                        </p:par>
                      </p:childTnLst>
                    </p:cTn>
                  </p:par>
                  <p:par>
                    <p:cTn id="70" fill="hold">
                      <p:stCondLst>
                        <p:cond delay="indefinite"/>
                      </p:stCondLst>
                      <p:childTnLst>
                        <p:par>
                          <p:cTn id="71" fill="hold">
                            <p:stCondLst>
                              <p:cond delay="0"/>
                            </p:stCondLst>
                            <p:childTnLst>
                              <p:par>
                                <p:cTn id="72" presetID="31" presetClass="entr" presetSubtype="0" fill="hold" grpId="0" nodeType="clickEffect">
                                  <p:stCondLst>
                                    <p:cond delay="0"/>
                                  </p:stCondLst>
                                  <p:childTnLst>
                                    <p:set>
                                      <p:cBhvr>
                                        <p:cTn id="73" dur="1" fill="hold">
                                          <p:stCondLst>
                                            <p:cond delay="0"/>
                                          </p:stCondLst>
                                        </p:cTn>
                                        <p:tgtEl>
                                          <p:spTgt spid="13"/>
                                        </p:tgtEl>
                                        <p:attrNameLst>
                                          <p:attrName>style.visibility</p:attrName>
                                        </p:attrNameLst>
                                      </p:cBhvr>
                                      <p:to>
                                        <p:strVal val="visible"/>
                                      </p:to>
                                    </p:set>
                                    <p:anim calcmode="lin" valueType="num">
                                      <p:cBhvr>
                                        <p:cTn id="74" dur="1000" fill="hold"/>
                                        <p:tgtEl>
                                          <p:spTgt spid="13"/>
                                        </p:tgtEl>
                                        <p:attrNameLst>
                                          <p:attrName>ppt_w</p:attrName>
                                        </p:attrNameLst>
                                      </p:cBhvr>
                                      <p:tavLst>
                                        <p:tav tm="0">
                                          <p:val>
                                            <p:fltVal val="0"/>
                                          </p:val>
                                        </p:tav>
                                        <p:tav tm="100000">
                                          <p:val>
                                            <p:strVal val="#ppt_w"/>
                                          </p:val>
                                        </p:tav>
                                      </p:tavLst>
                                    </p:anim>
                                    <p:anim calcmode="lin" valueType="num">
                                      <p:cBhvr>
                                        <p:cTn id="75" dur="1000" fill="hold"/>
                                        <p:tgtEl>
                                          <p:spTgt spid="13"/>
                                        </p:tgtEl>
                                        <p:attrNameLst>
                                          <p:attrName>ppt_h</p:attrName>
                                        </p:attrNameLst>
                                      </p:cBhvr>
                                      <p:tavLst>
                                        <p:tav tm="0">
                                          <p:val>
                                            <p:fltVal val="0"/>
                                          </p:val>
                                        </p:tav>
                                        <p:tav tm="100000">
                                          <p:val>
                                            <p:strVal val="#ppt_h"/>
                                          </p:val>
                                        </p:tav>
                                      </p:tavLst>
                                    </p:anim>
                                    <p:anim calcmode="lin" valueType="num">
                                      <p:cBhvr>
                                        <p:cTn id="76" dur="1000" fill="hold"/>
                                        <p:tgtEl>
                                          <p:spTgt spid="13"/>
                                        </p:tgtEl>
                                        <p:attrNameLst>
                                          <p:attrName>style.rotation</p:attrName>
                                        </p:attrNameLst>
                                      </p:cBhvr>
                                      <p:tavLst>
                                        <p:tav tm="0">
                                          <p:val>
                                            <p:fltVal val="90"/>
                                          </p:val>
                                        </p:tav>
                                        <p:tav tm="100000">
                                          <p:val>
                                            <p:fltVal val="0"/>
                                          </p:val>
                                        </p:tav>
                                      </p:tavLst>
                                    </p:anim>
                                    <p:animEffect transition="in" filter="fade">
                                      <p:cBhvr>
                                        <p:cTn id="77" dur="1000"/>
                                        <p:tgtEl>
                                          <p:spTgt spid="13"/>
                                        </p:tgtEl>
                                      </p:cBhvr>
                                    </p:animEffect>
                                  </p:childTnLst>
                                </p:cTn>
                              </p:par>
                            </p:childTnLst>
                          </p:cTn>
                        </p:par>
                      </p:childTnLst>
                    </p:cTn>
                  </p:par>
                  <p:par>
                    <p:cTn id="78" fill="hold">
                      <p:stCondLst>
                        <p:cond delay="indefinite"/>
                      </p:stCondLst>
                      <p:childTnLst>
                        <p:par>
                          <p:cTn id="79" fill="hold">
                            <p:stCondLst>
                              <p:cond delay="0"/>
                            </p:stCondLst>
                            <p:childTnLst>
                              <p:par>
                                <p:cTn id="80" presetID="42" presetClass="entr" presetSubtype="0" fill="hold" grpId="0" nodeType="clickEffect">
                                  <p:stCondLst>
                                    <p:cond delay="0"/>
                                  </p:stCondLst>
                                  <p:childTnLst>
                                    <p:set>
                                      <p:cBhvr>
                                        <p:cTn id="81" dur="1" fill="hold">
                                          <p:stCondLst>
                                            <p:cond delay="0"/>
                                          </p:stCondLst>
                                        </p:cTn>
                                        <p:tgtEl>
                                          <p:spTgt spid="14"/>
                                        </p:tgtEl>
                                        <p:attrNameLst>
                                          <p:attrName>style.visibility</p:attrName>
                                        </p:attrNameLst>
                                      </p:cBhvr>
                                      <p:to>
                                        <p:strVal val="visible"/>
                                      </p:to>
                                    </p:set>
                                    <p:animEffect transition="in" filter="fade">
                                      <p:cBhvr>
                                        <p:cTn id="82" dur="1000"/>
                                        <p:tgtEl>
                                          <p:spTgt spid="14"/>
                                        </p:tgtEl>
                                      </p:cBhvr>
                                    </p:animEffect>
                                    <p:anim calcmode="lin" valueType="num">
                                      <p:cBhvr>
                                        <p:cTn id="83" dur="1000" fill="hold"/>
                                        <p:tgtEl>
                                          <p:spTgt spid="14"/>
                                        </p:tgtEl>
                                        <p:attrNameLst>
                                          <p:attrName>ppt_x</p:attrName>
                                        </p:attrNameLst>
                                      </p:cBhvr>
                                      <p:tavLst>
                                        <p:tav tm="0">
                                          <p:val>
                                            <p:strVal val="#ppt_x"/>
                                          </p:val>
                                        </p:tav>
                                        <p:tav tm="100000">
                                          <p:val>
                                            <p:strVal val="#ppt_x"/>
                                          </p:val>
                                        </p:tav>
                                      </p:tavLst>
                                    </p:anim>
                                    <p:anim calcmode="lin" valueType="num">
                                      <p:cBhvr>
                                        <p:cTn id="8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1" grpId="0"/>
      <p:bldP spid="12" grpId="0"/>
      <p:bldP spid="13"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29322" y="214290"/>
            <a:ext cx="2967864" cy="400110"/>
          </a:xfrm>
          <a:prstGeom prst="rect">
            <a:avLst/>
          </a:prstGeom>
        </p:spPr>
        <p:txBody>
          <a:bodyPr wrap="none">
            <a:spAutoFit/>
          </a:bodyPr>
          <a:lstStyle/>
          <a:p>
            <a:pPr algn="ctr"/>
            <a:r>
              <a:rPr lang="en-US" b="1" dirty="0" smtClean="0"/>
              <a:t> -9 </a:t>
            </a:r>
            <a:r>
              <a:rPr lang="fa-IR" sz="2000" b="1" dirty="0" smtClean="0"/>
              <a:t>ترك در پنجه </a:t>
            </a:r>
            <a:r>
              <a:rPr lang="en-US" b="1" dirty="0" smtClean="0"/>
              <a:t>(</a:t>
            </a:r>
            <a:r>
              <a:rPr lang="en-US" b="1" dirty="0" smtClean="0">
                <a:solidFill>
                  <a:srgbClr val="FF0000"/>
                </a:solidFill>
              </a:rPr>
              <a:t>Toe Crack</a:t>
            </a:r>
            <a:r>
              <a:rPr lang="en-US" b="1" dirty="0" smtClean="0"/>
              <a:t>) </a:t>
            </a:r>
            <a:endParaRPr lang="fa-IR" dirty="0"/>
          </a:p>
        </p:txBody>
      </p:sp>
      <p:sp>
        <p:nvSpPr>
          <p:cNvPr id="3" name="Rectangle 2"/>
          <p:cNvSpPr/>
          <p:nvPr/>
        </p:nvSpPr>
        <p:spPr>
          <a:xfrm>
            <a:off x="1000100" y="785794"/>
            <a:ext cx="8143900" cy="646331"/>
          </a:xfrm>
          <a:prstGeom prst="rect">
            <a:avLst/>
          </a:prstGeom>
        </p:spPr>
        <p:txBody>
          <a:bodyPr wrap="square">
            <a:spAutoFit/>
          </a:bodyPr>
          <a:lstStyle/>
          <a:p>
            <a:pPr algn="ctr"/>
            <a:r>
              <a:rPr lang="fa-IR" dirty="0" smtClean="0"/>
              <a:t>از دامنه جوش جايي كه تنشهاي فشاري متمركزند، شروع به گسترش و اشاعه كرده و منشا پيدايش آن ممكن است هيدروژن باشد كه در اين صورت جزو تركهاي سرد خواهد بود.</a:t>
            </a:r>
            <a:endParaRPr lang="fa-IR" dirty="0"/>
          </a:p>
        </p:txBody>
      </p:sp>
      <p:pic>
        <p:nvPicPr>
          <p:cNvPr id="2050" name="Picture 2"/>
          <p:cNvPicPr>
            <a:picLocks noChangeAspect="1" noChangeArrowheads="1"/>
          </p:cNvPicPr>
          <p:nvPr/>
        </p:nvPicPr>
        <p:blipFill>
          <a:blip r:embed="rId2"/>
          <a:srcRect/>
          <a:stretch>
            <a:fillRect/>
          </a:stretch>
        </p:blipFill>
        <p:spPr bwMode="auto">
          <a:xfrm>
            <a:off x="1571604" y="1571612"/>
            <a:ext cx="7091051" cy="4500594"/>
          </a:xfrm>
          <a:prstGeom prst="rect">
            <a:avLst/>
          </a:prstGeom>
          <a:ln w="88900" cap="sq" cmpd="thickThin">
            <a:solidFill>
              <a:srgbClr val="000000"/>
            </a:solidFill>
            <a:prstDash val="solid"/>
            <a:miter lim="800000"/>
          </a:ln>
          <a:effectLst>
            <a:innerShdw blurRad="76200">
              <a:srgbClr val="000000"/>
            </a:innerShdw>
          </a:effectLst>
        </p:spPr>
      </p:pic>
      <p:sp>
        <p:nvSpPr>
          <p:cNvPr id="6" name="Rectangle 5"/>
          <p:cNvSpPr/>
          <p:nvPr/>
        </p:nvSpPr>
        <p:spPr>
          <a:xfrm>
            <a:off x="2928926" y="6286520"/>
            <a:ext cx="3605474" cy="338554"/>
          </a:xfrm>
          <a:prstGeom prst="rect">
            <a:avLst/>
          </a:prstGeom>
        </p:spPr>
        <p:txBody>
          <a:bodyPr wrap="none">
            <a:spAutoFit/>
          </a:bodyPr>
          <a:lstStyle/>
          <a:p>
            <a:pPr algn="ctr"/>
            <a:r>
              <a:rPr lang="fa-IR" sz="1600" b="1" dirty="0" smtClean="0"/>
              <a:t>شكل 2- ترك در پنجه جوش در يك جوش گوشه اي</a:t>
            </a:r>
            <a:endParaRPr lang="fa-IR" sz="1600" dirty="0"/>
          </a:p>
        </p:txBody>
      </p:sp>
      <p:sp>
        <p:nvSpPr>
          <p:cNvPr id="4" name="Footer Placeholder 3"/>
          <p:cNvSpPr>
            <a:spLocks noGrp="1"/>
          </p:cNvSpPr>
          <p:nvPr>
            <p:ph type="ftr" sz="quarter" idx="11"/>
          </p:nvPr>
        </p:nvSpPr>
        <p:spPr/>
        <p:txBody>
          <a:bodyPr/>
          <a:lstStyle/>
          <a:p>
            <a:r>
              <a:rPr lang="en-US" smtClean="0"/>
              <a:t>www.parsdigishop.ir</a:t>
            </a:r>
            <a:endParaRPr lang="fa-IR"/>
          </a:p>
        </p:txBody>
      </p:sp>
    </p:spTree>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2050"/>
                                        </p:tgtEl>
                                        <p:attrNameLst>
                                          <p:attrName>style.visibility</p:attrName>
                                        </p:attrNameLst>
                                      </p:cBhvr>
                                      <p:to>
                                        <p:strVal val="visible"/>
                                      </p:to>
                                    </p:set>
                                    <p:animEffect transition="in" filter="wheel(1)">
                                      <p:cBhvr>
                                        <p:cTn id="22" dur="2000"/>
                                        <p:tgtEl>
                                          <p:spTgt spid="2050"/>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43372" y="214290"/>
            <a:ext cx="4818948" cy="400110"/>
          </a:xfrm>
          <a:prstGeom prst="rect">
            <a:avLst/>
          </a:prstGeom>
        </p:spPr>
        <p:txBody>
          <a:bodyPr wrap="none">
            <a:spAutoFit/>
          </a:bodyPr>
          <a:lstStyle/>
          <a:p>
            <a:pPr algn="ctr"/>
            <a:r>
              <a:rPr lang="en-US" b="1" dirty="0" smtClean="0"/>
              <a:t> -10 </a:t>
            </a:r>
            <a:r>
              <a:rPr lang="fa-IR" sz="2000" b="1" dirty="0" smtClean="0"/>
              <a:t>تركهاي زير مهره اي </a:t>
            </a:r>
            <a:r>
              <a:rPr lang="en-US" b="1" dirty="0" smtClean="0"/>
              <a:t>(</a:t>
            </a:r>
            <a:r>
              <a:rPr lang="en-US" b="1" dirty="0" smtClean="0">
                <a:solidFill>
                  <a:srgbClr val="FF0000"/>
                </a:solidFill>
              </a:rPr>
              <a:t>Under Bead Cracks</a:t>
            </a:r>
            <a:r>
              <a:rPr lang="en-US" b="1" dirty="0" smtClean="0"/>
              <a:t>) </a:t>
            </a:r>
            <a:endParaRPr lang="fa-IR" dirty="0"/>
          </a:p>
        </p:txBody>
      </p:sp>
      <p:sp>
        <p:nvSpPr>
          <p:cNvPr id="3" name="Rectangle 2"/>
          <p:cNvSpPr/>
          <p:nvPr/>
        </p:nvSpPr>
        <p:spPr>
          <a:xfrm>
            <a:off x="1714480" y="714356"/>
            <a:ext cx="6858000" cy="369332"/>
          </a:xfrm>
          <a:prstGeom prst="rect">
            <a:avLst/>
          </a:prstGeom>
        </p:spPr>
        <p:txBody>
          <a:bodyPr wrap="square">
            <a:spAutoFit/>
          </a:bodyPr>
          <a:lstStyle/>
          <a:p>
            <a:pPr algn="ctr"/>
            <a:r>
              <a:rPr lang="fa-IR" dirty="0" smtClean="0"/>
              <a:t>تركهاي سردي هستند كه در منطقه تاثير حرارتي بوجود آمده و معمولا طول كمي دارند.</a:t>
            </a:r>
            <a:endParaRPr lang="fa-IR" dirty="0"/>
          </a:p>
        </p:txBody>
      </p:sp>
      <p:sp>
        <p:nvSpPr>
          <p:cNvPr id="4" name="Rectangle 3"/>
          <p:cNvSpPr/>
          <p:nvPr/>
        </p:nvSpPr>
        <p:spPr>
          <a:xfrm>
            <a:off x="1000100" y="1357298"/>
            <a:ext cx="8143900" cy="369332"/>
          </a:xfrm>
          <a:prstGeom prst="rect">
            <a:avLst/>
          </a:prstGeom>
        </p:spPr>
        <p:txBody>
          <a:bodyPr wrap="square">
            <a:spAutoFit/>
          </a:bodyPr>
          <a:lstStyle/>
          <a:p>
            <a:pPr algn="ctr"/>
            <a:r>
              <a:rPr lang="fa-IR" dirty="0" smtClean="0"/>
              <a:t>تركهاي زير مهره اي زماني خطر جدي محسوب مي شوند كه سه عامل زير در آنها وجود داشته باشد :</a:t>
            </a:r>
            <a:endParaRPr lang="fa-IR" dirty="0"/>
          </a:p>
        </p:txBody>
      </p:sp>
      <p:sp>
        <p:nvSpPr>
          <p:cNvPr id="5" name="Rectangle 4"/>
          <p:cNvSpPr/>
          <p:nvPr/>
        </p:nvSpPr>
        <p:spPr>
          <a:xfrm>
            <a:off x="7358082" y="2071678"/>
            <a:ext cx="869148" cy="369332"/>
          </a:xfrm>
          <a:prstGeom prst="rect">
            <a:avLst/>
          </a:prstGeom>
        </p:spPr>
        <p:txBody>
          <a:bodyPr wrap="none">
            <a:spAutoFit/>
          </a:bodyPr>
          <a:lstStyle/>
          <a:p>
            <a:pPr algn="ctr"/>
            <a:r>
              <a:rPr lang="fa-IR" dirty="0" smtClean="0">
                <a:solidFill>
                  <a:srgbClr val="002060"/>
                </a:solidFill>
              </a:rPr>
              <a:t>هيدروژن</a:t>
            </a:r>
            <a:endParaRPr lang="fa-IR" dirty="0">
              <a:solidFill>
                <a:srgbClr val="002060"/>
              </a:solidFill>
            </a:endParaRPr>
          </a:p>
        </p:txBody>
      </p:sp>
      <p:sp>
        <p:nvSpPr>
          <p:cNvPr id="6" name="Rectangle 5"/>
          <p:cNvSpPr/>
          <p:nvPr/>
        </p:nvSpPr>
        <p:spPr>
          <a:xfrm>
            <a:off x="3571868" y="2428868"/>
            <a:ext cx="3672800" cy="369332"/>
          </a:xfrm>
          <a:prstGeom prst="rect">
            <a:avLst/>
          </a:prstGeom>
        </p:spPr>
        <p:txBody>
          <a:bodyPr wrap="none">
            <a:spAutoFit/>
          </a:bodyPr>
          <a:lstStyle/>
          <a:p>
            <a:pPr algn="ctr"/>
            <a:r>
              <a:rPr lang="fa-IR" dirty="0" smtClean="0">
                <a:solidFill>
                  <a:srgbClr val="002060"/>
                </a:solidFill>
              </a:rPr>
              <a:t>ريز ساختاري سخت با قابليت انعطاف بسيار كم</a:t>
            </a:r>
            <a:endParaRPr lang="fa-IR" dirty="0">
              <a:solidFill>
                <a:srgbClr val="002060"/>
              </a:solidFill>
            </a:endParaRPr>
          </a:p>
        </p:txBody>
      </p:sp>
      <p:sp>
        <p:nvSpPr>
          <p:cNvPr id="7" name="Rectangle 6"/>
          <p:cNvSpPr/>
          <p:nvPr/>
        </p:nvSpPr>
        <p:spPr>
          <a:xfrm>
            <a:off x="1214414" y="2857496"/>
            <a:ext cx="2948243" cy="369332"/>
          </a:xfrm>
          <a:prstGeom prst="rect">
            <a:avLst/>
          </a:prstGeom>
        </p:spPr>
        <p:txBody>
          <a:bodyPr wrap="none">
            <a:spAutoFit/>
          </a:bodyPr>
          <a:lstStyle/>
          <a:p>
            <a:pPr algn="ctr"/>
            <a:r>
              <a:rPr lang="fa-IR" dirty="0" smtClean="0">
                <a:solidFill>
                  <a:srgbClr val="002060"/>
                </a:solidFill>
              </a:rPr>
              <a:t>تنش باقيمانده زياد در محل مورد نظر</a:t>
            </a:r>
            <a:endParaRPr lang="fa-IR" dirty="0">
              <a:solidFill>
                <a:srgbClr val="002060"/>
              </a:solidFill>
            </a:endParaRPr>
          </a:p>
        </p:txBody>
      </p:sp>
      <p:sp>
        <p:nvSpPr>
          <p:cNvPr id="8" name="Rectangle 7"/>
          <p:cNvSpPr/>
          <p:nvPr/>
        </p:nvSpPr>
        <p:spPr>
          <a:xfrm>
            <a:off x="3357554" y="4143380"/>
            <a:ext cx="3243196" cy="369332"/>
          </a:xfrm>
          <a:prstGeom prst="rect">
            <a:avLst/>
          </a:prstGeom>
        </p:spPr>
        <p:txBody>
          <a:bodyPr wrap="none">
            <a:spAutoFit/>
          </a:bodyPr>
          <a:lstStyle/>
          <a:p>
            <a:pPr algn="ctr"/>
            <a:r>
              <a:rPr lang="fa-IR" dirty="0" smtClean="0"/>
              <a:t>شکل کلی ترک ها در اسلاید بعدی میباشد</a:t>
            </a:r>
            <a:endParaRPr lang="fa-IR" dirty="0"/>
          </a:p>
        </p:txBody>
      </p:sp>
      <p:sp>
        <p:nvSpPr>
          <p:cNvPr id="9" name="Footer Placeholder 8"/>
          <p:cNvSpPr>
            <a:spLocks noGrp="1"/>
          </p:cNvSpPr>
          <p:nvPr>
            <p:ph type="ftr" sz="quarter" idx="11"/>
          </p:nvPr>
        </p:nvSpPr>
        <p:spPr/>
        <p:txBody>
          <a:bodyPr/>
          <a:lstStyle/>
          <a:p>
            <a:r>
              <a:rPr lang="en-US" smtClean="0"/>
              <a:t>www.parsdigishop.ir</a:t>
            </a:r>
            <a:endParaRPr lang="fa-IR"/>
          </a:p>
        </p:txBody>
      </p:sp>
    </p:spTree>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500"/>
                                        <p:tgtEl>
                                          <p:spTgt spid="5"/>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500"/>
                                        <p:tgtEl>
                                          <p:spTgt spid="6"/>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fade">
                                      <p:cBhvr>
                                        <p:cTn id="39" dur="500"/>
                                        <p:tgtEl>
                                          <p:spTgt spid="7"/>
                                        </p:tgtEl>
                                      </p:cBhvr>
                                    </p:animEffect>
                                  </p:childTnLst>
                                </p:cTn>
                              </p:par>
                            </p:childTnLst>
                          </p:cTn>
                        </p:par>
                      </p:childTnLst>
                    </p:cTn>
                  </p:par>
                  <p:par>
                    <p:cTn id="40" fill="hold">
                      <p:stCondLst>
                        <p:cond delay="indefinite"/>
                      </p:stCondLst>
                      <p:childTnLst>
                        <p:par>
                          <p:cTn id="41" fill="hold">
                            <p:stCondLst>
                              <p:cond delay="0"/>
                            </p:stCondLst>
                            <p:childTnLst>
                              <p:par>
                                <p:cTn id="42" presetID="26" presetClass="entr" presetSubtype="0" fill="hold" grpId="0" nodeType="click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wipe(down)">
                                      <p:cBhvr>
                                        <p:cTn id="44" dur="580">
                                          <p:stCondLst>
                                            <p:cond delay="0"/>
                                          </p:stCondLst>
                                        </p:cTn>
                                        <p:tgtEl>
                                          <p:spTgt spid="8"/>
                                        </p:tgtEl>
                                      </p:cBhvr>
                                    </p:animEffect>
                                    <p:anim calcmode="lin" valueType="num">
                                      <p:cBhvr>
                                        <p:cTn id="45"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46"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47"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48"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49"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50" dur="26">
                                          <p:stCondLst>
                                            <p:cond delay="650"/>
                                          </p:stCondLst>
                                        </p:cTn>
                                        <p:tgtEl>
                                          <p:spTgt spid="8"/>
                                        </p:tgtEl>
                                      </p:cBhvr>
                                      <p:to x="100000" y="60000"/>
                                    </p:animScale>
                                    <p:animScale>
                                      <p:cBhvr>
                                        <p:cTn id="51" dur="166" decel="50000">
                                          <p:stCondLst>
                                            <p:cond delay="676"/>
                                          </p:stCondLst>
                                        </p:cTn>
                                        <p:tgtEl>
                                          <p:spTgt spid="8"/>
                                        </p:tgtEl>
                                      </p:cBhvr>
                                      <p:to x="100000" y="100000"/>
                                    </p:animScale>
                                    <p:animScale>
                                      <p:cBhvr>
                                        <p:cTn id="52" dur="26">
                                          <p:stCondLst>
                                            <p:cond delay="1312"/>
                                          </p:stCondLst>
                                        </p:cTn>
                                        <p:tgtEl>
                                          <p:spTgt spid="8"/>
                                        </p:tgtEl>
                                      </p:cBhvr>
                                      <p:to x="100000" y="80000"/>
                                    </p:animScale>
                                    <p:animScale>
                                      <p:cBhvr>
                                        <p:cTn id="53" dur="166" decel="50000">
                                          <p:stCondLst>
                                            <p:cond delay="1338"/>
                                          </p:stCondLst>
                                        </p:cTn>
                                        <p:tgtEl>
                                          <p:spTgt spid="8"/>
                                        </p:tgtEl>
                                      </p:cBhvr>
                                      <p:to x="100000" y="100000"/>
                                    </p:animScale>
                                    <p:animScale>
                                      <p:cBhvr>
                                        <p:cTn id="54" dur="26">
                                          <p:stCondLst>
                                            <p:cond delay="1642"/>
                                          </p:stCondLst>
                                        </p:cTn>
                                        <p:tgtEl>
                                          <p:spTgt spid="8"/>
                                        </p:tgtEl>
                                      </p:cBhvr>
                                      <p:to x="100000" y="90000"/>
                                    </p:animScale>
                                    <p:animScale>
                                      <p:cBhvr>
                                        <p:cTn id="55" dur="166" decel="50000">
                                          <p:stCondLst>
                                            <p:cond delay="1668"/>
                                          </p:stCondLst>
                                        </p:cTn>
                                        <p:tgtEl>
                                          <p:spTgt spid="8"/>
                                        </p:tgtEl>
                                      </p:cBhvr>
                                      <p:to x="100000" y="100000"/>
                                    </p:animScale>
                                    <p:animScale>
                                      <p:cBhvr>
                                        <p:cTn id="56" dur="26">
                                          <p:stCondLst>
                                            <p:cond delay="1808"/>
                                          </p:stCondLst>
                                        </p:cTn>
                                        <p:tgtEl>
                                          <p:spTgt spid="8"/>
                                        </p:tgtEl>
                                      </p:cBhvr>
                                      <p:to x="100000" y="95000"/>
                                    </p:animScale>
                                    <p:animScale>
                                      <p:cBhvr>
                                        <p:cTn id="57"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459</TotalTime>
  <Words>3195</Words>
  <Application>Microsoft Office PowerPoint</Application>
  <PresentationFormat>On-screen Show (4:3)</PresentationFormat>
  <Paragraphs>281</Paragraphs>
  <Slides>40</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40</vt:i4>
      </vt:variant>
    </vt:vector>
  </HeadingPairs>
  <TitlesOfParts>
    <vt:vector size="47" baseType="lpstr">
      <vt:lpstr>Arial</vt:lpstr>
      <vt:lpstr>Calibri</vt:lpstr>
      <vt:lpstr>Gill Sans MT</vt:lpstr>
      <vt:lpstr>Majalla UI</vt:lpstr>
      <vt:lpstr>Verdana</vt:lpstr>
      <vt:lpstr>Wingdings 2</vt:lpstr>
      <vt:lpstr>Solstice</vt:lpstr>
      <vt:lpstr>تستهای مخرب و غیر مخرب در بازرسی جوش</vt:lpstr>
      <vt:lpstr>گروه بندی عيوب جوشكاری</vt:lpstr>
      <vt:lpstr> (Cracks) گروه شماره 1 – ترك ها</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پایان</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09152382771a</dc:creator>
  <cp:lastModifiedBy>omid arzi</cp:lastModifiedBy>
  <cp:revision>67</cp:revision>
  <dcterms:created xsi:type="dcterms:W3CDTF">2015-01-18T15:54:40Z</dcterms:created>
  <dcterms:modified xsi:type="dcterms:W3CDTF">2022-01-16T09:16:22Z</dcterms:modified>
</cp:coreProperties>
</file>