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9" autoAdjust="0"/>
    <p:restoredTop sz="94660"/>
  </p:normalViewPr>
  <p:slideViewPr>
    <p:cSldViewPr snapToGrid="0">
      <p:cViewPr varScale="1">
        <p:scale>
          <a:sx n="63" d="100"/>
          <a:sy n="63" d="100"/>
        </p:scale>
        <p:origin x="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A143D0-B1F7-45A4-AE7D-55C8D04A376A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FE8F32-B7DD-4DD9-97EB-8FA526A0F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14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fa-IR" smtClean="0"/>
          </a:p>
        </p:txBody>
      </p:sp>
    </p:spTree>
    <p:extLst>
      <p:ext uri="{BB962C8B-B14F-4D97-AF65-F5344CB8AC3E}">
        <p14:creationId xmlns:p14="http://schemas.microsoft.com/office/powerpoint/2010/main" val="26834992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fa-IR" smtClean="0"/>
          </a:p>
        </p:txBody>
      </p:sp>
    </p:spTree>
    <p:extLst>
      <p:ext uri="{BB962C8B-B14F-4D97-AF65-F5344CB8AC3E}">
        <p14:creationId xmlns:p14="http://schemas.microsoft.com/office/powerpoint/2010/main" val="23400754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fa-IR" smtClean="0"/>
          </a:p>
        </p:txBody>
      </p:sp>
    </p:spTree>
    <p:extLst>
      <p:ext uri="{BB962C8B-B14F-4D97-AF65-F5344CB8AC3E}">
        <p14:creationId xmlns:p14="http://schemas.microsoft.com/office/powerpoint/2010/main" val="2021728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4A154-578A-478E-8162-80A320397E64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BF7AA-02BE-4AF6-879D-2983511A2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242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4A154-578A-478E-8162-80A320397E64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BF7AA-02BE-4AF6-879D-2983511A2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024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4A154-578A-478E-8162-80A320397E64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BF7AA-02BE-4AF6-879D-2983511A2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5894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384" y="665163"/>
            <a:ext cx="103632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14917" y="1989138"/>
            <a:ext cx="5128683" cy="22606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Online Image Placeholder 3"/>
          <p:cNvSpPr>
            <a:spLocks noGrp="1"/>
          </p:cNvSpPr>
          <p:nvPr>
            <p:ph type="clipArt" sz="half" idx="2"/>
          </p:nvPr>
        </p:nvSpPr>
        <p:spPr>
          <a:xfrm>
            <a:off x="6146800" y="1989138"/>
            <a:ext cx="5130800" cy="2260600"/>
          </a:xfrm>
        </p:spPr>
        <p:txBody>
          <a:bodyPr/>
          <a:lstStyle/>
          <a:p>
            <a:pPr lvl="0"/>
            <a:endParaRPr lang="fa-IR" noProof="0" smtClean="0"/>
          </a:p>
        </p:txBody>
      </p:sp>
    </p:spTree>
    <p:extLst>
      <p:ext uri="{BB962C8B-B14F-4D97-AF65-F5344CB8AC3E}">
        <p14:creationId xmlns:p14="http://schemas.microsoft.com/office/powerpoint/2010/main" val="2736311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4A154-578A-478E-8162-80A320397E64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BF7AA-02BE-4AF6-879D-2983511A2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549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4A154-578A-478E-8162-80A320397E64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BF7AA-02BE-4AF6-879D-2983511A2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0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4A154-578A-478E-8162-80A320397E64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BF7AA-02BE-4AF6-879D-2983511A2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374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4A154-578A-478E-8162-80A320397E64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BF7AA-02BE-4AF6-879D-2983511A2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230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4A154-578A-478E-8162-80A320397E64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BF7AA-02BE-4AF6-879D-2983511A2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184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4A154-578A-478E-8162-80A320397E64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BF7AA-02BE-4AF6-879D-2983511A2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288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4A154-578A-478E-8162-80A320397E64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BF7AA-02BE-4AF6-879D-2983511A2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58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4A154-578A-478E-8162-80A320397E64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BF7AA-02BE-4AF6-879D-2983511A2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470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E4A154-578A-478E-8162-80A320397E64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7BF7AA-02BE-4AF6-879D-2983511A2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58163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2424113" y="1989139"/>
            <a:ext cx="6400800" cy="3932237"/>
          </a:xfrm>
          <a:noFill/>
        </p:spPr>
        <p:txBody>
          <a:bodyPr/>
          <a:lstStyle/>
          <a:p>
            <a:pPr eaLnBrk="1" hangingPunct="1"/>
            <a:r>
              <a:rPr lang="fa-IR" altLang="fa-IR" sz="6000" i="1" dirty="0" smtClean="0"/>
              <a:t>آشنايي </a:t>
            </a:r>
            <a:r>
              <a:rPr lang="fa-IR" altLang="fa-IR" sz="6000" i="1" dirty="0"/>
              <a:t>با تاريخچه حسابداري، تعاريف و مفاهيم آن</a:t>
            </a:r>
            <a:endParaRPr lang="en-US" altLang="fa-IR" sz="6000" i="1" dirty="0"/>
          </a:p>
        </p:txBody>
      </p:sp>
      <p:pic>
        <p:nvPicPr>
          <p:cNvPr id="8195" name="Picture 4" descr="j015697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8025" y="4292600"/>
            <a:ext cx="2057400" cy="197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WordArt 7" descr="Paper bag"/>
          <p:cNvSpPr>
            <a:spLocks noChangeArrowheads="1" noChangeShapeType="1" noTextEdit="1"/>
          </p:cNvSpPr>
          <p:nvPr/>
        </p:nvSpPr>
        <p:spPr bwMode="auto">
          <a:xfrm>
            <a:off x="5087939" y="404813"/>
            <a:ext cx="3240087" cy="792162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100000"/>
              </a:avLst>
            </a:prstTxWarp>
            <a:scene3d>
              <a:camera prst="legacyPerspectiveTopLeft">
                <a:rot lat="0" lon="20519997" rev="0"/>
              </a:camera>
              <a:lightRig rig="legacyHarsh3" dir="r"/>
            </a:scene3d>
            <a:sp3d extrusionH="430200" prstMaterial="legacyMatte">
              <a:extrusionClr>
                <a:srgbClr val="006600"/>
              </a:extrusionClr>
              <a:contourClr>
                <a:srgbClr val="FFFFFF"/>
              </a:contourClr>
            </a:sp3d>
          </a:bodyPr>
          <a:lstStyle/>
          <a:p>
            <a:pPr algn="ctr" rtl="1"/>
            <a:endParaRPr lang="en-US" sz="3600" kern="10" dirty="0">
              <a:ln w="9525">
                <a:round/>
                <a:headEnd/>
                <a:tailEnd/>
              </a:ln>
              <a:blipFill dpi="0" rotWithShape="0">
                <a:blip r:embed="rId4"/>
                <a:srcRect/>
                <a:tile tx="0" ty="0" sx="100000" sy="100000" flip="none" algn="tl"/>
              </a:blipFill>
              <a:latin typeface="Titr"/>
            </a:endParaRPr>
          </a:p>
        </p:txBody>
      </p:sp>
    </p:spTree>
    <p:extLst>
      <p:ext uri="{BB962C8B-B14F-4D97-AF65-F5344CB8AC3E}">
        <p14:creationId xmlns:p14="http://schemas.microsoft.com/office/powerpoint/2010/main" val="184110162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altLang="fa-IR" smtClean="0"/>
              <a:t>واحدهاي انتفاعي برحسب نوع فعاليت:</a:t>
            </a:r>
            <a:endParaRPr lang="en-US" altLang="fa-IR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5188" y="1989139"/>
            <a:ext cx="7847012" cy="291623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a-IR" altLang="fa-IR" smtClean="0"/>
              <a:t>واحدها تجاري:</a:t>
            </a:r>
          </a:p>
          <a:p>
            <a:pPr eaLnBrk="1" hangingPunct="1">
              <a:buFontTx/>
              <a:buNone/>
            </a:pPr>
            <a:r>
              <a:rPr lang="fa-IR" altLang="fa-IR" smtClean="0"/>
              <a:t>- به كار تجاري مي</a:t>
            </a:r>
            <a:r>
              <a:rPr lang="fa-IR" altLang="fa-IR" smtClean="0">
                <a:cs typeface="Arial" panose="020B0604020202020204" pitchFamily="34" charset="0"/>
              </a:rPr>
              <a:t>‌</a:t>
            </a:r>
            <a:r>
              <a:rPr lang="fa-IR" altLang="fa-IR" smtClean="0"/>
              <a:t>پردازند (خريد، فروش، توليد و ...)</a:t>
            </a:r>
          </a:p>
          <a:p>
            <a:pPr eaLnBrk="1" hangingPunct="1">
              <a:buFontTx/>
              <a:buNone/>
            </a:pPr>
            <a:r>
              <a:rPr lang="fa-IR" altLang="fa-IR" smtClean="0"/>
              <a:t>واحدهاي غير تجاري:</a:t>
            </a:r>
          </a:p>
          <a:p>
            <a:pPr eaLnBrk="1" hangingPunct="1">
              <a:buFontTx/>
              <a:buNone/>
            </a:pPr>
            <a:r>
              <a:rPr lang="fa-IR" altLang="fa-IR" smtClean="0"/>
              <a:t>- به كارهاي غير تجاري يا خدمات مي</a:t>
            </a:r>
            <a:r>
              <a:rPr lang="fa-IR" altLang="fa-IR" smtClean="0">
                <a:cs typeface="Arial" panose="020B0604020202020204" pitchFamily="34" charset="0"/>
              </a:rPr>
              <a:t>‌</a:t>
            </a:r>
            <a:r>
              <a:rPr lang="fa-IR" altLang="fa-IR" smtClean="0"/>
              <a:t>پردازند</a:t>
            </a:r>
          </a:p>
          <a:p>
            <a:pPr eaLnBrk="1" hangingPunct="1">
              <a:buFontTx/>
              <a:buNone/>
            </a:pPr>
            <a:r>
              <a:rPr lang="fa-IR" altLang="fa-IR" smtClean="0"/>
              <a:t>- (دفاتر حقوقي- تعميرگاه- موسسات حسابرسي و ...)</a:t>
            </a:r>
            <a:endParaRPr lang="en-US" altLang="fa-IR" smtClean="0"/>
          </a:p>
        </p:txBody>
      </p:sp>
    </p:spTree>
    <p:extLst>
      <p:ext uri="{BB962C8B-B14F-4D97-AF65-F5344CB8AC3E}">
        <p14:creationId xmlns:p14="http://schemas.microsoft.com/office/powerpoint/2010/main" val="3161250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altLang="fa-IR" smtClean="0"/>
              <a:t>مفروضات حسابداري</a:t>
            </a:r>
            <a:endParaRPr lang="en-US" altLang="fa-IR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5188" y="1989139"/>
            <a:ext cx="7847012" cy="233203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a-IR" altLang="fa-IR" smtClean="0"/>
              <a:t>1- فرض شخصيت حقوقي</a:t>
            </a:r>
          </a:p>
          <a:p>
            <a:pPr eaLnBrk="1" hangingPunct="1">
              <a:buFontTx/>
              <a:buNone/>
            </a:pPr>
            <a:r>
              <a:rPr lang="fa-IR" altLang="fa-IR" smtClean="0"/>
              <a:t>2- فرض تداوم فعاليت مالي</a:t>
            </a:r>
          </a:p>
          <a:p>
            <a:pPr eaLnBrk="1" hangingPunct="1">
              <a:buFontTx/>
              <a:buNone/>
            </a:pPr>
            <a:r>
              <a:rPr lang="fa-IR" altLang="fa-IR" smtClean="0"/>
              <a:t>3- فرضي وجود واحد اندازه گيري</a:t>
            </a:r>
          </a:p>
          <a:p>
            <a:pPr eaLnBrk="1" hangingPunct="1">
              <a:buFontTx/>
              <a:buNone/>
            </a:pPr>
            <a:r>
              <a:rPr lang="fa-IR" altLang="fa-IR" smtClean="0"/>
              <a:t>4- فرض دوره مالي</a:t>
            </a:r>
            <a:endParaRPr lang="en-US" altLang="fa-IR" smtClean="0"/>
          </a:p>
        </p:txBody>
      </p:sp>
    </p:spTree>
    <p:extLst>
      <p:ext uri="{BB962C8B-B14F-4D97-AF65-F5344CB8AC3E}">
        <p14:creationId xmlns:p14="http://schemas.microsoft.com/office/powerpoint/2010/main" val="3520012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altLang="fa-IR" smtClean="0"/>
              <a:t>اصول حسابداري</a:t>
            </a:r>
            <a:endParaRPr lang="en-US" altLang="fa-IR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4826" y="1989139"/>
            <a:ext cx="8207375" cy="30384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a-IR" altLang="fa-IR" sz="4400"/>
              <a:t>1- اصل قيمت تمام شده</a:t>
            </a:r>
          </a:p>
          <a:p>
            <a:pPr eaLnBrk="1" hangingPunct="1">
              <a:buFontTx/>
              <a:buNone/>
            </a:pPr>
            <a:r>
              <a:rPr lang="fa-IR" altLang="fa-IR" sz="4400"/>
              <a:t>2- اصل وضع هزينه هاي يك دوره از درآمدهای همان دوره</a:t>
            </a:r>
          </a:p>
          <a:p>
            <a:pPr eaLnBrk="1" hangingPunct="1">
              <a:buFontTx/>
              <a:buNone/>
            </a:pPr>
            <a:r>
              <a:rPr lang="fa-IR" altLang="fa-IR" sz="4400"/>
              <a:t>3- اصل افشاء حقايق</a:t>
            </a:r>
            <a:endParaRPr lang="en-US" altLang="fa-IR" sz="4400"/>
          </a:p>
        </p:txBody>
      </p:sp>
    </p:spTree>
    <p:extLst>
      <p:ext uri="{BB962C8B-B14F-4D97-AF65-F5344CB8AC3E}">
        <p14:creationId xmlns:p14="http://schemas.microsoft.com/office/powerpoint/2010/main" val="2810681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fa-IR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5188" y="1989139"/>
            <a:ext cx="7847012" cy="30384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a-IR" altLang="fa-IR" sz="4400"/>
              <a:t>4- اصل قابل اعتماد بودن ( صحيح- قابل تصويب و كامل بودن اطلاعات)</a:t>
            </a:r>
          </a:p>
          <a:p>
            <a:pPr eaLnBrk="1" hangingPunct="1">
              <a:buFontTx/>
              <a:buNone/>
            </a:pPr>
            <a:r>
              <a:rPr lang="fa-IR" altLang="fa-IR" sz="4400"/>
              <a:t>5- اصل قابليت مقايسه</a:t>
            </a:r>
          </a:p>
          <a:p>
            <a:pPr eaLnBrk="1" hangingPunct="1">
              <a:buFontTx/>
              <a:buNone/>
            </a:pPr>
            <a:r>
              <a:rPr lang="fa-IR" altLang="fa-IR" sz="4400"/>
              <a:t>6- اصل ثبات رويه</a:t>
            </a:r>
            <a:endParaRPr lang="en-US" altLang="fa-IR" sz="4400"/>
          </a:p>
        </p:txBody>
      </p:sp>
    </p:spTree>
    <p:extLst>
      <p:ext uri="{BB962C8B-B14F-4D97-AF65-F5344CB8AC3E}">
        <p14:creationId xmlns:p14="http://schemas.microsoft.com/office/powerpoint/2010/main" val="803032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altLang="fa-IR" smtClean="0"/>
              <a:t>رشته هاي حسابداري</a:t>
            </a:r>
            <a:endParaRPr lang="en-US" altLang="fa-IR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5188" y="1989139"/>
            <a:ext cx="7847012" cy="31718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a-IR" altLang="fa-IR" sz="4400"/>
              <a:t>1- حسابداري مالي (عمومي)</a:t>
            </a:r>
          </a:p>
          <a:p>
            <a:pPr eaLnBrk="1" hangingPunct="1">
              <a:buFontTx/>
              <a:buNone/>
            </a:pPr>
            <a:r>
              <a:rPr lang="fa-IR" altLang="fa-IR" sz="4400"/>
              <a:t>2- حسابداري دولتي</a:t>
            </a:r>
          </a:p>
          <a:p>
            <a:pPr eaLnBrk="1" hangingPunct="1">
              <a:buFontTx/>
              <a:buNone/>
            </a:pPr>
            <a:r>
              <a:rPr lang="fa-IR" altLang="fa-IR" sz="4400"/>
              <a:t>3- حسابداري صنعتي</a:t>
            </a:r>
          </a:p>
          <a:p>
            <a:pPr eaLnBrk="1" hangingPunct="1">
              <a:buFontTx/>
              <a:buNone/>
            </a:pPr>
            <a:r>
              <a:rPr lang="fa-IR" altLang="fa-IR" sz="4400"/>
              <a:t>4- حسابداري مالياتي</a:t>
            </a:r>
            <a:endParaRPr lang="en-US" altLang="fa-IR" sz="4400"/>
          </a:p>
        </p:txBody>
      </p:sp>
    </p:spTree>
    <p:extLst>
      <p:ext uri="{BB962C8B-B14F-4D97-AF65-F5344CB8AC3E}">
        <p14:creationId xmlns:p14="http://schemas.microsoft.com/office/powerpoint/2010/main" val="81817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fa-IR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5188" y="1989139"/>
            <a:ext cx="7847012" cy="36290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a-IR" altLang="fa-IR" sz="4000"/>
              <a:t>5- حسابداري بودجه اي</a:t>
            </a:r>
          </a:p>
          <a:p>
            <a:pPr eaLnBrk="1" hangingPunct="1">
              <a:buFontTx/>
              <a:buNone/>
            </a:pPr>
            <a:r>
              <a:rPr lang="fa-IR" altLang="fa-IR" sz="4000"/>
              <a:t>6- حسابرسي</a:t>
            </a:r>
          </a:p>
          <a:p>
            <a:pPr eaLnBrk="1" hangingPunct="1">
              <a:buFontTx/>
              <a:buNone/>
            </a:pPr>
            <a:r>
              <a:rPr lang="fa-IR" altLang="fa-IR" sz="4000"/>
              <a:t>7- حسابداري سيستمها</a:t>
            </a:r>
          </a:p>
          <a:p>
            <a:pPr eaLnBrk="1" hangingPunct="1">
              <a:buFontTx/>
              <a:buNone/>
            </a:pPr>
            <a:r>
              <a:rPr lang="fa-IR" altLang="fa-IR" sz="4000"/>
              <a:t>8- حسابداري موسسات غير انتفاعي</a:t>
            </a:r>
          </a:p>
          <a:p>
            <a:pPr eaLnBrk="1" hangingPunct="1">
              <a:buFontTx/>
              <a:buNone/>
            </a:pPr>
            <a:r>
              <a:rPr lang="fa-IR" altLang="fa-IR" sz="4000"/>
              <a:t>9- حسابداري اجتماعي</a:t>
            </a:r>
            <a:endParaRPr lang="en-US" altLang="fa-IR" sz="4000"/>
          </a:p>
        </p:txBody>
      </p:sp>
    </p:spTree>
    <p:extLst>
      <p:ext uri="{BB962C8B-B14F-4D97-AF65-F5344CB8AC3E}">
        <p14:creationId xmlns:p14="http://schemas.microsoft.com/office/powerpoint/2010/main" val="3871301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959601" y="404813"/>
            <a:ext cx="3286125" cy="914400"/>
          </a:xfrm>
        </p:spPr>
        <p:txBody>
          <a:bodyPr/>
          <a:lstStyle/>
          <a:p>
            <a:pPr eaLnBrk="1" hangingPunct="1"/>
            <a:r>
              <a:rPr lang="fa-IR" altLang="fa-IR" sz="5400"/>
              <a:t>قرون وسطي</a:t>
            </a:r>
            <a:endParaRPr lang="en-US" altLang="fa-IR" sz="540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5188" y="1989138"/>
            <a:ext cx="7847012" cy="2722562"/>
          </a:xfrm>
        </p:spPr>
        <p:txBody>
          <a:bodyPr/>
          <a:lstStyle/>
          <a:p>
            <a:pPr eaLnBrk="1" hangingPunct="1"/>
            <a:r>
              <a:rPr lang="fa-IR" altLang="fa-IR" smtClean="0"/>
              <a:t>جمع آوري ماليات توسط فرمانروايان و انجام مخارج حکومت</a:t>
            </a:r>
            <a:endParaRPr lang="en-US" altLang="fa-IR" smtClean="0"/>
          </a:p>
          <a:p>
            <a:pPr eaLnBrk="1" hangingPunct="1"/>
            <a:r>
              <a:rPr lang="fa-IR" altLang="fa-IR" smtClean="0"/>
              <a:t>در ايران خزانه دار و مستوفي ها حسابهاي دخل و خرج شاهانه را نکه مي داشتند.</a:t>
            </a:r>
          </a:p>
          <a:p>
            <a:pPr eaLnBrk="1" hangingPunct="1">
              <a:buFontTx/>
              <a:buNone/>
            </a:pPr>
            <a:endParaRPr lang="en-US" altLang="fa-IR" smtClean="0"/>
          </a:p>
        </p:txBody>
      </p:sp>
    </p:spTree>
    <p:extLst>
      <p:ext uri="{BB962C8B-B14F-4D97-AF65-F5344CB8AC3E}">
        <p14:creationId xmlns:p14="http://schemas.microsoft.com/office/powerpoint/2010/main" val="271413403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2617788" y="512763"/>
            <a:ext cx="7772400" cy="914400"/>
          </a:xfrm>
        </p:spPr>
        <p:txBody>
          <a:bodyPr/>
          <a:lstStyle/>
          <a:p>
            <a:pPr eaLnBrk="1" hangingPunct="1"/>
            <a:r>
              <a:rPr lang="fa-IR" altLang="fa-IR" sz="5400"/>
              <a:t>اولين جرقه حسابداري دوطرفه</a:t>
            </a:r>
            <a:endParaRPr lang="en-US" altLang="fa-IR" sz="540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989138"/>
            <a:ext cx="9144000" cy="4405312"/>
          </a:xfrm>
        </p:spPr>
        <p:txBody>
          <a:bodyPr/>
          <a:lstStyle/>
          <a:p>
            <a:pPr eaLnBrk="1" hangingPunct="1"/>
            <a:r>
              <a:rPr lang="fa-IR" altLang="fa-IR" smtClean="0"/>
              <a:t>کتاب رياضيات نويسنده لوکا پاچيولي کشيش ايتاليائي</a:t>
            </a:r>
          </a:p>
          <a:p>
            <a:pPr eaLnBrk="1" hangingPunct="1"/>
            <a:r>
              <a:rPr lang="fa-IR" altLang="fa-IR" smtClean="0"/>
              <a:t>سال انتشار1494 </a:t>
            </a:r>
          </a:p>
          <a:p>
            <a:pPr eaLnBrk="1" hangingPunct="1"/>
            <a:r>
              <a:rPr lang="fa-IR" altLang="fa-IR" smtClean="0"/>
              <a:t>مشخصات :</a:t>
            </a:r>
          </a:p>
          <a:p>
            <a:pPr lvl="1" eaLnBrk="1" hangingPunct="1"/>
            <a:r>
              <a:rPr lang="fa-IR" altLang="fa-IR" sz="4000"/>
              <a:t>عدم تمايز بين اموال شخصي مالک و سازمان تجاري</a:t>
            </a:r>
          </a:p>
          <a:p>
            <a:pPr lvl="1" eaLnBrk="1" hangingPunct="1"/>
            <a:r>
              <a:rPr lang="fa-IR" altLang="fa-IR" sz="4000"/>
              <a:t>عدم توجه به صورتهاي مالي و نگهداري حساب دارائيهاي ثابت</a:t>
            </a:r>
            <a:endParaRPr lang="en-US" altLang="fa-IR" sz="4000"/>
          </a:p>
          <a:p>
            <a:pPr eaLnBrk="1" hangingPunct="1">
              <a:buFontTx/>
              <a:buNone/>
            </a:pPr>
            <a:endParaRPr lang="en-US" altLang="fa-IR" smtClean="0"/>
          </a:p>
        </p:txBody>
      </p:sp>
    </p:spTree>
    <p:extLst>
      <p:ext uri="{BB962C8B-B14F-4D97-AF65-F5344CB8AC3E}">
        <p14:creationId xmlns:p14="http://schemas.microsoft.com/office/powerpoint/2010/main" val="3703388377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617788" y="512763"/>
            <a:ext cx="7772400" cy="914400"/>
          </a:xfrm>
        </p:spPr>
        <p:txBody>
          <a:bodyPr/>
          <a:lstStyle/>
          <a:p>
            <a:pPr eaLnBrk="1" hangingPunct="1"/>
            <a:r>
              <a:rPr lang="fa-IR" altLang="fa-IR" sz="5400"/>
              <a:t>ماهيت حسابداري</a:t>
            </a:r>
            <a:endParaRPr lang="en-US" altLang="fa-IR" sz="540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84363" y="1989139"/>
            <a:ext cx="8388350" cy="37496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a-IR" altLang="fa-IR" sz="6000"/>
              <a:t>روشهاي قراردادي که توسط انجمنهاي حرفه اي يا اساتيد تدوين شده و مورد قبول همگان قرار گرفته است. </a:t>
            </a:r>
            <a:endParaRPr lang="en-US" altLang="fa-IR" sz="6000"/>
          </a:p>
        </p:txBody>
      </p:sp>
    </p:spTree>
    <p:extLst>
      <p:ext uri="{BB962C8B-B14F-4D97-AF65-F5344CB8AC3E}">
        <p14:creationId xmlns:p14="http://schemas.microsoft.com/office/powerpoint/2010/main" val="2792918126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5188" y="1989138"/>
            <a:ext cx="7847012" cy="3759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a-IR" altLang="fa-IR" smtClean="0"/>
              <a:t>اطلاعات حسابداري</a:t>
            </a:r>
          </a:p>
          <a:p>
            <a:pPr eaLnBrk="1" hangingPunct="1">
              <a:buFontTx/>
              <a:buNone/>
            </a:pPr>
            <a:r>
              <a:rPr lang="fa-IR" altLang="fa-IR" smtClean="0"/>
              <a:t>ماده اوليه حسابداري است</a:t>
            </a:r>
          </a:p>
          <a:p>
            <a:pPr eaLnBrk="1" hangingPunct="1">
              <a:buFontTx/>
              <a:buNone/>
            </a:pPr>
            <a:r>
              <a:rPr lang="fa-IR" altLang="fa-IR" smtClean="0"/>
              <a:t>اطلاعات مالي مربوط به مبادلات يك واحد تجاري كه بر حسب پول بيان مي</a:t>
            </a:r>
            <a:r>
              <a:rPr lang="fa-IR" altLang="fa-IR" smtClean="0">
                <a:cs typeface="Arial" panose="020B0604020202020204" pitchFamily="34" charset="0"/>
              </a:rPr>
              <a:t>‌</a:t>
            </a:r>
            <a:r>
              <a:rPr lang="fa-IR" altLang="fa-IR" smtClean="0"/>
              <a:t>شود</a:t>
            </a:r>
          </a:p>
          <a:p>
            <a:pPr eaLnBrk="1" hangingPunct="1">
              <a:buFontTx/>
              <a:buNone/>
            </a:pPr>
            <a:r>
              <a:rPr lang="fa-IR" altLang="fa-IR" smtClean="0"/>
              <a:t>مشخصه اطلاعات:</a:t>
            </a:r>
          </a:p>
          <a:p>
            <a:pPr eaLnBrk="1" hangingPunct="1">
              <a:buFontTx/>
              <a:buNone/>
            </a:pPr>
            <a:r>
              <a:rPr lang="fa-IR" altLang="fa-IR"/>
              <a:t>مربوط بودن – به موقع بودن- صحيح بودن- قابل مقايسه بودن</a:t>
            </a:r>
            <a:endParaRPr lang="en-US" altLang="fa-IR"/>
          </a:p>
        </p:txBody>
      </p:sp>
    </p:spTree>
    <p:extLst>
      <p:ext uri="{BB962C8B-B14F-4D97-AF65-F5344CB8AC3E}">
        <p14:creationId xmlns:p14="http://schemas.microsoft.com/office/powerpoint/2010/main" val="1512980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5735639" y="476250"/>
            <a:ext cx="4510087" cy="762000"/>
          </a:xfrm>
        </p:spPr>
        <p:txBody>
          <a:bodyPr/>
          <a:lstStyle/>
          <a:p>
            <a:pPr eaLnBrk="1" hangingPunct="1"/>
            <a:r>
              <a:rPr lang="fa-IR" altLang="fa-IR" smtClean="0"/>
              <a:t>تعاريف حسابداري :   </a:t>
            </a:r>
            <a:endParaRPr lang="en-US" altLang="fa-IR" smtClean="0"/>
          </a:p>
        </p:txBody>
      </p:sp>
      <p:sp>
        <p:nvSpPr>
          <p:cNvPr id="16387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2279650" y="1844675"/>
            <a:ext cx="7689850" cy="4192588"/>
          </a:xfrm>
        </p:spPr>
        <p:txBody>
          <a:bodyPr/>
          <a:lstStyle/>
          <a:p>
            <a:pPr marL="533400" indent="-533400">
              <a:buNone/>
            </a:pPr>
            <a:r>
              <a:rPr lang="fa-IR" altLang="fa-IR"/>
              <a:t>1 – فرايند تشخيص، اندازه گيري و گزارش اطلاعات اقتصادي كه براي استفاده كنندگان اطلاعات مزبور امكان قضاوت و تصميم گيري را فراهم سازد </a:t>
            </a:r>
          </a:p>
          <a:p>
            <a:pPr marL="533400" indent="-533400">
              <a:buNone/>
            </a:pPr>
            <a:r>
              <a:rPr lang="fa-IR" altLang="fa-IR"/>
              <a:t>2 – خدمتي كه با فراهم كردن اطلاعات مالي مورد نياز مديران، پرداخت كنندگان ماليات و سايرين جهت تصميم گيري آگاهانه انجام مي پذيرد</a:t>
            </a:r>
          </a:p>
          <a:p>
            <a:pPr marL="533400" indent="-533400">
              <a:buNone/>
            </a:pPr>
            <a:r>
              <a:rPr lang="fa-IR" altLang="fa-IR"/>
              <a:t>3- فن تفسير و اندازه گيري و توصيف فعاليتهاي اقتصادي</a:t>
            </a:r>
          </a:p>
          <a:p>
            <a:pPr marL="533400" indent="-533400">
              <a:buNone/>
            </a:pPr>
            <a:r>
              <a:rPr lang="fa-IR" altLang="fa-IR"/>
              <a:t>4- فن ثبت، طبقه بندي، تلخيص و تفسير اطلاعات مالي يك واحد تجاري </a:t>
            </a:r>
            <a:endParaRPr lang="en-US" altLang="fa-IR"/>
          </a:p>
        </p:txBody>
      </p:sp>
    </p:spTree>
    <p:extLst>
      <p:ext uri="{BB962C8B-B14F-4D97-AF65-F5344CB8AC3E}">
        <p14:creationId xmlns:p14="http://schemas.microsoft.com/office/powerpoint/2010/main" val="1451201038"/>
      </p:ext>
    </p:extLst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927350" y="404814"/>
            <a:ext cx="7340600" cy="701675"/>
          </a:xfrm>
        </p:spPr>
        <p:txBody>
          <a:bodyPr/>
          <a:lstStyle/>
          <a:p>
            <a:pPr eaLnBrk="1" hangingPunct="1"/>
            <a:r>
              <a:rPr lang="fa-IR" altLang="fa-IR" sz="4000"/>
              <a:t>برمبناي تعريف آخر مراحل حسابداري</a:t>
            </a:r>
            <a:endParaRPr lang="en-US" altLang="fa-IR" sz="400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5188" y="1989138"/>
            <a:ext cx="7847012" cy="333851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a-IR" altLang="fa-IR"/>
              <a:t>1- ثبت: كليه فعاليتهاي مالي در دفتر روزنامه برحسب واحد پول ثبت مي</a:t>
            </a:r>
            <a:r>
              <a:rPr lang="fa-IR" altLang="fa-IR">
                <a:cs typeface="Arial" panose="020B0604020202020204" pitchFamily="34" charset="0"/>
              </a:rPr>
              <a:t>‌</a:t>
            </a:r>
            <a:r>
              <a:rPr lang="fa-IR" altLang="fa-IR"/>
              <a:t>شود</a:t>
            </a:r>
          </a:p>
          <a:p>
            <a:pPr eaLnBrk="1" hangingPunct="1">
              <a:buFontTx/>
              <a:buNone/>
            </a:pPr>
            <a:r>
              <a:rPr lang="fa-IR" altLang="fa-IR"/>
              <a:t>2- طبقه بندي: اقلام ثبت شده در دفتر روزنامه به دفتر كل انتقال مي</a:t>
            </a:r>
            <a:r>
              <a:rPr lang="fa-IR" altLang="fa-IR">
                <a:cs typeface="Arial" panose="020B0604020202020204" pitchFamily="34" charset="0"/>
              </a:rPr>
              <a:t>‌</a:t>
            </a:r>
            <a:r>
              <a:rPr lang="fa-IR" altLang="fa-IR"/>
              <a:t>يابد</a:t>
            </a:r>
          </a:p>
          <a:p>
            <a:pPr eaLnBrk="1" hangingPunct="1">
              <a:buFontTx/>
              <a:buNone/>
            </a:pPr>
            <a:r>
              <a:rPr lang="fa-IR" altLang="fa-IR"/>
              <a:t>3- تلخيص: گزارشهاي مالي از جمله ترازنامه- صورت سود و زيان و صورت حقوق صاحبان سرمايه تشكيل مي</a:t>
            </a:r>
            <a:r>
              <a:rPr lang="fa-IR" altLang="fa-IR">
                <a:cs typeface="Arial" panose="020B0604020202020204" pitchFamily="34" charset="0"/>
              </a:rPr>
              <a:t>‌</a:t>
            </a:r>
            <a:r>
              <a:rPr lang="fa-IR" altLang="fa-IR"/>
              <a:t>شود</a:t>
            </a:r>
          </a:p>
          <a:p>
            <a:pPr eaLnBrk="1" hangingPunct="1">
              <a:buFontTx/>
              <a:buNone/>
            </a:pPr>
            <a:r>
              <a:rPr lang="fa-IR" altLang="fa-IR"/>
              <a:t>4- تفسير: اعداد صورتهاي مالي تجزيه و تحليل قرار مي</a:t>
            </a:r>
            <a:r>
              <a:rPr lang="fa-IR" altLang="fa-IR">
                <a:cs typeface="Arial" panose="020B0604020202020204" pitchFamily="34" charset="0"/>
              </a:rPr>
              <a:t>‌</a:t>
            </a:r>
            <a:r>
              <a:rPr lang="fa-IR" altLang="fa-IR"/>
              <a:t>گيرد</a:t>
            </a:r>
            <a:endParaRPr lang="en-US" altLang="fa-IR"/>
          </a:p>
        </p:txBody>
      </p:sp>
    </p:spTree>
    <p:extLst>
      <p:ext uri="{BB962C8B-B14F-4D97-AF65-F5344CB8AC3E}">
        <p14:creationId xmlns:p14="http://schemas.microsoft.com/office/powerpoint/2010/main" val="4248561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617788" y="115889"/>
            <a:ext cx="7772400" cy="1311275"/>
          </a:xfrm>
        </p:spPr>
        <p:txBody>
          <a:bodyPr/>
          <a:lstStyle/>
          <a:p>
            <a:pPr eaLnBrk="1" hangingPunct="1"/>
            <a:r>
              <a:rPr lang="fa-IR" altLang="fa-IR" sz="4000"/>
              <a:t>چه كساني از نتايج حاصل از سيستم حسابداري استفاده مي</a:t>
            </a:r>
            <a:r>
              <a:rPr lang="fa-IR" altLang="fa-IR" sz="4000">
                <a:cs typeface="Times New Roman" panose="02020603050405020304" pitchFamily="18" charset="0"/>
              </a:rPr>
              <a:t>‌</a:t>
            </a:r>
            <a:r>
              <a:rPr lang="fa-IR" altLang="fa-IR" sz="4000"/>
              <a:t>كنند</a:t>
            </a:r>
            <a:endParaRPr lang="en-US" altLang="fa-IR" sz="400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5188" y="1628775"/>
            <a:ext cx="7847012" cy="466883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a-IR" altLang="fa-IR" smtClean="0"/>
              <a:t>1- درون سازماني:</a:t>
            </a:r>
          </a:p>
          <a:p>
            <a:pPr eaLnBrk="1" hangingPunct="1">
              <a:buFontTx/>
              <a:buNone/>
            </a:pPr>
            <a:r>
              <a:rPr lang="fa-IR" altLang="fa-IR" smtClean="0"/>
              <a:t>		  عمدتاً مديران</a:t>
            </a:r>
          </a:p>
          <a:p>
            <a:pPr eaLnBrk="1" hangingPunct="1">
              <a:buFontTx/>
              <a:buNone/>
            </a:pPr>
            <a:r>
              <a:rPr lang="fa-IR" altLang="fa-IR" smtClean="0"/>
              <a:t>		  و بعضا کارکنان</a:t>
            </a:r>
          </a:p>
          <a:p>
            <a:pPr eaLnBrk="1" hangingPunct="1">
              <a:buFontTx/>
              <a:buNone/>
            </a:pPr>
            <a:r>
              <a:rPr lang="fa-IR" altLang="fa-IR" smtClean="0"/>
              <a:t>2- برون سازماني:</a:t>
            </a:r>
          </a:p>
          <a:p>
            <a:pPr eaLnBrk="1" hangingPunct="1">
              <a:buFontTx/>
              <a:buNone/>
            </a:pPr>
            <a:r>
              <a:rPr lang="fa-IR" altLang="fa-IR" smtClean="0"/>
              <a:t>		اعتبار دهندگان</a:t>
            </a:r>
          </a:p>
          <a:p>
            <a:pPr eaLnBrk="1" hangingPunct="1">
              <a:buFontTx/>
              <a:buNone/>
            </a:pPr>
            <a:r>
              <a:rPr lang="fa-IR" altLang="fa-IR" smtClean="0"/>
              <a:t>		سرمايه گذاران</a:t>
            </a:r>
          </a:p>
          <a:p>
            <a:pPr eaLnBrk="1" hangingPunct="1">
              <a:buFontTx/>
              <a:buNone/>
            </a:pPr>
            <a:r>
              <a:rPr lang="fa-IR" altLang="fa-IR" smtClean="0"/>
              <a:t>		مراجع مالي و اقتصادي</a:t>
            </a:r>
          </a:p>
          <a:p>
            <a:pPr eaLnBrk="1" hangingPunct="1">
              <a:buFontTx/>
              <a:buNone/>
            </a:pPr>
            <a:r>
              <a:rPr lang="fa-IR" altLang="fa-IR" smtClean="0"/>
              <a:t>		سرمايه گذاران بالقوه</a:t>
            </a:r>
            <a:endParaRPr lang="en-US" altLang="fa-IR" smtClean="0"/>
          </a:p>
        </p:txBody>
      </p:sp>
    </p:spTree>
    <p:extLst>
      <p:ext uri="{BB962C8B-B14F-4D97-AF65-F5344CB8AC3E}">
        <p14:creationId xmlns:p14="http://schemas.microsoft.com/office/powerpoint/2010/main" val="6066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altLang="fa-IR" smtClean="0"/>
              <a:t>انواع واحداي اقتصادي</a:t>
            </a:r>
            <a:endParaRPr lang="en-US" altLang="fa-IR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5188" y="1989139"/>
            <a:ext cx="7847012" cy="23844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a-IR" altLang="fa-IR" sz="4000"/>
              <a:t>واحدهاي اقتصادي انتفاعي</a:t>
            </a:r>
          </a:p>
          <a:p>
            <a:pPr eaLnBrk="1" hangingPunct="1">
              <a:buFontTx/>
              <a:buNone/>
            </a:pPr>
            <a:r>
              <a:rPr lang="fa-IR" altLang="fa-IR"/>
              <a:t>هدف تحصيل سود است ( كليه شركتهاي تجاري)</a:t>
            </a:r>
          </a:p>
          <a:p>
            <a:pPr eaLnBrk="1" hangingPunct="1">
              <a:buFontTx/>
              <a:buNone/>
            </a:pPr>
            <a:r>
              <a:rPr lang="fa-IR" altLang="fa-IR" sz="4000"/>
              <a:t>واحدهاي اقتصادي غير انتفاعي</a:t>
            </a:r>
          </a:p>
          <a:p>
            <a:pPr eaLnBrk="1" hangingPunct="1">
              <a:buFontTx/>
              <a:buNone/>
            </a:pPr>
            <a:r>
              <a:rPr lang="fa-IR" altLang="fa-IR" sz="2400"/>
              <a:t>هدف تحصيل سود نيست ( موسسات خيريه و شهرداريها)</a:t>
            </a:r>
            <a:endParaRPr lang="en-US" altLang="fa-IR" sz="2400"/>
          </a:p>
        </p:txBody>
      </p:sp>
    </p:spTree>
    <p:extLst>
      <p:ext uri="{BB962C8B-B14F-4D97-AF65-F5344CB8AC3E}">
        <p14:creationId xmlns:p14="http://schemas.microsoft.com/office/powerpoint/2010/main" val="1451313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454</Words>
  <Application>Microsoft Office PowerPoint</Application>
  <PresentationFormat>Widescreen</PresentationFormat>
  <Paragraphs>69</Paragraphs>
  <Slides>15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Titr</vt:lpstr>
      <vt:lpstr>Office Theme</vt:lpstr>
      <vt:lpstr>PowerPoint Presentation</vt:lpstr>
      <vt:lpstr>قرون وسطي</vt:lpstr>
      <vt:lpstr>اولين جرقه حسابداري دوطرفه</vt:lpstr>
      <vt:lpstr>ماهيت حسابداري</vt:lpstr>
      <vt:lpstr>PowerPoint Presentation</vt:lpstr>
      <vt:lpstr>تعاريف حسابداري :   </vt:lpstr>
      <vt:lpstr>برمبناي تعريف آخر مراحل حسابداري</vt:lpstr>
      <vt:lpstr>چه كساني از نتايج حاصل از سيستم حسابداري استفاده مي‌كنند</vt:lpstr>
      <vt:lpstr>انواع واحداي اقتصادي</vt:lpstr>
      <vt:lpstr>واحدهاي انتفاعي برحسب نوع فعاليت:</vt:lpstr>
      <vt:lpstr>مفروضات حسابداري</vt:lpstr>
      <vt:lpstr>اصول حسابداري</vt:lpstr>
      <vt:lpstr>PowerPoint Presentation</vt:lpstr>
      <vt:lpstr>رشته هاي حسابداري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omid</dc:creator>
  <cp:lastModifiedBy>omid</cp:lastModifiedBy>
  <cp:revision>1</cp:revision>
  <dcterms:created xsi:type="dcterms:W3CDTF">2021-01-14T10:32:45Z</dcterms:created>
  <dcterms:modified xsi:type="dcterms:W3CDTF">2021-01-14T10:33:16Z</dcterms:modified>
</cp:coreProperties>
</file>