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EF277C6-E61C-4985-A069-3031F9292231}"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1186383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F277C6-E61C-4985-A069-3031F9292231}"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98497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F277C6-E61C-4985-A069-3031F9292231}"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7777B-DF75-463C-8B42-E1D158E87C9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45713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F277C6-E61C-4985-A069-3031F9292231}"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4066459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F277C6-E61C-4985-A069-3031F9292231}"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7777B-DF75-463C-8B42-E1D158E87C9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1094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F277C6-E61C-4985-A069-3031F9292231}"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1325320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F277C6-E61C-4985-A069-3031F9292231}"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1368346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F277C6-E61C-4985-A069-3031F9292231}"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314291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F277C6-E61C-4985-A069-3031F9292231}"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288472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F277C6-E61C-4985-A069-3031F9292231}"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240033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F277C6-E61C-4985-A069-3031F9292231}"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3651451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EF277C6-E61C-4985-A069-3031F9292231}"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1944091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EF277C6-E61C-4985-A069-3031F9292231}"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2775167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277C6-E61C-4985-A069-3031F9292231}"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1903798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F277C6-E61C-4985-A069-3031F9292231}"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3099771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F277C6-E61C-4985-A069-3031F9292231}"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7777B-DF75-463C-8B42-E1D158E87C90}" type="slidenum">
              <a:rPr lang="en-US" smtClean="0"/>
              <a:t>‹#›</a:t>
            </a:fld>
            <a:endParaRPr lang="en-US"/>
          </a:p>
        </p:txBody>
      </p:sp>
    </p:spTree>
    <p:extLst>
      <p:ext uri="{BB962C8B-B14F-4D97-AF65-F5344CB8AC3E}">
        <p14:creationId xmlns:p14="http://schemas.microsoft.com/office/powerpoint/2010/main" val="2314249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F277C6-E61C-4985-A069-3031F9292231}" type="datetimeFigureOut">
              <a:rPr lang="en-US" smtClean="0"/>
              <a:t>1/19/2022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C47777B-DF75-463C-8B42-E1D158E87C90}" type="slidenum">
              <a:rPr lang="en-US" smtClean="0"/>
              <a:t>‹#›</a:t>
            </a:fld>
            <a:endParaRPr lang="en-US"/>
          </a:p>
        </p:txBody>
      </p:sp>
    </p:spTree>
    <p:extLst>
      <p:ext uri="{BB962C8B-B14F-4D97-AF65-F5344CB8AC3E}">
        <p14:creationId xmlns:p14="http://schemas.microsoft.com/office/powerpoint/2010/main" val="40118975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294967295"/>
          </p:nvPr>
        </p:nvSpPr>
        <p:spPr>
          <a:xfrm>
            <a:off x="8077200" y="6245225"/>
            <a:ext cx="2133600" cy="476250"/>
          </a:xfrm>
          <a:prstGeom prst="rect">
            <a:avLst/>
          </a:prstGeom>
        </p:spPr>
        <p:txBody>
          <a:bodyPr/>
          <a:lstStyle/>
          <a:p>
            <a:fld id="{0A4F5076-C27B-4822-BFFE-9B6BC0A373E7}" type="slidenum">
              <a:rPr lang="en-US"/>
              <a:pPr/>
              <a:t>1</a:t>
            </a:fld>
            <a:endParaRPr lang="en-US"/>
          </a:p>
        </p:txBody>
      </p:sp>
      <p:sp>
        <p:nvSpPr>
          <p:cNvPr id="55301" name="Rectangle 5"/>
          <p:cNvSpPr>
            <a:spLocks noGrp="1" noChangeArrowheads="1"/>
          </p:cNvSpPr>
          <p:nvPr>
            <p:ph type="ctrTitle"/>
          </p:nvPr>
        </p:nvSpPr>
        <p:spPr>
          <a:xfrm>
            <a:off x="2135188" y="549276"/>
            <a:ext cx="7772400" cy="1470025"/>
          </a:xfrm>
        </p:spPr>
        <p:txBody>
          <a:bodyPr/>
          <a:lstStyle/>
          <a:p>
            <a:r>
              <a:rPr lang="fa-IR" sz="4800" b="1"/>
              <a:t>فصل دوم</a:t>
            </a:r>
            <a:r>
              <a:rPr lang="en-US"/>
              <a:t> </a:t>
            </a:r>
          </a:p>
        </p:txBody>
      </p:sp>
      <p:sp>
        <p:nvSpPr>
          <p:cNvPr id="55302" name="Rectangle 6"/>
          <p:cNvSpPr>
            <a:spLocks noGrp="1" noChangeArrowheads="1"/>
          </p:cNvSpPr>
          <p:nvPr>
            <p:ph type="subTitle" idx="1"/>
          </p:nvPr>
        </p:nvSpPr>
        <p:spPr>
          <a:xfrm>
            <a:off x="2495550" y="2565400"/>
            <a:ext cx="7632700" cy="1079500"/>
          </a:xfrm>
        </p:spPr>
        <p:txBody>
          <a:bodyPr/>
          <a:lstStyle/>
          <a:p>
            <a:pPr>
              <a:lnSpc>
                <a:spcPct val="80000"/>
              </a:lnSpc>
            </a:pPr>
            <a:r>
              <a:rPr lang="fa-IR" sz="1400" dirty="0"/>
              <a:t>         </a:t>
            </a:r>
            <a:r>
              <a:rPr lang="fa-IR" sz="4000" dirty="0"/>
              <a:t>حسابداری  قيمت تمام  شده  و روشهای هزينه يابی  سفارشات</a:t>
            </a:r>
            <a:endParaRPr lang="en-US" sz="4000" dirty="0"/>
          </a:p>
        </p:txBody>
      </p:sp>
    </p:spTree>
    <p:extLst>
      <p:ext uri="{BB962C8B-B14F-4D97-AF65-F5344CB8AC3E}">
        <p14:creationId xmlns:p14="http://schemas.microsoft.com/office/powerpoint/2010/main" val="15309896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B43D5D7-97CF-4C30-A975-C22B9EBFF565}" type="slidenum">
              <a:rPr lang="en-US"/>
              <a:pPr/>
              <a:t>10</a:t>
            </a:fld>
            <a:endParaRPr lang="en-US"/>
          </a:p>
        </p:txBody>
      </p:sp>
      <p:sp>
        <p:nvSpPr>
          <p:cNvPr id="71683" name="Rectangle 3"/>
          <p:cNvSpPr>
            <a:spLocks noGrp="1" noChangeArrowheads="1"/>
          </p:cNvSpPr>
          <p:nvPr>
            <p:ph type="body" idx="1"/>
          </p:nvPr>
        </p:nvSpPr>
        <p:spPr>
          <a:xfrm>
            <a:off x="1919288" y="2133600"/>
            <a:ext cx="8229600" cy="2952750"/>
          </a:xfrm>
        </p:spPr>
        <p:txBody>
          <a:bodyPr/>
          <a:lstStyle/>
          <a:p>
            <a:pPr algn="r">
              <a:buFontTx/>
              <a:buNone/>
            </a:pPr>
            <a:r>
              <a:rPr lang="fa-IR"/>
              <a:t>3- سربار   کارخانه   عبارت   است  از  بقيه   هزينه های عملياتی کارخانه   شامل  دستمزد  سرپرستان  .  استهلا ک و   تعميرات    مربوط     به    تأسيسات   و   ماشين آلات کارخانه    و    مواد    غير  مستقيم   می باشد  .</a:t>
            </a:r>
            <a:endParaRPr lang="en-US"/>
          </a:p>
        </p:txBody>
      </p:sp>
    </p:spTree>
    <p:extLst>
      <p:ext uri="{BB962C8B-B14F-4D97-AF65-F5344CB8AC3E}">
        <p14:creationId xmlns:p14="http://schemas.microsoft.com/office/powerpoint/2010/main" val="6701645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A9BD8A7-95C9-4F77-9B45-DBB229B910C3}" type="slidenum">
              <a:rPr lang="en-US"/>
              <a:pPr/>
              <a:t>11</a:t>
            </a:fld>
            <a:endParaRPr lang="en-US"/>
          </a:p>
        </p:txBody>
      </p:sp>
      <p:sp>
        <p:nvSpPr>
          <p:cNvPr id="73731" name="Rectangle 3"/>
          <p:cNvSpPr>
            <a:spLocks noGrp="1" noChangeArrowheads="1"/>
          </p:cNvSpPr>
          <p:nvPr>
            <p:ph type="body" idx="1"/>
          </p:nvPr>
        </p:nvSpPr>
        <p:spPr/>
        <p:txBody>
          <a:bodyPr/>
          <a:lstStyle/>
          <a:p>
            <a:pPr algn="r">
              <a:buFontTx/>
              <a:buNone/>
            </a:pPr>
            <a:r>
              <a:rPr lang="fa-IR"/>
              <a:t>صورت   حساب    توليد    يا   قيمت   تمام  شده    کالای ساخته  شده  :</a:t>
            </a:r>
            <a:r>
              <a:rPr lang="fa-IR" b="1"/>
              <a:t> </a:t>
            </a:r>
            <a:endParaRPr lang="fa-IR"/>
          </a:p>
          <a:p>
            <a:pPr algn="r">
              <a:buFontTx/>
              <a:buNone/>
            </a:pPr>
            <a:r>
              <a:rPr lang="fa-IR"/>
              <a:t>کالای  در   جريان   ساخت   اول   دوره  که  شامل قيمت تمام   شده   مواد   خام   مصرف   شده  ،  دستمزد مستقيم و   سربار   کارخانه   است  به   عنوان  اولين  رقمی   در صورتحساب   توليد   می آید .</a:t>
            </a:r>
            <a:endParaRPr lang="en-US"/>
          </a:p>
        </p:txBody>
      </p:sp>
    </p:spTree>
    <p:extLst>
      <p:ext uri="{BB962C8B-B14F-4D97-AF65-F5344CB8AC3E}">
        <p14:creationId xmlns:p14="http://schemas.microsoft.com/office/powerpoint/2010/main" val="16457489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D117E5E-5A1E-4084-A0D6-CEE2DD12B098}" type="slidenum">
              <a:rPr lang="en-US"/>
              <a:pPr/>
              <a:t>12</a:t>
            </a:fld>
            <a:endParaRPr lang="en-US"/>
          </a:p>
        </p:txBody>
      </p:sp>
      <p:sp>
        <p:nvSpPr>
          <p:cNvPr id="74755" name="Rectangle 3"/>
          <p:cNvSpPr>
            <a:spLocks noGrp="1" noChangeArrowheads="1"/>
          </p:cNvSpPr>
          <p:nvPr>
            <p:ph type="body" idx="1"/>
          </p:nvPr>
        </p:nvSpPr>
        <p:spPr/>
        <p:txBody>
          <a:bodyPr/>
          <a:lstStyle/>
          <a:p>
            <a:pPr algn="r">
              <a:buFontTx/>
              <a:buNone/>
            </a:pPr>
            <a:r>
              <a:rPr lang="fa-IR"/>
              <a:t>دومين  رقم :</a:t>
            </a:r>
            <a:r>
              <a:rPr lang="fa-IR" b="1"/>
              <a:t> </a:t>
            </a:r>
          </a:p>
          <a:p>
            <a:pPr algn="r">
              <a:buFontTx/>
              <a:buNone/>
            </a:pPr>
            <a:r>
              <a:rPr lang="fa-IR"/>
              <a:t>قِيمت  تمام  شده  مواد  خام  مصرف  شده  در  توليد  است که  اضافه  نمودن  موجودی  اول  دوره  مواد خام و قيمت تمام  شده  مواد  خريداری  شده  و  کسر نمودن آن از مواد آخر  دوره  مواد  خام  به  دست  می آيد .</a:t>
            </a:r>
            <a:endParaRPr lang="en-US"/>
          </a:p>
        </p:txBody>
      </p:sp>
    </p:spTree>
    <p:extLst>
      <p:ext uri="{BB962C8B-B14F-4D97-AF65-F5344CB8AC3E}">
        <p14:creationId xmlns:p14="http://schemas.microsoft.com/office/powerpoint/2010/main" val="864653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461EE92-EF12-4FD8-9529-FF6066B6620A}" type="slidenum">
              <a:rPr lang="en-US"/>
              <a:pPr/>
              <a:t>13</a:t>
            </a:fld>
            <a:endParaRPr lang="en-US"/>
          </a:p>
        </p:txBody>
      </p:sp>
      <p:sp>
        <p:nvSpPr>
          <p:cNvPr id="75779" name="Rectangle 3"/>
          <p:cNvSpPr>
            <a:spLocks noGrp="1" noChangeArrowheads="1"/>
          </p:cNvSpPr>
          <p:nvPr>
            <p:ph type="body" idx="1"/>
          </p:nvPr>
        </p:nvSpPr>
        <p:spPr/>
        <p:txBody>
          <a:bodyPr/>
          <a:lstStyle/>
          <a:p>
            <a:pPr algn="r">
              <a:buFontTx/>
              <a:buNone/>
            </a:pPr>
            <a:r>
              <a:rPr lang="fa-IR"/>
              <a:t>مبلغ  دستمزد  مستقِيم  با  توجه  به کنترل  حساب  دستمزد و هزينه های سربار در صورتحساب توليد درج  می شود .</a:t>
            </a:r>
          </a:p>
          <a:p>
            <a:pPr algn="r">
              <a:buFontTx/>
              <a:buNone/>
            </a:pPr>
            <a:r>
              <a:rPr lang="fa-IR"/>
              <a:t>مجموع  مبالغ  قيمت  تمام شده  مواد خام  مصرف  شده در توليد ،  دستمزد  مستقيم و سربار کارخانه را بهای کارخانه (هزينه  توليد ) می نامند .</a:t>
            </a:r>
            <a:endParaRPr lang="en-US"/>
          </a:p>
        </p:txBody>
      </p:sp>
    </p:spTree>
    <p:extLst>
      <p:ext uri="{BB962C8B-B14F-4D97-AF65-F5344CB8AC3E}">
        <p14:creationId xmlns:p14="http://schemas.microsoft.com/office/powerpoint/2010/main" val="36675069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968B1D6-8EA5-4D66-8BC4-A6797A3ED7EC}" type="slidenum">
              <a:rPr lang="en-US"/>
              <a:pPr/>
              <a:t>14</a:t>
            </a:fld>
            <a:endParaRPr lang="en-US"/>
          </a:p>
        </p:txBody>
      </p:sp>
      <p:sp>
        <p:nvSpPr>
          <p:cNvPr id="76803" name="Rectangle 3"/>
          <p:cNvSpPr>
            <a:spLocks noGrp="1" noChangeArrowheads="1"/>
          </p:cNvSpPr>
          <p:nvPr>
            <p:ph type="body" idx="1"/>
          </p:nvPr>
        </p:nvSpPr>
        <p:spPr/>
        <p:txBody>
          <a:bodyPr/>
          <a:lstStyle/>
          <a:p>
            <a:pPr algn="r">
              <a:buFontTx/>
              <a:buNone/>
            </a:pPr>
            <a:r>
              <a:rPr lang="fa-IR"/>
              <a:t>با  اضافه    نمودن   بهای  کارخانه  به   کالای  در جريان ساخت  اول  دوره  قیمت  تمام   شده   کالای  در    جریان طی  دوره  بدست  می آید  . کسر    کردن    موجودی  در جریان  ساخت  آخر   دوره    از  طی  دوره ،  قيمت تمام شده   کالای    ساخته   شده  را  می دهد .</a:t>
            </a:r>
            <a:endParaRPr lang="en-US"/>
          </a:p>
        </p:txBody>
      </p:sp>
    </p:spTree>
    <p:extLst>
      <p:ext uri="{BB962C8B-B14F-4D97-AF65-F5344CB8AC3E}">
        <p14:creationId xmlns:p14="http://schemas.microsoft.com/office/powerpoint/2010/main" val="19573008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2B96ECC-CDEC-41DF-ABAC-796BF8546207}" type="slidenum">
              <a:rPr lang="en-US"/>
              <a:pPr/>
              <a:t>15</a:t>
            </a:fld>
            <a:endParaRPr lang="en-US"/>
          </a:p>
        </p:txBody>
      </p:sp>
      <p:sp>
        <p:nvSpPr>
          <p:cNvPr id="77827" name="Rectangle 3"/>
          <p:cNvSpPr>
            <a:spLocks noGrp="1" noChangeArrowheads="1"/>
          </p:cNvSpPr>
          <p:nvPr>
            <p:ph type="body" idx="1"/>
          </p:nvPr>
        </p:nvSpPr>
        <p:spPr>
          <a:xfrm>
            <a:off x="1992313" y="2332039"/>
            <a:ext cx="8229600" cy="2536825"/>
          </a:xfrm>
        </p:spPr>
        <p:txBody>
          <a:bodyPr/>
          <a:lstStyle/>
          <a:p>
            <a:pPr algn="r">
              <a:buFontTx/>
              <a:buNone/>
            </a:pPr>
            <a:r>
              <a:rPr lang="fa-IR"/>
              <a:t>که  در صورتحساب  سود  و زيان  جايگزين  حساب قيمت تمام شده کالای خریداری شده در صورتهای مالی موسسات تجاری  می گردد .</a:t>
            </a:r>
            <a:endParaRPr lang="en-US"/>
          </a:p>
        </p:txBody>
      </p:sp>
    </p:spTree>
    <p:extLst>
      <p:ext uri="{BB962C8B-B14F-4D97-AF65-F5344CB8AC3E}">
        <p14:creationId xmlns:p14="http://schemas.microsoft.com/office/powerpoint/2010/main" val="2713977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D6996C2-FDAA-4BF9-86FE-14B351746339}" type="slidenum">
              <a:rPr lang="en-US"/>
              <a:pPr/>
              <a:t>16</a:t>
            </a:fld>
            <a:endParaRPr lang="en-US"/>
          </a:p>
        </p:txBody>
      </p:sp>
      <p:sp>
        <p:nvSpPr>
          <p:cNvPr id="78851" name="Rectangle 3"/>
          <p:cNvSpPr>
            <a:spLocks noGrp="1" noChangeArrowheads="1"/>
          </p:cNvSpPr>
          <p:nvPr>
            <p:ph type="body" idx="1"/>
          </p:nvPr>
        </p:nvSpPr>
        <p:spPr>
          <a:xfrm>
            <a:off x="1992313" y="1557338"/>
            <a:ext cx="8229600" cy="3960812"/>
          </a:xfrm>
        </p:spPr>
        <p:txBody>
          <a:bodyPr/>
          <a:lstStyle/>
          <a:p>
            <a:pPr algn="r">
              <a:buFontTx/>
              <a:buNone/>
            </a:pPr>
            <a:r>
              <a:rPr lang="fa-IR"/>
              <a:t>حسابداری صنعتی :</a:t>
            </a:r>
            <a:endParaRPr lang="en-US"/>
          </a:p>
          <a:p>
            <a:pPr algn="r">
              <a:buFontTx/>
              <a:buNone/>
            </a:pPr>
            <a:r>
              <a:rPr lang="fa-IR"/>
              <a:t>روش های   حسابداری  صنعتی  با  استفاده  از روش های هزينه  يابی  و  اعمال   کنترل های  داخلی   موثر   هزينه توليد را  محاسبه   نموده  و راهنمای  خوبی  برای انتخاب روش های توليد کالا، مقادير توليد، ارزيابی  سود آورترين محصول   و  تعيين  قیمت   فروش   باشد .</a:t>
            </a:r>
            <a:endParaRPr lang="en-US"/>
          </a:p>
        </p:txBody>
      </p:sp>
    </p:spTree>
    <p:extLst>
      <p:ext uri="{BB962C8B-B14F-4D97-AF65-F5344CB8AC3E}">
        <p14:creationId xmlns:p14="http://schemas.microsoft.com/office/powerpoint/2010/main" val="4084461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04BD6D4-BC78-4D74-93A0-43C048E66F14}" type="slidenum">
              <a:rPr lang="en-US"/>
              <a:pPr/>
              <a:t>17</a:t>
            </a:fld>
            <a:endParaRPr lang="en-US"/>
          </a:p>
        </p:txBody>
      </p:sp>
      <p:sp>
        <p:nvSpPr>
          <p:cNvPr id="79875" name="Rectangle 3"/>
          <p:cNvSpPr>
            <a:spLocks noGrp="1" noChangeArrowheads="1"/>
          </p:cNvSpPr>
          <p:nvPr>
            <p:ph type="body" idx="1"/>
          </p:nvPr>
        </p:nvSpPr>
        <p:spPr>
          <a:xfrm>
            <a:off x="1992313" y="1916114"/>
            <a:ext cx="8229600" cy="3773487"/>
          </a:xfrm>
        </p:spPr>
        <p:txBody>
          <a:bodyPr/>
          <a:lstStyle/>
          <a:p>
            <a:pPr algn="r">
              <a:buFontTx/>
              <a:buNone/>
            </a:pPr>
            <a:r>
              <a:rPr lang="fa-IR"/>
              <a:t>با  استفاده  از  روش   دايم   ثبت   موجودی ها  ،   برای   هر يک از اقلام  موجودی های  جنسی شامل مواد ، کالای در جريان ساخت  وکالای ساخته شده حسابهای جداگانه ای در سيستم  حسابداری  صنعتی در دفاتر نگهداری می شود. </a:t>
            </a:r>
            <a:endParaRPr lang="en-US"/>
          </a:p>
        </p:txBody>
      </p:sp>
    </p:spTree>
    <p:extLst>
      <p:ext uri="{BB962C8B-B14F-4D97-AF65-F5344CB8AC3E}">
        <p14:creationId xmlns:p14="http://schemas.microsoft.com/office/powerpoint/2010/main" val="37005782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911C732-5EEF-4F7C-A823-08342758EC8D}" type="slidenum">
              <a:rPr lang="en-US"/>
              <a:pPr/>
              <a:t>18</a:t>
            </a:fld>
            <a:endParaRPr lang="en-US"/>
          </a:p>
        </p:txBody>
      </p:sp>
      <p:sp>
        <p:nvSpPr>
          <p:cNvPr id="81923" name="Rectangle 3"/>
          <p:cNvSpPr>
            <a:spLocks noGrp="1" noChangeArrowheads="1"/>
          </p:cNvSpPr>
          <p:nvPr>
            <p:ph type="body" idx="1"/>
          </p:nvPr>
        </p:nvSpPr>
        <p:spPr>
          <a:xfrm>
            <a:off x="2063750" y="1989139"/>
            <a:ext cx="8229600" cy="3455987"/>
          </a:xfrm>
        </p:spPr>
        <p:txBody>
          <a:bodyPr/>
          <a:lstStyle/>
          <a:p>
            <a:pPr algn="r">
              <a:buFontTx/>
              <a:buNone/>
            </a:pPr>
            <a:r>
              <a:rPr lang="fa-IR"/>
              <a:t>هزينه های مواد خام و دستمزد کارخانه که درتوليد مصرف می شوند  به  دو گروه  مستقيم   و غير مستقيم   طبقه بندی می شوند .</a:t>
            </a:r>
          </a:p>
          <a:p>
            <a:pPr algn="r">
              <a:buFontTx/>
              <a:buNone/>
            </a:pPr>
            <a:r>
              <a:rPr lang="fa-IR"/>
              <a:t>موادخام  يا  مواد  مستقيم :</a:t>
            </a:r>
            <a:r>
              <a:rPr lang="fa-IR" b="1"/>
              <a:t> </a:t>
            </a:r>
          </a:p>
          <a:p>
            <a:pPr algn="r">
              <a:buFontTx/>
              <a:buNone/>
            </a:pPr>
            <a:r>
              <a:rPr lang="fa-IR"/>
              <a:t>موادی که به طور مستقيم در تولید مصرف شده و تبدیل به محصول نهايی می شود .</a:t>
            </a:r>
            <a:endParaRPr lang="en-US"/>
          </a:p>
        </p:txBody>
      </p:sp>
    </p:spTree>
    <p:extLst>
      <p:ext uri="{BB962C8B-B14F-4D97-AF65-F5344CB8AC3E}">
        <p14:creationId xmlns:p14="http://schemas.microsoft.com/office/powerpoint/2010/main" val="661517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5478684-7BAE-41DB-B2E4-1847CC96E36B}" type="slidenum">
              <a:rPr lang="en-US"/>
              <a:pPr/>
              <a:t>19</a:t>
            </a:fld>
            <a:endParaRPr lang="en-US"/>
          </a:p>
        </p:txBody>
      </p:sp>
      <p:sp>
        <p:nvSpPr>
          <p:cNvPr id="82947" name="Rectangle 3"/>
          <p:cNvSpPr>
            <a:spLocks noGrp="1" noChangeArrowheads="1"/>
          </p:cNvSpPr>
          <p:nvPr>
            <p:ph type="body" idx="1"/>
          </p:nvPr>
        </p:nvSpPr>
        <p:spPr/>
        <p:txBody>
          <a:bodyPr/>
          <a:lstStyle/>
          <a:p>
            <a:pPr algn="r">
              <a:buFontTx/>
              <a:buNone/>
            </a:pPr>
            <a:r>
              <a:rPr lang="fa-IR"/>
              <a:t>دستمزد مستقِيم :</a:t>
            </a:r>
          </a:p>
          <a:p>
            <a:pPr algn="r">
              <a:buFontTx/>
              <a:buNone/>
            </a:pPr>
            <a:r>
              <a:rPr lang="fa-IR"/>
              <a:t>شامل  هزينه  دستمزد  کارگران  توليدی  است  که به طور مستقيم در تبديل مواد اوليه به محصول نهايی اشتغال دارند.</a:t>
            </a:r>
          </a:p>
          <a:p>
            <a:pPr algn="r">
              <a:buFontTx/>
              <a:buNone/>
            </a:pPr>
            <a:r>
              <a:rPr lang="fa-IR"/>
              <a:t>حقوق  سر کارگران  ، نگهبانان ، انبار داران   نمونه هايی از  دستمزد غير مستقيم  می باشد  .</a:t>
            </a:r>
            <a:endParaRPr lang="en-US"/>
          </a:p>
        </p:txBody>
      </p:sp>
    </p:spTree>
    <p:extLst>
      <p:ext uri="{BB962C8B-B14F-4D97-AF65-F5344CB8AC3E}">
        <p14:creationId xmlns:p14="http://schemas.microsoft.com/office/powerpoint/2010/main" val="19612869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BE20634-AC91-4C1A-AC90-EA700EBBE50A}" type="slidenum">
              <a:rPr lang="en-US"/>
              <a:pPr/>
              <a:t>2</a:t>
            </a:fld>
            <a:endParaRPr lang="en-US"/>
          </a:p>
        </p:txBody>
      </p:sp>
      <p:sp>
        <p:nvSpPr>
          <p:cNvPr id="63491" name="Rectangle 3"/>
          <p:cNvSpPr>
            <a:spLocks noGrp="1" noChangeArrowheads="1"/>
          </p:cNvSpPr>
          <p:nvPr>
            <p:ph type="body" idx="1"/>
          </p:nvPr>
        </p:nvSpPr>
        <p:spPr>
          <a:xfrm>
            <a:off x="1992313" y="1844675"/>
            <a:ext cx="8229600" cy="3240088"/>
          </a:xfrm>
        </p:spPr>
        <p:txBody>
          <a:bodyPr/>
          <a:lstStyle/>
          <a:p>
            <a:pPr algn="r">
              <a:buFontTx/>
              <a:buNone/>
            </a:pPr>
            <a:r>
              <a:rPr lang="fa-IR"/>
              <a:t>فعاليت  يک  شرکت بازرگانی  محدود  به  ارائه خدمات يا خريد   و   فروش  کالا   می باشد  در  واحد های   توليدی سازندگان  کالا  ضمن استفاده از نيروی کار و ماشين آلات مواد خام   را   تبديل   به   کالای  ساخته  شده  می نمايند.</a:t>
            </a:r>
            <a:endParaRPr lang="en-US"/>
          </a:p>
        </p:txBody>
      </p:sp>
    </p:spTree>
    <p:extLst>
      <p:ext uri="{BB962C8B-B14F-4D97-AF65-F5344CB8AC3E}">
        <p14:creationId xmlns:p14="http://schemas.microsoft.com/office/powerpoint/2010/main" val="13179991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7BAE484-AB64-456D-90D3-ECD803ABCCEE}" type="slidenum">
              <a:rPr lang="en-US"/>
              <a:pPr/>
              <a:t>20</a:t>
            </a:fld>
            <a:endParaRPr lang="en-US"/>
          </a:p>
        </p:txBody>
      </p:sp>
      <p:sp>
        <p:nvSpPr>
          <p:cNvPr id="83971" name="Rectangle 3"/>
          <p:cNvSpPr>
            <a:spLocks noGrp="1" noChangeArrowheads="1"/>
          </p:cNvSpPr>
          <p:nvPr>
            <p:ph type="body" idx="1"/>
          </p:nvPr>
        </p:nvSpPr>
        <p:spPr/>
        <p:txBody>
          <a:bodyPr/>
          <a:lstStyle/>
          <a:p>
            <a:pPr algn="r">
              <a:buFontTx/>
              <a:buNone/>
            </a:pPr>
            <a:r>
              <a:rPr lang="fa-IR"/>
              <a:t>سيستم حسابداری سفارشات :</a:t>
            </a:r>
            <a:r>
              <a:rPr lang="fa-IR" b="1"/>
              <a:t> </a:t>
            </a:r>
            <a:endParaRPr lang="fa-IR"/>
          </a:p>
          <a:p>
            <a:pPr algn="r">
              <a:buFontTx/>
              <a:buNone/>
            </a:pPr>
            <a:r>
              <a:rPr lang="fa-IR"/>
              <a:t>سيستم های  هزينه يابی  و  روش های  گرد آوری   هزينه در  يک  واحد  توليدی  بر اساس  فرايند  توليد در آن واحد پی ريزی  می گردد  به  طور  کلی  دو  روش  هزينه يابی وجود دارد .</a:t>
            </a:r>
          </a:p>
          <a:p>
            <a:pPr algn="r">
              <a:buFontTx/>
              <a:buNone/>
            </a:pPr>
            <a:r>
              <a:rPr lang="fa-IR"/>
              <a:t>1- هزينه يابی   سفارش  کار </a:t>
            </a:r>
          </a:p>
          <a:p>
            <a:pPr algn="r">
              <a:buFontTx/>
              <a:buNone/>
            </a:pPr>
            <a:r>
              <a:rPr lang="fa-IR"/>
              <a:t>2- هزينه يابی   مرحله ای </a:t>
            </a:r>
            <a:endParaRPr lang="en-US"/>
          </a:p>
        </p:txBody>
      </p:sp>
    </p:spTree>
    <p:extLst>
      <p:ext uri="{BB962C8B-B14F-4D97-AF65-F5344CB8AC3E}">
        <p14:creationId xmlns:p14="http://schemas.microsoft.com/office/powerpoint/2010/main" val="38367987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3187547-671F-48FA-B1A8-3E63468D17A4}" type="slidenum">
              <a:rPr lang="en-US"/>
              <a:pPr/>
              <a:t>21</a:t>
            </a:fld>
            <a:endParaRPr lang="en-US"/>
          </a:p>
        </p:txBody>
      </p:sp>
      <p:sp>
        <p:nvSpPr>
          <p:cNvPr id="84995" name="Rectangle 3"/>
          <p:cNvSpPr>
            <a:spLocks noGrp="1" noChangeArrowheads="1"/>
          </p:cNvSpPr>
          <p:nvPr>
            <p:ph type="body" idx="1"/>
          </p:nvPr>
        </p:nvSpPr>
        <p:spPr>
          <a:xfrm>
            <a:off x="1919288" y="1341438"/>
            <a:ext cx="8229600" cy="4525962"/>
          </a:xfrm>
        </p:spPr>
        <p:txBody>
          <a:bodyPr/>
          <a:lstStyle/>
          <a:p>
            <a:pPr algn="r">
              <a:buFontTx/>
              <a:buNone/>
            </a:pPr>
            <a:r>
              <a:rPr lang="fa-IR"/>
              <a:t>روش  هزينه يابی  سفارش  کار :</a:t>
            </a:r>
          </a:p>
          <a:p>
            <a:pPr algn="r">
              <a:buFontTx/>
              <a:buNone/>
            </a:pPr>
            <a:r>
              <a:rPr lang="fa-IR"/>
              <a:t>اين  روش   برای   صنايعی   که   طبق  سفارش   مشتری محصول ساخته  شده می شود مورد استفاده  قرار می گيرد که  می توان   برای   مثال  از کاربرد  اين روش در مورد شرکت های     پيمان کاری     کارخانجات  کشتی سازی ، هواپيماسازی   و   ماشين آلات  نام  برد . </a:t>
            </a:r>
            <a:endParaRPr lang="en-US"/>
          </a:p>
        </p:txBody>
      </p:sp>
    </p:spTree>
    <p:extLst>
      <p:ext uri="{BB962C8B-B14F-4D97-AF65-F5344CB8AC3E}">
        <p14:creationId xmlns:p14="http://schemas.microsoft.com/office/powerpoint/2010/main" val="388635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DCAEF18-4D14-4A66-9E4D-097A1F3DA4CD}" type="slidenum">
              <a:rPr lang="en-US"/>
              <a:pPr/>
              <a:t>22</a:t>
            </a:fld>
            <a:endParaRPr lang="en-US"/>
          </a:p>
        </p:txBody>
      </p:sp>
      <p:sp>
        <p:nvSpPr>
          <p:cNvPr id="86019" name="Rectangle 3"/>
          <p:cNvSpPr>
            <a:spLocks noGrp="1" noChangeArrowheads="1"/>
          </p:cNvSpPr>
          <p:nvPr>
            <p:ph type="body" idx="1"/>
          </p:nvPr>
        </p:nvSpPr>
        <p:spPr>
          <a:xfrm>
            <a:off x="1919288" y="1341438"/>
            <a:ext cx="8013700" cy="4310062"/>
          </a:xfrm>
        </p:spPr>
        <p:txBody>
          <a:bodyPr/>
          <a:lstStyle/>
          <a:p>
            <a:pPr algn="r">
              <a:buFontTx/>
              <a:buNone/>
            </a:pPr>
            <a:r>
              <a:rPr lang="fa-IR"/>
              <a:t>مواد : </a:t>
            </a:r>
          </a:p>
          <a:p>
            <a:pPr algn="r">
              <a:buFontTx/>
              <a:buNone/>
            </a:pPr>
            <a:r>
              <a:rPr lang="fa-IR"/>
              <a:t>قبل  از  زمانیکه   توليد  يک کالا  شروع  شود  قسمت  توليد  اقدام به خريد اقلام  می نمايد . </a:t>
            </a:r>
          </a:p>
          <a:p>
            <a:pPr algn="r">
              <a:buFontTx/>
              <a:buNone/>
            </a:pPr>
            <a:r>
              <a:rPr lang="fa-IR"/>
              <a:t>واحد  بازرگانی  پس از خريد مواد تحويل انبار  می نمايد مواد    مورد   نياز   برای   هر سفارش   بر اساس  فرم درخواست   تحويل   قسمت   توليد   می شود .</a:t>
            </a:r>
            <a:endParaRPr lang="en-US"/>
          </a:p>
        </p:txBody>
      </p:sp>
    </p:spTree>
    <p:extLst>
      <p:ext uri="{BB962C8B-B14F-4D97-AF65-F5344CB8AC3E}">
        <p14:creationId xmlns:p14="http://schemas.microsoft.com/office/powerpoint/2010/main" val="8484400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32A79B8-B53B-4116-9966-28DCA12A5B59}" type="slidenum">
              <a:rPr lang="en-US"/>
              <a:pPr/>
              <a:t>23</a:t>
            </a:fld>
            <a:endParaRPr lang="en-US"/>
          </a:p>
        </p:txBody>
      </p:sp>
      <p:sp>
        <p:nvSpPr>
          <p:cNvPr id="87043" name="Rectangle 3"/>
          <p:cNvSpPr>
            <a:spLocks noGrp="1" noChangeArrowheads="1"/>
          </p:cNvSpPr>
          <p:nvPr>
            <p:ph type="body" idx="1"/>
          </p:nvPr>
        </p:nvSpPr>
        <p:spPr>
          <a:xfrm>
            <a:off x="1992313" y="1844676"/>
            <a:ext cx="8229600" cy="4525963"/>
          </a:xfrm>
        </p:spPr>
        <p:txBody>
          <a:bodyPr/>
          <a:lstStyle/>
          <a:p>
            <a:pPr algn="r">
              <a:buFontTx/>
              <a:buNone/>
            </a:pPr>
            <a:r>
              <a:rPr lang="fa-IR"/>
              <a:t>پایان  هر ماه  ضمن   تفکیک   مواد   مصرفی   به   مواد مصرفی   مستقیم   و  غیر  مستقیم   بر  مبنای  حواله های انبار  مجموع  آن  از حساب  موجودی  مواد  اولیه  خارج و به بدهکار حسابهای کار در جریان  ساخت و هزینه های سر بار  منظور  می گردد .</a:t>
            </a:r>
            <a:endParaRPr lang="en-US"/>
          </a:p>
        </p:txBody>
      </p:sp>
    </p:spTree>
    <p:extLst>
      <p:ext uri="{BB962C8B-B14F-4D97-AF65-F5344CB8AC3E}">
        <p14:creationId xmlns:p14="http://schemas.microsoft.com/office/powerpoint/2010/main" val="11517954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37BA6C7-0093-4F54-831B-83B857B15A69}" type="slidenum">
              <a:rPr lang="en-US"/>
              <a:pPr/>
              <a:t>24</a:t>
            </a:fld>
            <a:endParaRPr lang="en-US"/>
          </a:p>
        </p:txBody>
      </p:sp>
      <p:sp>
        <p:nvSpPr>
          <p:cNvPr id="89091" name="Rectangle 3"/>
          <p:cNvSpPr>
            <a:spLocks noGrp="1" noChangeArrowheads="1"/>
          </p:cNvSpPr>
          <p:nvPr>
            <p:ph type="body" idx="1"/>
          </p:nvPr>
        </p:nvSpPr>
        <p:spPr>
          <a:xfrm>
            <a:off x="1992313" y="1484313"/>
            <a:ext cx="8229600" cy="4525962"/>
          </a:xfrm>
        </p:spPr>
        <p:txBody>
          <a:bodyPr/>
          <a:lstStyle/>
          <a:p>
            <a:pPr algn="r">
              <a:buFontTx/>
              <a:buNone/>
            </a:pPr>
            <a:r>
              <a:rPr lang="fa-IR"/>
              <a:t>استفاده از روش  ثبت  دايمی  موجودی ها  دارای  سه مزيت می باشد :</a:t>
            </a:r>
          </a:p>
          <a:p>
            <a:pPr algn="r">
              <a:buFontTx/>
              <a:buNone/>
            </a:pPr>
            <a:r>
              <a:rPr lang="fa-IR"/>
              <a:t>محاسبه ی دقيق  مواد خام  به   سفارشات  مختلف  و  سربار امکان  پذير  می باشد .</a:t>
            </a:r>
          </a:p>
          <a:p>
            <a:pPr algn="r">
              <a:buFontTx/>
              <a:buNone/>
            </a:pPr>
            <a:r>
              <a:rPr lang="fa-IR"/>
              <a:t>امکان  تطبيق  موجودی  شمارش  شده  را  با  مانده  دفتری مواد  اوليه  می دهد .</a:t>
            </a:r>
          </a:p>
          <a:p>
            <a:pPr algn="r">
              <a:buFontTx/>
              <a:buNone/>
            </a:pPr>
            <a:r>
              <a:rPr lang="fa-IR"/>
              <a:t>هر نوع  مغايرت  وعلل آن را امکان پذيرمی باشد .</a:t>
            </a:r>
            <a:endParaRPr lang="en-US"/>
          </a:p>
        </p:txBody>
      </p:sp>
    </p:spTree>
    <p:extLst>
      <p:ext uri="{BB962C8B-B14F-4D97-AF65-F5344CB8AC3E}">
        <p14:creationId xmlns:p14="http://schemas.microsoft.com/office/powerpoint/2010/main" val="23613363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99AAC48-DB09-40AE-8955-C8AE82BAF187}" type="slidenum">
              <a:rPr lang="en-US"/>
              <a:pPr/>
              <a:t>25</a:t>
            </a:fld>
            <a:endParaRPr lang="en-US"/>
          </a:p>
        </p:txBody>
      </p:sp>
      <p:sp>
        <p:nvSpPr>
          <p:cNvPr id="90115" name="Rectangle 3"/>
          <p:cNvSpPr>
            <a:spLocks noGrp="1" noChangeArrowheads="1"/>
          </p:cNvSpPr>
          <p:nvPr>
            <p:ph type="body" idx="1"/>
          </p:nvPr>
        </p:nvSpPr>
        <p:spPr>
          <a:xfrm>
            <a:off x="1919288" y="1700213"/>
            <a:ext cx="8229600" cy="4525962"/>
          </a:xfrm>
        </p:spPr>
        <p:txBody>
          <a:bodyPr/>
          <a:lstStyle/>
          <a:p>
            <a:pPr algn="r">
              <a:buFontTx/>
              <a:buNone/>
            </a:pPr>
            <a:r>
              <a:rPr lang="fa-IR"/>
              <a:t>دستمزد کارخانه :</a:t>
            </a:r>
          </a:p>
          <a:p>
            <a:pPr algn="r">
              <a:buFontTx/>
              <a:buNone/>
            </a:pPr>
            <a:r>
              <a:rPr lang="fa-IR"/>
              <a:t>در حسابداری  دستمزد  کارخانه  دو هدف اصلی  وجود دارد</a:t>
            </a:r>
          </a:p>
          <a:p>
            <a:pPr algn="r">
              <a:buFontTx/>
              <a:buNone/>
            </a:pPr>
            <a:r>
              <a:rPr lang="fa-IR"/>
              <a:t>الف : تعيين مبلغ صحيح دستمزد که بايد در هر دوره مالی يا دوره توليد پرداخت گردد .</a:t>
            </a:r>
          </a:p>
          <a:p>
            <a:pPr algn="r">
              <a:buFontTx/>
              <a:buNone/>
            </a:pPr>
            <a:r>
              <a:rPr lang="fa-IR"/>
              <a:t>ب:  تهيه صحيح هزينه دستمزد به سفارشات مختلف .</a:t>
            </a:r>
            <a:endParaRPr lang="en-US"/>
          </a:p>
        </p:txBody>
      </p:sp>
    </p:spTree>
    <p:extLst>
      <p:ext uri="{BB962C8B-B14F-4D97-AF65-F5344CB8AC3E}">
        <p14:creationId xmlns:p14="http://schemas.microsoft.com/office/powerpoint/2010/main" val="6068175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4949704-3BB5-40A0-ABE2-F590ACF4CB7F}" type="slidenum">
              <a:rPr lang="en-US"/>
              <a:pPr/>
              <a:t>26</a:t>
            </a:fld>
            <a:endParaRPr lang="en-US"/>
          </a:p>
        </p:txBody>
      </p:sp>
      <p:sp>
        <p:nvSpPr>
          <p:cNvPr id="91139" name="Rectangle 3"/>
          <p:cNvSpPr>
            <a:spLocks noGrp="1" noChangeArrowheads="1"/>
          </p:cNvSpPr>
          <p:nvPr>
            <p:ph type="body" idx="1"/>
          </p:nvPr>
        </p:nvSpPr>
        <p:spPr/>
        <p:txBody>
          <a:bodyPr/>
          <a:lstStyle/>
          <a:p>
            <a:pPr algn="r">
              <a:buFontTx/>
              <a:buNone/>
            </a:pPr>
            <a:r>
              <a:rPr lang="fa-IR"/>
              <a:t>هزينه   حقوق  و دستمزد   از  خلاصه   اوقات   کار  طی ليست   حقوق  و دستمزد   به  دو قسمت   دستمزد   مستقيم و غير مستقيم   تفکيک   می گردد . </a:t>
            </a:r>
          </a:p>
          <a:p>
            <a:pPr algn="r">
              <a:buFontTx/>
              <a:buNone/>
            </a:pPr>
            <a:r>
              <a:rPr lang="fa-IR"/>
              <a:t>هزينه های  دستمزد   مستقيم  به  حساب سفارش در جريان ساخت  و  هزينه  دستمزد  غير مستقيم   به  حساب  هزينه سربار  می رود .</a:t>
            </a:r>
            <a:endParaRPr lang="en-US"/>
          </a:p>
        </p:txBody>
      </p:sp>
    </p:spTree>
    <p:extLst>
      <p:ext uri="{BB962C8B-B14F-4D97-AF65-F5344CB8AC3E}">
        <p14:creationId xmlns:p14="http://schemas.microsoft.com/office/powerpoint/2010/main" val="12420836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23E02DC-217D-4F92-8873-773AF633A303}" type="slidenum">
              <a:rPr lang="en-US"/>
              <a:pPr/>
              <a:t>27</a:t>
            </a:fld>
            <a:endParaRPr lang="en-US"/>
          </a:p>
        </p:txBody>
      </p:sp>
      <p:sp>
        <p:nvSpPr>
          <p:cNvPr id="92163" name="Rectangle 3"/>
          <p:cNvSpPr>
            <a:spLocks noGrp="1" noChangeArrowheads="1"/>
          </p:cNvSpPr>
          <p:nvPr>
            <p:ph type="body" idx="1"/>
          </p:nvPr>
        </p:nvSpPr>
        <p:spPr/>
        <p:txBody>
          <a:bodyPr/>
          <a:lstStyle/>
          <a:p>
            <a:pPr algn="r">
              <a:buFontTx/>
              <a:buNone/>
            </a:pPr>
            <a:r>
              <a:rPr lang="fa-IR"/>
              <a:t>سربار کارخانه :</a:t>
            </a:r>
          </a:p>
          <a:p>
            <a:pPr algn="r">
              <a:buFontTx/>
              <a:buNone/>
            </a:pPr>
            <a:r>
              <a:rPr lang="fa-IR"/>
              <a:t>شامل  کليه  هزينه های  ساخت  کالا  بجز  مواد   مصرفی مستقيم  و  دستمزد  مستقيم  می باشد .</a:t>
            </a:r>
          </a:p>
          <a:p>
            <a:pPr algn="r">
              <a:buFontTx/>
              <a:buNone/>
            </a:pPr>
            <a:r>
              <a:rPr lang="fa-IR"/>
              <a:t>مثالهايی  از  هزينه های  سربار  به  غير از مواد مصرفی غير مستقيم  و  دستمزد  غير  مستقيم ،  استهلاک ، سوخت ، برق  ، بيمه  ،  و  نظاير آن .</a:t>
            </a:r>
            <a:endParaRPr lang="en-US"/>
          </a:p>
        </p:txBody>
      </p:sp>
    </p:spTree>
    <p:extLst>
      <p:ext uri="{BB962C8B-B14F-4D97-AF65-F5344CB8AC3E}">
        <p14:creationId xmlns:p14="http://schemas.microsoft.com/office/powerpoint/2010/main" val="2624715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BBD0680-E4B6-4C29-A1B4-D9A013997BBD}" type="slidenum">
              <a:rPr lang="en-US"/>
              <a:pPr/>
              <a:t>28</a:t>
            </a:fld>
            <a:endParaRPr lang="en-US"/>
          </a:p>
        </p:txBody>
      </p:sp>
      <p:sp>
        <p:nvSpPr>
          <p:cNvPr id="93187" name="Rectangle 3"/>
          <p:cNvSpPr>
            <a:spLocks noGrp="1" noChangeArrowheads="1"/>
          </p:cNvSpPr>
          <p:nvPr>
            <p:ph type="body" idx="1"/>
          </p:nvPr>
        </p:nvSpPr>
        <p:spPr>
          <a:xfrm>
            <a:off x="1919288" y="1989138"/>
            <a:ext cx="8229600" cy="4525962"/>
          </a:xfrm>
        </p:spPr>
        <p:txBody>
          <a:bodyPr/>
          <a:lstStyle/>
          <a:p>
            <a:pPr algn="r">
              <a:buFontTx/>
              <a:buNone/>
            </a:pPr>
            <a:r>
              <a:rPr lang="fa-IR"/>
              <a:t>هزینه های سربار به دو بخش ثابت و متغيير تقسيم می شود آن  قسمت از هزینه های سربار که  بدون توجه  به  ميزان و  سطح  توليد  بدون  تغيير  باقی می ماند  از  قبيل هزینه استهلاک  ،  هزینه  سربار  ثابت  ناميده  می شود .</a:t>
            </a:r>
            <a:endParaRPr lang="en-US"/>
          </a:p>
        </p:txBody>
      </p:sp>
    </p:spTree>
    <p:extLst>
      <p:ext uri="{BB962C8B-B14F-4D97-AF65-F5344CB8AC3E}">
        <p14:creationId xmlns:p14="http://schemas.microsoft.com/office/powerpoint/2010/main" val="6477289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E46CFB0-1757-44A7-9399-36014415BFF5}" type="slidenum">
              <a:rPr lang="en-US"/>
              <a:pPr/>
              <a:t>29</a:t>
            </a:fld>
            <a:endParaRPr lang="en-US"/>
          </a:p>
        </p:txBody>
      </p:sp>
      <p:sp>
        <p:nvSpPr>
          <p:cNvPr id="94211" name="Rectangle 3"/>
          <p:cNvSpPr>
            <a:spLocks noGrp="1" noChangeArrowheads="1"/>
          </p:cNvSpPr>
          <p:nvPr>
            <p:ph type="body" idx="1"/>
          </p:nvPr>
        </p:nvSpPr>
        <p:spPr>
          <a:xfrm>
            <a:off x="1774825" y="2205038"/>
            <a:ext cx="8229600" cy="2952750"/>
          </a:xfrm>
        </p:spPr>
        <p:txBody>
          <a:bodyPr/>
          <a:lstStyle/>
          <a:p>
            <a:pPr algn="r">
              <a:buFontTx/>
              <a:buNone/>
            </a:pPr>
            <a:r>
              <a:rPr lang="fa-IR"/>
              <a:t>و  آن  قسمت  از   هزینه های  سر بار  که  با  افزایش  و کاهش   تولید  تغيير   می نمايد   مانند   مواد   مصرفی ، مستقیم   و  برق  و  سوخت  هزینه  سر بار  متغيير ناميده می شوند .</a:t>
            </a:r>
            <a:endParaRPr lang="en-US"/>
          </a:p>
        </p:txBody>
      </p:sp>
    </p:spTree>
    <p:extLst>
      <p:ext uri="{BB962C8B-B14F-4D97-AF65-F5344CB8AC3E}">
        <p14:creationId xmlns:p14="http://schemas.microsoft.com/office/powerpoint/2010/main" val="38854858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ED0E16C-E058-4953-A5D3-44294E3283A1}" type="slidenum">
              <a:rPr lang="en-US"/>
              <a:pPr/>
              <a:t>3</a:t>
            </a:fld>
            <a:endParaRPr lang="en-US"/>
          </a:p>
        </p:txBody>
      </p:sp>
      <p:sp>
        <p:nvSpPr>
          <p:cNvPr id="64515" name="Rectangle 3"/>
          <p:cNvSpPr>
            <a:spLocks noGrp="1" noChangeArrowheads="1"/>
          </p:cNvSpPr>
          <p:nvPr>
            <p:ph type="body" idx="1"/>
          </p:nvPr>
        </p:nvSpPr>
        <p:spPr>
          <a:xfrm>
            <a:off x="1919288" y="1916113"/>
            <a:ext cx="8229600" cy="3600450"/>
          </a:xfrm>
        </p:spPr>
        <p:txBody>
          <a:bodyPr/>
          <a:lstStyle/>
          <a:p>
            <a:pPr algn="r">
              <a:buFontTx/>
              <a:buNone/>
            </a:pPr>
            <a:r>
              <a:rPr lang="en-US"/>
              <a:t> </a:t>
            </a:r>
            <a:r>
              <a:rPr lang="fa-IR"/>
              <a:t>بعضی  از  عمليات  شر کت های   توليدی   مثل   فروش وامور  مالی   شبيه   مو سسات    بازرگانی  است   و  از روش های   حسابداری    مشا به ای    استفاده    می شود</a:t>
            </a:r>
          </a:p>
          <a:p>
            <a:pPr algn="r">
              <a:buFontTx/>
              <a:buNone/>
            </a:pPr>
            <a:r>
              <a:rPr lang="fa-IR"/>
              <a:t>گزارشات   ارائه   شده   باید   شامل    اطلاعات     لازم برای   ارزیابی    کیفیت   عملیات    ساخت    کالا   باشد</a:t>
            </a:r>
            <a:endParaRPr lang="en-US"/>
          </a:p>
        </p:txBody>
      </p:sp>
    </p:spTree>
    <p:extLst>
      <p:ext uri="{BB962C8B-B14F-4D97-AF65-F5344CB8AC3E}">
        <p14:creationId xmlns:p14="http://schemas.microsoft.com/office/powerpoint/2010/main" val="19559641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E7B8D99-FB24-4689-99D1-FE71587567E9}" type="slidenum">
              <a:rPr lang="en-US"/>
              <a:pPr/>
              <a:t>30</a:t>
            </a:fld>
            <a:endParaRPr lang="en-US"/>
          </a:p>
        </p:txBody>
      </p:sp>
      <p:sp>
        <p:nvSpPr>
          <p:cNvPr id="95235" name="Rectangle 3"/>
          <p:cNvSpPr>
            <a:spLocks noGrp="1" noChangeArrowheads="1"/>
          </p:cNvSpPr>
          <p:nvPr>
            <p:ph type="body" idx="1"/>
          </p:nvPr>
        </p:nvSpPr>
        <p:spPr>
          <a:xfrm>
            <a:off x="1919288" y="1557338"/>
            <a:ext cx="8229600" cy="4525962"/>
          </a:xfrm>
        </p:spPr>
        <p:txBody>
          <a:bodyPr/>
          <a:lstStyle/>
          <a:p>
            <a:pPr algn="r">
              <a:buFontTx/>
              <a:buNone/>
            </a:pPr>
            <a:r>
              <a:rPr lang="fa-IR"/>
              <a:t>نرخ جذب سر بار : </a:t>
            </a:r>
          </a:p>
          <a:p>
            <a:pPr algn="r">
              <a:buFontTx/>
              <a:buNone/>
            </a:pPr>
            <a:r>
              <a:rPr lang="fa-IR"/>
              <a:t>هزینه  سر بار  جذب  شده  کارخانه  با   استفاده  از  جمع مبلغ  سر بار  پیش بينی   شده   کارخانه   برای  سال  آتی و با  توجه  به  يکی  از مبانی  متداول  بين   سفارش های کار  تقسیم  می گردد .</a:t>
            </a:r>
            <a:endParaRPr lang="en-US"/>
          </a:p>
        </p:txBody>
      </p:sp>
    </p:spTree>
    <p:extLst>
      <p:ext uri="{BB962C8B-B14F-4D97-AF65-F5344CB8AC3E}">
        <p14:creationId xmlns:p14="http://schemas.microsoft.com/office/powerpoint/2010/main" val="15029542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72A074A-4B8D-4657-83E1-524F82656F51}" type="slidenum">
              <a:rPr lang="en-US"/>
              <a:pPr/>
              <a:t>31</a:t>
            </a:fld>
            <a:endParaRPr lang="en-US"/>
          </a:p>
        </p:txBody>
      </p:sp>
      <p:sp>
        <p:nvSpPr>
          <p:cNvPr id="96259" name="Rectangle 3"/>
          <p:cNvSpPr>
            <a:spLocks noGrp="1" noChangeArrowheads="1"/>
          </p:cNvSpPr>
          <p:nvPr>
            <p:ph type="body" idx="1"/>
          </p:nvPr>
        </p:nvSpPr>
        <p:spPr/>
        <p:txBody>
          <a:bodyPr/>
          <a:lstStyle/>
          <a:p>
            <a:pPr algn="r">
              <a:buFontTx/>
              <a:buNone/>
            </a:pPr>
            <a:r>
              <a:rPr lang="fa-IR"/>
              <a:t>مبناهايی  که برای محاسبه نرخ سر بار  از پیش تعیین  شده  بکار برده می شود عبارت اند  از :</a:t>
            </a:r>
          </a:p>
          <a:p>
            <a:pPr algn="r">
              <a:buFontTx/>
              <a:buNone/>
            </a:pPr>
            <a:r>
              <a:rPr lang="fa-IR"/>
              <a:t>1- واحد محصول </a:t>
            </a:r>
          </a:p>
          <a:p>
            <a:pPr algn="r">
              <a:buFontTx/>
              <a:buNone/>
            </a:pPr>
            <a:r>
              <a:rPr lang="fa-IR"/>
              <a:t>2- بهای مواد مستقیم </a:t>
            </a:r>
          </a:p>
          <a:p>
            <a:pPr algn="r">
              <a:buFontTx/>
              <a:buNone/>
            </a:pPr>
            <a:r>
              <a:rPr lang="fa-IR"/>
              <a:t>3- دستمزد مستقیم </a:t>
            </a:r>
          </a:p>
          <a:p>
            <a:pPr algn="r">
              <a:buFontTx/>
              <a:buNone/>
            </a:pPr>
            <a:r>
              <a:rPr lang="fa-IR"/>
              <a:t>4- ساعات کار مستقیم </a:t>
            </a:r>
          </a:p>
          <a:p>
            <a:pPr algn="r">
              <a:buFontTx/>
              <a:buNone/>
            </a:pPr>
            <a:r>
              <a:rPr lang="fa-IR"/>
              <a:t>5- ساعات کار ماشین آلات </a:t>
            </a:r>
            <a:endParaRPr lang="en-US"/>
          </a:p>
        </p:txBody>
      </p:sp>
    </p:spTree>
    <p:extLst>
      <p:ext uri="{BB962C8B-B14F-4D97-AF65-F5344CB8AC3E}">
        <p14:creationId xmlns:p14="http://schemas.microsoft.com/office/powerpoint/2010/main" val="17661731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09DB0D2-1814-411E-8307-4EE4B41E9018}" type="slidenum">
              <a:rPr lang="en-US"/>
              <a:pPr/>
              <a:t>32</a:t>
            </a:fld>
            <a:endParaRPr lang="en-US"/>
          </a:p>
        </p:txBody>
      </p:sp>
      <p:sp>
        <p:nvSpPr>
          <p:cNvPr id="97283" name="Rectangle 3"/>
          <p:cNvSpPr>
            <a:spLocks noGrp="1" noChangeArrowheads="1"/>
          </p:cNvSpPr>
          <p:nvPr>
            <p:ph type="body" idx="1"/>
          </p:nvPr>
        </p:nvSpPr>
        <p:spPr>
          <a:xfrm>
            <a:off x="1919288" y="1773238"/>
            <a:ext cx="8229600" cy="4525962"/>
          </a:xfrm>
        </p:spPr>
        <p:txBody>
          <a:bodyPr/>
          <a:lstStyle/>
          <a:p>
            <a:pPr algn="r">
              <a:buFontTx/>
              <a:buNone/>
            </a:pPr>
            <a:r>
              <a:rPr lang="fa-IR"/>
              <a:t>منظور  نهايی  از انتخاب  هر  نوع  مبناِيی  اين  است  که هزینه های   پيش بينی  شده  و  تخصیص  داده  شده به هر سفارش   کار  يا   توليدات   مختلف  هر  چه  ممکن  است نزديک تر   به   هزینه های  واقعی  باشد  که  به  مصرف رسیده است .</a:t>
            </a:r>
            <a:endParaRPr lang="en-US"/>
          </a:p>
        </p:txBody>
      </p:sp>
    </p:spTree>
    <p:extLst>
      <p:ext uri="{BB962C8B-B14F-4D97-AF65-F5344CB8AC3E}">
        <p14:creationId xmlns:p14="http://schemas.microsoft.com/office/powerpoint/2010/main" val="318537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FEA87EF-C391-407B-AA76-A58944ED435E}" type="slidenum">
              <a:rPr lang="en-US"/>
              <a:pPr/>
              <a:t>33</a:t>
            </a:fld>
            <a:endParaRPr lang="en-US"/>
          </a:p>
        </p:txBody>
      </p:sp>
      <p:sp>
        <p:nvSpPr>
          <p:cNvPr id="626691" name="Rectangle 3"/>
          <p:cNvSpPr>
            <a:spLocks noGrp="1" noChangeArrowheads="1"/>
          </p:cNvSpPr>
          <p:nvPr>
            <p:ph type="body" idx="1"/>
          </p:nvPr>
        </p:nvSpPr>
        <p:spPr/>
        <p:txBody>
          <a:bodyPr/>
          <a:lstStyle/>
          <a:p>
            <a:pPr algn="r">
              <a:buFontTx/>
              <a:buNone/>
            </a:pPr>
            <a:r>
              <a:rPr lang="fa-IR"/>
              <a:t>مثال :</a:t>
            </a:r>
          </a:p>
          <a:p>
            <a:pPr algn="r">
              <a:buFontTx/>
              <a:buNone/>
            </a:pPr>
            <a:r>
              <a:rPr lang="fa-IR"/>
              <a:t>اگر دستمزد مستقیم یک سفارش  کار مبلغ 200000و نرخ جذب سربار 50% دستمزد مستقیم باشد هزینه سربار جذب شده  مربوط  به سفارش  مذکور به  ترتیب زیر در حسابها ثبت می شود :</a:t>
            </a:r>
          </a:p>
          <a:p>
            <a:pPr algn="r">
              <a:buFontTx/>
              <a:buNone/>
            </a:pPr>
            <a:r>
              <a:rPr lang="fa-IR"/>
              <a:t>کار در جریان ساخت   100000</a:t>
            </a:r>
          </a:p>
          <a:p>
            <a:pPr algn="r">
              <a:buFontTx/>
              <a:buNone/>
            </a:pPr>
            <a:r>
              <a:rPr lang="fa-IR"/>
              <a:t>                       کنترل هزینه های سربار  100000</a:t>
            </a:r>
            <a:endParaRPr lang="en-US"/>
          </a:p>
        </p:txBody>
      </p:sp>
    </p:spTree>
    <p:extLst>
      <p:ext uri="{BB962C8B-B14F-4D97-AF65-F5344CB8AC3E}">
        <p14:creationId xmlns:p14="http://schemas.microsoft.com/office/powerpoint/2010/main" val="33882877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2B3F871-2730-4FD1-A229-281512E68EAA}" type="slidenum">
              <a:rPr lang="en-US"/>
              <a:pPr/>
              <a:t>34</a:t>
            </a:fld>
            <a:endParaRPr lang="en-US"/>
          </a:p>
        </p:txBody>
      </p:sp>
      <p:sp>
        <p:nvSpPr>
          <p:cNvPr id="627715" name="Rectangle 3"/>
          <p:cNvSpPr>
            <a:spLocks noGrp="1" noChangeArrowheads="1"/>
          </p:cNvSpPr>
          <p:nvPr>
            <p:ph type="body" idx="1"/>
          </p:nvPr>
        </p:nvSpPr>
        <p:spPr>
          <a:xfrm>
            <a:off x="1774826" y="1905000"/>
            <a:ext cx="8435975" cy="4114800"/>
          </a:xfrm>
        </p:spPr>
        <p:txBody>
          <a:bodyPr/>
          <a:lstStyle/>
          <a:p>
            <a:pPr algn="r">
              <a:buFontTx/>
              <a:buNone/>
            </a:pPr>
            <a:r>
              <a:rPr lang="fa-IR"/>
              <a:t>نحوه ثبت فروش سفارشات تکمیل شده:</a:t>
            </a:r>
          </a:p>
          <a:p>
            <a:pPr algn="r">
              <a:buFontTx/>
              <a:buNone/>
            </a:pPr>
            <a:r>
              <a:rPr lang="ar-SA"/>
              <a:t>مثال :</a:t>
            </a:r>
            <a:endParaRPr lang="fa-IR"/>
          </a:p>
          <a:p>
            <a:pPr algn="r">
              <a:buFontTx/>
              <a:buNone/>
            </a:pPr>
            <a:r>
              <a:rPr lang="ar-SA"/>
              <a:t>تراز</a:t>
            </a:r>
            <a:r>
              <a:rPr lang="fa-IR"/>
              <a:t> </a:t>
            </a:r>
            <a:r>
              <a:rPr lang="ar-SA"/>
              <a:t> آزمايشی</a:t>
            </a:r>
            <a:r>
              <a:rPr lang="fa-IR"/>
              <a:t> </a:t>
            </a:r>
            <a:r>
              <a:rPr lang="ar-SA"/>
              <a:t>دراول </a:t>
            </a:r>
            <a:r>
              <a:rPr lang="fa-IR"/>
              <a:t> </a:t>
            </a:r>
            <a:r>
              <a:rPr lang="ar-SA"/>
              <a:t>فروردين </a:t>
            </a:r>
            <a:r>
              <a:rPr lang="fa-IR"/>
              <a:t> </a:t>
            </a:r>
            <a:r>
              <a:rPr lang="ar-SA"/>
              <a:t>سال 1379ا</a:t>
            </a:r>
            <a:r>
              <a:rPr lang="fa-IR"/>
              <a:t>ز </a:t>
            </a:r>
            <a:r>
              <a:rPr lang="ar-SA"/>
              <a:t>دفاتر</a:t>
            </a:r>
            <a:r>
              <a:rPr lang="fa-IR"/>
              <a:t> </a:t>
            </a:r>
            <a:r>
              <a:rPr lang="ar-SA"/>
              <a:t>شرکت توليدی</a:t>
            </a:r>
            <a:r>
              <a:rPr lang="fa-IR"/>
              <a:t> </a:t>
            </a:r>
            <a:r>
              <a:rPr lang="ar-SA"/>
              <a:t> نيکو</a:t>
            </a:r>
            <a:r>
              <a:rPr lang="fa-IR"/>
              <a:t> </a:t>
            </a:r>
            <a:r>
              <a:rPr lang="ar-SA"/>
              <a:t>که</a:t>
            </a:r>
            <a:r>
              <a:rPr lang="fa-IR"/>
              <a:t> </a:t>
            </a:r>
            <a:r>
              <a:rPr lang="ar-SA"/>
              <a:t>از</a:t>
            </a:r>
            <a:r>
              <a:rPr lang="fa-IR"/>
              <a:t>  </a:t>
            </a:r>
            <a:r>
              <a:rPr lang="ar-SA"/>
              <a:t>روش </a:t>
            </a:r>
            <a:r>
              <a:rPr lang="fa-IR"/>
              <a:t> </a:t>
            </a:r>
            <a:r>
              <a:rPr lang="ar-SA"/>
              <a:t>هزينه يابی</a:t>
            </a:r>
            <a:r>
              <a:rPr lang="fa-IR"/>
              <a:t> </a:t>
            </a:r>
            <a:r>
              <a:rPr lang="ar-SA"/>
              <a:t> سفارش </a:t>
            </a:r>
            <a:r>
              <a:rPr lang="fa-IR"/>
              <a:t> </a:t>
            </a:r>
            <a:r>
              <a:rPr lang="ar-SA"/>
              <a:t>کار</a:t>
            </a:r>
            <a:r>
              <a:rPr lang="fa-IR"/>
              <a:t> </a:t>
            </a:r>
            <a:r>
              <a:rPr lang="ar-SA"/>
              <a:t>استفاده می نمايد</a:t>
            </a:r>
            <a:r>
              <a:rPr lang="fa-IR"/>
              <a:t> </a:t>
            </a:r>
            <a:r>
              <a:rPr lang="ar-SA"/>
              <a:t> استخراج</a:t>
            </a:r>
            <a:r>
              <a:rPr lang="fa-IR"/>
              <a:t>  </a:t>
            </a:r>
            <a:r>
              <a:rPr lang="ar-SA"/>
              <a:t> شده</a:t>
            </a:r>
            <a:r>
              <a:rPr lang="fa-IR"/>
              <a:t> </a:t>
            </a:r>
            <a:r>
              <a:rPr lang="ar-SA"/>
              <a:t> است</a:t>
            </a:r>
            <a:r>
              <a:rPr lang="fa-IR"/>
              <a:t> .</a:t>
            </a:r>
          </a:p>
          <a:p>
            <a:pPr algn="r">
              <a:buFontTx/>
              <a:buNone/>
            </a:pPr>
            <a:r>
              <a:rPr lang="ar-SA"/>
              <a:t>خلاصه عمليات</a:t>
            </a:r>
            <a:r>
              <a:rPr lang="fa-IR"/>
              <a:t> </a:t>
            </a:r>
            <a:r>
              <a:rPr lang="ar-SA"/>
              <a:t>و</a:t>
            </a:r>
            <a:r>
              <a:rPr lang="fa-IR"/>
              <a:t> </a:t>
            </a:r>
            <a:r>
              <a:rPr lang="ar-SA"/>
              <a:t>تعديلات مربوط به</a:t>
            </a:r>
            <a:r>
              <a:rPr lang="fa-IR"/>
              <a:t> </a:t>
            </a:r>
            <a:r>
              <a:rPr lang="ar-SA"/>
              <a:t>فعاليت</a:t>
            </a:r>
            <a:r>
              <a:rPr lang="fa-IR"/>
              <a:t> </a:t>
            </a:r>
            <a:r>
              <a:rPr lang="ar-SA"/>
              <a:t> شرکت </a:t>
            </a:r>
            <a:r>
              <a:rPr lang="fa-IR"/>
              <a:t> </a:t>
            </a:r>
            <a:r>
              <a:rPr lang="ar-SA"/>
              <a:t>و</a:t>
            </a:r>
            <a:r>
              <a:rPr lang="fa-IR"/>
              <a:t> </a:t>
            </a:r>
            <a:r>
              <a:rPr lang="ar-SA"/>
              <a:t>ثبت</a:t>
            </a:r>
            <a:r>
              <a:rPr lang="fa-IR"/>
              <a:t> </a:t>
            </a:r>
            <a:r>
              <a:rPr lang="ar-SA"/>
              <a:t> آنها در دفتر</a:t>
            </a:r>
            <a:r>
              <a:rPr lang="fa-IR"/>
              <a:t> </a:t>
            </a:r>
            <a:r>
              <a:rPr lang="ar-SA"/>
              <a:t>روزنامه</a:t>
            </a:r>
            <a:r>
              <a:rPr lang="fa-IR"/>
              <a:t> </a:t>
            </a:r>
            <a:r>
              <a:rPr lang="ar-SA"/>
              <a:t>عمومی</a:t>
            </a:r>
            <a:r>
              <a:rPr lang="fa-IR"/>
              <a:t> </a:t>
            </a:r>
            <a:r>
              <a:rPr lang="ar-SA"/>
              <a:t> بشرح </a:t>
            </a:r>
            <a:r>
              <a:rPr lang="fa-IR"/>
              <a:t> </a:t>
            </a:r>
            <a:r>
              <a:rPr lang="ar-SA"/>
              <a:t>زير است .</a:t>
            </a:r>
            <a:endParaRPr lang="en-US"/>
          </a:p>
        </p:txBody>
      </p:sp>
    </p:spTree>
    <p:extLst>
      <p:ext uri="{BB962C8B-B14F-4D97-AF65-F5344CB8AC3E}">
        <p14:creationId xmlns:p14="http://schemas.microsoft.com/office/powerpoint/2010/main" val="11703070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E77E723B-2ABD-4E8E-825B-7EC5C5AAD258}" type="slidenum">
              <a:rPr lang="en-US"/>
              <a:pPr/>
              <a:t>35</a:t>
            </a:fld>
            <a:endParaRPr lang="en-US"/>
          </a:p>
        </p:txBody>
      </p:sp>
      <p:sp>
        <p:nvSpPr>
          <p:cNvPr id="628739" name="Rectangle 3"/>
          <p:cNvSpPr>
            <a:spLocks noGrp="1" noChangeArrowheads="1"/>
          </p:cNvSpPr>
          <p:nvPr>
            <p:ph type="body" idx="1"/>
          </p:nvPr>
        </p:nvSpPr>
        <p:spPr>
          <a:xfrm>
            <a:off x="1981200" y="0"/>
            <a:ext cx="8229600" cy="6858000"/>
          </a:xfrm>
        </p:spPr>
        <p:txBody>
          <a:bodyPr>
            <a:normAutofit fontScale="92500" lnSpcReduction="10000"/>
          </a:bodyPr>
          <a:lstStyle/>
          <a:p>
            <a:pPr algn="ctr">
              <a:lnSpc>
                <a:spcPct val="90000"/>
              </a:lnSpc>
              <a:buFontTx/>
              <a:buNone/>
            </a:pPr>
            <a:r>
              <a:rPr lang="ar-SA" sz="2800"/>
              <a:t>شرکت توليدی نيکو</a:t>
            </a:r>
            <a:endParaRPr lang="fa-IR" sz="2800"/>
          </a:p>
          <a:p>
            <a:pPr algn="ctr">
              <a:lnSpc>
                <a:spcPct val="90000"/>
              </a:lnSpc>
              <a:buFontTx/>
              <a:buNone/>
            </a:pPr>
            <a:r>
              <a:rPr lang="ar-SA" sz="2800"/>
              <a:t>تراز آزمايشی</a:t>
            </a:r>
            <a:endParaRPr lang="fa-IR" sz="2800"/>
          </a:p>
          <a:p>
            <a:pPr algn="ctr">
              <a:lnSpc>
                <a:spcPct val="90000"/>
              </a:lnSpc>
              <a:buFontTx/>
              <a:buNone/>
            </a:pPr>
            <a:r>
              <a:rPr lang="ar-SA" sz="2800"/>
              <a:t>تاريخ 1/1/137</a:t>
            </a:r>
            <a:endParaRPr lang="en-US" sz="2800"/>
          </a:p>
          <a:p>
            <a:pPr algn="r">
              <a:lnSpc>
                <a:spcPct val="90000"/>
              </a:lnSpc>
              <a:buFontTx/>
              <a:buNone/>
            </a:pPr>
            <a:r>
              <a:rPr lang="ar-SA" sz="2600"/>
              <a:t>موجودی نقد</a:t>
            </a:r>
            <a:r>
              <a:rPr lang="fa-IR" sz="2600"/>
              <a:t>                         1275000</a:t>
            </a:r>
          </a:p>
          <a:p>
            <a:pPr algn="r">
              <a:lnSpc>
                <a:spcPct val="90000"/>
              </a:lnSpc>
              <a:buFontTx/>
              <a:buNone/>
            </a:pPr>
            <a:r>
              <a:rPr lang="ar-SA" sz="2600"/>
              <a:t>حسابهای دريافتی</a:t>
            </a:r>
            <a:r>
              <a:rPr lang="fa-IR" sz="2600"/>
              <a:t>                    1095000   </a:t>
            </a:r>
          </a:p>
          <a:p>
            <a:pPr algn="r">
              <a:lnSpc>
                <a:spcPct val="90000"/>
              </a:lnSpc>
              <a:buFontTx/>
              <a:buNone/>
            </a:pPr>
            <a:r>
              <a:rPr lang="ar-SA" sz="2600"/>
              <a:t>موجودی مواد اوليه</a:t>
            </a:r>
            <a:r>
              <a:rPr lang="fa-IR" sz="2600"/>
              <a:t>                 4500000</a:t>
            </a:r>
          </a:p>
          <a:p>
            <a:pPr algn="r">
              <a:lnSpc>
                <a:spcPct val="90000"/>
              </a:lnSpc>
              <a:buFontTx/>
              <a:buNone/>
            </a:pPr>
            <a:r>
              <a:rPr lang="ar-SA" sz="2600"/>
              <a:t>کار در جريان ساخت</a:t>
            </a:r>
            <a:r>
              <a:rPr lang="fa-IR" sz="2600"/>
              <a:t>               3000000</a:t>
            </a:r>
          </a:p>
          <a:p>
            <a:pPr algn="r">
              <a:lnSpc>
                <a:spcPct val="90000"/>
              </a:lnSpc>
              <a:buFontTx/>
              <a:buNone/>
            </a:pPr>
            <a:r>
              <a:rPr lang="ar-SA" sz="2600"/>
              <a:t>کالای ساخته شده</a:t>
            </a:r>
            <a:r>
              <a:rPr lang="fa-IR" sz="2600"/>
              <a:t>                    6000000</a:t>
            </a:r>
          </a:p>
          <a:p>
            <a:pPr algn="r">
              <a:lnSpc>
                <a:spcPct val="90000"/>
              </a:lnSpc>
              <a:buFontTx/>
              <a:buNone/>
            </a:pPr>
            <a:r>
              <a:rPr lang="ar-SA" sz="2600"/>
              <a:t>پيش پرداخت هزينه ها</a:t>
            </a:r>
            <a:r>
              <a:rPr lang="fa-IR" sz="2600"/>
              <a:t>              300000</a:t>
            </a:r>
          </a:p>
          <a:p>
            <a:pPr algn="r">
              <a:lnSpc>
                <a:spcPct val="90000"/>
              </a:lnSpc>
              <a:buFontTx/>
              <a:buNone/>
            </a:pPr>
            <a:r>
              <a:rPr lang="ar-SA" sz="2600"/>
              <a:t>تاسيسات وتجهيزات</a:t>
            </a:r>
            <a:r>
              <a:rPr lang="fa-IR" sz="2600"/>
              <a:t>               127500000</a:t>
            </a:r>
          </a:p>
          <a:p>
            <a:pPr algn="r">
              <a:lnSpc>
                <a:spcPct val="90000"/>
              </a:lnSpc>
              <a:buFontTx/>
              <a:buNone/>
            </a:pPr>
            <a:r>
              <a:rPr lang="ar-SA" sz="2600"/>
              <a:t>استهلاک انباشته</a:t>
            </a:r>
            <a:r>
              <a:rPr lang="fa-IR" sz="2600"/>
              <a:t>                                             70950000</a:t>
            </a:r>
          </a:p>
          <a:p>
            <a:pPr algn="r">
              <a:lnSpc>
                <a:spcPct val="90000"/>
              </a:lnSpc>
              <a:buFontTx/>
              <a:buNone/>
            </a:pPr>
            <a:r>
              <a:rPr lang="ar-SA" sz="2600"/>
              <a:t>حسابهای پرداختنی</a:t>
            </a:r>
            <a:r>
              <a:rPr lang="fa-IR" sz="2600"/>
              <a:t>                                          10500000</a:t>
            </a:r>
          </a:p>
          <a:p>
            <a:pPr algn="r">
              <a:lnSpc>
                <a:spcPct val="90000"/>
              </a:lnSpc>
              <a:buFontTx/>
              <a:buNone/>
            </a:pPr>
            <a:r>
              <a:rPr lang="ar-SA" sz="2600"/>
              <a:t>حقوق و دستمزد پرداختنی</a:t>
            </a:r>
            <a:r>
              <a:rPr lang="fa-IR" sz="2600"/>
              <a:t>                                  2250000</a:t>
            </a:r>
          </a:p>
          <a:p>
            <a:pPr algn="r">
              <a:lnSpc>
                <a:spcPct val="90000"/>
              </a:lnSpc>
              <a:buFontTx/>
              <a:buNone/>
            </a:pPr>
            <a:r>
              <a:rPr lang="ar-SA" sz="2600"/>
              <a:t>سرمايه</a:t>
            </a:r>
            <a:r>
              <a:rPr lang="fa-IR" sz="2600"/>
              <a:t>                                                       75000000</a:t>
            </a:r>
            <a:r>
              <a:rPr lang="en-US" sz="2600"/>
              <a:t/>
            </a:r>
            <a:br>
              <a:rPr lang="en-US" sz="2600"/>
            </a:br>
            <a:r>
              <a:rPr lang="ar-SA" sz="2600"/>
              <a:t>سود تقسيم نشده</a:t>
            </a:r>
            <a:r>
              <a:rPr lang="fa-IR" sz="2600"/>
              <a:t>                    165000000        165000000</a:t>
            </a:r>
            <a:endParaRPr lang="en-US" sz="2600"/>
          </a:p>
        </p:txBody>
      </p:sp>
      <p:sp>
        <p:nvSpPr>
          <p:cNvPr id="628740" name="Line 4"/>
          <p:cNvSpPr>
            <a:spLocks noChangeShapeType="1"/>
          </p:cNvSpPr>
          <p:nvPr/>
        </p:nvSpPr>
        <p:spPr bwMode="auto">
          <a:xfrm>
            <a:off x="2279650" y="1412875"/>
            <a:ext cx="7920038"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1" name="Line 5"/>
          <p:cNvSpPr>
            <a:spLocks noChangeShapeType="1"/>
          </p:cNvSpPr>
          <p:nvPr/>
        </p:nvSpPr>
        <p:spPr bwMode="auto">
          <a:xfrm>
            <a:off x="2782888" y="6165850"/>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2" name="Line 6"/>
          <p:cNvSpPr>
            <a:spLocks noChangeShapeType="1"/>
          </p:cNvSpPr>
          <p:nvPr/>
        </p:nvSpPr>
        <p:spPr bwMode="auto">
          <a:xfrm>
            <a:off x="5159376" y="6165850"/>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3" name="Line 7"/>
          <p:cNvSpPr>
            <a:spLocks noChangeShapeType="1"/>
          </p:cNvSpPr>
          <p:nvPr/>
        </p:nvSpPr>
        <p:spPr bwMode="auto">
          <a:xfrm>
            <a:off x="2782888" y="6524625"/>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4" name="Line 8"/>
          <p:cNvSpPr>
            <a:spLocks noChangeShapeType="1"/>
          </p:cNvSpPr>
          <p:nvPr/>
        </p:nvSpPr>
        <p:spPr bwMode="auto">
          <a:xfrm>
            <a:off x="2782888" y="6597650"/>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5" name="Line 9"/>
          <p:cNvSpPr>
            <a:spLocks noChangeShapeType="1"/>
          </p:cNvSpPr>
          <p:nvPr/>
        </p:nvSpPr>
        <p:spPr bwMode="auto">
          <a:xfrm>
            <a:off x="5159376" y="6597650"/>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746" name="Line 10"/>
          <p:cNvSpPr>
            <a:spLocks noChangeShapeType="1"/>
          </p:cNvSpPr>
          <p:nvPr/>
        </p:nvSpPr>
        <p:spPr bwMode="auto">
          <a:xfrm>
            <a:off x="5159376" y="6524625"/>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4948865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393FD7C-7F45-4FB5-A4F1-F71C372DE328}" type="slidenum">
              <a:rPr lang="en-US"/>
              <a:pPr/>
              <a:t>36</a:t>
            </a:fld>
            <a:endParaRPr lang="en-US"/>
          </a:p>
        </p:txBody>
      </p:sp>
      <p:sp>
        <p:nvSpPr>
          <p:cNvPr id="629763" name="Rectangle 3"/>
          <p:cNvSpPr>
            <a:spLocks noGrp="1" noChangeArrowheads="1"/>
          </p:cNvSpPr>
          <p:nvPr>
            <p:ph type="body" idx="1"/>
          </p:nvPr>
        </p:nvSpPr>
        <p:spPr>
          <a:xfrm>
            <a:off x="1992313" y="1171576"/>
            <a:ext cx="8229600" cy="5210175"/>
          </a:xfrm>
        </p:spPr>
        <p:txBody>
          <a:bodyPr>
            <a:normAutofit fontScale="92500" lnSpcReduction="10000"/>
          </a:bodyPr>
          <a:lstStyle/>
          <a:p>
            <a:pPr algn="r">
              <a:buFontTx/>
              <a:buNone/>
            </a:pPr>
            <a:r>
              <a:rPr lang="fa-IR" sz="2800"/>
              <a:t>1- </a:t>
            </a:r>
            <a:r>
              <a:rPr lang="ar-SA" sz="2800"/>
              <a:t>مواداوليه خريداری شده که</a:t>
            </a:r>
            <a:r>
              <a:rPr lang="fa-IR" sz="2800"/>
              <a:t> </a:t>
            </a:r>
            <a:r>
              <a:rPr lang="ar-SA" sz="2800"/>
              <a:t>ازخلاصه رسيدهای انباراستخراج شده :</a:t>
            </a:r>
            <a:endParaRPr lang="fa-IR" sz="2800"/>
          </a:p>
          <a:p>
            <a:pPr algn="r">
              <a:buFontTx/>
              <a:buNone/>
            </a:pPr>
            <a:r>
              <a:rPr lang="ar-SA" sz="2800"/>
              <a:t>مواد خام الف</a:t>
            </a:r>
            <a:r>
              <a:rPr lang="fa-IR" sz="2800"/>
              <a:t>                                           3000000</a:t>
            </a:r>
          </a:p>
          <a:p>
            <a:pPr algn="r">
              <a:buFontTx/>
              <a:buNone/>
            </a:pPr>
            <a:r>
              <a:rPr lang="ar-SA" sz="2800"/>
              <a:t>مواد خام ب</a:t>
            </a:r>
            <a:r>
              <a:rPr lang="fa-IR" sz="2800"/>
              <a:t>                                            2550000</a:t>
            </a:r>
          </a:p>
          <a:p>
            <a:pPr algn="r">
              <a:buFontTx/>
              <a:buNone/>
            </a:pPr>
            <a:r>
              <a:rPr lang="ar-SA" sz="2800"/>
              <a:t>موادخام پ</a:t>
            </a:r>
            <a:r>
              <a:rPr lang="fa-IR" sz="2800"/>
              <a:t>                                              1800000</a:t>
            </a:r>
          </a:p>
          <a:p>
            <a:pPr algn="r">
              <a:buFontTx/>
              <a:buNone/>
            </a:pPr>
            <a:r>
              <a:rPr lang="ar-SA" sz="2800"/>
              <a:t>مواد خام ت</a:t>
            </a:r>
            <a:r>
              <a:rPr lang="fa-IR" sz="2800"/>
              <a:t>                                             1950000</a:t>
            </a:r>
          </a:p>
          <a:p>
            <a:pPr>
              <a:buFontTx/>
              <a:buNone/>
            </a:pPr>
            <a:r>
              <a:rPr lang="fa-IR" sz="2800"/>
              <a:t>9300000          </a:t>
            </a:r>
            <a:endParaRPr lang="en-US" sz="2800"/>
          </a:p>
          <a:p>
            <a:pPr algn="r">
              <a:buFontTx/>
              <a:buNone/>
            </a:pPr>
            <a:r>
              <a:rPr lang="ar-SA" sz="2800"/>
              <a:t>ثبت در دفتر روزنامه :</a:t>
            </a:r>
            <a:endParaRPr lang="fa-IR" sz="2800"/>
          </a:p>
          <a:p>
            <a:pPr algn="r">
              <a:buFontTx/>
              <a:buNone/>
            </a:pPr>
            <a:r>
              <a:rPr lang="ar-SA" sz="2800"/>
              <a:t>حساب موجودی</a:t>
            </a:r>
            <a:r>
              <a:rPr lang="fa-IR" sz="2800"/>
              <a:t>  </a:t>
            </a:r>
            <a:r>
              <a:rPr lang="ar-SA" sz="2800"/>
              <a:t>مواد اوليه</a:t>
            </a:r>
            <a:r>
              <a:rPr lang="fa-IR" sz="2800"/>
              <a:t>         9300000</a:t>
            </a:r>
          </a:p>
          <a:p>
            <a:pPr algn="r">
              <a:buFontTx/>
              <a:buNone/>
            </a:pPr>
            <a:r>
              <a:rPr lang="fa-IR" sz="2800"/>
              <a:t>                        </a:t>
            </a:r>
            <a:r>
              <a:rPr lang="ar-SA" sz="2800"/>
              <a:t>حسابهای پرداختنی</a:t>
            </a:r>
            <a:r>
              <a:rPr lang="fa-IR" sz="2800"/>
              <a:t>                   9300000 </a:t>
            </a:r>
            <a:endParaRPr lang="en-US" sz="2800"/>
          </a:p>
        </p:txBody>
      </p:sp>
      <p:sp>
        <p:nvSpPr>
          <p:cNvPr id="629764" name="Line 4"/>
          <p:cNvSpPr>
            <a:spLocks noChangeShapeType="1"/>
          </p:cNvSpPr>
          <p:nvPr/>
        </p:nvSpPr>
        <p:spPr bwMode="auto">
          <a:xfrm>
            <a:off x="2927351" y="3789363"/>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7623846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828F355-A375-4F43-82BA-4318AB82A38B}" type="slidenum">
              <a:rPr lang="en-US"/>
              <a:pPr/>
              <a:t>37</a:t>
            </a:fld>
            <a:endParaRPr lang="en-US"/>
          </a:p>
        </p:txBody>
      </p:sp>
      <p:sp>
        <p:nvSpPr>
          <p:cNvPr id="630787" name="Rectangle 3"/>
          <p:cNvSpPr>
            <a:spLocks noGrp="1" noChangeArrowheads="1"/>
          </p:cNvSpPr>
          <p:nvPr>
            <p:ph type="body" idx="1"/>
          </p:nvPr>
        </p:nvSpPr>
        <p:spPr>
          <a:xfrm>
            <a:off x="1847850" y="1125538"/>
            <a:ext cx="8229600" cy="4608512"/>
          </a:xfrm>
        </p:spPr>
        <p:txBody>
          <a:bodyPr/>
          <a:lstStyle/>
          <a:p>
            <a:pPr algn="r">
              <a:buFontTx/>
              <a:buNone/>
            </a:pPr>
            <a:r>
              <a:rPr lang="fa-IR"/>
              <a:t>2</a:t>
            </a:r>
            <a:r>
              <a:rPr lang="ar-SA"/>
              <a:t>- مواد صادره از انبار برای مصرف در توليد که از خلاصه حواله انبار استخراج شده است :</a:t>
            </a:r>
            <a:endParaRPr lang="fa-IR"/>
          </a:p>
          <a:p>
            <a:pPr algn="r">
              <a:buFontTx/>
              <a:buNone/>
            </a:pPr>
            <a:r>
              <a:rPr lang="ar-SA"/>
              <a:t>مواد خام الف</a:t>
            </a:r>
            <a:r>
              <a:rPr lang="fa-IR"/>
              <a:t>                                        2400000</a:t>
            </a:r>
          </a:p>
          <a:p>
            <a:pPr algn="r">
              <a:buFontTx/>
              <a:buNone/>
            </a:pPr>
            <a:r>
              <a:rPr lang="ar-SA"/>
              <a:t>مواد خام ب</a:t>
            </a:r>
            <a:r>
              <a:rPr lang="fa-IR"/>
              <a:t>                                          2700000</a:t>
            </a:r>
          </a:p>
          <a:p>
            <a:pPr algn="r">
              <a:buFontTx/>
              <a:buNone/>
            </a:pPr>
            <a:r>
              <a:rPr lang="ar-SA"/>
              <a:t>مواد خام پ</a:t>
            </a:r>
            <a:r>
              <a:rPr lang="fa-IR"/>
              <a:t>                                         2250000  </a:t>
            </a:r>
          </a:p>
          <a:p>
            <a:pPr algn="r">
              <a:buFontTx/>
              <a:buNone/>
            </a:pPr>
            <a:r>
              <a:rPr lang="ar-SA"/>
              <a:t>مواد خام ت</a:t>
            </a:r>
            <a:r>
              <a:rPr lang="fa-IR"/>
              <a:t>                                         2100000</a:t>
            </a:r>
            <a:endParaRPr lang="en-US"/>
          </a:p>
          <a:p>
            <a:pPr>
              <a:buFontTx/>
              <a:buNone/>
            </a:pPr>
            <a:r>
              <a:rPr lang="fa-IR"/>
              <a:t>9450000    </a:t>
            </a:r>
            <a:endParaRPr lang="en-US"/>
          </a:p>
        </p:txBody>
      </p:sp>
      <p:sp>
        <p:nvSpPr>
          <p:cNvPr id="630788" name="Line 4"/>
          <p:cNvSpPr>
            <a:spLocks noChangeShapeType="1"/>
          </p:cNvSpPr>
          <p:nvPr/>
        </p:nvSpPr>
        <p:spPr bwMode="auto">
          <a:xfrm>
            <a:off x="2279651" y="4508500"/>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8839727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D653E0A-B130-4E4C-A935-327DAF01E261}" type="slidenum">
              <a:rPr lang="en-US"/>
              <a:pPr/>
              <a:t>38</a:t>
            </a:fld>
            <a:endParaRPr lang="en-US"/>
          </a:p>
        </p:txBody>
      </p:sp>
      <p:sp>
        <p:nvSpPr>
          <p:cNvPr id="631811" name="Rectangle 3"/>
          <p:cNvSpPr>
            <a:spLocks noGrp="1" noChangeArrowheads="1"/>
          </p:cNvSpPr>
          <p:nvPr>
            <p:ph type="body" idx="1"/>
          </p:nvPr>
        </p:nvSpPr>
        <p:spPr/>
        <p:txBody>
          <a:bodyPr/>
          <a:lstStyle/>
          <a:p>
            <a:pPr algn="r">
              <a:buFontTx/>
              <a:buNone/>
            </a:pPr>
            <a:r>
              <a:rPr lang="ar-SA"/>
              <a:t>تفکيک مواد مصرف شده به شرح زير است : </a:t>
            </a:r>
            <a:endParaRPr lang="fa-IR"/>
          </a:p>
          <a:p>
            <a:pPr algn="r">
              <a:buFontTx/>
              <a:buNone/>
            </a:pPr>
            <a:r>
              <a:rPr lang="ar-SA"/>
              <a:t>سفارش شماره</a:t>
            </a:r>
            <a:r>
              <a:rPr lang="fa-IR"/>
              <a:t>  100                             1800000  </a:t>
            </a:r>
          </a:p>
          <a:p>
            <a:pPr algn="r">
              <a:buFontTx/>
              <a:buNone/>
            </a:pPr>
            <a:r>
              <a:rPr lang="ar-SA"/>
              <a:t>سفارش شماره 101</a:t>
            </a:r>
            <a:r>
              <a:rPr lang="fa-IR"/>
              <a:t>                             3900000</a:t>
            </a:r>
          </a:p>
          <a:p>
            <a:pPr algn="r">
              <a:buFontTx/>
              <a:buNone/>
            </a:pPr>
            <a:r>
              <a:rPr lang="ar-SA"/>
              <a:t>سفارش شماره 102</a:t>
            </a:r>
            <a:r>
              <a:rPr lang="fa-IR"/>
              <a:t>                             3300000</a:t>
            </a:r>
          </a:p>
          <a:p>
            <a:pPr algn="r">
              <a:buFontTx/>
              <a:buNone/>
            </a:pPr>
            <a:r>
              <a:rPr lang="ar-SA"/>
              <a:t>سربار کارخانه</a:t>
            </a:r>
            <a:r>
              <a:rPr lang="fa-IR"/>
              <a:t>                                   450000</a:t>
            </a:r>
          </a:p>
          <a:p>
            <a:pPr>
              <a:buFontTx/>
              <a:buNone/>
            </a:pPr>
            <a:r>
              <a:rPr lang="fa-IR"/>
              <a:t>	9450000    </a:t>
            </a:r>
            <a:endParaRPr lang="en-US"/>
          </a:p>
          <a:p>
            <a:endParaRPr lang="en-US"/>
          </a:p>
        </p:txBody>
      </p:sp>
      <p:sp>
        <p:nvSpPr>
          <p:cNvPr id="631812" name="Line 4"/>
          <p:cNvSpPr>
            <a:spLocks noChangeShapeType="1"/>
          </p:cNvSpPr>
          <p:nvPr/>
        </p:nvSpPr>
        <p:spPr bwMode="auto">
          <a:xfrm>
            <a:off x="2640013" y="4797425"/>
            <a:ext cx="16573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0199418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E0FDC50-B335-44C9-AEC7-2D66840F1BBF}" type="slidenum">
              <a:rPr lang="en-US"/>
              <a:pPr/>
              <a:t>39</a:t>
            </a:fld>
            <a:endParaRPr lang="en-US"/>
          </a:p>
        </p:txBody>
      </p:sp>
      <p:sp>
        <p:nvSpPr>
          <p:cNvPr id="632835" name="Rectangle 3"/>
          <p:cNvSpPr>
            <a:spLocks noGrp="1" noChangeArrowheads="1"/>
          </p:cNvSpPr>
          <p:nvPr>
            <p:ph type="body" idx="1"/>
          </p:nvPr>
        </p:nvSpPr>
        <p:spPr>
          <a:xfrm>
            <a:off x="1919288" y="981075"/>
            <a:ext cx="8229600" cy="5543550"/>
          </a:xfrm>
        </p:spPr>
        <p:txBody>
          <a:bodyPr>
            <a:normAutofit fontScale="92500" lnSpcReduction="10000"/>
          </a:bodyPr>
          <a:lstStyle/>
          <a:p>
            <a:pPr algn="r">
              <a:lnSpc>
                <a:spcPct val="90000"/>
              </a:lnSpc>
              <a:buFontTx/>
              <a:buNone/>
            </a:pPr>
            <a:r>
              <a:rPr lang="ar-SA" sz="2800"/>
              <a:t>ثبت :</a:t>
            </a:r>
            <a:endParaRPr lang="fa-IR" sz="2800"/>
          </a:p>
          <a:p>
            <a:pPr algn="r">
              <a:lnSpc>
                <a:spcPct val="90000"/>
              </a:lnSpc>
              <a:buFontTx/>
              <a:buNone/>
            </a:pPr>
            <a:r>
              <a:rPr lang="ar-SA" sz="2800"/>
              <a:t>حساب کار در جريان ساخت</a:t>
            </a:r>
            <a:r>
              <a:rPr lang="fa-IR" sz="2800"/>
              <a:t>      9000000</a:t>
            </a:r>
          </a:p>
          <a:p>
            <a:pPr algn="r">
              <a:lnSpc>
                <a:spcPct val="90000"/>
              </a:lnSpc>
              <a:buFontTx/>
              <a:buNone/>
            </a:pPr>
            <a:r>
              <a:rPr lang="ar-SA" sz="2800"/>
              <a:t>حساب هزينه سربار کارخانه</a:t>
            </a:r>
            <a:r>
              <a:rPr lang="fa-IR" sz="2800"/>
              <a:t>       450000</a:t>
            </a:r>
          </a:p>
          <a:p>
            <a:pPr algn="r">
              <a:lnSpc>
                <a:spcPct val="90000"/>
              </a:lnSpc>
              <a:buFontTx/>
              <a:buNone/>
            </a:pPr>
            <a:r>
              <a:rPr lang="fa-IR" sz="2800"/>
              <a:t>                             </a:t>
            </a:r>
            <a:r>
              <a:rPr lang="ar-SA" sz="2800"/>
              <a:t>حساب موجودی مواد اوليه</a:t>
            </a:r>
            <a:r>
              <a:rPr lang="fa-IR" sz="2800"/>
              <a:t>     9450000</a:t>
            </a:r>
          </a:p>
          <a:p>
            <a:pPr algn="r">
              <a:lnSpc>
                <a:spcPct val="90000"/>
              </a:lnSpc>
              <a:buFontTx/>
              <a:buNone/>
            </a:pPr>
            <a:r>
              <a:rPr lang="fa-IR" sz="2800"/>
              <a:t>3-  </a:t>
            </a:r>
            <a:r>
              <a:rPr lang="ar-SA" sz="2800"/>
              <a:t>هزينه حقوق ودستمزد که از خلاصه کار اوقات کار استخراج شده</a:t>
            </a:r>
            <a:r>
              <a:rPr lang="fa-IR" sz="2800"/>
              <a:t> </a:t>
            </a:r>
          </a:p>
          <a:p>
            <a:pPr algn="r">
              <a:lnSpc>
                <a:spcPct val="90000"/>
              </a:lnSpc>
              <a:buFontTx/>
              <a:buNone/>
            </a:pPr>
            <a:r>
              <a:rPr lang="ar-SA" sz="2800"/>
              <a:t>سفارش شماره</a:t>
            </a:r>
            <a:r>
              <a:rPr lang="fa-IR" sz="2800"/>
              <a:t>    100                       9000000 </a:t>
            </a:r>
          </a:p>
          <a:p>
            <a:pPr algn="r">
              <a:lnSpc>
                <a:spcPct val="90000"/>
              </a:lnSpc>
              <a:buFontTx/>
              <a:buNone/>
            </a:pPr>
            <a:r>
              <a:rPr lang="ar-SA" sz="2800"/>
              <a:t>سفارش شماره</a:t>
            </a:r>
            <a:r>
              <a:rPr lang="fa-IR" sz="2800"/>
              <a:t>    101                       4500000</a:t>
            </a:r>
          </a:p>
          <a:p>
            <a:pPr algn="r">
              <a:lnSpc>
                <a:spcPct val="90000"/>
              </a:lnSpc>
              <a:buFontTx/>
              <a:buNone/>
            </a:pPr>
            <a:r>
              <a:rPr lang="ar-SA" sz="2800"/>
              <a:t>سفارش شماره</a:t>
            </a:r>
            <a:r>
              <a:rPr lang="fa-IR" sz="2800"/>
              <a:t>    102                       1500000 </a:t>
            </a:r>
          </a:p>
          <a:p>
            <a:pPr algn="r">
              <a:lnSpc>
                <a:spcPct val="90000"/>
              </a:lnSpc>
              <a:buFontTx/>
              <a:buNone/>
            </a:pPr>
            <a:r>
              <a:rPr lang="ar-SA" sz="2800"/>
              <a:t>هزينه های سربار کارخانه</a:t>
            </a:r>
            <a:r>
              <a:rPr lang="fa-IR" sz="2800"/>
              <a:t>                   000000 3 </a:t>
            </a:r>
          </a:p>
          <a:p>
            <a:pPr>
              <a:lnSpc>
                <a:spcPct val="90000"/>
              </a:lnSpc>
              <a:buFontTx/>
              <a:buNone/>
            </a:pPr>
            <a:r>
              <a:rPr lang="en-US" sz="2800"/>
              <a:t>               </a:t>
            </a:r>
            <a:r>
              <a:rPr lang="fa-IR" sz="2800"/>
              <a:t>                                                 18000000    </a:t>
            </a:r>
            <a:r>
              <a:rPr lang="en-US" sz="2800"/>
              <a:t>    </a:t>
            </a:r>
          </a:p>
        </p:txBody>
      </p:sp>
      <p:sp>
        <p:nvSpPr>
          <p:cNvPr id="632836" name="Line 4"/>
          <p:cNvSpPr>
            <a:spLocks noChangeShapeType="1"/>
          </p:cNvSpPr>
          <p:nvPr/>
        </p:nvSpPr>
        <p:spPr bwMode="auto">
          <a:xfrm>
            <a:off x="3575051" y="5229225"/>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2840" name="Line 8"/>
          <p:cNvSpPr>
            <a:spLocks noChangeShapeType="1"/>
          </p:cNvSpPr>
          <p:nvPr/>
        </p:nvSpPr>
        <p:spPr bwMode="auto">
          <a:xfrm>
            <a:off x="3575051" y="5589588"/>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2841" name="Line 9"/>
          <p:cNvSpPr>
            <a:spLocks noChangeShapeType="1"/>
          </p:cNvSpPr>
          <p:nvPr/>
        </p:nvSpPr>
        <p:spPr bwMode="auto">
          <a:xfrm>
            <a:off x="3575051" y="5661025"/>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5714272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70560A0-DCAB-4649-B9BB-10EBC1857C7E}" type="slidenum">
              <a:rPr lang="en-US"/>
              <a:pPr/>
              <a:t>4</a:t>
            </a:fld>
            <a:endParaRPr lang="en-US"/>
          </a:p>
        </p:txBody>
      </p:sp>
      <p:sp>
        <p:nvSpPr>
          <p:cNvPr id="65539" name="Rectangle 3"/>
          <p:cNvSpPr>
            <a:spLocks noGrp="1" noChangeArrowheads="1"/>
          </p:cNvSpPr>
          <p:nvPr>
            <p:ph type="body" idx="1"/>
          </p:nvPr>
        </p:nvSpPr>
        <p:spPr>
          <a:xfrm>
            <a:off x="1774825" y="2060576"/>
            <a:ext cx="8229600" cy="4525963"/>
          </a:xfrm>
        </p:spPr>
        <p:txBody>
          <a:bodyPr/>
          <a:lstStyle/>
          <a:p>
            <a:pPr algn="r">
              <a:buFontTx/>
              <a:buNone/>
            </a:pPr>
            <a:r>
              <a:rPr lang="fa-IR"/>
              <a:t>(قیمت  تمام  شده   و  هزینه ):</a:t>
            </a:r>
          </a:p>
          <a:p>
            <a:pPr algn="r">
              <a:buFontTx/>
              <a:buNone/>
            </a:pPr>
            <a:r>
              <a:rPr lang="fa-IR"/>
              <a:t>قيمت   تمام   شده  کالا  يا  خدمات   به   معنی   وجه   نقد پرداخت   شده     يا     تعهد   پرداخت   برای   يک   کالا می باشد   چنانچه   کالا   يا    خدمات    در   روند فعاليت موسسه   مصرف  شوند   باعث   کاهش  قيمت   تمام  شده آن  می شود .</a:t>
            </a:r>
            <a:endParaRPr lang="en-US"/>
          </a:p>
        </p:txBody>
      </p:sp>
    </p:spTree>
    <p:extLst>
      <p:ext uri="{BB962C8B-B14F-4D97-AF65-F5344CB8AC3E}">
        <p14:creationId xmlns:p14="http://schemas.microsoft.com/office/powerpoint/2010/main" val="14683218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BFD24BF-47BC-4013-9E49-7404BCE5DF38}" type="slidenum">
              <a:rPr lang="en-US"/>
              <a:pPr/>
              <a:t>40</a:t>
            </a:fld>
            <a:endParaRPr lang="en-US"/>
          </a:p>
        </p:txBody>
      </p:sp>
      <p:sp>
        <p:nvSpPr>
          <p:cNvPr id="633859" name="Rectangle 3"/>
          <p:cNvSpPr>
            <a:spLocks noGrp="1" noChangeArrowheads="1"/>
          </p:cNvSpPr>
          <p:nvPr>
            <p:ph type="body" idx="1"/>
          </p:nvPr>
        </p:nvSpPr>
        <p:spPr>
          <a:xfrm>
            <a:off x="1981200" y="549276"/>
            <a:ext cx="8229600" cy="5616575"/>
          </a:xfrm>
        </p:spPr>
        <p:txBody>
          <a:bodyPr>
            <a:normAutofit lnSpcReduction="10000"/>
          </a:bodyPr>
          <a:lstStyle/>
          <a:p>
            <a:pPr algn="r">
              <a:buFontTx/>
              <a:buNone/>
            </a:pPr>
            <a:r>
              <a:rPr lang="ar-SA" sz="2800"/>
              <a:t>ثبت در دفتر روزنامه :</a:t>
            </a:r>
            <a:endParaRPr lang="fa-IR" sz="2800"/>
          </a:p>
          <a:p>
            <a:pPr algn="r">
              <a:buFontTx/>
              <a:buNone/>
            </a:pPr>
            <a:r>
              <a:rPr lang="ar-SA" sz="2800"/>
              <a:t>حساب کار در جريان ساخت</a:t>
            </a:r>
            <a:r>
              <a:rPr lang="fa-IR" sz="2800"/>
              <a:t>         15000000</a:t>
            </a:r>
          </a:p>
          <a:p>
            <a:pPr algn="r">
              <a:buFontTx/>
              <a:buNone/>
            </a:pPr>
            <a:r>
              <a:rPr lang="ar-SA" sz="2800"/>
              <a:t>حساب هزينه های سربار کارخانه</a:t>
            </a:r>
            <a:r>
              <a:rPr lang="fa-IR" sz="2800"/>
              <a:t>    3000000</a:t>
            </a:r>
          </a:p>
          <a:p>
            <a:pPr algn="r">
              <a:buFontTx/>
              <a:buNone/>
            </a:pPr>
            <a:r>
              <a:rPr lang="fa-IR" sz="2800"/>
              <a:t>                    </a:t>
            </a:r>
            <a:r>
              <a:rPr lang="ar-SA" sz="2800"/>
              <a:t>حساب حقوق و دستمزد پرداختی</a:t>
            </a:r>
            <a:r>
              <a:rPr lang="fa-IR" sz="2800"/>
              <a:t>         18000000</a:t>
            </a:r>
            <a:endParaRPr lang="fa-IR" sz="2800" b="1"/>
          </a:p>
          <a:p>
            <a:pPr algn="r">
              <a:buFontTx/>
              <a:buNone/>
            </a:pPr>
            <a:r>
              <a:rPr lang="fa-IR" sz="2800"/>
              <a:t>4-  </a:t>
            </a:r>
            <a:r>
              <a:rPr lang="ar-SA" sz="2800"/>
              <a:t>هزينه های تعلق گرفته و پرداخت نشده طی ماه</a:t>
            </a:r>
            <a:r>
              <a:rPr lang="ar-SA" sz="2800" b="1"/>
              <a:t> </a:t>
            </a:r>
            <a:endParaRPr lang="fa-IR" sz="2800"/>
          </a:p>
          <a:p>
            <a:pPr algn="r">
              <a:buFontTx/>
              <a:buNone/>
            </a:pPr>
            <a:r>
              <a:rPr lang="ar-SA" sz="2800"/>
              <a:t>سربار کارخانه</a:t>
            </a:r>
            <a:r>
              <a:rPr lang="fa-IR" sz="2800"/>
              <a:t>                                  8400000</a:t>
            </a:r>
          </a:p>
          <a:p>
            <a:pPr algn="r">
              <a:buFontTx/>
              <a:buNone/>
            </a:pPr>
            <a:r>
              <a:rPr lang="ar-SA" sz="2800"/>
              <a:t>هزينه فروش</a:t>
            </a:r>
            <a:r>
              <a:rPr lang="fa-IR" sz="2800"/>
              <a:t>                                    3750000</a:t>
            </a:r>
          </a:p>
          <a:p>
            <a:pPr algn="r">
              <a:buFontTx/>
              <a:buNone/>
            </a:pPr>
            <a:r>
              <a:rPr lang="ar-SA" sz="2800"/>
              <a:t>هزينه های عمومی</a:t>
            </a:r>
            <a:r>
              <a:rPr lang="fa-IR" sz="2800"/>
              <a:t>                             1500000</a:t>
            </a:r>
            <a:endParaRPr lang="en-US" sz="2800"/>
          </a:p>
          <a:p>
            <a:pPr algn="r">
              <a:buFontTx/>
              <a:buNone/>
            </a:pPr>
            <a:r>
              <a:rPr lang="fa-IR" sz="2800"/>
              <a:t>                                                  13650000</a:t>
            </a:r>
            <a:endParaRPr lang="en-US" sz="2800"/>
          </a:p>
          <a:p>
            <a:pPr algn="r">
              <a:buFontTx/>
              <a:buNone/>
            </a:pPr>
            <a:r>
              <a:rPr lang="fa-IR" sz="2800"/>
              <a:t>                                              </a:t>
            </a:r>
            <a:r>
              <a:rPr lang="en-US" sz="2800"/>
              <a:t> </a:t>
            </a:r>
          </a:p>
        </p:txBody>
      </p:sp>
      <p:sp>
        <p:nvSpPr>
          <p:cNvPr id="633860" name="Line 4"/>
          <p:cNvSpPr>
            <a:spLocks noChangeShapeType="1"/>
          </p:cNvSpPr>
          <p:nvPr/>
        </p:nvSpPr>
        <p:spPr bwMode="auto">
          <a:xfrm>
            <a:off x="3432175" y="5157788"/>
            <a:ext cx="20891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3861" name="Line 5"/>
          <p:cNvSpPr>
            <a:spLocks noChangeShapeType="1"/>
          </p:cNvSpPr>
          <p:nvPr/>
        </p:nvSpPr>
        <p:spPr bwMode="auto">
          <a:xfrm>
            <a:off x="3432175" y="4652963"/>
            <a:ext cx="20891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3862" name="Line 6"/>
          <p:cNvSpPr>
            <a:spLocks noChangeShapeType="1"/>
          </p:cNvSpPr>
          <p:nvPr/>
        </p:nvSpPr>
        <p:spPr bwMode="auto">
          <a:xfrm>
            <a:off x="3432175" y="5229225"/>
            <a:ext cx="20891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3483159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AB602E2-99F4-4C13-89C3-DAE5D0ADCA61}" type="slidenum">
              <a:rPr lang="en-US"/>
              <a:pPr/>
              <a:t>41</a:t>
            </a:fld>
            <a:endParaRPr lang="en-US"/>
          </a:p>
        </p:txBody>
      </p:sp>
      <p:sp>
        <p:nvSpPr>
          <p:cNvPr id="634883" name="Rectangle 3"/>
          <p:cNvSpPr>
            <a:spLocks noGrp="1" noChangeArrowheads="1"/>
          </p:cNvSpPr>
          <p:nvPr>
            <p:ph type="body" idx="1"/>
          </p:nvPr>
        </p:nvSpPr>
        <p:spPr>
          <a:xfrm>
            <a:off x="1992313" y="692151"/>
            <a:ext cx="8229600" cy="5686425"/>
          </a:xfrm>
        </p:spPr>
        <p:txBody>
          <a:bodyPr>
            <a:normAutofit fontScale="92500" lnSpcReduction="10000"/>
          </a:bodyPr>
          <a:lstStyle/>
          <a:p>
            <a:pPr algn="r">
              <a:buFontTx/>
              <a:buNone/>
            </a:pPr>
            <a:r>
              <a:rPr lang="ar-SA" sz="2800"/>
              <a:t>ثبت :</a:t>
            </a:r>
            <a:endParaRPr lang="fa-IR" sz="2800"/>
          </a:p>
          <a:p>
            <a:pPr algn="r">
              <a:buFontTx/>
              <a:buNone/>
            </a:pPr>
            <a:r>
              <a:rPr lang="ar-SA" sz="2800"/>
              <a:t>هزينه های سربار کارخانه</a:t>
            </a:r>
            <a:r>
              <a:rPr lang="fa-IR" sz="2800"/>
              <a:t>      8400000</a:t>
            </a:r>
          </a:p>
          <a:p>
            <a:pPr algn="r">
              <a:buFontTx/>
              <a:buNone/>
            </a:pPr>
            <a:r>
              <a:rPr lang="ar-SA" sz="2800"/>
              <a:t>حساب هزينه های فروش</a:t>
            </a:r>
            <a:r>
              <a:rPr lang="fa-IR" sz="2800"/>
              <a:t>       3750000</a:t>
            </a:r>
          </a:p>
          <a:p>
            <a:pPr algn="r">
              <a:buFontTx/>
              <a:buNone/>
            </a:pPr>
            <a:r>
              <a:rPr lang="ar-SA" sz="2800"/>
              <a:t>حساب هزينه های عمومی</a:t>
            </a:r>
            <a:r>
              <a:rPr lang="fa-IR" sz="2800"/>
              <a:t>      1500000</a:t>
            </a:r>
          </a:p>
          <a:p>
            <a:pPr algn="r">
              <a:buFontTx/>
              <a:buNone/>
            </a:pPr>
            <a:r>
              <a:rPr lang="fa-IR" sz="2800"/>
              <a:t>                          </a:t>
            </a:r>
            <a:r>
              <a:rPr lang="ar-SA" sz="2800"/>
              <a:t>حسابهای پرداختی</a:t>
            </a:r>
            <a:r>
              <a:rPr lang="fa-IR" sz="2800"/>
              <a:t>               13650000</a:t>
            </a:r>
            <a:endParaRPr lang="fa-IR" sz="2800" b="1"/>
          </a:p>
          <a:p>
            <a:pPr algn="r">
              <a:buFontTx/>
              <a:buNone/>
            </a:pPr>
            <a:r>
              <a:rPr lang="fa-IR" sz="2800"/>
              <a:t>5- </a:t>
            </a:r>
            <a:r>
              <a:rPr lang="ar-SA" sz="2800"/>
              <a:t>استهلاک طی ماه </a:t>
            </a:r>
            <a:r>
              <a:rPr lang="fa-IR" sz="2800"/>
              <a:t>:</a:t>
            </a:r>
          </a:p>
          <a:p>
            <a:pPr algn="r">
              <a:buFontTx/>
              <a:buNone/>
            </a:pPr>
            <a:r>
              <a:rPr lang="ar-SA" sz="2800"/>
              <a:t>سربار کارخانه</a:t>
            </a:r>
            <a:r>
              <a:rPr lang="fa-IR" sz="2800"/>
              <a:t>                              1050000</a:t>
            </a:r>
          </a:p>
          <a:p>
            <a:pPr algn="r">
              <a:buFontTx/>
              <a:buNone/>
            </a:pPr>
            <a:r>
              <a:rPr lang="ar-SA" sz="2800"/>
              <a:t>هزينه های فروش</a:t>
            </a:r>
            <a:r>
              <a:rPr lang="fa-IR" sz="2800"/>
              <a:t>                           30000   </a:t>
            </a:r>
          </a:p>
          <a:p>
            <a:pPr algn="r">
              <a:buFontTx/>
              <a:buNone/>
            </a:pPr>
            <a:r>
              <a:rPr lang="ar-SA" sz="2800"/>
              <a:t>هزينه های عمومی</a:t>
            </a:r>
            <a:r>
              <a:rPr lang="fa-IR" sz="2800"/>
              <a:t>                          15000</a:t>
            </a:r>
          </a:p>
          <a:p>
            <a:pPr algn="r">
              <a:buFontTx/>
              <a:buNone/>
            </a:pPr>
            <a:r>
              <a:rPr lang="fa-IR" sz="2800"/>
              <a:t>                                                1095000</a:t>
            </a:r>
          </a:p>
          <a:p>
            <a:pPr algn="r">
              <a:buFontTx/>
              <a:buNone/>
            </a:pPr>
            <a:r>
              <a:rPr lang="fa-IR" sz="2800"/>
              <a:t>                                               </a:t>
            </a:r>
            <a:endParaRPr lang="en-US" sz="2800"/>
          </a:p>
        </p:txBody>
      </p:sp>
      <p:sp>
        <p:nvSpPr>
          <p:cNvPr id="634884" name="Line 4"/>
          <p:cNvSpPr>
            <a:spLocks noChangeShapeType="1"/>
          </p:cNvSpPr>
          <p:nvPr/>
        </p:nvSpPr>
        <p:spPr bwMode="auto">
          <a:xfrm>
            <a:off x="4079876" y="5300663"/>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885" name="Line 5"/>
          <p:cNvSpPr>
            <a:spLocks noChangeShapeType="1"/>
          </p:cNvSpPr>
          <p:nvPr/>
        </p:nvSpPr>
        <p:spPr bwMode="auto">
          <a:xfrm>
            <a:off x="4079876" y="5805488"/>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886" name="Line 6"/>
          <p:cNvSpPr>
            <a:spLocks noChangeShapeType="1"/>
          </p:cNvSpPr>
          <p:nvPr/>
        </p:nvSpPr>
        <p:spPr bwMode="auto">
          <a:xfrm>
            <a:off x="4079876" y="5876925"/>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9271008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905D9C1-4FA6-47E8-8D45-DAC6FD58318F}" type="slidenum">
              <a:rPr lang="en-US"/>
              <a:pPr/>
              <a:t>42</a:t>
            </a:fld>
            <a:endParaRPr lang="en-US"/>
          </a:p>
        </p:txBody>
      </p:sp>
      <p:sp>
        <p:nvSpPr>
          <p:cNvPr id="635907" name="Rectangle 3"/>
          <p:cNvSpPr>
            <a:spLocks noGrp="1" noChangeArrowheads="1"/>
          </p:cNvSpPr>
          <p:nvPr>
            <p:ph type="body" idx="1"/>
          </p:nvPr>
        </p:nvSpPr>
        <p:spPr>
          <a:xfrm>
            <a:off x="1992313" y="404814"/>
            <a:ext cx="8229600" cy="5483225"/>
          </a:xfrm>
        </p:spPr>
        <p:txBody>
          <a:bodyPr/>
          <a:lstStyle/>
          <a:p>
            <a:pPr marL="609600" indent="-609600" algn="r">
              <a:buNone/>
            </a:pPr>
            <a:r>
              <a:rPr lang="ar-SA"/>
              <a:t>ثبت :</a:t>
            </a:r>
            <a:endParaRPr lang="fa-IR"/>
          </a:p>
          <a:p>
            <a:pPr marL="609600" indent="-609600" algn="r">
              <a:buNone/>
            </a:pPr>
            <a:r>
              <a:rPr lang="ar-SA"/>
              <a:t>حساب هزينه های سربار کارخانه</a:t>
            </a:r>
            <a:r>
              <a:rPr lang="fa-IR"/>
              <a:t>    1050000</a:t>
            </a:r>
          </a:p>
          <a:p>
            <a:pPr marL="609600" indent="-609600" algn="r">
              <a:buNone/>
            </a:pPr>
            <a:r>
              <a:rPr lang="ar-SA"/>
              <a:t>حساب هزينه های فروش</a:t>
            </a:r>
            <a:r>
              <a:rPr lang="fa-IR"/>
              <a:t>               30000</a:t>
            </a:r>
          </a:p>
          <a:p>
            <a:pPr marL="609600" indent="-609600" algn="r">
              <a:buNone/>
            </a:pPr>
            <a:r>
              <a:rPr lang="fa-IR"/>
              <a:t>          </a:t>
            </a:r>
            <a:r>
              <a:rPr lang="ar-SA"/>
              <a:t>استهلاک انباشته تاسيسات وتجهيزات</a:t>
            </a:r>
            <a:r>
              <a:rPr lang="fa-IR"/>
              <a:t> 1095000</a:t>
            </a:r>
            <a:r>
              <a:rPr lang="en-US"/>
              <a:t>  </a:t>
            </a:r>
            <a:r>
              <a:rPr lang="fa-IR"/>
              <a:t>  </a:t>
            </a:r>
            <a:endParaRPr lang="fa-IR" b="1"/>
          </a:p>
          <a:p>
            <a:pPr marL="609600" indent="-609600" algn="r">
              <a:buNone/>
            </a:pPr>
            <a:r>
              <a:rPr lang="fa-IR"/>
              <a:t>6- </a:t>
            </a:r>
            <a:r>
              <a:rPr lang="ar-SA"/>
              <a:t>هزينه های بوقوع پيوسته از محل پيش پرداختها</a:t>
            </a:r>
            <a:r>
              <a:rPr lang="fa-IR"/>
              <a:t>:</a:t>
            </a:r>
          </a:p>
          <a:p>
            <a:pPr marL="609600" indent="-609600" algn="r">
              <a:buNone/>
            </a:pPr>
            <a:r>
              <a:rPr lang="ar-SA"/>
              <a:t>سربار کارخانه</a:t>
            </a:r>
            <a:r>
              <a:rPr lang="fa-IR"/>
              <a:t>                         150000</a:t>
            </a:r>
          </a:p>
          <a:p>
            <a:pPr marL="609600" indent="-609600" algn="r">
              <a:buNone/>
            </a:pPr>
            <a:r>
              <a:rPr lang="ar-SA"/>
              <a:t>هزينه های فروش</a:t>
            </a:r>
            <a:r>
              <a:rPr lang="fa-IR"/>
              <a:t>                     15000</a:t>
            </a:r>
          </a:p>
          <a:p>
            <a:pPr marL="609600" indent="-609600" algn="r">
              <a:buNone/>
            </a:pPr>
            <a:r>
              <a:rPr lang="ar-SA"/>
              <a:t>هزينه های عمومی</a:t>
            </a:r>
            <a:r>
              <a:rPr lang="fa-IR"/>
              <a:t>                    15000</a:t>
            </a:r>
          </a:p>
          <a:p>
            <a:pPr marL="609600" indent="-609600" algn="r">
              <a:buNone/>
            </a:pPr>
            <a:r>
              <a:rPr lang="fa-IR"/>
              <a:t>                                          180000</a:t>
            </a:r>
            <a:r>
              <a:rPr lang="en-US"/>
              <a:t> </a:t>
            </a:r>
          </a:p>
        </p:txBody>
      </p:sp>
      <p:sp>
        <p:nvSpPr>
          <p:cNvPr id="635908" name="Line 4"/>
          <p:cNvSpPr>
            <a:spLocks noChangeShapeType="1"/>
          </p:cNvSpPr>
          <p:nvPr/>
        </p:nvSpPr>
        <p:spPr bwMode="auto">
          <a:xfrm>
            <a:off x="3935414" y="5084763"/>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09" name="Line 5"/>
          <p:cNvSpPr>
            <a:spLocks noChangeShapeType="1"/>
          </p:cNvSpPr>
          <p:nvPr/>
        </p:nvSpPr>
        <p:spPr bwMode="auto">
          <a:xfrm>
            <a:off x="3935414" y="5661025"/>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10" name="Line 6"/>
          <p:cNvSpPr>
            <a:spLocks noChangeShapeType="1"/>
          </p:cNvSpPr>
          <p:nvPr/>
        </p:nvSpPr>
        <p:spPr bwMode="auto">
          <a:xfrm>
            <a:off x="3935414" y="5589588"/>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0898002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5F4A7C6-5A76-439F-95C3-97A427F6D916}" type="slidenum">
              <a:rPr lang="en-US"/>
              <a:pPr/>
              <a:t>43</a:t>
            </a:fld>
            <a:endParaRPr lang="en-US"/>
          </a:p>
        </p:txBody>
      </p:sp>
      <p:sp>
        <p:nvSpPr>
          <p:cNvPr id="636931" name="Rectangle 3"/>
          <p:cNvSpPr>
            <a:spLocks noGrp="1" noChangeArrowheads="1"/>
          </p:cNvSpPr>
          <p:nvPr>
            <p:ph type="body" idx="1"/>
          </p:nvPr>
        </p:nvSpPr>
        <p:spPr>
          <a:xfrm>
            <a:off x="2063750" y="809626"/>
            <a:ext cx="8229600" cy="5643563"/>
          </a:xfrm>
        </p:spPr>
        <p:txBody>
          <a:bodyPr>
            <a:normAutofit fontScale="92500" lnSpcReduction="10000"/>
          </a:bodyPr>
          <a:lstStyle/>
          <a:p>
            <a:pPr algn="r">
              <a:lnSpc>
                <a:spcPct val="90000"/>
              </a:lnSpc>
              <a:buFontTx/>
              <a:buNone/>
            </a:pPr>
            <a:r>
              <a:rPr lang="ar-SA" sz="2800"/>
              <a:t>ثبت</a:t>
            </a:r>
            <a:r>
              <a:rPr lang="fa-IR" sz="2800"/>
              <a:t> :</a:t>
            </a:r>
          </a:p>
          <a:p>
            <a:pPr algn="r">
              <a:lnSpc>
                <a:spcPct val="90000"/>
              </a:lnSpc>
              <a:buFontTx/>
              <a:buNone/>
            </a:pPr>
            <a:r>
              <a:rPr lang="ar-SA" sz="2800"/>
              <a:t>حساب هزينه های سربار کارخانه </a:t>
            </a:r>
            <a:r>
              <a:rPr lang="fa-IR" sz="2800"/>
              <a:t>    15000</a:t>
            </a:r>
          </a:p>
          <a:p>
            <a:pPr algn="r">
              <a:lnSpc>
                <a:spcPct val="90000"/>
              </a:lnSpc>
              <a:buFontTx/>
              <a:buNone/>
            </a:pPr>
            <a:r>
              <a:rPr lang="ar-SA" sz="2800"/>
              <a:t>حساب هزينه های فروش</a:t>
            </a:r>
            <a:r>
              <a:rPr lang="fa-IR" sz="2800"/>
              <a:t>              15000 </a:t>
            </a:r>
          </a:p>
          <a:p>
            <a:pPr algn="r">
              <a:lnSpc>
                <a:spcPct val="90000"/>
              </a:lnSpc>
              <a:buFontTx/>
              <a:buNone/>
            </a:pPr>
            <a:r>
              <a:rPr lang="ar-SA" sz="2800"/>
              <a:t>حساب هزينه های عمومی</a:t>
            </a:r>
            <a:r>
              <a:rPr lang="fa-IR" sz="2800"/>
              <a:t>              15000</a:t>
            </a:r>
          </a:p>
          <a:p>
            <a:pPr algn="r">
              <a:lnSpc>
                <a:spcPct val="90000"/>
              </a:lnSpc>
              <a:buFontTx/>
              <a:buNone/>
            </a:pPr>
            <a:r>
              <a:rPr lang="fa-IR" sz="2800"/>
              <a:t>                     </a:t>
            </a:r>
            <a:r>
              <a:rPr lang="ar-SA" sz="2800"/>
              <a:t>حساب پيش پرداخت هزينه ها</a:t>
            </a:r>
            <a:r>
              <a:rPr lang="fa-IR" sz="2800"/>
              <a:t>              180000</a:t>
            </a:r>
            <a:endParaRPr lang="fa-IR" sz="2800" b="1"/>
          </a:p>
          <a:p>
            <a:pPr algn="r">
              <a:lnSpc>
                <a:spcPct val="90000"/>
              </a:lnSpc>
              <a:buFontTx/>
              <a:buNone/>
            </a:pPr>
            <a:r>
              <a:rPr lang="fa-IR" sz="2800"/>
              <a:t>7- </a:t>
            </a:r>
            <a:r>
              <a:rPr lang="ar-SA" sz="2800"/>
              <a:t>جذب سربار</a:t>
            </a:r>
            <a:r>
              <a:rPr lang="fa-IR" sz="2800"/>
              <a:t> </a:t>
            </a:r>
            <a:r>
              <a:rPr lang="ar-SA" sz="2800"/>
              <a:t>کارخانه در</a:t>
            </a:r>
            <a:r>
              <a:rPr lang="fa-IR" sz="2800"/>
              <a:t> </a:t>
            </a:r>
            <a:r>
              <a:rPr lang="ar-SA" sz="2800"/>
              <a:t>سفارشات </a:t>
            </a:r>
            <a:r>
              <a:rPr lang="fa-IR" sz="2800"/>
              <a:t> </a:t>
            </a:r>
            <a:r>
              <a:rPr lang="ar-SA" sz="2800"/>
              <a:t>مختلف ( نرخ</a:t>
            </a:r>
            <a:r>
              <a:rPr lang="fa-IR" sz="2800"/>
              <a:t> </a:t>
            </a:r>
            <a:r>
              <a:rPr lang="ar-SA" sz="2800"/>
              <a:t> جذب سربار90% دستمزد مستقيم می باشد )</a:t>
            </a:r>
            <a:r>
              <a:rPr lang="ar-SA" sz="2800" b="1"/>
              <a:t> </a:t>
            </a:r>
            <a:endParaRPr lang="fa-IR" sz="2800"/>
          </a:p>
          <a:p>
            <a:pPr algn="r">
              <a:lnSpc>
                <a:spcPct val="90000"/>
              </a:lnSpc>
              <a:buFontTx/>
              <a:buNone/>
            </a:pPr>
            <a:r>
              <a:rPr lang="ar-SA" sz="2800"/>
              <a:t>سفارش شماره 100</a:t>
            </a:r>
            <a:r>
              <a:rPr lang="fa-IR" sz="2800"/>
              <a:t>                                8100000</a:t>
            </a:r>
          </a:p>
          <a:p>
            <a:pPr algn="r">
              <a:lnSpc>
                <a:spcPct val="90000"/>
              </a:lnSpc>
              <a:buFontTx/>
              <a:buNone/>
            </a:pPr>
            <a:r>
              <a:rPr lang="ar-SA" sz="2800"/>
              <a:t>سفارش شماره 101</a:t>
            </a:r>
            <a:r>
              <a:rPr lang="fa-IR" sz="2800"/>
              <a:t>                                4050000  </a:t>
            </a:r>
          </a:p>
          <a:p>
            <a:pPr algn="r">
              <a:lnSpc>
                <a:spcPct val="90000"/>
              </a:lnSpc>
              <a:buFontTx/>
              <a:buNone/>
            </a:pPr>
            <a:r>
              <a:rPr lang="ar-SA" sz="2800"/>
              <a:t>سفارش شماره 102</a:t>
            </a:r>
            <a:r>
              <a:rPr lang="fa-IR" sz="2800"/>
              <a:t>                                1350000</a:t>
            </a:r>
          </a:p>
          <a:p>
            <a:pPr algn="r">
              <a:lnSpc>
                <a:spcPct val="90000"/>
              </a:lnSpc>
              <a:buFontTx/>
              <a:buNone/>
            </a:pPr>
            <a:r>
              <a:rPr lang="fa-IR" sz="2800"/>
              <a:t>                                                       1350000</a:t>
            </a:r>
          </a:p>
          <a:p>
            <a:pPr algn="r">
              <a:lnSpc>
                <a:spcPct val="90000"/>
              </a:lnSpc>
              <a:buFontTx/>
              <a:buNone/>
            </a:pPr>
            <a:r>
              <a:rPr lang="fa-IR" sz="2800"/>
              <a:t>                                                    </a:t>
            </a:r>
            <a:endParaRPr lang="en-US" sz="2800"/>
          </a:p>
        </p:txBody>
      </p:sp>
      <p:sp>
        <p:nvSpPr>
          <p:cNvPr id="636932" name="Line 4"/>
          <p:cNvSpPr>
            <a:spLocks noChangeShapeType="1"/>
          </p:cNvSpPr>
          <p:nvPr/>
        </p:nvSpPr>
        <p:spPr bwMode="auto">
          <a:xfrm>
            <a:off x="3359150" y="5445125"/>
            <a:ext cx="1512888"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933" name="Line 5"/>
          <p:cNvSpPr>
            <a:spLocks noChangeShapeType="1"/>
          </p:cNvSpPr>
          <p:nvPr/>
        </p:nvSpPr>
        <p:spPr bwMode="auto">
          <a:xfrm>
            <a:off x="3359150" y="5949950"/>
            <a:ext cx="1512888"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934" name="Line 6"/>
          <p:cNvSpPr>
            <a:spLocks noChangeShapeType="1"/>
          </p:cNvSpPr>
          <p:nvPr/>
        </p:nvSpPr>
        <p:spPr bwMode="auto">
          <a:xfrm>
            <a:off x="3359150" y="5876925"/>
            <a:ext cx="1512888"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2621644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5EACEA3-0A12-4EDE-874D-ABABDE77F376}" type="slidenum">
              <a:rPr lang="en-US"/>
              <a:pPr/>
              <a:t>44</a:t>
            </a:fld>
            <a:endParaRPr lang="en-US"/>
          </a:p>
        </p:txBody>
      </p:sp>
      <p:sp>
        <p:nvSpPr>
          <p:cNvPr id="637955" name="Rectangle 3"/>
          <p:cNvSpPr>
            <a:spLocks noGrp="1" noChangeArrowheads="1"/>
          </p:cNvSpPr>
          <p:nvPr>
            <p:ph type="body" idx="1"/>
          </p:nvPr>
        </p:nvSpPr>
        <p:spPr>
          <a:xfrm>
            <a:off x="1524001" y="1025526"/>
            <a:ext cx="8697913" cy="5832475"/>
          </a:xfrm>
        </p:spPr>
        <p:txBody>
          <a:bodyPr>
            <a:normAutofit fontScale="92500"/>
          </a:bodyPr>
          <a:lstStyle/>
          <a:p>
            <a:pPr algn="r">
              <a:buFontTx/>
              <a:buNone/>
            </a:pPr>
            <a:r>
              <a:rPr lang="ar-SA" sz="3600"/>
              <a:t>ثبت :</a:t>
            </a:r>
            <a:r>
              <a:rPr lang="ar-SA"/>
              <a:t> </a:t>
            </a:r>
            <a:endParaRPr lang="fa-IR"/>
          </a:p>
          <a:p>
            <a:pPr algn="r">
              <a:buFontTx/>
              <a:buNone/>
            </a:pPr>
            <a:r>
              <a:rPr lang="ar-SA" sz="3600"/>
              <a:t>حساب کار در جريان ساخت</a:t>
            </a:r>
            <a:r>
              <a:rPr lang="fa-IR" sz="3600"/>
              <a:t>         13500000</a:t>
            </a:r>
          </a:p>
          <a:p>
            <a:pPr algn="r">
              <a:buFontTx/>
              <a:buNone/>
            </a:pPr>
            <a:r>
              <a:rPr lang="fa-IR" sz="3600"/>
              <a:t>     </a:t>
            </a:r>
            <a:r>
              <a:rPr lang="ar-SA" sz="3600"/>
              <a:t>حساب هزينه های سربار کارخانه</a:t>
            </a:r>
            <a:r>
              <a:rPr lang="fa-IR" sz="3600"/>
              <a:t>    13500000</a:t>
            </a:r>
            <a:endParaRPr lang="fa-IR" sz="3600" b="1"/>
          </a:p>
          <a:p>
            <a:pPr algn="r">
              <a:buFontTx/>
              <a:buNone/>
            </a:pPr>
            <a:r>
              <a:rPr lang="fa-IR" sz="3600"/>
              <a:t>8- </a:t>
            </a:r>
            <a:r>
              <a:rPr lang="ar-SA" sz="3600"/>
              <a:t>سفارشات تکميل شده طی ماه طبق کارت سفارش </a:t>
            </a:r>
            <a:r>
              <a:rPr lang="fa-IR" sz="3600"/>
              <a:t>: سفارش  شماره 100                  21900000</a:t>
            </a:r>
          </a:p>
          <a:p>
            <a:pPr algn="r">
              <a:buFontTx/>
              <a:buNone/>
            </a:pPr>
            <a:r>
              <a:rPr lang="fa-IR" sz="3600"/>
              <a:t>سفارش شماره  101                  12450000                                                   34350000                                                            </a:t>
            </a:r>
            <a:endParaRPr lang="en-US" sz="3600"/>
          </a:p>
        </p:txBody>
      </p:sp>
      <p:sp>
        <p:nvSpPr>
          <p:cNvPr id="637966" name="Line 14"/>
          <p:cNvSpPr>
            <a:spLocks noChangeShapeType="1"/>
          </p:cNvSpPr>
          <p:nvPr/>
        </p:nvSpPr>
        <p:spPr bwMode="auto">
          <a:xfrm>
            <a:off x="2711450" y="4797425"/>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7967" name="Line 15"/>
          <p:cNvSpPr>
            <a:spLocks noChangeShapeType="1"/>
          </p:cNvSpPr>
          <p:nvPr/>
        </p:nvSpPr>
        <p:spPr bwMode="auto">
          <a:xfrm>
            <a:off x="2782888" y="5373688"/>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7968" name="Line 16"/>
          <p:cNvSpPr>
            <a:spLocks noChangeShapeType="1"/>
          </p:cNvSpPr>
          <p:nvPr/>
        </p:nvSpPr>
        <p:spPr bwMode="auto">
          <a:xfrm>
            <a:off x="2782888" y="5300663"/>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909077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0E871AD6-FDFD-4BCB-B9DF-5ECEFE1CD6BC}" type="slidenum">
              <a:rPr lang="en-US"/>
              <a:pPr/>
              <a:t>45</a:t>
            </a:fld>
            <a:endParaRPr lang="en-US"/>
          </a:p>
        </p:txBody>
      </p:sp>
      <p:sp>
        <p:nvSpPr>
          <p:cNvPr id="640003" name="Rectangle 3"/>
          <p:cNvSpPr>
            <a:spLocks noGrp="1" noChangeArrowheads="1"/>
          </p:cNvSpPr>
          <p:nvPr>
            <p:ph type="body" idx="1"/>
          </p:nvPr>
        </p:nvSpPr>
        <p:spPr>
          <a:xfrm>
            <a:off x="2208213" y="476251"/>
            <a:ext cx="8208962" cy="5040313"/>
          </a:xfrm>
        </p:spPr>
        <p:txBody>
          <a:bodyPr>
            <a:normAutofit lnSpcReduction="10000"/>
          </a:bodyPr>
          <a:lstStyle/>
          <a:p>
            <a:pPr algn="r">
              <a:buFontTx/>
              <a:buNone/>
            </a:pPr>
            <a:r>
              <a:rPr lang="fa-IR"/>
              <a:t>9- فروش  و قیمت  تمام  شده  کالای  فروش  رفته  براساس فاکتورهای  فروش و حواله های خروجی انبار :</a:t>
            </a:r>
          </a:p>
          <a:p>
            <a:pPr algn="r">
              <a:buFontTx/>
              <a:buNone/>
            </a:pPr>
            <a:r>
              <a:rPr lang="fa-IR" sz="3600"/>
              <a:t>                   </a:t>
            </a:r>
            <a:r>
              <a:rPr lang="ar-SA" sz="3600"/>
              <a:t>قيمت فروش</a:t>
            </a:r>
            <a:r>
              <a:rPr lang="fa-IR" sz="3600"/>
              <a:t>        </a:t>
            </a:r>
            <a:r>
              <a:rPr lang="ar-SA" sz="3600"/>
              <a:t>قيمت تمام شده</a:t>
            </a:r>
            <a:endParaRPr lang="fa-IR" sz="3600"/>
          </a:p>
          <a:p>
            <a:pPr algn="r">
              <a:buFontTx/>
              <a:buNone/>
            </a:pPr>
            <a:r>
              <a:rPr lang="ar-SA" sz="3600"/>
              <a:t>محصول آلفا</a:t>
            </a:r>
            <a:r>
              <a:rPr lang="fa-IR" sz="3600"/>
              <a:t>     2940000          2250000</a:t>
            </a:r>
          </a:p>
          <a:p>
            <a:pPr algn="r">
              <a:buFontTx/>
              <a:buNone/>
            </a:pPr>
            <a:r>
              <a:rPr lang="ar-SA" sz="3600"/>
              <a:t>محصول بتا</a:t>
            </a:r>
            <a:r>
              <a:rPr lang="fa-IR" sz="3600"/>
              <a:t>     24765000        18750000</a:t>
            </a:r>
          </a:p>
          <a:p>
            <a:pPr algn="r">
              <a:buFontTx/>
              <a:buNone/>
            </a:pPr>
            <a:r>
              <a:rPr lang="ar-SA" sz="3600"/>
              <a:t>محصول گاما</a:t>
            </a:r>
            <a:r>
              <a:rPr lang="fa-IR" sz="3600"/>
              <a:t>   15795000         12000000</a:t>
            </a:r>
          </a:p>
          <a:p>
            <a:pPr algn="ctr">
              <a:buFontTx/>
              <a:buNone/>
            </a:pPr>
            <a:r>
              <a:rPr lang="fa-IR" sz="3600"/>
              <a:t>43500000        3300000  </a:t>
            </a:r>
            <a:r>
              <a:rPr lang="en-US" sz="3600"/>
              <a:t>    </a:t>
            </a:r>
            <a:r>
              <a:rPr lang="fa-IR" sz="3600"/>
              <a:t>        </a:t>
            </a:r>
            <a:endParaRPr lang="fa-IR"/>
          </a:p>
          <a:p>
            <a:pPr algn="r">
              <a:buFontTx/>
              <a:buNone/>
            </a:pPr>
            <a:endParaRPr lang="en-US"/>
          </a:p>
        </p:txBody>
      </p:sp>
      <p:sp>
        <p:nvSpPr>
          <p:cNvPr id="640004" name="Line 4"/>
          <p:cNvSpPr>
            <a:spLocks noChangeShapeType="1"/>
          </p:cNvSpPr>
          <p:nvPr/>
        </p:nvSpPr>
        <p:spPr bwMode="auto">
          <a:xfrm>
            <a:off x="3000375" y="4221163"/>
            <a:ext cx="19431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0005" name="Line 5"/>
          <p:cNvSpPr>
            <a:spLocks noChangeShapeType="1"/>
          </p:cNvSpPr>
          <p:nvPr/>
        </p:nvSpPr>
        <p:spPr bwMode="auto">
          <a:xfrm>
            <a:off x="2927350" y="4868863"/>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0006" name="Line 6"/>
          <p:cNvSpPr>
            <a:spLocks noChangeShapeType="1"/>
          </p:cNvSpPr>
          <p:nvPr/>
        </p:nvSpPr>
        <p:spPr bwMode="auto">
          <a:xfrm>
            <a:off x="5808663" y="4221163"/>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0007" name="Line 7"/>
          <p:cNvSpPr>
            <a:spLocks noChangeShapeType="1"/>
          </p:cNvSpPr>
          <p:nvPr/>
        </p:nvSpPr>
        <p:spPr bwMode="auto">
          <a:xfrm>
            <a:off x="5808663" y="4868863"/>
            <a:ext cx="21590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603190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2A1E481-C1C0-4FA1-AED2-77D2F535D661}" type="slidenum">
              <a:rPr lang="en-US"/>
              <a:pPr/>
              <a:t>46</a:t>
            </a:fld>
            <a:endParaRPr lang="en-US"/>
          </a:p>
        </p:txBody>
      </p:sp>
      <p:sp>
        <p:nvSpPr>
          <p:cNvPr id="638979" name="Rectangle 3"/>
          <p:cNvSpPr>
            <a:spLocks noGrp="1" noChangeArrowheads="1"/>
          </p:cNvSpPr>
          <p:nvPr>
            <p:ph type="body" idx="1"/>
          </p:nvPr>
        </p:nvSpPr>
        <p:spPr>
          <a:xfrm>
            <a:off x="1981200" y="333376"/>
            <a:ext cx="8229600" cy="5686425"/>
          </a:xfrm>
        </p:spPr>
        <p:txBody>
          <a:bodyPr/>
          <a:lstStyle/>
          <a:p>
            <a:pPr algn="r">
              <a:buFontTx/>
              <a:buNone/>
            </a:pPr>
            <a:r>
              <a:rPr lang="ar-SA"/>
              <a:t>ثبت :</a:t>
            </a:r>
            <a:endParaRPr lang="fa-IR"/>
          </a:p>
          <a:p>
            <a:pPr algn="r">
              <a:buFontTx/>
              <a:buNone/>
            </a:pPr>
            <a:r>
              <a:rPr lang="ar-SA"/>
              <a:t>حسابهای دريافتنی</a:t>
            </a:r>
            <a:r>
              <a:rPr lang="fa-IR"/>
              <a:t>             43500000</a:t>
            </a:r>
          </a:p>
          <a:p>
            <a:pPr algn="r">
              <a:buFontTx/>
              <a:buNone/>
            </a:pPr>
            <a:r>
              <a:rPr lang="fa-IR"/>
              <a:t>                       </a:t>
            </a:r>
            <a:r>
              <a:rPr lang="ar-SA"/>
              <a:t>حساب فروش</a:t>
            </a:r>
            <a:r>
              <a:rPr lang="fa-IR"/>
              <a:t>                 43500000</a:t>
            </a:r>
          </a:p>
          <a:p>
            <a:pPr algn="r">
              <a:buFontTx/>
              <a:buNone/>
            </a:pPr>
            <a:r>
              <a:rPr lang="ar-SA"/>
              <a:t>حساب قيمت تمام شده کالای فروش رفته</a:t>
            </a:r>
            <a:r>
              <a:rPr lang="fa-IR"/>
              <a:t>33000000</a:t>
            </a:r>
          </a:p>
          <a:p>
            <a:pPr algn="r">
              <a:buFontTx/>
              <a:buNone/>
            </a:pPr>
            <a:r>
              <a:rPr lang="fa-IR"/>
              <a:t>                    </a:t>
            </a:r>
            <a:r>
              <a:rPr lang="ar-SA"/>
              <a:t>حساب کالای ساخته شده</a:t>
            </a:r>
            <a:r>
              <a:rPr lang="fa-IR"/>
              <a:t>        33000000</a:t>
            </a:r>
            <a:endParaRPr lang="fa-IR" b="1"/>
          </a:p>
          <a:p>
            <a:pPr algn="r">
              <a:buFontTx/>
              <a:buNone/>
            </a:pPr>
            <a:r>
              <a:rPr lang="fa-IR"/>
              <a:t>10- </a:t>
            </a:r>
            <a:r>
              <a:rPr lang="ar-SA"/>
              <a:t>دريافتهای نقدی</a:t>
            </a:r>
            <a:r>
              <a:rPr lang="fa-IR"/>
              <a:t>  45000000  </a:t>
            </a:r>
            <a:r>
              <a:rPr lang="ar-SA"/>
              <a:t>ريال</a:t>
            </a:r>
            <a:endParaRPr lang="fa-IR"/>
          </a:p>
          <a:p>
            <a:pPr algn="r">
              <a:buFontTx/>
              <a:buNone/>
            </a:pPr>
            <a:endParaRPr lang="fa-IR"/>
          </a:p>
          <a:p>
            <a:pPr algn="r">
              <a:buFontTx/>
              <a:buNone/>
            </a:pPr>
            <a:r>
              <a:rPr lang="ar-SA"/>
              <a:t>صندوق</a:t>
            </a:r>
            <a:r>
              <a:rPr lang="fa-IR"/>
              <a:t>          45000000</a:t>
            </a:r>
          </a:p>
          <a:p>
            <a:pPr algn="r">
              <a:buFontTx/>
              <a:buNone/>
            </a:pPr>
            <a:r>
              <a:rPr lang="fa-IR"/>
              <a:t>        </a:t>
            </a:r>
            <a:r>
              <a:rPr lang="ar-SA"/>
              <a:t>حسابهایدريافتنی</a:t>
            </a:r>
            <a:r>
              <a:rPr lang="fa-IR"/>
              <a:t>         45000000</a:t>
            </a:r>
            <a:endParaRPr lang="en-US"/>
          </a:p>
        </p:txBody>
      </p:sp>
    </p:spTree>
    <p:extLst>
      <p:ext uri="{BB962C8B-B14F-4D97-AF65-F5344CB8AC3E}">
        <p14:creationId xmlns:p14="http://schemas.microsoft.com/office/powerpoint/2010/main" val="4412686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F9D5B66-6C14-4D53-96AB-2542D6C19A1E}" type="slidenum">
              <a:rPr lang="en-US"/>
              <a:pPr/>
              <a:t>47</a:t>
            </a:fld>
            <a:endParaRPr lang="en-US"/>
          </a:p>
        </p:txBody>
      </p:sp>
      <p:sp>
        <p:nvSpPr>
          <p:cNvPr id="641027" name="Rectangle 3"/>
          <p:cNvSpPr>
            <a:spLocks noGrp="1" noChangeArrowheads="1"/>
          </p:cNvSpPr>
          <p:nvPr>
            <p:ph type="body" idx="1"/>
          </p:nvPr>
        </p:nvSpPr>
        <p:spPr/>
        <p:txBody>
          <a:bodyPr/>
          <a:lstStyle/>
          <a:p>
            <a:pPr marL="609600" indent="-609600" algn="r">
              <a:buNone/>
            </a:pPr>
            <a:r>
              <a:rPr lang="fa-IR"/>
              <a:t>11- </a:t>
            </a:r>
            <a:r>
              <a:rPr lang="ar-SA"/>
              <a:t>پرداختهای نقدی</a:t>
            </a:r>
            <a:r>
              <a:rPr lang="fa-IR"/>
              <a:t>  </a:t>
            </a:r>
            <a:r>
              <a:rPr lang="ar-SA"/>
              <a:t>47250000 ريال </a:t>
            </a:r>
            <a:endParaRPr lang="fa-IR"/>
          </a:p>
          <a:p>
            <a:pPr marL="609600" indent="-609600" algn="r">
              <a:buNone/>
            </a:pPr>
            <a:r>
              <a:rPr lang="ar-SA"/>
              <a:t>ثبت :</a:t>
            </a:r>
            <a:endParaRPr lang="fa-IR"/>
          </a:p>
          <a:p>
            <a:pPr marL="609600" indent="-609600" algn="r">
              <a:buNone/>
            </a:pPr>
            <a:r>
              <a:rPr lang="ar-SA"/>
              <a:t>حساب حقوق ودستمزد پرداختنی</a:t>
            </a:r>
            <a:r>
              <a:rPr lang="fa-IR"/>
              <a:t>       18750000</a:t>
            </a:r>
          </a:p>
          <a:p>
            <a:pPr marL="609600" indent="-609600" algn="r">
              <a:buNone/>
            </a:pPr>
            <a:r>
              <a:rPr lang="ar-SA"/>
              <a:t>حساب پرداختنی</a:t>
            </a:r>
            <a:r>
              <a:rPr lang="fa-IR"/>
              <a:t>                        28500000 </a:t>
            </a:r>
          </a:p>
          <a:p>
            <a:pPr marL="609600" indent="-609600" algn="r">
              <a:buNone/>
            </a:pPr>
            <a:r>
              <a:rPr lang="fa-IR"/>
              <a:t>                               </a:t>
            </a:r>
            <a:r>
              <a:rPr lang="ar-SA"/>
              <a:t>صندوق</a:t>
            </a:r>
            <a:r>
              <a:rPr lang="fa-IR"/>
              <a:t>                47250000</a:t>
            </a:r>
            <a:endParaRPr lang="en-US"/>
          </a:p>
        </p:txBody>
      </p:sp>
    </p:spTree>
    <p:extLst>
      <p:ext uri="{BB962C8B-B14F-4D97-AF65-F5344CB8AC3E}">
        <p14:creationId xmlns:p14="http://schemas.microsoft.com/office/powerpoint/2010/main" val="6049969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6CF65C0-D0D2-4A76-88E4-F6069B75C4EA}" type="slidenum">
              <a:rPr lang="en-US"/>
              <a:pPr/>
              <a:t>48</a:t>
            </a:fld>
            <a:endParaRPr lang="en-US"/>
          </a:p>
        </p:txBody>
      </p:sp>
      <p:sp>
        <p:nvSpPr>
          <p:cNvPr id="642051" name="Rectangle 3"/>
          <p:cNvSpPr>
            <a:spLocks noGrp="1" noChangeArrowheads="1"/>
          </p:cNvSpPr>
          <p:nvPr>
            <p:ph type="body" idx="1"/>
          </p:nvPr>
        </p:nvSpPr>
        <p:spPr>
          <a:xfrm>
            <a:off x="1981200" y="260350"/>
            <a:ext cx="8229600" cy="6337300"/>
          </a:xfrm>
        </p:spPr>
        <p:txBody>
          <a:bodyPr/>
          <a:lstStyle/>
          <a:p>
            <a:pPr algn="ctr">
              <a:lnSpc>
                <a:spcPct val="90000"/>
              </a:lnSpc>
              <a:buFontTx/>
              <a:buNone/>
            </a:pPr>
            <a:r>
              <a:rPr lang="ar-SA"/>
              <a:t>شرکت توليدی نيکو</a:t>
            </a:r>
            <a:endParaRPr lang="fa-IR"/>
          </a:p>
          <a:p>
            <a:pPr algn="ctr">
              <a:lnSpc>
                <a:spcPct val="90000"/>
              </a:lnSpc>
              <a:buFontTx/>
              <a:buNone/>
            </a:pPr>
            <a:r>
              <a:rPr lang="ar-SA"/>
              <a:t>تراز آزمايشی</a:t>
            </a:r>
            <a:endParaRPr lang="fa-IR"/>
          </a:p>
          <a:p>
            <a:pPr algn="ctr">
              <a:lnSpc>
                <a:spcPct val="90000"/>
              </a:lnSpc>
              <a:buFontTx/>
              <a:buNone/>
            </a:pPr>
            <a:r>
              <a:rPr lang="ar-SA"/>
              <a:t>تاريخ 1/1/1379</a:t>
            </a:r>
            <a:endParaRPr lang="en-US"/>
          </a:p>
          <a:p>
            <a:pPr algn="r">
              <a:lnSpc>
                <a:spcPct val="90000"/>
              </a:lnSpc>
              <a:buFontTx/>
              <a:buNone/>
            </a:pPr>
            <a:r>
              <a:rPr lang="fa-IR"/>
              <a:t>	</a:t>
            </a:r>
            <a:r>
              <a:rPr lang="ar-SA"/>
              <a:t>موجودی نقد</a:t>
            </a:r>
            <a:r>
              <a:rPr lang="fa-IR"/>
              <a:t> و بانک                  10500000</a:t>
            </a:r>
          </a:p>
          <a:p>
            <a:pPr algn="r">
              <a:lnSpc>
                <a:spcPct val="90000"/>
              </a:lnSpc>
              <a:buFontTx/>
              <a:buNone/>
            </a:pPr>
            <a:r>
              <a:rPr lang="ar-SA"/>
              <a:t>حسابهای دريافتی</a:t>
            </a:r>
            <a:r>
              <a:rPr lang="fa-IR"/>
              <a:t>                      9450000   </a:t>
            </a:r>
          </a:p>
          <a:p>
            <a:pPr algn="r">
              <a:lnSpc>
                <a:spcPct val="90000"/>
              </a:lnSpc>
              <a:buFontTx/>
              <a:buNone/>
            </a:pPr>
            <a:r>
              <a:rPr lang="ar-SA"/>
              <a:t>موجودی مواد اوليه</a:t>
            </a:r>
            <a:r>
              <a:rPr lang="fa-IR"/>
              <a:t>                    4500000</a:t>
            </a:r>
          </a:p>
          <a:p>
            <a:pPr algn="r">
              <a:lnSpc>
                <a:spcPct val="90000"/>
              </a:lnSpc>
              <a:buFontTx/>
              <a:buNone/>
            </a:pPr>
            <a:r>
              <a:rPr lang="ar-SA"/>
              <a:t>کار در جريان ساخت</a:t>
            </a:r>
            <a:r>
              <a:rPr lang="fa-IR"/>
              <a:t>                  3000000</a:t>
            </a:r>
          </a:p>
          <a:p>
            <a:pPr algn="r">
              <a:lnSpc>
                <a:spcPct val="90000"/>
              </a:lnSpc>
              <a:buFontTx/>
              <a:buNone/>
            </a:pPr>
            <a:r>
              <a:rPr lang="ar-SA"/>
              <a:t>کالای ساخته شده</a:t>
            </a:r>
            <a:r>
              <a:rPr lang="fa-IR"/>
              <a:t>                       6000000</a:t>
            </a:r>
          </a:p>
          <a:p>
            <a:pPr algn="r">
              <a:lnSpc>
                <a:spcPct val="90000"/>
              </a:lnSpc>
              <a:buFontTx/>
              <a:buNone/>
            </a:pPr>
            <a:r>
              <a:rPr lang="fa-IR"/>
              <a:t>قیمت تمام شده کالای فروش رفته    33000000</a:t>
            </a:r>
          </a:p>
          <a:p>
            <a:pPr algn="r">
              <a:lnSpc>
                <a:spcPct val="90000"/>
              </a:lnSpc>
              <a:buFontTx/>
              <a:buNone/>
            </a:pPr>
            <a:r>
              <a:rPr lang="ar-SA"/>
              <a:t>يش پرداخت هزينه ها</a:t>
            </a:r>
            <a:r>
              <a:rPr lang="fa-IR"/>
              <a:t>                   120000</a:t>
            </a:r>
          </a:p>
          <a:p>
            <a:pPr algn="r">
              <a:lnSpc>
                <a:spcPct val="90000"/>
              </a:lnSpc>
              <a:buFontTx/>
              <a:buNone/>
            </a:pPr>
            <a:r>
              <a:rPr lang="ar-SA"/>
              <a:t>تاسيسات وتجهيزات</a:t>
            </a:r>
            <a:r>
              <a:rPr lang="fa-IR"/>
              <a:t>                  127500000</a:t>
            </a:r>
          </a:p>
          <a:p>
            <a:pPr algn="r">
              <a:lnSpc>
                <a:spcPct val="90000"/>
              </a:lnSpc>
              <a:buFontTx/>
              <a:buNone/>
            </a:pPr>
            <a:endParaRPr lang="en-US"/>
          </a:p>
        </p:txBody>
      </p:sp>
      <p:sp>
        <p:nvSpPr>
          <p:cNvPr id="642052" name="Line 4"/>
          <p:cNvSpPr>
            <a:spLocks noChangeShapeType="1"/>
          </p:cNvSpPr>
          <p:nvPr/>
        </p:nvSpPr>
        <p:spPr bwMode="auto">
          <a:xfrm>
            <a:off x="2424114" y="1916113"/>
            <a:ext cx="755967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7549139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4C5D9DF8-E23D-4A3D-978F-9C832B8EB0FD}" type="slidenum">
              <a:rPr lang="en-US"/>
              <a:pPr/>
              <a:t>49</a:t>
            </a:fld>
            <a:endParaRPr lang="en-US"/>
          </a:p>
        </p:txBody>
      </p:sp>
      <p:sp>
        <p:nvSpPr>
          <p:cNvPr id="643075" name="Rectangle 3"/>
          <p:cNvSpPr>
            <a:spLocks noGrp="1" noChangeArrowheads="1"/>
          </p:cNvSpPr>
          <p:nvPr>
            <p:ph type="body" idx="1"/>
          </p:nvPr>
        </p:nvSpPr>
        <p:spPr>
          <a:xfrm>
            <a:off x="2063750" y="549276"/>
            <a:ext cx="8147050" cy="6048375"/>
          </a:xfrm>
        </p:spPr>
        <p:txBody>
          <a:bodyPr>
            <a:normAutofit fontScale="85000" lnSpcReduction="10000"/>
          </a:bodyPr>
          <a:lstStyle/>
          <a:p>
            <a:pPr algn="r">
              <a:buFontTx/>
              <a:buNone/>
            </a:pPr>
            <a:r>
              <a:rPr lang="ar-SA" sz="2800"/>
              <a:t>استهلاک انباشته</a:t>
            </a:r>
            <a:r>
              <a:rPr lang="fa-IR" sz="2800"/>
              <a:t> و تاسیسات و تجهیزات                   72045000</a:t>
            </a:r>
          </a:p>
          <a:p>
            <a:pPr algn="r">
              <a:buFontTx/>
              <a:buNone/>
            </a:pPr>
            <a:r>
              <a:rPr lang="ar-SA" sz="2800"/>
              <a:t>حسابهای پرداختنی</a:t>
            </a:r>
            <a:r>
              <a:rPr lang="fa-IR" sz="2800"/>
              <a:t>                                            4950000</a:t>
            </a:r>
          </a:p>
          <a:p>
            <a:pPr algn="r">
              <a:buFontTx/>
              <a:buNone/>
            </a:pPr>
            <a:r>
              <a:rPr lang="ar-SA" sz="2800"/>
              <a:t>حقوق و دستمزد پرداختنی</a:t>
            </a:r>
            <a:r>
              <a:rPr lang="fa-IR" sz="2800"/>
              <a:t>                                    150000</a:t>
            </a:r>
          </a:p>
          <a:p>
            <a:pPr algn="r">
              <a:buFontTx/>
              <a:buNone/>
            </a:pPr>
            <a:r>
              <a:rPr lang="ar-SA" sz="2800"/>
              <a:t>سرمايه</a:t>
            </a:r>
            <a:r>
              <a:rPr lang="fa-IR" sz="2800"/>
              <a:t>                                                        75000000</a:t>
            </a:r>
            <a:endParaRPr lang="en-US" sz="2800"/>
          </a:p>
          <a:p>
            <a:pPr algn="r">
              <a:buFontTx/>
              <a:buNone/>
            </a:pPr>
            <a:r>
              <a:rPr lang="ar-SA" sz="2800"/>
              <a:t>سود تقسيم نشده</a:t>
            </a:r>
            <a:r>
              <a:rPr lang="fa-IR" sz="2800"/>
              <a:t>                                               6300000 </a:t>
            </a:r>
            <a:endParaRPr lang="en-US" sz="2800"/>
          </a:p>
          <a:p>
            <a:pPr algn="r">
              <a:buFontTx/>
              <a:buNone/>
            </a:pPr>
            <a:r>
              <a:rPr lang="fa-IR" sz="2800"/>
              <a:t>فروش                                                        43500000</a:t>
            </a:r>
          </a:p>
          <a:p>
            <a:pPr algn="r">
              <a:buFontTx/>
              <a:buNone/>
            </a:pPr>
            <a:r>
              <a:rPr lang="fa-IR" sz="2800"/>
              <a:t>هزینه های سربار کارخانه           </a:t>
            </a:r>
          </a:p>
          <a:p>
            <a:pPr algn="r">
              <a:buFontTx/>
              <a:buNone/>
            </a:pPr>
            <a:r>
              <a:rPr lang="fa-IR" sz="2800"/>
              <a:t>هزینه فروش                     3795000</a:t>
            </a:r>
          </a:p>
          <a:p>
            <a:pPr algn="r">
              <a:buFontTx/>
              <a:buNone/>
            </a:pPr>
            <a:r>
              <a:rPr lang="fa-IR" sz="2800"/>
              <a:t>هزینه عمومی                   1530000                                                                 203745000          203745000           </a:t>
            </a:r>
          </a:p>
          <a:p>
            <a:pPr algn="r">
              <a:buFontTx/>
              <a:buNone/>
            </a:pPr>
            <a:endParaRPr lang="en-US" sz="2800"/>
          </a:p>
        </p:txBody>
      </p:sp>
      <p:sp>
        <p:nvSpPr>
          <p:cNvPr id="643076" name="Line 4"/>
          <p:cNvSpPr>
            <a:spLocks noChangeShapeType="1"/>
          </p:cNvSpPr>
          <p:nvPr/>
        </p:nvSpPr>
        <p:spPr bwMode="auto">
          <a:xfrm>
            <a:off x="2424113" y="5084763"/>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77" name="Line 5"/>
          <p:cNvSpPr>
            <a:spLocks noChangeShapeType="1"/>
          </p:cNvSpPr>
          <p:nvPr/>
        </p:nvSpPr>
        <p:spPr bwMode="auto">
          <a:xfrm>
            <a:off x="5016501" y="5157788"/>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78" name="Line 6"/>
          <p:cNvSpPr>
            <a:spLocks noChangeShapeType="1"/>
          </p:cNvSpPr>
          <p:nvPr/>
        </p:nvSpPr>
        <p:spPr bwMode="auto">
          <a:xfrm>
            <a:off x="2495551" y="5589588"/>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79" name="Line 7"/>
          <p:cNvSpPr>
            <a:spLocks noChangeShapeType="1"/>
          </p:cNvSpPr>
          <p:nvPr/>
        </p:nvSpPr>
        <p:spPr bwMode="auto">
          <a:xfrm>
            <a:off x="2495551" y="5661025"/>
            <a:ext cx="165576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80" name="Line 8"/>
          <p:cNvSpPr>
            <a:spLocks noChangeShapeType="1"/>
          </p:cNvSpPr>
          <p:nvPr/>
        </p:nvSpPr>
        <p:spPr bwMode="auto">
          <a:xfrm>
            <a:off x="5087938" y="5589588"/>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81" name="Line 9"/>
          <p:cNvSpPr>
            <a:spLocks noChangeShapeType="1"/>
          </p:cNvSpPr>
          <p:nvPr/>
        </p:nvSpPr>
        <p:spPr bwMode="auto">
          <a:xfrm>
            <a:off x="2424113" y="5661025"/>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082" name="Line 10"/>
          <p:cNvSpPr>
            <a:spLocks noChangeShapeType="1"/>
          </p:cNvSpPr>
          <p:nvPr/>
        </p:nvSpPr>
        <p:spPr bwMode="auto">
          <a:xfrm>
            <a:off x="5087938" y="5661025"/>
            <a:ext cx="16557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8424901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0A47BA7-F310-4A80-AB2B-63C7729B1157}" type="slidenum">
              <a:rPr lang="en-US"/>
              <a:pPr/>
              <a:t>5</a:t>
            </a:fld>
            <a:endParaRPr lang="en-US"/>
          </a:p>
        </p:txBody>
      </p:sp>
      <p:sp>
        <p:nvSpPr>
          <p:cNvPr id="72706" name="Rectangle 2"/>
          <p:cNvSpPr>
            <a:spLocks noGrp="1" noChangeArrowheads="1"/>
          </p:cNvSpPr>
          <p:nvPr>
            <p:ph type="body" idx="1"/>
          </p:nvPr>
        </p:nvSpPr>
        <p:spPr>
          <a:xfrm>
            <a:off x="1919288" y="1989139"/>
            <a:ext cx="8229600" cy="2808287"/>
          </a:xfrm>
        </p:spPr>
        <p:txBody>
          <a:bodyPr/>
          <a:lstStyle/>
          <a:p>
            <a:pPr algn="r">
              <a:buFontTx/>
              <a:buNone/>
            </a:pPr>
            <a:r>
              <a:rPr lang="fa-IR"/>
              <a:t>کاهش   قيمت   تمام  شده   هزينه   ناميده  می شود   قيمت تمام   شده   توليد  کالا  در  برگيرنده   مواد  خام  مصرفی و  ساير  هزينه های    پرداخت   شده   برای  تبديل   مواد به   کالای   ساخته   شده   آماده   فروش   می باشد .</a:t>
            </a:r>
            <a:endParaRPr lang="en-US"/>
          </a:p>
        </p:txBody>
      </p:sp>
    </p:spTree>
    <p:extLst>
      <p:ext uri="{BB962C8B-B14F-4D97-AF65-F5344CB8AC3E}">
        <p14:creationId xmlns:p14="http://schemas.microsoft.com/office/powerpoint/2010/main" val="8805198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D51ADED-FFDC-46EF-8C5E-6B7D72F25C8F}" type="slidenum">
              <a:rPr lang="en-US"/>
              <a:pPr/>
              <a:t>50</a:t>
            </a:fld>
            <a:endParaRPr lang="en-US"/>
          </a:p>
        </p:txBody>
      </p:sp>
      <p:sp>
        <p:nvSpPr>
          <p:cNvPr id="98307" name="Rectangle 3"/>
          <p:cNvSpPr>
            <a:spLocks noGrp="1" noChangeArrowheads="1"/>
          </p:cNvSpPr>
          <p:nvPr>
            <p:ph type="body" idx="1"/>
          </p:nvPr>
        </p:nvSpPr>
        <p:spPr>
          <a:xfrm>
            <a:off x="2351089" y="1412876"/>
            <a:ext cx="7559675" cy="3457575"/>
          </a:xfrm>
        </p:spPr>
        <p:txBody>
          <a:bodyPr/>
          <a:lstStyle/>
          <a:p>
            <a:pPr algn="ctr" rtl="1">
              <a:spcBef>
                <a:spcPct val="0"/>
              </a:spcBef>
              <a:buFontTx/>
              <a:buNone/>
            </a:pPr>
            <a:r>
              <a:rPr lang="fa-IR" sz="4800" b="1"/>
              <a:t>فصل سوم </a:t>
            </a:r>
            <a:endParaRPr lang="en-US" sz="4800" b="1"/>
          </a:p>
          <a:p>
            <a:pPr algn="ctr" rtl="1">
              <a:spcBef>
                <a:spcPct val="0"/>
              </a:spcBef>
              <a:buFontTx/>
              <a:buNone/>
            </a:pPr>
            <a:endParaRPr lang="fa-IR" sz="4400"/>
          </a:p>
          <a:p>
            <a:pPr algn="ctr" rtl="1">
              <a:spcBef>
                <a:spcPct val="0"/>
              </a:spcBef>
              <a:buFontTx/>
              <a:buNone/>
            </a:pPr>
            <a:endParaRPr lang="fa-IR" sz="4400"/>
          </a:p>
          <a:p>
            <a:pPr algn="ctr" rtl="1">
              <a:spcBef>
                <a:spcPct val="0"/>
              </a:spcBef>
              <a:buFontTx/>
              <a:buNone/>
            </a:pPr>
            <a:r>
              <a:rPr lang="fa-IR" sz="4400"/>
              <a:t>هزینه يابی مرحله ای</a:t>
            </a:r>
          </a:p>
          <a:p>
            <a:endParaRPr lang="en-US" sz="4800"/>
          </a:p>
        </p:txBody>
      </p:sp>
      <p:sp>
        <p:nvSpPr>
          <p:cNvPr id="98309" name="Rectangle 5"/>
          <p:cNvSpPr>
            <a:spLocks noChangeArrowheads="1"/>
          </p:cNvSpPr>
          <p:nvPr/>
        </p:nvSpPr>
        <p:spPr bwMode="auto">
          <a:xfrm>
            <a:off x="5159376" y="5947153"/>
            <a:ext cx="248787"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rtl="1"/>
            <a:endParaRPr lang="en-US" sz="2000">
              <a:latin typeface="Times New Roman" panose="02020603050405020304" pitchFamily="18" charset="0"/>
              <a:cs typeface="Times New Roman" panose="02020603050405020304" pitchFamily="18" charset="0"/>
            </a:endParaRPr>
          </a:p>
          <a:p>
            <a:pPr algn="l" eaLnBrk="0" hangingPunct="0"/>
            <a:endParaRPr lang="en-US">
              <a:latin typeface="Arial" panose="020B0604020202020204" pitchFamily="34" charset="0"/>
            </a:endParaRPr>
          </a:p>
        </p:txBody>
      </p:sp>
    </p:spTree>
    <p:extLst>
      <p:ext uri="{BB962C8B-B14F-4D97-AF65-F5344CB8AC3E}">
        <p14:creationId xmlns:p14="http://schemas.microsoft.com/office/powerpoint/2010/main" val="14170534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36ED1E9-B347-4D09-89DC-66141CD56C23}" type="slidenum">
              <a:rPr lang="en-US"/>
              <a:pPr/>
              <a:t>6</a:t>
            </a:fld>
            <a:endParaRPr lang="en-US"/>
          </a:p>
        </p:txBody>
      </p:sp>
      <p:sp>
        <p:nvSpPr>
          <p:cNvPr id="67587" name="Rectangle 3"/>
          <p:cNvSpPr>
            <a:spLocks noGrp="1" noChangeArrowheads="1"/>
          </p:cNvSpPr>
          <p:nvPr>
            <p:ph type="body" idx="1"/>
          </p:nvPr>
        </p:nvSpPr>
        <p:spPr>
          <a:xfrm>
            <a:off x="1992313" y="1196976"/>
            <a:ext cx="8229600" cy="4525963"/>
          </a:xfrm>
        </p:spPr>
        <p:txBody>
          <a:bodyPr/>
          <a:lstStyle/>
          <a:p>
            <a:pPr algn="r">
              <a:buFontTx/>
              <a:buNone/>
            </a:pPr>
            <a:r>
              <a:rPr lang="fa-IR"/>
              <a:t>موجودی های کالا در موسسات توليدی :</a:t>
            </a:r>
          </a:p>
          <a:p>
            <a:pPr algn="r">
              <a:buFontTx/>
              <a:buNone/>
            </a:pPr>
            <a:r>
              <a:rPr lang="fa-IR"/>
              <a:t>در  موسسات   توليدی   به   جای  استفاده  از يک  حساب موجودی  کالا  از  سه   گروه   حساب  استفاده می گردد .</a:t>
            </a:r>
          </a:p>
          <a:p>
            <a:pPr algn="r">
              <a:buFontTx/>
              <a:buNone/>
            </a:pPr>
            <a:r>
              <a:rPr lang="fa-IR"/>
              <a:t>1- مواد  اوليه</a:t>
            </a:r>
          </a:p>
          <a:p>
            <a:pPr algn="r">
              <a:buFontTx/>
              <a:buNone/>
            </a:pPr>
            <a:r>
              <a:rPr lang="fa-IR"/>
              <a:t>2- کالای  در  جريان  ساخت</a:t>
            </a:r>
          </a:p>
          <a:p>
            <a:pPr algn="r">
              <a:buFontTx/>
              <a:buNone/>
            </a:pPr>
            <a:r>
              <a:rPr lang="fa-IR"/>
              <a:t>3- کالای  ساخته  شده</a:t>
            </a:r>
            <a:endParaRPr lang="en-US"/>
          </a:p>
        </p:txBody>
      </p:sp>
    </p:spTree>
    <p:extLst>
      <p:ext uri="{BB962C8B-B14F-4D97-AF65-F5344CB8AC3E}">
        <p14:creationId xmlns:p14="http://schemas.microsoft.com/office/powerpoint/2010/main" val="20501457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8E92175-C715-449B-A95A-03068E709CAB}" type="slidenum">
              <a:rPr lang="en-US"/>
              <a:pPr/>
              <a:t>7</a:t>
            </a:fld>
            <a:endParaRPr lang="en-US"/>
          </a:p>
        </p:txBody>
      </p:sp>
      <p:sp>
        <p:nvSpPr>
          <p:cNvPr id="68611" name="Rectangle 3"/>
          <p:cNvSpPr>
            <a:spLocks noGrp="1" noChangeArrowheads="1"/>
          </p:cNvSpPr>
          <p:nvPr>
            <p:ph type="body" idx="1"/>
          </p:nvPr>
        </p:nvSpPr>
        <p:spPr>
          <a:xfrm>
            <a:off x="1992313" y="1700213"/>
            <a:ext cx="8229600" cy="4525962"/>
          </a:xfrm>
        </p:spPr>
        <p:txBody>
          <a:bodyPr/>
          <a:lstStyle/>
          <a:p>
            <a:pPr algn="r">
              <a:lnSpc>
                <a:spcPct val="90000"/>
              </a:lnSpc>
              <a:buFontTx/>
              <a:buNone/>
            </a:pPr>
            <a:r>
              <a:rPr lang="fa-IR"/>
              <a:t>در ترازنامه :</a:t>
            </a:r>
          </a:p>
          <a:p>
            <a:pPr algn="r">
              <a:lnSpc>
                <a:spcPct val="90000"/>
              </a:lnSpc>
              <a:buFontTx/>
              <a:buNone/>
            </a:pPr>
            <a:r>
              <a:rPr lang="fa-IR"/>
              <a:t>مانده حساب های سه گروه موجودی کالا به ترتيب زير در تراز نامه منعکس می گردد :</a:t>
            </a:r>
          </a:p>
          <a:p>
            <a:pPr algn="r">
              <a:lnSpc>
                <a:spcPct val="90000"/>
              </a:lnSpc>
              <a:buFontTx/>
              <a:buNone/>
            </a:pPr>
            <a:r>
              <a:rPr lang="fa-IR"/>
              <a:t>موجودی کالا: </a:t>
            </a:r>
          </a:p>
          <a:p>
            <a:pPr algn="r">
              <a:lnSpc>
                <a:spcPct val="90000"/>
              </a:lnSpc>
              <a:buFontTx/>
              <a:buNone/>
            </a:pPr>
            <a:r>
              <a:rPr lang="fa-IR"/>
              <a:t>مواد  اوليه                             **</a:t>
            </a:r>
          </a:p>
          <a:p>
            <a:pPr algn="r">
              <a:lnSpc>
                <a:spcPct val="90000"/>
              </a:lnSpc>
              <a:buFontTx/>
              <a:buNone/>
            </a:pPr>
            <a:r>
              <a:rPr lang="fa-IR"/>
              <a:t>کالای  در  جريان  ساخت           **</a:t>
            </a:r>
          </a:p>
          <a:p>
            <a:pPr algn="r">
              <a:lnSpc>
                <a:spcPct val="90000"/>
              </a:lnSpc>
              <a:buFontTx/>
              <a:buNone/>
            </a:pPr>
            <a:r>
              <a:rPr lang="fa-IR"/>
              <a:t>کالای  ساخته   شده                  **</a:t>
            </a:r>
          </a:p>
          <a:p>
            <a:pPr algn="r">
              <a:lnSpc>
                <a:spcPct val="90000"/>
              </a:lnSpc>
              <a:buFontTx/>
              <a:buNone/>
            </a:pPr>
            <a:r>
              <a:rPr lang="fa-IR"/>
              <a:t>جمع موجودی ها                     ** </a:t>
            </a:r>
            <a:endParaRPr lang="en-US"/>
          </a:p>
        </p:txBody>
      </p:sp>
      <p:sp>
        <p:nvSpPr>
          <p:cNvPr id="68612" name="Line 4"/>
          <p:cNvSpPr>
            <a:spLocks noChangeShapeType="1"/>
          </p:cNvSpPr>
          <p:nvPr/>
        </p:nvSpPr>
        <p:spPr bwMode="auto">
          <a:xfrm>
            <a:off x="5016501" y="5157788"/>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6461536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E8EDDF8-022F-4916-B18D-BB087BADC4EB}" type="slidenum">
              <a:rPr lang="en-US"/>
              <a:pPr/>
              <a:t>8</a:t>
            </a:fld>
            <a:endParaRPr lang="en-US"/>
          </a:p>
        </p:txBody>
      </p:sp>
      <p:sp>
        <p:nvSpPr>
          <p:cNvPr id="69635" name="Rectangle 3"/>
          <p:cNvSpPr>
            <a:spLocks noGrp="1" noChangeArrowheads="1"/>
          </p:cNvSpPr>
          <p:nvPr>
            <p:ph type="body" idx="1"/>
          </p:nvPr>
        </p:nvSpPr>
        <p:spPr/>
        <p:txBody>
          <a:bodyPr/>
          <a:lstStyle/>
          <a:p>
            <a:pPr algn="r">
              <a:buFontTx/>
              <a:buNone/>
            </a:pPr>
            <a:r>
              <a:rPr lang="fa-IR"/>
              <a:t>موجودی    کالای   ساخته    شده   و  کالای   در   جريان ساخت   از   سه    گروه     مختلف   هزينه   ساخت    به شرح   زير  تشکيل   می شود :</a:t>
            </a:r>
          </a:p>
          <a:p>
            <a:pPr algn="r">
              <a:buFontTx/>
              <a:buNone/>
            </a:pPr>
            <a:r>
              <a:rPr lang="fa-IR"/>
              <a:t>1 - مواد خام  مستقيم </a:t>
            </a:r>
          </a:p>
          <a:p>
            <a:pPr algn="r">
              <a:buFontTx/>
              <a:buNone/>
            </a:pPr>
            <a:r>
              <a:rPr lang="fa-IR"/>
              <a:t>2 - دستمزد  مستقيم </a:t>
            </a:r>
          </a:p>
          <a:p>
            <a:pPr algn="r">
              <a:buFontTx/>
              <a:buNone/>
            </a:pPr>
            <a:r>
              <a:rPr lang="fa-IR"/>
              <a:t>3 - سربار کار خانه</a:t>
            </a:r>
            <a:endParaRPr lang="en-US"/>
          </a:p>
        </p:txBody>
      </p:sp>
    </p:spTree>
    <p:extLst>
      <p:ext uri="{BB962C8B-B14F-4D97-AF65-F5344CB8AC3E}">
        <p14:creationId xmlns:p14="http://schemas.microsoft.com/office/powerpoint/2010/main" val="13628935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75A6DA8-DEAA-43D2-88CD-A1FBE63EB44F}" type="slidenum">
              <a:rPr lang="en-US"/>
              <a:pPr/>
              <a:t>9</a:t>
            </a:fld>
            <a:endParaRPr lang="en-US"/>
          </a:p>
        </p:txBody>
      </p:sp>
      <p:sp>
        <p:nvSpPr>
          <p:cNvPr id="70659" name="Rectangle 3"/>
          <p:cNvSpPr>
            <a:spLocks noGrp="1" noChangeArrowheads="1"/>
          </p:cNvSpPr>
          <p:nvPr>
            <p:ph type="body" idx="1"/>
          </p:nvPr>
        </p:nvSpPr>
        <p:spPr>
          <a:xfrm>
            <a:off x="1127126" y="2205038"/>
            <a:ext cx="8569325" cy="3384550"/>
          </a:xfrm>
        </p:spPr>
        <p:txBody>
          <a:bodyPr/>
          <a:lstStyle/>
          <a:p>
            <a:pPr marL="990600" lvl="1" indent="-533400" algn="r">
              <a:buNone/>
            </a:pPr>
            <a:r>
              <a:rPr lang="fa-IR" sz="3200"/>
              <a:t>1- مواد  خام  مستقيم  : بهای تمام  شده  موادی است که مستقيما  در ساخت  کالای  ساخته  شده  به  کار می رود </a:t>
            </a:r>
          </a:p>
          <a:p>
            <a:pPr marL="990600" lvl="1" indent="-533400" algn="r">
              <a:buNone/>
            </a:pPr>
            <a:r>
              <a:rPr lang="fa-IR" sz="3200"/>
              <a:t>2- دستمزد   مستقيم  :  دستمزد  کارگران  توليدی  است   که  در اثرکار آنها  مواد  اوليه   تبديل به کالای   ساخته شده  می شود .</a:t>
            </a:r>
            <a:endParaRPr lang="en-US" sz="3200"/>
          </a:p>
        </p:txBody>
      </p:sp>
    </p:spTree>
    <p:extLst>
      <p:ext uri="{BB962C8B-B14F-4D97-AF65-F5344CB8AC3E}">
        <p14:creationId xmlns:p14="http://schemas.microsoft.com/office/powerpoint/2010/main" val="35153908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2018</Words>
  <Application>Microsoft Office PowerPoint</Application>
  <PresentationFormat>Widescreen</PresentationFormat>
  <Paragraphs>271</Paragraphs>
  <Slides>50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Tahoma</vt:lpstr>
      <vt:lpstr>Times New Roman</vt:lpstr>
      <vt:lpstr>Trebuchet MS</vt:lpstr>
      <vt:lpstr>Wingdings 3</vt:lpstr>
      <vt:lpstr>Facet</vt:lpstr>
      <vt:lpstr>فصل دوم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دوم </dc:title>
  <dc:creator>omid arzi</dc:creator>
  <cp:lastModifiedBy>omid arzi</cp:lastModifiedBy>
  <cp:revision>1</cp:revision>
  <dcterms:created xsi:type="dcterms:W3CDTF">2022-01-19T18:22:45Z</dcterms:created>
  <dcterms:modified xsi:type="dcterms:W3CDTF">2022-01-19T18:23:10Z</dcterms:modified>
</cp:coreProperties>
</file>