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sldIdLst>
    <p:sldId id="256" r:id="rId2"/>
    <p:sldId id="257" r:id="rId3"/>
    <p:sldId id="264" r:id="rId4"/>
    <p:sldId id="268" r:id="rId5"/>
    <p:sldId id="263" r:id="rId6"/>
    <p:sldId id="322" r:id="rId7"/>
    <p:sldId id="310" r:id="rId8"/>
    <p:sldId id="269" r:id="rId9"/>
    <p:sldId id="270" r:id="rId10"/>
    <p:sldId id="261" r:id="rId11"/>
    <p:sldId id="323" r:id="rId12"/>
    <p:sldId id="260" r:id="rId13"/>
    <p:sldId id="311" r:id="rId14"/>
    <p:sldId id="312" r:id="rId15"/>
    <p:sldId id="313" r:id="rId16"/>
    <p:sldId id="258" r:id="rId17"/>
    <p:sldId id="259" r:id="rId18"/>
    <p:sldId id="265" r:id="rId19"/>
    <p:sldId id="267" r:id="rId20"/>
    <p:sldId id="266" r:id="rId21"/>
    <p:sldId id="271" r:id="rId22"/>
    <p:sldId id="299" r:id="rId23"/>
    <p:sldId id="300" r:id="rId24"/>
    <p:sldId id="314" r:id="rId25"/>
    <p:sldId id="301" r:id="rId26"/>
    <p:sldId id="315" r:id="rId27"/>
    <p:sldId id="302" r:id="rId28"/>
    <p:sldId id="316" r:id="rId29"/>
    <p:sldId id="317" r:id="rId30"/>
    <p:sldId id="303" r:id="rId31"/>
    <p:sldId id="318" r:id="rId32"/>
    <p:sldId id="319" r:id="rId33"/>
    <p:sldId id="275" r:id="rId34"/>
    <p:sldId id="276" r:id="rId35"/>
    <p:sldId id="277" r:id="rId36"/>
    <p:sldId id="278" r:id="rId37"/>
    <p:sldId id="279" r:id="rId38"/>
    <p:sldId id="280" r:id="rId39"/>
    <p:sldId id="272" r:id="rId40"/>
    <p:sldId id="274" r:id="rId41"/>
    <p:sldId id="273" r:id="rId42"/>
    <p:sldId id="324" r:id="rId43"/>
    <p:sldId id="282" r:id="rId44"/>
    <p:sldId id="283" r:id="rId45"/>
    <p:sldId id="320" r:id="rId46"/>
    <p:sldId id="281" r:id="rId47"/>
    <p:sldId id="284" r:id="rId48"/>
    <p:sldId id="321" r:id="rId49"/>
    <p:sldId id="285" r:id="rId50"/>
    <p:sldId id="286" r:id="rId51"/>
    <p:sldId id="287" r:id="rId52"/>
    <p:sldId id="289" r:id="rId53"/>
    <p:sldId id="325" r:id="rId54"/>
    <p:sldId id="288" r:id="rId55"/>
    <p:sldId id="290" r:id="rId56"/>
    <p:sldId id="291" r:id="rId57"/>
    <p:sldId id="298" r:id="rId58"/>
    <p:sldId id="297" r:id="rId59"/>
    <p:sldId id="296" r:id="rId60"/>
    <p:sldId id="32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E954A-26AD-4BB6-9CEB-5032175EFC6F}" type="datetimeFigureOut">
              <a:rPr lang="en-US" smtClean="0"/>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7E415-2F65-4073-A574-05ABC6247895}" type="slidenum">
              <a:rPr lang="en-US" smtClean="0"/>
              <a:t>‹#›</a:t>
            </a:fld>
            <a:endParaRPr lang="en-US"/>
          </a:p>
        </p:txBody>
      </p:sp>
    </p:spTree>
    <p:extLst>
      <p:ext uri="{BB962C8B-B14F-4D97-AF65-F5344CB8AC3E}">
        <p14:creationId xmlns:p14="http://schemas.microsoft.com/office/powerpoint/2010/main" val="139063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D4A388-7A3B-4F03-8277-9152DA352B93}" type="datetimeFigureOut">
              <a:rPr lang="en-US" smtClean="0"/>
              <a:pPr/>
              <a:t>3/11/2018</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F9009E8-2A9F-4CB0-B01F-187CB1C78C38}"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
        <p:nvSpPr>
          <p:cNvPr id="12"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4A388-7A3B-4F03-8277-9152DA352B9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09E8-2A9F-4CB0-B01F-187CB1C78C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4A388-7A3B-4F03-8277-9152DA352B9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BF9009E8-2A9F-4CB0-B01F-187CB1C78C38}"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D4A388-7A3B-4F03-8277-9152DA352B9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09E8-2A9F-4CB0-B01F-187CB1C78C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4A388-7A3B-4F03-8277-9152DA352B93}" type="datetimeFigureOut">
              <a:rPr lang="en-US" smtClean="0"/>
              <a:pPr/>
              <a:t>3/11/2018</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F9009E8-2A9F-4CB0-B01F-187CB1C78C38}"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4A388-7A3B-4F03-8277-9152DA352B93}"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09E8-2A9F-4CB0-B01F-187CB1C78C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4A388-7A3B-4F03-8277-9152DA352B93}"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009E8-2A9F-4CB0-B01F-187CB1C78C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D4A388-7A3B-4F03-8277-9152DA352B93}"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009E8-2A9F-4CB0-B01F-187CB1C78C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4A388-7A3B-4F03-8277-9152DA352B93}"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009E8-2A9F-4CB0-B01F-187CB1C78C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4A388-7A3B-4F03-8277-9152DA352B93}"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09E8-2A9F-4CB0-B01F-187CB1C78C38}"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BD4A388-7A3B-4F03-8277-9152DA352B93}"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09E8-2A9F-4CB0-B01F-187CB1C78C38}"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BD4A388-7A3B-4F03-8277-9152DA352B93}" type="datetimeFigureOut">
              <a:rPr lang="en-US" smtClean="0"/>
              <a:pPr/>
              <a:t>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F9009E8-2A9F-4CB0-B01F-187CB1C78C38}"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tlasy.ir/atlas/?attachment_id=1661"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tlasy.ir/atlas/?attachment_id=1653"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atlasy.ir/atlas/?attachment_id=165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tlasy.ir/atlas/?attachment_id=165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tlasy.ir/atlas/?attachment_id=1656"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tlasy.ir/atlas/?attachment_id=1657"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atlasy.ir/atlas/?attachment_id=165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tlasy.ir/atlas/?attachment_id=1660"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48761"/>
          </a:xfrm>
        </p:spPr>
        <p:txBody>
          <a:bodyPr/>
          <a:lstStyle/>
          <a:p>
            <a:r>
              <a:rPr lang="fa-IR" dirty="0" smtClean="0">
                <a:cs typeface="B Homa" panose="00000400000000000000" pitchFamily="2" charset="-78"/>
              </a:rPr>
              <a:t>معرفی نمونه ترمینال</a:t>
            </a:r>
            <a:endParaRPr lang="en-US" dirty="0">
              <a:cs typeface="B Homa" panose="00000400000000000000" pitchFamily="2" charset="-78"/>
            </a:endParaRPr>
          </a:p>
        </p:txBody>
      </p:sp>
    </p:spTree>
    <p:extLst>
      <p:ext uri="{BB962C8B-B14F-4D97-AF65-F5344CB8AC3E}">
        <p14:creationId xmlns:p14="http://schemas.microsoft.com/office/powerpoint/2010/main" val="128781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685800"/>
            <a:ext cx="2286000" cy="685800"/>
          </a:xfrm>
        </p:spPr>
        <p:txBody>
          <a:bodyPr>
            <a:normAutofit fontScale="90000"/>
          </a:bodyPr>
          <a:lstStyle/>
          <a:p>
            <a:pPr algn="r" rtl="1"/>
            <a:r>
              <a:rPr lang="ar-SA" dirty="0">
                <a:effectLst>
                  <a:outerShdw blurRad="38100" dist="38100" dir="2700000" algn="tl">
                    <a:srgbClr val="000000">
                      <a:alpha val="43137"/>
                    </a:srgbClr>
                  </a:outerShdw>
                </a:effectLst>
                <a:cs typeface="B Homa" panose="00000400000000000000" pitchFamily="2" charset="-78"/>
              </a:rPr>
              <a:t>معایب: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534400" cy="5791200"/>
          </a:xfrm>
        </p:spPr>
        <p:txBody>
          <a:bodyPr>
            <a:noAutofit/>
          </a:bodyPr>
          <a:lstStyle/>
          <a:p>
            <a:pPr algn="justLow" rtl="1">
              <a:lnSpc>
                <a:spcPct val="150000"/>
              </a:lnSpc>
            </a:pPr>
            <a:r>
              <a:rPr lang="ar-SA" sz="1800" b="1" dirty="0">
                <a:solidFill>
                  <a:srgbClr val="C00000"/>
                </a:solidFill>
                <a:cs typeface="B Homa" panose="00000400000000000000" pitchFamily="2" charset="-78"/>
              </a:rPr>
              <a:t>نداشتن جایگاه پیاده شدن برای مسافرین: </a:t>
            </a:r>
            <a:endParaRPr lang="en-US" sz="1800" b="1" dirty="0">
              <a:solidFill>
                <a:srgbClr val="C00000"/>
              </a:solidFill>
              <a:cs typeface="B Homa" panose="00000400000000000000" pitchFamily="2" charset="-78"/>
            </a:endParaRPr>
          </a:p>
          <a:p>
            <a:pPr algn="justLow" rtl="1">
              <a:lnSpc>
                <a:spcPct val="150000"/>
              </a:lnSpc>
            </a:pPr>
            <a:r>
              <a:rPr lang="ar-SA" sz="1800" b="1" dirty="0">
                <a:cs typeface="B Homa" panose="00000400000000000000" pitchFamily="2" charset="-78"/>
              </a:rPr>
              <a:t>بعلت نبودن فضای کافی در پایانه مسافرین در نزدیکی درب ورودی پیاده می شوند که بعلت نبودن سکوهای استاندارد و دیگر موارد پیش فرض مطلوب نمی باشد </a:t>
            </a:r>
            <a:endParaRPr lang="en-US" sz="1800" b="1" dirty="0">
              <a:cs typeface="B Homa" panose="00000400000000000000" pitchFamily="2" charset="-78"/>
            </a:endParaRPr>
          </a:p>
          <a:p>
            <a:pPr algn="justLow" rtl="1">
              <a:lnSpc>
                <a:spcPct val="150000"/>
              </a:lnSpc>
            </a:pPr>
            <a:r>
              <a:rPr lang="ar-SA" sz="1800" b="1" dirty="0">
                <a:solidFill>
                  <a:srgbClr val="C00000"/>
                </a:solidFill>
                <a:cs typeface="B Homa" panose="00000400000000000000" pitchFamily="2" charset="-78"/>
              </a:rPr>
              <a:t>نداشتن ساختمانهای خدماتی برای اتوبوسها:  </a:t>
            </a:r>
            <a:endParaRPr lang="en-US" sz="1800" b="1" dirty="0">
              <a:solidFill>
                <a:srgbClr val="C00000"/>
              </a:solidFill>
              <a:cs typeface="B Homa" panose="00000400000000000000" pitchFamily="2" charset="-78"/>
            </a:endParaRPr>
          </a:p>
          <a:p>
            <a:pPr algn="justLow" rtl="1">
              <a:lnSpc>
                <a:spcPct val="150000"/>
              </a:lnSpc>
            </a:pPr>
            <a:r>
              <a:rPr lang="ar-SA" sz="1800" b="1" dirty="0">
                <a:cs typeface="B Homa" panose="00000400000000000000" pitchFamily="2" charset="-78"/>
              </a:rPr>
              <a:t>این مکان بر خلاف پایانه کاوه در پایانه صفه اجرا نگردیده است البته در طرح اولیه و مشاهداتی که از درون پایانه شد جایگاه آن در سمت شرق پایانه و در انتها بوده است که اجرا نگردیده است. اما در آینده تصمیم بر آن است تا ایستگاه تاکسی ها و اتوبوس های درون شهری در آن منطقه قرار گیرد و وسایل بصورت دایره وار دور پایانه را دور بزنند. </a:t>
            </a:r>
            <a:endParaRPr lang="en-US" sz="1800" b="1" dirty="0">
              <a:cs typeface="B Homa" panose="00000400000000000000" pitchFamily="2" charset="-78"/>
            </a:endParaRPr>
          </a:p>
          <a:p>
            <a:pPr marL="109728" indent="0" algn="justLow" rtl="1">
              <a:lnSpc>
                <a:spcPct val="150000"/>
              </a:lnSpc>
              <a:buNone/>
            </a:pPr>
            <a:endParaRPr lang="en-US" sz="1800" dirty="0"/>
          </a:p>
        </p:txBody>
      </p:sp>
    </p:spTree>
    <p:extLst>
      <p:ext uri="{BB962C8B-B14F-4D97-AF65-F5344CB8AC3E}">
        <p14:creationId xmlns:p14="http://schemas.microsoft.com/office/powerpoint/2010/main" val="2314690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1676400"/>
            <a:ext cx="8153400" cy="4196533"/>
          </a:xfrm>
          <a:prstGeom prst="rect">
            <a:avLst/>
          </a:prstGeom>
        </p:spPr>
        <p:txBody>
          <a:bodyPr wrap="square">
            <a:spAutoFit/>
          </a:bodyPr>
          <a:lstStyle/>
          <a:p>
            <a:pPr marL="285750" indent="-285750" algn="justLow" rtl="1">
              <a:lnSpc>
                <a:spcPct val="150000"/>
              </a:lnSpc>
              <a:buFont typeface="Wingdings" panose="05000000000000000000" pitchFamily="2" charset="2"/>
              <a:buChar char="q"/>
            </a:pPr>
            <a:r>
              <a:rPr lang="ar-SA" b="1" dirty="0">
                <a:solidFill>
                  <a:srgbClr val="C00000"/>
                </a:solidFill>
                <a:cs typeface="B Homa" panose="00000400000000000000" pitchFamily="2" charset="-78"/>
              </a:rPr>
              <a:t>نداشتن پار کینگ برای تاکسی های درون استانی در درون پایانه: </a:t>
            </a:r>
            <a:endParaRPr lang="en-US" b="1" dirty="0">
              <a:solidFill>
                <a:srgbClr val="C00000"/>
              </a:solidFill>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پایانه فاقد این فضا می باشد و تاکسی در نزدیکی درب خروجی پارک کرده و در آن قسمت ایجاد ترافیک می کنند. </a:t>
            </a:r>
            <a:endParaRPr lang="en-US" b="1" dirty="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سالن انتظار عمومی برای صبح خوب و برای عصر نا مناسب می باشد </a:t>
            </a:r>
            <a:endParaRPr lang="en-US" b="1" dirty="0" smtClean="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نداشتن سرویس بهداشتی در درون ساختمان پایانه </a:t>
            </a:r>
            <a:endParaRPr lang="en-US" b="1" dirty="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سقف سکوهای سوار شدن کوتاه هستند </a:t>
            </a:r>
            <a:endParaRPr lang="fa-IR" b="1" dirty="0">
              <a:cs typeface="B Homa" panose="00000400000000000000" pitchFamily="2" charset="-78"/>
            </a:endParaRPr>
          </a:p>
          <a:p>
            <a:pPr marL="285750" indent="-285750" algn="justLow" rtl="1">
              <a:lnSpc>
                <a:spcPct val="150000"/>
              </a:lnSpc>
              <a:buFont typeface="Wingdings" panose="05000000000000000000" pitchFamily="2" charset="2"/>
              <a:buChar char="q"/>
            </a:pPr>
            <a:r>
              <a:rPr lang="ar-SA" b="1" dirty="0">
                <a:cs typeface="B Homa" panose="00000400000000000000" pitchFamily="2" charset="-78"/>
              </a:rPr>
              <a:t>همانطور که گفته شد سقف سکو ها باید در این قسمت بگونه ای باش که هنگامی که اتوبوس در سکو قرار میگیرد تا درب ورودی اتوبوس در زیر سقف باشد که ما این امر را در ساخت سقف در صفه نمی بینیم.</a:t>
            </a:r>
            <a:endParaRPr lang="fa-IR" b="1" dirty="0">
              <a:cs typeface="B Homa" panose="00000400000000000000" pitchFamily="2" charset="-78"/>
            </a:endParaRPr>
          </a:p>
          <a:p>
            <a:pPr marL="285750" indent="-285750" algn="justLow" rtl="1">
              <a:lnSpc>
                <a:spcPct val="150000"/>
              </a:lnSpc>
              <a:buFont typeface="Wingdings" panose="05000000000000000000" pitchFamily="2" charset="2"/>
              <a:buChar char="q"/>
            </a:pPr>
            <a:endParaRPr lang="en-US" b="1" dirty="0">
              <a:cs typeface="B Homa" panose="00000400000000000000" pitchFamily="2" charset="-78"/>
            </a:endParaRPr>
          </a:p>
        </p:txBody>
      </p:sp>
    </p:spTree>
    <p:extLst>
      <p:ext uri="{BB962C8B-B14F-4D97-AF65-F5344CB8AC3E}">
        <p14:creationId xmlns:p14="http://schemas.microsoft.com/office/powerpoint/2010/main" val="59012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001000" cy="5029200"/>
          </a:xfrm>
        </p:spPr>
        <p:txBody>
          <a:bodyPr>
            <a:normAutofit fontScale="92500" lnSpcReduction="20000"/>
          </a:bodyPr>
          <a:lstStyle/>
          <a:p>
            <a:pPr marL="0" indent="0" algn="justLow" rtl="1">
              <a:lnSpc>
                <a:spcPct val="150000"/>
              </a:lnSpc>
              <a:buNone/>
            </a:pPr>
            <a:r>
              <a:rPr lang="fa-IR" sz="2000" b="1" dirty="0" smtClean="0">
                <a:cs typeface="B Homa" panose="00000400000000000000" pitchFamily="2" charset="-78"/>
              </a:rPr>
              <a:t>این </a:t>
            </a:r>
            <a:r>
              <a:rPr lang="fa-IR" sz="2000" b="1" dirty="0">
                <a:cs typeface="B Homa" panose="00000400000000000000" pitchFamily="2" charset="-78"/>
              </a:rPr>
              <a:t>ترمینال از شفافیت ، روشنایی سیرکولاسیون روان و تشخیص فضایی مناسبی برخوردار نیست به طوری که مسافر پس از ورود  دچار سردرگمی می شودنحوه چیدمان فضاها در آن به گونه ای نیست که فضاهای مختلف از یکدیگر به طور محسوسی جدا شده باشند. مهمترین مشکل موجود در آن شاید عدم تامین نور مناسب و کافی طبیعی در داخل آن باشد که دلیل آن نیز اولا دو طبقه بودن آن و کنسول شدن قسمتی از طبقه دوم (اداری) روی فضاهای اصلی طبقه اول باشد و ثانیا عدم تعبیه نورگیر های کافی و مناسب در قسمت سقف و زیر آن است .به همین دلیل در شلوغ ترین ساعات کار ترمینال نیز </a:t>
            </a:r>
            <a:r>
              <a:rPr lang="fa-IR" sz="2000" b="1" dirty="0" smtClean="0">
                <a:cs typeface="B Homa" panose="00000400000000000000" pitchFamily="2" charset="-78"/>
              </a:rPr>
              <a:t>تعداد </a:t>
            </a:r>
            <a:r>
              <a:rPr lang="fa-IR" sz="2000" b="1" dirty="0">
                <a:cs typeface="B Homa" panose="00000400000000000000" pitchFamily="2" charset="-78"/>
              </a:rPr>
              <a:t>کمی از مسافران ، ماندن در داخل ترمینال را به خروح از آن و ایستادن در کنار سکوهای سوار شدن را ترجیح می دهند وباعث ایجاد شلوغی و ازدحام در کنار این سکوها می شوند.</a:t>
            </a:r>
            <a:endParaRPr lang="en-US" sz="2000" b="1" dirty="0">
              <a:cs typeface="B Homa" panose="00000400000000000000" pitchFamily="2" charset="-78"/>
            </a:endParaRPr>
          </a:p>
          <a:p>
            <a:pPr marL="109728" indent="0" algn="justLow">
              <a:lnSpc>
                <a:spcPct val="150000"/>
              </a:lnSpc>
              <a:buNone/>
            </a:pPr>
            <a:endParaRPr lang="en-US" sz="2000" dirty="0"/>
          </a:p>
        </p:txBody>
      </p:sp>
    </p:spTree>
    <p:extLst>
      <p:ext uri="{BB962C8B-B14F-4D97-AF65-F5344CB8AC3E}">
        <p14:creationId xmlns:p14="http://schemas.microsoft.com/office/powerpoint/2010/main" val="136048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752600"/>
            <a:ext cx="8382000" cy="4620496"/>
          </a:xfrm>
          <a:prstGeom prst="rect">
            <a:avLst/>
          </a:prstGeom>
        </p:spPr>
        <p:txBody>
          <a:bodyPr wrap="square">
            <a:spAutoFit/>
          </a:bodyPr>
          <a:lstStyle/>
          <a:p>
            <a:pPr algn="just" rtl="1">
              <a:lnSpc>
                <a:spcPct val="150000"/>
              </a:lnSpc>
            </a:pPr>
            <a:r>
              <a:rPr lang="fa-IR" sz="2200" b="1" dirty="0">
                <a:solidFill>
                  <a:schemeClr val="tx2"/>
                </a:solidFill>
                <a:cs typeface="B Homa" panose="00000400000000000000" pitchFamily="2" charset="-78"/>
              </a:rPr>
              <a:t> مسیرهای دسترسی از داخل ترمینال به سمت سکوهای سوار شدن محدود به راهروهای باریک و طولانی ای است که حتی یکی از دو گیشه بلیط فروشیهر شرکت نیز در کنار آنها قرار دارد و عبور مسافران را با مشکل مواجه می کند</a:t>
            </a:r>
            <a:r>
              <a:rPr lang="fa-IR" sz="2200" b="1" dirty="0" smtClean="0">
                <a:solidFill>
                  <a:schemeClr val="tx2"/>
                </a:solidFill>
                <a:cs typeface="B Homa" panose="00000400000000000000" pitchFamily="2" charset="-78"/>
              </a:rPr>
              <a:t>.</a:t>
            </a:r>
          </a:p>
          <a:p>
            <a:pPr algn="just" rtl="1">
              <a:lnSpc>
                <a:spcPct val="150000"/>
              </a:lnSpc>
            </a:pPr>
            <a:endParaRPr lang="en-US" sz="2200" b="1" dirty="0">
              <a:solidFill>
                <a:schemeClr val="tx2"/>
              </a:solidFill>
              <a:cs typeface="B Homa" panose="00000400000000000000" pitchFamily="2" charset="-78"/>
            </a:endParaRPr>
          </a:p>
          <a:p>
            <a:pPr algn="just" rtl="1">
              <a:lnSpc>
                <a:spcPct val="150000"/>
              </a:lnSpc>
            </a:pPr>
            <a:r>
              <a:rPr lang="fa-IR" sz="2200" b="1" dirty="0">
                <a:solidFill>
                  <a:schemeClr val="tx2"/>
                </a:solidFill>
                <a:cs typeface="B Homa" panose="00000400000000000000" pitchFamily="2" charset="-78"/>
              </a:rPr>
              <a:t> دسترسی از طبقه همکف به طبقه اول نیز توسط دو باکس پله انجام می شود که دو طرف وید بین طبقه اول و دوم را اشغال کرده  و علاوه بر جلوگیری از ورود نور طبیعی به فضای پشت پله ها ،سیرکولاسیون را نیز دچار اختلال می کند و در قسمت زیر وید مذکور نیز که از روشنایی حوبی برخوردار است ، ماکت مجموعه در ابعاد بزرگ قرار دارد  و عملا جای چندانی برای نشستن در نظر گرفته نشده است</a:t>
            </a:r>
            <a:r>
              <a:rPr lang="fa-IR" b="1" dirty="0">
                <a:solidFill>
                  <a:schemeClr val="tx2"/>
                </a:solidFill>
                <a:cs typeface="B Homa" panose="00000400000000000000" pitchFamily="2" charset="-78"/>
              </a:rPr>
              <a:t>.</a:t>
            </a:r>
            <a:endParaRPr lang="en-US" b="1" dirty="0">
              <a:solidFill>
                <a:schemeClr val="tx2"/>
              </a:solidFill>
              <a:cs typeface="B Homa" panose="00000400000000000000" pitchFamily="2" charset="-78"/>
            </a:endParaRPr>
          </a:p>
        </p:txBody>
      </p:sp>
    </p:spTree>
    <p:extLst>
      <p:ext uri="{BB962C8B-B14F-4D97-AF65-F5344CB8AC3E}">
        <p14:creationId xmlns:p14="http://schemas.microsoft.com/office/powerpoint/2010/main" val="403327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5"/>
            <a:ext cx="4114800" cy="639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772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654419" y="304800"/>
            <a:ext cx="2148345" cy="923330"/>
          </a:xfrm>
          <a:prstGeom prst="rect">
            <a:avLst/>
          </a:prstGeom>
        </p:spPr>
        <p:txBody>
          <a:bodyPr wrap="none">
            <a:spAutoFit/>
          </a:bodyPr>
          <a:lstStyle/>
          <a:p>
            <a:pPr algn="just" rtl="1"/>
            <a:r>
              <a:rPr lang="fa-IR" sz="5400" dirty="0">
                <a:ln w="13970" cmpd="sng">
                  <a:solidFill>
                    <a:srgbClr val="FFFFFF"/>
                  </a:solidFill>
                  <a:prstDash val="solid"/>
                </a:ln>
                <a:solidFill>
                  <a:srgbClr val="FFFFFF"/>
                </a:solidFill>
                <a:effectLst>
                  <a:outerShdw blurRad="38100" dist="38100" dir="2700000" algn="tl">
                    <a:srgbClr val="000000">
                      <a:alpha val="43137"/>
                    </a:srgbClr>
                  </a:outerShdw>
                </a:effectLst>
                <a:cs typeface="B Homa" panose="00000400000000000000" pitchFamily="2" charset="-78"/>
              </a:rPr>
              <a:t>محاسن:</a:t>
            </a:r>
          </a:p>
        </p:txBody>
      </p:sp>
      <p:sp>
        <p:nvSpPr>
          <p:cNvPr id="4" name="Rectangle 3"/>
          <p:cNvSpPr/>
          <p:nvPr/>
        </p:nvSpPr>
        <p:spPr>
          <a:xfrm>
            <a:off x="685800" y="1752600"/>
            <a:ext cx="7913382" cy="4620496"/>
          </a:xfrm>
          <a:prstGeom prst="rect">
            <a:avLst/>
          </a:prstGeom>
        </p:spPr>
        <p:txBody>
          <a:bodyPr wrap="square">
            <a:spAutoFit/>
          </a:bodyPr>
          <a:lstStyle/>
          <a:p>
            <a:pPr marL="342900" indent="-342900" algn="just" rtl="1">
              <a:lnSpc>
                <a:spcPct val="150000"/>
              </a:lnSpc>
              <a:buFont typeface="Wingdings" pitchFamily="2" charset="2"/>
              <a:buChar char="v"/>
            </a:pPr>
            <a:endParaRPr lang="en-US" sz="2200" b="1" dirty="0">
              <a:solidFill>
                <a:schemeClr val="tx2"/>
              </a:solidFill>
              <a:cs typeface="B Homa" panose="00000400000000000000" pitchFamily="2" charset="-78"/>
            </a:endParaRPr>
          </a:p>
          <a:p>
            <a:pPr marL="342900" lvl="0" indent="-342900" algn="just" rtl="1">
              <a:lnSpc>
                <a:spcPct val="150000"/>
              </a:lnSpc>
              <a:buFont typeface="Wingdings" pitchFamily="2" charset="2"/>
              <a:buChar char="v"/>
            </a:pPr>
            <a:r>
              <a:rPr lang="fa-IR" sz="2200" b="1" dirty="0">
                <a:solidFill>
                  <a:schemeClr val="tx2"/>
                </a:solidFill>
                <a:cs typeface="B Homa" panose="00000400000000000000" pitchFamily="2" charset="-78"/>
              </a:rPr>
              <a:t>در ترمینال صفه مشکل توقف اتوبوس ها در اثر توقف اتوبوس های متوقف شده  مزاحم به دلیل وجود فضای مانور زیاد وجود ندارد</a:t>
            </a:r>
            <a:r>
              <a:rPr lang="fa-IR" sz="2200" b="1" dirty="0" smtClean="0">
                <a:solidFill>
                  <a:schemeClr val="tx2"/>
                </a:solidFill>
                <a:cs typeface="B Homa" panose="00000400000000000000" pitchFamily="2" charset="-78"/>
              </a:rPr>
              <a:t>.</a:t>
            </a:r>
            <a:endParaRPr lang="en-US" sz="2200" b="1" dirty="0" smtClean="0">
              <a:solidFill>
                <a:schemeClr val="tx2"/>
              </a:solidFill>
              <a:cs typeface="B Homa" panose="00000400000000000000" pitchFamily="2" charset="-78"/>
            </a:endParaRPr>
          </a:p>
          <a:p>
            <a:pPr lvl="0" algn="just" rtl="1">
              <a:lnSpc>
                <a:spcPct val="150000"/>
              </a:lnSpc>
            </a:pPr>
            <a:endParaRPr lang="en-US" sz="2200" b="1" dirty="0">
              <a:solidFill>
                <a:schemeClr val="tx2"/>
              </a:solidFill>
              <a:cs typeface="B Homa" panose="00000400000000000000" pitchFamily="2" charset="-78"/>
            </a:endParaRPr>
          </a:p>
          <a:p>
            <a:pPr marL="342900" lvl="0" indent="-342900" algn="just" rtl="1">
              <a:lnSpc>
                <a:spcPct val="150000"/>
              </a:lnSpc>
              <a:buFont typeface="Wingdings" pitchFamily="2" charset="2"/>
              <a:buChar char="v"/>
            </a:pPr>
            <a:r>
              <a:rPr lang="fa-IR" sz="2200" b="1" dirty="0">
                <a:solidFill>
                  <a:schemeClr val="tx2"/>
                </a:solidFill>
                <a:cs typeface="B Homa" panose="00000400000000000000" pitchFamily="2" charset="-78"/>
              </a:rPr>
              <a:t>قسمت پارکینگ مشایعت کنندگان و سلسله مراتب دسترسی از بزرگراه مجاور آن در خور تعریف است</a:t>
            </a:r>
            <a:r>
              <a:rPr lang="fa-IR" sz="2200" b="1" dirty="0" smtClean="0">
                <a:solidFill>
                  <a:schemeClr val="tx2"/>
                </a:solidFill>
                <a:cs typeface="B Homa" panose="00000400000000000000" pitchFamily="2" charset="-78"/>
              </a:rPr>
              <a:t>.</a:t>
            </a:r>
            <a:endParaRPr lang="en-US" sz="2200" b="1" dirty="0" smtClean="0">
              <a:solidFill>
                <a:schemeClr val="tx2"/>
              </a:solidFill>
              <a:cs typeface="B Homa" panose="00000400000000000000" pitchFamily="2" charset="-78"/>
            </a:endParaRPr>
          </a:p>
          <a:p>
            <a:pPr lvl="0" algn="just" rtl="1">
              <a:lnSpc>
                <a:spcPct val="150000"/>
              </a:lnSpc>
            </a:pPr>
            <a:endParaRPr lang="en-US" sz="2200" b="1" dirty="0">
              <a:solidFill>
                <a:schemeClr val="tx2"/>
              </a:solidFill>
              <a:cs typeface="B Homa" panose="00000400000000000000" pitchFamily="2" charset="-78"/>
            </a:endParaRPr>
          </a:p>
          <a:p>
            <a:pPr marL="342900" indent="-342900" algn="just" rtl="1">
              <a:lnSpc>
                <a:spcPct val="150000"/>
              </a:lnSpc>
              <a:buFont typeface="Wingdings" pitchFamily="2" charset="2"/>
              <a:buChar char="v"/>
            </a:pPr>
            <a:r>
              <a:rPr lang="fa-IR" sz="2200" b="1" dirty="0">
                <a:solidFill>
                  <a:schemeClr val="tx2"/>
                </a:solidFill>
                <a:cs typeface="B Homa" panose="00000400000000000000" pitchFamily="2" charset="-78"/>
              </a:rPr>
              <a:t>قسمت آبخوری و سرویس های بهداشتی ان به نحو مناسبی در داخل خود ترمینال قرار دارد </a:t>
            </a:r>
            <a:endParaRPr lang="en-US" sz="2200" b="1" dirty="0">
              <a:solidFill>
                <a:schemeClr val="tx2"/>
              </a:solidFill>
              <a:cs typeface="B Homa" panose="00000400000000000000" pitchFamily="2" charset="-78"/>
            </a:endParaRPr>
          </a:p>
        </p:txBody>
      </p:sp>
    </p:spTree>
    <p:extLst>
      <p:ext uri="{BB962C8B-B14F-4D97-AF65-F5344CB8AC3E}">
        <p14:creationId xmlns:p14="http://schemas.microsoft.com/office/powerpoint/2010/main" val="161934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8171200"/>
              </p:ext>
            </p:extLst>
          </p:nvPr>
        </p:nvGraphicFramePr>
        <p:xfrm>
          <a:off x="1219200" y="685800"/>
          <a:ext cx="7162800" cy="5562600"/>
        </p:xfrm>
        <a:graphic>
          <a:graphicData uri="http://schemas.openxmlformats.org/drawingml/2006/table">
            <a:tbl>
              <a:tblPr firstRow="1" bandRow="1">
                <a:tableStyleId>{5C22544A-7EE6-4342-B048-85BDC9FD1C3A}</a:tableStyleId>
              </a:tblPr>
              <a:tblGrid>
                <a:gridCol w="7162800">
                  <a:extLst>
                    <a:ext uri="{9D8B030D-6E8A-4147-A177-3AD203B41FA5}">
                      <a16:colId xmlns:a16="http://schemas.microsoft.com/office/drawing/2014/main" xmlns="" val="20000"/>
                    </a:ext>
                  </a:extLst>
                </a:gridCol>
              </a:tblGrid>
              <a:tr h="624840">
                <a:tc>
                  <a:txBody>
                    <a:bodyPr/>
                    <a:lstStyle/>
                    <a:p>
                      <a:pPr algn="ctr"/>
                      <a:r>
                        <a:rPr kumimoji="0" lang="fa-IR" sz="1800" b="1" i="0" u="none" strike="noStrike" kern="1200" baseline="0" dirty="0" smtClean="0">
                          <a:solidFill>
                            <a:schemeClr val="lt1"/>
                          </a:solidFill>
                          <a:latin typeface="+mn-lt"/>
                          <a:ea typeface="+mn-ea"/>
                          <a:cs typeface="B Homa" panose="00000400000000000000" pitchFamily="2" charset="-78"/>
                        </a:rPr>
                        <a:t>فضاي سبز پايانه صفه</a:t>
                      </a:r>
                      <a:endParaRPr lang="en-US" dirty="0">
                        <a:cs typeface="B Homa" panose="00000400000000000000" pitchFamily="2" charset="-78"/>
                      </a:endParaRPr>
                    </a:p>
                  </a:txBody>
                  <a:tcPr/>
                </a:tc>
                <a:extLst>
                  <a:ext uri="{0D108BD9-81ED-4DB2-BD59-A6C34878D82A}">
                    <a16:rowId xmlns:a16="http://schemas.microsoft.com/office/drawing/2014/main" xmlns="" val="10000"/>
                  </a:ext>
                </a:extLst>
              </a:tr>
              <a:tr h="5486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كل فضاي سبز                                                         7588 مترمربع</a:t>
                      </a:r>
                      <a:endParaRPr lang="en-US" dirty="0">
                        <a:cs typeface="B Homa" panose="00000400000000000000" pitchFamily="2" charset="-78"/>
                      </a:endParaRPr>
                    </a:p>
                  </a:txBody>
                  <a:tcPr/>
                </a:tc>
                <a:extLst>
                  <a:ext uri="{0D108BD9-81ED-4DB2-BD59-A6C34878D82A}">
                    <a16:rowId xmlns:a16="http://schemas.microsoft.com/office/drawing/2014/main" xmlns="" val="10001"/>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چمن و گياهان پوششي                                                     4871 مترمربع</a:t>
                      </a:r>
                      <a:endParaRPr lang="en-US" dirty="0">
                        <a:cs typeface="B Homa" panose="00000400000000000000" pitchFamily="2" charset="-78"/>
                      </a:endParaRPr>
                    </a:p>
                  </a:txBody>
                  <a:tcPr/>
                </a:tc>
                <a:extLst>
                  <a:ext uri="{0D108BD9-81ED-4DB2-BD59-A6C34878D82A}">
                    <a16:rowId xmlns:a16="http://schemas.microsoft.com/office/drawing/2014/main" xmlns="" val="10002"/>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فصل                                                           239 مترمربع</a:t>
                      </a:r>
                      <a:endParaRPr lang="en-US" dirty="0">
                        <a:cs typeface="B Homa" panose="00000400000000000000" pitchFamily="2" charset="-78"/>
                      </a:endParaRPr>
                    </a:p>
                  </a:txBody>
                  <a:tcPr/>
                </a:tc>
                <a:extLst>
                  <a:ext uri="{0D108BD9-81ED-4DB2-BD59-A6C34878D82A}">
                    <a16:rowId xmlns:a16="http://schemas.microsoft.com/office/drawing/2014/main" xmlns="" val="10003"/>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دائم                                                            222 مترمربع</a:t>
                      </a:r>
                      <a:endParaRPr lang="en-US" dirty="0">
                        <a:cs typeface="B Homa" panose="00000400000000000000" pitchFamily="2" charset="-78"/>
                      </a:endParaRPr>
                    </a:p>
                  </a:txBody>
                  <a:tcPr/>
                </a:tc>
                <a:extLst>
                  <a:ext uri="{0D108BD9-81ED-4DB2-BD59-A6C34878D82A}">
                    <a16:rowId xmlns:a16="http://schemas.microsoft.com/office/drawing/2014/main" xmlns="" val="10004"/>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رز كاري                                                           445 مترمربع</a:t>
                      </a:r>
                      <a:endParaRPr lang="en-US" dirty="0">
                        <a:cs typeface="B Homa" panose="00000400000000000000" pitchFamily="2" charset="-78"/>
                      </a:endParaRPr>
                    </a:p>
                  </a:txBody>
                  <a:tcPr/>
                </a:tc>
                <a:extLst>
                  <a:ext uri="{0D108BD9-81ED-4DB2-BD59-A6C34878D82A}">
                    <a16:rowId xmlns:a16="http://schemas.microsoft.com/office/drawing/2014/main" xmlns="" val="10005"/>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مساحت پرچين                                                                            745 مترمربع</a:t>
                      </a:r>
                      <a:endParaRPr lang="en-US" dirty="0">
                        <a:cs typeface="B Homa" panose="00000400000000000000" pitchFamily="2" charset="-78"/>
                      </a:endParaRPr>
                    </a:p>
                  </a:txBody>
                  <a:tcPr/>
                </a:tc>
                <a:extLst>
                  <a:ext uri="{0D108BD9-81ED-4DB2-BD59-A6C34878D82A}">
                    <a16:rowId xmlns:a16="http://schemas.microsoft.com/office/drawing/2014/main" xmlns="" val="10006"/>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تعداد گلدان و فلاورباكس                                                                     142 عدد</a:t>
                      </a:r>
                      <a:endParaRPr lang="en-US" dirty="0">
                        <a:cs typeface="B Homa" panose="00000400000000000000" pitchFamily="2" charset="-78"/>
                      </a:endParaRPr>
                    </a:p>
                  </a:txBody>
                  <a:tcPr/>
                </a:tc>
                <a:extLst>
                  <a:ext uri="{0D108BD9-81ED-4DB2-BD59-A6C34878D82A}">
                    <a16:rowId xmlns:a16="http://schemas.microsoft.com/office/drawing/2014/main" xmlns="" val="10007"/>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تعداد درخت و درختچه                                                                      783 اصله</a:t>
                      </a:r>
                      <a:endParaRPr lang="en-US" dirty="0">
                        <a:cs typeface="B Homa" panose="00000400000000000000" pitchFamily="2" charset="-78"/>
                      </a:endParaRPr>
                    </a:p>
                  </a:txBody>
                  <a:tcPr/>
                </a:tc>
                <a:extLst>
                  <a:ext uri="{0D108BD9-81ED-4DB2-BD59-A6C34878D82A}">
                    <a16:rowId xmlns:a16="http://schemas.microsoft.com/office/drawing/2014/main" xmlns="" val="10008"/>
                  </a:ext>
                </a:extLst>
              </a:tr>
              <a:tr h="548640">
                <a:tc>
                  <a:txBody>
                    <a:bodyPr/>
                    <a:lstStyle/>
                    <a:p>
                      <a:pPr algn="just"/>
                      <a:r>
                        <a:rPr kumimoji="0" lang="fa-IR" sz="1800" b="1" i="0" u="none" strike="noStrike" kern="1200" baseline="0" dirty="0" smtClean="0">
                          <a:solidFill>
                            <a:schemeClr val="dk1"/>
                          </a:solidFill>
                          <a:latin typeface="+mn-lt"/>
                          <a:ea typeface="+mn-ea"/>
                          <a:cs typeface="B Homa" panose="00000400000000000000" pitchFamily="2" charset="-78"/>
                        </a:rPr>
                        <a:t>تعداد نيروهاي حفظ و نگهداري فضاي سبز                                                    3 نفر</a:t>
                      </a:r>
                      <a:endParaRPr lang="en-US" dirty="0">
                        <a:cs typeface="B Homa" panose="00000400000000000000" pitchFamily="2" charset="-78"/>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5995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effectLst>
                  <a:outerShdw blurRad="38100" dist="38100" dir="2700000" algn="tl">
                    <a:srgbClr val="000000">
                      <a:alpha val="43137"/>
                    </a:srgbClr>
                  </a:outerShdw>
                </a:effectLst>
                <a:latin typeface="+mn-lt"/>
                <a:ea typeface="+mn-ea"/>
                <a:cs typeface="B Homa" panose="00000400000000000000" pitchFamily="2" charset="-78"/>
              </a:rPr>
              <a:t>امكانات و خدمات موجود در پايانه</a:t>
            </a:r>
            <a:r>
              <a:rPr lang="fa-IR" dirty="0"/>
              <a:t>:</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0" indent="0" algn="just" rtl="1">
              <a:lnSpc>
                <a:spcPct val="150000"/>
              </a:lnSpc>
              <a:buNone/>
            </a:pPr>
            <a:r>
              <a:rPr lang="fa-IR" sz="2200" b="1" dirty="0">
                <a:cs typeface="B Homa" panose="00000400000000000000" pitchFamily="2" charset="-78"/>
              </a:rPr>
              <a:t>1. هتل مجهز به سرويس كامل با ظرفيت 50 تخت</a:t>
            </a:r>
          </a:p>
          <a:p>
            <a:pPr marL="0" indent="0" algn="just" rtl="1">
              <a:lnSpc>
                <a:spcPct val="150000"/>
              </a:lnSpc>
              <a:buNone/>
            </a:pPr>
            <a:r>
              <a:rPr lang="fa-IR" sz="2200" b="1" dirty="0">
                <a:cs typeface="B Homa" panose="00000400000000000000" pitchFamily="2" charset="-78"/>
              </a:rPr>
              <a:t>2. رستوران</a:t>
            </a:r>
          </a:p>
          <a:p>
            <a:pPr marL="0" indent="0" algn="just" rtl="1">
              <a:lnSpc>
                <a:spcPct val="150000"/>
              </a:lnSpc>
              <a:buNone/>
            </a:pPr>
            <a:r>
              <a:rPr lang="fa-IR" sz="2200" b="1" dirty="0">
                <a:cs typeface="B Homa" panose="00000400000000000000" pitchFamily="2" charset="-78"/>
              </a:rPr>
              <a:t>3. سالن ويژه براي صرف صبحانه در طبقه دوم پايانه</a:t>
            </a:r>
          </a:p>
          <a:p>
            <a:pPr marL="0" indent="0" algn="just" rtl="1">
              <a:lnSpc>
                <a:spcPct val="150000"/>
              </a:lnSpc>
              <a:buNone/>
            </a:pPr>
            <a:r>
              <a:rPr lang="fa-IR" sz="2200" b="1" dirty="0">
                <a:cs typeface="B Homa" panose="00000400000000000000" pitchFamily="2" charset="-78"/>
              </a:rPr>
              <a:t>4. خدمات تاكسي ويژه، اتوبوس شهري و تاكسي تلفني</a:t>
            </a:r>
          </a:p>
          <a:p>
            <a:pPr marL="0" indent="0" algn="just" rtl="1">
              <a:lnSpc>
                <a:spcPct val="150000"/>
              </a:lnSpc>
              <a:buNone/>
            </a:pPr>
            <a:r>
              <a:rPr lang="fa-IR" sz="2200" b="1" dirty="0">
                <a:cs typeface="B Homa" panose="00000400000000000000" pitchFamily="2" charset="-78"/>
              </a:rPr>
              <a:t>5. نمازخانه مردانه و زنانه</a:t>
            </a:r>
          </a:p>
          <a:p>
            <a:pPr marL="0" indent="0" algn="just" rtl="1">
              <a:lnSpc>
                <a:spcPct val="150000"/>
              </a:lnSpc>
              <a:buNone/>
            </a:pPr>
            <a:r>
              <a:rPr lang="fa-IR" sz="2200" b="1" dirty="0">
                <a:cs typeface="B Homa" panose="00000400000000000000" pitchFamily="2" charset="-78"/>
              </a:rPr>
              <a:t>6. وجود 15 دفتر شركتهاي مسافربري</a:t>
            </a:r>
          </a:p>
          <a:p>
            <a:pPr marL="0" indent="0" algn="just" rtl="1">
              <a:lnSpc>
                <a:spcPct val="150000"/>
              </a:lnSpc>
              <a:buNone/>
            </a:pPr>
            <a:r>
              <a:rPr lang="fa-IR" sz="2200" b="1" dirty="0">
                <a:cs typeface="B Homa" panose="00000400000000000000" pitchFamily="2" charset="-78"/>
              </a:rPr>
              <a:t>7. وجود 27 باب فروشگاههاي مواد غذايي، صنايع دستي، پوشاك </a:t>
            </a:r>
            <a:r>
              <a:rPr lang="fa-IR" sz="2000" b="1" dirty="0">
                <a:effectLst>
                  <a:outerShdw blurRad="38100" dist="38100" dir="2700000" algn="tl">
                    <a:srgbClr val="000000">
                      <a:alpha val="43137"/>
                    </a:srgbClr>
                  </a:outerShdw>
                </a:effectLst>
              </a:rPr>
              <a:t>و . . .</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4978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67261"/>
            <a:ext cx="8684797" cy="5490739"/>
          </a:xfrm>
        </p:spPr>
      </p:pic>
    </p:spTree>
    <p:extLst>
      <p:ext uri="{BB962C8B-B14F-4D97-AF65-F5344CB8AC3E}">
        <p14:creationId xmlns:p14="http://schemas.microsoft.com/office/powerpoint/2010/main" val="2613913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880"/>
            <a:ext cx="6705600" cy="1111664"/>
          </a:xfrm>
        </p:spPr>
        <p:txBody>
          <a:bodyPr>
            <a:normAutofit fontScale="90000"/>
          </a:bodyPr>
          <a:lstStyle/>
          <a:p>
            <a:pPr algn="r" rtl="1"/>
            <a:r>
              <a:rPr lang="fa-IR" dirty="0">
                <a:effectLst>
                  <a:outerShdw blurRad="38100" dist="38100" dir="2700000" algn="tl">
                    <a:srgbClr val="000000">
                      <a:alpha val="43137"/>
                    </a:srgbClr>
                  </a:outerShdw>
                </a:effectLst>
                <a:latin typeface="+mn-lt"/>
                <a:ea typeface="+mn-ea"/>
                <a:cs typeface="B Homa" panose="00000400000000000000" pitchFamily="2" charset="-78"/>
              </a:rPr>
              <a:t>ترمینال کاوه اصفهان</a:t>
            </a:r>
            <a:endParaRPr lang="en-US" dirty="0">
              <a:effectLst>
                <a:outerShdw blurRad="38100" dist="38100" dir="2700000" algn="tl">
                  <a:srgbClr val="000000">
                    <a:alpha val="43137"/>
                  </a:srgbClr>
                </a:outerShdw>
              </a:effectLst>
              <a:latin typeface="+mn-lt"/>
              <a:ea typeface="+mn-ea"/>
              <a:cs typeface="B Homa" panose="00000400000000000000" pitchFamily="2" charset="-78"/>
            </a:endParaRPr>
          </a:p>
        </p:txBody>
      </p:sp>
      <p:sp>
        <p:nvSpPr>
          <p:cNvPr id="2" name="Content Placeholder 1"/>
          <p:cNvSpPr>
            <a:spLocks noGrp="1"/>
          </p:cNvSpPr>
          <p:nvPr>
            <p:ph idx="1"/>
          </p:nvPr>
        </p:nvSpPr>
        <p:spPr/>
        <p:txBody>
          <a:bodyPr>
            <a:normAutofit/>
          </a:bodyPr>
          <a:lstStyle/>
          <a:p>
            <a:pPr marL="109728" indent="0" algn="justLow" rtl="1">
              <a:lnSpc>
                <a:spcPct val="150000"/>
              </a:lnSpc>
              <a:buNone/>
            </a:pPr>
            <a:r>
              <a:rPr lang="fa-IR" sz="2200" b="1" dirty="0">
                <a:cs typeface="B Homa" panose="00000400000000000000" pitchFamily="2" charset="-78"/>
              </a:rPr>
              <a:t>مترمربع / 100 مترمربع و 000 / فاز اول پايانه مسافربري كاوه در شمال شهر اصفهان با مساحتي نزديك به 000</a:t>
            </a:r>
          </a:p>
          <a:p>
            <a:pPr marL="109728" indent="0" algn="justLow" rtl="1">
              <a:lnSpc>
                <a:spcPct val="150000"/>
              </a:lnSpc>
              <a:buNone/>
            </a:pPr>
            <a:r>
              <a:rPr lang="fa-IR" sz="2200" b="1" dirty="0">
                <a:cs typeface="B Homa" panose="00000400000000000000" pitchFamily="2" charset="-78"/>
              </a:rPr>
              <a:t>25 مترمربع فضاي سبز در آذرماه 1370 افتتاح شده است و هم اكنون 16 شركت مسافربري بطور / زيربنا و 000</a:t>
            </a:r>
          </a:p>
          <a:p>
            <a:pPr marL="109728" indent="0" algn="justLow" rtl="1">
              <a:lnSpc>
                <a:spcPct val="150000"/>
              </a:lnSpc>
              <a:buNone/>
            </a:pPr>
            <a:r>
              <a:rPr lang="fa-IR" sz="2200" b="1" dirty="0">
                <a:cs typeface="B Homa" panose="00000400000000000000" pitchFamily="2" charset="-78"/>
              </a:rPr>
              <a:t>متوسط روزانه حدود 12 هزار نفر مسافر را به اقصي نقاط كشور انتقال ميدهند</a:t>
            </a:r>
            <a:endParaRPr lang="en-US" sz="2200" b="1" dirty="0">
              <a:cs typeface="B Homa" panose="00000400000000000000" pitchFamily="2" charset="-78"/>
            </a:endParaRPr>
          </a:p>
        </p:txBody>
      </p:sp>
    </p:spTree>
    <p:extLst>
      <p:ext uri="{BB962C8B-B14F-4D97-AF65-F5344CB8AC3E}">
        <p14:creationId xmlns:p14="http://schemas.microsoft.com/office/powerpoint/2010/main" val="1635754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cs typeface="B Homa" panose="00000400000000000000" pitchFamily="2" charset="-78"/>
              </a:rPr>
              <a:t>ترمینال صفه اصفهان</a:t>
            </a:r>
            <a:endParaRPr lang="en-US" dirty="0">
              <a:effectLst>
                <a:outerShdw blurRad="38100" dist="38100" dir="2700000" algn="tl">
                  <a:srgbClr val="000000">
                    <a:alpha val="43137"/>
                  </a:srgbClr>
                </a:outerShdw>
              </a:effectLst>
              <a:cs typeface="B Homa" panose="00000400000000000000" pitchFamily="2" charset="-78"/>
            </a:endParaRP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marL="109728" indent="0" algn="just" rtl="1">
              <a:lnSpc>
                <a:spcPct val="150000"/>
              </a:lnSpc>
              <a:buNone/>
            </a:pPr>
            <a:r>
              <a:rPr lang="ar-SA" b="1" dirty="0">
                <a:cs typeface="B Homa" panose="00000400000000000000" pitchFamily="2" charset="-78"/>
              </a:rPr>
              <a:t>پايانه مسافربری صفه واقع در جنوب اصفهان ابتدای جاده اصفهان- شيراز به مساحت 000/100 مترمربع و 000/12 مترمربع زيربنا و 000/0 3مترمربع فضای سبز تاريخ افتتاح خرداد 1373.   </a:t>
            </a:r>
            <a:endParaRPr lang="en-US" b="1" dirty="0">
              <a:cs typeface="B Homa" panose="00000400000000000000" pitchFamily="2" charset="-78"/>
            </a:endParaRPr>
          </a:p>
          <a:p>
            <a:pPr marL="109728" indent="0" algn="just" rtl="1">
              <a:lnSpc>
                <a:spcPct val="150000"/>
              </a:lnSpc>
              <a:buNone/>
            </a:pPr>
            <a:r>
              <a:rPr lang="ar-SA" b="1" dirty="0">
                <a:cs typeface="B Homa" panose="00000400000000000000" pitchFamily="2" charset="-78"/>
              </a:rPr>
              <a:t>سرويس دهی به شهرهای اصفهان و اکثر نقاط کشور و روزانه حدود 9000 تا 9500 نفر از اين پايانه جهت مسافرت استفاده می نمايند و روزانه تعداد ورودی وخروجی ترمینال( اتوبوس و سواری) میانگین 550 دستگاه وارد وخارج می شود. اکنون به علت ساخت مترو محدوده ای از پایانه را دچار مشکل کرده که گروه نتیجه بررسی ها و مشاهدات را بر مبنای قبل از ساخت پایانه کرده است. </a:t>
            </a:r>
            <a:endParaRPr lang="en-US" b="1" dirty="0">
              <a:cs typeface="B Homa" panose="00000400000000000000" pitchFamily="2" charset="-78"/>
            </a:endParaRPr>
          </a:p>
        </p:txBody>
      </p:sp>
    </p:spTree>
    <p:extLst>
      <p:ext uri="{BB962C8B-B14F-4D97-AF65-F5344CB8AC3E}">
        <p14:creationId xmlns:p14="http://schemas.microsoft.com/office/powerpoint/2010/main" val="3475078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smtClean="0">
                <a:effectLst>
                  <a:outerShdw blurRad="38100" dist="38100" dir="2700000" algn="tl">
                    <a:srgbClr val="000000">
                      <a:alpha val="43137"/>
                    </a:srgbClr>
                  </a:outerShdw>
                </a:effectLst>
                <a:latin typeface="+mn-lt"/>
                <a:ea typeface="+mn-ea"/>
                <a:cs typeface="B Homa" panose="00000400000000000000" pitchFamily="2" charset="-78"/>
              </a:rPr>
              <a:t>امكانات </a:t>
            </a:r>
            <a:r>
              <a:rPr lang="fa-IR" dirty="0">
                <a:effectLst>
                  <a:outerShdw blurRad="38100" dist="38100" dir="2700000" algn="tl">
                    <a:srgbClr val="000000">
                      <a:alpha val="43137"/>
                    </a:srgbClr>
                  </a:outerShdw>
                </a:effectLst>
                <a:latin typeface="+mn-lt"/>
                <a:ea typeface="+mn-ea"/>
                <a:cs typeface="B Homa" panose="00000400000000000000" pitchFamily="2" charset="-78"/>
              </a:rPr>
              <a:t>و خدمات موجود در </a:t>
            </a:r>
            <a:r>
              <a:rPr lang="fa-IR" dirty="0" smtClean="0">
                <a:effectLst>
                  <a:outerShdw blurRad="38100" dist="38100" dir="2700000" algn="tl">
                    <a:srgbClr val="000000">
                      <a:alpha val="43137"/>
                    </a:srgbClr>
                  </a:outerShdw>
                </a:effectLst>
                <a:latin typeface="+mn-lt"/>
                <a:ea typeface="+mn-ea"/>
                <a:cs typeface="B Homa" panose="00000400000000000000" pitchFamily="2" charset="-78"/>
              </a:rPr>
              <a:t>پايانه:</a:t>
            </a:r>
            <a:endParaRPr lang="en-US" dirty="0">
              <a:effectLst>
                <a:outerShdw blurRad="38100" dist="38100" dir="2700000" algn="tl">
                  <a:srgbClr val="000000">
                    <a:alpha val="43137"/>
                  </a:srgbClr>
                </a:outerShdw>
              </a:effectLst>
              <a:latin typeface="+mn-lt"/>
              <a:ea typeface="+mn-ea"/>
              <a:cs typeface="B Homa" panose="00000400000000000000" pitchFamily="2" charset="-78"/>
            </a:endParaRPr>
          </a:p>
        </p:txBody>
      </p:sp>
      <p:sp>
        <p:nvSpPr>
          <p:cNvPr id="2" name="Content Placeholder 1"/>
          <p:cNvSpPr>
            <a:spLocks noGrp="1"/>
          </p:cNvSpPr>
          <p:nvPr>
            <p:ph idx="1"/>
          </p:nvPr>
        </p:nvSpPr>
        <p:spPr>
          <a:xfrm>
            <a:off x="457200" y="1481328"/>
            <a:ext cx="8229600" cy="4767072"/>
          </a:xfrm>
        </p:spPr>
        <p:txBody>
          <a:bodyPr>
            <a:normAutofit fontScale="92500"/>
          </a:bodyPr>
          <a:lstStyle/>
          <a:p>
            <a:pPr marL="109728" indent="0" algn="justLow" rtl="1">
              <a:buNone/>
            </a:pPr>
            <a:r>
              <a:rPr lang="fa-IR" sz="2200" b="1" dirty="0">
                <a:cs typeface="B Homa" panose="00000400000000000000" pitchFamily="2" charset="-78"/>
              </a:rPr>
              <a:t>1</a:t>
            </a:r>
            <a:r>
              <a:rPr lang="fa-IR" sz="2200" b="1" dirty="0" smtClean="0">
                <a:cs typeface="B Homa" panose="00000400000000000000" pitchFamily="2" charset="-78"/>
              </a:rPr>
              <a:t> هتل مجهز به سرويس كامل با ظرفيت 80 تخت</a:t>
            </a:r>
          </a:p>
          <a:p>
            <a:pPr marL="109728" indent="0" algn="justLow" rtl="1">
              <a:buNone/>
            </a:pPr>
            <a:r>
              <a:rPr lang="fa-IR" sz="2200" b="1" dirty="0" smtClean="0">
                <a:cs typeface="B Homa" panose="00000400000000000000" pitchFamily="2" charset="-78"/>
              </a:rPr>
              <a:t>-2 رستوران</a:t>
            </a:r>
          </a:p>
          <a:p>
            <a:pPr marL="109728" indent="0" algn="justLow" rtl="1">
              <a:buNone/>
            </a:pPr>
            <a:r>
              <a:rPr lang="fa-IR" sz="2200" b="1" dirty="0" smtClean="0">
                <a:cs typeface="B Homa" panose="00000400000000000000" pitchFamily="2" charset="-78"/>
              </a:rPr>
              <a:t>-3 حمام</a:t>
            </a:r>
          </a:p>
          <a:p>
            <a:pPr marL="109728" indent="0" algn="justLow" rtl="1">
              <a:buNone/>
            </a:pPr>
            <a:r>
              <a:rPr lang="fa-IR" sz="2200" b="1" dirty="0" smtClean="0">
                <a:cs typeface="B Homa" panose="00000400000000000000" pitchFamily="2" charset="-78"/>
              </a:rPr>
              <a:t>-4 خوابگاه و استراحتگاه رانندگان با ظرفيت 60 تخت</a:t>
            </a:r>
          </a:p>
          <a:p>
            <a:pPr marL="109728" indent="0" algn="justLow" rtl="1">
              <a:buNone/>
            </a:pPr>
            <a:r>
              <a:rPr lang="fa-IR" sz="2200" b="1" dirty="0" smtClean="0">
                <a:cs typeface="B Homa" panose="00000400000000000000" pitchFamily="2" charset="-78"/>
              </a:rPr>
              <a:t>-5 تعميرگاه جهت اتوبوس</a:t>
            </a:r>
          </a:p>
          <a:p>
            <a:pPr marL="109728" indent="0" algn="justLow" rtl="1">
              <a:buNone/>
            </a:pPr>
            <a:r>
              <a:rPr lang="fa-IR" sz="2200" b="1" dirty="0" smtClean="0">
                <a:cs typeface="B Homa" panose="00000400000000000000" pitchFamily="2" charset="-78"/>
              </a:rPr>
              <a:t>-6 خدمات تاكسي و اتوبوس شهري و تاكسي تلفني (تاكسي سرويس بانوان)</a:t>
            </a:r>
          </a:p>
          <a:p>
            <a:pPr marL="109728" indent="0" algn="justLow" rtl="1">
              <a:buNone/>
            </a:pPr>
            <a:r>
              <a:rPr lang="fa-IR" sz="2200" b="1" dirty="0" smtClean="0">
                <a:cs typeface="B Homa" panose="00000400000000000000" pitchFamily="2" charset="-78"/>
              </a:rPr>
              <a:t>-7 وجود 16 دفتر شركتهاي مسافربري</a:t>
            </a:r>
          </a:p>
          <a:p>
            <a:pPr marL="109728" indent="0" algn="justLow" rtl="1">
              <a:buNone/>
            </a:pPr>
            <a:r>
              <a:rPr lang="fa-IR" sz="2200" b="1" dirty="0" smtClean="0">
                <a:cs typeface="B Homa" panose="00000400000000000000" pitchFamily="2" charset="-78"/>
              </a:rPr>
              <a:t>-8 احداث پارك سلامت و نصب دستگاههاي ورزشي</a:t>
            </a:r>
          </a:p>
          <a:p>
            <a:pPr marL="109728" indent="0" algn="justLow" rtl="1">
              <a:buNone/>
            </a:pPr>
            <a:r>
              <a:rPr lang="fa-IR" sz="2200" b="1" dirty="0" smtClean="0">
                <a:cs typeface="B Homa" panose="00000400000000000000" pitchFamily="2" charset="-78"/>
              </a:rPr>
              <a:t>-9 نمازخانه</a:t>
            </a:r>
            <a:r>
              <a:rPr lang="en-US" sz="2200" b="1" dirty="0" smtClean="0">
                <a:cs typeface="B Homa" panose="00000400000000000000" pitchFamily="2" charset="-78"/>
              </a:rPr>
              <a:t> </a:t>
            </a:r>
            <a:r>
              <a:rPr lang="fa-IR" sz="2200" b="1" dirty="0" smtClean="0">
                <a:cs typeface="B Homa" panose="00000400000000000000" pitchFamily="2" charset="-78"/>
              </a:rPr>
              <a:t>هاي مركزي مسجد قبا و شش باب نمازخانه مردانه و زنانه در سكوهاي سوار شدن مسافر</a:t>
            </a:r>
          </a:p>
          <a:p>
            <a:pPr marL="109728" indent="0" algn="justLow" rtl="1">
              <a:buNone/>
            </a:pPr>
            <a:r>
              <a:rPr lang="fa-IR" sz="2200" b="1" dirty="0" smtClean="0">
                <a:cs typeface="B Homa" panose="00000400000000000000" pitchFamily="2" charset="-78"/>
              </a:rPr>
              <a:t>-10 وجود 14 باب فروشگاههاي مواد غذايي، پوشاك، كادويي، صنايع دستي و . </a:t>
            </a:r>
            <a:r>
              <a:rPr lang="fa-IR" sz="2000" b="1" dirty="0" smtClean="0"/>
              <a:t>. .</a:t>
            </a:r>
          </a:p>
        </p:txBody>
      </p:sp>
    </p:spTree>
    <p:extLst>
      <p:ext uri="{BB962C8B-B14F-4D97-AF65-F5344CB8AC3E}">
        <p14:creationId xmlns:p14="http://schemas.microsoft.com/office/powerpoint/2010/main" val="3426057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fontScale="85000" lnSpcReduction="20000"/>
          </a:bodyPr>
          <a:lstStyle/>
          <a:p>
            <a:pPr marL="109728" indent="0" algn="justLow" rtl="1">
              <a:lnSpc>
                <a:spcPct val="130000"/>
              </a:lnSpc>
              <a:buNone/>
            </a:pPr>
            <a:r>
              <a:rPr lang="fa-IR" sz="2200" b="1" dirty="0">
                <a:cs typeface="B Homa" panose="00000400000000000000" pitchFamily="2" charset="-78"/>
              </a:rPr>
              <a:t>-11 جايگاه پمپ گازوئيل با 3 پمپ دو نازله</a:t>
            </a:r>
          </a:p>
          <a:p>
            <a:pPr marL="109728" indent="0" algn="justLow" rtl="1">
              <a:lnSpc>
                <a:spcPct val="130000"/>
              </a:lnSpc>
              <a:buNone/>
            </a:pPr>
            <a:r>
              <a:rPr lang="fa-IR" sz="2200" b="1" dirty="0">
                <a:cs typeface="B Homa" panose="00000400000000000000" pitchFamily="2" charset="-78"/>
              </a:rPr>
              <a:t>در سالنهاي انتظار پايانه </a:t>
            </a:r>
            <a:endParaRPr lang="en-US" sz="2200" b="1" dirty="0" smtClean="0">
              <a:cs typeface="B Homa" panose="00000400000000000000" pitchFamily="2" charset="-78"/>
            </a:endParaRPr>
          </a:p>
          <a:p>
            <a:pPr marL="109728" indent="0" algn="justLow" rtl="1">
              <a:lnSpc>
                <a:spcPct val="130000"/>
              </a:lnSpc>
              <a:buNone/>
            </a:pPr>
            <a:r>
              <a:rPr lang="en-US" sz="2200" b="1" dirty="0" smtClean="0">
                <a:cs typeface="B Homa" panose="00000400000000000000" pitchFamily="2" charset="-78"/>
              </a:rPr>
              <a:t>LCD </a:t>
            </a:r>
            <a:r>
              <a:rPr lang="en-US" sz="2200" b="1" dirty="0">
                <a:cs typeface="B Homa" panose="00000400000000000000" pitchFamily="2" charset="-78"/>
              </a:rPr>
              <a:t>-12 </a:t>
            </a:r>
            <a:r>
              <a:rPr lang="fa-IR" sz="2200" b="1" dirty="0">
                <a:cs typeface="B Homa" panose="00000400000000000000" pitchFamily="2" charset="-78"/>
              </a:rPr>
              <a:t>وجود 6 دستگاه</a:t>
            </a:r>
          </a:p>
          <a:p>
            <a:pPr marL="109728" indent="0" algn="justLow" rtl="1">
              <a:lnSpc>
                <a:spcPct val="130000"/>
              </a:lnSpc>
              <a:buNone/>
            </a:pPr>
            <a:r>
              <a:rPr lang="fa-IR" sz="2200" b="1" dirty="0">
                <a:cs typeface="B Homa" panose="00000400000000000000" pitchFamily="2" charset="-78"/>
              </a:rPr>
              <a:t>-13 نصب 6 دستگاه شارژ تلفن همراه در پايانه</a:t>
            </a:r>
          </a:p>
          <a:p>
            <a:pPr marL="109728" indent="0" algn="justLow" rtl="1">
              <a:lnSpc>
                <a:spcPct val="130000"/>
              </a:lnSpc>
              <a:buNone/>
            </a:pPr>
            <a:r>
              <a:rPr lang="fa-IR" sz="2200" b="1" dirty="0">
                <a:cs typeface="B Homa" panose="00000400000000000000" pitchFamily="2" charset="-78"/>
              </a:rPr>
              <a:t>-14 وجود پله برقي عابر پياده در مقابل پايانه</a:t>
            </a:r>
          </a:p>
          <a:p>
            <a:pPr marL="109728" indent="0" algn="justLow" rtl="1">
              <a:lnSpc>
                <a:spcPct val="130000"/>
              </a:lnSpc>
              <a:buNone/>
            </a:pPr>
            <a:r>
              <a:rPr lang="fa-IR" sz="2200" b="1" dirty="0">
                <a:cs typeface="B Homa" panose="00000400000000000000" pitchFamily="2" charset="-78"/>
              </a:rPr>
              <a:t>-15 راه اندازي اتاق مادر و كودك در پايانه</a:t>
            </a:r>
          </a:p>
          <a:p>
            <a:pPr marL="109728" indent="0" algn="justLow" rtl="1">
              <a:lnSpc>
                <a:spcPct val="130000"/>
              </a:lnSpc>
              <a:buNone/>
            </a:pPr>
            <a:r>
              <a:rPr lang="fa-IR" sz="2200" b="1" dirty="0">
                <a:cs typeface="B Homa" panose="00000400000000000000" pitchFamily="2" charset="-78"/>
              </a:rPr>
              <a:t>-16 وجود دستگاههاي خودپرداز در پايانه</a:t>
            </a:r>
            <a:endParaRPr lang="en-US" sz="2200" b="1" dirty="0">
              <a:cs typeface="B Homa" panose="00000400000000000000" pitchFamily="2" charset="-78"/>
            </a:endParaRPr>
          </a:p>
          <a:p>
            <a:pPr marL="109728" indent="0" algn="justLow" rtl="1">
              <a:lnSpc>
                <a:spcPct val="130000"/>
              </a:lnSpc>
              <a:buNone/>
            </a:pPr>
            <a:r>
              <a:rPr lang="fa-IR" sz="2200" b="1" dirty="0">
                <a:cs typeface="B Homa" panose="00000400000000000000" pitchFamily="2" charset="-78"/>
              </a:rPr>
              <a:t>اکنون به برخی از ویژگی های شاخص این طرح می پردازیم:</a:t>
            </a:r>
          </a:p>
          <a:p>
            <a:pPr marL="109728" indent="0" algn="justLow" rtl="1">
              <a:lnSpc>
                <a:spcPct val="130000"/>
              </a:lnSpc>
              <a:buNone/>
            </a:pPr>
            <a:r>
              <a:rPr lang="fa-IR" sz="2200" b="1" dirty="0">
                <a:cs typeface="B Homa" panose="00000400000000000000" pitchFamily="2" charset="-78"/>
              </a:rPr>
              <a:t>1-رعایت سلسله مراتب دسترسی از بزرگراه مجاور آن به داخل پایانه</a:t>
            </a:r>
            <a:r>
              <a:rPr lang="en-US" sz="2200" b="1" dirty="0">
                <a:cs typeface="B Homa" panose="00000400000000000000" pitchFamily="2" charset="-78"/>
              </a:rPr>
              <a:t>,</a:t>
            </a:r>
            <a:r>
              <a:rPr lang="fa-IR" sz="2200" b="1" dirty="0">
                <a:cs typeface="B Homa" panose="00000400000000000000" pitchFamily="2" charset="-78"/>
              </a:rPr>
              <a:t>بطوریکه در ابتدا یک عقب نشینی در محل قرارگیری اتوبوس های شهری قرار داده شده </a:t>
            </a:r>
            <a:r>
              <a:rPr lang="en-US" sz="2200" b="1" dirty="0">
                <a:cs typeface="B Homa" panose="00000400000000000000" pitchFamily="2" charset="-78"/>
              </a:rPr>
              <a:t>,</a:t>
            </a:r>
            <a:r>
              <a:rPr lang="fa-IR" sz="2200" b="1" dirty="0">
                <a:cs typeface="B Homa" panose="00000400000000000000" pitchFamily="2" charset="-78"/>
              </a:rPr>
              <a:t>سپس پارکینگ خودروهای مشایعت کنندگان در سه ردیف قرار دارد و بعد از آن هم محل پیاده کردن مسافران تاکسی سرویس ها قرار دارد که بطور منظمی در کنار یکدیگر قرار داده شده اند</a:t>
            </a:r>
            <a:r>
              <a:rPr lang="fa-IR" sz="2000" dirty="0" smtClean="0">
                <a:latin typeface="Arial Black" pitchFamily="34" charset="0"/>
              </a:rPr>
              <a:t>.</a:t>
            </a:r>
            <a:endParaRPr lang="en-US" sz="2000" dirty="0">
              <a:latin typeface="Arial Black" pitchFamily="34" charset="0"/>
            </a:endParaRPr>
          </a:p>
        </p:txBody>
      </p:sp>
    </p:spTree>
    <p:extLst>
      <p:ext uri="{BB962C8B-B14F-4D97-AF65-F5344CB8AC3E}">
        <p14:creationId xmlns:p14="http://schemas.microsoft.com/office/powerpoint/2010/main" val="3799364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0" y="381000"/>
            <a:ext cx="5583119" cy="6300687"/>
          </a:xfrm>
        </p:spPr>
      </p:pic>
    </p:spTree>
    <p:extLst>
      <p:ext uri="{BB962C8B-B14F-4D97-AF65-F5344CB8AC3E}">
        <p14:creationId xmlns:p14="http://schemas.microsoft.com/office/powerpoint/2010/main" val="40856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876800"/>
          </a:xfrm>
        </p:spPr>
        <p:txBody>
          <a:bodyPr>
            <a:normAutofit fontScale="77500" lnSpcReduction="20000"/>
          </a:bodyPr>
          <a:lstStyle/>
          <a:p>
            <a:pPr marL="109728" indent="0" algn="justLow" rtl="1">
              <a:lnSpc>
                <a:spcPct val="160000"/>
              </a:lnSpc>
              <a:buNone/>
            </a:pPr>
            <a:r>
              <a:rPr lang="fa-IR" sz="2200" b="1" dirty="0">
                <a:cs typeface="B Homa" panose="00000400000000000000" pitchFamily="2" charset="-78"/>
              </a:rPr>
              <a:t>2-ورودی ترمینال از یک خیابان فرعی مجاور صورت میگیرد که نقش عمده ای در کاهش ترافیک بزرگراه کاوه دارد</a:t>
            </a:r>
            <a:r>
              <a:rPr lang="fa-IR" sz="2200" b="1" dirty="0" smtClean="0">
                <a:cs typeface="B Homa" panose="00000400000000000000" pitchFamily="2" charset="-78"/>
              </a:rPr>
              <a:t>.</a:t>
            </a:r>
          </a:p>
          <a:p>
            <a:pPr marL="109728" indent="0" algn="justLow" rtl="1">
              <a:lnSpc>
                <a:spcPct val="160000"/>
              </a:lnSpc>
              <a:buNone/>
            </a:pPr>
            <a:endParaRPr lang="fa-IR" sz="2200" b="1" dirty="0">
              <a:cs typeface="B Homa" panose="00000400000000000000" pitchFamily="2" charset="-78"/>
            </a:endParaRPr>
          </a:p>
          <a:p>
            <a:pPr marL="109728" indent="0" algn="justLow" rtl="1">
              <a:lnSpc>
                <a:spcPct val="160000"/>
              </a:lnSpc>
              <a:buNone/>
            </a:pPr>
            <a:r>
              <a:rPr lang="fa-IR" sz="2200" b="1" dirty="0">
                <a:cs typeface="B Homa" panose="00000400000000000000" pitchFamily="2" charset="-78"/>
              </a:rPr>
              <a:t>3-پس از ورودی </a:t>
            </a:r>
            <a:r>
              <a:rPr lang="en-US" sz="2200" b="1" dirty="0">
                <a:cs typeface="B Homa" panose="00000400000000000000" pitchFamily="2" charset="-78"/>
              </a:rPr>
              <a:t>,</a:t>
            </a:r>
            <a:r>
              <a:rPr lang="fa-IR" sz="2200" b="1" dirty="0">
                <a:cs typeface="B Homa" panose="00000400000000000000" pitchFamily="2" charset="-78"/>
              </a:rPr>
              <a:t>محل توقف اتوبوس های از راه رسیده  قرار داده شده که در مجاورت آن نیز پارکینگ تاکسی های ویژه ترمینال جای دارد که امکان جابجایی مسافران از راه رسیده را با ایجاد کمترین فاصله برای حمل بار تسهیل میکند</a:t>
            </a:r>
            <a:r>
              <a:rPr lang="fa-IR" sz="2200" b="1" dirty="0" smtClean="0">
                <a:cs typeface="B Homa" panose="00000400000000000000" pitchFamily="2" charset="-78"/>
              </a:rPr>
              <a:t>.</a:t>
            </a:r>
          </a:p>
          <a:p>
            <a:pPr marL="109728" indent="0" algn="justLow" rtl="1">
              <a:lnSpc>
                <a:spcPct val="160000"/>
              </a:lnSpc>
              <a:buNone/>
            </a:pPr>
            <a:endParaRPr lang="fa-IR" sz="2200" b="1" dirty="0">
              <a:cs typeface="B Homa" panose="00000400000000000000" pitchFamily="2" charset="-78"/>
            </a:endParaRPr>
          </a:p>
          <a:p>
            <a:pPr marL="109728" indent="0" algn="justLow" rtl="1">
              <a:lnSpc>
                <a:spcPct val="160000"/>
              </a:lnSpc>
              <a:buNone/>
            </a:pPr>
            <a:r>
              <a:rPr lang="fa-IR" sz="2200" b="1" dirty="0">
                <a:cs typeface="B Homa" panose="00000400000000000000" pitchFamily="2" charset="-78"/>
              </a:rPr>
              <a:t>4-استراحتگاه رانندگان اتوبوس ها که در کنار پارکینگ اتوبوس های متوقف و تعمیرگاه ها و به دور از سر و صدای داخل ساختمان پایانه قرار دارد</a:t>
            </a:r>
            <a:r>
              <a:rPr lang="en-US" sz="2200" b="1" dirty="0">
                <a:cs typeface="B Homa" panose="00000400000000000000" pitchFamily="2" charset="-78"/>
              </a:rPr>
              <a:t>,</a:t>
            </a:r>
            <a:r>
              <a:rPr lang="fa-IR" sz="2200" b="1" dirty="0">
                <a:cs typeface="B Homa" panose="00000400000000000000" pitchFamily="2" charset="-78"/>
              </a:rPr>
              <a:t>محیط مناسبی را برای استراحت کنندگان فراهم میکند</a:t>
            </a:r>
            <a:r>
              <a:rPr lang="fa-IR" sz="2000" dirty="0" smtClean="0"/>
              <a:t>.</a:t>
            </a:r>
            <a:endParaRPr lang="en-US" sz="2000" dirty="0"/>
          </a:p>
        </p:txBody>
      </p:sp>
    </p:spTree>
    <p:extLst>
      <p:ext uri="{BB962C8B-B14F-4D97-AF65-F5344CB8AC3E}">
        <p14:creationId xmlns:p14="http://schemas.microsoft.com/office/powerpoint/2010/main" val="349958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C:\Users\narges\Downloads\nargesiiii(2)\nargesiiii\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228600"/>
            <a:ext cx="4718537" cy="643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12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3657600"/>
          </a:xfrm>
        </p:spPr>
        <p:txBody>
          <a:bodyPr>
            <a:noAutofit/>
          </a:bodyPr>
          <a:lstStyle/>
          <a:p>
            <a:pPr marL="109728" indent="0" algn="justLow" rtl="1">
              <a:lnSpc>
                <a:spcPct val="130000"/>
              </a:lnSpc>
              <a:buNone/>
            </a:pPr>
            <a:r>
              <a:rPr lang="fa-IR" sz="2200" b="1" dirty="0">
                <a:cs typeface="B Homa" panose="00000400000000000000" pitchFamily="2" charset="-78"/>
              </a:rPr>
              <a:t>وجود پمپ گازوییل در داخل ترمینال</a:t>
            </a:r>
            <a:r>
              <a:rPr lang="en-US" sz="2200" b="1" dirty="0">
                <a:cs typeface="B Homa" panose="00000400000000000000" pitchFamily="2" charset="-78"/>
              </a:rPr>
              <a:t>,</a:t>
            </a:r>
            <a:r>
              <a:rPr lang="fa-IR" sz="2200" b="1" dirty="0">
                <a:cs typeface="B Homa" panose="00000400000000000000" pitchFamily="2" charset="-78"/>
              </a:rPr>
              <a:t>از تردد اتوبوس ها درخیابان شهر جلوگیری می کند.</a:t>
            </a:r>
          </a:p>
          <a:p>
            <a:pPr marL="109728" indent="0" algn="justLow" rtl="1">
              <a:lnSpc>
                <a:spcPct val="130000"/>
              </a:lnSpc>
              <a:buNone/>
            </a:pPr>
            <a:endParaRPr lang="fa-IR" sz="2200" b="1" dirty="0">
              <a:cs typeface="B Homa" panose="00000400000000000000" pitchFamily="2" charset="-78"/>
            </a:endParaRPr>
          </a:p>
          <a:p>
            <a:pPr marL="109728" indent="0" algn="justLow" rtl="1">
              <a:lnSpc>
                <a:spcPct val="130000"/>
              </a:lnSpc>
              <a:buNone/>
            </a:pPr>
            <a:r>
              <a:rPr lang="fa-IR" sz="2200" b="1" dirty="0">
                <a:cs typeface="B Homa" panose="00000400000000000000" pitchFamily="2" charset="-78"/>
              </a:rPr>
              <a:t>6- ورودی های متعدد به داخل ساختمان پایانه ورود و خروج مسافران را راحت میکند.فضای یک دست</a:t>
            </a:r>
            <a:r>
              <a:rPr lang="en-US" sz="2200" b="1" dirty="0">
                <a:cs typeface="B Homa" panose="00000400000000000000" pitchFamily="2" charset="-78"/>
              </a:rPr>
              <a:t>,</a:t>
            </a:r>
            <a:r>
              <a:rPr lang="fa-IR" sz="2200" b="1" dirty="0">
                <a:cs typeface="B Homa" panose="00000400000000000000" pitchFamily="2" charset="-78"/>
              </a:rPr>
              <a:t>شفاف </a:t>
            </a:r>
            <a:r>
              <a:rPr lang="en-US" sz="2200" b="1" dirty="0">
                <a:cs typeface="B Homa" panose="00000400000000000000" pitchFamily="2" charset="-78"/>
              </a:rPr>
              <a:t>,</a:t>
            </a:r>
            <a:r>
              <a:rPr lang="fa-IR" sz="2200" b="1" dirty="0">
                <a:cs typeface="B Homa" panose="00000400000000000000" pitchFamily="2" charset="-78"/>
              </a:rPr>
              <a:t>باز و یکدست داخل ساختمان پایانه </a:t>
            </a:r>
            <a:r>
              <a:rPr lang="en-US" sz="2200" b="1" dirty="0">
                <a:cs typeface="B Homa" panose="00000400000000000000" pitchFamily="2" charset="-78"/>
              </a:rPr>
              <a:t>,</a:t>
            </a:r>
            <a:r>
              <a:rPr lang="fa-IR" sz="2200" b="1" dirty="0">
                <a:cs typeface="B Homa" panose="00000400000000000000" pitchFamily="2" charset="-78"/>
              </a:rPr>
              <a:t> سیرکولاسیون بسیار روانی بوجود می آورد بطوریکه هر گوشه ساختمان به جاهای دیگر احاطه کامل دارد و بدین ترتیب نقاط کور چندانی وجود ندارد.</a:t>
            </a:r>
          </a:p>
          <a:p>
            <a:pPr marL="109728" indent="0" algn="justLow" rtl="1">
              <a:lnSpc>
                <a:spcPct val="130000"/>
              </a:lnSpc>
              <a:buNone/>
            </a:pPr>
            <a:endParaRPr lang="fa-IR" sz="2200" b="1" dirty="0">
              <a:cs typeface="B Homa" panose="00000400000000000000" pitchFamily="2" charset="-78"/>
            </a:endParaRPr>
          </a:p>
          <a:p>
            <a:pPr marL="109728" indent="0" algn="justLow" rtl="1">
              <a:lnSpc>
                <a:spcPct val="130000"/>
              </a:lnSpc>
              <a:buNone/>
            </a:pPr>
            <a:r>
              <a:rPr lang="fa-IR" sz="2200" b="1" dirty="0">
                <a:cs typeface="B Homa" panose="00000400000000000000" pitchFamily="2" charset="-78"/>
              </a:rPr>
              <a:t>7- محل فروش بلیط شرکتهای مسافربری در دو </a:t>
            </a:r>
            <a:r>
              <a:rPr lang="fa-IR" sz="2200" b="1" dirty="0" smtClean="0">
                <a:cs typeface="B Homa" panose="00000400000000000000" pitchFamily="2" charset="-78"/>
              </a:rPr>
              <a:t>سمت </a:t>
            </a:r>
            <a:r>
              <a:rPr lang="fa-IR" sz="2200" b="1" dirty="0">
                <a:cs typeface="B Homa" panose="00000400000000000000" pitchFamily="2" charset="-78"/>
              </a:rPr>
              <a:t>هشت ضلعی هایی وجود دارد که در سمت شمال ساختمان قرار دارد و فضای باز هشت ضلعی شکلی جلوی آنها </a:t>
            </a:r>
            <a:r>
              <a:rPr lang="en-US" sz="2200" b="1" dirty="0">
                <a:cs typeface="B Homa" panose="00000400000000000000" pitchFamily="2" charset="-78"/>
              </a:rPr>
              <a:t>,</a:t>
            </a:r>
            <a:r>
              <a:rPr lang="fa-IR" sz="2200" b="1" dirty="0">
                <a:cs typeface="B Homa" panose="00000400000000000000" pitchFamily="2" charset="-78"/>
              </a:rPr>
              <a:t> از ایجاد اختلال در حرکت یا وجود صف مسافران برای خرید بلیط جلوگیری میکند.</a:t>
            </a:r>
            <a:endParaRPr lang="en-US" sz="2200" b="1" dirty="0">
              <a:cs typeface="B Homa" panose="00000400000000000000" pitchFamily="2" charset="-78"/>
            </a:endParaRPr>
          </a:p>
        </p:txBody>
      </p:sp>
    </p:spTree>
    <p:extLst>
      <p:ext uri="{BB962C8B-B14F-4D97-AF65-F5344CB8AC3E}">
        <p14:creationId xmlns:p14="http://schemas.microsoft.com/office/powerpoint/2010/main" val="2217175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narges\Downloads\nargesiiii(2)\nargesiiii\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2400" y="1676400"/>
            <a:ext cx="874180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4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962400"/>
          </a:xfrm>
        </p:spPr>
        <p:txBody>
          <a:bodyPr>
            <a:normAutofit lnSpcReduction="10000"/>
          </a:bodyPr>
          <a:lstStyle/>
          <a:p>
            <a:pPr marL="109728" indent="0" algn="justLow" rtl="1">
              <a:lnSpc>
                <a:spcPct val="150000"/>
              </a:lnSpc>
              <a:buNone/>
            </a:pPr>
            <a:r>
              <a:rPr lang="fa-IR" sz="2200" b="1" dirty="0">
                <a:cs typeface="B Homa" panose="00000400000000000000" pitchFamily="2" charset="-78"/>
              </a:rPr>
              <a:t>8</a:t>
            </a:r>
            <a:r>
              <a:rPr lang="fa-IR" sz="2200" b="1" dirty="0" smtClean="0">
                <a:cs typeface="B Homa" panose="00000400000000000000" pitchFamily="2" charset="-78"/>
              </a:rPr>
              <a:t>) هر </a:t>
            </a:r>
            <a:r>
              <a:rPr lang="fa-IR" sz="2200" b="1" dirty="0">
                <a:cs typeface="B Homa" panose="00000400000000000000" pitchFamily="2" charset="-78"/>
              </a:rPr>
              <a:t>شرکت مسافربری  سالن انتظاری مخصوص به خود دارد که در مجاورت همان شرکت قرار گرفته است و این سالن های انتظار هم مشرف بر محل سوار کردن مسافران همان شرکت است به طوری که مسافران می توانند با قرار گرفتن در سالن انتظار از وضعیت اتوبوس ها اطلاع یافته ، بدون هیچ گونه نگرانی راس ساعت مقرر از سالن خارج شده ، از ازدحام بی مورد در کنار سکو های سوار شدن اجتناب </a:t>
            </a:r>
            <a:r>
              <a:rPr lang="fa-IR" sz="2200" b="1" dirty="0" smtClean="0">
                <a:cs typeface="B Homa" panose="00000400000000000000" pitchFamily="2" charset="-78"/>
              </a:rPr>
              <a:t>کنند.</a:t>
            </a:r>
            <a:endParaRPr lang="en-US" sz="2200" b="1" dirty="0">
              <a:cs typeface="B Homa" panose="00000400000000000000" pitchFamily="2" charset="-78"/>
            </a:endParaRPr>
          </a:p>
        </p:txBody>
      </p:sp>
    </p:spTree>
    <p:extLst>
      <p:ext uri="{BB962C8B-B14F-4D97-AF65-F5344CB8AC3E}">
        <p14:creationId xmlns:p14="http://schemas.microsoft.com/office/powerpoint/2010/main" val="398058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4799" y="304800"/>
            <a:ext cx="5516409" cy="6277465"/>
          </a:xfrm>
          <a:prstGeom prst="rect">
            <a:avLst/>
          </a:prstGeom>
        </p:spPr>
      </p:pic>
      <p:sp>
        <p:nvSpPr>
          <p:cNvPr id="4" name="Rectangle 3"/>
          <p:cNvSpPr/>
          <p:nvPr/>
        </p:nvSpPr>
        <p:spPr>
          <a:xfrm>
            <a:off x="6096000" y="1628507"/>
            <a:ext cx="2819400" cy="5128327"/>
          </a:xfrm>
          <a:prstGeom prst="rect">
            <a:avLst/>
          </a:prstGeom>
        </p:spPr>
        <p:txBody>
          <a:bodyPr wrap="square">
            <a:spAutoFit/>
          </a:bodyPr>
          <a:lstStyle/>
          <a:p>
            <a:pPr algn="just" rtl="1">
              <a:lnSpc>
                <a:spcPct val="150000"/>
              </a:lnSpc>
            </a:pPr>
            <a:r>
              <a:rPr lang="fa-IR" sz="2200" b="1" dirty="0">
                <a:solidFill>
                  <a:schemeClr val="tx2"/>
                </a:solidFill>
                <a:cs typeface="B Homa" panose="00000400000000000000" pitchFamily="2" charset="-78"/>
              </a:rPr>
              <a:t>9) قسمت اداری پایانه سمت چپ ترمینال قرار داده شده که شامل دفتر نظارت بر شرکت های اتوبوسرانی ،دفتر فنی ترمینال ، دفتر رسیدگی به شکایات، دفتر رئیس ترمینال و ... است واز سایر فضاهای ترمینال مجزا </a:t>
            </a:r>
            <a:r>
              <a:rPr lang="fa-IR" sz="2200" b="1" dirty="0" smtClean="0">
                <a:solidFill>
                  <a:schemeClr val="tx2"/>
                </a:solidFill>
                <a:cs typeface="B Homa" panose="00000400000000000000" pitchFamily="2" charset="-78"/>
              </a:rPr>
              <a:t>است.</a:t>
            </a:r>
            <a:endParaRPr lang="en-US" sz="2200" b="1" dirty="0">
              <a:solidFill>
                <a:schemeClr val="tx2"/>
              </a:solidFill>
              <a:cs typeface="B Homa" panose="00000400000000000000" pitchFamily="2" charset="-78"/>
            </a:endParaRPr>
          </a:p>
        </p:txBody>
      </p:sp>
    </p:spTree>
    <p:extLst>
      <p:ext uri="{BB962C8B-B14F-4D97-AF65-F5344CB8AC3E}">
        <p14:creationId xmlns:p14="http://schemas.microsoft.com/office/powerpoint/2010/main" val="187889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3400" y="1752600"/>
            <a:ext cx="7924800" cy="4662815"/>
          </a:xfrm>
          <a:prstGeom prst="rect">
            <a:avLst/>
          </a:prstGeom>
        </p:spPr>
        <p:txBody>
          <a:bodyPr wrap="square">
            <a:spAutoFit/>
          </a:bodyPr>
          <a:lstStyle/>
          <a:p>
            <a:pPr algn="just" rtl="1">
              <a:lnSpc>
                <a:spcPct val="150000"/>
              </a:lnSpc>
            </a:pPr>
            <a:r>
              <a:rPr lang="fa-IR" b="1" dirty="0" smtClean="0">
                <a:solidFill>
                  <a:schemeClr val="tx2"/>
                </a:solidFill>
                <a:cs typeface="B Homa" panose="00000400000000000000" pitchFamily="2" charset="-78"/>
              </a:rPr>
              <a:t>در </a:t>
            </a:r>
            <a:r>
              <a:rPr lang="fa-IR" b="1" dirty="0">
                <a:solidFill>
                  <a:schemeClr val="tx2"/>
                </a:solidFill>
                <a:cs typeface="B Homa" panose="00000400000000000000" pitchFamily="2" charset="-78"/>
              </a:rPr>
              <a:t>کنار خصوصیاتی که ذکر شد معایبی هم وجود دارد که در ادامه توضیح داده خواهد شد:</a:t>
            </a:r>
            <a:endParaRPr lang="en-US" b="1" dirty="0">
              <a:solidFill>
                <a:schemeClr val="tx2"/>
              </a:solidFill>
              <a:cs typeface="B Homa" panose="00000400000000000000" pitchFamily="2" charset="-78"/>
            </a:endParaRPr>
          </a:p>
          <a:p>
            <a:pPr lvl="0" algn="just" rtl="1">
              <a:lnSpc>
                <a:spcPct val="150000"/>
              </a:lnSpc>
            </a:pPr>
            <a:r>
              <a:rPr lang="fa-IR" b="1" dirty="0">
                <a:solidFill>
                  <a:schemeClr val="tx2"/>
                </a:solidFill>
                <a:cs typeface="B Homa" panose="00000400000000000000" pitchFamily="2" charset="-78"/>
              </a:rPr>
              <a:t>1) با توجه به همشکل بودن باجه های فروش بلیط و عدم ایجاد تمایزی هرچند اندک که موجب ایجاد نقاط نشانه شود ،از لحاظ بصری ممکن است مسافر در پیدا کردن شرکت مسافربری به خصوصی دچار سردرگمی شود.</a:t>
            </a:r>
            <a:endParaRPr lang="en-US" b="1" dirty="0">
              <a:solidFill>
                <a:schemeClr val="tx2"/>
              </a:solidFill>
              <a:cs typeface="B Homa" panose="00000400000000000000" pitchFamily="2" charset="-78"/>
            </a:endParaRPr>
          </a:p>
          <a:p>
            <a:pPr algn="just" rtl="1">
              <a:lnSpc>
                <a:spcPct val="150000"/>
              </a:lnSpc>
            </a:pPr>
            <a:r>
              <a:rPr lang="fa-IR" b="1" dirty="0">
                <a:solidFill>
                  <a:schemeClr val="tx2"/>
                </a:solidFill>
                <a:cs typeface="B Homa" panose="00000400000000000000" pitchFamily="2" charset="-78"/>
              </a:rPr>
              <a:t>2) طرز قرار گرفتن سکوهای سوار شدن مسافران به گونه ای است که با توجه به تعداد زیاد اتوبوس های هر شرکت و تعداد کم سکو ها،پارک کردن اتوبوس ها در پشت اتوبوس های متوقف در سکوها را به دنبال دارد که موجبات کندی حرکت و اختلال در روند سیرکولاسیون را به دنبال دارد ، که اگر سکوها به گونه ای طراحی می شدند که اتوبوس ها پس از قرار گرفتن در آنها، احتیاج به دنده عقب گرفتن و احتمالا رفع مشکل مزاحمت سایر اتوبوس ها را نداشتند ، بالطبع چنین مشکلاتی به وجود نمی آمد بارها دیده شده است به خاطر وجود چنین مسائلی ، مسافران یک شرکت دقایقی نه چندان کوتاه دچار معطلی شده </a:t>
            </a:r>
            <a:r>
              <a:rPr lang="fa-IR" b="1" dirty="0" smtClean="0">
                <a:solidFill>
                  <a:schemeClr val="tx2"/>
                </a:solidFill>
                <a:cs typeface="B Homa" panose="00000400000000000000" pitchFamily="2" charset="-78"/>
              </a:rPr>
              <a:t>اند.</a:t>
            </a:r>
            <a:endParaRPr lang="en-US" b="1" dirty="0">
              <a:solidFill>
                <a:schemeClr val="tx2"/>
              </a:solidFill>
              <a:cs typeface="B Homa" panose="00000400000000000000" pitchFamily="2" charset="-78"/>
            </a:endParaRPr>
          </a:p>
        </p:txBody>
      </p:sp>
    </p:spTree>
    <p:extLst>
      <p:ext uri="{BB962C8B-B14F-4D97-AF65-F5344CB8AC3E}">
        <p14:creationId xmlns:p14="http://schemas.microsoft.com/office/powerpoint/2010/main" val="409235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pPr algn="r"/>
            <a:r>
              <a:rPr lang="ar-SA" dirty="0">
                <a:effectLst>
                  <a:outerShdw blurRad="38100" dist="38100" dir="2700000" algn="tl">
                    <a:srgbClr val="000000">
                      <a:alpha val="43137"/>
                    </a:srgbClr>
                  </a:outerShdw>
                </a:effectLst>
                <a:cs typeface="B Homa" panose="00000400000000000000" pitchFamily="2" charset="-78"/>
              </a:rPr>
              <a:t>محاسن پایانه: </a:t>
            </a:r>
            <a:r>
              <a:rPr lang="en-US" dirty="0">
                <a:effectLst>
                  <a:outerShdw blurRad="38100" dist="38100" dir="2700000" algn="tl">
                    <a:srgbClr val="000000">
                      <a:alpha val="43137"/>
                    </a:srgbClr>
                  </a:outerShdw>
                </a:effectLst>
                <a:cs typeface="B Homa" panose="00000400000000000000" pitchFamily="2" charset="-78"/>
              </a:rPr>
              <a:t/>
            </a:r>
            <a:br>
              <a:rPr lang="en-US" dirty="0">
                <a:effectLst>
                  <a:outerShdw blurRad="38100" dist="38100" dir="2700000" algn="tl">
                    <a:srgbClr val="000000">
                      <a:alpha val="43137"/>
                    </a:srgbClr>
                  </a:outerShdw>
                </a:effectLst>
                <a:cs typeface="B Homa" panose="00000400000000000000" pitchFamily="2" charset="-78"/>
              </a:rPr>
            </a:br>
            <a:r>
              <a:rPr lang="ar-SA" dirty="0" smtClean="0">
                <a:effectLst>
                  <a:outerShdw blurRad="38100" dist="38100" dir="2700000" algn="tl">
                    <a:srgbClr val="000000">
                      <a:alpha val="43137"/>
                    </a:srgbClr>
                  </a:outerShdw>
                </a:effectLst>
                <a:cs typeface="B Homa" panose="00000400000000000000" pitchFamily="2" charset="-78"/>
              </a:rPr>
              <a:t> </a:t>
            </a:r>
            <a:r>
              <a:rPr lang="en-US" dirty="0">
                <a:effectLst>
                  <a:outerShdw blurRad="38100" dist="38100" dir="2700000" algn="tl">
                    <a:srgbClr val="000000">
                      <a:alpha val="43137"/>
                    </a:srgbClr>
                  </a:outerShdw>
                </a:effectLst>
                <a:cs typeface="B Homa" panose="00000400000000000000" pitchFamily="2" charset="-78"/>
              </a:rPr>
              <a:t/>
            </a:r>
            <a:br>
              <a:rPr lang="en-US" dirty="0">
                <a:effectLst>
                  <a:outerShdw blurRad="38100" dist="38100" dir="2700000" algn="tl">
                    <a:srgbClr val="000000">
                      <a:alpha val="43137"/>
                    </a:srgbClr>
                  </a:outerShdw>
                </a:effectLst>
                <a:cs typeface="B Homa" panose="00000400000000000000" pitchFamily="2" charset="-78"/>
              </a:rPr>
            </a:br>
            <a:endParaRPr lang="en-US" dirty="0">
              <a:effectLst>
                <a:outerShdw blurRad="38100" dist="38100" dir="2700000" algn="tl">
                  <a:srgbClr val="000000">
                    <a:alpha val="43137"/>
                  </a:srgbClr>
                </a:outerShdw>
              </a:effectLst>
              <a:cs typeface="B Homa" panose="00000400000000000000" pitchFamily="2" charset="-78"/>
            </a:endParaRP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marL="109728" indent="0" algn="just" rtl="1">
              <a:lnSpc>
                <a:spcPct val="130000"/>
              </a:lnSpc>
              <a:buNone/>
            </a:pPr>
            <a:r>
              <a:rPr lang="ar-SA" sz="2000" dirty="0">
                <a:solidFill>
                  <a:srgbClr val="C00000"/>
                </a:solidFill>
              </a:rPr>
              <a:t>  </a:t>
            </a:r>
            <a:r>
              <a:rPr lang="ar-SA" sz="3000" b="1" dirty="0">
                <a:solidFill>
                  <a:srgbClr val="C00000"/>
                </a:solidFill>
                <a:cs typeface="B Homa" panose="00000400000000000000" pitchFamily="2" charset="-78"/>
              </a:rPr>
              <a:t>دسترسی آسان به پایانه: </a:t>
            </a:r>
            <a:endParaRPr lang="en-US" sz="3000" b="1" dirty="0">
              <a:solidFill>
                <a:srgbClr val="C00000"/>
              </a:solidFill>
              <a:cs typeface="B Homa" panose="00000400000000000000" pitchFamily="2" charset="-78"/>
            </a:endParaRPr>
          </a:p>
          <a:p>
            <a:pPr marL="109728" indent="0" algn="just" rtl="1">
              <a:lnSpc>
                <a:spcPct val="130000"/>
              </a:lnSpc>
              <a:buNone/>
            </a:pPr>
            <a:r>
              <a:rPr lang="ar-SA" sz="2600" b="1" dirty="0">
                <a:cs typeface="B Homa" panose="00000400000000000000" pitchFamily="2" charset="-78"/>
              </a:rPr>
              <a:t>به پایانه صفه همانند پایانه کاوه آسان است زیرا این پایانه در مجاورت سه اتوبان محوری شهر اصفهان قرار گرفته و مسافرین می توانند بدون هیچ گونه مشکل خود را به پایانه برسانند </a:t>
            </a:r>
            <a:endParaRPr lang="en-US" sz="2600" b="1" dirty="0">
              <a:cs typeface="B Homa" panose="00000400000000000000" pitchFamily="2" charset="-78"/>
            </a:endParaRPr>
          </a:p>
          <a:p>
            <a:pPr marL="109728" indent="0" algn="just" rtl="1">
              <a:lnSpc>
                <a:spcPct val="130000"/>
              </a:lnSpc>
              <a:buNone/>
            </a:pPr>
            <a:r>
              <a:rPr lang="ar-SA" sz="2600" b="1" dirty="0">
                <a:solidFill>
                  <a:srgbClr val="C00000"/>
                </a:solidFill>
                <a:cs typeface="B Homa" panose="00000400000000000000" pitchFamily="2" charset="-78"/>
              </a:rPr>
              <a:t>شاخص بودن مکانهای ورود و خروج اتوبوسها:</a:t>
            </a:r>
            <a:r>
              <a:rPr lang="ar-SA" sz="2600" b="1" dirty="0">
                <a:cs typeface="B Homa" panose="00000400000000000000" pitchFamily="2" charset="-78"/>
              </a:rPr>
              <a:t>  مکانهای ورود و خروج اتوبان مشخص می باشند و ورودی اتوبوس ها نسبت به ورودی ماشین های شخصی و تاکسی و همچنین ورودی عابرین و مسافرین جدا می باشد. </a:t>
            </a:r>
            <a:endParaRPr lang="en-US" sz="2600" b="1" dirty="0">
              <a:cs typeface="B Homa" panose="00000400000000000000" pitchFamily="2" charset="-78"/>
            </a:endParaRPr>
          </a:p>
          <a:p>
            <a:pPr marL="109728" indent="0" algn="just" rtl="1">
              <a:lnSpc>
                <a:spcPct val="130000"/>
              </a:lnSpc>
              <a:buNone/>
            </a:pPr>
            <a:r>
              <a:rPr lang="ar-SA" sz="2600" b="1" dirty="0">
                <a:solidFill>
                  <a:srgbClr val="C00000"/>
                </a:solidFill>
                <a:cs typeface="B Homa" panose="00000400000000000000" pitchFamily="2" charset="-78"/>
              </a:rPr>
              <a:t>وجود پارکینگ برای خودروهای شخصی و تاکسی درون شهری: </a:t>
            </a:r>
            <a:endParaRPr lang="en-US" sz="2600" b="1" dirty="0">
              <a:solidFill>
                <a:srgbClr val="C00000"/>
              </a:solidFill>
              <a:cs typeface="B Homa" panose="00000400000000000000" pitchFamily="2" charset="-78"/>
            </a:endParaRPr>
          </a:p>
          <a:p>
            <a:pPr marL="109728" indent="0" algn="just" rtl="1">
              <a:lnSpc>
                <a:spcPct val="130000"/>
              </a:lnSpc>
              <a:buNone/>
            </a:pPr>
            <a:r>
              <a:rPr lang="ar-SA" sz="2600" b="1" dirty="0">
                <a:cs typeface="B Homa" panose="00000400000000000000" pitchFamily="2" charset="-78"/>
              </a:rPr>
              <a:t>پارکینگ پایانه صفه در جلوی در ورودی مسافرین طراحی شده بود ولی در حال حاضر بخاطر ساختن ایستگاه مترو این قسمت از پایانه بطور کامل از بین رفته و در آینده با تصمیم مسئولین پارکینگ به سطح زیر زمین همان مکان می رود و پارکینگ بوسیله راهرویی به طبقه زیر زمین پایانه متصل می گردد</a:t>
            </a:r>
            <a:r>
              <a:rPr lang="ar-SA" sz="2000" dirty="0"/>
              <a:t>. </a:t>
            </a:r>
            <a:endParaRPr lang="en-US" sz="2000" dirty="0"/>
          </a:p>
          <a:p>
            <a:pPr marL="109728" indent="0" algn="just">
              <a:lnSpc>
                <a:spcPct val="130000"/>
              </a:lnSpc>
              <a:buNone/>
            </a:pPr>
            <a:endParaRPr lang="en-US" sz="2000" dirty="0"/>
          </a:p>
        </p:txBody>
      </p:sp>
    </p:spTree>
    <p:extLst>
      <p:ext uri="{BB962C8B-B14F-4D97-AF65-F5344CB8AC3E}">
        <p14:creationId xmlns:p14="http://schemas.microsoft.com/office/powerpoint/2010/main" val="1209343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200" y="1572374"/>
            <a:ext cx="8229600" cy="4863210"/>
          </a:xfrm>
          <a:prstGeom prst="rect">
            <a:avLst/>
          </a:prstGeom>
        </p:spPr>
      </p:pic>
    </p:spTree>
    <p:extLst>
      <p:ext uri="{BB962C8B-B14F-4D97-AF65-F5344CB8AC3E}">
        <p14:creationId xmlns:p14="http://schemas.microsoft.com/office/powerpoint/2010/main" val="2690284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3400" y="1720840"/>
            <a:ext cx="8153400" cy="5035994"/>
          </a:xfrm>
          <a:prstGeom prst="rect">
            <a:avLst/>
          </a:prstGeom>
        </p:spPr>
        <p:txBody>
          <a:bodyPr wrap="square">
            <a:spAutoFit/>
          </a:bodyPr>
          <a:lstStyle/>
          <a:p>
            <a:pPr lvl="0" algn="just" rtl="1">
              <a:lnSpc>
                <a:spcPct val="150000"/>
              </a:lnSpc>
            </a:pPr>
            <a:r>
              <a:rPr lang="en-US" dirty="0"/>
              <a:t> </a:t>
            </a:r>
          </a:p>
          <a:p>
            <a:pPr lvl="0" algn="just" rtl="1">
              <a:lnSpc>
                <a:spcPct val="150000"/>
              </a:lnSpc>
            </a:pPr>
            <a:r>
              <a:rPr lang="fa-IR" sz="2200" b="1" dirty="0">
                <a:solidFill>
                  <a:schemeClr val="tx2"/>
                </a:solidFill>
                <a:cs typeface="B Homa" panose="00000400000000000000" pitchFamily="2" charset="-78"/>
              </a:rPr>
              <a:t>3) فضای سبز پایانه مذکور هرچنداز لحاظ ابعادی بزرگ و مناسب است اما محل قرار گیری آن به گونه ای است که چون دور از ساختمان ترمینال قرار دارد مسافرانی را که می خواهند  ساعاتی را در فضای باز ترمینال استراحت کنند وا می دارد که به فضاهای سبز کوچکی که در جلو و اطراف ترمینال قرار دارد  و به این منظور طراحی نشده است پناه ببرند که  منظره نامطلوبی را ایجاد می کند</a:t>
            </a:r>
            <a:r>
              <a:rPr lang="fa-IR" sz="2200" b="1" dirty="0" smtClean="0">
                <a:solidFill>
                  <a:schemeClr val="tx2"/>
                </a:solidFill>
                <a:cs typeface="B Homa" panose="00000400000000000000" pitchFamily="2" charset="-78"/>
              </a:rPr>
              <a:t>.</a:t>
            </a:r>
          </a:p>
          <a:p>
            <a:pPr lvl="0" algn="just" rtl="1">
              <a:lnSpc>
                <a:spcPct val="150000"/>
              </a:lnSpc>
            </a:pPr>
            <a:endParaRPr lang="en-US" sz="2200" b="1" dirty="0">
              <a:solidFill>
                <a:schemeClr val="tx2"/>
              </a:solidFill>
              <a:cs typeface="B Homa" panose="00000400000000000000" pitchFamily="2" charset="-78"/>
            </a:endParaRPr>
          </a:p>
          <a:p>
            <a:pPr algn="just" rtl="1">
              <a:lnSpc>
                <a:spcPct val="150000"/>
              </a:lnSpc>
            </a:pPr>
            <a:r>
              <a:rPr lang="fa-IR" sz="2200" b="1" dirty="0">
                <a:solidFill>
                  <a:schemeClr val="tx2"/>
                </a:solidFill>
                <a:cs typeface="B Homa" panose="00000400000000000000" pitchFamily="2" charset="-78"/>
              </a:rPr>
              <a:t>4) قرار گرفتن پارکینگ اداری  در فضای نسبتا دوری از ترمینال  باعث شده است که این پارکینگ عملا کارایی خود را از دست بدهد و کارمندان خودروهای خود را در اطراف قسمت اداری پارک </a:t>
            </a:r>
            <a:r>
              <a:rPr lang="fa-IR" sz="2200" b="1" dirty="0" smtClean="0">
                <a:solidFill>
                  <a:schemeClr val="tx2"/>
                </a:solidFill>
                <a:cs typeface="B Homa" panose="00000400000000000000" pitchFamily="2" charset="-78"/>
              </a:rPr>
              <a:t>کنند.</a:t>
            </a:r>
            <a:endParaRPr lang="en-US" sz="2200" b="1" dirty="0">
              <a:solidFill>
                <a:schemeClr val="tx2"/>
              </a:solidFill>
              <a:cs typeface="B Homa" panose="00000400000000000000" pitchFamily="2" charset="-78"/>
            </a:endParaRPr>
          </a:p>
        </p:txBody>
      </p:sp>
    </p:spTree>
    <p:extLst>
      <p:ext uri="{BB962C8B-B14F-4D97-AF65-F5344CB8AC3E}">
        <p14:creationId xmlns:p14="http://schemas.microsoft.com/office/powerpoint/2010/main" val="1668915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1524000"/>
            <a:ext cx="5505506" cy="5162986"/>
          </a:xfrm>
          <a:prstGeom prst="rect">
            <a:avLst/>
          </a:prstGeom>
        </p:spPr>
      </p:pic>
    </p:spTree>
    <p:extLst>
      <p:ext uri="{BB962C8B-B14F-4D97-AF65-F5344CB8AC3E}">
        <p14:creationId xmlns:p14="http://schemas.microsoft.com/office/powerpoint/2010/main" val="2425201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38200"/>
            <a:ext cx="8398565" cy="5943600"/>
          </a:xfrm>
        </p:spPr>
      </p:pic>
    </p:spTree>
    <p:extLst>
      <p:ext uri="{BB962C8B-B14F-4D97-AF65-F5344CB8AC3E}">
        <p14:creationId xmlns:p14="http://schemas.microsoft.com/office/powerpoint/2010/main" val="1193662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70681"/>
            <a:ext cx="4836666" cy="2829719"/>
          </a:xfrm>
        </p:spPr>
      </p:pic>
      <p:pic>
        <p:nvPicPr>
          <p:cNvPr id="1026" name="Picture 2" descr="C:\Users\narges\Desktop\terminal\kave\a6423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836" y="3200400"/>
            <a:ext cx="4886325" cy="336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21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0"/>
            <a:ext cx="4356328" cy="3276600"/>
          </a:xfrm>
        </p:spPr>
      </p:pic>
      <p:pic>
        <p:nvPicPr>
          <p:cNvPr id="2050" name="Picture 2" descr="C:\Users\narges\Desktop\terminal\kave\v669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4219574" cy="321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narges\Desktop\terminal\kave\y9893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92" y="1138958"/>
            <a:ext cx="4343399" cy="30639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arges\Desktop\terminal\kave\y617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57600"/>
            <a:ext cx="4176713" cy="29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66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804" y="2103437"/>
            <a:ext cx="6990596" cy="4525963"/>
          </a:xfrm>
        </p:spPr>
      </p:pic>
      <p:pic>
        <p:nvPicPr>
          <p:cNvPr id="4098" name="Picture 2" descr="C:\Users\narges\Desktop\terminal\kave\o2347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68124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3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5085662" cy="3214035"/>
          </a:xfrm>
        </p:spPr>
      </p:pic>
      <p:pic>
        <p:nvPicPr>
          <p:cNvPr id="5124" name="Picture 4" descr="C:\Users\narges\Desktop\terminal\kave\e7356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14" y="3505199"/>
            <a:ext cx="4286286"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20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6064877"/>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370840">
                <a:tc>
                  <a:txBody>
                    <a:bodyPr/>
                    <a:lstStyle/>
                    <a:p>
                      <a:pPr algn="ctr"/>
                      <a:r>
                        <a:rPr kumimoji="0" lang="fa-IR" sz="1800" b="1" i="0" u="none" strike="noStrike" kern="1200" baseline="0" dirty="0" smtClean="0">
                          <a:solidFill>
                            <a:schemeClr val="lt1"/>
                          </a:solidFill>
                          <a:latin typeface="+mn-lt"/>
                          <a:ea typeface="+mn-ea"/>
                          <a:cs typeface="B Homa" panose="00000400000000000000" pitchFamily="2" charset="-78"/>
                        </a:rPr>
                        <a:t>فضاي سبز پايانه كاوه</a:t>
                      </a:r>
                      <a:endParaRPr lang="en-US" dirty="0">
                        <a:cs typeface="B Homa" panose="00000400000000000000" pitchFamily="2" charset="-78"/>
                      </a:endParaRPr>
                    </a:p>
                  </a:txBody>
                  <a:tcPr/>
                </a:tc>
                <a:extLst>
                  <a:ext uri="{0D108BD9-81ED-4DB2-BD59-A6C34878D82A}">
                    <a16:rowId xmlns:a16="http://schemas.microsoft.com/office/drawing/2014/main" xmlns="" val="10000"/>
                  </a:ext>
                </a:extLst>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كل فضاي سبز                                                                        16093 مترمربع</a:t>
                      </a:r>
                      <a:endParaRPr lang="en-US" dirty="0">
                        <a:cs typeface="B Homa" panose="00000400000000000000" pitchFamily="2" charset="-78"/>
                      </a:endParaRPr>
                    </a:p>
                  </a:txBody>
                  <a:tcPr/>
                </a:tc>
                <a:extLst>
                  <a:ext uri="{0D108BD9-81ED-4DB2-BD59-A6C34878D82A}">
                    <a16:rowId xmlns:a16="http://schemas.microsoft.com/office/drawing/2014/main" xmlns="" val="10001"/>
                  </a:ext>
                </a:extLst>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چمن و گياهان پوششي                                                                 9939 مترمربع</a:t>
                      </a:r>
                      <a:endParaRPr lang="en-US" dirty="0">
                        <a:cs typeface="B Homa" panose="00000400000000000000" pitchFamily="2" charset="-78"/>
                      </a:endParaRPr>
                    </a:p>
                  </a:txBody>
                  <a:tcPr/>
                </a:tc>
                <a:extLst>
                  <a:ext uri="{0D108BD9-81ED-4DB2-BD59-A6C34878D82A}">
                    <a16:rowId xmlns:a16="http://schemas.microsoft.com/office/drawing/2014/main" xmlns="" val="10002"/>
                  </a:ext>
                </a:extLst>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فصل                                                                     385 مترمربع</a:t>
                      </a:r>
                      <a:endParaRPr lang="en-US" dirty="0">
                        <a:cs typeface="B Homa" panose="00000400000000000000" pitchFamily="2" charset="-78"/>
                      </a:endParaRPr>
                    </a:p>
                  </a:txBody>
                  <a:tcPr/>
                </a:tc>
                <a:extLst>
                  <a:ext uri="{0D108BD9-81ED-4DB2-BD59-A6C34878D82A}">
                    <a16:rowId xmlns:a16="http://schemas.microsoft.com/office/drawing/2014/main" xmlns="" val="10003"/>
                  </a:ext>
                </a:extLst>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گل دائم                                                                      324 مترمربع</a:t>
                      </a:r>
                      <a:endParaRPr lang="en-US" dirty="0">
                        <a:cs typeface="B Homa" panose="00000400000000000000" pitchFamily="2" charset="-78"/>
                      </a:endParaRPr>
                    </a:p>
                  </a:txBody>
                  <a:tcPr/>
                </a:tc>
                <a:extLst>
                  <a:ext uri="{0D108BD9-81ED-4DB2-BD59-A6C34878D82A}">
                    <a16:rowId xmlns:a16="http://schemas.microsoft.com/office/drawing/2014/main" xmlns="" val="10004"/>
                  </a:ext>
                </a:extLst>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مساحت باغچه هاي رز كاري                                                                            413 مترمربع</a:t>
                      </a:r>
                      <a:endParaRPr lang="en-US" dirty="0">
                        <a:cs typeface="B Homa" panose="00000400000000000000" pitchFamily="2" charset="-78"/>
                      </a:endParaRPr>
                    </a:p>
                  </a:txBody>
                  <a:tcPr/>
                </a:tc>
                <a:extLst>
                  <a:ext uri="{0D108BD9-81ED-4DB2-BD59-A6C34878D82A}">
                    <a16:rowId xmlns:a16="http://schemas.microsoft.com/office/drawing/2014/main" xmlns="" val="10005"/>
                  </a:ext>
                </a:extLst>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پرچين                                                                                     2140 مترمربع</a:t>
                      </a:r>
                      <a:endParaRPr lang="en-US" dirty="0">
                        <a:cs typeface="B Homa" panose="00000400000000000000" pitchFamily="2" charset="-78"/>
                      </a:endParaRPr>
                    </a:p>
                  </a:txBody>
                  <a:tcPr/>
                </a:tc>
                <a:extLst>
                  <a:ext uri="{0D108BD9-81ED-4DB2-BD59-A6C34878D82A}">
                    <a16:rowId xmlns:a16="http://schemas.microsoft.com/office/drawing/2014/main" xmlns="" val="10006"/>
                  </a:ext>
                </a:extLst>
              </a:tr>
              <a:tr h="370840">
                <a:tc>
                  <a:txBody>
                    <a:bodyPr/>
                    <a:lstStyle/>
                    <a:p>
                      <a:pPr algn="justLow"/>
                      <a:r>
                        <a:rPr kumimoji="0" lang="fa-IR" sz="1800" b="1" i="0" u="none" strike="noStrike" kern="1200" baseline="0" dirty="0" smtClean="0">
                          <a:solidFill>
                            <a:schemeClr val="dk1"/>
                          </a:solidFill>
                          <a:latin typeface="+mn-lt"/>
                          <a:ea typeface="+mn-ea"/>
                          <a:cs typeface="B Homa" panose="00000400000000000000" pitchFamily="2" charset="-78"/>
                        </a:rPr>
                        <a:t>مساحت پاسيوها                                                                                   427 مترمربع</a:t>
                      </a:r>
                      <a:endParaRPr lang="en-US" dirty="0">
                        <a:cs typeface="B Homa" panose="00000400000000000000" pitchFamily="2" charset="-78"/>
                      </a:endParaRPr>
                    </a:p>
                  </a:txBody>
                  <a:tcPr/>
                </a:tc>
                <a:extLst>
                  <a:ext uri="{0D108BD9-81ED-4DB2-BD59-A6C34878D82A}">
                    <a16:rowId xmlns:a16="http://schemas.microsoft.com/office/drawing/2014/main" xmlns="" val="10007"/>
                  </a:ext>
                </a:extLst>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تعداد گلدان و فلاورباكس                                                                                      384 عدد</a:t>
                      </a:r>
                      <a:endParaRPr lang="en-US" dirty="0">
                        <a:cs typeface="B Homa" panose="00000400000000000000" pitchFamily="2" charset="-78"/>
                      </a:endParaRPr>
                    </a:p>
                  </a:txBody>
                  <a:tcPr/>
                </a:tc>
                <a:extLst>
                  <a:ext uri="{0D108BD9-81ED-4DB2-BD59-A6C34878D82A}">
                    <a16:rowId xmlns:a16="http://schemas.microsoft.com/office/drawing/2014/main" xmlns="" val="10008"/>
                  </a:ext>
                </a:extLst>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تعداد درخت و درختچه                                                                                     1940 اصله</a:t>
                      </a:r>
                      <a:endParaRPr lang="en-US" dirty="0">
                        <a:cs typeface="B Homa" panose="00000400000000000000" pitchFamily="2" charset="-78"/>
                      </a:endParaRPr>
                    </a:p>
                  </a:txBody>
                  <a:tcPr/>
                </a:tc>
                <a:extLst>
                  <a:ext uri="{0D108BD9-81ED-4DB2-BD59-A6C34878D82A}">
                    <a16:rowId xmlns:a16="http://schemas.microsoft.com/office/drawing/2014/main" xmlns="" val="10009"/>
                  </a:ext>
                </a:extLst>
              </a:tr>
              <a:tr h="370840">
                <a:tc>
                  <a:txBody>
                    <a:bodyPr/>
                    <a:lstStyle/>
                    <a:p>
                      <a:r>
                        <a:rPr kumimoji="0" lang="fa-IR" sz="1800" b="1" i="0" u="none" strike="noStrike" kern="1200" baseline="0" dirty="0" smtClean="0">
                          <a:solidFill>
                            <a:schemeClr val="dk1"/>
                          </a:solidFill>
                          <a:latin typeface="+mn-lt"/>
                          <a:ea typeface="+mn-ea"/>
                          <a:cs typeface="B Homa" panose="00000400000000000000" pitchFamily="2" charset="-78"/>
                        </a:rPr>
                        <a:t>تعداد نيروهاي حفظ و نگهداري فضاي سبز                                                                     4 نفر</a:t>
                      </a:r>
                      <a:endParaRPr lang="en-US" dirty="0">
                        <a:cs typeface="B Homa" panose="00000400000000000000" pitchFamily="2" charset="-78"/>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14512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24000"/>
            <a:ext cx="6858000" cy="5147065"/>
          </a:xfrm>
        </p:spPr>
      </p:pic>
    </p:spTree>
    <p:extLst>
      <p:ext uri="{BB962C8B-B14F-4D97-AF65-F5344CB8AC3E}">
        <p14:creationId xmlns:p14="http://schemas.microsoft.com/office/powerpoint/2010/main" val="3295862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25991"/>
            <a:ext cx="8321091" cy="5855809"/>
          </a:xfrm>
        </p:spPr>
      </p:pic>
    </p:spTree>
    <p:extLst>
      <p:ext uri="{BB962C8B-B14F-4D97-AF65-F5344CB8AC3E}">
        <p14:creationId xmlns:p14="http://schemas.microsoft.com/office/powerpoint/2010/main" val="3390981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Low" rtl="1"/>
            <a:r>
              <a:rPr lang="fa-IR" dirty="0" smtClean="0"/>
              <a:t>ترمینال </a:t>
            </a:r>
            <a:r>
              <a:rPr lang="en-US" dirty="0" smtClean="0"/>
              <a:t> TWA</a:t>
            </a:r>
            <a:endParaRPr lang="en-US" dirty="0"/>
          </a:p>
        </p:txBody>
      </p:sp>
      <p:sp>
        <p:nvSpPr>
          <p:cNvPr id="2" name="Content Placeholder 1"/>
          <p:cNvSpPr>
            <a:spLocks noGrp="1"/>
          </p:cNvSpPr>
          <p:nvPr>
            <p:ph idx="1"/>
          </p:nvPr>
        </p:nvSpPr>
        <p:spPr>
          <a:xfrm>
            <a:off x="457200" y="1066800"/>
            <a:ext cx="8229600" cy="4940491"/>
          </a:xfrm>
        </p:spPr>
        <p:txBody>
          <a:bodyPr>
            <a:normAutofit/>
          </a:bodyPr>
          <a:lstStyle/>
          <a:p>
            <a:pPr marL="109728" indent="0" algn="justLow" rtl="1">
              <a:lnSpc>
                <a:spcPct val="150000"/>
              </a:lnSpc>
              <a:buNone/>
            </a:pPr>
            <a:r>
              <a:rPr lang="en-US" sz="2000" dirty="0"/>
              <a:t> </a:t>
            </a:r>
          </a:p>
          <a:p>
            <a:pPr marL="109728" indent="0" algn="justLow" rtl="1">
              <a:lnSpc>
                <a:spcPct val="150000"/>
              </a:lnSpc>
              <a:buNone/>
            </a:pPr>
            <a:r>
              <a:rPr lang="en-US" sz="2000" dirty="0"/>
              <a:t>	</a:t>
            </a:r>
            <a:r>
              <a:rPr lang="en-US" sz="2200" b="1" dirty="0">
                <a:cs typeface="B Homa" panose="00000400000000000000" pitchFamily="2" charset="-78"/>
              </a:rPr>
              <a:t> </a:t>
            </a:r>
            <a:r>
              <a:rPr lang="ar-SA" sz="2200" b="1" dirty="0">
                <a:cs typeface="B Homa" panose="00000400000000000000" pitchFamily="2" charset="-78"/>
              </a:rPr>
              <a:t>ترمینال</a:t>
            </a:r>
            <a:r>
              <a:rPr lang="en-US" sz="2200" b="1" dirty="0">
                <a:cs typeface="B Homa" panose="00000400000000000000" pitchFamily="2" charset="-78"/>
              </a:rPr>
              <a:t> TWA » </a:t>
            </a:r>
            <a:r>
              <a:rPr lang="ar-SA" sz="2200" b="1" dirty="0">
                <a:cs typeface="B Homa" panose="00000400000000000000" pitchFamily="2" charset="-78"/>
              </a:rPr>
              <a:t>در مقیاس غول پیکر ، شباهت بسیار زیادى به یک عقاب در حال نشستن دارد . این تصویر خارق العاده که از بتون ، تراشیده شده ، ترمینال را به یکى از به یاد ماندنى ترین ترمینال هاى جهان تبدیل کرده است .این سازه ى شگفت آور ، متشکل از یک پوسته ى ضخیم بتونى و داراى چهار سقف مدور عظیم الجثه است که ناگهان رو به بالا چرخیده اند</a:t>
            </a:r>
            <a:r>
              <a:rPr lang="en-US" sz="2200" b="1" dirty="0">
                <a:cs typeface="B Homa" panose="00000400000000000000" pitchFamily="2" charset="-78"/>
              </a:rPr>
              <a:t> </a:t>
            </a:r>
            <a:r>
              <a:rPr lang="en-US" sz="2000" dirty="0"/>
              <a:t>.</a:t>
            </a:r>
          </a:p>
          <a:p>
            <a:pPr marL="109728" indent="0" algn="justLow" rtl="1">
              <a:lnSpc>
                <a:spcPct val="150000"/>
              </a:lnSpc>
              <a:buNone/>
            </a:pPr>
            <a:endParaRPr lang="en-US" sz="2000" dirty="0"/>
          </a:p>
        </p:txBody>
      </p:sp>
    </p:spTree>
    <p:extLst>
      <p:ext uri="{BB962C8B-B14F-4D97-AF65-F5344CB8AC3E}">
        <p14:creationId xmlns:p14="http://schemas.microsoft.com/office/powerpoint/2010/main" val="1570976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848600" cy="5105400"/>
          </a:xfrm>
          <a:prstGeom prst="rect">
            <a:avLst/>
          </a:prstGeom>
          <a:noFill/>
          <a:ln>
            <a:noFill/>
          </a:ln>
        </p:spPr>
      </p:pic>
    </p:spTree>
    <p:extLst>
      <p:ext uri="{BB962C8B-B14F-4D97-AF65-F5344CB8AC3E}">
        <p14:creationId xmlns:p14="http://schemas.microsoft.com/office/powerpoint/2010/main" val="3640088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ترمینال فرودگاه TWA">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5029200" cy="3352800"/>
          </a:xfrm>
          <a:prstGeom prst="rect">
            <a:avLst/>
          </a:prstGeom>
          <a:noFill/>
          <a:ln>
            <a:noFill/>
          </a:ln>
        </p:spPr>
      </p:pic>
      <p:pic>
        <p:nvPicPr>
          <p:cNvPr id="5" name="Picture 4" descr="ترمینال فرودگاه TWA">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00400"/>
            <a:ext cx="4805045" cy="3524250"/>
          </a:xfrm>
          <a:prstGeom prst="rect">
            <a:avLst/>
          </a:prstGeom>
          <a:noFill/>
          <a:ln>
            <a:noFill/>
          </a:ln>
        </p:spPr>
      </p:pic>
    </p:spTree>
    <p:extLst>
      <p:ext uri="{BB962C8B-B14F-4D97-AF65-F5344CB8AC3E}">
        <p14:creationId xmlns:p14="http://schemas.microsoft.com/office/powerpoint/2010/main" val="2319947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752600"/>
          </a:xfrm>
        </p:spPr>
        <p:txBody>
          <a:bodyPr>
            <a:normAutofit fontScale="70000" lnSpcReduction="20000"/>
          </a:bodyPr>
          <a:lstStyle/>
          <a:p>
            <a:pPr marL="109728" indent="0" algn="justLow" rtl="1">
              <a:lnSpc>
                <a:spcPct val="150000"/>
              </a:lnSpc>
              <a:buNone/>
            </a:pPr>
            <a:r>
              <a:rPr lang="ar-SA" sz="2200" b="1" dirty="0">
                <a:cs typeface="B Homa" panose="00000400000000000000" pitchFamily="2" charset="-78"/>
              </a:rPr>
              <a:t>قوس هاى تشکیل شده از این چهار سقف بر روى دیوارهاى قوس دارى قرار گرفته اند که با زاویه به سمت بیرون متمایل شده اند . این سقف هاى مدور که توسط پنجره هاى سقفى از هم جدا گشته و بر روى چهار ستون</a:t>
            </a:r>
            <a:r>
              <a:rPr lang="en-US" sz="2200" b="1" dirty="0">
                <a:cs typeface="B Homa" panose="00000400000000000000" pitchFamily="2" charset="-78"/>
              </a:rPr>
              <a:t> Y </a:t>
            </a:r>
            <a:r>
              <a:rPr lang="ar-SA" sz="2200" b="1" dirty="0">
                <a:cs typeface="B Homa" panose="00000400000000000000" pitchFamily="2" charset="-78"/>
              </a:rPr>
              <a:t>شکل قرار گرفته ، در داخل فضایى با روح و روشن به ارتفاع </a:t>
            </a:r>
            <a:r>
              <a:rPr lang="fa-IR" sz="2200" b="1" dirty="0">
                <a:cs typeface="B Homa" panose="00000400000000000000" pitchFamily="2" charset="-78"/>
              </a:rPr>
              <a:t>۱۷</a:t>
            </a:r>
            <a:r>
              <a:rPr lang="ar-SA" sz="2200" b="1" dirty="0">
                <a:cs typeface="B Homa" panose="00000400000000000000" pitchFamily="2" charset="-78"/>
              </a:rPr>
              <a:t> متر و طول </a:t>
            </a:r>
            <a:r>
              <a:rPr lang="fa-IR" sz="2200" b="1" dirty="0">
                <a:cs typeface="B Homa" panose="00000400000000000000" pitchFamily="2" charset="-78"/>
              </a:rPr>
              <a:t>۱۱۰</a:t>
            </a:r>
            <a:r>
              <a:rPr lang="ar-SA" sz="2200" b="1" dirty="0">
                <a:cs typeface="B Homa" panose="00000400000000000000" pitchFamily="2" charset="-78"/>
              </a:rPr>
              <a:t> متر به وجود آورده اند</a:t>
            </a:r>
            <a:r>
              <a:rPr lang="en-US" sz="2200" b="1" dirty="0">
                <a:cs typeface="B Homa" panose="00000400000000000000" pitchFamily="2" charset="-78"/>
              </a:rPr>
              <a:t> </a:t>
            </a:r>
            <a:r>
              <a:rPr lang="en-US" sz="2000" dirty="0"/>
              <a:t>.</a:t>
            </a:r>
          </a:p>
          <a:p>
            <a:pPr marL="109728" indent="0" algn="justLow" rtl="1">
              <a:lnSpc>
                <a:spcPct val="150000"/>
              </a:lnSpc>
              <a:buNone/>
            </a:pPr>
            <a:endParaRPr lang="en-US" sz="2000" dirty="0"/>
          </a:p>
        </p:txBody>
      </p:sp>
      <p:pic>
        <p:nvPicPr>
          <p:cNvPr id="4" name="Picture 3"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745" y="3200400"/>
            <a:ext cx="5043055" cy="3465195"/>
          </a:xfrm>
          <a:prstGeom prst="rect">
            <a:avLst/>
          </a:prstGeom>
          <a:noFill/>
          <a:ln>
            <a:noFill/>
          </a:ln>
        </p:spPr>
      </p:pic>
    </p:spTree>
    <p:extLst>
      <p:ext uri="{BB962C8B-B14F-4D97-AF65-F5344CB8AC3E}">
        <p14:creationId xmlns:p14="http://schemas.microsoft.com/office/powerpoint/2010/main" val="1388591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3" descr="ترمینال فرودگاه TWA">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95801" y="1676400"/>
            <a:ext cx="4218824" cy="5029200"/>
          </a:xfrm>
          <a:prstGeom prst="rect">
            <a:avLst/>
          </a:prstGeom>
          <a:noFill/>
          <a:ln>
            <a:noFill/>
          </a:ln>
        </p:spPr>
      </p:pic>
    </p:spTree>
    <p:extLst>
      <p:ext uri="{BB962C8B-B14F-4D97-AF65-F5344CB8AC3E}">
        <p14:creationId xmlns:p14="http://schemas.microsoft.com/office/powerpoint/2010/main" val="2150461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7009" y="1676400"/>
            <a:ext cx="8229600" cy="2133600"/>
          </a:xfrm>
        </p:spPr>
        <p:txBody>
          <a:bodyPr>
            <a:normAutofit fontScale="77500" lnSpcReduction="20000"/>
          </a:bodyPr>
          <a:lstStyle/>
          <a:p>
            <a:pPr marL="109728" indent="0" algn="justLow" rtl="1">
              <a:lnSpc>
                <a:spcPct val="160000"/>
              </a:lnSpc>
              <a:buNone/>
            </a:pPr>
            <a:r>
              <a:rPr lang="ar-SA" sz="2200" b="1" dirty="0">
                <a:cs typeface="B Homa" panose="00000400000000000000" pitchFamily="2" charset="-78"/>
              </a:rPr>
              <a:t>ورود به این ساختمان همانند قدم زدن در داخل مجسمه اى است که درون آن توسط فرم خارجى آن نوید داده شده باشد . شکل هاى خمیده و قالب بندى شده از قبیل سقف راه پله ها ، رامپ ها و پیشخوان ها ، در همه جا مشاهده مى شود و تحرک فضاى خارجى در گذر از فضاهاى داخلى که متناوبأ باز و بسته مى شوند ، تکرار شده است</a:t>
            </a:r>
            <a:r>
              <a:rPr lang="en-US" sz="2000" dirty="0"/>
              <a:t> .</a:t>
            </a:r>
          </a:p>
          <a:p>
            <a:pPr marL="109728" indent="0" algn="justLow" rtl="1">
              <a:lnSpc>
                <a:spcPct val="160000"/>
              </a:lnSpc>
              <a:buNone/>
            </a:pPr>
            <a:endParaRPr lang="en-US" sz="2000" dirty="0"/>
          </a:p>
        </p:txBody>
      </p:sp>
      <p:pic>
        <p:nvPicPr>
          <p:cNvPr id="6" name="Picture 5"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0164" y="3810000"/>
            <a:ext cx="4271645" cy="2783840"/>
          </a:xfrm>
          <a:prstGeom prst="rect">
            <a:avLst/>
          </a:prstGeom>
          <a:noFill/>
          <a:ln>
            <a:noFill/>
          </a:ln>
        </p:spPr>
      </p:pic>
      <p:pic>
        <p:nvPicPr>
          <p:cNvPr id="7" name="Picture 6" descr="ترمینال فرودگاه TWA">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84263" y="3810000"/>
            <a:ext cx="4155440" cy="2688590"/>
          </a:xfrm>
          <a:prstGeom prst="rect">
            <a:avLst/>
          </a:prstGeom>
          <a:noFill/>
          <a:ln>
            <a:noFill/>
          </a:ln>
        </p:spPr>
      </p:pic>
    </p:spTree>
    <p:extLst>
      <p:ext uri="{BB962C8B-B14F-4D97-AF65-F5344CB8AC3E}">
        <p14:creationId xmlns:p14="http://schemas.microsoft.com/office/powerpoint/2010/main" val="1078267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001000" cy="4114800"/>
          </a:xfrm>
        </p:spPr>
        <p:txBody>
          <a:bodyPr>
            <a:normAutofit fontScale="92500" lnSpcReduction="20000"/>
          </a:bodyPr>
          <a:lstStyle/>
          <a:p>
            <a:pPr marL="109728" indent="0" algn="justLow" rtl="1">
              <a:lnSpc>
                <a:spcPct val="150000"/>
              </a:lnSpc>
              <a:buNone/>
            </a:pPr>
            <a:r>
              <a:rPr lang="ar-SA" sz="2200" b="1" dirty="0">
                <a:cs typeface="B Homa" panose="00000400000000000000" pitchFamily="2" charset="-78"/>
              </a:rPr>
              <a:t>ارو سارینن متوجه این واقعیت بود که برخى مردم ، ساختمان را با یک پرنده ى در حال پرواز مطابقت مى دهند . او مى گوید: «این آخرین چیزى بود که مورد توجه ما قرار گرفت . هدف اصلى ما طراحى ساختمانى بود که در آن معمارى ، خود ، بیان کننده ى هیجان و التهاب سفر و گویاى تحول و حرکت باشد</a:t>
            </a:r>
            <a:r>
              <a:rPr lang="en-US" sz="2200" b="1" dirty="0">
                <a:cs typeface="B Homa" panose="00000400000000000000" pitchFamily="2" charset="-78"/>
              </a:rPr>
              <a:t>» .</a:t>
            </a:r>
          </a:p>
          <a:p>
            <a:pPr marL="109728" indent="0" algn="justLow" rtl="1">
              <a:lnSpc>
                <a:spcPct val="150000"/>
              </a:lnSpc>
              <a:buNone/>
            </a:pPr>
            <a:r>
              <a:rPr lang="ar-SA" sz="2200" b="1" dirty="0">
                <a:cs typeface="B Homa" panose="00000400000000000000" pitchFamily="2" charset="-78"/>
              </a:rPr>
              <a:t>او ادامه مى دهد : « اشکال و فرم ها از عمد طورى انتخاب شده اند که بر صعود و بلند پروازى و نیز کیفیت خطوط تأکید شود، چرا که ما خواستار یک مکان عروج دهنده بودیم</a:t>
            </a:r>
            <a:r>
              <a:rPr lang="en-US" sz="2200" b="1" dirty="0">
                <a:cs typeface="B Homa" panose="00000400000000000000" pitchFamily="2" charset="-78"/>
              </a:rPr>
              <a:t> » </a:t>
            </a:r>
            <a:r>
              <a:rPr lang="en-US" sz="2000" dirty="0"/>
              <a:t>.</a:t>
            </a:r>
          </a:p>
          <a:p>
            <a:pPr marL="109728" indent="0" algn="justLow" rtl="1">
              <a:lnSpc>
                <a:spcPct val="150000"/>
              </a:lnSpc>
              <a:buNone/>
            </a:pPr>
            <a:endParaRPr lang="en-US" sz="2000" dirty="0"/>
          </a:p>
        </p:txBody>
      </p:sp>
    </p:spTree>
    <p:extLst>
      <p:ext uri="{BB962C8B-B14F-4D97-AF65-F5344CB8AC3E}">
        <p14:creationId xmlns:p14="http://schemas.microsoft.com/office/powerpoint/2010/main" val="675362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ترمینال فرودگاه T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848600" cy="5049520"/>
          </a:xfrm>
          <a:prstGeom prst="rect">
            <a:avLst/>
          </a:prstGeom>
          <a:noFill/>
          <a:ln>
            <a:noFill/>
          </a:ln>
        </p:spPr>
      </p:pic>
    </p:spTree>
    <p:extLst>
      <p:ext uri="{BB962C8B-B14F-4D97-AF65-F5344CB8AC3E}">
        <p14:creationId xmlns:p14="http://schemas.microsoft.com/office/powerpoint/2010/main" val="1308386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www.designbuild-network.com/projects/jetblue/images/1-tw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75594"/>
            <a:ext cx="6705600" cy="5053806"/>
          </a:xfrm>
          <a:prstGeom prst="rect">
            <a:avLst/>
          </a:prstGeom>
          <a:noFill/>
          <a:ln>
            <a:noFill/>
          </a:ln>
        </p:spPr>
      </p:pic>
    </p:spTree>
    <p:extLst>
      <p:ext uri="{BB962C8B-B14F-4D97-AF65-F5344CB8AC3E}">
        <p14:creationId xmlns:p14="http://schemas.microsoft.com/office/powerpoint/2010/main" val="66256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038600"/>
          </a:xfrm>
        </p:spPr>
        <p:txBody>
          <a:bodyPr>
            <a:normAutofit fontScale="85000" lnSpcReduction="10000"/>
          </a:bodyPr>
          <a:lstStyle/>
          <a:p>
            <a:pPr marL="109728" indent="0" algn="justLow" rtl="1">
              <a:lnSpc>
                <a:spcPct val="150000"/>
              </a:lnSpc>
              <a:buNone/>
            </a:pPr>
            <a:r>
              <a:rPr lang="ar-SA" sz="2600" b="1" dirty="0">
                <a:solidFill>
                  <a:srgbClr val="C00000"/>
                </a:solidFill>
                <a:cs typeface="B Homa" panose="00000400000000000000" pitchFamily="2" charset="-78"/>
              </a:rPr>
              <a:t>جایگاه مناسب سوار شدن : </a:t>
            </a:r>
            <a:endParaRPr lang="en-US" sz="2600" b="1" dirty="0">
              <a:solidFill>
                <a:srgbClr val="C00000"/>
              </a:solidFill>
              <a:cs typeface="B Homa" panose="00000400000000000000" pitchFamily="2" charset="-78"/>
            </a:endParaRPr>
          </a:p>
          <a:p>
            <a:pPr marL="109728" indent="0" algn="justLow" rtl="1">
              <a:lnSpc>
                <a:spcPct val="150000"/>
              </a:lnSpc>
              <a:buNone/>
            </a:pPr>
            <a:r>
              <a:rPr lang="ar-SA" b="1" dirty="0">
                <a:cs typeface="B Homa" panose="00000400000000000000" pitchFamily="2" charset="-78"/>
              </a:rPr>
              <a:t>این جایگاه دارای سکو بوده و در دو طرف پایانه ( شمال و جنوب پایانه) طراحی گردیده است. سکو ها مسقف بوده و سقف بصورت یک پارچه بر روی تمام سکو کشیده شده است. سکوها از لحاظ خدماتی مناسب هستند. سکو های شمال پایانه مربوط به سفرهای درون استانی است و سکو های جنوبی پایانه مربوط به سفرهای برون استانی می باشد. </a:t>
            </a:r>
            <a:endParaRPr lang="en-US" b="1" dirty="0">
              <a:cs typeface="B Homa" panose="00000400000000000000" pitchFamily="2" charset="-78"/>
            </a:endParaRPr>
          </a:p>
          <a:p>
            <a:pPr marL="109728" indent="0" algn="justLow" rtl="1">
              <a:lnSpc>
                <a:spcPct val="150000"/>
              </a:lnSpc>
              <a:buNone/>
            </a:pPr>
            <a:r>
              <a:rPr lang="ar-SA" sz="2600" b="1" dirty="0">
                <a:solidFill>
                  <a:srgbClr val="C00000"/>
                </a:solidFill>
                <a:cs typeface="B Homa" panose="00000400000000000000" pitchFamily="2" charset="-78"/>
              </a:rPr>
              <a:t> </a:t>
            </a:r>
            <a:endParaRPr lang="en-US" sz="2000" dirty="0"/>
          </a:p>
        </p:txBody>
      </p:sp>
    </p:spTree>
    <p:extLst>
      <p:ext uri="{BB962C8B-B14F-4D97-AF65-F5344CB8AC3E}">
        <p14:creationId xmlns:p14="http://schemas.microsoft.com/office/powerpoint/2010/main" val="1040472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fa-IR" sz="4900" dirty="0">
                <a:effectLst>
                  <a:outerShdw blurRad="38100" dist="38100" dir="2700000" algn="tl">
                    <a:srgbClr val="000000">
                      <a:alpha val="43137"/>
                    </a:srgbClr>
                  </a:outerShdw>
                </a:effectLst>
                <a:cs typeface="B Homa" panose="00000400000000000000" pitchFamily="2" charset="-78"/>
              </a:rPr>
              <a:t>ترمینال بیهقی تهران (آرژانتین)</a:t>
            </a:r>
            <a:endParaRPr lang="en-US" sz="4900" dirty="0">
              <a:effectLst>
                <a:outerShdw blurRad="38100" dist="38100" dir="2700000" algn="tl">
                  <a:srgbClr val="000000">
                    <a:alpha val="43137"/>
                  </a:srgbClr>
                </a:outerShdw>
              </a:effectLst>
              <a:cs typeface="B Homa" panose="00000400000000000000" pitchFamily="2" charset="-78"/>
            </a:endParaRPr>
          </a:p>
        </p:txBody>
      </p:sp>
      <p:sp>
        <p:nvSpPr>
          <p:cNvPr id="2" name="Content Placeholder 1"/>
          <p:cNvSpPr>
            <a:spLocks noGrp="1"/>
          </p:cNvSpPr>
          <p:nvPr>
            <p:ph idx="1"/>
          </p:nvPr>
        </p:nvSpPr>
        <p:spPr/>
        <p:txBody>
          <a:bodyPr>
            <a:normAutofit fontScale="77500" lnSpcReduction="20000"/>
          </a:bodyPr>
          <a:lstStyle/>
          <a:p>
            <a:pPr marL="109728" indent="0" algn="justLow" rtl="1">
              <a:lnSpc>
                <a:spcPct val="150000"/>
              </a:lnSpc>
              <a:buNone/>
            </a:pPr>
            <a:r>
              <a:rPr lang="en-US" sz="2200" b="1" dirty="0">
                <a:cs typeface="B Homa" panose="00000400000000000000" pitchFamily="2" charset="-78"/>
              </a:rPr>
              <a:t/>
            </a:r>
            <a:br>
              <a:rPr lang="en-US" sz="2200" b="1" dirty="0">
                <a:cs typeface="B Homa" panose="00000400000000000000" pitchFamily="2" charset="-78"/>
              </a:rPr>
            </a:br>
            <a:r>
              <a:rPr lang="ar-SA" sz="2200" b="1" dirty="0">
                <a:cs typeface="B Homa" panose="00000400000000000000" pitchFamily="2" charset="-78"/>
              </a:rPr>
              <a:t>سال تاسیس : 1370پایانه و پارک‌سوار بیهقی در مهرماه سال 1370 به دستور شهردار وقت تهران از شرکت نوسازی عباس‌آباد به معاونت حمل‌ونقل و ترافیک شهرداری تهران واگذار شد و در دی ماه همان سال به عنوان پایانه و پارک‌سوار، در اختیار سازمان پایانه‌ها و پارک‌سوارهای شهرداری تهران قرار گرفت</a:t>
            </a:r>
            <a:r>
              <a:rPr lang="en-US" sz="2200" b="1" dirty="0">
                <a:cs typeface="B Homa" panose="00000400000000000000" pitchFamily="2" charset="-78"/>
              </a:rPr>
              <a:t>.</a:t>
            </a:r>
            <a:br>
              <a:rPr lang="en-US" sz="2200" b="1" dirty="0">
                <a:cs typeface="B Homa" panose="00000400000000000000" pitchFamily="2" charset="-78"/>
              </a:rPr>
            </a:br>
            <a:r>
              <a:rPr lang="ar-SA" sz="2200" b="1" dirty="0">
                <a:cs typeface="B Homa" panose="00000400000000000000" pitchFamily="2" charset="-78"/>
              </a:rPr>
              <a:t>اين پايانه و پارك‌سوار در 22 بهمن 1370 با مساحتی در حدود 13/5 هکتار و ظرفیت 2000 سلول اتومبیل در شرق میدان آرژانتین تمورد بهره‌برداري قرار گرفت. ابتدا شرکت‌های مسافربری سیر و سفر و سپس دفتر فروش نمایندگی تعاونی‌های 17گانه و شرکت مسافربری همسفر در محل مستقر شدند</a:t>
            </a:r>
            <a:r>
              <a:rPr lang="en-US" sz="2200" b="1" dirty="0">
                <a:cs typeface="B Homa" panose="00000400000000000000" pitchFamily="2" charset="-78"/>
              </a:rPr>
              <a:t>. </a:t>
            </a:r>
          </a:p>
          <a:p>
            <a:pPr marL="109728" indent="0" algn="justLow" rtl="1">
              <a:lnSpc>
                <a:spcPct val="150000"/>
              </a:lnSpc>
              <a:buNone/>
            </a:pPr>
            <a:endParaRPr lang="en-US" sz="2000" dirty="0"/>
          </a:p>
        </p:txBody>
      </p:sp>
    </p:spTree>
    <p:extLst>
      <p:ext uri="{BB962C8B-B14F-4D97-AF65-F5344CB8AC3E}">
        <p14:creationId xmlns:p14="http://schemas.microsoft.com/office/powerpoint/2010/main" val="3901137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pPr algn="r"/>
            <a:r>
              <a:rPr lang="ar-SA" dirty="0">
                <a:effectLst/>
              </a:rPr>
              <a:t> </a:t>
            </a:r>
            <a:r>
              <a:rPr lang="ar-SA" sz="4900" dirty="0">
                <a:effectLst>
                  <a:outerShdw blurRad="38100" dist="38100" dir="2700000" algn="tl">
                    <a:srgbClr val="000000">
                      <a:alpha val="43137"/>
                    </a:srgbClr>
                  </a:outerShdw>
                </a:effectLst>
                <a:cs typeface="B Homa" panose="00000400000000000000" pitchFamily="2" charset="-78"/>
              </a:rPr>
              <a:t>مشخصات پايانه و پارك‌سوار بيهقي</a:t>
            </a:r>
            <a:endParaRPr lang="en-US" sz="4900" dirty="0">
              <a:effectLst>
                <a:outerShdw blurRad="38100" dist="38100" dir="2700000" algn="tl">
                  <a:srgbClr val="000000">
                    <a:alpha val="43137"/>
                  </a:srgbClr>
                </a:outerShdw>
              </a:effectLst>
              <a:cs typeface="B Homa" panose="00000400000000000000" pitchFamily="2" charset="-78"/>
            </a:endParaRPr>
          </a:p>
        </p:txBody>
      </p:sp>
      <p:sp>
        <p:nvSpPr>
          <p:cNvPr id="2" name="Content Placeholder 1"/>
          <p:cNvSpPr>
            <a:spLocks noGrp="1"/>
          </p:cNvSpPr>
          <p:nvPr>
            <p:ph idx="1"/>
          </p:nvPr>
        </p:nvSpPr>
        <p:spPr/>
        <p:txBody>
          <a:bodyPr>
            <a:normAutofit/>
          </a:bodyPr>
          <a:lstStyle/>
          <a:p>
            <a:pPr marL="109728" indent="0" algn="justLow" rtl="1">
              <a:buNone/>
            </a:pPr>
            <a:r>
              <a:rPr lang="ar-SA" sz="2200" b="1" dirty="0">
                <a:cs typeface="B Homa" panose="00000400000000000000" pitchFamily="2" charset="-78"/>
              </a:rPr>
              <a:t>مساحت کل پایانه: 13/5هكتار</a:t>
            </a:r>
            <a:endParaRPr lang="en-US" sz="2200" b="1" dirty="0">
              <a:cs typeface="B Homa" panose="00000400000000000000" pitchFamily="2" charset="-78"/>
            </a:endParaRPr>
          </a:p>
          <a:p>
            <a:pPr marL="109728" indent="0" algn="justLow" rtl="1">
              <a:buNone/>
            </a:pPr>
            <a:r>
              <a:rPr lang="ar-SA" sz="2200" b="1" dirty="0">
                <a:cs typeface="B Homa" panose="00000400000000000000" pitchFamily="2" charset="-78"/>
              </a:rPr>
              <a:t>مساحت فضاي سبز: حدود 15درصد کل فضای پایانه و پارک‌سوار</a:t>
            </a:r>
            <a:endParaRPr lang="en-US" sz="2200" b="1" dirty="0">
              <a:cs typeface="B Homa" panose="00000400000000000000" pitchFamily="2" charset="-78"/>
            </a:endParaRPr>
          </a:p>
          <a:p>
            <a:pPr marL="109728" indent="0" algn="justLow" rtl="1">
              <a:buNone/>
            </a:pPr>
            <a:r>
              <a:rPr lang="ar-SA" sz="2200" b="1" dirty="0">
                <a:cs typeface="B Homa" panose="00000400000000000000" pitchFamily="2" charset="-78"/>
              </a:rPr>
              <a:t>مساحت ایستگاه اتوبوس‌های شرکت واحد: 5000 مترمربع </a:t>
            </a:r>
            <a:endParaRPr lang="en-US" sz="2200" b="1" dirty="0">
              <a:cs typeface="B Homa" panose="00000400000000000000" pitchFamily="2" charset="-78"/>
            </a:endParaRPr>
          </a:p>
          <a:p>
            <a:pPr marL="109728" indent="0" algn="justLow" rtl="1">
              <a:buNone/>
            </a:pPr>
            <a:r>
              <a:rPr lang="ar-SA" sz="2200" b="1" dirty="0">
                <a:cs typeface="B Homa" panose="00000400000000000000" pitchFamily="2" charset="-78"/>
              </a:rPr>
              <a:t>  این پایانه و پارک‌سوار از شمال به بزرگراه آفریقا، از جنوب به بزرگراه شهید مدرس، از شرق به بزرگراه رسالت و از غرب به میدان آرژانتین منتهی می‌شود.</a:t>
            </a:r>
            <a:endParaRPr lang="en-US" sz="2200" b="1" dirty="0">
              <a:cs typeface="B Homa" panose="00000400000000000000" pitchFamily="2" charset="-78"/>
            </a:endParaRPr>
          </a:p>
          <a:p>
            <a:pPr marL="109728" indent="0" algn="justLow" rtl="1">
              <a:buNone/>
            </a:pPr>
            <a:r>
              <a:rPr lang="ar-SA" sz="2000" dirty="0"/>
              <a:t> </a:t>
            </a:r>
            <a:endParaRPr lang="en-US" sz="2000" dirty="0"/>
          </a:p>
          <a:p>
            <a:pPr marL="109728" indent="0" algn="justLow" rtl="1">
              <a:buNone/>
            </a:pPr>
            <a:endParaRPr lang="en-US" sz="4900" dirty="0">
              <a:ln w="1397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B Homa" panose="00000400000000000000" pitchFamily="2" charset="-78"/>
            </a:endParaRPr>
          </a:p>
        </p:txBody>
      </p:sp>
      <p:sp>
        <p:nvSpPr>
          <p:cNvPr id="4" name="Title 2"/>
          <p:cNvSpPr txBox="1">
            <a:spLocks/>
          </p:cNvSpPr>
          <p:nvPr/>
        </p:nvSpPr>
        <p:spPr>
          <a:xfrm>
            <a:off x="325582" y="38100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SA" sz="4900" b="0" dirty="0">
                <a:ln w="13970" cmpd="sng">
                  <a:solidFill>
                    <a:srgbClr val="FFFFFF"/>
                  </a:solidFill>
                  <a:prstDash val="solid"/>
                </a:ln>
                <a:solidFill>
                  <a:srgbClr val="C00000"/>
                </a:solidFill>
                <a:effectLst>
                  <a:outerShdw blurRad="38100" dist="38100" dir="2700000" algn="tl">
                    <a:srgbClr val="000000">
                      <a:alpha val="43137"/>
                    </a:srgbClr>
                  </a:outerShdw>
                </a:effectLst>
                <a:cs typeface="B Homa" panose="00000400000000000000" pitchFamily="2" charset="-78"/>
              </a:rPr>
              <a:t>خدمات پایانه</a:t>
            </a:r>
            <a:r>
              <a:rPr lang="ar-SA" dirty="0">
                <a:solidFill>
                  <a:srgbClr val="C00000"/>
                </a:solidFill>
                <a:effectLst/>
              </a:rPr>
              <a:t>:</a:t>
            </a:r>
            <a:endParaRPr lang="en-US" dirty="0">
              <a:solidFill>
                <a:srgbClr val="C00000"/>
              </a:solidFill>
              <a:effectLst/>
            </a:endParaRPr>
          </a:p>
          <a:p>
            <a:pPr algn="r"/>
            <a:endParaRPr lang="en-US" dirty="0">
              <a:solidFill>
                <a:srgbClr val="C00000"/>
              </a:solidFill>
            </a:endParaRPr>
          </a:p>
        </p:txBody>
      </p:sp>
      <p:sp>
        <p:nvSpPr>
          <p:cNvPr id="5" name="Rectangle 4"/>
          <p:cNvSpPr/>
          <p:nvPr/>
        </p:nvSpPr>
        <p:spPr>
          <a:xfrm>
            <a:off x="484909" y="4604910"/>
            <a:ext cx="8077200" cy="1754326"/>
          </a:xfrm>
          <a:prstGeom prst="rect">
            <a:avLst/>
          </a:prstGeom>
        </p:spPr>
        <p:txBody>
          <a:bodyPr wrap="square">
            <a:spAutoFit/>
          </a:bodyPr>
          <a:lstStyle/>
          <a:p>
            <a:pPr rtl="1"/>
            <a:r>
              <a:rPr lang="ar-SA" sz="2000" b="1" dirty="0">
                <a:latin typeface="Arial Black" pitchFamily="34" charset="0"/>
              </a:rPr>
              <a:t>	</a:t>
            </a:r>
            <a:endParaRPr lang="en-US" sz="2000" dirty="0">
              <a:latin typeface="Arial Black" pitchFamily="34" charset="0"/>
            </a:endParaRPr>
          </a:p>
          <a:p>
            <a:pPr algn="r" rtl="1"/>
            <a:r>
              <a:rPr lang="ar-SA" sz="2200" b="1" dirty="0">
                <a:solidFill>
                  <a:schemeClr val="tx2"/>
                </a:solidFill>
                <a:cs typeface="B Homa" panose="00000400000000000000" pitchFamily="2" charset="-78"/>
              </a:rPr>
              <a:t>در پایانه و پارک‌سوار بیهقی، این امکان برای مسافران فراهم شده است تا با استفاده از خدمات8 شرکت مسافربری به 55 شهر کشور از جمله اصفهان، اهواز، مشهد، رشت، خرم‌آباد، اراک، همدان و تبریز و سه کشور ترکیه، سوریه و عراق سفر کنند. </a:t>
            </a:r>
            <a:r>
              <a:rPr lang="ar-SA" sz="2000" dirty="0">
                <a:latin typeface="Arial Black" pitchFamily="34" charset="0"/>
              </a:rPr>
              <a:t> </a:t>
            </a:r>
            <a:endParaRPr lang="en-US" sz="2000" dirty="0">
              <a:latin typeface="Arial Black" pitchFamily="34" charset="0"/>
            </a:endParaRPr>
          </a:p>
        </p:txBody>
      </p:sp>
    </p:spTree>
    <p:extLst>
      <p:ext uri="{BB962C8B-B14F-4D97-AF65-F5344CB8AC3E}">
        <p14:creationId xmlns:p14="http://schemas.microsoft.com/office/powerpoint/2010/main" val="1244023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11664"/>
          </a:xfrm>
        </p:spPr>
        <p:txBody>
          <a:bodyPr>
            <a:normAutofit fontScale="90000"/>
          </a:bodyPr>
          <a:lstStyle/>
          <a:p>
            <a:pPr algn="r" rtl="1"/>
            <a:r>
              <a:rPr lang="ar-SA" dirty="0">
                <a:effectLst>
                  <a:outerShdw blurRad="38100" dist="38100" dir="2700000" algn="tl">
                    <a:srgbClr val="000000">
                      <a:alpha val="43137"/>
                    </a:srgbClr>
                  </a:outerShdw>
                </a:effectLst>
                <a:cs typeface="B Homa" panose="00000400000000000000" pitchFamily="2" charset="-78"/>
              </a:rPr>
              <a:t>امکانات رفاهی:</a:t>
            </a:r>
            <a:r>
              <a:rPr lang="en-US" dirty="0">
                <a:effectLst/>
              </a:rPr>
              <a:t/>
            </a:r>
            <a:br>
              <a:rPr lang="en-US" dirty="0">
                <a:effectLst/>
              </a:rPr>
            </a:br>
            <a:endParaRPr lang="en-US" dirty="0"/>
          </a:p>
        </p:txBody>
      </p:sp>
      <p:sp>
        <p:nvSpPr>
          <p:cNvPr id="2" name="Content Placeholder 1"/>
          <p:cNvSpPr>
            <a:spLocks noGrp="1"/>
          </p:cNvSpPr>
          <p:nvPr>
            <p:ph idx="1"/>
          </p:nvPr>
        </p:nvSpPr>
        <p:spPr>
          <a:xfrm>
            <a:off x="304800" y="1600200"/>
            <a:ext cx="8458200" cy="4940491"/>
          </a:xfrm>
        </p:spPr>
        <p:txBody>
          <a:bodyPr>
            <a:noAutofit/>
          </a:bodyPr>
          <a:lstStyle/>
          <a:p>
            <a:pPr marL="109728" indent="0" algn="justLow" rtl="1">
              <a:lnSpc>
                <a:spcPct val="150000"/>
              </a:lnSpc>
              <a:buNone/>
            </a:pPr>
            <a:r>
              <a:rPr lang="ar-SA" sz="2200" b="1" dirty="0">
                <a:cs typeface="B Homa" panose="00000400000000000000" pitchFamily="2" charset="-78"/>
              </a:rPr>
              <a:t>سازمان پایانه‌ها و پارک‌سوارهای شهرداری تهران همواره به دنبال آن بوده است که مسافران و مراجعان به پایانه‌ها و پارک‌سوارها، در کمترین زمان ممکن و بهترین شرایط، با خاطره‌ای خوش و به‌یادماندنی به مقاصد موردنظر خود سفر کنند. از این رو سعی شده است تا امکانات و خدمات مورد نیاز در پایانه‏ها فراهم بوده و مسافران و مراجعان محترم به آنها دسترسی آسان داشته باشند.</a:t>
            </a:r>
            <a:endParaRPr lang="en-US" sz="2200" b="1" dirty="0">
              <a:cs typeface="B Homa" panose="00000400000000000000" pitchFamily="2" charset="-78"/>
            </a:endParaRPr>
          </a:p>
          <a:p>
            <a:pPr marL="109728" indent="0" algn="justLow" rtl="1">
              <a:lnSpc>
                <a:spcPct val="150000"/>
              </a:lnSpc>
              <a:buNone/>
            </a:pPr>
            <a:endParaRPr lang="en-US" sz="2000" dirty="0"/>
          </a:p>
        </p:txBody>
      </p:sp>
    </p:spTree>
    <p:extLst>
      <p:ext uri="{BB962C8B-B14F-4D97-AF65-F5344CB8AC3E}">
        <p14:creationId xmlns:p14="http://schemas.microsoft.com/office/powerpoint/2010/main" val="4279836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36418" y="1905000"/>
            <a:ext cx="8229600" cy="4670509"/>
          </a:xfrm>
          <a:prstGeom prst="rect">
            <a:avLst/>
          </a:prstGeom>
        </p:spPr>
        <p:txBody>
          <a:bodyPr wrap="square">
            <a:spAutoFit/>
          </a:bodyPr>
          <a:lstStyle/>
          <a:p>
            <a:pPr marL="109728" indent="0" algn="justLow" rtl="1">
              <a:lnSpc>
                <a:spcPct val="150000"/>
              </a:lnSpc>
              <a:buNone/>
            </a:pPr>
            <a:r>
              <a:rPr lang="ar-SA" sz="2000" b="1" dirty="0">
                <a:cs typeface="B Homa" panose="00000400000000000000" pitchFamily="2" charset="-78"/>
              </a:rPr>
              <a:t>امکانات رفاهی که برای مسافران و مراجعان به پایانه بیهقی فراهم شده است، عبارتند از: مسجد، آژانس مسافرتی، اتوماسیون حمل بار، دفتر فروش بلیت شرکت‌ها و تعاونی‌های مسافربری، اتاق مادر و کودک، سالن انتظار مسافران، دستگاه‌های خودپرداز، تلفن‌های همگانی، کتابخانه، خانه سلامت، رستوران، فروشگاه‌های مواد غذایی سرد و گرم، فروشگاه تنقلات، فروشگاه شهروند، خشکشویی، مرکز معاینه فنی، پیک بادپا، سفره‌خانه سنتی، کافی‌شاپ، رمپ ویژه معلولان، ویلچر جهت استفاده معلولان، دستگاه‌های آبسردکن، پارک کودک، پارکینگ، نمایندگی وزارت راه و ترابری، دفتر نمایندگی تاکسیرانی شهر تهران، دفاتر خدمات بیمه، سیستم سرمایشی و گرمایشی مناسب در سالن انتظار مسافر، خوابگاه مجهز رانندگان، ایستگاه پایانه‏ای اتوبوس‌های شرکت واحد، نیمکت‌های سایبان‌دار در محوطه پایانه، خدمات مکانیکی و کارواش</a:t>
            </a:r>
            <a:r>
              <a:rPr lang="ar-SA" dirty="0"/>
              <a:t>.</a:t>
            </a:r>
            <a:endParaRPr lang="en-US" dirty="0"/>
          </a:p>
        </p:txBody>
      </p:sp>
    </p:spTree>
    <p:extLst>
      <p:ext uri="{BB962C8B-B14F-4D97-AF65-F5344CB8AC3E}">
        <p14:creationId xmlns:p14="http://schemas.microsoft.com/office/powerpoint/2010/main" val="2121533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uploadtak.com/images/v766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572000" cy="3048000"/>
          </a:xfrm>
          <a:prstGeom prst="rect">
            <a:avLst/>
          </a:prstGeom>
          <a:noFill/>
          <a:ln>
            <a:noFill/>
          </a:ln>
        </p:spPr>
      </p:pic>
      <p:pic>
        <p:nvPicPr>
          <p:cNvPr id="5" name="Picture 4" descr="http://uploadtak.com/images/p3264_1_1.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4343400" cy="2781300"/>
          </a:xfrm>
          <a:prstGeom prst="rect">
            <a:avLst/>
          </a:prstGeom>
          <a:noFill/>
          <a:ln>
            <a:noFill/>
          </a:ln>
        </p:spPr>
      </p:pic>
    </p:spTree>
    <p:extLst>
      <p:ext uri="{BB962C8B-B14F-4D97-AF65-F5344CB8AC3E}">
        <p14:creationId xmlns:p14="http://schemas.microsoft.com/office/powerpoint/2010/main" val="2343671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uploadtak.com/images/w78_1_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4191000" cy="2819400"/>
          </a:xfrm>
          <a:prstGeom prst="rect">
            <a:avLst/>
          </a:prstGeom>
          <a:noFill/>
          <a:ln>
            <a:noFill/>
          </a:ln>
        </p:spPr>
      </p:pic>
      <p:pic>
        <p:nvPicPr>
          <p:cNvPr id="5" name="Picture 4" descr="http://uploadtak.com/images/o4624_1_3.jpg"/>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57600"/>
            <a:ext cx="4724400" cy="2819400"/>
          </a:xfrm>
          <a:prstGeom prst="rect">
            <a:avLst/>
          </a:prstGeom>
          <a:noFill/>
          <a:ln>
            <a:noFill/>
          </a:ln>
        </p:spPr>
      </p:pic>
    </p:spTree>
    <p:extLst>
      <p:ext uri="{BB962C8B-B14F-4D97-AF65-F5344CB8AC3E}">
        <p14:creationId xmlns:p14="http://schemas.microsoft.com/office/powerpoint/2010/main" val="34397754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fa-IR" sz="4900" dirty="0">
                <a:effectLst>
                  <a:outerShdw blurRad="38100" dist="38100" dir="2700000" algn="tl">
                    <a:srgbClr val="000000">
                      <a:alpha val="43137"/>
                    </a:srgbClr>
                  </a:outerShdw>
                </a:effectLst>
                <a:cs typeface="B Homa" panose="00000400000000000000" pitchFamily="2" charset="-78"/>
              </a:rPr>
              <a:t>ترمینال جنوب تهران</a:t>
            </a:r>
            <a:endParaRPr lang="en-US" sz="4900" dirty="0">
              <a:effectLst>
                <a:outerShdw blurRad="38100" dist="38100" dir="2700000" algn="tl">
                  <a:srgbClr val="000000">
                    <a:alpha val="43137"/>
                  </a:srgbClr>
                </a:outerShdw>
              </a:effectLst>
              <a:cs typeface="B Homa" panose="00000400000000000000" pitchFamily="2" charset="-78"/>
            </a:endParaRPr>
          </a:p>
        </p:txBody>
      </p:sp>
      <p:sp>
        <p:nvSpPr>
          <p:cNvPr id="2" name="Content Placeholder 1"/>
          <p:cNvSpPr>
            <a:spLocks noGrp="1"/>
          </p:cNvSpPr>
          <p:nvPr>
            <p:ph idx="1"/>
          </p:nvPr>
        </p:nvSpPr>
        <p:spPr>
          <a:xfrm>
            <a:off x="228600" y="1384109"/>
            <a:ext cx="8610600" cy="4864291"/>
          </a:xfrm>
        </p:spPr>
        <p:txBody>
          <a:bodyPr>
            <a:noAutofit/>
          </a:bodyPr>
          <a:lstStyle/>
          <a:p>
            <a:pPr marL="0" indent="0" algn="just" rtl="1">
              <a:lnSpc>
                <a:spcPct val="150000"/>
              </a:lnSpc>
              <a:buNone/>
            </a:pPr>
            <a:r>
              <a:rPr lang="ar-SA" sz="1800" b="1" dirty="0" smtClean="0">
                <a:cs typeface="B Homa" panose="00000400000000000000" pitchFamily="2" charset="-78"/>
              </a:rPr>
              <a:t>پایانه </a:t>
            </a:r>
            <a:r>
              <a:rPr lang="ar-SA" sz="1800" b="1" dirty="0">
                <a:cs typeface="B Homa" panose="00000400000000000000" pitchFamily="2" charset="-78"/>
              </a:rPr>
              <a:t>مسافري جنوب در بخش شمالی بزرگراه بعثت قرار دارد و نخستين پایانه احداثی مجهز در سطح تهران است. اين پايانه، در منطقه 16 شهرداري تهران واقع شده و از سمت شمال، به خيابان شهيد تقوي (خط</a:t>
            </a:r>
            <a:r>
              <a:rPr lang="en-US" sz="1800" b="1" dirty="0">
                <a:cs typeface="B Homa" panose="00000400000000000000" pitchFamily="2" charset="-78"/>
              </a:rPr>
              <a:t> BRT </a:t>
            </a:r>
            <a:r>
              <a:rPr lang="ar-SA" sz="1800" b="1" dirty="0">
                <a:cs typeface="B Homa" panose="00000400000000000000" pitchFamily="2" charset="-78"/>
              </a:rPr>
              <a:t>شهيد افشار) از جنوب به اتوبان بعثت، از سمت غرب به خيابان شهيد بخارايي و از شرق به خيابان عباسي محدود مي‌شود</a:t>
            </a:r>
            <a:r>
              <a:rPr lang="en-US" sz="1800" b="1" dirty="0">
                <a:cs typeface="B Homa" panose="00000400000000000000" pitchFamily="2" charset="-78"/>
              </a:rPr>
              <a:t>.</a:t>
            </a:r>
            <a:br>
              <a:rPr lang="en-US" sz="1800" b="1" dirty="0">
                <a:cs typeface="B Homa" panose="00000400000000000000" pitchFamily="2" charset="-78"/>
              </a:rPr>
            </a:br>
            <a:r>
              <a:rPr lang="ar-SA" sz="1800" b="1" dirty="0">
                <a:cs typeface="B Homa" panose="00000400000000000000" pitchFamily="2" charset="-78"/>
              </a:rPr>
              <a:t>ساختمان این پایانه مدور است و به دست مهندسان خارجی ساخته شده است. طراحی پايانه طوري است که با وجود محوطه پررفت‌وآمد آن، هیچ دود و غباري وارد سالن نمی‌شود</a:t>
            </a:r>
            <a:r>
              <a:rPr lang="en-US" sz="1800" b="1" dirty="0">
                <a:cs typeface="B Homa" panose="00000400000000000000" pitchFamily="2" charset="-78"/>
              </a:rPr>
              <a:t>. </a:t>
            </a:r>
            <a:br>
              <a:rPr lang="en-US" sz="1800" b="1" dirty="0">
                <a:cs typeface="B Homa" panose="00000400000000000000" pitchFamily="2" charset="-78"/>
              </a:rPr>
            </a:br>
            <a:r>
              <a:rPr lang="ar-SA" sz="1800" b="1" dirty="0">
                <a:cs typeface="B Homa" panose="00000400000000000000" pitchFamily="2" charset="-78"/>
              </a:rPr>
              <a:t>پایانه مسافري جنوب در زمینی به‌مساحت بیش از 17 هکتار بنا شده است. طبقه همکف با مساحت 8800 مترمربع شامل 20 تعاونی و شرکت مسافربری است</a:t>
            </a:r>
            <a:r>
              <a:rPr lang="en-US" sz="1800" b="1" dirty="0">
                <a:cs typeface="B Homa" panose="00000400000000000000" pitchFamily="2" charset="-78"/>
              </a:rPr>
              <a:t>. </a:t>
            </a:r>
            <a:br>
              <a:rPr lang="en-US" sz="1800" b="1" dirty="0">
                <a:cs typeface="B Homa" panose="00000400000000000000" pitchFamily="2" charset="-78"/>
              </a:rPr>
            </a:br>
            <a:r>
              <a:rPr lang="ar-SA" sz="1800" b="1" dirty="0">
                <a:cs typeface="B Homa" panose="00000400000000000000" pitchFamily="2" charset="-78"/>
              </a:rPr>
              <a:t>طبقه اول شامل غرفه کتاب و محصولات فرهنگی، اتاق مادروکودک، قنادی، تنقلات، خرازی و بهداشتی، اغذیه‌فروشی، بانک شهر، آکواریوم بزرگ ماهیان آب شور و.... است</a:t>
            </a:r>
            <a:r>
              <a:rPr lang="en-US" sz="1800" b="1" dirty="0">
                <a:cs typeface="B Homa" panose="00000400000000000000" pitchFamily="2" charset="-78"/>
              </a:rPr>
              <a:t>.</a:t>
            </a:r>
            <a:br>
              <a:rPr lang="en-US" sz="1800" b="1" dirty="0">
                <a:cs typeface="B Homa" panose="00000400000000000000" pitchFamily="2" charset="-78"/>
              </a:rPr>
            </a:br>
            <a:r>
              <a:rPr lang="ar-SA" sz="1800" b="1" dirty="0">
                <a:cs typeface="B Homa" panose="00000400000000000000" pitchFamily="2" charset="-78"/>
              </a:rPr>
              <a:t>طبقه دوم با مساحت 4200 مترمربع شامل رستوران، سایت کامپیوتر پایانه، دفاتر دژبانی‌های ارتش، ناجا و سپاه است</a:t>
            </a:r>
            <a:r>
              <a:rPr lang="en-US" sz="1800" b="1" dirty="0">
                <a:cs typeface="B Homa" panose="00000400000000000000" pitchFamily="2" charset="-78"/>
              </a:rPr>
              <a:t>.</a:t>
            </a:r>
            <a:br>
              <a:rPr lang="en-US" sz="1800" b="1" dirty="0">
                <a:cs typeface="B Homa" panose="00000400000000000000" pitchFamily="2" charset="-78"/>
              </a:rPr>
            </a:br>
            <a:r>
              <a:rPr lang="ar-SA" sz="1800" b="1" dirty="0">
                <a:cs typeface="B Homa" panose="00000400000000000000" pitchFamily="2" charset="-78"/>
              </a:rPr>
              <a:t>طبقه سوم: با مساحت 620 مترمربع شامل قسمت‌های اداری، مدیریت پایانه، نمایندگی وزارت راه و... است</a:t>
            </a:r>
            <a:endParaRPr lang="en-US" sz="1800" b="1" dirty="0">
              <a:cs typeface="B Homa" panose="00000400000000000000" pitchFamily="2" charset="-78"/>
            </a:endParaRPr>
          </a:p>
        </p:txBody>
      </p:sp>
    </p:spTree>
    <p:extLst>
      <p:ext uri="{BB962C8B-B14F-4D97-AF65-F5344CB8AC3E}">
        <p14:creationId xmlns:p14="http://schemas.microsoft.com/office/powerpoint/2010/main" val="2591833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uploadtak.com/images/d5129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4800599" cy="3200400"/>
          </a:xfrm>
          <a:prstGeom prst="rect">
            <a:avLst/>
          </a:prstGeom>
          <a:noFill/>
          <a:ln>
            <a:noFill/>
          </a:ln>
        </p:spPr>
      </p:pic>
      <p:pic>
        <p:nvPicPr>
          <p:cNvPr id="5" name="Picture 4" descr="http://uploadtak.com/images/u9125_100baghbani1.jpg"/>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4572000" cy="3200400"/>
          </a:xfrm>
          <a:prstGeom prst="rect">
            <a:avLst/>
          </a:prstGeom>
          <a:noFill/>
          <a:ln>
            <a:noFill/>
          </a:ln>
        </p:spPr>
      </p:pic>
    </p:spTree>
    <p:extLst>
      <p:ext uri="{BB962C8B-B14F-4D97-AF65-F5344CB8AC3E}">
        <p14:creationId xmlns:p14="http://schemas.microsoft.com/office/powerpoint/2010/main" val="210676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http://uploadtak.com/images/w1547_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437888" cy="2885281"/>
          </a:xfrm>
          <a:prstGeom prst="rect">
            <a:avLst/>
          </a:prstGeom>
          <a:noFill/>
          <a:ln>
            <a:noFill/>
          </a:ln>
        </p:spPr>
      </p:pic>
      <p:pic>
        <p:nvPicPr>
          <p:cNvPr id="6" name="Picture 5" descr="http://uploadtak.com/images/n1148_1_2.jpg"/>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438650" cy="3124200"/>
          </a:xfrm>
          <a:prstGeom prst="rect">
            <a:avLst/>
          </a:prstGeom>
          <a:noFill/>
          <a:ln>
            <a:noFill/>
          </a:ln>
        </p:spPr>
      </p:pic>
    </p:spTree>
    <p:extLst>
      <p:ext uri="{BB962C8B-B14F-4D97-AF65-F5344CB8AC3E}">
        <p14:creationId xmlns:p14="http://schemas.microsoft.com/office/powerpoint/2010/main" val="223713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ttp://uploadtak.com/images/i884_1_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666488" cy="3058319"/>
          </a:xfrm>
          <a:prstGeom prst="rect">
            <a:avLst/>
          </a:prstGeom>
          <a:noFill/>
          <a:ln>
            <a:noFill/>
          </a:ln>
        </p:spPr>
      </p:pic>
      <p:pic>
        <p:nvPicPr>
          <p:cNvPr id="5" name="Picture 4" descr="http://uploadtak.com/images/n9721_1_4.jpg"/>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81400"/>
            <a:ext cx="4057650" cy="2895600"/>
          </a:xfrm>
          <a:prstGeom prst="rect">
            <a:avLst/>
          </a:prstGeom>
          <a:noFill/>
          <a:ln>
            <a:noFill/>
          </a:ln>
        </p:spPr>
      </p:pic>
    </p:spTree>
    <p:extLst>
      <p:ext uri="{BB962C8B-B14F-4D97-AF65-F5344CB8AC3E}">
        <p14:creationId xmlns:p14="http://schemas.microsoft.com/office/powerpoint/2010/main" val="358792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3400" y="1843951"/>
            <a:ext cx="8077200" cy="4570482"/>
          </a:xfrm>
          <a:prstGeom prst="rect">
            <a:avLst/>
          </a:prstGeom>
        </p:spPr>
        <p:txBody>
          <a:bodyPr wrap="square">
            <a:spAutoFit/>
          </a:bodyPr>
          <a:lstStyle/>
          <a:p>
            <a:pPr marL="109728" indent="0" algn="justLow" rtl="1">
              <a:lnSpc>
                <a:spcPct val="150000"/>
              </a:lnSpc>
              <a:buNone/>
            </a:pPr>
            <a:r>
              <a:rPr lang="ar-SA" sz="2800" b="1" dirty="0">
                <a:solidFill>
                  <a:srgbClr val="C00000"/>
                </a:solidFill>
                <a:cs typeface="B Homa" panose="00000400000000000000" pitchFamily="2" charset="-78"/>
              </a:rPr>
              <a:t>توقفگاه موقت برای اتوبوسها: </a:t>
            </a:r>
            <a:endParaRPr lang="en-US" sz="2800" b="1" dirty="0">
              <a:solidFill>
                <a:srgbClr val="C00000"/>
              </a:solidFill>
              <a:cs typeface="B Homa" panose="00000400000000000000" pitchFamily="2" charset="-78"/>
            </a:endParaRPr>
          </a:p>
          <a:p>
            <a:pPr marL="109728" indent="0" algn="justLow" rtl="1">
              <a:lnSpc>
                <a:spcPct val="150000"/>
              </a:lnSpc>
              <a:buNone/>
            </a:pPr>
            <a:r>
              <a:rPr lang="ar-SA" sz="2400" b="1" dirty="0">
                <a:cs typeface="B Homa" panose="00000400000000000000" pitchFamily="2" charset="-78"/>
              </a:rPr>
              <a:t>این قسمت از پایانه در سمت شرق پایانه قرار دارد و در نزدیکی سکوهای سوار شدن می باشد که با توجه به تقسیم بندی سکوها بعنوان درون استانی و برون استانی این توقفگاهها هم به این ترتیب ساخته شده است. دارا بودن ساختمان و سالن انتظار مسافرین:  ساختمان پایانه بصورت دو طبقه و در تقریبا در مرکز این پایانه قرار گرفته است. که ساختمان دارای سالن انتظار مسافرین، قسمت اداری ( در طبقه بالا) ، سرویسهای بهداشتی در طبقات پایین و هتل و رستوران که هردو در طبقه بالا ساختمان قرار دارند. </a:t>
            </a:r>
            <a:endParaRPr lang="en-US" sz="2000" dirty="0"/>
          </a:p>
        </p:txBody>
      </p:sp>
    </p:spTree>
    <p:extLst>
      <p:ext uri="{BB962C8B-B14F-4D97-AF65-F5344CB8AC3E}">
        <p14:creationId xmlns:p14="http://schemas.microsoft.com/office/powerpoint/2010/main" val="2730080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33600" y="1676400"/>
            <a:ext cx="4572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4400" b="1" dirty="0">
                <a:solidFill>
                  <a:schemeClr val="tx2">
                    <a:lumMod val="75000"/>
                    <a:lumOff val="25000"/>
                  </a:schemeClr>
                </a:solidFill>
                <a:cs typeface="B Arshia" pitchFamily="2" charset="-78"/>
              </a:rPr>
              <a:t>ارائه دهنده خدمات :</a:t>
            </a:r>
            <a:br>
              <a:rPr lang="fa-IR" altLang="en-US" sz="4400" b="1" dirty="0">
                <a:solidFill>
                  <a:schemeClr val="tx2">
                    <a:lumMod val="75000"/>
                    <a:lumOff val="25000"/>
                  </a:schemeClr>
                </a:solidFill>
                <a:cs typeface="B Arshia" pitchFamily="2" charset="-78"/>
              </a:rPr>
            </a:br>
            <a:r>
              <a:rPr lang="fa-IR" altLang="en-US" sz="4400" b="1" dirty="0">
                <a:solidFill>
                  <a:schemeClr val="tx2">
                    <a:lumMod val="75000"/>
                    <a:lumOff val="25000"/>
                  </a:schemeClr>
                </a:solidFill>
                <a:cs typeface="B Arshia" pitchFamily="2" charset="-78"/>
              </a:rPr>
              <a:t>طراحی </a:t>
            </a:r>
            <a:r>
              <a:rPr lang="fa-IR" altLang="en-US" sz="4400" b="1" dirty="0" smtClean="0">
                <a:solidFill>
                  <a:schemeClr val="tx2">
                    <a:lumMod val="75000"/>
                    <a:lumOff val="25000"/>
                  </a:schemeClr>
                </a:solidFill>
                <a:cs typeface="B Arshia" pitchFamily="2" charset="-78"/>
              </a:rPr>
              <a:t>معماری</a:t>
            </a:r>
            <a:endParaRPr lang="en-US" altLang="en-US" sz="4400" b="1" dirty="0" smtClean="0">
              <a:solidFill>
                <a:schemeClr val="tx2">
                  <a:lumMod val="75000"/>
                  <a:lumOff val="25000"/>
                </a:schemeClr>
              </a:solidFill>
              <a:cs typeface="B Arshia" pitchFamily="2" charset="-78"/>
            </a:endParaRPr>
          </a:p>
          <a:p>
            <a:pPr algn="ctr" eaLnBrk="1" hangingPunct="1"/>
            <a:r>
              <a:rPr lang="fa-IR" altLang="en-US" sz="4400" b="1" dirty="0" smtClean="0">
                <a:solidFill>
                  <a:schemeClr val="tx2">
                    <a:lumMod val="75000"/>
                    <a:lumOff val="25000"/>
                  </a:schemeClr>
                </a:solidFill>
                <a:cs typeface="B Arshia" pitchFamily="2" charset="-78"/>
              </a:rPr>
              <a:t> </a:t>
            </a:r>
            <a:r>
              <a:rPr lang="fa-IR" altLang="en-US" sz="4400" b="1" dirty="0">
                <a:solidFill>
                  <a:schemeClr val="tx2">
                    <a:lumMod val="75000"/>
                    <a:lumOff val="25000"/>
                  </a:schemeClr>
                </a:solidFill>
                <a:cs typeface="B Arshia" pitchFamily="2" charset="-78"/>
              </a:rPr>
              <a:t>مدلینگ</a:t>
            </a:r>
            <a:br>
              <a:rPr lang="fa-IR" altLang="en-US" sz="4400" b="1" dirty="0">
                <a:solidFill>
                  <a:schemeClr val="tx2">
                    <a:lumMod val="75000"/>
                    <a:lumOff val="25000"/>
                  </a:schemeClr>
                </a:solidFill>
                <a:cs typeface="B Arshia" pitchFamily="2" charset="-78"/>
              </a:rPr>
            </a:br>
            <a:r>
              <a:rPr lang="fa-IR" altLang="en-US" sz="4400" b="1" dirty="0">
                <a:solidFill>
                  <a:schemeClr val="tx2">
                    <a:lumMod val="75000"/>
                    <a:lumOff val="25000"/>
                  </a:schemeClr>
                </a:solidFill>
                <a:cs typeface="B Arshia" pitchFamily="2" charset="-78"/>
              </a:rPr>
              <a:t> پرزانته</a:t>
            </a:r>
            <a:br>
              <a:rPr lang="fa-IR" altLang="en-US" sz="4400" b="1" dirty="0">
                <a:solidFill>
                  <a:schemeClr val="tx2">
                    <a:lumMod val="75000"/>
                    <a:lumOff val="25000"/>
                  </a:schemeClr>
                </a:solidFill>
                <a:cs typeface="B Arshia" pitchFamily="2" charset="-78"/>
              </a:rPr>
            </a:br>
            <a:r>
              <a:rPr lang="fa-IR" altLang="en-US" sz="4400" b="1" dirty="0">
                <a:solidFill>
                  <a:schemeClr val="tx2">
                    <a:lumMod val="75000"/>
                    <a:lumOff val="25000"/>
                  </a:schemeClr>
                </a:solidFill>
                <a:cs typeface="B Arshia" pitchFamily="2" charset="-78"/>
              </a:rPr>
              <a:t>رساله</a:t>
            </a:r>
            <a:r>
              <a:rPr lang="fa-IR" altLang="en-US" sz="4400" b="1" dirty="0">
                <a:cs typeface="B Arshia" pitchFamily="2" charset="-78"/>
              </a:rPr>
              <a:t/>
            </a:r>
            <a:br>
              <a:rPr lang="fa-IR" altLang="en-US" sz="4400" b="1" dirty="0">
                <a:cs typeface="B Arshia" pitchFamily="2" charset="-78"/>
              </a:rPr>
            </a:br>
            <a:r>
              <a:rPr lang="fa-IR" altLang="en-US" sz="4400" b="1" dirty="0">
                <a:solidFill>
                  <a:srgbClr val="C00000"/>
                </a:solidFill>
                <a:cs typeface="B Arshia" pitchFamily="2" charset="-78"/>
              </a:rPr>
              <a:t>مهندس کاویانی</a:t>
            </a:r>
            <a:br>
              <a:rPr lang="fa-IR" altLang="en-US" sz="4400" b="1" dirty="0">
                <a:solidFill>
                  <a:srgbClr val="C00000"/>
                </a:solidFill>
                <a:cs typeface="B Arshia" pitchFamily="2" charset="-78"/>
              </a:rPr>
            </a:br>
            <a:r>
              <a:rPr lang="fa-IR" altLang="en-US" sz="3200" b="1" dirty="0">
                <a:solidFill>
                  <a:srgbClr val="C00000"/>
                </a:solidFill>
                <a:cs typeface="B Davat" pitchFamily="2" charset="-78"/>
              </a:rPr>
              <a:t>09137299517</a:t>
            </a:r>
            <a:endParaRPr lang="en-US" altLang="en-US" sz="3200" b="1" dirty="0">
              <a:solidFill>
                <a:srgbClr val="C00000"/>
              </a:solidFill>
            </a:endParaRPr>
          </a:p>
        </p:txBody>
      </p:sp>
      <p:sp>
        <p:nvSpPr>
          <p:cNvPr id="4" name="Rectangle 2"/>
          <p:cNvSpPr>
            <a:spLocks noChangeArrowheads="1"/>
          </p:cNvSpPr>
          <p:nvPr/>
        </p:nvSpPr>
        <p:spPr bwMode="auto">
          <a:xfrm>
            <a:off x="1676400" y="-198437"/>
            <a:ext cx="631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en-US" sz="9600" dirty="0">
                <a:solidFill>
                  <a:schemeClr val="bg1"/>
                </a:solidFill>
                <a:cs typeface="B Arshia" pitchFamily="2" charset="-78"/>
              </a:rPr>
              <a:t>دپارتمان معماری ناربن</a:t>
            </a:r>
            <a:endParaRPr lang="en-US" altLang="en-US" sz="9600" dirty="0">
              <a:solidFill>
                <a:schemeClr val="bg1"/>
              </a:solidFill>
              <a:cs typeface="B Arshia" pitchFamily="2" charset="-78"/>
            </a:endParaRPr>
          </a:p>
        </p:txBody>
      </p:sp>
    </p:spTree>
    <p:extLst>
      <p:ext uri="{BB962C8B-B14F-4D97-AF65-F5344CB8AC3E}">
        <p14:creationId xmlns:p14="http://schemas.microsoft.com/office/powerpoint/2010/main" val="23348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87926" y="1524000"/>
            <a:ext cx="8375073" cy="5078313"/>
          </a:xfrm>
          <a:prstGeom prst="rect">
            <a:avLst/>
          </a:prstGeom>
        </p:spPr>
        <p:txBody>
          <a:bodyPr wrap="square">
            <a:spAutoFit/>
          </a:bodyPr>
          <a:lstStyle/>
          <a:p>
            <a:pPr marL="109728" indent="0" algn="justLow" rtl="1">
              <a:lnSpc>
                <a:spcPct val="150000"/>
              </a:lnSpc>
              <a:buNone/>
            </a:pPr>
            <a:r>
              <a:rPr lang="ar-SA" sz="2400" b="1" dirty="0">
                <a:solidFill>
                  <a:schemeClr val="tx2"/>
                </a:solidFill>
                <a:cs typeface="B Homa" panose="00000400000000000000" pitchFamily="2" charset="-78"/>
              </a:rPr>
              <a:t>این ساختمان در طرح اولیه دارای 4 شرکت ترابری بوده که بعد ها با توجه به متقاضی زیاد و مسافر زیاد به پایانه تصمیم به اضافه کردن 11 تعاونی دیگر در این سالن کردند. سالن انتظار در مرکز قرار گرفته که ورودی اصلی سالن از سمت غرب ساختمان و دو خروجی دیگر آن در سمت شمال و جنوب ساختمان که به سکو های پایانه هدایت می شوند راه دارد. همچنین شرکت های تعاونی قدیمی که در 4 نقطه مذکور قرار دارند دارای سالن انتظار اختصاصی به همان پایانه را دارد. قسمت ادارای پایانه در بالای همان ساختمان طراحی شده همچنین بناهای خدماتی در همین قسمت طراحی شده که رستوران در سمت شمال پایانه و هتل در سمت جنوب پایانه طراحی شده است. </a:t>
            </a:r>
            <a:endParaRPr lang="en-US" sz="2400" b="1" dirty="0">
              <a:solidFill>
                <a:schemeClr val="tx2"/>
              </a:solidFill>
              <a:cs typeface="B Homa" panose="00000400000000000000" pitchFamily="2" charset="-78"/>
            </a:endParaRPr>
          </a:p>
        </p:txBody>
      </p:sp>
    </p:spTree>
    <p:extLst>
      <p:ext uri="{BB962C8B-B14F-4D97-AF65-F5344CB8AC3E}">
        <p14:creationId xmlns:p14="http://schemas.microsoft.com/office/powerpoint/2010/main" val="75086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11" y="609600"/>
            <a:ext cx="4376381" cy="3048000"/>
          </a:xfrm>
        </p:spPr>
      </p:pic>
      <p:pic>
        <p:nvPicPr>
          <p:cNvPr id="1026" name="Picture 2" descr="C:\Users\narges\Desktop\terminal\soffe\b5559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228" y="3200400"/>
            <a:ext cx="4051772" cy="299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1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narges\Desktop\terminal\soffe\g6838_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489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26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438</TotalTime>
  <Words>2368</Words>
  <Application>Microsoft Office PowerPoint</Application>
  <PresentationFormat>On-screen Show (4:3)</PresentationFormat>
  <Paragraphs>136</Paragraphs>
  <Slides>60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Arial</vt:lpstr>
      <vt:lpstr>Arial Black</vt:lpstr>
      <vt:lpstr>B Arshia</vt:lpstr>
      <vt:lpstr>B Davat</vt:lpstr>
      <vt:lpstr>B Homa</vt:lpstr>
      <vt:lpstr>B Titr</vt:lpstr>
      <vt:lpstr>Bodoni MT Condensed</vt:lpstr>
      <vt:lpstr>Calibri</vt:lpstr>
      <vt:lpstr>Courier New</vt:lpstr>
      <vt:lpstr>Franklin Gothic Book</vt:lpstr>
      <vt:lpstr>Tahoma</vt:lpstr>
      <vt:lpstr>Times New Roman</vt:lpstr>
      <vt:lpstr>Wingdings</vt:lpstr>
      <vt:lpstr>Decatur</vt:lpstr>
      <vt:lpstr>معرفی نمونه ترمینال</vt:lpstr>
      <vt:lpstr>ترمینال صفه اصفهان</vt:lpstr>
      <vt:lpstr>محاسن پایانه:    </vt:lpstr>
      <vt:lpstr>PowerPoint Presentation</vt:lpstr>
      <vt:lpstr>PowerPoint Presentation</vt:lpstr>
      <vt:lpstr>PowerPoint Presentation</vt:lpstr>
      <vt:lpstr>PowerPoint Presentation</vt:lpstr>
      <vt:lpstr>PowerPoint Presentation</vt:lpstr>
      <vt:lpstr>PowerPoint Presentation</vt:lpstr>
      <vt:lpstr>معایب:  </vt:lpstr>
      <vt:lpstr>PowerPoint Presentation</vt:lpstr>
      <vt:lpstr>PowerPoint Presentation</vt:lpstr>
      <vt:lpstr>PowerPoint Presentation</vt:lpstr>
      <vt:lpstr>PowerPoint Presentation</vt:lpstr>
      <vt:lpstr>PowerPoint Presentation</vt:lpstr>
      <vt:lpstr>PowerPoint Presentation</vt:lpstr>
      <vt:lpstr>امكانات و خدمات موجود در پايانه:</vt:lpstr>
      <vt:lpstr>PowerPoint Presentation</vt:lpstr>
      <vt:lpstr>ترمینال کاوه اصفهان</vt:lpstr>
      <vt:lpstr>امكانات و خدمات موجود در پايانه: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ترمینال  TWA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ترمینال بیهقی تهران (آرژانتین)</vt:lpstr>
      <vt:lpstr> مشخصات پايانه و پارك‌سوار بيهقي</vt:lpstr>
      <vt:lpstr>امکانات رفاهی: </vt:lpstr>
      <vt:lpstr>PowerPoint Presentation</vt:lpstr>
      <vt:lpstr>PowerPoint Presentation</vt:lpstr>
      <vt:lpstr>PowerPoint Presentation</vt:lpstr>
      <vt:lpstr>ترمینال جنوب تهران</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نمونه ترمینال</dc:title>
  <dc:creator>narges</dc:creator>
  <cp:lastModifiedBy>kamal</cp:lastModifiedBy>
  <cp:revision>42</cp:revision>
  <dcterms:created xsi:type="dcterms:W3CDTF">2013-10-06T00:42:31Z</dcterms:created>
  <dcterms:modified xsi:type="dcterms:W3CDTF">2018-03-10T20:58:02Z</dcterms:modified>
</cp:coreProperties>
</file>