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097" r:id="rId1"/>
  </p:sldMasterIdLst>
  <p:notesMasterIdLst>
    <p:notesMasterId r:id="rId100"/>
  </p:notesMasterIdLst>
  <p:sldIdLst>
    <p:sldId id="325" r:id="rId2"/>
    <p:sldId id="300" r:id="rId3"/>
    <p:sldId id="328" r:id="rId4"/>
    <p:sldId id="329" r:id="rId5"/>
    <p:sldId id="330" r:id="rId6"/>
    <p:sldId id="331" r:id="rId7"/>
    <p:sldId id="333" r:id="rId8"/>
    <p:sldId id="332" r:id="rId9"/>
    <p:sldId id="335" r:id="rId10"/>
    <p:sldId id="336" r:id="rId11"/>
    <p:sldId id="257" r:id="rId12"/>
    <p:sldId id="337" r:id="rId13"/>
    <p:sldId id="338" r:id="rId14"/>
    <p:sldId id="258" r:id="rId15"/>
    <p:sldId id="259" r:id="rId16"/>
    <p:sldId id="262" r:id="rId17"/>
    <p:sldId id="263" r:id="rId18"/>
    <p:sldId id="339" r:id="rId19"/>
    <p:sldId id="341" r:id="rId20"/>
    <p:sldId id="340" r:id="rId21"/>
    <p:sldId id="342" r:id="rId22"/>
    <p:sldId id="343" r:id="rId23"/>
    <p:sldId id="344" r:id="rId24"/>
    <p:sldId id="345" r:id="rId25"/>
    <p:sldId id="346" r:id="rId26"/>
    <p:sldId id="347" r:id="rId27"/>
    <p:sldId id="348" r:id="rId28"/>
    <p:sldId id="349" r:id="rId29"/>
    <p:sldId id="350" r:id="rId30"/>
    <p:sldId id="351" r:id="rId31"/>
    <p:sldId id="352" r:id="rId32"/>
    <p:sldId id="353" r:id="rId33"/>
    <p:sldId id="354" r:id="rId34"/>
    <p:sldId id="357" r:id="rId35"/>
    <p:sldId id="358" r:id="rId36"/>
    <p:sldId id="355" r:id="rId37"/>
    <p:sldId id="356" r:id="rId38"/>
    <p:sldId id="359" r:id="rId39"/>
    <p:sldId id="360" r:id="rId40"/>
    <p:sldId id="361" r:id="rId41"/>
    <p:sldId id="362" r:id="rId42"/>
    <p:sldId id="363" r:id="rId43"/>
    <p:sldId id="364" r:id="rId44"/>
    <p:sldId id="365" r:id="rId45"/>
    <p:sldId id="366" r:id="rId46"/>
    <p:sldId id="367" r:id="rId47"/>
    <p:sldId id="413" r:id="rId48"/>
    <p:sldId id="368" r:id="rId49"/>
    <p:sldId id="369" r:id="rId50"/>
    <p:sldId id="370" r:id="rId51"/>
    <p:sldId id="371" r:id="rId52"/>
    <p:sldId id="372" r:id="rId53"/>
    <p:sldId id="373" r:id="rId54"/>
    <p:sldId id="374" r:id="rId55"/>
    <p:sldId id="375" r:id="rId56"/>
    <p:sldId id="398" r:id="rId57"/>
    <p:sldId id="376" r:id="rId58"/>
    <p:sldId id="377" r:id="rId59"/>
    <p:sldId id="414" r:id="rId60"/>
    <p:sldId id="399" r:id="rId61"/>
    <p:sldId id="378" r:id="rId62"/>
    <p:sldId id="379" r:id="rId63"/>
    <p:sldId id="380" r:id="rId64"/>
    <p:sldId id="400" r:id="rId65"/>
    <p:sldId id="381" r:id="rId66"/>
    <p:sldId id="382" r:id="rId67"/>
    <p:sldId id="383" r:id="rId68"/>
    <p:sldId id="384" r:id="rId69"/>
    <p:sldId id="401" r:id="rId70"/>
    <p:sldId id="385" r:id="rId71"/>
    <p:sldId id="386" r:id="rId72"/>
    <p:sldId id="387" r:id="rId73"/>
    <p:sldId id="388" r:id="rId74"/>
    <p:sldId id="389" r:id="rId75"/>
    <p:sldId id="402" r:id="rId76"/>
    <p:sldId id="390" r:id="rId77"/>
    <p:sldId id="403" r:id="rId78"/>
    <p:sldId id="391" r:id="rId79"/>
    <p:sldId id="404" r:id="rId80"/>
    <p:sldId id="392" r:id="rId81"/>
    <p:sldId id="393" r:id="rId82"/>
    <p:sldId id="405" r:id="rId83"/>
    <p:sldId id="394" r:id="rId84"/>
    <p:sldId id="406" r:id="rId85"/>
    <p:sldId id="415" r:id="rId86"/>
    <p:sldId id="416" r:id="rId87"/>
    <p:sldId id="395" r:id="rId88"/>
    <p:sldId id="417" r:id="rId89"/>
    <p:sldId id="407" r:id="rId90"/>
    <p:sldId id="408" r:id="rId91"/>
    <p:sldId id="418" r:id="rId92"/>
    <p:sldId id="396" r:id="rId93"/>
    <p:sldId id="409" r:id="rId94"/>
    <p:sldId id="397" r:id="rId95"/>
    <p:sldId id="412" r:id="rId96"/>
    <p:sldId id="410" r:id="rId97"/>
    <p:sldId id="419" r:id="rId98"/>
    <p:sldId id="411" r:id="rId99"/>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p:scale>
          <a:sx n="46" d="100"/>
          <a:sy n="46" d="100"/>
        </p:scale>
        <p:origin x="-1206" y="-6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AFEE52AC-E43F-471B-8386-917F98A7D515}" type="datetimeFigureOut">
              <a:rPr lang="en-US"/>
              <a:pPr>
                <a:defRPr/>
              </a:pPr>
              <a:t>11/13/2011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9BAEF46A-AFD2-40C1-9FAC-9AF0A3C3753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p:spPr>
      </p:sp>
      <p:sp>
        <p:nvSpPr>
          <p:cNvPr id="1116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fa-IR" smtClean="0"/>
          </a:p>
        </p:txBody>
      </p:sp>
      <p:sp>
        <p:nvSpPr>
          <p:cNvPr id="1116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11E0F80-30E1-4CE1-BF9B-40B7BC893813}" type="slidenum">
              <a:rPr lang="en-US" smtClean="0">
                <a:latin typeface="Arial" pitchFamily="34" charset="0"/>
                <a:cs typeface="Arial" pitchFamily="34" charset="0"/>
              </a:rPr>
              <a:pPr/>
              <a:t>3</a:t>
            </a:fld>
            <a:endParaRPr lang="en-US"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pPr>
              <a:defRPr/>
            </a:pPr>
            <a:endParaRPr lang="en-US"/>
          </a:p>
        </p:txBody>
      </p:sp>
      <p:sp>
        <p:nvSpPr>
          <p:cNvPr id="17" name="Footer Placeholder 16"/>
          <p:cNvSpPr>
            <a:spLocks noGrp="1"/>
          </p:cNvSpPr>
          <p:nvPr>
            <p:ph type="ftr" sz="quarter" idx="11"/>
          </p:nvPr>
        </p:nvSpPr>
        <p:spPr/>
        <p:txBody>
          <a:bodyPr/>
          <a:lstStyle/>
          <a:p>
            <a:pPr>
              <a:defRPr/>
            </a:pPr>
            <a:endParaRPr lang="en-US"/>
          </a:p>
        </p:txBody>
      </p:sp>
      <p:sp>
        <p:nvSpPr>
          <p:cNvPr id="29" name="Slide Number Placeholder 28"/>
          <p:cNvSpPr>
            <a:spLocks noGrp="1"/>
          </p:cNvSpPr>
          <p:nvPr>
            <p:ph type="sldNum" sz="quarter" idx="12"/>
          </p:nvPr>
        </p:nvSpPr>
        <p:spPr/>
        <p:txBody>
          <a:bodyPr/>
          <a:lstStyle/>
          <a:p>
            <a:pPr>
              <a:defRPr/>
            </a:pPr>
            <a:fld id="{92790009-1FFF-4183-B364-26D292738D60}" type="slidenum">
              <a:rPr lang="ar-SA" smtClean="0"/>
              <a:pPr>
                <a:defRPr/>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8AAA14D-9F17-4B1E-94AB-E5909E00ECEA}" type="slidenum">
              <a:rPr lang="ar-SA"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71BD177-3032-488A-9FBA-45DC2CE6C546}" type="slidenum">
              <a:rPr lang="ar-SA"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F25928-A100-4F0F-9190-AA9EE7B8430A}" type="slidenum">
              <a:rPr lang="ar-SA"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7924800" y="6416675"/>
            <a:ext cx="762000" cy="365125"/>
          </a:xfrm>
        </p:spPr>
        <p:txBody>
          <a:bodyPr/>
          <a:lstStyle/>
          <a:p>
            <a:pPr>
              <a:defRPr/>
            </a:pPr>
            <a:fld id="{53B62B13-F06E-4AAC-918D-17A38BBA8D19}" type="slidenum">
              <a:rPr lang="ar-SA"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1A4855A-ECF3-4A22-B886-380BAFC01EBE}" type="slidenum">
              <a:rPr lang="ar-SA"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6DBB50B2-9B39-44A9-B2EF-126E41A72FD5}" type="slidenum">
              <a:rPr lang="ar-SA"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5E16D900-E680-4C09-A892-00D150B10E3C}" type="slidenum">
              <a:rPr lang="ar-SA"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0D50A97-FC0D-479B-9FE6-6EE863B1CD3D}" type="slidenum">
              <a:rPr lang="ar-SA"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9A05B78-22D7-4A85-B1EC-2ACFCE3FC13E}" type="slidenum">
              <a:rPr lang="ar-SA"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20F45A0-5097-42C1-9273-09411C26C9B7}" type="slidenum">
              <a:rPr lang="ar-SA"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a:defRPr/>
            </a:pPr>
            <a:fld id="{4AAAE230-0BE9-4900-A731-1050D230BBF3}" type="slidenum">
              <a:rPr lang="ar-SA"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4098" r:id="rId1"/>
    <p:sldLayoutId id="2147484099" r:id="rId2"/>
    <p:sldLayoutId id="2147484100" r:id="rId3"/>
    <p:sldLayoutId id="2147484101" r:id="rId4"/>
    <p:sldLayoutId id="2147484102" r:id="rId5"/>
    <p:sldLayoutId id="2147484103" r:id="rId6"/>
    <p:sldLayoutId id="2147484104" r:id="rId7"/>
    <p:sldLayoutId id="2147484105" r:id="rId8"/>
    <p:sldLayoutId id="2147484106" r:id="rId9"/>
    <p:sldLayoutId id="2147484107" r:id="rId10"/>
    <p:sldLayoutId id="2147484108"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descr="36"/>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7171" name="Text Box 5"/>
          <p:cNvSpPr txBox="1">
            <a:spLocks noChangeArrowheads="1"/>
          </p:cNvSpPr>
          <p:nvPr/>
        </p:nvSpPr>
        <p:spPr bwMode="auto">
          <a:xfrm>
            <a:off x="4427538" y="476250"/>
            <a:ext cx="4105275" cy="579438"/>
          </a:xfrm>
          <a:prstGeom prst="rect">
            <a:avLst/>
          </a:prstGeom>
          <a:noFill/>
          <a:ln w="9525">
            <a:noFill/>
            <a:miter lim="800000"/>
            <a:headEnd/>
            <a:tailEnd/>
          </a:ln>
        </p:spPr>
        <p:txBody>
          <a:bodyPr>
            <a:spAutoFit/>
          </a:bodyPr>
          <a:lstStyle/>
          <a:p>
            <a:pPr algn="ctr">
              <a:spcBef>
                <a:spcPct val="50000"/>
              </a:spcBef>
            </a:pPr>
            <a:r>
              <a:rPr lang="fa-IR" sz="3200">
                <a:solidFill>
                  <a:schemeClr val="bg1"/>
                </a:solidFill>
                <a:cs typeface="B Nazanin" pitchFamily="2" charset="-78"/>
              </a:rPr>
              <a:t>بنام آفريدگار زيبائيها</a:t>
            </a:r>
            <a:r>
              <a:rPr lang="fa-IR" sz="2400">
                <a:cs typeface="B Nazanin" pitchFamily="2" charset="-78"/>
              </a:rPr>
              <a:t> </a:t>
            </a:r>
            <a:endParaRPr lang="en-US" sz="2400">
              <a:cs typeface="B Nazanin" pitchFamily="2" charset="-78"/>
            </a:endParaRPr>
          </a:p>
        </p:txBody>
      </p:sp>
      <p:sp>
        <p:nvSpPr>
          <p:cNvPr id="4" name="Text Box 9"/>
          <p:cNvSpPr txBox="1">
            <a:spLocks noChangeArrowheads="1"/>
          </p:cNvSpPr>
          <p:nvPr/>
        </p:nvSpPr>
        <p:spPr bwMode="auto">
          <a:xfrm>
            <a:off x="1500166" y="2214554"/>
            <a:ext cx="5616575" cy="579438"/>
          </a:xfrm>
          <a:prstGeom prst="rect">
            <a:avLst/>
          </a:prstGeom>
          <a:noFill/>
          <a:ln w="9525">
            <a:noFill/>
            <a:miter lim="800000"/>
            <a:headEnd/>
            <a:tailEnd/>
          </a:ln>
        </p:spPr>
        <p:txBody>
          <a:bodyPr>
            <a:spAutoFit/>
          </a:bodyPr>
          <a:lstStyle/>
          <a:p>
            <a:pPr algn="ctr">
              <a:spcBef>
                <a:spcPct val="50000"/>
              </a:spcBef>
            </a:pPr>
            <a:r>
              <a:rPr lang="fa-IR" sz="3200" dirty="0">
                <a:cs typeface="B Titr" pitchFamily="2" charset="-78"/>
              </a:rPr>
              <a:t>سلامي چو بوي خوش آشنائي</a:t>
            </a:r>
            <a:r>
              <a:rPr lang="fa-IR" dirty="0">
                <a:cs typeface="B Titr" pitchFamily="2" charset="-78"/>
              </a:rPr>
              <a:t> </a:t>
            </a:r>
            <a:endParaRPr lang="en-US" dirty="0">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by="(-#ppt_w*2)" calcmode="lin" valueType="num">
                                      <p:cBhvr rctx="PPT">
                                        <p:cTn id="7" dur="500" autoRev="1" fill="hold">
                                          <p:stCondLst>
                                            <p:cond delay="0"/>
                                          </p:stCondLst>
                                        </p:cTn>
                                        <p:tgtEl>
                                          <p:spTgt spid="4"/>
                                        </p:tgtEl>
                                        <p:attrNameLst>
                                          <p:attrName>ppt_w</p:attrName>
                                        </p:attrNameLst>
                                      </p:cBhvr>
                                    </p:anim>
                                    <p:anim by="(#ppt_w*0.50)" calcmode="lin" valueType="num">
                                      <p:cBhvr>
                                        <p:cTn id="8" dur="500" decel="50000" autoRev="1" fill="hold">
                                          <p:stCondLst>
                                            <p:cond delay="0"/>
                                          </p:stCondLst>
                                        </p:cTn>
                                        <p:tgtEl>
                                          <p:spTgt spid="4"/>
                                        </p:tgtEl>
                                        <p:attrNameLst>
                                          <p:attrName>ppt_x</p:attrName>
                                        </p:attrNameLst>
                                      </p:cBhvr>
                                    </p:anim>
                                    <p:anim from="(-#ppt_h/2)" to="(#ppt_y)" calcmode="lin" valueType="num">
                                      <p:cBhvr>
                                        <p:cTn id="9" dur="1000" fill="hold">
                                          <p:stCondLst>
                                            <p:cond delay="0"/>
                                          </p:stCondLst>
                                        </p:cTn>
                                        <p:tgtEl>
                                          <p:spTgt spid="4"/>
                                        </p:tgtEl>
                                        <p:attrNameLst>
                                          <p:attrName>ppt_y</p:attrName>
                                        </p:attrNameLst>
                                      </p:cBhvr>
                                    </p:anim>
                                    <p:animRot by="21600000">
                                      <p:cBhvr>
                                        <p:cTn id="10" dur="1000" fill="hold">
                                          <p:stCondLst>
                                            <p:cond delay="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idx="1"/>
          </p:nvPr>
        </p:nvSpPr>
        <p:spPr>
          <a:xfrm>
            <a:off x="457200" y="1000125"/>
            <a:ext cx="8258175" cy="5126038"/>
          </a:xfrm>
        </p:spPr>
        <p:txBody>
          <a:bodyPr/>
          <a:lstStyle/>
          <a:p>
            <a:r>
              <a:rPr lang="fa-IR" sz="4400" smtClean="0">
                <a:cs typeface="2 Titr" pitchFamily="2" charset="-78"/>
              </a:rPr>
              <a:t>عرضه نسل جدید مواد مخدر در کشور</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0" y="1600200"/>
            <a:ext cx="9144000" cy="4533900"/>
          </a:xfrm>
        </p:spPr>
        <p:txBody>
          <a:bodyPr/>
          <a:lstStyle/>
          <a:p>
            <a:pPr algn="r" eaLnBrk="1" hangingPunct="1">
              <a:lnSpc>
                <a:spcPct val="90000"/>
              </a:lnSpc>
            </a:pPr>
            <a:r>
              <a:rPr lang="fa-IR" sz="2800" b="1" smtClean="0">
                <a:cs typeface="B Titr" pitchFamily="2" charset="-78"/>
              </a:rPr>
              <a:t>افزايش روز افزون آمار طلاق ، بزهكاري ، بيكاري و ساير آسيبهاي </a:t>
            </a:r>
          </a:p>
          <a:p>
            <a:pPr algn="r" eaLnBrk="1" hangingPunct="1">
              <a:lnSpc>
                <a:spcPct val="90000"/>
              </a:lnSpc>
            </a:pPr>
            <a:endParaRPr lang="fa-IR" sz="2800" b="1" smtClean="0">
              <a:cs typeface="B Titr" pitchFamily="2" charset="-78"/>
            </a:endParaRPr>
          </a:p>
          <a:p>
            <a:pPr algn="r" eaLnBrk="1" hangingPunct="1">
              <a:lnSpc>
                <a:spcPct val="90000"/>
              </a:lnSpc>
            </a:pPr>
            <a:r>
              <a:rPr lang="fa-IR" sz="2800" b="1" smtClean="0">
                <a:cs typeface="B Titr" pitchFamily="2" charset="-78"/>
              </a:rPr>
              <a:t>اجتماعي ناشي از اعتياد در كشور .</a:t>
            </a:r>
          </a:p>
          <a:p>
            <a:pPr algn="r" eaLnBrk="1" hangingPunct="1">
              <a:lnSpc>
                <a:spcPct val="90000"/>
              </a:lnSpc>
            </a:pPr>
            <a:r>
              <a:rPr lang="fa-IR" sz="2800" b="1" smtClean="0">
                <a:cs typeface="B Titr" pitchFamily="2" charset="-78"/>
              </a:rP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457200" y="571500"/>
            <a:ext cx="8401050" cy="5554663"/>
          </a:xfrm>
        </p:spPr>
        <p:txBody>
          <a:bodyPr/>
          <a:lstStyle/>
          <a:p>
            <a:r>
              <a:rPr lang="fa-IR" sz="3600" b="1" smtClean="0">
                <a:cs typeface="2 Titr" pitchFamily="2" charset="-78"/>
              </a:rPr>
              <a:t>تغيير الگوي مصرف از كشيدن و خوردن به تزريق</a:t>
            </a:r>
          </a:p>
          <a:p>
            <a:pPr algn="r"/>
            <a:r>
              <a:rPr lang="en-US" sz="3200" b="1" smtClean="0">
                <a:cs typeface="2 Titr" pitchFamily="2" charset="-78"/>
              </a:rPr>
              <a:t> </a:t>
            </a:r>
            <a:r>
              <a:rPr lang="fa-IR" sz="3200" b="1" smtClean="0">
                <a:cs typeface="2 Titr" pitchFamily="2" charset="-78"/>
              </a:rPr>
              <a:t>درجامعه .</a:t>
            </a:r>
            <a:r>
              <a:rPr lang="en-US" sz="3200" b="1" smtClean="0">
                <a:cs typeface="2 Titr" pitchFamily="2" charset="-78"/>
              </a:rPr>
              <a:t> HIV/ AIDS </a:t>
            </a:r>
            <a:r>
              <a:rPr lang="fa-IR" sz="3200" b="1" smtClean="0">
                <a:cs typeface="2 Titr" pitchFamily="2" charset="-78"/>
              </a:rPr>
              <a:t> افزايش روز افزون آمار</a:t>
            </a:r>
            <a:r>
              <a:rPr lang="en-US" sz="3200" b="1" smtClean="0">
                <a:cs typeface="2 Titr" pitchFamily="2" charset="-78"/>
              </a:rPr>
              <a:t> </a:t>
            </a:r>
            <a:endParaRPr lang="fa-IR" sz="3200" b="1" smtClean="0">
              <a:cs typeface="2 Titr" pitchFamily="2" charset="-78"/>
            </a:endParaRPr>
          </a:p>
          <a:p>
            <a:pPr algn="r"/>
            <a:r>
              <a:rPr lang="fa-IR" sz="3200" b="1" smtClean="0">
                <a:cs typeface="2 Titr" pitchFamily="2" charset="-78"/>
              </a:rPr>
              <a:t>اعتياد تزريقي بعنوان شايعترين( 65% ) راه انتقال ايدز در جامعه .</a:t>
            </a:r>
            <a:endParaRPr lang="fa-IR" sz="32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457200" y="642938"/>
            <a:ext cx="8401050" cy="5483225"/>
          </a:xfrm>
        </p:spPr>
        <p:txBody>
          <a:bodyPr/>
          <a:lstStyle/>
          <a:p>
            <a:pPr algn="r"/>
            <a:r>
              <a:rPr lang="fa-IR" sz="3200" b="1" smtClean="0">
                <a:cs typeface="2 Titr" pitchFamily="2" charset="-78"/>
              </a:rPr>
              <a:t>تبديل شدن قاچاق مواد و خريد و فروش آن بعنوان يك شغل وامرار معاش .</a:t>
            </a:r>
          </a:p>
          <a:p>
            <a:pPr algn="r"/>
            <a:r>
              <a:rPr lang="fa-IR" sz="3200" b="1" smtClean="0">
                <a:cs typeface="2 Titr" pitchFamily="2" charset="-78"/>
              </a:rPr>
              <a:t>وجود ارتباطات ناسالم در خانواده و جامعه .</a:t>
            </a:r>
          </a:p>
          <a:p>
            <a:pPr algn="r"/>
            <a:r>
              <a:rPr lang="fa-IR" sz="3200" b="1" smtClean="0">
                <a:cs typeface="2 Titr" pitchFamily="2" charset="-78"/>
              </a:rPr>
              <a:t>در گير بودن بيش از حد خانواده ها به مسائل زندگي روزمره وكم توجهي به رفتار فرزندان .</a:t>
            </a:r>
          </a:p>
          <a:p>
            <a:pPr algn="r"/>
            <a:endParaRPr lang="fa-IR"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a:xfrm>
            <a:off x="0" y="285750"/>
            <a:ext cx="9144000" cy="6572250"/>
          </a:xfrm>
        </p:spPr>
        <p:txBody>
          <a:bodyPr/>
          <a:lstStyle/>
          <a:p>
            <a:pPr algn="r" eaLnBrk="1" hangingPunct="1">
              <a:buFont typeface="Wingdings 2" pitchFamily="18" charset="2"/>
              <a:buNone/>
            </a:pPr>
            <a:endParaRPr lang="fa-IR" sz="2800" b="1" smtClean="0">
              <a:cs typeface="2 Titr" pitchFamily="2" charset="-78"/>
            </a:endParaRPr>
          </a:p>
          <a:p>
            <a:pPr algn="r" eaLnBrk="1" hangingPunct="1"/>
            <a:r>
              <a:rPr lang="fa-IR" sz="2800" b="1" smtClean="0">
                <a:cs typeface="2 Titr" pitchFamily="2" charset="-78"/>
              </a:rPr>
              <a:t>عدم اجراي دقيق قوانين از سوي مجريان .</a:t>
            </a:r>
          </a:p>
          <a:p>
            <a:pPr algn="r" eaLnBrk="1" hangingPunct="1"/>
            <a:r>
              <a:rPr lang="fa-IR" sz="2800" b="1" smtClean="0">
                <a:cs typeface="2 Titr" pitchFamily="2" charset="-78"/>
              </a:rPr>
              <a:t>نبود برنامه ريزي هدفمند آموزشي جهت آموزش آحاد جامعه خصوصاٌ نسل نوجوان و جوان جامعه .</a:t>
            </a:r>
          </a:p>
          <a:p>
            <a:pPr algn="r" eaLnBrk="1" hangingPunct="1"/>
            <a:r>
              <a:rPr lang="fa-IR" sz="2800" b="1" smtClean="0">
                <a:cs typeface="2 Titr" pitchFamily="2" charset="-78"/>
              </a:rPr>
              <a:t>نبود مديريت هدفمند بمنظور هماهنگي بين بخشي و يكسان سازي فعاليتها ي سازمانها و ارگانهاي مختلف در جهت اقدامات آموزشي و كنترلي .</a:t>
            </a:r>
            <a:endParaRPr lang="en-US" sz="2800" b="1" smtClean="0">
              <a:cs typeface="2 Titr"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a:xfrm>
            <a:off x="0" y="571500"/>
            <a:ext cx="9144000" cy="6626225"/>
          </a:xfrm>
        </p:spPr>
        <p:txBody>
          <a:bodyPr/>
          <a:lstStyle/>
          <a:p>
            <a:pPr algn="r" eaLnBrk="1" hangingPunct="1"/>
            <a:r>
              <a:rPr lang="fa-IR" sz="3600" b="1" smtClean="0">
                <a:cs typeface="B Titr" pitchFamily="2" charset="-78"/>
              </a:rPr>
              <a:t>اعتياد بعنوان يك پديده شوم استعماري در كشور .</a:t>
            </a:r>
          </a:p>
          <a:p>
            <a:pPr algn="r" eaLnBrk="1" hangingPunct="1"/>
            <a:r>
              <a:rPr lang="fa-IR" sz="3600" b="1" smtClean="0">
                <a:cs typeface="B Titr" pitchFamily="2" charset="-78"/>
              </a:rPr>
              <a:t>برنامه ريزي هدفمنداستعمارگران براي ابتلا نوجوانان و جوانان به اشكال مختلف مواد مخدر با توجه به جوان بودن كشور .</a:t>
            </a:r>
          </a:p>
          <a:p>
            <a:pPr algn="r" eaLnBrk="1" hangingPunct="1"/>
            <a:r>
              <a:rPr lang="fa-IR" sz="3600" b="1" smtClean="0">
                <a:cs typeface="B Titr" pitchFamily="2" charset="-78"/>
              </a:rPr>
              <a:t>كم رنگ بودن فعاليتهاي رسانه هاي گروهي خصوصاٌ رسانه ملي در جهت تهيه برنامه هاي آموزشي هدفمند .</a:t>
            </a:r>
          </a:p>
          <a:p>
            <a:pPr algn="r" eaLnBrk="1" hangingPunct="1"/>
            <a:r>
              <a:rPr lang="fa-IR" sz="3600" b="1" smtClean="0">
                <a:cs typeface="B Titr" pitchFamily="2" charset="-78"/>
              </a:rPr>
              <a:t>ترويج مواد در مراكز علمي ، دانشگاهي و خوابگاهها .</a:t>
            </a:r>
            <a:endParaRPr lang="en-US" sz="3600" b="1" smtClean="0">
              <a:cs typeface="B Titr"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0" y="571500"/>
            <a:ext cx="9144000" cy="5357813"/>
          </a:xfrm>
        </p:spPr>
        <p:txBody>
          <a:bodyPr/>
          <a:lstStyle/>
          <a:p>
            <a:pPr algn="r" rtl="1" eaLnBrk="1" hangingPunct="1"/>
            <a:r>
              <a:rPr lang="fa-IR" sz="2800" b="1" smtClean="0">
                <a:cs typeface="B Titr" pitchFamily="2" charset="-78"/>
              </a:rPr>
              <a:t>بستر آماده براي شروع به مصرف مواد در دوره نوجواني در جامعه (پايين آمدن سن گرايش به اعتياد در جامعه )</a:t>
            </a:r>
          </a:p>
          <a:p>
            <a:pPr algn="r" rtl="1" eaLnBrk="1" hangingPunct="1"/>
            <a:r>
              <a:rPr lang="fa-IR" sz="2800" b="1" smtClean="0">
                <a:cs typeface="B Titr" pitchFamily="2" charset="-78"/>
              </a:rPr>
              <a:t>وجود باورهاي غلط در زمينه اثرات مواد مخدر.</a:t>
            </a:r>
          </a:p>
          <a:p>
            <a:pPr algn="r" rtl="1" eaLnBrk="1" hangingPunct="1"/>
            <a:r>
              <a:rPr lang="fa-IR" sz="2800" b="1" smtClean="0">
                <a:cs typeface="B Titr" pitchFamily="2" charset="-78"/>
              </a:rPr>
              <a:t>كمبود امكانات و فضاهاي آموزشي و تفريحي براي نسل نوجوان و جوان جامعه .</a:t>
            </a:r>
          </a:p>
          <a:p>
            <a:pPr algn="r" rtl="1" eaLnBrk="1" hangingPunct="1"/>
            <a:r>
              <a:rPr lang="fa-IR" sz="2800" b="1" smtClean="0">
                <a:cs typeface="B Titr" pitchFamily="2" charset="-78"/>
              </a:rPr>
              <a:t>وجود پارتي هاي شبانه و ترويج اشكال جديد مواد در اين پارتي ها. </a:t>
            </a:r>
          </a:p>
          <a:p>
            <a:pPr eaLnBrk="1" hangingPunct="1"/>
            <a:endParaRPr lang="en-US" b="1" smtClean="0">
              <a:cs typeface="B Titr"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idx="1"/>
          </p:nvPr>
        </p:nvSpPr>
        <p:spPr>
          <a:xfrm>
            <a:off x="0" y="714375"/>
            <a:ext cx="8858250" cy="5857875"/>
          </a:xfrm>
        </p:spPr>
        <p:txBody>
          <a:bodyPr/>
          <a:lstStyle/>
          <a:p>
            <a:pPr algn="r" eaLnBrk="1" hangingPunct="1"/>
            <a:r>
              <a:rPr lang="fa-IR" sz="3600" b="1" smtClean="0">
                <a:cs typeface="B Titr" pitchFamily="2" charset="-78"/>
              </a:rPr>
              <a:t>كشف روزانه بسياري ازانواع آمپولها ، كپسول ها ، قرصها ، پودرها و... توسط مراجع انتظامي .</a:t>
            </a:r>
          </a:p>
          <a:p>
            <a:pPr algn="r" eaLnBrk="1" hangingPunct="1"/>
            <a:r>
              <a:rPr lang="fa-IR" sz="3600" b="1" smtClean="0">
                <a:cs typeface="B Titr" pitchFamily="2" charset="-78"/>
              </a:rPr>
              <a:t>ارتباط آلودگي به مواد با ساير رفتارها وكجرويهاي رفتاري و انحرافات اجتماعي . </a:t>
            </a:r>
          </a:p>
          <a:p>
            <a:pPr algn="r" eaLnBrk="1" hangingPunct="1"/>
            <a:r>
              <a:rPr lang="fa-IR" sz="3600" b="1" smtClean="0">
                <a:cs typeface="B Titr" pitchFamily="2" charset="-78"/>
              </a:rPr>
              <a:t>خطير بودن مسئوليت دولتمردان ، انديشمندان ، مبلغين ، مديران و كارشناسان در اين راستاء. </a:t>
            </a:r>
          </a:p>
          <a:p>
            <a:pPr algn="r" eaLnBrk="1" hangingPunct="1"/>
            <a:r>
              <a:rPr lang="fa-IR" sz="3600" b="1" smtClean="0">
                <a:cs typeface="B Titr" pitchFamily="2" charset="-78"/>
              </a:rPr>
              <a:t>و ... </a:t>
            </a:r>
          </a:p>
          <a:p>
            <a:pPr eaLnBrk="1" hangingPunct="1"/>
            <a:endParaRPr lang="en-US" sz="3600" b="1" smtClean="0">
              <a:cs typeface="B Titr"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457200" y="642938"/>
            <a:ext cx="8401050" cy="5483225"/>
          </a:xfrm>
        </p:spPr>
        <p:txBody>
          <a:bodyPr/>
          <a:lstStyle/>
          <a:p>
            <a:pPr algn="r"/>
            <a:r>
              <a:rPr lang="fa-IR" sz="3200" smtClean="0">
                <a:cs typeface="2 Titr" pitchFamily="2" charset="-78"/>
              </a:rPr>
              <a:t>با همه این نکته های مهم من باورم اینست که : اگر از زمین وزمان مواد مخدر ببارد و سیلاب اعتیاد همه جا را بگیرد باز هم می توان فرزندی سالم داشت . اگر در عصر دانش و اطلاعات اصول و مهارت فرزندپروری را بدانیم.</a:t>
            </a:r>
            <a:r>
              <a:rPr lang="fa-IR" smtClean="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285750" y="642938"/>
            <a:ext cx="9072563" cy="5483225"/>
          </a:xfrm>
        </p:spPr>
        <p:txBody>
          <a:bodyPr/>
          <a:lstStyle/>
          <a:p>
            <a:pPr algn="r"/>
            <a:r>
              <a:rPr lang="fa-IR" smtClean="0">
                <a:cs typeface="2 Titr" pitchFamily="2" charset="-78"/>
              </a:rPr>
              <a:t>اگر نیازهای طبیعی فرزندانمان را به تناسب مراحل مختلف </a:t>
            </a:r>
            <a:endParaRPr lang="en-US" smtClean="0">
              <a:cs typeface="2 Titr" pitchFamily="2" charset="-78"/>
            </a:endParaRPr>
          </a:p>
          <a:p>
            <a:pPr algn="r"/>
            <a:r>
              <a:rPr lang="fa-IR" smtClean="0">
                <a:cs typeface="2 Titr" pitchFamily="2" charset="-78"/>
              </a:rPr>
              <a:t>رشد آنان بشناسیم و بهنگام به آنها پاسخ دهیم همانطور که نهالی را در تابستان آبیاری و در زمان خاصی سمپاشی می کنیم و اگر لازم باشد کود می دهیم ، برای تربیت فرزندان سالم باید مراقبتهارا با توجه به شناخت نیازهای آنان در مراحل مختلف و حتی از زمانی که نطفه توی رحم کاشته می شود و شاید حتی زودتر شروع کنیم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idx="1"/>
          </p:nvPr>
        </p:nvSpPr>
        <p:spPr>
          <a:xfrm>
            <a:off x="0" y="0"/>
            <a:ext cx="9144000" cy="6858000"/>
          </a:xfrm>
        </p:spPr>
        <p:txBody>
          <a:bodyPr/>
          <a:lstStyle/>
          <a:p>
            <a:pPr eaLnBrk="1" hangingPunct="1">
              <a:buFont typeface="Wingdings 2" pitchFamily="18" charset="2"/>
              <a:buNone/>
            </a:pPr>
            <a:endParaRPr lang="fa-IR" b="1" dirty="0" smtClean="0">
              <a:cs typeface="B Titr" pitchFamily="2" charset="-78"/>
            </a:endParaRPr>
          </a:p>
          <a:p>
            <a:pPr algn="ctr" eaLnBrk="1" hangingPunct="1">
              <a:buFont typeface="Wingdings" pitchFamily="2" charset="2"/>
              <a:buNone/>
            </a:pPr>
            <a:r>
              <a:rPr lang="fa-IR" sz="4800" b="1" dirty="0" smtClean="0">
                <a:cs typeface="B Titr" pitchFamily="2" charset="-78"/>
              </a:rPr>
              <a:t>  </a:t>
            </a:r>
            <a:r>
              <a:rPr lang="fa-IR" sz="6600" b="1" dirty="0" smtClean="0">
                <a:cs typeface="B Titr" pitchFamily="2" charset="-78"/>
              </a:rPr>
              <a:t>سیمای اعتیاد و خانواده </a:t>
            </a:r>
          </a:p>
          <a:p>
            <a:pPr algn="ctr" eaLnBrk="1" hangingPunct="1">
              <a:buFont typeface="Wingdings" pitchFamily="2" charset="2"/>
              <a:buNone/>
            </a:pPr>
            <a:endParaRPr lang="fa-IR" b="1" dirty="0" smtClean="0">
              <a:cs typeface="B Titr" pitchFamily="2" charset="-78"/>
            </a:endParaRPr>
          </a:p>
          <a:p>
            <a:pPr algn="ctr" eaLnBrk="1" hangingPunct="1">
              <a:buFont typeface="Wingdings" pitchFamily="2" charset="2"/>
              <a:buNone/>
            </a:pPr>
            <a:endParaRPr lang="fa-IR" b="1" dirty="0" smtClean="0">
              <a:cs typeface="B Titr" pitchFamily="2" charset="-78"/>
            </a:endParaRPr>
          </a:p>
          <a:p>
            <a:pPr algn="ctr" eaLnBrk="1" hangingPunct="1">
              <a:buFont typeface="Wingdings" pitchFamily="2" charset="2"/>
              <a:buNone/>
            </a:pPr>
            <a:r>
              <a:rPr lang="fa-IR" b="1" dirty="0" smtClean="0">
                <a:cs typeface="B Titr" pitchFamily="2" charset="-78"/>
              </a:rPr>
              <a:t>تدوین : </a:t>
            </a:r>
          </a:p>
          <a:p>
            <a:pPr algn="ctr" eaLnBrk="1" hangingPunct="1">
              <a:buFont typeface="Wingdings" pitchFamily="2" charset="2"/>
              <a:buNone/>
            </a:pPr>
            <a:r>
              <a:rPr lang="fa-IR" b="1" dirty="0" smtClean="0">
                <a:cs typeface="B Titr" pitchFamily="2" charset="-78"/>
              </a:rPr>
              <a:t>محمودرضا هاشم ورزی </a:t>
            </a:r>
          </a:p>
          <a:p>
            <a:pPr algn="ctr" eaLnBrk="1" hangingPunct="1">
              <a:buFont typeface="Wingdings" pitchFamily="2" charset="2"/>
              <a:buNone/>
            </a:pPr>
            <a:r>
              <a:rPr lang="fa-IR" b="1" dirty="0" smtClean="0">
                <a:cs typeface="B Titr" pitchFamily="2" charset="-78"/>
              </a:rPr>
              <a:t>روانشناس بالینی</a:t>
            </a:r>
            <a:endParaRPr lang="en-US" b="1" dirty="0" smtClean="0">
              <a:cs typeface="B Titr" pitchFamily="2" charset="-78"/>
            </a:endParaRPr>
          </a:p>
          <a:p>
            <a:pPr algn="ctr">
              <a:buNone/>
            </a:pPr>
            <a:r>
              <a:rPr lang="fa-IR" sz="3200" b="1" dirty="0" smtClean="0">
                <a:cs typeface="B Titr" pitchFamily="2" charset="-78"/>
              </a:rPr>
              <a:t> </a:t>
            </a:r>
            <a:r>
              <a:rPr lang="en-US" sz="3200" b="1" dirty="0" smtClean="0">
                <a:cs typeface="B Titr" pitchFamily="2" charset="-78"/>
              </a:rPr>
              <a:t>MPH</a:t>
            </a:r>
            <a:r>
              <a:rPr lang="fa-IR" sz="4400" b="1" dirty="0" smtClean="0">
                <a:cs typeface="B Titr" pitchFamily="2" charset="-78"/>
              </a:rPr>
              <a:t> </a:t>
            </a:r>
            <a:r>
              <a:rPr lang="fa-IR" sz="3200" b="1" dirty="0" smtClean="0">
                <a:cs typeface="B Titr" pitchFamily="2" charset="-78"/>
              </a:rPr>
              <a:t>بهداشت روان و اعتیاد</a:t>
            </a:r>
            <a:endParaRPr lang="en-US" sz="4400" dirty="0" smtClean="0">
              <a:cs typeface="B Titr"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algn="r"/>
            <a:r>
              <a:rPr lang="fa-IR" smtClean="0">
                <a:cs typeface="2 Titr" pitchFamily="2" charset="-78"/>
              </a:rPr>
              <a:t>آیا می دانید :</a:t>
            </a:r>
          </a:p>
        </p:txBody>
      </p:sp>
      <p:sp>
        <p:nvSpPr>
          <p:cNvPr id="28675" name="Content Placeholder 2"/>
          <p:cNvSpPr>
            <a:spLocks noGrp="1"/>
          </p:cNvSpPr>
          <p:nvPr>
            <p:ph idx="1"/>
          </p:nvPr>
        </p:nvSpPr>
        <p:spPr>
          <a:xfrm>
            <a:off x="0" y="1600200"/>
            <a:ext cx="9144000" cy="4525963"/>
          </a:xfrm>
        </p:spPr>
        <p:txBody>
          <a:bodyPr>
            <a:normAutofit/>
          </a:bodyPr>
          <a:lstStyle/>
          <a:p>
            <a:pPr algn="r"/>
            <a:endParaRPr lang="en-US" smtClean="0">
              <a:cs typeface="2 Titr" pitchFamily="2" charset="-78"/>
            </a:endParaRPr>
          </a:p>
          <a:p>
            <a:pPr algn="r"/>
            <a:r>
              <a:rPr lang="en-US" smtClean="0">
                <a:cs typeface="2 Titr" pitchFamily="2" charset="-78"/>
              </a:rPr>
              <a:t> </a:t>
            </a:r>
            <a:r>
              <a:rPr lang="fa-IR" smtClean="0">
                <a:cs typeface="2 Titr" pitchFamily="2" charset="-78"/>
              </a:rPr>
              <a:t>د</a:t>
            </a:r>
            <a:r>
              <a:rPr lang="fa-IR" sz="3600" smtClean="0">
                <a:cs typeface="2 Titr" pitchFamily="2" charset="-78"/>
              </a:rPr>
              <a:t>نیای ما به جنین توی رحم مادر هم رحم نمی کند!! اذیتش می کند هزار جور استرس به او وارد می کند . ناراحتی های مادر ، شادی های او ، سرو صدا ها و </a:t>
            </a:r>
            <a:r>
              <a:rPr lang="en-US" sz="3600" smtClean="0">
                <a:cs typeface="2 Titr" pitchFamily="2" charset="-78"/>
              </a:rPr>
              <a:t> </a:t>
            </a:r>
            <a:r>
              <a:rPr lang="fa-IR" sz="3600" smtClean="0">
                <a:cs typeface="2 Titr" pitchFamily="2" charset="-78"/>
              </a:rPr>
              <a:t>فشارهای هیجانی و روانی که مادر تجربه می کند! بیشتر وقتها برای جنین هم استرس آور است، همین استرسها بعدها در دروان نوجوانی و جوانی یک جوری خودش را نشان می دهد!</a:t>
            </a:r>
            <a:endParaRPr lang="fa-IR" smtClean="0">
              <a:cs typeface="2 Titr"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idx="1"/>
          </p:nvPr>
        </p:nvSpPr>
        <p:spPr>
          <a:xfrm>
            <a:off x="457200" y="357188"/>
            <a:ext cx="8329613" cy="5768975"/>
          </a:xfrm>
        </p:spPr>
        <p:txBody>
          <a:bodyPr/>
          <a:lstStyle/>
          <a:p>
            <a:pPr algn="r"/>
            <a:r>
              <a:rPr lang="fa-IR" smtClean="0">
                <a:cs typeface="2 Titr" pitchFamily="2" charset="-78"/>
              </a:rPr>
              <a:t>نحوه ی شیر دادن مادر به کودک تا حد زیادی در شکل گیری اعتماد به نفس یا عدم اعتماد به نفس او در حال و آینده تاثیردارد .چراکه :</a:t>
            </a:r>
          </a:p>
          <a:p>
            <a:pPr algn="r"/>
            <a:r>
              <a:rPr lang="fa-IR" smtClean="0">
                <a:cs typeface="2 Titr" pitchFamily="2" charset="-78"/>
              </a:rPr>
              <a:t>بسیاری از روانشناسان می گویند اساس شخصیت بزرگسالی انسان در دوران کودکی شکل می گیرد می گویند آدم </a:t>
            </a:r>
            <a:r>
              <a:rPr lang="en-US" smtClean="0">
                <a:cs typeface="2 Titr" pitchFamily="2" charset="-78"/>
              </a:rPr>
              <a:t> </a:t>
            </a:r>
            <a:r>
              <a:rPr lang="fa-IR" smtClean="0">
                <a:cs typeface="2 Titr" pitchFamily="2" charset="-78"/>
              </a:rPr>
              <a:t>خردسال پدر آدم بزرگسال است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0" y="785813"/>
            <a:ext cx="9144000" cy="6072187"/>
          </a:xfrm>
        </p:spPr>
        <p:txBody>
          <a:bodyPr/>
          <a:lstStyle/>
          <a:p>
            <a:pPr algn="r"/>
            <a:r>
              <a:rPr lang="en-US" smtClean="0">
                <a:cs typeface="Tahoma" pitchFamily="34" charset="0"/>
              </a:rPr>
              <a:t> </a:t>
            </a:r>
            <a:r>
              <a:rPr lang="fa-IR" smtClean="0"/>
              <a:t> </a:t>
            </a:r>
            <a:r>
              <a:rPr lang="fa-IR" sz="3200" smtClean="0">
                <a:cs typeface="2 Titr" pitchFamily="2" charset="-78"/>
              </a:rPr>
              <a:t>بنابر این چگونگی رفتار ما با فرزندان در شکل گیری شخصیت آنان تاثیر بسزائی دارد . می تواند از آنان شخصیتی قوی و توانمند و یا ضعیف و ناتوان بسازد. </a:t>
            </a:r>
            <a:endParaRPr lang="fa-IR" sz="32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idx="1"/>
          </p:nvPr>
        </p:nvSpPr>
        <p:spPr>
          <a:xfrm>
            <a:off x="0" y="1357313"/>
            <a:ext cx="8929688" cy="4840287"/>
          </a:xfrm>
        </p:spPr>
        <p:txBody>
          <a:bodyPr/>
          <a:lstStyle/>
          <a:p>
            <a:pPr algn="r"/>
            <a:r>
              <a:rPr lang="fa-IR" sz="2800" smtClean="0">
                <a:cs typeface="2 Titr" pitchFamily="2" charset="-78"/>
              </a:rPr>
              <a:t>بعنوان مثال : کودکی که در سن دوسالگی با بیان کلمه ی : نه و خودم می خواهم این کار را انجام دهم ! نشان می دهد که دوره خود مداری را طی می کند .یا اگر بگوئیم برو بغل عمو جان          می گوید نه ! شاید شما خواهید گفت چه بچه بی ادبی ! و بزور او را در آغوش مهربان عموجان قرار می دهید . یه جورهائی به حس </a:t>
            </a:r>
            <a:r>
              <a:rPr lang="en-US" sz="2800" smtClean="0">
                <a:cs typeface="2 Titr" pitchFamily="2" charset="-78"/>
              </a:rPr>
              <a:t>!</a:t>
            </a:r>
            <a:r>
              <a:rPr lang="fa-IR" sz="2800" smtClean="0">
                <a:cs typeface="2 Titr" pitchFamily="2" charset="-78"/>
              </a:rPr>
              <a:t>استقلال طلبی او لطمه زده اید</a:t>
            </a:r>
            <a:endParaRPr lang="fa-IR" sz="28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idx="1"/>
          </p:nvPr>
        </p:nvSpPr>
        <p:spPr>
          <a:xfrm>
            <a:off x="457200" y="928688"/>
            <a:ext cx="8401050" cy="5197475"/>
          </a:xfrm>
        </p:spPr>
        <p:txBody>
          <a:bodyPr/>
          <a:lstStyle/>
          <a:p>
            <a:pPr algn="r"/>
            <a:r>
              <a:rPr lang="fa-IR" sz="2800" smtClean="0">
                <a:cs typeface="2 Titr" pitchFamily="2" charset="-78"/>
              </a:rPr>
              <a:t>مثال دیگر :زمانی که برای بازار رفتن عجله داشتید و او میخواست خودش دکمه های لباسش را ببنددو شما با اخم و تخم زحمت را کم کردید و دکمه لباسش را بستید در او این حس را ایجاد کردید که خیلی بی عرضه و دست و پا چلفتی  است .</a:t>
            </a:r>
            <a:endParaRPr lang="fa-IR"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a:xfrm>
            <a:off x="285750" y="571500"/>
            <a:ext cx="8501063" cy="5554663"/>
          </a:xfrm>
        </p:spPr>
        <p:txBody>
          <a:bodyPr/>
          <a:lstStyle/>
          <a:p>
            <a:pPr algn="r"/>
            <a:r>
              <a:rPr lang="fa-IR" sz="3200" smtClean="0">
                <a:cs typeface="2 Titr" pitchFamily="2" charset="-78"/>
              </a:rPr>
              <a:t>کودک سه ساله ای که اسباب بازی اش را به پسر عموی اش نمی دهد و با گریه آن را در بغل می گیرد و               می فشارد ، نه تنها علامت خودخواهی او نیست بلکه جزئی از مراحل طبیعی رشد او است .و او می خواهد از این طریق ابراز وجود کند که من هستم .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285750" y="714375"/>
            <a:ext cx="8858250" cy="5411788"/>
          </a:xfrm>
        </p:spPr>
        <p:txBody>
          <a:bodyPr/>
          <a:lstStyle/>
          <a:p>
            <a:pPr algn="r"/>
            <a:r>
              <a:rPr lang="fa-IR" smtClean="0">
                <a:cs typeface="2 Titr" pitchFamily="2" charset="-78"/>
              </a:rPr>
              <a:t>در چنین شرائطی بجای تلاش برای تقسیم اسباب بازی بین او و پسرعموی اش بهتر است بگوئیم : این وسائل مال شماست ! اما می توانی برای چند دقیقه به پسرعمویت بدهی ؟ راستی ما چه می کنیم !!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a:xfrm>
            <a:off x="457200" y="642938"/>
            <a:ext cx="8401050" cy="5483225"/>
          </a:xfrm>
        </p:spPr>
        <p:txBody>
          <a:bodyPr/>
          <a:lstStyle/>
          <a:p>
            <a:pPr algn="r"/>
            <a:r>
              <a:rPr lang="fa-IR" sz="3200" smtClean="0">
                <a:cs typeface="2 Titr" pitchFamily="2" charset="-78"/>
              </a:rPr>
              <a:t>و یا دوران مهم و حساس نوجوانی : روزگاری است که فرزند نوجوانتان برای رد خرده فرمایشات شما پشت سرهم دلیل می تراشد ، نه برای این که بخواهد با شما مقابله کند .این جزئی از ویژگیهای دوران نوجوانی است که می خواهد استدلال کردن را یاد بگیرد و در حال تمرین است .هر روز ساز تازه ای می زند و دمدمی مزاج است و ما به راحتی دستش می اندازیم . نوجوان کنجکاو است ، کنجکاوی هدیه ای زندگی به اوست می خواهد از ته و توی هر چیزی سر درآورد ، بهمین خاطر ریسک می کند  </a:t>
            </a:r>
            <a:r>
              <a:rPr lang="fa-IR" smtClean="0"/>
              <a: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p:cNvSpPr>
            <a:spLocks noGrp="1"/>
          </p:cNvSpPr>
          <p:nvPr>
            <p:ph idx="1"/>
          </p:nvPr>
        </p:nvSpPr>
        <p:spPr>
          <a:xfrm>
            <a:off x="285750" y="642938"/>
            <a:ext cx="8572500" cy="5483225"/>
          </a:xfrm>
        </p:spPr>
        <p:txBody>
          <a:bodyPr/>
          <a:lstStyle/>
          <a:p>
            <a:pPr algn="r"/>
            <a:r>
              <a:rPr lang="fa-IR" sz="3600" smtClean="0">
                <a:cs typeface="2 Titr" pitchFamily="2" charset="-78"/>
              </a:rPr>
              <a:t>فضای زندگی نوجوان فضای هیجان است و احساس .</a:t>
            </a:r>
          </a:p>
          <a:p>
            <a:pPr algn="r"/>
            <a:r>
              <a:rPr lang="fa-IR" sz="3600" smtClean="0">
                <a:cs typeface="2 Titr" pitchFamily="2" charset="-78"/>
              </a:rPr>
              <a:t>نوجوان گاه این گونه فکر می کند که همه ی دنیا دو چشم داشتند و دوتا چشم دیگر قرض گرفتند و غرق تماشای اویند و انگار روی صحنه ی نمایش است . بهمین خاطر به ظواهرش زیاد توجه دارد و یا به جالب بودن و جاذب بودنش اهمیت خاصی می دهد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p:cNvSpPr>
            <a:spLocks noGrp="1"/>
          </p:cNvSpPr>
          <p:nvPr>
            <p:ph idx="1"/>
          </p:nvPr>
        </p:nvSpPr>
        <p:spPr>
          <a:xfrm>
            <a:off x="457200" y="571500"/>
            <a:ext cx="8401050" cy="5554663"/>
          </a:xfrm>
        </p:spPr>
        <p:txBody>
          <a:bodyPr/>
          <a:lstStyle/>
          <a:p>
            <a:pPr algn="r"/>
            <a:r>
              <a:rPr lang="fa-IR" sz="3600" smtClean="0">
                <a:cs typeface="2 Titr" pitchFamily="2" charset="-78"/>
              </a:rPr>
              <a:t>خلاصه اینکه همه رفتارهای ما برپایه نیاز شکل می گیرد : نیاز سطوح مختلف هفتگانه دارد . که هرکدام سرجای خودش مهم است  . ماهیت نیاز در انسان پاسخ گیری است اگر به آنها کم محلی کنیم و سرجایش به آنها پاسخ ندهیم تبدیل به آسیبهای جسمانی و روانی می شود و یا بشکل گرایش به مواد مخدر ، الکل و غیره از ما انتقام می گیرند !!</a:t>
            </a:r>
            <a:r>
              <a:rPr lang="fa-IR" smtClean="0">
                <a:cs typeface="2 Titr" pitchFamily="2" charset="-78"/>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043863" cy="1143000"/>
          </a:xfrm>
        </p:spPr>
        <p:txBody>
          <a:bodyPr/>
          <a:lstStyle/>
          <a:p>
            <a:pPr algn="ctr"/>
            <a:r>
              <a:rPr lang="fa-IR" sz="4400" b="1" smtClean="0">
                <a:cs typeface="B Titr" pitchFamily="2" charset="-78"/>
              </a:rPr>
              <a:t>اهميت پرداختن به موضوع اعتياد :</a:t>
            </a:r>
            <a:endParaRPr lang="fa-IR" smtClean="0"/>
          </a:p>
        </p:txBody>
      </p:sp>
      <p:sp>
        <p:nvSpPr>
          <p:cNvPr id="10243" name="Content Placeholder 2"/>
          <p:cNvSpPr>
            <a:spLocks noGrp="1"/>
          </p:cNvSpPr>
          <p:nvPr>
            <p:ph idx="1"/>
          </p:nvPr>
        </p:nvSpPr>
        <p:spPr>
          <a:xfrm>
            <a:off x="214313" y="2571750"/>
            <a:ext cx="8929687" cy="3554413"/>
          </a:xfrm>
        </p:spPr>
        <p:txBody>
          <a:bodyPr/>
          <a:lstStyle/>
          <a:p>
            <a:pPr algn="r" eaLnBrk="1" hangingPunct="1">
              <a:lnSpc>
                <a:spcPct val="90000"/>
              </a:lnSpc>
            </a:pPr>
            <a:r>
              <a:rPr lang="fa-IR" sz="3200" b="1" smtClean="0">
                <a:cs typeface="B Titr" pitchFamily="2" charset="-78"/>
              </a:rPr>
              <a:t>اعتياد يك مشكل و معضل اجتماعي ، اقتصادي ، فرهنگي ، بهداشتي ، درماني ، خانوادگي ، سياسي ، فردی و... است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algn="r"/>
            <a:r>
              <a:rPr lang="fa-IR" smtClean="0">
                <a:cs typeface="2 Titr" pitchFamily="2" charset="-78"/>
              </a:rPr>
              <a:t>و اما نیازها </a:t>
            </a:r>
            <a:r>
              <a:rPr lang="fa-IR" smtClean="0"/>
              <a:t>: </a:t>
            </a:r>
          </a:p>
        </p:txBody>
      </p:sp>
      <p:sp>
        <p:nvSpPr>
          <p:cNvPr id="38915" name="Content Placeholder 2"/>
          <p:cNvSpPr>
            <a:spLocks noGrp="1"/>
          </p:cNvSpPr>
          <p:nvPr>
            <p:ph idx="1"/>
          </p:nvPr>
        </p:nvSpPr>
        <p:spPr>
          <a:xfrm>
            <a:off x="0" y="1600200"/>
            <a:ext cx="9144000" cy="4900613"/>
          </a:xfrm>
        </p:spPr>
        <p:txBody>
          <a:bodyPr/>
          <a:lstStyle/>
          <a:p>
            <a:pPr algn="r"/>
            <a:r>
              <a:rPr lang="fa-IR" smtClean="0">
                <a:cs typeface="2 Titr" pitchFamily="2" charset="-78"/>
              </a:rPr>
              <a:t>طبقه اول نیازها ، نیازهای جسمانی است که به آن نیازهای اصلی و پایه می گویند.</a:t>
            </a:r>
          </a:p>
          <a:p>
            <a:pPr algn="r"/>
            <a:r>
              <a:rPr lang="fa-IR" smtClean="0">
                <a:cs typeface="2 Titr" pitchFamily="2" charset="-78"/>
              </a:rPr>
              <a:t>آدمی اول حریص نان بود    چون که قوت و نان ، ستون جان بود خیلی از افراد فضای زندگی شان فقط همین یک طبقه را دارد . به نیازهای طبقه دوم تا هفتم می گویند نیاز های روانی ، عاطفی ، شناختی و ... یا نیازهای کمبود و استمرار . </a:t>
            </a:r>
          </a:p>
          <a:p>
            <a:pPr algn="r"/>
            <a:r>
              <a:rPr lang="fa-IR" smtClean="0"/>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571500"/>
            <a:ext cx="8472488" cy="5929313"/>
          </a:xfrm>
        </p:spPr>
        <p:txBody>
          <a:bodyPr/>
          <a:lstStyle/>
          <a:p>
            <a:pPr algn="r">
              <a:buFont typeface="Wingdings 2" pitchFamily="18" charset="2"/>
              <a:buNone/>
            </a:pPr>
            <a:r>
              <a:rPr lang="fa-IR" sz="3200" smtClean="0">
                <a:cs typeface="2 Titr" pitchFamily="2" charset="-78"/>
              </a:rPr>
              <a:t>طبقه دوم نیازها : نیاز به امنیت است . </a:t>
            </a:r>
            <a:r>
              <a:rPr lang="en-US" sz="3200" smtClean="0">
                <a:cs typeface="2 Titr" pitchFamily="2" charset="-78"/>
              </a:rPr>
              <a:t>.</a:t>
            </a:r>
            <a:endParaRPr lang="fa-IR" sz="3200" smtClean="0">
              <a:cs typeface="2 Titr" pitchFamily="2" charset="-78"/>
            </a:endParaRPr>
          </a:p>
          <a:p>
            <a:pPr algn="r"/>
            <a:r>
              <a:rPr lang="fa-IR" sz="3200" smtClean="0">
                <a:cs typeface="2 Titr" pitchFamily="2" charset="-78"/>
              </a:rPr>
              <a:t>همه ما می خواهیم زندگی امن و راحتی داشته باشیم . وقتی زن به مرد فکر می کند باید احساس امنیت روانی و آرامش خاطر نماید و برعکس ، فرزندان مان هم همچنین . طبقه سوم نیازها ، نیازبه تعلق به گروه است از دوست یابی و بودن در کنار همسن وسال احساس رضایت می کند . رابطه دوستانه با دیگران نیاز محبت اش را برآورده می کند . دوست  دارد مانند آنها بپوشد و رفتار کند. گاه میل به مواد هم می تواند به همین دلائل باشد .</a:t>
            </a:r>
            <a:endParaRPr lang="fa-IR" sz="32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2"/>
          <p:cNvSpPr>
            <a:spLocks noGrp="1"/>
          </p:cNvSpPr>
          <p:nvPr>
            <p:ph idx="1"/>
          </p:nvPr>
        </p:nvSpPr>
        <p:spPr>
          <a:xfrm>
            <a:off x="457200" y="642938"/>
            <a:ext cx="8258175" cy="5483225"/>
          </a:xfrm>
        </p:spPr>
        <p:txBody>
          <a:bodyPr/>
          <a:lstStyle/>
          <a:p>
            <a:pPr algn="r"/>
            <a:r>
              <a:rPr lang="fa-IR" sz="4000" smtClean="0">
                <a:cs typeface="2 Titr" pitchFamily="2" charset="-78"/>
              </a:rPr>
              <a:t>نیاز به احترام و دوست داشتن و دوست داشته شدن طبقه چهارم نیاز ها در انسان است .دوست دارد مورد توجه باشد ، محبت کند و محبت بگیرد . دوست دارد تحسین شود . که می تواند مهمترین نیاز در زمره نیازهای روانی ، عاطفی باشد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idx="1"/>
          </p:nvPr>
        </p:nvSpPr>
        <p:spPr>
          <a:xfrm>
            <a:off x="457200" y="571500"/>
            <a:ext cx="8401050" cy="5554663"/>
          </a:xfrm>
        </p:spPr>
        <p:txBody>
          <a:bodyPr/>
          <a:lstStyle/>
          <a:p>
            <a:pPr algn="r"/>
            <a:r>
              <a:rPr lang="fa-IR" sz="3200" smtClean="0">
                <a:cs typeface="2 Titr" pitchFamily="2" charset="-78"/>
              </a:rPr>
              <a:t>نیاز به دانستن و آگاهی جزء نیازهای طبقه پنجم است . آدم می خواهد از ته و توی هستی و هرچه آنچه در آن است سر در آورد .اگر این نیاز در انسان بدرستی هدایت نشود می تواند درد سر ساز شود . مانند : آشنائی با مواد مخدر </a:t>
            </a:r>
          </a:p>
          <a:p>
            <a:pPr algn="r"/>
            <a:r>
              <a:rPr lang="fa-IR" sz="3200" smtClean="0">
                <a:cs typeface="2 Titr" pitchFamily="2" charset="-78"/>
              </a:rPr>
              <a:t>طبقه ششم نیازها : نیاز به زیبائی است . انسان دوست دارد به ظواهرش توجه کند .لباس مرتب و تمیز بپوشد ، فضای زندگی اش مرتب باشد . بهمین خاطر دنبال مد می رود و می خواهد تک باشد و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2"/>
          <p:cNvSpPr>
            <a:spLocks noGrp="1"/>
          </p:cNvSpPr>
          <p:nvPr>
            <p:ph idx="1"/>
          </p:nvPr>
        </p:nvSpPr>
        <p:spPr>
          <a:xfrm>
            <a:off x="457200" y="571500"/>
            <a:ext cx="8186738" cy="5554663"/>
          </a:xfrm>
        </p:spPr>
        <p:txBody>
          <a:bodyPr/>
          <a:lstStyle/>
          <a:p>
            <a:pPr algn="just"/>
            <a:r>
              <a:rPr lang="fa-IR" sz="4000" smtClean="0">
                <a:cs typeface="2 Titr" pitchFamily="2" charset="-78"/>
              </a:rPr>
              <a:t>وقتی نیازهای فرزندانمان را نشناسیم و به نیازهای درست و طبیعی آنان در سنین مختلف پاسخ مناسب ندهیم . مانند این است مه روی تنه نهالی ، خراشی ایجاد کرده باشیم ، همین خراش وقتی نهال ما به درختی خوش قد و قامت تبدیل می شود بزرگ می شود و جلب توجه می کند .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2"/>
          <p:cNvSpPr>
            <a:spLocks noGrp="1"/>
          </p:cNvSpPr>
          <p:nvPr>
            <p:ph idx="1"/>
          </p:nvPr>
        </p:nvSpPr>
        <p:spPr>
          <a:xfrm>
            <a:off x="457200" y="571500"/>
            <a:ext cx="8686800" cy="5554663"/>
          </a:xfrm>
        </p:spPr>
        <p:txBody>
          <a:bodyPr/>
          <a:lstStyle/>
          <a:p>
            <a:pPr algn="r">
              <a:buFont typeface="Wingdings 2" pitchFamily="18" charset="2"/>
              <a:buNone/>
            </a:pPr>
            <a:r>
              <a:rPr lang="fa-IR" sz="3600" smtClean="0">
                <a:cs typeface="2 Titr" pitchFamily="2" charset="-78"/>
              </a:rPr>
              <a:t>حالا ما چقدر به نیازهای طبیعی فرزندانمان توجه کرده ایم !!و می خواهیم آنها همانی بشوند که ما می خواهیم . و یا در بمباران نیازهای جنسی ، توجه طلبی ، کنجکاوی ، هیجان خواهی ، آسیبهای ریز و درشت جامعه ، چشمان خود را بستیم و او را با بحرانهایش تنها گذاشتیم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p:cNvSpPr>
            <a:spLocks noGrp="1"/>
          </p:cNvSpPr>
          <p:nvPr>
            <p:ph idx="1"/>
          </p:nvPr>
        </p:nvSpPr>
        <p:spPr>
          <a:xfrm>
            <a:off x="0" y="857250"/>
            <a:ext cx="8786813" cy="5268913"/>
          </a:xfrm>
        </p:spPr>
        <p:txBody>
          <a:bodyPr/>
          <a:lstStyle/>
          <a:p>
            <a:pPr algn="r"/>
            <a:r>
              <a:rPr lang="fa-IR" sz="4000" smtClean="0">
                <a:cs typeface="2 Titr" pitchFamily="2" charset="-78"/>
              </a:rPr>
              <a:t>طبقه هفتم نیاز ها: نیاز به خودشکوفائی است . همه می خواهند دانهی وجودشان گل کند و شکوفه دهد ، همه می خواهند استعداد ها و توانائی بالقوه شان به فعل تبدیل شود تا به احساس آرامش برسند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p:cNvSpPr>
            <a:spLocks noGrp="1"/>
          </p:cNvSpPr>
          <p:nvPr>
            <p:ph idx="1"/>
          </p:nvPr>
        </p:nvSpPr>
        <p:spPr>
          <a:xfrm>
            <a:off x="457200" y="571500"/>
            <a:ext cx="8401050" cy="5554663"/>
          </a:xfrm>
        </p:spPr>
        <p:txBody>
          <a:bodyPr/>
          <a:lstStyle/>
          <a:p>
            <a:pPr algn="r"/>
            <a:r>
              <a:rPr lang="fa-IR" sz="4000" smtClean="0">
                <a:cs typeface="2 Titr" pitchFamily="2" charset="-78"/>
              </a:rPr>
              <a:t>با این اوصاف اگر بخواهیم راهکارهای عملی برای دور نگهداشتن فرزندان مان سیگار ، الکل ، مواد مخدر و رفتارهای پر خطر دیگر بیابیم . به نکات زیر توجه فرمائید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2"/>
          <p:cNvSpPr>
            <a:spLocks noGrp="1"/>
          </p:cNvSpPr>
          <p:nvPr>
            <p:ph idx="1"/>
          </p:nvPr>
        </p:nvSpPr>
        <p:spPr>
          <a:xfrm>
            <a:off x="457200" y="571500"/>
            <a:ext cx="8329613" cy="5554663"/>
          </a:xfrm>
        </p:spPr>
        <p:txBody>
          <a:bodyPr/>
          <a:lstStyle/>
          <a:p>
            <a:pPr algn="r"/>
            <a:r>
              <a:rPr lang="fa-IR" smtClean="0">
                <a:cs typeface="2 Titr" pitchFamily="2" charset="-78"/>
              </a:rPr>
              <a:t>1: هماهنگی بین والدین در پاسخگوئی به نیازهای روانی ، عاطفی فرزندان .</a:t>
            </a:r>
          </a:p>
          <a:p>
            <a:pPr algn="r"/>
            <a:endParaRPr lang="fa-IR" smtClean="0">
              <a:cs typeface="2 Titr" pitchFamily="2" charset="-78"/>
            </a:endParaRPr>
          </a:p>
          <a:p>
            <a:pPr algn="r"/>
            <a:r>
              <a:rPr lang="fa-IR" smtClean="0">
                <a:cs typeface="2 Titr" pitchFamily="2" charset="-78"/>
              </a:rPr>
              <a:t>2: افزایش سطح دانش و آگاهی در خصوص ویژگیهای سنین کودکی ، نوجوانی و جوانی و شناخت نیازهای آنان</a:t>
            </a:r>
          </a:p>
          <a:p>
            <a:pPr algn="r"/>
            <a:endParaRPr lang="fa-IR" smtClean="0">
              <a:cs typeface="2 Titr" pitchFamily="2" charset="-78"/>
            </a:endParaRPr>
          </a:p>
          <a:p>
            <a:pPr algn="r"/>
            <a:r>
              <a:rPr lang="fa-IR" smtClean="0">
                <a:cs typeface="2 Titr" pitchFamily="2" charset="-78"/>
              </a:rPr>
              <a:t>3: شرکت در کلاسهای آموزش مهارتهای زندگی ، بهبود روابط خانوادگی و فرزندپروری </a:t>
            </a:r>
            <a:r>
              <a:rPr lang="fa-IR" smtClean="0"/>
              <a: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2"/>
          <p:cNvSpPr>
            <a:spLocks noGrp="1"/>
          </p:cNvSpPr>
          <p:nvPr>
            <p:ph idx="1"/>
          </p:nvPr>
        </p:nvSpPr>
        <p:spPr>
          <a:xfrm>
            <a:off x="457200" y="1600200"/>
            <a:ext cx="8043863" cy="4525963"/>
          </a:xfrm>
        </p:spPr>
        <p:txBody>
          <a:bodyPr/>
          <a:lstStyle/>
          <a:p>
            <a:pPr algn="r"/>
            <a:r>
              <a:rPr lang="fa-IR" sz="4400" smtClean="0">
                <a:cs typeface="2 Titr" pitchFamily="2" charset="-78"/>
              </a:rPr>
              <a:t>در حال حاضر برای برداشتن مهمترین گامها چه باید کرد :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457200" y="928688"/>
            <a:ext cx="8401050" cy="5197475"/>
          </a:xfrm>
        </p:spPr>
        <p:txBody>
          <a:bodyPr/>
          <a:lstStyle/>
          <a:p>
            <a:pPr algn="r"/>
            <a:r>
              <a:rPr lang="fa-IR" sz="3600" smtClean="0">
                <a:cs typeface="2 Titr" pitchFamily="2" charset="-78"/>
              </a:rPr>
              <a:t>مواد مخدر همه جا هست و هیچ کس نمی تواند </a:t>
            </a:r>
            <a:endParaRPr lang="en-US" sz="3600" smtClean="0">
              <a:cs typeface="2 Titr" pitchFamily="2" charset="-78"/>
            </a:endParaRPr>
          </a:p>
          <a:p>
            <a:pPr algn="r"/>
            <a:r>
              <a:rPr lang="en-US" sz="3600" smtClean="0">
                <a:cs typeface="2 Titr" pitchFamily="2" charset="-78"/>
              </a:rPr>
              <a:t> .</a:t>
            </a:r>
            <a:r>
              <a:rPr lang="fa-IR" sz="3600" smtClean="0">
                <a:cs typeface="2 Titr" pitchFamily="2" charset="-78"/>
              </a:rPr>
              <a:t>بگوید من و بچه هایم در امانیم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301625" y="285750"/>
            <a:ext cx="8534400" cy="714375"/>
          </a:xfrm>
        </p:spPr>
        <p:txBody>
          <a:bodyPr>
            <a:normAutofit fontScale="90000"/>
          </a:bodyPr>
          <a:lstStyle/>
          <a:p>
            <a:pPr algn="r" eaLnBrk="1" hangingPunct="1"/>
            <a:r>
              <a:rPr lang="fa-IR" sz="2800" b="1" smtClean="0">
                <a:cs typeface="2 Titr" pitchFamily="2" charset="-78"/>
              </a:rPr>
              <a:t>چقدر فرزندتان را مي شناسيد؟</a:t>
            </a:r>
            <a:r>
              <a:rPr lang="en-US" sz="2800" smtClean="0">
                <a:cs typeface="2 Titr" pitchFamily="2" charset="-78"/>
              </a:rPr>
              <a:t/>
            </a:r>
            <a:br>
              <a:rPr lang="en-US" sz="2800" smtClean="0">
                <a:cs typeface="2 Titr" pitchFamily="2" charset="-78"/>
              </a:rPr>
            </a:br>
            <a:endParaRPr lang="en-US" sz="2800" smtClean="0">
              <a:cs typeface="2 Titr" pitchFamily="2" charset="-78"/>
            </a:endParaRPr>
          </a:p>
        </p:txBody>
      </p:sp>
      <p:sp>
        <p:nvSpPr>
          <p:cNvPr id="3" name="Content Placeholder 2"/>
          <p:cNvSpPr>
            <a:spLocks noGrp="1"/>
          </p:cNvSpPr>
          <p:nvPr>
            <p:ph idx="1"/>
          </p:nvPr>
        </p:nvSpPr>
        <p:spPr>
          <a:xfrm>
            <a:off x="301625" y="1071563"/>
            <a:ext cx="8842375" cy="5572125"/>
          </a:xfrm>
        </p:spPr>
        <p:txBody>
          <a:bodyPr/>
          <a:lstStyle/>
          <a:p>
            <a:pPr marL="273050" indent="-273050" algn="r" eaLnBrk="1" hangingPunct="1">
              <a:buFont typeface="Wingdings 2" pitchFamily="18" charset="2"/>
              <a:buNone/>
            </a:pPr>
            <a:r>
              <a:rPr lang="fa-IR" sz="2000" b="1" smtClean="0">
                <a:cs typeface="2 Titr" pitchFamily="2" charset="-78"/>
              </a:rPr>
              <a:t> </a:t>
            </a:r>
            <a:endParaRPr lang="en-US" sz="2000" smtClean="0">
              <a:cs typeface="2 Titr" pitchFamily="2" charset="-78"/>
            </a:endParaRPr>
          </a:p>
          <a:p>
            <a:pPr marL="273050" indent="-273050" algn="r" eaLnBrk="1" hangingPunct="1">
              <a:buFont typeface="Wingdings 2" pitchFamily="18" charset="2"/>
              <a:buChar char=""/>
            </a:pPr>
            <a:r>
              <a:rPr lang="fa-IR" sz="2000" smtClean="0">
                <a:cs typeface="2 Titr" pitchFamily="2" charset="-78"/>
              </a:rPr>
              <a:t>رنگ دلخواه فرزندتان چيست؟</a:t>
            </a:r>
            <a:endParaRPr lang="en-US" sz="2000" smtClean="0">
              <a:cs typeface="2 Titr" pitchFamily="2" charset="-78"/>
            </a:endParaRPr>
          </a:p>
          <a:p>
            <a:pPr marL="273050" indent="-273050" algn="r" eaLnBrk="1" hangingPunct="1">
              <a:buFont typeface="Wingdings 2" pitchFamily="18" charset="2"/>
              <a:buChar char=""/>
            </a:pPr>
            <a:r>
              <a:rPr lang="fa-IR" sz="2000" smtClean="0">
                <a:cs typeface="2 Titr" pitchFamily="2" charset="-78"/>
              </a:rPr>
              <a:t>صميمي ترين دوست فرزندتان چه كسي است ؟ </a:t>
            </a:r>
            <a:endParaRPr lang="en-US" sz="2000" smtClean="0">
              <a:cs typeface="2 Titr" pitchFamily="2" charset="-78"/>
            </a:endParaRPr>
          </a:p>
          <a:p>
            <a:pPr marL="273050" indent="-273050" algn="r" eaLnBrk="1" hangingPunct="1">
              <a:buFont typeface="Wingdings 2" pitchFamily="18" charset="2"/>
              <a:buChar char=""/>
            </a:pPr>
            <a:r>
              <a:rPr lang="fa-IR" sz="2000" smtClean="0">
                <a:cs typeface="2 Titr" pitchFamily="2" charset="-78"/>
              </a:rPr>
              <a:t>اسم معلم هايش چيست؟ معلم دلخواه او  چه كسي است ؟ چرا؟ </a:t>
            </a:r>
            <a:endParaRPr lang="en-US" sz="2000" smtClean="0">
              <a:cs typeface="2 Titr" pitchFamily="2" charset="-78"/>
            </a:endParaRPr>
          </a:p>
          <a:p>
            <a:pPr marL="273050" indent="-273050" algn="r" eaLnBrk="1" hangingPunct="1">
              <a:buFont typeface="Wingdings 2" pitchFamily="18" charset="2"/>
              <a:buChar char=""/>
            </a:pPr>
            <a:r>
              <a:rPr lang="fa-IR" sz="2000" smtClean="0">
                <a:cs typeface="2 Titr" pitchFamily="2" charset="-78"/>
              </a:rPr>
              <a:t>الگوهاي فرزندتان چه كساني اند ؟ چه چيزي در آنها براي اش خوشايند است ؟</a:t>
            </a:r>
            <a:endParaRPr lang="en-US" sz="2000" smtClean="0">
              <a:cs typeface="2 Titr" pitchFamily="2" charset="-78"/>
            </a:endParaRPr>
          </a:p>
          <a:p>
            <a:pPr marL="273050" indent="-273050" algn="r" eaLnBrk="1" hangingPunct="1">
              <a:buFont typeface="Wingdings 2" pitchFamily="18" charset="2"/>
              <a:buChar char=""/>
            </a:pPr>
            <a:r>
              <a:rPr lang="fa-IR" sz="2000" smtClean="0">
                <a:cs typeface="2 Titr" pitchFamily="2" charset="-78"/>
              </a:rPr>
              <a:t>بزرگترين آرزوي فرزندتان چيست ؟  </a:t>
            </a:r>
            <a:endParaRPr lang="en-US" sz="2000" smtClean="0">
              <a:cs typeface="2 Titr" pitchFamily="2" charset="-78"/>
            </a:endParaRPr>
          </a:p>
          <a:p>
            <a:pPr marL="273050" indent="-273050" algn="r" eaLnBrk="1" hangingPunct="1">
              <a:buFont typeface="Wingdings 2" pitchFamily="18" charset="2"/>
              <a:buChar char=""/>
            </a:pPr>
            <a:r>
              <a:rPr lang="fa-IR" sz="2000" smtClean="0">
                <a:cs typeface="2 Titr" pitchFamily="2" charset="-78"/>
              </a:rPr>
              <a:t>برنامه يا فيلم تلويزيوني دلخواه اش چيست ؟ </a:t>
            </a:r>
            <a:endParaRPr lang="en-US" sz="2000" smtClean="0">
              <a:cs typeface="2 Titr" pitchFamily="2" charset="-78"/>
            </a:endParaRPr>
          </a:p>
          <a:p>
            <a:pPr marL="273050" indent="-273050" algn="r" eaLnBrk="1" hangingPunct="1">
              <a:buFont typeface="Wingdings 2" pitchFamily="18" charset="2"/>
              <a:buChar char=""/>
            </a:pPr>
            <a:r>
              <a:rPr lang="fa-IR" sz="2000" smtClean="0">
                <a:cs typeface="2 Titr" pitchFamily="2" charset="-78"/>
              </a:rPr>
              <a:t>غذاي دلخواه اش چيست؟ </a:t>
            </a:r>
            <a:endParaRPr lang="en-US" sz="2000" smtClean="0">
              <a:cs typeface="2 Titr" pitchFamily="2" charset="-78"/>
            </a:endParaRPr>
          </a:p>
          <a:p>
            <a:pPr marL="273050" indent="-273050" algn="r" eaLnBrk="1" hangingPunct="1">
              <a:buFont typeface="Wingdings 2" pitchFamily="18" charset="2"/>
              <a:buChar char=""/>
            </a:pPr>
            <a:r>
              <a:rPr lang="fa-IR" sz="2000" smtClean="0">
                <a:cs typeface="2 Titr" pitchFamily="2" charset="-78"/>
              </a:rPr>
              <a:t>سه كلمه اي كه فرزند شما با كمك آنها خودش را وصف مي كند كدام است؟ سه كلمه اي كه به كمك آنها شما را وصف مي كند كدام است؟</a:t>
            </a:r>
            <a:endParaRPr lang="en-US" sz="2000" smtClean="0">
              <a:cs typeface="2 Titr" pitchFamily="2" charset="-78"/>
            </a:endParaRPr>
          </a:p>
          <a:p>
            <a:pPr marL="273050" indent="-273050" algn="r" eaLnBrk="1" hangingPunct="1">
              <a:buFont typeface="Wingdings 2" pitchFamily="18" charset="2"/>
              <a:buChar char=""/>
            </a:pPr>
            <a:r>
              <a:rPr lang="fa-IR" sz="2000" smtClean="0">
                <a:cs typeface="2 Titr" pitchFamily="2" charset="-78"/>
              </a:rPr>
              <a:t>سرگرمي هاي اش چيست؟  </a:t>
            </a:r>
            <a:endParaRPr lang="en-US" sz="2000" smtClean="0">
              <a:cs typeface="2 Titr" pitchFamily="2" charset="-78"/>
            </a:endParaRPr>
          </a:p>
          <a:p>
            <a:pPr marL="273050" indent="-273050" algn="r" eaLnBrk="1" hangingPunct="1">
              <a:buFont typeface="Wingdings 2" pitchFamily="18" charset="2"/>
              <a:buChar char=""/>
            </a:pPr>
            <a:r>
              <a:rPr lang="fa-IR" sz="2000" smtClean="0">
                <a:cs typeface="2 Titr" pitchFamily="2" charset="-78"/>
              </a:rPr>
              <a:t>اهداف او در آينده چيست؟ </a:t>
            </a:r>
            <a:endParaRPr lang="en-US" sz="2000" smtClean="0">
              <a:cs typeface="2 Titr" pitchFamily="2" charset="-78"/>
            </a:endParaRPr>
          </a:p>
          <a:p>
            <a:pPr marL="273050" indent="-273050" algn="r" eaLnBrk="1" hangingPunct="1">
              <a:buFont typeface="Wingdings 2" pitchFamily="18" charset="2"/>
              <a:buNone/>
            </a:pPr>
            <a:r>
              <a:rPr lang="fa-IR" sz="2000" smtClean="0">
                <a:cs typeface="2 Titr" pitchFamily="2" charset="-78"/>
              </a:rPr>
              <a:t> </a:t>
            </a:r>
            <a:endParaRPr lang="en-US" sz="2000" smtClean="0">
              <a:cs typeface="2 Titr" pitchFamily="2" charset="-78"/>
            </a:endParaRPr>
          </a:p>
          <a:p>
            <a:pPr marL="273050" indent="-273050" algn="r" eaLnBrk="1" hangingPunct="1">
              <a:buFont typeface="Wingdings 2" pitchFamily="18" charset="2"/>
              <a:buChar char=""/>
            </a:pPr>
            <a:r>
              <a:rPr lang="fa-IR" sz="2000" smtClean="0">
                <a:cs typeface="2 Titr" pitchFamily="2" charset="-78"/>
              </a:rPr>
              <a:t>جواب هاي خودتان را با گفته هاي فرزندتان چك كنيد ، ببينيد چند مرده حلاج ايد. </a:t>
            </a:r>
            <a:endParaRPr lang="en-US" sz="2000" smtClean="0">
              <a:cs typeface="2 Titr" pitchFamily="2" charset="-78"/>
            </a:endParaRPr>
          </a:p>
          <a:p>
            <a:pPr marL="273050" indent="-273050" algn="r" eaLnBrk="1" hangingPunct="1">
              <a:buFont typeface="Wingdings 2" pitchFamily="18" charset="2"/>
              <a:buNone/>
            </a:pPr>
            <a:r>
              <a:rPr lang="fa-IR" sz="2000" smtClean="0">
                <a:cs typeface="2 Titr" pitchFamily="2" charset="-78"/>
              </a:rPr>
              <a:t> </a:t>
            </a:r>
            <a:endParaRPr lang="en-US" sz="2000" smtClean="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p:cTn id="61"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2" dur="500" fill="hold"/>
                                        <p:tgtEl>
                                          <p:spTgt spid="3">
                                            <p:txEl>
                                              <p:pRg st="9" end="9"/>
                                            </p:txEl>
                                          </p:spTgt>
                                        </p:tgtEl>
                                        <p:attrNameLst>
                                          <p:attrName>ppt_h</p:attrName>
                                        </p:attrNameLst>
                                      </p:cBhvr>
                                      <p:tavLst>
                                        <p:tav tm="0">
                                          <p:val>
                                            <p:fltVal val="0"/>
                                          </p:val>
                                        </p:tav>
                                        <p:tav tm="100000">
                                          <p:val>
                                            <p:strVal val="#ppt_h"/>
                                          </p:val>
                                        </p:tav>
                                      </p:tavLst>
                                    </p:anim>
                                  </p:childTnLst>
                                </p:cTn>
                              </p:par>
                            </p:childTnLst>
                          </p:cTn>
                        </p:par>
                      </p:childTnLst>
                    </p:cTn>
                  </p:par>
                  <p:par>
                    <p:cTn id="63" fill="hold">
                      <p:stCondLst>
                        <p:cond delay="indefinite"/>
                      </p:stCondLst>
                      <p:childTnLst>
                        <p:par>
                          <p:cTn id="64" fill="hold">
                            <p:stCondLst>
                              <p:cond delay="0"/>
                            </p:stCondLst>
                            <p:childTnLst>
                              <p:par>
                                <p:cTn id="65" presetID="23" presetClass="entr" presetSubtype="16"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p:cTn id="67"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68" dur="500" fill="hold"/>
                                        <p:tgtEl>
                                          <p:spTgt spid="3">
                                            <p:txEl>
                                              <p:pRg st="10" end="10"/>
                                            </p:txEl>
                                          </p:spTgt>
                                        </p:tgtEl>
                                        <p:attrNameLst>
                                          <p:attrName>ppt_h</p:attrName>
                                        </p:attrNameLst>
                                      </p:cBhvr>
                                      <p:tavLst>
                                        <p:tav tm="0">
                                          <p:val>
                                            <p:fltVal val="0"/>
                                          </p:val>
                                        </p:tav>
                                        <p:tav tm="100000">
                                          <p:val>
                                            <p:strVal val="#ppt_h"/>
                                          </p:val>
                                        </p:tav>
                                      </p:tavLst>
                                    </p:anim>
                                  </p:childTnLst>
                                </p:cTn>
                              </p:par>
                            </p:childTnLst>
                          </p:cTn>
                        </p:par>
                      </p:childTnLst>
                    </p:cTn>
                  </p:par>
                  <p:par>
                    <p:cTn id="69" fill="hold">
                      <p:stCondLst>
                        <p:cond delay="indefinite"/>
                      </p:stCondLst>
                      <p:childTnLst>
                        <p:par>
                          <p:cTn id="70" fill="hold">
                            <p:stCondLst>
                              <p:cond delay="0"/>
                            </p:stCondLst>
                            <p:childTnLst>
                              <p:par>
                                <p:cTn id="71" presetID="23" presetClass="entr" presetSubtype="16"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p:cTn id="73"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74" dur="500" fill="hold"/>
                                        <p:tgtEl>
                                          <p:spTgt spid="3">
                                            <p:txEl>
                                              <p:pRg st="11" end="11"/>
                                            </p:txEl>
                                          </p:spTgt>
                                        </p:tgtEl>
                                        <p:attrNameLst>
                                          <p:attrName>ppt_h</p:attrName>
                                        </p:attrNameLst>
                                      </p:cBhvr>
                                      <p:tavLst>
                                        <p:tav tm="0">
                                          <p:val>
                                            <p:fltVal val="0"/>
                                          </p:val>
                                        </p:tav>
                                        <p:tav tm="100000">
                                          <p:val>
                                            <p:strVal val="#ppt_h"/>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16"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p:cTn id="79"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80" dur="500" fill="hold"/>
                                        <p:tgtEl>
                                          <p:spTgt spid="3">
                                            <p:txEl>
                                              <p:pRg st="12" end="12"/>
                                            </p:txEl>
                                          </p:spTgt>
                                        </p:tgtEl>
                                        <p:attrNameLst>
                                          <p:attrName>ppt_h</p:attrName>
                                        </p:attrNameLst>
                                      </p:cBhvr>
                                      <p:tavLst>
                                        <p:tav tm="0">
                                          <p:val>
                                            <p:fltVal val="0"/>
                                          </p:val>
                                        </p:tav>
                                        <p:tav tm="100000">
                                          <p:val>
                                            <p:strVal val="#ppt_h"/>
                                          </p:val>
                                        </p:tav>
                                      </p:tavLst>
                                    </p:anim>
                                  </p:childTnLst>
                                </p:cTn>
                              </p:par>
                            </p:childTnLst>
                          </p:cTn>
                        </p:par>
                      </p:childTnLst>
                    </p:cTn>
                  </p:par>
                  <p:par>
                    <p:cTn id="81" fill="hold">
                      <p:stCondLst>
                        <p:cond delay="indefinite"/>
                      </p:stCondLst>
                      <p:childTnLst>
                        <p:par>
                          <p:cTn id="82" fill="hold">
                            <p:stCondLst>
                              <p:cond delay="0"/>
                            </p:stCondLst>
                            <p:childTnLst>
                              <p:par>
                                <p:cTn id="83" presetID="23" presetClass="entr" presetSubtype="16"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p:cTn id="85" dur="5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86" dur="500" fill="hold"/>
                                        <p:tgtEl>
                                          <p:spTgt spid="3">
                                            <p:txEl>
                                              <p:pRg st="13" end="1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457200" y="274638"/>
            <a:ext cx="7467600" cy="868362"/>
          </a:xfrm>
        </p:spPr>
        <p:txBody>
          <a:bodyPr/>
          <a:lstStyle/>
          <a:p>
            <a:pPr algn="r" eaLnBrk="1" hangingPunct="1">
              <a:defRPr/>
            </a:pPr>
            <a:r>
              <a:rPr lang="fa-IR" dirty="0" smtClean="0">
                <a:solidFill>
                  <a:schemeClr val="tx1">
                    <a:lumMod val="95000"/>
                  </a:schemeClr>
                </a:solidFill>
                <a:cs typeface="2 Titr" pitchFamily="2" charset="-78"/>
              </a:rPr>
              <a:t>برای این منظور: </a:t>
            </a:r>
            <a:endParaRPr lang="en-US" dirty="0" smtClean="0">
              <a:solidFill>
                <a:schemeClr val="tx1">
                  <a:lumMod val="95000"/>
                </a:schemeClr>
              </a:solidFill>
              <a:cs typeface="2 Titr" pitchFamily="2" charset="-78"/>
            </a:endParaRPr>
          </a:p>
        </p:txBody>
      </p:sp>
      <p:sp>
        <p:nvSpPr>
          <p:cNvPr id="3" name="Content Placeholder 2"/>
          <p:cNvSpPr>
            <a:spLocks noGrp="1"/>
          </p:cNvSpPr>
          <p:nvPr>
            <p:ph idx="1"/>
          </p:nvPr>
        </p:nvSpPr>
        <p:spPr>
          <a:xfrm>
            <a:off x="301625" y="1285875"/>
            <a:ext cx="8504238" cy="4813300"/>
          </a:xfrm>
        </p:spPr>
        <p:txBody>
          <a:bodyPr>
            <a:normAutofit fontScale="85000" lnSpcReduction="20000"/>
          </a:bodyPr>
          <a:lstStyle/>
          <a:p>
            <a:pPr marL="273050" indent="-273050" algn="r" eaLnBrk="1" hangingPunct="1">
              <a:buFont typeface="Wingdings 2" pitchFamily="18" charset="2"/>
              <a:buNone/>
            </a:pPr>
            <a:r>
              <a:rPr lang="fa-IR" sz="2800" smtClean="0">
                <a:cs typeface="2 Titr" pitchFamily="2" charset="-78"/>
              </a:rPr>
              <a:t> </a:t>
            </a:r>
          </a:p>
          <a:p>
            <a:pPr marL="273050" indent="-273050" algn="r" eaLnBrk="1" hangingPunct="1">
              <a:buFont typeface="Wingdings 2" pitchFamily="18" charset="2"/>
              <a:buNone/>
            </a:pPr>
            <a:r>
              <a:rPr lang="fa-IR" sz="2800" smtClean="0">
                <a:cs typeface="2 Titr" pitchFamily="2" charset="-78"/>
              </a:rPr>
              <a:t>با فرزندتان ارتباط صمیمانه برقرار کنید                  </a:t>
            </a:r>
          </a:p>
          <a:p>
            <a:pPr marL="273050" indent="-273050" algn="r" eaLnBrk="1" hangingPunct="1">
              <a:buFont typeface="Wingdings 2" pitchFamily="18" charset="2"/>
              <a:buNone/>
            </a:pPr>
            <a:r>
              <a:rPr lang="fa-IR" sz="2800" smtClean="0">
                <a:cs typeface="2 Titr" pitchFamily="2" charset="-78"/>
              </a:rPr>
              <a:t>درگیر زندگی اش شوید                                     </a:t>
            </a:r>
          </a:p>
          <a:p>
            <a:pPr marL="273050" indent="-273050" algn="r" eaLnBrk="1" hangingPunct="1">
              <a:buFont typeface="Wingdings 2" pitchFamily="18" charset="2"/>
              <a:buNone/>
            </a:pPr>
            <a:r>
              <a:rPr lang="fa-IR" sz="2800" smtClean="0">
                <a:cs typeface="2 Titr" pitchFamily="2" charset="-78"/>
              </a:rPr>
              <a:t>برای خانواده قانون وضع کنید                             </a:t>
            </a:r>
          </a:p>
          <a:p>
            <a:pPr marL="273050" indent="-273050" algn="r" eaLnBrk="1" hangingPunct="1">
              <a:buFont typeface="Wingdings 2" pitchFamily="18" charset="2"/>
              <a:buNone/>
            </a:pPr>
            <a:r>
              <a:rPr lang="fa-IR" sz="2800" smtClean="0">
                <a:cs typeface="2 Titr" pitchFamily="2" charset="-78"/>
              </a:rPr>
              <a:t>الگوی خوبی باشید                                                                                     به اودوست یابی عاقلانه را آموزش دهید</a:t>
            </a:r>
          </a:p>
          <a:p>
            <a:pPr marL="273050" indent="-273050" algn="r" eaLnBrk="1" hangingPunct="1">
              <a:buFont typeface="Wingdings 2" pitchFamily="18" charset="2"/>
              <a:buNone/>
            </a:pPr>
            <a:r>
              <a:rPr lang="fa-IR" sz="2800" smtClean="0">
                <a:cs typeface="2 Titr" pitchFamily="2" charset="-78"/>
              </a:rPr>
              <a:t>بر فعالیت هایش نظارت داشته باشید</a:t>
            </a:r>
          </a:p>
          <a:p>
            <a:pPr marL="273050" indent="-273050" algn="r" eaLnBrk="1" hangingPunct="1">
              <a:buFont typeface="Wingdings 2" pitchFamily="18" charset="2"/>
              <a:buNone/>
            </a:pPr>
            <a:r>
              <a:rPr lang="fa-IR" sz="2800" smtClean="0">
                <a:cs typeface="2 Titr" pitchFamily="2" charset="-78"/>
              </a:rPr>
              <a:t>زمان مناسب برای آموزش را بشناسید</a:t>
            </a:r>
          </a:p>
          <a:p>
            <a:pPr marL="273050" indent="-273050" algn="r" eaLnBrk="1" hangingPunct="1">
              <a:buFont typeface="Wingdings 2" pitchFamily="18" charset="2"/>
              <a:buNone/>
            </a:pPr>
            <a:r>
              <a:rPr lang="fa-IR" sz="2800" smtClean="0">
                <a:cs typeface="2 Titr" pitchFamily="2" charset="-78"/>
              </a:rPr>
              <a:t>تا می توانید درباره ی مواد مخدر اطلاعات بیشتری بدست بیاورید </a:t>
            </a:r>
          </a:p>
          <a:p>
            <a:pPr marL="273050" indent="-273050" algn="r" eaLnBrk="1" hangingPunct="1">
              <a:buFont typeface="Wingdings 2" pitchFamily="18" charset="2"/>
              <a:buNone/>
            </a:pPr>
            <a:r>
              <a:rPr lang="fa-IR" sz="2800" smtClean="0">
                <a:cs typeface="2 Titr" pitchFamily="2" charset="-78"/>
              </a:rPr>
              <a:t>  </a:t>
            </a:r>
            <a:endParaRPr lang="en-US" sz="2800" smtClean="0">
              <a:cs typeface="2 Titr" pitchFamily="2" charset="-78"/>
            </a:endParaRPr>
          </a:p>
          <a:p>
            <a:pPr marL="273050" indent="-273050" algn="r" eaLnBrk="1" hangingPunct="1">
              <a:buFont typeface="Wingdings 2" pitchFamily="18" charset="2"/>
              <a:buNone/>
            </a:pPr>
            <a:r>
              <a:rPr lang="fa-IR" sz="2800" smtClean="0">
                <a:cs typeface="2 Titr" pitchFamily="2" charset="-78"/>
              </a:rPr>
              <a:t>                       </a:t>
            </a:r>
          </a:p>
          <a:p>
            <a:pPr marL="273050" indent="-273050" algn="r" eaLnBrk="1" hangingPunct="1">
              <a:buFont typeface="Wingdings 2" pitchFamily="18" charset="2"/>
              <a:buNone/>
            </a:pPr>
            <a:endParaRPr lang="fa-IR" sz="2800" smtClean="0">
              <a:cs typeface="2 Titr" pitchFamily="2" charset="-78"/>
            </a:endParaRPr>
          </a:p>
          <a:p>
            <a:pPr marL="273050" indent="-273050" algn="r" eaLnBrk="1" hangingPunct="1">
              <a:buFont typeface="Wingdings 2" pitchFamily="18" charset="2"/>
              <a:buNone/>
            </a:pPr>
            <a:r>
              <a:rPr lang="fa-IR" sz="2800" smtClean="0">
                <a:cs typeface="2 Titr" pitchFamily="2" charset="-78"/>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p:cTn id="61"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2" dur="500" fill="hold"/>
                                        <p:tgtEl>
                                          <p:spTgt spid="3">
                                            <p:txEl>
                                              <p:pRg st="9" end="9"/>
                                            </p:txEl>
                                          </p:spTgt>
                                        </p:tgtEl>
                                        <p:attrNameLst>
                                          <p:attrName>ppt_h</p:attrName>
                                        </p:attrNameLst>
                                      </p:cBhvr>
                                      <p:tavLst>
                                        <p:tav tm="0">
                                          <p:val>
                                            <p:fltVal val="0"/>
                                          </p:val>
                                        </p:tav>
                                        <p:tav tm="100000">
                                          <p:val>
                                            <p:strVal val="#ppt_h"/>
                                          </p:val>
                                        </p:tav>
                                      </p:tavLst>
                                    </p:anim>
                                  </p:childTnLst>
                                </p:cTn>
                              </p:par>
                            </p:childTnLst>
                          </p:cTn>
                        </p:par>
                      </p:childTnLst>
                    </p:cTn>
                  </p:par>
                  <p:par>
                    <p:cTn id="63" fill="hold">
                      <p:stCondLst>
                        <p:cond delay="indefinite"/>
                      </p:stCondLst>
                      <p:childTnLst>
                        <p:par>
                          <p:cTn id="64" fill="hold">
                            <p:stCondLst>
                              <p:cond delay="0"/>
                            </p:stCondLst>
                            <p:childTnLst>
                              <p:par>
                                <p:cTn id="65" presetID="23" presetClass="entr" presetSubtype="16"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p:cTn id="67"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68" dur="500" fill="hold"/>
                                        <p:tgtEl>
                                          <p:spTgt spid="3">
                                            <p:txEl>
                                              <p:pRg st="11" end="1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pPr algn="r" eaLnBrk="1" hangingPunct="1"/>
            <a:r>
              <a:rPr lang="fa-IR" sz="4000" smtClean="0">
                <a:cs typeface="2 Titr" pitchFamily="2" charset="-78"/>
              </a:rPr>
              <a:t>با بچه ها ارتباط صمیمانه برقرار کنید</a:t>
            </a:r>
            <a:endParaRPr lang="en-US" sz="4000" smtClean="0">
              <a:cs typeface="2 Titr" pitchFamily="2" charset="-78"/>
            </a:endParaRPr>
          </a:p>
        </p:txBody>
      </p:sp>
      <p:sp>
        <p:nvSpPr>
          <p:cNvPr id="3" name="Content Placeholder 2"/>
          <p:cNvSpPr>
            <a:spLocks noGrp="1"/>
          </p:cNvSpPr>
          <p:nvPr>
            <p:ph idx="1"/>
          </p:nvPr>
        </p:nvSpPr>
        <p:spPr>
          <a:xfrm>
            <a:off x="457200" y="1752600"/>
            <a:ext cx="8229600" cy="4525963"/>
          </a:xfrm>
        </p:spPr>
        <p:txBody>
          <a:bodyPr>
            <a:normAutofit lnSpcReduction="10000"/>
          </a:bodyPr>
          <a:lstStyle/>
          <a:p>
            <a:pPr algn="r" eaLnBrk="1" hangingPunct="1"/>
            <a:endParaRPr lang="fa-IR" sz="3200" smtClean="0">
              <a:cs typeface="2 Titr" pitchFamily="2" charset="-78"/>
            </a:endParaRPr>
          </a:p>
          <a:p>
            <a:pPr algn="r" eaLnBrk="1" hangingPunct="1">
              <a:buFont typeface="Wingdings 2" pitchFamily="18" charset="2"/>
              <a:buNone/>
            </a:pPr>
            <a:r>
              <a:rPr lang="en-US" sz="3200" smtClean="0">
                <a:cs typeface="2 Titr" pitchFamily="2" charset="-78"/>
              </a:rPr>
              <a:t> </a:t>
            </a:r>
            <a:r>
              <a:rPr lang="fa-IR" sz="2800" smtClean="0">
                <a:cs typeface="2 Titr" pitchFamily="2" charset="-78"/>
              </a:rPr>
              <a:t>الف) </a:t>
            </a:r>
            <a:r>
              <a:rPr lang="fa-IR" sz="2800" b="1" i="1" smtClean="0">
                <a:cs typeface="2 Titr" pitchFamily="2" charset="-78"/>
              </a:rPr>
              <a:t>براي شروع مي توانيد از آزموني كه پيشتر گفته شد (</a:t>
            </a:r>
            <a:r>
              <a:rPr lang="fa-IR" sz="2000" b="1" i="1" smtClean="0">
                <a:cs typeface="2 Titr" pitchFamily="2" charset="-78"/>
              </a:rPr>
              <a:t>با رعایت اصول گفتگو</a:t>
            </a:r>
            <a:r>
              <a:rPr lang="fa-IR" sz="2800" b="1" i="1" smtClean="0">
                <a:cs typeface="2 Titr" pitchFamily="2" charset="-78"/>
              </a:rPr>
              <a:t>) شروع كنيد</a:t>
            </a:r>
            <a:r>
              <a:rPr lang="fa-IR" sz="2800" smtClean="0">
                <a:cs typeface="2 Titr" pitchFamily="2" charset="-78"/>
              </a:rPr>
              <a:t> </a:t>
            </a:r>
          </a:p>
          <a:p>
            <a:pPr algn="r" eaLnBrk="1" hangingPunct="1">
              <a:buFont typeface="Wingdings 2" pitchFamily="18" charset="2"/>
              <a:buNone/>
            </a:pPr>
            <a:r>
              <a:rPr lang="fa-IR" sz="2800" smtClean="0">
                <a:cs typeface="2 Titr" pitchFamily="2" charset="-78"/>
              </a:rPr>
              <a:t> ب)</a:t>
            </a:r>
            <a:r>
              <a:rPr lang="fa-IR" sz="2800" b="1" i="1" smtClean="0">
                <a:cs typeface="2 Titr" pitchFamily="2" charset="-78"/>
              </a:rPr>
              <a:t> هر روز چند دقيقه اي  را به او اختصاص بدهيد (از مشکلات روز تان..)</a:t>
            </a:r>
          </a:p>
          <a:p>
            <a:pPr algn="r" eaLnBrk="1" hangingPunct="1">
              <a:buFont typeface="Wingdings 2" pitchFamily="18" charset="2"/>
              <a:buNone/>
            </a:pPr>
            <a:r>
              <a:rPr lang="fa-IR" sz="2800" b="1" i="1" smtClean="0">
                <a:cs typeface="2 Titr" pitchFamily="2" charset="-78"/>
              </a:rPr>
              <a:t>پ ) </a:t>
            </a:r>
            <a:r>
              <a:rPr lang="fa-IR" sz="2800" smtClean="0">
                <a:cs typeface="2 Titr" pitchFamily="2" charset="-78"/>
              </a:rPr>
              <a:t>) </a:t>
            </a:r>
            <a:r>
              <a:rPr lang="fa-IR" sz="2800" b="1" i="1" smtClean="0">
                <a:cs typeface="2 Titr" pitchFamily="2" charset="-78"/>
              </a:rPr>
              <a:t>براي احساسات فرزندتان ارزش قائل شويد </a:t>
            </a:r>
          </a:p>
          <a:p>
            <a:pPr algn="r" eaLnBrk="1" hangingPunct="1">
              <a:buFont typeface="Wingdings 2" pitchFamily="18" charset="2"/>
              <a:buNone/>
            </a:pPr>
            <a:r>
              <a:rPr lang="fa-IR" sz="2800" b="1" i="1" smtClean="0">
                <a:cs typeface="2 Titr" pitchFamily="2" charset="-78"/>
              </a:rPr>
              <a:t>ت) خوب گوش كردن را تمرين  كنيد</a:t>
            </a:r>
          </a:p>
          <a:p>
            <a:pPr algn="r" eaLnBrk="1" hangingPunct="1">
              <a:buFont typeface="Wingdings 2" pitchFamily="18" charset="2"/>
              <a:buNone/>
            </a:pPr>
            <a:r>
              <a:rPr lang="fa-IR" sz="2800" b="1" i="1" smtClean="0">
                <a:cs typeface="2 Titr" pitchFamily="2" charset="-78"/>
              </a:rPr>
              <a:t>ث) </a:t>
            </a:r>
            <a:r>
              <a:rPr lang="fa-IR" sz="2800" b="1" smtClean="0">
                <a:cs typeface="2 Titr" pitchFamily="2" charset="-78"/>
              </a:rPr>
              <a:t>براي عقايدش احترام قائل شويد</a:t>
            </a:r>
            <a:r>
              <a:rPr lang="fa-IR" sz="2800" i="1" smtClean="0">
                <a:cs typeface="2 Titr" pitchFamily="2" charset="-78"/>
              </a:rPr>
              <a:t> </a:t>
            </a:r>
          </a:p>
          <a:p>
            <a:pPr algn="r" eaLnBrk="1" hangingPunct="1">
              <a:buFont typeface="Wingdings 2" pitchFamily="18" charset="2"/>
              <a:buNone/>
            </a:pPr>
            <a:r>
              <a:rPr lang="fa-IR" sz="2800" b="1" i="1" smtClean="0">
                <a:cs typeface="2 Titr" pitchFamily="2" charset="-78"/>
              </a:rPr>
              <a:t>         </a:t>
            </a:r>
            <a:endParaRPr lang="en-US" sz="2800" smtClean="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457200" y="0"/>
            <a:ext cx="8401050" cy="1000125"/>
          </a:xfrm>
        </p:spPr>
        <p:txBody>
          <a:bodyPr/>
          <a:lstStyle/>
          <a:p>
            <a:pPr algn="r" eaLnBrk="1" hangingPunct="1"/>
            <a:r>
              <a:rPr lang="fa-IR" smtClean="0">
                <a:cs typeface="2 Titr" pitchFamily="2" charset="-78"/>
              </a:rPr>
              <a:t>درگیر زندگی اش شوید                                     </a:t>
            </a:r>
          </a:p>
        </p:txBody>
      </p:sp>
      <p:sp>
        <p:nvSpPr>
          <p:cNvPr id="3" name="Content Placeholder 2"/>
          <p:cNvSpPr>
            <a:spLocks noGrp="1"/>
          </p:cNvSpPr>
          <p:nvPr>
            <p:ph idx="1"/>
          </p:nvPr>
        </p:nvSpPr>
        <p:spPr>
          <a:xfrm>
            <a:off x="457200" y="928688"/>
            <a:ext cx="8401050" cy="5273675"/>
          </a:xfrm>
        </p:spPr>
        <p:txBody>
          <a:bodyPr>
            <a:normAutofit lnSpcReduction="10000"/>
          </a:bodyPr>
          <a:lstStyle/>
          <a:p>
            <a:pPr marL="274320" indent="-274320" algn="r" eaLnBrk="1" fontAlgn="auto" hangingPunct="1">
              <a:spcAft>
                <a:spcPts val="0"/>
              </a:spcAft>
              <a:buFont typeface="Wingdings 2"/>
              <a:buNone/>
              <a:defRPr/>
            </a:pPr>
            <a:endParaRPr lang="fa-IR" b="1" i="1" dirty="0" smtClean="0">
              <a:cs typeface="2 Titr" pitchFamily="2" charset="-78"/>
            </a:endParaRPr>
          </a:p>
          <a:p>
            <a:pPr marL="274320" indent="-274320" algn="r" eaLnBrk="1" fontAlgn="auto" hangingPunct="1">
              <a:spcAft>
                <a:spcPts val="0"/>
              </a:spcAft>
              <a:buFont typeface="Arial" charset="0"/>
              <a:buChar char="•"/>
              <a:defRPr/>
            </a:pPr>
            <a:r>
              <a:rPr lang="fa-IR" dirty="0" smtClean="0">
                <a:cs typeface="2 Titr" pitchFamily="2" charset="-78"/>
              </a:rPr>
              <a:t>روزانه دست کم 15 دقیقه را به فعالیت هایی اختصاص بدهید که دلخواه فرزند شماست </a:t>
            </a:r>
          </a:p>
          <a:p>
            <a:pPr marL="274320" indent="-274320" algn="r" eaLnBrk="1" fontAlgn="auto" hangingPunct="1">
              <a:spcAft>
                <a:spcPts val="0"/>
              </a:spcAft>
              <a:buFont typeface="Arial" charset="0"/>
              <a:buChar char="•"/>
              <a:defRPr/>
            </a:pPr>
            <a:r>
              <a:rPr lang="fa-IR" dirty="0" smtClean="0">
                <a:cs typeface="2 Titr" pitchFamily="2" charset="-78"/>
              </a:rPr>
              <a:t>* یک روز هفته را اختصاص بدهید به این که با هم کار ویژه ای انجام بدهید</a:t>
            </a:r>
          </a:p>
          <a:p>
            <a:pPr marL="274320" indent="-274320" algn="r" eaLnBrk="1" fontAlgn="auto" hangingPunct="1">
              <a:spcAft>
                <a:spcPts val="0"/>
              </a:spcAft>
              <a:buFont typeface="Arial" charset="0"/>
              <a:buChar char="•"/>
              <a:defRPr/>
            </a:pPr>
            <a:r>
              <a:rPr lang="fa-IR" dirty="0" smtClean="0">
                <a:cs typeface="2 Titr" pitchFamily="2" charset="-78"/>
              </a:rPr>
              <a:t>* به فعالیت های خوبی که انجام می دهد توجه کنید و برای آنها ارزش قایل شوید</a:t>
            </a:r>
          </a:p>
          <a:p>
            <a:pPr marL="274320" indent="-274320" algn="r" eaLnBrk="1" fontAlgn="auto" hangingPunct="1">
              <a:spcAft>
                <a:spcPts val="0"/>
              </a:spcAft>
              <a:buFont typeface="Arial" charset="0"/>
              <a:buChar char="•"/>
              <a:defRPr/>
            </a:pPr>
            <a:r>
              <a:rPr lang="fa-IR" dirty="0" smtClean="0">
                <a:cs typeface="2 Titr" pitchFamily="2" charset="-78"/>
              </a:rPr>
              <a:t>*سر سفره ی غذا فرصت مناسبی است برای صحبت کردن از اخبار و کار و بار روزانه</a:t>
            </a:r>
          </a:p>
          <a:p>
            <a:pPr marL="274320" indent="-274320" algn="r" eaLnBrk="1" fontAlgn="auto" hangingPunct="1">
              <a:spcAft>
                <a:spcPts val="0"/>
              </a:spcAft>
              <a:buFont typeface="Arial" charset="0"/>
              <a:buChar char="•"/>
              <a:defRPr/>
            </a:pPr>
            <a:endParaRPr lang="fa-IR" dirty="0" smtClean="0">
              <a:cs typeface="2 Titr" pitchFamily="2" charset="-78"/>
            </a:endParaRPr>
          </a:p>
          <a:p>
            <a:pPr marL="274320" indent="-274320" algn="r" eaLnBrk="1" fontAlgn="auto" hangingPunct="1">
              <a:spcAft>
                <a:spcPts val="0"/>
              </a:spcAft>
              <a:buFont typeface="Arial" charset="0"/>
              <a:buChar char="•"/>
              <a:defRPr/>
            </a:pPr>
            <a:r>
              <a:rPr lang="fa-IR" dirty="0" smtClean="0">
                <a:cs typeface="2 Titr" pitchFamily="2" charset="-78"/>
              </a:rPr>
              <a:t>* عادت های خوب او را شناسایی کنید و دایما به آن اشاره کنید</a:t>
            </a:r>
          </a:p>
          <a:p>
            <a:pPr marL="274320" indent="-274320" algn="r" eaLnBrk="1" fontAlgn="auto" hangingPunct="1">
              <a:spcAft>
                <a:spcPts val="0"/>
              </a:spcAft>
              <a:buFont typeface="Arial" charset="0"/>
              <a:buChar char="•"/>
              <a:defRPr/>
            </a:pPr>
            <a:endParaRPr lang="en-US" dirty="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625" y="642938"/>
            <a:ext cx="8504238" cy="5456237"/>
          </a:xfrm>
        </p:spPr>
        <p:txBody>
          <a:bodyPr/>
          <a:lstStyle/>
          <a:p>
            <a:pPr algn="r" eaLnBrk="1" hangingPunct="1">
              <a:buFont typeface="Wingdings 2" pitchFamily="18" charset="2"/>
              <a:buNone/>
            </a:pPr>
            <a:endParaRPr lang="fa-IR" b="1" smtClean="0">
              <a:cs typeface="2 Titr" pitchFamily="2" charset="-78"/>
            </a:endParaRPr>
          </a:p>
          <a:p>
            <a:pPr algn="r" eaLnBrk="1" hangingPunct="1">
              <a:buFont typeface="Wingdings 2" pitchFamily="18" charset="2"/>
              <a:buNone/>
            </a:pPr>
            <a:endParaRPr lang="fa-IR" b="1" smtClean="0">
              <a:cs typeface="2 Titr" pitchFamily="2" charset="-78"/>
            </a:endParaRPr>
          </a:p>
          <a:p>
            <a:pPr algn="r" eaLnBrk="1" hangingPunct="1">
              <a:buFont typeface="Wingdings 2" pitchFamily="18" charset="2"/>
              <a:buNone/>
            </a:pPr>
            <a:endParaRPr lang="fa-IR" b="1" smtClean="0">
              <a:cs typeface="2 Titr" pitchFamily="2" charset="-78"/>
            </a:endParaRPr>
          </a:p>
          <a:p>
            <a:pPr algn="r" eaLnBrk="1" hangingPunct="1">
              <a:buFont typeface="Wingdings 2" pitchFamily="18" charset="2"/>
              <a:buNone/>
            </a:pPr>
            <a:r>
              <a:rPr lang="fa-IR" b="1" smtClean="0">
                <a:cs typeface="2 Titr" pitchFamily="2" charset="-78"/>
              </a:rPr>
              <a:t> هيچ كس آن قدرها بزرگ نيست كه به تشويق يا آغوشي گرم براي رفتارهاي خوبش نيازي نداشته باشد</a:t>
            </a:r>
            <a:r>
              <a:rPr lang="fa-IR" smtClean="0">
                <a:cs typeface="2 Titr" pitchFamily="2" charset="-78"/>
              </a:rPr>
              <a:t> </a:t>
            </a:r>
            <a:endParaRPr lang="en-US" smtClean="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pPr eaLnBrk="1" hangingPunct="1"/>
            <a:r>
              <a:rPr lang="fa-IR" sz="4000" b="1" smtClean="0">
                <a:cs typeface="2 Titr" pitchFamily="2" charset="-78"/>
              </a:rPr>
              <a:t> بعضي از نشانه هاي استرس در نوجوان ها</a:t>
            </a:r>
            <a:endParaRPr lang="en-US" sz="4000" smtClean="0">
              <a:cs typeface="2 Titr" pitchFamily="2" charset="-78"/>
            </a:endParaRPr>
          </a:p>
        </p:txBody>
      </p:sp>
      <p:sp>
        <p:nvSpPr>
          <p:cNvPr id="3" name="Content Placeholder 2"/>
          <p:cNvSpPr>
            <a:spLocks noGrp="1"/>
          </p:cNvSpPr>
          <p:nvPr>
            <p:ph idx="1"/>
          </p:nvPr>
        </p:nvSpPr>
        <p:spPr>
          <a:xfrm>
            <a:off x="0" y="1527175"/>
            <a:ext cx="9144000" cy="4572000"/>
          </a:xfrm>
        </p:spPr>
        <p:txBody>
          <a:bodyPr>
            <a:normAutofit lnSpcReduction="10000"/>
          </a:bodyPr>
          <a:lstStyle/>
          <a:p>
            <a:pPr marL="274320" indent="-274320" algn="r" eaLnBrk="1" fontAlgn="auto" hangingPunct="1">
              <a:spcAft>
                <a:spcPts val="0"/>
              </a:spcAft>
              <a:buFont typeface="Wingdings 2"/>
              <a:buNone/>
              <a:defRPr/>
            </a:pPr>
            <a:r>
              <a:rPr lang="fa-IR" b="1" dirty="0" smtClean="0">
                <a:cs typeface="2 Titr" pitchFamily="2" charset="-78"/>
              </a:rPr>
              <a:t>بي حال و كم انرژي بودن  -   زود به گريه افتادن </a:t>
            </a:r>
            <a:endParaRPr lang="en-US" dirty="0" smtClean="0">
              <a:cs typeface="2 Titr" pitchFamily="2" charset="-78"/>
            </a:endParaRPr>
          </a:p>
          <a:p>
            <a:pPr marL="274320" indent="-274320" algn="r" eaLnBrk="1" fontAlgn="auto" hangingPunct="1">
              <a:spcAft>
                <a:spcPts val="0"/>
              </a:spcAft>
              <a:buFont typeface="Wingdings 2"/>
              <a:buNone/>
              <a:defRPr/>
            </a:pPr>
            <a:r>
              <a:rPr lang="fa-IR" b="1" dirty="0" smtClean="0">
                <a:cs typeface="2 Titr" pitchFamily="2" charset="-78"/>
              </a:rPr>
              <a:t>خواب آلودگي دائمي -   قهر و زودرنجي و خشم   </a:t>
            </a:r>
          </a:p>
          <a:p>
            <a:pPr marL="274320" indent="-274320" algn="r" eaLnBrk="1" fontAlgn="auto" hangingPunct="1">
              <a:spcAft>
                <a:spcPts val="0"/>
              </a:spcAft>
              <a:buFont typeface="Wingdings 2"/>
              <a:buNone/>
              <a:defRPr/>
            </a:pPr>
            <a:r>
              <a:rPr lang="fa-IR" b="1" dirty="0" smtClean="0">
                <a:cs typeface="2 Titr" pitchFamily="2" charset="-78"/>
              </a:rPr>
              <a:t>  تغيير در عادت هاي خوردن وخوابیدن -    فعاليت بيش از حد</a:t>
            </a:r>
          </a:p>
          <a:p>
            <a:pPr marL="274320" indent="-274320" algn="r" eaLnBrk="1" fontAlgn="auto" hangingPunct="1">
              <a:spcAft>
                <a:spcPts val="0"/>
              </a:spcAft>
              <a:buFont typeface="Wingdings 2"/>
              <a:buNone/>
              <a:defRPr/>
            </a:pPr>
            <a:r>
              <a:rPr lang="fa-IR" b="1" dirty="0" smtClean="0">
                <a:cs typeface="2 Titr" pitchFamily="2" charset="-78"/>
              </a:rPr>
              <a:t>تغييرات خلقي روزانه  -   سركشي </a:t>
            </a:r>
            <a:endParaRPr lang="en-US" dirty="0" smtClean="0">
              <a:cs typeface="2 Titr" pitchFamily="2" charset="-78"/>
            </a:endParaRPr>
          </a:p>
          <a:p>
            <a:pPr marL="274320" indent="-274320" algn="r" eaLnBrk="1" fontAlgn="auto" hangingPunct="1">
              <a:spcAft>
                <a:spcPts val="0"/>
              </a:spcAft>
              <a:buFont typeface="Wingdings 2"/>
              <a:buNone/>
              <a:defRPr/>
            </a:pPr>
            <a:r>
              <a:rPr lang="fa-IR" b="1" dirty="0" smtClean="0">
                <a:cs typeface="2 Titr" pitchFamily="2" charset="-78"/>
              </a:rPr>
              <a:t>  تغيير در سر و وضع ظاهري فرد            </a:t>
            </a:r>
            <a:endParaRPr lang="en-US" dirty="0" smtClean="0">
              <a:cs typeface="2 Titr" pitchFamily="2" charset="-78"/>
            </a:endParaRPr>
          </a:p>
          <a:p>
            <a:pPr marL="274320" indent="-274320" algn="r" eaLnBrk="1" fontAlgn="auto" hangingPunct="1">
              <a:spcAft>
                <a:spcPts val="0"/>
              </a:spcAft>
              <a:buFont typeface="Wingdings 2"/>
              <a:buNone/>
              <a:defRPr/>
            </a:pPr>
            <a:r>
              <a:rPr lang="fa-IR" b="1" dirty="0" smtClean="0">
                <a:cs typeface="2 Titr" pitchFamily="2" charset="-78"/>
              </a:rPr>
              <a:t>جنگ و دعواي مكرر  -   تغيير شخصيت </a:t>
            </a:r>
            <a:endParaRPr lang="en-US" dirty="0" smtClean="0">
              <a:cs typeface="2 Titr" pitchFamily="2" charset="-78"/>
            </a:endParaRPr>
          </a:p>
          <a:p>
            <a:pPr marL="274320" indent="-274320" algn="r" eaLnBrk="1" fontAlgn="auto" hangingPunct="1">
              <a:spcAft>
                <a:spcPts val="0"/>
              </a:spcAft>
              <a:buFont typeface="Wingdings 2"/>
              <a:buNone/>
              <a:defRPr/>
            </a:pPr>
            <a:r>
              <a:rPr lang="fa-IR" b="1" dirty="0" smtClean="0">
                <a:cs typeface="2 Titr" pitchFamily="2" charset="-78"/>
              </a:rPr>
              <a:t>نااميدي -   بد زباني نسبت به برادر و خواهرها </a:t>
            </a:r>
            <a:endParaRPr lang="en-US" dirty="0" smtClean="0">
              <a:cs typeface="2 Titr" pitchFamily="2" charset="-78"/>
            </a:endParaRPr>
          </a:p>
          <a:p>
            <a:pPr marL="274320" indent="-274320" algn="r" eaLnBrk="1" fontAlgn="auto" hangingPunct="1">
              <a:spcAft>
                <a:spcPts val="0"/>
              </a:spcAft>
              <a:buFont typeface="Wingdings 2"/>
              <a:buNone/>
              <a:defRPr/>
            </a:pPr>
            <a:r>
              <a:rPr lang="fa-IR" b="1" dirty="0" smtClean="0">
                <a:cs typeface="2 Titr" pitchFamily="2" charset="-78"/>
              </a:rPr>
              <a:t>-   افت تحصيلي  </a:t>
            </a:r>
            <a:endParaRPr lang="en-US" dirty="0" smtClean="0">
              <a:cs typeface="2 Titr" pitchFamily="2" charset="-78"/>
            </a:endParaRPr>
          </a:p>
          <a:p>
            <a:pPr marL="274320" indent="-274320" algn="r" eaLnBrk="1" fontAlgn="auto" hangingPunct="1">
              <a:spcAft>
                <a:spcPts val="0"/>
              </a:spcAft>
              <a:buFont typeface="Wingdings 2"/>
              <a:buNone/>
              <a:defRPr/>
            </a:pPr>
            <a:r>
              <a:rPr lang="fa-IR" b="1" dirty="0" smtClean="0">
                <a:cs typeface="2 Titr" pitchFamily="2" charset="-78"/>
              </a:rPr>
              <a:t>ناتواني در تمركز فكر و توجه طولاني به موضوعي </a:t>
            </a:r>
            <a:endParaRPr lang="en-US" dirty="0" smtClean="0">
              <a:cs typeface="2 Titr" pitchFamily="2" charset="-78"/>
            </a:endParaRPr>
          </a:p>
          <a:p>
            <a:pPr marL="274320" indent="-274320" algn="r" eaLnBrk="1" fontAlgn="auto" hangingPunct="1">
              <a:spcAft>
                <a:spcPts val="0"/>
              </a:spcAft>
              <a:buFont typeface="Wingdings 2"/>
              <a:buNone/>
              <a:defRPr/>
            </a:pPr>
            <a:endParaRPr lang="en-US" dirty="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normAutofit/>
          </a:bodyPr>
          <a:lstStyle/>
          <a:p>
            <a:pPr algn="r" eaLnBrk="1" hangingPunct="1"/>
            <a:r>
              <a:rPr lang="fa-IR" sz="3200" smtClean="0">
                <a:cs typeface="2 Titr" pitchFamily="2" charset="-78"/>
              </a:rPr>
              <a:t>راه هايی براي كم كردن استرس فرزندتان  :</a:t>
            </a:r>
            <a:r>
              <a:rPr lang="en-US" sz="3200" smtClean="0">
                <a:cs typeface="2 Titr" pitchFamily="2" charset="-78"/>
              </a:rPr>
              <a:t/>
            </a:r>
            <a:br>
              <a:rPr lang="en-US" sz="3200" smtClean="0">
                <a:cs typeface="2 Titr" pitchFamily="2" charset="-78"/>
              </a:rPr>
            </a:br>
            <a:endParaRPr lang="en-US" sz="3200" smtClean="0">
              <a:cs typeface="2 Titr" pitchFamily="2" charset="-78"/>
            </a:endParaRPr>
          </a:p>
        </p:txBody>
      </p:sp>
      <p:sp>
        <p:nvSpPr>
          <p:cNvPr id="3" name="Content Placeholder 2"/>
          <p:cNvSpPr>
            <a:spLocks noGrp="1"/>
          </p:cNvSpPr>
          <p:nvPr>
            <p:ph idx="1"/>
          </p:nvPr>
        </p:nvSpPr>
        <p:spPr>
          <a:xfrm>
            <a:off x="301625" y="1071563"/>
            <a:ext cx="8504238" cy="5786437"/>
          </a:xfrm>
        </p:spPr>
        <p:txBody>
          <a:bodyPr>
            <a:normAutofit fontScale="92500" lnSpcReduction="10000"/>
          </a:bodyPr>
          <a:lstStyle/>
          <a:p>
            <a:pPr marL="274320" indent="-274320" algn="r" eaLnBrk="1" fontAlgn="auto" hangingPunct="1">
              <a:spcAft>
                <a:spcPts val="0"/>
              </a:spcAft>
              <a:buFont typeface="Wingdings 2"/>
              <a:buNone/>
              <a:defRPr/>
            </a:pPr>
            <a:r>
              <a:rPr lang="fa-IR" dirty="0" smtClean="0">
                <a:cs typeface="2 Titr" pitchFamily="2" charset="-78"/>
              </a:rPr>
              <a:t> </a:t>
            </a:r>
            <a:endParaRPr lang="en-US" dirty="0" smtClean="0">
              <a:cs typeface="2 Titr" pitchFamily="2" charset="-78"/>
            </a:endParaRPr>
          </a:p>
          <a:p>
            <a:pPr marL="274320" indent="-274320" algn="r" eaLnBrk="1" fontAlgn="auto" hangingPunct="1">
              <a:spcAft>
                <a:spcPts val="0"/>
              </a:spcAft>
              <a:buFont typeface="Wingdings 2"/>
              <a:buChar char=""/>
              <a:defRPr/>
            </a:pPr>
            <a:r>
              <a:rPr lang="fa-IR" dirty="0" smtClean="0">
                <a:cs typeface="2 Titr" pitchFamily="2" charset="-78"/>
              </a:rPr>
              <a:t>-    بگذاريد احساس ها  و  نگراني هايش را بيان كند </a:t>
            </a:r>
            <a:endParaRPr lang="en-US" dirty="0" smtClean="0">
              <a:cs typeface="2 Titr" pitchFamily="2" charset="-78"/>
            </a:endParaRPr>
          </a:p>
          <a:p>
            <a:pPr marL="274320" indent="-274320" algn="r" eaLnBrk="1" fontAlgn="auto" hangingPunct="1">
              <a:spcAft>
                <a:spcPts val="0"/>
              </a:spcAft>
              <a:buFont typeface="Wingdings 2"/>
              <a:buChar char=""/>
              <a:defRPr/>
            </a:pPr>
            <a:r>
              <a:rPr lang="fa-IR" dirty="0" smtClean="0">
                <a:cs typeface="2 Titr" pitchFamily="2" charset="-78"/>
              </a:rPr>
              <a:t>-    رفتارها ي سالم و بهداشتي( مسواك زدن، خواب به موقع، ورزش، رژيم غذايي مناسب و...) را در سنين پايين به او آموزش دهيد تا  برايش عادتي شود .</a:t>
            </a:r>
            <a:endParaRPr lang="en-US" dirty="0" smtClean="0">
              <a:cs typeface="2 Titr" pitchFamily="2" charset="-78"/>
            </a:endParaRPr>
          </a:p>
          <a:p>
            <a:pPr marL="274320" indent="-274320" algn="r" eaLnBrk="1" fontAlgn="auto" hangingPunct="1">
              <a:spcAft>
                <a:spcPts val="0"/>
              </a:spcAft>
              <a:buFont typeface="Wingdings 2"/>
              <a:buChar char=""/>
              <a:defRPr/>
            </a:pPr>
            <a:r>
              <a:rPr lang="fa-IR" dirty="0" smtClean="0">
                <a:cs typeface="2 Titr" pitchFamily="2" charset="-78"/>
              </a:rPr>
              <a:t>-    بگذاريد بداند كه شما هم گاهي مي ترسيد ، خشمگين و مضطرب مي شويد . </a:t>
            </a:r>
            <a:endParaRPr lang="en-US" dirty="0" smtClean="0">
              <a:cs typeface="2 Titr" pitchFamily="2" charset="-78"/>
            </a:endParaRPr>
          </a:p>
          <a:p>
            <a:pPr marL="274320" indent="-274320" algn="r" eaLnBrk="1" fontAlgn="auto" hangingPunct="1">
              <a:spcAft>
                <a:spcPts val="0"/>
              </a:spcAft>
              <a:buFont typeface="Wingdings 2"/>
              <a:buChar char=""/>
              <a:defRPr/>
            </a:pPr>
            <a:r>
              <a:rPr lang="fa-IR" dirty="0" smtClean="0">
                <a:cs typeface="2 Titr" pitchFamily="2" charset="-78"/>
              </a:rPr>
              <a:t>-   خودتان  مهارت هاي مقابله  با استرس و خشم  را به خوبي بكار بگيريد </a:t>
            </a:r>
            <a:endParaRPr lang="en-US" dirty="0" smtClean="0">
              <a:cs typeface="2 Titr" pitchFamily="2" charset="-78"/>
            </a:endParaRPr>
          </a:p>
          <a:p>
            <a:pPr marL="274320" indent="-274320" algn="r" eaLnBrk="1" fontAlgn="auto" hangingPunct="1">
              <a:spcAft>
                <a:spcPts val="0"/>
              </a:spcAft>
              <a:buFont typeface="Wingdings 2"/>
              <a:buChar char=""/>
              <a:defRPr/>
            </a:pPr>
            <a:r>
              <a:rPr lang="fa-IR" dirty="0" smtClean="0">
                <a:cs typeface="2 Titr" pitchFamily="2" charset="-78"/>
              </a:rPr>
              <a:t>-    كارهايي را  به فرزندتان واگذار كنيد كه در حد توان اش باشد . مثلا خريد نان از نانوايي سمت ديگر خيابان  مي تواند براي  فرزند كلاس سوم ابتدایی شما  استرس آور باشد . </a:t>
            </a:r>
            <a:endParaRPr lang="en-US" dirty="0" smtClean="0">
              <a:cs typeface="2 Titr" pitchFamily="2" charset="-78"/>
            </a:endParaRPr>
          </a:p>
          <a:p>
            <a:pPr marL="274320" indent="-274320" algn="r" eaLnBrk="1" fontAlgn="auto" hangingPunct="1">
              <a:spcAft>
                <a:spcPts val="0"/>
              </a:spcAft>
              <a:buFont typeface="Wingdings 2"/>
              <a:buChar char=""/>
              <a:defRPr/>
            </a:pPr>
            <a:r>
              <a:rPr lang="fa-IR" dirty="0" smtClean="0">
                <a:cs typeface="2 Titr" pitchFamily="2" charset="-78"/>
              </a:rPr>
              <a:t>قبل و بعد از يك موقعيت پر استرس  او را بغل كنيد و ببوسيد . </a:t>
            </a:r>
            <a:endParaRPr lang="en-US" dirty="0" smtClean="0">
              <a:cs typeface="2 Titr" pitchFamily="2" charset="-78"/>
            </a:endParaRPr>
          </a:p>
          <a:p>
            <a:pPr marL="274320" indent="-274320" algn="r" eaLnBrk="1" fontAlgn="auto" hangingPunct="1">
              <a:spcAft>
                <a:spcPts val="0"/>
              </a:spcAft>
              <a:buFont typeface="Wingdings 2"/>
              <a:buChar char=""/>
              <a:defRPr/>
            </a:pPr>
            <a:r>
              <a:rPr lang="fa-IR" dirty="0" smtClean="0">
                <a:cs typeface="2 Titr" pitchFamily="2" charset="-78"/>
              </a:rPr>
              <a:t>به او مديريت زمان را آموزش بدهيد </a:t>
            </a:r>
            <a:endParaRPr lang="en-US" dirty="0" smtClean="0">
              <a:cs typeface="2 Titr" pitchFamily="2" charset="-78"/>
            </a:endParaRPr>
          </a:p>
          <a:p>
            <a:pPr marL="274320" indent="-274320" algn="r" eaLnBrk="1" fontAlgn="auto" hangingPunct="1">
              <a:spcAft>
                <a:spcPts val="0"/>
              </a:spcAft>
              <a:buFont typeface="Wingdings 2"/>
              <a:buChar char=""/>
              <a:defRPr/>
            </a:pPr>
            <a:endParaRPr lang="en-US" dirty="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625" y="428625"/>
            <a:ext cx="8715375" cy="6143625"/>
          </a:xfrm>
        </p:spPr>
        <p:txBody>
          <a:bodyPr/>
          <a:lstStyle/>
          <a:p>
            <a:pPr marL="274320" indent="-274320" algn="r" eaLnBrk="1" fontAlgn="auto" hangingPunct="1">
              <a:spcAft>
                <a:spcPts val="0"/>
              </a:spcAft>
              <a:buFont typeface="Wingdings 2"/>
              <a:buChar char=""/>
              <a:defRPr/>
            </a:pPr>
            <a:r>
              <a:rPr lang="fa-IR" sz="2400" dirty="0" smtClean="0">
                <a:cs typeface="2 Titr" pitchFamily="2" charset="-78"/>
              </a:rPr>
              <a:t>رفتارهاي قاطعانه را به او آموزش بدهيد  </a:t>
            </a:r>
            <a:endParaRPr lang="en-US" sz="2400" dirty="0" smtClean="0">
              <a:cs typeface="2 Titr" pitchFamily="2" charset="-78"/>
            </a:endParaRPr>
          </a:p>
          <a:p>
            <a:pPr marL="274320" indent="-274320" algn="r" eaLnBrk="1" fontAlgn="auto" hangingPunct="1">
              <a:spcAft>
                <a:spcPts val="0"/>
              </a:spcAft>
              <a:buFont typeface="Wingdings 2"/>
              <a:buChar char=""/>
              <a:defRPr/>
            </a:pPr>
            <a:r>
              <a:rPr lang="fa-IR" sz="2400" dirty="0" smtClean="0">
                <a:cs typeface="2 Titr" pitchFamily="2" charset="-78"/>
              </a:rPr>
              <a:t>به او بگوييد  هر از گاهي به خاطر كار خوبي كه انجام  می دهد خودش را تشويق كند . مثلا بگويد  "كارم عالي بود" </a:t>
            </a:r>
            <a:endParaRPr lang="en-US" sz="2400" dirty="0" smtClean="0">
              <a:cs typeface="2 Titr" pitchFamily="2" charset="-78"/>
            </a:endParaRPr>
          </a:p>
          <a:p>
            <a:pPr marL="274320" indent="-274320" algn="r" eaLnBrk="1" fontAlgn="auto" hangingPunct="1">
              <a:spcAft>
                <a:spcPts val="0"/>
              </a:spcAft>
              <a:buFont typeface="Wingdings 2"/>
              <a:buChar char=""/>
              <a:defRPr/>
            </a:pPr>
            <a:r>
              <a:rPr lang="fa-IR" sz="2400" dirty="0" smtClean="0">
                <a:cs typeface="2 Titr" pitchFamily="2" charset="-78"/>
              </a:rPr>
              <a:t>براي فعاليت هاي روزانه اش برنامه ريزي كند </a:t>
            </a:r>
            <a:endParaRPr lang="en-US" sz="2400" dirty="0" smtClean="0">
              <a:cs typeface="2 Titr" pitchFamily="2" charset="-78"/>
            </a:endParaRPr>
          </a:p>
          <a:p>
            <a:pPr marL="274320" indent="-274320" algn="r" eaLnBrk="1" fontAlgn="auto" hangingPunct="1">
              <a:spcAft>
                <a:spcPts val="0"/>
              </a:spcAft>
              <a:buFont typeface="Wingdings 2"/>
              <a:buChar char=""/>
              <a:defRPr/>
            </a:pPr>
            <a:r>
              <a:rPr lang="fa-IR" sz="2400" dirty="0" smtClean="0">
                <a:cs typeface="2 Titr" pitchFamily="2" charset="-78"/>
              </a:rPr>
              <a:t>ليستي از كارهاي فردايش  تهيه كند .  ( اول مهم تر ها را ليست كند ) </a:t>
            </a:r>
            <a:endParaRPr lang="en-US" sz="2400" dirty="0" smtClean="0">
              <a:cs typeface="2 Titr" pitchFamily="2" charset="-78"/>
            </a:endParaRPr>
          </a:p>
          <a:p>
            <a:pPr marL="274320" indent="-274320" algn="r" eaLnBrk="1" fontAlgn="auto" hangingPunct="1">
              <a:spcAft>
                <a:spcPts val="0"/>
              </a:spcAft>
              <a:buFont typeface="Wingdings 2"/>
              <a:buChar char=""/>
              <a:defRPr/>
            </a:pPr>
            <a:r>
              <a:rPr lang="fa-IR" sz="2400" dirty="0" smtClean="0">
                <a:cs typeface="2 Titr" pitchFamily="2" charset="-78"/>
              </a:rPr>
              <a:t>دو كار را همزمان  انجام ندهد . </a:t>
            </a:r>
            <a:endParaRPr lang="en-US" sz="2400" dirty="0" smtClean="0">
              <a:cs typeface="2 Titr" pitchFamily="2" charset="-78"/>
            </a:endParaRPr>
          </a:p>
          <a:p>
            <a:pPr marL="274320" indent="-274320" algn="r" eaLnBrk="1" fontAlgn="auto" hangingPunct="1">
              <a:spcAft>
                <a:spcPts val="0"/>
              </a:spcAft>
              <a:buFont typeface="Wingdings 2"/>
              <a:buChar char=""/>
              <a:defRPr/>
            </a:pPr>
            <a:r>
              <a:rPr lang="fa-IR" sz="2400" dirty="0" smtClean="0">
                <a:cs typeface="2 Titr" pitchFamily="2" charset="-78"/>
              </a:rPr>
              <a:t>به او نشان دهيد كه به توانمندي هايش در حل مسئله و چالش هاي تازه اعتماد داريد . </a:t>
            </a:r>
            <a:endParaRPr lang="en-US" sz="2400" dirty="0" smtClean="0">
              <a:cs typeface="2 Titr" pitchFamily="2" charset="-78"/>
            </a:endParaRPr>
          </a:p>
          <a:p>
            <a:pPr marL="274320" indent="-274320" algn="r" eaLnBrk="1" fontAlgn="auto" hangingPunct="1">
              <a:spcAft>
                <a:spcPts val="0"/>
              </a:spcAft>
              <a:buFont typeface="Wingdings 2"/>
              <a:buChar char=""/>
              <a:defRPr/>
            </a:pPr>
            <a:r>
              <a:rPr lang="fa-IR" sz="2400" dirty="0" smtClean="0">
                <a:cs typeface="2 Titr" pitchFamily="2" charset="-78"/>
              </a:rPr>
              <a:t>به او بياموزيد كه چه طور يك موقعيت پر استرس  برطرف مي شود . عقايدش را در اين باره به بحث بگذاريد . اين تمرين مي تواند به رشد مهارت حل مسئله ي او  كمك كند . </a:t>
            </a:r>
            <a:endParaRPr lang="en-US" sz="2400" dirty="0" smtClean="0">
              <a:cs typeface="2 Titr" pitchFamily="2" charset="-78"/>
            </a:endParaRPr>
          </a:p>
          <a:p>
            <a:pPr marL="274320" indent="-274320" algn="r" eaLnBrk="1" fontAlgn="auto" hangingPunct="1">
              <a:spcAft>
                <a:spcPts val="0"/>
              </a:spcAft>
              <a:buFont typeface="Wingdings 2"/>
              <a:buChar char=""/>
              <a:defRPr/>
            </a:pPr>
            <a:r>
              <a:rPr lang="fa-IR" sz="2400" dirty="0" smtClean="0">
                <a:cs typeface="2 Titr" pitchFamily="2" charset="-78"/>
              </a:rPr>
              <a:t>به او كمك كنيد تا از اشتباهات اش درس بگيرد . </a:t>
            </a:r>
            <a:endParaRPr lang="en-US" sz="2400" dirty="0" smtClean="0">
              <a:cs typeface="2 Titr" pitchFamily="2" charset="-78"/>
            </a:endParaRPr>
          </a:p>
          <a:p>
            <a:pPr marL="274320" indent="-274320" algn="r" eaLnBrk="1" fontAlgn="auto" hangingPunct="1">
              <a:spcAft>
                <a:spcPts val="0"/>
              </a:spcAft>
              <a:buFont typeface="Wingdings 2"/>
              <a:buChar char=""/>
              <a:defRPr/>
            </a:pPr>
            <a:r>
              <a:rPr lang="fa-IR" sz="2400" dirty="0" smtClean="0">
                <a:cs typeface="2 Titr" pitchFamily="2" charset="-78"/>
              </a:rPr>
              <a:t>به او تمرين هاي آرميدگي عضلات (ريلكسيشن) ،  تنفس عميق را آموزش دهيد.</a:t>
            </a:r>
            <a:endParaRPr lang="en-US" sz="2400" dirty="0" smtClean="0">
              <a:cs typeface="2 Titr" pitchFamily="2" charset="-78"/>
            </a:endParaRPr>
          </a:p>
          <a:p>
            <a:pPr>
              <a:defRPr/>
            </a:pPr>
            <a:endParaRPr lang="fa-IR" sz="24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pPr algn="r" eaLnBrk="1" hangingPunct="1"/>
            <a:r>
              <a:rPr lang="fa-IR" sz="4000" smtClean="0">
                <a:cs typeface="2 Titr" pitchFamily="2" charset="-78"/>
              </a:rPr>
              <a:t>شیوه ی درست بیان احساسات </a:t>
            </a:r>
            <a:endParaRPr lang="en-US" sz="4000" smtClean="0">
              <a:cs typeface="2 Titr" pitchFamily="2" charset="-78"/>
            </a:endParaRPr>
          </a:p>
        </p:txBody>
      </p:sp>
      <p:sp>
        <p:nvSpPr>
          <p:cNvPr id="3" name="Content Placeholder 2"/>
          <p:cNvSpPr>
            <a:spLocks noGrp="1"/>
          </p:cNvSpPr>
          <p:nvPr>
            <p:ph idx="1"/>
          </p:nvPr>
        </p:nvSpPr>
        <p:spPr>
          <a:xfrm>
            <a:off x="301625" y="1527175"/>
            <a:ext cx="8504238" cy="5045075"/>
          </a:xfrm>
        </p:spPr>
        <p:txBody>
          <a:bodyPr/>
          <a:lstStyle/>
          <a:p>
            <a:pPr algn="r" eaLnBrk="1" hangingPunct="1">
              <a:buFont typeface="Wingdings 2" pitchFamily="18" charset="2"/>
              <a:buNone/>
            </a:pPr>
            <a:endParaRPr lang="fa-IR" smtClean="0">
              <a:cs typeface="2 Titr" pitchFamily="2" charset="-78"/>
            </a:endParaRPr>
          </a:p>
          <a:p>
            <a:pPr algn="r" eaLnBrk="1" hangingPunct="1">
              <a:buFont typeface="Wingdings 2" pitchFamily="18" charset="2"/>
              <a:buNone/>
            </a:pPr>
            <a:endParaRPr lang="fa-IR" smtClean="0">
              <a:cs typeface="2 Titr" pitchFamily="2" charset="-78"/>
            </a:endParaRPr>
          </a:p>
          <a:p>
            <a:pPr algn="r" eaLnBrk="1" hangingPunct="1">
              <a:buFont typeface="Wingdings 2" pitchFamily="18" charset="2"/>
              <a:buNone/>
            </a:pPr>
            <a:endParaRPr lang="fa-IR" smtClean="0">
              <a:cs typeface="2 Titr" pitchFamily="2" charset="-78"/>
            </a:endParaRPr>
          </a:p>
          <a:p>
            <a:pPr algn="r" eaLnBrk="1" hangingPunct="1">
              <a:buFont typeface="Wingdings 2" pitchFamily="18" charset="2"/>
              <a:buNone/>
            </a:pPr>
            <a:r>
              <a:rPr lang="fa-IR" smtClean="0">
                <a:cs typeface="2 Titr" pitchFamily="2" charset="-78"/>
              </a:rPr>
              <a:t>وقتی که من  دارم با کسی صحبت می کنم اگر نکاهش به این طرف و آن طرف برود  احساس می کنم حرفهایم بی ارزش است . چون فکر می کنم به حرفهای من توجهی ندارد دوست دارم وقتی با توصحبت می کنم به من نگاه کنی.</a:t>
            </a:r>
          </a:p>
          <a:p>
            <a:pPr algn="r" eaLnBrk="1" hangingPunct="1">
              <a:buFont typeface="Wingdings 2" pitchFamily="18" charset="2"/>
              <a:buNone/>
            </a:pPr>
            <a:endParaRPr lang="fa-IR" smtClean="0">
              <a:cs typeface="2 Titr" pitchFamily="2" charset="-78"/>
            </a:endParaRPr>
          </a:p>
          <a:p>
            <a:pPr algn="r" eaLnBrk="1" hangingPunct="1">
              <a:buFont typeface="Wingdings 2" pitchFamily="18" charset="2"/>
              <a:buNone/>
            </a:pPr>
            <a:endParaRPr lang="fa-IR" smtClean="0">
              <a:cs typeface="2 Titr" pitchFamily="2" charset="-78"/>
            </a:endParaRPr>
          </a:p>
          <a:p>
            <a:pPr algn="r" eaLnBrk="1" hangingPunct="1">
              <a:buFont typeface="Wingdings 2" pitchFamily="18" charset="2"/>
              <a:buNone/>
            </a:pPr>
            <a:r>
              <a:rPr lang="fa-IR" smtClean="0">
                <a:cs typeface="2 Titr" pitchFamily="2" charset="-78"/>
              </a:rPr>
              <a:t> </a:t>
            </a:r>
            <a:endParaRPr lang="en-US" smtClean="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p:cTn id="1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normAutofit fontScale="90000"/>
          </a:bodyPr>
          <a:lstStyle/>
          <a:p>
            <a:pPr algn="r" eaLnBrk="1" hangingPunct="1"/>
            <a:r>
              <a:rPr lang="fa-IR" sz="3600" b="1" smtClean="0">
                <a:cs typeface="2 Titr" pitchFamily="2" charset="-78"/>
              </a:rPr>
              <a:t>قوانين شفافي وضع  و پيامدهاي سرپيچي از آن را تعيين كنيد </a:t>
            </a:r>
            <a:endParaRPr lang="en-US" sz="3600" b="1" smtClean="0">
              <a:cs typeface="2 Titr" pitchFamily="2" charset="-78"/>
            </a:endParaRPr>
          </a:p>
        </p:txBody>
      </p:sp>
      <p:sp>
        <p:nvSpPr>
          <p:cNvPr id="3" name="Content Placeholder 2"/>
          <p:cNvSpPr>
            <a:spLocks noGrp="1"/>
          </p:cNvSpPr>
          <p:nvPr>
            <p:ph idx="1"/>
          </p:nvPr>
        </p:nvSpPr>
        <p:spPr>
          <a:xfrm>
            <a:off x="0" y="1527175"/>
            <a:ext cx="9144000" cy="5330825"/>
          </a:xfrm>
        </p:spPr>
        <p:txBody>
          <a:bodyPr/>
          <a:lstStyle/>
          <a:p>
            <a:pPr algn="r" eaLnBrk="1" hangingPunct="1">
              <a:buFont typeface="Wingdings 2" pitchFamily="18" charset="2"/>
              <a:buNone/>
            </a:pPr>
            <a:endParaRPr lang="fa-IR" sz="3600" smtClean="0">
              <a:cs typeface="2 Titr" pitchFamily="2" charset="-78"/>
            </a:endParaRPr>
          </a:p>
          <a:p>
            <a:pPr algn="r" eaLnBrk="1" hangingPunct="1">
              <a:buFont typeface="Wingdings 2" pitchFamily="18" charset="2"/>
              <a:buNone/>
            </a:pPr>
            <a:r>
              <a:rPr lang="fa-IR" sz="3600" smtClean="0">
                <a:cs typeface="2 Titr" pitchFamily="2" charset="-78"/>
              </a:rPr>
              <a:t>* درباره ی اهمیت قوانین (</a:t>
            </a:r>
            <a:r>
              <a:rPr lang="fa-IR" sz="2800" smtClean="0">
                <a:cs typeface="2 Titr" pitchFamily="2" charset="-78"/>
              </a:rPr>
              <a:t>و مجازات سرپیچی از آن </a:t>
            </a:r>
            <a:r>
              <a:rPr lang="fa-IR" sz="3600" smtClean="0">
                <a:cs typeface="2 Titr" pitchFamily="2" charset="-78"/>
              </a:rPr>
              <a:t>)بحث کنید</a:t>
            </a:r>
          </a:p>
          <a:p>
            <a:pPr algn="r" eaLnBrk="1" hangingPunct="1">
              <a:buFont typeface="Wingdings 2" pitchFamily="18" charset="2"/>
              <a:buNone/>
            </a:pPr>
            <a:r>
              <a:rPr lang="fa-IR" sz="3600" smtClean="0">
                <a:cs typeface="2 Titr" pitchFamily="2" charset="-78"/>
              </a:rPr>
              <a:t>* در اجرای مجازات جدی باشید</a:t>
            </a:r>
          </a:p>
          <a:p>
            <a:pPr algn="r" eaLnBrk="1" hangingPunct="1">
              <a:buFont typeface="Wingdings 2" pitchFamily="18" charset="2"/>
              <a:buNone/>
            </a:pPr>
            <a:r>
              <a:rPr lang="fa-IR" sz="3600" smtClean="0">
                <a:cs typeface="2 Titr" pitchFamily="2" charset="-78"/>
              </a:rPr>
              <a:t>* وقتی از قانون پیروی می کند از او تشکر کنید</a:t>
            </a:r>
          </a:p>
          <a:p>
            <a:pPr algn="r" eaLnBrk="1" hangingPunct="1">
              <a:buFont typeface="Wingdings 2" pitchFamily="18" charset="2"/>
              <a:buNone/>
            </a:pPr>
            <a:r>
              <a:rPr lang="fa-IR" sz="3600" smtClean="0">
                <a:cs typeface="2 Titr" pitchFamily="2" charset="-78"/>
              </a:rPr>
              <a:t>* بگویید چرا نمی خواهید مواد مصرف کند (</a:t>
            </a:r>
            <a:r>
              <a:rPr lang="fa-IR" sz="2800" smtClean="0">
                <a:cs typeface="2 Titr" pitchFamily="2" charset="-78"/>
              </a:rPr>
              <a:t>عوارض و..</a:t>
            </a:r>
            <a:r>
              <a:rPr lang="fa-IR" sz="3600" smtClean="0">
                <a:cs typeface="2 Titr" pitchFamily="2" charset="-78"/>
              </a:rPr>
              <a:t>.)</a:t>
            </a:r>
          </a:p>
          <a:p>
            <a:pPr algn="r" eaLnBrk="1" hangingPunct="1">
              <a:buFont typeface="Arial" pitchFamily="34" charset="0"/>
              <a:buChar char="•"/>
            </a:pPr>
            <a:endParaRPr lang="en-US" sz="3600" smtClean="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0" y="500063"/>
            <a:ext cx="9144000" cy="5626100"/>
          </a:xfrm>
        </p:spPr>
        <p:txBody>
          <a:bodyPr/>
          <a:lstStyle/>
          <a:p>
            <a:pPr algn="r"/>
            <a:r>
              <a:rPr lang="fa-IR" smtClean="0">
                <a:cs typeface="2 Titr" pitchFamily="2" charset="-78"/>
              </a:rPr>
              <a:t>مهمتر آنکه هیچ کس دلش نمی خواست معتاد شود </a:t>
            </a:r>
          </a:p>
          <a:p>
            <a:pPr algn="r"/>
            <a:r>
              <a:rPr lang="fa-IR" smtClean="0">
                <a:cs typeface="2 Titr" pitchFamily="2" charset="-78"/>
              </a:rPr>
              <a:t>اعتیاد یک بیماری است که در بوجود آمدن آن مجموعه ای از عوامل دخالت دارند یک از این عوامل نقش خانواده است .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pPr algn="r" eaLnBrk="1" hangingPunct="1"/>
            <a:r>
              <a:rPr lang="fa-IR" smtClean="0">
                <a:cs typeface="2 Titr" pitchFamily="2" charset="-78"/>
              </a:rPr>
              <a:t>ویژگی های یک تنبیه مناسب</a:t>
            </a:r>
            <a:endParaRPr lang="en-US" smtClean="0">
              <a:cs typeface="2 Titr" pitchFamily="2" charset="-78"/>
            </a:endParaRPr>
          </a:p>
        </p:txBody>
      </p:sp>
      <p:sp>
        <p:nvSpPr>
          <p:cNvPr id="3" name="Content Placeholder 2"/>
          <p:cNvSpPr>
            <a:spLocks noGrp="1"/>
          </p:cNvSpPr>
          <p:nvPr>
            <p:ph idx="1"/>
          </p:nvPr>
        </p:nvSpPr>
        <p:spPr>
          <a:xfrm>
            <a:off x="285750" y="1643063"/>
            <a:ext cx="8572500" cy="5214937"/>
          </a:xfrm>
        </p:spPr>
        <p:txBody>
          <a:bodyPr/>
          <a:lstStyle/>
          <a:p>
            <a:pPr algn="r" eaLnBrk="1" hangingPunct="1">
              <a:buFont typeface="Wingdings 2" pitchFamily="18" charset="2"/>
              <a:buNone/>
            </a:pPr>
            <a:endParaRPr lang="fa-IR" sz="3200" smtClean="0">
              <a:cs typeface="2 Titr" pitchFamily="2" charset="-78"/>
            </a:endParaRPr>
          </a:p>
          <a:p>
            <a:pPr algn="r" eaLnBrk="1" hangingPunct="1">
              <a:buFont typeface="Wingdings 2" pitchFamily="18" charset="2"/>
              <a:buNone/>
            </a:pPr>
            <a:r>
              <a:rPr lang="fa-IR" sz="3200" smtClean="0">
                <a:cs typeface="2 Titr" pitchFamily="2" charset="-78"/>
              </a:rPr>
              <a:t>*  منطقی و مرتبط با تخلف باشد </a:t>
            </a:r>
          </a:p>
          <a:p>
            <a:pPr algn="r" eaLnBrk="1" hangingPunct="1">
              <a:buFont typeface="Wingdings 2" pitchFamily="18" charset="2"/>
              <a:buNone/>
            </a:pPr>
            <a:r>
              <a:rPr lang="fa-IR" sz="3200" smtClean="0">
                <a:cs typeface="2 Titr" pitchFamily="2" charset="-78"/>
              </a:rPr>
              <a:t>بلا فاصله بعد از رفتار ناپسند باشد</a:t>
            </a:r>
          </a:p>
          <a:p>
            <a:pPr algn="r" eaLnBrk="1" hangingPunct="1">
              <a:buFont typeface="Wingdings 2" pitchFamily="18" charset="2"/>
              <a:buNone/>
            </a:pPr>
            <a:r>
              <a:rPr lang="fa-IR" sz="3200" smtClean="0">
                <a:cs typeface="2 Titr" pitchFamily="2" charset="-78"/>
              </a:rPr>
              <a:t>از سر خشم نباشد</a:t>
            </a:r>
          </a:p>
          <a:p>
            <a:pPr algn="r" eaLnBrk="1" hangingPunct="1">
              <a:buFont typeface="Wingdings 2" pitchFamily="18" charset="2"/>
              <a:buNone/>
            </a:pPr>
            <a:r>
              <a:rPr lang="fa-IR" sz="3200" smtClean="0">
                <a:cs typeface="2 Titr" pitchFamily="2" charset="-78"/>
              </a:rPr>
              <a:t>ممکن و شدنی باشد</a:t>
            </a:r>
          </a:p>
          <a:p>
            <a:pPr algn="r" eaLnBrk="1" hangingPunct="1">
              <a:buFont typeface="Wingdings 2" pitchFamily="18" charset="2"/>
              <a:buNone/>
            </a:pPr>
            <a:r>
              <a:rPr lang="fa-IR" sz="3200" smtClean="0">
                <a:cs typeface="2 Titr" pitchFamily="2" charset="-78"/>
              </a:rPr>
              <a:t>انعطاف ناپذیر باشد</a:t>
            </a:r>
          </a:p>
          <a:p>
            <a:pPr algn="r" eaLnBrk="1" hangingPunct="1">
              <a:buFont typeface="Wingdings 2" pitchFamily="18" charset="2"/>
              <a:buNone/>
            </a:pPr>
            <a:r>
              <a:rPr lang="fa-IR" sz="3200" smtClean="0">
                <a:cs typeface="2 Titr" pitchFamily="2" charset="-78"/>
              </a:rPr>
              <a:t>بیش از سه هفته طول نکشد</a:t>
            </a:r>
          </a:p>
          <a:p>
            <a:pPr algn="r" eaLnBrk="1" hangingPunct="1">
              <a:buFont typeface="Wingdings 2" pitchFamily="18" charset="2"/>
              <a:buNone/>
            </a:pPr>
            <a:r>
              <a:rPr lang="fa-IR" sz="3200" smtClean="0">
                <a:cs typeface="2 Titr" pitchFamily="2" charset="-78"/>
              </a:rPr>
              <a:t>نوع مجازات از قبل تعیین شده باشد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p:cTn id="43"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pPr algn="r" eaLnBrk="1" hangingPunct="1"/>
            <a:r>
              <a:rPr lang="fa-IR" b="1" smtClean="0">
                <a:cs typeface="2 Titr" pitchFamily="2" charset="-78"/>
              </a:rPr>
              <a:t>نمونه هايي از تنبیه هاي متداول</a:t>
            </a:r>
            <a:endParaRPr lang="en-US" smtClean="0">
              <a:cs typeface="2 Titr" pitchFamily="2" charset="-78"/>
            </a:endParaRPr>
          </a:p>
        </p:txBody>
      </p:sp>
      <p:sp>
        <p:nvSpPr>
          <p:cNvPr id="3" name="Content Placeholder 2"/>
          <p:cNvSpPr>
            <a:spLocks noGrp="1"/>
          </p:cNvSpPr>
          <p:nvPr>
            <p:ph idx="1"/>
          </p:nvPr>
        </p:nvSpPr>
        <p:spPr>
          <a:xfrm>
            <a:off x="301625" y="1527175"/>
            <a:ext cx="8504238" cy="4572000"/>
          </a:xfrm>
        </p:spPr>
        <p:txBody>
          <a:bodyPr/>
          <a:lstStyle/>
          <a:p>
            <a:pPr algn="r" eaLnBrk="1" hangingPunct="1">
              <a:buFont typeface="Wingdings 2" pitchFamily="18" charset="2"/>
              <a:buNone/>
            </a:pPr>
            <a:endParaRPr lang="fa-IR" sz="4000" smtClean="0">
              <a:cs typeface="2 Titr" pitchFamily="2" charset="-78"/>
            </a:endParaRPr>
          </a:p>
          <a:p>
            <a:pPr algn="r" eaLnBrk="1" hangingPunct="1"/>
            <a:r>
              <a:rPr lang="fa-IR" sz="4000" smtClean="0">
                <a:cs typeface="2 Titr" pitchFamily="2" charset="-78"/>
              </a:rPr>
              <a:t>زمان كمتري پشت ميز كامپيوتر نشستن </a:t>
            </a:r>
          </a:p>
          <a:p>
            <a:pPr algn="r" eaLnBrk="1" hangingPunct="1"/>
            <a:r>
              <a:rPr lang="fa-IR" sz="4000" smtClean="0">
                <a:cs typeface="2 Titr" pitchFamily="2" charset="-78"/>
              </a:rPr>
              <a:t>جلوگيري از بيرون رفتن با دوستان براي ...</a:t>
            </a:r>
            <a:endParaRPr lang="en-US" sz="4000" smtClean="0">
              <a:cs typeface="2 Titr" pitchFamily="2" charset="-78"/>
            </a:endParaRPr>
          </a:p>
          <a:p>
            <a:pPr algn="r" eaLnBrk="1" hangingPunct="1"/>
            <a:r>
              <a:rPr lang="fa-IR" sz="4000" smtClean="0">
                <a:cs typeface="2 Titr" pitchFamily="2" charset="-78"/>
              </a:rPr>
              <a:t>جلوگيري از تماشاي تلويزيون  </a:t>
            </a:r>
            <a:endParaRPr lang="en-US" sz="4000" smtClean="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pPr algn="r" eaLnBrk="1" hangingPunct="1"/>
            <a:r>
              <a:rPr lang="fa-IR" b="1" i="1" smtClean="0">
                <a:cs typeface="2 Titr" pitchFamily="2" charset="-78"/>
              </a:rPr>
              <a:t>آموزش خود نظم دهي</a:t>
            </a:r>
            <a:endParaRPr lang="en-US" smtClean="0">
              <a:cs typeface="2 Titr" pitchFamily="2" charset="-78"/>
            </a:endParaRPr>
          </a:p>
        </p:txBody>
      </p:sp>
      <p:sp>
        <p:nvSpPr>
          <p:cNvPr id="3" name="Content Placeholder 2"/>
          <p:cNvSpPr>
            <a:spLocks noGrp="1"/>
          </p:cNvSpPr>
          <p:nvPr>
            <p:ph idx="1"/>
          </p:nvPr>
        </p:nvSpPr>
        <p:spPr>
          <a:xfrm>
            <a:off x="457200" y="1600200"/>
            <a:ext cx="8329642" cy="4972072"/>
          </a:xfrm>
        </p:spPr>
        <p:txBody>
          <a:bodyPr>
            <a:noAutofit/>
          </a:bodyPr>
          <a:lstStyle/>
          <a:p>
            <a:pPr lvl="8" algn="r">
              <a:buFontTx/>
              <a:buNone/>
              <a:defRPr/>
            </a:pPr>
            <a:r>
              <a:rPr lang="fa-IR" sz="3200" b="1" dirty="0" smtClean="0">
                <a:cs typeface="2 Titr" pitchFamily="2" charset="-78"/>
              </a:rPr>
              <a:t>به فرزندتان قاعده ي    اگر... آن وقت ...... را بیاموزيد : </a:t>
            </a:r>
            <a:endParaRPr lang="en-US" sz="3200" dirty="0" smtClean="0">
              <a:cs typeface="2 Titr" pitchFamily="2" charset="-78"/>
            </a:endParaRPr>
          </a:p>
          <a:p>
            <a:pPr marL="274320" indent="-274320" algn="r" eaLnBrk="1" fontAlgn="auto" hangingPunct="1">
              <a:spcAft>
                <a:spcPts val="0"/>
              </a:spcAft>
              <a:buFont typeface="Wingdings 2"/>
              <a:buNone/>
              <a:defRPr/>
            </a:pPr>
            <a:r>
              <a:rPr lang="fa-IR" sz="3200" b="1" dirty="0" smtClean="0">
                <a:cs typeface="2 Titr" pitchFamily="2" charset="-78"/>
              </a:rPr>
              <a:t>اگر سفره را پهن کنی............. آن وقت شام مي خوريم </a:t>
            </a:r>
            <a:endParaRPr lang="en-US" sz="3200" dirty="0" smtClean="0">
              <a:cs typeface="2 Titr" pitchFamily="2" charset="-78"/>
            </a:endParaRPr>
          </a:p>
          <a:p>
            <a:pPr marL="274320" indent="-274320" algn="r" eaLnBrk="1" fontAlgn="auto" hangingPunct="1">
              <a:spcAft>
                <a:spcPts val="0"/>
              </a:spcAft>
              <a:buFont typeface="Wingdings 2"/>
              <a:buNone/>
              <a:defRPr/>
            </a:pPr>
            <a:r>
              <a:rPr lang="fa-IR" sz="3200" b="1" dirty="0" smtClean="0">
                <a:cs typeface="2 Titr" pitchFamily="2" charset="-78"/>
              </a:rPr>
              <a:t>اگر تكليف مدرسه ات را </a:t>
            </a:r>
            <a:r>
              <a:rPr lang="fa-IR" sz="3200" b="1" smtClean="0">
                <a:cs typeface="2 Titr" pitchFamily="2" charset="-78"/>
              </a:rPr>
              <a:t>انجام  بدهی </a:t>
            </a:r>
            <a:r>
              <a:rPr lang="fa-IR" sz="3200" b="1" dirty="0" smtClean="0">
                <a:cs typeface="2 Titr" pitchFamily="2" charset="-78"/>
              </a:rPr>
              <a:t>آن وقت مي تواني تلويزيون تماشا كني</a:t>
            </a:r>
            <a:endParaRPr lang="en-US" sz="3200" dirty="0" smtClean="0">
              <a:cs typeface="2 Titr" pitchFamily="2" charset="-78"/>
            </a:endParaRPr>
          </a:p>
          <a:p>
            <a:pPr marL="274320" indent="-274320" algn="r" eaLnBrk="1" fontAlgn="auto" hangingPunct="1">
              <a:spcAft>
                <a:spcPts val="0"/>
              </a:spcAft>
              <a:buFont typeface="Wingdings 2"/>
              <a:buNone/>
              <a:defRPr/>
            </a:pPr>
            <a:r>
              <a:rPr lang="fa-IR" sz="3200" b="1" dirty="0" smtClean="0">
                <a:cs typeface="2 Titr" pitchFamily="2" charset="-78"/>
              </a:rPr>
              <a:t> اگر 150000 تومان پول پس انداز كني...............................آن وقت مي تواني دوچرخه بخري</a:t>
            </a:r>
            <a:r>
              <a:rPr lang="fa-IR" sz="3200" dirty="0" smtClean="0">
                <a:cs typeface="2 Titr" pitchFamily="2" charset="-78"/>
              </a:rPr>
              <a:t>   </a:t>
            </a:r>
            <a:endParaRPr lang="en-US" sz="3200" dirty="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457200" y="274638"/>
            <a:ext cx="8472488" cy="868362"/>
          </a:xfrm>
        </p:spPr>
        <p:txBody>
          <a:bodyPr/>
          <a:lstStyle/>
          <a:p>
            <a:pPr algn="r" eaLnBrk="1" hangingPunct="1"/>
            <a:r>
              <a:rPr lang="fa-IR" b="1" i="1" smtClean="0">
                <a:cs typeface="2 Titr" pitchFamily="2" charset="-78"/>
              </a:rPr>
              <a:t>الگوي  خوبي باشيد</a:t>
            </a:r>
            <a:endParaRPr lang="en-US" smtClean="0">
              <a:cs typeface="2 Titr" pitchFamily="2" charset="-78"/>
            </a:endParaRPr>
          </a:p>
        </p:txBody>
      </p:sp>
      <p:sp>
        <p:nvSpPr>
          <p:cNvPr id="3" name="Content Placeholder 2"/>
          <p:cNvSpPr>
            <a:spLocks noGrp="1"/>
          </p:cNvSpPr>
          <p:nvPr>
            <p:ph idx="1"/>
          </p:nvPr>
        </p:nvSpPr>
        <p:spPr>
          <a:xfrm>
            <a:off x="0" y="1000125"/>
            <a:ext cx="9144000" cy="5857875"/>
          </a:xfrm>
        </p:spPr>
        <p:txBody>
          <a:bodyPr>
            <a:normAutofit fontScale="92500"/>
          </a:bodyPr>
          <a:lstStyle/>
          <a:p>
            <a:pPr marL="273050" indent="-273050" algn="r" eaLnBrk="1" hangingPunct="1">
              <a:buFont typeface="Wingdings 2" pitchFamily="18" charset="2"/>
              <a:buNone/>
            </a:pPr>
            <a:r>
              <a:rPr lang="fa-IR" sz="2400" smtClean="0">
                <a:cs typeface="2 Titr" pitchFamily="2" charset="-78"/>
              </a:rPr>
              <a:t> </a:t>
            </a:r>
            <a:endParaRPr lang="en-US" sz="2400" smtClean="0">
              <a:cs typeface="2 Titr" pitchFamily="2" charset="-78"/>
            </a:endParaRPr>
          </a:p>
          <a:p>
            <a:pPr marL="273050" indent="-273050" algn="r" eaLnBrk="1" hangingPunct="1">
              <a:buFont typeface="Wingdings 2" pitchFamily="18" charset="2"/>
              <a:buChar char=""/>
            </a:pPr>
            <a:r>
              <a:rPr lang="fa-IR" sz="2400" smtClean="0">
                <a:cs typeface="2 Titr" pitchFamily="2" charset="-78"/>
              </a:rPr>
              <a:t>مواد ناسالم و داروهای خطر ناک مصرف نکنید </a:t>
            </a:r>
            <a:endParaRPr lang="en-US" sz="2400" smtClean="0">
              <a:cs typeface="2 Titr" pitchFamily="2" charset="-78"/>
            </a:endParaRPr>
          </a:p>
          <a:p>
            <a:pPr marL="273050" indent="-273050" algn="r" eaLnBrk="1" hangingPunct="1">
              <a:buFont typeface="Wingdings 2" pitchFamily="18" charset="2"/>
              <a:buChar char=""/>
            </a:pPr>
            <a:r>
              <a:rPr lang="fa-IR" sz="2400" smtClean="0">
                <a:cs typeface="2 Titr" pitchFamily="2" charset="-78"/>
              </a:rPr>
              <a:t>بدون تجویز پزشک دارو مصرف نکنید </a:t>
            </a:r>
            <a:endParaRPr lang="en-US" sz="2400" smtClean="0">
              <a:cs typeface="2 Titr" pitchFamily="2" charset="-78"/>
            </a:endParaRPr>
          </a:p>
          <a:p>
            <a:pPr marL="273050" indent="-273050" algn="r" eaLnBrk="1" hangingPunct="1">
              <a:buFont typeface="Wingdings 2" pitchFamily="18" charset="2"/>
              <a:buChar char=""/>
            </a:pPr>
            <a:r>
              <a:rPr lang="fa-IR" sz="2400" smtClean="0">
                <a:cs typeface="2 Titr" pitchFamily="2" charset="-78"/>
              </a:rPr>
              <a:t>از آنهایی نباشید که می گویند " نبین چه کار می کنم ،ببین چه می گویم" </a:t>
            </a:r>
            <a:endParaRPr lang="en-US" sz="2400" smtClean="0">
              <a:cs typeface="2 Titr" pitchFamily="2" charset="-78"/>
            </a:endParaRPr>
          </a:p>
          <a:p>
            <a:pPr marL="273050" indent="-273050" algn="r" eaLnBrk="1" hangingPunct="1">
              <a:buFont typeface="Wingdings 2" pitchFamily="18" charset="2"/>
              <a:buChar char=""/>
            </a:pPr>
            <a:r>
              <a:rPr lang="fa-IR" sz="2400" smtClean="0">
                <a:cs typeface="2 Titr" pitchFamily="2" charset="-78"/>
              </a:rPr>
              <a:t>فرزند تان را درگیر فعالیت های ناسالم تان نکنید . مثلا از او  نخواهید  برای تان جاسیگاری بیاورد ، سیگارتان را روشن کنند ، یا فندک بزنند . </a:t>
            </a:r>
            <a:endParaRPr lang="en-US" sz="2400" smtClean="0">
              <a:cs typeface="2 Titr" pitchFamily="2" charset="-78"/>
            </a:endParaRPr>
          </a:p>
          <a:p>
            <a:pPr marL="273050" indent="-273050" algn="r" eaLnBrk="1" hangingPunct="1">
              <a:buFont typeface="Wingdings 2" pitchFamily="18" charset="2"/>
              <a:buChar char=""/>
            </a:pPr>
            <a:r>
              <a:rPr lang="fa-IR" sz="2400" smtClean="0">
                <a:cs typeface="2 Titr" pitchFamily="2" charset="-78"/>
              </a:rPr>
              <a:t>در مقابل هر استرسی فوری به داروها پناه نبرید .چرا که با این عمل به بچه ها می گویید  وقتی به این سادگی می توان آرامش پیدا کرد ، اصلا نیازی به مهارت های حل مسئله و کنترل استرس نیست.</a:t>
            </a:r>
            <a:endParaRPr lang="en-US" sz="2400" smtClean="0">
              <a:cs typeface="2 Titr" pitchFamily="2" charset="-78"/>
            </a:endParaRPr>
          </a:p>
          <a:p>
            <a:pPr marL="273050" indent="-273050" algn="r" eaLnBrk="1" hangingPunct="1">
              <a:buFont typeface="Wingdings 2" pitchFamily="18" charset="2"/>
              <a:buChar char=""/>
            </a:pPr>
            <a:r>
              <a:rPr lang="fa-IR" sz="2400" smtClean="0">
                <a:cs typeface="2 Titr" pitchFamily="2" charset="-78"/>
              </a:rPr>
              <a:t>بعضي وقت ها از رفتارهای بد ناشی از مصرف مواد ، مثالی بزنید . روزنامه ها،  تلویزیون و... پر اند  از اين جور مثال ها . مثلا  معتادی که از ماشین در حال حرکت پیاده می شود ، درگیری های زناشویی ، و... </a:t>
            </a:r>
            <a:endParaRPr lang="en-US" sz="2400" smtClean="0">
              <a:cs typeface="2 Titr" pitchFamily="2" charset="-78"/>
            </a:endParaRPr>
          </a:p>
          <a:p>
            <a:pPr marL="273050" indent="-273050" algn="r" eaLnBrk="1" hangingPunct="1">
              <a:buFont typeface="Wingdings 2" pitchFamily="18" charset="2"/>
              <a:buChar char=""/>
            </a:pPr>
            <a:r>
              <a:rPr lang="fa-IR" sz="2400" smtClean="0">
                <a:cs typeface="2 Titr" pitchFamily="2" charset="-78"/>
              </a:rPr>
              <a:t>درباره ي  سيگار ، الكل و مواد مخدر شوخي نكنيد ، چرا كه بچه ها فكر مي كنند موضوع خيلي هم جدي نيست.  اداي معتادان را درنياوريد و با لهجه ي آنها صحبت نكنيد . </a:t>
            </a:r>
            <a:endParaRPr lang="en-US" sz="2400" smtClean="0">
              <a:cs typeface="2 Titr" pitchFamily="2" charset="-78"/>
            </a:endParaRPr>
          </a:p>
          <a:p>
            <a:pPr marL="273050" indent="-273050" algn="r" eaLnBrk="1" hangingPunct="1">
              <a:buFont typeface="Wingdings 2" pitchFamily="18" charset="2"/>
              <a:buChar char=""/>
            </a:pPr>
            <a:r>
              <a:rPr lang="fa-IR" sz="2400" smtClean="0">
                <a:cs typeface="2 Titr" pitchFamily="2" charset="-78"/>
              </a:rPr>
              <a:t> </a:t>
            </a:r>
            <a:endParaRPr lang="en-US" sz="2400" smtClean="0">
              <a:cs typeface="2 Titr" pitchFamily="2" charset="-78"/>
            </a:endParaRPr>
          </a:p>
          <a:p>
            <a:pPr marL="273050" indent="-273050" algn="r" eaLnBrk="1" hangingPunct="1">
              <a:buFont typeface="Wingdings 2" pitchFamily="18" charset="2"/>
              <a:buNone/>
            </a:pPr>
            <a:endParaRPr lang="fa-IR" sz="2400" smtClean="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00125"/>
            <a:ext cx="9144000" cy="5099050"/>
          </a:xfrm>
        </p:spPr>
        <p:txBody>
          <a:bodyPr/>
          <a:lstStyle/>
          <a:p>
            <a:pPr eaLnBrk="1" hangingPunct="1"/>
            <a:endParaRPr lang="fa-IR" sz="2800" smtClean="0">
              <a:cs typeface="2 Titr" pitchFamily="2" charset="-78"/>
            </a:endParaRPr>
          </a:p>
          <a:p>
            <a:pPr eaLnBrk="1" hangingPunct="1"/>
            <a:endParaRPr lang="fa-IR" sz="2800" smtClean="0">
              <a:cs typeface="2 Titr" pitchFamily="2" charset="-78"/>
            </a:endParaRPr>
          </a:p>
          <a:p>
            <a:pPr eaLnBrk="1" hangingPunct="1">
              <a:buFont typeface="Wingdings 2" pitchFamily="18" charset="2"/>
              <a:buNone/>
            </a:pPr>
            <a:r>
              <a:rPr lang="fa-IR" sz="2800" smtClean="0">
                <a:cs typeface="2 Titr" pitchFamily="2" charset="-78"/>
              </a:rPr>
              <a:t>صدای رفتارمان چنان بلند است که بچه ها طنین گفتارمان را نمی شنوند</a:t>
            </a:r>
            <a:endParaRPr lang="en-US" sz="2800" smtClean="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0" y="274638"/>
            <a:ext cx="9144000" cy="868362"/>
          </a:xfrm>
        </p:spPr>
        <p:txBody>
          <a:bodyPr/>
          <a:lstStyle/>
          <a:p>
            <a:pPr algn="r" eaLnBrk="1" hangingPunct="1"/>
            <a:r>
              <a:rPr lang="fa-IR" sz="2800" b="1" i="1" smtClean="0">
                <a:cs typeface="2 Titr" pitchFamily="2" charset="-78"/>
              </a:rPr>
              <a:t>اگر شما خودتان سیگار ،  الکل یا مواد</a:t>
            </a:r>
            <a:r>
              <a:rPr lang="fa-IR" sz="4400" b="1" i="1" smtClean="0">
                <a:cs typeface="2 Titr" pitchFamily="2" charset="-78"/>
              </a:rPr>
              <a:t> </a:t>
            </a:r>
            <a:r>
              <a:rPr lang="fa-IR" sz="2800" b="1" i="1" smtClean="0">
                <a:cs typeface="2 Titr" pitchFamily="2" charset="-78"/>
              </a:rPr>
              <a:t>مخدر مصرف می کنید</a:t>
            </a:r>
            <a:endParaRPr lang="en-US" sz="2800" smtClean="0">
              <a:cs typeface="2 Titr" pitchFamily="2" charset="-78"/>
            </a:endParaRPr>
          </a:p>
        </p:txBody>
      </p:sp>
      <p:sp>
        <p:nvSpPr>
          <p:cNvPr id="3" name="Content Placeholder 2"/>
          <p:cNvSpPr>
            <a:spLocks noGrp="1"/>
          </p:cNvSpPr>
          <p:nvPr>
            <p:ph idx="1"/>
          </p:nvPr>
        </p:nvSpPr>
        <p:spPr>
          <a:xfrm>
            <a:off x="285750" y="1071563"/>
            <a:ext cx="8858250" cy="5786437"/>
          </a:xfrm>
        </p:spPr>
        <p:txBody>
          <a:bodyPr/>
          <a:lstStyle/>
          <a:p>
            <a:pPr lvl="1" algn="r" eaLnBrk="1" hangingPunct="1"/>
            <a:r>
              <a:rPr lang="fa-IR" sz="2800" smtClean="0">
                <a:cs typeface="2 Titr" pitchFamily="2" charset="-78"/>
              </a:rPr>
              <a:t>اگر به صورت تفننی سیگار، الکل یا مواد مخدر مصرف می کنید ، سعی کنید برای موقعیت های خاصي مثل تعطیلات ، شیوه های دیگری برای سر حال شدن پیدا کنید  . </a:t>
            </a:r>
            <a:endParaRPr lang="en-US" sz="2800" smtClean="0">
              <a:cs typeface="2 Titr" pitchFamily="2" charset="-78"/>
            </a:endParaRPr>
          </a:p>
          <a:p>
            <a:pPr algn="r" eaLnBrk="1" hangingPunct="1"/>
            <a:r>
              <a:rPr lang="fa-IR" sz="2800" smtClean="0">
                <a:cs typeface="2 Titr" pitchFamily="2" charset="-78"/>
              </a:rPr>
              <a:t>به کمک فعالیت هایی مثل ورزش، گپ و گو با یک دوست ،  تنفس عمیق ، آرميدگي عضلاني(ريلكسيشن)و... با استرس ها تان مقابله کنید . فرزند شما هم این شيوه ها را یاد  می گیرد </a:t>
            </a:r>
            <a:endParaRPr lang="en-US" sz="2800" smtClean="0">
              <a:cs typeface="2 Titr" pitchFamily="2" charset="-78"/>
            </a:endParaRPr>
          </a:p>
          <a:p>
            <a:pPr algn="r" eaLnBrk="1" hangingPunct="1"/>
            <a:r>
              <a:rPr lang="fa-IR" sz="2800" smtClean="0">
                <a:cs typeface="2 Titr" pitchFamily="2" charset="-78"/>
              </a:rPr>
              <a:t>اگر فرزندتان بپرسد شما چرا سیگار می کشید ، بگویید ، من سال ها قبل شروع به مصرف سیگار کردم و آن زمان کسی این قدرها درباره ی ضرر و زیان سيگار اطلاعات نداشت و حالا  می بینی که برای ترک اش به در و دیوار می زنم ولی ... </a:t>
            </a:r>
            <a:endParaRPr lang="en-US" sz="2800" smtClean="0">
              <a:cs typeface="2 Titr" pitchFamily="2" charset="-78"/>
            </a:endParaRPr>
          </a:p>
          <a:p>
            <a:pPr algn="r" eaLnBrk="1" hangingPunct="1"/>
            <a:r>
              <a:rPr lang="fa-IR" sz="2800" b="1" i="1" smtClean="0">
                <a:cs typeface="2 Titr" pitchFamily="2" charset="-78"/>
              </a:rPr>
              <a:t> </a:t>
            </a:r>
            <a:endParaRPr lang="en-US" sz="2800" smtClean="0">
              <a:cs typeface="2 Titr" pitchFamily="2" charset="-78"/>
            </a:endParaRPr>
          </a:p>
          <a:p>
            <a:pPr algn="r" eaLnBrk="1" hangingPunct="1"/>
            <a:endParaRPr lang="en-US" sz="2800" smtClean="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Content Placeholder 2"/>
          <p:cNvSpPr>
            <a:spLocks noGrp="1"/>
          </p:cNvSpPr>
          <p:nvPr>
            <p:ph idx="1"/>
          </p:nvPr>
        </p:nvSpPr>
        <p:spPr>
          <a:xfrm>
            <a:off x="0" y="285750"/>
            <a:ext cx="9144000" cy="6572250"/>
          </a:xfrm>
        </p:spPr>
        <p:txBody>
          <a:bodyPr>
            <a:normAutofit lnSpcReduction="10000"/>
          </a:bodyPr>
          <a:lstStyle/>
          <a:p>
            <a:pPr algn="r" eaLnBrk="1" hangingPunct="1"/>
            <a:r>
              <a:rPr lang="fa-IR" sz="3200" smtClean="0">
                <a:cs typeface="2 Titr" pitchFamily="2" charset="-78"/>
              </a:rPr>
              <a:t>اگر سیگار می کشید ، و ترک آن را دشوار می بینید ، با بچه هاتان در باره ی اعتیاد آوری سیگار ، دشواری های ترک آن و علاقه ی شما برای نجات از این دام  صحبت کنید .  </a:t>
            </a:r>
            <a:endParaRPr lang="en-US" sz="3200" smtClean="0">
              <a:cs typeface="2 Titr" pitchFamily="2" charset="-78"/>
            </a:endParaRPr>
          </a:p>
          <a:p>
            <a:pPr algn="r" eaLnBrk="1" hangingPunct="1"/>
            <a:r>
              <a:rPr lang="fa-IR" sz="3200" smtClean="0">
                <a:cs typeface="2 Titr" pitchFamily="2" charset="-78"/>
              </a:rPr>
              <a:t>بگذارید بداند وقتی جوان بودید فکر می کردید به راحتی می توانید سیگار  را ترک کنید . </a:t>
            </a:r>
            <a:endParaRPr lang="en-US" sz="3200" smtClean="0">
              <a:cs typeface="2 Titr" pitchFamily="2" charset="-78"/>
            </a:endParaRPr>
          </a:p>
          <a:p>
            <a:pPr algn="r" eaLnBrk="1" hangingPunct="1"/>
            <a:r>
              <a:rPr lang="fa-IR" sz="3200" smtClean="0">
                <a:cs typeface="2 Titr" pitchFamily="2" charset="-78"/>
              </a:rPr>
              <a:t>از  درد سر های سیگار و عوارض آن که در حال حاضر دامنگیر شماست صحبت کنید ، مثلا بوی بد آن که مانع برقراری ارتباط با دیگران می شود، زردی و خرابی دندان ها ، خطرات قلبی و عروقی آن ، فشار خون ، سرفه ها و عفونت های ریه و... ( البته اگر فرزند شما خیلی کم سن و سال است مراقب باشید ، چرا که بچه ها ممکن است فکر کنند ممکن است بزودی بمیرید و دچار استرس و اضطراب شوند) . </a:t>
            </a:r>
            <a:endParaRPr lang="en-US" sz="3200" smtClean="0">
              <a:cs typeface="2 Titr" pitchFamily="2" charset="-78"/>
            </a:endParaRPr>
          </a:p>
          <a:p>
            <a:pPr algn="r"/>
            <a:endParaRPr lang="fa-IR" sz="3200" smtClean="0">
              <a:cs typeface="2 Titr" pitchFamily="2" charset="-78"/>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625" y="500063"/>
            <a:ext cx="8504238" cy="5599112"/>
          </a:xfrm>
        </p:spPr>
        <p:txBody>
          <a:bodyPr/>
          <a:lstStyle/>
          <a:p>
            <a:pPr algn="r" eaLnBrk="1" hangingPunct="1"/>
            <a:endParaRPr lang="fa-IR" sz="4000" smtClean="0">
              <a:cs typeface="2 Titr" pitchFamily="2" charset="-78"/>
            </a:endParaRPr>
          </a:p>
          <a:p>
            <a:pPr algn="r" eaLnBrk="1" hangingPunct="1"/>
            <a:endParaRPr lang="fa-IR" sz="4000" smtClean="0">
              <a:cs typeface="2 Titr" pitchFamily="2" charset="-78"/>
            </a:endParaRPr>
          </a:p>
          <a:p>
            <a:pPr algn="r" eaLnBrk="1" hangingPunct="1">
              <a:buFont typeface="Wingdings 2" pitchFamily="18" charset="2"/>
              <a:buNone/>
            </a:pPr>
            <a:r>
              <a:rPr lang="fa-IR" sz="4000" smtClean="0">
                <a:cs typeface="2 Titr" pitchFamily="2" charset="-78"/>
              </a:rPr>
              <a:t>اگر در گذشته مواد مصرف می کردید...</a:t>
            </a:r>
            <a:endParaRPr lang="en-US" sz="4000" smtClean="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428625" y="0"/>
            <a:ext cx="8401050" cy="928688"/>
          </a:xfrm>
        </p:spPr>
        <p:txBody>
          <a:bodyPr/>
          <a:lstStyle/>
          <a:p>
            <a:pPr algn="r" eaLnBrk="1" hangingPunct="1"/>
            <a:r>
              <a:rPr lang="fa-IR" sz="3600" smtClean="0">
                <a:cs typeface="2 Titr" pitchFamily="2" charset="-78"/>
              </a:rPr>
              <a:t>به او عاقلانه دوست پیدا کردن را آموزش بدهید</a:t>
            </a:r>
            <a:endParaRPr lang="en-US" sz="3600" smtClean="0">
              <a:cs typeface="2 Titr" pitchFamily="2" charset="-78"/>
            </a:endParaRPr>
          </a:p>
        </p:txBody>
      </p:sp>
      <p:sp>
        <p:nvSpPr>
          <p:cNvPr id="3" name="Content Placeholder 2"/>
          <p:cNvSpPr>
            <a:spLocks noGrp="1"/>
          </p:cNvSpPr>
          <p:nvPr>
            <p:ph idx="1"/>
          </p:nvPr>
        </p:nvSpPr>
        <p:spPr>
          <a:xfrm>
            <a:off x="301625" y="1000125"/>
            <a:ext cx="8504238" cy="5857875"/>
          </a:xfrm>
        </p:spPr>
        <p:txBody>
          <a:bodyPr/>
          <a:lstStyle/>
          <a:p>
            <a:pPr marL="273050" indent="-273050" algn="r" eaLnBrk="1" hangingPunct="1">
              <a:buFont typeface="Wingdings 2" pitchFamily="18" charset="2"/>
              <a:buChar char=""/>
            </a:pPr>
            <a:r>
              <a:rPr lang="fa-IR" sz="3200" b="1" smtClean="0">
                <a:cs typeface="2 Titr" pitchFamily="2" charset="-78"/>
              </a:rPr>
              <a:t>به فرزندتان بگوييد: </a:t>
            </a:r>
            <a:endParaRPr lang="en-US" sz="3200" smtClean="0">
              <a:cs typeface="2 Titr" pitchFamily="2" charset="-78"/>
            </a:endParaRPr>
          </a:p>
          <a:p>
            <a:pPr marL="273050" indent="-273050" algn="r" eaLnBrk="1" hangingPunct="1">
              <a:buFont typeface="Wingdings 2" pitchFamily="18" charset="2"/>
              <a:buChar char=""/>
            </a:pPr>
            <a:r>
              <a:rPr lang="fa-IR" sz="2800" smtClean="0">
                <a:cs typeface="2 Titr" pitchFamily="2" charset="-78"/>
              </a:rPr>
              <a:t>وقتي مي خواهي با كسي دوست شوي ،با دقت به ويژگي هاي او را ببین . </a:t>
            </a:r>
            <a:endParaRPr lang="en-US" sz="2800" smtClean="0">
              <a:cs typeface="2 Titr" pitchFamily="2" charset="-78"/>
            </a:endParaRPr>
          </a:p>
          <a:p>
            <a:pPr marL="273050" indent="-273050" algn="r" eaLnBrk="1" hangingPunct="1">
              <a:buFont typeface="Wingdings 2" pitchFamily="18" charset="2"/>
              <a:buChar char=""/>
            </a:pPr>
            <a:r>
              <a:rPr lang="fa-IR" sz="2800" smtClean="0">
                <a:cs typeface="2 Titr" pitchFamily="2" charset="-78"/>
              </a:rPr>
              <a:t>سعي كن در مورد افراد از روي ظاهرشان قضاوت نكني . همان طور كه از روي جلد كتاب نمي شود فهميد كه آيا كتاب خوبي است يا نه، از روي ظاهر آدم ها هم نمي توان فهميد كه خوب اند يا بد . </a:t>
            </a:r>
            <a:endParaRPr lang="en-US" sz="2800" smtClean="0">
              <a:cs typeface="2 Titr" pitchFamily="2" charset="-78"/>
            </a:endParaRPr>
          </a:p>
          <a:p>
            <a:pPr marL="273050" indent="-273050" algn="r" eaLnBrk="1" hangingPunct="1">
              <a:buFont typeface="Wingdings 2" pitchFamily="18" charset="2"/>
              <a:buChar char=""/>
            </a:pPr>
            <a:r>
              <a:rPr lang="fa-IR" sz="2800" smtClean="0">
                <a:cs typeface="2 Titr" pitchFamily="2" charset="-78"/>
              </a:rPr>
              <a:t>در انتخاب يك دوست بيشتر روي خصوصيت هاي اخلاقي او توجه كن نه توانمندي هاي او . مثلا  این طور نیست که یک ورزشکار خوب یا یک شاگرد خوب حتما دوست خوبی هم باشد.</a:t>
            </a:r>
            <a:endParaRPr lang="en-US" sz="2800" smtClean="0">
              <a:cs typeface="2 Titr" pitchFamily="2" charset="-78"/>
            </a:endParaRPr>
          </a:p>
          <a:p>
            <a:pPr marL="273050" indent="-273050" algn="r" eaLnBrk="1" hangingPunct="1">
              <a:buFont typeface="Wingdings 2" pitchFamily="18" charset="2"/>
              <a:buChar char=""/>
            </a:pPr>
            <a:r>
              <a:rPr lang="en-US" sz="2800" smtClean="0">
                <a:cs typeface="2 Titr" pitchFamily="2" charset="-78"/>
              </a:rPr>
              <a:t> </a:t>
            </a:r>
            <a:r>
              <a:rPr lang="fa-IR" sz="1200" smtClean="0">
                <a:cs typeface="2 Titr" pitchFamily="2" charset="-78"/>
              </a:rPr>
              <a:t>  </a:t>
            </a:r>
            <a:endParaRPr lang="en-US" sz="1200" smtClean="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88"/>
            <a:ext cx="8329613" cy="5768975"/>
          </a:xfrm>
        </p:spPr>
        <p:txBody>
          <a:bodyPr/>
          <a:lstStyle/>
          <a:p>
            <a:pPr marL="273050" indent="-273050" algn="r" eaLnBrk="1" hangingPunct="1">
              <a:buFont typeface="Wingdings 2" pitchFamily="18" charset="2"/>
              <a:buChar char=""/>
              <a:defRPr/>
            </a:pPr>
            <a:r>
              <a:rPr lang="fa-IR" sz="3200" dirty="0" smtClean="0">
                <a:cs typeface="2 Titr" pitchFamily="2" charset="-78"/>
              </a:rPr>
              <a:t>وقتي مي خواهي با كسي دوست شوي ، به رفتار او در كلاس ، زنگ تفريح و يا در راه خانه به مدرسه توجه كن و ببين كه با چه كساني دوست است . </a:t>
            </a:r>
            <a:endParaRPr lang="en-US" sz="3200" dirty="0" smtClean="0">
              <a:cs typeface="2 Titr" pitchFamily="2" charset="-78"/>
            </a:endParaRPr>
          </a:p>
          <a:p>
            <a:pPr marL="273050" indent="-273050" algn="r" eaLnBrk="1" hangingPunct="1">
              <a:buFont typeface="Wingdings 2" pitchFamily="18" charset="2"/>
              <a:buChar char=""/>
              <a:defRPr/>
            </a:pPr>
            <a:r>
              <a:rPr lang="fa-IR" sz="3200" dirty="0" smtClean="0">
                <a:cs typeface="2 Titr" pitchFamily="2" charset="-78"/>
              </a:rPr>
              <a:t>در انتخاب دوست سخت گير باش . دوست واقعي هيچ وقت از شما نمي خواهد كاري انجام دهيد كه شما را به درد سر بيندازد و يا مخالف قوانين جامعه باشد .</a:t>
            </a:r>
            <a:endParaRPr lang="en-US" sz="3200" dirty="0" smtClean="0">
              <a:cs typeface="2 Titr" pitchFamily="2" charset="-78"/>
            </a:endParaRPr>
          </a:p>
          <a:p>
            <a:pPr marL="273050" indent="-273050" algn="r" eaLnBrk="1" hangingPunct="1">
              <a:buFont typeface="Wingdings 2" pitchFamily="18" charset="2"/>
              <a:buChar char=""/>
              <a:defRPr/>
            </a:pPr>
            <a:r>
              <a:rPr lang="fa-IR" sz="3200" dirty="0" smtClean="0">
                <a:cs typeface="2 Titr" pitchFamily="2" charset="-78"/>
              </a:rPr>
              <a:t>يك دوست خوب نه تنها شما را به كارهاي اشتباه تشويق نمي كند، بلكه وقتي مي بيند شما مي خواهيد كار اشتباهي انجام دهيد، مانع  انجام آن مي شود .</a:t>
            </a:r>
            <a:endParaRPr lang="en-US" sz="3200" dirty="0" smtClean="0">
              <a:cs typeface="2 Titr" pitchFamily="2" charset="-78"/>
            </a:endParaRPr>
          </a:p>
          <a:p>
            <a:pPr>
              <a:defRPr/>
            </a:pPr>
            <a:endParaRPr lang="fa-I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0" y="928688"/>
            <a:ext cx="8786813" cy="5197475"/>
          </a:xfrm>
        </p:spPr>
        <p:txBody>
          <a:bodyPr/>
          <a:lstStyle/>
          <a:p>
            <a:pPr algn="r"/>
            <a:r>
              <a:rPr lang="fa-IR" smtClean="0">
                <a:cs typeface="2 Titr" pitchFamily="2" charset="-78"/>
              </a:rPr>
              <a:t>مرکز ملی مطالعات اعتیاد : حدود 3.5 درصد از هموطنان ما معتادند .یعنی حدود 2.5 میلیون نفر .</a:t>
            </a:r>
          </a:p>
          <a:p>
            <a:pPr algn="r"/>
            <a:r>
              <a:rPr lang="fa-IR" smtClean="0">
                <a:cs typeface="2 Titr" pitchFamily="2" charset="-78"/>
              </a:rPr>
              <a:t>حدود 3 میلیون نفر مصرف کننده تفنی داریم که دست کم </a:t>
            </a:r>
            <a:endParaRPr lang="en-US" smtClean="0">
              <a:cs typeface="2 Titr" pitchFamily="2" charset="-78"/>
            </a:endParaRPr>
          </a:p>
          <a:p>
            <a:pPr algn="r"/>
            <a:r>
              <a:rPr lang="fa-IR" smtClean="0">
                <a:cs typeface="2 Titr" pitchFamily="2" charset="-78"/>
              </a:rPr>
              <a:t>یکبار مواد مصرف کرده اند</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50" y="428625"/>
            <a:ext cx="8643938" cy="6429375"/>
          </a:xfrm>
        </p:spPr>
        <p:txBody>
          <a:bodyPr/>
          <a:lstStyle/>
          <a:p>
            <a:pPr marL="274320" indent="-274320" algn="r" eaLnBrk="1" fontAlgn="auto" hangingPunct="1">
              <a:spcAft>
                <a:spcPts val="0"/>
              </a:spcAft>
              <a:buFont typeface="Wingdings 2"/>
              <a:buChar char=""/>
              <a:defRPr/>
            </a:pPr>
            <a:r>
              <a:rPr lang="fa-IR" sz="2800" dirty="0" smtClean="0">
                <a:cs typeface="2 Titr" pitchFamily="2" charset="-78"/>
              </a:rPr>
              <a:t>دوستان خوب به يكديگر احترام مي گذارند ، يكديگر را مسخره نمي كنند و به هم توهين نمي كنند .</a:t>
            </a:r>
            <a:endParaRPr lang="en-US" sz="2800" dirty="0" smtClean="0">
              <a:cs typeface="2 Titr" pitchFamily="2" charset="-78"/>
            </a:endParaRPr>
          </a:p>
          <a:p>
            <a:pPr marL="274320" indent="-274320" algn="r" eaLnBrk="1" fontAlgn="auto" hangingPunct="1">
              <a:spcAft>
                <a:spcPts val="0"/>
              </a:spcAft>
              <a:buFont typeface="Wingdings 2"/>
              <a:buChar char=""/>
              <a:defRPr/>
            </a:pPr>
            <a:r>
              <a:rPr lang="fa-IR" sz="2800" dirty="0" smtClean="0">
                <a:cs typeface="2 Titr" pitchFamily="2" charset="-78"/>
              </a:rPr>
              <a:t> دوستان خوب به حرف هاي هم خوب گوش مي دهند . </a:t>
            </a:r>
            <a:endParaRPr lang="en-US" sz="2800" dirty="0" smtClean="0">
              <a:cs typeface="2 Titr" pitchFamily="2" charset="-78"/>
            </a:endParaRPr>
          </a:p>
          <a:p>
            <a:pPr marL="274320" indent="-274320" algn="r" eaLnBrk="1" fontAlgn="auto" hangingPunct="1">
              <a:spcAft>
                <a:spcPts val="0"/>
              </a:spcAft>
              <a:buFont typeface="Wingdings 2"/>
              <a:buChar char=""/>
              <a:defRPr/>
            </a:pPr>
            <a:r>
              <a:rPr lang="fa-IR" sz="2800" dirty="0" smtClean="0">
                <a:cs typeface="2 Titr" pitchFamily="2" charset="-78"/>
              </a:rPr>
              <a:t>يك دوست خوب ، خوبي هاي شما را مي بيند و بخاطر داشتن آن خوبي ها تشويق تان مي كند . </a:t>
            </a:r>
            <a:endParaRPr lang="en-US" sz="2800" dirty="0" smtClean="0">
              <a:cs typeface="2 Titr" pitchFamily="2" charset="-78"/>
            </a:endParaRPr>
          </a:p>
          <a:p>
            <a:pPr marL="274320" indent="-274320" algn="r" eaLnBrk="1" fontAlgn="auto" hangingPunct="1">
              <a:spcAft>
                <a:spcPts val="0"/>
              </a:spcAft>
              <a:buFont typeface="Wingdings 2"/>
              <a:buChar char=""/>
              <a:defRPr/>
            </a:pPr>
            <a:r>
              <a:rPr lang="fa-IR" sz="2800" dirty="0" smtClean="0">
                <a:cs typeface="2 Titr" pitchFamily="2" charset="-78"/>
              </a:rPr>
              <a:t>دوستان واقعي ، وقتي ويژگي هاي منفي يكديگر را مي بينند ، بدون آنكه بخواهند توهيني كنند ، خيلي مودبانه به هم مي گويند و به يك ديگر كمك مي كنند تا آن را برطرف كنند . </a:t>
            </a:r>
            <a:endParaRPr lang="en-US" sz="2800" dirty="0" smtClean="0">
              <a:cs typeface="2 Titr" pitchFamily="2" charset="-78"/>
            </a:endParaRPr>
          </a:p>
          <a:p>
            <a:pPr marL="274320" indent="-274320" algn="r" eaLnBrk="1" fontAlgn="auto" hangingPunct="1">
              <a:spcAft>
                <a:spcPts val="0"/>
              </a:spcAft>
              <a:buFont typeface="Wingdings 2"/>
              <a:buChar char=""/>
              <a:defRPr/>
            </a:pPr>
            <a:r>
              <a:rPr lang="fa-IR" sz="2800" dirty="0" smtClean="0">
                <a:cs typeface="2 Titr" pitchFamily="2" charset="-78"/>
              </a:rPr>
              <a:t>دوستان خوب ، به هم وفادارند ولي به هم اجازه مي دهند كه با افراد ديگري هم دوست شوند </a:t>
            </a:r>
            <a:endParaRPr lang="en-US" sz="2800" dirty="0" smtClean="0">
              <a:cs typeface="2 Titr" pitchFamily="2" charset="-78"/>
            </a:endParaRPr>
          </a:p>
          <a:p>
            <a:pPr marL="274320" indent="-274320" algn="r" eaLnBrk="1" fontAlgn="auto" hangingPunct="1">
              <a:spcAft>
                <a:spcPts val="0"/>
              </a:spcAft>
              <a:buFont typeface="Wingdings 2"/>
              <a:buChar char=""/>
              <a:defRPr/>
            </a:pPr>
            <a:r>
              <a:rPr lang="fa-IR" sz="2800" dirty="0" smtClean="0">
                <a:cs typeface="2 Titr" pitchFamily="2" charset="-78"/>
              </a:rPr>
              <a:t>دوستان خوب حقيقت را به يكديگر مي گويند </a:t>
            </a:r>
            <a:endParaRPr lang="en-US" sz="2800" dirty="0" smtClean="0">
              <a:cs typeface="2 Titr" pitchFamily="2" charset="-78"/>
            </a:endParaRPr>
          </a:p>
          <a:p>
            <a:pPr marL="274320" indent="-274320" algn="r" eaLnBrk="1" fontAlgn="auto" hangingPunct="1">
              <a:spcAft>
                <a:spcPts val="0"/>
              </a:spcAft>
              <a:buFont typeface="Wingdings 2"/>
              <a:buChar char=""/>
              <a:defRPr/>
            </a:pPr>
            <a:r>
              <a:rPr lang="fa-IR" sz="2800" dirty="0" smtClean="0">
                <a:cs typeface="2 Titr" pitchFamily="2" charset="-78"/>
              </a:rPr>
              <a:t>دوستان خوب وقتي اشتباهي مرتكب مي شوند، معذرت مي خواهند و همديگر را مي بخشند .  </a:t>
            </a:r>
            <a:endParaRPr lang="en-US" sz="2800" dirty="0" smtClean="0">
              <a:cs typeface="2 Titr" pitchFamily="2" charset="-78"/>
            </a:endParaRPr>
          </a:p>
          <a:p>
            <a:pPr algn="r">
              <a:defRPr/>
            </a:pPr>
            <a:endParaRPr lang="fa-IR" sz="2800" dirty="0">
              <a:cs typeface="2 Titr" pitchFamily="2" charset="-78"/>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a:xfrm>
            <a:off x="457200" y="274638"/>
            <a:ext cx="8258175" cy="868362"/>
          </a:xfrm>
        </p:spPr>
        <p:txBody>
          <a:bodyPr/>
          <a:lstStyle/>
          <a:p>
            <a:pPr algn="r" eaLnBrk="1" hangingPunct="1"/>
            <a:r>
              <a:rPr lang="fa-IR" sz="4000" b="1" i="1" smtClean="0">
                <a:cs typeface="2 Titr" pitchFamily="2" charset="-78"/>
              </a:rPr>
              <a:t>چرا بچه اي مواد مصرف مي كند ؟ </a:t>
            </a:r>
            <a:endParaRPr lang="en-US" sz="4000" smtClean="0">
              <a:cs typeface="2 Titr" pitchFamily="2" charset="-78"/>
            </a:endParaRPr>
          </a:p>
        </p:txBody>
      </p:sp>
      <p:sp>
        <p:nvSpPr>
          <p:cNvPr id="3" name="Content Placeholder 2"/>
          <p:cNvSpPr>
            <a:spLocks noGrp="1"/>
          </p:cNvSpPr>
          <p:nvPr>
            <p:ph idx="1"/>
          </p:nvPr>
        </p:nvSpPr>
        <p:spPr>
          <a:xfrm>
            <a:off x="0" y="1214438"/>
            <a:ext cx="9144000" cy="5357812"/>
          </a:xfrm>
        </p:spPr>
        <p:txBody>
          <a:bodyPr>
            <a:normAutofit lnSpcReduction="10000"/>
          </a:bodyPr>
          <a:lstStyle/>
          <a:p>
            <a:pPr marL="273050" indent="-273050" algn="r" eaLnBrk="1" hangingPunct="1">
              <a:buFont typeface="Wingdings 2" pitchFamily="18" charset="2"/>
              <a:buChar char=""/>
            </a:pPr>
            <a:r>
              <a:rPr lang="fa-IR" sz="2800" smtClean="0">
                <a:cs typeface="2 Titr" pitchFamily="2" charset="-78"/>
              </a:rPr>
              <a:t>خستگي و اضطراب را از بين مي برد </a:t>
            </a:r>
            <a:endParaRPr lang="en-US" sz="2800" smtClean="0">
              <a:cs typeface="2 Titr" pitchFamily="2" charset="-78"/>
            </a:endParaRPr>
          </a:p>
          <a:p>
            <a:pPr marL="273050" indent="-273050" algn="r" eaLnBrk="1" hangingPunct="1">
              <a:buFont typeface="Wingdings 2" pitchFamily="18" charset="2"/>
              <a:buChar char=""/>
            </a:pPr>
            <a:r>
              <a:rPr lang="fa-IR" sz="2800" smtClean="0">
                <a:cs typeface="2 Titr" pitchFamily="2" charset="-78"/>
              </a:rPr>
              <a:t>احساس خوبي به آن ها مي دهد </a:t>
            </a:r>
            <a:endParaRPr lang="en-US" sz="2800" smtClean="0">
              <a:cs typeface="2 Titr" pitchFamily="2" charset="-78"/>
            </a:endParaRPr>
          </a:p>
          <a:p>
            <a:pPr marL="273050" indent="-273050" algn="r" eaLnBrk="1" hangingPunct="1">
              <a:buFont typeface="Wingdings 2" pitchFamily="18" charset="2"/>
              <a:buChar char=""/>
            </a:pPr>
            <a:r>
              <a:rPr lang="fa-IR" sz="2800" smtClean="0">
                <a:cs typeface="2 Titr" pitchFamily="2" charset="-78"/>
              </a:rPr>
              <a:t>مشكلات شان را فراموش  و آرامش  پيدا مي كنند .</a:t>
            </a:r>
            <a:endParaRPr lang="en-US" sz="2800" smtClean="0">
              <a:cs typeface="2 Titr" pitchFamily="2" charset="-78"/>
            </a:endParaRPr>
          </a:p>
          <a:p>
            <a:pPr marL="273050" indent="-273050" algn="r" eaLnBrk="1" hangingPunct="1">
              <a:buFont typeface="Wingdings 2" pitchFamily="18" charset="2"/>
              <a:buChar char=""/>
            </a:pPr>
            <a:r>
              <a:rPr lang="fa-IR" sz="2800" smtClean="0">
                <a:cs typeface="2 Titr" pitchFamily="2" charset="-78"/>
              </a:rPr>
              <a:t>شاد مي شوند </a:t>
            </a:r>
            <a:endParaRPr lang="en-US" sz="2800" smtClean="0">
              <a:cs typeface="2 Titr" pitchFamily="2" charset="-78"/>
            </a:endParaRPr>
          </a:p>
          <a:p>
            <a:pPr marL="273050" indent="-273050" algn="r" eaLnBrk="1" hangingPunct="1">
              <a:buFont typeface="Wingdings 2" pitchFamily="18" charset="2"/>
              <a:buChar char=""/>
            </a:pPr>
            <a:r>
              <a:rPr lang="fa-IR" sz="2800" smtClean="0">
                <a:cs typeface="2 Titr" pitchFamily="2" charset="-78"/>
              </a:rPr>
              <a:t>كنجكاوي شان را ارضاء مي كند </a:t>
            </a:r>
            <a:endParaRPr lang="en-US" sz="2800" smtClean="0">
              <a:cs typeface="2 Titr" pitchFamily="2" charset="-78"/>
            </a:endParaRPr>
          </a:p>
          <a:p>
            <a:pPr marL="273050" indent="-273050" algn="r" eaLnBrk="1" hangingPunct="1">
              <a:buFont typeface="Wingdings 2" pitchFamily="18" charset="2"/>
              <a:buChar char=""/>
            </a:pPr>
            <a:r>
              <a:rPr lang="fa-IR" sz="2800" smtClean="0">
                <a:cs typeface="2 Titr" pitchFamily="2" charset="-78"/>
              </a:rPr>
              <a:t>خطر مي كنند </a:t>
            </a:r>
            <a:endParaRPr lang="en-US" sz="2800" smtClean="0">
              <a:cs typeface="2 Titr" pitchFamily="2" charset="-78"/>
            </a:endParaRPr>
          </a:p>
          <a:p>
            <a:pPr marL="273050" indent="-273050" algn="r" eaLnBrk="1" hangingPunct="1">
              <a:buFont typeface="Wingdings 2" pitchFamily="18" charset="2"/>
              <a:buChar char=""/>
            </a:pPr>
            <a:r>
              <a:rPr lang="fa-IR" sz="2800" smtClean="0">
                <a:cs typeface="2 Titr" pitchFamily="2" charset="-78"/>
              </a:rPr>
              <a:t>احساس بزرگي به آنها دست مي دهد </a:t>
            </a:r>
            <a:endParaRPr lang="en-US" sz="2800" smtClean="0">
              <a:cs typeface="2 Titr" pitchFamily="2" charset="-78"/>
            </a:endParaRPr>
          </a:p>
          <a:p>
            <a:pPr marL="273050" indent="-273050" algn="r" eaLnBrk="1" hangingPunct="1">
              <a:buFont typeface="Wingdings 2" pitchFamily="18" charset="2"/>
              <a:buChar char=""/>
            </a:pPr>
            <a:r>
              <a:rPr lang="fa-IR" sz="2800" smtClean="0">
                <a:cs typeface="2 Titr" pitchFamily="2" charset="-78"/>
              </a:rPr>
              <a:t>نشان دهنده ي  استقلال شان است </a:t>
            </a:r>
            <a:endParaRPr lang="en-US" sz="2800" smtClean="0">
              <a:cs typeface="2 Titr" pitchFamily="2" charset="-78"/>
            </a:endParaRPr>
          </a:p>
          <a:p>
            <a:pPr marL="273050" indent="-273050" algn="r" eaLnBrk="1" hangingPunct="1">
              <a:buFont typeface="Wingdings 2" pitchFamily="18" charset="2"/>
              <a:buChar char=""/>
            </a:pPr>
            <a:r>
              <a:rPr lang="fa-IR" sz="2800" smtClean="0">
                <a:cs typeface="2 Titr" pitchFamily="2" charset="-78"/>
              </a:rPr>
              <a:t>عضو گروهي مي شوند ( توسط گروه پذيرفته مي شوند) </a:t>
            </a:r>
            <a:endParaRPr lang="en-US" sz="2800" smtClean="0">
              <a:cs typeface="2 Titr" pitchFamily="2" charset="-78"/>
            </a:endParaRPr>
          </a:p>
          <a:p>
            <a:pPr marL="273050" indent="-273050" algn="r" eaLnBrk="1" hangingPunct="1">
              <a:buFont typeface="Wingdings 2" pitchFamily="18" charset="2"/>
              <a:buChar char=""/>
            </a:pPr>
            <a:r>
              <a:rPr lang="fa-IR" sz="2800" smtClean="0">
                <a:cs typeface="2 Titr" pitchFamily="2" charset="-78"/>
              </a:rPr>
              <a:t>گرم و صميمي مي شوند – راحت تر با ديگران ارتباط برقرار مي كنند . </a:t>
            </a:r>
            <a:endParaRPr lang="en-US" sz="2800" smtClean="0">
              <a:cs typeface="2 Titr" pitchFamily="2" charset="-78"/>
            </a:endParaRPr>
          </a:p>
          <a:p>
            <a:pPr marL="273050" indent="-273050" algn="r" eaLnBrk="1" hangingPunct="1">
              <a:buFont typeface="Wingdings 2" pitchFamily="18" charset="2"/>
              <a:buChar char=""/>
            </a:pPr>
            <a:r>
              <a:rPr lang="fa-IR" sz="2800" smtClean="0">
                <a:cs typeface="2 Titr" pitchFamily="2" charset="-78"/>
              </a:rPr>
              <a:t> </a:t>
            </a:r>
            <a:endParaRPr lang="en-US" sz="2800" smtClean="0">
              <a:cs typeface="2 Titr" pitchFamily="2" charset="-78"/>
            </a:endParaRPr>
          </a:p>
          <a:p>
            <a:pPr marL="273050" indent="-273050" algn="r" eaLnBrk="1" hangingPunct="1">
              <a:buFont typeface="Wingdings 2" pitchFamily="18" charset="2"/>
              <a:buChar char=""/>
            </a:pPr>
            <a:endParaRPr lang="en-US" sz="2800" smtClean="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p:cTn id="61"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2" dur="500" fill="hold"/>
                                        <p:tgtEl>
                                          <p:spTgt spid="3">
                                            <p:txEl>
                                              <p:pRg st="9" end="9"/>
                                            </p:txEl>
                                          </p:spTgt>
                                        </p:tgtEl>
                                        <p:attrNameLst>
                                          <p:attrName>ppt_h</p:attrName>
                                        </p:attrNameLst>
                                      </p:cBhvr>
                                      <p:tavLst>
                                        <p:tav tm="0">
                                          <p:val>
                                            <p:fltVal val="0"/>
                                          </p:val>
                                        </p:tav>
                                        <p:tav tm="100000">
                                          <p:val>
                                            <p:strVal val="#ppt_h"/>
                                          </p:val>
                                        </p:tav>
                                      </p:tavLst>
                                    </p:anim>
                                  </p:childTnLst>
                                </p:cTn>
                              </p:par>
                            </p:childTnLst>
                          </p:cTn>
                        </p:par>
                      </p:childTnLst>
                    </p:cTn>
                  </p:par>
                  <p:par>
                    <p:cTn id="63" fill="hold">
                      <p:stCondLst>
                        <p:cond delay="indefinite"/>
                      </p:stCondLst>
                      <p:childTnLst>
                        <p:par>
                          <p:cTn id="64" fill="hold">
                            <p:stCondLst>
                              <p:cond delay="0"/>
                            </p:stCondLst>
                            <p:childTnLst>
                              <p:par>
                                <p:cTn id="65" presetID="23" presetClass="entr" presetSubtype="16"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p:cTn id="67"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68" dur="500" fill="hold"/>
                                        <p:tgtEl>
                                          <p:spTgt spid="3">
                                            <p:txEl>
                                              <p:pRg st="10" end="1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457200" y="274638"/>
            <a:ext cx="8258175" cy="1143000"/>
          </a:xfrm>
        </p:spPr>
        <p:txBody>
          <a:bodyPr/>
          <a:lstStyle/>
          <a:p>
            <a:pPr algn="r" eaLnBrk="1" hangingPunct="1"/>
            <a:r>
              <a:rPr lang="fa-IR" sz="4000" b="1" i="1" smtClean="0">
                <a:cs typeface="2 Titr" pitchFamily="2" charset="-78"/>
              </a:rPr>
              <a:t>گام هاي عملي براي غلبه بر فشار همسالان</a:t>
            </a:r>
            <a:endParaRPr lang="en-US" sz="4000" smtClean="0">
              <a:cs typeface="2 Titr" pitchFamily="2" charset="-78"/>
            </a:endParaRPr>
          </a:p>
        </p:txBody>
      </p:sp>
      <p:sp>
        <p:nvSpPr>
          <p:cNvPr id="3" name="Content Placeholder 2"/>
          <p:cNvSpPr>
            <a:spLocks noGrp="1"/>
          </p:cNvSpPr>
          <p:nvPr>
            <p:ph idx="1"/>
          </p:nvPr>
        </p:nvSpPr>
        <p:spPr>
          <a:xfrm>
            <a:off x="301625" y="1527175"/>
            <a:ext cx="8504238" cy="4572000"/>
          </a:xfrm>
        </p:spPr>
        <p:txBody>
          <a:bodyPr/>
          <a:lstStyle/>
          <a:p>
            <a:pPr algn="r" eaLnBrk="1" hangingPunct="1">
              <a:buFont typeface="Wingdings 2" pitchFamily="18" charset="2"/>
              <a:buNone/>
            </a:pPr>
            <a:endParaRPr lang="fa-IR" sz="3200" smtClean="0">
              <a:cs typeface="2 Titr" pitchFamily="2" charset="-78"/>
            </a:endParaRPr>
          </a:p>
          <a:p>
            <a:pPr algn="r" eaLnBrk="1" hangingPunct="1">
              <a:buFont typeface="Wingdings 2" pitchFamily="18" charset="2"/>
              <a:buNone/>
            </a:pPr>
            <a:r>
              <a:rPr lang="en-US" sz="3200" smtClean="0">
                <a:cs typeface="2 Titr" pitchFamily="2" charset="-78"/>
              </a:rPr>
              <a:t>.</a:t>
            </a:r>
            <a:r>
              <a:rPr lang="fa-IR" sz="3200" smtClean="0">
                <a:cs typeface="2 Titr" pitchFamily="2" charset="-78"/>
              </a:rPr>
              <a:t>* خیلی شفاف بگویید دوست ندارید مواد مصرف کند</a:t>
            </a:r>
          </a:p>
          <a:p>
            <a:pPr algn="r" eaLnBrk="1" hangingPunct="1">
              <a:buFont typeface="Wingdings 2" pitchFamily="18" charset="2"/>
              <a:buNone/>
            </a:pPr>
            <a:r>
              <a:rPr lang="fa-IR" sz="3200" smtClean="0">
                <a:cs typeface="2 Titr" pitchFamily="2" charset="-78"/>
              </a:rPr>
              <a:t>* به او بگویید که کمبودها و توجه خواهی و... از علل </a:t>
            </a:r>
            <a:r>
              <a:rPr lang="en-US" sz="3200" smtClean="0">
                <a:cs typeface="2 Titr" pitchFamily="2" charset="-78"/>
              </a:rPr>
              <a:t>.</a:t>
            </a:r>
            <a:r>
              <a:rPr lang="fa-IR" sz="3200" smtClean="0">
                <a:cs typeface="2 Titr" pitchFamily="2" charset="-78"/>
              </a:rPr>
              <a:t>عمده ی مصرف مواد اند </a:t>
            </a:r>
          </a:p>
          <a:p>
            <a:pPr algn="r" eaLnBrk="1" hangingPunct="1">
              <a:buFont typeface="Wingdings 2" pitchFamily="18" charset="2"/>
              <a:buNone/>
            </a:pPr>
            <a:r>
              <a:rPr lang="en-US" sz="3200" smtClean="0">
                <a:cs typeface="2 Titr" pitchFamily="2" charset="-78"/>
              </a:rPr>
              <a:t>.</a:t>
            </a:r>
            <a:r>
              <a:rPr lang="fa-IR" sz="3200" smtClean="0">
                <a:cs typeface="2 Titr" pitchFamily="2" charset="-78"/>
              </a:rPr>
              <a:t>* کمک کنید در اجتماعات احساس راحتی کند </a:t>
            </a:r>
          </a:p>
          <a:p>
            <a:pPr algn="r" eaLnBrk="1" hangingPunct="1">
              <a:buFont typeface="Wingdings 2" pitchFamily="18" charset="2"/>
              <a:buNone/>
            </a:pPr>
            <a:r>
              <a:rPr lang="en-US" sz="3200" smtClean="0">
                <a:cs typeface="2 Titr" pitchFamily="2" charset="-78"/>
              </a:rPr>
              <a:t>.</a:t>
            </a:r>
            <a:r>
              <a:rPr lang="fa-IR" sz="3200" smtClean="0">
                <a:cs typeface="2 Titr" pitchFamily="2" charset="-78"/>
              </a:rPr>
              <a:t> * به او آموزش دهید پیام رسانه ها را تحلیل کند</a:t>
            </a:r>
          </a:p>
          <a:p>
            <a:pPr algn="r" eaLnBrk="1" hangingPunct="1">
              <a:buFont typeface="Wingdings 2" pitchFamily="18" charset="2"/>
              <a:buNone/>
            </a:pPr>
            <a:r>
              <a:rPr lang="en-US" sz="3200" smtClean="0">
                <a:cs typeface="2 Titr" pitchFamily="2" charset="-78"/>
              </a:rPr>
              <a:t>.</a:t>
            </a:r>
            <a:r>
              <a:rPr lang="fa-IR" sz="3200" smtClean="0">
                <a:cs typeface="2 Titr" pitchFamily="2" charset="-78"/>
              </a:rPr>
              <a:t>*  کمک کنید مهارت  ”نه“ گفتن را یاد بگیرد</a:t>
            </a:r>
            <a:endParaRPr lang="en-US" sz="3200" smtClean="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a:xfrm>
            <a:off x="457200" y="274638"/>
            <a:ext cx="8115300" cy="868362"/>
          </a:xfrm>
        </p:spPr>
        <p:txBody>
          <a:bodyPr/>
          <a:lstStyle/>
          <a:p>
            <a:pPr algn="r" eaLnBrk="1" hangingPunct="1"/>
            <a:r>
              <a:rPr lang="fa-IR" smtClean="0">
                <a:cs typeface="2 Titr" pitchFamily="2" charset="-78"/>
              </a:rPr>
              <a:t>مراحل آموزش  ”نه ” گفتن :</a:t>
            </a:r>
            <a:endParaRPr lang="en-US" smtClean="0">
              <a:cs typeface="2 Titr" pitchFamily="2" charset="-78"/>
            </a:endParaRPr>
          </a:p>
        </p:txBody>
      </p:sp>
      <p:sp>
        <p:nvSpPr>
          <p:cNvPr id="3" name="Content Placeholder 2"/>
          <p:cNvSpPr>
            <a:spLocks noGrp="1"/>
          </p:cNvSpPr>
          <p:nvPr>
            <p:ph idx="1"/>
          </p:nvPr>
        </p:nvSpPr>
        <p:spPr>
          <a:xfrm>
            <a:off x="0" y="1527175"/>
            <a:ext cx="8929688" cy="5330825"/>
          </a:xfrm>
        </p:spPr>
        <p:txBody>
          <a:bodyPr/>
          <a:lstStyle/>
          <a:p>
            <a:pPr marL="273050" indent="-273050" algn="r" eaLnBrk="1" hangingPunct="1">
              <a:buFont typeface="Wingdings 2" pitchFamily="18" charset="2"/>
              <a:buNone/>
            </a:pPr>
            <a:r>
              <a:rPr lang="fa-IR" smtClean="0">
                <a:cs typeface="2 Titr" pitchFamily="2" charset="-78"/>
              </a:rPr>
              <a:t>* اول درباره ي ماهيت هر چيزي كه به او مي دهند سوال كند </a:t>
            </a:r>
            <a:endParaRPr lang="en-US" smtClean="0">
              <a:cs typeface="2 Titr" pitchFamily="2" charset="-78"/>
            </a:endParaRPr>
          </a:p>
          <a:p>
            <a:pPr marL="273050" indent="-273050" algn="r" eaLnBrk="1" hangingPunct="1">
              <a:buFont typeface="Wingdings 2" pitchFamily="18" charset="2"/>
              <a:buNone/>
            </a:pPr>
            <a:r>
              <a:rPr lang="fa-IR" smtClean="0">
                <a:cs typeface="2 Titr" pitchFamily="2" charset="-78"/>
              </a:rPr>
              <a:t>* دوم  بدون توضيح اضافي  "نه" بگويد .  براي  مثال د ر كنار سيب  و  پرتقال، لواشك كثيفي را به او تعارف كنيد تا او با گفتن  "نه ، متشكرم "  جواب رد به  پيشنهادي كه دلخواه اش نيست بدهد . </a:t>
            </a:r>
            <a:endParaRPr lang="en-US" smtClean="0">
              <a:cs typeface="2 Titr" pitchFamily="2" charset="-78"/>
            </a:endParaRPr>
          </a:p>
          <a:p>
            <a:pPr marL="273050" indent="-273050" algn="r" eaLnBrk="1" hangingPunct="1">
              <a:buFont typeface="Wingdings 2" pitchFamily="18" charset="2"/>
              <a:buNone/>
            </a:pPr>
            <a:r>
              <a:rPr lang="fa-IR" smtClean="0">
                <a:cs typeface="2 Titr" pitchFamily="2" charset="-78"/>
              </a:rPr>
              <a:t>* سوم از او بخواهيد دلايل ردش را بيان كند . مثلا در جواب دوستي كه به ميهماني دعوتش مي كند ، مي تواند بگويد "  امروز  با پسر عمويم قرار است برويم استخر "  . </a:t>
            </a:r>
            <a:endParaRPr lang="en-US" smtClean="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28625"/>
            <a:ext cx="8929688" cy="6143625"/>
          </a:xfrm>
        </p:spPr>
        <p:txBody>
          <a:bodyPr/>
          <a:lstStyle/>
          <a:p>
            <a:pPr marL="274320" indent="-274320" algn="r" eaLnBrk="1" fontAlgn="auto" hangingPunct="1">
              <a:spcAft>
                <a:spcPts val="0"/>
              </a:spcAft>
              <a:buFont typeface="Wingdings 2"/>
              <a:buNone/>
              <a:defRPr/>
            </a:pPr>
            <a:r>
              <a:rPr lang="fa-IR" sz="3600" dirty="0" smtClean="0">
                <a:cs typeface="2 Titr" pitchFamily="2" charset="-78"/>
              </a:rPr>
              <a:t>* چهارم به كودك كار ديگري را كه مي تواند جايگزين مصرف مواد زيان آور كند، آموزش دهيد : براي مثال " به جاي سيگار كشيدن بهتر است بستني بخوريم " . او بايد به دوست اش بفهماند كه سيگار كشيدن را دوست ندارد، نه او را .  </a:t>
            </a:r>
            <a:endParaRPr lang="en-US" sz="3600" dirty="0" smtClean="0">
              <a:cs typeface="2 Titr" pitchFamily="2" charset="-78"/>
            </a:endParaRPr>
          </a:p>
          <a:p>
            <a:pPr marL="274320" indent="-274320" algn="r" eaLnBrk="1" fontAlgn="auto" hangingPunct="1">
              <a:spcAft>
                <a:spcPts val="0"/>
              </a:spcAft>
              <a:buFont typeface="Wingdings 2"/>
              <a:buNone/>
              <a:defRPr/>
            </a:pPr>
            <a:r>
              <a:rPr lang="fa-IR" sz="3600" dirty="0" smtClean="0">
                <a:cs typeface="2 Titr" pitchFamily="2" charset="-78"/>
              </a:rPr>
              <a:t>* پنجم در صورتي كه تلاش هايش  مفيد نيفتاده باشد،بهتر است محل را ترك كند .</a:t>
            </a:r>
            <a:endParaRPr lang="en-US" sz="3600" dirty="0" smtClean="0">
              <a:cs typeface="2 Titr" pitchFamily="2" charset="-78"/>
            </a:endParaRPr>
          </a:p>
          <a:p>
            <a:pPr>
              <a:defRPr/>
            </a:pPr>
            <a:endParaRPr lang="fa-IR" sz="3600"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a:xfrm>
            <a:off x="457200" y="274638"/>
            <a:ext cx="8186738" cy="939800"/>
          </a:xfrm>
        </p:spPr>
        <p:txBody>
          <a:bodyPr/>
          <a:lstStyle/>
          <a:p>
            <a:pPr algn="r" eaLnBrk="1" hangingPunct="1"/>
            <a:r>
              <a:rPr lang="fa-IR" b="1" smtClean="0">
                <a:cs typeface="2 Titr" pitchFamily="2" charset="-78"/>
              </a:rPr>
              <a:t>چگونه  "نه " بگوييم</a:t>
            </a:r>
            <a:endParaRPr lang="en-US" smtClean="0">
              <a:cs typeface="2 Titr" pitchFamily="2" charset="-78"/>
            </a:endParaRPr>
          </a:p>
        </p:txBody>
      </p:sp>
      <p:sp>
        <p:nvSpPr>
          <p:cNvPr id="3" name="Content Placeholder 2"/>
          <p:cNvSpPr>
            <a:spLocks noGrp="1"/>
          </p:cNvSpPr>
          <p:nvPr>
            <p:ph idx="1"/>
          </p:nvPr>
        </p:nvSpPr>
        <p:spPr>
          <a:xfrm>
            <a:off x="301625" y="1285875"/>
            <a:ext cx="8504238" cy="5572125"/>
          </a:xfrm>
        </p:spPr>
        <p:txBody>
          <a:bodyPr>
            <a:normAutofit fontScale="77500" lnSpcReduction="20000"/>
          </a:bodyPr>
          <a:lstStyle/>
          <a:p>
            <a:pPr marL="274320" indent="-274320" algn="r" eaLnBrk="1" fontAlgn="auto" hangingPunct="1">
              <a:spcAft>
                <a:spcPts val="0"/>
              </a:spcAft>
              <a:buFont typeface="Wingdings 2"/>
              <a:buNone/>
              <a:defRPr/>
            </a:pPr>
            <a:r>
              <a:rPr lang="fa-IR" b="1" dirty="0" smtClean="0"/>
              <a:t>- </a:t>
            </a:r>
            <a:r>
              <a:rPr lang="fa-IR" sz="3600" b="1" dirty="0" smtClean="0">
                <a:cs typeface="2 Titr" pitchFamily="2" charset="-78"/>
              </a:rPr>
              <a:t>پدر و مادرم به من اعتماد دارند و نمي خواهم اعتمادشان را از دست بدهم.  </a:t>
            </a:r>
            <a:endParaRPr lang="en-US" sz="3600" dirty="0" smtClean="0">
              <a:cs typeface="2 Titr" pitchFamily="2" charset="-78"/>
            </a:endParaRPr>
          </a:p>
          <a:p>
            <a:pPr marL="274320" indent="-274320" algn="r" eaLnBrk="1" fontAlgn="auto" hangingPunct="1">
              <a:spcAft>
                <a:spcPts val="0"/>
              </a:spcAft>
              <a:buFont typeface="Wingdings 2"/>
              <a:buNone/>
              <a:defRPr/>
            </a:pPr>
            <a:r>
              <a:rPr lang="fa-IR" sz="3600" b="1" dirty="0" smtClean="0">
                <a:cs typeface="2 Titr" pitchFamily="2" charset="-78"/>
              </a:rPr>
              <a:t>- به پدر و مادرم قول داده ام دور اين جور چيزها نگردم .</a:t>
            </a:r>
            <a:endParaRPr lang="en-US" sz="3600" dirty="0" smtClean="0">
              <a:cs typeface="2 Titr" pitchFamily="2" charset="-78"/>
            </a:endParaRPr>
          </a:p>
          <a:p>
            <a:pPr marL="274320" indent="-274320" algn="r" eaLnBrk="1" fontAlgn="auto" hangingPunct="1">
              <a:spcAft>
                <a:spcPts val="0"/>
              </a:spcAft>
              <a:buFont typeface="Wingdings 2"/>
              <a:buNone/>
              <a:defRPr/>
            </a:pPr>
            <a:r>
              <a:rPr lang="fa-IR" sz="3600" b="1" dirty="0" smtClean="0">
                <a:cs typeface="2 Titr" pitchFamily="2" charset="-78"/>
              </a:rPr>
              <a:t>- پدر و مادرم من را مي كشند اگر بفهمند ، معمولا هم مي فهمند .</a:t>
            </a:r>
            <a:endParaRPr lang="en-US" sz="3600" dirty="0" smtClean="0">
              <a:cs typeface="2 Titr" pitchFamily="2" charset="-78"/>
            </a:endParaRPr>
          </a:p>
          <a:p>
            <a:pPr marL="274320" indent="-274320" algn="r" eaLnBrk="1" fontAlgn="auto" hangingPunct="1">
              <a:spcAft>
                <a:spcPts val="0"/>
              </a:spcAft>
              <a:buFont typeface="Wingdings 2"/>
              <a:buNone/>
              <a:defRPr/>
            </a:pPr>
            <a:r>
              <a:rPr lang="fa-IR" sz="3600" b="1" dirty="0" smtClean="0">
                <a:cs typeface="2 Titr" pitchFamily="2" charset="-78"/>
              </a:rPr>
              <a:t>- قبلا تجربه كردم ، از مزه اش متنفرم . </a:t>
            </a:r>
            <a:endParaRPr lang="en-US" sz="3600" dirty="0" smtClean="0">
              <a:cs typeface="2 Titr" pitchFamily="2" charset="-78"/>
            </a:endParaRPr>
          </a:p>
          <a:p>
            <a:pPr marL="274320" indent="-274320" algn="r" eaLnBrk="1" fontAlgn="auto" hangingPunct="1">
              <a:spcAft>
                <a:spcPts val="0"/>
              </a:spcAft>
              <a:buFont typeface="Wingdings 2"/>
              <a:buNone/>
              <a:defRPr/>
            </a:pPr>
            <a:r>
              <a:rPr lang="fa-IR" sz="3600" b="1" dirty="0" smtClean="0">
                <a:cs typeface="2 Titr" pitchFamily="2" charset="-78"/>
              </a:rPr>
              <a:t>- قبلا مصرف كرده ام ، با من نمي سازد .</a:t>
            </a:r>
            <a:endParaRPr lang="en-US" sz="3600" dirty="0" smtClean="0">
              <a:cs typeface="2 Titr" pitchFamily="2" charset="-78"/>
            </a:endParaRPr>
          </a:p>
          <a:p>
            <a:pPr marL="274320" indent="-274320" algn="r" eaLnBrk="1" fontAlgn="auto" hangingPunct="1">
              <a:spcAft>
                <a:spcPts val="0"/>
              </a:spcAft>
              <a:buFont typeface="Wingdings 2"/>
              <a:buNone/>
              <a:defRPr/>
            </a:pPr>
            <a:r>
              <a:rPr lang="fa-IR" sz="3600" b="1" dirty="0" smtClean="0">
                <a:cs typeface="2 Titr" pitchFamily="2" charset="-78"/>
              </a:rPr>
              <a:t>- تو را دوست دارم ولي مواد را دوست ندارم </a:t>
            </a:r>
            <a:endParaRPr lang="en-US" sz="3600" dirty="0" smtClean="0">
              <a:cs typeface="2 Titr" pitchFamily="2" charset="-78"/>
            </a:endParaRPr>
          </a:p>
          <a:p>
            <a:pPr marL="274320" indent="-274320" algn="r" eaLnBrk="1" fontAlgn="auto" hangingPunct="1">
              <a:spcAft>
                <a:spcPts val="0"/>
              </a:spcAft>
              <a:buFont typeface="Wingdings 2"/>
              <a:buNone/>
              <a:defRPr/>
            </a:pPr>
            <a:r>
              <a:rPr lang="fa-IR" sz="3600" b="1" dirty="0" smtClean="0">
                <a:cs typeface="2 Titr" pitchFamily="2" charset="-78"/>
              </a:rPr>
              <a:t>- قاعده ي خانه ي ما اين است كه هيچ كس نبايد مواد مصرف كند </a:t>
            </a:r>
            <a:endParaRPr lang="en-US" sz="3600" dirty="0" smtClean="0">
              <a:cs typeface="2 Titr" pitchFamily="2" charset="-78"/>
            </a:endParaRPr>
          </a:p>
          <a:p>
            <a:pPr marL="274320" indent="-274320" algn="r" eaLnBrk="1" fontAlgn="auto" hangingPunct="1">
              <a:spcAft>
                <a:spcPts val="0"/>
              </a:spcAft>
              <a:buFont typeface="Wingdings 2"/>
              <a:buNone/>
              <a:defRPr/>
            </a:pPr>
            <a:r>
              <a:rPr lang="fa-IR" sz="3600" b="1" dirty="0" smtClean="0">
                <a:cs typeface="2 Titr" pitchFamily="2" charset="-78"/>
              </a:rPr>
              <a:t>- من را از تيم ... بيرون مي كنند اگر دور و بر مواد بگردم </a:t>
            </a:r>
            <a:endParaRPr lang="en-US" sz="3600" dirty="0" smtClean="0">
              <a:cs typeface="2 Titr" pitchFamily="2" charset="-78"/>
            </a:endParaRPr>
          </a:p>
          <a:p>
            <a:pPr marL="274320" indent="-274320" algn="r" eaLnBrk="1" fontAlgn="auto" hangingPunct="1">
              <a:spcAft>
                <a:spcPts val="0"/>
              </a:spcAft>
              <a:buFont typeface="Wingdings 2"/>
              <a:buNone/>
              <a:defRPr/>
            </a:pPr>
            <a:r>
              <a:rPr lang="fa-IR" sz="3600" b="1" dirty="0" smtClean="0">
                <a:cs typeface="2 Titr" pitchFamily="2" charset="-78"/>
              </a:rPr>
              <a:t>- من كه دارم از زندگي لذت مي برم ، چرا بايد خراب اش كنم؟ </a:t>
            </a:r>
            <a:endParaRPr lang="en-US" sz="3600" dirty="0" smtClean="0">
              <a:cs typeface="2 Titr" pitchFamily="2" charset="-78"/>
            </a:endParaRPr>
          </a:p>
          <a:p>
            <a:pPr marL="274320" indent="-274320" algn="r" eaLnBrk="1" fontAlgn="auto" hangingPunct="1">
              <a:spcAft>
                <a:spcPts val="0"/>
              </a:spcAft>
              <a:buFont typeface="Wingdings 2"/>
              <a:buNone/>
              <a:defRPr/>
            </a:pPr>
            <a:r>
              <a:rPr lang="fa-IR" sz="3600" b="1" dirty="0" smtClean="0">
                <a:cs typeface="2 Titr" pitchFamily="2" charset="-78"/>
              </a:rPr>
              <a:t>- متاسفم براي شما </a:t>
            </a:r>
            <a:endParaRPr lang="en-US" sz="3600" dirty="0" smtClean="0">
              <a:cs typeface="2 Titr" pitchFamily="2" charset="-78"/>
            </a:endParaRPr>
          </a:p>
          <a:p>
            <a:pPr marL="274320" indent="-274320" algn="r" eaLnBrk="1" fontAlgn="auto" hangingPunct="1">
              <a:spcAft>
                <a:spcPts val="0"/>
              </a:spcAft>
              <a:buFont typeface="Wingdings 2"/>
              <a:buNone/>
              <a:defRPr/>
            </a:pPr>
            <a:r>
              <a:rPr lang="fa-IR" sz="3600" b="1" dirty="0" smtClean="0">
                <a:cs typeface="2 Titr" pitchFamily="2" charset="-78"/>
              </a:rPr>
              <a:t>- فردا بازي (ورزشي)  مهمي  دارم</a:t>
            </a:r>
            <a:endParaRPr lang="en-US" sz="3600" dirty="0" smtClean="0">
              <a:cs typeface="2 Titr" pitchFamily="2" charset="-78"/>
            </a:endParaRPr>
          </a:p>
          <a:p>
            <a:pPr marL="274320" indent="-274320" algn="r" eaLnBrk="1" fontAlgn="auto" hangingPunct="1">
              <a:spcAft>
                <a:spcPts val="0"/>
              </a:spcAft>
              <a:buFont typeface="Wingdings 2"/>
              <a:buNone/>
              <a:defRPr/>
            </a:pPr>
            <a:r>
              <a:rPr lang="fa-IR" sz="3600" b="1" dirty="0" smtClean="0">
                <a:cs typeface="2 Titr" pitchFamily="2" charset="-78"/>
              </a:rPr>
              <a:t>- نمي توانم مصرف كنم ، فردا آزمايش مهمي دارم </a:t>
            </a:r>
            <a:endParaRPr lang="en-US" sz="3600" dirty="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p:cTn id="61"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2" dur="500" fill="hold"/>
                                        <p:tgtEl>
                                          <p:spTgt spid="3">
                                            <p:txEl>
                                              <p:pRg st="9" end="9"/>
                                            </p:txEl>
                                          </p:spTgt>
                                        </p:tgtEl>
                                        <p:attrNameLst>
                                          <p:attrName>ppt_h</p:attrName>
                                        </p:attrNameLst>
                                      </p:cBhvr>
                                      <p:tavLst>
                                        <p:tav tm="0">
                                          <p:val>
                                            <p:fltVal val="0"/>
                                          </p:val>
                                        </p:tav>
                                        <p:tav tm="100000">
                                          <p:val>
                                            <p:strVal val="#ppt_h"/>
                                          </p:val>
                                        </p:tav>
                                      </p:tavLst>
                                    </p:anim>
                                  </p:childTnLst>
                                </p:cTn>
                              </p:par>
                            </p:childTnLst>
                          </p:cTn>
                        </p:par>
                      </p:childTnLst>
                    </p:cTn>
                  </p:par>
                  <p:par>
                    <p:cTn id="63" fill="hold">
                      <p:stCondLst>
                        <p:cond delay="indefinite"/>
                      </p:stCondLst>
                      <p:childTnLst>
                        <p:par>
                          <p:cTn id="64" fill="hold">
                            <p:stCondLst>
                              <p:cond delay="0"/>
                            </p:stCondLst>
                            <p:childTnLst>
                              <p:par>
                                <p:cTn id="65" presetID="23" presetClass="entr" presetSubtype="16"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p:cTn id="67"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68" dur="500" fill="hold"/>
                                        <p:tgtEl>
                                          <p:spTgt spid="3">
                                            <p:txEl>
                                              <p:pRg st="10" end="10"/>
                                            </p:txEl>
                                          </p:spTgt>
                                        </p:tgtEl>
                                        <p:attrNameLst>
                                          <p:attrName>ppt_h</p:attrName>
                                        </p:attrNameLst>
                                      </p:cBhvr>
                                      <p:tavLst>
                                        <p:tav tm="0">
                                          <p:val>
                                            <p:fltVal val="0"/>
                                          </p:val>
                                        </p:tav>
                                        <p:tav tm="100000">
                                          <p:val>
                                            <p:strVal val="#ppt_h"/>
                                          </p:val>
                                        </p:tav>
                                      </p:tavLst>
                                    </p:anim>
                                  </p:childTnLst>
                                </p:cTn>
                              </p:par>
                            </p:childTnLst>
                          </p:cTn>
                        </p:par>
                      </p:childTnLst>
                    </p:cTn>
                  </p:par>
                  <p:par>
                    <p:cTn id="69" fill="hold">
                      <p:stCondLst>
                        <p:cond delay="indefinite"/>
                      </p:stCondLst>
                      <p:childTnLst>
                        <p:par>
                          <p:cTn id="70" fill="hold">
                            <p:stCondLst>
                              <p:cond delay="0"/>
                            </p:stCondLst>
                            <p:childTnLst>
                              <p:par>
                                <p:cTn id="71" presetID="23" presetClass="entr" presetSubtype="16"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p:cTn id="73"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74" dur="500" fill="hold"/>
                                        <p:tgtEl>
                                          <p:spTgt spid="3">
                                            <p:txEl>
                                              <p:pRg st="11" end="1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a:xfrm>
            <a:off x="457200" y="274638"/>
            <a:ext cx="8258175" cy="939800"/>
          </a:xfrm>
        </p:spPr>
        <p:txBody>
          <a:bodyPr/>
          <a:lstStyle/>
          <a:p>
            <a:pPr algn="r" eaLnBrk="1" hangingPunct="1"/>
            <a:r>
              <a:rPr lang="fa-IR" b="1" smtClean="0">
                <a:cs typeface="2 Titr" pitchFamily="2" charset="-78"/>
              </a:rPr>
              <a:t>5 گام براي تحليل پيام رسانه ها  </a:t>
            </a:r>
            <a:endParaRPr lang="en-US" smtClean="0">
              <a:cs typeface="2 Titr" pitchFamily="2" charset="-78"/>
            </a:endParaRPr>
          </a:p>
        </p:txBody>
      </p:sp>
      <p:sp>
        <p:nvSpPr>
          <p:cNvPr id="3" name="Content Placeholder 2"/>
          <p:cNvSpPr>
            <a:spLocks noGrp="1"/>
          </p:cNvSpPr>
          <p:nvPr>
            <p:ph idx="1"/>
          </p:nvPr>
        </p:nvSpPr>
        <p:spPr>
          <a:xfrm>
            <a:off x="301625" y="1527175"/>
            <a:ext cx="8504238" cy="5045075"/>
          </a:xfrm>
        </p:spPr>
        <p:txBody>
          <a:bodyPr/>
          <a:lstStyle/>
          <a:p>
            <a:pPr algn="r" eaLnBrk="1" hangingPunct="1">
              <a:buFont typeface="Wingdings 2" pitchFamily="18" charset="2"/>
              <a:buNone/>
            </a:pPr>
            <a:endParaRPr lang="fa-IR" sz="4000" smtClean="0">
              <a:cs typeface="2 Titr" pitchFamily="2" charset="-78"/>
            </a:endParaRPr>
          </a:p>
          <a:p>
            <a:pPr algn="r" eaLnBrk="1" hangingPunct="1">
              <a:buFont typeface="Wingdings 2" pitchFamily="18" charset="2"/>
              <a:buNone/>
            </a:pPr>
            <a:r>
              <a:rPr lang="fa-IR" sz="4000" smtClean="0">
                <a:cs typeface="2 Titr" pitchFamily="2" charset="-78"/>
              </a:rPr>
              <a:t> * گام اول   :  واقعیت </a:t>
            </a:r>
          </a:p>
          <a:p>
            <a:pPr algn="r" eaLnBrk="1" hangingPunct="1">
              <a:buFont typeface="Wingdings 2" pitchFamily="18" charset="2"/>
              <a:buNone/>
            </a:pPr>
            <a:r>
              <a:rPr lang="fa-IR" sz="4000" smtClean="0">
                <a:cs typeface="2 Titr" pitchFamily="2" charset="-78"/>
              </a:rPr>
              <a:t>*  گام دوم   :   تفسیر</a:t>
            </a:r>
          </a:p>
          <a:p>
            <a:pPr algn="r" eaLnBrk="1" hangingPunct="1">
              <a:buFont typeface="Wingdings 2" pitchFamily="18" charset="2"/>
              <a:buNone/>
            </a:pPr>
            <a:r>
              <a:rPr lang="fa-IR" sz="4000" smtClean="0">
                <a:cs typeface="2 Titr" pitchFamily="2" charset="-78"/>
              </a:rPr>
              <a:t>*  گام سوم  :    ساخت</a:t>
            </a:r>
          </a:p>
          <a:p>
            <a:pPr algn="r" eaLnBrk="1" hangingPunct="1">
              <a:buFont typeface="Wingdings 2" pitchFamily="18" charset="2"/>
              <a:buNone/>
            </a:pPr>
            <a:r>
              <a:rPr lang="fa-IR" sz="4000" smtClean="0">
                <a:cs typeface="2 Titr" pitchFamily="2" charset="-78"/>
              </a:rPr>
              <a:t>*  گام چهارم:   قصد و هدف</a:t>
            </a:r>
          </a:p>
          <a:p>
            <a:pPr algn="r" eaLnBrk="1" hangingPunct="1">
              <a:buFont typeface="Wingdings 2" pitchFamily="18" charset="2"/>
              <a:buNone/>
            </a:pPr>
            <a:r>
              <a:rPr lang="fa-IR" sz="4000" smtClean="0">
                <a:cs typeface="2 Titr" pitchFamily="2" charset="-78"/>
              </a:rPr>
              <a:t>*  گام پنجم  :   شکل </a:t>
            </a:r>
            <a:endParaRPr lang="en-US" sz="4000" smtClean="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a:xfrm>
            <a:off x="457200" y="274638"/>
            <a:ext cx="8258175" cy="939800"/>
          </a:xfrm>
        </p:spPr>
        <p:txBody>
          <a:bodyPr/>
          <a:lstStyle/>
          <a:p>
            <a:pPr algn="r" eaLnBrk="1" hangingPunct="1"/>
            <a:r>
              <a:rPr lang="fa-IR" b="1" i="1" smtClean="0">
                <a:cs typeface="2 Titr" pitchFamily="2" charset="-78"/>
              </a:rPr>
              <a:t>بر فعاليت فرزندتان نظارت كنيد  </a:t>
            </a:r>
            <a:endParaRPr lang="en-US" smtClean="0">
              <a:cs typeface="2 Titr" pitchFamily="2" charset="-78"/>
            </a:endParaRPr>
          </a:p>
        </p:txBody>
      </p:sp>
      <p:sp>
        <p:nvSpPr>
          <p:cNvPr id="3" name="Content Placeholder 2"/>
          <p:cNvSpPr>
            <a:spLocks noGrp="1"/>
          </p:cNvSpPr>
          <p:nvPr>
            <p:ph idx="1"/>
          </p:nvPr>
        </p:nvSpPr>
        <p:spPr>
          <a:xfrm>
            <a:off x="0" y="1285875"/>
            <a:ext cx="9144000" cy="5572125"/>
          </a:xfrm>
        </p:spPr>
        <p:txBody>
          <a:bodyPr>
            <a:normAutofit lnSpcReduction="10000"/>
          </a:bodyPr>
          <a:lstStyle/>
          <a:p>
            <a:pPr marL="273050" indent="-273050" algn="r" eaLnBrk="1" hangingPunct="1">
              <a:buFont typeface="Wingdings 2" pitchFamily="18" charset="2"/>
              <a:buNone/>
            </a:pPr>
            <a:endParaRPr lang="fa-IR" sz="2800" smtClean="0">
              <a:cs typeface="2 Titr" pitchFamily="2" charset="-78"/>
            </a:endParaRPr>
          </a:p>
          <a:p>
            <a:pPr marL="273050" indent="-273050" algn="r" eaLnBrk="1" hangingPunct="1">
              <a:buFont typeface="Wingdings 2" pitchFamily="18" charset="2"/>
              <a:buNone/>
            </a:pPr>
            <a:r>
              <a:rPr lang="fa-IR" sz="2800" smtClean="0">
                <a:cs typeface="2 Titr" pitchFamily="2" charset="-78"/>
              </a:rPr>
              <a:t>با دوستان فرزندتان ارتباط برقرار کنید </a:t>
            </a:r>
          </a:p>
          <a:p>
            <a:pPr marL="273050" indent="-273050" algn="r" eaLnBrk="1" hangingPunct="1">
              <a:buFont typeface="Wingdings 2" pitchFamily="18" charset="2"/>
              <a:buNone/>
            </a:pPr>
            <a:r>
              <a:rPr lang="fa-IR" sz="2800" smtClean="0">
                <a:cs typeface="2 Titr" pitchFamily="2" charset="-78"/>
              </a:rPr>
              <a:t>والدین دوستان اش را بشناسید</a:t>
            </a:r>
          </a:p>
          <a:p>
            <a:pPr marL="273050" indent="-273050" algn="r" eaLnBrk="1" hangingPunct="1">
              <a:buFont typeface="Wingdings 2" pitchFamily="18" charset="2"/>
              <a:buNone/>
            </a:pPr>
            <a:r>
              <a:rPr lang="fa-IR" sz="2800" smtClean="0">
                <a:cs typeface="2 Titr" pitchFamily="2" charset="-78"/>
              </a:rPr>
              <a:t>*  مطمئن شوید همان جایی است که می گوید </a:t>
            </a:r>
          </a:p>
          <a:p>
            <a:pPr marL="273050" indent="-273050" algn="r" eaLnBrk="1" hangingPunct="1">
              <a:buFont typeface="Wingdings 2" pitchFamily="18" charset="2"/>
              <a:buNone/>
            </a:pPr>
            <a:r>
              <a:rPr lang="fa-IR" sz="2800" smtClean="0">
                <a:cs typeface="2 Titr" pitchFamily="2" charset="-78"/>
              </a:rPr>
              <a:t>* در هر حال باید بدانید کجاست با کی و چه می کند</a:t>
            </a:r>
          </a:p>
          <a:p>
            <a:pPr marL="273050" indent="-273050" algn="r" eaLnBrk="1" hangingPunct="1">
              <a:buFont typeface="Wingdings 2" pitchFamily="18" charset="2"/>
              <a:buNone/>
            </a:pPr>
            <a:r>
              <a:rPr lang="fa-IR" sz="2800" smtClean="0">
                <a:cs typeface="2 Titr" pitchFamily="2" charset="-78"/>
              </a:rPr>
              <a:t>*  با هم برنامه های تلویزیونی دلخواه اش را تماشا کنید</a:t>
            </a:r>
          </a:p>
          <a:p>
            <a:pPr marL="273050" indent="-273050" algn="r" eaLnBrk="1" hangingPunct="1">
              <a:buFont typeface="Wingdings 2" pitchFamily="18" charset="2"/>
              <a:buNone/>
            </a:pPr>
            <a:r>
              <a:rPr lang="fa-IR" sz="2800" smtClean="0">
                <a:cs typeface="2 Titr" pitchFamily="2" charset="-78"/>
              </a:rPr>
              <a:t>*  شرایطی فراهم کنید که بتواند هر زمان که تعیین می کنید با شما تماس بگیرد</a:t>
            </a:r>
          </a:p>
          <a:p>
            <a:pPr marL="273050" indent="-273050" algn="r" eaLnBrk="1" hangingPunct="1">
              <a:buFont typeface="Wingdings 2" pitchFamily="18" charset="2"/>
              <a:buNone/>
            </a:pPr>
            <a:r>
              <a:rPr lang="fa-IR" sz="2800" smtClean="0">
                <a:cs typeface="2 Titr" pitchFamily="2" charset="-78"/>
              </a:rPr>
              <a:t>* بر فعالیت های بلافاصله بعد از مدرسه اش نظارت داشته باشید  </a:t>
            </a:r>
          </a:p>
          <a:p>
            <a:pPr marL="273050" indent="-273050" algn="r" eaLnBrk="1" hangingPunct="1">
              <a:buFont typeface="Wingdings 2" pitchFamily="18" charset="2"/>
              <a:buNone/>
            </a:pPr>
            <a:r>
              <a:rPr lang="fa-IR" sz="2800" smtClean="0">
                <a:cs typeface="2 Titr" pitchFamily="2" charset="-78"/>
              </a:rPr>
              <a:t>*  جدول مالی ای را برایش تنظیم کنید</a:t>
            </a:r>
          </a:p>
          <a:p>
            <a:pPr marL="273050" indent="-273050" algn="r" eaLnBrk="1" hangingPunct="1">
              <a:buFont typeface="Wingdings 2" pitchFamily="18" charset="2"/>
              <a:buNone/>
            </a:pPr>
            <a:r>
              <a:rPr lang="fa-IR" sz="2800" smtClean="0">
                <a:cs typeface="2 Titr" pitchFamily="2" charset="-78"/>
              </a:rPr>
              <a:t>*  مطمئن شوید فعالیت های سالم و هیجان انگیز بدون مواد دارد</a:t>
            </a:r>
          </a:p>
          <a:p>
            <a:pPr marL="273050" indent="-273050" algn="r" eaLnBrk="1" hangingPunct="1">
              <a:buFont typeface="Arial" pitchFamily="34" charset="0"/>
              <a:buChar char="•"/>
            </a:pPr>
            <a:r>
              <a:rPr lang="fa-IR" sz="2800" smtClean="0">
                <a:cs typeface="2 Titr" pitchFamily="2" charset="-78"/>
              </a:rPr>
              <a:t> </a:t>
            </a:r>
            <a:endParaRPr lang="en-US" sz="2800" smtClean="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p:cTn id="43"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p:cTn id="49"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p:cTn id="55"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9" end="9"/>
                                            </p:txEl>
                                          </p:spTgt>
                                        </p:tgtEl>
                                        <p:attrNameLst>
                                          <p:attrName>ppt_h</p:attrName>
                                        </p:attrNameLst>
                                      </p:cBhvr>
                                      <p:tavLst>
                                        <p:tav tm="0">
                                          <p:val>
                                            <p:fltVal val="0"/>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p:cTn id="61"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62" dur="500" fill="hold"/>
                                        <p:tgtEl>
                                          <p:spTgt spid="3">
                                            <p:txEl>
                                              <p:pRg st="10" end="1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a:xfrm>
            <a:off x="457200" y="274638"/>
            <a:ext cx="8186738" cy="1011237"/>
          </a:xfrm>
        </p:spPr>
        <p:txBody>
          <a:bodyPr/>
          <a:lstStyle/>
          <a:p>
            <a:pPr algn="r" eaLnBrk="1" hangingPunct="1"/>
            <a:r>
              <a:rPr lang="fa-IR" smtClean="0">
                <a:cs typeface="2 Titr" pitchFamily="2" charset="-78"/>
              </a:rPr>
              <a:t>علائم </a:t>
            </a:r>
            <a:r>
              <a:rPr lang="fa-IR" u="sng" smtClean="0">
                <a:cs typeface="2 Titr" pitchFamily="2" charset="-78"/>
              </a:rPr>
              <a:t>احتمالی</a:t>
            </a:r>
            <a:r>
              <a:rPr lang="fa-IR" smtClean="0">
                <a:cs typeface="2 Titr" pitchFamily="2" charset="-78"/>
              </a:rPr>
              <a:t> مصرف  مواد   </a:t>
            </a:r>
            <a:endParaRPr lang="en-US" smtClean="0">
              <a:cs typeface="2 Titr" pitchFamily="2" charset="-78"/>
            </a:endParaRPr>
          </a:p>
        </p:txBody>
      </p:sp>
      <p:sp>
        <p:nvSpPr>
          <p:cNvPr id="3" name="Content Placeholder 2"/>
          <p:cNvSpPr>
            <a:spLocks noGrp="1"/>
          </p:cNvSpPr>
          <p:nvPr>
            <p:ph idx="1"/>
          </p:nvPr>
        </p:nvSpPr>
        <p:spPr>
          <a:xfrm>
            <a:off x="301625" y="1527175"/>
            <a:ext cx="8556625" cy="5330825"/>
          </a:xfrm>
        </p:spPr>
        <p:txBody>
          <a:bodyPr>
            <a:normAutofit lnSpcReduction="10000"/>
          </a:bodyPr>
          <a:lstStyle/>
          <a:p>
            <a:pPr marL="273050" indent="-273050" algn="r" eaLnBrk="1" hangingPunct="1">
              <a:buFont typeface="Wingdings 2" pitchFamily="18" charset="2"/>
              <a:buNone/>
            </a:pPr>
            <a:r>
              <a:rPr lang="fa-IR" sz="2800" b="1" smtClean="0">
                <a:cs typeface="2 Titr" pitchFamily="2" charset="-78"/>
              </a:rPr>
              <a:t>افسرده و خسته است و به آراستگي سر و وضع ظاهري و بهداشت فردي اش توجهي ندارد .</a:t>
            </a:r>
            <a:endParaRPr lang="en-US" sz="2800" smtClean="0">
              <a:cs typeface="2 Titr" pitchFamily="2" charset="-78"/>
            </a:endParaRPr>
          </a:p>
          <a:p>
            <a:pPr marL="273050" indent="-273050" algn="r" eaLnBrk="1" hangingPunct="1">
              <a:buFont typeface="Wingdings 2" pitchFamily="18" charset="2"/>
              <a:buNone/>
            </a:pPr>
            <a:r>
              <a:rPr lang="fa-IR" sz="2800" b="1" smtClean="0">
                <a:cs typeface="2 Titr" pitchFamily="2" charset="-78"/>
              </a:rPr>
              <a:t>رفتارهاي پرخاشگرانه دارد، وبه دفعات قوانين خانه را ناديده مي گيرد(دير مي آيد ، دير             مي خوابد و...) . </a:t>
            </a:r>
            <a:endParaRPr lang="en-US" sz="2800" smtClean="0">
              <a:cs typeface="2 Titr" pitchFamily="2" charset="-78"/>
            </a:endParaRPr>
          </a:p>
          <a:p>
            <a:pPr marL="273050" indent="-273050" algn="r" eaLnBrk="1" hangingPunct="1">
              <a:buFont typeface="Wingdings 2" pitchFamily="18" charset="2"/>
              <a:buNone/>
            </a:pPr>
            <a:r>
              <a:rPr lang="fa-IR" sz="2800" b="1" smtClean="0">
                <a:cs typeface="2 Titr" pitchFamily="2" charset="-78"/>
              </a:rPr>
              <a:t>رفتارش با  اعضاي خانواده بدتر شده است </a:t>
            </a:r>
            <a:endParaRPr lang="en-US" sz="2800" smtClean="0">
              <a:cs typeface="2 Titr" pitchFamily="2" charset="-78"/>
            </a:endParaRPr>
          </a:p>
          <a:p>
            <a:pPr marL="273050" indent="-273050" algn="r" eaLnBrk="1" hangingPunct="1">
              <a:buFont typeface="Wingdings 2" pitchFamily="18" charset="2"/>
              <a:buNone/>
            </a:pPr>
            <a:r>
              <a:rPr lang="fa-IR" sz="2800" b="1" smtClean="0">
                <a:cs typeface="2 Titr" pitchFamily="2" charset="-78"/>
              </a:rPr>
              <a:t>با دوستان جديدي قرار و مدار دارد </a:t>
            </a:r>
            <a:endParaRPr lang="en-US" sz="2800" smtClean="0">
              <a:cs typeface="2 Titr" pitchFamily="2" charset="-78"/>
            </a:endParaRPr>
          </a:p>
          <a:p>
            <a:pPr marL="273050" indent="-273050" algn="r" eaLnBrk="1" hangingPunct="1">
              <a:buFont typeface="Wingdings 2" pitchFamily="18" charset="2"/>
              <a:buNone/>
            </a:pPr>
            <a:r>
              <a:rPr lang="fa-IR" sz="2800" b="1" smtClean="0">
                <a:cs typeface="2 Titr" pitchFamily="2" charset="-78"/>
              </a:rPr>
              <a:t>نمره هاي درسي اش افت كرده است  و  توجه اش به  تكاليف مدرسه  كم تر شده است . </a:t>
            </a:r>
            <a:endParaRPr lang="en-US" sz="2800" smtClean="0">
              <a:cs typeface="2 Titr" pitchFamily="2" charset="-78"/>
            </a:endParaRPr>
          </a:p>
          <a:p>
            <a:pPr marL="273050" indent="-273050" algn="r" eaLnBrk="1" hangingPunct="1">
              <a:buFont typeface="Wingdings 2" pitchFamily="18" charset="2"/>
              <a:buNone/>
            </a:pPr>
            <a:r>
              <a:rPr lang="fa-IR" sz="2800" b="1" smtClean="0">
                <a:cs typeface="2 Titr" pitchFamily="2" charset="-78"/>
              </a:rPr>
              <a:t>بي نظم شده است . </a:t>
            </a:r>
            <a:endParaRPr lang="en-US" sz="2800" smtClean="0">
              <a:cs typeface="2 Titr" pitchFamily="2" charset="-78"/>
            </a:endParaRPr>
          </a:p>
          <a:p>
            <a:pPr marL="273050" indent="-273050" algn="r" eaLnBrk="1" hangingPunct="1">
              <a:buFont typeface="Wingdings 2" pitchFamily="18" charset="2"/>
              <a:buNone/>
            </a:pPr>
            <a:r>
              <a:rPr lang="fa-IR" sz="2800" smtClean="0">
                <a:cs typeface="2 Titr" pitchFamily="2" charset="-78"/>
              </a:rPr>
              <a:t> </a:t>
            </a:r>
            <a:endParaRPr lang="en-US" sz="2800" smtClean="0">
              <a:cs typeface="2 Titr" pitchFamily="2" charset="-78"/>
            </a:endParaRPr>
          </a:p>
          <a:p>
            <a:pPr marL="273050" indent="-273050" algn="r" eaLnBrk="1" hangingPunct="1">
              <a:buFont typeface="Wingdings 2" pitchFamily="18" charset="2"/>
              <a:buNone/>
            </a:pPr>
            <a:r>
              <a:rPr lang="fa-IR" sz="2800" smtClean="0">
                <a:cs typeface="2 Titr" pitchFamily="2" charset="-78"/>
              </a:rPr>
              <a:t> </a:t>
            </a:r>
            <a:endParaRPr lang="en-US" sz="2800" smtClean="0">
              <a:cs typeface="2 Titr" pitchFamily="2" charset="-78"/>
            </a:endParaRPr>
          </a:p>
          <a:p>
            <a:pPr marL="273050" indent="-273050" algn="r" eaLnBrk="1" hangingPunct="1">
              <a:buFont typeface="Wingdings 2" pitchFamily="18" charset="2"/>
              <a:buNone/>
            </a:pPr>
            <a:endParaRPr lang="en-US" sz="2800" smtClean="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50" y="428625"/>
            <a:ext cx="8572500" cy="6143625"/>
          </a:xfrm>
        </p:spPr>
        <p:txBody>
          <a:bodyPr/>
          <a:lstStyle/>
          <a:p>
            <a:pPr marL="274320" indent="-274320" algn="r" eaLnBrk="1" fontAlgn="auto" hangingPunct="1">
              <a:spcAft>
                <a:spcPts val="0"/>
              </a:spcAft>
              <a:buFont typeface="Wingdings 2"/>
              <a:buNone/>
              <a:defRPr/>
            </a:pPr>
            <a:r>
              <a:rPr lang="fa-IR" sz="2400" b="1" dirty="0" smtClean="0">
                <a:cs typeface="2 Titr" pitchFamily="2" charset="-78"/>
              </a:rPr>
              <a:t>به سرگرمي ها و فعاليت هايي كه قبلا علاقه مند بود، بي علاقه شده است .</a:t>
            </a:r>
            <a:endParaRPr lang="en-US" sz="2400" dirty="0" smtClean="0">
              <a:cs typeface="2 Titr" pitchFamily="2" charset="-78"/>
            </a:endParaRPr>
          </a:p>
          <a:p>
            <a:pPr marL="274320" indent="-274320" algn="r" eaLnBrk="1" fontAlgn="auto" hangingPunct="1">
              <a:spcAft>
                <a:spcPts val="0"/>
              </a:spcAft>
              <a:buFont typeface="Wingdings 2"/>
              <a:buNone/>
              <a:defRPr/>
            </a:pPr>
            <a:r>
              <a:rPr lang="fa-IR" sz="2400" b="1" dirty="0" smtClean="0">
                <a:cs typeface="2 Titr" pitchFamily="2" charset="-78"/>
              </a:rPr>
              <a:t>الگوي خواب و بيداري اش تغيير كرده است ، براي مثال سر شب مي خوابد، و دير وقت بيدار مي شود . </a:t>
            </a:r>
            <a:endParaRPr lang="en-US" sz="2400" dirty="0" smtClean="0">
              <a:cs typeface="2 Titr" pitchFamily="2" charset="-78"/>
            </a:endParaRPr>
          </a:p>
          <a:p>
            <a:pPr marL="274320" indent="-274320" algn="r" eaLnBrk="1" fontAlgn="auto" hangingPunct="1">
              <a:spcAft>
                <a:spcPts val="0"/>
              </a:spcAft>
              <a:buFont typeface="Wingdings 2"/>
              <a:buNone/>
              <a:defRPr/>
            </a:pPr>
            <a:r>
              <a:rPr lang="fa-IR" sz="2400" b="1" dirty="0" smtClean="0">
                <a:cs typeface="2 Titr" pitchFamily="2" charset="-78"/>
              </a:rPr>
              <a:t>قدرت تمركز اش كم شده است </a:t>
            </a:r>
            <a:endParaRPr lang="en-US" sz="2400" dirty="0" smtClean="0">
              <a:cs typeface="2 Titr" pitchFamily="2" charset="-78"/>
            </a:endParaRPr>
          </a:p>
          <a:p>
            <a:pPr marL="274320" indent="-274320" algn="r" eaLnBrk="1" fontAlgn="auto" hangingPunct="1">
              <a:spcAft>
                <a:spcPts val="0"/>
              </a:spcAft>
              <a:buFont typeface="Wingdings 2"/>
              <a:buNone/>
              <a:defRPr/>
            </a:pPr>
            <a:r>
              <a:rPr lang="fa-IR" sz="2400" b="1" dirty="0" smtClean="0">
                <a:cs typeface="2 Titr" pitchFamily="2" charset="-78"/>
              </a:rPr>
              <a:t>چشم هايش قرمز شده است ، يا بدون آنكه سرما خورده باشد آبريزش از بيني دارد . </a:t>
            </a:r>
            <a:endParaRPr lang="en-US" sz="2400" dirty="0" smtClean="0">
              <a:cs typeface="2 Titr" pitchFamily="2" charset="-78"/>
            </a:endParaRPr>
          </a:p>
          <a:p>
            <a:pPr marL="274320" indent="-274320" algn="r" eaLnBrk="1" fontAlgn="auto" hangingPunct="1">
              <a:spcAft>
                <a:spcPts val="0"/>
              </a:spcAft>
              <a:buFont typeface="Wingdings 2"/>
              <a:buNone/>
              <a:defRPr/>
            </a:pPr>
            <a:r>
              <a:rPr lang="fa-IR" sz="2400" b="1" dirty="0" smtClean="0">
                <a:cs typeface="2 Titr" pitchFamily="2" charset="-78"/>
              </a:rPr>
              <a:t>پول خانواده گم مي شود ، يا پولي بيشتر از معمول درخواست مي كند . </a:t>
            </a:r>
            <a:endParaRPr lang="en-US" sz="2400" dirty="0" smtClean="0">
              <a:cs typeface="2 Titr" pitchFamily="2" charset="-78"/>
            </a:endParaRPr>
          </a:p>
          <a:p>
            <a:pPr marL="274320" indent="-274320" algn="r" eaLnBrk="1" fontAlgn="auto" hangingPunct="1">
              <a:spcAft>
                <a:spcPts val="0"/>
              </a:spcAft>
              <a:buFont typeface="Wingdings 2"/>
              <a:buNone/>
              <a:defRPr/>
            </a:pPr>
            <a:r>
              <a:rPr lang="fa-IR" sz="2400" b="1" dirty="0" smtClean="0">
                <a:cs typeface="2 Titr" pitchFamily="2" charset="-78"/>
              </a:rPr>
              <a:t>وجود فندك ، پايپ ،  كاغذ لوله شده  ، سيخ و سنجاق يا قاشق سوخته در گوشه و كنار خانه و حياط.</a:t>
            </a:r>
            <a:endParaRPr lang="en-US" sz="2400" dirty="0" smtClean="0">
              <a:cs typeface="2 Titr" pitchFamily="2" charset="-78"/>
            </a:endParaRPr>
          </a:p>
          <a:p>
            <a:pPr marL="274320" indent="-274320" algn="r" eaLnBrk="1" fontAlgn="auto" hangingPunct="1">
              <a:spcAft>
                <a:spcPts val="0"/>
              </a:spcAft>
              <a:buFont typeface="Wingdings 2"/>
              <a:buNone/>
              <a:defRPr/>
            </a:pPr>
            <a:r>
              <a:rPr lang="fa-IR" sz="2400" b="1" dirty="0" smtClean="0">
                <a:cs typeface="2 Titr" pitchFamily="2" charset="-78"/>
              </a:rPr>
              <a:t>اشتهاي خيلي زياد به غذا يا بي اشتهايي و كاهش وزن </a:t>
            </a:r>
            <a:endParaRPr lang="en-US" sz="2400" dirty="0" smtClean="0">
              <a:cs typeface="2 Titr" pitchFamily="2" charset="-78"/>
            </a:endParaRPr>
          </a:p>
          <a:p>
            <a:pPr marL="274320" indent="-274320" algn="r" eaLnBrk="1" fontAlgn="auto" hangingPunct="1">
              <a:spcAft>
                <a:spcPts val="0"/>
              </a:spcAft>
              <a:buFont typeface="Wingdings 2"/>
              <a:buNone/>
              <a:defRPr/>
            </a:pPr>
            <a:r>
              <a:rPr lang="fa-IR" sz="2400" b="1" dirty="0" smtClean="0">
                <a:cs typeface="2 Titr" pitchFamily="2" charset="-78"/>
              </a:rPr>
              <a:t>حمام و توالت رفتن هاي طولاني مدت </a:t>
            </a:r>
            <a:endParaRPr lang="en-US" sz="2400" dirty="0" smtClean="0">
              <a:cs typeface="2 Titr" pitchFamily="2" charset="-78"/>
            </a:endParaRPr>
          </a:p>
          <a:p>
            <a:pPr marL="274320" indent="-274320" algn="r" eaLnBrk="1" fontAlgn="auto" hangingPunct="1">
              <a:spcAft>
                <a:spcPts val="0"/>
              </a:spcAft>
              <a:buFont typeface="Wingdings 2"/>
              <a:buNone/>
              <a:defRPr/>
            </a:pPr>
            <a:r>
              <a:rPr lang="fa-IR" sz="2400" b="1" dirty="0" smtClean="0">
                <a:cs typeface="2 Titr" pitchFamily="2" charset="-78"/>
              </a:rPr>
              <a:t>تعريق زياد حتا در هواي سرد</a:t>
            </a:r>
            <a:endParaRPr lang="en-US" sz="2400" dirty="0" smtClean="0">
              <a:cs typeface="2 Titr" pitchFamily="2" charset="-78"/>
            </a:endParaRPr>
          </a:p>
          <a:p>
            <a:pPr marL="274320" indent="-274320" algn="r" eaLnBrk="1" fontAlgn="auto" hangingPunct="1">
              <a:spcAft>
                <a:spcPts val="0"/>
              </a:spcAft>
              <a:buFont typeface="Wingdings 2"/>
              <a:buNone/>
              <a:defRPr/>
            </a:pPr>
            <a:r>
              <a:rPr lang="fa-IR" sz="2400" b="1" dirty="0" smtClean="0">
                <a:cs typeface="2 Titr" pitchFamily="2" charset="-78"/>
              </a:rPr>
              <a:t>خميازه كشيدن مداوم </a:t>
            </a:r>
            <a:endParaRPr lang="en-US" sz="2400" dirty="0" smtClean="0">
              <a:cs typeface="2 Titr" pitchFamily="2" charset="-78"/>
            </a:endParaRPr>
          </a:p>
          <a:p>
            <a:pPr marL="274320" indent="-274320" algn="r" eaLnBrk="1" fontAlgn="auto" hangingPunct="1">
              <a:spcAft>
                <a:spcPts val="0"/>
              </a:spcAft>
              <a:buFont typeface="Wingdings 2"/>
              <a:buNone/>
              <a:defRPr/>
            </a:pPr>
            <a:r>
              <a:rPr lang="fa-IR" sz="2400" b="1" dirty="0" smtClean="0">
                <a:cs typeface="2 Titr" pitchFamily="2" charset="-78"/>
              </a:rPr>
              <a:t>وجود نقاط سوختگي روي  لباس ها، فرش يا وسايل خانه</a:t>
            </a:r>
            <a:endParaRPr lang="en-US" sz="2400" dirty="0" smtClean="0">
              <a:cs typeface="2 Titr" pitchFamily="2" charset="-78"/>
            </a:endParaRPr>
          </a:p>
          <a:p>
            <a:pPr>
              <a:defRPr/>
            </a:pPr>
            <a:endParaRPr lang="fa-I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0" y="785813"/>
            <a:ext cx="8858250" cy="5340350"/>
          </a:xfrm>
        </p:spPr>
        <p:txBody>
          <a:bodyPr/>
          <a:lstStyle/>
          <a:p>
            <a:endParaRPr lang="fa-IR" smtClean="0"/>
          </a:p>
        </p:txBody>
      </p:sp>
      <p:sp>
        <p:nvSpPr>
          <p:cNvPr id="14339" name="Rectangle 3"/>
          <p:cNvSpPr>
            <a:spLocks noChangeArrowheads="1"/>
          </p:cNvSpPr>
          <p:nvPr/>
        </p:nvSpPr>
        <p:spPr bwMode="auto">
          <a:xfrm>
            <a:off x="428625" y="1071563"/>
            <a:ext cx="8215313" cy="5853112"/>
          </a:xfrm>
          <a:prstGeom prst="rect">
            <a:avLst/>
          </a:prstGeom>
          <a:noFill/>
          <a:ln w="9525">
            <a:noFill/>
            <a:miter lim="800000"/>
            <a:headEnd/>
            <a:tailEnd/>
          </a:ln>
        </p:spPr>
        <p:txBody>
          <a:bodyPr>
            <a:spAutoFit/>
          </a:bodyPr>
          <a:lstStyle/>
          <a:p>
            <a:pPr>
              <a:lnSpc>
                <a:spcPct val="90000"/>
              </a:lnSpc>
            </a:pPr>
            <a:r>
              <a:rPr lang="fa-IR" sz="3200" b="1">
                <a:cs typeface="B Titr" pitchFamily="2" charset="-78"/>
              </a:rPr>
              <a:t> گرايش روز افزون نسل نوجوان و جوان به مواد مخدر .</a:t>
            </a:r>
            <a:r>
              <a:rPr lang="fa-IR" sz="3200">
                <a:cs typeface="2 Titr" pitchFamily="2" charset="-78"/>
              </a:rPr>
              <a:t> </a:t>
            </a:r>
          </a:p>
          <a:p>
            <a:pPr>
              <a:lnSpc>
                <a:spcPct val="90000"/>
              </a:lnSpc>
            </a:pPr>
            <a:endParaRPr lang="fa-IR" sz="3200">
              <a:cs typeface="2 Titr" pitchFamily="2" charset="-78"/>
            </a:endParaRPr>
          </a:p>
          <a:p>
            <a:pPr>
              <a:lnSpc>
                <a:spcPct val="90000"/>
              </a:lnSpc>
            </a:pPr>
            <a:r>
              <a:rPr lang="fa-IR" sz="3200">
                <a:cs typeface="2 Titr" pitchFamily="2" charset="-78"/>
              </a:rPr>
              <a:t>بیشتر معتادان ، مواد را در محدوده ی سنی  26-15 سالگی و با سیگار شروع کردند .</a:t>
            </a:r>
          </a:p>
          <a:p>
            <a:pPr>
              <a:lnSpc>
                <a:spcPct val="90000"/>
              </a:lnSpc>
            </a:pPr>
            <a:endParaRPr lang="fa-IR" sz="3200">
              <a:cs typeface="2 Titr" pitchFamily="2" charset="-78"/>
            </a:endParaRPr>
          </a:p>
          <a:p>
            <a:pPr>
              <a:lnSpc>
                <a:spcPct val="90000"/>
              </a:lnSpc>
            </a:pPr>
            <a:r>
              <a:rPr lang="fa-IR" sz="3200">
                <a:cs typeface="2 Titr" pitchFamily="2" charset="-78"/>
              </a:rPr>
              <a:t>بررسی که در تهران صورت گرفته : 9% دانش آموزان دبیرستانی اولین نخ سیگار را قبل از مدرسه حدود 6 سالگی تجربه کردند.</a:t>
            </a:r>
          </a:p>
          <a:p>
            <a:pPr>
              <a:lnSpc>
                <a:spcPct val="90000"/>
              </a:lnSpc>
            </a:pPr>
            <a:endParaRPr lang="fa-IR" sz="3200">
              <a:cs typeface="2 Titr" pitchFamily="2" charset="-78"/>
            </a:endParaRPr>
          </a:p>
          <a:p>
            <a:pPr>
              <a:lnSpc>
                <a:spcPct val="90000"/>
              </a:lnSpc>
            </a:pPr>
            <a:endParaRPr lang="fa-IR" sz="3200">
              <a:cs typeface="2 Titr" pitchFamily="2" charset="-78"/>
            </a:endParaRPr>
          </a:p>
          <a:p>
            <a:pPr>
              <a:lnSpc>
                <a:spcPct val="90000"/>
              </a:lnSpc>
            </a:pPr>
            <a:endParaRPr lang="fa-IR" sz="3200">
              <a:cs typeface="2 Titr" pitchFamily="2" charset="-78"/>
            </a:endParaRPr>
          </a:p>
          <a:p>
            <a:pPr>
              <a:lnSpc>
                <a:spcPct val="90000"/>
              </a:lnSpc>
            </a:pPr>
            <a:endParaRPr lang="fa-IR" sz="3200">
              <a:cs typeface="2 Titr" pitchFamily="2" charset="-78"/>
            </a:endParaRPr>
          </a:p>
          <a:p>
            <a:pPr>
              <a:lnSpc>
                <a:spcPct val="90000"/>
              </a:lnSpc>
            </a:pPr>
            <a:endParaRPr lang="en-US" sz="3200" b="1">
              <a:cs typeface="B Titr" pitchFamily="2" charset="-78"/>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pPr algn="r" eaLnBrk="1" hangingPunct="1"/>
            <a:r>
              <a:rPr lang="fa-IR" b="1" i="1" smtClean="0">
                <a:cs typeface="2 Titr" pitchFamily="2" charset="-78"/>
              </a:rPr>
              <a:t>زمان مناسب برای آموزش </a:t>
            </a:r>
            <a:endParaRPr lang="en-US" smtClean="0">
              <a:cs typeface="2 Titr" pitchFamily="2" charset="-78"/>
            </a:endParaRPr>
          </a:p>
        </p:txBody>
      </p:sp>
      <p:sp>
        <p:nvSpPr>
          <p:cNvPr id="3" name="Content Placeholder 2"/>
          <p:cNvSpPr>
            <a:spLocks noGrp="1"/>
          </p:cNvSpPr>
          <p:nvPr>
            <p:ph idx="1"/>
          </p:nvPr>
        </p:nvSpPr>
        <p:spPr>
          <a:xfrm>
            <a:off x="301625" y="1714500"/>
            <a:ext cx="8504238" cy="4786313"/>
          </a:xfrm>
        </p:spPr>
        <p:txBody>
          <a:bodyPr/>
          <a:lstStyle/>
          <a:p>
            <a:pPr algn="r" eaLnBrk="1" hangingPunct="1">
              <a:buFont typeface="Wingdings 2" pitchFamily="18" charset="2"/>
              <a:buNone/>
            </a:pPr>
            <a:r>
              <a:rPr lang="fa-IR" sz="4000" smtClean="0">
                <a:cs typeface="2 Titr" pitchFamily="2" charset="-78"/>
              </a:rPr>
              <a:t>*    تماشای تلویزیون</a:t>
            </a:r>
          </a:p>
          <a:p>
            <a:pPr algn="r" eaLnBrk="1" hangingPunct="1">
              <a:buFont typeface="Wingdings 2" pitchFamily="18" charset="2"/>
              <a:buNone/>
            </a:pPr>
            <a:r>
              <a:rPr lang="fa-IR" sz="4000" smtClean="0">
                <a:cs typeface="2 Titr" pitchFamily="2" charset="-78"/>
              </a:rPr>
              <a:t> *   مطالعه ی روزنامه ها     </a:t>
            </a:r>
          </a:p>
          <a:p>
            <a:pPr algn="r" eaLnBrk="1" hangingPunct="1">
              <a:buFont typeface="Wingdings 2" pitchFamily="18" charset="2"/>
              <a:buNone/>
            </a:pPr>
            <a:r>
              <a:rPr lang="fa-IR" sz="4000" smtClean="0">
                <a:cs typeface="2 Titr" pitchFamily="2" charset="-78"/>
              </a:rPr>
              <a:t>*    تماشای بیلبورد ها </a:t>
            </a:r>
          </a:p>
          <a:p>
            <a:pPr algn="r" eaLnBrk="1" hangingPunct="1">
              <a:buFont typeface="Wingdings 2" pitchFamily="18" charset="2"/>
              <a:buNone/>
            </a:pPr>
            <a:r>
              <a:rPr lang="fa-IR" sz="4000" smtClean="0">
                <a:cs typeface="2 Titr" pitchFamily="2" charset="-78"/>
              </a:rPr>
              <a:t>*    خرید </a:t>
            </a:r>
          </a:p>
          <a:p>
            <a:pPr algn="r" eaLnBrk="1" hangingPunct="1">
              <a:buFont typeface="Wingdings 2" pitchFamily="18" charset="2"/>
              <a:buNone/>
            </a:pPr>
            <a:r>
              <a:rPr lang="fa-IR" sz="4000" smtClean="0">
                <a:cs typeface="2 Titr" pitchFamily="2" charset="-78"/>
              </a:rPr>
              <a:t>*   تغییرات ناگهانی  در زندگی بچه ها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lstStyle/>
          <a:p>
            <a:pPr algn="r" eaLnBrk="1" hangingPunct="1"/>
            <a:r>
              <a:rPr lang="fa-IR" smtClean="0">
                <a:cs typeface="2 Titr" pitchFamily="2" charset="-78"/>
              </a:rPr>
              <a:t>دوره های آموزشی</a:t>
            </a:r>
          </a:p>
        </p:txBody>
      </p:sp>
      <p:sp>
        <p:nvSpPr>
          <p:cNvPr id="3" name="Content Placeholder 2"/>
          <p:cNvSpPr>
            <a:spLocks noGrp="1"/>
          </p:cNvSpPr>
          <p:nvPr>
            <p:ph idx="1"/>
          </p:nvPr>
        </p:nvSpPr>
        <p:spPr>
          <a:xfrm>
            <a:off x="301625" y="1527175"/>
            <a:ext cx="8504238" cy="4572000"/>
          </a:xfrm>
        </p:spPr>
        <p:txBody>
          <a:bodyPr/>
          <a:lstStyle/>
          <a:p>
            <a:pPr algn="r" eaLnBrk="1" hangingPunct="1">
              <a:buFont typeface="Wingdings 2" pitchFamily="18" charset="2"/>
              <a:buNone/>
            </a:pPr>
            <a:endParaRPr lang="fa-IR" sz="3600" smtClean="0">
              <a:cs typeface="2 Titr" pitchFamily="2" charset="-78"/>
            </a:endParaRPr>
          </a:p>
          <a:p>
            <a:pPr algn="r" eaLnBrk="1" hangingPunct="1">
              <a:buFont typeface="Wingdings 2" pitchFamily="18" charset="2"/>
              <a:buNone/>
            </a:pPr>
            <a:r>
              <a:rPr lang="fa-IR" sz="3600" smtClean="0">
                <a:cs typeface="2 Titr" pitchFamily="2" charset="-78"/>
              </a:rPr>
              <a:t> *   پیش دبستانی</a:t>
            </a:r>
          </a:p>
          <a:p>
            <a:pPr algn="r" eaLnBrk="1" hangingPunct="1">
              <a:buFont typeface="Wingdings 2" pitchFamily="18" charset="2"/>
              <a:buNone/>
            </a:pPr>
            <a:r>
              <a:rPr lang="fa-IR" sz="3600" smtClean="0">
                <a:cs typeface="2 Titr" pitchFamily="2" charset="-78"/>
              </a:rPr>
              <a:t>*  مهد تا سوم دبستان </a:t>
            </a:r>
          </a:p>
          <a:p>
            <a:pPr algn="r" eaLnBrk="1" hangingPunct="1">
              <a:buFont typeface="Wingdings 2" pitchFamily="18" charset="2"/>
              <a:buNone/>
            </a:pPr>
            <a:r>
              <a:rPr lang="fa-IR" sz="3600" smtClean="0">
                <a:cs typeface="2 Titr" pitchFamily="2" charset="-78"/>
              </a:rPr>
              <a:t>*  چهارم تا اول راهنمایی </a:t>
            </a:r>
          </a:p>
          <a:p>
            <a:pPr algn="r" eaLnBrk="1" hangingPunct="1">
              <a:buFont typeface="Wingdings 2" pitchFamily="18" charset="2"/>
              <a:buNone/>
            </a:pPr>
            <a:r>
              <a:rPr lang="fa-IR" sz="3600" smtClean="0">
                <a:cs typeface="2 Titr" pitchFamily="2" charset="-78"/>
              </a:rPr>
              <a:t>*  دوم راهنمایی تا اول دبیرستان (12 تا 14سال)</a:t>
            </a:r>
          </a:p>
          <a:p>
            <a:pPr algn="r" eaLnBrk="1" hangingPunct="1">
              <a:buFont typeface="Wingdings 2" pitchFamily="18" charset="2"/>
              <a:buNone/>
            </a:pPr>
            <a:r>
              <a:rPr lang="fa-IR" sz="3600" smtClean="0">
                <a:cs typeface="2 Titr" pitchFamily="2" charset="-78"/>
              </a:rPr>
              <a:t>*  دوم دبیرستان تا سال آخر (15 تا 17 سال)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p:nvPr>
        </p:nvSpPr>
        <p:spPr>
          <a:xfrm>
            <a:off x="457200" y="0"/>
            <a:ext cx="8229600" cy="1143000"/>
          </a:xfrm>
        </p:spPr>
        <p:txBody>
          <a:bodyPr/>
          <a:lstStyle/>
          <a:p>
            <a:pPr eaLnBrk="1" hangingPunct="1"/>
            <a:r>
              <a:rPr lang="fa-IR" b="1" smtClean="0">
                <a:solidFill>
                  <a:srgbClr val="8C438F"/>
                </a:solidFill>
              </a:rPr>
              <a:t>مرحله ي پيش دبستاني</a:t>
            </a:r>
            <a:r>
              <a:rPr lang="fa-IR" smtClean="0">
                <a:solidFill>
                  <a:srgbClr val="8C438F"/>
                </a:solidFill>
              </a:rPr>
              <a:t> </a:t>
            </a:r>
          </a:p>
        </p:txBody>
      </p:sp>
      <p:sp>
        <p:nvSpPr>
          <p:cNvPr id="3" name="Content Placeholder 2"/>
          <p:cNvSpPr>
            <a:spLocks noGrp="1"/>
          </p:cNvSpPr>
          <p:nvPr>
            <p:ph idx="1"/>
          </p:nvPr>
        </p:nvSpPr>
        <p:spPr>
          <a:xfrm>
            <a:off x="301625" y="1527175"/>
            <a:ext cx="8504238" cy="4572000"/>
          </a:xfrm>
        </p:spPr>
        <p:txBody>
          <a:bodyPr>
            <a:normAutofit fontScale="70000" lnSpcReduction="20000"/>
          </a:bodyPr>
          <a:lstStyle/>
          <a:p>
            <a:pPr marL="274320" indent="-274320" eaLnBrk="1" fontAlgn="auto" hangingPunct="1">
              <a:spcAft>
                <a:spcPts val="0"/>
              </a:spcAft>
              <a:buFont typeface="Wingdings 2"/>
              <a:buChar char=""/>
              <a:defRPr/>
            </a:pPr>
            <a:r>
              <a:rPr lang="fa-IR" dirty="0" smtClean="0"/>
              <a:t> </a:t>
            </a:r>
            <a:endParaRPr lang="en-US" dirty="0" smtClean="0"/>
          </a:p>
          <a:p>
            <a:pPr marL="274320" indent="-274320" eaLnBrk="1" fontAlgn="auto" hangingPunct="1">
              <a:spcAft>
                <a:spcPts val="0"/>
              </a:spcAft>
              <a:buFont typeface="Wingdings 2"/>
              <a:buNone/>
              <a:defRPr/>
            </a:pPr>
            <a:r>
              <a:rPr lang="fa-IR" dirty="0" smtClean="0"/>
              <a:t>با او بحث كنيد كه چرا بچه ها به غذاهاي سالم و بهداشتي نياز دارند .(مهم است که بحث هایتان طولانی نباشد)</a:t>
            </a:r>
            <a:endParaRPr lang="en-US" dirty="0" smtClean="0"/>
          </a:p>
          <a:p>
            <a:pPr marL="274320" indent="-274320" eaLnBrk="1" fontAlgn="auto" hangingPunct="1">
              <a:spcAft>
                <a:spcPts val="0"/>
              </a:spcAft>
              <a:buFont typeface="Wingdings 2"/>
              <a:buNone/>
              <a:defRPr/>
            </a:pPr>
            <a:r>
              <a:rPr lang="fa-IR" dirty="0" smtClean="0"/>
              <a:t>از او بخواهيد چند غذاي دلخواه اش را نام ببرد و براي اش توضيح دهيد كه اين غذاها چه طور كمك مي كنند كه سالم و قوي باشد . </a:t>
            </a:r>
            <a:endParaRPr lang="en-US" dirty="0" smtClean="0"/>
          </a:p>
          <a:p>
            <a:pPr marL="274320" indent="-274320" eaLnBrk="1" fontAlgn="auto" hangingPunct="1">
              <a:spcAft>
                <a:spcPts val="0"/>
              </a:spcAft>
              <a:buFont typeface="Wingdings 2"/>
              <a:buNone/>
              <a:defRPr/>
            </a:pPr>
            <a:r>
              <a:rPr lang="fa-IR" dirty="0" smtClean="0"/>
              <a:t>او باید بداند سم چیست. </a:t>
            </a:r>
            <a:endParaRPr lang="en-US" dirty="0" smtClean="0"/>
          </a:p>
          <a:p>
            <a:pPr marL="274320" indent="-274320" eaLnBrk="1" fontAlgn="auto" hangingPunct="1">
              <a:spcAft>
                <a:spcPts val="0"/>
              </a:spcAft>
              <a:buFont typeface="Wingdings 2"/>
              <a:buNone/>
              <a:defRPr/>
            </a:pPr>
            <a:r>
              <a:rPr lang="fa-IR" dirty="0" smtClean="0"/>
              <a:t>مواد سمي و خطرناك خانه – انواع سفيد كننده هاي آشپزخانه، پوليش اثاثيه ي منزل، نفت و اسيد ، حشره كش ها و چسب هاي آبكي -  را به او معرفي كنيد . و بگوييد چرا بايد از آنها دوري كند .  </a:t>
            </a:r>
            <a:endParaRPr lang="en-US" dirty="0" smtClean="0"/>
          </a:p>
          <a:p>
            <a:pPr marL="274320" indent="-274320" eaLnBrk="1" fontAlgn="auto" hangingPunct="1">
              <a:spcAft>
                <a:spcPts val="0"/>
              </a:spcAft>
              <a:buFont typeface="Wingdings 2"/>
              <a:buNone/>
              <a:defRPr/>
            </a:pPr>
            <a:r>
              <a:rPr lang="fa-IR" dirty="0" smtClean="0"/>
              <a:t>علامت ها و متن هاي هشدار دهنده ي روي مواد سمي را با صداي بلند بخوانيد . </a:t>
            </a:r>
            <a:endParaRPr lang="en-US" dirty="0" smtClean="0"/>
          </a:p>
          <a:p>
            <a:pPr marL="274320" indent="-274320" eaLnBrk="1" fontAlgn="auto" hangingPunct="1">
              <a:spcAft>
                <a:spcPts val="0"/>
              </a:spcAft>
              <a:buFont typeface="Wingdings 2"/>
              <a:buNone/>
              <a:defRPr/>
            </a:pPr>
            <a:r>
              <a:rPr lang="fa-IR" dirty="0" smtClean="0"/>
              <a:t>به او ياد بدهيد كه روي همه ي مواد خطرناك ، هشدار نمي نويسند ،  و بايد فقط مواد يا داروهايي را بخورند كه والدين شان (با اجازه ي پزشك ) در اختيارشان مي گذارند . </a:t>
            </a:r>
            <a:endParaRPr lang="en-US" dirty="0" smtClean="0"/>
          </a:p>
          <a:p>
            <a:pPr marL="274320" indent="-274320" eaLnBrk="1" fontAlgn="auto" hangingPunct="1">
              <a:spcAft>
                <a:spcPts val="0"/>
              </a:spcAft>
              <a:buFont typeface="Wingdings 2"/>
              <a:buNone/>
              <a:defRPr/>
            </a:pPr>
            <a:r>
              <a:rPr lang="fa-IR" dirty="0" smtClean="0"/>
              <a:t>فرق دارو و سم چیست  </a:t>
            </a:r>
            <a:endParaRPr lang="en-US" dirty="0" smtClean="0"/>
          </a:p>
          <a:p>
            <a:pPr marL="274320" indent="-274320" eaLnBrk="1" fontAlgn="auto" hangingPunct="1">
              <a:spcAft>
                <a:spcPts val="0"/>
              </a:spcAft>
              <a:buFont typeface="Wingdings 2"/>
              <a:buNone/>
              <a:defRPr/>
            </a:pPr>
            <a:r>
              <a:rPr lang="fa-IR" dirty="0" smtClean="0"/>
              <a:t>تو ضيح دهيد كه داروهاي پزشكي  را فقط همان بيماري كه پزشك معاینه اش کرده است، مي تواند بخورد و براي ديگران ،به خصوص بچه ها،  مي تواند خطرناك باشد . </a:t>
            </a:r>
            <a:endParaRPr lang="en-US" dirty="0" smtClean="0"/>
          </a:p>
          <a:p>
            <a:pPr marL="274320" indent="-274320" eaLnBrk="1" fontAlgn="auto" hangingPunct="1">
              <a:spcAft>
                <a:spcPts val="0"/>
              </a:spcAft>
              <a:buFont typeface="Wingdings 2"/>
              <a:buNone/>
              <a:defRPr/>
            </a:pPr>
            <a:r>
              <a:rPr lang="fa-IR" dirty="0" smtClean="0"/>
              <a:t> </a:t>
            </a:r>
            <a:endParaRPr lang="en-US" dirty="0" smtClean="0"/>
          </a:p>
          <a:p>
            <a:pPr marL="274320" indent="-274320" eaLnBrk="1" fontAlgn="auto" hangingPunct="1">
              <a:spcAft>
                <a:spcPts val="0"/>
              </a:spcAft>
              <a:buFont typeface="Wingdings 2"/>
              <a:buNone/>
              <a:defRPr/>
            </a:pP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p:cTn id="61"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2" dur="500" fill="hold"/>
                                        <p:tgtEl>
                                          <p:spTgt spid="3">
                                            <p:txEl>
                                              <p:pRg st="9" end="9"/>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p:cNvSpPr>
          <p:nvPr>
            <p:ph type="title"/>
          </p:nvPr>
        </p:nvSpPr>
        <p:spPr/>
        <p:txBody>
          <a:bodyPr/>
          <a:lstStyle/>
          <a:p>
            <a:pPr algn="r" eaLnBrk="1" hangingPunct="1"/>
            <a:r>
              <a:rPr lang="fa-IR" b="1" smtClean="0">
                <a:cs typeface="2 Titr" pitchFamily="2" charset="-78"/>
              </a:rPr>
              <a:t>مرحله ي پيش دبستاني</a:t>
            </a:r>
            <a:r>
              <a:rPr lang="fa-IR" smtClean="0">
                <a:cs typeface="2 Titr" pitchFamily="2" charset="-78"/>
              </a:rPr>
              <a:t> </a:t>
            </a:r>
          </a:p>
        </p:txBody>
      </p:sp>
      <p:sp>
        <p:nvSpPr>
          <p:cNvPr id="3" name="Content Placeholder 2"/>
          <p:cNvSpPr>
            <a:spLocks noGrp="1"/>
          </p:cNvSpPr>
          <p:nvPr>
            <p:ph idx="1"/>
          </p:nvPr>
        </p:nvSpPr>
        <p:spPr>
          <a:xfrm>
            <a:off x="533400" y="1676400"/>
            <a:ext cx="8229600" cy="4895850"/>
          </a:xfrm>
        </p:spPr>
        <p:txBody>
          <a:bodyPr/>
          <a:lstStyle/>
          <a:p>
            <a:pPr algn="r" eaLnBrk="1" hangingPunct="1">
              <a:buFont typeface="Wingdings 2" pitchFamily="18" charset="2"/>
              <a:buNone/>
            </a:pPr>
            <a:endParaRPr lang="fa-IR" sz="3600" smtClean="0">
              <a:cs typeface="2 Titr" pitchFamily="2" charset="-78"/>
            </a:endParaRPr>
          </a:p>
          <a:p>
            <a:pPr algn="r" eaLnBrk="1" hangingPunct="1">
              <a:buFont typeface="Wingdings 2" pitchFamily="18" charset="2"/>
              <a:buNone/>
            </a:pPr>
            <a:r>
              <a:rPr lang="fa-IR" sz="3600" smtClean="0">
                <a:cs typeface="2 Titr" pitchFamily="2" charset="-78"/>
              </a:rPr>
              <a:t>توجه   </a:t>
            </a:r>
          </a:p>
          <a:p>
            <a:pPr algn="r" eaLnBrk="1" hangingPunct="1">
              <a:buFont typeface="Wingdings 2" pitchFamily="18" charset="2"/>
              <a:buNone/>
            </a:pPr>
            <a:r>
              <a:rPr lang="fa-IR" sz="3600" smtClean="0">
                <a:cs typeface="2 Titr" pitchFamily="2" charset="-78"/>
              </a:rPr>
              <a:t>*ارزش ها </a:t>
            </a:r>
          </a:p>
          <a:p>
            <a:pPr algn="r" eaLnBrk="1" hangingPunct="1">
              <a:buFont typeface="Wingdings 2" pitchFamily="18" charset="2"/>
              <a:buNone/>
            </a:pPr>
            <a:r>
              <a:rPr lang="fa-IR" sz="3600" smtClean="0">
                <a:cs typeface="2 Titr" pitchFamily="2" charset="-78"/>
              </a:rPr>
              <a:t>* تشویق بعد از پیروی از قوانین </a:t>
            </a:r>
          </a:p>
          <a:p>
            <a:pPr algn="r" eaLnBrk="1" hangingPunct="1">
              <a:buFont typeface="Wingdings 2" pitchFamily="18" charset="2"/>
              <a:buNone/>
            </a:pPr>
            <a:r>
              <a:rPr lang="fa-IR" sz="3600" smtClean="0">
                <a:cs typeface="2 Titr" pitchFamily="2" charset="-78"/>
              </a:rPr>
              <a:t>* آموزش حل مسئله توی بازی </a:t>
            </a:r>
          </a:p>
          <a:p>
            <a:pPr algn="r" eaLnBrk="1" hangingPunct="1">
              <a:buFont typeface="Wingdings 2" pitchFamily="18" charset="2"/>
              <a:buNone/>
            </a:pPr>
            <a:r>
              <a:rPr lang="fa-IR" sz="3600" smtClean="0">
                <a:cs typeface="2 Titr" pitchFamily="2" charset="-78"/>
              </a:rPr>
              <a:t>* انتخاب ( لباس و...)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p:txBody>
          <a:bodyPr/>
          <a:lstStyle/>
          <a:p>
            <a:pPr algn="r" eaLnBrk="1" hangingPunct="1"/>
            <a:r>
              <a:rPr lang="fa-IR" sz="3600" b="1" i="1" smtClean="0">
                <a:cs typeface="2 Titr" pitchFamily="2" charset="-78"/>
              </a:rPr>
              <a:t>مرحله ي مهد تا سوم ابتدايي( 5 تا 8 سال</a:t>
            </a:r>
            <a:endParaRPr lang="fa-IR" sz="3600" smtClean="0">
              <a:cs typeface="2 Titr" pitchFamily="2" charset="-78"/>
            </a:endParaRPr>
          </a:p>
        </p:txBody>
      </p:sp>
      <p:sp>
        <p:nvSpPr>
          <p:cNvPr id="3" name="Content Placeholder 2"/>
          <p:cNvSpPr>
            <a:spLocks noGrp="1"/>
          </p:cNvSpPr>
          <p:nvPr>
            <p:ph idx="1"/>
          </p:nvPr>
        </p:nvSpPr>
        <p:spPr>
          <a:xfrm>
            <a:off x="301625" y="1527175"/>
            <a:ext cx="8504238" cy="4973638"/>
          </a:xfrm>
        </p:spPr>
        <p:txBody>
          <a:bodyPr/>
          <a:lstStyle/>
          <a:p>
            <a:pPr marL="273050" indent="-273050" algn="r" eaLnBrk="1" hangingPunct="1">
              <a:buFont typeface="Wingdings 2" pitchFamily="18" charset="2"/>
              <a:buChar char=""/>
            </a:pPr>
            <a:r>
              <a:rPr lang="fa-IR" smtClean="0">
                <a:cs typeface="2 Titr" pitchFamily="2" charset="-78"/>
              </a:rPr>
              <a:t> اين كه هر چيزي كه وارد بدن مي شود غذا نيست ، و مي تواند بي نهايت مضر و خطرناك باشد   </a:t>
            </a:r>
            <a:endParaRPr lang="en-US" smtClean="0">
              <a:cs typeface="2 Titr" pitchFamily="2" charset="-78"/>
            </a:endParaRPr>
          </a:p>
          <a:p>
            <a:pPr marL="273050" indent="-273050" algn="r" eaLnBrk="1" hangingPunct="1">
              <a:buFont typeface="Wingdings 2" pitchFamily="18" charset="2"/>
              <a:buChar char=""/>
            </a:pPr>
            <a:r>
              <a:rPr lang="fa-IR" smtClean="0">
                <a:cs typeface="2 Titr" pitchFamily="2" charset="-78"/>
              </a:rPr>
              <a:t>چه طور بعضي از مواد مي توانند در بدن  ايجاد  مشكل كنند، يا حتا فردي را بكشند.</a:t>
            </a:r>
            <a:endParaRPr lang="en-US" smtClean="0">
              <a:cs typeface="2 Titr" pitchFamily="2" charset="-78"/>
            </a:endParaRPr>
          </a:p>
          <a:p>
            <a:pPr marL="273050" indent="-273050" algn="r" eaLnBrk="1" hangingPunct="1">
              <a:buFont typeface="Wingdings 2" pitchFamily="18" charset="2"/>
              <a:buChar char=""/>
            </a:pPr>
            <a:r>
              <a:rPr lang="fa-IR" smtClean="0">
                <a:cs typeface="2 Titr" pitchFamily="2" charset="-78"/>
              </a:rPr>
              <a:t> استفاده از مواد مضر مي تواند بعد ها براي فرد تبديل به عادتي  شود كه به زحمت مي توان آن را ترك كرد . عادت هايي كه مي تواند مشكلات زيادي براي فرد ايجاد كند ( مي توانيد از دور و بري هايتان هم مثالي بزنيد ) </a:t>
            </a:r>
            <a:endParaRPr lang="en-US" smtClean="0">
              <a:cs typeface="2 Titr" pitchFamily="2" charset="-78"/>
            </a:endParaRPr>
          </a:p>
          <a:p>
            <a:pPr marL="273050" indent="-273050" algn="r" eaLnBrk="1" hangingPunct="1">
              <a:buFont typeface="Wingdings 2" pitchFamily="18" charset="2"/>
              <a:buChar char=""/>
            </a:pPr>
            <a:r>
              <a:rPr lang="fa-IR" smtClean="0">
                <a:cs typeface="2 Titr" pitchFamily="2" charset="-78"/>
              </a:rPr>
              <a:t>چرا رعايت بهداشت ، شستن دست ها ، حمام رفتن ، مسواك زدن، استراحت  اهميت دارد </a:t>
            </a:r>
            <a:endParaRPr lang="en-US" smtClean="0">
              <a:cs typeface="2 Titr" pitchFamily="2" charset="-78"/>
            </a:endParaRPr>
          </a:p>
          <a:p>
            <a:pPr marL="273050" indent="-273050" algn="r" eaLnBrk="1" hangingPunct="1">
              <a:buFont typeface="Wingdings 2" pitchFamily="18" charset="2"/>
              <a:buChar char=""/>
            </a:pPr>
            <a:endParaRPr lang="fa-IR" smtClean="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313" y="428625"/>
            <a:ext cx="8501062" cy="5697538"/>
          </a:xfrm>
        </p:spPr>
        <p:txBody>
          <a:bodyPr/>
          <a:lstStyle/>
          <a:p>
            <a:pPr marL="274320" indent="-274320" algn="r" eaLnBrk="1" fontAlgn="auto" hangingPunct="1">
              <a:spcAft>
                <a:spcPts val="0"/>
              </a:spcAft>
              <a:buFont typeface="Wingdings 2"/>
              <a:buChar char=""/>
              <a:defRPr/>
            </a:pPr>
            <a:r>
              <a:rPr lang="fa-IR" sz="3200" dirty="0" smtClean="0">
                <a:cs typeface="2 Titr" pitchFamily="2" charset="-78"/>
              </a:rPr>
              <a:t>چند رفتار غير بهداشتي اي را كه مي شناسد نام ببرد و بگويد چرا اين رفتار ها خوب نيستند . </a:t>
            </a:r>
            <a:endParaRPr lang="en-US" sz="3200" dirty="0" smtClean="0">
              <a:cs typeface="2 Titr" pitchFamily="2" charset="-78"/>
            </a:endParaRPr>
          </a:p>
          <a:p>
            <a:pPr marL="274320" indent="-274320" algn="r" eaLnBrk="1" fontAlgn="auto" hangingPunct="1">
              <a:spcAft>
                <a:spcPts val="0"/>
              </a:spcAft>
              <a:buFont typeface="Wingdings 2"/>
              <a:buChar char=""/>
              <a:defRPr/>
            </a:pPr>
            <a:r>
              <a:rPr lang="fa-IR" sz="3200" dirty="0" smtClean="0">
                <a:cs typeface="2 Titr" pitchFamily="2" charset="-78"/>
              </a:rPr>
              <a:t>چرا بايد غذاي خوبي بخورد.</a:t>
            </a:r>
            <a:endParaRPr lang="en-US" sz="3200" dirty="0" smtClean="0">
              <a:cs typeface="2 Titr" pitchFamily="2" charset="-78"/>
            </a:endParaRPr>
          </a:p>
          <a:p>
            <a:pPr marL="274320" indent="-274320" algn="r" eaLnBrk="1" fontAlgn="auto" hangingPunct="1">
              <a:spcAft>
                <a:spcPts val="0"/>
              </a:spcAft>
              <a:buFont typeface="Wingdings 2"/>
              <a:buChar char=""/>
              <a:defRPr/>
            </a:pPr>
            <a:r>
              <a:rPr lang="fa-IR" sz="3200" dirty="0" smtClean="0">
                <a:cs typeface="2 Titr" pitchFamily="2" charset="-78"/>
              </a:rPr>
              <a:t>فرزندتان  را به خاطر اينكه خوب از بدن اش مراقبت مي كند  ، و از موادي كه براي بدن آسيب رسان است دوري مي كند ، تحسين كنيد .</a:t>
            </a:r>
            <a:endParaRPr lang="en-US" sz="3200" dirty="0" smtClean="0">
              <a:cs typeface="2 Titr" pitchFamily="2" charset="-78"/>
            </a:endParaRPr>
          </a:p>
          <a:p>
            <a:pPr marL="274320" indent="-274320" algn="r" eaLnBrk="1" fontAlgn="auto" hangingPunct="1">
              <a:spcAft>
                <a:spcPts val="0"/>
              </a:spcAft>
              <a:buFont typeface="Wingdings 2"/>
              <a:buChar char=""/>
              <a:defRPr/>
            </a:pPr>
            <a:r>
              <a:rPr lang="fa-IR" sz="3200" dirty="0" smtClean="0">
                <a:cs typeface="2 Titr" pitchFamily="2" charset="-78"/>
              </a:rPr>
              <a:t> آموزش پیروی از قوانین ( کمک به آشپزی و...)</a:t>
            </a:r>
            <a:endParaRPr lang="en-US" sz="3200" dirty="0" smtClean="0">
              <a:cs typeface="2 Titr" pitchFamily="2" charset="-78"/>
            </a:endParaRPr>
          </a:p>
          <a:p>
            <a:pPr>
              <a:defRPr/>
            </a:pPr>
            <a:endParaRPr lang="fa-IR" sz="3200"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a:xfrm>
            <a:off x="457200" y="274638"/>
            <a:ext cx="8258175" cy="1143000"/>
          </a:xfrm>
        </p:spPr>
        <p:txBody>
          <a:bodyPr/>
          <a:lstStyle/>
          <a:p>
            <a:pPr algn="r" eaLnBrk="1" hangingPunct="1"/>
            <a:r>
              <a:rPr lang="en-US" sz="3200" smtClean="0">
                <a:cs typeface="2 Titr" pitchFamily="2" charset="-78"/>
              </a:rPr>
              <a:t> </a:t>
            </a:r>
            <a:r>
              <a:rPr lang="fa-IR" sz="3200" b="1" smtClean="0">
                <a:cs typeface="2 Titr" pitchFamily="2" charset="-78"/>
              </a:rPr>
              <a:t>وقتي فرزندتان در كلاس سوم است  بايد بداند كه</a:t>
            </a:r>
            <a:r>
              <a:rPr lang="fa-IR" sz="3200" smtClean="0">
                <a:cs typeface="2 Titr" pitchFamily="2" charset="-78"/>
              </a:rPr>
              <a:t> </a:t>
            </a:r>
          </a:p>
        </p:txBody>
      </p:sp>
      <p:sp>
        <p:nvSpPr>
          <p:cNvPr id="86019" name="Content Placeholder 2"/>
          <p:cNvSpPr>
            <a:spLocks noGrp="1"/>
          </p:cNvSpPr>
          <p:nvPr>
            <p:ph idx="1"/>
          </p:nvPr>
        </p:nvSpPr>
        <p:spPr>
          <a:xfrm>
            <a:off x="301625" y="1527175"/>
            <a:ext cx="8556625" cy="5330825"/>
          </a:xfrm>
        </p:spPr>
        <p:txBody>
          <a:bodyPr/>
          <a:lstStyle/>
          <a:p>
            <a:pPr marL="273050" indent="-273050" algn="r" eaLnBrk="1" hangingPunct="1">
              <a:buFont typeface="Wingdings 2" pitchFamily="18" charset="2"/>
              <a:buChar char=""/>
            </a:pPr>
            <a:r>
              <a:rPr lang="fa-IR" smtClean="0">
                <a:cs typeface="2 Titr" pitchFamily="2" charset="-78"/>
              </a:rPr>
              <a:t> با ارزش است و چون با ارزش است باید از خودش مراقبت کند، خیلی بهتر از آن چیزی که از عروسک يا كيف اش مراقبت می کند . مثلا توی ماشین باید کمربند ایمنی اش راببندد، از روی پل عابر عبور کندو غذاهای بدی نخورد.</a:t>
            </a:r>
            <a:endParaRPr lang="en-US" smtClean="0">
              <a:cs typeface="2 Titr" pitchFamily="2" charset="-78"/>
            </a:endParaRPr>
          </a:p>
          <a:p>
            <a:pPr marL="273050" indent="-273050" algn="r" eaLnBrk="1" hangingPunct="1">
              <a:buFont typeface="Wingdings 2" pitchFamily="18" charset="2"/>
              <a:buChar char=""/>
            </a:pPr>
            <a:r>
              <a:rPr lang="fa-IR" smtClean="0">
                <a:cs typeface="2 Titr" pitchFamily="2" charset="-78"/>
              </a:rPr>
              <a:t> کسي که سیگار می کشد ، ارزش خودش را نمی داند . </a:t>
            </a:r>
            <a:endParaRPr lang="en-US" smtClean="0">
              <a:cs typeface="2 Titr" pitchFamily="2" charset="-78"/>
            </a:endParaRPr>
          </a:p>
          <a:p>
            <a:pPr marL="273050" indent="-273050" algn="r" eaLnBrk="1" hangingPunct="1">
              <a:buFont typeface="Wingdings 2" pitchFamily="18" charset="2"/>
              <a:buChar char=""/>
            </a:pPr>
            <a:r>
              <a:rPr lang="fa-IR" smtClean="0">
                <a:cs typeface="2 Titr" pitchFamily="2" charset="-78"/>
              </a:rPr>
              <a:t> سیگار چرا و چه طور به بدن آسیب می رساند. </a:t>
            </a:r>
            <a:endParaRPr lang="en-US" smtClean="0">
              <a:cs typeface="2 Titr" pitchFamily="2" charset="-78"/>
            </a:endParaRPr>
          </a:p>
          <a:p>
            <a:pPr marL="273050" indent="-273050" algn="r" eaLnBrk="1" hangingPunct="1">
              <a:buFont typeface="Wingdings 2" pitchFamily="18" charset="2"/>
              <a:buChar char=""/>
            </a:pPr>
            <a:r>
              <a:rPr lang="fa-IR" smtClean="0">
                <a:cs typeface="2 Titr" pitchFamily="2" charset="-78"/>
              </a:rPr>
              <a:t> غذا ، سم ها ، داروها و مواد مخدر، چه فرق هايي با هم دارند </a:t>
            </a:r>
            <a:endParaRPr lang="en-US" smtClean="0">
              <a:cs typeface="2 Titr" pitchFamily="2" charset="-78"/>
            </a:endParaRPr>
          </a:p>
          <a:p>
            <a:pPr marL="273050" indent="-273050" algn="r" eaLnBrk="1" hangingPunct="1">
              <a:buFont typeface="Wingdings 2" pitchFamily="18" charset="2"/>
              <a:buChar char=""/>
            </a:pPr>
            <a:endParaRPr lang="fa-IR" smtClean="0">
              <a:cs typeface="2 Titr" pitchFamily="2" charset="-78"/>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50" y="285750"/>
            <a:ext cx="8643938" cy="6286500"/>
          </a:xfrm>
        </p:spPr>
        <p:txBody>
          <a:bodyPr/>
          <a:lstStyle/>
          <a:p>
            <a:pPr marL="274320" indent="-274320" algn="r" eaLnBrk="1" fontAlgn="auto" hangingPunct="1">
              <a:spcAft>
                <a:spcPts val="0"/>
              </a:spcAft>
              <a:buFont typeface="Wingdings 2"/>
              <a:buChar char=""/>
              <a:defRPr/>
            </a:pPr>
            <a:r>
              <a:rPr lang="fa-IR" sz="3200" dirty="0" smtClean="0">
                <a:cs typeface="2 Titr" pitchFamily="2" charset="-78"/>
              </a:rPr>
              <a:t>دارويي كه براي بيماري تجويز شده مي تواند براي ديگري خطرناك باشد </a:t>
            </a:r>
            <a:endParaRPr lang="en-US" sz="3200" dirty="0" smtClean="0">
              <a:cs typeface="2 Titr" pitchFamily="2" charset="-78"/>
            </a:endParaRPr>
          </a:p>
          <a:p>
            <a:pPr marL="274320" indent="-274320" algn="r" eaLnBrk="1" fontAlgn="auto" hangingPunct="1">
              <a:spcAft>
                <a:spcPts val="0"/>
              </a:spcAft>
              <a:buFont typeface="Wingdings 2"/>
              <a:buChar char=""/>
              <a:defRPr/>
            </a:pPr>
            <a:r>
              <a:rPr lang="fa-IR" sz="3200" dirty="0" smtClean="0">
                <a:cs typeface="2 Titr" pitchFamily="2" charset="-78"/>
              </a:rPr>
              <a:t>-  بايد از خوردن مواد ناشناخته  خودداري كنند .</a:t>
            </a:r>
            <a:endParaRPr lang="en-US" sz="3200" dirty="0" smtClean="0">
              <a:cs typeface="2 Titr" pitchFamily="2" charset="-78"/>
            </a:endParaRPr>
          </a:p>
          <a:p>
            <a:pPr marL="274320" indent="-274320" algn="r" eaLnBrk="1" fontAlgn="auto" hangingPunct="1">
              <a:spcAft>
                <a:spcPts val="0"/>
              </a:spcAft>
              <a:buFont typeface="Wingdings 2"/>
              <a:buChar char=""/>
              <a:defRPr/>
            </a:pPr>
            <a:r>
              <a:rPr lang="fa-IR" sz="3200" dirty="0" smtClean="0">
                <a:cs typeface="2 Titr" pitchFamily="2" charset="-78"/>
              </a:rPr>
              <a:t>- مواد مخدر و الكل مي تواند مانع رشد و تكامل سلول هاي مغزي كودكان بشود و فكر و حافظه ي آنها را خراب كند . </a:t>
            </a:r>
            <a:endParaRPr lang="en-US" sz="3200" dirty="0" smtClean="0">
              <a:cs typeface="2 Titr" pitchFamily="2" charset="-78"/>
            </a:endParaRPr>
          </a:p>
          <a:p>
            <a:pPr marL="274320" indent="-274320" algn="r" eaLnBrk="1" fontAlgn="auto" hangingPunct="1">
              <a:spcAft>
                <a:spcPts val="0"/>
              </a:spcAft>
              <a:buFont typeface="Wingdings 2"/>
              <a:buChar char=""/>
              <a:defRPr/>
            </a:pPr>
            <a:r>
              <a:rPr lang="fa-IR" sz="3200" dirty="0" smtClean="0">
                <a:cs typeface="2 Titr" pitchFamily="2" charset="-78"/>
              </a:rPr>
              <a:t>-  چه غذاهايي مقوي است و چرا ورزش اهميت دارد </a:t>
            </a:r>
            <a:endParaRPr lang="en-US" sz="3200" dirty="0" smtClean="0">
              <a:cs typeface="2 Titr" pitchFamily="2" charset="-78"/>
            </a:endParaRPr>
          </a:p>
          <a:p>
            <a:pPr marL="274320" indent="-274320" algn="r" eaLnBrk="1" fontAlgn="auto" hangingPunct="1">
              <a:spcAft>
                <a:spcPts val="0"/>
              </a:spcAft>
              <a:buFont typeface="Wingdings 2"/>
              <a:buChar char=""/>
              <a:defRPr/>
            </a:pPr>
            <a:r>
              <a:rPr lang="fa-IR" sz="3200" dirty="0" smtClean="0">
                <a:cs typeface="2 Titr" pitchFamily="2" charset="-78"/>
              </a:rPr>
              <a:t>- چه طور به درخواست هاي ديگران اگر باب دل شان نيست  "نه" بگويند .(به صفحه ي ... مراجعه كنيد) </a:t>
            </a:r>
            <a:endParaRPr lang="en-US" sz="3200" dirty="0" smtClean="0">
              <a:cs typeface="2 Titr" pitchFamily="2" charset="-78"/>
            </a:endParaRPr>
          </a:p>
          <a:p>
            <a:pPr>
              <a:defRPr/>
            </a:pPr>
            <a:endParaRPr lang="fa-IR" sz="3200"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a:xfrm>
            <a:off x="457200" y="274638"/>
            <a:ext cx="8686800" cy="1143000"/>
          </a:xfrm>
        </p:spPr>
        <p:txBody>
          <a:bodyPr/>
          <a:lstStyle/>
          <a:p>
            <a:pPr algn="r" eaLnBrk="1" hangingPunct="1"/>
            <a:r>
              <a:rPr lang="fa-IR" sz="3200" b="1" smtClean="0">
                <a:cs typeface="2 Titr" pitchFamily="2" charset="-78"/>
              </a:rPr>
              <a:t>مرحله ي كلاس چهارم تا اول راهنمايي( 9 تا 11 سال )</a:t>
            </a:r>
            <a:endParaRPr lang="fa-IR" sz="3200" smtClean="0">
              <a:cs typeface="2 Titr" pitchFamily="2" charset="-78"/>
            </a:endParaRPr>
          </a:p>
        </p:txBody>
      </p:sp>
      <p:sp>
        <p:nvSpPr>
          <p:cNvPr id="3" name="Content Placeholder 2"/>
          <p:cNvSpPr>
            <a:spLocks noGrp="1"/>
          </p:cNvSpPr>
          <p:nvPr>
            <p:ph idx="1"/>
          </p:nvPr>
        </p:nvSpPr>
        <p:spPr>
          <a:xfrm>
            <a:off x="301625" y="1527175"/>
            <a:ext cx="8842375" cy="5330825"/>
          </a:xfrm>
        </p:spPr>
        <p:txBody>
          <a:bodyPr>
            <a:normAutofit/>
          </a:bodyPr>
          <a:lstStyle/>
          <a:p>
            <a:pPr marL="274320" indent="-274320" algn="r" eaLnBrk="1" fontAlgn="auto" hangingPunct="1">
              <a:spcAft>
                <a:spcPts val="0"/>
              </a:spcAft>
              <a:buFont typeface="Wingdings 2"/>
              <a:buNone/>
              <a:defRPr/>
            </a:pPr>
            <a:r>
              <a:rPr lang="fa-IR" dirty="0" smtClean="0">
                <a:cs typeface="2 Titr" pitchFamily="2" charset="-78"/>
              </a:rPr>
              <a:t>اثرات زودرس الكل ، سيگار و مواد مخدر را روي قسمت هاي متفاوت بدن .</a:t>
            </a:r>
            <a:endParaRPr lang="en-US" dirty="0" smtClean="0">
              <a:cs typeface="2 Titr" pitchFamily="2" charset="-78"/>
            </a:endParaRPr>
          </a:p>
          <a:p>
            <a:pPr marL="274320" indent="-274320" algn="r" eaLnBrk="1" fontAlgn="auto" hangingPunct="1">
              <a:spcAft>
                <a:spcPts val="0"/>
              </a:spcAft>
              <a:buFont typeface="Wingdings 2"/>
              <a:buNone/>
              <a:defRPr/>
            </a:pPr>
            <a:r>
              <a:rPr lang="fa-IR" dirty="0" smtClean="0">
                <a:cs typeface="2 Titr" pitchFamily="2" charset="-78"/>
              </a:rPr>
              <a:t> كوما و مرگ ناشي از مسموميت  چيست و چه طور اتفاق می افتد</a:t>
            </a:r>
            <a:endParaRPr lang="en-US" dirty="0" smtClean="0">
              <a:cs typeface="2 Titr" pitchFamily="2" charset="-78"/>
            </a:endParaRPr>
          </a:p>
          <a:p>
            <a:pPr marL="274320" indent="-274320" algn="r" eaLnBrk="1" fontAlgn="auto" hangingPunct="1">
              <a:spcAft>
                <a:spcPts val="0"/>
              </a:spcAft>
              <a:buFont typeface="Wingdings 2"/>
              <a:buNone/>
              <a:defRPr/>
            </a:pPr>
            <a:r>
              <a:rPr lang="fa-IR" dirty="0" smtClean="0">
                <a:cs typeface="2 Titr" pitchFamily="2" charset="-78"/>
              </a:rPr>
              <a:t>عوارض دراز مدت مواد چيست و چرا و چه طور مواد مي تواند باعث اعتياد شود ، یا چرا  مصرف كننده های مواد نمی توانند كنترل زيادي بر زندگي شان داشته باشند . </a:t>
            </a:r>
            <a:endParaRPr lang="en-US" dirty="0" smtClean="0">
              <a:cs typeface="2 Titr" pitchFamily="2" charset="-78"/>
            </a:endParaRPr>
          </a:p>
          <a:p>
            <a:pPr marL="274320" indent="-274320" algn="r" eaLnBrk="1" fontAlgn="auto" hangingPunct="1">
              <a:spcAft>
                <a:spcPts val="0"/>
              </a:spcAft>
              <a:buFont typeface="Wingdings 2"/>
              <a:buNone/>
              <a:defRPr/>
            </a:pPr>
            <a:r>
              <a:rPr lang="fa-IR" dirty="0" smtClean="0">
                <a:cs typeface="2 Titr" pitchFamily="2" charset="-78"/>
              </a:rPr>
              <a:t>دلايلي براي اين كه مواد براي اعضاي در حال رشد زيان آور است . </a:t>
            </a:r>
            <a:endParaRPr lang="en-US" dirty="0" smtClean="0">
              <a:cs typeface="2 Titr" pitchFamily="2" charset="-78"/>
            </a:endParaRPr>
          </a:p>
          <a:p>
            <a:pPr marL="274320" indent="-274320" algn="r" eaLnBrk="1" fontAlgn="auto" hangingPunct="1">
              <a:spcAft>
                <a:spcPts val="0"/>
              </a:spcAft>
              <a:buFont typeface="Wingdings 2"/>
              <a:buNone/>
              <a:defRPr/>
            </a:pPr>
            <a:r>
              <a:rPr lang="fa-IR" dirty="0" smtClean="0">
                <a:cs typeface="2 Titr" pitchFamily="2" charset="-78"/>
              </a:rPr>
              <a:t>مشكلاتي كه مواد براي معتاد و خانواده ي او ايجاد مي كند . </a:t>
            </a:r>
            <a:endParaRPr lang="en-US" dirty="0" smtClean="0">
              <a:cs typeface="2 Titr" pitchFamily="2" charset="-78"/>
            </a:endParaRPr>
          </a:p>
          <a:p>
            <a:pPr marL="274320" indent="-274320" algn="r" eaLnBrk="1" fontAlgn="auto" hangingPunct="1">
              <a:spcAft>
                <a:spcPts val="0"/>
              </a:spcAft>
              <a:buFont typeface="Wingdings 2"/>
              <a:buNone/>
              <a:defRPr/>
            </a:pPr>
            <a:r>
              <a:rPr lang="en-US" dirty="0" smtClean="0">
                <a:cs typeface="2 Titr" pitchFamily="2" charset="-78"/>
              </a:rPr>
              <a:t> </a:t>
            </a:r>
          </a:p>
          <a:p>
            <a:pPr marL="274320" indent="-274320" algn="r" eaLnBrk="1" fontAlgn="auto" hangingPunct="1">
              <a:spcAft>
                <a:spcPts val="0"/>
              </a:spcAft>
              <a:buFont typeface="Wingdings 2"/>
              <a:buNone/>
              <a:defRPr/>
            </a:pPr>
            <a:r>
              <a:rPr lang="fa-IR" dirty="0" smtClean="0">
                <a:cs typeface="2 Titr" pitchFamily="2" charset="-78"/>
              </a:rPr>
              <a:t>  *</a:t>
            </a:r>
            <a:endParaRPr lang="en-US" dirty="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85750"/>
            <a:ext cx="8929688" cy="6572250"/>
          </a:xfrm>
        </p:spPr>
        <p:txBody>
          <a:bodyPr/>
          <a:lstStyle/>
          <a:p>
            <a:pPr marL="274320" indent="-274320" algn="r" eaLnBrk="1" fontAlgn="auto" hangingPunct="1">
              <a:spcAft>
                <a:spcPts val="0"/>
              </a:spcAft>
              <a:buFont typeface="Wingdings 2"/>
              <a:buNone/>
              <a:defRPr/>
            </a:pPr>
            <a:r>
              <a:rPr lang="fa-IR" sz="2400" dirty="0" smtClean="0">
                <a:cs typeface="2 Titr" pitchFamily="2" charset="-78"/>
              </a:rPr>
              <a:t>سناريوهايي كه  در آن دوستان اش به او مواد تعارف مي كنند  را تكرار كنيد . </a:t>
            </a:r>
            <a:endParaRPr lang="en-US" sz="2400" dirty="0" smtClean="0">
              <a:cs typeface="2 Titr" pitchFamily="2" charset="-78"/>
            </a:endParaRPr>
          </a:p>
          <a:p>
            <a:pPr marL="274320" indent="-274320" algn="r" eaLnBrk="1" fontAlgn="auto" hangingPunct="1">
              <a:spcAft>
                <a:spcPts val="0"/>
              </a:spcAft>
              <a:buFont typeface="Wingdings 2"/>
              <a:buNone/>
              <a:defRPr/>
            </a:pPr>
            <a:r>
              <a:rPr lang="fa-IR" sz="2400" dirty="0" smtClean="0">
                <a:cs typeface="2 Titr" pitchFamily="2" charset="-78"/>
              </a:rPr>
              <a:t>  *  از او بخواهيد عبارات كليدي از پيش آماده شده براي "نه " گفتن  را آن قدر زمزمه كند كه ملكه ي ذهن اش شود  . مثلا عبارت  "والدين ام مرا مي كشند اگر لب به سيگار بزنم "  </a:t>
            </a:r>
            <a:endParaRPr lang="en-US" sz="2400" dirty="0" smtClean="0">
              <a:cs typeface="2 Titr" pitchFamily="2" charset="-78"/>
            </a:endParaRPr>
          </a:p>
          <a:p>
            <a:pPr marL="274320" indent="-274320" algn="r" eaLnBrk="1" fontAlgn="auto" hangingPunct="1">
              <a:spcAft>
                <a:spcPts val="0"/>
              </a:spcAft>
              <a:buFont typeface="Wingdings 2"/>
              <a:buNone/>
              <a:defRPr/>
            </a:pPr>
            <a:r>
              <a:rPr lang="fa-IR" sz="2400" dirty="0" smtClean="0">
                <a:cs typeface="2 Titr" pitchFamily="2" charset="-78"/>
              </a:rPr>
              <a:t>       *   به فرزند تان بگوييد كه چه طور عده اي براي منافع شخصي خودشان ، آنها را بمباران تبليغاتي مي كنند ( آگهي هاي متعدد در بيلبورد ها ، تلويزيون و...) تا محصولات شان  را به فروش برسانند.  </a:t>
            </a:r>
            <a:endParaRPr lang="en-US" sz="2400" dirty="0" smtClean="0">
              <a:cs typeface="2 Titr" pitchFamily="2" charset="-78"/>
            </a:endParaRPr>
          </a:p>
          <a:p>
            <a:pPr marL="274320" indent="-274320" algn="r" eaLnBrk="1" fontAlgn="auto" hangingPunct="1">
              <a:spcAft>
                <a:spcPts val="0"/>
              </a:spcAft>
              <a:buFont typeface="Wingdings 2"/>
              <a:buNone/>
              <a:defRPr/>
            </a:pPr>
            <a:r>
              <a:rPr lang="fa-IR" sz="2400" dirty="0" smtClean="0">
                <a:cs typeface="2 Titr" pitchFamily="2" charset="-78"/>
              </a:rPr>
              <a:t> *   مطمئن شويد كه  مي تواند  باورهاي  درست را از نادرست  تشخیص دهد ، و بابت اين كه در باره ي اين موضوع فكر مي كند به او جايزه بدهيد . </a:t>
            </a:r>
            <a:endParaRPr lang="en-US" sz="2400" dirty="0" smtClean="0">
              <a:cs typeface="2 Titr" pitchFamily="2" charset="-78"/>
            </a:endParaRPr>
          </a:p>
          <a:p>
            <a:pPr marL="274320" indent="-274320" algn="r" eaLnBrk="1" fontAlgn="auto" hangingPunct="1">
              <a:spcAft>
                <a:spcPts val="0"/>
              </a:spcAft>
              <a:buFont typeface="Wingdings 2"/>
              <a:buNone/>
              <a:defRPr/>
            </a:pPr>
            <a:r>
              <a:rPr lang="fa-IR" sz="2400" dirty="0" smtClean="0">
                <a:cs typeface="2 Titr" pitchFamily="2" charset="-78"/>
              </a:rPr>
              <a:t>*  از او بخواهيد در فعاليت هاي گروهي ، بر عليه مصرف مواد حضور داشته باشد ، مثلا عضو كميته ي پيشگيري از اعتياد مدرسه باشد . </a:t>
            </a:r>
            <a:endParaRPr lang="en-US" sz="2400" dirty="0" smtClean="0">
              <a:cs typeface="2 Titr" pitchFamily="2" charset="-78"/>
            </a:endParaRPr>
          </a:p>
          <a:p>
            <a:pPr marL="274320" indent="-274320" algn="r" eaLnBrk="1" fontAlgn="auto" hangingPunct="1">
              <a:spcAft>
                <a:spcPts val="0"/>
              </a:spcAft>
              <a:buFont typeface="Wingdings 2"/>
              <a:buNone/>
              <a:defRPr/>
            </a:pPr>
            <a:r>
              <a:rPr lang="fa-IR" sz="2400" dirty="0" smtClean="0">
                <a:cs typeface="2 Titr" pitchFamily="2" charset="-78"/>
              </a:rPr>
              <a:t> *  كودك را با روزنامه آشنا كنيد و از اوبخواهيد دور مطالبي كه درباره ي سيگار، الكل و مصرف مواد است خط بكشد.  </a:t>
            </a:r>
            <a:endParaRPr lang="en-US" sz="2400" dirty="0" smtClean="0">
              <a:cs typeface="2 Titr" pitchFamily="2" charset="-78"/>
            </a:endParaRPr>
          </a:p>
          <a:p>
            <a:pPr>
              <a:defRPr/>
            </a:pPr>
            <a:endParaRPr lang="fa-I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457200" y="571500"/>
            <a:ext cx="8401050" cy="5554663"/>
          </a:xfrm>
        </p:spPr>
        <p:txBody>
          <a:bodyPr/>
          <a:lstStyle/>
          <a:p>
            <a:pPr algn="r"/>
            <a:r>
              <a:rPr lang="fa-IR" sz="3200" b="1" smtClean="0">
                <a:cs typeface="B Titr" pitchFamily="2" charset="-78"/>
              </a:rPr>
              <a:t>دسترسي آسان وارزان مواد خصوصاٌ اشكال جديد آن .</a:t>
            </a:r>
            <a:endParaRPr lang="fa-IR" smtClean="0">
              <a:cs typeface="2 Titr" pitchFamily="2" charset="-78"/>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a:xfrm>
            <a:off x="285750" y="274638"/>
            <a:ext cx="8858250" cy="1143000"/>
          </a:xfrm>
        </p:spPr>
        <p:txBody>
          <a:bodyPr/>
          <a:lstStyle/>
          <a:p>
            <a:pPr algn="r" eaLnBrk="1" hangingPunct="1"/>
            <a:r>
              <a:rPr lang="fa-IR" sz="3600" b="1" smtClean="0">
                <a:cs typeface="2 Titr" pitchFamily="2" charset="-78"/>
              </a:rPr>
              <a:t>كلاس دوم راهنمايي تا  اول دبيرستان  ( 12 تا 14 سال)</a:t>
            </a:r>
            <a:r>
              <a:rPr lang="fa-IR" sz="3600" smtClean="0">
                <a:cs typeface="2 Titr" pitchFamily="2" charset="-78"/>
              </a:rPr>
              <a:t> </a:t>
            </a:r>
          </a:p>
        </p:txBody>
      </p:sp>
      <p:sp>
        <p:nvSpPr>
          <p:cNvPr id="3" name="Content Placeholder 2"/>
          <p:cNvSpPr>
            <a:spLocks noGrp="1"/>
          </p:cNvSpPr>
          <p:nvPr>
            <p:ph idx="1"/>
          </p:nvPr>
        </p:nvSpPr>
        <p:spPr>
          <a:xfrm>
            <a:off x="301625" y="1527175"/>
            <a:ext cx="8842375" cy="5330825"/>
          </a:xfrm>
        </p:spPr>
        <p:txBody>
          <a:bodyPr>
            <a:normAutofit/>
          </a:bodyPr>
          <a:lstStyle/>
          <a:p>
            <a:pPr marL="274320" indent="-274320" algn="r" eaLnBrk="1" fontAlgn="auto" hangingPunct="1">
              <a:spcAft>
                <a:spcPts val="0"/>
              </a:spcAft>
              <a:buFont typeface="Wingdings 2"/>
              <a:buChar char=""/>
              <a:defRPr/>
            </a:pPr>
            <a:r>
              <a:rPr lang="fa-IR" dirty="0" smtClean="0">
                <a:cs typeface="2 Titr" pitchFamily="2" charset="-78"/>
              </a:rPr>
              <a:t>سيگار و ديگر مواد ، باعث بوي بد بدن  ، و مانع برقراري  ارتباط  با ديگران مي شود . </a:t>
            </a:r>
            <a:endParaRPr lang="en-US" dirty="0" smtClean="0">
              <a:cs typeface="2 Titr" pitchFamily="2" charset="-78"/>
            </a:endParaRPr>
          </a:p>
          <a:p>
            <a:pPr marL="274320" indent="-274320" algn="r" eaLnBrk="1" fontAlgn="auto" hangingPunct="1">
              <a:spcAft>
                <a:spcPts val="0"/>
              </a:spcAft>
              <a:buFont typeface="Wingdings 2"/>
              <a:buChar char=""/>
              <a:defRPr/>
            </a:pPr>
            <a:r>
              <a:rPr lang="fa-IR" dirty="0" smtClean="0">
                <a:cs typeface="2 Titr" pitchFamily="2" charset="-78"/>
              </a:rPr>
              <a:t>سيگار باعث چروكيدگي پوست مي شود.</a:t>
            </a:r>
            <a:endParaRPr lang="en-US" dirty="0" smtClean="0">
              <a:cs typeface="2 Titr" pitchFamily="2" charset="-78"/>
            </a:endParaRPr>
          </a:p>
          <a:p>
            <a:pPr marL="274320" indent="-274320" algn="r" eaLnBrk="1" fontAlgn="auto" hangingPunct="1">
              <a:spcAft>
                <a:spcPts val="0"/>
              </a:spcAft>
              <a:buFont typeface="Wingdings 2"/>
              <a:buChar char=""/>
              <a:defRPr/>
            </a:pPr>
            <a:r>
              <a:rPr lang="fa-IR" dirty="0" smtClean="0">
                <a:cs typeface="2 Titr" pitchFamily="2" charset="-78"/>
              </a:rPr>
              <a:t>مواد باعث خرابي و تغيير رنگ دندان ها مي شود </a:t>
            </a:r>
            <a:endParaRPr lang="en-US" dirty="0" smtClean="0">
              <a:cs typeface="2 Titr" pitchFamily="2" charset="-78"/>
            </a:endParaRPr>
          </a:p>
          <a:p>
            <a:pPr marL="274320" indent="-274320" algn="r" eaLnBrk="1" fontAlgn="auto" hangingPunct="1">
              <a:spcAft>
                <a:spcPts val="0"/>
              </a:spcAft>
              <a:buFont typeface="Wingdings 2"/>
              <a:buChar char=""/>
              <a:defRPr/>
            </a:pPr>
            <a:r>
              <a:rPr lang="fa-IR" dirty="0" smtClean="0">
                <a:cs typeface="2 Titr" pitchFamily="2" charset="-78"/>
              </a:rPr>
              <a:t>مصرف مواد باعث مي شود فرد بعضي از مهارت هاي لازم براي زندگي را ياد نگيرد ، مثلا ياد نمي گيرد با استرس  و خشم اش چه طور كنار بيايد ، يا مشكلات  را از پيش پايش بردارد، و يا با ديگران ارتباط صميمانه اي برقرار كند  .</a:t>
            </a:r>
            <a:endParaRPr lang="en-US" dirty="0" smtClean="0">
              <a:cs typeface="2 Titr" pitchFamily="2" charset="-78"/>
            </a:endParaRPr>
          </a:p>
          <a:p>
            <a:pPr marL="274320" indent="-274320" algn="r" eaLnBrk="1" fontAlgn="auto" hangingPunct="1">
              <a:spcAft>
                <a:spcPts val="0"/>
              </a:spcAft>
              <a:buFont typeface="Wingdings 2"/>
              <a:buChar char=""/>
              <a:defRPr/>
            </a:pPr>
            <a:r>
              <a:rPr lang="fa-IR" dirty="0" smtClean="0">
                <a:cs typeface="2 Titr" pitchFamily="2" charset="-78"/>
              </a:rPr>
              <a:t>مواد باعث  انواع سرطان ها و بيماري ها  مي شود ( از مشكلات ريوي گرفته تا ايدز و هپاتيت ) . به صفحه ی      مراجعه کنید . </a:t>
            </a:r>
            <a:endParaRPr lang="en-US" dirty="0" smtClean="0">
              <a:cs typeface="2 Titr" pitchFamily="2" charset="-78"/>
            </a:endParaRPr>
          </a:p>
          <a:p>
            <a:pPr marL="274320" indent="-274320" algn="r" eaLnBrk="1" fontAlgn="auto" hangingPunct="1">
              <a:spcAft>
                <a:spcPts val="0"/>
              </a:spcAft>
              <a:buFont typeface="Wingdings 2"/>
              <a:buChar char=""/>
              <a:defRPr/>
            </a:pPr>
            <a:r>
              <a:rPr lang="fa-IR" dirty="0" smtClean="0">
                <a:cs typeface="2 Titr" pitchFamily="2" charset="-78"/>
              </a:rPr>
              <a:t> بسياري از تصادفات  ناشي از مصرف مواد است . </a:t>
            </a:r>
            <a:endParaRPr lang="en-US" dirty="0" smtClean="0">
              <a:cs typeface="2 Titr" pitchFamily="2" charset="-78"/>
            </a:endParaRPr>
          </a:p>
          <a:p>
            <a:pPr marL="274320" indent="-274320" algn="r" eaLnBrk="1" fontAlgn="auto" hangingPunct="1">
              <a:spcAft>
                <a:spcPts val="0"/>
              </a:spcAft>
              <a:buFont typeface="Wingdings 2"/>
              <a:buChar char=""/>
              <a:defRPr/>
            </a:pPr>
            <a:endParaRPr lang="fa-IR" dirty="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p:nvPr>
        </p:nvSpPr>
        <p:spPr>
          <a:xfrm>
            <a:off x="457200" y="274638"/>
            <a:ext cx="8472488" cy="1143000"/>
          </a:xfrm>
        </p:spPr>
        <p:txBody>
          <a:bodyPr/>
          <a:lstStyle/>
          <a:p>
            <a:pPr algn="r" eaLnBrk="1" hangingPunct="1"/>
            <a:r>
              <a:rPr lang="fa-IR" sz="3200" b="1" smtClean="0">
                <a:cs typeface="2 Titr" pitchFamily="2" charset="-78"/>
              </a:rPr>
              <a:t>كلاس دوم راهنمايي تا  اول دبيرستان  ( 12 تا 14 سال</a:t>
            </a:r>
            <a:endParaRPr lang="fa-IR" sz="3200" smtClean="0">
              <a:cs typeface="2 Titr" pitchFamily="2" charset="-78"/>
            </a:endParaRPr>
          </a:p>
        </p:txBody>
      </p:sp>
      <p:sp>
        <p:nvSpPr>
          <p:cNvPr id="3" name="Content Placeholder 2"/>
          <p:cNvSpPr>
            <a:spLocks noGrp="1"/>
          </p:cNvSpPr>
          <p:nvPr>
            <p:ph idx="1"/>
          </p:nvPr>
        </p:nvSpPr>
        <p:spPr>
          <a:xfrm>
            <a:off x="381000" y="1600200"/>
            <a:ext cx="8548688" cy="5257800"/>
          </a:xfrm>
        </p:spPr>
        <p:txBody>
          <a:bodyPr/>
          <a:lstStyle/>
          <a:p>
            <a:pPr marL="273050" indent="-273050" algn="r" eaLnBrk="1" hangingPunct="1">
              <a:buFont typeface="Wingdings 2" pitchFamily="18" charset="2"/>
              <a:buChar char=""/>
            </a:pPr>
            <a:r>
              <a:rPr lang="fa-IR" sz="3600" b="1" smtClean="0">
                <a:cs typeface="2 Titr" pitchFamily="2" charset="-78"/>
              </a:rPr>
              <a:t>آنچه شما مي توانيد انجام بدهيد</a:t>
            </a:r>
            <a:r>
              <a:rPr lang="fa-IR" sz="3600" smtClean="0">
                <a:cs typeface="2 Titr" pitchFamily="2" charset="-78"/>
              </a:rPr>
              <a:t> : </a:t>
            </a:r>
            <a:endParaRPr lang="en-US" sz="3600" smtClean="0">
              <a:cs typeface="2 Titr" pitchFamily="2" charset="-78"/>
            </a:endParaRPr>
          </a:p>
          <a:p>
            <a:pPr marL="273050" indent="-273050" algn="r" eaLnBrk="1" hangingPunct="1">
              <a:buFont typeface="Wingdings 2" pitchFamily="18" charset="2"/>
              <a:buChar char=""/>
            </a:pPr>
            <a:r>
              <a:rPr lang="fa-IR" sz="3600" smtClean="0">
                <a:cs typeface="2 Titr" pitchFamily="2" charset="-78"/>
              </a:rPr>
              <a:t>سعي كنيد بدون آنكه به حس استقلال طلبي اش آسيبي وارد شود، با دوستان اش را بشناسيد ، با والدين شان ارتباط برقرار كنيد . </a:t>
            </a:r>
            <a:endParaRPr lang="en-US" sz="3600" smtClean="0">
              <a:cs typeface="2 Titr" pitchFamily="2" charset="-78"/>
            </a:endParaRPr>
          </a:p>
          <a:p>
            <a:pPr marL="273050" indent="-273050" algn="r" eaLnBrk="1" hangingPunct="1">
              <a:buFont typeface="Wingdings 2" pitchFamily="18" charset="2"/>
              <a:buChar char=""/>
            </a:pPr>
            <a:r>
              <a:rPr lang="fa-IR" sz="3600" smtClean="0">
                <a:cs typeface="2 Titr" pitchFamily="2" charset="-78"/>
              </a:rPr>
              <a:t>حتا زماني كه در خانه است هم رفتارش را تحت نظر داشته باشيد . </a:t>
            </a:r>
            <a:endParaRPr lang="en-US" sz="3600" smtClean="0">
              <a:cs typeface="2 Titr" pitchFamily="2" charset="-78"/>
            </a:endParaRPr>
          </a:p>
          <a:p>
            <a:pPr marL="273050" indent="-273050" algn="r" eaLnBrk="1" hangingPunct="1">
              <a:buFont typeface="Wingdings 2" pitchFamily="18" charset="2"/>
              <a:buChar char=""/>
            </a:pPr>
            <a:r>
              <a:rPr lang="fa-IR" sz="3600" smtClean="0">
                <a:cs typeface="2 Titr" pitchFamily="2" charset="-78"/>
              </a:rPr>
              <a:t> </a:t>
            </a:r>
            <a:endParaRPr lang="en-US" sz="3600" smtClean="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58204" cy="5626121"/>
          </a:xfrm>
        </p:spPr>
        <p:txBody>
          <a:bodyPr/>
          <a:lstStyle/>
          <a:p>
            <a:pPr marL="274320" indent="-274320" algn="r" eaLnBrk="1" fontAlgn="auto" hangingPunct="1">
              <a:spcAft>
                <a:spcPts val="0"/>
              </a:spcAft>
              <a:buFont typeface="Wingdings 2"/>
              <a:buChar char=""/>
              <a:defRPr/>
            </a:pPr>
            <a:r>
              <a:rPr lang="fa-IR" sz="3600" dirty="0" smtClean="0">
                <a:cs typeface="2 Titr" pitchFamily="2" charset="-78"/>
              </a:rPr>
              <a:t>امكان برخورداري از فعاليت هاي سالم را برايش فراهم كنيد </a:t>
            </a:r>
            <a:endParaRPr lang="en-US" sz="3600" dirty="0" smtClean="0">
              <a:cs typeface="2 Titr" pitchFamily="2" charset="-78"/>
            </a:endParaRPr>
          </a:p>
          <a:p>
            <a:pPr marL="274320" indent="-274320" algn="r" eaLnBrk="1" fontAlgn="auto" hangingPunct="1">
              <a:spcAft>
                <a:spcPts val="0"/>
              </a:spcAft>
              <a:buFont typeface="Wingdings 2"/>
              <a:buChar char=""/>
              <a:defRPr/>
            </a:pPr>
            <a:r>
              <a:rPr lang="fa-IR" sz="3600" dirty="0" smtClean="0">
                <a:cs typeface="2 Titr" pitchFamily="2" charset="-78"/>
              </a:rPr>
              <a:t>تمرين  "نه" گفتن را ادامه دهيد </a:t>
            </a:r>
            <a:endParaRPr lang="en-US" sz="3600" dirty="0" smtClean="0">
              <a:cs typeface="2 Titr" pitchFamily="2" charset="-78"/>
            </a:endParaRPr>
          </a:p>
          <a:p>
            <a:pPr marL="274320" indent="-274320" algn="r" eaLnBrk="1" fontAlgn="auto" hangingPunct="1">
              <a:spcAft>
                <a:spcPts val="0"/>
              </a:spcAft>
              <a:buFont typeface="Wingdings 2"/>
              <a:buChar char=""/>
              <a:defRPr/>
            </a:pPr>
            <a:r>
              <a:rPr lang="fa-IR" sz="3600" dirty="0" smtClean="0">
                <a:cs typeface="2 Titr" pitchFamily="2" charset="-78"/>
              </a:rPr>
              <a:t>بر قوانين از پيش وضع شده تاكيد كنيد . مثلا  حتما سر ساعت 9 در منزل حاضر باشيد </a:t>
            </a:r>
            <a:endParaRPr lang="en-US" sz="3600" dirty="0" smtClean="0">
              <a:cs typeface="2 Titr" pitchFamily="2" charset="-78"/>
            </a:endParaRPr>
          </a:p>
          <a:p>
            <a:pPr lvl="8" algn="r">
              <a:defRPr/>
            </a:pPr>
            <a:r>
              <a:rPr lang="fa-IR" sz="3600" dirty="0" smtClean="0">
                <a:cs typeface="2 Titr" pitchFamily="2" charset="-78"/>
              </a:rPr>
              <a:t>گپ و گوهاي صميمانه فراموش نشود .</a:t>
            </a:r>
            <a:endParaRPr lang="fa-IR" sz="3600"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a:xfrm>
            <a:off x="457200" y="274638"/>
            <a:ext cx="8686800" cy="939800"/>
          </a:xfrm>
        </p:spPr>
        <p:txBody>
          <a:bodyPr>
            <a:normAutofit fontScale="90000"/>
          </a:bodyPr>
          <a:lstStyle/>
          <a:p>
            <a:pPr algn="r" eaLnBrk="1" hangingPunct="1"/>
            <a:r>
              <a:rPr lang="fa-IR" sz="4000" b="1" i="1" smtClean="0">
                <a:cs typeface="2 Titr" pitchFamily="2" charset="-78"/>
              </a:rPr>
              <a:t>كلاس دوم دبيرستان تا سال آخر ( 15 تا 17 سال)</a:t>
            </a:r>
            <a:endParaRPr lang="fa-IR" sz="4000" smtClean="0">
              <a:cs typeface="2 Titr" pitchFamily="2" charset="-78"/>
            </a:endParaRPr>
          </a:p>
        </p:txBody>
      </p:sp>
      <p:sp>
        <p:nvSpPr>
          <p:cNvPr id="3" name="Content Placeholder 2"/>
          <p:cNvSpPr>
            <a:spLocks noGrp="1"/>
          </p:cNvSpPr>
          <p:nvPr>
            <p:ph idx="1"/>
          </p:nvPr>
        </p:nvSpPr>
        <p:spPr>
          <a:xfrm>
            <a:off x="301625" y="1527175"/>
            <a:ext cx="8842375" cy="5330825"/>
          </a:xfrm>
        </p:spPr>
        <p:txBody>
          <a:bodyPr/>
          <a:lstStyle/>
          <a:p>
            <a:pPr marL="273050" indent="-273050" algn="r" eaLnBrk="1" hangingPunct="1">
              <a:buFont typeface="Wingdings 2" pitchFamily="18" charset="2"/>
              <a:buChar char=""/>
            </a:pPr>
            <a:r>
              <a:rPr lang="fa-IR" smtClean="0">
                <a:cs typeface="2 Titr" pitchFamily="2" charset="-78"/>
              </a:rPr>
              <a:t>بايد با آنها درباره ي خطر مرگ  در اثر مصرف همزمان  انواع مواد و داروها  صحبت كرد . مثلا مرگ ناشي از همزماني مصرف الكل  با  مواد مخدر يا برخي از داروها ( ديازپام و...) با الكل و مواد مخدر  . </a:t>
            </a:r>
            <a:endParaRPr lang="en-US" smtClean="0">
              <a:cs typeface="2 Titr" pitchFamily="2" charset="-78"/>
            </a:endParaRPr>
          </a:p>
          <a:p>
            <a:pPr marL="273050" indent="-273050" algn="r" eaLnBrk="1" hangingPunct="1">
              <a:buFont typeface="Wingdings 2" pitchFamily="18" charset="2"/>
              <a:buChar char=""/>
            </a:pPr>
            <a:r>
              <a:rPr lang="fa-IR" smtClean="0">
                <a:cs typeface="2 Titr" pitchFamily="2" charset="-78"/>
              </a:rPr>
              <a:t>به آنها بايد گفت كه  همه ي معتادان  ابتدا مواد را تفنني مصرف مي كردند و از اول معتاد نبودند  </a:t>
            </a:r>
            <a:endParaRPr lang="en-US" smtClean="0">
              <a:cs typeface="2 Titr" pitchFamily="2" charset="-78"/>
            </a:endParaRPr>
          </a:p>
          <a:p>
            <a:pPr marL="273050" indent="-273050" algn="r" eaLnBrk="1" hangingPunct="1">
              <a:buFont typeface="Wingdings 2" pitchFamily="18" charset="2"/>
              <a:buChar char=""/>
            </a:pPr>
            <a:r>
              <a:rPr lang="fa-IR" smtClean="0">
                <a:cs typeface="2 Titr" pitchFamily="2" charset="-78"/>
              </a:rPr>
              <a:t>  بايد گفت كه هيچ معتادي فكر نمي كرد كه  روزي معتاد مي شود . </a:t>
            </a:r>
            <a:endParaRPr lang="en-US" smtClean="0">
              <a:cs typeface="2 Titr" pitchFamily="2" charset="-78"/>
            </a:endParaRPr>
          </a:p>
          <a:p>
            <a:pPr marL="273050" indent="-273050" algn="r" eaLnBrk="1" hangingPunct="1">
              <a:buFont typeface="Wingdings 2" pitchFamily="18" charset="2"/>
              <a:buChar char=""/>
            </a:pPr>
            <a:r>
              <a:rPr lang="fa-IR" smtClean="0">
                <a:cs typeface="2 Titr" pitchFamily="2" charset="-78"/>
              </a:rPr>
              <a:t> </a:t>
            </a:r>
            <a:endParaRPr lang="en-US" smtClean="0">
              <a:cs typeface="2 Titr" pitchFamily="2" charset="-78"/>
            </a:endParaRPr>
          </a:p>
          <a:p>
            <a:pPr marL="273050" indent="-273050" algn="r" eaLnBrk="1" hangingPunct="1">
              <a:buFont typeface="Wingdings 2" pitchFamily="18" charset="2"/>
              <a:buChar char=""/>
            </a:pPr>
            <a:endParaRPr lang="fa-IR" smtClean="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28625"/>
            <a:ext cx="9144000" cy="6429375"/>
          </a:xfrm>
        </p:spPr>
        <p:txBody>
          <a:bodyPr/>
          <a:lstStyle/>
          <a:p>
            <a:pPr marL="274320" indent="-274320" algn="r" eaLnBrk="1" fontAlgn="auto" hangingPunct="1">
              <a:spcAft>
                <a:spcPts val="0"/>
              </a:spcAft>
              <a:buFont typeface="Wingdings 2"/>
              <a:buChar char=""/>
              <a:defRPr/>
            </a:pPr>
            <a:r>
              <a:rPr lang="fa-IR" sz="4000" dirty="0" smtClean="0">
                <a:cs typeface="2 Titr" pitchFamily="2" charset="-78"/>
              </a:rPr>
              <a:t>با توجه به اين كه در اين سن و سال  بچه ها بيشتر نگران آينده ي خود اند ، به اين بحث كه مواد بر آينده ي آن ها چه تاثيري مي گذارد ، بهتر گوش مي دهند . براي مثال  تاثير مصرف مواد در  استخدام آنها در سازمانهاي دولتي و غير دولتي ، ورود به دانشگاه و... </a:t>
            </a:r>
            <a:endParaRPr lang="en-US" sz="4000" dirty="0" smtClean="0">
              <a:cs typeface="2 Titr" pitchFamily="2" charset="-78"/>
            </a:endParaRPr>
          </a:p>
          <a:p>
            <a:pPr marL="274320" indent="-274320" algn="r" eaLnBrk="1" fontAlgn="auto" hangingPunct="1">
              <a:spcAft>
                <a:spcPts val="0"/>
              </a:spcAft>
              <a:buFont typeface="Wingdings 2"/>
              <a:buChar char=""/>
              <a:defRPr/>
            </a:pPr>
            <a:r>
              <a:rPr lang="fa-IR" sz="4000" dirty="0" smtClean="0">
                <a:cs typeface="2 Titr" pitchFamily="2" charset="-78"/>
              </a:rPr>
              <a:t>بايد بر عوارض جسماني ، رواني ، خانوادگي و  اجتماعي مواد تاكيد كرد .               </a:t>
            </a:r>
            <a:endParaRPr lang="en-US" sz="4000" dirty="0" smtClean="0">
              <a:cs typeface="2 Titr" pitchFamily="2" charset="-78"/>
            </a:endParaRPr>
          </a:p>
          <a:p>
            <a:pPr marL="274320" indent="-274320" algn="r" eaLnBrk="1" fontAlgn="auto" hangingPunct="1">
              <a:spcAft>
                <a:spcPts val="0"/>
              </a:spcAft>
              <a:buFont typeface="Wingdings 2"/>
              <a:buChar char=""/>
              <a:defRPr/>
            </a:pPr>
            <a:r>
              <a:rPr lang="fa-IR" sz="4000" dirty="0" smtClean="0">
                <a:cs typeface="2 Titr" pitchFamily="2" charset="-78"/>
              </a:rPr>
              <a:t> </a:t>
            </a:r>
            <a:endParaRPr lang="en-US" sz="4000" dirty="0" smtClean="0">
              <a:cs typeface="2 Titr" pitchFamily="2" charset="-78"/>
            </a:endParaRPr>
          </a:p>
          <a:p>
            <a:pPr algn="r">
              <a:defRPr/>
            </a:pPr>
            <a:endParaRPr lang="fa-IR" sz="4000"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Content Placeholder 2"/>
          <p:cNvSpPr>
            <a:spLocks noGrp="1"/>
          </p:cNvSpPr>
          <p:nvPr>
            <p:ph idx="1"/>
          </p:nvPr>
        </p:nvSpPr>
        <p:spPr>
          <a:xfrm>
            <a:off x="0" y="357188"/>
            <a:ext cx="8858250" cy="6215062"/>
          </a:xfrm>
        </p:spPr>
        <p:txBody>
          <a:bodyPr/>
          <a:lstStyle/>
          <a:p>
            <a:pPr marL="273050" indent="-273050" algn="r" eaLnBrk="1" hangingPunct="1">
              <a:buFont typeface="Wingdings 2" pitchFamily="18" charset="2"/>
              <a:buChar char=""/>
            </a:pPr>
            <a:r>
              <a:rPr lang="fa-IR" sz="4400" smtClean="0">
                <a:cs typeface="2 Titr" pitchFamily="2" charset="-78"/>
              </a:rPr>
              <a:t>نوجوان ها  بيشتر تمايلات ايده آليستي دارند ، و از اين كه درباره ي راه هاي   ساخت دنيايي بهتر و سرشار از زيبايي ها و خوبي ها بشنوند لذت مي برند .  به آن ها بگوييد كه مواد  چه تاثير بدي بر جامعه دارد  و چه طور مي تواند  جامعه را به جهنمي تبديل كند . </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85750"/>
            <a:ext cx="8858250" cy="5840413"/>
          </a:xfrm>
        </p:spPr>
        <p:txBody>
          <a:bodyPr/>
          <a:lstStyle/>
          <a:p>
            <a:pPr marL="274320" indent="-274320" algn="r" eaLnBrk="1" fontAlgn="auto" hangingPunct="1">
              <a:spcAft>
                <a:spcPts val="0"/>
              </a:spcAft>
              <a:buFont typeface="Wingdings 2"/>
              <a:buChar char=""/>
              <a:defRPr/>
            </a:pPr>
            <a:r>
              <a:rPr lang="fa-IR" sz="4400" dirty="0" smtClean="0">
                <a:cs typeface="2 Titr" pitchFamily="2" charset="-78"/>
              </a:rPr>
              <a:t>در تصميم گيري هايش نقش راهنما را بازي كنيد و از تعيين تكليف كردن و تحميل نظر بويژه در امور سرنوشت سازي مثل انتخاب شغل يا رشته ي تحصيلي ،  خود داري كنيد. </a:t>
            </a:r>
            <a:endParaRPr lang="en-US" sz="4400" dirty="0" smtClean="0">
              <a:cs typeface="2 Titr" pitchFamily="2" charset="-78"/>
            </a:endParaRPr>
          </a:p>
          <a:p>
            <a:pPr marL="274320" indent="-274320" algn="r" eaLnBrk="1" fontAlgn="auto" hangingPunct="1">
              <a:spcAft>
                <a:spcPts val="0"/>
              </a:spcAft>
              <a:buFont typeface="Wingdings 2"/>
              <a:buChar char=""/>
              <a:defRPr/>
            </a:pPr>
            <a:r>
              <a:rPr lang="fa-IR" sz="4400" dirty="0" smtClean="0">
                <a:cs typeface="2 Titr" pitchFamily="2" charset="-78"/>
              </a:rPr>
              <a:t>در اين سن فرزند شما بايد  كاملا بامواد </a:t>
            </a:r>
            <a:r>
              <a:rPr lang="en-US" sz="4400" dirty="0" smtClean="0">
                <a:cs typeface="2 Titr" pitchFamily="2" charset="-78"/>
              </a:rPr>
              <a:t>.</a:t>
            </a:r>
            <a:r>
              <a:rPr lang="fa-IR" sz="4400" dirty="0" smtClean="0">
                <a:cs typeface="2 Titr" pitchFamily="2" charset="-78"/>
              </a:rPr>
              <a:t>مخدر و عوارض آن  آشنا باشد</a:t>
            </a:r>
            <a:endParaRPr lang="fa-IR" sz="4400" dirty="0" smtClean="0"/>
          </a:p>
          <a:p>
            <a:pPr algn="r">
              <a:defRPr/>
            </a:pPr>
            <a:endParaRPr lang="fa-IR" sz="4400"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a:xfrm>
            <a:off x="500063" y="274638"/>
            <a:ext cx="8358187" cy="939800"/>
          </a:xfrm>
        </p:spPr>
        <p:txBody>
          <a:bodyPr/>
          <a:lstStyle/>
          <a:p>
            <a:pPr algn="r" eaLnBrk="1" hangingPunct="1"/>
            <a:r>
              <a:rPr lang="fa-IR" b="1" i="1" smtClean="0">
                <a:cs typeface="2 Titr" pitchFamily="2" charset="-78"/>
              </a:rPr>
              <a:t>براي افزايش عزت نفس كودك تان</a:t>
            </a:r>
            <a:r>
              <a:rPr lang="fa-IR" smtClean="0">
                <a:cs typeface="2 Titr" pitchFamily="2" charset="-78"/>
              </a:rPr>
              <a:t> :</a:t>
            </a:r>
          </a:p>
        </p:txBody>
      </p:sp>
      <p:sp>
        <p:nvSpPr>
          <p:cNvPr id="3" name="Content Placeholder 2"/>
          <p:cNvSpPr>
            <a:spLocks noGrp="1"/>
          </p:cNvSpPr>
          <p:nvPr>
            <p:ph idx="1"/>
          </p:nvPr>
        </p:nvSpPr>
        <p:spPr>
          <a:xfrm>
            <a:off x="301625" y="1527175"/>
            <a:ext cx="8556625" cy="5330825"/>
          </a:xfrm>
        </p:spPr>
        <p:txBody>
          <a:bodyPr/>
          <a:lstStyle/>
          <a:p>
            <a:pPr marL="273050" indent="-273050" algn="r" eaLnBrk="1" hangingPunct="1">
              <a:buFont typeface="Wingdings 2" pitchFamily="18" charset="2"/>
              <a:buChar char=""/>
            </a:pPr>
            <a:r>
              <a:rPr lang="fa-IR" b="1" smtClean="0">
                <a:cs typeface="2 Titr" pitchFamily="2" charset="-78"/>
              </a:rPr>
              <a:t> به او احترام بگذاريد.</a:t>
            </a:r>
            <a:r>
              <a:rPr lang="fa-IR" smtClean="0">
                <a:cs typeface="2 Titr" pitchFamily="2" charset="-78"/>
              </a:rPr>
              <a:t>برای مثال</a:t>
            </a:r>
            <a:r>
              <a:rPr lang="fa-IR" b="1" smtClean="0">
                <a:cs typeface="2 Titr" pitchFamily="2" charset="-78"/>
              </a:rPr>
              <a:t> </a:t>
            </a:r>
            <a:r>
              <a:rPr lang="fa-IR" smtClean="0">
                <a:cs typeface="2 Titr" pitchFamily="2" charset="-78"/>
              </a:rPr>
              <a:t>با احترام صدایش کنید.</a:t>
            </a:r>
            <a:r>
              <a:rPr lang="fa-IR" b="1" smtClean="0">
                <a:cs typeface="2 Titr" pitchFamily="2" charset="-78"/>
              </a:rPr>
              <a:t> </a:t>
            </a:r>
            <a:r>
              <a:rPr lang="fa-IR" smtClean="0">
                <a:cs typeface="2 Titr" pitchFamily="2" charset="-78"/>
              </a:rPr>
              <a:t> نظر او را هم در بسياري از امور خانه بپرسيد .  به حرف هايش  گوش دهيد ( مهارت گوش دادن )  ،   نگاه انتقادي و توام با سرزنش به او  نداشته باشيد .  </a:t>
            </a:r>
            <a:endParaRPr lang="en-US" smtClean="0">
              <a:cs typeface="2 Titr" pitchFamily="2" charset="-78"/>
            </a:endParaRPr>
          </a:p>
          <a:p>
            <a:pPr marL="273050" indent="-273050" algn="r" eaLnBrk="1" hangingPunct="1">
              <a:buFont typeface="Wingdings 2" pitchFamily="18" charset="2"/>
              <a:buChar char=""/>
            </a:pPr>
            <a:endParaRPr lang="en-US" smtClean="0">
              <a:cs typeface="2 Titr" pitchFamily="2" charset="-78"/>
            </a:endParaRPr>
          </a:p>
          <a:p>
            <a:pPr marL="273050" indent="-273050" algn="r" eaLnBrk="1" hangingPunct="1">
              <a:buFont typeface="Wingdings 2" pitchFamily="18" charset="2"/>
              <a:buChar char=""/>
            </a:pPr>
            <a:endParaRPr lang="fa-IR" smtClean="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Content Placeholder 2"/>
          <p:cNvSpPr>
            <a:spLocks noGrp="1"/>
          </p:cNvSpPr>
          <p:nvPr>
            <p:ph idx="1"/>
          </p:nvPr>
        </p:nvSpPr>
        <p:spPr>
          <a:xfrm>
            <a:off x="214313" y="500063"/>
            <a:ext cx="8643937" cy="5626100"/>
          </a:xfrm>
        </p:spPr>
        <p:txBody>
          <a:bodyPr/>
          <a:lstStyle/>
          <a:p>
            <a:pPr marL="273050" indent="-273050" algn="r" eaLnBrk="1" hangingPunct="1">
              <a:buFont typeface="Wingdings 2" pitchFamily="18" charset="2"/>
              <a:buChar char=""/>
            </a:pPr>
            <a:r>
              <a:rPr lang="fa-IR" sz="3600" b="1" smtClean="0">
                <a:cs typeface="2 Titr" pitchFamily="2" charset="-78"/>
              </a:rPr>
              <a:t>سعي كنيد خيلي از  واژه  هاي دستوري بايد و نبايد استفاده نكنيد </a:t>
            </a:r>
            <a:r>
              <a:rPr lang="fa-IR" sz="3600" smtClean="0">
                <a:cs typeface="2 Titr" pitchFamily="2" charset="-78"/>
              </a:rPr>
              <a:t> .   اگر محدوديت هايي  براي او قائل مي شويد دلايل اش را هم بيان كنيد .  نگوييد " من مي گويم كه تو نبايد ..." می توانید بگویید" بعد از ساعت 8 شب کسی بیرون از خانه نباشد چون..."</a:t>
            </a:r>
            <a:endParaRPr lang="en-US" sz="3600" smtClean="0">
              <a:cs typeface="2 Titr" pitchFamily="2" charset="-78"/>
            </a:endParaRPr>
          </a:p>
          <a:p>
            <a:pPr marL="273050" indent="-273050" algn="r" eaLnBrk="1" hangingPunct="1">
              <a:buFont typeface="Wingdings 2" pitchFamily="18" charset="2"/>
              <a:buChar char=""/>
            </a:pPr>
            <a:r>
              <a:rPr lang="fa-IR" sz="3600" b="1" smtClean="0">
                <a:cs typeface="2 Titr" pitchFamily="2" charset="-78"/>
              </a:rPr>
              <a:t>به جاي او فكر و عمل نكنيد</a:t>
            </a:r>
            <a:r>
              <a:rPr lang="fa-IR" sz="3600" smtClean="0">
                <a:cs typeface="2 Titr" pitchFamily="2" charset="-78"/>
              </a:rPr>
              <a:t> . بگذاريد خودش فكر كند ، وگرنه تا هميشه به ديگران وابسته خواهد بود .</a:t>
            </a:r>
            <a:endParaRPr lang="fa-IR" sz="3600" smtClean="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Content Placeholder 2"/>
          <p:cNvSpPr>
            <a:spLocks noGrp="1"/>
          </p:cNvSpPr>
          <p:nvPr>
            <p:ph idx="1"/>
          </p:nvPr>
        </p:nvSpPr>
        <p:spPr>
          <a:xfrm>
            <a:off x="0" y="285750"/>
            <a:ext cx="8929688" cy="6357938"/>
          </a:xfrm>
        </p:spPr>
        <p:txBody>
          <a:bodyPr/>
          <a:lstStyle/>
          <a:p>
            <a:pPr marL="273050" indent="-273050" algn="r" eaLnBrk="1" hangingPunct="1">
              <a:buFont typeface="Wingdings 2" pitchFamily="18" charset="2"/>
              <a:buChar char=""/>
            </a:pPr>
            <a:r>
              <a:rPr lang="fa-IR" sz="3600" b="1" smtClean="0">
                <a:cs typeface="2 Titr" pitchFamily="2" charset="-78"/>
              </a:rPr>
              <a:t>در هر مرحله از رشد ، كارهايي كه به او واگذار مي كنيد در حد توان اش باشد </a:t>
            </a:r>
            <a:r>
              <a:rPr lang="fa-IR" sz="3600" smtClean="0">
                <a:cs typeface="2 Titr" pitchFamily="2" charset="-78"/>
              </a:rPr>
              <a:t>.  برای مثال از بچه ی پیش دبستانی می توانید بخواهید،کفش ها را مرتب کند، یا کتاب ها را توی قفسه ی کتابخانه بگذارد، نمی توانید بخواهید کفش ها را واکس بزند.</a:t>
            </a:r>
            <a:r>
              <a:rPr lang="en-US" sz="3600" smtClean="0">
                <a:cs typeface="2 Titr" pitchFamily="2" charset="-78"/>
              </a:rPr>
              <a:t> </a:t>
            </a:r>
          </a:p>
          <a:p>
            <a:pPr marL="273050" indent="-273050" algn="r" eaLnBrk="1" hangingPunct="1">
              <a:buFont typeface="Wingdings 2" pitchFamily="18" charset="2"/>
              <a:buChar char=""/>
            </a:pPr>
            <a:r>
              <a:rPr lang="fa-IR" sz="3600" b="1" i="1" smtClean="0">
                <a:cs typeface="2 Titr" pitchFamily="2" charset="-78"/>
              </a:rPr>
              <a:t>به او آموزش بدهید که به خودش احترام بگذارد</a:t>
            </a:r>
            <a:r>
              <a:rPr lang="fa-IR" sz="3600" smtClean="0">
                <a:cs typeface="2 Titr" pitchFamily="2" charset="-78"/>
              </a:rPr>
              <a:t>. برای این کار باید فرزندتان را در دوره ی پیش دبستانی، با شگفتی های بدن اش آشنا کنید. عملکرد قلب ، معده ، دست وپاو... را برایش توضیح بدهید . </a:t>
            </a:r>
            <a:endParaRPr lang="fa-IR" sz="36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a:xfrm>
            <a:off x="0" y="428625"/>
            <a:ext cx="9144000" cy="5697538"/>
          </a:xfrm>
        </p:spPr>
        <p:txBody>
          <a:bodyPr/>
          <a:lstStyle/>
          <a:p>
            <a:pPr algn="r"/>
            <a:r>
              <a:rPr lang="fa-IR" sz="3200" b="1" dirty="0" smtClean="0">
                <a:cs typeface="B Titr" pitchFamily="2" charset="-78"/>
              </a:rPr>
              <a:t>همجواري ایران با دو كشور توليد كننده اصلي مواد مخدر يعني افغانستان و پاكستان و تزانزيت مواد از ايران به كشورهاي اروپائي .</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Content Placeholder 2"/>
          <p:cNvSpPr>
            <a:spLocks noGrp="1"/>
          </p:cNvSpPr>
          <p:nvPr>
            <p:ph idx="1"/>
          </p:nvPr>
        </p:nvSpPr>
        <p:spPr>
          <a:xfrm>
            <a:off x="0" y="357188"/>
            <a:ext cx="8929688" cy="6215062"/>
          </a:xfrm>
        </p:spPr>
        <p:txBody>
          <a:bodyPr/>
          <a:lstStyle/>
          <a:p>
            <a:pPr algn="r"/>
            <a:r>
              <a:rPr lang="fa-IR" sz="3600" smtClean="0">
                <a:cs typeface="2 Titr" pitchFamily="2" charset="-78"/>
              </a:rPr>
              <a:t>از رشد کردن ، ترمیم زخم های بدن، توانایی یادگیری، حافظه،و تولید مثل  برایش بگویید. به او بگوييد كه بي نظير است و  در گلستان  " هستي "  هيچ وقت گلي با ويژگي هاي او نروييد و نخواهد روييد ، و جاي او را هيچ وقت هيچ گل ديگري پر نخواهد كرد . </a:t>
            </a:r>
            <a:endParaRPr lang="fa-IR" sz="3200" smtClean="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Content Placeholder 2"/>
          <p:cNvSpPr>
            <a:spLocks noGrp="1"/>
          </p:cNvSpPr>
          <p:nvPr>
            <p:ph idx="1"/>
          </p:nvPr>
        </p:nvSpPr>
        <p:spPr>
          <a:xfrm>
            <a:off x="457200" y="571500"/>
            <a:ext cx="8472488" cy="5554663"/>
          </a:xfrm>
        </p:spPr>
        <p:txBody>
          <a:bodyPr/>
          <a:lstStyle/>
          <a:p>
            <a:pPr algn="r"/>
            <a:r>
              <a:rPr lang="fa-IR" sz="4800" smtClean="0">
                <a:cs typeface="2 Titr" pitchFamily="2" charset="-78"/>
              </a:rPr>
              <a:t>باید بداند که وجودش یک استثناء است یک اتفاق است ، و این عین واقعیت است.  ما بزرگترها هم وقتی به ارزش چیزی پی می بریم بيشتر برایش احترام قائل می شویم.</a:t>
            </a:r>
            <a:endParaRPr lang="en-US" sz="4800" smtClean="0">
              <a:cs typeface="2 Titr" pitchFamily="2" charset="-78"/>
            </a:endParaRPr>
          </a:p>
          <a:p>
            <a:pPr algn="r"/>
            <a:endParaRPr lang="fa-IR" sz="4400" smtClean="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a:xfrm>
            <a:off x="457200" y="274638"/>
            <a:ext cx="8401050" cy="1143000"/>
          </a:xfrm>
        </p:spPr>
        <p:txBody>
          <a:bodyPr/>
          <a:lstStyle/>
          <a:p>
            <a:pPr algn="r" eaLnBrk="1" hangingPunct="1"/>
            <a:r>
              <a:rPr lang="fa-IR" b="1" i="1" smtClean="0">
                <a:cs typeface="2 Titr" pitchFamily="2" charset="-78"/>
              </a:rPr>
              <a:t>براي افزايش عزت نفس كودك تان</a:t>
            </a:r>
            <a:r>
              <a:rPr lang="fa-IR" smtClean="0">
                <a:cs typeface="2 Titr" pitchFamily="2" charset="-78"/>
              </a:rPr>
              <a:t> :</a:t>
            </a:r>
          </a:p>
        </p:txBody>
      </p:sp>
      <p:sp>
        <p:nvSpPr>
          <p:cNvPr id="102403" name="Content Placeholder 2"/>
          <p:cNvSpPr>
            <a:spLocks noGrp="1"/>
          </p:cNvSpPr>
          <p:nvPr>
            <p:ph idx="1"/>
          </p:nvPr>
        </p:nvSpPr>
        <p:spPr>
          <a:xfrm>
            <a:off x="301625" y="1527175"/>
            <a:ext cx="8842375" cy="5330825"/>
          </a:xfrm>
        </p:spPr>
        <p:txBody>
          <a:bodyPr/>
          <a:lstStyle/>
          <a:p>
            <a:pPr marL="273050" indent="-273050" algn="r" eaLnBrk="1" hangingPunct="1">
              <a:buFont typeface="Wingdings 2" pitchFamily="18" charset="2"/>
              <a:buChar char=""/>
            </a:pPr>
            <a:r>
              <a:rPr lang="fa-IR" sz="3200" b="1" smtClean="0">
                <a:cs typeface="2 Titr" pitchFamily="2" charset="-78"/>
              </a:rPr>
              <a:t>نه تنها براي  موفقيت ها  بلكه براي  تلاش هايش هم  به  او پاداش بدهيد</a:t>
            </a:r>
            <a:r>
              <a:rPr lang="fa-IR" sz="3200" smtClean="0">
                <a:cs typeface="2 Titr" pitchFamily="2" charset="-78"/>
              </a:rPr>
              <a:t> . مثلا وقتي  نتوانست در مسابقات علمي  شهرستان  جزء  برترين ها باشد ، نگوييد  " دفعه ي ديگر بيشتر مي خواني و قبول مي شوي " بلكه بهتر است بگوييد " اگر چه نتوانستي  نمره ي قبولي  بياوري ،  من ازاين كه اين همه وقت گذاشتي و تلاش كردي  احساس غرور مي كنم "  </a:t>
            </a:r>
            <a:endParaRPr lang="en-US" sz="3200" smtClean="0">
              <a:cs typeface="2 Titr" pitchFamily="2" charset="-78"/>
            </a:endParaRPr>
          </a:p>
          <a:p>
            <a:pPr marL="273050" indent="-273050" algn="r" eaLnBrk="1" hangingPunct="1">
              <a:buFont typeface="Wingdings 2" pitchFamily="18" charset="2"/>
              <a:buChar char=""/>
            </a:pPr>
            <a:endParaRPr lang="en-US" sz="3200" smtClean="0">
              <a:cs typeface="2 Titr" pitchFamily="2" charset="-78"/>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57188"/>
            <a:ext cx="8929688" cy="6286500"/>
          </a:xfrm>
        </p:spPr>
        <p:txBody>
          <a:bodyPr/>
          <a:lstStyle/>
          <a:p>
            <a:pPr marL="274320" indent="-274320" algn="r" eaLnBrk="1" fontAlgn="auto" hangingPunct="1">
              <a:spcAft>
                <a:spcPts val="0"/>
              </a:spcAft>
              <a:buFont typeface="Wingdings 2"/>
              <a:buChar char=""/>
              <a:defRPr/>
            </a:pPr>
            <a:r>
              <a:rPr lang="fa-IR" b="1" dirty="0" smtClean="0">
                <a:cs typeface="2 Titr" pitchFamily="2" charset="-78"/>
              </a:rPr>
              <a:t>عزت نفس خودتان را بالا ببريد </a:t>
            </a:r>
            <a:r>
              <a:rPr lang="fa-IR" dirty="0" smtClean="0">
                <a:cs typeface="2 Titr" pitchFamily="2" charset="-78"/>
              </a:rPr>
              <a:t>. بچه ها از شما الگو برداري مي كنند . </a:t>
            </a:r>
            <a:endParaRPr lang="en-US" dirty="0" smtClean="0">
              <a:cs typeface="2 Titr" pitchFamily="2" charset="-78"/>
            </a:endParaRPr>
          </a:p>
          <a:p>
            <a:pPr marL="274320" indent="-274320" algn="r" eaLnBrk="1" fontAlgn="auto" hangingPunct="1">
              <a:spcAft>
                <a:spcPts val="0"/>
              </a:spcAft>
              <a:buFont typeface="Wingdings 2"/>
              <a:buChar char=""/>
              <a:defRPr/>
            </a:pPr>
            <a:r>
              <a:rPr lang="fa-IR" b="1" dirty="0" smtClean="0">
                <a:cs typeface="2 Titr" pitchFamily="2" charset="-78"/>
              </a:rPr>
              <a:t>عقايد نادرست او را شناسايي  و براي رفع آن تلاش كنيد </a:t>
            </a:r>
            <a:r>
              <a:rPr lang="fa-IR" dirty="0" smtClean="0">
                <a:cs typeface="2 Titr" pitchFamily="2" charset="-78"/>
              </a:rPr>
              <a:t>.  عبارت هايي  مثل  "هيچ كاري  از دستم بر نمي آيد "  ،  "هيچ كس دوستم ندارد "  يا " همه جا گند مي زنم "  تعميم هاي نادرستي است كه هميشه مي توان شواهدي براي نادرستي آنها پيدا  و بيان كرد.</a:t>
            </a:r>
            <a:endParaRPr lang="en-US" dirty="0" smtClean="0">
              <a:cs typeface="2 Titr" pitchFamily="2" charset="-78"/>
            </a:endParaRPr>
          </a:p>
          <a:p>
            <a:pPr marL="274320" indent="-274320" algn="r" eaLnBrk="1" fontAlgn="auto" hangingPunct="1">
              <a:spcAft>
                <a:spcPts val="0"/>
              </a:spcAft>
              <a:buFont typeface="Wingdings 2"/>
              <a:buChar char=""/>
              <a:defRPr/>
            </a:pPr>
            <a:r>
              <a:rPr lang="fa-IR" b="1" dirty="0" smtClean="0">
                <a:cs typeface="2 Titr" pitchFamily="2" charset="-78"/>
              </a:rPr>
              <a:t>او را از محبت سيراب كنيد </a:t>
            </a:r>
            <a:r>
              <a:rPr lang="fa-IR" dirty="0" smtClean="0">
                <a:cs typeface="2 Titr" pitchFamily="2" charset="-78"/>
              </a:rPr>
              <a:t>. به او بگوييد به وجودش افتخار مي كنيد . ياد داشتي  در كيف مدرسه اش بگذاريد و در آن بنويسيد  "  خيلي  ماهي" . یا روی  " وایت برد" اتاقش بنویسید  " گل سرسبد خانواده ، دوستت دارم "و...</a:t>
            </a:r>
            <a:endParaRPr lang="en-US" dirty="0" smtClean="0">
              <a:cs typeface="2 Titr" pitchFamily="2" charset="-78"/>
            </a:endParaRPr>
          </a:p>
          <a:p>
            <a:pPr>
              <a:defRPr/>
            </a:pPr>
            <a:endParaRPr lang="fa-IR"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14313"/>
            <a:ext cx="8329613" cy="1071562"/>
          </a:xfrm>
        </p:spPr>
        <p:txBody>
          <a:bodyPr>
            <a:normAutofit fontScale="90000"/>
          </a:bodyPr>
          <a:lstStyle/>
          <a:p>
            <a:pPr algn="r" eaLnBrk="1" fontAlgn="auto" hangingPunct="1">
              <a:spcAft>
                <a:spcPts val="0"/>
              </a:spcAft>
              <a:defRPr/>
            </a:pPr>
            <a:r>
              <a:rPr lang="fa-IR" b="1" i="1" dirty="0" smtClean="0">
                <a:cs typeface="2 Titr" pitchFamily="2" charset="-78"/>
              </a:rPr>
              <a:t>براي افزايش عزت نفس كودك تان</a:t>
            </a:r>
            <a:r>
              <a:rPr lang="fa-IR" dirty="0" smtClean="0">
                <a:cs typeface="2 Titr" pitchFamily="2" charset="-78"/>
              </a:rPr>
              <a:t>  :    </a:t>
            </a:r>
            <a:r>
              <a:rPr lang="en-US" dirty="0" smtClean="0">
                <a:cs typeface="2 Titr" pitchFamily="2" charset="-78"/>
              </a:rPr>
              <a:t/>
            </a:r>
            <a:br>
              <a:rPr lang="en-US" dirty="0" smtClean="0">
                <a:cs typeface="2 Titr" pitchFamily="2" charset="-78"/>
              </a:rPr>
            </a:br>
            <a:endParaRPr lang="fa-IR" dirty="0">
              <a:cs typeface="2 Titr" pitchFamily="2" charset="-78"/>
            </a:endParaRPr>
          </a:p>
        </p:txBody>
      </p:sp>
      <p:sp>
        <p:nvSpPr>
          <p:cNvPr id="3" name="Content Placeholder 2"/>
          <p:cNvSpPr>
            <a:spLocks noGrp="1"/>
          </p:cNvSpPr>
          <p:nvPr>
            <p:ph idx="1"/>
          </p:nvPr>
        </p:nvSpPr>
        <p:spPr>
          <a:xfrm>
            <a:off x="214313" y="1214438"/>
            <a:ext cx="8929687" cy="5643562"/>
          </a:xfrm>
        </p:spPr>
        <p:txBody>
          <a:bodyPr>
            <a:noAutofit/>
          </a:bodyPr>
          <a:lstStyle/>
          <a:p>
            <a:pPr marL="274320" indent="-274320" algn="r" eaLnBrk="1" fontAlgn="auto" hangingPunct="1">
              <a:spcAft>
                <a:spcPts val="0"/>
              </a:spcAft>
              <a:buFont typeface="Wingdings 2"/>
              <a:buChar char=""/>
              <a:defRPr/>
            </a:pPr>
            <a:r>
              <a:rPr lang="fa-IR" sz="4000" b="1" i="1" dirty="0" smtClean="0">
                <a:cs typeface="2 Titr" pitchFamily="2" charset="-78"/>
              </a:rPr>
              <a:t>به او آموزش بدهید که به خودش احترام بگذارد</a:t>
            </a:r>
            <a:r>
              <a:rPr lang="fa-IR" sz="4000" dirty="0" smtClean="0">
                <a:cs typeface="2 Titr" pitchFamily="2" charset="-78"/>
              </a:rPr>
              <a:t>. برای این کار باید فرزندتان را در دوره ی پیش دبستانی، با شگفتی های بدن اش آشنا کنید. عملکرد قلب ، معده ، دست وپاو... را برایش توضیح بدهید . از رشد کردن ، ترمیم زخم های بدن، توانایی یادگیری، حافظه،و تولید مثل  برایش بگویید. </a:t>
            </a:r>
            <a:endParaRPr lang="en-US" sz="4000" dirty="0" smtClean="0">
              <a:cs typeface="2 Titr" pitchFamily="2" charset="-78"/>
            </a:endParaRPr>
          </a:p>
          <a:p>
            <a:pPr marL="822960" lvl="2" algn="r" eaLnBrk="1" fontAlgn="auto" hangingPunct="1">
              <a:spcAft>
                <a:spcPts val="0"/>
              </a:spcAft>
              <a:buClr>
                <a:schemeClr val="accent3"/>
              </a:buClr>
              <a:buFont typeface="Wingdings 2"/>
              <a:buChar char=""/>
              <a:defRPr/>
            </a:pPr>
            <a:r>
              <a:rPr lang="fa-IR" sz="4000" dirty="0" smtClean="0">
                <a:cs typeface="2 Titr" pitchFamily="2" charset="-78"/>
              </a:rPr>
              <a:t>، </a:t>
            </a:r>
            <a:r>
              <a:rPr lang="fa-IR" sz="1200" dirty="0" smtClean="0">
                <a:cs typeface="2 Titr" pitchFamily="2" charset="-78"/>
              </a:rPr>
              <a:t> </a:t>
            </a:r>
            <a:endParaRPr lang="en-US" sz="1200" dirty="0" smtClean="0">
              <a:cs typeface="2 Titr" pitchFamily="2" charset="-78"/>
            </a:endParaRPr>
          </a:p>
          <a:p>
            <a:pPr marL="274320" indent="-274320" algn="r" eaLnBrk="1" fontAlgn="auto" hangingPunct="1">
              <a:spcAft>
                <a:spcPts val="0"/>
              </a:spcAft>
              <a:buFont typeface="Wingdings 2"/>
              <a:buChar char=""/>
              <a:defRPr/>
            </a:pPr>
            <a:r>
              <a:rPr lang="en-US" sz="1600" dirty="0" smtClean="0">
                <a:cs typeface="2 Titr" pitchFamily="2" charset="-78"/>
              </a:rPr>
              <a:t> </a:t>
            </a:r>
          </a:p>
          <a:p>
            <a:pPr marL="274320" indent="-274320" algn="r" eaLnBrk="1" fontAlgn="auto" hangingPunct="1">
              <a:spcAft>
                <a:spcPts val="0"/>
              </a:spcAft>
              <a:buFont typeface="Wingdings 2"/>
              <a:buChar char=""/>
              <a:defRPr/>
            </a:pPr>
            <a:r>
              <a:rPr lang="fa-IR" sz="1600" dirty="0" smtClean="0">
                <a:cs typeface="2 Titr" pitchFamily="2" charset="-78"/>
              </a:rPr>
              <a:t> </a:t>
            </a:r>
            <a:endParaRPr lang="en-US" sz="1600" dirty="0" smtClean="0">
              <a:cs typeface="2 Titr" pitchFamily="2" charset="-78"/>
            </a:endParaRPr>
          </a:p>
          <a:p>
            <a:pPr marL="274320" indent="-274320" algn="r" eaLnBrk="1" fontAlgn="auto" hangingPunct="1">
              <a:spcAft>
                <a:spcPts val="0"/>
              </a:spcAft>
              <a:buFont typeface="Wingdings 2"/>
              <a:buChar char=""/>
              <a:defRPr/>
            </a:pPr>
            <a:endParaRPr lang="fa-IR" sz="1600" dirty="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Content Placeholder 2"/>
          <p:cNvSpPr>
            <a:spLocks noGrp="1"/>
          </p:cNvSpPr>
          <p:nvPr>
            <p:ph idx="1"/>
          </p:nvPr>
        </p:nvSpPr>
        <p:spPr>
          <a:xfrm>
            <a:off x="285750" y="571500"/>
            <a:ext cx="8572500" cy="5857875"/>
          </a:xfrm>
        </p:spPr>
        <p:txBody>
          <a:bodyPr/>
          <a:lstStyle/>
          <a:p>
            <a:pPr algn="r"/>
            <a:r>
              <a:rPr lang="fa-IR" sz="3600" smtClean="0">
                <a:cs typeface="2 Titr" pitchFamily="2" charset="-78"/>
              </a:rPr>
              <a:t>به او بگوييد كه بي نظير است و  در گلستان  " هستي "  هيچ وقت گلي با ويژگي هاي او نروييد و نخواهد روييد ، و جاي او را هيچ وقت هيچ گل ديگري پر نخواهد كرد . باید بداند که وجودش یک استثناء است یک اتفاق است ، و این عین واقعیت است.  ما بزرگترها هم وقتی به ارزش چیزی پی می بریم بيشتر برایش احترام قائل می شویم.</a:t>
            </a:r>
            <a:endParaRPr lang="fa-IR" sz="3600" smtClean="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Content Placeholder 2"/>
          <p:cNvSpPr>
            <a:spLocks noGrp="1"/>
          </p:cNvSpPr>
          <p:nvPr>
            <p:ph idx="1"/>
          </p:nvPr>
        </p:nvSpPr>
        <p:spPr>
          <a:xfrm>
            <a:off x="457200" y="428625"/>
            <a:ext cx="8401050" cy="6143625"/>
          </a:xfrm>
        </p:spPr>
        <p:txBody>
          <a:bodyPr/>
          <a:lstStyle/>
          <a:p>
            <a:pPr algn="r"/>
            <a:r>
              <a:rPr lang="fa-IR" sz="3200" b="1" i="1" smtClean="0">
                <a:cs typeface="2 Titr" pitchFamily="2" charset="-78"/>
              </a:rPr>
              <a:t>كمك كنيد نقاط ضعف و قدرت خود را بشناسد و آن را بپذيرد .</a:t>
            </a:r>
            <a:r>
              <a:rPr lang="fa-IR" sz="3200" smtClean="0">
                <a:cs typeface="2 Titr" pitchFamily="2" charset="-78"/>
              </a:rPr>
              <a:t>باید یاد بگیرد نقاط ضعف اش را ببیند، آن را پنهان نکند،توانمندی هایش را هم بشناسد.وقتی از توانمندی هایش می گویید غلو نکنید ،چون باعث می شود نتواند خودش را خوب ارزیابی کند، بعدها ممکن است آسیب ببیند.  </a:t>
            </a:r>
            <a:endParaRPr lang="fa-IR" smtClean="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Content Placeholder 2"/>
          <p:cNvSpPr>
            <a:spLocks noGrp="1"/>
          </p:cNvSpPr>
          <p:nvPr>
            <p:ph idx="1"/>
          </p:nvPr>
        </p:nvSpPr>
        <p:spPr>
          <a:xfrm>
            <a:off x="285750" y="500063"/>
            <a:ext cx="8358188" cy="5626100"/>
          </a:xfrm>
        </p:spPr>
        <p:txBody>
          <a:bodyPr/>
          <a:lstStyle/>
          <a:p>
            <a:pPr algn="r"/>
            <a:r>
              <a:rPr lang="fa-IR" sz="3600" smtClean="0">
                <a:cs typeface="2 Titr" pitchFamily="2" charset="-78"/>
              </a:rPr>
              <a:t>از طرفي بخواهید توانمندی هایش را لیست کند، همين كه توانمندي هايش را مي پذيرد ، احساس رضايت و خوشنودي اش بالا مي رود. لیستی از موفقیت های سال های اخیرش تهیه کند. این موفقیت ها نباید حتما شق القمری باشد.</a:t>
            </a:r>
            <a:endParaRPr lang="fa-IR" sz="3600" smtClean="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57188"/>
            <a:ext cx="8858250" cy="6500812"/>
          </a:xfrm>
        </p:spPr>
        <p:txBody>
          <a:bodyPr/>
          <a:lstStyle/>
          <a:p>
            <a:pPr marL="822960" lvl="2" algn="r" eaLnBrk="1" fontAlgn="auto" hangingPunct="1">
              <a:spcAft>
                <a:spcPts val="0"/>
              </a:spcAft>
              <a:buClr>
                <a:schemeClr val="accent3"/>
              </a:buClr>
              <a:buFont typeface="Wingdings 2"/>
              <a:buChar char=""/>
              <a:defRPr/>
            </a:pPr>
            <a:r>
              <a:rPr lang="fa-IR" sz="4400" dirty="0" smtClean="0">
                <a:cs typeface="2 Titr" pitchFamily="2" charset="-78"/>
              </a:rPr>
              <a:t>می تواند از کشیدن یک مربع برای کودک پیش دبستانی، یا یادگیری مهارت خواندن و نوشن تا دوچرخه سواری و گرفتن یک درجه (کمربند )در رشته ی رزمی برای بچه های بزرگتر باشد. </a:t>
            </a:r>
            <a:endParaRPr lang="en-US" sz="4400" dirty="0" smtClean="0">
              <a:cs typeface="2 Titr" pitchFamily="2" charset="-78"/>
            </a:endParaRPr>
          </a:p>
          <a:p>
            <a:pPr marL="274320" indent="-274320" algn="r" eaLnBrk="1" fontAlgn="auto" hangingPunct="1">
              <a:spcAft>
                <a:spcPts val="0"/>
              </a:spcAft>
              <a:buFont typeface="Wingdings 2"/>
              <a:buChar char=""/>
              <a:defRPr/>
            </a:pPr>
            <a:r>
              <a:rPr lang="fa-IR" sz="3600" b="1" i="1" dirty="0" smtClean="0">
                <a:cs typeface="2 Titr" pitchFamily="2" charset="-78"/>
              </a:rPr>
              <a:t>حتا به شوخی هم به او انگی نزنید .</a:t>
            </a:r>
            <a:r>
              <a:rPr lang="fa-IR" sz="3600" dirty="0" smtClean="0">
                <a:cs typeface="2 Titr" pitchFamily="2" charset="-78"/>
              </a:rPr>
              <a:t> نگویید "خیلی خنگی "  یا "گیج خدا" و...</a:t>
            </a:r>
            <a:endParaRPr lang="en-US" sz="3600" dirty="0" smtClean="0">
              <a:cs typeface="2 Titr" pitchFamily="2" charset="-78"/>
            </a:endParaRPr>
          </a:p>
          <a:p>
            <a:pPr marL="274320" indent="-274320" algn="r" eaLnBrk="1" fontAlgn="auto" hangingPunct="1">
              <a:spcAft>
                <a:spcPts val="0"/>
              </a:spcAft>
              <a:buFont typeface="Wingdings 2"/>
              <a:buChar char=""/>
              <a:defRPr/>
            </a:pPr>
            <a:r>
              <a:rPr lang="en-US" sz="1400" dirty="0" smtClean="0">
                <a:cs typeface="2 Titr" pitchFamily="2" charset="-78"/>
              </a:rPr>
              <a:t> </a:t>
            </a:r>
          </a:p>
          <a:p>
            <a:pPr marL="274320" indent="-274320" algn="r" eaLnBrk="1" fontAlgn="auto" hangingPunct="1">
              <a:spcAft>
                <a:spcPts val="0"/>
              </a:spcAft>
              <a:buFont typeface="Wingdings 2"/>
              <a:buChar char=""/>
              <a:defRPr/>
            </a:pPr>
            <a:r>
              <a:rPr lang="fa-IR" sz="1400" dirty="0" smtClean="0">
                <a:cs typeface="2 Titr" pitchFamily="2" charset="-78"/>
              </a:rPr>
              <a:t> </a:t>
            </a:r>
            <a:endParaRPr lang="en-US" sz="1400" dirty="0" smtClean="0">
              <a:cs typeface="2 Titr" pitchFamily="2" charset="-78"/>
            </a:endParaRPr>
          </a:p>
          <a:p>
            <a:pPr algn="r">
              <a:defRPr/>
            </a:pPr>
            <a:endParaRPr lang="fa-IR" sz="1400" dirty="0"/>
          </a:p>
        </p:txBody>
      </p:sp>
      <p:sp>
        <p:nvSpPr>
          <p:cNvPr id="4" name="Rectangle 3"/>
          <p:cNvSpPr/>
          <p:nvPr/>
        </p:nvSpPr>
        <p:spPr>
          <a:xfrm>
            <a:off x="1428728" y="5643578"/>
            <a:ext cx="5929354" cy="584775"/>
          </a:xfrm>
          <a:prstGeom prst="rect">
            <a:avLst/>
          </a:prstGeom>
        </p:spPr>
        <p:txBody>
          <a:bodyPr wrap="square">
            <a:spAutoFit/>
          </a:bodyPr>
          <a:lstStyle/>
          <a:p>
            <a:pPr algn="ctr">
              <a:spcBef>
                <a:spcPct val="50000"/>
              </a:spcBef>
            </a:pPr>
            <a:r>
              <a:rPr lang="fa-IR" sz="3200" dirty="0" smtClean="0">
                <a:solidFill>
                  <a:srgbClr val="C00000"/>
                </a:solidFill>
                <a:cs typeface="B Titr" pitchFamily="2" charset="-78"/>
              </a:rPr>
              <a:t>آسماني و شادكام باشيد</a:t>
            </a:r>
            <a:r>
              <a:rPr lang="fa-IR" sz="3200" dirty="0" smtClean="0">
                <a:solidFill>
                  <a:srgbClr val="C00000"/>
                </a:solidFill>
              </a:rPr>
              <a:t> </a:t>
            </a:r>
            <a:endParaRPr lang="en-US" sz="3200" dirty="0">
              <a:solidFill>
                <a:srgbClr val="C0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TotalTime>
  <Words>6012</Words>
  <Application>Microsoft Office PowerPoint</Application>
  <PresentationFormat>On-screen Show (4:3)</PresentationFormat>
  <Paragraphs>436</Paragraphs>
  <Slides>98</Slides>
  <Notes>1</Notes>
  <HiddenSlides>0</HiddenSlides>
  <MMClips>0</MMClips>
  <ScaleCrop>false</ScaleCrop>
  <HeadingPairs>
    <vt:vector size="4" baseType="variant">
      <vt:variant>
        <vt:lpstr>Theme</vt:lpstr>
      </vt:variant>
      <vt:variant>
        <vt:i4>1</vt:i4>
      </vt:variant>
      <vt:variant>
        <vt:lpstr>Slide Titles</vt:lpstr>
      </vt:variant>
      <vt:variant>
        <vt:i4>98</vt:i4>
      </vt:variant>
    </vt:vector>
  </HeadingPairs>
  <TitlesOfParts>
    <vt:vector size="99" baseType="lpstr">
      <vt:lpstr>Apex</vt:lpstr>
      <vt:lpstr>Slide 1</vt:lpstr>
      <vt:lpstr>Slide 2</vt:lpstr>
      <vt:lpstr>اهميت پرداختن به موضوع اعتياد :</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آیا می دانید :</vt:lpstr>
      <vt:lpstr>Slide 21</vt:lpstr>
      <vt:lpstr>Slide 22</vt:lpstr>
      <vt:lpstr>Slide 23</vt:lpstr>
      <vt:lpstr>Slide 24</vt:lpstr>
      <vt:lpstr>Slide 25</vt:lpstr>
      <vt:lpstr>Slide 26</vt:lpstr>
      <vt:lpstr>Slide 27</vt:lpstr>
      <vt:lpstr>Slide 28</vt:lpstr>
      <vt:lpstr>Slide 29</vt:lpstr>
      <vt:lpstr>و اما نیازها : </vt:lpstr>
      <vt:lpstr>Slide 31</vt:lpstr>
      <vt:lpstr>Slide 32</vt:lpstr>
      <vt:lpstr>Slide 33</vt:lpstr>
      <vt:lpstr>Slide 34</vt:lpstr>
      <vt:lpstr>Slide 35</vt:lpstr>
      <vt:lpstr>Slide 36</vt:lpstr>
      <vt:lpstr>Slide 37</vt:lpstr>
      <vt:lpstr>Slide 38</vt:lpstr>
      <vt:lpstr>Slide 39</vt:lpstr>
      <vt:lpstr>چقدر فرزندتان را مي شناسيد؟ </vt:lpstr>
      <vt:lpstr>برای این منظور: </vt:lpstr>
      <vt:lpstr>با بچه ها ارتباط صمیمانه برقرار کنید</vt:lpstr>
      <vt:lpstr>درگیر زندگی اش شوید                                     </vt:lpstr>
      <vt:lpstr>Slide 44</vt:lpstr>
      <vt:lpstr> بعضي از نشانه هاي استرس در نوجوان ها</vt:lpstr>
      <vt:lpstr>راه هايی براي كم كردن استرس فرزندتان  : </vt:lpstr>
      <vt:lpstr>Slide 47</vt:lpstr>
      <vt:lpstr>شیوه ی درست بیان احساسات </vt:lpstr>
      <vt:lpstr>قوانين شفافي وضع  و پيامدهاي سرپيچي از آن را تعيين كنيد </vt:lpstr>
      <vt:lpstr>ویژگی های یک تنبیه مناسب</vt:lpstr>
      <vt:lpstr>نمونه هايي از تنبیه هاي متداول</vt:lpstr>
      <vt:lpstr>آموزش خود نظم دهي</vt:lpstr>
      <vt:lpstr>الگوي  خوبي باشيد</vt:lpstr>
      <vt:lpstr>Slide 54</vt:lpstr>
      <vt:lpstr>اگر شما خودتان سیگار ،  الکل یا مواد مخدر مصرف می کنید</vt:lpstr>
      <vt:lpstr>Slide 56</vt:lpstr>
      <vt:lpstr>Slide 57</vt:lpstr>
      <vt:lpstr>به او عاقلانه دوست پیدا کردن را آموزش بدهید</vt:lpstr>
      <vt:lpstr>Slide 59</vt:lpstr>
      <vt:lpstr>Slide 60</vt:lpstr>
      <vt:lpstr>چرا بچه اي مواد مصرف مي كند ؟ </vt:lpstr>
      <vt:lpstr>گام هاي عملي براي غلبه بر فشار همسالان</vt:lpstr>
      <vt:lpstr>مراحل آموزش  ”نه ” گفتن :</vt:lpstr>
      <vt:lpstr>Slide 64</vt:lpstr>
      <vt:lpstr>چگونه  "نه " بگوييم</vt:lpstr>
      <vt:lpstr>5 گام براي تحليل پيام رسانه ها  </vt:lpstr>
      <vt:lpstr>بر فعاليت فرزندتان نظارت كنيد  </vt:lpstr>
      <vt:lpstr>علائم احتمالی مصرف  مواد   </vt:lpstr>
      <vt:lpstr>Slide 69</vt:lpstr>
      <vt:lpstr>زمان مناسب برای آموزش </vt:lpstr>
      <vt:lpstr>دوره های آموزشی</vt:lpstr>
      <vt:lpstr>مرحله ي پيش دبستاني </vt:lpstr>
      <vt:lpstr>مرحله ي پيش دبستاني </vt:lpstr>
      <vt:lpstr>مرحله ي مهد تا سوم ابتدايي( 5 تا 8 سال</vt:lpstr>
      <vt:lpstr>Slide 75</vt:lpstr>
      <vt:lpstr> وقتي فرزندتان در كلاس سوم است  بايد بداند كه </vt:lpstr>
      <vt:lpstr>Slide 77</vt:lpstr>
      <vt:lpstr>مرحله ي كلاس چهارم تا اول راهنمايي( 9 تا 11 سال )</vt:lpstr>
      <vt:lpstr>Slide 79</vt:lpstr>
      <vt:lpstr>كلاس دوم راهنمايي تا  اول دبيرستان  ( 12 تا 14 سال) </vt:lpstr>
      <vt:lpstr>كلاس دوم راهنمايي تا  اول دبيرستان  ( 12 تا 14 سال</vt:lpstr>
      <vt:lpstr>Slide 82</vt:lpstr>
      <vt:lpstr>كلاس دوم دبيرستان تا سال آخر ( 15 تا 17 سال)</vt:lpstr>
      <vt:lpstr>Slide 84</vt:lpstr>
      <vt:lpstr>Slide 85</vt:lpstr>
      <vt:lpstr>Slide 86</vt:lpstr>
      <vt:lpstr>براي افزايش عزت نفس كودك تان :</vt:lpstr>
      <vt:lpstr>Slide 88</vt:lpstr>
      <vt:lpstr>Slide 89</vt:lpstr>
      <vt:lpstr>Slide 90</vt:lpstr>
      <vt:lpstr>Slide 91</vt:lpstr>
      <vt:lpstr>براي افزايش عزت نفس كودك تان :</vt:lpstr>
      <vt:lpstr>Slide 93</vt:lpstr>
      <vt:lpstr>براي افزايش عزت نفس كودك تان  :     </vt:lpstr>
      <vt:lpstr>Slide 95</vt:lpstr>
      <vt:lpstr>Slide 96</vt:lpstr>
      <vt:lpstr>Slide 97</vt:lpstr>
      <vt:lpstr>Slide 98</vt:lpstr>
    </vt:vector>
  </TitlesOfParts>
  <Company>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Dear User!</dc:creator>
  <cp:lastModifiedBy>pc</cp:lastModifiedBy>
  <cp:revision>7</cp:revision>
  <dcterms:created xsi:type="dcterms:W3CDTF">2011-11-13T08:45:42Z</dcterms:created>
  <dcterms:modified xsi:type="dcterms:W3CDTF">2011-11-13T10:16:49Z</dcterms:modified>
</cp:coreProperties>
</file>