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9" r:id="rId2"/>
    <p:sldId id="283" r:id="rId3"/>
    <p:sldId id="269" r:id="rId4"/>
    <p:sldId id="334" r:id="rId5"/>
    <p:sldId id="259" r:id="rId6"/>
    <p:sldId id="285" r:id="rId7"/>
    <p:sldId id="261" r:id="rId8"/>
    <p:sldId id="287" r:id="rId9"/>
    <p:sldId id="260" r:id="rId10"/>
    <p:sldId id="286" r:id="rId11"/>
    <p:sldId id="262" r:id="rId12"/>
    <p:sldId id="331" r:id="rId13"/>
    <p:sldId id="333" r:id="rId14"/>
    <p:sldId id="335" r:id="rId15"/>
    <p:sldId id="336" r:id="rId16"/>
    <p:sldId id="300" r:id="rId17"/>
    <p:sldId id="332" r:id="rId18"/>
    <p:sldId id="301" r:id="rId19"/>
    <p:sldId id="274" r:id="rId20"/>
    <p:sldId id="307" r:id="rId21"/>
    <p:sldId id="308" r:id="rId22"/>
    <p:sldId id="309" r:id="rId23"/>
    <p:sldId id="275" r:id="rId24"/>
    <p:sldId id="311" r:id="rId25"/>
    <p:sldId id="312" r:id="rId26"/>
    <p:sldId id="314" r:id="rId27"/>
    <p:sldId id="276" r:id="rId28"/>
    <p:sldId id="315" r:id="rId29"/>
    <p:sldId id="316" r:id="rId30"/>
    <p:sldId id="317" r:id="rId31"/>
    <p:sldId id="277" r:id="rId32"/>
    <p:sldId id="319" r:id="rId33"/>
    <p:sldId id="320" r:id="rId34"/>
    <p:sldId id="321" r:id="rId35"/>
    <p:sldId id="278" r:id="rId36"/>
    <p:sldId id="323" r:id="rId37"/>
    <p:sldId id="324" r:id="rId38"/>
    <p:sldId id="325" r:id="rId39"/>
    <p:sldId id="279" r:id="rId40"/>
    <p:sldId id="327" r:id="rId41"/>
    <p:sldId id="328" r:id="rId42"/>
    <p:sldId id="329" r:id="rId43"/>
    <p:sldId id="280" r:id="rId44"/>
    <p:sldId id="304" r:id="rId45"/>
    <p:sldId id="305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FE00"/>
    <a:srgbClr val="8E9D01"/>
    <a:srgbClr val="108A00"/>
    <a:srgbClr val="3F933F"/>
    <a:srgbClr val="E917A3"/>
    <a:srgbClr val="7E3F00"/>
    <a:srgbClr val="82D537"/>
    <a:srgbClr val="3024CC"/>
    <a:srgbClr val="52F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9" autoAdjust="0"/>
    <p:restoredTop sz="94671" autoAdjust="0"/>
  </p:normalViewPr>
  <p:slideViewPr>
    <p:cSldViewPr>
      <p:cViewPr>
        <p:scale>
          <a:sx n="56" d="100"/>
          <a:sy n="56" d="100"/>
        </p:scale>
        <p:origin x="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2EC0-F246-40B5-9CB1-C31B5C9F0F03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77E0-9A5E-485D-8A2E-A3580A5E7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77E0-9A5E-485D-8A2E-A3580A5E75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7C98-5071-4371-9606-DA1FBF2A6F88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jpeg"/><Relationship Id="rId5" Type="http://schemas.openxmlformats.org/officeDocument/2006/relationships/image" Target="../media/image15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jpeg"/><Relationship Id="rId3" Type="http://schemas.openxmlformats.org/officeDocument/2006/relationships/slide" Target="slide31.xml"/><Relationship Id="rId7" Type="http://schemas.openxmlformats.org/officeDocument/2006/relationships/slide" Target="slide19.xml"/><Relationship Id="rId12" Type="http://schemas.openxmlformats.org/officeDocument/2006/relationships/slide" Target="slide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image" Target="../media/image17.jpeg"/><Relationship Id="rId5" Type="http://schemas.openxmlformats.org/officeDocument/2006/relationships/slide" Target="slide39.xml"/><Relationship Id="rId10" Type="http://schemas.openxmlformats.org/officeDocument/2006/relationships/slide" Target="slide46.xml"/><Relationship Id="rId4" Type="http://schemas.openxmlformats.org/officeDocument/2006/relationships/slide" Target="slide15.xml"/><Relationship Id="rId9" Type="http://schemas.openxmlformats.org/officeDocument/2006/relationships/slide" Target="slide27.xml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9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5.xml"/><Relationship Id="rId7" Type="http://schemas.openxmlformats.org/officeDocument/2006/relationships/slide" Target="slide3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5.jpeg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1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4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44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9.png"/><Relationship Id="rId18" Type="http://schemas.openxmlformats.org/officeDocument/2006/relationships/slide" Target="slide14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slide" Target="slide11.xml"/><Relationship Id="rId17" Type="http://schemas.openxmlformats.org/officeDocument/2006/relationships/image" Target="../media/image5.jpeg"/><Relationship Id="rId2" Type="http://schemas.openxmlformats.org/officeDocument/2006/relationships/image" Target="../media/image5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7.png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_80D96C2E-BE96-48E2-BE82-954C946D2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-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332656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fa-IR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ويژگي ناحیه گرم وخشک  داخلی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بارندگی کم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توزیع نامناسب بارش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اختلاف زیاد دمای شبانه روز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از نظر پوشش فقیر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i\Desktop\نقشه جغرافيا\اب وهواي ايران\شرج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Flowchart: Alternate Process 2">
            <a:hlinkClick r:id="rId3" action="ppaction://hlinksldjump"/>
          </p:cNvPr>
          <p:cNvSpPr/>
          <p:nvPr/>
        </p:nvSpPr>
        <p:spPr>
          <a:xfrm>
            <a:off x="755576" y="5733256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463282" y="5661248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7034522" y="5661248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463150" y="5804124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97152"/>
            <a:ext cx="35638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آب وهواي گرم وشرجي سواحل جنوب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51520" y="4869160"/>
            <a:ext cx="648072" cy="28803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19675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ناحیه گرم وشرجی سواحل جنوب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تابستان های بسیار گرم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زمستان های معتدل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بارندگی کم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رطوبت نسبی زیاد</a:t>
            </a:r>
            <a:endParaRPr lang="en-US" sz="32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i\Desktop\نقشه اب وهوا ايران وجهان\ايران پاور\خال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Documents and Settings\ali\Desktop\نقشه اب وهوا ايران وجهان\ايران پاور\Copy of 754px-Iran-climate-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3" name="Pentagon 12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Documents and Settings\ali\Desktop\نقشه اب وهوا ايران وجهان\ايران پاور\Copy (2) of 754px-Iran-climate-map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7" name="Pentagon 16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>
            <a:hlinkClick r:id="rId6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Documents and Settings\ali\Desktop\نقشه اب وهوا ايران وجهان\ايران پاور\Copy (3) of 754px-Iran-climate-map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2" name="Pentagon 21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hlinkClick r:id="rId6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>
            <a:hlinkClick r:id="rId8" action="ppaction://hlinksldjump"/>
          </p:cNvPr>
          <p:cNvSpPr/>
          <p:nvPr/>
        </p:nvSpPr>
        <p:spPr>
          <a:xfrm>
            <a:off x="251520" y="5661248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87624" y="5661248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  <p:pic>
        <p:nvPicPr>
          <p:cNvPr id="26" name="Picture 2" descr="C:\Documents and Settings\ali\Desktop\نقشه اب وهوا ايران وجهان\ايران پاور\Copy (5) of 754px-Iran-climate-map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87624" y="6145559"/>
            <a:ext cx="266429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گرم شرجي سواحل جنوب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0" name="Pentagon 29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>
            <a:hlinkClick r:id="rId6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agon 31">
            <a:hlinkClick r:id="rId8" action="ppaction://hlinksldjump"/>
          </p:cNvPr>
          <p:cNvSpPr/>
          <p:nvPr/>
        </p:nvSpPr>
        <p:spPr>
          <a:xfrm>
            <a:off x="251520" y="5661248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>
            <a:hlinkClick r:id="rId10" action="ppaction://hlinksldjump"/>
          </p:cNvPr>
          <p:cNvSpPr/>
          <p:nvPr/>
        </p:nvSpPr>
        <p:spPr>
          <a:xfrm>
            <a:off x="251520" y="6165304"/>
            <a:ext cx="648072" cy="28803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87624" y="5661248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38" name="Right Arrow 37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Left Arrow 38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7984" y="65253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/>
      <p:bldP spid="17" grpId="0" animBg="1"/>
      <p:bldP spid="18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li\Desktop\Copy of ابو هواي كام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857527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>
                <a:cs typeface="B Nazanin" pitchFamily="2" charset="-78"/>
              </a:rPr>
              <a:t>آ</a:t>
            </a:r>
            <a:r>
              <a:rPr lang="fa-IR" sz="1400" dirty="0" smtClean="0">
                <a:cs typeface="B Nazanin" pitchFamily="2" charset="-78"/>
              </a:rPr>
              <a:t>ب وهواي گرم استوايي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 كوهستان هاي بلند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Pentagon 10">
            <a:hlinkClick r:id="rId3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hlinkClick r:id="rId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hlinkClick r:id="rId5" action="ppaction://hlinksldjump"/>
          </p:cNvPr>
          <p:cNvSpPr/>
          <p:nvPr/>
        </p:nvSpPr>
        <p:spPr>
          <a:xfrm>
            <a:off x="3131840" y="5877272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hlinkClick r:id="rId6" action="ppaction://hlinksldjump"/>
          </p:cNvPr>
          <p:cNvSpPr/>
          <p:nvPr/>
        </p:nvSpPr>
        <p:spPr>
          <a:xfrm>
            <a:off x="3131840" y="6381328"/>
            <a:ext cx="648072" cy="288032"/>
          </a:xfrm>
          <a:prstGeom prst="homePlate">
            <a:avLst/>
          </a:prstGeom>
          <a:solidFill>
            <a:srgbClr val="772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hlinkClick r:id="rId7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>
            <a:hlinkClick r:id="rId9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4869160"/>
            <a:ext cx="219573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نقشه متحرك آب وهواي جهان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24" name="Pentagon 23">
            <a:hlinkClick r:id="rId10" action="ppaction://hlinksldjump"/>
          </p:cNvPr>
          <p:cNvSpPr/>
          <p:nvPr/>
        </p:nvSpPr>
        <p:spPr>
          <a:xfrm>
            <a:off x="6156176" y="4869160"/>
            <a:ext cx="648072" cy="288032"/>
          </a:xfrm>
          <a:prstGeom prst="homePlat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95936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6" name="Pentagon 25">
            <a:hlinkClick r:id="rId12" action="ppaction://hlinksldjump"/>
          </p:cNvPr>
          <p:cNvSpPr/>
          <p:nvPr/>
        </p:nvSpPr>
        <p:spPr>
          <a:xfrm>
            <a:off x="3131840" y="5392961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Left Arrow 30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9) of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509120"/>
            <a:ext cx="223224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سرد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843808" y="4581128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0" name="Flowchart: Alternate Process 9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1" name="Flowchart: Alternate Process 10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39" y="0"/>
            <a:ext cx="4211961" cy="304698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طولاني، سرد وخشن، بارندگي كم بصورت برف ،خاك يخ زده به صورت توندرا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Picture 3" descr="IMG12312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932040" cy="3140969"/>
          </a:xfrm>
          <a:prstGeom prst="rect">
            <a:avLst/>
          </a:prstGeom>
        </p:spPr>
      </p:pic>
      <p:pic>
        <p:nvPicPr>
          <p:cNvPr id="5" name="Picture 4" descr="good-quality-wallpaper-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34506"/>
            <a:ext cx="4932040" cy="3723494"/>
          </a:xfrm>
          <a:prstGeom prst="rect">
            <a:avLst/>
          </a:prstGeom>
        </p:spPr>
      </p:pic>
      <p:pic>
        <p:nvPicPr>
          <p:cNvPr id="6" name="Picture 5" descr="Damoy_Point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4211960" cy="3861048"/>
          </a:xfrm>
          <a:prstGeom prst="rect">
            <a:avLst/>
          </a:prstGeom>
        </p:spPr>
      </p:pic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Left Arrow 18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49b25e7256413461b76edce9dcd8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541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08" y="1"/>
            <a:ext cx="4499992" cy="403187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fa-IR" sz="3200" b="1" dirty="0" smtClean="0">
                <a:cs typeface="B Nazanin" pitchFamily="2" charset="-78"/>
              </a:rPr>
              <a:t>توندرا</a:t>
            </a:r>
          </a:p>
          <a:p>
            <a:pPr lvl="0" algn="ctr">
              <a:lnSpc>
                <a:spcPct val="200000"/>
              </a:lnSpc>
            </a:pPr>
            <a:r>
              <a:rPr lang="fa-IR" sz="3200" b="1" dirty="0" smtClean="0">
                <a:cs typeface="B Nazanin" pitchFamily="2" charset="-78"/>
              </a:rPr>
              <a:t>(خزه،گلسنگ و</a:t>
            </a:r>
          </a:p>
          <a:p>
            <a:pPr lvl="0" algn="ctr">
              <a:lnSpc>
                <a:spcPct val="200000"/>
              </a:lnSpc>
            </a:pPr>
            <a:r>
              <a:rPr lang="fa-IR" sz="3200" b="1" dirty="0" smtClean="0">
                <a:cs typeface="B Nazanin" pitchFamily="2" charset="-78"/>
              </a:rPr>
              <a:t>گياهان كوتاه قد)</a:t>
            </a:r>
          </a:p>
          <a:p>
            <a:pPr lvl="0" algn="ctr">
              <a:lnSpc>
                <a:spcPct val="200000"/>
              </a:lnSpc>
            </a:pPr>
            <a:endParaRPr lang="en-US" sz="3200" dirty="0">
              <a:cs typeface="B Nazanin" pitchFamily="2" charset="-78"/>
            </a:endParaRPr>
          </a:p>
        </p:txBody>
      </p:sp>
      <p:pic>
        <p:nvPicPr>
          <p:cNvPr id="4" name="Picture 3" descr="bryophy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499991" cy="3356992"/>
          </a:xfrm>
          <a:prstGeom prst="rect">
            <a:avLst/>
          </a:prstGeom>
        </p:spPr>
      </p:pic>
      <p:pic>
        <p:nvPicPr>
          <p:cNvPr id="5" name="Picture 4" descr="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644008" cy="3356992"/>
          </a:xfrm>
          <a:prstGeom prst="rect">
            <a:avLst/>
          </a:prstGeom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كمتر از 8درجه است.مناطق قطبي شمالي وجنوبي درعرض هاي جغرافيايي بالاتر از66/27درجه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تاقطب قرار دارند.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Titr" pitchFamily="2" charset="-78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7" name="Picture 6" descr="farapix_com_8f571660c5fbd41b152e99bccdcb6127_co9gsi69qjfydfjvtnw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2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437112"/>
            <a:ext cx="259228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معتدل بري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915816" y="4509120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i\Desktop\عكس جالب\2_38_mog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764704"/>
            <a:ext cx="7416824" cy="32316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fa-IR" sz="32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Titr" pitchFamily="2" charset="-78"/>
              </a:rPr>
              <a:t>آب وهواي جهان وايران</a:t>
            </a:r>
          </a:p>
          <a:p>
            <a:pPr algn="ctr">
              <a:lnSpc>
                <a:spcPct val="200000"/>
              </a:lnSpc>
            </a:pPr>
            <a:r>
              <a:rPr lang="fa-IR" sz="24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دبيرمطالعات </a:t>
            </a:r>
            <a:r>
              <a:rPr lang="fa-IR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اجتماعي ناحيه يك اردبيل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3217-004-37485A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4420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44208" y="0"/>
            <a:ext cx="269979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 داخل قاره ها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وبه دورازدرياها،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هواخشك،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سرد تابستان گرم،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اختلاف شديد دمادرتابستان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وزمستان</a:t>
            </a: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6256" y="0"/>
            <a:ext cx="2267744" cy="69557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4400" b="1" dirty="0" smtClean="0">
                <a:cs typeface="B Nazanin" pitchFamily="2" charset="-78"/>
              </a:rPr>
              <a:t>تايگا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(جنگل هاي مخروطي وسوزني برگ مانند:سرو ،نراد،اپيسه وكاج)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>
              <a:cs typeface="B Nazanin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0"/>
            <a:ext cx="3131840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بين 8-20درجه است.مناطق معتدل بين مدارهاي 23/33و66/27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شمالي وجنوبي واقع شده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است.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kore.zamin_-3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1216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3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509120"/>
            <a:ext cx="27363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آب وهواي معتدل اقيانوسي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771800" y="4581128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6300192" y="-27384"/>
            <a:ext cx="2843618" cy="65556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درسواحل اقيانوس،رطوبت دائمي درهوا،درزمستان به دليل عبورجريان هاي دريايي آب گرم از سواحل آنها،معتدل ودرتابستان ملايم </a:t>
            </a:r>
          </a:p>
          <a:p>
            <a:pPr lvl="0" algn="ctr">
              <a:lnSpc>
                <a:spcPct val="150000"/>
              </a:lnSpc>
            </a:pPr>
            <a:endParaRPr lang="fa-IR" sz="28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وخنك،داراي جنگل</a:t>
            </a:r>
          </a:p>
          <a:p>
            <a:pPr lvl="0" algn="ctr" rtl="1">
              <a:lnSpc>
                <a:spcPct val="150000"/>
              </a:lnSpc>
            </a:pPr>
            <a:endParaRPr lang="en-US" sz="2800" b="1" dirty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9" name="Picture 8" descr="nzlan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4248" y="1"/>
            <a:ext cx="233975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جنگل هاي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پهن برگ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(بلوط،افرا،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سپيدار،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راش و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زبان گنجشك)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9" name="Picture 8" descr="098d6485-ddcc-4bad-9302-46f4eeba3b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0424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بين 8-20درجه است.مناطق معتدل بين مدارهاي 23/33و66/27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شمالي وجنوبي واقع شده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است.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Picture 9" descr="rjog3_24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4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509120"/>
            <a:ext cx="27363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771800" y="4528865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0232" y="0"/>
            <a:ext cx="2483768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معتدل  ومرطوب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تابستان گرم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وخشك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1" name="Picture 10" descr="nf0009375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6023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0272" y="1"/>
            <a:ext cx="2123728" cy="64171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زيتون،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انگور،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توت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ومركبات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b="1" dirty="0">
              <a:cs typeface="B Titr" pitchFamily="2" charset="-78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mediterranean-cypr_1368564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02027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i\Desktop\نقشه جغرافيا\اب وهواي ايران\754px-Iran-climate-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ali\Desktop\Copy of ابو هواي كام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4" name="Flowchart: Alternate Process 3">
            <a:hlinkClick r:id="rId4" action="ppaction://hlinksldjump"/>
          </p:cNvPr>
          <p:cNvSpPr/>
          <p:nvPr/>
        </p:nvSpPr>
        <p:spPr>
          <a:xfrm>
            <a:off x="5940152" y="4653136"/>
            <a:ext cx="1296144" cy="1512168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آب وهواي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جهان</a:t>
            </a:r>
            <a:endParaRPr lang="en-US" sz="20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" name="Flowchart: Alternate Process 4">
            <a:hlinkClick r:id="rId6" action="ppaction://hlinksldjump"/>
          </p:cNvPr>
          <p:cNvSpPr/>
          <p:nvPr/>
        </p:nvSpPr>
        <p:spPr>
          <a:xfrm>
            <a:off x="1619672" y="4653136"/>
            <a:ext cx="1296144" cy="1512168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آب وهواي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ايران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5064656" y="5953864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3635896" y="5953864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064524" y="6096740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224" y="0"/>
            <a:ext cx="2555776" cy="65556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ميانگين دماي سالانه آن بين 8-20درجه است.مناطق معتدل بين مدارهاي 23/33و66/27درجه شمالي وجنوبي واقع شده </a:t>
            </a:r>
          </a:p>
          <a:p>
            <a:pPr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است.</a:t>
            </a:r>
          </a:p>
          <a:p>
            <a:pPr algn="ctr">
              <a:lnSpc>
                <a:spcPct val="150000"/>
              </a:lnSpc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Picture 9" descr="Mediterranean-Ma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58822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5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541058"/>
            <a:ext cx="2304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627784" y="4560803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89527098208858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6732240" y="0"/>
            <a:ext cx="241176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هواي خشك،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باران كم ونامنظم،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اختلاف زياد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شب وروز،بيشترين دمادردنيادراين منطقه است.</a:t>
            </a:r>
          </a:p>
          <a:p>
            <a:pPr lvl="0" algn="ctr" rtl="1">
              <a:lnSpc>
                <a:spcPct val="150000"/>
              </a:lnSpc>
            </a:pPr>
            <a:endParaRPr lang="en-US" sz="3200" dirty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r-desert-bike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042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4248" y="0"/>
            <a:ext cx="233975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استپ(گياهان كوتاه  قدودرخچه هاي خاردار كه با فاصله از هم  روييده اند)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نخل واقاقيا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dirty="0">
              <a:cs typeface="B Titr" pitchFamily="2" charset="-78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634754359916767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72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0"/>
            <a:ext cx="27718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بيش از 20درجه است.مناطق گرم بين مدارهاي 23/33درجه شمالي و جنوبي قراردارد.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Titr" pitchFamily="2" charset="-78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6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4437112"/>
            <a:ext cx="252028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گرم مداري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6" name="Pentagon 15">
            <a:hlinkClick r:id="rId3" action="ppaction://hlinksldjump"/>
          </p:cNvPr>
          <p:cNvSpPr/>
          <p:nvPr/>
        </p:nvSpPr>
        <p:spPr>
          <a:xfrm>
            <a:off x="2627784" y="4456857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hlinkClick r:id="rId4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" name="Flowchart: Alternate Process 17">
            <a:hlinkClick r:id="rId6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23" name="Flowchart: Alternate Process 22">
            <a:hlinkClick r:id="rId7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Left Arrow 24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51621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يك فصل خشك ويك فصل باراني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(آب وهواي موسمي جزء همين آب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وهواست)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CAXC0M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162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0"/>
            <a:ext cx="2627784" cy="592534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ساوان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(علفزار هاي بلند با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درختان پراكنده)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0"/>
            <a:ext cx="27718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بيش از 20درجه است. مناطق گرم بين مدارهاي 23/33درجه شمالي و جنوبي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قراردارد.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Arrow 3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dgeography2all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722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7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8" name="Flowchart: Alternate Process 7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0" name="Flowchart: Alternate Process 9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437112"/>
            <a:ext cx="2448272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>
                <a:cs typeface="B Nazanin" pitchFamily="2" charset="-78"/>
              </a:rPr>
              <a:t>آ</a:t>
            </a:r>
            <a:r>
              <a:rPr lang="fa-IR" sz="2000" dirty="0" smtClean="0">
                <a:cs typeface="B Nazanin" pitchFamily="2" charset="-78"/>
              </a:rPr>
              <a:t>ب وهواي گرم استوايي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2843808" y="4528865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eft Arrow 17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li\Desktop\نقشه جغرافيا\اب وهواي ايران\754px-Iran-climate-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145559"/>
            <a:ext cx="266429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گرم وشرجي سواحل جنوب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149080"/>
            <a:ext cx="230425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نقشه متحرك آب وهواي ايران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hlinkClick r:id="rId4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5" action="ppaction://hlinksldjump"/>
          </p:cNvPr>
          <p:cNvSpPr/>
          <p:nvPr/>
        </p:nvSpPr>
        <p:spPr>
          <a:xfrm>
            <a:off x="251520" y="5661248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hlinkClick r:id="rId6" action="ppaction://hlinksldjump"/>
          </p:cNvPr>
          <p:cNvSpPr/>
          <p:nvPr/>
        </p:nvSpPr>
        <p:spPr>
          <a:xfrm>
            <a:off x="251520" y="6165304"/>
            <a:ext cx="648072" cy="28803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hlinkClick r:id="rId7" action="ppaction://hlinksldjump"/>
          </p:cNvPr>
          <p:cNvSpPr/>
          <p:nvPr/>
        </p:nvSpPr>
        <p:spPr>
          <a:xfrm>
            <a:off x="251520" y="4149080"/>
            <a:ext cx="648072" cy="288032"/>
          </a:xfrm>
          <a:prstGeom prst="homePlat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661248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Left Arrow 13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240" y="0"/>
            <a:ext cx="2411760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 تمام سال گرم ومرطوب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(شرجي)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دمازياد ويكنواخت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Arrow 3">
            <a:hlinkClick r:id="" action="ppaction://hlinkshowjump?jump=previousslide"/>
          </p:cNvPr>
          <p:cNvSpPr/>
          <p:nvPr/>
        </p:nvSpPr>
        <p:spPr>
          <a:xfrm>
            <a:off x="6948264" y="6237312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8" name="Picture 7" descr="dgcKEQWV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298543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endParaRPr lang="en-US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1"/>
            <a:ext cx="3059832" cy="6857999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جنگل هاي انبوه گرمسيري(حاره اي)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،رشدگياه دراين منطقه متوقف 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نمي شودوحالت خزان وزمستان براي آنهانيست.</a:t>
            </a:r>
          </a:p>
          <a:p>
            <a:pPr lvl="0" algn="ctr" rtl="1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 rtl="1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0192" y="0"/>
            <a:ext cx="2843808" cy="6857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بيش از 20درجه است.مناطق گرم بين مدارهاي 23/27درجه شمالي و جنوبي قراردارد.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Arrow 3">
            <a:hlinkClick r:id="" action="ppaction://hlinkshowjump?jump=previousslide"/>
          </p:cNvPr>
          <p:cNvSpPr/>
          <p:nvPr/>
        </p:nvSpPr>
        <p:spPr>
          <a:xfrm>
            <a:off x="6948264" y="6237312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csequatort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8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" name="Flowchart: Alternate Process 7">
            <a:hlinkClick r:id="rId3" action="ppaction://hlinksldjump"/>
          </p:cNvPr>
          <p:cNvSpPr/>
          <p:nvPr/>
        </p:nvSpPr>
        <p:spPr>
          <a:xfrm>
            <a:off x="3275856" y="5733256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0" name="Flowchart: Alternate Process 9">
            <a:hlinkClick r:id="rId5" action="ppaction://hlinksldjump"/>
          </p:cNvPr>
          <p:cNvSpPr/>
          <p:nvPr/>
        </p:nvSpPr>
        <p:spPr>
          <a:xfrm>
            <a:off x="4716016" y="5733256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469050"/>
            <a:ext cx="295232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 كوهستان هاي بلند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4" name="Pentagon 13">
            <a:hlinkClick r:id="" action="ppaction://noaction"/>
          </p:cNvPr>
          <p:cNvSpPr/>
          <p:nvPr/>
        </p:nvSpPr>
        <p:spPr>
          <a:xfrm>
            <a:off x="2699792" y="4488795"/>
            <a:ext cx="648072" cy="288032"/>
          </a:xfrm>
          <a:prstGeom prst="homePlate">
            <a:avLst/>
          </a:prstGeom>
          <a:solidFill>
            <a:srgbClr val="772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8016984" y="60932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eft Arrow 17">
            <a:hlinkClick r:id="" action="ppaction://hlinkshowjump?jump=previousslide"/>
          </p:cNvPr>
          <p:cNvSpPr/>
          <p:nvPr/>
        </p:nvSpPr>
        <p:spPr>
          <a:xfrm>
            <a:off x="6588224" y="60932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7016852" y="62361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سرد طولاني ،بارش سنگين برف،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تابستان كوتاه وخنك،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به ازاي هر</a:t>
            </a:r>
            <a:r>
              <a:rPr lang="fa-IR" sz="3200" b="1" u="sng" dirty="0" smtClean="0">
                <a:cs typeface="B Nazanin" pitchFamily="2" charset="-78"/>
              </a:rPr>
              <a:t>1000</a:t>
            </a:r>
            <a:r>
              <a:rPr lang="fa-IR" sz="3200" b="1" dirty="0" smtClean="0">
                <a:cs typeface="B Nazanin" pitchFamily="2" charset="-78"/>
              </a:rPr>
              <a:t>متر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افزايش ارتفاع دما</a:t>
            </a:r>
            <a:r>
              <a:rPr lang="fa-IR" sz="3200" b="1" u="sng" dirty="0" smtClean="0">
                <a:cs typeface="B Nazanin" pitchFamily="2" charset="-78"/>
              </a:rPr>
              <a:t>6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سانتيگرادكاهش مي يابد،ميانگين دماي سالانه كمتراز</a:t>
            </a:r>
            <a:r>
              <a:rPr lang="fa-IR" sz="3200" b="1" u="sng" dirty="0" smtClean="0">
                <a:cs typeface="B Nazanin" pitchFamily="2" charset="-78"/>
              </a:rPr>
              <a:t>8</a:t>
            </a:r>
            <a:r>
              <a:rPr lang="fa-IR" sz="3200" b="1" dirty="0" smtClean="0">
                <a:cs typeface="B Nazanin" pitchFamily="2" charset="-78"/>
              </a:rPr>
              <a:t>درجه</a:t>
            </a: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01698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58822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01685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8" name="Picture 7" descr="Install as Mountain Wallpa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2412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2492196661732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72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1"/>
            <a:ext cx="2771800" cy="6857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به علت اختلاف درجه حرارت نوع وميزان رويش گياهان درمناطق مختلف متفاوت است.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(چمنزار،راش،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بلوط وكاج)</a:t>
            </a: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319266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890506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319134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10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23" name="Picture 22" descr="Copy (9) of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5" name="Pentagon 24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30" name="Picture 29" descr="Copy (2) of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3" name="Pentagon 32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agon 33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46" name="Picture 45" descr="Copy (3) of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0" name="Pentagon 49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57" name="Picture 56" descr="Copy (4) of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2" name="Pentagon 61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entagon 64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80" name="Picture 79" descr="Copy (5) of 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6" name="Pentagon 85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entagon 86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entagon 87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entagon 88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entagon 89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95" name="Picture 94" descr="Copy (6) of 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2" name="Pentagon 101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entagon 102">
            <a:hlinkClick r:id="rId1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entagon 103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entagon 104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entagon 105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entagon 106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12" name="Picture 111" descr="Copy (7) of 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95936" y="5857527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>
                <a:cs typeface="B Nazanin" pitchFamily="2" charset="-78"/>
              </a:rPr>
              <a:t>آ</a:t>
            </a:r>
            <a:r>
              <a:rPr lang="fa-IR" sz="1400" dirty="0" smtClean="0">
                <a:cs typeface="B Nazanin" pitchFamily="2" charset="-78"/>
              </a:rPr>
              <a:t>ب وهواي گرم استوايي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20" name="Pentagon 119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entagon 120">
            <a:hlinkClick r:id="rId1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Pentagon 121">
            <a:hlinkClick r:id="" action="ppaction://noaction"/>
          </p:cNvPr>
          <p:cNvSpPr/>
          <p:nvPr/>
        </p:nvSpPr>
        <p:spPr>
          <a:xfrm>
            <a:off x="3131840" y="5877272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entagon 122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Pentagon 123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Pentagon 124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Pentagon 125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31" name="Picture 130" descr="Copy (8) of 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95936" y="5857527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>
                <a:cs typeface="B Nazanin" pitchFamily="2" charset="-78"/>
              </a:rPr>
              <a:t>آ</a:t>
            </a:r>
            <a:r>
              <a:rPr lang="fa-IR" sz="1400" dirty="0" smtClean="0">
                <a:cs typeface="B Nazanin" pitchFamily="2" charset="-78"/>
              </a:rPr>
              <a:t>ب وهواي گرم استوايي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95936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 كوهستان هاي بلند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40" name="Pentagon 139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Pentagon 140">
            <a:hlinkClick r:id="rId1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Pentagon 141">
            <a:hlinkClick r:id="" action="ppaction://noaction"/>
          </p:cNvPr>
          <p:cNvSpPr/>
          <p:nvPr/>
        </p:nvSpPr>
        <p:spPr>
          <a:xfrm>
            <a:off x="3131840" y="5877272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Pentagon 142">
            <a:hlinkClick r:id="" action="ppaction://noaction"/>
          </p:cNvPr>
          <p:cNvSpPr/>
          <p:nvPr/>
        </p:nvSpPr>
        <p:spPr>
          <a:xfrm>
            <a:off x="3131840" y="6381328"/>
            <a:ext cx="648072" cy="288032"/>
          </a:xfrm>
          <a:prstGeom prst="homePlate">
            <a:avLst/>
          </a:prstGeom>
          <a:solidFill>
            <a:srgbClr val="772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Pentagon 143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Pentagon 144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Pentagon 145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Pentagon 146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4" name="Right Arrow 153">
            <a:hlinkClick r:id="" action="ppaction://hlinkshowjump?jump=nextslide"/>
          </p:cNvPr>
          <p:cNvSpPr/>
          <p:nvPr/>
        </p:nvSpPr>
        <p:spPr>
          <a:xfrm>
            <a:off x="8016984" y="6093296"/>
            <a:ext cx="357190" cy="571480"/>
          </a:xfrm>
          <a:prstGeom prst="rightArrow">
            <a:avLst/>
          </a:prstGeom>
          <a:blipFill>
            <a:blip r:embed="rId17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5" name="Left Arrow 154">
            <a:hlinkClick r:id="" action="ppaction://hlinkshowjump?jump=previousslide"/>
          </p:cNvPr>
          <p:cNvSpPr/>
          <p:nvPr/>
        </p:nvSpPr>
        <p:spPr>
          <a:xfrm>
            <a:off x="6588224" y="6093296"/>
            <a:ext cx="357190" cy="571480"/>
          </a:xfrm>
          <a:prstGeom prst="leftArrow">
            <a:avLst/>
          </a:prstGeom>
          <a:blipFill>
            <a:blip r:embed="rId17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Rectangle 155">
            <a:hlinkClick r:id="rId18" action="ppaction://hlinksldjump"/>
          </p:cNvPr>
          <p:cNvSpPr/>
          <p:nvPr/>
        </p:nvSpPr>
        <p:spPr>
          <a:xfrm>
            <a:off x="7016852" y="6236172"/>
            <a:ext cx="928694" cy="285752"/>
          </a:xfrm>
          <a:prstGeom prst="rect">
            <a:avLst/>
          </a:prstGeom>
          <a:blipFill>
            <a:blip r:embed="rId17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8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7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3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6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2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i\Desktop\نقشه جغرافيا\اب وهواي ايران\خزر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" name="Flowchart: Alternate Process 8">
            <a:hlinkClick r:id="rId3" action="ppaction://hlinksldjump"/>
          </p:cNvPr>
          <p:cNvSpPr/>
          <p:nvPr/>
        </p:nvSpPr>
        <p:spPr>
          <a:xfrm>
            <a:off x="539552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391274" y="5877272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962514" y="5877272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7391142" y="6020148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581128"/>
            <a:ext cx="34563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آب وهواي معتدل ومرطوب خزري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2" name="Pentagon 11">
            <a:hlinkClick r:id="rId6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چ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404664"/>
            <a:ext cx="7848872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ويژگي هاي ناحیه معتدل ومرطوب خزری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بارندگی زیاد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بارندگی در تمام طول سال 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تابستان های ملایم وزمستان های معتدل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پوشش گیاهی زیاد ودائمی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مناسب برای کشت دیم</a:t>
            </a:r>
          </a:p>
          <a:p>
            <a:pPr algn="ctr" rtl="1">
              <a:lnSpc>
                <a:spcPct val="150000"/>
              </a:lnSpc>
            </a:pP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i\Desktop\نقشه جغرافيا\اب وهواي ايران\كوهستان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lowchart: Alternate Process 2">
            <a:hlinkClick r:id="rId3" action="ppaction://hlinksldjump"/>
          </p:cNvPr>
          <p:cNvSpPr/>
          <p:nvPr/>
        </p:nvSpPr>
        <p:spPr>
          <a:xfrm>
            <a:off x="539552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391274" y="5877272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6962514" y="5877272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391142" y="6020148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869160"/>
            <a:ext cx="403244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آب وهواي معتدل ونيمه خشك كوهستاني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51520" y="4941168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ba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1155516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ناحیه معتدل ونیمه خشک کوهستانی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زمستان های سرد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تابستانهای معتدل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بارندگی در نه ماه ازسال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مناسب برای کشت دیم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i\Desktop\نقشه جغرافيا\اب وهواي ايران\بياباني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lowchart: Alternate Process 2">
            <a:hlinkClick r:id="rId4" action="ppaction://hlinksldjump"/>
          </p:cNvPr>
          <p:cNvSpPr/>
          <p:nvPr/>
        </p:nvSpPr>
        <p:spPr>
          <a:xfrm>
            <a:off x="611560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463282" y="5805264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7034522" y="5805264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7463150" y="5948140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5152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7624" y="4797152"/>
            <a:ext cx="28803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درس11 مطالعات اجتماعی هفتم-آب و هوای ایران و جهان</Template>
  <TotalTime>0</TotalTime>
  <Words>1045</Words>
  <Application>Microsoft Office PowerPoint</Application>
  <PresentationFormat>On-screen Show (4:3)</PresentationFormat>
  <Paragraphs>350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2  Titr</vt:lpstr>
      <vt:lpstr>2  Zar</vt:lpstr>
      <vt:lpstr>Arial</vt:lpstr>
      <vt:lpstr>B Nazanin</vt:lpstr>
      <vt:lpstr>B Titr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</dc:creator>
  <cp:lastModifiedBy>omid</cp:lastModifiedBy>
  <cp:revision>1</cp:revision>
  <dcterms:created xsi:type="dcterms:W3CDTF">2020-02-09T09:22:55Z</dcterms:created>
  <dcterms:modified xsi:type="dcterms:W3CDTF">2020-02-09T09:23:08Z</dcterms:modified>
</cp:coreProperties>
</file>