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99E681-2992-4565-966A-B518216666BC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7E4B0-A8B6-40F6-98DC-BC7704A1D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117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41BB-8698-4EDB-9579-81403FFC9F54}" type="datetimeFigureOut">
              <a:rPr lang="fa-IR" smtClean="0"/>
              <a:t>07/12/1441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A9680-D1C8-4074-A5F4-6048AF5F01CA}" type="slidenum">
              <a:rPr lang="fa-IR" smtClean="0"/>
              <a:t>‹#›</a:t>
            </a:fld>
            <a:endParaRPr lang="fa-I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F117F55-0731-4AAF-AA9B-C4A4956FFA99}"/>
              </a:ext>
            </a:extLst>
          </p:cNvPr>
          <p:cNvSpPr/>
          <p:nvPr userDrawn="1"/>
        </p:nvSpPr>
        <p:spPr>
          <a:xfrm rot="5400000">
            <a:off x="8588188" y="5506108"/>
            <a:ext cx="208823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ww.Ravanpoint.ir</a:t>
            </a:r>
            <a:endParaRPr lang="en-GB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41BB-8698-4EDB-9579-81403FFC9F54}" type="datetimeFigureOut">
              <a:rPr lang="fa-IR" smtClean="0"/>
              <a:t>07/12/1441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A9680-D1C8-4074-A5F4-6048AF5F01C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41BB-8698-4EDB-9579-81403FFC9F54}" type="datetimeFigureOut">
              <a:rPr lang="fa-IR" smtClean="0"/>
              <a:t>07/12/1441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A9680-D1C8-4074-A5F4-6048AF5F01C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41BB-8698-4EDB-9579-81403FFC9F54}" type="datetimeFigureOut">
              <a:rPr lang="fa-IR" smtClean="0"/>
              <a:t>07/12/1441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A9680-D1C8-4074-A5F4-6048AF5F01C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41BB-8698-4EDB-9579-81403FFC9F54}" type="datetimeFigureOut">
              <a:rPr lang="fa-IR" smtClean="0"/>
              <a:t>07/12/1441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A9680-D1C8-4074-A5F4-6048AF5F01C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41BB-8698-4EDB-9579-81403FFC9F54}" type="datetimeFigureOut">
              <a:rPr lang="fa-IR" smtClean="0"/>
              <a:t>07/12/1441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A9680-D1C8-4074-A5F4-6048AF5F01C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41BB-8698-4EDB-9579-81403FFC9F54}" type="datetimeFigureOut">
              <a:rPr lang="fa-IR" smtClean="0"/>
              <a:t>07/12/1441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A9680-D1C8-4074-A5F4-6048AF5F01C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41BB-8698-4EDB-9579-81403FFC9F54}" type="datetimeFigureOut">
              <a:rPr lang="fa-IR" smtClean="0"/>
              <a:t>07/12/1441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A9680-D1C8-4074-A5F4-6048AF5F01CA}" type="slidenum">
              <a:rPr lang="fa-IR" smtClean="0"/>
              <a:t>‹#›</a:t>
            </a:fld>
            <a:endParaRPr lang="fa-I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D76EEB7-BAB1-4BEC-AFBA-6A75F4E22594}"/>
              </a:ext>
            </a:extLst>
          </p:cNvPr>
          <p:cNvSpPr/>
          <p:nvPr userDrawn="1"/>
        </p:nvSpPr>
        <p:spPr>
          <a:xfrm rot="5400000">
            <a:off x="8588188" y="5506108"/>
            <a:ext cx="208823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ww.Ravanpoint.ir</a:t>
            </a:r>
            <a:endParaRPr lang="en-GB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41BB-8698-4EDB-9579-81403FFC9F54}" type="datetimeFigureOut">
              <a:rPr lang="fa-IR" smtClean="0"/>
              <a:t>07/12/1441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A9680-D1C8-4074-A5F4-6048AF5F01CA}" type="slidenum">
              <a:rPr lang="fa-IR" smtClean="0"/>
              <a:t>‹#›</a:t>
            </a:fld>
            <a:endParaRPr lang="fa-I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B38D156-DFD6-484F-A3EA-FC144229BF0B}"/>
              </a:ext>
            </a:extLst>
          </p:cNvPr>
          <p:cNvSpPr/>
          <p:nvPr userDrawn="1"/>
        </p:nvSpPr>
        <p:spPr>
          <a:xfrm rot="5400000">
            <a:off x="8588188" y="5506108"/>
            <a:ext cx="208823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ww.Ravanpoint.ir</a:t>
            </a:r>
            <a:endParaRPr lang="en-GB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41BB-8698-4EDB-9579-81403FFC9F54}" type="datetimeFigureOut">
              <a:rPr lang="fa-IR" smtClean="0"/>
              <a:t>07/12/1441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A9680-D1C8-4074-A5F4-6048AF5F01C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41BB-8698-4EDB-9579-81403FFC9F54}" type="datetimeFigureOut">
              <a:rPr lang="fa-IR" smtClean="0"/>
              <a:t>07/12/1441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A9680-D1C8-4074-A5F4-6048AF5F01CA}" type="slidenum">
              <a:rPr lang="fa-IR" smtClean="0"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27000">
              <a:srgbClr val="0070C0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0641BB-8698-4EDB-9579-81403FFC9F54}" type="datetimeFigureOut">
              <a:rPr lang="fa-IR" smtClean="0"/>
              <a:t>07/12/1441</a:t>
            </a:fld>
            <a:endParaRPr lang="fa-I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FCA9680-D1C8-4074-A5F4-6048AF5F01CA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ax\BESM\014.BMP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66973"/>
            <a:ext cx="3888432" cy="3088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30996" y="3448678"/>
            <a:ext cx="6882012" cy="9217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fa-IR" sz="4400" dirty="0">
                <a:solidFill>
                  <a:schemeClr val="accent4">
                    <a:lumMod val="75000"/>
                  </a:schemeClr>
                </a:solidFill>
                <a:latin typeface="Calibri"/>
                <a:ea typeface="Calibri"/>
                <a:cs typeface="B Jadid" pitchFamily="2" charset="-78"/>
              </a:rPr>
              <a:t>خصوصیات و ویژگی‌‌های مربی</a:t>
            </a:r>
            <a:endParaRPr lang="en-US" sz="4400" dirty="0">
              <a:solidFill>
                <a:schemeClr val="accent4">
                  <a:lumMod val="75000"/>
                </a:schemeClr>
              </a:solidFill>
              <a:latin typeface="Calibri"/>
              <a:ea typeface="Calibri"/>
              <a:cs typeface="B Jadi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765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1196752"/>
            <a:ext cx="5040560" cy="37702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3900" dirty="0">
                <a:cs typeface="_MRT_Khodkar" pitchFamily="2" charset="-78"/>
              </a:rPr>
              <a:t>پایان</a:t>
            </a:r>
          </a:p>
        </p:txBody>
      </p:sp>
    </p:spTree>
    <p:extLst>
      <p:ext uri="{BB962C8B-B14F-4D97-AF65-F5344CB8AC3E}">
        <p14:creationId xmlns:p14="http://schemas.microsoft.com/office/powerpoint/2010/main" val="374427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3201" y="548680"/>
            <a:ext cx="8496944" cy="56938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fa-IR" sz="2800" dirty="0">
                <a:solidFill>
                  <a:srgbClr val="FF0000"/>
                </a:solidFill>
                <a:latin typeface="Calibri"/>
                <a:ea typeface="Calibri"/>
                <a:cs typeface="2  Titr"/>
              </a:rPr>
              <a:t>خصوصیات و ویژگی‌‌های مربی</a:t>
            </a:r>
            <a:endParaRPr lang="en-US" sz="2800" dirty="0">
              <a:solidFill>
                <a:srgbClr val="FF0000"/>
              </a:solidFill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200" dirty="0">
                <a:latin typeface="Calibri"/>
                <a:ea typeface="Calibri"/>
                <a:cs typeface="2  Titr"/>
              </a:rPr>
              <a:t>مهم ترین عامل برای ایجاد شرایطی مطلوب که بر اساس آن بتوان فراگیران را به هدف‌‌های آموزشی نائل نمود، مربی است.</a:t>
            </a:r>
            <a:endParaRPr lang="en-US" sz="22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200" dirty="0">
                <a:latin typeface="Calibri"/>
                <a:ea typeface="Calibri"/>
                <a:cs typeface="2  Titr"/>
              </a:rPr>
              <a:t>نقش مربی در فرایند آموزش و یادگیری از اهمیتی کلیدی برخوردار است و لذا آنان که چنین وظیفه خطیر و حساس را عهده دار می‌‌شوند:</a:t>
            </a:r>
            <a:endParaRPr lang="en-US" sz="22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200" dirty="0">
                <a:latin typeface="Calibri"/>
                <a:ea typeface="Calibri"/>
                <a:cs typeface="2  Titr"/>
              </a:rPr>
              <a:t>اولاً باید ظرافت ها، مشکلات و پیچیدگی های خاص این حرفه را بشناسند.</a:t>
            </a:r>
            <a:endParaRPr lang="en-US" sz="22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200" dirty="0">
                <a:latin typeface="Calibri"/>
                <a:ea typeface="Calibri"/>
                <a:cs typeface="2  Titr"/>
              </a:rPr>
              <a:t>ثانیاً: برای انجام دادن وظایف خود به نحوی مطلوب باید از ظرافت های بالا و همچنین توانایی‌‌های متعددی برخوردار باشند.</a:t>
            </a:r>
            <a:endParaRPr lang="en-US" sz="22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800" dirty="0">
                <a:solidFill>
                  <a:srgbClr val="FF0000"/>
                </a:solidFill>
                <a:latin typeface="Calibri"/>
                <a:ea typeface="Calibri"/>
                <a:cs typeface="2  Titr"/>
              </a:rPr>
              <a:t>خصوصیات و ویژگی‌‌های مربی</a:t>
            </a:r>
            <a:endParaRPr lang="en-US" sz="2800" dirty="0">
              <a:solidFill>
                <a:srgbClr val="FF0000"/>
              </a:solidFill>
              <a:latin typeface="Calibri"/>
              <a:ea typeface="Calibri"/>
              <a:cs typeface="2  Lotus"/>
            </a:endParaRPr>
          </a:p>
          <a:p>
            <a:pPr lvl="0" algn="just">
              <a:lnSpc>
                <a:spcPct val="130000"/>
              </a:lnSpc>
              <a:buSzPts val="1600"/>
            </a:pPr>
            <a:r>
              <a:rPr lang="fa-IR" sz="2200" dirty="0">
                <a:latin typeface="Calibri"/>
                <a:ea typeface="Calibri"/>
                <a:cs typeface="2  Titr"/>
              </a:rPr>
              <a:t>1. ایمان به رسالت خطیر مربیگری و عشق ورزیدن به آن.</a:t>
            </a:r>
            <a:endParaRPr lang="en-US" sz="2200" dirty="0">
              <a:latin typeface="Calibri"/>
              <a:ea typeface="Calibri"/>
              <a:cs typeface="2  Lotus"/>
            </a:endParaRPr>
          </a:p>
          <a:p>
            <a:pPr lvl="0" algn="just">
              <a:lnSpc>
                <a:spcPct val="130000"/>
              </a:lnSpc>
              <a:buSzPts val="1600"/>
            </a:pPr>
            <a:r>
              <a:rPr lang="fa-IR" sz="2200" dirty="0">
                <a:latin typeface="Calibri"/>
                <a:ea typeface="Calibri"/>
                <a:cs typeface="2  Titr"/>
              </a:rPr>
              <a:t>2. مربی باید در رشته تخصصی خود دارای اطلاعات وسیع و </a:t>
            </a:r>
            <a:r>
              <a:rPr lang="fa-IR" sz="2200" dirty="0" err="1">
                <a:latin typeface="Calibri"/>
                <a:ea typeface="Calibri"/>
                <a:cs typeface="2  Titr"/>
              </a:rPr>
              <a:t>گسترده‏ای</a:t>
            </a:r>
            <a:r>
              <a:rPr lang="fa-IR" sz="2200" dirty="0">
                <a:latin typeface="Calibri"/>
                <a:ea typeface="Calibri"/>
                <a:cs typeface="2  Titr"/>
              </a:rPr>
              <a:t> باشد.</a:t>
            </a:r>
            <a:endParaRPr lang="en-US" sz="2200" dirty="0">
              <a:latin typeface="Calibri"/>
              <a:ea typeface="Calibri"/>
              <a:cs typeface="2  Lotus"/>
            </a:endParaRPr>
          </a:p>
          <a:p>
            <a:pPr lvl="0" algn="just">
              <a:lnSpc>
                <a:spcPct val="130000"/>
              </a:lnSpc>
              <a:buSzPts val="1600"/>
            </a:pPr>
            <a:r>
              <a:rPr lang="fa-IR" sz="2200">
                <a:latin typeface="Calibri"/>
                <a:ea typeface="Calibri"/>
                <a:cs typeface="2  Titr"/>
              </a:rPr>
              <a:t>3.مربی </a:t>
            </a:r>
            <a:r>
              <a:rPr lang="fa-IR" sz="2200" dirty="0">
                <a:latin typeface="Calibri"/>
                <a:ea typeface="Calibri"/>
                <a:cs typeface="2  Titr"/>
              </a:rPr>
              <a:t>باید از نظر رفتار اجتماعی دارای شخصیت ممتاز و قابل قبول باشد.</a:t>
            </a:r>
            <a:endParaRPr lang="en-US" sz="2200" dirty="0">
              <a:latin typeface="Calibri"/>
              <a:ea typeface="Calibri"/>
              <a:cs typeface="2  Lotus"/>
            </a:endParaRPr>
          </a:p>
        </p:txBody>
      </p:sp>
    </p:spTree>
    <p:extLst>
      <p:ext uri="{BB962C8B-B14F-4D97-AF65-F5344CB8AC3E}">
        <p14:creationId xmlns:p14="http://schemas.microsoft.com/office/powerpoint/2010/main" val="255659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548680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SzPts val="1600"/>
            </a:pPr>
            <a:r>
              <a:rPr lang="fa-IR" sz="2400" dirty="0">
                <a:latin typeface="Calibri"/>
                <a:ea typeface="Calibri"/>
                <a:cs typeface="2  Titr"/>
              </a:rPr>
              <a:t>4. مربی باید با مهارت‌‌های برنامه‌‌ریزی درس، اجرای تدریس تئوری و عملی و همچنین ارزشیابی آموزش آشنا باشد.</a:t>
            </a:r>
            <a:endParaRPr lang="en-US" sz="1600" dirty="0">
              <a:latin typeface="Calibri"/>
              <a:ea typeface="Calibri"/>
              <a:cs typeface="2  Lotus"/>
            </a:endParaRPr>
          </a:p>
          <a:p>
            <a:pPr lvl="0" algn="just">
              <a:buSzPts val="1600"/>
            </a:pPr>
            <a:r>
              <a:rPr lang="fa-IR" sz="2400" dirty="0">
                <a:latin typeface="Calibri"/>
                <a:ea typeface="Calibri"/>
                <a:cs typeface="2  Titr"/>
              </a:rPr>
              <a:t>5. در حد نیاز با علوم ارتباطات آشنا باشد.</a:t>
            </a:r>
            <a:endParaRPr lang="en-US" sz="1600" dirty="0">
              <a:latin typeface="Calibri"/>
              <a:ea typeface="Calibri"/>
              <a:cs typeface="2  Lotus"/>
            </a:endParaRPr>
          </a:p>
          <a:p>
            <a:pPr lvl="0" algn="just">
              <a:buSzPts val="1600"/>
            </a:pPr>
            <a:r>
              <a:rPr lang="fa-IR" sz="2400" dirty="0">
                <a:latin typeface="Calibri"/>
                <a:ea typeface="Calibri"/>
                <a:cs typeface="2  Titr"/>
              </a:rPr>
              <a:t>6. ظاهری ساده و آراسته داشته باشد.</a:t>
            </a:r>
            <a:endParaRPr lang="en-US" sz="1600" dirty="0">
              <a:latin typeface="Calibri"/>
              <a:ea typeface="Calibri"/>
              <a:cs typeface="2  Lotus"/>
            </a:endParaRPr>
          </a:p>
          <a:p>
            <a:pPr lvl="0" algn="just">
              <a:buSzPts val="1600"/>
            </a:pPr>
            <a:r>
              <a:rPr lang="fa-IR" sz="2400" dirty="0">
                <a:latin typeface="Calibri"/>
                <a:ea typeface="Calibri"/>
                <a:cs typeface="2  Titr"/>
              </a:rPr>
              <a:t>7. منظم و وقت شناس باشد.</a:t>
            </a:r>
            <a:endParaRPr lang="en-US" sz="2400" dirty="0">
              <a:latin typeface="Calibri"/>
              <a:ea typeface="Calibri"/>
              <a:cs typeface="2  Titr"/>
            </a:endParaRPr>
          </a:p>
          <a:p>
            <a:pPr lvl="0" algn="just">
              <a:buSzPts val="1600"/>
            </a:pPr>
            <a:r>
              <a:rPr lang="fa-IR" sz="2400" dirty="0">
                <a:latin typeface="Calibri"/>
                <a:ea typeface="Calibri"/>
                <a:cs typeface="2  Titr"/>
              </a:rPr>
              <a:t>8. در برخورد و توجه به فراگیران عدالت را رعایت کند.</a:t>
            </a:r>
            <a:endParaRPr lang="en-US" sz="2400" dirty="0">
              <a:latin typeface="Calibri"/>
              <a:ea typeface="Calibri"/>
              <a:cs typeface="2  Titr"/>
            </a:endParaRPr>
          </a:p>
          <a:p>
            <a:pPr lvl="0" algn="just">
              <a:buSzPts val="1600"/>
            </a:pPr>
            <a:r>
              <a:rPr lang="fa-IR" sz="2400" dirty="0">
                <a:latin typeface="Calibri"/>
                <a:ea typeface="Calibri"/>
                <a:cs typeface="2  Titr"/>
              </a:rPr>
              <a:t>9. سعه صدر داشته باشد.</a:t>
            </a:r>
          </a:p>
          <a:p>
            <a:pPr lvl="0" algn="just">
              <a:buSzPts val="1600"/>
            </a:pPr>
            <a:r>
              <a:rPr lang="fa-IR" sz="2400" dirty="0">
                <a:latin typeface="Calibri"/>
                <a:ea typeface="Calibri"/>
                <a:cs typeface="2  Titr"/>
              </a:rPr>
              <a:t>10. خلق و خویی انعطاف‌‌پذیر داشته باشد.</a:t>
            </a:r>
            <a:endParaRPr lang="en-US" sz="2400" dirty="0">
              <a:latin typeface="Calibri"/>
              <a:ea typeface="Calibri"/>
              <a:cs typeface="2  Titr"/>
            </a:endParaRPr>
          </a:p>
          <a:p>
            <a:pPr algn="just"/>
            <a:r>
              <a:rPr lang="fa-IR" sz="3200" dirty="0">
                <a:solidFill>
                  <a:srgbClr val="FF0000"/>
                </a:solidFill>
                <a:latin typeface="Calibri"/>
                <a:ea typeface="Calibri"/>
                <a:cs typeface="2  Titr"/>
              </a:rPr>
              <a:t>تدریس تئوری</a:t>
            </a:r>
            <a:endParaRPr lang="en-US" sz="3200" dirty="0">
              <a:solidFill>
                <a:srgbClr val="FF0000"/>
              </a:solidFill>
              <a:latin typeface="Calibri"/>
              <a:ea typeface="Calibri"/>
              <a:cs typeface="2  Titr"/>
            </a:endParaRPr>
          </a:p>
          <a:p>
            <a:pPr algn="just"/>
            <a:r>
              <a:rPr lang="fa-IR" sz="2400" dirty="0">
                <a:latin typeface="Calibri"/>
                <a:ea typeface="Calibri"/>
                <a:cs typeface="2  Titr"/>
              </a:rPr>
              <a:t>در اولین جلسه تدریس باید چهارچوب روابط و ضوابط حاکم بر کلاس در طول دوره توسط مربی مشخص شود.</a:t>
            </a:r>
            <a:endParaRPr lang="en-US" sz="1600" dirty="0">
              <a:latin typeface="Calibri"/>
              <a:ea typeface="Calibri"/>
              <a:cs typeface="2  Lotus"/>
            </a:endParaRPr>
          </a:p>
          <a:p>
            <a:pPr algn="just"/>
            <a:r>
              <a:rPr lang="fa-IR" sz="2400" dirty="0">
                <a:latin typeface="Calibri"/>
                <a:ea typeface="Calibri"/>
                <a:cs typeface="2  Titr"/>
              </a:rPr>
              <a:t>ایجاد علاقه و انگیزه دو مفهوم کلیدی به حساب می آیند.</a:t>
            </a:r>
            <a:endParaRPr lang="en-US" sz="1600" dirty="0">
              <a:latin typeface="Calibri"/>
              <a:ea typeface="Calibri"/>
              <a:cs typeface="2  Lotus"/>
            </a:endParaRPr>
          </a:p>
          <a:p>
            <a:pPr algn="just"/>
            <a:r>
              <a:rPr lang="fa-IR" sz="2400" dirty="0">
                <a:latin typeface="Calibri"/>
                <a:ea typeface="Calibri"/>
                <a:cs typeface="2  Titr"/>
              </a:rPr>
              <a:t>در اولین برخورد باید حالت دوستانه بین مربی و فراگیران ایجاد شود.</a:t>
            </a:r>
            <a:endParaRPr lang="en-US" sz="1600" dirty="0">
              <a:latin typeface="Calibri"/>
              <a:ea typeface="Calibri"/>
              <a:cs typeface="2  Lotus"/>
            </a:endParaRPr>
          </a:p>
          <a:p>
            <a:pPr algn="just"/>
            <a:r>
              <a:rPr lang="fa-IR" sz="2400" dirty="0">
                <a:latin typeface="Calibri"/>
                <a:ea typeface="Calibri"/>
                <a:cs typeface="2  Titr"/>
              </a:rPr>
              <a:t>صبور بودن،‌‌کنترل رفتار و احترام به فراگیران و منصف بودن از جمله مواردی هستند که تصویر مناسبی از مربی در ذهن فراگیران ترسیم می‌‌کنند.</a:t>
            </a:r>
          </a:p>
          <a:p>
            <a:pPr algn="just"/>
            <a:endParaRPr lang="en-US" sz="1600" dirty="0">
              <a:effectLst/>
              <a:latin typeface="Calibri"/>
              <a:ea typeface="Calibri"/>
              <a:cs typeface="2  Lotus"/>
            </a:endParaRPr>
          </a:p>
        </p:txBody>
      </p:sp>
    </p:spTree>
    <p:extLst>
      <p:ext uri="{BB962C8B-B14F-4D97-AF65-F5344CB8AC3E}">
        <p14:creationId xmlns:p14="http://schemas.microsoft.com/office/powerpoint/2010/main" val="175856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76672"/>
            <a:ext cx="8496944" cy="601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fa-IR" sz="2800" dirty="0">
                <a:solidFill>
                  <a:srgbClr val="FF0000"/>
                </a:solidFill>
                <a:latin typeface="Calibri"/>
                <a:ea typeface="Calibri"/>
                <a:cs typeface="2  Titr"/>
              </a:rPr>
              <a:t>برای ایجاد شرایط مناسب تری برای یادگیری</a:t>
            </a:r>
            <a:endParaRPr lang="en-US" sz="2800" dirty="0">
              <a:solidFill>
                <a:srgbClr val="FF0000"/>
              </a:solidFill>
              <a:latin typeface="Calibri"/>
              <a:ea typeface="Calibri"/>
              <a:cs typeface="2  Lotus"/>
            </a:endParaRPr>
          </a:p>
          <a:p>
            <a:pPr marL="342900" lvl="0" indent="-342900" algn="just">
              <a:lnSpc>
                <a:spcPct val="130000"/>
              </a:lnSpc>
              <a:buSzPts val="1600"/>
              <a:buFont typeface="+mj-lt"/>
              <a:buAutoNum type="arabicPeriod"/>
            </a:pPr>
            <a:r>
              <a:rPr lang="fa-IR" sz="2400" dirty="0">
                <a:latin typeface="Calibri"/>
                <a:ea typeface="Calibri"/>
                <a:cs typeface="2  Titr"/>
              </a:rPr>
              <a:t>استفاده منصفانه از تشویق ها</a:t>
            </a:r>
            <a:endParaRPr lang="en-US" sz="2400" dirty="0">
              <a:latin typeface="Calibri"/>
              <a:ea typeface="Calibri"/>
              <a:cs typeface="2  Lotus"/>
            </a:endParaRPr>
          </a:p>
          <a:p>
            <a:pPr marL="342900" lvl="0" indent="-342900" algn="just">
              <a:lnSpc>
                <a:spcPct val="130000"/>
              </a:lnSpc>
              <a:buSzPts val="1600"/>
              <a:buFont typeface="+mj-lt"/>
              <a:buAutoNum type="arabicPeriod"/>
            </a:pPr>
            <a:r>
              <a:rPr lang="fa-IR" sz="2400" dirty="0">
                <a:latin typeface="Calibri"/>
                <a:ea typeface="Calibri"/>
                <a:cs typeface="2  Titr"/>
              </a:rPr>
              <a:t>توجه نمودن به هر یک از فراگیران به صورت انفرادی</a:t>
            </a:r>
            <a:endParaRPr lang="en-US" sz="2400" dirty="0">
              <a:latin typeface="Calibri"/>
              <a:ea typeface="Calibri"/>
              <a:cs typeface="2  Lotus"/>
            </a:endParaRPr>
          </a:p>
          <a:p>
            <a:pPr marL="342900" lvl="0" indent="-342900" algn="just">
              <a:lnSpc>
                <a:spcPct val="130000"/>
              </a:lnSpc>
              <a:buSzPts val="1600"/>
              <a:buFont typeface="+mj-lt"/>
              <a:buAutoNum type="arabicPeriod"/>
            </a:pPr>
            <a:r>
              <a:rPr lang="fa-IR" sz="2400" dirty="0">
                <a:latin typeface="Calibri"/>
                <a:ea typeface="Calibri"/>
                <a:cs typeface="2  Titr"/>
              </a:rPr>
              <a:t>فعالیت در کنار فراگیران و ارائه توصیه های مثبت جهت کمک به آنها</a:t>
            </a:r>
            <a:endParaRPr lang="en-US" sz="2400" dirty="0">
              <a:latin typeface="Calibri"/>
              <a:ea typeface="Calibri"/>
              <a:cs typeface="2  Lotus"/>
            </a:endParaRPr>
          </a:p>
          <a:p>
            <a:pPr marL="342900" lvl="0" indent="-342900" algn="just">
              <a:lnSpc>
                <a:spcPct val="130000"/>
              </a:lnSpc>
              <a:buSzPts val="1600"/>
              <a:buFont typeface="+mj-lt"/>
              <a:buAutoNum type="arabicPeriod"/>
            </a:pPr>
            <a:r>
              <a:rPr lang="fa-IR" sz="2400" dirty="0">
                <a:latin typeface="Calibri"/>
                <a:ea typeface="Calibri"/>
                <a:cs typeface="2  Titr"/>
              </a:rPr>
              <a:t>به خاطر سپردن نام فراگیران و به کار بردن آن در کلاس</a:t>
            </a:r>
            <a:endParaRPr lang="en-US" sz="2400" dirty="0">
              <a:latin typeface="Calibri"/>
              <a:ea typeface="Calibri"/>
              <a:cs typeface="2  Lotus"/>
            </a:endParaRPr>
          </a:p>
          <a:p>
            <a:pPr marL="342900" lvl="0" indent="-342900" algn="just">
              <a:lnSpc>
                <a:spcPct val="130000"/>
              </a:lnSpc>
              <a:buSzPts val="1600"/>
              <a:buFont typeface="+mj-lt"/>
              <a:buAutoNum type="arabicPeriod"/>
            </a:pPr>
            <a:r>
              <a:rPr lang="fa-IR" sz="2400" dirty="0">
                <a:latin typeface="Calibri"/>
                <a:ea typeface="Calibri"/>
                <a:cs typeface="2  Titr"/>
              </a:rPr>
              <a:t>ارائه خلق و خوی خوش و انعطاف‌‌پذیر در کلاس</a:t>
            </a:r>
            <a:endParaRPr lang="en-US" sz="24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800" dirty="0">
                <a:solidFill>
                  <a:srgbClr val="FF0000"/>
                </a:solidFill>
                <a:latin typeface="Calibri"/>
                <a:ea typeface="Calibri"/>
                <a:cs typeface="2  Titr"/>
              </a:rPr>
              <a:t>مراحل مختلف تدریس در حیطه شناسی</a:t>
            </a:r>
            <a:endParaRPr lang="en-US" sz="2800" dirty="0">
              <a:solidFill>
                <a:srgbClr val="FF0000"/>
              </a:solidFill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400" dirty="0">
                <a:latin typeface="Calibri"/>
                <a:ea typeface="Calibri"/>
                <a:cs typeface="2  Titr"/>
              </a:rPr>
              <a:t>به طور کلی در فرایند تدریس تئوری رعایت چهار مرحله‌‌ اساسی ضروری است:</a:t>
            </a:r>
            <a:endParaRPr lang="en-US" sz="24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400" dirty="0">
                <a:latin typeface="Calibri"/>
                <a:ea typeface="Calibri"/>
                <a:cs typeface="2  Titr"/>
              </a:rPr>
              <a:t>مرحله اول: ایجاد انگیزه</a:t>
            </a:r>
            <a:endParaRPr lang="en-US" sz="24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400" dirty="0">
                <a:latin typeface="Calibri"/>
                <a:ea typeface="Calibri"/>
                <a:cs typeface="2  Titr"/>
              </a:rPr>
              <a:t>مرحله دوم: ارائه اطلاعات</a:t>
            </a:r>
            <a:endParaRPr lang="en-US" sz="24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400" dirty="0">
                <a:latin typeface="Calibri"/>
                <a:ea typeface="Calibri"/>
                <a:cs typeface="2  Titr"/>
              </a:rPr>
              <a:t>مرحله سوم: تکمیل اطلاعات</a:t>
            </a:r>
            <a:endParaRPr lang="en-US" sz="24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400" dirty="0">
                <a:latin typeface="Calibri"/>
                <a:ea typeface="Calibri"/>
                <a:cs typeface="2  Titr"/>
              </a:rPr>
              <a:t>مرحله چهارم: کنترل موفقیت</a:t>
            </a:r>
            <a:endParaRPr lang="en-US" sz="2400" dirty="0">
              <a:effectLst/>
              <a:latin typeface="Calibri"/>
              <a:ea typeface="Calibri"/>
              <a:cs typeface="2  Lotus"/>
            </a:endParaRPr>
          </a:p>
        </p:txBody>
      </p:sp>
    </p:spTree>
    <p:extLst>
      <p:ext uri="{BB962C8B-B14F-4D97-AF65-F5344CB8AC3E}">
        <p14:creationId xmlns:p14="http://schemas.microsoft.com/office/powerpoint/2010/main" val="374427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0075" y="692696"/>
            <a:ext cx="8388424" cy="534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fa-IR" sz="2400" dirty="0">
                <a:latin typeface="Calibri"/>
                <a:ea typeface="Calibri"/>
                <a:cs typeface="2  Titr"/>
              </a:rPr>
              <a:t>انگیزه عبارت است از نیاز و یا حالتی در فرد که او را برای انجام دادن فعالیت‌‌های به خصوصی تحریک و یا او را از فعالیت‌‌های به خصوصی باز می‌‌دارد.</a:t>
            </a:r>
            <a:endParaRPr lang="en-US" sz="24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400" dirty="0">
                <a:solidFill>
                  <a:srgbClr val="0070C0"/>
                </a:solidFill>
                <a:latin typeface="Calibri"/>
                <a:ea typeface="Calibri"/>
                <a:cs typeface="2  Titr"/>
              </a:rPr>
              <a:t>انگیزه ها دو دسته هستند: </a:t>
            </a:r>
            <a:r>
              <a:rPr lang="fa-IR" sz="2400" dirty="0">
                <a:latin typeface="Calibri"/>
                <a:ea typeface="Calibri"/>
                <a:cs typeface="2  Titr"/>
              </a:rPr>
              <a:t>1 - فطری یا اولیه 2 - اکتسابی یا ثانویه</a:t>
            </a:r>
            <a:endParaRPr lang="en-US" sz="24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400" dirty="0">
                <a:latin typeface="Calibri"/>
                <a:ea typeface="Calibri"/>
                <a:cs typeface="2  Titr"/>
              </a:rPr>
              <a:t>فطری یا اولیه← هر شخص از بدو تولد آنها را به همراه دارد مثل انگیزه ادامه حیات، تامین نیازهای فیزیولوژیک، تامین امنیت و... .</a:t>
            </a:r>
            <a:endParaRPr lang="en-US" sz="24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400" dirty="0">
                <a:latin typeface="Calibri"/>
                <a:ea typeface="Calibri"/>
                <a:cs typeface="2  Titr"/>
              </a:rPr>
              <a:t>اکتسابی یا ثانویه ← در طول زندگی به دلیل اثرات و شرایط محیطی در انسان به وجود می‌‌آید.</a:t>
            </a:r>
            <a:endParaRPr lang="en-US" sz="24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400" dirty="0">
                <a:latin typeface="Calibri"/>
                <a:ea typeface="Calibri"/>
                <a:cs typeface="2  Titr"/>
              </a:rPr>
              <a:t>از هر دو انگیزه برای تحریک فراگیر به یادگیری می‌‌توان استفاده نمود.</a:t>
            </a:r>
            <a:endParaRPr lang="en-US" sz="24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400" dirty="0">
                <a:latin typeface="Calibri"/>
                <a:ea typeface="Calibri"/>
                <a:cs typeface="2  Titr"/>
              </a:rPr>
              <a:t>شخصیت و جاذبه های مربی در حد بسیار زیادی در ارتباط با ایجاد انگیزه های محیطی مثبت و یا منفی در فراگیران مؤثر است.</a:t>
            </a:r>
            <a:endParaRPr lang="en-US" sz="2400" dirty="0">
              <a:effectLst/>
              <a:latin typeface="Calibri"/>
              <a:ea typeface="Calibri"/>
              <a:cs typeface="2  Lotus"/>
            </a:endParaRPr>
          </a:p>
        </p:txBody>
      </p:sp>
    </p:spTree>
    <p:extLst>
      <p:ext uri="{BB962C8B-B14F-4D97-AF65-F5344CB8AC3E}">
        <p14:creationId xmlns:p14="http://schemas.microsoft.com/office/powerpoint/2010/main" val="240789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76672"/>
            <a:ext cx="8496944" cy="617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fa-IR" sz="2000" dirty="0">
                <a:latin typeface="Calibri"/>
                <a:ea typeface="Calibri"/>
                <a:cs typeface="2  Titr"/>
              </a:rPr>
              <a:t>الف - شخصیت مربی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000" dirty="0">
                <a:latin typeface="Calibri"/>
                <a:ea typeface="Calibri"/>
                <a:cs typeface="2  Titr"/>
              </a:rPr>
              <a:t>ب - با میل و رغبت تدریس نمودن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000" dirty="0">
                <a:latin typeface="Calibri"/>
                <a:ea typeface="Calibri"/>
                <a:cs typeface="2  Titr"/>
              </a:rPr>
              <a:t>ج - واضح نمودن چهارچوب تدریس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000" dirty="0">
                <a:latin typeface="Calibri"/>
                <a:ea typeface="Calibri"/>
                <a:cs typeface="2  Titr"/>
              </a:rPr>
              <a:t>مربی با میل و رغبت واقعی و شکلی کاملاً فعال و جدی در کلاس درس حضور یابد.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000" dirty="0">
                <a:latin typeface="Calibri"/>
                <a:ea typeface="Calibri"/>
                <a:cs typeface="2  Titr"/>
              </a:rPr>
              <a:t>درس جدید و هدف‌‌های آن را به فراگیران معرفی نمود تا اذهان آنان متوجه کلیات موضوع درس شده و دقت و توجه فراگیران در محدوده هدف‌‌های درسی محصور گردد. هیچ چیز مانند آگاهی از موفقیت به استمرار تلاش و کسب موفقیت های بعدی کمک نمایند.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400" dirty="0">
                <a:solidFill>
                  <a:srgbClr val="FF0000"/>
                </a:solidFill>
                <a:latin typeface="Calibri"/>
                <a:ea typeface="Calibri"/>
                <a:cs typeface="2  Titr"/>
              </a:rPr>
              <a:t>ارائه اطلاعات</a:t>
            </a:r>
            <a:endParaRPr lang="en-US" sz="1600" dirty="0">
              <a:solidFill>
                <a:srgbClr val="FF0000"/>
              </a:solidFill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000" dirty="0">
                <a:latin typeface="Calibri"/>
                <a:ea typeface="Calibri"/>
                <a:cs typeface="2  Titr"/>
              </a:rPr>
              <a:t>با اتمام مرحله اول و ایجاد انگیزه در فراگیران و تحریک آنان به یادگیری حال باید مرحله دوم تدریس را که ارائه اطلاعات می‌‌باشد به نحو مقتضی شروع می </a:t>
            </a:r>
            <a:r>
              <a:rPr lang="fa-IR" sz="2000" dirty="0" err="1">
                <a:latin typeface="Calibri"/>
                <a:ea typeface="Calibri"/>
                <a:cs typeface="2  Titr"/>
              </a:rPr>
              <a:t>نمائیم</a:t>
            </a:r>
            <a:r>
              <a:rPr lang="fa-IR" sz="2000" dirty="0">
                <a:latin typeface="Calibri"/>
                <a:ea typeface="Calibri"/>
                <a:cs typeface="2  Titr"/>
              </a:rPr>
              <a:t>.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000" dirty="0">
                <a:latin typeface="Calibri"/>
                <a:ea typeface="Calibri"/>
                <a:cs typeface="2  Titr"/>
              </a:rPr>
              <a:t>در مرحله اول باید بگوئیم که: چه انجام می‌‌شود. (توضیح می‌‌دهیم) توضیح هدف‌‌های کلی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000" dirty="0">
                <a:latin typeface="Calibri"/>
                <a:ea typeface="Calibri"/>
                <a:cs typeface="2  Titr"/>
              </a:rPr>
              <a:t>در مرحله دوم باید روشن نمائید که: چگونه انجام می‌‌شود (تشریح کنیم) تشریح هدف‌‌های جزئی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000" dirty="0">
                <a:latin typeface="Calibri"/>
                <a:ea typeface="Calibri"/>
                <a:cs typeface="2  Titr"/>
              </a:rPr>
              <a:t>اطلاعاتی که در این مرحله ارائه می‌‌گردند در واقع همان محتوای تدریس است که قبلاً بر مبنای هدف‌‌های درسی تهیه و تنظیم گردیده اند.</a:t>
            </a:r>
            <a:endParaRPr lang="en-US" sz="1400" dirty="0">
              <a:effectLst/>
              <a:latin typeface="Calibri"/>
              <a:ea typeface="Calibri"/>
              <a:cs typeface="2  Lotus"/>
            </a:endParaRPr>
          </a:p>
        </p:txBody>
      </p:sp>
    </p:spTree>
    <p:extLst>
      <p:ext uri="{BB962C8B-B14F-4D97-AF65-F5344CB8AC3E}">
        <p14:creationId xmlns:p14="http://schemas.microsoft.com/office/powerpoint/2010/main" val="374427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332656"/>
            <a:ext cx="8352928" cy="605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fa-IR" sz="2800" dirty="0">
                <a:solidFill>
                  <a:srgbClr val="FF0000"/>
                </a:solidFill>
                <a:latin typeface="Calibri"/>
                <a:ea typeface="Calibri"/>
                <a:cs typeface="2  Titr"/>
              </a:rPr>
              <a:t>تکمیل اطلاعات</a:t>
            </a:r>
            <a:endParaRPr lang="en-US" sz="2800" dirty="0">
              <a:solidFill>
                <a:srgbClr val="FF0000"/>
              </a:solidFill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200" dirty="0">
                <a:latin typeface="Calibri"/>
                <a:ea typeface="Calibri"/>
                <a:cs typeface="2  Titr"/>
              </a:rPr>
              <a:t>روشن کردن و تکمیل نمودن جزئیات محتوای آموزشی با استفاده از طرح سوال مختلف می‌‌باشد.</a:t>
            </a:r>
            <a:endParaRPr lang="en-US" sz="22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200" dirty="0">
                <a:latin typeface="Calibri"/>
                <a:ea typeface="Calibri"/>
                <a:cs typeface="2  Titr"/>
              </a:rPr>
              <a:t>در پایان تدریس باید تمام مفاهیم آموزشی اعم از کلی و جزئی به شکلی کاملاً واضح و روشن به فراگیران منتقل شده باشد.</a:t>
            </a:r>
            <a:endParaRPr lang="en-US" sz="2200" dirty="0"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800" dirty="0">
                <a:solidFill>
                  <a:srgbClr val="FF0000"/>
                </a:solidFill>
                <a:latin typeface="Calibri"/>
                <a:ea typeface="Calibri"/>
                <a:cs typeface="2  Titr"/>
              </a:rPr>
              <a:t>کنترل موفقیت</a:t>
            </a:r>
            <a:endParaRPr lang="en-US" sz="2800" dirty="0">
              <a:solidFill>
                <a:srgbClr val="FF0000"/>
              </a:solidFill>
              <a:latin typeface="Calibri"/>
              <a:ea typeface="Calibri"/>
              <a:cs typeface="2  Lotus"/>
            </a:endParaRPr>
          </a:p>
          <a:p>
            <a:pPr algn="just">
              <a:lnSpc>
                <a:spcPct val="130000"/>
              </a:lnSpc>
            </a:pPr>
            <a:r>
              <a:rPr lang="fa-IR" sz="2200" dirty="0">
                <a:latin typeface="Calibri"/>
                <a:ea typeface="Calibri"/>
                <a:cs typeface="2  Titr"/>
              </a:rPr>
              <a:t>در این مرحله باید اطمینان حاصل کرد که در زمینه مطالبی مطرح شده در کلاس هیچ‌‌گونه اطلاعات ناقص و یا احتمالاً نادرستی در حافظه و ذهن فراگیران جای نگرفته است. باید میزان موفقیت فراگیران در ارتباط با دستیابی به هدف‌‌های آموزشی مورد ارزیابی و کنترل فرار گیرد و برای این منظور:</a:t>
            </a:r>
            <a:endParaRPr lang="en-US" sz="2200" dirty="0">
              <a:latin typeface="Calibri"/>
              <a:ea typeface="Calibri"/>
              <a:cs typeface="2  Lotus"/>
            </a:endParaRPr>
          </a:p>
          <a:p>
            <a:pPr marL="342900" lvl="0" indent="-342900" algn="just">
              <a:lnSpc>
                <a:spcPct val="130000"/>
              </a:lnSpc>
              <a:buSzPts val="1600"/>
              <a:buFont typeface="+mj-lt"/>
              <a:buAutoNum type="arabicPeriod"/>
            </a:pPr>
            <a:r>
              <a:rPr lang="fa-IR" sz="2200" dirty="0">
                <a:latin typeface="Calibri"/>
                <a:ea typeface="Calibri"/>
                <a:cs typeface="2  Titr"/>
              </a:rPr>
              <a:t>انجام سوالات کتبی یا شفاهی از فراگیران.</a:t>
            </a:r>
            <a:endParaRPr lang="en-US" sz="2200" dirty="0">
              <a:latin typeface="Calibri"/>
              <a:ea typeface="Calibri"/>
              <a:cs typeface="2  Lotus"/>
            </a:endParaRPr>
          </a:p>
          <a:p>
            <a:pPr marL="342900" lvl="0" indent="-342900" algn="just">
              <a:lnSpc>
                <a:spcPct val="130000"/>
              </a:lnSpc>
              <a:buSzPts val="1600"/>
              <a:buFont typeface="+mj-lt"/>
              <a:buAutoNum type="arabicPeriod"/>
            </a:pPr>
            <a:r>
              <a:rPr lang="fa-IR" sz="2200" dirty="0">
                <a:latin typeface="Calibri"/>
                <a:ea typeface="Calibri"/>
                <a:cs typeface="2  Titr"/>
              </a:rPr>
              <a:t>نشان دادن آزمایشات توسط تعدادی از فراگیران</a:t>
            </a:r>
            <a:endParaRPr lang="en-US" sz="2200" dirty="0">
              <a:latin typeface="Calibri"/>
              <a:ea typeface="Calibri"/>
              <a:cs typeface="2  Lotus"/>
            </a:endParaRPr>
          </a:p>
          <a:p>
            <a:pPr marL="342900" lvl="0" indent="-342900" algn="just">
              <a:lnSpc>
                <a:spcPct val="130000"/>
              </a:lnSpc>
              <a:buSzPts val="1600"/>
              <a:buFont typeface="+mj-lt"/>
              <a:buAutoNum type="arabicPeriod"/>
            </a:pPr>
            <a:r>
              <a:rPr lang="fa-IR" sz="2200" dirty="0">
                <a:latin typeface="Calibri"/>
                <a:ea typeface="Calibri"/>
                <a:cs typeface="2  Titr"/>
              </a:rPr>
              <a:t>تکرار قسمت‌‌های مختلف درس توسط فراگیران</a:t>
            </a:r>
            <a:endParaRPr lang="en-US" sz="2200" dirty="0">
              <a:effectLst/>
              <a:latin typeface="Calibri"/>
              <a:ea typeface="Calibri"/>
              <a:cs typeface="2  Lotus"/>
            </a:endParaRPr>
          </a:p>
        </p:txBody>
      </p:sp>
    </p:spTree>
    <p:extLst>
      <p:ext uri="{BB962C8B-B14F-4D97-AF65-F5344CB8AC3E}">
        <p14:creationId xmlns:p14="http://schemas.microsoft.com/office/powerpoint/2010/main" val="240789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2352" y="692696"/>
            <a:ext cx="82089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a-IR" sz="2400" dirty="0">
                <a:solidFill>
                  <a:srgbClr val="FF0000"/>
                </a:solidFill>
                <a:latin typeface="Calibri"/>
                <a:ea typeface="Calibri"/>
                <a:cs typeface="2  Titr"/>
              </a:rPr>
              <a:t>تدریس عملی (حیطه روان - حرکتی) ← یک روش 4 مرحله‌‌ای وجود دارد:</a:t>
            </a:r>
            <a:endParaRPr lang="en-US" sz="1600" dirty="0">
              <a:solidFill>
                <a:srgbClr val="FF0000"/>
              </a:solidFill>
              <a:latin typeface="Calibri"/>
              <a:ea typeface="Calibri"/>
              <a:cs typeface="2  Lotus"/>
            </a:endParaRPr>
          </a:p>
          <a:p>
            <a:pPr marL="342900" lvl="0" indent="-342900" algn="just">
              <a:buSzPts val="1600"/>
              <a:buFont typeface="+mj-lt"/>
              <a:buAutoNum type="arabicPeriod"/>
            </a:pPr>
            <a:r>
              <a:rPr lang="fa-IR" sz="2000" dirty="0">
                <a:latin typeface="Calibri"/>
                <a:ea typeface="Calibri"/>
                <a:cs typeface="2  Titr"/>
              </a:rPr>
              <a:t>آماده نمودن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marL="342900" lvl="0" indent="-342900" algn="just">
              <a:buSzPts val="1600"/>
              <a:buFont typeface="+mj-lt"/>
              <a:buAutoNum type="arabicPeriod"/>
            </a:pPr>
            <a:r>
              <a:rPr lang="fa-IR" sz="2000" dirty="0">
                <a:latin typeface="Calibri"/>
                <a:ea typeface="Calibri"/>
                <a:cs typeface="2  Titr"/>
              </a:rPr>
              <a:t>نمایش و اجرای کار عملی توسط مربی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marL="342900" lvl="0" indent="-342900" algn="just">
              <a:buSzPts val="1600"/>
              <a:buFont typeface="+mj-lt"/>
              <a:buAutoNum type="arabicPeriod"/>
            </a:pPr>
            <a:r>
              <a:rPr lang="fa-IR" sz="2000" dirty="0">
                <a:latin typeface="Calibri"/>
                <a:ea typeface="Calibri"/>
                <a:cs typeface="2  Titr"/>
              </a:rPr>
              <a:t>نمایش و اجرای کار عملی توسط فراگیران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marL="342900" lvl="0" indent="-342900" algn="just">
              <a:buSzPts val="1600"/>
              <a:buFont typeface="+mj-lt"/>
              <a:buAutoNum type="arabicPeriod"/>
            </a:pPr>
            <a:r>
              <a:rPr lang="fa-IR" sz="2000" dirty="0">
                <a:latin typeface="Calibri"/>
                <a:ea typeface="Calibri"/>
                <a:cs typeface="2  Titr"/>
              </a:rPr>
              <a:t>کنترل و ارزشیابی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/>
            <a:r>
              <a:rPr lang="fa-IR" sz="2000" dirty="0">
                <a:latin typeface="Calibri"/>
                <a:ea typeface="Calibri"/>
                <a:cs typeface="2  Titr"/>
              </a:rPr>
              <a:t>فراگیر را از نظر عاطفی و ذهنی آماده کند. آمادگی ذهنی (شناختی) یعنی فراگیران به صورت نظری در جریان کار و یا مهارت مورد نظر قرار گرفته باشند.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/>
            <a:r>
              <a:rPr lang="fa-IR" sz="2000" dirty="0">
                <a:latin typeface="Calibri"/>
                <a:ea typeface="Calibri"/>
                <a:cs typeface="2  Titr"/>
              </a:rPr>
              <a:t>(فراگیران بخواهند چنانچه اطلاعاتی در مورد موضوع درسی دارند عنوان نمایند)</a:t>
            </a:r>
          </a:p>
          <a:p>
            <a:pPr algn="just"/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/>
            <a:r>
              <a:rPr lang="fa-IR" sz="2400" dirty="0">
                <a:solidFill>
                  <a:srgbClr val="FF0000"/>
                </a:solidFill>
                <a:latin typeface="Calibri"/>
                <a:ea typeface="Calibri"/>
                <a:cs typeface="2  Titr"/>
              </a:rPr>
              <a:t>آمادگی عاطفی</a:t>
            </a:r>
            <a:endParaRPr lang="en-US" sz="1600" dirty="0">
              <a:solidFill>
                <a:srgbClr val="FF0000"/>
              </a:solidFill>
              <a:latin typeface="Calibri"/>
              <a:ea typeface="Calibri"/>
              <a:cs typeface="2  Lotus"/>
            </a:endParaRPr>
          </a:p>
          <a:p>
            <a:pPr algn="just"/>
            <a:r>
              <a:rPr lang="fa-IR" sz="2000" dirty="0">
                <a:latin typeface="Calibri"/>
                <a:ea typeface="Calibri"/>
                <a:cs typeface="2  Titr"/>
              </a:rPr>
              <a:t>منظور از آمادگی عاطفی آن است که فراگیران در هنگام ورود به فعالیت‌‌های یادگیری در این حیطه محرک ها و انگیزه های لازم را دارا باشند.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/>
            <a:r>
              <a:rPr lang="fa-IR" sz="2000" dirty="0">
                <a:latin typeface="Calibri"/>
                <a:ea typeface="Calibri"/>
                <a:cs typeface="2  Titr"/>
              </a:rPr>
              <a:t>نکته آخر در این بحث محل استقرار فراگیران می‌‌باشد. در آموزش های حیطه روان - حرکتی شرایط استقرار فراگیران باید به گونه‌‌ای باشد که به راحتی و بدون هیچ مانعی بتوانند مربی را ببینند، صدای او را بشنوند و کلیه فعالیت‌‌هایی که توسط وی انجام می‌‌گیرد، مشاهده نمایند، زیرا اساس یادگیری های اولیه در این حیطه مشاهده و تقلید است. لذا فعالیت‌‌های مؤثر حواس بینائی و شنوایی در مراحل اولیه این آموزش ها از ضروریات است.</a:t>
            </a:r>
            <a:endParaRPr lang="en-US" sz="1400" dirty="0">
              <a:effectLst/>
              <a:latin typeface="Calibri"/>
              <a:ea typeface="Calibri"/>
              <a:cs typeface="2  Lotus"/>
            </a:endParaRPr>
          </a:p>
        </p:txBody>
      </p:sp>
    </p:spTree>
    <p:extLst>
      <p:ext uri="{BB962C8B-B14F-4D97-AF65-F5344CB8AC3E}">
        <p14:creationId xmlns:p14="http://schemas.microsoft.com/office/powerpoint/2010/main" val="374427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8042" y="476672"/>
            <a:ext cx="8424936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a-IR" sz="2000" dirty="0">
                <a:latin typeface="Calibri"/>
                <a:ea typeface="Calibri"/>
                <a:cs typeface="2  Titr"/>
              </a:rPr>
              <a:t>فراگیران را در جای مناسب مستقر نمایید.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/>
            <a:r>
              <a:rPr lang="fa-IR" sz="2000" dirty="0">
                <a:latin typeface="Calibri"/>
                <a:ea typeface="Calibri"/>
                <a:cs typeface="2  Titr"/>
              </a:rPr>
              <a:t>مرحله بعد: اجرای کار توسط مربی می‌‌باشد.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/>
            <a:r>
              <a:rPr lang="fa-IR" sz="2000" dirty="0">
                <a:latin typeface="Calibri"/>
                <a:ea typeface="Calibri"/>
                <a:cs typeface="2  Titr"/>
              </a:rPr>
              <a:t>مربی باید کار را انجام دهد و هم‌‌زمان توضیحات لازم را ارائه دهد.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/>
            <a:r>
              <a:rPr lang="fa-IR" sz="2000" dirty="0">
                <a:latin typeface="Calibri"/>
                <a:ea typeface="Calibri"/>
                <a:cs typeface="2  Titr"/>
              </a:rPr>
              <a:t>قسمت به قسمت جلو برود.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/>
            <a:r>
              <a:rPr lang="fa-IR" sz="2000" dirty="0">
                <a:latin typeface="Calibri"/>
                <a:ea typeface="Calibri"/>
                <a:cs typeface="2  Titr"/>
              </a:rPr>
              <a:t>روی نکات مهم و کلیدی تأکید کند.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/>
            <a:r>
              <a:rPr lang="fa-IR" sz="2000" dirty="0">
                <a:latin typeface="Calibri"/>
                <a:ea typeface="Calibri"/>
                <a:cs typeface="2  Titr"/>
              </a:rPr>
              <a:t>باید کار به طور واضح، با صبر و حوصله و با سرعت مناسب انجام شود.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/>
            <a:r>
              <a:rPr lang="fa-IR" sz="2000" dirty="0">
                <a:latin typeface="Calibri"/>
                <a:ea typeface="Calibri"/>
                <a:cs typeface="2  Titr"/>
              </a:rPr>
              <a:t>در مورد نکات ایمنی مربوط به هر قسمت تذکرات لازم را عنوان نماید.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/>
            <a:r>
              <a:rPr lang="fa-IR" sz="2800" dirty="0">
                <a:latin typeface="Calibri"/>
                <a:ea typeface="Calibri"/>
                <a:cs typeface="2  Titr"/>
              </a:rPr>
              <a:t>مرحله بعد</a:t>
            </a:r>
          </a:p>
          <a:p>
            <a:pPr algn="just"/>
            <a:r>
              <a:rPr lang="fa-IR" sz="2800" dirty="0">
                <a:solidFill>
                  <a:srgbClr val="FF0000"/>
                </a:solidFill>
                <a:latin typeface="Calibri"/>
                <a:ea typeface="Calibri"/>
                <a:cs typeface="2  Titr"/>
              </a:rPr>
              <a:t>اجرای کار توسط فراگیران</a:t>
            </a:r>
            <a:endParaRPr lang="en-US" dirty="0">
              <a:solidFill>
                <a:srgbClr val="FF0000"/>
              </a:solidFill>
              <a:latin typeface="Calibri"/>
              <a:ea typeface="Calibri"/>
              <a:cs typeface="2  Lotus"/>
            </a:endParaRPr>
          </a:p>
          <a:p>
            <a:pPr algn="just"/>
            <a:r>
              <a:rPr lang="fa-IR" sz="2000" dirty="0">
                <a:latin typeface="Calibri"/>
                <a:ea typeface="Calibri"/>
                <a:cs typeface="2  Titr"/>
              </a:rPr>
              <a:t>پس از اتمام آموزش کارگاهی توسط مربی حال باید فراگیران شروع به تمرین و انجام دادن کار مربوطه نمایند. بنابراین ابزار و وسائل کار در اختیار فراگیران قرار داده می‌‌شود.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/>
            <a:r>
              <a:rPr lang="fa-IR" sz="2000" dirty="0">
                <a:latin typeface="Calibri"/>
                <a:ea typeface="Calibri"/>
                <a:cs typeface="2  Titr"/>
              </a:rPr>
              <a:t>فرایند فعالیت‌‌های فیزیکی انسان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/>
            <a:r>
              <a:rPr lang="fa-IR" sz="2000" dirty="0">
                <a:latin typeface="Calibri"/>
                <a:ea typeface="Calibri"/>
                <a:cs typeface="2  Titr"/>
              </a:rPr>
              <a:t>انجام دادن فعالیت‌‌های فیزیکی تحت مکانیزم کنترل کننده ایست که از سه عنصر تشکیل یافته است:</a:t>
            </a:r>
            <a:endParaRPr lang="en-US" sz="1400" dirty="0">
              <a:latin typeface="Calibri"/>
              <a:ea typeface="Calibri"/>
              <a:cs typeface="2  Lotus"/>
            </a:endParaRPr>
          </a:p>
          <a:p>
            <a:pPr algn="just"/>
            <a:r>
              <a:rPr lang="fa-IR" dirty="0">
                <a:latin typeface="Calibri"/>
                <a:ea typeface="Calibri"/>
                <a:cs typeface="2  Titr"/>
              </a:rPr>
              <a:t>الف - سیستم حسی (حواس مختلف از قبیل بینایی، شنوایی، لامسه و...) که اطلاعات را دریافت می‌‌کند.</a:t>
            </a:r>
            <a:endParaRPr lang="en-US" sz="1200" dirty="0">
              <a:latin typeface="Calibri"/>
              <a:ea typeface="Calibri"/>
              <a:cs typeface="2  Lotus"/>
            </a:endParaRPr>
          </a:p>
          <a:p>
            <a:pPr algn="just"/>
            <a:r>
              <a:rPr lang="fa-IR" dirty="0">
                <a:latin typeface="Calibri"/>
                <a:ea typeface="Calibri"/>
                <a:cs typeface="2  Titr"/>
              </a:rPr>
              <a:t>ب - سیستم سازماندهی (سیستم ذهنی) که اطلاعات را جمع‌‌آوری و سازماندهی نموده، فرمان های لازم را صادر می‌‌کند.</a:t>
            </a:r>
            <a:endParaRPr lang="en-US" sz="1200" dirty="0">
              <a:latin typeface="Calibri"/>
              <a:ea typeface="Calibri"/>
              <a:cs typeface="2  Lotus"/>
            </a:endParaRPr>
          </a:p>
          <a:p>
            <a:pPr algn="just"/>
            <a:r>
              <a:rPr lang="fa-IR" dirty="0">
                <a:latin typeface="Calibri"/>
                <a:ea typeface="Calibri"/>
                <a:cs typeface="2  Titr"/>
              </a:rPr>
              <a:t>ج - سیستم حرکتی (دست، پا، سر و صورت) که فرمان های صادر شده را دریافت و فعالیت‌‌ها را انجام می‌‌دهد.</a:t>
            </a:r>
            <a:endParaRPr lang="en-US" sz="1200" dirty="0">
              <a:effectLst/>
              <a:latin typeface="Calibri"/>
              <a:ea typeface="Calibri"/>
              <a:cs typeface="2  Lotus"/>
            </a:endParaRPr>
          </a:p>
        </p:txBody>
      </p:sp>
    </p:spTree>
    <p:extLst>
      <p:ext uri="{BB962C8B-B14F-4D97-AF65-F5344CB8AC3E}">
        <p14:creationId xmlns:p14="http://schemas.microsoft.com/office/powerpoint/2010/main" val="240789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</TotalTime>
  <Words>1213</Words>
  <Application>Microsoft Office PowerPoint</Application>
  <PresentationFormat>On-screen Show (4:3)</PresentationFormat>
  <Paragraphs>85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_MRT_Khodkar</vt:lpstr>
      <vt:lpstr>2  Lotus</vt:lpstr>
      <vt:lpstr>2  Titr</vt:lpstr>
      <vt:lpstr>B Jadid</vt:lpstr>
      <vt:lpstr>Calibri</vt:lpstr>
      <vt:lpstr>Tahoma</vt:lpstr>
      <vt:lpstr>Times New Roman</vt:lpstr>
      <vt:lpstr>Verdana</vt:lpstr>
      <vt:lpstr>Wingdings 2</vt:lpstr>
      <vt:lpstr>Aspect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Rooz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</dc:creator>
  <cp:lastModifiedBy>babaie</cp:lastModifiedBy>
  <cp:revision>15</cp:revision>
  <dcterms:created xsi:type="dcterms:W3CDTF">2016-08-10T15:47:45Z</dcterms:created>
  <dcterms:modified xsi:type="dcterms:W3CDTF">2020-07-27T14:53:42Z</dcterms:modified>
</cp:coreProperties>
</file>