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80" r:id="rId1"/>
  </p:sldMasterIdLst>
  <p:notesMasterIdLst>
    <p:notesMasterId r:id="rId23"/>
  </p:notesMasterIdLst>
  <p:sldIdLst>
    <p:sldId id="272"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3" r:id="rId17"/>
    <p:sldId id="274" r:id="rId18"/>
    <p:sldId id="275" r:id="rId19"/>
    <p:sldId id="276" r:id="rId20"/>
    <p:sldId id="277" r:id="rId21"/>
    <p:sldId id="271" r:id="rId22"/>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1" autoAdjust="0"/>
    <p:restoredTop sz="94533" autoAdjust="0"/>
  </p:normalViewPr>
  <p:slideViewPr>
    <p:cSldViewPr>
      <p:cViewPr varScale="1">
        <p:scale>
          <a:sx n="42" d="100"/>
          <a:sy n="42" d="100"/>
        </p:scale>
        <p:origin x="1314" y="60"/>
      </p:cViewPr>
      <p:guideLst>
        <p:guide orient="horz" pos="2160"/>
        <p:guide pos="2880"/>
      </p:guideLst>
    </p:cSldViewPr>
  </p:slideViewPr>
  <p:outlineViewPr>
    <p:cViewPr>
      <p:scale>
        <a:sx n="33" d="100"/>
        <a:sy n="33" d="100"/>
      </p:scale>
      <p:origin x="0" y="22368"/>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9F1278A-2960-4078-9BA6-60DE0C3ADBEE}" type="datetimeFigureOut">
              <a:rPr lang="fa-IR" smtClean="0"/>
              <a:pPr/>
              <a:t>04/24/1438</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91C05E6-8DB2-49E8-ABAC-19C2A562D19E}" type="slidenum">
              <a:rPr lang="fa-IR" smtClean="0"/>
              <a:pPr/>
              <a:t>‹#›</a:t>
            </a:fld>
            <a:endParaRPr lang="fa-IR"/>
          </a:p>
        </p:txBody>
      </p:sp>
    </p:spTree>
    <p:extLst>
      <p:ext uri="{BB962C8B-B14F-4D97-AF65-F5344CB8AC3E}">
        <p14:creationId xmlns:p14="http://schemas.microsoft.com/office/powerpoint/2010/main" val="106290489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D91C05E6-8DB2-49E8-ABAC-19C2A562D19E}" type="slidenum">
              <a:rPr lang="fa-IR" smtClean="0"/>
              <a:pPr/>
              <a:t>1</a:t>
            </a:fld>
            <a:endParaRPr lang="fa-IR"/>
          </a:p>
        </p:txBody>
      </p:sp>
    </p:spTree>
    <p:extLst>
      <p:ext uri="{BB962C8B-B14F-4D97-AF65-F5344CB8AC3E}">
        <p14:creationId xmlns:p14="http://schemas.microsoft.com/office/powerpoint/2010/main" val="20726781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D91C05E6-8DB2-49E8-ABAC-19C2A562D19E}" type="slidenum">
              <a:rPr lang="fa-IR" smtClean="0"/>
              <a:pPr/>
              <a:t>10</a:t>
            </a:fld>
            <a:endParaRPr lang="fa-IR"/>
          </a:p>
        </p:txBody>
      </p:sp>
    </p:spTree>
    <p:extLst>
      <p:ext uri="{BB962C8B-B14F-4D97-AF65-F5344CB8AC3E}">
        <p14:creationId xmlns:p14="http://schemas.microsoft.com/office/powerpoint/2010/main" val="26411859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D91C05E6-8DB2-49E8-ABAC-19C2A562D19E}" type="slidenum">
              <a:rPr lang="fa-IR" smtClean="0"/>
              <a:pPr/>
              <a:t>11</a:t>
            </a:fld>
            <a:endParaRPr lang="fa-IR"/>
          </a:p>
        </p:txBody>
      </p:sp>
    </p:spTree>
    <p:extLst>
      <p:ext uri="{BB962C8B-B14F-4D97-AF65-F5344CB8AC3E}">
        <p14:creationId xmlns:p14="http://schemas.microsoft.com/office/powerpoint/2010/main" val="2623879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D91C05E6-8DB2-49E8-ABAC-19C2A562D19E}" type="slidenum">
              <a:rPr lang="fa-IR" smtClean="0"/>
              <a:pPr/>
              <a:t>12</a:t>
            </a:fld>
            <a:endParaRPr lang="fa-IR"/>
          </a:p>
        </p:txBody>
      </p:sp>
    </p:spTree>
    <p:extLst>
      <p:ext uri="{BB962C8B-B14F-4D97-AF65-F5344CB8AC3E}">
        <p14:creationId xmlns:p14="http://schemas.microsoft.com/office/powerpoint/2010/main" val="32744869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D91C05E6-8DB2-49E8-ABAC-19C2A562D19E}" type="slidenum">
              <a:rPr lang="fa-IR" smtClean="0"/>
              <a:pPr/>
              <a:t>13</a:t>
            </a:fld>
            <a:endParaRPr lang="fa-IR"/>
          </a:p>
        </p:txBody>
      </p:sp>
    </p:spTree>
    <p:extLst>
      <p:ext uri="{BB962C8B-B14F-4D97-AF65-F5344CB8AC3E}">
        <p14:creationId xmlns:p14="http://schemas.microsoft.com/office/powerpoint/2010/main" val="15321972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D91C05E6-8DB2-49E8-ABAC-19C2A562D19E}" type="slidenum">
              <a:rPr lang="fa-IR" smtClean="0"/>
              <a:pPr/>
              <a:t>14</a:t>
            </a:fld>
            <a:endParaRPr lang="fa-IR"/>
          </a:p>
        </p:txBody>
      </p:sp>
    </p:spTree>
    <p:extLst>
      <p:ext uri="{BB962C8B-B14F-4D97-AF65-F5344CB8AC3E}">
        <p14:creationId xmlns:p14="http://schemas.microsoft.com/office/powerpoint/2010/main" val="33705486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D91C05E6-8DB2-49E8-ABAC-19C2A562D19E}" type="slidenum">
              <a:rPr lang="fa-IR" smtClean="0"/>
              <a:pPr/>
              <a:t>15</a:t>
            </a:fld>
            <a:endParaRPr lang="fa-IR"/>
          </a:p>
        </p:txBody>
      </p:sp>
    </p:spTree>
    <p:extLst>
      <p:ext uri="{BB962C8B-B14F-4D97-AF65-F5344CB8AC3E}">
        <p14:creationId xmlns:p14="http://schemas.microsoft.com/office/powerpoint/2010/main" val="2926683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D91C05E6-8DB2-49E8-ABAC-19C2A562D19E}" type="slidenum">
              <a:rPr lang="fa-IR" smtClean="0"/>
              <a:pPr/>
              <a:t>21</a:t>
            </a:fld>
            <a:endParaRPr lang="fa-IR"/>
          </a:p>
        </p:txBody>
      </p:sp>
    </p:spTree>
    <p:extLst>
      <p:ext uri="{BB962C8B-B14F-4D97-AF65-F5344CB8AC3E}">
        <p14:creationId xmlns:p14="http://schemas.microsoft.com/office/powerpoint/2010/main" val="2308333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D91C05E6-8DB2-49E8-ABAC-19C2A562D19E}" type="slidenum">
              <a:rPr lang="fa-IR" smtClean="0"/>
              <a:pPr/>
              <a:t>2</a:t>
            </a:fld>
            <a:endParaRPr lang="fa-IR"/>
          </a:p>
        </p:txBody>
      </p:sp>
    </p:spTree>
    <p:extLst>
      <p:ext uri="{BB962C8B-B14F-4D97-AF65-F5344CB8AC3E}">
        <p14:creationId xmlns:p14="http://schemas.microsoft.com/office/powerpoint/2010/main" val="25968145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D91C05E6-8DB2-49E8-ABAC-19C2A562D19E}" type="slidenum">
              <a:rPr lang="fa-IR" smtClean="0"/>
              <a:pPr/>
              <a:t>3</a:t>
            </a:fld>
            <a:endParaRPr lang="fa-IR"/>
          </a:p>
        </p:txBody>
      </p:sp>
    </p:spTree>
    <p:extLst>
      <p:ext uri="{BB962C8B-B14F-4D97-AF65-F5344CB8AC3E}">
        <p14:creationId xmlns:p14="http://schemas.microsoft.com/office/powerpoint/2010/main" val="38949138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D91C05E6-8DB2-49E8-ABAC-19C2A562D19E}" type="slidenum">
              <a:rPr lang="fa-IR" smtClean="0"/>
              <a:pPr/>
              <a:t>4</a:t>
            </a:fld>
            <a:endParaRPr lang="fa-IR"/>
          </a:p>
        </p:txBody>
      </p:sp>
    </p:spTree>
    <p:extLst>
      <p:ext uri="{BB962C8B-B14F-4D97-AF65-F5344CB8AC3E}">
        <p14:creationId xmlns:p14="http://schemas.microsoft.com/office/powerpoint/2010/main" val="17235431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D91C05E6-8DB2-49E8-ABAC-19C2A562D19E}" type="slidenum">
              <a:rPr lang="fa-IR" smtClean="0"/>
              <a:pPr/>
              <a:t>5</a:t>
            </a:fld>
            <a:endParaRPr lang="fa-IR"/>
          </a:p>
        </p:txBody>
      </p:sp>
    </p:spTree>
    <p:extLst>
      <p:ext uri="{BB962C8B-B14F-4D97-AF65-F5344CB8AC3E}">
        <p14:creationId xmlns:p14="http://schemas.microsoft.com/office/powerpoint/2010/main" val="2757046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D91C05E6-8DB2-49E8-ABAC-19C2A562D19E}" type="slidenum">
              <a:rPr lang="fa-IR" smtClean="0"/>
              <a:pPr/>
              <a:t>6</a:t>
            </a:fld>
            <a:endParaRPr lang="fa-IR"/>
          </a:p>
        </p:txBody>
      </p:sp>
    </p:spTree>
    <p:extLst>
      <p:ext uri="{BB962C8B-B14F-4D97-AF65-F5344CB8AC3E}">
        <p14:creationId xmlns:p14="http://schemas.microsoft.com/office/powerpoint/2010/main" val="278533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D91C05E6-8DB2-49E8-ABAC-19C2A562D19E}" type="slidenum">
              <a:rPr lang="fa-IR" smtClean="0"/>
              <a:pPr/>
              <a:t>7</a:t>
            </a:fld>
            <a:endParaRPr lang="fa-IR"/>
          </a:p>
        </p:txBody>
      </p:sp>
    </p:spTree>
    <p:extLst>
      <p:ext uri="{BB962C8B-B14F-4D97-AF65-F5344CB8AC3E}">
        <p14:creationId xmlns:p14="http://schemas.microsoft.com/office/powerpoint/2010/main" val="10987061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D91C05E6-8DB2-49E8-ABAC-19C2A562D19E}" type="slidenum">
              <a:rPr lang="fa-IR" smtClean="0"/>
              <a:pPr/>
              <a:t>8</a:t>
            </a:fld>
            <a:endParaRPr lang="fa-IR"/>
          </a:p>
        </p:txBody>
      </p:sp>
    </p:spTree>
    <p:extLst>
      <p:ext uri="{BB962C8B-B14F-4D97-AF65-F5344CB8AC3E}">
        <p14:creationId xmlns:p14="http://schemas.microsoft.com/office/powerpoint/2010/main" val="35852014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D91C05E6-8DB2-49E8-ABAC-19C2A562D19E}" type="slidenum">
              <a:rPr lang="fa-IR" smtClean="0"/>
              <a:pPr/>
              <a:t>9</a:t>
            </a:fld>
            <a:endParaRPr lang="fa-IR"/>
          </a:p>
        </p:txBody>
      </p:sp>
    </p:spTree>
    <p:extLst>
      <p:ext uri="{BB962C8B-B14F-4D97-AF65-F5344CB8AC3E}">
        <p14:creationId xmlns:p14="http://schemas.microsoft.com/office/powerpoint/2010/main" val="3028571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DBDAAF27-7DA6-481F-9F02-DD0FFC8C48E6}" type="datetimeFigureOut">
              <a:rPr lang="fa-IR" smtClean="0"/>
              <a:pPr/>
              <a:t>04/24/1438</a:t>
            </a:fld>
            <a:endParaRPr lang="fa-I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fa-I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F8E049E9-78FE-443D-B52A-869266544CF5}"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DAAF27-7DA6-481F-9F02-DD0FFC8C48E6}" type="datetimeFigureOut">
              <a:rPr lang="fa-IR" smtClean="0"/>
              <a:pPr/>
              <a:t>04/24/1438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8E049E9-78FE-443D-B52A-869266544CF5}"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DAAF27-7DA6-481F-9F02-DD0FFC8C48E6}" type="datetimeFigureOut">
              <a:rPr lang="fa-IR" smtClean="0"/>
              <a:pPr/>
              <a:t>04/24/1438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8E049E9-78FE-443D-B52A-869266544CF5}"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DBDAAF27-7DA6-481F-9F02-DD0FFC8C48E6}" type="datetimeFigureOut">
              <a:rPr lang="fa-IR" smtClean="0"/>
              <a:pPr/>
              <a:t>04/24/1438</a:t>
            </a:fld>
            <a:endParaRPr lang="fa-IR"/>
          </a:p>
        </p:txBody>
      </p:sp>
      <p:sp>
        <p:nvSpPr>
          <p:cNvPr id="9" name="Slide Number Placeholder 8"/>
          <p:cNvSpPr>
            <a:spLocks noGrp="1"/>
          </p:cNvSpPr>
          <p:nvPr>
            <p:ph type="sldNum" sz="quarter" idx="15"/>
          </p:nvPr>
        </p:nvSpPr>
        <p:spPr/>
        <p:txBody>
          <a:bodyPr rtlCol="0"/>
          <a:lstStyle/>
          <a:p>
            <a:fld id="{F8E049E9-78FE-443D-B52A-869266544CF5}" type="slidenum">
              <a:rPr lang="fa-IR" smtClean="0"/>
              <a:pPr/>
              <a:t>‹#›</a:t>
            </a:fld>
            <a:endParaRPr lang="fa-IR"/>
          </a:p>
        </p:txBody>
      </p:sp>
      <p:sp>
        <p:nvSpPr>
          <p:cNvPr id="10" name="Footer Placeholder 9"/>
          <p:cNvSpPr>
            <a:spLocks noGrp="1"/>
          </p:cNvSpPr>
          <p:nvPr>
            <p:ph type="ftr" sz="quarter" idx="16"/>
          </p:nvPr>
        </p:nvSpPr>
        <p:spPr/>
        <p:txBody>
          <a:bodyPr rtlCol="0"/>
          <a:lstStyle/>
          <a:p>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BDAAF27-7DA6-481F-9F02-DD0FFC8C48E6}" type="datetimeFigureOut">
              <a:rPr lang="fa-IR" smtClean="0"/>
              <a:pPr/>
              <a:t>04/24/1438</a:t>
            </a:fld>
            <a:endParaRPr lang="fa-I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fa-I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F8E049E9-78FE-443D-B52A-869266544CF5}"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BDAAF27-7DA6-481F-9F02-DD0FFC8C48E6}" type="datetimeFigureOut">
              <a:rPr lang="fa-IR" smtClean="0"/>
              <a:pPr/>
              <a:t>04/24/1438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8E049E9-78FE-443D-B52A-869266544CF5}" type="slidenum">
              <a:rPr lang="fa-IR" smtClean="0"/>
              <a:pPr/>
              <a:t>‹#›</a:t>
            </a:fld>
            <a:endParaRPr lang="fa-I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DBDAAF27-7DA6-481F-9F02-DD0FFC8C48E6}" type="datetimeFigureOut">
              <a:rPr lang="fa-IR" smtClean="0"/>
              <a:pPr/>
              <a:t>04/24/1438</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8E049E9-78FE-443D-B52A-869266544CF5}" type="slidenum">
              <a:rPr lang="fa-IR" smtClean="0"/>
              <a:pPr/>
              <a:t>‹#›</a:t>
            </a:fld>
            <a:endParaRPr lang="fa-I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DBDAAF27-7DA6-481F-9F02-DD0FFC8C48E6}" type="datetimeFigureOut">
              <a:rPr lang="fa-IR" smtClean="0"/>
              <a:pPr/>
              <a:t>04/24/1438</a:t>
            </a:fld>
            <a:endParaRPr lang="fa-IR"/>
          </a:p>
        </p:txBody>
      </p:sp>
      <p:sp>
        <p:nvSpPr>
          <p:cNvPr id="7" name="Slide Number Placeholder 6"/>
          <p:cNvSpPr>
            <a:spLocks noGrp="1"/>
          </p:cNvSpPr>
          <p:nvPr>
            <p:ph type="sldNum" sz="quarter" idx="11"/>
          </p:nvPr>
        </p:nvSpPr>
        <p:spPr/>
        <p:txBody>
          <a:bodyPr rtlCol="0"/>
          <a:lstStyle/>
          <a:p>
            <a:fld id="{F8E049E9-78FE-443D-B52A-869266544CF5}" type="slidenum">
              <a:rPr lang="fa-IR" smtClean="0"/>
              <a:pPr/>
              <a:t>‹#›</a:t>
            </a:fld>
            <a:endParaRPr lang="fa-IR"/>
          </a:p>
        </p:txBody>
      </p:sp>
      <p:sp>
        <p:nvSpPr>
          <p:cNvPr id="8" name="Footer Placeholder 7"/>
          <p:cNvSpPr>
            <a:spLocks noGrp="1"/>
          </p:cNvSpPr>
          <p:nvPr>
            <p:ph type="ftr" sz="quarter" idx="12"/>
          </p:nvPr>
        </p:nvSpPr>
        <p:spPr/>
        <p:txBody>
          <a:bodyPr rtlCol="0"/>
          <a:lstStyle/>
          <a:p>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DAAF27-7DA6-481F-9F02-DD0FFC8C48E6}" type="datetimeFigureOut">
              <a:rPr lang="fa-IR" smtClean="0"/>
              <a:pPr/>
              <a:t>04/24/1438</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8E049E9-78FE-443D-B52A-869266544CF5}"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DBDAAF27-7DA6-481F-9F02-DD0FFC8C48E6}" type="datetimeFigureOut">
              <a:rPr lang="fa-IR" smtClean="0"/>
              <a:pPr/>
              <a:t>04/24/1438</a:t>
            </a:fld>
            <a:endParaRPr lang="fa-IR"/>
          </a:p>
        </p:txBody>
      </p:sp>
      <p:sp>
        <p:nvSpPr>
          <p:cNvPr id="22" name="Slide Number Placeholder 21"/>
          <p:cNvSpPr>
            <a:spLocks noGrp="1"/>
          </p:cNvSpPr>
          <p:nvPr>
            <p:ph type="sldNum" sz="quarter" idx="15"/>
          </p:nvPr>
        </p:nvSpPr>
        <p:spPr/>
        <p:txBody>
          <a:bodyPr rtlCol="0"/>
          <a:lstStyle/>
          <a:p>
            <a:fld id="{F8E049E9-78FE-443D-B52A-869266544CF5}" type="slidenum">
              <a:rPr lang="fa-IR" smtClean="0"/>
              <a:pPr/>
              <a:t>‹#›</a:t>
            </a:fld>
            <a:endParaRPr lang="fa-IR"/>
          </a:p>
        </p:txBody>
      </p:sp>
      <p:sp>
        <p:nvSpPr>
          <p:cNvPr id="23" name="Footer Placeholder 22"/>
          <p:cNvSpPr>
            <a:spLocks noGrp="1"/>
          </p:cNvSpPr>
          <p:nvPr>
            <p:ph type="ftr" sz="quarter" idx="16"/>
          </p:nvPr>
        </p:nvSpPr>
        <p:spPr/>
        <p:txBody>
          <a:bodyPr rtlCol="0"/>
          <a:lstStyle/>
          <a:p>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BDAAF27-7DA6-481F-9F02-DD0FFC8C48E6}" type="datetimeFigureOut">
              <a:rPr lang="fa-IR" smtClean="0"/>
              <a:pPr/>
              <a:t>04/24/1438</a:t>
            </a:fld>
            <a:endParaRPr lang="fa-IR"/>
          </a:p>
        </p:txBody>
      </p:sp>
      <p:sp>
        <p:nvSpPr>
          <p:cNvPr id="18" name="Slide Number Placeholder 17"/>
          <p:cNvSpPr>
            <a:spLocks noGrp="1"/>
          </p:cNvSpPr>
          <p:nvPr>
            <p:ph type="sldNum" sz="quarter" idx="11"/>
          </p:nvPr>
        </p:nvSpPr>
        <p:spPr/>
        <p:txBody>
          <a:bodyPr rtlCol="0"/>
          <a:lstStyle/>
          <a:p>
            <a:fld id="{F8E049E9-78FE-443D-B52A-869266544CF5}" type="slidenum">
              <a:rPr lang="fa-IR" smtClean="0"/>
              <a:pPr/>
              <a:t>‹#›</a:t>
            </a:fld>
            <a:endParaRPr lang="fa-IR"/>
          </a:p>
        </p:txBody>
      </p:sp>
      <p:sp>
        <p:nvSpPr>
          <p:cNvPr id="21" name="Footer Placeholder 20"/>
          <p:cNvSpPr>
            <a:spLocks noGrp="1"/>
          </p:cNvSpPr>
          <p:nvPr>
            <p:ph type="ftr" sz="quarter" idx="12"/>
          </p:nvPr>
        </p:nvSpPr>
        <p:spPr/>
        <p:txBody>
          <a:bodyPr rtlCol="0"/>
          <a:lstStyle/>
          <a:p>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BDAAF27-7DA6-481F-9F02-DD0FFC8C48E6}" type="datetimeFigureOut">
              <a:rPr lang="fa-IR" smtClean="0"/>
              <a:pPr/>
              <a:t>04/24/1438</a:t>
            </a:fld>
            <a:endParaRPr lang="fa-I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a-I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8E049E9-78FE-443D-B52A-869266544CF5}"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1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1.xml"/><Relationship Id="rId6" Type="http://schemas.openxmlformats.org/officeDocument/2006/relationships/image" Target="../media/image17.jpeg"/><Relationship Id="rId5" Type="http://schemas.openxmlformats.org/officeDocument/2006/relationships/image" Target="../media/image16.jpeg"/><Relationship Id="rId4" Type="http://schemas.openxmlformats.org/officeDocument/2006/relationships/image" Target="../media/image15.jpeg"/></Relationships>
</file>

<file path=ppt/slides/_rels/slide1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1.xml"/><Relationship Id="rId4" Type="http://schemas.openxmlformats.org/officeDocument/2006/relationships/image" Target="../media/image20.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mdpco.com/Global/GlobalServices.asp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1680" y="-660868"/>
            <a:ext cx="6172200" cy="5643602"/>
          </a:xfr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ormAutofit/>
          </a:bodyPr>
          <a:lstStyle/>
          <a:p>
            <a:pPr algn="r"/>
            <a:r>
              <a:rPr lang="fa-IR" sz="6700" dirty="0" smtClean="0">
                <a:cs typeface="B Nazanin" pitchFamily="2" charset="-78"/>
              </a:rPr>
              <a:t>برند يا مارک تجاري </a:t>
            </a:r>
            <a:br>
              <a:rPr lang="fa-IR" sz="6700" dirty="0" smtClean="0">
                <a:cs typeface="B Nazanin" pitchFamily="2" charset="-78"/>
              </a:rPr>
            </a:br>
            <a:r>
              <a:rPr lang="fa-IR" sz="6700" dirty="0" smtClean="0">
                <a:cs typeface="B Nazanin" pitchFamily="2" charset="-78"/>
              </a:rPr>
              <a:t/>
            </a:r>
            <a:br>
              <a:rPr lang="fa-IR" sz="6700" dirty="0" smtClean="0">
                <a:cs typeface="B Nazanin" pitchFamily="2" charset="-78"/>
              </a:rPr>
            </a:br>
            <a:r>
              <a:rPr lang="fa-IR" sz="2700" dirty="0" smtClean="0">
                <a:cs typeface="B Nazanin" pitchFamily="2" charset="-78"/>
              </a:rPr>
              <a:t>           </a:t>
            </a:r>
            <a:br>
              <a:rPr lang="fa-IR" sz="2700" dirty="0" smtClean="0">
                <a:cs typeface="B Nazanin" pitchFamily="2" charset="-78"/>
              </a:rPr>
            </a:br>
            <a:r>
              <a:rPr lang="fa-IR" sz="2700" dirty="0" smtClean="0">
                <a:cs typeface="B Nazanin" pitchFamily="2" charset="-78"/>
              </a:rPr>
              <a:t/>
            </a:r>
            <a:br>
              <a:rPr lang="fa-IR" sz="2700" dirty="0" smtClean="0">
                <a:cs typeface="B Nazanin" pitchFamily="2" charset="-78"/>
              </a:rPr>
            </a:br>
            <a:r>
              <a:rPr lang="fa-IR" sz="2700" dirty="0" smtClean="0">
                <a:cs typeface="B Nazanin" pitchFamily="2" charset="-78"/>
              </a:rPr>
              <a:t>  </a:t>
            </a:r>
            <a:r>
              <a:rPr lang="fa-IR" dirty="0" smtClean="0">
                <a:cs typeface="B Nazanin" pitchFamily="2" charset="-78"/>
              </a:rPr>
              <a:t/>
            </a:r>
            <a:br>
              <a:rPr lang="fa-IR" dirty="0" smtClean="0">
                <a:cs typeface="B Nazanin" pitchFamily="2" charset="-78"/>
              </a:rPr>
            </a:br>
            <a:endParaRPr lang="fa-IR" dirty="0">
              <a:cs typeface="B Nazanin" pitchFamily="2" charset="-78"/>
            </a:endParaRPr>
          </a:p>
        </p:txBody>
      </p:sp>
      <p:sp>
        <p:nvSpPr>
          <p:cNvPr id="3" name="Subtitle 2"/>
          <p:cNvSpPr>
            <a:spLocks noGrp="1"/>
          </p:cNvSpPr>
          <p:nvPr>
            <p:ph type="subTitle" idx="1"/>
          </p:nvPr>
        </p:nvSpPr>
        <p:spPr/>
        <p:txBody>
          <a:bodyPr/>
          <a:lstStyle/>
          <a:p>
            <a:endParaRPr lang="fa-IR" dirty="0"/>
          </a:p>
        </p:txBody>
      </p: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0"/>
            <a:ext cx="6858000" cy="500042"/>
          </a:xfrm>
        </p:spPr>
        <p:txBody>
          <a:bodyPr>
            <a:normAutofit/>
          </a:bodyPr>
          <a:lstStyle/>
          <a:p>
            <a:pPr algn="r"/>
            <a:r>
              <a:rPr lang="fa-IR" sz="1800" dirty="0" smtClean="0">
                <a:cs typeface="B Nazanin" pitchFamily="2" charset="-78"/>
              </a:rPr>
              <a:t>ويژگي هاي يک علامت تجاري خوب:</a:t>
            </a:r>
            <a:endParaRPr lang="fa-IR" sz="1800" dirty="0">
              <a:cs typeface="B Nazanin" pitchFamily="2" charset="-78"/>
            </a:endParaRPr>
          </a:p>
        </p:txBody>
      </p:sp>
      <p:sp>
        <p:nvSpPr>
          <p:cNvPr id="3" name="Subtitle 2"/>
          <p:cNvSpPr>
            <a:spLocks noGrp="1"/>
          </p:cNvSpPr>
          <p:nvPr>
            <p:ph type="subTitle" idx="1"/>
          </p:nvPr>
        </p:nvSpPr>
        <p:spPr/>
        <p:txBody>
          <a:bodyPr/>
          <a:lstStyle/>
          <a:p>
            <a:endParaRPr lang="fa-IR"/>
          </a:p>
        </p:txBody>
      </p:sp>
      <p:graphicFrame>
        <p:nvGraphicFramePr>
          <p:cNvPr id="4" name="Table 3"/>
          <p:cNvGraphicFramePr>
            <a:graphicFrameLocks noGrp="1"/>
          </p:cNvGraphicFramePr>
          <p:nvPr/>
        </p:nvGraphicFramePr>
        <p:xfrm>
          <a:off x="2427771" y="714358"/>
          <a:ext cx="6430509" cy="5167345"/>
        </p:xfrm>
        <a:graphic>
          <a:graphicData uri="http://schemas.openxmlformats.org/drawingml/2006/table">
            <a:tbl>
              <a:tblPr/>
              <a:tblGrid>
                <a:gridCol w="6405109"/>
                <a:gridCol w="25400"/>
              </a:tblGrid>
              <a:tr h="650879">
                <a:tc>
                  <a:txBody>
                    <a:bodyPr/>
                    <a:lstStyle/>
                    <a:p>
                      <a:pPr algn="r" rtl="1">
                        <a:spcAft>
                          <a:spcPts val="0"/>
                        </a:spcAft>
                      </a:pPr>
                      <a:r>
                        <a:rPr lang="ar-SA" sz="1800" b="1" dirty="0">
                          <a:solidFill>
                            <a:srgbClr val="000000"/>
                          </a:solidFill>
                          <a:latin typeface="Times New Roman"/>
                          <a:ea typeface="Times New Roman"/>
                          <a:cs typeface="2  Kamran" pitchFamily="2" charset="-78"/>
                        </a:rPr>
                        <a:t>1- به صورت قانوني قابل حمايت باشد</a:t>
                      </a:r>
                      <a:endParaRPr lang="en-US" sz="1800" b="1" dirty="0">
                        <a:latin typeface="Times New Roman"/>
                        <a:ea typeface="Times New Roman"/>
                        <a:cs typeface="2  Kamran" pitchFamily="2" charset="-78"/>
                      </a:endParaRPr>
                    </a:p>
                  </a:txBody>
                  <a:tcPr marL="0" marR="0" marT="0" marB="0" anchor="ctr">
                    <a:lnL>
                      <a:noFill/>
                    </a:lnL>
                    <a:lnR>
                      <a:noFill/>
                    </a:lnR>
                    <a:lnT>
                      <a:noFill/>
                    </a:lnT>
                    <a:lnB>
                      <a:noFill/>
                    </a:lnB>
                    <a:solidFill>
                      <a:srgbClr val="FFFFFF"/>
                    </a:solidFill>
                  </a:tcPr>
                </a:tc>
                <a:tc>
                  <a:txBody>
                    <a:bodyPr/>
                    <a:lstStyle/>
                    <a:p>
                      <a:pPr algn="ctr" rtl="0">
                        <a:spcAft>
                          <a:spcPts val="0"/>
                        </a:spcAft>
                      </a:pPr>
                      <a:r>
                        <a:rPr lang="en-US" sz="800" dirty="0">
                          <a:solidFill>
                            <a:srgbClr val="000000"/>
                          </a:solidFill>
                          <a:latin typeface="Tahoma"/>
                          <a:ea typeface="Times New Roman"/>
                          <a:cs typeface="Arial"/>
                        </a:rPr>
                        <a:t> </a:t>
                      </a:r>
                      <a:endParaRPr lang="en-US" sz="1200" dirty="0">
                        <a:latin typeface="Times New Roman"/>
                        <a:ea typeface="Times New Roman"/>
                        <a:cs typeface="Arial"/>
                      </a:endParaRPr>
                    </a:p>
                  </a:txBody>
                  <a:tcPr marL="0" marR="0" marT="0" marB="0" anchor="ctr">
                    <a:lnL>
                      <a:noFill/>
                    </a:lnL>
                    <a:lnR>
                      <a:noFill/>
                    </a:lnR>
                    <a:lnT>
                      <a:noFill/>
                    </a:lnT>
                    <a:lnB>
                      <a:noFill/>
                    </a:lnB>
                    <a:solidFill>
                      <a:srgbClr val="FFFFFF"/>
                    </a:solidFill>
                  </a:tcPr>
                </a:tc>
              </a:tr>
              <a:tr h="650879">
                <a:tc>
                  <a:txBody>
                    <a:bodyPr/>
                    <a:lstStyle/>
                    <a:p>
                      <a:pPr algn="r" rtl="1">
                        <a:spcAft>
                          <a:spcPts val="0"/>
                        </a:spcAft>
                      </a:pPr>
                      <a:r>
                        <a:rPr lang="ar-SA" sz="1800" b="1" dirty="0">
                          <a:solidFill>
                            <a:srgbClr val="000000"/>
                          </a:solidFill>
                          <a:latin typeface="Times New Roman"/>
                          <a:ea typeface="Times New Roman"/>
                          <a:cs typeface="2  Kamran" pitchFamily="2" charset="-78"/>
                        </a:rPr>
                        <a:t>2- به آساني تلفظ شود</a:t>
                      </a:r>
                      <a:endParaRPr lang="en-US" sz="1800" b="1" dirty="0">
                        <a:latin typeface="Times New Roman"/>
                        <a:ea typeface="Times New Roman"/>
                        <a:cs typeface="2  Kamran" pitchFamily="2" charset="-78"/>
                      </a:endParaRPr>
                    </a:p>
                  </a:txBody>
                  <a:tcPr marL="0" marR="0" marT="0" marB="0" anchor="ctr">
                    <a:lnL>
                      <a:noFill/>
                    </a:lnL>
                    <a:lnR>
                      <a:noFill/>
                    </a:lnR>
                    <a:lnT>
                      <a:noFill/>
                    </a:lnT>
                    <a:lnB>
                      <a:noFill/>
                    </a:lnB>
                    <a:solidFill>
                      <a:srgbClr val="FFFFFF"/>
                    </a:solidFill>
                  </a:tcPr>
                </a:tc>
                <a:tc>
                  <a:txBody>
                    <a:bodyPr/>
                    <a:lstStyle/>
                    <a:p>
                      <a:pPr algn="ctr" rtl="0">
                        <a:spcAft>
                          <a:spcPts val="0"/>
                        </a:spcAft>
                      </a:pPr>
                      <a:r>
                        <a:rPr lang="en-US" sz="800">
                          <a:solidFill>
                            <a:srgbClr val="000000"/>
                          </a:solidFill>
                          <a:latin typeface="Tahoma"/>
                          <a:ea typeface="Times New Roman"/>
                          <a:cs typeface="Arial"/>
                        </a:rPr>
                        <a:t> </a:t>
                      </a:r>
                      <a:endParaRPr lang="en-US" sz="1200">
                        <a:latin typeface="Times New Roman"/>
                        <a:ea typeface="Times New Roman"/>
                        <a:cs typeface="Arial"/>
                      </a:endParaRPr>
                    </a:p>
                  </a:txBody>
                  <a:tcPr marL="0" marR="0" marT="0" marB="0" anchor="ctr">
                    <a:lnL>
                      <a:noFill/>
                    </a:lnL>
                    <a:lnR>
                      <a:noFill/>
                    </a:lnR>
                    <a:lnT>
                      <a:noFill/>
                    </a:lnT>
                    <a:lnB>
                      <a:noFill/>
                    </a:lnB>
                    <a:solidFill>
                      <a:srgbClr val="FFFFFF"/>
                    </a:solidFill>
                  </a:tcPr>
                </a:tc>
              </a:tr>
              <a:tr h="650879">
                <a:tc>
                  <a:txBody>
                    <a:bodyPr/>
                    <a:lstStyle/>
                    <a:p>
                      <a:pPr algn="r" rtl="1">
                        <a:spcAft>
                          <a:spcPts val="0"/>
                        </a:spcAft>
                      </a:pPr>
                      <a:r>
                        <a:rPr lang="ar-SA" sz="1800" b="1" dirty="0">
                          <a:solidFill>
                            <a:srgbClr val="000000"/>
                          </a:solidFill>
                          <a:latin typeface="Times New Roman"/>
                          <a:ea typeface="Times New Roman"/>
                          <a:cs typeface="2  Kamran" pitchFamily="2" charset="-78"/>
                        </a:rPr>
                        <a:t>3- به آساني به خاطر سپرده شود</a:t>
                      </a:r>
                      <a:endParaRPr lang="en-US" sz="1800" b="1" dirty="0">
                        <a:latin typeface="Times New Roman"/>
                        <a:ea typeface="Times New Roman"/>
                        <a:cs typeface="2  Kamran" pitchFamily="2" charset="-78"/>
                      </a:endParaRPr>
                    </a:p>
                  </a:txBody>
                  <a:tcPr marL="0" marR="0" marT="0" marB="0" anchor="ctr">
                    <a:lnL>
                      <a:noFill/>
                    </a:lnL>
                    <a:lnR>
                      <a:noFill/>
                    </a:lnR>
                    <a:lnT>
                      <a:noFill/>
                    </a:lnT>
                    <a:lnB>
                      <a:noFill/>
                    </a:lnB>
                    <a:solidFill>
                      <a:srgbClr val="FFFFFF"/>
                    </a:solidFill>
                  </a:tcPr>
                </a:tc>
                <a:tc>
                  <a:txBody>
                    <a:bodyPr/>
                    <a:lstStyle/>
                    <a:p>
                      <a:pPr algn="ctr" rtl="0">
                        <a:spcAft>
                          <a:spcPts val="0"/>
                        </a:spcAft>
                      </a:pPr>
                      <a:r>
                        <a:rPr lang="en-US" sz="800">
                          <a:solidFill>
                            <a:srgbClr val="000000"/>
                          </a:solidFill>
                          <a:latin typeface="Tahoma"/>
                          <a:ea typeface="Times New Roman"/>
                          <a:cs typeface="Arial"/>
                        </a:rPr>
                        <a:t> </a:t>
                      </a:r>
                      <a:endParaRPr lang="en-US" sz="1200">
                        <a:latin typeface="Times New Roman"/>
                        <a:ea typeface="Times New Roman"/>
                        <a:cs typeface="Arial"/>
                      </a:endParaRPr>
                    </a:p>
                  </a:txBody>
                  <a:tcPr marL="0" marR="0" marT="0" marB="0" anchor="ctr">
                    <a:lnL>
                      <a:noFill/>
                    </a:lnL>
                    <a:lnR>
                      <a:noFill/>
                    </a:lnR>
                    <a:lnT>
                      <a:noFill/>
                    </a:lnT>
                    <a:lnB>
                      <a:noFill/>
                    </a:lnB>
                    <a:solidFill>
                      <a:srgbClr val="FFFFFF"/>
                    </a:solidFill>
                  </a:tcPr>
                </a:tc>
              </a:tr>
              <a:tr h="650879">
                <a:tc>
                  <a:txBody>
                    <a:bodyPr/>
                    <a:lstStyle/>
                    <a:p>
                      <a:pPr algn="r" rtl="1">
                        <a:spcAft>
                          <a:spcPts val="0"/>
                        </a:spcAft>
                      </a:pPr>
                      <a:r>
                        <a:rPr lang="ar-SA" sz="1800" b="1" dirty="0">
                          <a:solidFill>
                            <a:srgbClr val="000000"/>
                          </a:solidFill>
                          <a:latin typeface="Times New Roman"/>
                          <a:ea typeface="Times New Roman"/>
                          <a:cs typeface="2  Kamran" pitchFamily="2" charset="-78"/>
                        </a:rPr>
                        <a:t>4- به آساني قابل تشخيص باشد</a:t>
                      </a:r>
                      <a:endParaRPr lang="en-US" sz="1800" b="1" dirty="0">
                        <a:latin typeface="Times New Roman"/>
                        <a:ea typeface="Times New Roman"/>
                        <a:cs typeface="2  Kamran" pitchFamily="2" charset="-78"/>
                      </a:endParaRPr>
                    </a:p>
                  </a:txBody>
                  <a:tcPr marL="0" marR="0" marT="0" marB="0" anchor="ctr">
                    <a:lnL>
                      <a:noFill/>
                    </a:lnL>
                    <a:lnR>
                      <a:noFill/>
                    </a:lnR>
                    <a:lnT>
                      <a:noFill/>
                    </a:lnT>
                    <a:lnB>
                      <a:noFill/>
                    </a:lnB>
                    <a:solidFill>
                      <a:srgbClr val="FFFFFF"/>
                    </a:solidFill>
                  </a:tcPr>
                </a:tc>
                <a:tc>
                  <a:txBody>
                    <a:bodyPr/>
                    <a:lstStyle/>
                    <a:p>
                      <a:pPr algn="ctr" rtl="0">
                        <a:spcAft>
                          <a:spcPts val="0"/>
                        </a:spcAft>
                      </a:pPr>
                      <a:r>
                        <a:rPr lang="en-US" sz="800">
                          <a:solidFill>
                            <a:srgbClr val="000000"/>
                          </a:solidFill>
                          <a:latin typeface="Tahoma"/>
                          <a:ea typeface="Times New Roman"/>
                          <a:cs typeface="Arial"/>
                        </a:rPr>
                        <a:t> </a:t>
                      </a:r>
                      <a:endParaRPr lang="en-US" sz="1200">
                        <a:latin typeface="Times New Roman"/>
                        <a:ea typeface="Times New Roman"/>
                        <a:cs typeface="Arial"/>
                      </a:endParaRPr>
                    </a:p>
                  </a:txBody>
                  <a:tcPr marL="0" marR="0" marT="0" marB="0" anchor="ctr">
                    <a:lnL>
                      <a:noFill/>
                    </a:lnL>
                    <a:lnR>
                      <a:noFill/>
                    </a:lnR>
                    <a:lnT>
                      <a:noFill/>
                    </a:lnT>
                    <a:lnB>
                      <a:noFill/>
                    </a:lnB>
                    <a:solidFill>
                      <a:srgbClr val="FFFFFF"/>
                    </a:solidFill>
                  </a:tcPr>
                </a:tc>
              </a:tr>
              <a:tr h="611192">
                <a:tc>
                  <a:txBody>
                    <a:bodyPr/>
                    <a:lstStyle/>
                    <a:p>
                      <a:pPr algn="r" rtl="1">
                        <a:spcAft>
                          <a:spcPts val="0"/>
                        </a:spcAft>
                      </a:pPr>
                      <a:r>
                        <a:rPr lang="ar-SA" sz="1800" b="1" dirty="0">
                          <a:solidFill>
                            <a:srgbClr val="000000"/>
                          </a:solidFill>
                          <a:latin typeface="Times New Roman"/>
                          <a:ea typeface="Times New Roman"/>
                          <a:cs typeface="2  Kamran" pitchFamily="2" charset="-78"/>
                        </a:rPr>
                        <a:t>5- توجه را جلب کند</a:t>
                      </a:r>
                      <a:endParaRPr lang="en-US" sz="1800" b="1" dirty="0">
                        <a:latin typeface="Times New Roman"/>
                        <a:ea typeface="Times New Roman"/>
                        <a:cs typeface="2  Kamran" pitchFamily="2" charset="-78"/>
                      </a:endParaRPr>
                    </a:p>
                  </a:txBody>
                  <a:tcPr marL="0" marR="0" marT="0" marB="0" anchor="ctr">
                    <a:lnL>
                      <a:noFill/>
                    </a:lnL>
                    <a:lnR>
                      <a:noFill/>
                    </a:lnR>
                    <a:lnT>
                      <a:noFill/>
                    </a:lnT>
                    <a:lnB>
                      <a:noFill/>
                    </a:lnB>
                    <a:solidFill>
                      <a:srgbClr val="FFFFFF"/>
                    </a:solidFill>
                  </a:tcPr>
                </a:tc>
                <a:tc>
                  <a:txBody>
                    <a:bodyPr/>
                    <a:lstStyle/>
                    <a:p>
                      <a:pPr algn="ctr" rtl="0">
                        <a:spcAft>
                          <a:spcPts val="0"/>
                        </a:spcAft>
                      </a:pPr>
                      <a:r>
                        <a:rPr lang="en-US" sz="800" dirty="0">
                          <a:solidFill>
                            <a:srgbClr val="000000"/>
                          </a:solidFill>
                          <a:latin typeface="Tahoma"/>
                          <a:ea typeface="Times New Roman"/>
                          <a:cs typeface="Arial"/>
                        </a:rPr>
                        <a:t> </a:t>
                      </a:r>
                      <a:endParaRPr lang="en-US" sz="1200" dirty="0">
                        <a:latin typeface="Times New Roman"/>
                        <a:ea typeface="Times New Roman"/>
                        <a:cs typeface="Arial"/>
                      </a:endParaRPr>
                    </a:p>
                  </a:txBody>
                  <a:tcPr marL="0" marR="0" marT="0" marB="0" anchor="ctr">
                    <a:lnL>
                      <a:noFill/>
                    </a:lnL>
                    <a:lnR>
                      <a:noFill/>
                    </a:lnR>
                    <a:lnT>
                      <a:noFill/>
                    </a:lnT>
                    <a:lnB>
                      <a:noFill/>
                    </a:lnB>
                    <a:solidFill>
                      <a:srgbClr val="FFFFFF"/>
                    </a:solidFill>
                  </a:tcPr>
                </a:tc>
              </a:tr>
              <a:tr h="650879">
                <a:tc>
                  <a:txBody>
                    <a:bodyPr/>
                    <a:lstStyle/>
                    <a:p>
                      <a:pPr algn="r" rtl="1">
                        <a:spcAft>
                          <a:spcPts val="0"/>
                        </a:spcAft>
                      </a:pPr>
                      <a:r>
                        <a:rPr lang="ar-SA" sz="1800" b="1" dirty="0">
                          <a:solidFill>
                            <a:srgbClr val="000000"/>
                          </a:solidFill>
                          <a:latin typeface="Times New Roman"/>
                          <a:ea typeface="Times New Roman"/>
                          <a:cs typeface="2  Kamran" pitchFamily="2" charset="-78"/>
                        </a:rPr>
                        <a:t>6- مزيت ها و استفاده هاي محصول را بيان کند</a:t>
                      </a:r>
                      <a:endParaRPr lang="en-US" sz="1800" b="1" dirty="0">
                        <a:latin typeface="Times New Roman"/>
                        <a:ea typeface="Times New Roman"/>
                        <a:cs typeface="2  Kamran" pitchFamily="2" charset="-78"/>
                      </a:endParaRPr>
                    </a:p>
                  </a:txBody>
                  <a:tcPr marL="0" marR="0" marT="0" marB="0" anchor="ctr">
                    <a:lnL>
                      <a:noFill/>
                    </a:lnL>
                    <a:lnR>
                      <a:noFill/>
                    </a:lnR>
                    <a:lnT>
                      <a:noFill/>
                    </a:lnT>
                    <a:lnB>
                      <a:noFill/>
                    </a:lnB>
                    <a:solidFill>
                      <a:srgbClr val="FFFFFF"/>
                    </a:solidFill>
                  </a:tcPr>
                </a:tc>
                <a:tc>
                  <a:txBody>
                    <a:bodyPr/>
                    <a:lstStyle/>
                    <a:p>
                      <a:pPr algn="ctr" rtl="0">
                        <a:spcAft>
                          <a:spcPts val="0"/>
                        </a:spcAft>
                      </a:pPr>
                      <a:r>
                        <a:rPr lang="en-US" sz="800">
                          <a:solidFill>
                            <a:srgbClr val="000000"/>
                          </a:solidFill>
                          <a:latin typeface="Tahoma"/>
                          <a:ea typeface="Times New Roman"/>
                          <a:cs typeface="Arial"/>
                        </a:rPr>
                        <a:t> </a:t>
                      </a:r>
                      <a:endParaRPr lang="en-US" sz="1200">
                        <a:latin typeface="Times New Roman"/>
                        <a:ea typeface="Times New Roman"/>
                        <a:cs typeface="Arial"/>
                      </a:endParaRPr>
                    </a:p>
                  </a:txBody>
                  <a:tcPr marL="0" marR="0" marT="0" marB="0" anchor="ctr">
                    <a:lnL>
                      <a:noFill/>
                    </a:lnL>
                    <a:lnR>
                      <a:noFill/>
                    </a:lnR>
                    <a:lnT>
                      <a:noFill/>
                    </a:lnT>
                    <a:lnB>
                      <a:noFill/>
                    </a:lnB>
                    <a:solidFill>
                      <a:srgbClr val="FFFFFF"/>
                    </a:solidFill>
                  </a:tcPr>
                </a:tc>
              </a:tr>
              <a:tr h="650879">
                <a:tc>
                  <a:txBody>
                    <a:bodyPr/>
                    <a:lstStyle/>
                    <a:p>
                      <a:pPr algn="r" rtl="1">
                        <a:spcAft>
                          <a:spcPts val="0"/>
                        </a:spcAft>
                      </a:pPr>
                      <a:r>
                        <a:rPr lang="ar-SA" sz="1800" b="1" dirty="0">
                          <a:solidFill>
                            <a:srgbClr val="000000"/>
                          </a:solidFill>
                          <a:latin typeface="Times New Roman"/>
                          <a:ea typeface="Times New Roman"/>
                          <a:cs typeface="2  Kamran" pitchFamily="2" charset="-78"/>
                        </a:rPr>
                        <a:t>7- شرکت يا محصول را به خوبي معرفي کند</a:t>
                      </a:r>
                      <a:endParaRPr lang="en-US" sz="1800" b="1" dirty="0">
                        <a:latin typeface="Times New Roman"/>
                        <a:ea typeface="Times New Roman"/>
                        <a:cs typeface="2  Kamran" pitchFamily="2" charset="-78"/>
                      </a:endParaRPr>
                    </a:p>
                  </a:txBody>
                  <a:tcPr marL="0" marR="0" marT="0" marB="0" anchor="ctr">
                    <a:lnL>
                      <a:noFill/>
                    </a:lnL>
                    <a:lnR>
                      <a:noFill/>
                    </a:lnR>
                    <a:lnT>
                      <a:noFill/>
                    </a:lnT>
                    <a:lnB>
                      <a:noFill/>
                    </a:lnB>
                    <a:solidFill>
                      <a:srgbClr val="FFFFFF"/>
                    </a:solidFill>
                  </a:tcPr>
                </a:tc>
                <a:tc>
                  <a:txBody>
                    <a:bodyPr/>
                    <a:lstStyle/>
                    <a:p>
                      <a:pPr algn="ctr" rtl="0">
                        <a:spcAft>
                          <a:spcPts val="0"/>
                        </a:spcAft>
                      </a:pPr>
                      <a:r>
                        <a:rPr lang="en-US" sz="800">
                          <a:solidFill>
                            <a:srgbClr val="000000"/>
                          </a:solidFill>
                          <a:latin typeface="Tahoma"/>
                          <a:ea typeface="Times New Roman"/>
                          <a:cs typeface="Arial"/>
                        </a:rPr>
                        <a:t> </a:t>
                      </a:r>
                      <a:endParaRPr lang="en-US" sz="1200">
                        <a:latin typeface="Times New Roman"/>
                        <a:ea typeface="Times New Roman"/>
                        <a:cs typeface="Arial"/>
                      </a:endParaRPr>
                    </a:p>
                  </a:txBody>
                  <a:tcPr marL="0" marR="0" marT="0" marB="0" anchor="ctr">
                    <a:lnL>
                      <a:noFill/>
                    </a:lnL>
                    <a:lnR>
                      <a:noFill/>
                    </a:lnR>
                    <a:lnT>
                      <a:noFill/>
                    </a:lnT>
                    <a:lnB>
                      <a:noFill/>
                    </a:lnB>
                    <a:solidFill>
                      <a:srgbClr val="FFFFFF"/>
                    </a:solidFill>
                  </a:tcPr>
                </a:tc>
              </a:tr>
              <a:tr h="650879">
                <a:tc>
                  <a:txBody>
                    <a:bodyPr/>
                    <a:lstStyle/>
                    <a:p>
                      <a:pPr algn="r" rtl="1">
                        <a:spcAft>
                          <a:spcPts val="0"/>
                        </a:spcAft>
                      </a:pPr>
                      <a:r>
                        <a:rPr lang="ar-SA" sz="1800" b="1" dirty="0">
                          <a:solidFill>
                            <a:srgbClr val="000000"/>
                          </a:solidFill>
                          <a:latin typeface="Times New Roman"/>
                          <a:ea typeface="Times New Roman"/>
                          <a:cs typeface="2  Kamran" pitchFamily="2" charset="-78"/>
                        </a:rPr>
                        <a:t>8- موقعيت مرتبط با محصول قابل رقابت را مشخص کند</a:t>
                      </a:r>
                      <a:endParaRPr lang="en-US" sz="1800" b="1" dirty="0">
                        <a:latin typeface="Times New Roman"/>
                        <a:ea typeface="Times New Roman"/>
                        <a:cs typeface="2  Kamran" pitchFamily="2" charset="-78"/>
                      </a:endParaRPr>
                    </a:p>
                  </a:txBody>
                  <a:tcPr marL="0" marR="0" marT="0" marB="0" anchor="ctr">
                    <a:lnL>
                      <a:noFill/>
                    </a:lnL>
                    <a:lnR>
                      <a:noFill/>
                    </a:lnR>
                    <a:lnT>
                      <a:noFill/>
                    </a:lnT>
                    <a:lnB>
                      <a:noFill/>
                    </a:lnB>
                    <a:solidFill>
                      <a:srgbClr val="FFFFFF"/>
                    </a:solidFill>
                  </a:tcPr>
                </a:tc>
                <a:tc>
                  <a:txBody>
                    <a:bodyPr/>
                    <a:lstStyle/>
                    <a:p>
                      <a:pPr algn="ctr" rtl="0">
                        <a:spcAft>
                          <a:spcPts val="0"/>
                        </a:spcAft>
                      </a:pPr>
                      <a:r>
                        <a:rPr lang="en-US" sz="800" dirty="0">
                          <a:solidFill>
                            <a:srgbClr val="000000"/>
                          </a:solidFill>
                          <a:latin typeface="Tahoma"/>
                          <a:ea typeface="Times New Roman"/>
                          <a:cs typeface="Arial"/>
                        </a:rPr>
                        <a:t> </a:t>
                      </a:r>
                      <a:endParaRPr lang="en-US" sz="1200" dirty="0">
                        <a:latin typeface="Times New Roman"/>
                        <a:ea typeface="Times New Roman"/>
                        <a:cs typeface="Arial"/>
                      </a:endParaRPr>
                    </a:p>
                  </a:txBody>
                  <a:tcPr marL="0" marR="0" marT="0" marB="0" anchor="ctr">
                    <a:lnL>
                      <a:noFill/>
                    </a:lnL>
                    <a:lnR>
                      <a:noFill/>
                    </a:lnR>
                    <a:lnT>
                      <a:noFill/>
                    </a:lnT>
                    <a:lnB>
                      <a:noFill/>
                    </a:lnB>
                    <a:solidFill>
                      <a:srgbClr val="FFFFFF"/>
                    </a:solidFill>
                  </a:tcPr>
                </a:tc>
              </a:tr>
            </a:tbl>
          </a:graphicData>
        </a:graphic>
      </p:graphicFrame>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57356" y="0"/>
            <a:ext cx="7286644" cy="642918"/>
          </a:xfrm>
        </p:spPr>
        <p:txBody>
          <a:bodyPr>
            <a:normAutofit/>
          </a:bodyPr>
          <a:lstStyle/>
          <a:p>
            <a:pPr algn="r"/>
            <a:r>
              <a:rPr lang="fa-IR" sz="1800" dirty="0" smtClean="0">
                <a:cs typeface="B Nazanin" pitchFamily="2" charset="-78"/>
              </a:rPr>
              <a:t>مزاياي ثبت جهاني علامت تجاري:</a:t>
            </a:r>
            <a:endParaRPr lang="fa-IR" sz="1800" dirty="0">
              <a:cs typeface="B Nazanin" pitchFamily="2" charset="-78"/>
            </a:endParaRPr>
          </a:p>
        </p:txBody>
      </p:sp>
      <p:sp>
        <p:nvSpPr>
          <p:cNvPr id="3" name="Subtitle 2"/>
          <p:cNvSpPr>
            <a:spLocks noGrp="1"/>
          </p:cNvSpPr>
          <p:nvPr>
            <p:ph type="subTitle" idx="1"/>
          </p:nvPr>
        </p:nvSpPr>
        <p:spPr/>
        <p:txBody>
          <a:bodyPr/>
          <a:lstStyle/>
          <a:p>
            <a:endParaRPr lang="fa-IR"/>
          </a:p>
        </p:txBody>
      </p:sp>
      <p:graphicFrame>
        <p:nvGraphicFramePr>
          <p:cNvPr id="5" name="Table 4"/>
          <p:cNvGraphicFramePr>
            <a:graphicFrameLocks noGrp="1"/>
          </p:cNvGraphicFramePr>
          <p:nvPr/>
        </p:nvGraphicFramePr>
        <p:xfrm>
          <a:off x="642910" y="693420"/>
          <a:ext cx="8286808" cy="5954793"/>
        </p:xfrm>
        <a:graphic>
          <a:graphicData uri="http://schemas.openxmlformats.org/drawingml/2006/table">
            <a:tbl>
              <a:tblPr/>
              <a:tblGrid>
                <a:gridCol w="8286808"/>
              </a:tblGrid>
              <a:tr h="2118274">
                <a:tc>
                  <a:txBody>
                    <a:bodyPr/>
                    <a:lstStyle/>
                    <a:p>
                      <a:pPr algn="r" rtl="1">
                        <a:spcAft>
                          <a:spcPts val="0"/>
                        </a:spcAft>
                      </a:pPr>
                      <a:r>
                        <a:rPr lang="ar-SA" sz="1800" dirty="0">
                          <a:solidFill>
                            <a:srgbClr val="000000"/>
                          </a:solidFill>
                          <a:latin typeface="Times New Roman"/>
                          <a:ea typeface="Times New Roman"/>
                          <a:cs typeface="2  Kamran" pitchFamily="2" charset="-78"/>
                        </a:rPr>
                        <a:t>1- راه هرگونه سوء استفاده از آن را مي بنديد</a:t>
                      </a:r>
                      <a:br>
                        <a:rPr lang="ar-SA" sz="1800" dirty="0">
                          <a:solidFill>
                            <a:srgbClr val="000000"/>
                          </a:solidFill>
                          <a:latin typeface="Times New Roman"/>
                          <a:ea typeface="Times New Roman"/>
                          <a:cs typeface="2  Kamran" pitchFamily="2" charset="-78"/>
                        </a:rPr>
                      </a:br>
                      <a:r>
                        <a:rPr lang="ar-SA" sz="1800" dirty="0">
                          <a:solidFill>
                            <a:srgbClr val="000000"/>
                          </a:solidFill>
                          <a:latin typeface="Times New Roman"/>
                          <a:ea typeface="Times New Roman"/>
                          <a:cs typeface="2  Kamran" pitchFamily="2" charset="-78"/>
                        </a:rPr>
                        <a:t>2- ارزش نام و شرکت خود را گاه تا چندين برابر بالا مي بريد</a:t>
                      </a:r>
                      <a:br>
                        <a:rPr lang="ar-SA" sz="1800" dirty="0">
                          <a:solidFill>
                            <a:srgbClr val="000000"/>
                          </a:solidFill>
                          <a:latin typeface="Times New Roman"/>
                          <a:ea typeface="Times New Roman"/>
                          <a:cs typeface="2  Kamran" pitchFamily="2" charset="-78"/>
                        </a:rPr>
                      </a:br>
                      <a:r>
                        <a:rPr lang="ar-SA" sz="1800" dirty="0">
                          <a:solidFill>
                            <a:srgbClr val="000000"/>
                          </a:solidFill>
                          <a:latin typeface="Times New Roman"/>
                          <a:ea typeface="Times New Roman"/>
                          <a:cs typeface="2  Kamran" pitchFamily="2" charset="-78"/>
                        </a:rPr>
                        <a:t>3- پس از ثبت، با قرار دادن علامت مخصوص ® بالاي نام تجاري خود، اعتبار بين المللي به دست مي آوريد.</a:t>
                      </a:r>
                      <a:br>
                        <a:rPr lang="ar-SA" sz="1800" dirty="0">
                          <a:solidFill>
                            <a:srgbClr val="000000"/>
                          </a:solidFill>
                          <a:latin typeface="Times New Roman"/>
                          <a:ea typeface="Times New Roman"/>
                          <a:cs typeface="2  Kamran" pitchFamily="2" charset="-78"/>
                        </a:rPr>
                      </a:br>
                      <a:r>
                        <a:rPr lang="ar-SA" sz="1800" dirty="0">
                          <a:solidFill>
                            <a:srgbClr val="000000"/>
                          </a:solidFill>
                          <a:latin typeface="Times New Roman"/>
                          <a:ea typeface="Times New Roman"/>
                          <a:cs typeface="2  Kamran" pitchFamily="2" charset="-78"/>
                        </a:rPr>
                        <a:t>4- در بـازاريابي بيـن المـللي و يا مـذاکرات تجاري، طرف هاي قرارداد ، به شما به عنوان شرکتي با برنامه هاي بلند مدت</a:t>
                      </a:r>
                      <a:br>
                        <a:rPr lang="ar-SA" sz="1800" dirty="0">
                          <a:solidFill>
                            <a:srgbClr val="000000"/>
                          </a:solidFill>
                          <a:latin typeface="Times New Roman"/>
                          <a:ea typeface="Times New Roman"/>
                          <a:cs typeface="2  Kamran" pitchFamily="2" charset="-78"/>
                        </a:rPr>
                      </a:br>
                      <a:r>
                        <a:rPr lang="ar-SA" sz="1800" dirty="0">
                          <a:solidFill>
                            <a:srgbClr val="000000"/>
                          </a:solidFill>
                          <a:latin typeface="Times New Roman"/>
                          <a:ea typeface="Times New Roman"/>
                          <a:cs typeface="2  Kamran" pitchFamily="2" charset="-78"/>
                        </a:rPr>
                        <a:t>و قدمت طولاني نگاه مي کنند.</a:t>
                      </a:r>
                      <a:br>
                        <a:rPr lang="ar-SA" sz="1800" dirty="0">
                          <a:solidFill>
                            <a:srgbClr val="000000"/>
                          </a:solidFill>
                          <a:latin typeface="Times New Roman"/>
                          <a:ea typeface="Times New Roman"/>
                          <a:cs typeface="2  Kamran" pitchFamily="2" charset="-78"/>
                        </a:rPr>
                      </a:br>
                      <a:r>
                        <a:rPr lang="ar-SA" sz="1800" dirty="0">
                          <a:solidFill>
                            <a:srgbClr val="000000"/>
                          </a:solidFill>
                          <a:latin typeface="Times New Roman"/>
                          <a:ea typeface="Times New Roman"/>
                          <a:cs typeface="2  Kamran" pitchFamily="2" charset="-78"/>
                        </a:rPr>
                        <a:t>5- از ربوده شدن و يا سوءاستفاده از طرح و ايده خود جلوگيري مي کنيد.</a:t>
                      </a:r>
                      <a:br>
                        <a:rPr lang="ar-SA" sz="1800" dirty="0">
                          <a:solidFill>
                            <a:srgbClr val="000000"/>
                          </a:solidFill>
                          <a:latin typeface="Times New Roman"/>
                          <a:ea typeface="Times New Roman"/>
                          <a:cs typeface="2  Kamran" pitchFamily="2" charset="-78"/>
                        </a:rPr>
                      </a:br>
                      <a:r>
                        <a:rPr lang="ar-SA" sz="1800" dirty="0">
                          <a:solidFill>
                            <a:srgbClr val="000000"/>
                          </a:solidFill>
                          <a:latin typeface="Times New Roman"/>
                          <a:ea typeface="Times New Roman"/>
                          <a:cs typeface="2  Kamran" pitchFamily="2" charset="-78"/>
                        </a:rPr>
                        <a:t> </a:t>
                      </a:r>
                      <a:endParaRPr lang="en-US" sz="1800" dirty="0">
                        <a:latin typeface="Times New Roman"/>
                        <a:ea typeface="Times New Roman"/>
                        <a:cs typeface="2  Kamran" pitchFamily="2" charset="-78"/>
                      </a:endParaRPr>
                    </a:p>
                  </a:txBody>
                  <a:tcPr marL="0" marR="0" marT="0" marB="0" anchor="ctr">
                    <a:lnL>
                      <a:noFill/>
                    </a:lnL>
                    <a:lnR>
                      <a:noFill/>
                    </a:lnR>
                    <a:lnT>
                      <a:noFill/>
                    </a:lnT>
                    <a:lnB>
                      <a:noFill/>
                    </a:lnB>
                    <a:solidFill>
                      <a:srgbClr val="FFFFFF"/>
                    </a:solidFill>
                  </a:tcPr>
                </a:tc>
              </a:tr>
              <a:tr h="3706979">
                <a:tc>
                  <a:txBody>
                    <a:bodyPr/>
                    <a:lstStyle/>
                    <a:p>
                      <a:pPr algn="r" rtl="1">
                        <a:spcAft>
                          <a:spcPts val="0"/>
                        </a:spcAft>
                      </a:pPr>
                      <a:r>
                        <a:rPr lang="ar-SA" sz="1800" dirty="0">
                          <a:solidFill>
                            <a:srgbClr val="000000"/>
                          </a:solidFill>
                          <a:latin typeface="Times New Roman"/>
                          <a:ea typeface="Times New Roman"/>
                          <a:cs typeface="2  Kamran" pitchFamily="2" charset="-78"/>
                        </a:rPr>
                        <a:t>عـلامت تـجاري از طريق حـصول اطمينان از حقـوق انـحصاري براي شناختن کالاها و خدمات و يا اجازه دادن به ديگران مبني بر</a:t>
                      </a:r>
                      <a:br>
                        <a:rPr lang="ar-SA" sz="1800" dirty="0">
                          <a:solidFill>
                            <a:srgbClr val="000000"/>
                          </a:solidFill>
                          <a:latin typeface="Times New Roman"/>
                          <a:ea typeface="Times New Roman"/>
                          <a:cs typeface="2  Kamran" pitchFamily="2" charset="-78"/>
                        </a:rPr>
                      </a:br>
                      <a:r>
                        <a:rPr lang="ar-SA" sz="1800" dirty="0">
                          <a:solidFill>
                            <a:srgbClr val="000000"/>
                          </a:solidFill>
                          <a:latin typeface="Times New Roman"/>
                          <a:ea typeface="Times New Roman"/>
                          <a:cs typeface="2  Kamran" pitchFamily="2" charset="-78"/>
                        </a:rPr>
                        <a:t>استفاده از آن در صورت پرداخت مبلغ،صاحب علامت را محافظت مي کند.مدت زمان اين حفاظت متفاوت است ولي علامت تجاري قابليت تمديدشدن نامحدود توسط پرداخت مبلغ مربوطه را دارد. محافظت علامت تجاري توسط مراجع قانوني که در اکثر نظام ها اجازه متوقف کردن در اين زمينه را دارند، تاييد مي شود.</a:t>
                      </a:r>
                      <a:br>
                        <a:rPr lang="ar-SA" sz="1800" dirty="0">
                          <a:solidFill>
                            <a:srgbClr val="000000"/>
                          </a:solidFill>
                          <a:latin typeface="Times New Roman"/>
                          <a:ea typeface="Times New Roman"/>
                          <a:cs typeface="2  Kamran" pitchFamily="2" charset="-78"/>
                        </a:rPr>
                      </a:br>
                      <a:r>
                        <a:rPr lang="ar-SA" sz="1800" dirty="0">
                          <a:solidFill>
                            <a:srgbClr val="000000"/>
                          </a:solidFill>
                          <a:latin typeface="Times New Roman"/>
                          <a:ea typeface="Times New Roman"/>
                          <a:cs typeface="2  Kamran" pitchFamily="2" charset="-78"/>
                        </a:rPr>
                        <a:t/>
                      </a:r>
                      <a:br>
                        <a:rPr lang="ar-SA" sz="1800" dirty="0">
                          <a:solidFill>
                            <a:srgbClr val="000000"/>
                          </a:solidFill>
                          <a:latin typeface="Times New Roman"/>
                          <a:ea typeface="Times New Roman"/>
                          <a:cs typeface="2  Kamran" pitchFamily="2" charset="-78"/>
                        </a:rPr>
                      </a:br>
                      <a:r>
                        <a:rPr lang="ar-SA" sz="1800" dirty="0">
                          <a:solidFill>
                            <a:srgbClr val="000000"/>
                          </a:solidFill>
                          <a:latin typeface="Times New Roman"/>
                          <a:ea typeface="Times New Roman"/>
                          <a:cs typeface="2  Kamran" pitchFamily="2" charset="-78"/>
                        </a:rPr>
                        <a:t>از ديدگاه وسيع تر ، عـلائم تـجاري با رسميت بخشيدن و دادن سود اقتصادي به صاحبان آنها ، در سـطح جهاني سرمايه گذاري</a:t>
                      </a:r>
                      <a:br>
                        <a:rPr lang="ar-SA" sz="1800" dirty="0">
                          <a:solidFill>
                            <a:srgbClr val="000000"/>
                          </a:solidFill>
                          <a:latin typeface="Times New Roman"/>
                          <a:ea typeface="Times New Roman"/>
                          <a:cs typeface="2  Kamran" pitchFamily="2" charset="-78"/>
                        </a:rPr>
                      </a:br>
                      <a:r>
                        <a:rPr lang="ar-SA" sz="1800" dirty="0">
                          <a:solidFill>
                            <a:srgbClr val="000000"/>
                          </a:solidFill>
                          <a:latin typeface="Times New Roman"/>
                          <a:ea typeface="Times New Roman"/>
                          <a:cs typeface="2  Kamran" pitchFamily="2" charset="-78"/>
                        </a:rPr>
                        <a:t>مي کنند و اين ابتکار را ترويج مي دهند.حفاظت علائم تجاري همچنين مانع تلاش هاي رقباي غيرمنصف مثل متقلبان براي استفاده</a:t>
                      </a:r>
                      <a:br>
                        <a:rPr lang="ar-SA" sz="1800" dirty="0">
                          <a:solidFill>
                            <a:srgbClr val="000000"/>
                          </a:solidFill>
                          <a:latin typeface="Times New Roman"/>
                          <a:ea typeface="Times New Roman"/>
                          <a:cs typeface="2  Kamran" pitchFamily="2" charset="-78"/>
                        </a:rPr>
                      </a:br>
                      <a:r>
                        <a:rPr lang="ar-SA" sz="1800" dirty="0">
                          <a:solidFill>
                            <a:srgbClr val="000000"/>
                          </a:solidFill>
                          <a:latin typeface="Times New Roman"/>
                          <a:ea typeface="Times New Roman"/>
                          <a:cs typeface="2  Kamran" pitchFamily="2" charset="-78"/>
                        </a:rPr>
                        <a:t>از عـلائم مشـخص به منظور فـروش محـصولات و ارائـه خـدمات نـامرغوب يا مـتفاوت مي شوند. اين نـظام، آگـاهي و امـکان</a:t>
                      </a:r>
                      <a:br>
                        <a:rPr lang="ar-SA" sz="1800" dirty="0">
                          <a:solidFill>
                            <a:srgbClr val="000000"/>
                          </a:solidFill>
                          <a:latin typeface="Times New Roman"/>
                          <a:ea typeface="Times New Roman"/>
                          <a:cs typeface="2  Kamran" pitchFamily="2" charset="-78"/>
                        </a:rPr>
                      </a:br>
                      <a:r>
                        <a:rPr lang="ar-SA" sz="1800" dirty="0">
                          <a:solidFill>
                            <a:srgbClr val="000000"/>
                          </a:solidFill>
                          <a:latin typeface="Times New Roman"/>
                          <a:ea typeface="Times New Roman"/>
                          <a:cs typeface="2  Kamran" pitchFamily="2" charset="-78"/>
                        </a:rPr>
                        <a:t>سـرمايه گذاري جهت توليد و فـروش کالاها و خدمات را در منصفانه ترين شرايط ممکن به مردم مي دهد و از اين راه تجارت بين المللي را تسهيل مي کند.</a:t>
                      </a:r>
                      <a:endParaRPr lang="en-US" sz="1800" dirty="0">
                        <a:latin typeface="Times New Roman"/>
                        <a:ea typeface="Times New Roman"/>
                        <a:cs typeface="2  Kamran" pitchFamily="2" charset="-78"/>
                      </a:endParaRPr>
                    </a:p>
                  </a:txBody>
                  <a:tcPr marL="0" marR="0" marT="0" marB="0" anchor="ctr">
                    <a:lnL>
                      <a:noFill/>
                    </a:lnL>
                    <a:lnR>
                      <a:noFill/>
                    </a:lnR>
                    <a:lnT>
                      <a:noFill/>
                    </a:lnT>
                    <a:lnB>
                      <a:noFill/>
                    </a:lnB>
                    <a:solidFill>
                      <a:srgbClr val="FFFFFF"/>
                    </a:solidFill>
                  </a:tcPr>
                </a:tc>
              </a:tr>
              <a:tr h="125037">
                <a:tc>
                  <a:txBody>
                    <a:bodyPr/>
                    <a:lstStyle/>
                    <a:p>
                      <a:pPr algn="ctr" rtl="1">
                        <a:spcAft>
                          <a:spcPts val="0"/>
                        </a:spcAft>
                      </a:pPr>
                      <a:r>
                        <a:rPr lang="ar-SA" sz="850" dirty="0">
                          <a:solidFill>
                            <a:srgbClr val="000000"/>
                          </a:solidFill>
                          <a:latin typeface="Times New Roman"/>
                          <a:ea typeface="Times New Roman"/>
                          <a:cs typeface="Tahoma"/>
                        </a:rPr>
                        <a:t> </a:t>
                      </a:r>
                      <a:endParaRPr lang="en-US" sz="1200" dirty="0">
                        <a:latin typeface="Times New Roman"/>
                        <a:ea typeface="Times New Roman"/>
                        <a:cs typeface="Arial"/>
                      </a:endParaRPr>
                    </a:p>
                  </a:txBody>
                  <a:tcPr marL="0" marR="0" marT="0" marB="0" anchor="ctr">
                    <a:lnL>
                      <a:noFill/>
                    </a:lnL>
                    <a:lnR>
                      <a:noFill/>
                    </a:lnR>
                    <a:lnT>
                      <a:noFill/>
                    </a:lnT>
                    <a:lnB>
                      <a:noFill/>
                    </a:lnB>
                    <a:solidFill>
                      <a:srgbClr val="FFFFFF"/>
                    </a:solidFill>
                  </a:tcPr>
                </a:tc>
              </a:tr>
            </a:tbl>
          </a:graphicData>
        </a:graphic>
      </p:graphicFrame>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0"/>
            <a:ext cx="6858048" cy="714356"/>
          </a:xfrm>
        </p:spPr>
        <p:txBody>
          <a:bodyPr>
            <a:normAutofit/>
          </a:bodyPr>
          <a:lstStyle/>
          <a:p>
            <a:pPr algn="r"/>
            <a:r>
              <a:rPr lang="fa-IR" sz="1800" dirty="0" smtClean="0">
                <a:cs typeface="B Nazanin" pitchFamily="2" charset="-78"/>
              </a:rPr>
              <a:t>علائمي که قابليت ثبت شدن دارند :</a:t>
            </a:r>
            <a:endParaRPr lang="fa-IR" sz="1800" dirty="0">
              <a:cs typeface="B Nazanin" pitchFamily="2" charset="-78"/>
            </a:endParaRPr>
          </a:p>
        </p:txBody>
      </p:sp>
      <p:sp>
        <p:nvSpPr>
          <p:cNvPr id="3" name="Subtitle 2"/>
          <p:cNvSpPr>
            <a:spLocks noGrp="1"/>
          </p:cNvSpPr>
          <p:nvPr>
            <p:ph type="subTitle" idx="1"/>
          </p:nvPr>
        </p:nvSpPr>
        <p:spPr>
          <a:xfrm>
            <a:off x="2214546" y="928670"/>
            <a:ext cx="6715172" cy="3429024"/>
          </a:xfrm>
        </p:spPr>
        <p:txBody>
          <a:bodyPr>
            <a:noAutofit/>
          </a:bodyPr>
          <a:lstStyle/>
          <a:p>
            <a:pPr algn="r"/>
            <a:r>
              <a:rPr lang="ar-SA" dirty="0" smtClean="0">
                <a:cs typeface="B Nazanin" pitchFamily="2" charset="-78"/>
              </a:rPr>
              <a:t>دامنه اين مورد تقريبا نامحدود است . علائم تجاري مي توانند يک يا تـرکيبي از چـند کلمه، حرف يا عدد باشند. مي توانند شـامل </a:t>
            </a:r>
            <a:br>
              <a:rPr lang="ar-SA" dirty="0" smtClean="0">
                <a:cs typeface="B Nazanin" pitchFamily="2" charset="-78"/>
              </a:rPr>
            </a:br>
            <a:r>
              <a:rPr lang="ar-SA" dirty="0" smtClean="0">
                <a:cs typeface="B Nazanin" pitchFamily="2" charset="-78"/>
              </a:rPr>
              <a:t>نقاشي ها ، سمبل ها ، نقش هاي سه بعدي مثل شکل و بسته بندي کالاها، علائم شنيداري مثل موسيقي يا اصوات و يا رنگ هايي</a:t>
            </a:r>
            <a:br>
              <a:rPr lang="ar-SA" dirty="0" smtClean="0">
                <a:cs typeface="B Nazanin" pitchFamily="2" charset="-78"/>
              </a:rPr>
            </a:br>
            <a:r>
              <a:rPr lang="ar-SA" dirty="0" smtClean="0">
                <a:cs typeface="B Nazanin" pitchFamily="2" charset="-78"/>
              </a:rPr>
              <a:t>جهت معرفي ويژگي ها باشند.</a:t>
            </a:r>
            <a:br>
              <a:rPr lang="ar-SA" dirty="0" smtClean="0">
                <a:cs typeface="B Nazanin" pitchFamily="2" charset="-78"/>
              </a:rPr>
            </a:br>
            <a:endParaRPr lang="fa-IR" dirty="0">
              <a:cs typeface="B Nazanin" pitchFamily="2" charset="-78"/>
            </a:endParaRPr>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5984" y="0"/>
            <a:ext cx="6715172" cy="714356"/>
          </a:xfrm>
        </p:spPr>
        <p:txBody>
          <a:bodyPr>
            <a:normAutofit/>
          </a:bodyPr>
          <a:lstStyle/>
          <a:p>
            <a:pPr algn="r"/>
            <a:r>
              <a:rPr lang="fa-IR" sz="1800" dirty="0" smtClean="0">
                <a:cs typeface="B Nazanin" pitchFamily="2" charset="-78"/>
              </a:rPr>
              <a:t>دامنه محافظت از علامت تجاري :</a:t>
            </a:r>
            <a:endParaRPr lang="fa-IR" sz="1800" dirty="0">
              <a:cs typeface="B Nazanin" pitchFamily="2" charset="-78"/>
            </a:endParaRPr>
          </a:p>
        </p:txBody>
      </p:sp>
      <p:sp>
        <p:nvSpPr>
          <p:cNvPr id="5" name="Rectangle 4"/>
          <p:cNvSpPr/>
          <p:nvPr/>
        </p:nvSpPr>
        <p:spPr>
          <a:xfrm>
            <a:off x="2285984" y="928670"/>
            <a:ext cx="6572296" cy="5395973"/>
          </a:xfrm>
          <a:prstGeom prst="rect">
            <a:avLst/>
          </a:prstGeom>
        </p:spPr>
        <p:txBody>
          <a:bodyPr wrap="square">
            <a:spAutoFit/>
          </a:bodyPr>
          <a:lstStyle/>
          <a:p>
            <a:r>
              <a:rPr lang="ar-SA" sz="2000" dirty="0" smtClean="0">
                <a:cs typeface="2  Kamran" pitchFamily="2" charset="-78"/>
              </a:rPr>
              <a:t>تقريبا تمامي کشورهاي جهان علائم تجاري را ثبت و محافظت مي کنند. هريک از دفاتر ملي يا ناحيه اي علاوه بر تسهيل آزمايش</a:t>
            </a:r>
            <a:br>
              <a:rPr lang="ar-SA" sz="2000" dirty="0" smtClean="0">
                <a:cs typeface="2  Kamran" pitchFamily="2" charset="-78"/>
              </a:rPr>
            </a:br>
            <a:r>
              <a:rPr lang="ar-SA" sz="2000" dirty="0" smtClean="0">
                <a:cs typeface="2  Kamran" pitchFamily="2" charset="-78"/>
              </a:rPr>
              <a:t>و جستجو و مخالفت پنهاني اشخاص ثالث ، ثبت عـلائم را که شامل اطلاعات کامل درخواست براي ثبت و تمديد است، نگهداري</a:t>
            </a:r>
            <a:br>
              <a:rPr lang="ar-SA" sz="2000" dirty="0" smtClean="0">
                <a:cs typeface="2  Kamran" pitchFamily="2" charset="-78"/>
              </a:rPr>
            </a:br>
            <a:r>
              <a:rPr lang="ar-SA" sz="2000" dirty="0" smtClean="0">
                <a:cs typeface="2  Kamran" pitchFamily="2" charset="-78"/>
              </a:rPr>
              <a:t>مي کنند. هرچند نتايج چنين ثبتي محدود به کشور مربوطه مي باشد.</a:t>
            </a:r>
            <a:br>
              <a:rPr lang="ar-SA" sz="2000" dirty="0" smtClean="0">
                <a:cs typeface="2  Kamran" pitchFamily="2" charset="-78"/>
              </a:rPr>
            </a:br>
            <a:r>
              <a:rPr lang="ar-SA" sz="2000" dirty="0" smtClean="0">
                <a:cs typeface="2  Kamran" pitchFamily="2" charset="-78"/>
              </a:rPr>
              <a:t/>
            </a:r>
            <a:br>
              <a:rPr lang="ar-SA" sz="2000" dirty="0" smtClean="0">
                <a:cs typeface="2  Kamran" pitchFamily="2" charset="-78"/>
              </a:rPr>
            </a:br>
            <a:r>
              <a:rPr lang="ar-SA" sz="2000" dirty="0" smtClean="0">
                <a:cs typeface="2  Kamran" pitchFamily="2" charset="-78"/>
              </a:rPr>
              <a:t>به منظور جلوگيري از ثـبت جداگانه در هر دفتر کشوري يا منطقه اي ، سازمان جهاني </a:t>
            </a:r>
            <a:r>
              <a:rPr lang="en-US" sz="2000" dirty="0" smtClean="0">
                <a:cs typeface="2  Kamran" pitchFamily="2" charset="-78"/>
              </a:rPr>
              <a:t>WIPO</a:t>
            </a:r>
            <a:r>
              <a:rPr lang="ar-SA" sz="2000" dirty="0" smtClean="0">
                <a:cs typeface="2  Kamran" pitchFamily="2" charset="-78"/>
              </a:rPr>
              <a:t> نظام بين المللي ثبت علائم را اجرا</a:t>
            </a:r>
            <a:br>
              <a:rPr lang="ar-SA" sz="2000" dirty="0" smtClean="0">
                <a:cs typeface="2  Kamran" pitchFamily="2" charset="-78"/>
              </a:rPr>
            </a:br>
            <a:r>
              <a:rPr lang="ar-SA" sz="2000" dirty="0" smtClean="0">
                <a:cs typeface="2  Kamran" pitchFamily="2" charset="-78"/>
              </a:rPr>
              <a:t>مي کند. اين نظام توسط دو عهدنامه اداره مي شود: </a:t>
            </a:r>
            <a:br>
              <a:rPr lang="ar-SA" sz="2000" dirty="0" smtClean="0">
                <a:cs typeface="2  Kamran" pitchFamily="2" charset="-78"/>
              </a:rPr>
            </a:br>
            <a:r>
              <a:rPr lang="ar-SA" sz="2000" dirty="0" smtClean="0">
                <a:cs typeface="2  Kamran" pitchFamily="2" charset="-78"/>
              </a:rPr>
              <a:t/>
            </a:r>
            <a:br>
              <a:rPr lang="ar-SA" sz="2000" dirty="0" smtClean="0">
                <a:cs typeface="2  Kamran" pitchFamily="2" charset="-78"/>
              </a:rPr>
            </a:br>
            <a:r>
              <a:rPr lang="ar-SA" sz="2000" dirty="0" smtClean="0">
                <a:cs typeface="2  Kamran" pitchFamily="2" charset="-78"/>
              </a:rPr>
              <a:t>1- موافقت نامه مادريد وابسته به ثبت بين المللي علائم تجاري</a:t>
            </a:r>
            <a:br>
              <a:rPr lang="ar-SA" sz="2000" dirty="0" smtClean="0">
                <a:cs typeface="2  Kamran" pitchFamily="2" charset="-78"/>
              </a:rPr>
            </a:br>
            <a:r>
              <a:rPr lang="ar-SA" sz="2000" dirty="0" smtClean="0">
                <a:cs typeface="2  Kamran" pitchFamily="2" charset="-78"/>
              </a:rPr>
              <a:t>2- پروتکل الحاقي مادريد</a:t>
            </a:r>
            <a:br>
              <a:rPr lang="ar-SA" sz="2000" dirty="0" smtClean="0">
                <a:cs typeface="2  Kamran" pitchFamily="2" charset="-78"/>
              </a:rPr>
            </a:br>
            <a:r>
              <a:rPr lang="ar-SA" sz="2000" dirty="0" smtClean="0">
                <a:cs typeface="2  Kamran" pitchFamily="2" charset="-78"/>
              </a:rPr>
              <a:t/>
            </a:r>
            <a:br>
              <a:rPr lang="ar-SA" sz="2000" dirty="0" smtClean="0">
                <a:cs typeface="2  Kamran" pitchFamily="2" charset="-78"/>
              </a:rPr>
            </a:br>
            <a:r>
              <a:rPr lang="ar-SA" sz="2000" dirty="0" smtClean="0">
                <a:cs typeface="2  Kamran" pitchFamily="2" charset="-78"/>
              </a:rPr>
              <a:t>امروزه سازمان </a:t>
            </a:r>
            <a:r>
              <a:rPr lang="en-US" sz="2000" dirty="0" smtClean="0">
                <a:cs typeface="2  Kamran" pitchFamily="2" charset="-78"/>
              </a:rPr>
              <a:t>WIPO</a:t>
            </a:r>
            <a:r>
              <a:rPr lang="ar-SA" sz="2000" dirty="0" smtClean="0">
                <a:cs typeface="2  Kamran" pitchFamily="2" charset="-78"/>
              </a:rPr>
              <a:t> فقط از طريق نمـايندگي هاي رسمي خود در سرتاسر جهان اقدام به ثبت جهاني علائم تجاري مي کند و وظيفه ارزش گذاري و حفاظت از علائم تجاري را بر عهده دارد.</a:t>
            </a:r>
            <a:br>
              <a:rPr lang="ar-SA" sz="2000" dirty="0" smtClean="0">
                <a:cs typeface="2  Kamran" pitchFamily="2" charset="-78"/>
              </a:rPr>
            </a:br>
            <a:endParaRPr lang="fa-IR" sz="2000" dirty="0">
              <a:cs typeface="2  Kamran" pitchFamily="2" charset="-78"/>
            </a:endParaRPr>
          </a:p>
        </p:txBody>
      </p:sp>
    </p:spTree>
  </p:cSld>
  <p:clrMapOvr>
    <a:masterClrMapping/>
  </p:clrMapOvr>
  <p:transition>
    <p:whee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0"/>
            <a:ext cx="6715156" cy="642918"/>
          </a:xfrm>
        </p:spPr>
        <p:txBody>
          <a:bodyPr>
            <a:normAutofit/>
          </a:bodyPr>
          <a:lstStyle/>
          <a:p>
            <a:pPr algn="r"/>
            <a:r>
              <a:rPr lang="fa-IR" sz="1800" dirty="0" smtClean="0">
                <a:cs typeface="B Nazanin" pitchFamily="2" charset="-78"/>
              </a:rPr>
              <a:t>ارزش سازي علامت تجاري در فضاي تجارت ايران :</a:t>
            </a:r>
            <a:endParaRPr lang="fa-IR" sz="1800" dirty="0">
              <a:cs typeface="B Nazanin" pitchFamily="2" charset="-78"/>
            </a:endParaRPr>
          </a:p>
        </p:txBody>
      </p:sp>
      <p:sp>
        <p:nvSpPr>
          <p:cNvPr id="4" name="Rectangle 3"/>
          <p:cNvSpPr/>
          <p:nvPr/>
        </p:nvSpPr>
        <p:spPr>
          <a:xfrm>
            <a:off x="2000232" y="857232"/>
            <a:ext cx="6929486" cy="4708981"/>
          </a:xfrm>
          <a:prstGeom prst="rect">
            <a:avLst/>
          </a:prstGeom>
        </p:spPr>
        <p:txBody>
          <a:bodyPr wrap="square">
            <a:spAutoFit/>
          </a:bodyPr>
          <a:lstStyle/>
          <a:p>
            <a:r>
              <a:rPr lang="ar-SA" sz="2000" dirty="0" smtClean="0">
                <a:cs typeface="2  Kamran" pitchFamily="2" charset="-78"/>
              </a:rPr>
              <a:t>اما براي اهميت يافتن برند به عنوان يک دارايي براي بنگاه هاي ايراني چه تدابيري بايد اتخاذ کرد :</a:t>
            </a:r>
            <a:br>
              <a:rPr lang="ar-SA" sz="2000" dirty="0" smtClean="0">
                <a:cs typeface="2  Kamran" pitchFamily="2" charset="-78"/>
              </a:rPr>
            </a:br>
            <a:r>
              <a:rPr lang="ar-SA" sz="2000" dirty="0" smtClean="0">
                <a:cs typeface="2  Kamran" pitchFamily="2" charset="-78"/>
              </a:rPr>
              <a:t/>
            </a:r>
            <a:br>
              <a:rPr lang="ar-SA" sz="2000" dirty="0" smtClean="0">
                <a:cs typeface="2  Kamran" pitchFamily="2" charset="-78"/>
              </a:rPr>
            </a:br>
            <a:r>
              <a:rPr lang="ar-SA" sz="2000" dirty="0" smtClean="0">
                <a:cs typeface="2  Kamran" pitchFamily="2" charset="-78"/>
              </a:rPr>
              <a:t>1- تغيير روش هاي حسابداري در بنگاه هاي توليدي و خدماتي</a:t>
            </a:r>
            <a:br>
              <a:rPr lang="ar-SA" sz="2000" dirty="0" smtClean="0">
                <a:cs typeface="2  Kamran" pitchFamily="2" charset="-78"/>
              </a:rPr>
            </a:br>
            <a:r>
              <a:rPr lang="ar-SA" sz="2000" dirty="0" smtClean="0">
                <a:cs typeface="2  Kamran" pitchFamily="2" charset="-78"/>
              </a:rPr>
              <a:t>2- تغيير ديدگاه مديران در بنگاه هاي ايراني نسبت به سرمايه گذاري بر روي برند</a:t>
            </a:r>
            <a:br>
              <a:rPr lang="ar-SA" sz="2000" dirty="0" smtClean="0">
                <a:cs typeface="2  Kamran" pitchFamily="2" charset="-78"/>
              </a:rPr>
            </a:br>
            <a:r>
              <a:rPr lang="ar-SA" sz="2000" dirty="0" smtClean="0">
                <a:cs typeface="2  Kamran" pitchFamily="2" charset="-78"/>
              </a:rPr>
              <a:t>3- تاسيس موسسات ارزش گذاري و رتبه بندي برند تجاري</a:t>
            </a:r>
            <a:br>
              <a:rPr lang="ar-SA" sz="2000" dirty="0" smtClean="0">
                <a:cs typeface="2  Kamran" pitchFamily="2" charset="-78"/>
              </a:rPr>
            </a:br>
            <a:r>
              <a:rPr lang="ar-SA" sz="2000" dirty="0" smtClean="0">
                <a:cs typeface="2  Kamran" pitchFamily="2" charset="-78"/>
              </a:rPr>
              <a:t>4- تعيين ارزش برند شرکت ها توسط شورايعالي واگذاري و سازمان خصوصي سازي در جريان قيمت گذاري شرکت هاي قابل واگذاري</a:t>
            </a:r>
            <a:br>
              <a:rPr lang="ar-SA" sz="2000" dirty="0" smtClean="0">
                <a:cs typeface="2  Kamran" pitchFamily="2" charset="-78"/>
              </a:rPr>
            </a:br>
            <a:r>
              <a:rPr lang="ar-SA" sz="2000" dirty="0" smtClean="0">
                <a:cs typeface="2  Kamran" pitchFamily="2" charset="-78"/>
              </a:rPr>
              <a:t>5- تعيين و تدوين استاندارد ارزش گذاري برند شرکت ها از سوي سازمان حسابرسي و توصيه آن به موسسات ارزياب سهام و دارايي ها</a:t>
            </a:r>
            <a:br>
              <a:rPr lang="ar-SA" sz="2000" dirty="0" smtClean="0">
                <a:cs typeface="2  Kamran" pitchFamily="2" charset="-78"/>
              </a:rPr>
            </a:br>
            <a:r>
              <a:rPr lang="ar-SA" sz="2000" dirty="0" smtClean="0">
                <a:cs typeface="2  Kamran" pitchFamily="2" charset="-78"/>
              </a:rPr>
              <a:t>6- پيگيري اهميت برند از سوي تشکل هاي حرفه حسابداري</a:t>
            </a:r>
            <a:br>
              <a:rPr lang="ar-SA" sz="2000" dirty="0" smtClean="0">
                <a:cs typeface="2  Kamran" pitchFamily="2" charset="-78"/>
              </a:rPr>
            </a:br>
            <a:r>
              <a:rPr lang="ar-SA" sz="2000" dirty="0" smtClean="0">
                <a:cs typeface="2  Kamran" pitchFamily="2" charset="-78"/>
              </a:rPr>
              <a:t>7- ورود ارزش گذاري برند در ادبيات دولت در خصوص مصوبات و دستورالعمل هاي خصوصي سازي و واگذاري واحدهاي دولتي</a:t>
            </a:r>
            <a:br>
              <a:rPr lang="ar-SA" sz="2000" dirty="0" smtClean="0">
                <a:cs typeface="2  Kamran" pitchFamily="2" charset="-78"/>
              </a:rPr>
            </a:br>
            <a:r>
              <a:rPr lang="ar-SA" sz="2000" dirty="0" smtClean="0">
                <a:cs typeface="2  Kamran" pitchFamily="2" charset="-78"/>
              </a:rPr>
              <a:t>8- ارزش گذاري برند شرکت از سوي خود بنگاه و ورود ارزش تعيين شده به ترازنامه شرکت ها</a:t>
            </a:r>
            <a:br>
              <a:rPr lang="ar-SA" sz="2000" dirty="0" smtClean="0">
                <a:cs typeface="2  Kamran" pitchFamily="2" charset="-78"/>
              </a:rPr>
            </a:br>
            <a:r>
              <a:rPr lang="ar-SA" sz="2000" dirty="0" smtClean="0">
                <a:cs typeface="2  Kamran" pitchFamily="2" charset="-78"/>
              </a:rPr>
              <a:t>9- ايجاد بازار برند به منظور خريد، فروش، مزايده، اجاره و ادغام برندها در يکديگر</a:t>
            </a:r>
            <a:br>
              <a:rPr lang="ar-SA" sz="2000" dirty="0" smtClean="0">
                <a:cs typeface="2  Kamran" pitchFamily="2" charset="-78"/>
              </a:rPr>
            </a:br>
            <a:r>
              <a:rPr lang="ar-SA" sz="2000" dirty="0" smtClean="0">
                <a:cs typeface="2  Kamran" pitchFamily="2" charset="-78"/>
              </a:rPr>
              <a:t>10- تاکيد شرکت هاي تبليغاتي بر روي برند شرکت ها با هدف فرهنگ سازي </a:t>
            </a:r>
            <a:endParaRPr lang="fa-IR" sz="2000" dirty="0">
              <a:cs typeface="2  Kamran" pitchFamily="2" charset="-78"/>
            </a:endParaRPr>
          </a:p>
        </p:txBody>
      </p:sp>
    </p:spTree>
  </p:cSld>
  <p:clrMapOvr>
    <a:masterClrMapping/>
  </p:clrMapOvr>
  <p:transition>
    <p:strips dir="l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57422" y="0"/>
            <a:ext cx="6357982" cy="428604"/>
          </a:xfrm>
        </p:spPr>
        <p:txBody>
          <a:bodyPr>
            <a:normAutofit fontScale="90000"/>
          </a:bodyPr>
          <a:lstStyle/>
          <a:p>
            <a:pPr algn="r"/>
            <a:r>
              <a:rPr lang="fa-IR" sz="2400" dirty="0" smtClean="0">
                <a:cs typeface="B Nazanin" pitchFamily="2" charset="-78"/>
              </a:rPr>
              <a:t>موافقتنامه و پروتکل مادريد :</a:t>
            </a:r>
            <a:endParaRPr lang="fa-IR" sz="2400" dirty="0">
              <a:cs typeface="B Nazanin" pitchFamily="2" charset="-78"/>
            </a:endParaRPr>
          </a:p>
        </p:txBody>
      </p:sp>
      <p:sp>
        <p:nvSpPr>
          <p:cNvPr id="3" name="Subtitle 2"/>
          <p:cNvSpPr>
            <a:spLocks noGrp="1"/>
          </p:cNvSpPr>
          <p:nvPr>
            <p:ph type="subTitle" idx="1"/>
          </p:nvPr>
        </p:nvSpPr>
        <p:spPr>
          <a:xfrm>
            <a:off x="2000232" y="571480"/>
            <a:ext cx="6457968" cy="5857916"/>
          </a:xfrm>
        </p:spPr>
        <p:txBody>
          <a:bodyPr>
            <a:noAutofit/>
          </a:bodyPr>
          <a:lstStyle/>
          <a:p>
            <a:pPr algn="r"/>
            <a:r>
              <a:rPr lang="ar-SA" sz="1600" dirty="0" smtClean="0">
                <a:cs typeface="B Nazanin" pitchFamily="2" charset="-78"/>
              </a:rPr>
              <a:t>اولـين اقدام جهت حمايت از عـلائم تـجاري و بـرخـورداري از حقوق مرتبط با آن ثـبت عـلامت در بعد داخلي و بين المللي طبق</a:t>
            </a:r>
            <a:br>
              <a:rPr lang="ar-SA" sz="1600" dirty="0" smtClean="0">
                <a:cs typeface="B Nazanin" pitchFamily="2" charset="-78"/>
              </a:rPr>
            </a:br>
            <a:r>
              <a:rPr lang="ar-SA" sz="1600" dirty="0" smtClean="0">
                <a:cs typeface="B Nazanin" pitchFamily="2" charset="-78"/>
              </a:rPr>
              <a:t>کنوانسيون پاريس مي باشد. با نگرشي بر تاريخچه اين کنوانسيون در خصوص حمايت از مالکيت صنعتي درمي يابيم که به منظور حـمايت از عـلائم تـجاري در سطح بين المللي به موجب کنوانسيون مزبور صاحب علامت (شخص حقيقي يا حقوقي) مي بايست</a:t>
            </a:r>
            <a:br>
              <a:rPr lang="ar-SA" sz="1600" dirty="0" smtClean="0">
                <a:cs typeface="B Nazanin" pitchFamily="2" charset="-78"/>
              </a:rPr>
            </a:br>
            <a:r>
              <a:rPr lang="ar-SA" sz="1600" dirty="0" smtClean="0">
                <a:cs typeface="B Nazanin" pitchFamily="2" charset="-78"/>
              </a:rPr>
              <a:t>بطور جداگانه تعدادي تقاضانامه را در ادارات کشورهاي مختلف عضو به زبان هاي گوناگون با پرداخت هزينه هاي متفاوت و صرف زمان طولاني ، توديع نمايد . به همين منظور جهت تسـهيل روند ثبت بين المللي و تحصيل حقوق ناشي از آن تعدادي از کشورهاي</a:t>
            </a:r>
            <a:br>
              <a:rPr lang="ar-SA" sz="1600" dirty="0" smtClean="0">
                <a:cs typeface="B Nazanin" pitchFamily="2" charset="-78"/>
              </a:rPr>
            </a:br>
            <a:r>
              <a:rPr lang="ar-SA" sz="1600" dirty="0" smtClean="0">
                <a:cs typeface="B Nazanin" pitchFamily="2" charset="-78"/>
              </a:rPr>
              <a:t>عضو کـنوانسيون پـاريس اتحاديه بيـن المـللي را جهت حمايت مالکيت صنعتي در راستاي کنوانسيون مزبور تشکيل داده و در آن</a:t>
            </a:r>
            <a:r>
              <a:rPr lang="fa-IR" sz="1600" dirty="0" smtClean="0">
                <a:cs typeface="B Nazanin" pitchFamily="2" charset="-78"/>
              </a:rPr>
              <a:t> </a:t>
            </a:r>
            <a:r>
              <a:rPr lang="ar-SA" sz="1600" dirty="0" smtClean="0">
                <a:cs typeface="B Nazanin" pitchFamily="2" charset="-78"/>
              </a:rPr>
              <a:t>سيـستم مـادريد را به عنوان دسـتورالعمل ثبت بين المللي علائم تجاري تصويب نمودند. اين سيستم شامل دو معاهده، موافقتنامه</a:t>
            </a:r>
            <a:r>
              <a:rPr lang="fa-IR" sz="1600" dirty="0" smtClean="0">
                <a:cs typeface="B Nazanin" pitchFamily="2" charset="-78"/>
              </a:rPr>
              <a:t> </a:t>
            </a:r>
            <a:r>
              <a:rPr lang="ar-SA" sz="1600" dirty="0" smtClean="0">
                <a:cs typeface="B Nazanin" pitchFamily="2" charset="-78"/>
              </a:rPr>
              <a:t>مادريد مورخ 1981 و پروتکل مرتبط با آن مصوب 1989 مي باشد.</a:t>
            </a:r>
            <a:br>
              <a:rPr lang="ar-SA" sz="1600" dirty="0" smtClean="0">
                <a:cs typeface="B Nazanin" pitchFamily="2" charset="-78"/>
              </a:rPr>
            </a:br>
            <a:r>
              <a:rPr lang="ar-SA" sz="1600" dirty="0" smtClean="0">
                <a:cs typeface="B Nazanin" pitchFamily="2" charset="-78"/>
              </a:rPr>
              <a:t>به موجب سيستم مادريد، علامت با توجه به قوانين داخلي هر کشور مورد بررسي قرار مي گيرد، ثبت مي شود و سپس وارد پروسه ثبت بين المللي مي شود. صاحب عـلامت تجاري صرفا با پرکردن فرم درخواست ثبت بين المللي ( انگليسي يا فرانسه) و پرداخت</a:t>
            </a:r>
            <a:r>
              <a:rPr lang="fa-IR" sz="1600" dirty="0" smtClean="0">
                <a:cs typeface="B Nazanin" pitchFamily="2" charset="-78"/>
              </a:rPr>
              <a:t> </a:t>
            </a:r>
            <a:r>
              <a:rPr lang="ar-SA" sz="1600" dirty="0" smtClean="0">
                <a:cs typeface="B Nazanin" pitchFamily="2" charset="-78"/>
              </a:rPr>
              <a:t>يک تعرفه، علامت تجاري خود را توسط نماينده سازمان ثبت جهاني به ثبت مي رساند. همچنين در صورتي که هرگونه تغييري در علامت ثبت شده از سوي صاحب آن صورت گيرد از قبيل تغييرات در نام، آدرس، مالکيت، تمديد و ... در سطح بين المللي مي توان</a:t>
            </a:r>
            <a:r>
              <a:rPr lang="fa-IR" sz="1600" dirty="0" smtClean="0">
                <a:cs typeface="B Nazanin" pitchFamily="2" charset="-78"/>
              </a:rPr>
              <a:t> </a:t>
            </a:r>
            <a:r>
              <a:rPr lang="ar-SA" sz="1600" dirty="0" smtClean="0">
                <a:cs typeface="B Nazanin" pitchFamily="2" charset="-78"/>
              </a:rPr>
              <a:t>با تکميل فرم هاي مربوطه و پرداخت هـزينه اي اندک آنها را اعمال نمود و ديگر اينکه اداره مـبدا نيز از انجام طـبقه بندي کالاها و خدمات و انتشار علائم در روزنامه رسمي کشور متبوع خويش بي نياز است. در واقع ثبت جهاني، مجموعه اي از ثبت هاي ملي طبق مقررات داخلي هر کشور تعيين شده، مي باشد.</a:t>
            </a:r>
            <a:endParaRPr lang="fa-IR" sz="1600" dirty="0" smtClean="0">
              <a:cs typeface="B Nazanin" pitchFamily="2" charset="-78"/>
            </a:endParaRPr>
          </a:p>
          <a:p>
            <a:pPr algn="r"/>
            <a:r>
              <a:rPr lang="ar-SA" sz="1600" dirty="0" smtClean="0">
                <a:cs typeface="B Nazanin" pitchFamily="2" charset="-78"/>
              </a:rPr>
              <a:t/>
            </a:r>
            <a:br>
              <a:rPr lang="ar-SA" sz="1600" dirty="0" smtClean="0">
                <a:cs typeface="B Nazanin" pitchFamily="2" charset="-78"/>
              </a:rPr>
            </a:br>
            <a:endParaRPr lang="fa-IR" sz="1600" dirty="0">
              <a:cs typeface="B Nazanin" pitchFamily="2" charset="-78"/>
            </a:endParaRPr>
          </a:p>
        </p:txBody>
      </p:sp>
    </p:spTree>
  </p:cSld>
  <p:clrMapOvr>
    <a:masterClrMapping/>
  </p:clrMapOvr>
  <p:transition>
    <p:wheel spokes="8"/>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descr="Gucci_bottom.jpg"/>
          <p:cNvPicPr>
            <a:picLocks noChangeAspect="1"/>
          </p:cNvPicPr>
          <p:nvPr/>
        </p:nvPicPr>
        <p:blipFill>
          <a:blip r:embed="rId2"/>
          <a:stretch>
            <a:fillRect/>
          </a:stretch>
        </p:blipFill>
        <p:spPr>
          <a:xfrm>
            <a:off x="1714480" y="0"/>
            <a:ext cx="2643206" cy="1933575"/>
          </a:xfrm>
          <a:prstGeom prst="rect">
            <a:avLst/>
          </a:prstGeom>
        </p:spPr>
      </p:pic>
      <p:pic>
        <p:nvPicPr>
          <p:cNvPr id="21" name="Picture 20" descr="DeGSS09show.jpg"/>
          <p:cNvPicPr>
            <a:picLocks noChangeAspect="1"/>
          </p:cNvPicPr>
          <p:nvPr/>
        </p:nvPicPr>
        <p:blipFill>
          <a:blip r:embed="rId3"/>
          <a:stretch>
            <a:fillRect/>
          </a:stretch>
        </p:blipFill>
        <p:spPr>
          <a:xfrm>
            <a:off x="3000364" y="2000240"/>
            <a:ext cx="2599525" cy="2079620"/>
          </a:xfrm>
          <a:prstGeom prst="rect">
            <a:avLst/>
          </a:prstGeom>
        </p:spPr>
      </p:pic>
      <p:pic>
        <p:nvPicPr>
          <p:cNvPr id="22" name="Picture 21" descr="Bmw logo.jpg"/>
          <p:cNvPicPr>
            <a:picLocks noChangeAspect="1"/>
          </p:cNvPicPr>
          <p:nvPr/>
        </p:nvPicPr>
        <p:blipFill>
          <a:blip r:embed="rId4"/>
          <a:stretch>
            <a:fillRect/>
          </a:stretch>
        </p:blipFill>
        <p:spPr>
          <a:xfrm>
            <a:off x="4929190" y="4143380"/>
            <a:ext cx="3000396" cy="2476495"/>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dirty="0">
              <a:cs typeface="B Nazanin" pitchFamily="2" charset="-78"/>
            </a:endParaRPr>
          </a:p>
        </p:txBody>
      </p:sp>
      <p:sp>
        <p:nvSpPr>
          <p:cNvPr id="3" name="Subtitle 2"/>
          <p:cNvSpPr>
            <a:spLocks noGrp="1"/>
          </p:cNvSpPr>
          <p:nvPr>
            <p:ph type="subTitle" idx="1"/>
          </p:nvPr>
        </p:nvSpPr>
        <p:spPr/>
        <p:txBody>
          <a:bodyPr/>
          <a:lstStyle/>
          <a:p>
            <a:endParaRPr lang="fa-IR"/>
          </a:p>
        </p:txBody>
      </p:sp>
      <p:pic>
        <p:nvPicPr>
          <p:cNvPr id="4" name="Picture 3" descr="Audi logo.jpg"/>
          <p:cNvPicPr>
            <a:picLocks noChangeAspect="1"/>
          </p:cNvPicPr>
          <p:nvPr/>
        </p:nvPicPr>
        <p:blipFill>
          <a:blip r:embed="rId2" cstate="print"/>
          <a:stretch>
            <a:fillRect/>
          </a:stretch>
        </p:blipFill>
        <p:spPr>
          <a:xfrm>
            <a:off x="2285984" y="5357826"/>
            <a:ext cx="2002536" cy="1237488"/>
          </a:xfrm>
          <a:prstGeom prst="rect">
            <a:avLst/>
          </a:prstGeom>
        </p:spPr>
      </p:pic>
      <p:pic>
        <p:nvPicPr>
          <p:cNvPr id="5" name="Picture 4" descr="Benz logo.jpg"/>
          <p:cNvPicPr>
            <a:picLocks noChangeAspect="1"/>
          </p:cNvPicPr>
          <p:nvPr/>
        </p:nvPicPr>
        <p:blipFill>
          <a:blip r:embed="rId3"/>
          <a:stretch>
            <a:fillRect/>
          </a:stretch>
        </p:blipFill>
        <p:spPr>
          <a:xfrm>
            <a:off x="6286512" y="214290"/>
            <a:ext cx="1990725" cy="1952625"/>
          </a:xfrm>
          <a:prstGeom prst="rect">
            <a:avLst/>
          </a:prstGeom>
        </p:spPr>
      </p:pic>
      <p:pic>
        <p:nvPicPr>
          <p:cNvPr id="6" name="Picture 5" descr="citroen logo.jpg"/>
          <p:cNvPicPr>
            <a:picLocks noChangeAspect="1"/>
          </p:cNvPicPr>
          <p:nvPr/>
        </p:nvPicPr>
        <p:blipFill>
          <a:blip r:embed="rId4"/>
          <a:stretch>
            <a:fillRect/>
          </a:stretch>
        </p:blipFill>
        <p:spPr>
          <a:xfrm>
            <a:off x="1857356" y="285728"/>
            <a:ext cx="2133600" cy="2044700"/>
          </a:xfrm>
          <a:prstGeom prst="rect">
            <a:avLst/>
          </a:prstGeom>
        </p:spPr>
      </p:pic>
      <p:pic>
        <p:nvPicPr>
          <p:cNvPr id="7" name="Picture 6" descr="Ferrari Logo.jpg"/>
          <p:cNvPicPr>
            <a:picLocks noChangeAspect="1"/>
          </p:cNvPicPr>
          <p:nvPr/>
        </p:nvPicPr>
        <p:blipFill>
          <a:blip r:embed="rId5"/>
          <a:stretch>
            <a:fillRect/>
          </a:stretch>
        </p:blipFill>
        <p:spPr>
          <a:xfrm>
            <a:off x="4357686" y="2285992"/>
            <a:ext cx="1430303" cy="2286822"/>
          </a:xfrm>
          <a:prstGeom prst="rect">
            <a:avLst/>
          </a:prstGeom>
        </p:spPr>
      </p:pic>
      <p:pic>
        <p:nvPicPr>
          <p:cNvPr id="8" name="Picture 7" descr="Reno logo.jpg"/>
          <p:cNvPicPr>
            <a:picLocks noChangeAspect="1"/>
          </p:cNvPicPr>
          <p:nvPr/>
        </p:nvPicPr>
        <p:blipFill>
          <a:blip r:embed="rId6"/>
          <a:stretch>
            <a:fillRect/>
          </a:stretch>
        </p:blipFill>
        <p:spPr>
          <a:xfrm>
            <a:off x="6357950" y="5072074"/>
            <a:ext cx="2005021" cy="1485904"/>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dirty="0">
              <a:cs typeface="B Nazanin" pitchFamily="2" charset="-78"/>
            </a:endParaRPr>
          </a:p>
        </p:txBody>
      </p:sp>
      <p:sp>
        <p:nvSpPr>
          <p:cNvPr id="3" name="Subtitle 2"/>
          <p:cNvSpPr>
            <a:spLocks noGrp="1"/>
          </p:cNvSpPr>
          <p:nvPr>
            <p:ph type="subTitle" idx="1"/>
          </p:nvPr>
        </p:nvSpPr>
        <p:spPr/>
        <p:txBody>
          <a:bodyPr/>
          <a:lstStyle/>
          <a:p>
            <a:endParaRPr lang="fa-IR" dirty="0"/>
          </a:p>
        </p:txBody>
      </p:sp>
      <p:pic>
        <p:nvPicPr>
          <p:cNvPr id="4" name="Picture 3" descr="maserat logo.jpg"/>
          <p:cNvPicPr>
            <a:picLocks noChangeAspect="1"/>
          </p:cNvPicPr>
          <p:nvPr/>
        </p:nvPicPr>
        <p:blipFill>
          <a:blip r:embed="rId2"/>
          <a:stretch>
            <a:fillRect/>
          </a:stretch>
        </p:blipFill>
        <p:spPr>
          <a:xfrm>
            <a:off x="1785918" y="214290"/>
            <a:ext cx="1733550" cy="2495550"/>
          </a:xfrm>
          <a:prstGeom prst="rect">
            <a:avLst/>
          </a:prstGeom>
        </p:spPr>
      </p:pic>
      <p:pic>
        <p:nvPicPr>
          <p:cNvPr id="5" name="Picture 4" descr="ford logo.jpg"/>
          <p:cNvPicPr>
            <a:picLocks noChangeAspect="1"/>
          </p:cNvPicPr>
          <p:nvPr/>
        </p:nvPicPr>
        <p:blipFill>
          <a:blip r:embed="rId3"/>
          <a:stretch>
            <a:fillRect/>
          </a:stretch>
        </p:blipFill>
        <p:spPr>
          <a:xfrm>
            <a:off x="3571868" y="2071678"/>
            <a:ext cx="2928958" cy="2371720"/>
          </a:xfrm>
          <a:prstGeom prst="rect">
            <a:avLst/>
          </a:prstGeom>
        </p:spPr>
      </p:pic>
      <p:pic>
        <p:nvPicPr>
          <p:cNvPr id="6" name="Picture 5" descr="rover logo.jpg"/>
          <p:cNvPicPr>
            <a:picLocks noChangeAspect="1"/>
          </p:cNvPicPr>
          <p:nvPr/>
        </p:nvPicPr>
        <p:blipFill>
          <a:blip r:embed="rId4"/>
          <a:stretch>
            <a:fillRect/>
          </a:stretch>
        </p:blipFill>
        <p:spPr>
          <a:xfrm>
            <a:off x="5905494" y="500042"/>
            <a:ext cx="3238506" cy="2040259"/>
          </a:xfrm>
          <a:prstGeom prst="rect">
            <a:avLst/>
          </a:prstGeom>
        </p:spPr>
      </p:pic>
      <p:pic>
        <p:nvPicPr>
          <p:cNvPr id="7" name="Picture 6" descr="skoda logo.jpg"/>
          <p:cNvPicPr>
            <a:picLocks noChangeAspect="1"/>
          </p:cNvPicPr>
          <p:nvPr/>
        </p:nvPicPr>
        <p:blipFill>
          <a:blip r:embed="rId5"/>
          <a:stretch>
            <a:fillRect/>
          </a:stretch>
        </p:blipFill>
        <p:spPr>
          <a:xfrm>
            <a:off x="6248400" y="3971925"/>
            <a:ext cx="2895600" cy="2886075"/>
          </a:xfrm>
          <a:prstGeom prst="rect">
            <a:avLst/>
          </a:prstGeom>
        </p:spPr>
      </p:pic>
      <p:pic>
        <p:nvPicPr>
          <p:cNvPr id="8" name="Picture 7" descr="volvo  logo.JPG"/>
          <p:cNvPicPr>
            <a:picLocks noChangeAspect="1"/>
          </p:cNvPicPr>
          <p:nvPr/>
        </p:nvPicPr>
        <p:blipFill>
          <a:blip r:embed="rId6"/>
          <a:stretch>
            <a:fillRect/>
          </a:stretch>
        </p:blipFill>
        <p:spPr>
          <a:xfrm>
            <a:off x="2071670" y="4214818"/>
            <a:ext cx="2265603" cy="2643182"/>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dirty="0">
              <a:cs typeface="B Nazanin" pitchFamily="2" charset="-78"/>
            </a:endParaRPr>
          </a:p>
        </p:txBody>
      </p:sp>
      <p:sp>
        <p:nvSpPr>
          <p:cNvPr id="3" name="Subtitle 2"/>
          <p:cNvSpPr>
            <a:spLocks noGrp="1"/>
          </p:cNvSpPr>
          <p:nvPr>
            <p:ph type="subTitle" idx="1"/>
          </p:nvPr>
        </p:nvSpPr>
        <p:spPr/>
        <p:txBody>
          <a:bodyPr/>
          <a:lstStyle/>
          <a:p>
            <a:endParaRPr lang="fa-IR"/>
          </a:p>
        </p:txBody>
      </p:sp>
      <p:pic>
        <p:nvPicPr>
          <p:cNvPr id="4" name="Picture 3" descr="Boeing_Logo.jpg"/>
          <p:cNvPicPr>
            <a:picLocks noChangeAspect="1"/>
          </p:cNvPicPr>
          <p:nvPr/>
        </p:nvPicPr>
        <p:blipFill>
          <a:blip r:embed="rId2"/>
          <a:stretch>
            <a:fillRect/>
          </a:stretch>
        </p:blipFill>
        <p:spPr>
          <a:xfrm>
            <a:off x="1857356" y="214290"/>
            <a:ext cx="3119446" cy="3119446"/>
          </a:xfrm>
          <a:prstGeom prst="rect">
            <a:avLst/>
          </a:prstGeom>
        </p:spPr>
      </p:pic>
      <p:pic>
        <p:nvPicPr>
          <p:cNvPr id="5" name="Picture 4" descr="iconshock-perfect-logo.jpg"/>
          <p:cNvPicPr>
            <a:picLocks noChangeAspect="1"/>
          </p:cNvPicPr>
          <p:nvPr/>
        </p:nvPicPr>
        <p:blipFill>
          <a:blip r:embed="rId3"/>
          <a:stretch>
            <a:fillRect/>
          </a:stretch>
        </p:blipFill>
        <p:spPr>
          <a:xfrm>
            <a:off x="2071670" y="3429000"/>
            <a:ext cx="3095620" cy="3095620"/>
          </a:xfrm>
          <a:prstGeom prst="rect">
            <a:avLst/>
          </a:prstGeom>
        </p:spPr>
      </p:pic>
      <p:pic>
        <p:nvPicPr>
          <p:cNvPr id="6" name="Picture 5" descr="logo-samples.jpg"/>
          <p:cNvPicPr>
            <a:picLocks noChangeAspect="1"/>
          </p:cNvPicPr>
          <p:nvPr/>
        </p:nvPicPr>
        <p:blipFill>
          <a:blip r:embed="rId4"/>
          <a:stretch>
            <a:fillRect/>
          </a:stretch>
        </p:blipFill>
        <p:spPr>
          <a:xfrm>
            <a:off x="5411066" y="1500174"/>
            <a:ext cx="3732934" cy="4271957"/>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14612" y="500042"/>
            <a:ext cx="3429024" cy="2000264"/>
          </a:xfr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ormAutofit fontScale="90000"/>
          </a:bodyPr>
          <a:lstStyle/>
          <a:p>
            <a:pPr algn="ctr"/>
            <a:r>
              <a:rPr lang="fa-IR" sz="1600" b="1" dirty="0" smtClean="0">
                <a:cs typeface="B Nazanin" pitchFamily="2" charset="-78"/>
              </a:rPr>
              <a:t>مقدمه:</a:t>
            </a:r>
            <a:r>
              <a:rPr lang="fa-IR" b="1" dirty="0" smtClean="0">
                <a:cs typeface="B Nazanin" pitchFamily="2" charset="-78"/>
              </a:rPr>
              <a:t/>
            </a:r>
            <a:br>
              <a:rPr lang="fa-IR" b="1" dirty="0" smtClean="0">
                <a:cs typeface="B Nazanin" pitchFamily="2" charset="-78"/>
              </a:rPr>
            </a:br>
            <a:r>
              <a:rPr lang="fa-IR" dirty="0" smtClean="0">
                <a:cs typeface="B Nazanin" pitchFamily="2" charset="-78"/>
              </a:rPr>
              <a:t/>
            </a:r>
            <a:br>
              <a:rPr lang="fa-IR" dirty="0" smtClean="0">
                <a:cs typeface="B Nazanin" pitchFamily="2" charset="-78"/>
              </a:rPr>
            </a:br>
            <a:r>
              <a:rPr lang="fa-IR" b="1" dirty="0" smtClean="0">
                <a:cs typeface="B Nazanin" pitchFamily="2" charset="-78"/>
              </a:rPr>
              <a:t/>
            </a:r>
            <a:br>
              <a:rPr lang="fa-IR" b="1" dirty="0" smtClean="0">
                <a:cs typeface="B Nazanin" pitchFamily="2" charset="-78"/>
              </a:rPr>
            </a:br>
            <a:r>
              <a:rPr lang="ar-SA" sz="6700" b="1" dirty="0" smtClean="0">
                <a:cs typeface="B Nazanin" pitchFamily="2" charset="-78"/>
              </a:rPr>
              <a:t>برند چيست </a:t>
            </a:r>
            <a:r>
              <a:rPr lang="ar-SA" sz="6700" b="1" dirty="0">
                <a:cs typeface="B Nazanin" pitchFamily="2" charset="-78"/>
              </a:rPr>
              <a:t>؟</a:t>
            </a:r>
            <a:r>
              <a:rPr lang="en-US" b="1" dirty="0">
                <a:cs typeface="B Nazanin" pitchFamily="2" charset="-78"/>
              </a:rPr>
              <a:t/>
            </a:r>
            <a:br>
              <a:rPr lang="en-US" b="1" dirty="0">
                <a:cs typeface="B Nazanin" pitchFamily="2" charset="-78"/>
              </a:rPr>
            </a:br>
            <a:endParaRPr lang="fa-IR" dirty="0">
              <a:cs typeface="B Nazanin" pitchFamily="2" charset="-78"/>
            </a:endParaRPr>
          </a:p>
        </p:txBody>
      </p:sp>
      <p:sp>
        <p:nvSpPr>
          <p:cNvPr id="3" name="Subtitle 2"/>
          <p:cNvSpPr>
            <a:spLocks noGrp="1"/>
          </p:cNvSpPr>
          <p:nvPr>
            <p:ph type="subTitle" idx="1"/>
          </p:nvPr>
        </p:nvSpPr>
        <p:spPr>
          <a:xfrm flipV="1">
            <a:off x="1371600" y="5638799"/>
            <a:ext cx="6343672" cy="45719"/>
          </a:xfrm>
        </p:spPr>
        <p:txBody>
          <a:bodyPr>
            <a:normAutofit fontScale="25000" lnSpcReduction="20000"/>
          </a:bodyPr>
          <a:lstStyle/>
          <a:p>
            <a:endParaRPr lang="fa-IR" dirty="0"/>
          </a:p>
        </p:txBody>
      </p:sp>
      <p:pic>
        <p:nvPicPr>
          <p:cNvPr id="4" name="Picture 3" descr="clip_image001.jpg"/>
          <p:cNvPicPr>
            <a:picLocks noChangeAspect="1"/>
          </p:cNvPicPr>
          <p:nvPr/>
        </p:nvPicPr>
        <p:blipFill>
          <a:blip r:embed="rId3"/>
          <a:stretch>
            <a:fillRect/>
          </a:stretch>
        </p:blipFill>
        <p:spPr>
          <a:xfrm>
            <a:off x="2285984" y="3286125"/>
            <a:ext cx="4762500" cy="3571875"/>
          </a:xfrm>
          <a:prstGeom prst="rect">
            <a:avLst/>
          </a:prstGeom>
          <a:ln>
            <a:noFill/>
          </a:ln>
          <a:effectLst>
            <a:softEdge rad="112500"/>
          </a:effectLst>
        </p:spPr>
      </p:pic>
    </p:spTree>
  </p:cSld>
  <p:clrMapOvr>
    <a:masterClrMapping/>
  </p:clrMapOvr>
  <p:transition>
    <p:newsfla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14480" y="1357298"/>
            <a:ext cx="6858048" cy="2214578"/>
          </a:xfrm>
        </p:spPr>
        <p:txBody>
          <a:bodyPr>
            <a:normAutofit/>
          </a:bodyPr>
          <a:lstStyle/>
          <a:p>
            <a:pPr algn="ctr"/>
            <a:r>
              <a:rPr lang="fa-IR" sz="9600" dirty="0" smtClean="0">
                <a:cs typeface="B Nazanin" pitchFamily="2" charset="-78"/>
              </a:rPr>
              <a:t>پايان</a:t>
            </a:r>
            <a:endParaRPr lang="fa-IR" sz="9600" dirty="0">
              <a:cs typeface="B Nazanin" pitchFamily="2" charset="-78"/>
            </a:endParaRPr>
          </a:p>
        </p:txBody>
      </p:sp>
      <p:sp>
        <p:nvSpPr>
          <p:cNvPr id="3" name="Subtitle 2"/>
          <p:cNvSpPr>
            <a:spLocks noGrp="1"/>
          </p:cNvSpPr>
          <p:nvPr>
            <p:ph type="subTitle" idx="1"/>
          </p:nvPr>
        </p:nvSpPr>
        <p:spPr/>
        <p:txBody>
          <a:bodyPr/>
          <a:lstStyle/>
          <a:p>
            <a:endParaRPr lang="fa-I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r"/>
            <a:r>
              <a:rPr lang="ar-SA" sz="1800" dirty="0" smtClean="0">
                <a:cs typeface="B Nazanin" pitchFamily="2" charset="-78"/>
              </a:rPr>
              <a:t>منابع:</a:t>
            </a:r>
            <a:r>
              <a:rPr lang="en-US" sz="1800" dirty="0" smtClean="0">
                <a:cs typeface="B Nazanin" pitchFamily="2" charset="-78"/>
              </a:rPr>
              <a:t/>
            </a:r>
            <a:br>
              <a:rPr lang="en-US" sz="1800" dirty="0" smtClean="0">
                <a:cs typeface="B Nazanin" pitchFamily="2" charset="-78"/>
              </a:rPr>
            </a:br>
            <a:r>
              <a:rPr lang="en-US" sz="1800" u="sng" dirty="0" smtClean="0">
                <a:cs typeface="B Nazanin" pitchFamily="2" charset="-78"/>
              </a:rPr>
              <a:t>http://www.newdesighttp://</a:t>
            </a:r>
            <a:r>
              <a:rPr lang="en-US" sz="1800" dirty="0" smtClean="0">
                <a:cs typeface="B Nazanin" pitchFamily="2" charset="-78"/>
              </a:rPr>
              <a:t/>
            </a:r>
            <a:br>
              <a:rPr lang="en-US" sz="1800" dirty="0" smtClean="0">
                <a:cs typeface="B Nazanin" pitchFamily="2" charset="-78"/>
              </a:rPr>
            </a:br>
            <a:r>
              <a:rPr lang="en-US" sz="1800" u="sng" dirty="0" smtClean="0">
                <a:cs typeface="B Nazanin" pitchFamily="2" charset="-78"/>
              </a:rPr>
              <a:t>www.newdesign.ir/search.asp?id=665&amp;rnd=5861n.ir/search.asp?id=267&amp;rnd=1292http://manigroup.ir/1388/05/%D8%A8%D8%B1%D9%86%D8%AF-%DA%86%DB%8C%D8%B3%D8%AA-%D8%9F</a:t>
            </a:r>
            <a:r>
              <a:rPr lang="en-US" sz="1800" dirty="0" smtClean="0">
                <a:cs typeface="B Nazanin" pitchFamily="2" charset="-78"/>
              </a:rPr>
              <a:t/>
            </a:r>
            <a:br>
              <a:rPr lang="en-US" sz="1800" dirty="0" smtClean="0">
                <a:cs typeface="B Nazanin" pitchFamily="2" charset="-78"/>
              </a:rPr>
            </a:br>
            <a:r>
              <a:rPr lang="ar-SA" sz="1800" dirty="0" smtClean="0">
                <a:cs typeface="B Nazanin" pitchFamily="2" charset="-78"/>
              </a:rPr>
              <a:t>: </a:t>
            </a:r>
            <a:r>
              <a:rPr lang="en-US" sz="1800" dirty="0" smtClean="0">
                <a:cs typeface="B Nazanin" pitchFamily="2" charset="-78"/>
              </a:rPr>
              <a:t>http://www.designnewsnext.com/Article/119.html</a:t>
            </a:r>
            <a:br>
              <a:rPr lang="en-US" sz="1800" dirty="0" smtClean="0">
                <a:cs typeface="B Nazanin" pitchFamily="2" charset="-78"/>
              </a:rPr>
            </a:br>
            <a:r>
              <a:rPr lang="ar-SA" sz="1800" dirty="0" smtClean="0">
                <a:cs typeface="B Nazanin" pitchFamily="2" charset="-78"/>
              </a:rPr>
              <a:t>: روزنامه دنياي اقتصاد، محسن ايلچي</a:t>
            </a:r>
            <a:r>
              <a:rPr lang="en-US" sz="1800" dirty="0" smtClean="0">
                <a:cs typeface="B Nazanin" pitchFamily="2" charset="-78"/>
              </a:rPr>
              <a:t/>
            </a:r>
            <a:br>
              <a:rPr lang="en-US" sz="1800" dirty="0" smtClean="0">
                <a:cs typeface="B Nazanin" pitchFamily="2" charset="-78"/>
              </a:rPr>
            </a:br>
            <a:endParaRPr lang="fa-IR" sz="1800" dirty="0">
              <a:cs typeface="B Nazanin" pitchFamily="2" charset="-78"/>
            </a:endParaRPr>
          </a:p>
        </p:txBody>
      </p:sp>
      <p:sp>
        <p:nvSpPr>
          <p:cNvPr id="3" name="Subtitle 2"/>
          <p:cNvSpPr>
            <a:spLocks noGrp="1"/>
          </p:cNvSpPr>
          <p:nvPr>
            <p:ph type="subTitle" idx="1"/>
          </p:nvPr>
        </p:nvSpPr>
        <p:spPr/>
        <p:txBody>
          <a:bodyPr/>
          <a:lstStyle/>
          <a:p>
            <a:endParaRPr lang="fa-IR"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3108" y="214290"/>
            <a:ext cx="6429420" cy="6643710"/>
          </a:xfrm>
        </p:spPr>
        <p:txBody>
          <a:bodyPr>
            <a:normAutofit/>
          </a:bodyPr>
          <a:lstStyle/>
          <a:p>
            <a:pPr algn="r" rtl="0"/>
            <a:r>
              <a:rPr lang="ar-SA" sz="1600" dirty="0" smtClean="0">
                <a:cs typeface="B Nazanin" pitchFamily="2" charset="-78"/>
              </a:rPr>
              <a:t>يک نام،اصطلاح،علامت،سمبل يا طرح و يا ترکيبي از آنهاکه قصد آن مشخص کردن کالاو خدمات يک فروشنده و يا گروهي از فروشنده ها و نيز تفاوت گذاري بين آنها ميان ساير رقباست.</a:t>
            </a:r>
            <a:r>
              <a:rPr lang="en-US" sz="1600" dirty="0" smtClean="0">
                <a:cs typeface="B Nazanin" pitchFamily="2" charset="-78"/>
              </a:rPr>
              <a:t/>
            </a:r>
            <a:br>
              <a:rPr lang="en-US" sz="1600" dirty="0" smtClean="0">
                <a:cs typeface="B Nazanin" pitchFamily="2" charset="-78"/>
              </a:rPr>
            </a:br>
            <a:r>
              <a:rPr lang="en-US" sz="1600" dirty="0" smtClean="0">
                <a:cs typeface="B Nazanin" pitchFamily="2" charset="-78"/>
              </a:rPr>
              <a:t/>
            </a:r>
            <a:br>
              <a:rPr lang="en-US" sz="1600" dirty="0" smtClean="0">
                <a:cs typeface="B Nazanin" pitchFamily="2" charset="-78"/>
              </a:rPr>
            </a:br>
            <a:r>
              <a:rPr lang="ar-SA" sz="1600" dirty="0" smtClean="0">
                <a:cs typeface="B Nazanin" pitchFamily="2" charset="-78"/>
              </a:rPr>
              <a:t> به طور کلي برند ها به چهار دسته تقسيم مي شوند :</a:t>
            </a:r>
            <a:r>
              <a:rPr lang="en-US" sz="1600" dirty="0" smtClean="0">
                <a:cs typeface="B Nazanin" pitchFamily="2" charset="-78"/>
              </a:rPr>
              <a:t/>
            </a:r>
            <a:br>
              <a:rPr lang="en-US" sz="1600" dirty="0" smtClean="0">
                <a:cs typeface="B Nazanin" pitchFamily="2" charset="-78"/>
              </a:rPr>
            </a:br>
            <a:r>
              <a:rPr lang="en-US" sz="1600" dirty="0" smtClean="0">
                <a:cs typeface="B Nazanin" pitchFamily="2" charset="-78"/>
              </a:rPr>
              <a:t/>
            </a:r>
            <a:br>
              <a:rPr lang="en-US" sz="1600" dirty="0" smtClean="0">
                <a:cs typeface="B Nazanin" pitchFamily="2" charset="-78"/>
              </a:rPr>
            </a:br>
            <a:r>
              <a:rPr lang="fa-IR" sz="1600" dirty="0" smtClean="0">
                <a:cs typeface="B Nazanin" pitchFamily="2" charset="-78"/>
              </a:rPr>
              <a:t>۱- </a:t>
            </a:r>
            <a:r>
              <a:rPr lang="ar-SA" sz="1600" dirty="0" smtClean="0">
                <a:cs typeface="B Nazanin" pitchFamily="2" charset="-78"/>
              </a:rPr>
              <a:t>برند انفرادي :</a:t>
            </a:r>
            <a:r>
              <a:rPr lang="en-US" sz="1600" dirty="0" smtClean="0">
                <a:cs typeface="B Nazanin" pitchFamily="2" charset="-78"/>
              </a:rPr>
              <a:t/>
            </a:r>
            <a:br>
              <a:rPr lang="en-US" sz="1600" dirty="0" smtClean="0">
                <a:cs typeface="B Nazanin" pitchFamily="2" charset="-78"/>
              </a:rPr>
            </a:br>
            <a:r>
              <a:rPr lang="en-US" sz="1600" dirty="0" smtClean="0">
                <a:cs typeface="B Nazanin" pitchFamily="2" charset="-78"/>
              </a:rPr>
              <a:t/>
            </a:r>
            <a:br>
              <a:rPr lang="en-US" sz="1600" dirty="0" smtClean="0">
                <a:cs typeface="B Nazanin" pitchFamily="2" charset="-78"/>
              </a:rPr>
            </a:br>
            <a:r>
              <a:rPr lang="ar-SA" sz="1600" dirty="0" smtClean="0">
                <a:cs typeface="B Nazanin" pitchFamily="2" charset="-78"/>
              </a:rPr>
              <a:t>يک شرکت ممکن است بر اساس سياستي تصميم بگيرد.برندهاي مشخصي را براي هر يک از محصولات خود اقتباس کند .</a:t>
            </a:r>
            <a:r>
              <a:rPr lang="en-US" sz="1600" dirty="0" smtClean="0">
                <a:cs typeface="B Nazanin" pitchFamily="2" charset="-78"/>
              </a:rPr>
              <a:t/>
            </a:r>
            <a:br>
              <a:rPr lang="en-US" sz="1600" dirty="0" smtClean="0">
                <a:cs typeface="B Nazanin" pitchFamily="2" charset="-78"/>
              </a:rPr>
            </a:br>
            <a:r>
              <a:rPr lang="en-US" sz="1600" dirty="0" smtClean="0">
                <a:cs typeface="B Nazanin" pitchFamily="2" charset="-78"/>
              </a:rPr>
              <a:t/>
            </a:r>
            <a:br>
              <a:rPr lang="en-US" sz="1600" dirty="0" smtClean="0">
                <a:cs typeface="B Nazanin" pitchFamily="2" charset="-78"/>
              </a:rPr>
            </a:br>
            <a:r>
              <a:rPr lang="fa-IR" sz="1600" dirty="0" smtClean="0">
                <a:cs typeface="B Nazanin" pitchFamily="2" charset="-78"/>
              </a:rPr>
              <a:t>۲- </a:t>
            </a:r>
            <a:r>
              <a:rPr lang="ar-SA" sz="1600" dirty="0" smtClean="0">
                <a:cs typeface="B Nazanin" pitchFamily="2" charset="-78"/>
              </a:rPr>
              <a:t>برند فاميلي :</a:t>
            </a:r>
            <a:r>
              <a:rPr lang="en-US" sz="1600" dirty="0" smtClean="0">
                <a:cs typeface="B Nazanin" pitchFamily="2" charset="-78"/>
              </a:rPr>
              <a:t/>
            </a:r>
            <a:br>
              <a:rPr lang="en-US" sz="1600" dirty="0" smtClean="0">
                <a:cs typeface="B Nazanin" pitchFamily="2" charset="-78"/>
              </a:rPr>
            </a:br>
            <a:r>
              <a:rPr lang="en-US" sz="1600" dirty="0" smtClean="0">
                <a:cs typeface="B Nazanin" pitchFamily="2" charset="-78"/>
              </a:rPr>
              <a:t/>
            </a:r>
            <a:br>
              <a:rPr lang="en-US" sz="1600" dirty="0" smtClean="0">
                <a:cs typeface="B Nazanin" pitchFamily="2" charset="-78"/>
              </a:rPr>
            </a:br>
            <a:r>
              <a:rPr lang="ar-SA" sz="1600" dirty="0" smtClean="0">
                <a:cs typeface="B Nazanin" pitchFamily="2" charset="-78"/>
              </a:rPr>
              <a:t>برنده هاي فاميلي به يک سر ي از محصولات خاص محدود مي شود.اصطلاح برند فاميلي رجوع مي کند به يک نام تجاري   </a:t>
            </a:r>
            <a:r>
              <a:rPr lang="en-US" sz="1600" dirty="0" smtClean="0">
                <a:cs typeface="B Nazanin" pitchFamily="2" charset="-78"/>
              </a:rPr>
              <a:t>Brand Name</a:t>
            </a:r>
            <a:r>
              <a:rPr lang="ar-SA" sz="1600" dirty="0" smtClean="0">
                <a:cs typeface="B Nazanin" pitchFamily="2" charset="-78"/>
              </a:rPr>
              <a:t> که يک شرکت براي يک سري از محصولاتش اقتباس مي کند.</a:t>
            </a:r>
            <a:r>
              <a:rPr lang="en-US" sz="1600" dirty="0" smtClean="0">
                <a:cs typeface="B Nazanin" pitchFamily="2" charset="-78"/>
              </a:rPr>
              <a:t/>
            </a:r>
            <a:br>
              <a:rPr lang="en-US" sz="1600" dirty="0" smtClean="0">
                <a:cs typeface="B Nazanin" pitchFamily="2" charset="-78"/>
              </a:rPr>
            </a:br>
            <a:r>
              <a:rPr lang="en-US" sz="1600" dirty="0" smtClean="0">
                <a:cs typeface="B Nazanin" pitchFamily="2" charset="-78"/>
              </a:rPr>
              <a:t/>
            </a:r>
            <a:br>
              <a:rPr lang="en-US" sz="1600" dirty="0" smtClean="0">
                <a:cs typeface="B Nazanin" pitchFamily="2" charset="-78"/>
              </a:rPr>
            </a:br>
            <a:r>
              <a:rPr lang="fa-IR" sz="1600" dirty="0" smtClean="0">
                <a:cs typeface="B Nazanin" pitchFamily="2" charset="-78"/>
              </a:rPr>
              <a:t>۳- </a:t>
            </a:r>
            <a:r>
              <a:rPr lang="ar-SA" sz="1600" dirty="0" smtClean="0">
                <a:cs typeface="B Nazanin" pitchFamily="2" charset="-78"/>
              </a:rPr>
              <a:t>برند شرکتي  </a:t>
            </a:r>
            <a:r>
              <a:rPr lang="fa-IR" sz="1600" dirty="0" smtClean="0">
                <a:cs typeface="B Nazanin" pitchFamily="2" charset="-78"/>
              </a:rPr>
              <a:t>:</a:t>
            </a:r>
            <a:r>
              <a:rPr lang="en-US" sz="1600" dirty="0" smtClean="0">
                <a:cs typeface="B Nazanin" pitchFamily="2" charset="-78"/>
              </a:rPr>
              <a:t/>
            </a:r>
            <a:br>
              <a:rPr lang="en-US" sz="1600" dirty="0" smtClean="0">
                <a:cs typeface="B Nazanin" pitchFamily="2" charset="-78"/>
              </a:rPr>
            </a:br>
            <a:r>
              <a:rPr lang="ar-SA" sz="1600" dirty="0" smtClean="0">
                <a:cs typeface="B Nazanin" pitchFamily="2" charset="-78"/>
              </a:rPr>
              <a:t> </a:t>
            </a:r>
            <a:r>
              <a:rPr lang="en-US" sz="1600" dirty="0" smtClean="0">
                <a:cs typeface="B Nazanin" pitchFamily="2" charset="-78"/>
              </a:rPr>
              <a:t/>
            </a:r>
            <a:br>
              <a:rPr lang="en-US" sz="1600" dirty="0" smtClean="0">
                <a:cs typeface="B Nazanin" pitchFamily="2" charset="-78"/>
              </a:rPr>
            </a:br>
            <a:r>
              <a:rPr lang="ar-SA" sz="1600" dirty="0" smtClean="0">
                <a:cs typeface="B Nazanin" pitchFamily="2" charset="-78"/>
              </a:rPr>
              <a:t>ما ممکن است براس همه محصولات اسم شرکت کننده  يا توليد کننده را بگذاريم.وقتي يک شرکت توليد کننده محصولات متعددي مي باشد اين نوع برند شرکتي استفاده مي شود. براي مثال نساجي تاتا ( نساجي مازندران ) محصولات مهندسي ، شيميايي و غيره.</a:t>
            </a:r>
            <a:r>
              <a:rPr lang="en-US" sz="1600" dirty="0" smtClean="0">
                <a:cs typeface="B Nazanin" pitchFamily="2" charset="-78"/>
              </a:rPr>
              <a:t/>
            </a:r>
            <a:br>
              <a:rPr lang="en-US" sz="1600" dirty="0" smtClean="0">
                <a:cs typeface="B Nazanin" pitchFamily="2" charset="-78"/>
              </a:rPr>
            </a:br>
            <a:r>
              <a:rPr lang="en-US" sz="1600" dirty="0" smtClean="0">
                <a:cs typeface="B Nazanin" pitchFamily="2" charset="-78"/>
              </a:rPr>
              <a:t/>
            </a:r>
            <a:br>
              <a:rPr lang="en-US" sz="1600" dirty="0" smtClean="0">
                <a:cs typeface="B Nazanin" pitchFamily="2" charset="-78"/>
              </a:rPr>
            </a:br>
            <a:endParaRPr lang="en-US" sz="1600" dirty="0">
              <a:cs typeface="B Nazanin" pitchFamily="2" charset="-78"/>
            </a:endParaRPr>
          </a:p>
        </p:txBody>
      </p:sp>
    </p:spTree>
  </p:cSld>
  <p:clrMapOvr>
    <a:masterClrMapping/>
  </p:clrMapOvr>
  <p:transition>
    <p:strips dir="l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43570" y="0"/>
            <a:ext cx="3500430" cy="928670"/>
          </a:xfrm>
        </p:spPr>
        <p:txBody>
          <a:bodyPr/>
          <a:lstStyle/>
          <a:p>
            <a:pPr marL="342900" indent="-342900" algn="r"/>
            <a:r>
              <a:rPr lang="fa-IR" sz="1800" dirty="0" smtClean="0">
                <a:cs typeface="B Nazanin" pitchFamily="2" charset="-78"/>
              </a:rPr>
              <a:t>۴-</a:t>
            </a:r>
            <a:r>
              <a:rPr lang="fa-IR" dirty="0" smtClean="0">
                <a:cs typeface="B Nazanin" pitchFamily="2" charset="-78"/>
              </a:rPr>
              <a:t> </a:t>
            </a:r>
            <a:r>
              <a:rPr lang="ar-SA" sz="1800" dirty="0" smtClean="0">
                <a:cs typeface="B Nazanin" pitchFamily="2" charset="-78"/>
              </a:rPr>
              <a:t>ترکيبي از همه</a:t>
            </a:r>
            <a:r>
              <a:rPr lang="en-US" sz="1800" dirty="0" smtClean="0">
                <a:cs typeface="B Nazanin" pitchFamily="2" charset="-78"/>
              </a:rPr>
              <a:t>:</a:t>
            </a:r>
            <a:endParaRPr lang="fa-IR" sz="1800" dirty="0">
              <a:cs typeface="B Nazanin" pitchFamily="2" charset="-78"/>
            </a:endParaRPr>
          </a:p>
        </p:txBody>
      </p:sp>
      <p:sp>
        <p:nvSpPr>
          <p:cNvPr id="3" name="Subtitle 2"/>
          <p:cNvSpPr>
            <a:spLocks noGrp="1"/>
          </p:cNvSpPr>
          <p:nvPr>
            <p:ph type="subTitle" idx="1"/>
          </p:nvPr>
        </p:nvSpPr>
        <p:spPr>
          <a:xfrm>
            <a:off x="2285984" y="5000636"/>
            <a:ext cx="6172200" cy="1371600"/>
          </a:xfrm>
        </p:spPr>
        <p:txBody>
          <a:bodyPr>
            <a:noAutofit/>
          </a:bodyPr>
          <a:lstStyle/>
          <a:p>
            <a:pPr algn="r"/>
            <a:r>
              <a:rPr lang="ar-SA" sz="2000" dirty="0" smtClean="0">
                <a:cs typeface="B Nazanin" pitchFamily="2" charset="-78"/>
              </a:rPr>
              <a:t>خصوصيات يک برند خوب:</a:t>
            </a:r>
            <a:endParaRPr lang="en-US" sz="2000" dirty="0" smtClean="0">
              <a:cs typeface="B Nazanin" pitchFamily="2" charset="-78"/>
            </a:endParaRPr>
          </a:p>
          <a:p>
            <a:pPr algn="r"/>
            <a:r>
              <a:rPr lang="fa-IR" dirty="0" smtClean="0">
                <a:cs typeface="B Nazanin" pitchFamily="2" charset="-78"/>
              </a:rPr>
              <a:t>۱- </a:t>
            </a:r>
            <a:r>
              <a:rPr lang="ar-SA" dirty="0" smtClean="0">
                <a:cs typeface="B Nazanin" pitchFamily="2" charset="-78"/>
              </a:rPr>
              <a:t>برند مي بايست چيزي از هدف توليد محصول ،کيفيت آن،منافع آن،استفاه هاي آن و طرز عمل آنو غيره پيشنهاد کند.</a:t>
            </a:r>
            <a:endParaRPr lang="en-US" dirty="0" smtClean="0">
              <a:cs typeface="B Nazanin" pitchFamily="2" charset="-78"/>
            </a:endParaRPr>
          </a:p>
          <a:p>
            <a:pPr algn="r"/>
            <a:r>
              <a:rPr lang="fa-IR" dirty="0" smtClean="0">
                <a:cs typeface="B Nazanin" pitchFamily="2" charset="-78"/>
              </a:rPr>
              <a:t>۲- </a:t>
            </a:r>
            <a:r>
              <a:rPr lang="ar-SA" dirty="0" smtClean="0">
                <a:cs typeface="B Nazanin" pitchFamily="2" charset="-78"/>
              </a:rPr>
              <a:t>برند بايد ساده ،کوتاه و داراي تلفظ ساده بوده و به خاطر سپردن آن آسان باشد. براي مثال ،لوکس، ژيلت ،بي بي سي ،نايک ،مگي،بيک، و …</a:t>
            </a:r>
            <a:endParaRPr lang="en-US" dirty="0" smtClean="0">
              <a:cs typeface="B Nazanin" pitchFamily="2" charset="-78"/>
            </a:endParaRPr>
          </a:p>
          <a:p>
            <a:pPr marL="342900" indent="-342900" algn="r">
              <a:buFont typeface="Arial" pitchFamily="34" charset="0"/>
              <a:buChar char="•"/>
            </a:pPr>
            <a:endParaRPr lang="fa-IR" dirty="0">
              <a:cs typeface="B Nazanin" pitchFamily="2" charset="-78"/>
            </a:endParaRPr>
          </a:p>
        </p:txBody>
      </p:sp>
      <p:sp>
        <p:nvSpPr>
          <p:cNvPr id="6" name="Rectangle 5"/>
          <p:cNvSpPr/>
          <p:nvPr/>
        </p:nvSpPr>
        <p:spPr>
          <a:xfrm>
            <a:off x="1714480" y="1357298"/>
            <a:ext cx="7429520" cy="646331"/>
          </a:xfrm>
          <a:prstGeom prst="rect">
            <a:avLst/>
          </a:prstGeom>
        </p:spPr>
        <p:txBody>
          <a:bodyPr wrap="square">
            <a:spAutoFit/>
          </a:bodyPr>
          <a:lstStyle/>
          <a:p>
            <a:pPr marL="342900" indent="-342900" fontAlgn="base">
              <a:spcBef>
                <a:spcPct val="0"/>
              </a:spcBef>
              <a:spcAft>
                <a:spcPct val="0"/>
              </a:spcAft>
            </a:pPr>
            <a:r>
              <a:rPr lang="ar-SA" dirty="0" smtClean="0">
                <a:latin typeface="Arial" pitchFamily="34" charset="0"/>
                <a:ea typeface="Times New Roman" pitchFamily="18" charset="0"/>
                <a:cs typeface="2  Kamran" pitchFamily="2" charset="-78"/>
              </a:rPr>
              <a:t>محصولات اسامي خودشان را دارند و برند شرکتي مشخص مي کند که شرکت همه محصولات را توليد مي کند. مثل (تاج شرکت تاتا ) يا (تاژ شرکت بهداد )</a:t>
            </a:r>
            <a:endParaRPr lang="ar-SA" sz="2800" dirty="0" smtClean="0">
              <a:latin typeface="Arial" pitchFamily="34" charset="0"/>
              <a:cs typeface="2  Kamran" pitchFamily="2" charset="-78"/>
            </a:endParaRPr>
          </a:p>
        </p:txBody>
      </p:sp>
      <p:pic>
        <p:nvPicPr>
          <p:cNvPr id="7" name="Picture 6" descr="clip_image001.jpg"/>
          <p:cNvPicPr>
            <a:picLocks noChangeAspect="1"/>
          </p:cNvPicPr>
          <p:nvPr/>
        </p:nvPicPr>
        <p:blipFill>
          <a:blip r:embed="rId3"/>
          <a:stretch>
            <a:fillRect/>
          </a:stretch>
        </p:blipFill>
        <p:spPr>
          <a:xfrm>
            <a:off x="3500430" y="1785926"/>
            <a:ext cx="3419475" cy="3333750"/>
          </a:xfrm>
          <a:prstGeom prst="rect">
            <a:avLst/>
          </a:prstGeom>
          <a:ln>
            <a:noFill/>
          </a:ln>
          <a:effectLst>
            <a:softEdge rad="112500"/>
          </a:effectLst>
        </p:spPr>
      </p:pic>
    </p:spTree>
  </p:cSld>
  <p:clrMapOvr>
    <a:masterClrMapping/>
  </p:clrMapOvr>
  <p:transition>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43042" y="0"/>
            <a:ext cx="7358082" cy="2714644"/>
          </a:xfrm>
        </p:spPr>
        <p:txBody>
          <a:bodyPr>
            <a:normAutofit/>
          </a:bodyPr>
          <a:lstStyle/>
          <a:p>
            <a:pPr algn="r"/>
            <a:r>
              <a:rPr lang="fa-IR" sz="1800" dirty="0" smtClean="0">
                <a:cs typeface="B Nazanin" pitchFamily="2" charset="-78"/>
              </a:rPr>
              <a:t>۳- </a:t>
            </a:r>
            <a:r>
              <a:rPr lang="ar-SA" sz="1800" dirty="0" smtClean="0">
                <a:cs typeface="B Nazanin" pitchFamily="2" charset="-78"/>
              </a:rPr>
              <a:t>برند بايد به سادگي تبليغ و شناسايي شود</a:t>
            </a:r>
            <a:r>
              <a:rPr lang="en-US" sz="1800" dirty="0" smtClean="0">
                <a:cs typeface="B Nazanin" pitchFamily="2" charset="-78"/>
              </a:rPr>
              <a:t/>
            </a:r>
            <a:br>
              <a:rPr lang="en-US" sz="1800" dirty="0" smtClean="0">
                <a:cs typeface="B Nazanin" pitchFamily="2" charset="-78"/>
              </a:rPr>
            </a:br>
            <a:r>
              <a:rPr lang="fa-IR" sz="1800" dirty="0" smtClean="0">
                <a:cs typeface="B Nazanin" pitchFamily="2" charset="-78"/>
              </a:rPr>
              <a:t>۴- </a:t>
            </a:r>
            <a:r>
              <a:rPr lang="ar-SA" sz="1800" dirty="0" smtClean="0">
                <a:cs typeface="B Nazanin" pitchFamily="2" charset="-78"/>
              </a:rPr>
              <a:t>برند بايد بخشي از يک حالت و طبيعت دائمي باشد</a:t>
            </a:r>
            <a:r>
              <a:rPr lang="en-US" sz="1800" dirty="0" smtClean="0">
                <a:cs typeface="B Nazanin" pitchFamily="2" charset="-78"/>
              </a:rPr>
              <a:t/>
            </a:r>
            <a:br>
              <a:rPr lang="en-US" sz="1800" dirty="0" smtClean="0">
                <a:cs typeface="B Nazanin" pitchFamily="2" charset="-78"/>
              </a:rPr>
            </a:br>
            <a:r>
              <a:rPr lang="fa-IR" sz="1800" dirty="0" smtClean="0">
                <a:cs typeface="B Nazanin" pitchFamily="2" charset="-78"/>
              </a:rPr>
              <a:t>۵- </a:t>
            </a:r>
            <a:r>
              <a:rPr lang="ar-SA" sz="1800" dirty="0" smtClean="0">
                <a:cs typeface="B Nazanin" pitchFamily="2" charset="-78"/>
              </a:rPr>
              <a:t>برند بايد ساده و شفاف و جذاب باشد</a:t>
            </a:r>
            <a:r>
              <a:rPr lang="en-US" sz="1800" dirty="0" smtClean="0">
                <a:cs typeface="B Nazanin" pitchFamily="2" charset="-78"/>
              </a:rPr>
              <a:t/>
            </a:r>
            <a:br>
              <a:rPr lang="en-US" sz="1800" dirty="0" smtClean="0">
                <a:cs typeface="B Nazanin" pitchFamily="2" charset="-78"/>
              </a:rPr>
            </a:br>
            <a:r>
              <a:rPr lang="fa-IR" sz="1800" dirty="0" smtClean="0">
                <a:cs typeface="B Nazanin" pitchFamily="2" charset="-78"/>
              </a:rPr>
              <a:t>۶- </a:t>
            </a:r>
            <a:r>
              <a:rPr lang="ar-SA" sz="1800" dirty="0" smtClean="0">
                <a:cs typeface="B Nazanin" pitchFamily="2" charset="-78"/>
              </a:rPr>
              <a:t>بايد قابل ثبت و حمايت حقوقي باشد</a:t>
            </a:r>
            <a:r>
              <a:rPr lang="en-US" sz="1800" dirty="0" smtClean="0">
                <a:cs typeface="B Nazanin" pitchFamily="2" charset="-78"/>
              </a:rPr>
              <a:t/>
            </a:r>
            <a:br>
              <a:rPr lang="en-US" sz="1800" dirty="0" smtClean="0">
                <a:cs typeface="B Nazanin" pitchFamily="2" charset="-78"/>
              </a:rPr>
            </a:br>
            <a:r>
              <a:rPr lang="fa-IR" sz="1800" dirty="0" smtClean="0">
                <a:cs typeface="B Nazanin" pitchFamily="2" charset="-78"/>
              </a:rPr>
              <a:t>۷- </a:t>
            </a:r>
            <a:r>
              <a:rPr lang="ar-SA" sz="1800" dirty="0" smtClean="0">
                <a:cs typeface="B Nazanin" pitchFamily="2" charset="-78"/>
              </a:rPr>
              <a:t>بايد مشخص و دقيق باشد</a:t>
            </a:r>
            <a:r>
              <a:rPr lang="en-US" sz="1800" dirty="0" smtClean="0">
                <a:cs typeface="B Nazanin" pitchFamily="2" charset="-78"/>
              </a:rPr>
              <a:t/>
            </a:r>
            <a:br>
              <a:rPr lang="en-US" sz="1800" dirty="0" smtClean="0">
                <a:cs typeface="B Nazanin" pitchFamily="2" charset="-78"/>
              </a:rPr>
            </a:br>
            <a:r>
              <a:rPr lang="fa-IR" sz="1800" dirty="0" smtClean="0">
                <a:cs typeface="B Nazanin" pitchFamily="2" charset="-78"/>
              </a:rPr>
              <a:t>۸- </a:t>
            </a:r>
            <a:r>
              <a:rPr lang="ar-SA" sz="1800" dirty="0" smtClean="0">
                <a:cs typeface="B Nazanin" pitchFamily="2" charset="-78"/>
              </a:rPr>
              <a:t>بايد داراي صداي لذت بخش درهنگامي که آن را مي شنويد باشد.</a:t>
            </a:r>
            <a:r>
              <a:rPr lang="en-US" sz="1800" dirty="0" smtClean="0">
                <a:cs typeface="B Nazanin" pitchFamily="2" charset="-78"/>
              </a:rPr>
              <a:t/>
            </a:r>
            <a:br>
              <a:rPr lang="en-US" sz="1800" dirty="0" smtClean="0">
                <a:cs typeface="B Nazanin" pitchFamily="2" charset="-78"/>
              </a:rPr>
            </a:br>
            <a:r>
              <a:rPr lang="fa-IR" sz="1800" dirty="0" smtClean="0">
                <a:cs typeface="B Nazanin" pitchFamily="2" charset="-78"/>
              </a:rPr>
              <a:t>۹- </a:t>
            </a:r>
            <a:r>
              <a:rPr lang="ar-SA" sz="1800" dirty="0" smtClean="0">
                <a:cs typeface="B Nazanin" pitchFamily="2" charset="-78"/>
              </a:rPr>
              <a:t>بايد اقتصادي بوده و قابل توليد مجددو تکثير باشد.</a:t>
            </a:r>
            <a:r>
              <a:rPr lang="en-US" sz="1800" dirty="0" smtClean="0">
                <a:cs typeface="B Nazanin" pitchFamily="2" charset="-78"/>
              </a:rPr>
              <a:t/>
            </a:r>
            <a:br>
              <a:rPr lang="en-US" sz="1800" dirty="0" smtClean="0">
                <a:cs typeface="B Nazanin" pitchFamily="2" charset="-78"/>
              </a:rPr>
            </a:br>
            <a:endParaRPr lang="fa-IR" sz="1800" dirty="0">
              <a:cs typeface="B Nazanin" pitchFamily="2" charset="-78"/>
            </a:endParaRPr>
          </a:p>
        </p:txBody>
      </p:sp>
      <p:sp>
        <p:nvSpPr>
          <p:cNvPr id="3" name="Subtitle 2"/>
          <p:cNvSpPr>
            <a:spLocks noGrp="1"/>
          </p:cNvSpPr>
          <p:nvPr>
            <p:ph type="subTitle" idx="1"/>
          </p:nvPr>
        </p:nvSpPr>
        <p:spPr>
          <a:xfrm>
            <a:off x="2143108" y="2428868"/>
            <a:ext cx="6786610" cy="2928958"/>
          </a:xfrm>
        </p:spPr>
        <p:txBody>
          <a:bodyPr>
            <a:noAutofit/>
          </a:bodyPr>
          <a:lstStyle/>
          <a:p>
            <a:pPr algn="r"/>
            <a:r>
              <a:rPr lang="fa-IR" dirty="0" smtClean="0">
                <a:cs typeface="B Nazanin" pitchFamily="2" charset="-78"/>
              </a:rPr>
              <a:t>۱۰- </a:t>
            </a:r>
            <a:r>
              <a:rPr lang="ar-SA" dirty="0" smtClean="0">
                <a:cs typeface="B Nazanin" pitchFamily="2" charset="-78"/>
              </a:rPr>
              <a:t>بايد اصل باشد ( غير تقليدي)</a:t>
            </a:r>
            <a:endParaRPr lang="en-US" dirty="0" smtClean="0">
              <a:cs typeface="B Nazanin" pitchFamily="2" charset="-78"/>
            </a:endParaRPr>
          </a:p>
          <a:p>
            <a:pPr algn="r"/>
            <a:r>
              <a:rPr lang="fa-IR" dirty="0" smtClean="0">
                <a:cs typeface="B Nazanin" pitchFamily="2" charset="-78"/>
              </a:rPr>
              <a:t>۱۱- </a:t>
            </a:r>
            <a:r>
              <a:rPr lang="ar-SA" dirty="0" smtClean="0">
                <a:cs typeface="B Nazanin" pitchFamily="2" charset="-78"/>
              </a:rPr>
              <a:t>نبايد به چندين گونه تلفظ شود</a:t>
            </a:r>
            <a:endParaRPr lang="en-US" dirty="0" smtClean="0">
              <a:cs typeface="B Nazanin" pitchFamily="2" charset="-78"/>
            </a:endParaRPr>
          </a:p>
          <a:p>
            <a:pPr algn="r"/>
            <a:r>
              <a:rPr lang="fa-IR" dirty="0" smtClean="0">
                <a:cs typeface="B Nazanin" pitchFamily="2" charset="-78"/>
              </a:rPr>
              <a:t>۱۲- </a:t>
            </a:r>
            <a:r>
              <a:rPr lang="ar-SA" dirty="0" smtClean="0">
                <a:cs typeface="B Nazanin" pitchFamily="2" charset="-78"/>
              </a:rPr>
              <a:t>نبايد تهاجمي (به کسي يا چيزي)و يا اهانت آميز باشد</a:t>
            </a:r>
            <a:endParaRPr lang="en-US" dirty="0" smtClean="0">
              <a:cs typeface="B Nazanin" pitchFamily="2" charset="-78"/>
            </a:endParaRPr>
          </a:p>
          <a:p>
            <a:pPr algn="r"/>
            <a:r>
              <a:rPr lang="fa-IR" dirty="0" smtClean="0">
                <a:cs typeface="B Nazanin" pitchFamily="2" charset="-78"/>
              </a:rPr>
              <a:t>۱۳- </a:t>
            </a:r>
            <a:r>
              <a:rPr lang="ar-SA" dirty="0" smtClean="0">
                <a:cs typeface="B Nazanin" pitchFamily="2" charset="-78"/>
              </a:rPr>
              <a:t>بايد تصوير خوبي ايجاد کند</a:t>
            </a:r>
            <a:endParaRPr lang="en-US" dirty="0" smtClean="0">
              <a:cs typeface="B Nazanin" pitchFamily="2" charset="-78"/>
            </a:endParaRPr>
          </a:p>
          <a:p>
            <a:pPr algn="r"/>
            <a:r>
              <a:rPr lang="fa-IR" dirty="0" smtClean="0">
                <a:cs typeface="B Nazanin" pitchFamily="2" charset="-78"/>
              </a:rPr>
              <a:t>۱۴- </a:t>
            </a:r>
            <a:r>
              <a:rPr lang="ar-SA" dirty="0" smtClean="0">
                <a:cs typeface="B Nazanin" pitchFamily="2" charset="-78"/>
              </a:rPr>
              <a:t>نبايد قديمي و کهنه باشد</a:t>
            </a:r>
            <a:endParaRPr lang="en-US" dirty="0" smtClean="0">
              <a:cs typeface="B Nazanin" pitchFamily="2" charset="-78"/>
            </a:endParaRPr>
          </a:p>
          <a:p>
            <a:pPr algn="r"/>
            <a:r>
              <a:rPr lang="ar-SA" dirty="0" smtClean="0">
                <a:cs typeface="B Nazanin" pitchFamily="2" charset="-78"/>
              </a:rPr>
              <a:t>براي مثال:</a:t>
            </a:r>
            <a:endParaRPr lang="en-US" dirty="0" smtClean="0">
              <a:cs typeface="B Nazanin" pitchFamily="2" charset="-78"/>
            </a:endParaRPr>
          </a:p>
          <a:p>
            <a:pPr algn="r"/>
            <a:r>
              <a:rPr lang="ar-SA" dirty="0" smtClean="0">
                <a:cs typeface="B Nazanin" pitchFamily="2" charset="-78"/>
              </a:rPr>
              <a:t>پپسي- سوني- بنز- ديزل- نايک- – ناسيونال- ولوو- ال جي ـ اچ پي – ژيلت– بنز- بيک-بي ام و- کوکا کولا …</a:t>
            </a:r>
            <a:endParaRPr lang="en-US" dirty="0" smtClean="0">
              <a:cs typeface="B Nazanin" pitchFamily="2" charset="-78"/>
            </a:endParaRPr>
          </a:p>
          <a:p>
            <a:pPr algn="r"/>
            <a:endParaRPr lang="fa-IR" dirty="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57422" y="428604"/>
            <a:ext cx="6172200" cy="6018718"/>
          </a:xfrm>
        </p:spPr>
        <p:txBody>
          <a:bodyPr>
            <a:normAutofit fontScale="90000"/>
          </a:bodyPr>
          <a:lstStyle/>
          <a:p>
            <a:pPr algn="r"/>
            <a:r>
              <a:rPr lang="ar-SA" sz="2000" dirty="0" smtClean="0">
                <a:cs typeface="B Nazanin" pitchFamily="2" charset="-78"/>
              </a:rPr>
              <a:t>سرفصل ها:</a:t>
            </a:r>
            <a:br>
              <a:rPr lang="ar-SA" sz="2000" dirty="0" smtClean="0">
                <a:cs typeface="B Nazanin" pitchFamily="2" charset="-78"/>
              </a:rPr>
            </a:br>
            <a:r>
              <a:rPr lang="ar-SA" sz="2000" dirty="0" smtClean="0">
                <a:cs typeface="B Nazanin" pitchFamily="2" charset="-78"/>
              </a:rPr>
              <a:t> </a:t>
            </a:r>
            <a:r>
              <a:rPr lang="en-US" sz="2000" dirty="0" smtClean="0">
                <a:cs typeface="B Nazanin" pitchFamily="2" charset="-78"/>
              </a:rPr>
              <a:t/>
            </a:r>
            <a:br>
              <a:rPr lang="en-US" sz="2000" dirty="0" smtClean="0">
                <a:cs typeface="B Nazanin" pitchFamily="2" charset="-78"/>
              </a:rPr>
            </a:br>
            <a:r>
              <a:rPr lang="en-US" sz="2000" dirty="0" smtClean="0">
                <a:cs typeface="B Nazanin" pitchFamily="2" charset="-78"/>
              </a:rPr>
              <a:t> </a:t>
            </a:r>
            <a:br>
              <a:rPr lang="en-US" sz="2000" dirty="0" smtClean="0">
                <a:cs typeface="B Nazanin" pitchFamily="2" charset="-78"/>
              </a:rPr>
            </a:br>
            <a:r>
              <a:rPr lang="ar-SA" sz="2000" dirty="0" smtClean="0">
                <a:solidFill>
                  <a:schemeClr val="accent1"/>
                </a:solidFill>
                <a:cs typeface="B Nazanin" pitchFamily="2" charset="-78"/>
              </a:rPr>
              <a:t>- </a:t>
            </a:r>
            <a:r>
              <a:rPr lang="ar-SA" sz="2000" b="0" dirty="0" smtClean="0">
                <a:solidFill>
                  <a:schemeClr val="tx1"/>
                </a:solidFill>
                <a:cs typeface="B Nazanin" pitchFamily="2" charset="-78"/>
                <a:hlinkClick r:id="rId3"/>
              </a:rPr>
              <a:t>معرفي علامت تجاري </a:t>
            </a:r>
            <a:r>
              <a:rPr lang="en-US" sz="2000" b="0" dirty="0" smtClean="0">
                <a:solidFill>
                  <a:schemeClr val="tx1"/>
                </a:solidFill>
                <a:cs typeface="B Nazanin" pitchFamily="2" charset="-78"/>
              </a:rPr>
              <a:t/>
            </a:r>
            <a:br>
              <a:rPr lang="en-US" sz="2000" b="0" dirty="0" smtClean="0">
                <a:solidFill>
                  <a:schemeClr val="tx1"/>
                </a:solidFill>
                <a:cs typeface="B Nazanin" pitchFamily="2" charset="-78"/>
              </a:rPr>
            </a:br>
            <a:r>
              <a:rPr lang="en-US" sz="2000" b="0" dirty="0" smtClean="0">
                <a:solidFill>
                  <a:schemeClr val="tx1"/>
                </a:solidFill>
                <a:cs typeface="B Nazanin" pitchFamily="2" charset="-78"/>
              </a:rPr>
              <a:t> </a:t>
            </a:r>
            <a:br>
              <a:rPr lang="en-US" sz="2000" b="0" dirty="0" smtClean="0">
                <a:solidFill>
                  <a:schemeClr val="tx1"/>
                </a:solidFill>
                <a:cs typeface="B Nazanin" pitchFamily="2" charset="-78"/>
              </a:rPr>
            </a:br>
            <a:r>
              <a:rPr lang="ar-SA" sz="2000" b="0" dirty="0" smtClean="0">
                <a:solidFill>
                  <a:schemeClr val="tx1"/>
                </a:solidFill>
                <a:cs typeface="B Nazanin" pitchFamily="2" charset="-78"/>
              </a:rPr>
              <a:t>- </a:t>
            </a:r>
            <a:r>
              <a:rPr lang="ar-SA" sz="2000" b="0" dirty="0" smtClean="0">
                <a:solidFill>
                  <a:schemeClr val="tx1"/>
                </a:solidFill>
                <a:cs typeface="B Nazanin" pitchFamily="2" charset="-78"/>
                <a:hlinkClick r:id="rId3"/>
              </a:rPr>
              <a:t>مديريت علامت تجاري</a:t>
            </a:r>
            <a:r>
              <a:rPr lang="en-US" sz="2000" b="0" dirty="0" smtClean="0">
                <a:solidFill>
                  <a:schemeClr val="tx1"/>
                </a:solidFill>
                <a:cs typeface="B Nazanin" pitchFamily="2" charset="-78"/>
              </a:rPr>
              <a:t/>
            </a:r>
            <a:br>
              <a:rPr lang="en-US" sz="2000" b="0" dirty="0" smtClean="0">
                <a:solidFill>
                  <a:schemeClr val="tx1"/>
                </a:solidFill>
                <a:cs typeface="B Nazanin" pitchFamily="2" charset="-78"/>
              </a:rPr>
            </a:br>
            <a:r>
              <a:rPr lang="en-US" sz="2000" b="0" dirty="0" smtClean="0">
                <a:solidFill>
                  <a:schemeClr val="tx1"/>
                </a:solidFill>
                <a:cs typeface="B Nazanin" pitchFamily="2" charset="-78"/>
              </a:rPr>
              <a:t> </a:t>
            </a:r>
            <a:br>
              <a:rPr lang="en-US" sz="2000" b="0" dirty="0" smtClean="0">
                <a:solidFill>
                  <a:schemeClr val="tx1"/>
                </a:solidFill>
                <a:cs typeface="B Nazanin" pitchFamily="2" charset="-78"/>
              </a:rPr>
            </a:br>
            <a:r>
              <a:rPr lang="ar-SA" sz="2000" b="0" dirty="0" smtClean="0">
                <a:solidFill>
                  <a:schemeClr val="tx1"/>
                </a:solidFill>
                <a:cs typeface="B Nazanin" pitchFamily="2" charset="-78"/>
              </a:rPr>
              <a:t>- </a:t>
            </a:r>
            <a:r>
              <a:rPr lang="ar-SA" sz="2000" b="0" dirty="0" smtClean="0">
                <a:solidFill>
                  <a:schemeClr val="tx1"/>
                </a:solidFill>
                <a:cs typeface="B Nazanin" pitchFamily="2" charset="-78"/>
                <a:hlinkClick r:id="rId3"/>
              </a:rPr>
              <a:t>ويژگي هاي يک علامت تجاري خوب</a:t>
            </a:r>
            <a:r>
              <a:rPr lang="en-US" sz="2000" b="0" dirty="0" smtClean="0">
                <a:solidFill>
                  <a:schemeClr val="tx1"/>
                </a:solidFill>
                <a:cs typeface="B Nazanin" pitchFamily="2" charset="-78"/>
              </a:rPr>
              <a:t/>
            </a:r>
            <a:br>
              <a:rPr lang="en-US" sz="2000" b="0" dirty="0" smtClean="0">
                <a:solidFill>
                  <a:schemeClr val="tx1"/>
                </a:solidFill>
                <a:cs typeface="B Nazanin" pitchFamily="2" charset="-78"/>
              </a:rPr>
            </a:br>
            <a:r>
              <a:rPr lang="en-US" sz="2000" b="0" dirty="0" smtClean="0">
                <a:solidFill>
                  <a:schemeClr val="tx1"/>
                </a:solidFill>
                <a:cs typeface="B Nazanin" pitchFamily="2" charset="-78"/>
              </a:rPr>
              <a:t> </a:t>
            </a:r>
            <a:br>
              <a:rPr lang="en-US" sz="2000" b="0" dirty="0" smtClean="0">
                <a:solidFill>
                  <a:schemeClr val="tx1"/>
                </a:solidFill>
                <a:cs typeface="B Nazanin" pitchFamily="2" charset="-78"/>
              </a:rPr>
            </a:br>
            <a:r>
              <a:rPr lang="fa-IR" sz="2000" b="0" dirty="0" smtClean="0">
                <a:solidFill>
                  <a:schemeClr val="tx1"/>
                </a:solidFill>
                <a:cs typeface="B Nazanin" pitchFamily="2" charset="-78"/>
              </a:rPr>
              <a:t>- </a:t>
            </a:r>
            <a:r>
              <a:rPr lang="ar-SA" sz="2000" b="0" dirty="0" smtClean="0">
                <a:solidFill>
                  <a:schemeClr val="tx1"/>
                </a:solidFill>
                <a:cs typeface="B Nazanin" pitchFamily="2" charset="-78"/>
                <a:hlinkClick r:id="rId3"/>
              </a:rPr>
              <a:t>مزاياي ثبت جهاني علامت تجاري</a:t>
            </a:r>
            <a:r>
              <a:rPr lang="ar-SA" sz="2000" b="0" dirty="0" smtClean="0">
                <a:solidFill>
                  <a:schemeClr val="tx1"/>
                </a:solidFill>
                <a:cs typeface="B Nazanin" pitchFamily="2" charset="-78"/>
              </a:rPr>
              <a:t> </a:t>
            </a:r>
            <a:r>
              <a:rPr lang="en-US" sz="2000" b="0" dirty="0" smtClean="0">
                <a:solidFill>
                  <a:schemeClr val="tx1"/>
                </a:solidFill>
                <a:cs typeface="B Nazanin" pitchFamily="2" charset="-78"/>
              </a:rPr>
              <a:t/>
            </a:r>
            <a:br>
              <a:rPr lang="en-US" sz="2000" b="0" dirty="0" smtClean="0">
                <a:solidFill>
                  <a:schemeClr val="tx1"/>
                </a:solidFill>
                <a:cs typeface="B Nazanin" pitchFamily="2" charset="-78"/>
              </a:rPr>
            </a:br>
            <a:r>
              <a:rPr lang="en-US" sz="2000" b="0" dirty="0" smtClean="0">
                <a:solidFill>
                  <a:schemeClr val="tx1"/>
                </a:solidFill>
                <a:cs typeface="B Nazanin" pitchFamily="2" charset="-78"/>
              </a:rPr>
              <a:t> </a:t>
            </a:r>
            <a:br>
              <a:rPr lang="en-US" sz="2000" b="0" dirty="0" smtClean="0">
                <a:solidFill>
                  <a:schemeClr val="tx1"/>
                </a:solidFill>
                <a:cs typeface="B Nazanin" pitchFamily="2" charset="-78"/>
              </a:rPr>
            </a:br>
            <a:r>
              <a:rPr lang="ar-SA" sz="2000" b="0" dirty="0" smtClean="0">
                <a:solidFill>
                  <a:schemeClr val="tx1"/>
                </a:solidFill>
                <a:cs typeface="B Nazanin" pitchFamily="2" charset="-78"/>
              </a:rPr>
              <a:t>- </a:t>
            </a:r>
            <a:r>
              <a:rPr lang="ar-SA" sz="2000" b="0" dirty="0" smtClean="0">
                <a:solidFill>
                  <a:schemeClr val="tx1"/>
                </a:solidFill>
                <a:cs typeface="B Nazanin" pitchFamily="2" charset="-78"/>
                <a:hlinkClick r:id="rId3"/>
              </a:rPr>
              <a:t>علائمي که قابليت ثبت شدن دارند</a:t>
            </a:r>
            <a:r>
              <a:rPr lang="en-US" sz="2000" b="0" dirty="0" smtClean="0">
                <a:solidFill>
                  <a:schemeClr val="tx1"/>
                </a:solidFill>
                <a:cs typeface="B Nazanin" pitchFamily="2" charset="-78"/>
              </a:rPr>
              <a:t/>
            </a:r>
            <a:br>
              <a:rPr lang="en-US" sz="2000" b="0" dirty="0" smtClean="0">
                <a:solidFill>
                  <a:schemeClr val="tx1"/>
                </a:solidFill>
                <a:cs typeface="B Nazanin" pitchFamily="2" charset="-78"/>
              </a:rPr>
            </a:br>
            <a:r>
              <a:rPr lang="en-US" sz="2000" b="0" dirty="0" smtClean="0">
                <a:solidFill>
                  <a:schemeClr val="tx1"/>
                </a:solidFill>
                <a:cs typeface="B Nazanin" pitchFamily="2" charset="-78"/>
              </a:rPr>
              <a:t> </a:t>
            </a:r>
            <a:br>
              <a:rPr lang="en-US" sz="2000" b="0" dirty="0" smtClean="0">
                <a:solidFill>
                  <a:schemeClr val="tx1"/>
                </a:solidFill>
                <a:cs typeface="B Nazanin" pitchFamily="2" charset="-78"/>
              </a:rPr>
            </a:br>
            <a:r>
              <a:rPr lang="fa-IR" sz="2000" b="0" dirty="0" smtClean="0">
                <a:solidFill>
                  <a:schemeClr val="tx1"/>
                </a:solidFill>
                <a:cs typeface="B Nazanin" pitchFamily="2" charset="-78"/>
              </a:rPr>
              <a:t>- </a:t>
            </a:r>
            <a:r>
              <a:rPr lang="ar-SA" sz="2000" b="0" dirty="0" smtClean="0">
                <a:solidFill>
                  <a:schemeClr val="tx1"/>
                </a:solidFill>
                <a:cs typeface="B Nazanin" pitchFamily="2" charset="-78"/>
                <a:hlinkClick r:id="rId3"/>
              </a:rPr>
              <a:t>دامنه محافظت از علامت تجاري </a:t>
            </a:r>
            <a:r>
              <a:rPr lang="en-US" sz="2000" b="0" dirty="0" smtClean="0">
                <a:solidFill>
                  <a:schemeClr val="tx1"/>
                </a:solidFill>
                <a:cs typeface="B Nazanin" pitchFamily="2" charset="-78"/>
              </a:rPr>
              <a:t/>
            </a:r>
            <a:br>
              <a:rPr lang="en-US" sz="2000" b="0" dirty="0" smtClean="0">
                <a:solidFill>
                  <a:schemeClr val="tx1"/>
                </a:solidFill>
                <a:cs typeface="B Nazanin" pitchFamily="2" charset="-78"/>
              </a:rPr>
            </a:br>
            <a:r>
              <a:rPr lang="en-US" sz="2000" b="0" dirty="0" smtClean="0">
                <a:solidFill>
                  <a:schemeClr val="tx1"/>
                </a:solidFill>
                <a:cs typeface="B Nazanin" pitchFamily="2" charset="-78"/>
              </a:rPr>
              <a:t> </a:t>
            </a:r>
            <a:br>
              <a:rPr lang="en-US" sz="2000" b="0" dirty="0" smtClean="0">
                <a:solidFill>
                  <a:schemeClr val="tx1"/>
                </a:solidFill>
                <a:cs typeface="B Nazanin" pitchFamily="2" charset="-78"/>
              </a:rPr>
            </a:br>
            <a:r>
              <a:rPr lang="ar-SA" sz="2000" b="0" dirty="0" smtClean="0">
                <a:solidFill>
                  <a:schemeClr val="tx1"/>
                </a:solidFill>
                <a:cs typeface="B Nazanin" pitchFamily="2" charset="-78"/>
              </a:rPr>
              <a:t>- </a:t>
            </a:r>
            <a:r>
              <a:rPr lang="ar-SA" sz="2000" b="0" dirty="0" smtClean="0">
                <a:solidFill>
                  <a:schemeClr val="tx1"/>
                </a:solidFill>
                <a:cs typeface="B Nazanin" pitchFamily="2" charset="-78"/>
                <a:hlinkClick r:id="rId3"/>
              </a:rPr>
              <a:t>ارزش سازي علامت تجاري در فضاي تجارت ايران</a:t>
            </a:r>
            <a:r>
              <a:rPr lang="en-US" sz="2000" b="0" dirty="0" smtClean="0">
                <a:solidFill>
                  <a:schemeClr val="tx1"/>
                </a:solidFill>
                <a:cs typeface="B Nazanin" pitchFamily="2" charset="-78"/>
              </a:rPr>
              <a:t/>
            </a:r>
            <a:br>
              <a:rPr lang="en-US" sz="2000" b="0" dirty="0" smtClean="0">
                <a:solidFill>
                  <a:schemeClr val="tx1"/>
                </a:solidFill>
                <a:cs typeface="B Nazanin" pitchFamily="2" charset="-78"/>
              </a:rPr>
            </a:br>
            <a:r>
              <a:rPr lang="en-US" sz="2000" b="0" dirty="0" smtClean="0">
                <a:solidFill>
                  <a:schemeClr val="tx1"/>
                </a:solidFill>
                <a:cs typeface="B Nazanin" pitchFamily="2" charset="-78"/>
              </a:rPr>
              <a:t> </a:t>
            </a:r>
            <a:br>
              <a:rPr lang="en-US" sz="2000" b="0" dirty="0" smtClean="0">
                <a:solidFill>
                  <a:schemeClr val="tx1"/>
                </a:solidFill>
                <a:cs typeface="B Nazanin" pitchFamily="2" charset="-78"/>
              </a:rPr>
            </a:br>
            <a:r>
              <a:rPr lang="ar-SA" sz="2000" b="0" dirty="0" smtClean="0">
                <a:solidFill>
                  <a:schemeClr val="tx1"/>
                </a:solidFill>
                <a:cs typeface="B Nazanin" pitchFamily="2" charset="-78"/>
              </a:rPr>
              <a:t>- </a:t>
            </a:r>
            <a:r>
              <a:rPr lang="ar-SA" sz="2000" b="0" dirty="0" smtClean="0">
                <a:solidFill>
                  <a:schemeClr val="tx1"/>
                </a:solidFill>
                <a:cs typeface="B Nazanin" pitchFamily="2" charset="-78"/>
                <a:hlinkClick r:id="rId3"/>
              </a:rPr>
              <a:t>موافقتنامه و پروتکل مادريد</a:t>
            </a:r>
            <a:r>
              <a:rPr lang="en-US" sz="2000" b="0" dirty="0" smtClean="0">
                <a:solidFill>
                  <a:schemeClr val="tx1"/>
                </a:solidFill>
                <a:cs typeface="B Nazanin" pitchFamily="2" charset="-78"/>
              </a:rPr>
              <a:t/>
            </a:r>
            <a:br>
              <a:rPr lang="en-US" sz="2000" b="0" dirty="0" smtClean="0">
                <a:solidFill>
                  <a:schemeClr val="tx1"/>
                </a:solidFill>
                <a:cs typeface="B Nazanin" pitchFamily="2" charset="-78"/>
              </a:rPr>
            </a:br>
            <a:r>
              <a:rPr lang="en-US" b="0" dirty="0" smtClean="0">
                <a:solidFill>
                  <a:schemeClr val="tx1"/>
                </a:solidFill>
                <a:cs typeface="B Nazanin" pitchFamily="2" charset="-78"/>
              </a:rPr>
              <a:t> </a:t>
            </a:r>
            <a:r>
              <a:rPr lang="en-US" dirty="0" smtClean="0">
                <a:cs typeface="B Nazanin" pitchFamily="2" charset="-78"/>
              </a:rPr>
              <a:t/>
            </a:r>
            <a:br>
              <a:rPr lang="en-US" dirty="0" smtClean="0">
                <a:cs typeface="B Nazanin" pitchFamily="2" charset="-78"/>
              </a:rPr>
            </a:br>
            <a:endParaRPr lang="fa-IR" dirty="0">
              <a:cs typeface="B Nazanin" pitchFamily="2" charset="-78"/>
            </a:endParaRPr>
          </a:p>
        </p:txBody>
      </p:sp>
    </p:spTree>
  </p:cSld>
  <p:clrMapOvr>
    <a:masterClrMapping/>
  </p:clrMapOvr>
  <p:transition>
    <p:split orient="vert"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71800" y="0"/>
            <a:ext cx="6172200" cy="714356"/>
          </a:xfrm>
        </p:spPr>
        <p:txBody>
          <a:bodyPr>
            <a:normAutofit/>
          </a:bodyPr>
          <a:lstStyle/>
          <a:p>
            <a:pPr algn="r"/>
            <a:r>
              <a:rPr lang="fa-IR" sz="1800" dirty="0" smtClean="0">
                <a:cs typeface="B Nazanin" pitchFamily="2" charset="-78"/>
              </a:rPr>
              <a:t>معرفي علامت تجاري :</a:t>
            </a:r>
            <a:endParaRPr lang="fa-IR" sz="1800" dirty="0">
              <a:cs typeface="B Nazanin" pitchFamily="2" charset="-78"/>
            </a:endParaRPr>
          </a:p>
        </p:txBody>
      </p:sp>
      <p:sp>
        <p:nvSpPr>
          <p:cNvPr id="3" name="Subtitle 2"/>
          <p:cNvSpPr>
            <a:spLocks noGrp="1"/>
          </p:cNvSpPr>
          <p:nvPr>
            <p:ph type="subTitle" idx="1"/>
          </p:nvPr>
        </p:nvSpPr>
        <p:spPr>
          <a:xfrm>
            <a:off x="1785918" y="857232"/>
            <a:ext cx="7358082" cy="1371600"/>
          </a:xfrm>
        </p:spPr>
        <p:txBody>
          <a:bodyPr>
            <a:noAutofit/>
          </a:bodyPr>
          <a:lstStyle/>
          <a:p>
            <a:pPr algn="r"/>
            <a:r>
              <a:rPr lang="ar-SA" sz="1600" dirty="0" smtClean="0">
                <a:cs typeface="B Nazanin" pitchFamily="2" charset="-78"/>
              </a:rPr>
              <a:t>علامت تجاري يکي از مهم ترين عناصر بازاريابي و موفقيت يک سازمان مي باشد و تصويري است که سازمان يا شرکت شما را با همه ابعادش معرفي مي کند و تصويري از آنچه را که هستيد يا مي خواهيد باشيد را در ذهن بيننده، مشتريان، مصرف کنندگان و ... ايجاد مي کند. در واقع علامت تجاري نشانه اي است که شرکت يا سازمان شما را از رقبا متمايز مي کند و همچنين معرف کالاها و خدمات ايجاد شده توسط شرکت شما مي باشد.</a:t>
            </a:r>
            <a:br>
              <a:rPr lang="ar-SA" sz="1600" dirty="0" smtClean="0">
                <a:cs typeface="B Nazanin" pitchFamily="2" charset="-78"/>
              </a:rPr>
            </a:br>
            <a:r>
              <a:rPr lang="ar-SA" sz="1600" dirty="0" smtClean="0">
                <a:cs typeface="B Nazanin" pitchFamily="2" charset="-78"/>
              </a:rPr>
              <a:t/>
            </a:r>
            <a:br>
              <a:rPr lang="ar-SA" sz="1600" dirty="0" smtClean="0">
                <a:cs typeface="B Nazanin" pitchFamily="2" charset="-78"/>
              </a:rPr>
            </a:br>
            <a:r>
              <a:rPr lang="ar-SA" sz="1600" dirty="0" smtClean="0">
                <a:cs typeface="B Nazanin" pitchFamily="2" charset="-78"/>
              </a:rPr>
              <a:t>در درجه نخست ، علامت تجاري يک تعهد است و مي گويد که شما آن نام را مي شناسيد و به تعهد آن اعتماد داريد. اعتماد گام حياتي اول است که هدف علامت تجاري شتاب دادن به اين گام با وسيله نفوذ قراردادن تعهد ضمني علامت تجاري است.</a:t>
            </a:r>
            <a:br>
              <a:rPr lang="ar-SA" sz="1600" dirty="0" smtClean="0">
                <a:cs typeface="B Nazanin" pitchFamily="2" charset="-78"/>
              </a:rPr>
            </a:br>
            <a:r>
              <a:rPr lang="ar-SA" sz="1600" dirty="0" smtClean="0">
                <a:cs typeface="B Nazanin" pitchFamily="2" charset="-78"/>
              </a:rPr>
              <a:t/>
            </a:r>
            <a:br>
              <a:rPr lang="ar-SA" sz="1600" dirty="0" smtClean="0">
                <a:cs typeface="B Nazanin" pitchFamily="2" charset="-78"/>
              </a:rPr>
            </a:br>
            <a:r>
              <a:rPr lang="ar-SA" sz="1600" dirty="0" smtClean="0">
                <a:cs typeface="B Nazanin" pitchFamily="2" charset="-78"/>
              </a:rPr>
              <a:t>اغلب علائم تجاري يک نشانه ويژه دارند که به عنوان يک ميانبر براي به يادآوري تعهد علامت تجاري عمل مي کند. اين نشانه از رنگ، شکل، حروف و تصاوير براي خلق يک تصوير متمايز استفاده مي کند که هم براي جلب چشم ما و هم براي هدايت نظر ما در مسيري که مي خواهد طراحي شده است. علامت تجاري ممکن است با آهنگ، شعار و عبارات گيرا همراه باشد.</a:t>
            </a:r>
            <a:br>
              <a:rPr lang="ar-SA" sz="1600" dirty="0" smtClean="0">
                <a:cs typeface="B Nazanin" pitchFamily="2" charset="-78"/>
              </a:rPr>
            </a:br>
            <a:r>
              <a:rPr lang="ar-SA" sz="1600" dirty="0" smtClean="0">
                <a:cs typeface="B Nazanin" pitchFamily="2" charset="-78"/>
              </a:rPr>
              <a:t>تمامي قسمت هاي تصـوير علامت تجاري به عنوان يک محرک رواني يا محرکي که موجب پيوستگي تمامي نظرات ديگر در مورد علامت تجاري است، عمل مي کند.</a:t>
            </a:r>
            <a:br>
              <a:rPr lang="ar-SA" sz="1600" dirty="0" smtClean="0">
                <a:cs typeface="B Nazanin" pitchFamily="2" charset="-78"/>
              </a:rPr>
            </a:br>
            <a:r>
              <a:rPr lang="ar-SA" sz="1600" dirty="0" smtClean="0">
                <a:cs typeface="B Nazanin" pitchFamily="2" charset="-78"/>
              </a:rPr>
              <a:t/>
            </a:r>
            <a:br>
              <a:rPr lang="ar-SA" sz="1600" dirty="0" smtClean="0">
                <a:cs typeface="B Nazanin" pitchFamily="2" charset="-78"/>
              </a:rPr>
            </a:br>
            <a:r>
              <a:rPr lang="ar-SA" sz="1600" dirty="0" smtClean="0">
                <a:cs typeface="B Nazanin" pitchFamily="2" charset="-78"/>
              </a:rPr>
              <a:t>اگر در جزئـيات دقيق شويد مي بينيد که هر پيزي يک علامت تجاري است، چرا که درک مان از دنيا را به وسيله خلق ارتباط درباره چيزهاي مختلف مي سازيم. براي مثال يک درخت، تعهدي ضمني از زيبايي و سايه را دارد. حتي کلمات نيز علامت تجاري هستند.</a:t>
            </a:r>
            <a:br>
              <a:rPr lang="ar-SA" sz="1600" dirty="0" smtClean="0">
                <a:cs typeface="B Nazanin" pitchFamily="2" charset="-78"/>
              </a:rPr>
            </a:br>
            <a:endParaRPr lang="fa-IR" sz="1600" dirty="0">
              <a:cs typeface="B Nazanin" pitchFamily="2" charset="-78"/>
            </a:endParaRPr>
          </a:p>
        </p:txBody>
      </p:sp>
    </p:spTree>
  </p:cSld>
  <p:clrMapOvr>
    <a:masterClrMapping/>
  </p:clrMapOvr>
  <p:transition>
    <p:strip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57356" y="142852"/>
            <a:ext cx="7286644" cy="3180246"/>
          </a:xfrm>
        </p:spPr>
        <p:txBody>
          <a:bodyPr>
            <a:normAutofit fontScale="90000"/>
          </a:bodyPr>
          <a:lstStyle/>
          <a:p>
            <a:pPr algn="r"/>
            <a:r>
              <a:rPr lang="ar-SA" sz="2000" dirty="0" smtClean="0">
                <a:cs typeface="B Nazanin" pitchFamily="2" charset="-78"/>
              </a:rPr>
              <a:t>به عنوان مثال زماني که مي گوييم "سرعت"، در ذهنتان تصويري از يک ماشين سريع و... تداعي مي شود. افراد هم علامت تجاري هستند.</a:t>
            </a:r>
            <a:br>
              <a:rPr lang="ar-SA" sz="2000" dirty="0" smtClean="0">
                <a:cs typeface="B Nazanin" pitchFamily="2" charset="-78"/>
              </a:rPr>
            </a:br>
            <a:r>
              <a:rPr lang="ar-SA" sz="2000" dirty="0" smtClean="0">
                <a:cs typeface="B Nazanin" pitchFamily="2" charset="-78"/>
              </a:rPr>
              <a:t/>
            </a:r>
            <a:br>
              <a:rPr lang="ar-SA" sz="2000" dirty="0" smtClean="0">
                <a:cs typeface="B Nazanin" pitchFamily="2" charset="-78"/>
              </a:rPr>
            </a:br>
            <a:r>
              <a:rPr lang="ar-SA" sz="2000" dirty="0" smtClean="0">
                <a:cs typeface="B Nazanin" pitchFamily="2" charset="-78"/>
              </a:rPr>
              <a:t>وقتي که مردم شـما را مي بينند يا نام شما را مي شنوند ، تصـويري از شما را دارند به خاطـر مي آورند (چيزي که شمـا مي توانيد </a:t>
            </a:r>
            <a:br>
              <a:rPr lang="ar-SA" sz="2000" dirty="0" smtClean="0">
                <a:cs typeface="B Nazanin" pitchFamily="2" charset="-78"/>
              </a:rPr>
            </a:br>
            <a:r>
              <a:rPr lang="ar-SA" sz="2000" dirty="0" smtClean="0">
                <a:cs typeface="B Nazanin" pitchFamily="2" charset="-78"/>
              </a:rPr>
              <a:t>فعالانه مديريت کنيد يا اجازه دهيد که اتفاق بيفتد).</a:t>
            </a:r>
            <a:br>
              <a:rPr lang="ar-SA" sz="2000" dirty="0" smtClean="0">
                <a:cs typeface="B Nazanin" pitchFamily="2" charset="-78"/>
              </a:rPr>
            </a:br>
            <a:r>
              <a:rPr lang="ar-SA" sz="2000" dirty="0" smtClean="0">
                <a:cs typeface="B Nazanin" pitchFamily="2" charset="-78"/>
              </a:rPr>
              <a:t/>
            </a:r>
            <a:br>
              <a:rPr lang="ar-SA" sz="2000" dirty="0" smtClean="0">
                <a:cs typeface="B Nazanin" pitchFamily="2" charset="-78"/>
              </a:rPr>
            </a:br>
            <a:r>
              <a:rPr lang="ar-SA" sz="2000" dirty="0" smtClean="0">
                <a:cs typeface="B Nazanin" pitchFamily="2" charset="-78"/>
              </a:rPr>
              <a:t>در يک شرکت جايي که افراد قابل رويت براي مشتريان هستند، مثل يک شرکت خدمات تجاري، افراد آن شرکت قسمت بزرگي از علامت تجاري آن شرکت هستند.</a:t>
            </a:r>
            <a:r>
              <a:rPr lang="ar-SA" dirty="0" smtClean="0">
                <a:cs typeface="B Nazanin" pitchFamily="2" charset="-78"/>
              </a:rPr>
              <a:t/>
            </a:r>
            <a:br>
              <a:rPr lang="ar-SA" dirty="0" smtClean="0">
                <a:cs typeface="B Nazanin" pitchFamily="2" charset="-78"/>
              </a:rPr>
            </a:br>
            <a:endParaRPr lang="fa-IR" dirty="0">
              <a:cs typeface="B Nazanin" pitchFamily="2" charset="-78"/>
            </a:endParaRPr>
          </a:p>
        </p:txBody>
      </p:sp>
      <p:sp>
        <p:nvSpPr>
          <p:cNvPr id="3" name="Subtitle 2"/>
          <p:cNvSpPr>
            <a:spLocks noGrp="1"/>
          </p:cNvSpPr>
          <p:nvPr>
            <p:ph type="subTitle" idx="1"/>
          </p:nvPr>
        </p:nvSpPr>
        <p:spPr>
          <a:xfrm>
            <a:off x="2286000" y="3286124"/>
            <a:ext cx="6858000" cy="3571876"/>
          </a:xfrm>
        </p:spPr>
        <p:txBody>
          <a:bodyPr>
            <a:normAutofit lnSpcReduction="10000"/>
          </a:bodyPr>
          <a:lstStyle/>
          <a:p>
            <a:pPr algn="r"/>
            <a:r>
              <a:rPr lang="fa-IR" dirty="0" smtClean="0">
                <a:cs typeface="B Nazanin" pitchFamily="2" charset="-78"/>
              </a:rPr>
              <a:t>مديريت علامت تجاري:</a:t>
            </a:r>
          </a:p>
          <a:p>
            <a:pPr algn="r"/>
            <a:r>
              <a:rPr lang="ar-SA" dirty="0" smtClean="0">
                <a:cs typeface="B Nazanin" pitchFamily="2" charset="-78"/>
              </a:rPr>
              <a:t>مديـريت علامت تجاري کاربرد تکنيک هاي بازاريابي براي يک محصول ويژه ، خطوط توليد يا علامت تجاري مي باشد و افزايش ارزش قابل درک محـصولات براي مشـتريان را مي طلبد. بازاريابان يک علامت تجاري را به عنوان يک تعهد ضمني مي بينند که بايد سطحي از کيـفيت را که مردم از يک عـلامت تـجاري انتظار دارند که در خريدهاي حـال و آيـنده آنان در مقابل محصولات مشابه تامين نمايد. ارزش يک علامت تجاري با ميزان سودي که براي توليدکننده ايجاد مي کند، سنجيده مي شود.</a:t>
            </a:r>
            <a:br>
              <a:rPr lang="ar-SA" dirty="0" smtClean="0">
                <a:cs typeface="B Nazanin" pitchFamily="2" charset="-78"/>
              </a:rPr>
            </a:br>
            <a:r>
              <a:rPr lang="ar-SA" sz="1900" dirty="0" smtClean="0">
                <a:cs typeface="B Nazanin" pitchFamily="2" charset="-78"/>
              </a:rPr>
              <a:t>مديريت علامت تجاري با فهم معني دقيق علامت تجاري آغاز مي شود و شروع آن با رهبران شرکت ها، کساني که علامت تجاري</a:t>
            </a:r>
            <a:br>
              <a:rPr lang="ar-SA" sz="1900" dirty="0" smtClean="0">
                <a:cs typeface="B Nazanin" pitchFamily="2" charset="-78"/>
              </a:rPr>
            </a:br>
            <a:r>
              <a:rPr lang="ar-SA" sz="1900" dirty="0" smtClean="0">
                <a:cs typeface="B Nazanin" pitchFamily="2" charset="-78"/>
              </a:rPr>
              <a:t>را تعريف و مديريت آن را کنترل مي کنند، مي باشد. مـديريت علامت تجاري در معناي کامل ، شروع و به پايان رسانيدن مديريت </a:t>
            </a:r>
            <a:br>
              <a:rPr lang="ar-SA" sz="1900" dirty="0" smtClean="0">
                <a:cs typeface="B Nazanin" pitchFamily="2" charset="-78"/>
              </a:rPr>
            </a:br>
            <a:r>
              <a:rPr lang="ar-SA" sz="1900" dirty="0" smtClean="0">
                <a:cs typeface="B Nazanin" pitchFamily="2" charset="-78"/>
              </a:rPr>
              <a:t>کل شرکت از طريق علامت تجاري مي باشد. </a:t>
            </a:r>
            <a:br>
              <a:rPr lang="ar-SA" sz="1900" dirty="0" smtClean="0">
                <a:cs typeface="B Nazanin" pitchFamily="2" charset="-78"/>
              </a:rPr>
            </a:br>
            <a:endParaRPr lang="fa-IR" sz="1900" dirty="0">
              <a:cs typeface="B Nazanin" pitchFamily="2" charset="-78"/>
            </a:endParaRPr>
          </a:p>
        </p:txBody>
      </p:sp>
    </p:spTree>
  </p:cSld>
  <p:clrMapOvr>
    <a:masterClrMapping/>
  </p:clrMapOvr>
  <p:transition>
    <p:circl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670" y="0"/>
            <a:ext cx="6929454" cy="6572272"/>
          </a:xfrm>
        </p:spPr>
        <p:txBody>
          <a:bodyPr>
            <a:normAutofit fontScale="90000"/>
          </a:bodyPr>
          <a:lstStyle/>
          <a:p>
            <a:pPr algn="r"/>
            <a:r>
              <a:rPr lang="ar-SA" sz="1800" dirty="0" smtClean="0">
                <a:cs typeface="B Nazanin" pitchFamily="2" charset="-78"/>
              </a:rPr>
              <a:t>ايجاد يک تعهد به معناي تعريف يک عـلامت تـجاري مي باشد. تعهد يک عـلامت تـجاري خوب، يادآوردني و مطلوب است و اگر</a:t>
            </a:r>
            <a:br>
              <a:rPr lang="ar-SA" sz="1800" dirty="0" smtClean="0">
                <a:cs typeface="B Nazanin" pitchFamily="2" charset="-78"/>
              </a:rPr>
            </a:br>
            <a:r>
              <a:rPr lang="ar-SA" sz="1800" dirty="0" smtClean="0">
                <a:cs typeface="B Nazanin" pitchFamily="2" charset="-78"/>
              </a:rPr>
              <a:t>کسي آن را به ياد نياورد، نمي تواند موثر باشد و اگر کسي آن را نخواهد، نمي تواند خوب باشد.</a:t>
            </a:r>
            <a:br>
              <a:rPr lang="ar-SA" sz="1800" dirty="0" smtClean="0">
                <a:cs typeface="B Nazanin" pitchFamily="2" charset="-78"/>
              </a:rPr>
            </a:br>
            <a:r>
              <a:rPr lang="ar-SA" sz="1800" dirty="0" smtClean="0">
                <a:cs typeface="B Nazanin" pitchFamily="2" charset="-78"/>
              </a:rPr>
              <a:t>تعهد يک علامت تجاري خوب احساسات را فرا مي خواند، چراکه احساسات محرک اعمال مي باشد. مثلا "ولوو" احساسي از ايمني</a:t>
            </a:r>
            <a:br>
              <a:rPr lang="ar-SA" sz="1800" dirty="0" smtClean="0">
                <a:cs typeface="B Nazanin" pitchFamily="2" charset="-78"/>
              </a:rPr>
            </a:br>
            <a:r>
              <a:rPr lang="ar-SA" sz="1800" dirty="0" smtClean="0">
                <a:cs typeface="B Nazanin" pitchFamily="2" charset="-78"/>
              </a:rPr>
              <a:t>را به ما مي دهد. يک تعهد بايد منـحصر به فرد باشد. يک تـعهد بايد کاملا مـشخص باشد و بطور کاملا شفاف متمايز از تعهدات</a:t>
            </a:r>
            <a:br>
              <a:rPr lang="ar-SA" sz="1800" dirty="0" smtClean="0">
                <a:cs typeface="B Nazanin" pitchFamily="2" charset="-78"/>
              </a:rPr>
            </a:br>
            <a:r>
              <a:rPr lang="ar-SA" sz="1800" dirty="0" smtClean="0">
                <a:cs typeface="B Nazanin" pitchFamily="2" charset="-78"/>
              </a:rPr>
              <a:t>شرکت هاي ديگر باشد.</a:t>
            </a:r>
            <a:br>
              <a:rPr lang="ar-SA" sz="1800" dirty="0" smtClean="0">
                <a:cs typeface="B Nazanin" pitchFamily="2" charset="-78"/>
              </a:rPr>
            </a:br>
            <a:r>
              <a:rPr lang="ar-SA" sz="1800" dirty="0" smtClean="0">
                <a:cs typeface="B Nazanin" pitchFamily="2" charset="-78"/>
              </a:rPr>
              <a:t/>
            </a:r>
            <a:br>
              <a:rPr lang="ar-SA" sz="1800" dirty="0" smtClean="0">
                <a:cs typeface="B Nazanin" pitchFamily="2" charset="-78"/>
              </a:rPr>
            </a:br>
            <a:r>
              <a:rPr lang="ar-SA" sz="1800" dirty="0" smtClean="0">
                <a:cs typeface="B Nazanin" pitchFamily="2" charset="-78"/>
              </a:rPr>
              <a:t>يک تعهد صحيح چيزي نيست که در يک بعدازظهر جمعه آن را ساخته باشيد. يک تعهد خوب از مطالعه عميق و فهم دقيق از بازار هدف و مشتـريان شما به دست مي آيد و همين طور از طريق فهم عميق تـوانايي ها و انـگيزه هاي کارکنان شرکت شما به دست </a:t>
            </a:r>
            <a:br>
              <a:rPr lang="ar-SA" sz="1800" dirty="0" smtClean="0">
                <a:cs typeface="B Nazanin" pitchFamily="2" charset="-78"/>
              </a:rPr>
            </a:br>
            <a:r>
              <a:rPr lang="ar-SA" sz="1800" dirty="0" smtClean="0">
                <a:cs typeface="B Nazanin" pitchFamily="2" charset="-78"/>
              </a:rPr>
              <a:t>مي آيد. ايجاد تعهدي که نتوانيد آن را در طول ساليان بدون تناقض حفظش کنيد يک خودکشي آشکار مي باشد.</a:t>
            </a:r>
            <a:br>
              <a:rPr lang="ar-SA" sz="1800" dirty="0" smtClean="0">
                <a:cs typeface="B Nazanin" pitchFamily="2" charset="-78"/>
              </a:rPr>
            </a:br>
            <a:r>
              <a:rPr lang="ar-SA" sz="1800" dirty="0" smtClean="0">
                <a:cs typeface="B Nazanin" pitchFamily="2" charset="-78"/>
              </a:rPr>
              <a:t/>
            </a:r>
            <a:br>
              <a:rPr lang="ar-SA" sz="1800" dirty="0" smtClean="0">
                <a:cs typeface="B Nazanin" pitchFamily="2" charset="-78"/>
              </a:rPr>
            </a:br>
            <a:r>
              <a:rPr lang="ar-SA" sz="1800" dirty="0" smtClean="0">
                <a:cs typeface="B Nazanin" pitchFamily="2" charset="-78"/>
              </a:rPr>
              <a:t>وقتي که شما تعهدي را خلق کرديد ، قدم بعدي اين است که آن را به ذهن مشتـريان ، کـارکنان و تمام کـساني که از شما چيزي</a:t>
            </a:r>
            <a:br>
              <a:rPr lang="ar-SA" sz="1800" dirty="0" smtClean="0">
                <a:cs typeface="B Nazanin" pitchFamily="2" charset="-78"/>
              </a:rPr>
            </a:br>
            <a:r>
              <a:rPr lang="ar-SA" sz="1800" dirty="0" smtClean="0">
                <a:cs typeface="B Nazanin" pitchFamily="2" charset="-78"/>
              </a:rPr>
              <a:t>دريافت مي کنند، تزريق کنيد و اين جايي است که بازاريان وارد عمل مي شوند. اگرچه اين تنها وظيفه آنها نيست ، بخش بزرگي از بـازاريابي که شامل تبـليغات و .. مي شود مربوط به تـثبيت موقعيت شـرکت و محـصولات آن در ذهن مشتـريان و در مقابل رقب</a:t>
            </a:r>
            <a:br>
              <a:rPr lang="ar-SA" sz="1800" dirty="0" smtClean="0">
                <a:cs typeface="B Nazanin" pitchFamily="2" charset="-78"/>
              </a:rPr>
            </a:br>
            <a:r>
              <a:rPr lang="ar-SA" sz="1800" dirty="0" smtClean="0">
                <a:cs typeface="B Nazanin" pitchFamily="2" charset="-78"/>
              </a:rPr>
              <a:t>مي باشد.</a:t>
            </a:r>
            <a:br>
              <a:rPr lang="ar-SA" sz="1800" dirty="0" smtClean="0">
                <a:cs typeface="B Nazanin" pitchFamily="2" charset="-78"/>
              </a:rPr>
            </a:br>
            <a:r>
              <a:rPr lang="ar-SA" sz="1800" dirty="0" smtClean="0">
                <a:cs typeface="B Nazanin" pitchFamily="2" charset="-78"/>
              </a:rPr>
              <a:t/>
            </a:r>
            <a:br>
              <a:rPr lang="ar-SA" sz="1800" dirty="0" smtClean="0">
                <a:cs typeface="B Nazanin" pitchFamily="2" charset="-78"/>
              </a:rPr>
            </a:br>
            <a:endParaRPr lang="fa-IR" sz="1800" dirty="0">
              <a:cs typeface="B Nazanin" pitchFamily="2" charset="-78"/>
            </a:endParaRPr>
          </a:p>
        </p:txBody>
      </p:sp>
    </p:spTree>
  </p:cSld>
  <p:clrMapOvr>
    <a:masterClrMapping/>
  </p:clrMapOvr>
  <p:transition>
    <p:cover dir="l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2">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209</TotalTime>
  <Words>696</Words>
  <Application>Microsoft Office PowerPoint</Application>
  <PresentationFormat>On-screen Show (4:3)</PresentationFormat>
  <Paragraphs>71</Paragraphs>
  <Slides>21</Slides>
  <Notes>16</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21</vt:i4>
      </vt:variant>
    </vt:vector>
  </HeadingPairs>
  <TitlesOfParts>
    <vt:vector size="32" baseType="lpstr">
      <vt:lpstr>2  Kamran</vt:lpstr>
      <vt:lpstr>Arial</vt:lpstr>
      <vt:lpstr>B Nazanin</vt:lpstr>
      <vt:lpstr>Calibri</vt:lpstr>
      <vt:lpstr>Consolas</vt:lpstr>
      <vt:lpstr>Corbel</vt:lpstr>
      <vt:lpstr>Tahoma</vt:lpstr>
      <vt:lpstr>Times New Roman</vt:lpstr>
      <vt:lpstr>Wingdings</vt:lpstr>
      <vt:lpstr>Wingdings 2</vt:lpstr>
      <vt:lpstr>Oriel</vt:lpstr>
      <vt:lpstr>برند يا مارک تجاري                   </vt:lpstr>
      <vt:lpstr>مقدمه:   برند چيست ؟ </vt:lpstr>
      <vt:lpstr>يک نام،اصطلاح،علامت،سمبل يا طرح و يا ترکيبي از آنهاکه قصد آن مشخص کردن کالاو خدمات يک فروشنده و يا گروهي از فروشنده ها و نيز تفاوت گذاري بين آنها ميان ساير رقباست.   به طور کلي برند ها به چهار دسته تقسيم مي شوند :  ۱- برند انفرادي :  يک شرکت ممکن است بر اساس سياستي تصميم بگيرد.برندهاي مشخصي را براي هر يک از محصولات خود اقتباس کند .  ۲- برند فاميلي :  برنده هاي فاميلي به يک سر ي از محصولات خاص محدود مي شود.اصطلاح برند فاميلي رجوع مي کند به يک نام تجاري   Brand Name که يک شرکت براي يک سري از محصولاتش اقتباس مي کند.  ۳- برند شرکتي  :   ما ممکن است براس همه محصولات اسم شرکت کننده  يا توليد کننده را بگذاريم.وقتي يک شرکت توليد کننده محصولات متعددي مي باشد اين نوع برند شرکتي استفاده مي شود. براي مثال نساجي تاتا ( نساجي مازندران ) محصولات مهندسي ، شيميايي و غيره.  </vt:lpstr>
      <vt:lpstr>۴- ترکيبي از همه:</vt:lpstr>
      <vt:lpstr>۳- برند بايد به سادگي تبليغ و شناسايي شود ۴- برند بايد بخشي از يک حالت و طبيعت دائمي باشد ۵- برند بايد ساده و شفاف و جذاب باشد ۶- بايد قابل ثبت و حمايت حقوقي باشد ۷- بايد مشخص و دقيق باشد ۸- بايد داراي صداي لذت بخش درهنگامي که آن را مي شنويد باشد. ۹- بايد اقتصادي بوده و قابل توليد مجددو تکثير باشد. </vt:lpstr>
      <vt:lpstr>سرفصل ها:     - معرفي علامت تجاري    - مديريت علامت تجاري   - ويژگي هاي يک علامت تجاري خوب   - مزاياي ثبت جهاني علامت تجاري    - علائمي که قابليت ثبت شدن دارند   - دامنه محافظت از علامت تجاري    - ارزش سازي علامت تجاري در فضاي تجارت ايران   - موافقتنامه و پروتکل مادريد   </vt:lpstr>
      <vt:lpstr>معرفي علامت تجاري :</vt:lpstr>
      <vt:lpstr>به عنوان مثال زماني که مي گوييم "سرعت"، در ذهنتان تصويري از يک ماشين سريع و... تداعي مي شود. افراد هم علامت تجاري هستند.  وقتي که مردم شـما را مي بينند يا نام شما را مي شنوند ، تصـويري از شما را دارند به خاطـر مي آورند (چيزي که شمـا مي توانيد  فعالانه مديريت کنيد يا اجازه دهيد که اتفاق بيفتد).  در يک شرکت جايي که افراد قابل رويت براي مشتريان هستند، مثل يک شرکت خدمات تجاري، افراد آن شرکت قسمت بزرگي از علامت تجاري آن شرکت هستند. </vt:lpstr>
      <vt:lpstr>ايجاد يک تعهد به معناي تعريف يک عـلامت تـجاري مي باشد. تعهد يک عـلامت تـجاري خوب، يادآوردني و مطلوب است و اگر کسي آن را به ياد نياورد، نمي تواند موثر باشد و اگر کسي آن را نخواهد، نمي تواند خوب باشد. تعهد يک علامت تجاري خوب احساسات را فرا مي خواند، چراکه احساسات محرک اعمال مي باشد. مثلا "ولوو" احساسي از ايمني را به ما مي دهد. يک تعهد بايد منـحصر به فرد باشد. يک تـعهد بايد کاملا مـشخص باشد و بطور کاملا شفاف متمايز از تعهدات شرکت هاي ديگر باشد.  يک تعهد صحيح چيزي نيست که در يک بعدازظهر جمعه آن را ساخته باشيد. يک تعهد خوب از مطالعه عميق و فهم دقيق از بازار هدف و مشتـريان شما به دست مي آيد و همين طور از طريق فهم عميق تـوانايي ها و انـگيزه هاي کارکنان شرکت شما به دست  مي آيد. ايجاد تعهدي که نتوانيد آن را در طول ساليان بدون تناقض حفظش کنيد يک خودکشي آشکار مي باشد.  وقتي که شما تعهدي را خلق کرديد ، قدم بعدي اين است که آن را به ذهن مشتـريان ، کـارکنان و تمام کـساني که از شما چيزي دريافت مي کنند، تزريق کنيد و اين جايي است که بازاريان وارد عمل مي شوند. اگرچه اين تنها وظيفه آنها نيست ، بخش بزرگي از بـازاريابي که شامل تبـليغات و .. مي شود مربوط به تـثبيت موقعيت شـرکت و محـصولات آن در ذهن مشتـريان و در مقابل رقب مي باشد.  </vt:lpstr>
      <vt:lpstr>ويژگي هاي يک علامت تجاري خوب:</vt:lpstr>
      <vt:lpstr>مزاياي ثبت جهاني علامت تجاري:</vt:lpstr>
      <vt:lpstr>علائمي که قابليت ثبت شدن دارند :</vt:lpstr>
      <vt:lpstr>دامنه محافظت از علامت تجاري :</vt:lpstr>
      <vt:lpstr>ارزش سازي علامت تجاري در فضاي تجارت ايران :</vt:lpstr>
      <vt:lpstr>موافقتنامه و پروتکل مادريد :</vt:lpstr>
      <vt:lpstr>PowerPoint Presentation</vt:lpstr>
      <vt:lpstr>PowerPoint Presentation</vt:lpstr>
      <vt:lpstr>PowerPoint Presentation</vt:lpstr>
      <vt:lpstr>PowerPoint Presentation</vt:lpstr>
      <vt:lpstr>پايان</vt:lpstr>
      <vt:lpstr>منابع: http://www.newdesighttp:// www.newdesign.ir/search.asp?id=665&amp;rnd=5861n.ir/search.asp?id=267&amp;rnd=1292http://manigroup.ir/1388/05/%D8%A8%D8%B1%D9%86%D8%AF-%DA%86%DB%8C%D8%B3%D8%AA-%D8%9F : http://www.designnewsnext.com/Article/119.html : روزنامه دنياي اقتصاد، محسن ايلچي </vt:lpstr>
    </vt:vector>
  </TitlesOfParts>
  <Company>MRT www.Win2Farsi.com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برند چیست ؟ </dc:title>
  <dc:creator>MRT</dc:creator>
  <cp:lastModifiedBy>MRT www.Win2Farsi.com</cp:lastModifiedBy>
  <cp:revision>27</cp:revision>
  <dcterms:created xsi:type="dcterms:W3CDTF">2010-05-19T14:00:03Z</dcterms:created>
  <dcterms:modified xsi:type="dcterms:W3CDTF">2017-01-21T20:50:08Z</dcterms:modified>
</cp:coreProperties>
</file>