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62" r:id="rId2"/>
    <p:sldId id="312" r:id="rId3"/>
    <p:sldId id="273" r:id="rId4"/>
    <p:sldId id="287" r:id="rId5"/>
    <p:sldId id="288" r:id="rId6"/>
    <p:sldId id="256" r:id="rId7"/>
    <p:sldId id="284" r:id="rId8"/>
    <p:sldId id="313" r:id="rId9"/>
    <p:sldId id="257" r:id="rId10"/>
    <p:sldId id="266" r:id="rId11"/>
    <p:sldId id="311" r:id="rId12"/>
    <p:sldId id="275" r:id="rId13"/>
    <p:sldId id="276" r:id="rId14"/>
    <p:sldId id="277" r:id="rId15"/>
    <p:sldId id="278" r:id="rId16"/>
    <p:sldId id="279" r:id="rId17"/>
    <p:sldId id="280" r:id="rId18"/>
    <p:sldId id="282" r:id="rId19"/>
    <p:sldId id="283" r:id="rId20"/>
    <p:sldId id="269" r:id="rId21"/>
    <p:sldId id="293" r:id="rId22"/>
    <p:sldId id="294" r:id="rId23"/>
    <p:sldId id="286" r:id="rId24"/>
    <p:sldId id="285" r:id="rId25"/>
    <p:sldId id="303" r:id="rId26"/>
    <p:sldId id="289" r:id="rId27"/>
    <p:sldId id="290" r:id="rId28"/>
    <p:sldId id="292" r:id="rId29"/>
    <p:sldId id="260" r:id="rId30"/>
    <p:sldId id="295" r:id="rId31"/>
    <p:sldId id="291" r:id="rId32"/>
    <p:sldId id="306" r:id="rId33"/>
    <p:sldId id="308" r:id="rId34"/>
    <p:sldId id="305" r:id="rId35"/>
    <p:sldId id="304" r:id="rId36"/>
    <p:sldId id="307" r:id="rId37"/>
    <p:sldId id="309" r:id="rId38"/>
    <p:sldId id="310" r:id="rId39"/>
    <p:sldId id="270" r:id="rId40"/>
    <p:sldId id="271" r:id="rId41"/>
    <p:sldId id="272" r:id="rId42"/>
    <p:sldId id="264" r:id="rId43"/>
    <p:sldId id="267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83FDA-B84A-4845-BF42-F78409AF8BE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F0582-7C4E-42BE-A3BA-E6ED85CE9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EE3EA5-8ADB-4AEE-AC1B-31560387D6CF}" type="slidenum">
              <a:rPr lang="fa-IR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A5F11-1443-4EC1-9516-C84CEDDB876F}" type="slidenum">
              <a:rPr lang="ar-SA"/>
              <a:pPr/>
              <a:t>12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00BE2F-D689-476B-B15B-3E7AA6A3DD19}" type="slidenum">
              <a:rPr lang="ar-SA"/>
              <a:pPr/>
              <a:t>13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A835B-B5CE-479F-A0F4-C824B0971A61}" type="slidenum">
              <a:rPr lang="ar-SA"/>
              <a:pPr/>
              <a:t>14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D84C0-6D1C-4522-B29F-BE8034B016FF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7651F-510F-469A-A123-0815BC708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B0B453-EE31-4BD1-8F1C-C1A333D704AA}" type="slidenum">
              <a:rPr lang="ar-SA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051" name="WordArt 2"/>
          <p:cNvSpPr>
            <a:spLocks noChangeArrowheads="1" noChangeShapeType="1" noTextEdit="1"/>
          </p:cNvSpPr>
          <p:nvPr/>
        </p:nvSpPr>
        <p:spPr bwMode="auto">
          <a:xfrm>
            <a:off x="1219200" y="2514600"/>
            <a:ext cx="6858000" cy="2743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fa-IR" sz="9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"/>
                <a:cs typeface="Arial"/>
              </a:rPr>
              <a:t>به نام خدا</a:t>
            </a:r>
            <a:endParaRPr lang="en-US" sz="9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4800" b="1" dirty="0" smtClean="0">
                <a:solidFill>
                  <a:schemeClr val="accent6">
                    <a:lumMod val="50000"/>
                  </a:schemeClr>
                </a:solidFill>
                <a:cs typeface="B Titr" pitchFamily="2" charset="-78"/>
              </a:rPr>
              <a:t>ژنوگرام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r" rtl="1">
              <a:buFont typeface="Wingdings" pitchFamily="2" charset="2"/>
              <a:buAutoNum type="arabicPeriod"/>
              <a:defRPr/>
            </a:pPr>
            <a:r>
              <a:rPr lang="ar-SA" b="1" dirty="0">
                <a:cs typeface="Zar" pitchFamily="2" charset="-78"/>
              </a:rPr>
              <a:t>يك ابزار تفسيري ذهني است كه مشاور را قادر مي سازد حدسيات فرضي را براي ارزيابي بيشتر در سنجش خانواده بپروراند</a:t>
            </a:r>
            <a:r>
              <a:rPr lang="en-US" b="1" dirty="0">
                <a:cs typeface="Zar" pitchFamily="2" charset="-78"/>
              </a:rPr>
              <a:t>.</a:t>
            </a:r>
          </a:p>
          <a:p>
            <a:pPr marL="609600" indent="-609600" algn="r" rtl="1">
              <a:buFont typeface="Wingdings" pitchFamily="2" charset="2"/>
              <a:buAutoNum type="arabicPeriod"/>
              <a:defRPr/>
            </a:pPr>
            <a:r>
              <a:rPr lang="ar-SA" b="1" dirty="0" smtClean="0">
                <a:cs typeface="Zar" pitchFamily="2" charset="-78"/>
              </a:rPr>
              <a:t> </a:t>
            </a:r>
            <a:r>
              <a:rPr lang="ar-SA" b="1" dirty="0">
                <a:cs typeface="Zar" pitchFamily="2" charset="-78"/>
              </a:rPr>
              <a:t>ژنوگرام نمايش ترسيمي است از اين كه اعضاي خانواده از نظر بيولوژيكي چقدر با هم مرتبطند و تا چه اندازه از نسلي به نسل بعدي تفاوت دارند</a:t>
            </a:r>
            <a:r>
              <a:rPr lang="en-US" b="1" dirty="0">
                <a:cs typeface="Zar" pitchFamily="2" charset="-78"/>
              </a:rPr>
              <a:t>.</a:t>
            </a:r>
            <a:endParaRPr lang="fa-IR" b="1" dirty="0">
              <a:cs typeface="Zar" pitchFamily="2" charset="-78"/>
            </a:endParaRPr>
          </a:p>
          <a:p>
            <a:pPr marL="609600" indent="-609600" algn="r" rtl="1">
              <a:buFont typeface="Wingdings" pitchFamily="2" charset="2"/>
              <a:buAutoNum type="arabicPeriod"/>
              <a:defRPr/>
            </a:pPr>
            <a:endParaRPr lang="en-US" b="1" dirty="0">
              <a:cs typeface="Zar" pitchFamily="2" charset="-78"/>
            </a:endParaRPr>
          </a:p>
          <a:p>
            <a:pPr marL="609600" indent="-609600" algn="r" rtl="1">
              <a:buFont typeface="Wingdings" pitchFamily="2" charset="2"/>
              <a:buAutoNum type="arabicPeriod"/>
              <a:defRPr/>
            </a:pPr>
            <a:r>
              <a:rPr lang="ar-SA" b="1" dirty="0">
                <a:cs typeface="Zar" pitchFamily="2" charset="-78"/>
              </a:rPr>
              <a:t>ژنوگرام يك شيوه ترسيمي براي و سازمان دهي انبوهي از اطلاعات جمع آوري شده در حين سنجش خانواده</a:t>
            </a:r>
            <a:r>
              <a:rPr lang="fa-IR" b="1" dirty="0">
                <a:cs typeface="Zar" pitchFamily="2" charset="-78"/>
              </a:rPr>
              <a:t> و</a:t>
            </a:r>
            <a:r>
              <a:rPr lang="ar-SA" b="1" dirty="0">
                <a:cs typeface="Zar" pitchFamily="2" charset="-78"/>
              </a:rPr>
              <a:t>پيدا كردن الگوهاي موجود در سيستم خانواده است</a:t>
            </a:r>
            <a:r>
              <a:rPr lang="en-US" b="1" dirty="0">
                <a:cs typeface="Zar" pitchFamily="2" charset="-78"/>
              </a:rPr>
              <a:t>.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7AB0A0-3D8F-4586-BBD1-D7B54ADFEAA1}" type="slidenum">
              <a:rPr lang="ar-SA" smtClean="0">
                <a:latin typeface="Arial" charset="0"/>
                <a:cs typeface="Arial" charset="0"/>
              </a:rPr>
              <a:pPr/>
              <a:t>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295400"/>
          </a:xfrm>
        </p:spPr>
        <p:txBody>
          <a:bodyPr/>
          <a:lstStyle/>
          <a:p>
            <a:pPr eaLnBrk="1" hangingPunct="1"/>
            <a:r>
              <a:rPr lang="fa-IR" sz="4000" dirty="0" smtClean="0"/>
              <a:t>مصاحبه اوليه با خانواده</a:t>
            </a:r>
            <a:endParaRPr lang="en-US" sz="4000" b="1" dirty="0" smtClean="0">
              <a:cs typeface="Zar" pitchFamily="2" charset="-78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7561263" cy="4608513"/>
          </a:xfrm>
        </p:spPr>
        <p:txBody>
          <a:bodyPr/>
          <a:lstStyle/>
          <a:p>
            <a:pPr algn="r" rtl="1"/>
            <a:r>
              <a:rPr lang="fa-IR" dirty="0" smtClean="0"/>
              <a:t>برقراري اتحاد درماني،همدلي و جمع آوري اطلاعات</a:t>
            </a:r>
          </a:p>
          <a:p>
            <a:pPr algn="r" rtl="1"/>
            <a:r>
              <a:rPr lang="fa-IR" dirty="0" smtClean="0"/>
              <a:t>تحقيق و بررسي همه جانبه راجع به مشکل</a:t>
            </a:r>
          </a:p>
          <a:p>
            <a:pPr algn="r" rtl="1"/>
            <a:r>
              <a:rPr lang="fa-IR" dirty="0" smtClean="0"/>
              <a:t>مشاهده تعاملات خانواده(مرزبندي ها ،سلسله مراتب ،سطح تمايز،بروز عواطف)</a:t>
            </a:r>
          </a:p>
          <a:p>
            <a:pPr algn="r" rtl="1"/>
            <a:r>
              <a:rPr lang="fa-IR" dirty="0" smtClean="0"/>
              <a:t>تاريخچه تکاملي خانواده(استفاده از ژنوگرام)</a:t>
            </a:r>
          </a:p>
          <a:p>
            <a:pPr algn="r" rtl="1"/>
            <a:r>
              <a:rPr lang="fa-IR" dirty="0" smtClean="0"/>
              <a:t>شناخت راه حل هاي امتحان شده،نحوه حل تعارض</a:t>
            </a:r>
          </a:p>
          <a:p>
            <a:pPr algn="r" rtl="1"/>
            <a:r>
              <a:rPr lang="fa-IR" dirty="0" smtClean="0"/>
              <a:t>شناساندن توانايي هاي فرد بيمار</a:t>
            </a:r>
          </a:p>
          <a:p>
            <a:pPr algn="r" rtl="1" eaLnBrk="1" hangingPunct="1">
              <a:buFontTx/>
              <a:buNone/>
            </a:pPr>
            <a:endParaRPr lang="en-US" dirty="0" smtClean="0">
              <a:cs typeface="Zar" pitchFamily="2" charset="-78"/>
            </a:endParaRPr>
          </a:p>
          <a:p>
            <a:pPr algn="r" rt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ar-SA" sz="3200" b="1" smtClean="0">
                <a:cs typeface="Zar" pitchFamily="2" charset="-78"/>
              </a:rPr>
              <a:t>نكات مهم در ردگيري الگوهاي عملكرد</a:t>
            </a:r>
            <a:r>
              <a:rPr lang="ar-SA" sz="3600" b="1" smtClean="0">
                <a:cs typeface="Zar" pitchFamily="2" charset="-78"/>
              </a:rPr>
              <a:t> </a:t>
            </a:r>
            <a:r>
              <a:rPr lang="fa-IR" sz="3600" b="1" smtClean="0">
                <a:cs typeface="Zar" pitchFamily="2" charset="-78"/>
              </a:rPr>
              <a:t>در</a:t>
            </a:r>
            <a:r>
              <a:rPr lang="ar-SA" sz="3600" b="1" smtClean="0">
                <a:cs typeface="Zar" pitchFamily="2" charset="-78"/>
              </a:rPr>
              <a:t>ژنوگرام</a:t>
            </a:r>
            <a:endParaRPr lang="en-US" sz="3600" b="1" smtClean="0">
              <a:cs typeface="Zar" pitchFamily="2" charset="-78"/>
            </a:endParaRP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686800" cy="5105400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ar-SA" sz="4000" b="1" dirty="0" smtClean="0">
                <a:cs typeface="Zar" pitchFamily="2" charset="-78"/>
              </a:rPr>
              <a:t>توجه به </a:t>
            </a:r>
            <a:r>
              <a:rPr lang="ar-SA" sz="4000" b="1" dirty="0" smtClean="0">
                <a:solidFill>
                  <a:srgbClr val="FFCC00"/>
                </a:solidFill>
                <a:cs typeface="Zar" pitchFamily="2" charset="-78"/>
              </a:rPr>
              <a:t>اطلاعات جمعيت شناختي</a:t>
            </a:r>
            <a:endParaRPr lang="en-US" sz="4000" b="1" dirty="0" smtClean="0">
              <a:solidFill>
                <a:srgbClr val="FFCC00"/>
              </a:solidFill>
              <a:cs typeface="Zar" pitchFamily="2" charset="-78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en-US" sz="4000" b="1" dirty="0" smtClean="0">
                <a:cs typeface="Zar" pitchFamily="2" charset="-78"/>
              </a:rPr>
              <a:t>.</a:t>
            </a:r>
            <a:r>
              <a:rPr lang="ar-SA" sz="4000" b="1" dirty="0" smtClean="0">
                <a:cs typeface="Zar" pitchFamily="2" charset="-78"/>
              </a:rPr>
              <a:t>توجه به </a:t>
            </a:r>
            <a:r>
              <a:rPr lang="ar-SA" sz="4000" b="1" dirty="0" smtClean="0">
                <a:solidFill>
                  <a:srgbClr val="FFCC00"/>
                </a:solidFill>
                <a:cs typeface="Zar" pitchFamily="2" charset="-78"/>
              </a:rPr>
              <a:t>الگوهاي عملكردي</a:t>
            </a:r>
            <a:endParaRPr lang="en-US" sz="4000" b="1" dirty="0" smtClean="0">
              <a:solidFill>
                <a:srgbClr val="FFCC00"/>
              </a:solidFill>
              <a:cs typeface="Zar" pitchFamily="2" charset="-78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en-US" sz="4000" b="1" dirty="0" smtClean="0">
                <a:cs typeface="Zar" pitchFamily="2" charset="-78"/>
              </a:rPr>
              <a:t>.</a:t>
            </a:r>
            <a:r>
              <a:rPr lang="ar-SA" sz="4000" b="1" dirty="0" smtClean="0">
                <a:cs typeface="Zar" pitchFamily="2" charset="-78"/>
              </a:rPr>
              <a:t>توجه به </a:t>
            </a:r>
            <a:r>
              <a:rPr lang="ar-SA" sz="4000" b="1" dirty="0" smtClean="0">
                <a:solidFill>
                  <a:srgbClr val="FFCC00"/>
                </a:solidFill>
                <a:cs typeface="Zar" pitchFamily="2" charset="-78"/>
              </a:rPr>
              <a:t>روابط و نقش هاي خانوادگي</a:t>
            </a:r>
            <a:endParaRPr lang="en-US" sz="4000" b="1" dirty="0" smtClean="0">
              <a:solidFill>
                <a:srgbClr val="FFCC00"/>
              </a:solidFill>
              <a:cs typeface="Zar" pitchFamily="2" charset="-78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en-US" sz="4000" b="1" dirty="0" smtClean="0">
                <a:cs typeface="Zar" pitchFamily="2" charset="-78"/>
              </a:rPr>
              <a:t>. </a:t>
            </a:r>
            <a:r>
              <a:rPr lang="ar-SA" sz="4000" b="1" dirty="0" smtClean="0">
                <a:cs typeface="Zar" pitchFamily="2" charset="-78"/>
              </a:rPr>
              <a:t>توجه به </a:t>
            </a:r>
            <a:r>
              <a:rPr lang="ar-SA" sz="4000" b="1" dirty="0" smtClean="0">
                <a:solidFill>
                  <a:srgbClr val="FF0000"/>
                </a:solidFill>
                <a:cs typeface="Zar" pitchFamily="2" charset="-78"/>
              </a:rPr>
              <a:t>وقايع حساس زندگي</a:t>
            </a:r>
            <a:endParaRPr lang="en-US" sz="4000" b="1" dirty="0" smtClean="0">
              <a:solidFill>
                <a:srgbClr val="FF0000"/>
              </a:solidFill>
              <a:cs typeface="Zar" pitchFamily="2" charset="-78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en-US" sz="4000" b="1" dirty="0" smtClean="0">
                <a:cs typeface="Zar" pitchFamily="2" charset="-78"/>
              </a:rPr>
              <a:t>.</a:t>
            </a:r>
            <a:r>
              <a:rPr lang="ar-SA" sz="4000" b="1" dirty="0" smtClean="0">
                <a:cs typeface="Zar" pitchFamily="2" charset="-78"/>
              </a:rPr>
              <a:t>توجه به </a:t>
            </a:r>
            <a:r>
              <a:rPr lang="ar-SA" sz="4000" b="1" dirty="0" smtClean="0">
                <a:solidFill>
                  <a:srgbClr val="66FF33"/>
                </a:solidFill>
                <a:cs typeface="Zar" pitchFamily="2" charset="-78"/>
              </a:rPr>
              <a:t>سير زماني رويداد هاي خانوادگي</a:t>
            </a:r>
            <a:endParaRPr lang="en-US" sz="4000" b="1" dirty="0" smtClean="0">
              <a:solidFill>
                <a:srgbClr val="66FF33"/>
              </a:solidFill>
              <a:cs typeface="Zar" pitchFamily="2" charset="-78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en-US" sz="4000" b="1" dirty="0" smtClean="0">
                <a:cs typeface="Zar" pitchFamily="2" charset="-78"/>
              </a:rPr>
              <a:t>.</a:t>
            </a:r>
            <a:r>
              <a:rPr lang="ar-SA" sz="4000" b="1" dirty="0" smtClean="0">
                <a:cs typeface="Zar" pitchFamily="2" charset="-78"/>
              </a:rPr>
              <a:t>توجه به </a:t>
            </a:r>
            <a:r>
              <a:rPr lang="ar-SA" sz="4000" b="1" dirty="0" smtClean="0">
                <a:solidFill>
                  <a:srgbClr val="FF0000"/>
                </a:solidFill>
                <a:cs typeface="Zar" pitchFamily="2" charset="-78"/>
              </a:rPr>
              <a:t>وقوع همزمان حوادث خانوادگي</a:t>
            </a:r>
            <a:endParaRPr lang="en-US" sz="4000" b="1" dirty="0" smtClean="0">
              <a:solidFill>
                <a:srgbClr val="FF0000"/>
              </a:solidFill>
              <a:cs typeface="Zar" pitchFamily="2" charset="-78"/>
            </a:endParaRP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fa-IR" b="1" dirty="0" smtClean="0"/>
              <a:t> </a:t>
            </a:r>
            <a:r>
              <a:rPr lang="fa-IR" b="1" dirty="0" smtClean="0">
                <a:cs typeface="Zar" pitchFamily="2" charset="-78"/>
              </a:rPr>
              <a:t>الگوهاي عملكردي</a:t>
            </a:r>
            <a:endParaRPr lang="en-US" b="1" dirty="0" smtClean="0">
              <a:cs typeface="Zar" pitchFamily="2" charset="-78"/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839200" cy="60960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عملكرد اعضاي خانواده ممكن است طي چندين نسل تكرار شود:</a:t>
            </a:r>
          </a:p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     </a:t>
            </a:r>
            <a:r>
              <a:rPr lang="fa-IR" sz="2800" b="1" dirty="0" smtClean="0">
                <a:cs typeface="Zar" pitchFamily="2" charset="-78"/>
              </a:rPr>
              <a:t>حاكي از انتقال سبك خاصي از عملكرد خواه سالم يا ناسالم است</a:t>
            </a:r>
          </a:p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.انتقال عملكرد لزوما خطي نيست</a:t>
            </a:r>
            <a:r>
              <a:rPr lang="fa-IR" sz="2400" b="1" dirty="0" smtClean="0">
                <a:cs typeface="Zar" pitchFamily="2" charset="-78"/>
              </a:rPr>
              <a:t> (پدر الكلي – فرزندان غير الكلي – نوه هاي الكلي)</a:t>
            </a:r>
          </a:p>
          <a:p>
            <a:pPr algn="r" rtl="1" eaLnBrk="1" hangingPunct="1">
              <a:defRPr/>
            </a:pPr>
            <a:r>
              <a:rPr lang="fa-IR" sz="2800" b="1" dirty="0" smtClean="0">
                <a:cs typeface="Zar" pitchFamily="2" charset="-78"/>
              </a:rPr>
              <a:t>.اغلب مشكل مورد نظر خانواده در نسل هاي قبلي اتفاق افتاده اند.</a:t>
            </a:r>
          </a:p>
          <a:p>
            <a:pPr algn="r" rtl="1" eaLnBrk="1" hangingPunct="1">
              <a:defRPr/>
            </a:pPr>
            <a:r>
              <a:rPr lang="fa-IR" sz="2800" b="1" dirty="0" smtClean="0">
                <a:cs typeface="Zar" pitchFamily="2" charset="-78"/>
              </a:rPr>
              <a:t>.الگو هاي مرضي (</a:t>
            </a:r>
            <a:r>
              <a:rPr lang="fa-IR" sz="2800" b="1" dirty="0" smtClean="0">
                <a:cs typeface="Yagut" pitchFamily="2" charset="-78"/>
              </a:rPr>
              <a:t>ميگساري ،محرم آميزي،خشونت ،و خودكشي</a:t>
            </a:r>
            <a:r>
              <a:rPr lang="fa-IR" sz="2800" b="1" dirty="0" smtClean="0">
                <a:cs typeface="Zar" pitchFamily="2" charset="-78"/>
              </a:rPr>
              <a:t>) در خانواده ها نسل اندر نسل تكرار مي شوند</a:t>
            </a:r>
            <a:r>
              <a:rPr lang="fa-IR" sz="2400" b="1" dirty="0" smtClean="0">
                <a:cs typeface="Zar" pitchFamily="2" charset="-78"/>
              </a:rPr>
              <a:t>.</a:t>
            </a:r>
            <a:endParaRPr lang="fa-IR" sz="2800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sz="2800" b="1" dirty="0" smtClean="0">
                <a:cs typeface="Zar" pitchFamily="2" charset="-78"/>
              </a:rPr>
              <a:t>.يك الگوي عملكردي خاص هم ممكن است طي چندين نسل تكرار شود.</a:t>
            </a:r>
            <a:endParaRPr lang="en-US" sz="2800" b="1" dirty="0" smtClean="0">
              <a:cs typeface="Zar" pitchFamily="2" charset="-78"/>
            </a:endParaRP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dirty="0" smtClean="0">
                <a:cs typeface="Zar" pitchFamily="2" charset="-78"/>
              </a:rPr>
              <a:t>كليات</a:t>
            </a:r>
            <a:endParaRPr lang="en-US" b="1" dirty="0" smtClean="0">
              <a:cs typeface="Zar" pitchFamily="2" charset="-78"/>
            </a:endParaRP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rtl="1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cs typeface="Zar" pitchFamily="2" charset="-78"/>
              </a:rPr>
              <a:t>        </a:t>
            </a:r>
            <a:r>
              <a:rPr lang="fa-IR" b="1" dirty="0" smtClean="0">
                <a:cs typeface="Zar" pitchFamily="2" charset="-78"/>
              </a:rPr>
              <a:t>به طور كلي فرد بيمار(</a:t>
            </a:r>
            <a:r>
              <a:rPr lang="en-US" b="1" dirty="0" smtClean="0">
                <a:cs typeface="Zar" pitchFamily="2" charset="-78"/>
              </a:rPr>
              <a:t>(IP</a:t>
            </a:r>
            <a:r>
              <a:rPr lang="fa-IR" b="1" dirty="0" smtClean="0">
                <a:cs typeface="Zar" pitchFamily="2" charset="-78"/>
              </a:rPr>
              <a:t>نقطه كانوني ژنوگرام است و جزئيات ديگران در رابطه با وي ترسيم مي شوند.</a:t>
            </a:r>
          </a:p>
          <a:p>
            <a:pPr marL="609600" indent="-609600" algn="just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marL="609600" indent="-609600" algn="just" rtl="1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cs typeface="Zar" pitchFamily="2" charset="-78"/>
              </a:rPr>
              <a:t>     </a:t>
            </a:r>
            <a:r>
              <a:rPr lang="fa-IR" b="1" dirty="0" smtClean="0">
                <a:cs typeface="Zar" pitchFamily="2" charset="-78"/>
              </a:rPr>
              <a:t>به اطلاعات مفقوده توجه خاصي كنيد.(مثل اطلاعات ناهمخوان اعضاء،يا چرا مادر حرفي از عمو يا عمه ها نمي زند؟يا چرا بيمار معلوم چيزي در باره پدرش نمي داند؟</a:t>
            </a:r>
            <a:endParaRPr lang="en-US" b="1" dirty="0" smtClean="0">
              <a:cs typeface="Zar" pitchFamily="2" charset="-78"/>
            </a:endParaRP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 b="1" smtClean="0">
                <a:cs typeface="Zar" pitchFamily="2" charset="-78"/>
              </a:rPr>
              <a:t>موارد كاربرد باليني ژنوگرام</a:t>
            </a:r>
            <a:endParaRPr lang="en-US" sz="6000" b="1" smtClean="0">
              <a:cs typeface="Zar" pitchFamily="2" charset="-78"/>
            </a:endParaRP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343400"/>
          </a:xfrm>
        </p:spPr>
        <p:txBody>
          <a:bodyPr>
            <a:normAutofit fontScale="92500" lnSpcReduction="20000"/>
          </a:bodyPr>
          <a:lstStyle/>
          <a:p>
            <a:pPr marL="990600" lvl="1" indent="-533400" algn="r" rtl="1" eaLnBrk="1" hangingPunct="1">
              <a:buNone/>
              <a:defRPr/>
            </a:pPr>
            <a:r>
              <a:rPr lang="fa-IR" b="1" dirty="0" smtClean="0">
                <a:cs typeface="Zar" pitchFamily="2" charset="-78"/>
              </a:rPr>
              <a:t>درگير كردن خانواده در جريان مشاوره و درمان</a:t>
            </a:r>
          </a:p>
          <a:p>
            <a:pPr marL="609600" indent="-609600"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marL="609600" indent="-609600"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بر خورد با مقاومت اعضاء در مصاحبه ژنوگرامي</a:t>
            </a:r>
          </a:p>
          <a:p>
            <a:pPr marL="609600" indent="-609600" algn="r" rtl="1" eaLnBrk="1" hangingPunct="1">
              <a:buNone/>
              <a:defRPr/>
            </a:pPr>
            <a:endParaRPr lang="fa-IR" b="1" dirty="0" smtClean="0">
              <a:cs typeface="Zar" pitchFamily="2" charset="-78"/>
            </a:endParaRPr>
          </a:p>
          <a:p>
            <a:pPr marL="609600" indent="-609600"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مشخص كردن الگوهاي خانوادگي</a:t>
            </a:r>
          </a:p>
          <a:p>
            <a:pPr marL="609600" indent="-609600"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marL="609600" indent="-609600"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نومبنا سازي و آسيب زدايي از مسايل خانواده</a:t>
            </a:r>
          </a:p>
          <a:p>
            <a:pPr marL="609600" indent="-609600"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marL="609600" indent="-609600"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استفاده از ژنوگرام براي طراحي مداخلات درماني</a:t>
            </a:r>
            <a:endParaRPr lang="en-US" b="1" dirty="0" smtClean="0">
              <a:cs typeface="Zar" pitchFamily="2" charset="-78"/>
            </a:endParaRP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72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fa-IR" sz="3600" b="1" smtClean="0">
                <a:cs typeface="Zar" pitchFamily="2" charset="-78"/>
              </a:rPr>
              <a:t>درگير كردن خانواده در جريان مشاوره و درمان</a:t>
            </a:r>
            <a:endParaRPr lang="en-US" sz="3600" b="1" smtClean="0">
              <a:cs typeface="Zar" pitchFamily="2" charset="-78"/>
            </a:endParaRP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3340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مصاحبه ژنوگرامي يك راه عملي براي در گير كردن كل خانواده است.</a:t>
            </a:r>
            <a:endParaRPr lang="en-US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مصاحبه ژنوگرامي ارتباط مستمر خانواده را با گذشته و آينده نشان مي دهد.</a:t>
            </a:r>
            <a:endParaRPr lang="en-US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مصاحبه ژنوگرامي تقريبا يك ديد فوري در باره مسايل پيچيده خانواده و داراي بار عاطفي  فراهم مي كند.</a:t>
            </a: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72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fa-IR" sz="3600" b="1" dirty="0" smtClean="0">
                <a:cs typeface="Zar" pitchFamily="2" charset="-78"/>
              </a:rPr>
              <a:t>درگير كردن خانواده در جريان مشاوره و درمان</a:t>
            </a:r>
            <a:endParaRPr lang="en-US" sz="3600" b="1" dirty="0" smtClean="0">
              <a:cs typeface="Zar" pitchFamily="2" charset="-78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9075"/>
            <a:ext cx="8229600" cy="53689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ترسيم ژنوگرام و مطلع شدن از اطلاعات مربوط به خانواده       مي تواند جذاب باشد.</a:t>
            </a:r>
            <a:endParaRPr lang="en-US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مصاحبه ژنوگرامي امكان تفاهم را با اعضاء و كشف روابط آنها حول مشكلات مورد نظر آسان مي كند.</a:t>
            </a:r>
            <a:endParaRPr lang="en-US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endParaRPr lang="fa-IR" b="1" dirty="0" smtClean="0"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b="1" dirty="0" smtClean="0">
                <a:cs typeface="Zar" pitchFamily="2" charset="-78"/>
              </a:rPr>
              <a:t>با دادن نسخه اي از ژنوگرام ترسيمي به خانواده امكان همكاري آنها در جلسات بعدي را بيشتر فراهم مي</a:t>
            </a:r>
            <a:r>
              <a:rPr lang="fa-IR" dirty="0" smtClean="0"/>
              <a:t> كند.</a:t>
            </a:r>
          </a:p>
          <a:p>
            <a:pPr algn="r" rt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b="1" dirty="0" smtClean="0">
                <a:cs typeface="Zar" pitchFamily="2" charset="-78"/>
              </a:rPr>
              <a:t>كاربرد ژنوگرام در طب خانواده</a:t>
            </a:r>
            <a:endParaRPr lang="en-US" b="1" dirty="0" smtClean="0">
              <a:cs typeface="Zar" pitchFamily="2" charset="-78"/>
            </a:endParaRP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419600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a-IR" sz="2800" dirty="0" smtClean="0"/>
              <a:t>    </a:t>
            </a:r>
            <a:r>
              <a:rPr lang="fa-IR" sz="4000" b="1" dirty="0" smtClean="0">
                <a:cs typeface="Zar" pitchFamily="2" charset="-78"/>
              </a:rPr>
              <a:t>ژنوگرام ابزار بسيار مهمي در مراقبت بهداشتي از خانواده است و حداقل در 3 زمينه قابل استفاده</a:t>
            </a:r>
            <a:r>
              <a:rPr lang="fa-IR" sz="4000" b="1" dirty="0" smtClean="0"/>
              <a:t> </a:t>
            </a:r>
            <a:r>
              <a:rPr lang="fa-IR" sz="4000" b="1" dirty="0" smtClean="0">
                <a:cs typeface="Zar" pitchFamily="2" charset="-78"/>
              </a:rPr>
              <a:t>است</a:t>
            </a:r>
            <a:r>
              <a:rPr lang="fa-IR" sz="4000" b="1" dirty="0" smtClean="0"/>
              <a:t>: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sz="4000" b="1" dirty="0" smtClean="0"/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3600" b="1" dirty="0" smtClean="0">
                <a:cs typeface="Zar" pitchFamily="2" charset="-78"/>
              </a:rPr>
              <a:t>ثبت پرونده پزشكي سيستمي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3600" b="1" dirty="0" smtClean="0">
                <a:cs typeface="Zar" pitchFamily="2" charset="-78"/>
              </a:rPr>
              <a:t>برقراري تفاهم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3600" b="1" dirty="0" smtClean="0">
                <a:cs typeface="Zar" pitchFamily="2" charset="-78"/>
              </a:rPr>
              <a:t>مديريت پزشكي و طب پيشگيرانه</a:t>
            </a:r>
            <a:r>
              <a:rPr lang="fa-IR" sz="2800" dirty="0" smtClean="0"/>
              <a:t>  </a:t>
            </a:r>
            <a:endParaRPr lang="en-US" sz="2800" dirty="0" smtClean="0"/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fa-IR" b="1" dirty="0" smtClean="0">
                <a:cs typeface="Zar" pitchFamily="2" charset="-78"/>
              </a:rPr>
              <a:t>خلاصه و جمع بندي</a:t>
            </a:r>
            <a:endParaRPr lang="en-US" b="1" dirty="0" smtClean="0">
              <a:cs typeface="Zar" pitchFamily="2" charset="-78"/>
            </a:endParaRP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54102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Zar" pitchFamily="2" charset="-78"/>
              </a:rPr>
              <a:t>استفاده از ژنوگرام نه فقط به حفظ رازداري پرونده مراجعان بسيار كمك مي كند بلكه زبان مشترك تبادل اطلاعات بين متخصصان است.</a:t>
            </a:r>
          </a:p>
          <a:p>
            <a:pPr algn="r" rtl="1" eaLnBrk="1" hangingPunct="1">
              <a:defRPr/>
            </a:pPr>
            <a:endParaRPr lang="fa-IR" b="1" dirty="0" smtClean="0">
              <a:solidFill>
                <a:schemeClr val="tx2">
                  <a:lumMod val="75000"/>
                </a:schemeClr>
              </a:solidFill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Zar" pitchFamily="2" charset="-78"/>
              </a:rPr>
              <a:t>استفاده از ژنوگرام به هدر نرفتن وقت مراجع و مشاور كمك مي كند.</a:t>
            </a:r>
          </a:p>
          <a:p>
            <a:pPr algn="r" rtl="1" eaLnBrk="1" hangingPunct="1">
              <a:defRPr/>
            </a:pPr>
            <a:endParaRPr lang="fa-IR" b="1" dirty="0" smtClean="0">
              <a:solidFill>
                <a:schemeClr val="tx2">
                  <a:lumMod val="75000"/>
                </a:schemeClr>
              </a:solidFill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Zar" pitchFamily="2" charset="-78"/>
              </a:rPr>
              <a:t>ژنوگرام زبان رايج و كاربردي عيني درمانگران سيستمي است.</a:t>
            </a:r>
          </a:p>
          <a:p>
            <a:pPr algn="r" rtl="1" eaLnBrk="1" hangingPunct="1">
              <a:defRPr/>
            </a:pPr>
            <a:endParaRPr lang="en-US" b="1" dirty="0" smtClean="0">
              <a:solidFill>
                <a:schemeClr val="tx2">
                  <a:lumMod val="75000"/>
                </a:schemeClr>
              </a:solidFill>
              <a:cs typeface="Zar" pitchFamily="2" charset="-78"/>
            </a:endParaRP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6553200" y="3352800"/>
            <a:ext cx="911225" cy="9112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ar-SA" sz="4800" b="1">
                <a:solidFill>
                  <a:srgbClr val="0000FF"/>
                </a:solidFill>
                <a:effectLst/>
                <a:latin typeface="IranNastaliq" pitchFamily="18" charset="0"/>
              </a:rPr>
              <a:t>ن</a:t>
            </a:r>
            <a:endParaRPr lang="en-US" sz="4800" b="1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5181600" y="3352800"/>
            <a:ext cx="911225" cy="9112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ar-SA" sz="6600" b="1">
                <a:solidFill>
                  <a:srgbClr val="0000FF"/>
                </a:solidFill>
                <a:effectLst/>
                <a:latin typeface="IranNastaliq" pitchFamily="18" charset="0"/>
              </a:rPr>
              <a:t>و</a:t>
            </a:r>
            <a:endParaRPr lang="en-US" sz="6600" b="1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62400" y="3352800"/>
            <a:ext cx="860425" cy="7889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a-IR" sz="6000">
                <a:solidFill>
                  <a:srgbClr val="0000FF"/>
                </a:solidFill>
                <a:effectLst/>
                <a:latin typeface="IranNastaliq" pitchFamily="18" charset="0"/>
              </a:rPr>
              <a:t>گ</a:t>
            </a:r>
            <a:endParaRPr lang="en-US" sz="6000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667000" y="3352800"/>
            <a:ext cx="911225" cy="9112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ar-SA" sz="6000" b="1">
                <a:solidFill>
                  <a:srgbClr val="0000FF"/>
                </a:solidFill>
                <a:effectLst/>
                <a:latin typeface="IranNastaliq" pitchFamily="18" charset="0"/>
              </a:rPr>
              <a:t>ر</a:t>
            </a:r>
            <a:endParaRPr lang="en-US" sz="6000" b="1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477963" y="3286125"/>
            <a:ext cx="911225" cy="9112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ar-SA" sz="6600">
                <a:solidFill>
                  <a:srgbClr val="0000FF"/>
                </a:solidFill>
                <a:effectLst/>
                <a:latin typeface="IranNastaliq" pitchFamily="18" charset="0"/>
              </a:rPr>
              <a:t>ا</a:t>
            </a:r>
            <a:endParaRPr lang="en-US" sz="6600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28600" y="5715000"/>
            <a:ext cx="931863" cy="9334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ar-SA" sz="6000" b="1">
                <a:solidFill>
                  <a:srgbClr val="0000FF"/>
                </a:solidFill>
                <a:effectLst/>
                <a:latin typeface="IranNastaliq" pitchFamily="18" charset="0"/>
              </a:rPr>
              <a:t>م</a:t>
            </a:r>
            <a:endParaRPr lang="en-US" sz="6000" b="1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8175" y="1773238"/>
            <a:ext cx="0" cy="144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3" name="Line 9"/>
          <p:cNvSpPr>
            <a:spLocks noChangeShapeType="1"/>
          </p:cNvSpPr>
          <p:nvPr/>
        </p:nvSpPr>
        <p:spPr bwMode="auto">
          <a:xfrm flipV="1">
            <a:off x="3132138" y="1916113"/>
            <a:ext cx="0" cy="136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4427538" y="1843088"/>
            <a:ext cx="0" cy="1655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5" name="Line 11"/>
          <p:cNvSpPr>
            <a:spLocks noChangeShapeType="1"/>
          </p:cNvSpPr>
          <p:nvPr/>
        </p:nvSpPr>
        <p:spPr bwMode="auto">
          <a:xfrm flipV="1">
            <a:off x="5651500" y="3140075"/>
            <a:ext cx="0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5651500" y="1843088"/>
            <a:ext cx="0" cy="1512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 flipV="1">
            <a:off x="6948488" y="1989138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8316913" y="19145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39" name="Line 15"/>
          <p:cNvSpPr>
            <a:spLocks noChangeShapeType="1"/>
          </p:cNvSpPr>
          <p:nvPr/>
        </p:nvSpPr>
        <p:spPr bwMode="auto">
          <a:xfrm flipV="1">
            <a:off x="1187450" y="4219575"/>
            <a:ext cx="5832475" cy="1944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1185863" y="4148138"/>
            <a:ext cx="5545137" cy="1871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41" name="Line 17"/>
          <p:cNvSpPr>
            <a:spLocks noChangeShapeType="1"/>
          </p:cNvSpPr>
          <p:nvPr/>
        </p:nvSpPr>
        <p:spPr bwMode="auto">
          <a:xfrm flipV="1">
            <a:off x="755650" y="1916113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 flipH="1">
            <a:off x="684213" y="2276475"/>
            <a:ext cx="71437" cy="338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7958138" y="3359150"/>
            <a:ext cx="695325" cy="8604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ar-SA" sz="3200" b="1" dirty="0">
                <a:solidFill>
                  <a:srgbClr val="0000FF"/>
                </a:solidFill>
                <a:effectLst/>
                <a:latin typeface="IranNastaliq" pitchFamily="18" charset="0"/>
              </a:rPr>
              <a:t>ژ</a:t>
            </a:r>
            <a:endParaRPr lang="en-US" b="1" dirty="0">
              <a:solidFill>
                <a:srgbClr val="0000FF"/>
              </a:solidFill>
              <a:effectLst/>
              <a:latin typeface="IranNastaliq" pitchFamily="18" charset="0"/>
            </a:endParaRPr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 flipH="1">
            <a:off x="755650" y="1844675"/>
            <a:ext cx="7561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3D2BC-3AFE-433E-9E9F-30F48609AC14}" type="slidenum">
              <a:rPr lang="ar-SA" smtClean="0">
                <a:latin typeface="Arial" charset="0"/>
                <a:cs typeface="Arial" charset="0"/>
              </a:rPr>
              <a:pPr/>
              <a:t>20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eaLnBrk="1" hangingPunct="1"/>
            <a:r>
              <a:rPr lang="fa-IR" sz="4000" dirty="0" smtClean="0"/>
              <a:t>ترسيم ژنوگرام</a:t>
            </a:r>
            <a:endParaRPr lang="en-US" sz="4000" b="1" dirty="0" smtClean="0">
              <a:cs typeface="Zar" pitchFamily="2" charset="-78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848600" cy="5545138"/>
          </a:xfrm>
        </p:spPr>
        <p:txBody>
          <a:bodyPr/>
          <a:lstStyle/>
          <a:p>
            <a:pPr algn="r" rtl="1"/>
            <a:r>
              <a:rPr lang="fa-IR" dirty="0" smtClean="0"/>
              <a:t>ژنوگرام يك روش معرفي خانواده، ارتباطات بين فردي و تاريخچه خانوادگي در طي چند نسل (حداقل سه نسل)از طريق ترسيم است.</a:t>
            </a:r>
          </a:p>
          <a:p>
            <a:pPr algn="r" rtl="1"/>
            <a:r>
              <a:rPr lang="fa-IR" dirty="0" smtClean="0"/>
              <a:t>ژنو گرام مي تواند در اين زمينه ها اطلاعات بدهد:</a:t>
            </a:r>
          </a:p>
          <a:p>
            <a:pPr algn="r" rtl="1"/>
            <a:r>
              <a:rPr lang="fa-IR" dirty="0" smtClean="0"/>
              <a:t>تعداد افراد خانواده</a:t>
            </a:r>
          </a:p>
          <a:p>
            <a:pPr algn="r" rtl="1"/>
            <a:r>
              <a:rPr lang="fa-IR" dirty="0" smtClean="0"/>
              <a:t>الگو هاي روابط</a:t>
            </a:r>
          </a:p>
          <a:p>
            <a:pPr algn="r" rtl="1"/>
            <a:r>
              <a:rPr lang="fa-IR" dirty="0" smtClean="0"/>
              <a:t>جايگاه فرد در خانواده</a:t>
            </a:r>
          </a:p>
          <a:p>
            <a:pPr algn="r" rtl="1"/>
            <a:r>
              <a:rPr lang="fa-IR" dirty="0" smtClean="0"/>
              <a:t>سوء مصرف مواد</a:t>
            </a:r>
          </a:p>
          <a:p>
            <a:pPr algn="r" rtl="1"/>
            <a:r>
              <a:rPr lang="fa-IR" dirty="0" smtClean="0"/>
              <a:t>بيماري هاي جسمي و رواني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ansoor\Desktop\muzic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300" y="762000"/>
            <a:ext cx="73152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ansoor\Desktop\muzic\Genogram-101-Symbo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763" y="1328738"/>
            <a:ext cx="7354887" cy="420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nsoor\Desktop\muzic\Genogram_symbo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0013" y="2152650"/>
            <a:ext cx="9344026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838200"/>
            <a:ext cx="9144000" cy="5832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/>
              <a:t>ادامه نمادها و معاني استاندارد آنها</a:t>
            </a:r>
            <a:endParaRPr lang="en-US" smtClean="0"/>
          </a:p>
        </p:txBody>
      </p:sp>
      <p:pic>
        <p:nvPicPr>
          <p:cNvPr id="7373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ansoor\Desktop\muzic\couplerelationsh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90675"/>
            <a:ext cx="7620000" cy="3676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ansoor\Desktop\muzic\Emotional-relationshi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0" y="1766888"/>
            <a:ext cx="8191500" cy="3324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ansoor\Desktop\muzic\images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083" y="685801"/>
            <a:ext cx="7974641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mplat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0"/>
            <a:ext cx="8075637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 descr="KHAT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600200"/>
            <a:ext cx="7848600" cy="3810000"/>
          </a:xfrm>
          <a:noFill/>
        </p:spPr>
      </p:pic>
      <p:sp>
        <p:nvSpPr>
          <p:cNvPr id="5" name="Rectangle 4"/>
          <p:cNvSpPr/>
          <p:nvPr/>
        </p:nvSpPr>
        <p:spPr>
          <a:xfrm>
            <a:off x="5791200" y="762000"/>
            <a:ext cx="202651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خانواده 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838200"/>
            <a:ext cx="18341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خانواده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838200"/>
            <a:ext cx="183415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خانواده</a:t>
            </a:r>
            <a:endParaRPr lang="en-US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mansoor\Desktop\muzic\SampleGen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1981200"/>
            <a:ext cx="664845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ansoor\Desktop\muzic\diana-ear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14350"/>
            <a:ext cx="9144001" cy="582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fa-IR" smtClean="0"/>
              <a:t>خانواده چند همسري</a:t>
            </a:r>
            <a:endParaRPr lang="en-US" smtClean="0"/>
          </a:p>
        </p:txBody>
      </p:sp>
      <p:pic>
        <p:nvPicPr>
          <p:cNvPr id="7782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977900"/>
            <a:ext cx="9144000" cy="5880100"/>
          </a:xfrm>
        </p:spPr>
      </p:pic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fa-IR" sz="3800" dirty="0" smtClean="0"/>
              <a:t>مثلث هاي طلاق و باز پيوند </a:t>
            </a:r>
            <a:endParaRPr lang="en-US" sz="3200" b="1" dirty="0" smtClean="0">
              <a:solidFill>
                <a:srgbClr val="FFFF00"/>
              </a:solidFill>
            </a:endParaRPr>
          </a:p>
        </p:txBody>
      </p:sp>
      <p:pic>
        <p:nvPicPr>
          <p:cNvPr id="890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143000"/>
            <a:ext cx="8915400" cy="5715000"/>
          </a:xfrm>
        </p:spPr>
      </p:pic>
      <p:sp>
        <p:nvSpPr>
          <p:cNvPr id="227332" name="AutoShape 4">
            <a:hlinkClick r:id="" action="ppaction://noaction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8101013" y="6348413"/>
            <a:ext cx="1042987" cy="50958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/>
              <a:t>خانواده زيگموند فرويد</a:t>
            </a:r>
            <a:endParaRPr lang="en-US" smtClean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66825"/>
            <a:ext cx="8763000" cy="549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smtClean="0"/>
              <a:t>خانواده وودي آلن و مايا فارو</a:t>
            </a:r>
            <a:endParaRPr lang="en-US" smtClean="0"/>
          </a:p>
        </p:txBody>
      </p:sp>
      <p:pic>
        <p:nvPicPr>
          <p:cNvPr id="7475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990600"/>
            <a:ext cx="9144000" cy="5867400"/>
          </a:xfrm>
        </p:spPr>
      </p:pic>
    </p:spTree>
  </p:cSld>
  <p:clrMapOvr>
    <a:masterClrMapping/>
  </p:clrMapOvr>
  <p:transition advTm="6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fa-IR" sz="3600" b="1" dirty="0" smtClean="0">
                <a:cs typeface="Zar" pitchFamily="2" charset="-78"/>
              </a:rPr>
              <a:t>مثلث هاي چند نسلي(خانواده مارگارت ميد)</a:t>
            </a:r>
            <a:endParaRPr lang="en-US" sz="3600" b="1" dirty="0" smtClean="0">
              <a:cs typeface="Zar" pitchFamily="2" charset="-78"/>
            </a:endParaRPr>
          </a:p>
        </p:txBody>
      </p:sp>
      <p:pic>
        <p:nvPicPr>
          <p:cNvPr id="8294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808038"/>
            <a:ext cx="9144000" cy="6049962"/>
          </a:xfrm>
        </p:spPr>
      </p:pic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fa-IR" sz="3800" dirty="0" smtClean="0"/>
              <a:t>خانواده گريگوري بيتسون</a:t>
            </a:r>
            <a:endParaRPr lang="en-US" sz="3800" dirty="0" smtClean="0"/>
          </a:p>
        </p:txBody>
      </p:sp>
      <p:pic>
        <p:nvPicPr>
          <p:cNvPr id="9830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dirty="0" smtClean="0"/>
              <a:t>خانواده آلفرد آدلر</a:t>
            </a:r>
            <a:endParaRPr lang="en-US" dirty="0" smtClean="0"/>
          </a:p>
        </p:txBody>
      </p:sp>
      <p:pic>
        <p:nvPicPr>
          <p:cNvPr id="9933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166842"/>
            <a:ext cx="6858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Computer Programs </a:t>
            </a:r>
          </a:p>
          <a:p>
            <a:r>
              <a:rPr lang="en-US" dirty="0" err="1" smtClean="0"/>
              <a:t>Genogram</a:t>
            </a:r>
            <a:r>
              <a:rPr lang="en-US" dirty="0" smtClean="0"/>
              <a:t>  </a:t>
            </a:r>
            <a:r>
              <a:rPr lang="en-US" dirty="0"/>
              <a:t>computer programs and web-sites are available. Most programs have been developed to be used for therapists and other clinicians.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Genogram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en-US" dirty="0" err="1" smtClean="0"/>
              <a:t>Ecomap</a:t>
            </a:r>
            <a:r>
              <a:rPr lang="en-US" dirty="0" smtClean="0"/>
              <a:t>  </a:t>
            </a:r>
            <a:r>
              <a:rPr lang="en-US" dirty="0"/>
              <a:t>Software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://www.smartdraw.com/specials/genogram.htm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Genopro</a:t>
            </a:r>
            <a:r>
              <a:rPr lang="en-US" dirty="0" smtClean="0"/>
              <a:t>  </a:t>
            </a:r>
            <a:r>
              <a:rPr lang="en-US" dirty="0"/>
              <a:t>http://www.genopro.com/genogram/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Family Health Portrait https://familyhistory.hhs.gov/fhh-web/home.action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WinGeno</a:t>
            </a:r>
            <a:r>
              <a:rPr lang="en-US" dirty="0" smtClean="0"/>
              <a:t>  </a:t>
            </a:r>
            <a:r>
              <a:rPr lang="en-US" dirty="0"/>
              <a:t>http://www.wingeno.org/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Genogram</a:t>
            </a:r>
            <a:r>
              <a:rPr lang="en-US" dirty="0" smtClean="0"/>
              <a:t>  </a:t>
            </a:r>
            <a:r>
              <a:rPr lang="en-US" dirty="0"/>
              <a:t>Analytics http://www.genogramanalytics.com/index.html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nsoor\Desktop\muzic\326441_9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970" y="1600200"/>
            <a:ext cx="6286060" cy="4525963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خانواده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iketab.com/Attach/SMMPBBooks/BookMan/71300/c4b5d4d82771bd271b23ff3f9f762c4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362200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981200" y="838200"/>
            <a:ext cx="487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/>
              <a:t>نويسنده:</a:t>
            </a:r>
            <a:r>
              <a:rPr lang="ar-SA" dirty="0"/>
              <a:t> مونيكا مك گولدريك - رندي گرسن - سيلويا شلن برگر</a:t>
            </a:r>
            <a:br>
              <a:rPr lang="ar-SA" dirty="0"/>
            </a:br>
            <a:r>
              <a:rPr lang="ar-SA" b="1" dirty="0"/>
              <a:t>مترجم:</a:t>
            </a:r>
            <a:r>
              <a:rPr lang="ar-SA" dirty="0"/>
              <a:t> فرشاد بهاري</a:t>
            </a:r>
            <a:br>
              <a:rPr lang="ar-SA" dirty="0"/>
            </a:br>
            <a:r>
              <a:rPr lang="ar-SA" b="1" dirty="0"/>
              <a:t>ناشر:</a:t>
            </a:r>
            <a:r>
              <a:rPr lang="ar-SA" dirty="0"/>
              <a:t> دانژه</a:t>
            </a:r>
            <a:br>
              <a:rPr lang="ar-SA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ketab.ir/DataBase/BookImages/89/89516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308542"/>
            <a:ext cx="2155507" cy="3254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600200" y="914400"/>
            <a:ext cx="571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 smtClean="0"/>
              <a:t>نویسنده</a:t>
            </a:r>
            <a:r>
              <a:rPr lang="ar-SA" dirty="0"/>
              <a:t>: ایزراییل گالیندو , نویسنده: ایلاین بومر , نویسنده: دان ریگان </a:t>
            </a:r>
            <a:r>
              <a:rPr lang="ar-SA" dirty="0" smtClean="0"/>
              <a:t> </a:t>
            </a:r>
            <a:endParaRPr lang="en-US" dirty="0" smtClean="0"/>
          </a:p>
          <a:p>
            <a:pPr algn="r" rtl="1"/>
            <a:r>
              <a:rPr lang="ar-SA" dirty="0" smtClean="0"/>
              <a:t>مترجم</a:t>
            </a:r>
            <a:r>
              <a:rPr lang="ar-SA" dirty="0"/>
              <a:t>: فرشاد بهاری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124700" cy="923925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sz="4000" b="1" dirty="0" smtClean="0">
                <a:solidFill>
                  <a:schemeClr val="accent6">
                    <a:lumMod val="50000"/>
                  </a:schemeClr>
                </a:solidFill>
                <a:cs typeface="B Titr" pitchFamily="2" charset="-78"/>
              </a:rPr>
              <a:t>ویژگی های خانواده سالم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124700" cy="4813300"/>
          </a:xfrm>
        </p:spPr>
        <p:txBody>
          <a:bodyPr/>
          <a:lstStyle/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گرایش به برقراری ارتباط صحیح و مطلوب 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تصدیق و حمایت همه اعضا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احترام به دیگران ارزش است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حس صداقت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شوخ طبعی،بازی و تفریح با هم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تعامل متعادل اعضا 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حس مسئولیت مشترک/ باز بودن مرزهای خانواده جهت یافتن راه حل مشکلات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گذراندن اوقات فراغت با هم</a:t>
            </a:r>
          </a:p>
          <a:p>
            <a:pPr algn="r" rtl="1" eaLnBrk="1" hangingPunct="1"/>
            <a:r>
              <a:rPr lang="fa-IR" sz="2400" dirty="0" smtClean="0">
                <a:solidFill>
                  <a:schemeClr val="tx1"/>
                </a:solidFill>
                <a:cs typeface="B Lotus" pitchFamily="2" charset="-78"/>
              </a:rPr>
              <a:t>مذهب مشترک/ احترام به حریم خصوصی هم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cs typeface="Arial" charset="0"/>
            </a:endParaRPr>
          </a:p>
        </p:txBody>
      </p:sp>
      <p:pic>
        <p:nvPicPr>
          <p:cNvPr id="41988" name="Picture 4" descr="CACECXS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>
              <a:alpha val="92155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23909" name="WordArt 5"/>
          <p:cNvSpPr>
            <a:spLocks noChangeArrowheads="1" noChangeShapeType="1" noTextEdit="1"/>
          </p:cNvSpPr>
          <p:nvPr/>
        </p:nvSpPr>
        <p:spPr bwMode="auto">
          <a:xfrm rot="900577">
            <a:off x="442913" y="1500188"/>
            <a:ext cx="7942262" cy="28797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1"/>
            <a:r>
              <a:rPr lang="fa-IR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اميد و توكل</a:t>
            </a:r>
          </a:p>
          <a:p>
            <a:pPr algn="ctr" rtl="1"/>
            <a:r>
              <a:rPr lang="fa-IR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دو بال براي پرواز زندگي به سوي آرامش هستند.</a:t>
            </a:r>
            <a:endParaRPr lang="en-US" sz="4000" b="1" kern="10" dirty="0">
              <a:ln w="9525">
                <a:noFill/>
                <a:round/>
                <a:headEnd/>
                <a:tailEnd/>
              </a:ln>
              <a:solidFill>
                <a:srgbClr val="0099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nsoor\Desktop\muzic\za4-2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762000"/>
            <a:ext cx="81153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nsoor\Desktop\muzic\20130831171220t350-خانواده ایران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" y="1143000"/>
            <a:ext cx="8089751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69636" name="Picture 4" descr="getherpic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0244" name="Picture 4" descr="friends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1275"/>
            <a:ext cx="9296400" cy="713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flahec.org/hlthcareers/Images/w06MARRI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628775"/>
            <a:ext cx="481965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394462" y="685800"/>
            <a:ext cx="374012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خانواده درمانی</a:t>
            </a:r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en-US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o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genogram</Template>
  <TotalTime>0</TotalTime>
  <Words>841</Words>
  <Application>Microsoft Office PowerPoint</Application>
  <PresentationFormat>On-screen Show (4:3)</PresentationFormat>
  <Paragraphs>129</Paragraphs>
  <Slides>43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genogram</vt:lpstr>
      <vt:lpstr>Slide 1</vt:lpstr>
      <vt:lpstr>Slide 2</vt:lpstr>
      <vt:lpstr>Slide 3</vt:lpstr>
      <vt:lpstr>خانواده</vt:lpstr>
      <vt:lpstr>Slide 5</vt:lpstr>
      <vt:lpstr>Slide 6</vt:lpstr>
      <vt:lpstr>Slide 7</vt:lpstr>
      <vt:lpstr>Slide 8</vt:lpstr>
      <vt:lpstr>Slide 9</vt:lpstr>
      <vt:lpstr>ژنوگرام</vt:lpstr>
      <vt:lpstr>مصاحبه اوليه با خانواده</vt:lpstr>
      <vt:lpstr>نكات مهم در ردگيري الگوهاي عملكرد درژنوگرام</vt:lpstr>
      <vt:lpstr> الگوهاي عملكردي</vt:lpstr>
      <vt:lpstr>كليات</vt:lpstr>
      <vt:lpstr>موارد كاربرد باليني ژنوگرام</vt:lpstr>
      <vt:lpstr>درگير كردن خانواده در جريان مشاوره و درمان</vt:lpstr>
      <vt:lpstr>درگير كردن خانواده در جريان مشاوره و درمان</vt:lpstr>
      <vt:lpstr>كاربرد ژنوگرام در طب خانواده</vt:lpstr>
      <vt:lpstr>خلاصه و جمع بندي</vt:lpstr>
      <vt:lpstr>ترسيم ژنوگرام</vt:lpstr>
      <vt:lpstr>Slide 21</vt:lpstr>
      <vt:lpstr>Slide 22</vt:lpstr>
      <vt:lpstr>Slide 23</vt:lpstr>
      <vt:lpstr>Slide 24</vt:lpstr>
      <vt:lpstr>ادامه نمادها و معاني استاندارد آنها</vt:lpstr>
      <vt:lpstr>Slide 26</vt:lpstr>
      <vt:lpstr>Slide 27</vt:lpstr>
      <vt:lpstr>Slide 28</vt:lpstr>
      <vt:lpstr>Slide 29</vt:lpstr>
      <vt:lpstr>Slide 30</vt:lpstr>
      <vt:lpstr>Slide 31</vt:lpstr>
      <vt:lpstr>خانواده چند همسري</vt:lpstr>
      <vt:lpstr>مثلث هاي طلاق و باز پيوند </vt:lpstr>
      <vt:lpstr>خانواده زيگموند فرويد</vt:lpstr>
      <vt:lpstr>خانواده وودي آلن و مايا فارو</vt:lpstr>
      <vt:lpstr>مثلث هاي چند نسلي(خانواده مارگارت ميد)</vt:lpstr>
      <vt:lpstr>خانواده گريگوري بيتسون</vt:lpstr>
      <vt:lpstr>خانواده آلفرد آدلر</vt:lpstr>
      <vt:lpstr>Slide 39</vt:lpstr>
      <vt:lpstr>Slide 40</vt:lpstr>
      <vt:lpstr>Slide 41</vt:lpstr>
      <vt:lpstr>ویژگی های خانواده سالم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1</cp:revision>
  <dcterms:created xsi:type="dcterms:W3CDTF">2015-08-18T22:13:30Z</dcterms:created>
  <dcterms:modified xsi:type="dcterms:W3CDTF">2015-08-18T22:14:08Z</dcterms:modified>
</cp:coreProperties>
</file>