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24" r:id="rId1"/>
  </p:sldMasterIdLst>
  <p:notesMasterIdLst>
    <p:notesMasterId r:id="rId56"/>
  </p:notesMasterIdLst>
  <p:sldIdLst>
    <p:sldId id="256" r:id="rId2"/>
    <p:sldId id="257" r:id="rId3"/>
    <p:sldId id="258" r:id="rId4"/>
    <p:sldId id="259" r:id="rId5"/>
    <p:sldId id="304" r:id="rId6"/>
    <p:sldId id="284" r:id="rId7"/>
    <p:sldId id="260" r:id="rId8"/>
    <p:sldId id="264" r:id="rId9"/>
    <p:sldId id="303" r:id="rId10"/>
    <p:sldId id="302" r:id="rId11"/>
    <p:sldId id="261" r:id="rId12"/>
    <p:sldId id="305" r:id="rId13"/>
    <p:sldId id="262" r:id="rId14"/>
    <p:sldId id="291" r:id="rId15"/>
    <p:sldId id="292" r:id="rId16"/>
    <p:sldId id="263" r:id="rId17"/>
    <p:sldId id="287" r:id="rId18"/>
    <p:sldId id="266" r:id="rId19"/>
    <p:sldId id="269" r:id="rId20"/>
    <p:sldId id="270" r:id="rId21"/>
    <p:sldId id="288" r:id="rId22"/>
    <p:sldId id="289" r:id="rId23"/>
    <p:sldId id="290" r:id="rId24"/>
    <p:sldId id="293" r:id="rId25"/>
    <p:sldId id="297" r:id="rId26"/>
    <p:sldId id="294" r:id="rId27"/>
    <p:sldId id="274" r:id="rId28"/>
    <p:sldId id="275" r:id="rId29"/>
    <p:sldId id="298" r:id="rId30"/>
    <p:sldId id="300" r:id="rId31"/>
    <p:sldId id="301" r:id="rId32"/>
    <p:sldId id="306" r:id="rId33"/>
    <p:sldId id="307" r:id="rId34"/>
    <p:sldId id="308" r:id="rId35"/>
    <p:sldId id="309" r:id="rId36"/>
    <p:sldId id="311" r:id="rId37"/>
    <p:sldId id="310" r:id="rId38"/>
    <p:sldId id="312" r:id="rId39"/>
    <p:sldId id="314" r:id="rId40"/>
    <p:sldId id="313" r:id="rId41"/>
    <p:sldId id="315" r:id="rId42"/>
    <p:sldId id="316" r:id="rId43"/>
    <p:sldId id="317" r:id="rId44"/>
    <p:sldId id="318" r:id="rId45"/>
    <p:sldId id="320" r:id="rId46"/>
    <p:sldId id="321" r:id="rId47"/>
    <p:sldId id="322" r:id="rId48"/>
    <p:sldId id="323" r:id="rId49"/>
    <p:sldId id="324" r:id="rId50"/>
    <p:sldId id="325" r:id="rId51"/>
    <p:sldId id="326" r:id="rId52"/>
    <p:sldId id="327" r:id="rId53"/>
    <p:sldId id="328" r:id="rId54"/>
    <p:sldId id="32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p:cViewPr varScale="1">
        <p:scale>
          <a:sx n="74" d="100"/>
          <a:sy n="74" d="100"/>
        </p:scale>
        <p:origin x="62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E5287-E77E-4948-9C19-662C4A304F21}" type="datetimeFigureOut">
              <a:rPr lang="en-US" smtClean="0"/>
              <a:pPr/>
              <a:t>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54680-270C-4B87-908C-E3EB3D496F23}" type="slidenum">
              <a:rPr lang="en-US" smtClean="0"/>
              <a:pPr/>
              <a:t>‹#›</a:t>
            </a:fld>
            <a:endParaRPr lang="en-US"/>
          </a:p>
        </p:txBody>
      </p:sp>
    </p:spTree>
    <p:extLst>
      <p:ext uri="{BB962C8B-B14F-4D97-AF65-F5344CB8AC3E}">
        <p14:creationId xmlns:p14="http://schemas.microsoft.com/office/powerpoint/2010/main" val="146292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69C626B-150C-4070-993C-25AA419A9563}" type="datetimeFigureOut">
              <a:rPr lang="en-US" smtClean="0"/>
              <a:pPr/>
              <a:t>3/11/2018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E61DB3E-A803-4C1B-BCE6-7CF623C9DDB4}" type="slidenum">
              <a:rPr lang="en-US" smtClean="0"/>
              <a:pPr/>
              <a:t>‹#›</a:t>
            </a:fld>
            <a:endParaRPr lang="en-US"/>
          </a:p>
        </p:txBody>
      </p:sp>
      <p:sp>
        <p:nvSpPr>
          <p:cNvPr id="13" name="Rectangle 12"/>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9C626B-150C-4070-993C-25AA419A9563}"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1DB3E-A803-4C1B-BCE6-7CF623C9DD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9C626B-150C-4070-993C-25AA419A9563}"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1DB3E-A803-4C1B-BCE6-7CF623C9DD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9C626B-150C-4070-993C-25AA419A9563}"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1DB3E-A803-4C1B-BCE6-7CF623C9DDB4}"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9C626B-150C-4070-993C-25AA419A9563}"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1DB3E-A803-4C1B-BCE6-7CF623C9DDB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9C626B-150C-4070-993C-25AA419A9563}"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1DB3E-A803-4C1B-BCE6-7CF623C9DDB4}"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9C626B-150C-4070-993C-25AA419A9563}"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1DB3E-A803-4C1B-BCE6-7CF623C9DD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9C626B-150C-4070-993C-25AA419A9563}" type="datetimeFigureOut">
              <a:rPr lang="en-US" smtClean="0"/>
              <a:pPr/>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1DB3E-A803-4C1B-BCE6-7CF623C9DDB4}"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C626B-150C-4070-993C-25AA419A9563}" type="datetimeFigureOut">
              <a:rPr lang="en-US" smtClean="0"/>
              <a:pPr/>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1DB3E-A803-4C1B-BCE6-7CF623C9DD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69C626B-150C-4070-993C-25AA419A9563}"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1DB3E-A803-4C1B-BCE6-7CF623C9DD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69C626B-150C-4070-993C-25AA419A9563}" type="datetimeFigureOut">
              <a:rPr lang="en-US" smtClean="0"/>
              <a:pPr/>
              <a:t>3/11/2018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61DB3E-A803-4C1B-BCE6-7CF623C9DDB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1858">
              <a:schemeClr val="bg1">
                <a:tint val="55000"/>
                <a:satMod val="300000"/>
              </a:schemeClr>
            </a:gs>
            <a:gs pos="33000">
              <a:schemeClr val="bg1">
                <a:tint val="55000"/>
                <a:satMod val="300000"/>
              </a:schemeClr>
            </a:gs>
            <a:gs pos="40000">
              <a:schemeClr val="bg1">
                <a:tint val="65000"/>
                <a:satMod val="300000"/>
              </a:schemeClr>
            </a:gs>
            <a:gs pos="100000">
              <a:schemeClr val="bg1">
                <a:shade val="65000"/>
                <a:satMod val="300000"/>
              </a:schemeClr>
            </a:gs>
          </a:gsLst>
          <a:path path="circle">
            <a:fillToRect l="65000" b="98000"/>
          </a:path>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69C626B-150C-4070-993C-25AA419A9563}" type="datetimeFigureOut">
              <a:rPr lang="en-US" smtClean="0"/>
              <a:pPr/>
              <a:t>3/11/2018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61DB3E-A803-4C1B-BCE6-7CF623C9DDB4}" type="slidenum">
              <a:rPr lang="en-US" smtClean="0"/>
              <a:pPr/>
              <a:t>‹#›</a:t>
            </a:fld>
            <a:endParaRPr lang="en-US"/>
          </a:p>
        </p:txBody>
      </p:sp>
      <p:sp>
        <p:nvSpPr>
          <p:cNvPr id="11" name="Rectangle 10"/>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hyperlink" Target="https://fa.wikipedia.org/wiki/%D8%A8%DB%8C%E2%80%8C%D8%A8%DB%8C%E2%80%8C%D8%B4%D9%87%D8%B1%D8%A8%D8%A7%D9%86%D9%88" TargetMode="External"/><Relationship Id="rId3" Type="http://schemas.openxmlformats.org/officeDocument/2006/relationships/hyperlink" Target="https://fa.wikipedia.org/wiki/%D8%B4%D9%85%D8%A7%D9%84" TargetMode="External"/><Relationship Id="rId7" Type="http://schemas.openxmlformats.org/officeDocument/2006/relationships/hyperlink" Target="https://fa.wikipedia.org/wiki/%D8%B1%D8%B4%D8%AA%D9%87_%DA%A9%D9%88%D9%87_%D8%A7%D9%84%D8%A8%D8%B1%D8%B2" TargetMode="External"/><Relationship Id="rId2" Type="http://schemas.openxmlformats.org/officeDocument/2006/relationships/hyperlink" Target="https://fa.wikipedia.org/wiki/%D9%85%D8%AA%D8%B1" TargetMode="External"/><Relationship Id="rId1" Type="http://schemas.openxmlformats.org/officeDocument/2006/relationships/slideLayout" Target="../slideLayouts/slideLayout6.xml"/><Relationship Id="rId6" Type="http://schemas.openxmlformats.org/officeDocument/2006/relationships/hyperlink" Target="https://fa.wikipedia.org/wiki/%DA%A9%D9%88%DB%8C%D8%B1" TargetMode="External"/><Relationship Id="rId5" Type="http://schemas.openxmlformats.org/officeDocument/2006/relationships/hyperlink" Target="https://fa.wikipedia.org/wiki/%DA%A9%D9%88%D9%87" TargetMode="External"/><Relationship Id="rId10" Type="http://schemas.openxmlformats.org/officeDocument/2006/relationships/hyperlink" Target="https://fa.wikipedia.org/wiki/%D9%88%D8%B1%D8%A7%D9%85%DB%8C%D9%86" TargetMode="External"/><Relationship Id="rId4" Type="http://schemas.openxmlformats.org/officeDocument/2006/relationships/hyperlink" Target="https://fa.wikipedia.org/wiki/%D8%AC%D9%86%D9%88%D8%A8" TargetMode="External"/><Relationship Id="rId9" Type="http://schemas.openxmlformats.org/officeDocument/2006/relationships/hyperlink" Target="https://fa.wikipedia.org/wiki/%D8%B4%D9%87%D8%B1%D8%B3%D8%AA%D8%A7%D9%86_%D8%B4%D9%87%D8%B1%DB%8C%D8%A7%D8%B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035496"/>
            <a:ext cx="8229600" cy="4032448"/>
          </a:xfrm>
        </p:spPr>
        <p:txBody>
          <a:bodyPr>
            <a:noAutofit/>
          </a:bodyPr>
          <a:lstStyle/>
          <a:p>
            <a:pPr algn="ctr"/>
            <a:r>
              <a:rPr lang="fa-IR" sz="8000" dirty="0" smtClean="0">
                <a:latin typeface="Arial" pitchFamily="34" charset="0"/>
                <a:cs typeface="B Aria" pitchFamily="2" charset="-78"/>
              </a:rPr>
              <a:t>بسم الله الرحمن الرحیم</a:t>
            </a:r>
            <a:endParaRPr lang="en-US" sz="8000" dirty="0">
              <a:latin typeface="Arial" pitchFamily="34" charset="0"/>
              <a:cs typeface="B Aria" pitchFamily="2" charset="-78"/>
            </a:endParaRPr>
          </a:p>
        </p:txBody>
      </p:sp>
      <p:sp>
        <p:nvSpPr>
          <p:cNvPr id="5" name="Title 3"/>
          <p:cNvSpPr txBox="1">
            <a:spLocks/>
          </p:cNvSpPr>
          <p:nvPr/>
        </p:nvSpPr>
        <p:spPr>
          <a:xfrm>
            <a:off x="539552" y="-891480"/>
            <a:ext cx="8229600" cy="4032448"/>
          </a:xfrm>
          <a:prstGeom prst="rect">
            <a:avLst/>
          </a:prstGeom>
        </p:spPr>
        <p:txBody>
          <a:bodyPr rIns="91440" anchor="b">
            <a:no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fa-IR" sz="4000" b="1" dirty="0" smtClean="0">
                <a:solidFill>
                  <a:schemeClr val="bg1">
                    <a:lumMod val="95000"/>
                    <a:lumOff val="5000"/>
                  </a:schemeClr>
                </a:solidFill>
                <a:latin typeface="Arial" pitchFamily="34" charset="0"/>
                <a:cs typeface="B Aria" pitchFamily="2" charset="-78"/>
              </a:rPr>
              <a:t>موضوع:بررسی مرمت امامزاده یحیی</a:t>
            </a:r>
          </a:p>
          <a:p>
            <a:pPr algn="ctr"/>
            <a:r>
              <a:rPr lang="fa-IR" sz="4000" b="1" dirty="0" smtClean="0">
                <a:solidFill>
                  <a:schemeClr val="bg1">
                    <a:lumMod val="95000"/>
                    <a:lumOff val="5000"/>
                  </a:schemeClr>
                </a:solidFill>
                <a:latin typeface="Arial" pitchFamily="34" charset="0"/>
                <a:cs typeface="B Aria" pitchFamily="2" charset="-78"/>
              </a:rPr>
              <a:t>استاد:مهندس فیاضی</a:t>
            </a:r>
            <a:endParaRPr lang="en-US" sz="4000" b="1" dirty="0">
              <a:solidFill>
                <a:schemeClr val="bg1">
                  <a:lumMod val="95000"/>
                  <a:lumOff val="5000"/>
                </a:schemeClr>
              </a:solidFill>
              <a:latin typeface="Arial" pitchFamily="34" charset="0"/>
              <a:cs typeface="B Aria" pitchFamily="2" charset="-78"/>
            </a:endParaRPr>
          </a:p>
        </p:txBody>
      </p:sp>
      <p:sp>
        <p:nvSpPr>
          <p:cNvPr id="7" name="Title 3"/>
          <p:cNvSpPr txBox="1">
            <a:spLocks/>
          </p:cNvSpPr>
          <p:nvPr/>
        </p:nvSpPr>
        <p:spPr>
          <a:xfrm>
            <a:off x="755576" y="1628800"/>
            <a:ext cx="8229600" cy="4032448"/>
          </a:xfrm>
          <a:prstGeom prst="rect">
            <a:avLst/>
          </a:prstGeom>
        </p:spPr>
        <p:txBody>
          <a:bodyPr rIns="91440" anchor="b">
            <a:no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fa-IR" sz="3600" b="1" dirty="0" smtClean="0">
                <a:solidFill>
                  <a:schemeClr val="tx1">
                    <a:lumMod val="95000"/>
                  </a:schemeClr>
                </a:solidFill>
                <a:effectLst>
                  <a:outerShdw blurRad="38100" dist="38100" dir="2700000" algn="tl">
                    <a:srgbClr val="000000">
                      <a:alpha val="43137"/>
                    </a:srgbClr>
                  </a:outerShdw>
                </a:effectLst>
                <a:latin typeface="Arial" pitchFamily="34" charset="0"/>
                <a:cs typeface="B Aria" pitchFamily="2" charset="-78"/>
              </a:rPr>
              <a:t>محققان:سهیل قندالی</a:t>
            </a:r>
          </a:p>
          <a:p>
            <a:pPr algn="ctr"/>
            <a:r>
              <a:rPr lang="fa-IR" sz="3600" b="1" dirty="0" smtClean="0">
                <a:solidFill>
                  <a:schemeClr val="tx1">
                    <a:lumMod val="95000"/>
                  </a:schemeClr>
                </a:solidFill>
                <a:effectLst>
                  <a:outerShdw blurRad="38100" dist="38100" dir="2700000" algn="tl">
                    <a:srgbClr val="000000">
                      <a:alpha val="43137"/>
                    </a:srgbClr>
                  </a:outerShdw>
                </a:effectLst>
                <a:latin typeface="Arial" pitchFamily="34" charset="0"/>
                <a:cs typeface="B Aria" pitchFamily="2" charset="-78"/>
              </a:rPr>
              <a:t>مهیار اکبری</a:t>
            </a:r>
          </a:p>
          <a:p>
            <a:pPr algn="ctr"/>
            <a:r>
              <a:rPr lang="fa-IR" sz="3600" b="1" dirty="0" smtClean="0">
                <a:solidFill>
                  <a:schemeClr val="tx1">
                    <a:lumMod val="95000"/>
                  </a:schemeClr>
                </a:solidFill>
                <a:effectLst>
                  <a:outerShdw blurRad="38100" dist="38100" dir="2700000" algn="tl">
                    <a:srgbClr val="000000">
                      <a:alpha val="43137"/>
                    </a:srgbClr>
                  </a:outerShdw>
                </a:effectLst>
                <a:latin typeface="Arial" pitchFamily="34" charset="0"/>
                <a:cs typeface="B Aria" pitchFamily="2" charset="-78"/>
              </a:rPr>
              <a:t>وحید هداوند میرزایی</a:t>
            </a:r>
          </a:p>
          <a:p>
            <a:pPr algn="ctr"/>
            <a:r>
              <a:rPr lang="fa-IR" sz="3600" b="1" dirty="0" smtClean="0">
                <a:solidFill>
                  <a:schemeClr val="tx1">
                    <a:lumMod val="95000"/>
                  </a:schemeClr>
                </a:solidFill>
                <a:effectLst>
                  <a:outerShdw blurRad="38100" dist="38100" dir="2700000" algn="tl">
                    <a:srgbClr val="000000">
                      <a:alpha val="43137"/>
                    </a:srgbClr>
                  </a:outerShdw>
                </a:effectLst>
                <a:latin typeface="Arial" pitchFamily="34" charset="0"/>
                <a:cs typeface="B Aria" pitchFamily="2" charset="-78"/>
              </a:rPr>
              <a:t>حسن کریمی</a:t>
            </a:r>
            <a:endParaRPr lang="en-US" sz="3600" b="1" dirty="0">
              <a:solidFill>
                <a:schemeClr val="tx1">
                  <a:lumMod val="95000"/>
                </a:schemeClr>
              </a:solidFill>
              <a:effectLst>
                <a:outerShdw blurRad="38100" dist="38100" dir="2700000" algn="tl">
                  <a:srgbClr val="000000">
                    <a:alpha val="43137"/>
                  </a:srgbClr>
                </a:outerShdw>
              </a:effectLst>
              <a:latin typeface="Arial" pitchFamily="34" charset="0"/>
              <a:cs typeface="B Ari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6488668"/>
            <a:ext cx="3106941" cy="369332"/>
          </a:xfrm>
          <a:prstGeom prst="rect">
            <a:avLst/>
          </a:prstGeom>
        </p:spPr>
        <p:txBody>
          <a:bodyPr wrap="none">
            <a:spAutoFit/>
          </a:bodyPr>
          <a:lstStyle/>
          <a:p>
            <a:r>
              <a:rPr lang="en-US" b="1" dirty="0" smtClean="0"/>
              <a:t>daneshnameh.roshd.ir</a:t>
            </a:r>
            <a:r>
              <a:rPr lang="fa-IR" b="1" dirty="0" smtClean="0"/>
              <a:t>منبع:</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9234"/>
            <a:ext cx="8424936" cy="504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43608" y="5386854"/>
            <a:ext cx="6878941" cy="830997"/>
          </a:xfrm>
          <a:prstGeom prst="rect">
            <a:avLst/>
          </a:prstGeom>
        </p:spPr>
        <p:txBody>
          <a:bodyPr wrap="square">
            <a:spAutoFit/>
          </a:bodyPr>
          <a:lstStyle/>
          <a:p>
            <a:pPr algn="ctr"/>
            <a:r>
              <a:rPr lang="fa-IR" sz="2400" dirty="0" smtClean="0">
                <a:solidFill>
                  <a:schemeClr val="bg1"/>
                </a:solidFill>
                <a:cs typeface="2  Mah" pitchFamily="2" charset="-78"/>
              </a:rPr>
              <a:t>1-6 نقشه </a:t>
            </a:r>
            <a:r>
              <a:rPr lang="fa-IR" sz="2400" dirty="0">
                <a:solidFill>
                  <a:schemeClr val="bg1"/>
                </a:solidFill>
                <a:cs typeface="2  Mah" pitchFamily="2" charset="-78"/>
              </a:rPr>
              <a:t>گسل های </a:t>
            </a:r>
            <a:r>
              <a:rPr lang="fa-IR" sz="2400" dirty="0" smtClean="0">
                <a:solidFill>
                  <a:schemeClr val="bg1"/>
                </a:solidFill>
                <a:cs typeface="2  Mah" pitchFamily="2" charset="-78"/>
              </a:rPr>
              <a:t>تهران</a:t>
            </a:r>
          </a:p>
          <a:p>
            <a:pPr algn="ctr"/>
            <a:r>
              <a:rPr lang="fa-IR" sz="2400" dirty="0" smtClean="0">
                <a:solidFill>
                  <a:schemeClr val="bg1"/>
                </a:solidFill>
                <a:effectLst>
                  <a:outerShdw blurRad="38100" dist="38100" dir="2700000" algn="tl">
                    <a:srgbClr val="000000">
                      <a:alpha val="43137"/>
                    </a:srgbClr>
                  </a:outerShdw>
                </a:effectLst>
                <a:cs typeface="2  Mah" pitchFamily="2" charset="-78"/>
              </a:rPr>
              <a:t>(محدوده ورامین با دایره نشان داده شده)</a:t>
            </a:r>
            <a:endParaRPr lang="en-US" sz="2400" dirty="0">
              <a:solidFill>
                <a:schemeClr val="bg1"/>
              </a:solidFill>
              <a:effectLst>
                <a:outerShdw blurRad="38100" dist="38100" dir="2700000" algn="tl">
                  <a:srgbClr val="000000">
                    <a:alpha val="43137"/>
                  </a:srgbClr>
                </a:outerShdw>
              </a:effectLst>
              <a:cs typeface="2  Mah" pitchFamily="2" charset="-78"/>
            </a:endParaRPr>
          </a:p>
        </p:txBody>
      </p:sp>
      <p:sp>
        <p:nvSpPr>
          <p:cNvPr id="6" name="Oval 5"/>
          <p:cNvSpPr/>
          <p:nvPr/>
        </p:nvSpPr>
        <p:spPr>
          <a:xfrm>
            <a:off x="3851920" y="3364323"/>
            <a:ext cx="1944216" cy="1656184"/>
          </a:xfrm>
          <a:prstGeom prst="ellipse">
            <a:avLst/>
          </a:prstGeom>
          <a:noFill/>
          <a:ln>
            <a:solidFill>
              <a:schemeClr val="tx1">
                <a:lumMod val="50000"/>
              </a:schemeClr>
            </a:solidFill>
          </a:ln>
          <a:effectLst>
            <a:glow rad="228600">
              <a:schemeClr val="bg2">
                <a:lumMod val="75000"/>
                <a:alpha val="40000"/>
              </a:schemeClr>
            </a:glow>
            <a:outerShdw blurRad="50800" dist="38100" dir="5400000" rotWithShape="0">
              <a:srgbClr val="000000">
                <a:alpha val="35000"/>
              </a:srgbClr>
            </a:outerShdw>
          </a:effectLst>
          <a:scene3d>
            <a:camera prst="isometricLeftDown"/>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4742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4005064"/>
          </a:xfrm>
        </p:spPr>
        <p:txBody>
          <a:bodyPr>
            <a:noAutofit/>
          </a:bodyPr>
          <a:lstStyle/>
          <a:p>
            <a:pPr algn="ctr" rtl="1"/>
            <a:r>
              <a:rPr lang="fa-IR" sz="3600" b="1" dirty="0" smtClean="0">
                <a:solidFill>
                  <a:schemeClr val="bg1"/>
                </a:solidFill>
                <a:effectLst/>
                <a:latin typeface="Arial" pitchFamily="34" charset="0"/>
                <a:cs typeface="2  Mah" pitchFamily="2" charset="-78"/>
              </a:rPr>
              <a:t>1-2-2-1شرایط آب و هوایی استان تهران</a:t>
            </a:r>
            <a:br>
              <a:rPr lang="fa-IR" sz="3600" b="1" dirty="0" smtClean="0">
                <a:solidFill>
                  <a:schemeClr val="bg1"/>
                </a:solidFill>
                <a:effectLst/>
                <a:latin typeface="Arial" pitchFamily="34" charset="0"/>
                <a:cs typeface="2  Mah" pitchFamily="2" charset="-78"/>
              </a:rPr>
            </a:br>
            <a:r>
              <a:rPr lang="fa-IR" sz="2800" dirty="0">
                <a:solidFill>
                  <a:schemeClr val="bg1"/>
                </a:solidFill>
                <a:effectLst/>
                <a:latin typeface="Arial" pitchFamily="34" charset="0"/>
                <a:cs typeface="2  Mah" pitchFamily="2" charset="-78"/>
              </a:rPr>
              <a:t/>
            </a:r>
            <a:br>
              <a:rPr lang="fa-IR" sz="2800" dirty="0">
                <a:solidFill>
                  <a:schemeClr val="bg1"/>
                </a:solidFill>
                <a:effectLst/>
                <a:latin typeface="Arial" pitchFamily="34" charset="0"/>
                <a:cs typeface="2  Mah" pitchFamily="2" charset="-78"/>
              </a:rPr>
            </a:br>
            <a:r>
              <a:rPr lang="fa-IR" sz="2400" dirty="0" smtClean="0">
                <a:solidFill>
                  <a:schemeClr val="bg1"/>
                </a:solidFill>
                <a:cs typeface="2  Mah" pitchFamily="2" charset="-78"/>
              </a:rPr>
              <a:t> استان تهران در نواحي‌ كويري‌ و جنوب‌ گرم‌ و خشك‌ ، در نواحي‌ پايكوهي‌ سرد و نيمه‌ مرطوب‌ و در نواحي‌ مرتفع‌ سرد با زمستان‌هاي‌ طولاني‌ است‌. گرم‌ترين‌ ماه‌هاي‌ سال‌ در مرداد و شهريور با متوسط‌ دماي‌30- 28 درجه‌ و سردترين‌ ماه‌ سال‌ دي‌ ماه‌ با يك‌ درجه‌ سانتي‌ گراد گزارش‌ شده‌ است‌. دماي‌ شهر تهران درزمستان‌ معتدل‌ و در تابستان‌ گرم‌ است‌. </a:t>
            </a:r>
            <a:br>
              <a:rPr lang="fa-IR" sz="2400" dirty="0" smtClean="0">
                <a:solidFill>
                  <a:schemeClr val="bg1"/>
                </a:solidFill>
                <a:cs typeface="2  Mah" pitchFamily="2" charset="-78"/>
              </a:rPr>
            </a:br>
            <a:r>
              <a:rPr lang="fa-IR" sz="2400" dirty="0" smtClean="0">
                <a:solidFill>
                  <a:schemeClr val="bg1"/>
                </a:solidFill>
                <a:cs typeface="2  Mah" pitchFamily="2" charset="-78"/>
              </a:rPr>
              <a:t>بخش‌ شمال‌ تهران‌ و شميرانات در تابستان‌ نيز معتدل‌ است‌. ميانگين‌ بارندگي‌ سالانه‌ استان‌ تهران‌ در حدود 400 ميلي‌ متر گزارش‌ شده‌ است‌. بيشترين‌ بارش‌ سالانه‌ در ماههاي‌ زمستان‌ روي‌ مي‌دهد. </a:t>
            </a:r>
            <a:br>
              <a:rPr lang="fa-IR" sz="2400" dirty="0" smtClean="0">
                <a:solidFill>
                  <a:schemeClr val="bg1"/>
                </a:solidFill>
                <a:cs typeface="2  Mah" pitchFamily="2" charset="-78"/>
              </a:rPr>
            </a:br>
            <a:r>
              <a:rPr lang="fa-IR" sz="2400" dirty="0" smtClean="0">
                <a:solidFill>
                  <a:schemeClr val="bg1"/>
                </a:solidFill>
                <a:cs typeface="2  Mah" pitchFamily="2" charset="-78"/>
              </a:rPr>
              <a:t>بطور خلاصه‌ مي‌توان‌ گفت‌ سراسر ماههاي‌ بهار و تابستان‌ و حتي‌ در ماه‌ پاييز دامنه‌هاي‌ جنوبي‌ البرز بويژه‌ در نواحي‌ كوهستاني ‌، دره‌اي ‌، رودخانه‌اي‌ و سواحل‌ درياچه‌هاي‌ پشت‌ سدهاي‌ بزرگ‌ امير کبير، لتيان و لار و درياچه‌هاي‌ طبيعي‌ جابان‌ و تار از ارزش‌ تفرجگاهي‌ قابل‌ توجهي‌ برخوردار است‌. همچنين‌ در تمام‌ طول‌ زمستان‌ نواحي‌ شمالي‌ استان تهران به‌ علت‌ پوشش‌ برفي‌ سنگين‌ به‌ ويژه‌ در دامنه‌ها و شيب‌هاي‌ البرز جنوبي ‌، شرايط ‌مساعدي‌ را براي‌ ورزش‌هاي‌ زمستاني‌ از جمله‌ اسكي‌ فراهم‌ مي‌آورد. </a:t>
            </a:r>
            <a:endParaRPr lang="fa-IR" sz="2400" dirty="0">
              <a:solidFill>
                <a:schemeClr val="bg1"/>
              </a:solidFill>
              <a:cs typeface="2  Mah"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28" y="518634"/>
            <a:ext cx="7922703" cy="49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649293" y="3140967"/>
            <a:ext cx="2037574" cy="1997537"/>
          </a:xfrm>
          <a:prstGeom prst="ellipse">
            <a:avLst/>
          </a:prstGeom>
          <a:noFill/>
          <a:ln>
            <a:solidFill>
              <a:schemeClr val="tx1">
                <a:lumMod val="50000"/>
              </a:schemeClr>
            </a:solidFill>
          </a:ln>
          <a:effectLst>
            <a:glow rad="228600">
              <a:schemeClr val="bg2">
                <a:lumMod val="75000"/>
                <a:alpha val="40000"/>
              </a:schemeClr>
            </a:glow>
            <a:outerShdw blurRad="50800" dist="38100" dir="5400000" rotWithShape="0">
              <a:srgbClr val="000000">
                <a:alpha val="35000"/>
              </a:srgbClr>
            </a:outerShdw>
          </a:effectLst>
          <a:scene3d>
            <a:camera prst="isometricLeftDown"/>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Rectangle 5"/>
          <p:cNvSpPr/>
          <p:nvPr/>
        </p:nvSpPr>
        <p:spPr>
          <a:xfrm>
            <a:off x="1043608" y="5531695"/>
            <a:ext cx="6878941" cy="830997"/>
          </a:xfrm>
          <a:prstGeom prst="rect">
            <a:avLst/>
          </a:prstGeom>
        </p:spPr>
        <p:txBody>
          <a:bodyPr wrap="square">
            <a:spAutoFit/>
          </a:bodyPr>
          <a:lstStyle/>
          <a:p>
            <a:pPr algn="ctr"/>
            <a:r>
              <a:rPr lang="fa-IR" sz="2400" dirty="0" smtClean="0">
                <a:solidFill>
                  <a:schemeClr val="bg1"/>
                </a:solidFill>
                <a:cs typeface="2  Mah" pitchFamily="2" charset="-78"/>
              </a:rPr>
              <a:t>1-7 </a:t>
            </a:r>
            <a:r>
              <a:rPr lang="fa-IR" sz="2400" dirty="0">
                <a:solidFill>
                  <a:schemeClr val="bg1"/>
                </a:solidFill>
                <a:cs typeface="2  Mah" pitchFamily="2" charset="-78"/>
              </a:rPr>
              <a:t>نقشه پراکندگی سدهای استان تهران</a:t>
            </a:r>
            <a:endParaRPr lang="fa-IR" sz="2400" dirty="0" smtClean="0">
              <a:solidFill>
                <a:schemeClr val="bg1"/>
              </a:solidFill>
              <a:cs typeface="2  Mah" pitchFamily="2" charset="-78"/>
            </a:endParaRPr>
          </a:p>
          <a:p>
            <a:pPr algn="ctr"/>
            <a:r>
              <a:rPr lang="fa-IR" sz="2400" dirty="0" smtClean="0">
                <a:solidFill>
                  <a:schemeClr val="bg1"/>
                </a:solidFill>
                <a:effectLst>
                  <a:outerShdw blurRad="38100" dist="38100" dir="2700000" algn="tl">
                    <a:srgbClr val="000000">
                      <a:alpha val="43137"/>
                    </a:srgbClr>
                  </a:outerShdw>
                </a:effectLst>
                <a:cs typeface="2  Mah" pitchFamily="2" charset="-78"/>
              </a:rPr>
              <a:t>(محدوده ورامین با دایره نشان داده شده)</a:t>
            </a:r>
            <a:endParaRPr lang="en-US" sz="2400" dirty="0">
              <a:solidFill>
                <a:schemeClr val="bg1"/>
              </a:solidFill>
              <a:effectLst>
                <a:outerShdw blurRad="38100" dist="38100" dir="2700000" algn="tl">
                  <a:srgbClr val="000000">
                    <a:alpha val="43137"/>
                  </a:srgbClr>
                </a:outerShdw>
              </a:effectLst>
              <a:cs typeface="2  Mah" pitchFamily="2" charset="-78"/>
            </a:endParaRPr>
          </a:p>
        </p:txBody>
      </p:sp>
    </p:spTree>
    <p:extLst>
      <p:ext uri="{BB962C8B-B14F-4D97-AF65-F5344CB8AC3E}">
        <p14:creationId xmlns:p14="http://schemas.microsoft.com/office/powerpoint/2010/main" val="653785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106690"/>
          </a:xfrm>
        </p:spPr>
        <p:txBody>
          <a:bodyPr>
            <a:noAutofit/>
          </a:bodyPr>
          <a:lstStyle/>
          <a:p>
            <a:pPr algn="ctr" rtl="1"/>
            <a:r>
              <a:rPr lang="fa-IR" sz="3600" dirty="0" smtClean="0">
                <a:solidFill>
                  <a:schemeClr val="bg1"/>
                </a:solidFill>
                <a:effectLst/>
                <a:latin typeface="Arial" pitchFamily="34" charset="0"/>
                <a:cs typeface="2  Mah" pitchFamily="2" charset="-78"/>
              </a:rPr>
              <a:t>1-2-2-2</a:t>
            </a:r>
            <a:r>
              <a:rPr lang="fa-IR" sz="3600" b="1" dirty="0" smtClean="0">
                <a:solidFill>
                  <a:schemeClr val="bg1"/>
                </a:solidFill>
                <a:effectLst/>
                <a:cs typeface="2  Mah" pitchFamily="2" charset="-78"/>
              </a:rPr>
              <a:t>شرایط آب و هوایی ورامین</a:t>
            </a:r>
            <a:r>
              <a:rPr lang="fa-IR" sz="1400" b="1" dirty="0" smtClean="0">
                <a:solidFill>
                  <a:schemeClr val="bg1"/>
                </a:solidFill>
                <a:effectLst/>
                <a:cs typeface="2  Mah" pitchFamily="2" charset="-78"/>
              </a:rPr>
              <a:t/>
            </a:r>
            <a:br>
              <a:rPr lang="fa-IR" sz="1400" b="1" dirty="0" smtClean="0">
                <a:solidFill>
                  <a:schemeClr val="bg1"/>
                </a:solidFill>
                <a:effectLst/>
                <a:cs typeface="2  Mah" pitchFamily="2" charset="-78"/>
              </a:rPr>
            </a:br>
            <a:r>
              <a:rPr lang="fa-IR" sz="1400" b="1" dirty="0" smtClean="0">
                <a:solidFill>
                  <a:schemeClr val="bg1"/>
                </a:solidFill>
                <a:effectLst/>
                <a:cs typeface="2  Mah" pitchFamily="2" charset="-78"/>
              </a:rPr>
              <a:t/>
            </a:r>
            <a:br>
              <a:rPr lang="fa-IR" sz="1400" b="1" dirty="0" smtClean="0">
                <a:solidFill>
                  <a:schemeClr val="bg1"/>
                </a:solidFill>
                <a:effectLst/>
                <a:cs typeface="2  Mah" pitchFamily="2" charset="-78"/>
              </a:rPr>
            </a:br>
            <a:r>
              <a:rPr lang="fa-IR" sz="2000" b="1" dirty="0" smtClean="0">
                <a:solidFill>
                  <a:schemeClr val="bg1"/>
                </a:solidFill>
                <a:effectLst/>
                <a:cs typeface="2  Mah" pitchFamily="2" charset="-78"/>
              </a:rPr>
              <a:t/>
            </a:r>
            <a:br>
              <a:rPr lang="fa-IR" sz="2000" b="1" dirty="0" smtClean="0">
                <a:solidFill>
                  <a:schemeClr val="bg1"/>
                </a:solidFill>
                <a:effectLst/>
                <a:cs typeface="2  Mah" pitchFamily="2" charset="-78"/>
              </a:rPr>
            </a:br>
            <a:r>
              <a:rPr lang="fa-IR" sz="2200" dirty="0" smtClean="0">
                <a:solidFill>
                  <a:schemeClr val="bg1"/>
                </a:solidFill>
                <a:effectLst/>
                <a:cs typeface="2  Mah" pitchFamily="2" charset="-78"/>
              </a:rPr>
              <a:t>آب و هوای ورامین کویری است.در ورامین میانگین سالانه دما16،9درجه سانتی گراد است.</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در سال میانگین میزان بارش به </a:t>
            </a:r>
            <a:br>
              <a:rPr lang="fa-IR" sz="2200" dirty="0" smtClean="0">
                <a:solidFill>
                  <a:schemeClr val="bg1"/>
                </a:solidFill>
                <a:effectLst/>
                <a:cs typeface="2  Mah" pitchFamily="2" charset="-78"/>
              </a:rPr>
            </a:br>
            <a:r>
              <a:rPr lang="fa-IR" sz="2200" dirty="0" smtClean="0">
                <a:solidFill>
                  <a:schemeClr val="bg1"/>
                </a:solidFill>
                <a:effectLst/>
                <a:latin typeface="Arial" pitchFamily="34" charset="0"/>
                <a:cs typeface="2  Mah" pitchFamily="2" charset="-78"/>
              </a:rPr>
              <a:t>156میلیمتر میرسد</a:t>
            </a:r>
            <a:br>
              <a:rPr lang="fa-IR" sz="2200" dirty="0" smtClean="0">
                <a:solidFill>
                  <a:schemeClr val="bg1"/>
                </a:solidFill>
                <a:effectLst/>
                <a:latin typeface="Arial" pitchFamily="34" charset="0"/>
                <a:cs typeface="2  Mah" pitchFamily="2" charset="-78"/>
              </a:rPr>
            </a:br>
            <a:r>
              <a:rPr lang="fa-IR" sz="2200" dirty="0" smtClean="0">
                <a:solidFill>
                  <a:schemeClr val="bg1"/>
                </a:solidFill>
                <a:effectLst/>
                <a:cs typeface="2  Mah" pitchFamily="2" charset="-78"/>
              </a:rPr>
              <a:t> اداره هواشناسی سینوپتیک تکمیلی ورامین در سال 1379 به منظور ارائه گزارش جوی فعاليت خود را بطور رسمي آغاز كرد. </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این ایستگاه از نوع سینوپتیک تکمیلی بوده که فعالیت سینوپتیکی آن شامل اندازه گیری، ثبت و گزارش پارامترهای مختلف جوي نظیر سمت و سرعت باد، وضعیت ابرناکی، تشخیص پدیده های مختلف جوی و...می باشد و گزارشات جوی این ایستگاه به مرکز سوئیچینگ ارسال می گردد</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مشخصات ايستگاه هواشناسي </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نام ايستگاه : سینوپتیک تکمیلی</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شهرستان :ورامین </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طول جغرافيايي : 51,38</a:t>
            </a:r>
            <a:r>
              <a:rPr lang="en-US" sz="2200" dirty="0" smtClean="0">
                <a:solidFill>
                  <a:schemeClr val="bg1"/>
                </a:solidFill>
                <a:effectLst/>
                <a:cs typeface="2  Mah" pitchFamily="2" charset="-78"/>
              </a:rPr>
              <a:t>N</a:t>
            </a:r>
            <a:br>
              <a:rPr lang="en-US" sz="2200" dirty="0" smtClean="0">
                <a:solidFill>
                  <a:schemeClr val="bg1"/>
                </a:solidFill>
                <a:effectLst/>
                <a:cs typeface="2  Mah" pitchFamily="2" charset="-78"/>
              </a:rPr>
            </a:br>
            <a:r>
              <a:rPr lang="fa-IR" sz="2200" dirty="0" smtClean="0">
                <a:solidFill>
                  <a:schemeClr val="bg1"/>
                </a:solidFill>
                <a:effectLst/>
                <a:cs typeface="2  Mah" pitchFamily="2" charset="-78"/>
              </a:rPr>
              <a:t>عرض جغرافيايي : 35,21</a:t>
            </a:r>
            <a:r>
              <a:rPr lang="en-US" sz="2200" dirty="0" smtClean="0">
                <a:solidFill>
                  <a:schemeClr val="bg1"/>
                </a:solidFill>
                <a:effectLst/>
                <a:cs typeface="2  Mah" pitchFamily="2" charset="-78"/>
              </a:rPr>
              <a:t>E</a:t>
            </a:r>
            <a:br>
              <a:rPr lang="en-US" sz="2200" dirty="0" smtClean="0">
                <a:solidFill>
                  <a:schemeClr val="bg1"/>
                </a:solidFill>
                <a:effectLst/>
                <a:cs typeface="2  Mah" pitchFamily="2" charset="-78"/>
              </a:rPr>
            </a:br>
            <a:r>
              <a:rPr lang="fa-IR" sz="2200" dirty="0" smtClean="0">
                <a:solidFill>
                  <a:schemeClr val="bg1"/>
                </a:solidFill>
                <a:effectLst/>
                <a:cs typeface="2  Mah" pitchFamily="2" charset="-78"/>
              </a:rPr>
              <a:t>ارتفاع از سطح دريا : </a:t>
            </a:r>
            <a:r>
              <a:rPr lang="fa-IR" sz="2800" dirty="0" smtClean="0">
                <a:solidFill>
                  <a:schemeClr val="bg1"/>
                </a:solidFill>
                <a:effectLst/>
                <a:cs typeface="2  Mah" pitchFamily="2" charset="-78"/>
              </a:rPr>
              <a:t>927 </a:t>
            </a:r>
            <a:r>
              <a:rPr lang="fa-IR" sz="2200" dirty="0" smtClean="0">
                <a:solidFill>
                  <a:schemeClr val="bg1"/>
                </a:solidFill>
                <a:effectLst/>
                <a:cs typeface="2  Mah" pitchFamily="2" charset="-78"/>
              </a:rPr>
              <a:t> </a:t>
            </a:r>
            <a:r>
              <a:rPr lang="fa-IR" sz="2000" dirty="0" smtClean="0">
                <a:solidFill>
                  <a:schemeClr val="bg1"/>
                </a:solidFill>
                <a:effectLst/>
                <a:cs typeface="2  Mah" pitchFamily="2" charset="-78"/>
              </a:rPr>
              <a:t/>
            </a:r>
            <a:br>
              <a:rPr lang="fa-IR" sz="2000" dirty="0" smtClean="0">
                <a:solidFill>
                  <a:schemeClr val="bg1"/>
                </a:solidFill>
                <a:effectLst/>
                <a:cs typeface="2  Mah" pitchFamily="2" charset="-78"/>
              </a:rPr>
            </a:br>
            <a:endParaRPr lang="en-US" sz="1400" b="1" dirty="0">
              <a:solidFill>
                <a:schemeClr val="bg1"/>
              </a:solidFill>
              <a:effectLst/>
              <a:cs typeface="+mn-cs"/>
            </a:endParaRPr>
          </a:p>
        </p:txBody>
      </p:sp>
      <p:sp>
        <p:nvSpPr>
          <p:cNvPr id="3" name="Rectangle 2"/>
          <p:cNvSpPr/>
          <p:nvPr/>
        </p:nvSpPr>
        <p:spPr>
          <a:xfrm>
            <a:off x="-324544" y="6488668"/>
            <a:ext cx="2154757" cy="369332"/>
          </a:xfrm>
          <a:prstGeom prst="rect">
            <a:avLst/>
          </a:prstGeom>
        </p:spPr>
        <p:txBody>
          <a:bodyPr wrap="none">
            <a:spAutoFit/>
          </a:bodyPr>
          <a:lstStyle/>
          <a:p>
            <a:pPr lvl="1">
              <a:buFont typeface="Arial" pitchFamily="34" charset="0"/>
              <a:buChar char="•"/>
            </a:pPr>
            <a:r>
              <a:rPr lang="en-US" dirty="0" smtClean="0"/>
              <a:t>www.irimo.ir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24544" y="6488668"/>
            <a:ext cx="2154757" cy="369332"/>
          </a:xfrm>
          <a:prstGeom prst="rect">
            <a:avLst/>
          </a:prstGeom>
        </p:spPr>
        <p:txBody>
          <a:bodyPr wrap="none">
            <a:spAutoFit/>
          </a:bodyPr>
          <a:lstStyle/>
          <a:p>
            <a:pPr lvl="1">
              <a:buFont typeface="Arial" pitchFamily="34" charset="0"/>
              <a:buChar char="•"/>
            </a:pPr>
            <a:r>
              <a:rPr lang="en-US" dirty="0" smtClean="0"/>
              <a:t>www.irimo.ir</a:t>
            </a:r>
            <a:endParaRPr lang="en-US" dirty="0"/>
          </a:p>
        </p:txBody>
      </p:sp>
      <p:pic>
        <p:nvPicPr>
          <p:cNvPr id="2051" name="Picture 3" descr="D:\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257" y="332656"/>
            <a:ext cx="7478713"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85400" y="4857452"/>
            <a:ext cx="7224340" cy="1631216"/>
          </a:xfrm>
          <a:prstGeom prst="rect">
            <a:avLst/>
          </a:prstGeom>
        </p:spPr>
        <p:txBody>
          <a:bodyPr wrap="square">
            <a:spAutoFit/>
          </a:bodyPr>
          <a:lstStyle/>
          <a:p>
            <a:pPr algn="ctr"/>
            <a:r>
              <a:rPr lang="fa-IR" sz="2000" dirty="0">
                <a:solidFill>
                  <a:schemeClr val="bg1"/>
                </a:solidFill>
                <a:cs typeface="2  Mah" pitchFamily="2" charset="-78"/>
              </a:rPr>
              <a:t>طبق آمار به دست آمده از ایستگاه سینوپتیک ورامین در سال 1385 ، حداکثر میزان بارش در طی یک روز مربوط به ماه</a:t>
            </a:r>
          </a:p>
          <a:p>
            <a:pPr algn="ctr"/>
            <a:r>
              <a:rPr lang="fa-IR" sz="2000" dirty="0">
                <a:solidFill>
                  <a:schemeClr val="bg1"/>
                </a:solidFill>
                <a:cs typeface="2  Mah" pitchFamily="2" charset="-78"/>
              </a:rPr>
              <a:t>فروردین با 30 میلیمتر گزارش شده است. همچنین بیشترین میزان بارندگی در طی یک ماه با 65 میلیمتر در فروردین و</a:t>
            </a:r>
          </a:p>
          <a:p>
            <a:pPr algn="ctr"/>
            <a:r>
              <a:rPr lang="fa-IR" sz="2000" dirty="0">
                <a:solidFill>
                  <a:schemeClr val="bg1"/>
                </a:solidFill>
                <a:cs typeface="2  Mah" pitchFamily="2" charset="-78"/>
              </a:rPr>
              <a:t>کمترین بارش در آذرماه با 2 / 10 میلیمتر می باشد.</a:t>
            </a:r>
            <a:endParaRPr lang="en-US" sz="2000" dirty="0">
              <a:solidFill>
                <a:schemeClr val="bg1"/>
              </a:solidFill>
              <a:cs typeface="2  Mah" pitchFamily="2" charset="-78"/>
            </a:endParaRPr>
          </a:p>
        </p:txBody>
      </p:sp>
      <p:sp>
        <p:nvSpPr>
          <p:cNvPr id="8" name="Title 3"/>
          <p:cNvSpPr txBox="1">
            <a:spLocks/>
          </p:cNvSpPr>
          <p:nvPr/>
        </p:nvSpPr>
        <p:spPr>
          <a:xfrm>
            <a:off x="1630521" y="3573016"/>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lvl="0" algn="ctr">
              <a:spcBef>
                <a:spcPct val="0"/>
              </a:spcBef>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1-8  </a:t>
            </a:r>
            <a:r>
              <a:rPr lang="fa-IR" sz="2400" b="1" dirty="0">
                <a:solidFill>
                  <a:schemeClr val="bg1"/>
                </a:solidFill>
                <a:cs typeface="2  Mah" pitchFamily="2" charset="-78"/>
              </a:rPr>
              <a:t>متوسط میزان بارندگی ماهانه در ايستگاه سینوپتیك طی دوره 30 </a:t>
            </a:r>
            <a:r>
              <a:rPr lang="fa-IR" sz="2400" b="1" dirty="0" smtClean="0">
                <a:solidFill>
                  <a:schemeClr val="bg1"/>
                </a:solidFill>
                <a:cs typeface="2  Mah" pitchFamily="2" charset="-78"/>
              </a:rPr>
              <a:t>ساله( </a:t>
            </a:r>
            <a:r>
              <a:rPr lang="fa-IR" sz="2400" b="1" dirty="0">
                <a:solidFill>
                  <a:schemeClr val="bg1"/>
                </a:solidFill>
                <a:cs typeface="2  Mah" pitchFamily="2" charset="-78"/>
              </a:rPr>
              <a:t>85 - 1354 )</a:t>
            </a:r>
            <a:endParaRPr kumimoji="0" lang="en-US" sz="2400" b="1"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110401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24544" y="6488668"/>
            <a:ext cx="2154757" cy="369332"/>
          </a:xfrm>
          <a:prstGeom prst="rect">
            <a:avLst/>
          </a:prstGeom>
        </p:spPr>
        <p:txBody>
          <a:bodyPr wrap="none">
            <a:spAutoFit/>
          </a:bodyPr>
          <a:lstStyle/>
          <a:p>
            <a:pPr lvl="1">
              <a:buFont typeface="Arial" pitchFamily="34" charset="0"/>
              <a:buChar char="•"/>
            </a:pPr>
            <a:r>
              <a:rPr lang="en-US" dirty="0" smtClean="0"/>
              <a:t>www.irimo.ir</a:t>
            </a:r>
            <a:endParaRPr lang="en-US" dirty="0"/>
          </a:p>
        </p:txBody>
      </p:sp>
      <p:pic>
        <p:nvPicPr>
          <p:cNvPr id="3078" name="Picture 6" descr="D:\Untisa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40" y="620688"/>
            <a:ext cx="7618188" cy="325373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a:xfrm>
            <a:off x="1619672" y="3489176"/>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lvl="0" algn="ctr">
              <a:spcBef>
                <a:spcPct val="0"/>
              </a:spcBef>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1-9  </a:t>
            </a:r>
            <a:r>
              <a:rPr lang="fa-IR" sz="2400" b="1" dirty="0">
                <a:solidFill>
                  <a:schemeClr val="bg1"/>
                </a:solidFill>
                <a:cs typeface="2  Mah" pitchFamily="2" charset="-78"/>
              </a:rPr>
              <a:t>متوسط درجه حرارت ايستگاههای سینوپتیك طی دوره </a:t>
            </a:r>
            <a:r>
              <a:rPr lang="fa-IR" sz="2400" dirty="0">
                <a:solidFill>
                  <a:schemeClr val="bg1"/>
                </a:solidFill>
                <a:cs typeface="2  Mah" pitchFamily="2" charset="-78"/>
              </a:rPr>
              <a:t>30 </a:t>
            </a:r>
            <a:r>
              <a:rPr lang="fa-IR" sz="2400" b="1" dirty="0">
                <a:solidFill>
                  <a:schemeClr val="bg1"/>
                </a:solidFill>
                <a:cs typeface="2  Mah" pitchFamily="2" charset="-78"/>
              </a:rPr>
              <a:t>ساله </a:t>
            </a:r>
            <a:r>
              <a:rPr lang="fa-IR" sz="2400" b="1" dirty="0" smtClean="0">
                <a:solidFill>
                  <a:schemeClr val="bg1"/>
                </a:solidFill>
                <a:cs typeface="2  Mah" pitchFamily="2" charset="-78"/>
              </a:rPr>
              <a:t>(85 </a:t>
            </a:r>
            <a:r>
              <a:rPr lang="fa-IR" sz="2400" b="1" dirty="0">
                <a:solidFill>
                  <a:schemeClr val="bg1"/>
                </a:solidFill>
                <a:cs typeface="2  Mah" pitchFamily="2" charset="-78"/>
              </a:rPr>
              <a:t>- 1354</a:t>
            </a:r>
            <a:r>
              <a:rPr lang="fa-IR" sz="2400" dirty="0">
                <a:solidFill>
                  <a:schemeClr val="bg1"/>
                </a:solidFill>
                <a:cs typeface="2  Mah" pitchFamily="2" charset="-78"/>
              </a:rPr>
              <a:t> </a:t>
            </a:r>
            <a:r>
              <a:rPr lang="fa-IR" sz="2400" b="1" dirty="0">
                <a:solidFill>
                  <a:schemeClr val="bg1"/>
                </a:solidFill>
                <a:cs typeface="2  Mah" pitchFamily="2" charset="-78"/>
              </a:rPr>
              <a:t>)</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 name="Rectangle 1"/>
          <p:cNvSpPr/>
          <p:nvPr/>
        </p:nvSpPr>
        <p:spPr>
          <a:xfrm>
            <a:off x="1403648" y="4797152"/>
            <a:ext cx="6912768" cy="1015663"/>
          </a:xfrm>
          <a:prstGeom prst="rect">
            <a:avLst/>
          </a:prstGeom>
        </p:spPr>
        <p:txBody>
          <a:bodyPr wrap="square">
            <a:spAutoFit/>
          </a:bodyPr>
          <a:lstStyle/>
          <a:p>
            <a:pPr algn="ctr"/>
            <a:r>
              <a:rPr lang="fa-IR" sz="2000" dirty="0">
                <a:solidFill>
                  <a:schemeClr val="bg1"/>
                </a:solidFill>
                <a:cs typeface="2  Mah" pitchFamily="2" charset="-78"/>
              </a:rPr>
              <a:t>- طبق جدول شماره ) 11 (، معدل حداکثر دمای ماهانه در تیرماه با 4 / 39 درجه سانتیگراد و معدل حداقل دمای ماهانه را دی</a:t>
            </a:r>
          </a:p>
          <a:p>
            <a:pPr algn="ctr"/>
            <a:r>
              <a:rPr lang="fa-IR" sz="2000" dirty="0">
                <a:solidFill>
                  <a:schemeClr val="bg1"/>
                </a:solidFill>
                <a:cs typeface="2  Mah" pitchFamily="2" charset="-78"/>
              </a:rPr>
              <a:t>ماه با 8 / 2 - درجه سانتیگراد داراست</a:t>
            </a:r>
            <a:endParaRPr lang="en-US" sz="2000" dirty="0">
              <a:solidFill>
                <a:schemeClr val="bg1"/>
              </a:solidFill>
              <a:cs typeface="2  Mah" pitchFamily="2" charset="-78"/>
            </a:endParaRPr>
          </a:p>
        </p:txBody>
      </p:sp>
    </p:spTree>
    <p:extLst>
      <p:ext uri="{BB962C8B-B14F-4D97-AF65-F5344CB8AC3E}">
        <p14:creationId xmlns:p14="http://schemas.microsoft.com/office/powerpoint/2010/main" val="1992951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8580" y="-171400"/>
            <a:ext cx="8229600" cy="1143000"/>
          </a:xfrm>
        </p:spPr>
        <p:txBody>
          <a:bodyPr/>
          <a:lstStyle/>
          <a:p>
            <a:pPr algn="r"/>
            <a:r>
              <a:rPr lang="fa-IR" sz="4000" dirty="0" smtClean="0">
                <a:solidFill>
                  <a:schemeClr val="bg1"/>
                </a:solidFill>
                <a:latin typeface="Arial" pitchFamily="34" charset="0"/>
                <a:cs typeface="2  Mah" pitchFamily="2" charset="-78"/>
              </a:rPr>
              <a:t>1-2-3</a:t>
            </a:r>
            <a:r>
              <a:rPr lang="fa-IR" sz="2000" dirty="0" smtClean="0">
                <a:solidFill>
                  <a:schemeClr val="bg1"/>
                </a:solidFill>
                <a:latin typeface="Arial" pitchFamily="34" charset="0"/>
                <a:cs typeface="2  Mah" pitchFamily="2" charset="-78"/>
              </a:rPr>
              <a:t> </a:t>
            </a:r>
            <a:r>
              <a:rPr lang="fa-IR" sz="4000" dirty="0" smtClean="0">
                <a:solidFill>
                  <a:schemeClr val="bg1"/>
                </a:solidFill>
                <a:latin typeface="Arial" pitchFamily="34" charset="0"/>
                <a:cs typeface="2  Mah" pitchFamily="2" charset="-78"/>
              </a:rPr>
              <a:t>منابع آب</a:t>
            </a:r>
            <a:endParaRPr lang="en-US" dirty="0"/>
          </a:p>
        </p:txBody>
      </p:sp>
      <p:sp>
        <p:nvSpPr>
          <p:cNvPr id="3" name="Rectangle 2"/>
          <p:cNvSpPr/>
          <p:nvPr/>
        </p:nvSpPr>
        <p:spPr>
          <a:xfrm>
            <a:off x="5004047" y="836712"/>
            <a:ext cx="5357911" cy="584775"/>
          </a:xfrm>
          <a:prstGeom prst="rect">
            <a:avLst/>
          </a:prstGeom>
        </p:spPr>
        <p:txBody>
          <a:bodyPr wrap="square">
            <a:spAutoFit/>
          </a:bodyPr>
          <a:lstStyle/>
          <a:p>
            <a:r>
              <a:rPr lang="fa-IR" sz="3200" b="1" dirty="0" smtClean="0">
                <a:solidFill>
                  <a:schemeClr val="bg1"/>
                </a:solidFill>
                <a:latin typeface="Arial" pitchFamily="34" charset="0"/>
                <a:cs typeface="2  Mah" pitchFamily="2" charset="-78"/>
              </a:rPr>
              <a:t>1-2-3</a:t>
            </a:r>
            <a:r>
              <a:rPr lang="fa-IR" sz="1600" b="1" dirty="0" smtClean="0">
                <a:solidFill>
                  <a:schemeClr val="bg1"/>
                </a:solidFill>
                <a:latin typeface="Arial" pitchFamily="34" charset="0"/>
                <a:cs typeface="2  Mah" pitchFamily="2" charset="-78"/>
              </a:rPr>
              <a:t> </a:t>
            </a:r>
            <a:r>
              <a:rPr lang="fa-IR" sz="3200" b="1" dirty="0" smtClean="0">
                <a:solidFill>
                  <a:schemeClr val="bg1"/>
                </a:solidFill>
                <a:latin typeface="Arial" pitchFamily="34" charset="0"/>
                <a:cs typeface="2  Mah" pitchFamily="2" charset="-78"/>
              </a:rPr>
              <a:t>-1منابع آب استان تهران</a:t>
            </a:r>
            <a:endParaRPr lang="en-US" sz="3200" b="1" dirty="0"/>
          </a:p>
        </p:txBody>
      </p:sp>
      <p:sp>
        <p:nvSpPr>
          <p:cNvPr id="4" name="Rectangle 3"/>
          <p:cNvSpPr/>
          <p:nvPr/>
        </p:nvSpPr>
        <p:spPr>
          <a:xfrm>
            <a:off x="342900" y="1348798"/>
            <a:ext cx="8640960" cy="5447645"/>
          </a:xfrm>
          <a:prstGeom prst="rect">
            <a:avLst/>
          </a:prstGeom>
        </p:spPr>
        <p:txBody>
          <a:bodyPr wrap="square">
            <a:spAutoFit/>
          </a:bodyPr>
          <a:lstStyle/>
          <a:p>
            <a:pPr algn="r"/>
            <a:r>
              <a:rPr lang="fa-IR" sz="2400" dirty="0" smtClean="0">
                <a:solidFill>
                  <a:schemeClr val="bg1"/>
                </a:solidFill>
                <a:cs typeface="2  Mah" pitchFamily="2" charset="-78"/>
              </a:rPr>
              <a:t>آب </a:t>
            </a:r>
            <a:r>
              <a:rPr lang="fa-IR" sz="2400" dirty="0">
                <a:solidFill>
                  <a:schemeClr val="bg1"/>
                </a:solidFill>
                <a:cs typeface="2  Mah" pitchFamily="2" charset="-78"/>
              </a:rPr>
              <a:t>های سطحی</a:t>
            </a:r>
          </a:p>
          <a:p>
            <a:pPr algn="r"/>
            <a:r>
              <a:rPr lang="fa-IR" sz="2000" dirty="0">
                <a:solidFill>
                  <a:schemeClr val="bg1"/>
                </a:solidFill>
                <a:cs typeface="2  Mah" pitchFamily="2" charset="-78"/>
              </a:rPr>
              <a:t>آب های سطحی یا جاری آب هایی هستند که در رودخانه ها و انهار جریان می یابند و مقدار آب آنها با منابع </a:t>
            </a:r>
            <a:r>
              <a:rPr lang="fa-IR" sz="2000" dirty="0" smtClean="0">
                <a:solidFill>
                  <a:schemeClr val="bg1"/>
                </a:solidFill>
                <a:cs typeface="2  Mah" pitchFamily="2" charset="-78"/>
              </a:rPr>
              <a:t>تأمین کننده </a:t>
            </a:r>
            <a:r>
              <a:rPr lang="fa-IR" sz="2000" dirty="0">
                <a:solidFill>
                  <a:schemeClr val="bg1"/>
                </a:solidFill>
                <a:cs typeface="2  Mah" pitchFamily="2" charset="-78"/>
              </a:rPr>
              <a:t>آب </a:t>
            </a:r>
            <a:r>
              <a:rPr lang="fa-IR" sz="2000" dirty="0" smtClean="0">
                <a:solidFill>
                  <a:schemeClr val="bg1"/>
                </a:solidFill>
                <a:cs typeface="2  Mah" pitchFamily="2" charset="-78"/>
              </a:rPr>
              <a:t>ارتباط مستقیم </a:t>
            </a:r>
            <a:r>
              <a:rPr lang="fa-IR" sz="2000" dirty="0">
                <a:solidFill>
                  <a:schemeClr val="bg1"/>
                </a:solidFill>
                <a:cs typeface="2  Mah" pitchFamily="2" charset="-78"/>
              </a:rPr>
              <a:t>دارد.</a:t>
            </a:r>
          </a:p>
          <a:p>
            <a:pPr algn="r"/>
            <a:r>
              <a:rPr lang="fa-IR" sz="2000" dirty="0">
                <a:solidFill>
                  <a:schemeClr val="bg1"/>
                </a:solidFill>
                <a:cs typeface="2  Mah" pitchFamily="2" charset="-78"/>
              </a:rPr>
              <a:t>رودهای دائمی و پر آب استان تهران که از دامنه های جنوبی البرز سرچشمه گرفته و به دریاچه نمک و دشت کویر منتهی </a:t>
            </a:r>
            <a:r>
              <a:rPr lang="fa-IR" sz="2000" dirty="0" smtClean="0">
                <a:solidFill>
                  <a:schemeClr val="bg1"/>
                </a:solidFill>
                <a:cs typeface="2  Mah" pitchFamily="2" charset="-78"/>
              </a:rPr>
              <a:t>میگردد.در </a:t>
            </a:r>
            <a:r>
              <a:rPr lang="fa-IR" sz="2000" dirty="0">
                <a:solidFill>
                  <a:schemeClr val="bg1"/>
                </a:solidFill>
                <a:cs typeface="2  Mah" pitchFamily="2" charset="-78"/>
              </a:rPr>
              <a:t>این میان گستره مورد مطالعه که حوزه شهری پاکدشت را در جنوب شرقی تهران </a:t>
            </a:r>
            <a:r>
              <a:rPr lang="fa-IR" sz="2000" dirty="0" smtClean="0">
                <a:solidFill>
                  <a:schemeClr val="bg1"/>
                </a:solidFill>
                <a:cs typeface="2  Mah" pitchFamily="2" charset="-78"/>
              </a:rPr>
              <a:t>شکل داده </a:t>
            </a:r>
            <a:r>
              <a:rPr lang="fa-IR" sz="2000" dirty="0">
                <a:solidFill>
                  <a:schemeClr val="bg1"/>
                </a:solidFill>
                <a:cs typeface="2  Mah" pitchFamily="2" charset="-78"/>
              </a:rPr>
              <a:t>است، در مطالعات منابع آب طرح </a:t>
            </a:r>
            <a:r>
              <a:rPr lang="fa-IR" sz="2000" dirty="0" smtClean="0">
                <a:solidFill>
                  <a:schemeClr val="bg1"/>
                </a:solidFill>
                <a:cs typeface="2  Mah" pitchFamily="2" charset="-78"/>
              </a:rPr>
              <a:t>مجموعه شهری </a:t>
            </a:r>
            <a:r>
              <a:rPr lang="fa-IR" sz="2000" dirty="0">
                <a:solidFill>
                  <a:schemeClr val="bg1"/>
                </a:solidFill>
                <a:cs typeface="2  Mah" pitchFamily="2" charset="-78"/>
              </a:rPr>
              <a:t>تهران و شهرهای اطراف در حوضچه آبریز دریاچه نمک و زیرحوزه کرج- جاجرود و در واحد مطالعاتی دشت ورامین مورد ارزیابی </a:t>
            </a:r>
            <a:r>
              <a:rPr lang="fa-IR" sz="2000" dirty="0" smtClean="0">
                <a:solidFill>
                  <a:schemeClr val="bg1"/>
                </a:solidFill>
                <a:cs typeface="2  Mah" pitchFamily="2" charset="-78"/>
              </a:rPr>
              <a:t>قرار داده </a:t>
            </a:r>
            <a:r>
              <a:rPr lang="fa-IR" sz="2000" dirty="0">
                <a:solidFill>
                  <a:schemeClr val="bg1"/>
                </a:solidFill>
                <a:cs typeface="2  Mah" pitchFamily="2" charset="-78"/>
              </a:rPr>
              <a:t>است. به طور کلی آنچه که در این راستا قابل اشاره می باشد در این دشت به لحاظ شرایط محیط طبیعی و اقلیمی آن کمبود آب به عنوان</a:t>
            </a:r>
          </a:p>
          <a:p>
            <a:pPr algn="r"/>
            <a:r>
              <a:rPr lang="fa-IR" sz="2000" dirty="0">
                <a:solidFill>
                  <a:schemeClr val="bg1"/>
                </a:solidFill>
                <a:cs typeface="2  Mah" pitchFamily="2" charset="-78"/>
              </a:rPr>
              <a:t>یک معضل و محدودیت طبیعی قلمداد می </a:t>
            </a:r>
            <a:r>
              <a:rPr lang="fa-IR" sz="2000" dirty="0" smtClean="0">
                <a:solidFill>
                  <a:schemeClr val="bg1"/>
                </a:solidFill>
                <a:cs typeface="2  Mah" pitchFamily="2" charset="-78"/>
              </a:rPr>
              <a:t>گردد. حوزه </a:t>
            </a:r>
            <a:r>
              <a:rPr lang="fa-IR" sz="2000" dirty="0">
                <a:solidFill>
                  <a:schemeClr val="bg1"/>
                </a:solidFill>
                <a:cs typeface="2  Mah" pitchFamily="2" charset="-78"/>
              </a:rPr>
              <a:t>شهری پاکدشت از نظر تقسیمات کوچک تر در زیر حوزه آبی کرج- جاجرود و در واحد مطالعات دشت ورامین واقع شده </a:t>
            </a:r>
            <a:r>
              <a:rPr lang="fa-IR" sz="2000" dirty="0" smtClean="0">
                <a:solidFill>
                  <a:schemeClr val="bg1"/>
                </a:solidFill>
                <a:cs typeface="2  Mah" pitchFamily="2" charset="-78"/>
              </a:rPr>
              <a:t>است. واحد </a:t>
            </a:r>
            <a:r>
              <a:rPr lang="fa-IR" sz="2000" dirty="0">
                <a:solidFill>
                  <a:schemeClr val="bg1"/>
                </a:solidFill>
                <a:cs typeface="2  Mah" pitchFamily="2" charset="-78"/>
              </a:rPr>
              <a:t>مطالعاتی ورامین در ناحیه جنوب مرکزی استان تهران با وسعتی معادل 1718 کیلومترمربع و در مختصات جغرافیایی 51 درجه و 5 / 20</a:t>
            </a:r>
          </a:p>
          <a:p>
            <a:pPr algn="r"/>
            <a:r>
              <a:rPr lang="fa-IR" sz="2000" dirty="0">
                <a:solidFill>
                  <a:schemeClr val="bg1"/>
                </a:solidFill>
                <a:cs typeface="2  Mah" pitchFamily="2" charset="-78"/>
              </a:rPr>
              <a:t>دقیقه تا 51 درجه و 56 دقیقه طول شرقی و 35 درجه و 6 دقیقه تا 35 درجه و 40 دقیقه عرض شمالی گسترده شده </a:t>
            </a:r>
            <a:r>
              <a:rPr lang="fa-IR" sz="2000" dirty="0" smtClean="0">
                <a:solidFill>
                  <a:schemeClr val="bg1"/>
                </a:solidFill>
                <a:cs typeface="2  Mah" pitchFamily="2" charset="-78"/>
              </a:rPr>
              <a:t>است. شهرستان </a:t>
            </a:r>
            <a:r>
              <a:rPr lang="fa-IR" sz="2000" dirty="0">
                <a:solidFill>
                  <a:schemeClr val="bg1"/>
                </a:solidFill>
                <a:cs typeface="2  Mah" pitchFamily="2" charset="-78"/>
              </a:rPr>
              <a:t>پاکدشت و حوزه شهری آن در مسیر رودخانه جاجرود که از مهمترین جریانات سطحی استان می باشد قرار گرفته است. آب </a:t>
            </a:r>
            <a:r>
              <a:rPr lang="fa-IR" sz="2000" dirty="0" smtClean="0">
                <a:solidFill>
                  <a:schemeClr val="bg1"/>
                </a:solidFill>
                <a:cs typeface="2  Mah" pitchFamily="2" charset="-78"/>
              </a:rPr>
              <a:t>اینرودخانه </a:t>
            </a:r>
            <a:r>
              <a:rPr lang="fa-IR" sz="2000" dirty="0">
                <a:solidFill>
                  <a:schemeClr val="bg1"/>
                </a:solidFill>
                <a:cs typeface="2  Mah" pitchFamily="2" charset="-78"/>
              </a:rPr>
              <a:t>که توسط سد لتیان ذخیره شده تأمین کننده بخشی از آب شرب شهر تهران می باشد. سرریز آب سدلتیان از طریق کانال های </a:t>
            </a:r>
            <a:r>
              <a:rPr lang="fa-IR" sz="2000" dirty="0" smtClean="0">
                <a:solidFill>
                  <a:schemeClr val="bg1"/>
                </a:solidFill>
                <a:cs typeface="2  Mah" pitchFamily="2" charset="-78"/>
              </a:rPr>
              <a:t>متعدد انتقال </a:t>
            </a:r>
            <a:r>
              <a:rPr lang="fa-IR" sz="2000" dirty="0">
                <a:solidFill>
                  <a:schemeClr val="bg1"/>
                </a:solidFill>
                <a:cs typeface="2  Mah" pitchFamily="2" charset="-78"/>
              </a:rPr>
              <a:t>آب که جهتی از شرق به غرب دارند در تأمین آب کشاورزی منطقه از سهم بسزایی برخوردار می باشد و از مهمترین منابع </a:t>
            </a:r>
            <a:endParaRPr lang="fa-IR" sz="2000" dirty="0" smtClean="0">
              <a:solidFill>
                <a:schemeClr val="bg1"/>
              </a:solidFill>
              <a:cs typeface="2  Mah" pitchFamily="2" charset="-78"/>
            </a:endParaRPr>
          </a:p>
          <a:p>
            <a:pPr algn="r"/>
            <a:r>
              <a:rPr lang="fa-IR" sz="2000" dirty="0">
                <a:solidFill>
                  <a:schemeClr val="bg1"/>
                </a:solidFill>
                <a:cs typeface="2  Mah" pitchFamily="2" charset="-78"/>
              </a:rPr>
              <a:t> </a:t>
            </a:r>
            <a:r>
              <a:rPr lang="fa-IR" sz="2000" dirty="0" smtClean="0">
                <a:solidFill>
                  <a:schemeClr val="bg1"/>
                </a:solidFill>
                <a:cs typeface="2  Mah" pitchFamily="2" charset="-78"/>
              </a:rPr>
              <a:t>                      تأمین کننده آب سطحی کشاورزی </a:t>
            </a:r>
            <a:r>
              <a:rPr lang="fa-IR" sz="2000" dirty="0">
                <a:solidFill>
                  <a:schemeClr val="bg1"/>
                </a:solidFill>
                <a:cs typeface="2  Mah" pitchFamily="2" charset="-78"/>
              </a:rPr>
              <a:t>به شمار می </a:t>
            </a:r>
            <a:r>
              <a:rPr lang="fa-IR" sz="2000" dirty="0" smtClean="0">
                <a:solidFill>
                  <a:schemeClr val="bg1"/>
                </a:solidFill>
                <a:cs typeface="2  Mah" pitchFamily="2" charset="-78"/>
              </a:rPr>
              <a:t>رود</a:t>
            </a:r>
            <a:endParaRPr lang="en-US" sz="2000" dirty="0">
              <a:solidFill>
                <a:schemeClr val="bg1"/>
              </a:solidFill>
              <a:effectLst>
                <a:outerShdw blurRad="38100" dist="38100" dir="2700000" algn="tl">
                  <a:srgbClr val="000000">
                    <a:alpha val="43137"/>
                  </a:srgbClr>
                </a:outerShdw>
              </a:effectLst>
              <a:cs typeface="2  Mah" pitchFamily="2" charset="-78"/>
            </a:endParaRPr>
          </a:p>
        </p:txBody>
      </p:sp>
      <p:sp>
        <p:nvSpPr>
          <p:cNvPr id="5" name="Rectangle 4"/>
          <p:cNvSpPr/>
          <p:nvPr/>
        </p:nvSpPr>
        <p:spPr>
          <a:xfrm>
            <a:off x="0" y="6488668"/>
            <a:ext cx="2132315" cy="369332"/>
          </a:xfrm>
          <a:prstGeom prst="rect">
            <a:avLst/>
          </a:prstGeom>
        </p:spPr>
        <p:txBody>
          <a:bodyPr wrap="none">
            <a:spAutoFit/>
          </a:bodyPr>
          <a:lstStyle/>
          <a:p>
            <a:r>
              <a:rPr lang="en-US" b="1" dirty="0" smtClean="0">
                <a:solidFill>
                  <a:schemeClr val="bg1"/>
                </a:solidFill>
              </a:rPr>
              <a:t>www.tww.tpww.ir</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088011" cy="413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31639" y="4941168"/>
            <a:ext cx="6878941" cy="1200329"/>
          </a:xfrm>
          <a:prstGeom prst="rect">
            <a:avLst/>
          </a:prstGeom>
        </p:spPr>
        <p:txBody>
          <a:bodyPr wrap="square">
            <a:spAutoFit/>
          </a:bodyPr>
          <a:lstStyle/>
          <a:p>
            <a:pPr algn="ctr"/>
            <a:r>
              <a:rPr lang="fa-IR" dirty="0" smtClean="0">
                <a:solidFill>
                  <a:schemeClr val="bg1"/>
                </a:solidFill>
                <a:cs typeface="2  Mah" pitchFamily="2" charset="-78"/>
              </a:rPr>
              <a:t> 1-10 </a:t>
            </a:r>
            <a:r>
              <a:rPr lang="fa-IR" dirty="0">
                <a:solidFill>
                  <a:schemeClr val="bg1"/>
                </a:solidFill>
                <a:cs typeface="2  Mah" pitchFamily="2" charset="-78"/>
              </a:rPr>
              <a:t>تصویر ماهواره </a:t>
            </a:r>
            <a:r>
              <a:rPr lang="fa-IR" dirty="0" smtClean="0">
                <a:solidFill>
                  <a:schemeClr val="bg1"/>
                </a:solidFill>
                <a:cs typeface="2  Mah" pitchFamily="2" charset="-78"/>
              </a:rPr>
              <a:t>ای</a:t>
            </a:r>
            <a:endParaRPr lang="fa-IR" dirty="0">
              <a:solidFill>
                <a:schemeClr val="bg1"/>
              </a:solidFill>
              <a:cs typeface="2  Mah" pitchFamily="2" charset="-78"/>
            </a:endParaRPr>
          </a:p>
          <a:p>
            <a:pPr algn="ctr"/>
            <a:r>
              <a:rPr lang="fa-IR" dirty="0">
                <a:solidFill>
                  <a:schemeClr val="bg1"/>
                </a:solidFill>
                <a:cs typeface="2  Mah" pitchFamily="2" charset="-78"/>
              </a:rPr>
              <a:t>تصویر که تحت عنوان تصویر گویا شده، شناخته می شود، خطوط آبی رنگ، رودخانه ها، خطوط سیاه رنگ جاده ها و خطوط قهوه ای رنگ شبکه مختصات</a:t>
            </a:r>
          </a:p>
          <a:p>
            <a:pPr algn="ctr"/>
            <a:r>
              <a:rPr lang="fa-IR" dirty="0">
                <a:solidFill>
                  <a:schemeClr val="bg1"/>
                </a:solidFill>
                <a:cs typeface="2  Mah" pitchFamily="2" charset="-78"/>
              </a:rPr>
              <a:t>جغرافیایی را نشان می دهد. </a:t>
            </a:r>
            <a:endParaRPr lang="en-US" dirty="0">
              <a:solidFill>
                <a:schemeClr val="bg1"/>
              </a:solidFill>
              <a:cs typeface="2  Mah" pitchFamily="2" charset="-78"/>
            </a:endParaRPr>
          </a:p>
        </p:txBody>
      </p:sp>
      <p:sp>
        <p:nvSpPr>
          <p:cNvPr id="8" name="Rectangle 7"/>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
        <p:nvSpPr>
          <p:cNvPr id="5" name="Oval 4"/>
          <p:cNvSpPr/>
          <p:nvPr/>
        </p:nvSpPr>
        <p:spPr>
          <a:xfrm>
            <a:off x="3995936" y="2863113"/>
            <a:ext cx="1766428" cy="1796317"/>
          </a:xfrm>
          <a:prstGeom prst="ellipse">
            <a:avLst/>
          </a:prstGeom>
          <a:noFill/>
          <a:ln>
            <a:solidFill>
              <a:schemeClr val="tx1">
                <a:lumMod val="50000"/>
              </a:schemeClr>
            </a:solidFill>
          </a:ln>
          <a:effectLst>
            <a:glow rad="228600">
              <a:schemeClr val="bg2">
                <a:lumMod val="75000"/>
                <a:alpha val="40000"/>
              </a:schemeClr>
            </a:glow>
            <a:outerShdw blurRad="50800" dist="38100" dir="5400000" rotWithShape="0">
              <a:srgbClr val="000000">
                <a:alpha val="35000"/>
              </a:srgbClr>
            </a:outerShdw>
          </a:effectLst>
          <a:scene3d>
            <a:camera prst="isometricLeftDown"/>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75453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907663" y="89199"/>
            <a:ext cx="4218856" cy="6525344"/>
          </a:xfrm>
        </p:spPr>
        <p:txBody>
          <a:bodyPr numCol="1">
            <a:noAutofit/>
          </a:bodyPr>
          <a:lstStyle/>
          <a:p>
            <a:r>
              <a:rPr lang="fa-IR" sz="2400" b="1" dirty="0">
                <a:solidFill>
                  <a:schemeClr val="bg1"/>
                </a:solidFill>
                <a:latin typeface="Arial" pitchFamily="34" charset="0"/>
                <a:cs typeface="2  Mah" pitchFamily="2" charset="-78"/>
              </a:rPr>
              <a:t>1-2-3 </a:t>
            </a:r>
            <a:r>
              <a:rPr lang="fa-IR" sz="2400" b="1" dirty="0" smtClean="0">
                <a:solidFill>
                  <a:schemeClr val="bg1"/>
                </a:solidFill>
                <a:latin typeface="Arial" pitchFamily="34" charset="0"/>
                <a:cs typeface="2  Mah" pitchFamily="2" charset="-78"/>
              </a:rPr>
              <a:t>-2منابع </a:t>
            </a:r>
            <a:r>
              <a:rPr lang="fa-IR" sz="2400" b="1" dirty="0">
                <a:solidFill>
                  <a:schemeClr val="bg1"/>
                </a:solidFill>
                <a:latin typeface="Arial" pitchFamily="34" charset="0"/>
                <a:cs typeface="2  Mah" pitchFamily="2" charset="-78"/>
              </a:rPr>
              <a:t>آب استان </a:t>
            </a:r>
            <a:r>
              <a:rPr lang="fa-IR" sz="2400" b="1" dirty="0" smtClean="0">
                <a:solidFill>
                  <a:schemeClr val="bg1"/>
                </a:solidFill>
                <a:latin typeface="Arial" pitchFamily="34" charset="0"/>
                <a:cs typeface="2  Mah" pitchFamily="2" charset="-78"/>
              </a:rPr>
              <a:t>شهرستان</a:t>
            </a:r>
            <a:endParaRPr lang="en-US" sz="2400" b="1" dirty="0"/>
          </a:p>
          <a:p>
            <a:pPr marL="457200" indent="-457200" algn="r">
              <a:buFont typeface="+mj-lt"/>
              <a:buAutoNum type="arabicPeriod"/>
            </a:pPr>
            <a:r>
              <a:rPr lang="fa-IR" sz="1300" dirty="0" smtClean="0">
                <a:solidFill>
                  <a:schemeClr val="bg1"/>
                </a:solidFill>
                <a:cs typeface="2  Mah" pitchFamily="2" charset="-78"/>
              </a:rPr>
              <a:t>- </a:t>
            </a:r>
            <a:r>
              <a:rPr lang="fa-IR" sz="1300" dirty="0">
                <a:solidFill>
                  <a:schemeClr val="bg1"/>
                </a:solidFill>
                <a:cs typeface="2  Mah" pitchFamily="2" charset="-78"/>
              </a:rPr>
              <a:t>انشعاب شاخه ها و کانال های متعدد از شاخه اصلی رودخانه جاجرود به سایر قسمت های حوزه</a:t>
            </a:r>
          </a:p>
          <a:p>
            <a:pPr marL="457200" indent="-457200" algn="r">
              <a:buFont typeface="+mj-lt"/>
              <a:buAutoNum type="arabicPeriod"/>
            </a:pPr>
            <a:r>
              <a:rPr lang="fa-IR" sz="1300" dirty="0">
                <a:solidFill>
                  <a:schemeClr val="bg1"/>
                </a:solidFill>
                <a:cs typeface="2  Mah" pitchFamily="2" charset="-78"/>
              </a:rPr>
              <a:t>- عدم حاکمیت فرسایش آبی حوزه</a:t>
            </a:r>
          </a:p>
          <a:p>
            <a:pPr marL="457200" indent="-457200" algn="r">
              <a:buFont typeface="+mj-lt"/>
              <a:buAutoNum type="arabicPeriod"/>
            </a:pPr>
            <a:r>
              <a:rPr lang="fa-IR" sz="1300" dirty="0">
                <a:solidFill>
                  <a:schemeClr val="bg1"/>
                </a:solidFill>
                <a:cs typeface="2  Mah" pitchFamily="2" charset="-78"/>
              </a:rPr>
              <a:t>- قابلیت خوب و قابل قبول آب رودخانه از نظر شرب در برخی از قسمت های حوزه</a:t>
            </a:r>
          </a:p>
          <a:p>
            <a:pPr marL="457200" indent="-457200" algn="r">
              <a:buFont typeface="+mj-lt"/>
              <a:buAutoNum type="arabicPeriod"/>
            </a:pPr>
            <a:r>
              <a:rPr lang="fa-IR" sz="1300" dirty="0">
                <a:solidFill>
                  <a:schemeClr val="bg1"/>
                </a:solidFill>
                <a:cs typeface="2  Mah" pitchFamily="2" charset="-78"/>
              </a:rPr>
              <a:t>- بهره مندی اکثر مراکز فعالیتی حوزه از آب به لحاظ گستردگی شبکه آبیاری و کانال های انتقال آب</a:t>
            </a:r>
          </a:p>
          <a:p>
            <a:pPr marL="457200" indent="-457200" algn="r">
              <a:buFont typeface="+mj-lt"/>
              <a:buAutoNum type="arabicPeriod"/>
            </a:pPr>
            <a:r>
              <a:rPr lang="fa-IR" sz="1300" dirty="0">
                <a:solidFill>
                  <a:schemeClr val="bg1"/>
                </a:solidFill>
                <a:cs typeface="2  Mah" pitchFamily="2" charset="-78"/>
              </a:rPr>
              <a:t>- مناسب بودن زهکشی اراضی حوزه را می توان از نقاط قوت آن دانست. در مقابل واقع شدن حوزه شهری در منطقه خشک و کمبود منابع</a:t>
            </a:r>
          </a:p>
          <a:p>
            <a:pPr marL="457200" indent="-457200" algn="r">
              <a:buFont typeface="+mj-lt"/>
              <a:buAutoNum type="arabicPeriod"/>
            </a:pPr>
            <a:r>
              <a:rPr lang="fa-IR" sz="1300" dirty="0">
                <a:solidFill>
                  <a:schemeClr val="bg1"/>
                </a:solidFill>
                <a:cs typeface="2  Mah" pitchFamily="2" charset="-78"/>
              </a:rPr>
              <a:t>آبی آن را می توان از نقاط ضعف آن تلقی کرد.</a:t>
            </a:r>
          </a:p>
          <a:p>
            <a:pPr marL="457200" indent="-457200" algn="r">
              <a:buFont typeface="+mj-lt"/>
              <a:buAutoNum type="arabicPeriod"/>
            </a:pPr>
            <a:r>
              <a:rPr lang="fa-IR" sz="1300" dirty="0">
                <a:solidFill>
                  <a:schemeClr val="bg1"/>
                </a:solidFill>
                <a:cs typeface="2  Mah" pitchFamily="2" charset="-78"/>
              </a:rPr>
              <a:t>- از فرصت های قابل اشاره در زمینه تأمین منابع آب های سطحی در حوزه می توان به وجود جریان رودخانه جاجرود به عنوان یکی از</a:t>
            </a:r>
          </a:p>
          <a:p>
            <a:pPr marL="457200" indent="-457200" algn="r">
              <a:buFont typeface="+mj-lt"/>
              <a:buAutoNum type="arabicPeriod"/>
            </a:pPr>
            <a:r>
              <a:rPr lang="fa-IR" sz="1300" dirty="0">
                <a:solidFill>
                  <a:schemeClr val="bg1"/>
                </a:solidFill>
                <a:cs typeface="2  Mah" pitchFamily="2" charset="-78"/>
              </a:rPr>
              <a:t>مهمترین جریانات سطحی در حوزه به منظور تأمین آب اراضی کشاورزی که با بهره برداری از سد ماملو و تصفیه خانه فاضلاب جنوب تهران</a:t>
            </a:r>
          </a:p>
          <a:p>
            <a:pPr marL="457200" indent="-457200" algn="r">
              <a:buFont typeface="+mj-lt"/>
              <a:buAutoNum type="arabicPeriod"/>
            </a:pPr>
            <a:r>
              <a:rPr lang="fa-IR" sz="1300" dirty="0">
                <a:solidFill>
                  <a:schemeClr val="bg1"/>
                </a:solidFill>
                <a:cs typeface="2  Mah" pitchFamily="2" charset="-78"/>
              </a:rPr>
              <a:t>می توان از سهم بیشتری نیز برخوردار گردد.</a:t>
            </a:r>
          </a:p>
          <a:p>
            <a:pPr marL="457200" indent="-457200" algn="r">
              <a:buFont typeface="+mj-lt"/>
              <a:buAutoNum type="arabicPeriod"/>
            </a:pPr>
            <a:r>
              <a:rPr lang="fa-IR" sz="1300" dirty="0">
                <a:solidFill>
                  <a:schemeClr val="bg1"/>
                </a:solidFill>
                <a:cs typeface="2  Mah" pitchFamily="2" charset="-78"/>
              </a:rPr>
              <a:t>- گذشته از موارد فوق، عوامل تهدیدکننده منابع آب های سطحی حوزه شهری پاکدشت و دشت ورامین را می توان به اختصار، به</a:t>
            </a:r>
          </a:p>
          <a:p>
            <a:pPr marL="457200" indent="-457200" algn="r">
              <a:buFont typeface="+mj-lt"/>
              <a:buAutoNum type="arabicPeriod"/>
            </a:pPr>
            <a:r>
              <a:rPr lang="fa-IR" sz="1300" dirty="0">
                <a:solidFill>
                  <a:schemeClr val="bg1"/>
                </a:solidFill>
                <a:cs typeface="2  Mah" pitchFamily="2" charset="-78"/>
              </a:rPr>
              <a:t>محدودیت پتانسیل اضافه برداشت، از دست رفن کیفیت آب رودخانه جاجرود به علت عبور از روی نمکزارها )مانند غیرقابل شرب بودن آب در</a:t>
            </a:r>
          </a:p>
          <a:p>
            <a:pPr marL="457200" indent="-457200" algn="r">
              <a:buFont typeface="+mj-lt"/>
              <a:buAutoNum type="arabicPeriod"/>
            </a:pPr>
            <a:r>
              <a:rPr lang="fa-IR" sz="1300" dirty="0" smtClean="0">
                <a:solidFill>
                  <a:schemeClr val="bg1"/>
                </a:solidFill>
                <a:cs typeface="2  Mah" pitchFamily="2" charset="-78"/>
              </a:rPr>
              <a:t>ایستگاه </a:t>
            </a:r>
            <a:r>
              <a:rPr lang="fa-IR" sz="1300" dirty="0">
                <a:solidFill>
                  <a:schemeClr val="bg1"/>
                </a:solidFill>
                <a:cs typeface="2  Mah" pitchFamily="2" charset="-78"/>
              </a:rPr>
              <a:t>شریف آباد(، افزایش آلودگی رودخانه جاجرود در نتیجه جریان فاضلاب برخی از مراکز شهری و سکونتگاهی واقع در مسیر رودخانه</a:t>
            </a:r>
          </a:p>
          <a:p>
            <a:pPr marL="457200" indent="-457200" algn="r">
              <a:buFont typeface="+mj-lt"/>
              <a:buAutoNum type="arabicPeriod"/>
            </a:pPr>
            <a:r>
              <a:rPr lang="fa-IR" sz="1300" dirty="0">
                <a:solidFill>
                  <a:schemeClr val="bg1"/>
                </a:solidFill>
                <a:cs typeface="2  Mah" pitchFamily="2" charset="-78"/>
              </a:rPr>
              <a:t>نظیر )لواسان، اوشان، فشم و میگون(، کشتارگاه ها، پادگان ها و صنایع شیمیایی پارچین اشاره نمود.</a:t>
            </a:r>
            <a:endParaRPr lang="fa-IR" sz="1300" dirty="0" smtClean="0">
              <a:solidFill>
                <a:schemeClr val="bg1"/>
              </a:solidFill>
              <a:cs typeface="2  Mah" pitchFamily="2" charset="-78"/>
            </a:endParaRPr>
          </a:p>
        </p:txBody>
      </p:sp>
      <p:sp>
        <p:nvSpPr>
          <p:cNvPr id="7" name="Rectangle 6"/>
          <p:cNvSpPr/>
          <p:nvPr/>
        </p:nvSpPr>
        <p:spPr>
          <a:xfrm>
            <a:off x="-468560" y="5949280"/>
            <a:ext cx="6878941" cy="369332"/>
          </a:xfrm>
          <a:prstGeom prst="rect">
            <a:avLst/>
          </a:prstGeom>
        </p:spPr>
        <p:txBody>
          <a:bodyPr wrap="square">
            <a:spAutoFit/>
          </a:bodyPr>
          <a:lstStyle/>
          <a:p>
            <a:pPr algn="ctr"/>
            <a:r>
              <a:rPr lang="fa-IR" dirty="0" smtClean="0">
                <a:effectLst>
                  <a:outerShdw blurRad="38100" dist="38100" dir="2700000" algn="tl">
                    <a:srgbClr val="000000">
                      <a:alpha val="43137"/>
                    </a:srgbClr>
                  </a:outerShdw>
                </a:effectLst>
                <a:cs typeface="2  Mah" pitchFamily="2" charset="-78"/>
              </a:rPr>
              <a:t>1-11 </a:t>
            </a:r>
            <a:r>
              <a:rPr lang="fa-IR" dirty="0">
                <a:cs typeface="2  Mah" pitchFamily="2" charset="-78"/>
              </a:rPr>
              <a:t>تصویر هوایی از قنات ورامین</a:t>
            </a:r>
            <a:endParaRPr lang="en-US" dirty="0">
              <a:effectLst>
                <a:outerShdw blurRad="38100" dist="38100" dir="2700000" algn="tl">
                  <a:srgbClr val="000000">
                    <a:alpha val="43137"/>
                  </a:srgbClr>
                </a:outerShdw>
              </a:effectLst>
              <a:cs typeface="2  Mah" pitchFamily="2" charset="-78"/>
            </a:endParaRPr>
          </a:p>
        </p:txBody>
      </p:sp>
      <p:sp>
        <p:nvSpPr>
          <p:cNvPr id="8" name="Rectangle 7"/>
          <p:cNvSpPr/>
          <p:nvPr/>
        </p:nvSpPr>
        <p:spPr>
          <a:xfrm>
            <a:off x="0" y="6488668"/>
            <a:ext cx="2603598" cy="369332"/>
          </a:xfrm>
          <a:prstGeom prst="rect">
            <a:avLst/>
          </a:prstGeom>
        </p:spPr>
        <p:txBody>
          <a:bodyPr wrap="none">
            <a:spAutoFit/>
          </a:bodyPr>
          <a:lstStyle/>
          <a:p>
            <a:r>
              <a:rPr lang="en-US" b="1" dirty="0" smtClean="0">
                <a:solidFill>
                  <a:schemeClr val="bg1"/>
                </a:solidFill>
              </a:rPr>
              <a:t>www.tww.tpww.ir</a:t>
            </a:r>
            <a:r>
              <a:rPr lang="fa-IR" b="1" dirty="0"/>
              <a:t> منبع:</a:t>
            </a:r>
            <a:endParaRPr lang="en-US" b="1" dirty="0">
              <a:solidFill>
                <a:schemeClr val="bg1"/>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9094"/>
            <a:ext cx="4176464" cy="578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7888" y="1196752"/>
            <a:ext cx="8496944" cy="5544616"/>
          </a:xfrm>
        </p:spPr>
        <p:txBody>
          <a:bodyPr>
            <a:noAutofit/>
          </a:bodyPr>
          <a:lstStyle/>
          <a:p>
            <a:pPr algn="r"/>
            <a:r>
              <a:rPr lang="fa-IR" sz="2000" b="0" dirty="0">
                <a:solidFill>
                  <a:schemeClr val="bg1"/>
                </a:solidFill>
                <a:effectLst>
                  <a:outerShdw blurRad="38100" dist="38100" dir="2700000" algn="tl">
                    <a:srgbClr val="000000">
                      <a:alpha val="43137"/>
                    </a:srgbClr>
                  </a:outerShdw>
                </a:effectLst>
                <a:cs typeface="2  Mah" pitchFamily="2" charset="-78"/>
              </a:rPr>
              <a:t>آشنایی با منشأ پیدایش و تشکیل ناهمواری ها در مواجهه درست با چشم اندازهای طبیعی به ویژه به هنگام کاربری های مختلف می تواند</a:t>
            </a:r>
            <a:br>
              <a:rPr lang="fa-IR" sz="2000" b="0" dirty="0">
                <a:solidFill>
                  <a:schemeClr val="bg1"/>
                </a:solidFill>
                <a:effectLst>
                  <a:outerShdw blurRad="38100" dist="38100" dir="2700000" algn="tl">
                    <a:srgbClr val="000000">
                      <a:alpha val="43137"/>
                    </a:srgbClr>
                  </a:outerShdw>
                </a:effectLst>
                <a:cs typeface="2  Mah" pitchFamily="2" charset="-78"/>
              </a:rPr>
            </a:br>
            <a:r>
              <a:rPr lang="fa-IR" sz="2000" b="0" dirty="0">
                <a:solidFill>
                  <a:schemeClr val="bg1"/>
                </a:solidFill>
                <a:effectLst>
                  <a:outerShdw blurRad="38100" dist="38100" dir="2700000" algn="tl">
                    <a:srgbClr val="000000">
                      <a:alpha val="43137"/>
                    </a:srgbClr>
                  </a:outerShdw>
                </a:effectLst>
                <a:cs typeface="2  Mah" pitchFamily="2" charset="-78"/>
              </a:rPr>
              <a:t>در اتخاذ تصمیم درست کمک زیاد و مؤثری نماید. اطلاعات تکتونیکی و حرکات زمینی نیز در این خصوص حائز اهمیت می باشد. به </a:t>
            </a:r>
            <a:r>
              <a:rPr lang="fa-IR" sz="2000" b="0" dirty="0" smtClean="0">
                <a:solidFill>
                  <a:schemeClr val="bg1"/>
                </a:solidFill>
                <a:effectLst>
                  <a:outerShdw blurRad="38100" dist="38100" dir="2700000" algn="tl">
                    <a:srgbClr val="000000">
                      <a:alpha val="43137"/>
                    </a:srgbClr>
                  </a:outerShdw>
                </a:effectLst>
                <a:cs typeface="2  Mah" pitchFamily="2" charset="-78"/>
              </a:rPr>
              <a:t>طوری که </a:t>
            </a:r>
            <a:r>
              <a:rPr lang="fa-IR" sz="2000" b="0" dirty="0">
                <a:solidFill>
                  <a:schemeClr val="bg1"/>
                </a:solidFill>
                <a:effectLst>
                  <a:outerShdw blurRad="38100" dist="38100" dir="2700000" algn="tl">
                    <a:srgbClr val="000000">
                      <a:alpha val="43137"/>
                    </a:srgbClr>
                  </a:outerShdw>
                </a:effectLst>
                <a:cs typeface="2  Mah" pitchFamily="2" charset="-78"/>
              </a:rPr>
              <a:t>یک اختلاف سطح اندک در طول یک مسیر از دید تخصصی می تواند رخنمون یک شکست یا گسل باشد که </a:t>
            </a:r>
            <a:r>
              <a:rPr lang="fa-IR" sz="2000" b="0" dirty="0" smtClean="0">
                <a:solidFill>
                  <a:schemeClr val="bg1"/>
                </a:solidFill>
                <a:effectLst>
                  <a:outerShdw blurRad="38100" dist="38100" dir="2700000" algn="tl">
                    <a:srgbClr val="000000">
                      <a:alpha val="43137"/>
                    </a:srgbClr>
                  </a:outerShdw>
                </a:effectLst>
                <a:cs typeface="2  Mah" pitchFamily="2" charset="-78"/>
              </a:rPr>
              <a:t>بافعالیت </a:t>
            </a:r>
            <a:r>
              <a:rPr lang="fa-IR" sz="2000" b="0" dirty="0">
                <a:solidFill>
                  <a:schemeClr val="bg1"/>
                </a:solidFill>
                <a:effectLst>
                  <a:outerShdw blurRad="38100" dist="38100" dir="2700000" algn="tl">
                    <a:srgbClr val="000000">
                      <a:alpha val="43137"/>
                    </a:srgbClr>
                  </a:outerShdw>
                </a:effectLst>
                <a:cs typeface="2  Mah" pitchFamily="2" charset="-78"/>
              </a:rPr>
              <a:t>بطئی و کند خود </a:t>
            </a:r>
            <a:r>
              <a:rPr lang="fa-IR" sz="2000" b="0" dirty="0" smtClean="0">
                <a:solidFill>
                  <a:schemeClr val="bg1"/>
                </a:solidFill>
                <a:effectLst>
                  <a:outerShdw blurRad="38100" dist="38100" dir="2700000" algn="tl">
                    <a:srgbClr val="000000">
                      <a:alpha val="43137"/>
                    </a:srgbClr>
                  </a:outerShdw>
                </a:effectLst>
                <a:cs typeface="2  Mah" pitchFamily="2" charset="-78"/>
              </a:rPr>
              <a:t>درساخت </a:t>
            </a:r>
            <a:r>
              <a:rPr lang="fa-IR" sz="2000" b="0" dirty="0">
                <a:solidFill>
                  <a:schemeClr val="bg1"/>
                </a:solidFill>
                <a:effectLst>
                  <a:outerShdw blurRad="38100" dist="38100" dir="2700000" algn="tl">
                    <a:srgbClr val="000000">
                      <a:alpha val="43137"/>
                    </a:srgbClr>
                  </a:outerShdw>
                </a:effectLst>
                <a:cs typeface="2  Mah" pitchFamily="2" charset="-78"/>
              </a:rPr>
              <a:t>فضا و یا ایجاد بنا بر روی آن اثرات زیادی بر جای گذارد.</a:t>
            </a:r>
            <a:br>
              <a:rPr lang="fa-IR" sz="2000" b="0" dirty="0">
                <a:solidFill>
                  <a:schemeClr val="bg1"/>
                </a:solidFill>
                <a:effectLst>
                  <a:outerShdw blurRad="38100" dist="38100" dir="2700000" algn="tl">
                    <a:srgbClr val="000000">
                      <a:alpha val="43137"/>
                    </a:srgbClr>
                  </a:outerShdw>
                </a:effectLst>
                <a:cs typeface="2  Mah" pitchFamily="2" charset="-78"/>
              </a:rPr>
            </a:br>
            <a:r>
              <a:rPr lang="fa-IR" sz="2000" b="0" dirty="0">
                <a:solidFill>
                  <a:schemeClr val="bg1"/>
                </a:solidFill>
                <a:effectLst>
                  <a:outerShdw blurRad="38100" dist="38100" dir="2700000" algn="tl">
                    <a:srgbClr val="000000">
                      <a:alpha val="43137"/>
                    </a:srgbClr>
                  </a:outerShdw>
                </a:effectLst>
                <a:cs typeface="2  Mah" pitchFamily="2" charset="-78"/>
              </a:rPr>
              <a:t>در این بخش از گزارش به تحلیل ویژگی های زمین شناختی حوزه شهری پاکدشت اشاره خواهد شد.</a:t>
            </a:r>
            <a:br>
              <a:rPr lang="fa-IR" sz="2000" b="0" dirty="0">
                <a:solidFill>
                  <a:schemeClr val="bg1"/>
                </a:solidFill>
                <a:effectLst>
                  <a:outerShdw blurRad="38100" dist="38100" dir="2700000" algn="tl">
                    <a:srgbClr val="000000">
                      <a:alpha val="43137"/>
                    </a:srgbClr>
                  </a:outerShdw>
                </a:effectLst>
                <a:cs typeface="2  Mah" pitchFamily="2" charset="-78"/>
              </a:rPr>
            </a:br>
            <a:r>
              <a:rPr lang="fa-IR" sz="2000" b="0" dirty="0">
                <a:solidFill>
                  <a:schemeClr val="bg1"/>
                </a:solidFill>
                <a:effectLst>
                  <a:outerShdw blurRad="38100" dist="38100" dir="2700000" algn="tl">
                    <a:srgbClr val="000000">
                      <a:alpha val="43137"/>
                    </a:srgbClr>
                  </a:outerShdw>
                </a:effectLst>
                <a:cs typeface="2  Mah" pitchFamily="2" charset="-78"/>
              </a:rPr>
              <a:t>حوزه شهری پاکدشت به طور کلی از رسوبات سیلابی و آبرفت های رودخانه ای کوهپایه های جنوبی البرز مرکزی شکل گرفته که این </a:t>
            </a:r>
            <a:r>
              <a:rPr lang="fa-IR" sz="2000" b="0" dirty="0" smtClean="0">
                <a:solidFill>
                  <a:schemeClr val="bg1"/>
                </a:solidFill>
                <a:effectLst>
                  <a:outerShdw blurRad="38100" dist="38100" dir="2700000" algn="tl">
                    <a:srgbClr val="000000">
                      <a:alpha val="43137"/>
                    </a:srgbClr>
                  </a:outerShdw>
                </a:effectLst>
                <a:cs typeface="2  Mah" pitchFamily="2" charset="-78"/>
              </a:rPr>
              <a:t>امرموجب </a:t>
            </a:r>
            <a:r>
              <a:rPr lang="fa-IR" sz="2000" b="0" dirty="0">
                <a:solidFill>
                  <a:schemeClr val="bg1"/>
                </a:solidFill>
                <a:effectLst>
                  <a:outerShdw blurRad="38100" dist="38100" dir="2700000" algn="tl">
                    <a:srgbClr val="000000">
                      <a:alpha val="43137"/>
                    </a:srgbClr>
                  </a:outerShdw>
                </a:effectLst>
                <a:cs typeface="2  Mah" pitchFamily="2" charset="-78"/>
              </a:rPr>
              <a:t>گستردگی رسوبات آبرفتی در سطح وسیعی از اراضی منطقه و حوزه گردید و باعث غنی بودن منابع آب و خاک رسوبات آبرفتی </a:t>
            </a:r>
            <a:r>
              <a:rPr lang="fa-IR" sz="2000" b="0" dirty="0" smtClean="0">
                <a:solidFill>
                  <a:schemeClr val="bg1"/>
                </a:solidFill>
                <a:effectLst>
                  <a:outerShdw blurRad="38100" dist="38100" dir="2700000" algn="tl">
                    <a:srgbClr val="000000">
                      <a:alpha val="43137"/>
                    </a:srgbClr>
                  </a:outerShdw>
                </a:effectLst>
                <a:cs typeface="2  Mah" pitchFamily="2" charset="-78"/>
              </a:rPr>
              <a:t>حوزه  شهری </a:t>
            </a:r>
            <a:r>
              <a:rPr lang="fa-IR" sz="2000" b="0" dirty="0">
                <a:solidFill>
                  <a:schemeClr val="bg1"/>
                </a:solidFill>
                <a:effectLst>
                  <a:outerShdw blurRad="38100" dist="38100" dir="2700000" algn="tl">
                    <a:srgbClr val="000000">
                      <a:alpha val="43137"/>
                    </a:srgbClr>
                  </a:outerShdw>
                </a:effectLst>
                <a:cs typeface="2  Mah" pitchFamily="2" charset="-78"/>
              </a:rPr>
              <a:t>می </a:t>
            </a:r>
            <a:r>
              <a:rPr lang="fa-IR" sz="2000" b="0" dirty="0" smtClean="0">
                <a:solidFill>
                  <a:schemeClr val="bg1"/>
                </a:solidFill>
                <a:effectLst>
                  <a:outerShdw blurRad="38100" dist="38100" dir="2700000" algn="tl">
                    <a:srgbClr val="000000">
                      <a:alpha val="43137"/>
                    </a:srgbClr>
                  </a:outerShdw>
                </a:effectLst>
                <a:cs typeface="2  Mah" pitchFamily="2" charset="-78"/>
              </a:rPr>
              <a:t>باشد</a:t>
            </a:r>
            <a:br>
              <a:rPr lang="fa-IR" sz="2000" b="0" dirty="0" smtClean="0">
                <a:solidFill>
                  <a:schemeClr val="bg1"/>
                </a:solidFill>
                <a:effectLst>
                  <a:outerShdw blurRad="38100" dist="38100" dir="2700000" algn="tl">
                    <a:srgbClr val="000000">
                      <a:alpha val="43137"/>
                    </a:srgbClr>
                  </a:outerShdw>
                </a:effectLst>
                <a:cs typeface="2  Mah" pitchFamily="2" charset="-78"/>
              </a:rPr>
            </a:br>
            <a:r>
              <a:rPr lang="fa-IR" sz="2000" b="0" dirty="0" smtClean="0">
                <a:solidFill>
                  <a:schemeClr val="bg1"/>
                </a:solidFill>
                <a:effectLst>
                  <a:outerShdw blurRad="38100" dist="38100" dir="2700000" algn="tl">
                    <a:srgbClr val="000000">
                      <a:alpha val="43137"/>
                    </a:srgbClr>
                  </a:outerShdw>
                </a:effectLst>
                <a:cs typeface="2  Mah" pitchFamily="2" charset="-78"/>
              </a:rPr>
              <a:t>جنگل های طبیعی:</a:t>
            </a:r>
            <a:br>
              <a:rPr lang="fa-IR" sz="2000" b="0" dirty="0" smtClean="0">
                <a:solidFill>
                  <a:schemeClr val="bg1"/>
                </a:solidFill>
                <a:effectLst>
                  <a:outerShdw blurRad="38100" dist="38100" dir="2700000" algn="tl">
                    <a:srgbClr val="000000">
                      <a:alpha val="43137"/>
                    </a:srgbClr>
                  </a:outerShdw>
                </a:effectLst>
                <a:cs typeface="2  Mah" pitchFamily="2" charset="-78"/>
              </a:rPr>
            </a:br>
            <a:r>
              <a:rPr lang="fa-IR" sz="2000" b="0" dirty="0" smtClean="0">
                <a:solidFill>
                  <a:schemeClr val="bg1"/>
                </a:solidFill>
                <a:effectLst>
                  <a:outerShdw blurRad="38100" dist="38100" dir="2700000" algn="tl">
                    <a:srgbClr val="000000">
                      <a:alpha val="43137"/>
                    </a:srgbClr>
                  </a:outerShdw>
                </a:effectLst>
                <a:cs typeface="2  Mah" pitchFamily="2" charset="-78"/>
              </a:rPr>
              <a:t>در نقاط مختلف استان این گونه جنگلها پراکنده اند.در دامنه های جنوبی البرز،ارتفاعات تهران گونه های گیاهی مانند بادام کوهی،پسته،انجیرو زرشک به چشم میخورد.</a:t>
            </a:r>
            <a:br>
              <a:rPr lang="fa-IR" sz="2000" b="0" dirty="0" smtClean="0">
                <a:solidFill>
                  <a:schemeClr val="bg1"/>
                </a:solidFill>
                <a:effectLst>
                  <a:outerShdw blurRad="38100" dist="38100" dir="2700000" algn="tl">
                    <a:srgbClr val="000000">
                      <a:alpha val="43137"/>
                    </a:srgbClr>
                  </a:outerShdw>
                </a:effectLst>
                <a:cs typeface="2  Mah" pitchFamily="2" charset="-78"/>
              </a:rPr>
            </a:br>
            <a:r>
              <a:rPr lang="fa-IR" sz="2000" b="0" dirty="0" smtClean="0">
                <a:solidFill>
                  <a:schemeClr val="bg1"/>
                </a:solidFill>
                <a:effectLst>
                  <a:outerShdw blurRad="38100" dist="38100" dir="2700000" algn="tl">
                    <a:srgbClr val="000000">
                      <a:alpha val="43137"/>
                    </a:srgbClr>
                  </a:outerShdw>
                </a:effectLst>
                <a:cs typeface="2  Mah" pitchFamily="2" charset="-78"/>
              </a:rPr>
              <a:t>جنگلهای دست کاشت:بزرگترین فضاها و پارکهای جنگلی عبارت اند از پارک چیتگر در غرب استان و پارک جنگلی لویزان در شمال شرق آن،چندین پارک دیگر از جمله سوهانک،وردآورد،سرخه حصارو توسکا وجود دارد.درختان این پارک ها عمدتا کاج،اقاقیا و زبان گنجشک هستند.</a:t>
            </a:r>
            <a:endParaRPr lang="en-US" sz="2000" b="0" dirty="0">
              <a:solidFill>
                <a:schemeClr val="bg1"/>
              </a:solidFill>
              <a:effectLst>
                <a:outerShdw blurRad="38100" dist="38100" dir="2700000" algn="tl">
                  <a:srgbClr val="000000">
                    <a:alpha val="43137"/>
                  </a:srgbClr>
                </a:outerShdw>
              </a:effectLst>
              <a:cs typeface="2  Mah" pitchFamily="2" charset="-78"/>
            </a:endParaRPr>
          </a:p>
        </p:txBody>
      </p:sp>
      <p:sp>
        <p:nvSpPr>
          <p:cNvPr id="3" name="Title 1"/>
          <p:cNvSpPr txBox="1">
            <a:spLocks/>
          </p:cNvSpPr>
          <p:nvPr/>
        </p:nvSpPr>
        <p:spPr>
          <a:xfrm>
            <a:off x="611560"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fa-IR" sz="4000" dirty="0" smtClean="0">
                <a:solidFill>
                  <a:schemeClr val="bg1"/>
                </a:solidFill>
                <a:latin typeface="Arial" pitchFamily="34" charset="0"/>
                <a:cs typeface="2  Mah" pitchFamily="2" charset="-78"/>
              </a:rPr>
              <a:t>1-2-4جنس خاک و پوشش گیاهی</a:t>
            </a:r>
            <a:endParaRPr lang="en-US" dirty="0"/>
          </a:p>
        </p:txBody>
      </p:sp>
      <p:sp>
        <p:nvSpPr>
          <p:cNvPr id="5" name="Rectangle 4"/>
          <p:cNvSpPr/>
          <p:nvPr/>
        </p:nvSpPr>
        <p:spPr>
          <a:xfrm>
            <a:off x="4860032" y="850612"/>
            <a:ext cx="5357911" cy="584775"/>
          </a:xfrm>
          <a:prstGeom prst="rect">
            <a:avLst/>
          </a:prstGeom>
        </p:spPr>
        <p:txBody>
          <a:bodyPr wrap="square">
            <a:spAutoFit/>
          </a:bodyPr>
          <a:lstStyle/>
          <a:p>
            <a:r>
              <a:rPr lang="fa-IR" sz="3200" b="1" dirty="0" smtClean="0">
                <a:solidFill>
                  <a:schemeClr val="bg1"/>
                </a:solidFill>
                <a:latin typeface="Arial" pitchFamily="34" charset="0"/>
                <a:cs typeface="2  Mah" pitchFamily="2" charset="-78"/>
              </a:rPr>
              <a:t>1-2-4</a:t>
            </a:r>
            <a:r>
              <a:rPr lang="fa-IR" sz="1600" b="1" dirty="0" smtClean="0">
                <a:solidFill>
                  <a:schemeClr val="bg1"/>
                </a:solidFill>
                <a:latin typeface="Arial" pitchFamily="34" charset="0"/>
                <a:cs typeface="2  Mah" pitchFamily="2" charset="-78"/>
              </a:rPr>
              <a:t> </a:t>
            </a:r>
            <a:r>
              <a:rPr lang="fa-IR" sz="3200" b="1" dirty="0" smtClean="0">
                <a:solidFill>
                  <a:schemeClr val="bg1"/>
                </a:solidFill>
                <a:latin typeface="Arial" pitchFamily="34" charset="0"/>
                <a:cs typeface="2  Mah" pitchFamily="2" charset="-78"/>
              </a:rPr>
              <a:t>-1 پوشش گیاهی استان</a:t>
            </a:r>
            <a:endParaRPr lang="en-US" sz="3200" b="1" dirty="0"/>
          </a:p>
        </p:txBody>
      </p:sp>
      <p:sp>
        <p:nvSpPr>
          <p:cNvPr id="6" name="Rectangle 5"/>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0"/>
            <a:ext cx="7772400" cy="1368151"/>
          </a:xfrm>
        </p:spPr>
        <p:txBody>
          <a:bodyPr>
            <a:normAutofit/>
          </a:bodyPr>
          <a:lstStyle/>
          <a:p>
            <a:pPr algn="ctr"/>
            <a:r>
              <a:rPr lang="fa-IR" b="1" dirty="0" smtClean="0">
                <a:latin typeface="Arial" pitchFamily="34" charset="0"/>
                <a:cs typeface="2  Mah" pitchFamily="2" charset="-78"/>
              </a:rPr>
              <a:t>1-1موقعیت جغرافیایی استان تهران</a:t>
            </a:r>
            <a:endParaRPr lang="en-US" b="1" dirty="0">
              <a:latin typeface="Arial" pitchFamily="34" charset="0"/>
              <a:cs typeface="2  Mah" pitchFamily="2" charset="-78"/>
            </a:endParaRPr>
          </a:p>
        </p:txBody>
      </p:sp>
      <p:sp>
        <p:nvSpPr>
          <p:cNvPr id="5" name="Subtitle 4"/>
          <p:cNvSpPr>
            <a:spLocks noGrp="1"/>
          </p:cNvSpPr>
          <p:nvPr>
            <p:ph type="subTitle" idx="1"/>
          </p:nvPr>
        </p:nvSpPr>
        <p:spPr/>
        <p:txBody>
          <a:bodyPr/>
          <a:lstStyle/>
          <a:p>
            <a:endParaRPr lang="en-US" dirty="0"/>
          </a:p>
        </p:txBody>
      </p:sp>
      <p:pic>
        <p:nvPicPr>
          <p:cNvPr id="1026" name="Picture 2" descr="C:\Users\123\Desktop\امامزاده یحیی\Untiشسیtled.png"/>
          <p:cNvPicPr>
            <a:picLocks noChangeAspect="1" noChangeArrowheads="1"/>
          </p:cNvPicPr>
          <p:nvPr/>
        </p:nvPicPr>
        <p:blipFill>
          <a:blip r:embed="rId2" cstate="print"/>
          <a:srcRect/>
          <a:stretch>
            <a:fillRect/>
          </a:stretch>
        </p:blipFill>
        <p:spPr bwMode="auto">
          <a:xfrm>
            <a:off x="166742" y="1552427"/>
            <a:ext cx="8652853" cy="4366584"/>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6" name="Title 3"/>
          <p:cNvSpPr txBox="1">
            <a:spLocks/>
          </p:cNvSpPr>
          <p:nvPr/>
        </p:nvSpPr>
        <p:spPr>
          <a:xfrm>
            <a:off x="827584" y="5157192"/>
            <a:ext cx="7772400" cy="1368151"/>
          </a:xfrm>
          <a:prstGeom prst="rect">
            <a:avLst/>
          </a:prstGeom>
        </p:spPr>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noProof="0" dirty="0" smtClean="0">
                <a:solidFill>
                  <a:schemeClr val="bg1"/>
                </a:solidFill>
                <a:effectLst>
                  <a:outerShdw blurRad="38100" dist="38100" dir="2700000" algn="tl">
                    <a:srgbClr val="000000">
                      <a:alpha val="43137"/>
                    </a:srgbClr>
                  </a:outerShdw>
                </a:effectLst>
                <a:latin typeface="Arial" pitchFamily="34" charset="0"/>
                <a:ea typeface="+mj-ea"/>
                <a:cs typeface="2  Mah" pitchFamily="2" charset="-78"/>
              </a:rPr>
              <a:t>1-1تصویر موقعیت جغرافیایی ورامین نسبت به استان تهران</a:t>
            </a:r>
            <a:endPar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2  Mah" pitchFamily="2" charset="-78"/>
            </a:endParaRPr>
          </a:p>
        </p:txBody>
      </p:sp>
      <p:sp>
        <p:nvSpPr>
          <p:cNvPr id="7" name="Rectangle 6"/>
          <p:cNvSpPr/>
          <p:nvPr/>
        </p:nvSpPr>
        <p:spPr>
          <a:xfrm>
            <a:off x="0" y="6519446"/>
            <a:ext cx="3092513" cy="400110"/>
          </a:xfrm>
          <a:prstGeom prst="rect">
            <a:avLst/>
          </a:prstGeom>
        </p:spPr>
        <p:txBody>
          <a:bodyPr wrap="none">
            <a:spAutoFit/>
          </a:bodyPr>
          <a:lstStyle/>
          <a:p>
            <a:r>
              <a:rPr lang="en-US" sz="1600" b="1" dirty="0" smtClean="0"/>
              <a:t>WWW.ANOBANIANI.COM</a:t>
            </a:r>
            <a:r>
              <a:rPr lang="fa-IR" sz="1600" b="1" dirty="0"/>
              <a:t> </a:t>
            </a:r>
            <a:r>
              <a:rPr lang="fa-IR" sz="2000" b="1" dirty="0"/>
              <a:t>منبع</a:t>
            </a:r>
            <a:r>
              <a:rPr lang="fa-IR" sz="1600" b="1" dirty="0"/>
              <a:t>:</a:t>
            </a:r>
            <a:endParaRPr lang="en-US" sz="1600" b="1" dirty="0"/>
          </a:p>
        </p:txBody>
      </p:sp>
      <p:sp>
        <p:nvSpPr>
          <p:cNvPr id="8" name="Oval 7"/>
          <p:cNvSpPr/>
          <p:nvPr/>
        </p:nvSpPr>
        <p:spPr>
          <a:xfrm>
            <a:off x="3830570" y="3735719"/>
            <a:ext cx="1766428" cy="1796317"/>
          </a:xfrm>
          <a:prstGeom prst="ellipse">
            <a:avLst/>
          </a:prstGeom>
          <a:noFill/>
          <a:ln>
            <a:solidFill>
              <a:schemeClr val="tx1">
                <a:lumMod val="50000"/>
              </a:schemeClr>
            </a:solidFill>
          </a:ln>
          <a:effectLst>
            <a:glow rad="228600">
              <a:schemeClr val="bg2">
                <a:lumMod val="75000"/>
                <a:alpha val="40000"/>
              </a:schemeClr>
            </a:glow>
            <a:outerShdw blurRad="50800" dist="38100" dir="5400000" rotWithShape="0">
              <a:srgbClr val="000000">
                <a:alpha val="35000"/>
              </a:srgbClr>
            </a:outerShdw>
          </a:effectLst>
          <a:scene3d>
            <a:camera prst="isometricLeftDown"/>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1198751"/>
            <a:ext cx="8229600" cy="5256583"/>
          </a:xfrm>
        </p:spPr>
        <p:txBody>
          <a:bodyPr>
            <a:noAutofit/>
          </a:bodyPr>
          <a:lstStyle/>
          <a:p>
            <a:pPr algn="ct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1-کاهش باربری وحاصلخیزی خاک:به علت مصرف متعادل کود های شیمیایی و سوزاندن بقایای آن</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2-اراضی ستور قلیا:با توجه به بالا بودن سفره آب زیر زمینی در حاشیه کویر و بافت متوسط آن اقدامات زیر را میطلبد</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استفاده از سیستم زهکشی مناسب انتخاب گیاهان مطلوب و مقاوم پوشش گیاهی طبیعی:در این منطقه بصورت گیاهان بوته ای،گیاهان استپی که عموما گیاهان تنک،تیغ دار خشکی پسند و مقاوم به خشکی هستند این گیاهان عبارتند از انواع گز،خارشتر،چالطلاق،اسپند و غیره</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پوشش گیاهی مصنوعی:در این منطقه پوشش گیاهی مصنوعی که شامل فعالیت های کشاورزی در این منطقه پوشش گیاهی مصنوعی که شامل فعالیتهای زارعی از قبیل کشت </a:t>
            </a:r>
            <a:r>
              <a:rPr lang="en-US"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
            </a:r>
            <a:br>
              <a:rPr lang="en-US"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گندم،سیفی کاری،پرورش پسته درختی نیز مشاهده میشود.</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کشت غالب منطقه در سالهای اخیر به صورت زیر است:</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گندم ذرت جو پسته کوجه فرنگی بادمجان سبزیجات و طالبی است</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پوشش گیاهی دشت ورامین اغلب کویره و خارشتر است و در روی پستی و بلندی های </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بوته های سهند و شوره زار ها بوته گز وجود دارد.</a:t>
            </a:r>
            <a:endParaRPr lang="en-US" sz="3200" b="0" dirty="0">
              <a:solidFill>
                <a:schemeClr val="bg1"/>
              </a:solidFill>
              <a:effectLst>
                <a:outerShdw blurRad="38100" dist="38100" dir="2700000" algn="tl">
                  <a:srgbClr val="000000">
                    <a:alpha val="43137"/>
                  </a:srgbClr>
                </a:outerShdw>
              </a:effectLst>
              <a:latin typeface="Arial" pitchFamily="34" charset="0"/>
              <a:cs typeface="2  Mah" pitchFamily="2" charset="-78"/>
            </a:endParaRPr>
          </a:p>
        </p:txBody>
      </p:sp>
      <p:sp>
        <p:nvSpPr>
          <p:cNvPr id="4" name="Rectangle 3"/>
          <p:cNvSpPr/>
          <p:nvPr/>
        </p:nvSpPr>
        <p:spPr>
          <a:xfrm>
            <a:off x="4716015" y="236413"/>
            <a:ext cx="5357911" cy="584775"/>
          </a:xfrm>
          <a:prstGeom prst="rect">
            <a:avLst/>
          </a:prstGeom>
        </p:spPr>
        <p:txBody>
          <a:bodyPr wrap="square">
            <a:spAutoFit/>
          </a:bodyPr>
          <a:lstStyle/>
          <a:p>
            <a:r>
              <a:rPr lang="fa-IR" sz="3200" b="1" dirty="0" smtClean="0">
                <a:solidFill>
                  <a:schemeClr val="bg1"/>
                </a:solidFill>
                <a:latin typeface="Arial" pitchFamily="34" charset="0"/>
                <a:cs typeface="2  Mah" pitchFamily="2" charset="-78"/>
              </a:rPr>
              <a:t>1-2-4</a:t>
            </a:r>
            <a:r>
              <a:rPr lang="fa-IR" sz="1600" b="1" dirty="0" smtClean="0">
                <a:solidFill>
                  <a:schemeClr val="bg1"/>
                </a:solidFill>
                <a:latin typeface="Arial" pitchFamily="34" charset="0"/>
                <a:cs typeface="2  Mah" pitchFamily="2" charset="-78"/>
              </a:rPr>
              <a:t> </a:t>
            </a:r>
            <a:r>
              <a:rPr lang="fa-IR" sz="3200" b="1" dirty="0" smtClean="0">
                <a:solidFill>
                  <a:schemeClr val="bg1"/>
                </a:solidFill>
                <a:latin typeface="Arial" pitchFamily="34" charset="0"/>
                <a:cs typeface="2  Mah" pitchFamily="2" charset="-78"/>
              </a:rPr>
              <a:t>-2  پوشش گیاهی ورامین</a:t>
            </a:r>
            <a:endParaRPr lang="en-US" sz="3200" b="1" dirty="0"/>
          </a:p>
        </p:txBody>
      </p:sp>
      <p:sp>
        <p:nvSpPr>
          <p:cNvPr id="5" name="Rectangle 4"/>
          <p:cNvSpPr/>
          <p:nvPr/>
        </p:nvSpPr>
        <p:spPr>
          <a:xfrm>
            <a:off x="0" y="6488668"/>
            <a:ext cx="2108269" cy="369332"/>
          </a:xfrm>
          <a:prstGeom prst="rect">
            <a:avLst/>
          </a:prstGeom>
        </p:spPr>
        <p:txBody>
          <a:bodyPr wrap="none">
            <a:spAutoFit/>
          </a:bodyPr>
          <a:lstStyle/>
          <a:p>
            <a:r>
              <a:rPr lang="en-US" b="1" dirty="0" smtClean="0">
                <a:solidFill>
                  <a:schemeClr val="bg1"/>
                </a:solidFill>
              </a:rPr>
              <a:t>www.AREO.ir</a:t>
            </a:r>
            <a:r>
              <a:rPr lang="fa-IR" b="1" dirty="0" smtClean="0"/>
              <a:t> منبع:</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1640" y="1340768"/>
            <a:ext cx="8229600" cy="5400600"/>
          </a:xfrm>
        </p:spPr>
        <p:txBody>
          <a:bodyPr>
            <a:normAutofit fontScale="90000"/>
          </a:bodyPr>
          <a:lstStyle/>
          <a:p>
            <a:pPr algn="r"/>
            <a:r>
              <a:rPr lang="fa-IR" sz="3200" b="0" dirty="0" smtClean="0">
                <a:solidFill>
                  <a:schemeClr val="bg1"/>
                </a:solidFill>
                <a:effectLst/>
                <a:cs typeface="2  Mah" pitchFamily="2" charset="-78"/>
              </a:rPr>
              <a:t>جمعیت استان تهران در سال1392_12،425،000نفر بوده است.</a:t>
            </a:r>
            <a:br>
              <a:rPr lang="fa-IR" sz="3200" b="0" dirty="0" smtClean="0">
                <a:solidFill>
                  <a:schemeClr val="bg1"/>
                </a:solidFill>
                <a:effectLst/>
                <a:cs typeface="2  Mah" pitchFamily="2" charset="-78"/>
              </a:rPr>
            </a:br>
            <a:r>
              <a:rPr lang="fa-IR" sz="3200" b="0" dirty="0">
                <a:solidFill>
                  <a:schemeClr val="bg1"/>
                </a:solidFill>
                <a:effectLst/>
                <a:cs typeface="2  Mah" pitchFamily="2" charset="-78"/>
              </a:rPr>
              <a:t/>
            </a:r>
            <a:br>
              <a:rPr lang="fa-IR" sz="3200" b="0" dirty="0">
                <a:solidFill>
                  <a:schemeClr val="bg1"/>
                </a:solidFill>
                <a:effectLst/>
                <a:cs typeface="2  Mah" pitchFamily="2" charset="-78"/>
              </a:rPr>
            </a:br>
            <a:r>
              <a:rPr lang="fa-IR" sz="3200" b="0" dirty="0" smtClean="0">
                <a:solidFill>
                  <a:schemeClr val="bg1"/>
                </a:solidFill>
                <a:effectLst/>
                <a:cs typeface="2  Mah" pitchFamily="2" charset="-78"/>
              </a:rPr>
              <a:t/>
            </a:r>
            <a:br>
              <a:rPr lang="fa-IR" sz="3200" b="0" dirty="0" smtClean="0">
                <a:solidFill>
                  <a:schemeClr val="bg1"/>
                </a:solidFill>
                <a:effectLst/>
                <a:cs typeface="2  Mah" pitchFamily="2" charset="-78"/>
              </a:rPr>
            </a:br>
            <a:r>
              <a:rPr lang="fa-IR" sz="2800" b="0" dirty="0">
                <a:solidFill>
                  <a:schemeClr val="bg1"/>
                </a:solidFill>
                <a:cs typeface="2  Mah" pitchFamily="2" charset="-78"/>
              </a:rPr>
              <a:t> به نقل از ایرنا بر اساس گزارش جمعیت شهرستان‌های کشور که از سوی مرکز آمار ایران انتشار یافته است، استان تهران دارای ۱۴ شهرستان است که بعد از شهرستان تهران با بیش از هشت میلیون نفر جمعیت، پر جمعیت ترین شهرستان آن ورامین با ۵۲۶ هزار و ۲۹۴ نفر است.</a:t>
            </a:r>
            <a:br>
              <a:rPr lang="fa-IR" sz="2800" b="0" dirty="0">
                <a:solidFill>
                  <a:schemeClr val="bg1"/>
                </a:solidFill>
                <a:cs typeface="2  Mah" pitchFamily="2" charset="-78"/>
              </a:rPr>
            </a:br>
            <a:r>
              <a:rPr lang="fa-IR" sz="2800" b="0" dirty="0">
                <a:solidFill>
                  <a:schemeClr val="bg1"/>
                </a:solidFill>
                <a:cs typeface="2  Mah" pitchFamily="2" charset="-78"/>
              </a:rPr>
              <a:t>همچنین شهرستان بهارستان با ۵۲۳ هزار و ۶۳۶ و اسلامشهر با ۴۸۵هزار و ۶۸۸ نفر در مرتبه‌های سوم و چهارم </a:t>
            </a:r>
            <a:r>
              <a:rPr lang="en-US" sz="2800" b="0" dirty="0" smtClean="0">
                <a:solidFill>
                  <a:schemeClr val="bg1"/>
                </a:solidFill>
                <a:cs typeface="2  Mah" pitchFamily="2" charset="-78"/>
              </a:rPr>
              <a:t>a</a:t>
            </a:r>
            <a:r>
              <a:rPr lang="fa-IR" sz="2800" b="0" dirty="0" smtClean="0">
                <a:solidFill>
                  <a:schemeClr val="bg1"/>
                </a:solidFill>
                <a:cs typeface="2  Mah" pitchFamily="2" charset="-78"/>
              </a:rPr>
              <a:t>به </a:t>
            </a:r>
            <a:r>
              <a:rPr lang="fa-IR" sz="2800" b="0" dirty="0">
                <a:solidFill>
                  <a:schemeClr val="bg1"/>
                </a:solidFill>
                <a:cs typeface="2  Mah" pitchFamily="2" charset="-78"/>
              </a:rPr>
              <a:t>لحاظ جمعیتی قرار دارند.</a:t>
            </a:r>
            <a:br>
              <a:rPr lang="fa-IR" sz="2800" b="0" dirty="0">
                <a:solidFill>
                  <a:schemeClr val="bg1"/>
                </a:solidFill>
                <a:cs typeface="2  Mah" pitchFamily="2" charset="-78"/>
              </a:rPr>
            </a:br>
            <a:r>
              <a:rPr lang="fa-IR" sz="2800" b="0" dirty="0">
                <a:solidFill>
                  <a:schemeClr val="bg1"/>
                </a:solidFill>
                <a:cs typeface="2  Mah" pitchFamily="2" charset="-78"/>
              </a:rPr>
              <a:t>همچنین نتایج این گزارش نشان می‌دهد؛ از سه میلیون و ۷۳۳ هزار و ۱۹۰ خانوار بیش از سه میلیون و ۴۰۰ هزار </a:t>
            </a:r>
            <a:r>
              <a:rPr lang="fa-IR" sz="2800" b="0" dirty="0" smtClean="0">
                <a:solidFill>
                  <a:schemeClr val="bg1"/>
                </a:solidFill>
                <a:cs typeface="2  Mah" pitchFamily="2" charset="-78"/>
              </a:rPr>
              <a:t>خانوار</a:t>
            </a:r>
            <a:r>
              <a:rPr lang="en-US" sz="2800" b="0" dirty="0" smtClean="0">
                <a:solidFill>
                  <a:schemeClr val="bg1"/>
                </a:solidFill>
                <a:cs typeface="2  Mah" pitchFamily="2" charset="-78"/>
              </a:rPr>
              <a:t/>
            </a:r>
            <a:br>
              <a:rPr lang="en-US" sz="2800" b="0" dirty="0" smtClean="0">
                <a:solidFill>
                  <a:schemeClr val="bg1"/>
                </a:solidFill>
                <a:cs typeface="2  Mah" pitchFamily="2" charset="-78"/>
              </a:rPr>
            </a:br>
            <a:r>
              <a:rPr lang="fa-IR" sz="2800" b="0" dirty="0" smtClean="0">
                <a:solidFill>
                  <a:schemeClr val="bg1"/>
                </a:solidFill>
                <a:cs typeface="2  Mah" pitchFamily="2" charset="-78"/>
              </a:rPr>
              <a:t> </a:t>
            </a:r>
            <a:r>
              <a:rPr lang="fa-IR" sz="2800" b="0" dirty="0">
                <a:solidFill>
                  <a:schemeClr val="bg1"/>
                </a:solidFill>
                <a:cs typeface="2  Mah" pitchFamily="2" charset="-78"/>
              </a:rPr>
              <a:t>در مناطق شهری این استان زندگی می‌کنند.</a:t>
            </a:r>
            <a:br>
              <a:rPr lang="fa-IR" sz="2800" b="0" dirty="0">
                <a:solidFill>
                  <a:schemeClr val="bg1"/>
                </a:solidFill>
                <a:cs typeface="2  Mah" pitchFamily="2" charset="-78"/>
              </a:rPr>
            </a:br>
            <a:r>
              <a:rPr lang="fa-IR" sz="3200" b="0" dirty="0" smtClean="0">
                <a:solidFill>
                  <a:schemeClr val="bg1"/>
                </a:solidFill>
                <a:effectLst/>
                <a:cs typeface="2  Mah" pitchFamily="2" charset="-78"/>
              </a:rPr>
              <a:t>.</a:t>
            </a:r>
            <a:endParaRPr lang="en-US" sz="4000" b="0" dirty="0">
              <a:solidFill>
                <a:schemeClr val="bg1"/>
              </a:solidFill>
              <a:effectLst/>
              <a:cs typeface="2  Mah" pitchFamily="2" charset="-78"/>
            </a:endParaRPr>
          </a:p>
        </p:txBody>
      </p:sp>
      <p:sp>
        <p:nvSpPr>
          <p:cNvPr id="3" name="Title 1"/>
          <p:cNvSpPr txBox="1">
            <a:spLocks/>
          </p:cNvSpPr>
          <p:nvPr/>
        </p:nvSpPr>
        <p:spPr>
          <a:xfrm>
            <a:off x="490558"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fa-IR" sz="4400" dirty="0" smtClean="0">
                <a:solidFill>
                  <a:schemeClr val="bg1"/>
                </a:solidFill>
                <a:latin typeface="Arial" pitchFamily="34" charset="0"/>
                <a:cs typeface="2  Mah" pitchFamily="2" charset="-78"/>
              </a:rPr>
              <a:t>1-3-1</a:t>
            </a:r>
            <a:r>
              <a:rPr lang="fa-IR" sz="2400" dirty="0" smtClean="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جمعیت</a:t>
            </a:r>
            <a:endParaRPr lang="en-US" sz="4400" dirty="0"/>
          </a:p>
        </p:txBody>
      </p:sp>
      <p:sp>
        <p:nvSpPr>
          <p:cNvPr id="4" name="Rectangle 3"/>
          <p:cNvSpPr/>
          <p:nvPr/>
        </p:nvSpPr>
        <p:spPr>
          <a:xfrm>
            <a:off x="5260500" y="819834"/>
            <a:ext cx="3337773" cy="646331"/>
          </a:xfrm>
          <a:prstGeom prst="rect">
            <a:avLst/>
          </a:prstGeom>
        </p:spPr>
        <p:txBody>
          <a:bodyPr wrap="none">
            <a:spAutoFit/>
          </a:bodyPr>
          <a:lstStyle/>
          <a:p>
            <a:r>
              <a:rPr lang="fa-IR" sz="3600" b="1" dirty="0">
                <a:solidFill>
                  <a:schemeClr val="bg1"/>
                </a:solidFill>
                <a:latin typeface="Arial" pitchFamily="34" charset="0"/>
                <a:cs typeface="2  Mah" pitchFamily="2" charset="-78"/>
              </a:rPr>
              <a:t>1-3-1-1 </a:t>
            </a:r>
            <a:r>
              <a:rPr lang="fa-IR" sz="2800" b="1" dirty="0">
                <a:solidFill>
                  <a:schemeClr val="bg1"/>
                </a:solidFill>
                <a:cs typeface="2  Mah" pitchFamily="2" charset="-78"/>
              </a:rPr>
              <a:t>جمعیت تهران </a:t>
            </a:r>
            <a:endParaRPr lang="en-US" sz="2800" b="1" dirty="0"/>
          </a:p>
        </p:txBody>
      </p:sp>
      <p:sp>
        <p:nvSpPr>
          <p:cNvPr id="5" name="Rectangle 4"/>
          <p:cNvSpPr/>
          <p:nvPr/>
        </p:nvSpPr>
        <p:spPr>
          <a:xfrm>
            <a:off x="4994556" y="2025714"/>
            <a:ext cx="3578224" cy="646331"/>
          </a:xfrm>
          <a:prstGeom prst="rect">
            <a:avLst/>
          </a:prstGeom>
        </p:spPr>
        <p:txBody>
          <a:bodyPr wrap="none">
            <a:spAutoFit/>
          </a:bodyPr>
          <a:lstStyle/>
          <a:p>
            <a:r>
              <a:rPr lang="fa-IR" sz="3600" b="1" dirty="0" smtClean="0">
                <a:solidFill>
                  <a:schemeClr val="bg1"/>
                </a:solidFill>
                <a:latin typeface="Arial" pitchFamily="34" charset="0"/>
                <a:cs typeface="2  Mah" pitchFamily="2" charset="-78"/>
              </a:rPr>
              <a:t>1-3-1-2 </a:t>
            </a:r>
            <a:r>
              <a:rPr lang="fa-IR" sz="2800" b="1" dirty="0" smtClean="0">
                <a:solidFill>
                  <a:schemeClr val="bg1"/>
                </a:solidFill>
                <a:cs typeface="2  Mah" pitchFamily="2" charset="-78"/>
              </a:rPr>
              <a:t>شهرستان </a:t>
            </a:r>
            <a:r>
              <a:rPr lang="fa-IR" sz="2800" b="1" dirty="0">
                <a:solidFill>
                  <a:schemeClr val="bg1"/>
                </a:solidFill>
                <a:cs typeface="2  Mah" pitchFamily="2" charset="-78"/>
              </a:rPr>
              <a:t>ورامین</a:t>
            </a:r>
            <a:endParaRPr lang="en-US" sz="2800" b="1" dirty="0"/>
          </a:p>
        </p:txBody>
      </p:sp>
      <p:sp>
        <p:nvSpPr>
          <p:cNvPr id="6" name="Rectangle 5"/>
          <p:cNvSpPr/>
          <p:nvPr/>
        </p:nvSpPr>
        <p:spPr>
          <a:xfrm>
            <a:off x="0" y="6214131"/>
            <a:ext cx="1931939" cy="369332"/>
          </a:xfrm>
          <a:prstGeom prst="rect">
            <a:avLst/>
          </a:prstGeom>
        </p:spPr>
        <p:txBody>
          <a:bodyPr wrap="none">
            <a:spAutoFit/>
          </a:bodyPr>
          <a:lstStyle/>
          <a:p>
            <a:r>
              <a:rPr lang="en-US" b="1" dirty="0" smtClean="0">
                <a:solidFill>
                  <a:schemeClr val="bg1"/>
                </a:solidFill>
              </a:rPr>
              <a:t>www.irna.ir</a:t>
            </a:r>
            <a:r>
              <a:rPr lang="fa-IR" b="1" dirty="0">
                <a:solidFill>
                  <a:schemeClr val="bg1"/>
                </a:solidFill>
              </a:rPr>
              <a:t> منبع:</a:t>
            </a:r>
            <a:endParaRPr lang="en-US" b="1" dirty="0">
              <a:solidFill>
                <a:schemeClr val="bg1"/>
              </a:solidFill>
            </a:endParaRPr>
          </a:p>
        </p:txBody>
      </p:sp>
      <p:sp>
        <p:nvSpPr>
          <p:cNvPr id="7" name="Rectangle 6"/>
          <p:cNvSpPr/>
          <p:nvPr/>
        </p:nvSpPr>
        <p:spPr>
          <a:xfrm>
            <a:off x="0" y="6494686"/>
            <a:ext cx="2521844" cy="369332"/>
          </a:xfrm>
          <a:prstGeom prst="rect">
            <a:avLst/>
          </a:prstGeom>
        </p:spPr>
        <p:txBody>
          <a:bodyPr wrap="none">
            <a:spAutoFit/>
          </a:bodyPr>
          <a:lstStyle/>
          <a:p>
            <a:r>
              <a:rPr lang="en-US" b="1" dirty="0" smtClean="0">
                <a:solidFill>
                  <a:schemeClr val="bg1"/>
                </a:solidFill>
              </a:rPr>
              <a:t>www.amar.org.ir</a:t>
            </a:r>
            <a:r>
              <a:rPr lang="fa-IR" b="1" dirty="0" smtClean="0">
                <a:solidFill>
                  <a:schemeClr val="bg1"/>
                </a:solidFill>
              </a:rPr>
              <a:t> </a:t>
            </a:r>
            <a:r>
              <a:rPr lang="fa-IR" b="1" dirty="0">
                <a:solidFill>
                  <a:schemeClr val="bg1"/>
                </a:solidFill>
              </a:rPr>
              <a:t>منبع:</a:t>
            </a:r>
            <a:endParaRPr lang="en-US" b="1" dirty="0">
              <a:solidFill>
                <a:schemeClr val="bg1"/>
              </a:solidFill>
            </a:endParaRPr>
          </a:p>
        </p:txBody>
      </p:sp>
    </p:spTree>
    <p:extLst>
      <p:ext uri="{BB962C8B-B14F-4D97-AF65-F5344CB8AC3E}">
        <p14:creationId xmlns:p14="http://schemas.microsoft.com/office/powerpoint/2010/main" val="11744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490558"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fa-IR" sz="4400" dirty="0" smtClean="0">
                <a:solidFill>
                  <a:schemeClr val="bg1"/>
                </a:solidFill>
                <a:latin typeface="Arial" pitchFamily="34" charset="0"/>
                <a:cs typeface="2  Mah" pitchFamily="2" charset="-78"/>
              </a:rPr>
              <a:t>1-3-1</a:t>
            </a:r>
            <a:r>
              <a:rPr lang="fa-IR" sz="2400" dirty="0" smtClean="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جمعیت</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318624"/>
            <a:ext cx="3384376" cy="376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88518" y="4146202"/>
            <a:ext cx="2735044" cy="400110"/>
          </a:xfrm>
          <a:prstGeom prst="rect">
            <a:avLst/>
          </a:prstGeom>
        </p:spPr>
        <p:txBody>
          <a:bodyPr wrap="none">
            <a:spAutoFit/>
          </a:bodyPr>
          <a:lstStyle/>
          <a:p>
            <a:r>
              <a:rPr lang="fa-IR" sz="2000" dirty="0" smtClean="0">
                <a:solidFill>
                  <a:schemeClr val="bg1"/>
                </a:solidFill>
                <a:cs typeface="2  Mah" pitchFamily="2" charset="-78"/>
              </a:rPr>
              <a:t>1-12 هرم </a:t>
            </a:r>
            <a:r>
              <a:rPr lang="fa-IR" sz="2000" dirty="0">
                <a:solidFill>
                  <a:schemeClr val="bg1"/>
                </a:solidFill>
                <a:cs typeface="2  Mah" pitchFamily="2" charset="-78"/>
              </a:rPr>
              <a:t>سنی تهران، سال </a:t>
            </a:r>
            <a:r>
              <a:rPr lang="fa-IR" sz="2000" dirty="0" smtClean="0">
                <a:solidFill>
                  <a:schemeClr val="bg1"/>
                </a:solidFill>
                <a:cs typeface="2  Mah" pitchFamily="2" charset="-78"/>
              </a:rPr>
              <a:t>١385</a:t>
            </a:r>
            <a:endParaRPr lang="en-US" sz="2000" dirty="0">
              <a:solidFill>
                <a:schemeClr val="bg1"/>
              </a:solidFill>
              <a:cs typeface="2  Mah" pitchFamily="2" charset="-78"/>
            </a:endParaRPr>
          </a:p>
        </p:txBody>
      </p:sp>
      <p:sp>
        <p:nvSpPr>
          <p:cNvPr id="11" name="Rectangle 10"/>
          <p:cNvSpPr/>
          <p:nvPr/>
        </p:nvSpPr>
        <p:spPr>
          <a:xfrm>
            <a:off x="-7865" y="6510829"/>
            <a:ext cx="5031682" cy="400110"/>
          </a:xfrm>
          <a:prstGeom prst="rect">
            <a:avLst/>
          </a:prstGeom>
        </p:spPr>
        <p:txBody>
          <a:bodyPr wrap="square">
            <a:spAutoFit/>
          </a:bodyPr>
          <a:lstStyle/>
          <a:p>
            <a:r>
              <a:rPr lang="fa-IR" sz="2000" dirty="0" smtClean="0">
                <a:solidFill>
                  <a:schemeClr val="bg1"/>
                </a:solidFill>
                <a:cs typeface="2  Mah" pitchFamily="2" charset="-78"/>
              </a:rPr>
              <a:t>منبع:کتاب جغرافیای استان تهران</a:t>
            </a:r>
            <a:endParaRPr lang="en-US" sz="2000" dirty="0">
              <a:solidFill>
                <a:schemeClr val="bg1"/>
              </a:solidFill>
              <a:cs typeface="2  Mah" pitchFamily="2" charset="-7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273" y="2564904"/>
            <a:ext cx="4572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297939" y="5403354"/>
            <a:ext cx="4599336" cy="400110"/>
          </a:xfrm>
          <a:prstGeom prst="rect">
            <a:avLst/>
          </a:prstGeom>
        </p:spPr>
        <p:txBody>
          <a:bodyPr wrap="none">
            <a:spAutoFit/>
          </a:bodyPr>
          <a:lstStyle/>
          <a:p>
            <a:r>
              <a:rPr lang="fa-IR" sz="2000" dirty="0" smtClean="0">
                <a:solidFill>
                  <a:schemeClr val="bg1"/>
                </a:solidFill>
                <a:cs typeface="2  Mah" pitchFamily="2" charset="-78"/>
              </a:rPr>
              <a:t>1-13 نقشۀ </a:t>
            </a:r>
            <a:r>
              <a:rPr lang="fa-IR" sz="2000" dirty="0">
                <a:solidFill>
                  <a:schemeClr val="bg1"/>
                </a:solidFill>
                <a:cs typeface="2  Mah" pitchFamily="2" charset="-78"/>
              </a:rPr>
              <a:t>تراکم جمعیت استان تهران به تفکیک </a:t>
            </a:r>
            <a:r>
              <a:rPr lang="fa-IR" sz="2000" dirty="0" smtClean="0">
                <a:solidFill>
                  <a:schemeClr val="bg1"/>
                </a:solidFill>
                <a:cs typeface="2  Mah" pitchFamily="2" charset="-78"/>
              </a:rPr>
              <a:t>شهرستان</a:t>
            </a:r>
            <a:endParaRPr lang="en-US" sz="2000" dirty="0">
              <a:solidFill>
                <a:schemeClr val="bg1"/>
              </a:solidFill>
              <a:cs typeface="2  Mah" pitchFamily="2" charset="-78"/>
            </a:endParaRPr>
          </a:p>
        </p:txBody>
      </p:sp>
    </p:spTree>
    <p:extLst>
      <p:ext uri="{BB962C8B-B14F-4D97-AF65-F5344CB8AC3E}">
        <p14:creationId xmlns:p14="http://schemas.microsoft.com/office/powerpoint/2010/main" val="3974411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490558"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fa-IR" sz="4400" dirty="0" smtClean="0">
                <a:solidFill>
                  <a:schemeClr val="bg1"/>
                </a:solidFill>
                <a:latin typeface="Arial" pitchFamily="34" charset="0"/>
                <a:cs typeface="2  Mah" pitchFamily="2" charset="-78"/>
              </a:rPr>
              <a:t>2</a:t>
            </a:r>
            <a:r>
              <a:rPr lang="fa-IR" sz="2400" dirty="0" smtClean="0">
                <a:solidFill>
                  <a:schemeClr val="bg1"/>
                </a:solidFill>
                <a:latin typeface="Arial" pitchFamily="34" charset="0"/>
                <a:cs typeface="2  Mah" pitchFamily="2" charset="-78"/>
              </a:rPr>
              <a:t>-</a:t>
            </a:r>
            <a:r>
              <a:rPr lang="fa-IR" sz="4400" dirty="0" smtClean="0">
                <a:solidFill>
                  <a:schemeClr val="bg1"/>
                </a:solidFill>
                <a:latin typeface="Arial" pitchFamily="34" charset="0"/>
                <a:cs typeface="2  Mah" pitchFamily="2" charset="-78"/>
              </a:rPr>
              <a:t>مطالعات تاریخی</a:t>
            </a:r>
            <a:endParaRPr lang="en-US" sz="4400" dirty="0"/>
          </a:p>
        </p:txBody>
      </p:sp>
      <p:sp>
        <p:nvSpPr>
          <p:cNvPr id="10" name="Rectangle 9"/>
          <p:cNvSpPr/>
          <p:nvPr/>
        </p:nvSpPr>
        <p:spPr>
          <a:xfrm>
            <a:off x="4626915" y="908720"/>
            <a:ext cx="3711272" cy="707886"/>
          </a:xfrm>
          <a:prstGeom prst="rect">
            <a:avLst/>
          </a:prstGeom>
        </p:spPr>
        <p:txBody>
          <a:bodyPr wrap="none">
            <a:spAutoFit/>
          </a:bodyPr>
          <a:lstStyle/>
          <a:p>
            <a:r>
              <a:rPr lang="fa-IR" sz="4000" b="1" dirty="0" smtClean="0">
                <a:solidFill>
                  <a:schemeClr val="bg1"/>
                </a:solidFill>
                <a:latin typeface="Arial" pitchFamily="34" charset="0"/>
                <a:cs typeface="2  Mah" pitchFamily="2" charset="-78"/>
              </a:rPr>
              <a:t>2-1 </a:t>
            </a:r>
            <a:r>
              <a:rPr lang="fa-IR" sz="3200" b="1" dirty="0" smtClean="0">
                <a:solidFill>
                  <a:schemeClr val="bg1"/>
                </a:solidFill>
                <a:cs typeface="2  Mah" pitchFamily="2" charset="-78"/>
              </a:rPr>
              <a:t>موقعیت تاریخی استان</a:t>
            </a:r>
            <a:endParaRPr lang="en-US" sz="3200" b="1" dirty="0"/>
          </a:p>
        </p:txBody>
      </p:sp>
      <p:sp>
        <p:nvSpPr>
          <p:cNvPr id="4" name="Rectangle 3"/>
          <p:cNvSpPr/>
          <p:nvPr/>
        </p:nvSpPr>
        <p:spPr>
          <a:xfrm>
            <a:off x="1043608" y="1616606"/>
            <a:ext cx="7438595" cy="4524315"/>
          </a:xfrm>
          <a:prstGeom prst="rect">
            <a:avLst/>
          </a:prstGeom>
        </p:spPr>
        <p:txBody>
          <a:bodyPr wrap="square">
            <a:spAutoFit/>
          </a:bodyPr>
          <a:lstStyle/>
          <a:p>
            <a:pPr algn="r" rtl="1"/>
            <a:r>
              <a:rPr lang="fa-IR" dirty="0">
                <a:solidFill>
                  <a:schemeClr val="bg1"/>
                </a:solidFill>
                <a:cs typeface="2  Mah" pitchFamily="2" charset="-78"/>
              </a:rPr>
              <a:t>آنچه که امروزه با نام «تهران» شناخته می‌شود در واقع یکی از آبادی‌های قصران (قصران خارج) بوده است. قصران سرزمین وسیعی از شهر ری تا مازندران را دربر می‌گرفته و مشتمل بر دو ناحیه به نام‌های قصران داخل و قصران خارج بوده است.  قصران داخل آبادی‌های داخل دره‌های متفرع از رشته کوه دماوند و توچال تا نور و لاریجان مازندران و قصران خارج آبادی‌های واقع در جنوب این رشته کوه تا شهر بزرگ ری را فرا می‌گرفته است.</a:t>
            </a:r>
          </a:p>
          <a:p>
            <a:pPr algn="r" rtl="1"/>
            <a:r>
              <a:rPr lang="fa-IR" dirty="0">
                <a:solidFill>
                  <a:schemeClr val="bg1"/>
                </a:solidFill>
                <a:cs typeface="2  Mah" pitchFamily="2" charset="-78"/>
              </a:rPr>
              <a:t>نام تهران برای نخستین بار در یکی از نوشته‌های تئودوسیوس یونانی در حدود اواخر سده دوم پیش از میلاد به عنوان یکی از روستاهای ری ذکر شده است.</a:t>
            </a:r>
          </a:p>
          <a:p>
            <a:pPr algn="r" rtl="1"/>
            <a:r>
              <a:rPr lang="fa-IR" dirty="0">
                <a:solidFill>
                  <a:schemeClr val="bg1"/>
                </a:solidFill>
                <a:cs typeface="2  Mah" pitchFamily="2" charset="-78"/>
              </a:rPr>
              <a:t>درباره وجه تسمیه نام «تهران» نظرات مختلفی عنوان شده است که در زیر به شرح برخی از آن‌ها می‌پردازیم:</a:t>
            </a:r>
          </a:p>
          <a:p>
            <a:pPr algn="r" rtl="1"/>
            <a:r>
              <a:rPr lang="fa-IR" dirty="0">
                <a:solidFill>
                  <a:schemeClr val="bg1"/>
                </a:solidFill>
                <a:cs typeface="2  Mah" pitchFamily="2" charset="-78"/>
              </a:rPr>
              <a:t>1- در گذشته ساکنان این منطقه در خانه‌هایی زندگی می‌کردند که چندین متر زیرِ زمین حفر شده بود. این زیرزمین‌نشینی که نشان از هوش مردمان ساکن آن زمان تهران دارد، دلایل متعددی داشته است. به گفته یاقوت حموی در کتاب معجم البلدان، ترس ساکنان تهران از دشمنان، دلیل زیرزمین‌نشینی آنان بود. تهرانی‌های آن زمان هرگز اهل درگیری و خونریزی نبوده و تمامی هنرشان در مقابل دشمن، پنهان کردن خود در لایه‌های زیرزمینی بوده است (البته این پنهان شدن خود یک فن جنگی محسوب می‌شد). چون محل اختفای آنان به هیچ وجه توسط دشمنان قابل شناسایی نبود، دشمنان با صرف چندین روز، بدون گرفتن نتیجه‌ای از راه آمده بازمی‌گشتند.</a:t>
            </a:r>
            <a:endParaRPr lang="fa-IR" dirty="0">
              <a:solidFill>
                <a:schemeClr val="bg1"/>
              </a:solidFill>
              <a:effectLst/>
              <a:cs typeface="2  Mah" pitchFamily="2" charset="-78"/>
            </a:endParaRPr>
          </a:p>
        </p:txBody>
      </p:sp>
      <p:sp>
        <p:nvSpPr>
          <p:cNvPr id="6" name="Rectangle 5"/>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Tree>
    <p:extLst>
      <p:ext uri="{BB962C8B-B14F-4D97-AF65-F5344CB8AC3E}">
        <p14:creationId xmlns:p14="http://schemas.microsoft.com/office/powerpoint/2010/main" val="3438922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3528" y="332656"/>
            <a:ext cx="8424936" cy="4185761"/>
          </a:xfrm>
          <a:prstGeom prst="rect">
            <a:avLst/>
          </a:prstGeom>
        </p:spPr>
        <p:txBody>
          <a:bodyPr wrap="square">
            <a:spAutoFit/>
          </a:bodyPr>
          <a:lstStyle/>
          <a:p>
            <a:pPr algn="r"/>
            <a:endParaRPr lang="fa-IR" sz="3200" b="1" dirty="0">
              <a:solidFill>
                <a:schemeClr val="bg1"/>
              </a:solidFill>
              <a:cs typeface="2  Mah" pitchFamily="2" charset="-78"/>
            </a:endParaRPr>
          </a:p>
          <a:p>
            <a:pPr algn="r"/>
            <a:r>
              <a:rPr lang="fa-IR" dirty="0">
                <a:solidFill>
                  <a:schemeClr val="bg1"/>
                </a:solidFill>
                <a:cs typeface="2  Mah" pitchFamily="2" charset="-78"/>
              </a:rPr>
              <a:t>این دوره از حیات شهر تهران، از زمان شاه طهماسب صفوی ) ٩٤٨  ٩٣٠ ه.ق( آغاز می شود. شاه طهماسب صفوی که</a:t>
            </a:r>
          </a:p>
          <a:p>
            <a:pPr algn="r"/>
            <a:r>
              <a:rPr lang="fa-IR" dirty="0">
                <a:solidFill>
                  <a:schemeClr val="bg1"/>
                </a:solidFill>
                <a:cs typeface="2  Mah" pitchFamily="2" charset="-78"/>
              </a:rPr>
              <a:t>به دلیل مدفون بودن جدّ اعلای صفویان  امامزاده حمزه  در جوار حضرت عبدالعظیم بارها از قزوین به زیارت این اماکن </a:t>
            </a:r>
            <a:r>
              <a:rPr lang="fa-IR" dirty="0" smtClean="0">
                <a:solidFill>
                  <a:schemeClr val="bg1"/>
                </a:solidFill>
                <a:cs typeface="2  Mah" pitchFamily="2" charset="-78"/>
              </a:rPr>
              <a:t>مقدسه می </a:t>
            </a:r>
            <a:r>
              <a:rPr lang="fa-IR" dirty="0">
                <a:solidFill>
                  <a:schemeClr val="bg1"/>
                </a:solidFill>
                <a:cs typeface="2  Mah" pitchFamily="2" charset="-78"/>
              </a:rPr>
              <a:t>رفت، نخستین بار در سال ٩٤٤ ه.ق. از قریه آباد تهران دیدار کرد و از آن خوشش آمد و به شکارگاه های آن علاقه مند شد </a:t>
            </a:r>
            <a:r>
              <a:rPr lang="fa-IR" dirty="0" smtClean="0">
                <a:solidFill>
                  <a:schemeClr val="bg1"/>
                </a:solidFill>
                <a:cs typeface="2  Mah" pitchFamily="2" charset="-78"/>
              </a:rPr>
              <a:t>وچندین </a:t>
            </a:r>
            <a:r>
              <a:rPr lang="fa-IR" dirty="0">
                <a:solidFill>
                  <a:schemeClr val="bg1"/>
                </a:solidFill>
                <a:cs typeface="2  Mah" pitchFamily="2" charset="-78"/>
              </a:rPr>
              <a:t>بار در سفرهای خود در آن قریه اقامت گزید.</a:t>
            </a:r>
          </a:p>
          <a:p>
            <a:pPr algn="r"/>
            <a:r>
              <a:rPr lang="fa-IR" dirty="0" smtClean="0">
                <a:solidFill>
                  <a:schemeClr val="bg1"/>
                </a:solidFill>
                <a:cs typeface="2  Mah" pitchFamily="2" charset="-78"/>
              </a:rPr>
              <a:t>تهران </a:t>
            </a:r>
            <a:r>
              <a:rPr lang="fa-IR" dirty="0">
                <a:solidFill>
                  <a:schemeClr val="bg1"/>
                </a:solidFill>
                <a:cs typeface="2  Mah" pitchFamily="2" charset="-78"/>
              </a:rPr>
              <a:t>ابتدا از نظر وسعت اندکی بزرگ تر از چند شهر آن روزگار بود و از چهار طرف دروازه هایی به این شرح داشت:</a:t>
            </a:r>
          </a:p>
          <a:p>
            <a:pPr algn="r"/>
            <a:r>
              <a:rPr lang="fa-IR" dirty="0">
                <a:solidFill>
                  <a:schemeClr val="bg1"/>
                </a:solidFill>
                <a:cs typeface="2  Mah" pitchFamily="2" charset="-78"/>
              </a:rPr>
              <a:t>٭ </a:t>
            </a:r>
            <a:r>
              <a:rPr lang="fa-IR" b="1" dirty="0">
                <a:solidFill>
                  <a:schemeClr val="bg1"/>
                </a:solidFill>
                <a:cs typeface="2  Mah" pitchFamily="2" charset="-78"/>
              </a:rPr>
              <a:t>جنوب: </a:t>
            </a:r>
            <a:r>
              <a:rPr lang="fa-IR" dirty="0">
                <a:solidFill>
                  <a:schemeClr val="bg1"/>
                </a:solidFill>
                <a:cs typeface="2  Mah" pitchFamily="2" charset="-78"/>
              </a:rPr>
              <a:t>دروازه اصفهان یا دروازه حضرت عبدالعظیم در مدخل کنونی بازار عباس آباد، خیابان مولوی</a:t>
            </a:r>
          </a:p>
          <a:p>
            <a:pPr algn="r"/>
            <a:r>
              <a:rPr lang="fa-IR" dirty="0">
                <a:solidFill>
                  <a:schemeClr val="bg1"/>
                </a:solidFill>
                <a:cs typeface="2  Mah" pitchFamily="2" charset="-78"/>
              </a:rPr>
              <a:t>٭ </a:t>
            </a:r>
            <a:r>
              <a:rPr lang="fa-IR" b="1" dirty="0">
                <a:solidFill>
                  <a:schemeClr val="bg1"/>
                </a:solidFill>
                <a:cs typeface="2  Mah" pitchFamily="2" charset="-78"/>
              </a:rPr>
              <a:t>شمال: </a:t>
            </a:r>
            <a:r>
              <a:rPr lang="fa-IR" dirty="0">
                <a:solidFill>
                  <a:schemeClr val="bg1"/>
                </a:solidFill>
                <a:cs typeface="2  Mah" pitchFamily="2" charset="-78"/>
              </a:rPr>
              <a:t>دروازه شمیران در مدخل کنونی خیابان پامنار</a:t>
            </a:r>
          </a:p>
          <a:p>
            <a:pPr algn="r"/>
            <a:r>
              <a:rPr lang="fa-IR" dirty="0">
                <a:solidFill>
                  <a:schemeClr val="bg1"/>
                </a:solidFill>
                <a:cs typeface="2  Mah" pitchFamily="2" charset="-78"/>
              </a:rPr>
              <a:t>٭ </a:t>
            </a:r>
            <a:r>
              <a:rPr lang="fa-IR" b="1" dirty="0">
                <a:solidFill>
                  <a:schemeClr val="bg1"/>
                </a:solidFill>
                <a:cs typeface="2  Mah" pitchFamily="2" charset="-78"/>
              </a:rPr>
              <a:t>غرب: </a:t>
            </a:r>
            <a:r>
              <a:rPr lang="fa-IR" dirty="0">
                <a:solidFill>
                  <a:schemeClr val="bg1"/>
                </a:solidFill>
                <a:cs typeface="2  Mah" pitchFamily="2" charset="-78"/>
              </a:rPr>
              <a:t>دروازه قزوین در مدخل کنونی بازارچهٔ قوام الدوله،میدان وحدت اسلامی )شاهپورسابق(</a:t>
            </a:r>
          </a:p>
          <a:p>
            <a:pPr algn="r"/>
            <a:r>
              <a:rPr lang="fa-IR" dirty="0">
                <a:solidFill>
                  <a:schemeClr val="bg1"/>
                </a:solidFill>
                <a:cs typeface="2  Mah" pitchFamily="2" charset="-78"/>
              </a:rPr>
              <a:t>٭ </a:t>
            </a:r>
            <a:r>
              <a:rPr lang="fa-IR" b="1" dirty="0">
                <a:solidFill>
                  <a:schemeClr val="bg1"/>
                </a:solidFill>
                <a:cs typeface="2  Mah" pitchFamily="2" charset="-78"/>
              </a:rPr>
              <a:t>شرق: </a:t>
            </a:r>
            <a:r>
              <a:rPr lang="fa-IR" dirty="0">
                <a:solidFill>
                  <a:schemeClr val="bg1"/>
                </a:solidFill>
                <a:cs typeface="2  Mah" pitchFamily="2" charset="-78"/>
              </a:rPr>
              <a:t>دروازه دولاب درمدخل کنونی بازارچهٔ نایب السلطنه خیابان ری.</a:t>
            </a:r>
          </a:p>
          <a:p>
            <a:pPr algn="r"/>
            <a:r>
              <a:rPr lang="fa-IR" dirty="0">
                <a:solidFill>
                  <a:schemeClr val="bg1"/>
                </a:solidFill>
                <a:cs typeface="2  Mah" pitchFamily="2" charset="-78"/>
              </a:rPr>
              <a:t>شاه طهماسب علاوه بر آبادانی تهران، باغ ها و بناهای حکومتی متعددی در آن بنا کرد. پس ازمرگ شاه طهماسب، جانشین او،</a:t>
            </a:r>
          </a:p>
          <a:p>
            <a:pPr algn="r"/>
            <a:r>
              <a:rPr lang="fa-IR" dirty="0">
                <a:solidFill>
                  <a:schemeClr val="bg1"/>
                </a:solidFill>
                <a:cs typeface="2  Mah" pitchFamily="2" charset="-78"/>
              </a:rPr>
              <a:t>شاه اسماعیل دوم، نیز توجه خاصی به تهران داشت.</a:t>
            </a:r>
          </a:p>
          <a:p>
            <a:pPr algn="r"/>
            <a:r>
              <a:rPr lang="fa-IR" dirty="0">
                <a:solidFill>
                  <a:schemeClr val="bg1"/>
                </a:solidFill>
                <a:cs typeface="2  Mah" pitchFamily="2" charset="-78"/>
              </a:rPr>
              <a:t>شهر تهران تا پایان سلسلهٔ صفویه مسیر رو به ترقی و توسعه را طی کرد.</a:t>
            </a:r>
            <a:endParaRPr lang="en-US" dirty="0">
              <a:solidFill>
                <a:schemeClr val="bg1"/>
              </a:solidFill>
              <a:cs typeface="2  Mah" pitchFamily="2" charset="-78"/>
            </a:endParaRPr>
          </a:p>
        </p:txBody>
      </p:sp>
      <p:sp>
        <p:nvSpPr>
          <p:cNvPr id="3" name="Rectangle 2"/>
          <p:cNvSpPr/>
          <p:nvPr/>
        </p:nvSpPr>
        <p:spPr>
          <a:xfrm>
            <a:off x="3131840" y="180222"/>
            <a:ext cx="5241854" cy="523220"/>
          </a:xfrm>
          <a:prstGeom prst="rect">
            <a:avLst/>
          </a:prstGeom>
        </p:spPr>
        <p:txBody>
          <a:bodyPr wrap="square">
            <a:spAutoFit/>
          </a:bodyPr>
          <a:lstStyle/>
          <a:p>
            <a:pPr algn="r"/>
            <a:r>
              <a:rPr lang="fa-IR" sz="2800" b="1" dirty="0" smtClean="0">
                <a:solidFill>
                  <a:schemeClr val="bg1"/>
                </a:solidFill>
                <a:cs typeface="2  Mah" pitchFamily="2" charset="-78"/>
              </a:rPr>
              <a:t>2-1-1-1تاریخچه تهران در دورۀ </a:t>
            </a:r>
            <a:r>
              <a:rPr lang="fa-IR" sz="2800" b="1" dirty="0">
                <a:solidFill>
                  <a:schemeClr val="bg1"/>
                </a:solidFill>
                <a:cs typeface="2  Mah" pitchFamily="2" charset="-78"/>
              </a:rPr>
              <a:t>صفویه</a:t>
            </a:r>
          </a:p>
        </p:txBody>
      </p:sp>
      <p:sp>
        <p:nvSpPr>
          <p:cNvPr id="5" name="Rectangle 4"/>
          <p:cNvSpPr/>
          <p:nvPr/>
        </p:nvSpPr>
        <p:spPr>
          <a:xfrm>
            <a:off x="817968" y="4518417"/>
            <a:ext cx="7920880" cy="1631216"/>
          </a:xfrm>
          <a:prstGeom prst="rect">
            <a:avLst/>
          </a:prstGeom>
        </p:spPr>
        <p:txBody>
          <a:bodyPr wrap="square">
            <a:spAutoFit/>
          </a:bodyPr>
          <a:lstStyle/>
          <a:p>
            <a:pPr algn="r"/>
            <a:r>
              <a:rPr lang="fa-IR" sz="2800" b="1" dirty="0" smtClean="0">
                <a:solidFill>
                  <a:schemeClr val="bg1"/>
                </a:solidFill>
                <a:cs typeface="2  Mah" pitchFamily="2" charset="-78"/>
              </a:rPr>
              <a:t>2-1-1-2تهران </a:t>
            </a:r>
            <a:r>
              <a:rPr lang="fa-IR" sz="2800" b="1" dirty="0">
                <a:solidFill>
                  <a:schemeClr val="bg1"/>
                </a:solidFill>
                <a:cs typeface="2  Mah" pitchFamily="2" charset="-78"/>
              </a:rPr>
              <a:t>دورۀ </a:t>
            </a:r>
            <a:r>
              <a:rPr lang="fa-IR" sz="2800" b="1" dirty="0" smtClean="0">
                <a:solidFill>
                  <a:schemeClr val="bg1"/>
                </a:solidFill>
                <a:cs typeface="2  Mah" pitchFamily="2" charset="-78"/>
              </a:rPr>
              <a:t>افشاریه</a:t>
            </a:r>
            <a:endParaRPr lang="fa-IR" sz="2800" b="1" dirty="0">
              <a:solidFill>
                <a:schemeClr val="bg1"/>
              </a:solidFill>
              <a:cs typeface="2  Mah" pitchFamily="2" charset="-78"/>
            </a:endParaRPr>
          </a:p>
          <a:p>
            <a:pPr algn="r"/>
            <a:r>
              <a:rPr lang="fa-IR" dirty="0">
                <a:solidFill>
                  <a:schemeClr val="bg1"/>
                </a:solidFill>
                <a:cs typeface="2  Mah" pitchFamily="2" charset="-78"/>
              </a:rPr>
              <a:t>در آغاز زمامداری نادرشاه، تهران در راه توسعه گام برمی داشت.با آن که در این دوره پایتخت ثابتی وجود نداشت و </a:t>
            </a:r>
            <a:r>
              <a:rPr lang="fa-IR" dirty="0" smtClean="0">
                <a:solidFill>
                  <a:schemeClr val="bg1"/>
                </a:solidFill>
                <a:cs typeface="2  Mah" pitchFamily="2" charset="-78"/>
              </a:rPr>
              <a:t>مرکزیت حکومتی </a:t>
            </a:r>
            <a:r>
              <a:rPr lang="fa-IR" dirty="0">
                <a:solidFill>
                  <a:schemeClr val="bg1"/>
                </a:solidFill>
                <a:cs typeface="2  Mah" pitchFamily="2" charset="-78"/>
              </a:rPr>
              <a:t>و اداری هم در اصفهان بود، تهران برای نادرشاه اهمیت نظامی یافت و توجه او به تهران به گونه ای جلب شد که در سال</a:t>
            </a:r>
          </a:p>
          <a:p>
            <a:pPr algn="r"/>
            <a:r>
              <a:rPr lang="fa-IR" dirty="0" smtClean="0">
                <a:solidFill>
                  <a:schemeClr val="bg1"/>
                </a:solidFill>
                <a:cs typeface="2  Mah" pitchFamily="2" charset="-78"/>
              </a:rPr>
              <a:t>١١52 </a:t>
            </a:r>
            <a:r>
              <a:rPr lang="fa-IR" dirty="0">
                <a:solidFill>
                  <a:schemeClr val="bg1"/>
                </a:solidFill>
                <a:cs typeface="2  Mah" pitchFamily="2" charset="-78"/>
              </a:rPr>
              <a:t>ه.ق. فرزند خود، رضاقلی میرزا را به حکومت تهران مأمور کرد و تمام ولایت به سیطرهٔ وی درآمد.</a:t>
            </a:r>
            <a:endParaRPr lang="en-US" dirty="0">
              <a:solidFill>
                <a:schemeClr val="bg1"/>
              </a:solidFill>
              <a:cs typeface="2  Mah" pitchFamily="2" charset="-78"/>
            </a:endParaRPr>
          </a:p>
        </p:txBody>
      </p:sp>
      <p:sp>
        <p:nvSpPr>
          <p:cNvPr id="6" name="Rectangle 5"/>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Tree>
    <p:extLst>
      <p:ext uri="{BB962C8B-B14F-4D97-AF65-F5344CB8AC3E}">
        <p14:creationId xmlns:p14="http://schemas.microsoft.com/office/powerpoint/2010/main" val="2421101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903158" y="6114540"/>
            <a:ext cx="5031384" cy="400110"/>
          </a:xfrm>
          <a:prstGeom prst="rect">
            <a:avLst/>
          </a:prstGeom>
        </p:spPr>
        <p:txBody>
          <a:bodyPr wrap="square">
            <a:spAutoFit/>
          </a:bodyPr>
          <a:lstStyle/>
          <a:p>
            <a:r>
              <a:rPr lang="fa-IR" sz="2000" b="1" dirty="0" smtClean="0">
                <a:solidFill>
                  <a:schemeClr val="bg1"/>
                </a:solidFill>
                <a:cs typeface="2  Mah" pitchFamily="2" charset="-78"/>
              </a:rPr>
              <a:t>2-1</a:t>
            </a:r>
            <a:r>
              <a:rPr lang="fa-IR" sz="2000" dirty="0" smtClean="0">
                <a:solidFill>
                  <a:schemeClr val="bg1"/>
                </a:solidFill>
                <a:cs typeface="2  Mah" pitchFamily="2" charset="-78"/>
              </a:rPr>
              <a:t>نقشۀ </a:t>
            </a:r>
            <a:r>
              <a:rPr lang="fa-IR" sz="2000" dirty="0">
                <a:solidFill>
                  <a:schemeClr val="bg1"/>
                </a:solidFill>
                <a:cs typeface="2  Mah" pitchFamily="2" charset="-78"/>
              </a:rPr>
              <a:t>تهران در اوایل دورۀ </a:t>
            </a:r>
            <a:r>
              <a:rPr lang="fa-IR" sz="2000" dirty="0" smtClean="0">
                <a:solidFill>
                  <a:schemeClr val="bg1"/>
                </a:solidFill>
                <a:cs typeface="2  Mah" pitchFamily="2" charset="-78"/>
              </a:rPr>
              <a:t>قاجاریه</a:t>
            </a:r>
            <a:endParaRPr lang="en-US" sz="2000" dirty="0">
              <a:solidFill>
                <a:schemeClr val="bg1"/>
              </a:solidFill>
              <a:cs typeface="2  Mah" pitchFamily="2" charset="-78"/>
            </a:endParaRPr>
          </a:p>
        </p:txBody>
      </p:sp>
      <p:pic>
        <p:nvPicPr>
          <p:cNvPr id="4099" name="Picture 3" descr="D:\Untitzaaa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270" y="2211043"/>
            <a:ext cx="6537276" cy="38456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188640"/>
            <a:ext cx="7704856" cy="1754326"/>
          </a:xfrm>
          <a:prstGeom prst="rect">
            <a:avLst/>
          </a:prstGeom>
        </p:spPr>
        <p:txBody>
          <a:bodyPr wrap="square">
            <a:spAutoFit/>
          </a:bodyPr>
          <a:lstStyle/>
          <a:p>
            <a:pPr algn="r"/>
            <a:r>
              <a:rPr lang="fa-IR" sz="3600" b="1" dirty="0" smtClean="0">
                <a:solidFill>
                  <a:schemeClr val="bg1"/>
                </a:solidFill>
                <a:cs typeface="2  Mah" pitchFamily="2" charset="-78"/>
              </a:rPr>
              <a:t>2-1-1-3تهران </a:t>
            </a:r>
            <a:r>
              <a:rPr lang="fa-IR" sz="3600" b="1" dirty="0">
                <a:solidFill>
                  <a:schemeClr val="bg1"/>
                </a:solidFill>
                <a:cs typeface="2  Mah" pitchFamily="2" charset="-78"/>
              </a:rPr>
              <a:t>دورۀ قاجاریه</a:t>
            </a:r>
          </a:p>
          <a:p>
            <a:pPr algn="ctr"/>
            <a:endParaRPr lang="fa-IR" b="1" dirty="0" smtClean="0">
              <a:solidFill>
                <a:schemeClr val="bg1"/>
              </a:solidFill>
              <a:cs typeface="2  Mah" pitchFamily="2" charset="-78"/>
            </a:endParaRPr>
          </a:p>
          <a:p>
            <a:pPr algn="ctr"/>
            <a:r>
              <a:rPr lang="fa-IR" b="1" dirty="0" smtClean="0">
                <a:solidFill>
                  <a:schemeClr val="bg1"/>
                </a:solidFill>
                <a:cs typeface="2  Mah" pitchFamily="2" charset="-78"/>
              </a:rPr>
              <a:t>در </a:t>
            </a:r>
            <a:r>
              <a:rPr lang="fa-IR" dirty="0">
                <a:solidFill>
                  <a:schemeClr val="bg1"/>
                </a:solidFill>
                <a:cs typeface="2  Mah" pitchFamily="2" charset="-78"/>
              </a:rPr>
              <a:t>سال ١200 ه.ق. آقامحمد خان قاجار، این شهر جدید التأسیس را که تا آن زمان جنبهٔ نظامی داشت، به پایتختی </a:t>
            </a:r>
            <a:r>
              <a:rPr lang="fa-IR" dirty="0" smtClean="0">
                <a:solidFill>
                  <a:schemeClr val="bg1"/>
                </a:solidFill>
                <a:cs typeface="2  Mah" pitchFamily="2" charset="-78"/>
              </a:rPr>
              <a:t>انتخابکرده</a:t>
            </a:r>
            <a:r>
              <a:rPr lang="fa-IR" dirty="0">
                <a:solidFill>
                  <a:schemeClr val="bg1"/>
                </a:solidFill>
                <a:cs typeface="2  Mah" pitchFamily="2" charset="-78"/>
              </a:rPr>
              <a:t>، پس از تحکیم پایه های حکومت خود در سال ١209 ه.ق. رسماً در این شهر تاجگذاری کرد. از این زمان، نهادهای </a:t>
            </a:r>
            <a:r>
              <a:rPr lang="fa-IR" dirty="0" smtClean="0">
                <a:solidFill>
                  <a:schemeClr val="bg1"/>
                </a:solidFill>
                <a:cs typeface="2  Mah" pitchFamily="2" charset="-78"/>
              </a:rPr>
              <a:t>حکومتی در </a:t>
            </a:r>
            <a:r>
              <a:rPr lang="fa-IR" dirty="0">
                <a:solidFill>
                  <a:schemeClr val="bg1"/>
                </a:solidFill>
                <a:cs typeface="2  Mah" pitchFamily="2" charset="-78"/>
              </a:rPr>
              <a:t>تهران استقرار </a:t>
            </a:r>
            <a:r>
              <a:rPr lang="fa-IR" dirty="0" smtClean="0">
                <a:solidFill>
                  <a:schemeClr val="bg1"/>
                </a:solidFill>
                <a:cs typeface="2  Mah" pitchFamily="2" charset="-78"/>
              </a:rPr>
              <a:t>یافت</a:t>
            </a:r>
            <a:endParaRPr lang="en-US" dirty="0">
              <a:solidFill>
                <a:schemeClr val="bg1"/>
              </a:solidFill>
              <a:cs typeface="2  Mah" pitchFamily="2" charset="-78"/>
            </a:endParaRPr>
          </a:p>
        </p:txBody>
      </p:sp>
      <p:sp>
        <p:nvSpPr>
          <p:cNvPr id="7" name="Rectangle 6"/>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Tree>
    <p:extLst>
      <p:ext uri="{BB962C8B-B14F-4D97-AF65-F5344CB8AC3E}">
        <p14:creationId xmlns:p14="http://schemas.microsoft.com/office/powerpoint/2010/main" val="1110905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072361" y="179853"/>
            <a:ext cx="4636206" cy="707886"/>
          </a:xfrm>
          <a:prstGeom prst="rect">
            <a:avLst/>
          </a:prstGeom>
        </p:spPr>
        <p:txBody>
          <a:bodyPr wrap="none">
            <a:spAutoFit/>
          </a:bodyPr>
          <a:lstStyle/>
          <a:p>
            <a:r>
              <a:rPr lang="fa-IR" sz="4000" b="1" dirty="0" smtClean="0">
                <a:solidFill>
                  <a:schemeClr val="bg1"/>
                </a:solidFill>
                <a:latin typeface="Arial" pitchFamily="34" charset="0"/>
                <a:cs typeface="2  Mah" pitchFamily="2" charset="-78"/>
              </a:rPr>
              <a:t>2-1-2 </a:t>
            </a:r>
            <a:r>
              <a:rPr lang="fa-IR" sz="3200" b="1" dirty="0" smtClean="0">
                <a:solidFill>
                  <a:schemeClr val="bg1"/>
                </a:solidFill>
                <a:cs typeface="2  Mah" pitchFamily="2" charset="-78"/>
              </a:rPr>
              <a:t>موقعیت تاریخی شهرستان</a:t>
            </a:r>
            <a:endParaRPr lang="en-US" sz="3200" b="1" dirty="0"/>
          </a:p>
        </p:txBody>
      </p:sp>
      <p:sp>
        <p:nvSpPr>
          <p:cNvPr id="5" name="Rectangle 3"/>
          <p:cNvSpPr>
            <a:spLocks noChangeArrowheads="1"/>
          </p:cNvSpPr>
          <p:nvPr/>
        </p:nvSpPr>
        <p:spPr bwMode="auto">
          <a:xfrm>
            <a:off x="971600" y="1052735"/>
            <a:ext cx="756083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i="0" u="none" strike="noStrike" cap="none" normalizeH="0" baseline="0" dirty="0" smtClean="0">
                <a:ln>
                  <a:noFill/>
                </a:ln>
                <a:solidFill>
                  <a:schemeClr val="bg1"/>
                </a:solidFill>
                <a:effectLst/>
                <a:latin typeface="Arial" pitchFamily="34" charset="0"/>
                <a:cs typeface="2  Mah" pitchFamily="2" charset="-78"/>
              </a:rPr>
              <a:t>ورامين تا قبل از استيلاي مغول بر ايران ناحيه كم‌اهميتي بود و شهرت چنداني نداشت و جزيي از ايالت ري</a:t>
            </a:r>
            <a:r>
              <a:rPr kumimoji="0" lang="en-US" i="0" u="none" strike="noStrike" cap="none" normalizeH="0" baseline="0" dirty="0" smtClean="0">
                <a:ln>
                  <a:noFill/>
                </a:ln>
                <a:solidFill>
                  <a:schemeClr val="bg1"/>
                </a:solidFill>
                <a:effectLst/>
                <a:latin typeface="Arial" pitchFamily="34" charset="0"/>
                <a:cs typeface="2  Mah" pitchFamily="2" charset="-78"/>
              </a:rPr>
              <a:t> ( </a:t>
            </a:r>
            <a:r>
              <a:rPr kumimoji="0" lang="ar-SA" i="0" u="none" strike="noStrike" cap="none" normalizeH="0" baseline="0" dirty="0" smtClean="0">
                <a:ln>
                  <a:noFill/>
                </a:ln>
                <a:solidFill>
                  <a:schemeClr val="bg1"/>
                </a:solidFill>
                <a:effectLst/>
                <a:latin typeface="Arial" pitchFamily="34" charset="0"/>
                <a:cs typeface="2  Mah" pitchFamily="2" charset="-78"/>
              </a:rPr>
              <a:t>راگا</a:t>
            </a:r>
            <a:r>
              <a:rPr kumimoji="0" lang="en-US" i="0" u="none" strike="noStrike" cap="none" normalizeH="0" baseline="0" dirty="0" smtClean="0">
                <a:ln>
                  <a:noFill/>
                </a:ln>
                <a:solidFill>
                  <a:schemeClr val="bg1"/>
                </a:solidFill>
                <a:effectLst/>
                <a:latin typeface="Arial" pitchFamily="34" charset="0"/>
                <a:cs typeface="2  Mah" pitchFamily="2" charset="-78"/>
              </a:rPr>
              <a:t> - </a:t>
            </a:r>
            <a:r>
              <a:rPr kumimoji="0" lang="ar-SA" i="0" u="none" strike="noStrike" cap="none" normalizeH="0" baseline="0" dirty="0" smtClean="0">
                <a:ln>
                  <a:noFill/>
                </a:ln>
                <a:solidFill>
                  <a:schemeClr val="bg1"/>
                </a:solidFill>
                <a:effectLst/>
                <a:latin typeface="Arial" pitchFamily="34" charset="0"/>
                <a:cs typeface="2  Mah" pitchFamily="2" charset="-78"/>
              </a:rPr>
              <a:t>راجس</a:t>
            </a:r>
            <a:r>
              <a:rPr kumimoji="0" lang="en-US" i="0" u="none" strike="noStrike" cap="none" normalizeH="0" baseline="0" dirty="0" smtClean="0">
                <a:ln>
                  <a:noFill/>
                </a:ln>
                <a:solidFill>
                  <a:schemeClr val="bg1"/>
                </a:solidFill>
                <a:effectLst/>
                <a:latin typeface="Arial" pitchFamily="34" charset="0"/>
                <a:cs typeface="2  Mah" pitchFamily="2" charset="-78"/>
              </a:rPr>
              <a:t> ) </a:t>
            </a:r>
            <a:r>
              <a:rPr kumimoji="0" lang="ar-SA" i="0" u="none" strike="noStrike" cap="none" normalizeH="0" baseline="0" dirty="0" smtClean="0">
                <a:ln>
                  <a:noFill/>
                </a:ln>
                <a:solidFill>
                  <a:schemeClr val="bg1"/>
                </a:solidFill>
                <a:effectLst/>
                <a:latin typeface="Arial" pitchFamily="34" charset="0"/>
                <a:cs typeface="2  Mah" pitchFamily="2" charset="-78"/>
              </a:rPr>
              <a:t>محسوب مي‌شد ، وجه تسميه آن معلوم نيست ، لرد كرزن گويد</a:t>
            </a:r>
            <a:r>
              <a:rPr kumimoji="0" lang="en-US" i="0" u="none" strike="noStrike" cap="none" normalizeH="0" baseline="0" dirty="0" smtClean="0">
                <a:ln>
                  <a:noFill/>
                </a:ln>
                <a:solidFill>
                  <a:schemeClr val="bg1"/>
                </a:solidFill>
                <a:effectLst/>
                <a:latin typeface="Arial" pitchFamily="34" charset="0"/>
                <a:cs typeface="2  Mah" pitchFamily="2" charset="-78"/>
              </a:rPr>
              <a:t> </a:t>
            </a:r>
            <a:r>
              <a:rPr kumimoji="0" lang="ar-SA" i="0" u="none" strike="noStrike" cap="none" normalizeH="0" baseline="0" dirty="0" smtClean="0">
                <a:ln>
                  <a:noFill/>
                </a:ln>
                <a:solidFill>
                  <a:schemeClr val="bg1"/>
                </a:solidFill>
                <a:effectLst/>
                <a:latin typeface="Arial" pitchFamily="34" charset="0"/>
                <a:cs typeface="2  Mah" pitchFamily="2" charset="-78"/>
              </a:rPr>
              <a:t>در ونديدا نام دو محل به نام راجيس‌ودازنا ذكر شده كه شايد همان ري و ورامين باشد ، آنچه از فحواي كلام مورخان و جغرافي‌نويسان پيش از ايلغار مغول مي‌توان درك كرد اين ا‌ست كه در زمان حكومت آلبويه ورامين قصبه بزرگي بوده و از نواحي فلاحتي عمده به شمار مي‌آمده است ، پس از خرابي و نابودي ري ، ورامين و اهميت زيادي يافت</a:t>
            </a:r>
            <a:r>
              <a:rPr kumimoji="0" lang="en-US" i="0" u="none" strike="noStrike" cap="none" normalizeH="0" baseline="0" dirty="0" smtClean="0">
                <a:ln>
                  <a:noFill/>
                </a:ln>
                <a:solidFill>
                  <a:schemeClr val="bg1"/>
                </a:solidFill>
                <a:effectLst/>
                <a:latin typeface="Arial" pitchFamily="34" charset="0"/>
                <a:cs typeface="2  Mah" pitchFamily="2" charset="-78"/>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i="0" u="none" strike="noStrike" cap="none" normalizeH="0" baseline="0" dirty="0" smtClean="0">
                <a:ln>
                  <a:noFill/>
                </a:ln>
                <a:solidFill>
                  <a:schemeClr val="bg1"/>
                </a:solidFill>
                <a:effectLst/>
                <a:latin typeface="Arial" pitchFamily="34" charset="0"/>
                <a:cs typeface="2  Mah" pitchFamily="2" charset="-78"/>
              </a:rPr>
              <a:t>لسترنج انگليسي</a:t>
            </a:r>
            <a:r>
              <a:rPr kumimoji="0" lang="en-US" i="0" u="none" strike="noStrike" cap="none" normalizeH="0" baseline="0" dirty="0" smtClean="0">
                <a:ln>
                  <a:noFill/>
                </a:ln>
                <a:solidFill>
                  <a:schemeClr val="bg1"/>
                </a:solidFill>
                <a:effectLst/>
                <a:latin typeface="Arial" pitchFamily="34" charset="0"/>
                <a:cs typeface="2  Mah" pitchFamily="2" charset="-78"/>
              </a:rPr>
              <a:t> </a:t>
            </a:r>
            <a:r>
              <a:rPr kumimoji="0" lang="ar-SA" i="0" u="none" strike="noStrike" cap="none" normalizeH="0" baseline="0" dirty="0" smtClean="0">
                <a:ln>
                  <a:noFill/>
                </a:ln>
                <a:solidFill>
                  <a:schemeClr val="bg1"/>
                </a:solidFill>
                <a:effectLst/>
                <a:latin typeface="Arial" pitchFamily="34" charset="0"/>
                <a:cs typeface="2  Mah" pitchFamily="2" charset="-78"/>
              </a:rPr>
              <a:t>مي‌نويسد</a:t>
            </a:r>
            <a:r>
              <a:rPr kumimoji="0" lang="en-US" i="0" u="none" strike="noStrike" cap="none" normalizeH="0" baseline="0" dirty="0" smtClean="0">
                <a:ln>
                  <a:noFill/>
                </a:ln>
                <a:solidFill>
                  <a:schemeClr val="bg1"/>
                </a:solidFill>
                <a:effectLst/>
                <a:latin typeface="Arial" pitchFamily="34" charset="0"/>
                <a:cs typeface="2  Mah" pitchFamily="2" charset="-78"/>
              </a:rPr>
              <a:t>: « </a:t>
            </a:r>
            <a:r>
              <a:rPr kumimoji="0" lang="ar-SA" i="0" u="none" strike="noStrike" cap="none" normalizeH="0" baseline="0" dirty="0" smtClean="0">
                <a:ln>
                  <a:noFill/>
                </a:ln>
                <a:solidFill>
                  <a:schemeClr val="bg1"/>
                </a:solidFill>
                <a:effectLst/>
                <a:latin typeface="Arial" pitchFamily="34" charset="0"/>
                <a:cs typeface="2  Mah" pitchFamily="2" charset="-78"/>
              </a:rPr>
              <a:t>براي اينكه ري بيش از آن ويران مركز تومان يعني مقر تشكيلات اداري و مالي ايالت گرديد نشود غازان‌خان دستور داد عماراتي چند در آن ايجاد شود ولي باز هم ري آباد نشد زيرا اهالي آن به دو شهر ورامين و تهران كه نزديك ري بودند و مخصوصاً به ورامين كه هوايش از ري بهتر بود نقل مكان كرده بودند</a:t>
            </a:r>
            <a:r>
              <a:rPr kumimoji="0" lang="en-US" i="0" u="none" strike="noStrike" cap="none" normalizeH="0" baseline="0" dirty="0" smtClean="0">
                <a:ln>
                  <a:noFill/>
                </a:ln>
                <a:solidFill>
                  <a:schemeClr val="bg1"/>
                </a:solidFill>
                <a:effectLst/>
                <a:latin typeface="Arial" pitchFamily="34" charset="0"/>
                <a:cs typeface="2  Mah" pitchFamily="2" charset="-78"/>
              </a:rPr>
              <a:t>. » </a:t>
            </a:r>
            <a:endParaRPr kumimoji="0" lang="fa-IR" i="0" u="none" strike="noStrike" cap="none" normalizeH="0" baseline="0" dirty="0" smtClean="0">
              <a:ln>
                <a:noFill/>
              </a:ln>
              <a:solidFill>
                <a:schemeClr val="bg1"/>
              </a:solidFill>
              <a:effectLst/>
              <a:latin typeface="Arial" pitchFamily="34" charset="0"/>
              <a:cs typeface="2  Mah" pitchFamily="2" charset="-78"/>
            </a:endParaRPr>
          </a:p>
          <a:p>
            <a:pPr algn="r" rtl="1"/>
            <a:r>
              <a:rPr lang="ar-SA" dirty="0">
                <a:solidFill>
                  <a:schemeClr val="bg1"/>
                </a:solidFill>
                <a:cs typeface="2  Mah" pitchFamily="2" charset="-78"/>
              </a:rPr>
              <a:t>در آغاز قرن هشتم هجري </a:t>
            </a:r>
            <a:r>
              <a:rPr lang="ar-SA" dirty="0" smtClean="0">
                <a:solidFill>
                  <a:schemeClr val="bg1"/>
                </a:solidFill>
                <a:cs typeface="2  Mah" pitchFamily="2" charset="-78"/>
              </a:rPr>
              <a:t> </a:t>
            </a:r>
            <a:r>
              <a:rPr lang="ar-SA" dirty="0">
                <a:solidFill>
                  <a:schemeClr val="bg1"/>
                </a:solidFill>
                <a:cs typeface="2  Mah" pitchFamily="2" charset="-78"/>
              </a:rPr>
              <a:t>ورامين آبادترين شهر ايالت ري بود. در اواخر قرن هشتم و آغاز قرن نهم هجري سير قهقرائي ورامين آغاز گرديد زيرا در اين زمان تيموريان به قهر و غلبه بر ايران مسلط شده و خرابي و نابودي و كشتار را با خود به ارمغان آورده بودند! كلاويخو </a:t>
            </a:r>
            <a:r>
              <a:rPr lang="fa-IR" dirty="0" smtClean="0">
                <a:solidFill>
                  <a:schemeClr val="bg1"/>
                </a:solidFill>
                <a:cs typeface="2  Mah" pitchFamily="2" charset="-78"/>
              </a:rPr>
              <a:t>7</a:t>
            </a:r>
            <a:r>
              <a:rPr lang="ar-SA" dirty="0" smtClean="0">
                <a:solidFill>
                  <a:schemeClr val="bg1"/>
                </a:solidFill>
                <a:cs typeface="2  Mah" pitchFamily="2" charset="-78"/>
              </a:rPr>
              <a:t> </a:t>
            </a:r>
            <a:r>
              <a:rPr lang="ar-SA" dirty="0">
                <a:solidFill>
                  <a:schemeClr val="bg1"/>
                </a:solidFill>
                <a:cs typeface="2  Mah" pitchFamily="2" charset="-78"/>
              </a:rPr>
              <a:t>جهانگرد معروف كه در سال 1405 ميلادي از ايران ديدن كرده است در سفرنامه خود مي‌نويسد: « ورامين شهر بزرگي است كه قسمت اعظمش خالي از سكنه شده‌است. » </a:t>
            </a:r>
          </a:p>
          <a:p>
            <a:pPr algn="r" rtl="1"/>
            <a:r>
              <a:rPr lang="ar-SA" dirty="0">
                <a:solidFill>
                  <a:schemeClr val="bg1"/>
                </a:solidFill>
                <a:cs typeface="2  Mah" pitchFamily="2" charset="-78"/>
              </a:rPr>
              <a:t>جغرافي‌نويسان قرن دهم ورامين را به عنوان قريه ذكر مي‌كنند معلوم مي‌شود كه در اين دوره به‌كلي اهميت سابق را از دست داده است.</a:t>
            </a:r>
          </a:p>
          <a:p>
            <a:pPr lvl="0" algn="r" eaLnBrk="0" fontAlgn="base" hangingPunct="0">
              <a:spcBef>
                <a:spcPct val="0"/>
              </a:spcBef>
              <a:spcAft>
                <a:spcPct val="0"/>
              </a:spcAft>
            </a:pPr>
            <a:endParaRPr kumimoji="0" lang="en-US" i="0" u="none" strike="noStrike" cap="none" normalizeH="0" baseline="0" dirty="0" smtClean="0">
              <a:ln>
                <a:noFill/>
              </a:ln>
              <a:solidFill>
                <a:schemeClr val="bg1"/>
              </a:solidFill>
              <a:effectLst/>
              <a:latin typeface="Arial" pitchFamily="34" charset="0"/>
              <a:cs typeface="2  Mah" pitchFamily="2" charset="-78"/>
            </a:endParaRPr>
          </a:p>
        </p:txBody>
      </p:sp>
      <p:sp>
        <p:nvSpPr>
          <p:cNvPr id="8" name="Rectangle 7"/>
          <p:cNvSpPr/>
          <p:nvPr/>
        </p:nvSpPr>
        <p:spPr>
          <a:xfrm>
            <a:off x="-7865" y="6510829"/>
            <a:ext cx="5031682" cy="400110"/>
          </a:xfrm>
          <a:prstGeom prst="rect">
            <a:avLst/>
          </a:prstGeom>
        </p:spPr>
        <p:txBody>
          <a:bodyPr wrap="square">
            <a:spAutoFit/>
          </a:bodyPr>
          <a:lstStyle/>
          <a:p>
            <a:r>
              <a:rPr lang="fa-IR" sz="2000" dirty="0" smtClean="0">
                <a:solidFill>
                  <a:schemeClr val="bg1"/>
                </a:solidFill>
                <a:cs typeface="2  Mah" pitchFamily="2" charset="-78"/>
              </a:rPr>
              <a:t>منبع:کتاب قدیمی ورامین</a:t>
            </a:r>
            <a:endParaRPr lang="en-US" sz="2000" dirty="0">
              <a:solidFill>
                <a:schemeClr val="bg1"/>
              </a:solidFill>
              <a:cs typeface="2  Mah" pitchFamily="2" charset="-78"/>
            </a:endParaRPr>
          </a:p>
        </p:txBody>
      </p:sp>
    </p:spTree>
    <p:extLst>
      <p:ext uri="{BB962C8B-B14F-4D97-AF65-F5344CB8AC3E}">
        <p14:creationId xmlns:p14="http://schemas.microsoft.com/office/powerpoint/2010/main" val="820828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35843" y="93781"/>
            <a:ext cx="4196983" cy="707886"/>
          </a:xfrm>
          <a:prstGeom prst="rect">
            <a:avLst/>
          </a:prstGeom>
        </p:spPr>
        <p:txBody>
          <a:bodyPr wrap="none">
            <a:spAutoFit/>
          </a:bodyPr>
          <a:lstStyle/>
          <a:p>
            <a:r>
              <a:rPr lang="fa-IR" sz="4000" b="1" dirty="0" smtClean="0">
                <a:solidFill>
                  <a:schemeClr val="bg1"/>
                </a:solidFill>
                <a:latin typeface="Arial" pitchFamily="34" charset="0"/>
                <a:cs typeface="2  Mah" pitchFamily="2" charset="-78"/>
              </a:rPr>
              <a:t>2-1-3 </a:t>
            </a:r>
            <a:r>
              <a:rPr lang="fa-IR" sz="3200" b="1" dirty="0" smtClean="0">
                <a:solidFill>
                  <a:schemeClr val="bg1"/>
                </a:solidFill>
                <a:cs typeface="2  Mah" pitchFamily="2" charset="-78"/>
              </a:rPr>
              <a:t>موقعیت تاریخی محله</a:t>
            </a:r>
            <a:endParaRPr lang="en-US" sz="3200" b="1" dirty="0"/>
          </a:p>
        </p:txBody>
      </p:sp>
      <p:sp>
        <p:nvSpPr>
          <p:cNvPr id="2" name="Rectangle 1"/>
          <p:cNvSpPr>
            <a:spLocks noChangeArrowheads="1"/>
          </p:cNvSpPr>
          <p:nvPr/>
        </p:nvSpPr>
        <p:spPr bwMode="auto">
          <a:xfrm>
            <a:off x="1403648" y="777478"/>
            <a:ext cx="736533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bg1"/>
                </a:solidFill>
                <a:effectLst/>
                <a:latin typeface="Arial" pitchFamily="34" charset="0"/>
                <a:cs typeface="2  Mah" pitchFamily="2" charset="-78"/>
              </a:rPr>
              <a:t>بقعه امام‌زاده يحيي در جنوب‌‌شرقي ورامين در محله كهنه گل در قبرستاني واقع شده و فاصله آن به خط مستقيم تا مسجد‌جامع بسيار كم است تاريخ بناي آن محرم سال 707 هجري قمري است و باني آن را ابومحمد ابي‌زيد ذكر كرده‌اند راه وصول به امام‌زاده كوره راه باريكي است كه از</a:t>
            </a:r>
            <a:r>
              <a:rPr kumimoji="0" lang="en-US" sz="2000" i="0" u="none" strike="noStrike" cap="none" normalizeH="0" baseline="0" dirty="0" smtClean="0">
                <a:ln>
                  <a:noFill/>
                </a:ln>
                <a:solidFill>
                  <a:schemeClr val="bg1"/>
                </a:solidFill>
                <a:effectLst/>
                <a:latin typeface="Arial" pitchFamily="34" charset="0"/>
                <a:cs typeface="2  Mah" pitchFamily="2" charset="-78"/>
              </a:rPr>
              <a:t> </a:t>
            </a:r>
            <a:r>
              <a:rPr kumimoji="0" lang="ar-SA" sz="2000" i="0" u="none" strike="noStrike" cap="none" normalizeH="0" baseline="0" dirty="0" smtClean="0">
                <a:ln>
                  <a:noFill/>
                </a:ln>
                <a:solidFill>
                  <a:schemeClr val="bg1"/>
                </a:solidFill>
                <a:effectLst/>
                <a:latin typeface="Arial" pitchFamily="34" charset="0"/>
                <a:cs typeface="2  Mah" pitchFamily="2" charset="-78"/>
              </a:rPr>
              <a:t>ميان مزارع گندم و صيفي‌جات مي‌گذرد. سبك معماري بنا شباهت زيادي</a:t>
            </a:r>
            <a:r>
              <a:rPr kumimoji="0" lang="en-US" sz="2000" i="0" u="none" strike="noStrike" cap="none" normalizeH="0" baseline="0" dirty="0" smtClean="0">
                <a:ln>
                  <a:noFill/>
                </a:ln>
                <a:solidFill>
                  <a:schemeClr val="bg1"/>
                </a:solidFill>
                <a:effectLst/>
                <a:latin typeface="Arial" pitchFamily="34" charset="0"/>
                <a:cs typeface="2  Mah" pitchFamily="2" charset="-78"/>
              </a:rPr>
              <a:t> </a:t>
            </a:r>
            <a:r>
              <a:rPr kumimoji="0" lang="ar-SA" sz="2000" i="0" u="none" strike="noStrike" cap="none" normalizeH="0" baseline="0" dirty="0" smtClean="0">
                <a:ln>
                  <a:noFill/>
                </a:ln>
                <a:solidFill>
                  <a:schemeClr val="bg1"/>
                </a:solidFill>
                <a:effectLst/>
                <a:latin typeface="Arial" pitchFamily="34" charset="0"/>
                <a:cs typeface="2  Mah" pitchFamily="2" charset="-78"/>
              </a:rPr>
              <a:t>به مسجد‌جامع و برج علاء‌الدين دارد</a:t>
            </a:r>
            <a:r>
              <a:rPr kumimoji="0" lang="fa-IR" sz="2000" i="0" u="none" strike="noStrike" cap="none" normalizeH="0" baseline="0" dirty="0" smtClean="0">
                <a:ln>
                  <a:noFill/>
                </a:ln>
                <a:solidFill>
                  <a:schemeClr val="bg1"/>
                </a:solidFill>
                <a:effectLst/>
                <a:latin typeface="Arial" pitchFamily="34" charset="0"/>
                <a:cs typeface="2  Mah" pitchFamily="2" charset="-78"/>
              </a:rPr>
              <a:t>.</a:t>
            </a:r>
            <a:r>
              <a:rPr kumimoji="0" lang="en-US" sz="2000" i="0" u="none" strike="noStrike" cap="none" normalizeH="0" baseline="0" dirty="0" smtClean="0">
                <a:ln>
                  <a:noFill/>
                </a:ln>
                <a:solidFill>
                  <a:schemeClr val="bg1"/>
                </a:solidFill>
                <a:effectLst/>
                <a:latin typeface="Arial" pitchFamily="34" charset="0"/>
                <a:cs typeface="2  Mah" pitchFamily="2" charset="-78"/>
              </a:rPr>
              <a:t>. </a:t>
            </a:r>
          </a:p>
        </p:txBody>
      </p:sp>
      <p:sp>
        <p:nvSpPr>
          <p:cNvPr id="7" name="Rectangle 6"/>
          <p:cNvSpPr/>
          <p:nvPr/>
        </p:nvSpPr>
        <p:spPr>
          <a:xfrm>
            <a:off x="5245059" y="2945761"/>
            <a:ext cx="3531736" cy="707886"/>
          </a:xfrm>
          <a:prstGeom prst="rect">
            <a:avLst/>
          </a:prstGeom>
        </p:spPr>
        <p:txBody>
          <a:bodyPr wrap="none">
            <a:spAutoFit/>
          </a:bodyPr>
          <a:lstStyle/>
          <a:p>
            <a:r>
              <a:rPr lang="fa-IR" sz="4000" b="1" dirty="0" smtClean="0">
                <a:solidFill>
                  <a:schemeClr val="bg1"/>
                </a:solidFill>
                <a:latin typeface="Arial" pitchFamily="34" charset="0"/>
                <a:cs typeface="2  Mah" pitchFamily="2" charset="-78"/>
              </a:rPr>
              <a:t>2-1-4 </a:t>
            </a:r>
            <a:r>
              <a:rPr lang="fa-IR" sz="3200" b="1" dirty="0" smtClean="0">
                <a:solidFill>
                  <a:schemeClr val="bg1"/>
                </a:solidFill>
                <a:cs typeface="2  Mah" pitchFamily="2" charset="-78"/>
              </a:rPr>
              <a:t>بنای مورد مطالعه</a:t>
            </a:r>
            <a:endParaRPr lang="en-US" sz="32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34" y="2400876"/>
            <a:ext cx="4680520" cy="345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292080" y="4653136"/>
            <a:ext cx="2895344" cy="400110"/>
          </a:xfrm>
          <a:prstGeom prst="rect">
            <a:avLst/>
          </a:prstGeom>
        </p:spPr>
        <p:txBody>
          <a:bodyPr wrap="none">
            <a:spAutoFit/>
          </a:bodyPr>
          <a:lstStyle/>
          <a:p>
            <a:r>
              <a:rPr lang="fa-IR" sz="2000" dirty="0" smtClean="0">
                <a:solidFill>
                  <a:schemeClr val="bg1"/>
                </a:solidFill>
                <a:cs typeface="2  Mah" pitchFamily="2" charset="-78"/>
              </a:rPr>
              <a:t>2-2 عکس قدیمی از امامزاده یحیی</a:t>
            </a:r>
            <a:endParaRPr lang="en-US" sz="2000" dirty="0">
              <a:solidFill>
                <a:schemeClr val="bg1"/>
              </a:solidFill>
              <a:cs typeface="2  Mah" pitchFamily="2" charset="-78"/>
            </a:endParaRPr>
          </a:p>
        </p:txBody>
      </p:sp>
      <p:sp>
        <p:nvSpPr>
          <p:cNvPr id="11" name="Rectangle 10"/>
          <p:cNvSpPr/>
          <p:nvPr/>
        </p:nvSpPr>
        <p:spPr>
          <a:xfrm>
            <a:off x="-7865" y="6510829"/>
            <a:ext cx="5031682" cy="400110"/>
          </a:xfrm>
          <a:prstGeom prst="rect">
            <a:avLst/>
          </a:prstGeom>
        </p:spPr>
        <p:txBody>
          <a:bodyPr wrap="square">
            <a:spAutoFit/>
          </a:bodyPr>
          <a:lstStyle/>
          <a:p>
            <a:r>
              <a:rPr lang="fa-IR" sz="2000" dirty="0" smtClean="0">
                <a:solidFill>
                  <a:schemeClr val="bg1"/>
                </a:solidFill>
                <a:cs typeface="2  Mah" pitchFamily="2" charset="-78"/>
              </a:rPr>
              <a:t>منبع:کتاب قدیمی ورامین</a:t>
            </a:r>
            <a:endParaRPr lang="en-US" sz="2000" dirty="0">
              <a:solidFill>
                <a:schemeClr val="bg1"/>
              </a:solidFill>
              <a:cs typeface="2  Mah"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12160" y="116632"/>
            <a:ext cx="2396810" cy="707886"/>
          </a:xfrm>
          <a:prstGeom prst="rect">
            <a:avLst/>
          </a:prstGeom>
        </p:spPr>
        <p:txBody>
          <a:bodyPr wrap="none">
            <a:spAutoFit/>
          </a:bodyPr>
          <a:lstStyle/>
          <a:p>
            <a:r>
              <a:rPr lang="fa-IR" sz="4000" b="1" dirty="0" smtClean="0">
                <a:solidFill>
                  <a:schemeClr val="bg1"/>
                </a:solidFill>
                <a:latin typeface="Arial" pitchFamily="34" charset="0"/>
                <a:cs typeface="2  Mah" pitchFamily="2" charset="-78"/>
              </a:rPr>
              <a:t>2-2 </a:t>
            </a:r>
            <a:r>
              <a:rPr lang="fa-IR" sz="3200" b="1" dirty="0" smtClean="0">
                <a:solidFill>
                  <a:schemeClr val="bg1"/>
                </a:solidFill>
                <a:cs typeface="2  Mah" pitchFamily="2" charset="-78"/>
              </a:rPr>
              <a:t>تاریخچه بنا</a:t>
            </a:r>
            <a:endParaRPr lang="en-US" sz="3200" b="1" dirty="0"/>
          </a:p>
        </p:txBody>
      </p:sp>
      <p:sp>
        <p:nvSpPr>
          <p:cNvPr id="5" name="Rectangle 4"/>
          <p:cNvSpPr/>
          <p:nvPr/>
        </p:nvSpPr>
        <p:spPr>
          <a:xfrm>
            <a:off x="1053867" y="824518"/>
            <a:ext cx="7344816" cy="2308324"/>
          </a:xfrm>
          <a:prstGeom prst="rect">
            <a:avLst/>
          </a:prstGeom>
        </p:spPr>
        <p:txBody>
          <a:bodyPr wrap="square">
            <a:spAutoFit/>
          </a:bodyPr>
          <a:lstStyle/>
          <a:p>
            <a:pPr algn="r"/>
            <a:r>
              <a:rPr lang="fa-IR" dirty="0" smtClean="0">
                <a:solidFill>
                  <a:schemeClr val="bg1"/>
                </a:solidFill>
                <a:cs typeface="2  Mah" pitchFamily="2" charset="-78"/>
              </a:rPr>
              <a:t>بنای امام زاده یحیی  در منطقه ی  کهنه گل واقع شده و فاصله </a:t>
            </a:r>
            <a:r>
              <a:rPr lang="fa-IR" dirty="0">
                <a:solidFill>
                  <a:schemeClr val="bg1"/>
                </a:solidFill>
                <a:cs typeface="2  Mah" pitchFamily="2" charset="-78"/>
              </a:rPr>
              <a:t>آن به خط مستقیم تا مسجد جامع بسیار کم (حدود </a:t>
            </a:r>
            <a:r>
              <a:rPr lang="fa-IR" dirty="0" smtClean="0">
                <a:solidFill>
                  <a:schemeClr val="bg1"/>
                </a:solidFill>
                <a:cs typeface="2  Mah" pitchFamily="2" charset="-78"/>
              </a:rPr>
              <a:t>یک کیلومتر</a:t>
            </a:r>
            <a:r>
              <a:rPr lang="fa-IR" dirty="0">
                <a:solidFill>
                  <a:schemeClr val="bg1"/>
                </a:solidFill>
                <a:cs typeface="2  Mah" pitchFamily="2" charset="-78"/>
              </a:rPr>
              <a:t>) است (تصاویر 1 و 2). در گذشته راه وصول به بقعه راه باریکی بود که از میان مزارع </a:t>
            </a:r>
            <a:r>
              <a:rPr lang="fa-IR" dirty="0" smtClean="0">
                <a:solidFill>
                  <a:schemeClr val="bg1"/>
                </a:solidFill>
                <a:cs typeface="2  Mah" pitchFamily="2" charset="-78"/>
              </a:rPr>
              <a:t>گندم صیفیجات </a:t>
            </a:r>
            <a:r>
              <a:rPr lang="fa-IR" dirty="0">
                <a:solidFill>
                  <a:schemeClr val="bg1"/>
                </a:solidFill>
                <a:cs typeface="2  Mah" pitchFamily="2" charset="-78"/>
              </a:rPr>
              <a:t>میگذشت ،</a:t>
            </a:r>
          </a:p>
          <a:p>
            <a:pPr algn="r"/>
            <a:r>
              <a:rPr lang="fa-IR" dirty="0">
                <a:solidFill>
                  <a:schemeClr val="bg1"/>
                </a:solidFill>
                <a:cs typeface="2  Mah" pitchFamily="2" charset="-78"/>
              </a:rPr>
              <a:t>( اما امروزه به علت توسعه شهر ورامین بناي امامزاده در داخل محدوده شهري قرار گرفته است</a:t>
            </a:r>
            <a:r>
              <a:rPr lang="fa-IR" dirty="0" smtClean="0">
                <a:solidFill>
                  <a:schemeClr val="bg1"/>
                </a:solidFill>
                <a:cs typeface="2  Mah" pitchFamily="2" charset="-78"/>
              </a:rPr>
              <a:t>تزیینات </a:t>
            </a:r>
            <a:r>
              <a:rPr lang="fa-IR" dirty="0">
                <a:solidFill>
                  <a:schemeClr val="bg1"/>
                </a:solidFill>
                <a:cs typeface="2  Mah" pitchFamily="2" charset="-78"/>
              </a:rPr>
              <a:t>گچبري و کاشیکاري هاي خود، اهمیتی جهانی دارد. در این بقعه، آرایه هاي گچبري وسعت زیادي از تزیینات را </a:t>
            </a:r>
            <a:r>
              <a:rPr lang="fa-IR" dirty="0" smtClean="0">
                <a:solidFill>
                  <a:schemeClr val="bg1"/>
                </a:solidFill>
                <a:cs typeface="2  Mah" pitchFamily="2" charset="-78"/>
              </a:rPr>
              <a:t>به</a:t>
            </a:r>
            <a:r>
              <a:rPr lang="fa-IR" dirty="0">
                <a:solidFill>
                  <a:schemeClr val="bg1"/>
                </a:solidFill>
                <a:cs typeface="2  Mah" pitchFamily="2" charset="-78"/>
              </a:rPr>
              <a:t> </a:t>
            </a:r>
            <a:r>
              <a:rPr lang="fa-IR" dirty="0" smtClean="0">
                <a:solidFill>
                  <a:schemeClr val="bg1"/>
                </a:solidFill>
                <a:cs typeface="2  Mah" pitchFamily="2" charset="-78"/>
              </a:rPr>
              <a:t>خود </a:t>
            </a:r>
            <a:r>
              <a:rPr lang="fa-IR" dirty="0">
                <a:solidFill>
                  <a:schemeClr val="bg1"/>
                </a:solidFill>
                <a:cs typeface="2  Mah" pitchFamily="2" charset="-78"/>
              </a:rPr>
              <a:t>اختصاص داده است به گونه اي که در بخش هاي مختلف بنا از جمله: گوشه سازي ها (سه کنج)، دیوار سمت قبله</a:t>
            </a:r>
            <a:r>
              <a:rPr lang="fa-IR" dirty="0" smtClean="0">
                <a:solidFill>
                  <a:schemeClr val="bg1"/>
                </a:solidFill>
                <a:cs typeface="2  Mah" pitchFamily="2" charset="-78"/>
              </a:rPr>
              <a:t>، سقف </a:t>
            </a:r>
            <a:r>
              <a:rPr lang="fa-IR" dirty="0">
                <a:solidFill>
                  <a:schemeClr val="bg1"/>
                </a:solidFill>
                <a:cs typeface="2  Mah" pitchFamily="2" charset="-78"/>
              </a:rPr>
              <a:t>و کتیبه ثلث تاریخدار درون بقعه، می توان نمونه هاي منحصر به فردي از این تزیینات را مشاهده کرد. </a:t>
            </a:r>
            <a:r>
              <a:rPr lang="fa-IR" dirty="0" smtClean="0">
                <a:solidFill>
                  <a:schemeClr val="bg1"/>
                </a:solidFill>
                <a:cs typeface="2  Mah" pitchFamily="2" charset="-78"/>
              </a:rPr>
              <a:t> .</a:t>
            </a:r>
            <a:endParaRPr lang="en-US" dirty="0">
              <a:solidFill>
                <a:schemeClr val="bg1"/>
              </a:solidFill>
              <a:cs typeface="2  Mah" pitchFamily="2" charset="-78"/>
            </a:endParaRPr>
          </a:p>
        </p:txBody>
      </p:sp>
      <p:pic>
        <p:nvPicPr>
          <p:cNvPr id="6" name="Content Placeholder 4" descr="امامزاده-یحیی1.jpg"/>
          <p:cNvPicPr>
            <a:picLocks noChangeAspect="1"/>
          </p:cNvPicPr>
          <p:nvPr/>
        </p:nvPicPr>
        <p:blipFill>
          <a:blip r:embed="rId2" cstate="print"/>
          <a:stretch>
            <a:fillRect/>
          </a:stretch>
        </p:blipFill>
        <p:spPr>
          <a:xfrm>
            <a:off x="1756843" y="3275515"/>
            <a:ext cx="5912255" cy="2808321"/>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7" name="Rectangle 6"/>
          <p:cNvSpPr/>
          <p:nvPr/>
        </p:nvSpPr>
        <p:spPr>
          <a:xfrm>
            <a:off x="3995936" y="6108694"/>
            <a:ext cx="4618771" cy="646331"/>
          </a:xfrm>
          <a:prstGeom prst="rect">
            <a:avLst/>
          </a:prstGeom>
        </p:spPr>
        <p:txBody>
          <a:bodyPr wrap="square">
            <a:spAutoFit/>
          </a:bodyPr>
          <a:lstStyle/>
          <a:p>
            <a:r>
              <a:rPr lang="fa-IR" dirty="0" smtClean="0">
                <a:solidFill>
                  <a:schemeClr val="bg1"/>
                </a:solidFill>
                <a:cs typeface="2  Mah" pitchFamily="2" charset="-78"/>
              </a:rPr>
              <a:t>2-3  </a:t>
            </a:r>
            <a:r>
              <a:rPr lang="fa-IR" dirty="0">
                <a:solidFill>
                  <a:schemeClr val="bg1"/>
                </a:solidFill>
                <a:cs typeface="2  Mah" pitchFamily="2" charset="-78"/>
              </a:rPr>
              <a:t>:موقعیت مکان امامزاده </a:t>
            </a:r>
            <a:r>
              <a:rPr lang="fa-IR" dirty="0" smtClean="0">
                <a:solidFill>
                  <a:schemeClr val="bg1"/>
                </a:solidFill>
                <a:cs typeface="2  Mah" pitchFamily="2" charset="-78"/>
              </a:rPr>
              <a:t>یحیی و بزرگنمایی</a:t>
            </a:r>
          </a:p>
          <a:p>
            <a:r>
              <a:rPr lang="fa-IR" dirty="0" smtClean="0">
                <a:solidFill>
                  <a:schemeClr val="bg1"/>
                </a:solidFill>
                <a:cs typeface="2  Mah" pitchFamily="2" charset="-78"/>
              </a:rPr>
              <a:t> </a:t>
            </a:r>
            <a:r>
              <a:rPr lang="fa-IR" dirty="0">
                <a:solidFill>
                  <a:schemeClr val="bg1"/>
                </a:solidFill>
                <a:cs typeface="2  Mah" pitchFamily="2" charset="-78"/>
              </a:rPr>
              <a:t>موقعیت امامزاده یحیی در </a:t>
            </a:r>
            <a:r>
              <a:rPr lang="fa-IR" dirty="0" smtClean="0">
                <a:solidFill>
                  <a:schemeClr val="bg1"/>
                </a:solidFill>
                <a:cs typeface="2  Mah" pitchFamily="2" charset="-78"/>
              </a:rPr>
              <a:t>بافت  ورامین</a:t>
            </a:r>
            <a:endParaRPr lang="fa-IR" dirty="0">
              <a:solidFill>
                <a:schemeClr val="bg1"/>
              </a:solidFill>
              <a:cs typeface="2  Mah" pitchFamily="2" charset="-78"/>
            </a:endParaRPr>
          </a:p>
        </p:txBody>
      </p:sp>
      <p:sp>
        <p:nvSpPr>
          <p:cNvPr id="8" name="Rectangle 7"/>
          <p:cNvSpPr/>
          <p:nvPr/>
        </p:nvSpPr>
        <p:spPr>
          <a:xfrm>
            <a:off x="-7865" y="6510829"/>
            <a:ext cx="5031682" cy="400110"/>
          </a:xfrm>
          <a:prstGeom prst="rect">
            <a:avLst/>
          </a:prstGeom>
        </p:spPr>
        <p:txBody>
          <a:bodyPr wrap="square">
            <a:spAutoFit/>
          </a:bodyPr>
          <a:lstStyle/>
          <a:p>
            <a:r>
              <a:rPr lang="fa-IR" sz="2000" dirty="0" smtClean="0">
                <a:solidFill>
                  <a:schemeClr val="tx1">
                    <a:lumMod val="95000"/>
                  </a:schemeClr>
                </a:solidFill>
                <a:effectLst>
                  <a:outerShdw blurRad="38100" dist="38100" dir="2700000" algn="tl">
                    <a:srgbClr val="000000">
                      <a:alpha val="43137"/>
                    </a:srgbClr>
                  </a:outerShdw>
                </a:effectLst>
                <a:cs typeface="2  Mah" pitchFamily="2" charset="-78"/>
              </a:rPr>
              <a:t>منبع: مقاله </a:t>
            </a:r>
            <a:r>
              <a:rPr lang="fa-IR" sz="2000" b="1" dirty="0">
                <a:solidFill>
                  <a:schemeClr val="tx1">
                    <a:lumMod val="95000"/>
                  </a:schemeClr>
                </a:solidFill>
                <a:effectLst>
                  <a:outerShdw blurRad="38100" dist="38100" dir="2700000" algn="tl">
                    <a:srgbClr val="000000">
                      <a:alpha val="43137"/>
                    </a:srgbClr>
                  </a:outerShdw>
                </a:effectLst>
                <a:cs typeface="2  Mah" pitchFamily="2" charset="-78"/>
              </a:rPr>
              <a:t>آرایه هاي گچبري بقعه امامزاده یحیی ورامین</a:t>
            </a:r>
            <a:endParaRPr lang="en-US" sz="2000" dirty="0">
              <a:solidFill>
                <a:schemeClr val="tx1">
                  <a:lumMod val="95000"/>
                </a:schemeClr>
              </a:solidFill>
              <a:effectLst>
                <a:outerShdw blurRad="38100" dist="38100" dir="2700000" algn="tl">
                  <a:srgbClr val="000000">
                    <a:alpha val="43137"/>
                  </a:srgbClr>
                </a:outerShdw>
              </a:effectLst>
              <a:cs typeface="2  Mah"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71599" y="543163"/>
            <a:ext cx="756083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r>
              <a:rPr lang="fa-IR" dirty="0">
                <a:solidFill>
                  <a:schemeClr val="bg1"/>
                </a:solidFill>
                <a:cs typeface="2  Mah" pitchFamily="2" charset="-78"/>
              </a:rPr>
              <a:t>یحیی بن علی ابن عبدالرحمن بن قاسم بن حسن بن » : ابوالفرج اصفهانی راجع به سلسله النسب امامزاده </a:t>
            </a:r>
            <a:r>
              <a:rPr lang="fa-IR" dirty="0" smtClean="0">
                <a:solidFill>
                  <a:schemeClr val="bg1"/>
                </a:solidFill>
                <a:cs typeface="2  Mah" pitchFamily="2" charset="-78"/>
              </a:rPr>
              <a:t>یحیی مینویسد</a:t>
            </a:r>
            <a:r>
              <a:rPr lang="fa-IR" dirty="0">
                <a:solidFill>
                  <a:schemeClr val="bg1"/>
                </a:solidFill>
                <a:cs typeface="2  Mah" pitchFamily="2" charset="-78"/>
              </a:rPr>
              <a:t> </a:t>
            </a:r>
            <a:r>
              <a:rPr lang="fa-IR" dirty="0" smtClean="0">
                <a:solidFill>
                  <a:schemeClr val="bg1"/>
                </a:solidFill>
                <a:cs typeface="2  Mah" pitchFamily="2" charset="-78"/>
              </a:rPr>
              <a:t>زید </a:t>
            </a:r>
            <a:r>
              <a:rPr lang="fa-IR" dirty="0">
                <a:solidFill>
                  <a:schemeClr val="bg1"/>
                </a:solidFill>
                <a:cs typeface="2  Mah" pitchFamily="2" charset="-78"/>
              </a:rPr>
              <a:t>(بن ابی محمد الحسن)، مادرش دختر عبدالله بن ابراهیم بن محمد بن عبدالله بن محمد بن علی بن عبدالله بن جعفر </a:t>
            </a:r>
            <a:r>
              <a:rPr lang="fa-IR" dirty="0" smtClean="0">
                <a:solidFill>
                  <a:schemeClr val="bg1"/>
                </a:solidFill>
                <a:cs typeface="2  Mah" pitchFamily="2" charset="-78"/>
              </a:rPr>
              <a:t>بن ( </a:t>
            </a:r>
            <a:r>
              <a:rPr lang="fa-IR" dirty="0">
                <a:solidFill>
                  <a:schemeClr val="bg1"/>
                </a:solidFill>
                <a:cs typeface="2  Mah" pitchFamily="2" charset="-78"/>
              </a:rPr>
              <a:t>الاصفهانی، 635 :1380 )« ابی طالب است؛ و او را یاران عبدالله بن عزیز حاکم شهر </a:t>
            </a:r>
            <a:r>
              <a:rPr lang="fa-IR" dirty="0" smtClean="0">
                <a:solidFill>
                  <a:schemeClr val="bg1"/>
                </a:solidFill>
                <a:cs typeface="2  Mah" pitchFamily="2" charset="-78"/>
              </a:rPr>
              <a:t>= ري</a:t>
            </a:r>
            <a:r>
              <a:rPr lang="fa-IR" dirty="0">
                <a:solidFill>
                  <a:schemeClr val="bg1"/>
                </a:solidFill>
                <a:cs typeface="2  Mah" pitchFamily="2" charset="-78"/>
              </a:rPr>
              <a:t>، در یکی از قراء ري به قتل رسانیدند</a:t>
            </a:r>
          </a:p>
          <a:p>
            <a:pPr algn="r"/>
            <a:r>
              <a:rPr lang="fa-IR" dirty="0">
                <a:solidFill>
                  <a:schemeClr val="bg1"/>
                </a:solidFill>
                <a:cs typeface="2  Mah" pitchFamily="2" charset="-78"/>
              </a:rPr>
              <a:t>از طالبیانی که وارد به ورامین شدند یکی فرزند قاسم بن الحسن » : ابواسماعیل ابراهیم بن ناصر بن </a:t>
            </a:r>
            <a:endParaRPr lang="fa-IR" dirty="0" smtClean="0">
              <a:solidFill>
                <a:schemeClr val="bg1"/>
              </a:solidFill>
              <a:cs typeface="2  Mah" pitchFamily="2" charset="-78"/>
            </a:endParaRPr>
          </a:p>
          <a:p>
            <a:pPr algn="r"/>
            <a:r>
              <a:rPr lang="fa-IR" dirty="0" smtClean="0">
                <a:solidFill>
                  <a:schemeClr val="bg1"/>
                </a:solidFill>
                <a:cs typeface="2  Mah" pitchFamily="2" charset="-78"/>
              </a:rPr>
              <a:t> طباطبائی نیز مینویسد بن </a:t>
            </a:r>
            <a:r>
              <a:rPr lang="fa-IR" dirty="0">
                <a:solidFill>
                  <a:schemeClr val="bg1"/>
                </a:solidFill>
                <a:cs typeface="2  Mah" pitchFamily="2" charset="-78"/>
              </a:rPr>
              <a:t>زید بن الحسن بوده است. نام او یحیی بن علی ابن عبدالرحمن بن قاسم </a:t>
            </a:r>
            <a:r>
              <a:rPr lang="fa-IR" dirty="0" smtClean="0">
                <a:solidFill>
                  <a:schemeClr val="bg1"/>
                </a:solidFill>
                <a:cs typeface="2  Mah" pitchFamily="2" charset="-78"/>
              </a:rPr>
              <a:t>بن حسن </a:t>
            </a:r>
            <a:r>
              <a:rPr lang="fa-IR" dirty="0">
                <a:solidFill>
                  <a:schemeClr val="bg1"/>
                </a:solidFill>
                <a:cs typeface="2  Mah" pitchFamily="2" charset="-78"/>
              </a:rPr>
              <a:t>بن زید بن امام حسن </a:t>
            </a:r>
            <a:r>
              <a:rPr lang="fa-IR" dirty="0" smtClean="0">
                <a:solidFill>
                  <a:schemeClr val="bg1"/>
                </a:solidFill>
                <a:cs typeface="2  Mah" pitchFamily="2" charset="-78"/>
              </a:rPr>
              <a:t>میباشد.</a:t>
            </a:r>
            <a:endParaRPr kumimoji="0" lang="en-US" i="0" u="none" strike="noStrike" cap="none" normalizeH="0" baseline="0" dirty="0" smtClean="0">
              <a:ln>
                <a:noFill/>
              </a:ln>
              <a:solidFill>
                <a:schemeClr val="bg1"/>
              </a:solidFill>
              <a:effectLst/>
              <a:latin typeface="Arial" pitchFamily="34" charset="0"/>
              <a:cs typeface="2  Mah"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434" y="2574488"/>
            <a:ext cx="6225770" cy="351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95936" y="6086911"/>
            <a:ext cx="3066865" cy="400110"/>
          </a:xfrm>
          <a:prstGeom prst="rect">
            <a:avLst/>
          </a:prstGeom>
        </p:spPr>
        <p:txBody>
          <a:bodyPr wrap="none">
            <a:spAutoFit/>
          </a:bodyPr>
          <a:lstStyle/>
          <a:p>
            <a:r>
              <a:rPr lang="fa-IR" sz="2000" dirty="0" smtClean="0">
                <a:solidFill>
                  <a:schemeClr val="bg1"/>
                </a:solidFill>
                <a:cs typeface="2  Mah" pitchFamily="2" charset="-78"/>
              </a:rPr>
              <a:t>2-4شجره </a:t>
            </a:r>
            <a:r>
              <a:rPr lang="fa-IR" sz="2000" dirty="0">
                <a:solidFill>
                  <a:schemeClr val="bg1"/>
                </a:solidFill>
                <a:cs typeface="2  Mah" pitchFamily="2" charset="-78"/>
              </a:rPr>
              <a:t>نامه و نسب امامزاده </a:t>
            </a:r>
            <a:r>
              <a:rPr lang="fa-IR" sz="2000" dirty="0" smtClean="0">
                <a:solidFill>
                  <a:schemeClr val="bg1"/>
                </a:solidFill>
                <a:cs typeface="2  Mah" pitchFamily="2" charset="-78"/>
              </a:rPr>
              <a:t>یحیی</a:t>
            </a:r>
            <a:endParaRPr lang="en-US" sz="2000" dirty="0">
              <a:solidFill>
                <a:schemeClr val="bg1"/>
              </a:solidFill>
              <a:cs typeface="2  Mah" pitchFamily="2" charset="-78"/>
            </a:endParaRPr>
          </a:p>
        </p:txBody>
      </p:sp>
      <p:sp>
        <p:nvSpPr>
          <p:cNvPr id="6" name="Rectangle 5"/>
          <p:cNvSpPr/>
          <p:nvPr/>
        </p:nvSpPr>
        <p:spPr>
          <a:xfrm>
            <a:off x="-7865" y="6510829"/>
            <a:ext cx="5031682" cy="400110"/>
          </a:xfrm>
          <a:prstGeom prst="rect">
            <a:avLst/>
          </a:prstGeom>
        </p:spPr>
        <p:txBody>
          <a:bodyPr wrap="square">
            <a:spAutoFit/>
          </a:bodyPr>
          <a:lstStyle/>
          <a:p>
            <a:r>
              <a:rPr lang="fa-IR" sz="2000" dirty="0" smtClean="0">
                <a:solidFill>
                  <a:schemeClr val="tx1">
                    <a:lumMod val="95000"/>
                  </a:schemeClr>
                </a:solidFill>
                <a:effectLst>
                  <a:outerShdw blurRad="38100" dist="38100" dir="2700000" algn="tl">
                    <a:srgbClr val="000000">
                      <a:alpha val="43137"/>
                    </a:srgbClr>
                  </a:outerShdw>
                </a:effectLst>
                <a:cs typeface="2  Mah" pitchFamily="2" charset="-78"/>
              </a:rPr>
              <a:t>منبع: مقاله </a:t>
            </a:r>
            <a:r>
              <a:rPr lang="fa-IR" sz="2000" b="1" dirty="0">
                <a:solidFill>
                  <a:schemeClr val="tx1">
                    <a:lumMod val="95000"/>
                  </a:schemeClr>
                </a:solidFill>
                <a:effectLst>
                  <a:outerShdw blurRad="38100" dist="38100" dir="2700000" algn="tl">
                    <a:srgbClr val="000000">
                      <a:alpha val="43137"/>
                    </a:srgbClr>
                  </a:outerShdw>
                </a:effectLst>
                <a:cs typeface="2  Mah" pitchFamily="2" charset="-78"/>
              </a:rPr>
              <a:t>آرایه هاي گچبري بقعه امامزاده یحیی ورامین</a:t>
            </a:r>
            <a:endParaRPr lang="en-US" sz="2000" dirty="0">
              <a:solidFill>
                <a:schemeClr val="tx1">
                  <a:lumMod val="95000"/>
                </a:schemeClr>
              </a:solidFill>
              <a:effectLst>
                <a:outerShdw blurRad="38100" dist="38100" dir="2700000" algn="tl">
                  <a:srgbClr val="000000">
                    <a:alpha val="43137"/>
                  </a:srgbClr>
                </a:outerShdw>
              </a:effectLst>
              <a:cs typeface="2  Mah" pitchFamily="2" charset="-78"/>
            </a:endParaRPr>
          </a:p>
        </p:txBody>
      </p:sp>
    </p:spTree>
    <p:extLst>
      <p:ext uri="{BB962C8B-B14F-4D97-AF65-F5344CB8AC3E}">
        <p14:creationId xmlns:p14="http://schemas.microsoft.com/office/powerpoint/2010/main" val="37702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060848"/>
            <a:ext cx="8229600" cy="3168352"/>
          </a:xfrm>
        </p:spPr>
        <p:txBody>
          <a:bodyPr numCol="1">
            <a:noAutofit/>
          </a:bodyPr>
          <a:lstStyle/>
          <a:p>
            <a:pPr algn="ctr"/>
            <a:r>
              <a:rPr lang="fa-IR" sz="2800" dirty="0" smtClean="0">
                <a:solidFill>
                  <a:schemeClr val="bg1"/>
                </a:solidFill>
                <a:cs typeface="2  Mitra" pitchFamily="2" charset="-78"/>
              </a:rPr>
              <a:t/>
            </a:r>
            <a:br>
              <a:rPr lang="fa-IR" sz="2800" dirty="0" smtClean="0">
                <a:solidFill>
                  <a:schemeClr val="bg1"/>
                </a:solidFill>
                <a:cs typeface="2  Mitra" pitchFamily="2" charset="-78"/>
              </a:rPr>
            </a:br>
            <a:r>
              <a:rPr lang="fa-IR" sz="2800" dirty="0" smtClean="0">
                <a:solidFill>
                  <a:schemeClr val="bg1"/>
                </a:solidFill>
                <a:latin typeface="Arial" pitchFamily="34" charset="0"/>
                <a:cs typeface="2  Mitra" pitchFamily="2" charset="-78"/>
              </a:rPr>
              <a:t>استان تهران به مرکزیت شهر تهران،با وسعتی حدود12،981کیلومتر مربع،بین34تا36،5درجه عرض شمالی و 50تا53درجه طول شرقی واقع شده است.</a:t>
            </a:r>
            <a:br>
              <a:rPr lang="fa-IR" sz="2800" dirty="0" smtClean="0">
                <a:solidFill>
                  <a:schemeClr val="bg1"/>
                </a:solidFill>
                <a:latin typeface="Arial" pitchFamily="34" charset="0"/>
                <a:cs typeface="2  Mitra" pitchFamily="2" charset="-78"/>
              </a:rPr>
            </a:br>
            <a:r>
              <a:rPr lang="fa-IR" sz="2800" dirty="0" smtClean="0">
                <a:solidFill>
                  <a:schemeClr val="bg1"/>
                </a:solidFill>
                <a:latin typeface="Arial" pitchFamily="34" charset="0"/>
                <a:cs typeface="2  Mitra" pitchFamily="2" charset="-78"/>
              </a:rPr>
              <a:t>این استان از شمال به استان مازندران،از جنوب به استان قم،از جنوب غربی به استان مرکزی،از غرب به استان البرز و از شرق به استان سمنان محدود است.</a:t>
            </a:r>
            <a:br>
              <a:rPr lang="fa-IR" sz="2800" dirty="0" smtClean="0">
                <a:solidFill>
                  <a:schemeClr val="bg1"/>
                </a:solidFill>
                <a:latin typeface="Arial" pitchFamily="34" charset="0"/>
                <a:cs typeface="2  Mitra" pitchFamily="2" charset="-78"/>
              </a:rPr>
            </a:br>
            <a:r>
              <a:rPr lang="fa-IR" sz="2800" dirty="0" smtClean="0">
                <a:solidFill>
                  <a:schemeClr val="bg1"/>
                </a:solidFill>
                <a:cs typeface="2  Mitra" pitchFamily="2" charset="-78"/>
              </a:rPr>
              <a:t>و ارتفاع آن از سطح آب‌های آزاد بین ۱۸۰۰ </a:t>
            </a:r>
            <a:r>
              <a:rPr lang="fa-IR" sz="2800" dirty="0" smtClean="0">
                <a:solidFill>
                  <a:schemeClr val="bg1"/>
                </a:solidFill>
                <a:cs typeface="2  Mitra" pitchFamily="2" charset="-78"/>
                <a:hlinkClick r:id="rId2" tooltip="متر"/>
              </a:rPr>
              <a:t>متر</a:t>
            </a:r>
            <a:r>
              <a:rPr lang="fa-IR" sz="2800" dirty="0" smtClean="0">
                <a:solidFill>
                  <a:schemeClr val="bg1"/>
                </a:solidFill>
                <a:cs typeface="2  Mitra" pitchFamily="2" charset="-78"/>
              </a:rPr>
              <a:t> در </a:t>
            </a:r>
            <a:r>
              <a:rPr lang="fa-IR" sz="2800" dirty="0" smtClean="0">
                <a:solidFill>
                  <a:schemeClr val="bg1"/>
                </a:solidFill>
                <a:cs typeface="2  Mitra" pitchFamily="2" charset="-78"/>
                <a:hlinkClick r:id="rId3" tooltip="شمال"/>
              </a:rPr>
              <a:t>شمال</a:t>
            </a:r>
            <a:r>
              <a:rPr lang="fa-IR" sz="2800" dirty="0" smtClean="0">
                <a:solidFill>
                  <a:schemeClr val="bg1"/>
                </a:solidFill>
                <a:cs typeface="2  Mitra" pitchFamily="2" charset="-78"/>
              </a:rPr>
              <a:t> تا ۱۲۰۰ </a:t>
            </a:r>
            <a:r>
              <a:rPr lang="fa-IR" sz="2800" dirty="0" smtClean="0">
                <a:solidFill>
                  <a:schemeClr val="bg1"/>
                </a:solidFill>
                <a:cs typeface="2  Mitra" pitchFamily="2" charset="-78"/>
                <a:hlinkClick r:id="rId2" tooltip="متر"/>
              </a:rPr>
              <a:t>متر</a:t>
            </a:r>
            <a:r>
              <a:rPr lang="fa-IR" sz="2800" dirty="0" smtClean="0">
                <a:solidFill>
                  <a:schemeClr val="bg1"/>
                </a:solidFill>
                <a:cs typeface="2  Mitra" pitchFamily="2" charset="-78"/>
              </a:rPr>
              <a:t> در مرکز و ۱۰۵۰ </a:t>
            </a:r>
            <a:r>
              <a:rPr lang="fa-IR" sz="2800" dirty="0" smtClean="0">
                <a:solidFill>
                  <a:schemeClr val="bg1"/>
                </a:solidFill>
                <a:cs typeface="2  Mitra" pitchFamily="2" charset="-78"/>
                <a:hlinkClick r:id="rId2" tooltip="متر"/>
              </a:rPr>
              <a:t>متر</a:t>
            </a:r>
            <a:r>
              <a:rPr lang="fa-IR" sz="2800" dirty="0" smtClean="0">
                <a:solidFill>
                  <a:schemeClr val="bg1"/>
                </a:solidFill>
                <a:cs typeface="2  Mitra" pitchFamily="2" charset="-78"/>
              </a:rPr>
              <a:t> در </a:t>
            </a:r>
            <a:r>
              <a:rPr lang="fa-IR" sz="2800" dirty="0" smtClean="0">
                <a:solidFill>
                  <a:schemeClr val="bg1"/>
                </a:solidFill>
                <a:cs typeface="2  Mitra" pitchFamily="2" charset="-78"/>
                <a:hlinkClick r:id="rId4" tooltip="جنوب"/>
              </a:rPr>
              <a:t>جنوب</a:t>
            </a:r>
            <a:r>
              <a:rPr lang="fa-IR" sz="2800" dirty="0" smtClean="0">
                <a:solidFill>
                  <a:schemeClr val="bg1"/>
                </a:solidFill>
                <a:cs typeface="2  Mitra" pitchFamily="2" charset="-78"/>
              </a:rPr>
              <a:t> متغیّر است. تهران در بین دو وادی </a:t>
            </a:r>
            <a:r>
              <a:rPr lang="fa-IR" sz="2800" dirty="0" smtClean="0">
                <a:solidFill>
                  <a:schemeClr val="bg1"/>
                </a:solidFill>
                <a:cs typeface="2  Mitra" pitchFamily="2" charset="-78"/>
                <a:hlinkClick r:id="rId5" tooltip="کوه"/>
              </a:rPr>
              <a:t>کوه</a:t>
            </a:r>
            <a:r>
              <a:rPr lang="fa-IR" sz="2800" dirty="0" smtClean="0">
                <a:solidFill>
                  <a:schemeClr val="bg1"/>
                </a:solidFill>
                <a:cs typeface="2  Mitra" pitchFamily="2" charset="-78"/>
              </a:rPr>
              <a:t> و </a:t>
            </a:r>
            <a:r>
              <a:rPr lang="fa-IR" sz="2800" dirty="0" smtClean="0">
                <a:solidFill>
                  <a:schemeClr val="bg1"/>
                </a:solidFill>
                <a:cs typeface="2  Mitra" pitchFamily="2" charset="-78"/>
                <a:hlinkClick r:id="rId6" tooltip="کویر"/>
              </a:rPr>
              <a:t>کویر</a:t>
            </a:r>
            <a:r>
              <a:rPr lang="fa-IR" sz="2800" dirty="0" smtClean="0">
                <a:solidFill>
                  <a:schemeClr val="bg1"/>
                </a:solidFill>
                <a:cs typeface="2  Mitra" pitchFamily="2" charset="-78"/>
              </a:rPr>
              <a:t> و در دامنه‌های جنوبی </a:t>
            </a:r>
            <a:r>
              <a:rPr lang="fa-IR" sz="2800" dirty="0" smtClean="0">
                <a:solidFill>
                  <a:schemeClr val="bg1"/>
                </a:solidFill>
                <a:cs typeface="2  Mitra" pitchFamily="2" charset="-78"/>
                <a:hlinkClick r:id="rId7" tooltip="رشته کوه البرز"/>
              </a:rPr>
              <a:t>رشته کوه البرز</a:t>
            </a:r>
            <a:r>
              <a:rPr lang="fa-IR" sz="2800" dirty="0" smtClean="0">
                <a:solidFill>
                  <a:schemeClr val="bg1"/>
                </a:solidFill>
                <a:cs typeface="2  Mitra" pitchFamily="2" charset="-78"/>
              </a:rPr>
              <a:t> گسترده شده‌است. از جنوب به کوه‌های ری و </a:t>
            </a:r>
            <a:r>
              <a:rPr lang="fa-IR" sz="2800" dirty="0" smtClean="0">
                <a:solidFill>
                  <a:schemeClr val="bg1"/>
                </a:solidFill>
                <a:cs typeface="2  Mitra" pitchFamily="2" charset="-78"/>
                <a:hlinkClick r:id="rId8" tooltip="بی‌بی‌شهربانو"/>
              </a:rPr>
              <a:t>بی‌بی‌شهربانو</a:t>
            </a:r>
            <a:r>
              <a:rPr lang="fa-IR" sz="2800" dirty="0" smtClean="0">
                <a:solidFill>
                  <a:schemeClr val="bg1"/>
                </a:solidFill>
                <a:cs typeface="2  Mitra" pitchFamily="2" charset="-78"/>
              </a:rPr>
              <a:t> و دشت‌های هموار </a:t>
            </a:r>
            <a:r>
              <a:rPr lang="fa-IR" sz="2800" dirty="0" smtClean="0">
                <a:solidFill>
                  <a:schemeClr val="bg1"/>
                </a:solidFill>
                <a:cs typeface="2  Mitra" pitchFamily="2" charset="-78"/>
                <a:hlinkClick r:id="rId9" tooltip="شهرستان شهریار"/>
              </a:rPr>
              <a:t>شهریار</a:t>
            </a:r>
            <a:r>
              <a:rPr lang="fa-IR" sz="2800" dirty="0" smtClean="0">
                <a:solidFill>
                  <a:schemeClr val="bg1"/>
                </a:solidFill>
                <a:cs typeface="2  Mitra" pitchFamily="2" charset="-78"/>
              </a:rPr>
              <a:t> و </a:t>
            </a:r>
            <a:r>
              <a:rPr lang="fa-IR" sz="2800" dirty="0" smtClean="0">
                <a:solidFill>
                  <a:schemeClr val="bg1"/>
                </a:solidFill>
                <a:cs typeface="2  Mitra" pitchFamily="2" charset="-78"/>
                <a:hlinkClick r:id="rId10" tooltip="ورامین"/>
              </a:rPr>
              <a:t>ورامین</a:t>
            </a:r>
            <a:r>
              <a:rPr lang="fa-IR" sz="2800" dirty="0" smtClean="0">
                <a:solidFill>
                  <a:schemeClr val="bg1"/>
                </a:solidFill>
                <a:cs typeface="2  Mitra" pitchFamily="2" charset="-78"/>
              </a:rPr>
              <a:t> و از شمال </a:t>
            </a:r>
            <a:r>
              <a:rPr lang="fa-IR" sz="2800" dirty="0" smtClean="0">
                <a:cs typeface="2  Mitra" pitchFamily="2" charset="-78"/>
              </a:rPr>
              <a:t>توسط کوهستان محصور شده‌است.</a:t>
            </a:r>
            <a:endParaRPr lang="en-US" sz="2800" dirty="0">
              <a:solidFill>
                <a:schemeClr val="bg1"/>
              </a:solidFill>
              <a:latin typeface="Arial" pitchFamily="34" charset="0"/>
              <a:cs typeface="2  Mitra" pitchFamily="2" charset="-78"/>
            </a:endParaRPr>
          </a:p>
        </p:txBody>
      </p:sp>
      <p:sp>
        <p:nvSpPr>
          <p:cNvPr id="3" name="Title 3"/>
          <p:cNvSpPr txBox="1">
            <a:spLocks/>
          </p:cNvSpPr>
          <p:nvPr/>
        </p:nvSpPr>
        <p:spPr>
          <a:xfrm>
            <a:off x="3635896" y="0"/>
            <a:ext cx="550810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1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1-1-1مطالعات جغرافیایی استان</a:t>
            </a:r>
            <a:endParaRPr kumimoji="0" lang="en-US" sz="41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868144" y="260648"/>
            <a:ext cx="3367213" cy="584775"/>
          </a:xfrm>
          <a:prstGeom prst="rect">
            <a:avLst/>
          </a:prstGeom>
        </p:spPr>
        <p:txBody>
          <a:bodyPr wrap="square">
            <a:spAutoFit/>
          </a:bodyPr>
          <a:lstStyle/>
          <a:p>
            <a:r>
              <a:rPr lang="fa-IR" sz="3200" b="1" dirty="0" smtClean="0">
                <a:solidFill>
                  <a:schemeClr val="bg1"/>
                </a:solidFill>
                <a:latin typeface="Arial" pitchFamily="34" charset="0"/>
                <a:cs typeface="2  Mah" pitchFamily="2" charset="-78"/>
              </a:rPr>
              <a:t>2-4 </a:t>
            </a:r>
            <a:r>
              <a:rPr lang="fa-IR" sz="3200" b="1" dirty="0">
                <a:solidFill>
                  <a:schemeClr val="bg1"/>
                </a:solidFill>
                <a:cs typeface="2  Mah" pitchFamily="2" charset="-78"/>
              </a:rPr>
              <a:t>دروه ساخت </a:t>
            </a:r>
            <a:r>
              <a:rPr lang="fa-IR" sz="3200" b="1" dirty="0" smtClean="0">
                <a:solidFill>
                  <a:schemeClr val="bg1"/>
                </a:solidFill>
                <a:cs typeface="2  Mah" pitchFamily="2" charset="-78"/>
              </a:rPr>
              <a:t>بنا</a:t>
            </a:r>
            <a:endParaRPr lang="fa-IR" sz="3200" b="1" dirty="0">
              <a:solidFill>
                <a:schemeClr val="bg1"/>
              </a:solidFill>
              <a:cs typeface="2  Mah" pitchFamily="2" charset="-78"/>
            </a:endParaRPr>
          </a:p>
        </p:txBody>
      </p:sp>
      <p:pic>
        <p:nvPicPr>
          <p:cNvPr id="5" name="Picture 4" descr="IMG_20160413_151031.jpg"/>
          <p:cNvPicPr>
            <a:picLocks noChangeAspect="1"/>
          </p:cNvPicPr>
          <p:nvPr/>
        </p:nvPicPr>
        <p:blipFill>
          <a:blip r:embed="rId2" cstate="print"/>
          <a:stretch>
            <a:fillRect/>
          </a:stretch>
        </p:blipFill>
        <p:spPr>
          <a:xfrm>
            <a:off x="3075339" y="2132856"/>
            <a:ext cx="5304384" cy="3978288"/>
          </a:xfrm>
          <a:prstGeom prst="rect">
            <a:avLst/>
          </a:prstGeom>
        </p:spPr>
      </p:pic>
      <p:sp>
        <p:nvSpPr>
          <p:cNvPr id="3" name="Rectangle 2"/>
          <p:cNvSpPr/>
          <p:nvPr/>
        </p:nvSpPr>
        <p:spPr>
          <a:xfrm>
            <a:off x="611560" y="857611"/>
            <a:ext cx="8075240" cy="1200329"/>
          </a:xfrm>
          <a:prstGeom prst="rect">
            <a:avLst/>
          </a:prstGeom>
        </p:spPr>
        <p:txBody>
          <a:bodyPr wrap="square">
            <a:spAutoFit/>
          </a:bodyPr>
          <a:lstStyle/>
          <a:p>
            <a:pPr algn="ctr"/>
            <a:r>
              <a:rPr lang="fa-IR" sz="2400" dirty="0">
                <a:solidFill>
                  <a:schemeClr val="bg1"/>
                </a:solidFill>
                <a:cs typeface="2  Mah" pitchFamily="2" charset="-78"/>
              </a:rPr>
              <a:t>بناي موسوم به امامزاده یحییکی از چند اثر </a:t>
            </a:r>
            <a:r>
              <a:rPr lang="fa-IR" sz="2400" dirty="0" smtClean="0">
                <a:solidFill>
                  <a:schemeClr val="bg1"/>
                </a:solidFill>
                <a:cs typeface="2  Mah" pitchFamily="2" charset="-78"/>
              </a:rPr>
              <a:t>تاریخی </a:t>
            </a:r>
            <a:r>
              <a:rPr lang="fa-IR" sz="2400" dirty="0">
                <a:solidFill>
                  <a:schemeClr val="bg1"/>
                </a:solidFill>
                <a:cs typeface="2  Mah" pitchFamily="2" charset="-78"/>
              </a:rPr>
              <a:t>منسوب به دوره ایلخانی در ورامین</a:t>
            </a:r>
          </a:p>
          <a:p>
            <a:pPr algn="ctr"/>
            <a:r>
              <a:rPr lang="fa-IR" sz="2400" dirty="0">
                <a:solidFill>
                  <a:schemeClr val="bg1"/>
                </a:solidFill>
                <a:cs typeface="2  Mah" pitchFamily="2" charset="-78"/>
              </a:rPr>
              <a:t>است که با شماره 199 در فهرست آثار تاریخی به ثبت رسیده است</a:t>
            </a:r>
            <a:endParaRPr lang="en-US" sz="2400" dirty="0">
              <a:solidFill>
                <a:schemeClr val="bg1"/>
              </a:solidFill>
              <a:cs typeface="2  Mah" pitchFamily="2" charset="-78"/>
            </a:endParaRPr>
          </a:p>
        </p:txBody>
      </p:sp>
      <p:sp>
        <p:nvSpPr>
          <p:cNvPr id="6" name="Title 3"/>
          <p:cNvSpPr txBox="1">
            <a:spLocks/>
          </p:cNvSpPr>
          <p:nvPr/>
        </p:nvSpPr>
        <p:spPr>
          <a:xfrm>
            <a:off x="3131840" y="5589240"/>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2-5عکس مربوط به جلوی درب ورودی امامزاده</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pic>
        <p:nvPicPr>
          <p:cNvPr id="8" name="Picture 6" descr="E:\مرمت\امامزاده یحیی\New folder\IMG_20160413_1513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88"/>
          <a:stretch/>
        </p:blipFill>
        <p:spPr bwMode="auto">
          <a:xfrm>
            <a:off x="188099" y="2132856"/>
            <a:ext cx="2679096" cy="324036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a:xfrm>
            <a:off x="-1552783" y="4811619"/>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600" b="1" dirty="0" smtClean="0">
                <a:effectLst>
                  <a:outerShdw blurRad="31750" dist="25400" dir="5400000" algn="tl" rotWithShape="0">
                    <a:srgbClr val="000000">
                      <a:alpha val="25000"/>
                    </a:srgbClr>
                  </a:outerShdw>
                </a:effectLst>
                <a:latin typeface="Arial" pitchFamily="34" charset="0"/>
                <a:ea typeface="+mj-ea"/>
                <a:cs typeface="2  Mah" pitchFamily="2" charset="-78"/>
              </a:rPr>
              <a:t>2-6 عکس مربوط به جلوی درب اصلی امامزاده</a:t>
            </a:r>
            <a:endParaRPr kumimoji="0" lang="en-US" sz="16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3712214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0" y="260648"/>
            <a:ext cx="4663358" cy="584775"/>
          </a:xfrm>
          <a:prstGeom prst="rect">
            <a:avLst/>
          </a:prstGeom>
        </p:spPr>
        <p:txBody>
          <a:bodyPr wrap="square">
            <a:spAutoFit/>
          </a:bodyPr>
          <a:lstStyle/>
          <a:p>
            <a:r>
              <a:rPr lang="fa-IR" sz="3200" b="1" dirty="0" smtClean="0">
                <a:solidFill>
                  <a:schemeClr val="bg1"/>
                </a:solidFill>
                <a:latin typeface="Arial" pitchFamily="34" charset="0"/>
                <a:cs typeface="2  Mah" pitchFamily="2" charset="-78"/>
              </a:rPr>
              <a:t>2-4-1 </a:t>
            </a:r>
            <a:r>
              <a:rPr lang="fa-IR" sz="3200" b="1" dirty="0" smtClean="0">
                <a:solidFill>
                  <a:schemeClr val="bg1"/>
                </a:solidFill>
                <a:cs typeface="2  Mah" pitchFamily="2" charset="-78"/>
              </a:rPr>
              <a:t>ویژگی های دوره تاریخی</a:t>
            </a:r>
            <a:endParaRPr lang="fa-IR" sz="3200" b="1" dirty="0">
              <a:solidFill>
                <a:schemeClr val="bg1"/>
              </a:solidFill>
              <a:cs typeface="2  Mah" pitchFamily="2" charset="-78"/>
            </a:endParaRPr>
          </a:p>
        </p:txBody>
      </p:sp>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5" name="Rectangle 4"/>
          <p:cNvSpPr/>
          <p:nvPr/>
        </p:nvSpPr>
        <p:spPr>
          <a:xfrm>
            <a:off x="611560" y="857611"/>
            <a:ext cx="8075240" cy="4832092"/>
          </a:xfrm>
          <a:prstGeom prst="rect">
            <a:avLst/>
          </a:prstGeom>
        </p:spPr>
        <p:txBody>
          <a:bodyPr wrap="square">
            <a:spAutoFit/>
          </a:bodyPr>
          <a:lstStyle/>
          <a:p>
            <a:pPr algn="r" rtl="1"/>
            <a:r>
              <a:rPr lang="fa-IR" sz="2200" dirty="0">
                <a:solidFill>
                  <a:schemeClr val="bg1"/>
                </a:solidFill>
                <a:cs typeface="2  Mah" pitchFamily="2" charset="-78"/>
              </a:rPr>
              <a:t>این بنا احتمالا مدفن یحیی بن علی بن عبدالرحمن بن قاسم بن حسن بن زید بن امام حسن مجتبی</a:t>
            </a:r>
            <a:r>
              <a:rPr lang="en-US" sz="2200" dirty="0">
                <a:solidFill>
                  <a:schemeClr val="bg1"/>
                </a:solidFill>
                <a:cs typeface="2  Mah" pitchFamily="2" charset="-78"/>
              </a:rPr>
              <a:t>(</a:t>
            </a:r>
            <a:r>
              <a:rPr lang="fa-IR" sz="2200" dirty="0">
                <a:solidFill>
                  <a:schemeClr val="bg1"/>
                </a:solidFill>
                <a:cs typeface="2  Mah" pitchFamily="2" charset="-78"/>
              </a:rPr>
              <a:t>ع</a:t>
            </a:r>
            <a:r>
              <a:rPr lang="en-US" sz="2200" dirty="0">
                <a:solidFill>
                  <a:schemeClr val="bg1"/>
                </a:solidFill>
                <a:cs typeface="2  Mah" pitchFamily="2" charset="-78"/>
              </a:rPr>
              <a:t>) </a:t>
            </a:r>
            <a:r>
              <a:rPr lang="fa-IR" sz="2200" dirty="0">
                <a:solidFill>
                  <a:schemeClr val="bg1"/>
                </a:solidFill>
                <a:cs typeface="2  Mah" pitchFamily="2" charset="-78"/>
              </a:rPr>
              <a:t>است که عاملان عبدالله بن عزیز، حاکم شهر ری، او را به شهادت رساندند</a:t>
            </a:r>
            <a:r>
              <a:rPr lang="en-US" sz="2200" dirty="0">
                <a:solidFill>
                  <a:schemeClr val="bg1"/>
                </a:solidFill>
                <a:cs typeface="2  Mah" pitchFamily="2" charset="-78"/>
              </a:rPr>
              <a:t>.</a:t>
            </a:r>
          </a:p>
          <a:p>
            <a:pPr algn="r" rtl="1"/>
            <a:r>
              <a:rPr lang="fa-IR" sz="2200" dirty="0">
                <a:solidFill>
                  <a:schemeClr val="bg1"/>
                </a:solidFill>
                <a:cs typeface="2  Mah" pitchFamily="2" charset="-78"/>
              </a:rPr>
              <a:t>بانی این بنا، ابو محمد حسن بن مرتضی بن حسن بن محمد بن ابی زید بوده است</a:t>
            </a:r>
            <a:r>
              <a:rPr lang="en-US" sz="2200" dirty="0">
                <a:solidFill>
                  <a:schemeClr val="bg1"/>
                </a:solidFill>
                <a:cs typeface="2  Mah" pitchFamily="2" charset="-78"/>
              </a:rPr>
              <a:t>. </a:t>
            </a:r>
            <a:r>
              <a:rPr lang="fa-IR" sz="2200" dirty="0">
                <a:solidFill>
                  <a:schemeClr val="bg1"/>
                </a:solidFill>
                <a:cs typeface="2  Mah" pitchFamily="2" charset="-78"/>
              </a:rPr>
              <a:t>در کتیبه محراب زیبای کاشی کاری بقعه، استاد سازنده آن علی بن محمد، از خانواده طاهری کاشان، معرفی شده است</a:t>
            </a:r>
            <a:r>
              <a:rPr lang="en-US" sz="2200" dirty="0">
                <a:solidFill>
                  <a:schemeClr val="bg1"/>
                </a:solidFill>
                <a:cs typeface="2  Mah" pitchFamily="2" charset="-78"/>
              </a:rPr>
              <a:t>.</a:t>
            </a:r>
          </a:p>
          <a:p>
            <a:pPr algn="r" rtl="1"/>
            <a:r>
              <a:rPr lang="fa-IR" sz="2200" dirty="0">
                <a:solidFill>
                  <a:schemeClr val="bg1"/>
                </a:solidFill>
                <a:cs typeface="2  Mah" pitchFamily="2" charset="-78"/>
              </a:rPr>
              <a:t>این بنا، برجی هشت گوش و مسجدی با طاقهایی در دو سوی یک صحن باریک و یک سردر در جوار امام زاده دارد</a:t>
            </a:r>
            <a:r>
              <a:rPr lang="en-US" sz="2200" dirty="0">
                <a:solidFill>
                  <a:schemeClr val="bg1"/>
                </a:solidFill>
                <a:cs typeface="2  Mah" pitchFamily="2" charset="-78"/>
              </a:rPr>
              <a:t>. </a:t>
            </a:r>
            <a:r>
              <a:rPr lang="fa-IR" sz="2200" dirty="0">
                <a:solidFill>
                  <a:schemeClr val="bg1"/>
                </a:solidFill>
                <a:cs typeface="2  Mah" pitchFamily="2" charset="-78"/>
              </a:rPr>
              <a:t>زیبایی و درخشندگی کاشی های ازاره و محراب بنا غیر قابل وصف است، البته بخشی از این کاشی ها برداشته شده و به فروش رفته اند</a:t>
            </a:r>
            <a:r>
              <a:rPr lang="en-US" sz="2200" dirty="0">
                <a:solidFill>
                  <a:schemeClr val="bg1"/>
                </a:solidFill>
                <a:cs typeface="2  Mah" pitchFamily="2" charset="-78"/>
              </a:rPr>
              <a:t>.</a:t>
            </a:r>
          </a:p>
          <a:p>
            <a:pPr algn="r" rtl="1"/>
            <a:r>
              <a:rPr lang="fa-IR" sz="2200" dirty="0">
                <a:solidFill>
                  <a:schemeClr val="bg1"/>
                </a:solidFill>
                <a:cs typeface="2  Mah" pitchFamily="2" charset="-78"/>
              </a:rPr>
              <a:t>با توجه به محراب کاشی مورخ احتمالا</a:t>
            </a:r>
            <a:r>
              <a:rPr lang="en-US" sz="2200" dirty="0">
                <a:solidFill>
                  <a:schemeClr val="bg1"/>
                </a:solidFill>
                <a:cs typeface="2  Mah" pitchFamily="2" charset="-78"/>
              </a:rPr>
              <a:t> 663 </a:t>
            </a:r>
            <a:r>
              <a:rPr lang="fa-IR" sz="2200" dirty="0">
                <a:solidFill>
                  <a:schemeClr val="bg1"/>
                </a:solidFill>
                <a:cs typeface="2  Mah" pitchFamily="2" charset="-78"/>
              </a:rPr>
              <a:t>و تعداد زیادی از کاشی های ستاره ای شکل این بنا، که متعلق به سالهای</a:t>
            </a:r>
            <a:r>
              <a:rPr lang="en-US" sz="2200" dirty="0">
                <a:solidFill>
                  <a:schemeClr val="bg1"/>
                </a:solidFill>
                <a:cs typeface="2  Mah" pitchFamily="2" charset="-78"/>
              </a:rPr>
              <a:t> </a:t>
            </a:r>
            <a:r>
              <a:rPr lang="en-US" sz="2200" dirty="0" smtClean="0">
                <a:solidFill>
                  <a:schemeClr val="bg1"/>
                </a:solidFill>
                <a:cs typeface="2  Mah" pitchFamily="2" charset="-78"/>
              </a:rPr>
              <a:t>660 </a:t>
            </a:r>
            <a:r>
              <a:rPr lang="fa-IR" sz="2200" dirty="0" smtClean="0">
                <a:solidFill>
                  <a:schemeClr val="bg1"/>
                </a:solidFill>
                <a:cs typeface="2  Mah" pitchFamily="2" charset="-78"/>
              </a:rPr>
              <a:t>تا</a:t>
            </a:r>
            <a:r>
              <a:rPr lang="en-US" sz="2200" dirty="0" smtClean="0">
                <a:solidFill>
                  <a:schemeClr val="bg1"/>
                </a:solidFill>
                <a:cs typeface="2  Mah" pitchFamily="2" charset="-78"/>
              </a:rPr>
              <a:t> </a:t>
            </a:r>
            <a:r>
              <a:rPr lang="en-US" sz="2200" dirty="0">
                <a:solidFill>
                  <a:schemeClr val="bg1"/>
                </a:solidFill>
                <a:cs typeface="2  Mah" pitchFamily="2" charset="-78"/>
              </a:rPr>
              <a:t>663 </a:t>
            </a:r>
            <a:r>
              <a:rPr lang="fa-IR" sz="2200" dirty="0">
                <a:solidFill>
                  <a:schemeClr val="bg1"/>
                </a:solidFill>
                <a:cs typeface="2  Mah" pitchFamily="2" charset="-78"/>
              </a:rPr>
              <a:t>است و در موزه های معروف دنیا نگهداری می شود، بنای امام زاده را از آثار قرن هفتم هجری قمری دانسته اند</a:t>
            </a:r>
            <a:r>
              <a:rPr lang="en-US" sz="2200" dirty="0">
                <a:solidFill>
                  <a:schemeClr val="bg1"/>
                </a:solidFill>
                <a:cs typeface="2  Mah" pitchFamily="2" charset="-78"/>
              </a:rPr>
              <a:t>.</a:t>
            </a:r>
          </a:p>
          <a:p>
            <a:pPr algn="r" rtl="1"/>
            <a:r>
              <a:rPr lang="fa-IR" sz="2200" dirty="0">
                <a:solidFill>
                  <a:schemeClr val="bg1"/>
                </a:solidFill>
                <a:cs typeface="2  Mah" pitchFamily="2" charset="-78"/>
              </a:rPr>
              <a:t>این بنا چندی پس از احداث به کاشی مزین شده و تقریبا نیم قرن بعد از آن، تزیینات بنا با گچ بری دیوارها و کاشی کاری مرقد تکمیل شده است</a:t>
            </a:r>
            <a:r>
              <a:rPr lang="en-US" sz="2200" dirty="0">
                <a:solidFill>
                  <a:schemeClr val="bg1"/>
                </a:solidFill>
                <a:cs typeface="2  Mah" pitchFamily="2" charset="-78"/>
              </a:rPr>
              <a:t>. </a:t>
            </a:r>
            <a:r>
              <a:rPr lang="fa-IR" sz="2200" dirty="0">
                <a:solidFill>
                  <a:schemeClr val="bg1"/>
                </a:solidFill>
                <a:cs typeface="2  Mah" pitchFamily="2" charset="-78"/>
              </a:rPr>
              <a:t>بنای اولیه امام زاده، گنبدخانه ای مربع شکل بوده که در دوره های بعد، با فضاهای کوتاه تر احاطه شده است</a:t>
            </a:r>
            <a:r>
              <a:rPr lang="en-US" sz="2200" dirty="0">
                <a:solidFill>
                  <a:schemeClr val="bg1"/>
                </a:solidFill>
                <a:cs typeface="2  Mah" pitchFamily="2" charset="-78"/>
              </a:rPr>
              <a:t>.</a:t>
            </a:r>
          </a:p>
        </p:txBody>
      </p:sp>
    </p:spTree>
    <p:extLst>
      <p:ext uri="{BB962C8B-B14F-4D97-AF65-F5344CB8AC3E}">
        <p14:creationId xmlns:p14="http://schemas.microsoft.com/office/powerpoint/2010/main" val="634818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5" name="Rectangle 4"/>
          <p:cNvSpPr/>
          <p:nvPr/>
        </p:nvSpPr>
        <p:spPr>
          <a:xfrm>
            <a:off x="611560" y="857611"/>
            <a:ext cx="8075240" cy="4893647"/>
          </a:xfrm>
          <a:prstGeom prst="rect">
            <a:avLst/>
          </a:prstGeom>
        </p:spPr>
        <p:txBody>
          <a:bodyPr wrap="square">
            <a:spAutoFit/>
          </a:bodyPr>
          <a:lstStyle/>
          <a:p>
            <a:pPr algn="r" rtl="1"/>
            <a:r>
              <a:rPr lang="fa-IR" sz="2400" dirty="0">
                <a:solidFill>
                  <a:schemeClr val="bg1"/>
                </a:solidFill>
                <a:cs typeface="2  Mah" pitchFamily="2" charset="-78"/>
              </a:rPr>
              <a:t>در جوار امام زاده، بناهای دیگری قرار داشته که تا دوره اخیر تعدادی از آنها باقی بوده، اما امروزه از بین رفته است</a:t>
            </a:r>
            <a:r>
              <a:rPr lang="en-US" sz="2400" dirty="0">
                <a:solidFill>
                  <a:schemeClr val="bg1"/>
                </a:solidFill>
                <a:cs typeface="2  Mah" pitchFamily="2" charset="-78"/>
              </a:rPr>
              <a:t>. </a:t>
            </a:r>
            <a:r>
              <a:rPr lang="fa-IR" sz="2400" dirty="0">
                <a:solidFill>
                  <a:schemeClr val="bg1"/>
                </a:solidFill>
                <a:cs typeface="2  Mah" pitchFamily="2" charset="-78"/>
              </a:rPr>
              <a:t>ازاره داخل گنبدخانه کاشی</a:t>
            </a:r>
            <a:r>
              <a:rPr lang="en-US" sz="2400" dirty="0">
                <a:solidFill>
                  <a:schemeClr val="bg1"/>
                </a:solidFill>
                <a:cs typeface="2  Mah" pitchFamily="2" charset="-78"/>
              </a:rPr>
              <a:t>- </a:t>
            </a:r>
            <a:r>
              <a:rPr lang="fa-IR" sz="2400" dirty="0">
                <a:solidFill>
                  <a:schemeClr val="bg1"/>
                </a:solidFill>
                <a:cs typeface="2  Mah" pitchFamily="2" charset="-78"/>
              </a:rPr>
              <a:t>با درخشش و جلای فلزی</a:t>
            </a:r>
            <a:r>
              <a:rPr lang="en-US" sz="2400" dirty="0">
                <a:solidFill>
                  <a:schemeClr val="bg1"/>
                </a:solidFill>
                <a:cs typeface="2  Mah" pitchFamily="2" charset="-78"/>
              </a:rPr>
              <a:t>- </a:t>
            </a:r>
            <a:r>
              <a:rPr lang="fa-IR" sz="2400" dirty="0">
                <a:solidFill>
                  <a:schemeClr val="bg1"/>
                </a:solidFill>
                <a:cs typeface="2  Mah" pitchFamily="2" charset="-78"/>
              </a:rPr>
              <a:t>بوده که در دوره معاصر ربوده شده است</a:t>
            </a:r>
            <a:r>
              <a:rPr lang="en-US" sz="2400" dirty="0">
                <a:solidFill>
                  <a:schemeClr val="bg1"/>
                </a:solidFill>
                <a:cs typeface="2  Mah" pitchFamily="2" charset="-78"/>
              </a:rPr>
              <a:t>. </a:t>
            </a:r>
            <a:r>
              <a:rPr lang="fa-IR" sz="2400" dirty="0">
                <a:solidFill>
                  <a:schemeClr val="bg1"/>
                </a:solidFill>
                <a:cs typeface="2  Mah" pitchFamily="2" charset="-78"/>
              </a:rPr>
              <a:t>قسمت های مختلف محراب زیبای کاشی کاری بنا اکنون در موزه های فیلادلفیا و ارمیتاژ و لااقل یک مجموعه دیگر محفوظ است</a:t>
            </a:r>
            <a:r>
              <a:rPr lang="en-US" sz="2400" dirty="0">
                <a:solidFill>
                  <a:schemeClr val="bg1"/>
                </a:solidFill>
                <a:cs typeface="2  Mah" pitchFamily="2" charset="-78"/>
              </a:rPr>
              <a:t>.</a:t>
            </a:r>
          </a:p>
          <a:p>
            <a:pPr algn="r" rtl="1"/>
            <a:r>
              <a:rPr lang="fa-IR" sz="2400" dirty="0">
                <a:solidFill>
                  <a:schemeClr val="bg1"/>
                </a:solidFill>
                <a:cs typeface="2  Mah" pitchFamily="2" charset="-78"/>
              </a:rPr>
              <a:t>امام زاده یحیی در بسیار نفیس و گران بهایی نیز داشته که آن هم به سرقت رفته است</a:t>
            </a:r>
            <a:r>
              <a:rPr lang="en-US" sz="2400" dirty="0">
                <a:solidFill>
                  <a:schemeClr val="bg1"/>
                </a:solidFill>
                <a:cs typeface="2  Mah" pitchFamily="2" charset="-78"/>
              </a:rPr>
              <a:t>. </a:t>
            </a:r>
            <a:r>
              <a:rPr lang="fa-IR" sz="2400" dirty="0">
                <a:solidFill>
                  <a:schemeClr val="bg1"/>
                </a:solidFill>
                <a:cs typeface="2  Mah" pitchFamily="2" charset="-78"/>
              </a:rPr>
              <a:t>هم اکنون، تنها اثر نفیس باقی مانده در بنا، کتیبه گچ بری به خط ثلث در قالبی از گل و گیاه پرکار است که بر بالای ازاره داخل بنا قرار دارد</a:t>
            </a:r>
            <a:r>
              <a:rPr lang="en-US" sz="2400" dirty="0">
                <a:solidFill>
                  <a:schemeClr val="bg1"/>
                </a:solidFill>
                <a:cs typeface="2  Mah" pitchFamily="2" charset="-78"/>
              </a:rPr>
              <a:t>. </a:t>
            </a:r>
            <a:r>
              <a:rPr lang="fa-IR" sz="2400" dirty="0">
                <a:solidFill>
                  <a:schemeClr val="bg1"/>
                </a:solidFill>
                <a:cs typeface="2  Mah" pitchFamily="2" charset="-78"/>
              </a:rPr>
              <a:t>ازاره کاشی، که جای ازاره اصلی را گرفته است، قدمتی ندارد</a:t>
            </a:r>
            <a:r>
              <a:rPr lang="en-US" sz="2400" dirty="0">
                <a:solidFill>
                  <a:schemeClr val="bg1"/>
                </a:solidFill>
                <a:cs typeface="2  Mah" pitchFamily="2" charset="-78"/>
              </a:rPr>
              <a:t>. </a:t>
            </a:r>
            <a:r>
              <a:rPr lang="fa-IR" sz="2400" dirty="0">
                <a:solidFill>
                  <a:schemeClr val="bg1"/>
                </a:solidFill>
                <a:cs typeface="2  Mah" pitchFamily="2" charset="-78"/>
              </a:rPr>
              <a:t>ایوان شمالی بندکشی مهری داشته که متاسفانه در تعمیرات دوره معاصر، با اندود ساده گچی، مستور شده است</a:t>
            </a:r>
            <a:r>
              <a:rPr lang="en-US" sz="2400" dirty="0">
                <a:solidFill>
                  <a:schemeClr val="bg1"/>
                </a:solidFill>
                <a:cs typeface="2  Mah" pitchFamily="2" charset="-78"/>
              </a:rPr>
              <a:t>.</a:t>
            </a:r>
          </a:p>
          <a:p>
            <a:pPr algn="r" rtl="1"/>
            <a:r>
              <a:rPr lang="fa-IR" sz="2400" dirty="0">
                <a:solidFill>
                  <a:schemeClr val="bg1"/>
                </a:solidFill>
                <a:cs typeface="2  Mah" pitchFamily="2" charset="-78"/>
              </a:rPr>
              <a:t>مقبره داراى گنبد بزرگ آجرى است و در بدنه اش هشت دريچه مشبک ساخته شده است</a:t>
            </a:r>
            <a:r>
              <a:rPr lang="en-US" sz="2400" dirty="0">
                <a:solidFill>
                  <a:schemeClr val="bg1"/>
                </a:solidFill>
                <a:cs typeface="2  Mah" pitchFamily="2" charset="-78"/>
              </a:rPr>
              <a:t>. </a:t>
            </a:r>
            <a:r>
              <a:rPr lang="fa-IR" sz="2400" dirty="0">
                <a:solidFill>
                  <a:schemeClr val="bg1"/>
                </a:solidFill>
                <a:cs typeface="2  Mah" pitchFamily="2" charset="-78"/>
              </a:rPr>
              <a:t>صحن بنا به شکل برج، داراى چهار کنج تاق نماست</a:t>
            </a:r>
            <a:r>
              <a:rPr lang="en-US" sz="2400" dirty="0">
                <a:solidFill>
                  <a:schemeClr val="bg1"/>
                </a:solidFill>
                <a:cs typeface="2  Mah" pitchFamily="2" charset="-78"/>
              </a:rPr>
              <a:t>. </a:t>
            </a:r>
            <a:r>
              <a:rPr lang="fa-IR" sz="2400" dirty="0">
                <a:solidFill>
                  <a:schemeClr val="bg1"/>
                </a:solidFill>
                <a:cs typeface="2  Mah" pitchFamily="2" charset="-78"/>
              </a:rPr>
              <a:t>این بنا به سبک معماری آذری بنا شده است</a:t>
            </a:r>
            <a:r>
              <a:rPr lang="en-US" sz="2400" dirty="0">
                <a:solidFill>
                  <a:schemeClr val="bg1"/>
                </a:solidFill>
                <a:cs typeface="2  Mah" pitchFamily="2" charset="-78"/>
              </a:rPr>
              <a:t>. </a:t>
            </a:r>
            <a:r>
              <a:rPr lang="fa-IR" sz="2400" dirty="0">
                <a:solidFill>
                  <a:schemeClr val="bg1"/>
                </a:solidFill>
                <a:cs typeface="2  Mah" pitchFamily="2" charset="-78"/>
              </a:rPr>
              <a:t>سنگ قبر این بنا هم اکنون در موزه آرمیتاژ در روسیه نگهداری می شود</a:t>
            </a:r>
            <a:r>
              <a:rPr lang="en-US" sz="2400" dirty="0">
                <a:solidFill>
                  <a:schemeClr val="bg1"/>
                </a:solidFill>
                <a:cs typeface="2  Mah" pitchFamily="2" charset="-78"/>
              </a:rPr>
              <a:t>.</a:t>
            </a:r>
          </a:p>
        </p:txBody>
      </p:sp>
    </p:spTree>
    <p:extLst>
      <p:ext uri="{BB962C8B-B14F-4D97-AF65-F5344CB8AC3E}">
        <p14:creationId xmlns:p14="http://schemas.microsoft.com/office/powerpoint/2010/main" val="1201509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44383" y="332656"/>
            <a:ext cx="8911830" cy="553998"/>
          </a:xfrm>
          <a:prstGeom prst="rect">
            <a:avLst/>
          </a:prstGeom>
        </p:spPr>
        <p:txBody>
          <a:bodyPr wrap="square">
            <a:spAutoFit/>
          </a:bodyPr>
          <a:lstStyle/>
          <a:p>
            <a:pPr algn="ctr"/>
            <a:r>
              <a:rPr lang="fa-IR" sz="3000" b="1" dirty="0" smtClean="0">
                <a:solidFill>
                  <a:schemeClr val="bg1"/>
                </a:solidFill>
                <a:latin typeface="Arial" pitchFamily="34" charset="0"/>
                <a:cs typeface="2  Mah" pitchFamily="2" charset="-78"/>
              </a:rPr>
              <a:t>2-4-1</a:t>
            </a:r>
            <a:r>
              <a:rPr lang="fa-IR" sz="3000" b="1" dirty="0" smtClean="0">
                <a:solidFill>
                  <a:schemeClr val="bg1"/>
                </a:solidFill>
                <a:cs typeface="2  Mah" pitchFamily="2" charset="-78"/>
              </a:rPr>
              <a:t>مقایسه </a:t>
            </a:r>
            <a:r>
              <a:rPr lang="fa-IR" sz="3000" b="1" dirty="0">
                <a:solidFill>
                  <a:schemeClr val="bg1"/>
                </a:solidFill>
                <a:cs typeface="2  Mah" pitchFamily="2" charset="-78"/>
              </a:rPr>
              <a:t>تطبیقی </a:t>
            </a:r>
            <a:r>
              <a:rPr lang="fa-IR" sz="3000" b="1" dirty="0" smtClean="0">
                <a:solidFill>
                  <a:schemeClr val="bg1"/>
                </a:solidFill>
                <a:cs typeface="2  Mah" pitchFamily="2" charset="-78"/>
              </a:rPr>
              <a:t>امامزاده یحیی با امامزاده جعفر اصفهان</a:t>
            </a:r>
            <a:endParaRPr lang="fa-IR" sz="3000" b="1" dirty="0">
              <a:solidFill>
                <a:schemeClr val="bg1"/>
              </a:solidFill>
              <a:cs typeface="2  Mah" pitchFamily="2" charset="-78"/>
            </a:endParaRPr>
          </a:p>
        </p:txBody>
      </p:sp>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5" name="Rectangle 4"/>
          <p:cNvSpPr/>
          <p:nvPr/>
        </p:nvSpPr>
        <p:spPr>
          <a:xfrm>
            <a:off x="700708" y="1628800"/>
            <a:ext cx="8075240" cy="4247317"/>
          </a:xfrm>
          <a:prstGeom prst="rect">
            <a:avLst/>
          </a:prstGeom>
        </p:spPr>
        <p:txBody>
          <a:bodyPr wrap="square">
            <a:spAutoFit/>
          </a:bodyPr>
          <a:lstStyle/>
          <a:p>
            <a:pPr algn="r" rtl="1"/>
            <a:r>
              <a:rPr lang="fa-IR" dirty="0">
                <a:solidFill>
                  <a:schemeClr val="bg1"/>
                </a:solidFill>
                <a:cs typeface="2  Mah" pitchFamily="2" charset="-78"/>
              </a:rPr>
              <a:t>دورة ایلخانی را می توان نقطة عطف تاریخ معماری ایران دانست</a:t>
            </a:r>
            <a:r>
              <a:rPr lang="en-US" dirty="0">
                <a:solidFill>
                  <a:schemeClr val="bg1"/>
                </a:solidFill>
                <a:cs typeface="2  Mah" pitchFamily="2" charset="-78"/>
              </a:rPr>
              <a:t>. </a:t>
            </a:r>
            <a:r>
              <a:rPr lang="fa-IR" dirty="0">
                <a:solidFill>
                  <a:schemeClr val="bg1"/>
                </a:solidFill>
                <a:cs typeface="2  Mah" pitchFamily="2" charset="-78"/>
              </a:rPr>
              <a:t>شکل های جدید معماری و بروز شیوه های تزیینی جدید سبب شد تا معماری ایران به تدریج یک شکل نهایی به دست آورد و به انسجام، هماهنگی و پختگی کامل برسد</a:t>
            </a:r>
            <a:r>
              <a:rPr lang="en-US" dirty="0">
                <a:solidFill>
                  <a:schemeClr val="bg1"/>
                </a:solidFill>
                <a:cs typeface="2  Mah" pitchFamily="2" charset="-78"/>
              </a:rPr>
              <a:t>. </a:t>
            </a:r>
            <a:r>
              <a:rPr lang="fa-IR" dirty="0">
                <a:solidFill>
                  <a:schemeClr val="bg1"/>
                </a:solidFill>
                <a:cs typeface="2  Mah" pitchFamily="2" charset="-78"/>
              </a:rPr>
              <a:t>یکی از ارزشمندترین میراث باقی مانده از معماری دورة ایلخانیان، ساخت بناهای آرامگاهی بوده که همواره در بافت فرهنگ و جامعة ایرانی مورد توجه قرار گرفته است</a:t>
            </a:r>
            <a:r>
              <a:rPr lang="en-US" dirty="0">
                <a:solidFill>
                  <a:schemeClr val="bg1"/>
                </a:solidFill>
                <a:cs typeface="2  Mah" pitchFamily="2" charset="-78"/>
              </a:rPr>
              <a:t>.</a:t>
            </a:r>
          </a:p>
          <a:p>
            <a:pPr algn="r" rtl="1"/>
            <a:r>
              <a:rPr lang="fa-IR" dirty="0">
                <a:solidFill>
                  <a:schemeClr val="bg1"/>
                </a:solidFill>
                <a:cs typeface="2  Mah" pitchFamily="2" charset="-78"/>
              </a:rPr>
              <a:t>از آثار ارزشمند دورة ایلخانی، بنای امامزاده جعفر اصفهان، متعلق به</a:t>
            </a:r>
            <a:r>
              <a:rPr lang="en-US" dirty="0">
                <a:solidFill>
                  <a:schemeClr val="bg1"/>
                </a:solidFill>
                <a:cs typeface="2  Mah" pitchFamily="2" charset="-78"/>
              </a:rPr>
              <a:t> 725 </a:t>
            </a:r>
            <a:r>
              <a:rPr lang="fa-IR" dirty="0">
                <a:solidFill>
                  <a:schemeClr val="bg1"/>
                </a:solidFill>
                <a:cs typeface="2  Mah" pitchFamily="2" charset="-78"/>
              </a:rPr>
              <a:t>هـ</a:t>
            </a:r>
            <a:r>
              <a:rPr lang="en-US" dirty="0">
                <a:solidFill>
                  <a:schemeClr val="bg1"/>
                </a:solidFill>
                <a:cs typeface="2  Mah" pitchFamily="2" charset="-78"/>
              </a:rPr>
              <a:t>.</a:t>
            </a:r>
            <a:r>
              <a:rPr lang="fa-IR" dirty="0">
                <a:solidFill>
                  <a:schemeClr val="bg1"/>
                </a:solidFill>
                <a:cs typeface="2  Mah" pitchFamily="2" charset="-78"/>
              </a:rPr>
              <a:t>ق</a:t>
            </a:r>
            <a:r>
              <a:rPr lang="en-US" dirty="0">
                <a:solidFill>
                  <a:schemeClr val="bg1"/>
                </a:solidFill>
                <a:cs typeface="2  Mah" pitchFamily="2" charset="-78"/>
              </a:rPr>
              <a:t>/1324</a:t>
            </a:r>
            <a:r>
              <a:rPr lang="fa-IR" dirty="0">
                <a:solidFill>
                  <a:schemeClr val="bg1"/>
                </a:solidFill>
                <a:cs typeface="2  Mah" pitchFamily="2" charset="-78"/>
              </a:rPr>
              <a:t>م</a:t>
            </a:r>
            <a:r>
              <a:rPr lang="en-US" dirty="0">
                <a:solidFill>
                  <a:schemeClr val="bg1"/>
                </a:solidFill>
                <a:cs typeface="2  Mah" pitchFamily="2" charset="-78"/>
              </a:rPr>
              <a:t>. </a:t>
            </a:r>
            <a:r>
              <a:rPr lang="fa-IR" dirty="0">
                <a:solidFill>
                  <a:schemeClr val="bg1"/>
                </a:solidFill>
                <a:cs typeface="2  Mah" pitchFamily="2" charset="-78"/>
              </a:rPr>
              <a:t>و امامزاده یحیی ورامین متعلق به</a:t>
            </a:r>
            <a:r>
              <a:rPr lang="en-US" dirty="0">
                <a:solidFill>
                  <a:schemeClr val="bg1"/>
                </a:solidFill>
                <a:cs typeface="2  Mah" pitchFamily="2" charset="-78"/>
              </a:rPr>
              <a:t> 707 </a:t>
            </a:r>
            <a:r>
              <a:rPr lang="fa-IR" dirty="0">
                <a:solidFill>
                  <a:schemeClr val="bg1"/>
                </a:solidFill>
                <a:cs typeface="2  Mah" pitchFamily="2" charset="-78"/>
              </a:rPr>
              <a:t>هـ</a:t>
            </a:r>
            <a:r>
              <a:rPr lang="en-US" dirty="0">
                <a:solidFill>
                  <a:schemeClr val="bg1"/>
                </a:solidFill>
                <a:cs typeface="2  Mah" pitchFamily="2" charset="-78"/>
              </a:rPr>
              <a:t>.</a:t>
            </a:r>
            <a:r>
              <a:rPr lang="fa-IR" dirty="0">
                <a:solidFill>
                  <a:schemeClr val="bg1"/>
                </a:solidFill>
                <a:cs typeface="2  Mah" pitchFamily="2" charset="-78"/>
              </a:rPr>
              <a:t>ق</a:t>
            </a:r>
            <a:r>
              <a:rPr lang="en-US" dirty="0">
                <a:solidFill>
                  <a:schemeClr val="bg1"/>
                </a:solidFill>
                <a:cs typeface="2  Mah" pitchFamily="2" charset="-78"/>
              </a:rPr>
              <a:t>/1307</a:t>
            </a:r>
            <a:r>
              <a:rPr lang="fa-IR" dirty="0">
                <a:solidFill>
                  <a:schemeClr val="bg1"/>
                </a:solidFill>
                <a:cs typeface="2  Mah" pitchFamily="2" charset="-78"/>
              </a:rPr>
              <a:t>م</a:t>
            </a:r>
            <a:r>
              <a:rPr lang="en-US" dirty="0">
                <a:solidFill>
                  <a:schemeClr val="bg1"/>
                </a:solidFill>
                <a:cs typeface="2  Mah" pitchFamily="2" charset="-78"/>
              </a:rPr>
              <a:t>.</a:t>
            </a:r>
            <a:r>
              <a:rPr lang="fa-IR" dirty="0">
                <a:solidFill>
                  <a:schemeClr val="bg1"/>
                </a:solidFill>
                <a:cs typeface="2  Mah" pitchFamily="2" charset="-78"/>
              </a:rPr>
              <a:t>است</a:t>
            </a:r>
            <a:r>
              <a:rPr lang="en-US" dirty="0">
                <a:solidFill>
                  <a:schemeClr val="bg1"/>
                </a:solidFill>
                <a:cs typeface="2  Mah" pitchFamily="2" charset="-78"/>
              </a:rPr>
              <a:t>.</a:t>
            </a:r>
            <a:r>
              <a:rPr lang="fa-IR" dirty="0">
                <a:solidFill>
                  <a:schemeClr val="bg1"/>
                </a:solidFill>
                <a:cs typeface="2  Mah" pitchFamily="2" charset="-78"/>
              </a:rPr>
              <a:t>این دو بنا، بر اساس دو شیوه متفاوت ساخت بناهای آرامگاهی دوران خود ساخته شده اند</a:t>
            </a:r>
            <a:r>
              <a:rPr lang="en-US" dirty="0">
                <a:solidFill>
                  <a:schemeClr val="bg1"/>
                </a:solidFill>
                <a:cs typeface="2  Mah" pitchFamily="2" charset="-78"/>
              </a:rPr>
              <a:t>. </a:t>
            </a:r>
            <a:r>
              <a:rPr lang="fa-IR" dirty="0">
                <a:solidFill>
                  <a:schemeClr val="bg1"/>
                </a:solidFill>
                <a:cs typeface="2  Mah" pitchFamily="2" charset="-78"/>
              </a:rPr>
              <a:t>امامزاده جعفر، دارای تزیینات زیبای آجر لعاب دار و کاشی معرق است</a:t>
            </a:r>
            <a:r>
              <a:rPr lang="en-US" dirty="0">
                <a:solidFill>
                  <a:schemeClr val="bg1"/>
                </a:solidFill>
                <a:cs typeface="2  Mah" pitchFamily="2" charset="-78"/>
              </a:rPr>
              <a:t>. </a:t>
            </a:r>
            <a:r>
              <a:rPr lang="fa-IR" dirty="0">
                <a:solidFill>
                  <a:schemeClr val="bg1"/>
                </a:solidFill>
                <a:cs typeface="2  Mah" pitchFamily="2" charset="-78"/>
              </a:rPr>
              <a:t>مهمترین شاخصة این بنا دو کتیبة قرآنی به خط کوفی و ثلث است</a:t>
            </a:r>
            <a:r>
              <a:rPr lang="en-US" dirty="0">
                <a:solidFill>
                  <a:schemeClr val="bg1"/>
                </a:solidFill>
                <a:cs typeface="2  Mah" pitchFamily="2" charset="-78"/>
              </a:rPr>
              <a:t>. </a:t>
            </a:r>
            <a:r>
              <a:rPr lang="fa-IR" dirty="0">
                <a:solidFill>
                  <a:schemeClr val="bg1"/>
                </a:solidFill>
                <a:cs typeface="2  Mah" pitchFamily="2" charset="-78"/>
              </a:rPr>
              <a:t>بنای امامزاده یحیی، شامل تزیینات کاشیکاری ا ست که در در نوع خود از بی نظیرترین آثار دوره مغول به حساب می آید</a:t>
            </a:r>
            <a:r>
              <a:rPr lang="en-US" dirty="0">
                <a:solidFill>
                  <a:schemeClr val="bg1"/>
                </a:solidFill>
                <a:cs typeface="2  Mah" pitchFamily="2" charset="-78"/>
              </a:rPr>
              <a:t>. </a:t>
            </a:r>
            <a:r>
              <a:rPr lang="fa-IR" dirty="0">
                <a:solidFill>
                  <a:schemeClr val="bg1"/>
                </a:solidFill>
                <a:cs typeface="2  Mah" pitchFamily="2" charset="-78"/>
              </a:rPr>
              <a:t>سطح داخلی این بنا با گچبری؛ شامل نقوش گیاهی آمیخته با کتیبه ثلث است</a:t>
            </a:r>
            <a:r>
              <a:rPr lang="en-US" dirty="0">
                <a:solidFill>
                  <a:schemeClr val="bg1"/>
                </a:solidFill>
                <a:cs typeface="2  Mah" pitchFamily="2" charset="-78"/>
              </a:rPr>
              <a:t>. </a:t>
            </a:r>
            <a:r>
              <a:rPr lang="fa-IR" dirty="0">
                <a:solidFill>
                  <a:schemeClr val="bg1"/>
                </a:solidFill>
                <a:cs typeface="2  Mah" pitchFamily="2" charset="-78"/>
              </a:rPr>
              <a:t>هر دو بنا از جهاتی یادآور سنت های تزیین بنا در دوره سلجوقی و از جهاتی نشانگر تحولات و نوآوری های دوره ایلخانی در ساخت بناهای آرامگاهی است</a:t>
            </a:r>
            <a:r>
              <a:rPr lang="en-US" dirty="0">
                <a:solidFill>
                  <a:schemeClr val="bg1"/>
                </a:solidFill>
                <a:cs typeface="2  Mah" pitchFamily="2" charset="-78"/>
              </a:rPr>
              <a:t>.</a:t>
            </a:r>
          </a:p>
          <a:p>
            <a:pPr algn="r" rtl="1"/>
            <a:r>
              <a:rPr lang="fa-IR" dirty="0">
                <a:solidFill>
                  <a:schemeClr val="bg1"/>
                </a:solidFill>
                <a:cs typeface="2  Mah" pitchFamily="2" charset="-78"/>
              </a:rPr>
              <a:t>در این مقاله تلاش شده است تا ضمن معرفی این بناها شود عناصر تزیینی آنها، معرفی و مورد مقایسه قرار گیرد</a:t>
            </a:r>
            <a:r>
              <a:rPr lang="en-US" dirty="0">
                <a:solidFill>
                  <a:schemeClr val="bg1"/>
                </a:solidFill>
                <a:cs typeface="2  Mah" pitchFamily="2" charset="-78"/>
              </a:rPr>
              <a:t>. </a:t>
            </a:r>
            <a:r>
              <a:rPr lang="fa-IR" dirty="0">
                <a:solidFill>
                  <a:schemeClr val="bg1"/>
                </a:solidFill>
                <a:cs typeface="2  Mah" pitchFamily="2" charset="-78"/>
              </a:rPr>
              <a:t>روش پژوهش حاضر، روش میدانی و کتابخانه است</a:t>
            </a:r>
            <a:r>
              <a:rPr lang="en-US" dirty="0">
                <a:solidFill>
                  <a:schemeClr val="bg1"/>
                </a:solidFill>
                <a:cs typeface="2  Mah" pitchFamily="2" charset="-78"/>
              </a:rPr>
              <a:t>. </a:t>
            </a:r>
            <a:r>
              <a:rPr lang="fa-IR" dirty="0">
                <a:solidFill>
                  <a:schemeClr val="bg1"/>
                </a:solidFill>
                <a:cs typeface="2  Mah" pitchFamily="2" charset="-78"/>
              </a:rPr>
              <a:t>به این ترتیب که ابتدا با مستندات تصویری تهیه شده از بنا، آرایه های تزیینی آن از حیث محتوایی و گرافیکی با نگاهی تطبیقی مورد بررسی قرار گرفته است، تا علاوه بر مستندنگاری و حفظ این آثار ارزشمند، گامی برای شناخت و پیوند هنر معاصر با هنرهای سنتی برداشته شود</a:t>
            </a:r>
            <a:r>
              <a:rPr lang="en-US" dirty="0">
                <a:solidFill>
                  <a:schemeClr val="bg1"/>
                </a:solidFill>
                <a:cs typeface="2  Mah" pitchFamily="2" charset="-78"/>
              </a:rPr>
              <a:t>.‌</a:t>
            </a:r>
          </a:p>
        </p:txBody>
      </p:sp>
      <p:sp>
        <p:nvSpPr>
          <p:cNvPr id="6" name="Rectangle 5"/>
          <p:cNvSpPr/>
          <p:nvPr/>
        </p:nvSpPr>
        <p:spPr>
          <a:xfrm>
            <a:off x="2267744" y="961564"/>
            <a:ext cx="8911830" cy="523220"/>
          </a:xfrm>
          <a:prstGeom prst="rect">
            <a:avLst/>
          </a:prstGeom>
        </p:spPr>
        <p:txBody>
          <a:bodyPr wrap="square">
            <a:spAutoFit/>
          </a:bodyPr>
          <a:lstStyle/>
          <a:p>
            <a:pPr algn="ctr"/>
            <a:r>
              <a:rPr lang="fa-IR" sz="2800" dirty="0">
                <a:solidFill>
                  <a:schemeClr val="bg1"/>
                </a:solidFill>
                <a:latin typeface="Arial" pitchFamily="34" charset="0"/>
                <a:cs typeface="2  Mah" pitchFamily="2" charset="-78"/>
              </a:rPr>
              <a:t>2-4-3</a:t>
            </a:r>
            <a:r>
              <a:rPr lang="fa-IR" sz="2800" dirty="0" smtClean="0">
                <a:solidFill>
                  <a:schemeClr val="bg1"/>
                </a:solidFill>
                <a:latin typeface="Arial" pitchFamily="34" charset="0"/>
                <a:cs typeface="2  Mah" pitchFamily="2" charset="-78"/>
              </a:rPr>
              <a:t>توضیح اولیه در مورد  دوره</a:t>
            </a:r>
            <a:endParaRPr lang="fa-IR" sz="2800" dirty="0">
              <a:solidFill>
                <a:schemeClr val="bg1"/>
              </a:solidFill>
              <a:cs typeface="2  Mah" pitchFamily="2" charset="-78"/>
            </a:endParaRPr>
          </a:p>
        </p:txBody>
      </p:sp>
    </p:spTree>
    <p:extLst>
      <p:ext uri="{BB962C8B-B14F-4D97-AF65-F5344CB8AC3E}">
        <p14:creationId xmlns:p14="http://schemas.microsoft.com/office/powerpoint/2010/main" val="2087533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6" name="Rectangle 5"/>
          <p:cNvSpPr/>
          <p:nvPr/>
        </p:nvSpPr>
        <p:spPr>
          <a:xfrm>
            <a:off x="2267744" y="260648"/>
            <a:ext cx="8911830" cy="523220"/>
          </a:xfrm>
          <a:prstGeom prst="rect">
            <a:avLst/>
          </a:prstGeom>
        </p:spPr>
        <p:txBody>
          <a:bodyPr wrap="square">
            <a:spAutoFit/>
          </a:bodyPr>
          <a:lstStyle/>
          <a:p>
            <a:pPr algn="ctr"/>
            <a:r>
              <a:rPr lang="fa-IR" sz="2800" dirty="0" smtClean="0">
                <a:solidFill>
                  <a:schemeClr val="bg1"/>
                </a:solidFill>
                <a:latin typeface="Arial" pitchFamily="34" charset="0"/>
                <a:cs typeface="2  Mah" pitchFamily="2" charset="-78"/>
              </a:rPr>
              <a:t>2-4-3 توضیح اولیه در مورد  دوره</a:t>
            </a:r>
            <a:endParaRPr lang="fa-IR" sz="2800" dirty="0">
              <a:solidFill>
                <a:schemeClr val="bg1"/>
              </a:solidFill>
              <a:cs typeface="2  Mah" pitchFamily="2" charset="-78"/>
            </a:endParaRPr>
          </a:p>
        </p:txBody>
      </p:sp>
      <p:pic>
        <p:nvPicPr>
          <p:cNvPr id="5123" name="Picture 3" descr="K:\Download\1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908720"/>
            <a:ext cx="4231729" cy="294828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E:\مرمت\امامزاده یحیی\New folder\IMG_20160225_1748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132856"/>
            <a:ext cx="4320480" cy="312342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396552" y="5152170"/>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2-8 امامزاده یحیی ورامین</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1" name="Title 3"/>
          <p:cNvSpPr txBox="1">
            <a:spLocks/>
          </p:cNvSpPr>
          <p:nvPr/>
        </p:nvSpPr>
        <p:spPr>
          <a:xfrm>
            <a:off x="3707904" y="3857002"/>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2-7 امامزاده جعفر اصفهان</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1104479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6" name="Rectangle 5"/>
          <p:cNvSpPr/>
          <p:nvPr/>
        </p:nvSpPr>
        <p:spPr>
          <a:xfrm>
            <a:off x="2267744" y="332656"/>
            <a:ext cx="8911830" cy="523220"/>
          </a:xfrm>
          <a:prstGeom prst="rect">
            <a:avLst/>
          </a:prstGeom>
        </p:spPr>
        <p:txBody>
          <a:bodyPr wrap="square">
            <a:spAutoFit/>
          </a:bodyPr>
          <a:lstStyle/>
          <a:p>
            <a:pPr algn="ctr"/>
            <a:r>
              <a:rPr lang="fa-IR" sz="2800" b="1" dirty="0" smtClean="0">
                <a:solidFill>
                  <a:schemeClr val="bg1"/>
                </a:solidFill>
                <a:latin typeface="Arial" pitchFamily="34" charset="0"/>
                <a:cs typeface="2  Mah" pitchFamily="2" charset="-78"/>
              </a:rPr>
              <a:t>2-4-4 </a:t>
            </a:r>
            <a:r>
              <a:rPr lang="fa-IR" sz="2800" b="1" dirty="0">
                <a:solidFill>
                  <a:schemeClr val="bg1"/>
                </a:solidFill>
                <a:cs typeface="2  Mah" pitchFamily="2" charset="-78"/>
              </a:rPr>
              <a:t>بنای امامزاده جعفر </a:t>
            </a:r>
            <a:r>
              <a:rPr lang="fa-IR" sz="2800" b="1" dirty="0" smtClean="0">
                <a:solidFill>
                  <a:schemeClr val="bg1"/>
                </a:solidFill>
                <a:cs typeface="2  Mah" pitchFamily="2" charset="-78"/>
              </a:rPr>
              <a:t>اصفهان</a:t>
            </a:r>
            <a:endParaRPr lang="en-US" sz="2800" b="1" dirty="0">
              <a:solidFill>
                <a:schemeClr val="bg1"/>
              </a:solidFill>
              <a:cs typeface="2  Mah" pitchFamily="2" charset="-78"/>
            </a:endParaRPr>
          </a:p>
        </p:txBody>
      </p:sp>
      <p:sp>
        <p:nvSpPr>
          <p:cNvPr id="2" name="Rectangle 1"/>
          <p:cNvSpPr/>
          <p:nvPr/>
        </p:nvSpPr>
        <p:spPr>
          <a:xfrm>
            <a:off x="899592" y="869668"/>
            <a:ext cx="7776864" cy="4801314"/>
          </a:xfrm>
          <a:prstGeom prst="rect">
            <a:avLst/>
          </a:prstGeom>
        </p:spPr>
        <p:txBody>
          <a:bodyPr wrap="square">
            <a:spAutoFit/>
          </a:bodyPr>
          <a:lstStyle/>
          <a:p>
            <a:pPr algn="r" rtl="1"/>
            <a:r>
              <a:rPr lang="en-US" dirty="0" smtClean="0">
                <a:solidFill>
                  <a:schemeClr val="bg1"/>
                </a:solidFill>
                <a:cs typeface="2  Mah" pitchFamily="2" charset="-78"/>
              </a:rPr>
              <a:t> </a:t>
            </a:r>
            <a:endParaRPr lang="en-US" dirty="0">
              <a:solidFill>
                <a:schemeClr val="bg1"/>
              </a:solidFill>
              <a:cs typeface="2  Mah" pitchFamily="2" charset="-78"/>
            </a:endParaRPr>
          </a:p>
          <a:p>
            <a:pPr algn="r" rtl="1"/>
            <a:r>
              <a:rPr lang="fa-IR" dirty="0">
                <a:solidFill>
                  <a:schemeClr val="bg1"/>
                </a:solidFill>
                <a:cs typeface="2  Mah" pitchFamily="2" charset="-78"/>
              </a:rPr>
              <a:t>موقعیت و ویژگی های بنا</a:t>
            </a:r>
            <a:endParaRPr lang="en-US" dirty="0">
              <a:solidFill>
                <a:schemeClr val="bg1"/>
              </a:solidFill>
              <a:cs typeface="2  Mah" pitchFamily="2" charset="-78"/>
            </a:endParaRPr>
          </a:p>
          <a:p>
            <a:pPr algn="r" rtl="1"/>
            <a:r>
              <a:rPr lang="en-US" dirty="0">
                <a:solidFill>
                  <a:schemeClr val="bg1"/>
                </a:solidFill>
                <a:cs typeface="2  Mah" pitchFamily="2" charset="-78"/>
              </a:rPr>
              <a:t> </a:t>
            </a:r>
          </a:p>
          <a:p>
            <a:pPr algn="r" rtl="1"/>
            <a:r>
              <a:rPr lang="fa-IR" dirty="0">
                <a:solidFill>
                  <a:schemeClr val="bg1"/>
                </a:solidFill>
                <a:cs typeface="2  Mah" pitchFamily="2" charset="-78"/>
              </a:rPr>
              <a:t>در سمت غربی خیابان هاتف در اصفهان، روبروی گنبد قدیمی چهارسوق امامزاده اسماعیل، گنبد زیبایی دیده می شود که به نام امامزاده جعفر مشهور است</a:t>
            </a:r>
            <a:r>
              <a:rPr lang="en-US" dirty="0">
                <a:solidFill>
                  <a:schemeClr val="bg1"/>
                </a:solidFill>
                <a:cs typeface="2  Mah" pitchFamily="2" charset="-78"/>
              </a:rPr>
              <a:t> (</a:t>
            </a:r>
            <a:r>
              <a:rPr lang="fa-IR" dirty="0">
                <a:solidFill>
                  <a:schemeClr val="bg1"/>
                </a:solidFill>
                <a:cs typeface="2  Mah" pitchFamily="2" charset="-78"/>
              </a:rPr>
              <a:t>تصویر</a:t>
            </a:r>
            <a:r>
              <a:rPr lang="en-US" dirty="0">
                <a:solidFill>
                  <a:schemeClr val="bg1"/>
                </a:solidFill>
                <a:cs typeface="2  Mah" pitchFamily="2" charset="-78"/>
              </a:rPr>
              <a:t>1</a:t>
            </a:r>
            <a:r>
              <a:rPr lang="fa-IR" dirty="0" smtClean="0">
                <a:solidFill>
                  <a:schemeClr val="bg1"/>
                </a:solidFill>
                <a:cs typeface="2  Mah" pitchFamily="2" charset="-78"/>
              </a:rPr>
              <a:t>و این </a:t>
            </a:r>
            <a:r>
              <a:rPr lang="fa-IR" dirty="0">
                <a:solidFill>
                  <a:schemeClr val="bg1"/>
                </a:solidFill>
                <a:cs typeface="2  Mah" pitchFamily="2" charset="-78"/>
              </a:rPr>
              <a:t>بنا در دوران ابوسعید بهادرخان ، پادشاه شیعه مذهب در سال</a:t>
            </a:r>
            <a:r>
              <a:rPr lang="en-US" dirty="0">
                <a:solidFill>
                  <a:schemeClr val="bg1"/>
                </a:solidFill>
                <a:cs typeface="2  Mah" pitchFamily="2" charset="-78"/>
              </a:rPr>
              <a:t> </a:t>
            </a:r>
            <a:r>
              <a:rPr lang="fa-IR" dirty="0" smtClean="0">
                <a:solidFill>
                  <a:schemeClr val="bg1"/>
                </a:solidFill>
                <a:cs typeface="2  Mah" pitchFamily="2" charset="-78"/>
              </a:rPr>
              <a:t>725تا</a:t>
            </a:r>
            <a:r>
              <a:rPr lang="en-US" dirty="0" smtClean="0">
                <a:solidFill>
                  <a:schemeClr val="bg1"/>
                </a:solidFill>
                <a:cs typeface="2  Mah" pitchFamily="2" charset="-78"/>
              </a:rPr>
              <a:t> </a:t>
            </a:r>
            <a:r>
              <a:rPr lang="fa-IR" dirty="0" smtClean="0">
                <a:solidFill>
                  <a:schemeClr val="bg1"/>
                </a:solidFill>
                <a:cs typeface="2  Mah" pitchFamily="2" charset="-78"/>
              </a:rPr>
              <a:t>728هـ</a:t>
            </a:r>
            <a:r>
              <a:rPr lang="en-US" dirty="0">
                <a:solidFill>
                  <a:schemeClr val="bg1"/>
                </a:solidFill>
                <a:cs typeface="2  Mah" pitchFamily="2" charset="-78"/>
              </a:rPr>
              <a:t>.</a:t>
            </a:r>
            <a:r>
              <a:rPr lang="fa-IR" dirty="0">
                <a:solidFill>
                  <a:schemeClr val="bg1"/>
                </a:solidFill>
                <a:cs typeface="2  Mah" pitchFamily="2" charset="-78"/>
              </a:rPr>
              <a:t>ق</a:t>
            </a:r>
            <a:r>
              <a:rPr lang="en-US" dirty="0" smtClean="0">
                <a:solidFill>
                  <a:schemeClr val="bg1"/>
                </a:solidFill>
                <a:cs typeface="2  Mah" pitchFamily="2" charset="-78"/>
              </a:rPr>
              <a:t>/</a:t>
            </a:r>
            <a:r>
              <a:rPr lang="fa-IR" dirty="0" smtClean="0">
                <a:solidFill>
                  <a:schemeClr val="bg1"/>
                </a:solidFill>
                <a:cs typeface="2  Mah" pitchFamily="2" charset="-78"/>
              </a:rPr>
              <a:t>1324الی1327م</a:t>
            </a:r>
            <a:r>
              <a:rPr lang="en-US" dirty="0">
                <a:solidFill>
                  <a:schemeClr val="bg1"/>
                </a:solidFill>
                <a:cs typeface="2  Mah" pitchFamily="2" charset="-78"/>
              </a:rPr>
              <a:t>. </a:t>
            </a:r>
            <a:r>
              <a:rPr lang="fa-IR" dirty="0">
                <a:solidFill>
                  <a:schemeClr val="bg1"/>
                </a:solidFill>
                <a:cs typeface="2  Mah" pitchFamily="2" charset="-78"/>
              </a:rPr>
              <a:t>اوایل قرن هشتم هجری ساخته شد و تا اواخر صفویه نیز به حال خود باقی بود</a:t>
            </a:r>
            <a:r>
              <a:rPr lang="en-US" dirty="0">
                <a:solidFill>
                  <a:schemeClr val="bg1"/>
                </a:solidFill>
                <a:cs typeface="2  Mah" pitchFamily="2" charset="-78"/>
              </a:rPr>
              <a:t>. </a:t>
            </a:r>
            <a:r>
              <a:rPr lang="fa-IR" dirty="0">
                <a:solidFill>
                  <a:schemeClr val="bg1"/>
                </a:solidFill>
                <a:cs typeface="2  Mah" pitchFamily="2" charset="-78"/>
              </a:rPr>
              <a:t>از طرز بنا و قرائن و مدارک موجود استنباط می شود که این مقبره در میان باغ بزرگی، واقع بوده</a:t>
            </a:r>
            <a:r>
              <a:rPr lang="en-US" dirty="0">
                <a:solidFill>
                  <a:schemeClr val="bg1"/>
                </a:solidFill>
                <a:cs typeface="2  Mah" pitchFamily="2" charset="-78"/>
              </a:rPr>
              <a:t>. </a:t>
            </a:r>
            <a:r>
              <a:rPr lang="fa-IR" dirty="0">
                <a:solidFill>
                  <a:schemeClr val="bg1"/>
                </a:solidFill>
                <a:cs typeface="2  Mah" pitchFamily="2" charset="-78"/>
              </a:rPr>
              <a:t>بعد ها اراضی آن غصب و از صورت باغ خارج شده است</a:t>
            </a:r>
            <a:r>
              <a:rPr lang="en-US" dirty="0">
                <a:solidFill>
                  <a:schemeClr val="bg1"/>
                </a:solidFill>
                <a:cs typeface="2  Mah" pitchFamily="2" charset="-78"/>
              </a:rPr>
              <a:t>. </a:t>
            </a:r>
            <a:r>
              <a:rPr lang="fa-IR" dirty="0">
                <a:solidFill>
                  <a:schemeClr val="bg1"/>
                </a:solidFill>
                <a:cs typeface="2  Mah" pitchFamily="2" charset="-78"/>
              </a:rPr>
              <a:t>در حال حاضر، تقریباً نیمی از بنای مقبره با دیواری مجزا شده است</a:t>
            </a:r>
            <a:r>
              <a:rPr lang="en-US" dirty="0">
                <a:solidFill>
                  <a:schemeClr val="bg1"/>
                </a:solidFill>
                <a:cs typeface="2  Mah" pitchFamily="2" charset="-78"/>
              </a:rPr>
              <a:t>. </a:t>
            </a:r>
            <a:r>
              <a:rPr lang="fa-IR" dirty="0">
                <a:solidFill>
                  <a:schemeClr val="bg1"/>
                </a:solidFill>
                <a:cs typeface="2  Mah" pitchFamily="2" charset="-78"/>
              </a:rPr>
              <a:t>گنبد جعفریه مانند گنبدهای بابا رکن الدین و بابا قاسم یکی از زیباترین گنبدهای عهد مغول بوده که بعدها خراب و به شکل کنونی تعمیر شده است</a:t>
            </a:r>
            <a:r>
              <a:rPr lang="en-US" dirty="0">
                <a:solidFill>
                  <a:schemeClr val="bg1"/>
                </a:solidFill>
                <a:cs typeface="2  Mah" pitchFamily="2" charset="-78"/>
              </a:rPr>
              <a:t> </a:t>
            </a:r>
            <a:r>
              <a:rPr lang="en-US" dirty="0" smtClean="0">
                <a:solidFill>
                  <a:schemeClr val="bg1"/>
                </a:solidFill>
                <a:cs typeface="2  Mah" pitchFamily="2" charset="-78"/>
              </a:rPr>
              <a:t>(</a:t>
            </a:r>
            <a:r>
              <a:rPr lang="fa-IR" dirty="0" smtClean="0">
                <a:solidFill>
                  <a:schemeClr val="bg1"/>
                </a:solidFill>
                <a:cs typeface="2  Mah" pitchFamily="2" charset="-78"/>
              </a:rPr>
              <a:t> </a:t>
            </a:r>
          </a:p>
          <a:p>
            <a:pPr algn="r" rtl="1"/>
            <a:endParaRPr lang="fa-IR" dirty="0" smtClean="0">
              <a:solidFill>
                <a:schemeClr val="bg1"/>
              </a:solidFill>
              <a:cs typeface="2  Mah" pitchFamily="2" charset="-78"/>
            </a:endParaRPr>
          </a:p>
          <a:p>
            <a:pPr algn="r" rtl="1"/>
            <a:r>
              <a:rPr lang="fa-IR" dirty="0" smtClean="0">
                <a:solidFill>
                  <a:schemeClr val="bg1"/>
                </a:solidFill>
                <a:cs typeface="2  Mah" pitchFamily="2" charset="-78"/>
              </a:rPr>
              <a:t>صحن داخلی بنا</a:t>
            </a:r>
            <a:endParaRPr lang="en-US" dirty="0" smtClean="0">
              <a:solidFill>
                <a:schemeClr val="bg1"/>
              </a:solidFill>
              <a:cs typeface="2  Mah" pitchFamily="2" charset="-78"/>
            </a:endParaRPr>
          </a:p>
          <a:p>
            <a:pPr algn="r" rtl="1"/>
            <a:r>
              <a:rPr lang="en-US" dirty="0" smtClean="0">
                <a:solidFill>
                  <a:schemeClr val="bg1"/>
                </a:solidFill>
                <a:cs typeface="2  Mah" pitchFamily="2" charset="-78"/>
              </a:rPr>
              <a:t> </a:t>
            </a:r>
          </a:p>
          <a:p>
            <a:pPr algn="r" rtl="1"/>
            <a:r>
              <a:rPr lang="fa-IR" dirty="0" smtClean="0">
                <a:solidFill>
                  <a:schemeClr val="bg1"/>
                </a:solidFill>
                <a:cs typeface="2  Mah" pitchFamily="2" charset="-78"/>
              </a:rPr>
              <a:t>صحن داخلی گنبد تقریباً بدون تزیینات است و در وسط آن، سنگ قبری حجاری شده قرار داده اند</a:t>
            </a:r>
            <a:r>
              <a:rPr lang="en-US" dirty="0" smtClean="0">
                <a:solidFill>
                  <a:schemeClr val="bg1"/>
                </a:solidFill>
                <a:cs typeface="2  Mah" pitchFamily="2" charset="-78"/>
              </a:rPr>
              <a:t>. </a:t>
            </a:r>
            <a:r>
              <a:rPr lang="fa-IR" dirty="0" smtClean="0">
                <a:solidFill>
                  <a:schemeClr val="bg1"/>
                </a:solidFill>
                <a:cs typeface="2  Mah" pitchFamily="2" charset="-78"/>
              </a:rPr>
              <a:t>در این بقعه، سنگ ظریف دیگری دیده می شود که تاریخ آن</a:t>
            </a:r>
            <a:r>
              <a:rPr lang="en-US" dirty="0" smtClean="0">
                <a:solidFill>
                  <a:schemeClr val="bg1"/>
                </a:solidFill>
                <a:cs typeface="2  Mah" pitchFamily="2" charset="-78"/>
              </a:rPr>
              <a:t> </a:t>
            </a:r>
            <a:r>
              <a:rPr lang="fa-IR" dirty="0" smtClean="0">
                <a:solidFill>
                  <a:schemeClr val="bg1"/>
                </a:solidFill>
                <a:cs typeface="2  Mah" pitchFamily="2" charset="-78"/>
              </a:rPr>
              <a:t>710هـ</a:t>
            </a:r>
            <a:r>
              <a:rPr lang="en-US" dirty="0" smtClean="0">
                <a:solidFill>
                  <a:schemeClr val="bg1"/>
                </a:solidFill>
                <a:cs typeface="2  Mah" pitchFamily="2" charset="-78"/>
              </a:rPr>
              <a:t>.</a:t>
            </a:r>
            <a:r>
              <a:rPr lang="fa-IR" dirty="0" smtClean="0">
                <a:solidFill>
                  <a:schemeClr val="bg1"/>
                </a:solidFill>
                <a:cs typeface="2  Mah" pitchFamily="2" charset="-78"/>
              </a:rPr>
              <a:t>ق1310م</a:t>
            </a:r>
            <a:r>
              <a:rPr lang="en-US" dirty="0" smtClean="0">
                <a:solidFill>
                  <a:schemeClr val="bg1"/>
                </a:solidFill>
                <a:cs typeface="2  Mah" pitchFamily="2" charset="-78"/>
              </a:rPr>
              <a:t>. </a:t>
            </a:r>
            <a:r>
              <a:rPr lang="fa-IR" dirty="0" smtClean="0">
                <a:solidFill>
                  <a:schemeClr val="bg1"/>
                </a:solidFill>
                <a:cs typeface="2  Mah" pitchFamily="2" charset="-78"/>
              </a:rPr>
              <a:t>است</a:t>
            </a:r>
            <a:r>
              <a:rPr lang="en-US" dirty="0" smtClean="0">
                <a:solidFill>
                  <a:schemeClr val="bg1"/>
                </a:solidFill>
                <a:cs typeface="2  Mah" pitchFamily="2" charset="-78"/>
              </a:rPr>
              <a:t> (</a:t>
            </a:r>
            <a:r>
              <a:rPr lang="fa-IR" dirty="0" smtClean="0">
                <a:solidFill>
                  <a:schemeClr val="bg1"/>
                </a:solidFill>
                <a:cs typeface="2  Mah" pitchFamily="2" charset="-78"/>
              </a:rPr>
              <a:t>نیک زاد،1337</a:t>
            </a:r>
            <a:r>
              <a:rPr lang="en-US" dirty="0" smtClean="0">
                <a:solidFill>
                  <a:schemeClr val="bg1"/>
                </a:solidFill>
                <a:cs typeface="2  Mah" pitchFamily="2" charset="-78"/>
              </a:rPr>
              <a:t>: </a:t>
            </a:r>
            <a:r>
              <a:rPr lang="fa-IR" dirty="0" smtClean="0">
                <a:solidFill>
                  <a:schemeClr val="bg1"/>
                </a:solidFill>
                <a:cs typeface="2  Mah" pitchFamily="2" charset="-78"/>
              </a:rPr>
              <a:t>32</a:t>
            </a:r>
            <a:r>
              <a:rPr lang="en-US" dirty="0" smtClean="0">
                <a:solidFill>
                  <a:schemeClr val="bg1"/>
                </a:solidFill>
                <a:cs typeface="2  Mah" pitchFamily="2" charset="-78"/>
              </a:rPr>
              <a:t>). </a:t>
            </a:r>
            <a:r>
              <a:rPr lang="fa-IR" dirty="0" smtClean="0">
                <a:solidFill>
                  <a:schemeClr val="bg1"/>
                </a:solidFill>
                <a:cs typeface="2  Mah" pitchFamily="2" charset="-78"/>
              </a:rPr>
              <a:t>بر اساس سنگ قبر امامزاده، نام صاحب مرقد، جعفر بن سید مرتضی است و نسبش به حسن بن حسین بن محمد بن علی بن حسین</a:t>
            </a:r>
            <a:r>
              <a:rPr lang="en-US" dirty="0" smtClean="0">
                <a:solidFill>
                  <a:schemeClr val="bg1"/>
                </a:solidFill>
                <a:cs typeface="2  Mah" pitchFamily="2" charset="-78"/>
              </a:rPr>
              <a:t>(</a:t>
            </a:r>
            <a:r>
              <a:rPr lang="fa-IR" dirty="0" smtClean="0">
                <a:solidFill>
                  <a:schemeClr val="bg1"/>
                </a:solidFill>
                <a:cs typeface="2  Mah" pitchFamily="2" charset="-78"/>
              </a:rPr>
              <a:t>ع</a:t>
            </a:r>
            <a:r>
              <a:rPr lang="en-US" dirty="0" smtClean="0">
                <a:solidFill>
                  <a:schemeClr val="bg1"/>
                </a:solidFill>
                <a:cs typeface="2  Mah" pitchFamily="2" charset="-78"/>
              </a:rPr>
              <a:t>) </a:t>
            </a:r>
            <a:r>
              <a:rPr lang="fa-IR" dirty="0" smtClean="0">
                <a:solidFill>
                  <a:schemeClr val="bg1"/>
                </a:solidFill>
                <a:cs typeface="2  Mah" pitchFamily="2" charset="-78"/>
              </a:rPr>
              <a:t>می رسد</a:t>
            </a:r>
            <a:r>
              <a:rPr lang="en-US" dirty="0" smtClean="0">
                <a:solidFill>
                  <a:schemeClr val="bg1"/>
                </a:solidFill>
                <a:cs typeface="2  Mah" pitchFamily="2" charset="-78"/>
              </a:rPr>
              <a:t> (</a:t>
            </a:r>
            <a:endParaRPr lang="en-US" dirty="0">
              <a:solidFill>
                <a:schemeClr val="bg1"/>
              </a:solidFill>
              <a:cs typeface="2  Mah" pitchFamily="2" charset="-78"/>
            </a:endParaRPr>
          </a:p>
        </p:txBody>
      </p:sp>
    </p:spTree>
    <p:extLst>
      <p:ext uri="{BB962C8B-B14F-4D97-AF65-F5344CB8AC3E}">
        <p14:creationId xmlns:p14="http://schemas.microsoft.com/office/powerpoint/2010/main" val="2620289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2" name="Rectangle 1"/>
          <p:cNvSpPr/>
          <p:nvPr/>
        </p:nvSpPr>
        <p:spPr>
          <a:xfrm>
            <a:off x="971600" y="408647"/>
            <a:ext cx="7776864" cy="2677656"/>
          </a:xfrm>
          <a:prstGeom prst="rect">
            <a:avLst/>
          </a:prstGeom>
        </p:spPr>
        <p:txBody>
          <a:bodyPr wrap="square">
            <a:spAutoFit/>
          </a:bodyPr>
          <a:lstStyle/>
          <a:p>
            <a:pPr algn="r" rtl="1"/>
            <a:r>
              <a:rPr lang="fa-IR" sz="2400" dirty="0">
                <a:solidFill>
                  <a:schemeClr val="bg1"/>
                </a:solidFill>
                <a:cs typeface="2  Mah" pitchFamily="2" charset="-78"/>
              </a:rPr>
              <a:t>صحن خارجی </a:t>
            </a:r>
            <a:r>
              <a:rPr lang="fa-IR" sz="2400" dirty="0" smtClean="0">
                <a:solidFill>
                  <a:schemeClr val="bg1"/>
                </a:solidFill>
                <a:cs typeface="2  Mah" pitchFamily="2" charset="-78"/>
              </a:rPr>
              <a:t>بنای امامزاده جعفر</a:t>
            </a:r>
            <a:endParaRPr lang="en-US" sz="2400" dirty="0">
              <a:solidFill>
                <a:schemeClr val="bg1"/>
              </a:solidFill>
              <a:cs typeface="2  Mah" pitchFamily="2" charset="-78"/>
            </a:endParaRPr>
          </a:p>
          <a:p>
            <a:pPr algn="r" rtl="1"/>
            <a:r>
              <a:rPr lang="en-US" dirty="0">
                <a:solidFill>
                  <a:schemeClr val="bg1"/>
                </a:solidFill>
                <a:cs typeface="2  Mah" pitchFamily="2" charset="-78"/>
              </a:rPr>
              <a:t> 	</a:t>
            </a:r>
          </a:p>
          <a:p>
            <a:pPr algn="r"/>
            <a:r>
              <a:rPr lang="fa-IR" dirty="0">
                <a:solidFill>
                  <a:schemeClr val="bg1"/>
                </a:solidFill>
                <a:cs typeface="2  Mah" pitchFamily="2" charset="-78"/>
              </a:rPr>
              <a:t>این بنا، برجی با طرح هشت ضلعی این گنبد، چنین تصوری را پیش می آورد که بر فراز آن، ضلع، طاقنمایی تیزه دار با تناسبی مطلوب ایجتد شده است و نمای آجرکاری است</a:t>
            </a:r>
            <a:r>
              <a:rPr lang="en-US" dirty="0">
                <a:solidFill>
                  <a:schemeClr val="bg1"/>
                </a:solidFill>
                <a:cs typeface="2  Mah" pitchFamily="2" charset="-78"/>
              </a:rPr>
              <a:t>(</a:t>
            </a:r>
            <a:r>
              <a:rPr lang="fa-IR" dirty="0">
                <a:solidFill>
                  <a:schemeClr val="bg1"/>
                </a:solidFill>
                <a:cs typeface="2  Mah" pitchFamily="2" charset="-78"/>
              </a:rPr>
              <a:t>تصویر</a:t>
            </a:r>
            <a:r>
              <a:rPr lang="en-US" dirty="0">
                <a:solidFill>
                  <a:schemeClr val="bg1"/>
                </a:solidFill>
                <a:cs typeface="2  Mah" pitchFamily="2" charset="-78"/>
              </a:rPr>
              <a:t> 5). </a:t>
            </a:r>
            <a:r>
              <a:rPr lang="fa-IR" dirty="0">
                <a:solidFill>
                  <a:schemeClr val="bg1"/>
                </a:solidFill>
                <a:cs typeface="2  Mah" pitchFamily="2" charset="-78"/>
              </a:rPr>
              <a:t>سقف بیرونی بنا در اصل هرمی شکل بوده است که امروز نشانی از آن در دست نیست و پوشش زیرین آن به صورت گنبدی کم</a:t>
            </a:r>
            <a:r>
              <a:rPr lang="en-US" dirty="0">
                <a:solidFill>
                  <a:schemeClr val="bg1"/>
                </a:solidFill>
                <a:cs typeface="2  Mah" pitchFamily="2" charset="-78"/>
              </a:rPr>
              <a:t>‌</a:t>
            </a:r>
            <a:r>
              <a:rPr lang="fa-IR" dirty="0">
                <a:solidFill>
                  <a:schemeClr val="bg1"/>
                </a:solidFill>
                <a:cs typeface="2  Mah" pitchFamily="2" charset="-78"/>
              </a:rPr>
              <a:t>خیز است</a:t>
            </a:r>
            <a:r>
              <a:rPr lang="en-US" dirty="0">
                <a:solidFill>
                  <a:schemeClr val="bg1"/>
                </a:solidFill>
                <a:cs typeface="2  Mah" pitchFamily="2" charset="-78"/>
              </a:rPr>
              <a:t>. </a:t>
            </a:r>
            <a:r>
              <a:rPr lang="fa-IR" dirty="0">
                <a:solidFill>
                  <a:schemeClr val="bg1"/>
                </a:solidFill>
                <a:cs typeface="2  Mah" pitchFamily="2" charset="-78"/>
              </a:rPr>
              <a:t>روی ضلع های شمالی و جنوبی و غربی، پنجره هایی قرار دارد</a:t>
            </a:r>
            <a:r>
              <a:rPr lang="en-US" dirty="0">
                <a:solidFill>
                  <a:schemeClr val="bg1"/>
                </a:solidFill>
                <a:cs typeface="2  Mah" pitchFamily="2" charset="-78"/>
              </a:rPr>
              <a:t>. </a:t>
            </a:r>
            <a:r>
              <a:rPr lang="fa-IR" dirty="0">
                <a:solidFill>
                  <a:schemeClr val="bg1"/>
                </a:solidFill>
                <a:cs typeface="2  Mah" pitchFamily="2" charset="-78"/>
              </a:rPr>
              <a:t>و روی هشت ضلعی، کاربندی شانزده ضلعی انجام شده که از شیوه دوران سلجوقی تقلید شده است</a:t>
            </a:r>
            <a:r>
              <a:rPr lang="en-US" dirty="0">
                <a:solidFill>
                  <a:schemeClr val="bg1"/>
                </a:solidFill>
                <a:cs typeface="2  Mah" pitchFamily="2" charset="-78"/>
              </a:rPr>
              <a:t>. </a:t>
            </a:r>
            <a:r>
              <a:rPr lang="fa-IR" dirty="0">
                <a:solidFill>
                  <a:schemeClr val="bg1"/>
                </a:solidFill>
                <a:cs typeface="2  Mah" pitchFamily="2" charset="-78"/>
              </a:rPr>
              <a:t>روی آن، گنبد کم خیز آجری با آجرچینی ساخته شده است</a:t>
            </a:r>
            <a:r>
              <a:rPr lang="en-US" dirty="0">
                <a:solidFill>
                  <a:schemeClr val="bg1"/>
                </a:solidFill>
                <a:cs typeface="2  Mah" pitchFamily="2" charset="-78"/>
              </a:rPr>
              <a:t>. </a:t>
            </a:r>
            <a:r>
              <a:rPr lang="fa-IR" dirty="0" smtClean="0">
                <a:solidFill>
                  <a:schemeClr val="bg1"/>
                </a:solidFill>
                <a:cs typeface="2  Mah" pitchFamily="2" charset="-78"/>
              </a:rPr>
              <a:t> نمای </a:t>
            </a:r>
            <a:r>
              <a:rPr lang="fa-IR" dirty="0">
                <a:solidFill>
                  <a:schemeClr val="bg1"/>
                </a:solidFill>
                <a:cs typeface="2  Mah" pitchFamily="2" charset="-78"/>
              </a:rPr>
              <a:t>خارجی بقعه نیز آجری ساده است که در هر ضلع، طاقنمایی تیزه دار با تناسبی مطلوب ایجاد شده است</a:t>
            </a:r>
            <a:r>
              <a:rPr lang="en-US" dirty="0">
                <a:solidFill>
                  <a:schemeClr val="bg1"/>
                </a:solidFill>
                <a:cs typeface="2  Mah" pitchFamily="2" charset="-78"/>
              </a:rPr>
              <a:t>. </a:t>
            </a:r>
            <a:r>
              <a:rPr lang="fa-IR" dirty="0">
                <a:solidFill>
                  <a:schemeClr val="bg1"/>
                </a:solidFill>
                <a:cs typeface="2  Mah" pitchFamily="2" charset="-78"/>
              </a:rPr>
              <a:t>پشت بغل ها، در اصل از آجر سفال بوده است</a:t>
            </a:r>
            <a:r>
              <a:rPr lang="en-US" dirty="0" smtClean="0">
                <a:solidFill>
                  <a:schemeClr val="bg1"/>
                </a:solidFill>
                <a:cs typeface="2  Mah" pitchFamily="2" charset="-78"/>
              </a:rPr>
              <a:t>.</a:t>
            </a:r>
            <a:r>
              <a:rPr lang="fa-IR" dirty="0" smtClean="0">
                <a:solidFill>
                  <a:schemeClr val="bg1"/>
                </a:solidFill>
                <a:cs typeface="2  Mah" pitchFamily="2" charset="-78"/>
              </a:rPr>
              <a:t>198</a:t>
            </a:r>
            <a:r>
              <a:rPr lang="en-US" dirty="0" smtClean="0">
                <a:solidFill>
                  <a:schemeClr val="bg1"/>
                </a:solidFill>
                <a:cs typeface="2  Mah" pitchFamily="2" charset="-78"/>
              </a:rPr>
              <a:t> </a:t>
            </a:r>
            <a:r>
              <a:rPr lang="fa-IR" dirty="0">
                <a:solidFill>
                  <a:schemeClr val="bg1"/>
                </a:solidFill>
                <a:cs typeface="2  Mah" pitchFamily="2" charset="-78"/>
              </a:rPr>
              <a:t>این بنا تحت شماره</a:t>
            </a:r>
            <a:r>
              <a:rPr lang="en-US" dirty="0">
                <a:solidFill>
                  <a:schemeClr val="bg1"/>
                </a:solidFill>
                <a:cs typeface="2  Mah" pitchFamily="2" charset="-78"/>
              </a:rPr>
              <a:t> </a:t>
            </a:r>
            <a:r>
              <a:rPr lang="fa-IR" dirty="0" smtClean="0">
                <a:solidFill>
                  <a:schemeClr val="bg1"/>
                </a:solidFill>
                <a:cs typeface="2  Mah" pitchFamily="2" charset="-78"/>
              </a:rPr>
              <a:t> به </a:t>
            </a:r>
            <a:r>
              <a:rPr lang="fa-IR" dirty="0">
                <a:solidFill>
                  <a:schemeClr val="bg1"/>
                </a:solidFill>
                <a:cs typeface="2  Mah" pitchFamily="2" charset="-78"/>
              </a:rPr>
              <a:t>ثبت تاریخی رسیده است</a:t>
            </a:r>
            <a:endParaRPr lang="en-US" dirty="0">
              <a:solidFill>
                <a:schemeClr val="bg1"/>
              </a:solidFill>
              <a:cs typeface="2  Mah" pitchFamily="2" charset="-78"/>
            </a:endParaRPr>
          </a:p>
        </p:txBody>
      </p:sp>
      <p:sp>
        <p:nvSpPr>
          <p:cNvPr id="3" name="Rectangle 2"/>
          <p:cNvSpPr/>
          <p:nvPr/>
        </p:nvSpPr>
        <p:spPr>
          <a:xfrm>
            <a:off x="755576" y="3086303"/>
            <a:ext cx="7992888" cy="3508653"/>
          </a:xfrm>
          <a:prstGeom prst="rect">
            <a:avLst/>
          </a:prstGeom>
        </p:spPr>
        <p:txBody>
          <a:bodyPr wrap="square">
            <a:spAutoFit/>
          </a:bodyPr>
          <a:lstStyle/>
          <a:p>
            <a:pPr algn="r" rtl="1"/>
            <a:r>
              <a:rPr lang="fa-IR" sz="2400" dirty="0">
                <a:solidFill>
                  <a:schemeClr val="bg1"/>
                </a:solidFill>
                <a:cs typeface="2  Mah" pitchFamily="2" charset="-78"/>
              </a:rPr>
              <a:t>صحن خارجی </a:t>
            </a:r>
            <a:r>
              <a:rPr lang="fa-IR" sz="2400" dirty="0" smtClean="0">
                <a:solidFill>
                  <a:schemeClr val="bg1"/>
                </a:solidFill>
                <a:cs typeface="2  Mah" pitchFamily="2" charset="-78"/>
              </a:rPr>
              <a:t>بنا ی امامزاده یحیی</a:t>
            </a:r>
            <a:endParaRPr lang="en-US" sz="2400" dirty="0">
              <a:solidFill>
                <a:schemeClr val="bg1"/>
              </a:solidFill>
              <a:cs typeface="2  Mah" pitchFamily="2" charset="-78"/>
            </a:endParaRPr>
          </a:p>
          <a:p>
            <a:pPr algn="r" rtl="1"/>
            <a:r>
              <a:rPr lang="en-US" dirty="0">
                <a:solidFill>
                  <a:schemeClr val="bg1"/>
                </a:solidFill>
                <a:cs typeface="2  Mah" pitchFamily="2" charset="-78"/>
              </a:rPr>
              <a:t> </a:t>
            </a:r>
          </a:p>
          <a:p>
            <a:pPr algn="r"/>
            <a:r>
              <a:rPr lang="fa-IR" dirty="0">
                <a:solidFill>
                  <a:schemeClr val="bg1"/>
                </a:solidFill>
                <a:cs typeface="2  Mah" pitchFamily="2" charset="-78"/>
              </a:rPr>
              <a:t>بنای کنونی امامزاده از دو بخش متقدم و متاخر تشکیل شده و در یک گورستان قدیمی واقع است</a:t>
            </a:r>
            <a:r>
              <a:rPr lang="en-US" dirty="0">
                <a:solidFill>
                  <a:schemeClr val="bg1"/>
                </a:solidFill>
                <a:cs typeface="2  Mah" pitchFamily="2" charset="-78"/>
              </a:rPr>
              <a:t>. </a:t>
            </a:r>
            <a:r>
              <a:rPr lang="fa-IR" dirty="0">
                <a:solidFill>
                  <a:schemeClr val="bg1"/>
                </a:solidFill>
                <a:cs typeface="2  Mah" pitchFamily="2" charset="-78"/>
              </a:rPr>
              <a:t>الحاقات جدید شامل دو ایوان شمالی و جنوبی و ده غرفه در اضلاع شرقی و غربی است</a:t>
            </a:r>
            <a:r>
              <a:rPr lang="en-US" dirty="0">
                <a:solidFill>
                  <a:schemeClr val="bg1"/>
                </a:solidFill>
                <a:cs typeface="2  Mah" pitchFamily="2" charset="-78"/>
              </a:rPr>
              <a:t>. </a:t>
            </a:r>
            <a:r>
              <a:rPr lang="fa-IR" dirty="0">
                <a:solidFill>
                  <a:schemeClr val="bg1"/>
                </a:solidFill>
                <a:cs typeface="2  Mah" pitchFamily="2" charset="-78"/>
              </a:rPr>
              <a:t>ورودی بنای اصلی متقدم از ایوان شمالی است پلان بنا از خارج، مربع و از داخل، هشت ضلعی است</a:t>
            </a:r>
            <a:r>
              <a:rPr lang="en-US" dirty="0">
                <a:solidFill>
                  <a:schemeClr val="bg1"/>
                </a:solidFill>
                <a:cs typeface="2  Mah" pitchFamily="2" charset="-78"/>
              </a:rPr>
              <a:t> </a:t>
            </a:r>
            <a:r>
              <a:rPr lang="en-US" dirty="0" smtClean="0">
                <a:solidFill>
                  <a:schemeClr val="bg1"/>
                </a:solidFill>
                <a:cs typeface="2  Mah" pitchFamily="2" charset="-78"/>
              </a:rPr>
              <a:t>(</a:t>
            </a:r>
            <a:r>
              <a:rPr lang="fa-IR" dirty="0" smtClean="0">
                <a:solidFill>
                  <a:schemeClr val="bg1"/>
                </a:solidFill>
                <a:cs typeface="2  Mah" pitchFamily="2" charset="-78"/>
              </a:rPr>
              <a:t>سبک </a:t>
            </a:r>
            <a:r>
              <a:rPr lang="fa-IR" dirty="0">
                <a:solidFill>
                  <a:schemeClr val="bg1"/>
                </a:solidFill>
                <a:cs typeface="2  Mah" pitchFamily="2" charset="-78"/>
              </a:rPr>
              <a:t>معماری مقبره شباهت زیادی به مسجد جامع ورامین </a:t>
            </a:r>
            <a:r>
              <a:rPr lang="fa-IR" dirty="0" smtClean="0">
                <a:solidFill>
                  <a:schemeClr val="bg1"/>
                </a:solidFill>
                <a:cs typeface="2  Mah" pitchFamily="2" charset="-78"/>
              </a:rPr>
              <a:t>دارد</a:t>
            </a:r>
            <a:r>
              <a:rPr lang="en-US" dirty="0" smtClean="0">
                <a:solidFill>
                  <a:schemeClr val="bg1"/>
                </a:solidFill>
                <a:cs typeface="2  Mah" pitchFamily="2" charset="-78"/>
              </a:rPr>
              <a:t>). </a:t>
            </a:r>
            <a:r>
              <a:rPr lang="fa-IR" dirty="0">
                <a:solidFill>
                  <a:schemeClr val="bg1"/>
                </a:solidFill>
                <a:cs typeface="2  Mah" pitchFamily="2" charset="-78"/>
              </a:rPr>
              <a:t>گنبد بنا مشابه مسجد جامع یک پوسته و پله ای شکل است</a:t>
            </a:r>
            <a:r>
              <a:rPr lang="en-US" dirty="0">
                <a:solidFill>
                  <a:schemeClr val="bg1"/>
                </a:solidFill>
                <a:cs typeface="2  Mah" pitchFamily="2" charset="-78"/>
              </a:rPr>
              <a:t>. </a:t>
            </a:r>
            <a:r>
              <a:rPr lang="fa-IR" dirty="0">
                <a:solidFill>
                  <a:schemeClr val="bg1"/>
                </a:solidFill>
                <a:cs typeface="2  Mah" pitchFamily="2" charset="-78"/>
              </a:rPr>
              <a:t>دیواره های خارجی بنا، توسط یک سلسله اتاق های کوتاه متعلق به دوره های بعد محصور شده </a:t>
            </a:r>
            <a:r>
              <a:rPr lang="fa-IR" dirty="0" smtClean="0">
                <a:solidFill>
                  <a:schemeClr val="bg1"/>
                </a:solidFill>
                <a:cs typeface="2  Mah" pitchFamily="2" charset="-78"/>
              </a:rPr>
              <a:t>است</a:t>
            </a:r>
            <a:r>
              <a:rPr lang="en-US" dirty="0" smtClean="0">
                <a:solidFill>
                  <a:schemeClr val="bg1"/>
                </a:solidFill>
                <a:cs typeface="2  Mah" pitchFamily="2" charset="-78"/>
              </a:rPr>
              <a:t>). </a:t>
            </a:r>
            <a:r>
              <a:rPr lang="fa-IR" dirty="0">
                <a:solidFill>
                  <a:schemeClr val="bg1"/>
                </a:solidFill>
                <a:cs typeface="2  Mah" pitchFamily="2" charset="-78"/>
              </a:rPr>
              <a:t>تا سال های اخیر قسمت بیشتری زیادتری از دستگاه ساختمانی زیارتگاه سرپا بوده است</a:t>
            </a:r>
            <a:r>
              <a:rPr lang="en-US" dirty="0">
                <a:solidFill>
                  <a:schemeClr val="bg1"/>
                </a:solidFill>
                <a:cs typeface="2  Mah" pitchFamily="2" charset="-78"/>
              </a:rPr>
              <a:t>. «</a:t>
            </a:r>
            <a:r>
              <a:rPr lang="fa-IR" dirty="0">
                <a:solidFill>
                  <a:schemeClr val="bg1"/>
                </a:solidFill>
                <a:cs typeface="2  Mah" pitchFamily="2" charset="-78"/>
              </a:rPr>
              <a:t>ژان دیولافوا</a:t>
            </a:r>
            <a:r>
              <a:rPr lang="en-US" dirty="0">
                <a:solidFill>
                  <a:schemeClr val="bg1"/>
                </a:solidFill>
                <a:cs typeface="2  Mah" pitchFamily="2" charset="-78"/>
              </a:rPr>
              <a:t>» </a:t>
            </a:r>
            <a:r>
              <a:rPr lang="fa-IR" dirty="0">
                <a:solidFill>
                  <a:schemeClr val="bg1"/>
                </a:solidFill>
                <a:cs typeface="2  Mah" pitchFamily="2" charset="-78"/>
              </a:rPr>
              <a:t>که در سال</a:t>
            </a:r>
            <a:r>
              <a:rPr lang="en-US" dirty="0">
                <a:solidFill>
                  <a:schemeClr val="bg1"/>
                </a:solidFill>
                <a:cs typeface="2  Mah" pitchFamily="2" charset="-78"/>
              </a:rPr>
              <a:t> </a:t>
            </a:r>
            <a:r>
              <a:rPr lang="fa-IR" dirty="0" smtClean="0">
                <a:solidFill>
                  <a:schemeClr val="bg1"/>
                </a:solidFill>
                <a:cs typeface="2  Mah" pitchFamily="2" charset="-78"/>
              </a:rPr>
              <a:t>1881م </a:t>
            </a:r>
            <a:r>
              <a:rPr lang="fa-IR" dirty="0">
                <a:solidFill>
                  <a:schemeClr val="bg1"/>
                </a:solidFill>
                <a:cs typeface="2  Mah" pitchFamily="2" charset="-78"/>
              </a:rPr>
              <a:t>از این محل دیدن کرده، معتقد است که مقبرة برجی هشت گوش</a:t>
            </a:r>
            <a:r>
              <a:rPr lang="en-US" dirty="0">
                <a:solidFill>
                  <a:schemeClr val="bg1"/>
                </a:solidFill>
                <a:cs typeface="2  Mah" pitchFamily="2" charset="-78"/>
              </a:rPr>
              <a:t>- </a:t>
            </a:r>
            <a:r>
              <a:rPr lang="fa-IR" dirty="0">
                <a:solidFill>
                  <a:schemeClr val="bg1"/>
                </a:solidFill>
                <a:cs typeface="2  Mah" pitchFamily="2" charset="-78"/>
              </a:rPr>
              <a:t>که اکنون از بین رفته</a:t>
            </a:r>
            <a:r>
              <a:rPr lang="en-US" dirty="0">
                <a:solidFill>
                  <a:schemeClr val="bg1"/>
                </a:solidFill>
                <a:cs typeface="2  Mah" pitchFamily="2" charset="-78"/>
              </a:rPr>
              <a:t>- </a:t>
            </a:r>
            <a:r>
              <a:rPr lang="fa-IR" dirty="0">
                <a:solidFill>
                  <a:schemeClr val="bg1"/>
                </a:solidFill>
                <a:cs typeface="2  Mah" pitchFamily="2" charset="-78"/>
              </a:rPr>
              <a:t>به دورة قبل از سلجوقی تعلق داشته و طرح های آجری و فاقد تزیین کاشی و سفال بوده است</a:t>
            </a:r>
            <a:r>
              <a:rPr lang="en-US" dirty="0">
                <a:solidFill>
                  <a:schemeClr val="bg1"/>
                </a:solidFill>
                <a:cs typeface="2  Mah" pitchFamily="2" charset="-78"/>
              </a:rPr>
              <a:t>. </a:t>
            </a:r>
            <a:r>
              <a:rPr lang="fa-IR" dirty="0">
                <a:solidFill>
                  <a:schemeClr val="bg1"/>
                </a:solidFill>
                <a:cs typeface="2  Mah" pitchFamily="2" charset="-78"/>
              </a:rPr>
              <a:t>وی، مسجد را که در طراحی او با تاق نماهایی در امتداد صحن باریک نشان داده شده است به دورة سلجوقی و امامزاده را به دورة مغول </a:t>
            </a:r>
            <a:endParaRPr lang="fa-IR" dirty="0" smtClean="0">
              <a:solidFill>
                <a:schemeClr val="bg1"/>
              </a:solidFill>
              <a:cs typeface="2  Mah" pitchFamily="2" charset="-78"/>
            </a:endParaRPr>
          </a:p>
          <a:p>
            <a:pPr algn="r"/>
            <a:r>
              <a:rPr lang="fa-IR" dirty="0" smtClean="0">
                <a:solidFill>
                  <a:schemeClr val="bg1"/>
                </a:solidFill>
                <a:cs typeface="2  Mah" pitchFamily="2" charset="-78"/>
              </a:rPr>
              <a:t>منتسب </a:t>
            </a:r>
            <a:r>
              <a:rPr lang="fa-IR" dirty="0">
                <a:solidFill>
                  <a:schemeClr val="bg1"/>
                </a:solidFill>
                <a:cs typeface="2  Mah" pitchFamily="2" charset="-78"/>
              </a:rPr>
              <a:t>می </a:t>
            </a:r>
            <a:r>
              <a:rPr lang="fa-IR" dirty="0" smtClean="0">
                <a:solidFill>
                  <a:schemeClr val="bg1"/>
                </a:solidFill>
                <a:cs typeface="2  Mah" pitchFamily="2" charset="-78"/>
              </a:rPr>
              <a:t>سازد</a:t>
            </a:r>
            <a:r>
              <a:rPr lang="en-US" dirty="0" smtClean="0">
                <a:solidFill>
                  <a:schemeClr val="bg1"/>
                </a:solidFill>
                <a:cs typeface="2  Mah" pitchFamily="2" charset="-78"/>
              </a:rPr>
              <a:t> </a:t>
            </a:r>
            <a:r>
              <a:rPr lang="fa-IR" dirty="0" smtClean="0">
                <a:solidFill>
                  <a:schemeClr val="bg1"/>
                </a:solidFill>
                <a:cs typeface="2  Mah" pitchFamily="2" charset="-78"/>
              </a:rPr>
              <a:t> این </a:t>
            </a:r>
            <a:r>
              <a:rPr lang="fa-IR" dirty="0">
                <a:solidFill>
                  <a:schemeClr val="bg1"/>
                </a:solidFill>
                <a:cs typeface="2  Mah" pitchFamily="2" charset="-78"/>
              </a:rPr>
              <a:t>بنا به شماره ۱۹۹ در فهرست </a:t>
            </a:r>
            <a:r>
              <a:rPr lang="fa-IR" dirty="0" smtClean="0">
                <a:solidFill>
                  <a:schemeClr val="bg1"/>
                </a:solidFill>
                <a:cs typeface="2  Mah" pitchFamily="2" charset="-78"/>
              </a:rPr>
              <a:t>آثارتاریخى </a:t>
            </a:r>
            <a:r>
              <a:rPr lang="fa-IR" dirty="0">
                <a:solidFill>
                  <a:schemeClr val="bg1"/>
                </a:solidFill>
                <a:cs typeface="2  Mah" pitchFamily="2" charset="-78"/>
              </a:rPr>
              <a:t>ایران به ثبت رسیده است </a:t>
            </a:r>
            <a:endParaRPr lang="en-US" dirty="0">
              <a:solidFill>
                <a:schemeClr val="bg1"/>
              </a:solidFill>
              <a:cs typeface="2  Mah" pitchFamily="2" charset="-78"/>
            </a:endParaRPr>
          </a:p>
        </p:txBody>
      </p:sp>
    </p:spTree>
    <p:extLst>
      <p:ext uri="{BB962C8B-B14F-4D97-AF65-F5344CB8AC3E}">
        <p14:creationId xmlns:p14="http://schemas.microsoft.com/office/powerpoint/2010/main" val="2662551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2" name="Rectangle 1"/>
          <p:cNvSpPr/>
          <p:nvPr/>
        </p:nvSpPr>
        <p:spPr>
          <a:xfrm>
            <a:off x="673224" y="260648"/>
            <a:ext cx="8126466" cy="6324808"/>
          </a:xfrm>
          <a:prstGeom prst="rect">
            <a:avLst/>
          </a:prstGeom>
        </p:spPr>
        <p:txBody>
          <a:bodyPr wrap="square">
            <a:spAutoFit/>
          </a:bodyPr>
          <a:lstStyle/>
          <a:p>
            <a:pPr algn="r" rtl="1"/>
            <a:r>
              <a:rPr lang="fa-IR" sz="1700" dirty="0" smtClean="0">
                <a:solidFill>
                  <a:schemeClr val="bg1"/>
                </a:solidFill>
                <a:cs typeface="2  Mah" pitchFamily="2" charset="-78"/>
              </a:rPr>
              <a:t> </a:t>
            </a:r>
            <a:r>
              <a:rPr lang="fa-IR" sz="2400" dirty="0">
                <a:solidFill>
                  <a:schemeClr val="bg1"/>
                </a:solidFill>
                <a:cs typeface="2  Mah" pitchFamily="2" charset="-78"/>
              </a:rPr>
              <a:t>تزیینات امامزاده جعفر</a:t>
            </a:r>
            <a:endParaRPr lang="en-US" sz="2400" dirty="0">
              <a:solidFill>
                <a:schemeClr val="bg1"/>
              </a:solidFill>
              <a:cs typeface="2  Mah" pitchFamily="2" charset="-78"/>
            </a:endParaRPr>
          </a:p>
          <a:p>
            <a:pPr algn="r" rtl="1"/>
            <a:r>
              <a:rPr lang="en-US" sz="1700" dirty="0">
                <a:solidFill>
                  <a:schemeClr val="bg1"/>
                </a:solidFill>
                <a:cs typeface="2  Mah" pitchFamily="2" charset="-78"/>
              </a:rPr>
              <a:t> </a:t>
            </a:r>
          </a:p>
          <a:p>
            <a:pPr algn="r"/>
            <a:r>
              <a:rPr lang="fa-IR" sz="1700" dirty="0">
                <a:solidFill>
                  <a:schemeClr val="bg1"/>
                </a:solidFill>
                <a:cs typeface="2  Mah" pitchFamily="2" charset="-78"/>
              </a:rPr>
              <a:t>در بناهای دوره ایلخانی، از گچ، آجر و کاشی برای تزیین بنا ها استفاده شده است</a:t>
            </a:r>
            <a:r>
              <a:rPr lang="en-US" sz="1700" dirty="0">
                <a:solidFill>
                  <a:schemeClr val="bg1"/>
                </a:solidFill>
                <a:cs typeface="2  Mah" pitchFamily="2" charset="-78"/>
              </a:rPr>
              <a:t>. </a:t>
            </a:r>
            <a:r>
              <a:rPr lang="fa-IR" sz="1700" dirty="0">
                <a:solidFill>
                  <a:schemeClr val="bg1"/>
                </a:solidFill>
                <a:cs typeface="2  Mah" pitchFamily="2" charset="-78"/>
              </a:rPr>
              <a:t>این مصالح، بر اساس الگوهای تزیینی ادوار قبل اما با تنوع بیشتری به کار رفته اند</a:t>
            </a:r>
            <a:r>
              <a:rPr lang="en-US" sz="1700" dirty="0">
                <a:solidFill>
                  <a:schemeClr val="bg1"/>
                </a:solidFill>
                <a:cs typeface="2  Mah" pitchFamily="2" charset="-78"/>
              </a:rPr>
              <a:t> </a:t>
            </a:r>
            <a:r>
              <a:rPr lang="fa-IR" sz="1700" dirty="0" smtClean="0">
                <a:solidFill>
                  <a:schemeClr val="bg1"/>
                </a:solidFill>
                <a:cs typeface="2  Mah" pitchFamily="2" charset="-78"/>
              </a:rPr>
              <a:t>.تزیینات </a:t>
            </a:r>
            <a:r>
              <a:rPr lang="fa-IR" sz="1700" dirty="0">
                <a:solidFill>
                  <a:schemeClr val="bg1"/>
                </a:solidFill>
                <a:cs typeface="2  Mah" pitchFamily="2" charset="-78"/>
              </a:rPr>
              <a:t>امامزاده جعفر را بر اساس فنون به کار رفته در آن، را می توان به سه دسته کلی تقسیم کرد</a:t>
            </a:r>
            <a:r>
              <a:rPr lang="en-US" sz="1700" dirty="0">
                <a:solidFill>
                  <a:schemeClr val="bg1"/>
                </a:solidFill>
                <a:cs typeface="2  Mah" pitchFamily="2" charset="-78"/>
              </a:rPr>
              <a:t>: </a:t>
            </a:r>
            <a:r>
              <a:rPr lang="fa-IR" sz="1700" dirty="0">
                <a:solidFill>
                  <a:schemeClr val="bg1"/>
                </a:solidFill>
                <a:cs typeface="2  Mah" pitchFamily="2" charset="-78"/>
              </a:rPr>
              <a:t>آجرکاری، آجر لعابدار با تلفیق گره چینی، کاشی معرق و کاشی معقلی</a:t>
            </a:r>
            <a:r>
              <a:rPr lang="en-US" sz="1700" dirty="0">
                <a:solidFill>
                  <a:schemeClr val="bg1"/>
                </a:solidFill>
                <a:cs typeface="2  Mah" pitchFamily="2" charset="-78"/>
              </a:rPr>
              <a:t> . </a:t>
            </a:r>
            <a:r>
              <a:rPr lang="fa-IR" sz="1700" dirty="0">
                <a:solidFill>
                  <a:schemeClr val="bg1"/>
                </a:solidFill>
                <a:cs typeface="2  Mah" pitchFamily="2" charset="-78"/>
              </a:rPr>
              <a:t>قسمت داخلی و خارجی گنبد، هشت ضلعی و به سبک عمده بناهای آرامگاهی دوره ایلخانی</a:t>
            </a:r>
            <a:r>
              <a:rPr lang="en-US" sz="1700" dirty="0">
                <a:solidFill>
                  <a:schemeClr val="bg1"/>
                </a:solidFill>
                <a:cs typeface="2  Mah" pitchFamily="2" charset="-78"/>
              </a:rPr>
              <a:t> </a:t>
            </a:r>
            <a:r>
              <a:rPr lang="fa-IR" sz="1700" dirty="0" smtClean="0">
                <a:solidFill>
                  <a:schemeClr val="bg1"/>
                </a:solidFill>
                <a:cs typeface="2  Mah" pitchFamily="2" charset="-78"/>
              </a:rPr>
              <a:t> ، </a:t>
            </a:r>
            <a:r>
              <a:rPr lang="fa-IR" sz="1700" dirty="0">
                <a:solidFill>
                  <a:schemeClr val="bg1"/>
                </a:solidFill>
                <a:cs typeface="2  Mah" pitchFamily="2" charset="-78"/>
              </a:rPr>
              <a:t>تماماً از آجر ساخته شده است</a:t>
            </a:r>
            <a:r>
              <a:rPr lang="en-US" sz="1700" dirty="0">
                <a:solidFill>
                  <a:schemeClr val="bg1"/>
                </a:solidFill>
                <a:cs typeface="2  Mah" pitchFamily="2" charset="-78"/>
              </a:rPr>
              <a:t>. </a:t>
            </a:r>
            <a:r>
              <a:rPr lang="fa-IR" sz="1700" dirty="0">
                <a:solidFill>
                  <a:schemeClr val="bg1"/>
                </a:solidFill>
                <a:cs typeface="2  Mah" pitchFamily="2" charset="-78"/>
              </a:rPr>
              <a:t>استفاده از آجر علاوه بر جنبة کاربردی آن، در معماری دورة سلجوقی نقش یک عنصری تزیینی را نیز ایفا کرده است</a:t>
            </a:r>
            <a:r>
              <a:rPr lang="en-US" sz="1700" dirty="0">
                <a:solidFill>
                  <a:schemeClr val="bg1"/>
                </a:solidFill>
                <a:cs typeface="2  Mah" pitchFamily="2" charset="-78"/>
              </a:rPr>
              <a:t>. </a:t>
            </a:r>
            <a:r>
              <a:rPr lang="fa-IR" sz="1700" dirty="0">
                <a:solidFill>
                  <a:schemeClr val="bg1"/>
                </a:solidFill>
                <a:cs typeface="2  Mah" pitchFamily="2" charset="-78"/>
              </a:rPr>
              <a:t>آجر در اشکال مختلف و با روش های گوناگون اجرا در تزیینات مقابر این دوره نقش اصلی و عمده را داشت</a:t>
            </a:r>
            <a:r>
              <a:rPr lang="en-US" sz="1700" dirty="0">
                <a:solidFill>
                  <a:schemeClr val="bg1"/>
                </a:solidFill>
                <a:cs typeface="2  Mah" pitchFamily="2" charset="-78"/>
              </a:rPr>
              <a:t>. </a:t>
            </a:r>
            <a:r>
              <a:rPr lang="fa-IR" sz="1700" dirty="0">
                <a:solidFill>
                  <a:schemeClr val="bg1"/>
                </a:solidFill>
                <a:cs typeface="2  Mah" pitchFamily="2" charset="-78"/>
              </a:rPr>
              <a:t>زیرا است به طوری که در گذشته، مراحل مختلف تکوین و تکامل را طی کرده بود و در معماری این دوره به درجة کمال و حد اعلای خود رسید</a:t>
            </a:r>
            <a:r>
              <a:rPr lang="en-US" sz="1700" dirty="0">
                <a:solidFill>
                  <a:schemeClr val="bg1"/>
                </a:solidFill>
                <a:cs typeface="2  Mah" pitchFamily="2" charset="-78"/>
              </a:rPr>
              <a:t>. </a:t>
            </a:r>
            <a:r>
              <a:rPr lang="fa-IR" sz="1700" dirty="0">
                <a:solidFill>
                  <a:schemeClr val="bg1"/>
                </a:solidFill>
                <a:cs typeface="2  Mah" pitchFamily="2" charset="-78"/>
              </a:rPr>
              <a:t>برجهای خرقان قزوین، گنبد علویان همدان، گنبد سرخ مراغه و برج مهماندوست دامغان از </a:t>
            </a:r>
            <a:r>
              <a:rPr lang="fa-IR" sz="1700" dirty="0" smtClean="0">
                <a:solidFill>
                  <a:schemeClr val="bg1"/>
                </a:solidFill>
                <a:cs typeface="2  Mah" pitchFamily="2" charset="-78"/>
              </a:rPr>
              <a:t>نمونه </a:t>
            </a:r>
            <a:r>
              <a:rPr lang="fa-IR" sz="1700" dirty="0">
                <a:solidFill>
                  <a:schemeClr val="bg1"/>
                </a:solidFill>
                <a:cs typeface="2  Mah" pitchFamily="2" charset="-78"/>
              </a:rPr>
              <a:t>های قابل توجه این گونه تزیین به شمار می </a:t>
            </a:r>
            <a:r>
              <a:rPr lang="fa-IR" sz="1700" dirty="0" smtClean="0">
                <a:solidFill>
                  <a:schemeClr val="bg1"/>
                </a:solidFill>
                <a:cs typeface="2  Mah" pitchFamily="2" charset="-78"/>
              </a:rPr>
              <a:t>روند</a:t>
            </a:r>
            <a:r>
              <a:rPr lang="en-US" sz="1700" dirty="0" smtClean="0">
                <a:solidFill>
                  <a:schemeClr val="bg1"/>
                </a:solidFill>
                <a:cs typeface="2  Mah" pitchFamily="2" charset="-78"/>
              </a:rPr>
              <a:t> </a:t>
            </a:r>
            <a:r>
              <a:rPr lang="fa-IR" sz="1700" dirty="0" smtClean="0">
                <a:solidFill>
                  <a:schemeClr val="bg1"/>
                </a:solidFill>
                <a:cs typeface="2  Mah" pitchFamily="2" charset="-78"/>
              </a:rPr>
              <a:t>  </a:t>
            </a:r>
            <a:r>
              <a:rPr lang="en-US" sz="1700" dirty="0" smtClean="0">
                <a:solidFill>
                  <a:schemeClr val="bg1"/>
                </a:solidFill>
                <a:cs typeface="2  Mah" pitchFamily="2" charset="-78"/>
              </a:rPr>
              <a:t>. </a:t>
            </a:r>
            <a:r>
              <a:rPr lang="fa-IR" sz="1700" dirty="0">
                <a:solidFill>
                  <a:schemeClr val="bg1"/>
                </a:solidFill>
                <a:cs typeface="2  Mah" pitchFamily="2" charset="-78"/>
              </a:rPr>
              <a:t>آجرکاری نما به صورت خفته و راسته انجام شده است</a:t>
            </a:r>
            <a:r>
              <a:rPr lang="en-US" sz="1700" dirty="0">
                <a:solidFill>
                  <a:schemeClr val="bg1"/>
                </a:solidFill>
                <a:cs typeface="2  Mah" pitchFamily="2" charset="-78"/>
              </a:rPr>
              <a:t> </a:t>
            </a:r>
            <a:r>
              <a:rPr lang="fa-IR" sz="1700" dirty="0" smtClean="0">
                <a:solidFill>
                  <a:schemeClr val="bg1"/>
                </a:solidFill>
                <a:cs typeface="2  Mah" pitchFamily="2" charset="-78"/>
              </a:rPr>
              <a:t>  </a:t>
            </a:r>
          </a:p>
          <a:p>
            <a:pPr algn="r"/>
            <a:endParaRPr lang="fa-IR" sz="1700" dirty="0">
              <a:solidFill>
                <a:schemeClr val="bg1"/>
              </a:solidFill>
              <a:cs typeface="2  Mah" pitchFamily="2" charset="-78"/>
            </a:endParaRPr>
          </a:p>
          <a:p>
            <a:pPr algn="r" rtl="1"/>
            <a:r>
              <a:rPr lang="fa-IR" sz="1700" dirty="0" smtClean="0">
                <a:solidFill>
                  <a:schemeClr val="bg1"/>
                </a:solidFill>
                <a:cs typeface="2  Mah" pitchFamily="2" charset="-78"/>
              </a:rPr>
              <a:t> </a:t>
            </a:r>
            <a:r>
              <a:rPr lang="fa-IR" sz="2400" dirty="0">
                <a:solidFill>
                  <a:schemeClr val="bg1"/>
                </a:solidFill>
                <a:cs typeface="2  Mah" pitchFamily="2" charset="-78"/>
              </a:rPr>
              <a:t>تزیینات امامزاده </a:t>
            </a:r>
            <a:r>
              <a:rPr lang="fa-IR" sz="2400" dirty="0" smtClean="0">
                <a:solidFill>
                  <a:schemeClr val="bg1"/>
                </a:solidFill>
                <a:cs typeface="2  Mah" pitchFamily="2" charset="-78"/>
              </a:rPr>
              <a:t>یحیی</a:t>
            </a:r>
          </a:p>
          <a:p>
            <a:pPr algn="r" rtl="1"/>
            <a:endParaRPr lang="fa-IR" sz="1700" dirty="0" smtClean="0">
              <a:solidFill>
                <a:schemeClr val="bg1"/>
              </a:solidFill>
              <a:cs typeface="2  Mah" pitchFamily="2" charset="-78"/>
            </a:endParaRPr>
          </a:p>
          <a:p>
            <a:pPr algn="r" rtl="1"/>
            <a:r>
              <a:rPr lang="fa-IR" sz="1700" dirty="0">
                <a:solidFill>
                  <a:schemeClr val="bg1"/>
                </a:solidFill>
                <a:cs typeface="2  Mah" pitchFamily="2" charset="-78"/>
              </a:rPr>
              <a:t>سنگ قبری از کاشی به شکل محراب در این بنا وجود دارد که تاریخ</a:t>
            </a:r>
            <a:r>
              <a:rPr lang="en-US" sz="1700" dirty="0">
                <a:solidFill>
                  <a:schemeClr val="bg1"/>
                </a:solidFill>
                <a:cs typeface="2  Mah" pitchFamily="2" charset="-78"/>
              </a:rPr>
              <a:t> </a:t>
            </a:r>
            <a:r>
              <a:rPr lang="fa-IR" sz="1700" dirty="0" smtClean="0">
                <a:solidFill>
                  <a:schemeClr val="bg1"/>
                </a:solidFill>
                <a:cs typeface="2  Mah" pitchFamily="2" charset="-78"/>
              </a:rPr>
              <a:t>705هـ</a:t>
            </a:r>
            <a:r>
              <a:rPr lang="en-US" sz="1700" dirty="0">
                <a:solidFill>
                  <a:schemeClr val="bg1"/>
                </a:solidFill>
                <a:cs typeface="2  Mah" pitchFamily="2" charset="-78"/>
              </a:rPr>
              <a:t>.</a:t>
            </a:r>
            <a:r>
              <a:rPr lang="fa-IR" sz="1700" dirty="0">
                <a:solidFill>
                  <a:schemeClr val="bg1"/>
                </a:solidFill>
                <a:cs typeface="2  Mah" pitchFamily="2" charset="-78"/>
              </a:rPr>
              <a:t>ق</a:t>
            </a:r>
            <a:r>
              <a:rPr lang="en-US" sz="1700" dirty="0" smtClean="0">
                <a:solidFill>
                  <a:schemeClr val="bg1"/>
                </a:solidFill>
                <a:cs typeface="2  Mah" pitchFamily="2" charset="-78"/>
              </a:rPr>
              <a:t>/</a:t>
            </a:r>
            <a:r>
              <a:rPr lang="fa-IR" sz="1700" dirty="0" smtClean="0">
                <a:solidFill>
                  <a:schemeClr val="bg1"/>
                </a:solidFill>
                <a:cs typeface="2  Mah" pitchFamily="2" charset="-78"/>
              </a:rPr>
              <a:t>1305م</a:t>
            </a:r>
            <a:r>
              <a:rPr lang="en-US" sz="1700" dirty="0">
                <a:solidFill>
                  <a:schemeClr val="bg1"/>
                </a:solidFill>
                <a:cs typeface="2  Mah" pitchFamily="2" charset="-78"/>
              </a:rPr>
              <a:t>. </a:t>
            </a:r>
            <a:r>
              <a:rPr lang="fa-IR" sz="1700" dirty="0">
                <a:solidFill>
                  <a:schemeClr val="bg1"/>
                </a:solidFill>
                <a:cs typeface="2  Mah" pitchFamily="2" charset="-78"/>
              </a:rPr>
              <a:t>را نشان می دهد</a:t>
            </a:r>
            <a:r>
              <a:rPr lang="en-US" sz="1700" dirty="0">
                <a:solidFill>
                  <a:schemeClr val="bg1"/>
                </a:solidFill>
                <a:cs typeface="2  Mah" pitchFamily="2" charset="-78"/>
              </a:rPr>
              <a:t> </a:t>
            </a:r>
            <a:r>
              <a:rPr lang="fa-IR" sz="1700" dirty="0" smtClean="0">
                <a:solidFill>
                  <a:schemeClr val="bg1"/>
                </a:solidFill>
                <a:cs typeface="2  Mah" pitchFamily="2" charset="-78"/>
              </a:rPr>
              <a:t> در </a:t>
            </a:r>
            <a:r>
              <a:rPr lang="fa-IR" sz="1700" dirty="0">
                <a:solidFill>
                  <a:schemeClr val="bg1"/>
                </a:solidFill>
                <a:cs typeface="2  Mah" pitchFamily="2" charset="-78"/>
              </a:rPr>
              <a:t>بالای ازاره، کتیبه ای گچی با خط ثلث بنا را دور می زند که در انتها تاریخ</a:t>
            </a:r>
            <a:r>
              <a:rPr lang="en-US" sz="1700" dirty="0">
                <a:solidFill>
                  <a:schemeClr val="bg1"/>
                </a:solidFill>
                <a:cs typeface="2  Mah" pitchFamily="2" charset="-78"/>
              </a:rPr>
              <a:t> </a:t>
            </a:r>
            <a:r>
              <a:rPr lang="fa-IR" sz="1700" dirty="0" smtClean="0">
                <a:solidFill>
                  <a:schemeClr val="bg1"/>
                </a:solidFill>
                <a:cs typeface="2  Mah" pitchFamily="2" charset="-78"/>
              </a:rPr>
              <a:t>707هـ</a:t>
            </a:r>
            <a:r>
              <a:rPr lang="en-US" sz="1700" dirty="0">
                <a:solidFill>
                  <a:schemeClr val="bg1"/>
                </a:solidFill>
                <a:cs typeface="2  Mah" pitchFamily="2" charset="-78"/>
              </a:rPr>
              <a:t>.</a:t>
            </a:r>
            <a:r>
              <a:rPr lang="fa-IR" sz="1700" dirty="0">
                <a:solidFill>
                  <a:schemeClr val="bg1"/>
                </a:solidFill>
                <a:cs typeface="2  Mah" pitchFamily="2" charset="-78"/>
              </a:rPr>
              <a:t>ق</a:t>
            </a:r>
            <a:r>
              <a:rPr lang="en-US" sz="1700" dirty="0" smtClean="0">
                <a:solidFill>
                  <a:schemeClr val="bg1"/>
                </a:solidFill>
                <a:cs typeface="2  Mah" pitchFamily="2" charset="-78"/>
              </a:rPr>
              <a:t>/</a:t>
            </a:r>
            <a:r>
              <a:rPr lang="fa-IR" sz="1700" dirty="0" smtClean="0">
                <a:solidFill>
                  <a:schemeClr val="bg1"/>
                </a:solidFill>
                <a:cs typeface="2  Mah" pitchFamily="2" charset="-78"/>
              </a:rPr>
              <a:t>1307م</a:t>
            </a:r>
            <a:r>
              <a:rPr lang="en-US" sz="1700" dirty="0">
                <a:solidFill>
                  <a:schemeClr val="bg1"/>
                </a:solidFill>
                <a:cs typeface="2  Mah" pitchFamily="2" charset="-78"/>
              </a:rPr>
              <a:t>. </a:t>
            </a:r>
            <a:r>
              <a:rPr lang="fa-IR" sz="1700" dirty="0">
                <a:solidFill>
                  <a:schemeClr val="bg1"/>
                </a:solidFill>
                <a:cs typeface="2  Mah" pitchFamily="2" charset="-78"/>
              </a:rPr>
              <a:t>را دارد</a:t>
            </a:r>
            <a:r>
              <a:rPr lang="en-US" sz="1700" dirty="0">
                <a:solidFill>
                  <a:schemeClr val="bg1"/>
                </a:solidFill>
                <a:cs typeface="2  Mah" pitchFamily="2" charset="-78"/>
              </a:rPr>
              <a:t>. </a:t>
            </a:r>
            <a:r>
              <a:rPr lang="fa-IR" sz="1700" dirty="0">
                <a:solidFill>
                  <a:schemeClr val="bg1"/>
                </a:solidFill>
                <a:cs typeface="2  Mah" pitchFamily="2" charset="-78"/>
              </a:rPr>
              <a:t>قدیمی ترین کاشیکاری بنا متعلق به دوره مغول و شامل کتیبه، باقی مانده محراب و گچبری های داخل سه کنج ها و نغول هاست که به صورت رنگی اجرا شده اند</a:t>
            </a:r>
            <a:r>
              <a:rPr lang="en-US" sz="1700" dirty="0">
                <a:solidFill>
                  <a:schemeClr val="bg1"/>
                </a:solidFill>
                <a:cs typeface="2  Mah" pitchFamily="2" charset="-78"/>
              </a:rPr>
              <a:t> </a:t>
            </a:r>
            <a:r>
              <a:rPr lang="en-US" sz="1700" dirty="0" smtClean="0">
                <a:solidFill>
                  <a:schemeClr val="bg1"/>
                </a:solidFill>
                <a:cs typeface="2  Mah" pitchFamily="2" charset="-78"/>
              </a:rPr>
              <a:t>(</a:t>
            </a:r>
            <a:r>
              <a:rPr lang="fa-IR" sz="1700" dirty="0" smtClean="0">
                <a:solidFill>
                  <a:schemeClr val="bg1"/>
                </a:solidFill>
                <a:cs typeface="2  Mah" pitchFamily="2" charset="-78"/>
              </a:rPr>
              <a:t> داخل </a:t>
            </a:r>
            <a:r>
              <a:rPr lang="fa-IR" sz="1700" dirty="0">
                <a:solidFill>
                  <a:schemeClr val="bg1"/>
                </a:solidFill>
                <a:cs typeface="2  Mah" pitchFamily="2" charset="-78"/>
              </a:rPr>
              <a:t>گنبد نیز چهار دایره گچبری است که درون هر کدام از آنها به تنهایی اسامی</a:t>
            </a:r>
            <a:r>
              <a:rPr lang="en-US" sz="1700" dirty="0">
                <a:solidFill>
                  <a:schemeClr val="bg1"/>
                </a:solidFill>
                <a:cs typeface="2  Mah" pitchFamily="2" charset="-78"/>
              </a:rPr>
              <a:t> «</a:t>
            </a:r>
            <a:r>
              <a:rPr lang="fa-IR" sz="1700" dirty="0">
                <a:solidFill>
                  <a:schemeClr val="bg1"/>
                </a:solidFill>
                <a:cs typeface="2  Mah" pitchFamily="2" charset="-78"/>
              </a:rPr>
              <a:t>محمد</a:t>
            </a:r>
            <a:r>
              <a:rPr lang="en-US" sz="1700" dirty="0">
                <a:solidFill>
                  <a:schemeClr val="bg1"/>
                </a:solidFill>
                <a:cs typeface="2  Mah" pitchFamily="2" charset="-78"/>
              </a:rPr>
              <a:t>»</a:t>
            </a:r>
            <a:r>
              <a:rPr lang="fa-IR" sz="1700" dirty="0">
                <a:solidFill>
                  <a:schemeClr val="bg1"/>
                </a:solidFill>
                <a:cs typeface="2  Mah" pitchFamily="2" charset="-78"/>
              </a:rPr>
              <a:t>،</a:t>
            </a:r>
            <a:r>
              <a:rPr lang="en-US" sz="1700" dirty="0">
                <a:solidFill>
                  <a:schemeClr val="bg1"/>
                </a:solidFill>
                <a:cs typeface="2  Mah" pitchFamily="2" charset="-78"/>
              </a:rPr>
              <a:t> «</a:t>
            </a:r>
            <a:r>
              <a:rPr lang="fa-IR" sz="1700" dirty="0">
                <a:solidFill>
                  <a:schemeClr val="bg1"/>
                </a:solidFill>
                <a:cs typeface="2  Mah" pitchFamily="2" charset="-78"/>
              </a:rPr>
              <a:t>علی</a:t>
            </a:r>
            <a:r>
              <a:rPr lang="en-US" sz="1700" dirty="0">
                <a:solidFill>
                  <a:schemeClr val="bg1"/>
                </a:solidFill>
                <a:cs typeface="2  Mah" pitchFamily="2" charset="-78"/>
              </a:rPr>
              <a:t>» </a:t>
            </a:r>
            <a:r>
              <a:rPr lang="fa-IR" sz="1700" dirty="0">
                <a:solidFill>
                  <a:schemeClr val="bg1"/>
                </a:solidFill>
                <a:cs typeface="2  Mah" pitchFamily="2" charset="-78"/>
              </a:rPr>
              <a:t>،</a:t>
            </a:r>
            <a:r>
              <a:rPr lang="en-US" sz="1700" dirty="0">
                <a:solidFill>
                  <a:schemeClr val="bg1"/>
                </a:solidFill>
                <a:cs typeface="2  Mah" pitchFamily="2" charset="-78"/>
              </a:rPr>
              <a:t> «</a:t>
            </a:r>
            <a:r>
              <a:rPr lang="fa-IR" sz="1700" dirty="0">
                <a:solidFill>
                  <a:schemeClr val="bg1"/>
                </a:solidFill>
                <a:cs typeface="2  Mah" pitchFamily="2" charset="-78"/>
              </a:rPr>
              <a:t>حسن</a:t>
            </a:r>
            <a:r>
              <a:rPr lang="en-US" sz="1700" dirty="0">
                <a:solidFill>
                  <a:schemeClr val="bg1"/>
                </a:solidFill>
                <a:cs typeface="2  Mah" pitchFamily="2" charset="-78"/>
              </a:rPr>
              <a:t>»</a:t>
            </a:r>
            <a:r>
              <a:rPr lang="fa-IR" sz="1700" dirty="0">
                <a:solidFill>
                  <a:schemeClr val="bg1"/>
                </a:solidFill>
                <a:cs typeface="2  Mah" pitchFamily="2" charset="-78"/>
              </a:rPr>
              <a:t>،</a:t>
            </a:r>
            <a:r>
              <a:rPr lang="en-US" sz="1700" dirty="0">
                <a:solidFill>
                  <a:schemeClr val="bg1"/>
                </a:solidFill>
                <a:cs typeface="2  Mah" pitchFamily="2" charset="-78"/>
              </a:rPr>
              <a:t> «</a:t>
            </a:r>
            <a:r>
              <a:rPr lang="fa-IR" sz="1700" dirty="0">
                <a:solidFill>
                  <a:schemeClr val="bg1"/>
                </a:solidFill>
                <a:cs typeface="2  Mah" pitchFamily="2" charset="-78"/>
              </a:rPr>
              <a:t>حسین</a:t>
            </a:r>
            <a:r>
              <a:rPr lang="en-US" sz="1700" dirty="0">
                <a:solidFill>
                  <a:schemeClr val="bg1"/>
                </a:solidFill>
                <a:cs typeface="2  Mah" pitchFamily="2" charset="-78"/>
              </a:rPr>
              <a:t>» </a:t>
            </a:r>
            <a:r>
              <a:rPr lang="fa-IR" sz="1700" dirty="0">
                <a:solidFill>
                  <a:schemeClr val="bg1"/>
                </a:solidFill>
                <a:cs typeface="2  Mah" pitchFamily="2" charset="-78"/>
              </a:rPr>
              <a:t>به چشم می خورد</a:t>
            </a:r>
            <a:r>
              <a:rPr lang="en-US" sz="1700" dirty="0">
                <a:solidFill>
                  <a:schemeClr val="bg1"/>
                </a:solidFill>
                <a:cs typeface="2  Mah" pitchFamily="2" charset="-78"/>
              </a:rPr>
              <a:t> </a:t>
            </a:r>
            <a:r>
              <a:rPr lang="en-US" sz="1700" dirty="0" smtClean="0">
                <a:solidFill>
                  <a:schemeClr val="bg1"/>
                </a:solidFill>
                <a:cs typeface="2  Mah" pitchFamily="2" charset="-78"/>
              </a:rPr>
              <a:t>(</a:t>
            </a:r>
            <a:r>
              <a:rPr lang="fa-IR" sz="1700" dirty="0" smtClean="0">
                <a:solidFill>
                  <a:schemeClr val="bg1"/>
                </a:solidFill>
                <a:cs typeface="2  Mah" pitchFamily="2" charset="-78"/>
              </a:rPr>
              <a:t> بسیاری </a:t>
            </a:r>
            <a:r>
              <a:rPr lang="fa-IR" sz="1700" dirty="0">
                <a:solidFill>
                  <a:schemeClr val="bg1"/>
                </a:solidFill>
                <a:cs typeface="2  Mah" pitchFamily="2" charset="-78"/>
              </a:rPr>
              <a:t>از گچبری های این امامزاده از بین رفته است اما هنوز هم حاشه های آنها باقی مانده است</a:t>
            </a:r>
            <a:r>
              <a:rPr lang="en-US" sz="1700" dirty="0">
                <a:solidFill>
                  <a:schemeClr val="bg1"/>
                </a:solidFill>
                <a:cs typeface="2  Mah" pitchFamily="2" charset="-78"/>
              </a:rPr>
              <a:t>. </a:t>
            </a:r>
            <a:r>
              <a:rPr lang="fa-IR" sz="1700" dirty="0">
                <a:solidFill>
                  <a:schemeClr val="bg1"/>
                </a:solidFill>
                <a:cs typeface="2  Mah" pitchFamily="2" charset="-78"/>
              </a:rPr>
              <a:t>گچبری های برجسته، توام با کتیبه ثلث اجرا نشده است که در هم فرو می روند و بر هم می آیند</a:t>
            </a:r>
            <a:r>
              <a:rPr lang="en-US" sz="1700" dirty="0">
                <a:solidFill>
                  <a:schemeClr val="bg1"/>
                </a:solidFill>
                <a:cs typeface="2  Mah" pitchFamily="2" charset="-78"/>
              </a:rPr>
              <a:t>. </a:t>
            </a:r>
            <a:r>
              <a:rPr lang="fa-IR" sz="1700" dirty="0">
                <a:solidFill>
                  <a:schemeClr val="bg1"/>
                </a:solidFill>
                <a:cs typeface="2  Mah" pitchFamily="2" charset="-78"/>
              </a:rPr>
              <a:t>کتیبه های بنا شامل سوره جمعه است</a:t>
            </a:r>
            <a:endParaRPr lang="en-US" sz="1700" dirty="0">
              <a:solidFill>
                <a:schemeClr val="bg1"/>
              </a:solidFill>
              <a:cs typeface="2  Mah" pitchFamily="2" charset="-78"/>
            </a:endParaRPr>
          </a:p>
          <a:p>
            <a:pPr algn="r" rtl="1"/>
            <a:endParaRPr lang="en-US" sz="1700" dirty="0">
              <a:solidFill>
                <a:schemeClr val="bg1"/>
              </a:solidFill>
              <a:cs typeface="2  Mah" pitchFamily="2" charset="-78"/>
            </a:endParaRPr>
          </a:p>
          <a:p>
            <a:pPr algn="r" rtl="1"/>
            <a:endParaRPr lang="en-US" sz="1700" dirty="0">
              <a:solidFill>
                <a:schemeClr val="bg1"/>
              </a:solidFill>
              <a:cs typeface="2  Mah" pitchFamily="2" charset="-78"/>
            </a:endParaRPr>
          </a:p>
        </p:txBody>
      </p:sp>
    </p:spTree>
    <p:extLst>
      <p:ext uri="{BB962C8B-B14F-4D97-AF65-F5344CB8AC3E}">
        <p14:creationId xmlns:p14="http://schemas.microsoft.com/office/powerpoint/2010/main" val="34669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0538" y="6155249"/>
            <a:ext cx="5031682" cy="707886"/>
          </a:xfrm>
          <a:prstGeom prst="rect">
            <a:avLst/>
          </a:prstGeom>
        </p:spPr>
        <p:txBody>
          <a:bodyPr wrap="square">
            <a:spAutoFit/>
          </a:bodyPr>
          <a:lstStyle/>
          <a:p>
            <a:r>
              <a:rPr lang="fa-IR" sz="2000" dirty="0" smtClean="0">
                <a:effectLst>
                  <a:outerShdw blurRad="38100" dist="38100" dir="2700000" algn="tl">
                    <a:srgbClr val="000000">
                      <a:alpha val="43137"/>
                    </a:srgbClr>
                  </a:outerShdw>
                </a:effectLst>
                <a:cs typeface="2  Mah" pitchFamily="2" charset="-78"/>
              </a:rPr>
              <a:t>منبع: </a:t>
            </a:r>
            <a:r>
              <a:rPr lang="fa-IR" sz="2000" dirty="0">
                <a:effectLst>
                  <a:outerShdw blurRad="38100" dist="38100" dir="2700000" algn="tl">
                    <a:srgbClr val="000000">
                      <a:alpha val="43137"/>
                    </a:srgbClr>
                  </a:outerShdw>
                </a:effectLst>
                <a:cs typeface="2  Mah" pitchFamily="2" charset="-78"/>
              </a:rPr>
              <a:t>کتاب </a:t>
            </a:r>
            <a:r>
              <a:rPr lang="fa-IR" sz="2000" dirty="0" smtClean="0">
                <a:effectLst>
                  <a:outerShdw blurRad="38100" dist="38100" dir="2700000" algn="tl">
                    <a:srgbClr val="000000">
                      <a:alpha val="43137"/>
                    </a:srgbClr>
                  </a:outerShdw>
                </a:effectLst>
                <a:cs typeface="2  Mah" pitchFamily="2" charset="-78"/>
              </a:rPr>
              <a:t> </a:t>
            </a:r>
            <a:r>
              <a:rPr lang="fa-IR" sz="2000" dirty="0">
                <a:effectLst>
                  <a:outerShdw blurRad="38100" dist="38100" dir="2700000" algn="tl">
                    <a:srgbClr val="000000">
                      <a:alpha val="43137"/>
                    </a:srgbClr>
                  </a:outerShdw>
                </a:effectLst>
                <a:cs typeface="2  Mah" pitchFamily="2" charset="-78"/>
              </a:rPr>
              <a:t>معماري اسلامی ایران در</a:t>
            </a:r>
          </a:p>
          <a:p>
            <a:r>
              <a:rPr lang="fa-IR" sz="2000" dirty="0">
                <a:effectLst>
                  <a:outerShdw blurRad="38100" dist="38100" dir="2700000" algn="tl">
                    <a:srgbClr val="000000">
                      <a:alpha val="43137"/>
                    </a:srgbClr>
                  </a:outerShdw>
                </a:effectLst>
                <a:cs typeface="2  Mah" pitchFamily="2" charset="-78"/>
              </a:rPr>
              <a:t>دوره ایلخانان “ اثر دونالد. ن. ویلبر</a:t>
            </a:r>
            <a:endParaRPr lang="en-US" sz="2000" dirty="0">
              <a:effectLst>
                <a:outerShdw blurRad="38100" dist="38100" dir="2700000" algn="tl">
                  <a:srgbClr val="000000">
                    <a:alpha val="43137"/>
                  </a:srgbClr>
                </a:outerShdw>
              </a:effectLst>
              <a:cs typeface="2  Mah" pitchFamily="2" charset="-78"/>
            </a:endParaRPr>
          </a:p>
        </p:txBody>
      </p:sp>
      <p:sp>
        <p:nvSpPr>
          <p:cNvPr id="6" name="Rectangle 5"/>
          <p:cNvSpPr/>
          <p:nvPr/>
        </p:nvSpPr>
        <p:spPr>
          <a:xfrm>
            <a:off x="5326554" y="260648"/>
            <a:ext cx="3960440" cy="954107"/>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 </a:t>
            </a:r>
            <a:r>
              <a:rPr lang="fa-IR" sz="2800" b="1" dirty="0" smtClean="0">
                <a:solidFill>
                  <a:schemeClr val="bg1"/>
                </a:solidFill>
                <a:cs typeface="2  Mah" pitchFamily="2" charset="-78"/>
              </a:rPr>
              <a:t>ویژگی های </a:t>
            </a:r>
            <a:r>
              <a:rPr lang="fa-IR" sz="2800" b="1" dirty="0">
                <a:solidFill>
                  <a:schemeClr val="bg1"/>
                </a:solidFill>
                <a:cs typeface="2  Mah" pitchFamily="2" charset="-78"/>
              </a:rPr>
              <a:t>هنری بنا</a:t>
            </a:r>
          </a:p>
          <a:p>
            <a:pPr algn="ctr"/>
            <a:endParaRPr lang="en-US" sz="2800" b="1" dirty="0">
              <a:solidFill>
                <a:schemeClr val="bg1"/>
              </a:solidFill>
              <a:cs typeface="2  Mah" pitchFamily="2" charset="-78"/>
            </a:endParaRPr>
          </a:p>
        </p:txBody>
      </p:sp>
      <p:sp>
        <p:nvSpPr>
          <p:cNvPr id="2" name="Rectangle 1"/>
          <p:cNvSpPr/>
          <p:nvPr/>
        </p:nvSpPr>
        <p:spPr>
          <a:xfrm>
            <a:off x="899592" y="869668"/>
            <a:ext cx="7776864" cy="5016758"/>
          </a:xfrm>
          <a:prstGeom prst="rect">
            <a:avLst/>
          </a:prstGeom>
        </p:spPr>
        <p:txBody>
          <a:bodyPr wrap="square">
            <a:spAutoFit/>
          </a:bodyPr>
          <a:lstStyle/>
          <a:p>
            <a:pPr algn="r"/>
            <a:r>
              <a:rPr lang="fa-IR" sz="2000" dirty="0">
                <a:solidFill>
                  <a:schemeClr val="bg1"/>
                </a:solidFill>
                <a:cs typeface="2  Mah" pitchFamily="2" charset="-78"/>
              </a:rPr>
              <a:t>اهمیت تاریخی این بنا مرهون تزئینات زیباي کاشیکاري و گچبري آن است. سیاحانی که سابقاً از امامزاده یحیی </a:t>
            </a:r>
            <a:r>
              <a:rPr lang="fa-IR" sz="2000" dirty="0" smtClean="0">
                <a:solidFill>
                  <a:schemeClr val="bg1"/>
                </a:solidFill>
                <a:cs typeface="2  Mah" pitchFamily="2" charset="-78"/>
              </a:rPr>
              <a:t>بازدیدکرده اند</a:t>
            </a:r>
            <a:r>
              <a:rPr lang="fa-IR" sz="2000" dirty="0">
                <a:solidFill>
                  <a:schemeClr val="bg1"/>
                </a:solidFill>
                <a:cs typeface="2  Mah" pitchFamily="2" charset="-78"/>
              </a:rPr>
              <a:t>، شرح مبسوطی راجع به کاشیهاي شفاف و زیبا و کتیبه برجسته آن به خط ثلث و محراب نفیس این بنا </a:t>
            </a:r>
            <a:r>
              <a:rPr lang="fa-IR" sz="2000" dirty="0" smtClean="0">
                <a:solidFill>
                  <a:schemeClr val="bg1"/>
                </a:solidFill>
                <a:cs typeface="2  Mah" pitchFamily="2" charset="-78"/>
              </a:rPr>
              <a:t>در سفرنامه </a:t>
            </a:r>
            <a:r>
              <a:rPr lang="fa-IR" sz="2000" dirty="0">
                <a:solidFill>
                  <a:schemeClr val="bg1"/>
                </a:solidFill>
                <a:cs typeface="2  Mah" pitchFamily="2" charset="-78"/>
              </a:rPr>
              <a:t>خود نوشتهاند و حتی کاشیهاي آن را بینظیر و بیهمتا ذکر کردهاند(آذري، 1348 ). زاره 6 اولین محققی است که </a:t>
            </a:r>
            <a:r>
              <a:rPr lang="fa-IR" sz="2000" dirty="0" smtClean="0">
                <a:solidFill>
                  <a:schemeClr val="bg1"/>
                </a:solidFill>
                <a:cs typeface="2  Mah" pitchFamily="2" charset="-78"/>
              </a:rPr>
              <a:t>از در </a:t>
            </a:r>
            <a:r>
              <a:rPr lang="fa-IR" sz="2000" dirty="0">
                <a:solidFill>
                  <a:schemeClr val="bg1"/>
                </a:solidFill>
                <a:cs typeface="2  Mah" pitchFamily="2" charset="-78"/>
              </a:rPr>
              <a:t>هیچ جا کاشیهایی صافتر و درخشندهتر » : این محراب نام میبرد (ویلبر، 120 :1365 ) دیولافوآ نیز در اینباره </a:t>
            </a:r>
            <a:r>
              <a:rPr lang="fa-IR" sz="2000" dirty="0" smtClean="0">
                <a:solidFill>
                  <a:schemeClr val="bg1"/>
                </a:solidFill>
                <a:cs typeface="2  Mah" pitchFamily="2" charset="-78"/>
              </a:rPr>
              <a:t>مینویسد از </a:t>
            </a:r>
            <a:r>
              <a:rPr lang="fa-IR" sz="2000" dirty="0">
                <a:solidFill>
                  <a:schemeClr val="bg1"/>
                </a:solidFill>
                <a:cs typeface="2  Mah" pitchFamily="2" charset="-78"/>
              </a:rPr>
              <a:t>کاشیهاي امامزاده یحیی پیدا نخواهد شد. این کاشیهاي فلزي رنگ سه دستهاند. دسته اول کمی زرد رنگ است؛ </a:t>
            </a:r>
            <a:r>
              <a:rPr lang="fa-IR" sz="2000" dirty="0" smtClean="0">
                <a:solidFill>
                  <a:schemeClr val="bg1"/>
                </a:solidFill>
                <a:cs typeface="2  Mah" pitchFamily="2" charset="-78"/>
              </a:rPr>
              <a:t>دسته دوم </a:t>
            </a:r>
            <a:r>
              <a:rPr lang="fa-IR" sz="2000" dirty="0">
                <a:solidFill>
                  <a:schemeClr val="bg1"/>
                </a:solidFill>
                <a:cs typeface="2  Mah" pitchFamily="2" charset="-78"/>
              </a:rPr>
              <a:t>رنگ فلزي برنج مانندي دارد و دسته سوم تیرهتر و مانند مس قرمز است. کاشیهاي ستارهاي و صلیبی که قبر و </a:t>
            </a:r>
            <a:r>
              <a:rPr lang="fa-IR" sz="2000" dirty="0" smtClean="0">
                <a:solidFill>
                  <a:schemeClr val="bg1"/>
                </a:solidFill>
                <a:cs typeface="2  Mah" pitchFamily="2" charset="-78"/>
              </a:rPr>
              <a:t>محراب و </a:t>
            </a:r>
            <a:r>
              <a:rPr lang="fa-IR" sz="2000" dirty="0">
                <a:solidFill>
                  <a:schemeClr val="bg1"/>
                </a:solidFill>
                <a:cs typeface="2  Mah" pitchFamily="2" charset="-78"/>
              </a:rPr>
              <a:t>دیوارها را تزئین کردهاند، داراي یک نوع اهمیت هنري و صنعتی هستند و به واسطه صفات و خصائص ممتازي که دارند </a:t>
            </a:r>
            <a:r>
              <a:rPr lang="fa-IR" sz="2000" dirty="0" smtClean="0">
                <a:solidFill>
                  <a:schemeClr val="bg1"/>
                </a:solidFill>
                <a:cs typeface="2  Mah" pitchFamily="2" charset="-78"/>
              </a:rPr>
              <a:t>به  مراتب </a:t>
            </a:r>
            <a:r>
              <a:rPr lang="fa-IR" sz="2000" dirty="0">
                <a:solidFill>
                  <a:schemeClr val="bg1"/>
                </a:solidFill>
                <a:cs typeface="2  Mah" pitchFamily="2" charset="-78"/>
              </a:rPr>
              <a:t>بر کاشیهاي بناهاي اسپانیایی و ایتالیایی و حتی نقاشیهاي روي کاغذ برتري دارند</a:t>
            </a:r>
          </a:p>
          <a:p>
            <a:pPr algn="r"/>
            <a:r>
              <a:rPr lang="fa-IR" sz="2000" dirty="0" smtClean="0">
                <a:solidFill>
                  <a:schemeClr val="bg1"/>
                </a:solidFill>
                <a:cs typeface="2  Mah" pitchFamily="2" charset="-78"/>
              </a:rPr>
              <a:t>کاشیهاي </a:t>
            </a:r>
            <a:r>
              <a:rPr lang="fa-IR" sz="2000" dirty="0">
                <a:solidFill>
                  <a:schemeClr val="bg1"/>
                </a:solidFill>
                <a:cs typeface="2  Mah" pitchFamily="2" charset="-78"/>
              </a:rPr>
              <a:t>امامزاده یحیی به شکل ستاره هشت پر(شمسه ایرانی) و صلیب (چلیپا) </a:t>
            </a:r>
            <a:r>
              <a:rPr lang="fa-IR" sz="2000" dirty="0" smtClean="0">
                <a:solidFill>
                  <a:schemeClr val="bg1"/>
                </a:solidFill>
                <a:cs typeface="2  Mah" pitchFamily="2" charset="-78"/>
              </a:rPr>
              <a:t>هستند</a:t>
            </a:r>
          </a:p>
          <a:p>
            <a:pPr algn="r"/>
            <a:r>
              <a:rPr lang="fa-IR" sz="2000" dirty="0">
                <a:solidFill>
                  <a:schemeClr val="bg1"/>
                </a:solidFill>
                <a:cs typeface="2  Mah" pitchFamily="2" charset="-78"/>
              </a:rPr>
              <a:t>این کاشیها با نقشمایه هاي متنوع گیاهی تزئین و توسط علی بن محمد بن ابی طاهر ساخته</a:t>
            </a:r>
          </a:p>
          <a:p>
            <a:pPr algn="r"/>
            <a:r>
              <a:rPr lang="fa-IR" sz="2000" dirty="0">
                <a:solidFill>
                  <a:schemeClr val="bg1"/>
                </a:solidFill>
                <a:cs typeface="2  Mah" pitchFamily="2" charset="-78"/>
              </a:rPr>
              <a:t>27 ؛اسون -8 : شده است و اکنون در موزه متروپولیتن و ویکتوریا و آلبرت لندن نگهداري میشود</a:t>
            </a:r>
            <a:r>
              <a:rPr lang="fa-IR" sz="2000" dirty="0" smtClean="0">
                <a:solidFill>
                  <a:schemeClr val="bg1"/>
                </a:solidFill>
                <a:cs typeface="2  Mah" pitchFamily="2" charset="-78"/>
              </a:rPr>
              <a:t>( لوحه </a:t>
            </a:r>
            <a:r>
              <a:rPr lang="fa-IR" sz="2000" dirty="0">
                <a:solidFill>
                  <a:schemeClr val="bg1"/>
                </a:solidFill>
                <a:cs typeface="2  Mah" pitchFamily="2" charset="-78"/>
              </a:rPr>
              <a:t>کاشی دیگر مربوط به سنگ قبر امامزاده است که تاریخ 705 ه. ق و امضاء یوسف بن علی</a:t>
            </a:r>
          </a:p>
          <a:p>
            <a:pPr algn="r"/>
            <a:r>
              <a:rPr lang="fa-IR" sz="2000" dirty="0">
                <a:solidFill>
                  <a:schemeClr val="bg1"/>
                </a:solidFill>
                <a:cs typeface="2  Mah" pitchFamily="2" charset="-78"/>
              </a:rPr>
              <a:t>محمد بن ابی طاهر را داشته است و اکنون در موزه آرمیتاژ </a:t>
            </a:r>
            <a:r>
              <a:rPr lang="fa-IR" sz="2000" dirty="0" smtClean="0">
                <a:solidFill>
                  <a:schemeClr val="bg1"/>
                </a:solidFill>
                <a:cs typeface="2  Mah" pitchFamily="2" charset="-78"/>
              </a:rPr>
              <a:t>است  محراب </a:t>
            </a:r>
            <a:r>
              <a:rPr lang="fa-IR" sz="2000" dirty="0">
                <a:solidFill>
                  <a:schemeClr val="bg1"/>
                </a:solidFill>
                <a:cs typeface="2  Mah" pitchFamily="2" charset="-78"/>
              </a:rPr>
              <a:t>کاشیکاري امامزاده نیز توسط علی </a:t>
            </a:r>
            <a:r>
              <a:rPr lang="fa-IR" sz="2000" dirty="0" smtClean="0">
                <a:solidFill>
                  <a:schemeClr val="bg1"/>
                </a:solidFill>
                <a:cs typeface="2  Mah" pitchFamily="2" charset="-78"/>
              </a:rPr>
              <a:t>بن محمد </a:t>
            </a:r>
            <a:r>
              <a:rPr lang="fa-IR" sz="2000" dirty="0">
                <a:solidFill>
                  <a:schemeClr val="bg1"/>
                </a:solidFill>
                <a:cs typeface="2  Mah" pitchFamily="2" charset="-78"/>
              </a:rPr>
              <a:t>بن ابی طاهر در تاریخ 663 ه. ق ساخته </a:t>
            </a:r>
            <a:r>
              <a:rPr lang="fa-IR" sz="2000" dirty="0" smtClean="0">
                <a:solidFill>
                  <a:schemeClr val="bg1"/>
                </a:solidFill>
                <a:cs typeface="2  Mah" pitchFamily="2" charset="-78"/>
              </a:rPr>
              <a:t>شدهاست</a:t>
            </a:r>
            <a:endParaRPr lang="en-US" sz="2000" dirty="0">
              <a:solidFill>
                <a:schemeClr val="bg1"/>
              </a:solidFill>
              <a:cs typeface="2  Mah" pitchFamily="2" charset="-78"/>
            </a:endParaRPr>
          </a:p>
        </p:txBody>
      </p:sp>
    </p:spTree>
    <p:extLst>
      <p:ext uri="{BB962C8B-B14F-4D97-AF65-F5344CB8AC3E}">
        <p14:creationId xmlns:p14="http://schemas.microsoft.com/office/powerpoint/2010/main" val="912026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258075" y="254363"/>
            <a:ext cx="3960440" cy="461665"/>
          </a:xfrm>
          <a:prstGeom prst="rect">
            <a:avLst/>
          </a:prstGeom>
        </p:spPr>
        <p:txBody>
          <a:bodyPr wrap="square">
            <a:spAutoFit/>
          </a:bodyPr>
          <a:lstStyle/>
          <a:p>
            <a:r>
              <a:rPr lang="fa-IR" sz="2400" b="1" dirty="0" smtClean="0">
                <a:solidFill>
                  <a:schemeClr val="bg1"/>
                </a:solidFill>
                <a:latin typeface="Arial" pitchFamily="34" charset="0"/>
                <a:cs typeface="2  Mah" pitchFamily="2" charset="-78"/>
              </a:rPr>
              <a:t>3-1-1  </a:t>
            </a:r>
            <a:r>
              <a:rPr lang="fa-IR" sz="2400" dirty="0">
                <a:solidFill>
                  <a:schemeClr val="bg1"/>
                </a:solidFill>
                <a:cs typeface="2  Mah" pitchFamily="2" charset="-78"/>
              </a:rPr>
              <a:t>تحلیل و توصیف </a:t>
            </a:r>
            <a:r>
              <a:rPr lang="fa-IR" sz="2400" dirty="0" smtClean="0">
                <a:solidFill>
                  <a:schemeClr val="bg1"/>
                </a:solidFill>
                <a:cs typeface="2  Mah" pitchFamily="2" charset="-78"/>
              </a:rPr>
              <a:t>بنا</a:t>
            </a:r>
            <a:endParaRPr lang="en-US" sz="2400" b="1" dirty="0">
              <a:solidFill>
                <a:schemeClr val="bg1"/>
              </a:solidFill>
              <a:cs typeface="2  Mah" pitchFamily="2" charset="-78"/>
            </a:endParaRPr>
          </a:p>
        </p:txBody>
      </p:sp>
      <p:pic>
        <p:nvPicPr>
          <p:cNvPr id="8195" name="Picture 3" descr="E:\مرمت\امامزاده یحیی\Untitleسب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4081"/>
            <a:ext cx="5934547" cy="490612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مرمت\امامزاده یحیی\Untitleسبش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637" y="3573016"/>
            <a:ext cx="3745067" cy="258223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a:xfrm>
            <a:off x="-396552" y="5429741"/>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 پلان امامزاده </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0" name="Title 3"/>
          <p:cNvSpPr txBox="1">
            <a:spLocks/>
          </p:cNvSpPr>
          <p:nvPr/>
        </p:nvSpPr>
        <p:spPr>
          <a:xfrm>
            <a:off x="4139952" y="6155250"/>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3-2 برش گنبد امامزاده</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1" name="Rectangle 10"/>
          <p:cNvSpPr/>
          <p:nvPr/>
        </p:nvSpPr>
        <p:spPr>
          <a:xfrm>
            <a:off x="0" y="6488668"/>
            <a:ext cx="2132315" cy="369332"/>
          </a:xfrm>
          <a:prstGeom prst="rect">
            <a:avLst/>
          </a:prstGeom>
        </p:spPr>
        <p:txBody>
          <a:bodyPr wrap="none">
            <a:spAutoFit/>
          </a:bodyPr>
          <a:lstStyle/>
          <a:p>
            <a:r>
              <a:rPr lang="en-US" b="1" dirty="0" smtClean="0">
                <a:solidFill>
                  <a:schemeClr val="bg1"/>
                </a:solidFill>
              </a:rPr>
              <a:t>www.tww.tpww.ir</a:t>
            </a:r>
            <a:endParaRPr lang="en-US" b="1" dirty="0">
              <a:solidFill>
                <a:schemeClr val="bg1"/>
              </a:solidFill>
            </a:endParaRPr>
          </a:p>
        </p:txBody>
      </p:sp>
    </p:spTree>
    <p:extLst>
      <p:ext uri="{BB962C8B-B14F-4D97-AF65-F5344CB8AC3E}">
        <p14:creationId xmlns:p14="http://schemas.microsoft.com/office/powerpoint/2010/main" val="2142194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5184576"/>
          </a:xfrm>
        </p:spPr>
        <p:txBody>
          <a:bodyPr>
            <a:normAutofit fontScale="90000"/>
          </a:bodyPr>
          <a:lstStyle/>
          <a:p>
            <a:pPr algn="ctr"/>
            <a:r>
              <a:rPr lang="fa-IR" sz="3100" dirty="0" smtClean="0">
                <a:solidFill>
                  <a:schemeClr val="bg1"/>
                </a:solidFill>
                <a:latin typeface="Arial" pitchFamily="34" charset="0"/>
                <a:cs typeface="2  Mitra" pitchFamily="2" charset="-78"/>
              </a:rPr>
              <a:t>شهرستان ورامین یکی از شهرستان های استان تهران است.مرکز آن شهر ورامین است که در35 کیلومتری جنوب شرقی شهر تهران شده است.</a:t>
            </a:r>
            <a:r>
              <a:rPr lang="en-US" sz="3100" dirty="0" smtClean="0">
                <a:solidFill>
                  <a:schemeClr val="bg1"/>
                </a:solidFill>
                <a:latin typeface="Arial" pitchFamily="34" charset="0"/>
                <a:cs typeface="2  Mitra" pitchFamily="2" charset="-78"/>
              </a:rPr>
              <a:t/>
            </a:r>
            <a:br>
              <a:rPr lang="en-US" sz="3100" dirty="0" smtClean="0">
                <a:solidFill>
                  <a:schemeClr val="bg1"/>
                </a:solidFill>
                <a:latin typeface="Arial" pitchFamily="34" charset="0"/>
                <a:cs typeface="2  Mitra" pitchFamily="2" charset="-78"/>
              </a:rPr>
            </a:br>
            <a:r>
              <a:rPr lang="fa-IR" sz="3100" dirty="0" smtClean="0">
                <a:solidFill>
                  <a:schemeClr val="bg1"/>
                </a:solidFill>
                <a:latin typeface="Arial" pitchFamily="34" charset="0"/>
                <a:cs typeface="2  Mitra" pitchFamily="2" charset="-78"/>
              </a:rPr>
              <a:t/>
            </a:r>
            <a:br>
              <a:rPr lang="fa-IR" sz="3100" dirty="0" smtClean="0">
                <a:solidFill>
                  <a:schemeClr val="bg1"/>
                </a:solidFill>
                <a:latin typeface="Arial" pitchFamily="34" charset="0"/>
                <a:cs typeface="2  Mitra" pitchFamily="2" charset="-78"/>
              </a:rPr>
            </a:br>
            <a:r>
              <a:rPr lang="fa-IR" sz="3100" dirty="0" smtClean="0">
                <a:solidFill>
                  <a:schemeClr val="bg1"/>
                </a:solidFill>
                <a:latin typeface="Arial" pitchFamily="34" charset="0"/>
                <a:cs typeface="2  Mitra" pitchFamily="2" charset="-78"/>
              </a:rPr>
              <a:t>شهرستان ورامین از شمال شرق به   شهرستان های پاکدشت و پیشوا،از شمال غرب به شهرستان قرچک،از غرب به شهرستان ری،از جنوب به استان قم و از جنوب شرق و شرق به استان سمنان محدود شده است.</a:t>
            </a:r>
            <a:br>
              <a:rPr lang="fa-IR" sz="3100" dirty="0" smtClean="0">
                <a:solidFill>
                  <a:schemeClr val="bg1"/>
                </a:solidFill>
                <a:latin typeface="Arial" pitchFamily="34" charset="0"/>
                <a:cs typeface="2  Mitra" pitchFamily="2" charset="-78"/>
              </a:rPr>
            </a:br>
            <a:r>
              <a:rPr lang="fa-IR" sz="3100" dirty="0" smtClean="0">
                <a:solidFill>
                  <a:schemeClr val="bg1"/>
                </a:solidFill>
                <a:latin typeface="Arial" pitchFamily="34" charset="0"/>
                <a:cs typeface="2  Mitra" pitchFamily="2" charset="-78"/>
              </a:rPr>
              <a:t>ورامین در جلگه صاف حاصل خیز واقع شده و محدود است از جنوب به دریاچه نمک و از مغرب به حسن اباد قم و از شمال به شهرستان پاکدشت و از شرق به گرمسار</a:t>
            </a:r>
            <a:r>
              <a:rPr lang="fa-IR" sz="3100" dirty="0" smtClean="0">
                <a:solidFill>
                  <a:schemeClr val="bg1"/>
                </a:solidFill>
                <a:cs typeface="2  Mitra" pitchFamily="2" charset="-78"/>
              </a:rPr>
              <a:t>.</a:t>
            </a:r>
            <a:endParaRPr lang="en-US" sz="3100" b="1" dirty="0">
              <a:solidFill>
                <a:schemeClr val="bg1"/>
              </a:solidFill>
              <a:cs typeface="2  Mitra" pitchFamily="2" charset="-78"/>
            </a:endParaRPr>
          </a:p>
        </p:txBody>
      </p:sp>
      <p:sp>
        <p:nvSpPr>
          <p:cNvPr id="3" name="Title 3"/>
          <p:cNvSpPr txBox="1">
            <a:spLocks/>
          </p:cNvSpPr>
          <p:nvPr/>
        </p:nvSpPr>
        <p:spPr>
          <a:xfrm>
            <a:off x="2915816" y="0"/>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1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1-1-2مطالعات جغرافیایی ورامین</a:t>
            </a:r>
            <a:endParaRPr kumimoji="0" lang="en-US" sz="41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4" name="Rectangle 3"/>
          <p:cNvSpPr/>
          <p:nvPr/>
        </p:nvSpPr>
        <p:spPr>
          <a:xfrm>
            <a:off x="0" y="6488668"/>
            <a:ext cx="2265364" cy="369332"/>
          </a:xfrm>
          <a:prstGeom prst="rect">
            <a:avLst/>
          </a:prstGeom>
        </p:spPr>
        <p:txBody>
          <a:bodyPr wrap="none">
            <a:spAutoFit/>
          </a:bodyPr>
          <a:lstStyle/>
          <a:p>
            <a:r>
              <a:rPr lang="en-US" b="1" dirty="0" smtClean="0">
                <a:solidFill>
                  <a:schemeClr val="bg1"/>
                </a:solidFill>
              </a:rPr>
              <a:t>http://roostanet.ir</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724128" y="116632"/>
            <a:ext cx="3960440" cy="954107"/>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3-1-2  </a:t>
            </a:r>
            <a:r>
              <a:rPr lang="fa-IR" sz="2800" dirty="0">
                <a:solidFill>
                  <a:schemeClr val="bg1"/>
                </a:solidFill>
                <a:cs typeface="2  Mah" pitchFamily="2" charset="-78"/>
              </a:rPr>
              <a:t>نمایش چهارسوی بنا</a:t>
            </a:r>
          </a:p>
          <a:p>
            <a:endParaRPr lang="fa-IR" sz="2800" b="1" dirty="0">
              <a:solidFill>
                <a:schemeClr val="bg1"/>
              </a:solidFill>
              <a:cs typeface="2  Mah" pitchFamily="2" charset="-78"/>
            </a:endParaRPr>
          </a:p>
        </p:txBody>
      </p:sp>
      <p:pic>
        <p:nvPicPr>
          <p:cNvPr id="7173" name="Picture 5" descr="E:\مرمت\امامزاده یحیی\New folder\IMG_20160225_1748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917" y="206140"/>
            <a:ext cx="3598012" cy="26985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مرمت\امامزاده یحیی\New folder\IMG_20160225_1749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51" y="3356992"/>
            <a:ext cx="3289544" cy="229793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E:\مرمت\امامزاده یحیی\New folder\IMG_20160225_1750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731683"/>
            <a:ext cx="3312368" cy="248427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E:\مرمت\امامزاده یحیی\New folder\IMG_20160225_17475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9554" y="3718640"/>
            <a:ext cx="3608504" cy="254435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17" name="Title 3"/>
          <p:cNvSpPr txBox="1">
            <a:spLocks/>
          </p:cNvSpPr>
          <p:nvPr/>
        </p:nvSpPr>
        <p:spPr>
          <a:xfrm>
            <a:off x="3732380" y="3215959"/>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3-3 عکس درب اصلی و شمالی بنا</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8" name="Title 3"/>
          <p:cNvSpPr txBox="1">
            <a:spLocks/>
          </p:cNvSpPr>
          <p:nvPr/>
        </p:nvSpPr>
        <p:spPr>
          <a:xfrm>
            <a:off x="-754599" y="2783183"/>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3-4 درب جنوبی بنا</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9" name="Title 3"/>
          <p:cNvSpPr txBox="1">
            <a:spLocks/>
          </p:cNvSpPr>
          <p:nvPr/>
        </p:nvSpPr>
        <p:spPr>
          <a:xfrm>
            <a:off x="-724542" y="5589240"/>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3-5 نمای غربی بنا</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0" name="Title 3"/>
          <p:cNvSpPr txBox="1">
            <a:spLocks/>
          </p:cNvSpPr>
          <p:nvPr/>
        </p:nvSpPr>
        <p:spPr>
          <a:xfrm>
            <a:off x="3960929" y="6175695"/>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3-6 نمای شرقی بنا</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2365317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407736" y="332656"/>
            <a:ext cx="502642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3-1-3  </a:t>
            </a:r>
            <a:r>
              <a:rPr lang="fa-IR" sz="2800" dirty="0">
                <a:solidFill>
                  <a:schemeClr val="bg1"/>
                </a:solidFill>
                <a:cs typeface="2  Mah" pitchFamily="2" charset="-78"/>
              </a:rPr>
              <a:t>عملکرد </a:t>
            </a:r>
            <a:r>
              <a:rPr lang="fa-IR" sz="2800" dirty="0" smtClean="0">
                <a:solidFill>
                  <a:schemeClr val="bg1"/>
                </a:solidFill>
                <a:cs typeface="2  Mah" pitchFamily="2" charset="-78"/>
              </a:rPr>
              <a:t>قسمت های مختلف بنا</a:t>
            </a:r>
            <a:endParaRPr lang="fa-IR" sz="2800" dirty="0">
              <a:solidFill>
                <a:schemeClr val="bg1"/>
              </a:solidFill>
              <a:cs typeface="2  Mah" pitchFamily="2" charset="-78"/>
            </a:endParaRPr>
          </a:p>
        </p:txBody>
      </p:sp>
      <p:pic>
        <p:nvPicPr>
          <p:cNvPr id="4" name="Picture 3" descr="E:\مرمت\امامزاده یحیی\Untitleسبd.png"/>
          <p:cNvPicPr>
            <a:picLocks noChangeAspect="1" noChangeArrowheads="1"/>
          </p:cNvPicPr>
          <p:nvPr/>
        </p:nvPicPr>
        <p:blipFill rotWithShape="1">
          <a:blip r:embed="rId2">
            <a:extLst>
              <a:ext uri="{28A0092B-C50C-407E-A947-70E740481C1C}">
                <a14:useLocalDpi xmlns:a14="http://schemas.microsoft.com/office/drawing/2010/main" val="0"/>
              </a:ext>
            </a:extLst>
          </a:blip>
          <a:srcRect r="13674"/>
          <a:stretch/>
        </p:blipFill>
        <p:spPr bwMode="auto">
          <a:xfrm>
            <a:off x="2123728" y="1090464"/>
            <a:ext cx="4568017" cy="437462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878795" y="2898409"/>
            <a:ext cx="93610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9926" y="15568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70963" y="1556884"/>
            <a:ext cx="673445" cy="400110"/>
          </a:xfrm>
          <a:prstGeom prst="rect">
            <a:avLst/>
          </a:prstGeom>
        </p:spPr>
        <p:txBody>
          <a:bodyPr wrap="square">
            <a:spAutoFit/>
          </a:bodyPr>
          <a:lstStyle/>
          <a:p>
            <a:r>
              <a:rPr lang="fa-IR" sz="2000" dirty="0" smtClean="0">
                <a:solidFill>
                  <a:schemeClr val="bg1"/>
                </a:solidFill>
                <a:latin typeface="Arial" pitchFamily="34" charset="0"/>
                <a:cs typeface="2  Mah" pitchFamily="2" charset="-78"/>
              </a:rPr>
              <a:t>گنبد </a:t>
            </a:r>
            <a:endParaRPr lang="fa-IR" sz="2000" dirty="0">
              <a:solidFill>
                <a:schemeClr val="bg1"/>
              </a:solidFill>
              <a:cs typeface="2  Mah" pitchFamily="2" charset="-78"/>
            </a:endParaRPr>
          </a:p>
        </p:txBody>
      </p:sp>
      <p:sp>
        <p:nvSpPr>
          <p:cNvPr id="10" name="Oval 9"/>
          <p:cNvSpPr/>
          <p:nvPr/>
        </p:nvSpPr>
        <p:spPr>
          <a:xfrm>
            <a:off x="2483768" y="2983455"/>
            <a:ext cx="628282" cy="6025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p:cNvSpPr/>
          <p:nvPr/>
        </p:nvSpPr>
        <p:spPr>
          <a:xfrm>
            <a:off x="8389927" y="2105306"/>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p:cNvSpPr/>
          <p:nvPr/>
        </p:nvSpPr>
        <p:spPr>
          <a:xfrm>
            <a:off x="6881832" y="2064656"/>
            <a:ext cx="1527095"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محل زندگی متولی</a:t>
            </a:r>
            <a:endParaRPr lang="fa-IR" dirty="0">
              <a:solidFill>
                <a:schemeClr val="bg1"/>
              </a:solidFill>
              <a:cs typeface="2  Mah" pitchFamily="2" charset="-78"/>
            </a:endParaRPr>
          </a:p>
        </p:txBody>
      </p:sp>
      <p:sp>
        <p:nvSpPr>
          <p:cNvPr id="13" name="Oval 12"/>
          <p:cNvSpPr/>
          <p:nvPr/>
        </p:nvSpPr>
        <p:spPr>
          <a:xfrm>
            <a:off x="2565477" y="4581127"/>
            <a:ext cx="628282" cy="60259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p:cNvSpPr/>
          <p:nvPr/>
        </p:nvSpPr>
        <p:spPr>
          <a:xfrm>
            <a:off x="2565477" y="1446235"/>
            <a:ext cx="628282" cy="60259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Oval 14"/>
          <p:cNvSpPr/>
          <p:nvPr/>
        </p:nvSpPr>
        <p:spPr>
          <a:xfrm>
            <a:off x="8389926" y="2640235"/>
            <a:ext cx="288032" cy="288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15"/>
          <p:cNvSpPr/>
          <p:nvPr/>
        </p:nvSpPr>
        <p:spPr>
          <a:xfrm>
            <a:off x="7581415" y="2601395"/>
            <a:ext cx="952527"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خدماتی</a:t>
            </a:r>
            <a:endParaRPr lang="fa-IR" dirty="0">
              <a:solidFill>
                <a:schemeClr val="bg1"/>
              </a:solidFill>
              <a:cs typeface="2  Mah" pitchFamily="2" charset="-78"/>
            </a:endParaRPr>
          </a:p>
        </p:txBody>
      </p:sp>
      <p:sp>
        <p:nvSpPr>
          <p:cNvPr id="17" name="Oval 16"/>
          <p:cNvSpPr/>
          <p:nvPr/>
        </p:nvSpPr>
        <p:spPr>
          <a:xfrm>
            <a:off x="8407471" y="3160223"/>
            <a:ext cx="288032" cy="2880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p:cNvSpPr/>
          <p:nvPr/>
        </p:nvSpPr>
        <p:spPr>
          <a:xfrm>
            <a:off x="7725431" y="3145791"/>
            <a:ext cx="664495"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انباری</a:t>
            </a:r>
            <a:endParaRPr lang="fa-IR" dirty="0">
              <a:solidFill>
                <a:schemeClr val="bg1"/>
              </a:solidFill>
              <a:cs typeface="2  Mah" pitchFamily="2" charset="-78"/>
            </a:endParaRPr>
          </a:p>
        </p:txBody>
      </p:sp>
      <p:sp>
        <p:nvSpPr>
          <p:cNvPr id="19" name="Oval 18"/>
          <p:cNvSpPr/>
          <p:nvPr/>
        </p:nvSpPr>
        <p:spPr>
          <a:xfrm>
            <a:off x="5434779" y="4637600"/>
            <a:ext cx="628282" cy="60259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Oval 19"/>
          <p:cNvSpPr/>
          <p:nvPr/>
        </p:nvSpPr>
        <p:spPr>
          <a:xfrm>
            <a:off x="5473117" y="1416993"/>
            <a:ext cx="628282" cy="60259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Oval 20"/>
          <p:cNvSpPr/>
          <p:nvPr/>
        </p:nvSpPr>
        <p:spPr>
          <a:xfrm>
            <a:off x="5493312" y="3029157"/>
            <a:ext cx="628282" cy="60259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Oval 25"/>
          <p:cNvSpPr/>
          <p:nvPr/>
        </p:nvSpPr>
        <p:spPr>
          <a:xfrm>
            <a:off x="8407471" y="3160223"/>
            <a:ext cx="288032" cy="2880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Rectangle 26"/>
          <p:cNvSpPr/>
          <p:nvPr/>
        </p:nvSpPr>
        <p:spPr>
          <a:xfrm>
            <a:off x="7725431" y="3145791"/>
            <a:ext cx="1652111"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انباری</a:t>
            </a:r>
            <a:endParaRPr lang="fa-IR" dirty="0">
              <a:solidFill>
                <a:schemeClr val="bg1"/>
              </a:solidFill>
              <a:cs typeface="2  Mah" pitchFamily="2" charset="-78"/>
            </a:endParaRPr>
          </a:p>
        </p:txBody>
      </p:sp>
      <p:sp>
        <p:nvSpPr>
          <p:cNvPr id="28" name="Title 3"/>
          <p:cNvSpPr txBox="1">
            <a:spLocks/>
          </p:cNvSpPr>
          <p:nvPr/>
        </p:nvSpPr>
        <p:spPr>
          <a:xfrm>
            <a:off x="1441950" y="541482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3-7 عملکرد های بنا</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9" name="Oval 28"/>
          <p:cNvSpPr/>
          <p:nvPr/>
        </p:nvSpPr>
        <p:spPr>
          <a:xfrm>
            <a:off x="4032706" y="1365838"/>
            <a:ext cx="628282" cy="60259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4032706" y="4637599"/>
            <a:ext cx="628282" cy="60259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8426472" y="3660641"/>
            <a:ext cx="288032" cy="28803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7744432" y="3646209"/>
            <a:ext cx="663039"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ایوان</a:t>
            </a:r>
            <a:endParaRPr lang="fa-IR" dirty="0">
              <a:solidFill>
                <a:schemeClr val="bg1"/>
              </a:solidFill>
              <a:cs typeface="2  Mah" pitchFamily="2" charset="-78"/>
            </a:endParaRPr>
          </a:p>
        </p:txBody>
      </p:sp>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35" name="Oval 34"/>
          <p:cNvSpPr/>
          <p:nvPr/>
        </p:nvSpPr>
        <p:spPr>
          <a:xfrm>
            <a:off x="8445473" y="4101971"/>
            <a:ext cx="288032" cy="288032"/>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Rectangle 35"/>
          <p:cNvSpPr/>
          <p:nvPr/>
        </p:nvSpPr>
        <p:spPr>
          <a:xfrm>
            <a:off x="7763433" y="4087539"/>
            <a:ext cx="663039"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راه پله</a:t>
            </a:r>
            <a:endParaRPr lang="fa-IR" dirty="0">
              <a:solidFill>
                <a:schemeClr val="bg1"/>
              </a:solidFill>
              <a:cs typeface="2  Mah" pitchFamily="2" charset="-78"/>
            </a:endParaRPr>
          </a:p>
        </p:txBody>
      </p:sp>
      <p:sp>
        <p:nvSpPr>
          <p:cNvPr id="37" name="Oval 36"/>
          <p:cNvSpPr/>
          <p:nvPr/>
        </p:nvSpPr>
        <p:spPr>
          <a:xfrm>
            <a:off x="5493312" y="3800671"/>
            <a:ext cx="628282" cy="602599"/>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89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02078" y="254363"/>
            <a:ext cx="3960440"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3-1-8  </a:t>
            </a:r>
            <a:r>
              <a:rPr lang="fa-IR" sz="2800" b="1" dirty="0" smtClean="0">
                <a:solidFill>
                  <a:schemeClr val="bg1"/>
                </a:solidFill>
                <a:cs typeface="2  Mah" pitchFamily="2" charset="-78"/>
              </a:rPr>
              <a:t>دسترسی ها</a:t>
            </a:r>
            <a:endParaRPr lang="fa-IR" sz="2800" b="1" dirty="0">
              <a:solidFill>
                <a:schemeClr val="bg1"/>
              </a:solidFill>
              <a:cs typeface="2  Mah" pitchFamily="2" charset="-78"/>
            </a:endParaRPr>
          </a:p>
        </p:txBody>
      </p:sp>
      <p:pic>
        <p:nvPicPr>
          <p:cNvPr id="9218" name="Picture 2" descr="E:\مرمت\امامزاده یحیی\New folder\1\IMG_20160225_1755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0424"/>
          <a:stretch/>
        </p:blipFill>
        <p:spPr bwMode="auto">
          <a:xfrm>
            <a:off x="726828" y="404664"/>
            <a:ext cx="4709269" cy="245739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E:\مرمت\امامزاده یحیی\New folder\1\IMG_20160225_1748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293"/>
          <a:stretch/>
        </p:blipFill>
        <p:spPr bwMode="auto">
          <a:xfrm>
            <a:off x="683568" y="3438122"/>
            <a:ext cx="4709268" cy="239137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107504" y="286205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3-8 درب شمالی و اصلی</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9" name="Title 3"/>
          <p:cNvSpPr txBox="1">
            <a:spLocks/>
          </p:cNvSpPr>
          <p:nvPr/>
        </p:nvSpPr>
        <p:spPr>
          <a:xfrm>
            <a:off x="539552" y="5803093"/>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3-10 درب جنوبی و فرعی</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pic>
        <p:nvPicPr>
          <p:cNvPr id="9220" name="Picture 4" descr="E:\مرمت\امامزاده یحیی\New folder\IMG_20160413_1518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928" y="1463381"/>
            <a:ext cx="2878370" cy="383782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a:xfrm>
            <a:off x="3995936" y="530120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3-9 درب جنوبی و فرعی</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2" name="Rectangle 11"/>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Tree>
    <p:extLst>
      <p:ext uri="{BB962C8B-B14F-4D97-AF65-F5344CB8AC3E}">
        <p14:creationId xmlns:p14="http://schemas.microsoft.com/office/powerpoint/2010/main" val="49089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502078" y="254363"/>
            <a:ext cx="3960440"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3-1-4  </a:t>
            </a:r>
            <a:r>
              <a:rPr lang="fa-IR" sz="2800" b="1" dirty="0" smtClean="0">
                <a:solidFill>
                  <a:schemeClr val="bg1"/>
                </a:solidFill>
                <a:cs typeface="2  Mah" pitchFamily="2" charset="-78"/>
              </a:rPr>
              <a:t>دسترسی ها</a:t>
            </a:r>
            <a:endParaRPr lang="fa-IR" sz="2800" b="1" dirty="0">
              <a:solidFill>
                <a:schemeClr val="bg1"/>
              </a:solidFill>
              <a:cs typeface="2  Mah" pitchFamily="2" charset="-78"/>
            </a:endParaRPr>
          </a:p>
        </p:txBody>
      </p:sp>
      <p:pic>
        <p:nvPicPr>
          <p:cNvPr id="10242" name="Picture 2" descr="E:\مرمت\امامزاده یحیی\New folder\IMG_20160413_1521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440228" y="63043"/>
            <a:ext cx="2038473" cy="271796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مرمت\امامزاده یحیی\New folder\IMG_20160413_152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193" y="416150"/>
            <a:ext cx="2067694" cy="27569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مرمت\امامزاده یحیی\New folder\IMG_20160413_152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179" y="867896"/>
            <a:ext cx="3039777" cy="227983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E:\مرمت\امامزاده یحیی\New folder\IMG_20160225_17503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670" r="3316"/>
          <a:stretch/>
        </p:blipFill>
        <p:spPr bwMode="auto">
          <a:xfrm>
            <a:off x="747167" y="3621729"/>
            <a:ext cx="5386119" cy="277135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1554232" y="3045665"/>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3-10 درب جدید دسترسی به انبار</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1" name="Title 3"/>
          <p:cNvSpPr txBox="1">
            <a:spLocks/>
          </p:cNvSpPr>
          <p:nvPr/>
        </p:nvSpPr>
        <p:spPr>
          <a:xfrm>
            <a:off x="4355976" y="3085786"/>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3-12 درب قدیم دسترسی به انبار</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2" name="Title 3"/>
          <p:cNvSpPr txBox="1">
            <a:spLocks/>
          </p:cNvSpPr>
          <p:nvPr/>
        </p:nvSpPr>
        <p:spPr>
          <a:xfrm>
            <a:off x="1136739" y="2733096"/>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3-11  درب دسترسی به امامزاده</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3" name="Rectangle 1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2" name="Oval 1"/>
          <p:cNvSpPr/>
          <p:nvPr/>
        </p:nvSpPr>
        <p:spPr>
          <a:xfrm>
            <a:off x="4384832" y="4639394"/>
            <a:ext cx="321169" cy="1152128"/>
          </a:xfrm>
          <a:prstGeom prst="ellipse">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04113" y="4632126"/>
            <a:ext cx="321169" cy="1152128"/>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75856" y="4882367"/>
            <a:ext cx="576064" cy="850354"/>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82298" y="3927968"/>
            <a:ext cx="409625" cy="421873"/>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p:cNvSpPr txBox="1">
            <a:spLocks/>
          </p:cNvSpPr>
          <p:nvPr/>
        </p:nvSpPr>
        <p:spPr>
          <a:xfrm>
            <a:off x="7138801" y="3850873"/>
            <a:ext cx="1331640"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noProof="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درب اصلی</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9" name="Oval 18"/>
          <p:cNvSpPr/>
          <p:nvPr/>
        </p:nvSpPr>
        <p:spPr>
          <a:xfrm>
            <a:off x="8482298" y="4508439"/>
            <a:ext cx="409625" cy="4218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3"/>
          <p:cNvSpPr txBox="1">
            <a:spLocks/>
          </p:cNvSpPr>
          <p:nvPr/>
        </p:nvSpPr>
        <p:spPr>
          <a:xfrm>
            <a:off x="7138801" y="5048224"/>
            <a:ext cx="1331640" cy="576064"/>
          </a:xfrm>
          <a:prstGeom prst="rect">
            <a:avLst/>
          </a:prstGeom>
        </p:spPr>
        <p:txBody>
          <a:bodyPr vert="horz" numCol="1" rtlCol="0" anchor="ctr">
            <a:normAutofit fontScale="7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noProof="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درب فضاهای خدماتی</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1" name="Oval 20"/>
          <p:cNvSpPr/>
          <p:nvPr/>
        </p:nvSpPr>
        <p:spPr>
          <a:xfrm>
            <a:off x="8509682" y="5125320"/>
            <a:ext cx="409625" cy="42187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3"/>
          <p:cNvSpPr txBox="1">
            <a:spLocks/>
          </p:cNvSpPr>
          <p:nvPr/>
        </p:nvSpPr>
        <p:spPr>
          <a:xfrm>
            <a:off x="7188286" y="4460638"/>
            <a:ext cx="1331640"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noProof="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درب انبار</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716629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958151" y="254363"/>
            <a:ext cx="3960440"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3-1-5  </a:t>
            </a:r>
            <a:r>
              <a:rPr lang="fa-IR" sz="2800" b="1" dirty="0" smtClean="0">
                <a:solidFill>
                  <a:schemeClr val="bg1"/>
                </a:solidFill>
                <a:cs typeface="2  Mah" pitchFamily="2" charset="-78"/>
              </a:rPr>
              <a:t>فضاهای باز و بسته</a:t>
            </a:r>
            <a:endParaRPr lang="fa-IR" sz="2800" b="1" dirty="0">
              <a:solidFill>
                <a:schemeClr val="bg1"/>
              </a:solidFill>
              <a:cs typeface="2  Mah" pitchFamily="2" charset="-78"/>
            </a:endParaRPr>
          </a:p>
        </p:txBody>
      </p:sp>
      <p:sp>
        <p:nvSpPr>
          <p:cNvPr id="8" name="Title 3"/>
          <p:cNvSpPr txBox="1">
            <a:spLocks/>
          </p:cNvSpPr>
          <p:nvPr/>
        </p:nvSpPr>
        <p:spPr>
          <a:xfrm>
            <a:off x="-1228353" y="221867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3-13فضای باز</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9" name="Title 3"/>
          <p:cNvSpPr txBox="1">
            <a:spLocks/>
          </p:cNvSpPr>
          <p:nvPr/>
        </p:nvSpPr>
        <p:spPr>
          <a:xfrm>
            <a:off x="-468560" y="5794373"/>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3-16 فضای نیمه باز</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1" name="Title 3"/>
          <p:cNvSpPr txBox="1">
            <a:spLocks/>
          </p:cNvSpPr>
          <p:nvPr/>
        </p:nvSpPr>
        <p:spPr>
          <a:xfrm>
            <a:off x="1710187" y="2484334"/>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3-14 فضای بسته</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2" name="Rectangle 11"/>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pic>
        <p:nvPicPr>
          <p:cNvPr id="11266" name="Picture 2" descr="E:\مرمت\امامزاده یحیی\New folder\IMG_20160413_151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68" y="194319"/>
            <a:ext cx="2759037" cy="206927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E:\مرمت\امامزاده یحیی\New folder\IMG_20160225_1749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6582" y="443875"/>
            <a:ext cx="2750449" cy="20628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مرمت\امامزاده یحیی\New folder\IMG_20160225_17485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122" t="23702" r="28122" b="20610"/>
          <a:stretch/>
        </p:blipFill>
        <p:spPr bwMode="auto">
          <a:xfrm>
            <a:off x="539551" y="3060398"/>
            <a:ext cx="2939799" cy="280614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E:\مرمت\امامزاده یحیی\New folder\IMG_20160225_1751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9616" y="3582771"/>
            <a:ext cx="3672408" cy="275430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E:\مرمت\امامزاده یحیی\New folder\1\IMG_20160225_1753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7532" y="883884"/>
            <a:ext cx="2861901" cy="214642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3"/>
          <p:cNvSpPr txBox="1">
            <a:spLocks/>
          </p:cNvSpPr>
          <p:nvPr/>
        </p:nvSpPr>
        <p:spPr>
          <a:xfrm>
            <a:off x="4414390" y="3040640"/>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3-15 فضای بسته داخل گنبد</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6" name="Title 3"/>
          <p:cNvSpPr txBox="1">
            <a:spLocks/>
          </p:cNvSpPr>
          <p:nvPr/>
        </p:nvSpPr>
        <p:spPr>
          <a:xfrm>
            <a:off x="3226582" y="6234805"/>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3-17 فضای بسته</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3592368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042885" y="188640"/>
            <a:ext cx="502642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3-1-6 </a:t>
            </a:r>
            <a:r>
              <a:rPr lang="fa-IR" sz="2800" dirty="0">
                <a:solidFill>
                  <a:schemeClr val="bg1"/>
                </a:solidFill>
                <a:effectLst>
                  <a:outerShdw blurRad="31750" dist="25400" dir="5400000" algn="tl" rotWithShape="0">
                    <a:srgbClr val="000000">
                      <a:alpha val="25000"/>
                    </a:srgbClr>
                  </a:outerShdw>
                </a:effectLst>
                <a:latin typeface="Arial" pitchFamily="34" charset="0"/>
                <a:cs typeface="2  Mah" pitchFamily="2" charset="-78"/>
              </a:rPr>
              <a:t>سیرکولاسیون</a:t>
            </a:r>
            <a:endParaRPr lang="fa-IR" sz="2800" dirty="0">
              <a:solidFill>
                <a:schemeClr val="bg1"/>
              </a:solidFill>
              <a:cs typeface="2  Mah" pitchFamily="2" charset="-78"/>
            </a:endParaRPr>
          </a:p>
        </p:txBody>
      </p:sp>
      <p:pic>
        <p:nvPicPr>
          <p:cNvPr id="4" name="Picture 3" descr="E:\مرمت\امامزاده یحیی\Untitleسبd.png"/>
          <p:cNvPicPr>
            <a:picLocks noChangeAspect="1" noChangeArrowheads="1"/>
          </p:cNvPicPr>
          <p:nvPr/>
        </p:nvPicPr>
        <p:blipFill rotWithShape="1">
          <a:blip r:embed="rId2">
            <a:extLst>
              <a:ext uri="{28A0092B-C50C-407E-A947-70E740481C1C}">
                <a14:useLocalDpi xmlns:a14="http://schemas.microsoft.com/office/drawing/2010/main" val="0"/>
              </a:ext>
            </a:extLst>
          </a:blip>
          <a:srcRect r="13674"/>
          <a:stretch/>
        </p:blipFill>
        <p:spPr bwMode="auto">
          <a:xfrm>
            <a:off x="2123728" y="1090464"/>
            <a:ext cx="4568017" cy="437462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878795" y="2898409"/>
            <a:ext cx="93610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83768" y="2983455"/>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65477" y="4581127"/>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5477" y="1446235"/>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34779" y="4637600"/>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73117" y="1416993"/>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553700" y="3029157"/>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3"/>
          <p:cNvSpPr txBox="1">
            <a:spLocks/>
          </p:cNvSpPr>
          <p:nvPr/>
        </p:nvSpPr>
        <p:spPr>
          <a:xfrm>
            <a:off x="1441950" y="5881826"/>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3-18 سیرکولاسیون</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9" name="Oval 28"/>
          <p:cNvSpPr/>
          <p:nvPr/>
        </p:nvSpPr>
        <p:spPr>
          <a:xfrm>
            <a:off x="4045678" y="1446234"/>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032706" y="4637599"/>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cxnSp>
        <p:nvCxnSpPr>
          <p:cNvPr id="7" name="Straight Connector 6"/>
          <p:cNvCxnSpPr>
            <a:stCxn id="29" idx="0"/>
          </p:cNvCxnSpPr>
          <p:nvPr/>
        </p:nvCxnSpPr>
        <p:spPr>
          <a:xfrm flipV="1">
            <a:off x="4359819" y="936272"/>
            <a:ext cx="0" cy="50996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763688" y="855876"/>
            <a:ext cx="25831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63688" y="855876"/>
            <a:ext cx="72008" cy="4949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35696" y="5805264"/>
            <a:ext cx="49685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804248" y="855876"/>
            <a:ext cx="0" cy="4949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346847" y="855876"/>
            <a:ext cx="24574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892590" y="855876"/>
            <a:ext cx="0" cy="56111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0" idx="0"/>
          </p:cNvCxnSpPr>
          <p:nvPr/>
        </p:nvCxnSpPr>
        <p:spPr>
          <a:xfrm flipV="1">
            <a:off x="5787258" y="855876"/>
            <a:ext cx="12972" cy="56111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193759" y="1738152"/>
            <a:ext cx="83894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673960" y="1756939"/>
            <a:ext cx="83894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042885" y="3330456"/>
            <a:ext cx="761363" cy="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780383" y="3304125"/>
            <a:ext cx="761363" cy="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892590" y="5203522"/>
            <a:ext cx="12972" cy="60174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0" idx="0"/>
          </p:cNvCxnSpPr>
          <p:nvPr/>
        </p:nvCxnSpPr>
        <p:spPr>
          <a:xfrm flipH="1" flipV="1">
            <a:off x="4326458" y="3740943"/>
            <a:ext cx="20389" cy="89665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06731" y="4877503"/>
            <a:ext cx="83894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604343" y="4938898"/>
            <a:ext cx="83894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575547" y="3767789"/>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flipV="1">
            <a:off x="6063061" y="4075319"/>
            <a:ext cx="761363" cy="11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066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pic>
        <p:nvPicPr>
          <p:cNvPr id="12291" name="Picture 3" descr="E:\مرمت\امامزاده یحیی\Untiسبtled.png"/>
          <p:cNvPicPr>
            <a:picLocks noChangeAspect="1" noChangeArrowheads="1"/>
          </p:cNvPicPr>
          <p:nvPr/>
        </p:nvPicPr>
        <p:blipFill rotWithShape="1">
          <a:blip r:embed="rId2">
            <a:extLst>
              <a:ext uri="{28A0092B-C50C-407E-A947-70E740481C1C}">
                <a14:useLocalDpi xmlns:a14="http://schemas.microsoft.com/office/drawing/2010/main" val="0"/>
              </a:ext>
            </a:extLst>
          </a:blip>
          <a:srcRect l="1764" t="4333" r="17486" b="4166"/>
          <a:stretch/>
        </p:blipFill>
        <p:spPr bwMode="auto">
          <a:xfrm>
            <a:off x="3105150" y="1695450"/>
            <a:ext cx="2738190" cy="2928392"/>
          </a:xfrm>
          <a:prstGeom prst="rect">
            <a:avLst/>
          </a:prstGeom>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8" name="Right Triangle 7"/>
          <p:cNvSpPr/>
          <p:nvPr/>
        </p:nvSpPr>
        <p:spPr>
          <a:xfrm rot="16200000">
            <a:off x="2175756" y="1697550"/>
            <a:ext cx="837406" cy="941462"/>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2123728" y="2586984"/>
            <a:ext cx="941462" cy="27142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Right Triangle 39"/>
          <p:cNvSpPr/>
          <p:nvPr/>
        </p:nvSpPr>
        <p:spPr>
          <a:xfrm rot="18655810">
            <a:off x="4794687" y="4198110"/>
            <a:ext cx="837406" cy="941462"/>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3065190" y="4668841"/>
            <a:ext cx="2226890" cy="6323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3707905" y="2679580"/>
            <a:ext cx="1207528" cy="11094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Oval 43"/>
          <p:cNvSpPr/>
          <p:nvPr/>
        </p:nvSpPr>
        <p:spPr>
          <a:xfrm>
            <a:off x="3906484" y="2576134"/>
            <a:ext cx="1135521" cy="105804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Rectangle 45"/>
          <p:cNvSpPr/>
          <p:nvPr/>
        </p:nvSpPr>
        <p:spPr>
          <a:xfrm>
            <a:off x="5508104" y="548680"/>
            <a:ext cx="4346729" cy="646331"/>
          </a:xfrm>
          <a:prstGeom prst="rect">
            <a:avLst/>
          </a:prstGeom>
        </p:spPr>
        <p:txBody>
          <a:bodyPr wrap="square">
            <a:spAutoFit/>
          </a:bodyPr>
          <a:lstStyle/>
          <a:p>
            <a:r>
              <a:rPr lang="fa-IR" sz="3600" b="1" dirty="0" smtClean="0">
                <a:solidFill>
                  <a:schemeClr val="bg1"/>
                </a:solidFill>
                <a:latin typeface="Arial" pitchFamily="34" charset="0"/>
                <a:cs typeface="2  Mah" pitchFamily="2" charset="-78"/>
              </a:rPr>
              <a:t>3-1-7  </a:t>
            </a:r>
            <a:r>
              <a:rPr lang="fa-IR" sz="3600" dirty="0" smtClean="0">
                <a:solidFill>
                  <a:schemeClr val="bg1"/>
                </a:solidFill>
                <a:cs typeface="2  Mah" pitchFamily="2" charset="-78"/>
              </a:rPr>
              <a:t>سازه سایه ها</a:t>
            </a:r>
            <a:endParaRPr lang="fa-IR" sz="3600" dirty="0">
              <a:solidFill>
                <a:schemeClr val="bg1"/>
              </a:solidFill>
              <a:cs typeface="2  Mah" pitchFamily="2" charset="-78"/>
            </a:endParaRPr>
          </a:p>
        </p:txBody>
      </p:sp>
      <p:sp>
        <p:nvSpPr>
          <p:cNvPr id="16" name="Right Triangle 15"/>
          <p:cNvSpPr/>
          <p:nvPr/>
        </p:nvSpPr>
        <p:spPr>
          <a:xfrm rot="16200000">
            <a:off x="4335921" y="1725325"/>
            <a:ext cx="555263" cy="603764"/>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itle 3"/>
          <p:cNvSpPr txBox="1">
            <a:spLocks/>
          </p:cNvSpPr>
          <p:nvPr/>
        </p:nvSpPr>
        <p:spPr>
          <a:xfrm>
            <a:off x="1469348" y="530120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3-19 سایه ساز عصر</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 name="Rectangle 1"/>
          <p:cNvSpPr/>
          <p:nvPr/>
        </p:nvSpPr>
        <p:spPr>
          <a:xfrm>
            <a:off x="4031673" y="2171700"/>
            <a:ext cx="551767" cy="1331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969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13" name="Rectangle 12"/>
          <p:cNvSpPr/>
          <p:nvPr/>
        </p:nvSpPr>
        <p:spPr>
          <a:xfrm>
            <a:off x="6787828" y="486578"/>
            <a:ext cx="250857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3-1-8  </a:t>
            </a:r>
            <a:r>
              <a:rPr lang="fa-IR" sz="2800" b="1" dirty="0" smtClean="0">
                <a:solidFill>
                  <a:schemeClr val="bg1"/>
                </a:solidFill>
                <a:cs typeface="2  Mah" pitchFamily="2" charset="-78"/>
              </a:rPr>
              <a:t>تزیینات</a:t>
            </a:r>
            <a:endParaRPr lang="fa-IR" sz="2800" b="1" dirty="0">
              <a:solidFill>
                <a:schemeClr val="bg1"/>
              </a:solidFill>
              <a:cs typeface="2  Mah" pitchFamily="2" charset="-78"/>
            </a:endParaRPr>
          </a:p>
        </p:txBody>
      </p:sp>
      <p:sp>
        <p:nvSpPr>
          <p:cNvPr id="2" name="Rectangle 1"/>
          <p:cNvSpPr/>
          <p:nvPr/>
        </p:nvSpPr>
        <p:spPr>
          <a:xfrm>
            <a:off x="253827" y="1124744"/>
            <a:ext cx="8424936" cy="4247317"/>
          </a:xfrm>
          <a:prstGeom prst="rect">
            <a:avLst/>
          </a:prstGeom>
        </p:spPr>
        <p:txBody>
          <a:bodyPr wrap="square">
            <a:spAutoFit/>
          </a:bodyPr>
          <a:lstStyle/>
          <a:p>
            <a:pPr algn="just" rtl="1"/>
            <a:r>
              <a:rPr lang="fa-IR" dirty="0" smtClean="0">
                <a:solidFill>
                  <a:schemeClr val="bg1"/>
                </a:solidFill>
                <a:cs typeface="2  Mah" pitchFamily="2" charset="-78"/>
              </a:rPr>
              <a:t>آرایه هاي </a:t>
            </a:r>
            <a:r>
              <a:rPr lang="fa-IR" dirty="0">
                <a:solidFill>
                  <a:schemeClr val="bg1"/>
                </a:solidFill>
                <a:cs typeface="2  Mah" pitchFamily="2" charset="-78"/>
              </a:rPr>
              <a:t>گچبري امامزاده یحیی: </a:t>
            </a:r>
            <a:endParaRPr lang="fa-IR" dirty="0" smtClean="0">
              <a:solidFill>
                <a:schemeClr val="bg1"/>
              </a:solidFill>
              <a:cs typeface="2  Mah" pitchFamily="2" charset="-78"/>
            </a:endParaRPr>
          </a:p>
          <a:p>
            <a:pPr algn="just" rtl="1"/>
            <a:r>
              <a:rPr lang="fa-IR" dirty="0" smtClean="0">
                <a:solidFill>
                  <a:schemeClr val="bg1"/>
                </a:solidFill>
                <a:cs typeface="2  Mah" pitchFamily="2" charset="-78"/>
              </a:rPr>
              <a:t>بقعه </a:t>
            </a:r>
            <a:r>
              <a:rPr lang="fa-IR" dirty="0">
                <a:solidFill>
                  <a:schemeClr val="bg1"/>
                </a:solidFill>
                <a:cs typeface="2  Mah" pitchFamily="2" charset="-78"/>
              </a:rPr>
              <a:t>امامزاده یحیی ورامین نیز از جمله بناهایی است که تزئینات گچبري آن، </a:t>
            </a:r>
            <a:r>
              <a:rPr lang="fa-IR" dirty="0" smtClean="0">
                <a:solidFill>
                  <a:schemeClr val="bg1"/>
                </a:solidFill>
                <a:cs typeface="2  Mah" pitchFamily="2" charset="-78"/>
              </a:rPr>
              <a:t>جلوه</a:t>
            </a:r>
            <a:r>
              <a:rPr lang="en-US" dirty="0" smtClean="0">
                <a:solidFill>
                  <a:schemeClr val="bg1"/>
                </a:solidFill>
                <a:cs typeface="2  Mah" pitchFamily="2" charset="-78"/>
              </a:rPr>
              <a:t> </a:t>
            </a:r>
            <a:r>
              <a:rPr lang="fa-IR" dirty="0" smtClean="0">
                <a:solidFill>
                  <a:schemeClr val="bg1"/>
                </a:solidFill>
                <a:cs typeface="2  Mah" pitchFamily="2" charset="-78"/>
              </a:rPr>
              <a:t>هاي </a:t>
            </a:r>
            <a:r>
              <a:rPr lang="fa-IR" dirty="0">
                <a:solidFill>
                  <a:schemeClr val="bg1"/>
                </a:solidFill>
                <a:cs typeface="2  Mah" pitchFamily="2" charset="-78"/>
              </a:rPr>
              <a:t>شاخصی از هنر گچبري قرن هشتم هجري و مهارت و بلوغ هنرمندانی که با مهارت و چیره دستی، علاوه بر حفظ </a:t>
            </a:r>
            <a:r>
              <a:rPr lang="fa-IR" dirty="0" smtClean="0">
                <a:solidFill>
                  <a:schemeClr val="bg1"/>
                </a:solidFill>
                <a:cs typeface="2  Mah" pitchFamily="2" charset="-78"/>
              </a:rPr>
              <a:t>وتداوم </a:t>
            </a:r>
            <a:r>
              <a:rPr lang="fa-IR" dirty="0">
                <a:solidFill>
                  <a:schemeClr val="bg1"/>
                </a:solidFill>
                <a:cs typeface="2  Mah" pitchFamily="2" charset="-78"/>
              </a:rPr>
              <a:t>برخی از طرح ها و تکنیک هاي اجرایی گذشته، زمینه ساز تحولات و نوآوري هاي بسیاري نیز بودند را آشکار </a:t>
            </a:r>
            <a:r>
              <a:rPr lang="fa-IR" dirty="0" smtClean="0">
                <a:solidFill>
                  <a:schemeClr val="bg1"/>
                </a:solidFill>
                <a:cs typeface="2  Mah" pitchFamily="2" charset="-78"/>
              </a:rPr>
              <a:t>می</a:t>
            </a:r>
            <a:r>
              <a:rPr lang="en-US" dirty="0" smtClean="0">
                <a:solidFill>
                  <a:schemeClr val="bg1"/>
                </a:solidFill>
                <a:cs typeface="2  Mah" pitchFamily="2" charset="-78"/>
              </a:rPr>
              <a:t> </a:t>
            </a:r>
            <a:r>
              <a:rPr lang="fa-IR" dirty="0" smtClean="0">
                <a:solidFill>
                  <a:schemeClr val="bg1"/>
                </a:solidFill>
                <a:cs typeface="2  Mah" pitchFamily="2" charset="-78"/>
              </a:rPr>
              <a:t>سازد</a:t>
            </a:r>
            <a:r>
              <a:rPr lang="fa-IR" dirty="0">
                <a:solidFill>
                  <a:schemeClr val="bg1"/>
                </a:solidFill>
                <a:cs typeface="2  Mah" pitchFamily="2" charset="-78"/>
              </a:rPr>
              <a:t>. این آرایه هاي گچی متنوع تقریبا در کل فضاي داخلی بقعه دیده می شود، به گونه اي که گچبري هاي هر یک </a:t>
            </a:r>
            <a:r>
              <a:rPr lang="fa-IR" dirty="0" smtClean="0">
                <a:solidFill>
                  <a:schemeClr val="bg1"/>
                </a:solidFill>
                <a:cs typeface="2  Mah" pitchFamily="2" charset="-78"/>
              </a:rPr>
              <a:t>ازچهار </a:t>
            </a:r>
            <a:r>
              <a:rPr lang="fa-IR" dirty="0">
                <a:solidFill>
                  <a:schemeClr val="bg1"/>
                </a:solidFill>
                <a:cs typeface="2  Mah" pitchFamily="2" charset="-78"/>
              </a:rPr>
              <a:t>سه کنج امامزاده ترکیب بندي و نقوش جداگانه اي داشته و به عقیده پوپ، علاوه بر این که پاره اي از عناصر </a:t>
            </a:r>
            <a:r>
              <a:rPr lang="fa-IR" dirty="0" smtClean="0">
                <a:solidFill>
                  <a:schemeClr val="bg1"/>
                </a:solidFill>
                <a:cs typeface="2  Mah" pitchFamily="2" charset="-78"/>
              </a:rPr>
              <a:t>قدیمی</a:t>
            </a:r>
            <a:r>
              <a:rPr lang="en-US" dirty="0" smtClean="0">
                <a:solidFill>
                  <a:schemeClr val="bg1"/>
                </a:solidFill>
                <a:cs typeface="2  Mah" pitchFamily="2" charset="-78"/>
              </a:rPr>
              <a:t> </a:t>
            </a:r>
            <a:r>
              <a:rPr lang="fa-IR" dirty="0" smtClean="0">
                <a:solidFill>
                  <a:schemeClr val="bg1"/>
                </a:solidFill>
                <a:cs typeface="2  Mah" pitchFamily="2" charset="-78"/>
              </a:rPr>
              <a:t>هم </a:t>
            </a:r>
            <a:r>
              <a:rPr lang="fa-IR" dirty="0">
                <a:solidFill>
                  <a:schemeClr val="bg1"/>
                </a:solidFill>
                <a:cs typeface="2  Mah" pitchFamily="2" charset="-78"/>
              </a:rPr>
              <a:t>چنان متداول است؛ اما بسیاري از نقوش و ترکیب بندي ها جدیدند </a:t>
            </a:r>
            <a:r>
              <a:rPr lang="fa-IR" dirty="0" smtClean="0">
                <a:solidFill>
                  <a:schemeClr val="bg1"/>
                </a:solidFill>
                <a:cs typeface="2  Mah" pitchFamily="2" charset="-78"/>
              </a:rPr>
              <a:t>تکنیک </a:t>
            </a:r>
            <a:r>
              <a:rPr lang="fa-IR" dirty="0">
                <a:solidFill>
                  <a:schemeClr val="bg1"/>
                </a:solidFill>
                <a:cs typeface="2  Mah" pitchFamily="2" charset="-78"/>
              </a:rPr>
              <a:t>گچبري برجسته و تزئینات آژده کاري مفصل و متنوع، هم چنین وجود دو رنگ مشکی و اخرایی (طلایی) در </a:t>
            </a:r>
            <a:r>
              <a:rPr lang="fa-IR" dirty="0" smtClean="0">
                <a:solidFill>
                  <a:schemeClr val="bg1"/>
                </a:solidFill>
                <a:cs typeface="2  Mah" pitchFamily="2" charset="-78"/>
              </a:rPr>
              <a:t>آشرایه</a:t>
            </a:r>
            <a:r>
              <a:rPr lang="fa-IR" dirty="0">
                <a:solidFill>
                  <a:schemeClr val="bg1"/>
                </a:solidFill>
                <a:cs typeface="2  Mah" pitchFamily="2" charset="-78"/>
              </a:rPr>
              <a:t> </a:t>
            </a:r>
            <a:r>
              <a:rPr lang="fa-IR" dirty="0" smtClean="0">
                <a:solidFill>
                  <a:schemeClr val="bg1"/>
                </a:solidFill>
                <a:cs typeface="2  Mah" pitchFamily="2" charset="-78"/>
              </a:rPr>
              <a:t>ها </a:t>
            </a:r>
            <a:r>
              <a:rPr lang="fa-IR" dirty="0">
                <a:solidFill>
                  <a:schemeClr val="bg1"/>
                </a:solidFill>
                <a:cs typeface="2  Mah" pitchFamily="2" charset="-78"/>
              </a:rPr>
              <a:t>و فنون اجرایی بر ارزش بصري و بداعت نقوش افزوده است. آرایه هاي گچبري را می توان در بخش هاي مختلفی </a:t>
            </a:r>
            <a:r>
              <a:rPr lang="fa-IR" dirty="0" smtClean="0">
                <a:solidFill>
                  <a:schemeClr val="bg1"/>
                </a:solidFill>
                <a:cs typeface="2  Mah" pitchFamily="2" charset="-78"/>
              </a:rPr>
              <a:t>از فضاي </a:t>
            </a:r>
            <a:r>
              <a:rPr lang="fa-IR" dirty="0">
                <a:solidFill>
                  <a:schemeClr val="bg1"/>
                </a:solidFill>
                <a:cs typeface="2  Mah" pitchFamily="2" charset="-78"/>
              </a:rPr>
              <a:t>درونی بقعه مشاهده نمود از آن جمله:سه کنج ها 8 با نقوش گیاهی و هندسی به رنگ مشکی و اخرایی </a:t>
            </a:r>
            <a:r>
              <a:rPr lang="fa-IR" dirty="0" smtClean="0">
                <a:solidFill>
                  <a:schemeClr val="bg1"/>
                </a:solidFill>
                <a:cs typeface="2  Mah" pitchFamily="2" charset="-78"/>
              </a:rPr>
              <a:t> قاب </a:t>
            </a:r>
            <a:r>
              <a:rPr lang="fa-IR" dirty="0">
                <a:solidFill>
                  <a:schemeClr val="bg1"/>
                </a:solidFill>
                <a:cs typeface="2  Mah" pitchFamily="2" charset="-78"/>
              </a:rPr>
              <a:t>گچبري بالاي محراب با طرح گیاهی (اسلیمی هاي بزرگ و حجیم) و تزئینات هندسی درون نقشمایه </a:t>
            </a:r>
            <a:r>
              <a:rPr lang="fa-IR" dirty="0" smtClean="0">
                <a:solidFill>
                  <a:schemeClr val="bg1"/>
                </a:solidFill>
                <a:cs typeface="2  Mah" pitchFamily="2" charset="-78"/>
              </a:rPr>
              <a:t>هاي</a:t>
            </a:r>
            <a:r>
              <a:rPr lang="en-US" dirty="0" smtClean="0">
                <a:solidFill>
                  <a:schemeClr val="bg1"/>
                </a:solidFill>
                <a:cs typeface="2  Mah" pitchFamily="2" charset="-78"/>
              </a:rPr>
              <a:t> </a:t>
            </a:r>
            <a:r>
              <a:rPr lang="fa-IR" dirty="0" smtClean="0">
                <a:solidFill>
                  <a:schemeClr val="bg1"/>
                </a:solidFill>
                <a:cs typeface="2  Mah" pitchFamily="2" charset="-78"/>
              </a:rPr>
              <a:t>آن  کتیبه </a:t>
            </a:r>
            <a:r>
              <a:rPr lang="fa-IR" dirty="0">
                <a:solidFill>
                  <a:schemeClr val="bg1"/>
                </a:solidFill>
                <a:cs typeface="2  Mah" pitchFamily="2" charset="-78"/>
              </a:rPr>
              <a:t>گچبري برجسته به خط ثلث در زمینه اي از نقوش گیاهی که از ابتداي ضلع جنوبی و بالاي محراب</a:t>
            </a:r>
          </a:p>
          <a:p>
            <a:pPr algn="just" rtl="1"/>
            <a:r>
              <a:rPr lang="fa-IR" dirty="0">
                <a:solidFill>
                  <a:schemeClr val="bg1"/>
                </a:solidFill>
                <a:cs typeface="2  Mah" pitchFamily="2" charset="-78"/>
              </a:rPr>
              <a:t>1 متري بنا ادامه </a:t>
            </a:r>
            <a:r>
              <a:rPr lang="fa-IR" dirty="0" smtClean="0">
                <a:solidFill>
                  <a:schemeClr val="bg1"/>
                </a:solidFill>
                <a:cs typeface="2  Mah" pitchFamily="2" charset="-78"/>
              </a:rPr>
              <a:t>مییابد  اشکال </a:t>
            </a:r>
            <a:r>
              <a:rPr lang="fa-IR" dirty="0">
                <a:solidFill>
                  <a:schemeClr val="bg1"/>
                </a:solidFill>
                <a:cs typeface="2  Mah" pitchFamily="2" charset="-78"/>
              </a:rPr>
              <a:t>گچبري مهري (توپی هاي گچی) در بالاي کتیبه / آغاز می گردد و در ارتفاع </a:t>
            </a:r>
            <a:r>
              <a:rPr lang="fa-IR" dirty="0" smtClean="0">
                <a:solidFill>
                  <a:schemeClr val="bg1"/>
                </a:solidFill>
                <a:cs typeface="2  Mah" pitchFamily="2" charset="-78"/>
              </a:rPr>
              <a:t>5</a:t>
            </a:r>
            <a:r>
              <a:rPr lang="en-US" dirty="0" smtClean="0">
                <a:solidFill>
                  <a:schemeClr val="bg1"/>
                </a:solidFill>
                <a:cs typeface="2  Mah" pitchFamily="2" charset="-78"/>
              </a:rPr>
              <a:t> </a:t>
            </a:r>
            <a:r>
              <a:rPr lang="fa-IR" dirty="0" smtClean="0">
                <a:solidFill>
                  <a:schemeClr val="bg1"/>
                </a:solidFill>
                <a:cs typeface="2  Mah" pitchFamily="2" charset="-78"/>
              </a:rPr>
              <a:t>فوق </a:t>
            </a:r>
            <a:r>
              <a:rPr lang="fa-IR" dirty="0">
                <a:solidFill>
                  <a:schemeClr val="bg1"/>
                </a:solidFill>
                <a:cs typeface="2  Mah" pitchFamily="2" charset="-78"/>
              </a:rPr>
              <a:t>و در دیوارهاي جانبی بنا </a:t>
            </a:r>
            <a:r>
              <a:rPr lang="fa-IR" dirty="0" smtClean="0">
                <a:solidFill>
                  <a:schemeClr val="bg1"/>
                </a:solidFill>
                <a:cs typeface="2  Mah" pitchFamily="2" charset="-78"/>
              </a:rPr>
              <a:t> کتیبه </a:t>
            </a:r>
            <a:r>
              <a:rPr lang="fa-IR" dirty="0">
                <a:solidFill>
                  <a:schemeClr val="bg1"/>
                </a:solidFill>
                <a:cs typeface="2  Mah" pitchFamily="2" charset="-78"/>
              </a:rPr>
              <a:t>هایی با اسامی مقدس در سقف بقعه، نقوش </a:t>
            </a:r>
            <a:r>
              <a:rPr lang="fa-IR" dirty="0" smtClean="0">
                <a:solidFill>
                  <a:schemeClr val="bg1"/>
                </a:solidFill>
                <a:cs typeface="2  Mah" pitchFamily="2" charset="-78"/>
              </a:rPr>
              <a:t>گیاهی</a:t>
            </a:r>
            <a:r>
              <a:rPr lang="en-US" dirty="0" smtClean="0">
                <a:solidFill>
                  <a:schemeClr val="bg1"/>
                </a:solidFill>
                <a:cs typeface="2  Mah" pitchFamily="2" charset="-78"/>
              </a:rPr>
              <a:t> </a:t>
            </a:r>
            <a:r>
              <a:rPr lang="fa-IR" dirty="0" smtClean="0">
                <a:solidFill>
                  <a:schemeClr val="bg1"/>
                </a:solidFill>
                <a:cs typeface="2  Mah" pitchFamily="2" charset="-78"/>
              </a:rPr>
              <a:t>( </a:t>
            </a:r>
            <a:r>
              <a:rPr lang="fa-IR" dirty="0">
                <a:solidFill>
                  <a:schemeClr val="bg1"/>
                </a:solidFill>
                <a:cs typeface="2  Mah" pitchFamily="2" charset="-78"/>
              </a:rPr>
              <a:t>و کتیبه اي پشت بغل هاي اطراف پنجره هاي مشبک و سایر لچکی هاي تعبیه شده در </a:t>
            </a:r>
            <a:r>
              <a:rPr lang="fa-IR" dirty="0" smtClean="0">
                <a:solidFill>
                  <a:schemeClr val="bg1"/>
                </a:solidFill>
                <a:cs typeface="2  Mah" pitchFamily="2" charset="-78"/>
              </a:rPr>
              <a:t>سقف.</a:t>
            </a:r>
          </a:p>
          <a:p>
            <a:pPr algn="just" rtl="1"/>
            <a:endParaRPr lang="en-US" dirty="0">
              <a:solidFill>
                <a:schemeClr val="bg1"/>
              </a:solidFill>
              <a:cs typeface="2  Mah" pitchFamily="2" charset="-78"/>
            </a:endParaRPr>
          </a:p>
        </p:txBody>
      </p:sp>
    </p:spTree>
    <p:extLst>
      <p:ext uri="{BB962C8B-B14F-4D97-AF65-F5344CB8AC3E}">
        <p14:creationId xmlns:p14="http://schemas.microsoft.com/office/powerpoint/2010/main" val="2738236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35498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656531" y="3212976"/>
            <a:ext cx="6228184" cy="576064"/>
          </a:xfrm>
          <a:prstGeom prst="rect">
            <a:avLst/>
          </a:prstGeom>
        </p:spPr>
        <p:txBody>
          <a:bodyPr vert="horz" numCol="1" rtlCol="0" anchor="ctr">
            <a:normAutofit fontScale="75000" lnSpcReduction="20000"/>
            <a:scene3d>
              <a:camera prst="orthographicFront"/>
              <a:lightRig rig="soft" dir="t"/>
            </a:scene3d>
            <a:sp3d prstMaterial="softEdge">
              <a:bevelT w="25400" h="25400"/>
            </a:sp3d>
          </a:bodyPr>
          <a:lstStyle/>
          <a:p>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3-20 </a:t>
            </a:r>
            <a:r>
              <a:rPr lang="fa-IR" sz="2400" dirty="0">
                <a:solidFill>
                  <a:schemeClr val="bg1"/>
                </a:solidFill>
                <a:cs typeface="2  Mah" pitchFamily="2" charset="-78"/>
              </a:rPr>
              <a:t>:نماي نزدیک از گچبري سه کنج ها با نقوش</a:t>
            </a:r>
          </a:p>
          <a:p>
            <a:r>
              <a:rPr lang="fa-IR" sz="2400" dirty="0">
                <a:solidFill>
                  <a:schemeClr val="bg1"/>
                </a:solidFill>
                <a:cs typeface="2  Mah" pitchFamily="2" charset="-78"/>
              </a:rPr>
              <a:t>گیاهی و هندسی</a:t>
            </a:r>
            <a:endParaRPr lang="en-US" sz="2400" dirty="0">
              <a:solidFill>
                <a:schemeClr val="bg1"/>
              </a:solidFill>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pic>
        <p:nvPicPr>
          <p:cNvPr id="13315" name="Picture 3" descr="E:\مرمت\امامزاده یحیی\New folder\IMG_20160413_1527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817" y="404664"/>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مرمت\امامزاده یحیی\New folder\IMG_20160413_1522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569" b="26536"/>
          <a:stretch/>
        </p:blipFill>
        <p:spPr bwMode="auto">
          <a:xfrm>
            <a:off x="4768142" y="3789040"/>
            <a:ext cx="3908201" cy="2256429"/>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E:\مرمت\امامزاده یحیی\New folder\IMG_20160225_1753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668" y="3645022"/>
            <a:ext cx="3392615" cy="254446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a:xfrm>
            <a:off x="4932040" y="310095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3-21 </a:t>
            </a:r>
            <a:r>
              <a:rPr lang="fa-IR" sz="2400" dirty="0" smtClean="0">
                <a:solidFill>
                  <a:schemeClr val="bg1"/>
                </a:solidFill>
                <a:cs typeface="2  Mah" pitchFamily="2" charset="-78"/>
              </a:rPr>
              <a:t>:کاشی های داخل امامزاده</a:t>
            </a:r>
            <a:endParaRPr lang="en-US" sz="2400" dirty="0">
              <a:solidFill>
                <a:schemeClr val="bg1"/>
              </a:solidFill>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2" name="Title 3"/>
          <p:cNvSpPr txBox="1">
            <a:spLocks/>
          </p:cNvSpPr>
          <p:nvPr/>
        </p:nvSpPr>
        <p:spPr>
          <a:xfrm>
            <a:off x="5366109" y="6081881"/>
            <a:ext cx="1942195"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3-22 </a:t>
            </a:r>
            <a:r>
              <a:rPr lang="fa-IR" sz="2400" dirty="0" smtClean="0">
                <a:solidFill>
                  <a:schemeClr val="bg1"/>
                </a:solidFill>
                <a:cs typeface="2  Mah" pitchFamily="2" charset="-78"/>
              </a:rPr>
              <a:t>:تزیینات</a:t>
            </a:r>
            <a:endParaRPr lang="en-US" sz="2400" dirty="0">
              <a:solidFill>
                <a:schemeClr val="bg1"/>
              </a:solidFill>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4" name="Title 3"/>
          <p:cNvSpPr txBox="1">
            <a:spLocks/>
          </p:cNvSpPr>
          <p:nvPr/>
        </p:nvSpPr>
        <p:spPr>
          <a:xfrm>
            <a:off x="2228043" y="6281936"/>
            <a:ext cx="1942195"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r>
              <a:rPr lang="fa-IR" sz="2400" b="1" dirty="0" smtClean="0">
                <a:effectLst>
                  <a:outerShdw blurRad="31750" dist="25400" dir="5400000" algn="tl" rotWithShape="0">
                    <a:srgbClr val="000000">
                      <a:alpha val="25000"/>
                    </a:srgbClr>
                  </a:outerShdw>
                </a:effectLst>
                <a:latin typeface="Arial" pitchFamily="34" charset="0"/>
                <a:ea typeface="+mj-ea"/>
                <a:cs typeface="2  Mah" pitchFamily="2" charset="-78"/>
              </a:rPr>
              <a:t>3-23 </a:t>
            </a:r>
            <a:r>
              <a:rPr lang="fa-IR" sz="2400" b="1" dirty="0" smtClean="0">
                <a:cs typeface="2  Mah" pitchFamily="2" charset="-78"/>
              </a:rPr>
              <a:t>:تزیینات</a:t>
            </a:r>
            <a:endParaRPr lang="en-US" sz="2400" b="1" dirty="0">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14366477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13" name="Rectangle 12"/>
          <p:cNvSpPr/>
          <p:nvPr/>
        </p:nvSpPr>
        <p:spPr>
          <a:xfrm>
            <a:off x="5076056" y="260648"/>
            <a:ext cx="465239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3-1-9  </a:t>
            </a:r>
            <a:r>
              <a:rPr lang="fa-IR" sz="2800" b="1" dirty="0" smtClean="0">
                <a:solidFill>
                  <a:schemeClr val="bg1"/>
                </a:solidFill>
                <a:cs typeface="2  Mah" pitchFamily="2" charset="-78"/>
              </a:rPr>
              <a:t>مواد و مصالح ساختمانی</a:t>
            </a:r>
            <a:endParaRPr lang="fa-IR" sz="2800" b="1" dirty="0">
              <a:solidFill>
                <a:schemeClr val="bg1"/>
              </a:solidFill>
              <a:cs typeface="2  Mah" pitchFamily="2" charset="-78"/>
            </a:endParaRPr>
          </a:p>
        </p:txBody>
      </p:sp>
      <p:sp>
        <p:nvSpPr>
          <p:cNvPr id="4" name="Rectangle 3"/>
          <p:cNvSpPr/>
          <p:nvPr/>
        </p:nvSpPr>
        <p:spPr>
          <a:xfrm>
            <a:off x="253827" y="908720"/>
            <a:ext cx="8424936" cy="923330"/>
          </a:xfrm>
          <a:prstGeom prst="rect">
            <a:avLst/>
          </a:prstGeom>
        </p:spPr>
        <p:txBody>
          <a:bodyPr wrap="square">
            <a:spAutoFit/>
          </a:bodyPr>
          <a:lstStyle/>
          <a:p>
            <a:pPr algn="r"/>
            <a:r>
              <a:rPr lang="fa-IR" dirty="0" smtClean="0">
                <a:solidFill>
                  <a:schemeClr val="bg1"/>
                </a:solidFill>
                <a:cs typeface="2  Mah" pitchFamily="2" charset="-78"/>
              </a:rPr>
              <a:t>مواد و مصالح  استفاده شده در امامزاده یحیی اکثرا  از آجر و خشت و گل گچ و کاشی است که در </a:t>
            </a:r>
          </a:p>
          <a:p>
            <a:pPr algn="r"/>
            <a:r>
              <a:rPr lang="fa-IR" dirty="0" smtClean="0">
                <a:solidFill>
                  <a:schemeClr val="bg1"/>
                </a:solidFill>
                <a:cs typeface="2  Mah" pitchFamily="2" charset="-78"/>
              </a:rPr>
              <a:t>دوره ی ایلخانی در بسیاری از ساختمان های مهم از جمله مسجد امامزاده جعفر اصفهان استفاده شده است</a:t>
            </a:r>
            <a:r>
              <a:rPr lang="fa-IR" dirty="0">
                <a:solidFill>
                  <a:schemeClr val="bg1"/>
                </a:solidFill>
                <a:cs typeface="2  Mah" pitchFamily="2" charset="-78"/>
              </a:rPr>
              <a:t>.</a:t>
            </a:r>
            <a:endParaRPr lang="fa-IR" dirty="0" smtClean="0">
              <a:solidFill>
                <a:schemeClr val="bg1"/>
              </a:solidFill>
              <a:cs typeface="2  Mah" pitchFamily="2" charset="-78"/>
            </a:endParaRPr>
          </a:p>
          <a:p>
            <a:pPr algn="r"/>
            <a:endParaRPr lang="en-US" dirty="0">
              <a:solidFill>
                <a:schemeClr val="bg1"/>
              </a:solidFill>
              <a:cs typeface="2  Mah" pitchFamily="2" charset="-78"/>
            </a:endParaRPr>
          </a:p>
        </p:txBody>
      </p:sp>
      <p:pic>
        <p:nvPicPr>
          <p:cNvPr id="1026" name="Picture 2" descr="E:\مرمت\امامزاده یحیی\New folder\IMG_20160413_1511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15" y="1844824"/>
            <a:ext cx="2808312"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مرمت\امامزاده یحیی\New folder\IMG_20160413_1518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844824"/>
            <a:ext cx="4398782" cy="32990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3851920" y="5229200"/>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3-24 </a:t>
            </a:r>
            <a:r>
              <a:rPr lang="fa-IR" sz="2400" dirty="0">
                <a:solidFill>
                  <a:schemeClr val="bg1"/>
                </a:solidFill>
                <a:cs typeface="2  Mah" pitchFamily="2" charset="-78"/>
              </a:rPr>
              <a:t>:نماي نزدیک از </a:t>
            </a:r>
            <a:r>
              <a:rPr lang="fa-IR" sz="2400" dirty="0" smtClean="0">
                <a:solidFill>
                  <a:schemeClr val="bg1"/>
                </a:solidFill>
                <a:cs typeface="2  Mah" pitchFamily="2" charset="-78"/>
              </a:rPr>
              <a:t>مصالح در دیوار امامزاده</a:t>
            </a:r>
            <a:endParaRPr lang="en-US" sz="2400" dirty="0">
              <a:solidFill>
                <a:schemeClr val="bg1"/>
              </a:solidFill>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8" name="Title 3"/>
          <p:cNvSpPr txBox="1">
            <a:spLocks/>
          </p:cNvSpPr>
          <p:nvPr/>
        </p:nvSpPr>
        <p:spPr>
          <a:xfrm>
            <a:off x="220035" y="566124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r>
              <a:rPr lang="fa-IR" sz="2400" dirty="0" smtClean="0">
                <a:effectLst>
                  <a:outerShdw blurRad="31750" dist="25400" dir="5400000" algn="tl" rotWithShape="0">
                    <a:srgbClr val="000000">
                      <a:alpha val="25000"/>
                    </a:srgbClr>
                  </a:outerShdw>
                </a:effectLst>
                <a:latin typeface="Arial" pitchFamily="34" charset="0"/>
                <a:ea typeface="+mj-ea"/>
                <a:cs typeface="2  Mah" pitchFamily="2" charset="-78"/>
              </a:rPr>
              <a:t>3-25 </a:t>
            </a:r>
            <a:r>
              <a:rPr lang="fa-IR" sz="2400" dirty="0">
                <a:cs typeface="2  Mah" pitchFamily="2" charset="-78"/>
              </a:rPr>
              <a:t>:نماي نزدیک از </a:t>
            </a:r>
            <a:r>
              <a:rPr lang="fa-IR" sz="2400" dirty="0" smtClean="0">
                <a:cs typeface="2  Mah" pitchFamily="2" charset="-78"/>
              </a:rPr>
              <a:t>کف سازی در امامزاده</a:t>
            </a:r>
            <a:endParaRPr lang="en-US" sz="2400" dirty="0">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2195966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
        <p:nvSpPr>
          <p:cNvPr id="8" name="Title 3"/>
          <p:cNvSpPr txBox="1">
            <a:spLocks/>
          </p:cNvSpPr>
          <p:nvPr/>
        </p:nvSpPr>
        <p:spPr>
          <a:xfrm>
            <a:off x="880608" y="4639552"/>
            <a:ext cx="6228184" cy="765953"/>
          </a:xfrm>
          <a:prstGeom prst="rect">
            <a:avLst/>
          </a:prstGeom>
        </p:spPr>
        <p:txBody>
          <a:bodyPr vert="horz" numCol="1" rtlCol="0" anchor="ctr">
            <a:normAutofit fontScale="97500" lnSpcReduction="10000"/>
            <a:scene3d>
              <a:camera prst="orthographicFront"/>
              <a:lightRig rig="soft" dir="t"/>
            </a:scene3d>
            <a:sp3d prstMaterial="softEdge">
              <a:bevelT w="25400" h="25400"/>
            </a:sp3d>
          </a:bodyPr>
          <a:lstStyle/>
          <a:p>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1-3 </a:t>
            </a:r>
            <a:r>
              <a:rPr lang="fa-IR" sz="2400" b="1" dirty="0">
                <a:solidFill>
                  <a:schemeClr val="bg1"/>
                </a:solidFill>
                <a:cs typeface="2  Mah" pitchFamily="2" charset="-78"/>
              </a:rPr>
              <a:t>نمودار میانگین دما در چند ایستگاه</a:t>
            </a:r>
          </a:p>
          <a:p>
            <a:r>
              <a:rPr lang="fa-IR" sz="2400" b="1" dirty="0">
                <a:solidFill>
                  <a:schemeClr val="bg1"/>
                </a:solidFill>
                <a:cs typeface="2  Mah" pitchFamily="2" charset="-78"/>
              </a:rPr>
              <a:t>هواشناسی استان تهران در فصل تابستان</a:t>
            </a:r>
            <a:endParaRPr kumimoji="0" lang="en-US" sz="2400" b="1"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33718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068960"/>
            <a:ext cx="35433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txBox="1">
            <a:spLocks/>
          </p:cNvSpPr>
          <p:nvPr/>
        </p:nvSpPr>
        <p:spPr>
          <a:xfrm>
            <a:off x="4572000" y="1632248"/>
            <a:ext cx="6228184" cy="765953"/>
          </a:xfrm>
          <a:prstGeom prst="rect">
            <a:avLst/>
          </a:prstGeom>
        </p:spPr>
        <p:txBody>
          <a:bodyPr vert="horz" numCol="1" rtlCol="0" anchor="ctr">
            <a:normAutofit fontScale="97500" lnSpcReduction="10000"/>
            <a:scene3d>
              <a:camera prst="orthographicFront"/>
              <a:lightRig rig="soft" dir="t"/>
            </a:scene3d>
            <a:sp3d prstMaterial="softEdge">
              <a:bevelT w="25400" h="25400"/>
            </a:sp3d>
          </a:bodyPr>
          <a:lstStyle/>
          <a:p>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1-2 </a:t>
            </a:r>
            <a:r>
              <a:rPr lang="fa-IR" sz="2400" b="1" dirty="0">
                <a:solidFill>
                  <a:schemeClr val="bg1"/>
                </a:solidFill>
                <a:cs typeface="2  Mah" pitchFamily="2" charset="-78"/>
              </a:rPr>
              <a:t>نمودار میانگین دما در چند ایستگاه</a:t>
            </a:r>
          </a:p>
          <a:p>
            <a:r>
              <a:rPr lang="fa-IR" sz="2400" b="1" dirty="0">
                <a:solidFill>
                  <a:schemeClr val="bg1"/>
                </a:solidFill>
                <a:cs typeface="2  Mah" pitchFamily="2" charset="-78"/>
              </a:rPr>
              <a:t>هواشناسی استان تهران در فصل زمستان</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1835999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4" name="Rectangle 3"/>
          <p:cNvSpPr/>
          <p:nvPr/>
        </p:nvSpPr>
        <p:spPr>
          <a:xfrm>
            <a:off x="253827" y="908720"/>
            <a:ext cx="8424936" cy="923330"/>
          </a:xfrm>
          <a:prstGeom prst="rect">
            <a:avLst/>
          </a:prstGeom>
        </p:spPr>
        <p:txBody>
          <a:bodyPr wrap="square">
            <a:spAutoFit/>
          </a:bodyPr>
          <a:lstStyle/>
          <a:p>
            <a:pPr algn="r"/>
            <a:r>
              <a:rPr lang="fa-IR" dirty="0" smtClean="0">
                <a:solidFill>
                  <a:schemeClr val="bg1"/>
                </a:solidFill>
                <a:cs typeface="2  Mah" pitchFamily="2" charset="-78"/>
              </a:rPr>
              <a:t>مواد و مصالح  استفاده شده در امامزاده یحیی اکثرا  از آجر و خشت و گل گچ و کاشی است که در </a:t>
            </a:r>
          </a:p>
          <a:p>
            <a:pPr algn="r"/>
            <a:r>
              <a:rPr lang="fa-IR" dirty="0" smtClean="0">
                <a:solidFill>
                  <a:schemeClr val="bg1"/>
                </a:solidFill>
                <a:cs typeface="2  Mah" pitchFamily="2" charset="-78"/>
              </a:rPr>
              <a:t>دوره ی ایلخانی در بسیاری از ساختمان های مهم از جمله مسجد امامزاده جعفر اصفهان استفاده شده است</a:t>
            </a:r>
            <a:r>
              <a:rPr lang="fa-IR" dirty="0">
                <a:solidFill>
                  <a:schemeClr val="bg1"/>
                </a:solidFill>
                <a:cs typeface="2  Mah" pitchFamily="2" charset="-78"/>
              </a:rPr>
              <a:t>.</a:t>
            </a:r>
            <a:endParaRPr lang="fa-IR" dirty="0" smtClean="0">
              <a:solidFill>
                <a:schemeClr val="bg1"/>
              </a:solidFill>
              <a:cs typeface="2  Mah" pitchFamily="2" charset="-78"/>
            </a:endParaRPr>
          </a:p>
          <a:p>
            <a:pPr algn="r"/>
            <a:endParaRPr lang="en-US" dirty="0">
              <a:solidFill>
                <a:schemeClr val="bg1"/>
              </a:solidFill>
              <a:cs typeface="2  Mah"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879851946"/>
              </p:ext>
            </p:extLst>
          </p:nvPr>
        </p:nvGraphicFramePr>
        <p:xfrm>
          <a:off x="971600" y="1832050"/>
          <a:ext cx="7560840" cy="4214027"/>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0000"/>
                    </a:ext>
                  </a:extLst>
                </a:gridCol>
                <a:gridCol w="2952328">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tblGrid>
              <a:tr h="581626">
                <a:tc>
                  <a:txBody>
                    <a:bodyPr/>
                    <a:lstStyle/>
                    <a:p>
                      <a:pPr algn="ctr"/>
                      <a:r>
                        <a:rPr lang="fa-IR" sz="1600" b="1" dirty="0" smtClean="0"/>
                        <a:t>تصویر آسیب</a:t>
                      </a:r>
                      <a:endParaRPr lang="en-US" sz="1600" b="1" dirty="0"/>
                    </a:p>
                  </a:txBody>
                  <a:tcPr/>
                </a:tc>
                <a:tc>
                  <a:txBody>
                    <a:bodyPr/>
                    <a:lstStyle/>
                    <a:p>
                      <a:pPr algn="ctr"/>
                      <a:r>
                        <a:rPr lang="fa-IR" sz="1600" b="1" dirty="0" smtClean="0"/>
                        <a:t>عامل آسیب</a:t>
                      </a:r>
                      <a:r>
                        <a:rPr lang="fa-IR" sz="1600" b="1" baseline="0" dirty="0" smtClean="0"/>
                        <a:t> رسان</a:t>
                      </a:r>
                      <a:endParaRPr lang="en-US" sz="1600" b="1" dirty="0"/>
                    </a:p>
                  </a:txBody>
                  <a:tcPr/>
                </a:tc>
                <a:tc>
                  <a:txBody>
                    <a:bodyPr/>
                    <a:lstStyle/>
                    <a:p>
                      <a:pPr algn="ctr"/>
                      <a:r>
                        <a:rPr lang="fa-IR" sz="1600" b="1" dirty="0" smtClean="0"/>
                        <a:t>آسیب</a:t>
                      </a:r>
                      <a:endParaRPr lang="en-US" sz="1600" b="1" dirty="0"/>
                    </a:p>
                  </a:txBody>
                  <a:tcPr/>
                </a:tc>
                <a:tc>
                  <a:txBody>
                    <a:bodyPr/>
                    <a:lstStyle/>
                    <a:p>
                      <a:pPr algn="ctr"/>
                      <a:r>
                        <a:rPr lang="fa-IR" sz="1600" b="1" dirty="0" smtClean="0"/>
                        <a:t>نوع مصالح</a:t>
                      </a:r>
                      <a:endParaRPr lang="en-US" sz="1600" b="1" dirty="0"/>
                    </a:p>
                  </a:txBody>
                  <a:tcPr/>
                </a:tc>
                <a:tc>
                  <a:txBody>
                    <a:bodyPr/>
                    <a:lstStyle/>
                    <a:p>
                      <a:pPr algn="ctr"/>
                      <a:r>
                        <a:rPr lang="fa-IR" sz="1600" b="1" dirty="0" smtClean="0"/>
                        <a:t>موقعیت</a:t>
                      </a:r>
                      <a:r>
                        <a:rPr lang="fa-IR" sz="1600" b="1" baseline="0" dirty="0" smtClean="0"/>
                        <a:t> آسیب</a:t>
                      </a:r>
                      <a:endParaRPr lang="en-US" sz="1600" b="1" dirty="0"/>
                    </a:p>
                  </a:txBody>
                  <a:tcPr/>
                </a:tc>
                <a:extLst>
                  <a:ext uri="{0D108BD9-81ED-4DB2-BD59-A6C34878D82A}">
                    <a16:rowId xmlns:a16="http://schemas.microsoft.com/office/drawing/2014/main" xmlns="" val="10000"/>
                  </a:ext>
                </a:extLst>
              </a:tr>
              <a:tr h="792447">
                <a:tc>
                  <a:txBody>
                    <a:bodyPr/>
                    <a:lstStyle/>
                    <a:p>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رطوبت صعودی</a:t>
                      </a:r>
                      <a:r>
                        <a:rPr lang="fa-IR" sz="1300" baseline="0" dirty="0" smtClean="0"/>
                        <a:t> </a:t>
                      </a:r>
                    </a:p>
                    <a:p>
                      <a:pPr algn="ctr"/>
                      <a:r>
                        <a:rPr lang="fa-IR" sz="1300" baseline="0" dirty="0" smtClean="0"/>
                        <a:t>جزو عوامل طبیعی دائم (وجود جوی آب در پای دیوار)</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لک</a:t>
                      </a:r>
                      <a:r>
                        <a:rPr lang="fa-IR" sz="1300" baseline="0" dirty="0" smtClean="0"/>
                        <a:t> های ایجاد شده بر روی نما</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آجر</a:t>
                      </a:r>
                      <a:r>
                        <a:rPr lang="fa-IR" sz="1300" baseline="0" dirty="0" smtClean="0"/>
                        <a:t> و خشت</a:t>
                      </a:r>
                      <a:endParaRPr lang="en-US" sz="1300" dirty="0"/>
                    </a:p>
                  </a:txBody>
                  <a:tcPr>
                    <a:lnB w="12700" cap="flat" cmpd="sng" algn="ctr">
                      <a:solidFill>
                        <a:schemeClr val="tx1"/>
                      </a:solidFill>
                      <a:prstDash val="solid"/>
                      <a:round/>
                      <a:headEnd type="none" w="med" len="med"/>
                      <a:tailEnd type="none" w="med" len="med"/>
                    </a:lnB>
                  </a:tcPr>
                </a:tc>
                <a:tc>
                  <a:txBody>
                    <a:bodyPr/>
                    <a:lstStyle/>
                    <a:p>
                      <a:endParaRPr lang="en-US" sz="13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70949">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انسانی-</a:t>
                      </a:r>
                      <a:r>
                        <a:rPr lang="fa-IR" sz="1300" baseline="0" dirty="0" smtClean="0"/>
                        <a:t> عمدی-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آسیب</a:t>
                      </a:r>
                      <a:r>
                        <a:rPr lang="fa-IR" sz="1300" baseline="0" dirty="0" smtClean="0"/>
                        <a:t> بصری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آجری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33838">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انسانی-</a:t>
                      </a:r>
                      <a:r>
                        <a:rPr lang="fa-IR" sz="1300" baseline="0" dirty="0" smtClean="0"/>
                        <a:t> عمدی-خراب کردن تزیینات</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آسیب</a:t>
                      </a:r>
                      <a:r>
                        <a:rPr lang="fa-IR" sz="1300" baseline="0" dirty="0" smtClean="0"/>
                        <a:t> بصری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آجر</a:t>
                      </a:r>
                      <a:r>
                        <a:rPr lang="fa-IR" sz="1300" baseline="0" dirty="0" smtClean="0"/>
                        <a:t> و خشت</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35167">
                <a:tc>
                  <a:txBody>
                    <a:bodyPr/>
                    <a:lstStyle/>
                    <a:p>
                      <a:endParaRPr lang="en-US" sz="1300"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300" dirty="0" smtClean="0"/>
                        <a:t>رطوبت صعودی</a:t>
                      </a:r>
                      <a:r>
                        <a:rPr lang="fa-IR" sz="1300" baseline="0" dirty="0" smtClean="0"/>
                        <a:t> </a:t>
                      </a:r>
                    </a:p>
                    <a:p>
                      <a:pPr algn="ctr"/>
                      <a:r>
                        <a:rPr lang="fa-IR" sz="1300" dirty="0" smtClean="0"/>
                        <a:t>ملات</a:t>
                      </a:r>
                      <a:r>
                        <a:rPr lang="fa-IR" sz="1300" baseline="0" dirty="0" smtClean="0"/>
                        <a:t> فاسد شده و از بین رفته و باعث افتادن آجر میشود</a:t>
                      </a:r>
                      <a:endParaRPr lang="en-US" sz="1300" dirty="0"/>
                    </a:p>
                  </a:txBody>
                  <a:tcPr>
                    <a:lnT w="12700" cap="flat" cmpd="sng" algn="ctr">
                      <a:solidFill>
                        <a:schemeClr val="tx1"/>
                      </a:solidFill>
                      <a:prstDash val="solid"/>
                      <a:round/>
                      <a:headEnd type="none" w="med" len="med"/>
                      <a:tailEnd type="none" w="med" len="med"/>
                    </a:lnT>
                  </a:tcPr>
                </a:tc>
                <a:tc>
                  <a:txBody>
                    <a:bodyPr/>
                    <a:lstStyle/>
                    <a:p>
                      <a:endParaRPr lang="en-US" sz="1300"/>
                    </a:p>
                  </a:txBody>
                  <a:tcPr>
                    <a:lnT w="12700" cap="flat" cmpd="sng" algn="ctr">
                      <a:solidFill>
                        <a:schemeClr val="tx1"/>
                      </a:solidFill>
                      <a:prstDash val="solid"/>
                      <a:round/>
                      <a:headEnd type="none" w="med" len="med"/>
                      <a:tailEnd type="none" w="med" len="med"/>
                    </a:lnT>
                  </a:tcPr>
                </a:tc>
                <a:tc>
                  <a:txBody>
                    <a:bodyPr/>
                    <a:lstStyle/>
                    <a:p>
                      <a:endParaRPr lang="en-US" sz="1300" dirty="0"/>
                    </a:p>
                  </a:txBody>
                  <a:tcPr>
                    <a:lnT w="12700" cap="flat" cmpd="sng" algn="ctr">
                      <a:solidFill>
                        <a:schemeClr val="tx1"/>
                      </a:solidFill>
                      <a:prstDash val="solid"/>
                      <a:round/>
                      <a:headEnd type="none" w="med" len="med"/>
                      <a:tailEnd type="none" w="med" len="med"/>
                    </a:lnT>
                  </a:tcPr>
                </a:tc>
                <a:tc>
                  <a:txBody>
                    <a:bodyPr/>
                    <a:lstStyle/>
                    <a:p>
                      <a:endParaRPr lang="en-US" sz="13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4"/>
                  </a:ext>
                </a:extLst>
              </a:tr>
            </a:tbl>
          </a:graphicData>
        </a:graphic>
      </p:graphicFrame>
      <p:sp>
        <p:nvSpPr>
          <p:cNvPr id="9" name="Oval 8"/>
          <p:cNvSpPr/>
          <p:nvPr/>
        </p:nvSpPr>
        <p:spPr>
          <a:xfrm>
            <a:off x="7864722" y="2591154"/>
            <a:ext cx="471339" cy="432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E:\مرمت\امامزاده یحیی\New folder\IMG_20160413_15354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206" b="10403"/>
          <a:stretch/>
        </p:blipFill>
        <p:spPr bwMode="auto">
          <a:xfrm>
            <a:off x="1188492" y="2434099"/>
            <a:ext cx="1089223" cy="746344"/>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7865052" y="3376429"/>
            <a:ext cx="471339" cy="43223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solidFill>
            </a:endParaRPr>
          </a:p>
        </p:txBody>
      </p:sp>
      <p:pic>
        <p:nvPicPr>
          <p:cNvPr id="11" name="Picture 3" descr="E:\مرمت\امامزاده یحیی\New folder\IMG_20160413_1524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50" y="4117692"/>
            <a:ext cx="1234108" cy="925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مرمت\امامزاده یحیی\New folder\IMG_20160413_15135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816" b="32759"/>
          <a:stretch/>
        </p:blipFill>
        <p:spPr bwMode="auto">
          <a:xfrm>
            <a:off x="1179389" y="3212949"/>
            <a:ext cx="1129230" cy="7591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مرمت\امامزاده یحیی\New folder\IMG_20160413_1518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974" y="5157192"/>
            <a:ext cx="1199705" cy="828463"/>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7864722" y="4264269"/>
            <a:ext cx="471339" cy="43223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21" name="Oval 20"/>
          <p:cNvSpPr/>
          <p:nvPr/>
        </p:nvSpPr>
        <p:spPr>
          <a:xfrm>
            <a:off x="7861791" y="5258448"/>
            <a:ext cx="471339" cy="43223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sp>
        <p:nvSpPr>
          <p:cNvPr id="22" name="Rectangle 21"/>
          <p:cNvSpPr/>
          <p:nvPr/>
        </p:nvSpPr>
        <p:spPr>
          <a:xfrm>
            <a:off x="6482858" y="208693"/>
            <a:ext cx="465239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4-1  </a:t>
            </a:r>
            <a:r>
              <a:rPr lang="fa-IR" sz="2800" b="1" dirty="0" smtClean="0">
                <a:solidFill>
                  <a:schemeClr val="bg1"/>
                </a:solidFill>
                <a:cs typeface="2  Mah" pitchFamily="2" charset="-78"/>
              </a:rPr>
              <a:t>آسیب شناسی</a:t>
            </a:r>
            <a:endParaRPr lang="fa-IR" sz="2800" b="1" dirty="0">
              <a:solidFill>
                <a:schemeClr val="bg1"/>
              </a:solidFill>
              <a:cs typeface="2  Mah" pitchFamily="2" charset="-78"/>
            </a:endParaRPr>
          </a:p>
        </p:txBody>
      </p:sp>
    </p:spTree>
    <p:extLst>
      <p:ext uri="{BB962C8B-B14F-4D97-AF65-F5344CB8AC3E}">
        <p14:creationId xmlns:p14="http://schemas.microsoft.com/office/powerpoint/2010/main" val="23159222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13" name="Rectangle 12"/>
          <p:cNvSpPr/>
          <p:nvPr/>
        </p:nvSpPr>
        <p:spPr>
          <a:xfrm>
            <a:off x="6482858" y="208693"/>
            <a:ext cx="465239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4-1  </a:t>
            </a:r>
            <a:r>
              <a:rPr lang="fa-IR" sz="2800" b="1" dirty="0" smtClean="0">
                <a:solidFill>
                  <a:schemeClr val="bg1"/>
                </a:solidFill>
                <a:cs typeface="2  Mah" pitchFamily="2" charset="-78"/>
              </a:rPr>
              <a:t>آسیب شناسی</a:t>
            </a:r>
            <a:endParaRPr lang="fa-IR" sz="2800" b="1" dirty="0">
              <a:solidFill>
                <a:schemeClr val="bg1"/>
              </a:solidFill>
              <a:cs typeface="2  Mah" pitchFamily="2" charset="-78"/>
            </a:endParaRPr>
          </a:p>
        </p:txBody>
      </p:sp>
      <p:pic>
        <p:nvPicPr>
          <p:cNvPr id="14" name="Picture 3" descr="E:\مرمت\امامزاده یحیی\Untitleسبd.png"/>
          <p:cNvPicPr>
            <a:picLocks noChangeAspect="1" noChangeArrowheads="1"/>
          </p:cNvPicPr>
          <p:nvPr/>
        </p:nvPicPr>
        <p:blipFill rotWithShape="1">
          <a:blip r:embed="rId2">
            <a:extLst>
              <a:ext uri="{28A0092B-C50C-407E-A947-70E740481C1C}">
                <a14:useLocalDpi xmlns:a14="http://schemas.microsoft.com/office/drawing/2010/main" val="0"/>
              </a:ext>
            </a:extLst>
          </a:blip>
          <a:srcRect r="16677"/>
          <a:stretch/>
        </p:blipFill>
        <p:spPr bwMode="auto">
          <a:xfrm rot="16200000">
            <a:off x="3741040" y="2343609"/>
            <a:ext cx="2741706" cy="27202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6200000">
            <a:off x="2636817" y="582407"/>
            <a:ext cx="4752528" cy="6269250"/>
          </a:xfrm>
          <a:prstGeom prst="rect">
            <a:avLst/>
          </a:prstGeom>
          <a:noFill/>
          <a:ln w="762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
        <p:nvSpPr>
          <p:cNvPr id="10" name="Oval 9"/>
          <p:cNvSpPr/>
          <p:nvPr/>
        </p:nvSpPr>
        <p:spPr>
          <a:xfrm>
            <a:off x="5379654" y="2276872"/>
            <a:ext cx="387842"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5220072" y="3077263"/>
            <a:ext cx="353503" cy="3517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16" name="Oval 15"/>
          <p:cNvSpPr/>
          <p:nvPr/>
        </p:nvSpPr>
        <p:spPr>
          <a:xfrm>
            <a:off x="2051720" y="5865908"/>
            <a:ext cx="2016224" cy="43223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sp>
        <p:nvSpPr>
          <p:cNvPr id="18" name="Oval 17"/>
          <p:cNvSpPr/>
          <p:nvPr/>
        </p:nvSpPr>
        <p:spPr>
          <a:xfrm>
            <a:off x="7919335" y="1363464"/>
            <a:ext cx="456742" cy="4680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992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4" name="Rectangle 3"/>
          <p:cNvSpPr/>
          <p:nvPr/>
        </p:nvSpPr>
        <p:spPr>
          <a:xfrm>
            <a:off x="253827" y="908720"/>
            <a:ext cx="8424936" cy="923330"/>
          </a:xfrm>
          <a:prstGeom prst="rect">
            <a:avLst/>
          </a:prstGeom>
        </p:spPr>
        <p:txBody>
          <a:bodyPr wrap="square">
            <a:spAutoFit/>
          </a:bodyPr>
          <a:lstStyle/>
          <a:p>
            <a:pPr algn="r"/>
            <a:r>
              <a:rPr lang="fa-IR" dirty="0" smtClean="0">
                <a:solidFill>
                  <a:schemeClr val="bg1"/>
                </a:solidFill>
                <a:cs typeface="2  Mah" pitchFamily="2" charset="-78"/>
              </a:rPr>
              <a:t>مواد و مصالح  استفاده شده در امامزاده یحیی اکثرا  از آجر و خشت و گل گچ و کاشی است که در </a:t>
            </a:r>
          </a:p>
          <a:p>
            <a:pPr algn="r"/>
            <a:r>
              <a:rPr lang="fa-IR" dirty="0" smtClean="0">
                <a:solidFill>
                  <a:schemeClr val="bg1"/>
                </a:solidFill>
                <a:cs typeface="2  Mah" pitchFamily="2" charset="-78"/>
              </a:rPr>
              <a:t>دوره ی ایلخانی در بسیاری از ساختمان های مهم از جمله مسجد امامزاده جعفر اصفهان استفاده شده است</a:t>
            </a:r>
            <a:r>
              <a:rPr lang="fa-IR" dirty="0">
                <a:solidFill>
                  <a:schemeClr val="bg1"/>
                </a:solidFill>
                <a:cs typeface="2  Mah" pitchFamily="2" charset="-78"/>
              </a:rPr>
              <a:t>.</a:t>
            </a:r>
            <a:endParaRPr lang="fa-IR" dirty="0" smtClean="0">
              <a:solidFill>
                <a:schemeClr val="bg1"/>
              </a:solidFill>
              <a:cs typeface="2  Mah" pitchFamily="2" charset="-78"/>
            </a:endParaRPr>
          </a:p>
          <a:p>
            <a:pPr algn="r"/>
            <a:endParaRPr lang="en-US" dirty="0">
              <a:solidFill>
                <a:schemeClr val="bg1"/>
              </a:solidFill>
              <a:cs typeface="2  Mah"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005024506"/>
              </p:ext>
            </p:extLst>
          </p:nvPr>
        </p:nvGraphicFramePr>
        <p:xfrm>
          <a:off x="971600" y="1832050"/>
          <a:ext cx="7560840" cy="4214027"/>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0000"/>
                    </a:ext>
                  </a:extLst>
                </a:gridCol>
                <a:gridCol w="2952328">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tblGrid>
              <a:tr h="581626">
                <a:tc>
                  <a:txBody>
                    <a:bodyPr/>
                    <a:lstStyle/>
                    <a:p>
                      <a:pPr algn="ctr"/>
                      <a:r>
                        <a:rPr lang="fa-IR" sz="1600" b="1" dirty="0" smtClean="0"/>
                        <a:t>تصویر آسیب</a:t>
                      </a:r>
                      <a:endParaRPr lang="en-US" sz="1600" b="1" dirty="0"/>
                    </a:p>
                  </a:txBody>
                  <a:tcPr/>
                </a:tc>
                <a:tc>
                  <a:txBody>
                    <a:bodyPr/>
                    <a:lstStyle/>
                    <a:p>
                      <a:pPr algn="ctr"/>
                      <a:r>
                        <a:rPr lang="fa-IR" sz="1600" b="1" dirty="0" smtClean="0"/>
                        <a:t>عامل آسیب</a:t>
                      </a:r>
                      <a:r>
                        <a:rPr lang="fa-IR" sz="1600" b="1" baseline="0" dirty="0" smtClean="0"/>
                        <a:t> رسان</a:t>
                      </a:r>
                      <a:endParaRPr lang="en-US" sz="1600" b="1" dirty="0"/>
                    </a:p>
                  </a:txBody>
                  <a:tcPr/>
                </a:tc>
                <a:tc>
                  <a:txBody>
                    <a:bodyPr/>
                    <a:lstStyle/>
                    <a:p>
                      <a:pPr algn="ctr"/>
                      <a:r>
                        <a:rPr lang="fa-IR" sz="1600" b="1" dirty="0" smtClean="0"/>
                        <a:t>آسیب</a:t>
                      </a:r>
                      <a:endParaRPr lang="en-US" sz="1600" b="1" dirty="0"/>
                    </a:p>
                  </a:txBody>
                  <a:tcPr/>
                </a:tc>
                <a:tc>
                  <a:txBody>
                    <a:bodyPr/>
                    <a:lstStyle/>
                    <a:p>
                      <a:pPr algn="ctr"/>
                      <a:r>
                        <a:rPr lang="fa-IR" sz="1600" b="1" dirty="0" smtClean="0"/>
                        <a:t>نوع مصالح</a:t>
                      </a:r>
                      <a:endParaRPr lang="en-US" sz="1600" b="1" dirty="0"/>
                    </a:p>
                  </a:txBody>
                  <a:tcPr/>
                </a:tc>
                <a:tc>
                  <a:txBody>
                    <a:bodyPr/>
                    <a:lstStyle/>
                    <a:p>
                      <a:pPr algn="ctr"/>
                      <a:r>
                        <a:rPr lang="fa-IR" sz="1600" b="1" dirty="0" smtClean="0"/>
                        <a:t>موقعیت</a:t>
                      </a:r>
                      <a:r>
                        <a:rPr lang="fa-IR" sz="1600" b="1" baseline="0" dirty="0" smtClean="0"/>
                        <a:t> آسیب</a:t>
                      </a:r>
                      <a:endParaRPr lang="en-US" sz="1600" b="1" dirty="0"/>
                    </a:p>
                  </a:txBody>
                  <a:tcPr/>
                </a:tc>
                <a:extLst>
                  <a:ext uri="{0D108BD9-81ED-4DB2-BD59-A6C34878D82A}">
                    <a16:rowId xmlns:a16="http://schemas.microsoft.com/office/drawing/2014/main" xmlns="" val="10000"/>
                  </a:ext>
                </a:extLst>
              </a:tr>
              <a:tr h="792447">
                <a:tc>
                  <a:txBody>
                    <a:bodyPr/>
                    <a:lstStyle/>
                    <a:p>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رطوبت صعودی</a:t>
                      </a:r>
                      <a:r>
                        <a:rPr lang="fa-IR" sz="1300" baseline="0" dirty="0" smtClean="0"/>
                        <a:t> </a:t>
                      </a:r>
                    </a:p>
                    <a:p>
                      <a:pPr algn="ctr"/>
                      <a:r>
                        <a:rPr lang="fa-IR" sz="1300" baseline="0" dirty="0" smtClean="0"/>
                        <a:t>با شستن مداوم کف و از بین رفتن شیب کف </a:t>
                      </a:r>
                    </a:p>
                    <a:p>
                      <a:pPr algn="ctr"/>
                      <a:r>
                        <a:rPr lang="fa-IR" sz="1300" baseline="0" dirty="0" smtClean="0"/>
                        <a:t>به وجود می آید</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لک</a:t>
                      </a:r>
                      <a:r>
                        <a:rPr lang="fa-IR" sz="1300" baseline="0" dirty="0" smtClean="0"/>
                        <a:t> های ایجاد شده بر روی نما</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آجر</a:t>
                      </a:r>
                      <a:r>
                        <a:rPr lang="fa-IR" sz="1300" baseline="0" dirty="0" smtClean="0"/>
                        <a:t> و خشت</a:t>
                      </a:r>
                      <a:endParaRPr lang="en-US" sz="1300" dirty="0"/>
                    </a:p>
                  </a:txBody>
                  <a:tcPr>
                    <a:lnB w="12700" cap="flat" cmpd="sng" algn="ctr">
                      <a:solidFill>
                        <a:schemeClr val="tx1"/>
                      </a:solidFill>
                      <a:prstDash val="solid"/>
                      <a:round/>
                      <a:headEnd type="none" w="med" len="med"/>
                      <a:tailEnd type="none" w="med" len="med"/>
                    </a:lnB>
                  </a:tcPr>
                </a:tc>
                <a:tc>
                  <a:txBody>
                    <a:bodyPr/>
                    <a:lstStyle/>
                    <a:p>
                      <a:endParaRPr lang="en-US" sz="13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70949">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انسانی- </a:t>
                      </a:r>
                      <a:r>
                        <a:rPr lang="fa-IR" sz="1300" baseline="0" dirty="0" smtClean="0"/>
                        <a:t>عمدی-(وجود سیم نصب لوازم دکوراتیو بر روی دیوار)</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آسیب</a:t>
                      </a:r>
                      <a:r>
                        <a:rPr lang="fa-IR" sz="1300" baseline="0" dirty="0" smtClean="0"/>
                        <a:t> بصری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آجری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33838">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انسانی-</a:t>
                      </a:r>
                      <a:r>
                        <a:rPr lang="fa-IR" sz="1300" baseline="0" dirty="0" smtClean="0"/>
                        <a:t> عمدی-خراب کردن تزیینات</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آسیب</a:t>
                      </a:r>
                      <a:r>
                        <a:rPr lang="fa-IR" sz="1300" baseline="0" dirty="0" smtClean="0"/>
                        <a:t> بصری</a:t>
                      </a:r>
                    </a:p>
                    <a:p>
                      <a:r>
                        <a:rPr lang="fa-IR" sz="1300" baseline="0" dirty="0" smtClean="0"/>
                        <a:t>یادگار نویسی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گچ و خاک</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35167">
                <a:tc>
                  <a:txBody>
                    <a:bodyPr/>
                    <a:lstStyle/>
                    <a:p>
                      <a:endParaRPr lang="en-US" sz="1300"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300" dirty="0" smtClean="0"/>
                        <a:t>انسانی</a:t>
                      </a:r>
                      <a:r>
                        <a:rPr lang="fa-IR" sz="1300" baseline="0" dirty="0" smtClean="0"/>
                        <a:t> عمدی- </a:t>
                      </a:r>
                      <a:r>
                        <a:rPr lang="fa-IR" sz="1300" dirty="0" smtClean="0"/>
                        <a:t>فشار</a:t>
                      </a:r>
                      <a:r>
                        <a:rPr lang="fa-IR" sz="1300" baseline="0" dirty="0" smtClean="0"/>
                        <a:t> دیوار</a:t>
                      </a:r>
                    </a:p>
                    <a:p>
                      <a:pPr marL="0" marR="0" indent="0" algn="ctr" defTabSz="914400" rtl="0" eaLnBrk="1" fontAlgn="auto" latinLnBrk="0" hangingPunct="1">
                        <a:lnSpc>
                          <a:spcPct val="100000"/>
                        </a:lnSpc>
                        <a:spcBef>
                          <a:spcPts val="0"/>
                        </a:spcBef>
                        <a:spcAft>
                          <a:spcPts val="0"/>
                        </a:spcAft>
                        <a:buClrTx/>
                        <a:buSzTx/>
                        <a:buFontTx/>
                        <a:buNone/>
                        <a:tabLst/>
                        <a:defRPr/>
                      </a:pPr>
                      <a:r>
                        <a:rPr lang="fa-IR" sz="1300" baseline="0" dirty="0" smtClean="0"/>
                        <a:t>و از بین رفتن قسمتی از قبر</a:t>
                      </a:r>
                    </a:p>
                    <a:p>
                      <a:pPr marL="0" marR="0" indent="0" algn="ctr" defTabSz="914400" rtl="0" eaLnBrk="1" fontAlgn="auto" latinLnBrk="0" hangingPunct="1">
                        <a:lnSpc>
                          <a:spcPct val="100000"/>
                        </a:lnSpc>
                        <a:spcBef>
                          <a:spcPts val="0"/>
                        </a:spcBef>
                        <a:spcAft>
                          <a:spcPts val="0"/>
                        </a:spcAft>
                        <a:buClrTx/>
                        <a:buSzTx/>
                        <a:buFontTx/>
                        <a:buNone/>
                        <a:tabLst/>
                        <a:defRPr/>
                      </a:pPr>
                      <a:r>
                        <a:rPr lang="fa-IR" sz="1300" baseline="0" dirty="0" smtClean="0"/>
                        <a:t>و پر کردن آن با سیمان</a:t>
                      </a:r>
                      <a:endParaRPr lang="en-US" sz="1300" dirty="0"/>
                    </a:p>
                  </a:txBody>
                  <a:tcPr>
                    <a:lnT w="12700" cap="flat" cmpd="sng" algn="ctr">
                      <a:solidFill>
                        <a:schemeClr val="tx1"/>
                      </a:solidFill>
                      <a:prstDash val="solid"/>
                      <a:round/>
                      <a:headEnd type="none" w="med" len="med"/>
                      <a:tailEnd type="none" w="med" len="med"/>
                    </a:lnT>
                  </a:tcPr>
                </a:tc>
                <a:tc>
                  <a:txBody>
                    <a:bodyPr/>
                    <a:lstStyle/>
                    <a:p>
                      <a:pPr algn="ctr"/>
                      <a:r>
                        <a:rPr lang="fa-IR" sz="1300" dirty="0" smtClean="0"/>
                        <a:t>ترک</a:t>
                      </a:r>
                      <a:endParaRPr lang="en-US" sz="1300" dirty="0"/>
                    </a:p>
                  </a:txBody>
                  <a:tcPr>
                    <a:lnT w="12700" cap="flat" cmpd="sng" algn="ctr">
                      <a:solidFill>
                        <a:schemeClr val="tx1"/>
                      </a:solidFill>
                      <a:prstDash val="solid"/>
                      <a:round/>
                      <a:headEnd type="none" w="med" len="med"/>
                      <a:tailEnd type="none" w="med" len="med"/>
                    </a:lnT>
                  </a:tcPr>
                </a:tc>
                <a:tc>
                  <a:txBody>
                    <a:bodyPr/>
                    <a:lstStyle/>
                    <a:p>
                      <a:pPr algn="ctr"/>
                      <a:r>
                        <a:rPr lang="fa-IR" sz="1300" dirty="0" smtClean="0"/>
                        <a:t>سیمان</a:t>
                      </a:r>
                      <a:endParaRPr lang="en-US" sz="1300" dirty="0"/>
                    </a:p>
                  </a:txBody>
                  <a:tcPr>
                    <a:lnT w="12700" cap="flat" cmpd="sng" algn="ctr">
                      <a:solidFill>
                        <a:schemeClr val="tx1"/>
                      </a:solidFill>
                      <a:prstDash val="solid"/>
                      <a:round/>
                      <a:headEnd type="none" w="med" len="med"/>
                      <a:tailEnd type="none" w="med" len="med"/>
                    </a:lnT>
                  </a:tcPr>
                </a:tc>
                <a:tc>
                  <a:txBody>
                    <a:bodyPr/>
                    <a:lstStyle/>
                    <a:p>
                      <a:endParaRPr lang="en-US" sz="13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4"/>
                  </a:ext>
                </a:extLst>
              </a:tr>
            </a:tbl>
          </a:graphicData>
        </a:graphic>
      </p:graphicFrame>
      <p:sp>
        <p:nvSpPr>
          <p:cNvPr id="9" name="Oval 8"/>
          <p:cNvSpPr/>
          <p:nvPr/>
        </p:nvSpPr>
        <p:spPr>
          <a:xfrm>
            <a:off x="7864722" y="2591154"/>
            <a:ext cx="471339" cy="432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65052" y="3376429"/>
            <a:ext cx="471339" cy="43223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solidFill>
            </a:endParaRPr>
          </a:p>
        </p:txBody>
      </p:sp>
      <p:sp>
        <p:nvSpPr>
          <p:cNvPr id="20" name="Oval 19"/>
          <p:cNvSpPr/>
          <p:nvPr/>
        </p:nvSpPr>
        <p:spPr>
          <a:xfrm>
            <a:off x="7864722" y="4264269"/>
            <a:ext cx="471339" cy="43223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21" name="Oval 20"/>
          <p:cNvSpPr/>
          <p:nvPr/>
        </p:nvSpPr>
        <p:spPr>
          <a:xfrm>
            <a:off x="7861791" y="5258448"/>
            <a:ext cx="471339" cy="43223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sp>
        <p:nvSpPr>
          <p:cNvPr id="22" name="Rectangle 21"/>
          <p:cNvSpPr/>
          <p:nvPr/>
        </p:nvSpPr>
        <p:spPr>
          <a:xfrm>
            <a:off x="6482858" y="208693"/>
            <a:ext cx="465239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4-1  </a:t>
            </a:r>
            <a:r>
              <a:rPr lang="fa-IR" sz="2800" b="1" dirty="0" smtClean="0">
                <a:solidFill>
                  <a:schemeClr val="bg1"/>
                </a:solidFill>
                <a:cs typeface="2  Mah" pitchFamily="2" charset="-78"/>
              </a:rPr>
              <a:t>آسیب شناسی</a:t>
            </a:r>
            <a:endParaRPr lang="fa-IR" sz="2800" b="1" dirty="0">
              <a:solidFill>
                <a:schemeClr val="bg1"/>
              </a:solidFill>
              <a:cs typeface="2  Mah" pitchFamily="2" charset="-78"/>
            </a:endParaRPr>
          </a:p>
        </p:txBody>
      </p:sp>
      <p:pic>
        <p:nvPicPr>
          <p:cNvPr id="2050" name="Picture 2" descr="E:\مرمت\امامزاده یحیی\New folder\IMG_20160413_1527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43560" y="3980054"/>
            <a:ext cx="963588" cy="12847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مرمت\امامزاده یحیی\New folder\IMG_20160413_1534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b="8946"/>
          <a:stretch/>
        </p:blipFill>
        <p:spPr bwMode="auto">
          <a:xfrm>
            <a:off x="1054383" y="5196079"/>
            <a:ext cx="1375566" cy="752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مرمت\امامزاده یحیی\New folder\IMG_20160225_1751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61" y="3177062"/>
            <a:ext cx="1284785" cy="96358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مرمت\امامزاده یحیی\New folder\IMG_20160413_1516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6587" y="2420888"/>
            <a:ext cx="1051159" cy="78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833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13" name="Rectangle 12"/>
          <p:cNvSpPr/>
          <p:nvPr/>
        </p:nvSpPr>
        <p:spPr>
          <a:xfrm>
            <a:off x="6482858" y="208693"/>
            <a:ext cx="465239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4-1  </a:t>
            </a:r>
            <a:r>
              <a:rPr lang="fa-IR" sz="2800" b="1" dirty="0" smtClean="0">
                <a:solidFill>
                  <a:schemeClr val="bg1"/>
                </a:solidFill>
                <a:cs typeface="2  Mah" pitchFamily="2" charset="-78"/>
              </a:rPr>
              <a:t>آسیب شناسی</a:t>
            </a:r>
            <a:endParaRPr lang="fa-IR" sz="2800" b="1" dirty="0">
              <a:solidFill>
                <a:schemeClr val="bg1"/>
              </a:solidFill>
              <a:cs typeface="2  Mah" pitchFamily="2" charset="-78"/>
            </a:endParaRPr>
          </a:p>
        </p:txBody>
      </p:sp>
      <p:pic>
        <p:nvPicPr>
          <p:cNvPr id="14" name="Picture 3" descr="E:\مرمت\امامزاده یحیی\Untitleسبd.png"/>
          <p:cNvPicPr>
            <a:picLocks noChangeAspect="1" noChangeArrowheads="1"/>
          </p:cNvPicPr>
          <p:nvPr/>
        </p:nvPicPr>
        <p:blipFill rotWithShape="1">
          <a:blip r:embed="rId2">
            <a:extLst>
              <a:ext uri="{28A0092B-C50C-407E-A947-70E740481C1C}">
                <a14:useLocalDpi xmlns:a14="http://schemas.microsoft.com/office/drawing/2010/main" val="0"/>
              </a:ext>
            </a:extLst>
          </a:blip>
          <a:srcRect r="16677"/>
          <a:stretch/>
        </p:blipFill>
        <p:spPr bwMode="auto">
          <a:xfrm rot="16200000">
            <a:off x="3741040" y="2343609"/>
            <a:ext cx="2741706" cy="27202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6200000">
            <a:off x="2636817" y="582407"/>
            <a:ext cx="4752528" cy="6269250"/>
          </a:xfrm>
          <a:prstGeom prst="rect">
            <a:avLst/>
          </a:prstGeom>
          <a:noFill/>
          <a:ln w="762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
        <p:nvSpPr>
          <p:cNvPr id="9" name="Oval 8"/>
          <p:cNvSpPr/>
          <p:nvPr/>
        </p:nvSpPr>
        <p:spPr>
          <a:xfrm>
            <a:off x="7919335" y="1363464"/>
            <a:ext cx="456742" cy="4680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8144" y="2573207"/>
            <a:ext cx="531858"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4499992" y="3305862"/>
            <a:ext cx="353503" cy="3517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16" name="Oval 15"/>
          <p:cNvSpPr/>
          <p:nvPr/>
        </p:nvSpPr>
        <p:spPr>
          <a:xfrm>
            <a:off x="6254730" y="4365104"/>
            <a:ext cx="456256" cy="43223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sp>
        <p:nvSpPr>
          <p:cNvPr id="11" name="Oval 10"/>
          <p:cNvSpPr/>
          <p:nvPr/>
        </p:nvSpPr>
        <p:spPr>
          <a:xfrm>
            <a:off x="2831461" y="1113394"/>
            <a:ext cx="456742" cy="4547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9654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1132682" y="4486199"/>
            <a:ext cx="5031682" cy="400110"/>
          </a:xfrm>
          <a:prstGeom prst="rect">
            <a:avLst/>
          </a:prstGeom>
        </p:spPr>
        <p:txBody>
          <a:bodyPr wrap="square">
            <a:spAutoFit/>
          </a:bodyPr>
          <a:lstStyle/>
          <a:p>
            <a:r>
              <a:rPr lang="fa-IR" sz="2000" dirty="0" smtClean="0">
                <a:cs typeface="2  Mah" pitchFamily="2" charset="-78"/>
              </a:rPr>
              <a:t>تحقیق نگارنده</a:t>
            </a:r>
            <a:endParaRPr lang="en-US" sz="2000" dirty="0">
              <a:cs typeface="2  Mah" pitchFamily="2" charset="-78"/>
            </a:endParaRPr>
          </a:p>
        </p:txBody>
      </p:sp>
      <p:sp>
        <p:nvSpPr>
          <p:cNvPr id="13" name="Rectangle 12"/>
          <p:cNvSpPr/>
          <p:nvPr/>
        </p:nvSpPr>
        <p:spPr>
          <a:xfrm>
            <a:off x="4355976" y="486578"/>
            <a:ext cx="4940424"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4-2  </a:t>
            </a:r>
            <a:r>
              <a:rPr lang="fa-IR" sz="2800" b="1" dirty="0" smtClean="0">
                <a:solidFill>
                  <a:schemeClr val="bg1"/>
                </a:solidFill>
                <a:cs typeface="2  Mah" pitchFamily="2" charset="-78"/>
              </a:rPr>
              <a:t>بررسی برخور اجتماعی مردم با بنا</a:t>
            </a:r>
            <a:endParaRPr lang="fa-IR" sz="2800" b="1" dirty="0">
              <a:solidFill>
                <a:schemeClr val="bg1"/>
              </a:solidFill>
              <a:cs typeface="2  Mah" pitchFamily="2" charset="-78"/>
            </a:endParaRPr>
          </a:p>
        </p:txBody>
      </p:sp>
      <p:sp>
        <p:nvSpPr>
          <p:cNvPr id="2" name="Rectangle 1"/>
          <p:cNvSpPr/>
          <p:nvPr/>
        </p:nvSpPr>
        <p:spPr>
          <a:xfrm>
            <a:off x="253827" y="1124744"/>
            <a:ext cx="8424936" cy="923330"/>
          </a:xfrm>
          <a:prstGeom prst="rect">
            <a:avLst/>
          </a:prstGeom>
        </p:spPr>
        <p:txBody>
          <a:bodyPr wrap="square">
            <a:spAutoFit/>
          </a:bodyPr>
          <a:lstStyle/>
          <a:p>
            <a:pPr algn="just" rtl="1"/>
            <a:r>
              <a:rPr lang="fa-IR" dirty="0" smtClean="0">
                <a:solidFill>
                  <a:schemeClr val="bg1"/>
                </a:solidFill>
                <a:cs typeface="2  Mah" pitchFamily="2" charset="-78"/>
              </a:rPr>
              <a:t>برخورد مردم با بنا خوب است. مردم این بنا را بنایی بسیار مقدس میدانند ولی در حفظ و نگهداری آن زیاد آنچنان تلاشی ندارند.مثال شستن حیاط یک عامل آسیب رسان است.اما مردم</a:t>
            </a:r>
            <a:r>
              <a:rPr lang="fa-IR" dirty="0">
                <a:solidFill>
                  <a:schemeClr val="bg1"/>
                </a:solidFill>
                <a:cs typeface="2  Mah" pitchFamily="2" charset="-78"/>
              </a:rPr>
              <a:t> </a:t>
            </a:r>
            <a:r>
              <a:rPr lang="fa-IR" dirty="0" smtClean="0">
                <a:solidFill>
                  <a:schemeClr val="bg1"/>
                </a:solidFill>
                <a:cs typeface="2  Mah" pitchFamily="2" charset="-78"/>
              </a:rPr>
              <a:t>بدون اطلاع اینگونه آسیب میرسانند. </a:t>
            </a:r>
          </a:p>
          <a:p>
            <a:pPr algn="just" rtl="1"/>
            <a:r>
              <a:rPr lang="fa-IR" dirty="0" smtClean="0">
                <a:solidFill>
                  <a:schemeClr val="bg1"/>
                </a:solidFill>
                <a:cs typeface="2  Mah" pitchFamily="2" charset="-78"/>
              </a:rPr>
              <a:t>یا  بنا را طبق اصول مرمت کنند.</a:t>
            </a:r>
          </a:p>
        </p:txBody>
      </p:sp>
      <p:sp>
        <p:nvSpPr>
          <p:cNvPr id="5" name="Rectangle 4"/>
          <p:cNvSpPr/>
          <p:nvPr/>
        </p:nvSpPr>
        <p:spPr>
          <a:xfrm>
            <a:off x="6767500" y="2025318"/>
            <a:ext cx="2232248"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5-1  </a:t>
            </a:r>
            <a:r>
              <a:rPr lang="fa-IR" sz="2800" b="1" dirty="0" smtClean="0">
                <a:solidFill>
                  <a:schemeClr val="bg1"/>
                </a:solidFill>
                <a:cs typeface="2  Mah" pitchFamily="2" charset="-78"/>
              </a:rPr>
              <a:t>نتیجه گیری </a:t>
            </a:r>
            <a:endParaRPr lang="fa-IR" sz="2800" b="1" dirty="0">
              <a:solidFill>
                <a:schemeClr val="bg1"/>
              </a:solidFill>
              <a:cs typeface="2  Mah" pitchFamily="2" charset="-78"/>
            </a:endParaRPr>
          </a:p>
        </p:txBody>
      </p:sp>
      <p:sp>
        <p:nvSpPr>
          <p:cNvPr id="6" name="Rectangle 5"/>
          <p:cNvSpPr/>
          <p:nvPr/>
        </p:nvSpPr>
        <p:spPr>
          <a:xfrm>
            <a:off x="406227" y="2567787"/>
            <a:ext cx="8424936" cy="1200329"/>
          </a:xfrm>
          <a:prstGeom prst="rect">
            <a:avLst/>
          </a:prstGeom>
        </p:spPr>
        <p:txBody>
          <a:bodyPr wrap="square">
            <a:spAutoFit/>
          </a:bodyPr>
          <a:lstStyle/>
          <a:p>
            <a:pPr algn="just" rtl="1"/>
            <a:r>
              <a:rPr lang="fa-IR" dirty="0" smtClean="0">
                <a:solidFill>
                  <a:schemeClr val="bg1"/>
                </a:solidFill>
                <a:cs typeface="2  Mah" pitchFamily="2" charset="-78"/>
              </a:rPr>
              <a:t>این بنا به دلیل کاربری مذهبی امامزاده و آرامگاه نمیتوان کاربری دیگری به آن را تغییر داد.</a:t>
            </a:r>
          </a:p>
          <a:p>
            <a:pPr algn="just" rtl="1"/>
            <a:r>
              <a:rPr lang="fa-IR" dirty="0" smtClean="0">
                <a:solidFill>
                  <a:schemeClr val="bg1"/>
                </a:solidFill>
                <a:cs typeface="2  Mah" pitchFamily="2" charset="-78"/>
              </a:rPr>
              <a:t>این بنا در میراث فرهنگی با شماره 199 به ثبت رسیده است.</a:t>
            </a:r>
          </a:p>
          <a:p>
            <a:pPr algn="just" rtl="1"/>
            <a:endParaRPr lang="fa-IR" dirty="0" smtClean="0">
              <a:solidFill>
                <a:schemeClr val="bg1"/>
              </a:solidFill>
              <a:cs typeface="2  Mah" pitchFamily="2" charset="-78"/>
            </a:endParaRPr>
          </a:p>
          <a:p>
            <a:pPr algn="just" rtl="1"/>
            <a:endParaRPr lang="fa-IR" dirty="0" smtClean="0">
              <a:solidFill>
                <a:schemeClr val="bg1"/>
              </a:solidFill>
              <a:cs typeface="2  Mah" pitchFamily="2" charset="-78"/>
            </a:endParaRPr>
          </a:p>
        </p:txBody>
      </p:sp>
      <p:sp>
        <p:nvSpPr>
          <p:cNvPr id="7" name="Rectangle 6"/>
          <p:cNvSpPr/>
          <p:nvPr/>
        </p:nvSpPr>
        <p:spPr>
          <a:xfrm>
            <a:off x="7542795" y="3312813"/>
            <a:ext cx="2232248"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6-1  </a:t>
            </a:r>
            <a:r>
              <a:rPr lang="fa-IR" sz="2800" b="1" dirty="0" smtClean="0">
                <a:solidFill>
                  <a:schemeClr val="bg1"/>
                </a:solidFill>
                <a:cs typeface="2  Mah" pitchFamily="2" charset="-78"/>
              </a:rPr>
              <a:t>منابع</a:t>
            </a:r>
            <a:endParaRPr lang="fa-IR" sz="2800" b="1" dirty="0">
              <a:solidFill>
                <a:schemeClr val="bg1"/>
              </a:solidFill>
              <a:cs typeface="2  Mah" pitchFamily="2" charset="-78"/>
            </a:endParaRPr>
          </a:p>
        </p:txBody>
      </p:sp>
      <p:sp>
        <p:nvSpPr>
          <p:cNvPr id="11" name="Rectangle 10"/>
          <p:cNvSpPr/>
          <p:nvPr/>
        </p:nvSpPr>
        <p:spPr>
          <a:xfrm>
            <a:off x="1056581" y="3816481"/>
            <a:ext cx="2728632" cy="338554"/>
          </a:xfrm>
          <a:prstGeom prst="rect">
            <a:avLst/>
          </a:prstGeom>
        </p:spPr>
        <p:txBody>
          <a:bodyPr wrap="none">
            <a:spAutoFit/>
          </a:bodyPr>
          <a:lstStyle/>
          <a:p>
            <a:r>
              <a:rPr lang="en-US" sz="1600" b="1" dirty="0" smtClean="0"/>
              <a:t>WWW.ANOBANIANI.COM</a:t>
            </a:r>
            <a:r>
              <a:rPr lang="fa-IR" sz="1600" b="1" dirty="0"/>
              <a:t> </a:t>
            </a:r>
            <a:r>
              <a:rPr lang="fa-IR" sz="1600" b="1" dirty="0" smtClean="0"/>
              <a:t> </a:t>
            </a:r>
            <a:endParaRPr lang="en-US" sz="1600" b="1" dirty="0"/>
          </a:p>
        </p:txBody>
      </p:sp>
      <p:sp>
        <p:nvSpPr>
          <p:cNvPr id="12" name="Rectangle 11"/>
          <p:cNvSpPr/>
          <p:nvPr/>
        </p:nvSpPr>
        <p:spPr>
          <a:xfrm>
            <a:off x="1132682" y="4155035"/>
            <a:ext cx="2265364" cy="369332"/>
          </a:xfrm>
          <a:prstGeom prst="rect">
            <a:avLst/>
          </a:prstGeom>
        </p:spPr>
        <p:txBody>
          <a:bodyPr wrap="none">
            <a:spAutoFit/>
          </a:bodyPr>
          <a:lstStyle/>
          <a:p>
            <a:r>
              <a:rPr lang="en-US" b="1" dirty="0" smtClean="0"/>
              <a:t>http://roostanet.ir</a:t>
            </a:r>
            <a:endParaRPr lang="en-US" b="1" dirty="0"/>
          </a:p>
        </p:txBody>
      </p:sp>
      <p:sp>
        <p:nvSpPr>
          <p:cNvPr id="14" name="Rectangle 13"/>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
        <p:nvSpPr>
          <p:cNvPr id="15" name="Rectangle 14"/>
          <p:cNvSpPr/>
          <p:nvPr/>
        </p:nvSpPr>
        <p:spPr>
          <a:xfrm>
            <a:off x="1132682" y="4886309"/>
            <a:ext cx="2318263" cy="369332"/>
          </a:xfrm>
          <a:prstGeom prst="rect">
            <a:avLst/>
          </a:prstGeom>
        </p:spPr>
        <p:txBody>
          <a:bodyPr wrap="none">
            <a:spAutoFit/>
          </a:bodyPr>
          <a:lstStyle/>
          <a:p>
            <a:r>
              <a:rPr lang="en-US" b="1" dirty="0" smtClean="0"/>
              <a:t>www.varamincity.ir</a:t>
            </a:r>
            <a:endParaRPr lang="en-US" b="1" dirty="0"/>
          </a:p>
        </p:txBody>
      </p:sp>
      <p:sp>
        <p:nvSpPr>
          <p:cNvPr id="16" name="Rectangle 15"/>
          <p:cNvSpPr/>
          <p:nvPr/>
        </p:nvSpPr>
        <p:spPr>
          <a:xfrm>
            <a:off x="1115170" y="5255641"/>
            <a:ext cx="2331087" cy="400110"/>
          </a:xfrm>
          <a:prstGeom prst="rect">
            <a:avLst/>
          </a:prstGeom>
        </p:spPr>
        <p:txBody>
          <a:bodyPr wrap="none">
            <a:spAutoFit/>
          </a:bodyPr>
          <a:lstStyle/>
          <a:p>
            <a:r>
              <a:rPr lang="en-US" sz="2000" dirty="0" smtClean="0"/>
              <a:t>MEMARCAD.COM</a:t>
            </a:r>
            <a:endParaRPr lang="en-US" sz="2000" dirty="0"/>
          </a:p>
        </p:txBody>
      </p:sp>
      <p:sp>
        <p:nvSpPr>
          <p:cNvPr id="17" name="Rectangle 16"/>
          <p:cNvSpPr/>
          <p:nvPr/>
        </p:nvSpPr>
        <p:spPr>
          <a:xfrm>
            <a:off x="1159690" y="5589240"/>
            <a:ext cx="2696572" cy="369332"/>
          </a:xfrm>
          <a:prstGeom prst="rect">
            <a:avLst/>
          </a:prstGeom>
        </p:spPr>
        <p:txBody>
          <a:bodyPr wrap="none">
            <a:spAutoFit/>
          </a:bodyPr>
          <a:lstStyle/>
          <a:p>
            <a:r>
              <a:rPr lang="en-US" b="1" dirty="0" smtClean="0"/>
              <a:t>daneshnameh.roshd.ir</a:t>
            </a:r>
            <a:endParaRPr lang="en-US" b="1" dirty="0"/>
          </a:p>
        </p:txBody>
      </p:sp>
      <p:sp>
        <p:nvSpPr>
          <p:cNvPr id="18" name="Rectangle 17"/>
          <p:cNvSpPr/>
          <p:nvPr/>
        </p:nvSpPr>
        <p:spPr>
          <a:xfrm>
            <a:off x="4009607" y="3816481"/>
            <a:ext cx="2154757" cy="369332"/>
          </a:xfrm>
          <a:prstGeom prst="rect">
            <a:avLst/>
          </a:prstGeom>
        </p:spPr>
        <p:txBody>
          <a:bodyPr wrap="none">
            <a:spAutoFit/>
          </a:bodyPr>
          <a:lstStyle/>
          <a:p>
            <a:pPr lvl="1">
              <a:buFont typeface="Arial" pitchFamily="34" charset="0"/>
              <a:buChar char="•"/>
            </a:pPr>
            <a:r>
              <a:rPr lang="en-US" dirty="0" smtClean="0"/>
              <a:t>www.irimo.ir</a:t>
            </a:r>
            <a:endParaRPr lang="en-US" dirty="0"/>
          </a:p>
        </p:txBody>
      </p:sp>
      <p:sp>
        <p:nvSpPr>
          <p:cNvPr id="19" name="Rectangle 18"/>
          <p:cNvSpPr/>
          <p:nvPr/>
        </p:nvSpPr>
        <p:spPr>
          <a:xfrm>
            <a:off x="4533399" y="4155035"/>
            <a:ext cx="2132315" cy="369332"/>
          </a:xfrm>
          <a:prstGeom prst="rect">
            <a:avLst/>
          </a:prstGeom>
        </p:spPr>
        <p:txBody>
          <a:bodyPr wrap="none">
            <a:spAutoFit/>
          </a:bodyPr>
          <a:lstStyle/>
          <a:p>
            <a:r>
              <a:rPr lang="en-US" b="1" dirty="0" smtClean="0">
                <a:solidFill>
                  <a:schemeClr val="bg1"/>
                </a:solidFill>
              </a:rPr>
              <a:t>www.tww.tpww.ir</a:t>
            </a:r>
            <a:endParaRPr lang="en-US" b="1" dirty="0">
              <a:solidFill>
                <a:schemeClr val="bg1"/>
              </a:solidFill>
            </a:endParaRPr>
          </a:p>
        </p:txBody>
      </p:sp>
      <p:sp>
        <p:nvSpPr>
          <p:cNvPr id="20" name="Rectangle 19"/>
          <p:cNvSpPr/>
          <p:nvPr/>
        </p:nvSpPr>
        <p:spPr>
          <a:xfrm>
            <a:off x="4588743" y="4447612"/>
            <a:ext cx="4070176" cy="400110"/>
          </a:xfrm>
          <a:prstGeom prst="rect">
            <a:avLst/>
          </a:prstGeom>
        </p:spPr>
        <p:txBody>
          <a:bodyPr wrap="square">
            <a:spAutoFit/>
          </a:bodyPr>
          <a:lstStyle/>
          <a:p>
            <a:r>
              <a:rPr lang="fa-IR" sz="2000" dirty="0" smtClean="0">
                <a:solidFill>
                  <a:schemeClr val="bg1"/>
                </a:solidFill>
                <a:cs typeface="2  Mah" pitchFamily="2" charset="-78"/>
              </a:rPr>
              <a:t> کتاب قدیمی ورامین</a:t>
            </a:r>
            <a:endParaRPr lang="en-US" sz="2000" dirty="0">
              <a:solidFill>
                <a:schemeClr val="bg1"/>
              </a:solidFill>
              <a:cs typeface="2  Mah" pitchFamily="2" charset="-78"/>
            </a:endParaRPr>
          </a:p>
        </p:txBody>
      </p:sp>
      <p:sp>
        <p:nvSpPr>
          <p:cNvPr id="21" name="Rectangle 20"/>
          <p:cNvSpPr/>
          <p:nvPr/>
        </p:nvSpPr>
        <p:spPr>
          <a:xfrm>
            <a:off x="4618695" y="4797152"/>
            <a:ext cx="4212468" cy="400110"/>
          </a:xfrm>
          <a:prstGeom prst="rect">
            <a:avLst/>
          </a:prstGeom>
        </p:spPr>
        <p:txBody>
          <a:bodyPr wrap="square">
            <a:spAutoFit/>
          </a:bodyPr>
          <a:lstStyle/>
          <a:p>
            <a:r>
              <a:rPr lang="fa-IR" sz="2000" dirty="0" smtClean="0">
                <a:solidFill>
                  <a:schemeClr val="tx1">
                    <a:lumMod val="95000"/>
                  </a:schemeClr>
                </a:solidFill>
                <a:effectLst>
                  <a:outerShdw blurRad="38100" dist="38100" dir="2700000" algn="tl">
                    <a:srgbClr val="000000">
                      <a:alpha val="43137"/>
                    </a:srgbClr>
                  </a:outerShdw>
                </a:effectLst>
                <a:cs typeface="2  Mah" pitchFamily="2" charset="-78"/>
              </a:rPr>
              <a:t>   مقاله </a:t>
            </a:r>
            <a:r>
              <a:rPr lang="fa-IR" sz="2000" dirty="0">
                <a:solidFill>
                  <a:schemeClr val="tx1">
                    <a:lumMod val="95000"/>
                  </a:schemeClr>
                </a:solidFill>
                <a:effectLst>
                  <a:outerShdw blurRad="38100" dist="38100" dir="2700000" algn="tl">
                    <a:srgbClr val="000000">
                      <a:alpha val="43137"/>
                    </a:srgbClr>
                  </a:outerShdw>
                </a:effectLst>
                <a:cs typeface="2  Mah" pitchFamily="2" charset="-78"/>
              </a:rPr>
              <a:t>آرایه هاي گچبري بقعه امامزاده یحیی ورامین</a:t>
            </a:r>
            <a:endParaRPr lang="en-US" sz="2000" dirty="0">
              <a:solidFill>
                <a:schemeClr val="tx1">
                  <a:lumMod val="95000"/>
                </a:schemeClr>
              </a:solidFill>
              <a:effectLst>
                <a:outerShdw blurRad="38100" dist="38100" dir="2700000" algn="tl">
                  <a:srgbClr val="000000">
                    <a:alpha val="43137"/>
                  </a:srgbClr>
                </a:outerShdw>
              </a:effectLst>
              <a:cs typeface="2  Mah" pitchFamily="2" charset="-78"/>
            </a:endParaRPr>
          </a:p>
        </p:txBody>
      </p:sp>
      <p:sp>
        <p:nvSpPr>
          <p:cNvPr id="22" name="Rectangle 21"/>
          <p:cNvSpPr/>
          <p:nvPr/>
        </p:nvSpPr>
        <p:spPr>
          <a:xfrm>
            <a:off x="4618695" y="5190702"/>
            <a:ext cx="3264929" cy="707886"/>
          </a:xfrm>
          <a:prstGeom prst="rect">
            <a:avLst/>
          </a:prstGeom>
        </p:spPr>
        <p:txBody>
          <a:bodyPr wrap="square">
            <a:spAutoFit/>
          </a:bodyPr>
          <a:lstStyle/>
          <a:p>
            <a:r>
              <a:rPr lang="fa-IR" sz="2000" dirty="0" smtClean="0">
                <a:solidFill>
                  <a:schemeClr val="bg1"/>
                </a:solidFill>
                <a:effectLst>
                  <a:outerShdw blurRad="38100" dist="38100" dir="2700000" algn="tl">
                    <a:srgbClr val="000000">
                      <a:alpha val="43137"/>
                    </a:srgbClr>
                  </a:outerShdw>
                </a:effectLst>
                <a:cs typeface="2  Mah" pitchFamily="2" charset="-78"/>
              </a:rPr>
              <a:t>کتاب  </a:t>
            </a:r>
            <a:r>
              <a:rPr lang="fa-IR" sz="2000" dirty="0">
                <a:solidFill>
                  <a:schemeClr val="bg1"/>
                </a:solidFill>
                <a:effectLst>
                  <a:outerShdw blurRad="38100" dist="38100" dir="2700000" algn="tl">
                    <a:srgbClr val="000000">
                      <a:alpha val="43137"/>
                    </a:srgbClr>
                  </a:outerShdw>
                </a:effectLst>
                <a:cs typeface="2  Mah" pitchFamily="2" charset="-78"/>
              </a:rPr>
              <a:t>معماري اسلامی ایران در</a:t>
            </a:r>
          </a:p>
          <a:p>
            <a:r>
              <a:rPr lang="fa-IR" sz="2000" dirty="0">
                <a:solidFill>
                  <a:schemeClr val="bg1"/>
                </a:solidFill>
                <a:effectLst>
                  <a:outerShdw blurRad="38100" dist="38100" dir="2700000" algn="tl">
                    <a:srgbClr val="000000">
                      <a:alpha val="43137"/>
                    </a:srgbClr>
                  </a:outerShdw>
                </a:effectLst>
                <a:cs typeface="2  Mah" pitchFamily="2" charset="-78"/>
              </a:rPr>
              <a:t>دوره ایلخانان “ اثر دونالد. ن. ویلبر</a:t>
            </a:r>
            <a:endParaRPr lang="en-US" sz="2000" dirty="0">
              <a:solidFill>
                <a:schemeClr val="bg1"/>
              </a:solidFill>
              <a:effectLst>
                <a:outerShdw blurRad="38100" dist="38100" dir="2700000" algn="tl">
                  <a:srgbClr val="000000">
                    <a:alpha val="43137"/>
                  </a:srgbClr>
                </a:outerShdw>
              </a:effectLst>
              <a:cs typeface="2  Mah" pitchFamily="2" charset="-78"/>
            </a:endParaRPr>
          </a:p>
        </p:txBody>
      </p:sp>
    </p:spTree>
    <p:extLst>
      <p:ext uri="{BB962C8B-B14F-4D97-AF65-F5344CB8AC3E}">
        <p14:creationId xmlns:p14="http://schemas.microsoft.com/office/powerpoint/2010/main" val="363207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2784" cy="5256584"/>
          </a:xfrm>
        </p:spPr>
        <p:txBody>
          <a:bodyPr numCol="1">
            <a:normAutofit/>
          </a:bodyPr>
          <a:lstStyle/>
          <a:p>
            <a:pPr algn="ctr" rtl="1"/>
            <a:r>
              <a:rPr lang="fa-IR" sz="3200" dirty="0" smtClean="0">
                <a:solidFill>
                  <a:schemeClr val="bg1"/>
                </a:solidFill>
                <a:latin typeface="Arial" pitchFamily="34" charset="0"/>
                <a:cs typeface="2  Mitra" pitchFamily="2" charset="-78"/>
              </a:rPr>
              <a:t>امامزاده یحیی</a:t>
            </a:r>
            <a:r>
              <a:rPr lang="fa-IR" sz="2400" dirty="0" smtClean="0">
                <a:solidFill>
                  <a:schemeClr val="bg1"/>
                </a:solidFill>
                <a:latin typeface="Arial" pitchFamily="34" charset="0"/>
                <a:cs typeface="2  Mitra" pitchFamily="2" charset="-78"/>
              </a:rPr>
              <a:t/>
            </a:r>
            <a:br>
              <a:rPr lang="fa-IR" sz="2400" dirty="0" smtClean="0">
                <a:solidFill>
                  <a:schemeClr val="bg1"/>
                </a:solidFill>
                <a:latin typeface="Arial" pitchFamily="34" charset="0"/>
                <a:cs typeface="2  Mitra" pitchFamily="2" charset="-78"/>
              </a:rPr>
            </a:br>
            <a:r>
              <a:rPr lang="fa-IR" sz="2400" dirty="0" smtClean="0">
                <a:solidFill>
                  <a:schemeClr val="bg1"/>
                </a:solidFill>
                <a:latin typeface="Arial" pitchFamily="34" charset="0"/>
                <a:cs typeface="2  Mitra" pitchFamily="2" charset="-78"/>
              </a:rPr>
              <a:t>در جنوب شرقی ورامین در منطقه کهنه گل قرار گرفته است</a:t>
            </a:r>
            <a:br>
              <a:rPr lang="fa-IR" sz="2400" dirty="0" smtClean="0">
                <a:solidFill>
                  <a:schemeClr val="bg1"/>
                </a:solidFill>
                <a:latin typeface="Arial" pitchFamily="34" charset="0"/>
                <a:cs typeface="2  Mitra" pitchFamily="2" charset="-78"/>
              </a:rPr>
            </a:br>
            <a:r>
              <a:rPr lang="fa-IR" sz="2400" dirty="0" smtClean="0">
                <a:solidFill>
                  <a:schemeClr val="bg1"/>
                </a:solidFill>
                <a:latin typeface="Arial" pitchFamily="34" charset="0"/>
                <a:cs typeface="2  Mitra" pitchFamily="2" charset="-78"/>
              </a:rPr>
              <a:t>تاریخ این بنا مربوط به سال 707 هجری قمری است </a:t>
            </a:r>
            <a:br>
              <a:rPr lang="fa-IR" sz="2400" dirty="0" smtClean="0">
                <a:solidFill>
                  <a:schemeClr val="bg1"/>
                </a:solidFill>
                <a:latin typeface="Arial" pitchFamily="34" charset="0"/>
                <a:cs typeface="2  Mitra" pitchFamily="2" charset="-78"/>
              </a:rPr>
            </a:br>
            <a:r>
              <a:rPr lang="fa-IR" sz="2400" dirty="0" smtClean="0">
                <a:solidFill>
                  <a:schemeClr val="bg1"/>
                </a:solidFill>
                <a:latin typeface="Arial" pitchFamily="34" charset="0"/>
                <a:cs typeface="2  Mitra" pitchFamily="2" charset="-78"/>
              </a:rPr>
              <a:t>که دارای  یک گنبد بزرگ آجری است</a:t>
            </a:r>
            <a:r>
              <a:rPr lang="fa-IR" sz="2400" dirty="0" smtClean="0">
                <a:solidFill>
                  <a:schemeClr val="bg1"/>
                </a:solidFill>
                <a:cs typeface="2  Mitra" pitchFamily="2" charset="-78"/>
              </a:rPr>
              <a:t> سبک معماری شباهت زیادی به مسجد جامع دارد.بنا شامل یک اتاق گنبد دار است دیوارمقبره ه های آن از خارج توسط یک                                     یسشبسشب                                    سلسله اتاقهای کوتاه متعلق به        </a:t>
            </a:r>
            <a:br>
              <a:rPr lang="fa-IR" sz="2400" dirty="0" smtClean="0">
                <a:solidFill>
                  <a:schemeClr val="bg1"/>
                </a:solidFill>
                <a:cs typeface="2  Mitra" pitchFamily="2" charset="-78"/>
              </a:rPr>
            </a:br>
            <a:r>
              <a:rPr lang="fa-IR" sz="2400" dirty="0" smtClean="0">
                <a:solidFill>
                  <a:schemeClr val="bg1"/>
                </a:solidFill>
                <a:cs typeface="2  Mitra" pitchFamily="2" charset="-78"/>
              </a:rPr>
              <a:t>شسشب                                            دوره های بعد محاصره شده است</a:t>
            </a:r>
            <a:r>
              <a:rPr lang="en-US" sz="2400" dirty="0" smtClean="0">
                <a:solidFill>
                  <a:schemeClr val="bg1"/>
                </a:solidFill>
                <a:cs typeface="2  Mitra" pitchFamily="2" charset="-78"/>
              </a:rPr>
              <a:t/>
            </a:r>
            <a:br>
              <a:rPr lang="en-US" sz="2400" dirty="0" smtClean="0">
                <a:solidFill>
                  <a:schemeClr val="bg1"/>
                </a:solidFill>
                <a:cs typeface="2  Mitra" pitchFamily="2" charset="-78"/>
              </a:rPr>
            </a:br>
            <a:r>
              <a:rPr lang="en-US" sz="2400" dirty="0" smtClean="0">
                <a:solidFill>
                  <a:schemeClr val="bg1"/>
                </a:solidFill>
                <a:cs typeface="2  Mitra" pitchFamily="2" charset="-78"/>
              </a:rPr>
              <a:t>          </a:t>
            </a:r>
            <a:r>
              <a:rPr lang="fa-IR" sz="2400" dirty="0" smtClean="0">
                <a:solidFill>
                  <a:schemeClr val="bg1"/>
                </a:solidFill>
                <a:cs typeface="2  Mitra" pitchFamily="2" charset="-78"/>
              </a:rPr>
              <a:t>                                                  داخل صحن شجرنامه ای موجود است</a:t>
            </a:r>
            <a:br>
              <a:rPr lang="fa-IR" sz="2400" dirty="0" smtClean="0">
                <a:solidFill>
                  <a:schemeClr val="bg1"/>
                </a:solidFill>
                <a:cs typeface="2  Mitra" pitchFamily="2" charset="-78"/>
              </a:rPr>
            </a:br>
            <a:r>
              <a:rPr lang="fa-IR" sz="2400" dirty="0" smtClean="0">
                <a:solidFill>
                  <a:schemeClr val="bg1"/>
                </a:solidFill>
                <a:cs typeface="2  Mitra" pitchFamily="2" charset="-78"/>
              </a:rPr>
              <a:t>                                                              که نصب امامزاده را به امامزاده حسن</a:t>
            </a:r>
            <a:br>
              <a:rPr lang="fa-IR" sz="2400" dirty="0" smtClean="0">
                <a:solidFill>
                  <a:schemeClr val="bg1"/>
                </a:solidFill>
                <a:cs typeface="2  Mitra" pitchFamily="2" charset="-78"/>
              </a:rPr>
            </a:br>
            <a:r>
              <a:rPr lang="fa-IR" sz="2400" dirty="0" smtClean="0">
                <a:solidFill>
                  <a:schemeClr val="bg1"/>
                </a:solidFill>
                <a:cs typeface="2  Mitra" pitchFamily="2" charset="-78"/>
              </a:rPr>
              <a:t>                     میرساند</a:t>
            </a:r>
            <a:endParaRPr lang="en-US" sz="2400" b="1" dirty="0">
              <a:solidFill>
                <a:schemeClr val="bg1"/>
              </a:solidFill>
              <a:cs typeface="2  Mitra" pitchFamily="2" charset="-78"/>
            </a:endParaRPr>
          </a:p>
        </p:txBody>
      </p:sp>
      <p:sp>
        <p:nvSpPr>
          <p:cNvPr id="3" name="Title 3"/>
          <p:cNvSpPr txBox="1">
            <a:spLocks/>
          </p:cNvSpPr>
          <p:nvPr/>
        </p:nvSpPr>
        <p:spPr>
          <a:xfrm>
            <a:off x="3275856" y="-315416"/>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1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1-1-3 معرفی بنای مورد مطالعه</a:t>
            </a:r>
            <a:endParaRPr kumimoji="0" lang="en-US" sz="41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4" name="Rectangle 3"/>
          <p:cNvSpPr/>
          <p:nvPr/>
        </p:nvSpPr>
        <p:spPr>
          <a:xfrm>
            <a:off x="0" y="6488668"/>
            <a:ext cx="2318263" cy="369332"/>
          </a:xfrm>
          <a:prstGeom prst="rect">
            <a:avLst/>
          </a:prstGeom>
        </p:spPr>
        <p:txBody>
          <a:bodyPr wrap="none">
            <a:spAutoFit/>
          </a:bodyPr>
          <a:lstStyle/>
          <a:p>
            <a:r>
              <a:rPr lang="en-US" b="1" dirty="0" smtClean="0">
                <a:solidFill>
                  <a:schemeClr val="bg1"/>
                </a:solidFill>
              </a:rPr>
              <a:t>www.varamincity.ir</a:t>
            </a:r>
            <a:endParaRPr lang="en-US" b="1" dirty="0">
              <a:solidFill>
                <a:schemeClr val="bg1"/>
              </a:solidFill>
            </a:endParaRPr>
          </a:p>
        </p:txBody>
      </p:sp>
      <p:sp>
        <p:nvSpPr>
          <p:cNvPr id="6" name="Title 3"/>
          <p:cNvSpPr txBox="1">
            <a:spLocks/>
          </p:cNvSpPr>
          <p:nvPr/>
        </p:nvSpPr>
        <p:spPr>
          <a:xfrm>
            <a:off x="3250704" y="5589240"/>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1-4 عکس مربوط به ورودی جنوبی امامزاده</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pic>
        <p:nvPicPr>
          <p:cNvPr id="1026" name="Picture 2" descr="E:\مرمت\امامزاده یحیی\7adccf99-f615-4893-926f-ca9f2c3fb2c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344" y="2708920"/>
            <a:ext cx="4677208" cy="3312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580112" y="1268760"/>
            <a:ext cx="5486400" cy="6127576"/>
          </a:xfrm>
        </p:spPr>
        <p:txBody>
          <a:bodyPr numCol="2">
            <a:noAutofit/>
          </a:bodyPr>
          <a:lstStyle/>
          <a:p>
            <a:pPr algn="r"/>
            <a:r>
              <a:rPr lang="fa-IR" sz="2600" dirty="0" smtClean="0">
                <a:solidFill>
                  <a:schemeClr val="bg1"/>
                </a:solidFill>
                <a:latin typeface="Arial" pitchFamily="34" charset="0"/>
                <a:cs typeface="2  Mitra" pitchFamily="2" charset="-78"/>
              </a:rPr>
              <a:t>تهران در حد فاصل</a:t>
            </a:r>
            <a:endParaRPr lang="en-US" sz="2600" dirty="0" smtClean="0">
              <a:solidFill>
                <a:schemeClr val="bg1"/>
              </a:solidFill>
              <a:latin typeface="Arial" pitchFamily="34" charset="0"/>
              <a:cs typeface="2  Mitra" pitchFamily="2" charset="-78"/>
            </a:endParaRPr>
          </a:p>
          <a:p>
            <a:pPr algn="r"/>
            <a:r>
              <a:rPr lang="fa-IR" sz="2600" dirty="0" smtClean="0">
                <a:solidFill>
                  <a:schemeClr val="bg1"/>
                </a:solidFill>
                <a:latin typeface="Arial" pitchFamily="34" charset="0"/>
                <a:cs typeface="2  Mitra" pitchFamily="2" charset="-78"/>
              </a:rPr>
              <a:t> منطقه کوهستانی و دشت قراردارد و سه عامل در اقلیم تهران نقش موثری دارد.رشته کوه البرز،بادهای مرطوب غربی،وسعت استان.</a:t>
            </a:r>
          </a:p>
          <a:p>
            <a:pPr algn="r"/>
            <a:r>
              <a:rPr lang="fa-IR" sz="2600" dirty="0" smtClean="0">
                <a:solidFill>
                  <a:schemeClr val="bg1"/>
                </a:solidFill>
                <a:latin typeface="Arial" pitchFamily="34" charset="0"/>
                <a:cs typeface="2  Mitra" pitchFamily="2" charset="-78"/>
              </a:rPr>
              <a:t>اقلیم استان در نواحی کویری و جنوب گرم و خشک،در نواحی پایکوهی سرد و نیمه مرطوب و در نواحی مرتفع سرد همراه با زمستانهای  طولانی </a:t>
            </a:r>
          </a:p>
          <a:p>
            <a:pPr algn="r"/>
            <a:r>
              <a:rPr lang="fa-IR" sz="1800" dirty="0" smtClean="0">
                <a:solidFill>
                  <a:schemeClr val="bg1"/>
                </a:solidFill>
                <a:latin typeface="Arial" pitchFamily="34" charset="0"/>
                <a:cs typeface="2  Mitra" pitchFamily="2" charset="-78"/>
              </a:rPr>
              <a:t>سایت زمین شناسی کشور</a:t>
            </a:r>
            <a:r>
              <a:rPr lang="fa-IR" sz="2600" dirty="0" smtClean="0">
                <a:solidFill>
                  <a:schemeClr val="bg1"/>
                </a:solidFill>
                <a:cs typeface="2  Mitra" pitchFamily="2" charset="-78"/>
              </a:rPr>
              <a:t>.</a:t>
            </a:r>
            <a:endParaRPr lang="en-US" sz="2600" dirty="0">
              <a:solidFill>
                <a:schemeClr val="bg1"/>
              </a:solidFill>
              <a:cs typeface="2  Mitra" pitchFamily="2" charset="-78"/>
            </a:endParaRPr>
          </a:p>
        </p:txBody>
      </p:sp>
      <p:sp>
        <p:nvSpPr>
          <p:cNvPr id="3" name="Title 2"/>
          <p:cNvSpPr>
            <a:spLocks noGrp="1"/>
          </p:cNvSpPr>
          <p:nvPr>
            <p:ph type="title"/>
          </p:nvPr>
        </p:nvSpPr>
        <p:spPr>
          <a:xfrm>
            <a:off x="3419872" y="332656"/>
            <a:ext cx="5486400" cy="648072"/>
          </a:xfrm>
        </p:spPr>
        <p:txBody>
          <a:bodyPr>
            <a:noAutofit/>
          </a:bodyPr>
          <a:lstStyle/>
          <a:p>
            <a:pPr algn="r"/>
            <a:r>
              <a:rPr lang="fa-IR" sz="4000" b="1" dirty="0" smtClean="0">
                <a:solidFill>
                  <a:schemeClr val="bg1"/>
                </a:solidFill>
                <a:latin typeface="Arial" pitchFamily="34" charset="0"/>
                <a:cs typeface="2  Mah" pitchFamily="2" charset="-78"/>
              </a:rPr>
              <a:t>1-2شرایط اقلیمی تهران</a:t>
            </a:r>
            <a:endParaRPr lang="en-US" sz="4000" b="1" dirty="0">
              <a:solidFill>
                <a:schemeClr val="bg1"/>
              </a:solidFill>
              <a:latin typeface="Arial" pitchFamily="34" charset="0"/>
              <a:cs typeface="2  Mah" pitchFamily="2" charset="-78"/>
            </a:endParaRPr>
          </a:p>
        </p:txBody>
      </p:sp>
      <p:pic>
        <p:nvPicPr>
          <p:cNvPr id="1026" name="Picture 2" descr="C:\Users\gigabyte\Desktop\Screenshot_2016-04-15-23-53-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5184576" cy="495068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324544" y="5589240"/>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3600" b="1" dirty="0" smtClean="0">
                <a:effectLst>
                  <a:outerShdw blurRad="38100" dist="38100" dir="2700000" algn="tl">
                    <a:srgbClr val="000000">
                      <a:alpha val="43137"/>
                    </a:srgbClr>
                  </a:outerShdw>
                </a:effectLst>
                <a:latin typeface="Arial" pitchFamily="34" charset="0"/>
                <a:ea typeface="+mj-ea"/>
                <a:cs typeface="2  Mah" pitchFamily="2" charset="-78"/>
              </a:rPr>
              <a:t>1-5 </a:t>
            </a:r>
            <a:endParaRPr kumimoji="0" lang="en-US" sz="3600" b="1"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2  Mah" pitchFamily="2" charset="-78"/>
            </a:endParaRPr>
          </a:p>
        </p:txBody>
      </p:sp>
      <p:sp>
        <p:nvSpPr>
          <p:cNvPr id="7" name="Rectangle 6"/>
          <p:cNvSpPr/>
          <p:nvPr/>
        </p:nvSpPr>
        <p:spPr>
          <a:xfrm>
            <a:off x="3203848" y="6165304"/>
            <a:ext cx="2850460" cy="400110"/>
          </a:xfrm>
          <a:prstGeom prst="rect">
            <a:avLst/>
          </a:prstGeom>
        </p:spPr>
        <p:txBody>
          <a:bodyPr wrap="none">
            <a:spAutoFit/>
          </a:bodyPr>
          <a:lstStyle/>
          <a:p>
            <a:r>
              <a:rPr lang="en-US" sz="2000" dirty="0" smtClean="0"/>
              <a:t>MEMARCAD.COM</a:t>
            </a:r>
            <a:r>
              <a:rPr lang="fa-IR" sz="2000" b="1" dirty="0"/>
              <a:t> منبع:</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5818658"/>
          </a:xfrm>
        </p:spPr>
        <p:txBody>
          <a:bodyPr>
            <a:noAutofit/>
          </a:bodyPr>
          <a:lstStyle/>
          <a:p>
            <a:pPr algn="r" rtl="1"/>
            <a:r>
              <a:rPr lang="fa-IR" sz="2400" b="1" dirty="0" smtClean="0">
                <a:cs typeface="2  Mitra" pitchFamily="2" charset="-78"/>
              </a:rPr>
              <a:t/>
            </a:r>
            <a:br>
              <a:rPr lang="fa-IR" sz="2400" b="1" dirty="0" smtClean="0">
                <a:cs typeface="2  Mitra" pitchFamily="2" charset="-78"/>
              </a:rPr>
            </a:br>
            <a:r>
              <a:rPr lang="fa-IR" sz="2400" dirty="0" smtClean="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1-2-1</a:t>
            </a:r>
            <a:r>
              <a:rPr lang="fa-IR" sz="2400" dirty="0" smtClean="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زمین شناسی</a:t>
            </a:r>
            <a:r>
              <a:rPr lang="fa-IR" sz="4400" dirty="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ورامین    </a:t>
            </a:r>
            <a:r>
              <a:rPr lang="fa-IR" sz="2400" b="1" dirty="0" smtClean="0">
                <a:cs typeface="2  Mitra" pitchFamily="2" charset="-78"/>
              </a:rPr>
              <a:t/>
            </a:r>
            <a:br>
              <a:rPr lang="fa-IR" sz="2400" b="1" dirty="0" smtClean="0">
                <a:cs typeface="2  Mitra" pitchFamily="2" charset="-78"/>
              </a:rPr>
            </a:br>
            <a:r>
              <a:rPr lang="fa-IR" sz="2400" b="1" dirty="0" smtClean="0">
                <a:cs typeface="2  Mitra" pitchFamily="2" charset="-78"/>
              </a:rPr>
              <a:t/>
            </a:r>
            <a:br>
              <a:rPr lang="fa-IR" sz="2400" b="1" dirty="0" smtClean="0">
                <a:cs typeface="2  Mitra" pitchFamily="2" charset="-78"/>
              </a:rPr>
            </a:br>
            <a:r>
              <a:rPr lang="fa-IR" sz="2400" dirty="0" smtClean="0">
                <a:cs typeface="2  Mitra" pitchFamily="2" charset="-78"/>
              </a:rPr>
              <a:t> </a:t>
            </a:r>
            <a:r>
              <a:rPr lang="fa-IR" sz="2400" dirty="0" smtClean="0">
                <a:solidFill>
                  <a:schemeClr val="bg1"/>
                </a:solidFill>
                <a:cs typeface="2  Mitra" pitchFamily="2" charset="-78"/>
              </a:rPr>
              <a:t>منطقه ورامین از دیدگاه زمین شناختی در واحد مرکزی منطقه البرز قرار دارد که عمدتا حاصل فعالیتهای زمین ساختی در دوران سوم و چهارم زمین شناختی است . سراسر دشت ورامین پوشیده از شن ، ماسه و رس می باشد که از اواخر دوران سوم تا عهد شکل یافته اند. دشت ورامین از شمال جنوب و مشرق به وسیله ارتفاعات احاطه شده است . بین این ارتفاعات را رسوبهای مربوط به پلیوسن تا عهد حاضر پر نموده است .</a:t>
            </a:r>
            <a:br>
              <a:rPr lang="fa-IR" sz="2400" dirty="0" smtClean="0">
                <a:solidFill>
                  <a:schemeClr val="bg1"/>
                </a:solidFill>
                <a:cs typeface="2  Mitra" pitchFamily="2" charset="-78"/>
              </a:rPr>
            </a:br>
            <a:r>
              <a:rPr lang="fa-IR" sz="2400" dirty="0" smtClean="0">
                <a:solidFill>
                  <a:schemeClr val="bg1"/>
                </a:solidFill>
                <a:cs typeface="2  Mitra" pitchFamily="2" charset="-78"/>
              </a:rPr>
              <a:t>تشکیلات زمین شناسی منطقه مربوط به دورانهای مختلف زمین شناسی است که در زیر آبرفتها واقع شده اند. منطقه دشتی که شهر ورامین در آن واقع شده است از آبرفتهای جوان پوشیده است . این آبرفتها مربوط به تشکیلات پلیوسن و میوسن می باشد و به صورت ساختمانهای آنتی کلینال و سیکلینال وجود دارد . تشکیلات میوسی تقریبا در تمامی دشت ورامین از شمال به جنوب درکنار آبرفتهای قدیمی که متعلق به دوره میوپلیوسم می باشد وجود دارند تشکیلات در زیر رسوبات آبرفتهای جدید و خیلی جدی که سرتاسر دشت را می پوشانند</a:t>
            </a:r>
            <a:endParaRPr lang="en-US" sz="2400" b="1" dirty="0">
              <a:solidFill>
                <a:schemeClr val="bg1"/>
              </a:solidFill>
              <a:cs typeface="2  Mitra" pitchFamily="2" charset="-78"/>
            </a:endParaRPr>
          </a:p>
        </p:txBody>
      </p:sp>
      <p:sp>
        <p:nvSpPr>
          <p:cNvPr id="3" name="Rectangle 2"/>
          <p:cNvSpPr/>
          <p:nvPr/>
        </p:nvSpPr>
        <p:spPr>
          <a:xfrm>
            <a:off x="0" y="6488668"/>
            <a:ext cx="2696572" cy="369332"/>
          </a:xfrm>
          <a:prstGeom prst="rect">
            <a:avLst/>
          </a:prstGeom>
        </p:spPr>
        <p:txBody>
          <a:bodyPr wrap="none">
            <a:spAutoFit/>
          </a:bodyPr>
          <a:lstStyle/>
          <a:p>
            <a:r>
              <a:rPr lang="en-US" b="1" dirty="0" smtClean="0"/>
              <a:t>daneshnameh.roshd.ir</a:t>
            </a:r>
            <a:endParaRPr lang="en-US" b="1" dirty="0"/>
          </a:p>
        </p:txBody>
      </p:sp>
      <p:pic>
        <p:nvPicPr>
          <p:cNvPr id="4" name="Picture 2" descr="G:\7002MTIvMTUvMjAxNCAxMjowMDowMCBBTTYxOQ__.JPG"/>
          <p:cNvPicPr>
            <a:picLocks noChangeAspect="1" noChangeArrowheads="1"/>
          </p:cNvPicPr>
          <p:nvPr/>
        </p:nvPicPr>
        <p:blipFill>
          <a:blip r:embed="rId2" cstate="print"/>
          <a:srcRect/>
          <a:stretch>
            <a:fillRect/>
          </a:stretch>
        </p:blipFill>
        <p:spPr bwMode="auto">
          <a:xfrm>
            <a:off x="251520" y="116632"/>
            <a:ext cx="1567384" cy="15673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5818658"/>
          </a:xfrm>
        </p:spPr>
        <p:txBody>
          <a:bodyPr>
            <a:noAutofit/>
          </a:bodyPr>
          <a:lstStyle/>
          <a:p>
            <a:pPr algn="r"/>
            <a:r>
              <a:rPr lang="fa-IR" sz="2400" b="1" dirty="0" smtClean="0">
                <a:solidFill>
                  <a:schemeClr val="bg1"/>
                </a:solidFill>
                <a:cs typeface="2  Mah" pitchFamily="2" charset="-78"/>
              </a:rPr>
              <a:t/>
            </a:r>
            <a:br>
              <a:rPr lang="fa-IR" sz="2400" b="1" dirty="0" smtClean="0">
                <a:solidFill>
                  <a:schemeClr val="bg1"/>
                </a:solidFill>
                <a:cs typeface="2  Mah" pitchFamily="2" charset="-78"/>
              </a:rPr>
            </a:br>
            <a:r>
              <a:rPr lang="fa-IR" sz="2400" dirty="0" smtClean="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1-2-1-1 توپوگرافی</a:t>
            </a:r>
            <a:r>
              <a:rPr lang="fa-IR" sz="2400" b="1" dirty="0" smtClean="0">
                <a:solidFill>
                  <a:schemeClr val="bg1"/>
                </a:solidFill>
                <a:cs typeface="2  Mah" pitchFamily="2" charset="-78"/>
              </a:rPr>
              <a:t/>
            </a:r>
            <a:br>
              <a:rPr lang="fa-IR" sz="2400" b="1" dirty="0" smtClean="0">
                <a:solidFill>
                  <a:schemeClr val="bg1"/>
                </a:solidFill>
                <a:cs typeface="2  Mah" pitchFamily="2" charset="-78"/>
              </a:rPr>
            </a:br>
            <a:r>
              <a:rPr lang="fa-IR" sz="2400" b="1" dirty="0" smtClean="0">
                <a:solidFill>
                  <a:schemeClr val="bg1"/>
                </a:solidFill>
                <a:cs typeface="2  Mah" pitchFamily="2" charset="-78"/>
              </a:rPr>
              <a:t/>
            </a:r>
            <a:br>
              <a:rPr lang="fa-IR" sz="2400" b="1" dirty="0" smtClean="0">
                <a:solidFill>
                  <a:schemeClr val="bg1"/>
                </a:solidFill>
                <a:cs typeface="2  Mah" pitchFamily="2" charset="-78"/>
              </a:rPr>
            </a:br>
            <a:r>
              <a:rPr lang="fa-IR" sz="2400" dirty="0" smtClean="0">
                <a:solidFill>
                  <a:schemeClr val="bg1"/>
                </a:solidFill>
                <a:cs typeface="2  Mah" pitchFamily="2" charset="-78"/>
              </a:rPr>
              <a:t> </a:t>
            </a:r>
            <a:r>
              <a:rPr lang="fa-IR" sz="2400" dirty="0">
                <a:solidFill>
                  <a:schemeClr val="bg1"/>
                </a:solidFill>
                <a:cs typeface="2  Mah" pitchFamily="2" charset="-78"/>
              </a:rPr>
              <a:t>زلزله: </a:t>
            </a:r>
            <a:r>
              <a:rPr lang="fa-IR" sz="2400" b="0" dirty="0">
                <a:solidFill>
                  <a:schemeClr val="bg1"/>
                </a:solidFill>
                <a:cs typeface="2  Mah" pitchFamily="2" charset="-78"/>
              </a:rPr>
              <a:t>استان تهران در منطقه ای لرزه خیز واقع شده است. وجود گسل های فراوان و فعال دلیلی بر این ادعاست. در این</a:t>
            </a:r>
            <a:br>
              <a:rPr lang="fa-IR" sz="2400" b="0" dirty="0">
                <a:solidFill>
                  <a:schemeClr val="bg1"/>
                </a:solidFill>
                <a:cs typeface="2  Mah" pitchFamily="2" charset="-78"/>
              </a:rPr>
            </a:br>
            <a:r>
              <a:rPr lang="fa-IR" sz="2400" b="0" dirty="0">
                <a:solidFill>
                  <a:schemeClr val="bg1"/>
                </a:solidFill>
                <a:cs typeface="2  Mah" pitchFamily="2" charset="-78"/>
              </a:rPr>
              <a:t>میان، سه گسل پتانسیل ایجاد زمین لرزه ای با بیش از 7 ریشتر قدرت را دارا هستندکه عبارت اند از :</a:t>
            </a:r>
            <a:br>
              <a:rPr lang="fa-IR" sz="2400" b="0" dirty="0">
                <a:solidFill>
                  <a:schemeClr val="bg1"/>
                </a:solidFill>
                <a:cs typeface="2  Mah" pitchFamily="2" charset="-78"/>
              </a:rPr>
            </a:br>
            <a:r>
              <a:rPr lang="fa-IR" sz="2400" b="0" dirty="0">
                <a:solidFill>
                  <a:schemeClr val="bg1"/>
                </a:solidFill>
                <a:cs typeface="2  Mah" pitchFamily="2" charset="-78"/>
              </a:rPr>
              <a:t>1 گسل مشا به طول حدود 200 کیلومتر</a:t>
            </a:r>
            <a:br>
              <a:rPr lang="fa-IR" sz="2400" b="0" dirty="0">
                <a:solidFill>
                  <a:schemeClr val="bg1"/>
                </a:solidFill>
                <a:cs typeface="2  Mah" pitchFamily="2" charset="-78"/>
              </a:rPr>
            </a:br>
            <a:r>
              <a:rPr lang="fa-IR" sz="2400" b="0" dirty="0">
                <a:solidFill>
                  <a:schemeClr val="bg1"/>
                </a:solidFill>
                <a:cs typeface="2  Mah" pitchFamily="2" charset="-78"/>
              </a:rPr>
              <a:t>2 گسل شمال تهران به طول حدود 90 کیلومتر</a:t>
            </a:r>
            <a:br>
              <a:rPr lang="fa-IR" sz="2400" b="0" dirty="0">
                <a:solidFill>
                  <a:schemeClr val="bg1"/>
                </a:solidFill>
                <a:cs typeface="2  Mah" pitchFamily="2" charset="-78"/>
              </a:rPr>
            </a:br>
            <a:r>
              <a:rPr lang="fa-IR" sz="2400" b="0" dirty="0">
                <a:solidFill>
                  <a:schemeClr val="bg1"/>
                </a:solidFill>
                <a:cs typeface="2  Mah" pitchFamily="2" charset="-78"/>
              </a:rPr>
              <a:t>3 گسل جنوب ری به طول حدود 20 کیلومتر.</a:t>
            </a:r>
            <a:br>
              <a:rPr lang="fa-IR" sz="2400" b="0" dirty="0">
                <a:solidFill>
                  <a:schemeClr val="bg1"/>
                </a:solidFill>
                <a:cs typeface="2  Mah" pitchFamily="2" charset="-78"/>
              </a:rPr>
            </a:br>
            <a:r>
              <a:rPr lang="fa-IR" sz="2400" b="0" dirty="0">
                <a:solidFill>
                  <a:schemeClr val="bg1"/>
                </a:solidFill>
                <a:cs typeface="2  Mah" pitchFamily="2" charset="-78"/>
              </a:rPr>
              <a:t>وقوع زلزله در مناطق شهری استان تهران برای همهٔ تأسیسات حیاتی از قبیل بیمارستان ها، مراکز آتش نشانی و مراکز امداد رسانی خطری</a:t>
            </a:r>
            <a:br>
              <a:rPr lang="fa-IR" sz="2400" b="0" dirty="0">
                <a:solidFill>
                  <a:schemeClr val="bg1"/>
                </a:solidFill>
                <a:cs typeface="2  Mah" pitchFamily="2" charset="-78"/>
              </a:rPr>
            </a:br>
            <a:r>
              <a:rPr lang="fa-IR" sz="2400" b="0" dirty="0">
                <a:solidFill>
                  <a:schemeClr val="bg1"/>
                </a:solidFill>
                <a:cs typeface="2  Mah" pitchFamily="2" charset="-78"/>
              </a:rPr>
              <a:t>جدی است. آسیب دیدن لوله های بزرگ گاز و نفت، خطوط انتقال نیرو و سدهای تأمین کنندهٔ آب استان از خطرهای بزرگی است که مناطق</a:t>
            </a:r>
            <a:br>
              <a:rPr lang="fa-IR" sz="2400" b="0" dirty="0">
                <a:solidFill>
                  <a:schemeClr val="bg1"/>
                </a:solidFill>
                <a:cs typeface="2  Mah" pitchFamily="2" charset="-78"/>
              </a:rPr>
            </a:br>
            <a:r>
              <a:rPr lang="fa-IR" sz="2400" b="0" dirty="0">
                <a:solidFill>
                  <a:schemeClr val="bg1"/>
                </a:solidFill>
                <a:cs typeface="2  Mah" pitchFamily="2" charset="-78"/>
              </a:rPr>
              <a:t>مسکونی شهری و روستایی را تهدید می کند.</a:t>
            </a:r>
            <a:endParaRPr lang="en-US" sz="2400" b="1" dirty="0">
              <a:solidFill>
                <a:schemeClr val="bg1"/>
              </a:solidFill>
              <a:cs typeface="2  Mah" pitchFamily="2" charset="-78"/>
            </a:endParaRPr>
          </a:p>
        </p:txBody>
      </p:sp>
    </p:spTree>
    <p:extLst>
      <p:ext uri="{BB962C8B-B14F-4D97-AF65-F5344CB8AC3E}">
        <p14:creationId xmlns:p14="http://schemas.microsoft.com/office/powerpoint/2010/main" val="3886917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2174</TotalTime>
  <Words>5186</Words>
  <Application>Microsoft Office PowerPoint</Application>
  <PresentationFormat>On-screen Show (4:3)</PresentationFormat>
  <Paragraphs>342</Paragraphs>
  <Slides>54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2  Mah</vt:lpstr>
      <vt:lpstr>2  Mitra</vt:lpstr>
      <vt:lpstr>Arial</vt:lpstr>
      <vt:lpstr>B Aria</vt:lpstr>
      <vt:lpstr>B Titr</vt:lpstr>
      <vt:lpstr>Calibri</vt:lpstr>
      <vt:lpstr>Lucida Sans Unicode</vt:lpstr>
      <vt:lpstr>Tahoma</vt:lpstr>
      <vt:lpstr>Verdana</vt:lpstr>
      <vt:lpstr>Wingdings 2</vt:lpstr>
      <vt:lpstr>Wingdings 3</vt:lpstr>
      <vt:lpstr>Concourse</vt:lpstr>
      <vt:lpstr>بسم الله الرحمن الرحیم</vt:lpstr>
      <vt:lpstr>1-1موقعیت جغرافیایی استان تهران</vt:lpstr>
      <vt:lpstr> استان تهران به مرکزیت شهر تهران،با وسعتی حدود12،981کیلومتر مربع،بین34تا36،5درجه عرض شمالی و 50تا53درجه طول شرقی واقع شده است. این استان از شمال به استان مازندران،از جنوب به استان قم،از جنوب غربی به استان مرکزی،از غرب به استان البرز و از شرق به استان سمنان محدود است. و ارتفاع آن از سطح آب‌های آزاد بین ۱۸۰۰ متر در شمال تا ۱۲۰۰ متر در مرکز و ۱۰۵۰ متر در جنوب متغیّر است. تهران در بین دو وادی کوه و کویر و در دامنه‌های جنوبی رشته کوه البرز گسترده شده‌است. از جنوب به کوه‌های ری و بی‌بی‌شهربانو و دشت‌های هموار شهریار و ورامین و از شمال توسط کوهستان محصور شده‌است.</vt:lpstr>
      <vt:lpstr>شهرستان ورامین یکی از شهرستان های استان تهران است.مرکز آن شهر ورامین است که در35 کیلومتری جنوب شرقی شهر تهران شده است.  شهرستان ورامین از شمال شرق به   شهرستان های پاکدشت و پیشوا،از شمال غرب به شهرستان قرچک،از غرب به شهرستان ری،از جنوب به استان قم و از جنوب شرق و شرق به استان سمنان محدود شده است. ورامین در جلگه صاف حاصل خیز واقع شده و محدود است از جنوب به دریاچه نمک و از مغرب به حسن اباد قم و از شمال به شهرستان پاکدشت و از شرق به گرمسار.</vt:lpstr>
      <vt:lpstr>PowerPoint Presentation</vt:lpstr>
      <vt:lpstr>امامزاده یحیی در جنوب شرقی ورامین در منطقه کهنه گل قرار گرفته است تاریخ این بنا مربوط به سال 707 هجری قمری است  که دارای  یک گنبد بزرگ آجری است سبک معماری شباهت زیادی به مسجد جامع دارد.بنا شامل یک اتاق گنبد دار است دیوارمقبره ه های آن از خارج توسط یک                                     یسشبسشب                                    سلسله اتاقهای کوتاه متعلق به         شسشب                                            دوره های بعد محاصره شده است                                                             داخل صحن شجرنامه ای موجود است                                                               که نصب امامزاده را به امامزاده حسن                      میرساند</vt:lpstr>
      <vt:lpstr>1-2شرایط اقلیمی تهران</vt:lpstr>
      <vt:lpstr>  1-2-1 زمین شناسی ورامین       منطقه ورامین از دیدگاه زمین شناختی در واحد مرکزی منطقه البرز قرار دارد که عمدتا حاصل فعالیتهای زمین ساختی در دوران سوم و چهارم زمین شناختی است . سراسر دشت ورامین پوشیده از شن ، ماسه و رس می باشد که از اواخر دوران سوم تا عهد شکل یافته اند. دشت ورامین از شمال جنوب و مشرق به وسیله ارتفاعات احاطه شده است . بین این ارتفاعات را رسوبهای مربوط به پلیوسن تا عهد حاضر پر نموده است . تشکیلات زمین شناسی منطقه مربوط به دورانهای مختلف زمین شناسی است که در زیر آبرفتها واقع شده اند. منطقه دشتی که شهر ورامین در آن واقع شده است از آبرفتهای جوان پوشیده است . این آبرفتها مربوط به تشکیلات پلیوسن و میوسن می باشد و به صورت ساختمانهای آنتی کلینال و سیکلینال وجود دارد . تشکیلات میوسی تقریبا در تمامی دشت ورامین از شمال به جنوب درکنار آبرفتهای قدیمی که متعلق به دوره میوپلیوسم می باشد وجود دارند تشکیلات در زیر رسوبات آبرفتهای جدید و خیلی جدی که سرتاسر دشت را می پوشانند</vt:lpstr>
      <vt:lpstr>  1-2-1-1 توپوگرافی   زلزله: استان تهران در منطقه ای لرزه خیز واقع شده است. وجود گسل های فراوان و فعال دلیلی بر این ادعاست. در این میان، سه گسل پتانسیل ایجاد زمین لرزه ای با بیش از 7 ریشتر قدرت را دارا هستندکه عبارت اند از : 1 گسل مشا به طول حدود 200 کیلومتر 2 گسل شمال تهران به طول حدود 90 کیلومتر 3 گسل جنوب ری به طول حدود 20 کیلومتر. وقوع زلزله در مناطق شهری استان تهران برای همهٔ تأسیسات حیاتی از قبیل بیمارستان ها، مراکز آتش نشانی و مراکز امداد رسانی خطری جدی است. آسیب دیدن لوله های بزرگ گاز و نفت، خطوط انتقال نیرو و سدهای تأمین کنندهٔ آب استان از خطرهای بزرگی است که مناطق مسکونی شهری و روستایی را تهدید می کند.</vt:lpstr>
      <vt:lpstr>PowerPoint Presentation</vt:lpstr>
      <vt:lpstr>1-2-2-1شرایط آب و هوایی استان تهران   استان تهران در نواحي‌ كويري‌ و جنوب‌ گرم‌ و خشك‌ ، در نواحي‌ پايكوهي‌ سرد و نيمه‌ مرطوب‌ و در نواحي‌ مرتفع‌ سرد با زمستان‌هاي‌ طولاني‌ است‌. گرم‌ترين‌ ماه‌هاي‌ سال‌ در مرداد و شهريور با متوسط‌ دماي‌30- 28 درجه‌ و سردترين‌ ماه‌ سال‌ دي‌ ماه‌ با يك‌ درجه‌ سانتي‌ گراد گزارش‌ شده‌ است‌. دماي‌ شهر تهران درزمستان‌ معتدل‌ و در تابستان‌ گرم‌ است‌.  بخش‌ شمال‌ تهران‌ و شميرانات در تابستان‌ نيز معتدل‌ است‌. ميانگين‌ بارندگي‌ سالانه‌ استان‌ تهران‌ در حدود 400 ميلي‌ متر گزارش‌ شده‌ است‌. بيشترين‌ بارش‌ سالانه‌ در ماههاي‌ زمستان‌ روي‌ مي‌دهد.  بطور خلاصه‌ مي‌توان‌ گفت‌ سراسر ماههاي‌ بهار و تابستان‌ و حتي‌ در ماه‌ پاييز دامنه‌هاي‌ جنوبي‌ البرز بويژه‌ در نواحي‌ كوهستاني ‌، دره‌اي ‌، رودخانه‌اي‌ و سواحل‌ درياچه‌هاي‌ پشت‌ سدهاي‌ بزرگ‌ امير کبير، لتيان و لار و درياچه‌هاي‌ طبيعي‌ جابان‌ و تار از ارزش‌ تفرجگاهي‌ قابل‌ توجهي‌ برخوردار است‌. همچنين‌ در تمام‌ طول‌ زمستان‌ نواحي‌ شمالي‌ استان تهران به‌ علت‌ پوشش‌ برفي‌ سنگين‌ به‌ ويژه‌ در دامنه‌ها و شيب‌هاي‌ البرز جنوبي ‌، شرايط ‌مساعدي‌ را براي‌ ورزش‌هاي‌ زمستاني‌ از جمله‌ اسكي‌ فراهم‌ مي‌آورد. </vt:lpstr>
      <vt:lpstr>PowerPoint Presentation</vt:lpstr>
      <vt:lpstr>1-2-2-2شرایط آب و هوایی ورامین   آب و هوای ورامین کویری است.در ورامین میانگین سالانه دما16،9درجه سانتی گراد است. در سال میانگین میزان بارش به  156میلیمتر میرسد  اداره هواشناسی سینوپتیک تکمیلی ورامین در سال 1379 به منظور ارائه گزارش جوی فعاليت خود را بطور رسمي آغاز كرد.  این ایستگاه از نوع سینوپتیک تکمیلی بوده که فعالیت سینوپتیکی آن شامل اندازه گیری، ثبت و گزارش پارامترهای مختلف جوي نظیر سمت و سرعت باد، وضعیت ابرناکی، تشخیص پدیده های مختلف جوی و...می باشد و گزارشات جوی این ایستگاه به مرکز سوئیچینگ ارسال می گردد مشخصات ايستگاه هواشناسي  نام ايستگاه : سینوپتیک تکمیلی شهرستان :ورامین  طول جغرافيايي : 51,38N عرض جغرافيايي : 35,21E ارتفاع از سطح دريا : 927   </vt:lpstr>
      <vt:lpstr>PowerPoint Presentation</vt:lpstr>
      <vt:lpstr>PowerPoint Presentation</vt:lpstr>
      <vt:lpstr>1-2-3 منابع آب</vt:lpstr>
      <vt:lpstr>PowerPoint Presentation</vt:lpstr>
      <vt:lpstr>PowerPoint Presentation</vt:lpstr>
      <vt:lpstr>آشنایی با منشأ پیدایش و تشکیل ناهمواری ها در مواجهه درست با چشم اندازهای طبیعی به ویژه به هنگام کاربری های مختلف می تواند در اتخاذ تصمیم درست کمک زیاد و مؤثری نماید. اطلاعات تکتونیکی و حرکات زمینی نیز در این خصوص حائز اهمیت می باشد. به طوری که یک اختلاف سطح اندک در طول یک مسیر از دید تخصصی می تواند رخنمون یک شکست یا گسل باشد که بافعالیت بطئی و کند خود درساخت فضا و یا ایجاد بنا بر روی آن اثرات زیادی بر جای گذارد. در این بخش از گزارش به تحلیل ویژگی های زمین شناختی حوزه شهری پاکدشت اشاره خواهد شد. حوزه شهری پاکدشت به طور کلی از رسوبات سیلابی و آبرفت های رودخانه ای کوهپایه های جنوبی البرز مرکزی شکل گرفته که این امرموجب گستردگی رسوبات آبرفتی در سطح وسیعی از اراضی منطقه و حوزه گردید و باعث غنی بودن منابع آب و خاک رسوبات آبرفتی حوزه  شهری می باشد جنگل های طبیعی: در نقاط مختلف استان این گونه جنگلها پراکنده اند.در دامنه های جنوبی البرز،ارتفاعات تهران گونه های گیاهی مانند بادام کوهی،پسته،انجیرو زرشک به چشم میخورد. جنگلهای دست کاشت:بزرگترین فضاها و پارکهای جنگلی عبارت اند از پارک چیتگر در غرب استان و پارک جنگلی لویزان در شمال شرق آن،چندین پارک دیگر از جمله سوهانک،وردآورد،سرخه حصارو توسکا وجود دارد.درختان این پارک ها عمدتا کاج،اقاقیا و زبان گنجشک هستند.</vt:lpstr>
      <vt:lpstr>1-کاهش باربری وحاصلخیزی خاک:به علت مصرف متعادل کود های شیمیایی و سوزاندن بقایای آن 2-اراضی ستور قلیا:با توجه به بالا بودن سفره آب زیر زمینی در حاشیه کویر و بافت متوسط آن اقدامات زیر را میطلبد استفاده از سیستم زهکشی مناسب انتخاب گیاهان مطلوب و مقاوم پوشش گیاهی طبیعی:در این منطقه بصورت گیاهان بوته ای،گیاهان استپی که عموما گیاهان تنک،تیغ دار خشکی پسند و مقاوم به خشکی هستند این گیاهان عبارتند از انواع گز،خارشتر،چالطلاق،اسپند و غیره پوشش گیاهی مصنوعی:در این منطقه پوشش گیاهی مصنوعی که شامل فعالیت های کشاورزی در این منطقه پوشش گیاهی مصنوعی که شامل فعالیتهای زارعی از قبیل کشت  گندم،سیفی کاری،پرورش پسته درختی نیز مشاهده میشود. کشت غالب منطقه در سالهای اخیر به صورت زیر است: گندم ذرت جو پسته کوجه فرنگی بادمجان سبزیجات و طالبی است پوشش گیاهی دشت ورامین اغلب کویره و خارشتر است و در روی پستی و بلندی های  بوته های سهند و شوره زار ها بوته گز وجود دارد.</vt:lpstr>
      <vt:lpstr>جمعیت استان تهران در سال1392_12،425،000نفر بوده است.    به نقل از ایرنا بر اساس گزارش جمعیت شهرستان‌های کشور که از سوی مرکز آمار ایران انتشار یافته است، استان تهران دارای ۱۴ شهرستان است که بعد از شهرستان تهران با بیش از هشت میلیون نفر جمعیت، پر جمعیت ترین شهرستان آن ورامین با ۵۲۶ هزار و ۲۹۴ نفر است. همچنین شهرستان بهارستان با ۵۲۳ هزار و ۶۳۶ و اسلامشهر با ۴۸۵هزار و ۶۸۸ نفر در مرتبه‌های سوم و چهارم aبه لحاظ جمعیتی قرار دارند. همچنین نتایج این گزارش نشان می‌دهد؛ از سه میلیون و ۷۳۳ هزار و ۱۹۰ خانوار بیش از سه میلیون و ۴۰۰ هزار خانوار  در مناطق شهری این استان زندگی می‌کنند.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123</dc:creator>
  <cp:lastModifiedBy>kamal</cp:lastModifiedBy>
  <cp:revision>190</cp:revision>
  <dcterms:created xsi:type="dcterms:W3CDTF">2015-05-25T14:52:56Z</dcterms:created>
  <dcterms:modified xsi:type="dcterms:W3CDTF">2018-03-10T21:27:05Z</dcterms:modified>
</cp:coreProperties>
</file>