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6"/>
  </p:notesMasterIdLst>
  <p:sldIdLst>
    <p:sldId id="28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6" r:id="rId19"/>
    <p:sldId id="273" r:id="rId20"/>
    <p:sldId id="274" r:id="rId21"/>
    <p:sldId id="275" r:id="rId22"/>
    <p:sldId id="277" r:id="rId23"/>
    <p:sldId id="278" r:id="rId24"/>
    <p:sldId id="281" r:id="rId25"/>
  </p:sldIdLst>
  <p:sldSz cx="9144000" cy="6858000" type="screen4x3"/>
  <p:notesSz cx="6858000" cy="9144000"/>
  <p:custDataLst>
    <p:tags r:id="rId27"/>
  </p:custData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1" d="100"/>
          <a:sy n="51" d="100"/>
        </p:scale>
        <p:origin x="1243"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4B322-F880-4A35-AA9F-5965EAFA7552}" type="datetimeFigureOut">
              <a:rPr lang="en-US" smtClean="0"/>
              <a:t>1/18/2018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823863-DC5E-4EC1-B9C0-AA7F0EC67994}" type="slidenum">
              <a:rPr lang="en-US" smtClean="0"/>
              <a:t>‹#›</a:t>
            </a:fld>
            <a:endParaRPr lang="en-US"/>
          </a:p>
        </p:txBody>
      </p:sp>
    </p:spTree>
    <p:extLst>
      <p:ext uri="{BB962C8B-B14F-4D97-AF65-F5344CB8AC3E}">
        <p14:creationId xmlns:p14="http://schemas.microsoft.com/office/powerpoint/2010/main" val="1236550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a:t>
            </a:fld>
            <a:endParaRPr lang="en-US"/>
          </a:p>
        </p:txBody>
      </p:sp>
    </p:spTree>
    <p:extLst>
      <p:ext uri="{BB962C8B-B14F-4D97-AF65-F5344CB8AC3E}">
        <p14:creationId xmlns:p14="http://schemas.microsoft.com/office/powerpoint/2010/main" val="3132888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10</a:t>
            </a:fld>
            <a:endParaRPr lang="en-US"/>
          </a:p>
        </p:txBody>
      </p:sp>
    </p:spTree>
    <p:extLst>
      <p:ext uri="{BB962C8B-B14F-4D97-AF65-F5344CB8AC3E}">
        <p14:creationId xmlns:p14="http://schemas.microsoft.com/office/powerpoint/2010/main" val="1957956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11</a:t>
            </a:fld>
            <a:endParaRPr lang="en-US"/>
          </a:p>
        </p:txBody>
      </p:sp>
    </p:spTree>
    <p:extLst>
      <p:ext uri="{BB962C8B-B14F-4D97-AF65-F5344CB8AC3E}">
        <p14:creationId xmlns:p14="http://schemas.microsoft.com/office/powerpoint/2010/main" val="2002414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12</a:t>
            </a:fld>
            <a:endParaRPr lang="en-US"/>
          </a:p>
        </p:txBody>
      </p:sp>
    </p:spTree>
    <p:extLst>
      <p:ext uri="{BB962C8B-B14F-4D97-AF65-F5344CB8AC3E}">
        <p14:creationId xmlns:p14="http://schemas.microsoft.com/office/powerpoint/2010/main" val="1421843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13</a:t>
            </a:fld>
            <a:endParaRPr lang="en-US"/>
          </a:p>
        </p:txBody>
      </p:sp>
    </p:spTree>
    <p:extLst>
      <p:ext uri="{BB962C8B-B14F-4D97-AF65-F5344CB8AC3E}">
        <p14:creationId xmlns:p14="http://schemas.microsoft.com/office/powerpoint/2010/main" val="1095429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14</a:t>
            </a:fld>
            <a:endParaRPr lang="en-US"/>
          </a:p>
        </p:txBody>
      </p:sp>
    </p:spTree>
    <p:extLst>
      <p:ext uri="{BB962C8B-B14F-4D97-AF65-F5344CB8AC3E}">
        <p14:creationId xmlns:p14="http://schemas.microsoft.com/office/powerpoint/2010/main" val="2200500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15</a:t>
            </a:fld>
            <a:endParaRPr lang="en-US"/>
          </a:p>
        </p:txBody>
      </p:sp>
    </p:spTree>
    <p:extLst>
      <p:ext uri="{BB962C8B-B14F-4D97-AF65-F5344CB8AC3E}">
        <p14:creationId xmlns:p14="http://schemas.microsoft.com/office/powerpoint/2010/main" val="3947395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16</a:t>
            </a:fld>
            <a:endParaRPr lang="en-US"/>
          </a:p>
        </p:txBody>
      </p:sp>
    </p:spTree>
    <p:extLst>
      <p:ext uri="{BB962C8B-B14F-4D97-AF65-F5344CB8AC3E}">
        <p14:creationId xmlns:p14="http://schemas.microsoft.com/office/powerpoint/2010/main" val="13586403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17</a:t>
            </a:fld>
            <a:endParaRPr lang="en-US"/>
          </a:p>
        </p:txBody>
      </p:sp>
    </p:spTree>
    <p:extLst>
      <p:ext uri="{BB962C8B-B14F-4D97-AF65-F5344CB8AC3E}">
        <p14:creationId xmlns:p14="http://schemas.microsoft.com/office/powerpoint/2010/main" val="40795045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18</a:t>
            </a:fld>
            <a:endParaRPr lang="en-US"/>
          </a:p>
        </p:txBody>
      </p:sp>
    </p:spTree>
    <p:extLst>
      <p:ext uri="{BB962C8B-B14F-4D97-AF65-F5344CB8AC3E}">
        <p14:creationId xmlns:p14="http://schemas.microsoft.com/office/powerpoint/2010/main" val="3422226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19</a:t>
            </a:fld>
            <a:endParaRPr lang="en-US"/>
          </a:p>
        </p:txBody>
      </p:sp>
    </p:spTree>
    <p:extLst>
      <p:ext uri="{BB962C8B-B14F-4D97-AF65-F5344CB8AC3E}">
        <p14:creationId xmlns:p14="http://schemas.microsoft.com/office/powerpoint/2010/main" val="2010904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23863-DC5E-4EC1-B9C0-AA7F0EC67994}" type="slidenum">
              <a:rPr lang="en-US" smtClean="0"/>
              <a:t>2</a:t>
            </a:fld>
            <a:endParaRPr lang="en-US"/>
          </a:p>
        </p:txBody>
      </p:sp>
    </p:spTree>
    <p:extLst>
      <p:ext uri="{BB962C8B-B14F-4D97-AF65-F5344CB8AC3E}">
        <p14:creationId xmlns:p14="http://schemas.microsoft.com/office/powerpoint/2010/main" val="11574659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20</a:t>
            </a:fld>
            <a:endParaRPr lang="en-US"/>
          </a:p>
        </p:txBody>
      </p:sp>
    </p:spTree>
    <p:extLst>
      <p:ext uri="{BB962C8B-B14F-4D97-AF65-F5344CB8AC3E}">
        <p14:creationId xmlns:p14="http://schemas.microsoft.com/office/powerpoint/2010/main" val="1594965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21</a:t>
            </a:fld>
            <a:endParaRPr lang="en-US"/>
          </a:p>
        </p:txBody>
      </p:sp>
    </p:spTree>
    <p:extLst>
      <p:ext uri="{BB962C8B-B14F-4D97-AF65-F5344CB8AC3E}">
        <p14:creationId xmlns:p14="http://schemas.microsoft.com/office/powerpoint/2010/main" val="21730374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CF823863-DC5E-4EC1-B9C0-AA7F0EC67994}" type="slidenum">
              <a:rPr lang="en-US" smtClean="0"/>
              <a:t>22</a:t>
            </a:fld>
            <a:endParaRPr lang="en-US"/>
          </a:p>
        </p:txBody>
      </p:sp>
    </p:spTree>
    <p:extLst>
      <p:ext uri="{BB962C8B-B14F-4D97-AF65-F5344CB8AC3E}">
        <p14:creationId xmlns:p14="http://schemas.microsoft.com/office/powerpoint/2010/main" val="5585908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23</a:t>
            </a:fld>
            <a:endParaRPr lang="en-US"/>
          </a:p>
        </p:txBody>
      </p:sp>
    </p:spTree>
    <p:extLst>
      <p:ext uri="{BB962C8B-B14F-4D97-AF65-F5344CB8AC3E}">
        <p14:creationId xmlns:p14="http://schemas.microsoft.com/office/powerpoint/2010/main" val="1606354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24</a:t>
            </a:fld>
            <a:endParaRPr lang="en-US"/>
          </a:p>
        </p:txBody>
      </p:sp>
    </p:spTree>
    <p:extLst>
      <p:ext uri="{BB962C8B-B14F-4D97-AF65-F5344CB8AC3E}">
        <p14:creationId xmlns:p14="http://schemas.microsoft.com/office/powerpoint/2010/main" val="276439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3</a:t>
            </a:fld>
            <a:endParaRPr lang="en-US"/>
          </a:p>
        </p:txBody>
      </p:sp>
    </p:spTree>
    <p:extLst>
      <p:ext uri="{BB962C8B-B14F-4D97-AF65-F5344CB8AC3E}">
        <p14:creationId xmlns:p14="http://schemas.microsoft.com/office/powerpoint/2010/main" val="122670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CF823863-DC5E-4EC1-B9C0-AA7F0EC67994}" type="slidenum">
              <a:rPr lang="en-US" smtClean="0"/>
              <a:t>4</a:t>
            </a:fld>
            <a:endParaRPr lang="en-US"/>
          </a:p>
        </p:txBody>
      </p:sp>
    </p:spTree>
    <p:extLst>
      <p:ext uri="{BB962C8B-B14F-4D97-AF65-F5344CB8AC3E}">
        <p14:creationId xmlns:p14="http://schemas.microsoft.com/office/powerpoint/2010/main" val="65625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5</a:t>
            </a:fld>
            <a:endParaRPr lang="en-US"/>
          </a:p>
        </p:txBody>
      </p:sp>
    </p:spTree>
    <p:extLst>
      <p:ext uri="{BB962C8B-B14F-4D97-AF65-F5344CB8AC3E}">
        <p14:creationId xmlns:p14="http://schemas.microsoft.com/office/powerpoint/2010/main" val="1648767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6</a:t>
            </a:fld>
            <a:endParaRPr lang="en-US"/>
          </a:p>
        </p:txBody>
      </p:sp>
    </p:spTree>
    <p:extLst>
      <p:ext uri="{BB962C8B-B14F-4D97-AF65-F5344CB8AC3E}">
        <p14:creationId xmlns:p14="http://schemas.microsoft.com/office/powerpoint/2010/main" val="2234673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7</a:t>
            </a:fld>
            <a:endParaRPr lang="en-US"/>
          </a:p>
        </p:txBody>
      </p:sp>
    </p:spTree>
    <p:extLst>
      <p:ext uri="{BB962C8B-B14F-4D97-AF65-F5344CB8AC3E}">
        <p14:creationId xmlns:p14="http://schemas.microsoft.com/office/powerpoint/2010/main" val="2434896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8</a:t>
            </a:fld>
            <a:endParaRPr lang="en-US"/>
          </a:p>
        </p:txBody>
      </p:sp>
    </p:spTree>
    <p:extLst>
      <p:ext uri="{BB962C8B-B14F-4D97-AF65-F5344CB8AC3E}">
        <p14:creationId xmlns:p14="http://schemas.microsoft.com/office/powerpoint/2010/main" val="3644633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CF823863-DC5E-4EC1-B9C0-AA7F0EC67994}" type="slidenum">
              <a:rPr lang="en-US" smtClean="0"/>
              <a:t>9</a:t>
            </a:fld>
            <a:endParaRPr lang="en-US"/>
          </a:p>
        </p:txBody>
      </p:sp>
    </p:spTree>
    <p:extLst>
      <p:ext uri="{BB962C8B-B14F-4D97-AF65-F5344CB8AC3E}">
        <p14:creationId xmlns:p14="http://schemas.microsoft.com/office/powerpoint/2010/main" val="712402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626D0CD8-5C03-475A-93C4-153D0322D75E}" type="slidenum">
              <a:rPr lang="fa-IR" smtClean="0"/>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26D0CD8-5C03-475A-93C4-153D0322D75E}"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26D0CD8-5C03-475A-93C4-153D0322D75E}"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26D0CD8-5C03-475A-93C4-153D0322D75E}"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26D0CD8-5C03-475A-93C4-153D0322D75E}" type="slidenum">
              <a:rPr lang="fa-IR" smtClean="0"/>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626D0CD8-5C03-475A-93C4-153D0322D75E}"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626D0CD8-5C03-475A-93C4-153D0322D75E}"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626D0CD8-5C03-475A-93C4-153D0322D75E}"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626D0CD8-5C03-475A-93C4-153D0322D75E}" type="slidenum">
              <a:rPr lang="fa-IR" smtClean="0"/>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626D0CD8-5C03-475A-93C4-153D0322D75E}"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A811F01-DCFF-460F-9ABA-0D4A27C61285}" type="datetimeFigureOut">
              <a:rPr lang="fa-IR" smtClean="0"/>
              <a:t>05/02/1439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626D0CD8-5C03-475A-93C4-153D0322D75E}" type="slidenum">
              <a:rPr lang="fa-IR" smtClean="0"/>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A811F01-DCFF-460F-9ABA-0D4A27C61285}" type="datetimeFigureOut">
              <a:rPr lang="fa-IR" smtClean="0"/>
              <a:t>05/02/1439</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26D0CD8-5C03-475A-93C4-153D0322D75E}" type="slidenum">
              <a:rPr lang="fa-IR" smtClean="0"/>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2050" name="Picture 2" descr="P:\aks\BESMELAH\sitegraphic20.jpg"/>
          <p:cNvPicPr>
            <a:picLocks noChangeAspect="1" noChangeArrowheads="1"/>
          </p:cNvPicPr>
          <p:nvPr/>
        </p:nvPicPr>
        <p:blipFill>
          <a:blip r:embed="rId3"/>
          <a:srcRect/>
          <a:stretch>
            <a:fillRect/>
          </a:stretch>
        </p:blipFill>
        <p:spPr bwMode="auto">
          <a:xfrm>
            <a:off x="-214346" y="0"/>
            <a:ext cx="9358346" cy="6858000"/>
          </a:xfrm>
          <a:prstGeom prst="rect">
            <a:avLst/>
          </a:prstGeom>
          <a:noFill/>
        </p:spPr>
      </p:pic>
    </p:spTree>
    <p:extLst>
      <p:ext uri="{BB962C8B-B14F-4D97-AF65-F5344CB8AC3E}">
        <p14:creationId xmlns:p14="http://schemas.microsoft.com/office/powerpoint/2010/main" val="976529394"/>
      </p:ext>
    </p:extLst>
  </p:cSld>
  <p:clrMapOvr>
    <a:masterClrMapping/>
  </p:clrMapOvr>
  <mc:AlternateContent xmlns:mc="http://schemas.openxmlformats.org/markup-compatibility/2006">
    <mc:Choice xmlns:p14="http://schemas.microsoft.com/office/powerpoint/2010/main" Requires="p14">
      <p:transition p14:dur="0" advClick="0" advTm="5000"/>
    </mc:Choice>
    <mc:Fallback>
      <p:transition advClick="0" advTm="5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124744"/>
            <a:ext cx="7917458" cy="5544616"/>
          </a:xfrm>
        </p:spPr>
        <p:txBody>
          <a:bodyPr>
            <a:normAutofit fontScale="62500" lnSpcReduction="20000"/>
          </a:bodyPr>
          <a:lstStyle/>
          <a:p>
            <a:pPr marL="342900" indent="-342900">
              <a:lnSpc>
                <a:spcPct val="170000"/>
              </a:lnSpc>
              <a:buFont typeface="+mj-lt"/>
              <a:buAutoNum type="arabicPeriod"/>
            </a:pPr>
            <a:r>
              <a:rPr lang="fa-IR" dirty="0" smtClean="0">
                <a:solidFill>
                  <a:schemeClr val="bg1">
                    <a:lumMod val="10000"/>
                  </a:schemeClr>
                </a:solidFill>
              </a:rPr>
              <a:t>رفتار به یک عمل (توجه کردن به درس )فرد اشاره میکند نه به یک صفت(ناتوانی در یادگیری) او</a:t>
            </a:r>
          </a:p>
          <a:p>
            <a:pPr marL="342900" indent="-342900">
              <a:lnSpc>
                <a:spcPct val="170000"/>
              </a:lnSpc>
              <a:buFont typeface="+mj-lt"/>
              <a:buAutoNum type="arabicPeriod"/>
            </a:pPr>
            <a:r>
              <a:rPr lang="fa-IR" dirty="0" smtClean="0">
                <a:solidFill>
                  <a:schemeClr val="bg1">
                    <a:lumMod val="10000"/>
                  </a:schemeClr>
                </a:solidFill>
              </a:rPr>
              <a:t>هر رفتار دارای چند بعد است که می توان آنها را اندازه گیری کرد؛ از جمله بعد های رفتار عبارتند از :فراوانی، شدت، طول مدت و...</a:t>
            </a:r>
          </a:p>
          <a:p>
            <a:pPr marL="342900" indent="-342900">
              <a:lnSpc>
                <a:spcPct val="170000"/>
              </a:lnSpc>
              <a:buFont typeface="+mj-lt"/>
              <a:buAutoNum type="arabicPeriod"/>
            </a:pPr>
            <a:r>
              <a:rPr lang="fa-IR" dirty="0" smtClean="0">
                <a:solidFill>
                  <a:schemeClr val="bg1">
                    <a:lumMod val="10000"/>
                  </a:schemeClr>
                </a:solidFill>
              </a:rPr>
              <a:t>رفتار را می توان به وسیله خود افراد یا افراد دیگر مشاهده، توصیف ،و ثبت کرد زیرا از طریق حواس مشاهده و توصیف میشود</a:t>
            </a:r>
          </a:p>
          <a:p>
            <a:pPr marL="342900" indent="-342900">
              <a:lnSpc>
                <a:spcPct val="170000"/>
              </a:lnSpc>
              <a:buFont typeface="+mj-lt"/>
              <a:buAutoNum type="arabicPeriod"/>
            </a:pPr>
            <a:r>
              <a:rPr lang="fa-IR" dirty="0" smtClean="0">
                <a:solidFill>
                  <a:schemeClr val="bg1">
                    <a:lumMod val="10000"/>
                  </a:schemeClr>
                </a:solidFill>
              </a:rPr>
              <a:t>رفتار بر محیط تاثیر می گذارد.محیط فیزیکی(ایجاد سر و صدا) محیط اجتماعی(تاثیر بر خود=جواب دادن به سوال در امتحان.تاثیر بر دیگران=صذا کردن آنها)</a:t>
            </a:r>
          </a:p>
          <a:p>
            <a:pPr marL="342900" indent="-342900">
              <a:lnSpc>
                <a:spcPct val="170000"/>
              </a:lnSpc>
              <a:buFont typeface="+mj-lt"/>
              <a:buAutoNum type="arabicPeriod"/>
            </a:pPr>
            <a:r>
              <a:rPr lang="fa-IR" dirty="0" smtClean="0">
                <a:solidFill>
                  <a:schemeClr val="bg1">
                    <a:lumMod val="10000"/>
                  </a:schemeClr>
                </a:solidFill>
              </a:rPr>
              <a:t>رفتار قانونمند است.منظور این است که وقوع رفتار بطور نظام داری تحت تاثیر رویدادهای محیطی(علی و معلولی) است.</a:t>
            </a:r>
          </a:p>
        </p:txBody>
      </p:sp>
      <p:sp>
        <p:nvSpPr>
          <p:cNvPr id="2" name="Rectangle 1"/>
          <p:cNvSpPr/>
          <p:nvPr/>
        </p:nvSpPr>
        <p:spPr>
          <a:xfrm>
            <a:off x="6490390" y="188640"/>
            <a:ext cx="2542684" cy="584775"/>
          </a:xfrm>
          <a:prstGeom prst="rect">
            <a:avLst/>
          </a:prstGeom>
        </p:spPr>
        <p:txBody>
          <a:bodyPr wrap="none">
            <a:spAutoFit/>
          </a:bodyPr>
          <a:lstStyle/>
          <a:p>
            <a:pPr marL="285750" indent="-285750"/>
            <a:r>
              <a:rPr lang="fa-IR" sz="3200" dirty="0">
                <a:solidFill>
                  <a:srgbClr val="00B050"/>
                </a:solidFill>
              </a:rPr>
              <a:t>ویژگی های رفتار</a:t>
            </a:r>
          </a:p>
        </p:txBody>
      </p:sp>
    </p:spTree>
    <p:extLst>
      <p:ext uri="{BB962C8B-B14F-4D97-AF65-F5344CB8AC3E}">
        <p14:creationId xmlns:p14="http://schemas.microsoft.com/office/powerpoint/2010/main" val="60752223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8224" y="274638"/>
            <a:ext cx="2345464" cy="1143000"/>
          </a:xfrm>
        </p:spPr>
        <p:txBody>
          <a:bodyPr>
            <a:normAutofit/>
          </a:bodyPr>
          <a:lstStyle/>
          <a:p>
            <a:pPr algn="r"/>
            <a:r>
              <a:rPr lang="fa-IR" dirty="0" smtClean="0">
                <a:solidFill>
                  <a:srgbClr val="00B050"/>
                </a:solidFill>
              </a:rPr>
              <a:t>انواع رفتار</a:t>
            </a:r>
            <a:endParaRPr lang="fa-IR" dirty="0">
              <a:solidFill>
                <a:srgbClr val="00B050"/>
              </a:solidFill>
            </a:endParaRPr>
          </a:p>
        </p:txBody>
      </p:sp>
      <p:sp>
        <p:nvSpPr>
          <p:cNvPr id="3" name="Content Placeholder 2"/>
          <p:cNvSpPr>
            <a:spLocks noGrp="1"/>
          </p:cNvSpPr>
          <p:nvPr>
            <p:ph idx="1"/>
          </p:nvPr>
        </p:nvSpPr>
        <p:spPr>
          <a:xfrm>
            <a:off x="1115616" y="1340768"/>
            <a:ext cx="8028384" cy="5328592"/>
          </a:xfrm>
        </p:spPr>
        <p:txBody>
          <a:bodyPr>
            <a:normAutofit fontScale="70000" lnSpcReduction="20000"/>
          </a:bodyPr>
          <a:lstStyle/>
          <a:p>
            <a:pPr>
              <a:lnSpc>
                <a:spcPct val="120000"/>
              </a:lnSpc>
            </a:pPr>
            <a:r>
              <a:rPr lang="fa-IR" b="1" dirty="0" smtClean="0">
                <a:solidFill>
                  <a:schemeClr val="bg1">
                    <a:lumMod val="10000"/>
                  </a:schemeClr>
                </a:solidFill>
              </a:rPr>
              <a:t>رفتار آشکار و رفتار نهان</a:t>
            </a:r>
          </a:p>
          <a:p>
            <a:pPr indent="0">
              <a:lnSpc>
                <a:spcPct val="120000"/>
              </a:lnSpc>
              <a:buNone/>
            </a:pPr>
            <a:r>
              <a:rPr lang="fa-IR" dirty="0" smtClean="0">
                <a:solidFill>
                  <a:schemeClr val="bg1">
                    <a:lumMod val="10000"/>
                  </a:schemeClr>
                </a:solidFill>
              </a:rPr>
              <a:t>رفتار بیرونی را رفتار اشکار و رفتار درونی را رفتار نهان نیز می گویند.</a:t>
            </a:r>
          </a:p>
          <a:p>
            <a:pPr indent="0">
              <a:lnSpc>
                <a:spcPct val="120000"/>
              </a:lnSpc>
              <a:buNone/>
            </a:pPr>
            <a:r>
              <a:rPr lang="fa-IR" dirty="0" smtClean="0">
                <a:solidFill>
                  <a:schemeClr val="bg1">
                    <a:lumMod val="10000"/>
                  </a:schemeClr>
                </a:solidFill>
              </a:rPr>
              <a:t>رفتار آشکار به رفتار قابل مشاهده و اندازه گیری فرد توسط دیگران گفته میشود. رفتار آشکار دو دسته اند:</a:t>
            </a:r>
          </a:p>
          <a:p>
            <a:pPr indent="0">
              <a:lnSpc>
                <a:spcPct val="120000"/>
              </a:lnSpc>
              <a:buNone/>
            </a:pPr>
            <a:r>
              <a:rPr lang="fa-IR" dirty="0" smtClean="0">
                <a:solidFill>
                  <a:schemeClr val="bg1">
                    <a:lumMod val="10000"/>
                  </a:schemeClr>
                </a:solidFill>
              </a:rPr>
              <a:t>1-رفتار کلامی(زبان،مانند سوال پرسیدن)</a:t>
            </a:r>
          </a:p>
          <a:p>
            <a:pPr indent="0">
              <a:lnSpc>
                <a:spcPct val="120000"/>
              </a:lnSpc>
              <a:buNone/>
            </a:pPr>
            <a:r>
              <a:rPr lang="fa-IR" dirty="0" smtClean="0">
                <a:solidFill>
                  <a:schemeClr val="bg1">
                    <a:lumMod val="10000"/>
                  </a:schemeClr>
                </a:solidFill>
              </a:rPr>
              <a:t>2- حرکات بدنی(راه رفتن). بعضی رفتار ها هم شامل رفتار کلامی و هم رفتار حرکتی اند(حل کردن جدول کلمات متقاطع) </a:t>
            </a:r>
          </a:p>
          <a:p>
            <a:pPr>
              <a:lnSpc>
                <a:spcPct val="120000"/>
              </a:lnSpc>
            </a:pPr>
            <a:r>
              <a:rPr lang="fa-IR" dirty="0"/>
              <a:t>رفتار نهان به رفتار هایی گفته می شود که توسط دیگران قابل مشاهده وثبت </a:t>
            </a:r>
            <a:r>
              <a:rPr lang="fa-IR" dirty="0" smtClean="0"/>
              <a:t>نیست </a:t>
            </a:r>
            <a:r>
              <a:rPr lang="fa-IR" dirty="0"/>
              <a:t>از این رو به آن رفتار خصوصی نیز گفته می شود مانند فکر کردن .</a:t>
            </a:r>
          </a:p>
          <a:p>
            <a:pPr>
              <a:lnSpc>
                <a:spcPct val="120000"/>
              </a:lnSpc>
            </a:pPr>
            <a:r>
              <a:rPr lang="fa-IR" dirty="0"/>
              <a:t>به اعتقاد روانشناسان رفتاری  و متخصصان تغییر رفتار ،رفتار های آشکار و نهان هردو از اصول روانشناسی واحدی پیروی می کنند و بنابراین باید با روشهای مشابه تغییر رفتار با آنها برخورد کرد .</a:t>
            </a:r>
          </a:p>
          <a:p>
            <a:pPr indent="0">
              <a:lnSpc>
                <a:spcPct val="120000"/>
              </a:lnSpc>
              <a:buNone/>
            </a:pPr>
            <a:endParaRPr lang="fa-IR" dirty="0" smtClean="0">
              <a:solidFill>
                <a:schemeClr val="bg1">
                  <a:lumMod val="10000"/>
                </a:schemeClr>
              </a:solidFill>
            </a:endParaRPr>
          </a:p>
          <a:p>
            <a:pPr indent="0">
              <a:lnSpc>
                <a:spcPct val="120000"/>
              </a:lnSpc>
              <a:buNone/>
            </a:pPr>
            <a:endParaRPr lang="fa-IR" dirty="0" smtClean="0">
              <a:solidFill>
                <a:schemeClr val="bg1">
                  <a:lumMod val="10000"/>
                </a:schemeClr>
              </a:solidFill>
            </a:endParaRPr>
          </a:p>
        </p:txBody>
      </p:sp>
    </p:spTree>
    <p:extLst>
      <p:ext uri="{BB962C8B-B14F-4D97-AF65-F5344CB8AC3E}">
        <p14:creationId xmlns:p14="http://schemas.microsoft.com/office/powerpoint/2010/main" val="421516071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16632"/>
            <a:ext cx="7848872" cy="6552728"/>
          </a:xfrm>
        </p:spPr>
        <p:txBody>
          <a:bodyPr>
            <a:normAutofit fontScale="70000" lnSpcReduction="20000"/>
          </a:bodyPr>
          <a:lstStyle/>
          <a:p>
            <a:pPr>
              <a:lnSpc>
                <a:spcPct val="170000"/>
              </a:lnSpc>
            </a:pPr>
            <a:r>
              <a:rPr lang="fa-IR" dirty="0" smtClean="0"/>
              <a:t>در نظریه واتسون که رفتارگرایی روش شناختی نامیده شده است ، تنها رفتارهای قبل مشاهده عینی مورد اعتنا بودند و رویدادهای درونی کنار گذاشته شده بودند اما در نظریه اسکینر که به رفتار گرایی رادیکال شهرت یافته و مشهور ترین نظریه رفتاری است رویدادهای درونی مورد توجه و مطالعه قرار دارند و وی معتقد است رویدادهای نهان درونی جانداران از  جنس همان رویدادهای آشکار بیرونی آنان است وبر این باور است که هر دو دسته رفتار مشمول اصول و قوانین یادگیری مشابهی اند یعنی رفتارنهان را طبق اصول رفتار آشکارا پیش بینی نمودو ویژگی دیگر رفتار گرایی رادیکال این است که هر گونه مراجعه و استناد به رویدادهای ذهنی را رد میکند و مفاهیم ذهن گرایانه با مراجعه به رفتار درک شود.</a:t>
            </a:r>
          </a:p>
          <a:p>
            <a:pPr>
              <a:lnSpc>
                <a:spcPct val="170000"/>
              </a:lnSpc>
            </a:pPr>
            <a:r>
              <a:rPr lang="fa-IR" dirty="0" smtClean="0"/>
              <a:t>مثال: ازطریق رفتار افراد به باهوش بودن یا کم هوش بودن افراد پی میبریم.</a:t>
            </a:r>
          </a:p>
          <a:p>
            <a:r>
              <a:rPr lang="fa-IR" dirty="0" smtClean="0"/>
              <a:t>ازنظراو رفتار توسط ویژگی ارثی وعوامل محیطی کنترل میشود.</a:t>
            </a:r>
          </a:p>
        </p:txBody>
      </p:sp>
    </p:spTree>
    <p:extLst>
      <p:ext uri="{BB962C8B-B14F-4D97-AF65-F5344CB8AC3E}">
        <p14:creationId xmlns:p14="http://schemas.microsoft.com/office/powerpoint/2010/main" val="72103170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0152" y="0"/>
            <a:ext cx="3064384" cy="922114"/>
          </a:xfrm>
        </p:spPr>
        <p:txBody>
          <a:bodyPr/>
          <a:lstStyle/>
          <a:p>
            <a:pPr algn="ctr"/>
            <a:r>
              <a:rPr lang="fa-IR" dirty="0" smtClean="0">
                <a:solidFill>
                  <a:srgbClr val="00B050"/>
                </a:solidFill>
              </a:rPr>
              <a:t>پاسخ و عملکرد</a:t>
            </a:r>
            <a:endParaRPr lang="fa-IR" dirty="0">
              <a:solidFill>
                <a:srgbClr val="00B050"/>
              </a:solidFill>
            </a:endParaRPr>
          </a:p>
        </p:txBody>
      </p:sp>
      <p:sp>
        <p:nvSpPr>
          <p:cNvPr id="3" name="Content Placeholder 2"/>
          <p:cNvSpPr>
            <a:spLocks noGrp="1"/>
          </p:cNvSpPr>
          <p:nvPr>
            <p:ph idx="1"/>
          </p:nvPr>
        </p:nvSpPr>
        <p:spPr>
          <a:xfrm>
            <a:off x="1187624" y="908720"/>
            <a:ext cx="7858120" cy="5760640"/>
          </a:xfrm>
        </p:spPr>
        <p:txBody>
          <a:bodyPr>
            <a:normAutofit fontScale="77500" lnSpcReduction="20000"/>
          </a:bodyPr>
          <a:lstStyle/>
          <a:p>
            <a:pPr>
              <a:lnSpc>
                <a:spcPct val="170000"/>
              </a:lnSpc>
            </a:pPr>
            <a:r>
              <a:rPr lang="fa-IR" dirty="0" smtClean="0"/>
              <a:t>اصطلاح دیگری که مترادف با رفتار به کار میرود پاسخ است که به فعالیت های مشاهده پذیر و اندازه پذیر جانداران گفته میشود . با این حال رفتار کلی تر از پاسخ  فرض می شود . معمولا یک رفتار از مجموعه پاسخ تشکیل می شود زیرا پاسخ دارای زمان خاصی است.</a:t>
            </a:r>
          </a:p>
          <a:p>
            <a:pPr>
              <a:lnSpc>
                <a:spcPct val="170000"/>
              </a:lnSpc>
            </a:pPr>
            <a:r>
              <a:rPr lang="fa-IR" dirty="0" smtClean="0"/>
              <a:t>مثال:عمل سر بالا بردن به طورکلی یک رفتارمی باشد ولی اگریک حیوان برای کاری سرش را بالا میبرد پاسخ است.</a:t>
            </a:r>
          </a:p>
          <a:p>
            <a:pPr>
              <a:lnSpc>
                <a:spcPct val="170000"/>
              </a:lnSpc>
            </a:pPr>
            <a:r>
              <a:rPr lang="fa-IR" dirty="0" smtClean="0"/>
              <a:t>اصطلاح عملکرد نیز به رفتار و پاسخ نزدیک است. با وجود این عملکردها ، رفتارها یا پاسخ هایی اند که بر حسب تاثیراتشان دسته بنده و نامگذاری میشوند مثل سرخاراندن.</a:t>
            </a:r>
          </a:p>
          <a:p>
            <a:endParaRPr lang="fa-IR" dirty="0"/>
          </a:p>
        </p:txBody>
      </p:sp>
    </p:spTree>
    <p:extLst>
      <p:ext uri="{BB962C8B-B14F-4D97-AF65-F5344CB8AC3E}">
        <p14:creationId xmlns:p14="http://schemas.microsoft.com/office/powerpoint/2010/main" val="20277578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7944" y="0"/>
            <a:ext cx="5824736" cy="685800"/>
          </a:xfrm>
        </p:spPr>
        <p:txBody>
          <a:bodyPr>
            <a:normAutofit fontScale="90000"/>
          </a:bodyPr>
          <a:lstStyle/>
          <a:p>
            <a:r>
              <a:rPr lang="fa-IR" dirty="0" smtClean="0">
                <a:solidFill>
                  <a:srgbClr val="00B050"/>
                </a:solidFill>
              </a:rPr>
              <a:t>رفتار پاسخگر و رفتار کنشگر</a:t>
            </a:r>
            <a:endParaRPr lang="fa-IR" dirty="0">
              <a:solidFill>
                <a:srgbClr val="00B050"/>
              </a:solidFill>
            </a:endParaRPr>
          </a:p>
        </p:txBody>
      </p:sp>
      <p:sp>
        <p:nvSpPr>
          <p:cNvPr id="3" name="Content Placeholder 2"/>
          <p:cNvSpPr>
            <a:spLocks noGrp="1"/>
          </p:cNvSpPr>
          <p:nvPr>
            <p:ph idx="1"/>
          </p:nvPr>
        </p:nvSpPr>
        <p:spPr>
          <a:xfrm>
            <a:off x="1187624" y="836712"/>
            <a:ext cx="7956376" cy="5904656"/>
          </a:xfrm>
        </p:spPr>
        <p:txBody>
          <a:bodyPr>
            <a:normAutofit fontScale="62500" lnSpcReduction="20000"/>
          </a:bodyPr>
          <a:lstStyle/>
          <a:p>
            <a:r>
              <a:rPr lang="fa-IR" dirty="0" smtClean="0"/>
              <a:t>این تقسیم بندی با توجه به محرکهای کنترل کننده رفتار صورت گرفته است . علاوه بر این تفاوت این دو رفتار از لحاظ نظریه های روانشناختی مربوط به آنها نیز متفاوت است. </a:t>
            </a:r>
          </a:p>
          <a:p>
            <a:r>
              <a:rPr lang="fa-IR" dirty="0" smtClean="0"/>
              <a:t>رفتار پاسخگر در حضورمحرکهای پیشایند و به طور خودکار و غیر ارادی از ارگانیسم سر می زند و خاصیت انفعالی دارد.</a:t>
            </a:r>
          </a:p>
          <a:p>
            <a:r>
              <a:rPr lang="fa-IR" dirty="0" smtClean="0"/>
              <a:t>مثل گشاد و کوچک شدن مردمک چشم دراثرافزایش یا کاهش نور.</a:t>
            </a:r>
          </a:p>
          <a:p>
            <a:r>
              <a:rPr lang="fa-IR" dirty="0" smtClean="0"/>
              <a:t>محرک پیشایند یا فراخوان قبل از رفتار پاسخگر است وآنرا فرا می خواند.</a:t>
            </a:r>
          </a:p>
          <a:p>
            <a:pPr indent="0">
              <a:lnSpc>
                <a:spcPct val="170000"/>
              </a:lnSpc>
              <a:buNone/>
            </a:pPr>
            <a:r>
              <a:rPr lang="fa-IR" dirty="0" smtClean="0"/>
              <a:t>نخستین کسی که به طور گسترده درباره رفتار پاسخگر به پژوهش پرداخت دانشمند روسی پائولوف بود که در این زمینه نظریه ای وضع کرد به نظریه شرطی سازی یا شرطی شدن کلاسیک پائولفی معروف شده است.و از آنجا که با نحوه شرطی شدن یا یادگیرسی رفتار پاسخگر سر و کار دارد به آن نظریه شرطی سازی پاسخگر نیز گفته می شود. طبق این نظریه هر محرکی که با محرک طبیعی مولد پاسخ بازتابی همراه گردد خاصیت آن محرک را در فراخوانی پاسخ بازتابی یا پاسخ شبیه به آن کسب میکند </a:t>
            </a:r>
          </a:p>
          <a:p>
            <a:pPr indent="0">
              <a:buNone/>
            </a:pPr>
            <a:r>
              <a:rPr lang="fa-IR" dirty="0" smtClean="0"/>
              <a:t>مثل خوردن غذا — ترشح بزاق</a:t>
            </a:r>
          </a:p>
          <a:p>
            <a:pPr indent="0">
              <a:buNone/>
            </a:pPr>
            <a:r>
              <a:rPr lang="fa-IR" dirty="0" smtClean="0"/>
              <a:t>دیدن غذا — ترشح بزاق</a:t>
            </a:r>
            <a:endParaRPr lang="fa-IR" dirty="0"/>
          </a:p>
        </p:txBody>
      </p:sp>
    </p:spTree>
    <p:extLst>
      <p:ext uri="{BB962C8B-B14F-4D97-AF65-F5344CB8AC3E}">
        <p14:creationId xmlns:p14="http://schemas.microsoft.com/office/powerpoint/2010/main" val="253418871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836712"/>
            <a:ext cx="7884368" cy="5688632"/>
          </a:xfrm>
        </p:spPr>
        <p:txBody>
          <a:bodyPr>
            <a:normAutofit/>
          </a:bodyPr>
          <a:lstStyle/>
          <a:p>
            <a:r>
              <a:rPr lang="fa-IR" dirty="0" smtClean="0"/>
              <a:t>رفتاری که جنبه ارادی دارد واز سوی ارگانیسم صادر میشود و به همین جهت به آن رفتار فعال نیز میگویند که از محرکهایی که پس از آن رخ می دهند تاثیر می پذیرد.</a:t>
            </a:r>
          </a:p>
          <a:p>
            <a:r>
              <a:rPr lang="fa-IR" dirty="0" smtClean="0"/>
              <a:t>به رفتار کنشگر رفتار وسیله ای نیز گفته میشود زیرا اینگونه رفتار وسیله ایست برای دریافت چیزی که شخص می خواهد.</a:t>
            </a:r>
          </a:p>
          <a:p>
            <a:pPr indent="0">
              <a:buNone/>
            </a:pPr>
            <a:r>
              <a:rPr lang="fa-IR" dirty="0" smtClean="0"/>
              <a:t>مثل گذاشتن صندلی برای برداشتن چیزی که در ارتفاع قرار دارد</a:t>
            </a:r>
            <a:endParaRPr lang="fa-IR" dirty="0"/>
          </a:p>
        </p:txBody>
      </p:sp>
      <p:sp>
        <p:nvSpPr>
          <p:cNvPr id="2" name="Rectangle 1"/>
          <p:cNvSpPr/>
          <p:nvPr/>
        </p:nvSpPr>
        <p:spPr>
          <a:xfrm>
            <a:off x="6234801" y="260648"/>
            <a:ext cx="2763897" cy="523220"/>
          </a:xfrm>
          <a:prstGeom prst="rect">
            <a:avLst/>
          </a:prstGeom>
        </p:spPr>
        <p:txBody>
          <a:bodyPr wrap="none">
            <a:spAutoFit/>
          </a:bodyPr>
          <a:lstStyle/>
          <a:p>
            <a:r>
              <a:rPr lang="fa-IR" sz="2800" b="1" dirty="0">
                <a:solidFill>
                  <a:srgbClr val="00B050"/>
                </a:solidFill>
              </a:rPr>
              <a:t>رفتار کنشگر(اسکینر</a:t>
            </a:r>
            <a:r>
              <a:rPr lang="fa-IR" sz="2800" b="1" dirty="0" smtClean="0">
                <a:solidFill>
                  <a:srgbClr val="00B050"/>
                </a:solidFill>
              </a:rPr>
              <a:t>)</a:t>
            </a:r>
            <a:endParaRPr lang="fa-IR" sz="2800" dirty="0">
              <a:solidFill>
                <a:srgbClr val="00B050"/>
              </a:solidFill>
            </a:endParaRPr>
          </a:p>
        </p:txBody>
      </p:sp>
    </p:spTree>
    <p:extLst>
      <p:ext uri="{BB962C8B-B14F-4D97-AF65-F5344CB8AC3E}">
        <p14:creationId xmlns:p14="http://schemas.microsoft.com/office/powerpoint/2010/main" val="424252398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16632"/>
            <a:ext cx="8034096" cy="1143000"/>
          </a:xfrm>
        </p:spPr>
        <p:txBody>
          <a:bodyPr>
            <a:noAutofit/>
          </a:bodyPr>
          <a:lstStyle/>
          <a:p>
            <a:pPr algn="r"/>
            <a:r>
              <a:rPr lang="fa-IR" sz="2800" dirty="0" smtClean="0">
                <a:solidFill>
                  <a:srgbClr val="00B050"/>
                </a:solidFill>
              </a:rPr>
              <a:t>مفهوم رفتار بهنجار و رفتار نابهنجاردر تغییر رفتار و رفتار درمانی</a:t>
            </a:r>
            <a:endParaRPr lang="fa-IR" sz="2800" dirty="0">
              <a:solidFill>
                <a:srgbClr val="00B050"/>
              </a:solidFill>
            </a:endParaRPr>
          </a:p>
        </p:txBody>
      </p:sp>
      <p:sp>
        <p:nvSpPr>
          <p:cNvPr id="3" name="Content Placeholder 2"/>
          <p:cNvSpPr>
            <a:spLocks noGrp="1"/>
          </p:cNvSpPr>
          <p:nvPr>
            <p:ph idx="1"/>
          </p:nvPr>
        </p:nvSpPr>
        <p:spPr>
          <a:xfrm>
            <a:off x="1115616" y="1124744"/>
            <a:ext cx="7920880" cy="5544616"/>
          </a:xfrm>
        </p:spPr>
        <p:txBody>
          <a:bodyPr>
            <a:normAutofit fontScale="70000" lnSpcReduction="20000"/>
          </a:bodyPr>
          <a:lstStyle/>
          <a:p>
            <a:pPr>
              <a:lnSpc>
                <a:spcPct val="170000"/>
              </a:lnSpc>
            </a:pPr>
            <a:r>
              <a:rPr lang="fa-IR" dirty="0" smtClean="0"/>
              <a:t>ولپی میگوید کلیه رفتارها از دو دسته تشکیل می شود : رفتار بهنجار (سازگارانه) و رفتار نابهنجار(ناسازگارانه)</a:t>
            </a:r>
          </a:p>
          <a:p>
            <a:pPr>
              <a:lnSpc>
                <a:spcPct val="170000"/>
              </a:lnSpc>
            </a:pPr>
            <a:r>
              <a:rPr lang="fa-IR" dirty="0" smtClean="0"/>
              <a:t>رفتار سازگارانه رفتاری است که در ارضای نیازهای فرد و خلاصی او از درد و رنج یاریش می دهد یا از به هدر رفتن نیروهای او جلوگیری میکند.</a:t>
            </a:r>
          </a:p>
          <a:p>
            <a:r>
              <a:rPr lang="fa-IR" dirty="0" smtClean="0"/>
              <a:t>در مقابل رفتار ناسازگارانه رفتاریست که در رساندن فرد به این اهداف به طور مکرر با شکست مواجه می شود و برای او مشکلاتی به بار می آورد.</a:t>
            </a:r>
          </a:p>
          <a:p>
            <a:pPr>
              <a:lnSpc>
                <a:spcPct val="170000"/>
              </a:lnSpc>
            </a:pPr>
            <a:r>
              <a:rPr lang="fa-IR" dirty="0" smtClean="0"/>
              <a:t>در تغییر رفتار و رفتار درمانی فرض بر این است که رفتار به هنجار و نابهنجار  از اصول روانشناختی یکسانی پیروی می کند یعنی هردو در جریان زندگی آموخته می شوند.به سخن دیگر فردی که دارای رفتار نابهنجار است مانند فردی که دارای رفتار بهنجار است رفتاربد و نیک  خودرا آموخته است . </a:t>
            </a:r>
            <a:endParaRPr lang="fa-IR" dirty="0"/>
          </a:p>
        </p:txBody>
      </p:sp>
    </p:spTree>
    <p:extLst>
      <p:ext uri="{BB962C8B-B14F-4D97-AF65-F5344CB8AC3E}">
        <p14:creationId xmlns:p14="http://schemas.microsoft.com/office/powerpoint/2010/main" val="153207725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836712"/>
            <a:ext cx="7704856" cy="5832648"/>
          </a:xfrm>
        </p:spPr>
        <p:txBody>
          <a:bodyPr>
            <a:normAutofit fontScale="70000" lnSpcReduction="20000"/>
          </a:bodyPr>
          <a:lstStyle/>
          <a:p>
            <a:pPr>
              <a:lnSpc>
                <a:spcPct val="160000"/>
              </a:lnSpc>
            </a:pPr>
            <a:r>
              <a:rPr lang="fa-IR" dirty="0" smtClean="0"/>
              <a:t>برای اصلاح رفتار نابهنجار فرد باید شرایط مناسب یادگیری را به بار آورد و از این را ه به تغییر رفتار هایی نابهنجار و جانشین ساختن آنها با رفتار های به هنجار  اقدام کرد بنا براین در اشاره به کسانی  که مشکلات رفتاری دارند به جای کلمه بیمار از اصطلاح مراجع یا مدد جو استفاده می کنیم.</a:t>
            </a:r>
          </a:p>
          <a:p>
            <a:pPr>
              <a:lnSpc>
                <a:spcPct val="170000"/>
              </a:lnSpc>
            </a:pPr>
            <a:r>
              <a:rPr lang="fa-IR" dirty="0" smtClean="0"/>
              <a:t>درمانگران </a:t>
            </a:r>
            <a:r>
              <a:rPr lang="fa-IR" dirty="0"/>
              <a:t>پیرو نظریه روان پویایی بر عوامل دور تعیین کننده اختلال روانی که ریشه در گذشته فرد دارند تاکیدد می کنند ولی رفتارگرایان با تعیین کننده های جاری رفتار نابه هنجار سر و کار دارند .</a:t>
            </a:r>
          </a:p>
          <a:p>
            <a:pPr>
              <a:lnSpc>
                <a:spcPct val="170000"/>
              </a:lnSpc>
            </a:pPr>
            <a:r>
              <a:rPr lang="fa-IR" dirty="0" smtClean="0"/>
              <a:t>درمانگران </a:t>
            </a:r>
            <a:r>
              <a:rPr lang="fa-IR" dirty="0"/>
              <a:t>روان پویایی  از اصطلاح بیماری برای مشکلات روانی استفاده می کنند ولی رفتارگرایان آن را یک رفتار نابه هنجار می دانند .</a:t>
            </a:r>
          </a:p>
          <a:p>
            <a:endParaRPr lang="fa-IR" dirty="0"/>
          </a:p>
        </p:txBody>
      </p:sp>
      <p:sp>
        <p:nvSpPr>
          <p:cNvPr id="2" name="Rectangle 1"/>
          <p:cNvSpPr/>
          <p:nvPr/>
        </p:nvSpPr>
        <p:spPr>
          <a:xfrm>
            <a:off x="664507" y="116632"/>
            <a:ext cx="8496944" cy="523220"/>
          </a:xfrm>
          <a:prstGeom prst="rect">
            <a:avLst/>
          </a:prstGeom>
        </p:spPr>
        <p:txBody>
          <a:bodyPr wrap="square">
            <a:spAutoFit/>
          </a:bodyPr>
          <a:lstStyle/>
          <a:p>
            <a:r>
              <a:rPr lang="fa-IR" sz="2800" dirty="0">
                <a:solidFill>
                  <a:srgbClr val="00B050"/>
                </a:solidFill>
              </a:rPr>
              <a:t>تفاوت بین درمان گران نظریه روان پویایی و مدل رفتارگرایی</a:t>
            </a:r>
          </a:p>
        </p:txBody>
      </p:sp>
    </p:spTree>
    <p:extLst>
      <p:ext uri="{BB962C8B-B14F-4D97-AF65-F5344CB8AC3E}">
        <p14:creationId xmlns:p14="http://schemas.microsoft.com/office/powerpoint/2010/main" val="263632414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0144" y="8400"/>
            <a:ext cx="5873856" cy="922114"/>
          </a:xfrm>
        </p:spPr>
        <p:txBody>
          <a:bodyPr>
            <a:noAutofit/>
          </a:bodyPr>
          <a:lstStyle/>
          <a:p>
            <a:pPr algn="ctr"/>
            <a:r>
              <a:rPr lang="fa-IR" sz="2800" dirty="0">
                <a:solidFill>
                  <a:srgbClr val="00B050"/>
                </a:solidFill>
              </a:rPr>
              <a:t>مشکلات رفتاری در تغییر رفتار و رفتار </a:t>
            </a:r>
            <a:r>
              <a:rPr lang="fa-IR" sz="2800" dirty="0" smtClean="0">
                <a:solidFill>
                  <a:srgbClr val="00B050"/>
                </a:solidFill>
              </a:rPr>
              <a:t>درمانی</a:t>
            </a:r>
            <a:endParaRPr lang="en-US" sz="2800" dirty="0">
              <a:solidFill>
                <a:srgbClr val="00B050"/>
              </a:solidFill>
            </a:endParaRPr>
          </a:p>
        </p:txBody>
      </p:sp>
      <p:sp>
        <p:nvSpPr>
          <p:cNvPr id="3" name="Content Placeholder 2"/>
          <p:cNvSpPr>
            <a:spLocks noGrp="1"/>
          </p:cNvSpPr>
          <p:nvPr>
            <p:ph idx="1"/>
          </p:nvPr>
        </p:nvSpPr>
        <p:spPr>
          <a:xfrm>
            <a:off x="1187624" y="1124744"/>
            <a:ext cx="7786112" cy="5400600"/>
          </a:xfrm>
        </p:spPr>
        <p:txBody>
          <a:bodyPr>
            <a:normAutofit fontScale="85000" lnSpcReduction="10000"/>
          </a:bodyPr>
          <a:lstStyle/>
          <a:p>
            <a:pPr>
              <a:lnSpc>
                <a:spcPct val="150000"/>
              </a:lnSpc>
            </a:pPr>
            <a:r>
              <a:rPr lang="fa-IR" dirty="0">
                <a:latin typeface="Calibri"/>
                <a:ea typeface="Calibri"/>
                <a:cs typeface="Arial"/>
              </a:rPr>
              <a:t>مسایل و مشکلات مورد بررسی در تغییر رفتار و رفتار درمانی از دو دسته کمبود رفتار و فزونی رفتار تشکیل می </a:t>
            </a:r>
            <a:r>
              <a:rPr lang="fa-IR" dirty="0" smtClean="0">
                <a:latin typeface="Calibri"/>
                <a:ea typeface="Calibri"/>
                <a:cs typeface="Arial"/>
              </a:rPr>
              <a:t>شوند</a:t>
            </a:r>
          </a:p>
          <a:p>
            <a:pPr>
              <a:lnSpc>
                <a:spcPct val="150000"/>
              </a:lnSpc>
            </a:pPr>
            <a:r>
              <a:rPr lang="fa-IR" dirty="0">
                <a:latin typeface="Calibri"/>
                <a:ea typeface="Calibri"/>
                <a:cs typeface="Arial"/>
              </a:rPr>
              <a:t>نمونه هایی از کمبود </a:t>
            </a:r>
            <a:r>
              <a:rPr lang="fa-IR" dirty="0" smtClean="0">
                <a:latin typeface="Calibri"/>
                <a:ea typeface="Calibri"/>
                <a:cs typeface="Arial"/>
              </a:rPr>
              <a:t>رفتار</a:t>
            </a:r>
            <a:endParaRPr lang="en-US" dirty="0">
              <a:latin typeface="Calibri"/>
              <a:ea typeface="Calibri"/>
              <a:cs typeface="Arial"/>
            </a:endParaRPr>
          </a:p>
          <a:p>
            <a:pPr>
              <a:lnSpc>
                <a:spcPct val="150000"/>
              </a:lnSpc>
              <a:spcAft>
                <a:spcPts val="1000"/>
              </a:spcAft>
            </a:pPr>
            <a:r>
              <a:rPr lang="fa-IR" dirty="0">
                <a:latin typeface="Calibri"/>
                <a:ea typeface="Calibri"/>
                <a:cs typeface="Arial"/>
              </a:rPr>
              <a:t>یک کودک کلمات را خوب تلفظ نمی کند و با کودکان دیگر معاشرت نمی کند</a:t>
            </a:r>
            <a:endParaRPr lang="en-US" dirty="0">
              <a:latin typeface="Calibri"/>
              <a:ea typeface="Calibri"/>
              <a:cs typeface="Arial"/>
            </a:endParaRPr>
          </a:p>
          <a:p>
            <a:pPr>
              <a:lnSpc>
                <a:spcPct val="150000"/>
              </a:lnSpc>
              <a:spcAft>
                <a:spcPts val="1000"/>
              </a:spcAft>
            </a:pPr>
            <a:r>
              <a:rPr lang="fa-IR" dirty="0">
                <a:latin typeface="Calibri"/>
                <a:ea typeface="Calibri"/>
                <a:cs typeface="Arial"/>
              </a:rPr>
              <a:t>یک بزرگسال هنگام رانندگی به مقررات رانندگی بی اعتناست برای دیگران احترام قائل نمی شود و به موقع سر قرارهایش حاضر نمی </a:t>
            </a:r>
            <a:r>
              <a:rPr lang="fa-IR" dirty="0" smtClean="0">
                <a:latin typeface="Calibri"/>
                <a:ea typeface="Calibri"/>
                <a:cs typeface="Arial"/>
              </a:rPr>
              <a:t>شود</a:t>
            </a:r>
          </a:p>
        </p:txBody>
      </p:sp>
    </p:spTree>
    <p:extLst>
      <p:ext uri="{BB962C8B-B14F-4D97-AF65-F5344CB8AC3E}">
        <p14:creationId xmlns:p14="http://schemas.microsoft.com/office/powerpoint/2010/main" val="386670308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5976" y="274638"/>
            <a:ext cx="4577712" cy="778098"/>
          </a:xfrm>
        </p:spPr>
        <p:txBody>
          <a:bodyPr>
            <a:normAutofit fontScale="90000"/>
          </a:bodyPr>
          <a:lstStyle/>
          <a:p>
            <a:pPr algn="ctr"/>
            <a:r>
              <a:rPr lang="fa-IR" dirty="0">
                <a:solidFill>
                  <a:srgbClr val="00B050"/>
                </a:solidFill>
                <a:latin typeface="Calibri"/>
                <a:ea typeface="Calibri"/>
                <a:cs typeface="Arial"/>
              </a:rPr>
              <a:t>نمونه هایی از فزونی رفتار</a:t>
            </a:r>
            <a:r>
              <a:rPr lang="en-US" dirty="0">
                <a:solidFill>
                  <a:srgbClr val="00B050"/>
                </a:solidFill>
              </a:rPr>
              <a:t/>
            </a:r>
            <a:br>
              <a:rPr lang="en-US" dirty="0">
                <a:solidFill>
                  <a:srgbClr val="00B050"/>
                </a:solidFill>
              </a:rPr>
            </a:br>
            <a:endParaRPr lang="en-US" dirty="0">
              <a:solidFill>
                <a:srgbClr val="00B050"/>
              </a:solidFill>
            </a:endParaRPr>
          </a:p>
        </p:txBody>
      </p:sp>
      <p:sp>
        <p:nvSpPr>
          <p:cNvPr id="3" name="Content Placeholder 2"/>
          <p:cNvSpPr>
            <a:spLocks noGrp="1"/>
          </p:cNvSpPr>
          <p:nvPr>
            <p:ph idx="1"/>
          </p:nvPr>
        </p:nvSpPr>
        <p:spPr>
          <a:xfrm>
            <a:off x="1187624" y="1447800"/>
            <a:ext cx="7746064" cy="5293568"/>
          </a:xfrm>
        </p:spPr>
        <p:txBody>
          <a:bodyPr>
            <a:normAutofit fontScale="85000" lnSpcReduction="10000"/>
          </a:bodyPr>
          <a:lstStyle/>
          <a:p>
            <a:pPr>
              <a:lnSpc>
                <a:spcPct val="160000"/>
              </a:lnSpc>
              <a:spcAft>
                <a:spcPts val="1000"/>
              </a:spcAft>
            </a:pPr>
            <a:r>
              <a:rPr lang="fa-IR" dirty="0">
                <a:latin typeface="Calibri"/>
                <a:ea typeface="Calibri"/>
                <a:cs typeface="Arial"/>
              </a:rPr>
              <a:t>یک نوجوان مرتب صحبت پدر و مادرش را قطع می کند ساعتها با تلفن پرحرفی می کند و کلمات رکیک به زبان می آورد</a:t>
            </a:r>
            <a:endParaRPr lang="en-US" dirty="0">
              <a:latin typeface="Calibri"/>
              <a:ea typeface="Calibri"/>
              <a:cs typeface="Arial"/>
            </a:endParaRPr>
          </a:p>
          <a:p>
            <a:pPr>
              <a:lnSpc>
                <a:spcPct val="160000"/>
              </a:lnSpc>
            </a:pPr>
            <a:r>
              <a:rPr lang="fa-IR" dirty="0">
                <a:latin typeface="Calibri"/>
                <a:ea typeface="Calibri"/>
                <a:cs typeface="Arial"/>
              </a:rPr>
              <a:t>یک بزرگسال یکسره وقتش را صرف تماشای تلویزیون می کند بین غذاهایش زیاد شیرنی می خورد زیاد سیگار می </a:t>
            </a:r>
            <a:r>
              <a:rPr lang="fa-IR" dirty="0" smtClean="0">
                <a:latin typeface="Calibri"/>
                <a:ea typeface="Calibri"/>
                <a:cs typeface="Arial"/>
              </a:rPr>
              <a:t>کشد</a:t>
            </a:r>
          </a:p>
          <a:p>
            <a:pPr>
              <a:lnSpc>
                <a:spcPct val="160000"/>
              </a:lnSpc>
            </a:pPr>
            <a:r>
              <a:rPr lang="fa-IR" dirty="0" smtClean="0">
                <a:latin typeface="Calibri"/>
                <a:cs typeface="Arial"/>
              </a:rPr>
              <a:t>برای تشخیص فزونی یا کمبود رفتار لازم است موقعیتی که رفتار در آن رخ می دهد مشخص شود مثلا استفاده از مداد رنگی برای نقاشی رفتاری مناسب است اما اگر با آن دیوار را رنگ کنیم . </a:t>
            </a:r>
            <a:endParaRPr lang="en-US" dirty="0"/>
          </a:p>
        </p:txBody>
      </p:sp>
    </p:spTree>
    <p:extLst>
      <p:ext uri="{BB962C8B-B14F-4D97-AF65-F5344CB8AC3E}">
        <p14:creationId xmlns:p14="http://schemas.microsoft.com/office/powerpoint/2010/main" val="80702678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2132856"/>
            <a:ext cx="8352928" cy="3024336"/>
          </a:xfrm>
        </p:spPr>
        <p:txBody>
          <a:bodyPr>
            <a:noAutofit/>
          </a:bodyPr>
          <a:lstStyle/>
          <a:p>
            <a:pPr algn="r">
              <a:lnSpc>
                <a:spcPct val="150000"/>
              </a:lnSpc>
            </a:pPr>
            <a:r>
              <a:rPr lang="fa-IR" sz="4800" dirty="0" smtClean="0">
                <a:solidFill>
                  <a:srgbClr val="00B050"/>
                </a:solidFill>
                <a:cs typeface="2  Aseman" panose="00000400000000000000" pitchFamily="2" charset="-78"/>
              </a:rPr>
              <a:t>تغییر رفتار و رفتار درمانی</a:t>
            </a:r>
          </a:p>
          <a:p>
            <a:pPr algn="r">
              <a:lnSpc>
                <a:spcPct val="150000"/>
              </a:lnSpc>
            </a:pPr>
            <a:r>
              <a:rPr lang="fa-IR" sz="4800" dirty="0" smtClean="0">
                <a:solidFill>
                  <a:srgbClr val="00B050"/>
                </a:solidFill>
                <a:cs typeface="2  Aseman" panose="00000400000000000000" pitchFamily="2" charset="-78"/>
              </a:rPr>
              <a:t>استاد محمدی جلالی</a:t>
            </a:r>
          </a:p>
          <a:p>
            <a:pPr algn="r">
              <a:lnSpc>
                <a:spcPct val="150000"/>
              </a:lnSpc>
            </a:pPr>
            <a:r>
              <a:rPr lang="fa-IR" sz="4800" dirty="0" smtClean="0">
                <a:solidFill>
                  <a:srgbClr val="00B050"/>
                </a:solidFill>
                <a:cs typeface="2  Aseman" panose="00000400000000000000" pitchFamily="2" charset="-78"/>
              </a:rPr>
              <a:t>حجت اله منصوری کریانی ، حامد کوشکی </a:t>
            </a:r>
            <a:endParaRPr lang="fa-IR" sz="4800" dirty="0">
              <a:solidFill>
                <a:srgbClr val="00B050"/>
              </a:solidFill>
              <a:cs typeface="2  Aseman" panose="00000400000000000000" pitchFamily="2" charset="-78"/>
            </a:endParaRPr>
          </a:p>
        </p:txBody>
      </p:sp>
      <p:sp>
        <p:nvSpPr>
          <p:cNvPr id="5" name="Title 4"/>
          <p:cNvSpPr>
            <a:spLocks noGrp="1"/>
          </p:cNvSpPr>
          <p:nvPr>
            <p:ph type="ctrTitle"/>
          </p:nvPr>
        </p:nvSpPr>
        <p:spPr/>
        <p:txBody>
          <a:bodyPr/>
          <a:lstStyle/>
          <a:p>
            <a:endParaRPr lang="fa-IR"/>
          </a:p>
        </p:txBody>
      </p:sp>
    </p:spTree>
    <p:extLst>
      <p:ext uri="{BB962C8B-B14F-4D97-AF65-F5344CB8AC3E}">
        <p14:creationId xmlns:p14="http://schemas.microsoft.com/office/powerpoint/2010/main" val="32219674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8400"/>
            <a:ext cx="8604448" cy="685800"/>
          </a:xfrm>
        </p:spPr>
        <p:txBody>
          <a:bodyPr>
            <a:normAutofit fontScale="90000"/>
          </a:bodyPr>
          <a:lstStyle/>
          <a:p>
            <a:pPr algn="ctr"/>
            <a:r>
              <a:rPr lang="fa-IR" dirty="0">
                <a:solidFill>
                  <a:srgbClr val="00B050"/>
                </a:solidFill>
                <a:latin typeface="Calibri"/>
                <a:ea typeface="Calibri"/>
                <a:cs typeface="Arial"/>
              </a:rPr>
              <a:t>زمینه های کاربردی تغییر رفتارو رفتار </a:t>
            </a:r>
            <a:r>
              <a:rPr lang="fa-IR" dirty="0" smtClean="0">
                <a:solidFill>
                  <a:srgbClr val="00B050"/>
                </a:solidFill>
                <a:latin typeface="Calibri"/>
                <a:ea typeface="Calibri"/>
                <a:cs typeface="Arial"/>
              </a:rPr>
              <a:t>درمانی</a:t>
            </a:r>
            <a:endParaRPr lang="en-US" dirty="0">
              <a:solidFill>
                <a:srgbClr val="00B050"/>
              </a:solidFill>
            </a:endParaRPr>
          </a:p>
        </p:txBody>
      </p:sp>
      <p:sp>
        <p:nvSpPr>
          <p:cNvPr id="3" name="Content Placeholder 2"/>
          <p:cNvSpPr>
            <a:spLocks noGrp="1"/>
          </p:cNvSpPr>
          <p:nvPr>
            <p:ph idx="1"/>
          </p:nvPr>
        </p:nvSpPr>
        <p:spPr>
          <a:xfrm>
            <a:off x="1187624" y="836712"/>
            <a:ext cx="7776864" cy="5760640"/>
          </a:xfrm>
        </p:spPr>
        <p:txBody>
          <a:bodyPr>
            <a:normAutofit fontScale="85000" lnSpcReduction="10000"/>
          </a:bodyPr>
          <a:lstStyle/>
          <a:p>
            <a:pPr>
              <a:lnSpc>
                <a:spcPct val="160000"/>
              </a:lnSpc>
              <a:spcAft>
                <a:spcPts val="1000"/>
              </a:spcAft>
            </a:pPr>
            <a:r>
              <a:rPr lang="fa-IR" dirty="0">
                <a:latin typeface="Calibri"/>
                <a:ea typeface="Calibri"/>
                <a:cs typeface="Arial"/>
              </a:rPr>
              <a:t>هدف تغییر رفتارورفتار درمانی هم اصلاح رفتارهای مخرب وهم کمک به ایجاد رفتارهای سودمند است </a:t>
            </a:r>
            <a:endParaRPr lang="en-US" dirty="0">
              <a:latin typeface="Calibri"/>
              <a:ea typeface="Calibri"/>
              <a:cs typeface="Arial"/>
            </a:endParaRPr>
          </a:p>
          <a:p>
            <a:pPr>
              <a:lnSpc>
                <a:spcPct val="160000"/>
              </a:lnSpc>
              <a:spcAft>
                <a:spcPts val="1000"/>
              </a:spcAft>
            </a:pPr>
            <a:r>
              <a:rPr lang="fa-IR" dirty="0">
                <a:latin typeface="Calibri"/>
                <a:ea typeface="Calibri"/>
                <a:cs typeface="Arial"/>
              </a:rPr>
              <a:t>مارتین و پیر موارد بالینی رفتار درمانی را به شرح زیر ذکر می </a:t>
            </a:r>
            <a:r>
              <a:rPr lang="fa-IR" dirty="0" smtClean="0">
                <a:latin typeface="Calibri"/>
                <a:ea typeface="Calibri"/>
                <a:cs typeface="Arial"/>
              </a:rPr>
              <a:t>کند: انواع فوبیا - </a:t>
            </a:r>
            <a:r>
              <a:rPr lang="fa-IR" dirty="0">
                <a:latin typeface="Calibri"/>
                <a:ea typeface="Calibri"/>
                <a:cs typeface="Arial"/>
              </a:rPr>
              <a:t>اختلال های مربوط به وسواس های فکری – عملی – افسردگی </a:t>
            </a:r>
            <a:r>
              <a:rPr lang="fa-IR" dirty="0" smtClean="0">
                <a:latin typeface="Calibri"/>
                <a:ea typeface="Calibri"/>
                <a:cs typeface="Arial"/>
              </a:rPr>
              <a:t>– استرس ازدواج – مشکلات جنسی</a:t>
            </a:r>
            <a:endParaRPr lang="en-US" dirty="0">
              <a:latin typeface="Calibri"/>
              <a:ea typeface="Calibri"/>
              <a:cs typeface="Arial"/>
            </a:endParaRPr>
          </a:p>
          <a:p>
            <a:pPr>
              <a:lnSpc>
                <a:spcPct val="160000"/>
              </a:lnSpc>
              <a:spcAft>
                <a:spcPts val="1000"/>
              </a:spcAft>
            </a:pPr>
            <a:r>
              <a:rPr lang="fa-IR" dirty="0">
                <a:latin typeface="Calibri"/>
                <a:ea typeface="Calibri"/>
                <a:cs typeface="Arial"/>
              </a:rPr>
              <a:t>ولپی رفتار نابهنجار را به دو دسته آموخته شده و نا آموخته </a:t>
            </a:r>
            <a:r>
              <a:rPr lang="fa-IR" dirty="0" smtClean="0">
                <a:latin typeface="Calibri"/>
                <a:ea typeface="Calibri"/>
                <a:cs typeface="Arial"/>
              </a:rPr>
              <a:t>( منشا عضوی دارند ) تقسیم </a:t>
            </a:r>
            <a:r>
              <a:rPr lang="fa-IR" dirty="0">
                <a:latin typeface="Calibri"/>
                <a:ea typeface="Calibri"/>
                <a:cs typeface="Arial"/>
              </a:rPr>
              <a:t>کرده و رفتار نابهنجار آموخته </a:t>
            </a:r>
            <a:r>
              <a:rPr lang="fa-IR" dirty="0" smtClean="0">
                <a:latin typeface="Calibri"/>
                <a:ea typeface="Calibri"/>
                <a:cs typeface="Arial"/>
              </a:rPr>
              <a:t>شده ( ناشی از یادگیری ) را </a:t>
            </a:r>
            <a:r>
              <a:rPr lang="fa-IR" dirty="0">
                <a:latin typeface="Calibri"/>
                <a:ea typeface="Calibri"/>
                <a:cs typeface="Arial"/>
              </a:rPr>
              <a:t>در قلمرو رفتار درمانی دانسته </a:t>
            </a:r>
            <a:r>
              <a:rPr lang="fa-IR" dirty="0" smtClean="0">
                <a:latin typeface="Calibri"/>
                <a:ea typeface="Calibri"/>
                <a:cs typeface="Arial"/>
              </a:rPr>
              <a:t>است</a:t>
            </a:r>
            <a:endParaRPr lang="en-US" dirty="0">
              <a:latin typeface="Calibri"/>
              <a:ea typeface="Calibri"/>
              <a:cs typeface="Arial"/>
            </a:endParaRPr>
          </a:p>
        </p:txBody>
      </p:sp>
    </p:spTree>
    <p:extLst>
      <p:ext uri="{BB962C8B-B14F-4D97-AF65-F5344CB8AC3E}">
        <p14:creationId xmlns:p14="http://schemas.microsoft.com/office/powerpoint/2010/main" val="215719528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lnSpc>
                <a:spcPct val="150000"/>
              </a:lnSpc>
            </a:pPr>
            <a:r>
              <a:rPr lang="fa-IR" sz="2400" dirty="0">
                <a:solidFill>
                  <a:srgbClr val="00B050"/>
                </a:solidFill>
                <a:latin typeface="Calibri"/>
                <a:ea typeface="Calibri"/>
                <a:cs typeface="Arial"/>
              </a:rPr>
              <a:t>میلتنبرگردر کتاب تغییر رفتار اصول و روشها زمینه های کاربردی تغییر رفتار رادر سیزده مورد برشمرده </a:t>
            </a:r>
            <a:r>
              <a:rPr lang="fa-IR" sz="2400" dirty="0" smtClean="0">
                <a:solidFill>
                  <a:srgbClr val="00B050"/>
                </a:solidFill>
                <a:latin typeface="Calibri"/>
                <a:ea typeface="Calibri"/>
                <a:cs typeface="Arial"/>
              </a:rPr>
              <a:t>است</a:t>
            </a:r>
            <a:endParaRPr lang="en-US" sz="2400" dirty="0">
              <a:solidFill>
                <a:srgbClr val="00B050"/>
              </a:solidFill>
            </a:endParaRPr>
          </a:p>
        </p:txBody>
      </p:sp>
      <p:sp>
        <p:nvSpPr>
          <p:cNvPr id="3" name="Content Placeholder 2"/>
          <p:cNvSpPr>
            <a:spLocks noGrp="1"/>
          </p:cNvSpPr>
          <p:nvPr>
            <p:ph idx="1"/>
          </p:nvPr>
        </p:nvSpPr>
        <p:spPr>
          <a:xfrm>
            <a:off x="1435608" y="1447800"/>
            <a:ext cx="7708392" cy="5293568"/>
          </a:xfrm>
        </p:spPr>
        <p:txBody>
          <a:bodyPr>
            <a:noAutofit/>
          </a:bodyPr>
          <a:lstStyle/>
          <a:p>
            <a:pPr marL="342900" lvl="0" indent="-342900">
              <a:spcAft>
                <a:spcPts val="1000"/>
              </a:spcAft>
              <a:buFont typeface="+mj-lt"/>
              <a:buAutoNum type="arabicPeriod"/>
            </a:pPr>
            <a:r>
              <a:rPr lang="fa-IR" sz="2400" dirty="0">
                <a:latin typeface="Calibri"/>
                <a:ea typeface="Calibri"/>
                <a:cs typeface="Arial"/>
              </a:rPr>
              <a:t>ناتواناییهای تحولی:کمک به درمان پرخاشگری </a:t>
            </a:r>
            <a:r>
              <a:rPr lang="fa-IR" sz="2400" dirty="0" smtClean="0">
                <a:latin typeface="Calibri"/>
                <a:ea typeface="Calibri"/>
                <a:cs typeface="Arial"/>
              </a:rPr>
              <a:t>، خود </a:t>
            </a:r>
            <a:r>
              <a:rPr lang="fa-IR" sz="2400" dirty="0">
                <a:latin typeface="Calibri"/>
                <a:ea typeface="Calibri"/>
                <a:cs typeface="Arial"/>
              </a:rPr>
              <a:t>آزاری و رفتار </a:t>
            </a:r>
            <a:r>
              <a:rPr lang="fa-IR" sz="2400" dirty="0" smtClean="0">
                <a:latin typeface="Calibri"/>
                <a:ea typeface="Calibri"/>
                <a:cs typeface="Arial"/>
              </a:rPr>
              <a:t>تخریبی و هم در تربیت مربیان و اداره کننده گان آن حوزه ها </a:t>
            </a:r>
            <a:endParaRPr lang="en-US" sz="2400" dirty="0">
              <a:latin typeface="Calibri"/>
              <a:ea typeface="Calibri"/>
              <a:cs typeface="Arial"/>
            </a:endParaRPr>
          </a:p>
          <a:p>
            <a:pPr marL="342900" lvl="0" indent="-342900">
              <a:spcAft>
                <a:spcPts val="1000"/>
              </a:spcAft>
              <a:buFont typeface="+mj-lt"/>
              <a:buAutoNum type="arabicPeriod"/>
            </a:pPr>
            <a:r>
              <a:rPr lang="fa-IR" sz="2400" dirty="0">
                <a:latin typeface="Calibri"/>
                <a:ea typeface="Calibri"/>
                <a:cs typeface="Arial"/>
              </a:rPr>
              <a:t>بیماریهای روانی</a:t>
            </a:r>
            <a:r>
              <a:rPr lang="fa-IR" sz="2400" dirty="0" smtClean="0">
                <a:latin typeface="Calibri"/>
                <a:ea typeface="Calibri"/>
                <a:cs typeface="Arial"/>
              </a:rPr>
              <a:t>: برای </a:t>
            </a:r>
            <a:r>
              <a:rPr lang="fa-IR" sz="2400" dirty="0">
                <a:latin typeface="Calibri"/>
                <a:ea typeface="Calibri"/>
                <a:cs typeface="Arial"/>
              </a:rPr>
              <a:t>کمک به افراد بستری در بیمارستانهای روانی در بهبود رفتار مهارتهای زندگی روزانه – رفتار اجتماعی </a:t>
            </a:r>
            <a:r>
              <a:rPr lang="fa-IR" sz="2400" dirty="0" smtClean="0">
                <a:latin typeface="Calibri"/>
                <a:ea typeface="Calibri"/>
                <a:cs typeface="Arial"/>
              </a:rPr>
              <a:t>پرخاشگری استفاده می شود .</a:t>
            </a:r>
            <a:endParaRPr lang="en-US" sz="2400" dirty="0">
              <a:latin typeface="Calibri"/>
              <a:ea typeface="Calibri"/>
              <a:cs typeface="Arial"/>
            </a:endParaRPr>
          </a:p>
          <a:p>
            <a:pPr marL="342900" lvl="0" indent="-342900">
              <a:spcAft>
                <a:spcPts val="1000"/>
              </a:spcAft>
              <a:buFont typeface="+mj-lt"/>
              <a:buAutoNum type="arabicPeriod"/>
            </a:pPr>
            <a:r>
              <a:rPr lang="fa-IR" sz="2400" dirty="0">
                <a:latin typeface="Calibri"/>
                <a:ea typeface="Calibri"/>
                <a:cs typeface="Arial"/>
              </a:rPr>
              <a:t>آموزش افراد استثنایی</a:t>
            </a:r>
            <a:r>
              <a:rPr lang="fa-IR" sz="2400" dirty="0" smtClean="0">
                <a:latin typeface="Calibri"/>
                <a:ea typeface="Calibri"/>
                <a:cs typeface="Arial"/>
              </a:rPr>
              <a:t>: برای </a:t>
            </a:r>
            <a:r>
              <a:rPr lang="fa-IR" sz="2400" dirty="0">
                <a:latin typeface="Calibri"/>
                <a:ea typeface="Calibri"/>
                <a:cs typeface="Arial"/>
              </a:rPr>
              <a:t>تحلیل و ارتقاء تعامل معلم - دانش آموزو کمک به رفع ناتوانایی های مربوط به </a:t>
            </a:r>
            <a:r>
              <a:rPr lang="fa-IR" sz="2400" dirty="0" smtClean="0">
                <a:latin typeface="Calibri"/>
                <a:ea typeface="Calibri"/>
                <a:cs typeface="Arial"/>
              </a:rPr>
              <a:t>یادگیری </a:t>
            </a:r>
            <a:endParaRPr lang="en-US" sz="2400" dirty="0">
              <a:latin typeface="Calibri"/>
              <a:ea typeface="Calibri"/>
              <a:cs typeface="Arial"/>
            </a:endParaRPr>
          </a:p>
          <a:p>
            <a:pPr marL="342900" lvl="0" indent="-342900">
              <a:spcAft>
                <a:spcPts val="1000"/>
              </a:spcAft>
              <a:buFont typeface="+mj-lt"/>
              <a:buAutoNum type="arabicPeriod"/>
            </a:pPr>
            <a:r>
              <a:rPr lang="fa-IR" sz="2400" dirty="0">
                <a:latin typeface="Calibri"/>
                <a:ea typeface="Calibri"/>
                <a:cs typeface="Arial"/>
              </a:rPr>
              <a:t>توان بخشی: منظور از توان بخشی فرایند کمک کردن به </a:t>
            </a:r>
            <a:r>
              <a:rPr lang="fa-IR" sz="2400" dirty="0" smtClean="0">
                <a:latin typeface="Calibri"/>
                <a:ea typeface="Calibri"/>
                <a:cs typeface="Arial"/>
              </a:rPr>
              <a:t>افراد ( از راه آموزش )  </a:t>
            </a:r>
            <a:r>
              <a:rPr lang="fa-IR" sz="2400" dirty="0">
                <a:latin typeface="Calibri"/>
                <a:ea typeface="Calibri"/>
                <a:cs typeface="Arial"/>
              </a:rPr>
              <a:t>در کسب کارکرد طبیعی پس از صدمه دیدن مانند جراحی سر یا صدمه از سکته مغزی </a:t>
            </a:r>
            <a:endParaRPr lang="en-US" sz="2400" dirty="0">
              <a:latin typeface="Calibri"/>
              <a:ea typeface="Calibri"/>
              <a:cs typeface="Arial"/>
            </a:endParaRPr>
          </a:p>
        </p:txBody>
      </p:sp>
    </p:spTree>
    <p:extLst>
      <p:ext uri="{BB962C8B-B14F-4D97-AF65-F5344CB8AC3E}">
        <p14:creationId xmlns:p14="http://schemas.microsoft.com/office/powerpoint/2010/main" val="21448278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7" y="6561"/>
            <a:ext cx="8008442" cy="6851439"/>
          </a:xfrm>
        </p:spPr>
        <p:txBody>
          <a:bodyPr>
            <a:normAutofit fontScale="70000" lnSpcReduction="20000"/>
          </a:bodyPr>
          <a:lstStyle/>
          <a:p>
            <a:pPr lvl="0" indent="0">
              <a:lnSpc>
                <a:spcPct val="170000"/>
              </a:lnSpc>
              <a:spcAft>
                <a:spcPts val="1000"/>
              </a:spcAft>
              <a:buNone/>
            </a:pPr>
            <a:r>
              <a:rPr lang="fa-IR" dirty="0" smtClean="0">
                <a:latin typeface="Calibri"/>
                <a:ea typeface="Calibri"/>
                <a:cs typeface="Arial"/>
              </a:rPr>
              <a:t>5- روانشناسی </a:t>
            </a:r>
            <a:r>
              <a:rPr lang="fa-IR" dirty="0">
                <a:latin typeface="Calibri"/>
                <a:ea typeface="Calibri"/>
                <a:cs typeface="Arial"/>
              </a:rPr>
              <a:t>جامعه </a:t>
            </a:r>
            <a:r>
              <a:rPr lang="fa-IR" dirty="0" smtClean="0">
                <a:latin typeface="Calibri"/>
                <a:ea typeface="Calibri"/>
                <a:cs typeface="Arial"/>
              </a:rPr>
              <a:t>:کاربرد تغییر رفتار در آن تاثیر گذاری بر تعداد برزگی افراد به قصد نفع رساندن به همه افراد جامعه مثل </a:t>
            </a:r>
            <a:r>
              <a:rPr lang="fa-IR" dirty="0">
                <a:latin typeface="Calibri"/>
                <a:ea typeface="Calibri"/>
                <a:cs typeface="Arial"/>
              </a:rPr>
              <a:t>کاستن از ریختن آشغال در کوچه  و کاهش مصرف غیر قانونی دارو</a:t>
            </a:r>
            <a:endParaRPr lang="en-US" dirty="0">
              <a:latin typeface="Calibri"/>
              <a:ea typeface="Calibri"/>
              <a:cs typeface="Arial"/>
            </a:endParaRPr>
          </a:p>
          <a:p>
            <a:pPr lvl="0" indent="0">
              <a:lnSpc>
                <a:spcPct val="170000"/>
              </a:lnSpc>
              <a:spcAft>
                <a:spcPts val="1000"/>
              </a:spcAft>
              <a:buNone/>
            </a:pPr>
            <a:r>
              <a:rPr lang="fa-IR" dirty="0" smtClean="0">
                <a:latin typeface="Calibri"/>
                <a:ea typeface="Calibri"/>
                <a:cs typeface="Arial"/>
              </a:rPr>
              <a:t>6- روانشناسی </a:t>
            </a:r>
            <a:r>
              <a:rPr lang="fa-IR" dirty="0">
                <a:latin typeface="Calibri"/>
                <a:ea typeface="Calibri"/>
                <a:cs typeface="Arial"/>
              </a:rPr>
              <a:t>بالینی</a:t>
            </a:r>
            <a:r>
              <a:rPr lang="fa-IR" dirty="0" smtClean="0">
                <a:latin typeface="Calibri"/>
                <a:ea typeface="Calibri"/>
                <a:cs typeface="Arial"/>
              </a:rPr>
              <a:t>: استفاده از تغییر رفتار در کار برد اصول و روش های روانشناسی برای </a:t>
            </a:r>
            <a:r>
              <a:rPr lang="fa-IR" dirty="0">
                <a:latin typeface="Calibri"/>
                <a:ea typeface="Calibri"/>
                <a:cs typeface="Arial"/>
              </a:rPr>
              <a:t>کمک به افراد دارای مشکلات شخصیتی </a:t>
            </a:r>
            <a:r>
              <a:rPr lang="fa-IR" dirty="0" smtClean="0">
                <a:latin typeface="Calibri"/>
                <a:ea typeface="Calibri"/>
                <a:cs typeface="Arial"/>
              </a:rPr>
              <a:t>که رفتار درمانی نامیده می شود . ( تربیت روانشناسان بالینی ) </a:t>
            </a:r>
            <a:endParaRPr lang="en-US" dirty="0">
              <a:latin typeface="Calibri"/>
              <a:ea typeface="Calibri"/>
              <a:cs typeface="Arial"/>
            </a:endParaRPr>
          </a:p>
          <a:p>
            <a:pPr lvl="0" indent="0">
              <a:lnSpc>
                <a:spcPct val="115000"/>
              </a:lnSpc>
              <a:spcAft>
                <a:spcPts val="1000"/>
              </a:spcAft>
              <a:buNone/>
            </a:pPr>
            <a:r>
              <a:rPr lang="fa-IR" dirty="0" smtClean="0">
                <a:latin typeface="Calibri"/>
                <a:ea typeface="Calibri"/>
                <a:cs typeface="Arial"/>
              </a:rPr>
              <a:t>7- خدمات </a:t>
            </a:r>
            <a:r>
              <a:rPr lang="fa-IR" dirty="0">
                <a:latin typeface="Calibri"/>
                <a:ea typeface="Calibri"/>
                <a:cs typeface="Arial"/>
              </a:rPr>
              <a:t>تجاری صنعتی و انسانی: کمک به بالا بردن عملکرد کار و رضایت شغلی و کاهش تنیدگی و غیبت </a:t>
            </a:r>
            <a:r>
              <a:rPr lang="fa-IR" dirty="0" smtClean="0">
                <a:latin typeface="Calibri"/>
                <a:ea typeface="Calibri"/>
                <a:cs typeface="Arial"/>
              </a:rPr>
              <a:t>همچنین تغییر رفتار برای بهبود عملکرد سرپرستان مورد استفاده است .</a:t>
            </a:r>
            <a:endParaRPr lang="en-US" dirty="0">
              <a:latin typeface="Calibri"/>
              <a:ea typeface="Calibri"/>
              <a:cs typeface="Arial"/>
            </a:endParaRPr>
          </a:p>
          <a:p>
            <a:pPr lvl="0" indent="0">
              <a:lnSpc>
                <a:spcPct val="115000"/>
              </a:lnSpc>
              <a:spcAft>
                <a:spcPts val="1000"/>
              </a:spcAft>
              <a:buNone/>
            </a:pPr>
            <a:r>
              <a:rPr lang="fa-IR" dirty="0" smtClean="0">
                <a:latin typeface="Calibri"/>
                <a:ea typeface="Calibri"/>
                <a:cs typeface="Arial"/>
              </a:rPr>
              <a:t>8- خودمدیریتی:کمک </a:t>
            </a:r>
            <a:r>
              <a:rPr lang="fa-IR" dirty="0">
                <a:latin typeface="Calibri"/>
                <a:ea typeface="Calibri"/>
                <a:cs typeface="Arial"/>
              </a:rPr>
              <a:t>به کنترل و اداره رفتار خودشان و </a:t>
            </a:r>
            <a:r>
              <a:rPr lang="fa-IR" dirty="0" smtClean="0">
                <a:latin typeface="Calibri"/>
                <a:ea typeface="Calibri"/>
                <a:cs typeface="Arial"/>
              </a:rPr>
              <a:t>اصلاح عادتهای و </a:t>
            </a:r>
            <a:r>
              <a:rPr lang="fa-IR" dirty="0">
                <a:latin typeface="Calibri"/>
                <a:ea typeface="Calibri"/>
                <a:cs typeface="Arial"/>
              </a:rPr>
              <a:t>مشکلات شخصی خود </a:t>
            </a:r>
            <a:endParaRPr lang="en-US" dirty="0">
              <a:latin typeface="Calibri"/>
              <a:ea typeface="Calibri"/>
              <a:cs typeface="Arial"/>
            </a:endParaRPr>
          </a:p>
          <a:p>
            <a:pPr indent="0">
              <a:lnSpc>
                <a:spcPct val="170000"/>
              </a:lnSpc>
              <a:buNone/>
            </a:pPr>
            <a:r>
              <a:rPr lang="fa-IR" dirty="0" smtClean="0">
                <a:latin typeface="Calibri"/>
                <a:ea typeface="Calibri"/>
                <a:cs typeface="Arial"/>
              </a:rPr>
              <a:t>9- اداره </a:t>
            </a:r>
            <a:r>
              <a:rPr lang="fa-IR" dirty="0">
                <a:latin typeface="Calibri"/>
                <a:ea typeface="Calibri"/>
                <a:cs typeface="Arial"/>
              </a:rPr>
              <a:t>رفتار کودکان:کمک به </a:t>
            </a:r>
            <a:r>
              <a:rPr lang="fa-IR" dirty="0" smtClean="0">
                <a:latin typeface="Calibri"/>
                <a:ea typeface="Calibri"/>
                <a:cs typeface="Arial"/>
              </a:rPr>
              <a:t>اصلاح </a:t>
            </a:r>
            <a:r>
              <a:rPr lang="fa-IR" dirty="0">
                <a:latin typeface="Calibri"/>
                <a:ea typeface="Calibri"/>
                <a:cs typeface="Arial"/>
              </a:rPr>
              <a:t>رفتارهای کودکان مثل شب ادراری </a:t>
            </a:r>
            <a:r>
              <a:rPr lang="fa-IR" dirty="0" smtClean="0">
                <a:latin typeface="Calibri"/>
                <a:ea typeface="Calibri"/>
                <a:cs typeface="Arial"/>
              </a:rPr>
              <a:t>،ناخن جویدن(بیشترین کاربرد را تغییر رفتار در این حوزه دارد)</a:t>
            </a:r>
          </a:p>
        </p:txBody>
      </p:sp>
    </p:spTree>
    <p:extLst>
      <p:ext uri="{BB962C8B-B14F-4D97-AF65-F5344CB8AC3E}">
        <p14:creationId xmlns:p14="http://schemas.microsoft.com/office/powerpoint/2010/main" val="21470079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16632"/>
            <a:ext cx="7956376" cy="6480720"/>
          </a:xfrm>
        </p:spPr>
        <p:txBody>
          <a:bodyPr>
            <a:normAutofit fontScale="92500" lnSpcReduction="10000"/>
          </a:bodyPr>
          <a:lstStyle/>
          <a:p>
            <a:pPr lvl="0" indent="0">
              <a:lnSpc>
                <a:spcPct val="150000"/>
              </a:lnSpc>
              <a:spcAft>
                <a:spcPts val="1000"/>
              </a:spcAft>
              <a:buNone/>
            </a:pPr>
            <a:r>
              <a:rPr lang="fa-IR" sz="2800" dirty="0" smtClean="0">
                <a:latin typeface="Calibri"/>
                <a:ea typeface="Calibri"/>
                <a:cs typeface="Arial"/>
              </a:rPr>
              <a:t>10- پیش </a:t>
            </a:r>
            <a:r>
              <a:rPr lang="fa-IR" sz="2800" dirty="0">
                <a:latin typeface="Calibri"/>
                <a:ea typeface="Calibri"/>
                <a:cs typeface="Arial"/>
              </a:rPr>
              <a:t>گیری:پیش گیری از </a:t>
            </a:r>
            <a:r>
              <a:rPr lang="fa-IR" sz="2800" dirty="0" smtClean="0">
                <a:latin typeface="Calibri"/>
                <a:ea typeface="Calibri"/>
                <a:cs typeface="Arial"/>
              </a:rPr>
              <a:t>مشکلات کودکان مثل سوء </a:t>
            </a:r>
            <a:r>
              <a:rPr lang="fa-IR" sz="2800" dirty="0">
                <a:latin typeface="Calibri"/>
                <a:ea typeface="Calibri"/>
                <a:cs typeface="Arial"/>
              </a:rPr>
              <a:t>استفاده های جنسی </a:t>
            </a:r>
            <a:r>
              <a:rPr lang="fa-IR" sz="2800" dirty="0" smtClean="0">
                <a:latin typeface="Calibri"/>
                <a:ea typeface="Calibri"/>
                <a:cs typeface="Arial"/>
              </a:rPr>
              <a:t>، </a:t>
            </a:r>
            <a:r>
              <a:rPr lang="fa-IR" sz="2800" dirty="0">
                <a:latin typeface="Calibri"/>
                <a:ea typeface="Calibri"/>
                <a:cs typeface="Arial"/>
              </a:rPr>
              <a:t>کودک ربایی و ...</a:t>
            </a:r>
            <a:endParaRPr lang="en-US" sz="2800" dirty="0">
              <a:latin typeface="Calibri"/>
              <a:ea typeface="Calibri"/>
              <a:cs typeface="Arial"/>
            </a:endParaRPr>
          </a:p>
          <a:p>
            <a:pPr lvl="0" indent="0">
              <a:lnSpc>
                <a:spcPct val="150000"/>
              </a:lnSpc>
              <a:spcAft>
                <a:spcPts val="1000"/>
              </a:spcAft>
              <a:buNone/>
            </a:pPr>
            <a:r>
              <a:rPr lang="fa-IR" sz="2800" dirty="0" smtClean="0">
                <a:latin typeface="Calibri"/>
                <a:ea typeface="Calibri"/>
                <a:cs typeface="Arial"/>
              </a:rPr>
              <a:t>11-عملکرد </a:t>
            </a:r>
            <a:r>
              <a:rPr lang="fa-IR" sz="2800" dirty="0">
                <a:latin typeface="Calibri"/>
                <a:ea typeface="Calibri"/>
                <a:cs typeface="Arial"/>
              </a:rPr>
              <a:t>ورزشی:کمک به بهبود عملکرد ورزشکاران در ورزش های مختلف هم در تمرین و مسابقه</a:t>
            </a:r>
            <a:endParaRPr lang="en-US" sz="2800" dirty="0">
              <a:latin typeface="Calibri"/>
              <a:ea typeface="Calibri"/>
              <a:cs typeface="Arial"/>
            </a:endParaRPr>
          </a:p>
          <a:p>
            <a:pPr lvl="0" indent="0">
              <a:lnSpc>
                <a:spcPct val="150000"/>
              </a:lnSpc>
              <a:spcAft>
                <a:spcPts val="1000"/>
              </a:spcAft>
              <a:buNone/>
            </a:pPr>
            <a:r>
              <a:rPr lang="fa-IR" sz="2800" dirty="0" smtClean="0">
                <a:latin typeface="Calibri"/>
                <a:ea typeface="Calibri"/>
                <a:cs typeface="Arial"/>
              </a:rPr>
              <a:t>12- رفتارهای </a:t>
            </a:r>
            <a:r>
              <a:rPr lang="fa-IR" sz="2800" dirty="0">
                <a:latin typeface="Calibri"/>
                <a:ea typeface="Calibri"/>
                <a:cs typeface="Arial"/>
              </a:rPr>
              <a:t>وابسته به سلامتی: </a:t>
            </a:r>
            <a:r>
              <a:rPr lang="fa-IR" sz="2800" dirty="0" smtClean="0">
                <a:latin typeface="Calibri"/>
                <a:ea typeface="Calibri"/>
                <a:cs typeface="Arial"/>
              </a:rPr>
              <a:t>از کاربردهایش افزایش </a:t>
            </a:r>
            <a:r>
              <a:rPr lang="fa-IR" sz="2800" dirty="0">
                <a:latin typeface="Calibri"/>
                <a:ea typeface="Calibri"/>
                <a:cs typeface="Arial"/>
              </a:rPr>
              <a:t>رفتارهای مربوط به سبک زندگی سالم (مانند ورزش کردن و تغذیه مناسب)و کاهش رفتارهای </a:t>
            </a:r>
            <a:r>
              <a:rPr lang="fa-IR" sz="2800" dirty="0" smtClean="0">
                <a:latin typeface="Calibri"/>
                <a:ea typeface="Calibri"/>
                <a:cs typeface="Arial"/>
              </a:rPr>
              <a:t>ناسالم(سیگارکشیدن)و...</a:t>
            </a:r>
          </a:p>
          <a:p>
            <a:pPr lvl="0" indent="0">
              <a:lnSpc>
                <a:spcPct val="150000"/>
              </a:lnSpc>
              <a:spcAft>
                <a:spcPts val="1000"/>
              </a:spcAft>
              <a:buNone/>
            </a:pPr>
            <a:r>
              <a:rPr lang="fa-IR" sz="2800" dirty="0" smtClean="0">
                <a:latin typeface="Calibri"/>
                <a:ea typeface="Calibri"/>
                <a:cs typeface="Arial"/>
              </a:rPr>
              <a:t>13- نگهداری </a:t>
            </a:r>
            <a:r>
              <a:rPr lang="fa-IR" sz="2800" dirty="0">
                <a:latin typeface="Calibri"/>
                <a:ea typeface="Calibri"/>
                <a:cs typeface="Arial"/>
              </a:rPr>
              <a:t>از سالمندان:به سالمندان کمک می شودتا با </a:t>
            </a:r>
            <a:r>
              <a:rPr lang="fa-IR" sz="2800" dirty="0" smtClean="0">
                <a:latin typeface="Calibri"/>
                <a:ea typeface="Calibri"/>
                <a:cs typeface="Arial"/>
              </a:rPr>
              <a:t>مشکل </a:t>
            </a:r>
            <a:r>
              <a:rPr lang="fa-IR" sz="2800" dirty="0">
                <a:latin typeface="Calibri"/>
                <a:ea typeface="Calibri"/>
                <a:cs typeface="Arial"/>
              </a:rPr>
              <a:t>کاهش توانایی جسمی خود کنار </a:t>
            </a:r>
            <a:r>
              <a:rPr lang="fa-IR" sz="2800" dirty="0" smtClean="0">
                <a:latin typeface="Calibri"/>
                <a:ea typeface="Calibri"/>
                <a:cs typeface="Arial"/>
              </a:rPr>
              <a:t>بیایند،داشتن رفتار مناسب با دیگران در کهنسالی</a:t>
            </a:r>
          </a:p>
        </p:txBody>
      </p:sp>
    </p:spTree>
    <p:extLst>
      <p:ext uri="{BB962C8B-B14F-4D97-AF65-F5344CB8AC3E}">
        <p14:creationId xmlns:p14="http://schemas.microsoft.com/office/powerpoint/2010/main" val="38474339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8322"/>
            <a:ext cx="9144000" cy="6849677"/>
          </a:xfrm>
        </p:spPr>
      </p:pic>
      <p:sp>
        <p:nvSpPr>
          <p:cNvPr id="8" name="Title 7"/>
          <p:cNvSpPr>
            <a:spLocks noGrp="1"/>
          </p:cNvSpPr>
          <p:nvPr>
            <p:ph type="title"/>
          </p:nvPr>
        </p:nvSpPr>
        <p:spPr/>
        <p:txBody>
          <a:bodyPr/>
          <a:lstStyle/>
          <a:p>
            <a:endParaRPr lang="fa-IR"/>
          </a:p>
        </p:txBody>
      </p:sp>
      <p:sp>
        <p:nvSpPr>
          <p:cNvPr id="9" name="Title 1"/>
          <p:cNvSpPr txBox="1">
            <a:spLocks/>
          </p:cNvSpPr>
          <p:nvPr/>
        </p:nvSpPr>
        <p:spPr>
          <a:xfrm>
            <a:off x="971600" y="2560340"/>
            <a:ext cx="7498080" cy="1143000"/>
          </a:xfrm>
          <a:prstGeom prst="rect">
            <a:avLst/>
          </a:prstGeom>
        </p:spPr>
        <p:txBody>
          <a:bodyPr anchor="ctr">
            <a:noAutofit/>
          </a:bodyPr>
          <a:lst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fa-IR" sz="5400" dirty="0" smtClean="0">
                <a:solidFill>
                  <a:srgbClr val="FF0000"/>
                </a:solidFill>
              </a:rPr>
              <a:t>پایان</a:t>
            </a:r>
            <a:r>
              <a:rPr lang="fa-IR" sz="5400" dirty="0" smtClean="0">
                <a:solidFill>
                  <a:srgbClr val="00B050"/>
                </a:solidFill>
              </a:rPr>
              <a:t> </a:t>
            </a:r>
            <a:br>
              <a:rPr lang="fa-IR" sz="5400" dirty="0" smtClean="0">
                <a:solidFill>
                  <a:srgbClr val="00B050"/>
                </a:solidFill>
              </a:rPr>
            </a:br>
            <a:r>
              <a:rPr lang="fa-IR" sz="5400" dirty="0" smtClean="0">
                <a:solidFill>
                  <a:srgbClr val="00B050"/>
                </a:solidFill>
              </a:rPr>
              <a:t/>
            </a:r>
            <a:br>
              <a:rPr lang="fa-IR" sz="5400" dirty="0" smtClean="0">
                <a:solidFill>
                  <a:srgbClr val="00B050"/>
                </a:solidFill>
              </a:rPr>
            </a:br>
            <a:r>
              <a:rPr lang="fa-IR" sz="6600" dirty="0" smtClean="0">
                <a:solidFill>
                  <a:srgbClr val="FFC000"/>
                </a:solidFill>
              </a:rPr>
              <a:t/>
            </a:r>
            <a:br>
              <a:rPr lang="fa-IR" sz="6600" dirty="0" smtClean="0">
                <a:solidFill>
                  <a:srgbClr val="FFC000"/>
                </a:solidFill>
              </a:rPr>
            </a:br>
            <a:r>
              <a:rPr lang="fa-IR" sz="6600" dirty="0" smtClean="0">
                <a:solidFill>
                  <a:srgbClr val="FFC000"/>
                </a:solidFill>
              </a:rPr>
              <a:t>با تشکر از حسن توجه شما</a:t>
            </a:r>
            <a:endParaRPr lang="fa-IR" sz="6600" dirty="0">
              <a:solidFill>
                <a:srgbClr val="FFC000"/>
              </a:solidFill>
            </a:endParaRPr>
          </a:p>
        </p:txBody>
      </p:sp>
    </p:spTree>
    <p:extLst>
      <p:ext uri="{BB962C8B-B14F-4D97-AF65-F5344CB8AC3E}">
        <p14:creationId xmlns:p14="http://schemas.microsoft.com/office/powerpoint/2010/main" val="151292264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28419"/>
            <a:ext cx="7498080" cy="1143000"/>
          </a:xfrm>
        </p:spPr>
        <p:txBody>
          <a:bodyPr/>
          <a:lstStyle/>
          <a:p>
            <a:pPr algn="ctr"/>
            <a:r>
              <a:rPr lang="fa-IR" dirty="0" smtClean="0">
                <a:solidFill>
                  <a:schemeClr val="bg1">
                    <a:lumMod val="10000"/>
                  </a:schemeClr>
                </a:solidFill>
              </a:rPr>
              <a:t>فصل اول:تعاریف</a:t>
            </a:r>
            <a:endParaRPr lang="fa-IR" dirty="0">
              <a:solidFill>
                <a:schemeClr val="bg1">
                  <a:lumMod val="10000"/>
                </a:schemeClr>
              </a:solidFill>
            </a:endParaRPr>
          </a:p>
        </p:txBody>
      </p:sp>
      <p:sp>
        <p:nvSpPr>
          <p:cNvPr id="3" name="Content Placeholder 2"/>
          <p:cNvSpPr>
            <a:spLocks noGrp="1"/>
          </p:cNvSpPr>
          <p:nvPr>
            <p:ph idx="1"/>
          </p:nvPr>
        </p:nvSpPr>
        <p:spPr>
          <a:xfrm>
            <a:off x="1187624" y="980728"/>
            <a:ext cx="7776864" cy="5760640"/>
          </a:xfrm>
        </p:spPr>
        <p:txBody>
          <a:bodyPr>
            <a:normAutofit fontScale="70000" lnSpcReduction="20000"/>
          </a:bodyPr>
          <a:lstStyle/>
          <a:p>
            <a:pPr>
              <a:lnSpc>
                <a:spcPct val="170000"/>
              </a:lnSpc>
            </a:pPr>
            <a:r>
              <a:rPr lang="fa-IR" dirty="0" smtClean="0">
                <a:solidFill>
                  <a:schemeClr val="bg1">
                    <a:lumMod val="10000"/>
                  </a:schemeClr>
                </a:solidFill>
              </a:rPr>
              <a:t>تعریف تغییر رفتار و رفتار درمانی: </a:t>
            </a:r>
          </a:p>
          <a:p>
            <a:pPr indent="0">
              <a:lnSpc>
                <a:spcPct val="170000"/>
              </a:lnSpc>
              <a:buNone/>
            </a:pPr>
            <a:r>
              <a:rPr lang="fa-IR" dirty="0" smtClean="0">
                <a:solidFill>
                  <a:schemeClr val="bg1">
                    <a:lumMod val="10000"/>
                  </a:schemeClr>
                </a:solidFill>
              </a:rPr>
              <a:t>به مجموعه روش ها و فنونی گفته می شود که از یافته های روانشناسی آزمایشی، بویژه روانشناسی یادگیری استخراج شده اند و هدف آنها کمک به رفع مشکلات سازگاری افراد در موقعیت های مختلف زندگی فردی و اجتماعی است در واقع به تحلیل (روابط علی بین محیط و رفتار) وتغییر رفتار (ابداع واجرای روشها)می پردازد</a:t>
            </a:r>
          </a:p>
          <a:p>
            <a:pPr indent="0">
              <a:lnSpc>
                <a:spcPct val="170000"/>
              </a:lnSpc>
              <a:buNone/>
            </a:pPr>
            <a:r>
              <a:rPr lang="fa-IR" dirty="0" smtClean="0">
                <a:solidFill>
                  <a:schemeClr val="bg1">
                    <a:lumMod val="10000"/>
                  </a:schemeClr>
                </a:solidFill>
              </a:rPr>
              <a:t>تغییر رفتار و رفتار درمانی دو اصطلاح کم و بیش هم معنا هستند؛ هردو با رفتار سرو کار دارند، خاسنگاهشان یکی است ، و هدفهای تغریبا مشابهی  را دنبال میکنند به  همین دلیل بسیاری از متخصصان تغییر رفتار ورفتار درمانی این دو اصطلاح را به جای هم به کار میبرند.</a:t>
            </a:r>
            <a:endParaRPr lang="fa-IR" dirty="0">
              <a:solidFill>
                <a:schemeClr val="bg1">
                  <a:lumMod val="10000"/>
                </a:schemeClr>
              </a:solidFill>
            </a:endParaRPr>
          </a:p>
        </p:txBody>
      </p:sp>
    </p:spTree>
    <p:extLst>
      <p:ext uri="{BB962C8B-B14F-4D97-AF65-F5344CB8AC3E}">
        <p14:creationId xmlns:p14="http://schemas.microsoft.com/office/powerpoint/2010/main" val="96898921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332656"/>
            <a:ext cx="7520880" cy="6264696"/>
          </a:xfrm>
        </p:spPr>
        <p:txBody>
          <a:bodyPr>
            <a:normAutofit fontScale="62500" lnSpcReduction="20000"/>
          </a:bodyPr>
          <a:lstStyle/>
          <a:p>
            <a:pPr marL="82296" indent="0">
              <a:lnSpc>
                <a:spcPct val="170000"/>
              </a:lnSpc>
              <a:buNone/>
            </a:pPr>
            <a:r>
              <a:rPr lang="fa-IR" dirty="0" smtClean="0">
                <a:solidFill>
                  <a:schemeClr val="bg1">
                    <a:lumMod val="10000"/>
                  </a:schemeClr>
                </a:solidFill>
              </a:rPr>
              <a:t>تفاوت های تغییر رفتار و رفتار درمانی</a:t>
            </a:r>
          </a:p>
          <a:p>
            <a:pPr indent="0">
              <a:lnSpc>
                <a:spcPct val="170000"/>
              </a:lnSpc>
              <a:buNone/>
            </a:pPr>
            <a:r>
              <a:rPr lang="fa-IR" dirty="0" smtClean="0">
                <a:solidFill>
                  <a:schemeClr val="bg1">
                    <a:lumMod val="10000"/>
                  </a:schemeClr>
                </a:solidFill>
              </a:rPr>
              <a:t>1-اصطلاح تغییر رفتار بیشتر به وسیله ی پیروان نظریه شرطی سازی کنشگر و غالبا در موقعییت های غیر بالینی (آموزشی وخانوادگی و...)به کار می رود و بیشتر بر پژوهش های بنیادی کنشگر که با حیوانات و انسان ها انجام گرفته و نیز بر پژوهش های کاربردی انجام شده در موقعیت های عملی استواراست، اما اصطلاح رفتار درمانی بیشتر به وسیله پیروان نظریه های پائولوف ،هال و ولپی و عمدتا بر خواسته ازپژوهش های انجام شده با انسان  </a:t>
            </a:r>
            <a:r>
              <a:rPr lang="fa-IR" dirty="0">
                <a:solidFill>
                  <a:schemeClr val="bg1">
                    <a:lumMod val="10000"/>
                  </a:schemeClr>
                </a:solidFill>
              </a:rPr>
              <a:t>در موقعیت های بالینی </a:t>
            </a:r>
            <a:r>
              <a:rPr lang="fa-IR" dirty="0" smtClean="0">
                <a:solidFill>
                  <a:schemeClr val="bg1">
                    <a:lumMod val="10000"/>
                  </a:schemeClr>
                </a:solidFill>
              </a:rPr>
              <a:t>است وبیشترین  کاربرد را در کلینیک روانی دارد</a:t>
            </a:r>
          </a:p>
          <a:p>
            <a:pPr indent="0">
              <a:lnSpc>
                <a:spcPct val="170000"/>
              </a:lnSpc>
              <a:buNone/>
            </a:pPr>
            <a:r>
              <a:rPr lang="fa-IR" dirty="0" smtClean="0">
                <a:solidFill>
                  <a:schemeClr val="bg1">
                    <a:lumMod val="10000"/>
                  </a:schemeClr>
                </a:solidFill>
              </a:rPr>
              <a:t>2-تغیر رفتار به منظور بهبود همه نوع رفتار بهکار می روید در حالی که رفتار درمانی به منظور اصلاح رفتار ناسازگارو مشکلات هیجانی به کار می رود0</a:t>
            </a:r>
          </a:p>
          <a:p>
            <a:pPr indent="0">
              <a:lnSpc>
                <a:spcPct val="170000"/>
              </a:lnSpc>
              <a:buNone/>
            </a:pPr>
            <a:r>
              <a:rPr lang="fa-IR" dirty="0" smtClean="0">
                <a:solidFill>
                  <a:schemeClr val="bg1">
                    <a:lumMod val="10000"/>
                  </a:schemeClr>
                </a:solidFill>
              </a:rPr>
              <a:t>به رغم تفاوت های گفته شده تغییر رفتار و رفتار درمانی را میتوان بسیار نزدیک به هم دانست زیرا اگر چه این دو در پاره ای زمینه های کاربردی با هم تفاوت دارند اما از لحاظ خاستگاه نظری و هدف های عملی بسیار شبیه به هم اند.</a:t>
            </a:r>
          </a:p>
        </p:txBody>
      </p:sp>
    </p:spTree>
    <p:extLst>
      <p:ext uri="{BB962C8B-B14F-4D97-AF65-F5344CB8AC3E}">
        <p14:creationId xmlns:p14="http://schemas.microsoft.com/office/powerpoint/2010/main" val="235065878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260648"/>
            <a:ext cx="7632848" cy="6408712"/>
          </a:xfrm>
        </p:spPr>
        <p:txBody>
          <a:bodyPr>
            <a:normAutofit/>
          </a:bodyPr>
          <a:lstStyle/>
          <a:p>
            <a:pPr>
              <a:lnSpc>
                <a:spcPct val="150000"/>
              </a:lnSpc>
            </a:pPr>
            <a:r>
              <a:rPr lang="fa-IR" sz="2800" dirty="0" smtClean="0">
                <a:solidFill>
                  <a:schemeClr val="bg1">
                    <a:lumMod val="10000"/>
                  </a:schemeClr>
                </a:solidFill>
              </a:rPr>
              <a:t>اصطلاح رفتار درمانی پیش از اصطلاح تغییر رفتار( لیندزلی و اسکینر ) برای استفاده در بیمارستان های روانی ابداع شد ،اما بعد ازکاربرد اصول و روشهای روانشناسی یادگیری مورد استفاده در روانشناسی بالینی معلمان و مربیان آن در تغییر و اصلاح رفتار های تحصیلی و اجتماعی دانش آموزان در موقعیت های اجتماعی به کار بردن0به خاطرانطباق با شرایط آموزشگاهی به جای رفتار درمانی، اصطلاح تغییر رفتار به کار رفت.</a:t>
            </a:r>
          </a:p>
        </p:txBody>
      </p:sp>
    </p:spTree>
    <p:extLst>
      <p:ext uri="{BB962C8B-B14F-4D97-AF65-F5344CB8AC3E}">
        <p14:creationId xmlns:p14="http://schemas.microsoft.com/office/powerpoint/2010/main" val="199857607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solidFill>
                  <a:srgbClr val="00B050"/>
                </a:solidFill>
              </a:rPr>
              <a:t>خاستگاه نظری روش های تغییر رفتار ورفتار درمانی</a:t>
            </a:r>
            <a:endParaRPr lang="fa-IR" dirty="0">
              <a:solidFill>
                <a:srgbClr val="00B050"/>
              </a:solidFill>
            </a:endParaRPr>
          </a:p>
        </p:txBody>
      </p:sp>
      <p:sp>
        <p:nvSpPr>
          <p:cNvPr id="3" name="Content Placeholder 2"/>
          <p:cNvSpPr>
            <a:spLocks noGrp="1"/>
          </p:cNvSpPr>
          <p:nvPr>
            <p:ph idx="1"/>
          </p:nvPr>
        </p:nvSpPr>
        <p:spPr>
          <a:xfrm>
            <a:off x="1259632" y="1447800"/>
            <a:ext cx="7674056" cy="5221560"/>
          </a:xfrm>
        </p:spPr>
        <p:txBody>
          <a:bodyPr/>
          <a:lstStyle/>
          <a:p>
            <a:pPr>
              <a:lnSpc>
                <a:spcPct val="150000"/>
              </a:lnSpc>
            </a:pPr>
            <a:r>
              <a:rPr lang="fa-IR" sz="2800" dirty="0">
                <a:solidFill>
                  <a:schemeClr val="bg1">
                    <a:lumMod val="10000"/>
                  </a:schemeClr>
                </a:solidFill>
              </a:rPr>
              <a:t>خاستگاه نظری روش های تغییر رفتار ورفتار </a:t>
            </a:r>
            <a:r>
              <a:rPr lang="fa-IR" sz="2800" dirty="0" smtClean="0">
                <a:solidFill>
                  <a:schemeClr val="bg1">
                    <a:lumMod val="10000"/>
                  </a:schemeClr>
                </a:solidFill>
              </a:rPr>
              <a:t>درمانی روانشناسی رفتاری است اما علاوه بر آن سایر نظریه های روانشناسی آزمایشی نیز به ایجاد روشها و فنون تغییر رفتار و رفتار درمانی کمک کرده اند. مارتین و پیر گفته اند روانشناسی یادگیری به طور اعم و شرطی سازی پائولوفی به طور اخص مهمترین کمک را به ایجاد و گسترش زمینه ی تغییر رفتار و رفتار درمانی کرده اند.</a:t>
            </a:r>
          </a:p>
          <a:p>
            <a:endParaRPr lang="fa-IR" dirty="0">
              <a:solidFill>
                <a:schemeClr val="bg1">
                  <a:lumMod val="10000"/>
                </a:schemeClr>
              </a:solidFill>
            </a:endParaRPr>
          </a:p>
        </p:txBody>
      </p:sp>
    </p:spTree>
    <p:extLst>
      <p:ext uri="{BB962C8B-B14F-4D97-AF65-F5344CB8AC3E}">
        <p14:creationId xmlns:p14="http://schemas.microsoft.com/office/powerpoint/2010/main" val="265143307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696744" cy="548680"/>
          </a:xfrm>
        </p:spPr>
        <p:txBody>
          <a:bodyPr>
            <a:normAutofit fontScale="90000"/>
          </a:bodyPr>
          <a:lstStyle/>
          <a:p>
            <a:pPr algn="ctr"/>
            <a:r>
              <a:rPr lang="fa-IR" dirty="0" smtClean="0">
                <a:solidFill>
                  <a:srgbClr val="00B050"/>
                </a:solidFill>
              </a:rPr>
              <a:t>تعریف تحلیل کاربردی رفتار</a:t>
            </a:r>
            <a:endParaRPr lang="fa-IR" dirty="0">
              <a:solidFill>
                <a:srgbClr val="00B050"/>
              </a:solidFill>
            </a:endParaRPr>
          </a:p>
        </p:txBody>
      </p:sp>
      <p:sp>
        <p:nvSpPr>
          <p:cNvPr id="3" name="Content Placeholder 2"/>
          <p:cNvSpPr>
            <a:spLocks noGrp="1"/>
          </p:cNvSpPr>
          <p:nvPr>
            <p:ph idx="1"/>
          </p:nvPr>
        </p:nvSpPr>
        <p:spPr>
          <a:xfrm>
            <a:off x="1187624" y="620688"/>
            <a:ext cx="7848872" cy="6048672"/>
          </a:xfrm>
        </p:spPr>
        <p:txBody>
          <a:bodyPr>
            <a:noAutofit/>
          </a:bodyPr>
          <a:lstStyle/>
          <a:p>
            <a:pPr>
              <a:lnSpc>
                <a:spcPct val="170000"/>
              </a:lnSpc>
            </a:pPr>
            <a:r>
              <a:rPr lang="fa-IR" sz="2000" dirty="0" smtClean="0">
                <a:solidFill>
                  <a:schemeClr val="bg1">
                    <a:lumMod val="10000"/>
                  </a:schemeClr>
                </a:solidFill>
              </a:rPr>
              <a:t>تحلیل کاربردی رفتار با تغییر رفتار و رفتار درمانی وجوه  اشتراک زیادی  دارد با این حال تحلیل کاربردی رفتار به آن دسته از روشهای تغییر رفتار گفته می شود که در آن ها از طرح های پژوهش آزمایشی استفاده می شود تا نتایج روش درمانی مورد سنجش قرار بگیرد.</a:t>
            </a:r>
          </a:p>
          <a:p>
            <a:pPr marL="822960" indent="-457200">
              <a:lnSpc>
                <a:spcPct val="170000"/>
              </a:lnSpc>
            </a:pPr>
            <a:r>
              <a:rPr lang="fa-IR" sz="2000" dirty="0" smtClean="0">
                <a:solidFill>
                  <a:schemeClr val="bg1">
                    <a:lumMod val="10000"/>
                  </a:schemeClr>
                </a:solidFill>
              </a:rPr>
              <a:t>مقایسه تحلیل کاربردی رفتار با تغییر رفتار ورفتاردرمانی</a:t>
            </a:r>
          </a:p>
          <a:p>
            <a:pPr indent="0">
              <a:lnSpc>
                <a:spcPct val="170000"/>
              </a:lnSpc>
              <a:buNone/>
            </a:pPr>
            <a:r>
              <a:rPr lang="fa-IR" sz="2000" dirty="0" smtClean="0">
                <a:solidFill>
                  <a:schemeClr val="bg1">
                    <a:lumMod val="10000"/>
                  </a:schemeClr>
                </a:solidFill>
              </a:rPr>
              <a:t>1-روش های تغییر رفتار ورفتار درمانی چون صرفا برای مقاصد اصلاحی و درمانی به کار میبرند پس از آن که مورد استفاده قرار گرفتند و در وضع مراجع بهبود به وجود آوردند متوقف می شوند اما روشهای تحلیل کاربردی افراد علاوه بر مقاصد درمانی دارای مقاصد پژ</a:t>
            </a:r>
            <a:r>
              <a:rPr lang="fa-IR" sz="2000" i="1" dirty="0" smtClean="0">
                <a:solidFill>
                  <a:schemeClr val="bg1">
                    <a:lumMod val="10000"/>
                  </a:schemeClr>
                </a:solidFill>
              </a:rPr>
              <a:t>وه</a:t>
            </a:r>
            <a:r>
              <a:rPr lang="fa-IR" sz="2000" dirty="0" smtClean="0">
                <a:solidFill>
                  <a:schemeClr val="bg1">
                    <a:lumMod val="10000"/>
                  </a:schemeClr>
                </a:solidFill>
              </a:rPr>
              <a:t>شی نیز هستند.</a:t>
            </a:r>
          </a:p>
          <a:p>
            <a:pPr indent="0">
              <a:lnSpc>
                <a:spcPct val="170000"/>
              </a:lnSpc>
              <a:buNone/>
            </a:pPr>
            <a:r>
              <a:rPr lang="fa-IR" sz="2000" dirty="0" smtClean="0">
                <a:solidFill>
                  <a:schemeClr val="bg1">
                    <a:lumMod val="10000"/>
                  </a:schemeClr>
                </a:solidFill>
              </a:rPr>
              <a:t>2-تمیلتنبرگرتحلیل کاربردی رفتاررا مطالعه علمی رفتار با هدف کمک در تغییررفتار می داند درحالی که تغییررفتار بر پژهش های تحلیل کاربردی رفتار استوار است</a:t>
            </a:r>
            <a:endParaRPr lang="fa-IR" sz="2000" dirty="0">
              <a:solidFill>
                <a:schemeClr val="bg1">
                  <a:lumMod val="10000"/>
                </a:schemeClr>
              </a:solidFill>
            </a:endParaRPr>
          </a:p>
        </p:txBody>
      </p:sp>
    </p:spTree>
    <p:extLst>
      <p:ext uri="{BB962C8B-B14F-4D97-AF65-F5344CB8AC3E}">
        <p14:creationId xmlns:p14="http://schemas.microsoft.com/office/powerpoint/2010/main" val="371734808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00B050"/>
                </a:solidFill>
              </a:rPr>
              <a:t>تغییر رفتار شناختی و رفتار درمانی شناختی </a:t>
            </a:r>
            <a:endParaRPr lang="fa-IR" dirty="0">
              <a:solidFill>
                <a:srgbClr val="00B050"/>
              </a:solidFill>
            </a:endParaRPr>
          </a:p>
        </p:txBody>
      </p:sp>
      <p:sp>
        <p:nvSpPr>
          <p:cNvPr id="3" name="Content Placeholder 2"/>
          <p:cNvSpPr>
            <a:spLocks noGrp="1"/>
          </p:cNvSpPr>
          <p:nvPr>
            <p:ph idx="1"/>
          </p:nvPr>
        </p:nvSpPr>
        <p:spPr>
          <a:xfrm>
            <a:off x="1259632" y="1556792"/>
            <a:ext cx="7704856" cy="5040560"/>
          </a:xfrm>
        </p:spPr>
        <p:txBody>
          <a:bodyPr>
            <a:normAutofit fontScale="70000" lnSpcReduction="20000"/>
          </a:bodyPr>
          <a:lstStyle/>
          <a:p>
            <a:pPr>
              <a:lnSpc>
                <a:spcPct val="170000"/>
              </a:lnSpc>
            </a:pPr>
            <a:r>
              <a:rPr lang="fa-IR" dirty="0" smtClean="0">
                <a:solidFill>
                  <a:schemeClr val="bg1">
                    <a:lumMod val="10000"/>
                  </a:schemeClr>
                </a:solidFill>
              </a:rPr>
              <a:t>تغییر رفتار شناختی بر نقش فرایندهای شناختی  و نمادین در پیدایش ادامه و تغییر رفتار نابهنجار تایید می کنند. مفاهیم مهم در تغییر رفتار شناختی عبارتند از اداراکات فرد از امور، الگوهای فکری ، تفسیر و اسناد رفتار به وسیله خود فرد وراهبرد های شناختی. </a:t>
            </a:r>
          </a:p>
          <a:p>
            <a:pPr>
              <a:lnSpc>
                <a:spcPct val="170000"/>
              </a:lnSpc>
            </a:pPr>
            <a:r>
              <a:rPr lang="fa-IR" dirty="0" smtClean="0">
                <a:solidFill>
                  <a:schemeClr val="bg1">
                    <a:lumMod val="10000"/>
                  </a:schemeClr>
                </a:solidFill>
              </a:rPr>
              <a:t>شاخص ترین روش ردمانی در تغییر رفتار شناختی بازسازی شناختی نام دارد.به گفته ی اسپیگلر و گورمونت : به رفتار درمانی همچنین تغییر رفتار و رفتار درمانی شناختی نیز گفته میشود که اختصاصا به درمانهایی اشاره میکند که به تغییر شناخت (افکار و باور ها) که بر مسائل روانشناختی تاثیر می گزارند میپردازد.</a:t>
            </a:r>
            <a:endParaRPr lang="fa-IR" dirty="0">
              <a:solidFill>
                <a:schemeClr val="bg1">
                  <a:lumMod val="10000"/>
                </a:schemeClr>
              </a:solidFill>
            </a:endParaRPr>
          </a:p>
        </p:txBody>
      </p:sp>
    </p:spTree>
    <p:extLst>
      <p:ext uri="{BB962C8B-B14F-4D97-AF65-F5344CB8AC3E}">
        <p14:creationId xmlns:p14="http://schemas.microsoft.com/office/powerpoint/2010/main" val="8670913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3848" y="0"/>
            <a:ext cx="3425584" cy="850106"/>
          </a:xfrm>
        </p:spPr>
        <p:txBody>
          <a:bodyPr/>
          <a:lstStyle/>
          <a:p>
            <a:pPr algn="ctr"/>
            <a:r>
              <a:rPr lang="fa-IR" dirty="0" smtClean="0">
                <a:solidFill>
                  <a:srgbClr val="00B050"/>
                </a:solidFill>
              </a:rPr>
              <a:t>تعریف رفتار</a:t>
            </a:r>
            <a:endParaRPr lang="fa-IR" dirty="0">
              <a:solidFill>
                <a:srgbClr val="00B050"/>
              </a:solidFill>
            </a:endParaRPr>
          </a:p>
        </p:txBody>
      </p:sp>
      <p:sp>
        <p:nvSpPr>
          <p:cNvPr id="3" name="Content Placeholder 2"/>
          <p:cNvSpPr>
            <a:spLocks noGrp="1"/>
          </p:cNvSpPr>
          <p:nvPr>
            <p:ph idx="1"/>
          </p:nvPr>
        </p:nvSpPr>
        <p:spPr>
          <a:xfrm>
            <a:off x="899592" y="764704"/>
            <a:ext cx="8496944" cy="5400600"/>
          </a:xfrm>
        </p:spPr>
        <p:txBody>
          <a:bodyPr>
            <a:noAutofit/>
          </a:bodyPr>
          <a:lstStyle/>
          <a:p>
            <a:pPr>
              <a:lnSpc>
                <a:spcPct val="170000"/>
              </a:lnSpc>
            </a:pPr>
            <a:r>
              <a:rPr lang="fa-IR" sz="2200" dirty="0" smtClean="0">
                <a:solidFill>
                  <a:schemeClr val="bg1">
                    <a:lumMod val="10000"/>
                  </a:schemeClr>
                </a:solidFill>
              </a:rPr>
              <a:t>رفتار یعنی عملی که از فرد سر میزند یا سخنی که بر زبان می آورد اما در روانشناسی به هر فعالیتی که ارگانیسم (جاندار) انجام میدهد و به وسیله ارگانیسمی دیگر یا یک ابزار اندازه گیری قابل مشاهده یا قابل اندازه گیری باشد رفتار گفته می شود. بنابراین رفتار هم شامل حرکات بیرونی(سرو دست ،سخن گفتن و...) هم شامل حرکات درونی (ضربان قلب، انبساط مستانه) و هم شامل فعالیت غددی(ترشح بزاق دهان) می شود.</a:t>
            </a:r>
          </a:p>
          <a:p>
            <a:pPr>
              <a:lnSpc>
                <a:spcPct val="170000"/>
              </a:lnSpc>
            </a:pPr>
            <a:r>
              <a:rPr lang="fa-IR" sz="2200" dirty="0" smtClean="0">
                <a:solidFill>
                  <a:schemeClr val="bg1">
                    <a:lumMod val="10000"/>
                  </a:schemeClr>
                </a:solidFill>
              </a:rPr>
              <a:t>رفتار ها بر اساس رویدادهای درونی وبیرونی رخ میدهد.به عنوان مثال و قتی که دانش آموز در جواب به سوال معلم میگوید نمیدانم رفتار کلامی او در نتیجه یک رویداد بیرونی (رفتار </a:t>
            </a:r>
            <a:r>
              <a:rPr lang="fa-IR" sz="2200" dirty="0">
                <a:solidFill>
                  <a:schemeClr val="bg1">
                    <a:lumMod val="10000"/>
                  </a:schemeClr>
                </a:solidFill>
              </a:rPr>
              <a:t>کلامی معلم) رخ </a:t>
            </a:r>
            <a:r>
              <a:rPr lang="fa-IR" sz="2200" dirty="0" smtClean="0">
                <a:solidFill>
                  <a:schemeClr val="bg1">
                    <a:lumMod val="10000"/>
                  </a:schemeClr>
                </a:solidFill>
              </a:rPr>
              <a:t>میدهد یا وقتی که شخصی گرسنه برای خوردن به آشپزخانه می رود رفتارش به سبب یک رویداد درونی(گرسنگی) اتفاق می افتد.</a:t>
            </a:r>
            <a:endParaRPr lang="fa-IR" sz="2200" dirty="0">
              <a:solidFill>
                <a:schemeClr val="bg1">
                  <a:lumMod val="10000"/>
                </a:schemeClr>
              </a:solidFill>
            </a:endParaRPr>
          </a:p>
        </p:txBody>
      </p:sp>
    </p:spTree>
    <p:extLst>
      <p:ext uri="{BB962C8B-B14F-4D97-AF65-F5344CB8AC3E}">
        <p14:creationId xmlns:p14="http://schemas.microsoft.com/office/powerpoint/2010/main" val="2047983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RATE_QUIZZES" val="0"/>
  <p:tag name="ISPRING_SCORM_PASSING_SCORE" val="0.000000"/>
  <p:tag name="ISPRING_ULTRA_SCORM_COURSE_ID" val="4406B280-82ED-4539-91E5-8AF37EA5F94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Repository"/>
  <p:tag name="ISPRING_OUTPUT_FOLDER" val="D:\rrrrrrrrrrrrr"/>
  <p:tag name="ISPRING_PRESENTATION_TITLE" val="taghiere_raftar_va_raftar_darmani"/>
  <p:tag name="ISPRING_FIRST_PUBLI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ustom 1">
      <a:dk1>
        <a:srgbClr val="EDEDED"/>
      </a:dk1>
      <a:lt1>
        <a:srgbClr val="171717"/>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337</TotalTime>
  <Words>2517</Words>
  <Application>Microsoft Office PowerPoint</Application>
  <PresentationFormat>On-screen Show (4:3)</PresentationFormat>
  <Paragraphs>119</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2  Aseman</vt:lpstr>
      <vt:lpstr>Arial</vt:lpstr>
      <vt:lpstr>Calibri</vt:lpstr>
      <vt:lpstr>Gill Sans MT</vt:lpstr>
      <vt:lpstr>Majalla UI</vt:lpstr>
      <vt:lpstr>Verdana</vt:lpstr>
      <vt:lpstr>Wingdings 2</vt:lpstr>
      <vt:lpstr>Solstice</vt:lpstr>
      <vt:lpstr>PowerPoint Presentation</vt:lpstr>
      <vt:lpstr>PowerPoint Presentation</vt:lpstr>
      <vt:lpstr>فصل اول:تعاریف</vt:lpstr>
      <vt:lpstr>PowerPoint Presentation</vt:lpstr>
      <vt:lpstr>PowerPoint Presentation</vt:lpstr>
      <vt:lpstr>خاستگاه نظری روش های تغییر رفتار ورفتار درمانی</vt:lpstr>
      <vt:lpstr>تعریف تحلیل کاربردی رفتار</vt:lpstr>
      <vt:lpstr>تغییر رفتار شناختی و رفتار درمانی شناختی </vt:lpstr>
      <vt:lpstr>تعریف رفتار</vt:lpstr>
      <vt:lpstr>PowerPoint Presentation</vt:lpstr>
      <vt:lpstr>انواع رفتار</vt:lpstr>
      <vt:lpstr>PowerPoint Presentation</vt:lpstr>
      <vt:lpstr>پاسخ و عملکرد</vt:lpstr>
      <vt:lpstr>رفتار پاسخگر و رفتار کنشگر</vt:lpstr>
      <vt:lpstr>PowerPoint Presentation</vt:lpstr>
      <vt:lpstr>مفهوم رفتار بهنجار و رفتار نابهنجاردر تغییر رفتار و رفتار درمانی</vt:lpstr>
      <vt:lpstr>PowerPoint Presentation</vt:lpstr>
      <vt:lpstr>مشکلات رفتاری در تغییر رفتار و رفتار درمانی</vt:lpstr>
      <vt:lpstr>نمونه هایی از فزونی رفتار </vt:lpstr>
      <vt:lpstr>زمینه های کاربردی تغییر رفتارو رفتار درمانی</vt:lpstr>
      <vt:lpstr>میلتنبرگردر کتاب تغییر رفتار اصول و روشها زمینه های کاربردی تغییر رفتار رادر سیزده مورد برشمرده است</vt:lpstr>
      <vt:lpstr>PowerPoint Presentation</vt:lpstr>
      <vt:lpstr>PowerPoint Presentation</vt:lpstr>
      <vt:lpstr>PowerPoint Presentation</vt:lpstr>
    </vt:vector>
  </TitlesOfParts>
  <Company>www.NPShop.Net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taghiere_raftar_va_raftar_darmani</dc:title>
  <dc:creator>Novin Pendar</dc:creator>
  <cp:lastModifiedBy>xXx</cp:lastModifiedBy>
  <cp:revision>46</cp:revision>
  <dcterms:created xsi:type="dcterms:W3CDTF">2014-11-06T07:23:56Z</dcterms:created>
  <dcterms:modified xsi:type="dcterms:W3CDTF">2018-01-18T13:03:57Z</dcterms:modified>
</cp:coreProperties>
</file>