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69C913-1DAE-4DFF-AEFB-48CF30EFEB5A}"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85DFBA-0A13-4CAE-A6FC-D27FAB2E008F}" type="slidenum">
              <a:rPr lang="en-US" smtClean="0"/>
              <a:t>‹#›</a:t>
            </a:fld>
            <a:endParaRPr lang="en-US"/>
          </a:p>
        </p:txBody>
      </p:sp>
    </p:spTree>
    <p:extLst>
      <p:ext uri="{BB962C8B-B14F-4D97-AF65-F5344CB8AC3E}">
        <p14:creationId xmlns:p14="http://schemas.microsoft.com/office/powerpoint/2010/main" val="3200228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31B1AE-92C1-4B0D-BB99-57D11A66C7B2}" type="slidenum">
              <a:rPr lang="en-US" altLang="en-US"/>
              <a:pPr/>
              <a:t>30</a:t>
            </a:fld>
            <a:endParaRPr lang="en-US" altLang="en-US"/>
          </a:p>
        </p:txBody>
      </p:sp>
      <p:sp>
        <p:nvSpPr>
          <p:cNvPr id="325634" name="Rectangle 2"/>
          <p:cNvSpPr>
            <a:spLocks noRot="1" noChangeArrowheads="1" noTextEdit="1"/>
          </p:cNvSpPr>
          <p:nvPr>
            <p:ph type="sldImg"/>
          </p:nvPr>
        </p:nvSpPr>
        <p:spPr>
          <a:ln/>
        </p:spPr>
      </p:sp>
      <p:sp>
        <p:nvSpPr>
          <p:cNvPr id="3256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35108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83C27-6ECB-463B-AB6A-24DEE821A27B}" type="slidenum">
              <a:rPr lang="en-US" altLang="en-US"/>
              <a:pPr/>
              <a:t>70</a:t>
            </a:fld>
            <a:endParaRPr lang="en-US" altLang="en-US"/>
          </a:p>
        </p:txBody>
      </p:sp>
      <p:sp>
        <p:nvSpPr>
          <p:cNvPr id="409602" name="Rectangle 2"/>
          <p:cNvSpPr>
            <a:spLocks noRot="1" noChangeArrowheads="1" noTextEdit="1"/>
          </p:cNvSpPr>
          <p:nvPr>
            <p:ph type="sldImg"/>
          </p:nvPr>
        </p:nvSpPr>
        <p:spPr>
          <a:ln/>
        </p:spPr>
      </p:sp>
      <p:sp>
        <p:nvSpPr>
          <p:cNvPr id="4096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55899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09C669-A171-4ABD-AFDC-9EA3458EA91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231352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C669-A171-4ABD-AFDC-9EA3458EA91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476738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C669-A171-4ABD-AFDC-9EA3458EA91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755812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92100"/>
            <a:ext cx="10972800" cy="5727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lt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E4BF2917-4F78-4260-A234-8148B1F19640}" type="slidenum">
              <a:rPr lang="en-US" altLang="en-US"/>
              <a:pPr/>
              <a:t>‹#›</a:t>
            </a:fld>
            <a:endParaRPr lang="en-US" altLang="en-US"/>
          </a:p>
        </p:txBody>
      </p:sp>
    </p:spTree>
    <p:extLst>
      <p:ext uri="{BB962C8B-B14F-4D97-AF65-F5344CB8AC3E}">
        <p14:creationId xmlns:p14="http://schemas.microsoft.com/office/powerpoint/2010/main" val="2168067916"/>
      </p:ext>
    </p:extLst>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C669-A171-4ABD-AFDC-9EA3458EA91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2409210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9C669-A171-4ABD-AFDC-9EA3458EA91E}"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116316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9C669-A171-4ABD-AFDC-9EA3458EA91E}"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269503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9C669-A171-4ABD-AFDC-9EA3458EA91E}"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4127258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9C669-A171-4ABD-AFDC-9EA3458EA91E}"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1848355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9C669-A171-4ABD-AFDC-9EA3458EA91E}"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3113405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C669-A171-4ABD-AFDC-9EA3458EA91E}"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1346315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C669-A171-4ABD-AFDC-9EA3458EA91E}"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464D4-9A63-42B3-8FCE-049968A90CEE}" type="slidenum">
              <a:rPr lang="en-US" smtClean="0"/>
              <a:t>‹#›</a:t>
            </a:fld>
            <a:endParaRPr lang="en-US"/>
          </a:p>
        </p:txBody>
      </p:sp>
    </p:spTree>
    <p:extLst>
      <p:ext uri="{BB962C8B-B14F-4D97-AF65-F5344CB8AC3E}">
        <p14:creationId xmlns:p14="http://schemas.microsoft.com/office/powerpoint/2010/main" val="3631944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C669-A171-4ABD-AFDC-9EA3458EA91E}" type="datetimeFigureOut">
              <a:rPr lang="en-US" smtClean="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464D4-9A63-42B3-8FCE-049968A90CEE}" type="slidenum">
              <a:rPr lang="en-US" smtClean="0"/>
              <a:t>‹#›</a:t>
            </a:fld>
            <a:endParaRPr lang="en-US"/>
          </a:p>
        </p:txBody>
      </p:sp>
    </p:spTree>
    <p:extLst>
      <p:ext uri="{BB962C8B-B14F-4D97-AF65-F5344CB8AC3E}">
        <p14:creationId xmlns:p14="http://schemas.microsoft.com/office/powerpoint/2010/main" val="57715546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B110A8F-1900-4E14-B8CC-40BC5133A367}" type="slidenum">
              <a:rPr lang="en-US" altLang="en-US"/>
              <a:pPr/>
              <a:t>1</a:t>
            </a:fld>
            <a:endParaRPr lang="en-US" altLang="en-US"/>
          </a:p>
        </p:txBody>
      </p:sp>
      <p:sp>
        <p:nvSpPr>
          <p:cNvPr id="290818" name="Rectangle 2"/>
          <p:cNvSpPr>
            <a:spLocks noGrp="1" noChangeArrowheads="1"/>
          </p:cNvSpPr>
          <p:nvPr>
            <p:ph type="title"/>
          </p:nvPr>
        </p:nvSpPr>
        <p:spPr>
          <a:xfrm>
            <a:off x="1919288" y="1628775"/>
            <a:ext cx="8229600" cy="1143000"/>
          </a:xfrm>
        </p:spPr>
        <p:txBody>
          <a:bodyPr/>
          <a:lstStyle/>
          <a:p>
            <a:pPr algn="ctr"/>
            <a:r>
              <a:rPr lang="fa-IR" altLang="en-US" sz="4800" b="1" dirty="0"/>
              <a:t>فصل هفتم</a:t>
            </a:r>
            <a:endParaRPr lang="en-US" altLang="en-US" sz="4800" b="1" dirty="0"/>
          </a:p>
        </p:txBody>
      </p:sp>
      <p:sp>
        <p:nvSpPr>
          <p:cNvPr id="290819" name="Rectangle 3"/>
          <p:cNvSpPr>
            <a:spLocks noGrp="1" noChangeArrowheads="1"/>
          </p:cNvSpPr>
          <p:nvPr>
            <p:ph type="body" idx="1"/>
          </p:nvPr>
        </p:nvSpPr>
        <p:spPr>
          <a:xfrm>
            <a:off x="1992313" y="3429001"/>
            <a:ext cx="8229600" cy="1108075"/>
          </a:xfrm>
        </p:spPr>
        <p:txBody>
          <a:bodyPr/>
          <a:lstStyle/>
          <a:p>
            <a:pPr algn="ctr">
              <a:buFontTx/>
              <a:buNone/>
            </a:pPr>
            <a:r>
              <a:rPr lang="fa-IR" altLang="en-US" sz="4400" dirty="0"/>
              <a:t>صورت جریانهای نقدی </a:t>
            </a:r>
            <a:endParaRPr lang="en-US" altLang="en-US" sz="4400" dirty="0"/>
          </a:p>
        </p:txBody>
      </p:sp>
    </p:spTree>
    <p:extLst>
      <p:ext uri="{BB962C8B-B14F-4D97-AF65-F5344CB8AC3E}">
        <p14:creationId xmlns:p14="http://schemas.microsoft.com/office/powerpoint/2010/main" val="12298018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5787044-D342-4EF4-ACD8-C02F9BBEE8A3}" type="slidenum">
              <a:rPr lang="en-US" altLang="en-US"/>
              <a:pPr/>
              <a:t>10</a:t>
            </a:fld>
            <a:endParaRPr lang="en-US" altLang="en-US"/>
          </a:p>
        </p:txBody>
      </p:sp>
      <p:sp>
        <p:nvSpPr>
          <p:cNvPr id="300035" name="Rectangle 3"/>
          <p:cNvSpPr>
            <a:spLocks noGrp="1" noChangeArrowheads="1"/>
          </p:cNvSpPr>
          <p:nvPr>
            <p:ph type="body" idx="1"/>
          </p:nvPr>
        </p:nvSpPr>
        <p:spPr>
          <a:xfrm>
            <a:off x="1992313" y="2349501"/>
            <a:ext cx="8229600" cy="2303463"/>
          </a:xfrm>
        </p:spPr>
        <p:txBody>
          <a:bodyPr/>
          <a:lstStyle/>
          <a:p>
            <a:pPr algn="r">
              <a:buFontTx/>
              <a:buNone/>
            </a:pPr>
            <a:r>
              <a:rPr lang="fa-IR" altLang="en-US"/>
              <a:t>برای  حل  اين مسئله مقرر گرديد كه از اول  سال  1988 ميلادی  كليه موسسات تهيه صورت تغييرات  در  وضعيت مالی را متوقف كنند . به جای آن صورت جريان های نقدی</a:t>
            </a:r>
          </a:p>
          <a:p>
            <a:pPr algn="r">
              <a:buFontTx/>
              <a:buNone/>
            </a:pPr>
            <a:r>
              <a:rPr lang="fa-IR" altLang="en-US"/>
              <a:t>را تهیه نمایند .</a:t>
            </a:r>
          </a:p>
        </p:txBody>
      </p:sp>
    </p:spTree>
    <p:extLst>
      <p:ext uri="{BB962C8B-B14F-4D97-AF65-F5344CB8AC3E}">
        <p14:creationId xmlns:p14="http://schemas.microsoft.com/office/powerpoint/2010/main" val="764273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7CC72F3-39AC-4F63-8E42-988CE13C7AAB}" type="slidenum">
              <a:rPr lang="en-US" altLang="en-US"/>
              <a:pPr/>
              <a:t>11</a:t>
            </a:fld>
            <a:endParaRPr lang="en-US" altLang="en-US"/>
          </a:p>
        </p:txBody>
      </p:sp>
      <p:sp>
        <p:nvSpPr>
          <p:cNvPr id="301059" name="Rectangle 3"/>
          <p:cNvSpPr>
            <a:spLocks noGrp="1" noChangeArrowheads="1"/>
          </p:cNvSpPr>
          <p:nvPr>
            <p:ph type="body" idx="1"/>
          </p:nvPr>
        </p:nvSpPr>
        <p:spPr>
          <a:xfrm>
            <a:off x="1919288" y="1700214"/>
            <a:ext cx="8229600" cy="3773487"/>
          </a:xfrm>
        </p:spPr>
        <p:txBody>
          <a:bodyPr/>
          <a:lstStyle/>
          <a:p>
            <a:pPr algn="r">
              <a:buFontTx/>
              <a:buNone/>
            </a:pPr>
            <a:r>
              <a:rPr lang="fa-IR" altLang="en-US"/>
              <a:t>صورت جريان های نقدی:</a:t>
            </a:r>
            <a:endParaRPr lang="en-US" altLang="en-US"/>
          </a:p>
          <a:p>
            <a:pPr algn="r">
              <a:buFontTx/>
              <a:buNone/>
            </a:pPr>
            <a:r>
              <a:rPr lang="fa-IR" altLang="en-US"/>
              <a:t>هدف اصلی تهيه صورت جريان های نقدی ارائه اطلاعاتی درباره  دريافت ها  و  پرداختهای  نقدی  موسسات در طی دوره  حسابداری است . يعنی وقتی صحبت از جريان های نقدی  می شود اين امرهم  شامل  دريافت های نقدی  و هم شامل  پرداختهای  نقدی  می گردد.</a:t>
            </a:r>
            <a:r>
              <a:rPr lang="en-US" altLang="en-US"/>
              <a:t> </a:t>
            </a:r>
          </a:p>
          <a:p>
            <a:endParaRPr lang="en-US" altLang="en-US"/>
          </a:p>
        </p:txBody>
      </p:sp>
    </p:spTree>
    <p:extLst>
      <p:ext uri="{BB962C8B-B14F-4D97-AF65-F5344CB8AC3E}">
        <p14:creationId xmlns:p14="http://schemas.microsoft.com/office/powerpoint/2010/main" val="31508958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55354A9-EB93-4E94-8A4D-C7766D99F784}" type="slidenum">
              <a:rPr lang="en-US" altLang="en-US"/>
              <a:pPr/>
              <a:t>12</a:t>
            </a:fld>
            <a:endParaRPr lang="en-US" altLang="en-US"/>
          </a:p>
        </p:txBody>
      </p:sp>
      <p:sp>
        <p:nvSpPr>
          <p:cNvPr id="302083" name="Rectangle 3"/>
          <p:cNvSpPr>
            <a:spLocks noGrp="1" noChangeArrowheads="1"/>
          </p:cNvSpPr>
          <p:nvPr>
            <p:ph type="body" idx="1"/>
          </p:nvPr>
        </p:nvSpPr>
        <p:spPr>
          <a:xfrm>
            <a:off x="1992313" y="1773238"/>
            <a:ext cx="8229600" cy="4525962"/>
          </a:xfrm>
        </p:spPr>
        <p:txBody>
          <a:bodyPr/>
          <a:lstStyle/>
          <a:p>
            <a:pPr marL="609600" indent="-609600" algn="r">
              <a:buNone/>
            </a:pPr>
            <a:r>
              <a:rPr lang="fa-IR" altLang="en-US"/>
              <a:t>به علاوه در اين صورت حساب بايد اطلاعات مربوط به   كليه فعاليت های سرمايه گذاری و تامين  مالی  موسسات نيزارائه گردد. بنابراين  صورت جريان های  نقدی  بايد عوامل زير را در اختيار سرمايه گذاران ، بستانكاران  و ساير تجزيه و تحليل گران مالی قرار دهند .</a:t>
            </a:r>
          </a:p>
          <a:p>
            <a:pPr marL="609600" indent="-609600" algn="r">
              <a:buNone/>
            </a:pPr>
            <a:r>
              <a:rPr lang="fa-IR" altLang="en-US"/>
              <a:t>1- قدرت موسسه درافزايش وجوه نقد دردوره های آينده </a:t>
            </a:r>
            <a:endParaRPr lang="en-US" altLang="en-US"/>
          </a:p>
        </p:txBody>
      </p:sp>
    </p:spTree>
    <p:extLst>
      <p:ext uri="{BB962C8B-B14F-4D97-AF65-F5344CB8AC3E}">
        <p14:creationId xmlns:p14="http://schemas.microsoft.com/office/powerpoint/2010/main" val="37020518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BEE1E8F-6FB8-4609-8980-DACBC3EE8706}" type="slidenum">
              <a:rPr lang="en-US" altLang="en-US"/>
              <a:pPr/>
              <a:t>13</a:t>
            </a:fld>
            <a:endParaRPr lang="en-US" altLang="en-US"/>
          </a:p>
        </p:txBody>
      </p:sp>
      <p:sp>
        <p:nvSpPr>
          <p:cNvPr id="303107" name="Rectangle 3"/>
          <p:cNvSpPr>
            <a:spLocks noGrp="1" noChangeArrowheads="1"/>
          </p:cNvSpPr>
          <p:nvPr>
            <p:ph type="body" idx="1"/>
          </p:nvPr>
        </p:nvSpPr>
        <p:spPr/>
        <p:txBody>
          <a:bodyPr/>
          <a:lstStyle/>
          <a:p>
            <a:pPr marL="609600" indent="-609600" algn="r">
              <a:buNone/>
            </a:pPr>
            <a:r>
              <a:rPr lang="fa-IR" altLang="en-US"/>
              <a:t>2- قدرت  موسسه در انجام تعهدات خود  و  پرداخت سود . </a:t>
            </a:r>
          </a:p>
          <a:p>
            <a:pPr marL="609600" indent="-609600" algn="r">
              <a:buNone/>
            </a:pPr>
            <a:r>
              <a:rPr lang="fa-IR" altLang="en-US"/>
              <a:t>3- نياز  موسسه  به  تامين  مالی  از  خارج  موسسه . </a:t>
            </a:r>
          </a:p>
          <a:p>
            <a:pPr marL="609600" indent="-609600" algn="r">
              <a:buNone/>
            </a:pPr>
            <a:r>
              <a:rPr lang="fa-IR" altLang="en-US"/>
              <a:t>4- دلايل  متفاوت بودن مبلغ  سود خالص با جريان های نقدی خالص ناشی از عمليات .</a:t>
            </a:r>
          </a:p>
          <a:p>
            <a:pPr marL="609600" indent="-609600" algn="r">
              <a:buNone/>
            </a:pPr>
            <a:r>
              <a:rPr lang="fa-IR" altLang="en-US"/>
              <a:t>5- جنبه های نقدی  و غيرنقدی فعاليت های سرمايه گذاری  و تامين مالی در طی دوره مالی . </a:t>
            </a:r>
            <a:endParaRPr lang="en-US" altLang="en-US"/>
          </a:p>
        </p:txBody>
      </p:sp>
    </p:spTree>
    <p:extLst>
      <p:ext uri="{BB962C8B-B14F-4D97-AF65-F5344CB8AC3E}">
        <p14:creationId xmlns:p14="http://schemas.microsoft.com/office/powerpoint/2010/main" val="19786972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D29BB79-A6C1-4F12-8390-0D78383335E3}" type="slidenum">
              <a:rPr lang="en-US" altLang="en-US"/>
              <a:pPr/>
              <a:t>14</a:t>
            </a:fld>
            <a:endParaRPr lang="en-US" altLang="en-US"/>
          </a:p>
        </p:txBody>
      </p:sp>
      <p:sp>
        <p:nvSpPr>
          <p:cNvPr id="304131" name="Rectangle 3"/>
          <p:cNvSpPr>
            <a:spLocks noGrp="1" noChangeArrowheads="1"/>
          </p:cNvSpPr>
          <p:nvPr>
            <p:ph type="body" idx="1"/>
          </p:nvPr>
        </p:nvSpPr>
        <p:spPr/>
        <p:txBody>
          <a:bodyPr/>
          <a:lstStyle/>
          <a:p>
            <a:pPr algn="r">
              <a:buFontTx/>
              <a:buNone/>
            </a:pPr>
            <a:r>
              <a:rPr lang="fa-IR" altLang="en-US"/>
              <a:t>6- علل تغييرات  در مبلغ وجوه نقد و يا  معادل  نقدی ابتدا   و پايان دوره مالی</a:t>
            </a:r>
          </a:p>
          <a:p>
            <a:pPr algn="r">
              <a:buFontTx/>
              <a:buNone/>
            </a:pPr>
            <a:r>
              <a:rPr lang="fa-IR" altLang="en-US"/>
              <a:t>فعاليت های عملياتی :</a:t>
            </a:r>
          </a:p>
          <a:p>
            <a:pPr algn="r">
              <a:buFontTx/>
              <a:buNone/>
            </a:pPr>
            <a:r>
              <a:rPr lang="fa-IR" altLang="en-US"/>
              <a:t>كليه جريانهای نقدی كه مربوط به فعاليتهای سرمايه گذاری   و فعاليت های  تامين مالی  نباشند  مربوط  به  جريان های نقدی عملياتی هستند . معمولا جريان های نقدی مربوط  به فعاليت های عملياتی شامل فعاليت های زير می گردند .</a:t>
            </a:r>
            <a:r>
              <a:rPr lang="en-US" altLang="en-US"/>
              <a:t> </a:t>
            </a:r>
          </a:p>
          <a:p>
            <a:endParaRPr lang="en-US" altLang="en-US"/>
          </a:p>
        </p:txBody>
      </p:sp>
    </p:spTree>
    <p:extLst>
      <p:ext uri="{BB962C8B-B14F-4D97-AF65-F5344CB8AC3E}">
        <p14:creationId xmlns:p14="http://schemas.microsoft.com/office/powerpoint/2010/main" val="18800191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fld id="{0CAD1B8A-D60E-4482-BF11-F49F2691E1EB}" type="slidenum">
              <a:rPr lang="en-US" altLang="en-US"/>
              <a:pPr/>
              <a:t>15</a:t>
            </a:fld>
            <a:endParaRPr lang="en-US" altLang="en-US"/>
          </a:p>
        </p:txBody>
      </p:sp>
      <p:graphicFrame>
        <p:nvGraphicFramePr>
          <p:cNvPr id="305198" name="Group 46"/>
          <p:cNvGraphicFramePr>
            <a:graphicFrameLocks noGrp="1"/>
          </p:cNvGraphicFramePr>
          <p:nvPr>
            <p:ph/>
          </p:nvPr>
        </p:nvGraphicFramePr>
        <p:xfrm>
          <a:off x="1847850" y="476250"/>
          <a:ext cx="8459788" cy="5832476"/>
        </p:xfrm>
        <a:graphic>
          <a:graphicData uri="http://schemas.openxmlformats.org/drawingml/2006/table">
            <a:tbl>
              <a:tblPr/>
              <a:tblGrid>
                <a:gridCol w="4230688"/>
                <a:gridCol w="4229100"/>
              </a:tblGrid>
              <a:tr h="928688">
                <a:tc gridSpan="2">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جريان های نقدی مربوط به فعاليت های عملياتی</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876300">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پرداخت های نقدی</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دريافت های نقدی</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027488">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 پرداخت بابت دريافت خدمات  و يا كالا </a:t>
                      </a: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پرداخت بهره </a:t>
                      </a: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 پرداخت  ماليات  بر درآمد </a:t>
                      </a: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 ساير پرداختهای نقدی ناشی  ازعمليات مانند  پرداخت بابت دعوی حقوقی</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 جمع آوری طلب ازمشتری بابت فروش كالا يا انجام  خدمات</a:t>
                      </a: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دريافت بهره و سود از ساير شركت ها </a:t>
                      </a: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 ساير دريافت های نقدی ناشی ازعمليات  مانند  دريافت های ناشی  از دعوی  حقوقی</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78535921"/>
      </p:ext>
    </p:extLst>
  </p:cSld>
  <p:clrMapOvr>
    <a:masterClrMapping/>
  </p:clrMapOvr>
  <p:transition spd="slow">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4"/>
          <p:cNvSpPr>
            <a:spLocks noGrp="1"/>
          </p:cNvSpPr>
          <p:nvPr>
            <p:ph type="sldNum" sz="quarter" idx="12"/>
          </p:nvPr>
        </p:nvSpPr>
        <p:spPr/>
        <p:txBody>
          <a:bodyPr/>
          <a:lstStyle/>
          <a:p>
            <a:fld id="{477410AB-E6DB-4409-9CB6-30CFD6D4E033}" type="slidenum">
              <a:rPr lang="en-US" altLang="en-US"/>
              <a:pPr/>
              <a:t>16</a:t>
            </a:fld>
            <a:endParaRPr lang="en-US" altLang="en-US"/>
          </a:p>
        </p:txBody>
      </p:sp>
      <p:graphicFrame>
        <p:nvGraphicFramePr>
          <p:cNvPr id="307245" name="Group 45"/>
          <p:cNvGraphicFramePr>
            <a:graphicFrameLocks noGrp="1"/>
          </p:cNvGraphicFramePr>
          <p:nvPr>
            <p:ph/>
          </p:nvPr>
        </p:nvGraphicFramePr>
        <p:xfrm>
          <a:off x="1919288" y="908050"/>
          <a:ext cx="8291512" cy="4835462"/>
        </p:xfrm>
        <a:graphic>
          <a:graphicData uri="http://schemas.openxmlformats.org/drawingml/2006/table">
            <a:tbl>
              <a:tblPr/>
              <a:tblGrid>
                <a:gridCol w="4146550"/>
                <a:gridCol w="4144962"/>
              </a:tblGrid>
              <a:tr h="850900">
                <a:tc gridSpan="2">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جريان های نقدی مربوط به فعاليت های سرمايه گذاری</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82073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پرداخت های نقدی</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دريافت های نقدی</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2922588">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1-پرداخت  بابت  خريد اوراق بهادار ساير شركتها  و يا خريد دارايی های ثابت </a:t>
                      </a: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مبلغ  پرداختی  وام  به  ساير موسسات</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 وجوه   نقد  ناشی از  فروش سرمايه گذاری در ساير شركتها و يا   فروش دارايی های  ثابت </a:t>
                      </a: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وجوه نقد ناشی از جمع آوری اصل  وام های اعطايی به ساير موسسات</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06982275"/>
      </p:ext>
    </p:extLst>
  </p:cSld>
  <p:clrMapOvr>
    <a:masterClrMapping/>
  </p:clrMapOvr>
  <p:transition spd="slow">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fld id="{90BF7F55-1A84-4ED1-97BF-736234F2489F}" type="slidenum">
              <a:rPr lang="en-US" altLang="en-US"/>
              <a:pPr/>
              <a:t>17</a:t>
            </a:fld>
            <a:endParaRPr lang="en-US" altLang="en-US"/>
          </a:p>
        </p:txBody>
      </p:sp>
      <p:graphicFrame>
        <p:nvGraphicFramePr>
          <p:cNvPr id="309301" name="Group 53"/>
          <p:cNvGraphicFramePr>
            <a:graphicFrameLocks noGrp="1"/>
          </p:cNvGraphicFramePr>
          <p:nvPr>
            <p:ph/>
          </p:nvPr>
        </p:nvGraphicFramePr>
        <p:xfrm>
          <a:off x="2063750" y="1412875"/>
          <a:ext cx="8218488" cy="4026472"/>
        </p:xfrm>
        <a:graphic>
          <a:graphicData uri="http://schemas.openxmlformats.org/drawingml/2006/table">
            <a:tbl>
              <a:tblPr/>
              <a:tblGrid>
                <a:gridCol w="4103688"/>
                <a:gridCol w="4114800"/>
              </a:tblGrid>
              <a:tr h="850900">
                <a:tc gridSpan="2">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جريان های نقدی مربوط به فعاليت های تامین مالی</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865188">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پرداخت های نقدی</a:t>
                      </a: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دريافت های نقدی</a:t>
                      </a: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1949450">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 باز پرداخت اصل وام  بدون هزينه بهره </a:t>
                      </a: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پرداخت به صاحبان سرمايه مانند پرداخت سود</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marL="533400" indent="-533400"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914400" indent="-457200"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295400" indent="-381000"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714500" indent="-342900"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171700" indent="-342900"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6289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30861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5433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4000500" indent="-342900"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 دريافت وام كوتاه مدت و يا وام بلند مدت </a:t>
                      </a:r>
                    </a:p>
                    <a:p>
                      <a:pPr marL="533400" marR="0" lvl="0" indent="-53340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 دريافت از صاحبان سرمايه مانند دريافت بابت فروش سهام</a:t>
                      </a: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txBody>
                  <a:tcP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62325199"/>
      </p:ext>
    </p:extLst>
  </p:cSld>
  <p:clrMapOvr>
    <a:masterClrMapping/>
  </p:clrMapOvr>
  <p:transition spd="slow">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469E33D-BFF0-44F4-AEC3-E087139CCF82}" type="slidenum">
              <a:rPr lang="en-US" altLang="en-US"/>
              <a:pPr/>
              <a:t>18</a:t>
            </a:fld>
            <a:endParaRPr lang="en-US" altLang="en-US"/>
          </a:p>
        </p:txBody>
      </p:sp>
      <p:sp>
        <p:nvSpPr>
          <p:cNvPr id="311299" name="Rectangle 3"/>
          <p:cNvSpPr>
            <a:spLocks noGrp="1" noChangeArrowheads="1"/>
          </p:cNvSpPr>
          <p:nvPr>
            <p:ph type="body" idx="1"/>
          </p:nvPr>
        </p:nvSpPr>
        <p:spPr>
          <a:xfrm>
            <a:off x="1919288" y="1557339"/>
            <a:ext cx="8229600" cy="3844925"/>
          </a:xfrm>
        </p:spPr>
        <p:txBody>
          <a:bodyPr/>
          <a:lstStyle/>
          <a:p>
            <a:pPr algn="r">
              <a:buFontTx/>
              <a:buNone/>
            </a:pPr>
            <a:r>
              <a:rPr lang="fa-IR" altLang="en-US"/>
              <a:t>باز پرداخت  بدهی ها  فقط  مربوط  به وام های  دريافتی   می گردد و نه حسابهايی از قبيل بستانكاران و هزينه های معوق  پرداخت با بستانكاران و پرداخت بابت هزينه های معوق تحت عنوان پرداخت بابت خريدمواد اوليه وخدمات آمده  است  و  در   قسمت  پرداخت های  نقدی ناشی  از فعاليت های  عملياتی  طبقه بندی  گرديده  است .</a:t>
            </a:r>
            <a:endParaRPr lang="en-US" altLang="en-US"/>
          </a:p>
        </p:txBody>
      </p:sp>
    </p:spTree>
    <p:extLst>
      <p:ext uri="{BB962C8B-B14F-4D97-AF65-F5344CB8AC3E}">
        <p14:creationId xmlns:p14="http://schemas.microsoft.com/office/powerpoint/2010/main" val="33177812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878E192-EEB8-4360-8FB3-BB04B893A113}" type="slidenum">
              <a:rPr lang="en-US" altLang="en-US"/>
              <a:pPr/>
              <a:t>19</a:t>
            </a:fld>
            <a:endParaRPr lang="en-US" altLang="en-US"/>
          </a:p>
        </p:txBody>
      </p:sp>
      <p:sp>
        <p:nvSpPr>
          <p:cNvPr id="312323" name="Rectangle 3"/>
          <p:cNvSpPr>
            <a:spLocks noGrp="1" noChangeArrowheads="1"/>
          </p:cNvSpPr>
          <p:nvPr>
            <p:ph type="body" idx="1"/>
          </p:nvPr>
        </p:nvSpPr>
        <p:spPr>
          <a:xfrm>
            <a:off x="1919288" y="1412875"/>
            <a:ext cx="8229600" cy="4679950"/>
          </a:xfrm>
        </p:spPr>
        <p:txBody>
          <a:bodyPr/>
          <a:lstStyle/>
          <a:p>
            <a:pPr algn="r" rtl="1">
              <a:buFontTx/>
              <a:buNone/>
            </a:pPr>
            <a:r>
              <a:rPr lang="fa-IR" altLang="en-US"/>
              <a:t>   پرداخت بابت هزینه بهره  در قسمت فعالیت های عملياتی طبقه بندی می گردد . دريافت  بهره ناشی از فعاليت های سرمايه گذاری  و پرداخت  بهره مربوط  به  فعاليت های تامين مالی است .</a:t>
            </a:r>
          </a:p>
          <a:p>
            <a:pPr algn="r" rtl="1">
              <a:buFontTx/>
              <a:buNone/>
            </a:pPr>
            <a:r>
              <a:rPr lang="fa-IR" altLang="en-US"/>
              <a:t>   اگرچه </a:t>
            </a:r>
            <a:r>
              <a:rPr lang="en-US" altLang="en-US"/>
              <a:t>FASB</a:t>
            </a:r>
            <a:r>
              <a:rPr lang="fa-IR" altLang="en-US"/>
              <a:t>  این مطلب را مد نظر داشته ولی تصميم  گرفته است  كه  دريافت و پرداخت بهره را در فعاليتهای عملياتی  طبقه بندی  كند .</a:t>
            </a:r>
            <a:endParaRPr lang="en-US" altLang="en-US"/>
          </a:p>
        </p:txBody>
      </p:sp>
    </p:spTree>
    <p:extLst>
      <p:ext uri="{BB962C8B-B14F-4D97-AF65-F5344CB8AC3E}">
        <p14:creationId xmlns:p14="http://schemas.microsoft.com/office/powerpoint/2010/main" val="30173315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F602B9B-EA76-4139-A661-37ADA3D7E7B6}" type="slidenum">
              <a:rPr lang="en-US" altLang="en-US"/>
              <a:pPr/>
              <a:t>2</a:t>
            </a:fld>
            <a:endParaRPr lang="en-US" altLang="en-US"/>
          </a:p>
        </p:txBody>
      </p:sp>
      <p:sp>
        <p:nvSpPr>
          <p:cNvPr id="291843" name="Rectangle 3"/>
          <p:cNvSpPr>
            <a:spLocks noGrp="1" noChangeArrowheads="1"/>
          </p:cNvSpPr>
          <p:nvPr>
            <p:ph type="body" idx="1"/>
          </p:nvPr>
        </p:nvSpPr>
        <p:spPr>
          <a:xfrm>
            <a:off x="1703388" y="1557338"/>
            <a:ext cx="8686800" cy="4133850"/>
          </a:xfrm>
        </p:spPr>
        <p:txBody>
          <a:bodyPr/>
          <a:lstStyle/>
          <a:p>
            <a:pPr algn="r">
              <a:buFontTx/>
              <a:buNone/>
            </a:pPr>
            <a:r>
              <a:rPr lang="fa-IR" altLang="en-US"/>
              <a:t>   مقدمه:</a:t>
            </a:r>
          </a:p>
          <a:p>
            <a:pPr algn="r">
              <a:buFontTx/>
              <a:buNone/>
            </a:pPr>
            <a:r>
              <a:rPr lang="fa-IR" altLang="en-US"/>
              <a:t>دراصول حسابداری 1بيان شد كه غالب  موسسات  به  </a:t>
            </a:r>
            <a:r>
              <a:rPr lang="en-US" altLang="en-US"/>
              <a:t>  </a:t>
            </a:r>
            <a:r>
              <a:rPr lang="fa-IR" altLang="en-US"/>
              <a:t>     دنبال كسب سودآوری ونقدينگی هستندقدرت سودآوری    </a:t>
            </a:r>
            <a:r>
              <a:rPr lang="en-US" altLang="en-US"/>
              <a:t> </a:t>
            </a:r>
            <a:r>
              <a:rPr lang="fa-IR" altLang="en-US"/>
              <a:t>        </a:t>
            </a:r>
            <a:r>
              <a:rPr lang="en-US" altLang="en-US"/>
              <a:t> </a:t>
            </a:r>
            <a:r>
              <a:rPr lang="fa-IR" altLang="en-US"/>
              <a:t>      يعنی  افزايش  مبلغ  حقوق صاحبان سرمايه از طریق       فعاليتهای تجاری يا به طور دقيق تر قدرت  سودآوری   </a:t>
            </a:r>
            <a:r>
              <a:rPr lang="en-US" altLang="en-US"/>
              <a:t>           </a:t>
            </a:r>
            <a:r>
              <a:rPr lang="fa-IR" altLang="en-US"/>
              <a:t>      يعنی رضايت صاحبان سرمايه ازبازدهی سرمايه گذار-        ايكه در موسسات انجام داده اند .</a:t>
            </a:r>
            <a:endParaRPr lang="en-US" altLang="en-US"/>
          </a:p>
        </p:txBody>
      </p:sp>
    </p:spTree>
    <p:extLst>
      <p:ext uri="{BB962C8B-B14F-4D97-AF65-F5344CB8AC3E}">
        <p14:creationId xmlns:p14="http://schemas.microsoft.com/office/powerpoint/2010/main" val="6783525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9BB0941-85C8-45A8-95E2-C71160DC0D4A}" type="slidenum">
              <a:rPr lang="en-US" altLang="en-US"/>
              <a:pPr/>
              <a:t>20</a:t>
            </a:fld>
            <a:endParaRPr lang="en-US" altLang="en-US"/>
          </a:p>
        </p:txBody>
      </p:sp>
      <p:sp>
        <p:nvSpPr>
          <p:cNvPr id="315395" name="Rectangle 3"/>
          <p:cNvSpPr>
            <a:spLocks noGrp="1" noChangeArrowheads="1"/>
          </p:cNvSpPr>
          <p:nvPr>
            <p:ph type="body" idx="1"/>
          </p:nvPr>
        </p:nvSpPr>
        <p:spPr/>
        <p:txBody>
          <a:bodyPr/>
          <a:lstStyle/>
          <a:p>
            <a:pPr algn="r" rtl="1">
              <a:buFontTx/>
              <a:buNone/>
            </a:pPr>
            <a:r>
              <a:rPr lang="en-US" altLang="en-US"/>
              <a:t>FASB    </a:t>
            </a:r>
            <a:r>
              <a:rPr lang="fa-IR" altLang="en-US"/>
              <a:t>  با قرار دادن</a:t>
            </a:r>
            <a:r>
              <a:rPr lang="en-US" altLang="en-US"/>
              <a:t> </a:t>
            </a:r>
            <a:r>
              <a:rPr lang="fa-IR" altLang="en-US"/>
              <a:t> دریافت</a:t>
            </a:r>
            <a:r>
              <a:rPr lang="en-US" altLang="en-US"/>
              <a:t> </a:t>
            </a:r>
            <a:r>
              <a:rPr lang="fa-IR" altLang="en-US"/>
              <a:t> و</a:t>
            </a:r>
            <a:r>
              <a:rPr lang="en-US" altLang="en-US"/>
              <a:t> </a:t>
            </a:r>
            <a:r>
              <a:rPr lang="fa-IR" altLang="en-US"/>
              <a:t> پرداخت </a:t>
            </a:r>
            <a:r>
              <a:rPr lang="en-US" altLang="en-US"/>
              <a:t> </a:t>
            </a:r>
            <a:r>
              <a:rPr lang="fa-IR" altLang="en-US"/>
              <a:t>بهره </a:t>
            </a:r>
            <a:r>
              <a:rPr lang="en-US" altLang="en-US"/>
              <a:t> </a:t>
            </a:r>
            <a:r>
              <a:rPr lang="fa-IR" altLang="en-US"/>
              <a:t>در </a:t>
            </a:r>
          </a:p>
          <a:p>
            <a:pPr algn="r" rtl="1">
              <a:buFontTx/>
              <a:buNone/>
            </a:pPr>
            <a:r>
              <a:rPr lang="fa-IR" altLang="en-US"/>
              <a:t>   فعالیت های  عملیاتی   می خواهد  خالص  جريان نقدی   ناشی از فعاليت های عملياتی را كه نمايانگر تاثير نقدی رويدادهای  مربوطه  به  درآمدها  و  هزينه مالی كه در محاسبه  سود  خالص  دخالت  دارند  را  تعيين  كند.   </a:t>
            </a:r>
            <a:endParaRPr lang="en-US" altLang="en-US"/>
          </a:p>
          <a:p>
            <a:endParaRPr lang="en-US" altLang="en-US"/>
          </a:p>
        </p:txBody>
      </p:sp>
    </p:spTree>
    <p:extLst>
      <p:ext uri="{BB962C8B-B14F-4D97-AF65-F5344CB8AC3E}">
        <p14:creationId xmlns:p14="http://schemas.microsoft.com/office/powerpoint/2010/main" val="28009834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EECE2AD-DA09-47A9-A72A-3401F790C5C9}" type="slidenum">
              <a:rPr lang="en-US" altLang="en-US"/>
              <a:pPr/>
              <a:t>21</a:t>
            </a:fld>
            <a:endParaRPr lang="en-US" altLang="en-US"/>
          </a:p>
        </p:txBody>
      </p:sp>
      <p:sp>
        <p:nvSpPr>
          <p:cNvPr id="313347" name="Rectangle 3"/>
          <p:cNvSpPr>
            <a:spLocks noGrp="1" noChangeArrowheads="1"/>
          </p:cNvSpPr>
          <p:nvPr>
            <p:ph type="body" idx="1"/>
          </p:nvPr>
        </p:nvSpPr>
        <p:spPr/>
        <p:txBody>
          <a:bodyPr/>
          <a:lstStyle/>
          <a:p>
            <a:pPr algn="r">
              <a:buFontTx/>
              <a:buNone/>
            </a:pPr>
            <a:r>
              <a:rPr lang="fa-IR" altLang="en-US"/>
              <a:t>چون درآمد  و هزينه  بهره  در محاسبه سود خالص دخالت دارند  لذا تصميم گرفته شده است كه به عنوان جريان های نقدی  مربوط  به  فعاليت های  عملياتی  طبقه بندی  گردند پرداخت  سود  در محاسبه  سود خالص  دخالتی  ندارند  و بنابراين  بايد به  پرداخت سود به عنوان فعاليت تامين مالی نگاه كرد .</a:t>
            </a:r>
            <a:endParaRPr lang="en-US" altLang="en-US"/>
          </a:p>
        </p:txBody>
      </p:sp>
    </p:spTree>
    <p:extLst>
      <p:ext uri="{BB962C8B-B14F-4D97-AF65-F5344CB8AC3E}">
        <p14:creationId xmlns:p14="http://schemas.microsoft.com/office/powerpoint/2010/main" val="11242617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17C2826-647C-446B-ADED-B5F6B1724600}" type="slidenum">
              <a:rPr lang="en-US" altLang="en-US"/>
              <a:pPr/>
              <a:t>22</a:t>
            </a:fld>
            <a:endParaRPr lang="en-US" altLang="en-US"/>
          </a:p>
        </p:txBody>
      </p:sp>
      <p:sp>
        <p:nvSpPr>
          <p:cNvPr id="314371" name="Rectangle 3"/>
          <p:cNvSpPr>
            <a:spLocks noGrp="1" noChangeArrowheads="1"/>
          </p:cNvSpPr>
          <p:nvPr>
            <p:ph type="body" idx="1"/>
          </p:nvPr>
        </p:nvSpPr>
        <p:spPr>
          <a:xfrm>
            <a:off x="2063750" y="1773239"/>
            <a:ext cx="8229600" cy="3024187"/>
          </a:xfrm>
        </p:spPr>
        <p:txBody>
          <a:bodyPr/>
          <a:lstStyle/>
          <a:p>
            <a:pPr algn="r" rtl="1">
              <a:buFontTx/>
              <a:buNone/>
            </a:pPr>
            <a:r>
              <a:rPr lang="fa-IR" altLang="en-US"/>
              <a:t>   وجوه  نقد  و  معادل  وجوه   نقد  به  منظور تهيه  صورت جريان های نقدی  </a:t>
            </a:r>
            <a:r>
              <a:rPr lang="en-US" altLang="en-US"/>
              <a:t> FASB</a:t>
            </a:r>
            <a:r>
              <a:rPr lang="fa-IR" altLang="en-US"/>
              <a:t>وجوه نقدرا شامل خود وجوه نقد و معادلهای وجوه نقد می داند . معادل های  وجوه نقد شامل سرمايه گذاری های   كوتاه   مدت   می شود   كه  موسسه می تواند  به  سرعت  آنها  را  تبديل  به وجوه  نقد  نمايد. </a:t>
            </a:r>
            <a:endParaRPr lang="en-US" altLang="en-US"/>
          </a:p>
        </p:txBody>
      </p:sp>
    </p:spTree>
    <p:extLst>
      <p:ext uri="{BB962C8B-B14F-4D97-AF65-F5344CB8AC3E}">
        <p14:creationId xmlns:p14="http://schemas.microsoft.com/office/powerpoint/2010/main" val="1435152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2EE755C-B6E0-4948-89EC-F0147A2B2A03}" type="slidenum">
              <a:rPr lang="en-US" altLang="en-US"/>
              <a:pPr/>
              <a:t>23</a:t>
            </a:fld>
            <a:endParaRPr lang="en-US" altLang="en-US"/>
          </a:p>
        </p:txBody>
      </p:sp>
      <p:sp>
        <p:nvSpPr>
          <p:cNvPr id="316419" name="Rectangle 3"/>
          <p:cNvSpPr>
            <a:spLocks noGrp="1" noChangeArrowheads="1"/>
          </p:cNvSpPr>
          <p:nvPr>
            <p:ph type="body" idx="1"/>
          </p:nvPr>
        </p:nvSpPr>
        <p:spPr>
          <a:xfrm>
            <a:off x="1992313" y="1773239"/>
            <a:ext cx="8229600" cy="3844925"/>
          </a:xfrm>
        </p:spPr>
        <p:txBody>
          <a:bodyPr/>
          <a:lstStyle/>
          <a:p>
            <a:pPr algn="r" rtl="1">
              <a:buFontTx/>
              <a:buNone/>
            </a:pPr>
            <a:r>
              <a:rPr lang="fa-IR" altLang="en-US"/>
              <a:t>    از اوارق قرضه بانك مركزی چک های پستی و نظايرآنها    </a:t>
            </a:r>
            <a:r>
              <a:rPr lang="en-US" altLang="en-US"/>
              <a:t> </a:t>
            </a:r>
            <a:r>
              <a:rPr lang="fa-IR" altLang="en-US"/>
              <a:t>می توان به عنوان معادل های وجوه نقد نامبرده انتقال پول    </a:t>
            </a:r>
            <a:r>
              <a:rPr lang="en-US" altLang="en-US"/>
              <a:t> </a:t>
            </a:r>
            <a:r>
              <a:rPr lang="fa-IR" altLang="en-US"/>
              <a:t>بين  حسابهای  بانكی  موسسه و اين معادل های  وجوه نقد   </a:t>
            </a:r>
            <a:r>
              <a:rPr lang="en-US" altLang="en-US"/>
              <a:t> </a:t>
            </a:r>
            <a:r>
              <a:rPr lang="fa-IR" altLang="en-US"/>
              <a:t>به عنوان  دريافت ها</a:t>
            </a:r>
            <a:r>
              <a:rPr lang="en-US" altLang="en-US"/>
              <a:t> </a:t>
            </a:r>
            <a:r>
              <a:rPr lang="fa-IR" altLang="en-US"/>
              <a:t> و پرداخت های نقدی در نظر گرفته  </a:t>
            </a:r>
            <a:r>
              <a:rPr lang="en-US" altLang="en-US"/>
              <a:t> </a:t>
            </a:r>
            <a:r>
              <a:rPr lang="fa-IR" altLang="en-US"/>
              <a:t>نمی شود ،</a:t>
            </a:r>
            <a:r>
              <a:rPr lang="en-US" altLang="en-US"/>
              <a:t> </a:t>
            </a:r>
            <a:r>
              <a:rPr lang="fa-IR" altLang="en-US"/>
              <a:t> به پول</a:t>
            </a:r>
            <a:r>
              <a:rPr lang="en-US" altLang="en-US"/>
              <a:t> </a:t>
            </a:r>
            <a:r>
              <a:rPr lang="fa-IR" altLang="en-US"/>
              <a:t> وجوه </a:t>
            </a:r>
            <a:r>
              <a:rPr lang="en-US" altLang="en-US"/>
              <a:t> </a:t>
            </a:r>
            <a:r>
              <a:rPr lang="fa-IR" altLang="en-US"/>
              <a:t>نقد </a:t>
            </a:r>
            <a:r>
              <a:rPr lang="en-US" altLang="en-US"/>
              <a:t> </a:t>
            </a:r>
            <a:r>
              <a:rPr lang="fa-IR" altLang="en-US"/>
              <a:t>گفته می شود.</a:t>
            </a:r>
            <a:r>
              <a:rPr lang="en-US" altLang="en-US"/>
              <a:t>   </a:t>
            </a:r>
          </a:p>
          <a:p>
            <a:endParaRPr lang="en-US" altLang="en-US"/>
          </a:p>
        </p:txBody>
      </p:sp>
    </p:spTree>
    <p:extLst>
      <p:ext uri="{BB962C8B-B14F-4D97-AF65-F5344CB8AC3E}">
        <p14:creationId xmlns:p14="http://schemas.microsoft.com/office/powerpoint/2010/main" val="4603602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D4750C8-E16A-47F2-92C5-D7C489FF50A1}" type="slidenum">
              <a:rPr lang="en-US" altLang="en-US"/>
              <a:pPr/>
              <a:t>24</a:t>
            </a:fld>
            <a:endParaRPr lang="en-US" altLang="en-US"/>
          </a:p>
        </p:txBody>
      </p:sp>
      <p:sp>
        <p:nvSpPr>
          <p:cNvPr id="317443" name="Rectangle 3"/>
          <p:cNvSpPr>
            <a:spLocks noGrp="1" noChangeArrowheads="1"/>
          </p:cNvSpPr>
          <p:nvPr>
            <p:ph type="body" idx="1"/>
          </p:nvPr>
        </p:nvSpPr>
        <p:spPr>
          <a:xfrm>
            <a:off x="1992313" y="1844675"/>
            <a:ext cx="8229600" cy="3773488"/>
          </a:xfrm>
        </p:spPr>
        <p:txBody>
          <a:bodyPr/>
          <a:lstStyle/>
          <a:p>
            <a:pPr algn="r">
              <a:buFontTx/>
              <a:buNone/>
            </a:pPr>
            <a:r>
              <a:rPr lang="fa-IR" altLang="en-US"/>
              <a:t>حال  اين  پول  به  صورت اسكناس باشد  و يا  به صورت حسابهای  بانكی و يا  به  فرم معادل های  وجوه  نقد به هر حال هرگونه بهره دريافتی ناشی از مالكيت معادل وجوه نقد بايد جزء  دريافت های  نقدی ناشی از فعاليت های عملياتی محسوب گردد .</a:t>
            </a:r>
            <a:r>
              <a:rPr lang="en-US" altLang="en-US"/>
              <a:t> </a:t>
            </a:r>
          </a:p>
        </p:txBody>
      </p:sp>
    </p:spTree>
    <p:extLst>
      <p:ext uri="{BB962C8B-B14F-4D97-AF65-F5344CB8AC3E}">
        <p14:creationId xmlns:p14="http://schemas.microsoft.com/office/powerpoint/2010/main" val="34260306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F2870A7-F27E-44F7-9BE2-1079547D76A6}" type="slidenum">
              <a:rPr lang="en-US" altLang="en-US"/>
              <a:pPr/>
              <a:t>25</a:t>
            </a:fld>
            <a:endParaRPr lang="en-US" altLang="en-US"/>
          </a:p>
        </p:txBody>
      </p:sp>
      <p:sp>
        <p:nvSpPr>
          <p:cNvPr id="318467" name="Rectangle 3"/>
          <p:cNvSpPr>
            <a:spLocks noGrp="1" noChangeArrowheads="1"/>
          </p:cNvSpPr>
          <p:nvPr>
            <p:ph type="body" idx="1"/>
          </p:nvPr>
        </p:nvSpPr>
        <p:spPr>
          <a:xfrm>
            <a:off x="1981200" y="1905000"/>
            <a:ext cx="8229600" cy="2774950"/>
          </a:xfrm>
        </p:spPr>
        <p:txBody>
          <a:bodyPr/>
          <a:lstStyle/>
          <a:p>
            <a:pPr algn="r">
              <a:buFontTx/>
              <a:buNone/>
            </a:pPr>
            <a:r>
              <a:rPr lang="fa-IR" altLang="en-US"/>
              <a:t>معادل  نقدی محدود  می شود  به  اقلام  كوتاه مدتی  كه  به سرعت  قابليت  تبديل  به  وجوه  نقد را دارند. </a:t>
            </a:r>
          </a:p>
          <a:p>
            <a:pPr algn="r">
              <a:buFontTx/>
              <a:buNone/>
            </a:pPr>
            <a:r>
              <a:rPr lang="fa-IR" altLang="en-US"/>
              <a:t>بنابراین  خرید و فروش اوراق بهادار قابل فروش كه باعث ايجاد جريان های  نقدی می شوند  به  صورت جريان های نقدی  آورده می شوند.</a:t>
            </a:r>
            <a:r>
              <a:rPr lang="en-US" altLang="en-US"/>
              <a:t> </a:t>
            </a:r>
          </a:p>
        </p:txBody>
      </p:sp>
    </p:spTree>
    <p:extLst>
      <p:ext uri="{BB962C8B-B14F-4D97-AF65-F5344CB8AC3E}">
        <p14:creationId xmlns:p14="http://schemas.microsoft.com/office/powerpoint/2010/main" val="30844856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2C516C3-9E2B-470C-B1AD-E58508614285}" type="slidenum">
              <a:rPr lang="en-US" altLang="en-US"/>
              <a:pPr/>
              <a:t>26</a:t>
            </a:fld>
            <a:endParaRPr lang="en-US" altLang="en-US"/>
          </a:p>
        </p:txBody>
      </p:sp>
      <p:sp>
        <p:nvSpPr>
          <p:cNvPr id="319491" name="Rectangle 3"/>
          <p:cNvSpPr>
            <a:spLocks noGrp="1" noChangeArrowheads="1"/>
          </p:cNvSpPr>
          <p:nvPr>
            <p:ph type="body" idx="1"/>
          </p:nvPr>
        </p:nvSpPr>
        <p:spPr/>
        <p:txBody>
          <a:bodyPr/>
          <a:lstStyle/>
          <a:p>
            <a:pPr algn="r">
              <a:buFontTx/>
              <a:buNone/>
            </a:pPr>
            <a:r>
              <a:rPr lang="fa-IR" altLang="en-US"/>
              <a:t>اهميت  ويژه  جريان  نقدی  ناشی  از فعاليت های  عملياتی :</a:t>
            </a:r>
            <a:r>
              <a:rPr lang="fa-IR" altLang="en-US" b="1" i="1"/>
              <a:t> </a:t>
            </a:r>
            <a:endParaRPr lang="en-US" altLang="en-US"/>
          </a:p>
          <a:p>
            <a:pPr algn="r">
              <a:buFontTx/>
              <a:buNone/>
            </a:pPr>
            <a:r>
              <a:rPr lang="fa-IR" altLang="en-US"/>
              <a:t>چنانچه  موسسات بخواهند به حياتش ادامه دهند بايد قادر به ايجاد  جريان نقدی  خالص  مثبت  از فعاليت های  عملياتی خود باشند . موسساتی كه دارای جريان های  نقدی  خالص منفی ازعمليات خود هستند نمی توانند وجوه نقد خود را  از ساير منابع  تامين  كنند .</a:t>
            </a:r>
            <a:r>
              <a:rPr lang="en-US" altLang="en-US"/>
              <a:t> </a:t>
            </a:r>
          </a:p>
        </p:txBody>
      </p:sp>
    </p:spTree>
    <p:extLst>
      <p:ext uri="{BB962C8B-B14F-4D97-AF65-F5344CB8AC3E}">
        <p14:creationId xmlns:p14="http://schemas.microsoft.com/office/powerpoint/2010/main" val="3153229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21F1850-3F13-4FCE-8E3E-FEB93F3C89B1}" type="slidenum">
              <a:rPr lang="en-US" altLang="en-US"/>
              <a:pPr/>
              <a:t>27</a:t>
            </a:fld>
            <a:endParaRPr lang="en-US" altLang="en-US"/>
          </a:p>
        </p:txBody>
      </p:sp>
      <p:sp>
        <p:nvSpPr>
          <p:cNvPr id="320515" name="Rectangle 3"/>
          <p:cNvSpPr>
            <a:spLocks noGrp="1" noChangeArrowheads="1"/>
          </p:cNvSpPr>
          <p:nvPr>
            <p:ph type="body" idx="1"/>
          </p:nvPr>
        </p:nvSpPr>
        <p:spPr>
          <a:xfrm>
            <a:off x="1919288" y="2060576"/>
            <a:ext cx="8229600" cy="2549525"/>
          </a:xfrm>
        </p:spPr>
        <p:txBody>
          <a:bodyPr/>
          <a:lstStyle/>
          <a:p>
            <a:pPr algn="r">
              <a:buFontTx/>
              <a:buNone/>
            </a:pPr>
            <a:r>
              <a:rPr lang="fa-IR" altLang="en-US"/>
              <a:t> در حقیقت عمدتا  توانايی  یک  موسسه  در افزايش  وجوه نقد ازطريق فعاليت های تامين مالی بستگی به توانايی ايجاد وجوه  نقد  ناشی از عمليات عادی آن موسسه  دارد . </a:t>
            </a:r>
            <a:endParaRPr lang="en-US" altLang="en-US"/>
          </a:p>
        </p:txBody>
      </p:sp>
    </p:spTree>
    <p:extLst>
      <p:ext uri="{BB962C8B-B14F-4D97-AF65-F5344CB8AC3E}">
        <p14:creationId xmlns:p14="http://schemas.microsoft.com/office/powerpoint/2010/main" val="46742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CE82419-D169-4DC6-B753-18FBA4B79E40}" type="slidenum">
              <a:rPr lang="en-US" altLang="en-US"/>
              <a:pPr/>
              <a:t>28</a:t>
            </a:fld>
            <a:endParaRPr lang="en-US" altLang="en-US"/>
          </a:p>
        </p:txBody>
      </p:sp>
      <p:sp>
        <p:nvSpPr>
          <p:cNvPr id="321539" name="Rectangle 3"/>
          <p:cNvSpPr>
            <a:spLocks noGrp="1" noChangeArrowheads="1"/>
          </p:cNvSpPr>
          <p:nvPr>
            <p:ph type="body" idx="1"/>
          </p:nvPr>
        </p:nvSpPr>
        <p:spPr>
          <a:xfrm>
            <a:off x="1919288" y="1773239"/>
            <a:ext cx="8229600" cy="3629025"/>
          </a:xfrm>
        </p:spPr>
        <p:txBody>
          <a:bodyPr/>
          <a:lstStyle/>
          <a:p>
            <a:pPr algn="r">
              <a:buFontTx/>
              <a:buNone/>
            </a:pPr>
            <a:r>
              <a:rPr lang="fa-IR" altLang="en-US"/>
              <a:t>اگر بستانكاران(به طور عام)  و صاحبان حقوق سرمايه از این اطمینان برخوردار  نباشد  كه  شركتی  از فعاليت های عملياتی خود وجوه  نقد كافی  برای پرداخت  بدهی ها  در  سر رسيد ، بهره وسود به دست می آورد. در اين صورت از سرمايه گذاری  در آن  شركت  خودداری  می كنند.</a:t>
            </a:r>
            <a:endParaRPr lang="en-US" altLang="en-US"/>
          </a:p>
          <a:p>
            <a:endParaRPr lang="en-US" altLang="en-US"/>
          </a:p>
        </p:txBody>
      </p:sp>
    </p:spTree>
    <p:extLst>
      <p:ext uri="{BB962C8B-B14F-4D97-AF65-F5344CB8AC3E}">
        <p14:creationId xmlns:p14="http://schemas.microsoft.com/office/powerpoint/2010/main" val="13421615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0E7902F-E182-4242-80D7-71F54144017E}" type="slidenum">
              <a:rPr lang="en-US" altLang="en-US"/>
              <a:pPr/>
              <a:t>29</a:t>
            </a:fld>
            <a:endParaRPr lang="en-US" altLang="en-US"/>
          </a:p>
        </p:txBody>
      </p:sp>
      <p:sp>
        <p:nvSpPr>
          <p:cNvPr id="322563" name="Rectangle 3"/>
          <p:cNvSpPr>
            <a:spLocks noGrp="1" noChangeArrowheads="1"/>
          </p:cNvSpPr>
          <p:nvPr>
            <p:ph type="body" idx="1"/>
          </p:nvPr>
        </p:nvSpPr>
        <p:spPr/>
        <p:txBody>
          <a:bodyPr/>
          <a:lstStyle/>
          <a:p>
            <a:pPr algn="r">
              <a:buFontTx/>
              <a:buNone/>
            </a:pPr>
            <a:r>
              <a:rPr lang="fa-IR" altLang="en-US"/>
              <a:t>روش های تهيه صورت جريان های نقدی :</a:t>
            </a:r>
            <a:endParaRPr lang="en-US" altLang="en-US"/>
          </a:p>
          <a:p>
            <a:pPr algn="r">
              <a:buFontTx/>
              <a:buNone/>
            </a:pPr>
            <a:r>
              <a:rPr lang="fa-IR" altLang="en-US"/>
              <a:t>اقلامی  كه  در صورت سود  و زيان  و يا ترازنامه عنوان   می شوند  نمايانگر مانده حساب های دفتر كل است . به هر حال توجه داشته باشيد كه عناوين مورد استفاده در صورت جريان های نقدی  مربوط به حساب های معنی در دفتر كل نيستند .</a:t>
            </a:r>
            <a:r>
              <a:rPr lang="en-US" altLang="en-US"/>
              <a:t> </a:t>
            </a:r>
          </a:p>
        </p:txBody>
      </p:sp>
    </p:spTree>
    <p:extLst>
      <p:ext uri="{BB962C8B-B14F-4D97-AF65-F5344CB8AC3E}">
        <p14:creationId xmlns:p14="http://schemas.microsoft.com/office/powerpoint/2010/main" val="21874115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A4BA4FF-64E7-49B3-9881-0C5975CF5E84}" type="slidenum">
              <a:rPr lang="en-US" altLang="en-US"/>
              <a:pPr/>
              <a:t>3</a:t>
            </a:fld>
            <a:endParaRPr lang="en-US" altLang="en-US"/>
          </a:p>
        </p:txBody>
      </p:sp>
      <p:sp>
        <p:nvSpPr>
          <p:cNvPr id="292867" name="Rectangle 3"/>
          <p:cNvSpPr>
            <a:spLocks noGrp="1" noChangeArrowheads="1"/>
          </p:cNvSpPr>
          <p:nvPr>
            <p:ph type="body" idx="1"/>
          </p:nvPr>
        </p:nvSpPr>
        <p:spPr>
          <a:xfrm>
            <a:off x="1992313" y="2133601"/>
            <a:ext cx="8229600" cy="2519363"/>
          </a:xfrm>
        </p:spPr>
        <p:txBody>
          <a:bodyPr/>
          <a:lstStyle/>
          <a:p>
            <a:pPr algn="r">
              <a:buFontTx/>
              <a:buNone/>
            </a:pPr>
            <a:r>
              <a:rPr lang="fa-IR" altLang="en-US"/>
              <a:t>ميزان  توانايی  پرداخت بدهی ها  و از عهده  برآمدن انجام تعهدات درزمان سررسيد را قدرت نقدينگی گويند. صورت سودوزيان برای اندازه گيری شكست و يا موفقيت موسسات دردستيابی به اهداف سودآوری تعيين شده تنظيم می گردد .</a:t>
            </a:r>
            <a:endParaRPr lang="en-US" altLang="en-US"/>
          </a:p>
        </p:txBody>
      </p:sp>
    </p:spTree>
    <p:extLst>
      <p:ext uri="{BB962C8B-B14F-4D97-AF65-F5344CB8AC3E}">
        <p14:creationId xmlns:p14="http://schemas.microsoft.com/office/powerpoint/2010/main" val="4326594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D28851F-3547-4022-BDB8-19317F7BD2EB}" type="slidenum">
              <a:rPr lang="en-US" altLang="en-US"/>
              <a:pPr/>
              <a:t>30</a:t>
            </a:fld>
            <a:endParaRPr lang="en-US" altLang="en-US"/>
          </a:p>
        </p:txBody>
      </p:sp>
      <p:sp>
        <p:nvSpPr>
          <p:cNvPr id="323587" name="Rectangle 3"/>
          <p:cNvSpPr>
            <a:spLocks noGrp="1" noChangeArrowheads="1"/>
          </p:cNvSpPr>
          <p:nvPr>
            <p:ph type="body" idx="1"/>
          </p:nvPr>
        </p:nvSpPr>
        <p:spPr>
          <a:xfrm>
            <a:off x="1981200" y="1905000"/>
            <a:ext cx="8229600" cy="3233738"/>
          </a:xfrm>
        </p:spPr>
        <p:txBody>
          <a:bodyPr/>
          <a:lstStyle/>
          <a:p>
            <a:pPr algn="r">
              <a:buFontTx/>
              <a:buNone/>
            </a:pPr>
            <a:r>
              <a:rPr lang="fa-IR" altLang="en-US"/>
              <a:t>صورت جریان های  نقدی خلاصه ای از رويدادهای  نقدی   در طی دوره مالی است.  به هر حال  ثبت  دفاتر بر  مبنای تعهدی انجام می گيرد  و نه  بر اساس  وجوه  نقد.</a:t>
            </a:r>
          </a:p>
          <a:p>
            <a:pPr algn="r">
              <a:buFontTx/>
              <a:buNone/>
            </a:pPr>
            <a:r>
              <a:rPr lang="fa-IR" altLang="en-US"/>
              <a:t>در  موسسات   بسیار  كوچک از  روی  دفاتر اختصاصی  دریافت های نقدی و پرداخت های  نقدی  می توان صورت جریان های نقدی را تهيه  كرد .</a:t>
            </a:r>
            <a:r>
              <a:rPr lang="en-US" altLang="en-US"/>
              <a:t> </a:t>
            </a:r>
          </a:p>
        </p:txBody>
      </p:sp>
    </p:spTree>
    <p:extLst>
      <p:ext uri="{BB962C8B-B14F-4D97-AF65-F5344CB8AC3E}">
        <p14:creationId xmlns:p14="http://schemas.microsoft.com/office/powerpoint/2010/main" val="31757442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E3C36C2-4A4F-4EC3-8D2F-1FF4F0B27B1B}" type="slidenum">
              <a:rPr lang="en-US" altLang="en-US"/>
              <a:pPr/>
              <a:t>31</a:t>
            </a:fld>
            <a:endParaRPr lang="en-US" altLang="en-US"/>
          </a:p>
        </p:txBody>
      </p:sp>
      <p:sp>
        <p:nvSpPr>
          <p:cNvPr id="326659" name="Rectangle 3"/>
          <p:cNvSpPr>
            <a:spLocks noGrp="1" noChangeArrowheads="1"/>
          </p:cNvSpPr>
          <p:nvPr>
            <p:ph type="body" idx="1"/>
          </p:nvPr>
        </p:nvSpPr>
        <p:spPr/>
        <p:txBody>
          <a:bodyPr/>
          <a:lstStyle/>
          <a:p>
            <a:pPr algn="r" rtl="1">
              <a:buFontTx/>
              <a:buNone/>
            </a:pPr>
            <a:r>
              <a:rPr lang="fa-IR" altLang="en-US"/>
              <a:t>   برای مثال :</a:t>
            </a:r>
          </a:p>
          <a:p>
            <a:pPr algn="r" rtl="1">
              <a:buFontTx/>
              <a:buNone/>
            </a:pPr>
            <a:r>
              <a:rPr lang="fa-IR" altLang="en-US"/>
              <a:t>  </a:t>
            </a:r>
            <a:r>
              <a:rPr lang="en-US" altLang="en-US"/>
              <a:t> </a:t>
            </a:r>
            <a:r>
              <a:rPr lang="fa-IR" altLang="en-US"/>
              <a:t>دریافت های نقدی از مشتريان </a:t>
            </a:r>
            <a:r>
              <a:rPr lang="en-US" altLang="en-US"/>
              <a:t> </a:t>
            </a:r>
            <a:r>
              <a:rPr lang="fa-IR" altLang="en-US"/>
              <a:t>معمولا  مساوی  با  حاصل جمع ستون فروش و ستون بدهكاران  در دفتر  اختصاصی دریافتهای نقدی است . اطلاعات مربوط به ساير  حسابهای دفاتر اختصاصی  دریافت  و پرداخت ها  به دست آورد</a:t>
            </a:r>
            <a:r>
              <a:rPr lang="en-US" altLang="en-US"/>
              <a:t> </a:t>
            </a:r>
            <a:r>
              <a:rPr lang="fa-IR" altLang="en-US"/>
              <a:t>.</a:t>
            </a:r>
            <a:endParaRPr lang="en-US" altLang="en-US"/>
          </a:p>
        </p:txBody>
      </p:sp>
    </p:spTree>
    <p:extLst>
      <p:ext uri="{BB962C8B-B14F-4D97-AF65-F5344CB8AC3E}">
        <p14:creationId xmlns:p14="http://schemas.microsoft.com/office/powerpoint/2010/main" val="18964159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FC2B67C-5400-4E2C-A921-189FFFF94361}" type="slidenum">
              <a:rPr lang="en-US" altLang="en-US"/>
              <a:pPr/>
              <a:t>32</a:t>
            </a:fld>
            <a:endParaRPr lang="en-US" altLang="en-US"/>
          </a:p>
        </p:txBody>
      </p:sp>
      <p:sp>
        <p:nvSpPr>
          <p:cNvPr id="327683" name="Rectangle 3"/>
          <p:cNvSpPr>
            <a:spLocks noGrp="1" noChangeArrowheads="1"/>
          </p:cNvSpPr>
          <p:nvPr>
            <p:ph type="body" idx="1"/>
          </p:nvPr>
        </p:nvSpPr>
        <p:spPr>
          <a:xfrm>
            <a:off x="1919288" y="1773238"/>
            <a:ext cx="8229600" cy="3268662"/>
          </a:xfrm>
        </p:spPr>
        <p:txBody>
          <a:bodyPr/>
          <a:lstStyle/>
          <a:p>
            <a:pPr algn="r">
              <a:buFontTx/>
              <a:buNone/>
            </a:pPr>
            <a:r>
              <a:rPr lang="fa-IR" altLang="en-US"/>
              <a:t>باید  صورت  جريان های نقدی  از طریق بررسی صورت سود و زیان  و تغييرات مانده  کليه  حسابها  در  طی دوره مالی به جز حساب وجوه نقد تهيه گردد . اين روش برمبنای سيستم  ثبت   دو  طرفه  حسابداری  قرار  دارد  يعنی  هر رويدادی  كه  بر روی  وجوه  نقد  تاثير  بگذارد.</a:t>
            </a:r>
            <a:endParaRPr lang="en-US" altLang="en-US"/>
          </a:p>
        </p:txBody>
      </p:sp>
    </p:spTree>
    <p:extLst>
      <p:ext uri="{BB962C8B-B14F-4D97-AF65-F5344CB8AC3E}">
        <p14:creationId xmlns:p14="http://schemas.microsoft.com/office/powerpoint/2010/main" val="774952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514BC2E-80A1-4CB7-ADE8-D0FB665F5A8F}" type="slidenum">
              <a:rPr lang="en-US" altLang="en-US"/>
              <a:pPr/>
              <a:t>33</a:t>
            </a:fld>
            <a:endParaRPr lang="en-US" altLang="en-US"/>
          </a:p>
        </p:txBody>
      </p:sp>
      <p:sp>
        <p:nvSpPr>
          <p:cNvPr id="328707" name="Rectangle 3"/>
          <p:cNvSpPr>
            <a:spLocks noGrp="1" noChangeArrowheads="1"/>
          </p:cNvSpPr>
          <p:nvPr>
            <p:ph type="body" idx="1"/>
          </p:nvPr>
        </p:nvSpPr>
        <p:spPr/>
        <p:txBody>
          <a:bodyPr/>
          <a:lstStyle/>
          <a:p>
            <a:pPr algn="r">
              <a:buFontTx/>
              <a:buNone/>
            </a:pPr>
            <a:r>
              <a:rPr lang="fa-IR" altLang="en-US"/>
              <a:t>باید بر روی بقيه دارایی های ،  بدهی ها يا حقوق صاحبان سرمايه نيز موثر باشد . تغيير دراين حسابها ماهيت رويداد نقدی را روشن می سازد . </a:t>
            </a:r>
          </a:p>
          <a:p>
            <a:pPr algn="r">
              <a:buFontTx/>
              <a:buNone/>
            </a:pPr>
            <a:r>
              <a:rPr lang="fa-IR" altLang="en-US"/>
              <a:t>مثال :</a:t>
            </a:r>
          </a:p>
          <a:p>
            <a:pPr algn="r">
              <a:buFontTx/>
              <a:buNone/>
            </a:pPr>
            <a:r>
              <a:rPr lang="fa-IR" altLang="en-US"/>
              <a:t>حساب  کنترل اوراق بهادار قابل فروش شرکت هوشمند در طی سال فعاليتهای زیر را نشان می دهد :</a:t>
            </a:r>
            <a:endParaRPr lang="en-US" altLang="en-US"/>
          </a:p>
        </p:txBody>
      </p:sp>
    </p:spTree>
    <p:extLst>
      <p:ext uri="{BB962C8B-B14F-4D97-AF65-F5344CB8AC3E}">
        <p14:creationId xmlns:p14="http://schemas.microsoft.com/office/powerpoint/2010/main" val="17424221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B573CF9-3922-4976-9876-732B27133527}" type="slidenum">
              <a:rPr lang="en-US" altLang="en-US"/>
              <a:pPr/>
              <a:t>34</a:t>
            </a:fld>
            <a:endParaRPr lang="en-US" altLang="en-US"/>
          </a:p>
        </p:txBody>
      </p:sp>
      <p:sp>
        <p:nvSpPr>
          <p:cNvPr id="329731" name="Rectangle 3"/>
          <p:cNvSpPr>
            <a:spLocks noGrp="1" noChangeArrowheads="1"/>
          </p:cNvSpPr>
          <p:nvPr>
            <p:ph type="body" idx="1"/>
          </p:nvPr>
        </p:nvSpPr>
        <p:spPr/>
        <p:txBody>
          <a:bodyPr/>
          <a:lstStyle/>
          <a:p>
            <a:pPr algn="r" rtl="1">
              <a:buFontTx/>
              <a:buNone/>
            </a:pPr>
            <a:r>
              <a:rPr lang="fa-IR" altLang="en-US"/>
              <a:t>    مانده در 1/1/1370 	                 7.000.000</a:t>
            </a:r>
          </a:p>
          <a:p>
            <a:pPr algn="r" rtl="1">
              <a:buFontTx/>
              <a:buNone/>
            </a:pPr>
            <a:r>
              <a:rPr lang="fa-IR" altLang="en-US"/>
              <a:t>    در طی سال بدهکار شده است           6.500.000 </a:t>
            </a:r>
          </a:p>
          <a:p>
            <a:pPr algn="r" rtl="1">
              <a:buFontTx/>
              <a:buNone/>
            </a:pPr>
            <a:r>
              <a:rPr lang="fa-IR" altLang="en-US"/>
              <a:t>   در طی سال بستانکار شده است          4.400.000 </a:t>
            </a:r>
          </a:p>
          <a:p>
            <a:pPr algn="r" rtl="1">
              <a:buFontTx/>
              <a:buNone/>
            </a:pPr>
            <a:r>
              <a:rPr lang="fa-IR" altLang="en-US"/>
              <a:t>   مانده در 29/12/70 		       91.000.000 </a:t>
            </a:r>
          </a:p>
          <a:p>
            <a:pPr algn="r" rtl="1">
              <a:buFontTx/>
              <a:buNone/>
            </a:pPr>
            <a:r>
              <a:rPr lang="fa-IR" altLang="en-US"/>
              <a:t>   همچنین فرض می شود كه صورت سود وزیان شرکت مبلغ 400.000 ریال زیان ناشی از فروش  اوراق  بهادار  قابل فروش را نشان می دهد</a:t>
            </a:r>
            <a:r>
              <a:rPr lang="en-US" altLang="en-US"/>
              <a:t> </a:t>
            </a:r>
            <a:r>
              <a:rPr lang="fa-IR" altLang="en-US"/>
              <a:t>.</a:t>
            </a:r>
          </a:p>
        </p:txBody>
      </p:sp>
    </p:spTree>
    <p:extLst>
      <p:ext uri="{BB962C8B-B14F-4D97-AF65-F5344CB8AC3E}">
        <p14:creationId xmlns:p14="http://schemas.microsoft.com/office/powerpoint/2010/main" val="8290611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F499F63-4F8A-4238-9028-8252D6D54168}" type="slidenum">
              <a:rPr lang="en-US" altLang="en-US"/>
              <a:pPr/>
              <a:t>35</a:t>
            </a:fld>
            <a:endParaRPr lang="en-US" altLang="en-US"/>
          </a:p>
        </p:txBody>
      </p:sp>
      <p:sp>
        <p:nvSpPr>
          <p:cNvPr id="330755" name="Rectangle 3"/>
          <p:cNvSpPr>
            <a:spLocks noGrp="1" noChangeArrowheads="1"/>
          </p:cNvSpPr>
          <p:nvPr>
            <p:ph type="body" idx="1"/>
          </p:nvPr>
        </p:nvSpPr>
        <p:spPr>
          <a:xfrm>
            <a:off x="1981200" y="1905001"/>
            <a:ext cx="8229600" cy="3495675"/>
          </a:xfrm>
        </p:spPr>
        <p:txBody>
          <a:bodyPr/>
          <a:lstStyle/>
          <a:p>
            <a:pPr algn="r">
              <a:buFontTx/>
              <a:buNone/>
            </a:pPr>
            <a:r>
              <a:rPr lang="fa-IR" altLang="en-US"/>
              <a:t>مبلغی كه این حساب در طی سال بدهکار شده  است  قیمت  تمام شده  است  ثبت های  مربوط  به   بدهکار  شدن   اين حساب مبنای خريد اوراق بهادار قابل فروش 6.500.000 درقسمت فعاليتهای سرمايه گذاری صورت جریانهای نقدی مثال  قبل است. اوراق  بهادار قابل  فروش  باعث  خروج پول نقد  شده است . </a:t>
            </a:r>
            <a:endParaRPr lang="en-US" altLang="en-US"/>
          </a:p>
        </p:txBody>
      </p:sp>
    </p:spTree>
    <p:extLst>
      <p:ext uri="{BB962C8B-B14F-4D97-AF65-F5344CB8AC3E}">
        <p14:creationId xmlns:p14="http://schemas.microsoft.com/office/powerpoint/2010/main" val="8390640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AA7762C-241B-4038-8A64-430ACF844254}" type="slidenum">
              <a:rPr lang="en-US" altLang="en-US"/>
              <a:pPr/>
              <a:t>36</a:t>
            </a:fld>
            <a:endParaRPr lang="en-US" altLang="en-US"/>
          </a:p>
        </p:txBody>
      </p:sp>
      <p:sp>
        <p:nvSpPr>
          <p:cNvPr id="331779" name="Rectangle 3"/>
          <p:cNvSpPr>
            <a:spLocks noGrp="1" noChangeArrowheads="1"/>
          </p:cNvSpPr>
          <p:nvPr>
            <p:ph type="body" idx="1"/>
          </p:nvPr>
        </p:nvSpPr>
        <p:spPr>
          <a:xfrm>
            <a:off x="1992313" y="2060575"/>
            <a:ext cx="8229600" cy="3341688"/>
          </a:xfrm>
        </p:spPr>
        <p:txBody>
          <a:bodyPr/>
          <a:lstStyle/>
          <a:p>
            <a:pPr algn="r">
              <a:buFontTx/>
              <a:buNone/>
            </a:pPr>
            <a:r>
              <a:rPr lang="fa-IR" altLang="en-US"/>
              <a:t>مبلغ  4.400.000  نمايانگر قیمت  تمام شده اوراق بهادار  فروخته  شده در طی دوره مالی است. صورت سود و زيان نشان می دهد  كه  فروش  اوراق  بهادار شرکت را متحمل 400.000 زیان كرده است وجوه نقد حاصل از فروش اين اوراق  بهادار به شرح  زیر محاسبه گردیده است :</a:t>
            </a:r>
            <a:endParaRPr lang="en-US" altLang="en-US"/>
          </a:p>
        </p:txBody>
      </p:sp>
    </p:spTree>
    <p:extLst>
      <p:ext uri="{BB962C8B-B14F-4D97-AF65-F5344CB8AC3E}">
        <p14:creationId xmlns:p14="http://schemas.microsoft.com/office/powerpoint/2010/main" val="40437642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E646E8F-55E8-407A-8B22-ADEE1040F324}" type="slidenum">
              <a:rPr lang="en-US" altLang="en-US"/>
              <a:pPr/>
              <a:t>37</a:t>
            </a:fld>
            <a:endParaRPr lang="en-US" altLang="en-US"/>
          </a:p>
        </p:txBody>
      </p:sp>
      <p:sp>
        <p:nvSpPr>
          <p:cNvPr id="332803" name="Rectangle 3"/>
          <p:cNvSpPr>
            <a:spLocks noGrp="1" noChangeArrowheads="1"/>
          </p:cNvSpPr>
          <p:nvPr>
            <p:ph type="body" idx="1"/>
          </p:nvPr>
        </p:nvSpPr>
        <p:spPr>
          <a:xfrm>
            <a:off x="1524000" y="1600201"/>
            <a:ext cx="9144000" cy="4525963"/>
          </a:xfrm>
        </p:spPr>
        <p:txBody>
          <a:bodyPr/>
          <a:lstStyle/>
          <a:p>
            <a:pPr algn="r">
              <a:buFontTx/>
              <a:buNone/>
            </a:pPr>
            <a:r>
              <a:rPr lang="fa-IR" altLang="en-US"/>
              <a:t>قیمت تمام شده اوراق بهادار فروخته شده             4.400.000    </a:t>
            </a:r>
          </a:p>
          <a:p>
            <a:pPr algn="r">
              <a:buFontTx/>
              <a:buNone/>
            </a:pPr>
            <a:r>
              <a:rPr lang="fa-IR" altLang="en-US"/>
              <a:t>زیان ناشی از فروش                                    (400.000 )</a:t>
            </a:r>
          </a:p>
          <a:p>
            <a:pPr algn="r">
              <a:buFontTx/>
              <a:buNone/>
            </a:pPr>
            <a:r>
              <a:rPr lang="fa-IR" altLang="en-US"/>
              <a:t>وجوه نقد حاصل از فروش اوراق بهادار              4.000.000</a:t>
            </a:r>
          </a:p>
          <a:p>
            <a:pPr algn="r">
              <a:buFontTx/>
              <a:buNone/>
            </a:pPr>
            <a:r>
              <a:rPr lang="fa-IR" altLang="en-US"/>
              <a:t>با مشاهده تغييرات در حساب اوراق  بهادار قابل فروش  و حساب مربوطه درصورت سود و زیان می توان دو رقمی كه در صورت جریان های نقدی آمده را به دست آورد.</a:t>
            </a:r>
            <a:r>
              <a:rPr lang="en-US" altLang="en-US"/>
              <a:t> </a:t>
            </a:r>
          </a:p>
        </p:txBody>
      </p:sp>
      <p:sp>
        <p:nvSpPr>
          <p:cNvPr id="332804" name="Line 4"/>
          <p:cNvSpPr>
            <a:spLocks noChangeShapeType="1"/>
          </p:cNvSpPr>
          <p:nvPr/>
        </p:nvSpPr>
        <p:spPr bwMode="auto">
          <a:xfrm>
            <a:off x="2063750" y="2781300"/>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05" name="Line 5"/>
          <p:cNvSpPr>
            <a:spLocks noChangeShapeType="1"/>
          </p:cNvSpPr>
          <p:nvPr/>
        </p:nvSpPr>
        <p:spPr bwMode="auto">
          <a:xfrm>
            <a:off x="2063750" y="3429000"/>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06" name="Line 6"/>
          <p:cNvSpPr>
            <a:spLocks noChangeShapeType="1"/>
          </p:cNvSpPr>
          <p:nvPr/>
        </p:nvSpPr>
        <p:spPr bwMode="auto">
          <a:xfrm>
            <a:off x="2063750" y="3357563"/>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5708112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F8ADC8C-ED9C-43DB-A6C7-81BA189FF8D3}" type="slidenum">
              <a:rPr lang="en-US" altLang="en-US"/>
              <a:pPr/>
              <a:t>38</a:t>
            </a:fld>
            <a:endParaRPr lang="en-US" altLang="en-US"/>
          </a:p>
        </p:txBody>
      </p:sp>
      <p:sp>
        <p:nvSpPr>
          <p:cNvPr id="333827" name="Rectangle 3"/>
          <p:cNvSpPr>
            <a:spLocks noGrp="1" noChangeArrowheads="1"/>
          </p:cNvSpPr>
          <p:nvPr>
            <p:ph type="body" idx="1"/>
          </p:nvPr>
        </p:nvSpPr>
        <p:spPr>
          <a:xfrm>
            <a:off x="1992313" y="1916114"/>
            <a:ext cx="8229600" cy="3341687"/>
          </a:xfrm>
        </p:spPr>
        <p:txBody>
          <a:bodyPr/>
          <a:lstStyle/>
          <a:p>
            <a:pPr algn="r">
              <a:buFontTx/>
              <a:buNone/>
            </a:pPr>
            <a:r>
              <a:rPr lang="fa-IR" altLang="en-US"/>
              <a:t>البته با استفاده از دفاتر دریافت ها و پرداخت های نقدی نيز   اين اطلاعات به دست می آيد  ولی  برای  این  منظور باید تمامی ثبت های دفاتر  مذکور را  مورد  بررسی  قرار داد و سپس  ارقام مربوطه به هر يک از رويدادهای  مالی  را با يكديگر جمع نمود .</a:t>
            </a:r>
            <a:r>
              <a:rPr lang="en-US" altLang="en-US"/>
              <a:t> </a:t>
            </a:r>
          </a:p>
        </p:txBody>
      </p:sp>
    </p:spTree>
    <p:extLst>
      <p:ext uri="{BB962C8B-B14F-4D97-AF65-F5344CB8AC3E}">
        <p14:creationId xmlns:p14="http://schemas.microsoft.com/office/powerpoint/2010/main" val="4014439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45335EF-9226-49FF-9805-343A827F5491}" type="slidenum">
              <a:rPr lang="en-US" altLang="en-US"/>
              <a:pPr/>
              <a:t>39</a:t>
            </a:fld>
            <a:endParaRPr lang="en-US" altLang="en-US"/>
          </a:p>
        </p:txBody>
      </p:sp>
      <p:sp>
        <p:nvSpPr>
          <p:cNvPr id="334851" name="Rectangle 3"/>
          <p:cNvSpPr>
            <a:spLocks noGrp="1" noChangeArrowheads="1"/>
          </p:cNvSpPr>
          <p:nvPr>
            <p:ph type="body" idx="1"/>
          </p:nvPr>
        </p:nvSpPr>
        <p:spPr>
          <a:xfrm>
            <a:off x="1919288" y="1773239"/>
            <a:ext cx="8229600" cy="3197225"/>
          </a:xfrm>
        </p:spPr>
        <p:txBody>
          <a:bodyPr/>
          <a:lstStyle/>
          <a:p>
            <a:pPr algn="r">
              <a:buFontTx/>
              <a:buNone/>
            </a:pPr>
            <a:r>
              <a:rPr lang="fa-IR" altLang="en-US"/>
              <a:t>معمولا ازطریق تجزیه و تحلیل تغيير حساب های غيرنقدی  به طور  موثرتری  می توان  با  جايگزين کردن  و تركيب تعداد زیادی از ثبت های  انجام  يافته  در دفاتر اختصاصی دریافت ها و پرداخت های نقدی  صورت جریان های نقدی را تهيه كرد .</a:t>
            </a:r>
            <a:endParaRPr lang="en-US" altLang="en-US"/>
          </a:p>
        </p:txBody>
      </p:sp>
    </p:spTree>
    <p:extLst>
      <p:ext uri="{BB962C8B-B14F-4D97-AF65-F5344CB8AC3E}">
        <p14:creationId xmlns:p14="http://schemas.microsoft.com/office/powerpoint/2010/main" val="21565647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CC87E0B-DAB6-4F3D-9198-902DE7B19587}" type="slidenum">
              <a:rPr lang="en-US" altLang="en-US"/>
              <a:pPr/>
              <a:t>4</a:t>
            </a:fld>
            <a:endParaRPr lang="en-US" altLang="en-US"/>
          </a:p>
        </p:txBody>
      </p:sp>
      <p:sp>
        <p:nvSpPr>
          <p:cNvPr id="293891" name="Rectangle 3"/>
          <p:cNvSpPr>
            <a:spLocks noGrp="1" noChangeArrowheads="1"/>
          </p:cNvSpPr>
          <p:nvPr>
            <p:ph type="body" idx="1"/>
          </p:nvPr>
        </p:nvSpPr>
        <p:spPr>
          <a:xfrm>
            <a:off x="1992313" y="1773238"/>
            <a:ext cx="8229600" cy="3744912"/>
          </a:xfrm>
        </p:spPr>
        <p:txBody>
          <a:bodyPr/>
          <a:lstStyle/>
          <a:p>
            <a:pPr algn="r">
              <a:buFontTx/>
              <a:buNone/>
            </a:pPr>
            <a:r>
              <a:rPr lang="fa-IR" altLang="en-US"/>
              <a:t>ترازنامه از نقطه نظر قدرت نقدينگی موسسات را مشخص می سازد مثلاً  اين صورتحساب ماهيت و مبلغ دارائی های جاری  و بدهی های جاری را نشان می دهد و از روی اين اطلاعات   استفاده كنندگان  از صورتهای  مالی  می توانند ابزار تعيين نقدينگی  مانند نسبت جاری و مبلغ سرمايه  در گردش را محاسبه نمايند .</a:t>
            </a:r>
            <a:endParaRPr lang="en-US" altLang="en-US"/>
          </a:p>
        </p:txBody>
      </p:sp>
    </p:spTree>
    <p:extLst>
      <p:ext uri="{BB962C8B-B14F-4D97-AF65-F5344CB8AC3E}">
        <p14:creationId xmlns:p14="http://schemas.microsoft.com/office/powerpoint/2010/main" val="2149177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ABC9F28-7461-4CC4-BEA1-E90EAA92282C}" type="slidenum">
              <a:rPr lang="en-US" altLang="en-US"/>
              <a:pPr/>
              <a:t>40</a:t>
            </a:fld>
            <a:endParaRPr lang="en-US" altLang="en-US"/>
          </a:p>
        </p:txBody>
      </p:sp>
      <p:sp>
        <p:nvSpPr>
          <p:cNvPr id="335875" name="Rectangle 3"/>
          <p:cNvSpPr>
            <a:spLocks noGrp="1" noChangeArrowheads="1"/>
          </p:cNvSpPr>
          <p:nvPr>
            <p:ph type="body" idx="1"/>
          </p:nvPr>
        </p:nvSpPr>
        <p:spPr>
          <a:xfrm>
            <a:off x="1992313" y="1700214"/>
            <a:ext cx="8229600" cy="3557587"/>
          </a:xfrm>
        </p:spPr>
        <p:txBody>
          <a:bodyPr/>
          <a:lstStyle/>
          <a:p>
            <a:pPr algn="r">
              <a:buFontTx/>
              <a:buNone/>
            </a:pPr>
            <a:r>
              <a:rPr lang="fa-IR" altLang="en-US"/>
              <a:t>جريان های نقدی ناشی از فعاليت های عملياتی: </a:t>
            </a:r>
            <a:endParaRPr lang="en-US" altLang="en-US"/>
          </a:p>
          <a:p>
            <a:pPr algn="r">
              <a:buFontTx/>
              <a:buNone/>
            </a:pPr>
            <a:r>
              <a:rPr lang="fa-IR" altLang="en-US"/>
              <a:t>همان گونه كه در صورت جريان های نقدی شرکت هوشمند مشاهده می شود  جريان  نقدی حاصل ناشی از فعاليت های عملياتی ما به التفاوت اقلام  معينی از جريان های  ورودی نقدی و جريان های  خروجی  نقدی است .</a:t>
            </a:r>
            <a:r>
              <a:rPr lang="en-US" altLang="en-US"/>
              <a:t> </a:t>
            </a:r>
          </a:p>
        </p:txBody>
      </p:sp>
    </p:spTree>
    <p:extLst>
      <p:ext uri="{BB962C8B-B14F-4D97-AF65-F5344CB8AC3E}">
        <p14:creationId xmlns:p14="http://schemas.microsoft.com/office/powerpoint/2010/main" val="390958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8D1296F-0599-4B3B-9E8D-CEBFE08CC564}" type="slidenum">
              <a:rPr lang="en-US" altLang="en-US"/>
              <a:pPr/>
              <a:t>41</a:t>
            </a:fld>
            <a:endParaRPr lang="en-US" altLang="en-US"/>
          </a:p>
        </p:txBody>
      </p:sp>
      <p:sp>
        <p:nvSpPr>
          <p:cNvPr id="336899" name="Rectangle 3"/>
          <p:cNvSpPr>
            <a:spLocks noGrp="1" noChangeArrowheads="1"/>
          </p:cNvSpPr>
          <p:nvPr>
            <p:ph type="body" idx="1"/>
          </p:nvPr>
        </p:nvSpPr>
        <p:spPr>
          <a:xfrm>
            <a:off x="1919288" y="1989138"/>
            <a:ext cx="8229600" cy="2836862"/>
          </a:xfrm>
        </p:spPr>
        <p:txBody>
          <a:bodyPr/>
          <a:lstStyle/>
          <a:p>
            <a:pPr algn="r">
              <a:buFontTx/>
              <a:buNone/>
            </a:pPr>
            <a:r>
              <a:rPr lang="fa-IR" altLang="en-US"/>
              <a:t>جريان های  ورودی   نقدی  شامل  دریافت های  نقدی  از  مشتريان بهره و سود دریافتی می شود جريان های خروجی نقدی  نيز  شامل  پرداخت  نقدی  بابت  خرید   مواد  اوليه هزینه های عملياتی  بهره  و مالیات  بردرآمد  می گردد.</a:t>
            </a:r>
            <a:endParaRPr lang="en-US" altLang="en-US"/>
          </a:p>
        </p:txBody>
      </p:sp>
    </p:spTree>
    <p:extLst>
      <p:ext uri="{BB962C8B-B14F-4D97-AF65-F5344CB8AC3E}">
        <p14:creationId xmlns:p14="http://schemas.microsoft.com/office/powerpoint/2010/main" val="25682620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4E2D437-57CE-4530-A865-8D1376CB47E1}" type="slidenum">
              <a:rPr lang="en-US" altLang="en-US"/>
              <a:pPr/>
              <a:t>42</a:t>
            </a:fld>
            <a:endParaRPr lang="en-US" altLang="en-US"/>
          </a:p>
        </p:txBody>
      </p:sp>
      <p:sp>
        <p:nvSpPr>
          <p:cNvPr id="337923" name="Rectangle 3"/>
          <p:cNvSpPr>
            <a:spLocks noGrp="1" noChangeArrowheads="1"/>
          </p:cNvSpPr>
          <p:nvPr>
            <p:ph type="body" idx="1"/>
          </p:nvPr>
        </p:nvSpPr>
        <p:spPr>
          <a:xfrm>
            <a:off x="1992313" y="1700213"/>
            <a:ext cx="8229600" cy="3484562"/>
          </a:xfrm>
        </p:spPr>
        <p:txBody>
          <a:bodyPr/>
          <a:lstStyle/>
          <a:p>
            <a:pPr algn="r">
              <a:buFontTx/>
              <a:buNone/>
            </a:pPr>
            <a:r>
              <a:rPr lang="fa-IR" altLang="en-US"/>
              <a:t>برای  محاسبه هریک از جریان های نقدی ازاقلام  صورت سودوزیان مانند فروش خالص ، یا هزینه بهره ، درک علت افزایش و يا کاهش اقلام صورت سود و زیان برای محاسبه جریان نقدی  مربوطه كليد فراگيری  نحوه  تنظیم  صورت جریان های نقدی می باشد.</a:t>
            </a:r>
            <a:endParaRPr lang="en-US" altLang="en-US"/>
          </a:p>
        </p:txBody>
      </p:sp>
    </p:spTree>
    <p:extLst>
      <p:ext uri="{BB962C8B-B14F-4D97-AF65-F5344CB8AC3E}">
        <p14:creationId xmlns:p14="http://schemas.microsoft.com/office/powerpoint/2010/main" val="40992661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B95357C-B9BA-4583-B81A-DE3B00377C8E}" type="slidenum">
              <a:rPr lang="en-US" altLang="en-US"/>
              <a:pPr/>
              <a:t>43</a:t>
            </a:fld>
            <a:endParaRPr lang="en-US" altLang="en-US"/>
          </a:p>
        </p:txBody>
      </p:sp>
      <p:sp>
        <p:nvSpPr>
          <p:cNvPr id="338947" name="Rectangle 3"/>
          <p:cNvSpPr>
            <a:spLocks noGrp="1" noChangeArrowheads="1"/>
          </p:cNvSpPr>
          <p:nvPr>
            <p:ph type="body" idx="1"/>
          </p:nvPr>
        </p:nvSpPr>
        <p:spPr>
          <a:xfrm>
            <a:off x="1981200" y="1905001"/>
            <a:ext cx="8229600" cy="3560763"/>
          </a:xfrm>
        </p:spPr>
        <p:txBody>
          <a:bodyPr/>
          <a:lstStyle/>
          <a:p>
            <a:pPr algn="r">
              <a:buFontTx/>
              <a:buNone/>
            </a:pPr>
            <a:r>
              <a:rPr lang="fa-IR" altLang="en-US"/>
              <a:t>درک نحوه  این  محاسبات علاوه بر اين كه نحوه محاسبات جریان های نقدی را نشان می دهد بلکه درک و شناخت  از صورت سود و  زیان  و  ترازنامه  را  نيز  بیشتر  می كند</a:t>
            </a:r>
          </a:p>
          <a:p>
            <a:pPr algn="r">
              <a:buFontTx/>
              <a:buNone/>
            </a:pPr>
            <a:r>
              <a:rPr lang="fa-IR" altLang="en-US"/>
              <a:t>دریافت های نقدی از مشتريان : </a:t>
            </a:r>
          </a:p>
          <a:p>
            <a:pPr algn="r">
              <a:buFontTx/>
              <a:buNone/>
            </a:pPr>
            <a:r>
              <a:rPr lang="fa-IR" altLang="en-US"/>
              <a:t>اگرفروش نقدی انجام شود نبايد تفاوتی بین دریافتهای  نقدی   از مشتريان  و مبلغ فروش وجود  داشته باشد.</a:t>
            </a:r>
            <a:r>
              <a:rPr lang="en-US" altLang="en-US"/>
              <a:t> </a:t>
            </a:r>
          </a:p>
        </p:txBody>
      </p:sp>
    </p:spTree>
    <p:extLst>
      <p:ext uri="{BB962C8B-B14F-4D97-AF65-F5344CB8AC3E}">
        <p14:creationId xmlns:p14="http://schemas.microsoft.com/office/powerpoint/2010/main" val="29190782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E84EADD-2E04-4EE6-9D00-C95C27B3B526}" type="slidenum">
              <a:rPr lang="en-US" altLang="en-US"/>
              <a:pPr/>
              <a:t>44</a:t>
            </a:fld>
            <a:endParaRPr lang="en-US" altLang="en-US"/>
          </a:p>
        </p:txBody>
      </p:sp>
      <p:sp>
        <p:nvSpPr>
          <p:cNvPr id="339971" name="Rectangle 3"/>
          <p:cNvSpPr>
            <a:spLocks noGrp="1" noChangeArrowheads="1"/>
          </p:cNvSpPr>
          <p:nvPr>
            <p:ph type="body" idx="1"/>
          </p:nvPr>
        </p:nvSpPr>
        <p:spPr>
          <a:xfrm>
            <a:off x="1919288" y="2060575"/>
            <a:ext cx="8229600" cy="2908300"/>
          </a:xfrm>
        </p:spPr>
        <p:txBody>
          <a:bodyPr/>
          <a:lstStyle/>
          <a:p>
            <a:pPr algn="r">
              <a:buFontTx/>
              <a:buNone/>
            </a:pPr>
            <a:r>
              <a:rPr lang="fa-IR" altLang="en-US"/>
              <a:t>به هر حال هر گاه  فروش به  صورت  نسيه انجام شوداين تفاوت ایجاد می شود . اگر مانده حساب  بدهكاران  در طی دوره مالی افزایش  يافته  باشد .  مبلغ  فروش  نسيه  بیشتر از مبلغ  وجوه  جمع آوری  شده  از  بدهكاران بوده  است . </a:t>
            </a:r>
          </a:p>
          <a:p>
            <a:pPr algn="r">
              <a:buFontTx/>
              <a:buNone/>
            </a:pPr>
            <a:endParaRPr lang="en-US" altLang="en-US"/>
          </a:p>
        </p:txBody>
      </p:sp>
    </p:spTree>
    <p:extLst>
      <p:ext uri="{BB962C8B-B14F-4D97-AF65-F5344CB8AC3E}">
        <p14:creationId xmlns:p14="http://schemas.microsoft.com/office/powerpoint/2010/main" val="12113270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445AEE9-23A5-427C-957F-ADA9775666F5}" type="slidenum">
              <a:rPr lang="en-US" altLang="en-US"/>
              <a:pPr/>
              <a:t>45</a:t>
            </a:fld>
            <a:endParaRPr lang="en-US" altLang="en-US"/>
          </a:p>
        </p:txBody>
      </p:sp>
      <p:sp>
        <p:nvSpPr>
          <p:cNvPr id="340995" name="Rectangle 3"/>
          <p:cNvSpPr>
            <a:spLocks noGrp="1" noChangeArrowheads="1"/>
          </p:cNvSpPr>
          <p:nvPr>
            <p:ph type="body" idx="1"/>
          </p:nvPr>
        </p:nvSpPr>
        <p:spPr>
          <a:xfrm>
            <a:off x="1919288" y="2060576"/>
            <a:ext cx="8229600" cy="2981325"/>
          </a:xfrm>
        </p:spPr>
        <p:txBody>
          <a:bodyPr/>
          <a:lstStyle/>
          <a:p>
            <a:pPr algn="r">
              <a:buFontTx/>
              <a:buNone/>
            </a:pPr>
            <a:r>
              <a:rPr lang="fa-IR" altLang="en-US"/>
              <a:t>در نتيجه  برای  محاسبه  وجوه  دریافتی  از مشتريان  باید   ميزان افزایش مانده حساب بدهكاران از فروش خالص کسر شده  اگر مانده  حساب  بدهكاران در طی دوره مالی کاهش يافته  باشد مبلغ فروش نسيه کمتر از مبلغ وجوه جمع آوری شده از بدهكاران بوده است .</a:t>
            </a:r>
            <a:r>
              <a:rPr lang="en-US" altLang="en-US"/>
              <a:t> </a:t>
            </a:r>
          </a:p>
        </p:txBody>
      </p:sp>
    </p:spTree>
    <p:extLst>
      <p:ext uri="{BB962C8B-B14F-4D97-AF65-F5344CB8AC3E}">
        <p14:creationId xmlns:p14="http://schemas.microsoft.com/office/powerpoint/2010/main" val="9557417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326BB50-C216-4D14-8B57-A8124C00CFF7}" type="slidenum">
              <a:rPr lang="en-US" altLang="en-US"/>
              <a:pPr/>
              <a:t>46</a:t>
            </a:fld>
            <a:endParaRPr lang="en-US" altLang="en-US"/>
          </a:p>
        </p:txBody>
      </p:sp>
      <p:sp>
        <p:nvSpPr>
          <p:cNvPr id="342019" name="Rectangle 3"/>
          <p:cNvSpPr>
            <a:spLocks noGrp="1" noChangeArrowheads="1"/>
          </p:cNvSpPr>
          <p:nvPr>
            <p:ph type="body" idx="1"/>
          </p:nvPr>
        </p:nvSpPr>
        <p:spPr>
          <a:xfrm>
            <a:off x="1774825" y="1700214"/>
            <a:ext cx="8642350" cy="2447925"/>
          </a:xfrm>
        </p:spPr>
        <p:txBody>
          <a:bodyPr/>
          <a:lstStyle/>
          <a:p>
            <a:pPr algn="r">
              <a:buFontTx/>
              <a:buNone/>
            </a:pPr>
            <a:r>
              <a:rPr lang="fa-IR" altLang="en-US"/>
              <a:t>در نتيجه  برای محاسبه وجوه دریافتی از مشتريان باید  ميزان کاهش مانده  حساب  بدهكاران  به  فروش  خالص اضافه شود رابطه بین دریافت های نقدی  از مشتريان و فروش خالص را می توان به شرح زیر خلاصه نمود :</a:t>
            </a:r>
            <a:endParaRPr lang="en-US" altLang="en-US"/>
          </a:p>
        </p:txBody>
      </p:sp>
    </p:spTree>
    <p:extLst>
      <p:ext uri="{BB962C8B-B14F-4D97-AF65-F5344CB8AC3E}">
        <p14:creationId xmlns:p14="http://schemas.microsoft.com/office/powerpoint/2010/main" val="21428574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31C971F-C0E1-4AFC-B739-A0513B7C2E8B}" type="slidenum">
              <a:rPr lang="en-US" altLang="en-US"/>
              <a:pPr/>
              <a:t>47</a:t>
            </a:fld>
            <a:endParaRPr lang="en-US" altLang="en-US"/>
          </a:p>
        </p:txBody>
      </p:sp>
      <p:sp>
        <p:nvSpPr>
          <p:cNvPr id="424963" name="Rectangle 3"/>
          <p:cNvSpPr>
            <a:spLocks noGrp="1" noChangeArrowheads="1"/>
          </p:cNvSpPr>
          <p:nvPr>
            <p:ph type="body" idx="1"/>
          </p:nvPr>
        </p:nvSpPr>
        <p:spPr>
          <a:xfrm>
            <a:off x="1524001" y="1844675"/>
            <a:ext cx="8785225" cy="4114800"/>
          </a:xfrm>
        </p:spPr>
        <p:txBody>
          <a:bodyPr/>
          <a:lstStyle/>
          <a:p>
            <a:pPr algn="r">
              <a:buFontTx/>
              <a:buNone/>
            </a:pPr>
            <a:r>
              <a:rPr lang="fa-IR" altLang="en-US"/>
              <a:t>کاهش درمانده حساب  بدهکاران +    فروش         دریافت های </a:t>
            </a:r>
          </a:p>
          <a:p>
            <a:pPr algn="r">
              <a:buFontTx/>
              <a:buNone/>
            </a:pPr>
            <a:r>
              <a:rPr lang="fa-IR" altLang="en-US"/>
              <a:t>                                                       =        نقدی </a:t>
            </a:r>
          </a:p>
          <a:p>
            <a:pPr algn="r">
              <a:buFontTx/>
              <a:buNone/>
            </a:pPr>
            <a:r>
              <a:rPr lang="fa-IR" altLang="en-US"/>
              <a:t>افزایش درمانده حساب بستانکاران-    خالص        از  مشتریان</a:t>
            </a:r>
          </a:p>
          <a:p>
            <a:pPr algn="r">
              <a:buFontTx/>
              <a:buNone/>
            </a:pPr>
            <a:endParaRPr lang="fa-IR" altLang="en-US"/>
          </a:p>
          <a:p>
            <a:pPr algn="r">
              <a:buFontTx/>
              <a:buNone/>
            </a:pPr>
            <a:r>
              <a:rPr lang="fa-IR" altLang="en-US"/>
              <a:t>افزایش یا  کاهش مانده  حساب بدهکاران را می توان  با مقایسه مانده این حساب در آغاز  یا  پایان  دوره مالی به دست آورد.</a:t>
            </a:r>
            <a:endParaRPr lang="en-US" altLang="en-US"/>
          </a:p>
        </p:txBody>
      </p:sp>
      <p:sp>
        <p:nvSpPr>
          <p:cNvPr id="424964" name="AutoShape 4"/>
          <p:cNvSpPr>
            <a:spLocks/>
          </p:cNvSpPr>
          <p:nvPr/>
        </p:nvSpPr>
        <p:spPr bwMode="auto">
          <a:xfrm>
            <a:off x="5232401" y="1700213"/>
            <a:ext cx="360363" cy="2305050"/>
          </a:xfrm>
          <a:prstGeom prst="leftBrace">
            <a:avLst>
              <a:gd name="adj1" fmla="val 53304"/>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985516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9526DEE-4B1A-44B9-8D53-F3C816FFD616}" type="slidenum">
              <a:rPr lang="en-US" altLang="en-US"/>
              <a:pPr/>
              <a:t>48</a:t>
            </a:fld>
            <a:endParaRPr lang="en-US" altLang="en-US"/>
          </a:p>
        </p:txBody>
      </p:sp>
      <p:sp>
        <p:nvSpPr>
          <p:cNvPr id="343043" name="Rectangle 3"/>
          <p:cNvSpPr>
            <a:spLocks noGrp="1" noChangeArrowheads="1"/>
          </p:cNvSpPr>
          <p:nvPr>
            <p:ph type="body" idx="1"/>
          </p:nvPr>
        </p:nvSpPr>
        <p:spPr>
          <a:xfrm>
            <a:off x="1992313" y="2060576"/>
            <a:ext cx="8229600" cy="2765425"/>
          </a:xfrm>
        </p:spPr>
        <p:txBody>
          <a:bodyPr/>
          <a:lstStyle/>
          <a:p>
            <a:pPr algn="r">
              <a:lnSpc>
                <a:spcPct val="90000"/>
              </a:lnSpc>
              <a:buFontTx/>
              <a:buNone/>
            </a:pPr>
            <a:r>
              <a:rPr lang="fa-IR" altLang="en-US"/>
              <a:t>درمثال شرکت هوشمنداطلاعات موجود مشخص میسازد كه</a:t>
            </a:r>
          </a:p>
          <a:p>
            <a:pPr algn="r">
              <a:lnSpc>
                <a:spcPct val="90000"/>
              </a:lnSpc>
              <a:buFontTx/>
              <a:buNone/>
            </a:pPr>
            <a:r>
              <a:rPr lang="fa-IR" altLang="en-US"/>
              <a:t>درطی سال1370مانده  حساب بدهكاران مبلغ3٫000٫000  </a:t>
            </a:r>
          </a:p>
          <a:p>
            <a:pPr algn="r">
              <a:lnSpc>
                <a:spcPct val="90000"/>
              </a:lnSpc>
              <a:buFontTx/>
              <a:buNone/>
            </a:pPr>
            <a:r>
              <a:rPr lang="fa-IR" altLang="en-US"/>
              <a:t>90٫000٫000افزایش داشته است . صورت سود </a:t>
            </a:r>
          </a:p>
          <a:p>
            <a:pPr algn="r">
              <a:lnSpc>
                <a:spcPct val="90000"/>
              </a:lnSpc>
              <a:buFontTx/>
              <a:buNone/>
            </a:pPr>
            <a:r>
              <a:rPr lang="fa-IR" altLang="en-US"/>
              <a:t>نشان می دهد بنابراين مبلغ دريافتی ازمشتريان را می توان  به شرح زير محاسبه نمود:</a:t>
            </a:r>
            <a:endParaRPr lang="en-US" altLang="en-US"/>
          </a:p>
        </p:txBody>
      </p:sp>
    </p:spTree>
    <p:extLst>
      <p:ext uri="{BB962C8B-B14F-4D97-AF65-F5344CB8AC3E}">
        <p14:creationId xmlns:p14="http://schemas.microsoft.com/office/powerpoint/2010/main" val="31056553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04E2891-BEDB-48CD-B35B-6EBCE09D32E2}" type="slidenum">
              <a:rPr lang="en-US" altLang="en-US"/>
              <a:pPr/>
              <a:t>49</a:t>
            </a:fld>
            <a:endParaRPr lang="en-US" altLang="en-US"/>
          </a:p>
        </p:txBody>
      </p:sp>
      <p:sp>
        <p:nvSpPr>
          <p:cNvPr id="346115" name="Rectangle 3"/>
          <p:cNvSpPr>
            <a:spLocks noGrp="1" noChangeArrowheads="1"/>
          </p:cNvSpPr>
          <p:nvPr>
            <p:ph type="body" idx="1"/>
          </p:nvPr>
        </p:nvSpPr>
        <p:spPr>
          <a:xfrm>
            <a:off x="1847851" y="1600201"/>
            <a:ext cx="8569325" cy="4525963"/>
          </a:xfrm>
        </p:spPr>
        <p:txBody>
          <a:bodyPr/>
          <a:lstStyle/>
          <a:p>
            <a:pPr algn="r" rtl="1">
              <a:buFontTx/>
              <a:buNone/>
            </a:pPr>
            <a:r>
              <a:rPr lang="fa-IR" altLang="en-US"/>
              <a:t>فروش خالص                                        90.000.000</a:t>
            </a:r>
          </a:p>
          <a:p>
            <a:pPr algn="r" rtl="1">
              <a:buFontTx/>
              <a:buNone/>
            </a:pPr>
            <a:r>
              <a:rPr lang="fa-IR" altLang="en-US"/>
              <a:t>كسرمی شود :</a:t>
            </a:r>
          </a:p>
          <a:p>
            <a:pPr algn="r" rtl="1">
              <a:buFontTx/>
              <a:buNone/>
            </a:pPr>
            <a:r>
              <a:rPr lang="fa-IR" altLang="en-US"/>
              <a:t>افزايش درمانده حساب بدهكاران 			3.000.000</a:t>
            </a:r>
            <a:endParaRPr lang="en-US" altLang="en-US"/>
          </a:p>
          <a:p>
            <a:pPr algn="r" rtl="1">
              <a:buFontTx/>
              <a:buNone/>
            </a:pPr>
            <a:r>
              <a:rPr lang="fa-IR" altLang="en-US"/>
              <a:t>مبلغ دريافتی ازمشتريان درطی سال1370 	8.700.000</a:t>
            </a:r>
          </a:p>
          <a:p>
            <a:pPr algn="r">
              <a:buFontTx/>
              <a:buNone/>
            </a:pPr>
            <a:r>
              <a:rPr lang="fa-IR" altLang="en-US"/>
              <a:t>دريافت های مربوط به بهره و سود سهام ساير شركت ها :  هدف  بعدی  محاسبه  دريافت های  نقدی  درطی سال 1370 بابت درآمد بهره وسود سرمايه گذاری در سهام ساير شركتها است . </a:t>
            </a:r>
            <a:endParaRPr lang="en-US" altLang="en-US"/>
          </a:p>
        </p:txBody>
      </p:sp>
      <p:sp>
        <p:nvSpPr>
          <p:cNvPr id="346116" name="Line 4"/>
          <p:cNvSpPr>
            <a:spLocks noChangeShapeType="1"/>
          </p:cNvSpPr>
          <p:nvPr/>
        </p:nvSpPr>
        <p:spPr bwMode="auto">
          <a:xfrm>
            <a:off x="2351089" y="4724400"/>
            <a:ext cx="180022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118" name="Line 6"/>
          <p:cNvSpPr>
            <a:spLocks noChangeShapeType="1"/>
          </p:cNvSpPr>
          <p:nvPr/>
        </p:nvSpPr>
        <p:spPr bwMode="auto">
          <a:xfrm>
            <a:off x="2135189" y="3357563"/>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119" name="Line 7"/>
          <p:cNvSpPr>
            <a:spLocks noChangeShapeType="1"/>
          </p:cNvSpPr>
          <p:nvPr/>
        </p:nvSpPr>
        <p:spPr bwMode="auto">
          <a:xfrm>
            <a:off x="2135189" y="3933825"/>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120" name="Line 8"/>
          <p:cNvSpPr>
            <a:spLocks noChangeShapeType="1"/>
          </p:cNvSpPr>
          <p:nvPr/>
        </p:nvSpPr>
        <p:spPr bwMode="auto">
          <a:xfrm>
            <a:off x="2135189" y="3860800"/>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1919350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5C6B44E-CA45-4AC4-859C-79088A6B31DB}" type="slidenum">
              <a:rPr lang="en-US" altLang="en-US"/>
              <a:pPr/>
              <a:t>5</a:t>
            </a:fld>
            <a:endParaRPr lang="en-US" altLang="en-US"/>
          </a:p>
        </p:txBody>
      </p:sp>
      <p:sp>
        <p:nvSpPr>
          <p:cNvPr id="294915" name="Rectangle 3"/>
          <p:cNvSpPr>
            <a:spLocks noGrp="1" noChangeArrowheads="1"/>
          </p:cNvSpPr>
          <p:nvPr>
            <p:ph type="body" idx="1"/>
          </p:nvPr>
        </p:nvSpPr>
        <p:spPr>
          <a:xfrm>
            <a:off x="1919288" y="2133601"/>
            <a:ext cx="8229600" cy="2981325"/>
          </a:xfrm>
        </p:spPr>
        <p:txBody>
          <a:bodyPr/>
          <a:lstStyle/>
          <a:p>
            <a:pPr algn="r">
              <a:buFontTx/>
              <a:buNone/>
            </a:pPr>
            <a:r>
              <a:rPr lang="fa-IR" altLang="en-US"/>
              <a:t>تعيين  قدرت نقدينگی و تداوم  اين قدرت در طی دوره و يا دوره های مالی بعد را نمی توان فقط باارزيابی دارائی های جاری  و بدهی های  جاری   كه   در  ترازنامه   مشخص می  گردند تعيين  نمود.</a:t>
            </a:r>
            <a:endParaRPr lang="en-US" altLang="en-US"/>
          </a:p>
        </p:txBody>
      </p:sp>
    </p:spTree>
    <p:extLst>
      <p:ext uri="{BB962C8B-B14F-4D97-AF65-F5344CB8AC3E}">
        <p14:creationId xmlns:p14="http://schemas.microsoft.com/office/powerpoint/2010/main" val="5776601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5E8E8BC-09EF-4D51-97A4-645819D89DA5}" type="slidenum">
              <a:rPr lang="en-US" altLang="en-US"/>
              <a:pPr/>
              <a:t>50</a:t>
            </a:fld>
            <a:endParaRPr lang="en-US" altLang="en-US"/>
          </a:p>
        </p:txBody>
      </p:sp>
      <p:sp>
        <p:nvSpPr>
          <p:cNvPr id="347139" name="Rectangle 3"/>
          <p:cNvSpPr>
            <a:spLocks noGrp="1" noChangeArrowheads="1"/>
          </p:cNvSpPr>
          <p:nvPr>
            <p:ph type="body" idx="1"/>
          </p:nvPr>
        </p:nvSpPr>
        <p:spPr>
          <a:xfrm>
            <a:off x="1919288" y="2276475"/>
            <a:ext cx="8229600" cy="2476500"/>
          </a:xfrm>
        </p:spPr>
        <p:txBody>
          <a:bodyPr/>
          <a:lstStyle/>
          <a:p>
            <a:pPr algn="r">
              <a:buFontTx/>
              <a:buNone/>
            </a:pPr>
            <a:r>
              <a:rPr lang="fa-IR" altLang="en-US"/>
              <a:t>سود دريافتی ازسايرشركتها به صورت نقدی ثبت می گردد در نتيجه مبلغ 300.000 ريال كه در صورت سود و زيان به عنوان سود سهام سايرشركت ها آمده است نمايانگر مبلغ دريافتی سود از ساير شركت ها نيز هست .</a:t>
            </a:r>
            <a:r>
              <a:rPr lang="en-US" altLang="en-US"/>
              <a:t> </a:t>
            </a:r>
          </a:p>
        </p:txBody>
      </p:sp>
    </p:spTree>
    <p:extLst>
      <p:ext uri="{BB962C8B-B14F-4D97-AF65-F5344CB8AC3E}">
        <p14:creationId xmlns:p14="http://schemas.microsoft.com/office/powerpoint/2010/main" val="11510570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D18CC8A-5D95-4308-9371-9EDCC8890C5E}" type="slidenum">
              <a:rPr lang="en-US" altLang="en-US"/>
              <a:pPr/>
              <a:t>51</a:t>
            </a:fld>
            <a:endParaRPr lang="en-US" altLang="en-US"/>
          </a:p>
        </p:txBody>
      </p:sp>
      <p:sp>
        <p:nvSpPr>
          <p:cNvPr id="348163" name="Rectangle 3"/>
          <p:cNvSpPr>
            <a:spLocks noGrp="1" noChangeArrowheads="1"/>
          </p:cNvSpPr>
          <p:nvPr>
            <p:ph type="body" idx="1"/>
          </p:nvPr>
        </p:nvSpPr>
        <p:spPr>
          <a:xfrm>
            <a:off x="1847851" y="2276476"/>
            <a:ext cx="8374063" cy="3025775"/>
          </a:xfrm>
        </p:spPr>
        <p:txBody>
          <a:bodyPr/>
          <a:lstStyle/>
          <a:p>
            <a:pPr algn="r">
              <a:buFontTx/>
              <a:buNone/>
            </a:pPr>
            <a:r>
              <a:rPr lang="fa-IR" altLang="en-US"/>
              <a:t>باید  یک نوع  درآمد راازمبنای تعهدی به مبنای تبدیل  نمود برای تبديل درآمد  بهره ازمبنای تعهدی  به  مبنای نقدی  نيز می توان به همان ترتيب  عمل  نمود . فرمول  تبديل  مبنای فروش خالص را می توان برای تبديل مبنای درآمد بهره  به شرح زير نوشت : </a:t>
            </a:r>
            <a:endParaRPr lang="en-US" altLang="en-US"/>
          </a:p>
        </p:txBody>
      </p:sp>
    </p:spTree>
    <p:extLst>
      <p:ext uri="{BB962C8B-B14F-4D97-AF65-F5344CB8AC3E}">
        <p14:creationId xmlns:p14="http://schemas.microsoft.com/office/powerpoint/2010/main" val="2294205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E3702EA-7178-4C3B-A751-04A76766A819}" type="slidenum">
              <a:rPr lang="en-US" altLang="en-US"/>
              <a:pPr/>
              <a:t>52</a:t>
            </a:fld>
            <a:endParaRPr lang="en-US" altLang="en-US"/>
          </a:p>
        </p:txBody>
      </p:sp>
      <p:sp>
        <p:nvSpPr>
          <p:cNvPr id="425987" name="Rectangle 3"/>
          <p:cNvSpPr>
            <a:spLocks noGrp="1" noChangeArrowheads="1"/>
          </p:cNvSpPr>
          <p:nvPr>
            <p:ph type="body" idx="1"/>
          </p:nvPr>
        </p:nvSpPr>
        <p:spPr/>
        <p:txBody>
          <a:bodyPr/>
          <a:lstStyle/>
          <a:p>
            <a:pPr algn="r">
              <a:lnSpc>
                <a:spcPct val="90000"/>
              </a:lnSpc>
              <a:buFontTx/>
              <a:buNone/>
            </a:pPr>
            <a:r>
              <a:rPr lang="fa-IR" altLang="en-US"/>
              <a:t>کاهش درمانده حساب بهره دریافتنی +   درآمد       بهره     </a:t>
            </a:r>
          </a:p>
          <a:p>
            <a:pPr algn="r">
              <a:lnSpc>
                <a:spcPct val="90000"/>
              </a:lnSpc>
              <a:buFontTx/>
              <a:buNone/>
            </a:pPr>
            <a:r>
              <a:rPr lang="fa-IR" altLang="en-US"/>
              <a:t>                                                      =</a:t>
            </a:r>
          </a:p>
          <a:p>
            <a:pPr algn="r">
              <a:lnSpc>
                <a:spcPct val="90000"/>
              </a:lnSpc>
              <a:buFontTx/>
              <a:buNone/>
            </a:pPr>
            <a:r>
              <a:rPr lang="fa-IR" altLang="en-US"/>
              <a:t>افزایش درمانده حساب بهره دریافتنی-    بهره      دریافتنی</a:t>
            </a:r>
          </a:p>
          <a:p>
            <a:pPr algn="r">
              <a:lnSpc>
                <a:spcPct val="90000"/>
              </a:lnSpc>
              <a:buFontTx/>
              <a:buNone/>
            </a:pPr>
            <a:endParaRPr lang="fa-IR" altLang="en-US"/>
          </a:p>
          <a:p>
            <a:pPr algn="r">
              <a:lnSpc>
                <a:spcPct val="90000"/>
              </a:lnSpc>
              <a:buFontTx/>
              <a:buNone/>
            </a:pPr>
            <a:r>
              <a:rPr lang="fa-IR" altLang="en-US"/>
              <a:t>صورت سود و زیان شرکت هوشمند درآمدبهره این شرکت  را مبلغ 600000 نشان می دهدواطلاعات مشخص می کند که  مانده  حساب  بهره  دریافتنی درطی  سال1370 معادل 100000ریال  کاهش  یافته  است . </a:t>
            </a:r>
            <a:endParaRPr lang="en-US" altLang="en-US"/>
          </a:p>
        </p:txBody>
      </p:sp>
      <p:sp>
        <p:nvSpPr>
          <p:cNvPr id="425988" name="AutoShape 4"/>
          <p:cNvSpPr>
            <a:spLocks/>
          </p:cNvSpPr>
          <p:nvPr/>
        </p:nvSpPr>
        <p:spPr bwMode="auto">
          <a:xfrm>
            <a:off x="4800601" y="1844676"/>
            <a:ext cx="358775" cy="1871663"/>
          </a:xfrm>
          <a:prstGeom prst="leftBrace">
            <a:avLst>
              <a:gd name="adj1" fmla="val 4347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322881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EC37914-1ED6-4F88-BF9A-9A8274213CA4}" type="slidenum">
              <a:rPr lang="en-US" altLang="en-US"/>
              <a:pPr/>
              <a:t>53</a:t>
            </a:fld>
            <a:endParaRPr lang="en-US" altLang="en-US"/>
          </a:p>
        </p:txBody>
      </p:sp>
      <p:sp>
        <p:nvSpPr>
          <p:cNvPr id="350211" name="Rectangle 3"/>
          <p:cNvSpPr>
            <a:spLocks noGrp="1" noChangeArrowheads="1"/>
          </p:cNvSpPr>
          <p:nvPr>
            <p:ph type="body" idx="1"/>
          </p:nvPr>
        </p:nvSpPr>
        <p:spPr>
          <a:xfrm>
            <a:off x="1992313" y="1557338"/>
            <a:ext cx="8229600" cy="4525962"/>
          </a:xfrm>
        </p:spPr>
        <p:txBody>
          <a:bodyPr/>
          <a:lstStyle/>
          <a:p>
            <a:pPr algn="r">
              <a:buFontTx/>
              <a:buNone/>
            </a:pPr>
            <a:r>
              <a:rPr lang="fa-IR" altLang="en-US"/>
              <a:t>بنابراين  مبلغ دريافتی  اين شركت بابت  درآمد   بهره مساوی بوده است با :</a:t>
            </a:r>
          </a:p>
          <a:p>
            <a:pPr algn="r">
              <a:buFontTx/>
              <a:buNone/>
            </a:pPr>
            <a:r>
              <a:rPr lang="fa-IR" altLang="en-US"/>
              <a:t>درآمد بهره                                             600.000 </a:t>
            </a:r>
          </a:p>
          <a:p>
            <a:pPr algn="r">
              <a:buFontTx/>
              <a:buNone/>
            </a:pPr>
            <a:r>
              <a:rPr lang="fa-IR" altLang="en-US"/>
              <a:t>اضافه می شود:</a:t>
            </a:r>
          </a:p>
          <a:p>
            <a:pPr algn="r" rtl="1">
              <a:buFontTx/>
              <a:buNone/>
            </a:pPr>
            <a:r>
              <a:rPr lang="fa-IR" altLang="en-US"/>
              <a:t>كاهش درمانده حساب بهره دريافتی        </a:t>
            </a:r>
            <a:r>
              <a:rPr lang="en-US" altLang="en-US"/>
              <a:t> 	 </a:t>
            </a:r>
            <a:r>
              <a:rPr lang="fa-IR" altLang="en-US"/>
              <a:t>100.000</a:t>
            </a:r>
            <a:r>
              <a:rPr lang="en-US" altLang="en-US"/>
              <a:t> </a:t>
            </a:r>
            <a:endParaRPr lang="fa-IR" altLang="en-US"/>
          </a:p>
          <a:p>
            <a:pPr rtl="1">
              <a:buFontTx/>
              <a:buNone/>
            </a:pPr>
            <a:r>
              <a:rPr lang="fa-IR" altLang="en-US"/>
              <a:t>700٫000</a:t>
            </a:r>
            <a:endParaRPr lang="en-US" altLang="en-US"/>
          </a:p>
        </p:txBody>
      </p:sp>
      <p:sp>
        <p:nvSpPr>
          <p:cNvPr id="350212" name="Line 4"/>
          <p:cNvSpPr>
            <a:spLocks noChangeShapeType="1"/>
          </p:cNvSpPr>
          <p:nvPr/>
        </p:nvSpPr>
        <p:spPr bwMode="auto">
          <a:xfrm>
            <a:off x="2063751" y="4437063"/>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0214" name="Line 6"/>
          <p:cNvSpPr>
            <a:spLocks noChangeShapeType="1"/>
          </p:cNvSpPr>
          <p:nvPr/>
        </p:nvSpPr>
        <p:spPr bwMode="auto">
          <a:xfrm>
            <a:off x="2063751" y="4941888"/>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0215" name="Line 7"/>
          <p:cNvSpPr>
            <a:spLocks noChangeShapeType="1"/>
          </p:cNvSpPr>
          <p:nvPr/>
        </p:nvSpPr>
        <p:spPr bwMode="auto">
          <a:xfrm>
            <a:off x="2063751" y="4868863"/>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5406578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43C5799-60C6-4E42-B27E-CFB89EEA7E8E}" type="slidenum">
              <a:rPr lang="en-US" altLang="en-US"/>
              <a:pPr/>
              <a:t>54</a:t>
            </a:fld>
            <a:endParaRPr lang="en-US" altLang="en-US"/>
          </a:p>
        </p:txBody>
      </p:sp>
      <p:sp>
        <p:nvSpPr>
          <p:cNvPr id="352259" name="Rectangle 3"/>
          <p:cNvSpPr>
            <a:spLocks noGrp="1" noChangeArrowheads="1"/>
          </p:cNvSpPr>
          <p:nvPr>
            <p:ph type="body" idx="1"/>
          </p:nvPr>
        </p:nvSpPr>
        <p:spPr>
          <a:xfrm>
            <a:off x="1981201" y="1600201"/>
            <a:ext cx="8507413" cy="4525963"/>
          </a:xfrm>
        </p:spPr>
        <p:txBody>
          <a:bodyPr/>
          <a:lstStyle/>
          <a:p>
            <a:pPr algn="r">
              <a:buFontTx/>
              <a:buNone/>
            </a:pPr>
            <a:r>
              <a:rPr lang="fa-IR" altLang="en-US"/>
              <a:t>در صورت جریان های نقدی مبالغ مربوط به دریافت وجوه نقد بهره وسود سایرشرکت ها تحت یک عنوان  ارائه می گردد. دقت کنید :</a:t>
            </a:r>
          </a:p>
          <a:p>
            <a:pPr algn="r">
              <a:buFontTx/>
              <a:buNone/>
            </a:pPr>
            <a:r>
              <a:rPr lang="fa-IR" altLang="en-US"/>
              <a:t>درآمد بهره                                              700٫000 </a:t>
            </a:r>
          </a:p>
          <a:p>
            <a:pPr algn="r">
              <a:buFontTx/>
              <a:buNone/>
            </a:pPr>
            <a:r>
              <a:rPr lang="fa-IR" altLang="en-US"/>
              <a:t>سود دریافتی سهام سایر شرکتها                      300٫000 </a:t>
            </a:r>
          </a:p>
          <a:p>
            <a:pPr algn="r">
              <a:buFontTx/>
              <a:buNone/>
            </a:pPr>
            <a:r>
              <a:rPr lang="fa-IR" altLang="en-US"/>
              <a:t>دریافت بهره وسودسرمایه گذاری درسایرشرکتها 1٫000٫000</a:t>
            </a:r>
          </a:p>
        </p:txBody>
      </p:sp>
      <p:sp>
        <p:nvSpPr>
          <p:cNvPr id="352260" name="Line 4"/>
          <p:cNvSpPr>
            <a:spLocks noChangeShapeType="1"/>
          </p:cNvSpPr>
          <p:nvPr/>
        </p:nvSpPr>
        <p:spPr bwMode="auto">
          <a:xfrm>
            <a:off x="2135188" y="4292600"/>
            <a:ext cx="1871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2261" name="Line 5"/>
          <p:cNvSpPr>
            <a:spLocks noChangeShapeType="1"/>
          </p:cNvSpPr>
          <p:nvPr/>
        </p:nvSpPr>
        <p:spPr bwMode="auto">
          <a:xfrm>
            <a:off x="2135188" y="4941888"/>
            <a:ext cx="1871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2262" name="Line 6"/>
          <p:cNvSpPr>
            <a:spLocks noChangeShapeType="1"/>
          </p:cNvSpPr>
          <p:nvPr/>
        </p:nvSpPr>
        <p:spPr bwMode="auto">
          <a:xfrm>
            <a:off x="2135188" y="5013325"/>
            <a:ext cx="1871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9521508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631E400-16EF-462D-A188-9AF3D088412A}" type="slidenum">
              <a:rPr lang="en-US" altLang="en-US"/>
              <a:pPr/>
              <a:t>55</a:t>
            </a:fld>
            <a:endParaRPr lang="en-US" altLang="en-US"/>
          </a:p>
        </p:txBody>
      </p:sp>
      <p:sp>
        <p:nvSpPr>
          <p:cNvPr id="351235" name="Rectangle 3"/>
          <p:cNvSpPr>
            <a:spLocks noGrp="1" noChangeArrowheads="1"/>
          </p:cNvSpPr>
          <p:nvPr>
            <p:ph type="body" idx="1"/>
          </p:nvPr>
        </p:nvSpPr>
        <p:spPr>
          <a:xfrm>
            <a:off x="1992313" y="2133600"/>
            <a:ext cx="8229600" cy="2908300"/>
          </a:xfrm>
        </p:spPr>
        <p:txBody>
          <a:bodyPr/>
          <a:lstStyle/>
          <a:p>
            <a:pPr algn="r">
              <a:buFontTx/>
              <a:buNone/>
            </a:pPr>
            <a:r>
              <a:rPr lang="fa-IR" altLang="en-US"/>
              <a:t>پرداخت های نقدی بابت خريد مواداوليه ، كالا وهزينه ها:</a:t>
            </a:r>
            <a:r>
              <a:rPr lang="fa-IR" altLang="en-US" b="1" i="1"/>
              <a:t> </a:t>
            </a:r>
            <a:endParaRPr lang="en-US" altLang="en-US"/>
          </a:p>
          <a:p>
            <a:pPr algn="r">
              <a:buFontTx/>
              <a:buNone/>
            </a:pPr>
            <a:r>
              <a:rPr lang="fa-IR" altLang="en-US"/>
              <a:t>قلم بعدی در صورت جريان های نقدی</a:t>
            </a:r>
            <a:r>
              <a:rPr lang="en-US" altLang="en-US"/>
              <a:t>  </a:t>
            </a:r>
            <a:r>
              <a:rPr lang="fa-IR" altLang="en-US"/>
              <a:t>پرداخت  وجوه نقد بابت  مواد اوليه  كالا  و  هزينه های  عملياتی</a:t>
            </a:r>
            <a:r>
              <a:rPr lang="en-US" altLang="en-US"/>
              <a:t>  </a:t>
            </a:r>
            <a:r>
              <a:rPr lang="fa-IR" altLang="en-US"/>
              <a:t>می باشد . اين پرداختها بابت خريد مواد اوليه يا كالا و همچنين هزينه های عملياتی می باشد .</a:t>
            </a:r>
            <a:r>
              <a:rPr lang="en-US" altLang="en-US"/>
              <a:t> </a:t>
            </a:r>
          </a:p>
        </p:txBody>
      </p:sp>
    </p:spTree>
    <p:extLst>
      <p:ext uri="{BB962C8B-B14F-4D97-AF65-F5344CB8AC3E}">
        <p14:creationId xmlns:p14="http://schemas.microsoft.com/office/powerpoint/2010/main" val="39606403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FF74F91-585B-412F-A63F-A5BB9583BC33}" type="slidenum">
              <a:rPr lang="en-US" altLang="en-US"/>
              <a:pPr/>
              <a:t>56</a:t>
            </a:fld>
            <a:endParaRPr lang="en-US" altLang="en-US"/>
          </a:p>
        </p:txBody>
      </p:sp>
      <p:sp>
        <p:nvSpPr>
          <p:cNvPr id="353283" name="Rectangle 3"/>
          <p:cNvSpPr>
            <a:spLocks noGrp="1" noChangeArrowheads="1"/>
          </p:cNvSpPr>
          <p:nvPr>
            <p:ph type="body" idx="1"/>
          </p:nvPr>
        </p:nvSpPr>
        <p:spPr>
          <a:xfrm>
            <a:off x="1847850" y="1989138"/>
            <a:ext cx="8229600" cy="2908300"/>
          </a:xfrm>
        </p:spPr>
        <p:txBody>
          <a:bodyPr/>
          <a:lstStyle/>
          <a:p>
            <a:pPr algn="r">
              <a:buFontTx/>
              <a:buNone/>
            </a:pPr>
            <a:r>
              <a:rPr lang="fa-IR" altLang="en-US"/>
              <a:t>پرداخت بابت  هزينه بهره  و ماليات بر درآمد  به صورت   یک قلم مجزا در صورت جريان های نقدی آورده می شود مبالغ  پرداختی  برای  خريد  مواد اوليه  و  يا كالا و مبالغ پرداختی بابت هزينه های عملياتی بصورت  مجزا محاسبه می گردند .</a:t>
            </a:r>
            <a:r>
              <a:rPr lang="en-US" altLang="en-US"/>
              <a:t> </a:t>
            </a:r>
          </a:p>
        </p:txBody>
      </p:sp>
    </p:spTree>
    <p:extLst>
      <p:ext uri="{BB962C8B-B14F-4D97-AF65-F5344CB8AC3E}">
        <p14:creationId xmlns:p14="http://schemas.microsoft.com/office/powerpoint/2010/main" val="25445355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0A36E08-3221-4A56-83FB-649D9BED799E}" type="slidenum">
              <a:rPr lang="en-US" altLang="en-US"/>
              <a:pPr/>
              <a:t>57</a:t>
            </a:fld>
            <a:endParaRPr lang="en-US" altLang="en-US"/>
          </a:p>
        </p:txBody>
      </p:sp>
      <p:sp>
        <p:nvSpPr>
          <p:cNvPr id="354307" name="Rectangle 3"/>
          <p:cNvSpPr>
            <a:spLocks noGrp="1" noChangeArrowheads="1"/>
          </p:cNvSpPr>
          <p:nvPr>
            <p:ph type="body" idx="1"/>
          </p:nvPr>
        </p:nvSpPr>
        <p:spPr>
          <a:xfrm>
            <a:off x="1981200" y="1905001"/>
            <a:ext cx="8229600" cy="2644775"/>
          </a:xfrm>
        </p:spPr>
        <p:txBody>
          <a:bodyPr/>
          <a:lstStyle/>
          <a:p>
            <a:pPr algn="r">
              <a:buFontTx/>
              <a:buNone/>
            </a:pPr>
            <a:r>
              <a:rPr lang="fa-IR" altLang="en-US"/>
              <a:t>پرداختهای نقدی بابت خريد مواد اوليه يا كالا :</a:t>
            </a:r>
            <a:endParaRPr lang="en-US" altLang="en-US"/>
          </a:p>
          <a:p>
            <a:pPr algn="r">
              <a:buFontTx/>
              <a:buNone/>
            </a:pPr>
            <a:r>
              <a:rPr lang="fa-IR" altLang="en-US"/>
              <a:t>رابطه بين پرداختهای  نقدی بابت خريد مواد اوليه و يا كالا   وقيمت تمام شده كالای فروش رفته بستگی به تغييرات مانده حساب های موجودی كالا و بستانكاران  در طی دوره مالی دارد .</a:t>
            </a:r>
            <a:r>
              <a:rPr lang="en-US" altLang="en-US"/>
              <a:t> </a:t>
            </a:r>
          </a:p>
        </p:txBody>
      </p:sp>
    </p:spTree>
    <p:extLst>
      <p:ext uri="{BB962C8B-B14F-4D97-AF65-F5344CB8AC3E}">
        <p14:creationId xmlns:p14="http://schemas.microsoft.com/office/powerpoint/2010/main" val="25714550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5202D2D6-C743-4159-ADF6-F55EA41DD383}" type="slidenum">
              <a:rPr lang="en-US" altLang="en-US"/>
              <a:pPr/>
              <a:t>58</a:t>
            </a:fld>
            <a:endParaRPr lang="en-US" altLang="en-US"/>
          </a:p>
        </p:txBody>
      </p:sp>
      <p:sp>
        <p:nvSpPr>
          <p:cNvPr id="355331" name="Rectangle 3"/>
          <p:cNvSpPr>
            <a:spLocks noGrp="1" noChangeArrowheads="1"/>
          </p:cNvSpPr>
          <p:nvPr>
            <p:ph type="body" idx="1"/>
          </p:nvPr>
        </p:nvSpPr>
        <p:spPr>
          <a:xfrm>
            <a:off x="1524000" y="1844675"/>
            <a:ext cx="9144000" cy="3773488"/>
          </a:xfrm>
          <a:noFill/>
          <a:ln/>
          <a:extLst>
            <a:ext uri="{91240B29-F687-4F45-9708-019B960494DF}">
              <a14:hiddenLine xmlns:a14="http://schemas.microsoft.com/office/drawing/2010/main" w="9525">
                <a:solidFill>
                  <a:schemeClr val="bg2"/>
                </a:solidFill>
                <a:miter lim="800000"/>
                <a:headEnd/>
                <a:tailEnd/>
              </a14:hiddenLine>
            </a:ext>
          </a:extLst>
        </p:spPr>
        <p:txBody>
          <a:bodyPr/>
          <a:lstStyle/>
          <a:p>
            <a:pPr algn="r">
              <a:buFontTx/>
              <a:buNone/>
            </a:pPr>
            <a:r>
              <a:rPr lang="fa-IR" altLang="en-US" sz="2400"/>
              <a:t> افزایش درمانده حساب+      افزايش درمانده حساب +</a:t>
            </a:r>
          </a:p>
          <a:p>
            <a:pPr algn="r">
              <a:buFontTx/>
              <a:buNone/>
            </a:pPr>
            <a:r>
              <a:rPr lang="fa-IR" altLang="en-US" sz="2400"/>
              <a:t>        بستانکاران                       موجودی كالا        قیمت تمام شده    پرداختهای نقدی</a:t>
            </a:r>
          </a:p>
          <a:p>
            <a:pPr algn="r">
              <a:buFontTx/>
              <a:buNone/>
            </a:pPr>
            <a:r>
              <a:rPr lang="fa-IR" altLang="en-US" sz="2400"/>
              <a:t>            یا                                   یا                 کالای فروش =  خرید مواد اولیه </a:t>
            </a:r>
          </a:p>
          <a:p>
            <a:pPr algn="r">
              <a:buFontTx/>
              <a:buNone/>
            </a:pPr>
            <a:r>
              <a:rPr lang="fa-IR" altLang="en-US" sz="2400"/>
              <a:t> افزایش درمانده حساب –     کاهش در مانده حساب –       رفته                و یا  کالا</a:t>
            </a:r>
          </a:p>
          <a:p>
            <a:pPr algn="r">
              <a:buFontTx/>
              <a:buNone/>
            </a:pPr>
            <a:r>
              <a:rPr lang="fa-IR" altLang="en-US" sz="2400"/>
              <a:t>       بستانکاران                     موجودی کالا</a:t>
            </a:r>
            <a:r>
              <a:rPr lang="fa-IR" altLang="en-US"/>
              <a:t> </a:t>
            </a:r>
          </a:p>
          <a:p>
            <a:pPr algn="r">
              <a:buFontTx/>
              <a:buNone/>
            </a:pPr>
            <a:r>
              <a:rPr lang="fa-IR" altLang="en-US"/>
              <a:t>		</a:t>
            </a:r>
            <a:endParaRPr lang="en-US" altLang="en-US"/>
          </a:p>
        </p:txBody>
      </p:sp>
      <p:sp>
        <p:nvSpPr>
          <p:cNvPr id="355332" name="AutoShape 4"/>
          <p:cNvSpPr>
            <a:spLocks/>
          </p:cNvSpPr>
          <p:nvPr/>
        </p:nvSpPr>
        <p:spPr bwMode="auto">
          <a:xfrm>
            <a:off x="10344150" y="1916114"/>
            <a:ext cx="323850" cy="2808287"/>
          </a:xfrm>
          <a:prstGeom prst="rightBrace">
            <a:avLst>
              <a:gd name="adj1" fmla="val 72263"/>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5333" name="AutoShape 5"/>
          <p:cNvSpPr>
            <a:spLocks/>
          </p:cNvSpPr>
          <p:nvPr/>
        </p:nvSpPr>
        <p:spPr bwMode="auto">
          <a:xfrm>
            <a:off x="7896225" y="1916114"/>
            <a:ext cx="215900" cy="2809875"/>
          </a:xfrm>
          <a:prstGeom prst="leftBrace">
            <a:avLst>
              <a:gd name="adj1" fmla="val 10845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5335" name="AutoShape 7"/>
          <p:cNvSpPr>
            <a:spLocks/>
          </p:cNvSpPr>
          <p:nvPr/>
        </p:nvSpPr>
        <p:spPr bwMode="auto">
          <a:xfrm>
            <a:off x="7608888" y="1916114"/>
            <a:ext cx="165100" cy="2808287"/>
          </a:xfrm>
          <a:prstGeom prst="rightBrace">
            <a:avLst>
              <a:gd name="adj1" fmla="val 14174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5336" name="AutoShape 8"/>
          <p:cNvSpPr>
            <a:spLocks/>
          </p:cNvSpPr>
          <p:nvPr/>
        </p:nvSpPr>
        <p:spPr bwMode="auto">
          <a:xfrm>
            <a:off x="5016501" y="1916113"/>
            <a:ext cx="358775" cy="2736850"/>
          </a:xfrm>
          <a:prstGeom prst="leftBrace">
            <a:avLst>
              <a:gd name="adj1" fmla="val 6356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23121741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E7C08A4-FFE3-4B56-986D-AD56F722C851}" type="slidenum">
              <a:rPr lang="en-US" altLang="en-US"/>
              <a:pPr/>
              <a:t>59</a:t>
            </a:fld>
            <a:endParaRPr lang="en-US" altLang="en-US"/>
          </a:p>
        </p:txBody>
      </p:sp>
      <p:sp>
        <p:nvSpPr>
          <p:cNvPr id="356355" name="Rectangle 3"/>
          <p:cNvSpPr>
            <a:spLocks noGrp="1" noChangeArrowheads="1"/>
          </p:cNvSpPr>
          <p:nvPr>
            <p:ph type="body" idx="1"/>
          </p:nvPr>
        </p:nvSpPr>
        <p:spPr>
          <a:xfrm>
            <a:off x="1847850" y="1916114"/>
            <a:ext cx="8229600" cy="3629025"/>
          </a:xfrm>
        </p:spPr>
        <p:txBody>
          <a:bodyPr/>
          <a:lstStyle/>
          <a:p>
            <a:pPr algn="r">
              <a:buFontTx/>
              <a:buNone/>
            </a:pPr>
            <a:r>
              <a:rPr lang="fa-IR" altLang="en-US"/>
              <a:t>پرداخت های نقدی بابت هزینه ها:</a:t>
            </a:r>
          </a:p>
          <a:p>
            <a:pPr algn="r">
              <a:buFontTx/>
              <a:buNone/>
            </a:pPr>
            <a:r>
              <a:rPr lang="fa-IR" altLang="en-US"/>
              <a:t>هزینه هایی که  در صورت سود  و زیان می آیند  نمایانگر ارزش کالاها و خدماتی هستند که دوره مالی  مورد استفاده قرارمی گیرند. به هر حال ممکن  است مبلغ  هزینه  ها به طور قابل ملاحظه ای متفاوت با مبلغ  پرداختی  وجوه  نقد </a:t>
            </a:r>
          </a:p>
          <a:p>
            <a:pPr algn="r">
              <a:buFontTx/>
              <a:buNone/>
            </a:pPr>
            <a:r>
              <a:rPr lang="fa-IR" altLang="en-US"/>
              <a:t>درطی دوره مالی باشد .  </a:t>
            </a:r>
            <a:endParaRPr lang="en-US" altLang="en-US"/>
          </a:p>
        </p:txBody>
      </p:sp>
    </p:spTree>
    <p:extLst>
      <p:ext uri="{BB962C8B-B14F-4D97-AF65-F5344CB8AC3E}">
        <p14:creationId xmlns:p14="http://schemas.microsoft.com/office/powerpoint/2010/main" val="27858992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6853178-F073-4D4A-9FCD-AD62CDB402B9}" type="slidenum">
              <a:rPr lang="en-US" altLang="en-US"/>
              <a:pPr/>
              <a:t>6</a:t>
            </a:fld>
            <a:endParaRPr lang="en-US" altLang="en-US"/>
          </a:p>
        </p:txBody>
      </p:sp>
      <p:sp>
        <p:nvSpPr>
          <p:cNvPr id="295939" name="Rectangle 3"/>
          <p:cNvSpPr>
            <a:spLocks noGrp="1" noChangeArrowheads="1"/>
          </p:cNvSpPr>
          <p:nvPr>
            <p:ph type="body" idx="1"/>
          </p:nvPr>
        </p:nvSpPr>
        <p:spPr>
          <a:xfrm>
            <a:off x="1774826" y="1844676"/>
            <a:ext cx="8569325" cy="3313113"/>
          </a:xfrm>
        </p:spPr>
        <p:txBody>
          <a:bodyPr/>
          <a:lstStyle/>
          <a:p>
            <a:pPr marL="609600" indent="-609600" algn="r">
              <a:buNone/>
            </a:pPr>
            <a:r>
              <a:rPr lang="fa-IR" altLang="en-US"/>
              <a:t>موسسه موردتجزيه وتحليل درطی دوره مالی چه مبلغی پول   نقد  دريافت نموده است ؟  اين دريافت های  نقدينگی از چه منابعی بوده اند . </a:t>
            </a:r>
            <a:endParaRPr lang="en-US" altLang="en-US"/>
          </a:p>
          <a:p>
            <a:pPr marL="609600" indent="-609600" algn="r">
              <a:buNone/>
            </a:pPr>
            <a:r>
              <a:rPr lang="fa-IR" altLang="en-US"/>
              <a:t>برای  پاسخ به اين سئوالات  موسسات صورتحساب سومی   تهيه می كنند كه درآن منابع و مصارف نقدينگی را در طی دوره  حسابداری نشان می دهد .</a:t>
            </a:r>
            <a:endParaRPr lang="en-US" altLang="en-US"/>
          </a:p>
        </p:txBody>
      </p:sp>
    </p:spTree>
    <p:extLst>
      <p:ext uri="{BB962C8B-B14F-4D97-AF65-F5344CB8AC3E}">
        <p14:creationId xmlns:p14="http://schemas.microsoft.com/office/powerpoint/2010/main" val="39046801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AB86841-EDBB-4937-8EAE-72467C54770C}" type="slidenum">
              <a:rPr lang="en-US" altLang="en-US"/>
              <a:pPr/>
              <a:t>60</a:t>
            </a:fld>
            <a:endParaRPr lang="en-US" altLang="en-US"/>
          </a:p>
        </p:txBody>
      </p:sp>
      <p:sp>
        <p:nvSpPr>
          <p:cNvPr id="357379" name="Rectangle 3"/>
          <p:cNvSpPr>
            <a:spLocks noGrp="1" noChangeArrowheads="1"/>
          </p:cNvSpPr>
          <p:nvPr>
            <p:ph type="body" idx="1"/>
          </p:nvPr>
        </p:nvSpPr>
        <p:spPr>
          <a:xfrm>
            <a:off x="1847850" y="2060575"/>
            <a:ext cx="8229600" cy="2908300"/>
          </a:xfrm>
        </p:spPr>
        <p:txBody>
          <a:bodyPr/>
          <a:lstStyle/>
          <a:p>
            <a:pPr algn="r">
              <a:buFontTx/>
              <a:buNone/>
            </a:pPr>
            <a:r>
              <a:rPr lang="fa-IR" altLang="en-US"/>
              <a:t>ثبت مربوط به هزینه استهلاک ، وجوه نقدی را از شرکت خارج  نمی کند  ولی  بر اساس  حسابداری  تعهدی  جمع هزینه ها را افزایش می دهد . بنابراین در تبدیل هزینه ها از مبنای تعهدی به مبنای نقدی باید هزینه استهلاک را  از جمع هزینه ها کسر کرد.</a:t>
            </a:r>
          </a:p>
        </p:txBody>
      </p:sp>
    </p:spTree>
    <p:extLst>
      <p:ext uri="{BB962C8B-B14F-4D97-AF65-F5344CB8AC3E}">
        <p14:creationId xmlns:p14="http://schemas.microsoft.com/office/powerpoint/2010/main" val="40620909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DB1E4F5-3403-43D6-BDFB-73B9FD77CBFB}" type="slidenum">
              <a:rPr lang="en-US" altLang="en-US"/>
              <a:pPr/>
              <a:t>61</a:t>
            </a:fld>
            <a:endParaRPr lang="en-US" altLang="en-US"/>
          </a:p>
        </p:txBody>
      </p:sp>
      <p:sp>
        <p:nvSpPr>
          <p:cNvPr id="358403" name="Rectangle 3"/>
          <p:cNvSpPr>
            <a:spLocks noGrp="1" noChangeArrowheads="1"/>
          </p:cNvSpPr>
          <p:nvPr>
            <p:ph type="body" idx="1"/>
          </p:nvPr>
        </p:nvSpPr>
        <p:spPr>
          <a:xfrm>
            <a:off x="1992313" y="1916113"/>
            <a:ext cx="8229600" cy="3268662"/>
          </a:xfrm>
        </p:spPr>
        <p:txBody>
          <a:bodyPr/>
          <a:lstStyle/>
          <a:p>
            <a:pPr algn="r">
              <a:buFontTx/>
              <a:buNone/>
            </a:pPr>
            <a:r>
              <a:rPr lang="fa-IR" altLang="en-US"/>
              <a:t>دومین عاملی  که می تواند باعث تفاوت  مبلغ  هزینه ها  و پرداخت نقدی  بابت  آنها شود . مربوط  به عامل زمان بین شناسایی هزینه ها و پرداختهای واقعی  برای آنها است  در حسابداری هر گاه از کالا یا خدمتی استفاده گردد  به عنوان هزینه  شناسایی  می شود. </a:t>
            </a:r>
          </a:p>
          <a:p>
            <a:pPr algn="r">
              <a:buFontTx/>
              <a:buNone/>
            </a:pPr>
            <a:r>
              <a:rPr lang="fa-IR" altLang="en-US"/>
              <a:t> </a:t>
            </a:r>
            <a:endParaRPr lang="en-US" altLang="en-US"/>
          </a:p>
        </p:txBody>
      </p:sp>
    </p:spTree>
    <p:extLst>
      <p:ext uri="{BB962C8B-B14F-4D97-AF65-F5344CB8AC3E}">
        <p14:creationId xmlns:p14="http://schemas.microsoft.com/office/powerpoint/2010/main" val="36954357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003FE76-DCCB-4F3F-BCAE-C48913556928}" type="slidenum">
              <a:rPr lang="en-US" altLang="en-US"/>
              <a:pPr/>
              <a:t>62</a:t>
            </a:fld>
            <a:endParaRPr lang="en-US" altLang="en-US"/>
          </a:p>
        </p:txBody>
      </p:sp>
      <p:sp>
        <p:nvSpPr>
          <p:cNvPr id="359427" name="Rectangle 3"/>
          <p:cNvSpPr>
            <a:spLocks noGrp="1" noChangeArrowheads="1"/>
          </p:cNvSpPr>
          <p:nvPr>
            <p:ph type="body" idx="1"/>
          </p:nvPr>
        </p:nvSpPr>
        <p:spPr/>
        <p:txBody>
          <a:bodyPr/>
          <a:lstStyle/>
          <a:p>
            <a:pPr algn="r">
              <a:buFontTx/>
              <a:buNone/>
            </a:pPr>
            <a:r>
              <a:rPr lang="fa-IR" altLang="en-US"/>
              <a:t>پرداخت هزینه ها می تواند :</a:t>
            </a:r>
          </a:p>
          <a:p>
            <a:pPr algn="r">
              <a:buFontTx/>
              <a:buNone/>
            </a:pPr>
            <a:r>
              <a:rPr lang="fa-IR" altLang="en-US"/>
              <a:t>(1)  زودتر از دوره مالی (2) در طی دوره مالی و (3) در دوره بعد از وقوع  هزینه باشد . </a:t>
            </a:r>
          </a:p>
          <a:p>
            <a:pPr algn="r">
              <a:buFontTx/>
              <a:buNone/>
            </a:pPr>
            <a:r>
              <a:rPr lang="fa-IR" altLang="en-US"/>
              <a:t>که نحوه  برخورد با هر یک عبارتست از :</a:t>
            </a:r>
          </a:p>
          <a:p>
            <a:pPr algn="r">
              <a:buFontTx/>
              <a:buNone/>
            </a:pPr>
            <a:r>
              <a:rPr lang="fa-IR" altLang="en-US"/>
              <a:t>(1) اگر پول این هزینه ها از قبل  پرداخت  شود  باعث  به وجود آمدن دارایی  می شود  که به آن پیش پرداخت اطلاق می گردد .  </a:t>
            </a:r>
          </a:p>
          <a:p>
            <a:endParaRPr lang="en-US" altLang="en-US"/>
          </a:p>
        </p:txBody>
      </p:sp>
    </p:spTree>
    <p:extLst>
      <p:ext uri="{BB962C8B-B14F-4D97-AF65-F5344CB8AC3E}">
        <p14:creationId xmlns:p14="http://schemas.microsoft.com/office/powerpoint/2010/main" val="19956886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CF0714F-5908-4315-B6ED-4E1889E1C1F3}" type="slidenum">
              <a:rPr lang="en-US" altLang="en-US"/>
              <a:pPr/>
              <a:t>63</a:t>
            </a:fld>
            <a:endParaRPr lang="en-US" altLang="en-US"/>
          </a:p>
        </p:txBody>
      </p:sp>
      <p:sp>
        <p:nvSpPr>
          <p:cNvPr id="361475" name="Rectangle 3"/>
          <p:cNvSpPr>
            <a:spLocks noGrp="1" noChangeArrowheads="1"/>
          </p:cNvSpPr>
          <p:nvPr>
            <p:ph type="body" idx="1"/>
          </p:nvPr>
        </p:nvSpPr>
        <p:spPr/>
        <p:txBody>
          <a:bodyPr/>
          <a:lstStyle/>
          <a:p>
            <a:pPr algn="r">
              <a:buFontTx/>
              <a:buNone/>
            </a:pPr>
            <a:r>
              <a:rPr lang="fa-IR" altLang="en-US"/>
              <a:t>لذا هر گاه در طی دوره  مالی  مانده  حساب  پیش پرداخت هزینه ها  افزایش یابد پرداخت نقدی بابت هزینه ها بیش از مبالغی است که به عنوان هزینه شناسایی می شود .</a:t>
            </a:r>
          </a:p>
          <a:p>
            <a:pPr algn="r">
              <a:buFontTx/>
              <a:buNone/>
            </a:pPr>
            <a:r>
              <a:rPr lang="fa-IR" altLang="en-US"/>
              <a:t>(2)اگرهزینه ها درهمان دوره وقوع پرداخت شود مسئله ای ایجادنمی کند چون پرداخت نقدی= مبلغ هزینه شناسایی شده می باشد.</a:t>
            </a:r>
            <a:endParaRPr lang="en-US" altLang="en-US"/>
          </a:p>
        </p:txBody>
      </p:sp>
    </p:spTree>
    <p:extLst>
      <p:ext uri="{BB962C8B-B14F-4D97-AF65-F5344CB8AC3E}">
        <p14:creationId xmlns:p14="http://schemas.microsoft.com/office/powerpoint/2010/main" val="2012503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115BB47-DD98-49A4-9DF6-AAE9BDD80D6F}" type="slidenum">
              <a:rPr lang="en-US" altLang="en-US"/>
              <a:pPr/>
              <a:t>64</a:t>
            </a:fld>
            <a:endParaRPr lang="en-US" altLang="en-US"/>
          </a:p>
        </p:txBody>
      </p:sp>
      <p:sp>
        <p:nvSpPr>
          <p:cNvPr id="397315" name="Rectangle 3"/>
          <p:cNvSpPr>
            <a:spLocks noGrp="1" noChangeArrowheads="1"/>
          </p:cNvSpPr>
          <p:nvPr>
            <p:ph type="body" idx="1"/>
          </p:nvPr>
        </p:nvSpPr>
        <p:spPr>
          <a:xfrm>
            <a:off x="1992313" y="1916113"/>
            <a:ext cx="8229600" cy="3124200"/>
          </a:xfrm>
        </p:spPr>
        <p:txBody>
          <a:bodyPr/>
          <a:lstStyle/>
          <a:p>
            <a:pPr algn="r">
              <a:buFontTx/>
              <a:buNone/>
            </a:pPr>
            <a:r>
              <a:rPr lang="fa-IR" altLang="en-US"/>
              <a:t>(3)اگر پرداخت بابت هزینه ها در دوره بعد انجام گیرداین پرداخت باعث  کاهش بدهی مربوط به هزینه های پرداختی می شود . بنابراین اگر مانده  حساب هزینه های  معوق در طی دوره مالی کاهش یابد در این صورت پرداختهای نقدی بیشتر از مبلغی است که به عنوان هزینه شناسایی می گردد</a:t>
            </a:r>
            <a:endParaRPr lang="en-US" altLang="en-US"/>
          </a:p>
        </p:txBody>
      </p:sp>
    </p:spTree>
    <p:extLst>
      <p:ext uri="{BB962C8B-B14F-4D97-AF65-F5344CB8AC3E}">
        <p14:creationId xmlns:p14="http://schemas.microsoft.com/office/powerpoint/2010/main" val="7628551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DD15DADF-9476-4661-8B62-E579B51F5704}" type="slidenum">
              <a:rPr lang="en-US" altLang="en-US"/>
              <a:pPr/>
              <a:t>65</a:t>
            </a:fld>
            <a:endParaRPr lang="en-US" altLang="en-US"/>
          </a:p>
        </p:txBody>
      </p:sp>
      <p:sp>
        <p:nvSpPr>
          <p:cNvPr id="398339" name="Rectangle 3"/>
          <p:cNvSpPr>
            <a:spLocks noGrp="1" noChangeArrowheads="1"/>
          </p:cNvSpPr>
          <p:nvPr>
            <p:ph type="body" idx="1"/>
          </p:nvPr>
        </p:nvSpPr>
        <p:spPr>
          <a:xfrm>
            <a:off x="1524000" y="1412876"/>
            <a:ext cx="9144000" cy="4752975"/>
          </a:xfrm>
        </p:spPr>
        <p:txBody>
          <a:bodyPr/>
          <a:lstStyle/>
          <a:p>
            <a:pPr algn="r">
              <a:buFontTx/>
              <a:buNone/>
            </a:pPr>
            <a:r>
              <a:rPr lang="fa-IR" altLang="en-US"/>
              <a:t>روابط بین پرداختهای نقدی و هزینه ها را می توان به شرح زیر خلاصه کرد:</a:t>
            </a:r>
          </a:p>
          <a:p>
            <a:pPr algn="r">
              <a:buFontTx/>
              <a:buNone/>
            </a:pPr>
            <a:endParaRPr lang="fa-IR" altLang="en-US" sz="2400"/>
          </a:p>
          <a:p>
            <a:pPr algn="r">
              <a:buFontTx/>
              <a:buNone/>
            </a:pPr>
            <a:r>
              <a:rPr lang="fa-IR" altLang="en-US" sz="2400"/>
              <a:t>کاهش درهزینه های +     افزایش در پرداختهای +    هزینه استهلاک -</a:t>
            </a:r>
          </a:p>
          <a:p>
            <a:pPr algn="r">
              <a:buFontTx/>
              <a:buNone/>
            </a:pPr>
            <a:r>
              <a:rPr lang="fa-IR" altLang="en-US" sz="2400"/>
              <a:t>  معوق   یا               و    مربوطه یا              و  وسایر هزینه های هزینه ها=پرداخت </a:t>
            </a:r>
          </a:p>
          <a:p>
            <a:pPr algn="r">
              <a:buFontTx/>
              <a:buNone/>
            </a:pPr>
            <a:r>
              <a:rPr lang="fa-IR" altLang="en-US" sz="2400"/>
              <a:t>افزایش درهزینه های -     کاهش در پرداختهای -         غیر نقدی                     نقدی </a:t>
            </a:r>
          </a:p>
          <a:p>
            <a:pPr algn="r">
              <a:buFontTx/>
              <a:buNone/>
            </a:pPr>
            <a:r>
              <a:rPr lang="fa-IR" altLang="en-US" sz="2400"/>
              <a:t>      معوق                         مربوطه</a:t>
            </a:r>
            <a:endParaRPr lang="en-US" altLang="en-US" sz="2400"/>
          </a:p>
        </p:txBody>
      </p:sp>
      <p:sp>
        <p:nvSpPr>
          <p:cNvPr id="398343" name="AutoShape 7"/>
          <p:cNvSpPr>
            <a:spLocks/>
          </p:cNvSpPr>
          <p:nvPr/>
        </p:nvSpPr>
        <p:spPr bwMode="auto">
          <a:xfrm>
            <a:off x="7967664" y="2492376"/>
            <a:ext cx="71437" cy="2087563"/>
          </a:xfrm>
          <a:prstGeom prst="rightBrace">
            <a:avLst>
              <a:gd name="adj1" fmla="val 243520"/>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8346" name="AutoShape 10"/>
          <p:cNvSpPr>
            <a:spLocks/>
          </p:cNvSpPr>
          <p:nvPr/>
        </p:nvSpPr>
        <p:spPr bwMode="auto">
          <a:xfrm>
            <a:off x="10596564" y="2492375"/>
            <a:ext cx="71437" cy="2159000"/>
          </a:xfrm>
          <a:prstGeom prst="rightBrace">
            <a:avLst>
              <a:gd name="adj1" fmla="val 251854"/>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8347" name="AutoShape 11"/>
          <p:cNvSpPr>
            <a:spLocks/>
          </p:cNvSpPr>
          <p:nvPr/>
        </p:nvSpPr>
        <p:spPr bwMode="auto">
          <a:xfrm flipH="1">
            <a:off x="5519739" y="2420939"/>
            <a:ext cx="71437" cy="2160587"/>
          </a:xfrm>
          <a:prstGeom prst="rightBrace">
            <a:avLst>
              <a:gd name="adj1" fmla="val 252039"/>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8349" name="AutoShape 13"/>
          <p:cNvSpPr>
            <a:spLocks/>
          </p:cNvSpPr>
          <p:nvPr/>
        </p:nvSpPr>
        <p:spPr bwMode="auto">
          <a:xfrm flipH="1">
            <a:off x="8256589" y="2492376"/>
            <a:ext cx="71437" cy="2087563"/>
          </a:xfrm>
          <a:prstGeom prst="rightBrace">
            <a:avLst>
              <a:gd name="adj1" fmla="val 243520"/>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8350" name="AutoShape 14"/>
          <p:cNvSpPr>
            <a:spLocks/>
          </p:cNvSpPr>
          <p:nvPr/>
        </p:nvSpPr>
        <p:spPr bwMode="auto">
          <a:xfrm>
            <a:off x="5232400" y="2420939"/>
            <a:ext cx="71438" cy="2160587"/>
          </a:xfrm>
          <a:prstGeom prst="rightBrace">
            <a:avLst>
              <a:gd name="adj1" fmla="val 252035"/>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8351" name="AutoShape 15"/>
          <p:cNvSpPr>
            <a:spLocks/>
          </p:cNvSpPr>
          <p:nvPr/>
        </p:nvSpPr>
        <p:spPr bwMode="auto">
          <a:xfrm flipH="1">
            <a:off x="3432175" y="2492376"/>
            <a:ext cx="71438" cy="2087563"/>
          </a:xfrm>
          <a:prstGeom prst="rightBrace">
            <a:avLst>
              <a:gd name="adj1" fmla="val 243517"/>
              <a:gd name="adj2" fmla="val 5002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35681454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EDE09D1-BBDC-4D82-8E5A-8C23902A6C62}" type="slidenum">
              <a:rPr lang="en-US" altLang="en-US"/>
              <a:pPr/>
              <a:t>66</a:t>
            </a:fld>
            <a:endParaRPr lang="en-US" altLang="en-US"/>
          </a:p>
        </p:txBody>
      </p:sp>
      <p:sp>
        <p:nvSpPr>
          <p:cNvPr id="399363" name="Rectangle 3"/>
          <p:cNvSpPr>
            <a:spLocks noGrp="1" noChangeArrowheads="1"/>
          </p:cNvSpPr>
          <p:nvPr>
            <p:ph type="body" idx="1"/>
          </p:nvPr>
        </p:nvSpPr>
        <p:spPr>
          <a:xfrm>
            <a:off x="1992313" y="1125539"/>
            <a:ext cx="8229600" cy="4751387"/>
          </a:xfrm>
        </p:spPr>
        <p:txBody>
          <a:bodyPr/>
          <a:lstStyle/>
          <a:p>
            <a:pPr algn="r">
              <a:lnSpc>
                <a:spcPct val="90000"/>
              </a:lnSpc>
              <a:buFontTx/>
              <a:buNone/>
            </a:pPr>
            <a:r>
              <a:rPr lang="fa-IR" altLang="en-US"/>
              <a:t>در صورت جریان های نقدی پرداخت های نقدی بابت بهره ومالیات بردرآمد به صورت مجزا از پرداخت های شرکت نشان داده می شود .</a:t>
            </a:r>
          </a:p>
          <a:p>
            <a:pPr algn="r">
              <a:lnSpc>
                <a:spcPct val="90000"/>
              </a:lnSpc>
              <a:buFontTx/>
              <a:buNone/>
            </a:pPr>
            <a:r>
              <a:rPr lang="fa-IR" altLang="en-US"/>
              <a:t>پرداخت وجوه  نقدی  بابت مواد اولیه یا  کالا وهزینه های عملیاتی:</a:t>
            </a:r>
          </a:p>
          <a:p>
            <a:pPr algn="r">
              <a:lnSpc>
                <a:spcPct val="90000"/>
              </a:lnSpc>
              <a:buFontTx/>
              <a:buNone/>
            </a:pPr>
            <a:r>
              <a:rPr lang="fa-IR" altLang="en-US"/>
              <a:t>پرداخت بابت خریدمواداولیه یا کالا          49500000</a:t>
            </a:r>
          </a:p>
          <a:p>
            <a:pPr algn="r">
              <a:lnSpc>
                <a:spcPct val="90000"/>
              </a:lnSpc>
              <a:buFontTx/>
              <a:buNone/>
            </a:pPr>
            <a:r>
              <a:rPr lang="fa-IR" altLang="en-US"/>
              <a:t>”        ”  هزینه های عملیاتی              26900000</a:t>
            </a:r>
          </a:p>
          <a:p>
            <a:pPr algn="r">
              <a:lnSpc>
                <a:spcPct val="90000"/>
              </a:lnSpc>
              <a:buFontTx/>
              <a:buNone/>
            </a:pPr>
            <a:r>
              <a:rPr lang="fa-IR" altLang="en-US"/>
              <a:t>”        ” مواداولیه یاکالاوهزینه های عملیاتی</a:t>
            </a:r>
          </a:p>
          <a:p>
            <a:pPr algn="r">
              <a:lnSpc>
                <a:spcPct val="90000"/>
              </a:lnSpc>
              <a:buFontTx/>
              <a:buNone/>
            </a:pPr>
            <a:r>
              <a:rPr lang="fa-IR" altLang="en-US"/>
              <a:t>                                                 76400000   </a:t>
            </a:r>
            <a:endParaRPr lang="en-US" altLang="en-US"/>
          </a:p>
        </p:txBody>
      </p:sp>
      <p:sp>
        <p:nvSpPr>
          <p:cNvPr id="399364" name="Line 4"/>
          <p:cNvSpPr>
            <a:spLocks noChangeShapeType="1"/>
          </p:cNvSpPr>
          <p:nvPr/>
        </p:nvSpPr>
        <p:spPr bwMode="auto">
          <a:xfrm>
            <a:off x="2640013" y="45815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365" name="Line 5"/>
          <p:cNvSpPr>
            <a:spLocks noChangeShapeType="1"/>
          </p:cNvSpPr>
          <p:nvPr/>
        </p:nvSpPr>
        <p:spPr bwMode="auto">
          <a:xfrm>
            <a:off x="2640013" y="56610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366" name="Line 6"/>
          <p:cNvSpPr>
            <a:spLocks noChangeShapeType="1"/>
          </p:cNvSpPr>
          <p:nvPr/>
        </p:nvSpPr>
        <p:spPr bwMode="auto">
          <a:xfrm>
            <a:off x="2640013" y="5589588"/>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8915636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C978D9D-5F87-4C62-B531-3B828EB8F49E}" type="slidenum">
              <a:rPr lang="en-US" altLang="en-US"/>
              <a:pPr/>
              <a:t>67</a:t>
            </a:fld>
            <a:endParaRPr lang="en-US" altLang="en-US"/>
          </a:p>
        </p:txBody>
      </p:sp>
      <p:sp>
        <p:nvSpPr>
          <p:cNvPr id="400387" name="Rectangle 3"/>
          <p:cNvSpPr>
            <a:spLocks noGrp="1" noChangeArrowheads="1"/>
          </p:cNvSpPr>
          <p:nvPr>
            <p:ph type="body" idx="1"/>
          </p:nvPr>
        </p:nvSpPr>
        <p:spPr>
          <a:xfrm>
            <a:off x="2063750" y="1557338"/>
            <a:ext cx="8362950" cy="4525962"/>
          </a:xfrm>
        </p:spPr>
        <p:txBody>
          <a:bodyPr/>
          <a:lstStyle/>
          <a:p>
            <a:pPr algn="r">
              <a:buFontTx/>
              <a:buNone/>
            </a:pPr>
            <a:r>
              <a:rPr lang="fa-IR" altLang="en-US"/>
              <a:t>پرداخت وجوه نقد بابت بهره و مالیات:</a:t>
            </a:r>
          </a:p>
          <a:p>
            <a:pPr algn="r">
              <a:buFontTx/>
              <a:buNone/>
            </a:pPr>
            <a:r>
              <a:rPr lang="fa-IR" altLang="en-US"/>
              <a:t>هزینه بهره ومالیات بر درآمد را باهمان روشی که درمورد  هزینه های عملیاتی بکارگرفته شد تبدیل به پرداختهای نقدی می شود .</a:t>
            </a:r>
          </a:p>
          <a:p>
            <a:pPr algn="r">
              <a:buFontTx/>
              <a:buNone/>
            </a:pPr>
            <a:r>
              <a:rPr lang="fa-IR" altLang="en-US"/>
              <a:t>بدهی بهره پرداخت نشده درطی دوره افزایش یافته این نکته  را بیان می کند  که  قسمتی از هزینه  بهره پرداخت گردیده است .</a:t>
            </a:r>
            <a:endParaRPr lang="en-US" altLang="en-US"/>
          </a:p>
        </p:txBody>
      </p:sp>
    </p:spTree>
    <p:extLst>
      <p:ext uri="{BB962C8B-B14F-4D97-AF65-F5344CB8AC3E}">
        <p14:creationId xmlns:p14="http://schemas.microsoft.com/office/powerpoint/2010/main" val="11381604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63FFD09-4EBB-4963-AA92-15EE5947CD90}" type="slidenum">
              <a:rPr lang="en-US" altLang="en-US"/>
              <a:pPr/>
              <a:t>68</a:t>
            </a:fld>
            <a:endParaRPr lang="en-US" altLang="en-US"/>
          </a:p>
        </p:txBody>
      </p:sp>
      <p:sp>
        <p:nvSpPr>
          <p:cNvPr id="401411" name="Rectangle 3"/>
          <p:cNvSpPr>
            <a:spLocks noGrp="1" noChangeArrowheads="1"/>
          </p:cNvSpPr>
          <p:nvPr>
            <p:ph type="body" idx="1"/>
          </p:nvPr>
        </p:nvSpPr>
        <p:spPr/>
        <p:txBody>
          <a:bodyPr/>
          <a:lstStyle/>
          <a:p>
            <a:pPr algn="r">
              <a:buFontTx/>
              <a:buNone/>
            </a:pPr>
            <a:r>
              <a:rPr lang="fa-IR" altLang="en-US"/>
              <a:t>محاسبات مبلغ پرداخت هزینه بهره به شرح زیر است :</a:t>
            </a:r>
          </a:p>
          <a:p>
            <a:pPr algn="r">
              <a:buFontTx/>
              <a:buNone/>
            </a:pPr>
            <a:r>
              <a:rPr lang="fa-IR" altLang="en-US"/>
              <a:t>هزینه بهره                                       3500000       کسر می شود :</a:t>
            </a:r>
          </a:p>
          <a:p>
            <a:pPr algn="r">
              <a:buFontTx/>
              <a:buNone/>
            </a:pPr>
            <a:r>
              <a:rPr lang="fa-IR" altLang="en-US"/>
              <a:t>افزایش در مانده حساب بهره پرداختنی         700000</a:t>
            </a:r>
          </a:p>
          <a:p>
            <a:pPr algn="r">
              <a:buFontTx/>
              <a:buNone/>
            </a:pPr>
            <a:r>
              <a:rPr lang="fa-IR" altLang="en-US"/>
              <a:t>پرداخت بهره                                    2800000                 </a:t>
            </a:r>
            <a:endParaRPr lang="en-US" altLang="en-US"/>
          </a:p>
        </p:txBody>
      </p:sp>
      <p:sp>
        <p:nvSpPr>
          <p:cNvPr id="401412" name="Line 4"/>
          <p:cNvSpPr>
            <a:spLocks noChangeShapeType="1"/>
          </p:cNvSpPr>
          <p:nvPr/>
        </p:nvSpPr>
        <p:spPr bwMode="auto">
          <a:xfrm>
            <a:off x="2711451" y="4149725"/>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1414" name="Line 6"/>
          <p:cNvSpPr>
            <a:spLocks noChangeShapeType="1"/>
          </p:cNvSpPr>
          <p:nvPr/>
        </p:nvSpPr>
        <p:spPr bwMode="auto">
          <a:xfrm>
            <a:off x="2711451" y="4724400"/>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1415" name="Line 7"/>
          <p:cNvSpPr>
            <a:spLocks noChangeShapeType="1"/>
          </p:cNvSpPr>
          <p:nvPr/>
        </p:nvSpPr>
        <p:spPr bwMode="auto">
          <a:xfrm>
            <a:off x="2711451" y="4652963"/>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9496197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F534554-DFCA-4824-AA99-7C1127DB5B5A}" type="slidenum">
              <a:rPr lang="en-US" altLang="en-US"/>
              <a:pPr/>
              <a:t>69</a:t>
            </a:fld>
            <a:endParaRPr lang="en-US" altLang="en-US"/>
          </a:p>
        </p:txBody>
      </p:sp>
      <p:sp>
        <p:nvSpPr>
          <p:cNvPr id="406531" name="Rectangle 3"/>
          <p:cNvSpPr>
            <a:spLocks noGrp="1" noChangeArrowheads="1"/>
          </p:cNvSpPr>
          <p:nvPr>
            <p:ph type="body" idx="1"/>
          </p:nvPr>
        </p:nvSpPr>
        <p:spPr/>
        <p:txBody>
          <a:bodyPr/>
          <a:lstStyle/>
          <a:p>
            <a:pPr algn="r">
              <a:buFontTx/>
              <a:buNone/>
            </a:pPr>
            <a:r>
              <a:rPr lang="fa-IR" altLang="en-US"/>
              <a:t>عوامل موثربر ایجاد تفاوت بین سود خالص و خالص وجوه ناشی از فعالیت های عملیاتی :</a:t>
            </a:r>
          </a:p>
          <a:p>
            <a:pPr algn="r">
              <a:buFontTx/>
              <a:buNone/>
            </a:pPr>
            <a:r>
              <a:rPr lang="fa-IR" altLang="en-US"/>
              <a:t>1-  در  محاسبه سود خالص هزینه استهلاک از درآمد کسر می شوداما درمحاسبه خالص وجوه نقد ناشی ازفعالیت های عملیاتی این کار انجام نمی گیرد.</a:t>
            </a:r>
            <a:endParaRPr lang="en-US" altLang="en-US"/>
          </a:p>
        </p:txBody>
      </p:sp>
    </p:spTree>
    <p:extLst>
      <p:ext uri="{BB962C8B-B14F-4D97-AF65-F5344CB8AC3E}">
        <p14:creationId xmlns:p14="http://schemas.microsoft.com/office/powerpoint/2010/main" val="40645902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BD7A8EB-725B-4AC8-9D88-F306D2641DE7}" type="slidenum">
              <a:rPr lang="en-US" altLang="en-US"/>
              <a:pPr/>
              <a:t>7</a:t>
            </a:fld>
            <a:endParaRPr lang="en-US" altLang="en-US"/>
          </a:p>
        </p:txBody>
      </p:sp>
      <p:sp>
        <p:nvSpPr>
          <p:cNvPr id="296963" name="Rectangle 3"/>
          <p:cNvSpPr>
            <a:spLocks noGrp="1" noChangeArrowheads="1"/>
          </p:cNvSpPr>
          <p:nvPr>
            <p:ph type="body" idx="1"/>
          </p:nvPr>
        </p:nvSpPr>
        <p:spPr>
          <a:xfrm>
            <a:off x="1992313" y="2133600"/>
            <a:ext cx="8229600" cy="2908300"/>
          </a:xfrm>
        </p:spPr>
        <p:txBody>
          <a:bodyPr/>
          <a:lstStyle/>
          <a:p>
            <a:pPr algn="r">
              <a:buFontTx/>
              <a:buNone/>
            </a:pPr>
            <a:r>
              <a:rPr lang="fa-IR" altLang="en-US"/>
              <a:t>تا  سال های  اخير  به  صورتحسابی كه  منابع  و مصارف نقدينگی را نشان می داد صورت تغييرات در وضعيت مالی اطلاق می گرديد . درتنظيم صورت گردش وجوه موسسات مجازبودند كه با استفاده ازروش های مختلف منابع نقدينگی خود را مشخص نمايند .</a:t>
            </a:r>
            <a:endParaRPr lang="en-US" altLang="en-US"/>
          </a:p>
        </p:txBody>
      </p:sp>
    </p:spTree>
    <p:extLst>
      <p:ext uri="{BB962C8B-B14F-4D97-AF65-F5344CB8AC3E}">
        <p14:creationId xmlns:p14="http://schemas.microsoft.com/office/powerpoint/2010/main" val="25413862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F6DB296-9CF2-492F-8CF1-B765B097E2C9}" type="slidenum">
              <a:rPr lang="en-US" altLang="en-US"/>
              <a:pPr/>
              <a:t>70</a:t>
            </a:fld>
            <a:endParaRPr lang="en-US" altLang="en-US"/>
          </a:p>
        </p:txBody>
      </p:sp>
      <p:sp>
        <p:nvSpPr>
          <p:cNvPr id="408579" name="Rectangle 3"/>
          <p:cNvSpPr>
            <a:spLocks noGrp="1" noChangeArrowheads="1"/>
          </p:cNvSpPr>
          <p:nvPr>
            <p:ph type="body" idx="1"/>
          </p:nvPr>
        </p:nvSpPr>
        <p:spPr/>
        <p:txBody>
          <a:bodyPr/>
          <a:lstStyle/>
          <a:p>
            <a:pPr algn="r">
              <a:buFontTx/>
              <a:buNone/>
            </a:pPr>
            <a:r>
              <a:rPr lang="fa-IR" altLang="en-US"/>
              <a:t>2- کلیه تعدیلاتی که برروی فروش خالص، قیمت تمام شده کالای فروش رفته  و هزینه ها  انجام  شده  است  نمایانگر اختلاف عملیاتی است .</a:t>
            </a:r>
          </a:p>
          <a:p>
            <a:pPr algn="r">
              <a:buFontTx/>
              <a:buNone/>
            </a:pPr>
            <a:r>
              <a:rPr lang="fa-IR" altLang="en-US"/>
              <a:t>3- درآمدها  و هزینه های  غیر عملیاتی   می تواند  باعث اختلاف قابل ملاحظه ای بین سود خالص  و  خالص وجوه نقد  ناشی از  فعالیت های  عملیاتی  شود.</a:t>
            </a:r>
            <a:endParaRPr lang="en-US" altLang="en-US"/>
          </a:p>
        </p:txBody>
      </p:sp>
    </p:spTree>
    <p:extLst>
      <p:ext uri="{BB962C8B-B14F-4D97-AF65-F5344CB8AC3E}">
        <p14:creationId xmlns:p14="http://schemas.microsoft.com/office/powerpoint/2010/main" val="24658475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BBF0246-87E8-43EE-AFE3-50790078D6F1}" type="slidenum">
              <a:rPr lang="en-US" altLang="en-US"/>
              <a:pPr/>
              <a:t>71</a:t>
            </a:fld>
            <a:endParaRPr lang="en-US" altLang="en-US"/>
          </a:p>
        </p:txBody>
      </p:sp>
      <p:sp>
        <p:nvSpPr>
          <p:cNvPr id="410627" name="Rectangle 3"/>
          <p:cNvSpPr>
            <a:spLocks noGrp="1" noChangeArrowheads="1"/>
          </p:cNvSpPr>
          <p:nvPr>
            <p:ph type="body" idx="1"/>
          </p:nvPr>
        </p:nvSpPr>
        <p:spPr>
          <a:xfrm>
            <a:off x="1981200" y="1905000"/>
            <a:ext cx="8229600" cy="3468688"/>
          </a:xfrm>
        </p:spPr>
        <p:txBody>
          <a:bodyPr/>
          <a:lstStyle/>
          <a:p>
            <a:pPr algn="r">
              <a:buFontTx/>
              <a:buNone/>
            </a:pPr>
            <a:r>
              <a:rPr lang="fa-IR" altLang="en-US"/>
              <a:t>درآمد ها و هزینه های غیر عملیاتی می تواند در اثر فروش دارایی های  ثابت ،  اوراق   بهادار  قابل   فروش  و سایر سرمایه گذاری ها ، ایجاد  گشته  یا  به  دلیل  باز  پرداخت بدهیهای بلند مدت بوجود آیند.تاثیر این درآمد ها وهزینه ها بر  روی   جریان های   نقدی ،  مربوط  به   فعالیت های سرمایه گذاری یا تامین مالی می گردد. </a:t>
            </a:r>
            <a:endParaRPr lang="en-US" altLang="en-US"/>
          </a:p>
        </p:txBody>
      </p:sp>
    </p:spTree>
    <p:extLst>
      <p:ext uri="{BB962C8B-B14F-4D97-AF65-F5344CB8AC3E}">
        <p14:creationId xmlns:p14="http://schemas.microsoft.com/office/powerpoint/2010/main" val="40299667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7D19638-70BE-497B-8B80-EE842E01007A}" type="slidenum">
              <a:rPr lang="en-US" altLang="en-US"/>
              <a:pPr/>
              <a:t>72</a:t>
            </a:fld>
            <a:endParaRPr lang="en-US" altLang="en-US"/>
          </a:p>
        </p:txBody>
      </p:sp>
      <p:sp>
        <p:nvSpPr>
          <p:cNvPr id="411651" name="Rectangle 3"/>
          <p:cNvSpPr>
            <a:spLocks noGrp="1" noChangeArrowheads="1"/>
          </p:cNvSpPr>
          <p:nvPr>
            <p:ph type="body" idx="1"/>
          </p:nvPr>
        </p:nvSpPr>
        <p:spPr>
          <a:xfrm>
            <a:off x="1703389" y="1905000"/>
            <a:ext cx="8785225" cy="4114800"/>
          </a:xfrm>
        </p:spPr>
        <p:txBody>
          <a:bodyPr/>
          <a:lstStyle/>
          <a:p>
            <a:pPr algn="r">
              <a:buFontTx/>
              <a:buNone/>
            </a:pPr>
            <a:r>
              <a:rPr lang="fa-IR" altLang="en-US"/>
              <a:t>   گزارش جریان نقدی عملیاتی: روش مستقیم و روش غيرمستقيم</a:t>
            </a:r>
            <a:r>
              <a:rPr lang="fa-IR" altLang="en-US" i="1"/>
              <a:t> </a:t>
            </a:r>
          </a:p>
          <a:p>
            <a:pPr algn="r" rtl="1">
              <a:buFontTx/>
              <a:buNone/>
            </a:pPr>
            <a:r>
              <a:rPr lang="fa-IR" altLang="en-US"/>
              <a:t>   در روش  مستقیم دریافتهای نقدی  و پرداختهای  نقدی  مربوط به فعاليت های  عملياتی موسسه   نشان  داده  می شود </a:t>
            </a:r>
            <a:r>
              <a:rPr lang="en-US" altLang="en-US"/>
              <a:t>FASB</a:t>
            </a:r>
            <a:endParaRPr lang="fa-IR" altLang="en-US"/>
          </a:p>
          <a:p>
            <a:pPr algn="r" rtl="1">
              <a:buFontTx/>
              <a:buNone/>
            </a:pPr>
            <a:r>
              <a:rPr lang="fa-IR" altLang="en-US"/>
              <a:t>  عنوان كرده است كه  روش مستقیم  دارای  ارجحيت  است .</a:t>
            </a:r>
            <a:endParaRPr lang="en-US" altLang="en-US"/>
          </a:p>
        </p:txBody>
      </p:sp>
    </p:spTree>
    <p:extLst>
      <p:ext uri="{BB962C8B-B14F-4D97-AF65-F5344CB8AC3E}">
        <p14:creationId xmlns:p14="http://schemas.microsoft.com/office/powerpoint/2010/main" val="10536300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DCAD8EC-29BB-46D1-B49E-6063F8219462}" type="slidenum">
              <a:rPr lang="en-US" altLang="en-US"/>
              <a:pPr/>
              <a:t>73</a:t>
            </a:fld>
            <a:endParaRPr lang="en-US" altLang="en-US"/>
          </a:p>
        </p:txBody>
      </p:sp>
      <p:sp>
        <p:nvSpPr>
          <p:cNvPr id="412675" name="Rectangle 3"/>
          <p:cNvSpPr>
            <a:spLocks noGrp="1" noChangeArrowheads="1"/>
          </p:cNvSpPr>
          <p:nvPr>
            <p:ph type="body" idx="1"/>
          </p:nvPr>
        </p:nvSpPr>
        <p:spPr/>
        <p:txBody>
          <a:bodyPr/>
          <a:lstStyle/>
          <a:p>
            <a:pPr algn="r" rtl="1">
              <a:buFontTx/>
              <a:buNone/>
            </a:pPr>
            <a:r>
              <a:rPr lang="fa-IR" altLang="en-US"/>
              <a:t>  </a:t>
            </a:r>
            <a:r>
              <a:rPr lang="en-US" altLang="en-US"/>
              <a:t>FASB </a:t>
            </a:r>
            <a:r>
              <a:rPr lang="fa-IR" altLang="en-US"/>
              <a:t> به  هر حال  به موسسات  این اجازه  را داده است كه در صورت تمایل از روش غیر مستقیم  برای  تهیه  و ارائه این صورتحساب استفاده کنند .</a:t>
            </a:r>
          </a:p>
          <a:p>
            <a:pPr algn="r" rtl="1">
              <a:buFontTx/>
              <a:buNone/>
            </a:pPr>
            <a:r>
              <a:rPr lang="fa-IR" altLang="en-US"/>
              <a:t>   نحوه  محاسبه  خالص  جریان نقدی  ناشی از عملیات در  روش غیر مستقیم  نسبتا  متفاوت  با روش  مستقیم است .</a:t>
            </a:r>
          </a:p>
          <a:p>
            <a:pPr algn="r" rtl="1">
              <a:buFontTx/>
              <a:buNone/>
            </a:pPr>
            <a:r>
              <a:rPr lang="fa-IR" altLang="en-US"/>
              <a:t>   </a:t>
            </a:r>
            <a:endParaRPr lang="en-US" altLang="en-US"/>
          </a:p>
        </p:txBody>
      </p:sp>
    </p:spTree>
    <p:extLst>
      <p:ext uri="{BB962C8B-B14F-4D97-AF65-F5344CB8AC3E}">
        <p14:creationId xmlns:p14="http://schemas.microsoft.com/office/powerpoint/2010/main" val="4887234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ECF3DEA-7355-47BA-BCDC-19E72E4711F2}" type="slidenum">
              <a:rPr lang="en-US" altLang="en-US"/>
              <a:pPr/>
              <a:t>74</a:t>
            </a:fld>
            <a:endParaRPr lang="en-US" altLang="en-US"/>
          </a:p>
        </p:txBody>
      </p:sp>
      <p:sp>
        <p:nvSpPr>
          <p:cNvPr id="413699" name="Rectangle 3"/>
          <p:cNvSpPr>
            <a:spLocks noGrp="1" noChangeArrowheads="1"/>
          </p:cNvSpPr>
          <p:nvPr>
            <p:ph type="body" idx="1"/>
          </p:nvPr>
        </p:nvSpPr>
        <p:spPr/>
        <p:txBody>
          <a:bodyPr/>
          <a:lstStyle/>
          <a:p>
            <a:pPr algn="r" rtl="1">
              <a:buFontTx/>
              <a:buNone/>
            </a:pPr>
            <a:r>
              <a:rPr lang="fa-IR" altLang="en-US"/>
              <a:t>   باید هر دو روش به یک نتیجه ختم می شود  و مبلغ خالص جریان نقدی یکسانی را نشان دهد .   در روش غیر مستقیم محاسبات از سودخالص صورت سودوزیان شروع می شود  و پس از تعدیلات لازم  بر روی  آن  مغايرت  سود خالص ناشی از عمليات مشخص می گردد .</a:t>
            </a:r>
            <a:endParaRPr lang="en-US" altLang="en-US"/>
          </a:p>
          <a:p>
            <a:endParaRPr lang="en-US" altLang="en-US"/>
          </a:p>
        </p:txBody>
      </p:sp>
    </p:spTree>
    <p:extLst>
      <p:ext uri="{BB962C8B-B14F-4D97-AF65-F5344CB8AC3E}">
        <p14:creationId xmlns:p14="http://schemas.microsoft.com/office/powerpoint/2010/main" val="35721169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80F3E02-8110-481E-8DC5-1338EA61A88B}" type="slidenum">
              <a:rPr lang="en-US" altLang="en-US"/>
              <a:pPr/>
              <a:t>75</a:t>
            </a:fld>
            <a:endParaRPr lang="en-US" altLang="en-US"/>
          </a:p>
        </p:txBody>
      </p:sp>
      <p:sp>
        <p:nvSpPr>
          <p:cNvPr id="415747" name="Rectangle 3"/>
          <p:cNvSpPr>
            <a:spLocks noGrp="1" noChangeArrowheads="1"/>
          </p:cNvSpPr>
          <p:nvPr>
            <p:ph type="body" idx="1"/>
          </p:nvPr>
        </p:nvSpPr>
        <p:spPr/>
        <p:txBody>
          <a:bodyPr/>
          <a:lstStyle/>
          <a:p>
            <a:pPr algn="r">
              <a:buFontTx/>
              <a:buNone/>
            </a:pPr>
            <a:r>
              <a:rPr lang="fa-IR" altLang="en-US"/>
              <a:t>فرم کلی این محاسبات رامی توان به شرح زیرخلاصه نمود:</a:t>
            </a:r>
          </a:p>
          <a:p>
            <a:pPr algn="r">
              <a:buFontTx/>
              <a:buNone/>
            </a:pPr>
            <a:r>
              <a:rPr lang="fa-IR" altLang="en-US"/>
              <a:t>سود خالص </a:t>
            </a:r>
          </a:p>
          <a:p>
            <a:pPr algn="r">
              <a:buFontTx/>
              <a:buNone/>
            </a:pPr>
            <a:r>
              <a:rPr lang="fa-IR" altLang="en-US"/>
              <a:t>اضافه می شود :هزینه هایی که  در طی دوره  مالی  وجوه  نقدی را از شرکت خارج نکرده اند .</a:t>
            </a:r>
          </a:p>
          <a:p>
            <a:pPr algn="r">
              <a:buFontTx/>
              <a:buNone/>
            </a:pPr>
            <a:r>
              <a:rPr lang="fa-IR" altLang="en-US"/>
              <a:t>دریافتهای  نقدی عملیاتی  که  به عنوان درآمد ثبت نشده اند هزینه های  فرعی  که  برای  سود  خالص  از درآمد کسر گردیده اند  . </a:t>
            </a:r>
            <a:endParaRPr lang="en-US" altLang="en-US"/>
          </a:p>
        </p:txBody>
      </p:sp>
    </p:spTree>
    <p:extLst>
      <p:ext uri="{BB962C8B-B14F-4D97-AF65-F5344CB8AC3E}">
        <p14:creationId xmlns:p14="http://schemas.microsoft.com/office/powerpoint/2010/main" val="31214796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B9F387C-8B71-4D3E-9E34-2DD6FB84FA0B}" type="slidenum">
              <a:rPr lang="en-US" altLang="en-US"/>
              <a:pPr/>
              <a:t>76</a:t>
            </a:fld>
            <a:endParaRPr lang="en-US" altLang="en-US"/>
          </a:p>
        </p:txBody>
      </p:sp>
      <p:sp>
        <p:nvSpPr>
          <p:cNvPr id="416771" name="Rectangle 3"/>
          <p:cNvSpPr>
            <a:spLocks noGrp="1" noChangeArrowheads="1"/>
          </p:cNvSpPr>
          <p:nvPr>
            <p:ph type="body" idx="1"/>
          </p:nvPr>
        </p:nvSpPr>
        <p:spPr/>
        <p:txBody>
          <a:bodyPr/>
          <a:lstStyle/>
          <a:p>
            <a:pPr algn="r">
              <a:buFontTx/>
              <a:buNone/>
            </a:pPr>
            <a:r>
              <a:rPr lang="fa-IR" altLang="en-US"/>
              <a:t>کسر می شود :</a:t>
            </a:r>
          </a:p>
          <a:p>
            <a:pPr algn="r">
              <a:buFontTx/>
              <a:buNone/>
            </a:pPr>
            <a:r>
              <a:rPr lang="fa-IR" altLang="en-US"/>
              <a:t>درآمد  که  منجر به  دریافت  نقدی  در طی  دوره  نشده اند .</a:t>
            </a:r>
          </a:p>
          <a:p>
            <a:pPr algn="r">
              <a:buFontTx/>
              <a:buNone/>
            </a:pPr>
            <a:r>
              <a:rPr lang="fa-IR" altLang="en-US"/>
              <a:t>پرداخت های  نقدی  عملیاتی  که  به عنوان هزینه دوره ثبت نگردیده اند .</a:t>
            </a:r>
          </a:p>
          <a:p>
            <a:pPr algn="r">
              <a:buFontTx/>
              <a:buNone/>
            </a:pPr>
            <a:r>
              <a:rPr lang="fa-IR" altLang="en-US"/>
              <a:t>درآمد های غیر عملیاتی که درمحاسبه سود خالص به درآمد اضافه شده اند .</a:t>
            </a:r>
          </a:p>
          <a:p>
            <a:pPr algn="r">
              <a:buFontTx/>
              <a:buNone/>
            </a:pPr>
            <a:r>
              <a:rPr lang="fa-IR" altLang="en-US"/>
              <a:t>خالص جریان  نقدی  ناشی  از  فعالیتهای  عملیاتی .</a:t>
            </a:r>
            <a:endParaRPr lang="en-US" altLang="en-US"/>
          </a:p>
        </p:txBody>
      </p:sp>
      <p:sp>
        <p:nvSpPr>
          <p:cNvPr id="416772" name="Text Box 4"/>
          <p:cNvSpPr txBox="1">
            <a:spLocks noChangeArrowheads="1"/>
          </p:cNvSpPr>
          <p:nvPr/>
        </p:nvSpPr>
        <p:spPr bwMode="auto">
          <a:xfrm>
            <a:off x="8075614" y="1"/>
            <a:ext cx="25923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a-IR" altLang="en-US" sz="2800"/>
              <a:t>ادامه ی صفحه قبل</a:t>
            </a:r>
            <a:endParaRPr lang="en-US" altLang="en-US" sz="2800"/>
          </a:p>
        </p:txBody>
      </p:sp>
    </p:spTree>
    <p:extLst>
      <p:ext uri="{BB962C8B-B14F-4D97-AF65-F5344CB8AC3E}">
        <p14:creationId xmlns:p14="http://schemas.microsoft.com/office/powerpoint/2010/main" val="606510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C7CD410-93A5-4FF6-8A6E-071FA7C11A95}" type="slidenum">
              <a:rPr lang="en-US" altLang="en-US"/>
              <a:pPr/>
              <a:t>77</a:t>
            </a:fld>
            <a:endParaRPr lang="en-US" altLang="en-US"/>
          </a:p>
        </p:txBody>
      </p:sp>
      <p:sp>
        <p:nvSpPr>
          <p:cNvPr id="417795" name="Rectangle 3"/>
          <p:cNvSpPr>
            <a:spLocks noGrp="1" noChangeArrowheads="1"/>
          </p:cNvSpPr>
          <p:nvPr>
            <p:ph type="body" idx="1"/>
          </p:nvPr>
        </p:nvSpPr>
        <p:spPr/>
        <p:txBody>
          <a:bodyPr/>
          <a:lstStyle/>
          <a:p>
            <a:pPr algn="r">
              <a:buFontTx/>
              <a:buNone/>
            </a:pPr>
            <a:r>
              <a:rPr lang="fa-IR" altLang="en-US"/>
              <a:t>جریانهای نقدی ناشی از فعالیتهای سر مایه گذاری :</a:t>
            </a:r>
          </a:p>
          <a:p>
            <a:pPr algn="r">
              <a:buFontTx/>
              <a:buNone/>
            </a:pPr>
            <a:r>
              <a:rPr lang="fa-IR" altLang="en-US"/>
              <a:t>اطلاعات بیشتر راجع  به  فعالیت های   سرمایه گذاری  را   می توان به  راحتی ازمقایسه حسابهای  داراییهای  مربوطه و  تغییرات  آنها  در طی دوره  مالی  به  دست آورد .</a:t>
            </a:r>
          </a:p>
          <a:p>
            <a:pPr algn="r">
              <a:buFontTx/>
              <a:buNone/>
            </a:pPr>
            <a:r>
              <a:rPr lang="fa-IR" altLang="en-US"/>
              <a:t>بدهکار شدن این حسابها نمایانگرخریداین داراییها یا پرداخت نقدی است.  </a:t>
            </a:r>
            <a:endParaRPr lang="en-US" altLang="en-US"/>
          </a:p>
        </p:txBody>
      </p:sp>
    </p:spTree>
    <p:extLst>
      <p:ext uri="{BB962C8B-B14F-4D97-AF65-F5344CB8AC3E}">
        <p14:creationId xmlns:p14="http://schemas.microsoft.com/office/powerpoint/2010/main" val="19355860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EF8DAD2-C4BF-424E-BFE0-C8D209BDA7FC}" type="slidenum">
              <a:rPr lang="en-US" altLang="en-US"/>
              <a:pPr/>
              <a:t>78</a:t>
            </a:fld>
            <a:endParaRPr lang="en-US" altLang="en-US"/>
          </a:p>
        </p:txBody>
      </p:sp>
      <p:sp>
        <p:nvSpPr>
          <p:cNvPr id="418819" name="Rectangle 3"/>
          <p:cNvSpPr>
            <a:spLocks noGrp="1" noChangeArrowheads="1"/>
          </p:cNvSpPr>
          <p:nvPr>
            <p:ph type="body" idx="1"/>
          </p:nvPr>
        </p:nvSpPr>
        <p:spPr/>
        <p:txBody>
          <a:bodyPr/>
          <a:lstStyle/>
          <a:p>
            <a:pPr algn="r">
              <a:buFontTx/>
              <a:buNone/>
            </a:pPr>
            <a:r>
              <a:rPr lang="fa-IR" altLang="en-US"/>
              <a:t>بستانکار شدنشان نمایانگر فروش  داراییها  یا دریافت نقدی است . این کار قیمت  تمام  شده  داراییها  فروخته  شده  را نشان می دهدبرای محاسبه وجوه نقدحاصل ازاین فروش ها باید مبلغ بستانکار شده را با سودوزیانی که به علت  فروش این  دارایی ها  شناسایی  می گردد تعدیل  کرد. </a:t>
            </a:r>
            <a:endParaRPr lang="en-US" altLang="en-US"/>
          </a:p>
        </p:txBody>
      </p:sp>
    </p:spTree>
    <p:extLst>
      <p:ext uri="{BB962C8B-B14F-4D97-AF65-F5344CB8AC3E}">
        <p14:creationId xmlns:p14="http://schemas.microsoft.com/office/powerpoint/2010/main" val="19029976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fld id="{B77C8AD1-C5F4-4AE9-B880-557460BB09E8}" type="slidenum">
              <a:rPr lang="en-US" altLang="en-US"/>
              <a:pPr/>
              <a:t>79</a:t>
            </a:fld>
            <a:endParaRPr lang="en-US" altLang="en-US"/>
          </a:p>
        </p:txBody>
      </p:sp>
      <p:sp>
        <p:nvSpPr>
          <p:cNvPr id="419843" name="Rectangle 3"/>
          <p:cNvSpPr>
            <a:spLocks noGrp="1" noChangeArrowheads="1"/>
          </p:cNvSpPr>
          <p:nvPr>
            <p:ph type="body" idx="1"/>
          </p:nvPr>
        </p:nvSpPr>
        <p:spPr>
          <a:xfrm>
            <a:off x="2279650" y="981076"/>
            <a:ext cx="8229600" cy="936625"/>
          </a:xfrm>
        </p:spPr>
        <p:txBody>
          <a:bodyPr/>
          <a:lstStyle/>
          <a:p>
            <a:pPr algn="r">
              <a:lnSpc>
                <a:spcPct val="80000"/>
              </a:lnSpc>
              <a:buFontTx/>
              <a:buNone/>
            </a:pPr>
            <a:endParaRPr lang="fa-IR" altLang="en-US"/>
          </a:p>
          <a:p>
            <a:pPr algn="r">
              <a:lnSpc>
                <a:spcPct val="80000"/>
              </a:lnSpc>
              <a:buFontTx/>
              <a:buNone/>
            </a:pPr>
            <a:r>
              <a:rPr lang="fa-IR" altLang="en-US"/>
              <a:t>پرداخت وجوه نقد بابت خرید دارایی ثابت :</a:t>
            </a:r>
            <a:endParaRPr lang="en-US" altLang="en-US"/>
          </a:p>
        </p:txBody>
      </p:sp>
      <p:graphicFrame>
        <p:nvGraphicFramePr>
          <p:cNvPr id="419858" name="Group 18"/>
          <p:cNvGraphicFramePr>
            <a:graphicFrameLocks noGrp="1"/>
          </p:cNvGraphicFramePr>
          <p:nvPr/>
        </p:nvGraphicFramePr>
        <p:xfrm>
          <a:off x="1774826" y="2205039"/>
          <a:ext cx="8640763" cy="2630615"/>
        </p:xfrm>
        <a:graphic>
          <a:graphicData uri="http://schemas.openxmlformats.org/drawingml/2006/table">
            <a:tbl>
              <a:tblPr/>
              <a:tblGrid>
                <a:gridCol w="8640763"/>
              </a:tblGrid>
              <a:tr h="5762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جدول پیوست مربوط به فعالیتهای سرمایه گذاری وتامین مالی غیر نقدی </a:t>
                      </a: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57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خرید دارایی ثابت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 :  بخشی  از  قیمت  آن  که  از  طریق</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صدور اسناد پرداختنی بلند مدت تامین مالی شده است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پرداخت وجوه نقد بابت خرید دارایی ثابت                         **</a:t>
                      </a: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19859" name="Line 19"/>
          <p:cNvSpPr>
            <a:spLocks noChangeShapeType="1"/>
          </p:cNvSpPr>
          <p:nvPr/>
        </p:nvSpPr>
        <p:spPr bwMode="auto">
          <a:xfrm>
            <a:off x="2495550" y="42211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860" name="Line 20"/>
          <p:cNvSpPr>
            <a:spLocks noChangeShapeType="1"/>
          </p:cNvSpPr>
          <p:nvPr/>
        </p:nvSpPr>
        <p:spPr bwMode="auto">
          <a:xfrm>
            <a:off x="2566988" y="46529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861" name="Line 21"/>
          <p:cNvSpPr>
            <a:spLocks noChangeShapeType="1"/>
          </p:cNvSpPr>
          <p:nvPr/>
        </p:nvSpPr>
        <p:spPr bwMode="auto">
          <a:xfrm>
            <a:off x="2566988" y="4724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291017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C7DD636-6BB5-4BDA-99D6-1EFD9E025C36}" type="slidenum">
              <a:rPr lang="en-US" altLang="en-US"/>
              <a:pPr/>
              <a:t>8</a:t>
            </a:fld>
            <a:endParaRPr lang="en-US" altLang="en-US"/>
          </a:p>
        </p:txBody>
      </p:sp>
      <p:sp>
        <p:nvSpPr>
          <p:cNvPr id="297987" name="Rectangle 3"/>
          <p:cNvSpPr>
            <a:spLocks noGrp="1" noChangeArrowheads="1"/>
          </p:cNvSpPr>
          <p:nvPr>
            <p:ph type="body" idx="1"/>
          </p:nvPr>
        </p:nvSpPr>
        <p:spPr>
          <a:xfrm>
            <a:off x="1992313" y="1989138"/>
            <a:ext cx="8229600" cy="3268662"/>
          </a:xfrm>
        </p:spPr>
        <p:txBody>
          <a:bodyPr/>
          <a:lstStyle/>
          <a:p>
            <a:pPr algn="r">
              <a:buFontTx/>
              <a:buNone/>
            </a:pPr>
            <a:r>
              <a:rPr lang="fa-IR" altLang="en-US"/>
              <a:t>برخی از موسسات صورت گردش  وجوه را به  نوعی تهيه می كردندكه فقط منابع ومصارف وجوه نقد را نشان می داد برخی ديگرازموسسات دراين صورتحساب منابع ومصارف سرمايه   در گردش  يا  ساير  منابع  نقدينگی  را  مشخص می ساختند .</a:t>
            </a:r>
            <a:endParaRPr lang="en-US" altLang="en-US"/>
          </a:p>
        </p:txBody>
      </p:sp>
    </p:spTree>
    <p:extLst>
      <p:ext uri="{BB962C8B-B14F-4D97-AF65-F5344CB8AC3E}">
        <p14:creationId xmlns:p14="http://schemas.microsoft.com/office/powerpoint/2010/main" val="10980422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6E9D53E-945E-4511-95CB-808213543518}" type="slidenum">
              <a:rPr lang="en-US" altLang="en-US"/>
              <a:pPr/>
              <a:t>80</a:t>
            </a:fld>
            <a:endParaRPr lang="en-US" altLang="en-US"/>
          </a:p>
        </p:txBody>
      </p:sp>
      <p:sp>
        <p:nvSpPr>
          <p:cNvPr id="420867" name="Rectangle 3"/>
          <p:cNvSpPr>
            <a:spLocks noGrp="1" noChangeArrowheads="1"/>
          </p:cNvSpPr>
          <p:nvPr>
            <p:ph type="body" idx="1"/>
          </p:nvPr>
        </p:nvSpPr>
        <p:spPr/>
        <p:txBody>
          <a:bodyPr/>
          <a:lstStyle/>
          <a:p>
            <a:pPr algn="r">
              <a:buFontTx/>
              <a:buNone/>
            </a:pPr>
            <a:r>
              <a:rPr lang="fa-IR" altLang="en-US"/>
              <a:t>وجوه  نقد حاصل  از  فروش دارایی های  ثابت : </a:t>
            </a:r>
          </a:p>
          <a:p>
            <a:pPr algn="r">
              <a:buFontTx/>
              <a:buNone/>
            </a:pPr>
            <a:r>
              <a:rPr lang="fa-IR" altLang="en-US"/>
              <a:t>مجموع خالص بستانکار:کل مبالغ بستانکار شده  دارایی ها منهای  جمع بدهکار استهلاک  انباشته دارایی های ثابت در زمان فروش است .</a:t>
            </a:r>
          </a:p>
          <a:p>
            <a:pPr algn="r">
              <a:buFontTx/>
              <a:buNone/>
            </a:pPr>
            <a:r>
              <a:rPr lang="fa-IR" altLang="en-US"/>
              <a:t>مجموع خالص بستانکار نمایانگر ارزش دفتری  داراییهای فروش  رفته  در طی  دوره  مالی است .</a:t>
            </a:r>
            <a:endParaRPr lang="en-US" altLang="en-US"/>
          </a:p>
        </p:txBody>
      </p:sp>
    </p:spTree>
    <p:extLst>
      <p:ext uri="{BB962C8B-B14F-4D97-AF65-F5344CB8AC3E}">
        <p14:creationId xmlns:p14="http://schemas.microsoft.com/office/powerpoint/2010/main" val="32624241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6"/>
          <p:cNvSpPr>
            <a:spLocks noGrp="1" noChangeArrowheads="1"/>
          </p:cNvSpPr>
          <p:nvPr>
            <p:ph type="sldNum" sz="quarter" idx="4294967295"/>
          </p:nvPr>
        </p:nvSpPr>
        <p:spPr>
          <a:xfrm>
            <a:off x="8077200" y="6245225"/>
            <a:ext cx="2133600" cy="476250"/>
          </a:xfrm>
          <a:prstGeom prst="rect">
            <a:avLst/>
          </a:prstGeom>
        </p:spPr>
        <p:txBody>
          <a:bodyPr/>
          <a:lstStyle/>
          <a:p>
            <a:fld id="{5E12825C-3718-470F-B28C-947FB3B7B16C}" type="slidenum">
              <a:rPr lang="en-US" altLang="en-US"/>
              <a:pPr/>
              <a:t>81</a:t>
            </a:fld>
            <a:endParaRPr lang="en-US" altLang="en-US"/>
          </a:p>
        </p:txBody>
      </p:sp>
      <p:graphicFrame>
        <p:nvGraphicFramePr>
          <p:cNvPr id="421914" name="Group 26"/>
          <p:cNvGraphicFramePr>
            <a:graphicFrameLocks noGrp="1"/>
          </p:cNvGraphicFramePr>
          <p:nvPr/>
        </p:nvGraphicFramePr>
        <p:xfrm>
          <a:off x="2135188" y="1196975"/>
          <a:ext cx="7848600" cy="2328672"/>
        </p:xfrm>
        <a:graphic>
          <a:graphicData uri="http://schemas.openxmlformats.org/drawingml/2006/table">
            <a:tbl>
              <a:tblPr/>
              <a:tblGrid>
                <a:gridCol w="7848600"/>
              </a:tblGrid>
              <a:tr h="5762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محاسبه  وجوه  نقد  حاصل  از دارایی های  ثابت :</a:t>
                      </a:r>
                      <a:endParaRPr kumimoji="0" lang="en-US" altLang="en-US"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5763">
                <a:tc>
                  <a:txBody>
                    <a:bodyPr/>
                    <a:lstStyle>
                      <a:lvl1pPr algn="l">
                        <a:spcBef>
                          <a:spcPct val="20000"/>
                        </a:spcBef>
                        <a:buClr>
                          <a:schemeClr val="hlink"/>
                        </a:buClr>
                        <a:buSzPct val="120000"/>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lgn="l">
                        <a:spcBef>
                          <a:spcPct val="20000"/>
                        </a:spcBef>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a:spcBef>
                          <a:spcPct val="20000"/>
                        </a:spcBef>
                        <a:buClr>
                          <a:schemeClr val="hlink"/>
                        </a:buClr>
                        <a:buSzPct val="120000"/>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a:spcBef>
                          <a:spcPct val="20000"/>
                        </a:spcBef>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a:spcBef>
                          <a:spcPct val="20000"/>
                        </a:spcBef>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ارزش دفتری داراییهای ثابت به فروش رسیده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اضافه می شود: سود فروش دارایی ثابت                **</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fa-IR" altLang="en-US"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وجوه نقد حاصل از فروش دارایی های ثابت            **</a:t>
                      </a:r>
                      <a:endParaRPr kumimoji="0" lang="en-US" altLang="en-US"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1905" name="Line 17"/>
          <p:cNvSpPr>
            <a:spLocks noChangeShapeType="1"/>
          </p:cNvSpPr>
          <p:nvPr/>
        </p:nvSpPr>
        <p:spPr bwMode="auto">
          <a:xfrm>
            <a:off x="2351088" y="278130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906" name="Line 18"/>
          <p:cNvSpPr>
            <a:spLocks noChangeShapeType="1"/>
          </p:cNvSpPr>
          <p:nvPr/>
        </p:nvSpPr>
        <p:spPr bwMode="auto">
          <a:xfrm>
            <a:off x="2351088" y="328453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907" name="Line 19"/>
          <p:cNvSpPr>
            <a:spLocks noChangeShapeType="1"/>
          </p:cNvSpPr>
          <p:nvPr/>
        </p:nvSpPr>
        <p:spPr bwMode="auto">
          <a:xfrm>
            <a:off x="2351088" y="3357563"/>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909" name="Rectangle 21"/>
          <p:cNvSpPr>
            <a:spLocks noGrp="1" noChangeArrowheads="1"/>
          </p:cNvSpPr>
          <p:nvPr>
            <p:ph type="subTitle" idx="1"/>
          </p:nvPr>
        </p:nvSpPr>
        <p:spPr>
          <a:xfrm>
            <a:off x="1774825" y="3860800"/>
            <a:ext cx="8281988" cy="2135188"/>
          </a:xfrm>
        </p:spPr>
        <p:txBody>
          <a:bodyPr/>
          <a:lstStyle/>
          <a:p>
            <a:pPr algn="r"/>
            <a:r>
              <a:rPr lang="fa-IR" altLang="en-US"/>
              <a:t>جریان های ناشی از فعالیت های تامین مالی:</a:t>
            </a:r>
          </a:p>
          <a:p>
            <a:pPr algn="r"/>
            <a:r>
              <a:rPr lang="fa-IR" altLang="en-US"/>
              <a:t>از طریق  تجزیه و تحلیل بدهکار و بستانکار شدن حسابهای بدهیهای وحسابهای حقوق صاحبان سرمایه محاسبه می شود.</a:t>
            </a:r>
            <a:endParaRPr lang="en-US" altLang="en-US"/>
          </a:p>
        </p:txBody>
      </p:sp>
    </p:spTree>
    <p:extLst>
      <p:ext uri="{BB962C8B-B14F-4D97-AF65-F5344CB8AC3E}">
        <p14:creationId xmlns:p14="http://schemas.microsoft.com/office/powerpoint/2010/main" val="906056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0C61EB7-2A2B-437B-B021-31A26C572705}" type="slidenum">
              <a:rPr lang="en-US" altLang="en-US"/>
              <a:pPr/>
              <a:t>82</a:t>
            </a:fld>
            <a:endParaRPr lang="en-US" altLang="en-US"/>
          </a:p>
        </p:txBody>
      </p:sp>
      <p:sp>
        <p:nvSpPr>
          <p:cNvPr id="423939" name="Rectangle 3"/>
          <p:cNvSpPr>
            <a:spLocks noGrp="1" noChangeArrowheads="1"/>
          </p:cNvSpPr>
          <p:nvPr>
            <p:ph type="body" idx="1"/>
          </p:nvPr>
        </p:nvSpPr>
        <p:spPr/>
        <p:txBody>
          <a:bodyPr/>
          <a:lstStyle/>
          <a:p>
            <a:pPr algn="r">
              <a:buFontTx/>
              <a:buNone/>
            </a:pPr>
            <a:r>
              <a:rPr lang="fa-IR" altLang="en-US"/>
              <a:t>جریان های نقدی ناشی از فعالیت های تامین مالی را بسیار راحت تر می توان  نسبت  به  فعالیت های  سرمایه گذاری محاسبه نمود زیرا  کم اتفاق می افتد  که  فعالیت های تامین مالی ٬ درآمد یا هزینه فرعی ایجاد کند .</a:t>
            </a:r>
          </a:p>
        </p:txBody>
      </p:sp>
    </p:spTree>
    <p:extLst>
      <p:ext uri="{BB962C8B-B14F-4D97-AF65-F5344CB8AC3E}">
        <p14:creationId xmlns:p14="http://schemas.microsoft.com/office/powerpoint/2010/main" val="24177734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3DE4BC2-665D-4B78-9C06-DA0F7BA12FB2}" type="slidenum">
              <a:rPr lang="en-US" altLang="en-US"/>
              <a:pPr/>
              <a:t>83</a:t>
            </a:fld>
            <a:endParaRPr lang="en-US" altLang="en-US"/>
          </a:p>
        </p:txBody>
      </p:sp>
      <p:sp>
        <p:nvSpPr>
          <p:cNvPr id="427011" name="Rectangle 3"/>
          <p:cNvSpPr>
            <a:spLocks noGrp="1" noChangeArrowheads="1"/>
          </p:cNvSpPr>
          <p:nvPr>
            <p:ph type="body" idx="1"/>
          </p:nvPr>
        </p:nvSpPr>
        <p:spPr>
          <a:xfrm>
            <a:off x="1847850" y="1196975"/>
            <a:ext cx="8229600" cy="4114800"/>
          </a:xfrm>
        </p:spPr>
        <p:txBody>
          <a:bodyPr/>
          <a:lstStyle/>
          <a:p>
            <a:pPr algn="r">
              <a:buFontTx/>
              <a:buNone/>
            </a:pPr>
            <a:r>
              <a:rPr lang="fa-IR" altLang="en-US"/>
              <a:t>سوال :</a:t>
            </a:r>
          </a:p>
          <a:p>
            <a:pPr algn="r">
              <a:buFontTx/>
              <a:buNone/>
            </a:pPr>
            <a:r>
              <a:rPr lang="fa-IR" altLang="en-US"/>
              <a:t>اندازه گیری دریافتهای نقدی ناشی ازدریافت وام های کوتاه مدت در طی دوره مالی  بدون بررسی دقیق  دفتر روزنامه دریافتی  صندوق  امکان  دارد ؟</a:t>
            </a:r>
          </a:p>
          <a:p>
            <a:pPr algn="r">
              <a:buFontTx/>
              <a:buNone/>
            </a:pPr>
            <a:r>
              <a:rPr lang="fa-IR" altLang="en-US"/>
              <a:t>بله مبلغ بستانکارشده حساب اسنادپرداختنی است پرداختهای نقدی باز پرداخت وام کوتاه مدت نیز مبلغی است که حساب اسناد  پرداختنی  بدهکار  شده  است .</a:t>
            </a:r>
          </a:p>
          <a:p>
            <a:pPr algn="r">
              <a:buFontTx/>
              <a:buNone/>
            </a:pPr>
            <a:endParaRPr lang="en-US" altLang="en-US"/>
          </a:p>
        </p:txBody>
      </p:sp>
    </p:spTree>
    <p:extLst>
      <p:ext uri="{BB962C8B-B14F-4D97-AF65-F5344CB8AC3E}">
        <p14:creationId xmlns:p14="http://schemas.microsoft.com/office/powerpoint/2010/main" val="9616851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39E3749-E959-44A0-ACDD-5061CD33D8B5}" type="slidenum">
              <a:rPr lang="en-US" altLang="en-US"/>
              <a:pPr/>
              <a:t>84</a:t>
            </a:fld>
            <a:endParaRPr lang="en-US" altLang="en-US"/>
          </a:p>
        </p:txBody>
      </p:sp>
      <p:sp>
        <p:nvSpPr>
          <p:cNvPr id="428035" name="Rectangle 3"/>
          <p:cNvSpPr>
            <a:spLocks noGrp="1" noChangeArrowheads="1"/>
          </p:cNvSpPr>
          <p:nvPr>
            <p:ph type="body" idx="1"/>
          </p:nvPr>
        </p:nvSpPr>
        <p:spPr/>
        <p:txBody>
          <a:bodyPr/>
          <a:lstStyle/>
          <a:p>
            <a:pPr algn="r">
              <a:buFontTx/>
              <a:buNone/>
            </a:pPr>
            <a:r>
              <a:rPr lang="fa-IR" altLang="en-US"/>
              <a:t>پرداخت سود به سهامداران :</a:t>
            </a:r>
          </a:p>
          <a:p>
            <a:pPr algn="r">
              <a:buFontTx/>
              <a:buNone/>
            </a:pPr>
            <a:r>
              <a:rPr lang="fa-IR" altLang="en-US"/>
              <a:t>هرگاه موسسات سود  خود را درهمان دوره  مالی ایکه این تقسیم سود مورد تصویب قرار گرفته است پرداخت کنند در این صورت پرداخت های نقدی مساوی با مبلغی خواهد بود که حساب سود تقسیم نشده بد هکار شده است . </a:t>
            </a:r>
            <a:endParaRPr lang="en-US" altLang="en-US"/>
          </a:p>
        </p:txBody>
      </p:sp>
    </p:spTree>
    <p:extLst>
      <p:ext uri="{BB962C8B-B14F-4D97-AF65-F5344CB8AC3E}">
        <p14:creationId xmlns:p14="http://schemas.microsoft.com/office/powerpoint/2010/main" val="18255330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0A4B524-BF4C-4690-8911-8F79C9E145DB}" type="slidenum">
              <a:rPr lang="en-US" altLang="en-US"/>
              <a:pPr/>
              <a:t>85</a:t>
            </a:fld>
            <a:endParaRPr lang="en-US" altLang="en-US"/>
          </a:p>
        </p:txBody>
      </p:sp>
      <p:sp>
        <p:nvSpPr>
          <p:cNvPr id="429059" name="Rectangle 3"/>
          <p:cNvSpPr>
            <a:spLocks noGrp="1" noChangeArrowheads="1"/>
          </p:cNvSpPr>
          <p:nvPr>
            <p:ph type="body" idx="1"/>
          </p:nvPr>
        </p:nvSpPr>
        <p:spPr>
          <a:xfrm>
            <a:off x="1981200" y="1905000"/>
            <a:ext cx="8229600" cy="2603500"/>
          </a:xfrm>
        </p:spPr>
        <p:txBody>
          <a:bodyPr/>
          <a:lstStyle/>
          <a:p>
            <a:pPr algn="r">
              <a:buFontTx/>
              <a:buNone/>
            </a:pPr>
            <a:r>
              <a:rPr lang="fa-IR" altLang="en-US"/>
              <a:t>چنانچه ترازنامه حسابی راتحت عنوان سود سهام پرداختنی در بر داشته باشد  در این صورت مبلغ بدهکار شده  حساب سود  تقسیم  نشده  نمایانگر سودی  است   که   برای تقسیم در طی دوره مالی  به  تصویب   رسیده  که متفاوت با مبلغ پرداختنی است .</a:t>
            </a:r>
            <a:endParaRPr lang="en-US" altLang="en-US"/>
          </a:p>
        </p:txBody>
      </p:sp>
    </p:spTree>
    <p:extLst>
      <p:ext uri="{BB962C8B-B14F-4D97-AF65-F5344CB8AC3E}">
        <p14:creationId xmlns:p14="http://schemas.microsoft.com/office/powerpoint/2010/main" val="33093730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B23FB3A-32AE-4C6D-9B9E-B8802A60ADD0}" type="slidenum">
              <a:rPr lang="en-US" altLang="en-US"/>
              <a:pPr/>
              <a:t>86</a:t>
            </a:fld>
            <a:endParaRPr lang="en-US" altLang="en-US"/>
          </a:p>
        </p:txBody>
      </p:sp>
      <p:sp>
        <p:nvSpPr>
          <p:cNvPr id="430083" name="Rectangle 3"/>
          <p:cNvSpPr>
            <a:spLocks noGrp="1" noChangeArrowheads="1"/>
          </p:cNvSpPr>
          <p:nvPr>
            <p:ph type="body" idx="1"/>
          </p:nvPr>
        </p:nvSpPr>
        <p:spPr>
          <a:xfrm>
            <a:off x="1981200" y="1905001"/>
            <a:ext cx="8229600" cy="2460625"/>
          </a:xfrm>
        </p:spPr>
        <p:txBody>
          <a:bodyPr/>
          <a:lstStyle/>
          <a:p>
            <a:pPr algn="r">
              <a:buFontTx/>
              <a:buNone/>
            </a:pPr>
            <a:r>
              <a:rPr lang="fa-IR" altLang="en-US"/>
              <a:t>برای محاسبه وجوه نقد پرداختنی سود باید مبلغ  تقسیم سود مصوب را با اضافه کردن هرگونه کاهش (کسر کردن  هر گونه افزایش ) درحساب سود سهام  پرداختنی درطی دوره مالی تعدیل نمود.</a:t>
            </a:r>
            <a:endParaRPr lang="en-US" altLang="en-US"/>
          </a:p>
        </p:txBody>
      </p:sp>
    </p:spTree>
    <p:extLst>
      <p:ext uri="{BB962C8B-B14F-4D97-AF65-F5344CB8AC3E}">
        <p14:creationId xmlns:p14="http://schemas.microsoft.com/office/powerpoint/2010/main" val="18347273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B3AAFCD-820C-43AC-BD5D-AA02D0534299}" type="slidenum">
              <a:rPr lang="en-US" altLang="en-US"/>
              <a:pPr/>
              <a:t>87</a:t>
            </a:fld>
            <a:endParaRPr lang="en-US" altLang="en-US"/>
          </a:p>
        </p:txBody>
      </p:sp>
      <p:sp>
        <p:nvSpPr>
          <p:cNvPr id="431107" name="Rectangle 3"/>
          <p:cNvSpPr>
            <a:spLocks noGrp="1" noChangeArrowheads="1"/>
          </p:cNvSpPr>
          <p:nvPr>
            <p:ph type="body" idx="1"/>
          </p:nvPr>
        </p:nvSpPr>
        <p:spPr>
          <a:xfrm>
            <a:off x="1774825" y="1700213"/>
            <a:ext cx="8229600" cy="2952750"/>
          </a:xfrm>
        </p:spPr>
        <p:txBody>
          <a:bodyPr/>
          <a:lstStyle/>
          <a:p>
            <a:pPr algn="r">
              <a:buFontTx/>
              <a:buNone/>
            </a:pPr>
            <a:r>
              <a:rPr lang="fa-IR" altLang="en-US"/>
              <a:t>رابطه بین صورت جریان های نقدی و ترازنامه :</a:t>
            </a:r>
          </a:p>
          <a:p>
            <a:pPr algn="r">
              <a:buFontTx/>
              <a:buNone/>
            </a:pPr>
            <a:r>
              <a:rPr lang="fa-IR" altLang="en-US"/>
              <a:t>همانگونه که مطلع اید اولین رقمی که در ترازنامه  مشاهده  می شود وجوه نقد و معادل های  وجوه  نقد است . صورت جریانهای نقدی تغییرات این  دارایی را از ترازنامه ای  به ترازنامه دیگر توضیح می دهد .</a:t>
            </a:r>
            <a:endParaRPr lang="en-US" altLang="en-US"/>
          </a:p>
        </p:txBody>
      </p:sp>
    </p:spTree>
    <p:extLst>
      <p:ext uri="{BB962C8B-B14F-4D97-AF65-F5344CB8AC3E}">
        <p14:creationId xmlns:p14="http://schemas.microsoft.com/office/powerpoint/2010/main" val="6540242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E5D6915-ABAE-4347-8DEF-28BC5E27857F}" type="slidenum">
              <a:rPr lang="en-US" altLang="en-US"/>
              <a:pPr/>
              <a:t>9</a:t>
            </a:fld>
            <a:endParaRPr lang="en-US" altLang="en-US"/>
          </a:p>
        </p:txBody>
      </p:sp>
      <p:sp>
        <p:nvSpPr>
          <p:cNvPr id="299011" name="Rectangle 3"/>
          <p:cNvSpPr>
            <a:spLocks noGrp="1" noChangeArrowheads="1"/>
          </p:cNvSpPr>
          <p:nvPr>
            <p:ph type="body" idx="1"/>
          </p:nvPr>
        </p:nvSpPr>
        <p:spPr>
          <a:xfrm>
            <a:off x="1992313" y="2060576"/>
            <a:ext cx="8229600" cy="3413125"/>
          </a:xfrm>
        </p:spPr>
        <p:txBody>
          <a:bodyPr/>
          <a:lstStyle/>
          <a:p>
            <a:pPr marL="609600" indent="-609600" algn="r">
              <a:buNone/>
            </a:pPr>
            <a:r>
              <a:rPr lang="fa-IR" altLang="en-US"/>
              <a:t>بعلت اين تعاريف مختلف از وجوه  صورتهای   تغييرات      در وضعيتی كه توسط  موسسات  مختلف تهيه می شد از لحاظ  محتوی  دارای  تفاوت های عمده ای بود . اين امر مقايسه  صورت های  گردش  وجوه  موسسات را  برای تجزيه  و  تحليل گران  مشكل  ساخته بود .</a:t>
            </a:r>
            <a:r>
              <a:rPr lang="en-US" altLang="en-US"/>
              <a:t> </a:t>
            </a:r>
          </a:p>
        </p:txBody>
      </p:sp>
    </p:spTree>
    <p:extLst>
      <p:ext uri="{BB962C8B-B14F-4D97-AF65-F5344CB8AC3E}">
        <p14:creationId xmlns:p14="http://schemas.microsoft.com/office/powerpoint/2010/main" val="40751438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4167</Words>
  <Application>Microsoft Office PowerPoint</Application>
  <PresentationFormat>Widescreen</PresentationFormat>
  <Paragraphs>311</Paragraphs>
  <Slides>87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87</vt:i4>
      </vt:variant>
    </vt:vector>
  </HeadingPairs>
  <TitlesOfParts>
    <vt:vector size="93" baseType="lpstr">
      <vt:lpstr>Arial</vt:lpstr>
      <vt:lpstr>Calibri</vt:lpstr>
      <vt:lpstr>Calibri Light</vt:lpstr>
      <vt:lpstr>Tahoma</vt:lpstr>
      <vt:lpstr>Times New Roman</vt:lpstr>
      <vt:lpstr>Office Theme</vt:lpstr>
      <vt:lpstr>فصل هفتم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هفتم</dc:title>
  <dc:creator>omid</dc:creator>
  <cp:lastModifiedBy>omid</cp:lastModifiedBy>
  <cp:revision>1</cp:revision>
  <dcterms:created xsi:type="dcterms:W3CDTF">2021-01-14T10:10:00Z</dcterms:created>
  <dcterms:modified xsi:type="dcterms:W3CDTF">2021-01-14T10:10:25Z</dcterms:modified>
</cp:coreProperties>
</file>