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16"/>
  </p:notesMasterIdLst>
  <p:handoutMasterIdLst>
    <p:handoutMasterId r:id="rId17"/>
  </p:handoutMasterIdLst>
  <p:sldIdLst>
    <p:sldId id="256" r:id="rId2"/>
    <p:sldId id="257" r:id="rId3"/>
    <p:sldId id="266" r:id="rId4"/>
    <p:sldId id="258" r:id="rId5"/>
    <p:sldId id="259" r:id="rId6"/>
    <p:sldId id="260" r:id="rId7"/>
    <p:sldId id="261" r:id="rId8"/>
    <p:sldId id="273" r:id="rId9"/>
    <p:sldId id="262" r:id="rId10"/>
    <p:sldId id="263" r:id="rId11"/>
    <p:sldId id="264" r:id="rId12"/>
    <p:sldId id="272" r:id="rId13"/>
    <p:sldId id="265" r:id="rId14"/>
    <p:sldId id="267" r:id="rId15"/>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09" autoAdjust="0"/>
    <p:restoredTop sz="94667" autoAdjust="0"/>
  </p:normalViewPr>
  <p:slideViewPr>
    <p:cSldViewPr>
      <p:cViewPr varScale="1">
        <p:scale>
          <a:sx n="38" d="100"/>
          <a:sy n="38" d="100"/>
        </p:scale>
        <p:origin x="96" y="66"/>
      </p:cViewPr>
      <p:guideLst>
        <p:guide orient="horz" pos="2160"/>
        <p:guide pos="2880"/>
      </p:guideLst>
    </p:cSldViewPr>
  </p:slideViewPr>
  <p:outlineViewPr>
    <p:cViewPr>
      <p:scale>
        <a:sx n="33" d="100"/>
        <a:sy n="33" d="100"/>
      </p:scale>
      <p:origin x="132" y="799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7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smtClean="0">
                <a:latin typeface="+mn-lt"/>
                <a:cs typeface="+mn-cs"/>
              </a:defRPr>
            </a:lvl1pPr>
          </a:lstStyle>
          <a:p>
            <a:pPr>
              <a:defRPr/>
            </a:pPr>
            <a:fld id="{2DCFD073-D621-4A09-8B13-1FA5C12CA437}" type="datetimeFigureOut">
              <a:rPr lang="fa-IR"/>
              <a:pPr>
                <a:defRPr/>
              </a:pPr>
              <a:t>10/11/1439</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Calibri" panose="020F0502020204030204" pitchFamily="34" charset="0"/>
              </a:defRPr>
            </a:lvl1pPr>
          </a:lstStyle>
          <a:p>
            <a:fld id="{87E88C6D-84CD-4056-B26C-3ACE74DC5488}" type="slidenum">
              <a:rPr lang="fa-IR"/>
              <a:pPr/>
              <a:t>‹#›</a:t>
            </a:fld>
            <a:endParaRPr lang="fa-IR"/>
          </a:p>
        </p:txBody>
      </p:sp>
    </p:spTree>
    <p:extLst>
      <p:ext uri="{BB962C8B-B14F-4D97-AF65-F5344CB8AC3E}">
        <p14:creationId xmlns:p14="http://schemas.microsoft.com/office/powerpoint/2010/main" val="3114291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smtClean="0">
                <a:latin typeface="+mn-lt"/>
                <a:cs typeface="+mn-cs"/>
              </a:defRPr>
            </a:lvl1pPr>
          </a:lstStyle>
          <a:p>
            <a:pPr>
              <a:defRPr/>
            </a:pPr>
            <a:fld id="{D99FC885-0C73-4915-8A27-54C7F7F2CF30}" type="datetimeFigureOut">
              <a:rPr lang="fa-IR"/>
              <a:pPr>
                <a:defRPr/>
              </a:pPr>
              <a:t>10/11/1439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fa-I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Calibri" panose="020F0502020204030204" pitchFamily="34" charset="0"/>
              </a:defRPr>
            </a:lvl1pPr>
          </a:lstStyle>
          <a:p>
            <a:fld id="{A40F49B8-8D93-444E-B04A-30A8863EC93A}" type="slidenum">
              <a:rPr lang="fa-IR"/>
              <a:pPr/>
              <a:t>‹#›</a:t>
            </a:fld>
            <a:endParaRPr lang="fa-IR"/>
          </a:p>
        </p:txBody>
      </p:sp>
    </p:spTree>
    <p:extLst>
      <p:ext uri="{BB962C8B-B14F-4D97-AF65-F5344CB8AC3E}">
        <p14:creationId xmlns:p14="http://schemas.microsoft.com/office/powerpoint/2010/main" val="981057631"/>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mn-lt"/>
        <a:ea typeface="+mn-ea"/>
        <a:cs typeface="+mn-cs"/>
      </a:defRPr>
    </a:lvl1pPr>
    <a:lvl2pPr marL="457200" algn="r" rtl="1" fontAlgn="base">
      <a:spcBef>
        <a:spcPct val="30000"/>
      </a:spcBef>
      <a:spcAft>
        <a:spcPct val="0"/>
      </a:spcAft>
      <a:defRPr sz="1200" kern="1200">
        <a:solidFill>
          <a:schemeClr val="tx1"/>
        </a:solidFill>
        <a:latin typeface="+mn-lt"/>
        <a:ea typeface="+mn-ea"/>
        <a:cs typeface="+mn-cs"/>
      </a:defRPr>
    </a:lvl2pPr>
    <a:lvl3pPr marL="914400" algn="r" rtl="1" fontAlgn="base">
      <a:spcBef>
        <a:spcPct val="30000"/>
      </a:spcBef>
      <a:spcAft>
        <a:spcPct val="0"/>
      </a:spcAft>
      <a:defRPr sz="1200" kern="1200">
        <a:solidFill>
          <a:schemeClr val="tx1"/>
        </a:solidFill>
        <a:latin typeface="+mn-lt"/>
        <a:ea typeface="+mn-ea"/>
        <a:cs typeface="+mn-cs"/>
      </a:defRPr>
    </a:lvl3pPr>
    <a:lvl4pPr marL="1371600" algn="r" rtl="1" fontAlgn="base">
      <a:spcBef>
        <a:spcPct val="30000"/>
      </a:spcBef>
      <a:spcAft>
        <a:spcPct val="0"/>
      </a:spcAft>
      <a:defRPr sz="1200" kern="1200">
        <a:solidFill>
          <a:schemeClr val="tx1"/>
        </a:solidFill>
        <a:latin typeface="+mn-lt"/>
        <a:ea typeface="+mn-ea"/>
        <a:cs typeface="+mn-cs"/>
      </a:defRPr>
    </a:lvl4pPr>
    <a:lvl5pPr marL="1828800" algn="r" rtl="1" fontAlgn="base">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B9ABF230-4375-4CDF-AE00-B2C95316C99D}" type="slidenum">
              <a:rPr lang="fa-IR">
                <a:latin typeface="Calibri" panose="020F0502020204030204" pitchFamily="34" charset="0"/>
                <a:cs typeface="Arial" panose="020B0604020202020204" pitchFamily="34" charset="0"/>
              </a:rPr>
              <a:pPr/>
              <a:t>1</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35231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CB8555C5-25DD-434A-BC05-12F171CAC8BB}" type="slidenum">
              <a:rPr lang="fa-IR">
                <a:latin typeface="Calibri" panose="020F0502020204030204" pitchFamily="34" charset="0"/>
                <a:cs typeface="Arial" panose="020B0604020202020204" pitchFamily="34" charset="0"/>
              </a:rPr>
              <a:pPr/>
              <a:t>11</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423448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C463C806-617A-4963-A72B-322DFBE52238}" type="slidenum">
              <a:rPr lang="fa-IR">
                <a:latin typeface="Calibri" panose="020F0502020204030204" pitchFamily="34" charset="0"/>
                <a:cs typeface="Arial" panose="020B0604020202020204" pitchFamily="34" charset="0"/>
              </a:rPr>
              <a:pPr/>
              <a:t>13</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434836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9063A700-447E-42B6-852C-D51FDCF33E10}" type="slidenum">
              <a:rPr lang="fa-IR">
                <a:latin typeface="Calibri" panose="020F0502020204030204" pitchFamily="34" charset="0"/>
                <a:cs typeface="Arial" panose="020B0604020202020204" pitchFamily="34" charset="0"/>
              </a:rPr>
              <a:pPr/>
              <a:t>14</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02874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9A05F317-0581-4F36-85FA-AFD484B7BE89}" type="slidenum">
              <a:rPr lang="fa-IR">
                <a:latin typeface="Calibri" panose="020F0502020204030204" pitchFamily="34" charset="0"/>
                <a:cs typeface="Arial" panose="020B0604020202020204" pitchFamily="34" charset="0"/>
              </a:rPr>
              <a:pPr/>
              <a:t>2</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44409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2F43DD38-FC7B-4639-A894-1450D5753DBD}" type="slidenum">
              <a:rPr lang="fa-IR">
                <a:latin typeface="Calibri" panose="020F0502020204030204" pitchFamily="34" charset="0"/>
                <a:cs typeface="Arial" panose="020B0604020202020204" pitchFamily="34" charset="0"/>
              </a:rPr>
              <a:pPr/>
              <a:t>3</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5798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ECA2EC10-2157-4964-AE7B-B03EEB788432}" type="slidenum">
              <a:rPr lang="fa-IR">
                <a:latin typeface="Calibri" panose="020F0502020204030204" pitchFamily="34" charset="0"/>
                <a:cs typeface="Arial" panose="020B0604020202020204" pitchFamily="34" charset="0"/>
              </a:rPr>
              <a:pPr/>
              <a:t>4</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92140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429EEB08-4074-4857-B075-5A4E1252A3BE}" type="slidenum">
              <a:rPr lang="fa-IR">
                <a:latin typeface="Calibri" panose="020F0502020204030204" pitchFamily="34" charset="0"/>
                <a:cs typeface="Arial" panose="020B0604020202020204" pitchFamily="34" charset="0"/>
              </a:rPr>
              <a:pPr/>
              <a:t>5</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6561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0FDA2233-345B-42FE-B189-568E967D7540}" type="slidenum">
              <a:rPr lang="fa-IR">
                <a:latin typeface="Calibri" panose="020F0502020204030204" pitchFamily="34" charset="0"/>
                <a:cs typeface="Arial" panose="020B0604020202020204" pitchFamily="34" charset="0"/>
              </a:rPr>
              <a:pPr/>
              <a:t>6</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6820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0222D445-D419-4CF5-ACC9-B3745E618E55}" type="slidenum">
              <a:rPr lang="fa-IR">
                <a:latin typeface="Calibri" panose="020F0502020204030204" pitchFamily="34" charset="0"/>
                <a:cs typeface="Arial" panose="020B0604020202020204" pitchFamily="34" charset="0"/>
              </a:rPr>
              <a:pPr/>
              <a:t>7</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41255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06EC6B4C-C65E-48DA-973B-C659A493A59A}" type="slidenum">
              <a:rPr lang="fa-IR">
                <a:latin typeface="Calibri" panose="020F0502020204030204" pitchFamily="34" charset="0"/>
                <a:cs typeface="Arial" panose="020B0604020202020204" pitchFamily="34" charset="0"/>
              </a:rPr>
              <a:pPr/>
              <a:t>9</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03706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Tahoma" panose="020B0604030504040204" pitchFamily="34" charset="0"/>
              </a:defRPr>
            </a:lvl1pPr>
            <a:lvl2pPr marL="742950" indent="-285750">
              <a:defRPr>
                <a:solidFill>
                  <a:schemeClr val="tx1"/>
                </a:solidFill>
                <a:latin typeface="Trebuchet MS" panose="020B0603020202020204" pitchFamily="34" charset="0"/>
                <a:cs typeface="Tahoma" panose="020B0604030504040204" pitchFamily="34" charset="0"/>
              </a:defRPr>
            </a:lvl2pPr>
            <a:lvl3pPr marL="1143000" indent="-228600">
              <a:defRPr>
                <a:solidFill>
                  <a:schemeClr val="tx1"/>
                </a:solidFill>
                <a:latin typeface="Trebuchet MS" panose="020B0603020202020204" pitchFamily="34" charset="0"/>
                <a:cs typeface="Tahoma" panose="020B0604030504040204" pitchFamily="34" charset="0"/>
              </a:defRPr>
            </a:lvl3pPr>
            <a:lvl4pPr marL="1600200" indent="-228600">
              <a:defRPr>
                <a:solidFill>
                  <a:schemeClr val="tx1"/>
                </a:solidFill>
                <a:latin typeface="Trebuchet MS" panose="020B0603020202020204" pitchFamily="34" charset="0"/>
                <a:cs typeface="Tahoma" panose="020B0604030504040204" pitchFamily="34" charset="0"/>
              </a:defRPr>
            </a:lvl4pPr>
            <a:lvl5pPr marL="2057400" indent="-228600">
              <a:defRPr>
                <a:solidFill>
                  <a:schemeClr val="tx1"/>
                </a:solidFill>
                <a:latin typeface="Trebuchet MS" panose="020B0603020202020204" pitchFamily="34" charset="0"/>
                <a:cs typeface="Tahoma" panose="020B0604030504040204" pitchFamily="34" charset="0"/>
              </a:defRPr>
            </a:lvl5pPr>
            <a:lvl6pPr marL="25146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6pPr>
            <a:lvl7pPr marL="29718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7pPr>
            <a:lvl8pPr marL="34290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8pPr>
            <a:lvl9pPr marL="3886200" indent="-228600" fontAlgn="base">
              <a:spcBef>
                <a:spcPct val="0"/>
              </a:spcBef>
              <a:spcAft>
                <a:spcPct val="0"/>
              </a:spcAft>
              <a:defRPr>
                <a:solidFill>
                  <a:schemeClr val="tx1"/>
                </a:solidFill>
                <a:latin typeface="Trebuchet MS" panose="020B0603020202020204" pitchFamily="34" charset="0"/>
                <a:cs typeface="Tahoma" panose="020B0604030504040204" pitchFamily="34" charset="0"/>
              </a:defRPr>
            </a:lvl9pPr>
          </a:lstStyle>
          <a:p>
            <a:fld id="{FA03E2E6-7639-4DE5-950C-0ED3F883A5D0}" type="slidenum">
              <a:rPr lang="fa-IR">
                <a:latin typeface="Calibri" panose="020F0502020204030204" pitchFamily="34" charset="0"/>
                <a:cs typeface="Arial" panose="020B0604020202020204" pitchFamily="34" charset="0"/>
              </a:rPr>
              <a:pPr/>
              <a:t>10</a:t>
            </a:fld>
            <a:endParaRPr lang="fa-IR">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524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433051"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29"/>
          <p:cNvSpPr>
            <a:spLocks noGrp="1"/>
          </p:cNvSpPr>
          <p:nvPr>
            <p:ph type="dt" sz="half" idx="10"/>
          </p:nvPr>
        </p:nvSpPr>
        <p:spPr/>
        <p:txBody>
          <a:bodyPr/>
          <a:lstStyle>
            <a:lvl1pPr>
              <a:defRPr/>
            </a:lvl1pPr>
          </a:lstStyle>
          <a:p>
            <a:pPr>
              <a:defRPr/>
            </a:pPr>
            <a:fld id="{202A62F2-B5F1-4B79-B064-705BBF1D4795}" type="datetimeFigureOut">
              <a:rPr lang="fa-IR"/>
              <a:pPr>
                <a:defRPr/>
              </a:pPr>
              <a:t>10/11/1439</a:t>
            </a:fld>
            <a:endParaRPr lang="fa-IR"/>
          </a:p>
        </p:txBody>
      </p:sp>
      <p:sp>
        <p:nvSpPr>
          <p:cNvPr id="7" name="Footer Placeholder 18"/>
          <p:cNvSpPr>
            <a:spLocks noGrp="1"/>
          </p:cNvSpPr>
          <p:nvPr>
            <p:ph type="ftr" sz="quarter" idx="11"/>
          </p:nvPr>
        </p:nvSpPr>
        <p:spPr/>
        <p:txBody>
          <a:bodyPr/>
          <a:lstStyle>
            <a:lvl1pPr>
              <a:defRPr/>
            </a:lvl1pPr>
          </a:lstStyle>
          <a:p>
            <a:pPr>
              <a:defRPr/>
            </a:pPr>
            <a:endParaRPr lang="fa-IR"/>
          </a:p>
        </p:txBody>
      </p:sp>
      <p:sp>
        <p:nvSpPr>
          <p:cNvPr id="8" name="Slide Number Placeholder 26"/>
          <p:cNvSpPr>
            <a:spLocks noGrp="1"/>
          </p:cNvSpPr>
          <p:nvPr>
            <p:ph type="sldNum" sz="quarter" idx="12"/>
          </p:nvPr>
        </p:nvSpPr>
        <p:spPr/>
        <p:txBody>
          <a:bodyPr/>
          <a:lstStyle>
            <a:lvl1pPr>
              <a:defRPr/>
            </a:lvl1pPr>
          </a:lstStyle>
          <a:p>
            <a:fld id="{D5CA0859-5837-494D-9E01-E84AA9DF24AE}" type="slidenum">
              <a:rPr lang="fa-IR"/>
              <a:pPr/>
              <a:t>‹#›</a:t>
            </a:fld>
            <a:endParaRPr lang="fa-IR"/>
          </a:p>
        </p:txBody>
      </p:sp>
      <p:sp>
        <p:nvSpPr>
          <p:cNvPr id="10" name="Rectangle 9"/>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136728496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1A82F9A-61CB-4F81-86DC-A9CA38175C8B}" type="datetimeFigureOut">
              <a:rPr lang="fa-IR"/>
              <a:pPr>
                <a:defRPr/>
              </a:pPr>
              <a:t>10/11/1439</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fld id="{BD03D6A2-0802-48FA-AE6D-EBCF2CC5F0AF}" type="slidenum">
              <a:rPr lang="fa-IR"/>
              <a:pPr/>
              <a:t>‹#›</a:t>
            </a:fld>
            <a:endParaRPr lang="fa-IR"/>
          </a:p>
        </p:txBody>
      </p:sp>
    </p:spTree>
    <p:extLst>
      <p:ext uri="{BB962C8B-B14F-4D97-AF65-F5344CB8AC3E}">
        <p14:creationId xmlns:p14="http://schemas.microsoft.com/office/powerpoint/2010/main" val="2191183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0715630-BEEA-4429-867D-001F94611193}" type="datetimeFigureOut">
              <a:rPr lang="fa-IR"/>
              <a:pPr>
                <a:defRPr/>
              </a:pPr>
              <a:t>10/11/1439</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fld id="{3A5904EC-E78E-464B-850A-4CDD76737DBF}" type="slidenum">
              <a:rPr lang="fa-IR"/>
              <a:pPr/>
              <a:t>‹#›</a:t>
            </a:fld>
            <a:endParaRPr lang="fa-IR"/>
          </a:p>
        </p:txBody>
      </p:sp>
    </p:spTree>
    <p:extLst>
      <p:ext uri="{BB962C8B-B14F-4D97-AF65-F5344CB8AC3E}">
        <p14:creationId xmlns:p14="http://schemas.microsoft.com/office/powerpoint/2010/main" val="1440081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D735F36-C44E-4C58-9819-861232781478}" type="datetimeFigureOut">
              <a:rPr lang="fa-IR"/>
              <a:pPr>
                <a:defRPr/>
              </a:pPr>
              <a:t>10/11/1439</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fld id="{C9D41CAB-32AE-4678-923E-0F4CEC5CC628}" type="slidenum">
              <a:rPr lang="fa-IR"/>
              <a:pPr/>
              <a:t>‹#›</a:t>
            </a:fld>
            <a:endParaRPr lang="fa-IR"/>
          </a:p>
        </p:txBody>
      </p:sp>
    </p:spTree>
    <p:extLst>
      <p:ext uri="{BB962C8B-B14F-4D97-AF65-F5344CB8AC3E}">
        <p14:creationId xmlns:p14="http://schemas.microsoft.com/office/powerpoint/2010/main" val="988164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85800" y="3583839"/>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2485801"/>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0D09AE8D-A289-4385-A339-3270B455469C}" type="datetimeFigureOut">
              <a:rPr lang="fa-IR"/>
              <a:pPr>
                <a:defRPr/>
              </a:pPr>
              <a:t>10/11/1439</a:t>
            </a:fld>
            <a:endParaRPr lang="fa-IR"/>
          </a:p>
        </p:txBody>
      </p:sp>
      <p:sp>
        <p:nvSpPr>
          <p:cNvPr id="7" name="Footer Placeholder 4"/>
          <p:cNvSpPr>
            <a:spLocks noGrp="1"/>
          </p:cNvSpPr>
          <p:nvPr>
            <p:ph type="ftr" sz="quarter" idx="11"/>
          </p:nvPr>
        </p:nvSpPr>
        <p:spPr/>
        <p:txBody>
          <a:bodyPr/>
          <a:lstStyle>
            <a:lvl1pPr>
              <a:defRPr/>
            </a:lvl1pPr>
          </a:lstStyle>
          <a:p>
            <a:pPr>
              <a:defRPr/>
            </a:pPr>
            <a:endParaRPr lang="fa-IR"/>
          </a:p>
        </p:txBody>
      </p:sp>
      <p:sp>
        <p:nvSpPr>
          <p:cNvPr id="8" name="Slide Number Placeholder 5"/>
          <p:cNvSpPr>
            <a:spLocks noGrp="1"/>
          </p:cNvSpPr>
          <p:nvPr>
            <p:ph type="sldNum" sz="quarter" idx="12"/>
          </p:nvPr>
        </p:nvSpPr>
        <p:spPr/>
        <p:txBody>
          <a:bodyPr/>
          <a:lstStyle>
            <a:lvl1pPr>
              <a:defRPr/>
            </a:lvl1pPr>
          </a:lstStyle>
          <a:p>
            <a:fld id="{7D89FAC7-D9DF-4B1A-919D-D5FFBD2CB057}" type="slidenum">
              <a:rPr lang="fa-IR"/>
              <a:pPr/>
              <a:t>‹#›</a:t>
            </a:fld>
            <a:endParaRPr lang="fa-IR"/>
          </a:p>
        </p:txBody>
      </p:sp>
    </p:spTree>
    <p:extLst>
      <p:ext uri="{BB962C8B-B14F-4D97-AF65-F5344CB8AC3E}">
        <p14:creationId xmlns:p14="http://schemas.microsoft.com/office/powerpoint/2010/main" val="2091417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7467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600201"/>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79063A0-CB62-4D43-A5DE-24946766D2EB}" type="datetimeFigureOut">
              <a:rPr lang="fa-IR"/>
              <a:pPr>
                <a:defRPr/>
              </a:pPr>
              <a:t>10/11/1439</a:t>
            </a:fld>
            <a:endParaRPr lang="fa-IR"/>
          </a:p>
        </p:txBody>
      </p:sp>
      <p:sp>
        <p:nvSpPr>
          <p:cNvPr id="6" name="Footer Placeholder 21"/>
          <p:cNvSpPr>
            <a:spLocks noGrp="1"/>
          </p:cNvSpPr>
          <p:nvPr>
            <p:ph type="ftr" sz="quarter" idx="11"/>
          </p:nvPr>
        </p:nvSpPr>
        <p:spPr/>
        <p:txBody>
          <a:bodyPr/>
          <a:lstStyle>
            <a:lvl1pPr>
              <a:defRPr/>
            </a:lvl1pPr>
          </a:lstStyle>
          <a:p>
            <a:pPr>
              <a:defRPr/>
            </a:pPr>
            <a:endParaRPr lang="fa-IR"/>
          </a:p>
        </p:txBody>
      </p:sp>
      <p:sp>
        <p:nvSpPr>
          <p:cNvPr id="7" name="Slide Number Placeholder 17"/>
          <p:cNvSpPr>
            <a:spLocks noGrp="1"/>
          </p:cNvSpPr>
          <p:nvPr>
            <p:ph type="sldNum" sz="quarter" idx="12"/>
          </p:nvPr>
        </p:nvSpPr>
        <p:spPr/>
        <p:txBody>
          <a:bodyPr/>
          <a:lstStyle>
            <a:lvl1pPr>
              <a:defRPr/>
            </a:lvl1pPr>
          </a:lstStyle>
          <a:p>
            <a:fld id="{77154978-AB71-4EA9-A2EE-D81AE876D6FE}" type="slidenum">
              <a:rPr lang="fa-IR"/>
              <a:pPr/>
              <a:t>‹#›</a:t>
            </a:fld>
            <a:endParaRPr lang="fa-IR"/>
          </a:p>
        </p:txBody>
      </p:sp>
    </p:spTree>
    <p:extLst>
      <p:ext uri="{BB962C8B-B14F-4D97-AF65-F5344CB8AC3E}">
        <p14:creationId xmlns:p14="http://schemas.microsoft.com/office/powerpoint/2010/main" val="22259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1"/>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8"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1" y="1516913"/>
            <a:ext cx="4040188"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8" y="1516913"/>
            <a:ext cx="4041775"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7C84A999-D4A0-412D-B51D-0E61C4DF3BE2}" type="datetimeFigureOut">
              <a:rPr lang="fa-IR"/>
              <a:pPr>
                <a:defRPr/>
              </a:pPr>
              <a:t>10/11/1439</a:t>
            </a:fld>
            <a:endParaRPr lang="fa-IR"/>
          </a:p>
        </p:txBody>
      </p:sp>
      <p:sp>
        <p:nvSpPr>
          <p:cNvPr id="8" name="Footer Placeholder 7"/>
          <p:cNvSpPr>
            <a:spLocks noGrp="1"/>
          </p:cNvSpPr>
          <p:nvPr>
            <p:ph type="ftr" sz="quarter" idx="11"/>
          </p:nvPr>
        </p:nvSpPr>
        <p:spPr/>
        <p:txBody>
          <a:bodyPr/>
          <a:lstStyle>
            <a:lvl1pPr>
              <a:defRPr/>
            </a:lvl1pPr>
          </a:lstStyle>
          <a:p>
            <a:pPr>
              <a:defRPr/>
            </a:pPr>
            <a:endParaRPr lang="fa-IR"/>
          </a:p>
        </p:txBody>
      </p:sp>
      <p:sp>
        <p:nvSpPr>
          <p:cNvPr id="9" name="Slide Number Placeholder 8"/>
          <p:cNvSpPr>
            <a:spLocks noGrp="1"/>
          </p:cNvSpPr>
          <p:nvPr>
            <p:ph type="sldNum" sz="quarter" idx="12"/>
          </p:nvPr>
        </p:nvSpPr>
        <p:spPr/>
        <p:txBody>
          <a:bodyPr/>
          <a:lstStyle>
            <a:lvl1pPr>
              <a:defRPr/>
            </a:lvl1pPr>
          </a:lstStyle>
          <a:p>
            <a:fld id="{77EA2968-69EF-4E1E-B425-CED664A29ADA}" type="slidenum">
              <a:rPr lang="fa-IR"/>
              <a:pPr/>
              <a:t>‹#›</a:t>
            </a:fld>
            <a:endParaRPr lang="fa-IR"/>
          </a:p>
        </p:txBody>
      </p:sp>
    </p:spTree>
    <p:extLst>
      <p:ext uri="{BB962C8B-B14F-4D97-AF65-F5344CB8AC3E}">
        <p14:creationId xmlns:p14="http://schemas.microsoft.com/office/powerpoint/2010/main" val="1248105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55AFE9C-9772-469A-8E3B-271A32E43CEA}" type="datetimeFigureOut">
              <a:rPr lang="fa-IR"/>
              <a:pPr>
                <a:defRPr/>
              </a:pPr>
              <a:t>10/11/1439</a:t>
            </a:fld>
            <a:endParaRPr lang="fa-IR"/>
          </a:p>
        </p:txBody>
      </p:sp>
      <p:sp>
        <p:nvSpPr>
          <p:cNvPr id="4" name="Footer Placeholder 21"/>
          <p:cNvSpPr>
            <a:spLocks noGrp="1"/>
          </p:cNvSpPr>
          <p:nvPr>
            <p:ph type="ftr" sz="quarter" idx="11"/>
          </p:nvPr>
        </p:nvSpPr>
        <p:spPr/>
        <p:txBody>
          <a:bodyPr/>
          <a:lstStyle>
            <a:lvl1pPr>
              <a:defRPr/>
            </a:lvl1pPr>
          </a:lstStyle>
          <a:p>
            <a:pPr>
              <a:defRPr/>
            </a:pPr>
            <a:endParaRPr lang="fa-IR"/>
          </a:p>
        </p:txBody>
      </p:sp>
      <p:sp>
        <p:nvSpPr>
          <p:cNvPr id="5" name="Slide Number Placeholder 17"/>
          <p:cNvSpPr>
            <a:spLocks noGrp="1"/>
          </p:cNvSpPr>
          <p:nvPr>
            <p:ph type="sldNum" sz="quarter" idx="12"/>
          </p:nvPr>
        </p:nvSpPr>
        <p:spPr/>
        <p:txBody>
          <a:bodyPr/>
          <a:lstStyle>
            <a:lvl1pPr>
              <a:defRPr/>
            </a:lvl1pPr>
          </a:lstStyle>
          <a:p>
            <a:fld id="{33F90FEE-FC96-41DE-8193-2526934A22F0}" type="slidenum">
              <a:rPr lang="fa-IR"/>
              <a:pPr/>
              <a:t>‹#›</a:t>
            </a:fld>
            <a:endParaRPr lang="fa-IR"/>
          </a:p>
        </p:txBody>
      </p:sp>
    </p:spTree>
    <p:extLst>
      <p:ext uri="{BB962C8B-B14F-4D97-AF65-F5344CB8AC3E}">
        <p14:creationId xmlns:p14="http://schemas.microsoft.com/office/powerpoint/2010/main" val="956226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CEC09D0-B0D9-4308-A07C-AC9581F2DC70}" type="datetimeFigureOut">
              <a:rPr lang="fa-IR"/>
              <a:pPr>
                <a:defRPr/>
              </a:pPr>
              <a:t>10/11/1439</a:t>
            </a:fld>
            <a:endParaRPr lang="fa-IR"/>
          </a:p>
        </p:txBody>
      </p:sp>
      <p:sp>
        <p:nvSpPr>
          <p:cNvPr id="3" name="Footer Placeholder 21"/>
          <p:cNvSpPr>
            <a:spLocks noGrp="1"/>
          </p:cNvSpPr>
          <p:nvPr>
            <p:ph type="ftr" sz="quarter" idx="11"/>
          </p:nvPr>
        </p:nvSpPr>
        <p:spPr/>
        <p:txBody>
          <a:bodyPr/>
          <a:lstStyle>
            <a:lvl1pPr>
              <a:defRPr/>
            </a:lvl1pPr>
          </a:lstStyle>
          <a:p>
            <a:pPr>
              <a:defRPr/>
            </a:pPr>
            <a:endParaRPr lang="fa-IR"/>
          </a:p>
        </p:txBody>
      </p:sp>
      <p:sp>
        <p:nvSpPr>
          <p:cNvPr id="4" name="Slide Number Placeholder 17"/>
          <p:cNvSpPr>
            <a:spLocks noGrp="1"/>
          </p:cNvSpPr>
          <p:nvPr>
            <p:ph type="sldNum" sz="quarter" idx="12"/>
          </p:nvPr>
        </p:nvSpPr>
        <p:spPr/>
        <p:txBody>
          <a:bodyPr/>
          <a:lstStyle>
            <a:lvl1pPr>
              <a:defRPr/>
            </a:lvl1pPr>
          </a:lstStyle>
          <a:p>
            <a:fld id="{E4D4C976-2E18-40F9-BCA6-3FB89883C258}" type="slidenum">
              <a:rPr lang="fa-IR"/>
              <a:pPr/>
              <a:t>‹#›</a:t>
            </a:fld>
            <a:endParaRPr lang="fa-IR"/>
          </a:p>
        </p:txBody>
      </p:sp>
    </p:spTree>
    <p:extLst>
      <p:ext uri="{BB962C8B-B14F-4D97-AF65-F5344CB8AC3E}">
        <p14:creationId xmlns:p14="http://schemas.microsoft.com/office/powerpoint/2010/main" val="3172152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9"/>
            <a:ext cx="3200400" cy="730251"/>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2B333000-C8F2-4351-A383-25585068915E}" type="datetimeFigureOut">
              <a:rPr lang="fa-IR"/>
              <a:pPr>
                <a:defRPr/>
              </a:pPr>
              <a:t>10/11/1439</a:t>
            </a:fld>
            <a:endParaRPr lang="fa-IR"/>
          </a:p>
        </p:txBody>
      </p:sp>
      <p:sp>
        <p:nvSpPr>
          <p:cNvPr id="6" name="Footer Placeholder 5"/>
          <p:cNvSpPr>
            <a:spLocks noGrp="1"/>
          </p:cNvSpPr>
          <p:nvPr>
            <p:ph type="ftr" sz="quarter" idx="11"/>
          </p:nvPr>
        </p:nvSpPr>
        <p:spPr/>
        <p:txBody>
          <a:bodyPr/>
          <a:lstStyle>
            <a:lvl1pPr>
              <a:defRPr/>
            </a:lvl1pPr>
          </a:lstStyle>
          <a:p>
            <a:pPr>
              <a:defRPr/>
            </a:pPr>
            <a:endParaRPr lang="fa-IR"/>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fld id="{9810C871-1EE5-4266-A3C6-A0F5D36FF11B}" type="slidenum">
              <a:rPr lang="fa-IR"/>
              <a:pPr/>
              <a:t>‹#›</a:t>
            </a:fld>
            <a:endParaRPr lang="fa-IR"/>
          </a:p>
        </p:txBody>
      </p:sp>
    </p:spTree>
    <p:extLst>
      <p:ext uri="{BB962C8B-B14F-4D97-AF65-F5344CB8AC3E}">
        <p14:creationId xmlns:p14="http://schemas.microsoft.com/office/powerpoint/2010/main" val="3039305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3" y="1705709"/>
            <a:ext cx="3053868" cy="1253808"/>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556735" y="2998765"/>
            <a:ext cx="3053867" cy="2663483"/>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CE186827-261E-43E4-979B-16AAE5B0DF9A}" type="datetimeFigureOut">
              <a:rPr lang="fa-IR"/>
              <a:pPr>
                <a:defRPr/>
              </a:pPr>
              <a:t>10/11/1439</a:t>
            </a:fld>
            <a:endParaRPr lang="fa-IR"/>
          </a:p>
        </p:txBody>
      </p:sp>
      <p:sp>
        <p:nvSpPr>
          <p:cNvPr id="6" name="Footer Placeholder 5"/>
          <p:cNvSpPr>
            <a:spLocks noGrp="1"/>
          </p:cNvSpPr>
          <p:nvPr>
            <p:ph type="ftr" sz="quarter" idx="11"/>
          </p:nvPr>
        </p:nvSpPr>
        <p:spPr/>
        <p:txBody>
          <a:bodyPr/>
          <a:lstStyle>
            <a:lvl1pPr>
              <a:defRPr/>
            </a:lvl1pPr>
          </a:lstStyle>
          <a:p>
            <a:pPr>
              <a:defRPr/>
            </a:pPr>
            <a:endParaRPr lang="fa-IR"/>
          </a:p>
        </p:txBody>
      </p:sp>
      <p:sp>
        <p:nvSpPr>
          <p:cNvPr id="7" name="Slide Number Placeholder 6"/>
          <p:cNvSpPr>
            <a:spLocks noGrp="1"/>
          </p:cNvSpPr>
          <p:nvPr>
            <p:ph type="sldNum" sz="quarter" idx="12"/>
          </p:nvPr>
        </p:nvSpPr>
        <p:spPr/>
        <p:txBody>
          <a:bodyPr/>
          <a:lstStyle>
            <a:lvl1pPr>
              <a:defRPr/>
            </a:lvl1pPr>
          </a:lstStyle>
          <a:p>
            <a:fld id="{2E95EF51-80D9-4582-A51C-BBBCA6B935E6}" type="slidenum">
              <a:rPr lang="fa-IR"/>
              <a:pPr/>
              <a:t>‹#›</a:t>
            </a:fld>
            <a:endParaRPr lang="fa-IR"/>
          </a:p>
        </p:txBody>
      </p:sp>
    </p:spTree>
    <p:extLst>
      <p:ext uri="{BB962C8B-B14F-4D97-AF65-F5344CB8AC3E}">
        <p14:creationId xmlns:p14="http://schemas.microsoft.com/office/powerpoint/2010/main" val="4123188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cs typeface="+mn-cs"/>
              </a:defRPr>
            </a:lvl1pPr>
          </a:lstStyle>
          <a:p>
            <a:pPr>
              <a:defRPr/>
            </a:pPr>
            <a:fld id="{D96B7A02-AC53-426A-AF9D-8057228CEBAA}" type="datetimeFigureOut">
              <a:rPr lang="fa-IR"/>
              <a:pPr>
                <a:defRPr/>
              </a:pPr>
              <a:t>10/11/1439</a:t>
            </a:fld>
            <a:endParaRPr lang="fa-IR"/>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fa-IR"/>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defRPr sz="1000">
                <a:solidFill>
                  <a:srgbClr val="9B9A98"/>
                </a:solidFill>
                <a:latin typeface="Trebuchet MS" panose="020B0603020202020204" pitchFamily="34" charset="0"/>
                <a:cs typeface="Tahoma" panose="020B0604030504040204" pitchFamily="34" charset="0"/>
              </a:defRPr>
            </a:lvl1pPr>
          </a:lstStyle>
          <a:p>
            <a:fld id="{D002F2C9-01F3-407C-A09A-0EC483EE7830}" type="slidenum">
              <a:rPr lang="fa-IR"/>
              <a:pPr/>
              <a:t>‹#›</a:t>
            </a:fld>
            <a:endParaRPr lang="fa-IR"/>
          </a:p>
        </p:txBody>
      </p:sp>
      <p:sp>
        <p:nvSpPr>
          <p:cNvPr id="9" name="Rectangle 8"/>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1" tx1="lt1" bg2="dk2" tx2="lt2" accent1="accent1" accent2="accent2" accent3="accent3" accent4="accent4" accent5="accent5" accent6="accent6" hlink="hlink" folHlink="folHlink"/>
  <p:sldLayoutIdLst>
    <p:sldLayoutId id="2147483755" r:id="rId1"/>
    <p:sldLayoutId id="2147483749" r:id="rId2"/>
    <p:sldLayoutId id="2147483756" r:id="rId3"/>
    <p:sldLayoutId id="2147483750" r:id="rId4"/>
    <p:sldLayoutId id="2147483757" r:id="rId5"/>
    <p:sldLayoutId id="2147483751" r:id="rId6"/>
    <p:sldLayoutId id="2147483752" r:id="rId7"/>
    <p:sldLayoutId id="2147483758" r:id="rId8"/>
    <p:sldLayoutId id="2147483759" r:id="rId9"/>
    <p:sldLayoutId id="2147483753" r:id="rId10"/>
    <p:sldLayoutId id="2147483754" r:id="rId11"/>
  </p:sldLayoutIdLst>
  <p:txStyles>
    <p:titleStyle>
      <a:lvl1pPr algn="l" rtl="1" fontAlgn="base">
        <a:spcBef>
          <a:spcPct val="0"/>
        </a:spcBef>
        <a:spcAft>
          <a:spcPct val="0"/>
        </a:spcAft>
        <a:defRPr sz="4600" kern="1200">
          <a:solidFill>
            <a:schemeClr val="tx1"/>
          </a:solidFill>
          <a:latin typeface="+mj-lt"/>
          <a:ea typeface="+mj-ea"/>
          <a:cs typeface="+mj-cs"/>
        </a:defRPr>
      </a:lvl1pPr>
      <a:lvl2pPr algn="l" rtl="1" fontAlgn="base">
        <a:spcBef>
          <a:spcPct val="0"/>
        </a:spcBef>
        <a:spcAft>
          <a:spcPct val="0"/>
        </a:spcAft>
        <a:defRPr sz="4600">
          <a:solidFill>
            <a:schemeClr val="tx1"/>
          </a:solidFill>
          <a:latin typeface="Trebuchet MS" panose="020B0603020202020204" pitchFamily="34" charset="0"/>
          <a:cs typeface="Tahoma" panose="020B0604030504040204" pitchFamily="34" charset="0"/>
        </a:defRPr>
      </a:lvl2pPr>
      <a:lvl3pPr algn="l" rtl="1" fontAlgn="base">
        <a:spcBef>
          <a:spcPct val="0"/>
        </a:spcBef>
        <a:spcAft>
          <a:spcPct val="0"/>
        </a:spcAft>
        <a:defRPr sz="4600">
          <a:solidFill>
            <a:schemeClr val="tx1"/>
          </a:solidFill>
          <a:latin typeface="Trebuchet MS" panose="020B0603020202020204" pitchFamily="34" charset="0"/>
          <a:cs typeface="Tahoma" panose="020B0604030504040204" pitchFamily="34" charset="0"/>
        </a:defRPr>
      </a:lvl3pPr>
      <a:lvl4pPr algn="l" rtl="1" fontAlgn="base">
        <a:spcBef>
          <a:spcPct val="0"/>
        </a:spcBef>
        <a:spcAft>
          <a:spcPct val="0"/>
        </a:spcAft>
        <a:defRPr sz="4600">
          <a:solidFill>
            <a:schemeClr val="tx1"/>
          </a:solidFill>
          <a:latin typeface="Trebuchet MS" panose="020B0603020202020204" pitchFamily="34" charset="0"/>
          <a:cs typeface="Tahoma" panose="020B0604030504040204" pitchFamily="34" charset="0"/>
        </a:defRPr>
      </a:lvl4pPr>
      <a:lvl5pPr algn="l" rtl="1" fontAlgn="base">
        <a:spcBef>
          <a:spcPct val="0"/>
        </a:spcBef>
        <a:spcAft>
          <a:spcPct val="0"/>
        </a:spcAft>
        <a:defRPr sz="4600">
          <a:solidFill>
            <a:schemeClr val="tx1"/>
          </a:solidFill>
          <a:latin typeface="Trebuchet MS" panose="020B06030202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Trebuchet MS" panose="020B06030202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Trebuchet MS" panose="020B06030202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Trebuchet MS" panose="020B06030202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Trebuchet MS" panose="020B0603020202020204" pitchFamily="34" charset="0"/>
          <a:cs typeface="Tahoma" panose="020B0604030504040204" pitchFamily="34" charset="0"/>
        </a:defRPr>
      </a:lvl9pPr>
    </p:titleStyle>
    <p:bodyStyle>
      <a:lvl1pPr marL="419100" indent="-382588" algn="r" rtl="1" fontAlgn="base">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fontAlgn="base">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fontAlgn="base">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fontAlgn="base">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fontAlgn="base">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itle 5"/>
          <p:cNvSpPr>
            <a:spLocks noGrp="1"/>
          </p:cNvSpPr>
          <p:nvPr>
            <p:ph type="title"/>
          </p:nvPr>
        </p:nvSpPr>
        <p:spPr>
          <a:xfrm>
            <a:off x="285750" y="214313"/>
            <a:ext cx="8643938" cy="6357937"/>
          </a:xfrm>
        </p:spPr>
        <p:txBody>
          <a:bodyPr/>
          <a:lstStyle/>
          <a:p>
            <a:r>
              <a:rPr lang="fa-IR" smtClean="0"/>
              <a:t>  </a:t>
            </a:r>
            <a:br>
              <a:rPr lang="fa-IR" smtClean="0"/>
            </a:br>
            <a:r>
              <a:rPr lang="fa-IR" smtClean="0"/>
              <a:t> </a:t>
            </a:r>
            <a:br>
              <a:rPr lang="fa-IR" smtClean="0"/>
            </a:br>
            <a:r>
              <a:rPr lang="fa-IR" smtClean="0"/>
              <a:t/>
            </a:r>
            <a:br>
              <a:rPr lang="fa-IR" smtClean="0"/>
            </a:br>
            <a:endParaRPr lang="fa-IR" smtClean="0"/>
          </a:p>
        </p:txBody>
      </p:sp>
      <p:sp>
        <p:nvSpPr>
          <p:cNvPr id="7" name="Content Placeholder 6"/>
          <p:cNvSpPr>
            <a:spLocks noGrp="1"/>
          </p:cNvSpPr>
          <p:nvPr>
            <p:ph idx="1"/>
          </p:nvPr>
        </p:nvSpPr>
        <p:spPr>
          <a:xfrm>
            <a:off x="0" y="0"/>
            <a:ext cx="9144000" cy="6858000"/>
          </a:xfrm>
        </p:spPr>
        <p:txBody>
          <a:bodyPr>
            <a:noAutofit/>
          </a:bodyPr>
          <a:lstStyle/>
          <a:p>
            <a:pPr marL="420624" indent="-384048" algn="ctr" fontAlgn="auto">
              <a:spcAft>
                <a:spcPts val="0"/>
              </a:spcAft>
              <a:buFont typeface="Wingdings 2"/>
              <a:buNone/>
              <a:defRPr/>
            </a:pPr>
            <a:endPar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endParaRPr>
          </a:p>
          <a:p>
            <a:pPr marL="420624" indent="-384048" algn="ctr" fontAlgn="auto">
              <a:spcAft>
                <a:spcPts val="0"/>
              </a:spcAft>
              <a:buFont typeface="Wingdings 2"/>
              <a:buNone/>
              <a:defRPr/>
            </a:pP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rPr>
              <a:t>    به نام او </a:t>
            </a:r>
          </a:p>
          <a:p>
            <a:pPr marL="420624" indent="-384048" algn="ctr" fontAlgn="auto">
              <a:spcAft>
                <a:spcPts val="0"/>
              </a:spcAft>
              <a:buFont typeface="Wingdings 2"/>
              <a:buNone/>
              <a:defRPr/>
            </a:pPr>
            <a:endPar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endParaRPr>
          </a:p>
          <a:p>
            <a:pPr marL="420624" indent="-384048" algn="ctr" fontAlgn="auto">
              <a:spcAft>
                <a:spcPts val="0"/>
              </a:spcAft>
              <a:buFont typeface="Wingdings 2"/>
              <a:buNone/>
              <a:defRPr/>
            </a:pP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rPr>
              <a:t>   روش های  سنتز نانو پودر اکسید تیتانیوم </a:t>
            </a:r>
          </a:p>
          <a:p>
            <a:pPr marL="420624" indent="-384048" algn="ctr" fontAlgn="auto">
              <a:spcAft>
                <a:spcPts val="0"/>
              </a:spcAft>
              <a:buFont typeface="Wingdings 2"/>
              <a:buNone/>
              <a:defRPr/>
            </a:pPr>
            <a:endPar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endParaRPr>
          </a:p>
          <a:p>
            <a:pPr marL="420624" indent="-384048" algn="ctr" fontAlgn="auto">
              <a:spcAft>
                <a:spcPts val="0"/>
              </a:spcAft>
              <a:buFont typeface="Wingdings 2"/>
              <a:buNone/>
              <a:defRPr/>
            </a:pP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rPr>
              <a:t>    درس انتقال مطالب علمی و فنی</a:t>
            </a:r>
          </a:p>
          <a:p>
            <a:pPr marL="420624" indent="-384048" algn="ctr" fontAlgn="auto">
              <a:spcAft>
                <a:spcPts val="0"/>
              </a:spcAft>
              <a:buFont typeface="Wingdings 2"/>
              <a:buNone/>
              <a:defRPr/>
            </a:pPr>
            <a:endPar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endParaRPr>
          </a:p>
          <a:p>
            <a:pPr marL="420624" indent="-384048" algn="ctr" fontAlgn="auto">
              <a:spcAft>
                <a:spcPts val="0"/>
              </a:spcAft>
              <a:buFont typeface="Wingdings 2"/>
              <a:buNone/>
              <a:defRPr/>
            </a:pP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rPr>
              <a:t>   استاد زهیر سراجان</a:t>
            </a:r>
          </a:p>
          <a:p>
            <a:pPr marL="420624" indent="-384048" algn="ctr" fontAlgn="auto">
              <a:spcAft>
                <a:spcPts val="0"/>
              </a:spcAft>
              <a:buFont typeface="Wingdings 2"/>
              <a:buNone/>
              <a:defRPr/>
            </a:pPr>
            <a:endPar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endParaRPr>
          </a:p>
          <a:p>
            <a:pPr marL="420624" indent="-384048" algn="ctr" fontAlgn="auto">
              <a:spcAft>
                <a:spcPts val="0"/>
              </a:spcAft>
              <a:buFont typeface="Wingdings 2"/>
              <a:buNone/>
              <a:defRPr/>
            </a:pP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rPr>
              <a:t>   اشکان روشن      محمدحسین کلینی</a:t>
            </a:r>
          </a:p>
          <a:p>
            <a:pPr marL="420624" indent="-384048" algn="ctr" fontAlgn="auto">
              <a:spcAft>
                <a:spcPts val="0"/>
              </a:spcAft>
              <a:buFont typeface="Wingdings 2"/>
              <a:buNone/>
              <a:defRPr/>
            </a:pPr>
            <a:endPar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endParaRPr>
          </a:p>
          <a:p>
            <a:pPr marL="420624" indent="-384048" algn="ctr" fontAlgn="auto">
              <a:spcAft>
                <a:spcPts val="0"/>
              </a:spcAft>
              <a:buFont typeface="Wingdings 2"/>
              <a:buNone/>
              <a:defRPr/>
            </a:pP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rPr>
              <a:t> مهر 88</a:t>
            </a:r>
          </a:p>
          <a:p>
            <a:pPr marL="420624" indent="-384048" algn="ctr" fontAlgn="auto">
              <a:spcAft>
                <a:spcPts val="0"/>
              </a:spcAft>
              <a:buFont typeface="Wingdings 2"/>
              <a:buNone/>
              <a:defRPr/>
            </a:pP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rPr>
              <a:t>           </a:t>
            </a:r>
          </a:p>
          <a:p>
            <a:pPr marL="420624" indent="-384048" algn="ctr" fontAlgn="auto">
              <a:spcAft>
                <a:spcPts val="0"/>
              </a:spcAft>
              <a:buFont typeface="Wingdings 2"/>
              <a:buNone/>
              <a:defRPr/>
            </a:pP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rPr>
              <a:t>                           </a:t>
            </a:r>
            <a:endParaRPr lang="fa-I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Rage Italic" pitchFamily="66" charset="0"/>
              <a:cs typeface="B Badr" pitchFamily="2" charset="-78"/>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43125" y="5000625"/>
            <a:ext cx="4643438" cy="1143000"/>
          </a:xfrm>
        </p:spPr>
        <p:txBody>
          <a:bodyPr>
            <a:normAutofit fontScale="90000"/>
          </a:bodyPr>
          <a:lstStyle/>
          <a:p>
            <a:pPr algn="ctr" fontAlgn="auto">
              <a:spcAft>
                <a:spcPts val="0"/>
              </a:spcAft>
              <a:defRPr/>
            </a:pPr>
            <a:r>
              <a:rPr lang="fa-IR" sz="2400" dirty="0" smtClean="0">
                <a:solidFill>
                  <a:schemeClr val="accent1">
                    <a:lumMod val="40000"/>
                    <a:lumOff val="60000"/>
                  </a:schemeClr>
                </a:solidFill>
                <a:cs typeface="B Badr" pitchFamily="2" charset="-78"/>
              </a:rPr>
              <a:t>  شکل 3-الگوی </a:t>
            </a:r>
            <a:r>
              <a:rPr lang="en-US" sz="2400" dirty="0" smtClean="0">
                <a:solidFill>
                  <a:schemeClr val="accent1">
                    <a:lumMod val="40000"/>
                    <a:lumOff val="60000"/>
                  </a:schemeClr>
                </a:solidFill>
                <a:cs typeface="B Badr" pitchFamily="2" charset="-78"/>
              </a:rPr>
              <a:t> </a:t>
            </a:r>
            <a:r>
              <a:rPr lang="en-US" sz="1600" dirty="0" smtClean="0">
                <a:solidFill>
                  <a:schemeClr val="accent1">
                    <a:lumMod val="40000"/>
                    <a:lumOff val="60000"/>
                  </a:schemeClr>
                </a:solidFill>
                <a:cs typeface="B Badr" pitchFamily="2" charset="-78"/>
              </a:rPr>
              <a:t>XRD </a:t>
            </a:r>
            <a:r>
              <a:rPr lang="fa-IR" sz="2400" dirty="0" smtClean="0">
                <a:solidFill>
                  <a:schemeClr val="accent1">
                    <a:lumMod val="40000"/>
                    <a:lumOff val="60000"/>
                  </a:schemeClr>
                </a:solidFill>
                <a:cs typeface="B Badr" pitchFamily="2" charset="-78"/>
              </a:rPr>
              <a:t>نانو ذرات</a:t>
            </a:r>
            <a:br>
              <a:rPr lang="fa-IR" sz="2400" dirty="0" smtClean="0">
                <a:solidFill>
                  <a:schemeClr val="accent1">
                    <a:lumMod val="40000"/>
                    <a:lumOff val="60000"/>
                  </a:schemeClr>
                </a:solidFill>
                <a:cs typeface="B Badr" pitchFamily="2" charset="-78"/>
              </a:rPr>
            </a:br>
            <a:r>
              <a:rPr lang="fa-IR" sz="2400" dirty="0" smtClean="0">
                <a:solidFill>
                  <a:schemeClr val="accent1">
                    <a:lumMod val="40000"/>
                    <a:lumOff val="60000"/>
                  </a:schemeClr>
                </a:solidFill>
                <a:cs typeface="B Badr" pitchFamily="2" charset="-78"/>
              </a:rPr>
              <a:t/>
            </a:r>
            <a:br>
              <a:rPr lang="fa-IR" sz="2400" dirty="0" smtClean="0">
                <a:solidFill>
                  <a:schemeClr val="accent1">
                    <a:lumMod val="40000"/>
                    <a:lumOff val="60000"/>
                  </a:schemeClr>
                </a:solidFill>
                <a:cs typeface="B Badr" pitchFamily="2" charset="-78"/>
              </a:rPr>
            </a:br>
            <a:r>
              <a:rPr lang="fa-IR" sz="2400" dirty="0" smtClean="0">
                <a:solidFill>
                  <a:schemeClr val="accent1">
                    <a:lumMod val="40000"/>
                    <a:lumOff val="60000"/>
                  </a:schemeClr>
                </a:solidFill>
                <a:cs typeface="B Badr" pitchFamily="2" charset="-78"/>
              </a:rPr>
              <a:t> الف)آناتاز  ب)روتایل</a:t>
            </a:r>
            <a:endParaRPr lang="fa-IR" sz="2400" dirty="0">
              <a:solidFill>
                <a:schemeClr val="accent1">
                  <a:lumMod val="40000"/>
                  <a:lumOff val="60000"/>
                </a:schemeClr>
              </a:solidFill>
              <a:cs typeface="B Badr" pitchFamily="2" charset="-78"/>
            </a:endParaRPr>
          </a:p>
        </p:txBody>
      </p:sp>
      <p:pic>
        <p:nvPicPr>
          <p:cNvPr id="15363"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357438" y="428625"/>
            <a:ext cx="4357687" cy="4424363"/>
          </a:xfrm>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fa-IR" smtClean="0"/>
              <a:t> </a:t>
            </a:r>
          </a:p>
        </p:txBody>
      </p:sp>
      <p:sp>
        <p:nvSpPr>
          <p:cNvPr id="16387" name="Content Placeholder 2"/>
          <p:cNvSpPr>
            <a:spLocks noGrp="1"/>
          </p:cNvSpPr>
          <p:nvPr>
            <p:ph idx="1"/>
          </p:nvPr>
        </p:nvSpPr>
        <p:spPr>
          <a:xfrm>
            <a:off x="457200" y="357188"/>
            <a:ext cx="8229600" cy="5951537"/>
          </a:xfrm>
        </p:spPr>
        <p:txBody>
          <a:bodyPr/>
          <a:lstStyle/>
          <a:p>
            <a:pPr algn="just">
              <a:buFont typeface="Wingdings 2" panose="05020102010507070707" pitchFamily="18" charset="2"/>
              <a:buNone/>
            </a:pPr>
            <a:endParaRPr lang="fa-IR" sz="3600" dirty="0" smtClean="0">
              <a:cs typeface="B Badr" panose="00000400000000000000" pitchFamily="2" charset="-78"/>
            </a:endParaRPr>
          </a:p>
          <a:p>
            <a:pPr algn="just">
              <a:buFont typeface="Wingdings 2" panose="05020102010507070707" pitchFamily="18" charset="2"/>
              <a:buNone/>
            </a:pPr>
            <a:endParaRPr lang="fa-IR" sz="3600" dirty="0" smtClean="0">
              <a:cs typeface="B Badr" panose="00000400000000000000" pitchFamily="2" charset="-78"/>
            </a:endParaRPr>
          </a:p>
          <a:p>
            <a:pPr algn="just">
              <a:buFont typeface="Wingdings 2" panose="05020102010507070707" pitchFamily="18" charset="2"/>
              <a:buNone/>
            </a:pPr>
            <a:r>
              <a:rPr lang="fa-IR" sz="3600" dirty="0" smtClean="0">
                <a:cs typeface="B Badr" panose="00000400000000000000" pitchFamily="2" charset="-78"/>
              </a:rPr>
              <a:t>در برخي موارد از يك فعال كننده ي سطحي در فرآيند سل  ژل استفاده مي شود </a:t>
            </a:r>
            <a:r>
              <a:rPr lang="en-US" sz="2400" dirty="0" err="1" smtClean="0">
                <a:cs typeface="B Badr" panose="00000400000000000000" pitchFamily="2" charset="-78"/>
              </a:rPr>
              <a:t>Pavasupree</a:t>
            </a:r>
            <a:r>
              <a:rPr lang="fa-IR" sz="2400" dirty="0" smtClean="0">
                <a:cs typeface="B Badr" panose="00000400000000000000" pitchFamily="2" charset="-78"/>
              </a:rPr>
              <a:t> و</a:t>
            </a:r>
            <a:r>
              <a:rPr lang="fa-IR" sz="3600" dirty="0" smtClean="0">
                <a:cs typeface="B Badr" panose="00000400000000000000" pitchFamily="2" charset="-78"/>
              </a:rPr>
              <a:t> همكارانش با افزودن هيدروكلريدلاوريل آمين به عنوان ماده ي فعال كننده ي سطحي به محلول پيش ماده و هم زدن و خشك كردن محلول، نانوذرات نيمه متخلخل </a:t>
            </a:r>
            <a:r>
              <a:rPr lang="en-US" sz="2400" dirty="0" smtClean="0">
                <a:cs typeface="B Badr" panose="00000400000000000000" pitchFamily="2" charset="-78"/>
              </a:rPr>
              <a:t>TIO2</a:t>
            </a:r>
            <a:r>
              <a:rPr lang="fa-IR" sz="3600" dirty="0" smtClean="0">
                <a:cs typeface="B Badr" panose="00000400000000000000" pitchFamily="2" charset="-78"/>
              </a:rPr>
              <a:t> را سنتز نمودند . پودرهاي حاصله به مدت 4 ساعت در دماي </a:t>
            </a:r>
            <a:r>
              <a:rPr lang="en-US" sz="3600" dirty="0" smtClean="0">
                <a:cs typeface="B Badr" panose="00000400000000000000" pitchFamily="2" charset="-78"/>
              </a:rPr>
              <a:t>c </a:t>
            </a:r>
            <a:r>
              <a:rPr lang="fa-IR" sz="3600" dirty="0" smtClean="0">
                <a:cs typeface="B Badr" panose="00000400000000000000" pitchFamily="2" charset="-78"/>
              </a:rPr>
              <a:t> 400 تكليس شدند .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6512" indent="0">
              <a:buNone/>
            </a:pPr>
            <a:r>
              <a:rPr lang="fa-IR" sz="3200" dirty="0" smtClean="0">
                <a:cs typeface="B Badr" panose="00000400000000000000" pitchFamily="2" charset="-78"/>
              </a:rPr>
              <a:t>پيك هاي </a:t>
            </a:r>
            <a:r>
              <a:rPr lang="en-US" sz="2400" dirty="0" smtClean="0">
                <a:cs typeface="B Badr" panose="00000400000000000000" pitchFamily="2" charset="-78"/>
              </a:rPr>
              <a:t>XRD</a:t>
            </a:r>
            <a:r>
              <a:rPr lang="fa-IR" sz="3200" dirty="0" smtClean="0">
                <a:cs typeface="B Badr" panose="00000400000000000000" pitchFamily="2" charset="-78"/>
              </a:rPr>
              <a:t>  صرفاً حضور فاز آناتاز را نشان دادند . اندازه ي ذرات با توجه به تصوير </a:t>
            </a:r>
            <a:r>
              <a:rPr lang="en-US" sz="3200" dirty="0" smtClean="0">
                <a:cs typeface="B Badr" panose="00000400000000000000" pitchFamily="2" charset="-78"/>
              </a:rPr>
              <a:t>  </a:t>
            </a:r>
            <a:r>
              <a:rPr lang="en-US" sz="2000" dirty="0" smtClean="0">
                <a:cs typeface="B Badr" panose="00000400000000000000" pitchFamily="2" charset="-78"/>
              </a:rPr>
              <a:t>TEM</a:t>
            </a:r>
            <a:r>
              <a:rPr lang="fa-IR" sz="3200" dirty="0" smtClean="0">
                <a:cs typeface="B Badr" panose="00000400000000000000" pitchFamily="2" charset="-78"/>
              </a:rPr>
              <a:t> در محدوده ي  </a:t>
            </a:r>
            <a:r>
              <a:rPr lang="en-US" sz="3200" dirty="0" smtClean="0">
                <a:cs typeface="B Badr" panose="00000400000000000000" pitchFamily="2" charset="-78"/>
              </a:rPr>
              <a:t> </a:t>
            </a:r>
            <a:r>
              <a:rPr lang="en-US" sz="2000" dirty="0" smtClean="0">
                <a:cs typeface="B Badr" panose="00000400000000000000" pitchFamily="2" charset="-78"/>
              </a:rPr>
              <a:t>nm</a:t>
            </a:r>
            <a:r>
              <a:rPr lang="fa-IR" sz="2000" dirty="0" smtClean="0">
                <a:cs typeface="B Badr" panose="00000400000000000000" pitchFamily="2" charset="-78"/>
              </a:rPr>
              <a:t>7-15</a:t>
            </a:r>
            <a:r>
              <a:rPr lang="fa-IR" sz="3200" dirty="0" smtClean="0">
                <a:cs typeface="B Badr" panose="00000400000000000000" pitchFamily="2" charset="-78"/>
              </a:rPr>
              <a:t> به دست آمده است </a:t>
            </a:r>
            <a:r>
              <a:rPr lang="en-US" sz="2000" dirty="0" smtClean="0">
                <a:cs typeface="B Badr" panose="00000400000000000000" pitchFamily="2" charset="-78"/>
              </a:rPr>
              <a:t>Col</a:t>
            </a:r>
            <a:r>
              <a:rPr lang="el-GR" sz="2000" dirty="0" smtClean="0">
                <a:cs typeface="B Badr" panose="00000400000000000000" pitchFamily="2" charset="-78"/>
              </a:rPr>
              <a:t>ό</a:t>
            </a:r>
            <a:r>
              <a:rPr lang="en-US" sz="2000" dirty="0" smtClean="0">
                <a:cs typeface="B Badr" panose="00000400000000000000" pitchFamily="2" charset="-78"/>
              </a:rPr>
              <a:t>n</a:t>
            </a:r>
            <a:r>
              <a:rPr lang="fa-IR" sz="2000" dirty="0" smtClean="0">
                <a:cs typeface="B Badr" panose="00000400000000000000" pitchFamily="2" charset="-78"/>
              </a:rPr>
              <a:t> </a:t>
            </a:r>
            <a:r>
              <a:rPr lang="fa-IR" sz="3200" dirty="0" smtClean="0">
                <a:cs typeface="B Badr" panose="00000400000000000000" pitchFamily="2" charset="-78"/>
              </a:rPr>
              <a:t>و همكارانش در روشي مشابه، با افزودن كربن فعال شده به محلول، سطح ويژه ذرات را از </a:t>
            </a:r>
            <a:r>
              <a:rPr lang="en-US" sz="2000" dirty="0" smtClean="0">
                <a:cs typeface="B Badr" panose="00000400000000000000" pitchFamily="2" charset="-78"/>
              </a:rPr>
              <a:t>m2/g</a:t>
            </a:r>
            <a:r>
              <a:rPr lang="fa-IR" sz="2000" dirty="0" smtClean="0">
                <a:cs typeface="B Badr" panose="00000400000000000000" pitchFamily="2" charset="-78"/>
              </a:rPr>
              <a:t> </a:t>
            </a:r>
            <a:r>
              <a:rPr lang="fa-IR" sz="3200" dirty="0" smtClean="0">
                <a:cs typeface="B Badr" panose="00000400000000000000" pitchFamily="2" charset="-78"/>
              </a:rPr>
              <a:t>13 به </a:t>
            </a:r>
            <a:r>
              <a:rPr lang="en-US" sz="2000" dirty="0" smtClean="0">
                <a:cs typeface="B Badr" panose="00000400000000000000" pitchFamily="2" charset="-78"/>
              </a:rPr>
              <a:t>m2/g</a:t>
            </a:r>
            <a:r>
              <a:rPr lang="fa-IR" sz="3200" dirty="0" smtClean="0">
                <a:cs typeface="B Badr" panose="00000400000000000000" pitchFamily="2" charset="-78"/>
              </a:rPr>
              <a:t> 11 افزايش دادند. نتايج </a:t>
            </a:r>
            <a:r>
              <a:rPr lang="en-US" sz="2000" dirty="0" smtClean="0">
                <a:cs typeface="B Badr" panose="00000400000000000000" pitchFamily="2" charset="-78"/>
              </a:rPr>
              <a:t>XRD</a:t>
            </a:r>
            <a:r>
              <a:rPr lang="fa-IR" sz="3200" dirty="0" smtClean="0">
                <a:cs typeface="B Badr" panose="00000400000000000000" pitchFamily="2" charset="-78"/>
              </a:rPr>
              <a:t> فقط حضور فاز آناتاز را در پودرها نشان دادند </a:t>
            </a:r>
          </a:p>
          <a:p>
            <a:pPr marL="36512" indent="0">
              <a:buNone/>
            </a:pPr>
            <a:endParaRPr lang="fa-IR" dirty="0"/>
          </a:p>
        </p:txBody>
      </p:sp>
    </p:spTree>
    <p:extLst>
      <p:ext uri="{BB962C8B-B14F-4D97-AF65-F5344CB8AC3E}">
        <p14:creationId xmlns:p14="http://schemas.microsoft.com/office/powerpoint/2010/main" val="1209418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5286375"/>
            <a:ext cx="8229600" cy="1143000"/>
          </a:xfrm>
        </p:spPr>
        <p:txBody>
          <a:bodyPr>
            <a:normAutofit/>
          </a:bodyPr>
          <a:lstStyle/>
          <a:p>
            <a:pPr fontAlgn="auto">
              <a:spcAft>
                <a:spcPts val="0"/>
              </a:spcAft>
              <a:defRPr/>
            </a:pPr>
            <a:r>
              <a:rPr lang="fa-IR" sz="2000" dirty="0" smtClean="0">
                <a:solidFill>
                  <a:schemeClr val="accent1">
                    <a:lumMod val="40000"/>
                    <a:lumOff val="60000"/>
                  </a:schemeClr>
                </a:solidFill>
                <a:cs typeface="B Badr" pitchFamily="2" charset="-78"/>
              </a:rPr>
              <a:t>شکل 5-تصوير </a:t>
            </a:r>
            <a:r>
              <a:rPr lang="en-US" sz="1600" dirty="0" smtClean="0">
                <a:solidFill>
                  <a:schemeClr val="accent1">
                    <a:lumMod val="40000"/>
                    <a:lumOff val="60000"/>
                  </a:schemeClr>
                </a:solidFill>
                <a:cs typeface="B Badr" pitchFamily="2" charset="-78"/>
              </a:rPr>
              <a:t>TEM</a:t>
            </a:r>
            <a:r>
              <a:rPr lang="fa-IR" sz="2000" dirty="0" smtClean="0">
                <a:solidFill>
                  <a:schemeClr val="accent1">
                    <a:lumMod val="40000"/>
                    <a:lumOff val="60000"/>
                  </a:schemeClr>
                </a:solidFill>
                <a:cs typeface="B Badr" pitchFamily="2" charset="-78"/>
              </a:rPr>
              <a:t>نمونه ي </a:t>
            </a:r>
            <a:r>
              <a:rPr lang="en-US" sz="1600" dirty="0" smtClean="0">
                <a:solidFill>
                  <a:schemeClr val="accent1">
                    <a:lumMod val="40000"/>
                    <a:lumOff val="60000"/>
                  </a:schemeClr>
                </a:solidFill>
                <a:cs typeface="B Badr" pitchFamily="2" charset="-78"/>
              </a:rPr>
              <a:t>TIO2</a:t>
            </a:r>
            <a:r>
              <a:rPr lang="fa-IR" sz="2000" dirty="0" smtClean="0">
                <a:solidFill>
                  <a:schemeClr val="accent1">
                    <a:lumMod val="40000"/>
                    <a:lumOff val="60000"/>
                  </a:schemeClr>
                </a:solidFill>
                <a:cs typeface="B Badr" pitchFamily="2" charset="-78"/>
              </a:rPr>
              <a:t>كه به مدت 4 ساعت در دماي </a:t>
            </a:r>
            <a:r>
              <a:rPr lang="en-US" sz="2000" dirty="0" smtClean="0">
                <a:solidFill>
                  <a:schemeClr val="accent1">
                    <a:lumMod val="40000"/>
                    <a:lumOff val="60000"/>
                  </a:schemeClr>
                </a:solidFill>
                <a:cs typeface="B Badr" pitchFamily="2" charset="-78"/>
              </a:rPr>
              <a:t>c </a:t>
            </a:r>
            <a:r>
              <a:rPr lang="fa-IR" sz="2000" dirty="0" smtClean="0">
                <a:solidFill>
                  <a:schemeClr val="accent1">
                    <a:lumMod val="40000"/>
                    <a:lumOff val="60000"/>
                  </a:schemeClr>
                </a:solidFill>
                <a:cs typeface="B Badr" pitchFamily="2" charset="-78"/>
              </a:rPr>
              <a:t>400 تکلیس شده است</a:t>
            </a:r>
            <a:endParaRPr lang="fa-IR" sz="2000" dirty="0">
              <a:solidFill>
                <a:schemeClr val="accent1">
                  <a:lumMod val="40000"/>
                  <a:lumOff val="60000"/>
                </a:schemeClr>
              </a:solidFill>
              <a:cs typeface="B Badr" pitchFamily="2" charset="-78"/>
            </a:endParaRPr>
          </a:p>
        </p:txBody>
      </p:sp>
      <p:pic>
        <p:nvPicPr>
          <p:cNvPr id="17411"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928688" y="642938"/>
            <a:ext cx="7505700" cy="4297362"/>
          </a:xfr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endParaRPr lang="fa-IR" smtClean="0"/>
          </a:p>
        </p:txBody>
      </p:sp>
      <p:sp>
        <p:nvSpPr>
          <p:cNvPr id="3" name="Content Placeholder 2"/>
          <p:cNvSpPr>
            <a:spLocks noGrp="1"/>
          </p:cNvSpPr>
          <p:nvPr>
            <p:ph idx="1"/>
          </p:nvPr>
        </p:nvSpPr>
        <p:spPr>
          <a:xfrm>
            <a:off x="214282" y="1500174"/>
            <a:ext cx="9429784" cy="45259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420624" indent="-384048" algn="ctr" fontAlgn="auto">
              <a:spcAft>
                <a:spcPts val="0"/>
              </a:spcAft>
              <a:buFont typeface="Wingdings 2"/>
              <a:buChar char=""/>
              <a:defRPr/>
            </a:pPr>
            <a:endParaRPr lang="fa-I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420624" indent="-384048" algn="ctr" fontAlgn="auto">
              <a:spcAft>
                <a:spcPts val="0"/>
              </a:spcAft>
              <a:buFont typeface="Wingdings 2"/>
              <a:buChar char=""/>
              <a:defRPr/>
            </a:pPr>
            <a:endParaRPr lang="fa-I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420624" indent="-384048" algn="ctr" fontAlgn="auto">
              <a:spcAft>
                <a:spcPts val="0"/>
              </a:spcAft>
              <a:buFont typeface="Wingdings 2"/>
              <a:buChar char=""/>
              <a:defRPr/>
            </a:pPr>
            <a:endParaRPr lang="fa-I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420624" indent="-384048" algn="ctr" fontAlgn="auto">
              <a:spcAft>
                <a:spcPts val="0"/>
              </a:spcAft>
              <a:buFont typeface="Wingdings 2"/>
              <a:buChar char=""/>
              <a:defRPr/>
            </a:pPr>
            <a:r>
              <a:rPr lang="fa-I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با تشکر از حسن توجه شما عزیزان</a:t>
            </a:r>
            <a:endParaRPr lang="fa-I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0" y="-500063"/>
            <a:ext cx="9144000" cy="2714626"/>
          </a:xfrm>
        </p:spPr>
        <p:txBody>
          <a:bodyPr>
            <a:normAutofit/>
          </a:bodyPr>
          <a:lstStyle/>
          <a:p>
            <a:pPr algn="r" fontAlgn="auto">
              <a:spcAft>
                <a:spcPts val="0"/>
              </a:spcAft>
              <a:defRPr/>
            </a:pPr>
            <a:r>
              <a:rPr lang="fa-IR" sz="6600" dirty="0" smtClean="0">
                <a:solidFill>
                  <a:schemeClr val="accent1">
                    <a:lumMod val="40000"/>
                    <a:lumOff val="60000"/>
                  </a:schemeClr>
                </a:solidFill>
                <a:latin typeface="Arabic Typesetting" pitchFamily="66" charset="-78"/>
                <a:cs typeface="B Koodak Outline" pitchFamily="2" charset="-78"/>
              </a:rPr>
              <a:t>  چکیده:</a:t>
            </a:r>
            <a:endParaRPr lang="fa-IR" sz="6600" dirty="0">
              <a:solidFill>
                <a:schemeClr val="accent1">
                  <a:lumMod val="40000"/>
                  <a:lumOff val="60000"/>
                </a:schemeClr>
              </a:solidFill>
              <a:latin typeface="Arabic Typesetting" pitchFamily="66" charset="-78"/>
              <a:cs typeface="B Koodak Outline" pitchFamily="2" charset="-78"/>
            </a:endParaRPr>
          </a:p>
        </p:txBody>
      </p:sp>
      <p:sp>
        <p:nvSpPr>
          <p:cNvPr id="8195" name="Content Placeholder 4"/>
          <p:cNvSpPr>
            <a:spLocks noGrp="1"/>
          </p:cNvSpPr>
          <p:nvPr>
            <p:ph idx="1"/>
          </p:nvPr>
        </p:nvSpPr>
        <p:spPr>
          <a:xfrm>
            <a:off x="0" y="1285875"/>
            <a:ext cx="9144000" cy="5715000"/>
          </a:xfrm>
        </p:spPr>
        <p:txBody>
          <a:bodyPr/>
          <a:lstStyle/>
          <a:p>
            <a:pPr>
              <a:buFont typeface="Wingdings 2" panose="05020102010507070707" pitchFamily="18" charset="2"/>
              <a:buNone/>
            </a:pPr>
            <a:r>
              <a:rPr lang="fa-IR" sz="2400" smtClean="0">
                <a:cs typeface="B Badr" panose="00000400000000000000" pitchFamily="2" charset="-78"/>
              </a:rPr>
              <a:t>  </a:t>
            </a:r>
          </a:p>
          <a:p>
            <a:pPr>
              <a:buFont typeface="Wingdings 2" panose="05020102010507070707" pitchFamily="18" charset="2"/>
              <a:buNone/>
            </a:pPr>
            <a:endParaRPr lang="fa-IR" sz="2400" smtClean="0">
              <a:cs typeface="B Badr" panose="00000400000000000000" pitchFamily="2" charset="-78"/>
            </a:endParaRPr>
          </a:p>
          <a:p>
            <a:pPr>
              <a:buFont typeface="Wingdings 2" panose="05020102010507070707" pitchFamily="18" charset="2"/>
              <a:buNone/>
            </a:pPr>
            <a:r>
              <a:rPr lang="fa-IR" sz="2400" smtClean="0">
                <a:cs typeface="B Badr" panose="00000400000000000000" pitchFamily="2" charset="-78"/>
              </a:rPr>
              <a:t>  امروزه، نانوذرات به دليل خواص ويژه و همچنين كاربردهاي تكنولوژيكي فراواني كه دارند، توجه بسياري از پژوهشگران را به خود جلب كرده اند. در اين ميان، نانوذرات دي اكسيدتيتانيوم به دليل خواص نوري، الكتريكي و كاتاليستي بسيار عالي، داراي كاربردهاي بسيار مهمي در صنايع مختلف مي باشند. از جمله ي اين كاربردها مي توان به استفاده در رنگدانه هاي صنعتي، به عنوان فوتوكاتاليست در پاكسازي محيط زيست، در كرم هاي ضد آفتاب براي محافظت از پوست، دركاربردهاي فوتوولتاييك براي سلول هاي خورشيدي، در اجزاي دستگاه هاي الكترونيكي و بسياري موارد ديگر اشاره نمود . </a:t>
            </a:r>
          </a:p>
          <a:p>
            <a:pPr>
              <a:buFont typeface="Wingdings 2" panose="05020102010507070707" pitchFamily="18" charset="2"/>
              <a:buNone/>
            </a:pPr>
            <a:r>
              <a:rPr lang="fa-IR" sz="2400" smtClean="0">
                <a:cs typeface="B Badr" panose="00000400000000000000" pitchFamily="2" charset="-78"/>
              </a:rPr>
              <a:t> </a:t>
            </a:r>
          </a:p>
          <a:p>
            <a:pPr>
              <a:buFont typeface="Wingdings 2" panose="05020102010507070707" pitchFamily="18" charset="2"/>
              <a:buNone/>
            </a:pPr>
            <a:endParaRPr lang="fa-IR" sz="2400" smtClean="0">
              <a:cs typeface="B Badr" panose="00000400000000000000" pitchFamily="2" charset="-78"/>
            </a:endParaRPr>
          </a:p>
          <a:p>
            <a:pPr>
              <a:buFont typeface="Wingdings 2" panose="05020102010507070707" pitchFamily="18" charset="2"/>
              <a:buNone/>
            </a:pPr>
            <a:endParaRPr lang="fa-IR" sz="2400" smtClean="0">
              <a:cs typeface="B Badr" panose="00000400000000000000" pitchFamily="2" charset="-78"/>
            </a:endParaRPr>
          </a:p>
          <a:p>
            <a:pPr>
              <a:buFont typeface="Wingdings 2" panose="05020102010507070707" pitchFamily="18" charset="2"/>
              <a:buNone/>
            </a:pPr>
            <a:endParaRPr lang="fa-IR" sz="2400" smtClean="0">
              <a:cs typeface="B Badr" panose="00000400000000000000" pitchFamily="2" charset="-78"/>
            </a:endParaRPr>
          </a:p>
          <a:p>
            <a:pPr>
              <a:buFont typeface="Wingdings 2" panose="05020102010507070707" pitchFamily="18" charset="2"/>
              <a:buNone/>
            </a:pPr>
            <a:endParaRPr lang="fa-IR" sz="2400" smtClean="0">
              <a:cs typeface="B Badr" panose="00000400000000000000" pitchFamily="2" charset="-78"/>
            </a:endParaRPr>
          </a:p>
          <a:p>
            <a:pPr>
              <a:buFont typeface="Wingdings 2" panose="05020102010507070707" pitchFamily="18" charset="2"/>
              <a:buNone/>
            </a:pPr>
            <a:endParaRPr lang="fa-IR" sz="2400" smtClean="0">
              <a:cs typeface="B Badr" panose="00000400000000000000" pitchFamily="2" charset="-78"/>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214313"/>
            <a:ext cx="7467600" cy="1143000"/>
          </a:xfrm>
        </p:spPr>
        <p:txBody>
          <a:bodyPr>
            <a:normAutofit/>
          </a:bodyPr>
          <a:lstStyle/>
          <a:p>
            <a:pPr algn="r" fontAlgn="auto">
              <a:spcAft>
                <a:spcPts val="0"/>
              </a:spcAft>
              <a:defRPr/>
            </a:pPr>
            <a:r>
              <a:rPr lang="fa-IR" sz="6000" dirty="0" smtClean="0">
                <a:solidFill>
                  <a:schemeClr val="accent1">
                    <a:lumMod val="40000"/>
                    <a:lumOff val="60000"/>
                  </a:schemeClr>
                </a:solidFill>
                <a:cs typeface="B Kamran Outline" pitchFamily="2" charset="-78"/>
              </a:rPr>
              <a:t>مقدمه</a:t>
            </a:r>
            <a:endParaRPr lang="fa-IR" sz="6000" dirty="0">
              <a:solidFill>
                <a:schemeClr val="accent1">
                  <a:lumMod val="40000"/>
                  <a:lumOff val="60000"/>
                </a:schemeClr>
              </a:solidFill>
              <a:cs typeface="B Kamran Outline" pitchFamily="2" charset="-78"/>
            </a:endParaRPr>
          </a:p>
        </p:txBody>
      </p:sp>
      <p:sp>
        <p:nvSpPr>
          <p:cNvPr id="9219" name="Content Placeholder 2"/>
          <p:cNvSpPr>
            <a:spLocks noGrp="1"/>
          </p:cNvSpPr>
          <p:nvPr>
            <p:ph idx="1"/>
          </p:nvPr>
        </p:nvSpPr>
        <p:spPr>
          <a:xfrm>
            <a:off x="571500" y="1571625"/>
            <a:ext cx="7781925" cy="4525963"/>
          </a:xfrm>
        </p:spPr>
        <p:txBody>
          <a:bodyPr/>
          <a:lstStyle/>
          <a:p>
            <a:pPr algn="just"/>
            <a:r>
              <a:rPr lang="fa-IR" sz="2000" smtClean="0">
                <a:cs typeface="B Badr" panose="00000400000000000000" pitchFamily="2" charset="-78"/>
              </a:rPr>
              <a:t>در سال هاي اخير، سنتز نانوذرات سراميكي به علت خواص نوري، الكترونيكي و قابليت چگالش بهتر ، بسيار مورد توجه قرار گرفته است. در اين ميان نانوذرات دي اكسيدتيتانيوم خواص الكتريكي، نوري و فوتوكاتاليستي خوبي از خود نشان داده اند كاربرد و كارآيي </a:t>
            </a:r>
            <a:r>
              <a:rPr lang="en-US" sz="1600" smtClean="0">
                <a:cs typeface="B Badr" panose="00000400000000000000" pitchFamily="2" charset="-78"/>
              </a:rPr>
              <a:t>TIO2</a:t>
            </a:r>
            <a:r>
              <a:rPr lang="fa-IR" sz="2000" smtClean="0">
                <a:cs typeface="B Badr" panose="00000400000000000000" pitchFamily="2" charset="-78"/>
              </a:rPr>
              <a:t> به شدت تحت تاثير ساختار بلوري، شكل و اندازه ي ذرات آن است بنابراين تلاش هاي بسيار زيادي براي توليد نانوذرات </a:t>
            </a:r>
            <a:r>
              <a:rPr lang="en-US" sz="1600" smtClean="0">
                <a:cs typeface="B Badr" panose="00000400000000000000" pitchFamily="2" charset="-78"/>
              </a:rPr>
              <a:t>TIO2</a:t>
            </a:r>
            <a:r>
              <a:rPr lang="fa-IR" sz="2000" smtClean="0">
                <a:cs typeface="B Badr" panose="00000400000000000000" pitchFamily="2" charset="-78"/>
              </a:rPr>
              <a:t>  با اندازه، شكل و تخلخل كنترل شده جهت استفاده در لايه هاي نازك، سراميك ها، كامپوزيت ها و كاتاليست ها صورت گرفته است </a:t>
            </a:r>
            <a:r>
              <a:rPr lang="en-US" sz="1600" smtClean="0">
                <a:cs typeface="B Badr" panose="00000400000000000000" pitchFamily="2" charset="-78"/>
              </a:rPr>
              <a:t>TIO2</a:t>
            </a:r>
            <a:r>
              <a:rPr lang="fa-IR" sz="2000" smtClean="0">
                <a:cs typeface="B Badr" panose="00000400000000000000" pitchFamily="2" charset="-78"/>
              </a:rPr>
              <a:t> ماده اي است كه در زمينه هاي گوناگوني چون رنگ جوهرها، كاغذها و سنسورها پلاستيك ها، مواد آرايشي كاربرد دارد ، افزايش كاربرد نانوذرات </a:t>
            </a:r>
            <a:r>
              <a:rPr lang="en-US" sz="1600" smtClean="0">
                <a:cs typeface="B Badr" panose="00000400000000000000" pitchFamily="2" charset="-78"/>
              </a:rPr>
              <a:t>TIO2</a:t>
            </a:r>
            <a:r>
              <a:rPr lang="fa-IR" sz="2000" smtClean="0">
                <a:cs typeface="B Badr" panose="00000400000000000000" pitchFamily="2" charset="-78"/>
              </a:rPr>
              <a:t> در زمينه هاي كاتاليستي، فوتوكاتاليستي و سنسورها، نياز به استفاده از تجهيزات دقيق براي سنتز آن ها را تشديد نموده است دربسياري موارد، </a:t>
            </a:r>
            <a:r>
              <a:rPr lang="en-US" sz="1600" smtClean="0">
                <a:cs typeface="B Badr" panose="00000400000000000000" pitchFamily="2" charset="-78"/>
              </a:rPr>
              <a:t>TIO2</a:t>
            </a:r>
            <a:r>
              <a:rPr lang="fa-IR" sz="2000" smtClean="0">
                <a:cs typeface="B Badr" panose="00000400000000000000" pitchFamily="2" charset="-78"/>
              </a:rPr>
              <a:t> با استفاده از فرآيند سولفاتي و يا كلريدي توليد مي شود ، ولي ذرات توليد شده نسبتاً درشت بوده (در محدوده ي ميكروني ) و از درجه ي خلوص پاييني برخوردار هستند . با افزايش نياز به استفاده از نانوذرات </a:t>
            </a:r>
            <a:r>
              <a:rPr lang="en-US" sz="1600" smtClean="0">
                <a:cs typeface="B Badr" panose="00000400000000000000" pitchFamily="2" charset="-78"/>
              </a:rPr>
              <a:t>TIO2 </a:t>
            </a:r>
            <a:r>
              <a:rPr lang="fa-IR" sz="2000" smtClean="0">
                <a:cs typeface="B Badr" panose="00000400000000000000" pitchFamily="2" charset="-78"/>
              </a:rPr>
              <a:t> تحقيقات زيادي در اين زمينه انجام شده است .</a:t>
            </a: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fontAlgn="auto">
              <a:spcAft>
                <a:spcPts val="0"/>
              </a:spcAft>
              <a:defRPr/>
            </a:pPr>
            <a:r>
              <a:rPr lang="fa-IR" i="1" dirty="0" smtClean="0">
                <a:solidFill>
                  <a:schemeClr val="accent1">
                    <a:lumMod val="40000"/>
                    <a:lumOff val="60000"/>
                  </a:schemeClr>
                </a:solidFill>
                <a:latin typeface="Arabic Typesetting" pitchFamily="66" charset="-78"/>
                <a:cs typeface="B Koodak Outline" pitchFamily="2" charset="-78"/>
              </a:rPr>
              <a:t>دي اكسيدتيتانيوم</a:t>
            </a:r>
            <a:endParaRPr lang="fa-IR" i="1" dirty="0">
              <a:solidFill>
                <a:schemeClr val="accent1">
                  <a:lumMod val="40000"/>
                  <a:lumOff val="60000"/>
                </a:schemeClr>
              </a:solidFill>
              <a:latin typeface="Arabic Typesetting" pitchFamily="66" charset="-78"/>
              <a:cs typeface="B Koodak Outline" pitchFamily="2" charset="-78"/>
            </a:endParaRPr>
          </a:p>
        </p:txBody>
      </p:sp>
      <p:sp>
        <p:nvSpPr>
          <p:cNvPr id="10243" name="Content Placeholder 2"/>
          <p:cNvSpPr>
            <a:spLocks noGrp="1"/>
          </p:cNvSpPr>
          <p:nvPr>
            <p:ph idx="1"/>
          </p:nvPr>
        </p:nvSpPr>
        <p:spPr>
          <a:xfrm>
            <a:off x="457200" y="1600200"/>
            <a:ext cx="8229600" cy="5257800"/>
          </a:xfrm>
        </p:spPr>
        <p:txBody>
          <a:bodyPr/>
          <a:lstStyle/>
          <a:p>
            <a:pPr algn="justLow">
              <a:buFont typeface="Wingdings 2" panose="05020102010507070707" pitchFamily="18" charset="2"/>
              <a:buNone/>
            </a:pPr>
            <a:r>
              <a:rPr lang="fa-IR" sz="2400" smtClean="0">
                <a:cs typeface="B Badr" panose="00000400000000000000" pitchFamily="2" charset="-78"/>
              </a:rPr>
              <a:t>     </a:t>
            </a:r>
          </a:p>
          <a:p>
            <a:pPr algn="justLow">
              <a:buFont typeface="Wingdings 2" panose="05020102010507070707" pitchFamily="18" charset="2"/>
              <a:buNone/>
            </a:pPr>
            <a:endParaRPr lang="fa-IR" sz="2400" smtClean="0">
              <a:cs typeface="B Badr" panose="00000400000000000000" pitchFamily="2" charset="-78"/>
            </a:endParaRPr>
          </a:p>
          <a:p>
            <a:pPr algn="justLow">
              <a:buFont typeface="Wingdings 2" panose="05020102010507070707" pitchFamily="18" charset="2"/>
              <a:buNone/>
            </a:pPr>
            <a:r>
              <a:rPr lang="fa-IR" sz="2400" smtClean="0">
                <a:cs typeface="B Badr" panose="00000400000000000000" pitchFamily="2" charset="-78"/>
              </a:rPr>
              <a:t>     دی اکسید تیتانیوم از لحاظ ساختار بلوری  دارای سه شکل آناتاز و روتایل و بروکیت می باشد به لحاظ ترموديناميكي روتايل پايدارترين فاز دی اکسید تیتانیوم در فشار معمولي بوده و دو فاز ديگر، فازهاي نيمه پايدار اين سيستم به شمار مي روند واحدهاي پايه ي بلوري در هر سه فاز، هشت وجهي هاي </a:t>
            </a:r>
            <a:r>
              <a:rPr lang="en-US" sz="1600" smtClean="0">
                <a:cs typeface="B Badr" panose="00000400000000000000" pitchFamily="2" charset="-78"/>
              </a:rPr>
              <a:t>TIO6</a:t>
            </a:r>
            <a:r>
              <a:rPr lang="fa-IR" sz="2400" smtClean="0">
                <a:cs typeface="B Badr" panose="00000400000000000000" pitchFamily="2" charset="-78"/>
              </a:rPr>
              <a:t>مي باشند. تفاوت اين سه فاز در نحوه ي آرايش اين هشت وجهي ها است</a:t>
            </a:r>
            <a:r>
              <a:rPr lang="en-US" sz="2400" smtClean="0">
                <a:cs typeface="B Badr" panose="00000400000000000000" pitchFamily="2" charset="-78"/>
              </a:rPr>
              <a:t> </a:t>
            </a:r>
            <a:r>
              <a:rPr lang="fa-IR" sz="2400" smtClean="0">
                <a:cs typeface="B Badr" panose="00000400000000000000" pitchFamily="2" charset="-78"/>
              </a:rPr>
              <a:t>اين ساختارها مربوط به</a:t>
            </a:r>
            <a:r>
              <a:rPr lang="en-US" sz="2400" smtClean="0">
                <a:cs typeface="B Badr" panose="00000400000000000000" pitchFamily="2" charset="-78"/>
              </a:rPr>
              <a:t> </a:t>
            </a:r>
            <a:r>
              <a:rPr lang="en-US" sz="1600" smtClean="0">
                <a:cs typeface="B Badr" panose="00000400000000000000" pitchFamily="2" charset="-78"/>
              </a:rPr>
              <a:t>TIO2</a:t>
            </a:r>
            <a:r>
              <a:rPr lang="en-US" sz="2400" smtClean="0">
                <a:cs typeface="B Badr" panose="00000400000000000000" pitchFamily="2" charset="-78"/>
              </a:rPr>
              <a:t> </a:t>
            </a:r>
            <a:r>
              <a:rPr lang="fa-IR" sz="2400" smtClean="0">
                <a:cs typeface="B Badr" panose="00000400000000000000" pitchFamily="2" charset="-78"/>
              </a:rPr>
              <a:t>توده ای می باشد به دليل نسبت سطح به حجم بسيار بالاي نانوذرات </a:t>
            </a:r>
            <a:r>
              <a:rPr lang="en-US" sz="1600" smtClean="0">
                <a:cs typeface="B Badr" panose="00000400000000000000" pitchFamily="2" charset="-78"/>
              </a:rPr>
              <a:t>TIO6</a:t>
            </a:r>
            <a:r>
              <a:rPr lang="fa-IR" sz="2400" smtClean="0">
                <a:cs typeface="B Badr" panose="00000400000000000000" pitchFamily="2" charset="-78"/>
              </a:rPr>
              <a:t> ممكن است نحوه ي آرايش سطح، كاملاً با توده تفاوت داشته باشد</a:t>
            </a:r>
          </a:p>
          <a:p>
            <a:pPr algn="justLow">
              <a:buFont typeface="Wingdings 2" panose="05020102010507070707" pitchFamily="18" charset="2"/>
              <a:buNone/>
            </a:pPr>
            <a:endParaRPr lang="fa-IR" sz="2400" smtClean="0">
              <a:cs typeface="B Badr" panose="00000400000000000000" pitchFamily="2" charset="-78"/>
            </a:endParaRPr>
          </a:p>
        </p:txBody>
      </p:sp>
    </p:spTree>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643063" y="5000625"/>
            <a:ext cx="8229600" cy="1143000"/>
          </a:xfrm>
        </p:spPr>
        <p:txBody>
          <a:bodyPr>
            <a:normAutofit/>
          </a:bodyPr>
          <a:lstStyle/>
          <a:p>
            <a:pPr fontAlgn="auto">
              <a:spcAft>
                <a:spcPts val="0"/>
              </a:spcAft>
              <a:defRPr/>
            </a:pPr>
            <a:r>
              <a:rPr lang="fa-IR" sz="2800" dirty="0" smtClean="0">
                <a:solidFill>
                  <a:schemeClr val="accent1">
                    <a:lumMod val="40000"/>
                    <a:lumOff val="60000"/>
                  </a:schemeClr>
                </a:solidFill>
                <a:latin typeface="Arabic Typesetting" pitchFamily="66" charset="-78"/>
                <a:cs typeface="B Badr" pitchFamily="2" charset="-78"/>
              </a:rPr>
              <a:t>شکل 1- نحوه ی آرایش 8 وجهی ها در </a:t>
            </a:r>
            <a:r>
              <a:rPr lang="en-US" sz="2800" dirty="0" smtClean="0">
                <a:solidFill>
                  <a:schemeClr val="accent1">
                    <a:lumMod val="40000"/>
                    <a:lumOff val="60000"/>
                  </a:schemeClr>
                </a:solidFill>
                <a:latin typeface="Arabic Typesetting" pitchFamily="66" charset="-78"/>
                <a:cs typeface="B Badr" pitchFamily="2" charset="-78"/>
              </a:rPr>
              <a:t>    Tio6</a:t>
            </a:r>
            <a:endParaRPr lang="fa-IR" sz="2800" dirty="0">
              <a:solidFill>
                <a:schemeClr val="accent1">
                  <a:lumMod val="40000"/>
                  <a:lumOff val="60000"/>
                </a:schemeClr>
              </a:solidFill>
              <a:latin typeface="Arabic Typesetting" pitchFamily="66" charset="-78"/>
              <a:cs typeface="B Badr" pitchFamily="2" charset="-78"/>
            </a:endParaRPr>
          </a:p>
        </p:txBody>
      </p:sp>
      <p:pic>
        <p:nvPicPr>
          <p:cNvPr id="1126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28625" y="642938"/>
            <a:ext cx="8143875" cy="3714750"/>
          </a:xfrm>
        </p:spPr>
      </p:pic>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fontAlgn="auto">
              <a:spcAft>
                <a:spcPts val="0"/>
              </a:spcAft>
              <a:defRPr/>
            </a:pPr>
            <a:r>
              <a:rPr lang="fa-IR" dirty="0" smtClean="0">
                <a:solidFill>
                  <a:schemeClr val="accent1">
                    <a:lumMod val="40000"/>
                    <a:lumOff val="60000"/>
                  </a:schemeClr>
                </a:solidFill>
                <a:latin typeface="Arabic Typesetting" pitchFamily="66" charset="-78"/>
                <a:cs typeface="B Koodak Outline" pitchFamily="2" charset="-78"/>
              </a:rPr>
              <a:t/>
            </a:r>
            <a:br>
              <a:rPr lang="fa-IR" dirty="0" smtClean="0">
                <a:solidFill>
                  <a:schemeClr val="accent1">
                    <a:lumMod val="40000"/>
                    <a:lumOff val="60000"/>
                  </a:schemeClr>
                </a:solidFill>
                <a:latin typeface="Arabic Typesetting" pitchFamily="66" charset="-78"/>
                <a:cs typeface="B Koodak Outline" pitchFamily="2" charset="-78"/>
              </a:rPr>
            </a:br>
            <a:r>
              <a:rPr lang="fa-IR" dirty="0" smtClean="0">
                <a:solidFill>
                  <a:schemeClr val="accent1">
                    <a:lumMod val="40000"/>
                    <a:lumOff val="60000"/>
                  </a:schemeClr>
                </a:solidFill>
                <a:latin typeface="Arabic Typesetting" pitchFamily="66" charset="-78"/>
                <a:cs typeface="B Koodak Outline" pitchFamily="2" charset="-78"/>
              </a:rPr>
              <a:t>روش هاي سنتز نانوذرات دي اكسيدتيتانيوم</a:t>
            </a:r>
            <a:r>
              <a:rPr lang="fa-IR" dirty="0" smtClean="0">
                <a:solidFill>
                  <a:schemeClr val="accent1">
                    <a:lumMod val="40000"/>
                    <a:lumOff val="60000"/>
                  </a:schemeClr>
                </a:solidFill>
                <a:latin typeface="Arabic Typesetting" pitchFamily="66" charset="-78"/>
                <a:cs typeface="Arabic Typesetting" pitchFamily="66" charset="-78"/>
              </a:rPr>
              <a:t/>
            </a:r>
            <a:br>
              <a:rPr lang="fa-IR" dirty="0" smtClean="0">
                <a:solidFill>
                  <a:schemeClr val="accent1">
                    <a:lumMod val="40000"/>
                    <a:lumOff val="60000"/>
                  </a:schemeClr>
                </a:solidFill>
                <a:latin typeface="Arabic Typesetting" pitchFamily="66" charset="-78"/>
                <a:cs typeface="Arabic Typesetting" pitchFamily="66" charset="-78"/>
              </a:rPr>
            </a:br>
            <a:endParaRPr lang="fa-IR" dirty="0">
              <a:solidFill>
                <a:schemeClr val="accent1">
                  <a:lumMod val="40000"/>
                  <a:lumOff val="60000"/>
                </a:schemeClr>
              </a:solidFill>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fontScale="92500" lnSpcReduction="20000"/>
          </a:bodyPr>
          <a:lstStyle/>
          <a:p>
            <a:pPr marL="420624" indent="-384048" algn="justLow" fontAlgn="auto">
              <a:spcAft>
                <a:spcPts val="0"/>
              </a:spcAft>
              <a:buFont typeface="Wingdings 2"/>
              <a:buNone/>
              <a:defRPr/>
            </a:pPr>
            <a:r>
              <a:rPr lang="fa-IR" sz="2600" dirty="0" smtClean="0">
                <a:latin typeface="Arabic Typesetting" pitchFamily="66" charset="-78"/>
                <a:cs typeface="B Badr" pitchFamily="2" charset="-78"/>
              </a:rPr>
              <a:t>     تاكنون روش هاي متعددي براي سنتز نانوذرات </a:t>
            </a:r>
            <a:r>
              <a:rPr lang="en-US" sz="2600" dirty="0" smtClean="0">
                <a:latin typeface="Arabic Typesetting" pitchFamily="66" charset="-78"/>
                <a:cs typeface="B Badr" pitchFamily="2" charset="-78"/>
              </a:rPr>
              <a:t>Tio2</a:t>
            </a:r>
            <a:r>
              <a:rPr lang="fa-IR" sz="2600" dirty="0" smtClean="0">
                <a:latin typeface="Arabic Typesetting" pitchFamily="66" charset="-78"/>
                <a:cs typeface="B Badr" pitchFamily="2" charset="-78"/>
              </a:rPr>
              <a:t> مورد استفاده قرار گرفته است . مشاهده شده است كه روش های مختلف نتایج مختلفی هم همراه دارند به علت كثرت روش هاي سنتز و پارامترهاي دخيل در آن ها، تقسيم بندي آن ها به گروه هايي مشخص، مشكل است . در اين مقاله سعي شد ه تا روش هاي مختلف سنتز نانوذرات </a:t>
            </a:r>
            <a:r>
              <a:rPr lang="en-US" sz="2600" dirty="0" smtClean="0">
                <a:latin typeface="Arabic Typesetting" pitchFamily="66" charset="-78"/>
                <a:cs typeface="B Badr" pitchFamily="2" charset="-78"/>
              </a:rPr>
              <a:t>Tio2 </a:t>
            </a:r>
            <a:r>
              <a:rPr lang="fa-IR" sz="2600" dirty="0" smtClean="0">
                <a:latin typeface="Arabic Typesetting" pitchFamily="66" charset="-78"/>
                <a:cs typeface="B Badr" pitchFamily="2" charset="-78"/>
              </a:rPr>
              <a:t> كه توسط محققان مورد استفاده قرار گرفته است، به گروه هاي مشخصي تقسيم بندي شوند:</a:t>
            </a:r>
          </a:p>
          <a:p>
            <a:pPr marL="420624" indent="-384048" fontAlgn="auto">
              <a:spcAft>
                <a:spcPts val="0"/>
              </a:spcAft>
              <a:buFont typeface="Wingdings 2"/>
              <a:buNone/>
              <a:defRPr/>
            </a:pPr>
            <a:r>
              <a:rPr lang="fa-IR" sz="2600" dirty="0" smtClean="0">
                <a:latin typeface="Arabic Typesetting" pitchFamily="66" charset="-78"/>
                <a:cs typeface="B Badr" pitchFamily="2" charset="-78"/>
              </a:rPr>
              <a:t>                 </a:t>
            </a:r>
          </a:p>
          <a:p>
            <a:pPr marL="420624" indent="-384048" fontAlgn="auto">
              <a:spcAft>
                <a:spcPts val="0"/>
              </a:spcAft>
              <a:buFont typeface="Wingdings 2"/>
              <a:buNone/>
              <a:defRPr/>
            </a:pPr>
            <a:r>
              <a:rPr lang="fa-IR" sz="2600" dirty="0" smtClean="0">
                <a:latin typeface="Arabic Typesetting" pitchFamily="66" charset="-78"/>
                <a:cs typeface="B Badr" pitchFamily="2" charset="-78"/>
              </a:rPr>
              <a:t>       1- روش سل – ژل</a:t>
            </a:r>
          </a:p>
          <a:p>
            <a:pPr marL="420624" indent="-384048" fontAlgn="auto">
              <a:spcAft>
                <a:spcPts val="0"/>
              </a:spcAft>
              <a:buFont typeface="Wingdings 2"/>
              <a:buNone/>
              <a:defRPr/>
            </a:pPr>
            <a:r>
              <a:rPr lang="fa-IR" sz="2600" dirty="0" smtClean="0">
                <a:latin typeface="Arabic Typesetting" pitchFamily="66" charset="-78"/>
                <a:cs typeface="B Badr" pitchFamily="2" charset="-78"/>
              </a:rPr>
              <a:t>       2- روش هیدروترمال</a:t>
            </a:r>
          </a:p>
          <a:p>
            <a:pPr marL="420624" indent="-384048" fontAlgn="auto">
              <a:spcAft>
                <a:spcPts val="0"/>
              </a:spcAft>
              <a:buFont typeface="Wingdings 2"/>
              <a:buNone/>
              <a:defRPr/>
            </a:pPr>
            <a:r>
              <a:rPr lang="fa-IR" sz="2600" dirty="0" smtClean="0">
                <a:latin typeface="Arabic Typesetting" pitchFamily="66" charset="-78"/>
                <a:cs typeface="B Badr" pitchFamily="2" charset="-78"/>
              </a:rPr>
              <a:t>       3- روش مکانو شیمیایی</a:t>
            </a:r>
          </a:p>
          <a:p>
            <a:pPr marL="420624" indent="-384048" fontAlgn="auto">
              <a:spcAft>
                <a:spcPts val="0"/>
              </a:spcAft>
              <a:buFont typeface="Wingdings 2"/>
              <a:buNone/>
              <a:defRPr/>
            </a:pPr>
            <a:r>
              <a:rPr lang="fa-IR" sz="2600" dirty="0" smtClean="0">
                <a:latin typeface="Arabic Typesetting" pitchFamily="66" charset="-78"/>
                <a:cs typeface="B Badr" pitchFamily="2" charset="-78"/>
              </a:rPr>
              <a:t>       4- روش پلاسمای حرارتی با فرکانس رادیویی</a:t>
            </a:r>
          </a:p>
          <a:p>
            <a:pPr marL="420624" indent="-384048" fontAlgn="auto">
              <a:spcAft>
                <a:spcPts val="0"/>
              </a:spcAft>
              <a:buFont typeface="Wingdings 2"/>
              <a:buNone/>
              <a:defRPr/>
            </a:pPr>
            <a:r>
              <a:rPr lang="fa-IR" sz="2600" dirty="0" smtClean="0">
                <a:latin typeface="Arabic Typesetting" pitchFamily="66" charset="-78"/>
                <a:cs typeface="B Badr" pitchFamily="2" charset="-78"/>
              </a:rPr>
              <a:t>       5- روش چگالش از بخار شیمیایی </a:t>
            </a:r>
          </a:p>
          <a:p>
            <a:pPr marL="420624" indent="-384048" fontAlgn="auto">
              <a:spcAft>
                <a:spcPts val="0"/>
              </a:spcAft>
              <a:buFont typeface="Wingdings 2"/>
              <a:buNone/>
              <a:defRPr/>
            </a:pPr>
            <a:r>
              <a:rPr lang="fa-IR" sz="2400" dirty="0" smtClean="0">
                <a:latin typeface="Arabic Typesetting" pitchFamily="66" charset="-78"/>
                <a:cs typeface="Arabic Typesetting" pitchFamily="66" charset="-78"/>
              </a:rPr>
              <a:t>                 </a:t>
            </a:r>
          </a:p>
        </p:txBody>
      </p:sp>
      <p:sp>
        <p:nvSpPr>
          <p:cNvPr id="9" name="Right Bracket 8"/>
          <p:cNvSpPr/>
          <p:nvPr/>
        </p:nvSpPr>
        <p:spPr>
          <a:xfrm>
            <a:off x="7286625" y="3643313"/>
            <a:ext cx="285750" cy="2214562"/>
          </a:xfrm>
          <a:prstGeom prst="rightBracket">
            <a:avLst/>
          </a:prstGeom>
          <a:ln/>
        </p:spPr>
        <p:style>
          <a:lnRef idx="2">
            <a:schemeClr val="accent2"/>
          </a:lnRef>
          <a:fillRef idx="0">
            <a:schemeClr val="accent2"/>
          </a:fillRef>
          <a:effectRef idx="1">
            <a:schemeClr val="accent2"/>
          </a:effectRef>
          <a:fontRef idx="minor">
            <a:schemeClr val="tx1"/>
          </a:fontRef>
        </p:style>
        <p:txBody>
          <a:bodyPr rtlCol="1" anchor="ctr"/>
          <a:lstStyle/>
          <a:p>
            <a:pPr algn="ctr" fontAlgn="auto">
              <a:spcBef>
                <a:spcPts val="0"/>
              </a:spcBef>
              <a:spcAft>
                <a:spcPts val="0"/>
              </a:spcAft>
              <a:defRPr/>
            </a:pPr>
            <a:endParaRPr lang="fa-IR" dirty="0"/>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5"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5"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5" end="5"/>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5"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p:cTn id="40"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1"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r" rtl="0"/>
            <a:r>
              <a:rPr lang="fa-IR" sz="5400" i="1" smtClean="0">
                <a:solidFill>
                  <a:srgbClr val="FFFF00"/>
                </a:solidFill>
                <a:cs typeface="B Koodak Outline" panose="00000400000000000000" pitchFamily="2" charset="-78"/>
              </a:rPr>
              <a:t>روش سل - ژل</a:t>
            </a:r>
          </a:p>
        </p:txBody>
      </p:sp>
      <p:sp>
        <p:nvSpPr>
          <p:cNvPr id="3" name="Content Placeholder 2"/>
          <p:cNvSpPr>
            <a:spLocks noGrp="1"/>
          </p:cNvSpPr>
          <p:nvPr>
            <p:ph idx="1"/>
          </p:nvPr>
        </p:nvSpPr>
        <p:spPr>
          <a:xfrm>
            <a:off x="457200" y="1600200"/>
            <a:ext cx="8003232" cy="4525963"/>
          </a:xfrm>
        </p:spPr>
        <p:txBody>
          <a:bodyPr/>
          <a:lstStyle/>
          <a:p>
            <a:pPr marL="36512" indent="0" algn="just">
              <a:buNone/>
            </a:pPr>
            <a:r>
              <a:rPr lang="fa-IR" sz="2800" dirty="0" smtClean="0">
                <a:cs typeface="B Badr" panose="00000400000000000000" pitchFamily="2" charset="-78"/>
              </a:rPr>
              <a:t>روش سل  ژل كه شامل واكنش هاي هيدروليز و تراكم پيش ماده هاي آلكوكسيدي است، روشي مطمئن براي سنتز اكسيدهاي فلزي بسيار ريز مي باشد محققان مختلف روش سل  ژل را به صورت هاي مختلفي مورد استفاده قرار داده اند </a:t>
            </a:r>
            <a:r>
              <a:rPr lang="en-US" sz="2000" dirty="0" smtClean="0">
                <a:cs typeface="B Badr" panose="00000400000000000000" pitchFamily="2" charset="-78"/>
              </a:rPr>
              <a:t>Li </a:t>
            </a:r>
            <a:r>
              <a:rPr lang="fa-IR" sz="2800" dirty="0" smtClean="0">
                <a:cs typeface="B Badr" panose="00000400000000000000" pitchFamily="2" charset="-78"/>
              </a:rPr>
              <a:t> و همكارانش تترا</a:t>
            </a:r>
            <a:r>
              <a:rPr lang="en-US" sz="2000" dirty="0" smtClean="0">
                <a:cs typeface="B Badr" panose="00000400000000000000" pitchFamily="2" charset="-78"/>
              </a:rPr>
              <a:t>n</a:t>
            </a:r>
            <a:r>
              <a:rPr lang="en-US" sz="2800" dirty="0" smtClean="0">
                <a:cs typeface="B Badr" panose="00000400000000000000" pitchFamily="2" charset="-78"/>
              </a:rPr>
              <a:t> </a:t>
            </a:r>
            <a:r>
              <a:rPr lang="fa-IR" sz="2800" dirty="0" smtClean="0">
                <a:cs typeface="B Badr" panose="00000400000000000000" pitchFamily="2" charset="-78"/>
              </a:rPr>
              <a:t> بوتيل تيتانات را به آب دي يونيزه افزوده و با افزودن اسيد هيدروكلريك يا آمونياك، ژلي تهيه كردند كه پس از خشك كردن، آسياب كردن و تكليس در دماهاي مختلف، نانوپودر</a:t>
            </a:r>
            <a:r>
              <a:rPr lang="en-US" sz="2800" dirty="0" smtClean="0">
                <a:cs typeface="B Badr" panose="00000400000000000000" pitchFamily="2" charset="-78"/>
              </a:rPr>
              <a:t> </a:t>
            </a:r>
            <a:r>
              <a:rPr lang="en-US" sz="2000" dirty="0" smtClean="0">
                <a:cs typeface="B Badr" panose="00000400000000000000" pitchFamily="2" charset="-78"/>
              </a:rPr>
              <a:t>Tio2</a:t>
            </a:r>
            <a:r>
              <a:rPr lang="en-US" sz="2800" dirty="0" smtClean="0">
                <a:cs typeface="B Badr" panose="00000400000000000000" pitchFamily="2" charset="-78"/>
              </a:rPr>
              <a:t> </a:t>
            </a:r>
            <a:r>
              <a:rPr lang="fa-IR" sz="2800" dirty="0" smtClean="0">
                <a:cs typeface="B Badr" panose="00000400000000000000" pitchFamily="2" charset="-78"/>
              </a:rPr>
              <a:t> حاصل شد مشاهده شد كه استحاله ي آناتاز به روتايل ، در دماي 600 درجه سانتی گراد شروع و در دمای 800 درجه سانتی گراد كامل شد  و با افزايش دماي تكليس از 350 درجه به 600 درجه اندازه ي ذرات از </a:t>
            </a:r>
            <a:r>
              <a:rPr lang="en-US" sz="2000" dirty="0" smtClean="0">
                <a:cs typeface="B Badr" panose="00000400000000000000" pitchFamily="2" charset="-78"/>
              </a:rPr>
              <a:t>nm</a:t>
            </a:r>
            <a:r>
              <a:rPr lang="fa-IR" sz="2800" dirty="0" smtClean="0">
                <a:cs typeface="B Badr" panose="00000400000000000000" pitchFamily="2" charset="-78"/>
              </a:rPr>
              <a:t> 6 به </a:t>
            </a:r>
            <a:r>
              <a:rPr lang="en-US" sz="2000" dirty="0" smtClean="0">
                <a:cs typeface="B Badr" panose="00000400000000000000" pitchFamily="2" charset="-78"/>
              </a:rPr>
              <a:t>nm </a:t>
            </a:r>
            <a:r>
              <a:rPr lang="fa-IR" sz="2800" dirty="0" smtClean="0">
                <a:cs typeface="B Badr" panose="00000400000000000000" pitchFamily="2" charset="-78"/>
              </a:rPr>
              <a:t> 36 افزایش یافته است</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75240" cy="4525963"/>
          </a:xfrm>
        </p:spPr>
        <p:txBody>
          <a:bodyPr/>
          <a:lstStyle/>
          <a:p>
            <a:pPr marL="36512" indent="0" algn="just">
              <a:buNone/>
            </a:pPr>
            <a:r>
              <a:rPr lang="en-US" sz="2400" dirty="0" smtClean="0">
                <a:cs typeface="B Badr" panose="00000400000000000000" pitchFamily="2" charset="-78"/>
              </a:rPr>
              <a:t>Zhang</a:t>
            </a:r>
            <a:r>
              <a:rPr lang="fa-IR" sz="3200" dirty="0" smtClean="0">
                <a:cs typeface="B Badr" panose="00000400000000000000" pitchFamily="2" charset="-78"/>
              </a:rPr>
              <a:t> و همكارانش از روش ميكروامولوسيون سل  ژل استفاده نمودند . آن ها با هيدروليز تترا ايزوپروپاكسيدتيتانيوم در ميكروامولوسيون حاوي 80 </a:t>
            </a:r>
            <a:r>
              <a:rPr lang="en-US" sz="2400" dirty="0" smtClean="0">
                <a:cs typeface="B Badr" panose="00000400000000000000" pitchFamily="2" charset="-78"/>
              </a:rPr>
              <a:t>Span -Tween</a:t>
            </a:r>
            <a:r>
              <a:rPr lang="fa-IR" sz="2400" dirty="0" smtClean="0">
                <a:cs typeface="B Badr" panose="00000400000000000000" pitchFamily="2" charset="-78"/>
              </a:rPr>
              <a:t> </a:t>
            </a:r>
            <a:r>
              <a:rPr lang="fa-IR" sz="3200" dirty="0" smtClean="0">
                <a:cs typeface="B Badr" panose="00000400000000000000" pitchFamily="2" charset="-78"/>
              </a:rPr>
              <a:t>نانوذرات </a:t>
            </a:r>
            <a:r>
              <a:rPr lang="en-US" sz="3200" dirty="0" smtClean="0">
                <a:cs typeface="B Badr" panose="00000400000000000000" pitchFamily="2" charset="-78"/>
              </a:rPr>
              <a:t> </a:t>
            </a:r>
            <a:r>
              <a:rPr lang="en-US" sz="2400" dirty="0" smtClean="0">
                <a:cs typeface="B Badr" panose="00000400000000000000" pitchFamily="2" charset="-78"/>
              </a:rPr>
              <a:t>TiO2</a:t>
            </a:r>
            <a:r>
              <a:rPr lang="en-US" sz="3200" dirty="0" smtClean="0">
                <a:cs typeface="B Badr" panose="00000400000000000000" pitchFamily="2" charset="-78"/>
              </a:rPr>
              <a:t> </a:t>
            </a:r>
            <a:r>
              <a:rPr lang="fa-IR" sz="3200" dirty="0" smtClean="0">
                <a:cs typeface="B Badr" panose="00000400000000000000" pitchFamily="2" charset="-78"/>
              </a:rPr>
              <a:t>را سنتز و سپس آن ها را در دماهاي مختلف تكليس نمودند با توجه به تصوير </a:t>
            </a:r>
            <a:r>
              <a:rPr lang="en-US" sz="2400" dirty="0" smtClean="0">
                <a:cs typeface="B Badr" panose="00000400000000000000" pitchFamily="2" charset="-78"/>
              </a:rPr>
              <a:t>TEM</a:t>
            </a:r>
            <a:r>
              <a:rPr lang="fa-IR" sz="3200" dirty="0" smtClean="0">
                <a:cs typeface="B Badr" panose="00000400000000000000" pitchFamily="2" charset="-78"/>
              </a:rPr>
              <a:t> مشاهده شد كه ذرات به شكل كروي بوده و داراي توزيع اندازه ي ذره ي نسبتاً مناسبي هستند . همچنين پيك هاي </a:t>
            </a:r>
            <a:r>
              <a:rPr lang="en-US" sz="2400" dirty="0" smtClean="0">
                <a:cs typeface="B Badr" panose="00000400000000000000" pitchFamily="2" charset="-78"/>
              </a:rPr>
              <a:t>XRD</a:t>
            </a:r>
            <a:r>
              <a:rPr lang="fa-IR" sz="3200" dirty="0" smtClean="0">
                <a:cs typeface="B Badr" panose="00000400000000000000" pitchFamily="2" charset="-78"/>
              </a:rPr>
              <a:t> نشان دادند كه استحاله ي فازي آناتاز به روتايل در دماي 200 شروع و در دماي 350 تكميل مي شود. اندازه ي متوسط ذرات در دماي بالاي 300 کمتر از</a:t>
            </a:r>
            <a:r>
              <a:rPr lang="en-US" sz="2400" dirty="0" smtClean="0">
                <a:cs typeface="B Badr" panose="00000400000000000000" pitchFamily="2" charset="-78"/>
              </a:rPr>
              <a:t>nm </a:t>
            </a:r>
            <a:r>
              <a:rPr lang="fa-IR" sz="3200" dirty="0" smtClean="0">
                <a:cs typeface="B Badr" panose="00000400000000000000" pitchFamily="2" charset="-78"/>
              </a:rPr>
              <a:t> 30 محاسبه شده است </a:t>
            </a:r>
          </a:p>
          <a:p>
            <a:pPr marL="36512" indent="0" algn="just">
              <a:buNone/>
            </a:pPr>
            <a:endParaRPr lang="fa-IR" dirty="0"/>
          </a:p>
        </p:txBody>
      </p:sp>
    </p:spTree>
    <p:extLst>
      <p:ext uri="{BB962C8B-B14F-4D97-AF65-F5344CB8AC3E}">
        <p14:creationId xmlns:p14="http://schemas.microsoft.com/office/powerpoint/2010/main" val="2069665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85875" y="4714875"/>
            <a:ext cx="8501063" cy="1143000"/>
          </a:xfrm>
        </p:spPr>
        <p:txBody>
          <a:bodyPr>
            <a:noAutofit/>
          </a:bodyPr>
          <a:lstStyle/>
          <a:p>
            <a:pPr fontAlgn="auto">
              <a:spcAft>
                <a:spcPts val="0"/>
              </a:spcAft>
              <a:defRPr/>
            </a:pPr>
            <a:r>
              <a:rPr lang="fa-IR" sz="2400" dirty="0" smtClean="0">
                <a:solidFill>
                  <a:schemeClr val="accent1">
                    <a:lumMod val="40000"/>
                    <a:lumOff val="60000"/>
                  </a:schemeClr>
                </a:solidFill>
                <a:cs typeface="B Badr" pitchFamily="2" charset="-78"/>
              </a:rPr>
              <a:t>شکل 2 تصویر </a:t>
            </a:r>
            <a:r>
              <a:rPr lang="en-US" sz="1600" dirty="0" smtClean="0">
                <a:solidFill>
                  <a:schemeClr val="accent1">
                    <a:lumMod val="40000"/>
                    <a:lumOff val="60000"/>
                  </a:schemeClr>
                </a:solidFill>
                <a:cs typeface="B Badr" pitchFamily="2" charset="-78"/>
              </a:rPr>
              <a:t>TEM</a:t>
            </a:r>
            <a:r>
              <a:rPr lang="fa-IR" sz="2400" dirty="0" smtClean="0">
                <a:solidFill>
                  <a:schemeClr val="accent1">
                    <a:lumMod val="40000"/>
                    <a:lumOff val="60000"/>
                  </a:schemeClr>
                </a:solidFill>
                <a:cs typeface="B Badr" pitchFamily="2" charset="-78"/>
              </a:rPr>
              <a:t> نانو ذرات </a:t>
            </a:r>
            <a:r>
              <a:rPr lang="en-US" sz="1600" dirty="0" smtClean="0">
                <a:solidFill>
                  <a:schemeClr val="accent1">
                    <a:lumMod val="40000"/>
                    <a:lumOff val="60000"/>
                  </a:schemeClr>
                </a:solidFill>
                <a:cs typeface="B Badr" pitchFamily="2" charset="-78"/>
              </a:rPr>
              <a:t>Tio2 </a:t>
            </a:r>
            <a:r>
              <a:rPr lang="fa-IR" sz="2400" dirty="0" smtClean="0">
                <a:solidFill>
                  <a:schemeClr val="accent1">
                    <a:lumMod val="40000"/>
                    <a:lumOff val="60000"/>
                  </a:schemeClr>
                </a:solidFill>
                <a:cs typeface="B Badr" pitchFamily="2" charset="-78"/>
              </a:rPr>
              <a:t> آناتاز در دمای </a:t>
            </a:r>
            <a:r>
              <a:rPr lang="en-US" sz="2400" dirty="0" smtClean="0">
                <a:solidFill>
                  <a:schemeClr val="accent1">
                    <a:lumMod val="40000"/>
                    <a:lumOff val="60000"/>
                  </a:schemeClr>
                </a:solidFill>
                <a:cs typeface="B Badr" pitchFamily="2" charset="-78"/>
              </a:rPr>
              <a:t>c</a:t>
            </a:r>
            <a:r>
              <a:rPr lang="fa-IR" sz="2400" dirty="0" smtClean="0">
                <a:solidFill>
                  <a:schemeClr val="accent1">
                    <a:lumMod val="40000"/>
                    <a:lumOff val="60000"/>
                  </a:schemeClr>
                </a:solidFill>
                <a:cs typeface="B Badr" pitchFamily="2" charset="-78"/>
              </a:rPr>
              <a:t>200 درجه </a:t>
            </a:r>
            <a:endParaRPr lang="fa-IR" sz="2400" dirty="0">
              <a:solidFill>
                <a:schemeClr val="accent1">
                  <a:lumMod val="40000"/>
                  <a:lumOff val="60000"/>
                </a:schemeClr>
              </a:solidFill>
              <a:cs typeface="B Badr" pitchFamily="2" charset="-78"/>
            </a:endParaRPr>
          </a:p>
        </p:txBody>
      </p:sp>
      <p:pic>
        <p:nvPicPr>
          <p:cNvPr id="14339"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57313" y="857250"/>
            <a:ext cx="6215062" cy="3500438"/>
          </a:xfrm>
        </p:spPr>
      </p:pic>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Technic">
  <a:themeElements>
    <a:clrScheme name="Custom 2">
      <a:dk1>
        <a:srgbClr val="00B050"/>
      </a:dk1>
      <a:lt1>
        <a:sysClr val="window" lastClr="FFFFFF"/>
      </a:lt1>
      <a:dk2>
        <a:srgbClr val="00843C"/>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657</TotalTime>
  <Words>1010</Words>
  <Application>Microsoft Office PowerPoint</Application>
  <PresentationFormat>On-screen Show (4:3)</PresentationFormat>
  <Paragraphs>66</Paragraphs>
  <Slides>14</Slides>
  <Notes>12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Arabic Typesetting</vt:lpstr>
      <vt:lpstr>Arial</vt:lpstr>
      <vt:lpstr>B Badr</vt:lpstr>
      <vt:lpstr>B Kamran Outline</vt:lpstr>
      <vt:lpstr>B Koodak Outline</vt:lpstr>
      <vt:lpstr>B Titr</vt:lpstr>
      <vt:lpstr>Calibri</vt:lpstr>
      <vt:lpstr>Rage Italic</vt:lpstr>
      <vt:lpstr>Tahoma</vt:lpstr>
      <vt:lpstr>Trebuchet MS</vt:lpstr>
      <vt:lpstr>Wingdings 2</vt:lpstr>
      <vt:lpstr>Technic</vt:lpstr>
      <vt:lpstr>      </vt:lpstr>
      <vt:lpstr>  چکیده:</vt:lpstr>
      <vt:lpstr>مقدمه</vt:lpstr>
      <vt:lpstr>دي اكسيدتيتانيوم</vt:lpstr>
      <vt:lpstr>شکل 1- نحوه ی آرایش 8 وجهی ها در     Tio6</vt:lpstr>
      <vt:lpstr> روش هاي سنتز نانوذرات دي اكسيدتيتانيوم </vt:lpstr>
      <vt:lpstr>روش سل - ژل</vt:lpstr>
      <vt:lpstr>PowerPoint Presentation</vt:lpstr>
      <vt:lpstr>شکل 2 تصویر TEM نانو ذرات Tio2  آناتاز در دمای c200 درجه </vt:lpstr>
      <vt:lpstr>  شکل 3-الگوی  XRD نانو ذرات   الف)آناتاز  ب)روتایل</vt:lpstr>
      <vt:lpstr> </vt:lpstr>
      <vt:lpstr>PowerPoint Presentation</vt:lpstr>
      <vt:lpstr>شکل 5-تصوير TEMنمونه ي TIO2كه به مدت 4 ساعت در دماي c 400 تکلیس شده است</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ashi_pc</dc:creator>
  <cp:lastModifiedBy>omid</cp:lastModifiedBy>
  <cp:revision>42</cp:revision>
  <dcterms:created xsi:type="dcterms:W3CDTF">2009-11-09T21:17:08Z</dcterms:created>
  <dcterms:modified xsi:type="dcterms:W3CDTF">2018-06-24T14:19:23Z</dcterms:modified>
</cp:coreProperties>
</file>