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500EA-D368-48FF-825E-9B0AD4F11964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0B1D3-87B1-4DF0-8145-86100ACDEA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0B1D3-87B1-4DF0-8145-86100ACDEA0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0B1D3-87B1-4DF0-8145-86100ACDEA0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0B1D3-87B1-4DF0-8145-86100ACDEA0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0B1D3-87B1-4DF0-8145-86100ACDEA0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0B1D3-87B1-4DF0-8145-86100ACDEA0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0B1D3-87B1-4DF0-8145-86100ACDEA0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0B1D3-87B1-4DF0-8145-86100ACDEA0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0B1D3-87B1-4DF0-8145-86100ACDEA0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0B1D3-87B1-4DF0-8145-86100ACDEA0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0B1D3-87B1-4DF0-8145-86100ACDEA0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0B1D3-87B1-4DF0-8145-86100ACDEA0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5DE5-B659-48E3-A8EC-5C49F5E8D5B2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7B72F-0596-4460-81E4-12AA9E29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5DE5-B659-48E3-A8EC-5C49F5E8D5B2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7B72F-0596-4460-81E4-12AA9E29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5DE5-B659-48E3-A8EC-5C49F5E8D5B2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7B72F-0596-4460-81E4-12AA9E29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5DE5-B659-48E3-A8EC-5C49F5E8D5B2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7B72F-0596-4460-81E4-12AA9E29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5DE5-B659-48E3-A8EC-5C49F5E8D5B2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7B72F-0596-4460-81E4-12AA9E29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5DE5-B659-48E3-A8EC-5C49F5E8D5B2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7B72F-0596-4460-81E4-12AA9E29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5DE5-B659-48E3-A8EC-5C49F5E8D5B2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7B72F-0596-4460-81E4-12AA9E29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5DE5-B659-48E3-A8EC-5C49F5E8D5B2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7B72F-0596-4460-81E4-12AA9E29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5DE5-B659-48E3-A8EC-5C49F5E8D5B2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7B72F-0596-4460-81E4-12AA9E29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5DE5-B659-48E3-A8EC-5C49F5E8D5B2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7B72F-0596-4460-81E4-12AA9E29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5DE5-B659-48E3-A8EC-5C49F5E8D5B2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7B72F-0596-4460-81E4-12AA9E29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45DE5-B659-48E3-A8EC-5C49F5E8D5B2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7B72F-0596-4460-81E4-12AA9E29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 descr="D:\articles\Dr.Jan\New Folder\powerpoint\شناخت درمانگری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86000" y="533400"/>
            <a:ext cx="3810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400" dirty="0" smtClean="0">
                <a:solidFill>
                  <a:srgbClr val="FFFF00"/>
                </a:solidFill>
                <a:cs typeface="B Titr" pitchFamily="2" charset="-78"/>
              </a:rPr>
              <a:t>جلسه دوم</a:t>
            </a:r>
          </a:p>
          <a:p>
            <a:pPr algn="ctr"/>
            <a:endParaRPr lang="fa-IR" sz="4400" dirty="0" smtClean="0">
              <a:solidFill>
                <a:srgbClr val="FFFF00"/>
              </a:solidFill>
              <a:cs typeface="B Titr" pitchFamily="2" charset="-78"/>
            </a:endParaRPr>
          </a:p>
          <a:p>
            <a:pPr algn="ctr"/>
            <a:r>
              <a:rPr lang="fa-IR" sz="4400" dirty="0" smtClean="0">
                <a:solidFill>
                  <a:srgbClr val="FFFF00"/>
                </a:solidFill>
                <a:cs typeface="B Titr" pitchFamily="2" charset="-78"/>
              </a:rPr>
              <a:t>تفکر واحساس</a:t>
            </a:r>
            <a:endParaRPr lang="en-US" sz="4400" dirty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>
                <a:solidFill>
                  <a:srgbClr val="FF0000"/>
                </a:solidFill>
                <a:cs typeface="B Titr" pitchFamily="2" charset="-78"/>
              </a:rPr>
              <a:t>فنوني براي تصرف افکار خودکار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fa-IR" b="1" dirty="0">
                <a:cs typeface="B Koodak" pitchFamily="2" charset="-78"/>
              </a:rPr>
              <a:t>واقعه را در ذهنتان تكرار كنيد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b="1" dirty="0">
                <a:cs typeface="B Koodak" pitchFamily="2" charset="-78"/>
              </a:rPr>
              <a:t>به آرامي،به ذهنتان اجازه دهيد سرگردان شودوبه دقت ببينيدچه افكاري(وتصاويري) به ذهنتان خطور مي كند.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b="1" dirty="0">
                <a:cs typeface="B Koodak" pitchFamily="2" charset="-78"/>
              </a:rPr>
              <a:t>تصور كنيد آن واقعه را دوباره تجربه مي كنيد.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b="1" dirty="0">
                <a:cs typeface="B Koodak" pitchFamily="2" charset="-78"/>
              </a:rPr>
              <a:t>شرايط آن واقعه را بازآفريني كنيد.</a:t>
            </a:r>
            <a:endParaRPr lang="en-US" dirty="0">
              <a:cs typeface="B Koodak" pitchFamily="2" charset="-78"/>
            </a:endParaRPr>
          </a:p>
          <a:p>
            <a:pPr algn="r" rtl="1"/>
            <a:endParaRPr lang="en-US" dirty="0">
              <a:cs typeface="B Koodak" pitchFamily="2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>
                <a:solidFill>
                  <a:srgbClr val="FF0000"/>
                </a:solidFill>
                <a:cs typeface="B Titr" pitchFamily="2" charset="-78"/>
              </a:rPr>
              <a:t>عناصر اصلي نظريه </a:t>
            </a:r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شناختي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fa-IR" dirty="0">
                <a:cs typeface="B Koodak" pitchFamily="2" charset="-78"/>
              </a:rPr>
              <a:t>افكار منفي خودكار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dirty="0">
                <a:cs typeface="B Koodak" pitchFamily="2" charset="-78"/>
              </a:rPr>
              <a:t>روان بنه هاي منفي/محتواي روان بنه منفي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i="1" dirty="0">
                <a:cs typeface="B Koodak" pitchFamily="2" charset="-78"/>
              </a:rPr>
              <a:t>فرايند يا پردازش</a:t>
            </a:r>
            <a:r>
              <a:rPr lang="fa-IR" dirty="0">
                <a:cs typeface="B Koodak" pitchFamily="2" charset="-78"/>
              </a:rPr>
              <a:t> خطاهاي منطقي/تحريف هاي شناختي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dirty="0">
                <a:cs typeface="B Koodak" pitchFamily="2" charset="-78"/>
              </a:rPr>
              <a:t>محتواي منفي مربوط به :</a:t>
            </a:r>
            <a:endParaRPr lang="en-US" dirty="0">
              <a:cs typeface="B Koodak" pitchFamily="2" charset="-78"/>
            </a:endParaRPr>
          </a:p>
          <a:p>
            <a:pPr algn="r" rtl="1"/>
            <a:r>
              <a:rPr lang="fa-IR" dirty="0">
                <a:cs typeface="B Koodak" pitchFamily="2" charset="-78"/>
              </a:rPr>
              <a:t>-خود</a:t>
            </a:r>
            <a:endParaRPr lang="en-US" dirty="0">
              <a:cs typeface="B Koodak" pitchFamily="2" charset="-78"/>
            </a:endParaRPr>
          </a:p>
          <a:p>
            <a:pPr algn="r" rtl="1"/>
            <a:r>
              <a:rPr lang="fa-IR" dirty="0">
                <a:cs typeface="B Koodak" pitchFamily="2" charset="-78"/>
              </a:rPr>
              <a:t>-دنيا</a:t>
            </a:r>
            <a:endParaRPr lang="en-US" dirty="0">
              <a:cs typeface="B Koodak" pitchFamily="2" charset="-78"/>
            </a:endParaRPr>
          </a:p>
          <a:p>
            <a:pPr algn="r" rtl="1"/>
            <a:r>
              <a:rPr lang="fa-IR" dirty="0">
                <a:cs typeface="B Koodak" pitchFamily="2" charset="-78"/>
              </a:rPr>
              <a:t>-آينده</a:t>
            </a:r>
            <a:endParaRPr lang="en-US" dirty="0">
              <a:cs typeface="B Koodak" pitchFamily="2" charset="-78"/>
            </a:endParaRPr>
          </a:p>
          <a:p>
            <a:pPr algn="r"/>
            <a:endParaRPr lang="en-US" dirty="0">
              <a:cs typeface="B Koodak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  <a:cs typeface="B Titr" pitchFamily="2" charset="-78"/>
              </a:rPr>
              <a:t>انواع خطاهاي منطقي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r" rtl="1"/>
            <a:r>
              <a:rPr lang="fa-IR" dirty="0">
                <a:cs typeface="B Koodak" pitchFamily="2" charset="-78"/>
              </a:rPr>
              <a:t>توجيه افراطي(بی انصاف افراطي)</a:t>
            </a:r>
            <a:r>
              <a:rPr lang="fa-IR" b="1" dirty="0">
                <a:cs typeface="B Koodak" pitchFamily="2" charset="-78"/>
              </a:rPr>
              <a:t>      </a:t>
            </a:r>
            <a:r>
              <a:rPr lang="en-US" b="1" dirty="0">
                <a:cs typeface="B Koodak" pitchFamily="2" charset="-78"/>
              </a:rPr>
              <a:t>MDTJ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dirty="0">
                <a:cs typeface="B Koodak" pitchFamily="2" charset="-78"/>
              </a:rPr>
              <a:t>پيش‌بيني‌هاي منفي بي‌دليل</a:t>
            </a:r>
            <a:r>
              <a:rPr lang="fa-IR" b="1" dirty="0">
                <a:cs typeface="B Koodak" pitchFamily="2" charset="-78"/>
              </a:rPr>
              <a:t>                 </a:t>
            </a:r>
            <a:r>
              <a:rPr lang="en-US" b="1" dirty="0">
                <a:cs typeface="B Koodak" pitchFamily="2" charset="-78"/>
              </a:rPr>
              <a:t>UNP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dirty="0">
                <a:cs typeface="B Koodak" pitchFamily="2" charset="-78"/>
              </a:rPr>
              <a:t>تعميم‌دهي افراطي</a:t>
            </a:r>
            <a:r>
              <a:rPr lang="fa-IR" b="1" dirty="0">
                <a:cs typeface="B Koodak" pitchFamily="2" charset="-78"/>
              </a:rPr>
              <a:t>                            </a:t>
            </a:r>
            <a:r>
              <a:rPr lang="en-US" b="1" dirty="0">
                <a:cs typeface="B Koodak" pitchFamily="2" charset="-78"/>
              </a:rPr>
              <a:t>OG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dirty="0">
                <a:cs typeface="B Koodak" pitchFamily="2" charset="-78"/>
              </a:rPr>
              <a:t>تفکر سياه و سفيد</a:t>
            </a:r>
            <a:r>
              <a:rPr lang="fa-IR" b="1" dirty="0">
                <a:cs typeface="B Koodak" pitchFamily="2" charset="-78"/>
              </a:rPr>
              <a:t>                       </a:t>
            </a:r>
            <a:r>
              <a:rPr lang="en-US" b="1" dirty="0">
                <a:cs typeface="B Koodak" pitchFamily="2" charset="-78"/>
              </a:rPr>
              <a:t>B&amp;WT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dirty="0">
                <a:cs typeface="B Koodak" pitchFamily="2" charset="-78"/>
              </a:rPr>
              <a:t>تخصيص نارواي مسؤوليت</a:t>
            </a:r>
            <a:r>
              <a:rPr lang="fa-IR" b="1" dirty="0">
                <a:cs typeface="B Koodak" pitchFamily="2" charset="-78"/>
              </a:rPr>
              <a:t>                 </a:t>
            </a:r>
            <a:r>
              <a:rPr lang="en-US" b="1" dirty="0">
                <a:cs typeface="B Koodak" pitchFamily="2" charset="-78"/>
              </a:rPr>
              <a:t>IAOR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dirty="0">
                <a:cs typeface="B Koodak" pitchFamily="2" charset="-78"/>
              </a:rPr>
              <a:t>ذهن‌خواني</a:t>
            </a:r>
            <a:r>
              <a:rPr lang="fa-IR" b="1" dirty="0">
                <a:cs typeface="B Koodak" pitchFamily="2" charset="-78"/>
              </a:rPr>
              <a:t>                               </a:t>
            </a:r>
            <a:r>
              <a:rPr lang="en-US" b="1" dirty="0">
                <a:cs typeface="B Koodak" pitchFamily="2" charset="-78"/>
              </a:rPr>
              <a:t>MR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dirty="0">
                <a:cs typeface="B Koodak" pitchFamily="2" charset="-78"/>
              </a:rPr>
              <a:t>ارزش‌گذاري سوگيرانه                          </a:t>
            </a:r>
            <a:r>
              <a:rPr lang="en-US" dirty="0">
                <a:cs typeface="B Koodak" pitchFamily="2" charset="-78"/>
              </a:rPr>
              <a:t>BW</a:t>
            </a:r>
          </a:p>
          <a:p>
            <a:pPr lvl="0" algn="r" rtl="1"/>
            <a:r>
              <a:rPr lang="fa-IR" dirty="0">
                <a:cs typeface="B Koodak" pitchFamily="2" charset="-78"/>
              </a:rPr>
              <a:t>ناديده گرفتن حقايق</a:t>
            </a:r>
            <a:r>
              <a:rPr lang="fa-IR" b="1" dirty="0">
                <a:cs typeface="B Koodak" pitchFamily="2" charset="-78"/>
              </a:rPr>
              <a:t>                        </a:t>
            </a:r>
            <a:r>
              <a:rPr lang="en-US" b="1" dirty="0">
                <a:cs typeface="B Koodak" pitchFamily="2" charset="-78"/>
              </a:rPr>
              <a:t>IF</a:t>
            </a:r>
            <a:r>
              <a:rPr lang="fa-IR" b="1" dirty="0">
                <a:cs typeface="B Koodak" pitchFamily="2" charset="-78"/>
              </a:rPr>
              <a:t>  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dirty="0">
                <a:cs typeface="B Koodak" pitchFamily="2" charset="-78"/>
              </a:rPr>
              <a:t>مطلق غلط ‌انگاري‌هاي</a:t>
            </a:r>
            <a:r>
              <a:rPr lang="fa-IR" b="1" dirty="0">
                <a:cs typeface="B Koodak" pitchFamily="2" charset="-78"/>
              </a:rPr>
              <a:t>                     </a:t>
            </a:r>
            <a:r>
              <a:rPr lang="en-US" b="1" dirty="0">
                <a:cs typeface="B Koodak" pitchFamily="2" charset="-78"/>
              </a:rPr>
              <a:t>FA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b="1" dirty="0">
                <a:cs typeface="B Koodak" pitchFamily="2" charset="-78"/>
              </a:rPr>
              <a:t>بايد يا اجبار                             </a:t>
            </a:r>
            <a:r>
              <a:rPr lang="en-US" b="1" dirty="0">
                <a:cs typeface="B Koodak" pitchFamily="2" charset="-78"/>
              </a:rPr>
              <a:t>MOS</a:t>
            </a:r>
            <a:endParaRPr lang="en-US" dirty="0">
              <a:cs typeface="B Koodak" pitchFamily="2" charset="-78"/>
            </a:endParaRPr>
          </a:p>
          <a:p>
            <a:pPr algn="r" rtl="1"/>
            <a:r>
              <a:rPr lang="fa-IR" b="1" dirty="0">
                <a:cs typeface="B Koodak" pitchFamily="2" charset="-78"/>
              </a:rPr>
              <a:t>استدلال هيجاني                        </a:t>
            </a:r>
            <a:r>
              <a:rPr lang="en-US" b="1" dirty="0">
                <a:cs typeface="B Koodak" pitchFamily="2" charset="-78"/>
              </a:rPr>
              <a:t>ER</a:t>
            </a:r>
            <a:endParaRPr lang="en-US" dirty="0">
              <a:cs typeface="B Koodak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>
                <a:solidFill>
                  <a:srgbClr val="FF0000"/>
                </a:solidFill>
                <a:cs typeface="B Titr" pitchFamily="2" charset="-78"/>
              </a:rPr>
              <a:t>افکار خودکار (1</a:t>
            </a:r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)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lvl="0" algn="r" rtl="1"/>
            <a:r>
              <a:rPr lang="fa-IR" dirty="0" smtClean="0">
                <a:cs typeface="B Koodak" pitchFamily="2" charset="-78"/>
              </a:rPr>
              <a:t>پديده‌اي </a:t>
            </a:r>
            <a:r>
              <a:rPr lang="fa-IR" dirty="0">
                <a:cs typeface="B Koodak" pitchFamily="2" charset="-78"/>
              </a:rPr>
              <a:t>زود گذراست(مثل جمله اي كه سر زبان است)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dirty="0">
                <a:cs typeface="B Koodak" pitchFamily="2" charset="-78"/>
              </a:rPr>
              <a:t>در جريان هشياري فرد اتفاق مي‌افتد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dirty="0">
                <a:cs typeface="B Koodak" pitchFamily="2" charset="-78"/>
              </a:rPr>
              <a:t>کوتاه و اختصاصي هستند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dirty="0">
                <a:cs typeface="B Koodak" pitchFamily="2" charset="-78"/>
              </a:rPr>
              <a:t>بلافاصله بعد از اتفاق،بي نهايت سريع از ذهن مي </a:t>
            </a:r>
            <a:r>
              <a:rPr lang="fa-IR" dirty="0" smtClean="0">
                <a:cs typeface="B Koodak" pitchFamily="2" charset="-78"/>
              </a:rPr>
              <a:t>گذرند</a:t>
            </a:r>
            <a:endParaRPr lang="en-US" dirty="0">
              <a:cs typeface="B Koodak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b="1" dirty="0">
                <a:solidFill>
                  <a:srgbClr val="FF0000"/>
                </a:solidFill>
                <a:cs typeface="B Titr" pitchFamily="2" charset="-78"/>
              </a:rPr>
              <a:t>افکار خودکار (2)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fa-IR" dirty="0">
                <a:cs typeface="B Koodak" pitchFamily="2" charset="-78"/>
              </a:rPr>
              <a:t>به صورت جمله ظاهر نمي شوند،بلكه شامل يك كلمه يا تصور كليدي است.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dirty="0">
                <a:cs typeface="B Koodak" pitchFamily="2" charset="-78"/>
              </a:rPr>
              <a:t>ناشي از فرايند تفكر قوي نيستند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dirty="0">
                <a:cs typeface="B Koodak" pitchFamily="2" charset="-78"/>
              </a:rPr>
              <a:t>مانند گامهاي حل مسأله از يك سير منطقي خاص تبعيت نمي كند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dirty="0">
                <a:cs typeface="B Koodak" pitchFamily="2" charset="-78"/>
              </a:rPr>
              <a:t>درست مثل يك بازتاب اتفاق مي افتند</a:t>
            </a:r>
            <a:endParaRPr lang="en-US" dirty="0">
              <a:cs typeface="B Koodak" pitchFamily="2" charset="-78"/>
            </a:endParaRPr>
          </a:p>
          <a:p>
            <a:pPr algn="r"/>
            <a:endParaRPr lang="en-US" dirty="0">
              <a:cs typeface="B Koodak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>
                <a:solidFill>
                  <a:srgbClr val="FF0000"/>
                </a:solidFill>
                <a:cs typeface="B Titr" pitchFamily="2" charset="-78"/>
              </a:rPr>
              <a:t>تعريف روان‌بنه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r" rtl="1"/>
            <a:r>
              <a:rPr lang="fa-IR" dirty="0">
                <a:cs typeface="B Koodak" pitchFamily="2" charset="-78"/>
              </a:rPr>
              <a:t>روان بنه ها هويت هاي </a:t>
            </a:r>
            <a:r>
              <a:rPr lang="fa-IR" u="sng" dirty="0">
                <a:cs typeface="B Koodak" pitchFamily="2" charset="-78"/>
              </a:rPr>
              <a:t>دایمي</a:t>
            </a:r>
            <a:r>
              <a:rPr lang="fa-IR" dirty="0">
                <a:cs typeface="B Koodak" pitchFamily="2" charset="-78"/>
              </a:rPr>
              <a:t> هستند که جايي در مغز شما ذخيره مي‌شوند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dirty="0">
                <a:cs typeface="B Koodak" pitchFamily="2" charset="-78"/>
              </a:rPr>
              <a:t>آنها حاوي «محتواي روان بنه »-مواد مبنايي طولاني مدت(قديمي) در باره ي موضوع هاي(اشيا)اين دنيا كه به شكل زير ظاهر مي شوند: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dirty="0">
                <a:cs typeface="B Koodak" pitchFamily="2" charset="-78"/>
              </a:rPr>
              <a:t>پيش فرض هاي رسمي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dirty="0">
                <a:cs typeface="B Koodak" pitchFamily="2" charset="-78"/>
              </a:rPr>
              <a:t>خاطرات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dirty="0">
                <a:cs typeface="B Koodak" pitchFamily="2" charset="-78"/>
              </a:rPr>
              <a:t>هيجان هاي تداعي شونده</a:t>
            </a:r>
            <a:endParaRPr lang="en-US" dirty="0">
              <a:cs typeface="B Koodak" pitchFamily="2" charset="-78"/>
            </a:endParaRPr>
          </a:p>
          <a:p>
            <a:pPr algn="r" rtl="1"/>
            <a:r>
              <a:rPr lang="fa-IR" dirty="0">
                <a:cs typeface="B Koodak" pitchFamily="2" charset="-78"/>
              </a:rPr>
              <a:t>گرايشهاي عملي</a:t>
            </a:r>
            <a:endParaRPr lang="en-US" dirty="0">
              <a:cs typeface="B Koodak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Koodak" pitchFamily="2" charset="-78"/>
              </a:rPr>
              <a:t>يك روان بنه شبيه جعبه اي است كه محتواي آن عبارت است از تجارب قبلي بر اساس تعبير وتفسيرهاي شخصي.</a:t>
            </a:r>
            <a:endParaRPr lang="en-US" dirty="0" smtClean="0">
              <a:cs typeface="B Koodak" pitchFamily="2" charset="-78"/>
            </a:endParaRPr>
          </a:p>
          <a:p>
            <a:pPr algn="r" rtl="1"/>
            <a:r>
              <a:rPr lang="fa-IR" dirty="0">
                <a:cs typeface="B Koodak" pitchFamily="2" charset="-78"/>
              </a:rPr>
              <a:t>محتواي روان بنه ممكن است مثبت منفي يا تركيبي باشد.</a:t>
            </a:r>
            <a:endParaRPr lang="en-US" dirty="0">
              <a:cs typeface="B Koodak" pitchFamily="2" charset="-78"/>
            </a:endParaRPr>
          </a:p>
          <a:p>
            <a:pPr algn="r" rtl="1"/>
            <a:endParaRPr lang="en-US" dirty="0">
              <a:cs typeface="B Koodak" pitchFamily="2" charset="-78"/>
            </a:endParaRPr>
          </a:p>
        </p:txBody>
      </p:sp>
      <p:sp>
        <p:nvSpPr>
          <p:cNvPr id="6" name="Bevel 5"/>
          <p:cNvSpPr/>
          <p:nvPr/>
        </p:nvSpPr>
        <p:spPr>
          <a:xfrm>
            <a:off x="2743200" y="3581400"/>
            <a:ext cx="3352800" cy="2971800"/>
          </a:xfrm>
          <a:prstGeom prst="bevel">
            <a:avLst>
              <a:gd name="adj" fmla="val 109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>
              <a:buFont typeface="Arial" pitchFamily="34" charset="0"/>
              <a:buChar char="•"/>
            </a:pPr>
            <a:r>
              <a:rPr lang="fa-IR" sz="2000" dirty="0" smtClean="0">
                <a:cs typeface="B Titr" pitchFamily="2" charset="-78"/>
              </a:rPr>
              <a:t>محتواي </a:t>
            </a:r>
            <a:r>
              <a:rPr lang="fa-IR" sz="2000" dirty="0">
                <a:cs typeface="B Titr" pitchFamily="2" charset="-78"/>
              </a:rPr>
              <a:t>پيش فرضي </a:t>
            </a:r>
            <a:endParaRPr lang="en-US" sz="2000" dirty="0">
              <a:cs typeface="B Titr" pitchFamily="2" charset="-78"/>
            </a:endParaRPr>
          </a:p>
          <a:p>
            <a:pPr lvl="0" algn="r" rtl="1">
              <a:buFont typeface="Arial" pitchFamily="34" charset="0"/>
              <a:buChar char="•"/>
            </a:pPr>
            <a:r>
              <a:rPr lang="fa-IR" sz="2000" dirty="0">
                <a:cs typeface="B Titr" pitchFamily="2" charset="-78"/>
              </a:rPr>
              <a:t>خاطرات</a:t>
            </a:r>
            <a:endParaRPr lang="en-US" sz="2000" dirty="0">
              <a:cs typeface="B Titr" pitchFamily="2" charset="-78"/>
            </a:endParaRPr>
          </a:p>
          <a:p>
            <a:pPr lvl="0" algn="r" rtl="1">
              <a:buFont typeface="Arial" pitchFamily="34" charset="0"/>
              <a:buChar char="•"/>
            </a:pPr>
            <a:r>
              <a:rPr lang="fa-IR" sz="2000" dirty="0">
                <a:cs typeface="B Titr" pitchFamily="2" charset="-78"/>
              </a:rPr>
              <a:t>هيجان هاي تداعي شونده</a:t>
            </a:r>
            <a:endParaRPr lang="en-US" sz="2000" dirty="0">
              <a:cs typeface="B Titr" pitchFamily="2" charset="-78"/>
            </a:endParaRPr>
          </a:p>
          <a:p>
            <a:pPr algn="r" rtl="1">
              <a:buFont typeface="Arial" pitchFamily="34" charset="0"/>
              <a:buChar char="•"/>
            </a:pPr>
            <a:r>
              <a:rPr lang="fa-IR" sz="2000" dirty="0">
                <a:cs typeface="B Titr" pitchFamily="2" charset="-78"/>
              </a:rPr>
              <a:t>گرايشهاي عملي</a:t>
            </a:r>
            <a:endParaRPr lang="en-US" sz="2000" dirty="0">
              <a:cs typeface="B Titr" pitchFamily="2" charset="-78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309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گ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b="1" dirty="0">
                <a:solidFill>
                  <a:srgbClr val="FF0000"/>
                </a:solidFill>
                <a:cs typeface="B Titr" pitchFamily="2" charset="-78"/>
              </a:rPr>
              <a:t>موضوع‌هاي روان‌بنه‌هاي رايج</a:t>
            </a:r>
            <a:r>
              <a:rPr lang="fa-IR" dirty="0">
                <a:solidFill>
                  <a:srgbClr val="FF0000"/>
                </a:solidFill>
                <a:cs typeface="B Titr" pitchFamily="2" charset="-78"/>
              </a:rPr>
              <a:t>/</a:t>
            </a:r>
            <a:r>
              <a:rPr lang="fa-IR" b="1" dirty="0">
                <a:solidFill>
                  <a:srgbClr val="FF0000"/>
                </a:solidFill>
                <a:cs typeface="B Titr" pitchFamily="2" charset="-78"/>
              </a:rPr>
              <a:t>محتواي بنيادي روان بنه ها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r" rtl="1"/>
            <a:r>
              <a:rPr lang="fa-IR" dirty="0">
                <a:cs typeface="B Koodak" pitchFamily="2" charset="-78"/>
              </a:rPr>
              <a:t>ارزش </a:t>
            </a:r>
            <a:r>
              <a:rPr lang="fa-IR" dirty="0" smtClean="0">
                <a:cs typeface="B Koodak" pitchFamily="2" charset="-78"/>
              </a:rPr>
              <a:t>خودمان</a:t>
            </a:r>
            <a:endParaRPr lang="en-US" dirty="0">
              <a:cs typeface="B Koodak" pitchFamily="2" charset="-78"/>
            </a:endParaRPr>
          </a:p>
          <a:p>
            <a:pPr algn="r" rtl="1"/>
            <a:r>
              <a:rPr lang="en-US" dirty="0">
                <a:cs typeface="B Koodak" pitchFamily="2" charset="-78"/>
                <a:sym typeface="Wingdings 2"/>
              </a:rPr>
              <a:t></a:t>
            </a:r>
            <a:r>
              <a:rPr lang="fa-IR" dirty="0">
                <a:cs typeface="B Koodak" pitchFamily="2" charset="-78"/>
              </a:rPr>
              <a:t> ماهيت زندگي ما / دنياي ما  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dirty="0">
                <a:cs typeface="B Koodak" pitchFamily="2" charset="-78"/>
              </a:rPr>
              <a:t>موقعيت اجتماعي ما </a:t>
            </a:r>
            <a:endParaRPr lang="en-US" dirty="0">
              <a:cs typeface="B Koodak" pitchFamily="2" charset="-78"/>
            </a:endParaRPr>
          </a:p>
          <a:p>
            <a:pPr algn="r" rtl="1"/>
            <a:r>
              <a:rPr lang="en-US" dirty="0">
                <a:cs typeface="B Koodak" pitchFamily="2" charset="-78"/>
                <a:sym typeface="Wingdings 2"/>
              </a:rPr>
              <a:t></a:t>
            </a:r>
            <a:r>
              <a:rPr lang="fa-IR" dirty="0">
                <a:cs typeface="B Koodak" pitchFamily="2" charset="-78"/>
              </a:rPr>
              <a:t> يکپارچگي / امنيت خود ما 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dirty="0">
                <a:cs typeface="B Koodak" pitchFamily="2" charset="-78"/>
              </a:rPr>
              <a:t> ارزش ديگران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dirty="0">
                <a:cs typeface="B Koodak" pitchFamily="2" charset="-78"/>
              </a:rPr>
              <a:t>محتوا به شكل </a:t>
            </a:r>
            <a:r>
              <a:rPr lang="fa-IR" dirty="0" smtClean="0">
                <a:cs typeface="B Koodak" pitchFamily="2" charset="-78"/>
              </a:rPr>
              <a:t>زیر </a:t>
            </a:r>
            <a:r>
              <a:rPr lang="fa-IR" dirty="0">
                <a:cs typeface="B Koodak" pitchFamily="2" charset="-78"/>
              </a:rPr>
              <a:t>است: 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b="1" dirty="0">
                <a:cs typeface="B Koodak" pitchFamily="2" charset="-78"/>
              </a:rPr>
              <a:t>زمان حال يا آينده</a:t>
            </a:r>
            <a:endParaRPr lang="en-US" dirty="0">
              <a:cs typeface="B Koodak" pitchFamily="2" charset="-78"/>
            </a:endParaRPr>
          </a:p>
          <a:p>
            <a:pPr lvl="0" algn="r" rtl="1"/>
            <a:r>
              <a:rPr lang="fa-IR" b="1" dirty="0">
                <a:cs typeface="B Koodak" pitchFamily="2" charset="-78"/>
              </a:rPr>
              <a:t>شرطي</a:t>
            </a:r>
            <a:endParaRPr lang="en-US" dirty="0">
              <a:cs typeface="B Koodak" pitchFamily="2" charset="-78"/>
            </a:endParaRPr>
          </a:p>
          <a:p>
            <a:endParaRPr lang="en-US" dirty="0">
              <a:cs typeface="B Koodak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>
                <a:solidFill>
                  <a:srgbClr val="FF0000"/>
                </a:solidFill>
                <a:cs typeface="B Titr" pitchFamily="2" charset="-78"/>
              </a:rPr>
              <a:t>توالي تفکر </a:t>
            </a:r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منفي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>
                <a:cs typeface="B Koodak" pitchFamily="2" charset="-78"/>
              </a:rPr>
              <a:t>افكار خود كار</a:t>
            </a:r>
            <a:endParaRPr lang="en-US" dirty="0">
              <a:cs typeface="B Koodak" pitchFamily="2" charset="-78"/>
            </a:endParaRPr>
          </a:p>
          <a:p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1694329"/>
            <a:ext cx="1208598" cy="2725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2514600" y="2362200"/>
            <a:ext cx="3429000" cy="768350"/>
          </a:xfrm>
          <a:prstGeom prst="homePlate">
            <a:avLst>
              <a:gd name="adj" fmla="val 6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B Koodak" pitchFamily="2" charset="-78"/>
              </a:rPr>
              <a:t>جریان هشیاری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B Koodak" pitchFamily="2" charset="-7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B Koodak" pitchFamily="2" charset="-78"/>
              </a:rPr>
              <a:t>شامل آگاهي از دريافت هاي حسي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Koodak" pitchFamily="2" charset="-78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743200" y="3124200"/>
            <a:ext cx="2057400" cy="317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B Koodak" pitchFamily="2" charset="-78"/>
              </a:rPr>
              <a:t>افكار خود كار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Koodak" pitchFamily="2" charset="-78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04800" y="2667000"/>
            <a:ext cx="18288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B Koodak" pitchFamily="2" charset="-78"/>
              </a:rPr>
              <a:t>واقعه فعال كننده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Koodak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20762"/>
          </a:xfrm>
        </p:spPr>
        <p:txBody>
          <a:bodyPr>
            <a:normAutofit fontScale="90000"/>
          </a:bodyPr>
          <a:lstStyle/>
          <a:p>
            <a:pPr rtl="1"/>
            <a:r>
              <a:rPr lang="fa-IR" b="1" dirty="0">
                <a:solidFill>
                  <a:srgbClr val="FF0000"/>
                </a:solidFill>
                <a:cs typeface="B Titr" pitchFamily="2" charset="-78"/>
              </a:rPr>
              <a:t>شناسایی باورهای سطحی ونوشتن آن در فرم سه ستونی(1)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2209800"/>
          <a:ext cx="8458200" cy="3352800"/>
        </p:xfrm>
        <a:graphic>
          <a:graphicData uri="http://schemas.openxmlformats.org/drawingml/2006/table">
            <a:tbl>
              <a:tblPr rtl="1"/>
              <a:tblGrid>
                <a:gridCol w="2818790"/>
                <a:gridCol w="2819705"/>
                <a:gridCol w="2819705"/>
              </a:tblGrid>
              <a:tr h="29414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واقعه فعال ساز(َ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A</a:t>
                      </a:r>
                      <a:r>
                        <a:rPr lang="fa-IR" sz="16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باور /افکار(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B</a:t>
                      </a:r>
                      <a:r>
                        <a:rPr lang="fa-IR" sz="16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پیامد هیجانی(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C</a:t>
                      </a:r>
                      <a:r>
                        <a:rPr lang="fa-IR" sz="16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8656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i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داور خطا گرفت</a:t>
                      </a:r>
                      <a:endParaRPr lang="en-US" sz="20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i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او بی مصرف است</a:t>
                      </a:r>
                      <a:endParaRPr lang="en-US" sz="20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i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خشم</a:t>
                      </a:r>
                      <a:endParaRPr lang="en-US" sz="20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403</Words>
  <Application>Microsoft Office PowerPoint</Application>
  <PresentationFormat>On-screen Show (4:3)</PresentationFormat>
  <Paragraphs>86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انواع خطاهاي منطقي</vt:lpstr>
      <vt:lpstr>افکار خودکار (1)</vt:lpstr>
      <vt:lpstr>افکار خودکار (2)</vt:lpstr>
      <vt:lpstr>تعريف روان‌بنه</vt:lpstr>
      <vt:lpstr>Slide 6</vt:lpstr>
      <vt:lpstr>موضوع‌هاي روان‌بنه‌هاي رايج/محتواي بنيادي روان بنه ها</vt:lpstr>
      <vt:lpstr>توالي تفکر منفي</vt:lpstr>
      <vt:lpstr>شناسایی باورهای سطحی ونوشتن آن در فرم سه ستونی(1)</vt:lpstr>
      <vt:lpstr>فنوني براي تصرف افکار خودکار</vt:lpstr>
      <vt:lpstr>عناصر اصلي نظريه شناختي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masoud</dc:creator>
  <cp:lastModifiedBy>MRT</cp:lastModifiedBy>
  <cp:revision>3</cp:revision>
  <dcterms:created xsi:type="dcterms:W3CDTF">2009-02-02T20:28:39Z</dcterms:created>
  <dcterms:modified xsi:type="dcterms:W3CDTF">2010-05-31T19:34:17Z</dcterms:modified>
</cp:coreProperties>
</file>