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85" r:id="rId3"/>
    <p:sldId id="292" r:id="rId4"/>
    <p:sldId id="287" r:id="rId5"/>
    <p:sldId id="288" r:id="rId6"/>
    <p:sldId id="257" r:id="rId7"/>
    <p:sldId id="258" r:id="rId8"/>
    <p:sldId id="259" r:id="rId9"/>
    <p:sldId id="260" r:id="rId10"/>
    <p:sldId id="274" r:id="rId11"/>
    <p:sldId id="261" r:id="rId12"/>
    <p:sldId id="273" r:id="rId13"/>
    <p:sldId id="282" r:id="rId14"/>
    <p:sldId id="262" r:id="rId15"/>
    <p:sldId id="263" r:id="rId16"/>
    <p:sldId id="264" r:id="rId17"/>
    <p:sldId id="278" r:id="rId18"/>
    <p:sldId id="275" r:id="rId19"/>
    <p:sldId id="280" r:id="rId20"/>
    <p:sldId id="281" r:id="rId21"/>
    <p:sldId id="277" r:id="rId22"/>
    <p:sldId id="276" r:id="rId23"/>
    <p:sldId id="265" r:id="rId24"/>
    <p:sldId id="266" r:id="rId25"/>
    <p:sldId id="267" r:id="rId26"/>
    <p:sldId id="289" r:id="rId27"/>
    <p:sldId id="290" r:id="rId28"/>
    <p:sldId id="268" r:id="rId29"/>
    <p:sldId id="269" r:id="rId30"/>
    <p:sldId id="270" r:id="rId31"/>
    <p:sldId id="271" r:id="rId32"/>
    <p:sldId id="279" r:id="rId33"/>
    <p:sldId id="272"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46FD08-B2AE-43A2-805A-9214A78BF7A9}" type="datetimeFigureOut">
              <a:rPr lang="en-US" smtClean="0"/>
              <a:pPr/>
              <a:t>11/6/2013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3C5DD7-C154-4CFB-9BFB-BCC5258DE7D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3C5DD7-C154-4CFB-9BFB-BCC5258DE7D8}"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FBA164D-BD39-4E9C-BD3A-79FE13A1D4DF}" type="datetimeFigureOut">
              <a:rPr lang="en-US" smtClean="0"/>
              <a:pPr/>
              <a:t>11/6/2013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49B3EA2-0E26-466D-9424-D77653F22877}"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BA164D-BD39-4E9C-BD3A-79FE13A1D4DF}"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B3EA2-0E26-466D-9424-D77653F2287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BA164D-BD39-4E9C-BD3A-79FE13A1D4DF}"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B3EA2-0E26-466D-9424-D77653F2287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FBA164D-BD39-4E9C-BD3A-79FE13A1D4DF}" type="datetimeFigureOut">
              <a:rPr lang="en-US" smtClean="0"/>
              <a:pPr/>
              <a:t>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9B3EA2-0E26-466D-9424-D77653F22877}"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FBA164D-BD39-4E9C-BD3A-79FE13A1D4DF}" type="datetimeFigureOut">
              <a:rPr lang="en-US" smtClean="0"/>
              <a:pPr/>
              <a:t>11/6/2013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49B3EA2-0E26-466D-9424-D77653F2287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BA164D-BD39-4E9C-BD3A-79FE13A1D4DF}"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B3EA2-0E26-466D-9424-D77653F22877}"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BA164D-BD39-4E9C-BD3A-79FE13A1D4DF}" type="datetimeFigureOut">
              <a:rPr lang="en-US" smtClean="0"/>
              <a:pPr/>
              <a:t>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9B3EA2-0E26-466D-9424-D77653F22877}"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FBA164D-BD39-4E9C-BD3A-79FE13A1D4DF}" type="datetimeFigureOut">
              <a:rPr lang="en-US" smtClean="0"/>
              <a:pPr/>
              <a:t>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9B3EA2-0E26-466D-9424-D77653F2287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A164D-BD39-4E9C-BD3A-79FE13A1D4DF}" type="datetimeFigureOut">
              <a:rPr lang="en-US" smtClean="0"/>
              <a:pPr/>
              <a:t>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9B3EA2-0E26-466D-9424-D77653F2287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BA164D-BD39-4E9C-BD3A-79FE13A1D4DF}" type="datetimeFigureOut">
              <a:rPr lang="en-US" smtClean="0"/>
              <a:pPr/>
              <a:t>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9B3EA2-0E26-466D-9424-D77653F22877}"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FBA164D-BD39-4E9C-BD3A-79FE13A1D4DF}" type="datetimeFigureOut">
              <a:rPr lang="en-US" smtClean="0"/>
              <a:pPr/>
              <a:t>11/6/2013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49B3EA2-0E26-466D-9424-D77653F22877}"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FBA164D-BD39-4E9C-BD3A-79FE13A1D4DF}" type="datetimeFigureOut">
              <a:rPr lang="en-US" smtClean="0"/>
              <a:pPr/>
              <a:t>11/6/2013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49B3EA2-0E26-466D-9424-D77653F2287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Hypersomnia" TargetMode="External"/><Relationship Id="rId7" Type="http://schemas.openxmlformats.org/officeDocument/2006/relationships/hyperlink" Target="http://en.wikipedia.org/wiki/Circadian_rhythm_sleep_disorder" TargetMode="External"/><Relationship Id="rId2" Type="http://schemas.openxmlformats.org/officeDocument/2006/relationships/hyperlink" Target="http://en.wikipedia.org/wiki/Dyssomnia" TargetMode="External"/><Relationship Id="rId1" Type="http://schemas.openxmlformats.org/officeDocument/2006/relationships/slideLayout" Target="../slideLayouts/slideLayout2.xml"/><Relationship Id="rId6" Type="http://schemas.openxmlformats.org/officeDocument/2006/relationships/hyperlink" Target="http://en.wikipedia.org/wiki/Sleep_disorder" TargetMode="External"/><Relationship Id="rId5" Type="http://schemas.openxmlformats.org/officeDocument/2006/relationships/hyperlink" Target="http://en.wikipedia.org/wiki/Narcolepsy" TargetMode="External"/><Relationship Id="rId4" Type="http://schemas.openxmlformats.org/officeDocument/2006/relationships/hyperlink" Target="http://en.wikipedia.org/wiki/Insomnia"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Sleep_terror_disorder" TargetMode="External"/><Relationship Id="rId2" Type="http://schemas.openxmlformats.org/officeDocument/2006/relationships/hyperlink" Target="http://en.wikipedia.org/wiki/Nightmare_disorder" TargetMode="External"/><Relationship Id="rId1" Type="http://schemas.openxmlformats.org/officeDocument/2006/relationships/slideLayout" Target="../slideLayouts/slideLayout2.xml"/><Relationship Id="rId4" Type="http://schemas.openxmlformats.org/officeDocument/2006/relationships/hyperlink" Target="http://en.wikipedia.org/wiki/Parasomnia"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Axis_II_(psychiatry)" TargetMode="External"/><Relationship Id="rId2" Type="http://schemas.openxmlformats.org/officeDocument/2006/relationships/hyperlink" Target="http://en.wikipedia.org/wiki/Axis_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dirty="0"/>
          </a:p>
        </p:txBody>
      </p:sp>
      <p:sp>
        <p:nvSpPr>
          <p:cNvPr id="2" name="Title 1"/>
          <p:cNvSpPr>
            <a:spLocks noGrp="1"/>
          </p:cNvSpPr>
          <p:nvPr>
            <p:ph type="ctrTitle"/>
          </p:nvPr>
        </p:nvSpPr>
        <p:spPr/>
        <p:txBody>
          <a:bodyPr/>
          <a:lstStyle/>
          <a:p>
            <a:r>
              <a:rPr lang="en-US" b="1" dirty="0" smtClean="0"/>
              <a:t>Sleep disorders</a:t>
            </a:r>
            <a:endParaRPr lang="en-US" dirty="0"/>
          </a:p>
        </p:txBody>
      </p:sp>
      <p:pic>
        <p:nvPicPr>
          <p:cNvPr id="7170" name="Picture 2" descr="C:\Users\30b\Pictures\New folder (4)\imagesCAX3T40M.jpg"/>
          <p:cNvPicPr>
            <a:picLocks noChangeAspect="1" noChangeArrowheads="1"/>
          </p:cNvPicPr>
          <p:nvPr/>
        </p:nvPicPr>
        <p:blipFill>
          <a:blip r:embed="rId2" cstate="print"/>
          <a:srcRect/>
          <a:stretch>
            <a:fillRect/>
          </a:stretch>
        </p:blipFill>
        <p:spPr bwMode="auto">
          <a:xfrm>
            <a:off x="3276600" y="3200400"/>
            <a:ext cx="2743200" cy="230505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r>
              <a:rPr lang="en-US" b="1" dirty="0"/>
              <a:t>Primary Insomnia</a:t>
            </a:r>
          </a:p>
          <a:p>
            <a:r>
              <a:rPr lang="en-US" dirty="0"/>
              <a:t>A. The predominant complaint is difficulty initiating or maintaining</a:t>
            </a:r>
          </a:p>
          <a:p>
            <a:r>
              <a:rPr lang="en-US" dirty="0"/>
              <a:t>sleep, or </a:t>
            </a:r>
            <a:r>
              <a:rPr lang="en-US" dirty="0" err="1"/>
              <a:t>nonrestorative</a:t>
            </a:r>
            <a:r>
              <a:rPr lang="en-US" dirty="0"/>
              <a:t> sleep, for at least 1 month.</a:t>
            </a:r>
          </a:p>
          <a:p>
            <a:r>
              <a:rPr lang="en-US" dirty="0"/>
              <a:t>B. The sleep disturbance (or associated daytime fatigue) causes</a:t>
            </a:r>
          </a:p>
          <a:p>
            <a:r>
              <a:rPr lang="en-US" dirty="0"/>
              <a:t>clinically significant distress or impairment in social, occupational,</a:t>
            </a:r>
          </a:p>
          <a:p>
            <a:r>
              <a:rPr lang="en-US" dirty="0"/>
              <a:t>or other important areas of functioning.</a:t>
            </a:r>
          </a:p>
          <a:p>
            <a:r>
              <a:rPr lang="en-US" dirty="0"/>
              <a:t>C. The sleep disturbance does not occur exclusively during the</a:t>
            </a:r>
          </a:p>
          <a:p>
            <a:r>
              <a:rPr lang="en-US" dirty="0"/>
              <a:t>course of Narcolepsy, Breathing-Related Sleep Disorder, Circadian</a:t>
            </a:r>
          </a:p>
          <a:p>
            <a:r>
              <a:rPr lang="en-US" dirty="0"/>
              <a:t>Rhythm Sleep Disorder, or a </a:t>
            </a:r>
            <a:r>
              <a:rPr lang="en-US" dirty="0" err="1"/>
              <a:t>Parasomnia</a:t>
            </a:r>
            <a:r>
              <a:rPr lang="en-US" dirty="0"/>
              <a:t>.</a:t>
            </a:r>
          </a:p>
          <a:p>
            <a:r>
              <a:rPr lang="en-US" dirty="0"/>
              <a:t>D. The disturbance does not occur exclusively during the course of</a:t>
            </a:r>
          </a:p>
          <a:p>
            <a:r>
              <a:rPr lang="en-US" dirty="0"/>
              <a:t>another mental disorder (e.g., Major Depressive Disorder, Generalized</a:t>
            </a:r>
          </a:p>
          <a:p>
            <a:r>
              <a:rPr lang="en-US" dirty="0"/>
              <a:t>Anxiety Disorder, a delirium).</a:t>
            </a:r>
          </a:p>
          <a:p>
            <a:r>
              <a:rPr lang="en-US" dirty="0"/>
              <a:t>E. The disturbance is not due to the direct physiological effects of</a:t>
            </a:r>
          </a:p>
          <a:p>
            <a:r>
              <a:rPr lang="en-US" dirty="0"/>
              <a:t>a substance (e.g., a drug of abuse, a medication) or a general</a:t>
            </a:r>
          </a:p>
          <a:p>
            <a:r>
              <a:rPr lang="en-US" dirty="0"/>
              <a:t>medical condition.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بی خوابی اولیه</a:t>
            </a:r>
            <a:endParaRPr lang="en-US" dirty="0"/>
          </a:p>
        </p:txBody>
      </p:sp>
      <p:sp>
        <p:nvSpPr>
          <p:cNvPr id="3" name="Content Placeholder 2"/>
          <p:cNvSpPr>
            <a:spLocks noGrp="1"/>
          </p:cNvSpPr>
          <p:nvPr>
            <p:ph sz="quarter" idx="1"/>
          </p:nvPr>
        </p:nvSpPr>
        <p:spPr/>
        <p:txBody>
          <a:bodyPr/>
          <a:lstStyle/>
          <a:p>
            <a:pPr algn="r"/>
            <a:r>
              <a:rPr lang="fa-IR" dirty="0" smtClean="0"/>
              <a:t>بهداشت ناکافی خواب</a:t>
            </a:r>
          </a:p>
          <a:p>
            <a:pPr algn="r"/>
            <a:r>
              <a:rPr lang="fa-IR" dirty="0" smtClean="0"/>
              <a:t>بی خوابی روانی فیزیولوژیک</a:t>
            </a:r>
          </a:p>
          <a:p>
            <a:pPr algn="r"/>
            <a:r>
              <a:rPr lang="fa-IR" dirty="0" smtClean="0"/>
              <a:t>ادراک اشتباهی خواب</a:t>
            </a:r>
          </a:p>
          <a:p>
            <a:pPr algn="r"/>
            <a:r>
              <a:rPr lang="fa-IR" dirty="0" smtClean="0"/>
              <a:t>بیخوابی بی سبب</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a:bodyPr>
          <a:lstStyle/>
          <a:p>
            <a:pPr marL="609600" indent="-609600" algn="r">
              <a:lnSpc>
                <a:spcPct val="80000"/>
              </a:lnSpc>
            </a:pPr>
            <a:r>
              <a:rPr lang="ar-SA" b="1" dirty="0" smtClean="0"/>
              <a:t>الگوئي منظم در خواب پيروي كنيد:</a:t>
            </a:r>
            <a:endParaRPr lang="fa-IR" dirty="0" smtClean="0"/>
          </a:p>
          <a:p>
            <a:pPr marL="609600" indent="-609600" algn="r">
              <a:lnSpc>
                <a:spcPct val="80000"/>
              </a:lnSpc>
            </a:pPr>
            <a:r>
              <a:rPr lang="fa-IR" dirty="0" smtClean="0"/>
              <a:t>- </a:t>
            </a:r>
            <a:r>
              <a:rPr lang="ar-SA" dirty="0" smtClean="0"/>
              <a:t>فعاليتهاي آرام بخش بهنگام عصر</a:t>
            </a:r>
            <a:endParaRPr lang="fa-IR" dirty="0" smtClean="0"/>
          </a:p>
          <a:p>
            <a:pPr marL="609600" indent="-609600" algn="r">
              <a:lnSpc>
                <a:spcPct val="80000"/>
              </a:lnSpc>
            </a:pPr>
            <a:r>
              <a:rPr lang="fa-IR" dirty="0" smtClean="0"/>
              <a:t>- </a:t>
            </a:r>
            <a:r>
              <a:rPr lang="ar-SA" dirty="0" smtClean="0"/>
              <a:t>ساعات معين براي رفتن به بستر و برخاستن </a:t>
            </a:r>
            <a:endParaRPr lang="fa-IR" dirty="0" smtClean="0"/>
          </a:p>
          <a:p>
            <a:pPr marL="609600" indent="-609600" algn="r">
              <a:lnSpc>
                <a:spcPct val="80000"/>
              </a:lnSpc>
            </a:pPr>
            <a:r>
              <a:rPr lang="fa-IR" dirty="0" smtClean="0"/>
              <a:t>- </a:t>
            </a:r>
            <a:r>
              <a:rPr lang="ar-SA" dirty="0" smtClean="0"/>
              <a:t>در ساعات معين از خواب برخيزيد ولو اينكه شب قبل خوب نخوابيده باشيد.</a:t>
            </a:r>
            <a:endParaRPr lang="fa-IR" dirty="0" smtClean="0"/>
          </a:p>
          <a:p>
            <a:pPr marL="609600" indent="-609600" algn="r">
              <a:lnSpc>
                <a:spcPct val="80000"/>
              </a:lnSpc>
            </a:pPr>
            <a:r>
              <a:rPr lang="fa-IR" dirty="0" smtClean="0"/>
              <a:t>- </a:t>
            </a:r>
            <a:r>
              <a:rPr lang="ar-SA" dirty="0" smtClean="0"/>
              <a:t>از </a:t>
            </a:r>
            <a:r>
              <a:rPr lang="fa-IR" dirty="0" smtClean="0"/>
              <a:t>چر</a:t>
            </a:r>
            <a:r>
              <a:rPr lang="ar-SA" dirty="0" smtClean="0"/>
              <a:t>تهاي روزانه يا خواب بعدازظهر پرهيز كنيد</a:t>
            </a:r>
            <a:r>
              <a:rPr lang="fa-IR" dirty="0" smtClean="0"/>
              <a:t>.چرا که خود اينها</a:t>
            </a:r>
            <a:r>
              <a:rPr lang="ar-SA" dirty="0" smtClean="0"/>
              <a:t> خواب شب بعد </a:t>
            </a:r>
            <a:r>
              <a:rPr lang="fa-IR" dirty="0" smtClean="0"/>
              <a:t>را </a:t>
            </a:r>
            <a:r>
              <a:rPr lang="ar-SA" dirty="0" smtClean="0"/>
              <a:t>مختل مي كنند.</a:t>
            </a:r>
          </a:p>
          <a:p>
            <a:pPr marL="609600" indent="-609600" algn="r">
              <a:lnSpc>
                <a:spcPct val="80000"/>
              </a:lnSpc>
            </a:pPr>
            <a:r>
              <a:rPr lang="ar-SA" dirty="0" smtClean="0"/>
              <a:t>بمنظور كمك </a:t>
            </a:r>
            <a:r>
              <a:rPr lang="fa-IR" dirty="0" smtClean="0"/>
              <a:t>برای</a:t>
            </a:r>
            <a:r>
              <a:rPr lang="ar-SA" dirty="0" smtClean="0"/>
              <a:t> خواب رفتن به انجام </a:t>
            </a:r>
            <a:r>
              <a:rPr lang="ar-SA" b="1" dirty="0" smtClean="0"/>
              <a:t>تمرينهاي آرام سازي </a:t>
            </a:r>
            <a:r>
              <a:rPr lang="ar-SA" dirty="0" smtClean="0"/>
              <a:t> بپردازيد.</a:t>
            </a:r>
            <a:endParaRPr lang="ar-SA" b="1" dirty="0" smtClean="0"/>
          </a:p>
          <a:p>
            <a:pPr marL="609600" indent="-609600" algn="r">
              <a:lnSpc>
                <a:spcPct val="80000"/>
              </a:lnSpc>
            </a:pPr>
            <a:r>
              <a:rPr lang="ar-SA" b="1" dirty="0" smtClean="0"/>
              <a:t>از مصرف كافئين و الكل خودداري كنيد.</a:t>
            </a:r>
            <a:endParaRPr lang="ar-SA" dirty="0" smtClean="0"/>
          </a:p>
          <a:p>
            <a:pPr marL="609600" indent="-609600" algn="r">
              <a:lnSpc>
                <a:spcPct val="80000"/>
              </a:lnSpc>
            </a:pPr>
            <a:r>
              <a:rPr lang="ar-SA" dirty="0" smtClean="0"/>
              <a:t>در صورتيكه پس از 20 دقيقه ماندن در بستر بخواب نرفتيد، برخيزيد و تنها زمانيكه مجدداً احساس خواب آلودگي  كرديد به بستر برويد.</a:t>
            </a:r>
          </a:p>
          <a:p>
            <a:pPr marL="609600" indent="-609600" algn="r">
              <a:lnSpc>
                <a:spcPct val="80000"/>
              </a:lnSpc>
            </a:pPr>
            <a:r>
              <a:rPr lang="ar-SA" dirty="0" smtClean="0"/>
              <a:t>ورزش كردن در طي روز مفيد مي باشد، اما ورزش عصر هنگام ممكن است منجر به بي خوابي شود</a:t>
            </a:r>
            <a:r>
              <a:rPr lang="en-US" dirty="0" smtClean="0"/>
              <a:t> </a:t>
            </a:r>
          </a:p>
          <a:p>
            <a:pPr algn="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بی خوابی روانی فیزیولوژیک</a:t>
            </a:r>
            <a:br>
              <a:rPr lang="fa-IR" dirty="0" smtClean="0"/>
            </a:br>
            <a:endParaRPr lang="en-US" dirty="0"/>
          </a:p>
        </p:txBody>
      </p:sp>
      <p:pic>
        <p:nvPicPr>
          <p:cNvPr id="5122" name="Picture 2" descr="C:\Users\30b\Pictures\New folder (4)\June26_2012_36770654_SleeplessWoman_SleepDisorders3328235913.jpg"/>
          <p:cNvPicPr>
            <a:picLocks noGrp="1" noChangeAspect="1" noChangeArrowheads="1"/>
          </p:cNvPicPr>
          <p:nvPr>
            <p:ph sz="quarter" idx="1"/>
          </p:nvPr>
        </p:nvPicPr>
        <p:blipFill>
          <a:blip r:embed="rId2" cstate="print"/>
          <a:srcRect/>
          <a:stretch>
            <a:fillRect/>
          </a:stretch>
        </p:blipFill>
        <p:spPr bwMode="auto">
          <a:xfrm>
            <a:off x="1625600" y="1625600"/>
            <a:ext cx="6350000" cy="42164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پر خوابی اولیه</a:t>
            </a:r>
            <a:endParaRPr lang="en-US" dirty="0"/>
          </a:p>
        </p:txBody>
      </p:sp>
      <p:sp>
        <p:nvSpPr>
          <p:cNvPr id="3" name="Content Placeholder 2"/>
          <p:cNvSpPr>
            <a:spLocks noGrp="1"/>
          </p:cNvSpPr>
          <p:nvPr>
            <p:ph sz="quarter" idx="1"/>
          </p:nvPr>
        </p:nvSpPr>
        <p:spPr/>
        <p:txBody>
          <a:bodyPr>
            <a:normAutofit fontScale="55000" lnSpcReduction="20000"/>
          </a:bodyPr>
          <a:lstStyle/>
          <a:p>
            <a:r>
              <a:rPr lang="en-US" b="1" dirty="0"/>
              <a:t>Primary </a:t>
            </a:r>
            <a:r>
              <a:rPr lang="en-US" b="1" dirty="0" err="1"/>
              <a:t>Hypersomnia</a:t>
            </a:r>
            <a:endParaRPr lang="en-US" b="1" dirty="0"/>
          </a:p>
          <a:p>
            <a:r>
              <a:rPr lang="en-US" dirty="0"/>
              <a:t>A. The predominant complaint is excessive sleepiness for at least 1</a:t>
            </a:r>
          </a:p>
          <a:p>
            <a:r>
              <a:rPr lang="en-US" dirty="0"/>
              <a:t>month (or less if recurrent) as evidenced by either prolonged</a:t>
            </a:r>
          </a:p>
          <a:p>
            <a:r>
              <a:rPr lang="en-US" dirty="0"/>
              <a:t>sleep episodes or daytime sleep episodes that occur almost</a:t>
            </a:r>
          </a:p>
          <a:p>
            <a:r>
              <a:rPr lang="en-US" dirty="0"/>
              <a:t>daily.</a:t>
            </a:r>
          </a:p>
          <a:p>
            <a:r>
              <a:rPr lang="en-US" dirty="0"/>
              <a:t>B. The excessive sleepiness causes clinically significant distress or</a:t>
            </a:r>
          </a:p>
          <a:p>
            <a:r>
              <a:rPr lang="en-US" dirty="0"/>
              <a:t>impairment in social, occupational, or other important areas of</a:t>
            </a:r>
          </a:p>
          <a:p>
            <a:r>
              <a:rPr lang="en-US" dirty="0"/>
              <a:t>functioning.</a:t>
            </a:r>
          </a:p>
          <a:p>
            <a:r>
              <a:rPr lang="en-US" dirty="0"/>
              <a:t>C. The excessive sleepiness is not better accounted for by insomnia</a:t>
            </a:r>
          </a:p>
          <a:p>
            <a:r>
              <a:rPr lang="en-US" dirty="0"/>
              <a:t>and does not occur exclusively during the course of another</a:t>
            </a:r>
          </a:p>
          <a:p>
            <a:r>
              <a:rPr lang="en-US" dirty="0"/>
              <a:t>Sleep Disorder (e.g., Narcolepsy, Breathing-Related Sleep Disorder,</a:t>
            </a:r>
          </a:p>
          <a:p>
            <a:r>
              <a:rPr lang="en-US" dirty="0"/>
              <a:t>Circadian Rhythm Sleep Disorder, or a </a:t>
            </a:r>
            <a:r>
              <a:rPr lang="en-US" dirty="0" err="1"/>
              <a:t>Parasomnia</a:t>
            </a:r>
            <a:r>
              <a:rPr lang="en-US" dirty="0"/>
              <a:t>) and</a:t>
            </a:r>
          </a:p>
          <a:p>
            <a:r>
              <a:rPr lang="en-US" dirty="0"/>
              <a:t>cannot be accounted for by an inadequate amount of sleep.</a:t>
            </a:r>
          </a:p>
          <a:p>
            <a:r>
              <a:rPr lang="en-US" dirty="0"/>
              <a:t>D. The disturbance does not occur exclusively during the course of</a:t>
            </a:r>
          </a:p>
          <a:p>
            <a:r>
              <a:rPr lang="en-US" dirty="0"/>
              <a:t>another mental disorder.</a:t>
            </a:r>
          </a:p>
          <a:p>
            <a:r>
              <a:rPr lang="en-US" dirty="0"/>
              <a:t>E. The disturbance is not due to the direct physiological effects of</a:t>
            </a:r>
          </a:p>
          <a:p>
            <a:r>
              <a:rPr lang="en-US" dirty="0"/>
              <a:t>a substance (e.g., a drug of abuse, a medication) or a general</a:t>
            </a:r>
          </a:p>
          <a:p>
            <a:r>
              <a:rPr lang="en-US" dirty="0"/>
              <a:t>medical condition.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حمله خواب (نارکولپسی)</a:t>
            </a:r>
            <a:endParaRPr lang="en-US" dirty="0"/>
          </a:p>
        </p:txBody>
      </p:sp>
      <p:sp>
        <p:nvSpPr>
          <p:cNvPr id="3" name="Content Placeholder 2"/>
          <p:cNvSpPr>
            <a:spLocks noGrp="1"/>
          </p:cNvSpPr>
          <p:nvPr>
            <p:ph sz="quarter" idx="1"/>
          </p:nvPr>
        </p:nvSpPr>
        <p:spPr/>
        <p:txBody>
          <a:bodyPr/>
          <a:lstStyle/>
          <a:p>
            <a:r>
              <a:rPr lang="en-US" b="1" dirty="0"/>
              <a:t>Narcolepsy</a:t>
            </a:r>
            <a:endParaRPr lang="en-US" dirty="0"/>
          </a:p>
        </p:txBody>
      </p:sp>
      <p:sp>
        <p:nvSpPr>
          <p:cNvPr id="4" name="Rectangle 3"/>
          <p:cNvSpPr/>
          <p:nvPr/>
        </p:nvSpPr>
        <p:spPr>
          <a:xfrm>
            <a:off x="1219200" y="1752600"/>
            <a:ext cx="6477000" cy="3970318"/>
          </a:xfrm>
          <a:prstGeom prst="rect">
            <a:avLst/>
          </a:prstGeom>
        </p:spPr>
        <p:txBody>
          <a:bodyPr wrap="square">
            <a:spAutoFit/>
          </a:bodyPr>
          <a:lstStyle/>
          <a:p>
            <a:r>
              <a:rPr lang="en-US" b="1" dirty="0"/>
              <a:t>Narcolepsy</a:t>
            </a:r>
          </a:p>
          <a:p>
            <a:r>
              <a:rPr lang="en-US" dirty="0"/>
              <a:t>A. Irresistible attacks of refreshing sleep that occur daily over at</a:t>
            </a:r>
          </a:p>
          <a:p>
            <a:r>
              <a:rPr lang="en-US" dirty="0"/>
              <a:t>least 3 months.</a:t>
            </a:r>
          </a:p>
          <a:p>
            <a:r>
              <a:rPr lang="en-US" dirty="0"/>
              <a:t>B. The presence of one or both of the following:</a:t>
            </a:r>
          </a:p>
          <a:p>
            <a:r>
              <a:rPr lang="en-US" dirty="0"/>
              <a:t>1. cataplexy (i.e., brief episodes of sudden bilateral loss of</a:t>
            </a:r>
          </a:p>
          <a:p>
            <a:r>
              <a:rPr lang="en-US" dirty="0"/>
              <a:t>muscle tone, most often in association with intense emotion).</a:t>
            </a:r>
          </a:p>
          <a:p>
            <a:r>
              <a:rPr lang="en-US" dirty="0"/>
              <a:t>2. recurrent intrusions of elements of rapid eye movement</a:t>
            </a:r>
          </a:p>
          <a:p>
            <a:r>
              <a:rPr lang="en-US" dirty="0"/>
              <a:t>(REM) sleep into the transition between sleep and wakefulness,</a:t>
            </a:r>
          </a:p>
          <a:p>
            <a:r>
              <a:rPr lang="en-US" dirty="0"/>
              <a:t>as manifested by either </a:t>
            </a:r>
            <a:r>
              <a:rPr lang="en-US" dirty="0" err="1"/>
              <a:t>hypnopompic</a:t>
            </a:r>
            <a:r>
              <a:rPr lang="en-US" dirty="0"/>
              <a:t> or </a:t>
            </a:r>
            <a:r>
              <a:rPr lang="en-US" dirty="0" err="1"/>
              <a:t>hypnagogic</a:t>
            </a:r>
            <a:endParaRPr lang="en-US" dirty="0"/>
          </a:p>
          <a:p>
            <a:r>
              <a:rPr lang="en-US" dirty="0"/>
              <a:t>hallucinations or sleep paralysis at the beginning or end of</a:t>
            </a:r>
          </a:p>
          <a:p>
            <a:r>
              <a:rPr lang="en-US" dirty="0"/>
              <a:t>sleep episodes.</a:t>
            </a:r>
          </a:p>
          <a:p>
            <a:r>
              <a:rPr lang="en-US" dirty="0"/>
              <a:t>C. The disturbance is not due to the direct physiological effects of</a:t>
            </a:r>
          </a:p>
          <a:p>
            <a:r>
              <a:rPr lang="en-US" dirty="0"/>
              <a:t>a substance (e.g., a drug of abuse, a medication) or another</a:t>
            </a:r>
          </a:p>
          <a:p>
            <a:r>
              <a:rPr lang="en-US" dirty="0"/>
              <a:t>general medical condition.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اختلال خواب مربوط به تنفس </a:t>
            </a:r>
            <a:endParaRPr lang="en-US" dirty="0"/>
          </a:p>
        </p:txBody>
      </p:sp>
      <p:sp>
        <p:nvSpPr>
          <p:cNvPr id="3" name="Content Placeholder 2"/>
          <p:cNvSpPr>
            <a:spLocks noGrp="1"/>
          </p:cNvSpPr>
          <p:nvPr>
            <p:ph sz="quarter" idx="1"/>
          </p:nvPr>
        </p:nvSpPr>
        <p:spPr/>
        <p:txBody>
          <a:bodyPr>
            <a:normAutofit fontScale="92500"/>
          </a:bodyPr>
          <a:lstStyle/>
          <a:p>
            <a:r>
              <a:rPr lang="en-US" b="1" dirty="0"/>
              <a:t>Breathing-Related Sleep Disorder</a:t>
            </a:r>
          </a:p>
          <a:p>
            <a:r>
              <a:rPr lang="en-US" dirty="0"/>
              <a:t>A. Sleep disruption, leading to excessive sleepiness or insomnia,</a:t>
            </a:r>
          </a:p>
          <a:p>
            <a:r>
              <a:rPr lang="en-US" dirty="0"/>
              <a:t>that is judged to be due to a sleep-related breathing condition</a:t>
            </a:r>
          </a:p>
          <a:p>
            <a:r>
              <a:rPr lang="en-US" dirty="0"/>
              <a:t>(e.g., obstructive or central sleep apnea syndrome or central</a:t>
            </a:r>
          </a:p>
          <a:p>
            <a:r>
              <a:rPr lang="en-US" dirty="0"/>
              <a:t>alveolar hypoventilation syndrome).</a:t>
            </a:r>
          </a:p>
          <a:p>
            <a:r>
              <a:rPr lang="en-US" dirty="0"/>
              <a:t>B. The disturbance is not better accounted for by another mental</a:t>
            </a:r>
          </a:p>
          <a:p>
            <a:r>
              <a:rPr lang="en-US" dirty="0"/>
              <a:t>disorder and is not due to the direct physiological effects</a:t>
            </a:r>
          </a:p>
          <a:p>
            <a:r>
              <a:rPr lang="en-US" dirty="0"/>
              <a:t>of a substance (e.g., a drug of abuse, a medication) or another</a:t>
            </a:r>
          </a:p>
          <a:p>
            <a:r>
              <a:rPr lang="en-US" dirty="0"/>
              <a:t>general medical condition (other than a </a:t>
            </a:r>
            <a:r>
              <a:rPr lang="en-US" dirty="0" err="1"/>
              <a:t>breathingrelated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descr="C:\Users\30b\Pictures\New folder (4)\imagesCAO8PON8.jpg"/>
          <p:cNvPicPr>
            <a:picLocks noGrp="1" noChangeAspect="1" noChangeArrowheads="1"/>
          </p:cNvPicPr>
          <p:nvPr>
            <p:ph sz="quarter" idx="1"/>
          </p:nvPr>
        </p:nvPicPr>
        <p:blipFill>
          <a:blip r:embed="rId2" cstate="print"/>
          <a:srcRect/>
          <a:stretch>
            <a:fillRect/>
          </a:stretch>
        </p:blipFill>
        <p:spPr bwMode="auto">
          <a:xfrm>
            <a:off x="2286000" y="1981200"/>
            <a:ext cx="4571999" cy="32004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حمله خواب (نارکولپسی)</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a:t>Narcolepsy</a:t>
            </a:r>
          </a:p>
          <a:p>
            <a:r>
              <a:rPr lang="en-US" dirty="0"/>
              <a:t>A. Irresistible attacks of refreshing sleep that occur daily over at</a:t>
            </a:r>
          </a:p>
          <a:p>
            <a:r>
              <a:rPr lang="en-US" dirty="0"/>
              <a:t>least 3 months.</a:t>
            </a:r>
          </a:p>
          <a:p>
            <a:r>
              <a:rPr lang="en-US" dirty="0"/>
              <a:t>B. The presence of one or both of the following:</a:t>
            </a:r>
          </a:p>
          <a:p>
            <a:r>
              <a:rPr lang="en-US" dirty="0"/>
              <a:t>1. cataplexy (i.e., brief episodes of sudden bilateral loss of</a:t>
            </a:r>
          </a:p>
          <a:p>
            <a:r>
              <a:rPr lang="en-US" dirty="0"/>
              <a:t>muscle tone, most often in association with intense emotion).</a:t>
            </a:r>
          </a:p>
          <a:p>
            <a:r>
              <a:rPr lang="en-US" dirty="0"/>
              <a:t>2. recurrent intrusions of elements of rapid eye movement</a:t>
            </a:r>
          </a:p>
          <a:p>
            <a:r>
              <a:rPr lang="en-US" dirty="0"/>
              <a:t>(REM) sleep into the transition between sleep and wakefulness,</a:t>
            </a:r>
          </a:p>
          <a:p>
            <a:r>
              <a:rPr lang="en-US" dirty="0"/>
              <a:t>as manifested by either </a:t>
            </a:r>
            <a:r>
              <a:rPr lang="en-US" dirty="0" err="1"/>
              <a:t>hypnopompic</a:t>
            </a:r>
            <a:r>
              <a:rPr lang="en-US" dirty="0"/>
              <a:t> or </a:t>
            </a:r>
            <a:r>
              <a:rPr lang="en-US" dirty="0" err="1"/>
              <a:t>hypnagogic</a:t>
            </a:r>
            <a:endParaRPr lang="en-US" dirty="0"/>
          </a:p>
          <a:p>
            <a:r>
              <a:rPr lang="en-US" dirty="0"/>
              <a:t>hallucinations or sleep paralysis at the beginning or end of</a:t>
            </a:r>
          </a:p>
          <a:p>
            <a:r>
              <a:rPr lang="en-US" dirty="0"/>
              <a:t>sleep episodes.</a:t>
            </a:r>
          </a:p>
          <a:p>
            <a:r>
              <a:rPr lang="en-US" dirty="0"/>
              <a:t>C. The disturbance is not due to the direct physiological effects of</a:t>
            </a:r>
          </a:p>
          <a:p>
            <a:r>
              <a:rPr lang="en-US" dirty="0"/>
              <a:t>a substance (e.g., a drug of abuse, a medication) or another</a:t>
            </a:r>
          </a:p>
          <a:p>
            <a:r>
              <a:rPr lang="en-US" dirty="0"/>
              <a:t>general medical condition.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descr="C:\Users\30b\Pictures\New folder (4)\narcolepsy-in-media1jpeg-c76d938774c25b7b.jpg"/>
          <p:cNvPicPr>
            <a:picLocks noGrp="1" noChangeAspect="1" noChangeArrowheads="1"/>
          </p:cNvPicPr>
          <p:nvPr>
            <p:ph sz="quarter" idx="1"/>
          </p:nvPr>
        </p:nvPicPr>
        <p:blipFill>
          <a:blip r:embed="rId2" cstate="print"/>
          <a:srcRect/>
          <a:stretch>
            <a:fillRect/>
          </a:stretch>
        </p:blipFill>
        <p:spPr bwMode="auto">
          <a:xfrm>
            <a:off x="1323794" y="1447800"/>
            <a:ext cx="6953612" cy="4572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C:\Dokumenty\aaa\aaa.JPG"/>
          <p:cNvPicPr>
            <a:picLocks noChangeAspect="1" noChangeArrowheads="1"/>
          </p:cNvPicPr>
          <p:nvPr/>
        </p:nvPicPr>
        <p:blipFill>
          <a:blip r:embed="rId2" cstate="print"/>
          <a:srcRect/>
          <a:stretch>
            <a:fillRect/>
          </a:stretch>
        </p:blipFill>
        <p:spPr bwMode="auto">
          <a:xfrm>
            <a:off x="0" y="1600200"/>
            <a:ext cx="8901113" cy="4289425"/>
          </a:xfrm>
          <a:prstGeom prst="rect">
            <a:avLst/>
          </a:prstGeom>
          <a:noFill/>
        </p:spPr>
      </p:pic>
      <p:sp>
        <p:nvSpPr>
          <p:cNvPr id="46083" name="WordArt 3"/>
          <p:cNvSpPr>
            <a:spLocks noChangeArrowheads="1" noChangeShapeType="1" noTextEdit="1"/>
          </p:cNvSpPr>
          <p:nvPr/>
        </p:nvSpPr>
        <p:spPr bwMode="auto">
          <a:xfrm>
            <a:off x="5181600" y="533400"/>
            <a:ext cx="1219200" cy="5715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REM</a:t>
            </a:r>
          </a:p>
        </p:txBody>
      </p:sp>
      <p:sp>
        <p:nvSpPr>
          <p:cNvPr id="46084" name="Line 4"/>
          <p:cNvSpPr>
            <a:spLocks noChangeShapeType="1"/>
          </p:cNvSpPr>
          <p:nvPr/>
        </p:nvSpPr>
        <p:spPr bwMode="auto">
          <a:xfrm flipH="1">
            <a:off x="5638800" y="1066800"/>
            <a:ext cx="76200" cy="1524000"/>
          </a:xfrm>
          <a:prstGeom prst="line">
            <a:avLst/>
          </a:prstGeom>
          <a:noFill/>
          <a:ln w="9525">
            <a:solidFill>
              <a:srgbClr val="FF3300"/>
            </a:solidFill>
            <a:round/>
            <a:headEnd/>
            <a:tailEnd type="triangle" w="med" len="med"/>
          </a:ln>
          <a:effectLst/>
        </p:spPr>
        <p:txBody>
          <a:bodyPr/>
          <a:lstStyle/>
          <a:p>
            <a:endParaRPr lang="en-US"/>
          </a:p>
        </p:txBody>
      </p:sp>
      <p:sp>
        <p:nvSpPr>
          <p:cNvPr id="46085" name="Line 5"/>
          <p:cNvSpPr>
            <a:spLocks noChangeShapeType="1"/>
          </p:cNvSpPr>
          <p:nvPr/>
        </p:nvSpPr>
        <p:spPr bwMode="auto">
          <a:xfrm>
            <a:off x="6172200" y="1219200"/>
            <a:ext cx="152400" cy="1371600"/>
          </a:xfrm>
          <a:prstGeom prst="line">
            <a:avLst/>
          </a:prstGeom>
          <a:noFill/>
          <a:ln w="9525">
            <a:solidFill>
              <a:srgbClr val="FF3300"/>
            </a:solidFill>
            <a:round/>
            <a:headEnd/>
            <a:tailEnd type="triangle" w="med" len="med"/>
          </a:ln>
          <a:effectLst/>
        </p:spPr>
        <p:txBody>
          <a:bodyPr/>
          <a:lstStyle/>
          <a:p>
            <a:endParaRPr lang="en-US"/>
          </a:p>
        </p:txBody>
      </p:sp>
      <p:sp>
        <p:nvSpPr>
          <p:cNvPr id="46086" name="Line 6"/>
          <p:cNvSpPr>
            <a:spLocks noChangeShapeType="1"/>
          </p:cNvSpPr>
          <p:nvPr/>
        </p:nvSpPr>
        <p:spPr bwMode="auto">
          <a:xfrm>
            <a:off x="6400800" y="1143000"/>
            <a:ext cx="685800" cy="1600200"/>
          </a:xfrm>
          <a:prstGeom prst="line">
            <a:avLst/>
          </a:prstGeom>
          <a:noFill/>
          <a:ln w="9525">
            <a:solidFill>
              <a:srgbClr val="FF3300"/>
            </a:solidFill>
            <a:round/>
            <a:headEnd/>
            <a:tailEnd type="triangle" w="med" len="med"/>
          </a:ln>
          <a:effectLst/>
        </p:spPr>
        <p:txBody>
          <a:bodyPr/>
          <a:lstStyle/>
          <a:p>
            <a:endParaRPr lang="en-US"/>
          </a:p>
        </p:txBody>
      </p:sp>
      <p:sp>
        <p:nvSpPr>
          <p:cNvPr id="46087" name="Line 7"/>
          <p:cNvSpPr>
            <a:spLocks noChangeShapeType="1"/>
          </p:cNvSpPr>
          <p:nvPr/>
        </p:nvSpPr>
        <p:spPr bwMode="auto">
          <a:xfrm>
            <a:off x="6477000" y="990600"/>
            <a:ext cx="1447800" cy="1752600"/>
          </a:xfrm>
          <a:prstGeom prst="line">
            <a:avLst/>
          </a:prstGeom>
          <a:noFill/>
          <a:ln w="9525">
            <a:solidFill>
              <a:srgbClr val="FF3300"/>
            </a:solidFill>
            <a:round/>
            <a:headEnd/>
            <a:tailEnd type="triangle" w="med" len="med"/>
          </a:ln>
          <a:effectLst/>
        </p:spPr>
        <p:txBody>
          <a:bodyPr/>
          <a:lstStyle/>
          <a:p>
            <a:endParaRPr lang="en-US"/>
          </a:p>
        </p:txBody>
      </p:sp>
      <p:sp>
        <p:nvSpPr>
          <p:cNvPr id="46088" name="WordArt 8"/>
          <p:cNvSpPr>
            <a:spLocks noChangeArrowheads="1" noChangeShapeType="1" noTextEdit="1"/>
          </p:cNvSpPr>
          <p:nvPr/>
        </p:nvSpPr>
        <p:spPr bwMode="auto">
          <a:xfrm>
            <a:off x="2209800" y="381000"/>
            <a:ext cx="1447800" cy="723900"/>
          </a:xfrm>
          <a:prstGeom prst="rect">
            <a:avLst/>
          </a:prstGeom>
        </p:spPr>
        <p:txBody>
          <a:bodyPr wrap="none" fromWordArt="1">
            <a:prstTxWarp prst="textPlain">
              <a:avLst>
                <a:gd name="adj" fmla="val 50000"/>
              </a:avLst>
            </a:prstTxWarp>
          </a:bodyPr>
          <a:lstStyle/>
          <a:p>
            <a:pPr algn="ctr"/>
            <a:r>
              <a:rPr lang="en-US" sz="3600" kern="10">
                <a:ln w="9525">
                  <a:noFill/>
                  <a:round/>
                  <a:headEnd/>
                  <a:tailEnd/>
                </a:ln>
                <a:gradFill rotWithShape="0">
                  <a:gsLst>
                    <a:gs pos="0">
                      <a:srgbClr val="FFFF00"/>
                    </a:gs>
                    <a:gs pos="100000">
                      <a:srgbClr val="FF9933"/>
                    </a:gs>
                  </a:gsLst>
                  <a:path path="rect">
                    <a:fillToRect l="50000" t="50000" r="50000" b="50000"/>
                  </a:path>
                </a:gradFill>
                <a:effectLst>
                  <a:outerShdw dist="35921" dir="2700000" algn="ctr" rotWithShape="0">
                    <a:srgbClr val="C0C0C0"/>
                  </a:outerShdw>
                </a:effectLst>
                <a:latin typeface="Impact"/>
              </a:rPr>
              <a:t>NREM</a:t>
            </a:r>
          </a:p>
        </p:txBody>
      </p:sp>
      <p:sp>
        <p:nvSpPr>
          <p:cNvPr id="46089" name="Line 9"/>
          <p:cNvSpPr>
            <a:spLocks noChangeShapeType="1"/>
          </p:cNvSpPr>
          <p:nvPr/>
        </p:nvSpPr>
        <p:spPr bwMode="auto">
          <a:xfrm>
            <a:off x="3581400" y="1219200"/>
            <a:ext cx="533400" cy="1447800"/>
          </a:xfrm>
          <a:prstGeom prst="line">
            <a:avLst/>
          </a:prstGeom>
          <a:noFill/>
          <a:ln w="9525">
            <a:solidFill>
              <a:srgbClr val="00CCFF"/>
            </a:solidFill>
            <a:round/>
            <a:headEnd/>
            <a:tailEnd type="triangle" w="med" len="med"/>
          </a:ln>
          <a:effectLst/>
        </p:spPr>
        <p:txBody>
          <a:bodyPr/>
          <a:lstStyle/>
          <a:p>
            <a:endParaRPr lang="en-US"/>
          </a:p>
        </p:txBody>
      </p:sp>
      <p:sp>
        <p:nvSpPr>
          <p:cNvPr id="46090" name="Line 10"/>
          <p:cNvSpPr>
            <a:spLocks noChangeShapeType="1"/>
          </p:cNvSpPr>
          <p:nvPr/>
        </p:nvSpPr>
        <p:spPr bwMode="auto">
          <a:xfrm>
            <a:off x="3200400" y="1219200"/>
            <a:ext cx="762000" cy="1981200"/>
          </a:xfrm>
          <a:prstGeom prst="line">
            <a:avLst/>
          </a:prstGeom>
          <a:noFill/>
          <a:ln w="9525">
            <a:solidFill>
              <a:srgbClr val="00CCFF"/>
            </a:solidFill>
            <a:round/>
            <a:headEnd/>
            <a:tailEnd type="triangle" w="med" len="med"/>
          </a:ln>
          <a:effectLst/>
        </p:spPr>
        <p:txBody>
          <a:bodyPr/>
          <a:lstStyle/>
          <a:p>
            <a:endParaRPr lang="en-US"/>
          </a:p>
        </p:txBody>
      </p:sp>
      <p:sp>
        <p:nvSpPr>
          <p:cNvPr id="46091" name="Line 11"/>
          <p:cNvSpPr>
            <a:spLocks noChangeShapeType="1"/>
          </p:cNvSpPr>
          <p:nvPr/>
        </p:nvSpPr>
        <p:spPr bwMode="auto">
          <a:xfrm>
            <a:off x="2819400" y="1143000"/>
            <a:ext cx="1143000" cy="2514600"/>
          </a:xfrm>
          <a:prstGeom prst="line">
            <a:avLst/>
          </a:prstGeom>
          <a:noFill/>
          <a:ln w="9525">
            <a:solidFill>
              <a:srgbClr val="00CCFF"/>
            </a:solidFill>
            <a:round/>
            <a:headEnd/>
            <a:tailEnd type="triangle" w="med" len="med"/>
          </a:ln>
          <a:effectLst/>
        </p:spPr>
        <p:txBody>
          <a:bodyPr/>
          <a:lstStyle/>
          <a:p>
            <a:endParaRPr lang="en-US"/>
          </a:p>
        </p:txBody>
      </p:sp>
      <p:sp>
        <p:nvSpPr>
          <p:cNvPr id="46092" name="Line 12"/>
          <p:cNvSpPr>
            <a:spLocks noChangeShapeType="1"/>
          </p:cNvSpPr>
          <p:nvPr/>
        </p:nvSpPr>
        <p:spPr bwMode="auto">
          <a:xfrm>
            <a:off x="2438400" y="1066800"/>
            <a:ext cx="1371600" cy="3048000"/>
          </a:xfrm>
          <a:prstGeom prst="line">
            <a:avLst/>
          </a:prstGeom>
          <a:noFill/>
          <a:ln w="9525">
            <a:solidFill>
              <a:srgbClr val="00CCFF"/>
            </a:solidFill>
            <a:round/>
            <a:headEnd/>
            <a:tailEnd type="triangle" w="med" len="med"/>
          </a:ln>
          <a:effectLst/>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descr="C:\Users\30b\Pictures\New folder (4)\untitled.png"/>
          <p:cNvPicPr>
            <a:picLocks noGrp="1" noChangeAspect="1" noChangeArrowheads="1"/>
          </p:cNvPicPr>
          <p:nvPr>
            <p:ph sz="quarter" idx="1"/>
          </p:nvPr>
        </p:nvPicPr>
        <p:blipFill>
          <a:blip r:embed="rId2" cstate="print"/>
          <a:srcRect/>
          <a:stretch>
            <a:fillRect/>
          </a:stretch>
        </p:blipFill>
        <p:spPr bwMode="auto">
          <a:xfrm>
            <a:off x="4953000" y="838200"/>
            <a:ext cx="3962400" cy="33528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70000" lnSpcReduction="20000"/>
          </a:bodyPr>
          <a:lstStyle/>
          <a:p>
            <a:r>
              <a:rPr lang="en-US" b="1" dirty="0" smtClean="0"/>
              <a:t>Cataplexy (loss of muscle control).</a:t>
            </a:r>
            <a:r>
              <a:rPr lang="en-US" dirty="0" smtClean="0"/>
              <a:t> Often, narcolepsy may cause you to have a sudden loss of muscle control while awake, usually triggered by strong emotions, such as laughing or crying. </a:t>
            </a:r>
          </a:p>
          <a:p>
            <a:r>
              <a:rPr lang="en-US" b="1" dirty="0" smtClean="0"/>
              <a:t>Hallucinations.</a:t>
            </a:r>
            <a:r>
              <a:rPr lang="en-US" dirty="0" smtClean="0"/>
              <a:t> Some people with narcolepsy experience vivid, sometimes frightening, visual or auditory sensations while falling asleep or upon awakening. </a:t>
            </a:r>
          </a:p>
          <a:p>
            <a:r>
              <a:rPr lang="en-US" b="1" dirty="0" smtClean="0"/>
              <a:t>Sleep paralysis.</a:t>
            </a:r>
            <a:r>
              <a:rPr lang="en-US" dirty="0" smtClean="0"/>
              <a:t> You may be unable to move or talk at the beginning or end of sleep. </a:t>
            </a:r>
          </a:p>
          <a:p>
            <a:r>
              <a:rPr lang="en-US" b="1" dirty="0" err="1" smtClean="0"/>
              <a:t>Microsleep</a:t>
            </a:r>
            <a:r>
              <a:rPr lang="en-US" dirty="0" smtClean="0"/>
              <a:t> is a very brief sleep episode during which you continue to function (talk, put things away, etc.), and then awaken with no memory of the activities. </a:t>
            </a:r>
          </a:p>
          <a:p>
            <a:r>
              <a:rPr lang="en-US" b="1" dirty="0" smtClean="0"/>
              <a:t>Nighttime wakefulness.</a:t>
            </a:r>
            <a:r>
              <a:rPr lang="en-US" dirty="0" smtClean="0"/>
              <a:t> If you suffer from narcolepsy, you may have periods of wakefulness at night with hot flashes, elevated heart rate, and sometimes intense alertness. </a:t>
            </a:r>
          </a:p>
          <a:p>
            <a:r>
              <a:rPr lang="en-US" b="1" dirty="0" smtClean="0"/>
              <a:t>Rapid entry into REM sleep. </a:t>
            </a:r>
            <a:r>
              <a:rPr lang="en-US" dirty="0" smtClean="0"/>
              <a:t>Narcoleptics have unique sleep cycles where he or she may enter the REM or dream phase of sleep right after falling asleep, whereas most people take about 90 minutes to enter REM. Therefore, you’ll experience the characteristics of REM sleep (vivid dreams and muscle paralysis) at the beginning of sleep, even if that sleep is during the day.</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اختلال ریتم شبانه روزی</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a:t>Circadian Rhythm Sleep Disorder</a:t>
            </a:r>
          </a:p>
          <a:p>
            <a:r>
              <a:rPr lang="en-US" dirty="0"/>
              <a:t>A. A persistent or recurrent pattern of sleep disruption leading to</a:t>
            </a:r>
          </a:p>
          <a:p>
            <a:r>
              <a:rPr lang="en-US" dirty="0"/>
              <a:t>excessive sleepiness or insomnia that is due to a mismatch between</a:t>
            </a:r>
          </a:p>
          <a:p>
            <a:r>
              <a:rPr lang="en-US" dirty="0"/>
              <a:t>the sleep–wake schedule required by a person’s environment</a:t>
            </a:r>
          </a:p>
          <a:p>
            <a:r>
              <a:rPr lang="en-US" dirty="0"/>
              <a:t>and his or her circadian sleep–wake pattern.</a:t>
            </a:r>
          </a:p>
          <a:p>
            <a:r>
              <a:rPr lang="en-US" dirty="0"/>
              <a:t>B. The sleep disturbance causes clinically significant distress or impairment</a:t>
            </a:r>
          </a:p>
          <a:p>
            <a:r>
              <a:rPr lang="en-US" dirty="0"/>
              <a:t>in social, occupational, or other important areas of</a:t>
            </a:r>
          </a:p>
          <a:p>
            <a:r>
              <a:rPr lang="en-US" dirty="0"/>
              <a:t>functioning.</a:t>
            </a:r>
          </a:p>
          <a:p>
            <a:r>
              <a:rPr lang="en-US" dirty="0"/>
              <a:t>C. The disturbance does not occur exclusively during the course of</a:t>
            </a:r>
          </a:p>
          <a:p>
            <a:r>
              <a:rPr lang="en-US" dirty="0"/>
              <a:t>another Sleep Disorder or other mental disorder.</a:t>
            </a:r>
          </a:p>
          <a:p>
            <a:r>
              <a:rPr lang="en-US" dirty="0"/>
              <a:t>D. The disturbance is not due to the direct physiological effects of</a:t>
            </a:r>
          </a:p>
          <a:p>
            <a:r>
              <a:rPr lang="en-US" dirty="0"/>
              <a:t>a substance (e.g., a drug of abuse, a medication) or a general</a:t>
            </a:r>
          </a:p>
          <a:p>
            <a:r>
              <a:rPr lang="en-US" dirty="0"/>
              <a:t>medical condition.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اختلال ریتم شبانه روزی</a:t>
            </a:r>
            <a:endParaRPr lang="en-US" dirty="0"/>
          </a:p>
        </p:txBody>
      </p:sp>
      <p:sp>
        <p:nvSpPr>
          <p:cNvPr id="3" name="Content Placeholder 2"/>
          <p:cNvSpPr>
            <a:spLocks noGrp="1"/>
          </p:cNvSpPr>
          <p:nvPr>
            <p:ph sz="quarter" idx="1"/>
          </p:nvPr>
        </p:nvSpPr>
        <p:spPr/>
        <p:txBody>
          <a:bodyPr/>
          <a:lstStyle/>
          <a:p>
            <a:pPr algn="r"/>
            <a:r>
              <a:rPr lang="fa-IR" dirty="0" smtClean="0"/>
              <a:t>نوع تاخیر مرحله خواب</a:t>
            </a:r>
          </a:p>
          <a:p>
            <a:pPr algn="r"/>
            <a:r>
              <a:rPr lang="en-US" dirty="0" smtClean="0"/>
              <a:t>Jet lag</a:t>
            </a:r>
          </a:p>
          <a:p>
            <a:pPr algn="r"/>
            <a:r>
              <a:rPr lang="fa-IR" dirty="0" smtClean="0"/>
              <a:t>نوبت کاری</a:t>
            </a:r>
            <a:endParaRPr lang="en-US" dirty="0"/>
          </a:p>
        </p:txBody>
      </p:sp>
      <p:sp>
        <p:nvSpPr>
          <p:cNvPr id="4" name="Rectangle 3"/>
          <p:cNvSpPr/>
          <p:nvPr/>
        </p:nvSpPr>
        <p:spPr>
          <a:xfrm>
            <a:off x="254833" y="1829014"/>
            <a:ext cx="5790233" cy="3970318"/>
          </a:xfrm>
          <a:prstGeom prst="rect">
            <a:avLst/>
          </a:prstGeom>
        </p:spPr>
        <p:txBody>
          <a:bodyPr wrap="square">
            <a:spAutoFit/>
          </a:bodyPr>
          <a:lstStyle/>
          <a:p>
            <a:r>
              <a:rPr lang="en-US" i="1" dirty="0"/>
              <a:t>Specify type:</a:t>
            </a:r>
          </a:p>
          <a:p>
            <a:r>
              <a:rPr lang="en-US" i="1" dirty="0"/>
              <a:t>Delayed Sleep Phase Type: a persistent pattern of late sleep onset</a:t>
            </a:r>
          </a:p>
          <a:p>
            <a:r>
              <a:rPr lang="en-US" dirty="0"/>
              <a:t>and late awakening times, with an inability to fall asleep and</a:t>
            </a:r>
          </a:p>
          <a:p>
            <a:r>
              <a:rPr lang="en-US" dirty="0"/>
              <a:t>awaken at a desired earlier time.</a:t>
            </a:r>
          </a:p>
          <a:p>
            <a:r>
              <a:rPr lang="en-US" i="1" dirty="0"/>
              <a:t>Jet Lag Type: sleepiness and alertness that occur at inappropriate</a:t>
            </a:r>
          </a:p>
          <a:p>
            <a:r>
              <a:rPr lang="en-US" dirty="0"/>
              <a:t>time of day relative to local time, occurring after repeated travel</a:t>
            </a:r>
          </a:p>
          <a:p>
            <a:r>
              <a:rPr lang="en-US" dirty="0"/>
              <a:t>across more than one time zone.</a:t>
            </a:r>
          </a:p>
          <a:p>
            <a:r>
              <a:rPr lang="en-US" i="1" dirty="0"/>
              <a:t>Shift Work Type: insomnia during the major sleep period or excessive</a:t>
            </a:r>
          </a:p>
          <a:p>
            <a:r>
              <a:rPr lang="en-US" dirty="0"/>
              <a:t>sleepiness during the major awake period associated with</a:t>
            </a:r>
          </a:p>
          <a:p>
            <a:r>
              <a:rPr lang="en-US" dirty="0"/>
              <a:t>night shift work or frequently changing shift work.</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غیر اختصاصی</a:t>
            </a:r>
            <a:endParaRPr lang="en-US" dirty="0"/>
          </a:p>
        </p:txBody>
      </p:sp>
      <p:sp>
        <p:nvSpPr>
          <p:cNvPr id="3" name="Content Placeholder 2"/>
          <p:cNvSpPr>
            <a:spLocks noGrp="1"/>
          </p:cNvSpPr>
          <p:nvPr>
            <p:ph sz="quarter" idx="1"/>
          </p:nvPr>
        </p:nvSpPr>
        <p:spPr/>
        <p:txBody>
          <a:bodyPr/>
          <a:lstStyle/>
          <a:p>
            <a:pPr algn="r"/>
            <a:r>
              <a:rPr lang="fa-IR" dirty="0" smtClean="0"/>
              <a:t>سندرم جلو افتادند مرحله خواب</a:t>
            </a:r>
          </a:p>
          <a:p>
            <a:pPr algn="r"/>
            <a:r>
              <a:rPr lang="fa-IR" dirty="0" smtClean="0"/>
              <a:t>الگوی خواب وبیداری اشفته</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Dyssomnia</a:t>
            </a:r>
            <a:r>
              <a:rPr lang="en-US" dirty="0" smtClean="0"/>
              <a:t> </a:t>
            </a:r>
            <a:r>
              <a:rPr lang="en-US" dirty="0" err="1" smtClean="0"/>
              <a:t>nos</a:t>
            </a:r>
            <a:endParaRPr lang="en-US" dirty="0"/>
          </a:p>
        </p:txBody>
      </p:sp>
      <p:sp>
        <p:nvSpPr>
          <p:cNvPr id="3" name="Content Placeholder 2"/>
          <p:cNvSpPr>
            <a:spLocks noGrp="1"/>
          </p:cNvSpPr>
          <p:nvPr>
            <p:ph sz="quarter" idx="1"/>
          </p:nvPr>
        </p:nvSpPr>
        <p:spPr/>
        <p:txBody>
          <a:bodyPr/>
          <a:lstStyle/>
          <a:p>
            <a:pPr algn="r"/>
            <a:r>
              <a:rPr lang="fa-IR" dirty="0" smtClean="0"/>
              <a:t>سندرم حرکات دوره ای اندام</a:t>
            </a:r>
            <a:r>
              <a:rPr lang="en-US" dirty="0" err="1" smtClean="0"/>
              <a:t>plms</a:t>
            </a:r>
            <a:endParaRPr lang="en-US" dirty="0" smtClean="0"/>
          </a:p>
          <a:p>
            <a:pPr algn="r"/>
            <a:r>
              <a:rPr lang="fa-IR" dirty="0" smtClean="0"/>
              <a:t>سندرم پاهای بیقرار</a:t>
            </a:r>
          </a:p>
          <a:p>
            <a:pPr algn="r"/>
            <a:r>
              <a:rPr lang="fa-IR" dirty="0" smtClean="0"/>
              <a:t>سندرم کلین –لوین</a:t>
            </a:r>
          </a:p>
          <a:p>
            <a:pPr algn="r"/>
            <a:r>
              <a:rPr lang="fa-IR" dirty="0" smtClean="0"/>
              <a:t>سندرم مربوط به قاعدگی</a:t>
            </a:r>
          </a:p>
          <a:p>
            <a:pPr algn="r"/>
            <a:r>
              <a:rPr lang="fa-IR" dirty="0" smtClean="0"/>
              <a:t>خواب ناکافی</a:t>
            </a:r>
          </a:p>
          <a:p>
            <a:pPr algn="r"/>
            <a:r>
              <a:rPr lang="fa-IR" dirty="0" smtClean="0"/>
              <a:t>مستی خواب</a:t>
            </a:r>
            <a:endParaRPr lang="en-US" dirty="0" smtClean="0"/>
          </a:p>
        </p:txBody>
      </p:sp>
      <p:pic>
        <p:nvPicPr>
          <p:cNvPr id="8194" name="Picture 2" descr="C:\Users\30b\Pictures\New folder (4)\restless_legs_225.jpg"/>
          <p:cNvPicPr>
            <a:picLocks noChangeAspect="1" noChangeArrowheads="1"/>
          </p:cNvPicPr>
          <p:nvPr/>
        </p:nvPicPr>
        <p:blipFill>
          <a:blip r:embed="rId2" cstate="print"/>
          <a:srcRect/>
          <a:stretch>
            <a:fillRect/>
          </a:stretch>
        </p:blipFill>
        <p:spPr bwMode="auto">
          <a:xfrm>
            <a:off x="1143000" y="1905000"/>
            <a:ext cx="2143125" cy="142875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mtClean="0"/>
              <a:t>Restless Leg Syndrome (RLS)</a:t>
            </a:r>
          </a:p>
        </p:txBody>
      </p:sp>
      <p:sp>
        <p:nvSpPr>
          <p:cNvPr id="16387" name="Rectangle 3"/>
          <p:cNvSpPr>
            <a:spLocks noGrp="1" noChangeArrowheads="1"/>
          </p:cNvSpPr>
          <p:nvPr>
            <p:ph type="body" idx="1"/>
          </p:nvPr>
        </p:nvSpPr>
        <p:spPr/>
        <p:txBody>
          <a:bodyPr/>
          <a:lstStyle/>
          <a:p>
            <a:pPr eaLnBrk="1" hangingPunct="1"/>
            <a:r>
              <a:rPr lang="en-US" dirty="0" smtClean="0"/>
              <a:t>Uncomfortable feeling in legs</a:t>
            </a:r>
          </a:p>
          <a:p>
            <a:pPr lvl="1" eaLnBrk="1" hangingPunct="1"/>
            <a:r>
              <a:rPr lang="en-US" dirty="0" smtClean="0"/>
              <a:t>Relieved by moving legs</a:t>
            </a:r>
          </a:p>
          <a:p>
            <a:pPr eaLnBrk="1" hangingPunct="1"/>
            <a:r>
              <a:rPr lang="en-US" dirty="0" smtClean="0"/>
              <a:t>Worse later in the day</a:t>
            </a:r>
          </a:p>
          <a:p>
            <a:pPr lvl="1" eaLnBrk="1" hangingPunct="1"/>
            <a:r>
              <a:rPr lang="en-US" dirty="0" smtClean="0"/>
              <a:t>Falling asleep is hard</a:t>
            </a:r>
          </a:p>
          <a:p>
            <a:pPr eaLnBrk="1" hangingPunct="1"/>
            <a:r>
              <a:rPr lang="en-US" dirty="0" smtClean="0"/>
              <a:t>Symptoms come on and worsen with age</a:t>
            </a:r>
          </a:p>
          <a:p>
            <a:pPr lvl="1" eaLnBrk="1" hangingPunct="1"/>
            <a:r>
              <a:rPr lang="en-US" dirty="0" smtClean="0"/>
              <a:t>Possible cause of motor restlessness and wandering</a:t>
            </a:r>
          </a:p>
          <a:p>
            <a:pPr eaLnBrk="1" hangingPunct="1"/>
            <a:r>
              <a:rPr lang="en-US" dirty="0" smtClean="0"/>
              <a:t>Treatment </a:t>
            </a:r>
          </a:p>
          <a:p>
            <a:pPr lvl="1" eaLnBrk="1" hangingPunct="1"/>
            <a:r>
              <a:rPr lang="en-US" dirty="0" err="1" smtClean="0"/>
              <a:t>ropinerole</a:t>
            </a:r>
            <a:r>
              <a:rPr lang="en-US" dirty="0" smtClean="0"/>
              <a:t> (</a:t>
            </a:r>
            <a:r>
              <a:rPr lang="en-US" dirty="0" err="1" smtClean="0"/>
              <a:t>Requip</a:t>
            </a:r>
            <a:r>
              <a:rPr lang="en-US" dirty="0" smtClean="0"/>
              <a:t>) and </a:t>
            </a:r>
            <a:r>
              <a:rPr lang="en-US" dirty="0" err="1" smtClean="0"/>
              <a:t>pramipexole</a:t>
            </a:r>
            <a:r>
              <a:rPr lang="en-US" dirty="0" smtClean="0"/>
              <a:t> (</a:t>
            </a:r>
            <a:r>
              <a:rPr lang="en-US" dirty="0" err="1" smtClean="0"/>
              <a:t>Mirapex</a:t>
            </a:r>
            <a:r>
              <a:rPr lang="en-US" dirty="0" smtClean="0"/>
              <a: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sz="3800" smtClean="0"/>
              <a:t>Periodic Limb Movement Disorder (PLMD)</a:t>
            </a:r>
          </a:p>
        </p:txBody>
      </p:sp>
      <p:sp>
        <p:nvSpPr>
          <p:cNvPr id="17411" name="Rectangle 3"/>
          <p:cNvSpPr>
            <a:spLocks noGrp="1" noChangeArrowheads="1"/>
          </p:cNvSpPr>
          <p:nvPr>
            <p:ph type="body" idx="1"/>
          </p:nvPr>
        </p:nvSpPr>
        <p:spPr/>
        <p:txBody>
          <a:bodyPr/>
          <a:lstStyle/>
          <a:p>
            <a:pPr eaLnBrk="1" hangingPunct="1"/>
            <a:r>
              <a:rPr lang="en-US" smtClean="0"/>
              <a:t>Legs kick, jerk during nighttime sleep</a:t>
            </a:r>
          </a:p>
          <a:p>
            <a:pPr lvl="1" eaLnBrk="1" hangingPunct="1"/>
            <a:r>
              <a:rPr lang="en-US" smtClean="0"/>
              <a:t>Easier to identify if one has asleep partner</a:t>
            </a:r>
          </a:p>
          <a:p>
            <a:pPr lvl="1" eaLnBrk="1" hangingPunct="1"/>
            <a:r>
              <a:rPr lang="en-US" smtClean="0"/>
              <a:t>Causes sleep fragmentation</a:t>
            </a:r>
          </a:p>
          <a:p>
            <a:pPr eaLnBrk="1" hangingPunct="1"/>
            <a:r>
              <a:rPr lang="en-US" smtClean="0"/>
              <a:t>Treatment</a:t>
            </a:r>
          </a:p>
          <a:p>
            <a:pPr lvl="1" eaLnBrk="1" hangingPunct="1"/>
            <a:r>
              <a:rPr lang="en-US" smtClean="0"/>
              <a:t>Much as RLS</a:t>
            </a:r>
          </a:p>
          <a:p>
            <a:pPr lvl="1" eaLnBrk="1" hangingPunct="1"/>
            <a:r>
              <a:rPr lang="en-US" smtClean="0"/>
              <a:t>ropinerole (Requip)</a:t>
            </a:r>
          </a:p>
          <a:p>
            <a:pPr lvl="1" eaLnBrk="1" hangingPunct="1"/>
            <a:r>
              <a:rPr lang="en-US" smtClean="0"/>
              <a:t>pramipexole (Mirapex)</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بد خوابی</a:t>
            </a:r>
            <a:endParaRPr lang="en-US" dirty="0"/>
          </a:p>
        </p:txBody>
      </p:sp>
      <p:sp>
        <p:nvSpPr>
          <p:cNvPr id="3" name="Content Placeholder 2"/>
          <p:cNvSpPr>
            <a:spLocks noGrp="1"/>
          </p:cNvSpPr>
          <p:nvPr>
            <p:ph sz="quarter" idx="1"/>
          </p:nvPr>
        </p:nvSpPr>
        <p:spPr/>
        <p:txBody>
          <a:bodyPr/>
          <a:lstStyle/>
          <a:p>
            <a:pPr algn="r"/>
            <a:r>
              <a:rPr lang="fa-IR" dirty="0" smtClean="0"/>
              <a:t>اختلال کابوس</a:t>
            </a:r>
          </a:p>
          <a:p>
            <a:pPr algn="r"/>
            <a:r>
              <a:rPr lang="fa-IR" dirty="0" smtClean="0"/>
              <a:t>اختلال وحشت خواب</a:t>
            </a:r>
          </a:p>
          <a:p>
            <a:pPr algn="r"/>
            <a:r>
              <a:rPr lang="fa-IR" dirty="0" smtClean="0"/>
              <a:t>اختلال خواب گردی</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اختلال کابوس</a:t>
            </a:r>
            <a:br>
              <a:rPr lang="fa-IR" dirty="0" smtClean="0"/>
            </a:br>
            <a:endParaRPr lang="en-US" dirty="0"/>
          </a:p>
        </p:txBody>
      </p:sp>
      <p:sp>
        <p:nvSpPr>
          <p:cNvPr id="3" name="Content Placeholder 2"/>
          <p:cNvSpPr>
            <a:spLocks noGrp="1"/>
          </p:cNvSpPr>
          <p:nvPr>
            <p:ph sz="quarter" idx="1"/>
          </p:nvPr>
        </p:nvSpPr>
        <p:spPr/>
        <p:txBody>
          <a:bodyPr>
            <a:normAutofit fontScale="55000" lnSpcReduction="20000"/>
          </a:bodyPr>
          <a:lstStyle/>
          <a:p>
            <a:r>
              <a:rPr lang="en-US" b="1" dirty="0"/>
              <a:t>Nightmare Disorder</a:t>
            </a:r>
          </a:p>
          <a:p>
            <a:r>
              <a:rPr lang="en-US" dirty="0"/>
              <a:t>A. Repeated awakenings from the major sleep period or naps with</a:t>
            </a:r>
          </a:p>
          <a:p>
            <a:r>
              <a:rPr lang="en-US" dirty="0"/>
              <a:t>detailed recall of extended and extremely frightening dreams,</a:t>
            </a:r>
          </a:p>
          <a:p>
            <a:r>
              <a:rPr lang="en-US" dirty="0"/>
              <a:t>usually involving threats to survival, security, or self-esteem. The</a:t>
            </a:r>
          </a:p>
          <a:p>
            <a:r>
              <a:rPr lang="en-US" dirty="0"/>
              <a:t>awakenings generally occur during the second half of the sleep</a:t>
            </a:r>
          </a:p>
          <a:p>
            <a:r>
              <a:rPr lang="en-US" dirty="0"/>
              <a:t>period.</a:t>
            </a:r>
          </a:p>
          <a:p>
            <a:r>
              <a:rPr lang="en-US" dirty="0"/>
              <a:t>B. On awakening from the frightening dreams, the person rapidly</a:t>
            </a:r>
          </a:p>
          <a:p>
            <a:r>
              <a:rPr lang="en-US" dirty="0"/>
              <a:t>becomes oriented and alert (in contrast to the confusion and</a:t>
            </a:r>
          </a:p>
          <a:p>
            <a:r>
              <a:rPr lang="en-US" dirty="0"/>
              <a:t>disorientation seen in Sleep Terror Disorder and some forms of</a:t>
            </a:r>
          </a:p>
          <a:p>
            <a:r>
              <a:rPr lang="en-US" dirty="0"/>
              <a:t>epilepsy).</a:t>
            </a:r>
          </a:p>
          <a:p>
            <a:r>
              <a:rPr lang="en-US" dirty="0"/>
              <a:t>C. The dream experience, or the sleep disturbance resulting from</a:t>
            </a:r>
          </a:p>
          <a:p>
            <a:r>
              <a:rPr lang="en-US" dirty="0"/>
              <a:t>the awakening, causes clinically significant distress or impairment</a:t>
            </a:r>
          </a:p>
          <a:p>
            <a:r>
              <a:rPr lang="en-US" dirty="0"/>
              <a:t>in social, occupational, or other important areas of functioning.</a:t>
            </a:r>
          </a:p>
          <a:p>
            <a:r>
              <a:rPr lang="en-US" dirty="0"/>
              <a:t>D. The nightmares do not occur exclusively during the course of</a:t>
            </a:r>
          </a:p>
          <a:p>
            <a:r>
              <a:rPr lang="en-US" dirty="0"/>
              <a:t>another mental disorder (e.g., Delirium, Post-Traumatic Stress</a:t>
            </a:r>
          </a:p>
          <a:p>
            <a:r>
              <a:rPr lang="en-US" dirty="0"/>
              <a:t>Disorder) and are not due to the direct physiological effects of a</a:t>
            </a:r>
          </a:p>
          <a:p>
            <a:r>
              <a:rPr lang="en-US" dirty="0"/>
              <a:t>substance (e.g., a drug of abuse, a medication) or a general</a:t>
            </a:r>
          </a:p>
          <a:p>
            <a:r>
              <a:rPr lang="en-US" dirty="0"/>
              <a:t>medical condition.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en-US"/>
          </a:p>
        </p:txBody>
      </p:sp>
      <p:sp>
        <p:nvSpPr>
          <p:cNvPr id="50179" name="Rectangle 3"/>
          <p:cNvSpPr>
            <a:spLocks noGrp="1" noChangeArrowheads="1"/>
          </p:cNvSpPr>
          <p:nvPr>
            <p:ph type="body" idx="1"/>
          </p:nvPr>
        </p:nvSpPr>
        <p:spPr/>
        <p:txBody>
          <a:bodyPr/>
          <a:lstStyle/>
          <a:p>
            <a:endParaRPr lang="en-US"/>
          </a:p>
        </p:txBody>
      </p:sp>
      <p:pic>
        <p:nvPicPr>
          <p:cNvPr id="50181" name="Picture 5" descr="Brain activity during sleep"/>
          <p:cNvPicPr>
            <a:picLocks noChangeAspect="1" noChangeArrowheads="1"/>
          </p:cNvPicPr>
          <p:nvPr/>
        </p:nvPicPr>
        <p:blipFill>
          <a:blip r:embed="rId2" cstate="print"/>
          <a:srcRect/>
          <a:stretch>
            <a:fillRect/>
          </a:stretch>
        </p:blipFill>
        <p:spPr bwMode="auto">
          <a:xfrm>
            <a:off x="381000" y="152400"/>
            <a:ext cx="8382000" cy="65532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اختلال وحشت خواب</a:t>
            </a:r>
            <a:br>
              <a:rPr lang="fa-IR" dirty="0" smtClean="0"/>
            </a:br>
            <a:endParaRPr lang="en-US" dirty="0"/>
          </a:p>
        </p:txBody>
      </p:sp>
      <p:pic>
        <p:nvPicPr>
          <p:cNvPr id="6146" name="Picture 2" descr="C:\Users\30b\Pictures\New folder (4)\sleep-terror.jpg"/>
          <p:cNvPicPr>
            <a:picLocks noGrp="1" noChangeAspect="1" noChangeArrowheads="1"/>
          </p:cNvPicPr>
          <p:nvPr>
            <p:ph sz="quarter" idx="1"/>
          </p:nvPr>
        </p:nvPicPr>
        <p:blipFill>
          <a:blip r:embed="rId3" cstate="print"/>
          <a:srcRect/>
          <a:stretch>
            <a:fillRect/>
          </a:stretch>
        </p:blipFill>
        <p:spPr bwMode="auto">
          <a:xfrm>
            <a:off x="762000" y="1447800"/>
            <a:ext cx="1905000" cy="2857500"/>
          </a:xfrm>
          <a:prstGeom prst="rect">
            <a:avLst/>
          </a:prstGeom>
          <a:noFill/>
        </p:spPr>
      </p:pic>
      <p:sp>
        <p:nvSpPr>
          <p:cNvPr id="5" name="Rectangle 4"/>
          <p:cNvSpPr/>
          <p:nvPr/>
        </p:nvSpPr>
        <p:spPr>
          <a:xfrm>
            <a:off x="3733800" y="1524000"/>
            <a:ext cx="4038600" cy="5262979"/>
          </a:xfrm>
          <a:prstGeom prst="rect">
            <a:avLst/>
          </a:prstGeom>
        </p:spPr>
        <p:txBody>
          <a:bodyPr wrap="square">
            <a:spAutoFit/>
          </a:bodyPr>
          <a:lstStyle/>
          <a:p>
            <a:r>
              <a:rPr lang="fa-IR" sz="2800" dirty="0" smtClean="0"/>
              <a:t>وحشت شبانه معمولاً دو ساعت بعد از خوابيدن ايجاد مي شود . پيش از ايجاد آن کودک بتدريج و به صورت پيشرونده دچار بي قراري مي شود . در خلال وحشت شبانه ، کودک بيدار و وحشت زده بنظر مي رسد و ممکن است فرياد بزند و يا ناله کند . لازم به ذکر است که کودک در اين حالت بيدار نيست و به راحتي نيز بيدار نمي شود و به آرام کردن نيز پاسخي نمي دهد .</a:t>
            </a:r>
            <a:endParaRPr lang="en-US"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اختلال خواب گردی</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47500" lnSpcReduction="20000"/>
          </a:bodyPr>
          <a:lstStyle/>
          <a:p>
            <a:r>
              <a:rPr lang="en-US" b="1" dirty="0"/>
              <a:t>Sleepwalking Disorder</a:t>
            </a:r>
          </a:p>
          <a:p>
            <a:r>
              <a:rPr lang="en-US" dirty="0"/>
              <a:t>A. Repeated episodes of rising from bed during sleep and walking</a:t>
            </a:r>
          </a:p>
          <a:p>
            <a:r>
              <a:rPr lang="en-US" dirty="0"/>
              <a:t>about, usually occurring during the first third of the major sleep</a:t>
            </a:r>
          </a:p>
          <a:p>
            <a:r>
              <a:rPr lang="en-US" dirty="0"/>
              <a:t>episode.</a:t>
            </a:r>
          </a:p>
          <a:p>
            <a:r>
              <a:rPr lang="en-US" dirty="0"/>
              <a:t>B. While sleepwalking, the person has a blank, staring face, is relatively</a:t>
            </a:r>
          </a:p>
          <a:p>
            <a:r>
              <a:rPr lang="en-US" dirty="0"/>
              <a:t>unresponsive to the efforts of others to communicate with</a:t>
            </a:r>
          </a:p>
          <a:p>
            <a:r>
              <a:rPr lang="en-US" dirty="0"/>
              <a:t>him or her, and can be awakened only with great difficulty.</a:t>
            </a:r>
          </a:p>
          <a:p>
            <a:r>
              <a:rPr lang="en-US" dirty="0"/>
              <a:t>C. On awakening (either from the sleepwalking episode or the</a:t>
            </a:r>
          </a:p>
          <a:p>
            <a:r>
              <a:rPr lang="en-US" dirty="0"/>
              <a:t>next morning), the person has amnesia for the episode.</a:t>
            </a:r>
          </a:p>
          <a:p>
            <a:r>
              <a:rPr lang="en-US" dirty="0"/>
              <a:t>D. Within several minutes after awakening from the sleepwalking</a:t>
            </a:r>
          </a:p>
          <a:p>
            <a:r>
              <a:rPr lang="en-US" dirty="0"/>
              <a:t>episode, there is no impairment in mental activity or behavior</a:t>
            </a:r>
          </a:p>
          <a:p>
            <a:r>
              <a:rPr lang="en-US" dirty="0"/>
              <a:t>(although there may initially be a short period of confusion or</a:t>
            </a:r>
          </a:p>
          <a:p>
            <a:r>
              <a:rPr lang="en-US" dirty="0"/>
              <a:t>disorientation).</a:t>
            </a:r>
          </a:p>
          <a:p>
            <a:r>
              <a:rPr lang="en-US" dirty="0"/>
              <a:t>E. The sleepwalking causes clinically significant distress or impairment</a:t>
            </a:r>
          </a:p>
          <a:p>
            <a:r>
              <a:rPr lang="en-US" dirty="0"/>
              <a:t>in social, occupational, or other important areas of</a:t>
            </a:r>
          </a:p>
          <a:p>
            <a:r>
              <a:rPr lang="en-US" dirty="0"/>
              <a:t>functioning.</a:t>
            </a:r>
          </a:p>
          <a:p>
            <a:r>
              <a:rPr lang="en-US" dirty="0"/>
              <a:t>F. The disturbance is not due to the direct physiological effects of</a:t>
            </a:r>
          </a:p>
          <a:p>
            <a:r>
              <a:rPr lang="en-US" dirty="0"/>
              <a:t>a substance (e.g., a drug of abuse, a medication) or a general</a:t>
            </a:r>
          </a:p>
          <a:p>
            <a:r>
              <a:rPr lang="en-US" dirty="0"/>
              <a:t>medical condition.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descr="C:\Users\30b\Pictures\New folder (4)\imagesCA9T6MLB.jpg"/>
          <p:cNvPicPr>
            <a:picLocks noGrp="1" noChangeAspect="1" noChangeArrowheads="1"/>
          </p:cNvPicPr>
          <p:nvPr>
            <p:ph sz="quarter" idx="1"/>
          </p:nvPr>
        </p:nvPicPr>
        <p:blipFill>
          <a:blip r:embed="rId2" cstate="print"/>
          <a:srcRect/>
          <a:stretch>
            <a:fillRect/>
          </a:stretch>
        </p:blipFill>
        <p:spPr bwMode="auto">
          <a:xfrm>
            <a:off x="5410200" y="1371600"/>
            <a:ext cx="2705100" cy="1685925"/>
          </a:xfrm>
          <a:prstGeom prst="rect">
            <a:avLst/>
          </a:prstGeom>
          <a:noFill/>
        </p:spPr>
      </p:pic>
      <p:pic>
        <p:nvPicPr>
          <p:cNvPr id="2051" name="Picture 3" descr="C:\Users\30b\Pictures\New folder (4)\imagesCAZN3WZN.jpg"/>
          <p:cNvPicPr>
            <a:picLocks noChangeAspect="1" noChangeArrowheads="1"/>
          </p:cNvPicPr>
          <p:nvPr/>
        </p:nvPicPr>
        <p:blipFill>
          <a:blip r:embed="rId3" cstate="print"/>
          <a:srcRect/>
          <a:stretch>
            <a:fillRect/>
          </a:stretch>
        </p:blipFill>
        <p:spPr bwMode="auto">
          <a:xfrm>
            <a:off x="1752600" y="1447800"/>
            <a:ext cx="1743075" cy="2619375"/>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Parasomnia</a:t>
            </a:r>
            <a:r>
              <a:rPr lang="en-US" dirty="0" smtClean="0"/>
              <a:t> </a:t>
            </a:r>
            <a:r>
              <a:rPr lang="en-US" dirty="0" err="1" smtClean="0"/>
              <a:t>nos</a:t>
            </a:r>
            <a:endParaRPr lang="en-US" dirty="0"/>
          </a:p>
        </p:txBody>
      </p:sp>
      <p:sp>
        <p:nvSpPr>
          <p:cNvPr id="3" name="Content Placeholder 2"/>
          <p:cNvSpPr>
            <a:spLocks noGrp="1"/>
          </p:cNvSpPr>
          <p:nvPr>
            <p:ph sz="quarter" idx="1"/>
          </p:nvPr>
        </p:nvSpPr>
        <p:spPr/>
        <p:txBody>
          <a:bodyPr/>
          <a:lstStyle/>
          <a:p>
            <a:r>
              <a:rPr lang="en-US" dirty="0" err="1" smtClean="0"/>
              <a:t>Bruxism</a:t>
            </a:r>
            <a:endParaRPr lang="en-US" dirty="0" smtClean="0"/>
          </a:p>
          <a:p>
            <a:pPr algn="r"/>
            <a:r>
              <a:rPr lang="fa-IR" dirty="0" smtClean="0"/>
              <a:t>اختلال رفتاری خواب</a:t>
            </a:r>
            <a:r>
              <a:rPr lang="en-US" dirty="0" smtClean="0"/>
              <a:t>REM</a:t>
            </a:r>
          </a:p>
          <a:p>
            <a:r>
              <a:rPr lang="en-US" dirty="0" err="1" smtClean="0"/>
              <a:t>Somniloquy</a:t>
            </a:r>
            <a:endParaRPr lang="en-US" dirty="0" smtClean="0"/>
          </a:p>
          <a:p>
            <a:r>
              <a:rPr lang="en-US" dirty="0" smtClean="0"/>
              <a:t>Sleep </a:t>
            </a:r>
            <a:r>
              <a:rPr lang="en-US" dirty="0" err="1" smtClean="0"/>
              <a:t>paralyisis</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eaLnBrk="1" hangingPunct="1"/>
            <a:r>
              <a:rPr lang="en-US" smtClean="0"/>
              <a:t>REM Sleep Behavior Disorder (RBD)</a:t>
            </a:r>
          </a:p>
        </p:txBody>
      </p:sp>
      <p:sp>
        <p:nvSpPr>
          <p:cNvPr id="18435" name="Rectangle 3"/>
          <p:cNvSpPr>
            <a:spLocks noGrp="1" noChangeArrowheads="1"/>
          </p:cNvSpPr>
          <p:nvPr>
            <p:ph type="body" idx="1"/>
          </p:nvPr>
        </p:nvSpPr>
        <p:spPr/>
        <p:txBody>
          <a:bodyPr/>
          <a:lstStyle/>
          <a:p>
            <a:pPr eaLnBrk="1" hangingPunct="1"/>
            <a:r>
              <a:rPr lang="en-US" smtClean="0"/>
              <a:t>Usually CNS motor is paralyzed in REM</a:t>
            </a:r>
          </a:p>
          <a:p>
            <a:pPr lvl="1" eaLnBrk="1" hangingPunct="1"/>
            <a:r>
              <a:rPr lang="en-US" smtClean="0"/>
              <a:t>Except for breathing</a:t>
            </a:r>
          </a:p>
          <a:p>
            <a:pPr eaLnBrk="1" hangingPunct="1"/>
            <a:r>
              <a:rPr lang="en-US" smtClean="0"/>
              <a:t>Act out dreams</a:t>
            </a:r>
          </a:p>
          <a:p>
            <a:pPr lvl="1" eaLnBrk="1" hangingPunct="1"/>
            <a:r>
              <a:rPr lang="en-US" smtClean="0"/>
              <a:t>Prominent in older men, certain dementias</a:t>
            </a:r>
          </a:p>
          <a:p>
            <a:pPr lvl="1" eaLnBrk="1" hangingPunct="1"/>
            <a:r>
              <a:rPr lang="en-US" smtClean="0"/>
              <a:t>Safety is an issue</a:t>
            </a:r>
          </a:p>
          <a:p>
            <a:pPr eaLnBrk="1" hangingPunct="1"/>
            <a:r>
              <a:rPr lang="en-US" smtClean="0"/>
              <a:t>Treatment</a:t>
            </a:r>
          </a:p>
          <a:p>
            <a:pPr lvl="1" eaLnBrk="1" hangingPunct="1"/>
            <a:r>
              <a:rPr lang="en-US" smtClean="0"/>
              <a:t>clonazepam (Klonopin)</a:t>
            </a:r>
          </a:p>
          <a:p>
            <a:pPr lvl="1" eaLnBrk="1" hangingPunct="1"/>
            <a:r>
              <a:rPr lang="en-US" smtClean="0"/>
              <a:t>Secure the environment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descr="C:\Dokumenty\aaa\bbb.jpg"/>
          <p:cNvPicPr>
            <a:picLocks noChangeAspect="1" noChangeArrowheads="1"/>
          </p:cNvPicPr>
          <p:nvPr/>
        </p:nvPicPr>
        <p:blipFill>
          <a:blip r:embed="rId2" cstate="print"/>
          <a:srcRect/>
          <a:stretch>
            <a:fillRect/>
          </a:stretch>
        </p:blipFill>
        <p:spPr bwMode="auto">
          <a:xfrm>
            <a:off x="104775" y="190500"/>
            <a:ext cx="8934450" cy="6477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Why does it matter?</a:t>
            </a:r>
          </a:p>
        </p:txBody>
      </p:sp>
      <p:sp>
        <p:nvSpPr>
          <p:cNvPr id="5123" name="Rectangle 3"/>
          <p:cNvSpPr>
            <a:spLocks noGrp="1" noChangeArrowheads="1"/>
          </p:cNvSpPr>
          <p:nvPr>
            <p:ph type="body" idx="1"/>
          </p:nvPr>
        </p:nvSpPr>
        <p:spPr>
          <a:xfrm>
            <a:off x="609600" y="1752600"/>
            <a:ext cx="7772400" cy="4114800"/>
          </a:xfrm>
        </p:spPr>
        <p:txBody>
          <a:bodyPr/>
          <a:lstStyle/>
          <a:p>
            <a:pPr lvl="1">
              <a:buFontTx/>
              <a:buNone/>
            </a:pPr>
            <a:r>
              <a:rPr lang="en-US"/>
              <a:t>Sleep deprivation can cause the following</a:t>
            </a:r>
          </a:p>
          <a:p>
            <a:pPr lvl="1"/>
            <a:r>
              <a:rPr lang="en-US"/>
              <a:t>shortened life spans</a:t>
            </a:r>
          </a:p>
          <a:p>
            <a:pPr lvl="1"/>
            <a:r>
              <a:rPr lang="en-US"/>
              <a:t>increased risk of heart disease and stomach problems</a:t>
            </a:r>
          </a:p>
          <a:p>
            <a:pPr lvl="1"/>
            <a:r>
              <a:rPr lang="en-US"/>
              <a:t>irritability, depression</a:t>
            </a:r>
          </a:p>
          <a:p>
            <a:pPr lvl="1"/>
            <a:r>
              <a:rPr lang="en-US"/>
              <a:t>increased risk of automobile crashes</a:t>
            </a:r>
          </a:p>
          <a:p>
            <a:pPr lvl="1"/>
            <a:r>
              <a:rPr lang="en-US"/>
              <a:t>decreased work performance and memory lapses</a:t>
            </a:r>
          </a:p>
          <a:p>
            <a:pPr lvl="1"/>
            <a:r>
              <a:rPr lang="en-US"/>
              <a:t>marital, social and employment problems</a:t>
            </a:r>
          </a:p>
          <a:p>
            <a:pPr lvl="1"/>
            <a:r>
              <a:rPr lang="en-US"/>
              <a:t>difficulty learning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b="1" dirty="0" smtClean="0"/>
              <a:t>Primary sleep disorders</a:t>
            </a:r>
          </a:p>
          <a:p>
            <a:r>
              <a:rPr lang="en-US" b="1" dirty="0" err="1" smtClean="0"/>
              <a:t>Parasomnias</a:t>
            </a:r>
            <a:endParaRPr lang="en-US" b="1" dirty="0" smtClean="0"/>
          </a:p>
          <a:p>
            <a:r>
              <a:rPr lang="en-US" b="1" dirty="0" smtClean="0"/>
              <a:t>Other sleep disorders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hlinkClick r:id="rId2" tooltip="Dyssomnia"/>
              </a:rPr>
              <a:t>Dyssomnia</a:t>
            </a:r>
            <a:endParaRPr lang="en-US" dirty="0"/>
          </a:p>
        </p:txBody>
      </p:sp>
      <p:sp>
        <p:nvSpPr>
          <p:cNvPr id="3" name="Content Placeholder 2"/>
          <p:cNvSpPr>
            <a:spLocks noGrp="1"/>
          </p:cNvSpPr>
          <p:nvPr>
            <p:ph sz="quarter" idx="1"/>
          </p:nvPr>
        </p:nvSpPr>
        <p:spPr/>
        <p:txBody>
          <a:bodyPr/>
          <a:lstStyle/>
          <a:p>
            <a:r>
              <a:rPr lang="en-US" dirty="0" smtClean="0"/>
              <a:t>Primary </a:t>
            </a:r>
            <a:r>
              <a:rPr lang="en-US" dirty="0" err="1" smtClean="0">
                <a:hlinkClick r:id="rId3" tooltip="Hypersomnia"/>
              </a:rPr>
              <a:t>hypersomnia</a:t>
            </a:r>
            <a:endParaRPr lang="en-US" dirty="0" smtClean="0"/>
          </a:p>
          <a:p>
            <a:r>
              <a:rPr lang="en-US" dirty="0" smtClean="0"/>
              <a:t>Primary </a:t>
            </a:r>
            <a:r>
              <a:rPr lang="en-US" dirty="0" smtClean="0">
                <a:hlinkClick r:id="rId4" tooltip="Insomnia"/>
              </a:rPr>
              <a:t>insomnia</a:t>
            </a:r>
            <a:endParaRPr lang="en-US" dirty="0" smtClean="0"/>
          </a:p>
          <a:p>
            <a:r>
              <a:rPr lang="en-US" dirty="0" smtClean="0">
                <a:hlinkClick r:id="rId5" tooltip="Narcolepsy"/>
              </a:rPr>
              <a:t>Narcolepsy</a:t>
            </a:r>
            <a:endParaRPr lang="en-US" dirty="0" smtClean="0"/>
          </a:p>
          <a:p>
            <a:r>
              <a:rPr lang="en-US" dirty="0" smtClean="0"/>
              <a:t>Breathing-related </a:t>
            </a:r>
            <a:r>
              <a:rPr lang="en-US" dirty="0" smtClean="0">
                <a:hlinkClick r:id="rId6" tooltip="Sleep disorder"/>
              </a:rPr>
              <a:t>sleep disorder</a:t>
            </a:r>
            <a:endParaRPr lang="en-US" dirty="0" smtClean="0"/>
          </a:p>
          <a:p>
            <a:r>
              <a:rPr lang="en-US" dirty="0" smtClean="0">
                <a:hlinkClick r:id="rId7" tooltip="Circadian rhythm sleep disorder"/>
              </a:rPr>
              <a:t>Circadian rhythm sleep disorder</a:t>
            </a:r>
            <a:endParaRPr lang="en-US" dirty="0" smtClean="0"/>
          </a:p>
          <a:p>
            <a:r>
              <a:rPr lang="en-US" dirty="0" err="1" smtClean="0">
                <a:hlinkClick r:id="rId2" tooltip="Dyssomnia"/>
              </a:rPr>
              <a:t>Dyssomnia</a:t>
            </a:r>
            <a:r>
              <a:rPr lang="en-US" dirty="0" smtClean="0"/>
              <a:t> NOS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Parasomnias</a:t>
            </a:r>
            <a:endParaRPr lang="en-US" dirty="0"/>
          </a:p>
        </p:txBody>
      </p:sp>
      <p:sp>
        <p:nvSpPr>
          <p:cNvPr id="3" name="Content Placeholder 2"/>
          <p:cNvSpPr>
            <a:spLocks noGrp="1"/>
          </p:cNvSpPr>
          <p:nvPr>
            <p:ph sz="quarter" idx="1"/>
          </p:nvPr>
        </p:nvSpPr>
        <p:spPr/>
        <p:txBody>
          <a:bodyPr/>
          <a:lstStyle/>
          <a:p>
            <a:r>
              <a:rPr lang="en-US" dirty="0" smtClean="0">
                <a:hlinkClick r:id="rId2" tooltip="Nightmare disorder"/>
              </a:rPr>
              <a:t>Nightmare disorder</a:t>
            </a:r>
            <a:endParaRPr lang="en-US" dirty="0" smtClean="0"/>
          </a:p>
          <a:p>
            <a:r>
              <a:rPr lang="en-US" dirty="0" smtClean="0">
                <a:hlinkClick r:id="rId3" tooltip="Sleep terror disorder"/>
              </a:rPr>
              <a:t>Sleep terror disorder</a:t>
            </a:r>
            <a:endParaRPr lang="en-US" dirty="0" smtClean="0"/>
          </a:p>
          <a:p>
            <a:r>
              <a:rPr lang="en-US" dirty="0" smtClean="0"/>
              <a:t>Sleepwalking disorder</a:t>
            </a:r>
          </a:p>
          <a:p>
            <a:r>
              <a:rPr lang="en-US" dirty="0" err="1" smtClean="0">
                <a:hlinkClick r:id="rId4" tooltip="Parasomnia"/>
              </a:rPr>
              <a:t>Parasomnia</a:t>
            </a:r>
            <a:r>
              <a:rPr lang="en-US" dirty="0" smtClean="0"/>
              <a:t> NOS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Other sleep disorders</a:t>
            </a:r>
            <a:endParaRPr lang="en-US" dirty="0"/>
          </a:p>
        </p:txBody>
      </p:sp>
      <p:sp>
        <p:nvSpPr>
          <p:cNvPr id="3" name="Content Placeholder 2"/>
          <p:cNvSpPr>
            <a:spLocks noGrp="1"/>
          </p:cNvSpPr>
          <p:nvPr>
            <p:ph sz="quarter" idx="1"/>
          </p:nvPr>
        </p:nvSpPr>
        <p:spPr/>
        <p:txBody>
          <a:bodyPr>
            <a:normAutofit/>
          </a:bodyPr>
          <a:lstStyle/>
          <a:p>
            <a:endParaRPr lang="en-US" dirty="0" smtClean="0"/>
          </a:p>
          <a:p>
            <a:pPr lvl="1"/>
            <a:r>
              <a:rPr lang="en-US" dirty="0" smtClean="0"/>
              <a:t>Sleep disorder due to... [indicate the general medical condition]</a:t>
            </a:r>
          </a:p>
          <a:p>
            <a:pPr lvl="1"/>
            <a:r>
              <a:rPr lang="en-US" dirty="0" err="1" smtClean="0"/>
              <a:t>Hypersomnia</a:t>
            </a:r>
            <a:r>
              <a:rPr lang="en-US" dirty="0" smtClean="0"/>
              <a:t> type</a:t>
            </a:r>
          </a:p>
          <a:p>
            <a:pPr lvl="1"/>
            <a:r>
              <a:rPr lang="en-US" dirty="0" smtClean="0"/>
              <a:t>Insomnia type</a:t>
            </a:r>
          </a:p>
          <a:p>
            <a:pPr lvl="1"/>
            <a:r>
              <a:rPr lang="en-US" dirty="0" smtClean="0"/>
              <a:t>Mixed type</a:t>
            </a:r>
          </a:p>
          <a:p>
            <a:pPr lvl="1"/>
            <a:r>
              <a:rPr lang="en-US" dirty="0" err="1" smtClean="0"/>
              <a:t>Parasomnia</a:t>
            </a:r>
            <a:r>
              <a:rPr lang="en-US" dirty="0" smtClean="0"/>
              <a:t> type</a:t>
            </a:r>
          </a:p>
          <a:p>
            <a:r>
              <a:rPr lang="en-US" dirty="0" smtClean="0"/>
              <a:t>Insomnia related to... [indicate the </a:t>
            </a:r>
            <a:r>
              <a:rPr lang="en-US" dirty="0" smtClean="0">
                <a:hlinkClick r:id="rId2" tooltip="Axis I"/>
              </a:rPr>
              <a:t>Axis I</a:t>
            </a:r>
            <a:r>
              <a:rPr lang="en-US" dirty="0" smtClean="0"/>
              <a:t> or </a:t>
            </a:r>
            <a:r>
              <a:rPr lang="en-US" dirty="0" smtClean="0">
                <a:hlinkClick r:id="rId3" tooltip="Axis II (psychiatry)"/>
              </a:rPr>
              <a:t>Axis II</a:t>
            </a:r>
            <a:r>
              <a:rPr lang="en-US" dirty="0" smtClean="0"/>
              <a:t> disorder]</a:t>
            </a:r>
          </a:p>
          <a:p>
            <a:r>
              <a:rPr lang="en-US" dirty="0" err="1" smtClean="0"/>
              <a:t>Hypersomnia</a:t>
            </a:r>
            <a:r>
              <a:rPr lang="en-US" dirty="0" smtClean="0"/>
              <a:t> related to... [indicate the Axis I or Axis II disorder</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218</TotalTime>
  <Words>1986</Words>
  <Application>Microsoft Office PowerPoint</Application>
  <PresentationFormat>On-screen Show (4:3)</PresentationFormat>
  <Paragraphs>247</Paragraphs>
  <Slides>34</Slides>
  <Notes>1</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Equity</vt:lpstr>
      <vt:lpstr>Sleep disorders</vt:lpstr>
      <vt:lpstr>Slide 2</vt:lpstr>
      <vt:lpstr>Slide 3</vt:lpstr>
      <vt:lpstr>Slide 4</vt:lpstr>
      <vt:lpstr>Why does it matter?</vt:lpstr>
      <vt:lpstr>Slide 6</vt:lpstr>
      <vt:lpstr>Dyssomnia</vt:lpstr>
      <vt:lpstr>Parasomnias</vt:lpstr>
      <vt:lpstr>Other sleep disorders</vt:lpstr>
      <vt:lpstr>Slide 10</vt:lpstr>
      <vt:lpstr>بی خوابی اولیه</vt:lpstr>
      <vt:lpstr>Slide 12</vt:lpstr>
      <vt:lpstr>بی خوابی روانی فیزیولوژیک </vt:lpstr>
      <vt:lpstr>پر خوابی اولیه</vt:lpstr>
      <vt:lpstr>حمله خواب (نارکولپسی)</vt:lpstr>
      <vt:lpstr>اختلال خواب مربوط به تنفس </vt:lpstr>
      <vt:lpstr>Slide 17</vt:lpstr>
      <vt:lpstr>حمله خواب (نارکولپسی)</vt:lpstr>
      <vt:lpstr>Slide 19</vt:lpstr>
      <vt:lpstr>Slide 20</vt:lpstr>
      <vt:lpstr>Slide 21</vt:lpstr>
      <vt:lpstr>اختلال ریتم شبانه روزی</vt:lpstr>
      <vt:lpstr>اختلال ریتم شبانه روزی</vt:lpstr>
      <vt:lpstr>غیر اختصاصی</vt:lpstr>
      <vt:lpstr>Dyssomnia nos</vt:lpstr>
      <vt:lpstr>Restless Leg Syndrome (RLS)</vt:lpstr>
      <vt:lpstr>Periodic Limb Movement Disorder (PLMD)</vt:lpstr>
      <vt:lpstr>بد خوابی</vt:lpstr>
      <vt:lpstr>اختلال کابوس </vt:lpstr>
      <vt:lpstr>اختلال وحشت خواب </vt:lpstr>
      <vt:lpstr>اختلال خواب گردی </vt:lpstr>
      <vt:lpstr>Slide 32</vt:lpstr>
      <vt:lpstr>Parasomnia nos</vt:lpstr>
      <vt:lpstr>REM Sleep Behavior Disorder (RBD)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disorders</dc:title>
  <dc:creator>30b</dc:creator>
  <cp:lastModifiedBy>30b</cp:lastModifiedBy>
  <cp:revision>6</cp:revision>
  <dcterms:created xsi:type="dcterms:W3CDTF">2013-11-05T15:35:12Z</dcterms:created>
  <dcterms:modified xsi:type="dcterms:W3CDTF">2013-11-06T20:25:51Z</dcterms:modified>
</cp:coreProperties>
</file>