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6177234-58B2-47C2-BD5A-183A228C25B0}" type="datetimeFigureOut">
              <a:rPr lang="en-US" smtClean="0"/>
              <a:t>5/7/2013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88BAA46-0910-4AF4-9FF2-4127CC7121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7234-58B2-47C2-BD5A-183A228C25B0}"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7234-58B2-47C2-BD5A-183A228C25B0}"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77234-58B2-47C2-BD5A-183A228C25B0}"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77234-58B2-47C2-BD5A-183A228C25B0}" type="datetimeFigureOut">
              <a:rPr lang="en-US" smtClean="0"/>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177234-58B2-47C2-BD5A-183A228C25B0}" type="datetimeFigureOut">
              <a:rPr lang="en-US" smtClean="0"/>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BAA46-0910-4AF4-9FF2-4127CC71217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6177234-58B2-47C2-BD5A-183A228C25B0}" type="datetimeFigureOut">
              <a:rPr lang="en-US" smtClean="0"/>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BAA46-0910-4AF4-9FF2-4127CC71217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77234-58B2-47C2-BD5A-183A228C25B0}" type="datetimeFigureOut">
              <a:rPr lang="en-US" smtClean="0"/>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77234-58B2-47C2-BD5A-183A228C25B0}" type="datetimeFigureOut">
              <a:rPr lang="en-US" smtClean="0"/>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BAA46-0910-4AF4-9FF2-4127CC7121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6177234-58B2-47C2-BD5A-183A228C25B0}" type="datetimeFigureOut">
              <a:rPr lang="en-US" smtClean="0"/>
              <a:t>5/7/2013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088BAA46-0910-4AF4-9FF2-4127CC7121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6177234-58B2-47C2-BD5A-183A228C25B0}" type="datetimeFigureOut">
              <a:rPr lang="en-US" smtClean="0"/>
              <a:t>5/7/2013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088BAA46-0910-4AF4-9FF2-4127CC7121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6177234-58B2-47C2-BD5A-183A228C25B0}" type="datetimeFigureOut">
              <a:rPr lang="en-US" smtClean="0"/>
              <a:t>5/7/2013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88BAA46-0910-4AF4-9FF2-4127CC7121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nobanini.ir/travel/fa/fars/cat-109/"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964" y="30078"/>
            <a:ext cx="4946072" cy="584775"/>
          </a:xfrm>
          <a:prstGeom prst="rect">
            <a:avLst/>
          </a:prstGeom>
        </p:spPr>
        <p:txBody>
          <a:bodyPr wrap="square">
            <a:spAutoFit/>
          </a:bodyPr>
          <a:lstStyle/>
          <a:p>
            <a:pPr algn="ctr" rtl="1"/>
            <a:r>
              <a:rPr lang="fa-I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به نام تنها معمار هستی</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2317093" y="997526"/>
            <a:ext cx="4509813" cy="461665"/>
          </a:xfrm>
          <a:prstGeom prst="rect">
            <a:avLst/>
          </a:prstGeom>
        </p:spPr>
        <p:txBody>
          <a:bodyPr wrap="square">
            <a:spAutoFit/>
          </a:bodyPr>
          <a:lstStyle/>
          <a:p>
            <a:pPr algn="ctr" rtl="1"/>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دانشگاه آزاد اسلامی واحد سقز</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296389" y="5410200"/>
            <a:ext cx="6705600"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دانشجویان: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کمـال سعیدنژاد - محسن غفوری - هوزان عرفانی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746661" y="4219575"/>
            <a:ext cx="6262255"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استاد: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خانم مهندس رحیم نژاد</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2074715" y="1771090"/>
            <a:ext cx="6934201" cy="400110"/>
          </a:xfrm>
          <a:prstGeom prst="rect">
            <a:avLst/>
          </a:prstGeom>
          <a:noFill/>
        </p:spPr>
        <p:txBody>
          <a:bodyPr wrap="square" rtlCol="0">
            <a:spAutoFit/>
          </a:bodyPr>
          <a:lstStyle/>
          <a:p>
            <a:pPr algn="r"/>
            <a:r>
              <a:rPr lang="fa-I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درس و عنوان:        </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آشنایی با مرمت ابنیه(حمام وکیل شیراز)</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649679" y="6324600"/>
            <a:ext cx="3276600" cy="400110"/>
          </a:xfrm>
          <a:prstGeom prst="rect">
            <a:avLst/>
          </a:prstGeom>
          <a:noFill/>
        </p:spPr>
        <p:txBody>
          <a:bodyPr wrap="square" rtlCol="0">
            <a:spAutoFit/>
          </a:bodyPr>
          <a:lstStyle/>
          <a:p>
            <a:pPr algn="ctr" rtl="1"/>
            <a:r>
              <a:rPr lang="fa-I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سال تحصیلی:    نیم سال اول92</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extBox 9"/>
          <p:cNvSpPr txBox="1"/>
          <p:nvPr/>
        </p:nvSpPr>
        <p:spPr>
          <a:xfrm>
            <a:off x="3931225" y="2783903"/>
            <a:ext cx="5105400"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رشته تحصیلی: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مهندسی معماری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architect\Desktop\maramat\ax hamam vakil\13444165193311121421882018442381801999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2" y="2286000"/>
            <a:ext cx="3983613" cy="29305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srcRect/>
          <a:stretch>
            <a:fillRect/>
          </a:stretch>
        </p:blipFill>
        <p:spPr bwMode="auto">
          <a:xfrm>
            <a:off x="832225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5270297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80">
                                          <p:stCondLst>
                                            <p:cond delay="0"/>
                                          </p:stCondLst>
                                        </p:cTn>
                                        <p:tgtEl>
                                          <p:spTgt spid="4"/>
                                        </p:tgtEl>
                                      </p:cBhvr>
                                    </p:animEffect>
                                    <p:anim calcmode="lin" valueType="num">
                                      <p:cBhvr>
                                        <p:cTn id="8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gtEl>
                                      </p:cBhvr>
                                      <p:to x="100000" y="60000"/>
                                    </p:animScale>
                                    <p:animScale>
                                      <p:cBhvr>
                                        <p:cTn id="94" dur="166" decel="50000">
                                          <p:stCondLst>
                                            <p:cond delay="676"/>
                                          </p:stCondLst>
                                        </p:cTn>
                                        <p:tgtEl>
                                          <p:spTgt spid="4"/>
                                        </p:tgtEl>
                                      </p:cBhvr>
                                      <p:to x="100000" y="100000"/>
                                    </p:animScale>
                                    <p:animScale>
                                      <p:cBhvr>
                                        <p:cTn id="95" dur="26">
                                          <p:stCondLst>
                                            <p:cond delay="1312"/>
                                          </p:stCondLst>
                                        </p:cTn>
                                        <p:tgtEl>
                                          <p:spTgt spid="4"/>
                                        </p:tgtEl>
                                      </p:cBhvr>
                                      <p:to x="100000" y="80000"/>
                                    </p:animScale>
                                    <p:animScale>
                                      <p:cBhvr>
                                        <p:cTn id="96" dur="166" decel="50000">
                                          <p:stCondLst>
                                            <p:cond delay="1338"/>
                                          </p:stCondLst>
                                        </p:cTn>
                                        <p:tgtEl>
                                          <p:spTgt spid="4"/>
                                        </p:tgtEl>
                                      </p:cBhvr>
                                      <p:to x="100000" y="100000"/>
                                    </p:animScale>
                                    <p:animScale>
                                      <p:cBhvr>
                                        <p:cTn id="97" dur="26">
                                          <p:stCondLst>
                                            <p:cond delay="1642"/>
                                          </p:stCondLst>
                                        </p:cTn>
                                        <p:tgtEl>
                                          <p:spTgt spid="4"/>
                                        </p:tgtEl>
                                      </p:cBhvr>
                                      <p:to x="100000" y="90000"/>
                                    </p:animScale>
                                    <p:animScale>
                                      <p:cBhvr>
                                        <p:cTn id="98" dur="166" decel="50000">
                                          <p:stCondLst>
                                            <p:cond delay="1668"/>
                                          </p:stCondLst>
                                        </p:cTn>
                                        <p:tgtEl>
                                          <p:spTgt spid="4"/>
                                        </p:tgtEl>
                                      </p:cBhvr>
                                      <p:to x="100000" y="100000"/>
                                    </p:animScale>
                                    <p:animScale>
                                      <p:cBhvr>
                                        <p:cTn id="99" dur="26">
                                          <p:stCondLst>
                                            <p:cond delay="1808"/>
                                          </p:stCondLst>
                                        </p:cTn>
                                        <p:tgtEl>
                                          <p:spTgt spid="4"/>
                                        </p:tgtEl>
                                      </p:cBhvr>
                                      <p:to x="100000" y="95000"/>
                                    </p:animScale>
                                    <p:animScale>
                                      <p:cBhvr>
                                        <p:cTn id="100" dur="166" decel="50000">
                                          <p:stCondLst>
                                            <p:cond delay="1834"/>
                                          </p:stCondLst>
                                        </p:cTn>
                                        <p:tgtEl>
                                          <p:spTgt spid="4"/>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80">
                                          <p:stCondLst>
                                            <p:cond delay="0"/>
                                          </p:stCondLst>
                                        </p:cTn>
                                        <p:tgtEl>
                                          <p:spTgt spid="5"/>
                                        </p:tgtEl>
                                      </p:cBhvr>
                                    </p:animEffect>
                                    <p:anim calcmode="lin" valueType="num">
                                      <p:cBhvr>
                                        <p:cTn id="10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gtEl>
                                      </p:cBhvr>
                                      <p:to x="100000" y="60000"/>
                                    </p:animScale>
                                    <p:animScale>
                                      <p:cBhvr>
                                        <p:cTn id="110" dur="166" decel="50000">
                                          <p:stCondLst>
                                            <p:cond delay="676"/>
                                          </p:stCondLst>
                                        </p:cTn>
                                        <p:tgtEl>
                                          <p:spTgt spid="5"/>
                                        </p:tgtEl>
                                      </p:cBhvr>
                                      <p:to x="100000" y="100000"/>
                                    </p:animScale>
                                    <p:animScale>
                                      <p:cBhvr>
                                        <p:cTn id="111" dur="26">
                                          <p:stCondLst>
                                            <p:cond delay="1312"/>
                                          </p:stCondLst>
                                        </p:cTn>
                                        <p:tgtEl>
                                          <p:spTgt spid="5"/>
                                        </p:tgtEl>
                                      </p:cBhvr>
                                      <p:to x="100000" y="80000"/>
                                    </p:animScale>
                                    <p:animScale>
                                      <p:cBhvr>
                                        <p:cTn id="112" dur="166" decel="50000">
                                          <p:stCondLst>
                                            <p:cond delay="1338"/>
                                          </p:stCondLst>
                                        </p:cTn>
                                        <p:tgtEl>
                                          <p:spTgt spid="5"/>
                                        </p:tgtEl>
                                      </p:cBhvr>
                                      <p:to x="100000" y="100000"/>
                                    </p:animScale>
                                    <p:animScale>
                                      <p:cBhvr>
                                        <p:cTn id="113" dur="26">
                                          <p:stCondLst>
                                            <p:cond delay="1642"/>
                                          </p:stCondLst>
                                        </p:cTn>
                                        <p:tgtEl>
                                          <p:spTgt spid="5"/>
                                        </p:tgtEl>
                                      </p:cBhvr>
                                      <p:to x="100000" y="90000"/>
                                    </p:animScale>
                                    <p:animScale>
                                      <p:cBhvr>
                                        <p:cTn id="114" dur="166" decel="50000">
                                          <p:stCondLst>
                                            <p:cond delay="1668"/>
                                          </p:stCondLst>
                                        </p:cTn>
                                        <p:tgtEl>
                                          <p:spTgt spid="5"/>
                                        </p:tgtEl>
                                      </p:cBhvr>
                                      <p:to x="100000" y="100000"/>
                                    </p:animScale>
                                    <p:animScale>
                                      <p:cBhvr>
                                        <p:cTn id="115" dur="26">
                                          <p:stCondLst>
                                            <p:cond delay="1808"/>
                                          </p:stCondLst>
                                        </p:cTn>
                                        <p:tgtEl>
                                          <p:spTgt spid="5"/>
                                        </p:tgtEl>
                                      </p:cBhvr>
                                      <p:to x="100000" y="95000"/>
                                    </p:animScale>
                                    <p:animScale>
                                      <p:cBhvr>
                                        <p:cTn id="11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086600" cy="707886"/>
          </a:xfrm>
          <a:prstGeom prst="rect">
            <a:avLst/>
          </a:prstGeom>
        </p:spPr>
        <p:txBody>
          <a:bodyPr wrap="square">
            <a:spAutoFit/>
          </a:bodyPr>
          <a:lstStyle/>
          <a:p>
            <a:pPr algn="r" rtl="1"/>
            <a:r>
              <a:rPr lang="ar-SA" sz="2000" dirty="0"/>
              <a:t>رخت‌كن يا سربينه هشت ضلعي است و پوشش طاق و گنبد آن بر روي هشت ستون سنگي يكپارچه قرار دارد</a:t>
            </a:r>
            <a:r>
              <a:rPr lang="en-US" sz="2000" dirty="0"/>
              <a:t>.</a:t>
            </a:r>
          </a:p>
        </p:txBody>
      </p:sp>
      <p:pic>
        <p:nvPicPr>
          <p:cNvPr id="9218" name="Picture 2" descr="C:\Users\architect\Desktop\maramat\ax hamam vakil\hamam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840912"/>
            <a:ext cx="6851650" cy="3983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7239000" cy="1323439"/>
          </a:xfrm>
          <a:prstGeom prst="rect">
            <a:avLst/>
          </a:prstGeom>
        </p:spPr>
        <p:txBody>
          <a:bodyPr wrap="square">
            <a:spAutoFit/>
          </a:bodyPr>
          <a:lstStyle/>
          <a:p>
            <a:pPr algn="r" rtl="1"/>
            <a:r>
              <a:rPr lang="ar-SA" sz="2000" dirty="0"/>
              <a:t>تمام كف و ازاره (آن قسمت از ديوار اتاق و يا ايوان كه از كف طاقچه تا روي زمين بود) سربينه با تخته سنگ‌هاي مرمرين پوشيده شده و در ميانه آن حوض هشت ضلعي با ديواره‌هايي از سنگ‌هاي يكپارچه قرار دارد؛ وسط اين حوض فواره‌اي از همان سنگ تعبيه شده است</a:t>
            </a:r>
            <a:r>
              <a:rPr lang="en-US" sz="2000" dirty="0"/>
              <a:t>.</a:t>
            </a:r>
          </a:p>
        </p:txBody>
      </p:sp>
      <p:pic>
        <p:nvPicPr>
          <p:cNvPr id="10242" name="Picture 2" descr="C:\Users\architect\Desktop\maramat\ax hamam vakil\1581071311631151562031672511288713161236224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4" y="2521856"/>
            <a:ext cx="6403975" cy="3337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1286417"/>
            <a:ext cx="2514599" cy="3785652"/>
          </a:xfrm>
          <a:prstGeom prst="rect">
            <a:avLst/>
          </a:prstGeom>
        </p:spPr>
        <p:txBody>
          <a:bodyPr wrap="square">
            <a:spAutoFit/>
          </a:bodyPr>
          <a:lstStyle/>
          <a:p>
            <a:pPr algn="r" rtl="1"/>
            <a:r>
              <a:rPr lang="ar-SA" sz="2000" dirty="0"/>
              <a:t>دور تا دور حوض كه پايين‌تر از سطح كف سربينه قرار دارد، فضايي براي قراردادن كفش‌ها تعبيه شده است. بعد از اين سطح، كف اصلي سربينه و صفه‌هاي اطراف آن قرار دارد كه ويژه استراحت و كندن و پوشيدن لباس است؛ در چهارگوشه سربينه چهار حوض كوچك فواره‌دار، به قرينه يكديگر ساخته‌اند</a:t>
            </a:r>
            <a:r>
              <a:rPr lang="en-US" sz="2000" dirty="0"/>
              <a:t>.</a:t>
            </a:r>
          </a:p>
        </p:txBody>
      </p:sp>
      <p:pic>
        <p:nvPicPr>
          <p:cNvPr id="11266" name="Picture 2" descr="C:\Users\architect\Desktop\maramat\ax hamam vakil\ham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753" y="1286417"/>
            <a:ext cx="3877274" cy="436136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086600" cy="2246769"/>
          </a:xfrm>
          <a:prstGeom prst="rect">
            <a:avLst/>
          </a:prstGeom>
        </p:spPr>
        <p:txBody>
          <a:bodyPr wrap="square">
            <a:spAutoFit/>
          </a:bodyPr>
          <a:lstStyle/>
          <a:p>
            <a:pPr algn="r" rtl="1"/>
            <a:r>
              <a:rPr lang="ar-SA" sz="2000" dirty="0"/>
              <a:t>روشنايي سربينه از طريق نورگيرهايي تأمين مي‌شود</a:t>
            </a:r>
            <a:r>
              <a:rPr lang="en-US" sz="2000" dirty="0"/>
              <a:t>. </a:t>
            </a:r>
            <a:r>
              <a:rPr lang="ar-SA" sz="2000" dirty="0"/>
              <a:t>سطوح داخلي سربينه و طاق‌ها در اصل با لايه‌اي از نقوش زيباي اسليمي به شيوه آهك‌بري مزين مي‌شد كه در تعميرات دوره قاجار اين سطح با ساروج</a:t>
            </a:r>
            <a:r>
              <a:rPr lang="en-US" sz="2000" dirty="0"/>
              <a:t> (</a:t>
            </a:r>
            <a:r>
              <a:rPr lang="ar-SA" sz="2000" dirty="0"/>
              <a:t>مخلوطي است از آهك و خاكستر يا ريگ كه در آب به مرور جذب انيدريد كربنيك كنند و آهكش به صورت سنگ آهك كه محكم و پايدار است در مي‌آيد و از آن در راستاي ساختن بنا استفاده مي‌كنند) و لايه‌اي از گچ‌بري پوشانده شد؛ با برداشتن لايه دوره قاجار، بخش باقي مانده از تزئينات دوره زنديه مشخص شده است</a:t>
            </a:r>
            <a:r>
              <a:rPr lang="en-US" sz="2000" dirty="0"/>
              <a:t>.</a:t>
            </a:r>
          </a:p>
        </p:txBody>
      </p:sp>
      <p:pic>
        <p:nvPicPr>
          <p:cNvPr id="12290" name="Picture 2" descr="C:\Users\architect\Desktop\maramat\ax hamam vakil\1581071311631151562031672511288713161236224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82" y="3276600"/>
            <a:ext cx="3924300" cy="241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066800"/>
            <a:ext cx="2708564" cy="4093428"/>
          </a:xfrm>
          <a:prstGeom prst="rect">
            <a:avLst/>
          </a:prstGeom>
        </p:spPr>
        <p:txBody>
          <a:bodyPr wrap="square">
            <a:spAutoFit/>
          </a:bodyPr>
          <a:lstStyle/>
          <a:p>
            <a:pPr algn="r" rtl="1"/>
            <a:r>
              <a:rPr lang="ar-SA" sz="2000" dirty="0"/>
              <a:t>در قسمت غربي سربينه راهروهايي به فضاي گرمخانه و ديگر بخش‌هاي حمام راه مي‌يابد؛ گرمخانه حمام به‌نسبت بزرگ و وسيع است</a:t>
            </a:r>
            <a:r>
              <a:rPr lang="en-US" sz="2000" dirty="0"/>
              <a:t>.</a:t>
            </a:r>
          </a:p>
          <a:p>
            <a:pPr algn="r" rtl="1"/>
            <a:r>
              <a:rPr lang="ar-SA" sz="2000" dirty="0"/>
              <a:t>پوشش طاق و گنبد اين محوطه بر چهار ستون سنگي يكپارچه كه به شيوه مارپيچي تراش خورده‌اند، استوار شده است و در زواياي دو ضلع گرمخانه، دو شاه‌نشين به‌نسبت بزرگ با حوض سنگي فواره‌دار ويژه استحمام اعيان وجود دارد</a:t>
            </a:r>
            <a:r>
              <a:rPr lang="en-US" sz="2000" dirty="0"/>
              <a:t>.</a:t>
            </a:r>
          </a:p>
        </p:txBody>
      </p:sp>
      <p:pic>
        <p:nvPicPr>
          <p:cNvPr id="13314" name="Picture 2" descr="hamam vak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63782"/>
            <a:ext cx="4495800" cy="4569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1069400"/>
            <a:ext cx="4087090" cy="2246769"/>
          </a:xfrm>
          <a:prstGeom prst="rect">
            <a:avLst/>
          </a:prstGeom>
        </p:spPr>
        <p:txBody>
          <a:bodyPr wrap="square">
            <a:spAutoFit/>
          </a:bodyPr>
          <a:lstStyle/>
          <a:p>
            <a:pPr algn="r" rtl="1"/>
            <a:r>
              <a:rPr lang="ar-SA" sz="2000" dirty="0"/>
              <a:t>در قسمت جنوبي گرمخانه سه خزينه آب وجود دارد كه در قسمت جنوب شرقي و غربي آنها دو جايگاه معروف به «خلوتگاه» با ازاره مرمري و تزئينات آهك‌بري زيبا وجود دارد</a:t>
            </a:r>
            <a:r>
              <a:rPr lang="en-US" sz="2000" dirty="0"/>
              <a:t>.</a:t>
            </a:r>
          </a:p>
          <a:p>
            <a:pPr algn="r" rtl="1"/>
            <a:r>
              <a:rPr lang="ar-SA" sz="2000" dirty="0"/>
              <a:t>زير گرمخانه كانال‌هاي حرارتي «گربه‌رو، گرما را از تون يا گـُلخن حمام به بخش‌هاي مختلف گرمخانه انتقال مي‌داد</a:t>
            </a:r>
            <a:r>
              <a:rPr lang="en-US" sz="2000" dirty="0"/>
              <a:t>.</a:t>
            </a:r>
          </a:p>
        </p:txBody>
      </p:sp>
      <p:pic>
        <p:nvPicPr>
          <p:cNvPr id="14338" name="Picture 2" descr="C:\Users\architect\Desktop\maramat\ax hamam vakil\hama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764" y="3280234"/>
            <a:ext cx="3463636"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39" name="Picture 3" descr="C:\Users\architect\Desktop\maramat\ax hamam vakil\images.jpgف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6" y="1295399"/>
            <a:ext cx="2471738" cy="4482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782" y="1143000"/>
            <a:ext cx="6712527" cy="1323439"/>
          </a:xfrm>
          <a:prstGeom prst="rect">
            <a:avLst/>
          </a:prstGeom>
        </p:spPr>
        <p:txBody>
          <a:bodyPr wrap="square">
            <a:spAutoFit/>
          </a:bodyPr>
          <a:lstStyle/>
          <a:p>
            <a:pPr algn="r" rtl="1"/>
            <a:r>
              <a:rPr lang="ar-SA" sz="2000" dirty="0"/>
              <a:t>كف گرمخانه با سنگ‌هاي پهن و بزرگ فرش شده و ديوارهاي پايين آن نيز با سنگ‌هاي مرمر شفاف پوشش يافته است</a:t>
            </a:r>
            <a:r>
              <a:rPr lang="en-US" sz="2000" dirty="0"/>
              <a:t>.</a:t>
            </a:r>
          </a:p>
          <a:p>
            <a:pPr algn="r" rtl="1"/>
            <a:r>
              <a:rPr lang="ar-SA" sz="2000" dirty="0"/>
              <a:t>در قسمت شرق و پشت حمام، فضايي به‌نام «گاورو» قرار داشت كه با دري به خارج حمام مربوط مي‌شد</a:t>
            </a:r>
            <a:r>
              <a:rPr lang="en-US" sz="2000" dirty="0"/>
              <a:t>.</a:t>
            </a:r>
          </a:p>
        </p:txBody>
      </p:sp>
      <p:pic>
        <p:nvPicPr>
          <p:cNvPr id="15362" name="Picture 2" descr="35751741346223421114023145552449645181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94148"/>
            <a:ext cx="5267325" cy="3267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_0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695" y="1101437"/>
            <a:ext cx="1905000" cy="2372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7400" y="1066800"/>
            <a:ext cx="1981200" cy="4093428"/>
          </a:xfrm>
          <a:prstGeom prst="rect">
            <a:avLst/>
          </a:prstGeom>
        </p:spPr>
        <p:txBody>
          <a:bodyPr wrap="square">
            <a:spAutoFit/>
          </a:bodyPr>
          <a:lstStyle/>
          <a:p>
            <a:pPr algn="r" rtl="1"/>
            <a:r>
              <a:rPr lang="ar-SA" sz="2000" dirty="0"/>
              <a:t>اين فضا ويژه ورود و خروج چهارپايان حامل كود و … بود. در انتهاي اين راهرو، چاه عميقي است كه آب اصلي حمام را تأمين مي‌كرد</a:t>
            </a:r>
            <a:r>
              <a:rPr lang="en-US" sz="2000" dirty="0"/>
              <a:t>.</a:t>
            </a:r>
          </a:p>
          <a:p>
            <a:pPr algn="r" rtl="1"/>
            <a:r>
              <a:rPr lang="ar-SA" sz="2000" dirty="0"/>
              <a:t>اين حمام تاريخي به شماره 917 در سال1351 در فهرست آثار ملي ايران به ثبت رسيده است</a:t>
            </a:r>
            <a:r>
              <a:rPr lang="en-US" sz="2000" dirty="0"/>
              <a:t>.</a:t>
            </a:r>
          </a:p>
        </p:txBody>
      </p:sp>
      <p:pic>
        <p:nvPicPr>
          <p:cNvPr id="4" name="Picture 2" descr="C:\Users\architect\Desktop\maramat\ax hamam vakil\www.matboatfars.com - 8905b23fcae0a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404" y="3452789"/>
            <a:ext cx="4660996" cy="2296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262435"/>
            <a:ext cx="4343400" cy="400110"/>
          </a:xfrm>
          <a:prstGeom prst="rect">
            <a:avLst/>
          </a:prstGeom>
          <a:noFill/>
        </p:spPr>
        <p:txBody>
          <a:bodyPr wrap="square" rtlCol="0">
            <a:spAutoFit/>
          </a:bodyPr>
          <a:lstStyle/>
          <a:p>
            <a:pPr algn="ctr"/>
            <a:r>
              <a:rPr lang="fa-IR" sz="2000" b="1" dirty="0" smtClean="0"/>
              <a:t>عکسهایی از حمام  وکیل شیراز</a:t>
            </a:r>
            <a:endParaRPr lang="en-US" sz="2000" b="1" dirty="0"/>
          </a:p>
        </p:txBody>
      </p:sp>
      <p:pic>
        <p:nvPicPr>
          <p:cNvPr id="17411" name="Picture 3" descr="C:\Users\architect\Desktop\maramat\ax hamam vakil\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662544"/>
            <a:ext cx="3351071" cy="2680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412" name="Picture 4" descr="C:\Users\architect\Desktop\maramat\ax hamam vakil\353107_5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13634"/>
            <a:ext cx="3323662" cy="2629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chitect\Desktop\maramat\ax hamam vakil\896428_Phot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35" y="2514600"/>
            <a:ext cx="3699165" cy="3133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5" name="Picture 3" descr="C:\Users\architect\Desktop\maramat\ax hamam vakil\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44114"/>
            <a:ext cx="3276600" cy="3442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20676"/>
            <a:ext cx="6858000" cy="1938992"/>
          </a:xfrm>
          <a:prstGeom prst="rect">
            <a:avLst/>
          </a:prstGeom>
        </p:spPr>
        <p:txBody>
          <a:bodyPr wrap="square">
            <a:spAutoFit/>
          </a:bodyPr>
          <a:lstStyle/>
          <a:p>
            <a:pPr algn="r" rtl="1"/>
            <a:r>
              <a:rPr lang="en-US" sz="2000" b="1" dirty="0"/>
              <a:t> </a:t>
            </a:r>
            <a:endParaRPr lang="en-US" sz="2000" dirty="0"/>
          </a:p>
          <a:p>
            <a:pPr algn="r" rtl="1"/>
            <a:r>
              <a:rPr lang="ar-SA" sz="2000" dirty="0"/>
              <a:t>از دوره حکومت کریم خان زند که خود را وکیل الرعایا می خواند؛ آثار زیبا و مجموعه های بزرگی در شهر </a:t>
            </a:r>
            <a:r>
              <a:rPr lang="ar-SA" sz="2000" u="sng" dirty="0">
                <a:hlinkClick r:id="rId2"/>
              </a:rPr>
              <a:t>شیراز</a:t>
            </a:r>
            <a:r>
              <a:rPr lang="en-US" sz="2000" dirty="0"/>
              <a:t> </a:t>
            </a:r>
            <a:r>
              <a:rPr lang="ar-SA" sz="2000" dirty="0"/>
              <a:t>بر جای مانده است. افزون بر بناهای حکومتی، عمارت های تشریفاتی و قصرهای محل سکونت که در گوشه و کنار این شهر دیده می شود؛ آنوبانینی می تواند از تعدادی مسجد، بازار و کاروانسرا که همگی به نام وکیل یا زند خوانده می شوند نام ببرد</a:t>
            </a:r>
            <a:endParaRPr lang="en-US" sz="2000" dirty="0"/>
          </a:p>
        </p:txBody>
      </p:sp>
      <p:sp>
        <p:nvSpPr>
          <p:cNvPr id="3" name="Rectangle 2"/>
          <p:cNvSpPr/>
          <p:nvPr/>
        </p:nvSpPr>
        <p:spPr>
          <a:xfrm>
            <a:off x="4738255" y="2971800"/>
            <a:ext cx="3262745" cy="2554545"/>
          </a:xfrm>
          <a:prstGeom prst="rect">
            <a:avLst/>
          </a:prstGeom>
        </p:spPr>
        <p:txBody>
          <a:bodyPr wrap="square">
            <a:spAutoFit/>
          </a:bodyPr>
          <a:lstStyle/>
          <a:p>
            <a:pPr algn="r" rtl="1"/>
            <a:r>
              <a:rPr lang="ar-SA" sz="2000" dirty="0"/>
              <a:t>یکی از این بناها حمام وکیل نام دارد که با 11 هزار متر مربع مساحت، 8660 متر زیربنا، 120 متر طول و 80 متر عرض در سال 1187 ه. ق. توسط كریم خان زند در محله درب شاهزاده، خیابان طالقانی فعلی و در حد فاصل حمام وكیل و بازار وكیل ساخته شده است</a:t>
            </a:r>
            <a:endParaRPr lang="en-US" sz="2000" dirty="0"/>
          </a:p>
        </p:txBody>
      </p:sp>
      <p:pic>
        <p:nvPicPr>
          <p:cNvPr id="1026" name="Picture 2" descr="C:\Users\architect\Desktop\maramat\ax hamam vakil\1198592466176314029107140123210155194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8" y="3218995"/>
            <a:ext cx="4878023" cy="36390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rchitect\Desktop\maramat\ax hamam vakil\n004879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219200"/>
            <a:ext cx="3657601"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58" name="Picture 2" descr="C:\Users\architect\Desktop\maramat\ax hamam vakil\16921447556122212229611322271085517925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2989262" cy="3962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chitect\Desktop\maramat\ax hamam vakil\hamam vak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43000"/>
            <a:ext cx="2703513" cy="2030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9162141">
            <a:off x="757787" y="2864110"/>
            <a:ext cx="4292079" cy="1107996"/>
          </a:xfrm>
          <a:prstGeom prst="rect">
            <a:avLst/>
          </a:prstGeom>
          <a:noFill/>
        </p:spPr>
        <p:txBody>
          <a:bodyPr wrap="square" rtlCol="0">
            <a:spAutoFit/>
          </a:bodyPr>
          <a:lstStyle/>
          <a:p>
            <a:pPr algn="r"/>
            <a:r>
              <a:rPr lang="fa-IR" sz="6600" b="1" dirty="0" smtClean="0">
                <a:ln w="18000">
                  <a:solidFill>
                    <a:schemeClr val="accent2">
                      <a:satMod val="140000"/>
                    </a:schemeClr>
                  </a:solidFill>
                  <a:prstDash val="solid"/>
                  <a:miter lim="800000"/>
                </a:ln>
                <a:noFill/>
                <a:effectLst>
                  <a:glow rad="139700">
                    <a:schemeClr val="accent6">
                      <a:satMod val="175000"/>
                      <a:alpha val="40000"/>
                    </a:schemeClr>
                  </a:glow>
                  <a:outerShdw blurRad="25500" dist="23000" dir="7020000" algn="tl">
                    <a:srgbClr val="000000">
                      <a:alpha val="50000"/>
                    </a:srgbClr>
                  </a:outerShdw>
                </a:effectLst>
              </a:rPr>
              <a:t>پــــــــایـــــــان</a:t>
            </a:r>
            <a:endParaRPr lang="en-US" sz="6600" b="1" dirty="0">
              <a:ln w="18000">
                <a:solidFill>
                  <a:schemeClr val="accent2">
                    <a:satMod val="140000"/>
                  </a:schemeClr>
                </a:solidFill>
                <a:prstDash val="solid"/>
                <a:miter lim="800000"/>
              </a:ln>
              <a:noFill/>
              <a:effectLst>
                <a:glow rad="139700">
                  <a:schemeClr val="accent6">
                    <a:satMod val="175000"/>
                    <a:alpha val="40000"/>
                  </a:schemeClr>
                </a:glow>
                <a:outerShdw blurRad="25500" dist="23000" dir="7020000" algn="tl">
                  <a:srgbClr val="000000">
                    <a:alpha val="50000"/>
                  </a:srgbClr>
                </a:outerShdw>
              </a:effectLst>
            </a:endParaRPr>
          </a:p>
        </p:txBody>
      </p:sp>
      <p:sp>
        <p:nvSpPr>
          <p:cNvPr id="3" name="Rectangle 2"/>
          <p:cNvSpPr/>
          <p:nvPr/>
        </p:nvSpPr>
        <p:spPr>
          <a:xfrm>
            <a:off x="4191000" y="3886200"/>
            <a:ext cx="4572000" cy="1938992"/>
          </a:xfrm>
          <a:prstGeom prst="rect">
            <a:avLst/>
          </a:prstGeom>
        </p:spPr>
        <p:txBody>
          <a:bodyPr>
            <a:spAutoFit/>
          </a:bodyPr>
          <a:lstStyle/>
          <a:p>
            <a:pPr lvl="0" algn="ctr" rtl="1" fontAlgn="base">
              <a:spcBef>
                <a:spcPct val="0"/>
              </a:spcBef>
              <a:spcAft>
                <a:spcPct val="0"/>
              </a:spcAft>
            </a:pPr>
            <a:r>
              <a:rPr lang="fa-IR" sz="2000" b="1" dirty="0">
                <a:latin typeface="Traditional Arabic" pitchFamily="18" charset="-78"/>
                <a:ea typeface="Times New Roman" pitchFamily="18" charset="0"/>
                <a:cs typeface="Traditional Arabic" pitchFamily="18" charset="-78"/>
              </a:rPr>
              <a:t>بر سر در معبد علم نوشته اند:</a:t>
            </a:r>
            <a:endParaRPr lang="en-US" sz="2000" b="1" dirty="0">
              <a:latin typeface="Traditional Arabic" pitchFamily="18" charset="-78"/>
              <a:ea typeface="Times New Roman" pitchFamily="18" charset="0"/>
              <a:cs typeface="Traditional Arabic" pitchFamily="18" charset="-78"/>
            </a:endParaRPr>
          </a:p>
          <a:p>
            <a:pPr lvl="0" algn="ctr" rtl="1" fontAlgn="base">
              <a:spcBef>
                <a:spcPct val="0"/>
              </a:spcBef>
              <a:spcAft>
                <a:spcPct val="0"/>
              </a:spcAft>
            </a:pPr>
            <a:endParaRPr lang="en-US" sz="2000" b="1" dirty="0">
              <a:latin typeface="Arial" pitchFamily="34" charset="0"/>
              <a:cs typeface="Arial" pitchFamily="34" charset="0"/>
            </a:endParaRPr>
          </a:p>
          <a:p>
            <a:pPr lvl="0" algn="ctr" rtl="1" eaLnBrk="0" fontAlgn="base" hangingPunct="0">
              <a:spcBef>
                <a:spcPct val="0"/>
              </a:spcBef>
              <a:spcAft>
                <a:spcPct val="0"/>
              </a:spcAft>
            </a:pPr>
            <a:r>
              <a:rPr lang="fa-IR" sz="2000" b="1" dirty="0">
                <a:latin typeface="Arial" pitchFamily="34" charset="0"/>
                <a:ea typeface="Times New Roman" pitchFamily="18" charset="0"/>
                <a:cs typeface="Arial" pitchFamily="34" charset="0"/>
              </a:rPr>
              <a:t>هر آنکــس که به درون گام می نهد</a:t>
            </a:r>
            <a:endParaRPr lang="en-US" sz="2000" b="1" dirty="0">
              <a:latin typeface="Arial" pitchFamily="34" charset="0"/>
              <a:cs typeface="Arial" pitchFamily="34" charset="0"/>
            </a:endParaRPr>
          </a:p>
          <a:p>
            <a:pPr lvl="0" algn="ctr" rtl="1" eaLnBrk="0" fontAlgn="base" hangingPunct="0">
              <a:spcBef>
                <a:spcPct val="0"/>
              </a:spcBef>
              <a:spcAft>
                <a:spcPct val="0"/>
              </a:spcAft>
            </a:pPr>
            <a:r>
              <a:rPr lang="fa-IR" sz="2000" b="1" dirty="0">
                <a:latin typeface="Arial" pitchFamily="34" charset="0"/>
                <a:ea typeface="Times New Roman" pitchFamily="18" charset="0"/>
                <a:cs typeface="Arial" pitchFamily="34" charset="0"/>
              </a:rPr>
              <a:t>باید ایـــمـــــان داشته باشد</a:t>
            </a:r>
            <a:endParaRPr lang="en-US" sz="2000" b="1" dirty="0">
              <a:latin typeface="Arial" pitchFamily="34" charset="0"/>
              <a:cs typeface="Arial" pitchFamily="34" charset="0"/>
            </a:endParaRPr>
          </a:p>
          <a:p>
            <a:pPr lvl="0" algn="ctr" rtl="1" eaLnBrk="0" fontAlgn="base" hangingPunct="0">
              <a:spcBef>
                <a:spcPct val="0"/>
              </a:spcBef>
              <a:spcAft>
                <a:spcPct val="0"/>
              </a:spcAft>
            </a:pPr>
            <a:endParaRPr lang="en-US" sz="2000" b="1" dirty="0">
              <a:latin typeface="Traditional Arabic" pitchFamily="18" charset="-78"/>
              <a:ea typeface="Times New Roman" pitchFamily="18" charset="0"/>
              <a:cs typeface="Traditional Arabic" pitchFamily="18" charset="-78"/>
            </a:endParaRPr>
          </a:p>
          <a:p>
            <a:pPr lvl="0" rtl="1" eaLnBrk="0" fontAlgn="base" hangingPunct="0">
              <a:spcBef>
                <a:spcPct val="0"/>
              </a:spcBef>
              <a:spcAft>
                <a:spcPct val="0"/>
              </a:spcAft>
            </a:pPr>
            <a:r>
              <a:rPr lang="fa-IR" sz="2000" b="1" dirty="0">
                <a:latin typeface="Traditional Arabic" pitchFamily="18" charset="-78"/>
                <a:ea typeface="Times New Roman" pitchFamily="18" charset="0"/>
                <a:cs typeface="Traditional Arabic" pitchFamily="18" charset="-78"/>
              </a:rPr>
              <a:t>(ماکس پلانک)</a:t>
            </a:r>
            <a:endParaRPr lang="en-US" sz="2000" b="1" dirty="0">
              <a:latin typeface="Arial" pitchFamily="34" charset="0"/>
              <a:cs typeface="Arial" pitchFamily="34" charset="0"/>
            </a:endParaRPr>
          </a:p>
        </p:txBody>
      </p:sp>
      <p:sp>
        <p:nvSpPr>
          <p:cNvPr id="4" name="Rectangle 3"/>
          <p:cNvSpPr/>
          <p:nvPr/>
        </p:nvSpPr>
        <p:spPr>
          <a:xfrm>
            <a:off x="1240737" y="5426267"/>
            <a:ext cx="1936748" cy="369332"/>
          </a:xfrm>
          <a:prstGeom prst="rect">
            <a:avLst/>
          </a:prstGeom>
        </p:spPr>
        <p:txBody>
          <a:bodyPr wrap="none">
            <a:spAutoFit/>
          </a:bodyPr>
          <a:lstStyle/>
          <a:p>
            <a:pPr algn="r">
              <a:buNone/>
            </a:pPr>
            <a:r>
              <a:rPr lang="fa-IR" dirty="0"/>
              <a:t>با تشکر از استاد </a:t>
            </a:r>
            <a:r>
              <a:rPr lang="fa-IR" dirty="0" smtClean="0"/>
              <a:t>محترم</a:t>
            </a:r>
            <a:endParaRPr lang="en-US" dirty="0"/>
          </a:p>
        </p:txBody>
      </p:sp>
      <p:pic>
        <p:nvPicPr>
          <p:cNvPr id="6"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3273786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1066799"/>
            <a:ext cx="3352800" cy="4708981"/>
          </a:xfrm>
          <a:prstGeom prst="rect">
            <a:avLst/>
          </a:prstGeom>
        </p:spPr>
        <p:txBody>
          <a:bodyPr wrap="square">
            <a:spAutoFit/>
          </a:bodyPr>
          <a:lstStyle/>
          <a:p>
            <a:pPr algn="r" rtl="1"/>
            <a:r>
              <a:rPr lang="ar-SA" sz="2000" dirty="0"/>
              <a:t>این حمام بزرگ،از پیشرفته ترین اصول معماری زمان خود برخوردار است. برای مثال؛ ورودی حمام کوچک بوده و با شیبی ملایم به هشتی ورودی که پایین تر از سطح زمین قرار دارد می رسد. ورودی به رختکن، زاویه دار ساخته شده و همه این ملاحظات برای این بوده که از ورود سرما به داخل و از خروج گرما به خارج از حمام جلوگیری شود. گرم خانه با سنگ فرش پوشیده شده؛ اما جالب توجه اینکه در زیر این سنگ فرش دالان های کم عرض و باریکی ساخته شده که هوای گرم و بخار آب در آن جریان می یافته تا کف حمام زودتر گرم شود. </a:t>
            </a:r>
            <a:endParaRPr lang="en-US" sz="2000" dirty="0"/>
          </a:p>
        </p:txBody>
      </p:sp>
      <p:pic>
        <p:nvPicPr>
          <p:cNvPr id="2050" name="Picture 2" descr="C:\Users\architect\Desktop\maramat\ax hamam vakil\018988409010845956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21929"/>
            <a:ext cx="3352800" cy="4691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010400" cy="1938992"/>
          </a:xfrm>
          <a:prstGeom prst="rect">
            <a:avLst/>
          </a:prstGeom>
        </p:spPr>
        <p:txBody>
          <a:bodyPr wrap="square">
            <a:spAutoFit/>
          </a:bodyPr>
          <a:lstStyle/>
          <a:p>
            <a:pPr algn="r" rtl="1"/>
            <a:r>
              <a:rPr lang="ar-SA" sz="2000" dirty="0"/>
              <a:t>در جنوب گرم خانه، خزینه قرار دارد که دو دیگ بزرگ برای گرم کردن آب داشته است. در دو طرف محوطه گرم خانه، دو شاه نشین و در دو طرف خزینه، دو حاکم نشین ساخته شده است. در وسط هر حاکم نشین نیز حوضی از سنگ مرمر دیده می شود. در زیر گنبد، نقوش زیبایی وجود دارد که داستان های آنها از مذهب، سنت، علائق و رویاهای مردم این دیار سرچشمه می گیرد</a:t>
            </a:r>
            <a:r>
              <a:rPr lang="en-US" sz="2000" dirty="0"/>
              <a:t>.</a:t>
            </a:r>
            <a:br>
              <a:rPr lang="en-US" sz="2000" dirty="0"/>
            </a:br>
            <a:endParaRPr lang="en-US" sz="2000" dirty="0"/>
          </a:p>
        </p:txBody>
      </p:sp>
      <p:pic>
        <p:nvPicPr>
          <p:cNvPr id="3074" name="Picture 2" descr="hama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5029200" cy="3090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7086600" cy="1323439"/>
          </a:xfrm>
          <a:prstGeom prst="rect">
            <a:avLst/>
          </a:prstGeom>
        </p:spPr>
        <p:txBody>
          <a:bodyPr wrap="square">
            <a:spAutoFit/>
          </a:bodyPr>
          <a:lstStyle/>
          <a:p>
            <a:pPr algn="r" rtl="1"/>
            <a:r>
              <a:rPr lang="ar-SA" sz="2000" dirty="0"/>
              <a:t>بر فراز سردر مسجد، كتیبه ای كاشی كاری شده قرار دارد كه با خط نسخ آیات قرآنی بر روی آن نگاشته شده و در پایان نیز تاریخ</a:t>
            </a:r>
            <a:r>
              <a:rPr lang="en-US" sz="2000" dirty="0"/>
              <a:t> 1306 </a:t>
            </a:r>
            <a:r>
              <a:rPr lang="ar-SA" sz="2000" dirty="0"/>
              <a:t>ه. ق. قید گردیده است. بر فراز آن نیز در میان فضایی كاشی كاری شده، كتیبه ای قرار دارد كه نام فتحعلی شاه و حسین علی میرزا با خط ثلث نگاشته شده است</a:t>
            </a:r>
            <a:r>
              <a:rPr lang="en-US" sz="2000" dirty="0"/>
              <a:t>.</a:t>
            </a:r>
          </a:p>
        </p:txBody>
      </p:sp>
      <p:pic>
        <p:nvPicPr>
          <p:cNvPr id="4098" name="Picture 2" descr="35751741346223421114023145552449645181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64" y="2598057"/>
            <a:ext cx="5267325" cy="3267075"/>
          </a:xfrm>
          <a:prstGeom prst="snip2DiagRect">
            <a:avLst/>
          </a:prstGeom>
          <a:solidFill>
            <a:srgbClr val="FFFFFF">
              <a:shade val="85000"/>
            </a:srgbClr>
          </a:solidFill>
          <a:ln w="88900" cap="sq">
            <a:solidFill>
              <a:srgbClr val="FFFFFF"/>
            </a:solidFill>
            <a:miter lim="800000"/>
          </a:ln>
          <a:effectLst>
            <a:glow rad="101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086600" cy="1323439"/>
          </a:xfrm>
          <a:prstGeom prst="rect">
            <a:avLst/>
          </a:prstGeom>
        </p:spPr>
        <p:txBody>
          <a:bodyPr wrap="square">
            <a:spAutoFit/>
          </a:bodyPr>
          <a:lstStyle/>
          <a:p>
            <a:pPr algn="r" rtl="1"/>
            <a:r>
              <a:rPr lang="ar-SA" sz="2000" dirty="0"/>
              <a:t>به گزارش فارس، با توجه به ضرورت حفاظت و صيانت از اين اثر ارزشمند تاريخي اداره كل ميراث فرهنگي، صنايع دستي و گردشگري اين استان مرمت بخش گرمخانه حمام، تعميرات گچ‌كاري سطوح داخلي و عايق‌كاري پشت بام حمام را با اختصاص اعتباري حدود 300 ميليون ريال در دست اجرا دارد</a:t>
            </a:r>
            <a:r>
              <a:rPr lang="en-US" sz="2000" dirty="0"/>
              <a:t>.</a:t>
            </a:r>
          </a:p>
        </p:txBody>
      </p:sp>
      <p:pic>
        <p:nvPicPr>
          <p:cNvPr id="5122" name="Picture 2" descr="100843169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70909"/>
            <a:ext cx="5867400" cy="30458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199"/>
            <a:ext cx="6934200" cy="1323439"/>
          </a:xfrm>
          <a:prstGeom prst="rect">
            <a:avLst/>
          </a:prstGeom>
        </p:spPr>
        <p:txBody>
          <a:bodyPr wrap="square">
            <a:spAutoFit/>
          </a:bodyPr>
          <a:lstStyle/>
          <a:p>
            <a:pPr algn="r" rtl="1"/>
            <a:r>
              <a:rPr lang="ar-SA" sz="2000" dirty="0"/>
              <a:t>اين بنا در غرب مسجد وكيل شيراز واقع شده و يكي از بزرگ‌ترين و ارزشمندترين حمام‌هاي تاريخي ايران است. حمام وكيل توسط كريم خان زند ساخته شده است</a:t>
            </a:r>
            <a:r>
              <a:rPr lang="en-US" sz="2000" dirty="0"/>
              <a:t>.</a:t>
            </a:r>
          </a:p>
          <a:p>
            <a:pPr algn="r" rtl="1"/>
            <a:r>
              <a:rPr lang="ar-SA" sz="2000" dirty="0"/>
              <a:t>بناي حمام به صورت مكعب است و ورودي آن در سمت شمال قرار دارد؛ در جنوب حمام، آب‌انباري از دوره زنديه و در شرق آن مسجد وكيل قرار دارد</a:t>
            </a:r>
            <a:r>
              <a:rPr lang="en-US" sz="2000" dirty="0"/>
              <a:t>.</a:t>
            </a:r>
          </a:p>
        </p:txBody>
      </p:sp>
      <p:pic>
        <p:nvPicPr>
          <p:cNvPr id="6146" name="Picture 2" descr="66225880933246529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28783"/>
            <a:ext cx="5043055" cy="3228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1295400"/>
            <a:ext cx="1905000" cy="4708981"/>
          </a:xfrm>
          <a:prstGeom prst="rect">
            <a:avLst/>
          </a:prstGeom>
        </p:spPr>
        <p:txBody>
          <a:bodyPr wrap="square">
            <a:spAutoFit/>
          </a:bodyPr>
          <a:lstStyle/>
          <a:p>
            <a:pPr algn="r" rtl="1"/>
            <a:r>
              <a:rPr lang="ar-SA" sz="2000" dirty="0"/>
              <a:t>در دوره قاجار و به ويژه در دوره اخير تعميرات و تغييراتي در بنا صورت گرفت؛ سردر حمام كه با كاشي‌كاري مزين شده، مربوط به دوره قاجاريه است؛ بعد از سردر، هشتي ورودي زيبايي قرار گرفته كه بدنه آن در اصل با نقوش زيباي اسليمي به شيوه آهك‌بري، مزين شده است</a:t>
            </a:r>
            <a:r>
              <a:rPr lang="en-US" sz="2000" dirty="0"/>
              <a:t>.</a:t>
            </a:r>
          </a:p>
        </p:txBody>
      </p:sp>
      <p:pic>
        <p:nvPicPr>
          <p:cNvPr id="7170" name="Picture 2" descr="C:\Users\architect\Desktop\maramat\ax hamam vakil\hamam vak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4979785" cy="4114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1066800"/>
            <a:ext cx="1853045" cy="4708981"/>
          </a:xfrm>
          <a:prstGeom prst="rect">
            <a:avLst/>
          </a:prstGeom>
        </p:spPr>
        <p:txBody>
          <a:bodyPr wrap="square">
            <a:spAutoFit/>
          </a:bodyPr>
          <a:lstStyle/>
          <a:p>
            <a:pPr algn="r" rtl="1"/>
            <a:r>
              <a:rPr lang="ar-SA" sz="2000" dirty="0"/>
              <a:t>بر بالاي اين هشتي كه با گنبدي مسقف شده، نورگيري زيبا و مشبك به شكل قبه تعبيه شده كه وزنه‌هاي دايره شكل آن، از سفال سبزرنگ و با شيشه‌هاي ساده مدور پوشيده شده است؛ هشتي از طريق راهرويي به سربينه وسيع و زيباي حمام راه مي‌يابد</a:t>
            </a:r>
            <a:r>
              <a:rPr lang="en-US" sz="2000" dirty="0"/>
              <a:t>.</a:t>
            </a:r>
          </a:p>
        </p:txBody>
      </p:sp>
      <p:pic>
        <p:nvPicPr>
          <p:cNvPr id="8194" name="Picture 2" descr="C:\Users\architect\Desktop\maramat\ax hamam vakil\ham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4848"/>
            <a:ext cx="4572000" cy="4562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4970374"/>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110</TotalTime>
  <Words>1072</Words>
  <Application>Microsoft Office PowerPoint</Application>
  <PresentationFormat>On-screen Show (4:3)</PresentationFormat>
  <Paragraphs>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architect</dc:creator>
  <cp:lastModifiedBy>architect</cp:lastModifiedBy>
  <cp:revision>44</cp:revision>
  <dcterms:created xsi:type="dcterms:W3CDTF">2013-05-07T10:30:41Z</dcterms:created>
  <dcterms:modified xsi:type="dcterms:W3CDTF">2013-05-07T17:40:39Z</dcterms:modified>
</cp:coreProperties>
</file>