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57" r:id="rId4"/>
    <p:sldId id="273" r:id="rId5"/>
    <p:sldId id="274" r:id="rId6"/>
    <p:sldId id="277" r:id="rId7"/>
    <p:sldId id="280" r:id="rId8"/>
    <p:sldId id="281" r:id="rId9"/>
    <p:sldId id="275" r:id="rId10"/>
    <p:sldId id="278" r:id="rId11"/>
    <p:sldId id="294" r:id="rId12"/>
    <p:sldId id="293" r:id="rId13"/>
    <p:sldId id="285" r:id="rId14"/>
    <p:sldId id="287" r:id="rId15"/>
    <p:sldId id="288" r:id="rId16"/>
    <p:sldId id="290" r:id="rId17"/>
    <p:sldId id="29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87B60-C6BD-4614-9F3E-1AB581BCB118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8C129-0B6C-4A8D-B8B7-A80AA4139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129-0B6C-4A8D-B8B7-A80AA413942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DE61-9084-40C0-BBF3-575140A958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2069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D74A-CB70-48F1-82DD-73DF9DA6B74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9602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DCA7-22B5-467B-9FBC-6359ECF0CE6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7439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282D-1C1C-4693-92C2-E3BA287CFA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31668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2DFE-F96F-4C64-A9E9-23854BED32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6265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629A-E72E-4BD8-8C46-83299DE08BE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46049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696F-648C-4C5D-9F6A-CCCFD3B0E46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8715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DE80-6ED8-4A55-895B-4324661727C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8936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F11A-4955-4875-A529-068B4745119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8190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9B75-4393-4544-9437-8E557E8C28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9488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C815-48F0-4A89-8770-3A1405577FE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6851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9724-4564-4D66-BEAE-0B5873F2E85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4F0AF-8FDF-4428-AE33-595DB90B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0713241A-CEC2-4C9A-930D-1A2574940A13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9592" y="924468"/>
            <a:ext cx="7776864" cy="12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b="1" dirty="0" smtClean="0"/>
              <a:t>بنام خدا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6332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درمان دارویی:</a:t>
            </a:r>
            <a:endParaRPr lang="en-GB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556792"/>
            <a:ext cx="6375276" cy="4853136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ترکیبی ازآنتی بیوتیک+نمک های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بیسموت(برای ازبین 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بردن هلیکوباکترپیلوری)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آنتاگونیست رسپتور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H2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    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 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مهارترشح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اسید (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سایمتدین، رانیتیدین،فاموتیدین:احتمال تجویزطی 1سال)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a-IR" sz="2400" b="1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مهار 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کننده های پمپ پروتون      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اجازه 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ی ترمیم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به زخم (6-4هفته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)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عوامل محافظ سلولی      </a:t>
            </a:r>
            <a:r>
              <a:rPr lang="fa-IR" sz="2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  پیشگیری </a:t>
            </a:r>
            <a:r>
              <a:rPr lang="fa-IR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از خطر خونریزی  سوکرالفيت(پوشاندن اولسر)</a:t>
            </a:r>
          </a:p>
          <a:p>
            <a:pPr lvl="0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2400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3021934" y="31324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2411760" y="427544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3203848" y="544522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332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739271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07439"/>
                <a:gridCol w="5136561"/>
              </a:tblGrid>
              <a:tr h="345112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موارد</a:t>
                      </a:r>
                      <a:r>
                        <a:rPr lang="fa-IR" baseline="0" dirty="0" smtClean="0"/>
                        <a:t> کاربرد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رژیم دارویی</a:t>
                      </a:r>
                      <a:endParaRPr lang="fa-IR" dirty="0"/>
                    </a:p>
                  </a:txBody>
                  <a:tcPr/>
                </a:tc>
              </a:tr>
              <a:tr h="1092856">
                <a:tc rowSpan="2"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التیام زخم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solidFill>
                            <a:srgbClr val="FF0000"/>
                          </a:solidFill>
                        </a:rPr>
                        <a:t>آنتاگونیست های گیرنده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H2</a:t>
                      </a:r>
                      <a:endParaRPr lang="fa-IR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 rtl="1"/>
                      <a:r>
                        <a:rPr lang="fa-IR" sz="1400" dirty="0" smtClean="0"/>
                        <a:t>رانیتیدین</a:t>
                      </a:r>
                    </a:p>
                    <a:p>
                      <a:pPr algn="r" rtl="1"/>
                      <a:r>
                        <a:rPr lang="fa-IR" sz="1400" dirty="0" smtClean="0"/>
                        <a:t>سایمتیدین</a:t>
                      </a:r>
                    </a:p>
                    <a:p>
                      <a:pPr algn="r" rtl="1"/>
                      <a:r>
                        <a:rPr lang="fa-IR" sz="1400" dirty="0" smtClean="0"/>
                        <a:t>فاموتیدین</a:t>
                      </a:r>
                    </a:p>
                    <a:p>
                      <a:pPr algn="r" rtl="1"/>
                      <a:r>
                        <a:rPr lang="fa-IR" sz="1400" dirty="0" smtClean="0"/>
                        <a:t>نیزاتیدین</a:t>
                      </a:r>
                      <a:endParaRPr lang="fa-I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9417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solidFill>
                            <a:srgbClr val="FF0000"/>
                          </a:solidFill>
                        </a:rPr>
                        <a:t>مهار</a:t>
                      </a:r>
                      <a:r>
                        <a:rPr lang="fa-IR" sz="1400" baseline="0" dirty="0" smtClean="0"/>
                        <a:t> </a:t>
                      </a:r>
                      <a:r>
                        <a:rPr lang="fa-IR" sz="1400" baseline="0" dirty="0" smtClean="0">
                          <a:solidFill>
                            <a:srgbClr val="FF0000"/>
                          </a:solidFill>
                        </a:rPr>
                        <a:t>کننده</a:t>
                      </a:r>
                      <a:r>
                        <a:rPr lang="fa-IR" sz="1400" baseline="0" dirty="0" smtClean="0"/>
                        <a:t> </a:t>
                      </a:r>
                      <a:r>
                        <a:rPr lang="fa-IR" sz="1400" baseline="0" dirty="0" smtClean="0">
                          <a:solidFill>
                            <a:srgbClr val="FF0000"/>
                          </a:solidFill>
                        </a:rPr>
                        <a:t>های</a:t>
                      </a:r>
                      <a:r>
                        <a:rPr lang="fa-IR" sz="1400" baseline="0" dirty="0" smtClean="0"/>
                        <a:t> </a:t>
                      </a:r>
                      <a:r>
                        <a:rPr lang="fa-IR" sz="1400" baseline="0" dirty="0" smtClean="0">
                          <a:solidFill>
                            <a:srgbClr val="FF0000"/>
                          </a:solidFill>
                        </a:rPr>
                        <a:t>پمپ</a:t>
                      </a:r>
                      <a:r>
                        <a:rPr lang="fa-IR" sz="1400" baseline="0" dirty="0" smtClean="0"/>
                        <a:t> </a:t>
                      </a:r>
                      <a:r>
                        <a:rPr lang="fa-IR" sz="1400" baseline="0" dirty="0" smtClean="0">
                          <a:solidFill>
                            <a:srgbClr val="FF0000"/>
                          </a:solidFill>
                        </a:rPr>
                        <a:t>پروتون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ppls</a:t>
                      </a:r>
                      <a:r>
                        <a:rPr lang="en-US" sz="1400" baseline="0" dirty="0" smtClean="0"/>
                        <a:t>)</a:t>
                      </a:r>
                      <a:r>
                        <a:rPr lang="fa-IR" sz="1400" baseline="0" dirty="0" smtClean="0"/>
                        <a:t>)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آمپرازول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لنزوپرازول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رابپرازول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پنتوپرازول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آزومپرازول</a:t>
                      </a:r>
                      <a:endParaRPr lang="fa-I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92856">
                <a:tc rowSpan="2"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د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رمان اولیه با هلیکوباکتر پیلوری</a:t>
                      </a:r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r>
                        <a:rPr lang="fa-IR" dirty="0" smtClean="0"/>
                        <a:t>درمان</a:t>
                      </a:r>
                      <a:r>
                        <a:rPr lang="fa-IR" baseline="0" dirty="0" smtClean="0"/>
                        <a:t> مجددهنگامی که نارسایی در درمان هلیکوباکترپیلوری وجود داشته است.</a:t>
                      </a:r>
                      <a:endParaRPr lang="fa-IR" dirty="0" smtClean="0"/>
                    </a:p>
                    <a:p>
                      <a:pPr algn="r" rtl="1"/>
                      <a:endParaRPr lang="fa-I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درمان پیشگیری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برای زخم های ناشی از داروهای ضد التهاب غیر استروئیدی</a:t>
                      </a:r>
                      <a:r>
                        <a:rPr lang="fa-IR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fa-I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 rtl="1"/>
                      <a:endParaRPr lang="fa-I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solidFill>
                            <a:srgbClr val="FF0000"/>
                          </a:solidFill>
                        </a:rPr>
                        <a:t>نخستین</a:t>
                      </a:r>
                      <a:r>
                        <a:rPr lang="fa-IR" sz="1400" baseline="0" dirty="0" smtClean="0">
                          <a:solidFill>
                            <a:srgbClr val="FF0000"/>
                          </a:solidFill>
                        </a:rPr>
                        <a:t> خط درمانی</a:t>
                      </a:r>
                    </a:p>
                    <a:p>
                      <a:pPr algn="r" rtl="1"/>
                      <a:r>
                        <a:rPr lang="en-US" sz="1400" baseline="0" dirty="0" smtClean="0"/>
                        <a:t>PPI</a:t>
                      </a:r>
                      <a:r>
                        <a:rPr lang="fa-IR" sz="1400" baseline="0" dirty="0" smtClean="0"/>
                        <a:t>دو بار در روز +کلاریرو مایسین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500میلی گرم در روز+آموکسی سیلین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1000میلی گرم دو بار در روز یا مترونیدازول</a:t>
                      </a:r>
                    </a:p>
                    <a:p>
                      <a:pPr algn="r" rtl="1"/>
                      <a:r>
                        <a:rPr lang="fa-IR" sz="1400" baseline="0" dirty="0" smtClean="0"/>
                        <a:t>500میلی گرم دو بار در روز به مدت 10-14روز</a:t>
                      </a:r>
                      <a:endParaRPr lang="fa-IR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887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د</a:t>
                      </a:r>
                      <a:r>
                        <a:rPr lang="fa-IR" sz="1400" dirty="0" smtClean="0"/>
                        <a:t>ومین خط درمان</a:t>
                      </a:r>
                    </a:p>
                    <a:p>
                      <a:pPr algn="r" rtl="1"/>
                      <a:endParaRPr lang="fa-IR" sz="1400" dirty="0" smtClean="0"/>
                    </a:p>
                    <a:p>
                      <a:pPr algn="r" rtl="1"/>
                      <a:r>
                        <a:rPr lang="fa-IR" sz="1400" dirty="0" smtClean="0"/>
                        <a:t>پپتوبیسمول+تتراسایکلین+مترونیدازول</a:t>
                      </a:r>
                    </a:p>
                    <a:p>
                      <a:pPr algn="r" rtl="1"/>
                      <a:r>
                        <a:rPr lang="fa-IR" sz="1400" dirty="0" smtClean="0"/>
                        <a:t>نخستین</a:t>
                      </a:r>
                      <a:r>
                        <a:rPr lang="fa-IR" sz="1400" baseline="0" dirty="0" smtClean="0"/>
                        <a:t> خط درمانی را تکرار کنید به مدت 14روز مترونیدازول را جایگزین اموکسی سیلین کنید.میتوان پپتوبیسمول را اضافه کرد.</a:t>
                      </a:r>
                    </a:p>
                    <a:p>
                      <a:pPr algn="r" rtl="1"/>
                      <a:endParaRPr lang="fa-IR" sz="1400" baseline="0" dirty="0" smtClean="0"/>
                    </a:p>
                    <a:p>
                      <a:pPr algn="r" rtl="1"/>
                      <a:r>
                        <a:rPr lang="fa-IR" sz="1400" baseline="0" dirty="0" smtClean="0"/>
                        <a:t>-دومین خط درمان خط درمان هلیکوباکترپیلوری را اضافه کنید.</a:t>
                      </a:r>
                    </a:p>
                    <a:p>
                      <a:pPr algn="r" rtl="1"/>
                      <a:endParaRPr lang="fa-IR" sz="1400" baseline="0" dirty="0" smtClean="0"/>
                    </a:p>
                    <a:p>
                      <a:pPr algn="r" rtl="1"/>
                      <a:r>
                        <a:rPr lang="fa-IR" sz="1400" baseline="0" dirty="0" smtClean="0"/>
                        <a:t>-دوز التیام بخش </a:t>
                      </a:r>
                      <a:r>
                        <a:rPr lang="en-US" sz="1400" baseline="0" dirty="0" err="1" smtClean="0"/>
                        <a:t>ppls</a:t>
                      </a:r>
                      <a:r>
                        <a:rPr lang="fa-IR" sz="1400" baseline="0" dirty="0" smtClean="0"/>
                        <a:t>برای زخم پپتیک میزوپروستول 200میلی گرم دوبار در روز</a:t>
                      </a:r>
                      <a:endParaRPr lang="fa-IR" sz="1400" dirty="0" smtClean="0"/>
                    </a:p>
                    <a:p>
                      <a:pPr algn="r" rtl="1"/>
                      <a:endParaRPr lang="fa-I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en-US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Vagotomy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4402832" cy="4597971"/>
          </a:xfrm>
        </p:spPr>
        <p:txBody>
          <a:bodyPr>
            <a:normAutofit fontScale="92500" lnSpcReduction="10000"/>
          </a:bodyPr>
          <a:lstStyle/>
          <a:p>
            <a:pPr marL="0" lvl="0" indent="0" algn="r" rtl="1" fontAlgn="base">
              <a:spcAft>
                <a:spcPct val="0"/>
              </a:spcAft>
              <a:buNone/>
              <a:defRPr/>
            </a:pPr>
            <a:r>
              <a:rPr lang="fa-I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قطع قسمتی ازعصب واگ که به معده عصب می دهدو </a:t>
            </a:r>
          </a:p>
          <a:p>
            <a:pPr marL="0" lvl="0" indent="0" algn="r" rtl="1" fontAlgn="base">
              <a:spcAft>
                <a:spcPct val="0"/>
              </a:spcAft>
              <a:buNone/>
              <a:defRPr/>
            </a:pPr>
            <a:r>
              <a:rPr lang="fa-I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باکاستن ازتحریک کولینرژیک،تولیداسیدمعده راکاهش می </a:t>
            </a:r>
          </a:p>
          <a:p>
            <a:pPr marL="0" lvl="0" indent="0" algn="r" rtl="1" fontAlgn="base">
              <a:spcAft>
                <a:spcPct val="0"/>
              </a:spcAft>
              <a:buNone/>
              <a:defRPr/>
            </a:pPr>
            <a:r>
              <a:rPr lang="fa-I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دهد.جراحی ممکن است به صورت بازیا ازطریق لاپاراسکوپی یا توراکوسکوپی</a:t>
            </a:r>
          </a:p>
          <a:p>
            <a:pPr marL="0" lvl="0" indent="0" algn="r" rtl="1" fontAlgn="base">
              <a:spcAft>
                <a:spcPct val="0"/>
              </a:spcAft>
              <a:buNone/>
              <a:defRPr/>
            </a:pPr>
            <a:r>
              <a:rPr lang="fa-I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عوارض:برخی بیماران ممکن است دچاراحساس پری،</a:t>
            </a:r>
          </a:p>
          <a:p>
            <a:pPr marL="0" lvl="0" indent="0" algn="r" rtl="1" fontAlgn="base">
              <a:spcAft>
                <a:spcPct val="0"/>
              </a:spcAft>
              <a:buNone/>
              <a:defRPr/>
            </a:pPr>
            <a:r>
              <a:rPr lang="fa-I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   سندرم دامپینگ،اسهال وگاستریت شوند.</a:t>
            </a:r>
          </a:p>
          <a:p>
            <a:pPr lvl="0" algn="r" rtl="1" fontAlgn="base">
              <a:spcAft>
                <a:spcPct val="0"/>
              </a:spcAft>
              <a:buNone/>
              <a:defRPr/>
            </a:pPr>
            <a:endParaRPr lang="en-US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a-IR" b="1" dirty="0"/>
              <a:t>انواع واگوتومی: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04059"/>
            <a:ext cx="8229600" cy="5069160"/>
          </a:xfrm>
        </p:spPr>
        <p:txBody>
          <a:bodyPr/>
          <a:lstStyle/>
          <a:p>
            <a:pPr marL="1009650" lvl="1" indent="-609600" eaLnBrk="1" hangingPunct="1">
              <a:buFontTx/>
              <a:buAutoNum type="arabicPeriod"/>
            </a:pPr>
            <a:r>
              <a:rPr lang="fa-IR" sz="2400" b="1" dirty="0">
                <a:solidFill>
                  <a:srgbClr val="000000"/>
                </a:solidFill>
              </a:rPr>
              <a:t>واگوتومی ترونکال یا تنه ای(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n-US" sz="2400" b="1" dirty="0" err="1">
                <a:solidFill>
                  <a:srgbClr val="000000"/>
                </a:solidFill>
              </a:rPr>
              <a:t>Truncal</a:t>
            </a:r>
            <a:r>
              <a:rPr lang="fa-IR" sz="2400" b="1" dirty="0">
                <a:solidFill>
                  <a:srgbClr val="000000"/>
                </a:solidFill>
              </a:rPr>
              <a:t>: قطع اعصاب راست وچپ واگ درمحلی که انها ازقسمت انتهایی مری وارد معده می شود.،</a:t>
            </a:r>
          </a:p>
          <a:p>
            <a:pPr marL="1009650" lvl="1" indent="-609600" eaLnBrk="1" hangingPunct="1">
              <a:buFontTx/>
              <a:buAutoNum type="arabicPeriod"/>
            </a:pPr>
            <a:endParaRPr lang="fa-IR" sz="2400" b="1" dirty="0">
              <a:solidFill>
                <a:srgbClr val="000000"/>
              </a:solidFill>
            </a:endParaRPr>
          </a:p>
          <a:p>
            <a:pPr marL="1009650" lvl="1" indent="-609600" eaLnBrk="1" hangingPunct="1">
              <a:buFontTx/>
              <a:buAutoNum type="arabicPeriod"/>
            </a:pPr>
            <a:r>
              <a:rPr lang="fa-IR" sz="2400" b="1" dirty="0">
                <a:solidFill>
                  <a:srgbClr val="000000"/>
                </a:solidFill>
              </a:rPr>
              <a:t>واگوتومی انتخابی(</a:t>
            </a:r>
            <a:r>
              <a:rPr lang="en-US" sz="2400" b="1" dirty="0">
                <a:solidFill>
                  <a:srgbClr val="000000"/>
                </a:solidFill>
              </a:rPr>
              <a:t>Selective</a:t>
            </a:r>
            <a:r>
              <a:rPr lang="fa-IR" sz="2400" b="1" dirty="0">
                <a:solidFill>
                  <a:srgbClr val="000000"/>
                </a:solidFill>
              </a:rPr>
              <a:t>): قطع اعصاب  واگ به طور انحصاری در معده با حفظ عصب دهی به سایر قسمت های شکم</a:t>
            </a:r>
          </a:p>
          <a:p>
            <a:pPr marL="1009650" lvl="1" indent="-609600" eaLnBrk="1" hangingPunct="1">
              <a:buNone/>
            </a:pPr>
            <a:endParaRPr lang="fa-IR" sz="2400" b="1" dirty="0">
              <a:solidFill>
                <a:srgbClr val="000000"/>
              </a:solidFill>
            </a:endParaRPr>
          </a:p>
          <a:p>
            <a:pPr marL="1009650" lvl="1" indent="-609600" eaLnBrk="1" hangingPunct="1">
              <a:buNone/>
            </a:pPr>
            <a:r>
              <a:rPr lang="fa-IR" sz="2400" b="1" dirty="0">
                <a:solidFill>
                  <a:srgbClr val="000000"/>
                </a:solidFill>
              </a:rPr>
              <a:t> </a:t>
            </a:r>
            <a:r>
              <a:rPr lang="fa-IR" sz="2400" b="1" dirty="0" smtClean="0">
                <a:solidFill>
                  <a:srgbClr val="000000"/>
                </a:solidFill>
              </a:rPr>
              <a:t>3.   واگوتومی </a:t>
            </a:r>
            <a:r>
              <a:rPr lang="fa-IR" sz="2400" b="1" dirty="0">
                <a:solidFill>
                  <a:srgbClr val="000000"/>
                </a:solidFill>
              </a:rPr>
              <a:t>پروگزیمال(</a:t>
            </a:r>
            <a:r>
              <a:rPr lang="en-US" sz="2400" b="1" dirty="0">
                <a:solidFill>
                  <a:srgbClr val="000000"/>
                </a:solidFill>
              </a:rPr>
              <a:t>Parietal Cell V.</a:t>
            </a:r>
            <a:r>
              <a:rPr lang="fa-IR" sz="2400" b="1" dirty="0">
                <a:solidFill>
                  <a:srgbClr val="000000"/>
                </a:solidFill>
              </a:rPr>
              <a:t>سلول </a:t>
            </a:r>
            <a:r>
              <a:rPr lang="fa-IR" sz="2400" b="1" dirty="0" smtClean="0">
                <a:solidFill>
                  <a:srgbClr val="000000"/>
                </a:solidFill>
              </a:rPr>
              <a:t>دیواره </a:t>
            </a:r>
            <a:r>
              <a:rPr lang="fa-IR" sz="2400" b="1" dirty="0">
                <a:solidFill>
                  <a:srgbClr val="000000"/>
                </a:solidFill>
              </a:rPr>
              <a:t>ای): قطع عصب بربوط به سلول های دیواره ای ترشح کننده اسید باحفظ عصب دهی به آنتروم معده وپیلور</a:t>
            </a:r>
          </a:p>
          <a:p>
            <a:pPr marL="609600" lvl="0" indent="-609600" eaLnBrk="1" hangingPunct="1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983187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1265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loorayaneh\Desktop\43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bg1"/>
                </a:solidFill>
              </a:rPr>
              <a:t>آنترکتومی: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fa-IR" b="1" dirty="0">
                <a:solidFill>
                  <a:schemeClr val="bg1"/>
                </a:solidFill>
              </a:rPr>
              <a:t>قطع 50درصدتحتانی معده(که حاوی سلول های ترشح کننده گاسترین) وآناستوموز باقی معده به دوازدهه (بیلروت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fa-IR" b="1" dirty="0">
                <a:solidFill>
                  <a:schemeClr val="bg1"/>
                </a:solidFill>
              </a:rPr>
              <a:t> =گااسترودئددنوستومی)</a:t>
            </a:r>
          </a:p>
          <a:p>
            <a:pPr marL="457200" lvl="1" indent="0">
              <a:buNone/>
              <a:defRPr/>
            </a:pPr>
            <a:r>
              <a:rPr lang="fa-IR" b="1" dirty="0">
                <a:solidFill>
                  <a:schemeClr val="bg1"/>
                </a:solidFill>
              </a:rPr>
              <a:t>عوارض:احساس پری،سندرم دامپینگ ،اسهال،میزان عود زخم کمتر از1%</a:t>
            </a:r>
          </a:p>
          <a:p>
            <a:pPr marL="457200" lvl="1" indent="0">
              <a:buNone/>
              <a:defRPr/>
            </a:pPr>
            <a:r>
              <a:rPr lang="fa-IR" b="1" dirty="0">
                <a:solidFill>
                  <a:schemeClr val="bg1"/>
                </a:solidFill>
              </a:rPr>
              <a:t>یابه کنارقسمت پروکزیمال ژوژنوم(بیلروت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r>
              <a:rPr lang="fa-IR" b="1" dirty="0">
                <a:solidFill>
                  <a:schemeClr val="bg1"/>
                </a:solidFill>
              </a:rPr>
              <a:t>=گاستروژژونوستومی)</a:t>
            </a:r>
          </a:p>
          <a:p>
            <a:pPr marL="457200" lvl="1" indent="0">
              <a:buNone/>
              <a:defRPr/>
            </a:pPr>
            <a:endParaRPr lang="fa-IR" b="1" dirty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fa-IR" b="1" dirty="0">
                <a:solidFill>
                  <a:schemeClr val="bg1"/>
                </a:solidFill>
              </a:rPr>
              <a:t>عوارض: احساس پری،سندرم دامپینگ،اسهال،کم خونی،سوء جذب وکاهش وزن،میزان عود زخم 10 تا15% است.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67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5139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98884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/>
              <a:t>با تشکر از توجه شما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8627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7667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زخم پپتیک 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peptic ulcer 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28590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حفره(مری،دئودنوم،پیلور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UGI 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زخم مخاطی وعمیق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a-I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درصورت پیشرفت درلایه عضلانی گشترش و به پریتوئن میرسد</a:t>
            </a: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شیوع اولسردوازدهه 4برابراولسرمعده</a:t>
            </a: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افراد40-60سال شایع</a:t>
            </a: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شیوع درمردان بیشتراززنان</a:t>
            </a: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درکودکان وحتی شیرخواران هم مشاهده شده است.</a:t>
            </a:r>
            <a:endParaRPr lang="fa-I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6084168" y="227687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7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علل: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عفونت ناشی ازباکتری گرم منفی هلیکوباکترپیلوری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استرس(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stress ulcer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)، ژنتیک(شانس خانوادگی3برابر)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گروه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خون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D.U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Group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ارتباط باغذا(شیر،موادکافئین دار، شاید ترشح اسید معده)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سایر عوامل:مصرف طولانی مدت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NSAID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،الکل وسیگار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G.U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یاسایرگروهها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بجز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940152" y="29404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7020272" y="450912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3998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580" y="11663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Ulcerative Diseases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35896" y="980728"/>
            <a:ext cx="5338936" cy="3888432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q"/>
              <a:defRPr/>
            </a:pPr>
            <a:endParaRPr lang="en-GB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GB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:Stress ulcer </a:t>
            </a:r>
            <a:r>
              <a:rPr lang="fa-IR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زخم حاد در مخاط دوازده ومعده به دنبال شوک،سپتی سمی،کارسینوم پیشرفته،</a:t>
            </a: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ARDS </a:t>
            </a:r>
            <a:r>
              <a:rPr lang="fa-IR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(کاهش مقاومت مخاطی)، سوختگی</a:t>
            </a: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Curling Ulcer </a:t>
            </a:r>
            <a:r>
              <a:rPr lang="fa-IR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:72ساعت بعدسوختگی شدید در معده یا دوازده</a:t>
            </a:r>
            <a:endParaRPr lang="en-US" sz="2400" b="1" kern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/>
            </a:endParaRP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:Cushing Ulcer</a:t>
            </a:r>
            <a:r>
              <a:rPr lang="fa-IR" sz="24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صدمات سر،نسبت به زخم های ناشی از تنیدگی عمیق ترند.</a:t>
            </a:r>
            <a:endParaRPr lang="en-US" sz="2400" b="1" kern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/>
            </a:endParaRP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q"/>
              <a:defRPr/>
            </a:pPr>
            <a:endParaRPr lang="fa-IR" sz="2400" b="1" kern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  <a:p>
            <a:pPr algn="r">
              <a:buFont typeface="Wingdings" pitchFamily="2" charset="2"/>
              <a:buChar char="q"/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fa-IR" sz="7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علایم</a:t>
            </a:r>
            <a:r>
              <a:rPr lang="fa-IR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: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4853136"/>
          </a:xfrm>
        </p:spPr>
        <p:txBody>
          <a:bodyPr>
            <a:normAutofit/>
          </a:bodyPr>
          <a:lstStyle/>
          <a:p>
            <a:pPr lvl="0" algn="r" rtl="1" fontAlgn="base"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عدم درد        </a:t>
            </a:r>
            <a:r>
              <a:rPr lang="en-GB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ناشناخته</a:t>
            </a:r>
            <a:r>
              <a:rPr lang="en-GB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تاپرفوراسیون </a:t>
            </a: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وخونریزی</a:t>
            </a: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درد مبهم ومالشی یا احساس سوزش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در</a:t>
            </a:r>
            <a:r>
              <a:rPr lang="en-GB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قسمت میانی</a:t>
            </a:r>
            <a:r>
              <a:rPr lang="en-GB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اپی </a:t>
            </a: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گاستر یا پشت</a:t>
            </a: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تسکین درد باخوردن غذا ومواد قلیایی</a:t>
            </a:r>
          </a:p>
          <a:p>
            <a:pPr lvl="0" algn="r" rtl="1" fontAlgn="base">
              <a:spcAft>
                <a:spcPct val="0"/>
              </a:spcAft>
              <a:buFont typeface="Wingdings" pitchFamily="2" charset="2"/>
              <a:buChar char="v"/>
            </a:pP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سایر علایم: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سوزش</a:t>
            </a:r>
            <a:r>
              <a:rPr lang="en-GB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مری،</a:t>
            </a:r>
            <a:r>
              <a:rPr lang="fa-I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استفراغ،</a:t>
            </a:r>
            <a:endParaRPr lang="en-GB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lvl="0" indent="0" algn="r" rtl="1" fontAlgn="base">
              <a:spcAft>
                <a:spcPct val="0"/>
              </a:spcAft>
              <a:buNone/>
            </a:pPr>
            <a:r>
              <a:rPr lang="fa-IR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یبوست یا اسهال ،خونریزی</a:t>
            </a:r>
          </a:p>
          <a:p>
            <a:pPr algn="r">
              <a:buFont typeface="Wingdings" pitchFamily="2" charset="2"/>
              <a:buChar char="v"/>
            </a:pP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059832" y="1865837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مقایسه زخم معده بادوازدهه: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3491880" cy="5184576"/>
          </a:xfrm>
        </p:spPr>
        <p:txBody>
          <a:bodyPr/>
          <a:lstStyle/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زخم دوازدهه: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وقوع:سن 60-30سالگی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نسبت مردان به زنان3به1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80%زخمهای پپتیک دردوازدهه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احتمال بدخیم شدن:به ندرت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علایم ویافته های بالینی: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ترشح اسیدمعده</a:t>
            </a:r>
          </a:p>
          <a:p>
            <a:pPr lvl="0" eaLnBrk="1" hangingPunct="1">
              <a:buNone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احتمال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وزن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درد3-2ساعت بعدازغذا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(باخوردن غذادردتسکین می یابد)</a:t>
            </a:r>
          </a:p>
          <a:p>
            <a:pPr lvl="0" eaLnBrk="1" hangingPunct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عوامل خطر:هلیکوباکترپیلوری گاستریت،مصرف الکل،دخانیات،سیروزکبدی، تنیدگی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995936" y="1340768"/>
            <a:ext cx="3462536" cy="5040560"/>
          </a:xfrm>
        </p:spPr>
        <p:txBody>
          <a:bodyPr/>
          <a:lstStyle/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زخم معده: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وقوع:معمولا50سالگی وبالاتر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نسبت مردان به زنان 1به1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15%زخم های پپتیک درمعده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احتمال بدخیم شدن:گاهی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fa-IR" sz="1900" b="1" dirty="0">
                <a:solidFill>
                  <a:srgbClr val="000000"/>
                </a:solidFill>
              </a:rPr>
              <a:t>علائم ویافته های بالینی: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/>
                </a:solidFill>
              </a:rPr>
              <a:t> ترشح اسیدمعده درحدطبیعی یاکمتر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/>
                </a:solidFill>
              </a:rPr>
              <a:t> احتمال کاهش وزن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/>
                </a:solidFill>
              </a:rPr>
              <a:t> درد1-5/0ساعت بعدازغذا</a:t>
            </a:r>
          </a:p>
          <a:p>
            <a:pPr lvl="0" eaLnBrk="1" hangingPunct="1">
              <a:buNone/>
              <a:defRPr/>
            </a:pPr>
            <a:r>
              <a:rPr lang="fa-IR" sz="1900" b="1" dirty="0">
                <a:solidFill>
                  <a:srgbClr val="000000"/>
                </a:solidFill>
              </a:rPr>
              <a:t>(باخوردن غذادردتسکین نمی </a:t>
            </a:r>
            <a:r>
              <a:rPr lang="fa-IR" sz="1900" b="1" dirty="0" smtClean="0">
                <a:solidFill>
                  <a:srgbClr val="000000"/>
                </a:solidFill>
              </a:rPr>
              <a:t>یابد)</a:t>
            </a:r>
            <a:endParaRPr lang="fa-IR" sz="1900" b="1" dirty="0">
              <a:solidFill>
                <a:srgbClr val="000000"/>
              </a:solidFill>
            </a:endParaRPr>
          </a:p>
          <a:p>
            <a:pPr lvl="0" eaLnBrk="1" hangingPunct="1">
              <a:buNone/>
              <a:defRPr/>
            </a:pPr>
            <a:r>
              <a:rPr lang="fa-IR" sz="1900" b="1" dirty="0" smtClean="0">
                <a:solidFill>
                  <a:srgbClr val="000000"/>
                </a:solidFill>
              </a:rPr>
              <a:t>عوامل خطر:هلیکوباکترپیلوری</a:t>
            </a:r>
          </a:p>
          <a:p>
            <a:pPr lvl="0" eaLnBrk="1" hangingPunct="1">
              <a:buNone/>
              <a:defRPr/>
            </a:pPr>
            <a:r>
              <a:rPr lang="fa-IR" sz="1900" b="1" dirty="0" smtClean="0">
                <a:solidFill>
                  <a:srgbClr val="000000"/>
                </a:solidFill>
              </a:rPr>
              <a:t> </a:t>
            </a:r>
            <a:r>
              <a:rPr lang="fa-IR" sz="1900" b="1" dirty="0">
                <a:solidFill>
                  <a:srgbClr val="000000"/>
                </a:solidFill>
              </a:rPr>
              <a:t>گاستریت ،</a:t>
            </a:r>
            <a:r>
              <a:rPr lang="fa-IR" sz="1900" b="1" dirty="0" smtClean="0">
                <a:solidFill>
                  <a:srgbClr val="000000"/>
                </a:solidFill>
              </a:rPr>
              <a:t>مصرف الکل،</a:t>
            </a:r>
          </a:p>
          <a:p>
            <a:pPr lvl="0" eaLnBrk="1" hangingPunct="1">
              <a:buNone/>
              <a:defRPr/>
            </a:pPr>
            <a:r>
              <a:rPr lang="en-GB" sz="1900" b="1" dirty="0" smtClean="0">
                <a:solidFill>
                  <a:srgbClr val="000000"/>
                </a:solidFill>
              </a:rPr>
              <a:t> </a:t>
            </a:r>
            <a:r>
              <a:rPr lang="fa-IR" sz="1900" b="1" dirty="0" smtClean="0">
                <a:solidFill>
                  <a:srgbClr val="000000"/>
                </a:solidFill>
              </a:rPr>
              <a:t>دخانیات </a:t>
            </a:r>
            <a:r>
              <a:rPr lang="en-US" sz="1900" b="1" dirty="0" smtClean="0">
                <a:solidFill>
                  <a:srgbClr val="000000"/>
                </a:solidFill>
              </a:rPr>
              <a:t>NSAID -</a:t>
            </a:r>
            <a:r>
              <a:rPr lang="fa-IR" sz="1900" b="1" dirty="0" smtClean="0">
                <a:solidFill>
                  <a:srgbClr val="000000"/>
                </a:solidFill>
              </a:rPr>
              <a:t>،تنیدگی</a:t>
            </a:r>
          </a:p>
          <a:p>
            <a:pPr lvl="0" eaLnBrk="1" hangingPunct="1">
              <a:buNone/>
              <a:defRPr/>
            </a:pPr>
            <a:endParaRPr lang="fa-IR" sz="2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lvl="0" algn="l" rt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en-GB" sz="2600" kern="1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6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5" y="260648"/>
            <a:ext cx="6444208" cy="1143000"/>
          </a:xfrm>
        </p:spPr>
        <p:txBody>
          <a:bodyPr/>
          <a:lstStyle/>
          <a:p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برسی ویافته های تشخیصی: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22029" y="1916832"/>
            <a:ext cx="5688632" cy="4639629"/>
          </a:xfrm>
        </p:spPr>
        <p:txBody>
          <a:bodyPr/>
          <a:lstStyle/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معاینه جسمی :درد ، تندرنس ، نفخ شکم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آندوسکوپی(روش ارجح) 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باریم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آزمایش مدفوع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مطالعات ترشحی معده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بیوپسی(هلیکوباکترپیلوری)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تست تنفسی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سرولوژی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دردی که باخوردن غذاکاهش می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یابد           وجود</a:t>
            </a:r>
          </a:p>
          <a:p>
            <a:pPr marL="0" lvl="0" indent="0" eaLnBrk="1" hangingPunct="1">
              <a:buNone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یک زخم؟</a:t>
            </a:r>
            <a:endParaRPr lang="fa-I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buFont typeface="Wingdings" pitchFamily="2" charset="2"/>
              <a:buChar char="Ø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814142" y="566124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781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48072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Zollinger</a:t>
            </a:r>
            <a:r>
              <a:rPr lang="en-US" dirty="0" smtClean="0">
                <a:solidFill>
                  <a:srgbClr val="000000"/>
                </a:solidFill>
              </a:rPr>
              <a:t>-Ellison </a:t>
            </a:r>
            <a:r>
              <a:rPr lang="en-US" dirty="0">
                <a:solidFill>
                  <a:srgbClr val="000000"/>
                </a:solidFill>
              </a:rPr>
              <a:t>Syndrome(ZES)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2060848"/>
            <a:ext cx="7355160" cy="3917032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</a:pPr>
            <a:r>
              <a:rPr lang="fa-IR" sz="2800" b="1" dirty="0">
                <a:solidFill>
                  <a:srgbClr val="000000"/>
                </a:solidFill>
                <a:cs typeface="B Nazanin" pitchFamily="2" charset="-78"/>
              </a:rPr>
              <a:t>اولسر د ئودنوم یا ژوژنوم در اثر گاسترينوما(تومورهای سلول های جزیره ای) بیشتر در سلولهای پانکراس،دئودنوم،معده،قوس طحال،غدد لنفاوی</a:t>
            </a:r>
          </a:p>
          <a:p>
            <a:pPr lvl="0" eaLnBrk="1" hangingPunct="1">
              <a:lnSpc>
                <a:spcPct val="150000"/>
              </a:lnSpc>
            </a:pPr>
            <a:r>
              <a:rPr lang="fa-IR" sz="2800" b="1" dirty="0">
                <a:solidFill>
                  <a:srgbClr val="000000"/>
                </a:solidFill>
                <a:cs typeface="B Nazanin" pitchFamily="2" charset="-78"/>
              </a:rPr>
              <a:t>اکثرا یک تومور دارند 70-50 % بدخیم هستند</a:t>
            </a:r>
          </a:p>
          <a:p>
            <a:pPr lvl="0" eaLnBrk="1" hangingPunct="1">
              <a:lnSpc>
                <a:spcPct val="150000"/>
              </a:lnSpc>
            </a:pPr>
            <a:r>
              <a:rPr lang="fa-IR" sz="2800" b="1" dirty="0">
                <a:solidFill>
                  <a:srgbClr val="000000"/>
                </a:solidFill>
                <a:cs typeface="B Nazanin" pitchFamily="2" charset="-78"/>
              </a:rPr>
              <a:t>50- 20سال شایعتر است.</a:t>
            </a:r>
          </a:p>
          <a:p>
            <a:pPr lvl="0" eaLnBrk="1" hangingPunct="1"/>
            <a:endParaRPr lang="fa-IR" dirty="0">
              <a:solidFill>
                <a:srgbClr val="000000"/>
              </a:solidFill>
            </a:endParaRPr>
          </a:p>
          <a:p>
            <a:pPr lvl="0" eaLnBrk="1" hangingPunct="1"/>
            <a:endParaRPr lang="fa-IR" dirty="0">
              <a:solidFill>
                <a:srgbClr val="000000"/>
              </a:solidFill>
            </a:endParaRPr>
          </a:p>
          <a:p>
            <a:pPr lvl="0" eaLnBrk="1" hangingPunct="1"/>
            <a:endParaRPr lang="en-US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3998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lvl="0" eaLnBrk="1" hangingPunct="1">
              <a:buNone/>
              <a:defRPr/>
            </a:pPr>
            <a:r>
              <a:rPr lang="fa-IR" sz="6600" dirty="0" smtClean="0">
                <a:solidFill>
                  <a:schemeClr val="bg1"/>
                </a:solidFill>
                <a:ea typeface="+mj-ea"/>
              </a:rPr>
              <a:t>علائم: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eaLnBrk="1" hangingPunct="1">
              <a:buNone/>
              <a:defRPr/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eaLnBrk="1" hangingPunct="1"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1-شایع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ترین شکایت بیمار:درد اپی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گاستر</a:t>
            </a:r>
          </a:p>
          <a:p>
            <a:pPr lvl="0" eaLnBrk="1" hangingPunct="1"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2-اسهال 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3-استئاتوره همراه اسهال در نتیجه عبور مقادیر زیاد اسید به دئودنوم</a:t>
            </a:r>
          </a:p>
          <a:p>
            <a:pPr lvl="0" eaLnBrk="1" hangingPunct="1">
              <a:buFont typeface="Wingdings" pitchFamily="2" charset="2"/>
              <a:buChar char="§"/>
              <a:defRPr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در نتیجه به علت موارد بالا :اختلال الکترولیتی بخصوص در </a:t>
            </a: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Na- K</a:t>
            </a: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609600" lvl="0" indent="-609600" eaLnBrk="1" hangingPunct="1">
              <a:buFont typeface="Wingdings" pitchFamily="2" charset="2"/>
              <a:buChar char="§"/>
              <a:defRPr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هلیکو باکتر پیلوری عامل خطری برای بروز این سندرم به شمار نمی آید. </a:t>
            </a:r>
          </a:p>
          <a:p>
            <a:pPr lvl="0" eaLnBrk="1" hangingPunct="1">
              <a:lnSpc>
                <a:spcPct val="80000"/>
              </a:lnSpc>
              <a:buNone/>
              <a:defRPr/>
            </a:pPr>
            <a:endParaRPr lang="fa-IR" dirty="0">
              <a:solidFill>
                <a:schemeClr val="bg1"/>
              </a:solidFill>
              <a:cs typeface="B Nazanin" pitchFamily="2" charset="-78"/>
            </a:endParaRPr>
          </a:p>
          <a:p>
            <a:pPr lvl="0" eaLnBrk="1" hangingPunct="1">
              <a:lnSpc>
                <a:spcPct val="80000"/>
              </a:lnSpc>
              <a:buNone/>
              <a:defRPr/>
            </a:pPr>
            <a:endParaRPr lang="fa-IR" dirty="0">
              <a:solidFill>
                <a:schemeClr val="bg1"/>
              </a:solidFill>
              <a:cs typeface="B Nazanin" pitchFamily="2" charset="-78"/>
            </a:endParaRPr>
          </a:p>
          <a:p>
            <a:pPr lvl="0" eaLnBrk="1" hangingPunct="1">
              <a:lnSpc>
                <a:spcPct val="80000"/>
              </a:lnSpc>
              <a:buNone/>
              <a:defRPr/>
            </a:pP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marL="0" indent="0">
              <a:buNone/>
            </a:pPr>
            <a:endParaRPr lang="fa-IR" sz="6600" dirty="0">
              <a:solidFill>
                <a:schemeClr val="bg1"/>
              </a:solidFill>
              <a:ea typeface="+mj-ea"/>
            </a:endParaRPr>
          </a:p>
          <a:p>
            <a:pPr marL="0" indent="0">
              <a:buNone/>
            </a:pPr>
            <a:endParaRPr lang="fa-IR" sz="66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038600" cy="4497363"/>
          </a:xfrm>
        </p:spPr>
        <p:txBody>
          <a:bodyPr/>
          <a:lstStyle/>
          <a:p>
            <a:pPr marL="609600" lvl="0" indent="-609600" algn="ctr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fa-IR" sz="6000" dirty="0" smtClean="0">
              <a:solidFill>
                <a:schemeClr val="bg1"/>
              </a:solidFill>
            </a:endParaRPr>
          </a:p>
          <a:p>
            <a:pPr marL="609600" lvl="0" indent="-609600" algn="ctr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fa-IR" sz="6000" dirty="0" smtClean="0">
                <a:solidFill>
                  <a:schemeClr val="bg1"/>
                </a:solidFill>
              </a:rPr>
              <a:t>تشخیص</a:t>
            </a:r>
            <a:endParaRPr lang="fa-IR" sz="60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fa-IR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اندازه گیری سطح گاسترین سرم (رادیو ایمنواسی)</a:t>
            </a:r>
            <a:b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CTscan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برای تشخیص محل تومور</a:t>
            </a:r>
            <a:endParaRPr lang="fa-IR" sz="2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887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757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1_Default Design</vt:lpstr>
      <vt:lpstr>PowerPoint Presentation</vt:lpstr>
      <vt:lpstr>PowerPoint Presentation</vt:lpstr>
      <vt:lpstr>علل:</vt:lpstr>
      <vt:lpstr>Other Ulcerative Diseases</vt:lpstr>
      <vt:lpstr>علایم:</vt:lpstr>
      <vt:lpstr>مقایسه زخم معده بادوازدهه:</vt:lpstr>
      <vt:lpstr>برسی ویافته های تشخیصی:</vt:lpstr>
      <vt:lpstr>Zollinger-Ellison Syndrome(ZES)</vt:lpstr>
      <vt:lpstr>PowerPoint Presentation</vt:lpstr>
      <vt:lpstr>درمان دارویی:</vt:lpstr>
      <vt:lpstr>PowerPoint Presentation</vt:lpstr>
      <vt:lpstr>Vagotomy</vt:lpstr>
      <vt:lpstr>انواع واگوتومی:</vt:lpstr>
      <vt:lpstr>PowerPoint Presentation</vt:lpstr>
      <vt:lpstr>آنترکتومی: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toloorayaneh</dc:creator>
  <cp:lastModifiedBy>Peyman-pc</cp:lastModifiedBy>
  <cp:revision>35</cp:revision>
  <dcterms:created xsi:type="dcterms:W3CDTF">2013-09-11T06:45:48Z</dcterms:created>
  <dcterms:modified xsi:type="dcterms:W3CDTF">2017-02-16T22:51:56Z</dcterms:modified>
</cp:coreProperties>
</file>