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4080" r:id="rId1"/>
  </p:sldMasterIdLst>
  <p:sldIdLst>
    <p:sldId id="256" r:id="rId2"/>
    <p:sldId id="259" r:id="rId3"/>
    <p:sldId id="257" r:id="rId4"/>
    <p:sldId id="295" r:id="rId5"/>
    <p:sldId id="260" r:id="rId6"/>
    <p:sldId id="296" r:id="rId7"/>
    <p:sldId id="261" r:id="rId8"/>
    <p:sldId id="258" r:id="rId9"/>
    <p:sldId id="262" r:id="rId10"/>
    <p:sldId id="263" r:id="rId11"/>
    <p:sldId id="264" r:id="rId12"/>
    <p:sldId id="265" r:id="rId13"/>
    <p:sldId id="266" r:id="rId14"/>
    <p:sldId id="267" r:id="rId15"/>
    <p:sldId id="268" r:id="rId16"/>
    <p:sldId id="269" r:id="rId17"/>
    <p:sldId id="270" r:id="rId18"/>
    <p:sldId id="271" r:id="rId19"/>
    <p:sldId id="272" r:id="rId20"/>
    <p:sldId id="273" r:id="rId21"/>
    <p:sldId id="274" r:id="rId22"/>
    <p:sldId id="275" r:id="rId23"/>
    <p:sldId id="276" r:id="rId24"/>
    <p:sldId id="277" r:id="rId25"/>
    <p:sldId id="278" r:id="rId26"/>
    <p:sldId id="279" r:id="rId27"/>
    <p:sldId id="280" r:id="rId28"/>
    <p:sldId id="281" r:id="rId29"/>
    <p:sldId id="282" r:id="rId30"/>
    <p:sldId id="283" r:id="rId31"/>
    <p:sldId id="284" r:id="rId32"/>
    <p:sldId id="285" r:id="rId33"/>
    <p:sldId id="286" r:id="rId34"/>
    <p:sldId id="287" r:id="rId35"/>
    <p:sldId id="288" r:id="rId36"/>
    <p:sldId id="289" r:id="rId37"/>
    <p:sldId id="290" r:id="rId38"/>
    <p:sldId id="291" r:id="rId39"/>
    <p:sldId id="292" r:id="rId40"/>
    <p:sldId id="293" r:id="rId41"/>
    <p:sldId id="294" r:id="rId42"/>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84379" autoAdjust="0"/>
    <p:restoredTop sz="80000" autoAdjust="0"/>
  </p:normalViewPr>
  <p:slideViewPr>
    <p:cSldViewPr>
      <p:cViewPr varScale="1">
        <p:scale>
          <a:sx n="72" d="100"/>
          <a:sy n="72" d="100"/>
        </p:scale>
        <p:origin x="-1512" y="-102"/>
      </p:cViewPr>
      <p:guideLst>
        <p:guide orient="horz" pos="2160"/>
        <p:guide pos="2880"/>
      </p:guideLst>
    </p:cSldViewPr>
  </p:slideViewPr>
  <p:outlineViewPr>
    <p:cViewPr>
      <p:scale>
        <a:sx n="33" d="100"/>
        <a:sy n="33" d="100"/>
      </p:scale>
      <p:origin x="0" y="1296"/>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C3B2605E-DD70-43A1-9E9B-B1817C1D5D8D}" type="datetimeFigureOut">
              <a:rPr lang="fa-IR" smtClean="0"/>
              <a:pPr/>
              <a:t>03/13/1431</a:t>
            </a:fld>
            <a:endParaRPr lang="fa-IR"/>
          </a:p>
        </p:txBody>
      </p:sp>
      <p:sp>
        <p:nvSpPr>
          <p:cNvPr id="17" name="Footer Placeholder 16"/>
          <p:cNvSpPr>
            <a:spLocks noGrp="1"/>
          </p:cNvSpPr>
          <p:nvPr>
            <p:ph type="ftr" sz="quarter" idx="11"/>
          </p:nvPr>
        </p:nvSpPr>
        <p:spPr/>
        <p:txBody>
          <a:bodyPr/>
          <a:lstStyle/>
          <a:p>
            <a:endParaRPr lang="fa-IR"/>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08E3DA75-090A-4102-B4C8-DCC32EE786CE}" type="slidenum">
              <a:rPr lang="fa-IR" smtClean="0"/>
              <a:pPr/>
              <a:t>‹#›</a:t>
            </a:fld>
            <a:endParaRPr lang="fa-IR"/>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transition>
    <p:wip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3B2605E-DD70-43A1-9E9B-B1817C1D5D8D}" type="datetimeFigureOut">
              <a:rPr lang="fa-IR" smtClean="0"/>
              <a:pPr/>
              <a:t>03/13/1431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08E3DA75-090A-4102-B4C8-DCC32EE786CE}" type="slidenum">
              <a:rPr lang="fa-IR" smtClean="0"/>
              <a:pPr/>
              <a:t>‹#›</a:t>
            </a:fld>
            <a:endParaRPr lang="fa-IR"/>
          </a:p>
        </p:txBody>
      </p:sp>
    </p:spTree>
  </p:cSld>
  <p:clrMapOvr>
    <a:overrideClrMapping bg1="lt1" tx1="dk1" bg2="lt2" tx2="dk2" accent1="accent1" accent2="accent2" accent3="accent3" accent4="accent4" accent5="accent5" accent6="accent6" hlink="hlink" folHlink="folHlink"/>
  </p:clrMapOvr>
  <p:transition>
    <p:wipe/>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08E3DA75-090A-4102-B4C8-DCC32EE786CE}" type="slidenum">
              <a:rPr lang="fa-IR" smtClean="0"/>
              <a:pPr/>
              <a:t>‹#›</a:t>
            </a:fld>
            <a:endParaRPr lang="fa-IR"/>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3B2605E-DD70-43A1-9E9B-B1817C1D5D8D}" type="datetimeFigureOut">
              <a:rPr lang="fa-IR" smtClean="0"/>
              <a:pPr/>
              <a:t>03/13/1431</a:t>
            </a:fld>
            <a:endParaRPr lang="fa-IR"/>
          </a:p>
        </p:txBody>
      </p:sp>
      <p:sp>
        <p:nvSpPr>
          <p:cNvPr id="5" name="Footer Placeholder 4"/>
          <p:cNvSpPr>
            <a:spLocks noGrp="1"/>
          </p:cNvSpPr>
          <p:nvPr>
            <p:ph type="ftr" sz="quarter" idx="11"/>
          </p:nvPr>
        </p:nvSpPr>
        <p:spPr/>
        <p:txBody>
          <a:bodyPr/>
          <a:lstStyle/>
          <a:p>
            <a:endParaRPr lang="fa-IR"/>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transition>
    <p:wip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C3B2605E-DD70-43A1-9E9B-B1817C1D5D8D}" type="datetimeFigureOut">
              <a:rPr lang="fa-IR" smtClean="0"/>
              <a:pPr/>
              <a:t>03/13/1431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a:xfrm>
            <a:off x="4361688" y="1026372"/>
            <a:ext cx="457200" cy="441325"/>
          </a:xfrm>
        </p:spPr>
        <p:txBody>
          <a:bodyPr/>
          <a:lstStyle/>
          <a:p>
            <a:fld id="{08E3DA75-090A-4102-B4C8-DCC32EE786CE}" type="slidenum">
              <a:rPr lang="fa-IR" smtClean="0"/>
              <a:pPr/>
              <a:t>‹#›</a:t>
            </a:fld>
            <a:endParaRPr lang="fa-IR"/>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transition>
    <p:wip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fa-IR"/>
          </a:p>
        </p:txBody>
      </p:sp>
      <p:sp>
        <p:nvSpPr>
          <p:cNvPr id="4" name="Date Placeholder 3"/>
          <p:cNvSpPr>
            <a:spLocks noGrp="1"/>
          </p:cNvSpPr>
          <p:nvPr>
            <p:ph type="dt" sz="half" idx="10"/>
          </p:nvPr>
        </p:nvSpPr>
        <p:spPr/>
        <p:txBody>
          <a:bodyPr/>
          <a:lstStyle/>
          <a:p>
            <a:fld id="{C3B2605E-DD70-43A1-9E9B-B1817C1D5D8D}" type="datetimeFigureOut">
              <a:rPr lang="fa-IR" smtClean="0"/>
              <a:pPr/>
              <a:t>03/13/1431</a:t>
            </a:fld>
            <a:endParaRPr lang="fa-IR"/>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08E3DA75-090A-4102-B4C8-DCC32EE786CE}" type="slidenum">
              <a:rPr lang="fa-IR" smtClean="0"/>
              <a:pPr/>
              <a:t>‹#›</a:t>
            </a:fld>
            <a:endParaRPr lang="fa-IR"/>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transition>
    <p:wip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C3B2605E-DD70-43A1-9E9B-B1817C1D5D8D}" type="datetimeFigureOut">
              <a:rPr lang="fa-IR" smtClean="0"/>
              <a:pPr/>
              <a:t>03/13/1431</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08E3DA75-090A-4102-B4C8-DCC32EE786CE}" type="slidenum">
              <a:rPr lang="fa-IR" smtClean="0"/>
              <a:pPr/>
              <a:t>‹#›</a:t>
            </a:fld>
            <a:endParaRPr lang="fa-IR"/>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transition>
    <p:wip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C3B2605E-DD70-43A1-9E9B-B1817C1D5D8D}" type="datetimeFigureOut">
              <a:rPr lang="fa-IR" smtClean="0"/>
              <a:pPr/>
              <a:t>03/13/1431</a:t>
            </a:fld>
            <a:endParaRPr lang="fa-IR"/>
          </a:p>
        </p:txBody>
      </p:sp>
      <p:sp>
        <p:nvSpPr>
          <p:cNvPr id="8" name="Footer Placeholder 7"/>
          <p:cNvSpPr>
            <a:spLocks noGrp="1"/>
          </p:cNvSpPr>
          <p:nvPr>
            <p:ph type="ftr" sz="quarter" idx="11"/>
          </p:nvPr>
        </p:nvSpPr>
        <p:spPr>
          <a:xfrm>
            <a:off x="304800" y="6409944"/>
            <a:ext cx="3581400" cy="365760"/>
          </a:xfrm>
        </p:spPr>
        <p:txBody>
          <a:bodyPr/>
          <a:lstStyle/>
          <a:p>
            <a:endParaRPr lang="fa-IR"/>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08E3DA75-090A-4102-B4C8-DCC32EE786CE}" type="slidenum">
              <a:rPr lang="fa-IR" smtClean="0"/>
              <a:pPr/>
              <a:t>‹#›</a:t>
            </a:fld>
            <a:endParaRPr lang="fa-IR"/>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transition>
    <p:wip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C3B2605E-DD70-43A1-9E9B-B1817C1D5D8D}" type="datetimeFigureOut">
              <a:rPr lang="fa-IR" smtClean="0"/>
              <a:pPr/>
              <a:t>03/13/1431</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a:xfrm>
            <a:off x="4343400" y="1036020"/>
            <a:ext cx="457200" cy="441325"/>
          </a:xfrm>
        </p:spPr>
        <p:txBody>
          <a:bodyPr/>
          <a:lstStyle/>
          <a:p>
            <a:fld id="{08E3DA75-090A-4102-B4C8-DCC32EE786CE}" type="slidenum">
              <a:rPr lang="fa-IR" smtClean="0"/>
              <a:pPr/>
              <a:t>‹#›</a:t>
            </a:fld>
            <a:endParaRPr lang="fa-IR"/>
          </a:p>
        </p:txBody>
      </p:sp>
    </p:spTree>
  </p:cSld>
  <p:clrMapOvr>
    <a:masterClrMapping/>
  </p:clrMapOvr>
  <p:transition>
    <p:wip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C3B2605E-DD70-43A1-9E9B-B1817C1D5D8D}" type="datetimeFigureOut">
              <a:rPr lang="fa-IR" smtClean="0"/>
              <a:pPr/>
              <a:t>03/13/1431</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08E3DA75-090A-4102-B4C8-DCC32EE786CE}" type="slidenum">
              <a:rPr lang="fa-IR" smtClean="0"/>
              <a:pPr/>
              <a:t>‹#›</a:t>
            </a:fld>
            <a:endParaRPr lang="fa-IR"/>
          </a:p>
        </p:txBody>
      </p:sp>
    </p:spTree>
  </p:cSld>
  <p:clrMapOvr>
    <a:masterClrMapping/>
  </p:clrMapOvr>
  <p:transition>
    <p:wip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08E3DA75-090A-4102-B4C8-DCC32EE786CE}" type="slidenum">
              <a:rPr lang="fa-IR" smtClean="0"/>
              <a:pPr/>
              <a:t>‹#›</a:t>
            </a:fld>
            <a:endParaRPr lang="fa-IR"/>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C3B2605E-DD70-43A1-9E9B-B1817C1D5D8D}" type="datetimeFigureOut">
              <a:rPr lang="fa-IR" smtClean="0"/>
              <a:pPr/>
              <a:t>03/13/1431</a:t>
            </a:fld>
            <a:endParaRPr lang="fa-IR"/>
          </a:p>
        </p:txBody>
      </p:sp>
      <p:sp>
        <p:nvSpPr>
          <p:cNvPr id="6" name="Footer Placeholder 5"/>
          <p:cNvSpPr>
            <a:spLocks noGrp="1"/>
          </p:cNvSpPr>
          <p:nvPr>
            <p:ph type="ftr" sz="quarter" idx="11"/>
          </p:nvPr>
        </p:nvSpPr>
        <p:spPr>
          <a:xfrm>
            <a:off x="301752" y="6410848"/>
            <a:ext cx="3383280" cy="365760"/>
          </a:xfrm>
        </p:spPr>
        <p:txBody>
          <a:bodyPr/>
          <a:lstStyle/>
          <a:p>
            <a:endParaRPr lang="fa-IR"/>
          </a:p>
        </p:txBody>
      </p:sp>
    </p:spTree>
  </p:cSld>
  <p:clrMapOvr>
    <a:overrideClrMapping bg1="lt1" tx1="dk1" bg2="lt2" tx2="dk2" accent1="accent1" accent2="accent2" accent3="accent3" accent4="accent4" accent5="accent5" accent6="accent6" hlink="hlink" folHlink="folHlink"/>
  </p:clrMapOvr>
  <p:transition>
    <p:wip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08E3DA75-090A-4102-B4C8-DCC32EE786CE}" type="slidenum">
              <a:rPr lang="fa-IR" smtClean="0"/>
              <a:pPr/>
              <a:t>‹#›</a:t>
            </a:fld>
            <a:endParaRPr lang="fa-IR"/>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C3B2605E-DD70-43A1-9E9B-B1817C1D5D8D}" type="datetimeFigureOut">
              <a:rPr lang="fa-IR" smtClean="0"/>
              <a:pPr/>
              <a:t>03/13/1431</a:t>
            </a:fld>
            <a:endParaRPr lang="fa-IR"/>
          </a:p>
        </p:txBody>
      </p:sp>
      <p:sp>
        <p:nvSpPr>
          <p:cNvPr id="6" name="Footer Placeholder 5"/>
          <p:cNvSpPr>
            <a:spLocks noGrp="1"/>
          </p:cNvSpPr>
          <p:nvPr>
            <p:ph type="ftr" sz="quarter" idx="11"/>
          </p:nvPr>
        </p:nvSpPr>
        <p:spPr>
          <a:xfrm>
            <a:off x="301752" y="6410848"/>
            <a:ext cx="3584448" cy="365760"/>
          </a:xfrm>
        </p:spPr>
        <p:txBody>
          <a:bodyPr/>
          <a:lstStyle/>
          <a:p>
            <a:endParaRPr lang="fa-IR"/>
          </a:p>
        </p:txBody>
      </p:sp>
    </p:spTree>
  </p:cSld>
  <p:clrMapOvr>
    <a:masterClrMapping/>
  </p:clrMapOvr>
  <p:transition>
    <p:wip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C3B2605E-DD70-43A1-9E9B-B1817C1D5D8D}" type="datetimeFigureOut">
              <a:rPr lang="fa-IR" smtClean="0"/>
              <a:pPr/>
              <a:t>03/13/1431</a:t>
            </a:fld>
            <a:endParaRPr lang="fa-IR"/>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fa-IR"/>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08E3DA75-090A-4102-B4C8-DCC32EE786CE}" type="slidenum">
              <a:rPr lang="fa-IR" smtClean="0"/>
              <a:pPr/>
              <a:t>‹#›</a:t>
            </a:fld>
            <a:endParaRPr lang="fa-IR"/>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4081" r:id="rId1"/>
    <p:sldLayoutId id="2147484082" r:id="rId2"/>
    <p:sldLayoutId id="2147484083" r:id="rId3"/>
    <p:sldLayoutId id="2147484084" r:id="rId4"/>
    <p:sldLayoutId id="2147484085" r:id="rId5"/>
    <p:sldLayoutId id="2147484086" r:id="rId6"/>
    <p:sldLayoutId id="2147484087" r:id="rId7"/>
    <p:sldLayoutId id="2147484088" r:id="rId8"/>
    <p:sldLayoutId id="2147484089" r:id="rId9"/>
    <p:sldLayoutId id="2147484090" r:id="rId10"/>
    <p:sldLayoutId id="2147484091" r:id="rId11"/>
  </p:sldLayoutIdLst>
  <p:transition>
    <p:wipe/>
  </p:transition>
  <p:timing>
    <p:tnLst>
      <p:par>
        <p:cTn id="1" dur="indefinite" restart="never" nodeType="tmRoot"/>
      </p:par>
    </p:tnLst>
  </p:timing>
  <p:txStyles>
    <p:titleStyle>
      <a:lvl1pPr algn="ctr" rtl="1"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r" rtl="1"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r" rtl="1"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r" rtl="1"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r" rtl="1"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r" rtl="1"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r" rtl="1"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r" rtl="1"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r" rtl="1"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42910" y="3571876"/>
            <a:ext cx="7854696" cy="1643074"/>
          </a:xfrm>
          <a:scene3d>
            <a:camera prst="orthographicFront"/>
            <a:lightRig rig="threePt" dir="t"/>
          </a:scene3d>
          <a:sp3d>
            <a:bevelT prst="angle"/>
          </a:sp3d>
        </p:spPr>
        <p:style>
          <a:lnRef idx="2">
            <a:schemeClr val="dk1"/>
          </a:lnRef>
          <a:fillRef idx="1">
            <a:schemeClr val="lt1"/>
          </a:fillRef>
          <a:effectRef idx="0">
            <a:schemeClr val="dk1"/>
          </a:effectRef>
          <a:fontRef idx="minor">
            <a:schemeClr val="dk1"/>
          </a:fontRef>
        </p:style>
        <p:txBody>
          <a:bodyPr>
            <a:normAutofit/>
          </a:bodyPr>
          <a:lstStyle/>
          <a:p>
            <a:pPr algn="ctr"/>
            <a:r>
              <a:rPr lang="fa-IR" sz="6600" dirty="0" smtClean="0">
                <a:solidFill>
                  <a:srgbClr val="002060"/>
                </a:solidFill>
                <a:cs typeface="2  Zar" pitchFamily="2" charset="-78"/>
              </a:rPr>
              <a:t>رفتار درمانی دیالکتیکی </a:t>
            </a:r>
          </a:p>
          <a:p>
            <a:pPr algn="ctr"/>
            <a:endParaRPr lang="fa-IR" sz="6600" dirty="0">
              <a:solidFill>
                <a:srgbClr val="002060"/>
              </a:solidFill>
              <a:cs typeface="2  Zar" pitchFamily="2" charset="-78"/>
            </a:endParaRPr>
          </a:p>
        </p:txBody>
      </p:sp>
      <p:sp>
        <p:nvSpPr>
          <p:cNvPr id="2" name="Title 1"/>
          <p:cNvSpPr>
            <a:spLocks noGrp="1"/>
          </p:cNvSpPr>
          <p:nvPr>
            <p:ph type="ctrTitle"/>
          </p:nvPr>
        </p:nvSpPr>
        <p:spPr/>
        <p:txBody>
          <a:bodyPr/>
          <a:lstStyle/>
          <a:p>
            <a:r>
              <a:rPr lang="en-US" dirty="0" smtClean="0"/>
              <a:t>D . B . T</a:t>
            </a:r>
            <a:endParaRPr lang="fa-IR" dirty="0"/>
          </a:p>
        </p:txBody>
      </p:sp>
    </p:spTree>
  </p:cSld>
  <p:clrMapOvr>
    <a:masterClrMapping/>
  </p:clrMapOvr>
  <p:transition>
    <p:wip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472" y="214290"/>
            <a:ext cx="8286808" cy="642942"/>
          </a:xfrm>
        </p:spPr>
        <p:txBody>
          <a:bodyPr>
            <a:normAutofit fontScale="90000"/>
          </a:bodyPr>
          <a:lstStyle/>
          <a:p>
            <a:pPr algn="r"/>
            <a:r>
              <a:rPr lang="fa-IR" sz="3600" b="1" i="1" dirty="0" smtClean="0">
                <a:solidFill>
                  <a:schemeClr val="tx2"/>
                </a:solidFill>
                <a:cs typeface="2  Zar" pitchFamily="2" charset="-78"/>
              </a:rPr>
              <a:t>پذیرش بنیادین از طریق خود گویی های مقابله ای</a:t>
            </a:r>
            <a:endParaRPr lang="fa-IR" sz="3600" b="1" i="1" dirty="0">
              <a:solidFill>
                <a:schemeClr val="tx2"/>
              </a:solidFill>
              <a:cs typeface="2  Zar" pitchFamily="2" charset="-78"/>
            </a:endParaRPr>
          </a:p>
        </p:txBody>
      </p:sp>
      <p:sp>
        <p:nvSpPr>
          <p:cNvPr id="3" name="Content Placeholder 2"/>
          <p:cNvSpPr>
            <a:spLocks noGrp="1"/>
          </p:cNvSpPr>
          <p:nvPr>
            <p:ph sz="quarter" idx="1"/>
          </p:nvPr>
        </p:nvSpPr>
        <p:spPr>
          <a:xfrm>
            <a:off x="457200" y="1571612"/>
            <a:ext cx="8186766" cy="4929222"/>
          </a:xfrm>
        </p:spPr>
        <p:txBody>
          <a:bodyPr>
            <a:noAutofit/>
          </a:bodyPr>
          <a:lstStyle/>
          <a:p>
            <a:pPr>
              <a:lnSpc>
                <a:spcPct val="170000"/>
              </a:lnSpc>
            </a:pPr>
            <a:r>
              <a:rPr lang="fa-IR" sz="2000" dirty="0" smtClean="0">
                <a:cs typeface="2  Zar" pitchFamily="2" charset="-78"/>
              </a:rPr>
              <a:t>همیشه به همین منوال نیست .</a:t>
            </a:r>
          </a:p>
          <a:p>
            <a:pPr>
              <a:lnSpc>
                <a:spcPct val="170000"/>
              </a:lnSpc>
            </a:pPr>
            <a:r>
              <a:rPr lang="fa-IR" sz="2000" dirty="0" smtClean="0">
                <a:cs typeface="2  Zar" pitchFamily="2" charset="-78"/>
              </a:rPr>
              <a:t>زمان حال ماحصل تمام اتفاقات گذشته و حوادث گذشته است .</a:t>
            </a:r>
          </a:p>
          <a:p>
            <a:pPr>
              <a:lnSpc>
                <a:spcPct val="170000"/>
              </a:lnSpc>
            </a:pPr>
            <a:r>
              <a:rPr lang="fa-IR" sz="2000" dirty="0" smtClean="0">
                <a:cs typeface="2  Zar" pitchFamily="2" charset="-78"/>
              </a:rPr>
              <a:t>من </a:t>
            </a:r>
            <a:r>
              <a:rPr lang="fa-IR" sz="2000" dirty="0" smtClean="0">
                <a:cs typeface="2  Zar" pitchFamily="2" charset="-78"/>
              </a:rPr>
              <a:t>نمی توانم </a:t>
            </a:r>
            <a:r>
              <a:rPr lang="fa-IR" sz="2000" dirty="0" smtClean="0">
                <a:cs typeface="2  Zar" pitchFamily="2" charset="-78"/>
              </a:rPr>
              <a:t>گذشته را تغییر بدهم </a:t>
            </a:r>
          </a:p>
          <a:p>
            <a:pPr>
              <a:lnSpc>
                <a:spcPct val="170000"/>
              </a:lnSpc>
            </a:pPr>
            <a:r>
              <a:rPr lang="fa-IR" sz="2000" dirty="0" smtClean="0">
                <a:cs typeface="2  Zar" pitchFamily="2" charset="-78"/>
              </a:rPr>
              <a:t>تنها زمان حال را در اختیار دارم </a:t>
            </a:r>
          </a:p>
          <a:p>
            <a:pPr>
              <a:lnSpc>
                <a:spcPct val="170000"/>
              </a:lnSpc>
            </a:pPr>
            <a:r>
              <a:rPr lang="fa-IR" sz="2000" dirty="0" smtClean="0">
                <a:cs typeface="2  Zar" pitchFamily="2" charset="-78"/>
              </a:rPr>
              <a:t>جنگ با گذشته فقط اتلاف وقت است .</a:t>
            </a:r>
          </a:p>
          <a:p>
            <a:pPr>
              <a:lnSpc>
                <a:spcPct val="170000"/>
              </a:lnSpc>
            </a:pPr>
            <a:r>
              <a:rPr lang="fa-IR" sz="2000" dirty="0" smtClean="0">
                <a:cs typeface="2  Zar" pitchFamily="2" charset="-78"/>
              </a:rPr>
              <a:t>حتی اگر گذشته را دوست نداشته باشم ،تنها زمان حال را در اختیار دارم.</a:t>
            </a:r>
          </a:p>
          <a:p>
            <a:pPr>
              <a:lnSpc>
                <a:spcPct val="170000"/>
              </a:lnSpc>
            </a:pPr>
            <a:r>
              <a:rPr lang="fa-IR" sz="2000" dirty="0" smtClean="0">
                <a:cs typeface="2  Zar" pitchFamily="2" charset="-78"/>
              </a:rPr>
              <a:t>مهم نیست در گذشته چه اتفاقی افتاده است ، زمان حال را دریاب .</a:t>
            </a:r>
          </a:p>
          <a:p>
            <a:pPr>
              <a:lnSpc>
                <a:spcPct val="170000"/>
              </a:lnSpc>
            </a:pPr>
            <a:r>
              <a:rPr lang="fa-IR" sz="2000" dirty="0" smtClean="0">
                <a:cs typeface="2  Zar" pitchFamily="2" charset="-78"/>
              </a:rPr>
              <a:t>این لحظه از زندگی محصول هزاران تصمیم دیگر است .</a:t>
            </a:r>
          </a:p>
        </p:txBody>
      </p:sp>
    </p:spTree>
  </p:cSld>
  <p:clrMapOvr>
    <a:masterClrMapping/>
  </p:clrMapOvr>
  <p:transition>
    <p:wip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285728"/>
            <a:ext cx="8215370" cy="571504"/>
          </a:xfrm>
        </p:spPr>
        <p:txBody>
          <a:bodyPr>
            <a:normAutofit fontScale="90000"/>
          </a:bodyPr>
          <a:lstStyle/>
          <a:p>
            <a:pPr algn="r"/>
            <a:r>
              <a:rPr lang="fa-IR" sz="3600" b="1" dirty="0" smtClean="0">
                <a:solidFill>
                  <a:schemeClr val="tx2"/>
                </a:solidFill>
                <a:cs typeface="2  Zar" pitchFamily="2" charset="-78"/>
              </a:rPr>
              <a:t>تمرین پذیرش بنیادین : </a:t>
            </a:r>
            <a:endParaRPr lang="fa-IR" sz="3600" b="1" dirty="0">
              <a:solidFill>
                <a:schemeClr val="tx2"/>
              </a:solidFill>
              <a:cs typeface="2  Zar" pitchFamily="2" charset="-78"/>
            </a:endParaRPr>
          </a:p>
        </p:txBody>
      </p:sp>
      <p:sp>
        <p:nvSpPr>
          <p:cNvPr id="3" name="Content Placeholder 2"/>
          <p:cNvSpPr>
            <a:spLocks noGrp="1"/>
          </p:cNvSpPr>
          <p:nvPr>
            <p:ph sz="quarter" idx="1"/>
          </p:nvPr>
        </p:nvSpPr>
        <p:spPr>
          <a:xfrm>
            <a:off x="357158" y="2071678"/>
            <a:ext cx="8358246" cy="4357718"/>
          </a:xfrm>
          <a:ln>
            <a:noFill/>
          </a:ln>
          <a:effectLst>
            <a:outerShdw blurRad="184150" dist="241300" dir="11520000" sx="110000" sy="110000" algn="ctr">
              <a:srgbClr val="000000">
                <a:alpha val="18000"/>
              </a:srgbClr>
            </a:outerShdw>
          </a:effectLst>
        </p:spPr>
        <p:style>
          <a:lnRef idx="2">
            <a:schemeClr val="dk1">
              <a:shade val="50000"/>
            </a:schemeClr>
          </a:lnRef>
          <a:fillRef idx="1">
            <a:schemeClr val="dk1"/>
          </a:fillRef>
          <a:effectRef idx="0">
            <a:schemeClr val="dk1"/>
          </a:effectRef>
          <a:fontRef idx="minor">
            <a:schemeClr val="lt1"/>
          </a:fontRef>
        </p:style>
        <p:txBody>
          <a:bodyPr>
            <a:normAutofit/>
          </a:bodyPr>
          <a:lstStyle/>
          <a:p>
            <a:pPr>
              <a:lnSpc>
                <a:spcPct val="150000"/>
              </a:lnSpc>
            </a:pPr>
            <a:endParaRPr lang="fa-IR" dirty="0" smtClean="0">
              <a:solidFill>
                <a:srgbClr val="FFFF00"/>
              </a:solidFill>
              <a:cs typeface="2  Zar" pitchFamily="2" charset="-78"/>
            </a:endParaRPr>
          </a:p>
          <a:p>
            <a:pPr>
              <a:lnSpc>
                <a:spcPct val="150000"/>
              </a:lnSpc>
            </a:pPr>
            <a:r>
              <a:rPr lang="fa-IR" dirty="0" smtClean="0">
                <a:solidFill>
                  <a:srgbClr val="FFFF00"/>
                </a:solidFill>
                <a:cs typeface="2  Zar" pitchFamily="2" charset="-78"/>
              </a:rPr>
              <a:t>لحظاتی از زندگی را بدون انتقاد یا قضاوت بپذیرید .</a:t>
            </a:r>
          </a:p>
          <a:p>
            <a:pPr>
              <a:lnSpc>
                <a:spcPct val="150000"/>
              </a:lnSpc>
            </a:pPr>
            <a:r>
              <a:rPr lang="fa-IR" dirty="0" smtClean="0">
                <a:solidFill>
                  <a:srgbClr val="FFFF00"/>
                </a:solidFill>
                <a:cs typeface="2  Zar" pitchFamily="2" charset="-78"/>
              </a:rPr>
              <a:t>خواندن یک داستان بحث انگیز در روزنامه .</a:t>
            </a:r>
          </a:p>
          <a:p>
            <a:pPr>
              <a:lnSpc>
                <a:spcPct val="150000"/>
              </a:lnSpc>
            </a:pPr>
            <a:r>
              <a:rPr lang="fa-IR" dirty="0" smtClean="0">
                <a:solidFill>
                  <a:srgbClr val="FFFF00"/>
                </a:solidFill>
                <a:cs typeface="2  Zar" pitchFamily="2" charset="-78"/>
              </a:rPr>
              <a:t>منتظر ماندن در ترافیک </a:t>
            </a:r>
          </a:p>
          <a:p>
            <a:pPr>
              <a:lnSpc>
                <a:spcPct val="150000"/>
              </a:lnSpc>
            </a:pPr>
            <a:r>
              <a:rPr lang="fa-IR" dirty="0" smtClean="0">
                <a:solidFill>
                  <a:srgbClr val="FFFF00"/>
                </a:solidFill>
                <a:cs typeface="2  Zar" pitchFamily="2" charset="-78"/>
              </a:rPr>
              <a:t> گوش دادن به یک اظهار نظر سیاسی که از رادیو پخش می شود .</a:t>
            </a:r>
          </a:p>
          <a:p>
            <a:pPr>
              <a:lnSpc>
                <a:spcPct val="150000"/>
              </a:lnSpc>
            </a:pPr>
            <a:r>
              <a:rPr lang="fa-IR" dirty="0" smtClean="0">
                <a:solidFill>
                  <a:srgbClr val="FFFF00"/>
                </a:solidFill>
                <a:cs typeface="2  Zar" pitchFamily="2" charset="-78"/>
              </a:rPr>
              <a:t>مرور یک حادثه غیر آشفته ساز که قبلا در زندگی تان رخ داده است .</a:t>
            </a:r>
          </a:p>
          <a:p>
            <a:pPr>
              <a:lnSpc>
                <a:spcPct val="150000"/>
              </a:lnSpc>
              <a:buNone/>
            </a:pPr>
            <a:endParaRPr lang="fa-IR" dirty="0">
              <a:solidFill>
                <a:srgbClr val="FFFF00"/>
              </a:solidFill>
              <a:cs typeface="2  Zar" pitchFamily="2" charset="-78"/>
            </a:endParaRPr>
          </a:p>
        </p:txBody>
      </p:sp>
    </p:spTree>
  </p:cSld>
  <p:clrMapOvr>
    <a:masterClrMapping/>
  </p:clrMapOvr>
  <p:transition>
    <p:wip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214290"/>
            <a:ext cx="8258204" cy="714380"/>
          </a:xfrm>
        </p:spPr>
        <p:txBody>
          <a:bodyPr>
            <a:noAutofit/>
          </a:bodyPr>
          <a:lstStyle/>
          <a:p>
            <a:pPr algn="r"/>
            <a:r>
              <a:rPr lang="fa-IR" sz="3200" b="1" dirty="0" smtClean="0">
                <a:solidFill>
                  <a:schemeClr val="tx2"/>
                </a:solidFill>
                <a:cs typeface="2  Zar" pitchFamily="2" charset="-78"/>
              </a:rPr>
              <a:t>توجه برگردانی از طریق رفتار های خود آسیب رسان : </a:t>
            </a:r>
            <a:endParaRPr lang="fa-IR" sz="3200" b="1" dirty="0">
              <a:solidFill>
                <a:schemeClr val="tx2"/>
              </a:solidFill>
              <a:cs typeface="2  Zar" pitchFamily="2" charset="-78"/>
            </a:endParaRPr>
          </a:p>
        </p:txBody>
      </p:sp>
      <p:sp>
        <p:nvSpPr>
          <p:cNvPr id="3" name="Content Placeholder 2"/>
          <p:cNvSpPr>
            <a:spLocks noGrp="1"/>
          </p:cNvSpPr>
          <p:nvPr>
            <p:ph sz="quarter" idx="1"/>
          </p:nvPr>
        </p:nvSpPr>
        <p:spPr>
          <a:xfrm>
            <a:off x="457200" y="1643050"/>
            <a:ext cx="8401080" cy="4681550"/>
          </a:xfrm>
        </p:spPr>
        <p:style>
          <a:lnRef idx="2">
            <a:schemeClr val="dk1">
              <a:shade val="50000"/>
            </a:schemeClr>
          </a:lnRef>
          <a:fillRef idx="1">
            <a:schemeClr val="dk1"/>
          </a:fillRef>
          <a:effectRef idx="0">
            <a:schemeClr val="dk1"/>
          </a:effectRef>
          <a:fontRef idx="minor">
            <a:schemeClr val="lt1"/>
          </a:fontRef>
        </p:style>
        <p:txBody>
          <a:bodyPr>
            <a:normAutofit fontScale="92500" lnSpcReduction="20000"/>
          </a:bodyPr>
          <a:lstStyle/>
          <a:p>
            <a:endParaRPr lang="fa-IR" dirty="0" smtClean="0">
              <a:solidFill>
                <a:srgbClr val="FFFF00"/>
              </a:solidFill>
              <a:cs typeface="2  Zar" pitchFamily="2" charset="-78"/>
            </a:endParaRPr>
          </a:p>
          <a:p>
            <a:r>
              <a:rPr lang="fa-IR" dirty="0" smtClean="0">
                <a:solidFill>
                  <a:srgbClr val="FFFF00"/>
                </a:solidFill>
                <a:cs typeface="2  Zar" pitchFamily="2" charset="-78"/>
              </a:rPr>
              <a:t>از طریق انجام رفتار های ایمن تر توجه خود را به کار دیگری معطوف کنید .</a:t>
            </a:r>
          </a:p>
          <a:p>
            <a:r>
              <a:rPr lang="fa-IR" dirty="0" smtClean="0">
                <a:solidFill>
                  <a:srgbClr val="FFFF00"/>
                </a:solidFill>
                <a:cs typeface="2  Zar" pitchFamily="2" charset="-78"/>
              </a:rPr>
              <a:t>استفاده از یک تکه یخ </a:t>
            </a:r>
          </a:p>
          <a:p>
            <a:r>
              <a:rPr lang="fa-IR" dirty="0" smtClean="0">
                <a:solidFill>
                  <a:srgbClr val="FFFF00"/>
                </a:solidFill>
                <a:cs typeface="2  Zar" pitchFamily="2" charset="-78"/>
              </a:rPr>
              <a:t>رسم آسیب وارده به بدن با ماژیک قرمز .</a:t>
            </a:r>
          </a:p>
          <a:p>
            <a:r>
              <a:rPr lang="fa-IR" dirty="0" smtClean="0">
                <a:solidFill>
                  <a:srgbClr val="FFFF00"/>
                </a:solidFill>
                <a:cs typeface="2  Zar" pitchFamily="2" charset="-78"/>
              </a:rPr>
              <a:t>کشیدن کش روی مچ دست </a:t>
            </a:r>
          </a:p>
          <a:p>
            <a:r>
              <a:rPr lang="fa-IR" dirty="0" smtClean="0">
                <a:solidFill>
                  <a:srgbClr val="FFFF00"/>
                </a:solidFill>
                <a:cs typeface="2  Zar" pitchFamily="2" charset="-78"/>
              </a:rPr>
              <a:t>فشار دادن ناخن روی بازو .</a:t>
            </a:r>
          </a:p>
          <a:p>
            <a:r>
              <a:rPr lang="fa-IR" dirty="0" smtClean="0">
                <a:solidFill>
                  <a:srgbClr val="FFFF00"/>
                </a:solidFill>
                <a:cs typeface="2  Zar" pitchFamily="2" charset="-78"/>
              </a:rPr>
              <a:t>کشیدن عکس افراد روی بادکنک .</a:t>
            </a:r>
          </a:p>
          <a:p>
            <a:r>
              <a:rPr lang="fa-IR" dirty="0" smtClean="0">
                <a:solidFill>
                  <a:srgbClr val="FFFF00"/>
                </a:solidFill>
                <a:cs typeface="2  Zar" pitchFamily="2" charset="-78"/>
              </a:rPr>
              <a:t>نامه نوشتن .</a:t>
            </a:r>
          </a:p>
          <a:p>
            <a:r>
              <a:rPr lang="fa-IR" dirty="0" smtClean="0">
                <a:solidFill>
                  <a:srgbClr val="FFFF00"/>
                </a:solidFill>
                <a:cs typeface="2  Zar" pitchFamily="2" charset="-78"/>
              </a:rPr>
              <a:t>استفاده از بالش و مشت زدن </a:t>
            </a:r>
          </a:p>
          <a:p>
            <a:r>
              <a:rPr lang="fa-IR" dirty="0" smtClean="0">
                <a:solidFill>
                  <a:srgbClr val="FFFF00"/>
                </a:solidFill>
                <a:cs typeface="2  Zar" pitchFamily="2" charset="-78"/>
              </a:rPr>
              <a:t>داد زدن </a:t>
            </a:r>
          </a:p>
          <a:p>
            <a:r>
              <a:rPr lang="fa-IR" dirty="0" smtClean="0">
                <a:solidFill>
                  <a:srgbClr val="FFFF00"/>
                </a:solidFill>
                <a:cs typeface="2  Zar" pitchFamily="2" charset="-78"/>
              </a:rPr>
              <a:t>فشار دادن سوزن در عروسک </a:t>
            </a:r>
          </a:p>
          <a:p>
            <a:r>
              <a:rPr lang="fa-IR" dirty="0" smtClean="0">
                <a:solidFill>
                  <a:srgbClr val="FFFF00"/>
                </a:solidFill>
                <a:cs typeface="2  Zar" pitchFamily="2" charset="-78"/>
              </a:rPr>
              <a:t>گریه کردن </a:t>
            </a:r>
            <a:endParaRPr lang="fa-IR" dirty="0">
              <a:solidFill>
                <a:srgbClr val="FFFF00"/>
              </a:solidFill>
              <a:cs typeface="2  Zar" pitchFamily="2" charset="-78"/>
            </a:endParaRPr>
          </a:p>
        </p:txBody>
      </p:sp>
    </p:spTree>
  </p:cSld>
  <p:clrMapOvr>
    <a:masterClrMapping/>
  </p:clrMapOvr>
  <p:transition>
    <p:wip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0"/>
            <a:ext cx="8229600" cy="857232"/>
          </a:xfrm>
        </p:spPr>
        <p:txBody>
          <a:bodyPr>
            <a:noAutofit/>
          </a:bodyPr>
          <a:lstStyle/>
          <a:p>
            <a:pPr algn="r"/>
            <a:r>
              <a:rPr lang="fa-IR" sz="3200" b="1" i="1" dirty="0" smtClean="0">
                <a:solidFill>
                  <a:schemeClr val="tx2"/>
                </a:solidFill>
                <a:cs typeface="2  Zar" pitchFamily="2" charset="-78"/>
              </a:rPr>
              <a:t>توجه برگردانی از طریق فعالیت های لذت بخش :</a:t>
            </a:r>
            <a:endParaRPr lang="fa-IR" sz="3200" b="1" i="1" dirty="0">
              <a:solidFill>
                <a:schemeClr val="tx2"/>
              </a:solidFill>
              <a:cs typeface="2  Zar" pitchFamily="2" charset="-78"/>
            </a:endParaRPr>
          </a:p>
        </p:txBody>
      </p:sp>
      <p:sp>
        <p:nvSpPr>
          <p:cNvPr id="3" name="Content Placeholder 2"/>
          <p:cNvSpPr>
            <a:spLocks noGrp="1"/>
          </p:cNvSpPr>
          <p:nvPr>
            <p:ph sz="half" idx="1"/>
          </p:nvPr>
        </p:nvSpPr>
        <p:spPr>
          <a:xfrm>
            <a:off x="457200" y="1500174"/>
            <a:ext cx="4038600" cy="4854751"/>
          </a:xfrm>
        </p:spPr>
        <p:style>
          <a:lnRef idx="2">
            <a:schemeClr val="dk1">
              <a:shade val="50000"/>
            </a:schemeClr>
          </a:lnRef>
          <a:fillRef idx="1">
            <a:schemeClr val="dk1"/>
          </a:fillRef>
          <a:effectRef idx="0">
            <a:schemeClr val="dk1"/>
          </a:effectRef>
          <a:fontRef idx="minor">
            <a:schemeClr val="lt1"/>
          </a:fontRef>
        </p:style>
        <p:txBody>
          <a:bodyPr>
            <a:normAutofit/>
          </a:bodyPr>
          <a:lstStyle/>
          <a:p>
            <a:r>
              <a:rPr lang="fa-IR" dirty="0" smtClean="0">
                <a:solidFill>
                  <a:srgbClr val="FFFF00"/>
                </a:solidFill>
                <a:cs typeface="2  Zar" pitchFamily="2" charset="-78"/>
              </a:rPr>
              <a:t>صحبت کردن با دوستان</a:t>
            </a:r>
          </a:p>
          <a:p>
            <a:r>
              <a:rPr lang="fa-IR" dirty="0" smtClean="0">
                <a:solidFill>
                  <a:srgbClr val="FFFF00"/>
                </a:solidFill>
                <a:cs typeface="2  Zar" pitchFamily="2" charset="-78"/>
              </a:rPr>
              <a:t>دعا کردن </a:t>
            </a:r>
          </a:p>
          <a:p>
            <a:r>
              <a:rPr lang="fa-IR" dirty="0" smtClean="0">
                <a:solidFill>
                  <a:srgbClr val="FFFF00"/>
                </a:solidFill>
                <a:cs typeface="2  Zar" pitchFamily="2" charset="-78"/>
              </a:rPr>
              <a:t>مراقبه</a:t>
            </a:r>
          </a:p>
          <a:p>
            <a:r>
              <a:rPr lang="fa-IR" dirty="0" smtClean="0">
                <a:solidFill>
                  <a:srgbClr val="FFFF00"/>
                </a:solidFill>
                <a:cs typeface="2  Zar" pitchFamily="2" charset="-78"/>
              </a:rPr>
              <a:t>تقاشی کردن</a:t>
            </a:r>
          </a:p>
          <a:p>
            <a:r>
              <a:rPr lang="fa-IR" dirty="0" smtClean="0">
                <a:solidFill>
                  <a:srgbClr val="FFFF00"/>
                </a:solidFill>
                <a:cs typeface="2  Zar" pitchFamily="2" charset="-78"/>
              </a:rPr>
              <a:t> تغییر دکور اتاق </a:t>
            </a:r>
          </a:p>
          <a:p>
            <a:r>
              <a:rPr lang="fa-IR" dirty="0" smtClean="0">
                <a:solidFill>
                  <a:srgbClr val="FFFF00"/>
                </a:solidFill>
                <a:cs typeface="2  Zar" pitchFamily="2" charset="-78"/>
              </a:rPr>
              <a:t>نوشتن داستان تخیلی</a:t>
            </a:r>
          </a:p>
          <a:p>
            <a:r>
              <a:rPr lang="fa-IR" dirty="0" smtClean="0">
                <a:solidFill>
                  <a:srgbClr val="FFFF00"/>
                </a:solidFill>
                <a:cs typeface="2  Zar" pitchFamily="2" charset="-78"/>
              </a:rPr>
              <a:t>قهوه خوردن</a:t>
            </a:r>
          </a:p>
          <a:p>
            <a:r>
              <a:rPr lang="fa-IR" dirty="0" smtClean="0">
                <a:solidFill>
                  <a:srgbClr val="FFFF00"/>
                </a:solidFill>
                <a:cs typeface="2  Zar" pitchFamily="2" charset="-78"/>
              </a:rPr>
              <a:t>نوشتن گزارش سفر</a:t>
            </a:r>
          </a:p>
          <a:p>
            <a:r>
              <a:rPr lang="fa-IR" dirty="0" smtClean="0">
                <a:solidFill>
                  <a:srgbClr val="FFFF00"/>
                </a:solidFill>
                <a:cs typeface="2  Zar" pitchFamily="2" charset="-78"/>
              </a:rPr>
              <a:t>خواندن روزنامه</a:t>
            </a:r>
          </a:p>
          <a:p>
            <a:r>
              <a:rPr lang="fa-IR" dirty="0" smtClean="0">
                <a:solidFill>
                  <a:srgbClr val="FFFF00"/>
                </a:solidFill>
                <a:cs typeface="2  Zar" pitchFamily="2" charset="-78"/>
              </a:rPr>
              <a:t>گوش دادن به موسیقی</a:t>
            </a:r>
            <a:endParaRPr lang="fa-IR" dirty="0">
              <a:solidFill>
                <a:srgbClr val="FFFF00"/>
              </a:solidFill>
              <a:cs typeface="2  Zar" pitchFamily="2" charset="-78"/>
            </a:endParaRPr>
          </a:p>
        </p:txBody>
      </p:sp>
      <p:sp>
        <p:nvSpPr>
          <p:cNvPr id="4" name="Content Placeholder 3"/>
          <p:cNvSpPr>
            <a:spLocks noGrp="1"/>
          </p:cNvSpPr>
          <p:nvPr>
            <p:ph sz="half" idx="2"/>
          </p:nvPr>
        </p:nvSpPr>
        <p:spPr>
          <a:xfrm>
            <a:off x="4648200" y="1500174"/>
            <a:ext cx="4038600" cy="4854751"/>
          </a:xfrm>
        </p:spPr>
        <p:style>
          <a:lnRef idx="2">
            <a:schemeClr val="dk1">
              <a:shade val="50000"/>
            </a:schemeClr>
          </a:lnRef>
          <a:fillRef idx="1">
            <a:schemeClr val="dk1"/>
          </a:fillRef>
          <a:effectRef idx="0">
            <a:schemeClr val="dk1"/>
          </a:effectRef>
          <a:fontRef idx="minor">
            <a:schemeClr val="lt1"/>
          </a:fontRef>
        </p:style>
        <p:txBody>
          <a:bodyPr>
            <a:normAutofit/>
          </a:bodyPr>
          <a:lstStyle/>
          <a:p>
            <a:r>
              <a:rPr lang="fa-IR" dirty="0" smtClean="0">
                <a:solidFill>
                  <a:srgbClr val="FFFF00"/>
                </a:solidFill>
                <a:cs typeface="2  Zar" pitchFamily="2" charset="-78"/>
              </a:rPr>
              <a:t>ملاقات با یکی از دوستان </a:t>
            </a:r>
          </a:p>
          <a:p>
            <a:r>
              <a:rPr lang="fa-IR" dirty="0" smtClean="0">
                <a:solidFill>
                  <a:srgbClr val="FFFF00"/>
                </a:solidFill>
                <a:cs typeface="2  Zar" pitchFamily="2" charset="-78"/>
              </a:rPr>
              <a:t>پیامک فرستادن </a:t>
            </a:r>
          </a:p>
          <a:p>
            <a:r>
              <a:rPr lang="fa-IR" dirty="0" smtClean="0">
                <a:solidFill>
                  <a:srgbClr val="FFFF00"/>
                </a:solidFill>
                <a:cs typeface="2  Zar" pitchFamily="2" charset="-78"/>
              </a:rPr>
              <a:t>ورزش </a:t>
            </a:r>
          </a:p>
          <a:p>
            <a:r>
              <a:rPr lang="fa-IR" dirty="0" smtClean="0">
                <a:solidFill>
                  <a:srgbClr val="FFFF00"/>
                </a:solidFill>
                <a:cs typeface="2  Zar" pitchFamily="2" charset="-78"/>
              </a:rPr>
              <a:t>قدم زدن</a:t>
            </a:r>
          </a:p>
          <a:p>
            <a:r>
              <a:rPr lang="fa-IR" dirty="0" smtClean="0">
                <a:solidFill>
                  <a:srgbClr val="FFFF00"/>
                </a:solidFill>
                <a:cs typeface="2  Zar" pitchFamily="2" charset="-78"/>
              </a:rPr>
              <a:t>دوچرفه سواری</a:t>
            </a:r>
          </a:p>
          <a:p>
            <a:r>
              <a:rPr lang="fa-IR" dirty="0" smtClean="0">
                <a:solidFill>
                  <a:srgbClr val="FFFF00"/>
                </a:solidFill>
                <a:cs typeface="2  Zar" pitchFamily="2" charset="-78"/>
              </a:rPr>
              <a:t>رانندگی کردن</a:t>
            </a:r>
          </a:p>
          <a:p>
            <a:r>
              <a:rPr lang="fa-IR" dirty="0" smtClean="0">
                <a:solidFill>
                  <a:srgbClr val="FFFF00"/>
                </a:solidFill>
                <a:cs typeface="2  Zar" pitchFamily="2" charset="-78"/>
              </a:rPr>
              <a:t>گپ زدن</a:t>
            </a:r>
          </a:p>
          <a:p>
            <a:r>
              <a:rPr lang="fa-IR" dirty="0" smtClean="0">
                <a:solidFill>
                  <a:srgbClr val="FFFF00"/>
                </a:solidFill>
                <a:cs typeface="2  Zar" pitchFamily="2" charset="-78"/>
              </a:rPr>
              <a:t>خوردن بستنی</a:t>
            </a:r>
          </a:p>
          <a:p>
            <a:r>
              <a:rPr lang="fa-IR" dirty="0" smtClean="0">
                <a:solidFill>
                  <a:srgbClr val="FFFF00"/>
                </a:solidFill>
                <a:cs typeface="2  Zar" pitchFamily="2" charset="-78"/>
              </a:rPr>
              <a:t>آشپزی کردن</a:t>
            </a:r>
          </a:p>
          <a:p>
            <a:r>
              <a:rPr lang="fa-IR" dirty="0" smtClean="0">
                <a:solidFill>
                  <a:srgbClr val="FFFF00"/>
                </a:solidFill>
                <a:cs typeface="2  Zar" pitchFamily="2" charset="-78"/>
              </a:rPr>
              <a:t>دوش گرفتن </a:t>
            </a:r>
            <a:endParaRPr lang="fa-IR" dirty="0">
              <a:solidFill>
                <a:srgbClr val="FFFF00"/>
              </a:solidFill>
              <a:cs typeface="2  Zar" pitchFamily="2" charset="-78"/>
            </a:endParaRPr>
          </a:p>
        </p:txBody>
      </p:sp>
    </p:spTree>
  </p:cSld>
  <p:clrMapOvr>
    <a:masterClrMapping/>
  </p:clrMapOvr>
  <p:transition>
    <p:wip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357158" y="214290"/>
            <a:ext cx="8229600" cy="642942"/>
          </a:xfrm>
        </p:spPr>
        <p:txBody>
          <a:bodyPr>
            <a:noAutofit/>
          </a:bodyPr>
          <a:lstStyle/>
          <a:p>
            <a:pPr algn="r"/>
            <a:r>
              <a:rPr lang="fa-IR" sz="2400" b="1" i="1" dirty="0" smtClean="0">
                <a:solidFill>
                  <a:schemeClr val="tx2"/>
                </a:solidFill>
                <a:cs typeface="2  Zar" pitchFamily="2" charset="-78"/>
              </a:rPr>
              <a:t>توجه برگردانی از طریق معطوف کردن توجه به کار یا موضوعی دیگر :</a:t>
            </a:r>
            <a:endParaRPr lang="fa-IR" sz="2400" b="1" i="1" dirty="0">
              <a:solidFill>
                <a:schemeClr val="tx2"/>
              </a:solidFill>
              <a:cs typeface="2  Zar" pitchFamily="2" charset="-78"/>
            </a:endParaRPr>
          </a:p>
        </p:txBody>
      </p:sp>
      <p:sp>
        <p:nvSpPr>
          <p:cNvPr id="6" name="Content Placeholder 5"/>
          <p:cNvSpPr>
            <a:spLocks noGrp="1"/>
          </p:cNvSpPr>
          <p:nvPr>
            <p:ph sz="quarter" idx="1"/>
          </p:nvPr>
        </p:nvSpPr>
        <p:spPr>
          <a:xfrm>
            <a:off x="500034" y="2071678"/>
            <a:ext cx="8072494" cy="3065156"/>
          </a:xfrm>
        </p:spPr>
        <p:style>
          <a:lnRef idx="3">
            <a:schemeClr val="lt1"/>
          </a:lnRef>
          <a:fillRef idx="1003">
            <a:schemeClr val="dk2"/>
          </a:fillRef>
          <a:effectRef idx="1">
            <a:schemeClr val="accent1"/>
          </a:effectRef>
          <a:fontRef idx="minor">
            <a:schemeClr val="lt1"/>
          </a:fontRef>
        </p:style>
        <p:txBody>
          <a:bodyPr>
            <a:normAutofit/>
          </a:bodyPr>
          <a:lstStyle/>
          <a:p>
            <a:pPr>
              <a:lnSpc>
                <a:spcPct val="150000"/>
              </a:lnSpc>
            </a:pPr>
            <a:endParaRPr lang="fa-IR" dirty="0" smtClean="0">
              <a:solidFill>
                <a:schemeClr val="tx1"/>
              </a:solidFill>
              <a:cs typeface="2  Zar" pitchFamily="2" charset="-78"/>
            </a:endParaRPr>
          </a:p>
          <a:p>
            <a:pPr>
              <a:lnSpc>
                <a:spcPct val="150000"/>
              </a:lnSpc>
            </a:pPr>
            <a:r>
              <a:rPr lang="fa-IR" dirty="0" smtClean="0">
                <a:solidFill>
                  <a:schemeClr val="tx1"/>
                </a:solidFill>
                <a:cs typeface="2  Zar" pitchFamily="2" charset="-78"/>
              </a:rPr>
              <a:t>برای فرد دیگری کاری انجام دهید </a:t>
            </a:r>
          </a:p>
          <a:p>
            <a:pPr>
              <a:lnSpc>
                <a:spcPct val="150000"/>
              </a:lnSpc>
            </a:pPr>
            <a:r>
              <a:rPr lang="fa-IR" dirty="0" smtClean="0">
                <a:solidFill>
                  <a:schemeClr val="tx1"/>
                </a:solidFill>
                <a:cs typeface="2  Zar" pitchFamily="2" charset="-78"/>
              </a:rPr>
              <a:t>توجه خود را به موضوع دیگری معطوف کنید</a:t>
            </a:r>
          </a:p>
          <a:p>
            <a:pPr>
              <a:lnSpc>
                <a:spcPct val="150000"/>
              </a:lnSpc>
            </a:pPr>
            <a:r>
              <a:rPr lang="fa-IR" dirty="0" smtClean="0">
                <a:solidFill>
                  <a:schemeClr val="tx1"/>
                </a:solidFill>
                <a:cs typeface="2  Zar" pitchFamily="2" charset="-78"/>
              </a:rPr>
              <a:t>به کسی فکر کنید که دلسوز شماست </a:t>
            </a:r>
          </a:p>
        </p:txBody>
      </p:sp>
    </p:spTree>
  </p:cSld>
  <p:clrMapOvr>
    <a:masterClrMapping/>
  </p:clrMapOvr>
  <p:transition>
    <p:wip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71868" y="571480"/>
            <a:ext cx="5329246" cy="653210"/>
          </a:xfrm>
        </p:spPr>
        <p:txBody>
          <a:bodyPr>
            <a:normAutofit/>
          </a:bodyPr>
          <a:lstStyle/>
          <a:p>
            <a:pPr algn="r"/>
            <a:r>
              <a:rPr lang="fa-IR" sz="3600" b="1" i="1" dirty="0" smtClean="0">
                <a:solidFill>
                  <a:schemeClr val="tx2"/>
                </a:solidFill>
                <a:cs typeface="2  Zar" pitchFamily="2" charset="-78"/>
              </a:rPr>
              <a:t>توجه برگردانی از افکار :</a:t>
            </a:r>
            <a:endParaRPr lang="fa-IR" sz="3600" b="1" i="1" dirty="0">
              <a:solidFill>
                <a:schemeClr val="tx2"/>
              </a:solidFill>
              <a:cs typeface="2  Zar" pitchFamily="2" charset="-78"/>
            </a:endParaRPr>
          </a:p>
        </p:txBody>
      </p:sp>
      <p:sp>
        <p:nvSpPr>
          <p:cNvPr id="3" name="Content Placeholder 2"/>
          <p:cNvSpPr>
            <a:spLocks noGrp="1"/>
          </p:cNvSpPr>
          <p:nvPr>
            <p:ph sz="half" idx="1"/>
          </p:nvPr>
        </p:nvSpPr>
        <p:spPr>
          <a:xfrm>
            <a:off x="642910" y="1357298"/>
            <a:ext cx="8215370" cy="1714512"/>
          </a:xfrm>
        </p:spPr>
        <p:txBody>
          <a:bodyPr>
            <a:normAutofit fontScale="40000" lnSpcReduction="20000"/>
          </a:bodyPr>
          <a:lstStyle/>
          <a:p>
            <a:pPr>
              <a:lnSpc>
                <a:spcPct val="160000"/>
              </a:lnSpc>
            </a:pPr>
            <a:r>
              <a:rPr lang="fa-IR" sz="5100" dirty="0" smtClean="0">
                <a:cs typeface="2  Zar" pitchFamily="2" charset="-78"/>
              </a:rPr>
              <a:t>تجسم یکی از شخصیت های کارتونی  به طور شفاف و واضح </a:t>
            </a:r>
          </a:p>
          <a:p>
            <a:pPr>
              <a:lnSpc>
                <a:spcPct val="160000"/>
              </a:lnSpc>
            </a:pPr>
            <a:r>
              <a:rPr lang="fa-IR" sz="5100" dirty="0" smtClean="0">
                <a:cs typeface="2  Zar" pitchFamily="2" charset="-78"/>
              </a:rPr>
              <a:t>15 ثانیه به آن فکر کنید</a:t>
            </a:r>
          </a:p>
          <a:p>
            <a:pPr>
              <a:lnSpc>
                <a:spcPct val="160000"/>
              </a:lnSpc>
            </a:pPr>
            <a:r>
              <a:rPr lang="fa-IR" sz="5100" dirty="0" smtClean="0">
                <a:cs typeface="2  Zar" pitchFamily="2" charset="-78"/>
              </a:rPr>
              <a:t>30 ثانیه به آن فکر نکنید</a:t>
            </a:r>
          </a:p>
          <a:p>
            <a:pPr>
              <a:lnSpc>
                <a:spcPct val="160000"/>
              </a:lnSpc>
            </a:pPr>
            <a:endParaRPr lang="fa-IR" dirty="0">
              <a:cs typeface="2  Zar" pitchFamily="2" charset="-78"/>
            </a:endParaRPr>
          </a:p>
        </p:txBody>
      </p:sp>
      <p:sp>
        <p:nvSpPr>
          <p:cNvPr id="5" name="Content Placeholder 4"/>
          <p:cNvSpPr>
            <a:spLocks noGrp="1"/>
          </p:cNvSpPr>
          <p:nvPr>
            <p:ph sz="half" idx="2"/>
          </p:nvPr>
        </p:nvSpPr>
        <p:spPr>
          <a:xfrm>
            <a:off x="357158" y="3000372"/>
            <a:ext cx="8429684" cy="3429024"/>
          </a:xfrm>
        </p:spPr>
        <p:style>
          <a:lnRef idx="2">
            <a:schemeClr val="dk1">
              <a:shade val="50000"/>
            </a:schemeClr>
          </a:lnRef>
          <a:fillRef idx="1">
            <a:schemeClr val="dk1"/>
          </a:fillRef>
          <a:effectRef idx="0">
            <a:schemeClr val="dk1"/>
          </a:effectRef>
          <a:fontRef idx="minor">
            <a:schemeClr val="lt1"/>
          </a:fontRef>
        </p:style>
        <p:txBody>
          <a:bodyPr>
            <a:noAutofit/>
          </a:bodyPr>
          <a:lstStyle/>
          <a:p>
            <a:pPr>
              <a:lnSpc>
                <a:spcPct val="170000"/>
              </a:lnSpc>
            </a:pPr>
            <a:r>
              <a:rPr lang="fa-IR" sz="1800" dirty="0" smtClean="0">
                <a:solidFill>
                  <a:srgbClr val="FFFF00"/>
                </a:solidFill>
                <a:cs typeface="2  Zar" pitchFamily="2" charset="-78"/>
              </a:rPr>
              <a:t>وقایع لذت بخش، مهیج وسرگرم کننده زندگی قبلی خود را به یاد بیاورید </a:t>
            </a:r>
          </a:p>
          <a:p>
            <a:pPr>
              <a:lnSpc>
                <a:spcPct val="170000"/>
              </a:lnSpc>
            </a:pPr>
            <a:r>
              <a:rPr lang="fa-IR" sz="1800" dirty="0" smtClean="0">
                <a:solidFill>
                  <a:srgbClr val="FFFF00"/>
                </a:solidFill>
                <a:cs typeface="2  Zar" pitchFamily="2" charset="-78"/>
              </a:rPr>
              <a:t>به طبیعت پیرامون نگاه کنید</a:t>
            </a:r>
          </a:p>
          <a:p>
            <a:pPr>
              <a:lnSpc>
                <a:spcPct val="170000"/>
              </a:lnSpc>
            </a:pPr>
            <a:r>
              <a:rPr lang="fa-IR" sz="1800" dirty="0" smtClean="0">
                <a:solidFill>
                  <a:srgbClr val="FFFF00"/>
                </a:solidFill>
                <a:cs typeface="2  Zar" pitchFamily="2" charset="-78"/>
              </a:rPr>
              <a:t>خودتان را به صورت قهرمان افسانه ای تجسم کنیدو به اصلاح برخی وقایع بپردازید</a:t>
            </a:r>
          </a:p>
          <a:p>
            <a:pPr>
              <a:lnSpc>
                <a:spcPct val="170000"/>
              </a:lnSpc>
            </a:pPr>
            <a:r>
              <a:rPr lang="fa-IR" sz="1800" dirty="0" smtClean="0">
                <a:solidFill>
                  <a:srgbClr val="FFFF00"/>
                </a:solidFill>
                <a:cs typeface="2  Zar" pitchFamily="2" charset="-78"/>
              </a:rPr>
              <a:t>فرد مشهوری شما را تحسین می کند</a:t>
            </a:r>
          </a:p>
          <a:p>
            <a:pPr>
              <a:lnSpc>
                <a:spcPct val="170000"/>
              </a:lnSpc>
            </a:pPr>
            <a:r>
              <a:rPr lang="fa-IR" sz="1800" dirty="0" smtClean="0">
                <a:solidFill>
                  <a:srgbClr val="FFFF00"/>
                </a:solidFill>
                <a:cs typeface="2  Zar" pitchFamily="2" charset="-78"/>
              </a:rPr>
              <a:t>شعرهای مورد علاقه را بنویسید </a:t>
            </a:r>
          </a:p>
          <a:p>
            <a:pPr>
              <a:lnSpc>
                <a:spcPct val="170000"/>
              </a:lnSpc>
            </a:pPr>
            <a:endParaRPr lang="fa-IR" sz="1800" dirty="0">
              <a:solidFill>
                <a:srgbClr val="FFFF00"/>
              </a:solidFill>
            </a:endParaRPr>
          </a:p>
        </p:txBody>
      </p:sp>
    </p:spTree>
  </p:cSld>
  <p:clrMapOvr>
    <a:masterClrMapping/>
  </p:clrMapOvr>
  <p:transition>
    <p:wip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p:cNvSpPr>
            <a:spLocks noGrp="1"/>
          </p:cNvSpPr>
          <p:nvPr>
            <p:ph type="body" idx="1"/>
          </p:nvPr>
        </p:nvSpPr>
        <p:spPr>
          <a:xfrm>
            <a:off x="285720" y="1428736"/>
            <a:ext cx="4040188" cy="732974"/>
          </a:xfrm>
        </p:spPr>
        <p:txBody>
          <a:bodyPr>
            <a:normAutofit lnSpcReduction="10000"/>
          </a:bodyPr>
          <a:lstStyle/>
          <a:p>
            <a:r>
              <a:rPr lang="fa-IR" i="1" dirty="0" smtClean="0">
                <a:solidFill>
                  <a:schemeClr val="bg1"/>
                </a:solidFill>
                <a:cs typeface="2  Zar" pitchFamily="2" charset="-78"/>
              </a:rPr>
              <a:t>توجه برگردانی از طریق تکالیف و کارهای </a:t>
            </a:r>
            <a:r>
              <a:rPr lang="fa-IR" i="1" dirty="0" smtClean="0">
                <a:solidFill>
                  <a:schemeClr val="bg1"/>
                </a:solidFill>
                <a:cs typeface="2  Zar" pitchFamily="2" charset="-78"/>
              </a:rPr>
              <a:t>روزمره</a:t>
            </a:r>
            <a:endParaRPr lang="fa-IR" i="1" dirty="0">
              <a:solidFill>
                <a:schemeClr val="bg1"/>
              </a:solidFill>
              <a:cs typeface="2  Zar" pitchFamily="2" charset="-78"/>
            </a:endParaRPr>
          </a:p>
        </p:txBody>
      </p:sp>
      <p:sp>
        <p:nvSpPr>
          <p:cNvPr id="8" name="Text Placeholder 7"/>
          <p:cNvSpPr>
            <a:spLocks noGrp="1"/>
          </p:cNvSpPr>
          <p:nvPr>
            <p:ph type="body" sz="half" idx="3"/>
          </p:nvPr>
        </p:nvSpPr>
        <p:spPr>
          <a:xfrm>
            <a:off x="4786314" y="1500174"/>
            <a:ext cx="4041775" cy="731520"/>
          </a:xfrm>
        </p:spPr>
        <p:txBody>
          <a:bodyPr>
            <a:normAutofit/>
          </a:bodyPr>
          <a:lstStyle/>
          <a:p>
            <a:r>
              <a:rPr lang="fa-IR" i="1" dirty="0" smtClean="0">
                <a:solidFill>
                  <a:schemeClr val="bg1"/>
                </a:solidFill>
                <a:cs typeface="2  Zar" pitchFamily="2" charset="-78"/>
              </a:rPr>
              <a:t>توجه برگردانی از طریق ترک </a:t>
            </a:r>
            <a:r>
              <a:rPr lang="fa-IR" i="1" dirty="0" smtClean="0">
                <a:solidFill>
                  <a:schemeClr val="bg1"/>
                </a:solidFill>
                <a:cs typeface="2  Zar" pitchFamily="2" charset="-78"/>
              </a:rPr>
              <a:t>موقعیت</a:t>
            </a:r>
            <a:endParaRPr lang="fa-IR" i="1" dirty="0">
              <a:solidFill>
                <a:schemeClr val="bg1"/>
              </a:solidFill>
            </a:endParaRPr>
          </a:p>
        </p:txBody>
      </p:sp>
      <p:sp>
        <p:nvSpPr>
          <p:cNvPr id="6" name="Content Placeholder 5"/>
          <p:cNvSpPr>
            <a:spLocks noGrp="1"/>
          </p:cNvSpPr>
          <p:nvPr>
            <p:ph sz="quarter" idx="2"/>
          </p:nvPr>
        </p:nvSpPr>
        <p:spPr>
          <a:xfrm>
            <a:off x="357158" y="2428868"/>
            <a:ext cx="3857652" cy="3860919"/>
          </a:xfrm>
        </p:spPr>
        <p:txBody>
          <a:bodyPr>
            <a:normAutofit/>
          </a:bodyPr>
          <a:lstStyle/>
          <a:p>
            <a:pPr>
              <a:lnSpc>
                <a:spcPct val="150000"/>
              </a:lnSpc>
            </a:pPr>
            <a:r>
              <a:rPr lang="fa-IR" sz="2800" dirty="0" smtClean="0">
                <a:cs typeface="2  Zar" pitchFamily="2" charset="-78"/>
              </a:rPr>
              <a:t>شستن ظرف ها</a:t>
            </a:r>
          </a:p>
          <a:p>
            <a:pPr>
              <a:lnSpc>
                <a:spcPct val="150000"/>
              </a:lnSpc>
            </a:pPr>
            <a:r>
              <a:rPr lang="fa-IR" sz="2800" dirty="0" smtClean="0">
                <a:cs typeface="2  Zar" pitchFamily="2" charset="-78"/>
              </a:rPr>
              <a:t>تلفن کردن به افراد</a:t>
            </a:r>
          </a:p>
          <a:p>
            <a:pPr>
              <a:lnSpc>
                <a:spcPct val="150000"/>
              </a:lnSpc>
            </a:pPr>
            <a:r>
              <a:rPr lang="fa-IR" sz="2800" dirty="0" smtClean="0">
                <a:cs typeface="2  Zar" pitchFamily="2" charset="-78"/>
              </a:rPr>
              <a:t>شستن ماشین </a:t>
            </a:r>
          </a:p>
          <a:p>
            <a:pPr>
              <a:lnSpc>
                <a:spcPct val="150000"/>
              </a:lnSpc>
            </a:pPr>
            <a:r>
              <a:rPr lang="fa-IR" sz="2800" dirty="0" smtClean="0">
                <a:cs typeface="2  Zar" pitchFamily="2" charset="-78"/>
              </a:rPr>
              <a:t>آشپزی </a:t>
            </a:r>
          </a:p>
          <a:p>
            <a:pPr>
              <a:lnSpc>
                <a:spcPct val="150000"/>
              </a:lnSpc>
            </a:pPr>
            <a:r>
              <a:rPr lang="fa-IR" sz="2800" dirty="0" smtClean="0">
                <a:cs typeface="2  Zar" pitchFamily="2" charset="-78"/>
              </a:rPr>
              <a:t>آب دادن به گلها </a:t>
            </a:r>
            <a:endParaRPr lang="fa-IR" sz="2800" dirty="0">
              <a:cs typeface="2  Zar" pitchFamily="2" charset="-78"/>
            </a:endParaRPr>
          </a:p>
        </p:txBody>
      </p:sp>
      <p:sp>
        <p:nvSpPr>
          <p:cNvPr id="9" name="Content Placeholder 8"/>
          <p:cNvSpPr>
            <a:spLocks noGrp="1"/>
          </p:cNvSpPr>
          <p:nvPr>
            <p:ph sz="quarter" idx="4"/>
          </p:nvPr>
        </p:nvSpPr>
        <p:spPr>
          <a:xfrm>
            <a:off x="4800600" y="2428868"/>
            <a:ext cx="3914804" cy="3864707"/>
          </a:xfrm>
        </p:spPr>
        <p:txBody>
          <a:bodyPr>
            <a:normAutofit/>
          </a:bodyPr>
          <a:lstStyle/>
          <a:p>
            <a:pPr>
              <a:lnSpc>
                <a:spcPct val="150000"/>
              </a:lnSpc>
            </a:pPr>
            <a:r>
              <a:rPr lang="fa-IR" sz="3600" dirty="0" smtClean="0">
                <a:cs typeface="2  Zar" pitchFamily="2" charset="-78"/>
              </a:rPr>
              <a:t>از موقعیت فاصله </a:t>
            </a:r>
            <a:r>
              <a:rPr lang="fa-IR" sz="3600" dirty="0" smtClean="0">
                <a:cs typeface="2  Zar" pitchFamily="2" charset="-78"/>
              </a:rPr>
              <a:t>بگیرید </a:t>
            </a:r>
            <a:r>
              <a:rPr lang="fa-IR" sz="3600" dirty="0" smtClean="0">
                <a:cs typeface="2  Zar" pitchFamily="2" charset="-78"/>
              </a:rPr>
              <a:t>.</a:t>
            </a:r>
          </a:p>
          <a:p>
            <a:pPr>
              <a:lnSpc>
                <a:spcPct val="150000"/>
              </a:lnSpc>
            </a:pPr>
            <a:r>
              <a:rPr lang="fa-IR" sz="3600" dirty="0" smtClean="0">
                <a:cs typeface="2  Zar" pitchFamily="2" charset="-78"/>
              </a:rPr>
              <a:t>اگر می توانید قدم بزنید .</a:t>
            </a:r>
          </a:p>
          <a:p>
            <a:pPr>
              <a:lnSpc>
                <a:spcPct val="150000"/>
              </a:lnSpc>
            </a:pPr>
            <a:endParaRPr lang="fa-IR" sz="3600" dirty="0">
              <a:cs typeface="2  Zar" pitchFamily="2" charset="-78"/>
            </a:endParaRPr>
          </a:p>
        </p:txBody>
      </p:sp>
      <p:sp>
        <p:nvSpPr>
          <p:cNvPr id="2" name="Title 1"/>
          <p:cNvSpPr>
            <a:spLocks noGrp="1"/>
          </p:cNvSpPr>
          <p:nvPr>
            <p:ph type="title"/>
          </p:nvPr>
        </p:nvSpPr>
        <p:spPr>
          <a:xfrm>
            <a:off x="301752" y="228599"/>
            <a:ext cx="8485090" cy="628632"/>
          </a:xfrm>
        </p:spPr>
        <p:txBody>
          <a:bodyPr>
            <a:normAutofit/>
          </a:bodyPr>
          <a:lstStyle/>
          <a:p>
            <a:endParaRPr lang="fa-IR" b="1" dirty="0">
              <a:solidFill>
                <a:schemeClr val="tx2">
                  <a:lumMod val="75000"/>
                </a:schemeClr>
              </a:solidFill>
              <a:cs typeface="2  Zar" pitchFamily="2" charset="-78"/>
            </a:endParaRPr>
          </a:p>
        </p:txBody>
      </p:sp>
    </p:spTree>
  </p:cSld>
  <p:clrMapOvr>
    <a:masterClrMapping/>
  </p:clrMapOvr>
  <p:transition>
    <p:wip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214282" y="1500174"/>
            <a:ext cx="4040188" cy="659352"/>
          </a:xfrm>
        </p:spPr>
        <p:txBody>
          <a:bodyPr/>
          <a:lstStyle/>
          <a:p>
            <a:r>
              <a:rPr lang="fa-IR" dirty="0" smtClean="0">
                <a:cs typeface="2  Zar" pitchFamily="2" charset="-78"/>
              </a:rPr>
              <a:t>تدوین برنامه توجه برگردانی :</a:t>
            </a:r>
            <a:endParaRPr lang="fa-IR" dirty="0">
              <a:cs typeface="2  Zar" pitchFamily="2" charset="-78"/>
            </a:endParaRPr>
          </a:p>
        </p:txBody>
      </p:sp>
      <p:sp>
        <p:nvSpPr>
          <p:cNvPr id="3" name="Text Placeholder 2"/>
          <p:cNvSpPr>
            <a:spLocks noGrp="1"/>
          </p:cNvSpPr>
          <p:nvPr>
            <p:ph type="body" sz="half" idx="3"/>
          </p:nvPr>
        </p:nvSpPr>
        <p:spPr>
          <a:xfrm>
            <a:off x="4857752" y="1500174"/>
            <a:ext cx="4041775" cy="654843"/>
          </a:xfrm>
        </p:spPr>
        <p:txBody>
          <a:bodyPr/>
          <a:lstStyle/>
          <a:p>
            <a:r>
              <a:rPr lang="fa-IR" dirty="0" smtClean="0">
                <a:cs typeface="2  Zar" pitchFamily="2" charset="-78"/>
              </a:rPr>
              <a:t>توجه برگردانی از طریق شمارش :</a:t>
            </a:r>
            <a:endParaRPr lang="fa-IR" dirty="0">
              <a:cs typeface="2  Zar" pitchFamily="2" charset="-78"/>
            </a:endParaRPr>
          </a:p>
        </p:txBody>
      </p:sp>
      <p:sp>
        <p:nvSpPr>
          <p:cNvPr id="4" name="Content Placeholder 3"/>
          <p:cNvSpPr>
            <a:spLocks noGrp="1"/>
          </p:cNvSpPr>
          <p:nvPr>
            <p:ph sz="quarter" idx="2"/>
          </p:nvPr>
        </p:nvSpPr>
        <p:spPr/>
        <p:txBody>
          <a:bodyPr>
            <a:normAutofit/>
          </a:bodyPr>
          <a:lstStyle/>
          <a:p>
            <a:pPr>
              <a:lnSpc>
                <a:spcPct val="150000"/>
              </a:lnSpc>
            </a:pPr>
            <a:r>
              <a:rPr lang="fa-IR" sz="3600" dirty="0" smtClean="0">
                <a:cs typeface="2  Zar" pitchFamily="2" charset="-78"/>
              </a:rPr>
              <a:t>1 - ................</a:t>
            </a:r>
          </a:p>
          <a:p>
            <a:pPr>
              <a:lnSpc>
                <a:spcPct val="150000"/>
              </a:lnSpc>
            </a:pPr>
            <a:r>
              <a:rPr lang="fa-IR" sz="3600" dirty="0" smtClean="0">
                <a:cs typeface="2  Zar" pitchFamily="2" charset="-78"/>
              </a:rPr>
              <a:t>2 - ................</a:t>
            </a:r>
          </a:p>
          <a:p>
            <a:pPr>
              <a:lnSpc>
                <a:spcPct val="150000"/>
              </a:lnSpc>
            </a:pPr>
            <a:r>
              <a:rPr lang="fa-IR" sz="3600" dirty="0" smtClean="0">
                <a:cs typeface="2  Zar" pitchFamily="2" charset="-78"/>
              </a:rPr>
              <a:t>3 - ................</a:t>
            </a:r>
          </a:p>
          <a:p>
            <a:pPr>
              <a:lnSpc>
                <a:spcPct val="150000"/>
              </a:lnSpc>
            </a:pPr>
            <a:r>
              <a:rPr lang="fa-IR" sz="3600" dirty="0" smtClean="0">
                <a:cs typeface="2  Zar" pitchFamily="2" charset="-78"/>
              </a:rPr>
              <a:t>4 - ................</a:t>
            </a:r>
            <a:endParaRPr lang="fa-IR" sz="3600" dirty="0">
              <a:cs typeface="2  Zar" pitchFamily="2" charset="-78"/>
            </a:endParaRPr>
          </a:p>
        </p:txBody>
      </p:sp>
      <p:sp>
        <p:nvSpPr>
          <p:cNvPr id="5" name="Content Placeholder 4"/>
          <p:cNvSpPr>
            <a:spLocks noGrp="1"/>
          </p:cNvSpPr>
          <p:nvPr>
            <p:ph sz="quarter" idx="4"/>
          </p:nvPr>
        </p:nvSpPr>
        <p:spPr/>
        <p:txBody>
          <a:bodyPr>
            <a:noAutofit/>
          </a:bodyPr>
          <a:lstStyle/>
          <a:p>
            <a:pPr>
              <a:lnSpc>
                <a:spcPct val="150000"/>
              </a:lnSpc>
            </a:pPr>
            <a:r>
              <a:rPr lang="fa-IR" sz="3200" dirty="0" smtClean="0">
                <a:cs typeface="2  Zar" pitchFamily="2" charset="-78"/>
              </a:rPr>
              <a:t>نفس هایتان را بشمارید</a:t>
            </a:r>
          </a:p>
          <a:p>
            <a:pPr>
              <a:lnSpc>
                <a:spcPct val="150000"/>
              </a:lnSpc>
            </a:pPr>
            <a:r>
              <a:rPr lang="fa-IR" sz="3200" dirty="0" smtClean="0">
                <a:cs typeface="2  Zar" pitchFamily="2" charset="-78"/>
              </a:rPr>
              <a:t>چیز دیگری را بشمارید مثل صدا</a:t>
            </a:r>
          </a:p>
          <a:p>
            <a:pPr>
              <a:lnSpc>
                <a:spcPct val="150000"/>
              </a:lnSpc>
            </a:pPr>
            <a:r>
              <a:rPr lang="fa-IR" sz="3200" dirty="0" smtClean="0">
                <a:cs typeface="2  Zar" pitchFamily="2" charset="-78"/>
              </a:rPr>
              <a:t>اعداد را بشمارید مثلا از صد ، هفت تا هفت تا کم کنید .</a:t>
            </a:r>
            <a:endParaRPr lang="fa-IR" sz="3200" dirty="0">
              <a:cs typeface="2  Zar" pitchFamily="2" charset="-78"/>
            </a:endParaRPr>
          </a:p>
        </p:txBody>
      </p:sp>
      <p:sp>
        <p:nvSpPr>
          <p:cNvPr id="6" name="Title 5"/>
          <p:cNvSpPr>
            <a:spLocks noGrp="1"/>
          </p:cNvSpPr>
          <p:nvPr>
            <p:ph type="title"/>
          </p:nvPr>
        </p:nvSpPr>
        <p:spPr/>
        <p:txBody>
          <a:bodyPr/>
          <a:lstStyle/>
          <a:p>
            <a:endParaRPr lang="fa-IR"/>
          </a:p>
        </p:txBody>
      </p:sp>
    </p:spTree>
  </p:cSld>
  <p:clrMapOvr>
    <a:masterClrMapping/>
  </p:clrMapOvr>
  <p:transition>
    <p:wip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428596" y="0"/>
            <a:ext cx="8229600" cy="1000108"/>
          </a:xfrm>
        </p:spPr>
        <p:txBody>
          <a:bodyPr>
            <a:normAutofit/>
          </a:bodyPr>
          <a:lstStyle/>
          <a:p>
            <a:r>
              <a:rPr lang="fa-IR" sz="3600" b="1" dirty="0" smtClean="0">
                <a:solidFill>
                  <a:schemeClr val="tx2">
                    <a:lumMod val="75000"/>
                  </a:schemeClr>
                </a:solidFill>
                <a:cs typeface="2  Zar" pitchFamily="2" charset="-78"/>
              </a:rPr>
              <a:t>خود آرامش بخشی </a:t>
            </a:r>
            <a:endParaRPr lang="fa-IR" sz="3600" b="1" dirty="0">
              <a:solidFill>
                <a:schemeClr val="tx2">
                  <a:lumMod val="75000"/>
                </a:schemeClr>
              </a:solidFill>
              <a:cs typeface="2  Zar" pitchFamily="2" charset="-78"/>
            </a:endParaRPr>
          </a:p>
        </p:txBody>
      </p:sp>
      <p:sp>
        <p:nvSpPr>
          <p:cNvPr id="8" name="Content Placeholder 7"/>
          <p:cNvSpPr>
            <a:spLocks noGrp="1"/>
          </p:cNvSpPr>
          <p:nvPr>
            <p:ph sz="quarter" idx="1"/>
          </p:nvPr>
        </p:nvSpPr>
        <p:spPr>
          <a:xfrm>
            <a:off x="301752" y="1500174"/>
            <a:ext cx="8627966" cy="5143536"/>
          </a:xfrm>
        </p:spPr>
        <p:txBody>
          <a:bodyPr>
            <a:noAutofit/>
          </a:bodyPr>
          <a:lstStyle/>
          <a:p>
            <a:pPr>
              <a:lnSpc>
                <a:spcPct val="160000"/>
              </a:lnSpc>
            </a:pPr>
            <a:r>
              <a:rPr lang="fa-IR" sz="1800" dirty="0" smtClean="0">
                <a:cs typeface="2  Zar" pitchFamily="2" charset="-78"/>
              </a:rPr>
              <a:t>گام دوم (توجه برگردانی ، آرامش و مقابله ) </a:t>
            </a:r>
          </a:p>
          <a:p>
            <a:pPr>
              <a:lnSpc>
                <a:spcPct val="160000"/>
              </a:lnSpc>
            </a:pPr>
            <a:r>
              <a:rPr lang="fa-IR" sz="1800" dirty="0" smtClean="0">
                <a:cs typeface="2  Zar" pitchFamily="2" charset="-78"/>
              </a:rPr>
              <a:t>احساس بهتر را تجربه می کنید </a:t>
            </a:r>
          </a:p>
          <a:p>
            <a:pPr>
              <a:lnSpc>
                <a:spcPct val="160000"/>
              </a:lnSpc>
            </a:pPr>
            <a:r>
              <a:rPr lang="fa-IR" sz="1800" dirty="0" smtClean="0">
                <a:cs typeface="2  Zar" pitchFamily="2" charset="-78"/>
              </a:rPr>
              <a:t>عملکرد بهتری از خود نشان می دهید .</a:t>
            </a:r>
          </a:p>
          <a:p>
            <a:pPr>
              <a:lnSpc>
                <a:spcPct val="160000"/>
              </a:lnSpc>
            </a:pPr>
            <a:r>
              <a:rPr lang="fa-IR" sz="1800" dirty="0" smtClean="0">
                <a:cs typeface="2  Zar" pitchFamily="2" charset="-78"/>
              </a:rPr>
              <a:t>بدن در حالت اضطرار مداوم قرار ندارد .</a:t>
            </a:r>
          </a:p>
          <a:p>
            <a:pPr>
              <a:lnSpc>
                <a:spcPct val="160000"/>
              </a:lnSpc>
            </a:pPr>
            <a:r>
              <a:rPr lang="fa-IR" sz="1800" dirty="0" smtClean="0">
                <a:cs typeface="2  Zar" pitchFamily="2" charset="-78"/>
              </a:rPr>
              <a:t>خود آرامش بخشی از طریق شیوه های زیر :</a:t>
            </a:r>
          </a:p>
          <a:p>
            <a:pPr>
              <a:lnSpc>
                <a:spcPct val="160000"/>
              </a:lnSpc>
              <a:buFont typeface="Wingdings" pitchFamily="2" charset="2"/>
              <a:buChar char="Ø"/>
            </a:pPr>
            <a:r>
              <a:rPr lang="fa-IR" sz="1800" dirty="0" smtClean="0">
                <a:solidFill>
                  <a:srgbClr val="7030A0"/>
                </a:solidFill>
                <a:cs typeface="2  Zar" pitchFamily="2" charset="-78"/>
              </a:rPr>
              <a:t>استفاده از حس بویایی</a:t>
            </a:r>
          </a:p>
          <a:p>
            <a:pPr>
              <a:lnSpc>
                <a:spcPct val="160000"/>
              </a:lnSpc>
              <a:buFont typeface="Wingdings" pitchFamily="2" charset="2"/>
              <a:buChar char="Ø"/>
            </a:pPr>
            <a:r>
              <a:rPr lang="fa-IR" sz="1800" dirty="0" smtClean="0">
                <a:solidFill>
                  <a:srgbClr val="7030A0"/>
                </a:solidFill>
                <a:cs typeface="2  Zar" pitchFamily="2" charset="-78"/>
              </a:rPr>
              <a:t>استفاده از حس بینایی</a:t>
            </a:r>
          </a:p>
          <a:p>
            <a:pPr>
              <a:lnSpc>
                <a:spcPct val="160000"/>
              </a:lnSpc>
              <a:buFont typeface="Wingdings" pitchFamily="2" charset="2"/>
              <a:buChar char="Ø"/>
            </a:pPr>
            <a:r>
              <a:rPr lang="fa-IR" sz="1800" dirty="0" smtClean="0">
                <a:solidFill>
                  <a:srgbClr val="7030A0"/>
                </a:solidFill>
                <a:cs typeface="2  Zar" pitchFamily="2" charset="-78"/>
              </a:rPr>
              <a:t>استفاده از حس شنوایی</a:t>
            </a:r>
          </a:p>
          <a:p>
            <a:pPr>
              <a:lnSpc>
                <a:spcPct val="160000"/>
              </a:lnSpc>
              <a:buFont typeface="Wingdings" pitchFamily="2" charset="2"/>
              <a:buChar char="Ø"/>
            </a:pPr>
            <a:r>
              <a:rPr lang="fa-IR" sz="1800" dirty="0" smtClean="0">
                <a:solidFill>
                  <a:srgbClr val="7030A0"/>
                </a:solidFill>
                <a:cs typeface="2  Zar" pitchFamily="2" charset="-78"/>
              </a:rPr>
              <a:t>استفاده از حس چشایی</a:t>
            </a:r>
          </a:p>
          <a:p>
            <a:pPr>
              <a:lnSpc>
                <a:spcPct val="160000"/>
              </a:lnSpc>
              <a:buFont typeface="Wingdings" pitchFamily="2" charset="2"/>
              <a:buChar char="Ø"/>
            </a:pPr>
            <a:r>
              <a:rPr lang="fa-IR" sz="1800" dirty="0" smtClean="0">
                <a:solidFill>
                  <a:srgbClr val="7030A0"/>
                </a:solidFill>
                <a:cs typeface="2  Zar" pitchFamily="2" charset="-78"/>
              </a:rPr>
              <a:t>استفاده از حس لامسه </a:t>
            </a:r>
            <a:endParaRPr lang="fa-IR" sz="1800" dirty="0">
              <a:solidFill>
                <a:srgbClr val="7030A0"/>
              </a:solidFill>
              <a:cs typeface="2  Zar" pitchFamily="2" charset="-78"/>
            </a:endParaRPr>
          </a:p>
        </p:txBody>
      </p:sp>
    </p:spTree>
  </p:cSld>
  <p:clrMapOvr>
    <a:masterClrMapping/>
  </p:clrMapOvr>
  <p:transition>
    <p:wip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idx="1"/>
          </p:nvPr>
        </p:nvSpPr>
        <p:spPr/>
        <p:txBody>
          <a:bodyPr>
            <a:normAutofit fontScale="70000" lnSpcReduction="20000"/>
          </a:bodyPr>
          <a:lstStyle/>
          <a:p>
            <a:pPr>
              <a:lnSpc>
                <a:spcPct val="160000"/>
              </a:lnSpc>
            </a:pPr>
            <a:r>
              <a:rPr lang="fa-IR" dirty="0" smtClean="0">
                <a:cs typeface="2  Zar" pitchFamily="2" charset="-78"/>
              </a:rPr>
              <a:t>راهکارهای خود آرانش بخشی و آرمیدگی در خارج از منزل :</a:t>
            </a:r>
            <a:endParaRPr lang="fa-IR" dirty="0">
              <a:cs typeface="2  Zar" pitchFamily="2" charset="-78"/>
            </a:endParaRPr>
          </a:p>
        </p:txBody>
      </p:sp>
      <p:sp>
        <p:nvSpPr>
          <p:cNvPr id="6" name="Text Placeholder 5"/>
          <p:cNvSpPr>
            <a:spLocks noGrp="1"/>
          </p:cNvSpPr>
          <p:nvPr>
            <p:ph type="body" sz="half" idx="3"/>
          </p:nvPr>
        </p:nvSpPr>
        <p:spPr>
          <a:xfrm>
            <a:off x="5072066" y="1500174"/>
            <a:ext cx="3614734" cy="654843"/>
          </a:xfrm>
        </p:spPr>
        <p:txBody>
          <a:bodyPr>
            <a:normAutofit fontScale="62500" lnSpcReduction="20000"/>
          </a:bodyPr>
          <a:lstStyle/>
          <a:p>
            <a:pPr>
              <a:lnSpc>
                <a:spcPct val="160000"/>
              </a:lnSpc>
            </a:pPr>
            <a:r>
              <a:rPr lang="fa-IR" dirty="0" smtClean="0">
                <a:cs typeface="2  Zar" pitchFamily="2" charset="-78"/>
              </a:rPr>
              <a:t>راهکارهای خود آرامش بخشی و آرمیدگی در منزل :</a:t>
            </a:r>
            <a:endParaRPr lang="fa-IR" dirty="0">
              <a:cs typeface="2  Zar" pitchFamily="2" charset="-78"/>
            </a:endParaRPr>
          </a:p>
        </p:txBody>
      </p:sp>
      <p:sp>
        <p:nvSpPr>
          <p:cNvPr id="5" name="Content Placeholder 4"/>
          <p:cNvSpPr>
            <a:spLocks noGrp="1"/>
          </p:cNvSpPr>
          <p:nvPr>
            <p:ph sz="quarter" idx="2"/>
          </p:nvPr>
        </p:nvSpPr>
        <p:spPr>
          <a:xfrm>
            <a:off x="500034" y="3071810"/>
            <a:ext cx="4040188" cy="2557474"/>
          </a:xfrm>
        </p:spPr>
        <p:txBody>
          <a:bodyPr/>
          <a:lstStyle/>
          <a:p>
            <a:r>
              <a:rPr lang="fa-IR" dirty="0" smtClean="0">
                <a:cs typeface="2  Zar" pitchFamily="2" charset="-78"/>
              </a:rPr>
              <a:t>1 - ...............</a:t>
            </a:r>
          </a:p>
          <a:p>
            <a:r>
              <a:rPr lang="fa-IR" dirty="0" smtClean="0">
                <a:cs typeface="2  Zar" pitchFamily="2" charset="-78"/>
              </a:rPr>
              <a:t>2 - ...............</a:t>
            </a:r>
          </a:p>
          <a:p>
            <a:r>
              <a:rPr lang="fa-IR" dirty="0" smtClean="0">
                <a:cs typeface="2  Zar" pitchFamily="2" charset="-78"/>
              </a:rPr>
              <a:t>3 - ...............</a:t>
            </a:r>
          </a:p>
          <a:p>
            <a:endParaRPr lang="fa-IR" dirty="0"/>
          </a:p>
        </p:txBody>
      </p:sp>
      <p:sp>
        <p:nvSpPr>
          <p:cNvPr id="7" name="Content Placeholder 6"/>
          <p:cNvSpPr>
            <a:spLocks noGrp="1"/>
          </p:cNvSpPr>
          <p:nvPr>
            <p:ph sz="quarter" idx="4"/>
          </p:nvPr>
        </p:nvSpPr>
        <p:spPr>
          <a:xfrm>
            <a:off x="4643438" y="3143248"/>
            <a:ext cx="4041775" cy="2357454"/>
          </a:xfrm>
        </p:spPr>
        <p:txBody>
          <a:bodyPr/>
          <a:lstStyle/>
          <a:p>
            <a:r>
              <a:rPr lang="fa-IR" dirty="0" smtClean="0">
                <a:cs typeface="2  Zar" pitchFamily="2" charset="-78"/>
              </a:rPr>
              <a:t>1 - ...............</a:t>
            </a:r>
          </a:p>
          <a:p>
            <a:r>
              <a:rPr lang="fa-IR" dirty="0" smtClean="0">
                <a:cs typeface="2  Zar" pitchFamily="2" charset="-78"/>
              </a:rPr>
              <a:t>2 - ...............</a:t>
            </a:r>
          </a:p>
          <a:p>
            <a:r>
              <a:rPr lang="fa-IR" dirty="0" smtClean="0">
                <a:cs typeface="2  Zar" pitchFamily="2" charset="-78"/>
              </a:rPr>
              <a:t>3 - ...............</a:t>
            </a:r>
            <a:endParaRPr lang="fa-IR" dirty="0">
              <a:cs typeface="2  Zar" pitchFamily="2" charset="-78"/>
            </a:endParaRPr>
          </a:p>
        </p:txBody>
      </p:sp>
      <p:sp>
        <p:nvSpPr>
          <p:cNvPr id="2" name="Title 1"/>
          <p:cNvSpPr>
            <a:spLocks noGrp="1"/>
          </p:cNvSpPr>
          <p:nvPr>
            <p:ph type="title"/>
          </p:nvPr>
        </p:nvSpPr>
        <p:spPr>
          <a:xfrm>
            <a:off x="642910" y="285728"/>
            <a:ext cx="8215370" cy="642942"/>
          </a:xfrm>
        </p:spPr>
        <p:txBody>
          <a:bodyPr>
            <a:normAutofit/>
          </a:bodyPr>
          <a:lstStyle/>
          <a:p>
            <a:pPr algn="r"/>
            <a:r>
              <a:rPr lang="fa-IR" sz="3200" b="1" i="1" dirty="0" smtClean="0">
                <a:solidFill>
                  <a:schemeClr val="tx1"/>
                </a:solidFill>
                <a:cs typeface="2  Zar" pitchFamily="2" charset="-78"/>
              </a:rPr>
              <a:t>تدوین </a:t>
            </a:r>
            <a:r>
              <a:rPr lang="fa-IR" sz="3200" b="1" i="1" dirty="0" smtClean="0">
                <a:solidFill>
                  <a:schemeClr val="tx1"/>
                </a:solidFill>
                <a:cs typeface="2  Zar" pitchFamily="2" charset="-78"/>
              </a:rPr>
              <a:t>طرح آرمیدگی : </a:t>
            </a:r>
            <a:endParaRPr lang="fa-IR" sz="3200" b="1" i="1" dirty="0">
              <a:solidFill>
                <a:schemeClr val="tx1"/>
              </a:solidFill>
              <a:cs typeface="2  Zar" pitchFamily="2" charset="-78"/>
            </a:endParaRPr>
          </a:p>
        </p:txBody>
      </p:sp>
    </p:spTree>
  </p:cSld>
  <p:clrMapOvr>
    <a:masterClrMapping/>
  </p:clrMapOvr>
  <p:transition>
    <p:wip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fa-IR" sz="4000" b="1" i="1" dirty="0" smtClean="0">
                <a:solidFill>
                  <a:schemeClr val="tx2"/>
                </a:solidFill>
                <a:cs typeface="2  Zar" pitchFamily="2" charset="-78"/>
              </a:rPr>
              <a:t>دور نمایی از درمان : </a:t>
            </a:r>
            <a:endParaRPr lang="fa-IR" sz="4000" b="1" i="1" dirty="0">
              <a:solidFill>
                <a:schemeClr val="tx2"/>
              </a:solidFill>
              <a:cs typeface="2  Zar" pitchFamily="2" charset="-78"/>
            </a:endParaRPr>
          </a:p>
        </p:txBody>
      </p:sp>
      <p:sp>
        <p:nvSpPr>
          <p:cNvPr id="3" name="Content Placeholder 2"/>
          <p:cNvSpPr>
            <a:spLocks noGrp="1"/>
          </p:cNvSpPr>
          <p:nvPr>
            <p:ph sz="quarter" idx="1"/>
          </p:nvPr>
        </p:nvSpPr>
        <p:spPr/>
        <p:txBody>
          <a:bodyPr>
            <a:normAutofit/>
          </a:bodyPr>
          <a:lstStyle/>
          <a:p>
            <a:pPr>
              <a:lnSpc>
                <a:spcPct val="150000"/>
              </a:lnSpc>
            </a:pPr>
            <a:r>
              <a:rPr lang="fa-IR" sz="2800" dirty="0" smtClean="0">
                <a:cs typeface="2  Zar" pitchFamily="2" charset="-78"/>
              </a:rPr>
              <a:t>مارشال لینهان بنیان گذار رفتار درمانی دیالکتیکی است . </a:t>
            </a:r>
          </a:p>
          <a:p>
            <a:pPr>
              <a:lnSpc>
                <a:spcPct val="150000"/>
              </a:lnSpc>
            </a:pPr>
            <a:r>
              <a:rPr lang="fa-IR" sz="2800" dirty="0" smtClean="0">
                <a:cs typeface="2  Zar" pitchFamily="2" charset="-78"/>
              </a:rPr>
              <a:t>برای افرادی که قصد کنترل هیجان های آشفته ساز را دارند بسیار موثر است .</a:t>
            </a:r>
          </a:p>
          <a:p>
            <a:pPr>
              <a:lnSpc>
                <a:spcPct val="150000"/>
              </a:lnSpc>
            </a:pPr>
            <a:r>
              <a:rPr lang="fa-IR" sz="2800" dirty="0" smtClean="0">
                <a:cs typeface="2  Zar" pitchFamily="2" charset="-78"/>
              </a:rPr>
              <a:t>به تقویت توانایی افراد برای </a:t>
            </a:r>
            <a:r>
              <a:rPr lang="fa-IR" sz="2800" dirty="0" smtClean="0">
                <a:cs typeface="2  Zar" pitchFamily="2" charset="-78"/>
              </a:rPr>
              <a:t>برخورد </a:t>
            </a:r>
            <a:r>
              <a:rPr lang="fa-IR" sz="2800" dirty="0" smtClean="0">
                <a:cs typeface="2  Zar" pitchFamily="2" charset="-78"/>
              </a:rPr>
              <a:t>درست با ناراحتی می پردازد بدون اینکه کنترل خود را از دست بدهند یا دست به رفتار های مخرب بزنند .</a:t>
            </a:r>
          </a:p>
          <a:p>
            <a:pPr>
              <a:lnSpc>
                <a:spcPct val="150000"/>
              </a:lnSpc>
            </a:pPr>
            <a:r>
              <a:rPr lang="fa-IR" sz="2800" dirty="0" smtClean="0">
                <a:cs typeface="2  Zar" pitchFamily="2" charset="-78"/>
              </a:rPr>
              <a:t>مهارت های اساسی : </a:t>
            </a:r>
            <a:r>
              <a:rPr lang="fa-IR" sz="2800" i="1" dirty="0" smtClean="0">
                <a:solidFill>
                  <a:schemeClr val="accent1">
                    <a:lumMod val="75000"/>
                  </a:schemeClr>
                </a:solidFill>
                <a:cs typeface="2  Zar" pitchFamily="2" charset="-78"/>
              </a:rPr>
              <a:t>مهارت تحمل آشفتگی ، مهارت های توجه آگاهی ، مهارت های نظم بخشی هیجانی ، مهارت های ارتباط موثر</a:t>
            </a:r>
            <a:endParaRPr lang="fa-IR" sz="2800" i="1" dirty="0">
              <a:solidFill>
                <a:schemeClr val="accent1">
                  <a:lumMod val="75000"/>
                </a:schemeClr>
              </a:solidFill>
              <a:cs typeface="2  Zar" pitchFamily="2" charset="-78"/>
            </a:endParaRPr>
          </a:p>
        </p:txBody>
      </p:sp>
    </p:spTree>
  </p:cSld>
  <p:clrMapOvr>
    <a:masterClrMapping/>
  </p:clrMapOvr>
  <p:transition>
    <p:wip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ubtitle 7"/>
          <p:cNvSpPr>
            <a:spLocks noGrp="1"/>
          </p:cNvSpPr>
          <p:nvPr>
            <p:ph type="body" idx="1"/>
          </p:nvPr>
        </p:nvSpPr>
        <p:spPr>
          <a:xfrm>
            <a:off x="1368426" y="2743200"/>
            <a:ext cx="6489722" cy="1900246"/>
          </a:xfrm>
          <a:scene3d>
            <a:camera prst="orthographicFront"/>
            <a:lightRig rig="threePt" dir="t"/>
          </a:scene3d>
          <a:sp3d>
            <a:bevelT w="114300" prst="artDeco"/>
          </a:sp3d>
        </p:spPr>
        <p:style>
          <a:lnRef idx="2">
            <a:schemeClr val="dk1"/>
          </a:lnRef>
          <a:fillRef idx="1">
            <a:schemeClr val="lt1"/>
          </a:fillRef>
          <a:effectRef idx="0">
            <a:schemeClr val="dk1"/>
          </a:effectRef>
          <a:fontRef idx="minor">
            <a:schemeClr val="dk1"/>
          </a:fontRef>
        </p:style>
        <p:txBody>
          <a:bodyPr>
            <a:noAutofit/>
          </a:bodyPr>
          <a:lstStyle/>
          <a:p>
            <a:pPr algn="ctr"/>
            <a:r>
              <a:rPr lang="fa-IR" sz="3600" i="1" dirty="0" smtClean="0">
                <a:solidFill>
                  <a:srgbClr val="002060"/>
                </a:solidFill>
                <a:cs typeface="2  Zar" pitchFamily="2" charset="-78"/>
              </a:rPr>
              <a:t>مهارت های پیشرفته تحمل آشفتگی : </a:t>
            </a:r>
          </a:p>
          <a:p>
            <a:pPr algn="ctr"/>
            <a:r>
              <a:rPr lang="fa-IR" sz="3600" i="1" dirty="0" smtClean="0">
                <a:solidFill>
                  <a:srgbClr val="002060"/>
                </a:solidFill>
                <a:cs typeface="2  Zar" pitchFamily="2" charset="-78"/>
              </a:rPr>
              <a:t>استفاده از زمان حال </a:t>
            </a:r>
            <a:endParaRPr lang="fa-IR" sz="3600" i="1" dirty="0">
              <a:solidFill>
                <a:srgbClr val="002060"/>
              </a:solidFill>
              <a:cs typeface="2  Zar" pitchFamily="2" charset="-78"/>
            </a:endParaRPr>
          </a:p>
        </p:txBody>
      </p:sp>
      <p:sp>
        <p:nvSpPr>
          <p:cNvPr id="4" name="Title 3"/>
          <p:cNvSpPr>
            <a:spLocks noGrp="1"/>
          </p:cNvSpPr>
          <p:nvPr>
            <p:ph type="title"/>
          </p:nvPr>
        </p:nvSpPr>
        <p:spPr/>
        <p:txBody>
          <a:bodyPr/>
          <a:lstStyle/>
          <a:p>
            <a:endParaRPr lang="fa-IR" dirty="0"/>
          </a:p>
        </p:txBody>
      </p:sp>
    </p:spTree>
  </p:cSld>
  <p:clrMapOvr>
    <a:masterClrMapping/>
  </p:clrMapOvr>
  <p:transition>
    <p:wip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sz="3600" b="1" i="1" dirty="0" smtClean="0">
                <a:solidFill>
                  <a:schemeClr val="tx2"/>
                </a:solidFill>
                <a:cs typeface="2  Zar" pitchFamily="2" charset="-78"/>
              </a:rPr>
              <a:t>تصویر سازی از مکان امن :</a:t>
            </a:r>
            <a:endParaRPr lang="fa-IR" sz="3600" b="1" i="1" dirty="0">
              <a:solidFill>
                <a:schemeClr val="tx2"/>
              </a:solidFill>
              <a:cs typeface="2  Zar" pitchFamily="2" charset="-78"/>
            </a:endParaRPr>
          </a:p>
        </p:txBody>
      </p:sp>
      <p:sp>
        <p:nvSpPr>
          <p:cNvPr id="3" name="Content Placeholder 2"/>
          <p:cNvSpPr>
            <a:spLocks noGrp="1"/>
          </p:cNvSpPr>
          <p:nvPr>
            <p:ph sz="quarter" idx="1"/>
          </p:nvPr>
        </p:nvSpPr>
        <p:spPr>
          <a:xfrm>
            <a:off x="301752" y="1857364"/>
            <a:ext cx="8556528" cy="4241684"/>
          </a:xfrm>
        </p:spPr>
        <p:txBody>
          <a:bodyPr>
            <a:normAutofit fontScale="92500" lnSpcReduction="20000"/>
          </a:bodyPr>
          <a:lstStyle/>
          <a:p>
            <a:pPr>
              <a:lnSpc>
                <a:spcPct val="150000"/>
              </a:lnSpc>
            </a:pPr>
            <a:r>
              <a:rPr lang="fa-IR" dirty="0" smtClean="0">
                <a:cs typeface="2  Zar" pitchFamily="2" charset="-78"/>
              </a:rPr>
              <a:t>تکنیکی برای کاهش استرس </a:t>
            </a:r>
          </a:p>
          <a:p>
            <a:pPr>
              <a:lnSpc>
                <a:spcPct val="150000"/>
              </a:lnSpc>
            </a:pPr>
            <a:r>
              <a:rPr lang="fa-IR" dirty="0" smtClean="0">
                <a:cs typeface="2  Zar" pitchFamily="2" charset="-78"/>
              </a:rPr>
              <a:t>ناتوانی ذهن در تمایز بین وقایع خیالی و واقعی در اغلب موارد </a:t>
            </a:r>
          </a:p>
          <a:p>
            <a:pPr>
              <a:lnSpc>
                <a:spcPct val="150000"/>
              </a:lnSpc>
            </a:pPr>
            <a:r>
              <a:rPr lang="fa-IR" dirty="0" smtClean="0">
                <a:cs typeface="2  Zar" pitchFamily="2" charset="-78"/>
              </a:rPr>
              <a:t>نیاز به محیطی آرام و بدون صدا</a:t>
            </a:r>
          </a:p>
          <a:p>
            <a:pPr>
              <a:lnSpc>
                <a:spcPct val="150000"/>
              </a:lnSpc>
            </a:pPr>
            <a:r>
              <a:rPr lang="fa-IR" dirty="0" smtClean="0">
                <a:cs typeface="2  Zar" pitchFamily="2" charset="-78"/>
              </a:rPr>
              <a:t>من در ................... احساس امنیت می کنم .</a:t>
            </a:r>
          </a:p>
          <a:p>
            <a:pPr>
              <a:lnSpc>
                <a:spcPct val="150000"/>
              </a:lnSpc>
            </a:pPr>
            <a:r>
              <a:rPr lang="fa-IR" dirty="0" smtClean="0">
                <a:cs typeface="2  Zar" pitchFamily="2" charset="-78"/>
              </a:rPr>
              <a:t>این مکان امن باعث می شود احساس ...........کنم .</a:t>
            </a:r>
          </a:p>
          <a:p>
            <a:pPr>
              <a:lnSpc>
                <a:spcPct val="150000"/>
              </a:lnSpc>
            </a:pPr>
            <a:r>
              <a:rPr lang="fa-IR" dirty="0" smtClean="0">
                <a:cs typeface="2  Zar" pitchFamily="2" charset="-78"/>
              </a:rPr>
              <a:t>دستورالعمل : تنفس دیافراگمی  . استفاده از تمام حواس به طور جداگانه</a:t>
            </a:r>
          </a:p>
          <a:p>
            <a:pPr>
              <a:lnSpc>
                <a:spcPct val="150000"/>
              </a:lnSpc>
              <a:buNone/>
            </a:pPr>
            <a:r>
              <a:rPr lang="fa-IR" b="1" i="1" dirty="0" smtClean="0">
                <a:solidFill>
                  <a:schemeClr val="tx2"/>
                </a:solidFill>
                <a:cs typeface="2  Zar" pitchFamily="2" charset="-78"/>
              </a:rPr>
              <a:t>   آرامش وابسته به نشانه</a:t>
            </a:r>
            <a:endParaRPr lang="fa-IR" dirty="0" smtClean="0">
              <a:cs typeface="2  Zar" pitchFamily="2" charset="-78"/>
            </a:endParaRPr>
          </a:p>
          <a:p>
            <a:pPr>
              <a:lnSpc>
                <a:spcPct val="150000"/>
              </a:lnSpc>
              <a:buNone/>
            </a:pPr>
            <a:endParaRPr lang="fa-IR" dirty="0">
              <a:cs typeface="2  Zar" pitchFamily="2" charset="-78"/>
            </a:endParaRPr>
          </a:p>
        </p:txBody>
      </p:sp>
    </p:spTree>
  </p:cSld>
  <p:clrMapOvr>
    <a:masterClrMapping/>
  </p:clrMapOvr>
  <p:transition>
    <p:wip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7158" y="285728"/>
            <a:ext cx="8229600" cy="714380"/>
          </a:xfrm>
        </p:spPr>
        <p:txBody>
          <a:bodyPr>
            <a:normAutofit/>
          </a:bodyPr>
          <a:lstStyle/>
          <a:p>
            <a:r>
              <a:rPr lang="fa-IR" sz="3200" b="1" i="1" dirty="0" smtClean="0">
                <a:solidFill>
                  <a:schemeClr val="tx2"/>
                </a:solidFill>
                <a:cs typeface="2  Zar" pitchFamily="2" charset="-78"/>
              </a:rPr>
              <a:t>ارزشهایتان را کشف کنید </a:t>
            </a:r>
            <a:endParaRPr lang="fa-IR" sz="3200" b="1" i="1" dirty="0">
              <a:solidFill>
                <a:schemeClr val="tx2"/>
              </a:solidFill>
              <a:cs typeface="2  Zar" pitchFamily="2" charset="-78"/>
            </a:endParaRPr>
          </a:p>
        </p:txBody>
      </p:sp>
      <p:sp>
        <p:nvSpPr>
          <p:cNvPr id="3" name="Content Placeholder 2"/>
          <p:cNvSpPr>
            <a:spLocks noGrp="1"/>
          </p:cNvSpPr>
          <p:nvPr>
            <p:ph sz="quarter" idx="1"/>
          </p:nvPr>
        </p:nvSpPr>
        <p:spPr>
          <a:xfrm>
            <a:off x="214282" y="1500174"/>
            <a:ext cx="8786874" cy="5143536"/>
          </a:xfrm>
        </p:spPr>
        <p:txBody>
          <a:bodyPr>
            <a:noAutofit/>
          </a:bodyPr>
          <a:lstStyle/>
          <a:p>
            <a:pPr>
              <a:lnSpc>
                <a:spcPct val="150000"/>
              </a:lnSpc>
            </a:pPr>
            <a:r>
              <a:rPr lang="fa-IR" sz="2000" dirty="0" smtClean="0">
                <a:cs typeface="2  Zar" pitchFamily="2" charset="-78"/>
              </a:rPr>
              <a:t>نوعی ایده ، مفهوم یا عملی که به زندگی شما اعتبار می بخشد .</a:t>
            </a:r>
          </a:p>
          <a:p>
            <a:pPr>
              <a:lnSpc>
                <a:spcPct val="150000"/>
              </a:lnSpc>
            </a:pPr>
            <a:r>
              <a:rPr lang="fa-IR" sz="2000" dirty="0" smtClean="0">
                <a:cs typeface="2  Zar" pitchFamily="2" charset="-78"/>
              </a:rPr>
              <a:t>شیوه ای کاملا قدرتمند برای شرایط استرس زا </a:t>
            </a:r>
          </a:p>
          <a:p>
            <a:pPr>
              <a:lnSpc>
                <a:spcPct val="150000"/>
              </a:lnSpc>
            </a:pPr>
            <a:r>
              <a:rPr lang="fa-IR" sz="2000" dirty="0" smtClean="0">
                <a:cs typeface="2  Zar" pitchFamily="2" charset="-78"/>
              </a:rPr>
              <a:t>تمرین : پر کردن پرسشنامه زندگی ارزشمند . ( 0 - 10 ) </a:t>
            </a:r>
          </a:p>
          <a:p>
            <a:pPr>
              <a:lnSpc>
                <a:spcPct val="150000"/>
              </a:lnSpc>
            </a:pPr>
            <a:r>
              <a:rPr lang="fa-IR" sz="2000" dirty="0" smtClean="0">
                <a:cs typeface="2  Zar" pitchFamily="2" charset="-78"/>
              </a:rPr>
              <a:t>تمرین عمل متعهدانه :</a:t>
            </a:r>
          </a:p>
          <a:p>
            <a:pPr>
              <a:lnSpc>
                <a:spcPct val="150000"/>
              </a:lnSpc>
              <a:buNone/>
            </a:pPr>
            <a:r>
              <a:rPr lang="fa-IR" sz="2000" dirty="0" smtClean="0">
                <a:cs typeface="2  Zar" pitchFamily="2" charset="-78"/>
              </a:rPr>
              <a:t>این مولفه در زندگی من ارزشمند است : .........................</a:t>
            </a:r>
          </a:p>
          <a:p>
            <a:pPr>
              <a:lnSpc>
                <a:spcPct val="150000"/>
              </a:lnSpc>
              <a:buNone/>
            </a:pPr>
            <a:r>
              <a:rPr lang="fa-IR" sz="2000" dirty="0" smtClean="0">
                <a:cs typeface="2  Zar" pitchFamily="2" charset="-78"/>
              </a:rPr>
              <a:t>قصد من از مولفه این است که : ....................................</a:t>
            </a:r>
          </a:p>
          <a:p>
            <a:pPr>
              <a:lnSpc>
                <a:spcPct val="150000"/>
              </a:lnSpc>
              <a:buNone/>
            </a:pPr>
            <a:r>
              <a:rPr lang="fa-IR" sz="2000" dirty="0" smtClean="0">
                <a:cs typeface="2  Zar" pitchFamily="2" charset="-78"/>
              </a:rPr>
              <a:t>این اعمال مرا به سوی دستیابی به این مولفه ارزشمند رهنمون می سازد( برنامه ریزی )</a:t>
            </a:r>
          </a:p>
          <a:p>
            <a:pPr>
              <a:lnSpc>
                <a:spcPct val="150000"/>
              </a:lnSpc>
              <a:buNone/>
            </a:pPr>
            <a:r>
              <a:rPr lang="fa-IR" sz="2000" dirty="0" smtClean="0">
                <a:cs typeface="2  Zar" pitchFamily="2" charset="-78"/>
              </a:rPr>
              <a:t>....................................</a:t>
            </a:r>
          </a:p>
          <a:p>
            <a:pPr>
              <a:lnSpc>
                <a:spcPct val="150000"/>
              </a:lnSpc>
              <a:buNone/>
            </a:pPr>
            <a:r>
              <a:rPr lang="fa-IR" sz="2000" dirty="0" smtClean="0">
                <a:cs typeface="2  Zar" pitchFamily="2" charset="-78"/>
              </a:rPr>
              <a:t>....................................</a:t>
            </a:r>
          </a:p>
          <a:p>
            <a:pPr>
              <a:lnSpc>
                <a:spcPct val="150000"/>
              </a:lnSpc>
              <a:buNone/>
            </a:pPr>
            <a:r>
              <a:rPr lang="fa-IR" sz="2000" dirty="0" smtClean="0">
                <a:cs typeface="2  Zar" pitchFamily="2" charset="-78"/>
              </a:rPr>
              <a:t>....................................</a:t>
            </a:r>
          </a:p>
        </p:txBody>
      </p:sp>
    </p:spTree>
  </p:cSld>
  <p:clrMapOvr>
    <a:masterClrMapping/>
  </p:clrMapOvr>
  <p:transition>
    <p:wip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2910" y="500042"/>
            <a:ext cx="8286808" cy="500066"/>
          </a:xfrm>
        </p:spPr>
        <p:txBody>
          <a:bodyPr>
            <a:noAutofit/>
          </a:bodyPr>
          <a:lstStyle/>
          <a:p>
            <a:pPr algn="r"/>
            <a:r>
              <a:rPr lang="fa-IR" sz="3600" b="1" i="1" dirty="0" smtClean="0">
                <a:solidFill>
                  <a:schemeClr val="tx2">
                    <a:lumMod val="75000"/>
                  </a:schemeClr>
                </a:solidFill>
                <a:cs typeface="2  Zar" pitchFamily="2" charset="-78"/>
              </a:rPr>
              <a:t>شناسایی قدرت برتر و ارتباط با قدرت برتر :</a:t>
            </a:r>
            <a:endParaRPr lang="fa-IR" sz="3600" b="1" i="1" dirty="0">
              <a:solidFill>
                <a:schemeClr val="tx2">
                  <a:lumMod val="75000"/>
                </a:schemeClr>
              </a:solidFill>
              <a:cs typeface="2  Zar" pitchFamily="2" charset="-78"/>
            </a:endParaRPr>
          </a:p>
        </p:txBody>
      </p:sp>
      <p:sp>
        <p:nvSpPr>
          <p:cNvPr id="3" name="Content Placeholder 2"/>
          <p:cNvSpPr>
            <a:spLocks noGrp="1"/>
          </p:cNvSpPr>
          <p:nvPr>
            <p:ph sz="quarter" idx="1"/>
          </p:nvPr>
        </p:nvSpPr>
        <p:spPr>
          <a:xfrm>
            <a:off x="457200" y="1428736"/>
            <a:ext cx="8329642" cy="5143536"/>
          </a:xfrm>
        </p:spPr>
        <p:txBody>
          <a:bodyPr>
            <a:normAutofit fontScale="92500" lnSpcReduction="20000"/>
          </a:bodyPr>
          <a:lstStyle/>
          <a:p>
            <a:pPr>
              <a:lnSpc>
                <a:spcPct val="150000"/>
              </a:lnSpc>
            </a:pPr>
            <a:r>
              <a:rPr lang="fa-IR" dirty="0" smtClean="0">
                <a:cs typeface="2  Zar" pitchFamily="2" charset="-78"/>
              </a:rPr>
              <a:t>شناسایی باور ها : </a:t>
            </a:r>
          </a:p>
          <a:p>
            <a:pPr algn="just">
              <a:lnSpc>
                <a:spcPct val="150000"/>
              </a:lnSpc>
              <a:buNone/>
            </a:pPr>
            <a:r>
              <a:rPr lang="fa-IR" dirty="0" smtClean="0">
                <a:cs typeface="2  Zar" pitchFamily="2" charset="-78"/>
              </a:rPr>
              <a:t>کدام یک از باورهای شما درباره ی قدرت برتر یا خالق بزرگ در شما </a:t>
            </a:r>
            <a:r>
              <a:rPr lang="fa-IR" dirty="0" smtClean="0">
                <a:cs typeface="2  Zar" pitchFamily="2" charset="-78"/>
              </a:rPr>
              <a:t>احساس </a:t>
            </a:r>
            <a:r>
              <a:rPr lang="fa-IR" dirty="0" smtClean="0">
                <a:cs typeface="2  Zar" pitchFamily="2" charset="-78"/>
              </a:rPr>
              <a:t>ت</a:t>
            </a:r>
            <a:r>
              <a:rPr lang="fa-IR" dirty="0" smtClean="0">
                <a:cs typeface="2  Zar" pitchFamily="2" charset="-78"/>
              </a:rPr>
              <a:t>وانمندی </a:t>
            </a:r>
            <a:r>
              <a:rPr lang="fa-IR" dirty="0" smtClean="0">
                <a:cs typeface="2  Zar" pitchFamily="2" charset="-78"/>
              </a:rPr>
              <a:t>و آرامش ایجاد می کند ؟ </a:t>
            </a:r>
          </a:p>
          <a:p>
            <a:pPr algn="just">
              <a:lnSpc>
                <a:spcPct val="150000"/>
              </a:lnSpc>
              <a:buNone/>
            </a:pPr>
            <a:r>
              <a:rPr lang="fa-IR" dirty="0" smtClean="0">
                <a:cs typeface="2  Zar" pitchFamily="2" charset="-78"/>
              </a:rPr>
              <a:t>   چرا این باور ها برای شما اهمیت دارد ؟</a:t>
            </a:r>
          </a:p>
          <a:p>
            <a:pPr algn="just">
              <a:lnSpc>
                <a:spcPct val="150000"/>
              </a:lnSpc>
              <a:buNone/>
            </a:pPr>
            <a:r>
              <a:rPr lang="fa-IR" dirty="0" smtClean="0">
                <a:cs typeface="2  Zar" pitchFamily="2" charset="-78"/>
              </a:rPr>
              <a:t>    این باورها چه نقشی در احساس شما دارند ؟ </a:t>
            </a:r>
          </a:p>
          <a:p>
            <a:pPr algn="just">
              <a:lnSpc>
                <a:spcPct val="150000"/>
              </a:lnSpc>
              <a:buNone/>
            </a:pPr>
            <a:r>
              <a:rPr lang="fa-IR" dirty="0" smtClean="0">
                <a:cs typeface="2  Zar" pitchFamily="2" charset="-78"/>
              </a:rPr>
              <a:t>    این باورها باعث می شوند شما درباره ی دیگران چه نگرشی داشته باشید ؟</a:t>
            </a:r>
          </a:p>
          <a:p>
            <a:pPr algn="just">
              <a:lnSpc>
                <a:spcPct val="150000"/>
              </a:lnSpc>
              <a:buNone/>
            </a:pPr>
            <a:r>
              <a:rPr lang="fa-IR" dirty="0" smtClean="0">
                <a:cs typeface="2  Zar" pitchFamily="2" charset="-78"/>
              </a:rPr>
              <a:t>    این باورها باعث می شوند شما در زندگی به طور کلی چه نگرشی داشته باشید ؟</a:t>
            </a:r>
          </a:p>
          <a:p>
            <a:pPr algn="just">
              <a:lnSpc>
                <a:spcPct val="150000"/>
              </a:lnSpc>
              <a:buNone/>
            </a:pPr>
            <a:r>
              <a:rPr lang="fa-IR" dirty="0" smtClean="0">
                <a:cs typeface="2  Zar" pitchFamily="2" charset="-78"/>
              </a:rPr>
              <a:t>   از چه طریقی می توانید در زندگی روزمره به این باورها پایبند باشید ؟</a:t>
            </a:r>
          </a:p>
          <a:p>
            <a:pPr algn="just">
              <a:lnSpc>
                <a:spcPct val="150000"/>
              </a:lnSpc>
              <a:buNone/>
            </a:pPr>
            <a:r>
              <a:rPr lang="fa-IR" dirty="0" smtClean="0">
                <a:cs typeface="2  Zar" pitchFamily="2" charset="-78"/>
              </a:rPr>
              <a:t>   برای تحکیم باورهایتان چه راهکارهایی دیگری در دست دارید ؟             </a:t>
            </a:r>
            <a:endParaRPr lang="fa-IR" dirty="0">
              <a:cs typeface="2  Zar" pitchFamily="2" charset="-78"/>
            </a:endParaRPr>
          </a:p>
        </p:txBody>
      </p:sp>
    </p:spTree>
  </p:cSld>
  <p:clrMapOvr>
    <a:masterClrMapping/>
  </p:clrMapOvr>
  <p:transition>
    <p:wip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214290"/>
            <a:ext cx="8401080" cy="796086"/>
          </a:xfrm>
        </p:spPr>
        <p:txBody>
          <a:bodyPr>
            <a:normAutofit/>
          </a:bodyPr>
          <a:lstStyle/>
          <a:p>
            <a:pPr algn="r"/>
            <a:r>
              <a:rPr lang="fa-IR" sz="3600" b="1" i="1" dirty="0" smtClean="0">
                <a:solidFill>
                  <a:schemeClr val="tx2">
                    <a:lumMod val="75000"/>
                  </a:schemeClr>
                </a:solidFill>
                <a:cs typeface="2  Zar" pitchFamily="2" charset="-78"/>
              </a:rPr>
              <a:t>تمرین : فعالیت قدرت برتر</a:t>
            </a:r>
            <a:endParaRPr lang="fa-IR" sz="3600" b="1" i="1" dirty="0">
              <a:solidFill>
                <a:schemeClr val="tx2">
                  <a:lumMod val="75000"/>
                </a:schemeClr>
              </a:solidFill>
              <a:cs typeface="2  Zar" pitchFamily="2" charset="-78"/>
            </a:endParaRPr>
          </a:p>
        </p:txBody>
      </p:sp>
      <p:sp>
        <p:nvSpPr>
          <p:cNvPr id="3" name="Content Placeholder 2"/>
          <p:cNvSpPr>
            <a:spLocks noGrp="1"/>
          </p:cNvSpPr>
          <p:nvPr>
            <p:ph sz="quarter" idx="1"/>
          </p:nvPr>
        </p:nvSpPr>
        <p:spPr>
          <a:xfrm>
            <a:off x="301752" y="1714488"/>
            <a:ext cx="8699404" cy="4857784"/>
          </a:xfrm>
        </p:spPr>
        <p:txBody>
          <a:bodyPr>
            <a:normAutofit lnSpcReduction="10000"/>
          </a:bodyPr>
          <a:lstStyle/>
          <a:p>
            <a:pPr>
              <a:lnSpc>
                <a:spcPct val="150000"/>
              </a:lnSpc>
            </a:pPr>
            <a:r>
              <a:rPr lang="fa-IR" dirty="0" smtClean="0">
                <a:cs typeface="2  Zar" pitchFamily="2" charset="-78"/>
              </a:rPr>
              <a:t>به کلیسا و یا مسجد بروید ، به نیازمندان کمک کنید </a:t>
            </a:r>
          </a:p>
          <a:p>
            <a:pPr>
              <a:lnSpc>
                <a:spcPct val="150000"/>
              </a:lnSpc>
            </a:pPr>
            <a:r>
              <a:rPr lang="fa-IR" dirty="0" smtClean="0">
                <a:cs typeface="2  Zar" pitchFamily="2" charset="-78"/>
              </a:rPr>
              <a:t>اعتقاد به یک فرد خاص  ( مقایسه خود با او ) </a:t>
            </a:r>
          </a:p>
          <a:p>
            <a:pPr>
              <a:lnSpc>
                <a:spcPct val="150000"/>
              </a:lnSpc>
            </a:pPr>
            <a:r>
              <a:rPr lang="fa-IR" dirty="0" smtClean="0">
                <a:cs typeface="2  Zar" pitchFamily="2" charset="-78"/>
              </a:rPr>
              <a:t>نگاه کردن به ستاره ها </a:t>
            </a:r>
          </a:p>
          <a:p>
            <a:pPr>
              <a:lnSpc>
                <a:spcPct val="150000"/>
              </a:lnSpc>
            </a:pPr>
            <a:r>
              <a:rPr lang="fa-IR" dirty="0" smtClean="0">
                <a:cs typeface="2  Zar" pitchFamily="2" charset="-78"/>
              </a:rPr>
              <a:t>به کره ی زمین فکر کنید </a:t>
            </a:r>
          </a:p>
          <a:p>
            <a:pPr>
              <a:lnSpc>
                <a:spcPct val="150000"/>
              </a:lnSpc>
            </a:pPr>
            <a:r>
              <a:rPr lang="fa-IR" dirty="0" smtClean="0">
                <a:cs typeface="2  Zar" pitchFamily="2" charset="-78"/>
              </a:rPr>
              <a:t>به ساحل دریا بروید </a:t>
            </a:r>
          </a:p>
          <a:p>
            <a:pPr>
              <a:lnSpc>
                <a:spcPct val="150000"/>
              </a:lnSpc>
            </a:pPr>
            <a:r>
              <a:rPr lang="fa-IR" dirty="0" smtClean="0">
                <a:cs typeface="2  Zar" pitchFamily="2" charset="-78"/>
              </a:rPr>
              <a:t>به پارک یا طبیعت بروید </a:t>
            </a:r>
          </a:p>
          <a:p>
            <a:pPr>
              <a:lnSpc>
                <a:spcPct val="150000"/>
              </a:lnSpc>
            </a:pPr>
            <a:r>
              <a:rPr lang="fa-IR" dirty="0" smtClean="0">
                <a:cs typeface="2  Zar" pitchFamily="2" charset="-78"/>
              </a:rPr>
              <a:t>به بدن انسان فکر کنید </a:t>
            </a:r>
          </a:p>
        </p:txBody>
      </p:sp>
    </p:spTree>
  </p:cSld>
  <p:clrMapOvr>
    <a:masterClrMapping/>
  </p:clrMapOvr>
  <p:transition>
    <p:wip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00496" y="0"/>
            <a:ext cx="4686304" cy="1081838"/>
          </a:xfrm>
        </p:spPr>
        <p:txBody>
          <a:bodyPr>
            <a:normAutofit/>
          </a:bodyPr>
          <a:lstStyle/>
          <a:p>
            <a:pPr algn="r"/>
            <a:r>
              <a:rPr lang="fa-IR" sz="3600" b="1" dirty="0" smtClean="0">
                <a:solidFill>
                  <a:schemeClr val="tx2">
                    <a:lumMod val="75000"/>
                  </a:schemeClr>
                </a:solidFill>
                <a:cs typeface="2  Zar" pitchFamily="2" charset="-78"/>
              </a:rPr>
              <a:t>تعیین وقت استراحت :</a:t>
            </a:r>
            <a:endParaRPr lang="fa-IR" sz="3600" b="1" dirty="0">
              <a:solidFill>
                <a:schemeClr val="tx2">
                  <a:lumMod val="75000"/>
                </a:schemeClr>
              </a:solidFill>
              <a:cs typeface="2  Zar" pitchFamily="2" charset="-78"/>
            </a:endParaRPr>
          </a:p>
        </p:txBody>
      </p:sp>
      <p:sp>
        <p:nvSpPr>
          <p:cNvPr id="3" name="Content Placeholder 2"/>
          <p:cNvSpPr>
            <a:spLocks noGrp="1"/>
          </p:cNvSpPr>
          <p:nvPr>
            <p:ph sz="quarter" idx="1"/>
          </p:nvPr>
        </p:nvSpPr>
        <p:spPr>
          <a:xfrm>
            <a:off x="457200" y="1714488"/>
            <a:ext cx="8401080" cy="4610112"/>
          </a:xfrm>
        </p:spPr>
        <p:txBody>
          <a:bodyPr>
            <a:normAutofit fontScale="92500"/>
          </a:bodyPr>
          <a:lstStyle/>
          <a:p>
            <a:pPr>
              <a:lnSpc>
                <a:spcPct val="150000"/>
              </a:lnSpc>
            </a:pPr>
            <a:r>
              <a:rPr lang="fa-IR" dirty="0" smtClean="0">
                <a:cs typeface="2  Zar" pitchFamily="2" charset="-78"/>
              </a:rPr>
              <a:t>همان طور که با دیگران مهربانانه برخورد </a:t>
            </a:r>
            <a:r>
              <a:rPr lang="fa-IR" dirty="0" smtClean="0">
                <a:cs typeface="2  Zar" pitchFamily="2" charset="-78"/>
              </a:rPr>
              <a:t>می کنید </a:t>
            </a:r>
            <a:r>
              <a:rPr lang="fa-IR" dirty="0" smtClean="0">
                <a:cs typeface="2  Zar" pitchFamily="2" charset="-78"/>
              </a:rPr>
              <a:t>با خودتان نیز همین رویه را در پیش بگیرید  . کار خوبی برای خودتان انجام دهید که تا به حال در انجام آن اکراه داشتید .</a:t>
            </a:r>
          </a:p>
          <a:p>
            <a:pPr>
              <a:lnSpc>
                <a:spcPct val="150000"/>
              </a:lnSpc>
            </a:pPr>
            <a:r>
              <a:rPr lang="fa-IR" dirty="0" smtClean="0">
                <a:cs typeface="2  Zar" pitchFamily="2" charset="-78"/>
              </a:rPr>
              <a:t>برای خودتان وقت اختصاص بدهید، حتی اگر چند ساعت در هفته باشد و در این مدت کار دلخواه خود را انجام دهید .</a:t>
            </a:r>
          </a:p>
          <a:p>
            <a:pPr>
              <a:lnSpc>
                <a:spcPct val="150000"/>
              </a:lnSpc>
            </a:pPr>
            <a:r>
              <a:rPr lang="fa-IR" dirty="0" smtClean="0">
                <a:cs typeface="2  Zar" pitchFamily="2" charset="-78"/>
              </a:rPr>
              <a:t>اگر واقعا احساس خستگی می کنید یک روز استراحت کنید ، به جاهای زیبا و دل انگیز بروید .</a:t>
            </a:r>
          </a:p>
          <a:p>
            <a:pPr>
              <a:lnSpc>
                <a:spcPct val="150000"/>
              </a:lnSpc>
            </a:pPr>
            <a:r>
              <a:rPr lang="fa-IR" dirty="0" smtClean="0">
                <a:cs typeface="2  Zar" pitchFamily="2" charset="-78"/>
              </a:rPr>
              <a:t>برای انجام کارهای دلخواه زندگی ( خرید کردن ، دیدار دوستان) وقت بگذارید.</a:t>
            </a:r>
            <a:endParaRPr lang="fa-IR" dirty="0">
              <a:cs typeface="2  Zar" pitchFamily="2" charset="-78"/>
            </a:endParaRPr>
          </a:p>
        </p:txBody>
      </p:sp>
    </p:spTree>
  </p:cSld>
  <p:clrMapOvr>
    <a:masterClrMapping/>
  </p:clrMapOvr>
  <p:transition>
    <p:wip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2910" y="0"/>
            <a:ext cx="8229600" cy="1143000"/>
          </a:xfrm>
        </p:spPr>
        <p:txBody>
          <a:bodyPr>
            <a:normAutofit/>
          </a:bodyPr>
          <a:lstStyle/>
          <a:p>
            <a:pPr algn="r"/>
            <a:r>
              <a:rPr lang="fa-IR" sz="4000" b="1" dirty="0" smtClean="0">
                <a:solidFill>
                  <a:schemeClr val="tx2">
                    <a:lumMod val="75000"/>
                  </a:schemeClr>
                </a:solidFill>
                <a:cs typeface="2  Zar" pitchFamily="2" charset="-78"/>
              </a:rPr>
              <a:t>زندگی در زمان حال :</a:t>
            </a:r>
            <a:endParaRPr lang="fa-IR" sz="4000" b="1" dirty="0">
              <a:solidFill>
                <a:schemeClr val="tx2">
                  <a:lumMod val="75000"/>
                </a:schemeClr>
              </a:solidFill>
              <a:cs typeface="2  Zar" pitchFamily="2" charset="-78"/>
            </a:endParaRPr>
          </a:p>
        </p:txBody>
      </p:sp>
      <p:sp>
        <p:nvSpPr>
          <p:cNvPr id="3" name="Content Placeholder 2"/>
          <p:cNvSpPr>
            <a:spLocks noGrp="1"/>
          </p:cNvSpPr>
          <p:nvPr>
            <p:ph sz="quarter" idx="1"/>
          </p:nvPr>
        </p:nvSpPr>
        <p:spPr>
          <a:xfrm>
            <a:off x="301752" y="1500174"/>
            <a:ext cx="8556528" cy="5000660"/>
          </a:xfrm>
        </p:spPr>
        <p:txBody>
          <a:bodyPr>
            <a:normAutofit/>
          </a:bodyPr>
          <a:lstStyle/>
          <a:p>
            <a:pPr>
              <a:lnSpc>
                <a:spcPct val="150000"/>
              </a:lnSpc>
            </a:pPr>
            <a:r>
              <a:rPr lang="fa-IR" sz="2800" dirty="0" smtClean="0">
                <a:solidFill>
                  <a:srgbClr val="002060"/>
                </a:solidFill>
                <a:cs typeface="2  Zar" pitchFamily="2" charset="-78"/>
              </a:rPr>
              <a:t>تمرین ذهنم الان کجاست ؟ </a:t>
            </a:r>
            <a:r>
              <a:rPr lang="fa-IR" dirty="0" smtClean="0">
                <a:cs typeface="2  Zar" pitchFamily="2" charset="-78"/>
              </a:rPr>
              <a:t>آیا به آینده سفر کرده؟ گذشته ؟ حال؟ به چه موضوعی فکر می کنید ؟ سعی کنید ذهنتان را معطوف زمان حال کنید . به شیوه ی تنفس خودتان  دقت کنید  . به بدن خود دقت کنید  . کدام قسمت دچار تنش شده است ؟به هر گونه هیجان در طی سفر زمانتان دقت کنید .</a:t>
            </a:r>
          </a:p>
          <a:p>
            <a:pPr>
              <a:lnSpc>
                <a:spcPct val="150000"/>
              </a:lnSpc>
            </a:pPr>
            <a:r>
              <a:rPr lang="fa-IR" sz="2800" dirty="0" smtClean="0">
                <a:solidFill>
                  <a:srgbClr val="002060"/>
                </a:solidFill>
                <a:cs typeface="2  Zar" pitchFamily="2" charset="-78"/>
              </a:rPr>
              <a:t>تمرین گوش سپاری به زمان حال : </a:t>
            </a:r>
            <a:r>
              <a:rPr lang="fa-IR" dirty="0" smtClean="0">
                <a:cs typeface="2  Zar" pitchFamily="2" charset="-78"/>
              </a:rPr>
              <a:t>استفاده از حس شنوایی با استفاده از دستور العمل</a:t>
            </a:r>
          </a:p>
          <a:p>
            <a:pPr>
              <a:lnSpc>
                <a:spcPct val="150000"/>
              </a:lnSpc>
            </a:pPr>
            <a:r>
              <a:rPr lang="fa-IR" sz="2800" dirty="0" smtClean="0">
                <a:solidFill>
                  <a:srgbClr val="002060"/>
                </a:solidFill>
                <a:cs typeface="2  Zar" pitchFamily="2" charset="-78"/>
              </a:rPr>
              <a:t>تمرین تنفس آگاهانه با استفاده از دستورالعمل </a:t>
            </a:r>
            <a:endParaRPr lang="fa-IR" sz="2800" dirty="0">
              <a:solidFill>
                <a:srgbClr val="002060"/>
              </a:solidFill>
              <a:cs typeface="2  Zar" pitchFamily="2" charset="-78"/>
            </a:endParaRPr>
          </a:p>
        </p:txBody>
      </p:sp>
    </p:spTree>
  </p:cSld>
  <p:clrMapOvr>
    <a:masterClrMapping/>
  </p:clrMapOvr>
  <p:transition>
    <p:wip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500042"/>
            <a:ext cx="8258204" cy="653210"/>
          </a:xfrm>
        </p:spPr>
        <p:txBody>
          <a:bodyPr>
            <a:normAutofit/>
          </a:bodyPr>
          <a:lstStyle/>
          <a:p>
            <a:pPr algn="r"/>
            <a:r>
              <a:rPr lang="fa-IR" sz="3600" dirty="0" smtClean="0">
                <a:solidFill>
                  <a:srgbClr val="002060"/>
                </a:solidFill>
                <a:cs typeface="2  Zar" pitchFamily="2" charset="-78"/>
              </a:rPr>
              <a:t>استفاده از افکار مقابله ای خود تشویق گرایانه </a:t>
            </a:r>
            <a:endParaRPr lang="fa-IR" sz="3600" dirty="0">
              <a:solidFill>
                <a:srgbClr val="002060"/>
              </a:solidFill>
              <a:cs typeface="2  Zar" pitchFamily="2" charset="-78"/>
            </a:endParaRPr>
          </a:p>
        </p:txBody>
      </p:sp>
      <p:sp>
        <p:nvSpPr>
          <p:cNvPr id="3" name="Content Placeholder 2"/>
          <p:cNvSpPr>
            <a:spLocks noGrp="1"/>
          </p:cNvSpPr>
          <p:nvPr>
            <p:ph sz="quarter" idx="1"/>
          </p:nvPr>
        </p:nvSpPr>
        <p:spPr>
          <a:xfrm>
            <a:off x="301752" y="1527048"/>
            <a:ext cx="8627966" cy="5116662"/>
          </a:xfrm>
        </p:spPr>
        <p:txBody>
          <a:bodyPr/>
          <a:lstStyle/>
          <a:p>
            <a:r>
              <a:rPr lang="fa-IR" dirty="0" smtClean="0">
                <a:cs typeface="2  Zar" pitchFamily="2" charset="-78"/>
              </a:rPr>
              <a:t>اشتباه گریز ناپذیر است هیچ انسانی بی عیب و نقص نیست </a:t>
            </a:r>
          </a:p>
          <a:p>
            <a:r>
              <a:rPr lang="fa-IR" dirty="0" smtClean="0">
                <a:cs typeface="2  Zar" pitchFamily="2" charset="-78"/>
              </a:rPr>
              <a:t>من قبلا تجارب ناخوشایند زیادی داشتم و </a:t>
            </a:r>
            <a:r>
              <a:rPr lang="fa-IR" dirty="0" smtClean="0">
                <a:cs typeface="2  Zar" pitchFamily="2" charset="-78"/>
              </a:rPr>
              <a:t>آنها </a:t>
            </a:r>
            <a:r>
              <a:rPr lang="fa-IR" dirty="0" smtClean="0">
                <a:cs typeface="2  Zar" pitchFamily="2" charset="-78"/>
              </a:rPr>
              <a:t>را پشت سر گذاشته ام </a:t>
            </a:r>
          </a:p>
          <a:p>
            <a:r>
              <a:rPr lang="fa-IR" dirty="0" smtClean="0">
                <a:cs typeface="2  Zar" pitchFamily="2" charset="-78"/>
              </a:rPr>
              <a:t>این نیز بگذرد </a:t>
            </a:r>
          </a:p>
          <a:p>
            <a:r>
              <a:rPr lang="fa-IR" dirty="0" smtClean="0">
                <a:cs typeface="2  Zar" pitchFamily="2" charset="-78"/>
              </a:rPr>
              <a:t>احساس من مثل امواج دریا هستند که دائم می آیند و می روند .</a:t>
            </a:r>
          </a:p>
          <a:p>
            <a:r>
              <a:rPr lang="fa-IR" dirty="0" smtClean="0">
                <a:cs typeface="2  Zar" pitchFamily="2" charset="-78"/>
              </a:rPr>
              <a:t>احساس هایم در حال حاضر ناخوشایند هستند ، اما می توانم آنها را بپذیرم </a:t>
            </a:r>
          </a:p>
          <a:p>
            <a:r>
              <a:rPr lang="fa-IR" dirty="0" smtClean="0">
                <a:cs typeface="2  Zar" pitchFamily="2" charset="-78"/>
              </a:rPr>
              <a:t>می توانم </a:t>
            </a:r>
            <a:r>
              <a:rPr lang="fa-IR" dirty="0" smtClean="0">
                <a:cs typeface="2  Zar" pitchFamily="2" charset="-78"/>
              </a:rPr>
              <a:t>مضطرب بشوم و در عین حال با این موقعیت کنار بیایم </a:t>
            </a:r>
          </a:p>
          <a:p>
            <a:r>
              <a:rPr lang="fa-IR" dirty="0" smtClean="0">
                <a:cs typeface="2  Zar" pitchFamily="2" charset="-78"/>
              </a:rPr>
              <a:t>این فرصتی است برای من تا یاد بگیرم چگونه با ترسهایم مقابله کنم .</a:t>
            </a:r>
            <a:endParaRPr lang="fa-IR" dirty="0">
              <a:cs typeface="2  Zar" pitchFamily="2" charset="-78"/>
            </a:endParaRPr>
          </a:p>
        </p:txBody>
      </p:sp>
      <p:graphicFrame>
        <p:nvGraphicFramePr>
          <p:cNvPr id="4" name="Table 3"/>
          <p:cNvGraphicFramePr>
            <a:graphicFrameLocks noGrp="1"/>
          </p:cNvGraphicFramePr>
          <p:nvPr/>
        </p:nvGraphicFramePr>
        <p:xfrm>
          <a:off x="357158" y="5214950"/>
          <a:ext cx="8429684" cy="1071570"/>
        </p:xfrm>
        <a:graphic>
          <a:graphicData uri="http://schemas.openxmlformats.org/drawingml/2006/table">
            <a:tbl>
              <a:tblPr rtl="1" firstRow="1" bandRow="1">
                <a:tableStyleId>{5C22544A-7EE6-4342-B048-85BDC9FD1C3A}</a:tableStyleId>
              </a:tblPr>
              <a:tblGrid>
                <a:gridCol w="4214842"/>
                <a:gridCol w="4214842"/>
              </a:tblGrid>
              <a:tr h="428628">
                <a:tc>
                  <a:txBody>
                    <a:bodyPr/>
                    <a:lstStyle/>
                    <a:p>
                      <a:pPr algn="ctr" rtl="1"/>
                      <a:r>
                        <a:rPr lang="fa-IR" dirty="0" smtClean="0">
                          <a:cs typeface="2  Zar" pitchFamily="2" charset="-78"/>
                        </a:rPr>
                        <a:t>موقعیت آشفته ساز</a:t>
                      </a:r>
                      <a:endParaRPr lang="fa-IR" dirty="0">
                        <a:cs typeface="2  Zar" pitchFamily="2" charset="-78"/>
                      </a:endParaRPr>
                    </a:p>
                  </a:txBody>
                  <a:tcPr/>
                </a:tc>
                <a:tc>
                  <a:txBody>
                    <a:bodyPr/>
                    <a:lstStyle/>
                    <a:p>
                      <a:pPr algn="ctr" rtl="1"/>
                      <a:r>
                        <a:rPr lang="fa-IR" dirty="0" smtClean="0">
                          <a:cs typeface="2  Zar" pitchFamily="2" charset="-78"/>
                        </a:rPr>
                        <a:t>افکار مقابله ای جدید</a:t>
                      </a:r>
                      <a:endParaRPr lang="fa-IR" dirty="0">
                        <a:cs typeface="2  Zar" pitchFamily="2" charset="-78"/>
                      </a:endParaRPr>
                    </a:p>
                  </a:txBody>
                  <a:tcPr/>
                </a:tc>
              </a:tr>
              <a:tr h="642942">
                <a:tc>
                  <a:txBody>
                    <a:bodyPr/>
                    <a:lstStyle/>
                    <a:p>
                      <a:pPr rtl="1"/>
                      <a:r>
                        <a:rPr lang="fa-IR" dirty="0" smtClean="0">
                          <a:cs typeface="2  Zar" pitchFamily="2" charset="-78"/>
                        </a:rPr>
                        <a:t>رئیس سر من داد زد </a:t>
                      </a:r>
                      <a:endParaRPr lang="fa-IR" dirty="0">
                        <a:cs typeface="2  Zar" pitchFamily="2" charset="-78"/>
                      </a:endParaRPr>
                    </a:p>
                  </a:txBody>
                  <a:tcPr/>
                </a:tc>
                <a:tc>
                  <a:txBody>
                    <a:bodyPr/>
                    <a:lstStyle/>
                    <a:p>
                      <a:pPr rtl="1"/>
                      <a:r>
                        <a:rPr lang="fa-IR" dirty="0" smtClean="0">
                          <a:cs typeface="2  Zar" pitchFamily="2" charset="-78"/>
                        </a:rPr>
                        <a:t>این کارش خیلی اذیتم کرد ، اما</a:t>
                      </a:r>
                      <a:r>
                        <a:rPr lang="fa-IR" baseline="0" dirty="0" smtClean="0">
                          <a:cs typeface="2  Zar" pitchFamily="2" charset="-78"/>
                        </a:rPr>
                        <a:t> این احساس ها موقتی هستند</a:t>
                      </a:r>
                      <a:endParaRPr lang="fa-IR" dirty="0">
                        <a:cs typeface="2  Zar" pitchFamily="2" charset="-78"/>
                      </a:endParaRPr>
                    </a:p>
                  </a:txBody>
                  <a:tcPr/>
                </a:tc>
              </a:tr>
            </a:tbl>
          </a:graphicData>
        </a:graphic>
      </p:graphicFrame>
    </p:spTree>
  </p:cSld>
  <p:clrMapOvr>
    <a:masterClrMapping/>
  </p:clrMapOvr>
  <p:transition>
    <p:wipe/>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fa-IR" sz="4400" dirty="0" smtClean="0">
                <a:solidFill>
                  <a:srgbClr val="002060"/>
                </a:solidFill>
                <a:cs typeface="2  Zar" pitchFamily="2" charset="-78"/>
              </a:rPr>
              <a:t>پذیرش بنیادین </a:t>
            </a:r>
            <a:endParaRPr lang="fa-IR" sz="4400" dirty="0">
              <a:solidFill>
                <a:srgbClr val="002060"/>
              </a:solidFill>
              <a:cs typeface="2  Zar" pitchFamily="2" charset="-78"/>
            </a:endParaRPr>
          </a:p>
        </p:txBody>
      </p:sp>
      <p:sp>
        <p:nvSpPr>
          <p:cNvPr id="3" name="Content Placeholder 2"/>
          <p:cNvSpPr>
            <a:spLocks noGrp="1"/>
          </p:cNvSpPr>
          <p:nvPr>
            <p:ph sz="half" idx="1"/>
          </p:nvPr>
        </p:nvSpPr>
        <p:spPr>
          <a:xfrm>
            <a:off x="500034" y="3071810"/>
            <a:ext cx="3770182" cy="2410014"/>
          </a:xfrm>
          <a:effectLst>
            <a:glow rad="101600">
              <a:schemeClr val="accent3">
                <a:satMod val="175000"/>
                <a:alpha val="40000"/>
              </a:schemeClr>
            </a:glow>
            <a:outerShdw blurRad="76200" dir="13500000" sy="23000" kx="1200000" algn="br" rotWithShape="0">
              <a:prstClr val="black">
                <a:alpha val="20000"/>
              </a:prstClr>
            </a:outerShdw>
            <a:reflection blurRad="6350" stA="50000" endA="300" endPos="55500" dist="50800" dir="5400000" sy="-100000" algn="bl" rotWithShape="0"/>
          </a:effectLst>
          <a:scene3d>
            <a:camera prst="isometricOffAxis1Right"/>
            <a:lightRig rig="soft" dir="b">
              <a:rot lat="0" lon="0" rev="0"/>
            </a:lightRig>
          </a:scene3d>
          <a:sp3d prstMaterial="dkEdge">
            <a:bevelT w="63500" h="63500" prst="cross"/>
            <a:contourClr>
              <a:schemeClr val="dk1"/>
            </a:contourClr>
          </a:sp3d>
        </p:spPr>
        <p:style>
          <a:lnRef idx="0">
            <a:schemeClr val="dk1"/>
          </a:lnRef>
          <a:fillRef idx="3">
            <a:schemeClr val="dk1"/>
          </a:fillRef>
          <a:effectRef idx="3">
            <a:schemeClr val="dk1"/>
          </a:effectRef>
          <a:fontRef idx="minor">
            <a:schemeClr val="lt1"/>
          </a:fontRef>
        </p:style>
        <p:txBody>
          <a:bodyPr>
            <a:normAutofit fontScale="92500" lnSpcReduction="20000"/>
          </a:bodyPr>
          <a:lstStyle/>
          <a:p>
            <a:pPr>
              <a:lnSpc>
                <a:spcPct val="150000"/>
              </a:lnSpc>
            </a:pPr>
            <a:r>
              <a:rPr lang="fa-IR" dirty="0" smtClean="0">
                <a:solidFill>
                  <a:srgbClr val="FFFF00"/>
                </a:solidFill>
                <a:cs typeface="2  Zar" pitchFamily="2" charset="-78"/>
              </a:rPr>
              <a:t>” خدایا به من توانایی بده که آنچه را که می توانم تغییر دهم ، تغییر دهم، شجاعت بده تا آنچه را که نمی توانم تغییر دهم بپذیرم ، شعوری بده تا تفاوت این دو را درک کنم “  .</a:t>
            </a:r>
          </a:p>
          <a:p>
            <a:pPr>
              <a:lnSpc>
                <a:spcPct val="150000"/>
              </a:lnSpc>
              <a:buNone/>
            </a:pPr>
            <a:endParaRPr lang="fa-IR" dirty="0" smtClean="0">
              <a:solidFill>
                <a:srgbClr val="FFFF00"/>
              </a:solidFill>
              <a:cs typeface="2  Zar" pitchFamily="2" charset="-78"/>
            </a:endParaRPr>
          </a:p>
        </p:txBody>
      </p:sp>
      <p:sp>
        <p:nvSpPr>
          <p:cNvPr id="4" name="Content Placeholder 3"/>
          <p:cNvSpPr>
            <a:spLocks noGrp="1"/>
          </p:cNvSpPr>
          <p:nvPr>
            <p:ph sz="half" idx="2"/>
          </p:nvPr>
        </p:nvSpPr>
        <p:spPr>
          <a:xfrm>
            <a:off x="4786314" y="2143116"/>
            <a:ext cx="4000528" cy="3571900"/>
          </a:xfrm>
        </p:spPr>
        <p:txBody>
          <a:bodyPr>
            <a:normAutofit fontScale="92500" lnSpcReduction="20000"/>
          </a:bodyPr>
          <a:lstStyle/>
          <a:p>
            <a:pPr>
              <a:lnSpc>
                <a:spcPct val="170000"/>
              </a:lnSpc>
            </a:pPr>
            <a:r>
              <a:rPr lang="fa-IR" sz="3300" dirty="0" smtClean="0">
                <a:cs typeface="2  Zar" pitchFamily="2" charset="-78"/>
              </a:rPr>
              <a:t>برخی از موضوعات را بدون قضاوت درباره ی آنها </a:t>
            </a:r>
            <a:r>
              <a:rPr lang="fa-IR" sz="3300" dirty="0" smtClean="0">
                <a:cs typeface="2  Zar" pitchFamily="2" charset="-78"/>
              </a:rPr>
              <a:t>بپذیرید.</a:t>
            </a:r>
          </a:p>
          <a:p>
            <a:pPr>
              <a:lnSpc>
                <a:spcPct val="170000"/>
              </a:lnSpc>
            </a:pPr>
            <a:r>
              <a:rPr lang="fa-IR" sz="3300" dirty="0" smtClean="0">
                <a:cs typeface="2  Zar" pitchFamily="2" charset="-78"/>
              </a:rPr>
              <a:t>تعادل یابی بین دو چیز متفاوت : تغییر و پذیرش</a:t>
            </a:r>
            <a:endParaRPr lang="fa-IR" sz="3300" dirty="0" smtClean="0">
              <a:cs typeface="2  Zar" pitchFamily="2" charset="-78"/>
            </a:endParaRPr>
          </a:p>
          <a:p>
            <a:pPr>
              <a:lnSpc>
                <a:spcPct val="170000"/>
              </a:lnSpc>
            </a:pPr>
            <a:endParaRPr lang="fa-IR" sz="2400" dirty="0"/>
          </a:p>
        </p:txBody>
      </p:sp>
    </p:spTree>
  </p:cSld>
  <p:clrMapOvr>
    <a:masterClrMapping/>
  </p:clrMapOvr>
  <p:transition>
    <p:wipe/>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3500430" y="0"/>
            <a:ext cx="5186370" cy="1143000"/>
          </a:xfrm>
        </p:spPr>
        <p:txBody>
          <a:bodyPr>
            <a:noAutofit/>
          </a:bodyPr>
          <a:lstStyle/>
          <a:p>
            <a:pPr algn="r"/>
            <a:r>
              <a:rPr lang="fa-IR" sz="4800" dirty="0" smtClean="0">
                <a:solidFill>
                  <a:schemeClr val="tx2">
                    <a:lumMod val="75000"/>
                  </a:schemeClr>
                </a:solidFill>
                <a:cs typeface="2  Zar" pitchFamily="2" charset="-78"/>
              </a:rPr>
              <a:t>تمرین پذیرش بنیادین </a:t>
            </a:r>
            <a:endParaRPr lang="fa-IR" sz="4800" dirty="0">
              <a:solidFill>
                <a:schemeClr val="tx2">
                  <a:lumMod val="75000"/>
                </a:schemeClr>
              </a:solidFill>
              <a:cs typeface="2  Zar" pitchFamily="2" charset="-78"/>
            </a:endParaRPr>
          </a:p>
        </p:txBody>
      </p:sp>
      <p:sp>
        <p:nvSpPr>
          <p:cNvPr id="8" name="Content Placeholder 7"/>
          <p:cNvSpPr>
            <a:spLocks noGrp="1"/>
          </p:cNvSpPr>
          <p:nvPr>
            <p:ph sz="quarter" idx="1"/>
          </p:nvPr>
        </p:nvSpPr>
        <p:spPr>
          <a:xfrm>
            <a:off x="457200" y="1571612"/>
            <a:ext cx="8329642" cy="5072098"/>
          </a:xfrm>
        </p:spPr>
        <p:txBody>
          <a:bodyPr>
            <a:normAutofit fontScale="92500" lnSpcReduction="10000"/>
          </a:bodyPr>
          <a:lstStyle/>
          <a:p>
            <a:pPr>
              <a:lnSpc>
                <a:spcPct val="150000"/>
              </a:lnSpc>
            </a:pPr>
            <a:r>
              <a:rPr lang="fa-IR" dirty="0" smtClean="0">
                <a:cs typeface="2  Zar" pitchFamily="2" charset="-78"/>
              </a:rPr>
              <a:t>در این موقعیت چه اتفاقی افتاده است ؟</a:t>
            </a:r>
          </a:p>
          <a:p>
            <a:pPr>
              <a:lnSpc>
                <a:spcPct val="150000"/>
              </a:lnSpc>
            </a:pPr>
            <a:r>
              <a:rPr lang="fa-IR" dirty="0" smtClean="0">
                <a:cs typeface="2  Zar" pitchFamily="2" charset="-78"/>
              </a:rPr>
              <a:t>چه وقایعی باعث شده است موقعیت فعلی رخ بدهد ؟</a:t>
            </a:r>
          </a:p>
          <a:p>
            <a:pPr>
              <a:lnSpc>
                <a:spcPct val="150000"/>
              </a:lnSpc>
            </a:pPr>
            <a:r>
              <a:rPr lang="fa-IR" dirty="0" smtClean="0">
                <a:cs typeface="2  Zar" pitchFamily="2" charset="-78"/>
              </a:rPr>
              <a:t>شما چه نقشی در ایجاد موقعیت فعلی داشتید ؟</a:t>
            </a:r>
          </a:p>
          <a:p>
            <a:pPr>
              <a:lnSpc>
                <a:spcPct val="150000"/>
              </a:lnSpc>
            </a:pPr>
            <a:r>
              <a:rPr lang="fa-IR" dirty="0" smtClean="0">
                <a:cs typeface="2  Zar" pitchFamily="2" charset="-78"/>
              </a:rPr>
              <a:t>دیگران چه نقشی در ایجاد آن داشتند ؟</a:t>
            </a:r>
          </a:p>
          <a:p>
            <a:pPr>
              <a:lnSpc>
                <a:spcPct val="150000"/>
              </a:lnSpc>
            </a:pPr>
            <a:r>
              <a:rPr lang="fa-IR" dirty="0" smtClean="0">
                <a:cs typeface="2  Zar" pitchFamily="2" charset="-78"/>
              </a:rPr>
              <a:t>در این موقعیت چه چیزی تحت کنترل شماست ؟</a:t>
            </a:r>
          </a:p>
          <a:p>
            <a:pPr>
              <a:lnSpc>
                <a:spcPct val="150000"/>
              </a:lnSpc>
            </a:pPr>
            <a:r>
              <a:rPr lang="fa-IR" dirty="0" smtClean="0">
                <a:cs typeface="2  Zar" pitchFamily="2" charset="-78"/>
              </a:rPr>
              <a:t>در این موقعیت چه چیزی تحت کنترل شما نیست ؟</a:t>
            </a:r>
          </a:p>
          <a:p>
            <a:pPr>
              <a:lnSpc>
                <a:spcPct val="150000"/>
              </a:lnSpc>
            </a:pPr>
            <a:r>
              <a:rPr lang="fa-IR" dirty="0" smtClean="0">
                <a:cs typeface="2  Zar" pitchFamily="2" charset="-78"/>
              </a:rPr>
              <a:t>چه پاسخی به این موقعیت دادید؟</a:t>
            </a:r>
          </a:p>
          <a:p>
            <a:pPr>
              <a:lnSpc>
                <a:spcPct val="150000"/>
              </a:lnSpc>
            </a:pPr>
            <a:r>
              <a:rPr lang="fa-IR" dirty="0" smtClean="0">
                <a:cs typeface="2  Zar" pitchFamily="2" charset="-78"/>
              </a:rPr>
              <a:t>واکنش شما چه تاثیری بر افکار و احساسات شما و دیگران داشت ؟</a:t>
            </a:r>
          </a:p>
          <a:p>
            <a:pPr>
              <a:lnSpc>
                <a:spcPct val="150000"/>
              </a:lnSpc>
              <a:buNone/>
            </a:pPr>
            <a:endParaRPr lang="fa-IR" dirty="0">
              <a:cs typeface="2  Zar" pitchFamily="2" charset="-78"/>
            </a:endParaRPr>
          </a:p>
        </p:txBody>
      </p:sp>
    </p:spTree>
  </p:cSld>
  <p:clrMapOvr>
    <a:masterClrMapping/>
  </p:clrMapOvr>
  <p:transition>
    <p:wip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7158" y="357166"/>
            <a:ext cx="8534400" cy="758952"/>
          </a:xfrm>
        </p:spPr>
        <p:txBody>
          <a:bodyPr>
            <a:normAutofit fontScale="90000"/>
          </a:bodyPr>
          <a:lstStyle/>
          <a:p>
            <a:pPr algn="r"/>
            <a:r>
              <a:rPr lang="fa-IR" sz="6600" b="1" i="1" dirty="0" smtClean="0">
                <a:solidFill>
                  <a:schemeClr val="tx2"/>
                </a:solidFill>
                <a:cs typeface="2  Zar" pitchFamily="2" charset="-78"/>
              </a:rPr>
              <a:t>مفهوم دیالکتیک :</a:t>
            </a:r>
            <a:endParaRPr lang="fa-IR" sz="6600" b="1" i="1" dirty="0">
              <a:solidFill>
                <a:schemeClr val="tx2"/>
              </a:solidFill>
              <a:cs typeface="2  Zar" pitchFamily="2" charset="-78"/>
            </a:endParaRPr>
          </a:p>
        </p:txBody>
      </p:sp>
      <p:sp>
        <p:nvSpPr>
          <p:cNvPr id="3" name="Content Placeholder 2"/>
          <p:cNvSpPr>
            <a:spLocks noGrp="1"/>
          </p:cNvSpPr>
          <p:nvPr>
            <p:ph sz="quarter" idx="1"/>
          </p:nvPr>
        </p:nvSpPr>
        <p:spPr>
          <a:xfrm>
            <a:off x="285720" y="1714488"/>
            <a:ext cx="8501122" cy="4500594"/>
          </a:xfrm>
          <a:solidFill>
            <a:schemeClr val="bg1">
              <a:lumMod val="95000"/>
            </a:schemeClr>
          </a:solidFill>
          <a:ln>
            <a:noFill/>
          </a:ln>
          <a:effectLst>
            <a:glow rad="63500">
              <a:schemeClr val="accent3">
                <a:satMod val="175000"/>
                <a:alpha val="40000"/>
              </a:schemeClr>
            </a:glow>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noAutofit/>
          </a:bodyPr>
          <a:lstStyle/>
          <a:p>
            <a:pPr algn="just">
              <a:lnSpc>
                <a:spcPct val="150000"/>
              </a:lnSpc>
            </a:pPr>
            <a:r>
              <a:rPr lang="fa-IR" sz="1800" dirty="0" smtClean="0">
                <a:cs typeface="2  Zar" pitchFamily="2" charset="-78"/>
              </a:rPr>
              <a:t>لینهان (1993) معتقد است فهم زیر بنایی </a:t>
            </a:r>
            <a:r>
              <a:rPr lang="en-US" sz="1800" dirty="0" smtClean="0">
                <a:cs typeface="2  Zar" pitchFamily="2" charset="-78"/>
              </a:rPr>
              <a:t>DBT </a:t>
            </a:r>
            <a:r>
              <a:rPr lang="fa-IR" sz="1800" dirty="0" smtClean="0">
                <a:cs typeface="2  Zar" pitchFamily="2" charset="-78"/>
              </a:rPr>
              <a:t>حایز اهمیت </a:t>
            </a:r>
            <a:r>
              <a:rPr lang="fa-IR" sz="1800" dirty="0" smtClean="0">
                <a:cs typeface="2  Zar" pitchFamily="2" charset="-78"/>
              </a:rPr>
              <a:t>است  ، </a:t>
            </a:r>
            <a:r>
              <a:rPr lang="fa-IR" sz="1800" dirty="0" smtClean="0">
                <a:cs typeface="2  Zar" pitchFamily="2" charset="-78"/>
              </a:rPr>
              <a:t>چرا که تعیین کننده نگرش در مانگر به رنج بیمار است. اما چرا لینهان برای توضیح روش درمانی خود ،اصطلاح دیالکتیک را بکار برده است؟ وی مفهوم دیالکتیک را از هگل گرفته است. در دیدگاه هگل ،دیالکتی « سیر اندیشه » است از طریق« تز » (وضع موجود)، « انتی تز»( وضع مقابل) و « سنتز » (وضع مجامع). در فلسفه هگل ، تز، ایجاب است و انتی تز ، سلب یا نفی ان، وسنتز ، نفی نفی، که عبارت است از حفظ نتایج صحیحی از </a:t>
            </a:r>
            <a:r>
              <a:rPr lang="fa-IR" sz="1800" dirty="0" smtClean="0">
                <a:cs typeface="2  Zar" pitchFamily="2" charset="-78"/>
              </a:rPr>
              <a:t>تقابل </a:t>
            </a:r>
            <a:r>
              <a:rPr lang="fa-IR" sz="1800" dirty="0" smtClean="0">
                <a:cs typeface="2  Zar" pitchFamily="2" charset="-78"/>
              </a:rPr>
              <a:t>دو مقدمه ی پیشین ناشی می شود. به معنا ی دیگر، لینهان معتقد است که اصطلاح دیالکتیک به این عقیده  اشاره دارد که  حقیقت، نتیجه ی تنش دایمی بین اهداف یا موضوعات مختلف است.هر اتفاقی- که تز نامیده می شود- گرایشی به تولید یک نیروی مخالف خود دارد.( که </a:t>
            </a:r>
            <a:r>
              <a:rPr lang="fa-IR" sz="1800" dirty="0" smtClean="0">
                <a:cs typeface="2  Zar" pitchFamily="2" charset="-78"/>
              </a:rPr>
              <a:t>آنتی </a:t>
            </a:r>
            <a:r>
              <a:rPr lang="fa-IR" sz="1800" dirty="0" smtClean="0">
                <a:cs typeface="2  Zar" pitchFamily="2" charset="-78"/>
              </a:rPr>
              <a:t>تز نامیده می شود) و تضاد میان اهداف و اندیشه ها از طریق خلق یک اتفاق جدید (که سنتز نامیده می شود) ، بر طرف خواهد شد      ( لینهان و دکستر –مازا2008</a:t>
            </a:r>
            <a:r>
              <a:rPr lang="fa-IR" sz="1800" dirty="0" smtClean="0">
                <a:cs typeface="2  Zar" pitchFamily="2" charset="-78"/>
              </a:rPr>
              <a:t>)</a:t>
            </a:r>
            <a:endParaRPr lang="fa-IR" sz="1800" dirty="0">
              <a:cs typeface="2  Zar" pitchFamily="2" charset="-78"/>
            </a:endParaRPr>
          </a:p>
        </p:txBody>
      </p:sp>
    </p:spTree>
  </p:cSld>
  <p:clrMapOvr>
    <a:masterClrMapping/>
  </p:clrMapOvr>
  <p:transition>
    <p:wip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fa-IR" sz="4400" dirty="0" smtClean="0">
                <a:solidFill>
                  <a:schemeClr val="tx2">
                    <a:lumMod val="75000"/>
                  </a:schemeClr>
                </a:solidFill>
                <a:cs typeface="2  Zar" pitchFamily="2" charset="-78"/>
              </a:rPr>
              <a:t>خود گویی های تایید گرایانه </a:t>
            </a:r>
            <a:endParaRPr lang="fa-IR" sz="4400" dirty="0">
              <a:solidFill>
                <a:schemeClr val="tx2">
                  <a:lumMod val="75000"/>
                </a:schemeClr>
              </a:solidFill>
              <a:cs typeface="2  Zar" pitchFamily="2" charset="-78"/>
            </a:endParaRPr>
          </a:p>
        </p:txBody>
      </p:sp>
      <p:sp>
        <p:nvSpPr>
          <p:cNvPr id="3" name="Content Placeholder 2"/>
          <p:cNvSpPr>
            <a:spLocks noGrp="1"/>
          </p:cNvSpPr>
          <p:nvPr>
            <p:ph sz="quarter" idx="1"/>
          </p:nvPr>
        </p:nvSpPr>
        <p:spPr/>
        <p:txBody>
          <a:bodyPr>
            <a:normAutofit fontScale="85000" lnSpcReduction="10000"/>
          </a:bodyPr>
          <a:lstStyle/>
          <a:p>
            <a:pPr>
              <a:lnSpc>
                <a:spcPct val="150000"/>
              </a:lnSpc>
            </a:pPr>
            <a:r>
              <a:rPr lang="fa-IR" dirty="0" smtClean="0">
                <a:cs typeface="2  Zar" pitchFamily="2" charset="-78"/>
              </a:rPr>
              <a:t>ممکن است نقطه ضعفی داشته باشم اما با این حال ادم سالمی هستم .</a:t>
            </a:r>
          </a:p>
          <a:p>
            <a:pPr>
              <a:lnSpc>
                <a:spcPct val="150000"/>
              </a:lnSpc>
            </a:pPr>
            <a:r>
              <a:rPr lang="fa-IR" dirty="0" smtClean="0">
                <a:cs typeface="2  Zar" pitchFamily="2" charset="-78"/>
              </a:rPr>
              <a:t>من خودم را پذیرفته ام .</a:t>
            </a:r>
          </a:p>
          <a:p>
            <a:pPr>
              <a:lnSpc>
                <a:spcPct val="150000"/>
              </a:lnSpc>
            </a:pPr>
            <a:r>
              <a:rPr lang="fa-IR" dirty="0" smtClean="0">
                <a:cs typeface="2  Zar" pitchFamily="2" charset="-78"/>
              </a:rPr>
              <a:t>خودم را دوست دارم.</a:t>
            </a:r>
          </a:p>
          <a:p>
            <a:pPr>
              <a:lnSpc>
                <a:spcPct val="150000"/>
              </a:lnSpc>
            </a:pPr>
            <a:r>
              <a:rPr lang="fa-IR" dirty="0" smtClean="0">
                <a:cs typeface="2  Zar" pitchFamily="2" charset="-78"/>
              </a:rPr>
              <a:t>آدم ارزشمندی هستم ، علی رغم اینکه اشتباه کردم .</a:t>
            </a:r>
          </a:p>
          <a:p>
            <a:pPr>
              <a:lnSpc>
                <a:spcPct val="150000"/>
              </a:lnSpc>
            </a:pPr>
            <a:r>
              <a:rPr lang="fa-IR" dirty="0" smtClean="0">
                <a:cs typeface="2  Zar" pitchFamily="2" charset="-78"/>
              </a:rPr>
              <a:t>میتوانم آدم موثرتری باشم.</a:t>
            </a:r>
          </a:p>
          <a:p>
            <a:pPr>
              <a:lnSpc>
                <a:spcPct val="150000"/>
              </a:lnSpc>
            </a:pPr>
            <a:r>
              <a:rPr lang="fa-IR" dirty="0" smtClean="0">
                <a:cs typeface="2  Zar" pitchFamily="2" charset="-78"/>
              </a:rPr>
              <a:t>آدم حساسی هستم که دنیا را متفاوت تجربه می کند .</a:t>
            </a:r>
          </a:p>
          <a:p>
            <a:pPr>
              <a:lnSpc>
                <a:spcPct val="150000"/>
              </a:lnSpc>
            </a:pPr>
            <a:r>
              <a:rPr lang="fa-IR" dirty="0" smtClean="0">
                <a:cs typeface="2  Zar" pitchFamily="2" charset="-78"/>
              </a:rPr>
              <a:t>هر روز تا حد امکان بهترین کار را انجام می دهم .</a:t>
            </a:r>
          </a:p>
          <a:p>
            <a:pPr>
              <a:lnSpc>
                <a:spcPct val="150000"/>
              </a:lnSpc>
            </a:pPr>
            <a:r>
              <a:rPr lang="fa-IR" dirty="0" smtClean="0">
                <a:cs typeface="2  Zar" pitchFamily="2" charset="-78"/>
              </a:rPr>
              <a:t>خود را به طور بنیادین پذیرفته ام .</a:t>
            </a:r>
            <a:endParaRPr lang="fa-IR" dirty="0">
              <a:cs typeface="2  Zar" pitchFamily="2" charset="-78"/>
            </a:endParaRPr>
          </a:p>
        </p:txBody>
      </p:sp>
    </p:spTree>
  </p:cSld>
  <p:clrMapOvr>
    <a:masterClrMapping/>
  </p:clrMapOvr>
  <p:transition>
    <p:wipe/>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4348" y="714356"/>
            <a:ext cx="8115328" cy="510334"/>
          </a:xfrm>
        </p:spPr>
        <p:txBody>
          <a:bodyPr>
            <a:noAutofit/>
          </a:bodyPr>
          <a:lstStyle/>
          <a:p>
            <a:r>
              <a:rPr lang="fa-IR" sz="3200" dirty="0" smtClean="0">
                <a:solidFill>
                  <a:schemeClr val="tx2">
                    <a:lumMod val="75000"/>
                  </a:schemeClr>
                </a:solidFill>
                <a:cs typeface="2  Zar" pitchFamily="2" charset="-78"/>
              </a:rPr>
              <a:t>تدوین راهبردهای مقابله ای جدید برای موقعیت های آشفته ساز </a:t>
            </a:r>
            <a:endParaRPr lang="fa-IR" sz="3200" dirty="0">
              <a:solidFill>
                <a:schemeClr val="tx2">
                  <a:lumMod val="75000"/>
                </a:schemeClr>
              </a:solidFill>
              <a:cs typeface="2  Zar" pitchFamily="2" charset="-78"/>
            </a:endParaRPr>
          </a:p>
        </p:txBody>
      </p:sp>
      <p:graphicFrame>
        <p:nvGraphicFramePr>
          <p:cNvPr id="5" name="Content Placeholder 4"/>
          <p:cNvGraphicFramePr>
            <a:graphicFrameLocks noGrp="1"/>
          </p:cNvGraphicFramePr>
          <p:nvPr>
            <p:ph sz="quarter" idx="1"/>
          </p:nvPr>
        </p:nvGraphicFramePr>
        <p:xfrm>
          <a:off x="285720" y="1714489"/>
          <a:ext cx="8504240" cy="4605484"/>
        </p:xfrm>
        <a:graphic>
          <a:graphicData uri="http://schemas.openxmlformats.org/drawingml/2006/table">
            <a:tbl>
              <a:tblPr rtl="1" firstRow="1" bandRow="1">
                <a:tableStyleId>{073A0DAA-6AF3-43AB-8588-CEC1D06C72B9}</a:tableStyleId>
              </a:tblPr>
              <a:tblGrid>
                <a:gridCol w="1700848"/>
                <a:gridCol w="1700848"/>
                <a:gridCol w="1700848"/>
                <a:gridCol w="1700848"/>
                <a:gridCol w="1700848"/>
              </a:tblGrid>
              <a:tr h="1633684">
                <a:tc>
                  <a:txBody>
                    <a:bodyPr/>
                    <a:lstStyle/>
                    <a:p>
                      <a:pPr algn="ctr" rtl="1">
                        <a:lnSpc>
                          <a:spcPct val="150000"/>
                        </a:lnSpc>
                      </a:pPr>
                      <a:r>
                        <a:rPr lang="fa-IR" dirty="0" smtClean="0">
                          <a:cs typeface="2  Zar" pitchFamily="2" charset="-78"/>
                        </a:rPr>
                        <a:t>موقعیت آشفته ساز</a:t>
                      </a:r>
                      <a:endParaRPr lang="fa-IR" dirty="0">
                        <a:cs typeface="2  Zar" pitchFamily="2" charset="-78"/>
                      </a:endParaRPr>
                    </a:p>
                  </a:txBody>
                  <a:tcPr/>
                </a:tc>
                <a:tc>
                  <a:txBody>
                    <a:bodyPr/>
                    <a:lstStyle/>
                    <a:p>
                      <a:pPr algn="ctr" rtl="1">
                        <a:lnSpc>
                          <a:spcPct val="150000"/>
                        </a:lnSpc>
                      </a:pPr>
                      <a:r>
                        <a:rPr lang="fa-IR" dirty="0" smtClean="0">
                          <a:cs typeface="2  Zar" pitchFamily="2" charset="-78"/>
                        </a:rPr>
                        <a:t>راهبرداهای مقابله ای قدیمی</a:t>
                      </a:r>
                      <a:endParaRPr lang="fa-IR" dirty="0">
                        <a:cs typeface="2  Zar" pitchFamily="2" charset="-78"/>
                      </a:endParaRPr>
                    </a:p>
                  </a:txBody>
                  <a:tcPr/>
                </a:tc>
                <a:tc>
                  <a:txBody>
                    <a:bodyPr/>
                    <a:lstStyle/>
                    <a:p>
                      <a:pPr algn="ctr" rtl="1">
                        <a:lnSpc>
                          <a:spcPct val="150000"/>
                        </a:lnSpc>
                      </a:pPr>
                      <a:r>
                        <a:rPr lang="fa-IR" dirty="0" smtClean="0">
                          <a:cs typeface="2  Zar" pitchFamily="2" charset="-78"/>
                        </a:rPr>
                        <a:t>پیامدهای ناسالم</a:t>
                      </a:r>
                      <a:endParaRPr lang="fa-IR" dirty="0">
                        <a:cs typeface="2  Zar" pitchFamily="2" charset="-78"/>
                      </a:endParaRPr>
                    </a:p>
                  </a:txBody>
                  <a:tcPr/>
                </a:tc>
                <a:tc>
                  <a:txBody>
                    <a:bodyPr/>
                    <a:lstStyle/>
                    <a:p>
                      <a:pPr algn="ctr" rtl="1">
                        <a:lnSpc>
                          <a:spcPct val="150000"/>
                        </a:lnSpc>
                      </a:pPr>
                      <a:r>
                        <a:rPr lang="fa-IR" dirty="0" smtClean="0">
                          <a:cs typeface="2  Zar" pitchFamily="2" charset="-78"/>
                        </a:rPr>
                        <a:t>راهبردهای مقابله ای جدید</a:t>
                      </a:r>
                      <a:endParaRPr lang="fa-IR" dirty="0">
                        <a:cs typeface="2  Zar" pitchFamily="2" charset="-78"/>
                      </a:endParaRPr>
                    </a:p>
                  </a:txBody>
                  <a:tcPr/>
                </a:tc>
                <a:tc>
                  <a:txBody>
                    <a:bodyPr/>
                    <a:lstStyle/>
                    <a:p>
                      <a:pPr algn="ctr" rtl="1">
                        <a:lnSpc>
                          <a:spcPct val="150000"/>
                        </a:lnSpc>
                      </a:pPr>
                      <a:r>
                        <a:rPr lang="fa-IR" dirty="0" smtClean="0">
                          <a:cs typeface="2  Zar" pitchFamily="2" charset="-78"/>
                        </a:rPr>
                        <a:t>پیامدهای سالم</a:t>
                      </a:r>
                      <a:endParaRPr lang="fa-IR" dirty="0">
                        <a:cs typeface="2  Zar" pitchFamily="2" charset="-78"/>
                      </a:endParaRPr>
                    </a:p>
                  </a:txBody>
                  <a:tcPr/>
                </a:tc>
              </a:tr>
              <a:tr h="2795472">
                <a:tc>
                  <a:txBody>
                    <a:bodyPr/>
                    <a:lstStyle/>
                    <a:p>
                      <a:pPr algn="ctr" rtl="1">
                        <a:lnSpc>
                          <a:spcPct val="150000"/>
                        </a:lnSpc>
                      </a:pPr>
                      <a:r>
                        <a:rPr lang="fa-IR" dirty="0" smtClean="0">
                          <a:cs typeface="2  Zar" pitchFamily="2" charset="-78"/>
                        </a:rPr>
                        <a:t>وقتی با برادرم رابطه دارم مدام اشتباهات مرا گوشزد می کند</a:t>
                      </a:r>
                      <a:endParaRPr lang="fa-IR" dirty="0">
                        <a:cs typeface="2  Zar" pitchFamily="2" charset="-78"/>
                      </a:endParaRPr>
                    </a:p>
                  </a:txBody>
                  <a:tcPr/>
                </a:tc>
                <a:tc>
                  <a:txBody>
                    <a:bodyPr/>
                    <a:lstStyle/>
                    <a:p>
                      <a:pPr algn="ctr" rtl="1">
                        <a:lnSpc>
                          <a:spcPct val="150000"/>
                        </a:lnSpc>
                      </a:pPr>
                      <a:r>
                        <a:rPr lang="fa-IR" dirty="0" smtClean="0">
                          <a:cs typeface="2  Zar" pitchFamily="2" charset="-78"/>
                        </a:rPr>
                        <a:t>دعوا می کردیم ، زیاد غذا می خوردم ، به ظلم های گذشته او فکر می کردم و باعث عذای خودم می شدم .</a:t>
                      </a:r>
                      <a:endParaRPr lang="fa-IR" dirty="0">
                        <a:cs typeface="2  Zar" pitchFamily="2" charset="-78"/>
                      </a:endParaRPr>
                    </a:p>
                  </a:txBody>
                  <a:tcPr/>
                </a:tc>
                <a:tc>
                  <a:txBody>
                    <a:bodyPr/>
                    <a:lstStyle/>
                    <a:p>
                      <a:pPr algn="ctr" rtl="1">
                        <a:lnSpc>
                          <a:spcPct val="150000"/>
                        </a:lnSpc>
                      </a:pPr>
                      <a:r>
                        <a:rPr lang="fa-IR" dirty="0" smtClean="0">
                          <a:cs typeface="2  Zar" pitchFamily="2" charset="-78"/>
                        </a:rPr>
                        <a:t>هردومان چند روزی عصبانی بودیم ، باز با هم دعوا</a:t>
                      </a:r>
                      <a:r>
                        <a:rPr lang="fa-IR" baseline="0" dirty="0" smtClean="0">
                          <a:cs typeface="2  Zar" pitchFamily="2" charset="-78"/>
                        </a:rPr>
                        <a:t> می کردیم، به سر و صورتم آسیب می زدم .</a:t>
                      </a:r>
                      <a:endParaRPr lang="fa-IR" dirty="0">
                        <a:cs typeface="2  Zar" pitchFamily="2" charset="-78"/>
                      </a:endParaRPr>
                    </a:p>
                  </a:txBody>
                  <a:tcPr/>
                </a:tc>
                <a:tc>
                  <a:txBody>
                    <a:bodyPr/>
                    <a:lstStyle/>
                    <a:p>
                      <a:pPr algn="ctr" rtl="1">
                        <a:lnSpc>
                          <a:spcPct val="150000"/>
                        </a:lnSpc>
                      </a:pPr>
                      <a:r>
                        <a:rPr lang="fa-IR" dirty="0" smtClean="0">
                          <a:cs typeface="2  Zar" pitchFamily="2" charset="-78"/>
                        </a:rPr>
                        <a:t>تعیین وقت استراحت،</a:t>
                      </a:r>
                      <a:r>
                        <a:rPr lang="fa-IR" baseline="0" dirty="0" smtClean="0">
                          <a:cs typeface="2  Zar" pitchFamily="2" charset="-78"/>
                        </a:rPr>
                        <a:t> اتفاده از افکار مقابله ای جدید ( من قوی هستم ، میتوانم از پس این موقعیت برآیم ) . پذیرش بنیادین موقعیت خویشتن.</a:t>
                      </a:r>
                      <a:endParaRPr lang="fa-IR" dirty="0">
                        <a:cs typeface="2  Zar" pitchFamily="2" charset="-78"/>
                      </a:endParaRPr>
                    </a:p>
                  </a:txBody>
                  <a:tcPr/>
                </a:tc>
                <a:tc>
                  <a:txBody>
                    <a:bodyPr/>
                    <a:lstStyle/>
                    <a:p>
                      <a:pPr algn="ctr" rtl="1">
                        <a:lnSpc>
                          <a:spcPct val="150000"/>
                        </a:lnSpc>
                      </a:pPr>
                      <a:r>
                        <a:rPr lang="fa-IR" dirty="0" smtClean="0">
                          <a:cs typeface="2  Zar" pitchFamily="2" charset="-78"/>
                        </a:rPr>
                        <a:t>این قدر با هم دعوا نمی کنیم، اعصابم راحت تر است ، کمتر</a:t>
                      </a:r>
                      <a:r>
                        <a:rPr lang="fa-IR" baseline="0" dirty="0" smtClean="0">
                          <a:cs typeface="2  Zar" pitchFamily="2" charset="-78"/>
                        </a:rPr>
                        <a:t> غذا می خورم ، اعتماد به نفس بیشتری دارم .</a:t>
                      </a:r>
                      <a:endParaRPr lang="fa-IR" dirty="0">
                        <a:cs typeface="2  Zar" pitchFamily="2" charset="-78"/>
                      </a:endParaRPr>
                    </a:p>
                  </a:txBody>
                  <a:tcPr/>
                </a:tc>
              </a:tr>
            </a:tbl>
          </a:graphicData>
        </a:graphic>
      </p:graphicFrame>
    </p:spTree>
  </p:cSld>
  <p:clrMapOvr>
    <a:masterClrMapping/>
  </p:clrMapOvr>
  <p:transition>
    <p:wipe/>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5720" y="214290"/>
            <a:ext cx="8534400" cy="857256"/>
          </a:xfrm>
        </p:spPr>
        <p:txBody>
          <a:bodyPr>
            <a:noAutofit/>
          </a:bodyPr>
          <a:lstStyle/>
          <a:p>
            <a:pPr algn="ctr"/>
            <a:r>
              <a:rPr lang="fa-IR" sz="3200" dirty="0" smtClean="0">
                <a:solidFill>
                  <a:schemeClr val="tx2"/>
                </a:solidFill>
                <a:cs typeface="2  Zar" pitchFamily="2" charset="-78"/>
              </a:rPr>
              <a:t>تعیین طرح مقابله ای برای شرایط ضروری به منظور کنار امدن با شرایط آشفته ساز بین فردی</a:t>
            </a:r>
            <a:endParaRPr lang="fa-IR" sz="3200" dirty="0">
              <a:solidFill>
                <a:schemeClr val="tx2"/>
              </a:solidFill>
              <a:cs typeface="2  Zar" pitchFamily="2" charset="-78"/>
            </a:endParaRPr>
          </a:p>
        </p:txBody>
      </p:sp>
      <p:sp>
        <p:nvSpPr>
          <p:cNvPr id="3" name="Content Placeholder 2"/>
          <p:cNvSpPr>
            <a:spLocks noGrp="1"/>
          </p:cNvSpPr>
          <p:nvPr>
            <p:ph sz="quarter" idx="1"/>
          </p:nvPr>
        </p:nvSpPr>
        <p:spPr>
          <a:xfrm>
            <a:off x="301752" y="1785926"/>
            <a:ext cx="8503920" cy="4313122"/>
          </a:xfrm>
        </p:spPr>
        <p:txBody>
          <a:bodyPr>
            <a:normAutofit/>
          </a:bodyPr>
          <a:lstStyle/>
          <a:p>
            <a:pPr>
              <a:lnSpc>
                <a:spcPct val="150000"/>
              </a:lnSpc>
              <a:buNone/>
            </a:pPr>
            <a:endParaRPr lang="fa-IR" dirty="0" smtClean="0">
              <a:cs typeface="2  Zar" pitchFamily="2" charset="-78"/>
            </a:endParaRPr>
          </a:p>
          <a:p>
            <a:pPr>
              <a:lnSpc>
                <a:spcPct val="150000"/>
              </a:lnSpc>
            </a:pPr>
            <a:r>
              <a:rPr lang="fa-IR" dirty="0" smtClean="0">
                <a:cs typeface="2  Zar" pitchFamily="2" charset="-78"/>
              </a:rPr>
              <a:t>وقتی در ارتباط با دیگران آشفته می شوم :</a:t>
            </a:r>
          </a:p>
          <a:p>
            <a:pPr>
              <a:lnSpc>
                <a:spcPct val="150000"/>
              </a:lnSpc>
            </a:pPr>
            <a:r>
              <a:rPr lang="fa-IR" dirty="0" smtClean="0">
                <a:cs typeface="2  Zar" pitchFamily="2" charset="-78"/>
              </a:rPr>
              <a:t>ابتدا از ................................................................استفاده می کنم.</a:t>
            </a:r>
          </a:p>
          <a:p>
            <a:pPr>
              <a:lnSpc>
                <a:spcPct val="150000"/>
              </a:lnSpc>
            </a:pPr>
            <a:r>
              <a:rPr lang="fa-IR" dirty="0" smtClean="0">
                <a:cs typeface="2  Zar" pitchFamily="2" charset="-78"/>
              </a:rPr>
              <a:t>بعدش از .............................................................استفاده می کنم .</a:t>
            </a:r>
          </a:p>
          <a:p>
            <a:pPr>
              <a:lnSpc>
                <a:spcPct val="150000"/>
              </a:lnSpc>
            </a:pPr>
            <a:r>
              <a:rPr lang="fa-IR" dirty="0" smtClean="0">
                <a:cs typeface="2  Zar" pitchFamily="2" charset="-78"/>
              </a:rPr>
              <a:t>سپس از ..............................................................استفاده می کنم .</a:t>
            </a:r>
          </a:p>
          <a:p>
            <a:pPr>
              <a:lnSpc>
                <a:spcPct val="150000"/>
              </a:lnSpc>
            </a:pPr>
            <a:r>
              <a:rPr lang="fa-IR" dirty="0" smtClean="0">
                <a:cs typeface="2  Zar" pitchFamily="2" charset="-78"/>
              </a:rPr>
              <a:t>در نهایت از .........................................................استفاده می کنم .</a:t>
            </a:r>
            <a:endParaRPr lang="fa-IR" dirty="0">
              <a:cs typeface="2  Zar" pitchFamily="2" charset="-78"/>
            </a:endParaRPr>
          </a:p>
        </p:txBody>
      </p:sp>
    </p:spTree>
  </p:cSld>
  <p:clrMapOvr>
    <a:masterClrMapping/>
  </p:clrMapOvr>
  <p:transition>
    <p:wipe/>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6"/>
          <p:cNvSpPr>
            <a:spLocks noGrp="1"/>
          </p:cNvSpPr>
          <p:nvPr>
            <p:ph type="body" idx="1"/>
          </p:nvPr>
        </p:nvSpPr>
        <p: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prst="riblet"/>
          </a:sp3d>
        </p:spPr>
        <p:style>
          <a:lnRef idx="2">
            <a:schemeClr val="dk1"/>
          </a:lnRef>
          <a:fillRef idx="1">
            <a:schemeClr val="lt1"/>
          </a:fillRef>
          <a:effectRef idx="0">
            <a:schemeClr val="dk1"/>
          </a:effectRef>
          <a:fontRef idx="minor">
            <a:schemeClr val="dk1"/>
          </a:fontRef>
        </p:style>
        <p:txBody>
          <a:bodyPr>
            <a:normAutofit lnSpcReduction="10000"/>
          </a:bodyPr>
          <a:lstStyle/>
          <a:p>
            <a:pPr algn="ctr"/>
            <a:r>
              <a:rPr lang="fa-IR" sz="5400" dirty="0" smtClean="0">
                <a:solidFill>
                  <a:srgbClr val="002060"/>
                </a:solidFill>
                <a:cs typeface="2  Zar" pitchFamily="2" charset="-78"/>
              </a:rPr>
              <a:t>مهارت های بنیادین توجه آگاهی </a:t>
            </a:r>
            <a:endParaRPr lang="fa-IR" sz="5400" dirty="0">
              <a:solidFill>
                <a:srgbClr val="002060"/>
              </a:solidFill>
              <a:cs typeface="2  Zar" pitchFamily="2" charset="-78"/>
            </a:endParaRPr>
          </a:p>
        </p:txBody>
      </p:sp>
      <p:sp>
        <p:nvSpPr>
          <p:cNvPr id="4" name="Title 3"/>
          <p:cNvSpPr>
            <a:spLocks noGrp="1"/>
          </p:cNvSpPr>
          <p:nvPr>
            <p:ph type="title"/>
          </p:nvPr>
        </p:nvSpPr>
        <p:spPr/>
        <p:txBody>
          <a:bodyPr/>
          <a:lstStyle/>
          <a:p>
            <a:endParaRPr lang="fa-IR"/>
          </a:p>
        </p:txBody>
      </p:sp>
    </p:spTree>
  </p:cSld>
  <p:clrMapOvr>
    <a:masterClrMapping/>
  </p:clrMapOvr>
  <p:transition>
    <p:wipe/>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sz="4000" dirty="0" smtClean="0">
                <a:solidFill>
                  <a:schemeClr val="tx2"/>
                </a:solidFill>
                <a:cs typeface="2  Zar" pitchFamily="2" charset="-78"/>
              </a:rPr>
              <a:t>مهارت های توجه آگاهی کدامند ؟</a:t>
            </a:r>
            <a:endParaRPr lang="fa-IR" sz="4000" dirty="0">
              <a:solidFill>
                <a:schemeClr val="tx2"/>
              </a:solidFill>
              <a:cs typeface="2  Zar" pitchFamily="2" charset="-78"/>
            </a:endParaRPr>
          </a:p>
        </p:txBody>
      </p:sp>
      <p:sp>
        <p:nvSpPr>
          <p:cNvPr id="3" name="Content Placeholder 2"/>
          <p:cNvSpPr>
            <a:spLocks noGrp="1"/>
          </p:cNvSpPr>
          <p:nvPr>
            <p:ph sz="quarter" idx="1"/>
          </p:nvPr>
        </p:nvSpPr>
        <p:spPr>
          <a:xfrm>
            <a:off x="301752" y="1428736"/>
            <a:ext cx="8627966" cy="5143536"/>
          </a:xfrm>
        </p:spPr>
        <p:txBody>
          <a:bodyPr>
            <a:normAutofit fontScale="85000" lnSpcReduction="20000"/>
          </a:bodyPr>
          <a:lstStyle/>
          <a:p>
            <a:pPr algn="just">
              <a:lnSpc>
                <a:spcPct val="150000"/>
              </a:lnSpc>
            </a:pPr>
            <a:r>
              <a:rPr lang="fa-IR" dirty="0" smtClean="0">
                <a:cs typeface="2  Zar" pitchFamily="2" charset="-78"/>
              </a:rPr>
              <a:t>مراقبه </a:t>
            </a:r>
          </a:p>
          <a:p>
            <a:pPr algn="just">
              <a:lnSpc>
                <a:spcPct val="150000"/>
              </a:lnSpc>
            </a:pPr>
            <a:r>
              <a:rPr lang="fa-IR" dirty="0" smtClean="0">
                <a:cs typeface="2  Zar" pitchFamily="2" charset="-78"/>
              </a:rPr>
              <a:t>ادغام با انواع روش های درمانی </a:t>
            </a:r>
          </a:p>
          <a:p>
            <a:pPr algn="just">
              <a:lnSpc>
                <a:spcPct val="150000"/>
              </a:lnSpc>
            </a:pPr>
            <a:r>
              <a:rPr lang="fa-IR" dirty="0" smtClean="0">
                <a:cs typeface="2  Zar" pitchFamily="2" charset="-78"/>
              </a:rPr>
              <a:t>کاهش احتمال بروز دوره ی افسردگی اساسی ، کاهش علائم اضطراب و درد مزمن ، پرخوری افراطی، افزایش تحمل افرا نسبت به آشفتگی و افزایش سطح آرامش و ارتقای مهارتهای </a:t>
            </a:r>
            <a:r>
              <a:rPr lang="fa-IR" dirty="0" smtClean="0">
                <a:cs typeface="2  Zar" pitchFamily="2" charset="-78"/>
              </a:rPr>
              <a:t>مقابله ای </a:t>
            </a:r>
            <a:endParaRPr lang="fa-IR" dirty="0" smtClean="0">
              <a:cs typeface="2  Zar" pitchFamily="2" charset="-78"/>
            </a:endParaRPr>
          </a:p>
          <a:p>
            <a:pPr algn="just">
              <a:lnSpc>
                <a:spcPct val="150000"/>
              </a:lnSpc>
            </a:pPr>
            <a:r>
              <a:rPr lang="fa-IR" dirty="0" smtClean="0">
                <a:cs typeface="2  Zar" pitchFamily="2" charset="-78"/>
              </a:rPr>
              <a:t>مخمترین مفهوم رفتار درمانی دیالکتیکی </a:t>
            </a:r>
          </a:p>
          <a:p>
            <a:pPr algn="just">
              <a:lnSpc>
                <a:spcPct val="150000"/>
              </a:lnSpc>
              <a:buNone/>
            </a:pPr>
            <a:r>
              <a:rPr lang="fa-IR" dirty="0" smtClean="0">
                <a:solidFill>
                  <a:srgbClr val="C00000"/>
                </a:solidFill>
                <a:cs typeface="2  Zar" pitchFamily="2" charset="-78"/>
              </a:rPr>
              <a:t>توانایی آگاه شدن از افکار، هیجانات ، احساسات جسمی  و اعمال در لحظه ی حال – بدون اینکه درباره ی خودمان یا تجاربمان قضاوت یا انتقاد کنیم .</a:t>
            </a:r>
          </a:p>
          <a:p>
            <a:pPr algn="just">
              <a:lnSpc>
                <a:spcPct val="150000"/>
              </a:lnSpc>
            </a:pPr>
            <a:r>
              <a:rPr lang="fa-IR" dirty="0" smtClean="0">
                <a:cs typeface="2  Zar" pitchFamily="2" charset="-78"/>
              </a:rPr>
              <a:t>آگاهانه به آنچه در اطرافت می گذرد توجه کن .</a:t>
            </a:r>
          </a:p>
          <a:p>
            <a:pPr algn="just">
              <a:lnSpc>
                <a:spcPct val="150000"/>
              </a:lnSpc>
            </a:pPr>
            <a:r>
              <a:rPr lang="fa-IR" dirty="0" smtClean="0">
                <a:cs typeface="2  Zar" pitchFamily="2" charset="-78"/>
              </a:rPr>
              <a:t>این عمل را بدون قضاوت انجام دهید که در رفتار درمانی دیالکتیکی پذیرش بنیادین می نامند .</a:t>
            </a:r>
            <a:endParaRPr lang="fa-IR" dirty="0">
              <a:cs typeface="2  Zar" pitchFamily="2" charset="-78"/>
            </a:endParaRPr>
          </a:p>
        </p:txBody>
      </p:sp>
    </p:spTree>
  </p:cSld>
  <p:clrMapOvr>
    <a:masterClrMapping/>
  </p:clrMapOvr>
  <p:transition>
    <p:wipe/>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fa-IR" sz="4800" dirty="0" smtClean="0">
                <a:solidFill>
                  <a:schemeClr val="tx2"/>
                </a:solidFill>
                <a:cs typeface="2  Zar" pitchFamily="2" charset="-78"/>
              </a:rPr>
              <a:t>چرا مهارت توجه آگاهی ضرورت دارد ؟</a:t>
            </a:r>
            <a:endParaRPr lang="fa-IR" sz="4800" dirty="0">
              <a:solidFill>
                <a:schemeClr val="tx2"/>
              </a:solidFill>
              <a:cs typeface="2  Zar" pitchFamily="2" charset="-78"/>
            </a:endParaRPr>
          </a:p>
        </p:txBody>
      </p:sp>
      <p:sp>
        <p:nvSpPr>
          <p:cNvPr id="3" name="Content Placeholder 2"/>
          <p:cNvSpPr>
            <a:spLocks noGrp="1"/>
          </p:cNvSpPr>
          <p:nvPr>
            <p:ph sz="quarter" idx="1"/>
          </p:nvPr>
        </p:nvSpPr>
        <p:spPr/>
        <p:txBody>
          <a:bodyPr>
            <a:normAutofit fontScale="92500"/>
          </a:bodyPr>
          <a:lstStyle/>
          <a:p>
            <a:pPr algn="just">
              <a:lnSpc>
                <a:spcPct val="150000"/>
              </a:lnSpc>
            </a:pPr>
            <a:r>
              <a:rPr lang="fa-IR" dirty="0" smtClean="0">
                <a:cs typeface="2  Zar" pitchFamily="2" charset="-78"/>
              </a:rPr>
              <a:t>1  ) کمک می کند تا شما بتوانید در زمان حال ، در هر زمان بر روی یک کار تمرکز کنید ( کنترل بهتری بر هیجانات آشفته ساز خود پیدا خواهید کرد و شدت آنها را کاهش می دهید )</a:t>
            </a:r>
          </a:p>
          <a:p>
            <a:pPr algn="just">
              <a:lnSpc>
                <a:spcPct val="150000"/>
              </a:lnSpc>
            </a:pPr>
            <a:r>
              <a:rPr lang="fa-IR" dirty="0" smtClean="0">
                <a:cs typeface="2  Zar" pitchFamily="2" charset="-78"/>
              </a:rPr>
              <a:t>2 ) به شما کمک می کند تا افکار قضاوتی را شناسایی کنید و آنها را از تجربه هایتان جدا تمایید، زیرا این افکار قضاوتی غالبا موجب تشدید هیجانات آشفته ساز می شوند .</a:t>
            </a:r>
          </a:p>
          <a:p>
            <a:pPr algn="just">
              <a:lnSpc>
                <a:spcPct val="150000"/>
              </a:lnSpc>
            </a:pPr>
            <a:r>
              <a:rPr lang="fa-IR" dirty="0" smtClean="0">
                <a:cs typeface="2  Zar" pitchFamily="2" charset="-78"/>
              </a:rPr>
              <a:t>توجه آگاهی به شما کمک می کند تا یکی از مهمترین مفاهیم رفتار درمانی دیالکتیکی را یاد بگیرید ، این مهارت ” ذهن خردمند نامیده“  می شود .</a:t>
            </a:r>
            <a:endParaRPr lang="fa-IR" dirty="0">
              <a:cs typeface="2  Zar" pitchFamily="2" charset="-78"/>
            </a:endParaRPr>
          </a:p>
        </p:txBody>
      </p:sp>
    </p:spTree>
  </p:cSld>
  <p:clrMapOvr>
    <a:masterClrMapping/>
  </p:clrMapOvr>
  <p:transition>
    <p:wipe/>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fa-IR" sz="4400" dirty="0" smtClean="0">
                <a:solidFill>
                  <a:schemeClr val="tx2"/>
                </a:solidFill>
                <a:cs typeface="2  Zar" pitchFamily="2" charset="-78"/>
              </a:rPr>
              <a:t>تمرین تمرکز به مدت یک دقیقه </a:t>
            </a:r>
            <a:endParaRPr lang="fa-IR" sz="4400" dirty="0">
              <a:solidFill>
                <a:schemeClr val="tx2"/>
              </a:solidFill>
              <a:cs typeface="2  Zar" pitchFamily="2" charset="-78"/>
            </a:endParaRPr>
          </a:p>
        </p:txBody>
      </p:sp>
      <p:pic>
        <p:nvPicPr>
          <p:cNvPr id="8" name="Content Placeholder 7" descr="untitled.png2.png"/>
          <p:cNvPicPr>
            <a:picLocks noGrp="1" noChangeAspect="1"/>
          </p:cNvPicPr>
          <p:nvPr>
            <p:ph sz="quarter" idx="1"/>
          </p:nvPr>
        </p:nvPicPr>
        <p:blipFill>
          <a:blip r:embed="rId2"/>
          <a:stretch>
            <a:fillRect/>
          </a:stretch>
        </p:blipFill>
        <p:spPr>
          <a:xfrm>
            <a:off x="3572669" y="2646362"/>
            <a:ext cx="1962150" cy="2333625"/>
          </a:xfrm>
          <a:prstGeom prst="rect">
            <a:avLst/>
          </a:prstGeom>
          <a:ln w="228600" cap="sq" cmpd="thickThin">
            <a:solidFill>
              <a:srgbClr val="000000"/>
            </a:solidFill>
            <a:prstDash val="solid"/>
            <a:miter lim="800000"/>
          </a:ln>
          <a:effectLst>
            <a:innerShdw blurRad="76200">
              <a:srgbClr val="000000"/>
            </a:innerShdw>
          </a:effectLst>
        </p:spPr>
      </p:pic>
    </p:spTree>
  </p:cSld>
  <p:clrMapOvr>
    <a:masterClrMapping/>
  </p:clrMapOvr>
  <p:transition>
    <p:wipe/>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fa-IR" sz="4400" dirty="0" smtClean="0">
                <a:solidFill>
                  <a:schemeClr val="tx2"/>
                </a:solidFill>
                <a:cs typeface="2  Zar" pitchFamily="2" charset="-78"/>
              </a:rPr>
              <a:t>تمرین تمرکز بر یک شی </a:t>
            </a:r>
            <a:endParaRPr lang="fa-IR" sz="4400" dirty="0">
              <a:solidFill>
                <a:schemeClr val="tx2"/>
              </a:solidFill>
              <a:cs typeface="2  Zar" pitchFamily="2" charset="-78"/>
            </a:endParaRPr>
          </a:p>
        </p:txBody>
      </p:sp>
      <p:sp>
        <p:nvSpPr>
          <p:cNvPr id="3" name="Content Placeholder 2"/>
          <p:cNvSpPr>
            <a:spLocks noGrp="1"/>
          </p:cNvSpPr>
          <p:nvPr>
            <p:ph sz="quarter" idx="1"/>
          </p:nvPr>
        </p:nvSpPr>
        <p:spPr/>
        <p:txBody>
          <a:bodyPr>
            <a:normAutofit/>
          </a:bodyPr>
          <a:lstStyle/>
          <a:p>
            <a:pPr>
              <a:lnSpc>
                <a:spcPct val="150000"/>
              </a:lnSpc>
            </a:pPr>
            <a:r>
              <a:rPr lang="fa-IR" dirty="0" smtClean="0">
                <a:cs typeface="2  Zar" pitchFamily="2" charset="-78"/>
              </a:rPr>
              <a:t>سطح آن شبیه به چه چیزی است ؟</a:t>
            </a:r>
          </a:p>
          <a:p>
            <a:pPr>
              <a:lnSpc>
                <a:spcPct val="150000"/>
              </a:lnSpc>
            </a:pPr>
            <a:r>
              <a:rPr lang="fa-IR" dirty="0" smtClean="0">
                <a:cs typeface="2  Zar" pitchFamily="2" charset="-78"/>
              </a:rPr>
              <a:t>رنگ آن مات است یا براق؟</a:t>
            </a:r>
          </a:p>
          <a:p>
            <a:pPr>
              <a:lnSpc>
                <a:spcPct val="150000"/>
              </a:lnSpc>
            </a:pPr>
            <a:r>
              <a:rPr lang="fa-IR" dirty="0" smtClean="0">
                <a:cs typeface="2  Zar" pitchFamily="2" charset="-78"/>
              </a:rPr>
              <a:t>زبر یا صاف و صیقلی ؟</a:t>
            </a:r>
          </a:p>
          <a:p>
            <a:pPr>
              <a:lnSpc>
                <a:spcPct val="150000"/>
              </a:lnSpc>
            </a:pPr>
            <a:r>
              <a:rPr lang="fa-IR" dirty="0" smtClean="0">
                <a:cs typeface="2  Zar" pitchFamily="2" charset="-78"/>
              </a:rPr>
              <a:t>نرم یا سفت و محکم ؟</a:t>
            </a:r>
          </a:p>
          <a:p>
            <a:pPr>
              <a:lnSpc>
                <a:spcPct val="150000"/>
              </a:lnSpc>
            </a:pPr>
            <a:r>
              <a:rPr lang="fa-IR" dirty="0" smtClean="0">
                <a:cs typeface="2  Zar" pitchFamily="2" charset="-78"/>
              </a:rPr>
              <a:t>چند رنگ دارد یا تک رنگ است ؟</a:t>
            </a:r>
          </a:p>
          <a:p>
            <a:pPr>
              <a:lnSpc>
                <a:spcPct val="150000"/>
              </a:lnSpc>
            </a:pPr>
            <a:r>
              <a:rPr lang="fa-IR" dirty="0" smtClean="0">
                <a:cs typeface="2  Zar" pitchFamily="2" charset="-78"/>
              </a:rPr>
              <a:t>چه چیزی این شی را منحصر به فرد کرده است ؟</a:t>
            </a:r>
          </a:p>
          <a:p>
            <a:pPr>
              <a:lnSpc>
                <a:spcPct val="150000"/>
              </a:lnSpc>
            </a:pPr>
            <a:endParaRPr lang="fa-IR" dirty="0" smtClean="0">
              <a:cs typeface="2  Zar" pitchFamily="2" charset="-78"/>
            </a:endParaRPr>
          </a:p>
          <a:p>
            <a:pPr>
              <a:lnSpc>
                <a:spcPct val="150000"/>
              </a:lnSpc>
            </a:pPr>
            <a:endParaRPr lang="fa-IR" dirty="0" smtClean="0">
              <a:cs typeface="2  Zar" pitchFamily="2" charset="-78"/>
            </a:endParaRPr>
          </a:p>
          <a:p>
            <a:pPr>
              <a:lnSpc>
                <a:spcPct val="150000"/>
              </a:lnSpc>
            </a:pPr>
            <a:endParaRPr lang="fa-IR" dirty="0">
              <a:cs typeface="2  Zar" pitchFamily="2" charset="-78"/>
            </a:endParaRPr>
          </a:p>
        </p:txBody>
      </p:sp>
    </p:spTree>
  </p:cSld>
  <p:clrMapOvr>
    <a:masterClrMapping/>
  </p:clrMapOvr>
  <p:transition>
    <p:wipe/>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sz="quarter" idx="1"/>
          </p:nvPr>
        </p:nvSpPr>
        <p:spPr/>
        <p:txBody>
          <a:bodyPr>
            <a:normAutofit/>
          </a:bodyPr>
          <a:lstStyle/>
          <a:p>
            <a:pPr>
              <a:lnSpc>
                <a:spcPct val="250000"/>
              </a:lnSpc>
            </a:pPr>
            <a:r>
              <a:rPr lang="fa-IR" dirty="0" smtClean="0">
                <a:cs typeface="2  Zar" pitchFamily="2" charset="-78"/>
              </a:rPr>
              <a:t>تمرین دسته نور  همراه با دستور العمل </a:t>
            </a:r>
          </a:p>
          <a:p>
            <a:pPr>
              <a:lnSpc>
                <a:spcPct val="250000"/>
              </a:lnSpc>
            </a:pPr>
            <a:r>
              <a:rPr lang="fa-IR" dirty="0" smtClean="0">
                <a:cs typeface="2  Zar" pitchFamily="2" charset="-78"/>
              </a:rPr>
              <a:t>تمرین تجربه ی درونی – بیرونی  همراه با دستورالعمل</a:t>
            </a:r>
          </a:p>
          <a:p>
            <a:pPr>
              <a:lnSpc>
                <a:spcPct val="250000"/>
              </a:lnSpc>
            </a:pPr>
            <a:r>
              <a:rPr lang="fa-IR" dirty="0" smtClean="0">
                <a:cs typeface="2  Zar" pitchFamily="2" charset="-78"/>
              </a:rPr>
              <a:t>تمرین ثبت سه دقیقه ای افکار </a:t>
            </a:r>
          </a:p>
          <a:p>
            <a:pPr>
              <a:lnSpc>
                <a:spcPct val="250000"/>
              </a:lnSpc>
            </a:pPr>
            <a:r>
              <a:rPr lang="fa-IR" dirty="0" smtClean="0">
                <a:cs typeface="2  Zar" pitchFamily="2" charset="-78"/>
              </a:rPr>
              <a:t>تمرین ناهمجوشی فکر همراه با دستوالعمل </a:t>
            </a:r>
          </a:p>
          <a:p>
            <a:pPr>
              <a:lnSpc>
                <a:spcPct val="250000"/>
              </a:lnSpc>
            </a:pPr>
            <a:endParaRPr lang="fa-IR" dirty="0">
              <a:cs typeface="2  Zar" pitchFamily="2" charset="-78"/>
            </a:endParaRPr>
          </a:p>
        </p:txBody>
      </p:sp>
    </p:spTree>
  </p:cSld>
  <p:clrMapOvr>
    <a:masterClrMapping/>
  </p:clrMapOvr>
  <p:transition>
    <p:wipe/>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sz="4000" dirty="0" smtClean="0">
                <a:solidFill>
                  <a:schemeClr val="tx2"/>
                </a:solidFill>
                <a:cs typeface="2  Zar" pitchFamily="2" charset="-78"/>
              </a:rPr>
              <a:t>تمرین توصیف هیجان </a:t>
            </a:r>
            <a:endParaRPr lang="fa-IR" sz="4000" dirty="0">
              <a:solidFill>
                <a:schemeClr val="tx2"/>
              </a:solidFill>
              <a:cs typeface="2  Zar" pitchFamily="2" charset="-78"/>
            </a:endParaRPr>
          </a:p>
        </p:txBody>
      </p:sp>
      <p:sp>
        <p:nvSpPr>
          <p:cNvPr id="3" name="Content Placeholder 2"/>
          <p:cNvSpPr>
            <a:spLocks noGrp="1"/>
          </p:cNvSpPr>
          <p:nvPr>
            <p:ph sz="quarter" idx="1"/>
          </p:nvPr>
        </p:nvSpPr>
        <p:spPr/>
        <p:txBody>
          <a:bodyPr>
            <a:normAutofit fontScale="92500"/>
          </a:bodyPr>
          <a:lstStyle/>
          <a:p>
            <a:pPr>
              <a:lnSpc>
                <a:spcPct val="150000"/>
              </a:lnSpc>
            </a:pPr>
            <a:r>
              <a:rPr lang="fa-IR" dirty="0" smtClean="0">
                <a:cs typeface="2  Zar" pitchFamily="2" charset="-78"/>
              </a:rPr>
              <a:t>انتخاب هیجان ........................</a:t>
            </a:r>
          </a:p>
          <a:p>
            <a:pPr>
              <a:lnSpc>
                <a:spcPct val="150000"/>
              </a:lnSpc>
            </a:pPr>
            <a:r>
              <a:rPr lang="fa-IR" dirty="0" smtClean="0">
                <a:cs typeface="2  Zar" pitchFamily="2" charset="-78"/>
              </a:rPr>
              <a:t>آن را در غالب یک شکل ترسیم کنید...........................</a:t>
            </a:r>
          </a:p>
          <a:p>
            <a:pPr>
              <a:lnSpc>
                <a:spcPct val="150000"/>
              </a:lnSpc>
            </a:pPr>
            <a:r>
              <a:rPr lang="fa-IR" dirty="0" smtClean="0">
                <a:cs typeface="2  Zar" pitchFamily="2" charset="-78"/>
              </a:rPr>
              <a:t>صدایی که آن را توصیف می کند ..............................</a:t>
            </a:r>
          </a:p>
          <a:p>
            <a:pPr>
              <a:lnSpc>
                <a:spcPct val="150000"/>
              </a:lnSpc>
            </a:pPr>
            <a:r>
              <a:rPr lang="fa-IR" dirty="0" smtClean="0">
                <a:cs typeface="2  Zar" pitchFamily="2" charset="-78"/>
              </a:rPr>
              <a:t>فعالیتی که با آن هماهنگ باشد.................................</a:t>
            </a:r>
          </a:p>
          <a:p>
            <a:pPr>
              <a:lnSpc>
                <a:spcPct val="150000"/>
              </a:lnSpc>
            </a:pPr>
            <a:r>
              <a:rPr lang="fa-IR" dirty="0" smtClean="0">
                <a:cs typeface="2  Zar" pitchFamily="2" charset="-78"/>
              </a:rPr>
              <a:t>توصیف کردن شدت آن هیجان .................................</a:t>
            </a:r>
          </a:p>
          <a:p>
            <a:pPr>
              <a:lnSpc>
                <a:spcPct val="150000"/>
              </a:lnSpc>
            </a:pPr>
            <a:r>
              <a:rPr lang="fa-IR" dirty="0" smtClean="0">
                <a:cs typeface="2  Zar" pitchFamily="2" charset="-78"/>
              </a:rPr>
              <a:t>کیفیت کلی آن هیجان چگونه است ...............................</a:t>
            </a:r>
          </a:p>
          <a:p>
            <a:pPr>
              <a:lnSpc>
                <a:spcPct val="150000"/>
              </a:lnSpc>
            </a:pPr>
            <a:r>
              <a:rPr lang="fa-IR" dirty="0" smtClean="0">
                <a:cs typeface="2  Zar" pitchFamily="2" charset="-78"/>
              </a:rPr>
              <a:t>افکاری که از این هیجان نشات می گیرد ......................</a:t>
            </a:r>
          </a:p>
          <a:p>
            <a:pPr>
              <a:lnSpc>
                <a:spcPct val="150000"/>
              </a:lnSpc>
            </a:pPr>
            <a:endParaRPr lang="fa-IR" dirty="0">
              <a:cs typeface="2  Zar" pitchFamily="2" charset="-78"/>
            </a:endParaRPr>
          </a:p>
        </p:txBody>
      </p:sp>
    </p:spTree>
  </p:cSld>
  <p:clrMapOvr>
    <a:masterClrMapping/>
  </p:clrMapOvr>
  <p:transition>
    <p:wip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sz="quarter" idx="1"/>
          </p:nvPr>
        </p:nvSpPr>
        <p:spPr>
          <a:xfrm>
            <a:off x="301752" y="1500174"/>
            <a:ext cx="8485090" cy="4857784"/>
          </a:xfrm>
        </p:spPr>
        <p:txBody>
          <a:bodyPr>
            <a:normAutofit fontScale="70000" lnSpcReduction="20000"/>
          </a:bodyPr>
          <a:lstStyle/>
          <a:p>
            <a:pPr algn="just">
              <a:lnSpc>
                <a:spcPct val="160000"/>
              </a:lnSpc>
            </a:pPr>
            <a:r>
              <a:rPr lang="fa-IR" sz="2800" dirty="0" smtClean="0">
                <a:cs typeface="2  Zar" pitchFamily="2" charset="-78"/>
              </a:rPr>
              <a:t>فرض  لینهان بر این است که واقعیت، اساسا ماهیتی پارادوکسیکال دارد؛ مضاف بر اینکه هر واقعیتی در برابر واقعیت ضد خود نیز قد علم می کند. این خصیصه دیدگاه دیالکتیکی ، تغییر مداوم یا پیوسته نامیده می شود.در </a:t>
            </a:r>
            <a:r>
              <a:rPr lang="en-US" sz="2800" dirty="0" smtClean="0">
                <a:cs typeface="2  Zar" pitchFamily="2" charset="-78"/>
              </a:rPr>
              <a:t>DBT ، </a:t>
            </a:r>
            <a:r>
              <a:rPr lang="fa-IR" sz="2800" dirty="0" smtClean="0">
                <a:cs typeface="2  Zar" pitchFamily="2" charset="-78"/>
              </a:rPr>
              <a:t>تضاد وتنش دایمی دردرون هر سیستم – مثبت و منفی ، خوب وبد ، فرزند و والد، در مانجو و درمانگر ، فرد و محیط- و انسجام و یکپارچگی </a:t>
            </a:r>
            <a:r>
              <a:rPr lang="fa-IR" sz="2800" dirty="0" smtClean="0">
                <a:cs typeface="2  Zar" pitchFamily="2" charset="-78"/>
              </a:rPr>
              <a:t>آنهاست </a:t>
            </a:r>
            <a:r>
              <a:rPr lang="fa-IR" sz="2800" dirty="0" smtClean="0">
                <a:cs typeface="2  Zar" pitchFamily="2" charset="-78"/>
              </a:rPr>
              <a:t>که تغییر ایجاد می کند. حالت جدیدی که به دنبال سنتز ایجاد می شود نیز ترکیبی از نیروهای متضاد است ؛ بدین ترتیب ، تغییر، روند پیوسته ای است که ماهیت اصلی زندگی را تشکیل می دهد( میلر، راتوس و لینهان،2007).</a:t>
            </a:r>
          </a:p>
          <a:p>
            <a:pPr algn="just">
              <a:lnSpc>
                <a:spcPct val="160000"/>
              </a:lnSpc>
            </a:pPr>
            <a:r>
              <a:rPr lang="fa-IR" sz="2800" dirty="0" smtClean="0">
                <a:cs typeface="2  Zar" pitchFamily="2" charset="-78"/>
              </a:rPr>
              <a:t>نکته دیگر اینکه لینهان از واژه ی دیالکتیک استفاده می کند تا وضعیت به ظاهر پاردوکسیکال خاصی که درمانگر می بایست در برابر </a:t>
            </a:r>
            <a:r>
              <a:rPr lang="fa-IR" sz="2800" dirty="0" smtClean="0">
                <a:cs typeface="2  Zar" pitchFamily="2" charset="-78"/>
              </a:rPr>
              <a:t>بیمار </a:t>
            </a:r>
            <a:r>
              <a:rPr lang="fa-IR" sz="2800" dirty="0" smtClean="0">
                <a:cs typeface="2  Zar" pitchFamily="2" charset="-78"/>
              </a:rPr>
              <a:t>اتخاذ کند، توضیح دهد. در واقع، دیالکتیک اصلی در این رویکرد ، یکپارچگی یا وحدت </a:t>
            </a:r>
            <a:r>
              <a:rPr lang="fa-IR" sz="2800" b="1" dirty="0" smtClean="0">
                <a:cs typeface="2  Zar" pitchFamily="2" charset="-78"/>
              </a:rPr>
              <a:t>پذیرش و تغییر</a:t>
            </a:r>
            <a:r>
              <a:rPr lang="fa-IR" sz="2800" dirty="0" smtClean="0">
                <a:cs typeface="2  Zar" pitchFamily="2" charset="-78"/>
              </a:rPr>
              <a:t> است. به این معنا که ارزوی تغییر هر تجربه ی دردناک، باید با تلاشی مشابه برای یادگیری پذیرش دردهای غیر قابل جتناب و ناگزیر زندگی متعادل شود. </a:t>
            </a:r>
          </a:p>
          <a:p>
            <a:pPr>
              <a:lnSpc>
                <a:spcPct val="160000"/>
              </a:lnSpc>
            </a:pPr>
            <a:endParaRPr lang="fa-IR" dirty="0">
              <a:cs typeface="2  Zar" pitchFamily="2" charset="-78"/>
            </a:endParaRPr>
          </a:p>
        </p:txBody>
      </p:sp>
    </p:spTree>
  </p:cSld>
  <p:clrMapOvr>
    <a:masterClrMapping/>
  </p:clrMapOvr>
  <p:transition>
    <p:wipe/>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endParaRPr lang="fa-IR" sz="4400" dirty="0">
              <a:solidFill>
                <a:schemeClr val="tx2"/>
              </a:solidFill>
              <a:cs typeface="2  Zar" pitchFamily="2" charset="-78"/>
            </a:endParaRPr>
          </a:p>
        </p:txBody>
      </p:sp>
      <p:sp>
        <p:nvSpPr>
          <p:cNvPr id="3" name="Content Placeholder 2"/>
          <p:cNvSpPr>
            <a:spLocks noGrp="1"/>
          </p:cNvSpPr>
          <p:nvPr>
            <p:ph sz="quarter" idx="1"/>
          </p:nvPr>
        </p:nvSpPr>
        <p:spPr/>
        <p:txBody>
          <a:bodyPr>
            <a:normAutofit/>
          </a:bodyPr>
          <a:lstStyle/>
          <a:p>
            <a:pPr>
              <a:lnSpc>
                <a:spcPct val="200000"/>
              </a:lnSpc>
            </a:pPr>
            <a:r>
              <a:rPr lang="fa-IR" sz="3600" dirty="0" smtClean="0">
                <a:cs typeface="2  Zar" pitchFamily="2" charset="-78"/>
              </a:rPr>
              <a:t>تمرین جایگشت توجه همراه با دستور العمل </a:t>
            </a:r>
          </a:p>
          <a:p>
            <a:pPr>
              <a:lnSpc>
                <a:spcPct val="200000"/>
              </a:lnSpc>
            </a:pPr>
            <a:r>
              <a:rPr lang="fa-IR" sz="3600" dirty="0" smtClean="0">
                <a:cs typeface="2  Zar" pitchFamily="2" charset="-78"/>
              </a:rPr>
              <a:t>تمرین تنفس آگاهانه همراه با دستورالعمل </a:t>
            </a:r>
          </a:p>
          <a:p>
            <a:pPr>
              <a:lnSpc>
                <a:spcPct val="200000"/>
              </a:lnSpc>
            </a:pPr>
            <a:r>
              <a:rPr lang="fa-IR" sz="3600" dirty="0" smtClean="0">
                <a:cs typeface="2  Zar" pitchFamily="2" charset="-78"/>
              </a:rPr>
              <a:t>تمرین توجه آگاهانه به هیجان ها </a:t>
            </a:r>
          </a:p>
          <a:p>
            <a:pPr>
              <a:lnSpc>
                <a:spcPct val="200000"/>
              </a:lnSpc>
            </a:pPr>
            <a:endParaRPr lang="fa-IR" sz="3600" dirty="0">
              <a:cs typeface="2  Zar" pitchFamily="2" charset="-78"/>
            </a:endParaRPr>
          </a:p>
        </p:txBody>
      </p:sp>
    </p:spTree>
  </p:cSld>
  <p:clrMapOvr>
    <a:masterClrMapping/>
  </p:clrMapOvr>
  <p:transition>
    <p:wipe/>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4"/>
          <p:cNvSpPr>
            <a:spLocks noGrp="1"/>
          </p:cNvSpPr>
          <p:nvPr>
            <p:ph type="subTitle" idx="1"/>
          </p:nvPr>
        </p:nvSpPr>
        <p:spPr/>
        <p:txBody>
          <a:bodyPr/>
          <a:lstStyle/>
          <a:p>
            <a:endParaRPr lang="fa-IR" dirty="0"/>
          </a:p>
        </p:txBody>
      </p:sp>
      <p:sp>
        <p:nvSpPr>
          <p:cNvPr id="4" name="Title 3"/>
          <p:cNvSpPr>
            <a:spLocks noGrp="1"/>
          </p:cNvSpPr>
          <p:nvPr>
            <p:ph type="ctrTitle"/>
          </p:nvPr>
        </p:nvSpPr>
        <p:spPr/>
        <p:txBody>
          <a:bodyPr/>
          <a:lstStyle/>
          <a:p>
            <a:r>
              <a:rPr lang="fa-IR" dirty="0" smtClean="0">
                <a:solidFill>
                  <a:schemeClr val="tx1"/>
                </a:solidFill>
                <a:cs typeface="2  Zar" pitchFamily="2" charset="-78"/>
              </a:rPr>
              <a:t>با تشکر از توجه شما </a:t>
            </a:r>
            <a:endParaRPr lang="fa-IR" dirty="0">
              <a:solidFill>
                <a:schemeClr val="tx1"/>
              </a:solidFill>
              <a:cs typeface="2  Zar" pitchFamily="2" charset="-78"/>
            </a:endParaRPr>
          </a:p>
        </p:txBody>
      </p:sp>
      <p:pic>
        <p:nvPicPr>
          <p:cNvPr id="6" name="Picture 5" descr="12.png"/>
          <p:cNvPicPr>
            <a:picLocks noChangeAspect="1"/>
          </p:cNvPicPr>
          <p:nvPr/>
        </p:nvPicPr>
        <p:blipFill>
          <a:blip r:embed="rId2"/>
          <a:stretch>
            <a:fillRect/>
          </a:stretch>
        </p:blipFill>
        <p:spPr>
          <a:xfrm>
            <a:off x="714348" y="3929066"/>
            <a:ext cx="2171700" cy="2105025"/>
          </a:xfrm>
          <a:prstGeom prst="rect">
            <a:avLst/>
          </a:prstGeom>
        </p:spPr>
      </p:pic>
    </p:spTree>
  </p:cSld>
  <p:clrMapOvr>
    <a:masterClrMapping/>
  </p:clrMapOvr>
  <p:transition>
    <p:wip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57818" y="357166"/>
            <a:ext cx="3300378" cy="642942"/>
          </a:xfrm>
        </p:spPr>
        <p:txBody>
          <a:bodyPr>
            <a:normAutofit/>
          </a:bodyPr>
          <a:lstStyle/>
          <a:p>
            <a:pPr algn="r"/>
            <a:r>
              <a:rPr lang="fa-IR" b="1" i="1" dirty="0" smtClean="0">
                <a:solidFill>
                  <a:schemeClr val="tx2"/>
                </a:solidFill>
                <a:cs typeface="2  Zar" pitchFamily="2" charset="-78"/>
              </a:rPr>
              <a:t>اهداف درمانی :</a:t>
            </a:r>
            <a:endParaRPr lang="fa-IR" b="1" i="1" dirty="0">
              <a:solidFill>
                <a:schemeClr val="tx2"/>
              </a:solidFill>
              <a:cs typeface="2  Zar" pitchFamily="2" charset="-78"/>
            </a:endParaRPr>
          </a:p>
        </p:txBody>
      </p:sp>
      <p:sp>
        <p:nvSpPr>
          <p:cNvPr id="3" name="Content Placeholder 2"/>
          <p:cNvSpPr>
            <a:spLocks noGrp="1"/>
          </p:cNvSpPr>
          <p:nvPr>
            <p:ph sz="quarter" idx="1"/>
          </p:nvPr>
        </p:nvSpPr>
        <p:spPr>
          <a:xfrm>
            <a:off x="214282" y="1643050"/>
            <a:ext cx="8643998" cy="5000660"/>
          </a:xfrm>
        </p:spPr>
        <p:txBody>
          <a:bodyPr>
            <a:noAutofit/>
          </a:bodyPr>
          <a:lstStyle/>
          <a:p>
            <a:pPr algn="just">
              <a:lnSpc>
                <a:spcPct val="150000"/>
              </a:lnSpc>
            </a:pPr>
            <a:r>
              <a:rPr lang="fa-IR" sz="2200" dirty="0" smtClean="0">
                <a:cs typeface="2  Zar" pitchFamily="2" charset="-78"/>
              </a:rPr>
              <a:t>در جلسات اولیه ، اهداف مورد نظر با بیمار در میان گذاشته می شود و درمانجو و درمانگر پیرامون آنها بحث می کنند. به منظور موفقیت درمانی ، لازم است که درمانگر تعهدی از درمانجو بگیرد، مبنی براینکه در راستای نیل به اهداف درمانی حرکت کند. زمانی که بیمار و درمانگر در مرحله پیش از شروع درمان هستند و تمرکز اصلی درمانگر بر ارزیابی و آشنا سازی بیمار با </a:t>
            </a:r>
            <a:r>
              <a:rPr lang="en-US" sz="2200" dirty="0" smtClean="0">
                <a:cs typeface="2  Zar" pitchFamily="2" charset="-78"/>
              </a:rPr>
              <a:t>DBT </a:t>
            </a:r>
            <a:r>
              <a:rPr lang="fa-IR" sz="2200" dirty="0" smtClean="0">
                <a:cs typeface="2  Zar" pitchFamily="2" charset="-78"/>
              </a:rPr>
              <a:t>است، از بیماران خواسته می شود در مورد سه موضوع عمده تعهد کتبی یا شفاهی بدهند: </a:t>
            </a:r>
          </a:p>
          <a:p>
            <a:pPr algn="just">
              <a:lnSpc>
                <a:spcPct val="150000"/>
              </a:lnSpc>
              <a:buNone/>
            </a:pPr>
            <a:r>
              <a:rPr lang="fa-IR" sz="2200" dirty="0" smtClean="0">
                <a:cs typeface="2  Zar" pitchFamily="2" charset="-78"/>
              </a:rPr>
              <a:t>1)     برای یک سال زنده بمانند( یعنی ، دست به خود کشی نزنند).</a:t>
            </a:r>
          </a:p>
          <a:p>
            <a:pPr algn="just">
              <a:lnSpc>
                <a:spcPct val="150000"/>
              </a:lnSpc>
              <a:buNone/>
            </a:pPr>
            <a:r>
              <a:rPr lang="fa-IR" sz="2200" dirty="0" smtClean="0">
                <a:cs typeface="2  Zar" pitchFamily="2" charset="-78"/>
              </a:rPr>
              <a:t>2)     بر روی رفتارهای که موجب تداخل درمان می شود، تمرکز کرده وبا درمانگر همکاری کنند.</a:t>
            </a:r>
          </a:p>
          <a:p>
            <a:pPr algn="just">
              <a:lnSpc>
                <a:spcPct val="150000"/>
              </a:lnSpc>
              <a:buNone/>
            </a:pPr>
            <a:r>
              <a:rPr lang="fa-IR" sz="2200" dirty="0" smtClean="0">
                <a:cs typeface="2  Zar" pitchFamily="2" charset="-78"/>
              </a:rPr>
              <a:t>3)     برای یک بازه ی زمانی مشخص( معمولا یک سال ) </a:t>
            </a:r>
            <a:r>
              <a:rPr lang="en-US" sz="2200" dirty="0" smtClean="0">
                <a:cs typeface="2  Zar" pitchFamily="2" charset="-78"/>
              </a:rPr>
              <a:t>DBT </a:t>
            </a:r>
            <a:r>
              <a:rPr lang="fa-IR" sz="2200" dirty="0" smtClean="0">
                <a:cs typeface="2  Zar" pitchFamily="2" charset="-78"/>
              </a:rPr>
              <a:t>را ادامه بدهند.         </a:t>
            </a:r>
          </a:p>
          <a:p>
            <a:pPr algn="just">
              <a:lnSpc>
                <a:spcPct val="150000"/>
              </a:lnSpc>
            </a:pPr>
            <a:endParaRPr lang="fa-IR" sz="2200" dirty="0">
              <a:cs typeface="2  Zar" pitchFamily="2" charset="-78"/>
            </a:endParaRPr>
          </a:p>
        </p:txBody>
      </p:sp>
    </p:spTree>
  </p:cSld>
  <p:clrMapOvr>
    <a:masterClrMapping/>
  </p:clrMapOvr>
  <p:transition>
    <p:wip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sz="quarter" idx="1"/>
          </p:nvPr>
        </p:nvSpPr>
        <p:spPr/>
        <p:txBody>
          <a:bodyPr/>
          <a:lstStyle/>
          <a:p>
            <a:pPr>
              <a:lnSpc>
                <a:spcPct val="150000"/>
              </a:lnSpc>
            </a:pPr>
            <a:r>
              <a:rPr lang="fa-IR" sz="2800" dirty="0" smtClean="0">
                <a:cs typeface="2  Zar" pitchFamily="2" charset="-78"/>
              </a:rPr>
              <a:t>این تعهد در </a:t>
            </a:r>
            <a:r>
              <a:rPr lang="en-US" sz="2800" dirty="0" smtClean="0">
                <a:cs typeface="2  Zar" pitchFamily="2" charset="-78"/>
              </a:rPr>
              <a:t>DBT ، </a:t>
            </a:r>
            <a:r>
              <a:rPr lang="fa-IR" sz="2800" dirty="0" smtClean="0">
                <a:cs typeface="2  Zar" pitchFamily="2" charset="-78"/>
              </a:rPr>
              <a:t>کاملا آشکار و صریح است؛ بر خلاف اکثر درمانهای دیگر که یا تعهد اصلا وجود ندارد ، یا اگر هم باشد تلویحی و ضمنی است (لینهان،1993). منطق این کار از شواهدی ریشه گرفته که نشان می دهند متعهد شدن درمانجو به رفتار کردن به شیوه ای خاص ارتباطی قوی با عملکرد آینده ی او در جلسات درمانی دارد.درمانگر به صورت سلسله مراتبی بر اهداف تمرکز می کند ولی چنانچه رفتار ناسازگار قبلی بازگشت کند، مجددا به سمت هدف قبلی حرکت می کند .</a:t>
            </a:r>
          </a:p>
          <a:p>
            <a:pPr>
              <a:lnSpc>
                <a:spcPct val="150000"/>
              </a:lnSpc>
            </a:pPr>
            <a:endParaRPr lang="fa-IR" dirty="0"/>
          </a:p>
        </p:txBody>
      </p:sp>
    </p:spTree>
  </p:cSld>
  <p:clrMapOvr>
    <a:masterClrMapping/>
  </p:clrMapOvr>
  <p:transition>
    <p:wip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type="body" idx="1"/>
          </p:nvPr>
        </p:nvSpPr>
        <p:spPr>
          <a:scene3d>
            <a:camera prst="orthographicFront"/>
            <a:lightRig rig="threePt" dir="t"/>
          </a:scene3d>
          <a:sp3d>
            <a:bevelT w="165100" prst="coolSlant"/>
          </a:sp3d>
        </p:spPr>
        <p:style>
          <a:lnRef idx="2">
            <a:schemeClr val="dk1"/>
          </a:lnRef>
          <a:fillRef idx="1">
            <a:schemeClr val="lt1"/>
          </a:fillRef>
          <a:effectRef idx="0">
            <a:schemeClr val="dk1"/>
          </a:effectRef>
          <a:fontRef idx="minor">
            <a:schemeClr val="dk1"/>
          </a:fontRef>
        </p:style>
        <p:txBody>
          <a:bodyPr>
            <a:normAutofit lnSpcReduction="10000"/>
          </a:bodyPr>
          <a:lstStyle/>
          <a:p>
            <a:pPr algn="ctr"/>
            <a:r>
              <a:rPr lang="fa-IR" sz="5400" dirty="0" smtClean="0">
                <a:solidFill>
                  <a:srgbClr val="002060"/>
                </a:solidFill>
                <a:cs typeface="2  Zar" pitchFamily="2" charset="-78"/>
              </a:rPr>
              <a:t>مهارت های بنیادین تحمل آشفتگی :</a:t>
            </a:r>
          </a:p>
          <a:p>
            <a:pPr algn="ctr"/>
            <a:endParaRPr lang="fa-IR" sz="5400" dirty="0">
              <a:solidFill>
                <a:srgbClr val="002060"/>
              </a:solidFill>
              <a:cs typeface="2  Zar" pitchFamily="2" charset="-78"/>
            </a:endParaRPr>
          </a:p>
        </p:txBody>
      </p:sp>
      <p:sp>
        <p:nvSpPr>
          <p:cNvPr id="5" name="Title 4"/>
          <p:cNvSpPr>
            <a:spLocks noGrp="1"/>
          </p:cNvSpPr>
          <p:nvPr>
            <p:ph type="title"/>
          </p:nvPr>
        </p:nvSpPr>
        <p:spPr/>
        <p:txBody>
          <a:bodyPr/>
          <a:lstStyle/>
          <a:p>
            <a:endParaRPr lang="fa-IR"/>
          </a:p>
        </p:txBody>
      </p:sp>
    </p:spTree>
  </p:cSld>
  <p:clrMapOvr>
    <a:masterClrMapping/>
  </p:clrMapOvr>
  <p:transition>
    <p:wip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endParaRPr lang="fa-IR" dirty="0"/>
          </a:p>
        </p:txBody>
      </p:sp>
      <p:sp>
        <p:nvSpPr>
          <p:cNvPr id="3" name="Content Placeholder 2"/>
          <p:cNvSpPr>
            <a:spLocks noGrp="1"/>
          </p:cNvSpPr>
          <p:nvPr>
            <p:ph sz="quarter" idx="1"/>
          </p:nvPr>
        </p:nvSpPr>
        <p:spPr>
          <a:xfrm>
            <a:off x="500034" y="500042"/>
            <a:ext cx="8215370" cy="6072230"/>
          </a:xfrm>
          <a:ln/>
        </p:spPr>
        <p:style>
          <a:lnRef idx="2">
            <a:schemeClr val="dk1"/>
          </a:lnRef>
          <a:fillRef idx="1">
            <a:schemeClr val="lt1"/>
          </a:fillRef>
          <a:effectRef idx="0">
            <a:schemeClr val="dk1"/>
          </a:effectRef>
          <a:fontRef idx="minor">
            <a:schemeClr val="dk1"/>
          </a:fontRef>
        </p:style>
        <p:txBody>
          <a:bodyPr/>
          <a:lstStyle/>
          <a:p>
            <a:pPr>
              <a:lnSpc>
                <a:spcPct val="150000"/>
              </a:lnSpc>
            </a:pPr>
            <a:r>
              <a:rPr lang="fa-IR" dirty="0" smtClean="0">
                <a:solidFill>
                  <a:schemeClr val="accent1">
                    <a:lumMod val="75000"/>
                  </a:schemeClr>
                </a:solidFill>
                <a:cs typeface="2  Zar" pitchFamily="2" charset="-78"/>
              </a:rPr>
              <a:t>هیجان های آشفته ساز                              غیر قابل اجتناب </a:t>
            </a:r>
          </a:p>
          <a:p>
            <a:pPr>
              <a:lnSpc>
                <a:spcPct val="150000"/>
              </a:lnSpc>
            </a:pPr>
            <a:r>
              <a:rPr lang="fa-IR" dirty="0" smtClean="0">
                <a:solidFill>
                  <a:schemeClr val="accent1">
                    <a:lumMod val="75000"/>
                  </a:schemeClr>
                </a:solidFill>
                <a:cs typeface="2  Zar" pitchFamily="2" charset="-78"/>
              </a:rPr>
              <a:t>راهبردهای  مقابله ای خود آسیب رسان </a:t>
            </a:r>
          </a:p>
          <a:p>
            <a:pPr>
              <a:lnSpc>
                <a:spcPct val="150000"/>
              </a:lnSpc>
            </a:pPr>
            <a:r>
              <a:rPr lang="fa-IR" dirty="0" smtClean="0">
                <a:solidFill>
                  <a:schemeClr val="accent1">
                    <a:lumMod val="75000"/>
                  </a:schemeClr>
                </a:solidFill>
                <a:cs typeface="2  Zar" pitchFamily="2" charset="-78"/>
              </a:rPr>
              <a:t>کاهش موقتی درد و رنج</a:t>
            </a:r>
          </a:p>
          <a:p>
            <a:pPr>
              <a:lnSpc>
                <a:spcPct val="150000"/>
              </a:lnSpc>
            </a:pPr>
            <a:r>
              <a:rPr lang="fa-IR" dirty="0" smtClean="0">
                <a:solidFill>
                  <a:schemeClr val="accent1">
                    <a:lumMod val="75000"/>
                  </a:schemeClr>
                </a:solidFill>
                <a:cs typeface="2  Zar" pitchFamily="2" charset="-78"/>
              </a:rPr>
              <a:t>پامد های منفی راهبردهای مقابله ای خود آسیب رسان </a:t>
            </a:r>
            <a:endParaRPr lang="fa-IR" dirty="0">
              <a:solidFill>
                <a:schemeClr val="accent1">
                  <a:lumMod val="75000"/>
                </a:schemeClr>
              </a:solidFill>
              <a:cs typeface="2  Zar" pitchFamily="2" charset="-78"/>
            </a:endParaRPr>
          </a:p>
        </p:txBody>
      </p:sp>
      <p:cxnSp>
        <p:nvCxnSpPr>
          <p:cNvPr id="12" name="Straight Arrow Connector 11"/>
          <p:cNvCxnSpPr/>
          <p:nvPr/>
        </p:nvCxnSpPr>
        <p:spPr>
          <a:xfrm rot="10800000">
            <a:off x="4357686" y="928670"/>
            <a:ext cx="1643074" cy="1588"/>
          </a:xfrm>
          <a:prstGeom prst="straightConnector1">
            <a:avLst/>
          </a:prstGeom>
          <a:ln>
            <a:solidFill>
              <a:schemeClr val="tx2"/>
            </a:solidFill>
            <a:tailEnd type="arrow"/>
          </a:ln>
        </p:spPr>
        <p:style>
          <a:lnRef idx="1">
            <a:schemeClr val="accent1"/>
          </a:lnRef>
          <a:fillRef idx="0">
            <a:schemeClr val="accent1"/>
          </a:fillRef>
          <a:effectRef idx="0">
            <a:schemeClr val="accent1"/>
          </a:effectRef>
          <a:fontRef idx="minor">
            <a:schemeClr val="tx1"/>
          </a:fontRef>
        </p:style>
      </p:cxnSp>
      <p:graphicFrame>
        <p:nvGraphicFramePr>
          <p:cNvPr id="14" name="Table 13"/>
          <p:cNvGraphicFramePr>
            <a:graphicFrameLocks noGrp="1"/>
          </p:cNvGraphicFramePr>
          <p:nvPr/>
        </p:nvGraphicFramePr>
        <p:xfrm>
          <a:off x="857224" y="3274234"/>
          <a:ext cx="7715304" cy="2869410"/>
        </p:xfrm>
        <a:graphic>
          <a:graphicData uri="http://schemas.openxmlformats.org/drawingml/2006/table">
            <a:tbl>
              <a:tblPr rtl="1" firstRow="1" bandRow="1">
                <a:tableStyleId>{5C22544A-7EE6-4342-B048-85BDC9FD1C3A}</a:tableStyleId>
              </a:tblPr>
              <a:tblGrid>
                <a:gridCol w="3857652"/>
                <a:gridCol w="3857652"/>
              </a:tblGrid>
              <a:tr h="583410">
                <a:tc>
                  <a:txBody>
                    <a:bodyPr/>
                    <a:lstStyle/>
                    <a:p>
                      <a:pPr rtl="1"/>
                      <a:r>
                        <a:rPr lang="fa-IR" sz="2400" b="0" dirty="0" smtClean="0">
                          <a:cs typeface="2  Zar" pitchFamily="2" charset="-78"/>
                        </a:rPr>
                        <a:t>   راهبردهای مقابله ای خود آسیب رسان </a:t>
                      </a:r>
                      <a:endParaRPr lang="fa-IR" sz="2400" b="0" dirty="0">
                        <a:cs typeface="2  Zar" pitchFamily="2" charset="-78"/>
                      </a:endParaRPr>
                    </a:p>
                  </a:txBody>
                  <a:tcPr/>
                </a:tc>
                <a:tc>
                  <a:txBody>
                    <a:bodyPr/>
                    <a:lstStyle/>
                    <a:p>
                      <a:pPr rtl="1"/>
                      <a:r>
                        <a:rPr lang="fa-IR" sz="2400" dirty="0" smtClean="0">
                          <a:cs typeface="2  Zar" pitchFamily="2" charset="-78"/>
                        </a:rPr>
                        <a:t>          </a:t>
                      </a:r>
                      <a:r>
                        <a:rPr lang="fa-IR" sz="2400" b="0" dirty="0" smtClean="0">
                          <a:cs typeface="2  Zar" pitchFamily="2" charset="-78"/>
                        </a:rPr>
                        <a:t>       پیامد های احتمالی </a:t>
                      </a:r>
                      <a:endParaRPr lang="fa-IR" sz="2400" b="0" dirty="0">
                        <a:cs typeface="2  Zar" pitchFamily="2" charset="-78"/>
                      </a:endParaRPr>
                    </a:p>
                  </a:txBody>
                  <a:tcPr/>
                </a:tc>
              </a:tr>
              <a:tr h="1916920">
                <a:tc>
                  <a:txBody>
                    <a:bodyPr/>
                    <a:lstStyle/>
                    <a:p>
                      <a:pPr rtl="1"/>
                      <a:r>
                        <a:rPr lang="fa-IR" sz="2400" dirty="0" smtClean="0">
                          <a:cs typeface="2  Zar" pitchFamily="2" charset="-78"/>
                        </a:rPr>
                        <a:t>1 : وقت</a:t>
                      </a:r>
                      <a:r>
                        <a:rPr lang="fa-IR" sz="2400" baseline="0" dirty="0" smtClean="0">
                          <a:cs typeface="2  Zar" pitchFamily="2" charset="-78"/>
                        </a:rPr>
                        <a:t> زیادی صرف می کنم تا به اشتاباهات ، رنج ها و مشکلات گذشته فکر کنم .</a:t>
                      </a:r>
                      <a:endParaRPr lang="fa-IR" sz="2400" dirty="0">
                        <a:cs typeface="2  Zar" pitchFamily="2" charset="-78"/>
                      </a:endParaRPr>
                    </a:p>
                  </a:txBody>
                  <a:tcPr/>
                </a:tc>
                <a:tc>
                  <a:txBody>
                    <a:bodyPr/>
                    <a:lstStyle/>
                    <a:p>
                      <a:pPr rtl="1"/>
                      <a:r>
                        <a:rPr lang="fa-IR" sz="2400" dirty="0" smtClean="0">
                          <a:cs typeface="2  Zar" pitchFamily="2" charset="-78"/>
                        </a:rPr>
                        <a:t>اتفاقات خوب فعلی را از دست می دهم و بعدش غصه می خورم که چرا زمان حال را از دست دادم</a:t>
                      </a:r>
                      <a:r>
                        <a:rPr lang="fa-IR" sz="2400" baseline="0" dirty="0" smtClean="0">
                          <a:cs typeface="2  Zar" pitchFamily="2" charset="-78"/>
                        </a:rPr>
                        <a:t> . به دام افسردگی می افتم که چرا گذشته ام بد و ناخوشایند بوده است .</a:t>
                      </a:r>
                    </a:p>
                    <a:p>
                      <a:pPr rtl="1"/>
                      <a:r>
                        <a:rPr lang="fa-IR" sz="2400" baseline="0" dirty="0" smtClean="0">
                          <a:cs typeface="2  Zar" pitchFamily="2" charset="-78"/>
                        </a:rPr>
                        <a:t>سایر پامدها :..............................</a:t>
                      </a:r>
                      <a:endParaRPr lang="fa-IR" sz="2400" dirty="0">
                        <a:cs typeface="2  Zar" pitchFamily="2" charset="-78"/>
                      </a:endParaRPr>
                    </a:p>
                  </a:txBody>
                  <a:tcPr/>
                </a:tc>
              </a:tr>
            </a:tbl>
          </a:graphicData>
        </a:graphic>
      </p:graphicFrame>
    </p:spTree>
  </p:cSld>
  <p:clrMapOvr>
    <a:masterClrMapping/>
  </p:clrMapOvr>
  <p:transition>
    <p:wip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fa-IR" sz="3600" b="1" i="1" dirty="0" smtClean="0">
                <a:solidFill>
                  <a:schemeClr val="tx2"/>
                </a:solidFill>
                <a:cs typeface="2  Zar" pitchFamily="2" charset="-78"/>
              </a:rPr>
              <a:t>پذیرش بنیادین : </a:t>
            </a:r>
            <a:endParaRPr lang="fa-IR" sz="3600" b="1" i="1" dirty="0">
              <a:solidFill>
                <a:schemeClr val="tx2"/>
              </a:solidFill>
              <a:cs typeface="2  Zar" pitchFamily="2" charset="-78"/>
            </a:endParaRPr>
          </a:p>
        </p:txBody>
      </p:sp>
      <p:sp>
        <p:nvSpPr>
          <p:cNvPr id="3" name="Content Placeholder 2"/>
          <p:cNvSpPr>
            <a:spLocks noGrp="1"/>
          </p:cNvSpPr>
          <p:nvPr>
            <p:ph sz="quarter" idx="1"/>
          </p:nvPr>
        </p:nvSpPr>
        <p:spPr/>
        <p:txBody>
          <a:bodyPr>
            <a:normAutofit fontScale="92500"/>
          </a:bodyPr>
          <a:lstStyle/>
          <a:p>
            <a:pPr algn="just">
              <a:lnSpc>
                <a:spcPct val="150000"/>
              </a:lnSpc>
            </a:pPr>
            <a:r>
              <a:rPr lang="fa-IR" sz="3600" dirty="0" smtClean="0">
                <a:cs typeface="2  Zar" pitchFamily="2" charset="-78"/>
              </a:rPr>
              <a:t>بدون عیب جویی خود یا سرزنش دیگران موقعیت فعلی بپذیرید .</a:t>
            </a:r>
          </a:p>
          <a:p>
            <a:pPr algn="just">
              <a:lnSpc>
                <a:spcPct val="150000"/>
              </a:lnSpc>
            </a:pPr>
            <a:r>
              <a:rPr lang="fa-IR" sz="3600" dirty="0" smtClean="0">
                <a:cs typeface="2  Zar" pitchFamily="2" charset="-78"/>
              </a:rPr>
              <a:t>زنجیره ی طولانی از وقایع باعث پدید آیی موقعیت فعلی شده است .</a:t>
            </a:r>
          </a:p>
          <a:p>
            <a:pPr algn="just">
              <a:lnSpc>
                <a:spcPct val="150000"/>
              </a:lnSpc>
            </a:pPr>
            <a:r>
              <a:rPr lang="fa-IR" sz="3600" dirty="0" smtClean="0">
                <a:cs typeface="2  Zar" pitchFamily="2" charset="-78"/>
              </a:rPr>
              <a:t>پذیرش بنیادین به معنای چشم پوشی یا توافق با رفتار های بد دیگران نیست .</a:t>
            </a:r>
            <a:endParaRPr lang="fa-IR" sz="3600" dirty="0">
              <a:cs typeface="2  Zar" pitchFamily="2" charset="-78"/>
            </a:endParaRPr>
          </a:p>
        </p:txBody>
      </p:sp>
    </p:spTree>
  </p:cSld>
  <p:clrMapOvr>
    <a:masterClrMapping/>
  </p:clrMapOvr>
  <p:transition>
    <p:wip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384</TotalTime>
  <Words>2549</Words>
  <Application>Microsoft Office PowerPoint</Application>
  <PresentationFormat>On-screen Show (4:3)</PresentationFormat>
  <Paragraphs>270</Paragraphs>
  <Slides>41</Slides>
  <Notes>0</Notes>
  <HiddenSlides>0</HiddenSlides>
  <MMClips>0</MMClips>
  <ScaleCrop>false</ScaleCrop>
  <HeadingPairs>
    <vt:vector size="4" baseType="variant">
      <vt:variant>
        <vt:lpstr>Theme</vt:lpstr>
      </vt:variant>
      <vt:variant>
        <vt:i4>1</vt:i4>
      </vt:variant>
      <vt:variant>
        <vt:lpstr>Slide Titles</vt:lpstr>
      </vt:variant>
      <vt:variant>
        <vt:i4>41</vt:i4>
      </vt:variant>
    </vt:vector>
  </HeadingPairs>
  <TitlesOfParts>
    <vt:vector size="42" baseType="lpstr">
      <vt:lpstr>Civic</vt:lpstr>
      <vt:lpstr>D . B . T</vt:lpstr>
      <vt:lpstr>دور نمایی از درمان : </vt:lpstr>
      <vt:lpstr>مفهوم دیالکتیک :</vt:lpstr>
      <vt:lpstr>Slide 4</vt:lpstr>
      <vt:lpstr>اهداف درمانی :</vt:lpstr>
      <vt:lpstr>Slide 6</vt:lpstr>
      <vt:lpstr>Slide 7</vt:lpstr>
      <vt:lpstr>Slide 8</vt:lpstr>
      <vt:lpstr>پذیرش بنیادین : </vt:lpstr>
      <vt:lpstr>پذیرش بنیادین از طریق خود گویی های مقابله ای</vt:lpstr>
      <vt:lpstr>تمرین پذیرش بنیادین : </vt:lpstr>
      <vt:lpstr>توجه برگردانی از طریق رفتار های خود آسیب رسان : </vt:lpstr>
      <vt:lpstr>توجه برگردانی از طریق فعالیت های لذت بخش :</vt:lpstr>
      <vt:lpstr>توجه برگردانی از طریق معطوف کردن توجه به کار یا موضوعی دیگر :</vt:lpstr>
      <vt:lpstr>توجه برگردانی از افکار :</vt:lpstr>
      <vt:lpstr>Slide 16</vt:lpstr>
      <vt:lpstr>Slide 17</vt:lpstr>
      <vt:lpstr>خود آرامش بخشی </vt:lpstr>
      <vt:lpstr>تدوین طرح آرمیدگی : </vt:lpstr>
      <vt:lpstr>Slide 20</vt:lpstr>
      <vt:lpstr>تصویر سازی از مکان امن :</vt:lpstr>
      <vt:lpstr>ارزشهایتان را کشف کنید </vt:lpstr>
      <vt:lpstr>شناسایی قدرت برتر و ارتباط با قدرت برتر :</vt:lpstr>
      <vt:lpstr>تمرین : فعالیت قدرت برتر</vt:lpstr>
      <vt:lpstr>تعیین وقت استراحت :</vt:lpstr>
      <vt:lpstr>زندگی در زمان حال :</vt:lpstr>
      <vt:lpstr>استفاده از افکار مقابله ای خود تشویق گرایانه </vt:lpstr>
      <vt:lpstr>پذیرش بنیادین </vt:lpstr>
      <vt:lpstr>تمرین پذیرش بنیادین </vt:lpstr>
      <vt:lpstr>خود گویی های تایید گرایانه </vt:lpstr>
      <vt:lpstr>تدوین راهبردهای مقابله ای جدید برای موقعیت های آشفته ساز </vt:lpstr>
      <vt:lpstr>تعیین طرح مقابله ای برای شرایط ضروری به منظور کنار امدن با شرایط آشفته ساز بین فردی</vt:lpstr>
      <vt:lpstr>Slide 33</vt:lpstr>
      <vt:lpstr>مهارت های توجه آگاهی کدامند ؟</vt:lpstr>
      <vt:lpstr>چرا مهارت توجه آگاهی ضرورت دارد ؟</vt:lpstr>
      <vt:lpstr>تمرین تمرکز به مدت یک دقیقه </vt:lpstr>
      <vt:lpstr>تمرین تمرکز بر یک شی </vt:lpstr>
      <vt:lpstr>Slide 38</vt:lpstr>
      <vt:lpstr>تمرین توصیف هیجان </vt:lpstr>
      <vt:lpstr>Slide 40</vt:lpstr>
      <vt:lpstr>با تشکر از توجه شما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 . B . T</dc:title>
  <dc:creator>khajoo</dc:creator>
  <cp:lastModifiedBy>khajoo</cp:lastModifiedBy>
  <cp:revision>13</cp:revision>
  <dcterms:created xsi:type="dcterms:W3CDTF">2010-02-25T08:43:17Z</dcterms:created>
  <dcterms:modified xsi:type="dcterms:W3CDTF">2010-02-26T20:19:31Z</dcterms:modified>
</cp:coreProperties>
</file>