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8" d="100"/>
          <a:sy n="58" d="100"/>
        </p:scale>
        <p:origin x="3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BE701-BFFB-47DA-AE80-8E093BFA8FDA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AC8CD-BA13-409A-B1AB-A1E1F146D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45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29D6DC-5868-4250-AC0D-6EC11A67635B}" type="slidenum">
              <a:rPr lang="ar-SA">
                <a:latin typeface="Arial" pitchFamily="34" charset="0"/>
                <a:cs typeface="Arial" pitchFamily="34" charset="0"/>
              </a:rPr>
              <a:pPr/>
              <a:t>20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0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a-IR" smtClean="0">
                <a:latin typeface="Arial" pitchFamily="34" charset="0"/>
                <a:cs typeface="Arial" pitchFamily="34" charset="0"/>
              </a:rPr>
              <a:t> </a:t>
            </a:r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009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4E2D-CE74-4C4A-95FC-8230449064A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5222-DD08-492A-A531-48FA4F592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96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4E2D-CE74-4C4A-95FC-8230449064A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5222-DD08-492A-A531-48FA4F592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871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4E2D-CE74-4C4A-95FC-8230449064A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5222-DD08-492A-A531-48FA4F5922D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8225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4E2D-CE74-4C4A-95FC-8230449064A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5222-DD08-492A-A531-48FA4F592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31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4E2D-CE74-4C4A-95FC-8230449064A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5222-DD08-492A-A531-48FA4F5922D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2740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4E2D-CE74-4C4A-95FC-8230449064A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5222-DD08-492A-A531-48FA4F592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55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4E2D-CE74-4C4A-95FC-8230449064A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5222-DD08-492A-A531-48FA4F592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63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4E2D-CE74-4C4A-95FC-8230449064A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5222-DD08-492A-A531-48FA4F592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43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4E2D-CE74-4C4A-95FC-8230449064A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5222-DD08-492A-A531-48FA4F592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8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4E2D-CE74-4C4A-95FC-8230449064A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5222-DD08-492A-A531-48FA4F592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423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4E2D-CE74-4C4A-95FC-8230449064A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5222-DD08-492A-A531-48FA4F592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70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4E2D-CE74-4C4A-95FC-8230449064A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5222-DD08-492A-A531-48FA4F592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03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4E2D-CE74-4C4A-95FC-8230449064A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5222-DD08-492A-A531-48FA4F592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13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4E2D-CE74-4C4A-95FC-8230449064A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5222-DD08-492A-A531-48FA4F592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4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4E2D-CE74-4C4A-95FC-8230449064A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5222-DD08-492A-A531-48FA4F592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64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4E2D-CE74-4C4A-95FC-8230449064A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5222-DD08-492A-A531-48FA4F592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657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74E2D-CE74-4C4A-95FC-8230449064AC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93B5222-DD08-492A-A531-48FA4F592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0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4"/>
          <p:cNvSpPr>
            <a:spLocks noChangeArrowheads="1"/>
          </p:cNvSpPr>
          <p:nvPr/>
        </p:nvSpPr>
        <p:spPr bwMode="auto">
          <a:xfrm>
            <a:off x="1774826" y="260350"/>
            <a:ext cx="856932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3200" b="1" dirty="0">
                <a:latin typeface="Arial" pitchFamily="34" charset="0"/>
                <a:cs typeface="B Titr" pitchFamily="2" charset="-78"/>
              </a:rPr>
              <a:t>فصل ششم :</a:t>
            </a:r>
          </a:p>
          <a:p>
            <a:pPr algn="ctr"/>
            <a:r>
              <a:rPr lang="fa-IR" sz="3200" b="1" dirty="0">
                <a:latin typeface="Arial" pitchFamily="34" charset="0"/>
                <a:cs typeface="B Titr" pitchFamily="2" charset="-78"/>
              </a:rPr>
              <a:t> </a:t>
            </a:r>
          </a:p>
          <a:p>
            <a:pPr algn="ctr"/>
            <a:endParaRPr lang="fa-IR" sz="3200" b="1" dirty="0">
              <a:latin typeface="Arial" pitchFamily="34" charset="0"/>
              <a:cs typeface="B Titr" pitchFamily="2" charset="-78"/>
            </a:endParaRPr>
          </a:p>
          <a:p>
            <a:pPr algn="ctr"/>
            <a:r>
              <a:rPr lang="fa-IR" sz="3200" b="1" dirty="0">
                <a:latin typeface="Arial" pitchFamily="34" charset="0"/>
                <a:cs typeface="B Titr" pitchFamily="2" charset="-78"/>
              </a:rPr>
              <a:t>عوامل روانشناختي بيماري</a:t>
            </a:r>
          </a:p>
          <a:p>
            <a:pPr algn="ctr"/>
            <a:endParaRPr lang="fa-IR" sz="3200" b="1" dirty="0">
              <a:latin typeface="Arial" pitchFamily="34" charset="0"/>
              <a:cs typeface="B Titr" pitchFamily="2" charset="-78"/>
            </a:endParaRPr>
          </a:p>
          <a:p>
            <a:pPr algn="ctr"/>
            <a:endParaRPr lang="fa-IR" sz="3200" b="1" dirty="0">
              <a:latin typeface="Arial" pitchFamily="34" charset="0"/>
              <a:cs typeface="B Titr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>
                <a:latin typeface="Arial" pitchFamily="34" charset="0"/>
                <a:cs typeface="Lotus" pitchFamily="2" charset="-78"/>
                <a:sym typeface="Wingdings" pitchFamily="2" charset="2"/>
              </a:rPr>
              <a:t></a:t>
            </a:r>
            <a:r>
              <a:rPr lang="fa-IR" sz="2800" b="1" dirty="0">
                <a:latin typeface="Arial" pitchFamily="34" charset="0"/>
                <a:cs typeface="Lotus" pitchFamily="2" charset="-78"/>
                <a:sym typeface="Wingdings" pitchFamily="2" charset="2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جسم وذهن در سلامت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نقش علل روانشناختي در مشكلات مزمن سلامت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مشكلات بيماري هاي مزمن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بيماري لاعلاج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سازگاري با بيماري</a:t>
            </a:r>
            <a:endParaRPr lang="en-US" sz="2800" b="1" dirty="0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4309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4"/>
          <p:cNvSpPr>
            <a:spLocks noChangeArrowheads="1"/>
          </p:cNvSpPr>
          <p:nvPr/>
        </p:nvSpPr>
        <p:spPr bwMode="auto">
          <a:xfrm>
            <a:off x="1631951" y="260350"/>
            <a:ext cx="8640763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در فعاليت هاي آموزشي سلامت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8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بـا تشويـق تمـرين رابـطه جنسـي سالـم ( با استفاده از كانـدوم )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مي توان نگـرش ها و رفتـارها را تغيير داد ، هر چنـد ارتـقاي رابطه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جنسي سالم پيچيده تـر از افـزايش دانش و عـرضه خدمـات صرف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است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9978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4"/>
          <p:cNvSpPr>
            <a:spLocks noChangeArrowheads="1"/>
          </p:cNvSpPr>
          <p:nvPr/>
        </p:nvSpPr>
        <p:spPr bwMode="auto">
          <a:xfrm>
            <a:off x="1631951" y="547688"/>
            <a:ext cx="8424863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پيشرفت بيماري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عوامل روانشناختي مؤثر در تسريع و تكثير ويروس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HIV</a:t>
            </a:r>
            <a:endParaRPr lang="fa-IR" sz="24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– داروهاي تزريقي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- ويـروس تبخـال  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- استرس يا پريشاني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( سودروسكي و همكاران ، 1984 )</a:t>
            </a:r>
          </a:p>
          <a:p>
            <a:pPr>
              <a:lnSpc>
                <a:spcPct val="150000"/>
              </a:lnSpc>
            </a:pP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43363" name="Line 5"/>
          <p:cNvSpPr>
            <a:spLocks noChangeShapeType="1"/>
          </p:cNvSpPr>
          <p:nvPr/>
        </p:nvSpPr>
        <p:spPr bwMode="auto">
          <a:xfrm flipH="1">
            <a:off x="6600826" y="2276476"/>
            <a:ext cx="1871663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43364" name="Line 6"/>
          <p:cNvSpPr>
            <a:spLocks noChangeShapeType="1"/>
          </p:cNvSpPr>
          <p:nvPr/>
        </p:nvSpPr>
        <p:spPr bwMode="auto">
          <a:xfrm flipH="1">
            <a:off x="6600826" y="2278063"/>
            <a:ext cx="1871663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43365" name="Line 7"/>
          <p:cNvSpPr>
            <a:spLocks noChangeShapeType="1"/>
          </p:cNvSpPr>
          <p:nvPr/>
        </p:nvSpPr>
        <p:spPr bwMode="auto">
          <a:xfrm flipH="1">
            <a:off x="6600826" y="2276475"/>
            <a:ext cx="1871663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90901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4"/>
          <p:cNvSpPr>
            <a:spLocks noChangeArrowheads="1"/>
          </p:cNvSpPr>
          <p:nvPr/>
        </p:nvSpPr>
        <p:spPr bwMode="auto">
          <a:xfrm>
            <a:off x="1631951" y="188914"/>
            <a:ext cx="8569325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a-IR" sz="3200" b="1">
              <a:latin typeface="Arial" pitchFamily="34" charset="0"/>
              <a:cs typeface="Lotus" pitchFamily="2" charset="-78"/>
            </a:endParaRPr>
          </a:p>
          <a:p>
            <a:r>
              <a:rPr lang="fa-IR" sz="3200" b="1">
                <a:latin typeface="Arial" pitchFamily="34" charset="0"/>
                <a:cs typeface="B Lotus" pitchFamily="2" charset="-78"/>
              </a:rPr>
              <a:t>طول عمر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هيـچ فـردي بطه خـاطر ابتـلا بـه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HIV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از ايـدز نمي ميـرد .</a:t>
            </a:r>
          </a:p>
          <a:p>
            <a:pPr>
              <a:lnSpc>
                <a:spcPct val="150000"/>
              </a:lnSpc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عوامل و مداخلات روانشناختي از طريق تشويـق بـاورهاي مثبت و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ارتقاي رفتارهاي سالم، طول عمر را افزايش مي دهد .</a:t>
            </a:r>
          </a:p>
          <a:p>
            <a:pPr>
              <a:lnSpc>
                <a:spcPct val="150000"/>
              </a:lnSpc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رفتارهاي تيپ 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C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به طول عمر بستگي نـدارد گرچه اظهار خشم يـا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خصومت بـه نتيـجه مثبت كمك مـي كند .</a:t>
            </a:r>
          </a:p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( سولومون و همكاران ، 1987 ، به نقل از آگدن ، 1996 )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7188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4"/>
          <p:cNvSpPr>
            <a:spLocks noChangeArrowheads="1"/>
          </p:cNvSpPr>
          <p:nvPr/>
        </p:nvSpPr>
        <p:spPr bwMode="auto">
          <a:xfrm>
            <a:off x="1776413" y="144464"/>
            <a:ext cx="8640762" cy="666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2400">
                <a:latin typeface="Arial" pitchFamily="34" charset="0"/>
              </a:rPr>
              <a:t> </a:t>
            </a:r>
          </a:p>
          <a:p>
            <a:endParaRPr lang="fa-IR" sz="2400">
              <a:latin typeface="Arial" pitchFamily="34" charset="0"/>
            </a:endParaRPr>
          </a:p>
          <a:p>
            <a:endParaRPr lang="fa-IR" sz="3200" b="1">
              <a:latin typeface="Arial" pitchFamily="34" charset="0"/>
              <a:cs typeface="Lotus" pitchFamily="2" charset="-78"/>
            </a:endParaRPr>
          </a:p>
          <a:p>
            <a:r>
              <a:rPr lang="fa-IR" sz="3200" b="1">
                <a:latin typeface="Arial" pitchFamily="34" charset="0"/>
                <a:cs typeface="B Lotus" pitchFamily="2" charset="-78"/>
              </a:rPr>
              <a:t>علل پيش بيني در بقاي بيماران مبتلا به ايدز :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وضعيت سلامت عمومي در خط پايه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رفتارهاي سالم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سطح « سرسختي » ( شيوه مقـابله بر اسـاس داشتـن سطوح بـالايي از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« مهار » شخصي ؛ « تعمد » (يافتن معنايي براي كار، ارزش ها و روابط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شخصي ) و « مبارزه جويي » (نگاه به رويدادهاي بالقوه استرس زا ، به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عنوان يك مبارزه ) .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ميزان حمايت اجتماعي (حمايت روانشناختي از سوي دوستان و... )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رفتار تيپ «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C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» ( از خود گذشتگي ، فقدان تظاهرات هيجاني )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راهبردهاي مقابله اي ( متمركز بر هيجان/ مشكل و... )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( سولومون و همكاران ، 1987، به نقل از آگدن ، 1996 )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89708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4"/>
          <p:cNvSpPr>
            <a:spLocks noChangeArrowheads="1"/>
          </p:cNvSpPr>
          <p:nvPr/>
        </p:nvSpPr>
        <p:spPr bwMode="auto">
          <a:xfrm>
            <a:off x="1631951" y="260350"/>
            <a:ext cx="878522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بيماري كرونري قلب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r>
              <a:rPr lang="en-US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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« تصلب شـرائين » ( تنگ شدن شريانـهاي كرونـري كه خون قلب را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تامين مي كنند)          نارسايي جريان اكسيژن و تغذيه قلب        درد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مكرر (آنژين قفسه صدري)           « آنفـاركتوس ميوكارد » / يا حمله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قلبي .</a:t>
            </a:r>
          </a:p>
          <a:p>
            <a:r>
              <a:rPr lang="en-US" sz="2400" b="1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شيوع در مـردان و افراد پير ( علت مرگ 33% مردان زير65 سال و 28%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همه مرگها )</a:t>
            </a:r>
          </a:p>
          <a:p>
            <a:r>
              <a:rPr lang="en-US" sz="2400" b="1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زمينـه خـانوادگـي دارد .</a:t>
            </a:r>
          </a:p>
          <a:p>
            <a:r>
              <a:rPr lang="en-US" sz="2400" b="1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علل خطرآفرين : فشارخون بالا ، ديابت ، سيگار كشيدن ، چاقي ، پائين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بودن سطح فعاليت جسمي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46435" name="Line 5"/>
          <p:cNvSpPr>
            <a:spLocks noChangeShapeType="1"/>
          </p:cNvSpPr>
          <p:nvPr/>
        </p:nvSpPr>
        <p:spPr bwMode="auto">
          <a:xfrm flipH="1">
            <a:off x="7464426" y="2636838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46436" name="Line 6"/>
          <p:cNvSpPr>
            <a:spLocks noChangeShapeType="1"/>
          </p:cNvSpPr>
          <p:nvPr/>
        </p:nvSpPr>
        <p:spPr bwMode="auto">
          <a:xfrm flipH="1">
            <a:off x="2566988" y="26368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46437" name="Line 7"/>
          <p:cNvSpPr>
            <a:spLocks noChangeShapeType="1"/>
          </p:cNvSpPr>
          <p:nvPr/>
        </p:nvSpPr>
        <p:spPr bwMode="auto">
          <a:xfrm flipH="1">
            <a:off x="6096001" y="3068638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3187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4"/>
          <p:cNvSpPr>
            <a:spLocks noChangeArrowheads="1"/>
          </p:cNvSpPr>
          <p:nvPr/>
        </p:nvSpPr>
        <p:spPr bwMode="auto">
          <a:xfrm>
            <a:off x="1774825" y="620714"/>
            <a:ext cx="8642350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نقش روانشناسي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پيش بيني و تغيير عوامل خطرآفرين رفتاري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en-US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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كمك به افراد بـراي ترك سيگار زيرا : كشيدن 20 سيگار در روز ، خطر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ابتلا به بيماري كرونري قلب را در ميانسالان  سه برابر افزايش مي دهد ،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لذا تـرك استعمال دخـانيـات مي توانـد خطر حمله قلبـي دوم را تا 50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درصد كاهش دهد. ( آگدن ، 1996 ) . </a:t>
            </a:r>
          </a:p>
          <a:p>
            <a:r>
              <a:rPr lang="en-US" sz="2400" b="1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تغييرات برنامه غذايي مصرف با كاهش چربـي اشباع شده وافزايش فيبـر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به جلوگيـري از حمله قلبـي كمك مي كند .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6588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4"/>
          <p:cNvSpPr>
            <a:spLocks noChangeArrowheads="1"/>
          </p:cNvSpPr>
          <p:nvPr/>
        </p:nvSpPr>
        <p:spPr bwMode="auto">
          <a:xfrm>
            <a:off x="1703389" y="836614"/>
            <a:ext cx="8713787" cy="522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cs typeface="Lotus" pitchFamily="2" charset="-78"/>
                <a:sym typeface="Wingdings 2" pitchFamily="18" charset="2"/>
              </a:rPr>
              <a:t></a:t>
            </a:r>
            <a:r>
              <a:rPr lang="fa-IR" sz="2400" b="1">
                <a:cs typeface="Lotus" pitchFamily="2" charset="-78"/>
                <a:sym typeface="Wingdings 2" pitchFamily="18" charset="2"/>
              </a:rPr>
              <a:t>  </a:t>
            </a:r>
            <a:r>
              <a:rPr lang="fa-IR" sz="2800" b="1">
                <a:cs typeface="B Lotus" pitchFamily="2" charset="-78"/>
              </a:rPr>
              <a:t>عوامل ژنتيكي ، چاقي، مصرف بيش از حد الكل ، مصرف بيش از حد</a:t>
            </a:r>
          </a:p>
          <a:p>
            <a:pPr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     نـمك مي تواند بر فشار خـون بالا (عامل خطر براي بيمـاري كرونري</a:t>
            </a:r>
            <a:r>
              <a:rPr lang="fa-IR">
                <a:cs typeface="B Lotus" pitchFamily="2" charset="-78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     قلب ) تأثير بگذارد .</a:t>
            </a:r>
          </a:p>
          <a:p>
            <a:pPr>
              <a:lnSpc>
                <a:spcPct val="150000"/>
              </a:lnSpc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</a:t>
            </a:r>
            <a:r>
              <a:rPr lang="fa-IR" sz="2800" b="1">
                <a:cs typeface="B Lotus" pitchFamily="2" charset="-78"/>
              </a:rPr>
              <a:t> استرس زياد با حمايت اجتماعي كم و مهار ادراك شده پايين تر در</a:t>
            </a:r>
          </a:p>
          <a:p>
            <a:pPr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     بيماري قلبي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cs typeface="B Lotus" pitchFamily="2" charset="-78"/>
              </a:rPr>
              <a:t>دخالت دارد ( كاراسك و تئورل ، 1990 )</a:t>
            </a:r>
          </a:p>
          <a:p>
            <a:pPr>
              <a:lnSpc>
                <a:spcPct val="150000"/>
              </a:lnSpc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</a:t>
            </a:r>
            <a:r>
              <a:rPr lang="fa-IR" sz="2800" b="1">
                <a:cs typeface="B Lotus" pitchFamily="2" charset="-78"/>
              </a:rPr>
              <a:t> افراد داراي الگوي رفتاري تيپ</a:t>
            </a:r>
            <a:r>
              <a:rPr lang="en-US" sz="2800" b="1">
                <a:cs typeface="B Lotus" pitchFamily="2" charset="-78"/>
              </a:rPr>
              <a:t>A</a:t>
            </a:r>
            <a:r>
              <a:rPr lang="fa-IR" sz="2800" b="1">
                <a:cs typeface="B Lotus" pitchFamily="2" charset="-78"/>
              </a:rPr>
              <a:t> ( رقابت شديد ، عجله و كينه توزي )</a:t>
            </a:r>
          </a:p>
          <a:p>
            <a:pPr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    بيشتـر از نيم رخ </a:t>
            </a:r>
            <a:r>
              <a:rPr lang="en-US" sz="2800" b="1">
                <a:cs typeface="B Lotus" pitchFamily="2" charset="-78"/>
              </a:rPr>
              <a:t>B</a:t>
            </a:r>
            <a:r>
              <a:rPr lang="fa-IR" sz="2800" b="1">
                <a:cs typeface="B Lotus" pitchFamily="2" charset="-78"/>
              </a:rPr>
              <a:t> ( آرام و ساكت تر و بدون عجله ) در معرض خطر </a:t>
            </a:r>
          </a:p>
          <a:p>
            <a:pPr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    هستند . ( فريدمن و روزنمن ، 1959 )   </a:t>
            </a:r>
            <a:endParaRPr lang="en-US" sz="2800" b="1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77784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4"/>
          <p:cNvSpPr>
            <a:spLocks noChangeArrowheads="1"/>
          </p:cNvSpPr>
          <p:nvPr/>
        </p:nvSpPr>
        <p:spPr bwMode="auto">
          <a:xfrm>
            <a:off x="1776413" y="188914"/>
            <a:ext cx="8640762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روانشناسي و توانبخشي بيماران كرونري قلب</a:t>
            </a:r>
          </a:p>
          <a:p>
            <a:pPr>
              <a:lnSpc>
                <a:spcPct val="150000"/>
              </a:lnSpc>
            </a:pPr>
            <a:endParaRPr lang="fa-IR" sz="32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تـشويق اين بيمـاران با تغيير عوامل خطرآفرين ( عدم فعاليت ، رفتـار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تيپ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A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، سيگاركشيدن و برنامه غذايي ) در برابر حمله قلبي عود كننده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كاهش خطرات بـا برنـامه تغييـر رفتـار ( فريدمن وهمكاران ، 1986 )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2990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4"/>
          <p:cNvSpPr>
            <a:spLocks noChangeArrowheads="1"/>
          </p:cNvSpPr>
          <p:nvPr/>
        </p:nvSpPr>
        <p:spPr bwMode="auto">
          <a:xfrm>
            <a:off x="1774826" y="260351"/>
            <a:ext cx="8569325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بيماري علاج ناپذير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r>
              <a:rPr lang="en-US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سرطـان : توده بـدخيمي كه ناشـي از تقسيم غيـرعادي و كنتـرل نشده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سلول ها بوده ، به بافت هاي مجاور حمله كرده و آنها را از بين مي برد.</a:t>
            </a:r>
          </a:p>
          <a:p>
            <a:r>
              <a:rPr lang="en-US" sz="2400" b="1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دو نوع توده : « خـوش خيم » كه در سراسر بـدن پخش نـمي شوند و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« بدخيم » كه نشان دهنده گسترش ميكروب بيمـاري اند .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r>
              <a:rPr lang="en-US" sz="2400" b="1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انواع سلول سرطاني             كارسينوما            90% تمـام سلولهاي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سرطانـي كـه ريشـه در بـافت دارنـد .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ساركوما           ناشي از بـافت پيوندي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لـوسمي           ناشي از بـافت خـون</a:t>
            </a:r>
          </a:p>
        </p:txBody>
      </p:sp>
      <p:sp>
        <p:nvSpPr>
          <p:cNvPr id="150531" name="Line 5"/>
          <p:cNvSpPr>
            <a:spLocks noChangeShapeType="1"/>
          </p:cNvSpPr>
          <p:nvPr/>
        </p:nvSpPr>
        <p:spPr bwMode="auto">
          <a:xfrm flipH="1">
            <a:off x="6527800" y="4292600"/>
            <a:ext cx="108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50532" name="Line 6"/>
          <p:cNvSpPr>
            <a:spLocks noChangeShapeType="1"/>
          </p:cNvSpPr>
          <p:nvPr/>
        </p:nvSpPr>
        <p:spPr bwMode="auto">
          <a:xfrm flipH="1">
            <a:off x="6456364" y="4292601"/>
            <a:ext cx="1152525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50533" name="Line 7"/>
          <p:cNvSpPr>
            <a:spLocks noChangeShapeType="1"/>
          </p:cNvSpPr>
          <p:nvPr/>
        </p:nvSpPr>
        <p:spPr bwMode="auto">
          <a:xfrm flipH="1">
            <a:off x="6456364" y="4292601"/>
            <a:ext cx="1152525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50534" name="Line 8"/>
          <p:cNvSpPr>
            <a:spLocks noChangeShapeType="1"/>
          </p:cNvSpPr>
          <p:nvPr/>
        </p:nvSpPr>
        <p:spPr bwMode="auto">
          <a:xfrm flipH="1">
            <a:off x="4440238" y="429260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50535" name="Line 9"/>
          <p:cNvSpPr>
            <a:spLocks noChangeShapeType="1"/>
          </p:cNvSpPr>
          <p:nvPr/>
        </p:nvSpPr>
        <p:spPr bwMode="auto">
          <a:xfrm flipH="1">
            <a:off x="4511675" y="515778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50536" name="Line 10"/>
          <p:cNvSpPr>
            <a:spLocks noChangeShapeType="1"/>
          </p:cNvSpPr>
          <p:nvPr/>
        </p:nvSpPr>
        <p:spPr bwMode="auto">
          <a:xfrm flipH="1">
            <a:off x="4511675" y="558958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0928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4"/>
          <p:cNvSpPr>
            <a:spLocks noChangeArrowheads="1"/>
          </p:cNvSpPr>
          <p:nvPr/>
        </p:nvSpPr>
        <p:spPr bwMode="auto">
          <a:xfrm>
            <a:off x="1919288" y="836613"/>
            <a:ext cx="8280400" cy="531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cs typeface="Lotus" pitchFamily="2" charset="-78"/>
                <a:sym typeface="Wingdings 2" pitchFamily="18" charset="2"/>
              </a:rPr>
              <a:t></a:t>
            </a:r>
            <a:r>
              <a:rPr lang="fa-IR" sz="2400" b="1">
                <a:cs typeface="Lotus" pitchFamily="2" charset="-78"/>
                <a:sym typeface="Wingdings 2" pitchFamily="18" charset="2"/>
              </a:rPr>
              <a:t> </a:t>
            </a:r>
            <a:r>
              <a:rPr lang="fa-IR" sz="3200" b="1">
                <a:cs typeface="B Lotus" pitchFamily="2" charset="-78"/>
              </a:rPr>
              <a:t>شيوع سرطان</a:t>
            </a:r>
            <a:r>
              <a:rPr lang="fa-IR" sz="2800" b="1">
                <a:cs typeface="B Lotus" pitchFamily="2" charset="-78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       زنـان          بيشتـر سرطان سينـه 20% ميـزان مرگ وميـر</a:t>
            </a:r>
          </a:p>
          <a:p>
            <a:pPr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       مردان          بيشتـر سرطان ريـه 36% ميـزان مرگ وميـر</a:t>
            </a:r>
          </a:p>
          <a:p>
            <a:pPr>
              <a:lnSpc>
                <a:spcPct val="150000"/>
              </a:lnSpc>
            </a:pPr>
            <a:endParaRPr lang="fa-IR" sz="2800" b="1"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cs typeface="B Lotus" pitchFamily="2" charset="-78"/>
              </a:rPr>
              <a:t>در انگلستان ، سرطان ها و بيماري هاي كرونري قلب مهم ترين علت</a:t>
            </a:r>
          </a:p>
          <a:p>
            <a:pPr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   اصلـي مـرگ</a:t>
            </a:r>
            <a:r>
              <a:rPr lang="fa-IR">
                <a:cs typeface="B Lotus" pitchFamily="2" charset="-78"/>
              </a:rPr>
              <a:t> </a:t>
            </a:r>
            <a:endParaRPr lang="en-US">
              <a:cs typeface="B Lotus" pitchFamily="2" charset="-78"/>
              <a:sym typeface="Wingdings 2" pitchFamily="18" charset="2"/>
            </a:endParaRPr>
          </a:p>
          <a:p>
            <a:pPr>
              <a:lnSpc>
                <a:spcPct val="150000"/>
              </a:lnSpc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cs typeface="B Lotus" pitchFamily="2" charset="-78"/>
              </a:rPr>
              <a:t>كـشيدن سيگـار           سرطان ريـه 85% سرطـان ها بـالقوه قابـل </a:t>
            </a:r>
          </a:p>
          <a:p>
            <a:pPr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    پيشگيـري است </a:t>
            </a:r>
            <a:r>
              <a:rPr lang="fa-IR" sz="2800">
                <a:cs typeface="B Lotus" pitchFamily="2" charset="-78"/>
              </a:rPr>
              <a:t>.</a:t>
            </a:r>
            <a:endParaRPr lang="en-US" sz="2800">
              <a:cs typeface="B Lotus" pitchFamily="2" charset="-78"/>
            </a:endParaRPr>
          </a:p>
        </p:txBody>
      </p:sp>
      <p:sp>
        <p:nvSpPr>
          <p:cNvPr id="151555" name="Line 6"/>
          <p:cNvSpPr>
            <a:spLocks noChangeShapeType="1"/>
          </p:cNvSpPr>
          <p:nvPr/>
        </p:nvSpPr>
        <p:spPr bwMode="auto">
          <a:xfrm flipH="1">
            <a:off x="8040689" y="1916113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51556" name="Line 7"/>
          <p:cNvSpPr>
            <a:spLocks noChangeShapeType="1"/>
          </p:cNvSpPr>
          <p:nvPr/>
        </p:nvSpPr>
        <p:spPr bwMode="auto">
          <a:xfrm flipH="1">
            <a:off x="7967663" y="25654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51557" name="Line 8"/>
          <p:cNvSpPr>
            <a:spLocks noChangeShapeType="1"/>
          </p:cNvSpPr>
          <p:nvPr/>
        </p:nvSpPr>
        <p:spPr bwMode="auto">
          <a:xfrm flipH="1">
            <a:off x="7032626" y="5157788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38922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4"/>
          <p:cNvSpPr>
            <a:spLocks noChangeArrowheads="1"/>
          </p:cNvSpPr>
          <p:nvPr/>
        </p:nvSpPr>
        <p:spPr bwMode="auto">
          <a:xfrm>
            <a:off x="1703388" y="188914"/>
            <a:ext cx="8642350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مسئله جسم و ذهن در سلامت</a:t>
            </a:r>
          </a:p>
          <a:p>
            <a:pPr>
              <a:lnSpc>
                <a:spcPct val="150000"/>
              </a:lnSpc>
            </a:pPr>
            <a:endParaRPr lang="fa-IR" sz="32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تمركز الگوي پزشكي بر علل جسمي براي مشكلات سلامت مثل :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– ميكروب ها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- ژن ها  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- مواد شيميايي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در نتيجه توصيه درمان هاي جسمي ( مثل داروها )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بزرگترين چالشها در روانشناسي سلامت         الگوي زيستي ، رواني،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اجتماعي و عوامل غيرجسمي مؤثر در سلامت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34147" name="AutoShape 5"/>
          <p:cNvSpPr>
            <a:spLocks/>
          </p:cNvSpPr>
          <p:nvPr/>
        </p:nvSpPr>
        <p:spPr bwMode="auto">
          <a:xfrm>
            <a:off x="9120188" y="2636839"/>
            <a:ext cx="360362" cy="1728787"/>
          </a:xfrm>
          <a:prstGeom prst="rightBrace">
            <a:avLst>
              <a:gd name="adj1" fmla="val 39978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48" name="Line 6"/>
          <p:cNvSpPr>
            <a:spLocks noChangeShapeType="1"/>
          </p:cNvSpPr>
          <p:nvPr/>
        </p:nvSpPr>
        <p:spPr bwMode="auto">
          <a:xfrm flipH="1">
            <a:off x="4656139" y="54451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34149" name="AutoShape 7"/>
          <p:cNvSpPr>
            <a:spLocks noChangeArrowheads="1"/>
          </p:cNvSpPr>
          <p:nvPr/>
        </p:nvSpPr>
        <p:spPr bwMode="auto">
          <a:xfrm>
            <a:off x="9696451" y="4724400"/>
            <a:ext cx="576263" cy="217488"/>
          </a:xfrm>
          <a:prstGeom prst="leftArrow">
            <a:avLst>
              <a:gd name="adj1" fmla="val 50000"/>
              <a:gd name="adj2" fmla="val 6624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47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4"/>
          <p:cNvSpPr>
            <a:spLocks noChangeArrowheads="1"/>
          </p:cNvSpPr>
          <p:nvPr/>
        </p:nvSpPr>
        <p:spPr bwMode="auto">
          <a:xfrm>
            <a:off x="1703389" y="188914"/>
            <a:ext cx="8713787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a-IR">
              <a:latin typeface="Arial" pitchFamily="34" charset="0"/>
            </a:endParaRPr>
          </a:p>
          <a:p>
            <a:endParaRPr lang="fa-IR">
              <a:latin typeface="Arial" pitchFamily="34" charset="0"/>
            </a:endParaRPr>
          </a:p>
          <a:p>
            <a:endParaRPr lang="fa-IR">
              <a:latin typeface="Arial" pitchFamily="34" charset="0"/>
            </a:endParaRPr>
          </a:p>
          <a:p>
            <a:endParaRPr lang="fa-IR">
              <a:latin typeface="Arial" pitchFamily="34" charset="0"/>
            </a:endParaRPr>
          </a:p>
          <a:p>
            <a:endParaRPr lang="fa-IR">
              <a:latin typeface="Arial" pitchFamily="34" charset="0"/>
            </a:endParaRPr>
          </a:p>
          <a:p>
            <a:endParaRPr lang="fa-IR">
              <a:latin typeface="Arial" pitchFamily="34" charset="0"/>
            </a:endParaRPr>
          </a:p>
          <a:p>
            <a:endParaRPr lang="fa-IR">
              <a:latin typeface="Arial" pitchFamily="34" charset="0"/>
            </a:endParaRPr>
          </a:p>
          <a:p>
            <a:endParaRPr lang="fa-IR" sz="1600">
              <a:latin typeface="Arial" pitchFamily="34" charset="0"/>
            </a:endParaRPr>
          </a:p>
          <a:p>
            <a:endParaRPr lang="fa-IR" sz="1600">
              <a:latin typeface="Arial" pitchFamily="34" charset="0"/>
            </a:endParaRP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باورها                                                                                                                                           </a:t>
            </a:r>
          </a:p>
          <a:p>
            <a:pPr>
              <a:buFontTx/>
              <a:buChar char="•"/>
            </a:pPr>
            <a:r>
              <a:rPr lang="fa-IR" b="1">
                <a:latin typeface="Arial" pitchFamily="34" charset="0"/>
                <a:cs typeface="B Lotus" pitchFamily="2" charset="-78"/>
              </a:rPr>
              <a:t> آسيب پذيري                                                                                                                                   </a:t>
            </a: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«من سرطان ريه نمي گيرم»                                                                                                                </a:t>
            </a:r>
          </a:p>
          <a:p>
            <a:pPr>
              <a:buFontTx/>
              <a:buChar char="•"/>
            </a:pPr>
            <a:r>
              <a:rPr lang="fa-IR" b="1">
                <a:latin typeface="Arial" pitchFamily="34" charset="0"/>
                <a:cs typeface="B Lotus" pitchFamily="2" charset="-78"/>
              </a:rPr>
              <a:t> جدي بودن                                                                                                                                     </a:t>
            </a: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«سرطان ناحيه گردن جدي نيست»                                                                                                         </a:t>
            </a:r>
          </a:p>
          <a:p>
            <a:pPr>
              <a:buFontTx/>
              <a:buChar char="•"/>
            </a:pPr>
            <a:r>
              <a:rPr lang="fa-IR" b="1">
                <a:latin typeface="Arial" pitchFamily="34" charset="0"/>
                <a:cs typeface="B Lotus" pitchFamily="2" charset="-78"/>
              </a:rPr>
              <a:t> هزينه ها                                                                                                                                       </a:t>
            </a: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«آزمايش سرطان دهانه رحم خجالت آور است»                                                                                            </a:t>
            </a: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* فوايد                                                                                                                             </a:t>
            </a: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 «سيگار كشيدن به آرامش من كمك مي كند.»                    پيامدهاي روانشناختي                          مقابله با بيماري</a:t>
            </a: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                                                                                                   تغيير رفتار                           </a:t>
            </a:r>
          </a:p>
          <a:p>
            <a:r>
              <a:rPr lang="fa-IR" sz="1600" b="1">
                <a:latin typeface="Arial" pitchFamily="34" charset="0"/>
                <a:cs typeface="B Lotus" pitchFamily="2" charset="-78"/>
              </a:rPr>
              <a:t>                                                      </a:t>
            </a:r>
            <a:r>
              <a:rPr lang="fa-IR" b="1">
                <a:latin typeface="Arial" pitchFamily="34" charset="0"/>
                <a:cs typeface="B Lotus" pitchFamily="2" charset="-78"/>
              </a:rPr>
              <a:t>كنارآمدن با تشخيص                                                                </a:t>
            </a: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                                              </a:t>
            </a: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                             </a:t>
            </a:r>
          </a:p>
          <a:p>
            <a:endParaRPr lang="fa-IR" sz="2400" b="1">
              <a:latin typeface="Arial" pitchFamily="34" charset="0"/>
              <a:cs typeface="B Lotus" pitchFamily="2" charset="-78"/>
            </a:endParaRPr>
          </a:p>
          <a:p>
            <a:endParaRPr lang="fa-IR" b="1">
              <a:latin typeface="Arial" pitchFamily="34" charset="0"/>
              <a:cs typeface="B Lotus" pitchFamily="2" charset="-78"/>
            </a:endParaRP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       رفتارها                                                                                                                            </a:t>
            </a: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       * سيگار كشيدن                                                                                                                   </a:t>
            </a: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       * غربال كردن                                                                                                                    </a:t>
            </a: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                                                             </a:t>
            </a: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                                                          بازنمايي بيماري                                                             </a:t>
            </a: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                                                                                   استرسورهاي زندگي                                  </a:t>
            </a:r>
          </a:p>
          <a:p>
            <a:endParaRPr lang="fa-IR" sz="2400" b="1">
              <a:latin typeface="Arial" pitchFamily="34" charset="0"/>
              <a:cs typeface="B Lotus" pitchFamily="2" charset="-78"/>
            </a:endParaRPr>
          </a:p>
          <a:p>
            <a:endParaRPr lang="fa-IR" sz="2400">
              <a:latin typeface="Arial" pitchFamily="34" charset="0"/>
              <a:cs typeface="B Lotus" pitchFamily="2" charset="-78"/>
            </a:endParaRPr>
          </a:p>
          <a:p>
            <a:endParaRPr lang="fa-IR" sz="2400">
              <a:latin typeface="Arial" pitchFamily="34" charset="0"/>
              <a:cs typeface="B Lotus" pitchFamily="2" charset="-78"/>
            </a:endParaRPr>
          </a:p>
          <a:p>
            <a:endParaRPr lang="fa-IR" sz="2400">
              <a:latin typeface="Arial" pitchFamily="34" charset="0"/>
              <a:cs typeface="B Lotus" pitchFamily="2" charset="-78"/>
            </a:endParaRPr>
          </a:p>
          <a:p>
            <a:endParaRPr lang="fa-IR" sz="2400">
              <a:latin typeface="Arial" pitchFamily="34" charset="0"/>
            </a:endParaRPr>
          </a:p>
          <a:p>
            <a:endParaRPr lang="fa-IR" sz="2400">
              <a:latin typeface="Arial" pitchFamily="34" charset="0"/>
            </a:endParaRPr>
          </a:p>
          <a:p>
            <a:endParaRPr lang="fa-IR" sz="2400">
              <a:latin typeface="Arial" pitchFamily="34" charset="0"/>
            </a:endParaRPr>
          </a:p>
          <a:p>
            <a:r>
              <a:rPr lang="fa-IR" sz="2400">
                <a:latin typeface="Arial" pitchFamily="34" charset="0"/>
              </a:rPr>
              <a:t>  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152579" name="Rectangle 5"/>
          <p:cNvSpPr>
            <a:spLocks noChangeArrowheads="1"/>
          </p:cNvSpPr>
          <p:nvPr/>
        </p:nvSpPr>
        <p:spPr bwMode="auto">
          <a:xfrm>
            <a:off x="2063751" y="3933826"/>
            <a:ext cx="2303463" cy="1439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b="1">
                <a:latin typeface="Arial" pitchFamily="34" charset="0"/>
                <a:cs typeface="B Lotus" pitchFamily="2" charset="-78"/>
              </a:rPr>
              <a:t>نتيجه </a:t>
            </a:r>
          </a:p>
          <a:p>
            <a:pPr>
              <a:buFontTx/>
              <a:buChar char="•"/>
            </a:pPr>
            <a:r>
              <a:rPr lang="fa-IR" b="1">
                <a:latin typeface="Arial" pitchFamily="34" charset="0"/>
                <a:cs typeface="B Lotus" pitchFamily="2" charset="-78"/>
              </a:rPr>
              <a:t> فواصل بدون علايم بيماري</a:t>
            </a:r>
          </a:p>
          <a:p>
            <a:pPr>
              <a:buFontTx/>
              <a:buChar char="•"/>
            </a:pPr>
            <a:r>
              <a:rPr lang="fa-IR" b="1">
                <a:latin typeface="Arial" pitchFamily="34" charset="0"/>
                <a:cs typeface="B Lotus" pitchFamily="2" charset="-78"/>
              </a:rPr>
              <a:t> بهبود</a:t>
            </a:r>
          </a:p>
          <a:p>
            <a:pPr>
              <a:buFontTx/>
              <a:buChar char="•"/>
            </a:pPr>
            <a:r>
              <a:rPr lang="fa-IR" b="1">
                <a:latin typeface="Arial" pitchFamily="34" charset="0"/>
                <a:cs typeface="B Lotus" pitchFamily="2" charset="-78"/>
              </a:rPr>
              <a:t> طول عمر</a:t>
            </a:r>
          </a:p>
          <a:p>
            <a:pPr>
              <a:buFontTx/>
              <a:buChar char="•"/>
            </a:pPr>
            <a:r>
              <a:rPr lang="fa-IR" b="1">
                <a:latin typeface="Arial" pitchFamily="34" charset="0"/>
                <a:cs typeface="B Lotus" pitchFamily="2" charset="-78"/>
              </a:rPr>
              <a:t> كيفيت زندگي</a:t>
            </a:r>
            <a:endParaRPr lang="en-US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52580" name="Rectangle 6"/>
          <p:cNvSpPr>
            <a:spLocks noChangeArrowheads="1"/>
          </p:cNvSpPr>
          <p:nvPr/>
        </p:nvSpPr>
        <p:spPr bwMode="auto">
          <a:xfrm>
            <a:off x="5303839" y="3933825"/>
            <a:ext cx="1728787" cy="719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>
                <a:latin typeface="Arial" pitchFamily="34" charset="0"/>
              </a:rPr>
              <a:t>                 </a:t>
            </a:r>
            <a:r>
              <a:rPr lang="fa-IR" b="1">
                <a:latin typeface="Arial" pitchFamily="34" charset="0"/>
                <a:cs typeface="B Lotus" pitchFamily="2" charset="-78"/>
              </a:rPr>
              <a:t>شروع بيماري           پيشرفت </a:t>
            </a:r>
          </a:p>
          <a:p>
            <a:pPr algn="ctr"/>
            <a:r>
              <a:rPr lang="fa-IR" b="1">
                <a:latin typeface="Arial" pitchFamily="34" charset="0"/>
                <a:cs typeface="B Lotus" pitchFamily="2" charset="-78"/>
              </a:rPr>
              <a:t>سرطان</a:t>
            </a:r>
            <a:endParaRPr lang="en-US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52581" name="Line 7"/>
          <p:cNvSpPr>
            <a:spLocks noChangeShapeType="1"/>
          </p:cNvSpPr>
          <p:nvPr/>
        </p:nvSpPr>
        <p:spPr bwMode="auto">
          <a:xfrm flipH="1">
            <a:off x="7032626" y="2708275"/>
            <a:ext cx="1584325" cy="1225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52582" name="Line 8"/>
          <p:cNvSpPr>
            <a:spLocks noChangeShapeType="1"/>
          </p:cNvSpPr>
          <p:nvPr/>
        </p:nvSpPr>
        <p:spPr bwMode="auto">
          <a:xfrm flipH="1">
            <a:off x="4367214" y="42926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52583" name="Line 9"/>
          <p:cNvSpPr>
            <a:spLocks noChangeShapeType="1"/>
          </p:cNvSpPr>
          <p:nvPr/>
        </p:nvSpPr>
        <p:spPr bwMode="auto">
          <a:xfrm>
            <a:off x="6600825" y="3213101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52584" name="Line 10"/>
          <p:cNvSpPr>
            <a:spLocks noChangeShapeType="1"/>
          </p:cNvSpPr>
          <p:nvPr/>
        </p:nvSpPr>
        <p:spPr bwMode="auto">
          <a:xfrm>
            <a:off x="5448300" y="2708275"/>
            <a:ext cx="0" cy="1225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52585" name="Line 12"/>
          <p:cNvSpPr>
            <a:spLocks noChangeShapeType="1"/>
          </p:cNvSpPr>
          <p:nvPr/>
        </p:nvSpPr>
        <p:spPr bwMode="auto">
          <a:xfrm>
            <a:off x="4079875" y="3068639"/>
            <a:ext cx="64770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52586" name="Line 13"/>
          <p:cNvSpPr>
            <a:spLocks noChangeShapeType="1"/>
          </p:cNvSpPr>
          <p:nvPr/>
        </p:nvSpPr>
        <p:spPr bwMode="auto">
          <a:xfrm>
            <a:off x="2782889" y="2708275"/>
            <a:ext cx="1800225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52587" name="Line 14"/>
          <p:cNvSpPr>
            <a:spLocks noChangeShapeType="1"/>
          </p:cNvSpPr>
          <p:nvPr/>
        </p:nvSpPr>
        <p:spPr bwMode="auto">
          <a:xfrm flipV="1">
            <a:off x="4872038" y="4292601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52588" name="Line 15"/>
          <p:cNvSpPr>
            <a:spLocks noChangeShapeType="1"/>
          </p:cNvSpPr>
          <p:nvPr/>
        </p:nvSpPr>
        <p:spPr bwMode="auto">
          <a:xfrm flipV="1">
            <a:off x="6240463" y="4652964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52589" name="Line 16"/>
          <p:cNvSpPr>
            <a:spLocks noChangeShapeType="1"/>
          </p:cNvSpPr>
          <p:nvPr/>
        </p:nvSpPr>
        <p:spPr bwMode="auto">
          <a:xfrm flipH="1" flipV="1">
            <a:off x="7032626" y="4652964"/>
            <a:ext cx="15843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52590" name="Rectangle 17"/>
          <p:cNvSpPr>
            <a:spLocks noChangeArrowheads="1"/>
          </p:cNvSpPr>
          <p:nvPr/>
        </p:nvSpPr>
        <p:spPr bwMode="auto">
          <a:xfrm>
            <a:off x="2640014" y="549275"/>
            <a:ext cx="2663825" cy="719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000" b="1">
                <a:latin typeface="Arial" pitchFamily="34" charset="0"/>
                <a:cs typeface="B Lotus" pitchFamily="2" charset="-78"/>
              </a:rPr>
              <a:t>نقش روانشناسي در سرطان</a:t>
            </a:r>
          </a:p>
          <a:p>
            <a:pPr algn="ctr"/>
            <a:r>
              <a:rPr lang="fa-IR" sz="2000" b="1">
                <a:latin typeface="Arial" pitchFamily="34" charset="0"/>
                <a:cs typeface="B Lotus" pitchFamily="2" charset="-78"/>
              </a:rPr>
              <a:t>منبع : جي آگدن ، 1996</a:t>
            </a:r>
            <a:r>
              <a:rPr lang="fa-IR" sz="2000" b="1">
                <a:latin typeface="Arial" pitchFamily="34" charset="0"/>
                <a:cs typeface="Lotus" pitchFamily="2" charset="-78"/>
              </a:rPr>
              <a:t>     </a:t>
            </a:r>
            <a:r>
              <a:rPr lang="fa-IR">
                <a:latin typeface="Arial" pitchFamily="34" charset="0"/>
              </a:rPr>
              <a:t> </a:t>
            </a:r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82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4"/>
          <p:cNvSpPr>
            <a:spLocks noChangeArrowheads="1"/>
          </p:cNvSpPr>
          <p:nvPr/>
        </p:nvSpPr>
        <p:spPr bwMode="auto">
          <a:xfrm>
            <a:off x="1703388" y="188913"/>
            <a:ext cx="8642350" cy="633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a-IR" sz="3200">
              <a:latin typeface="Arial" pitchFamily="34" charset="0"/>
            </a:endParaRPr>
          </a:p>
          <a:p>
            <a:r>
              <a:rPr lang="fa-IR" sz="3200" b="1">
                <a:latin typeface="Arial" pitchFamily="34" charset="0"/>
                <a:cs typeface="B Lotus" pitchFamily="2" charset="-78"/>
              </a:rPr>
              <a:t>نقش روانشناسي در سرطان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به عنوان مسكن در مرحله رشد سرطان و مؤثر در محدود كردن آن .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fa-IR" sz="3200" b="1">
                <a:latin typeface="Arial" pitchFamily="34" charset="0"/>
                <a:cs typeface="B Lotus" pitchFamily="2" charset="-78"/>
              </a:rPr>
              <a:t>   شروع و پيشرفت سرطان :</a:t>
            </a:r>
          </a:p>
          <a:p>
            <a:r>
              <a:rPr lang="fa-IR" sz="3200" b="1">
                <a:latin typeface="Arial" pitchFamily="34" charset="0"/>
                <a:cs typeface="B Lotus" pitchFamily="2" charset="-78"/>
              </a:rPr>
              <a:t>                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تأثير رفتار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30 % از سرطان ها به استفاده از تنباكو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35 % از سرطـانها بـه بـرنامـه غذايـي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7 % از سرطانها به رفتار جنسي و توليدمثل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3 % از سرطـانها بـه الكـل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( اسميت و جاكوبسن ، 1989 )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نـقش استـرس ( ر.ك. فصل8 )</a:t>
            </a:r>
          </a:p>
          <a:p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53603" name="Line 5"/>
          <p:cNvSpPr>
            <a:spLocks noChangeShapeType="1"/>
          </p:cNvSpPr>
          <p:nvPr/>
        </p:nvSpPr>
        <p:spPr bwMode="auto">
          <a:xfrm flipH="1">
            <a:off x="7104063" y="3500438"/>
            <a:ext cx="18716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53604" name="Line 6"/>
          <p:cNvSpPr>
            <a:spLocks noChangeShapeType="1"/>
          </p:cNvSpPr>
          <p:nvPr/>
        </p:nvSpPr>
        <p:spPr bwMode="auto">
          <a:xfrm flipH="1">
            <a:off x="7104063" y="3500439"/>
            <a:ext cx="1871662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53605" name="Line 7"/>
          <p:cNvSpPr>
            <a:spLocks noChangeShapeType="1"/>
          </p:cNvSpPr>
          <p:nvPr/>
        </p:nvSpPr>
        <p:spPr bwMode="auto">
          <a:xfrm flipH="1">
            <a:off x="7032625" y="3500439"/>
            <a:ext cx="194310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53606" name="Line 8"/>
          <p:cNvSpPr>
            <a:spLocks noChangeShapeType="1"/>
          </p:cNvSpPr>
          <p:nvPr/>
        </p:nvSpPr>
        <p:spPr bwMode="auto">
          <a:xfrm flipH="1">
            <a:off x="7032625" y="3500439"/>
            <a:ext cx="194310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53607" name="Line 9"/>
          <p:cNvSpPr>
            <a:spLocks noChangeShapeType="1"/>
          </p:cNvSpPr>
          <p:nvPr/>
        </p:nvSpPr>
        <p:spPr bwMode="auto">
          <a:xfrm flipH="1">
            <a:off x="7032625" y="3500439"/>
            <a:ext cx="1943100" cy="2376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95541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4"/>
          <p:cNvSpPr>
            <a:spLocks noChangeArrowheads="1"/>
          </p:cNvSpPr>
          <p:nvPr/>
        </p:nvSpPr>
        <p:spPr bwMode="auto">
          <a:xfrm>
            <a:off x="1703389" y="404813"/>
            <a:ext cx="8713787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en-US" sz="2400" b="1">
                <a:sym typeface="Wingdings 2" pitchFamily="18" charset="2"/>
              </a:rPr>
              <a:t></a:t>
            </a:r>
            <a:r>
              <a:rPr lang="fa-IR"/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ساير عوامل روانشناختي مؤثر در سرطان :</a:t>
            </a:r>
            <a:endParaRPr lang="fa-IR" sz="3200" b="1">
              <a:latin typeface="Arial" pitchFamily="34" charset="0"/>
              <a:cs typeface="B Lotus" pitchFamily="2" charset="-78"/>
            </a:endParaRPr>
          </a:p>
          <a:p>
            <a:pPr marL="342900" indent="-342900"/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سطح مهار ادراك شده روي استرسورها ، سبك هاي مقابله اي ، استرس</a:t>
            </a:r>
          </a:p>
          <a:p>
            <a:pPr marL="342900" indent="-342900"/>
            <a:r>
              <a:rPr lang="fa-IR" sz="2800" b="1">
                <a:latin typeface="Arial" pitchFamily="34" charset="0"/>
                <a:cs typeface="B Lotus" pitchFamily="2" charset="-78"/>
              </a:rPr>
              <a:t>   خفيف مزمـن ( نـه افسردگي بالينـي ) ، شخصيـت تيـپ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C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و نيـم رخ </a:t>
            </a:r>
          </a:p>
          <a:p>
            <a:pPr marL="342900" indent="-342900"/>
            <a:r>
              <a:rPr lang="fa-IR" sz="2800" b="1">
                <a:latin typeface="Arial" pitchFamily="34" charset="0"/>
                <a:cs typeface="B Lotus" pitchFamily="2" charset="-78"/>
              </a:rPr>
              <a:t>   سـرسختـي پاييـن.</a:t>
            </a:r>
          </a:p>
          <a:p>
            <a:pPr marL="342900" indent="-342900"/>
            <a:r>
              <a:rPr lang="en-US" sz="2800" b="1">
                <a:latin typeface="Arial" pitchFamily="34" charset="0"/>
                <a:cs typeface="B Lotus" pitchFamily="2" charset="-78"/>
                <a:sym typeface="Wingdings 2" pitchFamily="18" charset="2"/>
              </a:rPr>
              <a:t>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پاسخ هاي روانشناختي به سرطان :</a:t>
            </a:r>
          </a:p>
          <a:p>
            <a:pPr marL="342900" indent="-342900"/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پاسخ هاي هيجـاني شامل : افسردگي شديد ، اندوه ، فقدان كنترل ، تغيير </a:t>
            </a:r>
          </a:p>
          <a:p>
            <a:pPr marL="342900" indent="-342900"/>
            <a:r>
              <a:rPr lang="fa-IR" sz="2800" b="1">
                <a:latin typeface="Arial" pitchFamily="34" charset="0"/>
                <a:cs typeface="B Lotus" pitchFamily="2" charset="-78"/>
              </a:rPr>
              <a:t>   شخصيت ، خشم و اضطراب ، در 20% موارد</a:t>
            </a:r>
          </a:p>
          <a:p>
            <a:pPr marL="342900" indent="-342900"/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پيش بيني كننده هاي آشكـار : سابقه روانپـزشكي ، فقـدان حمايت </a:t>
            </a:r>
          </a:p>
          <a:p>
            <a:pPr marL="342900" indent="-342900"/>
            <a:r>
              <a:rPr lang="fa-IR" sz="2800" b="1">
                <a:latin typeface="Arial" pitchFamily="34" charset="0"/>
                <a:cs typeface="B Lotus" pitchFamily="2" charset="-78"/>
              </a:rPr>
              <a:t>   اجتماعـي ، سن و فقـدان روابـط صميـمي</a:t>
            </a:r>
          </a:p>
          <a:p>
            <a:pPr marL="342900" indent="-342900"/>
            <a:r>
              <a:rPr lang="en-US" sz="2400" b="1">
                <a:cs typeface="B Lotus" pitchFamily="2" charset="-78"/>
                <a:sym typeface="Wingdings 2" pitchFamily="18" charset="2"/>
              </a:rPr>
              <a:t>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پاسخ هاي شنـاختـي</a:t>
            </a:r>
          </a:p>
          <a:p>
            <a:pPr marL="342900" indent="-342900"/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روحيه « مبارزه طلبي » ( كاهش اضطراب و افسردگي )</a:t>
            </a:r>
          </a:p>
          <a:p>
            <a:pPr marL="342900" indent="-342900"/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93785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4"/>
          <p:cNvSpPr>
            <a:spLocks noChangeArrowheads="1"/>
          </p:cNvSpPr>
          <p:nvPr/>
        </p:nvSpPr>
        <p:spPr bwMode="auto">
          <a:xfrm>
            <a:off x="1774825" y="477838"/>
            <a:ext cx="8642350" cy="633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a-IR" sz="3200" b="1">
              <a:latin typeface="Arial" pitchFamily="34" charset="0"/>
              <a:cs typeface="Lotus" pitchFamily="2" charset="-78"/>
            </a:endParaRPr>
          </a:p>
          <a:p>
            <a:r>
              <a:rPr lang="fa-IR" sz="3200" b="1">
                <a:latin typeface="Arial" pitchFamily="34" charset="0"/>
                <a:cs typeface="B Lotus" pitchFamily="2" charset="-78"/>
              </a:rPr>
              <a:t>راهبردهاي روانشناختي براي مقابله :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ارتبـاط « درمـاندگي آموختـه شده » و « اشتغال خاطر نگران كننـده » با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خلق پائين ( برخلاف باور جبرگرايي : سرطان من ؛ اجتناب ناپذير است ).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buFont typeface="Wingdings 2" pitchFamily="18" charset="2"/>
              <a:buNone/>
            </a:pPr>
            <a:r>
              <a:rPr lang="en-US" sz="2400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سه راهبـرد زنـان مبتلا بـه سرطان سينـه :</a:t>
            </a:r>
          </a:p>
          <a:p>
            <a:pPr>
              <a:buFont typeface="Wingdings 2" pitchFamily="18" charset="2"/>
              <a:buChar char="R"/>
            </a:pPr>
            <a:endParaRPr lang="fa-IR" sz="32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- اشتغال به جستجوي معنا براي چگونگي ايجاد سرطان ( طيفي از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علل موروثـي تا استرس )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- باور به توانايي كنترل بيماري يا بازگشت آن لذا داشتن يك حس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برتـر در روز بيمـاري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- اعتلا خود با مقايسه اجتماعـي خود با افـراد مهم زندگي بـراي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تحليل بيمـاري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55651" name="AutoShape 5"/>
          <p:cNvSpPr>
            <a:spLocks/>
          </p:cNvSpPr>
          <p:nvPr/>
        </p:nvSpPr>
        <p:spPr bwMode="auto">
          <a:xfrm>
            <a:off x="9840914" y="3573464"/>
            <a:ext cx="358775" cy="2879725"/>
          </a:xfrm>
          <a:prstGeom prst="rightBrace">
            <a:avLst>
              <a:gd name="adj1" fmla="val 66888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099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4"/>
          <p:cNvSpPr>
            <a:spLocks noChangeArrowheads="1"/>
          </p:cNvSpPr>
          <p:nvPr/>
        </p:nvSpPr>
        <p:spPr bwMode="auto">
          <a:xfrm>
            <a:off x="1847850" y="188913"/>
            <a:ext cx="8496300" cy="633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Lotus" pitchFamily="2" charset="-78"/>
                <a:sym typeface="Wingdings 2" pitchFamily="18" charset="2"/>
              </a:rPr>
              <a:t></a:t>
            </a:r>
            <a:r>
              <a:rPr lang="fa-IR" sz="24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نظـريه سازش شناختـي تيلـور         تركيبي از معنا ، برتري و اعتلا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خود ، راهبـرد مقابـله اي مؤثر براي بيمـاري سرطـان است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روانشناسي در تسكيـن نشانـه هاي سرطان و ارتقـاء كيفيت زنـدگي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سهـيم بـوده است .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</a:t>
            </a:r>
            <a:r>
              <a:rPr lang="fa-IR" sz="2400"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« مقـايسـه اجتماعـي نـزولي » خـود بـا افـرادي كـه بـدتر بودنـد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افـزايش عزت نـفس و بهبـود بـاورها در مورد بيماري شان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56675" name="Line 5"/>
          <p:cNvSpPr>
            <a:spLocks noChangeShapeType="1"/>
          </p:cNvSpPr>
          <p:nvPr/>
        </p:nvSpPr>
        <p:spPr bwMode="auto">
          <a:xfrm flipH="1">
            <a:off x="5591176" y="177323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56676" name="Line 6"/>
          <p:cNvSpPr>
            <a:spLocks noChangeShapeType="1"/>
          </p:cNvSpPr>
          <p:nvPr/>
        </p:nvSpPr>
        <p:spPr bwMode="auto">
          <a:xfrm flipH="1">
            <a:off x="9191625" y="4941888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65656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4"/>
          <p:cNvSpPr>
            <a:spLocks noChangeArrowheads="1"/>
          </p:cNvSpPr>
          <p:nvPr/>
        </p:nvSpPr>
        <p:spPr bwMode="auto">
          <a:xfrm>
            <a:off x="1630363" y="260350"/>
            <a:ext cx="8642350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>
                <a:latin typeface="Arial" pitchFamily="34" charset="0"/>
                <a:cs typeface="Lotus" pitchFamily="2" charset="-78"/>
                <a:sym typeface="Wingdings 2" pitchFamily="18" charset="2"/>
              </a:rPr>
              <a:t></a:t>
            </a:r>
            <a:r>
              <a:rPr lang="fa-IR" sz="32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مداخلات رواني – اجتماعي :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كنتـرل درد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حمـايت اجتماعـي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معـالجه تهوع و استفراغ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مشاوره درباره تصوير بدن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( كيفيت زندگي و مشاوره اندوه )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راهبـردهـاي سـازش شناختـي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( ارتقـاي ارزشـي خـود )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درمان كل نگـر ( تنش زدايي ، تصويـر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ساز ذهنـي و ورزشـي )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( سيمونتـون و سيمونتـون 1975 )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57699" name="Line 5"/>
          <p:cNvSpPr>
            <a:spLocks noChangeShapeType="1"/>
          </p:cNvSpPr>
          <p:nvPr/>
        </p:nvSpPr>
        <p:spPr bwMode="auto">
          <a:xfrm flipH="1">
            <a:off x="6959600" y="1052514"/>
            <a:ext cx="172878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57700" name="Line 6"/>
          <p:cNvSpPr>
            <a:spLocks noChangeShapeType="1"/>
          </p:cNvSpPr>
          <p:nvPr/>
        </p:nvSpPr>
        <p:spPr bwMode="auto">
          <a:xfrm flipH="1">
            <a:off x="6959600" y="1052514"/>
            <a:ext cx="1728788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57701" name="Line 7"/>
          <p:cNvSpPr>
            <a:spLocks noChangeShapeType="1"/>
          </p:cNvSpPr>
          <p:nvPr/>
        </p:nvSpPr>
        <p:spPr bwMode="auto">
          <a:xfrm flipH="1">
            <a:off x="6959600" y="1052514"/>
            <a:ext cx="1728788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57702" name="Line 8"/>
          <p:cNvSpPr>
            <a:spLocks noChangeShapeType="1"/>
          </p:cNvSpPr>
          <p:nvPr/>
        </p:nvSpPr>
        <p:spPr bwMode="auto">
          <a:xfrm flipH="1">
            <a:off x="6888164" y="1052514"/>
            <a:ext cx="1800225" cy="1944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57703" name="Line 9"/>
          <p:cNvSpPr>
            <a:spLocks noChangeShapeType="1"/>
          </p:cNvSpPr>
          <p:nvPr/>
        </p:nvSpPr>
        <p:spPr bwMode="auto">
          <a:xfrm flipH="1">
            <a:off x="6888164" y="1052513"/>
            <a:ext cx="1800225" cy="273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57704" name="Line 10"/>
          <p:cNvSpPr>
            <a:spLocks noChangeShapeType="1"/>
          </p:cNvSpPr>
          <p:nvPr/>
        </p:nvSpPr>
        <p:spPr bwMode="auto">
          <a:xfrm flipH="1">
            <a:off x="6816726" y="1052513"/>
            <a:ext cx="1871663" cy="3529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76462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4"/>
          <p:cNvSpPr>
            <a:spLocks noChangeArrowheads="1"/>
          </p:cNvSpPr>
          <p:nvPr/>
        </p:nvSpPr>
        <p:spPr bwMode="auto">
          <a:xfrm>
            <a:off x="1703389" y="549276"/>
            <a:ext cx="8713787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طول عمر و افزايش دوره بدون بيماري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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عـدم رابـطـه مستـقيـم بيـن عوامـل روانـشنـاختـي و طـول عمـر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زناني كه روحيه مبارزه طلبي يا انكار نسبت به سرطان خـود ( سينه )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داشتند به ميزان زيادي دوره عادي از بيماري طولاني تري نسبت به گروه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درمانـده داشتنـد . ( گريـر و همكاران ، 1979 )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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افـراد تيپ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C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( مستعد سرطان ) با نـوع شخصيت تعارض- اجتنابي /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سركوب كننده - هيجاني كه درمان شناختي- رفتاري متمركز بر استرس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دريـافت كردنـد ، داراي مرگ و ميـر كمتـري بودنـد ، لذا مـداخلات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روانشناختـي مي توانـد طول عمر را افـزايش دهد .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3173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4"/>
          <p:cNvSpPr>
            <a:spLocks noChangeArrowheads="1"/>
          </p:cNvSpPr>
          <p:nvPr/>
        </p:nvSpPr>
        <p:spPr bwMode="auto">
          <a:xfrm>
            <a:off x="1703389" y="333375"/>
            <a:ext cx="8569325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سازگاري با بيماري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فـرايند كنارآمدن بيمـاران با بيماري خـود در طي دوره اي از زمـان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براي مثـال : كنـار آمدن بـا ساختن معنايـي شخصي بـراي بيماري و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درك مـاهيت بيمـاري شان ( علل ، عـوارض و معنـاي ضمنـي )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بيماري مزمـن مستلزم فـرايند مشتـرك سازگـاري است .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بيماري مزمـن طولاني مـدت مانند ايدز، سرطان ، بيماري هاي قلبـي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با تغييـر نگـاه بيمـاران نسبت به خودشان همواره بحـران هايي را در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زنـدگي افـراد پديـد مـي آورنـد و منجـر بـه سختـي و اختـلال در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پويـايـي خـانـواده مي شونـد .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مداخلات حائز درمانهاي روانشناختي و اجتماعي به جاي درمان هاي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جسمي صرف ، بـاارزش ترين انتخاب از نظر بهبـود و رضايت بيمار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31760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4"/>
          <p:cNvSpPr>
            <a:spLocks noChangeArrowheads="1"/>
          </p:cNvSpPr>
          <p:nvPr/>
        </p:nvSpPr>
        <p:spPr bwMode="auto">
          <a:xfrm>
            <a:off x="1631951" y="404814"/>
            <a:ext cx="8640763" cy="666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ذهن: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مفهومي است كه توانـايي مشاهـده پذيري و آزمـايش پذيري را ندارد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و لذا برخي از رفتارگرايان وجود آن را انكار مي كنند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روانشناسان سلامت معتقدند به هنگام خطر ، قدرت ذهن خود را ناديده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مي گيريم .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7236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4"/>
          <p:cNvSpPr>
            <a:spLocks noChangeArrowheads="1"/>
          </p:cNvSpPr>
          <p:nvPr/>
        </p:nvSpPr>
        <p:spPr bwMode="auto">
          <a:xfrm>
            <a:off x="1703389" y="188914"/>
            <a:ext cx="8569325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نقش علل روانشناختي در مشكلات مزمن سلامت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مشكلات مزمن سلامت : بيماري هاي درمان ناپذير ولي كنترل پذير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توسط بيمـار و متخصص سلامت ( سرطان ، آرتروز ، ديابت ) .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كمك روانشناسي در سه بيماري مهم :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سنـدرم نقص اكتسابي ، ويـروس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نقص ايمني انسان       ايدز ( 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AIDS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)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سرطان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بيمـاري كرونـري قلب (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CHD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)</a:t>
            </a:r>
          </a:p>
          <a:p>
            <a:endParaRPr lang="en-US" sz="2800" b="1">
              <a:latin typeface="Arial" pitchFamily="34" charset="0"/>
              <a:cs typeface="B Lotus" pitchFamily="2" charset="-78"/>
            </a:endParaRP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اولين مورد سندرم نقص ايمني اكتسابي ايدز به سال 1981 در آمريكا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تشخيص داده شد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36195" name="Line 5"/>
          <p:cNvSpPr>
            <a:spLocks noChangeShapeType="1"/>
          </p:cNvSpPr>
          <p:nvPr/>
        </p:nvSpPr>
        <p:spPr bwMode="auto">
          <a:xfrm flipH="1">
            <a:off x="4295776" y="40767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36196" name="Line 6"/>
          <p:cNvSpPr>
            <a:spLocks noChangeShapeType="1"/>
          </p:cNvSpPr>
          <p:nvPr/>
        </p:nvSpPr>
        <p:spPr bwMode="auto">
          <a:xfrm flipH="1">
            <a:off x="7032626" y="3068638"/>
            <a:ext cx="1223963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36197" name="Line 7"/>
          <p:cNvSpPr>
            <a:spLocks noChangeShapeType="1"/>
          </p:cNvSpPr>
          <p:nvPr/>
        </p:nvSpPr>
        <p:spPr bwMode="auto">
          <a:xfrm flipH="1">
            <a:off x="7032626" y="3068639"/>
            <a:ext cx="1223963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36198" name="Line 8"/>
          <p:cNvSpPr>
            <a:spLocks noChangeShapeType="1"/>
          </p:cNvSpPr>
          <p:nvPr/>
        </p:nvSpPr>
        <p:spPr bwMode="auto">
          <a:xfrm flipH="1">
            <a:off x="7032626" y="3068639"/>
            <a:ext cx="1223963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03955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4"/>
          <p:cNvSpPr>
            <a:spLocks noChangeArrowheads="1"/>
          </p:cNvSpPr>
          <p:nvPr/>
        </p:nvSpPr>
        <p:spPr bwMode="auto">
          <a:xfrm>
            <a:off x="1631951" y="188914"/>
            <a:ext cx="8640763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2400">
                <a:latin typeface="Arial" pitchFamily="34" charset="0"/>
              </a:rPr>
              <a:t>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سندرم نقص ايمني اكتسابي ( ايدز )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بيماري مخصوص « همجنس خواهي » و « سندرم نقص ايمني مربوط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به هم جنس خواه » شناخته شد .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پـاسخي بـه استفاده بيـش از حـد از داروهاي آرامبـخش ، يا عرضه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بيش از حد مني و متمركز بر سبك زندگي هم جنس بازان .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مبتـلا شدن همـوفيلي هـا بـه ايـدز از سال 1982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ويروس ايـدز به طور انحصاري از طريق تبـادل مايعات بدنـي حاوي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سلول مني و خون انتقال مي يابد . 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تشخيص نـوع 1 ويروس نقـص ايمـني انسان ( 1984 ) .</a:t>
            </a:r>
          </a:p>
        </p:txBody>
      </p:sp>
    </p:spTree>
    <p:extLst>
      <p:ext uri="{BB962C8B-B14F-4D97-AF65-F5344CB8AC3E}">
        <p14:creationId xmlns:p14="http://schemas.microsoft.com/office/powerpoint/2010/main" val="412869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4"/>
          <p:cNvSpPr>
            <a:spLocks noChangeArrowheads="1"/>
          </p:cNvSpPr>
          <p:nvPr/>
        </p:nvSpPr>
        <p:spPr bwMode="auto">
          <a:xfrm>
            <a:off x="1774825" y="333376"/>
            <a:ext cx="8642350" cy="633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a-IR" sz="2800" b="1">
              <a:latin typeface="Arial" pitchFamily="34" charset="0"/>
              <a:cs typeface="Lotus" pitchFamily="2" charset="-78"/>
            </a:endParaRPr>
          </a:p>
          <a:p>
            <a:endParaRPr lang="fa-IR" sz="2800" b="1">
              <a:latin typeface="Arial" pitchFamily="34" charset="0"/>
              <a:cs typeface="Lotus" pitchFamily="2" charset="-78"/>
            </a:endParaRPr>
          </a:p>
          <a:p>
            <a:endParaRPr lang="fa-IR" sz="2800" b="1">
              <a:latin typeface="Arial" pitchFamily="34" charset="0"/>
              <a:cs typeface="Lotus" pitchFamily="2" charset="-78"/>
            </a:endParaRPr>
          </a:p>
          <a:p>
            <a:r>
              <a:rPr lang="en-US" sz="2400">
                <a:latin typeface="Arial" pitchFamily="34" charset="0"/>
                <a:cs typeface="Lotus" pitchFamily="2" charset="-78"/>
                <a:sym typeface="Wingdings 2" pitchFamily="18" charset="2"/>
              </a:rPr>
              <a:t>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شنـاسايـي نـوع 2 آن در آفـريقا ( 1985 ) بـه طور انحصاري با تبـادل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مايعـات بدن حـاوي سلول منـي و خون انتقال مي يابد. 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عامـل ويروس دخـالت كننده در ايـدز يك ويـروس پس رونـده است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( شامـل اسيـد ريبونـوكلئيك (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RNA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) كه مـي تواند ماده ژنتيك خود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را (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RNA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) به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DNA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اسيـد سلول هـاي ميـزبان خـود تبديل كنـد و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باعث سرطان يا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HIV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شود ) .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ويروس پس رونده به ويروس نقص ايمني انسان(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HIV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) معروف است .</a:t>
            </a:r>
          </a:p>
          <a:p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مـدت بين مبتلا شدن به ويروس و بـروز نشانه هاي ايدز متغيـر است .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در برخي از افراد سريـع بروز مي كند و برخي 8 يا9 سال يا بيشتر علائم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نـشان نـمي دهد .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endParaRPr lang="en-US" sz="2800" b="1">
              <a:latin typeface="Arial" pitchFamily="34" charset="0"/>
              <a:cs typeface="B Lotus" pitchFamily="2" charset="-78"/>
            </a:endParaRPr>
          </a:p>
          <a:p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800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4"/>
          <p:cNvSpPr>
            <a:spLocks noChangeArrowheads="1"/>
          </p:cNvSpPr>
          <p:nvPr/>
        </p:nvSpPr>
        <p:spPr bwMode="auto">
          <a:xfrm>
            <a:off x="1416050" y="188914"/>
            <a:ext cx="8642350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a-IR">
              <a:latin typeface="Arial" pitchFamily="34" charset="0"/>
            </a:endParaRPr>
          </a:p>
          <a:p>
            <a:endParaRPr lang="fa-IR">
              <a:latin typeface="Arial" pitchFamily="34" charset="0"/>
            </a:endParaRPr>
          </a:p>
          <a:p>
            <a:endParaRPr lang="fa-IR">
              <a:latin typeface="Arial" pitchFamily="34" charset="0"/>
            </a:endParaRPr>
          </a:p>
          <a:p>
            <a:endParaRPr lang="fa-IR">
              <a:latin typeface="Arial" pitchFamily="34" charset="0"/>
            </a:endParaRP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باورها                                                                                                      </a:t>
            </a:r>
          </a:p>
          <a:p>
            <a:pPr>
              <a:buFontTx/>
              <a:buChar char="•"/>
            </a:pPr>
            <a:r>
              <a:rPr lang="fa-IR" b="1">
                <a:latin typeface="Arial" pitchFamily="34" charset="0"/>
                <a:cs typeface="B Lotus" pitchFamily="2" charset="-78"/>
              </a:rPr>
              <a:t>آسيب پذيري                                                                                               </a:t>
            </a: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«من در معرض خطر نيستم»                                                                         </a:t>
            </a:r>
          </a:p>
          <a:p>
            <a:pPr>
              <a:buFontTx/>
              <a:buChar char="•"/>
            </a:pPr>
            <a:r>
              <a:rPr lang="fa-IR" b="1">
                <a:latin typeface="Arial" pitchFamily="34" charset="0"/>
                <a:cs typeface="B Lotus" pitchFamily="2" charset="-78"/>
              </a:rPr>
              <a:t>جدي بودن                                                                                                 </a:t>
            </a: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«ايدز آنقدرها هم جدي نيست»                       پيامدهاي روانشناختي             مقابله با بيماري                                       </a:t>
            </a:r>
          </a:p>
          <a:p>
            <a:pPr>
              <a:buFontTx/>
              <a:buChar char="•"/>
            </a:pPr>
            <a:r>
              <a:rPr lang="fa-IR" b="1">
                <a:latin typeface="Arial" pitchFamily="34" charset="0"/>
                <a:cs typeface="B Lotus" pitchFamily="2" charset="-78"/>
              </a:rPr>
              <a:t>هزينه ها                                                                                                   </a:t>
            </a: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«كاندوم لذت بخش نيست»                                                                           </a:t>
            </a:r>
          </a:p>
          <a:p>
            <a:pPr>
              <a:buFontTx/>
              <a:buChar char="•"/>
            </a:pPr>
            <a:r>
              <a:rPr lang="fa-IR" b="1">
                <a:latin typeface="Arial" pitchFamily="34" charset="0"/>
                <a:cs typeface="B Lotus" pitchFamily="2" charset="-78"/>
              </a:rPr>
              <a:t> فوايد                                                                                                      </a:t>
            </a: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«آمپول هاي اشتراكي سريع تر است»</a:t>
            </a:r>
          </a:p>
          <a:p>
            <a:r>
              <a:rPr lang="fa-IR">
                <a:latin typeface="Arial" pitchFamily="34" charset="0"/>
                <a:cs typeface="B Lotus" pitchFamily="2" charset="-78"/>
              </a:rPr>
              <a:t>                                                              </a:t>
            </a:r>
          </a:p>
          <a:p>
            <a:r>
              <a:rPr lang="fa-IR">
                <a:latin typeface="Arial" pitchFamily="34" charset="0"/>
                <a:cs typeface="B Lotus" pitchFamily="2" charset="-78"/>
              </a:rPr>
              <a:t>                                                              </a:t>
            </a:r>
          </a:p>
          <a:p>
            <a:endParaRPr lang="fa-IR">
              <a:latin typeface="Arial" pitchFamily="34" charset="0"/>
              <a:cs typeface="B Lotus" pitchFamily="2" charset="-78"/>
            </a:endParaRPr>
          </a:p>
          <a:p>
            <a:endParaRPr lang="fa-IR" sz="2000">
              <a:latin typeface="Arial" pitchFamily="34" charset="0"/>
              <a:cs typeface="B Lotus" pitchFamily="2" charset="-78"/>
            </a:endParaRPr>
          </a:p>
          <a:p>
            <a:endParaRPr lang="fa-IR" sz="2000">
              <a:latin typeface="Arial" pitchFamily="34" charset="0"/>
              <a:cs typeface="B Lotus" pitchFamily="2" charset="-78"/>
            </a:endParaRPr>
          </a:p>
          <a:p>
            <a:endParaRPr lang="fa-IR" sz="2000">
              <a:latin typeface="Arial" pitchFamily="34" charset="0"/>
              <a:cs typeface="B Lotus" pitchFamily="2" charset="-78"/>
            </a:endParaRPr>
          </a:p>
          <a:p>
            <a:endParaRPr lang="fa-IR" sz="2000">
              <a:latin typeface="Arial" pitchFamily="34" charset="0"/>
              <a:cs typeface="B Lotus" pitchFamily="2" charset="-78"/>
            </a:endParaRPr>
          </a:p>
          <a:p>
            <a:endParaRPr lang="fa-IR" sz="2000">
              <a:latin typeface="Arial" pitchFamily="34" charset="0"/>
              <a:cs typeface="B Lotus" pitchFamily="2" charset="-78"/>
            </a:endParaRPr>
          </a:p>
          <a:p>
            <a:endParaRPr lang="fa-IR" sz="2000">
              <a:latin typeface="Arial" pitchFamily="34" charset="0"/>
              <a:cs typeface="B Lotus" pitchFamily="2" charset="-78"/>
            </a:endParaRPr>
          </a:p>
          <a:p>
            <a:endParaRPr lang="fa-IR" sz="2000">
              <a:latin typeface="Arial" pitchFamily="34" charset="0"/>
              <a:cs typeface="B Lotus" pitchFamily="2" charset="-78"/>
            </a:endParaRP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رفتارها                        مقابله با تشخيص             بروز بيماري           بيماري به عنوان استرسور</a:t>
            </a:r>
          </a:p>
          <a:p>
            <a:pPr>
              <a:buFontTx/>
              <a:buChar char="•"/>
            </a:pPr>
            <a:r>
              <a:rPr lang="fa-IR" b="1">
                <a:latin typeface="Arial" pitchFamily="34" charset="0"/>
                <a:cs typeface="B Lotus" pitchFamily="2" charset="-78"/>
              </a:rPr>
              <a:t> روابط جنسي</a:t>
            </a:r>
          </a:p>
          <a:p>
            <a:r>
              <a:rPr lang="fa-IR" b="1">
                <a:latin typeface="Arial" pitchFamily="34" charset="0"/>
                <a:cs typeface="B Lotus" pitchFamily="2" charset="-78"/>
              </a:rPr>
              <a:t>* تزريق دارو</a:t>
            </a:r>
          </a:p>
          <a:p>
            <a:endParaRPr lang="fa-IR" sz="2000" b="1">
              <a:latin typeface="Arial" pitchFamily="34" charset="0"/>
              <a:cs typeface="B Lotus" pitchFamily="2" charset="-78"/>
            </a:endParaRPr>
          </a:p>
          <a:p>
            <a:endParaRPr lang="fa-IR" sz="2000" b="1">
              <a:latin typeface="Arial" pitchFamily="34" charset="0"/>
              <a:cs typeface="B Lotus" pitchFamily="2" charset="-78"/>
            </a:endParaRPr>
          </a:p>
          <a:p>
            <a:endParaRPr lang="fa-IR" sz="2000">
              <a:latin typeface="Arial" pitchFamily="34" charset="0"/>
              <a:cs typeface="B Lotus" pitchFamily="2" charset="-78"/>
            </a:endParaRPr>
          </a:p>
          <a:p>
            <a:endParaRPr lang="en-US" sz="2000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39267" name="Rectangle 5"/>
          <p:cNvSpPr>
            <a:spLocks noChangeArrowheads="1"/>
          </p:cNvSpPr>
          <p:nvPr/>
        </p:nvSpPr>
        <p:spPr bwMode="auto">
          <a:xfrm>
            <a:off x="2640014" y="3644901"/>
            <a:ext cx="1584325" cy="792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1600">
                <a:latin typeface="Arial" pitchFamily="34" charset="0"/>
              </a:rPr>
              <a:t>  </a:t>
            </a:r>
            <a:r>
              <a:rPr lang="fa-IR" sz="1600" b="1">
                <a:latin typeface="Arial" pitchFamily="34" charset="0"/>
                <a:cs typeface="B Lotus" pitchFamily="2" charset="-78"/>
              </a:rPr>
              <a:t>نتيجه        </a:t>
            </a:r>
          </a:p>
          <a:p>
            <a:pPr>
              <a:buFontTx/>
              <a:buChar char="•"/>
            </a:pPr>
            <a:r>
              <a:rPr lang="fa-IR" sz="1600" b="1">
                <a:latin typeface="Arial" pitchFamily="34" charset="0"/>
                <a:cs typeface="B Lotus" pitchFamily="2" charset="-78"/>
              </a:rPr>
              <a:t>  كيفيت زندگي</a:t>
            </a:r>
          </a:p>
          <a:p>
            <a:r>
              <a:rPr lang="fa-IR" sz="1600" b="1">
                <a:latin typeface="Arial" pitchFamily="34" charset="0"/>
                <a:cs typeface="B Lotus" pitchFamily="2" charset="-78"/>
              </a:rPr>
              <a:t>*  طول عمر</a:t>
            </a:r>
            <a:r>
              <a:rPr lang="fa-IR" sz="1600" b="1">
                <a:latin typeface="Arial" pitchFamily="34" charset="0"/>
                <a:cs typeface="Lotus" pitchFamily="2" charset="-78"/>
              </a:rPr>
              <a:t>     </a:t>
            </a:r>
            <a:endParaRPr lang="en-US" sz="1600" b="1">
              <a:latin typeface="Arial" pitchFamily="34" charset="0"/>
              <a:cs typeface="Lotus" pitchFamily="2" charset="-78"/>
            </a:endParaRPr>
          </a:p>
        </p:txBody>
      </p:sp>
      <p:sp>
        <p:nvSpPr>
          <p:cNvPr id="139268" name="Rectangle 6"/>
          <p:cNvSpPr>
            <a:spLocks noChangeArrowheads="1"/>
          </p:cNvSpPr>
          <p:nvPr/>
        </p:nvSpPr>
        <p:spPr bwMode="auto">
          <a:xfrm>
            <a:off x="5303839" y="3644901"/>
            <a:ext cx="1368425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b="1">
                <a:latin typeface="Arial" pitchFamily="34" charset="0"/>
                <a:cs typeface="B Lotus" pitchFamily="2" charset="-78"/>
              </a:rPr>
              <a:t>پيشرفت</a:t>
            </a:r>
          </a:p>
          <a:p>
            <a:pPr algn="ctr"/>
            <a:r>
              <a:rPr lang="en-US" sz="2000" b="1">
                <a:latin typeface="Arial" pitchFamily="34" charset="0"/>
                <a:cs typeface="B Lotus" pitchFamily="2" charset="-78"/>
              </a:rPr>
              <a:t>AIDS</a:t>
            </a:r>
          </a:p>
        </p:txBody>
      </p:sp>
      <p:sp>
        <p:nvSpPr>
          <p:cNvPr id="139269" name="Rectangle 7"/>
          <p:cNvSpPr>
            <a:spLocks noChangeArrowheads="1"/>
          </p:cNvSpPr>
          <p:nvPr/>
        </p:nvSpPr>
        <p:spPr bwMode="auto">
          <a:xfrm>
            <a:off x="7608888" y="3644901"/>
            <a:ext cx="1655762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b="1">
                <a:latin typeface="Arial" pitchFamily="34" charset="0"/>
                <a:cs typeface="B Lotus" pitchFamily="2" charset="-78"/>
              </a:rPr>
              <a:t>شروع بيماري</a:t>
            </a:r>
          </a:p>
          <a:p>
            <a:pPr algn="ctr"/>
            <a:r>
              <a:rPr lang="en-US" sz="2000" b="1">
                <a:latin typeface="Arial" pitchFamily="34" charset="0"/>
                <a:cs typeface="B Lotus" pitchFamily="2" charset="-78"/>
              </a:rPr>
              <a:t>HIV+</a:t>
            </a:r>
          </a:p>
        </p:txBody>
      </p:sp>
      <p:sp>
        <p:nvSpPr>
          <p:cNvPr id="139270" name="Line 8"/>
          <p:cNvSpPr>
            <a:spLocks noChangeShapeType="1"/>
          </p:cNvSpPr>
          <p:nvPr/>
        </p:nvSpPr>
        <p:spPr bwMode="auto">
          <a:xfrm flipH="1">
            <a:off x="6672264" y="40052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39271" name="Line 9"/>
          <p:cNvSpPr>
            <a:spLocks noChangeShapeType="1"/>
          </p:cNvSpPr>
          <p:nvPr/>
        </p:nvSpPr>
        <p:spPr bwMode="auto">
          <a:xfrm flipH="1">
            <a:off x="4224338" y="4005263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39272" name="Line 10"/>
          <p:cNvSpPr>
            <a:spLocks noChangeShapeType="1"/>
          </p:cNvSpPr>
          <p:nvPr/>
        </p:nvSpPr>
        <p:spPr bwMode="auto">
          <a:xfrm flipH="1">
            <a:off x="8328026" y="2708276"/>
            <a:ext cx="9366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39273" name="Line 11"/>
          <p:cNvSpPr>
            <a:spLocks noChangeShapeType="1"/>
          </p:cNvSpPr>
          <p:nvPr/>
        </p:nvSpPr>
        <p:spPr bwMode="auto">
          <a:xfrm flipH="1">
            <a:off x="5808664" y="1628776"/>
            <a:ext cx="287337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39274" name="Line 12"/>
          <p:cNvSpPr>
            <a:spLocks noChangeShapeType="1"/>
          </p:cNvSpPr>
          <p:nvPr/>
        </p:nvSpPr>
        <p:spPr bwMode="auto">
          <a:xfrm>
            <a:off x="3935413" y="1628776"/>
            <a:ext cx="1655762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39275" name="Line 13"/>
          <p:cNvSpPr>
            <a:spLocks noChangeShapeType="1"/>
          </p:cNvSpPr>
          <p:nvPr/>
        </p:nvSpPr>
        <p:spPr bwMode="auto">
          <a:xfrm>
            <a:off x="3863975" y="1628775"/>
            <a:ext cx="719138" cy="2376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39276" name="Line 14"/>
          <p:cNvSpPr>
            <a:spLocks noChangeShapeType="1"/>
          </p:cNvSpPr>
          <p:nvPr/>
        </p:nvSpPr>
        <p:spPr bwMode="auto">
          <a:xfrm>
            <a:off x="6167439" y="1628775"/>
            <a:ext cx="865187" cy="2376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39277" name="Line 15"/>
          <p:cNvSpPr>
            <a:spLocks noChangeShapeType="1"/>
          </p:cNvSpPr>
          <p:nvPr/>
        </p:nvSpPr>
        <p:spPr bwMode="auto">
          <a:xfrm flipV="1">
            <a:off x="4295775" y="4005263"/>
            <a:ext cx="287338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39278" name="Line 16"/>
          <p:cNvSpPr>
            <a:spLocks noChangeShapeType="1"/>
          </p:cNvSpPr>
          <p:nvPr/>
        </p:nvSpPr>
        <p:spPr bwMode="auto">
          <a:xfrm flipV="1">
            <a:off x="4440238" y="4365625"/>
            <a:ext cx="863600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39279" name="Line 17"/>
          <p:cNvSpPr>
            <a:spLocks noChangeShapeType="1"/>
          </p:cNvSpPr>
          <p:nvPr/>
        </p:nvSpPr>
        <p:spPr bwMode="auto">
          <a:xfrm flipV="1">
            <a:off x="6167438" y="4365625"/>
            <a:ext cx="144145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39280" name="Line 18"/>
          <p:cNvSpPr>
            <a:spLocks noChangeShapeType="1"/>
          </p:cNvSpPr>
          <p:nvPr/>
        </p:nvSpPr>
        <p:spPr bwMode="auto">
          <a:xfrm flipV="1">
            <a:off x="7967663" y="4365626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39281" name="Line 19"/>
          <p:cNvSpPr>
            <a:spLocks noChangeShapeType="1"/>
          </p:cNvSpPr>
          <p:nvPr/>
        </p:nvSpPr>
        <p:spPr bwMode="auto">
          <a:xfrm flipH="1" flipV="1">
            <a:off x="8543925" y="4365625"/>
            <a:ext cx="1081088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09817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4"/>
          <p:cNvSpPr>
            <a:spLocks noChangeArrowheads="1"/>
          </p:cNvSpPr>
          <p:nvPr/>
        </p:nvSpPr>
        <p:spPr bwMode="auto">
          <a:xfrm>
            <a:off x="1847851" y="188914"/>
            <a:ext cx="8569325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نقش روانشناسي در مطالعه </a:t>
            </a:r>
            <a:r>
              <a:rPr lang="en-US" sz="32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AIDS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و</a:t>
            </a:r>
            <a:r>
              <a:rPr lang="en-US" sz="32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HIV</a:t>
            </a:r>
          </a:p>
          <a:p>
            <a:pPr>
              <a:lnSpc>
                <a:spcPct val="150000"/>
              </a:lnSpc>
            </a:pPr>
            <a:r>
              <a:rPr lang="en-US" sz="2400" b="1">
                <a:latin typeface="Arial" pitchFamily="34" charset="0"/>
                <a:cs typeface="B Lotus" pitchFamily="2" charset="-78"/>
              </a:rPr>
              <a:t>HIV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اغلب بـه علت رفتـارهاي مردم منتقل مـي شود مـانند : روابـط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جنسي و استفاده مشتـرك از آمپول افراد آلوده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عوامل در نظر گرفتـه شده توسط الگويـي از آگـدن ( 1996 ) كه نقش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بالقوه روانشناسي در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HIV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و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AIDS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را نشان مي دهد ، خلاصه شده اند.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1061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4"/>
          <p:cNvSpPr>
            <a:spLocks noChangeArrowheads="1"/>
          </p:cNvSpPr>
          <p:nvPr/>
        </p:nvSpPr>
        <p:spPr bwMode="auto">
          <a:xfrm>
            <a:off x="1846264" y="260350"/>
            <a:ext cx="8497887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آسيب پذيري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هر شخصي كه در معرض ويروس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HIV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قرار بگيرد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HIV</a:t>
            </a:r>
            <a:r>
              <a:rPr lang="en-US" sz="2800" b="1">
                <a:latin typeface="Arial" pitchFamily="34" charset="0"/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مثبت نيست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عوامل روانشناختـي ممكن است بر آسيب پذيري شخص بـراي </a:t>
            </a:r>
            <a:r>
              <a:rPr lang="en-US" sz="2400" b="1">
                <a:latin typeface="Arial" pitchFamily="34" charset="0"/>
                <a:cs typeface="B Lotus" pitchFamily="2" charset="-78"/>
              </a:rPr>
              <a:t>HIV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مثبت شدن تاثير بگذارد .</a:t>
            </a:r>
          </a:p>
          <a:p>
            <a:pPr>
              <a:lnSpc>
                <a:spcPct val="150000"/>
              </a:lnSpc>
            </a:pPr>
            <a:r>
              <a:rPr lang="en-US" sz="24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خوش بيني هاي غيرواقعي يكي از علل افـراد در معرض خطر ( اعتقاد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بر اينكه بـراي آن ها اتفاق نمي افتد ) ( واين اشتاين ، 1984 )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67875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2175</Words>
  <Application>Microsoft Office PowerPoint</Application>
  <PresentationFormat>Widescreen</PresentationFormat>
  <Paragraphs>340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Arial</vt:lpstr>
      <vt:lpstr>B Lotus</vt:lpstr>
      <vt:lpstr>B Titr</vt:lpstr>
      <vt:lpstr>Calibri</vt:lpstr>
      <vt:lpstr>Lotus</vt:lpstr>
      <vt:lpstr>Tahoma</vt:lpstr>
      <vt:lpstr>Trebuchet MS</vt:lpstr>
      <vt:lpstr>Wingdings</vt:lpstr>
      <vt:lpstr>Wingdings 2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2022-01-17T18:44:51Z</dcterms:created>
  <dcterms:modified xsi:type="dcterms:W3CDTF">2022-01-17T18:45:10Z</dcterms:modified>
</cp:coreProperties>
</file>