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82D557-8752-4C0A-9BF5-D4C3FCA02A96}" type="datetimeFigureOut">
              <a:rPr lang="en-US" smtClean="0"/>
              <a:t>1/19/2022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9A4E70-9285-4FF2-A69B-37B650FE92A6}" type="slidenum">
              <a:rPr lang="en-US" smtClean="0"/>
              <a:t>‹#›</a:t>
            </a:fld>
            <a:endParaRPr lang="en-US"/>
          </a:p>
        </p:txBody>
      </p:sp>
    </p:spTree>
    <p:extLst>
      <p:ext uri="{BB962C8B-B14F-4D97-AF65-F5344CB8AC3E}">
        <p14:creationId xmlns:p14="http://schemas.microsoft.com/office/powerpoint/2010/main" val="3602340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a:noFill/>
        </p:spPr>
        <p:txBody>
          <a:bodyPr/>
          <a:lstStyle/>
          <a:p>
            <a:pPr eaLnBrk="1" hangingPunct="1"/>
            <a:endParaRPr lang="en-US" altLang="fa-IR" smtClean="0"/>
          </a:p>
        </p:txBody>
      </p:sp>
    </p:spTree>
    <p:extLst>
      <p:ext uri="{BB962C8B-B14F-4D97-AF65-F5344CB8AC3E}">
        <p14:creationId xmlns:p14="http://schemas.microsoft.com/office/powerpoint/2010/main" val="366557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4412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144559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8133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3376358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0865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2880738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3006453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2871793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814917" y="1989138"/>
            <a:ext cx="10462683" cy="2260600"/>
          </a:xfrm>
        </p:spPr>
        <p:txBody>
          <a:bodyPr/>
          <a:lstStyle/>
          <a:p>
            <a:pPr lvl="0"/>
            <a:endParaRPr lang="fa-IR" noProof="0" smtClean="0"/>
          </a:p>
        </p:txBody>
      </p:sp>
    </p:spTree>
    <p:extLst>
      <p:ext uri="{BB962C8B-B14F-4D97-AF65-F5344CB8AC3E}">
        <p14:creationId xmlns:p14="http://schemas.microsoft.com/office/powerpoint/2010/main" val="156913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146608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A52B7C-91D9-49E8-8E7E-CCD8E2D2CED8}"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3441472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A52B7C-91D9-49E8-8E7E-CCD8E2D2CED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2093579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A52B7C-91D9-49E8-8E7E-CCD8E2D2CED8}"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322607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A52B7C-91D9-49E8-8E7E-CCD8E2D2CED8}"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2994439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52B7C-91D9-49E8-8E7E-CCD8E2D2CED8}"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221334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52B7C-91D9-49E8-8E7E-CCD8E2D2CED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3254287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52B7C-91D9-49E8-8E7E-CCD8E2D2CED8}"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4D9A74-5244-49B3-9F8A-28F2899FD9A3}" type="slidenum">
              <a:rPr lang="en-US" smtClean="0"/>
              <a:t>‹#›</a:t>
            </a:fld>
            <a:endParaRPr lang="en-US"/>
          </a:p>
        </p:txBody>
      </p:sp>
    </p:spTree>
    <p:extLst>
      <p:ext uri="{BB962C8B-B14F-4D97-AF65-F5344CB8AC3E}">
        <p14:creationId xmlns:p14="http://schemas.microsoft.com/office/powerpoint/2010/main" val="1185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A52B7C-91D9-49E8-8E7E-CCD8E2D2CED8}"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4D9A74-5244-49B3-9F8A-28F2899FD9A3}" type="slidenum">
              <a:rPr lang="en-US" smtClean="0"/>
              <a:t>‹#›</a:t>
            </a:fld>
            <a:endParaRPr lang="en-US"/>
          </a:p>
        </p:txBody>
      </p:sp>
    </p:spTree>
    <p:extLst>
      <p:ext uri="{BB962C8B-B14F-4D97-AF65-F5344CB8AC3E}">
        <p14:creationId xmlns:p14="http://schemas.microsoft.com/office/powerpoint/2010/main" val="650529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p:cNvSpPr>
          <p:nvPr/>
        </p:nvSpPr>
        <p:spPr bwMode="auto">
          <a:xfrm>
            <a:off x="-1516268" y="2894610"/>
            <a:ext cx="15603952"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6000" dirty="0">
                <a:ea typeface="Zar" pitchFamily="2" charset="0"/>
                <a:cs typeface="Zar" pitchFamily="2" charset="0"/>
              </a:rPr>
              <a:t>هدف:</a:t>
            </a:r>
            <a:endParaRPr lang="en-US" altLang="fa-IR" sz="6000" dirty="0">
              <a:ea typeface="Zar" pitchFamily="2" charset="0"/>
              <a:cs typeface="Zar" pitchFamily="2" charset="0"/>
            </a:endParaRPr>
          </a:p>
          <a:p>
            <a:pPr algn="ctr" eaLnBrk="1" hangingPunct="1"/>
            <a:r>
              <a:rPr lang="ar-SA" altLang="fa-IR" sz="6000" dirty="0">
                <a:ea typeface="Zar" pitchFamily="2" charset="0"/>
                <a:cs typeface="Zar" pitchFamily="2" charset="0"/>
              </a:rPr>
              <a:t>آشنايي با </a:t>
            </a:r>
            <a:r>
              <a:rPr lang="ar-SA" altLang="fa-IR" sz="6000" dirty="0" smtClean="0">
                <a:ea typeface="Zar" pitchFamily="2" charset="0"/>
                <a:cs typeface="Zar" pitchFamily="2" charset="0"/>
              </a:rPr>
              <a:t>حساب</a:t>
            </a:r>
            <a:r>
              <a:rPr lang="ar-SA" altLang="fa-IR" sz="6000" dirty="0" smtClean="0">
                <a:cs typeface="Arial" panose="020B0604020202020204" pitchFamily="34" charset="0"/>
              </a:rPr>
              <a:t>‌</a:t>
            </a:r>
            <a:r>
              <a:rPr lang="ar-SA" altLang="fa-IR" sz="6000" dirty="0" smtClean="0">
                <a:ea typeface="Zar" pitchFamily="2" charset="0"/>
                <a:cs typeface="Zar" pitchFamily="2" charset="0"/>
              </a:rPr>
              <a:t>هاي</a:t>
            </a:r>
            <a:r>
              <a:rPr lang="fa-IR" altLang="fa-IR" sz="6000" dirty="0" smtClean="0">
                <a:ea typeface="Zar" pitchFamily="2" charset="0"/>
                <a:cs typeface="Zar" pitchFamily="2" charset="0"/>
              </a:rPr>
              <a:t> </a:t>
            </a:r>
            <a:r>
              <a:rPr lang="ar-SA" altLang="fa-IR" sz="6000" dirty="0" smtClean="0">
                <a:ea typeface="Zar" pitchFamily="2" charset="0"/>
                <a:cs typeface="Zar" pitchFamily="2" charset="0"/>
              </a:rPr>
              <a:t>خريد </a:t>
            </a:r>
            <a:r>
              <a:rPr lang="ar-SA" altLang="fa-IR" sz="6000" dirty="0">
                <a:ea typeface="Zar" pitchFamily="2" charset="0"/>
                <a:cs typeface="Zar" pitchFamily="2" charset="0"/>
              </a:rPr>
              <a:t>و فروش كالا </a:t>
            </a:r>
            <a:r>
              <a:rPr lang="ar-SA" altLang="fa-IR" sz="6000" dirty="0" smtClean="0">
                <a:ea typeface="Zar" pitchFamily="2" charset="0"/>
                <a:cs typeface="Zar" pitchFamily="2" charset="0"/>
              </a:rPr>
              <a:t>و </a:t>
            </a:r>
            <a:r>
              <a:rPr lang="ar-SA" altLang="fa-IR" sz="6000" dirty="0">
                <a:ea typeface="Zar" pitchFamily="2" charset="0"/>
                <a:cs typeface="Zar" pitchFamily="2" charset="0"/>
              </a:rPr>
              <a:t>نحوه محاسبه سود</a:t>
            </a:r>
          </a:p>
        </p:txBody>
      </p:sp>
      <p:sp>
        <p:nvSpPr>
          <p:cNvPr id="187395" name="WordArt 4" descr="Paper bag"/>
          <p:cNvSpPr>
            <a:spLocks noChangeArrowheads="1" noChangeShapeType="1" noTextEdit="1"/>
          </p:cNvSpPr>
          <p:nvPr/>
        </p:nvSpPr>
        <p:spPr bwMode="auto">
          <a:xfrm>
            <a:off x="6456363" y="333375"/>
            <a:ext cx="3816350" cy="1079500"/>
          </a:xfrm>
          <a:prstGeom prst="rect">
            <a:avLst/>
          </a:prstGeom>
        </p:spPr>
        <p:txBody>
          <a:bodyPr wrap="none" fromWordArt="1">
            <a:prstTxWarp prst="textCascadeUp">
              <a:avLst>
                <a:gd name="adj" fmla="val 100000"/>
              </a:avLst>
            </a:prstTxWarp>
            <a:scene3d>
              <a:camera prst="legacyPerspectiveTopLeft">
                <a:rot lat="0" lon="20519997" rev="0"/>
              </a:camera>
              <a:lightRig rig="legacyHarsh3" dir="r"/>
            </a:scene3d>
            <a:sp3d extrusionH="430200" prstMaterial="legacyMatte">
              <a:extrusionClr>
                <a:srgbClr val="006600"/>
              </a:extrusionClr>
              <a:contourClr>
                <a:srgbClr val="FFFFFF"/>
              </a:contourClr>
            </a:sp3d>
          </a:bodyPr>
          <a:lstStyle/>
          <a:p>
            <a:pPr algn="ctr" rtl="1"/>
            <a:r>
              <a:rPr lang="fa-IR" sz="3600" kern="10">
                <a:ln w="9525">
                  <a:round/>
                  <a:headEnd/>
                  <a:tailEnd/>
                </a:ln>
                <a:blipFill dpi="0" rotWithShape="0">
                  <a:blip r:embed="rId2"/>
                  <a:srcRect/>
                  <a:tile tx="0" ty="0" sx="100000" sy="100000" flip="none" algn="tl"/>
                </a:blipFill>
                <a:latin typeface="Titr"/>
              </a:rPr>
              <a:t>فصل چهارم</a:t>
            </a:r>
            <a:endParaRPr lang="en-US" sz="3600" kern="10">
              <a:ln w="9525">
                <a:round/>
                <a:headEnd/>
                <a:tailEnd/>
              </a:ln>
              <a:blipFill dpi="0" rotWithShape="0">
                <a:blip r:embed="rId2"/>
                <a:srcRect/>
                <a:tile tx="0" ty="0" sx="100000" sy="100000" flip="none" algn="tl"/>
              </a:blipFill>
              <a:latin typeface="Titr"/>
            </a:endParaRPr>
          </a:p>
        </p:txBody>
      </p:sp>
    </p:spTree>
    <p:extLst>
      <p:ext uri="{BB962C8B-B14F-4D97-AF65-F5344CB8AC3E}">
        <p14:creationId xmlns:p14="http://schemas.microsoft.com/office/powerpoint/2010/main" val="2075395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1820863" y="1908681"/>
            <a:ext cx="855186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هزينه</a:t>
            </a:r>
            <a:r>
              <a:rPr lang="ar-SA" altLang="fa-IR" sz="3200">
                <a:cs typeface="Arial" panose="020B0604020202020204" pitchFamily="34" charset="0"/>
              </a:rPr>
              <a:t>‌</a:t>
            </a:r>
            <a:r>
              <a:rPr lang="ar-SA" altLang="fa-IR" sz="3200">
                <a:ea typeface="Zar" pitchFamily="2" charset="0"/>
                <a:cs typeface="Zar" pitchFamily="2" charset="0"/>
              </a:rPr>
              <a:t>هاي انتقال كالا از محل خريد تا محل مؤسسه خريدار كالا مي</a:t>
            </a:r>
            <a:r>
              <a:rPr lang="ar-SA" altLang="fa-IR" sz="3200">
                <a:cs typeface="Arial" panose="020B0604020202020204" pitchFamily="34" charset="0"/>
              </a:rPr>
              <a:t>‌</a:t>
            </a:r>
            <a:r>
              <a:rPr lang="ar-SA" altLang="fa-IR" sz="3200">
                <a:ea typeface="Zar" pitchFamily="2" charset="0"/>
                <a:cs typeface="Zar" pitchFamily="2" charset="0"/>
              </a:rPr>
              <a:t>تواند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به عهده فروشنده و يا خريدار باشد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(هزينه</a:t>
            </a:r>
            <a:r>
              <a:rPr lang="ar-SA" altLang="fa-IR" sz="3200">
                <a:cs typeface="Arial" panose="020B0604020202020204" pitchFamily="34" charset="0"/>
              </a:rPr>
              <a:t>‌</a:t>
            </a:r>
            <a:r>
              <a:rPr lang="ar-SA" altLang="fa-IR" sz="3200">
                <a:ea typeface="Zar" pitchFamily="2" charset="0"/>
                <a:cs typeface="Zar" pitchFamily="2" charset="0"/>
              </a:rPr>
              <a:t>هايي از قبيل، حقوق و عوارض</a:t>
            </a:r>
            <a:r>
              <a:rPr lang="ar-SA" altLang="fa-IR" sz="3200">
                <a:cs typeface="Arial" panose="020B0604020202020204" pitchFamily="34" charset="0"/>
              </a:rPr>
              <a:t>‌</a:t>
            </a:r>
            <a:r>
              <a:rPr lang="ar-SA" altLang="fa-IR" sz="3200">
                <a:ea typeface="Zar" pitchFamily="2" charset="0"/>
                <a:cs typeface="Zar" pitchFamily="2" charset="0"/>
              </a:rPr>
              <a:t> گمركي هزينه حمل و...)</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اگر اين هزينه</a:t>
            </a:r>
            <a:r>
              <a:rPr lang="ar-SA" altLang="fa-IR" sz="3200">
                <a:cs typeface="Arial" panose="020B0604020202020204" pitchFamily="34" charset="0"/>
              </a:rPr>
              <a:t>‌</a:t>
            </a:r>
            <a:r>
              <a:rPr lang="ar-SA" altLang="fa-IR" sz="3200">
                <a:ea typeface="Zar" pitchFamily="2" charset="0"/>
                <a:cs typeface="Zar" pitchFamily="2" charset="0"/>
              </a:rPr>
              <a:t>ها به عهده خريدار كالا باشد پس</a:t>
            </a:r>
          </a:p>
        </p:txBody>
      </p:sp>
    </p:spTree>
    <p:extLst>
      <p:ext uri="{BB962C8B-B14F-4D97-AF65-F5344CB8AC3E}">
        <p14:creationId xmlns:p14="http://schemas.microsoft.com/office/powerpoint/2010/main" val="2274877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ChangeArrowheads="1"/>
          </p:cNvSpPr>
          <p:nvPr/>
        </p:nvSpPr>
        <p:spPr bwMode="auto">
          <a:xfrm>
            <a:off x="3000375" y="618482"/>
            <a:ext cx="69813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2400">
                <a:ea typeface="Times New Roman" panose="02020603050405020304" pitchFamily="18" charset="0"/>
                <a:cs typeface="Zar" pitchFamily="2" charset="0"/>
              </a:rPr>
              <a:t>در حساب جداگانه</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اي به نام «هزينه</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هاي مستقيم خريد» ثبت مي</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شود.</a:t>
            </a:r>
            <a:endParaRPr lang="en-US" altLang="fa-IR" sz="2400">
              <a:ea typeface="Times New Roman" panose="02020603050405020304" pitchFamily="18" charset="0"/>
              <a:cs typeface="Zar" pitchFamily="2" charset="0"/>
            </a:endParaRPr>
          </a:p>
        </p:txBody>
      </p:sp>
      <p:graphicFrame>
        <p:nvGraphicFramePr>
          <p:cNvPr id="356384" name="Group 32"/>
          <p:cNvGraphicFramePr>
            <a:graphicFrameLocks noGrp="1"/>
          </p:cNvGraphicFramePr>
          <p:nvPr/>
        </p:nvGraphicFramePr>
        <p:xfrm>
          <a:off x="3863976" y="1981200"/>
          <a:ext cx="5040313" cy="1645920"/>
        </p:xfrm>
        <a:graphic>
          <a:graphicData uri="http://schemas.openxmlformats.org/drawingml/2006/table">
            <a:tbl>
              <a:tblPr rtl="1"/>
              <a:tblGrid>
                <a:gridCol w="2765425"/>
                <a:gridCol w="2274888"/>
              </a:tblGrid>
              <a:tr h="5429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هزينه‌هاي مستقيم خريد</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97631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97641" name="Rectangle 20"/>
          <p:cNvSpPr>
            <a:spLocks noChangeArrowheads="1"/>
          </p:cNvSpPr>
          <p:nvPr/>
        </p:nvSpPr>
        <p:spPr bwMode="auto">
          <a:xfrm>
            <a:off x="1974230" y="4219109"/>
            <a:ext cx="813876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2800">
                <a:ea typeface="Times New Roman" panose="02020603050405020304" pitchFamily="18" charset="0"/>
                <a:cs typeface="Zar" pitchFamily="2" charset="0"/>
              </a:rPr>
              <a:t>مانده اين حساب در قيمت تمام شده كالاي خريداري محاسبه مي</a:t>
            </a:r>
            <a:r>
              <a:rPr lang="ar-SA" altLang="fa-IR" sz="2800">
                <a:ea typeface="Times New Roman" panose="02020603050405020304" pitchFamily="18" charset="0"/>
                <a:cs typeface="Lotus" pitchFamily="2" charset="0"/>
              </a:rPr>
              <a:t>‌</a:t>
            </a:r>
            <a:r>
              <a:rPr lang="ar-SA" altLang="fa-IR" sz="2800">
                <a:ea typeface="Times New Roman" panose="02020603050405020304" pitchFamily="18" charset="0"/>
                <a:cs typeface="Zar" pitchFamily="2" charset="0"/>
              </a:rPr>
              <a:t>شود.</a:t>
            </a:r>
          </a:p>
        </p:txBody>
      </p:sp>
    </p:spTree>
    <p:extLst>
      <p:ext uri="{BB962C8B-B14F-4D97-AF65-F5344CB8AC3E}">
        <p14:creationId xmlns:p14="http://schemas.microsoft.com/office/powerpoint/2010/main" val="1496900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ChangeArrowheads="1"/>
          </p:cNvSpPr>
          <p:nvPr/>
        </p:nvSpPr>
        <p:spPr bwMode="auto">
          <a:xfrm>
            <a:off x="3143250" y="1549589"/>
            <a:ext cx="60579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Times New Roman" panose="02020603050405020304" pitchFamily="18" charset="0"/>
                <a:cs typeface="Lotus" pitchFamily="2" charset="0"/>
              </a:rPr>
              <a:t>مثال: قماش‌فروشي آلفا بابت هزينه‌ حمل پارچه خريداري مبلغ 100 ريال پرداخت نمود. (دفتر كل)</a:t>
            </a:r>
            <a:endParaRPr lang="en-US" altLang="fa-IR" sz="3200">
              <a:ea typeface="Times New Roman" panose="02020603050405020304" pitchFamily="18" charset="0"/>
              <a:cs typeface="Arial" panose="020B0604020202020204" pitchFamily="34" charset="0"/>
            </a:endParaRPr>
          </a:p>
        </p:txBody>
      </p:sp>
      <p:graphicFrame>
        <p:nvGraphicFramePr>
          <p:cNvPr id="357409" name="Group 33"/>
          <p:cNvGraphicFramePr>
            <a:graphicFrameLocks noGrp="1"/>
          </p:cNvGraphicFramePr>
          <p:nvPr/>
        </p:nvGraphicFramePr>
        <p:xfrm>
          <a:off x="2424113" y="3357564"/>
          <a:ext cx="7345362" cy="2036763"/>
        </p:xfrm>
        <a:graphic>
          <a:graphicData uri="http://schemas.openxmlformats.org/drawingml/2006/table">
            <a:tbl>
              <a:tblPr rtl="1"/>
              <a:tblGrid>
                <a:gridCol w="1708150"/>
                <a:gridCol w="1617662"/>
                <a:gridCol w="606425"/>
                <a:gridCol w="1819275"/>
                <a:gridCol w="1593850"/>
              </a:tblGrid>
              <a:tr h="11509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هزينه‌هاي مستقيم خريد</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صندوق</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8858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235468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2566988" y="2498725"/>
            <a:ext cx="7200900" cy="186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ea typeface="Zar" pitchFamily="2" charset="0"/>
                <a:cs typeface="Zar" pitchFamily="2" charset="0"/>
              </a:rPr>
              <a:t>هزينه</a:t>
            </a:r>
            <a:r>
              <a:rPr lang="ar-SA" altLang="fa-IR" sz="4000">
                <a:cs typeface="Arial" panose="020B0604020202020204" pitchFamily="34" charset="0"/>
              </a:rPr>
              <a:t>‌</a:t>
            </a:r>
            <a:r>
              <a:rPr lang="ar-SA" altLang="fa-IR" sz="4000">
                <a:ea typeface="Zar" pitchFamily="2" charset="0"/>
                <a:cs typeface="Zar" pitchFamily="2" charset="0"/>
              </a:rPr>
              <a:t>هاي مستقيم خريد 100</a:t>
            </a:r>
            <a:endParaRPr lang="en-US" altLang="fa-IR" sz="4000">
              <a:ea typeface="Zar" pitchFamily="2" charset="0"/>
              <a:cs typeface="Zar" pitchFamily="2" charset="0"/>
            </a:endParaRPr>
          </a:p>
          <a:p>
            <a:pPr eaLnBrk="1" hangingPunct="1"/>
            <a:r>
              <a:rPr lang="en-US" altLang="fa-IR" sz="4000">
                <a:ea typeface="Zar" pitchFamily="2" charset="0"/>
                <a:cs typeface="Zar" pitchFamily="2" charset="0"/>
              </a:rPr>
              <a:t>					</a:t>
            </a:r>
            <a:r>
              <a:rPr lang="ar-SA" altLang="fa-IR" sz="4000">
                <a:ea typeface="Zar" pitchFamily="2" charset="0"/>
                <a:cs typeface="Zar" pitchFamily="2" charset="0"/>
              </a:rPr>
              <a:t>صندوق 100</a:t>
            </a:r>
            <a:endParaRPr lang="en-US" altLang="fa-IR" sz="4000">
              <a:ea typeface="Zar" pitchFamily="2" charset="0"/>
              <a:cs typeface="Zar" pitchFamily="2" charset="0"/>
            </a:endParaRPr>
          </a:p>
          <a:p>
            <a:pPr eaLnBrk="1" hangingPunct="1"/>
            <a:r>
              <a:rPr lang="ar-SA" altLang="fa-IR" sz="3600">
                <a:ea typeface="Zar" pitchFamily="2" charset="0"/>
                <a:cs typeface="Zar" pitchFamily="2" charset="0"/>
              </a:rPr>
              <a:t>پرداخت هزينه حمل پارچه</a:t>
            </a:r>
          </a:p>
        </p:txBody>
      </p:sp>
      <p:sp>
        <p:nvSpPr>
          <p:cNvPr id="199683" name="Rectangle 3"/>
          <p:cNvSpPr>
            <a:spLocks noChangeArrowheads="1"/>
          </p:cNvSpPr>
          <p:nvPr/>
        </p:nvSpPr>
        <p:spPr bwMode="auto">
          <a:xfrm>
            <a:off x="7175500" y="512764"/>
            <a:ext cx="2818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a:ea typeface="Zar" pitchFamily="2" charset="0"/>
                <a:cs typeface="Zar" pitchFamily="2" charset="0"/>
              </a:rPr>
              <a:t>دفتر روزنامه</a:t>
            </a:r>
            <a:endParaRPr lang="en-US" altLang="fa-IR">
              <a:ea typeface="Zar" pitchFamily="2" charset="0"/>
              <a:cs typeface="Zar" pitchFamily="2" charset="0"/>
            </a:endParaRPr>
          </a:p>
        </p:txBody>
      </p:sp>
    </p:spTree>
    <p:extLst>
      <p:ext uri="{BB962C8B-B14F-4D97-AF65-F5344CB8AC3E}">
        <p14:creationId xmlns:p14="http://schemas.microsoft.com/office/powerpoint/2010/main" val="2096718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ChangeArrowheads="1"/>
          </p:cNvSpPr>
          <p:nvPr/>
        </p:nvSpPr>
        <p:spPr bwMode="auto">
          <a:xfrm>
            <a:off x="2063750" y="2046278"/>
            <a:ext cx="80645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3600">
                <a:ea typeface="Zar" pitchFamily="2" charset="0"/>
                <a:cs typeface="Zar" pitchFamily="2" charset="0"/>
              </a:rPr>
              <a:t>اگر كالاي خريداري معيوب باشد و آن را عودت نمائيم، منطقي است حساب خريد را به ميزان كالاي برگشتي بستانكار كنيم، ولي اين كار موجب؛</a:t>
            </a:r>
            <a:endParaRPr lang="en-US" altLang="fa-IR" sz="3600">
              <a:ea typeface="Zar" pitchFamily="2" charset="0"/>
              <a:cs typeface="Zar" pitchFamily="2" charset="0"/>
            </a:endParaRPr>
          </a:p>
          <a:p>
            <a:pPr algn="just" eaLnBrk="1" hangingPunct="1"/>
            <a:r>
              <a:rPr lang="ar-SA" altLang="fa-IR" sz="3600">
                <a:ea typeface="Zar" pitchFamily="2" charset="0"/>
                <a:cs typeface="Zar" pitchFamily="2" charset="0"/>
              </a:rPr>
              <a:t>- عدم ارائه مبلغ واقعي خريد در طي دوره</a:t>
            </a:r>
            <a:endParaRPr lang="en-US" altLang="fa-IR" sz="3600">
              <a:ea typeface="Zar" pitchFamily="2" charset="0"/>
              <a:cs typeface="Zar" pitchFamily="2" charset="0"/>
            </a:endParaRPr>
          </a:p>
          <a:p>
            <a:pPr algn="just" eaLnBrk="1" hangingPunct="1"/>
            <a:r>
              <a:rPr lang="ar-SA" altLang="fa-IR" sz="3600">
                <a:ea typeface="Zar" pitchFamily="2" charset="0"/>
                <a:cs typeface="Zar" pitchFamily="2" charset="0"/>
              </a:rPr>
              <a:t>- عدم امكان تصميم</a:t>
            </a:r>
            <a:r>
              <a:rPr lang="ar-SA" altLang="fa-IR" sz="3600">
                <a:cs typeface="Arial" panose="020B0604020202020204" pitchFamily="34" charset="0"/>
              </a:rPr>
              <a:t>‌</a:t>
            </a:r>
            <a:r>
              <a:rPr lang="ar-SA" altLang="fa-IR" sz="3600">
                <a:ea typeface="Zar" pitchFamily="2" charset="0"/>
                <a:cs typeface="Zar" pitchFamily="2" charset="0"/>
              </a:rPr>
              <a:t>گيري صحيح مديران</a:t>
            </a:r>
            <a:endParaRPr lang="en-US" altLang="fa-IR" sz="3600">
              <a:ea typeface="Zar" pitchFamily="2" charset="0"/>
              <a:cs typeface="Zar" pitchFamily="2" charset="0"/>
            </a:endParaRPr>
          </a:p>
          <a:p>
            <a:pPr algn="l" eaLnBrk="1" hangingPunct="1"/>
            <a:r>
              <a:rPr lang="ar-SA" altLang="fa-IR" sz="3600">
                <a:ea typeface="Zar" pitchFamily="2" charset="0"/>
                <a:cs typeface="Zar" pitchFamily="2" charset="0"/>
              </a:rPr>
              <a:t>مي</a:t>
            </a:r>
            <a:r>
              <a:rPr lang="ar-SA" altLang="fa-IR" sz="3600">
                <a:cs typeface="Arial" panose="020B0604020202020204" pitchFamily="34" charset="0"/>
              </a:rPr>
              <a:t>‌</a:t>
            </a:r>
            <a:r>
              <a:rPr lang="ar-SA" altLang="fa-IR" sz="3600">
                <a:ea typeface="Zar" pitchFamily="2" charset="0"/>
                <a:cs typeface="Zar" pitchFamily="2" charset="0"/>
              </a:rPr>
              <a:t>شود لذا</a:t>
            </a:r>
          </a:p>
        </p:txBody>
      </p:sp>
      <p:sp>
        <p:nvSpPr>
          <p:cNvPr id="200707" name="AutoShape 3"/>
          <p:cNvSpPr>
            <a:spLocks noChangeArrowheads="1"/>
          </p:cNvSpPr>
          <p:nvPr/>
        </p:nvSpPr>
        <p:spPr bwMode="auto">
          <a:xfrm>
            <a:off x="1524001" y="5445125"/>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p>
        </p:txBody>
      </p:sp>
    </p:spTree>
    <p:extLst>
      <p:ext uri="{BB962C8B-B14F-4D97-AF65-F5344CB8AC3E}">
        <p14:creationId xmlns:p14="http://schemas.microsoft.com/office/powerpoint/2010/main" val="1795785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3216276" y="618482"/>
            <a:ext cx="64940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2400">
                <a:ea typeface="Times New Roman" panose="02020603050405020304" pitchFamily="18" charset="0"/>
                <a:cs typeface="Zar" pitchFamily="2" charset="0"/>
              </a:rPr>
              <a:t>بهتر است برگشت كالاهاي خريداري در حساب جداگانه</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اي باشد.</a:t>
            </a:r>
            <a:endParaRPr lang="en-US" altLang="fa-IR" sz="2400">
              <a:ea typeface="Times New Roman" panose="02020603050405020304" pitchFamily="18" charset="0"/>
              <a:cs typeface="Zar" pitchFamily="2" charset="0"/>
            </a:endParaRPr>
          </a:p>
        </p:txBody>
      </p:sp>
      <p:graphicFrame>
        <p:nvGraphicFramePr>
          <p:cNvPr id="360476" name="Group 28"/>
          <p:cNvGraphicFramePr>
            <a:graphicFrameLocks noGrp="1"/>
          </p:cNvGraphicFramePr>
          <p:nvPr/>
        </p:nvGraphicFramePr>
        <p:xfrm>
          <a:off x="2782888" y="2362200"/>
          <a:ext cx="6107112" cy="2194560"/>
        </p:xfrm>
        <a:graphic>
          <a:graphicData uri="http://schemas.openxmlformats.org/drawingml/2006/table">
            <a:tbl>
              <a:tblPr rtl="1"/>
              <a:tblGrid>
                <a:gridCol w="3154362"/>
                <a:gridCol w="2952750"/>
              </a:tblGrid>
              <a:tr h="304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برگشت از خريد</a:t>
                      </a:r>
                      <a:endParaRPr kumimoji="0" lang="ar-SA" altLang="fa-IR" sz="4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11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endParaRPr kumimoji="0" lang="ar-SA"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ar-SA"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r>
                        <a:rPr kumimoji="0" lang="fa-IR" altLang="fa-IR" sz="4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endParaRPr kumimoji="0" lang="ar-SA"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027030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2424114" y="2413626"/>
            <a:ext cx="7196137"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4400">
                <a:ea typeface="Zar" pitchFamily="2" charset="0"/>
                <a:cs typeface="Zar" pitchFamily="2" charset="0"/>
              </a:rPr>
              <a:t>كاهنده خريد است پس از نظر افزايش / كاهش</a:t>
            </a:r>
            <a:r>
              <a:rPr lang="fa-IR" altLang="fa-IR" sz="4400">
                <a:ea typeface="Zar" pitchFamily="2" charset="0"/>
                <a:cs typeface="Zar" pitchFamily="2" charset="0"/>
              </a:rPr>
              <a:t> حساب</a:t>
            </a:r>
            <a:r>
              <a:rPr lang="ar-SA" altLang="fa-IR" sz="4400">
                <a:ea typeface="Zar" pitchFamily="2" charset="0"/>
                <a:cs typeface="Zar" pitchFamily="2" charset="0"/>
              </a:rPr>
              <a:t> خريد است.</a:t>
            </a:r>
          </a:p>
        </p:txBody>
      </p:sp>
      <p:sp>
        <p:nvSpPr>
          <p:cNvPr id="202755" name="Rectangle 3"/>
          <p:cNvSpPr>
            <a:spLocks noChangeArrowheads="1"/>
          </p:cNvSpPr>
          <p:nvPr/>
        </p:nvSpPr>
        <p:spPr bwMode="auto">
          <a:xfrm>
            <a:off x="6096000" y="547689"/>
            <a:ext cx="367600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ea typeface="Zar" pitchFamily="2" charset="0"/>
                <a:cs typeface="Zar" pitchFamily="2" charset="0"/>
              </a:rPr>
              <a:t>حساب «برگشت از خريد»</a:t>
            </a:r>
            <a:endParaRPr lang="en-US" altLang="fa-IR" sz="3200">
              <a:ea typeface="Zar" pitchFamily="2" charset="0"/>
              <a:cs typeface="Zar" pitchFamily="2" charset="0"/>
            </a:endParaRPr>
          </a:p>
        </p:txBody>
      </p:sp>
    </p:spTree>
    <p:extLst>
      <p:ext uri="{BB962C8B-B14F-4D97-AF65-F5344CB8AC3E}">
        <p14:creationId xmlns:p14="http://schemas.microsoft.com/office/powerpoint/2010/main" val="3475537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ChangeArrowheads="1"/>
          </p:cNvSpPr>
          <p:nvPr/>
        </p:nvSpPr>
        <p:spPr bwMode="auto">
          <a:xfrm>
            <a:off x="2495551" y="2528888"/>
            <a:ext cx="7345363"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4000">
                <a:ea typeface="Zar" pitchFamily="2" charset="0"/>
                <a:cs typeface="Zar" pitchFamily="2" charset="0"/>
              </a:rPr>
              <a:t>درآمد مؤسسه خريد و فروش كالا ناشي از فروش كالا است پس هر معامله فروش كالا در حسابي به نام «فروش كالا» ثبت مي</a:t>
            </a:r>
            <a:r>
              <a:rPr lang="ar-SA" altLang="fa-IR" sz="4000">
                <a:cs typeface="Arial" panose="020B0604020202020204" pitchFamily="34" charset="0"/>
              </a:rPr>
              <a:t>‌</a:t>
            </a:r>
            <a:r>
              <a:rPr lang="ar-SA" altLang="fa-IR" sz="4000">
                <a:ea typeface="Zar" pitchFamily="2" charset="0"/>
                <a:cs typeface="Zar" pitchFamily="2" charset="0"/>
              </a:rPr>
              <a:t>شود.</a:t>
            </a:r>
          </a:p>
        </p:txBody>
      </p:sp>
      <p:sp>
        <p:nvSpPr>
          <p:cNvPr id="203779" name="Rectangle 3"/>
          <p:cNvSpPr>
            <a:spLocks noChangeArrowheads="1"/>
          </p:cNvSpPr>
          <p:nvPr/>
        </p:nvSpPr>
        <p:spPr bwMode="auto">
          <a:xfrm>
            <a:off x="7289801" y="642938"/>
            <a:ext cx="195277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4000">
                <a:ea typeface="Zar" pitchFamily="2" charset="0"/>
                <a:cs typeface="Zar" pitchFamily="2" charset="0"/>
              </a:rPr>
              <a:t>فروش كالا</a:t>
            </a:r>
            <a:endParaRPr lang="en-US" altLang="fa-IR" sz="4000">
              <a:ea typeface="Zar" pitchFamily="2" charset="0"/>
              <a:cs typeface="Zar" pitchFamily="2" charset="0"/>
            </a:endParaRPr>
          </a:p>
        </p:txBody>
      </p:sp>
    </p:spTree>
    <p:extLst>
      <p:ext uri="{BB962C8B-B14F-4D97-AF65-F5344CB8AC3E}">
        <p14:creationId xmlns:p14="http://schemas.microsoft.com/office/powerpoint/2010/main" val="2107762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3547" name="Group 27"/>
          <p:cNvGraphicFramePr>
            <a:graphicFrameLocks noGrp="1"/>
          </p:cNvGraphicFramePr>
          <p:nvPr/>
        </p:nvGraphicFramePr>
        <p:xfrm>
          <a:off x="3719514" y="2205039"/>
          <a:ext cx="5145087" cy="3082925"/>
        </p:xfrm>
        <a:graphic>
          <a:graphicData uri="http://schemas.openxmlformats.org/drawingml/2006/table">
            <a:tbl>
              <a:tblPr rtl="1"/>
              <a:tblGrid>
                <a:gridCol w="2686050"/>
                <a:gridCol w="2459037"/>
              </a:tblGrid>
              <a:tr h="1066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فروش كالا</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0161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024418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2855913" y="1557338"/>
            <a:ext cx="7010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Times New Roman" panose="02020603050405020304" pitchFamily="18" charset="0"/>
                <a:cs typeface="Lotus" pitchFamily="2" charset="0"/>
              </a:rPr>
              <a:t>مثال: بخشي از پارچه موجود در فروشگاه آلفا به مقدار 1000 ريال</a:t>
            </a:r>
            <a:r>
              <a:rPr lang="fa-IR" altLang="fa-IR" sz="3200">
                <a:ea typeface="Times New Roman" panose="02020603050405020304" pitchFamily="18" charset="0"/>
                <a:cs typeface="Lotus" pitchFamily="2" charset="0"/>
              </a:rPr>
              <a:t> نقداًٍ</a:t>
            </a:r>
            <a:r>
              <a:rPr lang="ar-SA" altLang="fa-IR" sz="3200">
                <a:ea typeface="Times New Roman" panose="02020603050405020304" pitchFamily="18" charset="0"/>
                <a:cs typeface="Lotus" pitchFamily="2" charset="0"/>
              </a:rPr>
              <a:t> فروخته شد پس</a:t>
            </a:r>
            <a:r>
              <a:rPr lang="en-US" altLang="fa-IR" sz="3200">
                <a:ea typeface="Times New Roman" panose="02020603050405020304" pitchFamily="18" charset="0"/>
                <a:cs typeface="Lotus" pitchFamily="2" charset="0"/>
              </a:rPr>
              <a:t>:</a:t>
            </a:r>
            <a:endParaRPr lang="en-US" altLang="fa-IR" sz="3200">
              <a:ea typeface="Times New Roman" panose="02020603050405020304" pitchFamily="18" charset="0"/>
              <a:cs typeface="Arial" panose="020B0604020202020204" pitchFamily="34" charset="0"/>
            </a:endParaRPr>
          </a:p>
        </p:txBody>
      </p:sp>
      <p:graphicFrame>
        <p:nvGraphicFramePr>
          <p:cNvPr id="364578" name="Group 34"/>
          <p:cNvGraphicFramePr>
            <a:graphicFrameLocks noGrp="1"/>
          </p:cNvGraphicFramePr>
          <p:nvPr/>
        </p:nvGraphicFramePr>
        <p:xfrm>
          <a:off x="1631950" y="2852738"/>
          <a:ext cx="8642350" cy="2287588"/>
        </p:xfrm>
        <a:graphic>
          <a:graphicData uri="http://schemas.openxmlformats.org/drawingml/2006/table">
            <a:tbl>
              <a:tblPr rtl="1"/>
              <a:tblGrid>
                <a:gridCol w="2009775"/>
                <a:gridCol w="1901825"/>
                <a:gridCol w="714375"/>
                <a:gridCol w="2139950"/>
                <a:gridCol w="1876425"/>
              </a:tblGrid>
              <a:tr h="14398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a:t>
                      </a: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فروش كالا </a:t>
                      </a: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بس</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بد  </a:t>
                      </a:r>
                      <a:r>
                        <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a:t>
                      </a: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صندوق      بس</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8477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212752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ChangeArrowheads="1"/>
          </p:cNvSpPr>
          <p:nvPr/>
        </p:nvSpPr>
        <p:spPr bwMode="auto">
          <a:xfrm>
            <a:off x="1774826" y="2642753"/>
            <a:ext cx="835342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a:ea typeface="Zar" pitchFamily="2" charset="0"/>
                <a:cs typeface="Zar" pitchFamily="2" charset="0"/>
              </a:rPr>
              <a:t>1- مؤسسات خدماتي</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2- مؤسسات خريد و فروش كالا</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3- مؤسسات توليدي</a:t>
            </a:r>
          </a:p>
        </p:txBody>
      </p:sp>
      <p:sp>
        <p:nvSpPr>
          <p:cNvPr id="188419" name="Rectangle 3"/>
          <p:cNvSpPr>
            <a:spLocks noChangeArrowheads="1"/>
          </p:cNvSpPr>
          <p:nvPr/>
        </p:nvSpPr>
        <p:spPr bwMode="auto">
          <a:xfrm>
            <a:off x="6311900" y="635001"/>
            <a:ext cx="4114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eaLnBrk="1" hangingPunct="1"/>
            <a:r>
              <a:rPr lang="ar-SA" altLang="fa-IR" sz="4000">
                <a:latin typeface="Times New Roman" panose="02020603050405020304" pitchFamily="18" charset="0"/>
                <a:ea typeface="Zar" pitchFamily="2" charset="0"/>
                <a:cs typeface="Zar" pitchFamily="2" charset="0"/>
              </a:rPr>
              <a:t>انواع مؤسسات انتفاعي</a:t>
            </a:r>
            <a:endParaRPr lang="en-US" altLang="fa-IR" sz="40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999320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4876801" y="562661"/>
            <a:ext cx="537198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ea typeface="Times New Roman" panose="02020603050405020304" pitchFamily="18" charset="0"/>
                <a:cs typeface="Lotus" pitchFamily="2" charset="0"/>
              </a:rPr>
              <a:t>و</a:t>
            </a:r>
            <a:r>
              <a:rPr lang="en-US" altLang="fa-IR" sz="3600">
                <a:ea typeface="Times New Roman" panose="02020603050405020304" pitchFamily="18" charset="0"/>
                <a:cs typeface="Lotus" pitchFamily="2" charset="0"/>
              </a:rPr>
              <a:t> </a:t>
            </a:r>
            <a:r>
              <a:rPr lang="ar-SA" altLang="fa-IR" sz="3600">
                <a:ea typeface="Times New Roman" panose="02020603050405020304" pitchFamily="18" charset="0"/>
                <a:cs typeface="Lotus" pitchFamily="2" charset="0"/>
              </a:rPr>
              <a:t>اگر فروش به صورت نسيه باشد</a:t>
            </a:r>
            <a:endParaRPr lang="en-US" altLang="fa-IR" sz="3600">
              <a:ea typeface="Times New Roman" panose="02020603050405020304" pitchFamily="18" charset="0"/>
              <a:cs typeface="Arial" panose="020B0604020202020204" pitchFamily="34" charset="0"/>
            </a:endParaRPr>
          </a:p>
        </p:txBody>
      </p:sp>
      <p:graphicFrame>
        <p:nvGraphicFramePr>
          <p:cNvPr id="365603" name="Group 35"/>
          <p:cNvGraphicFramePr>
            <a:graphicFrameLocks noGrp="1"/>
          </p:cNvGraphicFramePr>
          <p:nvPr/>
        </p:nvGraphicFramePr>
        <p:xfrm>
          <a:off x="2351089" y="2349500"/>
          <a:ext cx="7273925" cy="2482850"/>
        </p:xfrm>
        <a:graphic>
          <a:graphicData uri="http://schemas.openxmlformats.org/drawingml/2006/table">
            <a:tbl>
              <a:tblPr rtl="1"/>
              <a:tblGrid>
                <a:gridCol w="1690688"/>
                <a:gridCol w="1477962"/>
                <a:gridCol w="1439863"/>
                <a:gridCol w="1087437"/>
                <a:gridCol w="1577975"/>
              </a:tblGrid>
              <a:tr h="10795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حساب‌هاي دريافت</a:t>
                      </a: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ن</a:t>
                      </a: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ي</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فروش كالا</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4033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056538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2197100" y="2276426"/>
            <a:ext cx="7797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3600">
                <a:ea typeface="Zar" pitchFamily="2" charset="0"/>
                <a:cs typeface="Zar" pitchFamily="2" charset="0"/>
              </a:rPr>
              <a:t>هزينه حمل كالاي فروش</a:t>
            </a:r>
            <a:r>
              <a:rPr lang="ar-SA" altLang="fa-IR" sz="3600">
                <a:cs typeface="Arial" panose="020B0604020202020204" pitchFamily="34" charset="0"/>
              </a:rPr>
              <a:t>‌</a:t>
            </a:r>
            <a:r>
              <a:rPr lang="ar-SA" altLang="fa-IR" sz="3600">
                <a:ea typeface="Zar" pitchFamily="2" charset="0"/>
                <a:cs typeface="Zar" pitchFamily="2" charset="0"/>
              </a:rPr>
              <a:t>رفته هر چند در حسابي تحت همين نام ثبت مي</a:t>
            </a:r>
            <a:r>
              <a:rPr lang="ar-SA" altLang="fa-IR" sz="3600">
                <a:cs typeface="Arial" panose="020B0604020202020204" pitchFamily="34" charset="0"/>
              </a:rPr>
              <a:t>‌</a:t>
            </a:r>
            <a:r>
              <a:rPr lang="ar-SA" altLang="fa-IR" sz="3600">
                <a:ea typeface="Zar" pitchFamily="2" charset="0"/>
                <a:cs typeface="Zar" pitchFamily="2" charset="0"/>
              </a:rPr>
              <a:t>شود ولي بر خلاف هزينه حمل كالاي خريداري صرفاً به عنوان يكي از اقلام هزينه، در صورت سود و زيان آورده مي</a:t>
            </a:r>
            <a:r>
              <a:rPr lang="ar-SA" altLang="fa-IR" sz="3600">
                <a:cs typeface="Arial" panose="020B0604020202020204" pitchFamily="34" charset="0"/>
              </a:rPr>
              <a:t>‌</a:t>
            </a:r>
            <a:r>
              <a:rPr lang="ar-SA" altLang="fa-IR" sz="3600">
                <a:ea typeface="Zar" pitchFamily="2" charset="0"/>
                <a:cs typeface="Zar" pitchFamily="2" charset="0"/>
              </a:rPr>
              <a:t>شود.</a:t>
            </a:r>
          </a:p>
        </p:txBody>
      </p:sp>
      <p:sp>
        <p:nvSpPr>
          <p:cNvPr id="207875" name="Rectangle 3"/>
          <p:cNvSpPr>
            <a:spLocks noChangeArrowheads="1"/>
          </p:cNvSpPr>
          <p:nvPr/>
        </p:nvSpPr>
        <p:spPr bwMode="auto">
          <a:xfrm>
            <a:off x="8699500" y="577851"/>
            <a:ext cx="111761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4400">
                <a:ea typeface="Zar" pitchFamily="2" charset="0"/>
                <a:cs typeface="Zar" pitchFamily="2" charset="0"/>
              </a:rPr>
              <a:t>نكته:</a:t>
            </a:r>
            <a:endParaRPr lang="en-US" altLang="fa-IR" sz="4400">
              <a:ea typeface="Zar" pitchFamily="2" charset="0"/>
              <a:cs typeface="Zar" pitchFamily="2" charset="0"/>
            </a:endParaRPr>
          </a:p>
        </p:txBody>
      </p:sp>
    </p:spTree>
    <p:extLst>
      <p:ext uri="{BB962C8B-B14F-4D97-AF65-F5344CB8AC3E}">
        <p14:creationId xmlns:p14="http://schemas.microsoft.com/office/powerpoint/2010/main" val="3091794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2054226" y="2400331"/>
            <a:ext cx="8086725"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3200">
                <a:ea typeface="Zar" pitchFamily="2" charset="0"/>
                <a:cs typeface="Zar" pitchFamily="2" charset="0"/>
              </a:rPr>
              <a:t>اگر كالاي فروخته</a:t>
            </a:r>
            <a:r>
              <a:rPr lang="ar-SA" altLang="fa-IR" sz="3200">
                <a:cs typeface="Arial" panose="020B0604020202020204" pitchFamily="34" charset="0"/>
              </a:rPr>
              <a:t>‌</a:t>
            </a:r>
            <a:r>
              <a:rPr lang="ar-SA" altLang="fa-IR" sz="3200">
                <a:ea typeface="Zar" pitchFamily="2" charset="0"/>
                <a:cs typeface="Zar" pitchFamily="2" charset="0"/>
              </a:rPr>
              <a:t>شده به مشتري به دليل عيب و نقص مرجوع شود، در حساب جداگانه</a:t>
            </a:r>
            <a:r>
              <a:rPr lang="ar-SA" altLang="fa-IR" sz="3200">
                <a:cs typeface="Arial" panose="020B0604020202020204" pitchFamily="34" charset="0"/>
              </a:rPr>
              <a:t>‌</a:t>
            </a:r>
            <a:r>
              <a:rPr lang="ar-SA" altLang="fa-IR" sz="3200">
                <a:ea typeface="Zar" pitchFamily="2" charset="0"/>
                <a:cs typeface="Zar" pitchFamily="2" charset="0"/>
              </a:rPr>
              <a:t>اي با عنوان «برگشت از فروش» ثبت مي</a:t>
            </a:r>
            <a:r>
              <a:rPr lang="ar-SA" altLang="fa-IR" sz="3200">
                <a:cs typeface="Arial" panose="020B0604020202020204" pitchFamily="34" charset="0"/>
              </a:rPr>
              <a:t>‌</a:t>
            </a:r>
            <a:r>
              <a:rPr lang="ar-SA" altLang="fa-IR" sz="3200">
                <a:ea typeface="Zar" pitchFamily="2" charset="0"/>
                <a:cs typeface="Zar" pitchFamily="2" charset="0"/>
              </a:rPr>
              <a:t>شود حساب مذكور كاهنده فروش است پس از نظر افزايش / كاهش برعكس حساب فروش مي</a:t>
            </a:r>
            <a:r>
              <a:rPr lang="ar-SA" altLang="fa-IR" sz="3200">
                <a:cs typeface="Arial" panose="020B0604020202020204" pitchFamily="34" charset="0"/>
              </a:rPr>
              <a:t>‌</a:t>
            </a:r>
            <a:r>
              <a:rPr lang="ar-SA" altLang="fa-IR" sz="3200">
                <a:ea typeface="Zar" pitchFamily="2" charset="0"/>
                <a:cs typeface="Zar" pitchFamily="2" charset="0"/>
              </a:rPr>
              <a:t>باشد.</a:t>
            </a:r>
          </a:p>
        </p:txBody>
      </p:sp>
      <p:sp>
        <p:nvSpPr>
          <p:cNvPr id="208899" name="Rectangle 3"/>
          <p:cNvSpPr>
            <a:spLocks noChangeArrowheads="1"/>
          </p:cNvSpPr>
          <p:nvPr/>
        </p:nvSpPr>
        <p:spPr bwMode="auto">
          <a:xfrm>
            <a:off x="7248525" y="581025"/>
            <a:ext cx="29987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600">
                <a:ea typeface="Zar" pitchFamily="2" charset="0"/>
                <a:cs typeface="Zar" pitchFamily="2" charset="0"/>
              </a:rPr>
              <a:t>برگشت از فروش:</a:t>
            </a:r>
            <a:endParaRPr lang="en-US" altLang="fa-IR" sz="3600">
              <a:ea typeface="Zar" pitchFamily="2" charset="0"/>
              <a:cs typeface="Zar" pitchFamily="2" charset="0"/>
            </a:endParaRPr>
          </a:p>
        </p:txBody>
      </p:sp>
    </p:spTree>
    <p:extLst>
      <p:ext uri="{BB962C8B-B14F-4D97-AF65-F5344CB8AC3E}">
        <p14:creationId xmlns:p14="http://schemas.microsoft.com/office/powerpoint/2010/main" val="4210933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9" name="Group 29"/>
          <p:cNvGraphicFramePr>
            <a:graphicFrameLocks noGrp="1"/>
          </p:cNvGraphicFramePr>
          <p:nvPr/>
        </p:nvGraphicFramePr>
        <p:xfrm>
          <a:off x="3287714" y="2911475"/>
          <a:ext cx="5576887" cy="1828800"/>
        </p:xfrm>
        <a:graphic>
          <a:graphicData uri="http://schemas.openxmlformats.org/drawingml/2006/table">
            <a:tbl>
              <a:tblPr rtl="1"/>
              <a:tblGrid>
                <a:gridCol w="2768600"/>
                <a:gridCol w="2808287"/>
              </a:tblGrid>
              <a:tr h="304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برگشت از فروش</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11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4285505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3182938" y="2461091"/>
            <a:ext cx="582771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4000">
                <a:ea typeface="Zar" pitchFamily="2" charset="0"/>
                <a:cs typeface="Zar" pitchFamily="2" charset="0"/>
              </a:rPr>
              <a:t>بخشي از كالاي فروخته</a:t>
            </a:r>
            <a:r>
              <a:rPr lang="ar-SA" altLang="fa-IR" sz="4000">
                <a:cs typeface="Arial" panose="020B0604020202020204" pitchFamily="34" charset="0"/>
              </a:rPr>
              <a:t>‌</a:t>
            </a:r>
            <a:r>
              <a:rPr lang="ar-SA" altLang="fa-IR" sz="4000">
                <a:ea typeface="Zar" pitchFamily="2" charset="0"/>
                <a:cs typeface="Zar" pitchFamily="2" charset="0"/>
              </a:rPr>
              <a:t>شده فروشگاه آلفا به ارزش 100 ريال به دليل عيب و نقص مرجوع شد.</a:t>
            </a:r>
          </a:p>
        </p:txBody>
      </p:sp>
      <p:sp>
        <p:nvSpPr>
          <p:cNvPr id="210947" name="Rectangle 3"/>
          <p:cNvSpPr>
            <a:spLocks noChangeArrowheads="1"/>
          </p:cNvSpPr>
          <p:nvPr/>
        </p:nvSpPr>
        <p:spPr bwMode="auto">
          <a:xfrm>
            <a:off x="8255001" y="438151"/>
            <a:ext cx="114807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4400">
                <a:ea typeface="Zar" pitchFamily="2" charset="0"/>
                <a:cs typeface="Zar" pitchFamily="2" charset="0"/>
              </a:rPr>
              <a:t>مثال:</a:t>
            </a:r>
            <a:endParaRPr lang="en-US" altLang="fa-IR" sz="4400">
              <a:ea typeface="Zar" pitchFamily="2" charset="0"/>
              <a:cs typeface="Zar" pitchFamily="2" charset="0"/>
            </a:endParaRPr>
          </a:p>
        </p:txBody>
      </p:sp>
    </p:spTree>
    <p:extLst>
      <p:ext uri="{BB962C8B-B14F-4D97-AF65-F5344CB8AC3E}">
        <p14:creationId xmlns:p14="http://schemas.microsoft.com/office/powerpoint/2010/main" val="2309947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0724" name="Group 36"/>
          <p:cNvGraphicFramePr>
            <a:graphicFrameLocks noGrp="1"/>
          </p:cNvGraphicFramePr>
          <p:nvPr/>
        </p:nvGraphicFramePr>
        <p:xfrm>
          <a:off x="2279651" y="2060576"/>
          <a:ext cx="7345363" cy="2365375"/>
        </p:xfrm>
        <a:graphic>
          <a:graphicData uri="http://schemas.openxmlformats.org/drawingml/2006/table">
            <a:tbl>
              <a:tblPr rtl="1"/>
              <a:tblGrid>
                <a:gridCol w="1708150"/>
                <a:gridCol w="1676400"/>
                <a:gridCol w="865188"/>
                <a:gridCol w="1501775"/>
                <a:gridCol w="1593850"/>
              </a:tblGrid>
              <a:tr h="13684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3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حساب‌هاي</a:t>
                      </a:r>
                      <a:r>
                        <a:rPr kumimoji="0" lang="ar-SA"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دريافت</a:t>
                      </a:r>
                      <a:r>
                        <a:rPr kumimoji="0" lang="fa-IR"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ن</a:t>
                      </a:r>
                      <a:r>
                        <a:rPr kumimoji="0" lang="ar-SA"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ي</a:t>
                      </a:r>
                      <a:endParaRPr kumimoji="0" lang="en-US"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برگشت از فرو</a:t>
                      </a:r>
                      <a:r>
                        <a:rPr kumimoji="0" lang="fa-IR"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ش</a:t>
                      </a:r>
                      <a:endParaRPr kumimoji="0" lang="en-US" altLang="fa-IR" sz="4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9969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4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a:t>
                      </a:r>
                      <a:endParaRPr kumimoji="0" lang="ar-SA" altLang="fa-IR" sz="4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403590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ChangeArrowheads="1"/>
          </p:cNvSpPr>
          <p:nvPr/>
        </p:nvSpPr>
        <p:spPr bwMode="auto">
          <a:xfrm>
            <a:off x="2836033" y="2417219"/>
            <a:ext cx="654057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4400">
                <a:ea typeface="Zar" pitchFamily="2" charset="0"/>
                <a:cs typeface="Zar" pitchFamily="2" charset="0"/>
              </a:rPr>
              <a:t>انواع تخفيفات در مؤسسات تجاري</a:t>
            </a:r>
          </a:p>
        </p:txBody>
      </p:sp>
    </p:spTree>
    <p:extLst>
      <p:ext uri="{BB962C8B-B14F-4D97-AF65-F5344CB8AC3E}">
        <p14:creationId xmlns:p14="http://schemas.microsoft.com/office/powerpoint/2010/main" val="2044169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2414404" y="1975357"/>
            <a:ext cx="750429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a:ea typeface="Zar" pitchFamily="2" charset="0"/>
                <a:cs typeface="Zar" pitchFamily="2" charset="0"/>
              </a:rPr>
              <a:t>1- تخفيفات تجاري</a:t>
            </a:r>
            <a:endParaRPr lang="en-US" altLang="fa-IR">
              <a:ea typeface="Zar" pitchFamily="2" charset="0"/>
              <a:cs typeface="Zar" pitchFamily="2" charset="0"/>
            </a:endParaRPr>
          </a:p>
          <a:p>
            <a:pPr eaLnBrk="1" hangingPunct="1"/>
            <a:r>
              <a:rPr lang="ar-SA" altLang="fa-IR">
                <a:ea typeface="Zar" pitchFamily="2" charset="0"/>
                <a:cs typeface="Zar" pitchFamily="2" charset="0"/>
              </a:rPr>
              <a:t>2- تخفيفات بر اساس توافق طرفين</a:t>
            </a:r>
            <a:endParaRPr lang="en-US" altLang="fa-IR">
              <a:ea typeface="Zar" pitchFamily="2" charset="0"/>
              <a:cs typeface="Zar" pitchFamily="2" charset="0"/>
            </a:endParaRPr>
          </a:p>
          <a:p>
            <a:pPr eaLnBrk="1" hangingPunct="1"/>
            <a:r>
              <a:rPr lang="ar-SA" altLang="fa-IR">
                <a:ea typeface="Zar" pitchFamily="2" charset="0"/>
                <a:cs typeface="Zar" pitchFamily="2" charset="0"/>
              </a:rPr>
              <a:t>3- تخفيفات به دليل عيب و نقص</a:t>
            </a:r>
            <a:endParaRPr lang="en-US" altLang="fa-IR">
              <a:ea typeface="Zar" pitchFamily="2" charset="0"/>
              <a:cs typeface="Zar" pitchFamily="2" charset="0"/>
            </a:endParaRPr>
          </a:p>
          <a:p>
            <a:pPr eaLnBrk="1" hangingPunct="1"/>
            <a:r>
              <a:rPr lang="ar-SA" altLang="fa-IR">
                <a:ea typeface="Zar" pitchFamily="2" charset="0"/>
                <a:cs typeface="Zar" pitchFamily="2" charset="0"/>
              </a:rPr>
              <a:t>4- تخفيفات نقدي خريد / فروش</a:t>
            </a:r>
          </a:p>
        </p:txBody>
      </p:sp>
    </p:spTree>
    <p:extLst>
      <p:ext uri="{BB962C8B-B14F-4D97-AF65-F5344CB8AC3E}">
        <p14:creationId xmlns:p14="http://schemas.microsoft.com/office/powerpoint/2010/main" val="2391433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1774825" y="2690336"/>
            <a:ext cx="835818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 به مناسبت خاصي اجناس فروشگاه با تخفيف فروخته 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يا خريد</a:t>
            </a:r>
            <a:r>
              <a:rPr lang="fa-IR" altLang="fa-IR" sz="3200">
                <a:ea typeface="Zar" pitchFamily="2" charset="0"/>
                <a:cs typeface="Zar" pitchFamily="2" charset="0"/>
              </a:rPr>
              <a:t>ه</a:t>
            </a:r>
            <a:r>
              <a:rPr lang="ar-SA" altLang="fa-IR" sz="3200">
                <a:ea typeface="Zar" pitchFamily="2" charset="0"/>
                <a:cs typeface="Zar" pitchFamily="2" charset="0"/>
              </a:rPr>
              <a:t>اي بالاتر از حد معيني مشمول تخفيف خاصي باشد.</a:t>
            </a:r>
            <a:endParaRPr lang="en-US" altLang="fa-IR" sz="3200">
              <a:ea typeface="Zar" pitchFamily="2" charset="0"/>
              <a:cs typeface="Zar" pitchFamily="2" charset="0"/>
            </a:endParaRPr>
          </a:p>
          <a:p>
            <a:pPr eaLnBrk="1" hangingPunct="1">
              <a:buFont typeface="Wingdings" panose="05000000000000000000" pitchFamily="2" charset="2"/>
              <a:buChar char="v"/>
            </a:pPr>
            <a:r>
              <a:rPr lang="ar-SA" altLang="fa-IR" sz="3200">
                <a:ea typeface="Zar" pitchFamily="2" charset="0"/>
                <a:cs typeface="Zar" pitchFamily="2" charset="0"/>
              </a:rPr>
              <a:t>تخفيفات تجاري در دفاتر ثبت نمي</a:t>
            </a:r>
            <a:r>
              <a:rPr lang="ar-SA" altLang="fa-IR" sz="3200">
                <a:cs typeface="Arial" panose="020B0604020202020204" pitchFamily="34" charset="0"/>
              </a:rPr>
              <a:t>‌</a:t>
            </a:r>
            <a:r>
              <a:rPr lang="ar-SA" altLang="fa-IR" sz="3200">
                <a:ea typeface="Zar" pitchFamily="2" charset="0"/>
                <a:cs typeface="Zar" pitchFamily="2" charset="0"/>
              </a:rPr>
              <a:t>گردد.</a:t>
            </a:r>
          </a:p>
        </p:txBody>
      </p:sp>
      <p:sp>
        <p:nvSpPr>
          <p:cNvPr id="215043" name="Rectangle 3"/>
          <p:cNvSpPr>
            <a:spLocks noChangeArrowheads="1"/>
          </p:cNvSpPr>
          <p:nvPr/>
        </p:nvSpPr>
        <p:spPr bwMode="auto">
          <a:xfrm>
            <a:off x="7104064" y="479426"/>
            <a:ext cx="30283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ea typeface="Zar" pitchFamily="2" charset="0"/>
                <a:cs typeface="Zar" pitchFamily="2" charset="0"/>
              </a:rPr>
              <a:t>1- تخفيفات تجاري</a:t>
            </a:r>
            <a:endParaRPr lang="en-US" altLang="fa-IR" sz="3600">
              <a:ea typeface="Zar" pitchFamily="2" charset="0"/>
              <a:cs typeface="Zar" pitchFamily="2" charset="0"/>
            </a:endParaRPr>
          </a:p>
        </p:txBody>
      </p:sp>
    </p:spTree>
    <p:extLst>
      <p:ext uri="{BB962C8B-B14F-4D97-AF65-F5344CB8AC3E}">
        <p14:creationId xmlns:p14="http://schemas.microsoft.com/office/powerpoint/2010/main" val="2790813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ChangeArrowheads="1"/>
          </p:cNvSpPr>
          <p:nvPr/>
        </p:nvSpPr>
        <p:spPr bwMode="auto">
          <a:xfrm>
            <a:off x="2398491" y="2322593"/>
            <a:ext cx="7399783"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7200" b="0">
                <a:ea typeface="Zar" pitchFamily="2" charset="0"/>
                <a:cs typeface="Zar" pitchFamily="2" charset="0"/>
              </a:rPr>
              <a:t>چانه</a:t>
            </a:r>
            <a:r>
              <a:rPr lang="ar-SA" altLang="fa-IR" sz="7200" b="0">
                <a:cs typeface="Arial" panose="020B0604020202020204" pitchFamily="34" charset="0"/>
              </a:rPr>
              <a:t>‌</a:t>
            </a:r>
            <a:r>
              <a:rPr lang="ar-SA" altLang="fa-IR" sz="7200" b="0">
                <a:ea typeface="Zar" pitchFamily="2" charset="0"/>
                <a:cs typeface="Zar" pitchFamily="2" charset="0"/>
              </a:rPr>
              <a:t>زني</a:t>
            </a:r>
            <a:endParaRPr lang="en-US" altLang="fa-IR" sz="7200" b="0">
              <a:ea typeface="Zar" pitchFamily="2" charset="0"/>
              <a:cs typeface="Zar" pitchFamily="2" charset="0"/>
            </a:endParaRPr>
          </a:p>
          <a:p>
            <a:pPr algn="ctr" eaLnBrk="1" hangingPunct="1"/>
            <a:r>
              <a:rPr lang="ar-SA" altLang="fa-IR" sz="7200" b="0">
                <a:ea typeface="Zar" pitchFamily="2" charset="0"/>
                <a:cs typeface="Zar" pitchFamily="2" charset="0"/>
              </a:rPr>
              <a:t>در دفاتر ثبت نمي</a:t>
            </a:r>
            <a:r>
              <a:rPr lang="ar-SA" altLang="fa-IR" sz="7200" b="0">
                <a:cs typeface="Arial" panose="020B0604020202020204" pitchFamily="34" charset="0"/>
              </a:rPr>
              <a:t>‌</a:t>
            </a:r>
            <a:r>
              <a:rPr lang="ar-SA" altLang="fa-IR" sz="7200" b="0">
                <a:ea typeface="Zar" pitchFamily="2" charset="0"/>
                <a:cs typeface="Zar" pitchFamily="2" charset="0"/>
              </a:rPr>
              <a:t>گردند.</a:t>
            </a:r>
          </a:p>
        </p:txBody>
      </p:sp>
      <p:sp>
        <p:nvSpPr>
          <p:cNvPr id="216067" name="Rectangle 3"/>
          <p:cNvSpPr>
            <a:spLocks noChangeArrowheads="1"/>
          </p:cNvSpPr>
          <p:nvPr/>
        </p:nvSpPr>
        <p:spPr bwMode="auto">
          <a:xfrm>
            <a:off x="5303839" y="547689"/>
            <a:ext cx="49007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200">
                <a:ea typeface="Zar" pitchFamily="2" charset="0"/>
                <a:cs typeface="Zar" pitchFamily="2" charset="0"/>
              </a:rPr>
              <a:t>2- تخفيفات بر اساس توافق طرفين</a:t>
            </a:r>
            <a:endParaRPr lang="en-US" altLang="fa-IR" sz="3200">
              <a:ea typeface="Zar" pitchFamily="2" charset="0"/>
              <a:cs typeface="Zar" pitchFamily="2" charset="0"/>
            </a:endParaRPr>
          </a:p>
        </p:txBody>
      </p:sp>
    </p:spTree>
    <p:extLst>
      <p:ext uri="{BB962C8B-B14F-4D97-AF65-F5344CB8AC3E}">
        <p14:creationId xmlns:p14="http://schemas.microsoft.com/office/powerpoint/2010/main" val="1773471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ChangeArrowheads="1"/>
          </p:cNvSpPr>
          <p:nvPr/>
        </p:nvSpPr>
        <p:spPr bwMode="auto">
          <a:xfrm>
            <a:off x="1771651" y="2077958"/>
            <a:ext cx="8651875"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در ازاي خدماتي كه ارائه مي</a:t>
            </a:r>
            <a:r>
              <a:rPr lang="ar-SA" altLang="fa-IR" sz="4400">
                <a:cs typeface="Arial" panose="020B0604020202020204" pitchFamily="34" charset="0"/>
              </a:rPr>
              <a:t>‌</a:t>
            </a:r>
            <a:r>
              <a:rPr lang="ar-SA" altLang="fa-IR" sz="4400">
                <a:ea typeface="Zar" pitchFamily="2" charset="0"/>
                <a:cs typeface="Zar" pitchFamily="2" charset="0"/>
              </a:rPr>
              <a:t>دهند وجه دريافت مي</a:t>
            </a:r>
            <a:r>
              <a:rPr lang="ar-SA" altLang="fa-IR" sz="4400">
                <a:cs typeface="Arial" panose="020B0604020202020204" pitchFamily="34" charset="0"/>
              </a:rPr>
              <a:t>‌</a:t>
            </a:r>
            <a:r>
              <a:rPr lang="ar-SA" altLang="fa-IR" sz="4400">
                <a:ea typeface="Zar" pitchFamily="2" charset="0"/>
                <a:cs typeface="Zar" pitchFamily="2" charset="0"/>
              </a:rPr>
              <a:t>دارند</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 اين وجه درآمد مؤسسه است و پس از كسر هزينه</a:t>
            </a:r>
            <a:r>
              <a:rPr lang="ar-SA" altLang="fa-IR" sz="4400">
                <a:cs typeface="Arial" panose="020B0604020202020204" pitchFamily="34" charset="0"/>
              </a:rPr>
              <a:t>‌</a:t>
            </a:r>
            <a:r>
              <a:rPr lang="ar-SA" altLang="fa-IR" sz="4400">
                <a:ea typeface="Zar" pitchFamily="2" charset="0"/>
                <a:cs typeface="Zar" pitchFamily="2" charset="0"/>
              </a:rPr>
              <a:t>ها سود خالص مؤسسه بدست مي</a:t>
            </a:r>
            <a:r>
              <a:rPr lang="ar-SA" altLang="fa-IR" sz="4400">
                <a:cs typeface="Arial" panose="020B0604020202020204" pitchFamily="34" charset="0"/>
              </a:rPr>
              <a:t>‌</a:t>
            </a:r>
            <a:r>
              <a:rPr lang="ar-SA" altLang="fa-IR" sz="4400">
                <a:ea typeface="Zar" pitchFamily="2" charset="0"/>
                <a:cs typeface="Zar" pitchFamily="2" charset="0"/>
              </a:rPr>
              <a:t>آيد.</a:t>
            </a:r>
          </a:p>
        </p:txBody>
      </p:sp>
      <p:sp>
        <p:nvSpPr>
          <p:cNvPr id="189443" name="Rectangle 3"/>
          <p:cNvSpPr>
            <a:spLocks noChangeArrowheads="1"/>
          </p:cNvSpPr>
          <p:nvPr/>
        </p:nvSpPr>
        <p:spPr bwMode="auto">
          <a:xfrm>
            <a:off x="6456363" y="635000"/>
            <a:ext cx="366799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4000">
                <a:latin typeface="Times New Roman" panose="02020603050405020304" pitchFamily="18" charset="0"/>
                <a:ea typeface="Zar" pitchFamily="2" charset="0"/>
                <a:cs typeface="Zar" pitchFamily="2" charset="0"/>
              </a:rPr>
              <a:t>1- مؤسسات خدماتي</a:t>
            </a:r>
            <a:endParaRPr lang="en-US" altLang="fa-IR" sz="40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5498600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ChangeArrowheads="1"/>
          </p:cNvSpPr>
          <p:nvPr/>
        </p:nvSpPr>
        <p:spPr bwMode="auto">
          <a:xfrm>
            <a:off x="1960563" y="2351782"/>
            <a:ext cx="8274050"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algn="just" eaLnBrk="1" hangingPunct="1"/>
            <a:r>
              <a:rPr lang="ar-SA" altLang="fa-IR" sz="2800">
                <a:ea typeface="Zar" pitchFamily="2" charset="0"/>
                <a:cs typeface="Zar" pitchFamily="2" charset="0"/>
              </a:rPr>
              <a:t>در اين حالت خريدار يا فروشنده متوجه عيب و نقص مي</a:t>
            </a:r>
            <a:r>
              <a:rPr lang="ar-SA" altLang="fa-IR" sz="2800">
                <a:cs typeface="Arial" panose="020B0604020202020204" pitchFamily="34" charset="0"/>
              </a:rPr>
              <a:t>‌</a:t>
            </a:r>
            <a:r>
              <a:rPr lang="ar-SA" altLang="fa-IR" sz="2800">
                <a:ea typeface="Zar" pitchFamily="2" charset="0"/>
                <a:cs typeface="Zar" pitchFamily="2" charset="0"/>
              </a:rPr>
              <a:t>شود ولي به جاي برگشت آن مقداري تخفيف مي</a:t>
            </a:r>
            <a:r>
              <a:rPr lang="ar-SA" altLang="fa-IR" sz="2800">
                <a:cs typeface="Arial" panose="020B0604020202020204" pitchFamily="34" charset="0"/>
              </a:rPr>
              <a:t>‌</a:t>
            </a:r>
            <a:r>
              <a:rPr lang="ar-SA" altLang="fa-IR" sz="2800">
                <a:ea typeface="Zar" pitchFamily="2" charset="0"/>
                <a:cs typeface="Zar" pitchFamily="2" charset="0"/>
              </a:rPr>
              <a:t>گيرد.</a:t>
            </a:r>
            <a:endParaRPr lang="en-US" altLang="fa-IR" sz="2800">
              <a:ea typeface="Zar" pitchFamily="2" charset="0"/>
              <a:cs typeface="Zar" pitchFamily="2" charset="0"/>
            </a:endParaRPr>
          </a:p>
          <a:p>
            <a:pPr algn="just" eaLnBrk="1" hangingPunct="1"/>
            <a:r>
              <a:rPr lang="ar-SA" altLang="fa-IR" sz="2800">
                <a:ea typeface="Zar" pitchFamily="2" charset="0"/>
                <a:cs typeface="Zar" pitchFamily="2" charset="0"/>
              </a:rPr>
              <a:t>اين تخفيف در حساب برگشت از خريد يا برگشت از فروش ثبت مي</a:t>
            </a:r>
            <a:r>
              <a:rPr lang="ar-SA" altLang="fa-IR" sz="2800">
                <a:cs typeface="Arial" panose="020B0604020202020204" pitchFamily="34" charset="0"/>
              </a:rPr>
              <a:t>‌</a:t>
            </a:r>
            <a:r>
              <a:rPr lang="ar-SA" altLang="fa-IR" sz="2800">
                <a:ea typeface="Zar" pitchFamily="2" charset="0"/>
                <a:cs typeface="Zar" pitchFamily="2" charset="0"/>
              </a:rPr>
              <a:t>گردد</a:t>
            </a:r>
            <a:r>
              <a:rPr lang="fa-IR" altLang="fa-IR" sz="2800">
                <a:ea typeface="Zar" pitchFamily="2" charset="0"/>
                <a:cs typeface="Zar" pitchFamily="2" charset="0"/>
              </a:rPr>
              <a:t>                                                                        </a:t>
            </a:r>
            <a:r>
              <a:rPr lang="ar-SA" altLang="fa-IR" sz="2800">
                <a:ea typeface="Zar" pitchFamily="2" charset="0"/>
                <a:cs typeface="Zar" pitchFamily="2" charset="0"/>
              </a:rPr>
              <a:t>پس</a:t>
            </a:r>
          </a:p>
        </p:txBody>
      </p:sp>
      <p:sp>
        <p:nvSpPr>
          <p:cNvPr id="217091" name="Rectangle 3"/>
          <p:cNvSpPr>
            <a:spLocks noChangeArrowheads="1"/>
          </p:cNvSpPr>
          <p:nvPr/>
        </p:nvSpPr>
        <p:spPr bwMode="auto">
          <a:xfrm>
            <a:off x="5519739" y="620714"/>
            <a:ext cx="4588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200">
                <a:ea typeface="Zar" pitchFamily="2" charset="0"/>
                <a:cs typeface="Zar" pitchFamily="2" charset="0"/>
              </a:rPr>
              <a:t>3- تخفيفات به دليل عيب و نقص</a:t>
            </a:r>
            <a:endParaRPr lang="en-US" altLang="fa-IR" sz="3200">
              <a:ea typeface="Zar" pitchFamily="2" charset="0"/>
              <a:cs typeface="Zar" pitchFamily="2" charset="0"/>
            </a:endParaRPr>
          </a:p>
        </p:txBody>
      </p:sp>
      <p:sp>
        <p:nvSpPr>
          <p:cNvPr id="217092" name="AutoShape 4"/>
          <p:cNvSpPr>
            <a:spLocks noChangeArrowheads="1"/>
          </p:cNvSpPr>
          <p:nvPr/>
        </p:nvSpPr>
        <p:spPr bwMode="auto">
          <a:xfrm rot="513177">
            <a:off x="1524001" y="4076700"/>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p>
        </p:txBody>
      </p:sp>
    </p:spTree>
    <p:extLst>
      <p:ext uri="{BB962C8B-B14F-4D97-AF65-F5344CB8AC3E}">
        <p14:creationId xmlns:p14="http://schemas.microsoft.com/office/powerpoint/2010/main" val="3437412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2327275" y="2001014"/>
            <a:ext cx="753745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600">
                <a:ea typeface="Zar" pitchFamily="2" charset="0"/>
                <a:cs typeface="Zar" pitchFamily="2" charset="0"/>
              </a:rPr>
              <a:t>عنوان حساب «برگشت از خريد» را كه قبلاً آموخته</a:t>
            </a:r>
            <a:r>
              <a:rPr lang="ar-SA" altLang="fa-IR" sz="3600">
                <a:cs typeface="Arial" panose="020B0604020202020204" pitchFamily="34" charset="0"/>
              </a:rPr>
              <a:t>‌</a:t>
            </a:r>
            <a:r>
              <a:rPr lang="ar-SA" altLang="fa-IR" sz="3600">
                <a:ea typeface="Zar" pitchFamily="2" charset="0"/>
                <a:cs typeface="Zar" pitchFamily="2" charset="0"/>
              </a:rPr>
              <a:t>ايم به حساب «برگشت از خريد و تخفيفات» و «برگشت از فروش» را نيز به</a:t>
            </a:r>
            <a:endParaRPr lang="en-US" altLang="fa-IR" sz="3600">
              <a:ea typeface="Zar" pitchFamily="2" charset="0"/>
              <a:cs typeface="Zar" pitchFamily="2" charset="0"/>
            </a:endParaRPr>
          </a:p>
          <a:p>
            <a:pPr eaLnBrk="1" hangingPunct="1"/>
            <a:r>
              <a:rPr lang="ar-SA" altLang="fa-IR" sz="3600">
                <a:ea typeface="Zar" pitchFamily="2" charset="0"/>
                <a:cs typeface="Zar" pitchFamily="2" charset="0"/>
              </a:rPr>
              <a:t>«برگشت از فروش و تخفيفات» تغيير مي</a:t>
            </a:r>
            <a:r>
              <a:rPr lang="ar-SA" altLang="fa-IR" sz="3600">
                <a:cs typeface="Arial" panose="020B0604020202020204" pitchFamily="34" charset="0"/>
              </a:rPr>
              <a:t>‌</a:t>
            </a:r>
            <a:r>
              <a:rPr lang="ar-SA" altLang="fa-IR" sz="3600">
                <a:ea typeface="Zar" pitchFamily="2" charset="0"/>
                <a:cs typeface="Zar" pitchFamily="2" charset="0"/>
              </a:rPr>
              <a:t>دهيم.</a:t>
            </a:r>
            <a:endParaRPr lang="en-US" altLang="fa-IR" sz="3600">
              <a:ea typeface="Zar" pitchFamily="2" charset="0"/>
              <a:cs typeface="Zar" pitchFamily="2" charset="0"/>
            </a:endParaRPr>
          </a:p>
          <a:p>
            <a:pPr algn="l" eaLnBrk="1" hangingPunct="1"/>
            <a:r>
              <a:rPr lang="ar-SA" altLang="fa-IR" sz="3600">
                <a:ea typeface="Zar" pitchFamily="2" charset="0"/>
                <a:cs typeface="Zar" pitchFamily="2" charset="0"/>
              </a:rPr>
              <a:t>پس</a:t>
            </a:r>
          </a:p>
        </p:txBody>
      </p:sp>
      <p:sp>
        <p:nvSpPr>
          <p:cNvPr id="218115" name="AutoShape 3"/>
          <p:cNvSpPr>
            <a:spLocks noChangeArrowheads="1"/>
          </p:cNvSpPr>
          <p:nvPr/>
        </p:nvSpPr>
        <p:spPr bwMode="auto">
          <a:xfrm>
            <a:off x="1524001" y="4724400"/>
            <a:ext cx="733425" cy="1214438"/>
          </a:xfrm>
          <a:prstGeom prst="curvedRightArrow">
            <a:avLst>
              <a:gd name="adj1" fmla="val 23810"/>
              <a:gd name="adj2" fmla="val 66234"/>
              <a:gd name="adj3" fmla="val 3333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p>
        </p:txBody>
      </p:sp>
    </p:spTree>
    <p:extLst>
      <p:ext uri="{BB962C8B-B14F-4D97-AF65-F5344CB8AC3E}">
        <p14:creationId xmlns:p14="http://schemas.microsoft.com/office/powerpoint/2010/main" val="3680228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7893" name="Group 37"/>
          <p:cNvGraphicFramePr>
            <a:graphicFrameLocks noGrp="1"/>
          </p:cNvGraphicFramePr>
          <p:nvPr/>
        </p:nvGraphicFramePr>
        <p:xfrm>
          <a:off x="2855913" y="1916114"/>
          <a:ext cx="6769100" cy="3313113"/>
        </p:xfrm>
        <a:graphic>
          <a:graphicData uri="http://schemas.openxmlformats.org/drawingml/2006/table">
            <a:tbl>
              <a:tblPr rtl="1"/>
              <a:tblGrid>
                <a:gridCol w="1573213"/>
                <a:gridCol w="1444625"/>
                <a:gridCol w="852487"/>
                <a:gridCol w="1430338"/>
                <a:gridCol w="1468437"/>
              </a:tblGrid>
              <a:tr h="129381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برگشت از خريد و تخفيفات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برگشت از فروش و تخفيفات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0193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466406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1753647" y="2278014"/>
            <a:ext cx="808939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3600">
                <a:ea typeface="Zar" pitchFamily="2" charset="0"/>
                <a:cs typeface="Zar" pitchFamily="2" charset="0"/>
              </a:rPr>
              <a:t>در اين حالت فروشنده براي تشويق مشتري خود، </a:t>
            </a:r>
            <a:endParaRPr lang="en-US" altLang="fa-IR" sz="3600">
              <a:ea typeface="Zar" pitchFamily="2" charset="0"/>
              <a:cs typeface="Zar" pitchFamily="2" charset="0"/>
            </a:endParaRPr>
          </a:p>
          <a:p>
            <a:pPr algn="justLow" eaLnBrk="1" hangingPunct="1"/>
            <a:r>
              <a:rPr lang="ar-SA" altLang="fa-IR" sz="3600">
                <a:ea typeface="Zar" pitchFamily="2" charset="0"/>
                <a:cs typeface="Zar" pitchFamily="2" charset="0"/>
              </a:rPr>
              <a:t>به پرداخت </a:t>
            </a:r>
            <a:r>
              <a:rPr lang="fa-IR" altLang="fa-IR" sz="3600">
                <a:ea typeface="Zar" pitchFamily="2" charset="0"/>
                <a:cs typeface="Zar" pitchFamily="2" charset="0"/>
              </a:rPr>
              <a:t>پ</a:t>
            </a:r>
            <a:r>
              <a:rPr lang="ar-SA" altLang="fa-IR" sz="3600">
                <a:ea typeface="Zar" pitchFamily="2" charset="0"/>
                <a:cs typeface="Zar" pitchFamily="2" charset="0"/>
              </a:rPr>
              <a:t>يش از موعد وجه،</a:t>
            </a:r>
            <a:endParaRPr lang="en-US" altLang="fa-IR" sz="3600">
              <a:ea typeface="Zar" pitchFamily="2" charset="0"/>
              <a:cs typeface="Zar" pitchFamily="2" charset="0"/>
            </a:endParaRPr>
          </a:p>
          <a:p>
            <a:pPr algn="justLow" eaLnBrk="1" hangingPunct="1"/>
            <a:r>
              <a:rPr lang="ar-SA" altLang="fa-IR" sz="3600">
                <a:ea typeface="Zar" pitchFamily="2" charset="0"/>
                <a:cs typeface="Zar" pitchFamily="2" charset="0"/>
              </a:rPr>
              <a:t> شرط مي</a:t>
            </a:r>
            <a:r>
              <a:rPr lang="ar-SA" altLang="fa-IR" sz="3600">
                <a:cs typeface="Arial" panose="020B0604020202020204" pitchFamily="34" charset="0"/>
              </a:rPr>
              <a:t>‌</a:t>
            </a:r>
            <a:r>
              <a:rPr lang="ar-SA" altLang="fa-IR" sz="3600">
                <a:ea typeface="Zar" pitchFamily="2" charset="0"/>
                <a:cs typeface="Zar" pitchFamily="2" charset="0"/>
              </a:rPr>
              <a:t>نمايد كه اگر نسيه خود را زودتر پرداخت </a:t>
            </a:r>
            <a:endParaRPr lang="en-US" altLang="fa-IR" sz="3600">
              <a:ea typeface="Zar" pitchFamily="2" charset="0"/>
              <a:cs typeface="Zar" pitchFamily="2" charset="0"/>
            </a:endParaRPr>
          </a:p>
          <a:p>
            <a:pPr algn="justLow" eaLnBrk="1" hangingPunct="1"/>
            <a:r>
              <a:rPr lang="ar-SA" altLang="fa-IR" sz="3600">
                <a:ea typeface="Zar" pitchFamily="2" charset="0"/>
                <a:cs typeface="Zar" pitchFamily="2" charset="0"/>
              </a:rPr>
              <a:t>كند مشمول درصدي تخفيف خواهد شد.</a:t>
            </a:r>
          </a:p>
        </p:txBody>
      </p:sp>
      <p:sp>
        <p:nvSpPr>
          <p:cNvPr id="220163" name="Rectangle 3"/>
          <p:cNvSpPr>
            <a:spLocks noChangeArrowheads="1"/>
          </p:cNvSpPr>
          <p:nvPr/>
        </p:nvSpPr>
        <p:spPr bwMode="auto">
          <a:xfrm>
            <a:off x="7680325" y="547689"/>
            <a:ext cx="2497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ea typeface="Zar" pitchFamily="2" charset="0"/>
                <a:cs typeface="Zar" pitchFamily="2" charset="0"/>
              </a:rPr>
              <a:t>4- تخفيفات نقدي</a:t>
            </a:r>
            <a:endParaRPr lang="en-US" altLang="fa-IR" sz="3200">
              <a:ea typeface="Zar" pitchFamily="2" charset="0"/>
              <a:cs typeface="Zar" pitchFamily="2" charset="0"/>
            </a:endParaRPr>
          </a:p>
        </p:txBody>
      </p:sp>
    </p:spTree>
    <p:extLst>
      <p:ext uri="{BB962C8B-B14F-4D97-AF65-F5344CB8AC3E}">
        <p14:creationId xmlns:p14="http://schemas.microsoft.com/office/powerpoint/2010/main" val="19773543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1811339" y="2368759"/>
            <a:ext cx="8569325"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4400" b="0">
                <a:ea typeface="Zar" pitchFamily="2" charset="0"/>
                <a:cs typeface="Zar" pitchFamily="2" charset="0"/>
              </a:rPr>
              <a:t>نسيه 30 روزه، 6 درصد تخفيف به شرط پرداخت 10 روزه و اينگونه نوشته مي</a:t>
            </a:r>
            <a:r>
              <a:rPr lang="ar-SA" altLang="fa-IR" sz="4400" b="0">
                <a:cs typeface="Arial" panose="020B0604020202020204" pitchFamily="34" charset="0"/>
              </a:rPr>
              <a:t>‌</a:t>
            </a:r>
            <a:r>
              <a:rPr lang="ar-SA" altLang="fa-IR" sz="4400" b="0">
                <a:ea typeface="Zar" pitchFamily="2" charset="0"/>
                <a:cs typeface="Zar" pitchFamily="2" charset="0"/>
              </a:rPr>
              <a:t>شود.</a:t>
            </a:r>
            <a:endParaRPr lang="en-US" altLang="fa-IR" sz="4400" b="0">
              <a:ea typeface="Zar" pitchFamily="2" charset="0"/>
              <a:cs typeface="Zar" pitchFamily="2" charset="0"/>
            </a:endParaRPr>
          </a:p>
          <a:p>
            <a:pPr algn="justLow" eaLnBrk="1" hangingPunct="1"/>
            <a:r>
              <a:rPr lang="ar-SA" altLang="fa-IR" sz="4400" b="0">
                <a:ea typeface="Zar" pitchFamily="2" charset="0"/>
                <a:cs typeface="Zar" pitchFamily="2" charset="0"/>
              </a:rPr>
              <a:t>ن / 30 – 6/10</a:t>
            </a:r>
          </a:p>
        </p:txBody>
      </p:sp>
      <p:sp>
        <p:nvSpPr>
          <p:cNvPr id="221187" name="Rectangle 3"/>
          <p:cNvSpPr>
            <a:spLocks noChangeArrowheads="1"/>
          </p:cNvSpPr>
          <p:nvPr/>
        </p:nvSpPr>
        <p:spPr bwMode="auto">
          <a:xfrm>
            <a:off x="9264650" y="512763"/>
            <a:ext cx="9334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a:ea typeface="Zar" pitchFamily="2" charset="0"/>
                <a:cs typeface="Zar" pitchFamily="2" charset="0"/>
              </a:rPr>
              <a:t>مثلاً</a:t>
            </a:r>
            <a:endParaRPr lang="en-US" altLang="fa-IR">
              <a:ea typeface="Zar" pitchFamily="2" charset="0"/>
              <a:cs typeface="Zar" pitchFamily="2" charset="0"/>
            </a:endParaRPr>
          </a:p>
        </p:txBody>
      </p:sp>
    </p:spTree>
    <p:extLst>
      <p:ext uri="{BB962C8B-B14F-4D97-AF65-F5344CB8AC3E}">
        <p14:creationId xmlns:p14="http://schemas.microsoft.com/office/powerpoint/2010/main" val="2974209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ChangeArrowheads="1"/>
          </p:cNvSpPr>
          <p:nvPr/>
        </p:nvSpPr>
        <p:spPr bwMode="auto">
          <a:xfrm>
            <a:off x="2135189" y="1882776"/>
            <a:ext cx="7793037"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latin typeface="AGA Arabesque Desktop" pitchFamily="2" charset="2"/>
                <a:ea typeface="Zar" pitchFamily="2" charset="0"/>
                <a:cs typeface="Zar" pitchFamily="2" charset="0"/>
              </a:rPr>
              <a:t>بر اين اساس خريدار مي</a:t>
            </a:r>
            <a:r>
              <a:rPr lang="ar-SA" altLang="fa-IR" sz="4000">
                <a:latin typeface="AGA Arabesque Desktop" pitchFamily="2" charset="2"/>
                <a:cs typeface="Arial" panose="020B0604020202020204" pitchFamily="34" charset="0"/>
              </a:rPr>
              <a:t>‌</a:t>
            </a:r>
            <a:r>
              <a:rPr lang="ar-SA" altLang="fa-IR" sz="4000">
                <a:latin typeface="AGA Arabesque Desktop" pitchFamily="2" charset="2"/>
                <a:ea typeface="Zar" pitchFamily="2" charset="0"/>
                <a:cs typeface="Zar" pitchFamily="2" charset="0"/>
              </a:rPr>
              <a:t>بايد مبلغ نسيه را حداكثر ظرف مدت 30 روز پرداخت نمايد</a:t>
            </a:r>
            <a:endParaRPr lang="en-US" altLang="fa-IR" sz="4000">
              <a:latin typeface="AGA Arabesque Desktop" pitchFamily="2" charset="2"/>
              <a:ea typeface="Zar" pitchFamily="2" charset="0"/>
              <a:cs typeface="Zar" pitchFamily="2" charset="0"/>
            </a:endParaRPr>
          </a:p>
          <a:p>
            <a:pPr eaLnBrk="1" hangingPunct="1"/>
            <a:r>
              <a:rPr lang="ar-SA" altLang="fa-IR" sz="4000">
                <a:latin typeface="AGA Arabesque Desktop" pitchFamily="2" charset="2"/>
                <a:ea typeface="Zar" pitchFamily="2" charset="0"/>
                <a:cs typeface="Zar" pitchFamily="2" charset="0"/>
              </a:rPr>
              <a:t> اما اگر خواستار تخفيف 6 درصدي است بايد حداكثر تا 10 روز وجه نسيه را پرداخت نمايد.</a:t>
            </a:r>
            <a:endParaRPr lang="en-US" altLang="fa-IR" sz="4000">
              <a:latin typeface="AGA Arabesque Desktop" pitchFamily="2" charset="2"/>
              <a:ea typeface="Zar" pitchFamily="2" charset="0"/>
              <a:cs typeface="Zar" pitchFamily="2" charset="0"/>
            </a:endParaRPr>
          </a:p>
        </p:txBody>
      </p:sp>
    </p:spTree>
    <p:extLst>
      <p:ext uri="{BB962C8B-B14F-4D97-AF65-F5344CB8AC3E}">
        <p14:creationId xmlns:p14="http://schemas.microsoft.com/office/powerpoint/2010/main" val="3383320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3089053" y="1975229"/>
            <a:ext cx="5702523"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6600">
                <a:ea typeface="Zar" pitchFamily="2" charset="0"/>
                <a:cs typeface="Zar" pitchFamily="2" charset="0"/>
              </a:rPr>
              <a:t>1- اصل مبلغ بدهي</a:t>
            </a:r>
            <a:endParaRPr lang="en-US" altLang="fa-IR" sz="6600">
              <a:ea typeface="Zar" pitchFamily="2" charset="0"/>
              <a:cs typeface="Zar" pitchFamily="2" charset="0"/>
            </a:endParaRPr>
          </a:p>
          <a:p>
            <a:pPr eaLnBrk="1" hangingPunct="1"/>
            <a:r>
              <a:rPr lang="ar-SA" altLang="fa-IR" sz="6600">
                <a:ea typeface="Zar" pitchFamily="2" charset="0"/>
                <a:cs typeface="Zar" pitchFamily="2" charset="0"/>
              </a:rPr>
              <a:t>2- مبلغ تخفيف</a:t>
            </a:r>
            <a:endParaRPr lang="en-US" altLang="fa-IR" sz="6600">
              <a:ea typeface="Zar" pitchFamily="2" charset="0"/>
              <a:cs typeface="Zar" pitchFamily="2" charset="0"/>
            </a:endParaRPr>
          </a:p>
          <a:p>
            <a:pPr eaLnBrk="1" hangingPunct="1"/>
            <a:r>
              <a:rPr lang="ar-SA" altLang="fa-IR" sz="6600">
                <a:ea typeface="Zar" pitchFamily="2" charset="0"/>
                <a:cs typeface="Zar" pitchFamily="2" charset="0"/>
              </a:rPr>
              <a:t>3- خالص پرداختي</a:t>
            </a:r>
          </a:p>
        </p:txBody>
      </p:sp>
      <p:sp>
        <p:nvSpPr>
          <p:cNvPr id="223235" name="Rectangle 3"/>
          <p:cNvSpPr>
            <a:spLocks noChangeArrowheads="1"/>
          </p:cNvSpPr>
          <p:nvPr/>
        </p:nvSpPr>
        <p:spPr bwMode="auto">
          <a:xfrm>
            <a:off x="3503613" y="528638"/>
            <a:ext cx="6851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2400">
                <a:ea typeface="Zar" pitchFamily="2" charset="0"/>
                <a:cs typeface="Zar" pitchFamily="2" charset="0"/>
              </a:rPr>
              <a:t>به فرض استفاده از شرط مذكور 3 مبلغ را مي</a:t>
            </a:r>
            <a:r>
              <a:rPr lang="ar-SA" altLang="fa-IR" sz="2400">
                <a:cs typeface="Arial" panose="020B0604020202020204" pitchFamily="34" charset="0"/>
              </a:rPr>
              <a:t>‌</a:t>
            </a:r>
            <a:r>
              <a:rPr lang="ar-SA" altLang="fa-IR" sz="2400">
                <a:ea typeface="Zar" pitchFamily="2" charset="0"/>
                <a:cs typeface="Zar" pitchFamily="2" charset="0"/>
              </a:rPr>
              <a:t>بايد محاسبه نمود.</a:t>
            </a:r>
            <a:endParaRPr lang="en-US" altLang="fa-IR" sz="2400">
              <a:ea typeface="Zar" pitchFamily="2" charset="0"/>
              <a:cs typeface="Zar" pitchFamily="2" charset="0"/>
            </a:endParaRPr>
          </a:p>
        </p:txBody>
      </p:sp>
    </p:spTree>
    <p:extLst>
      <p:ext uri="{BB962C8B-B14F-4D97-AF65-F5344CB8AC3E}">
        <p14:creationId xmlns:p14="http://schemas.microsoft.com/office/powerpoint/2010/main" val="465207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ChangeArrowheads="1"/>
          </p:cNvSpPr>
          <p:nvPr/>
        </p:nvSpPr>
        <p:spPr bwMode="auto">
          <a:xfrm>
            <a:off x="4036623" y="2355415"/>
            <a:ext cx="457080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a:ea typeface="Zar" pitchFamily="2" charset="0"/>
                <a:cs typeface="Zar" pitchFamily="2" charset="0"/>
              </a:rPr>
              <a:t>1- اصل مبلغ طلب</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2- مبلغ تخفيف</a:t>
            </a:r>
            <a:endParaRPr lang="en-US" altLang="fa-IR" sz="5400">
              <a:ea typeface="Zar" pitchFamily="2" charset="0"/>
              <a:cs typeface="Zar" pitchFamily="2" charset="0"/>
            </a:endParaRPr>
          </a:p>
          <a:p>
            <a:pPr eaLnBrk="1" hangingPunct="1"/>
            <a:r>
              <a:rPr lang="ar-SA" altLang="fa-IR" sz="5400">
                <a:ea typeface="Zar" pitchFamily="2" charset="0"/>
                <a:cs typeface="Zar" pitchFamily="2" charset="0"/>
              </a:rPr>
              <a:t>3- خالص دريافتي</a:t>
            </a:r>
          </a:p>
        </p:txBody>
      </p:sp>
      <p:sp>
        <p:nvSpPr>
          <p:cNvPr id="224259" name="Rectangle 3"/>
          <p:cNvSpPr>
            <a:spLocks noChangeArrowheads="1"/>
          </p:cNvSpPr>
          <p:nvPr/>
        </p:nvSpPr>
        <p:spPr bwMode="auto">
          <a:xfrm>
            <a:off x="3071813" y="620714"/>
            <a:ext cx="67938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2400">
                <a:ea typeface="Zar" pitchFamily="2" charset="0"/>
                <a:cs typeface="Zar" pitchFamily="2" charset="0"/>
              </a:rPr>
              <a:t>بديهي است در حالتي كه از منظر فروشنده بخواهيم محاسبه نمائيم</a:t>
            </a:r>
            <a:endParaRPr lang="en-US" altLang="fa-IR" sz="2400">
              <a:ea typeface="Zar" pitchFamily="2" charset="0"/>
              <a:cs typeface="Zar" pitchFamily="2" charset="0"/>
            </a:endParaRPr>
          </a:p>
        </p:txBody>
      </p:sp>
    </p:spTree>
    <p:extLst>
      <p:ext uri="{BB962C8B-B14F-4D97-AF65-F5344CB8AC3E}">
        <p14:creationId xmlns:p14="http://schemas.microsoft.com/office/powerpoint/2010/main" val="2412741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ChangeArrowheads="1"/>
          </p:cNvSpPr>
          <p:nvPr/>
        </p:nvSpPr>
        <p:spPr bwMode="auto">
          <a:xfrm>
            <a:off x="1919288" y="1910727"/>
            <a:ext cx="82804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اصل مبلغ بدهي يا طلب در حساب</a:t>
            </a:r>
            <a:r>
              <a:rPr lang="ar-SA" altLang="fa-IR" sz="4400">
                <a:cs typeface="Arial" panose="020B0604020202020204" pitchFamily="34" charset="0"/>
              </a:rPr>
              <a:t>‌</a:t>
            </a:r>
            <a:r>
              <a:rPr lang="ar-SA" altLang="fa-IR" sz="4400">
                <a:ea typeface="Zar" pitchFamily="2" charset="0"/>
                <a:cs typeface="Zar" pitchFamily="2" charset="0"/>
              </a:rPr>
              <a:t>هاي پرداختني يا حساب</a:t>
            </a:r>
            <a:r>
              <a:rPr lang="ar-SA" altLang="fa-IR" sz="4400">
                <a:cs typeface="Arial" panose="020B0604020202020204" pitchFamily="34" charset="0"/>
              </a:rPr>
              <a:t>‌</a:t>
            </a:r>
            <a:r>
              <a:rPr lang="ar-SA" altLang="fa-IR" sz="4400">
                <a:ea typeface="Zar" pitchFamily="2" charset="0"/>
                <a:cs typeface="Zar" pitchFamily="2" charset="0"/>
              </a:rPr>
              <a:t>هاي دريافتني ثبت مي</a:t>
            </a:r>
            <a:r>
              <a:rPr lang="ar-SA" altLang="fa-IR" sz="4400">
                <a:cs typeface="Arial" panose="020B0604020202020204" pitchFamily="34" charset="0"/>
              </a:rPr>
              <a:t>‌</a:t>
            </a:r>
            <a:r>
              <a:rPr lang="ar-SA" altLang="fa-IR" sz="4400">
                <a:ea typeface="Zar" pitchFamily="2" charset="0"/>
                <a:cs typeface="Zar" pitchFamily="2" charset="0"/>
              </a:rPr>
              <a:t>شود.</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خالص پرداختي يا دريافتي نيز در حساب صندوق</a:t>
            </a:r>
            <a:r>
              <a:rPr lang="fa-IR" altLang="fa-IR" sz="4400">
                <a:ea typeface="Zar" pitchFamily="2" charset="0"/>
                <a:cs typeface="Zar" pitchFamily="2" charset="0"/>
              </a:rPr>
              <a:t>/بانک</a:t>
            </a:r>
            <a:r>
              <a:rPr lang="ar-SA" altLang="fa-IR" sz="4400">
                <a:ea typeface="Zar" pitchFamily="2" charset="0"/>
                <a:cs typeface="Zar" pitchFamily="2" charset="0"/>
              </a:rPr>
              <a:t> ثبت مي</a:t>
            </a:r>
            <a:r>
              <a:rPr lang="ar-SA" altLang="fa-IR" sz="4400">
                <a:cs typeface="Arial" panose="020B0604020202020204" pitchFamily="34" charset="0"/>
              </a:rPr>
              <a:t>‌</a:t>
            </a:r>
            <a:r>
              <a:rPr lang="ar-SA" altLang="fa-IR" sz="4400">
                <a:ea typeface="Zar" pitchFamily="2" charset="0"/>
                <a:cs typeface="Zar" pitchFamily="2" charset="0"/>
              </a:rPr>
              <a:t>شود.</a:t>
            </a:r>
          </a:p>
        </p:txBody>
      </p:sp>
    </p:spTree>
    <p:extLst>
      <p:ext uri="{BB962C8B-B14F-4D97-AF65-F5344CB8AC3E}">
        <p14:creationId xmlns:p14="http://schemas.microsoft.com/office/powerpoint/2010/main" val="26324331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ChangeArrowheads="1"/>
          </p:cNvSpPr>
          <p:nvPr/>
        </p:nvSpPr>
        <p:spPr bwMode="auto">
          <a:xfrm>
            <a:off x="3035300" y="1651418"/>
            <a:ext cx="6732588"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5400">
                <a:ea typeface="Zar" pitchFamily="2" charset="0"/>
                <a:cs typeface="Zar" pitchFamily="2" charset="0"/>
              </a:rPr>
              <a:t>مبلغ تخفيف خريد يا فروش در حسابي تحت عنوان تخفيف</a:t>
            </a:r>
            <a:r>
              <a:rPr lang="fa-IR" altLang="fa-IR" sz="5400">
                <a:ea typeface="Zar" pitchFamily="2" charset="0"/>
                <a:cs typeface="Zar" pitchFamily="2" charset="0"/>
              </a:rPr>
              <a:t>ات</a:t>
            </a:r>
            <a:r>
              <a:rPr lang="ar-SA" altLang="fa-IR" sz="5400">
                <a:ea typeface="Zar" pitchFamily="2" charset="0"/>
                <a:cs typeface="Zar" pitchFamily="2" charset="0"/>
              </a:rPr>
              <a:t> نقدي خريد يا تخفيف</a:t>
            </a:r>
            <a:r>
              <a:rPr lang="fa-IR" altLang="fa-IR" sz="5400">
                <a:ea typeface="Zar" pitchFamily="2" charset="0"/>
                <a:cs typeface="Zar" pitchFamily="2" charset="0"/>
              </a:rPr>
              <a:t>ات</a:t>
            </a:r>
            <a:r>
              <a:rPr lang="ar-SA" altLang="fa-IR" sz="5400">
                <a:ea typeface="Zar" pitchFamily="2" charset="0"/>
                <a:cs typeface="Zar" pitchFamily="2" charset="0"/>
              </a:rPr>
              <a:t> نقدي فروش ثبت مي</a:t>
            </a:r>
            <a:r>
              <a:rPr lang="ar-SA" altLang="fa-IR" sz="5400">
                <a:cs typeface="Arial" panose="020B0604020202020204" pitchFamily="34" charset="0"/>
              </a:rPr>
              <a:t>‌</a:t>
            </a:r>
            <a:r>
              <a:rPr lang="ar-SA" altLang="fa-IR" sz="5400">
                <a:ea typeface="Zar" pitchFamily="2" charset="0"/>
                <a:cs typeface="Zar" pitchFamily="2" charset="0"/>
              </a:rPr>
              <a:t>گردد.</a:t>
            </a:r>
          </a:p>
        </p:txBody>
      </p:sp>
    </p:spTree>
    <p:extLst>
      <p:ext uri="{BB962C8B-B14F-4D97-AF65-F5344CB8AC3E}">
        <p14:creationId xmlns:p14="http://schemas.microsoft.com/office/powerpoint/2010/main" val="2401665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1809751" y="1953261"/>
            <a:ext cx="8570913"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اين مؤسسات كالايي را به قيمت معيني خريده و پس از افزودن مبلغي به آن، آن را به فروش مي</a:t>
            </a:r>
            <a:r>
              <a:rPr lang="ar-SA" altLang="fa-IR" sz="3200">
                <a:cs typeface="Arial" panose="020B0604020202020204" pitchFamily="34" charset="0"/>
              </a:rPr>
              <a:t>‌</a:t>
            </a:r>
            <a:r>
              <a:rPr lang="ar-SA" altLang="fa-IR" sz="3200">
                <a:ea typeface="Zar" pitchFamily="2" charset="0"/>
                <a:cs typeface="Zar" pitchFamily="2" charset="0"/>
              </a:rPr>
              <a:t>رسانند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وجه دريافتي بابت فروش هم قيمت تمام</a:t>
            </a:r>
            <a:r>
              <a:rPr lang="ar-SA" altLang="fa-IR" sz="3200">
                <a:cs typeface="Arial" panose="020B0604020202020204" pitchFamily="34" charset="0"/>
              </a:rPr>
              <a:t>‌</a:t>
            </a:r>
            <a:r>
              <a:rPr lang="ar-SA" altLang="fa-IR" sz="3200">
                <a:ea typeface="Zar" pitchFamily="2" charset="0"/>
                <a:cs typeface="Zar" pitchFamily="2" charset="0"/>
              </a:rPr>
              <a:t>شده خريد و هم مبلغ افزوده شده مي</a:t>
            </a:r>
            <a:r>
              <a:rPr lang="ar-SA" altLang="fa-IR" sz="3200">
                <a:cs typeface="Arial" panose="020B0604020202020204" pitchFamily="34" charset="0"/>
              </a:rPr>
              <a:t>‌</a:t>
            </a:r>
            <a:r>
              <a:rPr lang="ar-SA" altLang="fa-IR" sz="3200">
                <a:ea typeface="Zar" pitchFamily="2" charset="0"/>
                <a:cs typeface="Zar" pitchFamily="2" charset="0"/>
              </a:rPr>
              <a:t>باشد.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لذا براي تعيين سود خالص هم هزينه</a:t>
            </a:r>
            <a:r>
              <a:rPr lang="ar-SA" altLang="fa-IR" sz="3200">
                <a:cs typeface="Arial" panose="020B0604020202020204" pitchFamily="34" charset="0"/>
              </a:rPr>
              <a:t>‌</a:t>
            </a:r>
            <a:r>
              <a:rPr lang="ar-SA" altLang="fa-IR" sz="3200">
                <a:ea typeface="Zar" pitchFamily="2" charset="0"/>
                <a:cs typeface="Zar" pitchFamily="2" charset="0"/>
              </a:rPr>
              <a:t>ها و هم قيمت</a:t>
            </a:r>
            <a:r>
              <a:rPr lang="ar-SA" altLang="fa-IR" sz="3200">
                <a:cs typeface="Arial" panose="020B0604020202020204" pitchFamily="34" charset="0"/>
              </a:rPr>
              <a:t>‌</a:t>
            </a:r>
            <a:r>
              <a:rPr lang="ar-SA" altLang="fa-IR" sz="3200">
                <a:ea typeface="Zar" pitchFamily="2" charset="0"/>
                <a:cs typeface="Zar" pitchFamily="2" charset="0"/>
              </a:rPr>
              <a:t> تمام</a:t>
            </a:r>
            <a:r>
              <a:rPr lang="ar-SA" altLang="fa-IR" sz="3200">
                <a:cs typeface="Arial" panose="020B0604020202020204" pitchFamily="34" charset="0"/>
              </a:rPr>
              <a:t>‌</a:t>
            </a:r>
            <a:r>
              <a:rPr lang="ar-SA" altLang="fa-IR" sz="3200">
                <a:ea typeface="Zar" pitchFamily="2" charset="0"/>
                <a:cs typeface="Zar" pitchFamily="2" charset="0"/>
              </a:rPr>
              <a:t>شده خريد بايد از آن كسر گردد.</a:t>
            </a:r>
          </a:p>
        </p:txBody>
      </p:sp>
      <p:sp>
        <p:nvSpPr>
          <p:cNvPr id="190467" name="Rectangle 3"/>
          <p:cNvSpPr>
            <a:spLocks noChangeArrowheads="1"/>
          </p:cNvSpPr>
          <p:nvPr/>
        </p:nvSpPr>
        <p:spPr bwMode="auto">
          <a:xfrm>
            <a:off x="5519739" y="760414"/>
            <a:ext cx="4632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latin typeface="Times New Roman" panose="02020603050405020304" pitchFamily="18" charset="0"/>
                <a:ea typeface="Zar" pitchFamily="2" charset="0"/>
                <a:cs typeface="Zar" pitchFamily="2" charset="0"/>
              </a:rPr>
              <a:t>2- مؤسسات خريد و فروش كالا</a:t>
            </a:r>
            <a:endParaRPr lang="en-US" altLang="fa-IR" sz="32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5046901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6082" name="Group 34"/>
          <p:cNvGraphicFramePr>
            <a:graphicFrameLocks noGrp="1"/>
          </p:cNvGraphicFramePr>
          <p:nvPr/>
        </p:nvGraphicFramePr>
        <p:xfrm>
          <a:off x="2208214" y="1916113"/>
          <a:ext cx="7373937" cy="1645920"/>
        </p:xfrm>
        <a:graphic>
          <a:graphicData uri="http://schemas.openxmlformats.org/drawingml/2006/table">
            <a:tbl>
              <a:tblPr rtl="1"/>
              <a:tblGrid>
                <a:gridCol w="1714500"/>
                <a:gridCol w="1411287"/>
                <a:gridCol w="1223963"/>
                <a:gridCol w="1423987"/>
                <a:gridCol w="1600200"/>
              </a:tblGrid>
              <a:tr h="2127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تخفيفات نقدي خريد</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تخفيفات نقدي فرو</a:t>
                      </a: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ش</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1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بدهكار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افزايش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بستانكار</a:t>
                      </a:r>
                      <a:endParaRPr kumimoji="0" lang="en-US"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كاهش</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227343" name="Rectangle 21"/>
          <p:cNvSpPr>
            <a:spLocks noChangeAspect="1" noChangeArrowheads="1"/>
          </p:cNvSpPr>
          <p:nvPr/>
        </p:nvSpPr>
        <p:spPr bwMode="auto">
          <a:xfrm>
            <a:off x="2711451" y="3995115"/>
            <a:ext cx="6697663" cy="1941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buFont typeface="Symbol" panose="05050102010706020507" pitchFamily="18" charset="2"/>
              <a:buChar char=""/>
            </a:pPr>
            <a:r>
              <a:rPr lang="fa-IR" altLang="fa-IR" sz="4000" b="0">
                <a:ea typeface="Zar" pitchFamily="2" charset="0"/>
                <a:cs typeface="Zar" pitchFamily="2" charset="0"/>
              </a:rPr>
              <a:t> </a:t>
            </a:r>
            <a:r>
              <a:rPr lang="ar-SA" altLang="fa-IR" sz="4000" b="0">
                <a:ea typeface="Zar" pitchFamily="2" charset="0"/>
                <a:cs typeface="Zar" pitchFamily="2" charset="0"/>
              </a:rPr>
              <a:t>تخفيفات نقدي و برگشت</a:t>
            </a:r>
            <a:r>
              <a:rPr lang="ar-SA" altLang="fa-IR" sz="4000" b="0">
                <a:cs typeface="Arial" panose="020B0604020202020204" pitchFamily="34" charset="0"/>
              </a:rPr>
              <a:t>‌</a:t>
            </a:r>
            <a:r>
              <a:rPr lang="ar-SA" altLang="fa-IR" sz="4000" b="0">
                <a:ea typeface="Zar" pitchFamily="2" charset="0"/>
                <a:cs typeface="Zar" pitchFamily="2" charset="0"/>
              </a:rPr>
              <a:t>ها از لحاظ ثبت و مانده طبيعي عكس حساب اصل خود هستند.</a:t>
            </a:r>
          </a:p>
        </p:txBody>
      </p:sp>
    </p:spTree>
    <p:extLst>
      <p:ext uri="{BB962C8B-B14F-4D97-AF65-F5344CB8AC3E}">
        <p14:creationId xmlns:p14="http://schemas.microsoft.com/office/powerpoint/2010/main" val="12091391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3"/>
          <p:cNvSpPr>
            <a:spLocks noChangeArrowheads="1"/>
          </p:cNvSpPr>
          <p:nvPr/>
        </p:nvSpPr>
        <p:spPr bwMode="auto">
          <a:xfrm>
            <a:off x="4022526" y="404813"/>
            <a:ext cx="60612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b="0">
                <a:ea typeface="Zar" pitchFamily="2" charset="0"/>
                <a:cs typeface="Zar" pitchFamily="2" charset="0"/>
              </a:rPr>
              <a:t>با توجه به مطالب پيش</a:t>
            </a:r>
            <a:r>
              <a:rPr lang="ar-SA" altLang="fa-IR" sz="5400" b="0">
                <a:cs typeface="Arial" panose="020B0604020202020204" pitchFamily="34" charset="0"/>
              </a:rPr>
              <a:t>‌</a:t>
            </a:r>
            <a:r>
              <a:rPr lang="ar-SA" altLang="fa-IR" sz="5400" b="0">
                <a:ea typeface="Zar" pitchFamily="2" charset="0"/>
                <a:cs typeface="Zar" pitchFamily="2" charset="0"/>
              </a:rPr>
              <a:t>گفته</a:t>
            </a:r>
            <a:endParaRPr lang="en-US" altLang="fa-IR" sz="5400" b="0">
              <a:ea typeface="Zar" pitchFamily="2" charset="0"/>
              <a:cs typeface="Zar" pitchFamily="2" charset="0"/>
            </a:endParaRPr>
          </a:p>
        </p:txBody>
      </p:sp>
      <p:sp>
        <p:nvSpPr>
          <p:cNvPr id="387077" name="AutoShape 5"/>
          <p:cNvSpPr>
            <a:spLocks noChangeArrowheads="1"/>
          </p:cNvSpPr>
          <p:nvPr/>
        </p:nvSpPr>
        <p:spPr bwMode="auto">
          <a:xfrm>
            <a:off x="8112126" y="4365625"/>
            <a:ext cx="2232025" cy="1512888"/>
          </a:xfrm>
          <a:prstGeom prst="foldedCorner">
            <a:avLst>
              <a:gd name="adj" fmla="val 23329"/>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2000">
                <a:ea typeface="Zar" pitchFamily="2" charset="0"/>
                <a:cs typeface="Zar" pitchFamily="2" charset="0"/>
              </a:rPr>
              <a:t>(تخفيفات نقدي خريد</a:t>
            </a:r>
            <a:endParaRPr lang="fa-IR" altLang="fa-IR" sz="2000">
              <a:ea typeface="Zar" pitchFamily="2" charset="0"/>
              <a:cs typeface="Zar" pitchFamily="2" charset="0"/>
            </a:endParaRPr>
          </a:p>
          <a:p>
            <a:pPr algn="ctr"/>
            <a:r>
              <a:rPr lang="ar-SA" altLang="fa-IR" sz="2000">
                <a:ea typeface="Zar" pitchFamily="2" charset="0"/>
                <a:cs typeface="Zar" pitchFamily="2" charset="0"/>
              </a:rPr>
              <a:t> +</a:t>
            </a:r>
            <a:endParaRPr lang="fa-IR" altLang="fa-IR" sz="2000">
              <a:ea typeface="Zar" pitchFamily="2" charset="0"/>
              <a:cs typeface="Zar" pitchFamily="2" charset="0"/>
            </a:endParaRPr>
          </a:p>
          <a:p>
            <a:pPr algn="ctr"/>
            <a:r>
              <a:rPr lang="ar-SA" altLang="fa-IR" sz="2000">
                <a:ea typeface="Zar" pitchFamily="2" charset="0"/>
                <a:cs typeface="Zar" pitchFamily="2" charset="0"/>
              </a:rPr>
              <a:t> برگشت از خريد)</a:t>
            </a:r>
            <a:endParaRPr lang="en-US" altLang="fa-IR" sz="2000">
              <a:ea typeface="Zar" pitchFamily="2" charset="0"/>
              <a:cs typeface="Zar" pitchFamily="2" charset="0"/>
            </a:endParaRPr>
          </a:p>
        </p:txBody>
      </p:sp>
      <p:sp>
        <p:nvSpPr>
          <p:cNvPr id="387078" name="Rectangle 6"/>
          <p:cNvSpPr>
            <a:spLocks noChangeArrowheads="1"/>
          </p:cNvSpPr>
          <p:nvPr/>
        </p:nvSpPr>
        <p:spPr bwMode="auto">
          <a:xfrm>
            <a:off x="7283766" y="4567239"/>
            <a:ext cx="75533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8000"/>
              <a:t>–</a:t>
            </a:r>
            <a:endParaRPr lang="en-US" altLang="fa-IR" sz="8000"/>
          </a:p>
        </p:txBody>
      </p:sp>
      <p:sp>
        <p:nvSpPr>
          <p:cNvPr id="387079" name="AutoShape 7"/>
          <p:cNvSpPr>
            <a:spLocks noChangeArrowheads="1"/>
          </p:cNvSpPr>
          <p:nvPr/>
        </p:nvSpPr>
        <p:spPr bwMode="auto">
          <a:xfrm>
            <a:off x="4872038" y="4294189"/>
            <a:ext cx="2303462" cy="1512887"/>
          </a:xfrm>
          <a:prstGeom prst="foldedCorner">
            <a:avLst>
              <a:gd name="adj" fmla="val 25708"/>
            </a:avLst>
          </a:prstGeom>
          <a:solidFill>
            <a:schemeClr val="accent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1800">
                <a:ea typeface="Zar" pitchFamily="2" charset="0"/>
                <a:cs typeface="Zar" pitchFamily="2" charset="0"/>
              </a:rPr>
              <a:t>(</a:t>
            </a:r>
            <a:r>
              <a:rPr lang="ar-SA" altLang="fa-IR" sz="2000">
                <a:ea typeface="Zar" pitchFamily="2" charset="0"/>
                <a:cs typeface="Zar" pitchFamily="2" charset="0"/>
              </a:rPr>
              <a:t>هزينه‌هاي مستقيم خريد </a:t>
            </a:r>
            <a:endParaRPr lang="fa-IR" altLang="fa-IR" sz="2000">
              <a:ea typeface="Zar" pitchFamily="2" charset="0"/>
              <a:cs typeface="Zar" pitchFamily="2" charset="0"/>
            </a:endParaRPr>
          </a:p>
          <a:p>
            <a:pPr algn="ctr"/>
            <a:r>
              <a:rPr lang="ar-SA" altLang="fa-IR" sz="2000">
                <a:ea typeface="Zar" pitchFamily="2" charset="0"/>
                <a:cs typeface="Zar" pitchFamily="2" charset="0"/>
              </a:rPr>
              <a:t>+ </a:t>
            </a:r>
            <a:endParaRPr lang="fa-IR" altLang="fa-IR" sz="2000">
              <a:ea typeface="Zar" pitchFamily="2" charset="0"/>
              <a:cs typeface="Zar" pitchFamily="2" charset="0"/>
            </a:endParaRPr>
          </a:p>
          <a:p>
            <a:pPr algn="ctr"/>
            <a:r>
              <a:rPr lang="ar-SA" altLang="fa-IR" sz="2000">
                <a:ea typeface="Zar" pitchFamily="2" charset="0"/>
                <a:cs typeface="Zar" pitchFamily="2" charset="0"/>
              </a:rPr>
              <a:t>خريد)</a:t>
            </a:r>
            <a:endParaRPr lang="en-US" altLang="fa-IR" sz="2000">
              <a:ea typeface="Zar" pitchFamily="2" charset="0"/>
              <a:cs typeface="Zar" pitchFamily="2" charset="0"/>
            </a:endParaRPr>
          </a:p>
        </p:txBody>
      </p:sp>
      <p:sp>
        <p:nvSpPr>
          <p:cNvPr id="387080" name="Rectangle 8"/>
          <p:cNvSpPr>
            <a:spLocks noChangeArrowheads="1"/>
          </p:cNvSpPr>
          <p:nvPr/>
        </p:nvSpPr>
        <p:spPr bwMode="auto">
          <a:xfrm>
            <a:off x="4277018" y="4465638"/>
            <a:ext cx="59343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9600"/>
              <a:t>=</a:t>
            </a:r>
            <a:endParaRPr lang="en-US" altLang="fa-IR" sz="9600"/>
          </a:p>
        </p:txBody>
      </p:sp>
      <p:sp>
        <p:nvSpPr>
          <p:cNvPr id="387081" name="AutoShape 9"/>
          <p:cNvSpPr>
            <a:spLocks noChangeArrowheads="1"/>
          </p:cNvSpPr>
          <p:nvPr/>
        </p:nvSpPr>
        <p:spPr bwMode="auto">
          <a:xfrm>
            <a:off x="1774826" y="4294188"/>
            <a:ext cx="2016125" cy="1727200"/>
          </a:xfrm>
          <a:prstGeom prst="octagon">
            <a:avLst>
              <a:gd name="adj" fmla="val 29287"/>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ar-SA" altLang="fa-IR" sz="2800">
                <a:ea typeface="Zar" pitchFamily="2" charset="0"/>
                <a:cs typeface="Zar" pitchFamily="2" charset="0"/>
              </a:rPr>
              <a:t>خريد خالص</a:t>
            </a:r>
            <a:endParaRPr lang="en-US" altLang="fa-IR" sz="2800">
              <a:ea typeface="Zar" pitchFamily="2" charset="0"/>
              <a:cs typeface="Zar" pitchFamily="2" charset="0"/>
            </a:endParaRPr>
          </a:p>
        </p:txBody>
      </p:sp>
      <p:sp>
        <p:nvSpPr>
          <p:cNvPr id="387082" name="AutoShape 10"/>
          <p:cNvSpPr>
            <a:spLocks noChangeArrowheads="1"/>
          </p:cNvSpPr>
          <p:nvPr/>
        </p:nvSpPr>
        <p:spPr bwMode="auto">
          <a:xfrm>
            <a:off x="8183564" y="1987550"/>
            <a:ext cx="2232025" cy="1512888"/>
          </a:xfrm>
          <a:prstGeom prst="foldedCorner">
            <a:avLst>
              <a:gd name="adj" fmla="val 23329"/>
            </a:avLst>
          </a:prstGeom>
          <a:solidFill>
            <a:schemeClr val="bg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2000">
                <a:ea typeface="Zar" pitchFamily="2" charset="0"/>
                <a:cs typeface="Zar" pitchFamily="2" charset="0"/>
              </a:rPr>
              <a:t>(تخفيفات نقدي </a:t>
            </a:r>
            <a:r>
              <a:rPr lang="fa-IR" altLang="fa-IR" sz="2000">
                <a:ea typeface="Zar" pitchFamily="2" charset="0"/>
                <a:cs typeface="Zar" pitchFamily="2" charset="0"/>
              </a:rPr>
              <a:t>فروش</a:t>
            </a:r>
          </a:p>
          <a:p>
            <a:pPr algn="ctr"/>
            <a:r>
              <a:rPr lang="ar-SA" altLang="fa-IR" sz="2000">
                <a:ea typeface="Zar" pitchFamily="2" charset="0"/>
                <a:cs typeface="Zar" pitchFamily="2" charset="0"/>
              </a:rPr>
              <a:t> +</a:t>
            </a:r>
            <a:endParaRPr lang="fa-IR" altLang="fa-IR" sz="2000">
              <a:ea typeface="Zar" pitchFamily="2" charset="0"/>
              <a:cs typeface="Zar" pitchFamily="2" charset="0"/>
            </a:endParaRPr>
          </a:p>
          <a:p>
            <a:pPr algn="ctr"/>
            <a:r>
              <a:rPr lang="ar-SA" altLang="fa-IR" sz="2000">
                <a:ea typeface="Zar" pitchFamily="2" charset="0"/>
                <a:cs typeface="Zar" pitchFamily="2" charset="0"/>
              </a:rPr>
              <a:t> برگشت از </a:t>
            </a:r>
            <a:r>
              <a:rPr lang="fa-IR" altLang="fa-IR" sz="2000">
                <a:ea typeface="Zar" pitchFamily="2" charset="0"/>
                <a:cs typeface="Zar" pitchFamily="2" charset="0"/>
              </a:rPr>
              <a:t>فروش</a:t>
            </a:r>
            <a:r>
              <a:rPr lang="ar-SA" altLang="fa-IR" sz="2000">
                <a:ea typeface="Zar" pitchFamily="2" charset="0"/>
                <a:cs typeface="Zar" pitchFamily="2" charset="0"/>
              </a:rPr>
              <a:t>)</a:t>
            </a:r>
            <a:endParaRPr lang="en-US" altLang="fa-IR" sz="2000">
              <a:ea typeface="Zar" pitchFamily="2" charset="0"/>
              <a:cs typeface="Zar" pitchFamily="2" charset="0"/>
            </a:endParaRPr>
          </a:p>
        </p:txBody>
      </p:sp>
      <p:sp>
        <p:nvSpPr>
          <p:cNvPr id="387083" name="Rectangle 11"/>
          <p:cNvSpPr>
            <a:spLocks noChangeArrowheads="1"/>
          </p:cNvSpPr>
          <p:nvPr/>
        </p:nvSpPr>
        <p:spPr bwMode="auto">
          <a:xfrm>
            <a:off x="7355204" y="2189164"/>
            <a:ext cx="75533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8000"/>
              <a:t>–</a:t>
            </a:r>
            <a:endParaRPr lang="en-US" altLang="fa-IR" sz="8000"/>
          </a:p>
        </p:txBody>
      </p:sp>
      <p:sp>
        <p:nvSpPr>
          <p:cNvPr id="387084" name="AutoShape 12"/>
          <p:cNvSpPr>
            <a:spLocks noChangeArrowheads="1"/>
          </p:cNvSpPr>
          <p:nvPr/>
        </p:nvSpPr>
        <p:spPr bwMode="auto">
          <a:xfrm>
            <a:off x="4943476" y="1916114"/>
            <a:ext cx="2303463" cy="1512887"/>
          </a:xfrm>
          <a:prstGeom prst="foldedCorner">
            <a:avLst>
              <a:gd name="adj" fmla="val 25708"/>
            </a:avLst>
          </a:prstGeom>
          <a:solidFill>
            <a:schemeClr val="bg1"/>
          </a:solidFill>
          <a:ln w="9525">
            <a:solidFill>
              <a:schemeClr val="tx1"/>
            </a:solidFill>
            <a:miter lim="800000"/>
            <a:headEnd/>
            <a:tailEnd/>
          </a:ln>
          <a:effectLst>
            <a:prstShdw prst="shdw13" dist="53882" dir="13500000">
              <a:schemeClr val="bg2">
                <a:alpha val="50000"/>
              </a:schemeClr>
            </a:prst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ar-SA" altLang="fa-IR" sz="2400">
                <a:ea typeface="Zar" pitchFamily="2" charset="0"/>
                <a:cs typeface="Zar" pitchFamily="2" charset="0"/>
              </a:rPr>
              <a:t>فروش در طي دوره</a:t>
            </a:r>
            <a:endParaRPr lang="en-US" altLang="fa-IR" sz="2400">
              <a:ea typeface="Zar" pitchFamily="2" charset="0"/>
              <a:cs typeface="Zar" pitchFamily="2" charset="0"/>
            </a:endParaRPr>
          </a:p>
        </p:txBody>
      </p:sp>
      <p:sp>
        <p:nvSpPr>
          <p:cNvPr id="387085" name="Rectangle 13"/>
          <p:cNvSpPr>
            <a:spLocks noChangeArrowheads="1"/>
          </p:cNvSpPr>
          <p:nvPr/>
        </p:nvSpPr>
        <p:spPr bwMode="auto">
          <a:xfrm>
            <a:off x="4348456" y="2087563"/>
            <a:ext cx="59343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ar-SA" altLang="fa-IR" sz="9600"/>
              <a:t>=</a:t>
            </a:r>
            <a:endParaRPr lang="en-US" altLang="fa-IR" sz="9600"/>
          </a:p>
        </p:txBody>
      </p:sp>
      <p:sp>
        <p:nvSpPr>
          <p:cNvPr id="387086" name="AutoShape 14"/>
          <p:cNvSpPr>
            <a:spLocks noChangeArrowheads="1"/>
          </p:cNvSpPr>
          <p:nvPr/>
        </p:nvSpPr>
        <p:spPr bwMode="auto">
          <a:xfrm>
            <a:off x="1846264" y="1916113"/>
            <a:ext cx="2016125" cy="1727200"/>
          </a:xfrm>
          <a:prstGeom prst="octagon">
            <a:avLst>
              <a:gd name="adj" fmla="val 29287"/>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800">
                <a:ea typeface="Zar" pitchFamily="2" charset="0"/>
                <a:cs typeface="Zar" pitchFamily="2" charset="0"/>
              </a:rPr>
              <a:t>فروش</a:t>
            </a:r>
            <a:r>
              <a:rPr lang="ar-SA" altLang="fa-IR" sz="2800">
                <a:ea typeface="Zar" pitchFamily="2" charset="0"/>
                <a:cs typeface="Zar" pitchFamily="2" charset="0"/>
              </a:rPr>
              <a:t> خالص</a:t>
            </a:r>
            <a:endParaRPr lang="en-US" altLang="fa-IR" sz="2800">
              <a:ea typeface="Zar" pitchFamily="2" charset="0"/>
              <a:cs typeface="Zar" pitchFamily="2" charset="0"/>
            </a:endParaRPr>
          </a:p>
        </p:txBody>
      </p:sp>
    </p:spTree>
    <p:extLst>
      <p:ext uri="{BB962C8B-B14F-4D97-AF65-F5344CB8AC3E}">
        <p14:creationId xmlns:p14="http://schemas.microsoft.com/office/powerpoint/2010/main" val="4059479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87082"/>
                                        </p:tgtEl>
                                        <p:attrNameLst>
                                          <p:attrName>style.visibility</p:attrName>
                                        </p:attrNameLst>
                                      </p:cBhvr>
                                      <p:to>
                                        <p:strVal val="visible"/>
                                      </p:to>
                                    </p:set>
                                    <p:animEffect transition="in" filter="fade">
                                      <p:cBhvr>
                                        <p:cTn id="7" dur="1000"/>
                                        <p:tgtEl>
                                          <p:spTgt spid="387082"/>
                                        </p:tgtEl>
                                      </p:cBhvr>
                                    </p:animEffect>
                                    <p:anim calcmode="lin" valueType="num">
                                      <p:cBhvr>
                                        <p:cTn id="8" dur="1000" fill="hold"/>
                                        <p:tgtEl>
                                          <p:spTgt spid="387082"/>
                                        </p:tgtEl>
                                        <p:attrNameLst>
                                          <p:attrName>ppt_x</p:attrName>
                                        </p:attrNameLst>
                                      </p:cBhvr>
                                      <p:tavLst>
                                        <p:tav tm="0">
                                          <p:val>
                                            <p:strVal val="#ppt_x"/>
                                          </p:val>
                                        </p:tav>
                                        <p:tav tm="100000">
                                          <p:val>
                                            <p:strVal val="#ppt_x"/>
                                          </p:val>
                                        </p:tav>
                                      </p:tavLst>
                                    </p:anim>
                                    <p:anim calcmode="lin" valueType="num">
                                      <p:cBhvr>
                                        <p:cTn id="9" dur="900" decel="100000" fill="hold"/>
                                        <p:tgtEl>
                                          <p:spTgt spid="38708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87082"/>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87083"/>
                                        </p:tgtEl>
                                        <p:attrNameLst>
                                          <p:attrName>style.visibility</p:attrName>
                                        </p:attrNameLst>
                                      </p:cBhvr>
                                      <p:to>
                                        <p:strVal val="visible"/>
                                      </p:to>
                                    </p:set>
                                    <p:animEffect transition="in" filter="fade">
                                      <p:cBhvr>
                                        <p:cTn id="13" dur="1000"/>
                                        <p:tgtEl>
                                          <p:spTgt spid="387083"/>
                                        </p:tgtEl>
                                      </p:cBhvr>
                                    </p:animEffect>
                                    <p:anim calcmode="lin" valueType="num">
                                      <p:cBhvr>
                                        <p:cTn id="14" dur="1000" fill="hold"/>
                                        <p:tgtEl>
                                          <p:spTgt spid="387083"/>
                                        </p:tgtEl>
                                        <p:attrNameLst>
                                          <p:attrName>ppt_x</p:attrName>
                                        </p:attrNameLst>
                                      </p:cBhvr>
                                      <p:tavLst>
                                        <p:tav tm="0">
                                          <p:val>
                                            <p:strVal val="#ppt_x"/>
                                          </p:val>
                                        </p:tav>
                                        <p:tav tm="100000">
                                          <p:val>
                                            <p:strVal val="#ppt_x"/>
                                          </p:val>
                                        </p:tav>
                                      </p:tavLst>
                                    </p:anim>
                                    <p:anim calcmode="lin" valueType="num">
                                      <p:cBhvr>
                                        <p:cTn id="15" dur="900" decel="100000" fill="hold"/>
                                        <p:tgtEl>
                                          <p:spTgt spid="387083"/>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87083"/>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87084"/>
                                        </p:tgtEl>
                                        <p:attrNameLst>
                                          <p:attrName>style.visibility</p:attrName>
                                        </p:attrNameLst>
                                      </p:cBhvr>
                                      <p:to>
                                        <p:strVal val="visible"/>
                                      </p:to>
                                    </p:set>
                                    <p:animEffect transition="in" filter="fade">
                                      <p:cBhvr>
                                        <p:cTn id="21" dur="1000"/>
                                        <p:tgtEl>
                                          <p:spTgt spid="387084"/>
                                        </p:tgtEl>
                                      </p:cBhvr>
                                    </p:animEffect>
                                    <p:anim calcmode="lin" valueType="num">
                                      <p:cBhvr>
                                        <p:cTn id="22" dur="1000" fill="hold"/>
                                        <p:tgtEl>
                                          <p:spTgt spid="387084"/>
                                        </p:tgtEl>
                                        <p:attrNameLst>
                                          <p:attrName>ppt_x</p:attrName>
                                        </p:attrNameLst>
                                      </p:cBhvr>
                                      <p:tavLst>
                                        <p:tav tm="0">
                                          <p:val>
                                            <p:strVal val="#ppt_x"/>
                                          </p:val>
                                        </p:tav>
                                        <p:tav tm="100000">
                                          <p:val>
                                            <p:strVal val="#ppt_x"/>
                                          </p:val>
                                        </p:tav>
                                      </p:tavLst>
                                    </p:anim>
                                    <p:anim calcmode="lin" valueType="num">
                                      <p:cBhvr>
                                        <p:cTn id="23" dur="900" decel="100000" fill="hold"/>
                                        <p:tgtEl>
                                          <p:spTgt spid="38708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87084"/>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87085"/>
                                        </p:tgtEl>
                                        <p:attrNameLst>
                                          <p:attrName>style.visibility</p:attrName>
                                        </p:attrNameLst>
                                      </p:cBhvr>
                                      <p:to>
                                        <p:strVal val="visible"/>
                                      </p:to>
                                    </p:set>
                                    <p:animEffect transition="in" filter="fade">
                                      <p:cBhvr>
                                        <p:cTn id="27" dur="1000"/>
                                        <p:tgtEl>
                                          <p:spTgt spid="387085"/>
                                        </p:tgtEl>
                                      </p:cBhvr>
                                    </p:animEffect>
                                    <p:anim calcmode="lin" valueType="num">
                                      <p:cBhvr>
                                        <p:cTn id="28" dur="1000" fill="hold"/>
                                        <p:tgtEl>
                                          <p:spTgt spid="387085"/>
                                        </p:tgtEl>
                                        <p:attrNameLst>
                                          <p:attrName>ppt_x</p:attrName>
                                        </p:attrNameLst>
                                      </p:cBhvr>
                                      <p:tavLst>
                                        <p:tav tm="0">
                                          <p:val>
                                            <p:strVal val="#ppt_x"/>
                                          </p:val>
                                        </p:tav>
                                        <p:tav tm="100000">
                                          <p:val>
                                            <p:strVal val="#ppt_x"/>
                                          </p:val>
                                        </p:tav>
                                      </p:tavLst>
                                    </p:anim>
                                    <p:anim calcmode="lin" valueType="num">
                                      <p:cBhvr>
                                        <p:cTn id="29" dur="900" decel="100000" fill="hold"/>
                                        <p:tgtEl>
                                          <p:spTgt spid="38708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87085"/>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87086"/>
                                        </p:tgtEl>
                                        <p:attrNameLst>
                                          <p:attrName>style.visibility</p:attrName>
                                        </p:attrNameLst>
                                      </p:cBhvr>
                                      <p:to>
                                        <p:strVal val="visible"/>
                                      </p:to>
                                    </p:set>
                                    <p:anim calcmode="lin" valueType="num">
                                      <p:cBhvr additive="base">
                                        <p:cTn id="35" dur="500" fill="hold"/>
                                        <p:tgtEl>
                                          <p:spTgt spid="387086"/>
                                        </p:tgtEl>
                                        <p:attrNameLst>
                                          <p:attrName>ppt_x</p:attrName>
                                        </p:attrNameLst>
                                      </p:cBhvr>
                                      <p:tavLst>
                                        <p:tav tm="0">
                                          <p:val>
                                            <p:strVal val="#ppt_x"/>
                                          </p:val>
                                        </p:tav>
                                        <p:tav tm="100000">
                                          <p:val>
                                            <p:strVal val="#ppt_x"/>
                                          </p:val>
                                        </p:tav>
                                      </p:tavLst>
                                    </p:anim>
                                    <p:anim calcmode="lin" valueType="num">
                                      <p:cBhvr additive="base">
                                        <p:cTn id="36" dur="500" fill="hold"/>
                                        <p:tgtEl>
                                          <p:spTgt spid="387086"/>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87077"/>
                                        </p:tgtEl>
                                        <p:attrNameLst>
                                          <p:attrName>style.visibility</p:attrName>
                                        </p:attrNameLst>
                                      </p:cBhvr>
                                      <p:to>
                                        <p:strVal val="visible"/>
                                      </p:to>
                                    </p:set>
                                    <p:animEffect transition="in" filter="checkerboard(across)">
                                      <p:cBhvr>
                                        <p:cTn id="41" dur="500"/>
                                        <p:tgtEl>
                                          <p:spTgt spid="387077"/>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387078"/>
                                        </p:tgtEl>
                                        <p:attrNameLst>
                                          <p:attrName>style.visibility</p:attrName>
                                        </p:attrNameLst>
                                      </p:cBhvr>
                                      <p:to>
                                        <p:strVal val="visible"/>
                                      </p:to>
                                    </p:set>
                                    <p:animEffect transition="in" filter="checkerboard(across)">
                                      <p:cBhvr>
                                        <p:cTn id="44" dur="500"/>
                                        <p:tgtEl>
                                          <p:spTgt spid="38707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387079"/>
                                        </p:tgtEl>
                                        <p:attrNameLst>
                                          <p:attrName>style.visibility</p:attrName>
                                        </p:attrNameLst>
                                      </p:cBhvr>
                                      <p:to>
                                        <p:strVal val="visible"/>
                                      </p:to>
                                    </p:set>
                                    <p:animEffect transition="in" filter="diamond(in)">
                                      <p:cBhvr>
                                        <p:cTn id="49" dur="2000"/>
                                        <p:tgtEl>
                                          <p:spTgt spid="387079"/>
                                        </p:tgtEl>
                                      </p:cBhvr>
                                    </p:animEffect>
                                  </p:childTnLst>
                                </p:cTn>
                              </p:par>
                              <p:par>
                                <p:cTn id="50" presetID="8" presetClass="entr" presetSubtype="16" fill="hold" grpId="0" nodeType="withEffect">
                                  <p:stCondLst>
                                    <p:cond delay="0"/>
                                  </p:stCondLst>
                                  <p:childTnLst>
                                    <p:set>
                                      <p:cBhvr>
                                        <p:cTn id="51" dur="1" fill="hold">
                                          <p:stCondLst>
                                            <p:cond delay="0"/>
                                          </p:stCondLst>
                                        </p:cTn>
                                        <p:tgtEl>
                                          <p:spTgt spid="387080"/>
                                        </p:tgtEl>
                                        <p:attrNameLst>
                                          <p:attrName>style.visibility</p:attrName>
                                        </p:attrNameLst>
                                      </p:cBhvr>
                                      <p:to>
                                        <p:strVal val="visible"/>
                                      </p:to>
                                    </p:set>
                                    <p:animEffect transition="in" filter="diamond(in)">
                                      <p:cBhvr>
                                        <p:cTn id="52" dur="2000"/>
                                        <p:tgtEl>
                                          <p:spTgt spid="38708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87081"/>
                                        </p:tgtEl>
                                        <p:attrNameLst>
                                          <p:attrName>style.visibility</p:attrName>
                                        </p:attrNameLst>
                                      </p:cBhvr>
                                      <p:to>
                                        <p:strVal val="visible"/>
                                      </p:to>
                                    </p:set>
                                    <p:anim calcmode="lin" valueType="num">
                                      <p:cBhvr additive="base">
                                        <p:cTn id="57" dur="500" fill="hold"/>
                                        <p:tgtEl>
                                          <p:spTgt spid="387081"/>
                                        </p:tgtEl>
                                        <p:attrNameLst>
                                          <p:attrName>ppt_x</p:attrName>
                                        </p:attrNameLst>
                                      </p:cBhvr>
                                      <p:tavLst>
                                        <p:tav tm="0">
                                          <p:val>
                                            <p:strVal val="#ppt_x"/>
                                          </p:val>
                                        </p:tav>
                                        <p:tav tm="100000">
                                          <p:val>
                                            <p:strVal val="#ppt_x"/>
                                          </p:val>
                                        </p:tav>
                                      </p:tavLst>
                                    </p:anim>
                                    <p:anim calcmode="lin" valueType="num">
                                      <p:cBhvr additive="base">
                                        <p:cTn id="58" dur="500" fill="hold"/>
                                        <p:tgtEl>
                                          <p:spTgt spid="3870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7" grpId="0" animBg="1"/>
      <p:bldP spid="387078" grpId="0"/>
      <p:bldP spid="387079" grpId="0" animBg="1"/>
      <p:bldP spid="387080" grpId="0"/>
      <p:bldP spid="387081" grpId="0" animBg="1"/>
      <p:bldP spid="387082" grpId="0" animBg="1"/>
      <p:bldP spid="387083" grpId="0"/>
      <p:bldP spid="387084" grpId="0" animBg="1"/>
      <p:bldP spid="387085" grpId="0"/>
      <p:bldP spid="38708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ext Box 2"/>
          <p:cNvSpPr txBox="1">
            <a:spLocks noChangeArrowheads="1"/>
          </p:cNvSpPr>
          <p:nvPr/>
        </p:nvSpPr>
        <p:spPr bwMode="auto">
          <a:xfrm>
            <a:off x="8763774" y="354013"/>
            <a:ext cx="136447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5400">
                <a:latin typeface="Times New Roman" panose="02020603050405020304" pitchFamily="18" charset="0"/>
                <a:ea typeface="Zar" pitchFamily="2" charset="0"/>
                <a:cs typeface="Zar" pitchFamily="2" charset="0"/>
              </a:rPr>
              <a:t>مثال:</a:t>
            </a:r>
            <a:endParaRPr lang="en-US" altLang="fa-IR" sz="5400">
              <a:latin typeface="Times New Roman" panose="02020603050405020304" pitchFamily="18" charset="0"/>
              <a:ea typeface="Zar" pitchFamily="2" charset="0"/>
              <a:cs typeface="Zar" pitchFamily="2" charset="0"/>
            </a:endParaRPr>
          </a:p>
        </p:txBody>
      </p:sp>
      <p:sp>
        <p:nvSpPr>
          <p:cNvPr id="229379" name="Text Box 3"/>
          <p:cNvSpPr txBox="1">
            <a:spLocks noChangeArrowheads="1"/>
          </p:cNvSpPr>
          <p:nvPr/>
        </p:nvSpPr>
        <p:spPr bwMode="auto">
          <a:xfrm>
            <a:off x="2566988" y="2205039"/>
            <a:ext cx="72009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b="0">
                <a:latin typeface="Times New Roman" panose="02020603050405020304" pitchFamily="18" charset="0"/>
                <a:ea typeface="Zar" pitchFamily="2" charset="0"/>
                <a:cs typeface="Zar" pitchFamily="2" charset="0"/>
              </a:rPr>
              <a:t>فرض كنيد فروشگاه آلفا مقداري پارچه به ارزش 500ريال بطور نسيه و با شرط ( ن/30-9/5) در تاريخ 5/12/</a:t>
            </a:r>
            <a:r>
              <a:rPr lang="en-US" altLang="fa-IR" b="0">
                <a:latin typeface="Times New Roman" panose="02020603050405020304" pitchFamily="18" charset="0"/>
                <a:ea typeface="Zar" pitchFamily="2" charset="0"/>
                <a:cs typeface="Zar" pitchFamily="2" charset="0"/>
              </a:rPr>
              <a:t>XX</a:t>
            </a:r>
            <a:r>
              <a:rPr lang="fa-IR" altLang="fa-IR" b="0">
                <a:latin typeface="Times New Roman" panose="02020603050405020304" pitchFamily="18" charset="0"/>
                <a:ea typeface="Zar" pitchFamily="2" charset="0"/>
                <a:cs typeface="Zar" pitchFamily="2" charset="0"/>
              </a:rPr>
              <a:t> خريداري نمايد</a:t>
            </a:r>
            <a:endParaRPr lang="en-US" altLang="fa-IR" b="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7409375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ext Box 2"/>
          <p:cNvSpPr txBox="1">
            <a:spLocks noChangeArrowheads="1"/>
          </p:cNvSpPr>
          <p:nvPr/>
        </p:nvSpPr>
        <p:spPr bwMode="auto">
          <a:xfrm>
            <a:off x="8410416" y="333376"/>
            <a:ext cx="17892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6000">
                <a:latin typeface="Times New Roman" panose="02020603050405020304" pitchFamily="18" charset="0"/>
                <a:ea typeface="Zar" pitchFamily="2" charset="0"/>
                <a:cs typeface="Zar" pitchFamily="2" charset="0"/>
              </a:rPr>
              <a:t>تحليل:</a:t>
            </a:r>
            <a:endParaRPr lang="en-US" altLang="fa-IR" sz="6000">
              <a:latin typeface="Times New Roman" panose="02020603050405020304" pitchFamily="18" charset="0"/>
              <a:ea typeface="Zar" pitchFamily="2" charset="0"/>
              <a:cs typeface="Zar" pitchFamily="2" charset="0"/>
            </a:endParaRPr>
          </a:p>
        </p:txBody>
      </p:sp>
      <p:sp>
        <p:nvSpPr>
          <p:cNvPr id="230403" name="Text Box 3"/>
          <p:cNvSpPr txBox="1">
            <a:spLocks noChangeArrowheads="1"/>
          </p:cNvSpPr>
          <p:nvPr/>
        </p:nvSpPr>
        <p:spPr bwMode="auto">
          <a:xfrm>
            <a:off x="2495551" y="2276476"/>
            <a:ext cx="727392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r>
              <a:rPr lang="fa-IR" altLang="fa-IR" sz="3200">
                <a:ea typeface="Zar" pitchFamily="2" charset="0"/>
                <a:cs typeface="Zar" pitchFamily="2" charset="0"/>
              </a:rPr>
              <a:t>چون هنوز تخفيفي عملي نشده است لذا</a:t>
            </a:r>
          </a:p>
          <a:p>
            <a:endParaRPr lang="fa-IR" altLang="fa-IR" sz="3200">
              <a:ea typeface="Zar" pitchFamily="2" charset="0"/>
              <a:cs typeface="Zar" pitchFamily="2" charset="0"/>
            </a:endParaRPr>
          </a:p>
          <a:p>
            <a:endParaRPr lang="fa-IR" altLang="fa-IR" sz="3200">
              <a:ea typeface="Zar" pitchFamily="2" charset="0"/>
              <a:cs typeface="Zar" pitchFamily="2" charset="0"/>
            </a:endParaRPr>
          </a:p>
          <a:p>
            <a:r>
              <a:rPr lang="fa-IR" altLang="fa-IR" sz="3200">
                <a:ea typeface="Zar" pitchFamily="2" charset="0"/>
                <a:cs typeface="Zar" pitchFamily="2" charset="0"/>
              </a:rPr>
              <a:t> 5/12 خريد كالا 500</a:t>
            </a:r>
          </a:p>
          <a:p>
            <a:r>
              <a:rPr lang="fa-IR" altLang="fa-IR" sz="3200">
                <a:ea typeface="Zar" pitchFamily="2" charset="0"/>
                <a:cs typeface="Zar" pitchFamily="2" charset="0"/>
              </a:rPr>
              <a:t>		حسابهاي پرداختني 500</a:t>
            </a:r>
            <a:endParaRPr lang="en-US" altLang="fa-IR" sz="3200">
              <a:ea typeface="Zar" pitchFamily="2" charset="0"/>
              <a:cs typeface="Zar" pitchFamily="2" charset="0"/>
            </a:endParaRPr>
          </a:p>
        </p:txBody>
      </p:sp>
    </p:spTree>
    <p:extLst>
      <p:ext uri="{BB962C8B-B14F-4D97-AF65-F5344CB8AC3E}">
        <p14:creationId xmlns:p14="http://schemas.microsoft.com/office/powerpoint/2010/main" val="19565201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3"/>
          <p:cNvSpPr txBox="1">
            <a:spLocks noChangeArrowheads="1"/>
          </p:cNvSpPr>
          <p:nvPr/>
        </p:nvSpPr>
        <p:spPr bwMode="auto">
          <a:xfrm>
            <a:off x="2279650" y="1989138"/>
            <a:ext cx="770413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روز10/12 وجه مربوط پس از كسر تخفيف پرداخت مي‌شود پس :</a:t>
            </a:r>
            <a:endParaRPr lang="en-US" altLang="fa-IR" sz="2800">
              <a:ea typeface="Zar" pitchFamily="2" charset="0"/>
              <a:cs typeface="Zar" pitchFamily="2" charset="0"/>
            </a:endParaRPr>
          </a:p>
        </p:txBody>
      </p:sp>
      <p:sp>
        <p:nvSpPr>
          <p:cNvPr id="232451" name="Text Box 4"/>
          <p:cNvSpPr txBox="1">
            <a:spLocks noChangeArrowheads="1"/>
          </p:cNvSpPr>
          <p:nvPr/>
        </p:nvSpPr>
        <p:spPr bwMode="auto">
          <a:xfrm>
            <a:off x="4583113" y="3284538"/>
            <a:ext cx="4679950" cy="180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1- اصل بدهي		 500 ريال</a:t>
            </a:r>
          </a:p>
          <a:p>
            <a:pPr>
              <a:spcBef>
                <a:spcPct val="50000"/>
              </a:spcBef>
            </a:pPr>
            <a:r>
              <a:rPr lang="fa-IR" altLang="fa-IR" sz="2800">
                <a:ea typeface="Zar" pitchFamily="2" charset="0"/>
                <a:cs typeface="Zar" pitchFamily="2" charset="0"/>
              </a:rPr>
              <a:t>2- مبلغ تخفيف	 (45)ريال</a:t>
            </a:r>
          </a:p>
          <a:p>
            <a:pPr>
              <a:spcBef>
                <a:spcPct val="50000"/>
              </a:spcBef>
            </a:pPr>
            <a:r>
              <a:rPr lang="fa-IR" altLang="fa-IR" sz="2800">
                <a:ea typeface="Zar" pitchFamily="2" charset="0"/>
                <a:cs typeface="Zar" pitchFamily="2" charset="0"/>
              </a:rPr>
              <a:t>3- خالص پرداختي	 455</a:t>
            </a:r>
            <a:endParaRPr lang="en-US" altLang="fa-IR" sz="2800">
              <a:ea typeface="Zar" pitchFamily="2" charset="0"/>
              <a:cs typeface="Zar" pitchFamily="2" charset="0"/>
            </a:endParaRPr>
          </a:p>
        </p:txBody>
      </p:sp>
    </p:spTree>
    <p:extLst>
      <p:ext uri="{BB962C8B-B14F-4D97-AF65-F5344CB8AC3E}">
        <p14:creationId xmlns:p14="http://schemas.microsoft.com/office/powerpoint/2010/main" val="19249675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2782888" y="260350"/>
            <a:ext cx="76327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600">
                <a:ea typeface="Zar" pitchFamily="2" charset="0"/>
                <a:cs typeface="Zar" pitchFamily="2" charset="0"/>
              </a:rPr>
              <a:t>آرتيكل مركب دفتر روزنامه حاوي هر سه رقم </a:t>
            </a:r>
          </a:p>
        </p:txBody>
      </p:sp>
      <p:sp>
        <p:nvSpPr>
          <p:cNvPr id="233475" name="Text Box 3"/>
          <p:cNvSpPr txBox="1">
            <a:spLocks noChangeArrowheads="1"/>
          </p:cNvSpPr>
          <p:nvPr/>
        </p:nvSpPr>
        <p:spPr bwMode="auto">
          <a:xfrm>
            <a:off x="2279650" y="2924176"/>
            <a:ext cx="7704138"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algn="r" rtl="1">
              <a:defRPr sz="4800" b="1">
                <a:solidFill>
                  <a:schemeClr val="tx1"/>
                </a:solidFill>
                <a:latin typeface="Arial" panose="020B0604020202020204" pitchFamily="34" charset="0"/>
                <a:ea typeface="Titr" pitchFamily="2" charset="0"/>
                <a:cs typeface="Titr" pitchFamily="2" charset="0"/>
              </a:defRPr>
            </a:lvl5pPr>
            <a:lvl6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حسابهای پرداختني 500</a:t>
            </a:r>
            <a:endParaRPr lang="en-US" altLang="fa-IR" sz="2800">
              <a:ea typeface="Zar" pitchFamily="2" charset="0"/>
              <a:cs typeface="Zar" pitchFamily="2" charset="0"/>
            </a:endParaRPr>
          </a:p>
          <a:p>
            <a:pPr lvl="4">
              <a:spcBef>
                <a:spcPct val="50000"/>
              </a:spcBef>
            </a:pPr>
            <a:r>
              <a:rPr lang="fa-IR" altLang="fa-IR" sz="2800">
                <a:ea typeface="Zar" pitchFamily="2" charset="0"/>
                <a:cs typeface="Zar" pitchFamily="2" charset="0"/>
              </a:rPr>
              <a:t>تخفيفات نقدي خريد 		45</a:t>
            </a:r>
          </a:p>
          <a:p>
            <a:pPr lvl="4">
              <a:spcBef>
                <a:spcPct val="50000"/>
              </a:spcBef>
            </a:pPr>
            <a:r>
              <a:rPr lang="fa-IR" altLang="fa-IR" sz="2800">
                <a:ea typeface="Zar" pitchFamily="2" charset="0"/>
                <a:cs typeface="Zar" pitchFamily="2" charset="0"/>
              </a:rPr>
              <a:t>صندوق 			455</a:t>
            </a:r>
          </a:p>
          <a:p>
            <a:pPr>
              <a:spcBef>
                <a:spcPct val="50000"/>
              </a:spcBef>
            </a:pPr>
            <a:r>
              <a:rPr lang="fa-IR" altLang="fa-IR" sz="2800">
                <a:ea typeface="Zar" pitchFamily="2" charset="0"/>
                <a:cs typeface="Zar" pitchFamily="2" charset="0"/>
              </a:rPr>
              <a:t>پرداخت بدهي خريد پارچه</a:t>
            </a:r>
            <a:endParaRPr lang="en-US" altLang="fa-IR" sz="2800">
              <a:ea typeface="Zar" pitchFamily="2" charset="0"/>
              <a:cs typeface="Zar" pitchFamily="2" charset="0"/>
            </a:endParaRPr>
          </a:p>
        </p:txBody>
      </p:sp>
    </p:spTree>
    <p:extLst>
      <p:ext uri="{BB962C8B-B14F-4D97-AF65-F5344CB8AC3E}">
        <p14:creationId xmlns:p14="http://schemas.microsoft.com/office/powerpoint/2010/main" val="32019949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ext Box 2"/>
          <p:cNvSpPr txBox="1">
            <a:spLocks noChangeArrowheads="1"/>
          </p:cNvSpPr>
          <p:nvPr/>
        </p:nvSpPr>
        <p:spPr bwMode="auto">
          <a:xfrm>
            <a:off x="2279650" y="1989139"/>
            <a:ext cx="7704138"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a:ea typeface="Zar" pitchFamily="2" charset="0"/>
                <a:cs typeface="Zar" pitchFamily="2" charset="0"/>
              </a:rPr>
              <a:t>فرض كنيد فروشگاه آلفا مقداري پارچه به ارزش 700ريال بطور نسيه و با شرط (ن/30-6/5) در تاريخ 11/12 مي‌فروشد</a:t>
            </a:r>
            <a:endParaRPr lang="en-US" altLang="fa-IR">
              <a:ea typeface="Zar" pitchFamily="2" charset="0"/>
              <a:cs typeface="Zar" pitchFamily="2" charset="0"/>
            </a:endParaRPr>
          </a:p>
        </p:txBody>
      </p:sp>
      <p:sp>
        <p:nvSpPr>
          <p:cNvPr id="234499" name="Rectangle 3"/>
          <p:cNvSpPr>
            <a:spLocks noChangeArrowheads="1"/>
          </p:cNvSpPr>
          <p:nvPr/>
        </p:nvSpPr>
        <p:spPr bwMode="auto">
          <a:xfrm>
            <a:off x="8975725" y="430213"/>
            <a:ext cx="13477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4400">
                <a:ea typeface="Zar" pitchFamily="2" charset="0"/>
                <a:cs typeface="Zar" pitchFamily="2" charset="0"/>
              </a:rPr>
              <a:t>مثال :</a:t>
            </a:r>
          </a:p>
        </p:txBody>
      </p:sp>
    </p:spTree>
    <p:extLst>
      <p:ext uri="{BB962C8B-B14F-4D97-AF65-F5344CB8AC3E}">
        <p14:creationId xmlns:p14="http://schemas.microsoft.com/office/powerpoint/2010/main" val="10821356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2279650" y="1989139"/>
            <a:ext cx="7704138"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000">
                <a:ea typeface="Zar" pitchFamily="2" charset="0"/>
                <a:cs typeface="Zar" pitchFamily="2" charset="0"/>
              </a:rPr>
              <a:t>چون هنوز تخفيف عملي نشده است</a:t>
            </a:r>
            <a:r>
              <a:rPr lang="fa-IR" altLang="fa-IR" sz="4400">
                <a:ea typeface="Zar" pitchFamily="2" charset="0"/>
                <a:cs typeface="Zar" pitchFamily="2" charset="0"/>
              </a:rPr>
              <a:t> لذا</a:t>
            </a:r>
          </a:p>
          <a:p>
            <a:pPr>
              <a:spcBef>
                <a:spcPct val="50000"/>
              </a:spcBef>
            </a:pPr>
            <a:r>
              <a:rPr lang="fa-IR" altLang="fa-IR" sz="4400">
                <a:ea typeface="Zar" pitchFamily="2" charset="0"/>
                <a:cs typeface="Zar" pitchFamily="2" charset="0"/>
              </a:rPr>
              <a:t> </a:t>
            </a:r>
            <a:r>
              <a:rPr lang="fa-IR" altLang="fa-IR" sz="2800">
                <a:ea typeface="Zar" pitchFamily="2" charset="0"/>
                <a:cs typeface="Zar" pitchFamily="2" charset="0"/>
              </a:rPr>
              <a:t>11/12</a:t>
            </a:r>
            <a:r>
              <a:rPr lang="fa-IR" altLang="fa-IR" sz="4400">
                <a:ea typeface="Zar" pitchFamily="2" charset="0"/>
                <a:cs typeface="Zar" pitchFamily="2" charset="0"/>
              </a:rPr>
              <a:t> حسابهاي دريافتني 700 </a:t>
            </a:r>
          </a:p>
          <a:p>
            <a:pPr>
              <a:spcBef>
                <a:spcPct val="50000"/>
              </a:spcBef>
            </a:pPr>
            <a:r>
              <a:rPr lang="fa-IR" altLang="fa-IR" sz="4400">
                <a:ea typeface="Zar" pitchFamily="2" charset="0"/>
                <a:cs typeface="Zar" pitchFamily="2" charset="0"/>
              </a:rPr>
              <a:t>		       فروش کالا             700 </a:t>
            </a:r>
            <a:endParaRPr lang="en-US" altLang="fa-IR" sz="4400">
              <a:ea typeface="Zar" pitchFamily="2" charset="0"/>
              <a:cs typeface="Zar" pitchFamily="2" charset="0"/>
            </a:endParaRPr>
          </a:p>
        </p:txBody>
      </p:sp>
      <p:sp>
        <p:nvSpPr>
          <p:cNvPr id="235523" name="Rectangle 3"/>
          <p:cNvSpPr>
            <a:spLocks noChangeArrowheads="1"/>
          </p:cNvSpPr>
          <p:nvPr/>
        </p:nvSpPr>
        <p:spPr bwMode="auto">
          <a:xfrm>
            <a:off x="7535863" y="404814"/>
            <a:ext cx="21627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3600">
                <a:ea typeface="Zar" pitchFamily="2" charset="0"/>
                <a:cs typeface="Zar" pitchFamily="2" charset="0"/>
              </a:rPr>
              <a:t>تحليل و ثبت:</a:t>
            </a:r>
          </a:p>
        </p:txBody>
      </p:sp>
    </p:spTree>
    <p:extLst>
      <p:ext uri="{BB962C8B-B14F-4D97-AF65-F5344CB8AC3E}">
        <p14:creationId xmlns:p14="http://schemas.microsoft.com/office/powerpoint/2010/main" val="39095210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Text Box 2"/>
          <p:cNvSpPr txBox="1">
            <a:spLocks noChangeArrowheads="1"/>
          </p:cNvSpPr>
          <p:nvPr/>
        </p:nvSpPr>
        <p:spPr bwMode="auto">
          <a:xfrm>
            <a:off x="2279650" y="1989138"/>
            <a:ext cx="7704138" cy="326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200">
                <a:ea typeface="Zar" pitchFamily="2" charset="0"/>
                <a:cs typeface="Zar" pitchFamily="2" charset="0"/>
              </a:rPr>
              <a:t>5روز بعد در تاريخ 16/12 خريدار بدهي خود را پس از كسر تخفيف، ارائه مي‌نمايد لذا:</a:t>
            </a:r>
          </a:p>
          <a:p>
            <a:pPr>
              <a:spcBef>
                <a:spcPct val="50000"/>
              </a:spcBef>
            </a:pPr>
            <a:r>
              <a:rPr lang="fa-IR" altLang="fa-IR" sz="3200">
                <a:ea typeface="Zar" pitchFamily="2" charset="0"/>
                <a:cs typeface="Zar" pitchFamily="2" charset="0"/>
              </a:rPr>
              <a:t>1- اصل طلب 		700 ريال</a:t>
            </a:r>
          </a:p>
          <a:p>
            <a:pPr>
              <a:spcBef>
                <a:spcPct val="50000"/>
              </a:spcBef>
            </a:pPr>
            <a:r>
              <a:rPr lang="fa-IR" altLang="fa-IR" sz="3200">
                <a:ea typeface="Zar" pitchFamily="2" charset="0"/>
                <a:cs typeface="Zar" pitchFamily="2" charset="0"/>
              </a:rPr>
              <a:t>2- مبلغ تخفيف 		(42)ريال</a:t>
            </a:r>
          </a:p>
          <a:p>
            <a:pPr>
              <a:spcBef>
                <a:spcPct val="50000"/>
              </a:spcBef>
            </a:pPr>
            <a:r>
              <a:rPr lang="fa-IR" altLang="fa-IR" sz="3200">
                <a:ea typeface="Zar" pitchFamily="2" charset="0"/>
                <a:cs typeface="Zar" pitchFamily="2" charset="0"/>
              </a:rPr>
              <a:t>3- خالص دريافتي 		658 ريال</a:t>
            </a:r>
            <a:endParaRPr lang="en-US" altLang="fa-IR" sz="3200">
              <a:ea typeface="Zar" pitchFamily="2" charset="0"/>
              <a:cs typeface="Zar" pitchFamily="2" charset="0"/>
            </a:endParaRPr>
          </a:p>
        </p:txBody>
      </p:sp>
    </p:spTree>
    <p:extLst>
      <p:ext uri="{BB962C8B-B14F-4D97-AF65-F5344CB8AC3E}">
        <p14:creationId xmlns:p14="http://schemas.microsoft.com/office/powerpoint/2010/main" val="20770041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1919289" y="1989139"/>
            <a:ext cx="8353425" cy="3506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200">
                <a:ea typeface="Zar" pitchFamily="2" charset="0"/>
                <a:cs typeface="Zar" pitchFamily="2" charset="0"/>
              </a:rPr>
              <a:t>آرتيكل مركب دفتر روزنامه حاوي هر سه رقم</a:t>
            </a:r>
          </a:p>
          <a:p>
            <a:pPr>
              <a:spcBef>
                <a:spcPct val="50000"/>
              </a:spcBef>
            </a:pPr>
            <a:r>
              <a:rPr lang="fa-IR" altLang="fa-IR" sz="2800">
                <a:ea typeface="Zar" pitchFamily="2" charset="0"/>
                <a:cs typeface="Zar" pitchFamily="2" charset="0"/>
              </a:rPr>
              <a:t> 16/12</a:t>
            </a:r>
            <a:r>
              <a:rPr lang="fa-IR" altLang="fa-IR" sz="3200">
                <a:ea typeface="Zar" pitchFamily="2" charset="0"/>
                <a:cs typeface="Zar" pitchFamily="2" charset="0"/>
              </a:rPr>
              <a:t>            صندوق      658</a:t>
            </a:r>
          </a:p>
          <a:p>
            <a:pPr>
              <a:spcBef>
                <a:spcPct val="50000"/>
              </a:spcBef>
            </a:pPr>
            <a:r>
              <a:rPr lang="fa-IR" altLang="fa-IR" sz="2400">
                <a:ea typeface="Zar" pitchFamily="2" charset="0"/>
                <a:cs typeface="Zar" pitchFamily="2" charset="0"/>
              </a:rPr>
              <a:t>                   تخفيفات نقدي فروش </a:t>
            </a:r>
            <a:r>
              <a:rPr lang="fa-IR" altLang="fa-IR" sz="3200">
                <a:ea typeface="Zar" pitchFamily="2" charset="0"/>
                <a:cs typeface="Zar" pitchFamily="2" charset="0"/>
              </a:rPr>
              <a:t>42</a:t>
            </a:r>
          </a:p>
          <a:p>
            <a:pPr>
              <a:spcBef>
                <a:spcPct val="50000"/>
              </a:spcBef>
            </a:pPr>
            <a:r>
              <a:rPr lang="fa-IR" altLang="fa-IR" sz="3200">
                <a:ea typeface="Zar" pitchFamily="2" charset="0"/>
                <a:cs typeface="Zar" pitchFamily="2" charset="0"/>
              </a:rPr>
              <a:t>			حسابهاي دريافتني 700</a:t>
            </a:r>
          </a:p>
          <a:p>
            <a:pPr>
              <a:spcBef>
                <a:spcPct val="50000"/>
              </a:spcBef>
            </a:pPr>
            <a:r>
              <a:rPr lang="fa-IR" altLang="fa-IR" sz="3200">
                <a:ea typeface="Zar" pitchFamily="2" charset="0"/>
                <a:cs typeface="Zar" pitchFamily="2" charset="0"/>
              </a:rPr>
              <a:t>دريافت وجه پارچه فروخته شده</a:t>
            </a:r>
            <a:endParaRPr lang="en-US" altLang="fa-IR" sz="3200">
              <a:ea typeface="Zar" pitchFamily="2" charset="0"/>
              <a:cs typeface="Zar" pitchFamily="2" charset="0"/>
            </a:endParaRPr>
          </a:p>
        </p:txBody>
      </p:sp>
    </p:spTree>
    <p:extLst>
      <p:ext uri="{BB962C8B-B14F-4D97-AF65-F5344CB8AC3E}">
        <p14:creationId xmlns:p14="http://schemas.microsoft.com/office/powerpoint/2010/main" val="1974072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ChangeArrowheads="1"/>
          </p:cNvSpPr>
          <p:nvPr/>
        </p:nvSpPr>
        <p:spPr bwMode="auto">
          <a:xfrm>
            <a:off x="1703389" y="2190592"/>
            <a:ext cx="8789987"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اين مؤسسات عموماً مواد اوليه</a:t>
            </a:r>
            <a:r>
              <a:rPr lang="ar-SA" altLang="fa-IR" sz="3200">
                <a:cs typeface="Arial" panose="020B0604020202020204" pitchFamily="34" charset="0"/>
              </a:rPr>
              <a:t>‌</a:t>
            </a:r>
            <a:r>
              <a:rPr lang="ar-SA" altLang="fa-IR" sz="3200">
                <a:ea typeface="Zar" pitchFamily="2" charset="0"/>
                <a:cs typeface="Zar" pitchFamily="2" charset="0"/>
              </a:rPr>
              <a:t>هاي متفاوت را خريداري و پس از تركيب و تغيير شكل آن،</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آن را به صورت كالايي جديد درآورده و به فروش مي</a:t>
            </a:r>
            <a:r>
              <a:rPr lang="ar-SA" altLang="fa-IR" sz="3200">
                <a:cs typeface="Arial" panose="020B0604020202020204" pitchFamily="34" charset="0"/>
              </a:rPr>
              <a:t>‌</a:t>
            </a:r>
            <a:r>
              <a:rPr lang="ar-SA" altLang="fa-IR" sz="3200">
                <a:ea typeface="Zar" pitchFamily="2" charset="0"/>
                <a:cs typeface="Zar" pitchFamily="2" charset="0"/>
              </a:rPr>
              <a:t>رسانند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در اين حالت قيمت تمام شده كالاي ساخته</a:t>
            </a:r>
            <a:r>
              <a:rPr lang="ar-SA" altLang="fa-IR" sz="3200">
                <a:cs typeface="Arial" panose="020B0604020202020204" pitchFamily="34" charset="0"/>
              </a:rPr>
              <a:t>‌</a:t>
            </a:r>
            <a:r>
              <a:rPr lang="ar-SA" altLang="fa-IR" sz="3200">
                <a:ea typeface="Zar" pitchFamily="2" charset="0"/>
                <a:cs typeface="Zar" pitchFamily="2" charset="0"/>
              </a:rPr>
              <a:t>شده همراه با هزينه</a:t>
            </a:r>
            <a:r>
              <a:rPr lang="ar-SA" altLang="fa-IR" sz="3200">
                <a:cs typeface="Arial" panose="020B0604020202020204" pitchFamily="34" charset="0"/>
              </a:rPr>
              <a:t>‌</a:t>
            </a:r>
            <a:r>
              <a:rPr lang="ar-SA" altLang="fa-IR" sz="3200">
                <a:ea typeface="Zar" pitchFamily="2" charset="0"/>
                <a:cs typeface="Zar" pitchFamily="2" charset="0"/>
              </a:rPr>
              <a:t>ها مي</a:t>
            </a:r>
            <a:r>
              <a:rPr lang="ar-SA" altLang="fa-IR" sz="3200">
                <a:cs typeface="Arial" panose="020B0604020202020204" pitchFamily="34" charset="0"/>
              </a:rPr>
              <a:t>‌</a:t>
            </a:r>
            <a:r>
              <a:rPr lang="ar-SA" altLang="fa-IR" sz="3200">
                <a:ea typeface="Zar" pitchFamily="2" charset="0"/>
                <a:cs typeface="Zar" pitchFamily="2" charset="0"/>
              </a:rPr>
              <a:t>بايد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 از قيمت فروش كسر گردد تا سود خالص بدست آيد.</a:t>
            </a:r>
          </a:p>
        </p:txBody>
      </p:sp>
      <p:sp>
        <p:nvSpPr>
          <p:cNvPr id="191491" name="Rectangle 3"/>
          <p:cNvSpPr>
            <a:spLocks noChangeArrowheads="1"/>
          </p:cNvSpPr>
          <p:nvPr/>
        </p:nvSpPr>
        <p:spPr bwMode="auto">
          <a:xfrm>
            <a:off x="6959600" y="628651"/>
            <a:ext cx="324960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latin typeface="Times New Roman" panose="02020603050405020304" pitchFamily="18" charset="0"/>
                <a:ea typeface="Zar" pitchFamily="2" charset="0"/>
                <a:cs typeface="Zar" pitchFamily="2" charset="0"/>
              </a:rPr>
              <a:t>3- مؤسسات توليدي</a:t>
            </a:r>
            <a:endParaRPr lang="en-US" altLang="fa-IR" sz="36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1780934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txBox="1">
            <a:spLocks noChangeArrowheads="1"/>
          </p:cNvSpPr>
          <p:nvPr/>
        </p:nvSpPr>
        <p:spPr bwMode="auto">
          <a:xfrm>
            <a:off x="2279650" y="1989138"/>
            <a:ext cx="770413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5400">
                <a:ea typeface="Zar" pitchFamily="2" charset="0"/>
                <a:cs typeface="Zar" pitchFamily="2" charset="0"/>
              </a:rPr>
              <a:t>چه نيازي به ارزيابي موجودي كالا در پايان دوره است؟</a:t>
            </a:r>
            <a:endParaRPr lang="en-US" altLang="fa-IR" sz="5400">
              <a:ea typeface="Zar" pitchFamily="2" charset="0"/>
              <a:cs typeface="Zar" pitchFamily="2" charset="0"/>
            </a:endParaRPr>
          </a:p>
        </p:txBody>
      </p:sp>
      <p:sp>
        <p:nvSpPr>
          <p:cNvPr id="238595" name="Rectangle 3"/>
          <p:cNvSpPr>
            <a:spLocks noChangeArrowheads="1"/>
          </p:cNvSpPr>
          <p:nvPr/>
        </p:nvSpPr>
        <p:spPr bwMode="auto">
          <a:xfrm>
            <a:off x="4295776" y="434976"/>
            <a:ext cx="512512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3200"/>
              <a:t>ارزيابي موجودي كالا در پايان دوره </a:t>
            </a:r>
            <a:r>
              <a:rPr lang="fa-IR" altLang="fa-IR" sz="1000">
                <a:ea typeface="Zar" pitchFamily="2" charset="0"/>
                <a:cs typeface="Zar" pitchFamily="2" charset="0"/>
              </a:rPr>
              <a:t>:</a:t>
            </a:r>
          </a:p>
        </p:txBody>
      </p:sp>
    </p:spTree>
    <p:extLst>
      <p:ext uri="{BB962C8B-B14F-4D97-AF65-F5344CB8AC3E}">
        <p14:creationId xmlns:p14="http://schemas.microsoft.com/office/powerpoint/2010/main" val="2070006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1847850" y="1700214"/>
            <a:ext cx="8135938"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600">
                <a:ea typeface="Zar" pitchFamily="2" charset="0"/>
                <a:cs typeface="Zar" pitchFamily="2" charset="0"/>
              </a:rPr>
              <a:t>براي تعيين سود ويژه لازم است بدانيم كه:</a:t>
            </a:r>
          </a:p>
          <a:p>
            <a:pPr>
              <a:spcBef>
                <a:spcPct val="50000"/>
              </a:spcBef>
            </a:pPr>
            <a:r>
              <a:rPr lang="fa-IR" altLang="fa-IR" sz="3600">
                <a:ea typeface="Zar" pitchFamily="2" charset="0"/>
                <a:cs typeface="Zar" pitchFamily="2" charset="0"/>
              </a:rPr>
              <a:t>قيمت تمام شده كالاي فروش رفته چقدر است؟</a:t>
            </a:r>
          </a:p>
          <a:p>
            <a:pPr>
              <a:spcBef>
                <a:spcPct val="50000"/>
              </a:spcBef>
            </a:pPr>
            <a:r>
              <a:rPr lang="fa-IR" altLang="fa-IR" sz="3600">
                <a:ea typeface="Zar" pitchFamily="2" charset="0"/>
                <a:cs typeface="Zar" pitchFamily="2" charset="0"/>
              </a:rPr>
              <a:t>وبراي تعيين قيمت تمام شده كالاي فروش رفته بايد:</a:t>
            </a:r>
          </a:p>
          <a:p>
            <a:pPr>
              <a:spcBef>
                <a:spcPct val="50000"/>
              </a:spcBef>
            </a:pPr>
            <a:r>
              <a:rPr lang="fa-IR" altLang="fa-IR" sz="3600">
                <a:ea typeface="Zar" pitchFamily="2" charset="0"/>
                <a:cs typeface="Zar" pitchFamily="2" charset="0"/>
              </a:rPr>
              <a:t>قيمت كالاي موجود در فروشگاه را ارزيابي كنيم</a:t>
            </a:r>
            <a:endParaRPr lang="en-US" altLang="fa-IR" sz="3600">
              <a:ea typeface="Zar" pitchFamily="2" charset="0"/>
              <a:cs typeface="Zar" pitchFamily="2" charset="0"/>
            </a:endParaRPr>
          </a:p>
        </p:txBody>
      </p:sp>
    </p:spTree>
    <p:extLst>
      <p:ext uri="{BB962C8B-B14F-4D97-AF65-F5344CB8AC3E}">
        <p14:creationId xmlns:p14="http://schemas.microsoft.com/office/powerpoint/2010/main" val="11476803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ext Box 2"/>
          <p:cNvSpPr txBox="1">
            <a:spLocks noChangeArrowheads="1"/>
          </p:cNvSpPr>
          <p:nvPr/>
        </p:nvSpPr>
        <p:spPr bwMode="auto">
          <a:xfrm>
            <a:off x="2279650" y="1989138"/>
            <a:ext cx="7704138" cy="3725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روشهاي محاسبه موجودي كالا</a:t>
            </a:r>
          </a:p>
          <a:p>
            <a:pPr>
              <a:spcBef>
                <a:spcPct val="50000"/>
              </a:spcBef>
            </a:pPr>
            <a:r>
              <a:rPr lang="fa-IR" altLang="fa-IR" sz="2800">
                <a:ea typeface="Zar" pitchFamily="2" charset="0"/>
                <a:cs typeface="Zar" pitchFamily="2" charset="0"/>
              </a:rPr>
              <a:t>1- روش تعيين قيمت تمام شده</a:t>
            </a:r>
          </a:p>
          <a:p>
            <a:pPr>
              <a:spcBef>
                <a:spcPct val="50000"/>
              </a:spcBef>
            </a:pPr>
            <a:r>
              <a:rPr lang="fa-IR" altLang="fa-IR" sz="2800">
                <a:ea typeface="Zar" pitchFamily="2" charset="0"/>
                <a:cs typeface="Zar" pitchFamily="2" charset="0"/>
              </a:rPr>
              <a:t>	1-1- روش محاسبه مستقيم واحدهاي مشخص كالا</a:t>
            </a:r>
          </a:p>
          <a:p>
            <a:pPr>
              <a:spcBef>
                <a:spcPct val="50000"/>
              </a:spcBef>
            </a:pPr>
            <a:r>
              <a:rPr lang="fa-IR" altLang="fa-IR" sz="2800">
                <a:ea typeface="Zar" pitchFamily="2" charset="0"/>
                <a:cs typeface="Zar" pitchFamily="2" charset="0"/>
              </a:rPr>
              <a:t>	1-2- روش محاسبه ميانگين</a:t>
            </a:r>
          </a:p>
          <a:p>
            <a:pPr>
              <a:spcBef>
                <a:spcPct val="50000"/>
              </a:spcBef>
            </a:pPr>
            <a:r>
              <a:rPr lang="fa-IR" altLang="fa-IR" sz="2800">
                <a:ea typeface="Zar" pitchFamily="2" charset="0"/>
                <a:cs typeface="Zar" pitchFamily="2" charset="0"/>
              </a:rPr>
              <a:t>	1-3- روش اولين صادره از اولين وارده </a:t>
            </a:r>
            <a:r>
              <a:rPr lang="en-US" altLang="fa-IR" sz="2800">
                <a:ea typeface="Zar" pitchFamily="2" charset="0"/>
                <a:cs typeface="Zar" pitchFamily="2" charset="0"/>
              </a:rPr>
              <a:t>FIFO</a:t>
            </a:r>
          </a:p>
          <a:p>
            <a:pPr>
              <a:spcBef>
                <a:spcPct val="50000"/>
              </a:spcBef>
            </a:pPr>
            <a:r>
              <a:rPr lang="fa-IR" altLang="fa-IR" sz="2800">
                <a:ea typeface="Zar" pitchFamily="2" charset="0"/>
                <a:cs typeface="Zar" pitchFamily="2" charset="0"/>
              </a:rPr>
              <a:t>	1-4- روش اولين صادره از آخرين وارده </a:t>
            </a:r>
            <a:r>
              <a:rPr lang="en-US" altLang="fa-IR" sz="2800">
                <a:ea typeface="Zar" pitchFamily="2" charset="0"/>
                <a:cs typeface="Zar" pitchFamily="2" charset="0"/>
              </a:rPr>
              <a:t>LIFO</a:t>
            </a:r>
          </a:p>
        </p:txBody>
      </p:sp>
    </p:spTree>
    <p:extLst>
      <p:ext uri="{BB962C8B-B14F-4D97-AF65-F5344CB8AC3E}">
        <p14:creationId xmlns:p14="http://schemas.microsoft.com/office/powerpoint/2010/main" val="29699928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p:cNvSpPr txBox="1">
            <a:spLocks noChangeArrowheads="1"/>
          </p:cNvSpPr>
          <p:nvPr/>
        </p:nvSpPr>
        <p:spPr bwMode="auto">
          <a:xfrm>
            <a:off x="2208214" y="2636838"/>
            <a:ext cx="7704137"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3600">
                <a:ea typeface="Zar" pitchFamily="2" charset="0"/>
                <a:cs typeface="Zar" pitchFamily="2" charset="0"/>
              </a:rPr>
              <a:t>2- روش قيمت روز</a:t>
            </a:r>
          </a:p>
          <a:p>
            <a:pPr>
              <a:spcBef>
                <a:spcPct val="50000"/>
              </a:spcBef>
            </a:pPr>
            <a:r>
              <a:rPr lang="fa-IR" altLang="fa-IR" sz="3600">
                <a:ea typeface="Zar" pitchFamily="2" charset="0"/>
                <a:cs typeface="Zar" pitchFamily="2" charset="0"/>
              </a:rPr>
              <a:t>3- روش اقل قيمت تمام شده و قيمت روز</a:t>
            </a:r>
            <a:endParaRPr lang="en-US" altLang="fa-IR" sz="3600">
              <a:ea typeface="Zar" pitchFamily="2" charset="0"/>
              <a:cs typeface="Zar" pitchFamily="2" charset="0"/>
            </a:endParaRPr>
          </a:p>
        </p:txBody>
      </p:sp>
    </p:spTree>
    <p:extLst>
      <p:ext uri="{BB962C8B-B14F-4D97-AF65-F5344CB8AC3E}">
        <p14:creationId xmlns:p14="http://schemas.microsoft.com/office/powerpoint/2010/main" val="40415541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Text Box 2"/>
          <p:cNvSpPr txBox="1">
            <a:spLocks noChangeArrowheads="1"/>
          </p:cNvSpPr>
          <p:nvPr/>
        </p:nvSpPr>
        <p:spPr bwMode="auto">
          <a:xfrm>
            <a:off x="2279650" y="1989139"/>
            <a:ext cx="7704138"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000">
                <a:ea typeface="Zar" pitchFamily="2" charset="0"/>
                <a:cs typeface="Zar" pitchFamily="2" charset="0"/>
              </a:rPr>
              <a:t>روشهاي ثبت موجودي كالا:</a:t>
            </a:r>
          </a:p>
          <a:p>
            <a:pPr>
              <a:spcBef>
                <a:spcPct val="50000"/>
              </a:spcBef>
            </a:pPr>
            <a:r>
              <a:rPr lang="fa-IR" altLang="fa-IR" sz="4000">
                <a:ea typeface="Zar" pitchFamily="2" charset="0"/>
                <a:cs typeface="Zar" pitchFamily="2" charset="0"/>
              </a:rPr>
              <a:t>1- روش محاسبه دائمي موجودي كالا</a:t>
            </a:r>
          </a:p>
          <a:p>
            <a:pPr>
              <a:spcBef>
                <a:spcPct val="50000"/>
              </a:spcBef>
            </a:pPr>
            <a:r>
              <a:rPr lang="fa-IR" altLang="fa-IR" sz="4000">
                <a:ea typeface="Zar" pitchFamily="2" charset="0"/>
                <a:cs typeface="Zar" pitchFamily="2" charset="0"/>
              </a:rPr>
              <a:t>2- روش محاسبه ادواري موجودي كالا</a:t>
            </a:r>
            <a:endParaRPr lang="en-US" altLang="fa-IR" sz="4000">
              <a:ea typeface="Zar" pitchFamily="2" charset="0"/>
              <a:cs typeface="Zar" pitchFamily="2" charset="0"/>
            </a:endParaRPr>
          </a:p>
        </p:txBody>
      </p:sp>
    </p:spTree>
    <p:extLst>
      <p:ext uri="{BB962C8B-B14F-4D97-AF65-F5344CB8AC3E}">
        <p14:creationId xmlns:p14="http://schemas.microsoft.com/office/powerpoint/2010/main" val="12105481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ext Box 2"/>
          <p:cNvSpPr txBox="1">
            <a:spLocks noChangeArrowheads="1"/>
          </p:cNvSpPr>
          <p:nvPr/>
        </p:nvSpPr>
        <p:spPr bwMode="auto">
          <a:xfrm>
            <a:off x="1703389" y="1989138"/>
            <a:ext cx="8785225"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endParaRPr lang="fa-IR" altLang="fa-IR" sz="2400">
              <a:ea typeface="Zar" pitchFamily="2" charset="0"/>
              <a:cs typeface="Zar" pitchFamily="2" charset="0"/>
            </a:endParaRPr>
          </a:p>
          <a:p>
            <a:pPr>
              <a:spcBef>
                <a:spcPct val="50000"/>
              </a:spcBef>
            </a:pPr>
            <a:r>
              <a:rPr lang="fa-IR" altLang="fa-IR" sz="2400">
                <a:ea typeface="Zar" pitchFamily="2" charset="0"/>
                <a:cs typeface="Zar" pitchFamily="2" charset="0"/>
              </a:rPr>
              <a:t>1-1- افتتاح حساب موجودي كالا</a:t>
            </a:r>
          </a:p>
          <a:p>
            <a:pPr>
              <a:spcBef>
                <a:spcPct val="50000"/>
              </a:spcBef>
            </a:pPr>
            <a:r>
              <a:rPr lang="fa-IR" altLang="fa-IR" sz="2400">
                <a:ea typeface="Zar" pitchFamily="2" charset="0"/>
                <a:cs typeface="Zar" pitchFamily="2" charset="0"/>
              </a:rPr>
              <a:t>1-2- كليه خريدها در بدهكار حساب ثبت مي‌شود</a:t>
            </a:r>
          </a:p>
          <a:p>
            <a:pPr>
              <a:spcBef>
                <a:spcPct val="50000"/>
              </a:spcBef>
            </a:pPr>
            <a:r>
              <a:rPr lang="fa-IR" altLang="fa-IR" sz="2400">
                <a:ea typeface="Zar" pitchFamily="2" charset="0"/>
                <a:cs typeface="Zar" pitchFamily="2" charset="0"/>
              </a:rPr>
              <a:t>1-3- هزينه‌هاي مستقيم خريد هم در بدهكار اين حساب ثبت مي‌شود</a:t>
            </a:r>
          </a:p>
          <a:p>
            <a:pPr>
              <a:spcBef>
                <a:spcPct val="50000"/>
              </a:spcBef>
            </a:pPr>
            <a:r>
              <a:rPr lang="fa-IR" altLang="fa-IR" sz="2400">
                <a:ea typeface="Zar" pitchFamily="2" charset="0"/>
                <a:cs typeface="Zar" pitchFamily="2" charset="0"/>
              </a:rPr>
              <a:t>1-4- برگشت از خريد و تخفيفات و تخفيفات نقدي خريد در بستانكار ثبت  مي‌شود</a:t>
            </a:r>
          </a:p>
          <a:p>
            <a:pPr>
              <a:spcBef>
                <a:spcPct val="50000"/>
              </a:spcBef>
            </a:pPr>
            <a:r>
              <a:rPr lang="fa-IR" altLang="fa-IR" sz="2400">
                <a:ea typeface="Zar" pitchFamily="2" charset="0"/>
                <a:cs typeface="Zar" pitchFamily="2" charset="0"/>
              </a:rPr>
              <a:t>1-5- موقع فروش علاوه بر آرتيكل (فروش وصندوق) حساب قيمت تمام شده كالاي فروش رفته بدهكار و موجودي كالا بستانكار مي‌شود</a:t>
            </a:r>
            <a:endParaRPr lang="en-US" altLang="fa-IR" sz="2400">
              <a:ea typeface="Zar" pitchFamily="2" charset="0"/>
              <a:cs typeface="Zar" pitchFamily="2" charset="0"/>
            </a:endParaRPr>
          </a:p>
        </p:txBody>
      </p:sp>
      <p:sp>
        <p:nvSpPr>
          <p:cNvPr id="243715" name="Rectangle 3"/>
          <p:cNvSpPr>
            <a:spLocks noChangeArrowheads="1"/>
          </p:cNvSpPr>
          <p:nvPr/>
        </p:nvSpPr>
        <p:spPr bwMode="auto">
          <a:xfrm>
            <a:off x="3216275" y="434975"/>
            <a:ext cx="6561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spcBef>
                <a:spcPct val="50000"/>
              </a:spcBef>
            </a:pPr>
            <a:r>
              <a:rPr lang="fa-IR" altLang="fa-IR" sz="3200"/>
              <a:t>1- روش محاسبه دائمي موجودي كالا</a:t>
            </a:r>
          </a:p>
        </p:txBody>
      </p:sp>
    </p:spTree>
    <p:extLst>
      <p:ext uri="{BB962C8B-B14F-4D97-AF65-F5344CB8AC3E}">
        <p14:creationId xmlns:p14="http://schemas.microsoft.com/office/powerpoint/2010/main" val="38355921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ext Box 2"/>
          <p:cNvSpPr txBox="1">
            <a:spLocks noChangeArrowheads="1"/>
          </p:cNvSpPr>
          <p:nvPr/>
        </p:nvSpPr>
        <p:spPr bwMode="auto">
          <a:xfrm>
            <a:off x="2279650" y="1989139"/>
            <a:ext cx="7704138" cy="329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روش محاسبه دائمي موجودي كالا</a:t>
            </a:r>
          </a:p>
          <a:p>
            <a:pPr>
              <a:spcBef>
                <a:spcPct val="50000"/>
              </a:spcBef>
              <a:buFontTx/>
              <a:buChar char="•"/>
            </a:pPr>
            <a:r>
              <a:rPr lang="fa-IR" altLang="fa-IR" sz="2800">
                <a:ea typeface="Zar" pitchFamily="2" charset="0"/>
                <a:cs typeface="Zar" pitchFamily="2" charset="0"/>
              </a:rPr>
              <a:t>در هر لحظه ,تعداد و ارزش موجودي كالا مشخص است و نيازي به ارزيابي نيست</a:t>
            </a:r>
          </a:p>
          <a:p>
            <a:pPr>
              <a:spcBef>
                <a:spcPct val="50000"/>
              </a:spcBef>
              <a:buFontTx/>
              <a:buChar char="•"/>
            </a:pPr>
            <a:r>
              <a:rPr lang="fa-IR" altLang="fa-IR" sz="2800">
                <a:ea typeface="Zar" pitchFamily="2" charset="0"/>
                <a:cs typeface="Zar" pitchFamily="2" charset="0"/>
              </a:rPr>
              <a:t> اين روش براي موسساتي كه تعداد كالاي مورد معامله آنها كم ولي ارزش آن بالاست مناسب است </a:t>
            </a:r>
          </a:p>
          <a:p>
            <a:pPr>
              <a:spcBef>
                <a:spcPct val="50000"/>
              </a:spcBef>
            </a:pPr>
            <a:r>
              <a:rPr lang="fa-IR" altLang="fa-IR" sz="2800">
                <a:ea typeface="Zar" pitchFamily="2" charset="0"/>
                <a:cs typeface="Zar" pitchFamily="2" charset="0"/>
              </a:rPr>
              <a:t>(مانند بنگاههاي خريد و فروش اتومبيل)</a:t>
            </a:r>
            <a:endParaRPr lang="en-US" altLang="fa-IR" sz="2800">
              <a:ea typeface="Zar" pitchFamily="2" charset="0"/>
              <a:cs typeface="Zar" pitchFamily="2" charset="0"/>
            </a:endParaRPr>
          </a:p>
        </p:txBody>
      </p:sp>
    </p:spTree>
    <p:extLst>
      <p:ext uri="{BB962C8B-B14F-4D97-AF65-F5344CB8AC3E}">
        <p14:creationId xmlns:p14="http://schemas.microsoft.com/office/powerpoint/2010/main" val="19442352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Text Box 2"/>
          <p:cNvSpPr txBox="1">
            <a:spLocks noChangeArrowheads="1"/>
          </p:cNvSpPr>
          <p:nvPr/>
        </p:nvSpPr>
        <p:spPr bwMode="auto">
          <a:xfrm>
            <a:off x="2279650" y="1989138"/>
            <a:ext cx="7704138"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endParaRPr lang="fa-IR" altLang="fa-IR" sz="2800">
              <a:ea typeface="Zar" pitchFamily="2" charset="0"/>
              <a:cs typeface="Zar" pitchFamily="2" charset="0"/>
            </a:endParaRPr>
          </a:p>
          <a:p>
            <a:pPr>
              <a:spcBef>
                <a:spcPct val="50000"/>
              </a:spcBef>
              <a:buFontTx/>
              <a:buChar char="•"/>
            </a:pPr>
            <a:r>
              <a:rPr lang="fa-IR" altLang="fa-IR" sz="2800">
                <a:ea typeface="Zar" pitchFamily="2" charset="0"/>
                <a:cs typeface="Zar" pitchFamily="2" charset="0"/>
              </a:rPr>
              <a:t> در اين روش حساب موجودي كالا در پايان اولين سال فعاليت افتتاح و نشاندهنده مانده فروش نرفته كالا در اولين سال فعاليت است برخلاف روش قبل در اين روش براي خريد و هزينه‌هاي مستقيم خريد و برگشت از خريد، حسابهاي جداگانه در نظر گرفته مي‌شود</a:t>
            </a:r>
          </a:p>
          <a:p>
            <a:pPr>
              <a:spcBef>
                <a:spcPct val="50000"/>
              </a:spcBef>
              <a:buFontTx/>
              <a:buChar char="•"/>
            </a:pPr>
            <a:r>
              <a:rPr lang="fa-IR" altLang="fa-IR" sz="2800">
                <a:ea typeface="Zar" pitchFamily="2" charset="0"/>
                <a:cs typeface="Zar" pitchFamily="2" charset="0"/>
              </a:rPr>
              <a:t> اين روش مناسب موسساتي است كه حجم خريد و فروش آنها بالاست (سوپر ماركتها)</a:t>
            </a:r>
            <a:endParaRPr lang="en-US" altLang="fa-IR" sz="2800">
              <a:ea typeface="Zar" pitchFamily="2" charset="0"/>
              <a:cs typeface="Zar" pitchFamily="2" charset="0"/>
            </a:endParaRPr>
          </a:p>
        </p:txBody>
      </p:sp>
      <p:sp>
        <p:nvSpPr>
          <p:cNvPr id="245763" name="Rectangle 3"/>
          <p:cNvSpPr>
            <a:spLocks noChangeArrowheads="1"/>
          </p:cNvSpPr>
          <p:nvPr/>
        </p:nvSpPr>
        <p:spPr bwMode="auto">
          <a:xfrm>
            <a:off x="3216275" y="434975"/>
            <a:ext cx="6561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spcBef>
                <a:spcPct val="50000"/>
              </a:spcBef>
            </a:pPr>
            <a:r>
              <a:rPr lang="fa-IR" altLang="fa-IR" sz="3200"/>
              <a:t>2- روش محاسبه ادواری موجودي كالا</a:t>
            </a:r>
          </a:p>
        </p:txBody>
      </p:sp>
    </p:spTree>
    <p:extLst>
      <p:ext uri="{BB962C8B-B14F-4D97-AF65-F5344CB8AC3E}">
        <p14:creationId xmlns:p14="http://schemas.microsoft.com/office/powerpoint/2010/main" val="23300909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ext Box 2"/>
          <p:cNvSpPr txBox="1">
            <a:spLocks noChangeArrowheads="1"/>
          </p:cNvSpPr>
          <p:nvPr/>
        </p:nvSpPr>
        <p:spPr bwMode="auto">
          <a:xfrm>
            <a:off x="2424114" y="1557338"/>
            <a:ext cx="77041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پايان اولين سال فعاليت موجودي كالاهاي فروش نرفته, محاسبه و در بدهكار حساب موجودي كالا ثبت مي‌شود</a:t>
            </a:r>
            <a:endParaRPr lang="en-US" altLang="fa-IR" sz="2800">
              <a:ea typeface="Zar" pitchFamily="2" charset="0"/>
              <a:cs typeface="Zar" pitchFamily="2" charset="0"/>
            </a:endParaRPr>
          </a:p>
        </p:txBody>
      </p:sp>
      <p:graphicFrame>
        <p:nvGraphicFramePr>
          <p:cNvPr id="695322" name="Group 26"/>
          <p:cNvGraphicFramePr>
            <a:graphicFrameLocks noGrp="1"/>
          </p:cNvGraphicFramePr>
          <p:nvPr/>
        </p:nvGraphicFramePr>
        <p:xfrm>
          <a:off x="2855913" y="3500438"/>
          <a:ext cx="6769100" cy="1728788"/>
        </p:xfrm>
        <a:graphic>
          <a:graphicData uri="http://schemas.openxmlformats.org/drawingml/2006/table">
            <a:tbl>
              <a:tblPr rtl="1"/>
              <a:tblGrid>
                <a:gridCol w="1368425"/>
                <a:gridCol w="1081088"/>
                <a:gridCol w="1420812"/>
                <a:gridCol w="1430338"/>
                <a:gridCol w="1468437"/>
              </a:tblGrid>
              <a:tr h="67468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موجودي كالا</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خلاصه سود و زيان</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0541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XXX</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XXX</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246800" name="Rectangle 27"/>
          <p:cNvSpPr>
            <a:spLocks noChangeArrowheads="1"/>
          </p:cNvSpPr>
          <p:nvPr/>
        </p:nvSpPr>
        <p:spPr bwMode="auto">
          <a:xfrm>
            <a:off x="4367213" y="511176"/>
            <a:ext cx="564449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a:spcBef>
                <a:spcPct val="50000"/>
              </a:spcBef>
            </a:pPr>
            <a:r>
              <a:rPr lang="fa-IR" altLang="fa-IR" sz="3600">
                <a:ea typeface="Zar" pitchFamily="2" charset="0"/>
                <a:cs typeface="Zar" pitchFamily="2" charset="0"/>
              </a:rPr>
              <a:t>چگونگي افتتاح حساب موجودي كالا</a:t>
            </a:r>
          </a:p>
        </p:txBody>
      </p:sp>
    </p:spTree>
    <p:extLst>
      <p:ext uri="{BB962C8B-B14F-4D97-AF65-F5344CB8AC3E}">
        <p14:creationId xmlns:p14="http://schemas.microsoft.com/office/powerpoint/2010/main" val="3738989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ext Box 2"/>
          <p:cNvSpPr txBox="1">
            <a:spLocks noChangeArrowheads="1"/>
          </p:cNvSpPr>
          <p:nvPr/>
        </p:nvSpPr>
        <p:spPr bwMode="auto">
          <a:xfrm>
            <a:off x="2279650" y="1989139"/>
            <a:ext cx="7704138" cy="341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فرض كنيد مانده موجودي كالاي فروشگاه آلفا در اولين سال فعاليت در انتهاي سال مبلغ 230.000 باشد.</a:t>
            </a:r>
          </a:p>
          <a:p>
            <a:pPr>
              <a:spcBef>
                <a:spcPct val="50000"/>
              </a:spcBef>
            </a:pPr>
            <a:r>
              <a:rPr lang="fa-IR" altLang="fa-IR" sz="2800">
                <a:ea typeface="Zar" pitchFamily="2" charset="0"/>
                <a:cs typeface="Zar" pitchFamily="2" charset="0"/>
              </a:rPr>
              <a:t> ثبت دفتر روزنامه:</a:t>
            </a:r>
          </a:p>
          <a:p>
            <a:pPr>
              <a:spcBef>
                <a:spcPct val="50000"/>
              </a:spcBef>
            </a:pPr>
            <a:r>
              <a:rPr lang="fa-IR" altLang="fa-IR" sz="2800">
                <a:ea typeface="Zar" pitchFamily="2" charset="0"/>
                <a:cs typeface="Zar" pitchFamily="2" charset="0"/>
              </a:rPr>
              <a:t>29/12 موجودي كالا 230.000</a:t>
            </a:r>
          </a:p>
          <a:p>
            <a:pPr>
              <a:spcBef>
                <a:spcPct val="50000"/>
              </a:spcBef>
            </a:pPr>
            <a:r>
              <a:rPr lang="fa-IR" altLang="fa-IR" sz="2800">
                <a:ea typeface="Zar" pitchFamily="2" charset="0"/>
                <a:cs typeface="Zar" pitchFamily="2" charset="0"/>
              </a:rPr>
              <a:t>			خلاصه سود و زيان 230.000</a:t>
            </a:r>
          </a:p>
          <a:p>
            <a:pPr>
              <a:spcBef>
                <a:spcPct val="50000"/>
              </a:spcBef>
            </a:pPr>
            <a:r>
              <a:rPr lang="fa-IR" altLang="fa-IR" sz="2400">
                <a:ea typeface="Zar" pitchFamily="2" charset="0"/>
                <a:cs typeface="Zar" pitchFamily="2" charset="0"/>
              </a:rPr>
              <a:t>ثبت موجودي كالاي ارزيابي شده در انتهاي سال</a:t>
            </a:r>
            <a:endParaRPr lang="en-US" altLang="fa-IR" sz="2400">
              <a:ea typeface="Zar" pitchFamily="2" charset="0"/>
              <a:cs typeface="Zar" pitchFamily="2" charset="0"/>
            </a:endParaRPr>
          </a:p>
        </p:txBody>
      </p:sp>
      <p:sp>
        <p:nvSpPr>
          <p:cNvPr id="247811" name="Rectangle 3"/>
          <p:cNvSpPr>
            <a:spLocks noChangeArrowheads="1"/>
          </p:cNvSpPr>
          <p:nvPr/>
        </p:nvSpPr>
        <p:spPr bwMode="auto">
          <a:xfrm>
            <a:off x="8907464" y="363539"/>
            <a:ext cx="114807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4400">
                <a:ea typeface="Zar" pitchFamily="2" charset="0"/>
                <a:cs typeface="Zar" pitchFamily="2" charset="0"/>
              </a:rPr>
              <a:t>مثال:</a:t>
            </a:r>
            <a:endParaRPr lang="en-US" altLang="fa-IR" sz="4400">
              <a:ea typeface="Zar" pitchFamily="2" charset="0"/>
              <a:cs typeface="Zar" pitchFamily="2" charset="0"/>
            </a:endParaRPr>
          </a:p>
        </p:txBody>
      </p:sp>
    </p:spTree>
    <p:extLst>
      <p:ext uri="{BB962C8B-B14F-4D97-AF65-F5344CB8AC3E}">
        <p14:creationId xmlns:p14="http://schemas.microsoft.com/office/powerpoint/2010/main" val="556041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ChangeArrowheads="1"/>
          </p:cNvSpPr>
          <p:nvPr/>
        </p:nvSpPr>
        <p:spPr bwMode="auto">
          <a:xfrm>
            <a:off x="1847851" y="2093914"/>
            <a:ext cx="8640763"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ماهيت خريدهاي اين مؤسسات به دو دسته تقسيم مي</a:t>
            </a:r>
            <a:r>
              <a:rPr lang="ar-SA" altLang="fa-IR" sz="3200">
                <a:cs typeface="Arial" panose="020B0604020202020204" pitchFamily="34" charset="0"/>
              </a:rPr>
              <a:t>‌</a:t>
            </a:r>
            <a:r>
              <a:rPr lang="ar-SA" altLang="fa-IR" sz="3200">
                <a:ea typeface="Zar" pitchFamily="2" charset="0"/>
                <a:cs typeface="Zar" pitchFamily="2" charset="0"/>
              </a:rPr>
              <a:t>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1- كالايي كه براي مصرف در داخل فروشگاه خريداري مي</a:t>
            </a:r>
            <a:r>
              <a:rPr lang="ar-SA" altLang="fa-IR" sz="3200">
                <a:cs typeface="Arial" panose="020B0604020202020204" pitchFamily="34" charset="0"/>
              </a:rPr>
              <a:t>‌</a:t>
            </a:r>
            <a:r>
              <a:rPr lang="ar-SA" altLang="fa-IR" sz="3200">
                <a:ea typeface="Zar" pitchFamily="2" charset="0"/>
                <a:cs typeface="Zar" pitchFamily="2" charset="0"/>
              </a:rPr>
              <a:t>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مثال: ملزومات، </a:t>
            </a:r>
            <a:r>
              <a:rPr lang="ar-SA" altLang="fa-IR" sz="3200">
                <a:cs typeface="Arial" panose="020B0604020202020204" pitchFamily="34" charset="0"/>
              </a:rPr>
              <a:t>‌</a:t>
            </a:r>
            <a:r>
              <a:rPr lang="ar-SA" altLang="fa-IR" sz="3200">
                <a:ea typeface="Zar" pitchFamily="2" charset="0"/>
                <a:cs typeface="Zar" pitchFamily="2" charset="0"/>
              </a:rPr>
              <a:t>اثاثه اداري</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2- كالايي كه براي فروش خريداري مي</a:t>
            </a:r>
            <a:r>
              <a:rPr lang="ar-SA" altLang="fa-IR" sz="3200">
                <a:cs typeface="Arial" panose="020B0604020202020204" pitchFamily="34" charset="0"/>
              </a:rPr>
              <a:t>‌</a:t>
            </a:r>
            <a:r>
              <a:rPr lang="ar-SA" altLang="fa-IR" sz="3200">
                <a:ea typeface="Zar" pitchFamily="2" charset="0"/>
                <a:cs typeface="Zar" pitchFamily="2" charset="0"/>
              </a:rPr>
              <a:t>شود.</a:t>
            </a:r>
          </a:p>
        </p:txBody>
      </p:sp>
      <p:sp>
        <p:nvSpPr>
          <p:cNvPr id="192515" name="Rectangle 3"/>
          <p:cNvSpPr>
            <a:spLocks noChangeArrowheads="1"/>
          </p:cNvSpPr>
          <p:nvPr/>
        </p:nvSpPr>
        <p:spPr bwMode="auto">
          <a:xfrm>
            <a:off x="3287713" y="635000"/>
            <a:ext cx="676339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4000">
                <a:latin typeface="Times New Roman" panose="02020603050405020304" pitchFamily="18" charset="0"/>
                <a:ea typeface="Zar" pitchFamily="2" charset="0"/>
                <a:cs typeface="Zar" pitchFamily="2" charset="0"/>
              </a:rPr>
              <a:t>حسابداري مؤسسات خريد و فروش كالا</a:t>
            </a:r>
            <a:endParaRPr lang="en-US" altLang="fa-IR" sz="40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8519543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ext Box 2"/>
          <p:cNvSpPr txBox="1">
            <a:spLocks noChangeArrowheads="1"/>
          </p:cNvSpPr>
          <p:nvPr/>
        </p:nvSpPr>
        <p:spPr bwMode="auto">
          <a:xfrm>
            <a:off x="2279650" y="1989139"/>
            <a:ext cx="7704138" cy="244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در طول سال بعد مانده موجودي كالا به مبلغ 230.000 ريال بدون تغيير باقي مي‌ماند. حال در انتهاي دومين سال فعاليت فرض كنيد ارزيابي مانده موجودي كالاي فروشگاه آلفا مبلغ 643.000 ريال را نشان دهد.</a:t>
            </a:r>
          </a:p>
          <a:p>
            <a:pPr>
              <a:spcBef>
                <a:spcPct val="50000"/>
              </a:spcBef>
            </a:pPr>
            <a:r>
              <a:rPr lang="fa-IR" altLang="fa-IR" sz="2800">
                <a:ea typeface="Zar" pitchFamily="2" charset="0"/>
                <a:cs typeface="Zar" pitchFamily="2" charset="0"/>
              </a:rPr>
              <a:t>ثبت اصلاح حساب موجودي كالا به شرح زير است</a:t>
            </a:r>
            <a:endParaRPr lang="en-US" altLang="fa-IR" sz="2800">
              <a:ea typeface="Zar" pitchFamily="2" charset="0"/>
              <a:cs typeface="Zar" pitchFamily="2" charset="0"/>
            </a:endParaRPr>
          </a:p>
        </p:txBody>
      </p:sp>
    </p:spTree>
    <p:extLst>
      <p:ext uri="{BB962C8B-B14F-4D97-AF65-F5344CB8AC3E}">
        <p14:creationId xmlns:p14="http://schemas.microsoft.com/office/powerpoint/2010/main" val="377073496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ext Box 2"/>
          <p:cNvSpPr txBox="1">
            <a:spLocks noChangeArrowheads="1"/>
          </p:cNvSpPr>
          <p:nvPr/>
        </p:nvSpPr>
        <p:spPr bwMode="auto">
          <a:xfrm>
            <a:off x="2424114" y="1557338"/>
            <a:ext cx="7704137"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2800">
                <a:ea typeface="Zar" pitchFamily="2" charset="0"/>
                <a:cs typeface="Zar" pitchFamily="2" charset="0"/>
              </a:rPr>
              <a:t>1- كل موجودي ابتداي دوره به حساب خلاصه سود و زيان منتقل و مانده حساب صفر مي‌شود </a:t>
            </a:r>
          </a:p>
          <a:p>
            <a:pPr>
              <a:spcBef>
                <a:spcPct val="50000"/>
              </a:spcBef>
            </a:pPr>
            <a:r>
              <a:rPr lang="fa-IR" altLang="fa-IR" sz="2800">
                <a:ea typeface="Zar" pitchFamily="2" charset="0"/>
                <a:cs typeface="Zar" pitchFamily="2" charset="0"/>
              </a:rPr>
              <a:t>خلاصه سود و زيان 230.000</a:t>
            </a:r>
          </a:p>
          <a:p>
            <a:pPr>
              <a:spcBef>
                <a:spcPct val="50000"/>
              </a:spcBef>
            </a:pPr>
            <a:r>
              <a:rPr lang="fa-IR" altLang="fa-IR" sz="2800">
                <a:ea typeface="Zar" pitchFamily="2" charset="0"/>
                <a:cs typeface="Zar" pitchFamily="2" charset="0"/>
              </a:rPr>
              <a:t>			موجودي كالا 230.000</a:t>
            </a:r>
            <a:endParaRPr lang="en-US" altLang="fa-IR" sz="2800">
              <a:ea typeface="Zar" pitchFamily="2" charset="0"/>
              <a:cs typeface="Zar" pitchFamily="2" charset="0"/>
            </a:endParaRPr>
          </a:p>
        </p:txBody>
      </p:sp>
      <p:graphicFrame>
        <p:nvGraphicFramePr>
          <p:cNvPr id="698411" name="Group 43"/>
          <p:cNvGraphicFramePr>
            <a:graphicFrameLocks noGrp="1"/>
          </p:cNvGraphicFramePr>
          <p:nvPr/>
        </p:nvGraphicFramePr>
        <p:xfrm>
          <a:off x="2566989" y="3806825"/>
          <a:ext cx="7343775" cy="2687638"/>
        </p:xfrm>
        <a:graphic>
          <a:graphicData uri="http://schemas.openxmlformats.org/drawingml/2006/table">
            <a:tbl>
              <a:tblPr rtl="1"/>
              <a:tblGrid>
                <a:gridCol w="1706563"/>
                <a:gridCol w="1566862"/>
                <a:gridCol w="925513"/>
                <a:gridCol w="1847850"/>
                <a:gridCol w="1296987"/>
              </a:tblGrid>
              <a:tr h="10112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موجودي كالا</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خلاصه سودو زيان</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811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(1/1)</a:t>
                      </a: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2270626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ext Box 2"/>
          <p:cNvSpPr txBox="1">
            <a:spLocks noChangeArrowheads="1"/>
          </p:cNvSpPr>
          <p:nvPr/>
        </p:nvSpPr>
        <p:spPr bwMode="auto">
          <a:xfrm>
            <a:off x="1919288" y="1989139"/>
            <a:ext cx="80645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400">
                <a:ea typeface="Zar" pitchFamily="2" charset="0"/>
                <a:cs typeface="Zar" pitchFamily="2" charset="0"/>
              </a:rPr>
              <a:t>2- ارزيابي جديد را در بدهكار حساب موجودي كالا ثبت مي‌نماييم</a:t>
            </a:r>
          </a:p>
          <a:p>
            <a:pPr>
              <a:spcBef>
                <a:spcPct val="50000"/>
              </a:spcBef>
            </a:pPr>
            <a:r>
              <a:rPr lang="fa-IR" altLang="fa-IR" sz="4400">
                <a:ea typeface="Zar" pitchFamily="2" charset="0"/>
                <a:cs typeface="Zar" pitchFamily="2" charset="0"/>
              </a:rPr>
              <a:t>29/12موجودي كالا 643.000</a:t>
            </a:r>
          </a:p>
          <a:p>
            <a:pPr>
              <a:spcBef>
                <a:spcPct val="50000"/>
              </a:spcBef>
            </a:pPr>
            <a:r>
              <a:rPr lang="fa-IR" altLang="fa-IR" sz="4400">
                <a:ea typeface="Zar" pitchFamily="2" charset="0"/>
                <a:cs typeface="Zar" pitchFamily="2" charset="0"/>
              </a:rPr>
              <a:t>		  خلاصه سودو زيان 643.000</a:t>
            </a:r>
            <a:endParaRPr lang="en-US" altLang="fa-IR" sz="4400">
              <a:ea typeface="Zar" pitchFamily="2" charset="0"/>
              <a:cs typeface="Zar" pitchFamily="2" charset="0"/>
            </a:endParaRPr>
          </a:p>
        </p:txBody>
      </p:sp>
    </p:spTree>
    <p:extLst>
      <p:ext uri="{BB962C8B-B14F-4D97-AF65-F5344CB8AC3E}">
        <p14:creationId xmlns:p14="http://schemas.microsoft.com/office/powerpoint/2010/main" val="28735487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0419" name="Group 3"/>
          <p:cNvGraphicFramePr>
            <a:graphicFrameLocks noGrp="1"/>
          </p:cNvGraphicFramePr>
          <p:nvPr/>
        </p:nvGraphicFramePr>
        <p:xfrm>
          <a:off x="2855913" y="1916114"/>
          <a:ext cx="6769100" cy="3335973"/>
        </p:xfrm>
        <a:graphic>
          <a:graphicData uri="http://schemas.openxmlformats.org/drawingml/2006/table">
            <a:tbl>
              <a:tblPr rtl="1"/>
              <a:tblGrid>
                <a:gridCol w="1573213"/>
                <a:gridCol w="1444625"/>
                <a:gridCol w="852487"/>
                <a:gridCol w="1430338"/>
                <a:gridCol w="1468437"/>
              </a:tblGrid>
              <a:tr h="129381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موجودي كالا</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خلاصه سود و زيان</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0193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643.000</a:t>
                      </a:r>
                      <a:endParaRPr kumimoji="0" lang="ar-SA"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230.000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643.000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1387258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ext Box 2"/>
          <p:cNvSpPr txBox="1">
            <a:spLocks noChangeArrowheads="1"/>
          </p:cNvSpPr>
          <p:nvPr/>
        </p:nvSpPr>
        <p:spPr bwMode="auto">
          <a:xfrm>
            <a:off x="1847850" y="1989139"/>
            <a:ext cx="8135938"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pPr>
            <a:r>
              <a:rPr lang="fa-IR" altLang="fa-IR" sz="4000">
                <a:ea typeface="Zar" pitchFamily="2" charset="0"/>
                <a:cs typeface="Zar" pitchFamily="2" charset="0"/>
              </a:rPr>
              <a:t>چگونگي محاسبه سود خالص ( ويژه)</a:t>
            </a:r>
          </a:p>
          <a:p>
            <a:pPr>
              <a:spcBef>
                <a:spcPct val="50000"/>
              </a:spcBef>
            </a:pPr>
            <a:r>
              <a:rPr lang="fa-IR" altLang="fa-IR" sz="4000">
                <a:ea typeface="Zar" pitchFamily="2" charset="0"/>
                <a:cs typeface="Zar" pitchFamily="2" charset="0"/>
              </a:rPr>
              <a:t>قبلاً آموختيم در موسسات خدماتي:</a:t>
            </a:r>
          </a:p>
          <a:p>
            <a:pPr>
              <a:spcBef>
                <a:spcPct val="50000"/>
              </a:spcBef>
            </a:pPr>
            <a:r>
              <a:rPr lang="fa-IR" altLang="fa-IR" sz="4000">
                <a:ea typeface="Zar" pitchFamily="2" charset="0"/>
                <a:cs typeface="Zar" pitchFamily="2" charset="0"/>
              </a:rPr>
              <a:t>هزينه‌ها – </a:t>
            </a:r>
            <a:r>
              <a:rPr lang="fa-IR" altLang="fa-IR" sz="3200">
                <a:ea typeface="Zar" pitchFamily="2" charset="0"/>
                <a:cs typeface="Zar" pitchFamily="2" charset="0"/>
              </a:rPr>
              <a:t>درآمد حاصل از خدمات</a:t>
            </a:r>
            <a:r>
              <a:rPr lang="fa-IR" altLang="fa-IR" sz="4000">
                <a:ea typeface="Zar" pitchFamily="2" charset="0"/>
                <a:cs typeface="Zar" pitchFamily="2" charset="0"/>
              </a:rPr>
              <a:t> = سودخالص</a:t>
            </a:r>
            <a:endParaRPr lang="en-US" altLang="fa-IR" sz="4000">
              <a:ea typeface="Zar" pitchFamily="2" charset="0"/>
              <a:cs typeface="Zar" pitchFamily="2" charset="0"/>
            </a:endParaRPr>
          </a:p>
        </p:txBody>
      </p:sp>
    </p:spTree>
    <p:extLst>
      <p:ext uri="{BB962C8B-B14F-4D97-AF65-F5344CB8AC3E}">
        <p14:creationId xmlns:p14="http://schemas.microsoft.com/office/powerpoint/2010/main" val="219760569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3"/>
          <p:cNvSpPr>
            <a:spLocks noChangeArrowheads="1"/>
          </p:cNvSpPr>
          <p:nvPr/>
        </p:nvSpPr>
        <p:spPr bwMode="auto">
          <a:xfrm>
            <a:off x="4727576" y="404814"/>
            <a:ext cx="4487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4000">
                <a:ea typeface="Zar" pitchFamily="2" charset="0"/>
                <a:cs typeface="Zar" pitchFamily="2" charset="0"/>
              </a:rPr>
              <a:t>اما در موسسات تجاري : </a:t>
            </a:r>
            <a:endParaRPr lang="en-US" altLang="fa-IR" sz="4000">
              <a:ea typeface="Zar" pitchFamily="2" charset="0"/>
              <a:cs typeface="Zar" pitchFamily="2" charset="0"/>
            </a:endParaRPr>
          </a:p>
        </p:txBody>
      </p:sp>
      <p:sp>
        <p:nvSpPr>
          <p:cNvPr id="253955" name="AutoShape 4"/>
          <p:cNvSpPr>
            <a:spLocks noChangeArrowheads="1"/>
          </p:cNvSpPr>
          <p:nvPr/>
        </p:nvSpPr>
        <p:spPr bwMode="auto">
          <a:xfrm>
            <a:off x="7731125" y="3121026"/>
            <a:ext cx="2808288" cy="1223963"/>
          </a:xfrm>
          <a:prstGeom prst="bevel">
            <a:avLst>
              <a:gd name="adj" fmla="val 685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800">
                <a:ea typeface="Zar" pitchFamily="2" charset="0"/>
                <a:cs typeface="Zar" pitchFamily="2" charset="0"/>
              </a:rPr>
              <a:t>هزينه‌هاي طي دوره</a:t>
            </a:r>
            <a:endParaRPr lang="en-US" altLang="fa-IR" sz="2800">
              <a:ea typeface="Zar" pitchFamily="2" charset="0"/>
              <a:cs typeface="Zar" pitchFamily="2" charset="0"/>
            </a:endParaRPr>
          </a:p>
        </p:txBody>
      </p:sp>
      <p:sp>
        <p:nvSpPr>
          <p:cNvPr id="253956" name="Rectangle 5"/>
          <p:cNvSpPr>
            <a:spLocks noChangeArrowheads="1"/>
          </p:cNvSpPr>
          <p:nvPr/>
        </p:nvSpPr>
        <p:spPr bwMode="auto">
          <a:xfrm>
            <a:off x="6867526" y="2997201"/>
            <a:ext cx="941283"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0600"/>
              <a:t>–</a:t>
            </a:r>
            <a:endParaRPr lang="en-US" altLang="fa-IR" sz="10600"/>
          </a:p>
        </p:txBody>
      </p:sp>
      <p:sp>
        <p:nvSpPr>
          <p:cNvPr id="253957" name="AutoShape 6"/>
          <p:cNvSpPr>
            <a:spLocks noChangeArrowheads="1"/>
          </p:cNvSpPr>
          <p:nvPr/>
        </p:nvSpPr>
        <p:spPr bwMode="auto">
          <a:xfrm>
            <a:off x="4130675" y="3194051"/>
            <a:ext cx="2736850" cy="1223963"/>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سود ناخالص دوره‌مالي</a:t>
            </a:r>
            <a:endParaRPr lang="en-US" altLang="fa-IR" sz="2400">
              <a:ea typeface="Zar" pitchFamily="2" charset="0"/>
              <a:cs typeface="Zar" pitchFamily="2" charset="0"/>
            </a:endParaRPr>
          </a:p>
        </p:txBody>
      </p:sp>
      <p:sp>
        <p:nvSpPr>
          <p:cNvPr id="253958" name="Rectangle 7"/>
          <p:cNvSpPr>
            <a:spLocks noChangeArrowheads="1"/>
          </p:cNvSpPr>
          <p:nvPr/>
        </p:nvSpPr>
        <p:spPr bwMode="auto">
          <a:xfrm>
            <a:off x="3303589" y="3121025"/>
            <a:ext cx="559769"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800"/>
              <a:t>=</a:t>
            </a:r>
            <a:endParaRPr lang="en-US" altLang="fa-IR" sz="8800"/>
          </a:p>
        </p:txBody>
      </p:sp>
      <p:sp>
        <p:nvSpPr>
          <p:cNvPr id="253959" name="AutoShape 8"/>
          <p:cNvSpPr>
            <a:spLocks noChangeArrowheads="1"/>
          </p:cNvSpPr>
          <p:nvPr/>
        </p:nvSpPr>
        <p:spPr bwMode="auto">
          <a:xfrm>
            <a:off x="1647825" y="3194050"/>
            <a:ext cx="1619250" cy="1079500"/>
          </a:xfrm>
          <a:prstGeom prst="bevel">
            <a:avLst>
              <a:gd name="adj" fmla="val 661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800">
                <a:ea typeface="Zar" pitchFamily="2" charset="0"/>
                <a:cs typeface="Zar" pitchFamily="2" charset="0"/>
              </a:rPr>
              <a:t>سودخالص</a:t>
            </a:r>
            <a:endParaRPr lang="en-US" altLang="fa-IR" sz="2800">
              <a:ea typeface="Zar" pitchFamily="2" charset="0"/>
              <a:cs typeface="Zar" pitchFamily="2" charset="0"/>
            </a:endParaRPr>
          </a:p>
        </p:txBody>
      </p:sp>
    </p:spTree>
    <p:extLst>
      <p:ext uri="{BB962C8B-B14F-4D97-AF65-F5344CB8AC3E}">
        <p14:creationId xmlns:p14="http://schemas.microsoft.com/office/powerpoint/2010/main" val="268143311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eaLnBrk="1" hangingPunct="1"/>
            <a:r>
              <a:rPr lang="fa-IR" altLang="fa-IR" smtClean="0"/>
              <a:t>و نحوه محاسبه سود ناخالص</a:t>
            </a:r>
            <a:endParaRPr lang="en-US" altLang="fa-IR" smtClean="0"/>
          </a:p>
        </p:txBody>
      </p:sp>
      <p:sp>
        <p:nvSpPr>
          <p:cNvPr id="254979" name="AutoShape 4"/>
          <p:cNvSpPr>
            <a:spLocks noChangeArrowheads="1"/>
          </p:cNvSpPr>
          <p:nvPr/>
        </p:nvSpPr>
        <p:spPr bwMode="auto">
          <a:xfrm>
            <a:off x="4410075" y="3194051"/>
            <a:ext cx="2736850" cy="1223963"/>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درآمد حاصل از فروش</a:t>
            </a:r>
          </a:p>
          <a:p>
            <a:pPr algn="ctr" rtl="0"/>
            <a:r>
              <a:rPr lang="fa-IR" altLang="fa-IR" sz="2400">
                <a:ea typeface="Zar" pitchFamily="2" charset="0"/>
                <a:cs typeface="Zar" pitchFamily="2" charset="0"/>
              </a:rPr>
              <a:t> (فروش خالص)</a:t>
            </a:r>
            <a:endParaRPr lang="en-US" altLang="fa-IR" sz="2400">
              <a:ea typeface="Zar" pitchFamily="2" charset="0"/>
              <a:cs typeface="Zar" pitchFamily="2" charset="0"/>
            </a:endParaRPr>
          </a:p>
        </p:txBody>
      </p:sp>
      <p:sp>
        <p:nvSpPr>
          <p:cNvPr id="254980" name="AutoShape 5"/>
          <p:cNvSpPr>
            <a:spLocks noChangeArrowheads="1"/>
          </p:cNvSpPr>
          <p:nvPr/>
        </p:nvSpPr>
        <p:spPr bwMode="auto">
          <a:xfrm>
            <a:off x="7931150" y="3213101"/>
            <a:ext cx="2736850" cy="1223963"/>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قيمت تمام شده</a:t>
            </a:r>
          </a:p>
          <a:p>
            <a:pPr algn="ctr" rtl="0"/>
            <a:r>
              <a:rPr lang="fa-IR" altLang="fa-IR" sz="2400">
                <a:ea typeface="Zar" pitchFamily="2" charset="0"/>
                <a:cs typeface="Zar" pitchFamily="2" charset="0"/>
              </a:rPr>
              <a:t>کالای فروش رفته</a:t>
            </a:r>
            <a:endParaRPr lang="en-US" altLang="fa-IR" sz="2400">
              <a:ea typeface="Zar" pitchFamily="2" charset="0"/>
              <a:cs typeface="Zar" pitchFamily="2" charset="0"/>
            </a:endParaRPr>
          </a:p>
        </p:txBody>
      </p:sp>
      <p:sp>
        <p:nvSpPr>
          <p:cNvPr id="254981" name="AutoShape 6"/>
          <p:cNvSpPr>
            <a:spLocks noChangeArrowheads="1"/>
          </p:cNvSpPr>
          <p:nvPr/>
        </p:nvSpPr>
        <p:spPr bwMode="auto">
          <a:xfrm>
            <a:off x="1524001" y="3068638"/>
            <a:ext cx="1979613" cy="1223962"/>
          </a:xfrm>
          <a:prstGeom prst="bevel">
            <a:avLst>
              <a:gd name="adj" fmla="val 6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r>
              <a:rPr lang="fa-IR" altLang="fa-IR" sz="2400">
                <a:ea typeface="Zar" pitchFamily="2" charset="0"/>
                <a:cs typeface="Zar" pitchFamily="2" charset="0"/>
              </a:rPr>
              <a:t>سود ناخالص</a:t>
            </a:r>
            <a:endParaRPr lang="en-US" altLang="fa-IR" sz="2400">
              <a:ea typeface="Zar" pitchFamily="2" charset="0"/>
              <a:cs typeface="Zar" pitchFamily="2" charset="0"/>
            </a:endParaRPr>
          </a:p>
        </p:txBody>
      </p:sp>
      <p:sp>
        <p:nvSpPr>
          <p:cNvPr id="254982" name="Rectangle 7"/>
          <p:cNvSpPr>
            <a:spLocks noChangeArrowheads="1"/>
          </p:cNvSpPr>
          <p:nvPr/>
        </p:nvSpPr>
        <p:spPr bwMode="auto">
          <a:xfrm>
            <a:off x="3481389" y="3121025"/>
            <a:ext cx="559769"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800"/>
              <a:t>=</a:t>
            </a:r>
            <a:endParaRPr lang="en-US" altLang="fa-IR" sz="8800"/>
          </a:p>
        </p:txBody>
      </p:sp>
      <p:sp>
        <p:nvSpPr>
          <p:cNvPr id="254983" name="Rectangle 8"/>
          <p:cNvSpPr>
            <a:spLocks noChangeArrowheads="1"/>
          </p:cNvSpPr>
          <p:nvPr/>
        </p:nvSpPr>
        <p:spPr bwMode="auto">
          <a:xfrm>
            <a:off x="7223126" y="3273426"/>
            <a:ext cx="75533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000"/>
              <a:t>–</a:t>
            </a:r>
            <a:endParaRPr lang="en-US" altLang="fa-IR" sz="8000"/>
          </a:p>
        </p:txBody>
      </p:sp>
    </p:spTree>
    <p:extLst>
      <p:ext uri="{BB962C8B-B14F-4D97-AF65-F5344CB8AC3E}">
        <p14:creationId xmlns:p14="http://schemas.microsoft.com/office/powerpoint/2010/main" val="38296217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2566988" y="549275"/>
            <a:ext cx="7772400" cy="579438"/>
          </a:xfrm>
        </p:spPr>
        <p:txBody>
          <a:bodyPr>
            <a:normAutofit fontScale="90000"/>
          </a:bodyPr>
          <a:lstStyle/>
          <a:p>
            <a:pPr eaLnBrk="1" hangingPunct="1"/>
            <a:r>
              <a:rPr lang="fa-IR" altLang="fa-IR" sz="3200"/>
              <a:t>نحوه محاسبه قيمت تمام شده كالاي فروش رفته:</a:t>
            </a:r>
            <a:endParaRPr lang="en-US" altLang="fa-IR" sz="3200"/>
          </a:p>
        </p:txBody>
      </p:sp>
      <p:sp>
        <p:nvSpPr>
          <p:cNvPr id="256003" name="Rectangle 3"/>
          <p:cNvSpPr>
            <a:spLocks noGrp="1" noChangeArrowheads="1"/>
          </p:cNvSpPr>
          <p:nvPr>
            <p:ph type="body" idx="1"/>
          </p:nvPr>
        </p:nvSpPr>
        <p:spPr>
          <a:xfrm>
            <a:off x="3503613" y="5373688"/>
            <a:ext cx="5181600" cy="588962"/>
          </a:xfrm>
          <a:noFill/>
          <a:ln>
            <a:solidFill>
              <a:schemeClr val="tx2"/>
            </a:solidFill>
            <a:miter lim="800000"/>
            <a:headEnd/>
            <a:tailEnd/>
          </a:ln>
        </p:spPr>
        <p:txBody>
          <a:bodyPr/>
          <a:lstStyle/>
          <a:p>
            <a:pPr eaLnBrk="1" hangingPunct="1">
              <a:buFontTx/>
              <a:buNone/>
            </a:pPr>
            <a:r>
              <a:rPr lang="fa-IR" altLang="fa-IR" smtClean="0"/>
              <a:t>قيمت تمام شده كالاي فروش رفته</a:t>
            </a:r>
            <a:endParaRPr lang="en-US" altLang="fa-IR" smtClean="0"/>
          </a:p>
        </p:txBody>
      </p:sp>
      <p:sp>
        <p:nvSpPr>
          <p:cNvPr id="256004" name="Oval 4"/>
          <p:cNvSpPr>
            <a:spLocks noChangeArrowheads="1"/>
          </p:cNvSpPr>
          <p:nvPr/>
        </p:nvSpPr>
        <p:spPr bwMode="auto">
          <a:xfrm>
            <a:off x="7248526" y="1916114"/>
            <a:ext cx="2519363" cy="2376487"/>
          </a:xfrm>
          <a:prstGeom prst="ellipse">
            <a:avLst/>
          </a:prstGeom>
          <a:solidFill>
            <a:srgbClr val="CCFFCC"/>
          </a:solidFill>
          <a:ln w="9525">
            <a:round/>
            <a:headEnd/>
            <a:tailEnd/>
          </a:ln>
          <a:effectLst/>
          <a:scene3d>
            <a:camera prst="legacyObliqueBottomLeft"/>
            <a:lightRig rig="legacyFlat3" dir="t"/>
          </a:scene3d>
          <a:sp3d extrusionH="430200" prstMaterial="legacyMatte">
            <a:bevelT w="13500" h="13500" prst="angle"/>
            <a:bevelB w="13500" h="13500" prst="angle"/>
            <a:extrusionClr>
              <a:srgbClr val="CCFFCC"/>
            </a:extrusionClr>
            <a:contourClr>
              <a:srgbClr val="CC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موجودي كالا</a:t>
            </a:r>
          </a:p>
          <a:p>
            <a:pPr algn="ctr"/>
            <a:r>
              <a:rPr lang="fa-IR" altLang="fa-IR" sz="3200">
                <a:ea typeface="Zar" pitchFamily="2" charset="0"/>
                <a:cs typeface="Zar" pitchFamily="2" charset="0"/>
              </a:rPr>
              <a:t> در پايان دوره</a:t>
            </a:r>
            <a:endParaRPr lang="en-US" altLang="fa-IR" sz="3200">
              <a:ea typeface="Zar" pitchFamily="2" charset="0"/>
              <a:cs typeface="Zar" pitchFamily="2" charset="0"/>
            </a:endParaRPr>
          </a:p>
        </p:txBody>
      </p:sp>
      <p:sp>
        <p:nvSpPr>
          <p:cNvPr id="256005" name="Oval 5"/>
          <p:cNvSpPr>
            <a:spLocks noChangeArrowheads="1"/>
          </p:cNvSpPr>
          <p:nvPr/>
        </p:nvSpPr>
        <p:spPr bwMode="auto">
          <a:xfrm>
            <a:off x="2566989" y="1844675"/>
            <a:ext cx="2808287" cy="2520950"/>
          </a:xfrm>
          <a:prstGeom prst="ellipse">
            <a:avLst/>
          </a:prstGeom>
          <a:solidFill>
            <a:srgbClr val="CCFFFF"/>
          </a:solidFill>
          <a:ln w="9525">
            <a:round/>
            <a:headEnd/>
            <a:tailEnd/>
          </a:ln>
          <a:effectLst/>
          <a:scene3d>
            <a:camera prst="legacyObliqueBottomLeft"/>
            <a:lightRig rig="legacyFlat3" dir="t"/>
          </a:scene3d>
          <a:sp3d extrusionH="430200" prstMaterial="legacyMatte">
            <a:bevelT w="13500" h="13500" prst="angle"/>
            <a:bevelB w="13500" h="13500" prst="angle"/>
            <a:extrusionClr>
              <a:srgbClr val="CCFFFF"/>
            </a:extrusionClr>
            <a:contourClr>
              <a:srgbClr val="CCFF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قيمت تمام شده</a:t>
            </a:r>
          </a:p>
          <a:p>
            <a:pPr algn="ctr"/>
            <a:r>
              <a:rPr lang="fa-IR" altLang="fa-IR" sz="3200">
                <a:ea typeface="Zar" pitchFamily="2" charset="0"/>
                <a:cs typeface="Zar" pitchFamily="2" charset="0"/>
              </a:rPr>
              <a:t>كالاي آماده</a:t>
            </a:r>
          </a:p>
          <a:p>
            <a:pPr algn="ctr"/>
            <a:r>
              <a:rPr lang="fa-IR" altLang="fa-IR" sz="3200">
                <a:ea typeface="Zar" pitchFamily="2" charset="0"/>
                <a:cs typeface="Zar" pitchFamily="2" charset="0"/>
              </a:rPr>
              <a:t> به فروش</a:t>
            </a:r>
            <a:endParaRPr lang="en-US" altLang="fa-IR" sz="3200">
              <a:ea typeface="Zar" pitchFamily="2" charset="0"/>
              <a:cs typeface="Zar" pitchFamily="2" charset="0"/>
            </a:endParaRPr>
          </a:p>
        </p:txBody>
      </p:sp>
      <p:sp>
        <p:nvSpPr>
          <p:cNvPr id="256006" name="Line 7"/>
          <p:cNvSpPr>
            <a:spLocks noChangeShapeType="1"/>
          </p:cNvSpPr>
          <p:nvPr/>
        </p:nvSpPr>
        <p:spPr bwMode="auto">
          <a:xfrm flipH="1">
            <a:off x="7104063" y="4149725"/>
            <a:ext cx="863600" cy="10795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007" name="Line 8"/>
          <p:cNvSpPr>
            <a:spLocks noChangeShapeType="1"/>
          </p:cNvSpPr>
          <p:nvPr/>
        </p:nvSpPr>
        <p:spPr bwMode="auto">
          <a:xfrm>
            <a:off x="4943476" y="4005263"/>
            <a:ext cx="1008063" cy="12954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6008" name="Line 9"/>
          <p:cNvSpPr>
            <a:spLocks noChangeShapeType="1"/>
          </p:cNvSpPr>
          <p:nvPr/>
        </p:nvSpPr>
        <p:spPr bwMode="auto">
          <a:xfrm>
            <a:off x="5951539" y="3141663"/>
            <a:ext cx="649287"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20906802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eaLnBrk="1" hangingPunct="1"/>
            <a:r>
              <a:rPr lang="fa-IR" altLang="fa-IR" smtClean="0"/>
              <a:t>قيمت تمام شده كالاي آماده بفروش:</a:t>
            </a:r>
            <a:endParaRPr lang="en-US" altLang="fa-IR" smtClean="0"/>
          </a:p>
        </p:txBody>
      </p:sp>
      <p:sp>
        <p:nvSpPr>
          <p:cNvPr id="257027" name="Rectangle 3"/>
          <p:cNvSpPr>
            <a:spLocks noGrp="1" noChangeArrowheads="1"/>
          </p:cNvSpPr>
          <p:nvPr>
            <p:ph type="body" idx="1"/>
          </p:nvPr>
        </p:nvSpPr>
        <p:spPr>
          <a:xfrm>
            <a:off x="2927350" y="5373688"/>
            <a:ext cx="5830888" cy="588962"/>
          </a:xfrm>
          <a:noFill/>
          <a:ln>
            <a:solidFill>
              <a:srgbClr val="000000"/>
            </a:solidFill>
            <a:miter lim="800000"/>
            <a:headEnd/>
            <a:tailEnd/>
          </a:ln>
        </p:spPr>
        <p:txBody>
          <a:bodyPr/>
          <a:lstStyle/>
          <a:p>
            <a:pPr eaLnBrk="1" hangingPunct="1">
              <a:buFontTx/>
              <a:buNone/>
            </a:pPr>
            <a:r>
              <a:rPr lang="fa-IR" altLang="fa-IR" smtClean="0"/>
              <a:t>قيمت تمام شده كالاي آماده به فروش</a:t>
            </a:r>
            <a:endParaRPr lang="en-US" altLang="fa-IR" smtClean="0"/>
          </a:p>
        </p:txBody>
      </p:sp>
      <p:sp>
        <p:nvSpPr>
          <p:cNvPr id="257028" name="Oval 4"/>
          <p:cNvSpPr>
            <a:spLocks noChangeArrowheads="1"/>
          </p:cNvSpPr>
          <p:nvPr/>
        </p:nvSpPr>
        <p:spPr bwMode="auto">
          <a:xfrm>
            <a:off x="7248526" y="1916114"/>
            <a:ext cx="2519363" cy="2376487"/>
          </a:xfrm>
          <a:prstGeom prst="ellipse">
            <a:avLst/>
          </a:prstGeom>
          <a:solidFill>
            <a:schemeClr val="accent1"/>
          </a:solidFill>
          <a:ln w="9525">
            <a:round/>
            <a:headEnd/>
            <a:tailEnd/>
          </a:ln>
          <a:effectLst/>
          <a:scene3d>
            <a:camera prst="legacyPerspectiveFront">
              <a:rot lat="20099998" lon="1500000" rev="0"/>
            </a:camera>
            <a:lightRig rig="legacyFlat4" dir="b"/>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خريد خالص</a:t>
            </a:r>
          </a:p>
          <a:p>
            <a:pPr algn="ctr"/>
            <a:r>
              <a:rPr lang="fa-IR" altLang="fa-IR" sz="3200">
                <a:ea typeface="Zar" pitchFamily="2" charset="0"/>
                <a:cs typeface="Zar" pitchFamily="2" charset="0"/>
              </a:rPr>
              <a:t> در طي دوره</a:t>
            </a:r>
            <a:endParaRPr lang="en-US" altLang="fa-IR" sz="3200">
              <a:ea typeface="Zar" pitchFamily="2" charset="0"/>
              <a:cs typeface="Zar" pitchFamily="2" charset="0"/>
            </a:endParaRPr>
          </a:p>
        </p:txBody>
      </p:sp>
      <p:sp>
        <p:nvSpPr>
          <p:cNvPr id="257029" name="Oval 5"/>
          <p:cNvSpPr>
            <a:spLocks noChangeArrowheads="1"/>
          </p:cNvSpPr>
          <p:nvPr/>
        </p:nvSpPr>
        <p:spPr bwMode="auto">
          <a:xfrm>
            <a:off x="2566989" y="1844675"/>
            <a:ext cx="2808287" cy="2520950"/>
          </a:xfrm>
          <a:prstGeom prst="ellipse">
            <a:avLst/>
          </a:prstGeom>
          <a:solidFill>
            <a:schemeClr val="accent1"/>
          </a:solidFill>
          <a:ln w="9525">
            <a:round/>
            <a:headEnd/>
            <a:tailEnd/>
          </a:ln>
          <a:effectLst/>
          <a:scene3d>
            <a:camera prst="legacyPerspectiveFront">
              <a:rot lat="20099998" lon="20099998" rev="0"/>
            </a:camera>
            <a:lightRig rig="legacyFlat2" dir="t"/>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3200">
                <a:ea typeface="Zar" pitchFamily="2" charset="0"/>
                <a:cs typeface="Zar" pitchFamily="2" charset="0"/>
              </a:rPr>
              <a:t>موجودي كالا</a:t>
            </a:r>
          </a:p>
          <a:p>
            <a:pPr algn="ctr"/>
            <a:r>
              <a:rPr lang="fa-IR" altLang="fa-IR" sz="3200">
                <a:ea typeface="Zar" pitchFamily="2" charset="0"/>
                <a:cs typeface="Zar" pitchFamily="2" charset="0"/>
              </a:rPr>
              <a:t>در ابتداي دوره</a:t>
            </a:r>
          </a:p>
        </p:txBody>
      </p:sp>
      <p:sp>
        <p:nvSpPr>
          <p:cNvPr id="257030" name="Line 7"/>
          <p:cNvSpPr>
            <a:spLocks noChangeShapeType="1"/>
          </p:cNvSpPr>
          <p:nvPr/>
        </p:nvSpPr>
        <p:spPr bwMode="auto">
          <a:xfrm flipH="1">
            <a:off x="7032625" y="4221163"/>
            <a:ext cx="863600" cy="10795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031" name="Line 8"/>
          <p:cNvSpPr>
            <a:spLocks noChangeShapeType="1"/>
          </p:cNvSpPr>
          <p:nvPr/>
        </p:nvSpPr>
        <p:spPr bwMode="auto">
          <a:xfrm>
            <a:off x="4943476" y="4078288"/>
            <a:ext cx="1008063" cy="1295400"/>
          </a:xfrm>
          <a:prstGeom prst="line">
            <a:avLst/>
          </a:prstGeom>
          <a:noFill/>
          <a:ln w="5715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7032" name="Rectangle 10"/>
          <p:cNvSpPr>
            <a:spLocks noChangeArrowheads="1"/>
          </p:cNvSpPr>
          <p:nvPr/>
        </p:nvSpPr>
        <p:spPr bwMode="auto">
          <a:xfrm>
            <a:off x="5880100" y="2565401"/>
            <a:ext cx="526106"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8000"/>
              <a:t>+</a:t>
            </a:r>
            <a:endParaRPr lang="en-US" altLang="fa-IR" sz="8000"/>
          </a:p>
        </p:txBody>
      </p:sp>
    </p:spTree>
    <p:extLst>
      <p:ext uri="{BB962C8B-B14F-4D97-AF65-F5344CB8AC3E}">
        <p14:creationId xmlns:p14="http://schemas.microsoft.com/office/powerpoint/2010/main" val="11266062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eaLnBrk="1" hangingPunct="1"/>
            <a:r>
              <a:rPr lang="fa-IR" altLang="fa-IR" smtClean="0"/>
              <a:t>خريد خالص</a:t>
            </a:r>
            <a:endParaRPr lang="en-US" altLang="fa-IR" smtClean="0"/>
          </a:p>
        </p:txBody>
      </p:sp>
      <p:sp>
        <p:nvSpPr>
          <p:cNvPr id="258051" name="Rectangle 3"/>
          <p:cNvSpPr>
            <a:spLocks noGrp="1" noChangeArrowheads="1"/>
          </p:cNvSpPr>
          <p:nvPr>
            <p:ph type="body" idx="1"/>
          </p:nvPr>
        </p:nvSpPr>
        <p:spPr>
          <a:xfrm>
            <a:off x="3719514" y="5589588"/>
            <a:ext cx="3957637" cy="588962"/>
          </a:xfrm>
          <a:noFill/>
          <a:ln>
            <a:solidFill>
              <a:srgbClr val="000000"/>
            </a:solidFill>
            <a:miter lim="800000"/>
            <a:headEnd/>
            <a:tailEnd/>
          </a:ln>
        </p:spPr>
        <p:txBody>
          <a:bodyPr/>
          <a:lstStyle/>
          <a:p>
            <a:pPr eaLnBrk="1" hangingPunct="1">
              <a:buFontTx/>
              <a:buNone/>
            </a:pPr>
            <a:r>
              <a:rPr lang="fa-IR" altLang="fa-IR" smtClean="0"/>
              <a:t>خريد خالص در طي دوره</a:t>
            </a:r>
            <a:endParaRPr lang="en-US" altLang="fa-IR" smtClean="0"/>
          </a:p>
        </p:txBody>
      </p:sp>
      <p:sp>
        <p:nvSpPr>
          <p:cNvPr id="258052" name="Rectangle 4"/>
          <p:cNvSpPr>
            <a:spLocks noChangeArrowheads="1"/>
          </p:cNvSpPr>
          <p:nvPr/>
        </p:nvSpPr>
        <p:spPr bwMode="auto">
          <a:xfrm>
            <a:off x="7319963" y="2060575"/>
            <a:ext cx="2736850" cy="2808288"/>
          </a:xfrm>
          <a:prstGeom prst="rect">
            <a:avLst/>
          </a:prstGeom>
          <a:solidFill>
            <a:schemeClr val="accent1"/>
          </a:solidFill>
          <a:ln w="9525">
            <a:solidFill>
              <a:schemeClr val="tx1"/>
            </a:solidFill>
            <a:miter lim="800000"/>
            <a:headEnd/>
            <a:tailEnd/>
          </a:ln>
          <a:effectLst>
            <a:outerShdw dist="117088" dir="2963922"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p>
        </p:txBody>
      </p:sp>
      <p:sp>
        <p:nvSpPr>
          <p:cNvPr id="258053" name="Rectangle 5"/>
          <p:cNvSpPr>
            <a:spLocks noChangeArrowheads="1"/>
          </p:cNvSpPr>
          <p:nvPr/>
        </p:nvSpPr>
        <p:spPr bwMode="auto">
          <a:xfrm>
            <a:off x="2351088" y="2133600"/>
            <a:ext cx="2736850" cy="2808288"/>
          </a:xfrm>
          <a:prstGeom prst="rect">
            <a:avLst/>
          </a:prstGeom>
          <a:solidFill>
            <a:schemeClr val="accent1"/>
          </a:solidFill>
          <a:ln w="9525">
            <a:solidFill>
              <a:schemeClr val="tx1"/>
            </a:solidFill>
            <a:miter lim="800000"/>
            <a:headEnd/>
            <a:tailEnd/>
          </a:ln>
          <a:effectLst>
            <a:outerShdw dist="143684" dir="2700000" algn="ctr" rotWithShape="0">
              <a:schemeClr val="bg2"/>
            </a:outerShdw>
          </a:effectLst>
        </p:spPr>
        <p:txBody>
          <a:bodyPr wrap="none" anchor="ct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rtl="0"/>
            <a:endParaRPr lang="en-US" altLang="fa-IR" sz="1800">
              <a:ea typeface="Zar" pitchFamily="2" charset="0"/>
              <a:cs typeface="Zar" pitchFamily="2" charset="0"/>
            </a:endParaRPr>
          </a:p>
        </p:txBody>
      </p:sp>
      <p:sp>
        <p:nvSpPr>
          <p:cNvPr id="258054" name="Line 6"/>
          <p:cNvSpPr>
            <a:spLocks noChangeShapeType="1"/>
          </p:cNvSpPr>
          <p:nvPr/>
        </p:nvSpPr>
        <p:spPr bwMode="auto">
          <a:xfrm>
            <a:off x="5735638" y="3429000"/>
            <a:ext cx="647700"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8055" name="Text Box 8"/>
          <p:cNvSpPr txBox="1">
            <a:spLocks noChangeArrowheads="1"/>
          </p:cNvSpPr>
          <p:nvPr/>
        </p:nvSpPr>
        <p:spPr bwMode="auto">
          <a:xfrm>
            <a:off x="7535864" y="2349500"/>
            <a:ext cx="2193229"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برگشت از خريد و تخفيفات</a:t>
            </a:r>
            <a:endParaRPr lang="en-US" altLang="fa-IR" sz="1800">
              <a:ea typeface="Zar" pitchFamily="2" charset="0"/>
              <a:cs typeface="Zar" pitchFamily="2" charset="0"/>
            </a:endParaRPr>
          </a:p>
        </p:txBody>
      </p:sp>
      <p:sp>
        <p:nvSpPr>
          <p:cNvPr id="258056" name="Text Box 9"/>
          <p:cNvSpPr txBox="1">
            <a:spLocks noChangeArrowheads="1"/>
          </p:cNvSpPr>
          <p:nvPr/>
        </p:nvSpPr>
        <p:spPr bwMode="auto">
          <a:xfrm>
            <a:off x="7824789" y="3789363"/>
            <a:ext cx="1640193"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تخفيفات نقدي خريد</a:t>
            </a:r>
            <a:endParaRPr lang="en-US" altLang="fa-IR" sz="1800">
              <a:ea typeface="Zar" pitchFamily="2" charset="0"/>
              <a:cs typeface="Zar" pitchFamily="2" charset="0"/>
            </a:endParaRPr>
          </a:p>
        </p:txBody>
      </p:sp>
      <p:sp>
        <p:nvSpPr>
          <p:cNvPr id="258057" name="Text Box 10"/>
          <p:cNvSpPr txBox="1">
            <a:spLocks noChangeArrowheads="1"/>
          </p:cNvSpPr>
          <p:nvPr/>
        </p:nvSpPr>
        <p:spPr bwMode="auto">
          <a:xfrm>
            <a:off x="2927350" y="2492375"/>
            <a:ext cx="1529586"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خريد در طي دوره</a:t>
            </a:r>
            <a:endParaRPr lang="en-US" altLang="fa-IR" sz="1800">
              <a:ea typeface="Zar" pitchFamily="2" charset="0"/>
              <a:cs typeface="Zar" pitchFamily="2" charset="0"/>
            </a:endParaRPr>
          </a:p>
        </p:txBody>
      </p:sp>
      <p:sp>
        <p:nvSpPr>
          <p:cNvPr id="258058" name="Text Box 11"/>
          <p:cNvSpPr txBox="1">
            <a:spLocks noChangeArrowheads="1"/>
          </p:cNvSpPr>
          <p:nvPr/>
        </p:nvSpPr>
        <p:spPr bwMode="auto">
          <a:xfrm>
            <a:off x="2711451" y="3860800"/>
            <a:ext cx="1936749"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fa-IR" altLang="fa-IR" sz="1800">
                <a:ea typeface="Zar" pitchFamily="2" charset="0"/>
                <a:cs typeface="Zar" pitchFamily="2" charset="0"/>
              </a:rPr>
              <a:t>هزينه‌هاي مستقيم خريد</a:t>
            </a:r>
            <a:endParaRPr lang="en-US" altLang="fa-IR" sz="1800">
              <a:ea typeface="Zar" pitchFamily="2" charset="0"/>
              <a:cs typeface="Zar" pitchFamily="2" charset="0"/>
            </a:endParaRPr>
          </a:p>
        </p:txBody>
      </p:sp>
      <p:grpSp>
        <p:nvGrpSpPr>
          <p:cNvPr id="258059" name="Group 14"/>
          <p:cNvGrpSpPr>
            <a:grpSpLocks/>
          </p:cNvGrpSpPr>
          <p:nvPr/>
        </p:nvGrpSpPr>
        <p:grpSpPr bwMode="auto">
          <a:xfrm>
            <a:off x="8472488" y="2984500"/>
            <a:ext cx="647700" cy="503238"/>
            <a:chOff x="4377" y="1880"/>
            <a:chExt cx="408" cy="317"/>
          </a:xfrm>
        </p:grpSpPr>
        <p:sp>
          <p:nvSpPr>
            <p:cNvPr id="258064" name="Line 12"/>
            <p:cNvSpPr>
              <a:spLocks noChangeShapeType="1"/>
            </p:cNvSpPr>
            <p:nvPr/>
          </p:nvSpPr>
          <p:spPr bwMode="auto">
            <a:xfrm>
              <a:off x="4377" y="2024"/>
              <a:ext cx="408"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8065" name="Line 13"/>
            <p:cNvSpPr>
              <a:spLocks noChangeShapeType="1"/>
            </p:cNvSpPr>
            <p:nvPr/>
          </p:nvSpPr>
          <p:spPr bwMode="auto">
            <a:xfrm>
              <a:off x="4588" y="1880"/>
              <a:ext cx="0" cy="317"/>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258060" name="Group 15"/>
          <p:cNvGrpSpPr>
            <a:grpSpLocks/>
          </p:cNvGrpSpPr>
          <p:nvPr/>
        </p:nvGrpSpPr>
        <p:grpSpPr bwMode="auto">
          <a:xfrm>
            <a:off x="3359150" y="3068639"/>
            <a:ext cx="647700" cy="503237"/>
            <a:chOff x="4377" y="1880"/>
            <a:chExt cx="408" cy="317"/>
          </a:xfrm>
        </p:grpSpPr>
        <p:sp>
          <p:nvSpPr>
            <p:cNvPr id="258062" name="Line 16"/>
            <p:cNvSpPr>
              <a:spLocks noChangeShapeType="1"/>
            </p:cNvSpPr>
            <p:nvPr/>
          </p:nvSpPr>
          <p:spPr bwMode="auto">
            <a:xfrm>
              <a:off x="4377" y="2024"/>
              <a:ext cx="408"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8063" name="Line 17"/>
            <p:cNvSpPr>
              <a:spLocks noChangeShapeType="1"/>
            </p:cNvSpPr>
            <p:nvPr/>
          </p:nvSpPr>
          <p:spPr bwMode="auto">
            <a:xfrm>
              <a:off x="4588" y="1880"/>
              <a:ext cx="0" cy="317"/>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cxnSp>
        <p:nvCxnSpPr>
          <p:cNvPr id="258061" name="AutoShape 18"/>
          <p:cNvCxnSpPr>
            <a:cxnSpLocks noChangeShapeType="1"/>
            <a:stCxn id="258052" idx="3"/>
            <a:endCxn id="258051" idx="3"/>
          </p:cNvCxnSpPr>
          <p:nvPr/>
        </p:nvCxnSpPr>
        <p:spPr bwMode="auto">
          <a:xfrm flipH="1">
            <a:off x="7677151" y="3465513"/>
            <a:ext cx="2379663" cy="2419350"/>
          </a:xfrm>
          <a:prstGeom prst="bentConnector3">
            <a:avLst>
              <a:gd name="adj1" fmla="val -9606"/>
            </a:avLst>
          </a:prstGeom>
          <a:noFill/>
          <a:ln w="762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2886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ChangeArrowheads="1"/>
          </p:cNvSpPr>
          <p:nvPr/>
        </p:nvSpPr>
        <p:spPr bwMode="auto">
          <a:xfrm>
            <a:off x="2845315" y="328166"/>
            <a:ext cx="710354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Times New Roman" panose="02020603050405020304" pitchFamily="18" charset="0"/>
                <a:cs typeface="Lotus" pitchFamily="2" charset="0"/>
              </a:rPr>
              <a:t>حالت اول: خريد كالا براي مصرف داخلي</a:t>
            </a:r>
            <a:endParaRPr lang="en-US" altLang="fa-IR" sz="3200">
              <a:ea typeface="Times New Roman" panose="02020603050405020304" pitchFamily="18" charset="0"/>
              <a:cs typeface="Arial" panose="020B0604020202020204" pitchFamily="34" charset="0"/>
            </a:endParaRPr>
          </a:p>
          <a:p>
            <a:r>
              <a:rPr lang="ar-SA" altLang="fa-IR" sz="3200">
                <a:ea typeface="Times New Roman" panose="02020603050405020304" pitchFamily="18" charset="0"/>
                <a:cs typeface="Lotus" pitchFamily="2" charset="0"/>
              </a:rPr>
              <a:t>خريد اثاثه اداري به مبلغ 500 ريال به </a:t>
            </a:r>
            <a:r>
              <a:rPr lang="fa-IR" altLang="fa-IR" sz="3200">
                <a:ea typeface="Times New Roman" panose="02020603050405020304" pitchFamily="18" charset="0"/>
                <a:cs typeface="Lotus" pitchFamily="2" charset="0"/>
              </a:rPr>
              <a:t>صورت</a:t>
            </a:r>
            <a:r>
              <a:rPr lang="ar-SA" altLang="fa-IR" sz="3200">
                <a:ea typeface="Times New Roman" panose="02020603050405020304" pitchFamily="18" charset="0"/>
                <a:cs typeface="Lotus" pitchFamily="2" charset="0"/>
              </a:rPr>
              <a:t> نقد</a:t>
            </a:r>
            <a:endParaRPr lang="en-US" altLang="fa-IR" sz="3200">
              <a:cs typeface="Arial" panose="020B0604020202020204" pitchFamily="34" charset="0"/>
            </a:endParaRPr>
          </a:p>
        </p:txBody>
      </p:sp>
      <p:graphicFrame>
        <p:nvGraphicFramePr>
          <p:cNvPr id="352296" name="Group 40"/>
          <p:cNvGraphicFramePr>
            <a:graphicFrameLocks noGrp="1"/>
          </p:cNvGraphicFramePr>
          <p:nvPr/>
        </p:nvGraphicFramePr>
        <p:xfrm>
          <a:off x="2566989" y="2420938"/>
          <a:ext cx="7273925" cy="1828800"/>
        </p:xfrm>
        <a:graphic>
          <a:graphicData uri="http://schemas.openxmlformats.org/drawingml/2006/table">
            <a:tbl>
              <a:tblPr rtl="1"/>
              <a:tblGrid>
                <a:gridCol w="1692275"/>
                <a:gridCol w="1189038"/>
                <a:gridCol w="1655762"/>
                <a:gridCol w="1157288"/>
                <a:gridCol w="1579562"/>
              </a:tblGrid>
              <a:tr h="3048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اثاثه اداري</a:t>
                      </a:r>
                      <a:endParaRPr kumimoji="0" lang="ar-SA" altLang="fa-IR" sz="5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صندوق</a:t>
                      </a:r>
                      <a:endParaRPr kumimoji="0" lang="en-US" altLang="fa-IR" sz="5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a:t>
                      </a:r>
                      <a:endParaRPr kumimoji="0" lang="ar-SA" altLang="fa-IR" sz="5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5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a:t>
                      </a:r>
                      <a:endParaRPr kumimoji="0" lang="ar-SA" altLang="fa-IR" sz="5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68979596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2566988" y="404814"/>
            <a:ext cx="7772400" cy="701675"/>
          </a:xfrm>
        </p:spPr>
        <p:txBody>
          <a:bodyPr>
            <a:normAutofit fontScale="90000"/>
          </a:bodyPr>
          <a:lstStyle/>
          <a:p>
            <a:pPr eaLnBrk="1" hangingPunct="1"/>
            <a:r>
              <a:rPr lang="fa-IR" altLang="fa-IR" sz="4000"/>
              <a:t>در آمد حاصل از فروش يا فروش خالص</a:t>
            </a:r>
            <a:endParaRPr lang="en-US" altLang="fa-IR" sz="4000"/>
          </a:p>
        </p:txBody>
      </p:sp>
      <p:sp>
        <p:nvSpPr>
          <p:cNvPr id="259075" name="Rectangle 3"/>
          <p:cNvSpPr>
            <a:spLocks noGrp="1" noChangeArrowheads="1"/>
          </p:cNvSpPr>
          <p:nvPr>
            <p:ph type="body" idx="1"/>
          </p:nvPr>
        </p:nvSpPr>
        <p:spPr>
          <a:xfrm>
            <a:off x="4583113" y="4221163"/>
            <a:ext cx="2735262" cy="588962"/>
          </a:xfrm>
          <a:solidFill>
            <a:srgbClr val="FF9900"/>
          </a:solidFill>
          <a:scene3d>
            <a:camera prst="legacyPerspectiveBottom"/>
            <a:lightRig rig="legacyFlat3" dir="t"/>
          </a:scene3d>
          <a:sp3d extrusionH="121893000" prstMaterial="legacyMatte">
            <a:bevelT w="13500" h="13500" prst="angle"/>
            <a:bevelB w="13500" h="13500" prst="angle"/>
            <a:extrusionClr>
              <a:srgbClr val="FF9900"/>
            </a:extrusionClr>
            <a:contourClr>
              <a:srgbClr val="FF9900"/>
            </a:contourClr>
          </a:sp3d>
        </p:spPr>
        <p:txBody>
          <a:bodyPr>
            <a:flatTx/>
          </a:bodyPr>
          <a:lstStyle/>
          <a:p>
            <a:pPr algn="ctr" eaLnBrk="1" hangingPunct="1">
              <a:buFontTx/>
              <a:buNone/>
            </a:pPr>
            <a:r>
              <a:rPr lang="fa-IR" altLang="fa-IR" smtClean="0">
                <a:solidFill>
                  <a:srgbClr val="FFFFCC"/>
                </a:solidFill>
              </a:rPr>
              <a:t>فروش خالص</a:t>
            </a:r>
            <a:endParaRPr lang="en-US" altLang="fa-IR" smtClean="0">
              <a:solidFill>
                <a:srgbClr val="FFFFCC"/>
              </a:solidFill>
            </a:endParaRPr>
          </a:p>
        </p:txBody>
      </p:sp>
      <p:sp>
        <p:nvSpPr>
          <p:cNvPr id="259076" name="Rectangle 4"/>
          <p:cNvSpPr>
            <a:spLocks noChangeArrowheads="1"/>
          </p:cNvSpPr>
          <p:nvPr/>
        </p:nvSpPr>
        <p:spPr bwMode="auto">
          <a:xfrm>
            <a:off x="4800600" y="2276475"/>
            <a:ext cx="5543550" cy="1081088"/>
          </a:xfrm>
          <a:prstGeom prst="rect">
            <a:avLst/>
          </a:prstGeom>
          <a:gradFill rotWithShape="1">
            <a:gsLst>
              <a:gs pos="0">
                <a:schemeClr val="accent1"/>
              </a:gs>
              <a:gs pos="100000">
                <a:schemeClr val="bg1"/>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p>
        </p:txBody>
      </p:sp>
      <p:sp>
        <p:nvSpPr>
          <p:cNvPr id="259077" name="Rectangle 5"/>
          <p:cNvSpPr>
            <a:spLocks noChangeArrowheads="1"/>
          </p:cNvSpPr>
          <p:nvPr/>
        </p:nvSpPr>
        <p:spPr bwMode="auto">
          <a:xfrm>
            <a:off x="1676400" y="2276475"/>
            <a:ext cx="2268538" cy="1081088"/>
          </a:xfrm>
          <a:prstGeom prst="rect">
            <a:avLst/>
          </a:prstGeom>
          <a:gradFill rotWithShape="1">
            <a:gsLst>
              <a:gs pos="0">
                <a:schemeClr val="accent1"/>
              </a:gs>
              <a:gs pos="100000">
                <a:schemeClr val="bg1"/>
              </a:gs>
            </a:gsLst>
            <a:lin ang="5400000" scaled="1"/>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endParaRPr lang="fa-IR"/>
          </a:p>
        </p:txBody>
      </p:sp>
      <p:sp>
        <p:nvSpPr>
          <p:cNvPr id="259078" name="Rectangle 6"/>
          <p:cNvSpPr>
            <a:spLocks noChangeArrowheads="1"/>
          </p:cNvSpPr>
          <p:nvPr/>
        </p:nvSpPr>
        <p:spPr bwMode="auto">
          <a:xfrm>
            <a:off x="5016501" y="2565400"/>
            <a:ext cx="2301875" cy="3762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algn="ctr" eaLnBrk="1" hangingPunct="1">
              <a:buFontTx/>
              <a:buNone/>
            </a:pPr>
            <a:r>
              <a:rPr lang="fa-IR" altLang="fa-IR" sz="1800"/>
              <a:t>برگشت از فروش</a:t>
            </a:r>
            <a:endParaRPr lang="en-US" altLang="fa-IR" sz="1800"/>
          </a:p>
        </p:txBody>
      </p:sp>
      <p:sp>
        <p:nvSpPr>
          <p:cNvPr id="259079" name="Rectangle 7"/>
          <p:cNvSpPr>
            <a:spLocks noChangeArrowheads="1"/>
          </p:cNvSpPr>
          <p:nvPr/>
        </p:nvSpPr>
        <p:spPr bwMode="auto">
          <a:xfrm>
            <a:off x="7896226" y="2565400"/>
            <a:ext cx="2301875" cy="3762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algn="ctr" eaLnBrk="1" hangingPunct="1">
              <a:buFontTx/>
              <a:buNone/>
            </a:pPr>
            <a:r>
              <a:rPr lang="fa-IR" altLang="fa-IR" sz="1800"/>
              <a:t>تخفيفات نقدي فروش</a:t>
            </a:r>
            <a:endParaRPr lang="en-US" altLang="fa-IR" sz="1800"/>
          </a:p>
        </p:txBody>
      </p:sp>
      <p:sp>
        <p:nvSpPr>
          <p:cNvPr id="259080" name="Rectangle 8"/>
          <p:cNvSpPr>
            <a:spLocks noChangeArrowheads="1"/>
          </p:cNvSpPr>
          <p:nvPr/>
        </p:nvSpPr>
        <p:spPr bwMode="auto">
          <a:xfrm>
            <a:off x="1804988" y="2565400"/>
            <a:ext cx="1979612" cy="4064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algn="ctr" eaLnBrk="1" hangingPunct="1">
              <a:buFontTx/>
              <a:buNone/>
            </a:pPr>
            <a:r>
              <a:rPr lang="fa-IR" altLang="fa-IR" sz="2000"/>
              <a:t>فروش در طي دوره</a:t>
            </a:r>
            <a:endParaRPr lang="en-US" altLang="fa-IR" sz="2000"/>
          </a:p>
        </p:txBody>
      </p:sp>
      <p:sp>
        <p:nvSpPr>
          <p:cNvPr id="259081" name="Line 9"/>
          <p:cNvSpPr>
            <a:spLocks noChangeShapeType="1"/>
          </p:cNvSpPr>
          <p:nvPr/>
        </p:nvSpPr>
        <p:spPr bwMode="auto">
          <a:xfrm>
            <a:off x="4117975" y="2781300"/>
            <a:ext cx="431800"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59082" name="Group 10"/>
          <p:cNvGrpSpPr>
            <a:grpSpLocks/>
          </p:cNvGrpSpPr>
          <p:nvPr/>
        </p:nvGrpSpPr>
        <p:grpSpPr bwMode="auto">
          <a:xfrm>
            <a:off x="7391401" y="2636839"/>
            <a:ext cx="360363" cy="287337"/>
            <a:chOff x="4377" y="1880"/>
            <a:chExt cx="408" cy="317"/>
          </a:xfrm>
        </p:grpSpPr>
        <p:sp>
          <p:nvSpPr>
            <p:cNvPr id="259084" name="Line 11"/>
            <p:cNvSpPr>
              <a:spLocks noChangeShapeType="1"/>
            </p:cNvSpPr>
            <p:nvPr/>
          </p:nvSpPr>
          <p:spPr bwMode="auto">
            <a:xfrm>
              <a:off x="4377" y="2024"/>
              <a:ext cx="408" cy="0"/>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59085" name="Line 12"/>
            <p:cNvSpPr>
              <a:spLocks noChangeShapeType="1"/>
            </p:cNvSpPr>
            <p:nvPr/>
          </p:nvSpPr>
          <p:spPr bwMode="auto">
            <a:xfrm>
              <a:off x="4588" y="1880"/>
              <a:ext cx="0" cy="317"/>
            </a:xfrm>
            <a:prstGeom prst="line">
              <a:avLst/>
            </a:prstGeom>
            <a:noFill/>
            <a:ln w="762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cxnSp>
        <p:nvCxnSpPr>
          <p:cNvPr id="259083" name="AutoShape 13"/>
          <p:cNvCxnSpPr>
            <a:cxnSpLocks noChangeShapeType="1"/>
            <a:stCxn id="259076" idx="3"/>
            <a:endCxn id="259075" idx="3"/>
          </p:cNvCxnSpPr>
          <p:nvPr/>
        </p:nvCxnSpPr>
        <p:spPr bwMode="auto">
          <a:xfrm flipH="1">
            <a:off x="7318376" y="2817814"/>
            <a:ext cx="3025775" cy="1698625"/>
          </a:xfrm>
          <a:prstGeom prst="bentConnector3">
            <a:avLst>
              <a:gd name="adj1" fmla="val -7556"/>
            </a:avLst>
          </a:prstGeom>
          <a:noFill/>
          <a:ln w="762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219024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eaLnBrk="1" hangingPunct="1"/>
            <a:r>
              <a:rPr lang="fa-IR" altLang="fa-IR" smtClean="0"/>
              <a:t>حل مساله</a:t>
            </a:r>
            <a:endParaRPr lang="en-US" altLang="fa-IR" smtClean="0"/>
          </a:p>
        </p:txBody>
      </p:sp>
      <p:graphicFrame>
        <p:nvGraphicFramePr>
          <p:cNvPr id="708632" name="Group 24"/>
          <p:cNvGraphicFramePr>
            <a:graphicFrameLocks noGrp="1"/>
          </p:cNvGraphicFramePr>
          <p:nvPr>
            <p:ph idx="1"/>
          </p:nvPr>
        </p:nvGraphicFramePr>
        <p:xfrm>
          <a:off x="2208213" y="1196976"/>
          <a:ext cx="7847012" cy="4722495"/>
        </p:xfrm>
        <a:graphic>
          <a:graphicData uri="http://schemas.openxmlformats.org/drawingml/2006/table">
            <a:tbl>
              <a:tblPr rtl="1"/>
              <a:tblGrid>
                <a:gridCol w="5973762"/>
                <a:gridCol w="1873250"/>
              </a:tblGrid>
              <a:tr h="79057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4700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فروش خالص</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موجودي كالا در ابتداي دوره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خريد خالص</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قيمت تمام شده كالاي آماده بفروش</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موجودي كالا در پايان دوره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قيمت تمام شده كالاي فروش رفته</a:t>
                      </a:r>
                    </a:p>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سود ناخالص ( ناويژه)</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X</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Y</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850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Z</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700</a:t>
                      </a:r>
                      <a:endParaRPr kumimoji="0" lang="en-US"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800</a:t>
                      </a:r>
                      <a:endParaRPr kumimoji="0" lang="ar-SA"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9082776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2640014" y="2997200"/>
            <a:ext cx="4465637" cy="2101850"/>
          </a:xfrm>
        </p:spPr>
        <p:txBody>
          <a:bodyPr/>
          <a:lstStyle/>
          <a:p>
            <a:pPr algn="l" eaLnBrk="1" hangingPunct="1"/>
            <a:r>
              <a:rPr lang="en-US" altLang="fa-IR" smtClean="0"/>
              <a:t>Y</a:t>
            </a:r>
            <a:r>
              <a:rPr lang="fa-IR" altLang="fa-IR" smtClean="0"/>
              <a:t>  + 250 = 850</a:t>
            </a:r>
            <a:br>
              <a:rPr lang="fa-IR" altLang="fa-IR" smtClean="0"/>
            </a:br>
            <a:r>
              <a:rPr lang="fa-IR" altLang="fa-IR" smtClean="0"/>
              <a:t>250 – 850 = </a:t>
            </a:r>
            <a:r>
              <a:rPr lang="en-US" altLang="fa-IR" smtClean="0"/>
              <a:t>Y</a:t>
            </a:r>
            <a:br>
              <a:rPr lang="en-US" altLang="fa-IR" smtClean="0"/>
            </a:br>
            <a:r>
              <a:rPr lang="fa-IR" altLang="fa-IR" smtClean="0"/>
              <a:t>600 = </a:t>
            </a:r>
            <a:r>
              <a:rPr lang="en-US" altLang="fa-IR" smtClean="0"/>
              <a:t>Y</a:t>
            </a:r>
          </a:p>
        </p:txBody>
      </p:sp>
      <p:sp>
        <p:nvSpPr>
          <p:cNvPr id="261123" name="Rectangle 3"/>
          <p:cNvSpPr>
            <a:spLocks noGrp="1" noChangeArrowheads="1"/>
          </p:cNvSpPr>
          <p:nvPr>
            <p:ph type="body" idx="1"/>
          </p:nvPr>
        </p:nvSpPr>
        <p:spPr>
          <a:xfrm>
            <a:off x="1703389" y="1989138"/>
            <a:ext cx="8713787" cy="457200"/>
          </a:xfrm>
        </p:spPr>
        <p:txBody>
          <a:bodyPr>
            <a:normAutofit fontScale="85000" lnSpcReduction="10000"/>
          </a:bodyPr>
          <a:lstStyle/>
          <a:p>
            <a:pPr eaLnBrk="1" hangingPunct="1">
              <a:buFontTx/>
              <a:buNone/>
            </a:pPr>
            <a:r>
              <a:rPr lang="fa-IR" altLang="fa-IR" sz="2400"/>
              <a:t>خريد خالص + موجودي كالا اول دوره = قيمت تمام شده كالاي آماده بفروش</a:t>
            </a:r>
            <a:endParaRPr lang="en-US" altLang="fa-IR" sz="2400"/>
          </a:p>
        </p:txBody>
      </p:sp>
    </p:spTree>
    <p:extLst>
      <p:ext uri="{BB962C8B-B14F-4D97-AF65-F5344CB8AC3E}">
        <p14:creationId xmlns:p14="http://schemas.microsoft.com/office/powerpoint/2010/main" val="8110140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4"/>
          <p:cNvSpPr>
            <a:spLocks noChangeArrowheads="1"/>
          </p:cNvSpPr>
          <p:nvPr/>
        </p:nvSpPr>
        <p:spPr bwMode="auto">
          <a:xfrm>
            <a:off x="2640014" y="2975392"/>
            <a:ext cx="4465637" cy="212365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fa-IR" altLang="fa-IR" sz="4400">
                <a:solidFill>
                  <a:schemeClr val="tx2"/>
                </a:solidFill>
                <a:latin typeface="Times New Roman" panose="02020603050405020304" pitchFamily="18" charset="0"/>
                <a:ea typeface="Zar" pitchFamily="2" charset="0"/>
                <a:cs typeface="Zar" pitchFamily="2" charset="0"/>
              </a:rPr>
              <a:t>700  - </a:t>
            </a:r>
            <a:r>
              <a:rPr lang="en-US" altLang="fa-IR" sz="4400">
                <a:solidFill>
                  <a:schemeClr val="tx2"/>
                </a:solidFill>
                <a:latin typeface="Times New Roman" panose="02020603050405020304" pitchFamily="18" charset="0"/>
                <a:ea typeface="Zar" pitchFamily="2" charset="0"/>
                <a:cs typeface="Zar" pitchFamily="2" charset="0"/>
              </a:rPr>
              <a:t>X</a:t>
            </a:r>
            <a:r>
              <a:rPr lang="fa-IR" altLang="fa-IR" sz="4400">
                <a:solidFill>
                  <a:schemeClr val="tx2"/>
                </a:solidFill>
                <a:latin typeface="Times New Roman" panose="02020603050405020304" pitchFamily="18" charset="0"/>
                <a:ea typeface="Zar" pitchFamily="2" charset="0"/>
                <a:cs typeface="Zar" pitchFamily="2" charset="0"/>
              </a:rPr>
              <a:t> = 800</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700 + 800 = </a:t>
            </a:r>
            <a:r>
              <a:rPr lang="en-US" altLang="fa-IR" sz="4400">
                <a:solidFill>
                  <a:schemeClr val="tx2"/>
                </a:solidFill>
                <a:latin typeface="Times New Roman" panose="02020603050405020304" pitchFamily="18" charset="0"/>
                <a:ea typeface="Zar" pitchFamily="2" charset="0"/>
                <a:cs typeface="Zar" pitchFamily="2" charset="0"/>
              </a:rPr>
              <a:t>X</a:t>
            </a:r>
            <a:br>
              <a:rPr lang="en-US"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1500 = </a:t>
            </a:r>
            <a:r>
              <a:rPr lang="en-US" altLang="fa-IR" sz="4400">
                <a:solidFill>
                  <a:schemeClr val="tx2"/>
                </a:solidFill>
                <a:latin typeface="Times New Roman" panose="02020603050405020304" pitchFamily="18" charset="0"/>
                <a:ea typeface="Zar" pitchFamily="2" charset="0"/>
                <a:cs typeface="Zar" pitchFamily="2" charset="0"/>
              </a:rPr>
              <a:t>X</a:t>
            </a:r>
          </a:p>
        </p:txBody>
      </p:sp>
      <p:sp>
        <p:nvSpPr>
          <p:cNvPr id="262147" name="Rectangle 5"/>
          <p:cNvSpPr>
            <a:spLocks noChangeArrowheads="1"/>
          </p:cNvSpPr>
          <p:nvPr/>
        </p:nvSpPr>
        <p:spPr bwMode="auto">
          <a:xfrm>
            <a:off x="1703389" y="1989138"/>
            <a:ext cx="8713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eaLnBrk="1" hangingPunct="1">
              <a:buFontTx/>
              <a:buNone/>
            </a:pPr>
            <a:r>
              <a:rPr lang="fa-IR" altLang="fa-IR" sz="2400"/>
              <a:t>قيمت تمام شده كالاي فروش رفته – فروش خالص = سود ناخالص</a:t>
            </a:r>
            <a:endParaRPr lang="en-US" altLang="fa-IR" sz="2400"/>
          </a:p>
        </p:txBody>
      </p:sp>
    </p:spTree>
    <p:extLst>
      <p:ext uri="{BB962C8B-B14F-4D97-AF65-F5344CB8AC3E}">
        <p14:creationId xmlns:p14="http://schemas.microsoft.com/office/powerpoint/2010/main" val="3673273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3"/>
          <p:cNvSpPr>
            <a:spLocks noGrp="1" noChangeArrowheads="1"/>
          </p:cNvSpPr>
          <p:nvPr>
            <p:ph type="body" idx="1"/>
          </p:nvPr>
        </p:nvSpPr>
        <p:spPr>
          <a:xfrm>
            <a:off x="1919288" y="1989139"/>
            <a:ext cx="8424862" cy="2916237"/>
          </a:xfrm>
        </p:spPr>
        <p:txBody>
          <a:bodyPr/>
          <a:lstStyle/>
          <a:p>
            <a:pPr eaLnBrk="1" hangingPunct="1">
              <a:buFontTx/>
              <a:buNone/>
            </a:pPr>
            <a:endParaRPr lang="fa-IR" altLang="fa-IR" smtClean="0"/>
          </a:p>
          <a:p>
            <a:pPr eaLnBrk="1" hangingPunct="1">
              <a:buFontTx/>
              <a:buNone/>
            </a:pPr>
            <a:r>
              <a:rPr lang="fa-IR" altLang="fa-IR" sz="1400"/>
              <a:t>موجوي كالا</a:t>
            </a:r>
            <a:r>
              <a:rPr lang="fa-IR" altLang="fa-IR" sz="2800"/>
              <a:t> </a:t>
            </a:r>
            <a:r>
              <a:rPr lang="fa-IR" altLang="fa-IR"/>
              <a:t>در پايان دوره</a:t>
            </a:r>
            <a:r>
              <a:rPr lang="fa-IR" altLang="fa-IR" smtClean="0"/>
              <a:t> – </a:t>
            </a:r>
            <a:r>
              <a:rPr lang="fa-IR" altLang="fa-IR" sz="1600"/>
              <a:t>قيمت تمام شده كالاي آماده بفروش</a:t>
            </a:r>
            <a:r>
              <a:rPr lang="fa-IR" altLang="fa-IR" smtClean="0"/>
              <a:t> =</a:t>
            </a:r>
            <a:r>
              <a:rPr lang="fa-IR" altLang="fa-IR"/>
              <a:t>قيمت تمام شده</a:t>
            </a:r>
            <a:r>
              <a:rPr lang="fa-IR" altLang="fa-IR" smtClean="0"/>
              <a:t> </a:t>
            </a:r>
            <a:r>
              <a:rPr lang="fa-IR" altLang="fa-IR" sz="2000"/>
              <a:t>كالاي فروش رفته</a:t>
            </a:r>
          </a:p>
          <a:p>
            <a:pPr algn="l" eaLnBrk="1" hangingPunct="1">
              <a:buFontTx/>
              <a:buNone/>
            </a:pPr>
            <a:r>
              <a:rPr lang="en-US" altLang="fa-IR" smtClean="0"/>
              <a:t>Z</a:t>
            </a:r>
            <a:r>
              <a:rPr lang="fa-IR" altLang="fa-IR" smtClean="0"/>
              <a:t> – 850 = 700</a:t>
            </a:r>
          </a:p>
          <a:p>
            <a:pPr algn="l" eaLnBrk="1" hangingPunct="1">
              <a:buFontTx/>
              <a:buNone/>
            </a:pPr>
            <a:r>
              <a:rPr lang="fa-IR" altLang="fa-IR" smtClean="0"/>
              <a:t>700 – 850 = </a:t>
            </a:r>
            <a:r>
              <a:rPr lang="en-US" altLang="fa-IR" smtClean="0"/>
              <a:t>z</a:t>
            </a:r>
          </a:p>
          <a:p>
            <a:pPr algn="l" eaLnBrk="1" hangingPunct="1">
              <a:buFontTx/>
              <a:buNone/>
            </a:pPr>
            <a:r>
              <a:rPr lang="fa-IR" altLang="fa-IR" smtClean="0"/>
              <a:t>150 = </a:t>
            </a:r>
            <a:r>
              <a:rPr lang="en-US" altLang="fa-IR" smtClean="0"/>
              <a:t>z</a:t>
            </a:r>
          </a:p>
        </p:txBody>
      </p:sp>
    </p:spTree>
    <p:extLst>
      <p:ext uri="{BB962C8B-B14F-4D97-AF65-F5344CB8AC3E}">
        <p14:creationId xmlns:p14="http://schemas.microsoft.com/office/powerpoint/2010/main" val="26569238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pPr eaLnBrk="1" hangingPunct="1"/>
            <a:r>
              <a:rPr lang="fa-IR" altLang="fa-IR" smtClean="0"/>
              <a:t>حل مساله نمونه</a:t>
            </a:r>
            <a:endParaRPr lang="en-US" altLang="fa-IR" smtClean="0"/>
          </a:p>
        </p:txBody>
      </p:sp>
      <p:sp>
        <p:nvSpPr>
          <p:cNvPr id="264195" name="Rectangle 3"/>
          <p:cNvSpPr>
            <a:spLocks noGrp="1" noChangeArrowheads="1"/>
          </p:cNvSpPr>
          <p:nvPr>
            <p:ph type="body" idx="1"/>
          </p:nvPr>
        </p:nvSpPr>
        <p:spPr>
          <a:xfrm>
            <a:off x="1919288" y="1989138"/>
            <a:ext cx="8062912" cy="4572000"/>
          </a:xfrm>
        </p:spPr>
        <p:txBody>
          <a:bodyPr/>
          <a:lstStyle/>
          <a:p>
            <a:pPr eaLnBrk="1" hangingPunct="1">
              <a:buFontTx/>
              <a:buNone/>
            </a:pPr>
            <a:r>
              <a:rPr lang="fa-IR" altLang="fa-IR" smtClean="0"/>
              <a:t>آقاي جوادي پارچه فروش دوره گرد تصميم به داير نمودن فروشگاه قماش صداقت با وضعيت زير گرفت</a:t>
            </a:r>
          </a:p>
          <a:p>
            <a:pPr eaLnBrk="1" hangingPunct="1">
              <a:buFontTx/>
              <a:buNone/>
            </a:pPr>
            <a:r>
              <a:rPr lang="fa-IR" altLang="fa-IR" smtClean="0"/>
              <a:t>وجه نقد واريز به حساب بانك 	       300.000 </a:t>
            </a:r>
          </a:p>
          <a:p>
            <a:pPr eaLnBrk="1" hangingPunct="1">
              <a:buFontTx/>
              <a:buNone/>
            </a:pPr>
            <a:r>
              <a:rPr lang="fa-IR" altLang="fa-IR" smtClean="0"/>
              <a:t>موجودي پارچه   			      150.000</a:t>
            </a:r>
          </a:p>
          <a:p>
            <a:pPr eaLnBrk="1" hangingPunct="1">
              <a:buFontTx/>
              <a:buNone/>
            </a:pPr>
            <a:r>
              <a:rPr lang="fa-IR" altLang="fa-IR" smtClean="0"/>
              <a:t>طلب از افراد			      100.000</a:t>
            </a:r>
          </a:p>
          <a:p>
            <a:pPr eaLnBrk="1" hangingPunct="1">
              <a:buFontTx/>
              <a:buNone/>
            </a:pPr>
            <a:r>
              <a:rPr lang="fa-IR" altLang="fa-IR" smtClean="0"/>
              <a:t>بدهي به افراد    		  	      200.000</a:t>
            </a:r>
          </a:p>
          <a:p>
            <a:pPr eaLnBrk="1" hangingPunct="1">
              <a:buFontTx/>
              <a:buNone/>
            </a:pPr>
            <a:r>
              <a:rPr lang="fa-IR" altLang="fa-IR" smtClean="0"/>
              <a:t>مطلوب است ثبت دفتر روزنامه هر فعاليت </a:t>
            </a:r>
          </a:p>
          <a:p>
            <a:pPr eaLnBrk="1" hangingPunct="1">
              <a:buFontTx/>
              <a:buNone/>
            </a:pPr>
            <a:endParaRPr lang="en-US" altLang="fa-IR" smtClean="0"/>
          </a:p>
        </p:txBody>
      </p:sp>
    </p:spTree>
    <p:extLst>
      <p:ext uri="{BB962C8B-B14F-4D97-AF65-F5344CB8AC3E}">
        <p14:creationId xmlns:p14="http://schemas.microsoft.com/office/powerpoint/2010/main" val="19615911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3"/>
          <p:cNvSpPr>
            <a:spLocks noGrp="1" noChangeArrowheads="1"/>
          </p:cNvSpPr>
          <p:nvPr>
            <p:ph type="body" idx="1"/>
          </p:nvPr>
        </p:nvSpPr>
        <p:spPr>
          <a:xfrm>
            <a:off x="2135188" y="1989139"/>
            <a:ext cx="7847012" cy="3354387"/>
          </a:xfrm>
        </p:spPr>
        <p:txBody>
          <a:bodyPr/>
          <a:lstStyle/>
          <a:p>
            <a:pPr eaLnBrk="1" hangingPunct="1">
              <a:buFontTx/>
              <a:buNone/>
            </a:pPr>
            <a:r>
              <a:rPr lang="fa-IR" altLang="fa-IR" sz="2400"/>
              <a:t>1/12</a:t>
            </a:r>
            <a:r>
              <a:rPr lang="fa-IR" altLang="fa-IR" smtClean="0"/>
              <a:t>          بانك       300.00 	</a:t>
            </a:r>
          </a:p>
          <a:p>
            <a:pPr eaLnBrk="1" hangingPunct="1">
              <a:buFontTx/>
              <a:buNone/>
            </a:pPr>
            <a:r>
              <a:rPr lang="fa-IR" altLang="fa-IR" smtClean="0"/>
              <a:t>موجودي كالا       150.000</a:t>
            </a:r>
          </a:p>
          <a:p>
            <a:pPr eaLnBrk="1" hangingPunct="1">
              <a:buFontTx/>
              <a:buNone/>
            </a:pPr>
            <a:r>
              <a:rPr lang="fa-IR" altLang="fa-IR" smtClean="0"/>
              <a:t>حسابهاي دريافتني 100.000</a:t>
            </a:r>
          </a:p>
          <a:p>
            <a:pPr eaLnBrk="1" hangingPunct="1">
              <a:buFontTx/>
              <a:buNone/>
            </a:pPr>
            <a:r>
              <a:rPr lang="fa-IR" altLang="fa-IR" smtClean="0"/>
              <a:t>				حسابهاي پرداختني 200.000</a:t>
            </a:r>
          </a:p>
          <a:p>
            <a:pPr eaLnBrk="1" hangingPunct="1">
              <a:buFontTx/>
              <a:buNone/>
            </a:pPr>
            <a:r>
              <a:rPr lang="fa-IR" altLang="fa-IR" smtClean="0"/>
              <a:t>				سرمايه‌ آقاي جوادي 350.000</a:t>
            </a:r>
          </a:p>
          <a:p>
            <a:pPr eaLnBrk="1" hangingPunct="1">
              <a:buFontTx/>
              <a:buNone/>
            </a:pPr>
            <a:r>
              <a:rPr lang="fa-IR" altLang="fa-IR" sz="2400"/>
              <a:t>سرمايه گذاري اوليه‌آقاي جوادي در فروشگاه صداقت</a:t>
            </a:r>
            <a:endParaRPr lang="en-US" altLang="fa-IR" sz="2400"/>
          </a:p>
        </p:txBody>
      </p:sp>
    </p:spTree>
    <p:extLst>
      <p:ext uri="{BB962C8B-B14F-4D97-AF65-F5344CB8AC3E}">
        <p14:creationId xmlns:p14="http://schemas.microsoft.com/office/powerpoint/2010/main" val="8840827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pPr eaLnBrk="1" hangingPunct="1"/>
            <a:endParaRPr lang="en-US" altLang="fa-IR" smtClean="0"/>
          </a:p>
        </p:txBody>
      </p:sp>
      <p:sp>
        <p:nvSpPr>
          <p:cNvPr id="266243"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در تاريخ دوم اسفند خريد اثاثه به طور نسيه به ارزش 600 ريال</a:t>
            </a:r>
          </a:p>
          <a:p>
            <a:pPr eaLnBrk="1" hangingPunct="1">
              <a:buFontTx/>
              <a:buNone/>
            </a:pPr>
            <a:r>
              <a:rPr lang="fa-IR" altLang="fa-IR" smtClean="0"/>
              <a:t>2/12 اثاثه اداري 600</a:t>
            </a:r>
          </a:p>
          <a:p>
            <a:pPr eaLnBrk="1" hangingPunct="1">
              <a:buFontTx/>
              <a:buNone/>
            </a:pPr>
            <a:r>
              <a:rPr lang="fa-IR" altLang="fa-IR" smtClean="0"/>
              <a:t>				حسابهاي پرداختني 600</a:t>
            </a:r>
            <a:endParaRPr lang="en-US" altLang="fa-IR" smtClean="0"/>
          </a:p>
        </p:txBody>
      </p:sp>
    </p:spTree>
    <p:extLst>
      <p:ext uri="{BB962C8B-B14F-4D97-AF65-F5344CB8AC3E}">
        <p14:creationId xmlns:p14="http://schemas.microsoft.com/office/powerpoint/2010/main" val="25427062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pPr eaLnBrk="1" hangingPunct="1"/>
            <a:endParaRPr lang="en-US" altLang="fa-IR" smtClean="0"/>
          </a:p>
        </p:txBody>
      </p:sp>
      <p:sp>
        <p:nvSpPr>
          <p:cNvPr id="267267"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در تاريخ سوم اسفند ماه بخشي از اثاثه خريداري به ارزش 50ريال به دليل عيب و نقص عودت شد</a:t>
            </a:r>
          </a:p>
          <a:p>
            <a:pPr eaLnBrk="1" hangingPunct="1">
              <a:buFontTx/>
              <a:buNone/>
            </a:pPr>
            <a:r>
              <a:rPr lang="fa-IR" altLang="fa-IR" smtClean="0"/>
              <a:t>3/12 حسابهاي پرداختني 50</a:t>
            </a:r>
          </a:p>
          <a:p>
            <a:pPr eaLnBrk="1" hangingPunct="1">
              <a:buFontTx/>
              <a:buNone/>
            </a:pPr>
            <a:r>
              <a:rPr lang="fa-IR" altLang="fa-IR" smtClean="0"/>
              <a:t>					اثاثه اداري 50</a:t>
            </a:r>
            <a:endParaRPr lang="en-US" altLang="fa-IR" smtClean="0"/>
          </a:p>
        </p:txBody>
      </p:sp>
    </p:spTree>
    <p:extLst>
      <p:ext uri="{BB962C8B-B14F-4D97-AF65-F5344CB8AC3E}">
        <p14:creationId xmlns:p14="http://schemas.microsoft.com/office/powerpoint/2010/main" val="142074546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pPr eaLnBrk="1" hangingPunct="1"/>
            <a:endParaRPr lang="en-US" altLang="fa-IR" smtClean="0"/>
          </a:p>
        </p:txBody>
      </p:sp>
      <p:sp>
        <p:nvSpPr>
          <p:cNvPr id="268291" name="Rectangle 3"/>
          <p:cNvSpPr>
            <a:spLocks noGrp="1" noChangeArrowheads="1"/>
          </p:cNvSpPr>
          <p:nvPr>
            <p:ph type="body" idx="1"/>
          </p:nvPr>
        </p:nvSpPr>
        <p:spPr>
          <a:xfrm>
            <a:off x="1774825" y="1989139"/>
            <a:ext cx="8497888" cy="1747837"/>
          </a:xfrm>
        </p:spPr>
        <p:txBody>
          <a:bodyPr/>
          <a:lstStyle/>
          <a:p>
            <a:pPr eaLnBrk="1" hangingPunct="1">
              <a:buFontTx/>
              <a:buNone/>
            </a:pPr>
            <a:r>
              <a:rPr lang="fa-IR" altLang="fa-IR" smtClean="0"/>
              <a:t>در تاريخ 4/12 خريد پارچه به طور نسيه به ارزش 700ريال </a:t>
            </a:r>
          </a:p>
          <a:p>
            <a:pPr eaLnBrk="1" hangingPunct="1">
              <a:buFontTx/>
              <a:buNone/>
            </a:pPr>
            <a:r>
              <a:rPr lang="fa-IR" altLang="fa-IR" smtClean="0"/>
              <a:t>4/12 خريد كالا 700</a:t>
            </a:r>
          </a:p>
          <a:p>
            <a:pPr eaLnBrk="1" hangingPunct="1">
              <a:buFontTx/>
              <a:buNone/>
            </a:pPr>
            <a:r>
              <a:rPr lang="fa-IR" altLang="fa-IR" smtClean="0"/>
              <a:t>				حسابهاي پرداختني 700</a:t>
            </a:r>
            <a:endParaRPr lang="en-US" altLang="fa-IR" smtClean="0"/>
          </a:p>
        </p:txBody>
      </p:sp>
    </p:spTree>
    <p:extLst>
      <p:ext uri="{BB962C8B-B14F-4D97-AF65-F5344CB8AC3E}">
        <p14:creationId xmlns:p14="http://schemas.microsoft.com/office/powerpoint/2010/main" val="3915180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ChangeArrowheads="1"/>
          </p:cNvSpPr>
          <p:nvPr/>
        </p:nvSpPr>
        <p:spPr bwMode="auto">
          <a:xfrm>
            <a:off x="2640014" y="303214"/>
            <a:ext cx="7642225"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2800">
                <a:ea typeface="Times New Roman" panose="02020603050405020304" pitchFamily="18" charset="0"/>
                <a:cs typeface="Zar" pitchFamily="2" charset="0"/>
              </a:rPr>
              <a:t>حالت </a:t>
            </a:r>
            <a:r>
              <a:rPr lang="fa-IR" altLang="fa-IR" sz="2800">
                <a:ea typeface="Times New Roman" panose="02020603050405020304" pitchFamily="18" charset="0"/>
                <a:cs typeface="Zar" pitchFamily="2" charset="0"/>
              </a:rPr>
              <a:t>د</a:t>
            </a:r>
            <a:r>
              <a:rPr lang="ar-SA" altLang="fa-IR" sz="2800">
                <a:ea typeface="Times New Roman" panose="02020603050405020304" pitchFamily="18" charset="0"/>
                <a:cs typeface="Zar" pitchFamily="2" charset="0"/>
              </a:rPr>
              <a:t>وم: خريد كالا براي فروش</a:t>
            </a:r>
            <a:endParaRPr lang="en-US" altLang="fa-IR" sz="2800">
              <a:ea typeface="Times New Roman" panose="02020603050405020304" pitchFamily="18" charset="0"/>
              <a:cs typeface="Zar" pitchFamily="2" charset="0"/>
            </a:endParaRPr>
          </a:p>
          <a:p>
            <a:r>
              <a:rPr lang="ar-SA" altLang="fa-IR" sz="2400">
                <a:ea typeface="Times New Roman" panose="02020603050405020304" pitchFamily="18" charset="0"/>
                <a:cs typeface="Zar" pitchFamily="2" charset="0"/>
              </a:rPr>
              <a:t>خريد پارچه توسط يك قماش</a:t>
            </a:r>
            <a:r>
              <a:rPr lang="ar-SA" altLang="fa-IR" sz="2400">
                <a:ea typeface="Times New Roman" panose="02020603050405020304" pitchFamily="18" charset="0"/>
                <a:cs typeface="Lotus" pitchFamily="2" charset="0"/>
              </a:rPr>
              <a:t>‌</a:t>
            </a:r>
            <a:r>
              <a:rPr lang="ar-SA" altLang="fa-IR" sz="2400">
                <a:ea typeface="Times New Roman" panose="02020603050405020304" pitchFamily="18" charset="0"/>
                <a:cs typeface="Zar" pitchFamily="2" charset="0"/>
              </a:rPr>
              <a:t>فروشي به مبلغ 700 به </a:t>
            </a:r>
            <a:r>
              <a:rPr lang="fa-IR" altLang="fa-IR" sz="2400">
                <a:ea typeface="Times New Roman" panose="02020603050405020304" pitchFamily="18" charset="0"/>
                <a:cs typeface="Zar" pitchFamily="2" charset="0"/>
              </a:rPr>
              <a:t>صورت</a:t>
            </a:r>
            <a:r>
              <a:rPr lang="ar-SA" altLang="fa-IR" sz="2400">
                <a:ea typeface="Times New Roman" panose="02020603050405020304" pitchFamily="18" charset="0"/>
                <a:cs typeface="Zar" pitchFamily="2" charset="0"/>
              </a:rPr>
              <a:t> نقد</a:t>
            </a:r>
            <a:endParaRPr lang="en-US" altLang="fa-IR" sz="2400">
              <a:ea typeface="Zar" pitchFamily="2" charset="0"/>
              <a:cs typeface="Zar" pitchFamily="2" charset="0"/>
            </a:endParaRPr>
          </a:p>
        </p:txBody>
      </p:sp>
      <p:graphicFrame>
        <p:nvGraphicFramePr>
          <p:cNvPr id="353318" name="Group 38"/>
          <p:cNvGraphicFramePr>
            <a:graphicFrameLocks noGrp="1"/>
          </p:cNvGraphicFramePr>
          <p:nvPr/>
        </p:nvGraphicFramePr>
        <p:xfrm>
          <a:off x="3327400" y="2060575"/>
          <a:ext cx="6656388" cy="2808288"/>
        </p:xfrm>
        <a:graphic>
          <a:graphicData uri="http://schemas.openxmlformats.org/drawingml/2006/table">
            <a:tbl>
              <a:tblPr rtl="1"/>
              <a:tblGrid>
                <a:gridCol w="1547813"/>
                <a:gridCol w="1044575"/>
                <a:gridCol w="1366837"/>
                <a:gridCol w="1252538"/>
                <a:gridCol w="1444625"/>
              </a:tblGrid>
              <a:tr h="12541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خريد كالا</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صندوق</a:t>
                      </a:r>
                      <a:endParaRPr kumimoji="0" lang="en-US" altLang="fa-IR" sz="4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54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700</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4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700</a:t>
                      </a:r>
                      <a:endParaRPr kumimoji="0" lang="ar-SA" altLang="fa-IR" sz="4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31660118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pPr eaLnBrk="1" hangingPunct="1"/>
            <a:endParaRPr lang="en-US" altLang="fa-IR" smtClean="0"/>
          </a:p>
        </p:txBody>
      </p:sp>
      <p:sp>
        <p:nvSpPr>
          <p:cNvPr id="269315" name="Rectangle 4"/>
          <p:cNvSpPr>
            <a:spLocks noGrp="1" noChangeArrowheads="1"/>
          </p:cNvSpPr>
          <p:nvPr>
            <p:ph type="body" idx="1"/>
          </p:nvPr>
        </p:nvSpPr>
        <p:spPr>
          <a:xfrm>
            <a:off x="1774825" y="1989138"/>
            <a:ext cx="8497888" cy="2235200"/>
          </a:xfrm>
          <a:noFill/>
        </p:spPr>
        <p:txBody>
          <a:bodyPr/>
          <a:lstStyle/>
          <a:p>
            <a:pPr eaLnBrk="1" hangingPunct="1">
              <a:buFontTx/>
              <a:buNone/>
            </a:pPr>
            <a:r>
              <a:rPr lang="fa-IR" altLang="fa-IR" smtClean="0"/>
              <a:t>6/12 برگشت بخشي از كالاهاي خريداري به ارزش 30ريال به دليل عيب و نقص</a:t>
            </a:r>
          </a:p>
          <a:p>
            <a:pPr eaLnBrk="1" hangingPunct="1">
              <a:buFontTx/>
              <a:buNone/>
            </a:pPr>
            <a:r>
              <a:rPr lang="fa-IR" altLang="fa-IR" smtClean="0"/>
              <a:t>حسابهاي پرداختني 30</a:t>
            </a:r>
          </a:p>
          <a:p>
            <a:pPr eaLnBrk="1" hangingPunct="1">
              <a:buFontTx/>
              <a:buNone/>
            </a:pPr>
            <a:r>
              <a:rPr lang="fa-IR" altLang="fa-IR" smtClean="0"/>
              <a:t>				برگشت از خريد و تخفيفات 30</a:t>
            </a:r>
            <a:endParaRPr lang="en-US" altLang="fa-IR" smtClean="0"/>
          </a:p>
        </p:txBody>
      </p:sp>
    </p:spTree>
    <p:extLst>
      <p:ext uri="{BB962C8B-B14F-4D97-AF65-F5344CB8AC3E}">
        <p14:creationId xmlns:p14="http://schemas.microsoft.com/office/powerpoint/2010/main" val="8234273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3"/>
          <p:cNvSpPr>
            <a:spLocks noGrp="1" noChangeArrowheads="1"/>
          </p:cNvSpPr>
          <p:nvPr>
            <p:ph type="body" idx="1"/>
          </p:nvPr>
        </p:nvSpPr>
        <p:spPr>
          <a:xfrm>
            <a:off x="1774825" y="1989139"/>
            <a:ext cx="8713788" cy="1747837"/>
          </a:xfrm>
        </p:spPr>
        <p:txBody>
          <a:bodyPr/>
          <a:lstStyle/>
          <a:p>
            <a:pPr eaLnBrk="1" hangingPunct="1">
              <a:buFontTx/>
              <a:buNone/>
            </a:pPr>
            <a:r>
              <a:rPr lang="fa-IR" altLang="fa-IR" smtClean="0"/>
              <a:t>7/12 فروش كالا به ارزش 500ريال و واريز وجه آن به بانك</a:t>
            </a:r>
          </a:p>
          <a:p>
            <a:pPr eaLnBrk="1" hangingPunct="1">
              <a:buFontTx/>
              <a:buNone/>
            </a:pPr>
            <a:r>
              <a:rPr lang="fa-IR" altLang="fa-IR" smtClean="0"/>
              <a:t>7/12 بانك 500</a:t>
            </a:r>
          </a:p>
          <a:p>
            <a:pPr eaLnBrk="1" hangingPunct="1">
              <a:buFontTx/>
              <a:buNone/>
            </a:pPr>
            <a:r>
              <a:rPr lang="fa-IR" altLang="fa-IR" smtClean="0"/>
              <a:t>				فروش كالا 500</a:t>
            </a:r>
            <a:endParaRPr lang="en-US" altLang="fa-IR" smtClean="0"/>
          </a:p>
        </p:txBody>
      </p:sp>
    </p:spTree>
    <p:extLst>
      <p:ext uri="{BB962C8B-B14F-4D97-AF65-F5344CB8AC3E}">
        <p14:creationId xmlns:p14="http://schemas.microsoft.com/office/powerpoint/2010/main" val="14670269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3"/>
          <p:cNvSpPr>
            <a:spLocks noGrp="1" noChangeArrowheads="1"/>
          </p:cNvSpPr>
          <p:nvPr>
            <p:ph type="body" idx="1"/>
          </p:nvPr>
        </p:nvSpPr>
        <p:spPr>
          <a:xfrm>
            <a:off x="2135188" y="1989138"/>
            <a:ext cx="7847012" cy="3890962"/>
          </a:xfrm>
        </p:spPr>
        <p:txBody>
          <a:bodyPr/>
          <a:lstStyle/>
          <a:p>
            <a:pPr eaLnBrk="1" hangingPunct="1">
              <a:buFontTx/>
              <a:buNone/>
            </a:pPr>
            <a:r>
              <a:rPr lang="fa-IR" altLang="fa-IR" smtClean="0"/>
              <a:t>9/12 خريد اتومبيل به ارزش 105.000ريال كه مبلغ 35.000ريال نقداٌ و براي بقيه سفته اي صادر و در اختيار فروشنده گذاشته شد:</a:t>
            </a:r>
          </a:p>
          <a:p>
            <a:pPr eaLnBrk="1" hangingPunct="1">
              <a:buFontTx/>
              <a:buNone/>
            </a:pPr>
            <a:r>
              <a:rPr lang="fa-IR" altLang="fa-IR" smtClean="0"/>
              <a:t>9/12 وسائط نقليه 105.000</a:t>
            </a:r>
          </a:p>
          <a:p>
            <a:pPr eaLnBrk="1" hangingPunct="1">
              <a:buFontTx/>
              <a:buNone/>
            </a:pPr>
            <a:r>
              <a:rPr lang="fa-IR" altLang="fa-IR" smtClean="0"/>
              <a:t>				بانك               35.000</a:t>
            </a:r>
          </a:p>
          <a:p>
            <a:pPr eaLnBrk="1" hangingPunct="1">
              <a:buFontTx/>
              <a:buNone/>
            </a:pPr>
            <a:r>
              <a:rPr lang="fa-IR" altLang="fa-IR" smtClean="0"/>
              <a:t>				اسناد پرداختني 70.000</a:t>
            </a:r>
          </a:p>
          <a:p>
            <a:pPr eaLnBrk="1" hangingPunct="1">
              <a:buFontTx/>
              <a:buNone/>
            </a:pPr>
            <a:r>
              <a:rPr lang="fa-IR" altLang="fa-IR" smtClean="0"/>
              <a:t>خريد نقدو نسيه اتومبيل</a:t>
            </a:r>
            <a:endParaRPr lang="en-US" altLang="fa-IR" smtClean="0"/>
          </a:p>
        </p:txBody>
      </p:sp>
    </p:spTree>
    <p:extLst>
      <p:ext uri="{BB962C8B-B14F-4D97-AF65-F5344CB8AC3E}">
        <p14:creationId xmlns:p14="http://schemas.microsoft.com/office/powerpoint/2010/main" val="40705590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3"/>
          <p:cNvSpPr>
            <a:spLocks noGrp="1" noChangeArrowheads="1"/>
          </p:cNvSpPr>
          <p:nvPr>
            <p:ph type="body" idx="1"/>
          </p:nvPr>
        </p:nvSpPr>
        <p:spPr>
          <a:xfrm>
            <a:off x="1774826" y="1989139"/>
            <a:ext cx="8207375" cy="3368675"/>
          </a:xfrm>
        </p:spPr>
        <p:txBody>
          <a:bodyPr/>
          <a:lstStyle/>
          <a:p>
            <a:pPr eaLnBrk="1" hangingPunct="1">
              <a:buFontTx/>
              <a:buNone/>
            </a:pPr>
            <a:r>
              <a:rPr lang="fa-IR" altLang="fa-IR" sz="2800"/>
              <a:t>11/12 خريد كالا به ارزش 800ريال</a:t>
            </a:r>
          </a:p>
          <a:p>
            <a:pPr eaLnBrk="1" hangingPunct="1">
              <a:buFontTx/>
              <a:buNone/>
            </a:pPr>
            <a:r>
              <a:rPr lang="fa-IR" altLang="fa-IR" sz="2800"/>
              <a:t>با شرط ن/30-6/4 و پرداخت 30ريال هزينه حمل کالای مذکور</a:t>
            </a:r>
          </a:p>
          <a:p>
            <a:pPr eaLnBrk="1" hangingPunct="1">
              <a:buFontTx/>
              <a:buNone/>
            </a:pPr>
            <a:r>
              <a:rPr lang="fa-IR" altLang="fa-IR" sz="2800"/>
              <a:t>11/12 </a:t>
            </a:r>
            <a:r>
              <a:rPr lang="fa-IR" altLang="fa-IR" smtClean="0"/>
              <a:t>خريد كالا 800</a:t>
            </a:r>
          </a:p>
          <a:p>
            <a:pPr eaLnBrk="1" hangingPunct="1">
              <a:buFontTx/>
              <a:buNone/>
            </a:pPr>
            <a:r>
              <a:rPr lang="fa-IR" altLang="fa-IR" smtClean="0"/>
              <a:t>				حسابهاي پرداختني 800</a:t>
            </a:r>
          </a:p>
          <a:p>
            <a:pPr eaLnBrk="1" hangingPunct="1">
              <a:buFontTx/>
              <a:buNone/>
            </a:pPr>
            <a:r>
              <a:rPr lang="fa-IR" altLang="fa-IR" sz="2400"/>
              <a:t>هزينه‌هاي مستقيم خريد</a:t>
            </a:r>
            <a:r>
              <a:rPr lang="fa-IR" altLang="fa-IR" smtClean="0"/>
              <a:t> 30</a:t>
            </a:r>
          </a:p>
          <a:p>
            <a:pPr eaLnBrk="1" hangingPunct="1">
              <a:buFontTx/>
              <a:buNone/>
            </a:pPr>
            <a:r>
              <a:rPr lang="fa-IR" altLang="fa-IR" smtClean="0"/>
              <a:t>				بانك                        30</a:t>
            </a:r>
            <a:endParaRPr lang="en-US" altLang="fa-IR" smtClean="0"/>
          </a:p>
        </p:txBody>
      </p:sp>
    </p:spTree>
    <p:extLst>
      <p:ext uri="{BB962C8B-B14F-4D97-AF65-F5344CB8AC3E}">
        <p14:creationId xmlns:p14="http://schemas.microsoft.com/office/powerpoint/2010/main" val="37789419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12/12 برگشت قسمتي از كالاي خريداري به ارزش 50ريال به دليل عيب و نقص قرار شد اين مبلغ به عنوان تخفيف محاسبه شود.</a:t>
            </a:r>
          </a:p>
          <a:p>
            <a:pPr eaLnBrk="1" hangingPunct="1">
              <a:buFontTx/>
              <a:buNone/>
            </a:pPr>
            <a:endParaRPr lang="fa-IR" altLang="fa-IR" smtClean="0"/>
          </a:p>
          <a:p>
            <a:pPr eaLnBrk="1" hangingPunct="1">
              <a:buFontTx/>
              <a:buNone/>
            </a:pPr>
            <a:r>
              <a:rPr lang="fa-IR" altLang="fa-IR" sz="2400"/>
              <a:t>12/12 </a:t>
            </a:r>
            <a:r>
              <a:rPr lang="fa-IR" altLang="fa-IR" smtClean="0"/>
              <a:t>حسابهاي پرداختني 50</a:t>
            </a:r>
          </a:p>
          <a:p>
            <a:pPr eaLnBrk="1" hangingPunct="1">
              <a:buFontTx/>
              <a:buNone/>
            </a:pPr>
            <a:r>
              <a:rPr lang="fa-IR" altLang="fa-IR" smtClean="0"/>
              <a:t>                                  برگشت از خريد و تخفيفات 50</a:t>
            </a:r>
            <a:endParaRPr lang="en-US" altLang="fa-IR" smtClean="0"/>
          </a:p>
        </p:txBody>
      </p:sp>
    </p:spTree>
    <p:extLst>
      <p:ext uri="{BB962C8B-B14F-4D97-AF65-F5344CB8AC3E}">
        <p14:creationId xmlns:p14="http://schemas.microsoft.com/office/powerpoint/2010/main" val="4216749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13/12 دريافت صورت تعمير اتومبيل به مبلغ 40ريال</a:t>
            </a:r>
          </a:p>
          <a:p>
            <a:pPr eaLnBrk="1" hangingPunct="1">
              <a:buFontTx/>
              <a:buNone/>
            </a:pPr>
            <a:endParaRPr lang="fa-IR" altLang="fa-IR" smtClean="0"/>
          </a:p>
          <a:p>
            <a:pPr eaLnBrk="1" hangingPunct="1">
              <a:buFontTx/>
              <a:buNone/>
            </a:pPr>
            <a:r>
              <a:rPr lang="fa-IR" altLang="fa-IR" smtClean="0"/>
              <a:t>13/12 هزينه تعميرات 40 </a:t>
            </a:r>
          </a:p>
          <a:p>
            <a:pPr eaLnBrk="1" hangingPunct="1">
              <a:buFontTx/>
              <a:buNone/>
            </a:pPr>
            <a:r>
              <a:rPr lang="fa-IR" altLang="fa-IR" smtClean="0"/>
              <a:t>				حسابهاي پرداختني40</a:t>
            </a:r>
            <a:endParaRPr lang="en-US" altLang="fa-IR" smtClean="0"/>
          </a:p>
        </p:txBody>
      </p:sp>
    </p:spTree>
    <p:extLst>
      <p:ext uri="{BB962C8B-B14F-4D97-AF65-F5344CB8AC3E}">
        <p14:creationId xmlns:p14="http://schemas.microsoft.com/office/powerpoint/2010/main" val="35835297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3"/>
          <p:cNvSpPr>
            <a:spLocks noGrp="1" noChangeArrowheads="1"/>
          </p:cNvSpPr>
          <p:nvPr>
            <p:ph type="body" idx="1"/>
          </p:nvPr>
        </p:nvSpPr>
        <p:spPr>
          <a:xfrm>
            <a:off x="1524000" y="1989138"/>
            <a:ext cx="8458200" cy="2819400"/>
          </a:xfrm>
        </p:spPr>
        <p:txBody>
          <a:bodyPr/>
          <a:lstStyle/>
          <a:p>
            <a:pPr eaLnBrk="1" hangingPunct="1">
              <a:buFontTx/>
              <a:buNone/>
            </a:pPr>
            <a:r>
              <a:rPr lang="fa-IR" altLang="fa-IR" smtClean="0"/>
              <a:t>15/12 پرداخت وجه كالای خريداری در تاريخ 11/12 محاسبات:</a:t>
            </a:r>
          </a:p>
          <a:p>
            <a:pPr eaLnBrk="1" hangingPunct="1">
              <a:buFontTx/>
              <a:buNone/>
            </a:pPr>
            <a:r>
              <a:rPr lang="fa-IR" altLang="fa-IR" smtClean="0"/>
              <a:t>اصل بدهي    = 750 </a:t>
            </a:r>
            <a:r>
              <a:rPr lang="fa-IR" altLang="fa-IR" sz="1500"/>
              <a:t>(البته اصل بدهي 800ريال بودکه 50ريال به دليل عيب کالاتخفيف گرفته شد)</a:t>
            </a:r>
          </a:p>
          <a:p>
            <a:pPr eaLnBrk="1" hangingPunct="1">
              <a:buFontTx/>
              <a:buNone/>
            </a:pPr>
            <a:r>
              <a:rPr lang="fa-IR" altLang="fa-IR" smtClean="0"/>
              <a:t>تخفيف6%      = (45)</a:t>
            </a:r>
          </a:p>
          <a:p>
            <a:pPr eaLnBrk="1" hangingPunct="1">
              <a:buFontTx/>
              <a:buNone/>
            </a:pPr>
            <a:r>
              <a:rPr lang="fa-IR" altLang="fa-IR" smtClean="0"/>
              <a:t>مبلغ پرداختي= 705</a:t>
            </a:r>
            <a:endParaRPr lang="en-US" altLang="fa-IR" smtClean="0"/>
          </a:p>
        </p:txBody>
      </p:sp>
    </p:spTree>
    <p:extLst>
      <p:ext uri="{BB962C8B-B14F-4D97-AF65-F5344CB8AC3E}">
        <p14:creationId xmlns:p14="http://schemas.microsoft.com/office/powerpoint/2010/main" val="322956407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eaLnBrk="1" hangingPunct="1"/>
            <a:r>
              <a:rPr lang="fa-IR" altLang="fa-IR" smtClean="0"/>
              <a:t>ثبت دفتر روزنامه :</a:t>
            </a:r>
            <a:endParaRPr lang="en-US" altLang="fa-IR" smtClean="0"/>
          </a:p>
        </p:txBody>
      </p:sp>
      <p:sp>
        <p:nvSpPr>
          <p:cNvPr id="276483"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15/12 حسابهاي پرداختني 750</a:t>
            </a:r>
          </a:p>
          <a:p>
            <a:pPr eaLnBrk="1" hangingPunct="1">
              <a:buFontTx/>
              <a:buNone/>
            </a:pPr>
            <a:r>
              <a:rPr lang="fa-IR" altLang="fa-IR" smtClean="0"/>
              <a:t>				تخفيفات نقدي خريد 45</a:t>
            </a:r>
          </a:p>
          <a:p>
            <a:pPr eaLnBrk="1" hangingPunct="1">
              <a:buFontTx/>
              <a:buNone/>
            </a:pPr>
            <a:r>
              <a:rPr lang="fa-IR" altLang="fa-IR" smtClean="0"/>
              <a:t>				بانك 			 705</a:t>
            </a:r>
          </a:p>
          <a:p>
            <a:pPr eaLnBrk="1" hangingPunct="1">
              <a:buFontTx/>
              <a:buNone/>
            </a:pPr>
            <a:r>
              <a:rPr lang="fa-IR" altLang="fa-IR" smtClean="0"/>
              <a:t>بابت پرداخت بدهي خريد پارچه</a:t>
            </a:r>
            <a:endParaRPr lang="en-US" altLang="fa-IR" smtClean="0"/>
          </a:p>
        </p:txBody>
      </p:sp>
    </p:spTree>
    <p:extLst>
      <p:ext uri="{BB962C8B-B14F-4D97-AF65-F5344CB8AC3E}">
        <p14:creationId xmlns:p14="http://schemas.microsoft.com/office/powerpoint/2010/main" val="12039687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pPr eaLnBrk="1" hangingPunct="1"/>
            <a:r>
              <a:rPr lang="fa-IR" altLang="fa-IR" smtClean="0"/>
              <a:t>فروش کالا به طور نسيه و باشرط:</a:t>
            </a:r>
            <a:endParaRPr lang="en-US" altLang="fa-IR" smtClean="0"/>
          </a:p>
        </p:txBody>
      </p:sp>
      <p:sp>
        <p:nvSpPr>
          <p:cNvPr id="277507"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16/12 فروش كالا به ارزش 900ريال به طور نسيه با شرط ن/30-5/3</a:t>
            </a:r>
          </a:p>
          <a:p>
            <a:pPr eaLnBrk="1" hangingPunct="1">
              <a:buFontTx/>
              <a:buNone/>
            </a:pPr>
            <a:endParaRPr lang="fa-IR" altLang="fa-IR" smtClean="0"/>
          </a:p>
          <a:p>
            <a:pPr eaLnBrk="1" hangingPunct="1">
              <a:buFontTx/>
              <a:buNone/>
            </a:pPr>
            <a:r>
              <a:rPr lang="fa-IR" altLang="fa-IR" smtClean="0"/>
              <a:t>16/12 حسابهاي دريافتني 900</a:t>
            </a:r>
          </a:p>
          <a:p>
            <a:pPr eaLnBrk="1" hangingPunct="1">
              <a:buFontTx/>
              <a:buNone/>
            </a:pPr>
            <a:r>
              <a:rPr lang="fa-IR" altLang="fa-IR" smtClean="0"/>
              <a:t>				            فروش كالا 900</a:t>
            </a:r>
            <a:endParaRPr lang="en-US" altLang="fa-IR" smtClean="0"/>
          </a:p>
        </p:txBody>
      </p:sp>
    </p:spTree>
    <p:extLst>
      <p:ext uri="{BB962C8B-B14F-4D97-AF65-F5344CB8AC3E}">
        <p14:creationId xmlns:p14="http://schemas.microsoft.com/office/powerpoint/2010/main" val="5938208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pPr eaLnBrk="1" hangingPunct="1"/>
            <a:r>
              <a:rPr lang="fa-IR" altLang="fa-IR" smtClean="0"/>
              <a:t>برگشت از فروش :</a:t>
            </a:r>
            <a:endParaRPr lang="en-US" altLang="fa-IR" smtClean="0"/>
          </a:p>
        </p:txBody>
      </p:sp>
      <p:sp>
        <p:nvSpPr>
          <p:cNvPr id="278531"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17/12 مبلغ 20ريال از پارچه فروخته شده ديروز به‌دليل عيب و نقص به عنوان تخفيف محاسبه شد</a:t>
            </a:r>
          </a:p>
          <a:p>
            <a:pPr eaLnBrk="1" hangingPunct="1">
              <a:buFontTx/>
              <a:buNone/>
            </a:pPr>
            <a:endParaRPr lang="fa-IR" altLang="fa-IR" smtClean="0"/>
          </a:p>
          <a:p>
            <a:pPr eaLnBrk="1" hangingPunct="1">
              <a:buFontTx/>
              <a:buNone/>
            </a:pPr>
            <a:r>
              <a:rPr lang="fa-IR" altLang="fa-IR" smtClean="0"/>
              <a:t>17/12 برگشت از فروش و تخفيفات 20</a:t>
            </a:r>
          </a:p>
          <a:p>
            <a:pPr eaLnBrk="1" hangingPunct="1">
              <a:buFontTx/>
              <a:buNone/>
            </a:pPr>
            <a:r>
              <a:rPr lang="fa-IR" altLang="fa-IR" smtClean="0"/>
              <a:t>					حسابهاي دريافتني 20</a:t>
            </a:r>
            <a:endParaRPr lang="en-US" altLang="fa-IR" smtClean="0"/>
          </a:p>
        </p:txBody>
      </p:sp>
    </p:spTree>
    <p:extLst>
      <p:ext uri="{BB962C8B-B14F-4D97-AF65-F5344CB8AC3E}">
        <p14:creationId xmlns:p14="http://schemas.microsoft.com/office/powerpoint/2010/main" val="1420471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ChangeArrowheads="1"/>
          </p:cNvSpPr>
          <p:nvPr/>
        </p:nvSpPr>
        <p:spPr bwMode="auto">
          <a:xfrm>
            <a:off x="2566988" y="2413626"/>
            <a:ext cx="718185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sz="4400">
                <a:ea typeface="Zar" pitchFamily="2" charset="0"/>
                <a:cs typeface="Zar" pitchFamily="2" charset="0"/>
              </a:rPr>
              <a:t>كليه خريدهاي فروشگاه در طي دوره مي</a:t>
            </a:r>
            <a:r>
              <a:rPr lang="ar-SA" altLang="fa-IR" sz="4400">
                <a:cs typeface="Arial" panose="020B0604020202020204" pitchFamily="34" charset="0"/>
              </a:rPr>
              <a:t>‌</a:t>
            </a:r>
            <a:r>
              <a:rPr lang="ar-SA" altLang="fa-IR" sz="4400">
                <a:ea typeface="Zar" pitchFamily="2" charset="0"/>
                <a:cs typeface="Zar" pitchFamily="2" charset="0"/>
              </a:rPr>
              <a:t>باشد.</a:t>
            </a:r>
          </a:p>
        </p:txBody>
      </p:sp>
      <p:sp>
        <p:nvSpPr>
          <p:cNvPr id="195587" name="Rectangle 3"/>
          <p:cNvSpPr>
            <a:spLocks noChangeArrowheads="1"/>
          </p:cNvSpPr>
          <p:nvPr/>
        </p:nvSpPr>
        <p:spPr bwMode="auto">
          <a:xfrm>
            <a:off x="5951539" y="549276"/>
            <a:ext cx="39581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a:r>
              <a:rPr lang="ar-SA" altLang="fa-IR" sz="3200">
                <a:ea typeface="Zar" pitchFamily="2" charset="0"/>
                <a:cs typeface="Zar" pitchFamily="2" charset="0"/>
              </a:rPr>
              <a:t>مانده حساب خريد نشاندهنده</a:t>
            </a:r>
            <a:endParaRPr lang="en-US" altLang="fa-IR" sz="3200">
              <a:ea typeface="Zar" pitchFamily="2" charset="0"/>
              <a:cs typeface="Zar" pitchFamily="2" charset="0"/>
            </a:endParaRPr>
          </a:p>
        </p:txBody>
      </p:sp>
    </p:spTree>
    <p:extLst>
      <p:ext uri="{BB962C8B-B14F-4D97-AF65-F5344CB8AC3E}">
        <p14:creationId xmlns:p14="http://schemas.microsoft.com/office/powerpoint/2010/main" val="345154986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pPr eaLnBrk="1" hangingPunct="1"/>
            <a:r>
              <a:rPr lang="fa-IR" altLang="fa-IR" smtClean="0"/>
              <a:t>خريد نقدی ملزومات</a:t>
            </a:r>
            <a:endParaRPr lang="en-US" altLang="fa-IR" smtClean="0"/>
          </a:p>
        </p:txBody>
      </p:sp>
      <p:sp>
        <p:nvSpPr>
          <p:cNvPr id="279555"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18/12 خريد ملزومات به ارزش 70 ريال به طور نقد</a:t>
            </a:r>
          </a:p>
          <a:p>
            <a:pPr eaLnBrk="1" hangingPunct="1">
              <a:buFontTx/>
              <a:buNone/>
            </a:pPr>
            <a:r>
              <a:rPr lang="fa-IR" altLang="fa-IR" sz="2800"/>
              <a:t>18/12</a:t>
            </a:r>
            <a:r>
              <a:rPr lang="fa-IR" altLang="fa-IR" smtClean="0"/>
              <a:t> ملزومات اداري 70</a:t>
            </a:r>
            <a:endParaRPr lang="en-US" altLang="fa-IR" smtClean="0"/>
          </a:p>
          <a:p>
            <a:pPr eaLnBrk="1" hangingPunct="1">
              <a:buFontTx/>
              <a:buNone/>
            </a:pPr>
            <a:r>
              <a:rPr lang="en-US" altLang="fa-IR" smtClean="0"/>
              <a:t>				</a:t>
            </a:r>
            <a:r>
              <a:rPr lang="fa-IR" altLang="fa-IR" smtClean="0"/>
              <a:t>	بانك 70</a:t>
            </a:r>
          </a:p>
          <a:p>
            <a:pPr eaLnBrk="1" hangingPunct="1">
              <a:buFontTx/>
              <a:buNone/>
            </a:pPr>
            <a:r>
              <a:rPr lang="fa-IR" altLang="fa-IR" smtClean="0"/>
              <a:t>خريد ملزومات به طور نقد</a:t>
            </a:r>
            <a:endParaRPr lang="en-US" altLang="fa-IR" smtClean="0"/>
          </a:p>
        </p:txBody>
      </p:sp>
    </p:spTree>
    <p:extLst>
      <p:ext uri="{BB962C8B-B14F-4D97-AF65-F5344CB8AC3E}">
        <p14:creationId xmlns:p14="http://schemas.microsoft.com/office/powerpoint/2010/main" val="11603552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2640013" y="476250"/>
            <a:ext cx="7772400" cy="641350"/>
          </a:xfrm>
        </p:spPr>
        <p:txBody>
          <a:bodyPr>
            <a:normAutofit fontScale="90000"/>
          </a:bodyPr>
          <a:lstStyle/>
          <a:p>
            <a:pPr eaLnBrk="1" hangingPunct="1"/>
            <a:r>
              <a:rPr lang="fa-IR" altLang="fa-IR"/>
              <a:t>دريافت وجه فروش نسيه و اعمال تخفيف نقدی</a:t>
            </a:r>
            <a:endParaRPr lang="en-US" altLang="fa-IR"/>
          </a:p>
        </p:txBody>
      </p:sp>
      <p:sp>
        <p:nvSpPr>
          <p:cNvPr id="280579" name="Rectangle 3"/>
          <p:cNvSpPr>
            <a:spLocks noGrp="1" noChangeArrowheads="1"/>
          </p:cNvSpPr>
          <p:nvPr>
            <p:ph type="body" idx="1"/>
          </p:nvPr>
        </p:nvSpPr>
        <p:spPr>
          <a:xfrm>
            <a:off x="1703388" y="1989138"/>
            <a:ext cx="8278812" cy="3048000"/>
          </a:xfrm>
        </p:spPr>
        <p:txBody>
          <a:bodyPr/>
          <a:lstStyle/>
          <a:p>
            <a:pPr eaLnBrk="1" hangingPunct="1">
              <a:buFontTx/>
              <a:buNone/>
            </a:pPr>
            <a:r>
              <a:rPr lang="fa-IR" altLang="fa-IR" smtClean="0"/>
              <a:t>19/12 دريافت وجه کالا فروخته شده در روز 16/12 محاسبات:</a:t>
            </a:r>
          </a:p>
          <a:p>
            <a:pPr eaLnBrk="1" hangingPunct="1">
              <a:buFontTx/>
              <a:buNone/>
            </a:pPr>
            <a:r>
              <a:rPr lang="fa-IR" altLang="fa-IR" smtClean="0"/>
              <a:t>اصل طلب 		880ريال </a:t>
            </a:r>
            <a:r>
              <a:rPr lang="fa-IR" altLang="fa-IR" sz="1500"/>
              <a:t>(البته اصل طلب 900ريال بودکه 20ريال به دليل عيب کالاتخفيف داده  شد)</a:t>
            </a:r>
            <a:endParaRPr lang="fa-IR" altLang="fa-IR" smtClean="0"/>
          </a:p>
          <a:p>
            <a:pPr eaLnBrk="1" hangingPunct="1">
              <a:buFontTx/>
              <a:buNone/>
            </a:pPr>
            <a:r>
              <a:rPr lang="fa-IR" altLang="fa-IR" smtClean="0"/>
              <a:t>تخفيف5% 		</a:t>
            </a:r>
            <a:r>
              <a:rPr lang="fa-IR" altLang="fa-IR" u="sng" smtClean="0"/>
              <a:t>(44)ريال</a:t>
            </a:r>
          </a:p>
          <a:p>
            <a:pPr eaLnBrk="1" hangingPunct="1">
              <a:buFontTx/>
              <a:buNone/>
            </a:pPr>
            <a:r>
              <a:rPr lang="fa-IR" altLang="fa-IR" smtClean="0"/>
              <a:t>مبلغ دريافتي	836 ريال</a:t>
            </a:r>
            <a:endParaRPr lang="en-US" altLang="fa-IR" smtClean="0"/>
          </a:p>
        </p:txBody>
      </p:sp>
    </p:spTree>
    <p:extLst>
      <p:ext uri="{BB962C8B-B14F-4D97-AF65-F5344CB8AC3E}">
        <p14:creationId xmlns:p14="http://schemas.microsoft.com/office/powerpoint/2010/main" val="42415620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pPr eaLnBrk="1" hangingPunct="1"/>
            <a:r>
              <a:rPr lang="fa-IR" altLang="fa-IR" smtClean="0"/>
              <a:t>ثبت دفتر روزنامه</a:t>
            </a:r>
            <a:endParaRPr lang="en-US" altLang="fa-IR" smtClean="0"/>
          </a:p>
        </p:txBody>
      </p:sp>
      <p:sp>
        <p:nvSpPr>
          <p:cNvPr id="281603" name="Rectangle 3"/>
          <p:cNvSpPr>
            <a:spLocks noGrp="1" noChangeArrowheads="1"/>
          </p:cNvSpPr>
          <p:nvPr>
            <p:ph type="body" idx="1"/>
          </p:nvPr>
        </p:nvSpPr>
        <p:spPr>
          <a:xfrm>
            <a:off x="2135188" y="1989139"/>
            <a:ext cx="7847012" cy="2916237"/>
          </a:xfrm>
        </p:spPr>
        <p:txBody>
          <a:bodyPr/>
          <a:lstStyle/>
          <a:p>
            <a:pPr eaLnBrk="1" hangingPunct="1">
              <a:buFontTx/>
              <a:buNone/>
            </a:pPr>
            <a:endParaRPr lang="fa-IR" altLang="fa-IR" smtClean="0"/>
          </a:p>
          <a:p>
            <a:pPr eaLnBrk="1" hangingPunct="1">
              <a:buFontTx/>
              <a:buNone/>
            </a:pPr>
            <a:r>
              <a:rPr lang="fa-IR" altLang="fa-IR" sz="2400"/>
              <a:t>19/12             </a:t>
            </a:r>
            <a:r>
              <a:rPr lang="fa-IR" altLang="fa-IR" smtClean="0"/>
              <a:t>بانك           836</a:t>
            </a:r>
            <a:endParaRPr lang="en-US" altLang="fa-IR" smtClean="0"/>
          </a:p>
          <a:p>
            <a:pPr eaLnBrk="1" hangingPunct="1">
              <a:buFontTx/>
              <a:buNone/>
            </a:pPr>
            <a:r>
              <a:rPr lang="fa-IR" altLang="fa-IR" sz="2800"/>
              <a:t>تخفيفات نقدي فروش</a:t>
            </a:r>
            <a:r>
              <a:rPr lang="fa-IR" altLang="fa-IR" smtClean="0"/>
              <a:t>       44</a:t>
            </a:r>
            <a:endParaRPr lang="en-US" altLang="fa-IR" smtClean="0"/>
          </a:p>
          <a:p>
            <a:pPr eaLnBrk="1" hangingPunct="1">
              <a:buFontTx/>
              <a:buNone/>
            </a:pPr>
            <a:r>
              <a:rPr lang="en-US" altLang="fa-IR" smtClean="0"/>
              <a:t>            </a:t>
            </a:r>
            <a:r>
              <a:rPr lang="fa-IR" altLang="fa-IR" smtClean="0"/>
              <a:t>                 حسابهاي دريافتني880</a:t>
            </a:r>
            <a:endParaRPr lang="en-US" altLang="fa-IR" smtClean="0"/>
          </a:p>
          <a:p>
            <a:pPr eaLnBrk="1" hangingPunct="1">
              <a:buFontTx/>
              <a:buNone/>
            </a:pPr>
            <a:endParaRPr lang="en-US" altLang="fa-IR" smtClean="0"/>
          </a:p>
        </p:txBody>
      </p:sp>
    </p:spTree>
    <p:extLst>
      <p:ext uri="{BB962C8B-B14F-4D97-AF65-F5344CB8AC3E}">
        <p14:creationId xmlns:p14="http://schemas.microsoft.com/office/powerpoint/2010/main" val="22901011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eaLnBrk="1" hangingPunct="1"/>
            <a:r>
              <a:rPr lang="fa-IR" altLang="fa-IR" smtClean="0"/>
              <a:t>پرداخت هزينه :</a:t>
            </a:r>
            <a:endParaRPr lang="en-US" altLang="fa-IR" smtClean="0"/>
          </a:p>
        </p:txBody>
      </p:sp>
      <p:sp>
        <p:nvSpPr>
          <p:cNvPr id="282627" name="Rectangle 3"/>
          <p:cNvSpPr>
            <a:spLocks noGrp="1" noChangeArrowheads="1"/>
          </p:cNvSpPr>
          <p:nvPr>
            <p:ph type="body" idx="1"/>
          </p:nvPr>
        </p:nvSpPr>
        <p:spPr>
          <a:xfrm>
            <a:off x="2135188" y="1989139"/>
            <a:ext cx="7847012" cy="2916237"/>
          </a:xfrm>
        </p:spPr>
        <p:txBody>
          <a:bodyPr/>
          <a:lstStyle/>
          <a:p>
            <a:pPr eaLnBrk="1" hangingPunct="1">
              <a:buFontTx/>
              <a:buNone/>
            </a:pPr>
            <a:r>
              <a:rPr lang="fa-IR" altLang="fa-IR" smtClean="0"/>
              <a:t>پرداخت بهاي برق مصرفي به ارزش20ريال و حقوق</a:t>
            </a:r>
          </a:p>
          <a:p>
            <a:pPr eaLnBrk="1" hangingPunct="1">
              <a:buFontTx/>
              <a:buNone/>
            </a:pPr>
            <a:r>
              <a:rPr lang="fa-IR" altLang="fa-IR" smtClean="0"/>
              <a:t>كاركنان به ارزش50ريال</a:t>
            </a:r>
          </a:p>
          <a:p>
            <a:pPr eaLnBrk="1" hangingPunct="1">
              <a:buFontTx/>
              <a:buNone/>
            </a:pPr>
            <a:r>
              <a:rPr lang="fa-IR" altLang="fa-IR" sz="2800"/>
              <a:t>20/12   </a:t>
            </a:r>
            <a:r>
              <a:rPr lang="fa-IR" altLang="fa-IR" smtClean="0"/>
              <a:t>هزينه حقوق 50</a:t>
            </a:r>
          </a:p>
          <a:p>
            <a:pPr eaLnBrk="1" hangingPunct="1">
              <a:buFontTx/>
              <a:buNone/>
            </a:pPr>
            <a:r>
              <a:rPr lang="fa-IR" altLang="fa-IR" smtClean="0"/>
              <a:t>		    هزينه برق20</a:t>
            </a:r>
          </a:p>
          <a:p>
            <a:pPr eaLnBrk="1" hangingPunct="1">
              <a:buFontTx/>
              <a:buNone/>
            </a:pPr>
            <a:r>
              <a:rPr lang="fa-IR" altLang="fa-IR" smtClean="0"/>
              <a:t>					بانك 70</a:t>
            </a:r>
            <a:endParaRPr lang="en-US" altLang="fa-IR" smtClean="0"/>
          </a:p>
        </p:txBody>
      </p:sp>
    </p:spTree>
    <p:extLst>
      <p:ext uri="{BB962C8B-B14F-4D97-AF65-F5344CB8AC3E}">
        <p14:creationId xmlns:p14="http://schemas.microsoft.com/office/powerpoint/2010/main" val="256681280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2424113" y="333375"/>
            <a:ext cx="7772400" cy="641350"/>
          </a:xfrm>
        </p:spPr>
        <p:txBody>
          <a:bodyPr/>
          <a:lstStyle/>
          <a:p>
            <a:pPr eaLnBrk="1" hangingPunct="1"/>
            <a:r>
              <a:rPr lang="fa-IR" altLang="fa-IR"/>
              <a:t>خريد نسيه کالا و پرداخت هزينه حمل</a:t>
            </a:r>
            <a:endParaRPr lang="en-US" altLang="fa-IR"/>
          </a:p>
        </p:txBody>
      </p:sp>
      <p:sp>
        <p:nvSpPr>
          <p:cNvPr id="283651" name="Rectangle 3"/>
          <p:cNvSpPr>
            <a:spLocks noGrp="1" noChangeArrowheads="1"/>
          </p:cNvSpPr>
          <p:nvPr>
            <p:ph type="body" idx="1"/>
          </p:nvPr>
        </p:nvSpPr>
        <p:spPr>
          <a:xfrm>
            <a:off x="2135188" y="1989138"/>
            <a:ext cx="7847012" cy="3403600"/>
          </a:xfrm>
        </p:spPr>
        <p:txBody>
          <a:bodyPr/>
          <a:lstStyle/>
          <a:p>
            <a:pPr eaLnBrk="1" hangingPunct="1">
              <a:buFontTx/>
              <a:buNone/>
            </a:pPr>
            <a:r>
              <a:rPr lang="fa-IR" altLang="fa-IR" smtClean="0"/>
              <a:t>24/12خريدكالا به ارزش500ريال به طور نسيه و پرداخت30ريال هزينه حمل</a:t>
            </a:r>
          </a:p>
          <a:p>
            <a:pPr eaLnBrk="1" hangingPunct="1">
              <a:buFontTx/>
              <a:buNone/>
            </a:pPr>
            <a:r>
              <a:rPr lang="fa-IR" altLang="fa-IR" smtClean="0"/>
              <a:t>24/12خريدكالا500</a:t>
            </a:r>
          </a:p>
          <a:p>
            <a:pPr eaLnBrk="1" hangingPunct="1">
              <a:buFontTx/>
              <a:buNone/>
            </a:pPr>
            <a:r>
              <a:rPr lang="fa-IR" altLang="fa-IR" smtClean="0"/>
              <a:t>			        حسابهاي پرداختني500</a:t>
            </a:r>
          </a:p>
          <a:p>
            <a:pPr eaLnBrk="1" hangingPunct="1">
              <a:buFontTx/>
              <a:buNone/>
            </a:pPr>
            <a:r>
              <a:rPr lang="fa-IR" altLang="fa-IR" smtClean="0"/>
              <a:t>	</a:t>
            </a:r>
            <a:r>
              <a:rPr lang="fa-IR" altLang="fa-IR" sz="2800"/>
              <a:t>هزينه هاي مستقيم خريد30</a:t>
            </a:r>
          </a:p>
          <a:p>
            <a:pPr eaLnBrk="1" hangingPunct="1">
              <a:buFontTx/>
              <a:buNone/>
            </a:pPr>
            <a:r>
              <a:rPr lang="fa-IR" altLang="fa-IR" smtClean="0"/>
              <a:t>					بانك          30 </a:t>
            </a:r>
            <a:endParaRPr lang="en-US" altLang="fa-IR" smtClean="0"/>
          </a:p>
        </p:txBody>
      </p:sp>
    </p:spTree>
    <p:extLst>
      <p:ext uri="{BB962C8B-B14F-4D97-AF65-F5344CB8AC3E}">
        <p14:creationId xmlns:p14="http://schemas.microsoft.com/office/powerpoint/2010/main" val="37696794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pPr eaLnBrk="1" hangingPunct="1"/>
            <a:r>
              <a:rPr lang="fa-IR" altLang="fa-IR" smtClean="0"/>
              <a:t>فروش نقد و نسيه کالا:</a:t>
            </a:r>
            <a:endParaRPr lang="en-US" altLang="fa-IR" smtClean="0"/>
          </a:p>
        </p:txBody>
      </p:sp>
      <p:sp>
        <p:nvSpPr>
          <p:cNvPr id="284675"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26/12فروش پارچه به ارزش1000ريال كه 700ريال آن نقدومابقي نسيه بوده است</a:t>
            </a:r>
          </a:p>
          <a:p>
            <a:pPr eaLnBrk="1" hangingPunct="1">
              <a:buFontTx/>
              <a:buNone/>
            </a:pPr>
            <a:r>
              <a:rPr lang="fa-IR" altLang="fa-IR" sz="2000"/>
              <a:t>26/ 12  </a:t>
            </a:r>
            <a:r>
              <a:rPr lang="fa-IR" altLang="fa-IR" sz="2800"/>
              <a:t>    </a:t>
            </a:r>
            <a:r>
              <a:rPr lang="fa-IR" altLang="fa-IR" smtClean="0"/>
              <a:t>بانك		700</a:t>
            </a:r>
          </a:p>
          <a:p>
            <a:pPr eaLnBrk="1" hangingPunct="1">
              <a:buFontTx/>
              <a:buNone/>
            </a:pPr>
            <a:r>
              <a:rPr lang="fa-IR" altLang="fa-IR" smtClean="0"/>
              <a:t>		حسابهاي دريافتني300</a:t>
            </a:r>
          </a:p>
          <a:p>
            <a:pPr eaLnBrk="1" hangingPunct="1">
              <a:buFontTx/>
              <a:buNone/>
            </a:pPr>
            <a:r>
              <a:rPr lang="fa-IR" altLang="fa-IR" smtClean="0"/>
              <a:t>						فروش كالا1000</a:t>
            </a:r>
            <a:endParaRPr lang="en-US" altLang="fa-IR" smtClean="0"/>
          </a:p>
        </p:txBody>
      </p:sp>
    </p:spTree>
    <p:extLst>
      <p:ext uri="{BB962C8B-B14F-4D97-AF65-F5344CB8AC3E}">
        <p14:creationId xmlns:p14="http://schemas.microsoft.com/office/powerpoint/2010/main" val="27941055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pPr eaLnBrk="1" hangingPunct="1"/>
            <a:r>
              <a:rPr lang="fa-IR" altLang="fa-IR" smtClean="0"/>
              <a:t>پرداخت وجه بيمه :</a:t>
            </a:r>
            <a:endParaRPr lang="en-US" altLang="fa-IR" smtClean="0"/>
          </a:p>
        </p:txBody>
      </p:sp>
      <p:sp>
        <p:nvSpPr>
          <p:cNvPr id="285699"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27/12پرداخت بيمه اتومبيل به ارزش36ريال براي12ماه آتي ‌‌(تاريخ شروع بيمه 20/12 مي‌باشد)</a:t>
            </a:r>
          </a:p>
          <a:p>
            <a:pPr eaLnBrk="1" hangingPunct="1">
              <a:buFontTx/>
              <a:buNone/>
            </a:pPr>
            <a:r>
              <a:rPr lang="fa-IR" altLang="fa-IR" sz="2400"/>
              <a:t>27/12</a:t>
            </a:r>
            <a:r>
              <a:rPr lang="fa-IR" altLang="fa-IR" smtClean="0"/>
              <a:t>	پيش پرداخت بيمه	36</a:t>
            </a:r>
          </a:p>
          <a:p>
            <a:pPr eaLnBrk="1" hangingPunct="1">
              <a:buFontTx/>
              <a:buNone/>
            </a:pPr>
            <a:r>
              <a:rPr lang="fa-IR" altLang="fa-IR" smtClean="0"/>
              <a:t>				بانك		36</a:t>
            </a:r>
            <a:endParaRPr lang="en-US" altLang="fa-IR" smtClean="0"/>
          </a:p>
        </p:txBody>
      </p:sp>
    </p:spTree>
    <p:extLst>
      <p:ext uri="{BB962C8B-B14F-4D97-AF65-F5344CB8AC3E}">
        <p14:creationId xmlns:p14="http://schemas.microsoft.com/office/powerpoint/2010/main" val="63718252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pPr eaLnBrk="1" hangingPunct="1"/>
            <a:r>
              <a:rPr lang="fa-IR" altLang="fa-IR" smtClean="0"/>
              <a:t>انجام انبار گرداني و تعيين موجودی :</a:t>
            </a:r>
            <a:endParaRPr lang="en-US" altLang="fa-IR" smtClean="0"/>
          </a:p>
        </p:txBody>
      </p:sp>
      <p:sp>
        <p:nvSpPr>
          <p:cNvPr id="286723" name="Rectangle 3"/>
          <p:cNvSpPr>
            <a:spLocks noGrp="1" noChangeArrowheads="1"/>
          </p:cNvSpPr>
          <p:nvPr>
            <p:ph type="body" idx="1"/>
          </p:nvPr>
        </p:nvSpPr>
        <p:spPr>
          <a:xfrm>
            <a:off x="2135188" y="1989138"/>
            <a:ext cx="7847012" cy="3916362"/>
          </a:xfrm>
        </p:spPr>
        <p:txBody>
          <a:bodyPr/>
          <a:lstStyle/>
          <a:p>
            <a:pPr eaLnBrk="1" hangingPunct="1">
              <a:buFontTx/>
              <a:buNone/>
            </a:pPr>
            <a:r>
              <a:rPr lang="fa-IR" altLang="fa-IR" smtClean="0"/>
              <a:t>در تاريخ 29/12پارچه فروش نرفته درفروشگاه بر اساس گزارش به ميزان800ريال تعيين گرديد</a:t>
            </a:r>
          </a:p>
          <a:p>
            <a:pPr eaLnBrk="1" hangingPunct="1">
              <a:buFontTx/>
              <a:buNone/>
            </a:pPr>
            <a:r>
              <a:rPr lang="fa-IR" altLang="fa-IR" smtClean="0"/>
              <a:t>29/12خلاصه سودوزيان150</a:t>
            </a:r>
          </a:p>
          <a:p>
            <a:pPr eaLnBrk="1" hangingPunct="1">
              <a:buFontTx/>
              <a:buNone/>
            </a:pPr>
            <a:r>
              <a:rPr lang="fa-IR" altLang="fa-IR" smtClean="0"/>
              <a:t>				موجودی كالا	150</a:t>
            </a:r>
          </a:p>
          <a:p>
            <a:pPr eaLnBrk="1" hangingPunct="1">
              <a:buFontTx/>
              <a:buNone/>
            </a:pPr>
            <a:r>
              <a:rPr lang="fa-IR" altLang="fa-IR" smtClean="0"/>
              <a:t>	موجودي كالا      800</a:t>
            </a:r>
          </a:p>
          <a:p>
            <a:pPr eaLnBrk="1" hangingPunct="1">
              <a:buFontTx/>
              <a:buNone/>
            </a:pPr>
            <a:r>
              <a:rPr lang="fa-IR" altLang="fa-IR" smtClean="0"/>
              <a:t>			        خلاصه سود وزيان	800</a:t>
            </a:r>
          </a:p>
          <a:p>
            <a:pPr eaLnBrk="1" hangingPunct="1">
              <a:buFontTx/>
              <a:buNone/>
            </a:pPr>
            <a:r>
              <a:rPr lang="fa-IR" altLang="fa-IR" sz="2800"/>
              <a:t>اصلاح حساب موجودي كالا در انتهاي سال</a:t>
            </a:r>
            <a:endParaRPr lang="en-US" altLang="fa-IR" sz="2800"/>
          </a:p>
        </p:txBody>
      </p:sp>
    </p:spTree>
    <p:extLst>
      <p:ext uri="{BB962C8B-B14F-4D97-AF65-F5344CB8AC3E}">
        <p14:creationId xmlns:p14="http://schemas.microsoft.com/office/powerpoint/2010/main" val="6422719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746" name="Object 2"/>
          <p:cNvGraphicFramePr>
            <a:graphicFrameLocks/>
          </p:cNvGraphicFramePr>
          <p:nvPr/>
        </p:nvGraphicFramePr>
        <p:xfrm>
          <a:off x="8040688" y="1916113"/>
          <a:ext cx="2032000" cy="4210050"/>
        </p:xfrm>
        <a:graphic>
          <a:graphicData uri="http://schemas.openxmlformats.org/presentationml/2006/ole">
            <mc:AlternateContent xmlns:mc="http://schemas.openxmlformats.org/markup-compatibility/2006">
              <mc:Choice xmlns:v="urn:schemas-microsoft-com:vml" Requires="v">
                <p:oleObj spid="_x0000_s1026" name="Clip" r:id="rId3" imgW="1646238" imgH="3398838" progId="MS_ClipArt_Gallery.5">
                  <p:embed/>
                </p:oleObj>
              </mc:Choice>
              <mc:Fallback>
                <p:oleObj name="Clip" r:id="rId3" imgW="1646238" imgH="3398838" progId="MS_ClipArt_Gallery.5">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0688" y="1916113"/>
                        <a:ext cx="2032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7747" name="Rectangle 3"/>
          <p:cNvSpPr>
            <a:spLocks noGrp="1" noChangeArrowheads="1"/>
          </p:cNvSpPr>
          <p:nvPr>
            <p:ph type="title"/>
          </p:nvPr>
        </p:nvSpPr>
        <p:spPr>
          <a:xfrm>
            <a:off x="4800601" y="620713"/>
            <a:ext cx="4392613" cy="762000"/>
          </a:xfrm>
        </p:spPr>
        <p:txBody>
          <a:bodyPr/>
          <a:lstStyle/>
          <a:p>
            <a:pPr algn="ctr" eaLnBrk="1" hangingPunct="1"/>
            <a:r>
              <a:rPr lang="fa-IR" altLang="fa-IR" smtClean="0"/>
              <a:t>پايان    فصل   چهارم</a:t>
            </a:r>
            <a:endParaRPr lang="en-US" altLang="fa-IR" smtClean="0"/>
          </a:p>
        </p:txBody>
      </p:sp>
      <p:sp>
        <p:nvSpPr>
          <p:cNvPr id="287748" name="Rectangle 4"/>
          <p:cNvSpPr>
            <a:spLocks noChangeArrowheads="1"/>
          </p:cNvSpPr>
          <p:nvPr/>
        </p:nvSpPr>
        <p:spPr bwMode="auto">
          <a:xfrm>
            <a:off x="2782889" y="2399130"/>
            <a:ext cx="3959225" cy="212365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موفق باشيد</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و</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به اميد ديدار</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183279700"/>
      </p:ext>
    </p:extLst>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2419</Words>
  <Application>Microsoft Office PowerPoint</Application>
  <PresentationFormat>Widescreen</PresentationFormat>
  <Paragraphs>454</Paragraphs>
  <Slides>98</Slides>
  <Notes>1</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98</vt:i4>
      </vt:variant>
    </vt:vector>
  </HeadingPairs>
  <TitlesOfParts>
    <vt:vector size="112" baseType="lpstr">
      <vt:lpstr>AGA Arabesque Desktop</vt:lpstr>
      <vt:lpstr>Arial</vt:lpstr>
      <vt:lpstr>Calibri</vt:lpstr>
      <vt:lpstr>Lotus</vt:lpstr>
      <vt:lpstr>Symbol</vt:lpstr>
      <vt:lpstr>Tahoma</vt:lpstr>
      <vt:lpstr>Times New Roman</vt:lpstr>
      <vt:lpstr>Titr</vt:lpstr>
      <vt:lpstr>Trebuchet MS</vt:lpstr>
      <vt:lpstr>Wingdings</vt:lpstr>
      <vt:lpstr>Wingdings 3</vt:lpstr>
      <vt:lpstr>Zar</vt:lpstr>
      <vt:lpstr>Facet</vt:lpstr>
      <vt:lpstr>Microsoft Clip 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 نحوه محاسبه سود ناخالص</vt:lpstr>
      <vt:lpstr>نحوه محاسبه قيمت تمام شده كالاي فروش رفته:</vt:lpstr>
      <vt:lpstr>قيمت تمام شده كالاي آماده بفروش:</vt:lpstr>
      <vt:lpstr>خريد خالص</vt:lpstr>
      <vt:lpstr>در آمد حاصل از فروش يا فروش خالص</vt:lpstr>
      <vt:lpstr>حل مساله</vt:lpstr>
      <vt:lpstr>Y  + 250 = 850 250 – 850 = Y 600 = Y</vt:lpstr>
      <vt:lpstr>PowerPoint Presentation</vt:lpstr>
      <vt:lpstr>PowerPoint Presentation</vt:lpstr>
      <vt:lpstr>حل مساله نمونه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ثبت دفتر روزنامه :</vt:lpstr>
      <vt:lpstr>فروش کالا به طور نسيه و باشرط:</vt:lpstr>
      <vt:lpstr>برگشت از فروش :</vt:lpstr>
      <vt:lpstr>خريد نقدی ملزومات</vt:lpstr>
      <vt:lpstr>دريافت وجه فروش نسيه و اعمال تخفيف نقدی</vt:lpstr>
      <vt:lpstr>ثبت دفتر روزنامه</vt:lpstr>
      <vt:lpstr>پرداخت هزينه :</vt:lpstr>
      <vt:lpstr>خريد نسيه کالا و پرداخت هزينه حمل</vt:lpstr>
      <vt:lpstr>فروش نقد و نسيه کالا:</vt:lpstr>
      <vt:lpstr>پرداخت وجه بيمه :</vt:lpstr>
      <vt:lpstr>انجام انبار گرداني و تعيين موجودی :</vt:lpstr>
      <vt:lpstr>پايان    فصل   چهارم</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2022-01-19T18:36:54Z</dcterms:created>
  <dcterms:modified xsi:type="dcterms:W3CDTF">2022-01-19T18:37:26Z</dcterms:modified>
</cp:coreProperties>
</file>