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19"/>
  </p:notesMasterIdLst>
  <p:handoutMasterIdLst>
    <p:handoutMasterId r:id="rId120"/>
  </p:handout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57" r:id="rId33"/>
    <p:sldId id="25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1" r:id="rId95"/>
    <p:sldId id="352" r:id="rId96"/>
    <p:sldId id="373"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50"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1C7"/>
    <a:srgbClr val="EE3F8C"/>
    <a:srgbClr val="20D168"/>
    <a:srgbClr val="302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4660"/>
  </p:normalViewPr>
  <p:slideViewPr>
    <p:cSldViewPr>
      <p:cViewPr varScale="1">
        <p:scale>
          <a:sx n="70" d="100"/>
          <a:sy n="70" d="100"/>
        </p:scale>
        <p:origin x="-13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AAD7E185-886F-43F2-B9F2-F49540A89605}" type="datetimeFigureOut">
              <a:rPr lang="fa-IR" smtClean="0"/>
              <a:t>1437/05/18</a:t>
            </a:fld>
            <a:endParaRPr lang="fa-IR"/>
          </a:p>
        </p:txBody>
      </p:sp>
      <p:sp>
        <p:nvSpPr>
          <p:cNvPr id="4" name="Footer Placeholder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EF65FC59-E85D-44DF-AD2C-68C7EC25DA84}" type="slidenum">
              <a:rPr lang="fa-IR" smtClean="0"/>
              <a:t>‹#›</a:t>
            </a:fld>
            <a:endParaRPr lang="fa-IR"/>
          </a:p>
        </p:txBody>
      </p:sp>
    </p:spTree>
    <p:extLst>
      <p:ext uri="{BB962C8B-B14F-4D97-AF65-F5344CB8AC3E}">
        <p14:creationId xmlns:p14="http://schemas.microsoft.com/office/powerpoint/2010/main" val="36221487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0FEADB-F946-4CFB-A015-AB4E1580630B}" type="datetimeFigureOut">
              <a:rPr lang="en-US" smtClean="0"/>
              <a:t>2016-02-26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6FC8C3-6637-4F2F-A0B7-1AF812BA30CB}" type="slidenum">
              <a:rPr lang="en-US" smtClean="0"/>
              <a:t>‹#›</a:t>
            </a:fld>
            <a:endParaRPr lang="en-US"/>
          </a:p>
        </p:txBody>
      </p:sp>
    </p:spTree>
    <p:extLst>
      <p:ext uri="{BB962C8B-B14F-4D97-AF65-F5344CB8AC3E}">
        <p14:creationId xmlns:p14="http://schemas.microsoft.com/office/powerpoint/2010/main" val="13352682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6620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78550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45675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27803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83827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42469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17531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046802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79098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79764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5474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59198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4065297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693168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403381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87112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982475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8231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624684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149967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420019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76603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477547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432696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931333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751213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618350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515984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092471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071033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436199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428140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424226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678721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429325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098861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933772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903051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488838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66859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53577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513535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cs typeface="Arial" charset="0"/>
            </a:endParaRPr>
          </a:p>
        </p:txBody>
      </p:sp>
    </p:spTree>
    <p:extLst>
      <p:ext uri="{BB962C8B-B14F-4D97-AF65-F5344CB8AC3E}">
        <p14:creationId xmlns:p14="http://schemas.microsoft.com/office/powerpoint/2010/main" val="2785159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90950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372445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513169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173149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563418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10841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160541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856082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638153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481011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891456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2593725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920870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Tree>
    <p:extLst>
      <p:ext uri="{BB962C8B-B14F-4D97-AF65-F5344CB8AC3E}">
        <p14:creationId xmlns:p14="http://schemas.microsoft.com/office/powerpoint/2010/main" val="4039048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0229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7592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6378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Tree>
    <p:extLst>
      <p:ext uri="{BB962C8B-B14F-4D97-AF65-F5344CB8AC3E}">
        <p14:creationId xmlns:p14="http://schemas.microsoft.com/office/powerpoint/2010/main" val="309393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FACE194-4EB0-4A4E-A36E-D8A41794E84B}" type="datetime1">
              <a:rPr lang="en-US" smtClean="0"/>
              <a:t>2016-02-26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2993941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DEAC9BC-1FC5-47C8-8965-A708B4E12B88}" type="datetime1">
              <a:rPr lang="en-US" smtClean="0"/>
              <a:t>2016-02-26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43149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9C8035D-3D8D-4E96-81AA-9838B2D3EB2F}" type="datetime1">
              <a:rPr lang="en-US" smtClean="0"/>
              <a:t>2016-02-26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2283607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fld id="{1D270604-B21A-40D1-8634-2237EBA091AD}" type="datetime1">
              <a:rPr lang="en-US" altLang="en-US" smtClean="0"/>
              <a:t>2016-02-26</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8B28715-4EB2-4029-9F39-28C59036F5A3}" type="slidenum">
              <a:rPr lang="ar-SA" altLang="en-US"/>
              <a:pPr/>
              <a:t>‹#›</a:t>
            </a:fld>
            <a:endParaRPr lang="en-US" altLang="en-US"/>
          </a:p>
        </p:txBody>
      </p:sp>
    </p:spTree>
    <p:extLst>
      <p:ext uri="{BB962C8B-B14F-4D97-AF65-F5344CB8AC3E}">
        <p14:creationId xmlns:p14="http://schemas.microsoft.com/office/powerpoint/2010/main" val="41992730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fld id="{28105A88-342A-490A-83AC-5B16FE91A5F1}" type="datetime1">
              <a:rPr lang="en-US" smtClean="0"/>
              <a:t>2016-02-26</a:t>
            </a:fld>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pPr>
              <a:defRPr/>
            </a:pPr>
            <a:fld id="{4EC98582-1273-4A3A-9ECD-8AAE1F8A37D7}" type="slidenum">
              <a:rPr lang="en-US"/>
              <a:pPr>
                <a:defRPr/>
              </a:pPr>
              <a:t>‹#›</a:t>
            </a:fld>
            <a:endParaRPr lang="en-US"/>
          </a:p>
        </p:txBody>
      </p:sp>
    </p:spTree>
    <p:extLst>
      <p:ext uri="{BB962C8B-B14F-4D97-AF65-F5344CB8AC3E}">
        <p14:creationId xmlns:p14="http://schemas.microsoft.com/office/powerpoint/2010/main" val="1733740164"/>
      </p:ext>
    </p:extLst>
  </p:cSld>
  <p:clrMapOvr>
    <a:masterClrMapping/>
  </p:clrMapOvr>
  <p:transition spd="med">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D492101-1EAA-44B4-9C74-70A67B70FE02}" type="datetime1">
              <a:rPr lang="en-US" smtClean="0"/>
              <a:t>2016-02-26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396780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34F70-BB0A-4351-83EF-866CC493E0A8}" type="datetime1">
              <a:rPr lang="en-US" smtClean="0"/>
              <a:t>2016-02-26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12740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F4D02BE-96C4-4CAB-8D3A-56A2E80A0853}" type="datetime1">
              <a:rPr lang="en-US" smtClean="0"/>
              <a:t>2016-02-26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28645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3315254-2248-4948-8AC6-5445AD31FB4E}" type="datetime1">
              <a:rPr lang="en-US" smtClean="0"/>
              <a:t>2016-02-26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265374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6F92108-5D29-441F-9E94-2DDCCEC113DD}" type="datetime1">
              <a:rPr lang="en-US" smtClean="0"/>
              <a:t>2016-02-26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337619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0C80B-9102-4B26-9136-0921957BD982}" type="datetime1">
              <a:rPr lang="en-US" smtClean="0"/>
              <a:t>2016-02-26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63607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89DA77-6DB0-4F03-B8E9-EDD7CC9BDD07}" type="datetime1">
              <a:rPr lang="en-US" smtClean="0"/>
              <a:t>2016-02-26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160038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05005-459D-45D0-9502-A199394860B6}" type="datetime1">
              <a:rPr lang="en-US" smtClean="0"/>
              <a:t>2016-02-26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2F32F-605D-4078-A70B-101C4B691D68}" type="slidenum">
              <a:rPr lang="en-US" smtClean="0"/>
              <a:t>‹#›</a:t>
            </a:fld>
            <a:endParaRPr lang="en-US"/>
          </a:p>
        </p:txBody>
      </p:sp>
    </p:spTree>
    <p:extLst>
      <p:ext uri="{BB962C8B-B14F-4D97-AF65-F5344CB8AC3E}">
        <p14:creationId xmlns:p14="http://schemas.microsoft.com/office/powerpoint/2010/main" val="375100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02E3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3883F806-1C6C-46CA-B768-0A84EA25E678}" type="datetime1">
              <a:rPr lang="en-US" smtClean="0"/>
              <a:t>2016-02-26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A7F2F32F-605D-4078-A70B-101C4B691D68}" type="slidenum">
              <a:rPr lang="en-US" smtClean="0"/>
              <a:t>‹#›</a:t>
            </a:fld>
            <a:endParaRPr lang="en-US"/>
          </a:p>
        </p:txBody>
      </p:sp>
    </p:spTree>
    <p:extLst>
      <p:ext uri="{BB962C8B-B14F-4D97-AF65-F5344CB8AC3E}">
        <p14:creationId xmlns:p14="http://schemas.microsoft.com/office/powerpoint/2010/main" val="295898280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ftr="0" dt="0"/>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file:///D:\&#1605;&#1591;&#1575;&#1604;&#1593;&#1575;&#1578;%20&#1662;&#1575;&#1610;&#1607;\group5\1\1.ppt" TargetMode="External"/><Relationship Id="rId3" Type="http://schemas.openxmlformats.org/officeDocument/2006/relationships/image" Target="../media/image37.jpeg"/><Relationship Id="rId7" Type="http://schemas.openxmlformats.org/officeDocument/2006/relationships/hyperlink" Target="file:///D:\&#1605;&#1591;&#1575;&#1604;&#1593;&#1575;&#1578;%20&#1662;&#1575;&#1610;&#1607;\group5\4\1.pp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file:///D:\&#1605;&#1591;&#1575;&#1604;&#1593;&#1575;&#1578;%20&#1662;&#1575;&#1610;&#1607;\group5\2\2.ppt" TargetMode="External"/><Relationship Id="rId5" Type="http://schemas.openxmlformats.org/officeDocument/2006/relationships/hyperlink" Target="file:///D:\&#1605;&#1591;&#1575;&#1604;&#1593;&#1575;&#1578;%20&#1662;&#1575;&#1610;&#1607;\group5\3\3.ppt" TargetMode="External"/><Relationship Id="rId4" Type="http://schemas.openxmlformats.org/officeDocument/2006/relationships/hyperlink" Target="file:///D:\&#1605;&#1591;&#1575;&#1604;&#1593;&#1575;&#1578;%20&#1662;&#1575;&#1610;&#1607;\group5\6-8\6-8.pp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9.wmf"/><Relationship Id="rId7"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4.jpeg"/><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0.wmf"/></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85800"/>
            <a:ext cx="8991600" cy="646331"/>
          </a:xfrm>
          <a:prstGeom prst="rect">
            <a:avLst/>
          </a:prstGeom>
          <a:noFill/>
        </p:spPr>
        <p:txBody>
          <a:bodyPr wrap="square" rtlCol="1">
            <a:spAutoFit/>
          </a:bodyPr>
          <a:lstStyle/>
          <a:p>
            <a:pPr algn="r" rtl="1"/>
            <a:r>
              <a:rPr lang="fa-IR" sz="3600" dirty="0">
                <a:solidFill>
                  <a:srgbClr val="3AB1C7"/>
                </a:solidFill>
                <a:cs typeface="Mj_Tunisia Lt" panose="00000400000000000000" pitchFamily="2" charset="-78"/>
              </a:rPr>
              <a:t>تحلیل و </a:t>
            </a:r>
            <a:r>
              <a:rPr lang="fa-IR" sz="3600" dirty="0" smtClean="0">
                <a:solidFill>
                  <a:srgbClr val="3AB1C7"/>
                </a:solidFill>
                <a:cs typeface="Mj_Tunisia Lt" panose="00000400000000000000" pitchFamily="2" charset="-78"/>
              </a:rPr>
              <a:t>بررسی نمونه </a:t>
            </a:r>
            <a:r>
              <a:rPr lang="fa-IR" sz="3600" dirty="0">
                <a:solidFill>
                  <a:srgbClr val="3AB1C7"/>
                </a:solidFill>
                <a:cs typeface="Mj_Tunisia Lt" panose="00000400000000000000" pitchFamily="2" charset="-78"/>
              </a:rPr>
              <a:t>مجتمع مسکونی </a:t>
            </a:r>
            <a:r>
              <a:rPr lang="fa-IR" sz="3600" dirty="0" smtClean="0">
                <a:solidFill>
                  <a:srgbClr val="3AB1C7"/>
                </a:solidFill>
                <a:cs typeface="Mj_Tunisia Lt" panose="00000400000000000000" pitchFamily="2" charset="-78"/>
              </a:rPr>
              <a:t>ایرانی و خارجی</a:t>
            </a:r>
            <a:endParaRPr lang="fa-IR" sz="3600" dirty="0">
              <a:solidFill>
                <a:srgbClr val="3AB1C7"/>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524000"/>
            <a:ext cx="6538335" cy="4121612"/>
          </a:xfrm>
          <a:prstGeom prst="rect">
            <a:avLst/>
          </a:prstGeom>
        </p:spPr>
      </p:pic>
    </p:spTree>
    <p:extLst>
      <p:ext uri="{BB962C8B-B14F-4D97-AF65-F5344CB8AC3E}">
        <p14:creationId xmlns:p14="http://schemas.microsoft.com/office/powerpoint/2010/main" val="2066847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a:xfrm>
            <a:off x="2189956" y="5181600"/>
            <a:ext cx="4929187" cy="647700"/>
          </a:xfrm>
        </p:spPr>
        <p:txBody>
          <a:bodyPr>
            <a:normAutofit/>
          </a:bodyPr>
          <a:lstStyle/>
          <a:p>
            <a:pPr algn="r"/>
            <a:r>
              <a:rPr lang="fa-IR" sz="2000" dirty="0">
                <a:solidFill>
                  <a:schemeClr val="bg1">
                    <a:lumMod val="85000"/>
                  </a:schemeClr>
                </a:solidFill>
                <a:cs typeface="Mj_Tunisia Lt" panose="00000400000000000000" pitchFamily="2" charset="-78"/>
              </a:rPr>
              <a:t>فضای ما بين ساختمان ها در مجموعه بران نادرن</a:t>
            </a:r>
            <a:endParaRPr lang="en-US" sz="2000" dirty="0">
              <a:solidFill>
                <a:schemeClr val="bg1">
                  <a:lumMod val="85000"/>
                </a:schemeClr>
              </a:solidFill>
              <a:cs typeface="Mj_Tunisia Lt" panose="00000400000000000000" pitchFamily="2" charset="-78"/>
            </a:endParaRPr>
          </a:p>
        </p:txBody>
      </p:sp>
      <p:pic>
        <p:nvPicPr>
          <p:cNvPr id="9220" name="Picture 4" descr="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711200"/>
            <a:ext cx="6213475" cy="4302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5149217"/>
      </p:ext>
    </p:extLst>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762724"/>
            <a:ext cx="8459788"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752600" y="0"/>
            <a:ext cx="5127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4000" b="1" dirty="0">
                <a:solidFill>
                  <a:srgbClr val="3AB1C7"/>
                </a:solidFill>
                <a:latin typeface="Verdana" pitchFamily="34" charset="0"/>
                <a:cs typeface="Mj_Tunisia Lt" panose="00000400000000000000" pitchFamily="2" charset="-78"/>
              </a:rPr>
              <a:t>مسیرهای حرکت پیاده</a:t>
            </a:r>
            <a:endParaRPr lang="en-US" sz="4000" b="1" dirty="0">
              <a:solidFill>
                <a:srgbClr val="3AB1C7"/>
              </a:solidFill>
              <a:latin typeface="Verdana" pitchFamily="34" charset="0"/>
              <a:cs typeface="Mj_Tunisia Lt" panose="00000400000000000000" pitchFamily="2" charset="-78"/>
            </a:endParaRPr>
          </a:p>
        </p:txBody>
      </p:sp>
      <p:sp>
        <p:nvSpPr>
          <p:cNvPr id="8197" name="Text Box 5"/>
          <p:cNvSpPr txBox="1">
            <a:spLocks noChangeArrowheads="1"/>
          </p:cNvSpPr>
          <p:nvPr/>
        </p:nvSpPr>
        <p:spPr bwMode="auto">
          <a:xfrm>
            <a:off x="323850" y="4724400"/>
            <a:ext cx="84963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chemeClr val="bg1">
                    <a:lumMod val="85000"/>
                  </a:schemeClr>
                </a:solidFill>
                <a:cs typeface="Mj_Tunisia Lt" panose="00000400000000000000" pitchFamily="2" charset="-78"/>
              </a:rPr>
              <a:t>وجود یک مسیر حرکتی پیاده از شمال به جنوب ودو تا مسیر حرکتی شرقی غربی که از در ورودی شروع شده و در مسیر حرکت خود به حیاط ها ی مرکزی راه میابد شبکه راههای  جهت دست یابی به واحدها را به راحتی فراهم نموده است  گستردگی و تنیدگی ساختمان ها با هم بر روی مسیرهای حرکتی موجب ایجاد سایه های خنک در این مسیرها شده  وهمچنین عبور این مسیرها از بین فضاهای سبز حرکت در این مسیر ها را دلنشین میکند.</a:t>
            </a:r>
            <a:endParaRPr lang="en-US" sz="2000" b="1"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3284558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042988" y="2420938"/>
            <a:ext cx="1800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400" b="1" dirty="0">
                <a:solidFill>
                  <a:srgbClr val="3AB1C7"/>
                </a:solidFill>
                <a:cs typeface="Mj_Tunisia Lt" panose="00000400000000000000" pitchFamily="2" charset="-78"/>
              </a:rPr>
              <a:t>خیابان</a:t>
            </a:r>
          </a:p>
          <a:p>
            <a:pPr algn="r" eaLnBrk="1" hangingPunct="1">
              <a:spcBef>
                <a:spcPct val="50000"/>
              </a:spcBef>
            </a:pPr>
            <a:r>
              <a:rPr lang="fa-IR" sz="2000" b="1" dirty="0">
                <a:solidFill>
                  <a:srgbClr val="3AB1C7"/>
                </a:solidFill>
                <a:cs typeface="Mj_Tunisia Lt" panose="00000400000000000000" pitchFamily="2" charset="-78"/>
              </a:rPr>
              <a:t>(کاملا عمومی)</a:t>
            </a:r>
            <a:endParaRPr lang="en-US" sz="2000" b="1" dirty="0">
              <a:solidFill>
                <a:srgbClr val="3AB1C7"/>
              </a:solidFill>
              <a:cs typeface="Mj_Tunisia Lt" panose="00000400000000000000" pitchFamily="2" charset="-78"/>
            </a:endParaRPr>
          </a:p>
        </p:txBody>
      </p:sp>
      <p:sp>
        <p:nvSpPr>
          <p:cNvPr id="9220" name="Rectangle 4"/>
          <p:cNvSpPr>
            <a:spLocks noChangeArrowheads="1"/>
          </p:cNvSpPr>
          <p:nvPr/>
        </p:nvSpPr>
        <p:spPr bwMode="auto">
          <a:xfrm>
            <a:off x="1042988" y="2420938"/>
            <a:ext cx="1800225" cy="1152525"/>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9221" name="Rectangle 5"/>
          <p:cNvSpPr>
            <a:spLocks noChangeArrowheads="1"/>
          </p:cNvSpPr>
          <p:nvPr/>
        </p:nvSpPr>
        <p:spPr bwMode="auto">
          <a:xfrm>
            <a:off x="3492500" y="2420938"/>
            <a:ext cx="1800225" cy="1152525"/>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9222" name="Text Box 6"/>
          <p:cNvSpPr txBox="1">
            <a:spLocks noChangeArrowheads="1"/>
          </p:cNvSpPr>
          <p:nvPr/>
        </p:nvSpPr>
        <p:spPr bwMode="auto">
          <a:xfrm>
            <a:off x="3490912" y="2349500"/>
            <a:ext cx="17287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400" b="1" dirty="0">
                <a:solidFill>
                  <a:srgbClr val="3AB1C7"/>
                </a:solidFill>
                <a:cs typeface="Mj_Tunisia Lt" panose="00000400000000000000" pitchFamily="2" charset="-78"/>
              </a:rPr>
              <a:t>محوطه داخل مجتمع</a:t>
            </a:r>
          </a:p>
          <a:p>
            <a:pPr algn="r" eaLnBrk="1" hangingPunct="1">
              <a:spcBef>
                <a:spcPct val="50000"/>
              </a:spcBef>
            </a:pPr>
            <a:r>
              <a:rPr lang="fa-IR" sz="2000" b="1" dirty="0">
                <a:solidFill>
                  <a:srgbClr val="3AB1C7"/>
                </a:solidFill>
                <a:cs typeface="Mj_Tunisia Lt" panose="00000400000000000000" pitchFamily="2" charset="-78"/>
              </a:rPr>
              <a:t>(نیمه عمومی)</a:t>
            </a:r>
            <a:endParaRPr lang="en-US" sz="2000" b="1" dirty="0">
              <a:solidFill>
                <a:srgbClr val="3AB1C7"/>
              </a:solidFill>
              <a:cs typeface="Mj_Tunisia Lt" panose="00000400000000000000" pitchFamily="2" charset="-78"/>
            </a:endParaRPr>
          </a:p>
        </p:txBody>
      </p:sp>
      <p:sp>
        <p:nvSpPr>
          <p:cNvPr id="9224" name="Rectangle 8"/>
          <p:cNvSpPr>
            <a:spLocks noChangeArrowheads="1"/>
          </p:cNvSpPr>
          <p:nvPr/>
        </p:nvSpPr>
        <p:spPr bwMode="auto">
          <a:xfrm>
            <a:off x="5867400" y="4508500"/>
            <a:ext cx="1800225" cy="1152525"/>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a-IR" b="1">
              <a:latin typeface="Verdana" pitchFamily="34" charset="0"/>
            </a:endParaRPr>
          </a:p>
        </p:txBody>
      </p:sp>
      <p:sp>
        <p:nvSpPr>
          <p:cNvPr id="9225" name="Text Box 9"/>
          <p:cNvSpPr txBox="1">
            <a:spLocks noChangeArrowheads="1"/>
          </p:cNvSpPr>
          <p:nvPr/>
        </p:nvSpPr>
        <p:spPr bwMode="auto">
          <a:xfrm>
            <a:off x="5076825" y="4652963"/>
            <a:ext cx="2447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400" b="1" dirty="0">
                <a:solidFill>
                  <a:srgbClr val="3AB1C7"/>
                </a:solidFill>
                <a:cs typeface="Mj_Tunisia Lt" panose="00000400000000000000" pitchFamily="2" charset="-78"/>
              </a:rPr>
              <a:t>داخل واحد</a:t>
            </a:r>
          </a:p>
          <a:p>
            <a:pPr algn="r" eaLnBrk="1" hangingPunct="1">
              <a:spcBef>
                <a:spcPct val="50000"/>
              </a:spcBef>
            </a:pPr>
            <a:r>
              <a:rPr lang="fa-IR" sz="2000" b="1" dirty="0">
                <a:solidFill>
                  <a:srgbClr val="3AB1C7"/>
                </a:solidFill>
                <a:cs typeface="Mj_Tunisia Lt" panose="00000400000000000000" pitchFamily="2" charset="-78"/>
              </a:rPr>
              <a:t>(کاملا خصوصی)</a:t>
            </a:r>
            <a:endParaRPr lang="en-US" sz="2000" b="1" dirty="0">
              <a:solidFill>
                <a:srgbClr val="3AB1C7"/>
              </a:solidFill>
              <a:cs typeface="Mj_Tunisia Lt" panose="00000400000000000000" pitchFamily="2" charset="-78"/>
            </a:endParaRPr>
          </a:p>
        </p:txBody>
      </p:sp>
      <p:sp>
        <p:nvSpPr>
          <p:cNvPr id="9226" name="AutoShape 10"/>
          <p:cNvSpPr>
            <a:spLocks noChangeArrowheads="1"/>
          </p:cNvSpPr>
          <p:nvPr/>
        </p:nvSpPr>
        <p:spPr bwMode="auto">
          <a:xfrm>
            <a:off x="2916238" y="2852738"/>
            <a:ext cx="503237" cy="576262"/>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9227" name="AutoShape 11"/>
          <p:cNvSpPr>
            <a:spLocks noChangeArrowheads="1"/>
          </p:cNvSpPr>
          <p:nvPr/>
        </p:nvSpPr>
        <p:spPr bwMode="auto">
          <a:xfrm>
            <a:off x="5292725" y="2852738"/>
            <a:ext cx="503238" cy="576262"/>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9228" name="AutoShape 12"/>
          <p:cNvSpPr>
            <a:spLocks noChangeArrowheads="1"/>
          </p:cNvSpPr>
          <p:nvPr/>
        </p:nvSpPr>
        <p:spPr bwMode="auto">
          <a:xfrm rot="5400000">
            <a:off x="6443663" y="3716337"/>
            <a:ext cx="503238" cy="576263"/>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9229" name="Rectangle 13"/>
          <p:cNvSpPr>
            <a:spLocks noChangeArrowheads="1"/>
          </p:cNvSpPr>
          <p:nvPr/>
        </p:nvSpPr>
        <p:spPr bwMode="auto">
          <a:xfrm>
            <a:off x="5867400" y="2349500"/>
            <a:ext cx="1800225" cy="1152525"/>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 name="TextBox 1"/>
          <p:cNvSpPr txBox="1"/>
          <p:nvPr/>
        </p:nvSpPr>
        <p:spPr>
          <a:xfrm>
            <a:off x="2586831" y="678905"/>
            <a:ext cx="5915025" cy="1077218"/>
          </a:xfrm>
          <a:prstGeom prst="rect">
            <a:avLst/>
          </a:prstGeom>
          <a:noFill/>
        </p:spPr>
        <p:txBody>
          <a:bodyPr wrap="square" rtlCol="1">
            <a:spAutoFit/>
          </a:bodyPr>
          <a:lstStyle/>
          <a:p>
            <a:r>
              <a:rPr lang="fa-IR" sz="3200" dirty="0">
                <a:solidFill>
                  <a:srgbClr val="3AB1C7"/>
                </a:solidFill>
                <a:latin typeface="Verdana" pitchFamily="34" charset="0"/>
                <a:cs typeface="Mj_Tunisia Lt" panose="00000400000000000000" pitchFamily="2" charset="-78"/>
              </a:rPr>
              <a:t>بررسی سلسله مراتب در مسیر حرکت:</a:t>
            </a:r>
            <a:endParaRPr lang="en-US" sz="3200" dirty="0">
              <a:solidFill>
                <a:srgbClr val="3AB1C7"/>
              </a:solidFill>
              <a:latin typeface="Verdana" pitchFamily="34" charset="0"/>
              <a:cs typeface="Mj_Tunisia Lt" panose="00000400000000000000" pitchFamily="2" charset="-78"/>
            </a:endParaRPr>
          </a:p>
          <a:p>
            <a:endParaRPr lang="fa-IR" sz="3200" dirty="0"/>
          </a:p>
        </p:txBody>
      </p:sp>
      <p:sp>
        <p:nvSpPr>
          <p:cNvPr id="3" name="TextBox 2"/>
          <p:cNvSpPr txBox="1"/>
          <p:nvPr/>
        </p:nvSpPr>
        <p:spPr>
          <a:xfrm>
            <a:off x="5794375" y="2364391"/>
            <a:ext cx="1778000" cy="1231106"/>
          </a:xfrm>
          <a:prstGeom prst="rect">
            <a:avLst/>
          </a:prstGeom>
          <a:noFill/>
        </p:spPr>
        <p:txBody>
          <a:bodyPr wrap="square" rtlCol="1">
            <a:spAutoFit/>
          </a:bodyPr>
          <a:lstStyle/>
          <a:p>
            <a:pPr algn="r">
              <a:spcBef>
                <a:spcPct val="50000"/>
              </a:spcBef>
            </a:pPr>
            <a:r>
              <a:rPr lang="fa-IR" sz="2400" b="1" dirty="0">
                <a:solidFill>
                  <a:srgbClr val="3AB1C7"/>
                </a:solidFill>
                <a:cs typeface="Mj_Tunisia Lt" panose="00000400000000000000" pitchFamily="2" charset="-78"/>
              </a:rPr>
              <a:t>داخل بلوک</a:t>
            </a:r>
          </a:p>
          <a:p>
            <a:pPr algn="r">
              <a:spcBef>
                <a:spcPct val="50000"/>
              </a:spcBef>
            </a:pPr>
            <a:r>
              <a:rPr lang="fa-IR" sz="2000" b="1" dirty="0">
                <a:solidFill>
                  <a:srgbClr val="3AB1C7"/>
                </a:solidFill>
                <a:cs typeface="Mj_Tunisia Lt" panose="00000400000000000000" pitchFamily="2" charset="-78"/>
              </a:rPr>
              <a:t>(نیمه خصوصی)</a:t>
            </a:r>
            <a:endParaRPr lang="en-US" sz="2000" b="1" dirty="0">
              <a:solidFill>
                <a:srgbClr val="3AB1C7"/>
              </a:solidFill>
              <a:cs typeface="Mj_Tunisia Lt" panose="00000400000000000000" pitchFamily="2" charset="-78"/>
            </a:endParaRPr>
          </a:p>
          <a:p>
            <a:endParaRPr lang="fa-IR" sz="2000" dirty="0"/>
          </a:p>
        </p:txBody>
      </p:sp>
    </p:spTree>
    <p:extLst>
      <p:ext uri="{BB962C8B-B14F-4D97-AF65-F5344CB8AC3E}">
        <p14:creationId xmlns:p14="http://schemas.microsoft.com/office/powerpoint/2010/main" val="14321132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val 2"/>
          <p:cNvSpPr>
            <a:spLocks noChangeArrowheads="1"/>
          </p:cNvSpPr>
          <p:nvPr/>
        </p:nvSpPr>
        <p:spPr bwMode="auto">
          <a:xfrm>
            <a:off x="3059113" y="3213100"/>
            <a:ext cx="1800225" cy="1873250"/>
          </a:xfrm>
          <a:prstGeom prst="ellipse">
            <a:avLst/>
          </a:prstGeom>
          <a:solidFill>
            <a:srgbClr val="BCD6F2"/>
          </a:solidFill>
          <a:ln w="57150">
            <a:solidFill>
              <a:srgbClr val="660033"/>
            </a:solidFill>
            <a:round/>
            <a:headEnd/>
            <a:tailEnd/>
          </a:ln>
        </p:spPr>
        <p:txBody>
          <a:bodyPr wrap="none" anchor="ctr"/>
          <a:lstStyle/>
          <a:p>
            <a:pPr algn="ctr"/>
            <a:endParaRPr lang="fa-IR" b="1">
              <a:solidFill>
                <a:schemeClr val="accent2"/>
              </a:solidFill>
              <a:latin typeface="Verdana" pitchFamily="34" charset="0"/>
            </a:endParaRPr>
          </a:p>
        </p:txBody>
      </p:sp>
      <p:sp>
        <p:nvSpPr>
          <p:cNvPr id="10243" name="Oval 3"/>
          <p:cNvSpPr>
            <a:spLocks noChangeArrowheads="1"/>
          </p:cNvSpPr>
          <p:nvPr/>
        </p:nvSpPr>
        <p:spPr bwMode="auto">
          <a:xfrm>
            <a:off x="5795963" y="3573463"/>
            <a:ext cx="1081087" cy="1223962"/>
          </a:xfrm>
          <a:prstGeom prst="ellipse">
            <a:avLst/>
          </a:prstGeom>
          <a:solidFill>
            <a:srgbClr val="BCD6F2"/>
          </a:solidFill>
          <a:ln w="57150">
            <a:solidFill>
              <a:srgbClr val="660033"/>
            </a:solidFill>
            <a:round/>
            <a:headEnd/>
            <a:tailEnd/>
          </a:ln>
        </p:spPr>
        <p:txBody>
          <a:bodyPr wrap="none" anchor="ctr"/>
          <a:lstStyle/>
          <a:p>
            <a:pPr algn="ctr"/>
            <a:endParaRPr lang="fa-IR" b="1">
              <a:solidFill>
                <a:schemeClr val="accent2"/>
              </a:solidFill>
              <a:latin typeface="Verdana" pitchFamily="34" charset="0"/>
            </a:endParaRPr>
          </a:p>
        </p:txBody>
      </p:sp>
      <p:sp>
        <p:nvSpPr>
          <p:cNvPr id="10244" name="Oval 4"/>
          <p:cNvSpPr>
            <a:spLocks noChangeArrowheads="1"/>
          </p:cNvSpPr>
          <p:nvPr/>
        </p:nvSpPr>
        <p:spPr bwMode="auto">
          <a:xfrm>
            <a:off x="1116013" y="3573463"/>
            <a:ext cx="1081087" cy="1223962"/>
          </a:xfrm>
          <a:prstGeom prst="ellipse">
            <a:avLst/>
          </a:prstGeom>
          <a:solidFill>
            <a:srgbClr val="BCD6F2"/>
          </a:solidFill>
          <a:ln w="57150">
            <a:solidFill>
              <a:srgbClr val="660033"/>
            </a:solidFill>
            <a:round/>
            <a:headEnd/>
            <a:tailEnd/>
          </a:ln>
        </p:spPr>
        <p:txBody>
          <a:bodyPr wrap="none" anchor="ctr"/>
          <a:lstStyle/>
          <a:p>
            <a:endParaRPr lang="fa-IR"/>
          </a:p>
        </p:txBody>
      </p:sp>
      <p:sp>
        <p:nvSpPr>
          <p:cNvPr id="10245" name="Oval 5"/>
          <p:cNvSpPr>
            <a:spLocks noChangeArrowheads="1"/>
          </p:cNvSpPr>
          <p:nvPr/>
        </p:nvSpPr>
        <p:spPr bwMode="auto">
          <a:xfrm>
            <a:off x="7235825" y="2708275"/>
            <a:ext cx="863600" cy="936625"/>
          </a:xfrm>
          <a:prstGeom prst="ellipse">
            <a:avLst/>
          </a:prstGeom>
          <a:solidFill>
            <a:schemeClr val="bg2"/>
          </a:solidFill>
          <a:ln w="9525">
            <a:solidFill>
              <a:schemeClr val="tx1"/>
            </a:solidFill>
            <a:round/>
            <a:headEnd/>
            <a:tailEnd/>
          </a:ln>
        </p:spPr>
        <p:txBody>
          <a:bodyPr wrap="none" anchor="ctr"/>
          <a:lstStyle/>
          <a:p>
            <a:endParaRPr lang="fa-IR"/>
          </a:p>
        </p:txBody>
      </p:sp>
      <p:sp>
        <p:nvSpPr>
          <p:cNvPr id="10246" name="Oval 6"/>
          <p:cNvSpPr>
            <a:spLocks noChangeArrowheads="1"/>
          </p:cNvSpPr>
          <p:nvPr/>
        </p:nvSpPr>
        <p:spPr bwMode="auto">
          <a:xfrm>
            <a:off x="7380288" y="4437063"/>
            <a:ext cx="863600" cy="936625"/>
          </a:xfrm>
          <a:prstGeom prst="ellipse">
            <a:avLst/>
          </a:prstGeom>
          <a:solidFill>
            <a:schemeClr val="bg2"/>
          </a:solidFill>
          <a:ln w="9525">
            <a:solidFill>
              <a:schemeClr val="tx1"/>
            </a:solidFill>
            <a:round/>
            <a:headEnd/>
            <a:tailEnd/>
          </a:ln>
        </p:spPr>
        <p:txBody>
          <a:bodyPr wrap="none" anchor="ctr"/>
          <a:lstStyle/>
          <a:p>
            <a:endParaRPr lang="fa-IR"/>
          </a:p>
        </p:txBody>
      </p:sp>
      <p:sp>
        <p:nvSpPr>
          <p:cNvPr id="10247" name="Oval 7"/>
          <p:cNvSpPr>
            <a:spLocks noChangeArrowheads="1"/>
          </p:cNvSpPr>
          <p:nvPr/>
        </p:nvSpPr>
        <p:spPr bwMode="auto">
          <a:xfrm>
            <a:off x="5651500" y="5445125"/>
            <a:ext cx="863600" cy="936625"/>
          </a:xfrm>
          <a:prstGeom prst="ellipse">
            <a:avLst/>
          </a:prstGeom>
          <a:solidFill>
            <a:schemeClr val="bg2"/>
          </a:solidFill>
          <a:ln w="9525">
            <a:solidFill>
              <a:schemeClr val="tx1"/>
            </a:solidFill>
            <a:round/>
            <a:headEnd/>
            <a:tailEnd/>
          </a:ln>
        </p:spPr>
        <p:txBody>
          <a:bodyPr wrap="none" anchor="ctr"/>
          <a:lstStyle/>
          <a:p>
            <a:endParaRPr lang="fa-IR"/>
          </a:p>
        </p:txBody>
      </p:sp>
      <p:sp>
        <p:nvSpPr>
          <p:cNvPr id="10248" name="Text Box 8"/>
          <p:cNvSpPr txBox="1">
            <a:spLocks noChangeArrowheads="1"/>
          </p:cNvSpPr>
          <p:nvPr/>
        </p:nvSpPr>
        <p:spPr bwMode="auto">
          <a:xfrm>
            <a:off x="7272338" y="2852738"/>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واحدها</a:t>
            </a:r>
            <a:endParaRPr lang="en-US" sz="2400" b="1" dirty="0">
              <a:solidFill>
                <a:srgbClr val="3AB1C7"/>
              </a:solidFill>
              <a:cs typeface="Mj_Tunisia Lt" panose="00000400000000000000" pitchFamily="2" charset="-78"/>
            </a:endParaRPr>
          </a:p>
        </p:txBody>
      </p:sp>
      <p:sp>
        <p:nvSpPr>
          <p:cNvPr id="10249" name="Text Box 9"/>
          <p:cNvSpPr txBox="1">
            <a:spLocks noChangeArrowheads="1"/>
          </p:cNvSpPr>
          <p:nvPr/>
        </p:nvSpPr>
        <p:spPr bwMode="auto">
          <a:xfrm>
            <a:off x="7380288" y="4652963"/>
            <a:ext cx="126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واحدها</a:t>
            </a:r>
            <a:endParaRPr lang="en-US" sz="2400" b="1" dirty="0">
              <a:solidFill>
                <a:srgbClr val="3AB1C7"/>
              </a:solidFill>
              <a:cs typeface="Mj_Tunisia Lt" panose="00000400000000000000" pitchFamily="2" charset="-78"/>
            </a:endParaRPr>
          </a:p>
        </p:txBody>
      </p:sp>
      <p:sp>
        <p:nvSpPr>
          <p:cNvPr id="10250" name="Text Box 10"/>
          <p:cNvSpPr txBox="1">
            <a:spLocks noChangeArrowheads="1"/>
          </p:cNvSpPr>
          <p:nvPr/>
        </p:nvSpPr>
        <p:spPr bwMode="auto">
          <a:xfrm>
            <a:off x="5651500" y="5661025"/>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واحدها</a:t>
            </a:r>
            <a:endParaRPr lang="en-US" sz="2400" b="1" dirty="0">
              <a:solidFill>
                <a:srgbClr val="3AB1C7"/>
              </a:solidFill>
              <a:cs typeface="Mj_Tunisia Lt" panose="00000400000000000000" pitchFamily="2" charset="-78"/>
            </a:endParaRPr>
          </a:p>
        </p:txBody>
      </p:sp>
      <p:sp>
        <p:nvSpPr>
          <p:cNvPr id="10251" name="AutoShape 11"/>
          <p:cNvSpPr>
            <a:spLocks noChangeArrowheads="1"/>
          </p:cNvSpPr>
          <p:nvPr/>
        </p:nvSpPr>
        <p:spPr bwMode="auto">
          <a:xfrm>
            <a:off x="2268538" y="3933825"/>
            <a:ext cx="719137"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p>
            <a:endParaRPr lang="fa-IR"/>
          </a:p>
        </p:txBody>
      </p:sp>
      <p:sp>
        <p:nvSpPr>
          <p:cNvPr id="10252" name="AutoShape 12"/>
          <p:cNvSpPr>
            <a:spLocks noChangeArrowheads="1"/>
          </p:cNvSpPr>
          <p:nvPr/>
        </p:nvSpPr>
        <p:spPr bwMode="auto">
          <a:xfrm>
            <a:off x="5003800" y="3860800"/>
            <a:ext cx="719138"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p>
            <a:pPr algn="ctr"/>
            <a:endParaRPr lang="fa-IR" b="1">
              <a:latin typeface="Verdana" pitchFamily="34" charset="0"/>
            </a:endParaRPr>
          </a:p>
        </p:txBody>
      </p:sp>
      <p:sp>
        <p:nvSpPr>
          <p:cNvPr id="10253" name="AutoShape 13"/>
          <p:cNvSpPr>
            <a:spLocks noChangeArrowheads="1"/>
          </p:cNvSpPr>
          <p:nvPr/>
        </p:nvSpPr>
        <p:spPr bwMode="auto">
          <a:xfrm rot="-1939437">
            <a:off x="6877050" y="3284538"/>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p>
            <a:pPr algn="ctr"/>
            <a:endParaRPr lang="fa-IR" b="1">
              <a:solidFill>
                <a:schemeClr val="accent2"/>
              </a:solidFill>
              <a:latin typeface="Verdana" pitchFamily="34" charset="0"/>
            </a:endParaRPr>
          </a:p>
        </p:txBody>
      </p:sp>
      <p:sp>
        <p:nvSpPr>
          <p:cNvPr id="10254" name="AutoShape 14"/>
          <p:cNvSpPr>
            <a:spLocks noChangeArrowheads="1"/>
          </p:cNvSpPr>
          <p:nvPr/>
        </p:nvSpPr>
        <p:spPr bwMode="auto">
          <a:xfrm rot="-5400000">
            <a:off x="6047581" y="2890044"/>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vert="eaVert" wrap="none" anchor="ctr"/>
          <a:lstStyle/>
          <a:p>
            <a:pPr algn="ctr"/>
            <a:endParaRPr lang="fa-IR" b="1">
              <a:latin typeface="Verdana" pitchFamily="34" charset="0"/>
            </a:endParaRPr>
          </a:p>
        </p:txBody>
      </p:sp>
      <p:sp>
        <p:nvSpPr>
          <p:cNvPr id="10255" name="AutoShape 15"/>
          <p:cNvSpPr>
            <a:spLocks noChangeArrowheads="1"/>
          </p:cNvSpPr>
          <p:nvPr/>
        </p:nvSpPr>
        <p:spPr bwMode="auto">
          <a:xfrm rot="1961442">
            <a:off x="6877050" y="4437063"/>
            <a:ext cx="358775"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p>
            <a:pPr algn="ctr"/>
            <a:endParaRPr lang="fa-IR" b="1">
              <a:latin typeface="Verdana" pitchFamily="34" charset="0"/>
            </a:endParaRPr>
          </a:p>
        </p:txBody>
      </p:sp>
      <p:sp>
        <p:nvSpPr>
          <p:cNvPr id="10256" name="AutoShape 16"/>
          <p:cNvSpPr>
            <a:spLocks noChangeArrowheads="1"/>
          </p:cNvSpPr>
          <p:nvPr/>
        </p:nvSpPr>
        <p:spPr bwMode="auto">
          <a:xfrm rot="6404517">
            <a:off x="6012657" y="4869656"/>
            <a:ext cx="430212" cy="574675"/>
          </a:xfrm>
          <a:prstGeom prst="rightArrow">
            <a:avLst>
              <a:gd name="adj1" fmla="val 50000"/>
              <a:gd name="adj2" fmla="val 25000"/>
            </a:avLst>
          </a:prstGeom>
          <a:solidFill>
            <a:srgbClr val="F8BD46"/>
          </a:solidFill>
          <a:ln w="9525">
            <a:solidFill>
              <a:schemeClr val="accent2"/>
            </a:solidFill>
            <a:miter lim="800000"/>
            <a:headEnd/>
            <a:tailEnd/>
          </a:ln>
        </p:spPr>
        <p:txBody>
          <a:bodyPr rot="10800000" vert="eaVert" wrap="none" anchor="ctr"/>
          <a:lstStyle/>
          <a:p>
            <a:pPr algn="ctr"/>
            <a:endParaRPr lang="fa-IR" b="1">
              <a:latin typeface="Verdana" pitchFamily="34" charset="0"/>
            </a:endParaRPr>
          </a:p>
        </p:txBody>
      </p:sp>
      <p:sp>
        <p:nvSpPr>
          <p:cNvPr id="10257" name="Text Box 17"/>
          <p:cNvSpPr txBox="1">
            <a:spLocks noChangeArrowheads="1"/>
          </p:cNvSpPr>
          <p:nvPr/>
        </p:nvSpPr>
        <p:spPr bwMode="auto">
          <a:xfrm>
            <a:off x="4648200" y="549275"/>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4400" b="1" dirty="0">
                <a:solidFill>
                  <a:srgbClr val="3AB1C7"/>
                </a:solidFill>
                <a:latin typeface="Verdana" pitchFamily="34" charset="0"/>
                <a:cs typeface="Mj_Tunisia Lt" panose="00000400000000000000" pitchFamily="2" charset="-78"/>
              </a:rPr>
              <a:t>الگوی حرکت پیاده:</a:t>
            </a:r>
            <a:endParaRPr lang="en-US" sz="4400" b="1" dirty="0">
              <a:solidFill>
                <a:srgbClr val="3AB1C7"/>
              </a:solidFill>
              <a:latin typeface="Verdana" pitchFamily="34" charset="0"/>
              <a:cs typeface="Mj_Tunisia Lt" panose="00000400000000000000" pitchFamily="2" charset="-78"/>
            </a:endParaRPr>
          </a:p>
        </p:txBody>
      </p:sp>
      <p:sp>
        <p:nvSpPr>
          <p:cNvPr id="10258" name="Oval 18"/>
          <p:cNvSpPr>
            <a:spLocks noChangeArrowheads="1"/>
          </p:cNvSpPr>
          <p:nvPr/>
        </p:nvSpPr>
        <p:spPr bwMode="auto">
          <a:xfrm>
            <a:off x="5940425" y="1989138"/>
            <a:ext cx="863600" cy="936625"/>
          </a:xfrm>
          <a:prstGeom prst="ellipse">
            <a:avLst/>
          </a:prstGeom>
          <a:solidFill>
            <a:schemeClr val="bg2"/>
          </a:solidFill>
          <a:ln w="9525">
            <a:solidFill>
              <a:schemeClr val="tx1"/>
            </a:solidFill>
            <a:round/>
            <a:headEnd/>
            <a:tailEnd/>
          </a:ln>
        </p:spPr>
        <p:txBody>
          <a:bodyPr wrap="none" anchor="ctr"/>
          <a:lstStyle/>
          <a:p>
            <a:endParaRPr lang="fa-IR"/>
          </a:p>
        </p:txBody>
      </p:sp>
      <p:sp>
        <p:nvSpPr>
          <p:cNvPr id="10259" name="Text Box 19"/>
          <p:cNvSpPr txBox="1">
            <a:spLocks noChangeArrowheads="1"/>
          </p:cNvSpPr>
          <p:nvPr/>
        </p:nvSpPr>
        <p:spPr bwMode="auto">
          <a:xfrm>
            <a:off x="6011863" y="2205038"/>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واحدها</a:t>
            </a:r>
            <a:endParaRPr lang="en-US" sz="2400" b="1" dirty="0">
              <a:solidFill>
                <a:srgbClr val="3AB1C7"/>
              </a:solidFill>
              <a:cs typeface="Mj_Tunisia Lt" panose="00000400000000000000" pitchFamily="2" charset="-78"/>
            </a:endParaRPr>
          </a:p>
        </p:txBody>
      </p:sp>
      <p:sp>
        <p:nvSpPr>
          <p:cNvPr id="10260" name="Text Box 20"/>
          <p:cNvSpPr txBox="1">
            <a:spLocks noChangeArrowheads="1"/>
          </p:cNvSpPr>
          <p:nvPr/>
        </p:nvSpPr>
        <p:spPr bwMode="auto">
          <a:xfrm>
            <a:off x="1187450" y="3933825"/>
            <a:ext cx="107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ورودی</a:t>
            </a:r>
            <a:endParaRPr lang="en-US" sz="2400" b="1" dirty="0">
              <a:solidFill>
                <a:srgbClr val="3AB1C7"/>
              </a:solidFill>
              <a:cs typeface="Mj_Tunisia Lt" panose="00000400000000000000" pitchFamily="2" charset="-78"/>
            </a:endParaRPr>
          </a:p>
        </p:txBody>
      </p:sp>
      <p:sp>
        <p:nvSpPr>
          <p:cNvPr id="10261" name="Text Box 21"/>
          <p:cNvSpPr txBox="1">
            <a:spLocks noChangeArrowheads="1"/>
          </p:cNvSpPr>
          <p:nvPr/>
        </p:nvSpPr>
        <p:spPr bwMode="auto">
          <a:xfrm>
            <a:off x="3203575" y="3933825"/>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حیاط مشترک</a:t>
            </a:r>
            <a:endParaRPr lang="en-US" sz="2400" b="1" dirty="0">
              <a:solidFill>
                <a:srgbClr val="3AB1C7"/>
              </a:solidFill>
              <a:cs typeface="Mj_Tunisia Lt" panose="00000400000000000000" pitchFamily="2" charset="-78"/>
            </a:endParaRPr>
          </a:p>
        </p:txBody>
      </p:sp>
      <p:sp>
        <p:nvSpPr>
          <p:cNvPr id="10262" name="Text Box 22"/>
          <p:cNvSpPr txBox="1">
            <a:spLocks noChangeArrowheads="1"/>
          </p:cNvSpPr>
          <p:nvPr/>
        </p:nvSpPr>
        <p:spPr bwMode="auto">
          <a:xfrm>
            <a:off x="5867400" y="4005263"/>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بلوک ها</a:t>
            </a:r>
            <a:endParaRPr lang="en-US" sz="24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4741114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2875"/>
            <a:ext cx="91440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Line 4"/>
          <p:cNvSpPr>
            <a:spLocks noChangeShapeType="1"/>
          </p:cNvSpPr>
          <p:nvPr/>
        </p:nvSpPr>
        <p:spPr bwMode="auto">
          <a:xfrm>
            <a:off x="395288" y="4652963"/>
            <a:ext cx="6192837" cy="576262"/>
          </a:xfrm>
          <a:prstGeom prst="line">
            <a:avLst/>
          </a:prstGeom>
          <a:noFill/>
          <a:ln w="1270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9" name="AutoShape 5"/>
          <p:cNvSpPr>
            <a:spLocks noChangeArrowheads="1"/>
          </p:cNvSpPr>
          <p:nvPr/>
        </p:nvSpPr>
        <p:spPr bwMode="auto">
          <a:xfrm>
            <a:off x="2484438" y="4076700"/>
            <a:ext cx="144462" cy="720725"/>
          </a:xfrm>
          <a:prstGeom prst="upArrow">
            <a:avLst>
              <a:gd name="adj1" fmla="val 50000"/>
              <a:gd name="adj2" fmla="val 124726"/>
            </a:avLst>
          </a:prstGeom>
          <a:solidFill>
            <a:schemeClr val="accent2"/>
          </a:solidFill>
          <a:ln w="9525">
            <a:solidFill>
              <a:schemeClr val="tx1"/>
            </a:solidFill>
            <a:miter lim="800000"/>
            <a:headEnd/>
            <a:tailEnd/>
          </a:ln>
        </p:spPr>
        <p:txBody>
          <a:bodyPr vert="eaVert" wrap="none" anchor="ctr"/>
          <a:lstStyle/>
          <a:p>
            <a:endParaRPr lang="fa-IR"/>
          </a:p>
        </p:txBody>
      </p:sp>
      <p:sp>
        <p:nvSpPr>
          <p:cNvPr id="11270" name="AutoShape 6"/>
          <p:cNvSpPr>
            <a:spLocks noChangeArrowheads="1"/>
          </p:cNvSpPr>
          <p:nvPr/>
        </p:nvSpPr>
        <p:spPr bwMode="auto">
          <a:xfrm>
            <a:off x="3132138" y="4149725"/>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fa-IR"/>
          </a:p>
        </p:txBody>
      </p:sp>
      <p:sp>
        <p:nvSpPr>
          <p:cNvPr id="11271" name="AutoShape 7"/>
          <p:cNvSpPr>
            <a:spLocks noChangeArrowheads="1"/>
          </p:cNvSpPr>
          <p:nvPr/>
        </p:nvSpPr>
        <p:spPr bwMode="auto">
          <a:xfrm>
            <a:off x="2627313" y="2349500"/>
            <a:ext cx="217487" cy="792163"/>
          </a:xfrm>
          <a:prstGeom prst="downArrow">
            <a:avLst>
              <a:gd name="adj1" fmla="val 50000"/>
              <a:gd name="adj2" fmla="val 91059"/>
            </a:avLst>
          </a:prstGeom>
          <a:solidFill>
            <a:schemeClr val="accent2"/>
          </a:solidFill>
          <a:ln w="9525">
            <a:solidFill>
              <a:schemeClr val="tx1"/>
            </a:solidFill>
            <a:miter lim="800000"/>
            <a:headEnd/>
            <a:tailEnd/>
          </a:ln>
        </p:spPr>
        <p:txBody>
          <a:bodyPr vert="eaVert" wrap="none" anchor="ctr"/>
          <a:lstStyle/>
          <a:p>
            <a:endParaRPr lang="fa-IR"/>
          </a:p>
        </p:txBody>
      </p:sp>
      <p:sp>
        <p:nvSpPr>
          <p:cNvPr id="11272" name="AutoShape 8"/>
          <p:cNvSpPr>
            <a:spLocks noChangeArrowheads="1"/>
          </p:cNvSpPr>
          <p:nvPr/>
        </p:nvSpPr>
        <p:spPr bwMode="auto">
          <a:xfrm>
            <a:off x="2987675" y="2349500"/>
            <a:ext cx="217488" cy="792163"/>
          </a:xfrm>
          <a:prstGeom prst="downArrow">
            <a:avLst>
              <a:gd name="adj1" fmla="val 50000"/>
              <a:gd name="adj2" fmla="val 91058"/>
            </a:avLst>
          </a:prstGeom>
          <a:solidFill>
            <a:schemeClr val="accent2"/>
          </a:solidFill>
          <a:ln w="9525">
            <a:solidFill>
              <a:schemeClr val="tx1"/>
            </a:solidFill>
            <a:miter lim="800000"/>
            <a:headEnd/>
            <a:tailEnd/>
          </a:ln>
        </p:spPr>
        <p:txBody>
          <a:bodyPr vert="eaVert" wrap="none" anchor="ctr"/>
          <a:lstStyle/>
          <a:p>
            <a:endParaRPr lang="fa-IR"/>
          </a:p>
        </p:txBody>
      </p:sp>
      <p:sp>
        <p:nvSpPr>
          <p:cNvPr id="11273" name="AutoShape 9"/>
          <p:cNvSpPr>
            <a:spLocks noChangeArrowheads="1"/>
          </p:cNvSpPr>
          <p:nvPr/>
        </p:nvSpPr>
        <p:spPr bwMode="auto">
          <a:xfrm>
            <a:off x="5795963" y="2349500"/>
            <a:ext cx="217487" cy="649288"/>
          </a:xfrm>
          <a:prstGeom prst="downArrow">
            <a:avLst>
              <a:gd name="adj1" fmla="val 50000"/>
              <a:gd name="adj2" fmla="val 74635"/>
            </a:avLst>
          </a:prstGeom>
          <a:solidFill>
            <a:schemeClr val="accent2"/>
          </a:solidFill>
          <a:ln w="9525">
            <a:solidFill>
              <a:schemeClr val="tx1"/>
            </a:solidFill>
            <a:miter lim="800000"/>
            <a:headEnd/>
            <a:tailEnd/>
          </a:ln>
        </p:spPr>
        <p:txBody>
          <a:bodyPr vert="eaVert" wrap="none" anchor="ctr"/>
          <a:lstStyle/>
          <a:p>
            <a:endParaRPr lang="fa-IR"/>
          </a:p>
        </p:txBody>
      </p:sp>
      <p:sp>
        <p:nvSpPr>
          <p:cNvPr id="11274" name="AutoShape 10"/>
          <p:cNvSpPr>
            <a:spLocks noChangeArrowheads="1"/>
          </p:cNvSpPr>
          <p:nvPr/>
        </p:nvSpPr>
        <p:spPr bwMode="auto">
          <a:xfrm>
            <a:off x="6227763" y="2276475"/>
            <a:ext cx="217487" cy="722313"/>
          </a:xfrm>
          <a:prstGeom prst="downArrow">
            <a:avLst>
              <a:gd name="adj1" fmla="val 50000"/>
              <a:gd name="adj2" fmla="val 83029"/>
            </a:avLst>
          </a:prstGeom>
          <a:solidFill>
            <a:schemeClr val="accent2"/>
          </a:solidFill>
          <a:ln w="9525">
            <a:solidFill>
              <a:schemeClr val="tx1"/>
            </a:solidFill>
            <a:miter lim="800000"/>
            <a:headEnd/>
            <a:tailEnd/>
          </a:ln>
        </p:spPr>
        <p:txBody>
          <a:bodyPr vert="eaVert" wrap="none" anchor="ctr"/>
          <a:lstStyle/>
          <a:p>
            <a:pPr algn="ctr"/>
            <a:r>
              <a:rPr lang="fa-IR" b="1">
                <a:latin typeface="Verdana" pitchFamily="34" charset="0"/>
              </a:rPr>
              <a:t>ز</a:t>
            </a:r>
            <a:endParaRPr lang="en-US" b="1">
              <a:latin typeface="Verdana" pitchFamily="34" charset="0"/>
            </a:endParaRPr>
          </a:p>
        </p:txBody>
      </p:sp>
      <p:sp>
        <p:nvSpPr>
          <p:cNvPr id="11275" name="AutoShape 11"/>
          <p:cNvSpPr>
            <a:spLocks noChangeArrowheads="1"/>
          </p:cNvSpPr>
          <p:nvPr/>
        </p:nvSpPr>
        <p:spPr bwMode="auto">
          <a:xfrm>
            <a:off x="1979613" y="2276475"/>
            <a:ext cx="719137" cy="144463"/>
          </a:xfrm>
          <a:prstGeom prst="leftArrow">
            <a:avLst>
              <a:gd name="adj1" fmla="val 50000"/>
              <a:gd name="adj2" fmla="val 124450"/>
            </a:avLst>
          </a:prstGeom>
          <a:solidFill>
            <a:schemeClr val="accent2"/>
          </a:solidFill>
          <a:ln w="9525">
            <a:solidFill>
              <a:schemeClr val="tx1"/>
            </a:solidFill>
            <a:miter lim="800000"/>
            <a:headEnd/>
            <a:tailEnd/>
          </a:ln>
        </p:spPr>
        <p:txBody>
          <a:bodyPr wrap="none" anchor="ctr"/>
          <a:lstStyle/>
          <a:p>
            <a:endParaRPr lang="fa-IR"/>
          </a:p>
        </p:txBody>
      </p:sp>
      <p:sp>
        <p:nvSpPr>
          <p:cNvPr id="11276" name="AutoShape 12"/>
          <p:cNvSpPr>
            <a:spLocks noChangeArrowheads="1"/>
          </p:cNvSpPr>
          <p:nvPr/>
        </p:nvSpPr>
        <p:spPr bwMode="auto">
          <a:xfrm>
            <a:off x="5219700" y="2205038"/>
            <a:ext cx="719138" cy="144462"/>
          </a:xfrm>
          <a:prstGeom prst="leftArrow">
            <a:avLst>
              <a:gd name="adj1" fmla="val 50000"/>
              <a:gd name="adj2" fmla="val 124451"/>
            </a:avLst>
          </a:prstGeom>
          <a:solidFill>
            <a:schemeClr val="accent2"/>
          </a:solidFill>
          <a:ln w="9525">
            <a:solidFill>
              <a:schemeClr val="tx1"/>
            </a:solidFill>
            <a:miter lim="800000"/>
            <a:headEnd/>
            <a:tailEnd/>
          </a:ln>
        </p:spPr>
        <p:txBody>
          <a:bodyPr wrap="none" anchor="ctr"/>
          <a:lstStyle/>
          <a:p>
            <a:endParaRPr lang="fa-IR"/>
          </a:p>
        </p:txBody>
      </p:sp>
      <p:sp>
        <p:nvSpPr>
          <p:cNvPr id="11277" name="AutoShape 13"/>
          <p:cNvSpPr>
            <a:spLocks noChangeArrowheads="1"/>
          </p:cNvSpPr>
          <p:nvPr/>
        </p:nvSpPr>
        <p:spPr bwMode="auto">
          <a:xfrm>
            <a:off x="3132138" y="2276475"/>
            <a:ext cx="720725" cy="144463"/>
          </a:xfrm>
          <a:prstGeom prst="rightArrow">
            <a:avLst>
              <a:gd name="adj1" fmla="val 50000"/>
              <a:gd name="adj2" fmla="val 124725"/>
            </a:avLst>
          </a:prstGeom>
          <a:solidFill>
            <a:schemeClr val="accent2"/>
          </a:solidFill>
          <a:ln w="9525">
            <a:solidFill>
              <a:schemeClr val="tx1"/>
            </a:solidFill>
            <a:miter lim="800000"/>
            <a:headEnd/>
            <a:tailEnd/>
          </a:ln>
        </p:spPr>
        <p:txBody>
          <a:bodyPr wrap="none" anchor="ctr"/>
          <a:lstStyle/>
          <a:p>
            <a:endParaRPr lang="fa-IR"/>
          </a:p>
        </p:txBody>
      </p:sp>
      <p:sp>
        <p:nvSpPr>
          <p:cNvPr id="11278" name="AutoShape 14"/>
          <p:cNvSpPr>
            <a:spLocks noChangeArrowheads="1"/>
          </p:cNvSpPr>
          <p:nvPr/>
        </p:nvSpPr>
        <p:spPr bwMode="auto">
          <a:xfrm>
            <a:off x="6372225" y="2205038"/>
            <a:ext cx="720725" cy="144462"/>
          </a:xfrm>
          <a:prstGeom prst="rightArrow">
            <a:avLst>
              <a:gd name="adj1" fmla="val 50000"/>
              <a:gd name="adj2" fmla="val 124726"/>
            </a:avLst>
          </a:prstGeom>
          <a:solidFill>
            <a:schemeClr val="accent2"/>
          </a:solidFill>
          <a:ln w="9525">
            <a:solidFill>
              <a:schemeClr val="tx1"/>
            </a:solidFill>
            <a:miter lim="800000"/>
            <a:headEnd/>
            <a:tailEnd/>
          </a:ln>
        </p:spPr>
        <p:txBody>
          <a:bodyPr wrap="none" anchor="ctr"/>
          <a:lstStyle/>
          <a:p>
            <a:endParaRPr lang="fa-IR"/>
          </a:p>
        </p:txBody>
      </p:sp>
      <p:sp>
        <p:nvSpPr>
          <p:cNvPr id="11279" name="AutoShape 15"/>
          <p:cNvSpPr>
            <a:spLocks noChangeArrowheads="1"/>
          </p:cNvSpPr>
          <p:nvPr/>
        </p:nvSpPr>
        <p:spPr bwMode="auto">
          <a:xfrm>
            <a:off x="5580063" y="4365625"/>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fa-IR"/>
          </a:p>
        </p:txBody>
      </p:sp>
      <p:sp>
        <p:nvSpPr>
          <p:cNvPr id="11280" name="AutoShape 16"/>
          <p:cNvSpPr>
            <a:spLocks noChangeArrowheads="1"/>
          </p:cNvSpPr>
          <p:nvPr/>
        </p:nvSpPr>
        <p:spPr bwMode="auto">
          <a:xfrm>
            <a:off x="6300788" y="4437063"/>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fa-IR"/>
          </a:p>
        </p:txBody>
      </p:sp>
      <p:sp>
        <p:nvSpPr>
          <p:cNvPr id="11281" name="AutoShape 17"/>
          <p:cNvSpPr>
            <a:spLocks noChangeArrowheads="1"/>
          </p:cNvSpPr>
          <p:nvPr/>
        </p:nvSpPr>
        <p:spPr bwMode="auto">
          <a:xfrm rot="-5400000">
            <a:off x="8352632" y="1880394"/>
            <a:ext cx="233362" cy="882650"/>
          </a:xfrm>
          <a:prstGeom prst="upArrow">
            <a:avLst>
              <a:gd name="adj1" fmla="val 50000"/>
              <a:gd name="adj2" fmla="val 94558"/>
            </a:avLst>
          </a:prstGeom>
          <a:solidFill>
            <a:schemeClr val="accent2"/>
          </a:solidFill>
          <a:ln w="9525">
            <a:solidFill>
              <a:schemeClr val="tx1"/>
            </a:solidFill>
            <a:miter lim="800000"/>
            <a:headEnd/>
            <a:tailEnd/>
          </a:ln>
        </p:spPr>
        <p:txBody>
          <a:bodyPr vert="eaVert" wrap="none" anchor="ctr"/>
          <a:lstStyle/>
          <a:p>
            <a:endParaRPr lang="fa-IR"/>
          </a:p>
        </p:txBody>
      </p:sp>
      <p:sp>
        <p:nvSpPr>
          <p:cNvPr id="11282" name="AutoShape 18"/>
          <p:cNvSpPr>
            <a:spLocks noChangeArrowheads="1"/>
          </p:cNvSpPr>
          <p:nvPr/>
        </p:nvSpPr>
        <p:spPr bwMode="auto">
          <a:xfrm rot="-5400000">
            <a:off x="8460582" y="4453731"/>
            <a:ext cx="233362" cy="631825"/>
          </a:xfrm>
          <a:prstGeom prst="upArrow">
            <a:avLst>
              <a:gd name="adj1" fmla="val 50000"/>
              <a:gd name="adj2" fmla="val 67687"/>
            </a:avLst>
          </a:prstGeom>
          <a:solidFill>
            <a:schemeClr val="accent2"/>
          </a:solidFill>
          <a:ln w="9525">
            <a:solidFill>
              <a:schemeClr val="tx1"/>
            </a:solidFill>
            <a:miter lim="800000"/>
            <a:headEnd/>
            <a:tailEnd/>
          </a:ln>
        </p:spPr>
        <p:txBody>
          <a:bodyPr vert="eaVert" wrap="none" anchor="ctr"/>
          <a:lstStyle/>
          <a:p>
            <a:endParaRPr lang="fa-IR"/>
          </a:p>
        </p:txBody>
      </p:sp>
      <p:sp>
        <p:nvSpPr>
          <p:cNvPr id="11283" name="AutoShape 19"/>
          <p:cNvSpPr>
            <a:spLocks noChangeArrowheads="1"/>
          </p:cNvSpPr>
          <p:nvPr/>
        </p:nvSpPr>
        <p:spPr bwMode="auto">
          <a:xfrm>
            <a:off x="8893175" y="2205038"/>
            <a:ext cx="250825" cy="1079500"/>
          </a:xfrm>
          <a:prstGeom prst="upArrow">
            <a:avLst>
              <a:gd name="adj1" fmla="val 50000"/>
              <a:gd name="adj2" fmla="val 107595"/>
            </a:avLst>
          </a:prstGeom>
          <a:solidFill>
            <a:schemeClr val="accent2"/>
          </a:solidFill>
          <a:ln w="9525">
            <a:solidFill>
              <a:schemeClr val="tx1"/>
            </a:solidFill>
            <a:miter lim="800000"/>
            <a:headEnd/>
            <a:tailEnd/>
          </a:ln>
        </p:spPr>
        <p:txBody>
          <a:bodyPr vert="eaVert" wrap="none" anchor="ctr"/>
          <a:lstStyle/>
          <a:p>
            <a:endParaRPr lang="fa-IR"/>
          </a:p>
        </p:txBody>
      </p:sp>
      <p:sp>
        <p:nvSpPr>
          <p:cNvPr id="11284" name="AutoShape 20"/>
          <p:cNvSpPr>
            <a:spLocks noChangeArrowheads="1"/>
          </p:cNvSpPr>
          <p:nvPr/>
        </p:nvSpPr>
        <p:spPr bwMode="auto">
          <a:xfrm>
            <a:off x="8820150" y="3789363"/>
            <a:ext cx="323850" cy="1079500"/>
          </a:xfrm>
          <a:prstGeom prst="downArrow">
            <a:avLst>
              <a:gd name="adj1" fmla="val 50000"/>
              <a:gd name="adj2" fmla="val 83333"/>
            </a:avLst>
          </a:prstGeom>
          <a:solidFill>
            <a:schemeClr val="accent2"/>
          </a:solidFill>
          <a:ln w="9525">
            <a:solidFill>
              <a:schemeClr val="tx1"/>
            </a:solidFill>
            <a:miter lim="800000"/>
            <a:headEnd/>
            <a:tailEnd/>
          </a:ln>
        </p:spPr>
        <p:txBody>
          <a:bodyPr vert="eaVert" wrap="none" anchor="ctr"/>
          <a:lstStyle/>
          <a:p>
            <a:endParaRPr lang="fa-IR"/>
          </a:p>
        </p:txBody>
      </p:sp>
      <p:sp>
        <p:nvSpPr>
          <p:cNvPr id="11285" name="AutoShape 21"/>
          <p:cNvSpPr>
            <a:spLocks noChangeArrowheads="1"/>
          </p:cNvSpPr>
          <p:nvPr/>
        </p:nvSpPr>
        <p:spPr bwMode="auto">
          <a:xfrm>
            <a:off x="6804025" y="5229225"/>
            <a:ext cx="1800225" cy="144463"/>
          </a:xfrm>
          <a:prstGeom prst="leftArrow">
            <a:avLst>
              <a:gd name="adj1" fmla="val 50000"/>
              <a:gd name="adj2" fmla="val 311537"/>
            </a:avLst>
          </a:prstGeom>
          <a:solidFill>
            <a:schemeClr val="accent2"/>
          </a:solidFill>
          <a:ln w="9525">
            <a:solidFill>
              <a:schemeClr val="tx1"/>
            </a:solidFill>
            <a:miter lim="800000"/>
            <a:headEnd/>
            <a:tailEnd/>
          </a:ln>
        </p:spPr>
        <p:txBody>
          <a:bodyPr wrap="none" anchor="ctr"/>
          <a:lstStyle/>
          <a:p>
            <a:endParaRPr lang="fa-IR"/>
          </a:p>
        </p:txBody>
      </p:sp>
      <p:sp>
        <p:nvSpPr>
          <p:cNvPr id="11286" name="AutoShape 22"/>
          <p:cNvSpPr>
            <a:spLocks noChangeArrowheads="1"/>
          </p:cNvSpPr>
          <p:nvPr/>
        </p:nvSpPr>
        <p:spPr bwMode="auto">
          <a:xfrm>
            <a:off x="3995738" y="4365625"/>
            <a:ext cx="433387" cy="217488"/>
          </a:xfrm>
          <a:custGeom>
            <a:avLst/>
            <a:gdLst>
              <a:gd name="T0" fmla="*/ 216693 w 21600"/>
              <a:gd name="T1" fmla="*/ 0 h 21600"/>
              <a:gd name="T2" fmla="*/ 0 w 21600"/>
              <a:gd name="T3" fmla="*/ 155353 h 21600"/>
              <a:gd name="T4" fmla="*/ 216693 w 21600"/>
              <a:gd name="T5" fmla="*/ 186415 h 21600"/>
              <a:gd name="T6" fmla="*/ 433387 w 21600"/>
              <a:gd name="T7" fmla="*/ 155353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87" name="AutoShape 23"/>
          <p:cNvSpPr>
            <a:spLocks noChangeArrowheads="1"/>
          </p:cNvSpPr>
          <p:nvPr/>
        </p:nvSpPr>
        <p:spPr bwMode="auto">
          <a:xfrm>
            <a:off x="4572000" y="4365625"/>
            <a:ext cx="433388" cy="217488"/>
          </a:xfrm>
          <a:custGeom>
            <a:avLst/>
            <a:gdLst>
              <a:gd name="T0" fmla="*/ 216694 w 21600"/>
              <a:gd name="T1" fmla="*/ 0 h 21600"/>
              <a:gd name="T2" fmla="*/ 0 w 21600"/>
              <a:gd name="T3" fmla="*/ 155353 h 21600"/>
              <a:gd name="T4" fmla="*/ 216694 w 21600"/>
              <a:gd name="T5" fmla="*/ 186415 h 21600"/>
              <a:gd name="T6" fmla="*/ 433388 w 21600"/>
              <a:gd name="T7" fmla="*/ 155353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88" name="AutoShape 24"/>
          <p:cNvSpPr>
            <a:spLocks noChangeArrowheads="1"/>
          </p:cNvSpPr>
          <p:nvPr/>
        </p:nvSpPr>
        <p:spPr bwMode="auto">
          <a:xfrm>
            <a:off x="6948488" y="4581525"/>
            <a:ext cx="433387" cy="217488"/>
          </a:xfrm>
          <a:custGeom>
            <a:avLst/>
            <a:gdLst>
              <a:gd name="T0" fmla="*/ 216693 w 21600"/>
              <a:gd name="T1" fmla="*/ 0 h 21600"/>
              <a:gd name="T2" fmla="*/ 0 w 21600"/>
              <a:gd name="T3" fmla="*/ 155353 h 21600"/>
              <a:gd name="T4" fmla="*/ 216693 w 21600"/>
              <a:gd name="T5" fmla="*/ 186415 h 21600"/>
              <a:gd name="T6" fmla="*/ 433387 w 21600"/>
              <a:gd name="T7" fmla="*/ 155353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89" name="AutoShape 25"/>
          <p:cNvSpPr>
            <a:spLocks noChangeArrowheads="1"/>
          </p:cNvSpPr>
          <p:nvPr/>
        </p:nvSpPr>
        <p:spPr bwMode="auto">
          <a:xfrm>
            <a:off x="7524750" y="4581525"/>
            <a:ext cx="433388" cy="217488"/>
          </a:xfrm>
          <a:custGeom>
            <a:avLst/>
            <a:gdLst>
              <a:gd name="T0" fmla="*/ 216694 w 21600"/>
              <a:gd name="T1" fmla="*/ 0 h 21600"/>
              <a:gd name="T2" fmla="*/ 0 w 21600"/>
              <a:gd name="T3" fmla="*/ 155353 h 21600"/>
              <a:gd name="T4" fmla="*/ 216694 w 21600"/>
              <a:gd name="T5" fmla="*/ 186415 h 21600"/>
              <a:gd name="T6" fmla="*/ 433388 w 21600"/>
              <a:gd name="T7" fmla="*/ 155353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0" name="AutoShape 26"/>
          <p:cNvSpPr>
            <a:spLocks noChangeArrowheads="1"/>
          </p:cNvSpPr>
          <p:nvPr/>
        </p:nvSpPr>
        <p:spPr bwMode="auto">
          <a:xfrm>
            <a:off x="3203575" y="4508500"/>
            <a:ext cx="576263" cy="215900"/>
          </a:xfrm>
          <a:prstGeom prst="rightArrow">
            <a:avLst>
              <a:gd name="adj1" fmla="val 50000"/>
              <a:gd name="adj2" fmla="val 66728"/>
            </a:avLst>
          </a:prstGeom>
          <a:solidFill>
            <a:schemeClr val="accent2"/>
          </a:solidFill>
          <a:ln w="9525">
            <a:solidFill>
              <a:schemeClr val="tx1"/>
            </a:solidFill>
            <a:miter lim="800000"/>
            <a:headEnd/>
            <a:tailEnd/>
          </a:ln>
        </p:spPr>
        <p:txBody>
          <a:bodyPr wrap="none" anchor="ctr"/>
          <a:lstStyle/>
          <a:p>
            <a:endParaRPr lang="fa-IR"/>
          </a:p>
        </p:txBody>
      </p:sp>
      <p:sp>
        <p:nvSpPr>
          <p:cNvPr id="11291" name="AutoShape 27"/>
          <p:cNvSpPr>
            <a:spLocks noChangeArrowheads="1"/>
          </p:cNvSpPr>
          <p:nvPr/>
        </p:nvSpPr>
        <p:spPr bwMode="auto">
          <a:xfrm>
            <a:off x="5076825" y="4581525"/>
            <a:ext cx="574675" cy="215900"/>
          </a:xfrm>
          <a:prstGeom prst="leftArrow">
            <a:avLst>
              <a:gd name="adj1" fmla="val 50000"/>
              <a:gd name="adj2" fmla="val 66544"/>
            </a:avLst>
          </a:prstGeom>
          <a:solidFill>
            <a:schemeClr val="accent2"/>
          </a:solidFill>
          <a:ln w="9525">
            <a:solidFill>
              <a:schemeClr val="tx1"/>
            </a:solidFill>
            <a:miter lim="800000"/>
            <a:headEnd/>
            <a:tailEnd/>
          </a:ln>
        </p:spPr>
        <p:txBody>
          <a:bodyPr wrap="none" anchor="ctr"/>
          <a:lstStyle/>
          <a:p>
            <a:endParaRPr lang="fa-IR"/>
          </a:p>
        </p:txBody>
      </p:sp>
      <p:sp>
        <p:nvSpPr>
          <p:cNvPr id="11292" name="AutoShape 28"/>
          <p:cNvSpPr>
            <a:spLocks noChangeArrowheads="1"/>
          </p:cNvSpPr>
          <p:nvPr/>
        </p:nvSpPr>
        <p:spPr bwMode="auto">
          <a:xfrm>
            <a:off x="3995738" y="2276475"/>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3" name="AutoShape 29"/>
          <p:cNvSpPr>
            <a:spLocks noChangeArrowheads="1"/>
          </p:cNvSpPr>
          <p:nvPr/>
        </p:nvSpPr>
        <p:spPr bwMode="auto">
          <a:xfrm>
            <a:off x="4716463" y="2276475"/>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4" name="AutoShape 30"/>
          <p:cNvSpPr>
            <a:spLocks noChangeArrowheads="1"/>
          </p:cNvSpPr>
          <p:nvPr/>
        </p:nvSpPr>
        <p:spPr bwMode="auto">
          <a:xfrm>
            <a:off x="7019925" y="2133600"/>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5" name="AutoShape 31"/>
          <p:cNvSpPr>
            <a:spLocks noChangeArrowheads="1"/>
          </p:cNvSpPr>
          <p:nvPr/>
        </p:nvSpPr>
        <p:spPr bwMode="auto">
          <a:xfrm>
            <a:off x="7524750" y="2205038"/>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6" name="AutoShape 32"/>
          <p:cNvSpPr>
            <a:spLocks noChangeArrowheads="1"/>
          </p:cNvSpPr>
          <p:nvPr/>
        </p:nvSpPr>
        <p:spPr bwMode="auto">
          <a:xfrm>
            <a:off x="1331913" y="2276475"/>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297" name="Text Box 33"/>
          <p:cNvSpPr txBox="1">
            <a:spLocks noChangeArrowheads="1"/>
          </p:cNvSpPr>
          <p:nvPr/>
        </p:nvSpPr>
        <p:spPr bwMode="auto">
          <a:xfrm>
            <a:off x="1692275" y="692150"/>
            <a:ext cx="1871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000" b="1" dirty="0">
                <a:solidFill>
                  <a:srgbClr val="3AB1C7"/>
                </a:solidFill>
                <a:cs typeface="Mj_Tunisia Lt" panose="00000400000000000000" pitchFamily="2" charset="-78"/>
              </a:rPr>
              <a:t>ورودی ماشین از سر در شرقی</a:t>
            </a:r>
            <a:endParaRPr lang="en-US" sz="2000" b="1" dirty="0">
              <a:solidFill>
                <a:srgbClr val="3AB1C7"/>
              </a:solidFill>
              <a:cs typeface="Mj_Tunisia Lt" panose="00000400000000000000" pitchFamily="2" charset="-78"/>
            </a:endParaRPr>
          </a:p>
        </p:txBody>
      </p:sp>
      <p:sp>
        <p:nvSpPr>
          <p:cNvPr id="11298" name="Text Box 34"/>
          <p:cNvSpPr txBox="1">
            <a:spLocks noChangeArrowheads="1"/>
          </p:cNvSpPr>
          <p:nvPr/>
        </p:nvSpPr>
        <p:spPr bwMode="auto">
          <a:xfrm>
            <a:off x="4140200" y="620713"/>
            <a:ext cx="1871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000" b="1" dirty="0">
                <a:solidFill>
                  <a:srgbClr val="3AB1C7"/>
                </a:solidFill>
                <a:cs typeface="Mj_Tunisia Lt" panose="00000400000000000000" pitchFamily="2" charset="-78"/>
              </a:rPr>
              <a:t>ورودی ماشین از سر در شرقی</a:t>
            </a:r>
            <a:endParaRPr lang="en-US" sz="2000" b="1" dirty="0">
              <a:solidFill>
                <a:srgbClr val="3AB1C7"/>
              </a:solidFill>
              <a:cs typeface="Mj_Tunisia Lt" panose="00000400000000000000" pitchFamily="2" charset="-78"/>
            </a:endParaRPr>
          </a:p>
        </p:txBody>
      </p:sp>
      <p:sp>
        <p:nvSpPr>
          <p:cNvPr id="11299" name="Text Box 35"/>
          <p:cNvSpPr txBox="1">
            <a:spLocks noChangeArrowheads="1"/>
          </p:cNvSpPr>
          <p:nvPr/>
        </p:nvSpPr>
        <p:spPr bwMode="auto">
          <a:xfrm>
            <a:off x="0" y="5300663"/>
            <a:ext cx="1871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000" b="1" dirty="0">
                <a:solidFill>
                  <a:srgbClr val="3AB1C7"/>
                </a:solidFill>
                <a:cs typeface="Mj_Tunisia Lt" panose="00000400000000000000" pitchFamily="2" charset="-78"/>
              </a:rPr>
              <a:t>ورودی ماشین از سر در شمالی</a:t>
            </a:r>
            <a:endParaRPr lang="en-US" sz="2000" b="1" dirty="0">
              <a:solidFill>
                <a:srgbClr val="3AB1C7"/>
              </a:solidFill>
              <a:cs typeface="Mj_Tunisia Lt" panose="00000400000000000000" pitchFamily="2" charset="-78"/>
            </a:endParaRPr>
          </a:p>
        </p:txBody>
      </p:sp>
      <p:sp>
        <p:nvSpPr>
          <p:cNvPr id="11300" name="AutoShape 36"/>
          <p:cNvSpPr>
            <a:spLocks noChangeArrowheads="1"/>
          </p:cNvSpPr>
          <p:nvPr/>
        </p:nvSpPr>
        <p:spPr bwMode="auto">
          <a:xfrm>
            <a:off x="2339975" y="1484313"/>
            <a:ext cx="1150938"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endParaRPr lang="fa-IR"/>
          </a:p>
        </p:txBody>
      </p:sp>
      <p:sp>
        <p:nvSpPr>
          <p:cNvPr id="11301" name="AutoShape 37"/>
          <p:cNvSpPr>
            <a:spLocks noChangeArrowheads="1"/>
          </p:cNvSpPr>
          <p:nvPr/>
        </p:nvSpPr>
        <p:spPr bwMode="auto">
          <a:xfrm>
            <a:off x="5580063" y="1341438"/>
            <a:ext cx="1150937"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pPr algn="ctr"/>
            <a:endParaRPr lang="fa-IR" b="1">
              <a:latin typeface="Verdana" pitchFamily="34" charset="0"/>
            </a:endParaRPr>
          </a:p>
        </p:txBody>
      </p:sp>
      <p:sp>
        <p:nvSpPr>
          <p:cNvPr id="11302" name="AutoShape 38"/>
          <p:cNvSpPr>
            <a:spLocks noChangeArrowheads="1"/>
          </p:cNvSpPr>
          <p:nvPr/>
        </p:nvSpPr>
        <p:spPr bwMode="auto">
          <a:xfrm>
            <a:off x="0" y="4221163"/>
            <a:ext cx="755650" cy="9366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11303" name="AutoShape 39"/>
          <p:cNvSpPr>
            <a:spLocks noChangeArrowheads="1"/>
          </p:cNvSpPr>
          <p:nvPr/>
        </p:nvSpPr>
        <p:spPr bwMode="auto">
          <a:xfrm>
            <a:off x="6372225" y="4797425"/>
            <a:ext cx="647700" cy="215900"/>
          </a:xfrm>
          <a:prstGeom prst="rightArrow">
            <a:avLst>
              <a:gd name="adj1" fmla="val 50000"/>
              <a:gd name="adj2" fmla="val 75000"/>
            </a:avLst>
          </a:prstGeom>
          <a:solidFill>
            <a:schemeClr val="accent2"/>
          </a:solidFill>
          <a:ln w="9525">
            <a:solidFill>
              <a:schemeClr val="tx1"/>
            </a:solidFill>
            <a:miter lim="800000"/>
            <a:headEnd/>
            <a:tailEnd/>
          </a:ln>
        </p:spPr>
        <p:txBody>
          <a:bodyPr wrap="none" anchor="ctr"/>
          <a:lstStyle/>
          <a:p>
            <a:endParaRPr lang="fa-IR"/>
          </a:p>
        </p:txBody>
      </p:sp>
      <p:sp>
        <p:nvSpPr>
          <p:cNvPr id="11304" name="AutoShape 40"/>
          <p:cNvSpPr>
            <a:spLocks noChangeArrowheads="1"/>
          </p:cNvSpPr>
          <p:nvPr/>
        </p:nvSpPr>
        <p:spPr bwMode="auto">
          <a:xfrm>
            <a:off x="2051050" y="4508500"/>
            <a:ext cx="433388" cy="142875"/>
          </a:xfrm>
          <a:prstGeom prst="leftArrow">
            <a:avLst>
              <a:gd name="adj1" fmla="val 50000"/>
              <a:gd name="adj2" fmla="val 75833"/>
            </a:avLst>
          </a:prstGeom>
          <a:solidFill>
            <a:schemeClr val="accent2"/>
          </a:solidFill>
          <a:ln w="9525">
            <a:solidFill>
              <a:schemeClr val="tx1"/>
            </a:solidFill>
            <a:miter lim="800000"/>
            <a:headEnd/>
            <a:tailEnd/>
          </a:ln>
        </p:spPr>
        <p:txBody>
          <a:bodyPr wrap="none" anchor="ctr"/>
          <a:lstStyle/>
          <a:p>
            <a:endParaRPr lang="fa-IR"/>
          </a:p>
        </p:txBody>
      </p:sp>
      <p:sp>
        <p:nvSpPr>
          <p:cNvPr id="11305" name="AutoShape 41"/>
          <p:cNvSpPr>
            <a:spLocks noChangeArrowheads="1"/>
          </p:cNvSpPr>
          <p:nvPr/>
        </p:nvSpPr>
        <p:spPr bwMode="auto">
          <a:xfrm>
            <a:off x="1331913" y="4221163"/>
            <a:ext cx="431800" cy="431800"/>
          </a:xfrm>
          <a:custGeom>
            <a:avLst/>
            <a:gdLst>
              <a:gd name="T0" fmla="*/ 431800 w 21600"/>
              <a:gd name="T1" fmla="*/ 215900 h 21600"/>
              <a:gd name="T2" fmla="*/ 215900 w 21600"/>
              <a:gd name="T3" fmla="*/ 431800 h 21600"/>
              <a:gd name="T4" fmla="*/ 0 w 21600"/>
              <a:gd name="T5" fmla="*/ 215900 h 21600"/>
              <a:gd name="T6" fmla="*/ 215900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306" name="AutoShape 42"/>
          <p:cNvSpPr>
            <a:spLocks noChangeArrowheads="1"/>
          </p:cNvSpPr>
          <p:nvPr/>
        </p:nvSpPr>
        <p:spPr bwMode="auto">
          <a:xfrm rot="-5400000">
            <a:off x="8424069" y="3213894"/>
            <a:ext cx="792162" cy="647700"/>
          </a:xfrm>
          <a:custGeom>
            <a:avLst/>
            <a:gdLst>
              <a:gd name="T0" fmla="*/ 396081 w 21600"/>
              <a:gd name="T1" fmla="*/ 0 h 21600"/>
              <a:gd name="T2" fmla="*/ 0 w 21600"/>
              <a:gd name="T3" fmla="*/ 462656 h 21600"/>
              <a:gd name="T4" fmla="*/ 396081 w 21600"/>
              <a:gd name="T5" fmla="*/ 555163 h 21600"/>
              <a:gd name="T6" fmla="*/ 792162 w 21600"/>
              <a:gd name="T7" fmla="*/ 462656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1307" name="Rectangle 43"/>
          <p:cNvSpPr>
            <a:spLocks noChangeArrowheads="1"/>
          </p:cNvSpPr>
          <p:nvPr/>
        </p:nvSpPr>
        <p:spPr bwMode="auto">
          <a:xfrm>
            <a:off x="4943474" y="6013789"/>
            <a:ext cx="360363" cy="215900"/>
          </a:xfrm>
          <a:prstGeom prst="rect">
            <a:avLst/>
          </a:prstGeom>
          <a:solidFill>
            <a:srgbClr val="BCD6F2"/>
          </a:solidFill>
          <a:ln w="9525">
            <a:solidFill>
              <a:schemeClr val="tx1"/>
            </a:solidFill>
            <a:miter lim="800000"/>
            <a:headEnd/>
            <a:tailEnd/>
          </a:ln>
        </p:spPr>
        <p:txBody>
          <a:bodyPr wrap="none" anchor="ctr"/>
          <a:lstStyle/>
          <a:p>
            <a:pPr algn="ctr"/>
            <a:endParaRPr lang="fa-IR" b="1">
              <a:solidFill>
                <a:srgbClr val="79A9EF"/>
              </a:solidFill>
              <a:latin typeface="Verdana" pitchFamily="34" charset="0"/>
            </a:endParaRPr>
          </a:p>
        </p:txBody>
      </p:sp>
      <p:sp>
        <p:nvSpPr>
          <p:cNvPr id="11309" name="Text Box 45"/>
          <p:cNvSpPr txBox="1">
            <a:spLocks noChangeArrowheads="1"/>
          </p:cNvSpPr>
          <p:nvPr/>
        </p:nvSpPr>
        <p:spPr bwMode="auto">
          <a:xfrm>
            <a:off x="3935412" y="5925683"/>
            <a:ext cx="1943100"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پارکینگ</a:t>
            </a:r>
            <a:endParaRPr lang="en-US" b="1" dirty="0">
              <a:solidFill>
                <a:srgbClr val="3AB1C7"/>
              </a:solidFill>
              <a:cs typeface="Mj_Tunisia Lt" panose="00000400000000000000" pitchFamily="2" charset="-78"/>
            </a:endParaRPr>
          </a:p>
        </p:txBody>
      </p:sp>
      <p:sp>
        <p:nvSpPr>
          <p:cNvPr id="11310" name="Rectangle 46"/>
          <p:cNvSpPr>
            <a:spLocks noChangeArrowheads="1"/>
          </p:cNvSpPr>
          <p:nvPr/>
        </p:nvSpPr>
        <p:spPr bwMode="auto">
          <a:xfrm>
            <a:off x="4943474" y="6374152"/>
            <a:ext cx="360363" cy="215900"/>
          </a:xfrm>
          <a:prstGeom prst="rect">
            <a:avLst/>
          </a:prstGeom>
          <a:solidFill>
            <a:schemeClr val="accent2"/>
          </a:solidFill>
          <a:ln w="9525">
            <a:solidFill>
              <a:schemeClr val="tx1"/>
            </a:solidFill>
            <a:miter lim="800000"/>
            <a:headEnd/>
            <a:tailEnd/>
          </a:ln>
        </p:spPr>
        <p:txBody>
          <a:bodyPr wrap="none" anchor="ctr"/>
          <a:lstStyle/>
          <a:p>
            <a:endParaRPr lang="fa-IR"/>
          </a:p>
        </p:txBody>
      </p:sp>
      <p:sp>
        <p:nvSpPr>
          <p:cNvPr id="11311" name="Text Box 47"/>
          <p:cNvSpPr txBox="1">
            <a:spLocks noChangeArrowheads="1"/>
          </p:cNvSpPr>
          <p:nvPr/>
        </p:nvSpPr>
        <p:spPr bwMode="auto">
          <a:xfrm>
            <a:off x="3719512" y="6229689"/>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حرکت ماشین</a:t>
            </a:r>
            <a:endParaRPr lang="en-US" b="1" dirty="0">
              <a:solidFill>
                <a:srgbClr val="3AB1C7"/>
              </a:solidFill>
              <a:cs typeface="Mj_Tunisia Lt" panose="00000400000000000000" pitchFamily="2" charset="-78"/>
            </a:endParaRPr>
          </a:p>
        </p:txBody>
      </p:sp>
      <p:sp>
        <p:nvSpPr>
          <p:cNvPr id="2" name="TextBox 1"/>
          <p:cNvSpPr txBox="1"/>
          <p:nvPr/>
        </p:nvSpPr>
        <p:spPr>
          <a:xfrm>
            <a:off x="3906441" y="252065"/>
            <a:ext cx="5074443" cy="1384995"/>
          </a:xfrm>
          <a:prstGeom prst="rect">
            <a:avLst/>
          </a:prstGeom>
          <a:noFill/>
        </p:spPr>
        <p:txBody>
          <a:bodyPr wrap="square" rtlCol="1">
            <a:spAutoFit/>
          </a:bodyPr>
          <a:lstStyle/>
          <a:p>
            <a:pPr algn="r">
              <a:defRPr/>
            </a:pPr>
            <a:r>
              <a:rPr lang="fa-IR" sz="2800" b="1" dirty="0">
                <a:solidFill>
                  <a:srgbClr val="3AB1C7"/>
                </a:solidFill>
                <a:latin typeface="Verdana" pitchFamily="34" charset="0"/>
                <a:cs typeface="Mj_Tunisia Lt" panose="00000400000000000000" pitchFamily="2" charset="-78"/>
              </a:rPr>
              <a:t>مسیرهای حرکت سواره</a:t>
            </a:r>
            <a:endParaRPr lang="en-US" sz="2800" b="1" dirty="0">
              <a:solidFill>
                <a:srgbClr val="3AB1C7"/>
              </a:solidFill>
              <a:latin typeface="Verdana" pitchFamily="34" charset="0"/>
              <a:cs typeface="Mj_Tunisia Lt" panose="00000400000000000000" pitchFamily="2" charset="-78"/>
            </a:endParaRPr>
          </a:p>
          <a:p>
            <a:pPr algn="r">
              <a:defRPr/>
            </a:pPr>
            <a:endParaRPr lang="en-US" sz="2800" b="1" dirty="0">
              <a:solidFill>
                <a:srgbClr val="3AB1C7"/>
              </a:solidFill>
              <a:latin typeface="Verdana" pitchFamily="34" charset="0"/>
              <a:cs typeface="Mj_Tunisia Lt" panose="00000400000000000000" pitchFamily="2" charset="-78"/>
            </a:endParaRPr>
          </a:p>
          <a:p>
            <a:pPr algn="r"/>
            <a:endParaRPr lang="fa-IR" sz="28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4161550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125538"/>
            <a:ext cx="79930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8316913" y="5229225"/>
            <a:ext cx="360362" cy="144463"/>
          </a:xfrm>
          <a:prstGeom prst="rect">
            <a:avLst/>
          </a:prstGeom>
          <a:solidFill>
            <a:srgbClr val="79A9EF"/>
          </a:solidFill>
          <a:ln w="9525">
            <a:solidFill>
              <a:schemeClr val="tx1"/>
            </a:solidFill>
            <a:miter lim="800000"/>
            <a:headEnd/>
            <a:tailEnd/>
          </a:ln>
        </p:spPr>
        <p:txBody>
          <a:bodyPr wrap="none" anchor="ctr"/>
          <a:lstStyle/>
          <a:p>
            <a:endParaRPr lang="fa-IR"/>
          </a:p>
        </p:txBody>
      </p:sp>
      <p:sp>
        <p:nvSpPr>
          <p:cNvPr id="12292" name="Rectangle 4"/>
          <p:cNvSpPr>
            <a:spLocks noChangeArrowheads="1"/>
          </p:cNvSpPr>
          <p:nvPr/>
        </p:nvSpPr>
        <p:spPr bwMode="auto">
          <a:xfrm>
            <a:off x="8316913" y="5589588"/>
            <a:ext cx="360362" cy="144462"/>
          </a:xfrm>
          <a:prstGeom prst="rect">
            <a:avLst/>
          </a:prstGeom>
          <a:solidFill>
            <a:srgbClr val="54B8EA"/>
          </a:solidFill>
          <a:ln w="9525">
            <a:solidFill>
              <a:schemeClr val="tx1"/>
            </a:solidFill>
            <a:miter lim="800000"/>
            <a:headEnd/>
            <a:tailEnd/>
          </a:ln>
        </p:spPr>
        <p:txBody>
          <a:bodyPr wrap="none" anchor="ctr"/>
          <a:lstStyle/>
          <a:p>
            <a:endParaRPr lang="fa-IR"/>
          </a:p>
        </p:txBody>
      </p:sp>
      <p:sp>
        <p:nvSpPr>
          <p:cNvPr id="12293" name="Text Box 5"/>
          <p:cNvSpPr txBox="1">
            <a:spLocks noChangeArrowheads="1"/>
          </p:cNvSpPr>
          <p:nvPr/>
        </p:nvSpPr>
        <p:spPr bwMode="auto">
          <a:xfrm>
            <a:off x="7380288" y="5445125"/>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dirty="0">
                <a:solidFill>
                  <a:srgbClr val="3AB1C7"/>
                </a:solidFill>
                <a:cs typeface="Mj_Tunisia Lt" panose="00000400000000000000" pitchFamily="2" charset="-78"/>
              </a:rPr>
              <a:t>پارکینگ</a:t>
            </a:r>
            <a:endParaRPr lang="en-US" dirty="0">
              <a:solidFill>
                <a:srgbClr val="3AB1C7"/>
              </a:solidFill>
              <a:cs typeface="Mj_Tunisia Lt" panose="00000400000000000000" pitchFamily="2" charset="-78"/>
            </a:endParaRPr>
          </a:p>
        </p:txBody>
      </p:sp>
      <p:sp>
        <p:nvSpPr>
          <p:cNvPr id="12294" name="Text Box 6"/>
          <p:cNvSpPr txBox="1">
            <a:spLocks noChangeArrowheads="1"/>
          </p:cNvSpPr>
          <p:nvPr/>
        </p:nvSpPr>
        <p:spPr bwMode="auto">
          <a:xfrm>
            <a:off x="7524750" y="5084763"/>
            <a:ext cx="935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dirty="0">
                <a:solidFill>
                  <a:srgbClr val="3AB1C7"/>
                </a:solidFill>
                <a:cs typeface="Mj_Tunisia Lt" panose="00000400000000000000" pitchFamily="2" charset="-78"/>
              </a:rPr>
              <a:t>انبار</a:t>
            </a:r>
            <a:endParaRPr lang="en-US" dirty="0">
              <a:solidFill>
                <a:srgbClr val="3AB1C7"/>
              </a:solidFill>
              <a:cs typeface="Mj_Tunisia Lt" panose="00000400000000000000" pitchFamily="2" charset="-78"/>
            </a:endParaRPr>
          </a:p>
        </p:txBody>
      </p:sp>
      <p:sp>
        <p:nvSpPr>
          <p:cNvPr id="12295" name="Rectangle 7"/>
          <p:cNvSpPr>
            <a:spLocks noChangeArrowheads="1"/>
          </p:cNvSpPr>
          <p:nvPr/>
        </p:nvSpPr>
        <p:spPr bwMode="auto">
          <a:xfrm>
            <a:off x="8316913" y="5949950"/>
            <a:ext cx="360362" cy="144463"/>
          </a:xfrm>
          <a:prstGeom prst="rect">
            <a:avLst/>
          </a:prstGeom>
          <a:solidFill>
            <a:srgbClr val="F8BD46"/>
          </a:solidFill>
          <a:ln w="9525">
            <a:solidFill>
              <a:schemeClr val="tx1"/>
            </a:solidFill>
            <a:miter lim="800000"/>
            <a:headEnd/>
            <a:tailEnd/>
          </a:ln>
        </p:spPr>
        <p:txBody>
          <a:bodyPr wrap="none" anchor="ctr"/>
          <a:lstStyle/>
          <a:p>
            <a:endParaRPr lang="fa-IR"/>
          </a:p>
        </p:txBody>
      </p:sp>
      <p:sp>
        <p:nvSpPr>
          <p:cNvPr id="12296" name="Rectangle 8"/>
          <p:cNvSpPr>
            <a:spLocks noChangeArrowheads="1"/>
          </p:cNvSpPr>
          <p:nvPr/>
        </p:nvSpPr>
        <p:spPr bwMode="auto">
          <a:xfrm>
            <a:off x="8316913" y="6308725"/>
            <a:ext cx="360362" cy="144463"/>
          </a:xfrm>
          <a:prstGeom prst="rect">
            <a:avLst/>
          </a:prstGeom>
          <a:solidFill>
            <a:srgbClr val="DFF41C"/>
          </a:solidFill>
          <a:ln w="9525">
            <a:solidFill>
              <a:schemeClr val="tx1"/>
            </a:solidFill>
            <a:miter lim="800000"/>
            <a:headEnd/>
            <a:tailEnd/>
          </a:ln>
        </p:spPr>
        <p:txBody>
          <a:bodyPr wrap="none" anchor="ctr"/>
          <a:lstStyle/>
          <a:p>
            <a:endParaRPr lang="fa-IR"/>
          </a:p>
        </p:txBody>
      </p:sp>
      <p:sp>
        <p:nvSpPr>
          <p:cNvPr id="12297" name="Text Box 9"/>
          <p:cNvSpPr txBox="1">
            <a:spLocks noChangeArrowheads="1"/>
          </p:cNvSpPr>
          <p:nvPr/>
        </p:nvSpPr>
        <p:spPr bwMode="auto">
          <a:xfrm>
            <a:off x="7164388" y="6237288"/>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dirty="0">
                <a:solidFill>
                  <a:srgbClr val="3AB1C7"/>
                </a:solidFill>
                <a:cs typeface="Mj_Tunisia Lt" panose="00000400000000000000" pitchFamily="2" charset="-78"/>
              </a:rPr>
              <a:t>سالن اجتماع</a:t>
            </a:r>
            <a:endParaRPr lang="en-US" dirty="0">
              <a:solidFill>
                <a:srgbClr val="3AB1C7"/>
              </a:solidFill>
              <a:cs typeface="Mj_Tunisia Lt" panose="00000400000000000000" pitchFamily="2" charset="-78"/>
            </a:endParaRPr>
          </a:p>
        </p:txBody>
      </p:sp>
      <p:sp>
        <p:nvSpPr>
          <p:cNvPr id="12298" name="Text Box 10"/>
          <p:cNvSpPr txBox="1">
            <a:spLocks noChangeArrowheads="1"/>
          </p:cNvSpPr>
          <p:nvPr/>
        </p:nvSpPr>
        <p:spPr bwMode="auto">
          <a:xfrm>
            <a:off x="7380288" y="5805488"/>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dirty="0">
                <a:solidFill>
                  <a:srgbClr val="3AB1C7"/>
                </a:solidFill>
                <a:cs typeface="Mj_Tunisia Lt" panose="00000400000000000000" pitchFamily="2" charset="-78"/>
              </a:rPr>
              <a:t>راه پله</a:t>
            </a:r>
            <a:endParaRPr lang="en-US" dirty="0">
              <a:solidFill>
                <a:srgbClr val="3AB1C7"/>
              </a:solidFill>
              <a:cs typeface="Mj_Tunisia Lt" panose="00000400000000000000" pitchFamily="2" charset="-78"/>
            </a:endParaRPr>
          </a:p>
        </p:txBody>
      </p:sp>
      <p:sp>
        <p:nvSpPr>
          <p:cNvPr id="12299" name="Text Box 11"/>
          <p:cNvSpPr txBox="1">
            <a:spLocks noChangeArrowheads="1"/>
          </p:cNvSpPr>
          <p:nvPr/>
        </p:nvSpPr>
        <p:spPr bwMode="auto">
          <a:xfrm>
            <a:off x="1403350" y="5589588"/>
            <a:ext cx="2376488" cy="457200"/>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dirty="0">
                <a:solidFill>
                  <a:srgbClr val="3AB1C7"/>
                </a:solidFill>
                <a:cs typeface="Mj_Tunisia Lt" panose="00000400000000000000" pitchFamily="2" charset="-78"/>
              </a:rPr>
              <a:t>پلان زیر زمین</a:t>
            </a:r>
            <a:endParaRPr lang="en-US" sz="24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5548396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IMG10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188" y="2781300"/>
            <a:ext cx="7848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755650" y="1341438"/>
            <a:ext cx="75612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chemeClr val="bg1">
                    <a:lumMod val="85000"/>
                  </a:schemeClr>
                </a:solidFill>
                <a:cs typeface="Mj_Tunisia Lt" panose="00000400000000000000" pitchFamily="2" charset="-78"/>
              </a:rPr>
              <a:t>ورودی سواره وپیاده در بدو ورود مشترک ودر کنار هم میباشد ولی با این تفاوت که پیاده در همکف به مسیر خود ادامه می دهد وبه  سمت فضای مورد نظر حرکت میکند ولی ماشین ها برای پارک کردن به زیر زمین میروند ودر انجا مستقر میشوند واین یکی از مزایای طرح است که الودکی های صوتی ساکنین را اذیت نمی کند</a:t>
            </a:r>
            <a:endParaRPr lang="en-US" sz="2000" b="1" dirty="0">
              <a:solidFill>
                <a:schemeClr val="bg1">
                  <a:lumMod val="85000"/>
                </a:schemeClr>
              </a:solidFill>
              <a:cs typeface="Mj_Tunisia Lt" panose="00000400000000000000" pitchFamily="2" charset="-78"/>
            </a:endParaRPr>
          </a:p>
        </p:txBody>
      </p:sp>
      <p:sp>
        <p:nvSpPr>
          <p:cNvPr id="13317" name="AutoShape 5"/>
          <p:cNvSpPr>
            <a:spLocks noChangeArrowheads="1"/>
          </p:cNvSpPr>
          <p:nvPr/>
        </p:nvSpPr>
        <p:spPr bwMode="auto">
          <a:xfrm>
            <a:off x="7740650" y="4652963"/>
            <a:ext cx="719138" cy="215900"/>
          </a:xfrm>
          <a:prstGeom prst="leftArrow">
            <a:avLst>
              <a:gd name="adj1" fmla="val 50000"/>
              <a:gd name="adj2" fmla="val 83272"/>
            </a:avLst>
          </a:prstGeom>
          <a:solidFill>
            <a:schemeClr val="accent2"/>
          </a:solidFill>
          <a:ln w="9525">
            <a:solidFill>
              <a:schemeClr val="tx1"/>
            </a:solidFill>
            <a:miter lim="800000"/>
            <a:headEnd/>
            <a:tailEnd/>
          </a:ln>
        </p:spPr>
        <p:txBody>
          <a:bodyPr wrap="none" anchor="ctr"/>
          <a:lstStyle/>
          <a:p>
            <a:endParaRPr lang="fa-IR"/>
          </a:p>
        </p:txBody>
      </p:sp>
      <p:sp>
        <p:nvSpPr>
          <p:cNvPr id="13318" name="AutoShape 6"/>
          <p:cNvSpPr>
            <a:spLocks noChangeArrowheads="1"/>
          </p:cNvSpPr>
          <p:nvPr/>
        </p:nvSpPr>
        <p:spPr bwMode="auto">
          <a:xfrm>
            <a:off x="250825" y="4365625"/>
            <a:ext cx="719138" cy="215900"/>
          </a:xfrm>
          <a:prstGeom prst="rightArrow">
            <a:avLst>
              <a:gd name="adj1" fmla="val 50000"/>
              <a:gd name="adj2" fmla="val 83272"/>
            </a:avLst>
          </a:prstGeom>
          <a:solidFill>
            <a:schemeClr val="accent2"/>
          </a:solidFill>
          <a:ln w="9525">
            <a:solidFill>
              <a:schemeClr val="tx1"/>
            </a:solidFill>
            <a:miter lim="800000"/>
            <a:headEnd/>
            <a:tailEnd/>
          </a:ln>
        </p:spPr>
        <p:txBody>
          <a:bodyPr wrap="none" anchor="ctr"/>
          <a:lstStyle/>
          <a:p>
            <a:endParaRPr lang="fa-IR"/>
          </a:p>
        </p:txBody>
      </p:sp>
      <p:sp>
        <p:nvSpPr>
          <p:cNvPr id="13319" name="AutoShape 7"/>
          <p:cNvSpPr>
            <a:spLocks noChangeArrowheads="1"/>
          </p:cNvSpPr>
          <p:nvPr/>
        </p:nvSpPr>
        <p:spPr bwMode="auto">
          <a:xfrm>
            <a:off x="3348038" y="5876925"/>
            <a:ext cx="215900" cy="647700"/>
          </a:xfrm>
          <a:prstGeom prst="upArrow">
            <a:avLst>
              <a:gd name="adj1" fmla="val 50000"/>
              <a:gd name="adj2" fmla="val 75000"/>
            </a:avLst>
          </a:prstGeom>
          <a:solidFill>
            <a:schemeClr val="accent2"/>
          </a:solidFill>
          <a:ln w="9525">
            <a:solidFill>
              <a:schemeClr val="tx1"/>
            </a:solidFill>
            <a:miter lim="800000"/>
            <a:headEnd/>
            <a:tailEnd/>
          </a:ln>
        </p:spPr>
        <p:txBody>
          <a:bodyPr vert="eaVert" wrap="none" anchor="ctr"/>
          <a:lstStyle/>
          <a:p>
            <a:endParaRPr lang="fa-IR"/>
          </a:p>
        </p:txBody>
      </p:sp>
      <p:sp>
        <p:nvSpPr>
          <p:cNvPr id="13320" name="AutoShape 8"/>
          <p:cNvSpPr>
            <a:spLocks noChangeArrowheads="1"/>
          </p:cNvSpPr>
          <p:nvPr/>
        </p:nvSpPr>
        <p:spPr bwMode="auto">
          <a:xfrm>
            <a:off x="6011863" y="5876925"/>
            <a:ext cx="215900" cy="647700"/>
          </a:xfrm>
          <a:prstGeom prst="upArrow">
            <a:avLst>
              <a:gd name="adj1" fmla="val 50000"/>
              <a:gd name="adj2" fmla="val 75000"/>
            </a:avLst>
          </a:prstGeom>
          <a:solidFill>
            <a:schemeClr val="accent2"/>
          </a:solidFill>
          <a:ln w="9525">
            <a:solidFill>
              <a:schemeClr val="tx1"/>
            </a:solidFill>
            <a:miter lim="800000"/>
            <a:headEnd/>
            <a:tailEnd/>
          </a:ln>
        </p:spPr>
        <p:txBody>
          <a:bodyPr vert="eaVert" wrap="none" anchor="ctr"/>
          <a:lstStyle/>
          <a:p>
            <a:endParaRPr lang="fa-IR"/>
          </a:p>
        </p:txBody>
      </p:sp>
      <p:sp>
        <p:nvSpPr>
          <p:cNvPr id="13321" name="Text Box 9"/>
          <p:cNvSpPr txBox="1">
            <a:spLocks noChangeArrowheads="1"/>
          </p:cNvSpPr>
          <p:nvPr/>
        </p:nvSpPr>
        <p:spPr bwMode="auto">
          <a:xfrm>
            <a:off x="0" y="44370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000" b="1" dirty="0">
                <a:solidFill>
                  <a:srgbClr val="3AB1C7"/>
                </a:solidFill>
                <a:cs typeface="Mj_Tunisia Lt" panose="00000400000000000000" pitchFamily="2" charset="-78"/>
              </a:rPr>
              <a:t>پیاده</a:t>
            </a:r>
            <a:endParaRPr lang="en-US" sz="2000" b="1" dirty="0">
              <a:solidFill>
                <a:srgbClr val="3AB1C7"/>
              </a:solidFill>
              <a:cs typeface="Mj_Tunisia Lt" panose="00000400000000000000" pitchFamily="2" charset="-78"/>
            </a:endParaRPr>
          </a:p>
        </p:txBody>
      </p:sp>
      <p:sp>
        <p:nvSpPr>
          <p:cNvPr id="13322" name="Text Box 10"/>
          <p:cNvSpPr txBox="1">
            <a:spLocks noChangeArrowheads="1"/>
          </p:cNvSpPr>
          <p:nvPr/>
        </p:nvSpPr>
        <p:spPr bwMode="auto">
          <a:xfrm>
            <a:off x="3276600" y="6461125"/>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000" b="1" dirty="0">
                <a:solidFill>
                  <a:srgbClr val="3AB1C7"/>
                </a:solidFill>
                <a:cs typeface="Mj_Tunisia Lt" panose="00000400000000000000" pitchFamily="2" charset="-78"/>
              </a:rPr>
              <a:t>پیاده</a:t>
            </a:r>
            <a:endParaRPr lang="en-US" sz="2000" b="1" dirty="0">
              <a:solidFill>
                <a:srgbClr val="3AB1C7"/>
              </a:solidFill>
              <a:cs typeface="Mj_Tunisia Lt" panose="00000400000000000000" pitchFamily="2" charset="-78"/>
            </a:endParaRPr>
          </a:p>
        </p:txBody>
      </p:sp>
      <p:sp>
        <p:nvSpPr>
          <p:cNvPr id="13323" name="Text Box 11"/>
          <p:cNvSpPr txBox="1">
            <a:spLocks noChangeArrowheads="1"/>
          </p:cNvSpPr>
          <p:nvPr/>
        </p:nvSpPr>
        <p:spPr bwMode="auto">
          <a:xfrm>
            <a:off x="5580063" y="646112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000" b="1" dirty="0">
                <a:solidFill>
                  <a:srgbClr val="3AB1C7"/>
                </a:solidFill>
                <a:cs typeface="Mj_Tunisia Lt" panose="00000400000000000000" pitchFamily="2" charset="-78"/>
              </a:rPr>
              <a:t>پیاده</a:t>
            </a:r>
            <a:endParaRPr lang="en-US" sz="2000" b="1" dirty="0">
              <a:solidFill>
                <a:srgbClr val="3AB1C7"/>
              </a:solidFill>
              <a:cs typeface="Mj_Tunisia Lt" panose="00000400000000000000" pitchFamily="2" charset="-78"/>
            </a:endParaRPr>
          </a:p>
        </p:txBody>
      </p:sp>
      <p:sp>
        <p:nvSpPr>
          <p:cNvPr id="13324" name="Text Box 12"/>
          <p:cNvSpPr txBox="1">
            <a:spLocks noChangeArrowheads="1"/>
          </p:cNvSpPr>
          <p:nvPr/>
        </p:nvSpPr>
        <p:spPr bwMode="auto">
          <a:xfrm>
            <a:off x="8027988" y="4437063"/>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000" b="1" dirty="0">
                <a:solidFill>
                  <a:srgbClr val="3AB1C7"/>
                </a:solidFill>
                <a:cs typeface="Mj_Tunisia Lt" panose="00000400000000000000" pitchFamily="2" charset="-78"/>
              </a:rPr>
              <a:t>پیاده</a:t>
            </a:r>
            <a:endParaRPr lang="en-US" sz="2000" b="1" dirty="0">
              <a:solidFill>
                <a:srgbClr val="3AB1C7"/>
              </a:solidFill>
              <a:cs typeface="Mj_Tunisia Lt" panose="00000400000000000000" pitchFamily="2" charset="-78"/>
            </a:endParaRPr>
          </a:p>
        </p:txBody>
      </p:sp>
      <p:sp>
        <p:nvSpPr>
          <p:cNvPr id="13325" name="AutoShape 13"/>
          <p:cNvSpPr>
            <a:spLocks noChangeArrowheads="1"/>
          </p:cNvSpPr>
          <p:nvPr/>
        </p:nvSpPr>
        <p:spPr bwMode="auto">
          <a:xfrm>
            <a:off x="5580063" y="5734050"/>
            <a:ext cx="431800" cy="647700"/>
          </a:xfrm>
          <a:custGeom>
            <a:avLst/>
            <a:gdLst>
              <a:gd name="T0" fmla="*/ 308437 w 21600"/>
              <a:gd name="T1" fmla="*/ 0 h 21600"/>
              <a:gd name="T2" fmla="*/ 185054 w 21600"/>
              <a:gd name="T3" fmla="*/ 215900 h 21600"/>
              <a:gd name="T4" fmla="*/ 0 w 21600"/>
              <a:gd name="T5" fmla="*/ 539780 h 21600"/>
              <a:gd name="T6" fmla="*/ 185054 w 21600"/>
              <a:gd name="T7" fmla="*/ 647700 h 21600"/>
              <a:gd name="T8" fmla="*/ 370109 w 21600"/>
              <a:gd name="T9" fmla="*/ 449792 h 21600"/>
              <a:gd name="T10" fmla="*/ 431800 w 21600"/>
              <a:gd name="T11" fmla="*/ 2159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endParaRPr lang="fa-IR"/>
          </a:p>
        </p:txBody>
      </p:sp>
      <p:sp>
        <p:nvSpPr>
          <p:cNvPr id="13326" name="AutoShape 14"/>
          <p:cNvSpPr>
            <a:spLocks noChangeArrowheads="1"/>
          </p:cNvSpPr>
          <p:nvPr/>
        </p:nvSpPr>
        <p:spPr bwMode="auto">
          <a:xfrm>
            <a:off x="2843213" y="5661025"/>
            <a:ext cx="431800" cy="647700"/>
          </a:xfrm>
          <a:custGeom>
            <a:avLst/>
            <a:gdLst>
              <a:gd name="T0" fmla="*/ 308437 w 21600"/>
              <a:gd name="T1" fmla="*/ 0 h 21600"/>
              <a:gd name="T2" fmla="*/ 185054 w 21600"/>
              <a:gd name="T3" fmla="*/ 215900 h 21600"/>
              <a:gd name="T4" fmla="*/ 0 w 21600"/>
              <a:gd name="T5" fmla="*/ 539780 h 21600"/>
              <a:gd name="T6" fmla="*/ 185054 w 21600"/>
              <a:gd name="T7" fmla="*/ 647700 h 21600"/>
              <a:gd name="T8" fmla="*/ 370109 w 21600"/>
              <a:gd name="T9" fmla="*/ 449792 h 21600"/>
              <a:gd name="T10" fmla="*/ 431800 w 21600"/>
              <a:gd name="T11" fmla="*/ 2159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13327" name="AutoShape 15"/>
          <p:cNvSpPr>
            <a:spLocks noChangeArrowheads="1"/>
          </p:cNvSpPr>
          <p:nvPr/>
        </p:nvSpPr>
        <p:spPr bwMode="auto">
          <a:xfrm>
            <a:off x="539750" y="3644900"/>
            <a:ext cx="503238" cy="647700"/>
          </a:xfrm>
          <a:custGeom>
            <a:avLst/>
            <a:gdLst>
              <a:gd name="T0" fmla="*/ 359466 w 21600"/>
              <a:gd name="T1" fmla="*/ 0 h 21600"/>
              <a:gd name="T2" fmla="*/ 215670 w 21600"/>
              <a:gd name="T3" fmla="*/ 215900 h 21600"/>
              <a:gd name="T4" fmla="*/ 0 w 21600"/>
              <a:gd name="T5" fmla="*/ 539780 h 21600"/>
              <a:gd name="T6" fmla="*/ 215670 w 21600"/>
              <a:gd name="T7" fmla="*/ 647700 h 21600"/>
              <a:gd name="T8" fmla="*/ 431340 w 21600"/>
              <a:gd name="T9" fmla="*/ 449792 h 21600"/>
              <a:gd name="T10" fmla="*/ 503238 w 21600"/>
              <a:gd name="T11" fmla="*/ 2159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13328" name="AutoShape 16"/>
          <p:cNvSpPr>
            <a:spLocks noChangeArrowheads="1"/>
          </p:cNvSpPr>
          <p:nvPr/>
        </p:nvSpPr>
        <p:spPr bwMode="auto">
          <a:xfrm flipH="1">
            <a:off x="3563938" y="5661025"/>
            <a:ext cx="503237" cy="601663"/>
          </a:xfrm>
          <a:custGeom>
            <a:avLst/>
            <a:gdLst>
              <a:gd name="T0" fmla="*/ 359465 w 21600"/>
              <a:gd name="T1" fmla="*/ 0 h 21600"/>
              <a:gd name="T2" fmla="*/ 215670 w 21600"/>
              <a:gd name="T3" fmla="*/ 200554 h 21600"/>
              <a:gd name="T4" fmla="*/ 0 w 21600"/>
              <a:gd name="T5" fmla="*/ 501414 h 21600"/>
              <a:gd name="T6" fmla="*/ 215670 w 21600"/>
              <a:gd name="T7" fmla="*/ 601663 h 21600"/>
              <a:gd name="T8" fmla="*/ 431339 w 21600"/>
              <a:gd name="T9" fmla="*/ 417821 h 21600"/>
              <a:gd name="T10" fmla="*/ 503237 w 21600"/>
              <a:gd name="T11" fmla="*/ 200554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13329" name="AutoShape 17"/>
          <p:cNvSpPr>
            <a:spLocks noChangeArrowheads="1"/>
          </p:cNvSpPr>
          <p:nvPr/>
        </p:nvSpPr>
        <p:spPr bwMode="auto">
          <a:xfrm flipH="1">
            <a:off x="6227763" y="5734050"/>
            <a:ext cx="503237" cy="601663"/>
          </a:xfrm>
          <a:custGeom>
            <a:avLst/>
            <a:gdLst>
              <a:gd name="T0" fmla="*/ 359465 w 21600"/>
              <a:gd name="T1" fmla="*/ 0 h 21600"/>
              <a:gd name="T2" fmla="*/ 215670 w 21600"/>
              <a:gd name="T3" fmla="*/ 200554 h 21600"/>
              <a:gd name="T4" fmla="*/ 0 w 21600"/>
              <a:gd name="T5" fmla="*/ 501414 h 21600"/>
              <a:gd name="T6" fmla="*/ 215670 w 21600"/>
              <a:gd name="T7" fmla="*/ 601663 h 21600"/>
              <a:gd name="T8" fmla="*/ 431339 w 21600"/>
              <a:gd name="T9" fmla="*/ 417821 h 21600"/>
              <a:gd name="T10" fmla="*/ 503237 w 21600"/>
              <a:gd name="T11" fmla="*/ 200554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13330" name="AutoShape 18"/>
          <p:cNvSpPr>
            <a:spLocks noChangeArrowheads="1"/>
          </p:cNvSpPr>
          <p:nvPr/>
        </p:nvSpPr>
        <p:spPr bwMode="auto">
          <a:xfrm rot="273397">
            <a:off x="7956550" y="3429000"/>
            <a:ext cx="719138" cy="358775"/>
          </a:xfrm>
          <a:prstGeom prst="leftArrow">
            <a:avLst>
              <a:gd name="adj1" fmla="val 50000"/>
              <a:gd name="adj2" fmla="val 50111"/>
            </a:avLst>
          </a:prstGeom>
          <a:solidFill>
            <a:srgbClr val="54B8EA"/>
          </a:solidFill>
          <a:ln w="9525">
            <a:solidFill>
              <a:schemeClr val="tx1"/>
            </a:solidFill>
            <a:miter lim="800000"/>
            <a:headEnd/>
            <a:tailEnd/>
          </a:ln>
        </p:spPr>
        <p:txBody>
          <a:bodyPr wrap="none" anchor="ctr"/>
          <a:lstStyle/>
          <a:p>
            <a:endParaRPr lang="fa-IR"/>
          </a:p>
        </p:txBody>
      </p:sp>
      <p:sp>
        <p:nvSpPr>
          <p:cNvPr id="13331" name="AutoShape 19"/>
          <p:cNvSpPr>
            <a:spLocks noChangeArrowheads="1"/>
          </p:cNvSpPr>
          <p:nvPr/>
        </p:nvSpPr>
        <p:spPr bwMode="auto">
          <a:xfrm flipV="1">
            <a:off x="539750" y="4581525"/>
            <a:ext cx="504825" cy="569913"/>
          </a:xfrm>
          <a:custGeom>
            <a:avLst/>
            <a:gdLst>
              <a:gd name="T0" fmla="*/ 360599 w 21600"/>
              <a:gd name="T1" fmla="*/ 0 h 21600"/>
              <a:gd name="T2" fmla="*/ 216350 w 21600"/>
              <a:gd name="T3" fmla="*/ 189971 h 21600"/>
              <a:gd name="T4" fmla="*/ 0 w 21600"/>
              <a:gd name="T5" fmla="*/ 474954 h 21600"/>
              <a:gd name="T6" fmla="*/ 216350 w 21600"/>
              <a:gd name="T7" fmla="*/ 569913 h 21600"/>
              <a:gd name="T8" fmla="*/ 432700 w 21600"/>
              <a:gd name="T9" fmla="*/ 395773 h 21600"/>
              <a:gd name="T10" fmla="*/ 504825 w 21600"/>
              <a:gd name="T11" fmla="*/ 18997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4B8EA"/>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13332" name="Text Box 20"/>
          <p:cNvSpPr txBox="1">
            <a:spLocks noChangeArrowheads="1"/>
          </p:cNvSpPr>
          <p:nvPr/>
        </p:nvSpPr>
        <p:spPr bwMode="auto">
          <a:xfrm>
            <a:off x="0" y="350043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سواره</a:t>
            </a:r>
            <a:endParaRPr lang="en-US" b="1" dirty="0">
              <a:solidFill>
                <a:srgbClr val="3AB1C7"/>
              </a:solidFill>
              <a:cs typeface="Mj_Tunisia Lt" panose="00000400000000000000" pitchFamily="2" charset="-78"/>
            </a:endParaRPr>
          </a:p>
        </p:txBody>
      </p:sp>
      <p:sp>
        <p:nvSpPr>
          <p:cNvPr id="13333" name="Text Box 21"/>
          <p:cNvSpPr txBox="1">
            <a:spLocks noChangeArrowheads="1"/>
          </p:cNvSpPr>
          <p:nvPr/>
        </p:nvSpPr>
        <p:spPr bwMode="auto">
          <a:xfrm>
            <a:off x="0" y="4941888"/>
            <a:ext cx="1081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سواره</a:t>
            </a:r>
            <a:endParaRPr lang="en-US" b="1" dirty="0">
              <a:solidFill>
                <a:srgbClr val="3AB1C7"/>
              </a:solidFill>
              <a:cs typeface="Mj_Tunisia Lt" panose="00000400000000000000" pitchFamily="2" charset="-78"/>
            </a:endParaRPr>
          </a:p>
        </p:txBody>
      </p:sp>
      <p:sp>
        <p:nvSpPr>
          <p:cNvPr id="13334" name="Text Box 22"/>
          <p:cNvSpPr txBox="1">
            <a:spLocks noChangeArrowheads="1"/>
          </p:cNvSpPr>
          <p:nvPr/>
        </p:nvSpPr>
        <p:spPr bwMode="auto">
          <a:xfrm>
            <a:off x="1979613" y="6021388"/>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سواره</a:t>
            </a:r>
            <a:endParaRPr lang="en-US" b="1" dirty="0">
              <a:solidFill>
                <a:srgbClr val="3AB1C7"/>
              </a:solidFill>
              <a:cs typeface="Mj_Tunisia Lt" panose="00000400000000000000" pitchFamily="2" charset="-78"/>
            </a:endParaRPr>
          </a:p>
        </p:txBody>
      </p:sp>
      <p:sp>
        <p:nvSpPr>
          <p:cNvPr id="13335" name="Text Box 23"/>
          <p:cNvSpPr txBox="1">
            <a:spLocks noChangeArrowheads="1"/>
          </p:cNvSpPr>
          <p:nvPr/>
        </p:nvSpPr>
        <p:spPr bwMode="auto">
          <a:xfrm>
            <a:off x="3995738" y="6092825"/>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سواره</a:t>
            </a:r>
            <a:endParaRPr lang="en-US" b="1" dirty="0">
              <a:solidFill>
                <a:srgbClr val="3AB1C7"/>
              </a:solidFill>
              <a:cs typeface="Mj_Tunisia Lt" panose="00000400000000000000" pitchFamily="2" charset="-78"/>
            </a:endParaRPr>
          </a:p>
        </p:txBody>
      </p:sp>
      <p:sp>
        <p:nvSpPr>
          <p:cNvPr id="13336" name="Text Box 24"/>
          <p:cNvSpPr txBox="1">
            <a:spLocks noChangeArrowheads="1"/>
          </p:cNvSpPr>
          <p:nvPr/>
        </p:nvSpPr>
        <p:spPr bwMode="auto">
          <a:xfrm>
            <a:off x="8062913" y="3141663"/>
            <a:ext cx="1081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000" b="1" dirty="0">
                <a:solidFill>
                  <a:srgbClr val="3AB1C7"/>
                </a:solidFill>
                <a:cs typeface="Mj_Tunisia Lt" panose="00000400000000000000" pitchFamily="2" charset="-78"/>
              </a:rPr>
              <a:t>سواره</a:t>
            </a:r>
            <a:endParaRPr lang="en-US" sz="2000" b="1" dirty="0">
              <a:solidFill>
                <a:srgbClr val="3AB1C7"/>
              </a:solidFill>
              <a:cs typeface="Mj_Tunisia Lt" panose="00000400000000000000" pitchFamily="2" charset="-78"/>
            </a:endParaRPr>
          </a:p>
        </p:txBody>
      </p:sp>
      <p:sp>
        <p:nvSpPr>
          <p:cNvPr id="13337" name="Text Box 25"/>
          <p:cNvSpPr txBox="1">
            <a:spLocks noChangeArrowheads="1"/>
          </p:cNvSpPr>
          <p:nvPr/>
        </p:nvSpPr>
        <p:spPr bwMode="auto">
          <a:xfrm>
            <a:off x="4859338" y="6092825"/>
            <a:ext cx="1081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b="1" dirty="0">
                <a:solidFill>
                  <a:srgbClr val="3AB1C7"/>
                </a:solidFill>
                <a:cs typeface="Mj_Tunisia Lt" panose="00000400000000000000" pitchFamily="2" charset="-78"/>
              </a:rPr>
              <a:t>سوار</a:t>
            </a:r>
            <a:endParaRPr lang="en-US" b="1" dirty="0">
              <a:solidFill>
                <a:srgbClr val="3AB1C7"/>
              </a:solidFill>
              <a:cs typeface="Mj_Tunisia Lt" panose="00000400000000000000" pitchFamily="2" charset="-78"/>
            </a:endParaRPr>
          </a:p>
        </p:txBody>
      </p:sp>
      <p:sp>
        <p:nvSpPr>
          <p:cNvPr id="13338" name="AutoShape 26"/>
          <p:cNvSpPr>
            <a:spLocks noChangeArrowheads="1"/>
          </p:cNvSpPr>
          <p:nvPr/>
        </p:nvSpPr>
        <p:spPr bwMode="auto">
          <a:xfrm>
            <a:off x="3059113" y="4292600"/>
            <a:ext cx="576262" cy="576263"/>
          </a:xfrm>
          <a:custGeom>
            <a:avLst/>
            <a:gdLst>
              <a:gd name="T0" fmla="*/ 576262 w 21600"/>
              <a:gd name="T1" fmla="*/ 288132 h 21600"/>
              <a:gd name="T2" fmla="*/ 288131 w 21600"/>
              <a:gd name="T3" fmla="*/ 576263 h 21600"/>
              <a:gd name="T4" fmla="*/ 0 w 21600"/>
              <a:gd name="T5" fmla="*/ 288132 h 21600"/>
              <a:gd name="T6" fmla="*/ 288131 w 21600"/>
              <a:gd name="T7" fmla="*/ 0 h 21600"/>
              <a:gd name="T8" fmla="*/ 0 60000 65536"/>
              <a:gd name="T9" fmla="*/ 5898240 60000 65536"/>
              <a:gd name="T10" fmla="*/ 11796480 60000 65536"/>
              <a:gd name="T11" fmla="*/ 17694720 60000 65536"/>
              <a:gd name="T12" fmla="*/ 0 w 21600"/>
              <a:gd name="T13" fmla="*/ 10800 h 21600"/>
              <a:gd name="T14" fmla="*/ 21600 w 21600"/>
              <a:gd name="T15" fmla="*/ 10800 h 21600"/>
            </a:gdLst>
            <a:ahLst/>
            <a:cxnLst>
              <a:cxn ang="T8">
                <a:pos x="T0" y="T1"/>
              </a:cxn>
              <a:cxn ang="T9">
                <a:pos x="T2" y="T3"/>
              </a:cxn>
              <a:cxn ang="T10">
                <a:pos x="T4" y="T5"/>
              </a:cxn>
              <a:cxn ang="T11">
                <a:pos x="T6" y="T7"/>
              </a:cxn>
            </a:cxnLst>
            <a:rect l="T12" t="T13" r="T14" b="T15"/>
            <a:pathLst>
              <a:path w="21600" h="21600">
                <a:moveTo>
                  <a:pt x="10800" y="0"/>
                </a:moveTo>
                <a:lnTo>
                  <a:pt x="6480" y="5831"/>
                </a:lnTo>
                <a:lnTo>
                  <a:pt x="10800" y="5831"/>
                </a:lnTo>
                <a:lnTo>
                  <a:pt x="10800" y="10800"/>
                </a:lnTo>
                <a:lnTo>
                  <a:pt x="5831" y="10800"/>
                </a:lnTo>
                <a:lnTo>
                  <a:pt x="5831" y="6480"/>
                </a:lnTo>
                <a:lnTo>
                  <a:pt x="0" y="10800"/>
                </a:lnTo>
                <a:lnTo>
                  <a:pt x="5831" y="15120"/>
                </a:lnTo>
                <a:lnTo>
                  <a:pt x="5831" y="10800"/>
                </a:lnTo>
                <a:lnTo>
                  <a:pt x="10800" y="10800"/>
                </a:lnTo>
                <a:lnTo>
                  <a:pt x="10800" y="15769"/>
                </a:lnTo>
                <a:lnTo>
                  <a:pt x="6480" y="15769"/>
                </a:lnTo>
                <a:lnTo>
                  <a:pt x="10800" y="21600"/>
                </a:lnTo>
                <a:lnTo>
                  <a:pt x="15120" y="15769"/>
                </a:lnTo>
                <a:lnTo>
                  <a:pt x="10800" y="15769"/>
                </a:lnTo>
                <a:lnTo>
                  <a:pt x="10800" y="10800"/>
                </a:lnTo>
                <a:lnTo>
                  <a:pt x="15769" y="10800"/>
                </a:lnTo>
                <a:lnTo>
                  <a:pt x="15769" y="15120"/>
                </a:lnTo>
                <a:lnTo>
                  <a:pt x="21600" y="10800"/>
                </a:lnTo>
                <a:lnTo>
                  <a:pt x="15769" y="6480"/>
                </a:lnTo>
                <a:lnTo>
                  <a:pt x="15769" y="10800"/>
                </a:lnTo>
                <a:lnTo>
                  <a:pt x="10800" y="10800"/>
                </a:lnTo>
                <a:lnTo>
                  <a:pt x="10800" y="5831"/>
                </a:lnTo>
                <a:lnTo>
                  <a:pt x="15120" y="5831"/>
                </a:lnTo>
                <a:close/>
              </a:path>
            </a:pathLst>
          </a:custGeom>
          <a:solidFill>
            <a:schemeClr val="accent2"/>
          </a:solidFill>
          <a:ln w="9525">
            <a:solidFill>
              <a:schemeClr val="tx1"/>
            </a:solidFill>
            <a:miter lim="800000"/>
            <a:headEnd/>
            <a:tailEnd/>
          </a:ln>
        </p:spPr>
        <p:txBody>
          <a:bodyPr wrap="none" anchor="ctr"/>
          <a:lstStyle/>
          <a:p>
            <a:endParaRPr lang="fa-IR"/>
          </a:p>
        </p:txBody>
      </p:sp>
      <p:sp>
        <p:nvSpPr>
          <p:cNvPr id="13339" name="AutoShape 27"/>
          <p:cNvSpPr>
            <a:spLocks noChangeArrowheads="1"/>
          </p:cNvSpPr>
          <p:nvPr/>
        </p:nvSpPr>
        <p:spPr bwMode="auto">
          <a:xfrm>
            <a:off x="5795963" y="4365625"/>
            <a:ext cx="576262" cy="576263"/>
          </a:xfrm>
          <a:custGeom>
            <a:avLst/>
            <a:gdLst>
              <a:gd name="T0" fmla="*/ 576262 w 21600"/>
              <a:gd name="T1" fmla="*/ 288132 h 21600"/>
              <a:gd name="T2" fmla="*/ 288131 w 21600"/>
              <a:gd name="T3" fmla="*/ 576263 h 21600"/>
              <a:gd name="T4" fmla="*/ 0 w 21600"/>
              <a:gd name="T5" fmla="*/ 288132 h 21600"/>
              <a:gd name="T6" fmla="*/ 288131 w 21600"/>
              <a:gd name="T7" fmla="*/ 0 h 21600"/>
              <a:gd name="T8" fmla="*/ 0 60000 65536"/>
              <a:gd name="T9" fmla="*/ 5898240 60000 65536"/>
              <a:gd name="T10" fmla="*/ 11796480 60000 65536"/>
              <a:gd name="T11" fmla="*/ 17694720 60000 65536"/>
              <a:gd name="T12" fmla="*/ 0 w 21600"/>
              <a:gd name="T13" fmla="*/ 10800 h 21600"/>
              <a:gd name="T14" fmla="*/ 21600 w 21600"/>
              <a:gd name="T15" fmla="*/ 10800 h 21600"/>
            </a:gdLst>
            <a:ahLst/>
            <a:cxnLst>
              <a:cxn ang="T8">
                <a:pos x="T0" y="T1"/>
              </a:cxn>
              <a:cxn ang="T9">
                <a:pos x="T2" y="T3"/>
              </a:cxn>
              <a:cxn ang="T10">
                <a:pos x="T4" y="T5"/>
              </a:cxn>
              <a:cxn ang="T11">
                <a:pos x="T6" y="T7"/>
              </a:cxn>
            </a:cxnLst>
            <a:rect l="T12" t="T13" r="T14" b="T15"/>
            <a:pathLst>
              <a:path w="21600" h="21600">
                <a:moveTo>
                  <a:pt x="10800" y="0"/>
                </a:moveTo>
                <a:lnTo>
                  <a:pt x="6480" y="5831"/>
                </a:lnTo>
                <a:lnTo>
                  <a:pt x="10800" y="5831"/>
                </a:lnTo>
                <a:lnTo>
                  <a:pt x="10800" y="10800"/>
                </a:lnTo>
                <a:lnTo>
                  <a:pt x="5831" y="10800"/>
                </a:lnTo>
                <a:lnTo>
                  <a:pt x="5831" y="6480"/>
                </a:lnTo>
                <a:lnTo>
                  <a:pt x="0" y="10800"/>
                </a:lnTo>
                <a:lnTo>
                  <a:pt x="5831" y="15120"/>
                </a:lnTo>
                <a:lnTo>
                  <a:pt x="5831" y="10800"/>
                </a:lnTo>
                <a:lnTo>
                  <a:pt x="10800" y="10800"/>
                </a:lnTo>
                <a:lnTo>
                  <a:pt x="10800" y="15769"/>
                </a:lnTo>
                <a:lnTo>
                  <a:pt x="6480" y="15769"/>
                </a:lnTo>
                <a:lnTo>
                  <a:pt x="10800" y="21600"/>
                </a:lnTo>
                <a:lnTo>
                  <a:pt x="15120" y="15769"/>
                </a:lnTo>
                <a:lnTo>
                  <a:pt x="10800" y="15769"/>
                </a:lnTo>
                <a:lnTo>
                  <a:pt x="10800" y="10800"/>
                </a:lnTo>
                <a:lnTo>
                  <a:pt x="15769" y="10800"/>
                </a:lnTo>
                <a:lnTo>
                  <a:pt x="15769" y="15120"/>
                </a:lnTo>
                <a:lnTo>
                  <a:pt x="21600" y="10800"/>
                </a:lnTo>
                <a:lnTo>
                  <a:pt x="15769" y="6480"/>
                </a:lnTo>
                <a:lnTo>
                  <a:pt x="15769" y="10800"/>
                </a:lnTo>
                <a:lnTo>
                  <a:pt x="10800" y="10800"/>
                </a:lnTo>
                <a:lnTo>
                  <a:pt x="10800" y="5831"/>
                </a:lnTo>
                <a:lnTo>
                  <a:pt x="15120" y="5831"/>
                </a:lnTo>
                <a:close/>
              </a:path>
            </a:pathLst>
          </a:custGeom>
          <a:solidFill>
            <a:schemeClr val="accent2"/>
          </a:solidFill>
          <a:ln w="9525">
            <a:solidFill>
              <a:schemeClr val="tx1"/>
            </a:solidFill>
            <a:miter lim="800000"/>
            <a:headEnd/>
            <a:tailEnd/>
          </a:ln>
        </p:spPr>
        <p:txBody>
          <a:bodyPr wrap="none" anchor="ctr"/>
          <a:lstStyle/>
          <a:p>
            <a:pPr algn="ctr"/>
            <a:endParaRPr lang="fa-IR" b="1">
              <a:latin typeface="Verdana" pitchFamily="34" charset="0"/>
            </a:endParaRPr>
          </a:p>
        </p:txBody>
      </p:sp>
      <p:sp>
        <p:nvSpPr>
          <p:cNvPr id="2" name="TextBox 1"/>
          <p:cNvSpPr txBox="1"/>
          <p:nvPr/>
        </p:nvSpPr>
        <p:spPr>
          <a:xfrm>
            <a:off x="4433093" y="442913"/>
            <a:ext cx="3878263" cy="1077218"/>
          </a:xfrm>
          <a:prstGeom prst="rect">
            <a:avLst/>
          </a:prstGeom>
          <a:noFill/>
        </p:spPr>
        <p:txBody>
          <a:bodyPr wrap="square" rtlCol="1">
            <a:spAutoFit/>
          </a:bodyPr>
          <a:lstStyle/>
          <a:p>
            <a:pPr algn="r"/>
            <a:r>
              <a:rPr lang="fa-IR" sz="3200" dirty="0">
                <a:solidFill>
                  <a:srgbClr val="3AB1C7"/>
                </a:solidFill>
                <a:latin typeface="Verdana" pitchFamily="34" charset="0"/>
                <a:cs typeface="Mj_Tunisia Lt" panose="00000400000000000000" pitchFamily="2" charset="-78"/>
              </a:rPr>
              <a:t>ارتباط بین سواره وپیاده</a:t>
            </a:r>
            <a:endParaRPr lang="en-US" sz="3200" dirty="0">
              <a:solidFill>
                <a:srgbClr val="3AB1C7"/>
              </a:solidFill>
              <a:latin typeface="Verdana" pitchFamily="34" charset="0"/>
              <a:cs typeface="Mj_Tunisia Lt" panose="00000400000000000000" pitchFamily="2" charset="-78"/>
            </a:endParaRPr>
          </a:p>
          <a:p>
            <a:pPr algn="r"/>
            <a:endParaRPr lang="fa-IR" sz="32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4436110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IMG108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65213"/>
            <a:ext cx="9144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268538" y="549275"/>
            <a:ext cx="6875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spcBef>
                <a:spcPct val="50000"/>
              </a:spcBef>
            </a:pPr>
            <a:r>
              <a:rPr lang="fa-IR" sz="3200" b="1" dirty="0">
                <a:solidFill>
                  <a:srgbClr val="3AB1C7"/>
                </a:solidFill>
                <a:latin typeface="Verdana" pitchFamily="34" charset="0"/>
                <a:cs typeface="Mj_Tunisia Lt" panose="00000400000000000000" pitchFamily="2" charset="-78"/>
              </a:rPr>
              <a:t>هویت بخشی به فضاها و عدم تکرار(نشانه ها):</a:t>
            </a:r>
            <a:endParaRPr lang="en-US" sz="3200" b="1" dirty="0">
              <a:solidFill>
                <a:srgbClr val="3AB1C7"/>
              </a:solidFill>
              <a:latin typeface="Verdana" pitchFamily="34" charset="0"/>
              <a:cs typeface="Mj_Tunisia Lt" panose="00000400000000000000" pitchFamily="2" charset="-78"/>
            </a:endParaRPr>
          </a:p>
        </p:txBody>
      </p:sp>
      <p:sp>
        <p:nvSpPr>
          <p:cNvPr id="14340" name="Text Box 4"/>
          <p:cNvSpPr txBox="1">
            <a:spLocks noChangeArrowheads="1"/>
          </p:cNvSpPr>
          <p:nvPr/>
        </p:nvSpPr>
        <p:spPr bwMode="auto">
          <a:xfrm>
            <a:off x="2124075" y="2060575"/>
            <a:ext cx="648176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400" b="1" dirty="0">
                <a:solidFill>
                  <a:srgbClr val="3AB1C7"/>
                </a:solidFill>
                <a:cs typeface="Mj_Tunisia Lt" panose="00000400000000000000" pitchFamily="2" charset="-78"/>
              </a:rPr>
              <a:t>ساختمان های مجموعه از 42 حجم در 10 طرح مختلف ساخته شده است که:</a:t>
            </a:r>
          </a:p>
          <a:p>
            <a:pPr algn="r" eaLnBrk="1" hangingPunct="1">
              <a:spcBef>
                <a:spcPct val="50000"/>
              </a:spcBef>
            </a:pPr>
            <a:r>
              <a:rPr lang="fa-IR" sz="2400" b="1" dirty="0">
                <a:solidFill>
                  <a:srgbClr val="3AB1C7"/>
                </a:solidFill>
                <a:cs typeface="Mj_Tunisia Lt" panose="00000400000000000000" pitchFamily="2" charset="-78"/>
              </a:rPr>
              <a:t>8 حجم با ارتفاع 9 طبقه با دو طرح متقاوت که در حاشیه پروژه قرار گرفته اند .</a:t>
            </a:r>
          </a:p>
          <a:p>
            <a:pPr algn="r" eaLnBrk="1" hangingPunct="1">
              <a:spcBef>
                <a:spcPct val="50000"/>
              </a:spcBef>
            </a:pPr>
            <a:r>
              <a:rPr lang="fa-IR" sz="2400" b="1" dirty="0">
                <a:solidFill>
                  <a:srgbClr val="3AB1C7"/>
                </a:solidFill>
                <a:cs typeface="Mj_Tunisia Lt" panose="00000400000000000000" pitchFamily="2" charset="-78"/>
              </a:rPr>
              <a:t>18 حجم با ارتفاع 4 طبقه با 5 طرح متفاوت </a:t>
            </a:r>
          </a:p>
          <a:p>
            <a:pPr algn="r" eaLnBrk="1" hangingPunct="1">
              <a:spcBef>
                <a:spcPct val="50000"/>
              </a:spcBef>
            </a:pPr>
            <a:r>
              <a:rPr lang="fa-IR" sz="2400" b="1" dirty="0">
                <a:solidFill>
                  <a:srgbClr val="3AB1C7"/>
                </a:solidFill>
                <a:cs typeface="Mj_Tunisia Lt" panose="00000400000000000000" pitchFamily="2" charset="-78"/>
              </a:rPr>
              <a:t>16حجم با ارتفاع 3 طبقه با 3 طرح متفاوت در اطراف فضاهای باز مرکزی</a:t>
            </a:r>
            <a:endParaRPr lang="en-US" sz="24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52587629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2400" y="1066800"/>
            <a:ext cx="878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3600" dirty="0">
                <a:solidFill>
                  <a:srgbClr val="3AB1C7"/>
                </a:solidFill>
                <a:latin typeface="Verdana" pitchFamily="34" charset="0"/>
                <a:cs typeface="Mj_Tunisia Lt" panose="00000400000000000000" pitchFamily="2" charset="-78"/>
              </a:rPr>
              <a:t>هماهنگی وتنیدگی واحدها در عین متفاوت بودن :</a:t>
            </a:r>
            <a:endParaRPr lang="en-US" sz="3600" dirty="0">
              <a:solidFill>
                <a:srgbClr val="3AB1C7"/>
              </a:solidFill>
              <a:latin typeface="Verdana" pitchFamily="34" charset="0"/>
              <a:cs typeface="Mj_Tunisia Lt" panose="00000400000000000000" pitchFamily="2" charset="-78"/>
            </a:endParaRPr>
          </a:p>
        </p:txBody>
      </p:sp>
      <p:sp>
        <p:nvSpPr>
          <p:cNvPr id="15363" name="Text Box 3"/>
          <p:cNvSpPr txBox="1">
            <a:spLocks noChangeArrowheads="1"/>
          </p:cNvSpPr>
          <p:nvPr/>
        </p:nvSpPr>
        <p:spPr bwMode="auto">
          <a:xfrm>
            <a:off x="762000" y="2590800"/>
            <a:ext cx="79263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chemeClr val="bg1">
                    <a:lumMod val="85000"/>
                  </a:schemeClr>
                </a:solidFill>
                <a:cs typeface="Mj_Tunisia Lt" panose="00000400000000000000" pitchFamily="2" charset="-78"/>
              </a:rPr>
              <a:t>با نگاه اول  به مجتمع زیتون انسان یک پیوستگی و هماهنگی در کل مجموعه می بیند و متوجه ویژگی های مشترکی بین انها می شود که مانند دانه های تسبیح انها را به هم متصل کرده عواملی که در این تفکر بصری دخالت دارند تا انسان این مجموعه را با وجود اینکه احجام تکرار شونده ای ندارد به عنوان یک کل واحد ببیند 1- نوع مصالح به کار رفته 2- رنگ احجام 3- هنرمندی طراح در بافتن این واحدها با هم 4- چیدمان انها  وترکیب احجام در ارتفاع است. </a:t>
            </a:r>
            <a:endParaRPr lang="en-US" sz="2000" b="1"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0369880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IMG106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989138"/>
            <a:ext cx="804068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71800" y="685800"/>
            <a:ext cx="4191000" cy="1200329"/>
          </a:xfrm>
          <a:prstGeom prst="rect">
            <a:avLst/>
          </a:prstGeom>
          <a:noFill/>
        </p:spPr>
        <p:txBody>
          <a:bodyPr wrap="square" rtlCol="1">
            <a:spAutoFit/>
          </a:bodyPr>
          <a:lstStyle/>
          <a:p>
            <a:r>
              <a:rPr lang="fa-IR" sz="3600" b="1" dirty="0">
                <a:solidFill>
                  <a:srgbClr val="3AB1C7"/>
                </a:solidFill>
                <a:latin typeface="Verdana" pitchFamily="34" charset="0"/>
                <a:cs typeface="Mj_Tunisia Lt" panose="00000400000000000000" pitchFamily="2" charset="-78"/>
              </a:rPr>
              <a:t>مدولهای تکرار شونده:</a:t>
            </a:r>
            <a:endParaRPr lang="en-US" sz="3600" b="1" dirty="0">
              <a:solidFill>
                <a:srgbClr val="3AB1C7"/>
              </a:solidFill>
              <a:latin typeface="Verdana" pitchFamily="34" charset="0"/>
              <a:cs typeface="Mj_Tunisia Lt" panose="00000400000000000000" pitchFamily="2" charset="-78"/>
            </a:endParaRPr>
          </a:p>
          <a:p>
            <a:endParaRPr lang="fa-IR" sz="36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3991201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IMG1061"/>
          <p:cNvPicPr>
            <a:picLocks noChangeAspect="1" noChangeArrowheads="1"/>
          </p:cNvPicPr>
          <p:nvPr/>
        </p:nvPicPr>
        <p:blipFill>
          <a:blip r:embed="rId2" cstate="email">
            <a:lum bright="6000" contrast="18000"/>
            <a:extLst>
              <a:ext uri="{28A0092B-C50C-407E-A947-70E740481C1C}">
                <a14:useLocalDpi xmlns:a14="http://schemas.microsoft.com/office/drawing/2010/main"/>
              </a:ext>
            </a:extLst>
          </a:blip>
          <a:srcRect/>
          <a:stretch>
            <a:fillRect/>
          </a:stretch>
        </p:blipFill>
        <p:spPr bwMode="auto">
          <a:xfrm>
            <a:off x="323850" y="2636838"/>
            <a:ext cx="84010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1447800" y="685800"/>
            <a:ext cx="68341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4800" b="1" dirty="0">
                <a:solidFill>
                  <a:srgbClr val="3AB1C7"/>
                </a:solidFill>
                <a:latin typeface="Verdana" pitchFamily="34" charset="0"/>
                <a:cs typeface="Mj_Tunisia Lt" panose="00000400000000000000" pitchFamily="2" charset="-78"/>
              </a:rPr>
              <a:t>فضاهای سبز </a:t>
            </a:r>
          </a:p>
          <a:p>
            <a:pPr algn="r" eaLnBrk="1" hangingPunct="1">
              <a:spcBef>
                <a:spcPct val="50000"/>
              </a:spcBef>
            </a:pPr>
            <a:endParaRPr lang="fa-IR" sz="2000" b="1" dirty="0">
              <a:solidFill>
                <a:srgbClr val="3AB1C7"/>
              </a:solidFill>
              <a:latin typeface="Verdana" pitchFamily="34" charset="0"/>
              <a:cs typeface="Mj_Tunisia Lt" panose="00000400000000000000" pitchFamily="2" charset="-78"/>
            </a:endParaRPr>
          </a:p>
          <a:p>
            <a:pPr algn="r" eaLnBrk="1" hangingPunct="1">
              <a:spcBef>
                <a:spcPct val="50000"/>
              </a:spcBef>
            </a:pPr>
            <a:r>
              <a:rPr lang="fa-IR" sz="2000" b="1" dirty="0">
                <a:solidFill>
                  <a:srgbClr val="3AB1C7"/>
                </a:solidFill>
                <a:latin typeface="Verdana" pitchFamily="34" charset="0"/>
                <a:cs typeface="Mj_Tunisia Lt" panose="00000400000000000000" pitchFamily="2" charset="-78"/>
              </a:rPr>
              <a:t>فضاهای سبز در مسیر  حرکت پیاده ودر قلب مجموعه گسترده شدهاست.</a:t>
            </a:r>
            <a:endParaRPr lang="en-US" sz="2000" b="1" dirty="0">
              <a:solidFill>
                <a:srgbClr val="3AB1C7"/>
              </a:solidFill>
              <a:latin typeface="Verdana" pitchFamily="34" charset="0"/>
              <a:cs typeface="Mj_Tunisia Lt" panose="00000400000000000000" pitchFamily="2" charset="-78"/>
            </a:endParaRPr>
          </a:p>
        </p:txBody>
      </p:sp>
    </p:spTree>
    <p:extLst>
      <p:ext uri="{BB962C8B-B14F-4D97-AF65-F5344CB8AC3E}">
        <p14:creationId xmlns:p14="http://schemas.microsoft.com/office/powerpoint/2010/main" val="3842760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5"/>
          <p:cNvSpPr>
            <a:spLocks noGrp="1" noChangeArrowheads="1"/>
          </p:cNvSpPr>
          <p:nvPr>
            <p:ph type="title"/>
          </p:nvPr>
        </p:nvSpPr>
        <p:spPr>
          <a:xfrm>
            <a:off x="2014992" y="5791200"/>
            <a:ext cx="5072063" cy="503238"/>
          </a:xfrm>
        </p:spPr>
        <p:txBody>
          <a:bodyPr>
            <a:normAutofit/>
          </a:bodyPr>
          <a:lstStyle/>
          <a:p>
            <a:pPr algn="r"/>
            <a:r>
              <a:rPr lang="fa-IR" sz="2000" dirty="0">
                <a:solidFill>
                  <a:schemeClr val="bg1">
                    <a:lumMod val="85000"/>
                  </a:schemeClr>
                </a:solidFill>
                <a:cs typeface="Mj_Tunisia Lt" panose="00000400000000000000" pitchFamily="2" charset="-78"/>
              </a:rPr>
              <a:t>فضای ما بين ساختمان ها در مجموعه بران نادرن</a:t>
            </a:r>
            <a:endParaRPr lang="en-US" sz="2000" dirty="0">
              <a:solidFill>
                <a:schemeClr val="bg1">
                  <a:lumMod val="85000"/>
                </a:schemeClr>
              </a:solidFill>
              <a:cs typeface="Mj_Tunisia Lt" panose="00000400000000000000" pitchFamily="2" charset="-78"/>
            </a:endParaRPr>
          </a:p>
        </p:txBody>
      </p:sp>
      <p:pic>
        <p:nvPicPr>
          <p:cNvPr id="10244" name="Picture 4" descr="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0206" y="914400"/>
            <a:ext cx="4546600" cy="4679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707471"/>
      </p:ext>
    </p:extLst>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ntitle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981075"/>
            <a:ext cx="85074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8316913" y="5229225"/>
            <a:ext cx="358775" cy="215900"/>
          </a:xfrm>
          <a:prstGeom prst="rect">
            <a:avLst/>
          </a:prstGeom>
          <a:solidFill>
            <a:srgbClr val="8ACFFA"/>
          </a:solidFill>
          <a:ln w="9525">
            <a:solidFill>
              <a:schemeClr val="tx1"/>
            </a:solidFill>
            <a:miter lim="800000"/>
            <a:headEnd/>
            <a:tailEnd/>
          </a:ln>
        </p:spPr>
        <p:txBody>
          <a:bodyPr wrap="none" anchor="ctr"/>
          <a:lstStyle/>
          <a:p>
            <a:endParaRPr lang="fa-IR"/>
          </a:p>
        </p:txBody>
      </p:sp>
      <p:sp>
        <p:nvSpPr>
          <p:cNvPr id="18436" name="Rectangle 5"/>
          <p:cNvSpPr>
            <a:spLocks noChangeArrowheads="1"/>
          </p:cNvSpPr>
          <p:nvPr/>
        </p:nvSpPr>
        <p:spPr bwMode="auto">
          <a:xfrm>
            <a:off x="8316913" y="5734050"/>
            <a:ext cx="358775" cy="215900"/>
          </a:xfrm>
          <a:prstGeom prst="rect">
            <a:avLst/>
          </a:prstGeom>
          <a:solidFill>
            <a:srgbClr val="F0AEDF"/>
          </a:solidFill>
          <a:ln w="9525">
            <a:solidFill>
              <a:schemeClr val="tx1"/>
            </a:solidFill>
            <a:miter lim="800000"/>
            <a:headEnd/>
            <a:tailEnd/>
          </a:ln>
        </p:spPr>
        <p:txBody>
          <a:bodyPr wrap="none" anchor="ctr"/>
          <a:lstStyle/>
          <a:p>
            <a:endParaRPr lang="fa-IR"/>
          </a:p>
        </p:txBody>
      </p:sp>
      <p:sp>
        <p:nvSpPr>
          <p:cNvPr id="18437" name="Rectangle 6"/>
          <p:cNvSpPr>
            <a:spLocks noChangeArrowheads="1"/>
          </p:cNvSpPr>
          <p:nvPr/>
        </p:nvSpPr>
        <p:spPr bwMode="auto">
          <a:xfrm>
            <a:off x="8316913" y="6237288"/>
            <a:ext cx="358775" cy="215900"/>
          </a:xfrm>
          <a:prstGeom prst="rect">
            <a:avLst/>
          </a:prstGeom>
          <a:solidFill>
            <a:srgbClr val="DCB138"/>
          </a:solidFill>
          <a:ln w="9525">
            <a:solidFill>
              <a:schemeClr val="tx1"/>
            </a:solidFill>
            <a:miter lim="800000"/>
            <a:headEnd/>
            <a:tailEnd/>
          </a:ln>
        </p:spPr>
        <p:txBody>
          <a:bodyPr wrap="none" anchor="ctr"/>
          <a:lstStyle/>
          <a:p>
            <a:endParaRPr lang="fa-IR"/>
          </a:p>
        </p:txBody>
      </p:sp>
      <p:sp>
        <p:nvSpPr>
          <p:cNvPr id="18438" name="Text Box 7"/>
          <p:cNvSpPr txBox="1">
            <a:spLocks noChangeArrowheads="1"/>
          </p:cNvSpPr>
          <p:nvPr/>
        </p:nvSpPr>
        <p:spPr bwMode="auto">
          <a:xfrm>
            <a:off x="4953000" y="5157788"/>
            <a:ext cx="3148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rgbClr val="3AB1C7"/>
                </a:solidFill>
                <a:cs typeface="Mj_Tunisia Lt" panose="00000400000000000000" pitchFamily="2" charset="-78"/>
              </a:rPr>
              <a:t>فضاهای خصوصی واحدها</a:t>
            </a:r>
            <a:endParaRPr lang="en-US" sz="2000" b="1" dirty="0">
              <a:solidFill>
                <a:srgbClr val="3AB1C7"/>
              </a:solidFill>
              <a:cs typeface="Mj_Tunisia Lt" panose="00000400000000000000" pitchFamily="2" charset="-78"/>
            </a:endParaRPr>
          </a:p>
        </p:txBody>
      </p:sp>
      <p:sp>
        <p:nvSpPr>
          <p:cNvPr id="18439" name="Text Box 8"/>
          <p:cNvSpPr txBox="1">
            <a:spLocks noChangeArrowheads="1"/>
          </p:cNvSpPr>
          <p:nvPr/>
        </p:nvSpPr>
        <p:spPr bwMode="auto">
          <a:xfrm>
            <a:off x="4726781" y="5667436"/>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rgbClr val="3AB1C7"/>
                </a:solidFill>
                <a:cs typeface="Mj_Tunisia Lt" panose="00000400000000000000" pitchFamily="2" charset="-78"/>
              </a:rPr>
              <a:t>فضاهای نیمه خصوصی-راه پله ها</a:t>
            </a:r>
            <a:endParaRPr lang="en-US" sz="2000" b="1" dirty="0">
              <a:solidFill>
                <a:srgbClr val="3AB1C7"/>
              </a:solidFill>
              <a:cs typeface="Mj_Tunisia Lt" panose="00000400000000000000" pitchFamily="2" charset="-78"/>
            </a:endParaRPr>
          </a:p>
        </p:txBody>
      </p:sp>
      <p:sp>
        <p:nvSpPr>
          <p:cNvPr id="18440" name="Text Box 9"/>
          <p:cNvSpPr txBox="1">
            <a:spLocks noChangeArrowheads="1"/>
          </p:cNvSpPr>
          <p:nvPr/>
        </p:nvSpPr>
        <p:spPr bwMode="auto">
          <a:xfrm>
            <a:off x="4634140" y="6146800"/>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rgbClr val="3AB1C7"/>
                </a:solidFill>
                <a:cs typeface="Mj_Tunisia Lt" panose="00000400000000000000" pitchFamily="2" charset="-78"/>
              </a:rPr>
              <a:t>فضاهای نيمه عمومی-حیاط ها</a:t>
            </a:r>
            <a:endParaRPr lang="en-US" sz="20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4696538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IMG106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400" y="1341438"/>
            <a:ext cx="9118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5903913" y="549275"/>
            <a:ext cx="32400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4800" b="1" dirty="0">
                <a:solidFill>
                  <a:srgbClr val="3AB1C7"/>
                </a:solidFill>
                <a:latin typeface="Verdana" pitchFamily="34" charset="0"/>
                <a:cs typeface="Mj_Tunisia Lt" panose="00000400000000000000" pitchFamily="2" charset="-78"/>
              </a:rPr>
              <a:t>پر و خالی</a:t>
            </a:r>
            <a:endParaRPr lang="en-US" sz="4800" b="1" dirty="0">
              <a:solidFill>
                <a:srgbClr val="3AB1C7"/>
              </a:solidFill>
              <a:latin typeface="Verdana" pitchFamily="34" charset="0"/>
              <a:cs typeface="Mj_Tunisia Lt" panose="00000400000000000000" pitchFamily="2" charset="-78"/>
            </a:endParaRPr>
          </a:p>
        </p:txBody>
      </p:sp>
      <p:sp>
        <p:nvSpPr>
          <p:cNvPr id="19460" name="Text Box 4"/>
          <p:cNvSpPr txBox="1">
            <a:spLocks noChangeArrowheads="1"/>
          </p:cNvSpPr>
          <p:nvPr/>
        </p:nvSpPr>
        <p:spPr bwMode="auto">
          <a:xfrm>
            <a:off x="320675" y="5638800"/>
            <a:ext cx="8528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2000" b="1" dirty="0">
                <a:solidFill>
                  <a:srgbClr val="3AB1C7"/>
                </a:solidFill>
                <a:cs typeface="Mj_Tunisia Lt" panose="00000400000000000000" pitchFamily="2" charset="-78"/>
              </a:rPr>
              <a:t>مرز فضاهای پر و خالی به شکل خطوط دندانه داریست که مانند انگشتان دو دست در هم چفت و بست شدهاند.</a:t>
            </a:r>
            <a:endParaRPr lang="en-US" sz="20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8904045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IMG106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593" y="533400"/>
            <a:ext cx="6516687" cy="2995613"/>
          </a:xfrm>
          <a:prstGeom prst="rect">
            <a:avLst/>
          </a:prstGeom>
          <a:noFill/>
          <a:effectLst>
            <a:outerShdw dist="107763" dir="8100000" algn="ctr" rotWithShape="0">
              <a:srgbClr val="660033">
                <a:alpha val="50000"/>
              </a:srgbClr>
            </a:outerShdw>
          </a:effectLst>
        </p:spPr>
      </p:pic>
      <p:pic>
        <p:nvPicPr>
          <p:cNvPr id="162819" name="Picture 3" descr="CIMG10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875" y="3670008"/>
            <a:ext cx="6588125" cy="2989263"/>
          </a:xfrm>
          <a:prstGeom prst="rect">
            <a:avLst/>
          </a:prstGeom>
          <a:noFill/>
          <a:effectLst>
            <a:outerShdw dist="107763" dir="8100000" algn="ctr" rotWithShape="0">
              <a:srgbClr val="660033">
                <a:alpha val="50000"/>
              </a:srgbClr>
            </a:outerShdw>
          </a:effectLst>
        </p:spPr>
      </p:pic>
      <p:sp>
        <p:nvSpPr>
          <p:cNvPr id="20484" name="Text Box 4"/>
          <p:cNvSpPr txBox="1">
            <a:spLocks noChangeArrowheads="1"/>
          </p:cNvSpPr>
          <p:nvPr/>
        </p:nvSpPr>
        <p:spPr bwMode="auto">
          <a:xfrm>
            <a:off x="6629400" y="641738"/>
            <a:ext cx="2374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fa-IR" sz="3600" b="1" dirty="0">
                <a:solidFill>
                  <a:srgbClr val="3AB1C7"/>
                </a:solidFill>
                <a:latin typeface="Verdana" pitchFamily="34" charset="0"/>
                <a:cs typeface="Mj_Tunisia Lt" panose="00000400000000000000" pitchFamily="2" charset="-78"/>
              </a:rPr>
              <a:t>پر وخالی در نما</a:t>
            </a:r>
            <a:endParaRPr lang="en-US" sz="3600" b="1" dirty="0">
              <a:solidFill>
                <a:srgbClr val="3AB1C7"/>
              </a:solidFill>
              <a:latin typeface="Verdana" pitchFamily="34" charset="0"/>
              <a:cs typeface="Mj_Tunisia Lt" panose="00000400000000000000" pitchFamily="2" charset="-78"/>
            </a:endParaRPr>
          </a:p>
        </p:txBody>
      </p:sp>
    </p:spTree>
    <p:extLst>
      <p:ext uri="{BB962C8B-B14F-4D97-AF65-F5344CB8AC3E}">
        <p14:creationId xmlns:p14="http://schemas.microsoft.com/office/powerpoint/2010/main" val="21397544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IMG107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052513"/>
            <a:ext cx="6659562" cy="2287587"/>
          </a:xfrm>
          <a:prstGeom prst="rect">
            <a:avLst/>
          </a:prstGeom>
          <a:noFill/>
          <a:effectLst>
            <a:outerShdw dist="107763" dir="8100000" algn="ctr" rotWithShape="0">
              <a:schemeClr val="folHlink"/>
            </a:outerShdw>
          </a:effectLst>
        </p:spPr>
      </p:pic>
      <p:pic>
        <p:nvPicPr>
          <p:cNvPr id="161795" name="Picture 3" descr="CIMG10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3789363"/>
            <a:ext cx="6696075" cy="2432050"/>
          </a:xfrm>
          <a:prstGeom prst="rect">
            <a:avLst/>
          </a:prstGeom>
          <a:noFill/>
          <a:effectLst>
            <a:outerShdw dist="107763" dir="8100000" algn="ctr" rotWithShape="0">
              <a:schemeClr val="tx1"/>
            </a:outerShdw>
          </a:effectLst>
        </p:spPr>
      </p:pic>
      <p:sp>
        <p:nvSpPr>
          <p:cNvPr id="21508" name="Text Box 4"/>
          <p:cNvSpPr txBox="1">
            <a:spLocks noChangeArrowheads="1"/>
          </p:cNvSpPr>
          <p:nvPr/>
        </p:nvSpPr>
        <p:spPr bwMode="auto">
          <a:xfrm>
            <a:off x="6172200" y="249307"/>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4000" b="1" dirty="0">
                <a:solidFill>
                  <a:srgbClr val="3AB1C7"/>
                </a:solidFill>
                <a:latin typeface="Verdana" pitchFamily="34" charset="0"/>
                <a:cs typeface="Mj_Tunisia Lt" panose="00000400000000000000" pitchFamily="2" charset="-78"/>
              </a:rPr>
              <a:t>پر وخالی در نما</a:t>
            </a:r>
            <a:endParaRPr lang="en-US" sz="4000" b="1" dirty="0">
              <a:solidFill>
                <a:srgbClr val="3AB1C7"/>
              </a:solidFill>
              <a:latin typeface="Verdana" pitchFamily="34" charset="0"/>
              <a:cs typeface="Mj_Tunisia Lt" panose="00000400000000000000" pitchFamily="2" charset="-78"/>
            </a:endParaRPr>
          </a:p>
        </p:txBody>
      </p:sp>
    </p:spTree>
    <p:extLst>
      <p:ext uri="{BB962C8B-B14F-4D97-AF65-F5344CB8AC3E}">
        <p14:creationId xmlns:p14="http://schemas.microsoft.com/office/powerpoint/2010/main" val="39677469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IMG109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333375"/>
            <a:ext cx="6024562"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Line 3"/>
          <p:cNvSpPr>
            <a:spLocks noChangeShapeType="1"/>
          </p:cNvSpPr>
          <p:nvPr/>
        </p:nvSpPr>
        <p:spPr bwMode="auto">
          <a:xfrm>
            <a:off x="611188" y="1341438"/>
            <a:ext cx="431800" cy="6477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2" name="Line 4"/>
          <p:cNvSpPr>
            <a:spLocks noChangeShapeType="1"/>
          </p:cNvSpPr>
          <p:nvPr/>
        </p:nvSpPr>
        <p:spPr bwMode="auto">
          <a:xfrm>
            <a:off x="1547813" y="1268413"/>
            <a:ext cx="0" cy="5762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3" name="Line 5"/>
          <p:cNvSpPr>
            <a:spLocks noChangeShapeType="1"/>
          </p:cNvSpPr>
          <p:nvPr/>
        </p:nvSpPr>
        <p:spPr bwMode="auto">
          <a:xfrm>
            <a:off x="1908175" y="1341438"/>
            <a:ext cx="0" cy="6477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4" name="Line 6"/>
          <p:cNvSpPr>
            <a:spLocks noChangeShapeType="1"/>
          </p:cNvSpPr>
          <p:nvPr/>
        </p:nvSpPr>
        <p:spPr bwMode="auto">
          <a:xfrm>
            <a:off x="2195513" y="1412875"/>
            <a:ext cx="0" cy="4318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5" name="Line 7"/>
          <p:cNvSpPr>
            <a:spLocks noChangeShapeType="1"/>
          </p:cNvSpPr>
          <p:nvPr/>
        </p:nvSpPr>
        <p:spPr bwMode="auto">
          <a:xfrm>
            <a:off x="2411413" y="1341438"/>
            <a:ext cx="215900" cy="6477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Line 8"/>
          <p:cNvSpPr>
            <a:spLocks noChangeShapeType="1"/>
          </p:cNvSpPr>
          <p:nvPr/>
        </p:nvSpPr>
        <p:spPr bwMode="auto">
          <a:xfrm flipV="1">
            <a:off x="395288" y="2852738"/>
            <a:ext cx="504825" cy="1081087"/>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7" name="Line 9"/>
          <p:cNvSpPr>
            <a:spLocks noChangeShapeType="1"/>
          </p:cNvSpPr>
          <p:nvPr/>
        </p:nvSpPr>
        <p:spPr bwMode="auto">
          <a:xfrm flipV="1">
            <a:off x="1116013" y="3141663"/>
            <a:ext cx="504825" cy="8636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8" name="Line 10"/>
          <p:cNvSpPr>
            <a:spLocks noChangeShapeType="1"/>
          </p:cNvSpPr>
          <p:nvPr/>
        </p:nvSpPr>
        <p:spPr bwMode="auto">
          <a:xfrm flipV="1">
            <a:off x="1619250" y="3429000"/>
            <a:ext cx="431800" cy="21590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9" name="Line 11"/>
          <p:cNvSpPr>
            <a:spLocks noChangeShapeType="1"/>
          </p:cNvSpPr>
          <p:nvPr/>
        </p:nvSpPr>
        <p:spPr bwMode="auto">
          <a:xfrm flipV="1">
            <a:off x="1547813" y="3933825"/>
            <a:ext cx="720725" cy="71438"/>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0" name="Line 12"/>
          <p:cNvSpPr>
            <a:spLocks noChangeShapeType="1"/>
          </p:cNvSpPr>
          <p:nvPr/>
        </p:nvSpPr>
        <p:spPr bwMode="auto">
          <a:xfrm>
            <a:off x="1403350" y="4221163"/>
            <a:ext cx="792163"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1" name="Line 13"/>
          <p:cNvSpPr>
            <a:spLocks noChangeShapeType="1"/>
          </p:cNvSpPr>
          <p:nvPr/>
        </p:nvSpPr>
        <p:spPr bwMode="auto">
          <a:xfrm>
            <a:off x="1331913" y="5084763"/>
            <a:ext cx="1008062"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2" name="Line 14"/>
          <p:cNvSpPr>
            <a:spLocks noChangeShapeType="1"/>
          </p:cNvSpPr>
          <p:nvPr/>
        </p:nvSpPr>
        <p:spPr bwMode="auto">
          <a:xfrm>
            <a:off x="1547813" y="5516563"/>
            <a:ext cx="720725" cy="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3" name="Line 15"/>
          <p:cNvSpPr>
            <a:spLocks noChangeShapeType="1"/>
          </p:cNvSpPr>
          <p:nvPr/>
        </p:nvSpPr>
        <p:spPr bwMode="auto">
          <a:xfrm>
            <a:off x="1476375" y="5805488"/>
            <a:ext cx="647700" cy="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4" name="Line 16"/>
          <p:cNvSpPr>
            <a:spLocks noChangeShapeType="1"/>
          </p:cNvSpPr>
          <p:nvPr/>
        </p:nvSpPr>
        <p:spPr bwMode="auto">
          <a:xfrm flipV="1">
            <a:off x="2195513" y="6165850"/>
            <a:ext cx="360362" cy="43180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5" name="Line 17"/>
          <p:cNvSpPr>
            <a:spLocks noChangeShapeType="1"/>
          </p:cNvSpPr>
          <p:nvPr/>
        </p:nvSpPr>
        <p:spPr bwMode="auto">
          <a:xfrm flipV="1">
            <a:off x="2843213" y="6165850"/>
            <a:ext cx="0" cy="69215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6" name="Line 18"/>
          <p:cNvSpPr>
            <a:spLocks noChangeShapeType="1"/>
          </p:cNvSpPr>
          <p:nvPr/>
        </p:nvSpPr>
        <p:spPr bwMode="auto">
          <a:xfrm flipH="1">
            <a:off x="3348038" y="5589588"/>
            <a:ext cx="719137" cy="1444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7" name="Line 19"/>
          <p:cNvSpPr>
            <a:spLocks noChangeShapeType="1"/>
          </p:cNvSpPr>
          <p:nvPr/>
        </p:nvSpPr>
        <p:spPr bwMode="auto">
          <a:xfrm flipH="1" flipV="1">
            <a:off x="3276600" y="4868863"/>
            <a:ext cx="719138" cy="360362"/>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8" name="Line 20"/>
          <p:cNvSpPr>
            <a:spLocks noChangeShapeType="1"/>
          </p:cNvSpPr>
          <p:nvPr/>
        </p:nvSpPr>
        <p:spPr bwMode="auto">
          <a:xfrm flipH="1" flipV="1">
            <a:off x="3635375" y="4508500"/>
            <a:ext cx="360363" cy="5762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9" name="Line 21"/>
          <p:cNvSpPr>
            <a:spLocks noChangeShapeType="1"/>
          </p:cNvSpPr>
          <p:nvPr/>
        </p:nvSpPr>
        <p:spPr bwMode="auto">
          <a:xfrm flipV="1">
            <a:off x="4211638" y="4365625"/>
            <a:ext cx="0" cy="647700"/>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0" name="Line 22"/>
          <p:cNvSpPr>
            <a:spLocks noChangeShapeType="1"/>
          </p:cNvSpPr>
          <p:nvPr/>
        </p:nvSpPr>
        <p:spPr bwMode="auto">
          <a:xfrm flipV="1">
            <a:off x="4500563" y="4292600"/>
            <a:ext cx="0" cy="649288"/>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1" name="Line 23"/>
          <p:cNvSpPr>
            <a:spLocks noChangeShapeType="1"/>
          </p:cNvSpPr>
          <p:nvPr/>
        </p:nvSpPr>
        <p:spPr bwMode="auto">
          <a:xfrm flipV="1">
            <a:off x="4932363" y="4221163"/>
            <a:ext cx="0" cy="72072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2" name="Line 24"/>
          <p:cNvSpPr>
            <a:spLocks noChangeShapeType="1"/>
          </p:cNvSpPr>
          <p:nvPr/>
        </p:nvSpPr>
        <p:spPr bwMode="auto">
          <a:xfrm flipV="1">
            <a:off x="5219700" y="4292600"/>
            <a:ext cx="0" cy="649288"/>
          </a:xfrm>
          <a:prstGeom prst="line">
            <a:avLst/>
          </a:prstGeom>
          <a:noFill/>
          <a:ln w="76200" cap="rnd">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3" name="Line 25"/>
          <p:cNvSpPr>
            <a:spLocks noChangeShapeType="1"/>
          </p:cNvSpPr>
          <p:nvPr/>
        </p:nvSpPr>
        <p:spPr bwMode="auto">
          <a:xfrm flipH="1" flipV="1">
            <a:off x="5724525" y="4292600"/>
            <a:ext cx="71438" cy="5762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4" name="Line 26"/>
          <p:cNvSpPr>
            <a:spLocks noChangeShapeType="1"/>
          </p:cNvSpPr>
          <p:nvPr/>
        </p:nvSpPr>
        <p:spPr bwMode="auto">
          <a:xfrm flipH="1" flipV="1">
            <a:off x="6011863" y="4292600"/>
            <a:ext cx="73025" cy="576263"/>
          </a:xfrm>
          <a:prstGeom prst="line">
            <a:avLst/>
          </a:prstGeom>
          <a:noFill/>
          <a:ln w="76200">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5" name="Line 27"/>
          <p:cNvSpPr>
            <a:spLocks noChangeShapeType="1"/>
          </p:cNvSpPr>
          <p:nvPr/>
        </p:nvSpPr>
        <p:spPr bwMode="auto">
          <a:xfrm flipH="1">
            <a:off x="5940425" y="3860800"/>
            <a:ext cx="719138" cy="0"/>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6" name="Line 28"/>
          <p:cNvSpPr>
            <a:spLocks noChangeShapeType="1"/>
          </p:cNvSpPr>
          <p:nvPr/>
        </p:nvSpPr>
        <p:spPr bwMode="auto">
          <a:xfrm flipH="1">
            <a:off x="5940425" y="3500438"/>
            <a:ext cx="719138" cy="0"/>
          </a:xfrm>
          <a:prstGeom prst="line">
            <a:avLst/>
          </a:prstGeom>
          <a:noFill/>
          <a:ln w="76200" cap="rnd">
            <a:solidFill>
              <a:srgbClr val="54B8EA"/>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7" name="Line 29"/>
          <p:cNvSpPr>
            <a:spLocks noChangeShapeType="1"/>
          </p:cNvSpPr>
          <p:nvPr/>
        </p:nvSpPr>
        <p:spPr bwMode="auto">
          <a:xfrm>
            <a:off x="5940425" y="2492375"/>
            <a:ext cx="0" cy="792163"/>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8" name="Line 30"/>
          <p:cNvSpPr>
            <a:spLocks noChangeShapeType="1"/>
          </p:cNvSpPr>
          <p:nvPr/>
        </p:nvSpPr>
        <p:spPr bwMode="auto">
          <a:xfrm flipH="1">
            <a:off x="5148263" y="2492375"/>
            <a:ext cx="360362" cy="93662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9" name="Line 31"/>
          <p:cNvSpPr>
            <a:spLocks noChangeShapeType="1"/>
          </p:cNvSpPr>
          <p:nvPr/>
        </p:nvSpPr>
        <p:spPr bwMode="auto">
          <a:xfrm>
            <a:off x="2916238" y="404813"/>
            <a:ext cx="576262" cy="360362"/>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0" name="Line 32"/>
          <p:cNvSpPr>
            <a:spLocks noChangeShapeType="1"/>
          </p:cNvSpPr>
          <p:nvPr/>
        </p:nvSpPr>
        <p:spPr bwMode="auto">
          <a:xfrm>
            <a:off x="2916238" y="1125538"/>
            <a:ext cx="792162" cy="14287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1" name="Line 33"/>
          <p:cNvSpPr>
            <a:spLocks noChangeShapeType="1"/>
          </p:cNvSpPr>
          <p:nvPr/>
        </p:nvSpPr>
        <p:spPr bwMode="auto">
          <a:xfrm>
            <a:off x="2771775" y="1341438"/>
            <a:ext cx="360363" cy="574675"/>
          </a:xfrm>
          <a:prstGeom prst="line">
            <a:avLst/>
          </a:prstGeom>
          <a:noFill/>
          <a:ln w="381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2" name="Line 34"/>
          <p:cNvSpPr>
            <a:spLocks noChangeShapeType="1"/>
          </p:cNvSpPr>
          <p:nvPr/>
        </p:nvSpPr>
        <p:spPr bwMode="auto">
          <a:xfrm flipH="1">
            <a:off x="4643438" y="2492375"/>
            <a:ext cx="504825" cy="5048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3" name="Line 35"/>
          <p:cNvSpPr>
            <a:spLocks noChangeShapeType="1"/>
          </p:cNvSpPr>
          <p:nvPr/>
        </p:nvSpPr>
        <p:spPr bwMode="auto">
          <a:xfrm flipH="1">
            <a:off x="4572000" y="1916113"/>
            <a:ext cx="720725" cy="730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4" name="Line 36"/>
          <p:cNvSpPr>
            <a:spLocks noChangeShapeType="1"/>
          </p:cNvSpPr>
          <p:nvPr/>
        </p:nvSpPr>
        <p:spPr bwMode="auto">
          <a:xfrm flipH="1" flipV="1">
            <a:off x="4500563" y="2276475"/>
            <a:ext cx="792162" cy="730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5" name="Line 37"/>
          <p:cNvSpPr>
            <a:spLocks noChangeShapeType="1"/>
          </p:cNvSpPr>
          <p:nvPr/>
        </p:nvSpPr>
        <p:spPr bwMode="auto">
          <a:xfrm flipH="1">
            <a:off x="4284663" y="1700213"/>
            <a:ext cx="1079500"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6" name="Line 38"/>
          <p:cNvSpPr>
            <a:spLocks noChangeShapeType="1"/>
          </p:cNvSpPr>
          <p:nvPr/>
        </p:nvSpPr>
        <p:spPr bwMode="auto">
          <a:xfrm flipH="1">
            <a:off x="4572000" y="1125538"/>
            <a:ext cx="647700" cy="2159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7" name="Line 39"/>
          <p:cNvSpPr>
            <a:spLocks noChangeShapeType="1"/>
          </p:cNvSpPr>
          <p:nvPr/>
        </p:nvSpPr>
        <p:spPr bwMode="auto">
          <a:xfrm flipH="1">
            <a:off x="4427538" y="836613"/>
            <a:ext cx="792162" cy="71437"/>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8" name="Line 40"/>
          <p:cNvSpPr>
            <a:spLocks noChangeShapeType="1"/>
          </p:cNvSpPr>
          <p:nvPr/>
        </p:nvSpPr>
        <p:spPr bwMode="auto">
          <a:xfrm flipH="1">
            <a:off x="4427538" y="620713"/>
            <a:ext cx="649287"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9" name="Line 41"/>
          <p:cNvSpPr>
            <a:spLocks noChangeShapeType="1"/>
          </p:cNvSpPr>
          <p:nvPr/>
        </p:nvSpPr>
        <p:spPr bwMode="auto">
          <a:xfrm flipH="1" flipV="1">
            <a:off x="3059113" y="2349500"/>
            <a:ext cx="288925" cy="57467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0" name="Line 42"/>
          <p:cNvSpPr>
            <a:spLocks noChangeShapeType="1"/>
          </p:cNvSpPr>
          <p:nvPr/>
        </p:nvSpPr>
        <p:spPr bwMode="auto">
          <a:xfrm flipV="1">
            <a:off x="3419475" y="2636838"/>
            <a:ext cx="144463" cy="360362"/>
          </a:xfrm>
          <a:prstGeom prst="line">
            <a:avLst/>
          </a:prstGeom>
          <a:noFill/>
          <a:ln w="7620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1" name="Line 43"/>
          <p:cNvSpPr>
            <a:spLocks noChangeShapeType="1"/>
          </p:cNvSpPr>
          <p:nvPr/>
        </p:nvSpPr>
        <p:spPr bwMode="auto">
          <a:xfrm flipV="1">
            <a:off x="3563938" y="2781300"/>
            <a:ext cx="431800" cy="360363"/>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2" name="Line 44"/>
          <p:cNvSpPr>
            <a:spLocks noChangeShapeType="1"/>
          </p:cNvSpPr>
          <p:nvPr/>
        </p:nvSpPr>
        <p:spPr bwMode="auto">
          <a:xfrm>
            <a:off x="3563938" y="3284538"/>
            <a:ext cx="431800" cy="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3" name="Line 45"/>
          <p:cNvSpPr>
            <a:spLocks noChangeShapeType="1"/>
          </p:cNvSpPr>
          <p:nvPr/>
        </p:nvSpPr>
        <p:spPr bwMode="auto">
          <a:xfrm>
            <a:off x="3419475" y="3429000"/>
            <a:ext cx="360363" cy="504825"/>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4" name="Line 46"/>
          <p:cNvSpPr>
            <a:spLocks noChangeShapeType="1"/>
          </p:cNvSpPr>
          <p:nvPr/>
        </p:nvSpPr>
        <p:spPr bwMode="auto">
          <a:xfrm flipH="1">
            <a:off x="3203575" y="3284538"/>
            <a:ext cx="73025" cy="431800"/>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5" name="Line 47"/>
          <p:cNvSpPr>
            <a:spLocks noChangeShapeType="1"/>
          </p:cNvSpPr>
          <p:nvPr/>
        </p:nvSpPr>
        <p:spPr bwMode="auto">
          <a:xfrm flipH="1" flipV="1">
            <a:off x="2843213" y="2924175"/>
            <a:ext cx="433387" cy="144463"/>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6" name="Line 48"/>
          <p:cNvSpPr>
            <a:spLocks noChangeShapeType="1"/>
          </p:cNvSpPr>
          <p:nvPr/>
        </p:nvSpPr>
        <p:spPr bwMode="auto">
          <a:xfrm flipH="1">
            <a:off x="2627313" y="3213100"/>
            <a:ext cx="576262" cy="287338"/>
          </a:xfrm>
          <a:prstGeom prst="line">
            <a:avLst/>
          </a:prstGeom>
          <a:noFill/>
          <a:ln w="57150">
            <a:solidFill>
              <a:srgbClr val="54B8E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7" name="Text Box 49"/>
          <p:cNvSpPr txBox="1">
            <a:spLocks noChangeArrowheads="1"/>
          </p:cNvSpPr>
          <p:nvPr/>
        </p:nvSpPr>
        <p:spPr bwMode="auto">
          <a:xfrm>
            <a:off x="6761617" y="764381"/>
            <a:ext cx="2303462"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3600" dirty="0">
                <a:solidFill>
                  <a:srgbClr val="3AB1C7"/>
                </a:solidFill>
                <a:latin typeface="Verdana" pitchFamily="34" charset="0"/>
                <a:cs typeface="Mj_Tunisia Lt" panose="00000400000000000000" pitchFamily="2" charset="-78"/>
              </a:rPr>
              <a:t>تهویه و نور طبیعی</a:t>
            </a:r>
          </a:p>
          <a:p>
            <a:pPr algn="just" rtl="1" eaLnBrk="1" hangingPunct="1">
              <a:spcBef>
                <a:spcPct val="50000"/>
              </a:spcBef>
            </a:pPr>
            <a:endParaRPr lang="fa-IR" sz="2400" dirty="0">
              <a:solidFill>
                <a:srgbClr val="3AB1C7"/>
              </a:solidFill>
              <a:latin typeface="Verdana" pitchFamily="34" charset="0"/>
              <a:cs typeface="Mj_Tunisia Lt" panose="00000400000000000000" pitchFamily="2" charset="-78"/>
            </a:endParaRPr>
          </a:p>
          <a:p>
            <a:pPr algn="just" rtl="1" eaLnBrk="1" hangingPunct="1">
              <a:spcBef>
                <a:spcPct val="50000"/>
              </a:spcBef>
            </a:pPr>
            <a:r>
              <a:rPr lang="fa-IR" dirty="0">
                <a:solidFill>
                  <a:schemeClr val="bg1">
                    <a:lumMod val="85000"/>
                  </a:schemeClr>
                </a:solidFill>
                <a:cs typeface="Mj_Tunisia Lt" panose="00000400000000000000" pitchFamily="2" charset="-78"/>
              </a:rPr>
              <a:t>مجموعه زیتون از مدولهایی تشکیل شده که هر مدول تعدادی از واحدها را در کنار هم و در خود جای داده است. شکل گیری این مدولها به شکل فرفره موجب شده که نور گیری  وتهویه را در ان توسط بازشو های محیطی بسیار اسان کرده است. </a:t>
            </a:r>
            <a:endParaRPr lang="en-US" dirty="0">
              <a:solidFill>
                <a:schemeClr val="bg1">
                  <a:lumMod val="85000"/>
                </a:schemeClr>
              </a:solidFill>
              <a:cs typeface="Mj_Tunisia Lt" panose="00000400000000000000" pitchFamily="2" charset="-78"/>
            </a:endParaRPr>
          </a:p>
        </p:txBody>
      </p:sp>
      <p:sp>
        <p:nvSpPr>
          <p:cNvPr id="22578" name="Rectangle 50"/>
          <p:cNvSpPr>
            <a:spLocks noChangeArrowheads="1"/>
          </p:cNvSpPr>
          <p:nvPr/>
        </p:nvSpPr>
        <p:spPr bwMode="auto">
          <a:xfrm>
            <a:off x="1979613" y="620713"/>
            <a:ext cx="288925" cy="287337"/>
          </a:xfrm>
          <a:prstGeom prst="rect">
            <a:avLst/>
          </a:prstGeom>
          <a:solidFill>
            <a:srgbClr val="54B8EA"/>
          </a:solidFill>
          <a:ln w="9525">
            <a:solidFill>
              <a:srgbClr val="54B8EA"/>
            </a:solidFill>
            <a:miter lim="800000"/>
            <a:headEnd/>
            <a:tailEnd/>
          </a:ln>
        </p:spPr>
        <p:txBody>
          <a:bodyPr wrap="none" anchor="ctr"/>
          <a:lstStyle/>
          <a:p>
            <a:endParaRPr lang="fa-IR"/>
          </a:p>
        </p:txBody>
      </p:sp>
      <p:sp>
        <p:nvSpPr>
          <p:cNvPr id="22579" name="Text Box 51"/>
          <p:cNvSpPr txBox="1">
            <a:spLocks noChangeArrowheads="1"/>
          </p:cNvSpPr>
          <p:nvPr/>
        </p:nvSpPr>
        <p:spPr bwMode="auto">
          <a:xfrm>
            <a:off x="358775" y="420688"/>
            <a:ext cx="1692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3200" b="1" dirty="0">
                <a:solidFill>
                  <a:srgbClr val="EE3F8C"/>
                </a:solidFill>
                <a:latin typeface="Verdana" pitchFamily="34" charset="0"/>
                <a:cs typeface="Mj_Tunisia Lt" panose="00000400000000000000" pitchFamily="2" charset="-78"/>
              </a:rPr>
              <a:t>جریان هوا</a:t>
            </a:r>
            <a:endParaRPr lang="en-US" sz="3200" b="1" dirty="0">
              <a:solidFill>
                <a:srgbClr val="EE3F8C"/>
              </a:solidFill>
              <a:latin typeface="Verdana" pitchFamily="34" charset="0"/>
              <a:cs typeface="Mj_Tunisia Lt" panose="00000400000000000000" pitchFamily="2" charset="-78"/>
            </a:endParaRPr>
          </a:p>
        </p:txBody>
      </p:sp>
    </p:spTree>
    <p:extLst>
      <p:ext uri="{BB962C8B-B14F-4D97-AF65-F5344CB8AC3E}">
        <p14:creationId xmlns:p14="http://schemas.microsoft.com/office/powerpoint/2010/main" val="1836496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IMG109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3363"/>
            <a:ext cx="6538913"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Line 3"/>
          <p:cNvSpPr>
            <a:spLocks noChangeShapeType="1"/>
          </p:cNvSpPr>
          <p:nvPr/>
        </p:nvSpPr>
        <p:spPr bwMode="auto">
          <a:xfrm>
            <a:off x="900113" y="908050"/>
            <a:ext cx="287337" cy="5048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6" name="Line 4"/>
          <p:cNvSpPr>
            <a:spLocks noChangeShapeType="1"/>
          </p:cNvSpPr>
          <p:nvPr/>
        </p:nvSpPr>
        <p:spPr bwMode="auto">
          <a:xfrm>
            <a:off x="468313" y="1341438"/>
            <a:ext cx="71437"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7" name="Line 5"/>
          <p:cNvSpPr>
            <a:spLocks noChangeShapeType="1"/>
          </p:cNvSpPr>
          <p:nvPr/>
        </p:nvSpPr>
        <p:spPr bwMode="auto">
          <a:xfrm flipV="1">
            <a:off x="250825" y="3068638"/>
            <a:ext cx="288925"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8" name="Line 6"/>
          <p:cNvSpPr>
            <a:spLocks noChangeShapeType="1"/>
          </p:cNvSpPr>
          <p:nvPr/>
        </p:nvSpPr>
        <p:spPr bwMode="auto">
          <a:xfrm flipV="1">
            <a:off x="900113" y="3644900"/>
            <a:ext cx="215900" cy="576263"/>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9" name="Line 7"/>
          <p:cNvSpPr>
            <a:spLocks noChangeShapeType="1"/>
          </p:cNvSpPr>
          <p:nvPr/>
        </p:nvSpPr>
        <p:spPr bwMode="auto">
          <a:xfrm>
            <a:off x="2627313" y="981075"/>
            <a:ext cx="144462" cy="360363"/>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1116013" y="3716338"/>
            <a:ext cx="360362" cy="433387"/>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1" name="Line 9"/>
          <p:cNvSpPr>
            <a:spLocks noChangeShapeType="1"/>
          </p:cNvSpPr>
          <p:nvPr/>
        </p:nvSpPr>
        <p:spPr bwMode="auto">
          <a:xfrm flipV="1">
            <a:off x="1331913" y="4149725"/>
            <a:ext cx="287337"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Line 10"/>
          <p:cNvSpPr>
            <a:spLocks noChangeShapeType="1"/>
          </p:cNvSpPr>
          <p:nvPr/>
        </p:nvSpPr>
        <p:spPr bwMode="auto">
          <a:xfrm>
            <a:off x="1331913" y="4868863"/>
            <a:ext cx="719137"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a:off x="1187450" y="5373688"/>
            <a:ext cx="647700"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4" name="Line 12"/>
          <p:cNvSpPr>
            <a:spLocks noChangeShapeType="1"/>
          </p:cNvSpPr>
          <p:nvPr/>
        </p:nvSpPr>
        <p:spPr bwMode="auto">
          <a:xfrm flipV="1">
            <a:off x="1331913" y="5876925"/>
            <a:ext cx="503237" cy="730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5" name="Line 13"/>
          <p:cNvSpPr>
            <a:spLocks noChangeShapeType="1"/>
          </p:cNvSpPr>
          <p:nvPr/>
        </p:nvSpPr>
        <p:spPr bwMode="auto">
          <a:xfrm flipV="1">
            <a:off x="1331913" y="6237288"/>
            <a:ext cx="431800"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6" name="Line 14"/>
          <p:cNvSpPr>
            <a:spLocks noChangeShapeType="1"/>
          </p:cNvSpPr>
          <p:nvPr/>
        </p:nvSpPr>
        <p:spPr bwMode="auto">
          <a:xfrm flipV="1">
            <a:off x="1835150" y="6308725"/>
            <a:ext cx="144463" cy="5492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7" name="Line 15"/>
          <p:cNvSpPr>
            <a:spLocks noChangeShapeType="1"/>
          </p:cNvSpPr>
          <p:nvPr/>
        </p:nvSpPr>
        <p:spPr bwMode="auto">
          <a:xfrm flipV="1">
            <a:off x="2339975" y="6308725"/>
            <a:ext cx="0" cy="5492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8" name="Line 16"/>
          <p:cNvSpPr>
            <a:spLocks noChangeShapeType="1"/>
          </p:cNvSpPr>
          <p:nvPr/>
        </p:nvSpPr>
        <p:spPr bwMode="auto">
          <a:xfrm flipV="1">
            <a:off x="2627313" y="6381750"/>
            <a:ext cx="0" cy="47625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9" name="Line 17"/>
          <p:cNvSpPr>
            <a:spLocks noChangeShapeType="1"/>
          </p:cNvSpPr>
          <p:nvPr/>
        </p:nvSpPr>
        <p:spPr bwMode="auto">
          <a:xfrm flipH="1">
            <a:off x="3132138" y="6021388"/>
            <a:ext cx="503237" cy="71437"/>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0" name="Line 18"/>
          <p:cNvSpPr>
            <a:spLocks noChangeShapeType="1"/>
          </p:cNvSpPr>
          <p:nvPr/>
        </p:nvSpPr>
        <p:spPr bwMode="auto">
          <a:xfrm flipH="1" flipV="1">
            <a:off x="3059113" y="5373688"/>
            <a:ext cx="576262"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1" name="Line 19"/>
          <p:cNvSpPr>
            <a:spLocks noChangeShapeType="1"/>
          </p:cNvSpPr>
          <p:nvPr/>
        </p:nvSpPr>
        <p:spPr bwMode="auto">
          <a:xfrm flipH="1" flipV="1">
            <a:off x="3563938" y="4581525"/>
            <a:ext cx="144462"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2" name="Line 20"/>
          <p:cNvSpPr>
            <a:spLocks noChangeShapeType="1"/>
          </p:cNvSpPr>
          <p:nvPr/>
        </p:nvSpPr>
        <p:spPr bwMode="auto">
          <a:xfrm flipV="1">
            <a:off x="4572000" y="4581525"/>
            <a:ext cx="0"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3" name="Line 21"/>
          <p:cNvSpPr>
            <a:spLocks noChangeShapeType="1"/>
          </p:cNvSpPr>
          <p:nvPr/>
        </p:nvSpPr>
        <p:spPr bwMode="auto">
          <a:xfrm flipH="1" flipV="1">
            <a:off x="3995738" y="4508500"/>
            <a:ext cx="144462"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4" name="Line 22"/>
          <p:cNvSpPr>
            <a:spLocks noChangeShapeType="1"/>
          </p:cNvSpPr>
          <p:nvPr/>
        </p:nvSpPr>
        <p:spPr bwMode="auto">
          <a:xfrm flipH="1" flipV="1">
            <a:off x="4787900" y="4437063"/>
            <a:ext cx="144463" cy="9366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5" name="Line 23"/>
          <p:cNvSpPr>
            <a:spLocks noChangeShapeType="1"/>
          </p:cNvSpPr>
          <p:nvPr/>
        </p:nvSpPr>
        <p:spPr bwMode="auto">
          <a:xfrm flipV="1">
            <a:off x="5148263" y="4508500"/>
            <a:ext cx="215900" cy="72072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6" name="Line 24"/>
          <p:cNvSpPr>
            <a:spLocks noChangeShapeType="1"/>
          </p:cNvSpPr>
          <p:nvPr/>
        </p:nvSpPr>
        <p:spPr bwMode="auto">
          <a:xfrm flipH="1" flipV="1">
            <a:off x="5724525" y="4581525"/>
            <a:ext cx="215900" cy="503238"/>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7" name="Line 25"/>
          <p:cNvSpPr>
            <a:spLocks noChangeShapeType="1"/>
          </p:cNvSpPr>
          <p:nvPr/>
        </p:nvSpPr>
        <p:spPr bwMode="auto">
          <a:xfrm flipV="1">
            <a:off x="6227763" y="4581525"/>
            <a:ext cx="0" cy="6477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Line 26"/>
          <p:cNvSpPr>
            <a:spLocks noChangeShapeType="1"/>
          </p:cNvSpPr>
          <p:nvPr/>
        </p:nvSpPr>
        <p:spPr bwMode="auto">
          <a:xfrm flipH="1">
            <a:off x="6443663" y="4076700"/>
            <a:ext cx="433387"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9" name="Line 27"/>
          <p:cNvSpPr>
            <a:spLocks noChangeShapeType="1"/>
          </p:cNvSpPr>
          <p:nvPr/>
        </p:nvSpPr>
        <p:spPr bwMode="auto">
          <a:xfrm>
            <a:off x="2843213" y="404813"/>
            <a:ext cx="576262"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0" name="Line 28"/>
          <p:cNvSpPr>
            <a:spLocks noChangeShapeType="1"/>
          </p:cNvSpPr>
          <p:nvPr/>
        </p:nvSpPr>
        <p:spPr bwMode="auto">
          <a:xfrm flipH="1" flipV="1">
            <a:off x="2771775" y="2349500"/>
            <a:ext cx="360363" cy="719138"/>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1" name="Line 29"/>
          <p:cNvSpPr>
            <a:spLocks noChangeShapeType="1"/>
          </p:cNvSpPr>
          <p:nvPr/>
        </p:nvSpPr>
        <p:spPr bwMode="auto">
          <a:xfrm flipH="1">
            <a:off x="2484438" y="3357563"/>
            <a:ext cx="574675" cy="1428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30"/>
          <p:cNvSpPr>
            <a:spLocks noChangeShapeType="1"/>
          </p:cNvSpPr>
          <p:nvPr/>
        </p:nvSpPr>
        <p:spPr bwMode="auto">
          <a:xfrm>
            <a:off x="3348038" y="3429000"/>
            <a:ext cx="71437" cy="720725"/>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Line 31"/>
          <p:cNvSpPr>
            <a:spLocks noChangeShapeType="1"/>
          </p:cNvSpPr>
          <p:nvPr/>
        </p:nvSpPr>
        <p:spPr bwMode="auto">
          <a:xfrm flipV="1">
            <a:off x="3492500" y="2997200"/>
            <a:ext cx="503238" cy="21590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4" name="Line 32"/>
          <p:cNvSpPr>
            <a:spLocks noChangeShapeType="1"/>
          </p:cNvSpPr>
          <p:nvPr/>
        </p:nvSpPr>
        <p:spPr bwMode="auto">
          <a:xfrm flipH="1">
            <a:off x="4787900" y="2565400"/>
            <a:ext cx="288925" cy="358775"/>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5" name="Line 33"/>
          <p:cNvSpPr>
            <a:spLocks noChangeShapeType="1"/>
          </p:cNvSpPr>
          <p:nvPr/>
        </p:nvSpPr>
        <p:spPr bwMode="auto">
          <a:xfrm flipH="1">
            <a:off x="4572000" y="1916113"/>
            <a:ext cx="647700" cy="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Line 34"/>
          <p:cNvSpPr>
            <a:spLocks noChangeShapeType="1"/>
          </p:cNvSpPr>
          <p:nvPr/>
        </p:nvSpPr>
        <p:spPr bwMode="auto">
          <a:xfrm>
            <a:off x="5435600" y="2852738"/>
            <a:ext cx="0" cy="64770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7" name="Line 35"/>
          <p:cNvSpPr>
            <a:spLocks noChangeShapeType="1"/>
          </p:cNvSpPr>
          <p:nvPr/>
        </p:nvSpPr>
        <p:spPr bwMode="auto">
          <a:xfrm>
            <a:off x="5940425" y="2708275"/>
            <a:ext cx="144463" cy="576263"/>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8" name="Line 36"/>
          <p:cNvSpPr>
            <a:spLocks noChangeShapeType="1"/>
          </p:cNvSpPr>
          <p:nvPr/>
        </p:nvSpPr>
        <p:spPr bwMode="auto">
          <a:xfrm>
            <a:off x="4356100" y="0"/>
            <a:ext cx="0" cy="47625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9" name="Line 37"/>
          <p:cNvSpPr>
            <a:spLocks noChangeShapeType="1"/>
          </p:cNvSpPr>
          <p:nvPr/>
        </p:nvSpPr>
        <p:spPr bwMode="auto">
          <a:xfrm flipH="1">
            <a:off x="4643438" y="1268413"/>
            <a:ext cx="504825" cy="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0" name="Line 38"/>
          <p:cNvSpPr>
            <a:spLocks noChangeShapeType="1"/>
          </p:cNvSpPr>
          <p:nvPr/>
        </p:nvSpPr>
        <p:spPr bwMode="auto">
          <a:xfrm flipH="1">
            <a:off x="4572000" y="765175"/>
            <a:ext cx="504825" cy="0"/>
          </a:xfrm>
          <a:prstGeom prst="line">
            <a:avLst/>
          </a:prstGeom>
          <a:noFill/>
          <a:ln w="5715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1" name="Line 39"/>
          <p:cNvSpPr>
            <a:spLocks noChangeShapeType="1"/>
          </p:cNvSpPr>
          <p:nvPr/>
        </p:nvSpPr>
        <p:spPr bwMode="auto">
          <a:xfrm flipH="1">
            <a:off x="3419475" y="0"/>
            <a:ext cx="73025" cy="476250"/>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2" name="Line 40"/>
          <p:cNvSpPr>
            <a:spLocks noChangeShapeType="1"/>
          </p:cNvSpPr>
          <p:nvPr/>
        </p:nvSpPr>
        <p:spPr bwMode="auto">
          <a:xfrm flipH="1">
            <a:off x="6156325" y="3500438"/>
            <a:ext cx="503238" cy="144462"/>
          </a:xfrm>
          <a:prstGeom prst="line">
            <a:avLst/>
          </a:prstGeom>
          <a:noFill/>
          <a:ln w="76200">
            <a:solidFill>
              <a:srgbClr val="F8BD4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3" name="Text Box 41"/>
          <p:cNvSpPr txBox="1">
            <a:spLocks noChangeArrowheads="1"/>
          </p:cNvSpPr>
          <p:nvPr/>
        </p:nvSpPr>
        <p:spPr bwMode="auto">
          <a:xfrm>
            <a:off x="6552407" y="2060575"/>
            <a:ext cx="25193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chemeClr val="bg1">
                    <a:lumMod val="85000"/>
                  </a:schemeClr>
                </a:solidFill>
                <a:cs typeface="Mj_Tunisia Lt" panose="00000400000000000000" pitchFamily="2" charset="-78"/>
              </a:rPr>
              <a:t>نورگیری در واحدها به خاطر فرم فرفرهای شکل  بلوک به صورت بسیا خوب انجام میگیرد</a:t>
            </a:r>
            <a:endParaRPr lang="en-US" sz="2000" b="1" dirty="0">
              <a:solidFill>
                <a:schemeClr val="bg1">
                  <a:lumMod val="85000"/>
                </a:schemeClr>
              </a:solidFill>
              <a:cs typeface="Mj_Tunisia Lt" panose="00000400000000000000" pitchFamily="2" charset="-78"/>
            </a:endParaRPr>
          </a:p>
        </p:txBody>
      </p:sp>
      <p:sp>
        <p:nvSpPr>
          <p:cNvPr id="23594" name="AutoShape 42"/>
          <p:cNvSpPr>
            <a:spLocks noChangeArrowheads="1"/>
          </p:cNvSpPr>
          <p:nvPr/>
        </p:nvSpPr>
        <p:spPr bwMode="auto">
          <a:xfrm>
            <a:off x="7667625" y="620713"/>
            <a:ext cx="1081088" cy="1008062"/>
          </a:xfrm>
          <a:prstGeom prst="sun">
            <a:avLst>
              <a:gd name="adj" fmla="val 25000"/>
            </a:avLst>
          </a:prstGeom>
          <a:solidFill>
            <a:srgbClr val="F8BD46"/>
          </a:solidFill>
          <a:ln w="9525">
            <a:solidFill>
              <a:srgbClr val="F8BD46"/>
            </a:solidFill>
            <a:miter lim="800000"/>
            <a:headEnd/>
            <a:tailEnd/>
          </a:ln>
        </p:spPr>
        <p:txBody>
          <a:bodyPr wrap="none" anchor="ctr"/>
          <a:lstStyle/>
          <a:p>
            <a:endParaRPr lang="fa-IR"/>
          </a:p>
        </p:txBody>
      </p:sp>
    </p:spTree>
    <p:extLst>
      <p:ext uri="{BB962C8B-B14F-4D97-AF65-F5344CB8AC3E}">
        <p14:creationId xmlns:p14="http://schemas.microsoft.com/office/powerpoint/2010/main" val="301628376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984707" y="589272"/>
            <a:ext cx="27543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b="1" dirty="0">
                <a:solidFill>
                  <a:schemeClr val="bg1">
                    <a:lumMod val="85000"/>
                  </a:schemeClr>
                </a:solidFill>
                <a:cs typeface="Mj_Tunisia Lt" panose="00000400000000000000" pitchFamily="2" charset="-78"/>
              </a:rPr>
              <a:t>همچنین گسترش مجموعه در ارتفاع ( وتراکم نسبتا زیاد ان) وطراحی بلوکها به صورت مجموعه واحد های به هم چسبیده  موجب شده که سطح تماس واحدها با بیرون کم  به گونه ای که توسط یک و حداکثر دو ضلع با ذیوار بیرون در تماس باشند  که این مساله در کاهش تبادل حرارت با بیرون در گرما وسرما بسیار موثر است  </a:t>
            </a:r>
            <a:endParaRPr lang="en-US" sz="2000" b="1" dirty="0">
              <a:solidFill>
                <a:schemeClr val="bg1">
                  <a:lumMod val="85000"/>
                </a:schemeClr>
              </a:solidFill>
              <a:cs typeface="Mj_Tunisia Lt" panose="00000400000000000000" pitchFamily="2" charset="-78"/>
            </a:endParaRPr>
          </a:p>
        </p:txBody>
      </p:sp>
      <p:pic>
        <p:nvPicPr>
          <p:cNvPr id="157699" name="Picture 3" descr="Untitled-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692150"/>
            <a:ext cx="5576888" cy="5672138"/>
          </a:xfrm>
          <a:prstGeom prst="rect">
            <a:avLst/>
          </a:prstGeom>
          <a:noFill/>
          <a:effectLst>
            <a:outerShdw dist="107763" dir="8100000" algn="ctr" rotWithShape="0">
              <a:schemeClr val="bg2">
                <a:alpha val="50000"/>
              </a:schemeClr>
            </a:outerShdw>
          </a:effectLst>
        </p:spPr>
      </p:pic>
      <p:sp>
        <p:nvSpPr>
          <p:cNvPr id="24580" name="Line 4"/>
          <p:cNvSpPr>
            <a:spLocks noChangeShapeType="1"/>
          </p:cNvSpPr>
          <p:nvPr/>
        </p:nvSpPr>
        <p:spPr bwMode="auto">
          <a:xfrm flipV="1">
            <a:off x="395288" y="3429000"/>
            <a:ext cx="936625" cy="71438"/>
          </a:xfrm>
          <a:prstGeom prst="line">
            <a:avLst/>
          </a:prstGeom>
          <a:noFill/>
          <a:ln w="76200">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Line 5"/>
          <p:cNvSpPr>
            <a:spLocks noChangeShapeType="1"/>
          </p:cNvSpPr>
          <p:nvPr/>
        </p:nvSpPr>
        <p:spPr bwMode="auto">
          <a:xfrm>
            <a:off x="395288" y="3500438"/>
            <a:ext cx="0" cy="863600"/>
          </a:xfrm>
          <a:prstGeom prst="line">
            <a:avLst/>
          </a:prstGeom>
          <a:noFill/>
          <a:ln w="76200">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Line 6"/>
          <p:cNvSpPr>
            <a:spLocks noChangeShapeType="1"/>
          </p:cNvSpPr>
          <p:nvPr/>
        </p:nvSpPr>
        <p:spPr bwMode="auto">
          <a:xfrm>
            <a:off x="1619250" y="2205038"/>
            <a:ext cx="0" cy="936625"/>
          </a:xfrm>
          <a:prstGeom prst="line">
            <a:avLst/>
          </a:prstGeom>
          <a:noFill/>
          <a:ln w="762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AutoShape 7"/>
          <p:cNvSpPr>
            <a:spLocks noChangeArrowheads="1"/>
          </p:cNvSpPr>
          <p:nvPr/>
        </p:nvSpPr>
        <p:spPr bwMode="auto">
          <a:xfrm rot="3278253">
            <a:off x="180182" y="2851943"/>
            <a:ext cx="647700" cy="360363"/>
          </a:xfrm>
          <a:prstGeom prst="rightArrow">
            <a:avLst>
              <a:gd name="adj1" fmla="val 50000"/>
              <a:gd name="adj2" fmla="val 44934"/>
            </a:avLst>
          </a:prstGeom>
          <a:solidFill>
            <a:srgbClr val="BCD6F2"/>
          </a:solidFill>
          <a:ln w="9525">
            <a:solidFill>
              <a:schemeClr val="hlink"/>
            </a:solidFill>
            <a:miter lim="800000"/>
            <a:headEnd/>
            <a:tailEnd/>
          </a:ln>
        </p:spPr>
        <p:txBody>
          <a:bodyPr wrap="none" anchor="ctr"/>
          <a:lstStyle/>
          <a:p>
            <a:endParaRPr lang="fa-IR"/>
          </a:p>
        </p:txBody>
      </p:sp>
      <p:sp>
        <p:nvSpPr>
          <p:cNvPr id="24584" name="AutoShape 8"/>
          <p:cNvSpPr>
            <a:spLocks noChangeArrowheads="1"/>
          </p:cNvSpPr>
          <p:nvPr/>
        </p:nvSpPr>
        <p:spPr bwMode="auto">
          <a:xfrm rot="-4495454">
            <a:off x="875507" y="2156619"/>
            <a:ext cx="550862" cy="647700"/>
          </a:xfrm>
          <a:prstGeom prst="downArrow">
            <a:avLst>
              <a:gd name="adj1" fmla="val 50000"/>
              <a:gd name="adj2" fmla="val 29395"/>
            </a:avLst>
          </a:prstGeom>
          <a:solidFill>
            <a:srgbClr val="BCD6F2"/>
          </a:solidFill>
          <a:ln w="9525">
            <a:solidFill>
              <a:srgbClr val="FF99FF"/>
            </a:solidFill>
            <a:miter lim="800000"/>
            <a:headEnd/>
            <a:tailEnd/>
          </a:ln>
        </p:spPr>
        <p:txBody>
          <a:bodyPr vert="eaVert" wrap="none" anchor="ctr"/>
          <a:lstStyle/>
          <a:p>
            <a:endParaRPr lang="fa-IR"/>
          </a:p>
        </p:txBody>
      </p:sp>
    </p:spTree>
    <p:extLst>
      <p:ext uri="{BB962C8B-B14F-4D97-AF65-F5344CB8AC3E}">
        <p14:creationId xmlns:p14="http://schemas.microsoft.com/office/powerpoint/2010/main" val="28241336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6"/>
          <p:cNvSpPr txBox="1">
            <a:spLocks noChangeArrowheads="1"/>
          </p:cNvSpPr>
          <p:nvPr/>
        </p:nvSpPr>
        <p:spPr bwMode="auto">
          <a:xfrm>
            <a:off x="3124200" y="2514600"/>
            <a:ext cx="2089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sz="6000" b="1" dirty="0">
                <a:solidFill>
                  <a:srgbClr val="3AB1C7"/>
                </a:solidFill>
                <a:cs typeface="Mj_Tunisia Lt" panose="00000400000000000000" pitchFamily="2" charset="-78"/>
              </a:rPr>
              <a:t>پایان</a:t>
            </a:r>
            <a:endParaRPr lang="en-US" sz="60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50440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8" name="Picture 4" descr="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1850" y="476250"/>
            <a:ext cx="4846638" cy="554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2060681"/>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076825" y="909638"/>
            <a:ext cx="3487738" cy="719137"/>
          </a:xfrm>
        </p:spPr>
        <p:txBody>
          <a:bodyPr>
            <a:normAutofit fontScale="90000"/>
          </a:bodyPr>
          <a:lstStyle/>
          <a:p>
            <a:pPr algn="r"/>
            <a:r>
              <a:rPr lang="fa-IR" sz="3600" dirty="0">
                <a:solidFill>
                  <a:srgbClr val="3AB1C7"/>
                </a:solidFill>
                <a:cs typeface="Mj_Tunisia Lt" panose="00000400000000000000" pitchFamily="2" charset="-78"/>
              </a:rPr>
              <a:t>مجموعه مسکونی تارا</a:t>
            </a:r>
            <a:endParaRPr lang="en-US" sz="3600" dirty="0">
              <a:solidFill>
                <a:srgbClr val="3AB1C7"/>
              </a:solidFill>
              <a:cs typeface="Mj_Tunisia Lt" panose="00000400000000000000" pitchFamily="2" charset="-78"/>
            </a:endParaRPr>
          </a:p>
        </p:txBody>
      </p:sp>
      <p:sp>
        <p:nvSpPr>
          <p:cNvPr id="89091" name="Rectangle 3"/>
          <p:cNvSpPr>
            <a:spLocks noGrp="1" noChangeArrowheads="1"/>
          </p:cNvSpPr>
          <p:nvPr>
            <p:ph idx="1"/>
          </p:nvPr>
        </p:nvSpPr>
        <p:spPr>
          <a:xfrm>
            <a:off x="0" y="2590800"/>
            <a:ext cx="8977313" cy="1873250"/>
          </a:xfrm>
        </p:spPr>
        <p:txBody>
          <a:bodyPr>
            <a:normAutofit/>
          </a:bodyPr>
          <a:lstStyle/>
          <a:p>
            <a:pPr algn="just">
              <a:buFont typeface="Wingdings" pitchFamily="2" charset="2"/>
              <a:buNone/>
            </a:pPr>
            <a:r>
              <a:rPr lang="fa-IR" sz="2400" dirty="0">
                <a:solidFill>
                  <a:schemeClr val="bg1">
                    <a:lumMod val="85000"/>
                  </a:schemeClr>
                </a:solidFill>
                <a:cs typeface="Mj_Tunisia Lt" panose="00000400000000000000" pitchFamily="2" charset="-78"/>
              </a:rPr>
              <a:t>اين مجموعه با استفاده از ايده رديف های موازی در دهلی در سال های 78-1975 م. توسط چارلز کورا طراحی شده است. اين مجموعه دارای 160 واحد مسکونی دو و سه خوابه می باشد. </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362703590"/>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5" name="Rectangle 5"/>
          <p:cNvSpPr>
            <a:spLocks noGrp="1" noChangeArrowheads="1"/>
          </p:cNvSpPr>
          <p:nvPr>
            <p:ph type="title"/>
          </p:nvPr>
        </p:nvSpPr>
        <p:spPr>
          <a:xfrm>
            <a:off x="1116013" y="561975"/>
            <a:ext cx="6840537" cy="995363"/>
          </a:xfrm>
        </p:spPr>
        <p:txBody>
          <a:bodyPr>
            <a:normAutofit fontScale="90000"/>
          </a:bodyPr>
          <a:lstStyle/>
          <a:p>
            <a:pPr algn="just"/>
            <a:r>
              <a:rPr lang="fa-IR" sz="2400" dirty="0">
                <a:solidFill>
                  <a:schemeClr val="bg1">
                    <a:lumMod val="85000"/>
                  </a:schemeClr>
                </a:solidFill>
                <a:cs typeface="Mj_Tunisia Lt" panose="00000400000000000000" pitchFamily="2" charset="-78"/>
              </a:rPr>
              <a:t>گروه مسکن های خطی امکانات بالقوه فراوانی را در زمينه ترکيب بدست می دهد و جذابيت های فراوانی را ايجاد می نمايد. </a:t>
            </a:r>
            <a:endParaRPr lang="en-US" sz="2400" dirty="0">
              <a:solidFill>
                <a:schemeClr val="bg1">
                  <a:lumMod val="85000"/>
                </a:schemeClr>
              </a:solidFill>
              <a:cs typeface="Mj_Tunisia Lt" panose="00000400000000000000" pitchFamily="2" charset="-78"/>
            </a:endParaRPr>
          </a:p>
        </p:txBody>
      </p:sp>
      <p:pic>
        <p:nvPicPr>
          <p:cNvPr id="87044" name="Picture 4" descr="19"/>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1403350" y="1609725"/>
            <a:ext cx="6251575" cy="3979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7"/>
          <p:cNvSpPr txBox="1">
            <a:spLocks noChangeArrowheads="1"/>
          </p:cNvSpPr>
          <p:nvPr/>
        </p:nvSpPr>
        <p:spPr bwMode="auto">
          <a:xfrm>
            <a:off x="3203575" y="5589588"/>
            <a:ext cx="2515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0"/>
            <a:r>
              <a:rPr lang="fa-IR" sz="2000" dirty="0">
                <a:solidFill>
                  <a:schemeClr val="bg1">
                    <a:lumMod val="85000"/>
                  </a:schemeClr>
                </a:solidFill>
                <a:cs typeface="Mj_Tunisia Lt" panose="00000400000000000000" pitchFamily="2" charset="-78"/>
              </a:rPr>
              <a:t>پلان موقعيت مجموعه تارا</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4116335201"/>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1" name="Rectangle 5"/>
          <p:cNvSpPr>
            <a:spLocks noGrp="1" noChangeArrowheads="1"/>
          </p:cNvSpPr>
          <p:nvPr>
            <p:ph type="title"/>
          </p:nvPr>
        </p:nvSpPr>
        <p:spPr>
          <a:xfrm>
            <a:off x="755650" y="4522787"/>
            <a:ext cx="7772400" cy="1439863"/>
          </a:xfrm>
        </p:spPr>
        <p:txBody>
          <a:bodyPr>
            <a:normAutofit/>
          </a:bodyPr>
          <a:lstStyle/>
          <a:p>
            <a:pPr algn="just"/>
            <a:r>
              <a:rPr lang="fa-IR" sz="2400" dirty="0">
                <a:solidFill>
                  <a:schemeClr val="bg1">
                    <a:lumMod val="85000"/>
                  </a:schemeClr>
                </a:solidFill>
                <a:cs typeface="Mj_Tunisia Lt" panose="00000400000000000000" pitchFamily="2" charset="-78"/>
              </a:rPr>
              <a:t>نحوه آرايش واحدها در جوار هم به گونه ای است که باعث بوجود آمدن يک فضای عمومی مرکزی در ميان دو رديف موازی از ساختمان ها شده است. ورودی کليه واحدها از اين فضا صورت می گيرد. </a:t>
            </a:r>
            <a:endParaRPr lang="en-US" sz="2400" dirty="0">
              <a:solidFill>
                <a:schemeClr val="bg1">
                  <a:lumMod val="85000"/>
                </a:schemeClr>
              </a:solidFill>
              <a:cs typeface="Mj_Tunisia Lt" panose="00000400000000000000" pitchFamily="2" charset="-78"/>
            </a:endParaRPr>
          </a:p>
        </p:txBody>
      </p:sp>
      <p:pic>
        <p:nvPicPr>
          <p:cNvPr id="60420" name="Picture 4" descr="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2413" y="511175"/>
            <a:ext cx="6434137" cy="3997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0441853"/>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5" name="Rectangle 5"/>
          <p:cNvSpPr>
            <a:spLocks noGrp="1" noChangeArrowheads="1"/>
          </p:cNvSpPr>
          <p:nvPr>
            <p:ph type="title"/>
          </p:nvPr>
        </p:nvSpPr>
        <p:spPr>
          <a:xfrm>
            <a:off x="684213" y="4364038"/>
            <a:ext cx="7772400" cy="1873250"/>
          </a:xfrm>
        </p:spPr>
        <p:txBody>
          <a:bodyPr>
            <a:normAutofit/>
          </a:bodyPr>
          <a:lstStyle/>
          <a:p>
            <a:pPr algn="just"/>
            <a:r>
              <a:rPr lang="fa-IR" sz="2400" dirty="0">
                <a:solidFill>
                  <a:schemeClr val="bg1">
                    <a:lumMod val="85000"/>
                  </a:schemeClr>
                </a:solidFill>
                <a:cs typeface="Mj_Tunisia Lt" panose="00000400000000000000" pitchFamily="2" charset="-78"/>
              </a:rPr>
              <a:t>در اين طرح جهت اجتناب از راههای پرهزينه دسترسی های عمودی، از واحدهای دو طبقه کم عرضی سود جسته شده است که سقف واحدهای طبقه زيرين به مثابه تراس هايی برای طبقات بالاتر عمل می نمايد. بدين ترتيب فضای باز خصوصی برای کليه واحدها تامين شده است. </a:t>
            </a:r>
            <a:endParaRPr lang="en-US" sz="2400" dirty="0">
              <a:solidFill>
                <a:schemeClr val="bg1">
                  <a:lumMod val="85000"/>
                </a:schemeClr>
              </a:solidFill>
              <a:cs typeface="Mj_Tunisia Lt" panose="00000400000000000000" pitchFamily="2" charset="-78"/>
            </a:endParaRPr>
          </a:p>
        </p:txBody>
      </p:sp>
      <p:pic>
        <p:nvPicPr>
          <p:cNvPr id="61448" name="Picture 8" descr="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5288" y="620713"/>
            <a:ext cx="6002337" cy="3594100"/>
          </a:xfrm>
        </p:spPr>
      </p:pic>
    </p:spTree>
    <p:extLst>
      <p:ext uri="{BB962C8B-B14F-4D97-AF65-F5344CB8AC3E}">
        <p14:creationId xmlns:p14="http://schemas.microsoft.com/office/powerpoint/2010/main" val="96827292"/>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2411413" y="5445125"/>
            <a:ext cx="3595687" cy="576263"/>
          </a:xfrm>
        </p:spPr>
        <p:txBody>
          <a:bodyPr>
            <a:normAutofit/>
          </a:bodyPr>
          <a:lstStyle/>
          <a:p>
            <a:pPr algn="r"/>
            <a:r>
              <a:rPr lang="fa-IR" sz="2000" dirty="0">
                <a:solidFill>
                  <a:schemeClr val="bg1">
                    <a:lumMod val="85000"/>
                  </a:schemeClr>
                </a:solidFill>
                <a:cs typeface="Mj_Tunisia Lt" panose="00000400000000000000" pitchFamily="2" charset="-78"/>
              </a:rPr>
              <a:t>ترکيب واحدها در مجموعه تارا</a:t>
            </a:r>
            <a:endParaRPr lang="en-US" sz="2000" dirty="0">
              <a:solidFill>
                <a:schemeClr val="bg1">
                  <a:lumMod val="85000"/>
                </a:schemeClr>
              </a:solidFill>
              <a:cs typeface="Mj_Tunisia Lt" panose="00000400000000000000" pitchFamily="2" charset="-78"/>
            </a:endParaRPr>
          </a:p>
        </p:txBody>
      </p:sp>
      <p:pic>
        <p:nvPicPr>
          <p:cNvPr id="59396" name="Picture 4" descr="20"/>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903538" y="476250"/>
            <a:ext cx="3379787" cy="4824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6023227"/>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932363" y="638175"/>
            <a:ext cx="3683000" cy="703263"/>
          </a:xfrm>
        </p:spPr>
        <p:txBody>
          <a:bodyPr>
            <a:normAutofit fontScale="90000"/>
          </a:bodyPr>
          <a:lstStyle/>
          <a:p>
            <a:pPr algn="r"/>
            <a:r>
              <a:rPr lang="fa-IR" sz="3600" dirty="0">
                <a:solidFill>
                  <a:srgbClr val="3AB1C7"/>
                </a:solidFill>
                <a:cs typeface="Mj_Tunisia Lt" panose="00000400000000000000" pitchFamily="2" charset="-78"/>
              </a:rPr>
              <a:t>مجموعه مسکونی تيتان </a:t>
            </a:r>
            <a:endParaRPr lang="en-US" sz="3600" dirty="0">
              <a:solidFill>
                <a:srgbClr val="3AB1C7"/>
              </a:solidFill>
              <a:cs typeface="Mj_Tunisia Lt" panose="00000400000000000000" pitchFamily="2" charset="-78"/>
            </a:endParaRPr>
          </a:p>
        </p:txBody>
      </p:sp>
      <p:sp>
        <p:nvSpPr>
          <p:cNvPr id="90115" name="Rectangle 3"/>
          <p:cNvSpPr>
            <a:spLocks noGrp="1" noChangeArrowheads="1"/>
          </p:cNvSpPr>
          <p:nvPr>
            <p:ph type="body" sz="half" idx="1"/>
          </p:nvPr>
        </p:nvSpPr>
        <p:spPr>
          <a:xfrm>
            <a:off x="468313" y="2781300"/>
            <a:ext cx="4033837" cy="1684338"/>
          </a:xfrm>
        </p:spPr>
        <p:txBody>
          <a:bodyPr>
            <a:normAutofit/>
          </a:bodyPr>
          <a:lstStyle/>
          <a:p>
            <a:pPr marL="0" indent="0" algn="just">
              <a:buNone/>
            </a:pPr>
            <a:r>
              <a:rPr lang="fa-IR" sz="2400" dirty="0">
                <a:solidFill>
                  <a:schemeClr val="bg1">
                    <a:lumMod val="85000"/>
                  </a:schemeClr>
                </a:solidFill>
                <a:cs typeface="Mj_Tunisia Lt" panose="00000400000000000000" pitchFamily="2" charset="-78"/>
              </a:rPr>
              <a:t>اين مجموعه در شهر بنگالور توسط چارلز کورا ساخته شده است. در اين پروژه فضای باز ميانی نقش اصلی را سازماندهی فضايی برعهده دارد. </a:t>
            </a:r>
            <a:endParaRPr lang="en-US" sz="2400" dirty="0">
              <a:solidFill>
                <a:schemeClr val="bg1">
                  <a:lumMod val="85000"/>
                </a:schemeClr>
              </a:solidFill>
              <a:cs typeface="Mj_Tunisia Lt" panose="00000400000000000000" pitchFamily="2" charset="-78"/>
            </a:endParaRPr>
          </a:p>
        </p:txBody>
      </p:sp>
      <p:pic>
        <p:nvPicPr>
          <p:cNvPr id="90116" name="Picture 4" descr="5"/>
          <p:cNvPicPr>
            <a:picLocks noGrp="1" noChangeAspect="1" noChangeArrowheads="1"/>
          </p:cNvPicPr>
          <p:nvPr>
            <p:ph sz="half" idx="2"/>
          </p:nvPr>
        </p:nvPicPr>
        <p:blipFill>
          <a:blip r:embed="rId2">
            <a:lum bright="6000"/>
            <a:extLst>
              <a:ext uri="{28A0092B-C50C-407E-A947-70E740481C1C}">
                <a14:useLocalDpi xmlns:a14="http://schemas.microsoft.com/office/drawing/2010/main" val="0"/>
              </a:ext>
            </a:extLst>
          </a:blip>
          <a:srcRect/>
          <a:stretch>
            <a:fillRect/>
          </a:stretch>
        </p:blipFill>
        <p:spPr>
          <a:xfrm>
            <a:off x="4572000" y="2205038"/>
            <a:ext cx="4040188" cy="3097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1252597"/>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611188" y="4724400"/>
            <a:ext cx="7772400" cy="1296988"/>
          </a:xfrm>
        </p:spPr>
        <p:txBody>
          <a:bodyPr>
            <a:normAutofit/>
          </a:bodyPr>
          <a:lstStyle/>
          <a:p>
            <a:pPr algn="just"/>
            <a:r>
              <a:rPr lang="fa-IR" sz="2400" dirty="0">
                <a:solidFill>
                  <a:schemeClr val="bg1">
                    <a:lumMod val="85000"/>
                  </a:schemeClr>
                </a:solidFill>
                <a:cs typeface="Mj_Tunisia Lt" panose="00000400000000000000" pitchFamily="2" charset="-78"/>
              </a:rPr>
              <a:t>مدول اصلی اين طرح مرکب از يک فضای باز ميانی  و واحدهای مسکونی پيرامون آن می باشد که به صورت ترکيبی از خوشه های دو ،چهار، هشت و شانزده مدوله به کار برده می شود. </a:t>
            </a:r>
            <a:endParaRPr lang="en-US" sz="2400" dirty="0">
              <a:solidFill>
                <a:schemeClr val="bg1">
                  <a:lumMod val="85000"/>
                </a:schemeClr>
              </a:solidFill>
              <a:cs typeface="Mj_Tunisia Lt" panose="00000400000000000000" pitchFamily="2" charset="-78"/>
            </a:endParaRPr>
          </a:p>
        </p:txBody>
      </p:sp>
      <p:pic>
        <p:nvPicPr>
          <p:cNvPr id="62468" name="Picture 4" descr="5"/>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268538" y="701675"/>
            <a:ext cx="4608512" cy="3806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8524843"/>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3886201" y="549275"/>
            <a:ext cx="4800600" cy="774700"/>
          </a:xfrm>
        </p:spPr>
        <p:txBody>
          <a:bodyPr>
            <a:normAutofit/>
          </a:bodyPr>
          <a:lstStyle/>
          <a:p>
            <a:pPr algn="r"/>
            <a:r>
              <a:rPr lang="fa-IR" sz="3600" dirty="0">
                <a:solidFill>
                  <a:srgbClr val="3AB1C7"/>
                </a:solidFill>
                <a:cs typeface="Mj_Tunisia Lt" panose="00000400000000000000" pitchFamily="2" charset="-78"/>
              </a:rPr>
              <a:t>مجموعه مسکونی تالمات </a:t>
            </a:r>
            <a:endParaRPr lang="en-US" sz="3600" dirty="0">
              <a:solidFill>
                <a:srgbClr val="3AB1C7"/>
              </a:solidFill>
              <a:cs typeface="Mj_Tunisia Lt" panose="00000400000000000000" pitchFamily="2" charset="-78"/>
            </a:endParaRPr>
          </a:p>
        </p:txBody>
      </p:sp>
      <p:pic>
        <p:nvPicPr>
          <p:cNvPr id="3076" name="Picture 4" descr="11"/>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tretch>
            <a:fillRect/>
          </a:stretch>
        </p:blipFill>
        <p:spPr>
          <a:xfrm>
            <a:off x="533400" y="2590800"/>
            <a:ext cx="3886200" cy="36374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Text Box 7"/>
          <p:cNvSpPr txBox="1">
            <a:spLocks noChangeArrowheads="1"/>
          </p:cNvSpPr>
          <p:nvPr/>
        </p:nvSpPr>
        <p:spPr bwMode="auto">
          <a:xfrm>
            <a:off x="6443663" y="2081213"/>
            <a:ext cx="2397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endParaRPr lang="en-US" sz="1800"/>
          </a:p>
        </p:txBody>
      </p:sp>
      <p:sp>
        <p:nvSpPr>
          <p:cNvPr id="3080" name="Text Box 8"/>
          <p:cNvSpPr txBox="1">
            <a:spLocks noChangeArrowheads="1"/>
          </p:cNvSpPr>
          <p:nvPr/>
        </p:nvSpPr>
        <p:spPr bwMode="auto">
          <a:xfrm>
            <a:off x="363538" y="1212850"/>
            <a:ext cx="8323263"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rtl="1"/>
            <a:r>
              <a:rPr lang="fa-IR" sz="2400" dirty="0">
                <a:solidFill>
                  <a:schemeClr val="bg1">
                    <a:lumMod val="85000"/>
                  </a:schemeClr>
                </a:solidFill>
                <a:cs typeface="Mj_Tunisia Lt" panose="00000400000000000000" pitchFamily="2" charset="-78"/>
              </a:rPr>
              <a:t>اين مجموعه در فاصله سالهای  72-1976م. در نزديکی برن در سوئيس ساخته شده است. در اين مجموعه 68 واحد مسکونی دو و سه طبقه در دو رديف موازی سازماندهی شده اند. </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3722941858"/>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a:xfrm>
            <a:off x="468313" y="4508500"/>
            <a:ext cx="8207375" cy="1655763"/>
          </a:xfrm>
        </p:spPr>
        <p:txBody>
          <a:bodyPr>
            <a:normAutofit/>
          </a:bodyPr>
          <a:lstStyle/>
          <a:p>
            <a:pPr algn="just"/>
            <a:r>
              <a:rPr lang="fa-IR" sz="2400" dirty="0">
                <a:solidFill>
                  <a:schemeClr val="bg1">
                    <a:lumMod val="85000"/>
                  </a:schemeClr>
                </a:solidFill>
                <a:cs typeface="Mj_Tunisia Lt" panose="00000400000000000000" pitchFamily="2" charset="-78"/>
              </a:rPr>
              <a:t>ورود به فضای میانی فقط از مسيری امکان پذير است که از ميان خانه های پيرامون آن می گذرد به اين ترتيب امکان مکان يابی تسهيلات عمومی در جوار اين مسير و گونه ای کنترل ساده و غير رسمی برای ورود به فضای ميانی اعمال می شود.</a:t>
            </a:r>
            <a:endParaRPr lang="en-US" sz="2400" dirty="0">
              <a:solidFill>
                <a:schemeClr val="bg1">
                  <a:lumMod val="85000"/>
                </a:schemeClr>
              </a:solidFill>
              <a:cs typeface="Mj_Tunisia Lt" panose="00000400000000000000" pitchFamily="2" charset="-78"/>
            </a:endParaRPr>
          </a:p>
        </p:txBody>
      </p:sp>
      <p:pic>
        <p:nvPicPr>
          <p:cNvPr id="64516" name="Picture 4" descr="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6138" y="725488"/>
            <a:ext cx="4903787" cy="3424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4283720"/>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3" name="Rectangle 5"/>
          <p:cNvSpPr>
            <a:spLocks noGrp="1" noChangeArrowheads="1"/>
          </p:cNvSpPr>
          <p:nvPr>
            <p:ph type="title"/>
          </p:nvPr>
        </p:nvSpPr>
        <p:spPr>
          <a:xfrm>
            <a:off x="400050" y="3933825"/>
            <a:ext cx="8420100" cy="2303463"/>
          </a:xfrm>
        </p:spPr>
        <p:txBody>
          <a:bodyPr>
            <a:normAutofit/>
          </a:bodyPr>
          <a:lstStyle/>
          <a:p>
            <a:pPr algn="just"/>
            <a:r>
              <a:rPr lang="fa-IR" sz="2400" dirty="0">
                <a:solidFill>
                  <a:schemeClr val="bg1">
                    <a:lumMod val="85000"/>
                  </a:schemeClr>
                </a:solidFill>
                <a:cs typeface="Mj_Tunisia Lt" panose="00000400000000000000" pitchFamily="2" charset="-78"/>
              </a:rPr>
              <a:t>مسيرهای دسترسی به خوشه ها به صورت بن بست های کوتاهی هستند که امکان خدمات رسانی با کيفيت بالا را فراهم می سازد. در اين پروژه دسترسی به واحدها از مسيری در پشت هر واحد صورت می گيرد. به عبارت ديگر هر واحد از يک سمت مستقيما به مسير دسترسی و از سمت ديگر به فضای باز ميانی متصل می گردد. </a:t>
            </a:r>
            <a:endParaRPr lang="en-US" sz="2400" dirty="0">
              <a:solidFill>
                <a:schemeClr val="bg1">
                  <a:lumMod val="85000"/>
                </a:schemeClr>
              </a:solidFill>
              <a:cs typeface="Mj_Tunisia Lt" panose="00000400000000000000" pitchFamily="2" charset="-78"/>
            </a:endParaRPr>
          </a:p>
        </p:txBody>
      </p:sp>
      <p:pic>
        <p:nvPicPr>
          <p:cNvPr id="63492" name="Picture 4" descr="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43225" y="476250"/>
            <a:ext cx="3684588"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8509112"/>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a:xfrm>
            <a:off x="539750" y="5013325"/>
            <a:ext cx="7772400" cy="1106488"/>
          </a:xfrm>
        </p:spPr>
        <p:txBody>
          <a:bodyPr>
            <a:normAutofit/>
          </a:bodyPr>
          <a:lstStyle/>
          <a:p>
            <a:pPr algn="just"/>
            <a:r>
              <a:rPr lang="fa-IR" sz="2400" dirty="0">
                <a:solidFill>
                  <a:schemeClr val="bg1">
                    <a:lumMod val="85000"/>
                  </a:schemeClr>
                </a:solidFill>
                <a:cs typeface="Mj_Tunisia Lt" panose="00000400000000000000" pitchFamily="2" charset="-78"/>
              </a:rPr>
              <a:t>ساختمان های واقع در کنج مشکلاتی مانند دشواريهای تامين مناسب روشنايی نور روز برای فضای داخلی و چگونگی تامين دسترسی دارند. </a:t>
            </a:r>
            <a:endParaRPr lang="en-US" sz="2400" dirty="0">
              <a:solidFill>
                <a:schemeClr val="bg1">
                  <a:lumMod val="85000"/>
                </a:schemeClr>
              </a:solidFill>
              <a:cs typeface="Mj_Tunisia Lt" panose="00000400000000000000" pitchFamily="2" charset="-78"/>
            </a:endParaRPr>
          </a:p>
        </p:txBody>
      </p:sp>
      <p:pic>
        <p:nvPicPr>
          <p:cNvPr id="65540" name="Picture 4" descr="8"/>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484438" y="549275"/>
            <a:ext cx="4313237"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303682"/>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5" name="Rectangle 5"/>
          <p:cNvSpPr>
            <a:spLocks noGrp="1" noChangeArrowheads="1"/>
          </p:cNvSpPr>
          <p:nvPr>
            <p:ph type="title"/>
          </p:nvPr>
        </p:nvSpPr>
        <p:spPr>
          <a:xfrm>
            <a:off x="3959225" y="506413"/>
            <a:ext cx="4645025" cy="690562"/>
          </a:xfrm>
        </p:spPr>
        <p:txBody>
          <a:bodyPr>
            <a:normAutofit/>
          </a:bodyPr>
          <a:lstStyle/>
          <a:p>
            <a:pPr algn="just"/>
            <a:r>
              <a:rPr lang="fa-IR" sz="2800" dirty="0">
                <a:solidFill>
                  <a:srgbClr val="3AB1C7"/>
                </a:solidFill>
                <a:cs typeface="Mj_Tunisia Lt" panose="00000400000000000000" pitchFamily="2" charset="-78"/>
              </a:rPr>
              <a:t>مجموعه مسکونی در بازيلدون</a:t>
            </a:r>
            <a:endParaRPr lang="en-US" sz="2800" dirty="0">
              <a:solidFill>
                <a:srgbClr val="3AB1C7"/>
              </a:solidFill>
              <a:cs typeface="Mj_Tunisia Lt" panose="00000400000000000000" pitchFamily="2" charset="-78"/>
            </a:endParaRPr>
          </a:p>
        </p:txBody>
      </p:sp>
      <p:pic>
        <p:nvPicPr>
          <p:cNvPr id="66564" name="Picture 4" descr="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412875"/>
            <a:ext cx="6985000"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7" name="Text Box 7"/>
          <p:cNvSpPr txBox="1">
            <a:spLocks noChangeArrowheads="1"/>
          </p:cNvSpPr>
          <p:nvPr/>
        </p:nvSpPr>
        <p:spPr bwMode="auto">
          <a:xfrm>
            <a:off x="755650" y="4797425"/>
            <a:ext cx="748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1"/>
            <a:r>
              <a:rPr lang="fa-IR" sz="2400" dirty="0">
                <a:solidFill>
                  <a:schemeClr val="bg1">
                    <a:lumMod val="85000"/>
                  </a:schemeClr>
                </a:solidFill>
                <a:cs typeface="Mj_Tunisia Lt" panose="00000400000000000000" pitchFamily="2" charset="-78"/>
              </a:rPr>
              <a:t>اين مجموعه با بکارگيری روشهای ترکيبی، توسط شرکت توسعه بازيلدون در اين شهر که در بخش اسکس انگلستان قرار دارد؛ به انجام رسيده است. </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03885575"/>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61" name="Rectangle 5"/>
          <p:cNvSpPr>
            <a:spLocks noGrp="1" noChangeArrowheads="1"/>
          </p:cNvSpPr>
          <p:nvPr>
            <p:ph type="title"/>
          </p:nvPr>
        </p:nvSpPr>
        <p:spPr>
          <a:xfrm>
            <a:off x="827088" y="5013325"/>
            <a:ext cx="7772400" cy="936625"/>
          </a:xfrm>
        </p:spPr>
        <p:txBody>
          <a:bodyPr>
            <a:normAutofit/>
          </a:bodyPr>
          <a:lstStyle/>
          <a:p>
            <a:pPr algn="just"/>
            <a:r>
              <a:rPr lang="fa-IR" sz="2400" dirty="0">
                <a:solidFill>
                  <a:schemeClr val="bg1">
                    <a:lumMod val="85000"/>
                  </a:schemeClr>
                </a:solidFill>
                <a:cs typeface="Mj_Tunisia Lt" panose="00000400000000000000" pitchFamily="2" charset="-78"/>
              </a:rPr>
              <a:t>قسمت اعظم طرح با استفاده از ترکيب دو گونه پيرامونی و خطی در رديف های موازی ساماندهی شده است.</a:t>
            </a:r>
            <a:endParaRPr lang="en-US" sz="2400" dirty="0">
              <a:solidFill>
                <a:schemeClr val="bg1">
                  <a:lumMod val="85000"/>
                </a:schemeClr>
              </a:solidFill>
              <a:cs typeface="Mj_Tunisia Lt" panose="00000400000000000000" pitchFamily="2" charset="-78"/>
            </a:endParaRPr>
          </a:p>
        </p:txBody>
      </p:sp>
      <p:pic>
        <p:nvPicPr>
          <p:cNvPr id="96260" name="Picture 4" descr="3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981075"/>
            <a:ext cx="7439025" cy="3517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038498"/>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5" name="Rectangle 5"/>
          <p:cNvSpPr>
            <a:spLocks noGrp="1" noChangeArrowheads="1"/>
          </p:cNvSpPr>
          <p:nvPr>
            <p:ph sz="half" idx="1"/>
          </p:nvPr>
        </p:nvSpPr>
        <p:spPr>
          <a:xfrm>
            <a:off x="5148263" y="4941888"/>
            <a:ext cx="3492500" cy="936625"/>
          </a:xfrm>
        </p:spPr>
        <p:txBody>
          <a:bodyPr>
            <a:normAutofit/>
          </a:bodyPr>
          <a:lstStyle/>
          <a:p>
            <a:r>
              <a:rPr lang="fa-IR" sz="2000" dirty="0">
                <a:solidFill>
                  <a:schemeClr val="bg1">
                    <a:lumMod val="85000"/>
                  </a:schemeClr>
                </a:solidFill>
                <a:cs typeface="Mj_Tunisia Lt" panose="00000400000000000000" pitchFamily="2" charset="-78"/>
              </a:rPr>
              <a:t>ورودی فضای باز نيمه عمومی در طرح ساخت و ساز در بازيلدون</a:t>
            </a:r>
            <a:endParaRPr lang="en-US" sz="2000" dirty="0">
              <a:solidFill>
                <a:schemeClr val="bg1">
                  <a:lumMod val="85000"/>
                </a:schemeClr>
              </a:solidFill>
              <a:cs typeface="Mj_Tunisia Lt" panose="00000400000000000000" pitchFamily="2" charset="-78"/>
            </a:endParaRPr>
          </a:p>
        </p:txBody>
      </p:sp>
      <p:sp>
        <p:nvSpPr>
          <p:cNvPr id="97286" name="Rectangle 6"/>
          <p:cNvSpPr>
            <a:spLocks noGrp="1" noChangeArrowheads="1"/>
          </p:cNvSpPr>
          <p:nvPr>
            <p:ph sz="half" idx="2"/>
          </p:nvPr>
        </p:nvSpPr>
        <p:spPr>
          <a:xfrm>
            <a:off x="539750" y="765175"/>
            <a:ext cx="3455988" cy="1008063"/>
          </a:xfrm>
        </p:spPr>
        <p:txBody>
          <a:bodyPr>
            <a:normAutofit/>
          </a:bodyPr>
          <a:lstStyle/>
          <a:p>
            <a:r>
              <a:rPr lang="fa-IR" sz="2000" dirty="0">
                <a:solidFill>
                  <a:schemeClr val="bg1">
                    <a:lumMod val="85000"/>
                  </a:schemeClr>
                </a:solidFill>
                <a:cs typeface="Mj_Tunisia Lt" panose="00000400000000000000" pitchFamily="2" charset="-78"/>
              </a:rPr>
              <a:t>فضای باز نيمه عمومی در طرح ساخت و ساز در بازيلدون</a:t>
            </a:r>
            <a:endParaRPr lang="en-US" sz="2000" dirty="0">
              <a:solidFill>
                <a:schemeClr val="bg1">
                  <a:lumMod val="85000"/>
                </a:schemeClr>
              </a:solidFill>
              <a:cs typeface="Mj_Tunisia Lt" panose="00000400000000000000" pitchFamily="2" charset="-78"/>
            </a:endParaRPr>
          </a:p>
        </p:txBody>
      </p:sp>
      <p:pic>
        <p:nvPicPr>
          <p:cNvPr id="97287" name="Picture 7"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76250"/>
            <a:ext cx="3408362" cy="3529013"/>
          </a:xfrm>
          <a:prstGeom prst="rect">
            <a:avLst/>
          </a:prstGeom>
          <a:noFill/>
          <a:extLst>
            <a:ext uri="{909E8E84-426E-40DD-AFC4-6F175D3DCCD1}">
              <a14:hiddenFill xmlns:a14="http://schemas.microsoft.com/office/drawing/2010/main">
                <a:solidFill>
                  <a:srgbClr val="FFFFFF"/>
                </a:solidFill>
              </a14:hiddenFill>
            </a:ext>
          </a:extLst>
        </p:spPr>
      </p:pic>
      <p:pic>
        <p:nvPicPr>
          <p:cNvPr id="97288" name="Picture 8" descr="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060575"/>
            <a:ext cx="3455988" cy="266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54239"/>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7" name="Rectangle 5"/>
          <p:cNvSpPr>
            <a:spLocks noGrp="1" noChangeArrowheads="1"/>
          </p:cNvSpPr>
          <p:nvPr>
            <p:ph type="title"/>
          </p:nvPr>
        </p:nvSpPr>
        <p:spPr>
          <a:xfrm>
            <a:off x="539750" y="4941888"/>
            <a:ext cx="8075613" cy="1008062"/>
          </a:xfrm>
        </p:spPr>
        <p:txBody>
          <a:bodyPr>
            <a:normAutofit/>
          </a:bodyPr>
          <a:lstStyle/>
          <a:p>
            <a:pPr algn="just"/>
            <a:r>
              <a:rPr lang="fa-IR" sz="2000" dirty="0">
                <a:solidFill>
                  <a:schemeClr val="bg1">
                    <a:lumMod val="85000"/>
                  </a:schemeClr>
                </a:solidFill>
                <a:cs typeface="Mj_Tunisia Lt" panose="00000400000000000000" pitchFamily="2" charset="-78"/>
              </a:rPr>
              <a:t>بخشی از پلان موقعيت طرح ساخت و سازهای ترکيبی در بازيلدون با استفاده از ترکيب دو گونه پيرامونی و خطی در امتداد خيابان</a:t>
            </a:r>
            <a:endParaRPr lang="en-US" sz="2000" dirty="0">
              <a:solidFill>
                <a:schemeClr val="bg1">
                  <a:lumMod val="85000"/>
                </a:schemeClr>
              </a:solidFill>
              <a:cs typeface="Mj_Tunisia Lt" panose="00000400000000000000" pitchFamily="2" charset="-78"/>
            </a:endParaRPr>
          </a:p>
        </p:txBody>
      </p:sp>
      <p:pic>
        <p:nvPicPr>
          <p:cNvPr id="100356" name="Picture 4" descr="33"/>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2411413" y="476250"/>
            <a:ext cx="4511675"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87253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31" name="Rectangle 7"/>
          <p:cNvSpPr>
            <a:spLocks noGrp="1" noChangeArrowheads="1"/>
          </p:cNvSpPr>
          <p:nvPr>
            <p:ph sz="half" idx="1"/>
          </p:nvPr>
        </p:nvSpPr>
        <p:spPr>
          <a:xfrm>
            <a:off x="4424363" y="4437063"/>
            <a:ext cx="4108450" cy="1439862"/>
          </a:xfrm>
        </p:spPr>
        <p:txBody>
          <a:bodyPr>
            <a:normAutofit/>
          </a:bodyPr>
          <a:lstStyle/>
          <a:p>
            <a:pPr algn="just"/>
            <a:r>
              <a:rPr lang="fa-IR" sz="2000" dirty="0">
                <a:solidFill>
                  <a:schemeClr val="bg1">
                    <a:lumMod val="85000"/>
                  </a:schemeClr>
                </a:solidFill>
                <a:cs typeface="Mj_Tunisia Lt" panose="00000400000000000000" pitchFamily="2" charset="-78"/>
              </a:rPr>
              <a:t>چشم انداز فضای باز عمومی و ترکيب واحدها در طرح ساخت و ساز در بازيلدون</a:t>
            </a:r>
            <a:endParaRPr lang="en-US" sz="2000" dirty="0">
              <a:solidFill>
                <a:schemeClr val="bg1">
                  <a:lumMod val="85000"/>
                </a:schemeClr>
              </a:solidFill>
              <a:cs typeface="Mj_Tunisia Lt" panose="00000400000000000000" pitchFamily="2" charset="-78"/>
            </a:endParaRPr>
          </a:p>
        </p:txBody>
      </p:sp>
      <p:sp>
        <p:nvSpPr>
          <p:cNvPr id="103432" name="Rectangle 8"/>
          <p:cNvSpPr>
            <a:spLocks noGrp="1" noChangeArrowheads="1"/>
          </p:cNvSpPr>
          <p:nvPr>
            <p:ph sz="half" idx="2"/>
          </p:nvPr>
        </p:nvSpPr>
        <p:spPr>
          <a:xfrm>
            <a:off x="539750" y="4438650"/>
            <a:ext cx="3600450" cy="1006475"/>
          </a:xfrm>
        </p:spPr>
        <p:txBody>
          <a:bodyPr>
            <a:normAutofit/>
          </a:bodyPr>
          <a:lstStyle/>
          <a:p>
            <a:pPr algn="ctr"/>
            <a:r>
              <a:rPr lang="fa-IR" sz="2000" dirty="0">
                <a:solidFill>
                  <a:schemeClr val="bg1">
                    <a:lumMod val="85000"/>
                  </a:schemeClr>
                </a:solidFill>
                <a:cs typeface="Mj_Tunisia Lt" panose="00000400000000000000" pitchFamily="2" charset="-78"/>
              </a:rPr>
              <a:t>ورودی به پارکينگ ها در طرح ساخت و ساز در بازيلدون</a:t>
            </a:r>
            <a:endParaRPr lang="en-US" sz="2000" dirty="0">
              <a:solidFill>
                <a:schemeClr val="bg1">
                  <a:lumMod val="85000"/>
                </a:schemeClr>
              </a:solidFill>
              <a:cs typeface="Mj_Tunisia Lt" panose="00000400000000000000" pitchFamily="2" charset="-78"/>
            </a:endParaRPr>
          </a:p>
        </p:txBody>
      </p:sp>
      <p:pic>
        <p:nvPicPr>
          <p:cNvPr id="103428" name="Picture 4" descr="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247775"/>
            <a:ext cx="4321175" cy="2468563"/>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74763"/>
            <a:ext cx="3455987" cy="237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32763"/>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04800" y="981075"/>
            <a:ext cx="8154988" cy="1439863"/>
          </a:xfrm>
        </p:spPr>
        <p:txBody>
          <a:bodyPr>
            <a:normAutofit fontScale="90000"/>
          </a:bodyPr>
          <a:lstStyle/>
          <a:p>
            <a:pPr algn="just"/>
            <a:r>
              <a:rPr lang="fa-IR" sz="2800" dirty="0">
                <a:solidFill>
                  <a:schemeClr val="bg1">
                    <a:lumMod val="85000"/>
                  </a:schemeClr>
                </a:solidFill>
                <a:cs typeface="Mj_Tunisia Lt" panose="00000400000000000000" pitchFamily="2" charset="-78"/>
              </a:rPr>
              <a:t>اغلب نقطه ضعف های این گونه از ساختمان با انصراف از بهره برداری بيشينه از بستر طرح و برخورداری از يک طرح ماهرانه قابل جبران هستند. </a:t>
            </a:r>
            <a:br>
              <a:rPr lang="fa-IR" sz="2800" dirty="0">
                <a:solidFill>
                  <a:schemeClr val="bg1">
                    <a:lumMod val="85000"/>
                  </a:schemeClr>
                </a:solidFill>
                <a:cs typeface="Mj_Tunisia Lt" panose="00000400000000000000" pitchFamily="2" charset="-78"/>
              </a:rPr>
            </a:br>
            <a:r>
              <a:rPr lang="fa-IR" sz="2800" dirty="0">
                <a:solidFill>
                  <a:schemeClr val="bg1">
                    <a:lumMod val="85000"/>
                  </a:schemeClr>
                </a:solidFill>
                <a:cs typeface="Mj_Tunisia Lt" panose="00000400000000000000" pitchFamily="2" charset="-78"/>
              </a:rPr>
              <a:t>مانند آرايش يک در ميان و يا ضربدری ساختمان ها</a:t>
            </a:r>
            <a:endParaRPr lang="en-US" sz="2800" dirty="0">
              <a:solidFill>
                <a:schemeClr val="bg1">
                  <a:lumMod val="85000"/>
                </a:schemeClr>
              </a:solidFill>
              <a:cs typeface="Mj_Tunisia Lt" panose="00000400000000000000" pitchFamily="2" charset="-78"/>
            </a:endParaRPr>
          </a:p>
        </p:txBody>
      </p:sp>
      <p:pic>
        <p:nvPicPr>
          <p:cNvPr id="133123" name="Picture 3" descr="1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784348" y="2796572"/>
            <a:ext cx="3575304" cy="24094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3939135"/>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4146" name="Picture 2" descr="1332-hollainhof%20plan(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84313"/>
            <a:ext cx="4572000" cy="3556000"/>
          </a:xfrm>
          <a:prstGeom prst="rect">
            <a:avLst/>
          </a:prstGeom>
          <a:noFill/>
          <a:extLst>
            <a:ext uri="{909E8E84-426E-40DD-AFC4-6F175D3DCCD1}">
              <a14:hiddenFill xmlns:a14="http://schemas.microsoft.com/office/drawing/2010/main">
                <a:solidFill>
                  <a:srgbClr val="FFFFFF"/>
                </a:solidFill>
              </a14:hiddenFill>
            </a:ext>
          </a:extLst>
        </p:spPr>
      </p:pic>
      <p:sp>
        <p:nvSpPr>
          <p:cNvPr id="134147" name="Text Box 3"/>
          <p:cNvSpPr txBox="1">
            <a:spLocks noChangeArrowheads="1"/>
          </p:cNvSpPr>
          <p:nvPr/>
        </p:nvSpPr>
        <p:spPr bwMode="auto">
          <a:xfrm>
            <a:off x="4183063" y="555625"/>
            <a:ext cx="4421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0"/>
            <a:r>
              <a:rPr lang="fa-IR" sz="3600" dirty="0">
                <a:solidFill>
                  <a:srgbClr val="FF0000"/>
                </a:solidFill>
                <a:cs typeface="Nazanin" pitchFamily="2" charset="-78"/>
              </a:rPr>
              <a:t>پروژه مسکونی دی هولاينهوف </a:t>
            </a:r>
            <a:endParaRPr lang="en-US" sz="3600" dirty="0">
              <a:solidFill>
                <a:srgbClr val="FF0000"/>
              </a:solidFill>
              <a:cs typeface="Nazanin" pitchFamily="2" charset="-78"/>
            </a:endParaRPr>
          </a:p>
        </p:txBody>
      </p:sp>
      <p:sp>
        <p:nvSpPr>
          <p:cNvPr id="134148" name="Text Box 4"/>
          <p:cNvSpPr txBox="1">
            <a:spLocks noChangeArrowheads="1"/>
          </p:cNvSpPr>
          <p:nvPr/>
        </p:nvSpPr>
        <p:spPr bwMode="auto">
          <a:xfrm>
            <a:off x="684213" y="5157788"/>
            <a:ext cx="75104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fa-IR" sz="2500">
                <a:cs typeface="Nazanin" pitchFamily="2" charset="-78"/>
              </a:rPr>
              <a:t>اين پروژه  شامل يک مجموعه مسکونی اجتماعی متشکل از 120 آپارتمان و يک پارکينگ زيرزمينی با ظرفيت 190 اتومبيل میباشد .</a:t>
            </a:r>
            <a:endParaRPr lang="en-US" sz="2500">
              <a:cs typeface="Nazanin" pitchFamily="2" charset="-78"/>
            </a:endParaRPr>
          </a:p>
        </p:txBody>
      </p:sp>
    </p:spTree>
    <p:extLst>
      <p:ext uri="{BB962C8B-B14F-4D97-AF65-F5344CB8AC3E}">
        <p14:creationId xmlns:p14="http://schemas.microsoft.com/office/powerpoint/2010/main" val="4161120709"/>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81" name="Rectangle 5"/>
          <p:cNvSpPr>
            <a:spLocks noGrp="1" noChangeArrowheads="1"/>
          </p:cNvSpPr>
          <p:nvPr>
            <p:ph type="title"/>
          </p:nvPr>
        </p:nvSpPr>
        <p:spPr>
          <a:xfrm>
            <a:off x="457200" y="633413"/>
            <a:ext cx="8229600" cy="1139825"/>
          </a:xfrm>
        </p:spPr>
        <p:txBody>
          <a:bodyPr>
            <a:normAutofit/>
          </a:bodyPr>
          <a:lstStyle/>
          <a:p>
            <a:pPr algn="just"/>
            <a:r>
              <a:rPr lang="fa-IR" sz="2400" dirty="0">
                <a:solidFill>
                  <a:schemeClr val="bg1">
                    <a:lumMod val="85000"/>
                  </a:schemeClr>
                </a:solidFill>
                <a:cs typeface="Mj_Tunisia Lt" panose="00000400000000000000" pitchFamily="2" charset="-78"/>
              </a:rPr>
              <a:t>اين مجموعه در گونه ساخت و سازهای خطی قرار می گیرد. اين شيوه آرايش مسير پياده دلپذيری در ميان ساختمان ها بوجود آورده است.</a:t>
            </a:r>
            <a:endParaRPr lang="en-US" sz="2400" dirty="0">
              <a:solidFill>
                <a:schemeClr val="bg1">
                  <a:lumMod val="85000"/>
                </a:schemeClr>
              </a:solidFill>
              <a:cs typeface="Mj_Tunisia Lt" panose="00000400000000000000" pitchFamily="2" charset="-78"/>
            </a:endParaRPr>
          </a:p>
        </p:txBody>
      </p:sp>
      <p:pic>
        <p:nvPicPr>
          <p:cNvPr id="75780" name="Picture 4" descr="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5975" y="2209800"/>
            <a:ext cx="7583487" cy="3033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3" name="Text Box 7"/>
          <p:cNvSpPr txBox="1">
            <a:spLocks noChangeArrowheads="1"/>
          </p:cNvSpPr>
          <p:nvPr/>
        </p:nvSpPr>
        <p:spPr bwMode="auto">
          <a:xfrm>
            <a:off x="1763713" y="5445125"/>
            <a:ext cx="5688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a:endParaRPr lang="en-US" sz="1800"/>
          </a:p>
        </p:txBody>
      </p:sp>
      <p:sp>
        <p:nvSpPr>
          <p:cNvPr id="75784" name="Text Box 8"/>
          <p:cNvSpPr txBox="1">
            <a:spLocks noChangeArrowheads="1"/>
          </p:cNvSpPr>
          <p:nvPr/>
        </p:nvSpPr>
        <p:spPr bwMode="auto">
          <a:xfrm>
            <a:off x="2502814" y="5311094"/>
            <a:ext cx="42098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fa-IR" sz="2000" dirty="0">
                <a:solidFill>
                  <a:schemeClr val="bg1">
                    <a:lumMod val="85000"/>
                  </a:schemeClr>
                </a:solidFill>
                <a:cs typeface="Mj_Tunisia Lt" panose="00000400000000000000" pitchFamily="2" charset="-78"/>
              </a:rPr>
              <a:t>ديد عمومی به مجموعه تالمات از جنوب شرق</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120957720"/>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70" name="Picture 2" descr="1322-terrasbo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068638"/>
            <a:ext cx="3527425" cy="2489200"/>
          </a:xfrm>
          <a:prstGeom prst="rect">
            <a:avLst/>
          </a:prstGeom>
          <a:noFill/>
          <a:extLst>
            <a:ext uri="{909E8E84-426E-40DD-AFC4-6F175D3DCCD1}">
              <a14:hiddenFill xmlns:a14="http://schemas.microsoft.com/office/drawing/2010/main">
                <a:solidFill>
                  <a:srgbClr val="FFFFFF"/>
                </a:solidFill>
              </a14:hiddenFill>
            </a:ext>
          </a:extLst>
        </p:spPr>
      </p:pic>
      <p:pic>
        <p:nvPicPr>
          <p:cNvPr id="135171" name="Picture 3" descr="1332-hollainhof%20waterk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068638"/>
            <a:ext cx="3784600" cy="2478087"/>
          </a:xfrm>
          <a:prstGeom prst="rect">
            <a:avLst/>
          </a:prstGeom>
          <a:noFill/>
          <a:extLst>
            <a:ext uri="{909E8E84-426E-40DD-AFC4-6F175D3DCCD1}">
              <a14:hiddenFill xmlns:a14="http://schemas.microsoft.com/office/drawing/2010/main">
                <a:solidFill>
                  <a:srgbClr val="FFFFFF"/>
                </a:solidFill>
              </a14:hiddenFill>
            </a:ext>
          </a:extLst>
        </p:spPr>
      </p:pic>
      <p:sp>
        <p:nvSpPr>
          <p:cNvPr id="135172" name="Text Box 4"/>
          <p:cNvSpPr txBox="1">
            <a:spLocks noChangeArrowheads="1"/>
          </p:cNvSpPr>
          <p:nvPr/>
        </p:nvSpPr>
        <p:spPr bwMode="auto">
          <a:xfrm>
            <a:off x="607218" y="762000"/>
            <a:ext cx="81549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rtl="0"/>
            <a:r>
              <a:rPr lang="fa-IR" sz="2400" dirty="0">
                <a:solidFill>
                  <a:schemeClr val="bg1">
                    <a:lumMod val="85000"/>
                  </a:schemeClr>
                </a:solidFill>
                <a:cs typeface="Mj_Tunisia Lt" panose="00000400000000000000" pitchFamily="2" charset="-78"/>
              </a:rPr>
              <a:t>مجموعه از دو حجم طولی بزرگ ساخته شده که يکی در کنار خيابان  و ديگری در طول ساحل رودخانه قرارگرفته </a:t>
            </a:r>
            <a:r>
              <a:rPr lang="fa-IR" sz="2400" dirty="0" smtClean="0">
                <a:solidFill>
                  <a:schemeClr val="bg1">
                    <a:lumMod val="85000"/>
                  </a:schemeClr>
                </a:solidFill>
                <a:cs typeface="Mj_Tunisia Lt" panose="00000400000000000000" pitchFamily="2" charset="-78"/>
              </a:rPr>
              <a:t>است.</a:t>
            </a:r>
          </a:p>
          <a:p>
            <a:pPr algn="r" rtl="1"/>
            <a:r>
              <a:rPr lang="fa-IR" sz="2400" dirty="0" smtClean="0">
                <a:solidFill>
                  <a:schemeClr val="bg1">
                    <a:lumMod val="85000"/>
                  </a:schemeClr>
                </a:solidFill>
                <a:cs typeface="Mj_Tunisia Lt" panose="00000400000000000000" pitchFamily="2" charset="-78"/>
              </a:rPr>
              <a:t>ناحیه </a:t>
            </a:r>
            <a:r>
              <a:rPr lang="fa-IR" sz="2400" dirty="0">
                <a:solidFill>
                  <a:schemeClr val="bg1">
                    <a:lumMod val="85000"/>
                  </a:schemeClr>
                </a:solidFill>
                <a:cs typeface="Mj_Tunisia Lt" panose="00000400000000000000" pitchFamily="2" charset="-78"/>
              </a:rPr>
              <a:t>بین دو حجم يک فضای سبز تشکیل می دهد.</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840078086"/>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6194" name="Picture 2" descr="1332-kutserspleinKoekela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836613"/>
            <a:ext cx="58928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36195" name="Text Box 3"/>
          <p:cNvSpPr txBox="1">
            <a:spLocks noChangeArrowheads="1"/>
          </p:cNvSpPr>
          <p:nvPr/>
        </p:nvSpPr>
        <p:spPr bwMode="auto">
          <a:xfrm>
            <a:off x="755650" y="5157788"/>
            <a:ext cx="7416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1">
              <a:spcBef>
                <a:spcPct val="50000"/>
              </a:spcBef>
            </a:pPr>
            <a:r>
              <a:rPr lang="fa-IR" sz="2400" dirty="0">
                <a:solidFill>
                  <a:schemeClr val="bg1">
                    <a:lumMod val="85000"/>
                  </a:schemeClr>
                </a:solidFill>
                <a:cs typeface="Mj_Tunisia Lt" panose="00000400000000000000" pitchFamily="2" charset="-78"/>
              </a:rPr>
              <a:t>مجموعه به وسیله یک تونل دراز که به حیاط مرکزی که تمام خانه ها به آن دسترسی دارند به شهر می رسد.</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425460318"/>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solidFill>
                  <a:srgbClr val="3AB1C7"/>
                </a:solidFill>
                <a:cs typeface="Mj_Tunisia Lt" panose="00000400000000000000" pitchFamily="2" charset="-78"/>
              </a:rPr>
              <a:t>مجتمع مسکونی امامیه مشهد </a:t>
            </a:r>
            <a:endParaRPr lang="en-US" dirty="0">
              <a:solidFill>
                <a:srgbClr val="3AB1C7"/>
              </a:solidFill>
              <a:cs typeface="Mj_Tunisia Lt" panose="00000400000000000000" pitchFamily="2" charset="-78"/>
            </a:endParaRPr>
          </a:p>
        </p:txBody>
      </p:sp>
      <p:sp>
        <p:nvSpPr>
          <p:cNvPr id="3" name="Content Placeholder 2"/>
          <p:cNvSpPr>
            <a:spLocks noGrp="1"/>
          </p:cNvSpPr>
          <p:nvPr>
            <p:ph idx="1"/>
          </p:nvPr>
        </p:nvSpPr>
        <p:spPr>
          <a:xfrm>
            <a:off x="533400" y="2057400"/>
            <a:ext cx="7598569" cy="3124201"/>
          </a:xfrm>
        </p:spPr>
        <p:txBody>
          <a:bodyPr>
            <a:normAutofit/>
          </a:bodyPr>
          <a:lstStyle/>
          <a:p>
            <a:pPr algn="just" rtl="1"/>
            <a:r>
              <a:rPr lang="fa-IR" sz="2400" b="1" dirty="0">
                <a:solidFill>
                  <a:schemeClr val="bg1">
                    <a:lumMod val="85000"/>
                  </a:schemeClr>
                </a:solidFill>
                <a:cs typeface="Mj_Tunisia Lt" panose="00000400000000000000" pitchFamily="2" charset="-78"/>
              </a:rPr>
              <a:t>طرح :</a:t>
            </a:r>
            <a:r>
              <a:rPr lang="fa-IR" sz="2400" dirty="0">
                <a:solidFill>
                  <a:schemeClr val="bg1">
                    <a:lumMod val="85000"/>
                  </a:schemeClr>
                </a:solidFill>
                <a:cs typeface="Mj_Tunisia Lt" panose="00000400000000000000" pitchFamily="2" charset="-78"/>
              </a:rPr>
              <a:t> شبكه معماران نوآ</a:t>
            </a:r>
            <a:endParaRPr lang="en-US" sz="2400" dirty="0">
              <a:solidFill>
                <a:schemeClr val="bg1">
                  <a:lumMod val="85000"/>
                </a:schemeClr>
              </a:solidFill>
              <a:cs typeface="Mj_Tunisia Lt" panose="00000400000000000000" pitchFamily="2" charset="-78"/>
            </a:endParaRPr>
          </a:p>
          <a:p>
            <a:pPr algn="just" rtl="1"/>
            <a:r>
              <a:rPr lang="fa-IR" sz="2400" b="1" dirty="0">
                <a:solidFill>
                  <a:schemeClr val="bg1">
                    <a:lumMod val="85000"/>
                  </a:schemeClr>
                </a:solidFill>
                <a:cs typeface="Mj_Tunisia Lt" panose="00000400000000000000" pitchFamily="2" charset="-78"/>
              </a:rPr>
              <a:t>ايده هاي راهبردي موثر در طراحي:</a:t>
            </a:r>
            <a:endParaRPr lang="en-US" sz="2400" dirty="0">
              <a:solidFill>
                <a:schemeClr val="bg1">
                  <a:lumMod val="85000"/>
                </a:schemeClr>
              </a:solidFill>
              <a:cs typeface="Mj_Tunisia Lt" panose="00000400000000000000" pitchFamily="2" charset="-78"/>
            </a:endParaRPr>
          </a:p>
          <a:p>
            <a:pPr algn="just" rtl="1"/>
            <a:r>
              <a:rPr lang="fa-IR" sz="2400" b="1" dirty="0">
                <a:solidFill>
                  <a:schemeClr val="bg1">
                    <a:lumMod val="85000"/>
                  </a:schemeClr>
                </a:solidFill>
                <a:cs typeface="Mj_Tunisia Lt" panose="00000400000000000000" pitchFamily="2" charset="-78"/>
              </a:rPr>
              <a:t>بهره وري :</a:t>
            </a:r>
            <a:r>
              <a:rPr lang="fa-IR" sz="2400" dirty="0">
                <a:solidFill>
                  <a:schemeClr val="bg1">
                    <a:lumMod val="85000"/>
                  </a:schemeClr>
                </a:solidFill>
                <a:cs typeface="Mj_Tunisia Lt" panose="00000400000000000000" pitchFamily="2" charset="-78"/>
              </a:rPr>
              <a:t> ارزان قيمت بودن پروژه در عين تامين ويژگيهاي معمارانه</a:t>
            </a:r>
            <a:endParaRPr lang="en-US" sz="2400" dirty="0">
              <a:solidFill>
                <a:schemeClr val="bg1">
                  <a:lumMod val="85000"/>
                </a:schemeClr>
              </a:solidFill>
              <a:cs typeface="Mj_Tunisia Lt" panose="00000400000000000000" pitchFamily="2" charset="-78"/>
            </a:endParaRPr>
          </a:p>
          <a:p>
            <a:pPr algn="just" rtl="1"/>
            <a:r>
              <a:rPr lang="fa-IR" sz="2400" b="1" dirty="0">
                <a:solidFill>
                  <a:schemeClr val="bg1">
                    <a:lumMod val="85000"/>
                  </a:schemeClr>
                </a:solidFill>
                <a:cs typeface="Mj_Tunisia Lt" panose="00000400000000000000" pitchFamily="2" charset="-78"/>
              </a:rPr>
              <a:t>دموكراسي:</a:t>
            </a:r>
            <a:r>
              <a:rPr lang="fa-IR" sz="2400" dirty="0">
                <a:solidFill>
                  <a:schemeClr val="bg1">
                    <a:lumMod val="85000"/>
                  </a:schemeClr>
                </a:solidFill>
                <a:cs typeface="Mj_Tunisia Lt" panose="00000400000000000000" pitchFamily="2" charset="-78"/>
              </a:rPr>
              <a:t> ايجاد فضاهاي عمومي شهري و ايجاد امكان ارتباطات اجتماعي و مدني بر پايه گفتگو در ميان لايه هاي اجتماعي</a:t>
            </a:r>
            <a:endParaRPr lang="en-US" sz="2400" dirty="0">
              <a:solidFill>
                <a:schemeClr val="bg1">
                  <a:lumMod val="85000"/>
                </a:schemeClr>
              </a:solidFill>
              <a:cs typeface="Mj_Tunisia Lt" panose="00000400000000000000" pitchFamily="2" charset="-78"/>
            </a:endParaRPr>
          </a:p>
          <a:p>
            <a:pPr algn="just"/>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207867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oskal.ir/en/NIM/PROJECTS/pimg6929196539011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553200" cy="536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68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toskal.ir/en/NIM/PROJECTS/pimg6929196539011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30935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18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1" name="Text Box 5"/>
          <p:cNvSpPr txBox="1">
            <a:spLocks noChangeArrowheads="1"/>
          </p:cNvSpPr>
          <p:nvPr/>
        </p:nvSpPr>
        <p:spPr bwMode="auto">
          <a:xfrm>
            <a:off x="609600" y="685800"/>
            <a:ext cx="3505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dirty="0">
                <a:solidFill>
                  <a:srgbClr val="3AB1C7"/>
                </a:solidFill>
                <a:cs typeface="Mj_Tunisia Lt" panose="00000400000000000000" pitchFamily="2" charset="-78"/>
              </a:rPr>
              <a:t>نظام توده و فضا :</a:t>
            </a:r>
            <a:endParaRPr lang="en-US" sz="4000" dirty="0">
              <a:solidFill>
                <a:srgbClr val="3AB1C7"/>
              </a:solidFill>
              <a:cs typeface="Mj_Tunisia Lt" panose="00000400000000000000" pitchFamily="2" charset="-78"/>
            </a:endParaRPr>
          </a:p>
        </p:txBody>
      </p:sp>
      <p:pic>
        <p:nvPicPr>
          <p:cNvPr id="3061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3" y="2003425"/>
            <a:ext cx="4724400" cy="4092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6183" name="Text Box 7"/>
          <p:cNvSpPr txBox="1">
            <a:spLocks noChangeArrowheads="1"/>
          </p:cNvSpPr>
          <p:nvPr/>
        </p:nvSpPr>
        <p:spPr bwMode="auto">
          <a:xfrm>
            <a:off x="762000" y="2727325"/>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بررسي تاب بافت  :</a:t>
            </a:r>
            <a:endParaRPr lang="en-US" sz="2000" dirty="0">
              <a:solidFill>
                <a:srgbClr val="3AB1C7"/>
              </a:solidFill>
              <a:cs typeface="Mj_Tunisia Lt" panose="00000400000000000000" pitchFamily="2" charset="-78"/>
            </a:endParaRPr>
          </a:p>
        </p:txBody>
      </p:sp>
      <p:sp>
        <p:nvSpPr>
          <p:cNvPr id="306184" name="Text Box 8"/>
          <p:cNvSpPr txBox="1">
            <a:spLocks noChangeArrowheads="1"/>
          </p:cNvSpPr>
          <p:nvPr/>
        </p:nvSpPr>
        <p:spPr bwMode="auto">
          <a:xfrm>
            <a:off x="152400" y="3565525"/>
            <a:ext cx="396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1 . جهت گيري عمومي بافت نسبت به  حرم</a:t>
            </a:r>
            <a:endParaRPr lang="en-US" sz="2000" dirty="0">
              <a:solidFill>
                <a:srgbClr val="3AB1C7"/>
              </a:solidFill>
              <a:cs typeface="Mj_Tunisia Lt" panose="00000400000000000000" pitchFamily="2" charset="-78"/>
            </a:endParaRPr>
          </a:p>
        </p:txBody>
      </p:sp>
      <p:sp>
        <p:nvSpPr>
          <p:cNvPr id="306187" name="Line 11"/>
          <p:cNvSpPr>
            <a:spLocks noChangeShapeType="1"/>
          </p:cNvSpPr>
          <p:nvPr/>
        </p:nvSpPr>
        <p:spPr bwMode="auto">
          <a:xfrm>
            <a:off x="5638800" y="2819400"/>
            <a:ext cx="2590800" cy="2590800"/>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6188" name="Line 12"/>
          <p:cNvSpPr>
            <a:spLocks noChangeShapeType="1"/>
          </p:cNvSpPr>
          <p:nvPr/>
        </p:nvSpPr>
        <p:spPr bwMode="auto">
          <a:xfrm>
            <a:off x="5029200" y="4114800"/>
            <a:ext cx="914400" cy="304800"/>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6189" name="Line 13"/>
          <p:cNvSpPr>
            <a:spLocks noChangeShapeType="1"/>
          </p:cNvSpPr>
          <p:nvPr/>
        </p:nvSpPr>
        <p:spPr bwMode="auto">
          <a:xfrm>
            <a:off x="4267200" y="5486400"/>
            <a:ext cx="1752600" cy="0"/>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Oval 16"/>
          <p:cNvGrpSpPr>
            <a:grpSpLocks/>
          </p:cNvGrpSpPr>
          <p:nvPr/>
        </p:nvGrpSpPr>
        <p:grpSpPr bwMode="auto">
          <a:xfrm>
            <a:off x="4572000" y="2682875"/>
            <a:ext cx="658813" cy="657225"/>
            <a:chOff x="2880" y="1690"/>
            <a:chExt cx="415" cy="414"/>
          </a:xfrm>
        </p:grpSpPr>
        <p:pic>
          <p:nvPicPr>
            <p:cNvPr id="4112" name="Oval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690"/>
              <a:ext cx="41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Text Box 12"/>
            <p:cNvSpPr txBox="1">
              <a:spLocks noChangeArrowheads="1"/>
            </p:cNvSpPr>
            <p:nvPr/>
          </p:nvSpPr>
          <p:spPr bwMode="auto">
            <a:xfrm>
              <a:off x="2952" y="1760"/>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1" eaLnBrk="1" hangingPunct="1"/>
              <a:endParaRPr lang="en-US">
                <a:solidFill>
                  <a:srgbClr val="990000"/>
                </a:solidFill>
              </a:endParaRPr>
            </a:p>
          </p:txBody>
        </p:sp>
      </p:grpSp>
      <p:grpSp>
        <p:nvGrpSpPr>
          <p:cNvPr id="3" name="Group 16"/>
          <p:cNvGrpSpPr>
            <a:grpSpLocks/>
          </p:cNvGrpSpPr>
          <p:nvPr/>
        </p:nvGrpSpPr>
        <p:grpSpPr bwMode="auto">
          <a:xfrm>
            <a:off x="1371600" y="4876800"/>
            <a:ext cx="1295400" cy="871538"/>
            <a:chOff x="1371600" y="4876800"/>
            <a:chExt cx="1295400" cy="871954"/>
          </a:xfrm>
        </p:grpSpPr>
        <p:sp>
          <p:nvSpPr>
            <p:cNvPr id="4110" name="AutoShape 18"/>
            <p:cNvSpPr>
              <a:spLocks noChangeArrowheads="1"/>
            </p:cNvSpPr>
            <p:nvPr/>
          </p:nvSpPr>
          <p:spPr bwMode="auto">
            <a:xfrm rot="-5400000">
              <a:off x="1866900" y="4914900"/>
              <a:ext cx="5334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5E9EFF"/>
                </a:gs>
                <a:gs pos="39999">
                  <a:srgbClr val="85C2FF"/>
                </a:gs>
                <a:gs pos="70000">
                  <a:srgbClr val="C4D6EB"/>
                </a:gs>
                <a:gs pos="100000">
                  <a:srgbClr val="FFEBFA"/>
                </a:gs>
              </a:gsLst>
              <a:lin ang="2700000"/>
            </a:gradFill>
            <a:ln w="9525">
              <a:solidFill>
                <a:srgbClr val="000000">
                  <a:alpha val="58823"/>
                </a:srgbClr>
              </a:solidFill>
              <a:miter lim="800000"/>
              <a:headEnd/>
              <a:tailEnd/>
            </a:ln>
          </p:spPr>
          <p:txBody>
            <a:bodyPr vert="eaVert" wrap="none" anchor="ctr"/>
            <a:lstStyle/>
            <a:p>
              <a:pPr algn="ctr" rtl="1"/>
              <a:endParaRPr lang="en-US">
                <a:solidFill>
                  <a:schemeClr val="bg1"/>
                </a:solidFill>
              </a:endParaRPr>
            </a:p>
          </p:txBody>
        </p:sp>
        <p:sp>
          <p:nvSpPr>
            <p:cNvPr id="4111" name="TextBox 15"/>
            <p:cNvSpPr txBox="1">
              <a:spLocks noChangeArrowheads="1"/>
            </p:cNvSpPr>
            <p:nvPr/>
          </p:nvSpPr>
          <p:spPr bwMode="auto">
            <a:xfrm>
              <a:off x="1371600" y="5410200"/>
              <a:ext cx="129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1600" dirty="0">
                  <a:solidFill>
                    <a:srgbClr val="3AB1C7"/>
                  </a:solidFill>
                  <a:cs typeface="Mj_Tunisia Lt" panose="00000400000000000000" pitchFamily="2" charset="-78"/>
                </a:rPr>
                <a:t>علامت شمال </a:t>
              </a:r>
              <a:endParaRPr lang="en-US" sz="1600" dirty="0">
                <a:solidFill>
                  <a:srgbClr val="3AB1C7"/>
                </a:solidFill>
                <a:cs typeface="Mj_Tunisia Lt" panose="00000400000000000000" pitchFamily="2" charset="-78"/>
              </a:endParaRPr>
            </a:p>
          </p:txBody>
        </p:sp>
      </p:grpSp>
      <p:sp>
        <p:nvSpPr>
          <p:cNvPr id="4109" name="Rectangle 16"/>
          <p:cNvSpPr>
            <a:spLocks noChangeArrowheads="1"/>
          </p:cNvSpPr>
          <p:nvPr/>
        </p:nvSpPr>
        <p:spPr bwMode="auto">
          <a:xfrm>
            <a:off x="5143500" y="357188"/>
            <a:ext cx="3930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a-IR" dirty="0">
                <a:solidFill>
                  <a:srgbClr val="3AB1C7"/>
                </a:solidFill>
                <a:cs typeface="Mj_Tunisia Lt" panose="00000400000000000000" pitchFamily="2" charset="-78"/>
              </a:rPr>
              <a:t>موقعیت نمایشگاه بین المللی نسبت به مشهد </a:t>
            </a:r>
            <a:endParaRPr lang="en-US"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955451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descr="42m"/>
          <p:cNvSpPr>
            <a:spLocks noChangeArrowheads="1"/>
          </p:cNvSpPr>
          <p:nvPr/>
        </p:nvSpPr>
        <p:spPr bwMode="auto">
          <a:xfrm>
            <a:off x="1371600" y="1214438"/>
            <a:ext cx="6381235" cy="5126037"/>
          </a:xfrm>
          <a:prstGeom prst="rect">
            <a:avLst/>
          </a:prstGeom>
          <a:blipFill dpi="0" rotWithShape="1">
            <a:blip r:embed="rId3">
              <a:lum bright="18000" contrast="6000"/>
              <a:grayscl/>
            </a:blip>
            <a:srcRect/>
            <a:stretch>
              <a:fillRect/>
            </a:stretch>
          </a:blipFill>
          <a:ln w="9525">
            <a:solidFill>
              <a:schemeClr val="tx1"/>
            </a:solidFill>
            <a:miter lim="800000"/>
            <a:headEnd/>
            <a:tailEnd/>
          </a:ln>
        </p:spPr>
        <p:txBody>
          <a:bodyPr wrap="none" anchor="ctr"/>
          <a:lstStyle/>
          <a:p>
            <a:endParaRPr lang="en-US"/>
          </a:p>
        </p:txBody>
      </p:sp>
      <p:sp>
        <p:nvSpPr>
          <p:cNvPr id="47107" name="Text Box 3"/>
          <p:cNvSpPr txBox="1">
            <a:spLocks noChangeArrowheads="1"/>
          </p:cNvSpPr>
          <p:nvPr/>
        </p:nvSpPr>
        <p:spPr bwMode="auto">
          <a:xfrm>
            <a:off x="1828800" y="369888"/>
            <a:ext cx="3421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800" dirty="0">
                <a:solidFill>
                  <a:srgbClr val="3AB1C7"/>
                </a:solidFill>
                <a:cs typeface="Mj_Tunisia Lt" panose="00000400000000000000" pitchFamily="2" charset="-78"/>
              </a:rPr>
              <a:t>آرمس</a:t>
            </a:r>
            <a:endParaRPr lang="en-US" sz="4800" dirty="0">
              <a:solidFill>
                <a:srgbClr val="3AB1C7"/>
              </a:solidFill>
              <a:cs typeface="Mj_Tunisia Lt" panose="00000400000000000000" pitchFamily="2" charset="-78"/>
            </a:endParaRPr>
          </a:p>
        </p:txBody>
      </p:sp>
      <p:sp>
        <p:nvSpPr>
          <p:cNvPr id="5125" name="Rectangle 4"/>
          <p:cNvSpPr>
            <a:spLocks noChangeArrowheads="1"/>
          </p:cNvSpPr>
          <p:nvPr/>
        </p:nvSpPr>
        <p:spPr bwMode="auto">
          <a:xfrm>
            <a:off x="6781800" y="184944"/>
            <a:ext cx="163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a-IR" b="1" dirty="0">
                <a:solidFill>
                  <a:srgbClr val="3AB1C7"/>
                </a:solidFill>
                <a:cs typeface="Mj_Tunisia Lt" panose="00000400000000000000" pitchFamily="2" charset="-78"/>
              </a:rPr>
              <a:t>اصل فضای متباین </a:t>
            </a:r>
            <a:endParaRPr lang="en-US"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096440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descr="1"/>
          <p:cNvSpPr>
            <a:spLocks noChangeArrowheads="1"/>
          </p:cNvSpPr>
          <p:nvPr/>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p:spPr>
        <p:txBody>
          <a:bodyPr wrap="none" anchor="ctr"/>
          <a:lstStyle/>
          <a:p>
            <a:pPr algn="ctr" rtl="1"/>
            <a:r>
              <a:rPr lang="fa-IR"/>
              <a:t>پ</a:t>
            </a:r>
            <a:endParaRPr lang="en-US"/>
          </a:p>
        </p:txBody>
      </p:sp>
      <p:sp>
        <p:nvSpPr>
          <p:cNvPr id="52227" name="Freeform 3"/>
          <p:cNvSpPr>
            <a:spLocks/>
          </p:cNvSpPr>
          <p:nvPr/>
        </p:nvSpPr>
        <p:spPr bwMode="auto">
          <a:xfrm>
            <a:off x="1187450" y="908050"/>
            <a:ext cx="576263" cy="1584325"/>
          </a:xfrm>
          <a:custGeom>
            <a:avLst/>
            <a:gdLst>
              <a:gd name="T0" fmla="*/ 610439412 w 544"/>
              <a:gd name="T1" fmla="*/ 2147483647 h 454"/>
              <a:gd name="T2" fmla="*/ 305220236 w 544"/>
              <a:gd name="T3" fmla="*/ 2147483647 h 454"/>
              <a:gd name="T4" fmla="*/ 102114003 w 544"/>
              <a:gd name="T5" fmla="*/ 2147483647 h 454"/>
              <a:gd name="T6" fmla="*/ 0 w 544"/>
              <a:gd name="T7" fmla="*/ 0 h 454"/>
              <a:gd name="T8" fmla="*/ 0 60000 65536"/>
              <a:gd name="T9" fmla="*/ 0 60000 65536"/>
              <a:gd name="T10" fmla="*/ 0 60000 65536"/>
              <a:gd name="T11" fmla="*/ 0 60000 65536"/>
              <a:gd name="T12" fmla="*/ 0 w 544"/>
              <a:gd name="T13" fmla="*/ 0 h 454"/>
              <a:gd name="T14" fmla="*/ 544 w 544"/>
              <a:gd name="T15" fmla="*/ 454 h 454"/>
            </a:gdLst>
            <a:ahLst/>
            <a:cxnLst>
              <a:cxn ang="T8">
                <a:pos x="T0" y="T1"/>
              </a:cxn>
              <a:cxn ang="T9">
                <a:pos x="T2" y="T3"/>
              </a:cxn>
              <a:cxn ang="T10">
                <a:pos x="T4" y="T5"/>
              </a:cxn>
              <a:cxn ang="T11">
                <a:pos x="T6" y="T7"/>
              </a:cxn>
            </a:cxnLst>
            <a:rect l="T12" t="T13" r="T14" b="T15"/>
            <a:pathLst>
              <a:path w="544" h="454">
                <a:moveTo>
                  <a:pt x="544" y="454"/>
                </a:moveTo>
                <a:cubicBezTo>
                  <a:pt x="445" y="348"/>
                  <a:pt x="347" y="242"/>
                  <a:pt x="272" y="227"/>
                </a:cubicBezTo>
                <a:cubicBezTo>
                  <a:pt x="197" y="212"/>
                  <a:pt x="136" y="401"/>
                  <a:pt x="91" y="363"/>
                </a:cubicBezTo>
                <a:cubicBezTo>
                  <a:pt x="46" y="325"/>
                  <a:pt x="23" y="162"/>
                  <a:pt x="0" y="0"/>
                </a:cubicBezTo>
              </a:path>
            </a:pathLst>
          </a:custGeom>
          <a:noFill/>
          <a:ln w="127000" cap="rnd">
            <a:solidFill>
              <a:srgbClr val="FFCC99"/>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28" name="Rectangle 4"/>
          <p:cNvSpPr>
            <a:spLocks noChangeArrowheads="1"/>
          </p:cNvSpPr>
          <p:nvPr/>
        </p:nvSpPr>
        <p:spPr bwMode="auto">
          <a:xfrm>
            <a:off x="2339975" y="1196975"/>
            <a:ext cx="215900" cy="2159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29" name="Rectangle 5"/>
          <p:cNvSpPr>
            <a:spLocks noChangeArrowheads="1"/>
          </p:cNvSpPr>
          <p:nvPr/>
        </p:nvSpPr>
        <p:spPr bwMode="auto">
          <a:xfrm>
            <a:off x="2411413" y="3213100"/>
            <a:ext cx="215900" cy="2159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0" name="Rectangle 6"/>
          <p:cNvSpPr>
            <a:spLocks noChangeArrowheads="1"/>
          </p:cNvSpPr>
          <p:nvPr/>
        </p:nvSpPr>
        <p:spPr bwMode="auto">
          <a:xfrm>
            <a:off x="1692275" y="2420938"/>
            <a:ext cx="215900" cy="2159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1" name="Rectangle 7"/>
          <p:cNvSpPr>
            <a:spLocks noChangeArrowheads="1"/>
          </p:cNvSpPr>
          <p:nvPr/>
        </p:nvSpPr>
        <p:spPr bwMode="auto">
          <a:xfrm>
            <a:off x="2339975" y="4149725"/>
            <a:ext cx="215900" cy="2159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2" name="WordArt 8"/>
          <p:cNvSpPr>
            <a:spLocks noChangeArrowheads="1" noChangeShapeType="1" noTextEdit="1"/>
          </p:cNvSpPr>
          <p:nvPr/>
        </p:nvSpPr>
        <p:spPr bwMode="auto">
          <a:xfrm>
            <a:off x="2700338" y="6210300"/>
            <a:ext cx="4679950" cy="647700"/>
          </a:xfrm>
          <a:prstGeom prst="rect">
            <a:avLst/>
          </a:prstGeom>
        </p:spPr>
        <p:txBody>
          <a:bodyPr wrap="none" fromWordArt="1">
            <a:prstTxWarp prst="textPlain">
              <a:avLst>
                <a:gd name="adj" fmla="val 50000"/>
              </a:avLst>
            </a:prstTxWarp>
          </a:bodyPr>
          <a:lstStyle/>
          <a:p>
            <a:pPr algn="ctr" rtl="1"/>
            <a:r>
              <a:rPr lang="fa-IR" sz="3600" kern="10">
                <a:ln w="9525">
                  <a:solidFill>
                    <a:schemeClr val="tx1"/>
                  </a:solidFill>
                  <a:round/>
                  <a:headEnd/>
                  <a:tailEnd/>
                </a:ln>
                <a:solidFill>
                  <a:srgbClr val="FF9900"/>
                </a:solidFill>
                <a:latin typeface="Arial"/>
                <a:cs typeface="Arial"/>
              </a:rPr>
              <a:t>تيپ بندي بلوكها</a:t>
            </a:r>
            <a:endParaRPr lang="en-US" sz="3600" kern="10">
              <a:ln w="9525">
                <a:solidFill>
                  <a:schemeClr val="tx1"/>
                </a:solidFill>
                <a:round/>
                <a:headEnd/>
                <a:tailEnd/>
              </a:ln>
              <a:solidFill>
                <a:srgbClr val="FF9900"/>
              </a:solidFill>
              <a:latin typeface="Arial"/>
              <a:cs typeface="Arial"/>
            </a:endParaRPr>
          </a:p>
        </p:txBody>
      </p:sp>
      <p:sp>
        <p:nvSpPr>
          <p:cNvPr id="52233" name="WordArt 9">
            <a:hlinkClick r:id="rId4" action="ppaction://hlinkpres?slideindex=1&amp;slidetitle="/>
          </p:cNvPr>
          <p:cNvSpPr>
            <a:spLocks noChangeArrowheads="1" noChangeShapeType="1" noTextEdit="1"/>
          </p:cNvSpPr>
          <p:nvPr/>
        </p:nvSpPr>
        <p:spPr bwMode="auto">
          <a:xfrm>
            <a:off x="179388" y="188913"/>
            <a:ext cx="1368425" cy="647700"/>
          </a:xfrm>
          <a:prstGeom prst="rect">
            <a:avLst/>
          </a:prstGeom>
        </p:spPr>
        <p:txBody>
          <a:bodyPr wrap="none" fromWordArt="1">
            <a:prstTxWarp prst="textPlain">
              <a:avLst>
                <a:gd name="adj" fmla="val 50000"/>
              </a:avLst>
            </a:prstTxWarp>
          </a:bodyPr>
          <a:lstStyle/>
          <a:p>
            <a:pPr algn="ctr" rtl="1"/>
            <a:r>
              <a:rPr lang="fa-IR" sz="3600" kern="10">
                <a:ln w="9525">
                  <a:solidFill>
                    <a:srgbClr val="FFCC99"/>
                  </a:solidFill>
                  <a:round/>
                  <a:headEnd/>
                  <a:tailEnd/>
                </a:ln>
                <a:solidFill>
                  <a:srgbClr val="FFCC99"/>
                </a:solidFill>
                <a:latin typeface="Arial"/>
                <a:cs typeface="Arial"/>
              </a:rPr>
              <a:t>تيپ 6و7و8</a:t>
            </a:r>
            <a:endParaRPr lang="en-US" sz="3600" kern="10">
              <a:ln w="9525">
                <a:solidFill>
                  <a:srgbClr val="FFCC99"/>
                </a:solidFill>
                <a:round/>
                <a:headEnd/>
                <a:tailEnd/>
              </a:ln>
              <a:solidFill>
                <a:srgbClr val="FFCC99"/>
              </a:solidFill>
              <a:latin typeface="Arial"/>
              <a:cs typeface="Arial"/>
            </a:endParaRPr>
          </a:p>
        </p:txBody>
      </p:sp>
      <p:sp>
        <p:nvSpPr>
          <p:cNvPr id="52234" name="Freeform 10"/>
          <p:cNvSpPr>
            <a:spLocks/>
          </p:cNvSpPr>
          <p:nvPr/>
        </p:nvSpPr>
        <p:spPr bwMode="auto">
          <a:xfrm>
            <a:off x="1476375" y="4365625"/>
            <a:ext cx="3287713" cy="1295400"/>
          </a:xfrm>
          <a:custGeom>
            <a:avLst/>
            <a:gdLst>
              <a:gd name="T0" fmla="*/ 2147483647 w 1845"/>
              <a:gd name="T1" fmla="*/ 2147483647 h 680"/>
              <a:gd name="T2" fmla="*/ 2147483647 w 1845"/>
              <a:gd name="T3" fmla="*/ 2137495910 h 680"/>
              <a:gd name="T4" fmla="*/ 2147483647 w 1845"/>
              <a:gd name="T5" fmla="*/ 1150400988 h 680"/>
              <a:gd name="T6" fmla="*/ 2147483647 w 1845"/>
              <a:gd name="T7" fmla="*/ 1810883301 h 680"/>
              <a:gd name="T8" fmla="*/ 0 w 1845"/>
              <a:gd name="T9" fmla="*/ 0 h 680"/>
              <a:gd name="T10" fmla="*/ 0 60000 65536"/>
              <a:gd name="T11" fmla="*/ 0 60000 65536"/>
              <a:gd name="T12" fmla="*/ 0 60000 65536"/>
              <a:gd name="T13" fmla="*/ 0 60000 65536"/>
              <a:gd name="T14" fmla="*/ 0 60000 65536"/>
              <a:gd name="T15" fmla="*/ 0 w 1845"/>
              <a:gd name="T16" fmla="*/ 0 h 680"/>
              <a:gd name="T17" fmla="*/ 1845 w 1845"/>
              <a:gd name="T18" fmla="*/ 680 h 680"/>
            </a:gdLst>
            <a:ahLst/>
            <a:cxnLst>
              <a:cxn ang="T10">
                <a:pos x="T0" y="T1"/>
              </a:cxn>
              <a:cxn ang="T11">
                <a:pos x="T2" y="T3"/>
              </a:cxn>
              <a:cxn ang="T12">
                <a:pos x="T4" y="T5"/>
              </a:cxn>
              <a:cxn ang="T13">
                <a:pos x="T6" y="T7"/>
              </a:cxn>
              <a:cxn ang="T14">
                <a:pos x="T8" y="T9"/>
              </a:cxn>
            </a:cxnLst>
            <a:rect l="T15" t="T16" r="T17" b="T18"/>
            <a:pathLst>
              <a:path w="1845" h="680">
                <a:moveTo>
                  <a:pt x="1815" y="680"/>
                </a:moveTo>
                <a:cubicBezTo>
                  <a:pt x="1830" y="664"/>
                  <a:pt x="1845" y="649"/>
                  <a:pt x="1769" y="589"/>
                </a:cubicBezTo>
                <a:cubicBezTo>
                  <a:pt x="1693" y="529"/>
                  <a:pt x="1535" y="332"/>
                  <a:pt x="1361" y="317"/>
                </a:cubicBezTo>
                <a:cubicBezTo>
                  <a:pt x="1187" y="302"/>
                  <a:pt x="953" y="552"/>
                  <a:pt x="726" y="499"/>
                </a:cubicBezTo>
                <a:cubicBezTo>
                  <a:pt x="499" y="446"/>
                  <a:pt x="249" y="223"/>
                  <a:pt x="0" y="0"/>
                </a:cubicBezTo>
              </a:path>
            </a:pathLst>
          </a:custGeom>
          <a:noFill/>
          <a:ln w="127000" cap="rnd">
            <a:solidFill>
              <a:srgbClr val="FF66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5" name="WordArt 11">
            <a:hlinkClick r:id="rId5" action="ppaction://hlinkpres?slideindex=1&amp;slidetitle="/>
          </p:cNvPr>
          <p:cNvSpPr>
            <a:spLocks noChangeArrowheads="1" noChangeShapeType="1" noTextEdit="1"/>
          </p:cNvSpPr>
          <p:nvPr/>
        </p:nvSpPr>
        <p:spPr bwMode="auto">
          <a:xfrm>
            <a:off x="468313" y="3716338"/>
            <a:ext cx="1081087" cy="576262"/>
          </a:xfrm>
          <a:prstGeom prst="rect">
            <a:avLst/>
          </a:prstGeom>
        </p:spPr>
        <p:txBody>
          <a:bodyPr wrap="none" fromWordArt="1">
            <a:prstTxWarp prst="textPlain">
              <a:avLst>
                <a:gd name="adj" fmla="val 50000"/>
              </a:avLst>
            </a:prstTxWarp>
          </a:bodyPr>
          <a:lstStyle/>
          <a:p>
            <a:pPr algn="ctr" rtl="1"/>
            <a:r>
              <a:rPr lang="fa-IR" sz="3600" kern="10">
                <a:ln w="9525">
                  <a:solidFill>
                    <a:srgbClr val="FF6600"/>
                  </a:solidFill>
                  <a:round/>
                  <a:headEnd/>
                  <a:tailEnd/>
                </a:ln>
                <a:solidFill>
                  <a:srgbClr val="FF6600"/>
                </a:solidFill>
                <a:latin typeface="Arial"/>
                <a:cs typeface="Arial"/>
              </a:rPr>
              <a:t>تيپ 3</a:t>
            </a:r>
            <a:endParaRPr lang="en-US" sz="3600" kern="10">
              <a:ln w="9525">
                <a:solidFill>
                  <a:srgbClr val="FF6600"/>
                </a:solidFill>
                <a:round/>
                <a:headEnd/>
                <a:tailEnd/>
              </a:ln>
              <a:solidFill>
                <a:srgbClr val="FF6600"/>
              </a:solidFill>
              <a:latin typeface="Arial"/>
              <a:cs typeface="Arial"/>
            </a:endParaRPr>
          </a:p>
        </p:txBody>
      </p:sp>
      <p:sp>
        <p:nvSpPr>
          <p:cNvPr id="52236" name="AutoShape 12"/>
          <p:cNvSpPr>
            <a:spLocks noChangeArrowheads="1"/>
          </p:cNvSpPr>
          <p:nvPr/>
        </p:nvSpPr>
        <p:spPr bwMode="auto">
          <a:xfrm>
            <a:off x="3924300" y="5445125"/>
            <a:ext cx="360363"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37" name="AutoShape 13"/>
          <p:cNvSpPr>
            <a:spLocks noChangeArrowheads="1"/>
          </p:cNvSpPr>
          <p:nvPr/>
        </p:nvSpPr>
        <p:spPr bwMode="auto">
          <a:xfrm>
            <a:off x="1835150" y="5734050"/>
            <a:ext cx="360363"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38" name="AutoShape 14"/>
          <p:cNvSpPr>
            <a:spLocks noChangeArrowheads="1"/>
          </p:cNvSpPr>
          <p:nvPr/>
        </p:nvSpPr>
        <p:spPr bwMode="auto">
          <a:xfrm>
            <a:off x="3348038" y="5661025"/>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39" name="AutoShape 15"/>
          <p:cNvSpPr>
            <a:spLocks noChangeArrowheads="1"/>
          </p:cNvSpPr>
          <p:nvPr/>
        </p:nvSpPr>
        <p:spPr bwMode="auto">
          <a:xfrm>
            <a:off x="5435600" y="5445125"/>
            <a:ext cx="360363"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0" name="AutoShape 16"/>
          <p:cNvSpPr>
            <a:spLocks noChangeArrowheads="1"/>
          </p:cNvSpPr>
          <p:nvPr/>
        </p:nvSpPr>
        <p:spPr bwMode="auto">
          <a:xfrm>
            <a:off x="4787900" y="5445125"/>
            <a:ext cx="360363"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1" name="AutoShape 17"/>
          <p:cNvSpPr>
            <a:spLocks noChangeArrowheads="1"/>
          </p:cNvSpPr>
          <p:nvPr/>
        </p:nvSpPr>
        <p:spPr bwMode="auto">
          <a:xfrm>
            <a:off x="2627313" y="5661025"/>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2" name="AutoShape 18"/>
          <p:cNvSpPr>
            <a:spLocks noChangeArrowheads="1"/>
          </p:cNvSpPr>
          <p:nvPr/>
        </p:nvSpPr>
        <p:spPr bwMode="auto">
          <a:xfrm>
            <a:off x="6011863" y="3860800"/>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3" name="AutoShape 19"/>
          <p:cNvSpPr>
            <a:spLocks noChangeArrowheads="1"/>
          </p:cNvSpPr>
          <p:nvPr/>
        </p:nvSpPr>
        <p:spPr bwMode="auto">
          <a:xfrm>
            <a:off x="5292725" y="3860800"/>
            <a:ext cx="360363"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4" name="AutoShape 20"/>
          <p:cNvSpPr>
            <a:spLocks noChangeArrowheads="1"/>
          </p:cNvSpPr>
          <p:nvPr/>
        </p:nvSpPr>
        <p:spPr bwMode="auto">
          <a:xfrm>
            <a:off x="4716463" y="3860800"/>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5" name="AutoShape 21"/>
          <p:cNvSpPr>
            <a:spLocks noChangeArrowheads="1"/>
          </p:cNvSpPr>
          <p:nvPr/>
        </p:nvSpPr>
        <p:spPr bwMode="auto">
          <a:xfrm>
            <a:off x="3995738" y="3860800"/>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6" name="AutoShape 22"/>
          <p:cNvSpPr>
            <a:spLocks noChangeArrowheads="1"/>
          </p:cNvSpPr>
          <p:nvPr/>
        </p:nvSpPr>
        <p:spPr bwMode="auto">
          <a:xfrm>
            <a:off x="3276600" y="3789363"/>
            <a:ext cx="360363" cy="360362"/>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7" name="AutoShape 23"/>
          <p:cNvSpPr>
            <a:spLocks noChangeArrowheads="1"/>
          </p:cNvSpPr>
          <p:nvPr/>
        </p:nvSpPr>
        <p:spPr bwMode="auto">
          <a:xfrm>
            <a:off x="4643438" y="1484313"/>
            <a:ext cx="360362" cy="360362"/>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8" name="AutoShape 24"/>
          <p:cNvSpPr>
            <a:spLocks noChangeArrowheads="1"/>
          </p:cNvSpPr>
          <p:nvPr/>
        </p:nvSpPr>
        <p:spPr bwMode="auto">
          <a:xfrm>
            <a:off x="5364163" y="1484313"/>
            <a:ext cx="360362" cy="360362"/>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49" name="AutoShape 25"/>
          <p:cNvSpPr>
            <a:spLocks noChangeArrowheads="1"/>
          </p:cNvSpPr>
          <p:nvPr/>
        </p:nvSpPr>
        <p:spPr bwMode="auto">
          <a:xfrm>
            <a:off x="3995738" y="1484313"/>
            <a:ext cx="360362" cy="360362"/>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50" name="AutoShape 26"/>
          <p:cNvSpPr>
            <a:spLocks noChangeArrowheads="1"/>
          </p:cNvSpPr>
          <p:nvPr/>
        </p:nvSpPr>
        <p:spPr bwMode="auto">
          <a:xfrm>
            <a:off x="3276600" y="1484313"/>
            <a:ext cx="360363" cy="360362"/>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51" name="AutoShape 27"/>
          <p:cNvSpPr>
            <a:spLocks noChangeArrowheads="1"/>
          </p:cNvSpPr>
          <p:nvPr/>
        </p:nvSpPr>
        <p:spPr bwMode="auto">
          <a:xfrm>
            <a:off x="6084888" y="1412875"/>
            <a:ext cx="360362" cy="360363"/>
          </a:xfrm>
          <a:prstGeom prst="sun">
            <a:avLst>
              <a:gd name="adj" fmla="val 25000"/>
            </a:avLst>
          </a:prstGeom>
          <a:solidFill>
            <a:srgbClr val="FF6600"/>
          </a:solidFill>
          <a:ln w="9525">
            <a:solidFill>
              <a:schemeClr val="tx1"/>
            </a:solidFill>
            <a:miter lim="800000"/>
            <a:headEnd/>
            <a:tailEnd/>
          </a:ln>
        </p:spPr>
        <p:txBody>
          <a:bodyPr wrap="none" anchor="ctr"/>
          <a:lstStyle/>
          <a:p>
            <a:endParaRPr lang="en-US"/>
          </a:p>
        </p:txBody>
      </p:sp>
      <p:sp>
        <p:nvSpPr>
          <p:cNvPr id="52252" name="Freeform 28"/>
          <p:cNvSpPr>
            <a:spLocks/>
          </p:cNvSpPr>
          <p:nvPr/>
        </p:nvSpPr>
        <p:spPr bwMode="auto">
          <a:xfrm rot="3843817">
            <a:off x="7367588" y="2339975"/>
            <a:ext cx="863600" cy="2016125"/>
          </a:xfrm>
          <a:custGeom>
            <a:avLst/>
            <a:gdLst>
              <a:gd name="T0" fmla="*/ 1370964782 w 544"/>
              <a:gd name="T1" fmla="*/ 2147483647 h 454"/>
              <a:gd name="T2" fmla="*/ 685482391 w 544"/>
              <a:gd name="T3" fmla="*/ 2147483647 h 454"/>
              <a:gd name="T4" fmla="*/ 229333421 w 544"/>
              <a:gd name="T5" fmla="*/ 2147483647 h 454"/>
              <a:gd name="T6" fmla="*/ 0 w 544"/>
              <a:gd name="T7" fmla="*/ 0 h 454"/>
              <a:gd name="T8" fmla="*/ 0 60000 65536"/>
              <a:gd name="T9" fmla="*/ 0 60000 65536"/>
              <a:gd name="T10" fmla="*/ 0 60000 65536"/>
              <a:gd name="T11" fmla="*/ 0 60000 65536"/>
              <a:gd name="T12" fmla="*/ 0 w 544"/>
              <a:gd name="T13" fmla="*/ 0 h 454"/>
              <a:gd name="T14" fmla="*/ 544 w 544"/>
              <a:gd name="T15" fmla="*/ 454 h 454"/>
            </a:gdLst>
            <a:ahLst/>
            <a:cxnLst>
              <a:cxn ang="T8">
                <a:pos x="T0" y="T1"/>
              </a:cxn>
              <a:cxn ang="T9">
                <a:pos x="T2" y="T3"/>
              </a:cxn>
              <a:cxn ang="T10">
                <a:pos x="T4" y="T5"/>
              </a:cxn>
              <a:cxn ang="T11">
                <a:pos x="T6" y="T7"/>
              </a:cxn>
            </a:cxnLst>
            <a:rect l="T12" t="T13" r="T14" b="T15"/>
            <a:pathLst>
              <a:path w="544" h="454">
                <a:moveTo>
                  <a:pt x="544" y="454"/>
                </a:moveTo>
                <a:cubicBezTo>
                  <a:pt x="445" y="348"/>
                  <a:pt x="347" y="242"/>
                  <a:pt x="272" y="227"/>
                </a:cubicBezTo>
                <a:cubicBezTo>
                  <a:pt x="197" y="212"/>
                  <a:pt x="136" y="401"/>
                  <a:pt x="91" y="363"/>
                </a:cubicBezTo>
                <a:cubicBezTo>
                  <a:pt x="46" y="325"/>
                  <a:pt x="23" y="162"/>
                  <a:pt x="0" y="0"/>
                </a:cubicBezTo>
              </a:path>
            </a:pathLst>
          </a:custGeom>
          <a:noFill/>
          <a:ln w="127000" cap="rnd">
            <a:solidFill>
              <a:srgbClr val="FFFF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53" name="WordArt 29"/>
          <p:cNvSpPr>
            <a:spLocks noChangeArrowheads="1" noChangeShapeType="1" noTextEdit="1"/>
          </p:cNvSpPr>
          <p:nvPr/>
        </p:nvSpPr>
        <p:spPr bwMode="auto">
          <a:xfrm>
            <a:off x="4932363" y="0"/>
            <a:ext cx="1008062" cy="647700"/>
          </a:xfrm>
          <a:prstGeom prst="rect">
            <a:avLst/>
          </a:prstGeom>
        </p:spPr>
        <p:txBody>
          <a:bodyPr wrap="none" fromWordArt="1">
            <a:prstTxWarp prst="textPlain">
              <a:avLst>
                <a:gd name="adj" fmla="val 50000"/>
              </a:avLst>
            </a:prstTxWarp>
          </a:bodyPr>
          <a:lstStyle/>
          <a:p>
            <a:pPr algn="ctr" rtl="1"/>
            <a:r>
              <a:rPr lang="fa-IR" sz="3600" kern="10">
                <a:ln w="9525">
                  <a:solidFill>
                    <a:srgbClr val="99FF66"/>
                  </a:solidFill>
                  <a:round/>
                  <a:headEnd/>
                  <a:tailEnd/>
                </a:ln>
                <a:solidFill>
                  <a:srgbClr val="66FF66"/>
                </a:solidFill>
                <a:latin typeface="Arial"/>
                <a:cs typeface="Arial"/>
              </a:rPr>
              <a:t>تيپ 1</a:t>
            </a:r>
            <a:endParaRPr lang="en-US" sz="3600" kern="10">
              <a:ln w="9525">
                <a:solidFill>
                  <a:srgbClr val="99FF66"/>
                </a:solidFill>
                <a:round/>
                <a:headEnd/>
                <a:tailEnd/>
              </a:ln>
              <a:solidFill>
                <a:srgbClr val="66FF66"/>
              </a:solidFill>
              <a:latin typeface="Arial"/>
              <a:cs typeface="Arial"/>
            </a:endParaRPr>
          </a:p>
        </p:txBody>
      </p:sp>
      <p:sp>
        <p:nvSpPr>
          <p:cNvPr id="52254" name="AutoShape 30"/>
          <p:cNvSpPr>
            <a:spLocks noChangeArrowheads="1"/>
          </p:cNvSpPr>
          <p:nvPr/>
        </p:nvSpPr>
        <p:spPr bwMode="auto">
          <a:xfrm>
            <a:off x="6948488" y="4581525"/>
            <a:ext cx="350837" cy="350838"/>
          </a:xfrm>
          <a:prstGeom prst="diamond">
            <a:avLst/>
          </a:prstGeom>
          <a:solidFill>
            <a:srgbClr val="FFFFCC"/>
          </a:solidFill>
          <a:ln w="9525">
            <a:solidFill>
              <a:schemeClr val="tx1"/>
            </a:solidFill>
            <a:miter lim="800000"/>
            <a:headEnd/>
            <a:tailEnd/>
          </a:ln>
        </p:spPr>
        <p:txBody>
          <a:bodyPr wrap="none" anchor="ctr"/>
          <a:lstStyle/>
          <a:p>
            <a:endParaRPr lang="en-US"/>
          </a:p>
        </p:txBody>
      </p:sp>
      <p:sp>
        <p:nvSpPr>
          <p:cNvPr id="52255" name="AutoShape 31"/>
          <p:cNvSpPr>
            <a:spLocks noChangeArrowheads="1"/>
          </p:cNvSpPr>
          <p:nvPr/>
        </p:nvSpPr>
        <p:spPr bwMode="auto">
          <a:xfrm>
            <a:off x="7019925" y="620713"/>
            <a:ext cx="350838" cy="350837"/>
          </a:xfrm>
          <a:prstGeom prst="diamond">
            <a:avLst/>
          </a:prstGeom>
          <a:solidFill>
            <a:srgbClr val="FFFFCC"/>
          </a:solidFill>
          <a:ln w="9525">
            <a:solidFill>
              <a:schemeClr val="tx1"/>
            </a:solidFill>
            <a:miter lim="800000"/>
            <a:headEnd/>
            <a:tailEnd/>
          </a:ln>
        </p:spPr>
        <p:txBody>
          <a:bodyPr wrap="none" anchor="ctr"/>
          <a:lstStyle/>
          <a:p>
            <a:endParaRPr lang="en-US"/>
          </a:p>
        </p:txBody>
      </p:sp>
      <p:sp>
        <p:nvSpPr>
          <p:cNvPr id="52256" name="AutoShape 32"/>
          <p:cNvSpPr>
            <a:spLocks noChangeArrowheads="1"/>
          </p:cNvSpPr>
          <p:nvPr/>
        </p:nvSpPr>
        <p:spPr bwMode="auto">
          <a:xfrm>
            <a:off x="6948488" y="3500438"/>
            <a:ext cx="350837" cy="350837"/>
          </a:xfrm>
          <a:prstGeom prst="diamond">
            <a:avLst/>
          </a:prstGeom>
          <a:solidFill>
            <a:srgbClr val="FFFFCC"/>
          </a:solidFill>
          <a:ln w="9525">
            <a:solidFill>
              <a:schemeClr val="tx1"/>
            </a:solidFill>
            <a:miter lim="800000"/>
            <a:headEnd/>
            <a:tailEnd/>
          </a:ln>
        </p:spPr>
        <p:txBody>
          <a:bodyPr wrap="none" anchor="ctr"/>
          <a:lstStyle/>
          <a:p>
            <a:endParaRPr lang="en-US"/>
          </a:p>
        </p:txBody>
      </p:sp>
      <p:sp>
        <p:nvSpPr>
          <p:cNvPr id="52257" name="AutoShape 33"/>
          <p:cNvSpPr>
            <a:spLocks noChangeArrowheads="1"/>
          </p:cNvSpPr>
          <p:nvPr/>
        </p:nvSpPr>
        <p:spPr bwMode="auto">
          <a:xfrm>
            <a:off x="6948488" y="1700213"/>
            <a:ext cx="350837" cy="350837"/>
          </a:xfrm>
          <a:prstGeom prst="diamond">
            <a:avLst/>
          </a:prstGeom>
          <a:solidFill>
            <a:srgbClr val="FFFFCC"/>
          </a:solidFill>
          <a:ln w="9525">
            <a:solidFill>
              <a:schemeClr val="tx1"/>
            </a:solidFill>
            <a:miter lim="800000"/>
            <a:headEnd/>
            <a:tailEnd/>
          </a:ln>
        </p:spPr>
        <p:txBody>
          <a:bodyPr wrap="none" anchor="ctr"/>
          <a:lstStyle/>
          <a:p>
            <a:endParaRPr lang="en-US"/>
          </a:p>
        </p:txBody>
      </p:sp>
      <p:sp>
        <p:nvSpPr>
          <p:cNvPr id="52258" name="Freeform 34"/>
          <p:cNvSpPr>
            <a:spLocks/>
          </p:cNvSpPr>
          <p:nvPr/>
        </p:nvSpPr>
        <p:spPr bwMode="auto">
          <a:xfrm>
            <a:off x="5076825" y="4724400"/>
            <a:ext cx="2087563" cy="792163"/>
          </a:xfrm>
          <a:custGeom>
            <a:avLst/>
            <a:gdLst>
              <a:gd name="T0" fmla="*/ 0 w 1315"/>
              <a:gd name="T1" fmla="*/ 0 h 499"/>
              <a:gd name="T2" fmla="*/ 798890418 w 1315"/>
              <a:gd name="T3" fmla="*/ 115927282 h 499"/>
              <a:gd name="T4" fmla="*/ 1141631821 w 1315"/>
              <a:gd name="T5" fmla="*/ 572076682 h 499"/>
              <a:gd name="T6" fmla="*/ 1713706818 w 1315"/>
              <a:gd name="T7" fmla="*/ 1030745495 h 499"/>
              <a:gd name="T8" fmla="*/ 2147483647 w 1315"/>
              <a:gd name="T9" fmla="*/ 1257559645 h 499"/>
              <a:gd name="T10" fmla="*/ 0 60000 65536"/>
              <a:gd name="T11" fmla="*/ 0 60000 65536"/>
              <a:gd name="T12" fmla="*/ 0 60000 65536"/>
              <a:gd name="T13" fmla="*/ 0 60000 65536"/>
              <a:gd name="T14" fmla="*/ 0 60000 65536"/>
              <a:gd name="T15" fmla="*/ 0 w 1315"/>
              <a:gd name="T16" fmla="*/ 0 h 499"/>
              <a:gd name="T17" fmla="*/ 1315 w 1315"/>
              <a:gd name="T18" fmla="*/ 499 h 499"/>
            </a:gdLst>
            <a:ahLst/>
            <a:cxnLst>
              <a:cxn ang="T10">
                <a:pos x="T0" y="T1"/>
              </a:cxn>
              <a:cxn ang="T11">
                <a:pos x="T2" y="T3"/>
              </a:cxn>
              <a:cxn ang="T12">
                <a:pos x="T4" y="T5"/>
              </a:cxn>
              <a:cxn ang="T13">
                <a:pos x="T6" y="T7"/>
              </a:cxn>
              <a:cxn ang="T14">
                <a:pos x="T8" y="T9"/>
              </a:cxn>
            </a:cxnLst>
            <a:rect l="T15" t="T16" r="T17" b="T18"/>
            <a:pathLst>
              <a:path w="1315" h="499">
                <a:moveTo>
                  <a:pt x="0" y="0"/>
                </a:moveTo>
                <a:cubicBezTo>
                  <a:pt x="121" y="4"/>
                  <a:pt x="242" y="8"/>
                  <a:pt x="317" y="46"/>
                </a:cubicBezTo>
                <a:cubicBezTo>
                  <a:pt x="392" y="84"/>
                  <a:pt x="393" y="167"/>
                  <a:pt x="453" y="227"/>
                </a:cubicBezTo>
                <a:cubicBezTo>
                  <a:pt x="513" y="287"/>
                  <a:pt x="536" y="364"/>
                  <a:pt x="680" y="409"/>
                </a:cubicBezTo>
                <a:cubicBezTo>
                  <a:pt x="824" y="454"/>
                  <a:pt x="1209" y="492"/>
                  <a:pt x="1315" y="499"/>
                </a:cubicBezTo>
              </a:path>
            </a:pathLst>
          </a:custGeom>
          <a:noFill/>
          <a:ln w="127000">
            <a:solidFill>
              <a:srgbClr val="FF9900"/>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59" name="WordArt 35">
            <a:hlinkClick r:id="rId6" action="ppaction://hlinkpres?slideindex=1&amp;slidetitle="/>
          </p:cNvPr>
          <p:cNvSpPr>
            <a:spLocks noChangeArrowheads="1" noChangeShapeType="1" noTextEdit="1"/>
          </p:cNvSpPr>
          <p:nvPr/>
        </p:nvSpPr>
        <p:spPr bwMode="auto">
          <a:xfrm>
            <a:off x="7235825" y="5300663"/>
            <a:ext cx="1079500" cy="574675"/>
          </a:xfrm>
          <a:prstGeom prst="rect">
            <a:avLst/>
          </a:prstGeom>
        </p:spPr>
        <p:txBody>
          <a:bodyPr wrap="none" fromWordArt="1">
            <a:prstTxWarp prst="textPlain">
              <a:avLst>
                <a:gd name="adj" fmla="val 50000"/>
              </a:avLst>
            </a:prstTxWarp>
          </a:bodyPr>
          <a:lstStyle/>
          <a:p>
            <a:pPr algn="ctr" rtl="1"/>
            <a:r>
              <a:rPr lang="fa-IR" sz="3600" kern="10">
                <a:ln w="9525">
                  <a:solidFill>
                    <a:srgbClr val="FF9900"/>
                  </a:solidFill>
                  <a:round/>
                  <a:headEnd/>
                  <a:tailEnd/>
                </a:ln>
                <a:solidFill>
                  <a:srgbClr val="FF9900"/>
                </a:solidFill>
                <a:latin typeface="Arial"/>
                <a:cs typeface="Arial"/>
              </a:rPr>
              <a:t>تيپ 2</a:t>
            </a:r>
            <a:endParaRPr lang="en-US" sz="3600" kern="10">
              <a:ln w="9525">
                <a:solidFill>
                  <a:srgbClr val="FF9900"/>
                </a:solidFill>
                <a:round/>
                <a:headEnd/>
                <a:tailEnd/>
              </a:ln>
              <a:solidFill>
                <a:srgbClr val="FF9900"/>
              </a:solidFill>
              <a:latin typeface="Arial"/>
              <a:cs typeface="Arial"/>
            </a:endParaRPr>
          </a:p>
        </p:txBody>
      </p:sp>
      <p:sp>
        <p:nvSpPr>
          <p:cNvPr id="52260" name="AutoShape 36"/>
          <p:cNvSpPr>
            <a:spLocks noChangeArrowheads="1"/>
          </p:cNvSpPr>
          <p:nvPr/>
        </p:nvSpPr>
        <p:spPr bwMode="auto">
          <a:xfrm>
            <a:off x="4716463" y="4581525"/>
            <a:ext cx="215900" cy="360363"/>
          </a:xfrm>
          <a:custGeom>
            <a:avLst/>
            <a:gdLst>
              <a:gd name="T0" fmla="*/ 10785006 w 21600"/>
              <a:gd name="T1" fmla="*/ 0 h 21600"/>
              <a:gd name="T2" fmla="*/ 3158577 w 21600"/>
              <a:gd name="T3" fmla="*/ 14687911 h 21600"/>
              <a:gd name="T4" fmla="*/ 0 w 21600"/>
              <a:gd name="T5" fmla="*/ 50151517 h 21600"/>
              <a:gd name="T6" fmla="*/ 3158577 w 21600"/>
              <a:gd name="T7" fmla="*/ 85614910 h 21600"/>
              <a:gd name="T8" fmla="*/ 10785006 w 21600"/>
              <a:gd name="T9" fmla="*/ 100302767 h 21600"/>
              <a:gd name="T10" fmla="*/ 18411441 w 21600"/>
              <a:gd name="T11" fmla="*/ 85614910 h 21600"/>
              <a:gd name="T12" fmla="*/ 21570011 w 21600"/>
              <a:gd name="T13" fmla="*/ 50151517 h 21600"/>
              <a:gd name="T14" fmla="*/ 18411441 w 21600"/>
              <a:gd name="T15" fmla="*/ 1468791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9900"/>
          </a:solidFill>
          <a:ln w="9525">
            <a:solidFill>
              <a:schemeClr val="tx1"/>
            </a:solidFill>
            <a:round/>
            <a:headEnd/>
            <a:tailEnd/>
          </a:ln>
        </p:spPr>
        <p:txBody>
          <a:bodyPr wrap="none" anchor="ctr"/>
          <a:lstStyle/>
          <a:p>
            <a:endParaRPr lang="en-US"/>
          </a:p>
        </p:txBody>
      </p:sp>
      <p:sp>
        <p:nvSpPr>
          <p:cNvPr id="52261" name="AutoShape 37"/>
          <p:cNvSpPr>
            <a:spLocks noChangeArrowheads="1"/>
          </p:cNvSpPr>
          <p:nvPr/>
        </p:nvSpPr>
        <p:spPr bwMode="auto">
          <a:xfrm>
            <a:off x="4716463" y="692150"/>
            <a:ext cx="215900" cy="360363"/>
          </a:xfrm>
          <a:custGeom>
            <a:avLst/>
            <a:gdLst>
              <a:gd name="T0" fmla="*/ 10785006 w 21600"/>
              <a:gd name="T1" fmla="*/ 0 h 21600"/>
              <a:gd name="T2" fmla="*/ 3158577 w 21600"/>
              <a:gd name="T3" fmla="*/ 14687911 h 21600"/>
              <a:gd name="T4" fmla="*/ 0 w 21600"/>
              <a:gd name="T5" fmla="*/ 50151517 h 21600"/>
              <a:gd name="T6" fmla="*/ 3158577 w 21600"/>
              <a:gd name="T7" fmla="*/ 85614910 h 21600"/>
              <a:gd name="T8" fmla="*/ 10785006 w 21600"/>
              <a:gd name="T9" fmla="*/ 100302767 h 21600"/>
              <a:gd name="T10" fmla="*/ 18411441 w 21600"/>
              <a:gd name="T11" fmla="*/ 85614910 h 21600"/>
              <a:gd name="T12" fmla="*/ 21570011 w 21600"/>
              <a:gd name="T13" fmla="*/ 50151517 h 21600"/>
              <a:gd name="T14" fmla="*/ 18411441 w 21600"/>
              <a:gd name="T15" fmla="*/ 1468791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9900"/>
          </a:solidFill>
          <a:ln w="9525">
            <a:solidFill>
              <a:schemeClr val="tx1"/>
            </a:solidFill>
            <a:round/>
            <a:headEnd/>
            <a:tailEnd/>
          </a:ln>
        </p:spPr>
        <p:txBody>
          <a:bodyPr wrap="none" anchor="ctr"/>
          <a:lstStyle/>
          <a:p>
            <a:endParaRPr lang="en-US"/>
          </a:p>
        </p:txBody>
      </p:sp>
      <p:sp>
        <p:nvSpPr>
          <p:cNvPr id="52262" name="AutoShape 38"/>
          <p:cNvSpPr>
            <a:spLocks noChangeArrowheads="1"/>
          </p:cNvSpPr>
          <p:nvPr/>
        </p:nvSpPr>
        <p:spPr bwMode="auto">
          <a:xfrm>
            <a:off x="4716463" y="2133600"/>
            <a:ext cx="215900" cy="360363"/>
          </a:xfrm>
          <a:custGeom>
            <a:avLst/>
            <a:gdLst>
              <a:gd name="T0" fmla="*/ 10785006 w 21600"/>
              <a:gd name="T1" fmla="*/ 0 h 21600"/>
              <a:gd name="T2" fmla="*/ 3158577 w 21600"/>
              <a:gd name="T3" fmla="*/ 14687911 h 21600"/>
              <a:gd name="T4" fmla="*/ 0 w 21600"/>
              <a:gd name="T5" fmla="*/ 50151517 h 21600"/>
              <a:gd name="T6" fmla="*/ 3158577 w 21600"/>
              <a:gd name="T7" fmla="*/ 85614910 h 21600"/>
              <a:gd name="T8" fmla="*/ 10785006 w 21600"/>
              <a:gd name="T9" fmla="*/ 100302767 h 21600"/>
              <a:gd name="T10" fmla="*/ 18411441 w 21600"/>
              <a:gd name="T11" fmla="*/ 85614910 h 21600"/>
              <a:gd name="T12" fmla="*/ 21570011 w 21600"/>
              <a:gd name="T13" fmla="*/ 50151517 h 21600"/>
              <a:gd name="T14" fmla="*/ 18411441 w 21600"/>
              <a:gd name="T15" fmla="*/ 1468791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9900"/>
          </a:solidFill>
          <a:ln w="9525">
            <a:solidFill>
              <a:schemeClr val="tx1"/>
            </a:solidFill>
            <a:round/>
            <a:headEnd/>
            <a:tailEnd/>
          </a:ln>
        </p:spPr>
        <p:txBody>
          <a:bodyPr wrap="none" anchor="ctr"/>
          <a:lstStyle/>
          <a:p>
            <a:endParaRPr lang="en-US"/>
          </a:p>
        </p:txBody>
      </p:sp>
      <p:sp>
        <p:nvSpPr>
          <p:cNvPr id="52263" name="AutoShape 39"/>
          <p:cNvSpPr>
            <a:spLocks noChangeArrowheads="1"/>
          </p:cNvSpPr>
          <p:nvPr/>
        </p:nvSpPr>
        <p:spPr bwMode="auto">
          <a:xfrm>
            <a:off x="4716463" y="3068638"/>
            <a:ext cx="144462" cy="360362"/>
          </a:xfrm>
          <a:custGeom>
            <a:avLst/>
            <a:gdLst>
              <a:gd name="T0" fmla="*/ 3230899 w 21600"/>
              <a:gd name="T1" fmla="*/ 0 h 21600"/>
              <a:gd name="T2" fmla="*/ 946219 w 21600"/>
              <a:gd name="T3" fmla="*/ 14687820 h 21600"/>
              <a:gd name="T4" fmla="*/ 0 w 21600"/>
              <a:gd name="T5" fmla="*/ 50150977 h 21600"/>
              <a:gd name="T6" fmla="*/ 946219 w 21600"/>
              <a:gd name="T7" fmla="*/ 85614139 h 21600"/>
              <a:gd name="T8" fmla="*/ 3230899 w 21600"/>
              <a:gd name="T9" fmla="*/ 100301955 h 21600"/>
              <a:gd name="T10" fmla="*/ 5515579 w 21600"/>
              <a:gd name="T11" fmla="*/ 85614139 h 21600"/>
              <a:gd name="T12" fmla="*/ 6461798 w 21600"/>
              <a:gd name="T13" fmla="*/ 50150977 h 21600"/>
              <a:gd name="T14" fmla="*/ 5515579 w 21600"/>
              <a:gd name="T15" fmla="*/ 1468782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9900"/>
          </a:solidFill>
          <a:ln w="9525">
            <a:solidFill>
              <a:schemeClr val="tx1"/>
            </a:solidFill>
            <a:round/>
            <a:headEnd/>
            <a:tailEnd/>
          </a:ln>
        </p:spPr>
        <p:txBody>
          <a:bodyPr wrap="none" anchor="ctr"/>
          <a:lstStyle/>
          <a:p>
            <a:endParaRPr lang="en-US"/>
          </a:p>
        </p:txBody>
      </p:sp>
      <p:sp>
        <p:nvSpPr>
          <p:cNvPr id="52264" name="Freeform 40"/>
          <p:cNvSpPr>
            <a:spLocks/>
          </p:cNvSpPr>
          <p:nvPr/>
        </p:nvSpPr>
        <p:spPr bwMode="auto">
          <a:xfrm rot="-2950406">
            <a:off x="3528219" y="323056"/>
            <a:ext cx="1295400" cy="649288"/>
          </a:xfrm>
          <a:custGeom>
            <a:avLst/>
            <a:gdLst>
              <a:gd name="T0" fmla="*/ 0 w 1315"/>
              <a:gd name="T1" fmla="*/ 0 h 499"/>
              <a:gd name="T2" fmla="*/ 307620568 w 1315"/>
              <a:gd name="T3" fmla="*/ 77880731 h 499"/>
              <a:gd name="T4" fmla="*/ 439596659 w 1315"/>
              <a:gd name="T5" fmla="*/ 384325216 h 499"/>
              <a:gd name="T6" fmla="*/ 659880702 w 1315"/>
              <a:gd name="T7" fmla="*/ 692463856 h 499"/>
              <a:gd name="T8" fmla="*/ 1276092156 w 1315"/>
              <a:gd name="T9" fmla="*/ 844839611 h 499"/>
              <a:gd name="T10" fmla="*/ 0 60000 65536"/>
              <a:gd name="T11" fmla="*/ 0 60000 65536"/>
              <a:gd name="T12" fmla="*/ 0 60000 65536"/>
              <a:gd name="T13" fmla="*/ 0 60000 65536"/>
              <a:gd name="T14" fmla="*/ 0 60000 65536"/>
              <a:gd name="T15" fmla="*/ 0 w 1315"/>
              <a:gd name="T16" fmla="*/ 0 h 499"/>
              <a:gd name="T17" fmla="*/ 1315 w 1315"/>
              <a:gd name="T18" fmla="*/ 499 h 499"/>
            </a:gdLst>
            <a:ahLst/>
            <a:cxnLst>
              <a:cxn ang="T10">
                <a:pos x="T0" y="T1"/>
              </a:cxn>
              <a:cxn ang="T11">
                <a:pos x="T2" y="T3"/>
              </a:cxn>
              <a:cxn ang="T12">
                <a:pos x="T4" y="T5"/>
              </a:cxn>
              <a:cxn ang="T13">
                <a:pos x="T6" y="T7"/>
              </a:cxn>
              <a:cxn ang="T14">
                <a:pos x="T8" y="T9"/>
              </a:cxn>
            </a:cxnLst>
            <a:rect l="T15" t="T16" r="T17" b="T18"/>
            <a:pathLst>
              <a:path w="1315" h="499">
                <a:moveTo>
                  <a:pt x="0" y="0"/>
                </a:moveTo>
                <a:cubicBezTo>
                  <a:pt x="121" y="4"/>
                  <a:pt x="242" y="8"/>
                  <a:pt x="317" y="46"/>
                </a:cubicBezTo>
                <a:cubicBezTo>
                  <a:pt x="392" y="84"/>
                  <a:pt x="393" y="167"/>
                  <a:pt x="453" y="227"/>
                </a:cubicBezTo>
                <a:cubicBezTo>
                  <a:pt x="513" y="287"/>
                  <a:pt x="536" y="364"/>
                  <a:pt x="680" y="409"/>
                </a:cubicBezTo>
                <a:cubicBezTo>
                  <a:pt x="824" y="454"/>
                  <a:pt x="1209" y="492"/>
                  <a:pt x="1315" y="499"/>
                </a:cubicBezTo>
              </a:path>
            </a:pathLst>
          </a:custGeom>
          <a:noFill/>
          <a:ln w="127000">
            <a:solidFill>
              <a:srgbClr val="99FF66"/>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65" name="WordArt 41">
            <a:hlinkClick r:id="rId7" action="ppaction://hlinkpres?slideindex=1&amp;slidetitle="/>
          </p:cNvPr>
          <p:cNvSpPr>
            <a:spLocks noChangeArrowheads="1" noChangeShapeType="1" noTextEdit="1"/>
          </p:cNvSpPr>
          <p:nvPr/>
        </p:nvSpPr>
        <p:spPr bwMode="auto">
          <a:xfrm>
            <a:off x="7596188" y="1916113"/>
            <a:ext cx="1368425" cy="647700"/>
          </a:xfrm>
          <a:prstGeom prst="rect">
            <a:avLst/>
          </a:prstGeom>
        </p:spPr>
        <p:txBody>
          <a:bodyPr wrap="none" fromWordArt="1">
            <a:prstTxWarp prst="textPlain">
              <a:avLst>
                <a:gd name="adj" fmla="val 50000"/>
              </a:avLst>
            </a:prstTxWarp>
          </a:bodyPr>
          <a:lstStyle/>
          <a:p>
            <a:pPr algn="ctr" rtl="1"/>
            <a:r>
              <a:rPr lang="fa-IR" sz="3600" kern="10">
                <a:ln w="9525">
                  <a:solidFill>
                    <a:srgbClr val="FFFFCC"/>
                  </a:solidFill>
                  <a:round/>
                  <a:headEnd/>
                  <a:tailEnd/>
                </a:ln>
                <a:solidFill>
                  <a:srgbClr val="FFCC99"/>
                </a:solidFill>
                <a:latin typeface="Arial"/>
                <a:cs typeface="Arial"/>
              </a:rPr>
              <a:t>تيپ 4و5</a:t>
            </a:r>
            <a:endParaRPr lang="en-US" sz="3600" kern="10">
              <a:ln w="9525">
                <a:solidFill>
                  <a:srgbClr val="FFFFCC"/>
                </a:solidFill>
                <a:round/>
                <a:headEnd/>
                <a:tailEnd/>
              </a:ln>
              <a:solidFill>
                <a:srgbClr val="FFCC99"/>
              </a:solidFill>
              <a:latin typeface="Arial"/>
              <a:cs typeface="Arial"/>
            </a:endParaRPr>
          </a:p>
        </p:txBody>
      </p:sp>
      <p:sp>
        <p:nvSpPr>
          <p:cNvPr id="52266" name="AutoShape 42"/>
          <p:cNvSpPr>
            <a:spLocks noChangeArrowheads="1"/>
          </p:cNvSpPr>
          <p:nvPr/>
        </p:nvSpPr>
        <p:spPr bwMode="auto">
          <a:xfrm>
            <a:off x="3276600" y="765175"/>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67" name="AutoShape 43"/>
          <p:cNvSpPr>
            <a:spLocks noChangeArrowheads="1"/>
          </p:cNvSpPr>
          <p:nvPr/>
        </p:nvSpPr>
        <p:spPr bwMode="auto">
          <a:xfrm>
            <a:off x="6084888" y="2276475"/>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68" name="AutoShape 44"/>
          <p:cNvSpPr>
            <a:spLocks noChangeArrowheads="1"/>
          </p:cNvSpPr>
          <p:nvPr/>
        </p:nvSpPr>
        <p:spPr bwMode="auto">
          <a:xfrm>
            <a:off x="3419475" y="2276475"/>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69" name="AutoShape 45"/>
          <p:cNvSpPr>
            <a:spLocks noChangeArrowheads="1"/>
          </p:cNvSpPr>
          <p:nvPr/>
        </p:nvSpPr>
        <p:spPr bwMode="auto">
          <a:xfrm>
            <a:off x="3419475" y="3141663"/>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70" name="AutoShape 46"/>
          <p:cNvSpPr>
            <a:spLocks noChangeArrowheads="1"/>
          </p:cNvSpPr>
          <p:nvPr/>
        </p:nvSpPr>
        <p:spPr bwMode="auto">
          <a:xfrm>
            <a:off x="3419475" y="4652963"/>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71" name="AutoShape 47">
            <a:hlinkClick r:id="rId8" action="ppaction://hlinkpres?slideindex=1&amp;slidetitle="/>
          </p:cNvPr>
          <p:cNvSpPr>
            <a:spLocks noChangeArrowheads="1"/>
          </p:cNvSpPr>
          <p:nvPr/>
        </p:nvSpPr>
        <p:spPr bwMode="auto">
          <a:xfrm>
            <a:off x="6084888" y="765175"/>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72" name="AutoShape 48"/>
          <p:cNvSpPr>
            <a:spLocks noChangeArrowheads="1"/>
          </p:cNvSpPr>
          <p:nvPr/>
        </p:nvSpPr>
        <p:spPr bwMode="auto">
          <a:xfrm>
            <a:off x="6084888" y="3141663"/>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52273" name="AutoShape 49"/>
          <p:cNvSpPr>
            <a:spLocks noChangeArrowheads="1"/>
          </p:cNvSpPr>
          <p:nvPr/>
        </p:nvSpPr>
        <p:spPr bwMode="auto">
          <a:xfrm>
            <a:off x="6084888" y="4581525"/>
            <a:ext cx="193675" cy="215900"/>
          </a:xfrm>
          <a:prstGeom prst="octagon">
            <a:avLst>
              <a:gd name="adj" fmla="val 29287"/>
            </a:avLst>
          </a:prstGeom>
          <a:solidFill>
            <a:srgbClr val="99FF66"/>
          </a:solidFill>
          <a:ln w="9525">
            <a:solidFill>
              <a:schemeClr val="tx1"/>
            </a:solidFill>
            <a:miter lim="800000"/>
            <a:headEnd/>
            <a:tailEnd/>
          </a:ln>
        </p:spPr>
        <p:txBody>
          <a:bodyPr wrap="none" anchor="ctr"/>
          <a:lstStyle/>
          <a:p>
            <a:endParaRPr lang="en-US"/>
          </a:p>
        </p:txBody>
      </p:sp>
      <p:sp>
        <p:nvSpPr>
          <p:cNvPr id="6195" name="Text Box 50"/>
          <p:cNvSpPr txBox="1">
            <a:spLocks noChangeArrowheads="1"/>
          </p:cNvSpPr>
          <p:nvPr/>
        </p:nvSpPr>
        <p:spPr bwMode="auto">
          <a:xfrm>
            <a:off x="1116013" y="580548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endParaRPr lang="en-US"/>
          </a:p>
        </p:txBody>
      </p:sp>
    </p:spTree>
    <p:extLst>
      <p:ext uri="{BB962C8B-B14F-4D97-AF65-F5344CB8AC3E}">
        <p14:creationId xmlns:p14="http://schemas.microsoft.com/office/powerpoint/2010/main" val="143642290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2232"/>
                                        </p:tgtEl>
                                        <p:attrNameLst>
                                          <p:attrName>style.visibility</p:attrName>
                                        </p:attrNameLst>
                                      </p:cBhvr>
                                      <p:to>
                                        <p:strVal val="visible"/>
                                      </p:to>
                                    </p:set>
                                    <p:animEffect transition="in" filter="fade">
                                      <p:cBhvr>
                                        <p:cTn id="11" dur="2000"/>
                                        <p:tgtEl>
                                          <p:spTgt spid="522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xit" presetSubtype="4" fill="hold" grpId="1" nodeType="clickEffect">
                                  <p:stCondLst>
                                    <p:cond delay="0"/>
                                  </p:stCondLst>
                                  <p:childTnLst>
                                    <p:anim calcmode="lin" valueType="num">
                                      <p:cBhvr additive="base">
                                        <p:cTn id="15" dur="500"/>
                                        <p:tgtEl>
                                          <p:spTgt spid="52232"/>
                                        </p:tgtEl>
                                        <p:attrNameLst>
                                          <p:attrName>ppt_x</p:attrName>
                                        </p:attrNameLst>
                                      </p:cBhvr>
                                      <p:tavLst>
                                        <p:tav tm="0">
                                          <p:val>
                                            <p:strVal val="ppt_x"/>
                                          </p:val>
                                        </p:tav>
                                        <p:tav tm="100000">
                                          <p:val>
                                            <p:strVal val="ppt_x"/>
                                          </p:val>
                                        </p:tav>
                                      </p:tavLst>
                                    </p:anim>
                                    <p:anim calcmode="lin" valueType="num">
                                      <p:cBhvr additive="base">
                                        <p:cTn id="16" dur="500"/>
                                        <p:tgtEl>
                                          <p:spTgt spid="52232"/>
                                        </p:tgtEl>
                                        <p:attrNameLst>
                                          <p:attrName>ppt_y</p:attrName>
                                        </p:attrNameLst>
                                      </p:cBhvr>
                                      <p:tavLst>
                                        <p:tav tm="0">
                                          <p:val>
                                            <p:strVal val="ppt_y"/>
                                          </p:val>
                                        </p:tav>
                                        <p:tav tm="100000">
                                          <p:val>
                                            <p:strVal val="1+ppt_h/2"/>
                                          </p:val>
                                        </p:tav>
                                      </p:tavLst>
                                    </p:anim>
                                    <p:set>
                                      <p:cBhvr>
                                        <p:cTn id="17" dur="1" fill="hold">
                                          <p:stCondLst>
                                            <p:cond delay="499"/>
                                          </p:stCondLst>
                                        </p:cTn>
                                        <p:tgtEl>
                                          <p:spTgt spid="522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53"/>
                                        </p:tgtEl>
                                        <p:attrNameLst>
                                          <p:attrName>style.visibility</p:attrName>
                                        </p:attrNameLst>
                                      </p:cBhvr>
                                      <p:to>
                                        <p:strVal val="visible"/>
                                      </p:to>
                                    </p:set>
                                    <p:animEffect transition="in" filter="fade">
                                      <p:cBhvr>
                                        <p:cTn id="22" dur="2000"/>
                                        <p:tgtEl>
                                          <p:spTgt spid="522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264"/>
                                        </p:tgtEl>
                                        <p:attrNameLst>
                                          <p:attrName>style.visibility</p:attrName>
                                        </p:attrNameLst>
                                      </p:cBhvr>
                                      <p:to>
                                        <p:strVal val="visible"/>
                                      </p:to>
                                    </p:set>
                                    <p:animEffect transition="in" filter="fade">
                                      <p:cBhvr>
                                        <p:cTn id="25" dur="2000"/>
                                        <p:tgtEl>
                                          <p:spTgt spid="5226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268"/>
                                        </p:tgtEl>
                                        <p:attrNameLst>
                                          <p:attrName>style.visibility</p:attrName>
                                        </p:attrNameLst>
                                      </p:cBhvr>
                                      <p:to>
                                        <p:strVal val="visible"/>
                                      </p:to>
                                    </p:set>
                                    <p:animEffect transition="in" filter="fade">
                                      <p:cBhvr>
                                        <p:cTn id="28" dur="2000"/>
                                        <p:tgtEl>
                                          <p:spTgt spid="522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269"/>
                                        </p:tgtEl>
                                        <p:attrNameLst>
                                          <p:attrName>style.visibility</p:attrName>
                                        </p:attrNameLst>
                                      </p:cBhvr>
                                      <p:to>
                                        <p:strVal val="visible"/>
                                      </p:to>
                                    </p:set>
                                    <p:animEffect transition="in" filter="fade">
                                      <p:cBhvr>
                                        <p:cTn id="31" dur="2000"/>
                                        <p:tgtEl>
                                          <p:spTgt spid="522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267"/>
                                        </p:tgtEl>
                                        <p:attrNameLst>
                                          <p:attrName>style.visibility</p:attrName>
                                        </p:attrNameLst>
                                      </p:cBhvr>
                                      <p:to>
                                        <p:strVal val="visible"/>
                                      </p:to>
                                    </p:set>
                                    <p:animEffect transition="in" filter="fade">
                                      <p:cBhvr>
                                        <p:cTn id="34" dur="2000"/>
                                        <p:tgtEl>
                                          <p:spTgt spid="522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271"/>
                                        </p:tgtEl>
                                        <p:attrNameLst>
                                          <p:attrName>style.visibility</p:attrName>
                                        </p:attrNameLst>
                                      </p:cBhvr>
                                      <p:to>
                                        <p:strVal val="visible"/>
                                      </p:to>
                                    </p:set>
                                    <p:animEffect transition="in" filter="fade">
                                      <p:cBhvr>
                                        <p:cTn id="37" dur="2000"/>
                                        <p:tgtEl>
                                          <p:spTgt spid="5227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272"/>
                                        </p:tgtEl>
                                        <p:attrNameLst>
                                          <p:attrName>style.visibility</p:attrName>
                                        </p:attrNameLst>
                                      </p:cBhvr>
                                      <p:to>
                                        <p:strVal val="visible"/>
                                      </p:to>
                                    </p:set>
                                    <p:animEffect transition="in" filter="fade">
                                      <p:cBhvr>
                                        <p:cTn id="40" dur="2000"/>
                                        <p:tgtEl>
                                          <p:spTgt spid="522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273"/>
                                        </p:tgtEl>
                                        <p:attrNameLst>
                                          <p:attrName>style.visibility</p:attrName>
                                        </p:attrNameLst>
                                      </p:cBhvr>
                                      <p:to>
                                        <p:strVal val="visible"/>
                                      </p:to>
                                    </p:set>
                                    <p:animEffect transition="in" filter="fade">
                                      <p:cBhvr>
                                        <p:cTn id="43" dur="2000"/>
                                        <p:tgtEl>
                                          <p:spTgt spid="5227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270"/>
                                        </p:tgtEl>
                                        <p:attrNameLst>
                                          <p:attrName>style.visibility</p:attrName>
                                        </p:attrNameLst>
                                      </p:cBhvr>
                                      <p:to>
                                        <p:strVal val="visible"/>
                                      </p:to>
                                    </p:set>
                                    <p:animEffect transition="in" filter="fade">
                                      <p:cBhvr>
                                        <p:cTn id="46" dur="2000"/>
                                        <p:tgtEl>
                                          <p:spTgt spid="5227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266"/>
                                        </p:tgtEl>
                                        <p:attrNameLst>
                                          <p:attrName>style.visibility</p:attrName>
                                        </p:attrNameLst>
                                      </p:cBhvr>
                                      <p:to>
                                        <p:strVal val="visible"/>
                                      </p:to>
                                    </p:set>
                                    <p:animEffect transition="in" filter="fade">
                                      <p:cBhvr>
                                        <p:cTn id="49" dur="2000"/>
                                        <p:tgtEl>
                                          <p:spTgt spid="5226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5" presetClass="emph" presetSubtype="0" repeatCount="4000" fill="hold" grpId="1" nodeType="clickEffect">
                                  <p:stCondLst>
                                    <p:cond delay="0"/>
                                  </p:stCondLst>
                                  <p:childTnLst>
                                    <p:anim calcmode="discrete" valueType="str">
                                      <p:cBhvr>
                                        <p:cTn id="53" dur="2000" fill="hold"/>
                                        <p:tgtEl>
                                          <p:spTgt spid="52253"/>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52"/>
                                            </p:cond>
                                          </p:stCondLst>
                                        </p:cTn>
                                        <p:tgtEl>
                                          <p:spTgt spid="52253"/>
                                        </p:tgtEl>
                                        <p:attrNameLst>
                                          <p:attrName>style.visibility</p:attrName>
                                        </p:attrNameLst>
                                      </p:cBhvr>
                                      <p:to>
                                        <p:strVal val="hidden"/>
                                      </p:to>
                                    </p:set>
                                  </p:subTnLst>
                                </p:cTn>
                              </p:par>
                              <p:par>
                                <p:cTn id="54" presetID="35" presetClass="emph" presetSubtype="0" repeatCount="4000" fill="hold" grpId="1" nodeType="withEffect">
                                  <p:stCondLst>
                                    <p:cond delay="0"/>
                                  </p:stCondLst>
                                  <p:childTnLst>
                                    <p:anim calcmode="discrete" valueType="str">
                                      <p:cBhvr>
                                        <p:cTn id="55" dur="2000" fill="hold"/>
                                        <p:tgtEl>
                                          <p:spTgt spid="52264"/>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54"/>
                                            </p:cond>
                                          </p:stCondLst>
                                        </p:cTn>
                                        <p:tgtEl>
                                          <p:spTgt spid="52264"/>
                                        </p:tgtEl>
                                        <p:attrNameLst>
                                          <p:attrName>style.visibility</p:attrName>
                                        </p:attrNameLst>
                                      </p:cBhvr>
                                      <p:to>
                                        <p:strVal val="hidden"/>
                                      </p:to>
                                    </p:set>
                                  </p:subTnLst>
                                </p:cTn>
                              </p:par>
                              <p:par>
                                <p:cTn id="56" presetID="35" presetClass="emph" presetSubtype="0" repeatCount="4000" fill="hold" grpId="1" nodeType="withEffect">
                                  <p:stCondLst>
                                    <p:cond delay="0"/>
                                  </p:stCondLst>
                                  <p:childTnLst>
                                    <p:anim calcmode="discrete" valueType="str">
                                      <p:cBhvr>
                                        <p:cTn id="57" dur="2000" fill="hold"/>
                                        <p:tgtEl>
                                          <p:spTgt spid="52266"/>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56"/>
                                            </p:cond>
                                          </p:stCondLst>
                                        </p:cTn>
                                        <p:tgtEl>
                                          <p:spTgt spid="52266"/>
                                        </p:tgtEl>
                                        <p:attrNameLst>
                                          <p:attrName>style.visibility</p:attrName>
                                        </p:attrNameLst>
                                      </p:cBhvr>
                                      <p:to>
                                        <p:strVal val="hidden"/>
                                      </p:to>
                                    </p:set>
                                  </p:subTnLst>
                                </p:cTn>
                              </p:par>
                              <p:par>
                                <p:cTn id="58" presetID="35" presetClass="emph" presetSubtype="0" repeatCount="4000" fill="hold" grpId="1" nodeType="withEffect">
                                  <p:stCondLst>
                                    <p:cond delay="0"/>
                                  </p:stCondLst>
                                  <p:childTnLst>
                                    <p:anim calcmode="discrete" valueType="str">
                                      <p:cBhvr>
                                        <p:cTn id="59" dur="2000" fill="hold"/>
                                        <p:tgtEl>
                                          <p:spTgt spid="52271"/>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58"/>
                                            </p:cond>
                                          </p:stCondLst>
                                        </p:cTn>
                                        <p:tgtEl>
                                          <p:spTgt spid="52271"/>
                                        </p:tgtEl>
                                        <p:attrNameLst>
                                          <p:attrName>style.visibility</p:attrName>
                                        </p:attrNameLst>
                                      </p:cBhvr>
                                      <p:to>
                                        <p:strVal val="hidden"/>
                                      </p:to>
                                    </p:set>
                                  </p:subTnLst>
                                </p:cTn>
                              </p:par>
                              <p:par>
                                <p:cTn id="60" presetID="35" presetClass="emph" presetSubtype="0" repeatCount="4000" fill="hold" grpId="1" nodeType="withEffect">
                                  <p:stCondLst>
                                    <p:cond delay="0"/>
                                  </p:stCondLst>
                                  <p:childTnLst>
                                    <p:anim calcmode="discrete" valueType="str">
                                      <p:cBhvr>
                                        <p:cTn id="61" dur="2000" fill="hold"/>
                                        <p:tgtEl>
                                          <p:spTgt spid="52267"/>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0"/>
                                            </p:cond>
                                          </p:stCondLst>
                                        </p:cTn>
                                        <p:tgtEl>
                                          <p:spTgt spid="52267"/>
                                        </p:tgtEl>
                                        <p:attrNameLst>
                                          <p:attrName>style.visibility</p:attrName>
                                        </p:attrNameLst>
                                      </p:cBhvr>
                                      <p:to>
                                        <p:strVal val="hidden"/>
                                      </p:to>
                                    </p:set>
                                  </p:subTnLst>
                                </p:cTn>
                              </p:par>
                              <p:par>
                                <p:cTn id="62" presetID="35" presetClass="emph" presetSubtype="0" repeatCount="4000" fill="hold" grpId="1" nodeType="withEffect">
                                  <p:stCondLst>
                                    <p:cond delay="0"/>
                                  </p:stCondLst>
                                  <p:childTnLst>
                                    <p:anim calcmode="discrete" valueType="str">
                                      <p:cBhvr>
                                        <p:cTn id="63" dur="2000" fill="hold"/>
                                        <p:tgtEl>
                                          <p:spTgt spid="52268"/>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2"/>
                                            </p:cond>
                                          </p:stCondLst>
                                        </p:cTn>
                                        <p:tgtEl>
                                          <p:spTgt spid="52268"/>
                                        </p:tgtEl>
                                        <p:attrNameLst>
                                          <p:attrName>style.visibility</p:attrName>
                                        </p:attrNameLst>
                                      </p:cBhvr>
                                      <p:to>
                                        <p:strVal val="hidden"/>
                                      </p:to>
                                    </p:set>
                                  </p:subTnLst>
                                </p:cTn>
                              </p:par>
                              <p:par>
                                <p:cTn id="64" presetID="35" presetClass="emph" presetSubtype="0" repeatCount="4000" fill="hold" grpId="1" nodeType="withEffect">
                                  <p:stCondLst>
                                    <p:cond delay="0"/>
                                  </p:stCondLst>
                                  <p:childTnLst>
                                    <p:anim calcmode="discrete" valueType="str">
                                      <p:cBhvr>
                                        <p:cTn id="65" dur="2000" fill="hold"/>
                                        <p:tgtEl>
                                          <p:spTgt spid="5226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4"/>
                                            </p:cond>
                                          </p:stCondLst>
                                        </p:cTn>
                                        <p:tgtEl>
                                          <p:spTgt spid="52269"/>
                                        </p:tgtEl>
                                        <p:attrNameLst>
                                          <p:attrName>style.visibility</p:attrName>
                                        </p:attrNameLst>
                                      </p:cBhvr>
                                      <p:to>
                                        <p:strVal val="hidden"/>
                                      </p:to>
                                    </p:set>
                                  </p:subTnLst>
                                </p:cTn>
                              </p:par>
                              <p:par>
                                <p:cTn id="66" presetID="35" presetClass="emph" presetSubtype="0" repeatCount="4000" fill="hold" grpId="1" nodeType="withEffect">
                                  <p:stCondLst>
                                    <p:cond delay="0"/>
                                  </p:stCondLst>
                                  <p:childTnLst>
                                    <p:anim calcmode="discrete" valueType="str">
                                      <p:cBhvr>
                                        <p:cTn id="67" dur="2000" fill="hold"/>
                                        <p:tgtEl>
                                          <p:spTgt spid="52272"/>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6"/>
                                            </p:cond>
                                          </p:stCondLst>
                                        </p:cTn>
                                        <p:tgtEl>
                                          <p:spTgt spid="52272"/>
                                        </p:tgtEl>
                                        <p:attrNameLst>
                                          <p:attrName>style.visibility</p:attrName>
                                        </p:attrNameLst>
                                      </p:cBhvr>
                                      <p:to>
                                        <p:strVal val="hidden"/>
                                      </p:to>
                                    </p:set>
                                  </p:subTnLst>
                                </p:cTn>
                              </p:par>
                              <p:par>
                                <p:cTn id="68" presetID="35" presetClass="emph" presetSubtype="0" repeatCount="4000" fill="hold" grpId="1" nodeType="withEffect">
                                  <p:stCondLst>
                                    <p:cond delay="0"/>
                                  </p:stCondLst>
                                  <p:childTnLst>
                                    <p:anim calcmode="discrete" valueType="str">
                                      <p:cBhvr>
                                        <p:cTn id="69" dur="2000" fill="hold"/>
                                        <p:tgtEl>
                                          <p:spTgt spid="52273"/>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68"/>
                                            </p:cond>
                                          </p:stCondLst>
                                        </p:cTn>
                                        <p:tgtEl>
                                          <p:spTgt spid="52273"/>
                                        </p:tgtEl>
                                        <p:attrNameLst>
                                          <p:attrName>style.visibility</p:attrName>
                                        </p:attrNameLst>
                                      </p:cBhvr>
                                      <p:to>
                                        <p:strVal val="hidden"/>
                                      </p:to>
                                    </p:set>
                                  </p:subTnLst>
                                </p:cTn>
                              </p:par>
                              <p:par>
                                <p:cTn id="70" presetID="35" presetClass="emph" presetSubtype="0" repeatCount="4000" fill="hold" grpId="1" nodeType="withEffect">
                                  <p:stCondLst>
                                    <p:cond delay="0"/>
                                  </p:stCondLst>
                                  <p:childTnLst>
                                    <p:anim calcmode="discrete" valueType="str">
                                      <p:cBhvr>
                                        <p:cTn id="71" dur="2000" fill="hold"/>
                                        <p:tgtEl>
                                          <p:spTgt spid="52270"/>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70"/>
                                            </p:cond>
                                          </p:stCondLst>
                                        </p:cTn>
                                        <p:tgtEl>
                                          <p:spTgt spid="52270"/>
                                        </p:tgtEl>
                                        <p:attrNameLst>
                                          <p:attrName>style.visibility</p:attrName>
                                        </p:attrNameLst>
                                      </p:cBhvr>
                                      <p:to>
                                        <p:strVal val="hidden"/>
                                      </p:to>
                                    </p:set>
                                  </p:sub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2259"/>
                                        </p:tgtEl>
                                        <p:attrNameLst>
                                          <p:attrName>style.visibility</p:attrName>
                                        </p:attrNameLst>
                                      </p:cBhvr>
                                      <p:to>
                                        <p:strVal val="visible"/>
                                      </p:to>
                                    </p:set>
                                    <p:animEffect transition="in" filter="fade">
                                      <p:cBhvr>
                                        <p:cTn id="76" dur="2000"/>
                                        <p:tgtEl>
                                          <p:spTgt spid="522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258"/>
                                        </p:tgtEl>
                                        <p:attrNameLst>
                                          <p:attrName>style.visibility</p:attrName>
                                        </p:attrNameLst>
                                      </p:cBhvr>
                                      <p:to>
                                        <p:strVal val="visible"/>
                                      </p:to>
                                    </p:set>
                                    <p:animEffect transition="in" filter="fade">
                                      <p:cBhvr>
                                        <p:cTn id="79" dur="2000"/>
                                        <p:tgtEl>
                                          <p:spTgt spid="522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2260"/>
                                        </p:tgtEl>
                                        <p:attrNameLst>
                                          <p:attrName>style.visibility</p:attrName>
                                        </p:attrNameLst>
                                      </p:cBhvr>
                                      <p:to>
                                        <p:strVal val="visible"/>
                                      </p:to>
                                    </p:set>
                                    <p:animEffect transition="in" filter="fade">
                                      <p:cBhvr>
                                        <p:cTn id="82" dur="2000"/>
                                        <p:tgtEl>
                                          <p:spTgt spid="522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2263"/>
                                        </p:tgtEl>
                                        <p:attrNameLst>
                                          <p:attrName>style.visibility</p:attrName>
                                        </p:attrNameLst>
                                      </p:cBhvr>
                                      <p:to>
                                        <p:strVal val="visible"/>
                                      </p:to>
                                    </p:set>
                                    <p:animEffect transition="in" filter="fade">
                                      <p:cBhvr>
                                        <p:cTn id="85" dur="2000"/>
                                        <p:tgtEl>
                                          <p:spTgt spid="522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262"/>
                                        </p:tgtEl>
                                        <p:attrNameLst>
                                          <p:attrName>style.visibility</p:attrName>
                                        </p:attrNameLst>
                                      </p:cBhvr>
                                      <p:to>
                                        <p:strVal val="visible"/>
                                      </p:to>
                                    </p:set>
                                    <p:animEffect transition="in" filter="fade">
                                      <p:cBhvr>
                                        <p:cTn id="88" dur="2000"/>
                                        <p:tgtEl>
                                          <p:spTgt spid="5226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261"/>
                                        </p:tgtEl>
                                        <p:attrNameLst>
                                          <p:attrName>style.visibility</p:attrName>
                                        </p:attrNameLst>
                                      </p:cBhvr>
                                      <p:to>
                                        <p:strVal val="visible"/>
                                      </p:to>
                                    </p:set>
                                    <p:animEffect transition="in" filter="fade">
                                      <p:cBhvr>
                                        <p:cTn id="91" dur="2000"/>
                                        <p:tgtEl>
                                          <p:spTgt spid="5226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5" presetClass="emph" presetSubtype="0" repeatCount="3000" fill="hold" grpId="1" nodeType="clickEffect">
                                  <p:stCondLst>
                                    <p:cond delay="0"/>
                                  </p:stCondLst>
                                  <p:childTnLst>
                                    <p:anim calcmode="discrete" valueType="str">
                                      <p:cBhvr>
                                        <p:cTn id="95" dur="1000" fill="hold"/>
                                        <p:tgtEl>
                                          <p:spTgt spid="52259"/>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59"/>
                                        </p:tgtEl>
                                        <p:attrNameLst>
                                          <p:attrName>style.visibility</p:attrName>
                                        </p:attrNameLst>
                                      </p:cBhvr>
                                      <p:to>
                                        <p:strVal val="hidden"/>
                                      </p:to>
                                    </p:set>
                                  </p:subTnLst>
                                </p:cTn>
                              </p:par>
                              <p:par>
                                <p:cTn id="96" presetID="35" presetClass="emph" presetSubtype="0" repeatCount="3000" fill="hold" grpId="1" nodeType="withEffect">
                                  <p:stCondLst>
                                    <p:cond delay="0"/>
                                  </p:stCondLst>
                                  <p:childTnLst>
                                    <p:anim calcmode="discrete" valueType="str">
                                      <p:cBhvr>
                                        <p:cTn id="97" dur="1000" fill="hold"/>
                                        <p:tgtEl>
                                          <p:spTgt spid="5226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60"/>
                                        </p:tgtEl>
                                        <p:attrNameLst>
                                          <p:attrName>style.visibility</p:attrName>
                                        </p:attrNameLst>
                                      </p:cBhvr>
                                      <p:to>
                                        <p:strVal val="hidden"/>
                                      </p:to>
                                    </p:set>
                                  </p:subTnLst>
                                </p:cTn>
                              </p:par>
                              <p:par>
                                <p:cTn id="98" presetID="35" presetClass="emph" presetSubtype="0" repeatCount="3000" fill="hold" grpId="1" nodeType="withEffect">
                                  <p:stCondLst>
                                    <p:cond delay="0"/>
                                  </p:stCondLst>
                                  <p:childTnLst>
                                    <p:anim calcmode="discrete" valueType="str">
                                      <p:cBhvr>
                                        <p:cTn id="99" dur="1000" fill="hold"/>
                                        <p:tgtEl>
                                          <p:spTgt spid="52263"/>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63"/>
                                        </p:tgtEl>
                                        <p:attrNameLst>
                                          <p:attrName>style.visibility</p:attrName>
                                        </p:attrNameLst>
                                      </p:cBhvr>
                                      <p:to>
                                        <p:strVal val="hidden"/>
                                      </p:to>
                                    </p:set>
                                  </p:subTnLst>
                                </p:cTn>
                              </p:par>
                              <p:par>
                                <p:cTn id="100" presetID="35" presetClass="emph" presetSubtype="0" repeatCount="3000" fill="hold" grpId="1" nodeType="withEffect">
                                  <p:stCondLst>
                                    <p:cond delay="0"/>
                                  </p:stCondLst>
                                  <p:childTnLst>
                                    <p:anim calcmode="discrete" valueType="str">
                                      <p:cBhvr>
                                        <p:cTn id="101" dur="1000" fill="hold"/>
                                        <p:tgtEl>
                                          <p:spTgt spid="52262"/>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62"/>
                                        </p:tgtEl>
                                        <p:attrNameLst>
                                          <p:attrName>style.visibility</p:attrName>
                                        </p:attrNameLst>
                                      </p:cBhvr>
                                      <p:to>
                                        <p:strVal val="hidden"/>
                                      </p:to>
                                    </p:set>
                                  </p:subTnLst>
                                </p:cTn>
                              </p:par>
                              <p:par>
                                <p:cTn id="102" presetID="35" presetClass="emph" presetSubtype="0" repeatCount="3000" fill="hold" grpId="1" nodeType="withEffect">
                                  <p:stCondLst>
                                    <p:cond delay="0"/>
                                  </p:stCondLst>
                                  <p:childTnLst>
                                    <p:anim calcmode="discrete" valueType="str">
                                      <p:cBhvr>
                                        <p:cTn id="103" dur="1000" fill="hold"/>
                                        <p:tgtEl>
                                          <p:spTgt spid="5226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61"/>
                                        </p:tgtEl>
                                        <p:attrNameLst>
                                          <p:attrName>style.visibility</p:attrName>
                                        </p:attrNameLst>
                                      </p:cBhvr>
                                      <p:to>
                                        <p:strVal val="hidden"/>
                                      </p:to>
                                    </p:set>
                                  </p:subTnLst>
                                </p:cTn>
                              </p:par>
                              <p:par>
                                <p:cTn id="104" presetID="35" presetClass="emph" presetSubtype="0" repeatCount="3000" fill="hold" grpId="1" nodeType="withEffect">
                                  <p:stCondLst>
                                    <p:cond delay="0"/>
                                  </p:stCondLst>
                                  <p:childTnLst>
                                    <p:anim calcmode="discrete" valueType="str">
                                      <p:cBhvr>
                                        <p:cTn id="105" dur="1000" fill="hold"/>
                                        <p:tgtEl>
                                          <p:spTgt spid="5225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58"/>
                                        </p:tgtEl>
                                        <p:attrNameLst>
                                          <p:attrName>style.visibility</p:attrName>
                                        </p:attrNameLst>
                                      </p:cBhvr>
                                      <p:to>
                                        <p:strVal val="hidden"/>
                                      </p:to>
                                    </p:set>
                                  </p:subTnLst>
                                </p:cTn>
                              </p:par>
                            </p:childTnLst>
                          </p:cTn>
                        </p:par>
                      </p:childTnLst>
                    </p:cTn>
                  </p:par>
                  <p:par>
                    <p:cTn id="106" fill="hold" nodeType="clickPar">
                      <p:stCondLst>
                        <p:cond delay="indefinite"/>
                      </p:stCondLst>
                      <p:childTnLst>
                        <p:par>
                          <p:cTn id="107" fill="hold" nodeType="withGroup">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52235"/>
                                        </p:tgtEl>
                                        <p:attrNameLst>
                                          <p:attrName>style.visibility</p:attrName>
                                        </p:attrNameLst>
                                      </p:cBhvr>
                                      <p:to>
                                        <p:strVal val="visible"/>
                                      </p:to>
                                    </p:set>
                                    <p:animEffect transition="in" filter="fade">
                                      <p:cBhvr>
                                        <p:cTn id="110" dur="2000"/>
                                        <p:tgtEl>
                                          <p:spTgt spid="522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2234"/>
                                        </p:tgtEl>
                                        <p:attrNameLst>
                                          <p:attrName>style.visibility</p:attrName>
                                        </p:attrNameLst>
                                      </p:cBhvr>
                                      <p:to>
                                        <p:strVal val="visible"/>
                                      </p:to>
                                    </p:set>
                                    <p:animEffect transition="in" filter="fade">
                                      <p:cBhvr>
                                        <p:cTn id="113" dur="2000"/>
                                        <p:tgtEl>
                                          <p:spTgt spid="5223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2240"/>
                                        </p:tgtEl>
                                        <p:attrNameLst>
                                          <p:attrName>style.visibility</p:attrName>
                                        </p:attrNameLst>
                                      </p:cBhvr>
                                      <p:to>
                                        <p:strVal val="visible"/>
                                      </p:to>
                                    </p:set>
                                    <p:animEffect transition="in" filter="fade">
                                      <p:cBhvr>
                                        <p:cTn id="116" dur="2000"/>
                                        <p:tgtEl>
                                          <p:spTgt spid="5224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2239"/>
                                        </p:tgtEl>
                                        <p:attrNameLst>
                                          <p:attrName>style.visibility</p:attrName>
                                        </p:attrNameLst>
                                      </p:cBhvr>
                                      <p:to>
                                        <p:strVal val="visible"/>
                                      </p:to>
                                    </p:set>
                                    <p:animEffect transition="in" filter="fade">
                                      <p:cBhvr>
                                        <p:cTn id="119" dur="2000"/>
                                        <p:tgtEl>
                                          <p:spTgt spid="5223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2236"/>
                                        </p:tgtEl>
                                        <p:attrNameLst>
                                          <p:attrName>style.visibility</p:attrName>
                                        </p:attrNameLst>
                                      </p:cBhvr>
                                      <p:to>
                                        <p:strVal val="visible"/>
                                      </p:to>
                                    </p:set>
                                    <p:animEffect transition="in" filter="fade">
                                      <p:cBhvr>
                                        <p:cTn id="122" dur="2000"/>
                                        <p:tgtEl>
                                          <p:spTgt spid="5223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2238"/>
                                        </p:tgtEl>
                                        <p:attrNameLst>
                                          <p:attrName>style.visibility</p:attrName>
                                        </p:attrNameLst>
                                      </p:cBhvr>
                                      <p:to>
                                        <p:strVal val="visible"/>
                                      </p:to>
                                    </p:set>
                                    <p:animEffect transition="in" filter="fade">
                                      <p:cBhvr>
                                        <p:cTn id="125" dur="2000"/>
                                        <p:tgtEl>
                                          <p:spTgt spid="5223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2241"/>
                                        </p:tgtEl>
                                        <p:attrNameLst>
                                          <p:attrName>style.visibility</p:attrName>
                                        </p:attrNameLst>
                                      </p:cBhvr>
                                      <p:to>
                                        <p:strVal val="visible"/>
                                      </p:to>
                                    </p:set>
                                    <p:animEffect transition="in" filter="fade">
                                      <p:cBhvr>
                                        <p:cTn id="128" dur="2000"/>
                                        <p:tgtEl>
                                          <p:spTgt spid="5224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2237"/>
                                        </p:tgtEl>
                                        <p:attrNameLst>
                                          <p:attrName>style.visibility</p:attrName>
                                        </p:attrNameLst>
                                      </p:cBhvr>
                                      <p:to>
                                        <p:strVal val="visible"/>
                                      </p:to>
                                    </p:set>
                                    <p:animEffect transition="in" filter="fade">
                                      <p:cBhvr>
                                        <p:cTn id="131" dur="2000"/>
                                        <p:tgtEl>
                                          <p:spTgt spid="5223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2251"/>
                                        </p:tgtEl>
                                        <p:attrNameLst>
                                          <p:attrName>style.visibility</p:attrName>
                                        </p:attrNameLst>
                                      </p:cBhvr>
                                      <p:to>
                                        <p:strVal val="visible"/>
                                      </p:to>
                                    </p:set>
                                    <p:animEffect transition="in" filter="fade">
                                      <p:cBhvr>
                                        <p:cTn id="134" dur="2000"/>
                                        <p:tgtEl>
                                          <p:spTgt spid="5225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2248"/>
                                        </p:tgtEl>
                                        <p:attrNameLst>
                                          <p:attrName>style.visibility</p:attrName>
                                        </p:attrNameLst>
                                      </p:cBhvr>
                                      <p:to>
                                        <p:strVal val="visible"/>
                                      </p:to>
                                    </p:set>
                                    <p:animEffect transition="in" filter="fade">
                                      <p:cBhvr>
                                        <p:cTn id="137" dur="2000"/>
                                        <p:tgtEl>
                                          <p:spTgt spid="5224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2247"/>
                                        </p:tgtEl>
                                        <p:attrNameLst>
                                          <p:attrName>style.visibility</p:attrName>
                                        </p:attrNameLst>
                                      </p:cBhvr>
                                      <p:to>
                                        <p:strVal val="visible"/>
                                      </p:to>
                                    </p:set>
                                    <p:animEffect transition="in" filter="fade">
                                      <p:cBhvr>
                                        <p:cTn id="140" dur="2000"/>
                                        <p:tgtEl>
                                          <p:spTgt spid="52247"/>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2249"/>
                                        </p:tgtEl>
                                        <p:attrNameLst>
                                          <p:attrName>style.visibility</p:attrName>
                                        </p:attrNameLst>
                                      </p:cBhvr>
                                      <p:to>
                                        <p:strVal val="visible"/>
                                      </p:to>
                                    </p:set>
                                    <p:animEffect transition="in" filter="fade">
                                      <p:cBhvr>
                                        <p:cTn id="143" dur="2000"/>
                                        <p:tgtEl>
                                          <p:spTgt spid="5224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2250"/>
                                        </p:tgtEl>
                                        <p:attrNameLst>
                                          <p:attrName>style.visibility</p:attrName>
                                        </p:attrNameLst>
                                      </p:cBhvr>
                                      <p:to>
                                        <p:strVal val="visible"/>
                                      </p:to>
                                    </p:set>
                                    <p:animEffect transition="in" filter="fade">
                                      <p:cBhvr>
                                        <p:cTn id="146" dur="2000"/>
                                        <p:tgtEl>
                                          <p:spTgt spid="5225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2242"/>
                                        </p:tgtEl>
                                        <p:attrNameLst>
                                          <p:attrName>style.visibility</p:attrName>
                                        </p:attrNameLst>
                                      </p:cBhvr>
                                      <p:to>
                                        <p:strVal val="visible"/>
                                      </p:to>
                                    </p:set>
                                    <p:animEffect transition="in" filter="fade">
                                      <p:cBhvr>
                                        <p:cTn id="149" dur="2000"/>
                                        <p:tgtEl>
                                          <p:spTgt spid="5224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2243"/>
                                        </p:tgtEl>
                                        <p:attrNameLst>
                                          <p:attrName>style.visibility</p:attrName>
                                        </p:attrNameLst>
                                      </p:cBhvr>
                                      <p:to>
                                        <p:strVal val="visible"/>
                                      </p:to>
                                    </p:set>
                                    <p:animEffect transition="in" filter="fade">
                                      <p:cBhvr>
                                        <p:cTn id="152" dur="2000"/>
                                        <p:tgtEl>
                                          <p:spTgt spid="5224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2244"/>
                                        </p:tgtEl>
                                        <p:attrNameLst>
                                          <p:attrName>style.visibility</p:attrName>
                                        </p:attrNameLst>
                                      </p:cBhvr>
                                      <p:to>
                                        <p:strVal val="visible"/>
                                      </p:to>
                                    </p:set>
                                    <p:animEffect transition="in" filter="fade">
                                      <p:cBhvr>
                                        <p:cTn id="155" dur="2000"/>
                                        <p:tgtEl>
                                          <p:spTgt spid="5224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52245"/>
                                        </p:tgtEl>
                                        <p:attrNameLst>
                                          <p:attrName>style.visibility</p:attrName>
                                        </p:attrNameLst>
                                      </p:cBhvr>
                                      <p:to>
                                        <p:strVal val="visible"/>
                                      </p:to>
                                    </p:set>
                                    <p:animEffect transition="in" filter="fade">
                                      <p:cBhvr>
                                        <p:cTn id="158" dur="2000"/>
                                        <p:tgtEl>
                                          <p:spTgt spid="52245"/>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52246"/>
                                        </p:tgtEl>
                                        <p:attrNameLst>
                                          <p:attrName>style.visibility</p:attrName>
                                        </p:attrNameLst>
                                      </p:cBhvr>
                                      <p:to>
                                        <p:strVal val="visible"/>
                                      </p:to>
                                    </p:set>
                                    <p:animEffect transition="in" filter="fade">
                                      <p:cBhvr>
                                        <p:cTn id="161" dur="2000"/>
                                        <p:tgtEl>
                                          <p:spTgt spid="52246"/>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35" presetClass="emph" presetSubtype="0" repeatCount="4000" fill="hold" grpId="1" nodeType="clickEffect">
                                  <p:stCondLst>
                                    <p:cond delay="0"/>
                                  </p:stCondLst>
                                  <p:childTnLst>
                                    <p:anim calcmode="discrete" valueType="str">
                                      <p:cBhvr>
                                        <p:cTn id="165" dur="1000" fill="hold"/>
                                        <p:tgtEl>
                                          <p:spTgt spid="52235"/>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5"/>
                                        </p:tgtEl>
                                        <p:attrNameLst>
                                          <p:attrName>style.visibility</p:attrName>
                                        </p:attrNameLst>
                                      </p:cBhvr>
                                      <p:to>
                                        <p:strVal val="hidden"/>
                                      </p:to>
                                    </p:set>
                                  </p:subTnLst>
                                </p:cTn>
                              </p:par>
                              <p:par>
                                <p:cTn id="166" presetID="35" presetClass="emph" presetSubtype="0" repeatCount="4000" fill="hold" grpId="1" nodeType="withEffect">
                                  <p:stCondLst>
                                    <p:cond delay="0"/>
                                  </p:stCondLst>
                                  <p:childTnLst>
                                    <p:anim calcmode="discrete" valueType="str">
                                      <p:cBhvr>
                                        <p:cTn id="167" dur="1000" fill="hold"/>
                                        <p:tgtEl>
                                          <p:spTgt spid="52234"/>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4"/>
                                        </p:tgtEl>
                                        <p:attrNameLst>
                                          <p:attrName>style.visibility</p:attrName>
                                        </p:attrNameLst>
                                      </p:cBhvr>
                                      <p:to>
                                        <p:strVal val="hidden"/>
                                      </p:to>
                                    </p:set>
                                  </p:subTnLst>
                                </p:cTn>
                              </p:par>
                              <p:par>
                                <p:cTn id="168" presetID="35" presetClass="emph" presetSubtype="0" repeatCount="4000" fill="hold" grpId="1" nodeType="withEffect">
                                  <p:stCondLst>
                                    <p:cond delay="0"/>
                                  </p:stCondLst>
                                  <p:childTnLst>
                                    <p:anim calcmode="discrete" valueType="str">
                                      <p:cBhvr>
                                        <p:cTn id="169" dur="1000" fill="hold"/>
                                        <p:tgtEl>
                                          <p:spTgt spid="5224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1"/>
                                        </p:tgtEl>
                                        <p:attrNameLst>
                                          <p:attrName>style.visibility</p:attrName>
                                        </p:attrNameLst>
                                      </p:cBhvr>
                                      <p:to>
                                        <p:strVal val="hidden"/>
                                      </p:to>
                                    </p:set>
                                  </p:subTnLst>
                                </p:cTn>
                              </p:par>
                              <p:par>
                                <p:cTn id="170" presetID="35" presetClass="emph" presetSubtype="0" repeatCount="4000" fill="hold" grpId="1" nodeType="withEffect">
                                  <p:stCondLst>
                                    <p:cond delay="0"/>
                                  </p:stCondLst>
                                  <p:childTnLst>
                                    <p:anim calcmode="discrete" valueType="str">
                                      <p:cBhvr>
                                        <p:cTn id="171" dur="1000" fill="hold"/>
                                        <p:tgtEl>
                                          <p:spTgt spid="52237"/>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7"/>
                                        </p:tgtEl>
                                        <p:attrNameLst>
                                          <p:attrName>style.visibility</p:attrName>
                                        </p:attrNameLst>
                                      </p:cBhvr>
                                      <p:to>
                                        <p:strVal val="hidden"/>
                                      </p:to>
                                    </p:set>
                                  </p:subTnLst>
                                </p:cTn>
                              </p:par>
                              <p:par>
                                <p:cTn id="172" presetID="35" presetClass="emph" presetSubtype="0" repeatCount="4000" fill="hold" grpId="1" nodeType="withEffect">
                                  <p:stCondLst>
                                    <p:cond delay="0"/>
                                  </p:stCondLst>
                                  <p:childTnLst>
                                    <p:anim calcmode="discrete" valueType="str">
                                      <p:cBhvr>
                                        <p:cTn id="173" dur="1000" fill="hold"/>
                                        <p:tgtEl>
                                          <p:spTgt spid="5223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8"/>
                                        </p:tgtEl>
                                        <p:attrNameLst>
                                          <p:attrName>style.visibility</p:attrName>
                                        </p:attrNameLst>
                                      </p:cBhvr>
                                      <p:to>
                                        <p:strVal val="hidden"/>
                                      </p:to>
                                    </p:set>
                                  </p:subTnLst>
                                </p:cTn>
                              </p:par>
                              <p:par>
                                <p:cTn id="174" presetID="35" presetClass="emph" presetSubtype="0" repeatCount="4000" fill="hold" grpId="1" nodeType="withEffect">
                                  <p:stCondLst>
                                    <p:cond delay="0"/>
                                  </p:stCondLst>
                                  <p:childTnLst>
                                    <p:anim calcmode="discrete" valueType="str">
                                      <p:cBhvr>
                                        <p:cTn id="175" dur="1000" fill="hold"/>
                                        <p:tgtEl>
                                          <p:spTgt spid="52236"/>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6"/>
                                        </p:tgtEl>
                                        <p:attrNameLst>
                                          <p:attrName>style.visibility</p:attrName>
                                        </p:attrNameLst>
                                      </p:cBhvr>
                                      <p:to>
                                        <p:strVal val="hidden"/>
                                      </p:to>
                                    </p:set>
                                  </p:subTnLst>
                                </p:cTn>
                              </p:par>
                              <p:par>
                                <p:cTn id="176" presetID="35" presetClass="emph" presetSubtype="0" repeatCount="4000" fill="hold" grpId="1" nodeType="withEffect">
                                  <p:stCondLst>
                                    <p:cond delay="0"/>
                                  </p:stCondLst>
                                  <p:childTnLst>
                                    <p:anim calcmode="discrete" valueType="str">
                                      <p:cBhvr>
                                        <p:cTn id="177" dur="1000" fill="hold"/>
                                        <p:tgtEl>
                                          <p:spTgt spid="5224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0"/>
                                        </p:tgtEl>
                                        <p:attrNameLst>
                                          <p:attrName>style.visibility</p:attrName>
                                        </p:attrNameLst>
                                      </p:cBhvr>
                                      <p:to>
                                        <p:strVal val="hidden"/>
                                      </p:to>
                                    </p:set>
                                  </p:subTnLst>
                                </p:cTn>
                              </p:par>
                              <p:par>
                                <p:cTn id="178" presetID="35" presetClass="emph" presetSubtype="0" repeatCount="4000" fill="hold" grpId="1" nodeType="withEffect">
                                  <p:stCondLst>
                                    <p:cond delay="0"/>
                                  </p:stCondLst>
                                  <p:childTnLst>
                                    <p:anim calcmode="discrete" valueType="str">
                                      <p:cBhvr>
                                        <p:cTn id="179" dur="1000" fill="hold"/>
                                        <p:tgtEl>
                                          <p:spTgt spid="52239"/>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9"/>
                                        </p:tgtEl>
                                        <p:attrNameLst>
                                          <p:attrName>style.visibility</p:attrName>
                                        </p:attrNameLst>
                                      </p:cBhvr>
                                      <p:to>
                                        <p:strVal val="hidden"/>
                                      </p:to>
                                    </p:set>
                                  </p:subTnLst>
                                </p:cTn>
                              </p:par>
                              <p:par>
                                <p:cTn id="180" presetID="35" presetClass="emph" presetSubtype="0" repeatCount="4000" fill="hold" grpId="1" nodeType="withEffect">
                                  <p:stCondLst>
                                    <p:cond delay="0"/>
                                  </p:stCondLst>
                                  <p:childTnLst>
                                    <p:anim calcmode="discrete" valueType="str">
                                      <p:cBhvr>
                                        <p:cTn id="181" dur="1000" fill="hold"/>
                                        <p:tgtEl>
                                          <p:spTgt spid="5225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50"/>
                                        </p:tgtEl>
                                        <p:attrNameLst>
                                          <p:attrName>style.visibility</p:attrName>
                                        </p:attrNameLst>
                                      </p:cBhvr>
                                      <p:to>
                                        <p:strVal val="hidden"/>
                                      </p:to>
                                    </p:set>
                                  </p:subTnLst>
                                </p:cTn>
                              </p:par>
                              <p:par>
                                <p:cTn id="182" presetID="35" presetClass="emph" presetSubtype="0" repeatCount="4000" fill="hold" grpId="1" nodeType="withEffect">
                                  <p:stCondLst>
                                    <p:cond delay="0"/>
                                  </p:stCondLst>
                                  <p:childTnLst>
                                    <p:anim calcmode="discrete" valueType="str">
                                      <p:cBhvr>
                                        <p:cTn id="183" dur="1000" fill="hold"/>
                                        <p:tgtEl>
                                          <p:spTgt spid="52249"/>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9"/>
                                        </p:tgtEl>
                                        <p:attrNameLst>
                                          <p:attrName>style.visibility</p:attrName>
                                        </p:attrNameLst>
                                      </p:cBhvr>
                                      <p:to>
                                        <p:strVal val="hidden"/>
                                      </p:to>
                                    </p:set>
                                  </p:subTnLst>
                                </p:cTn>
                              </p:par>
                              <p:par>
                                <p:cTn id="184" presetID="35" presetClass="emph" presetSubtype="0" repeatCount="4000" fill="hold" grpId="1" nodeType="withEffect">
                                  <p:stCondLst>
                                    <p:cond delay="0"/>
                                  </p:stCondLst>
                                  <p:childTnLst>
                                    <p:anim calcmode="discrete" valueType="str">
                                      <p:cBhvr>
                                        <p:cTn id="185" dur="1000" fill="hold"/>
                                        <p:tgtEl>
                                          <p:spTgt spid="52247"/>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7"/>
                                        </p:tgtEl>
                                        <p:attrNameLst>
                                          <p:attrName>style.visibility</p:attrName>
                                        </p:attrNameLst>
                                      </p:cBhvr>
                                      <p:to>
                                        <p:strVal val="hidden"/>
                                      </p:to>
                                    </p:set>
                                  </p:subTnLst>
                                </p:cTn>
                              </p:par>
                              <p:par>
                                <p:cTn id="186" presetID="35" presetClass="emph" presetSubtype="0" repeatCount="4000" fill="hold" grpId="1" nodeType="withEffect">
                                  <p:stCondLst>
                                    <p:cond delay="0"/>
                                  </p:stCondLst>
                                  <p:childTnLst>
                                    <p:anim calcmode="discrete" valueType="str">
                                      <p:cBhvr>
                                        <p:cTn id="187" dur="1000" fill="hold"/>
                                        <p:tgtEl>
                                          <p:spTgt spid="5224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8"/>
                                        </p:tgtEl>
                                        <p:attrNameLst>
                                          <p:attrName>style.visibility</p:attrName>
                                        </p:attrNameLst>
                                      </p:cBhvr>
                                      <p:to>
                                        <p:strVal val="hidden"/>
                                      </p:to>
                                    </p:set>
                                  </p:subTnLst>
                                </p:cTn>
                              </p:par>
                              <p:par>
                                <p:cTn id="188" presetID="35" presetClass="emph" presetSubtype="0" repeatCount="4000" fill="hold" grpId="1" nodeType="withEffect">
                                  <p:stCondLst>
                                    <p:cond delay="0"/>
                                  </p:stCondLst>
                                  <p:childTnLst>
                                    <p:anim calcmode="discrete" valueType="str">
                                      <p:cBhvr>
                                        <p:cTn id="189" dur="1000" fill="hold"/>
                                        <p:tgtEl>
                                          <p:spTgt spid="5225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51"/>
                                        </p:tgtEl>
                                        <p:attrNameLst>
                                          <p:attrName>style.visibility</p:attrName>
                                        </p:attrNameLst>
                                      </p:cBhvr>
                                      <p:to>
                                        <p:strVal val="hidden"/>
                                      </p:to>
                                    </p:set>
                                  </p:subTnLst>
                                </p:cTn>
                              </p:par>
                              <p:par>
                                <p:cTn id="190" presetID="35" presetClass="emph" presetSubtype="0" repeatCount="4000" fill="hold" grpId="1" nodeType="withEffect">
                                  <p:stCondLst>
                                    <p:cond delay="0"/>
                                  </p:stCondLst>
                                  <p:childTnLst>
                                    <p:anim calcmode="discrete" valueType="str">
                                      <p:cBhvr>
                                        <p:cTn id="191" dur="1000" fill="hold"/>
                                        <p:tgtEl>
                                          <p:spTgt spid="52242"/>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2"/>
                                        </p:tgtEl>
                                        <p:attrNameLst>
                                          <p:attrName>style.visibility</p:attrName>
                                        </p:attrNameLst>
                                      </p:cBhvr>
                                      <p:to>
                                        <p:strVal val="hidden"/>
                                      </p:to>
                                    </p:set>
                                  </p:subTnLst>
                                </p:cTn>
                              </p:par>
                              <p:par>
                                <p:cTn id="192" presetID="35" presetClass="emph" presetSubtype="0" repeatCount="4000" fill="hold" grpId="1" nodeType="withEffect">
                                  <p:stCondLst>
                                    <p:cond delay="0"/>
                                  </p:stCondLst>
                                  <p:childTnLst>
                                    <p:anim calcmode="discrete" valueType="str">
                                      <p:cBhvr>
                                        <p:cTn id="193" dur="1000" fill="hold"/>
                                        <p:tgtEl>
                                          <p:spTgt spid="52243"/>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3"/>
                                        </p:tgtEl>
                                        <p:attrNameLst>
                                          <p:attrName>style.visibility</p:attrName>
                                        </p:attrNameLst>
                                      </p:cBhvr>
                                      <p:to>
                                        <p:strVal val="hidden"/>
                                      </p:to>
                                    </p:set>
                                  </p:subTnLst>
                                </p:cTn>
                              </p:par>
                              <p:par>
                                <p:cTn id="194" presetID="35" presetClass="emph" presetSubtype="0" repeatCount="4000" fill="hold" grpId="1" nodeType="withEffect">
                                  <p:stCondLst>
                                    <p:cond delay="0"/>
                                  </p:stCondLst>
                                  <p:childTnLst>
                                    <p:anim calcmode="discrete" valueType="str">
                                      <p:cBhvr>
                                        <p:cTn id="195" dur="1000" fill="hold"/>
                                        <p:tgtEl>
                                          <p:spTgt spid="52244"/>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4"/>
                                        </p:tgtEl>
                                        <p:attrNameLst>
                                          <p:attrName>style.visibility</p:attrName>
                                        </p:attrNameLst>
                                      </p:cBhvr>
                                      <p:to>
                                        <p:strVal val="hidden"/>
                                      </p:to>
                                    </p:set>
                                  </p:subTnLst>
                                </p:cTn>
                              </p:par>
                              <p:par>
                                <p:cTn id="196" presetID="35" presetClass="emph" presetSubtype="0" repeatCount="4000" fill="hold" grpId="1" nodeType="withEffect">
                                  <p:stCondLst>
                                    <p:cond delay="0"/>
                                  </p:stCondLst>
                                  <p:childTnLst>
                                    <p:anim calcmode="discrete" valueType="str">
                                      <p:cBhvr>
                                        <p:cTn id="197" dur="1000" fill="hold"/>
                                        <p:tgtEl>
                                          <p:spTgt spid="52245"/>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5"/>
                                        </p:tgtEl>
                                        <p:attrNameLst>
                                          <p:attrName>style.visibility</p:attrName>
                                        </p:attrNameLst>
                                      </p:cBhvr>
                                      <p:to>
                                        <p:strVal val="hidden"/>
                                      </p:to>
                                    </p:set>
                                  </p:subTnLst>
                                </p:cTn>
                              </p:par>
                              <p:par>
                                <p:cTn id="198" presetID="35" presetClass="emph" presetSubtype="0" repeatCount="4000" fill="hold" grpId="1" nodeType="withEffect">
                                  <p:stCondLst>
                                    <p:cond delay="0"/>
                                  </p:stCondLst>
                                  <p:childTnLst>
                                    <p:anim calcmode="discrete" valueType="str">
                                      <p:cBhvr>
                                        <p:cTn id="199" dur="1000" fill="hold"/>
                                        <p:tgtEl>
                                          <p:spTgt spid="52246"/>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46"/>
                                        </p:tgtEl>
                                        <p:attrNameLst>
                                          <p:attrName>style.visibility</p:attrName>
                                        </p:attrNameLst>
                                      </p:cBhvr>
                                      <p:to>
                                        <p:strVal val="hidden"/>
                                      </p:to>
                                    </p:set>
                                  </p:subTnLst>
                                </p:cTn>
                              </p:par>
                            </p:childTnLst>
                          </p:cTn>
                        </p:par>
                      </p:childTnLst>
                    </p:cTn>
                  </p:par>
                  <p:par>
                    <p:cTn id="200" fill="hold" nodeType="clickPar">
                      <p:stCondLst>
                        <p:cond delay="indefinite"/>
                      </p:stCondLst>
                      <p:childTnLst>
                        <p:par>
                          <p:cTn id="201" fill="hold" nodeType="withGroup">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52265"/>
                                        </p:tgtEl>
                                        <p:attrNameLst>
                                          <p:attrName>style.visibility</p:attrName>
                                        </p:attrNameLst>
                                      </p:cBhvr>
                                      <p:to>
                                        <p:strVal val="visible"/>
                                      </p:to>
                                    </p:set>
                                    <p:animEffect transition="in" filter="fade">
                                      <p:cBhvr>
                                        <p:cTn id="204" dur="2000"/>
                                        <p:tgtEl>
                                          <p:spTgt spid="52265"/>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52254"/>
                                        </p:tgtEl>
                                        <p:attrNameLst>
                                          <p:attrName>style.visibility</p:attrName>
                                        </p:attrNameLst>
                                      </p:cBhvr>
                                      <p:to>
                                        <p:strVal val="visible"/>
                                      </p:to>
                                    </p:set>
                                    <p:animEffect transition="in" filter="fade">
                                      <p:cBhvr>
                                        <p:cTn id="207" dur="2000"/>
                                        <p:tgtEl>
                                          <p:spTgt spid="52254"/>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52256"/>
                                        </p:tgtEl>
                                        <p:attrNameLst>
                                          <p:attrName>style.visibility</p:attrName>
                                        </p:attrNameLst>
                                      </p:cBhvr>
                                      <p:to>
                                        <p:strVal val="visible"/>
                                      </p:to>
                                    </p:set>
                                    <p:animEffect transition="in" filter="fade">
                                      <p:cBhvr>
                                        <p:cTn id="210" dur="2000"/>
                                        <p:tgtEl>
                                          <p:spTgt spid="52256"/>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52257"/>
                                        </p:tgtEl>
                                        <p:attrNameLst>
                                          <p:attrName>style.visibility</p:attrName>
                                        </p:attrNameLst>
                                      </p:cBhvr>
                                      <p:to>
                                        <p:strVal val="visible"/>
                                      </p:to>
                                    </p:set>
                                    <p:animEffect transition="in" filter="fade">
                                      <p:cBhvr>
                                        <p:cTn id="213" dur="2000"/>
                                        <p:tgtEl>
                                          <p:spTgt spid="52257"/>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52255"/>
                                        </p:tgtEl>
                                        <p:attrNameLst>
                                          <p:attrName>style.visibility</p:attrName>
                                        </p:attrNameLst>
                                      </p:cBhvr>
                                      <p:to>
                                        <p:strVal val="visible"/>
                                      </p:to>
                                    </p:set>
                                    <p:animEffect transition="in" filter="fade">
                                      <p:cBhvr>
                                        <p:cTn id="216" dur="2000"/>
                                        <p:tgtEl>
                                          <p:spTgt spid="52255"/>
                                        </p:tgtEl>
                                      </p:cBhvr>
                                    </p:animEffec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35" presetClass="emph" presetSubtype="0" repeatCount="indefinite" fill="hold" grpId="1" nodeType="clickEffect">
                                  <p:stCondLst>
                                    <p:cond delay="0"/>
                                  </p:stCondLst>
                                  <p:endCondLst>
                                    <p:cond evt="onNext" delay="0">
                                      <p:tgtEl>
                                        <p:sldTgt/>
                                      </p:tgtEl>
                                    </p:cond>
                                  </p:endCondLst>
                                  <p:childTnLst>
                                    <p:anim calcmode="discrete" valueType="str">
                                      <p:cBhvr>
                                        <p:cTn id="220" dur="1000" fill="hold"/>
                                        <p:tgtEl>
                                          <p:spTgt spid="52265"/>
                                        </p:tgtEl>
                                        <p:attrNameLst>
                                          <p:attrName>style.visibility</p:attrName>
                                        </p:attrNameLst>
                                      </p:cBhvr>
                                      <p:tavLst>
                                        <p:tav tm="0">
                                          <p:val>
                                            <p:strVal val="hidden"/>
                                          </p:val>
                                        </p:tav>
                                        <p:tav tm="50000">
                                          <p:val>
                                            <p:strVal val="visible"/>
                                          </p:val>
                                        </p:tav>
                                      </p:tavLst>
                                    </p:anim>
                                  </p:childTnLst>
                                </p:cTn>
                              </p:par>
                            </p:childTnLst>
                          </p:cTn>
                        </p:par>
                      </p:childTnLst>
                    </p:cTn>
                  </p:par>
                  <p:par>
                    <p:cTn id="221" fill="hold" nodeType="clickPar">
                      <p:stCondLst>
                        <p:cond delay="indefinite"/>
                      </p:stCondLst>
                      <p:childTnLst>
                        <p:par>
                          <p:cTn id="222" fill="hold" nodeType="withGroup">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52252"/>
                                        </p:tgtEl>
                                        <p:attrNameLst>
                                          <p:attrName>style.visibility</p:attrName>
                                        </p:attrNameLst>
                                      </p:cBhvr>
                                      <p:to>
                                        <p:strVal val="visible"/>
                                      </p:to>
                                    </p:set>
                                    <p:animEffect transition="in" filter="fade">
                                      <p:cBhvr>
                                        <p:cTn id="225" dur="2000"/>
                                        <p:tgtEl>
                                          <p:spTgt spid="52252"/>
                                        </p:tgtEl>
                                      </p:cBhvr>
                                    </p:animEffect>
                                  </p:childTnLst>
                                </p:cTn>
                              </p:par>
                              <p:par>
                                <p:cTn id="226" presetID="35" presetClass="emph" presetSubtype="0" repeatCount="indefinite" fill="hold" grpId="1" nodeType="withEffect">
                                  <p:stCondLst>
                                    <p:cond delay="0"/>
                                  </p:stCondLst>
                                  <p:endCondLst>
                                    <p:cond evt="onNext" delay="0">
                                      <p:tgtEl>
                                        <p:sldTgt/>
                                      </p:tgtEl>
                                    </p:cond>
                                  </p:endCondLst>
                                  <p:childTnLst>
                                    <p:anim calcmode="discrete" valueType="str">
                                      <p:cBhvr>
                                        <p:cTn id="227" dur="1000" fill="hold"/>
                                        <p:tgtEl>
                                          <p:spTgt spid="52252"/>
                                        </p:tgtEl>
                                        <p:attrNameLst>
                                          <p:attrName>style.visibility</p:attrName>
                                        </p:attrNameLst>
                                      </p:cBhvr>
                                      <p:tavLst>
                                        <p:tav tm="0">
                                          <p:val>
                                            <p:strVal val="hidden"/>
                                          </p:val>
                                        </p:tav>
                                        <p:tav tm="50000">
                                          <p:val>
                                            <p:strVal val="visible"/>
                                          </p:val>
                                        </p:tav>
                                      </p:tavLst>
                                    </p:anim>
                                  </p:childTnLst>
                                </p:cTn>
                              </p:par>
                              <p:par>
                                <p:cTn id="228" presetID="35" presetClass="emph" presetSubtype="0" repeatCount="indefinite" fill="hold" grpId="1" nodeType="withEffect">
                                  <p:stCondLst>
                                    <p:cond delay="0"/>
                                  </p:stCondLst>
                                  <p:endCondLst>
                                    <p:cond evt="onNext" delay="0">
                                      <p:tgtEl>
                                        <p:sldTgt/>
                                      </p:tgtEl>
                                    </p:cond>
                                  </p:endCondLst>
                                  <p:childTnLst>
                                    <p:anim calcmode="discrete" valueType="str">
                                      <p:cBhvr>
                                        <p:cTn id="229" dur="1000" fill="hold"/>
                                        <p:tgtEl>
                                          <p:spTgt spid="52257"/>
                                        </p:tgtEl>
                                        <p:attrNameLst>
                                          <p:attrName>style.visibility</p:attrName>
                                        </p:attrNameLst>
                                      </p:cBhvr>
                                      <p:tavLst>
                                        <p:tav tm="0">
                                          <p:val>
                                            <p:strVal val="hidden"/>
                                          </p:val>
                                        </p:tav>
                                        <p:tav tm="50000">
                                          <p:val>
                                            <p:strVal val="visible"/>
                                          </p:val>
                                        </p:tav>
                                      </p:tavLst>
                                    </p:anim>
                                  </p:childTnLst>
                                </p:cTn>
                              </p:par>
                              <p:par>
                                <p:cTn id="230" presetID="35" presetClass="emph" presetSubtype="0" repeatCount="indefinite" fill="hold" grpId="1" nodeType="withEffect">
                                  <p:stCondLst>
                                    <p:cond delay="0"/>
                                  </p:stCondLst>
                                  <p:endCondLst>
                                    <p:cond evt="onNext" delay="0">
                                      <p:tgtEl>
                                        <p:sldTgt/>
                                      </p:tgtEl>
                                    </p:cond>
                                  </p:endCondLst>
                                  <p:childTnLst>
                                    <p:anim calcmode="discrete" valueType="str">
                                      <p:cBhvr>
                                        <p:cTn id="231" dur="1000" fill="hold"/>
                                        <p:tgtEl>
                                          <p:spTgt spid="52255"/>
                                        </p:tgtEl>
                                        <p:attrNameLst>
                                          <p:attrName>style.visibility</p:attrName>
                                        </p:attrNameLst>
                                      </p:cBhvr>
                                      <p:tavLst>
                                        <p:tav tm="0">
                                          <p:val>
                                            <p:strVal val="hidden"/>
                                          </p:val>
                                        </p:tav>
                                        <p:tav tm="50000">
                                          <p:val>
                                            <p:strVal val="visible"/>
                                          </p:val>
                                        </p:tav>
                                      </p:tavLst>
                                    </p:anim>
                                  </p:childTnLst>
                                </p:cTn>
                              </p:par>
                              <p:par>
                                <p:cTn id="232" presetID="35" presetClass="emph" presetSubtype="0" repeatCount="indefinite" fill="hold" grpId="1" nodeType="withEffect">
                                  <p:stCondLst>
                                    <p:cond delay="0"/>
                                  </p:stCondLst>
                                  <p:endCondLst>
                                    <p:cond evt="onNext" delay="0">
                                      <p:tgtEl>
                                        <p:sldTgt/>
                                      </p:tgtEl>
                                    </p:cond>
                                  </p:endCondLst>
                                  <p:childTnLst>
                                    <p:anim calcmode="discrete" valueType="str">
                                      <p:cBhvr>
                                        <p:cTn id="233" dur="1000" fill="hold"/>
                                        <p:tgtEl>
                                          <p:spTgt spid="52256"/>
                                        </p:tgtEl>
                                        <p:attrNameLst>
                                          <p:attrName>style.visibility</p:attrName>
                                        </p:attrNameLst>
                                      </p:cBhvr>
                                      <p:tavLst>
                                        <p:tav tm="0">
                                          <p:val>
                                            <p:strVal val="hidden"/>
                                          </p:val>
                                        </p:tav>
                                        <p:tav tm="50000">
                                          <p:val>
                                            <p:strVal val="visible"/>
                                          </p:val>
                                        </p:tav>
                                      </p:tavLst>
                                    </p:anim>
                                  </p:childTnLst>
                                </p:cTn>
                              </p:par>
                              <p:par>
                                <p:cTn id="234" presetID="35" presetClass="emph" presetSubtype="0" repeatCount="indefinite" fill="hold" grpId="1" nodeType="withEffect">
                                  <p:stCondLst>
                                    <p:cond delay="0"/>
                                  </p:stCondLst>
                                  <p:endCondLst>
                                    <p:cond evt="onNext" delay="0">
                                      <p:tgtEl>
                                        <p:sldTgt/>
                                      </p:tgtEl>
                                    </p:cond>
                                  </p:endCondLst>
                                  <p:childTnLst>
                                    <p:anim calcmode="discrete" valueType="str">
                                      <p:cBhvr>
                                        <p:cTn id="235" dur="1000" fill="hold"/>
                                        <p:tgtEl>
                                          <p:spTgt spid="52254"/>
                                        </p:tgtEl>
                                        <p:attrNameLst>
                                          <p:attrName>style.visibility</p:attrName>
                                        </p:attrNameLst>
                                      </p:cBhvr>
                                      <p:tavLst>
                                        <p:tav tm="0">
                                          <p:val>
                                            <p:strVal val="hidden"/>
                                          </p:val>
                                        </p:tav>
                                        <p:tav tm="50000">
                                          <p:val>
                                            <p:strVal val="visible"/>
                                          </p:val>
                                        </p:tav>
                                      </p:tavLst>
                                    </p:anim>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52233"/>
                                        </p:tgtEl>
                                        <p:attrNameLst>
                                          <p:attrName>style.visibility</p:attrName>
                                        </p:attrNameLst>
                                      </p:cBhvr>
                                      <p:to>
                                        <p:strVal val="visible"/>
                                      </p:to>
                                    </p:set>
                                    <p:animEffect transition="in" filter="fade">
                                      <p:cBhvr>
                                        <p:cTn id="240" dur="2000"/>
                                        <p:tgtEl>
                                          <p:spTgt spid="52233"/>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52227"/>
                                        </p:tgtEl>
                                        <p:attrNameLst>
                                          <p:attrName>style.visibility</p:attrName>
                                        </p:attrNameLst>
                                      </p:cBhvr>
                                      <p:to>
                                        <p:strVal val="visible"/>
                                      </p:to>
                                    </p:set>
                                    <p:animEffect transition="in" filter="fade">
                                      <p:cBhvr>
                                        <p:cTn id="243" dur="2000"/>
                                        <p:tgtEl>
                                          <p:spTgt spid="52227"/>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52230"/>
                                        </p:tgtEl>
                                        <p:attrNameLst>
                                          <p:attrName>style.visibility</p:attrName>
                                        </p:attrNameLst>
                                      </p:cBhvr>
                                      <p:to>
                                        <p:strVal val="visible"/>
                                      </p:to>
                                    </p:set>
                                    <p:animEffect transition="in" filter="fade">
                                      <p:cBhvr>
                                        <p:cTn id="246" dur="2000"/>
                                        <p:tgtEl>
                                          <p:spTgt spid="52230"/>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52228"/>
                                        </p:tgtEl>
                                        <p:attrNameLst>
                                          <p:attrName>style.visibility</p:attrName>
                                        </p:attrNameLst>
                                      </p:cBhvr>
                                      <p:to>
                                        <p:strVal val="visible"/>
                                      </p:to>
                                    </p:set>
                                    <p:animEffect transition="in" filter="fade">
                                      <p:cBhvr>
                                        <p:cTn id="249" dur="2000"/>
                                        <p:tgtEl>
                                          <p:spTgt spid="52228"/>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52229"/>
                                        </p:tgtEl>
                                        <p:attrNameLst>
                                          <p:attrName>style.visibility</p:attrName>
                                        </p:attrNameLst>
                                      </p:cBhvr>
                                      <p:to>
                                        <p:strVal val="visible"/>
                                      </p:to>
                                    </p:set>
                                    <p:animEffect transition="in" filter="fade">
                                      <p:cBhvr>
                                        <p:cTn id="252" dur="2000"/>
                                        <p:tgtEl>
                                          <p:spTgt spid="52229"/>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52231"/>
                                        </p:tgtEl>
                                        <p:attrNameLst>
                                          <p:attrName>style.visibility</p:attrName>
                                        </p:attrNameLst>
                                      </p:cBhvr>
                                      <p:to>
                                        <p:strVal val="visible"/>
                                      </p:to>
                                    </p:set>
                                    <p:animEffect transition="in" filter="fade">
                                      <p:cBhvr>
                                        <p:cTn id="255" dur="2000"/>
                                        <p:tgtEl>
                                          <p:spTgt spid="52231"/>
                                        </p:tgtEl>
                                      </p:cBhvr>
                                    </p:animEffect>
                                  </p:childTnLst>
                                </p:cTn>
                              </p:par>
                            </p:childTnLst>
                          </p:cTn>
                        </p:par>
                      </p:childTnLst>
                    </p:cTn>
                  </p:par>
                  <p:par>
                    <p:cTn id="256" fill="hold" nodeType="clickPar">
                      <p:stCondLst>
                        <p:cond delay="indefinite"/>
                      </p:stCondLst>
                      <p:childTnLst>
                        <p:par>
                          <p:cTn id="257" fill="hold" nodeType="withGroup">
                            <p:stCondLst>
                              <p:cond delay="0"/>
                            </p:stCondLst>
                            <p:childTnLst>
                              <p:par>
                                <p:cTn id="258" presetID="35" presetClass="emph" presetSubtype="0" repeatCount="indefinite" fill="hold" grpId="1" nodeType="clickEffect">
                                  <p:stCondLst>
                                    <p:cond delay="0"/>
                                  </p:stCondLst>
                                  <p:endCondLst>
                                    <p:cond evt="onNext" delay="0">
                                      <p:tgtEl>
                                        <p:sldTgt/>
                                      </p:tgtEl>
                                    </p:cond>
                                  </p:endCondLst>
                                  <p:childTnLst>
                                    <p:anim calcmode="discrete" valueType="str">
                                      <p:cBhvr>
                                        <p:cTn id="259" dur="1000" fill="hold"/>
                                        <p:tgtEl>
                                          <p:spTgt spid="52233"/>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3"/>
                                        </p:tgtEl>
                                        <p:attrNameLst>
                                          <p:attrName>style.visibility</p:attrName>
                                        </p:attrNameLst>
                                      </p:cBhvr>
                                      <p:to>
                                        <p:strVal val="hidden"/>
                                      </p:to>
                                    </p:set>
                                  </p:subTnLst>
                                </p:cTn>
                              </p:par>
                              <p:par>
                                <p:cTn id="260" presetID="35" presetClass="emph" presetSubtype="0" repeatCount="indefinite" fill="hold" grpId="1" nodeType="withEffect">
                                  <p:stCondLst>
                                    <p:cond delay="0"/>
                                  </p:stCondLst>
                                  <p:endCondLst>
                                    <p:cond evt="onNext" delay="0">
                                      <p:tgtEl>
                                        <p:sldTgt/>
                                      </p:tgtEl>
                                    </p:cond>
                                  </p:endCondLst>
                                  <p:childTnLst>
                                    <p:anim calcmode="discrete" valueType="str">
                                      <p:cBhvr>
                                        <p:cTn id="261" dur="1000" fill="hold"/>
                                        <p:tgtEl>
                                          <p:spTgt spid="52227"/>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27"/>
                                        </p:tgtEl>
                                        <p:attrNameLst>
                                          <p:attrName>style.visibility</p:attrName>
                                        </p:attrNameLst>
                                      </p:cBhvr>
                                      <p:to>
                                        <p:strVal val="hidden"/>
                                      </p:to>
                                    </p:set>
                                  </p:subTnLst>
                                </p:cTn>
                              </p:par>
                              <p:par>
                                <p:cTn id="262" presetID="35" presetClass="emph" presetSubtype="0" repeatCount="indefinite" fill="hold" grpId="1" nodeType="withEffect">
                                  <p:stCondLst>
                                    <p:cond delay="0"/>
                                  </p:stCondLst>
                                  <p:endCondLst>
                                    <p:cond evt="onNext" delay="0">
                                      <p:tgtEl>
                                        <p:sldTgt/>
                                      </p:tgtEl>
                                    </p:cond>
                                  </p:endCondLst>
                                  <p:childTnLst>
                                    <p:anim calcmode="discrete" valueType="str">
                                      <p:cBhvr>
                                        <p:cTn id="263" dur="1000" fill="hold"/>
                                        <p:tgtEl>
                                          <p:spTgt spid="5222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28"/>
                                        </p:tgtEl>
                                        <p:attrNameLst>
                                          <p:attrName>style.visibility</p:attrName>
                                        </p:attrNameLst>
                                      </p:cBhvr>
                                      <p:to>
                                        <p:strVal val="hidden"/>
                                      </p:to>
                                    </p:set>
                                  </p:subTnLst>
                                </p:cTn>
                              </p:par>
                              <p:par>
                                <p:cTn id="264" presetID="35" presetClass="emph" presetSubtype="0" repeatCount="indefinite" fill="hold" grpId="1" nodeType="withEffect">
                                  <p:stCondLst>
                                    <p:cond delay="0"/>
                                  </p:stCondLst>
                                  <p:endCondLst>
                                    <p:cond evt="onNext" delay="0">
                                      <p:tgtEl>
                                        <p:sldTgt/>
                                      </p:tgtEl>
                                    </p:cond>
                                  </p:endCondLst>
                                  <p:childTnLst>
                                    <p:anim calcmode="discrete" valueType="str">
                                      <p:cBhvr>
                                        <p:cTn id="265" dur="1000" fill="hold"/>
                                        <p:tgtEl>
                                          <p:spTgt spid="5223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0"/>
                                        </p:tgtEl>
                                        <p:attrNameLst>
                                          <p:attrName>style.visibility</p:attrName>
                                        </p:attrNameLst>
                                      </p:cBhvr>
                                      <p:to>
                                        <p:strVal val="hidden"/>
                                      </p:to>
                                    </p:set>
                                  </p:subTnLst>
                                </p:cTn>
                              </p:par>
                              <p:par>
                                <p:cTn id="266" presetID="35" presetClass="emph" presetSubtype="0" repeatCount="indefinite" fill="hold" grpId="1" nodeType="withEffect">
                                  <p:stCondLst>
                                    <p:cond delay="0"/>
                                  </p:stCondLst>
                                  <p:endCondLst>
                                    <p:cond evt="onNext" delay="0">
                                      <p:tgtEl>
                                        <p:sldTgt/>
                                      </p:tgtEl>
                                    </p:cond>
                                  </p:endCondLst>
                                  <p:childTnLst>
                                    <p:anim calcmode="discrete" valueType="str">
                                      <p:cBhvr>
                                        <p:cTn id="267" dur="1000" fill="hold"/>
                                        <p:tgtEl>
                                          <p:spTgt spid="52229"/>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29"/>
                                        </p:tgtEl>
                                        <p:attrNameLst>
                                          <p:attrName>style.visibility</p:attrName>
                                        </p:attrNameLst>
                                      </p:cBhvr>
                                      <p:to>
                                        <p:strVal val="hidden"/>
                                      </p:to>
                                    </p:set>
                                  </p:subTnLst>
                                </p:cTn>
                              </p:par>
                              <p:par>
                                <p:cTn id="268" presetID="35" presetClass="emph" presetSubtype="0" repeatCount="indefinite" fill="hold" grpId="1" nodeType="withEffect">
                                  <p:stCondLst>
                                    <p:cond delay="0"/>
                                  </p:stCondLst>
                                  <p:endCondLst>
                                    <p:cond evt="onNext" delay="0">
                                      <p:tgtEl>
                                        <p:sldTgt/>
                                      </p:tgtEl>
                                    </p:cond>
                                  </p:endCondLst>
                                  <p:childTnLst>
                                    <p:anim calcmode="discrete" valueType="str">
                                      <p:cBhvr>
                                        <p:cTn id="269" dur="1000" fill="hold"/>
                                        <p:tgtEl>
                                          <p:spTgt spid="5223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22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7" grpId="1" animBg="1"/>
      <p:bldP spid="52228" grpId="0" animBg="1"/>
      <p:bldP spid="52228" grpId="1" animBg="1"/>
      <p:bldP spid="52229" grpId="0" animBg="1"/>
      <p:bldP spid="52229" grpId="1" animBg="1"/>
      <p:bldP spid="52230" grpId="0" animBg="1"/>
      <p:bldP spid="52230" grpId="1" animBg="1"/>
      <p:bldP spid="52231" grpId="0" animBg="1"/>
      <p:bldP spid="52231" grpId="1" animBg="1"/>
      <p:bldP spid="52232" grpId="0" animBg="1"/>
      <p:bldP spid="52232" grpId="1" animBg="1"/>
      <p:bldP spid="52233" grpId="0" animBg="1"/>
      <p:bldP spid="52233" grpId="1" animBg="1"/>
      <p:bldP spid="52234" grpId="0" animBg="1"/>
      <p:bldP spid="52234" grpId="1" animBg="1"/>
      <p:bldP spid="52235" grpId="0" animBg="1"/>
      <p:bldP spid="52235" grpId="1" animBg="1"/>
      <p:bldP spid="52236" grpId="0" animBg="1"/>
      <p:bldP spid="52236" grpId="1" animBg="1"/>
      <p:bldP spid="52237" grpId="0" animBg="1"/>
      <p:bldP spid="52237" grpId="1" animBg="1"/>
      <p:bldP spid="52238" grpId="0" animBg="1"/>
      <p:bldP spid="52238" grpId="1" animBg="1"/>
      <p:bldP spid="52239" grpId="0" animBg="1"/>
      <p:bldP spid="52239" grpId="1" animBg="1"/>
      <p:bldP spid="52240" grpId="0" animBg="1"/>
      <p:bldP spid="52240" grpId="1" animBg="1"/>
      <p:bldP spid="52241" grpId="0" animBg="1"/>
      <p:bldP spid="52241" grpId="1" animBg="1"/>
      <p:bldP spid="52242" grpId="0" animBg="1"/>
      <p:bldP spid="52242" grpId="1" animBg="1"/>
      <p:bldP spid="52243" grpId="0" animBg="1"/>
      <p:bldP spid="52243" grpId="1" animBg="1"/>
      <p:bldP spid="52244" grpId="0" animBg="1"/>
      <p:bldP spid="52244" grpId="1" animBg="1"/>
      <p:bldP spid="52245" grpId="0" animBg="1"/>
      <p:bldP spid="52245" grpId="1" animBg="1"/>
      <p:bldP spid="52246" grpId="0" animBg="1"/>
      <p:bldP spid="52246" grpId="1" animBg="1"/>
      <p:bldP spid="52247" grpId="0" animBg="1"/>
      <p:bldP spid="52247" grpId="1" animBg="1"/>
      <p:bldP spid="52248" grpId="0" animBg="1"/>
      <p:bldP spid="52248" grpId="1" animBg="1"/>
      <p:bldP spid="52249" grpId="0" animBg="1"/>
      <p:bldP spid="52249" grpId="1" animBg="1"/>
      <p:bldP spid="52250" grpId="0" animBg="1"/>
      <p:bldP spid="52250" grpId="1" animBg="1"/>
      <p:bldP spid="52251" grpId="0" animBg="1"/>
      <p:bldP spid="52251" grpId="1" animBg="1"/>
      <p:bldP spid="52252" grpId="0" animBg="1"/>
      <p:bldP spid="52252" grpId="1" animBg="1"/>
      <p:bldP spid="52253" grpId="0" animBg="1"/>
      <p:bldP spid="52253" grpId="1" animBg="1"/>
      <p:bldP spid="52254" grpId="0" animBg="1"/>
      <p:bldP spid="52254" grpId="1" animBg="1"/>
      <p:bldP spid="52255" grpId="0" animBg="1"/>
      <p:bldP spid="52255" grpId="1" animBg="1"/>
      <p:bldP spid="52256" grpId="0" animBg="1"/>
      <p:bldP spid="52256" grpId="1" animBg="1"/>
      <p:bldP spid="52257" grpId="0" animBg="1"/>
      <p:bldP spid="52257" grpId="1" animBg="1"/>
      <p:bldP spid="52258" grpId="0" animBg="1"/>
      <p:bldP spid="52258" grpId="1" animBg="1"/>
      <p:bldP spid="52259" grpId="0" animBg="1"/>
      <p:bldP spid="52259" grpId="1" animBg="1"/>
      <p:bldP spid="52260" grpId="0" animBg="1"/>
      <p:bldP spid="52260" grpId="1" animBg="1"/>
      <p:bldP spid="52261" grpId="0" animBg="1"/>
      <p:bldP spid="52261" grpId="1" animBg="1"/>
      <p:bldP spid="52262" grpId="0" animBg="1"/>
      <p:bldP spid="52262" grpId="1" animBg="1"/>
      <p:bldP spid="52263" grpId="0" animBg="1"/>
      <p:bldP spid="52263" grpId="1" animBg="1"/>
      <p:bldP spid="52264" grpId="0" animBg="1"/>
      <p:bldP spid="52264" grpId="1" animBg="1"/>
      <p:bldP spid="52265" grpId="0" animBg="1"/>
      <p:bldP spid="52265" grpId="1" animBg="1"/>
      <p:bldP spid="52266" grpId="0" animBg="1"/>
      <p:bldP spid="52266" grpId="1" animBg="1"/>
      <p:bldP spid="52267" grpId="0" animBg="1"/>
      <p:bldP spid="52267" grpId="1" animBg="1"/>
      <p:bldP spid="52268" grpId="0" animBg="1"/>
      <p:bldP spid="52268" grpId="1" animBg="1"/>
      <p:bldP spid="52269" grpId="0" animBg="1"/>
      <p:bldP spid="52269" grpId="1" animBg="1"/>
      <p:bldP spid="52270" grpId="0" animBg="1"/>
      <p:bldP spid="52270" grpId="1" animBg="1"/>
      <p:bldP spid="52271" grpId="0" animBg="1"/>
      <p:bldP spid="52271" grpId="1" animBg="1"/>
      <p:bldP spid="52272" grpId="0" animBg="1"/>
      <p:bldP spid="52272" grpId="1" animBg="1"/>
      <p:bldP spid="52273" grpId="0" animBg="1"/>
      <p:bldP spid="5227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descr="fazae baz va tode"/>
          <p:cNvSpPr>
            <a:spLocks noChangeArrowheads="1"/>
          </p:cNvSpPr>
          <p:nvPr/>
        </p:nvSpPr>
        <p:spPr bwMode="auto">
          <a:xfrm>
            <a:off x="1286349" y="1908402"/>
            <a:ext cx="6732588" cy="4437063"/>
          </a:xfrm>
          <a:prstGeom prst="rect">
            <a:avLst/>
          </a:prstGeom>
          <a:blipFill dpi="0" rotWithShape="1">
            <a:blip r:embed="rId3"/>
            <a:srcRect/>
            <a:stretch>
              <a:fillRect/>
            </a:stretch>
          </a:blipFill>
          <a:ln w="9525">
            <a:solidFill>
              <a:schemeClr val="tx1"/>
            </a:solidFill>
            <a:miter lim="800000"/>
            <a:headEnd/>
            <a:tailEnd/>
          </a:ln>
        </p:spPr>
        <p:txBody>
          <a:bodyPr wrap="none" anchor="ctr"/>
          <a:lstStyle/>
          <a:p>
            <a:endParaRPr lang="en-US"/>
          </a:p>
        </p:txBody>
      </p:sp>
      <p:sp>
        <p:nvSpPr>
          <p:cNvPr id="2" name="TextBox 1"/>
          <p:cNvSpPr txBox="1"/>
          <p:nvPr/>
        </p:nvSpPr>
        <p:spPr>
          <a:xfrm>
            <a:off x="5134143" y="685800"/>
            <a:ext cx="2906565" cy="584775"/>
          </a:xfrm>
          <a:prstGeom prst="rect">
            <a:avLst/>
          </a:prstGeom>
          <a:noFill/>
        </p:spPr>
        <p:txBody>
          <a:bodyPr wrap="none" rtlCol="1">
            <a:spAutoFit/>
          </a:bodyPr>
          <a:lstStyle/>
          <a:p>
            <a:r>
              <a:rPr lang="fa-IR" sz="3200" kern="10" dirty="0">
                <a:solidFill>
                  <a:srgbClr val="3AB1C7"/>
                </a:solidFill>
                <a:latin typeface="Arial"/>
                <a:cs typeface="Mj_Tunisia Lt" panose="00000400000000000000" pitchFamily="2" charset="-78"/>
              </a:rPr>
              <a:t>اصل محصوریت </a:t>
            </a:r>
            <a:r>
              <a:rPr lang="fa-IR" sz="3200" kern="10" dirty="0" smtClean="0">
                <a:solidFill>
                  <a:srgbClr val="3AB1C7"/>
                </a:solidFill>
                <a:latin typeface="Arial"/>
                <a:cs typeface="Mj_Tunisia Lt" panose="00000400000000000000" pitchFamily="2" charset="-78"/>
              </a:rPr>
              <a:t>فضا</a:t>
            </a:r>
            <a:endParaRPr lang="en-US" sz="3200" kern="10" dirty="0">
              <a:solidFill>
                <a:srgbClr val="3AB1C7"/>
              </a:solidFill>
              <a:latin typeface="Arial"/>
              <a:cs typeface="Mj_Tunisia Lt" panose="00000400000000000000" pitchFamily="2" charset="-78"/>
            </a:endParaRPr>
          </a:p>
        </p:txBody>
      </p:sp>
    </p:spTree>
    <p:extLst>
      <p:ext uri="{BB962C8B-B14F-4D97-AF65-F5344CB8AC3E}">
        <p14:creationId xmlns:p14="http://schemas.microsoft.com/office/powerpoint/2010/main" val="60887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0" name="Picture 4"/>
          <p:cNvPicPr>
            <a:picLocks noChangeAspect="1" noChangeArrowheads="1"/>
          </p:cNvPicPr>
          <p:nvPr/>
        </p:nvPicPr>
        <p:blipFill>
          <a:blip r:embed="rId3">
            <a:extLst>
              <a:ext uri="{28A0092B-C50C-407E-A947-70E740481C1C}">
                <a14:useLocalDpi xmlns:a14="http://schemas.microsoft.com/office/drawing/2010/main" val="0"/>
              </a:ext>
            </a:extLst>
          </a:blip>
          <a:srcRect l="20253" r="18901"/>
          <a:stretch>
            <a:fillRect/>
          </a:stretch>
        </p:blipFill>
        <p:spPr bwMode="auto">
          <a:xfrm>
            <a:off x="4341813" y="152400"/>
            <a:ext cx="44973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1" name="Rectangle 5"/>
          <p:cNvSpPr>
            <a:spLocks noChangeArrowheads="1"/>
          </p:cNvSpPr>
          <p:nvPr/>
        </p:nvSpPr>
        <p:spPr bwMode="auto">
          <a:xfrm rot="1350590">
            <a:off x="7327900" y="5476875"/>
            <a:ext cx="323850" cy="3238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2" name="Rectangle 6"/>
          <p:cNvSpPr>
            <a:spLocks noChangeArrowheads="1"/>
          </p:cNvSpPr>
          <p:nvPr/>
        </p:nvSpPr>
        <p:spPr bwMode="auto">
          <a:xfrm rot="807497">
            <a:off x="7396163" y="4872038"/>
            <a:ext cx="338137" cy="3381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3" name="Rectangle 7"/>
          <p:cNvSpPr>
            <a:spLocks noChangeArrowheads="1"/>
          </p:cNvSpPr>
          <p:nvPr/>
        </p:nvSpPr>
        <p:spPr bwMode="auto">
          <a:xfrm rot="2303398">
            <a:off x="4829175" y="2805113"/>
            <a:ext cx="309563" cy="30956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4" name="Rectangle 8"/>
          <p:cNvSpPr>
            <a:spLocks noChangeArrowheads="1"/>
          </p:cNvSpPr>
          <p:nvPr/>
        </p:nvSpPr>
        <p:spPr bwMode="auto">
          <a:xfrm rot="2337152">
            <a:off x="5210175" y="2424113"/>
            <a:ext cx="309563" cy="30956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5" name="Rectangle 9"/>
          <p:cNvSpPr>
            <a:spLocks noChangeArrowheads="1"/>
          </p:cNvSpPr>
          <p:nvPr/>
        </p:nvSpPr>
        <p:spPr bwMode="auto">
          <a:xfrm rot="2547133">
            <a:off x="5592763" y="1966913"/>
            <a:ext cx="314325" cy="3143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6" name="Rectangle 10"/>
          <p:cNvSpPr>
            <a:spLocks noChangeArrowheads="1"/>
          </p:cNvSpPr>
          <p:nvPr/>
        </p:nvSpPr>
        <p:spPr bwMode="auto">
          <a:xfrm rot="2483755">
            <a:off x="5973763" y="1509713"/>
            <a:ext cx="312737" cy="312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7" name="Rectangle 11"/>
          <p:cNvSpPr>
            <a:spLocks noChangeArrowheads="1"/>
          </p:cNvSpPr>
          <p:nvPr/>
        </p:nvSpPr>
        <p:spPr bwMode="auto">
          <a:xfrm rot="749662">
            <a:off x="7777163" y="3195638"/>
            <a:ext cx="339725" cy="3397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8" name="Rectangle 12"/>
          <p:cNvSpPr>
            <a:spLocks noChangeArrowheads="1"/>
          </p:cNvSpPr>
          <p:nvPr/>
        </p:nvSpPr>
        <p:spPr bwMode="auto">
          <a:xfrm rot="374977">
            <a:off x="7850188" y="2665413"/>
            <a:ext cx="350837" cy="3508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29" name="Rectangle 13"/>
          <p:cNvSpPr>
            <a:spLocks noChangeArrowheads="1"/>
          </p:cNvSpPr>
          <p:nvPr/>
        </p:nvSpPr>
        <p:spPr bwMode="auto">
          <a:xfrm rot="605033">
            <a:off x="7927975" y="2054225"/>
            <a:ext cx="344488" cy="34448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30" name="Rectangle 14"/>
          <p:cNvSpPr>
            <a:spLocks noChangeArrowheads="1"/>
          </p:cNvSpPr>
          <p:nvPr/>
        </p:nvSpPr>
        <p:spPr bwMode="auto">
          <a:xfrm rot="1350590">
            <a:off x="7556500" y="4333875"/>
            <a:ext cx="323850" cy="3238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31" name="Rectangle 15"/>
          <p:cNvSpPr>
            <a:spLocks noChangeArrowheads="1"/>
          </p:cNvSpPr>
          <p:nvPr/>
        </p:nvSpPr>
        <p:spPr bwMode="auto">
          <a:xfrm rot="1350590">
            <a:off x="7632700" y="3724275"/>
            <a:ext cx="323850" cy="3238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32" name="Rectangle 16"/>
          <p:cNvSpPr>
            <a:spLocks noChangeArrowheads="1"/>
          </p:cNvSpPr>
          <p:nvPr/>
        </p:nvSpPr>
        <p:spPr bwMode="auto">
          <a:xfrm rot="2420691">
            <a:off x="4452938" y="3260725"/>
            <a:ext cx="304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a:endParaRPr lang="en-US"/>
          </a:p>
        </p:txBody>
      </p:sp>
      <p:grpSp>
        <p:nvGrpSpPr>
          <p:cNvPr id="2" name="Group 17"/>
          <p:cNvGrpSpPr>
            <a:grpSpLocks/>
          </p:cNvGrpSpPr>
          <p:nvPr/>
        </p:nvGrpSpPr>
        <p:grpSpPr bwMode="auto">
          <a:xfrm rot="4854686">
            <a:off x="6400800" y="-295275"/>
            <a:ext cx="390525" cy="3114675"/>
            <a:chOff x="1869" y="528"/>
            <a:chExt cx="390" cy="3792"/>
          </a:xfrm>
        </p:grpSpPr>
        <p:sp>
          <p:nvSpPr>
            <p:cNvPr id="8229" name="AutoShape 18"/>
            <p:cNvSpPr>
              <a:spLocks noChangeArrowheads="1"/>
            </p:cNvSpPr>
            <p:nvPr/>
          </p:nvSpPr>
          <p:spPr bwMode="auto">
            <a:xfrm rot="685490">
              <a:off x="2016" y="528"/>
              <a:ext cx="243" cy="3024"/>
            </a:xfrm>
            <a:prstGeom prst="upArrow">
              <a:avLst>
                <a:gd name="adj1" fmla="val 50000"/>
                <a:gd name="adj2" fmla="val 311111"/>
              </a:avLst>
            </a:prstGeom>
            <a:solidFill>
              <a:srgbClr val="FF6600"/>
            </a:solidFill>
            <a:ln w="76200">
              <a:solidFill>
                <a:srgbClr val="FF6600"/>
              </a:solidFill>
              <a:miter lim="800000"/>
              <a:headEnd/>
              <a:tailEnd/>
            </a:ln>
          </p:spPr>
          <p:txBody>
            <a:bodyPr rot="10800000" vert="eaVert" wrap="none" anchor="ctr"/>
            <a:lstStyle/>
            <a:p>
              <a:pPr algn="ctr" rtl="1"/>
              <a:endParaRPr lang="en-US"/>
            </a:p>
          </p:txBody>
        </p:sp>
        <p:sp>
          <p:nvSpPr>
            <p:cNvPr id="8230" name="AutoShape 19"/>
            <p:cNvSpPr>
              <a:spLocks noChangeArrowheads="1"/>
            </p:cNvSpPr>
            <p:nvPr/>
          </p:nvSpPr>
          <p:spPr bwMode="auto">
            <a:xfrm rot="-10094021">
              <a:off x="1869" y="1296"/>
              <a:ext cx="243" cy="3024"/>
            </a:xfrm>
            <a:prstGeom prst="upArrow">
              <a:avLst>
                <a:gd name="adj1" fmla="val 50000"/>
                <a:gd name="adj2" fmla="val 311111"/>
              </a:avLst>
            </a:prstGeom>
            <a:solidFill>
              <a:srgbClr val="FF6600"/>
            </a:solidFill>
            <a:ln w="76200">
              <a:solidFill>
                <a:srgbClr val="FF6600"/>
              </a:solidFill>
              <a:miter lim="800000"/>
              <a:headEnd/>
              <a:tailEnd/>
            </a:ln>
          </p:spPr>
          <p:txBody>
            <a:bodyPr vert="eaVert" wrap="none" anchor="ctr"/>
            <a:lstStyle/>
            <a:p>
              <a:pPr algn="ctr"/>
              <a:endParaRPr lang="en-US"/>
            </a:p>
          </p:txBody>
        </p:sp>
      </p:grpSp>
      <p:sp>
        <p:nvSpPr>
          <p:cNvPr id="444436" name="Rectangle 20"/>
          <p:cNvSpPr>
            <a:spLocks noChangeArrowheads="1"/>
          </p:cNvSpPr>
          <p:nvPr/>
        </p:nvSpPr>
        <p:spPr bwMode="auto">
          <a:xfrm rot="6598987">
            <a:off x="5539581" y="3071019"/>
            <a:ext cx="296863" cy="98425"/>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37" name="Rectangle 21"/>
          <p:cNvSpPr>
            <a:spLocks noChangeArrowheads="1"/>
          </p:cNvSpPr>
          <p:nvPr/>
        </p:nvSpPr>
        <p:spPr bwMode="auto">
          <a:xfrm rot="6423452">
            <a:off x="5843588" y="3224212"/>
            <a:ext cx="300038" cy="100013"/>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38" name="Rectangle 22"/>
          <p:cNvSpPr>
            <a:spLocks noChangeArrowheads="1"/>
          </p:cNvSpPr>
          <p:nvPr/>
        </p:nvSpPr>
        <p:spPr bwMode="auto">
          <a:xfrm rot="6206917">
            <a:off x="6593681" y="3453607"/>
            <a:ext cx="306387" cy="10160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39" name="Rectangle 23"/>
          <p:cNvSpPr>
            <a:spLocks noChangeArrowheads="1"/>
          </p:cNvSpPr>
          <p:nvPr/>
        </p:nvSpPr>
        <p:spPr bwMode="auto">
          <a:xfrm rot="6273586">
            <a:off x="6299200" y="3454400"/>
            <a:ext cx="304800" cy="10160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0" name="Rectangle 24"/>
          <p:cNvSpPr>
            <a:spLocks noChangeArrowheads="1"/>
          </p:cNvSpPr>
          <p:nvPr/>
        </p:nvSpPr>
        <p:spPr bwMode="auto">
          <a:xfrm rot="5691871">
            <a:off x="6876257" y="3518694"/>
            <a:ext cx="322262" cy="1079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1" name="Rectangle 25"/>
          <p:cNvSpPr>
            <a:spLocks noChangeArrowheads="1"/>
          </p:cNvSpPr>
          <p:nvPr/>
        </p:nvSpPr>
        <p:spPr bwMode="auto">
          <a:xfrm rot="5691871">
            <a:off x="7131843" y="3536157"/>
            <a:ext cx="322263" cy="1079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2" name="Rectangle 26"/>
          <p:cNvSpPr>
            <a:spLocks noChangeArrowheads="1"/>
          </p:cNvSpPr>
          <p:nvPr/>
        </p:nvSpPr>
        <p:spPr bwMode="auto">
          <a:xfrm rot="5691871">
            <a:off x="5303043" y="3002757"/>
            <a:ext cx="322263" cy="1079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3" name="Rectangle 27"/>
          <p:cNvSpPr>
            <a:spLocks noChangeArrowheads="1"/>
          </p:cNvSpPr>
          <p:nvPr/>
        </p:nvSpPr>
        <p:spPr bwMode="auto">
          <a:xfrm rot="5691871">
            <a:off x="7436643" y="3536157"/>
            <a:ext cx="322263" cy="10795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4" name="Rectangle 28"/>
          <p:cNvSpPr>
            <a:spLocks noChangeArrowheads="1"/>
          </p:cNvSpPr>
          <p:nvPr/>
        </p:nvSpPr>
        <p:spPr bwMode="auto">
          <a:xfrm rot="6273586">
            <a:off x="6070600" y="3302000"/>
            <a:ext cx="304800" cy="10160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45" name="Oval 29"/>
          <p:cNvSpPr>
            <a:spLocks noChangeArrowheads="1"/>
          </p:cNvSpPr>
          <p:nvPr/>
        </p:nvSpPr>
        <p:spPr bwMode="auto">
          <a:xfrm>
            <a:off x="6934200" y="6096000"/>
            <a:ext cx="685800" cy="457200"/>
          </a:xfrm>
          <a:prstGeom prst="ellipse">
            <a:avLst/>
          </a:prstGeom>
          <a:noFill/>
          <a:ln w="57150">
            <a:solidFill>
              <a:srgbClr val="99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en-US">
              <a:solidFill>
                <a:srgbClr val="FF6600"/>
              </a:solidFill>
            </a:endParaRPr>
          </a:p>
        </p:txBody>
      </p:sp>
      <p:sp>
        <p:nvSpPr>
          <p:cNvPr id="444446" name="Oval 30"/>
          <p:cNvSpPr>
            <a:spLocks noChangeArrowheads="1"/>
          </p:cNvSpPr>
          <p:nvPr/>
        </p:nvSpPr>
        <p:spPr bwMode="auto">
          <a:xfrm>
            <a:off x="7924800" y="990600"/>
            <a:ext cx="762000" cy="685800"/>
          </a:xfrm>
          <a:prstGeom prst="ellipse">
            <a:avLst/>
          </a:prstGeom>
          <a:noFill/>
          <a:ln w="57150">
            <a:solidFill>
              <a:srgbClr val="99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en-US">
              <a:solidFill>
                <a:srgbClr val="FF6600"/>
              </a:solidFill>
            </a:endParaRPr>
          </a:p>
        </p:txBody>
      </p:sp>
      <p:sp>
        <p:nvSpPr>
          <p:cNvPr id="444447" name="Oval 31"/>
          <p:cNvSpPr>
            <a:spLocks noChangeArrowheads="1"/>
          </p:cNvSpPr>
          <p:nvPr/>
        </p:nvSpPr>
        <p:spPr bwMode="auto">
          <a:xfrm>
            <a:off x="4419600" y="838200"/>
            <a:ext cx="685800" cy="685800"/>
          </a:xfrm>
          <a:prstGeom prst="ellipse">
            <a:avLst/>
          </a:prstGeom>
          <a:noFill/>
          <a:ln w="57150">
            <a:solidFill>
              <a:srgbClr val="99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en-US">
              <a:solidFill>
                <a:srgbClr val="FF6600"/>
              </a:solidFill>
            </a:endParaRPr>
          </a:p>
        </p:txBody>
      </p:sp>
      <p:sp>
        <p:nvSpPr>
          <p:cNvPr id="444449" name="Text Box 33"/>
          <p:cNvSpPr txBox="1">
            <a:spLocks noChangeArrowheads="1"/>
          </p:cNvSpPr>
          <p:nvPr/>
        </p:nvSpPr>
        <p:spPr bwMode="auto">
          <a:xfrm>
            <a:off x="685800" y="685800"/>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b="1" dirty="0">
                <a:solidFill>
                  <a:srgbClr val="3AB1C7"/>
                </a:solidFill>
                <a:cs typeface="Mj_Tunisia Lt" panose="00000400000000000000" pitchFamily="2" charset="-78"/>
              </a:rPr>
              <a:t>نظام دسترسي:</a:t>
            </a:r>
            <a:endParaRPr lang="en-US" sz="4000" b="1" dirty="0">
              <a:solidFill>
                <a:srgbClr val="3AB1C7"/>
              </a:solidFill>
              <a:cs typeface="Mj_Tunisia Lt" panose="00000400000000000000" pitchFamily="2" charset="-78"/>
            </a:endParaRPr>
          </a:p>
        </p:txBody>
      </p:sp>
      <p:sp>
        <p:nvSpPr>
          <p:cNvPr id="444450" name="Rectangle 34"/>
          <p:cNvSpPr>
            <a:spLocks noChangeArrowheads="1"/>
          </p:cNvSpPr>
          <p:nvPr/>
        </p:nvSpPr>
        <p:spPr bwMode="auto">
          <a:xfrm rot="837210">
            <a:off x="6400800" y="2438400"/>
            <a:ext cx="990600" cy="9906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4451" name="Text Box 35"/>
          <p:cNvSpPr txBox="1">
            <a:spLocks noChangeArrowheads="1"/>
          </p:cNvSpPr>
          <p:nvPr/>
        </p:nvSpPr>
        <p:spPr bwMode="auto">
          <a:xfrm>
            <a:off x="1371600" y="312420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خيابان شرياني درجه يك</a:t>
            </a:r>
            <a:endParaRPr lang="en-US" sz="2000" dirty="0">
              <a:solidFill>
                <a:srgbClr val="3AB1C7"/>
              </a:solidFill>
              <a:cs typeface="Mj_Tunisia Lt" panose="00000400000000000000" pitchFamily="2" charset="-78"/>
            </a:endParaRPr>
          </a:p>
        </p:txBody>
      </p:sp>
      <p:sp>
        <p:nvSpPr>
          <p:cNvPr id="444452" name="Rectangle 36"/>
          <p:cNvSpPr>
            <a:spLocks noChangeArrowheads="1"/>
          </p:cNvSpPr>
          <p:nvPr/>
        </p:nvSpPr>
        <p:spPr bwMode="auto">
          <a:xfrm rot="5400000">
            <a:off x="3810000" y="4165600"/>
            <a:ext cx="304800" cy="10160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444453" name="Rectangle 37"/>
          <p:cNvSpPr>
            <a:spLocks noChangeArrowheads="1"/>
          </p:cNvSpPr>
          <p:nvPr/>
        </p:nvSpPr>
        <p:spPr bwMode="auto">
          <a:xfrm>
            <a:off x="3810000" y="3657600"/>
            <a:ext cx="304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4454" name="Rectangle 38"/>
          <p:cNvSpPr>
            <a:spLocks noChangeArrowheads="1"/>
          </p:cNvSpPr>
          <p:nvPr/>
        </p:nvSpPr>
        <p:spPr bwMode="auto">
          <a:xfrm>
            <a:off x="1575232" y="3581400"/>
            <a:ext cx="2220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spcBef>
                <a:spcPct val="50000"/>
              </a:spcBef>
            </a:pPr>
            <a:r>
              <a:rPr lang="fa-IR" sz="2000" dirty="0">
                <a:solidFill>
                  <a:srgbClr val="3AB1C7"/>
                </a:solidFill>
                <a:cs typeface="Mj_Tunisia Lt" panose="00000400000000000000" pitchFamily="2" charset="-78"/>
              </a:rPr>
              <a:t>خيابان شرياني درجه دو</a:t>
            </a:r>
          </a:p>
        </p:txBody>
      </p:sp>
      <p:sp>
        <p:nvSpPr>
          <p:cNvPr id="444455" name="Rectangle 39"/>
          <p:cNvSpPr>
            <a:spLocks noChangeArrowheads="1"/>
          </p:cNvSpPr>
          <p:nvPr/>
        </p:nvSpPr>
        <p:spPr bwMode="auto">
          <a:xfrm>
            <a:off x="1222541" y="4038600"/>
            <a:ext cx="25763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fa-IR" sz="2000" dirty="0">
                <a:solidFill>
                  <a:srgbClr val="3AB1C7"/>
                </a:solidFill>
                <a:cs typeface="Mj_Tunisia Lt" panose="00000400000000000000" pitchFamily="2" charset="-78"/>
              </a:rPr>
              <a:t>خيابان جمع كننده درجه يك</a:t>
            </a:r>
            <a:endParaRPr lang="en-US" sz="20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79688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5000"/>
                                        <p:tgtEl>
                                          <p:spTgt spid="4444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4449"/>
                                        </p:tgtEl>
                                        <p:attrNameLst>
                                          <p:attrName>style.visibility</p:attrName>
                                        </p:attrNameLst>
                                      </p:cBhvr>
                                      <p:to>
                                        <p:strVal val="visible"/>
                                      </p:to>
                                    </p:set>
                                    <p:animEffect transition="in" filter="fade">
                                      <p:cBhvr>
                                        <p:cTn id="10" dur="3000"/>
                                        <p:tgtEl>
                                          <p:spTgt spid="4444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4450"/>
                                        </p:tgtEl>
                                        <p:attrNameLst>
                                          <p:attrName>style.visibility</p:attrName>
                                        </p:attrNameLst>
                                      </p:cBhvr>
                                      <p:to>
                                        <p:strVal val="visible"/>
                                      </p:to>
                                    </p:set>
                                    <p:animEffect transition="in" filter="fade">
                                      <p:cBhvr>
                                        <p:cTn id="13" dur="2000"/>
                                        <p:tgtEl>
                                          <p:spTgt spid="4444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4445"/>
                                        </p:tgtEl>
                                        <p:attrNameLst>
                                          <p:attrName>style.visibility</p:attrName>
                                        </p:attrNameLst>
                                      </p:cBhvr>
                                      <p:to>
                                        <p:strVal val="visible"/>
                                      </p:to>
                                    </p:set>
                                    <p:animEffect transition="in" filter="fade">
                                      <p:cBhvr>
                                        <p:cTn id="18" dur="2000"/>
                                        <p:tgtEl>
                                          <p:spTgt spid="444445"/>
                                        </p:tgtEl>
                                      </p:cBhvr>
                                    </p:animEffect>
                                  </p:childTnLst>
                                </p:cTn>
                              </p:par>
                              <p:par>
                                <p:cTn id="19" presetID="10" presetClass="entr" presetSubtype="0" fill="hold" nodeType="withEffect">
                                  <p:stCondLst>
                                    <p:cond delay="0"/>
                                  </p:stCondLst>
                                  <p:childTnLst>
                                    <p:set>
                                      <p:cBhvr>
                                        <p:cTn id="20" dur="1" fill="hold">
                                          <p:stCondLst>
                                            <p:cond delay="0"/>
                                          </p:stCondLst>
                                        </p:cTn>
                                        <p:tgtEl>
                                          <p:spTgt spid="444446"/>
                                        </p:tgtEl>
                                        <p:attrNameLst>
                                          <p:attrName>style.visibility</p:attrName>
                                        </p:attrNameLst>
                                      </p:cBhvr>
                                      <p:to>
                                        <p:strVal val="visible"/>
                                      </p:to>
                                    </p:set>
                                    <p:animEffect transition="in" filter="fade">
                                      <p:cBhvr>
                                        <p:cTn id="21" dur="2000"/>
                                        <p:tgtEl>
                                          <p:spTgt spid="444446"/>
                                        </p:tgtEl>
                                      </p:cBhvr>
                                    </p:animEffect>
                                  </p:childTnLst>
                                </p:cTn>
                              </p:par>
                              <p:par>
                                <p:cTn id="22" presetID="10" presetClass="entr" presetSubtype="0" fill="hold" nodeType="withEffect">
                                  <p:stCondLst>
                                    <p:cond delay="0"/>
                                  </p:stCondLst>
                                  <p:childTnLst>
                                    <p:set>
                                      <p:cBhvr>
                                        <p:cTn id="23" dur="1" fill="hold">
                                          <p:stCondLst>
                                            <p:cond delay="0"/>
                                          </p:stCondLst>
                                        </p:cTn>
                                        <p:tgtEl>
                                          <p:spTgt spid="444447"/>
                                        </p:tgtEl>
                                        <p:attrNameLst>
                                          <p:attrName>style.visibility</p:attrName>
                                        </p:attrNameLst>
                                      </p:cBhvr>
                                      <p:to>
                                        <p:strVal val="visible"/>
                                      </p:to>
                                    </p:set>
                                    <p:animEffect transition="in" filter="fade">
                                      <p:cBhvr>
                                        <p:cTn id="24" dur="2000"/>
                                        <p:tgtEl>
                                          <p:spTgt spid="4444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44451"/>
                                        </p:tgtEl>
                                        <p:attrNameLst>
                                          <p:attrName>style.visibility</p:attrName>
                                        </p:attrNameLst>
                                      </p:cBhvr>
                                      <p:to>
                                        <p:strVal val="visible"/>
                                      </p:to>
                                    </p:set>
                                    <p:animEffect transition="in" filter="fade">
                                      <p:cBhvr>
                                        <p:cTn id="29" dur="2000"/>
                                        <p:tgtEl>
                                          <p:spTgt spid="444451"/>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4429"/>
                                        </p:tgtEl>
                                        <p:attrNameLst>
                                          <p:attrName>style.visibility</p:attrName>
                                        </p:attrNameLst>
                                      </p:cBhvr>
                                      <p:to>
                                        <p:strVal val="visible"/>
                                      </p:to>
                                    </p:set>
                                    <p:animEffect transition="in" filter="fade">
                                      <p:cBhvr>
                                        <p:cTn id="37" dur="2000"/>
                                        <p:tgtEl>
                                          <p:spTgt spid="4444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4428"/>
                                        </p:tgtEl>
                                        <p:attrNameLst>
                                          <p:attrName>style.visibility</p:attrName>
                                        </p:attrNameLst>
                                      </p:cBhvr>
                                      <p:to>
                                        <p:strVal val="visible"/>
                                      </p:to>
                                    </p:set>
                                    <p:animEffect transition="in" filter="fade">
                                      <p:cBhvr>
                                        <p:cTn id="40" dur="2000"/>
                                        <p:tgtEl>
                                          <p:spTgt spid="4444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4427"/>
                                        </p:tgtEl>
                                        <p:attrNameLst>
                                          <p:attrName>style.visibility</p:attrName>
                                        </p:attrNameLst>
                                      </p:cBhvr>
                                      <p:to>
                                        <p:strVal val="visible"/>
                                      </p:to>
                                    </p:set>
                                    <p:animEffect transition="in" filter="fade">
                                      <p:cBhvr>
                                        <p:cTn id="43" dur="2000"/>
                                        <p:tgtEl>
                                          <p:spTgt spid="4444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4431"/>
                                        </p:tgtEl>
                                        <p:attrNameLst>
                                          <p:attrName>style.visibility</p:attrName>
                                        </p:attrNameLst>
                                      </p:cBhvr>
                                      <p:to>
                                        <p:strVal val="visible"/>
                                      </p:to>
                                    </p:set>
                                    <p:animEffect transition="in" filter="fade">
                                      <p:cBhvr>
                                        <p:cTn id="46" dur="2000"/>
                                        <p:tgtEl>
                                          <p:spTgt spid="4444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4430"/>
                                        </p:tgtEl>
                                        <p:attrNameLst>
                                          <p:attrName>style.visibility</p:attrName>
                                        </p:attrNameLst>
                                      </p:cBhvr>
                                      <p:to>
                                        <p:strVal val="visible"/>
                                      </p:to>
                                    </p:set>
                                    <p:animEffect transition="in" filter="fade">
                                      <p:cBhvr>
                                        <p:cTn id="49" dur="2000"/>
                                        <p:tgtEl>
                                          <p:spTgt spid="4444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4422"/>
                                        </p:tgtEl>
                                        <p:attrNameLst>
                                          <p:attrName>style.visibility</p:attrName>
                                        </p:attrNameLst>
                                      </p:cBhvr>
                                      <p:to>
                                        <p:strVal val="visible"/>
                                      </p:to>
                                    </p:set>
                                    <p:animEffect transition="in" filter="fade">
                                      <p:cBhvr>
                                        <p:cTn id="52" dur="2000"/>
                                        <p:tgtEl>
                                          <p:spTgt spid="4444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44421"/>
                                        </p:tgtEl>
                                        <p:attrNameLst>
                                          <p:attrName>style.visibility</p:attrName>
                                        </p:attrNameLst>
                                      </p:cBhvr>
                                      <p:to>
                                        <p:strVal val="visible"/>
                                      </p:to>
                                    </p:set>
                                    <p:animEffect transition="in" filter="fade">
                                      <p:cBhvr>
                                        <p:cTn id="55" dur="2000"/>
                                        <p:tgtEl>
                                          <p:spTgt spid="4444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4426"/>
                                        </p:tgtEl>
                                        <p:attrNameLst>
                                          <p:attrName>style.visibility</p:attrName>
                                        </p:attrNameLst>
                                      </p:cBhvr>
                                      <p:to>
                                        <p:strVal val="visible"/>
                                      </p:to>
                                    </p:set>
                                    <p:animEffect transition="in" filter="fade">
                                      <p:cBhvr>
                                        <p:cTn id="58" dur="2000"/>
                                        <p:tgtEl>
                                          <p:spTgt spid="4444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44425"/>
                                        </p:tgtEl>
                                        <p:attrNameLst>
                                          <p:attrName>style.visibility</p:attrName>
                                        </p:attrNameLst>
                                      </p:cBhvr>
                                      <p:to>
                                        <p:strVal val="visible"/>
                                      </p:to>
                                    </p:set>
                                    <p:animEffect transition="in" filter="fade">
                                      <p:cBhvr>
                                        <p:cTn id="61" dur="2000"/>
                                        <p:tgtEl>
                                          <p:spTgt spid="4444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4423"/>
                                        </p:tgtEl>
                                        <p:attrNameLst>
                                          <p:attrName>style.visibility</p:attrName>
                                        </p:attrNameLst>
                                      </p:cBhvr>
                                      <p:to>
                                        <p:strVal val="visible"/>
                                      </p:to>
                                    </p:set>
                                    <p:animEffect transition="in" filter="fade">
                                      <p:cBhvr>
                                        <p:cTn id="64" dur="2000"/>
                                        <p:tgtEl>
                                          <p:spTgt spid="4444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4424"/>
                                        </p:tgtEl>
                                        <p:attrNameLst>
                                          <p:attrName>style.visibility</p:attrName>
                                        </p:attrNameLst>
                                      </p:cBhvr>
                                      <p:to>
                                        <p:strVal val="visible"/>
                                      </p:to>
                                    </p:set>
                                    <p:animEffect transition="in" filter="fade">
                                      <p:cBhvr>
                                        <p:cTn id="67" dur="2000"/>
                                        <p:tgtEl>
                                          <p:spTgt spid="4444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4432"/>
                                        </p:tgtEl>
                                        <p:attrNameLst>
                                          <p:attrName>style.visibility</p:attrName>
                                        </p:attrNameLst>
                                      </p:cBhvr>
                                      <p:to>
                                        <p:strVal val="visible"/>
                                      </p:to>
                                    </p:set>
                                    <p:animEffect transition="in" filter="fade">
                                      <p:cBhvr>
                                        <p:cTn id="70" dur="2000"/>
                                        <p:tgtEl>
                                          <p:spTgt spid="4444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4453"/>
                                        </p:tgtEl>
                                        <p:attrNameLst>
                                          <p:attrName>style.visibility</p:attrName>
                                        </p:attrNameLst>
                                      </p:cBhvr>
                                      <p:to>
                                        <p:strVal val="visible"/>
                                      </p:to>
                                    </p:set>
                                    <p:animEffect transition="in" filter="fade">
                                      <p:cBhvr>
                                        <p:cTn id="73" dur="2000"/>
                                        <p:tgtEl>
                                          <p:spTgt spid="44445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44454"/>
                                        </p:tgtEl>
                                        <p:attrNameLst>
                                          <p:attrName>style.visibility</p:attrName>
                                        </p:attrNameLst>
                                      </p:cBhvr>
                                      <p:to>
                                        <p:strVal val="visible"/>
                                      </p:to>
                                    </p:set>
                                    <p:animEffect transition="in" filter="fade">
                                      <p:cBhvr>
                                        <p:cTn id="76" dur="2000"/>
                                        <p:tgtEl>
                                          <p:spTgt spid="44445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4442"/>
                                        </p:tgtEl>
                                        <p:attrNameLst>
                                          <p:attrName>style.visibility</p:attrName>
                                        </p:attrNameLst>
                                      </p:cBhvr>
                                      <p:to>
                                        <p:strVal val="visible"/>
                                      </p:to>
                                    </p:set>
                                    <p:animEffect transition="in" filter="fade">
                                      <p:cBhvr>
                                        <p:cTn id="81" dur="2000"/>
                                        <p:tgtEl>
                                          <p:spTgt spid="44444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4436"/>
                                        </p:tgtEl>
                                        <p:attrNameLst>
                                          <p:attrName>style.visibility</p:attrName>
                                        </p:attrNameLst>
                                      </p:cBhvr>
                                      <p:to>
                                        <p:strVal val="visible"/>
                                      </p:to>
                                    </p:set>
                                    <p:animEffect transition="in" filter="fade">
                                      <p:cBhvr>
                                        <p:cTn id="84" dur="2000"/>
                                        <p:tgtEl>
                                          <p:spTgt spid="4444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44439"/>
                                        </p:tgtEl>
                                        <p:attrNameLst>
                                          <p:attrName>style.visibility</p:attrName>
                                        </p:attrNameLst>
                                      </p:cBhvr>
                                      <p:to>
                                        <p:strVal val="visible"/>
                                      </p:to>
                                    </p:set>
                                    <p:animEffect transition="in" filter="fade">
                                      <p:cBhvr>
                                        <p:cTn id="87" dur="2000"/>
                                        <p:tgtEl>
                                          <p:spTgt spid="4444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44438"/>
                                        </p:tgtEl>
                                        <p:attrNameLst>
                                          <p:attrName>style.visibility</p:attrName>
                                        </p:attrNameLst>
                                      </p:cBhvr>
                                      <p:to>
                                        <p:strVal val="visible"/>
                                      </p:to>
                                    </p:set>
                                    <p:animEffect transition="in" filter="fade">
                                      <p:cBhvr>
                                        <p:cTn id="90" dur="2000"/>
                                        <p:tgtEl>
                                          <p:spTgt spid="4444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44444"/>
                                        </p:tgtEl>
                                        <p:attrNameLst>
                                          <p:attrName>style.visibility</p:attrName>
                                        </p:attrNameLst>
                                      </p:cBhvr>
                                      <p:to>
                                        <p:strVal val="visible"/>
                                      </p:to>
                                    </p:set>
                                    <p:animEffect transition="in" filter="fade">
                                      <p:cBhvr>
                                        <p:cTn id="93" dur="2000"/>
                                        <p:tgtEl>
                                          <p:spTgt spid="4444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44440"/>
                                        </p:tgtEl>
                                        <p:attrNameLst>
                                          <p:attrName>style.visibility</p:attrName>
                                        </p:attrNameLst>
                                      </p:cBhvr>
                                      <p:to>
                                        <p:strVal val="visible"/>
                                      </p:to>
                                    </p:set>
                                    <p:animEffect transition="in" filter="fade">
                                      <p:cBhvr>
                                        <p:cTn id="96" dur="2000"/>
                                        <p:tgtEl>
                                          <p:spTgt spid="44444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44443"/>
                                        </p:tgtEl>
                                        <p:attrNameLst>
                                          <p:attrName>style.visibility</p:attrName>
                                        </p:attrNameLst>
                                      </p:cBhvr>
                                      <p:to>
                                        <p:strVal val="visible"/>
                                      </p:to>
                                    </p:set>
                                    <p:animEffect transition="in" filter="fade">
                                      <p:cBhvr>
                                        <p:cTn id="99" dur="2000"/>
                                        <p:tgtEl>
                                          <p:spTgt spid="44444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4441"/>
                                        </p:tgtEl>
                                        <p:attrNameLst>
                                          <p:attrName>style.visibility</p:attrName>
                                        </p:attrNameLst>
                                      </p:cBhvr>
                                      <p:to>
                                        <p:strVal val="visible"/>
                                      </p:to>
                                    </p:set>
                                    <p:animEffect transition="in" filter="fade">
                                      <p:cBhvr>
                                        <p:cTn id="102" dur="2000"/>
                                        <p:tgtEl>
                                          <p:spTgt spid="44444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44452"/>
                                        </p:tgtEl>
                                        <p:attrNameLst>
                                          <p:attrName>style.visibility</p:attrName>
                                        </p:attrNameLst>
                                      </p:cBhvr>
                                      <p:to>
                                        <p:strVal val="visible"/>
                                      </p:to>
                                    </p:set>
                                    <p:animEffect transition="in" filter="fade">
                                      <p:cBhvr>
                                        <p:cTn id="105" dur="2000"/>
                                        <p:tgtEl>
                                          <p:spTgt spid="44445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44455"/>
                                        </p:tgtEl>
                                        <p:attrNameLst>
                                          <p:attrName>style.visibility</p:attrName>
                                        </p:attrNameLst>
                                      </p:cBhvr>
                                      <p:to>
                                        <p:strVal val="visible"/>
                                      </p:to>
                                    </p:set>
                                    <p:animEffect transition="in" filter="fade">
                                      <p:cBhvr>
                                        <p:cTn id="108" dur="2000"/>
                                        <p:tgtEl>
                                          <p:spTgt spid="44445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44437"/>
                                        </p:tgtEl>
                                        <p:attrNameLst>
                                          <p:attrName>style.visibility</p:attrName>
                                        </p:attrNameLst>
                                      </p:cBhvr>
                                      <p:to>
                                        <p:strVal val="visible"/>
                                      </p:to>
                                    </p:set>
                                    <p:animEffect transition="in" filter="fade">
                                      <p:cBhvr>
                                        <p:cTn id="111" dur="2000"/>
                                        <p:tgtEl>
                                          <p:spTgt spid="44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1" grpId="0" animBg="1"/>
      <p:bldP spid="444422" grpId="0" animBg="1"/>
      <p:bldP spid="444423" grpId="0" animBg="1"/>
      <p:bldP spid="444424" grpId="0" animBg="1"/>
      <p:bldP spid="444425" grpId="0" animBg="1"/>
      <p:bldP spid="444426" grpId="0" animBg="1"/>
      <p:bldP spid="444427" grpId="0" animBg="1"/>
      <p:bldP spid="444428" grpId="0" animBg="1"/>
      <p:bldP spid="444429" grpId="0" animBg="1"/>
      <p:bldP spid="444430" grpId="0" animBg="1"/>
      <p:bldP spid="444431" grpId="0" animBg="1"/>
      <p:bldP spid="444432" grpId="0" animBg="1"/>
      <p:bldP spid="444436" grpId="0" animBg="1"/>
      <p:bldP spid="444437" grpId="0" animBg="1"/>
      <p:bldP spid="444438" grpId="0" animBg="1"/>
      <p:bldP spid="444439" grpId="0" animBg="1"/>
      <p:bldP spid="444440" grpId="0" animBg="1"/>
      <p:bldP spid="444441" grpId="0" animBg="1"/>
      <p:bldP spid="444442" grpId="0" animBg="1"/>
      <p:bldP spid="444443" grpId="0" animBg="1"/>
      <p:bldP spid="444444" grpId="0" animBg="1"/>
      <p:bldP spid="444445" grpId="0" animBg="1"/>
      <p:bldP spid="444449" grpId="0"/>
      <p:bldP spid="444450" grpId="0" animBg="1"/>
      <p:bldP spid="444452" grpId="0" animBg="1"/>
      <p:bldP spid="444453" grpId="0" animBg="1"/>
      <p:bldP spid="444454" grpId="0"/>
      <p:bldP spid="444455"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2" name="Picture 4" descr="1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1803790" y="762000"/>
            <a:ext cx="5463396"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6" name="Rectangle 8"/>
          <p:cNvSpPr>
            <a:spLocks noGrp="1" noChangeArrowheads="1"/>
          </p:cNvSpPr>
          <p:nvPr>
            <p:ph idx="1"/>
          </p:nvPr>
        </p:nvSpPr>
        <p:spPr>
          <a:xfrm>
            <a:off x="381000" y="4191000"/>
            <a:ext cx="8523288" cy="1727200"/>
          </a:xfrm>
        </p:spPr>
        <p:txBody>
          <a:bodyPr>
            <a:normAutofit/>
          </a:bodyPr>
          <a:lstStyle/>
          <a:p>
            <a:pPr algn="just">
              <a:buFont typeface="Wingdings" pitchFamily="2" charset="2"/>
              <a:buNone/>
            </a:pPr>
            <a:r>
              <a:rPr lang="fa-IR" sz="2400" dirty="0">
                <a:solidFill>
                  <a:schemeClr val="bg1">
                    <a:lumMod val="85000"/>
                  </a:schemeClr>
                </a:solidFill>
                <a:cs typeface="Mj_Tunisia Lt" panose="00000400000000000000" pitchFamily="2" charset="-78"/>
              </a:rPr>
              <a:t>بستر اين طرح دارای شيب ملايمی به سمت جنوب است که واحدهای سه طبقه در قسمت بالاتر و واحدهای دو طبقه در قسمت پائين تر سازماندهی شده اند. اين نحوه ساماندهی باعث بوجود آمدن يک فضای باز محصور گشته است که دسترسی  پياده مرکزی از يک سمت به آن ختم می گردد.</a:t>
            </a:r>
            <a:endParaRPr lang="en-US" sz="24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4144867263"/>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8" name="Picture 4"/>
          <p:cNvPicPr>
            <a:picLocks noChangeAspect="1" noChangeArrowheads="1"/>
          </p:cNvPicPr>
          <p:nvPr/>
        </p:nvPicPr>
        <p:blipFill>
          <a:blip r:embed="rId3">
            <a:extLst>
              <a:ext uri="{28A0092B-C50C-407E-A947-70E740481C1C}">
                <a14:useLocalDpi xmlns:a14="http://schemas.microsoft.com/office/drawing/2010/main" val="0"/>
              </a:ext>
            </a:extLst>
          </a:blip>
          <a:srcRect l="17941" r="17993"/>
          <a:stretch>
            <a:fillRect/>
          </a:stretch>
        </p:blipFill>
        <p:spPr bwMode="auto">
          <a:xfrm>
            <a:off x="4800600" y="304800"/>
            <a:ext cx="39147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0" name="Oval 6"/>
          <p:cNvSpPr>
            <a:spLocks noChangeArrowheads="1"/>
          </p:cNvSpPr>
          <p:nvPr/>
        </p:nvSpPr>
        <p:spPr bwMode="auto">
          <a:xfrm rot="1533598">
            <a:off x="6108700" y="2035175"/>
            <a:ext cx="609600" cy="1169988"/>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1" name="Oval 7"/>
          <p:cNvSpPr>
            <a:spLocks noChangeArrowheads="1"/>
          </p:cNvSpPr>
          <p:nvPr/>
        </p:nvSpPr>
        <p:spPr bwMode="auto">
          <a:xfrm rot="1587502">
            <a:off x="7010400" y="609600"/>
            <a:ext cx="457200" cy="7620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2" name="Oval 8"/>
          <p:cNvSpPr>
            <a:spLocks noChangeArrowheads="1"/>
          </p:cNvSpPr>
          <p:nvPr/>
        </p:nvSpPr>
        <p:spPr bwMode="auto">
          <a:xfrm rot="6497665">
            <a:off x="6737350" y="1597025"/>
            <a:ext cx="457200" cy="5334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3" name="Oval 9"/>
          <p:cNvSpPr>
            <a:spLocks noChangeArrowheads="1"/>
          </p:cNvSpPr>
          <p:nvPr/>
        </p:nvSpPr>
        <p:spPr bwMode="auto">
          <a:xfrm rot="6497665">
            <a:off x="6210300" y="3543300"/>
            <a:ext cx="457200" cy="2286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4" name="Oval 10"/>
          <p:cNvSpPr>
            <a:spLocks noChangeArrowheads="1"/>
          </p:cNvSpPr>
          <p:nvPr/>
        </p:nvSpPr>
        <p:spPr bwMode="auto">
          <a:xfrm rot="6497665">
            <a:off x="6826250" y="3479801"/>
            <a:ext cx="352425" cy="6350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5" name="Oval 11"/>
          <p:cNvSpPr>
            <a:spLocks noChangeArrowheads="1"/>
          </p:cNvSpPr>
          <p:nvPr/>
        </p:nvSpPr>
        <p:spPr bwMode="auto">
          <a:xfrm rot="6385594">
            <a:off x="8135144" y="2899569"/>
            <a:ext cx="457200" cy="750888"/>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6" name="Oval 12"/>
          <p:cNvSpPr>
            <a:spLocks noChangeArrowheads="1"/>
          </p:cNvSpPr>
          <p:nvPr/>
        </p:nvSpPr>
        <p:spPr bwMode="auto">
          <a:xfrm rot="1838357">
            <a:off x="6096000" y="1495425"/>
            <a:ext cx="268288" cy="1522413"/>
          </a:xfrm>
          <a:prstGeom prst="ellipse">
            <a:avLst/>
          </a:pr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en-US"/>
          </a:p>
        </p:txBody>
      </p:sp>
      <p:sp>
        <p:nvSpPr>
          <p:cNvPr id="446477" name="Oval 13"/>
          <p:cNvSpPr>
            <a:spLocks noChangeArrowheads="1"/>
          </p:cNvSpPr>
          <p:nvPr/>
        </p:nvSpPr>
        <p:spPr bwMode="auto">
          <a:xfrm rot="-236571">
            <a:off x="7391400" y="1592263"/>
            <a:ext cx="455613" cy="1828800"/>
          </a:xfrm>
          <a:prstGeom prst="ellipse">
            <a:avLst/>
          </a:pr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8" name="Oval 14"/>
          <p:cNvSpPr>
            <a:spLocks noChangeArrowheads="1"/>
          </p:cNvSpPr>
          <p:nvPr/>
        </p:nvSpPr>
        <p:spPr bwMode="auto">
          <a:xfrm rot="5400000">
            <a:off x="5219700" y="800100"/>
            <a:ext cx="457200" cy="228600"/>
          </a:xfrm>
          <a:prstGeom prst="ellipse">
            <a:avLst/>
          </a:prstGeom>
          <a:noFill/>
          <a:ln w="5715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6479" name="Oval 15"/>
          <p:cNvSpPr>
            <a:spLocks noChangeArrowheads="1"/>
          </p:cNvSpPr>
          <p:nvPr/>
        </p:nvSpPr>
        <p:spPr bwMode="auto">
          <a:xfrm rot="7019750">
            <a:off x="5896769" y="338931"/>
            <a:ext cx="1112838" cy="739775"/>
          </a:xfrm>
          <a:prstGeom prst="ellipse">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rtl="1"/>
            <a:endParaRPr lang="en-US"/>
          </a:p>
        </p:txBody>
      </p:sp>
      <p:sp>
        <p:nvSpPr>
          <p:cNvPr id="446480" name="Oval 16"/>
          <p:cNvSpPr>
            <a:spLocks noChangeArrowheads="1"/>
          </p:cNvSpPr>
          <p:nvPr/>
        </p:nvSpPr>
        <p:spPr bwMode="auto">
          <a:xfrm>
            <a:off x="3810000" y="2819400"/>
            <a:ext cx="152400" cy="228600"/>
          </a:xfrm>
          <a:prstGeom prst="ellipse">
            <a:avLst/>
          </a:prstGeom>
          <a:solidFill>
            <a:srgbClr val="FF6600"/>
          </a:solidFill>
          <a:ln w="9525">
            <a:solidFill>
              <a:schemeClr val="tx1"/>
            </a:solidFill>
            <a:round/>
            <a:headEnd/>
            <a:tailEnd/>
          </a:ln>
        </p:spPr>
        <p:txBody>
          <a:bodyPr wrap="none" anchor="ctr"/>
          <a:lstStyle/>
          <a:p>
            <a:endParaRPr lang="en-US"/>
          </a:p>
        </p:txBody>
      </p:sp>
      <p:sp>
        <p:nvSpPr>
          <p:cNvPr id="446481" name="Oval 17"/>
          <p:cNvSpPr>
            <a:spLocks noChangeArrowheads="1"/>
          </p:cNvSpPr>
          <p:nvPr/>
        </p:nvSpPr>
        <p:spPr bwMode="auto">
          <a:xfrm>
            <a:off x="3810000" y="4648200"/>
            <a:ext cx="152400" cy="228600"/>
          </a:xfrm>
          <a:prstGeom prst="ellipse">
            <a:avLst/>
          </a:prstGeom>
          <a:solidFill>
            <a:srgbClr val="FFCC66"/>
          </a:solidFill>
          <a:ln w="9525">
            <a:solidFill>
              <a:schemeClr val="tx1"/>
            </a:solidFill>
            <a:round/>
            <a:headEnd/>
            <a:tailEnd/>
          </a:ln>
        </p:spPr>
        <p:txBody>
          <a:bodyPr wrap="none" anchor="ctr"/>
          <a:lstStyle/>
          <a:p>
            <a:endParaRPr lang="en-US"/>
          </a:p>
        </p:txBody>
      </p:sp>
      <p:sp>
        <p:nvSpPr>
          <p:cNvPr id="446482" name="Oval 18"/>
          <p:cNvSpPr>
            <a:spLocks noChangeArrowheads="1"/>
          </p:cNvSpPr>
          <p:nvPr/>
        </p:nvSpPr>
        <p:spPr bwMode="auto">
          <a:xfrm>
            <a:off x="3810000" y="4191000"/>
            <a:ext cx="152400" cy="228600"/>
          </a:xfrm>
          <a:prstGeom prst="ellipse">
            <a:avLst/>
          </a:prstGeom>
          <a:solidFill>
            <a:srgbClr val="990000"/>
          </a:solidFill>
          <a:ln w="9525">
            <a:solidFill>
              <a:schemeClr val="tx1"/>
            </a:solidFill>
            <a:round/>
            <a:headEnd/>
            <a:tailEnd/>
          </a:ln>
        </p:spPr>
        <p:txBody>
          <a:bodyPr wrap="none" anchor="ctr"/>
          <a:lstStyle/>
          <a:p>
            <a:endParaRPr lang="en-US"/>
          </a:p>
        </p:txBody>
      </p:sp>
      <p:sp>
        <p:nvSpPr>
          <p:cNvPr id="446483" name="Oval 19"/>
          <p:cNvSpPr>
            <a:spLocks noChangeArrowheads="1"/>
          </p:cNvSpPr>
          <p:nvPr/>
        </p:nvSpPr>
        <p:spPr bwMode="auto">
          <a:xfrm>
            <a:off x="3810000" y="3276600"/>
            <a:ext cx="152400" cy="228600"/>
          </a:xfrm>
          <a:prstGeom prst="ellipse">
            <a:avLst/>
          </a:prstGeom>
          <a:solidFill>
            <a:schemeClr val="tx2"/>
          </a:solidFill>
          <a:ln w="9525">
            <a:solidFill>
              <a:schemeClr val="tx1"/>
            </a:solidFill>
            <a:round/>
            <a:headEnd/>
            <a:tailEnd/>
          </a:ln>
        </p:spPr>
        <p:txBody>
          <a:bodyPr wrap="none" anchor="ctr"/>
          <a:lstStyle/>
          <a:p>
            <a:endParaRPr lang="en-US"/>
          </a:p>
        </p:txBody>
      </p:sp>
      <p:sp>
        <p:nvSpPr>
          <p:cNvPr id="446484" name="Oval 20"/>
          <p:cNvSpPr>
            <a:spLocks noChangeArrowheads="1"/>
          </p:cNvSpPr>
          <p:nvPr/>
        </p:nvSpPr>
        <p:spPr bwMode="auto">
          <a:xfrm>
            <a:off x="3810000" y="3733800"/>
            <a:ext cx="152400" cy="2286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446485" name="Text Box 21"/>
          <p:cNvSpPr txBox="1">
            <a:spLocks noChangeArrowheads="1"/>
          </p:cNvSpPr>
          <p:nvPr/>
        </p:nvSpPr>
        <p:spPr bwMode="auto">
          <a:xfrm>
            <a:off x="1143000" y="2727325"/>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فرهنگي </a:t>
            </a:r>
          </a:p>
        </p:txBody>
      </p:sp>
      <p:sp>
        <p:nvSpPr>
          <p:cNvPr id="446486" name="Text Box 22"/>
          <p:cNvSpPr txBox="1">
            <a:spLocks noChangeArrowheads="1"/>
          </p:cNvSpPr>
          <p:nvPr/>
        </p:nvSpPr>
        <p:spPr bwMode="auto">
          <a:xfrm>
            <a:off x="1066800" y="32004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اداري</a:t>
            </a:r>
            <a:endParaRPr lang="en-US" sz="2000" dirty="0">
              <a:solidFill>
                <a:srgbClr val="3AB1C7"/>
              </a:solidFill>
              <a:cs typeface="Mj_Tunisia Lt" panose="00000400000000000000" pitchFamily="2" charset="-78"/>
            </a:endParaRPr>
          </a:p>
        </p:txBody>
      </p:sp>
      <p:sp>
        <p:nvSpPr>
          <p:cNvPr id="446487" name="Text Box 23"/>
          <p:cNvSpPr txBox="1">
            <a:spLocks noChangeArrowheads="1"/>
          </p:cNvSpPr>
          <p:nvPr/>
        </p:nvSpPr>
        <p:spPr bwMode="auto">
          <a:xfrm>
            <a:off x="1676400" y="3641725"/>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ورزشي</a:t>
            </a:r>
            <a:endParaRPr lang="en-US" sz="2000" dirty="0">
              <a:solidFill>
                <a:srgbClr val="3AB1C7"/>
              </a:solidFill>
              <a:cs typeface="Mj_Tunisia Lt" panose="00000400000000000000" pitchFamily="2" charset="-78"/>
            </a:endParaRPr>
          </a:p>
        </p:txBody>
      </p:sp>
      <p:sp>
        <p:nvSpPr>
          <p:cNvPr id="446488" name="Text Box 24"/>
          <p:cNvSpPr txBox="1">
            <a:spLocks noChangeArrowheads="1"/>
          </p:cNvSpPr>
          <p:nvPr/>
        </p:nvSpPr>
        <p:spPr bwMode="auto">
          <a:xfrm>
            <a:off x="1981200" y="41148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مسكوني</a:t>
            </a:r>
            <a:endParaRPr lang="en-US" sz="2000" dirty="0">
              <a:solidFill>
                <a:srgbClr val="3AB1C7"/>
              </a:solidFill>
              <a:cs typeface="Mj_Tunisia Lt" panose="00000400000000000000" pitchFamily="2" charset="-78"/>
            </a:endParaRPr>
          </a:p>
        </p:txBody>
      </p:sp>
      <p:sp>
        <p:nvSpPr>
          <p:cNvPr id="446489" name="Text Box 25"/>
          <p:cNvSpPr txBox="1">
            <a:spLocks noChangeArrowheads="1"/>
          </p:cNvSpPr>
          <p:nvPr/>
        </p:nvSpPr>
        <p:spPr bwMode="auto">
          <a:xfrm>
            <a:off x="2133600" y="45720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تجاري</a:t>
            </a:r>
            <a:endParaRPr lang="en-US" sz="2000" dirty="0">
              <a:solidFill>
                <a:srgbClr val="3AB1C7"/>
              </a:solidFill>
              <a:cs typeface="Mj_Tunisia Lt" panose="00000400000000000000" pitchFamily="2" charset="-78"/>
            </a:endParaRPr>
          </a:p>
        </p:txBody>
      </p:sp>
      <p:sp>
        <p:nvSpPr>
          <p:cNvPr id="446490" name="Text Box 26"/>
          <p:cNvSpPr txBox="1">
            <a:spLocks noChangeArrowheads="1"/>
          </p:cNvSpPr>
          <p:nvPr/>
        </p:nvSpPr>
        <p:spPr bwMode="auto">
          <a:xfrm>
            <a:off x="1181570" y="746125"/>
            <a:ext cx="23807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نظام كاربري</a:t>
            </a:r>
            <a:endParaRPr lang="en-US" sz="4000" dirty="0">
              <a:solidFill>
                <a:srgbClr val="3AB1C7"/>
              </a:solidFill>
              <a:cs typeface="Mj_Tunisia Lt" panose="00000400000000000000" pitchFamily="2" charset="-78"/>
            </a:endParaRPr>
          </a:p>
        </p:txBody>
      </p:sp>
      <p:sp>
        <p:nvSpPr>
          <p:cNvPr id="446491" name="Oval 27"/>
          <p:cNvSpPr>
            <a:spLocks noChangeArrowheads="1"/>
          </p:cNvSpPr>
          <p:nvPr/>
        </p:nvSpPr>
        <p:spPr bwMode="auto">
          <a:xfrm rot="6497665">
            <a:off x="6681787" y="2081213"/>
            <a:ext cx="352425" cy="4572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15359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6490"/>
                                        </p:tgtEl>
                                        <p:attrNameLst>
                                          <p:attrName>style.visibility</p:attrName>
                                        </p:attrNameLst>
                                      </p:cBhvr>
                                      <p:to>
                                        <p:strVal val="visible"/>
                                      </p:to>
                                    </p:set>
                                    <p:animEffect transition="in" filter="fade">
                                      <p:cBhvr>
                                        <p:cTn id="7" dur="5000"/>
                                        <p:tgtEl>
                                          <p:spTgt spid="446490"/>
                                        </p:tgtEl>
                                      </p:cBhvr>
                                    </p:animEffect>
                                  </p:childTnLst>
                                </p:cTn>
                              </p:par>
                              <p:par>
                                <p:cTn id="8" presetID="10" presetClass="entr" presetSubtype="0" fill="hold" nodeType="withEffect">
                                  <p:stCondLst>
                                    <p:cond delay="0"/>
                                  </p:stCondLst>
                                  <p:childTnLst>
                                    <p:set>
                                      <p:cBhvr>
                                        <p:cTn id="9" dur="1" fill="hold">
                                          <p:stCondLst>
                                            <p:cond delay="0"/>
                                          </p:stCondLst>
                                        </p:cTn>
                                        <p:tgtEl>
                                          <p:spTgt spid="446468"/>
                                        </p:tgtEl>
                                        <p:attrNameLst>
                                          <p:attrName>style.visibility</p:attrName>
                                        </p:attrNameLst>
                                      </p:cBhvr>
                                      <p:to>
                                        <p:strVal val="visible"/>
                                      </p:to>
                                    </p:set>
                                    <p:animEffect transition="in" filter="fade">
                                      <p:cBhvr>
                                        <p:cTn id="10" dur="5000"/>
                                        <p:tgtEl>
                                          <p:spTgt spid="446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6480"/>
                                        </p:tgtEl>
                                        <p:attrNameLst>
                                          <p:attrName>style.visibility</p:attrName>
                                        </p:attrNameLst>
                                      </p:cBhvr>
                                      <p:to>
                                        <p:strVal val="visible"/>
                                      </p:to>
                                    </p:set>
                                    <p:animEffect transition="in" filter="fade">
                                      <p:cBhvr>
                                        <p:cTn id="15" dur="2000"/>
                                        <p:tgtEl>
                                          <p:spTgt spid="4464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6477"/>
                                        </p:tgtEl>
                                        <p:attrNameLst>
                                          <p:attrName>style.visibility</p:attrName>
                                        </p:attrNameLst>
                                      </p:cBhvr>
                                      <p:to>
                                        <p:strVal val="visible"/>
                                      </p:to>
                                    </p:set>
                                    <p:animEffect transition="in" filter="fade">
                                      <p:cBhvr>
                                        <p:cTn id="18" dur="2000"/>
                                        <p:tgtEl>
                                          <p:spTgt spid="44647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6485"/>
                                        </p:tgtEl>
                                        <p:attrNameLst>
                                          <p:attrName>style.visibility</p:attrName>
                                        </p:attrNameLst>
                                      </p:cBhvr>
                                      <p:to>
                                        <p:strVal val="visible"/>
                                      </p:to>
                                    </p:set>
                                    <p:animEffect transition="in" filter="fade">
                                      <p:cBhvr>
                                        <p:cTn id="21" dur="2000"/>
                                        <p:tgtEl>
                                          <p:spTgt spid="4464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6483"/>
                                        </p:tgtEl>
                                        <p:attrNameLst>
                                          <p:attrName>style.visibility</p:attrName>
                                        </p:attrNameLst>
                                      </p:cBhvr>
                                      <p:to>
                                        <p:strVal val="visible"/>
                                      </p:to>
                                    </p:set>
                                    <p:animEffect transition="in" filter="fade">
                                      <p:cBhvr>
                                        <p:cTn id="26" dur="2000"/>
                                        <p:tgtEl>
                                          <p:spTgt spid="4464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46486"/>
                                        </p:tgtEl>
                                        <p:attrNameLst>
                                          <p:attrName>style.visibility</p:attrName>
                                        </p:attrNameLst>
                                      </p:cBhvr>
                                      <p:to>
                                        <p:strVal val="visible"/>
                                      </p:to>
                                    </p:set>
                                    <p:animEffect transition="in" filter="fade">
                                      <p:cBhvr>
                                        <p:cTn id="29" dur="2000"/>
                                        <p:tgtEl>
                                          <p:spTgt spid="44648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6476"/>
                                        </p:tgtEl>
                                        <p:attrNameLst>
                                          <p:attrName>style.visibility</p:attrName>
                                        </p:attrNameLst>
                                      </p:cBhvr>
                                      <p:to>
                                        <p:strVal val="visible"/>
                                      </p:to>
                                    </p:set>
                                    <p:animEffect transition="in" filter="fade">
                                      <p:cBhvr>
                                        <p:cTn id="32" dur="2000"/>
                                        <p:tgtEl>
                                          <p:spTgt spid="446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6479"/>
                                        </p:tgtEl>
                                        <p:attrNameLst>
                                          <p:attrName>style.visibility</p:attrName>
                                        </p:attrNameLst>
                                      </p:cBhvr>
                                      <p:to>
                                        <p:strVal val="visible"/>
                                      </p:to>
                                    </p:set>
                                    <p:animEffect transition="in" filter="fade">
                                      <p:cBhvr>
                                        <p:cTn id="37" dur="2000"/>
                                        <p:tgtEl>
                                          <p:spTgt spid="44647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6484"/>
                                        </p:tgtEl>
                                        <p:attrNameLst>
                                          <p:attrName>style.visibility</p:attrName>
                                        </p:attrNameLst>
                                      </p:cBhvr>
                                      <p:to>
                                        <p:strVal val="visible"/>
                                      </p:to>
                                    </p:set>
                                    <p:animEffect transition="in" filter="fade">
                                      <p:cBhvr>
                                        <p:cTn id="40" dur="2000"/>
                                        <p:tgtEl>
                                          <p:spTgt spid="44648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6487"/>
                                        </p:tgtEl>
                                        <p:attrNameLst>
                                          <p:attrName>style.visibility</p:attrName>
                                        </p:attrNameLst>
                                      </p:cBhvr>
                                      <p:to>
                                        <p:strVal val="visible"/>
                                      </p:to>
                                    </p:set>
                                    <p:animEffect transition="in" filter="fade">
                                      <p:cBhvr>
                                        <p:cTn id="43" dur="2000"/>
                                        <p:tgtEl>
                                          <p:spTgt spid="44648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6471"/>
                                        </p:tgtEl>
                                        <p:attrNameLst>
                                          <p:attrName>style.visibility</p:attrName>
                                        </p:attrNameLst>
                                      </p:cBhvr>
                                      <p:to>
                                        <p:strVal val="visible"/>
                                      </p:to>
                                    </p:set>
                                    <p:animEffect transition="in" filter="fade">
                                      <p:cBhvr>
                                        <p:cTn id="48" dur="2000"/>
                                        <p:tgtEl>
                                          <p:spTgt spid="44647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6472"/>
                                        </p:tgtEl>
                                        <p:attrNameLst>
                                          <p:attrName>style.visibility</p:attrName>
                                        </p:attrNameLst>
                                      </p:cBhvr>
                                      <p:to>
                                        <p:strVal val="visible"/>
                                      </p:to>
                                    </p:set>
                                    <p:animEffect transition="in" filter="fade">
                                      <p:cBhvr>
                                        <p:cTn id="51" dur="2000"/>
                                        <p:tgtEl>
                                          <p:spTgt spid="44647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6475"/>
                                        </p:tgtEl>
                                        <p:attrNameLst>
                                          <p:attrName>style.visibility</p:attrName>
                                        </p:attrNameLst>
                                      </p:cBhvr>
                                      <p:to>
                                        <p:strVal val="visible"/>
                                      </p:to>
                                    </p:set>
                                    <p:animEffect transition="in" filter="fade">
                                      <p:cBhvr>
                                        <p:cTn id="54" dur="2000"/>
                                        <p:tgtEl>
                                          <p:spTgt spid="44647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6474"/>
                                        </p:tgtEl>
                                        <p:attrNameLst>
                                          <p:attrName>style.visibility</p:attrName>
                                        </p:attrNameLst>
                                      </p:cBhvr>
                                      <p:to>
                                        <p:strVal val="visible"/>
                                      </p:to>
                                    </p:set>
                                    <p:animEffect transition="in" filter="fade">
                                      <p:cBhvr>
                                        <p:cTn id="57" dur="2000"/>
                                        <p:tgtEl>
                                          <p:spTgt spid="44647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6473"/>
                                        </p:tgtEl>
                                        <p:attrNameLst>
                                          <p:attrName>style.visibility</p:attrName>
                                        </p:attrNameLst>
                                      </p:cBhvr>
                                      <p:to>
                                        <p:strVal val="visible"/>
                                      </p:to>
                                    </p:set>
                                    <p:animEffect transition="in" filter="fade">
                                      <p:cBhvr>
                                        <p:cTn id="60" dur="2000"/>
                                        <p:tgtEl>
                                          <p:spTgt spid="44647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6470"/>
                                        </p:tgtEl>
                                        <p:attrNameLst>
                                          <p:attrName>style.visibility</p:attrName>
                                        </p:attrNameLst>
                                      </p:cBhvr>
                                      <p:to>
                                        <p:strVal val="visible"/>
                                      </p:to>
                                    </p:set>
                                    <p:animEffect transition="in" filter="fade">
                                      <p:cBhvr>
                                        <p:cTn id="63" dur="2000"/>
                                        <p:tgtEl>
                                          <p:spTgt spid="4464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6482"/>
                                        </p:tgtEl>
                                        <p:attrNameLst>
                                          <p:attrName>style.visibility</p:attrName>
                                        </p:attrNameLst>
                                      </p:cBhvr>
                                      <p:to>
                                        <p:strVal val="visible"/>
                                      </p:to>
                                    </p:set>
                                    <p:animEffect transition="in" filter="fade">
                                      <p:cBhvr>
                                        <p:cTn id="66" dur="2000"/>
                                        <p:tgtEl>
                                          <p:spTgt spid="44648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46488"/>
                                        </p:tgtEl>
                                        <p:attrNameLst>
                                          <p:attrName>style.visibility</p:attrName>
                                        </p:attrNameLst>
                                      </p:cBhvr>
                                      <p:to>
                                        <p:strVal val="visible"/>
                                      </p:to>
                                    </p:set>
                                    <p:animEffect transition="in" filter="fade">
                                      <p:cBhvr>
                                        <p:cTn id="69" dur="2000"/>
                                        <p:tgtEl>
                                          <p:spTgt spid="44648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46478"/>
                                        </p:tgtEl>
                                        <p:attrNameLst>
                                          <p:attrName>style.visibility</p:attrName>
                                        </p:attrNameLst>
                                      </p:cBhvr>
                                      <p:to>
                                        <p:strVal val="visible"/>
                                      </p:to>
                                    </p:set>
                                    <p:animEffect transition="in" filter="fade">
                                      <p:cBhvr>
                                        <p:cTn id="74" dur="2000"/>
                                        <p:tgtEl>
                                          <p:spTgt spid="44647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46481"/>
                                        </p:tgtEl>
                                        <p:attrNameLst>
                                          <p:attrName>style.visibility</p:attrName>
                                        </p:attrNameLst>
                                      </p:cBhvr>
                                      <p:to>
                                        <p:strVal val="visible"/>
                                      </p:to>
                                    </p:set>
                                    <p:animEffect transition="in" filter="fade">
                                      <p:cBhvr>
                                        <p:cTn id="77" dur="2000"/>
                                        <p:tgtEl>
                                          <p:spTgt spid="44648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46489"/>
                                        </p:tgtEl>
                                        <p:attrNameLst>
                                          <p:attrName>style.visibility</p:attrName>
                                        </p:attrNameLst>
                                      </p:cBhvr>
                                      <p:to>
                                        <p:strVal val="visible"/>
                                      </p:to>
                                    </p:set>
                                    <p:animEffect transition="in" filter="fade">
                                      <p:cBhvr>
                                        <p:cTn id="80" dur="2000"/>
                                        <p:tgtEl>
                                          <p:spTgt spid="44648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6491"/>
                                        </p:tgtEl>
                                        <p:attrNameLst>
                                          <p:attrName>style.visibility</p:attrName>
                                        </p:attrNameLst>
                                      </p:cBhvr>
                                      <p:to>
                                        <p:strVal val="visible"/>
                                      </p:to>
                                    </p:set>
                                    <p:animEffect transition="in" filter="fade">
                                      <p:cBhvr>
                                        <p:cTn id="83" dur="2000"/>
                                        <p:tgtEl>
                                          <p:spTgt spid="446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0" grpId="0" animBg="1"/>
      <p:bldP spid="446471" grpId="0" animBg="1"/>
      <p:bldP spid="446472" grpId="0" animBg="1"/>
      <p:bldP spid="446473" grpId="0" animBg="1"/>
      <p:bldP spid="446474" grpId="0" animBg="1"/>
      <p:bldP spid="446475" grpId="0" animBg="1"/>
      <p:bldP spid="446476" grpId="0" animBg="1"/>
      <p:bldP spid="446477" grpId="0" animBg="1"/>
      <p:bldP spid="446478" grpId="0" animBg="1"/>
      <p:bldP spid="446479" grpId="0" animBg="1"/>
      <p:bldP spid="446480" grpId="0" animBg="1"/>
      <p:bldP spid="446481" grpId="0" animBg="1"/>
      <p:bldP spid="446482" grpId="0" animBg="1"/>
      <p:bldP spid="446483" grpId="0" animBg="1"/>
      <p:bldP spid="446484" grpId="0" animBg="1"/>
      <p:bldP spid="446485" grpId="0"/>
      <p:bldP spid="446486" grpId="0"/>
      <p:bldP spid="446487" grpId="0"/>
      <p:bldP spid="446488" grpId="0"/>
      <p:bldP spid="446489" grpId="0"/>
      <p:bldP spid="446490" grpId="0"/>
      <p:bldP spid="44649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
          <p:cNvPicPr>
            <a:picLocks noChangeAspect="1" noChangeArrowheads="1"/>
          </p:cNvPicPr>
          <p:nvPr/>
        </p:nvPicPr>
        <p:blipFill>
          <a:blip r:embed="rId3"/>
          <a:srcRect l="7541" t="4434" r="27951" b="7553"/>
          <a:stretch>
            <a:fillRect/>
          </a:stretch>
        </p:blipFill>
        <p:spPr bwMode="auto">
          <a:xfrm>
            <a:off x="548482" y="543664"/>
            <a:ext cx="7758112" cy="5161073"/>
          </a:xfrm>
          <a:prstGeom prst="rect">
            <a:avLst/>
          </a:prstGeom>
          <a:noFill/>
          <a:effectLst>
            <a:outerShdw dist="161645" dir="2700000" algn="ctr" rotWithShape="0">
              <a:srgbClr val="808080"/>
            </a:outerShdw>
          </a:effectLst>
        </p:spPr>
      </p:pic>
      <p:grpSp>
        <p:nvGrpSpPr>
          <p:cNvPr id="2" name="Group 3"/>
          <p:cNvGrpSpPr>
            <a:grpSpLocks/>
          </p:cNvGrpSpPr>
          <p:nvPr/>
        </p:nvGrpSpPr>
        <p:grpSpPr bwMode="auto">
          <a:xfrm>
            <a:off x="4427538" y="6021388"/>
            <a:ext cx="3816350" cy="396875"/>
            <a:chOff x="2789" y="3793"/>
            <a:chExt cx="2404" cy="250"/>
          </a:xfrm>
        </p:grpSpPr>
        <p:sp>
          <p:nvSpPr>
            <p:cNvPr id="10247" name="Rectangle 4"/>
            <p:cNvSpPr>
              <a:spLocks noChangeArrowheads="1"/>
            </p:cNvSpPr>
            <p:nvPr/>
          </p:nvSpPr>
          <p:spPr bwMode="auto">
            <a:xfrm>
              <a:off x="5057" y="3838"/>
              <a:ext cx="136" cy="13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10248" name="Text Box 5"/>
            <p:cNvSpPr txBox="1">
              <a:spLocks noChangeArrowheads="1"/>
            </p:cNvSpPr>
            <p:nvPr/>
          </p:nvSpPr>
          <p:spPr bwMode="auto">
            <a:xfrm>
              <a:off x="2789" y="3793"/>
              <a:ext cx="21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تراس وفضاهای خیس(فضاهای سخت)</a:t>
              </a:r>
              <a:endParaRPr lang="en-US" sz="2000" dirty="0">
                <a:solidFill>
                  <a:srgbClr val="3AB1C7"/>
                </a:solidFill>
                <a:cs typeface="Mj_Tunisia Lt" panose="00000400000000000000" pitchFamily="2" charset="-78"/>
              </a:endParaRPr>
            </a:p>
          </p:txBody>
        </p:sp>
      </p:grpSp>
      <p:sp>
        <p:nvSpPr>
          <p:cNvPr id="10245" name="Text Box 6"/>
          <p:cNvSpPr txBox="1">
            <a:spLocks noChangeArrowheads="1"/>
          </p:cNvSpPr>
          <p:nvPr/>
        </p:nvSpPr>
        <p:spPr bwMode="auto">
          <a:xfrm>
            <a:off x="468313" y="5949950"/>
            <a:ext cx="23034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3200" dirty="0">
                <a:solidFill>
                  <a:srgbClr val="3AB1C7"/>
                </a:solidFill>
                <a:cs typeface="Mj_Tunisia Lt" panose="00000400000000000000" pitchFamily="2" charset="-78"/>
              </a:rPr>
              <a:t>پلان همکف</a:t>
            </a:r>
            <a:endParaRPr lang="en-US" sz="3200" dirty="0">
              <a:solidFill>
                <a:srgbClr val="3AB1C7"/>
              </a:solidFill>
              <a:cs typeface="Mj_Tunisia Lt" panose="00000400000000000000" pitchFamily="2" charset="-78"/>
            </a:endParaRPr>
          </a:p>
        </p:txBody>
      </p:sp>
      <p:sp>
        <p:nvSpPr>
          <p:cNvPr id="10246" name="Rectangle 7"/>
          <p:cNvSpPr>
            <a:spLocks noChangeArrowheads="1"/>
          </p:cNvSpPr>
          <p:nvPr/>
        </p:nvSpPr>
        <p:spPr bwMode="auto">
          <a:xfrm>
            <a:off x="6357938" y="0"/>
            <a:ext cx="2495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a-IR" dirty="0">
                <a:solidFill>
                  <a:srgbClr val="3AB1C7"/>
                </a:solidFill>
                <a:cs typeface="Mj_Tunisia Lt" panose="00000400000000000000" pitchFamily="2" charset="-78"/>
              </a:rPr>
              <a:t>اصل آگاهی از فضا </a:t>
            </a:r>
            <a:endParaRPr lang="en-US"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14167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6" name="Picture 4" descr="site12"/>
          <p:cNvPicPr>
            <a:picLocks noChangeAspect="1" noChangeArrowheads="1"/>
          </p:cNvPicPr>
          <p:nvPr/>
        </p:nvPicPr>
        <p:blipFill>
          <a:blip r:embed="rId3">
            <a:extLst>
              <a:ext uri="{28A0092B-C50C-407E-A947-70E740481C1C}">
                <a14:useLocalDpi xmlns:a14="http://schemas.microsoft.com/office/drawing/2010/main" val="0"/>
              </a:ext>
            </a:extLst>
          </a:blip>
          <a:srcRect l="20210" t="8560" r="34435" b="32063"/>
          <a:stretch>
            <a:fillRect/>
          </a:stretch>
        </p:blipFill>
        <p:spPr bwMode="auto">
          <a:xfrm>
            <a:off x="1524000" y="2286000"/>
            <a:ext cx="411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7" name="Picture 5" descr="site12"/>
          <p:cNvPicPr>
            <a:picLocks noChangeAspect="1" noChangeArrowheads="1"/>
          </p:cNvPicPr>
          <p:nvPr/>
        </p:nvPicPr>
        <p:blipFill>
          <a:blip r:embed="rId3">
            <a:extLst>
              <a:ext uri="{28A0092B-C50C-407E-A947-70E740481C1C}">
                <a14:useLocalDpi xmlns:a14="http://schemas.microsoft.com/office/drawing/2010/main" val="0"/>
              </a:ext>
            </a:extLst>
          </a:blip>
          <a:srcRect l="69765" t="31123" r="6718" b="36813"/>
          <a:stretch>
            <a:fillRect/>
          </a:stretch>
        </p:blipFill>
        <p:spPr bwMode="auto">
          <a:xfrm>
            <a:off x="6324600" y="91440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9" name="Text Box 7"/>
          <p:cNvSpPr txBox="1">
            <a:spLocks noChangeArrowheads="1"/>
          </p:cNvSpPr>
          <p:nvPr/>
        </p:nvSpPr>
        <p:spPr bwMode="auto">
          <a:xfrm>
            <a:off x="1443384" y="838200"/>
            <a:ext cx="3214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نظام توده و فضا</a:t>
            </a:r>
            <a:endParaRPr lang="en-US" sz="40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4213334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9479"/>
                                        </p:tgtEl>
                                        <p:attrNameLst>
                                          <p:attrName>style.visibility</p:attrName>
                                        </p:attrNameLst>
                                      </p:cBhvr>
                                      <p:to>
                                        <p:strVal val="visible"/>
                                      </p:to>
                                    </p:set>
                                    <p:animEffect transition="in" filter="fade">
                                      <p:cBhvr>
                                        <p:cTn id="7" dur="2000"/>
                                        <p:tgtEl>
                                          <p:spTgt spid="4894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89476"/>
                                        </p:tgtEl>
                                        <p:attrNameLst>
                                          <p:attrName>style.visibility</p:attrName>
                                        </p:attrNameLst>
                                      </p:cBhvr>
                                      <p:to>
                                        <p:strVal val="visible"/>
                                      </p:to>
                                    </p:set>
                                    <p:animEffect transition="in" filter="fade">
                                      <p:cBhvr>
                                        <p:cTn id="12" dur="2000"/>
                                        <p:tgtEl>
                                          <p:spTgt spid="489476"/>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89477"/>
                                        </p:tgtEl>
                                        <p:attrNameLst>
                                          <p:attrName>style.visibility</p:attrName>
                                        </p:attrNameLst>
                                      </p:cBhvr>
                                      <p:to>
                                        <p:strVal val="visible"/>
                                      </p:to>
                                    </p:set>
                                    <p:animEffect transition="in" filter="fade">
                                      <p:cBhvr>
                                        <p:cTn id="16" dur="2000"/>
                                        <p:tgtEl>
                                          <p:spTgt spid="489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l="30400" t="24844" r="23056" b="12267"/>
          <a:stretch>
            <a:fillRect/>
          </a:stretch>
        </p:blipFill>
        <p:spPr bwMode="auto">
          <a:xfrm>
            <a:off x="539750" y="549275"/>
            <a:ext cx="734536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p:cNvSpPr txBox="1">
            <a:spLocks noChangeArrowheads="1"/>
          </p:cNvSpPr>
          <p:nvPr/>
        </p:nvSpPr>
        <p:spPr bwMode="auto">
          <a:xfrm>
            <a:off x="684213" y="5949950"/>
            <a:ext cx="2520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3200" dirty="0">
                <a:solidFill>
                  <a:srgbClr val="3AB1C7"/>
                </a:solidFill>
                <a:cs typeface="Mj_Tunisia Lt" panose="00000400000000000000" pitchFamily="2" charset="-78"/>
              </a:rPr>
              <a:t>پلان اول</a:t>
            </a:r>
            <a:endParaRPr lang="en-US" sz="3200" dirty="0">
              <a:solidFill>
                <a:srgbClr val="3AB1C7"/>
              </a:solidFill>
              <a:cs typeface="Mj_Tunisia Lt" panose="00000400000000000000" pitchFamily="2" charset="-78"/>
            </a:endParaRPr>
          </a:p>
        </p:txBody>
      </p:sp>
      <p:grpSp>
        <p:nvGrpSpPr>
          <p:cNvPr id="2" name="Group 4"/>
          <p:cNvGrpSpPr>
            <a:grpSpLocks/>
          </p:cNvGrpSpPr>
          <p:nvPr/>
        </p:nvGrpSpPr>
        <p:grpSpPr bwMode="auto">
          <a:xfrm>
            <a:off x="4427538" y="6021388"/>
            <a:ext cx="3816350" cy="396875"/>
            <a:chOff x="2789" y="3793"/>
            <a:chExt cx="2404" cy="250"/>
          </a:xfrm>
        </p:grpSpPr>
        <p:sp>
          <p:nvSpPr>
            <p:cNvPr id="12294" name="Rectangle 5"/>
            <p:cNvSpPr>
              <a:spLocks noChangeArrowheads="1"/>
            </p:cNvSpPr>
            <p:nvPr/>
          </p:nvSpPr>
          <p:spPr bwMode="auto">
            <a:xfrm>
              <a:off x="5057" y="3838"/>
              <a:ext cx="136" cy="13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12295" name="Text Box 6"/>
            <p:cNvSpPr txBox="1">
              <a:spLocks noChangeArrowheads="1"/>
            </p:cNvSpPr>
            <p:nvPr/>
          </p:nvSpPr>
          <p:spPr bwMode="auto">
            <a:xfrm>
              <a:off x="2789" y="3793"/>
              <a:ext cx="21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تراس وفضاهای خیس(فضاهای سخت)</a:t>
              </a:r>
              <a:endParaRPr lang="en-US" sz="2000" dirty="0">
                <a:solidFill>
                  <a:srgbClr val="3AB1C7"/>
                </a:solidFill>
                <a:cs typeface="Mj_Tunisia Lt" panose="00000400000000000000" pitchFamily="2" charset="-78"/>
              </a:endParaRPr>
            </a:p>
          </p:txBody>
        </p:sp>
      </p:grpSp>
    </p:spTree>
    <p:extLst>
      <p:ext uri="{BB962C8B-B14F-4D97-AF65-F5344CB8AC3E}">
        <p14:creationId xmlns:p14="http://schemas.microsoft.com/office/powerpoint/2010/main" val="2271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l="6516" t="20409" r="46941" b="16701"/>
          <a:stretch>
            <a:fillRect/>
          </a:stretch>
        </p:blipFill>
        <p:spPr bwMode="auto">
          <a:xfrm>
            <a:off x="395288" y="404813"/>
            <a:ext cx="74898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3"/>
          <p:cNvSpPr txBox="1">
            <a:spLocks noChangeArrowheads="1"/>
          </p:cNvSpPr>
          <p:nvPr/>
        </p:nvSpPr>
        <p:spPr bwMode="auto">
          <a:xfrm>
            <a:off x="684213" y="5949950"/>
            <a:ext cx="2520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3200" dirty="0">
                <a:solidFill>
                  <a:srgbClr val="3AB1C7"/>
                </a:solidFill>
                <a:cs typeface="Mj_Tunisia Lt" panose="00000400000000000000" pitchFamily="2" charset="-78"/>
              </a:rPr>
              <a:t>پلان دوم </a:t>
            </a:r>
            <a:endParaRPr lang="en-US" sz="3200" dirty="0">
              <a:solidFill>
                <a:srgbClr val="3AB1C7"/>
              </a:solidFill>
              <a:cs typeface="Mj_Tunisia Lt" panose="00000400000000000000" pitchFamily="2" charset="-78"/>
            </a:endParaRPr>
          </a:p>
        </p:txBody>
      </p:sp>
      <p:grpSp>
        <p:nvGrpSpPr>
          <p:cNvPr id="2" name="Group 4"/>
          <p:cNvGrpSpPr>
            <a:grpSpLocks/>
          </p:cNvGrpSpPr>
          <p:nvPr/>
        </p:nvGrpSpPr>
        <p:grpSpPr bwMode="auto">
          <a:xfrm>
            <a:off x="4427538" y="6021388"/>
            <a:ext cx="3816350" cy="396875"/>
            <a:chOff x="2789" y="3793"/>
            <a:chExt cx="2404" cy="250"/>
          </a:xfrm>
        </p:grpSpPr>
        <p:sp>
          <p:nvSpPr>
            <p:cNvPr id="13318" name="Rectangle 5"/>
            <p:cNvSpPr>
              <a:spLocks noChangeArrowheads="1"/>
            </p:cNvSpPr>
            <p:nvPr/>
          </p:nvSpPr>
          <p:spPr bwMode="auto">
            <a:xfrm>
              <a:off x="5057" y="3838"/>
              <a:ext cx="136" cy="13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13319" name="Text Box 6"/>
            <p:cNvSpPr txBox="1">
              <a:spLocks noChangeArrowheads="1"/>
            </p:cNvSpPr>
            <p:nvPr/>
          </p:nvSpPr>
          <p:spPr bwMode="auto">
            <a:xfrm>
              <a:off x="2789" y="3793"/>
              <a:ext cx="21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تراس وفضاهای خیس(فضاهای سخت)</a:t>
              </a:r>
              <a:endParaRPr lang="en-US" sz="2000" dirty="0">
                <a:solidFill>
                  <a:srgbClr val="3AB1C7"/>
                </a:solidFill>
                <a:cs typeface="Mj_Tunisia Lt" panose="00000400000000000000" pitchFamily="2" charset="-78"/>
              </a:endParaRPr>
            </a:p>
          </p:txBody>
        </p:sp>
      </p:grpSp>
    </p:spTree>
    <p:extLst>
      <p:ext uri="{BB962C8B-B14F-4D97-AF65-F5344CB8AC3E}">
        <p14:creationId xmlns:p14="http://schemas.microsoft.com/office/powerpoint/2010/main" val="352199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l="9990" t="20131" r="43466" b="16978"/>
          <a:stretch>
            <a:fillRect/>
          </a:stretch>
        </p:blipFill>
        <p:spPr bwMode="auto">
          <a:xfrm>
            <a:off x="539750" y="476250"/>
            <a:ext cx="74168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684213" y="5949950"/>
            <a:ext cx="2520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3200"/>
              <a:t>پلان سوم </a:t>
            </a:r>
            <a:endParaRPr lang="en-US" sz="3200"/>
          </a:p>
        </p:txBody>
      </p:sp>
      <p:grpSp>
        <p:nvGrpSpPr>
          <p:cNvPr id="2" name="Group 4"/>
          <p:cNvGrpSpPr>
            <a:grpSpLocks/>
          </p:cNvGrpSpPr>
          <p:nvPr/>
        </p:nvGrpSpPr>
        <p:grpSpPr bwMode="auto">
          <a:xfrm>
            <a:off x="4427538" y="6021388"/>
            <a:ext cx="3816350" cy="396875"/>
            <a:chOff x="2789" y="3793"/>
            <a:chExt cx="2404" cy="250"/>
          </a:xfrm>
        </p:grpSpPr>
        <p:sp>
          <p:nvSpPr>
            <p:cNvPr id="14342" name="Rectangle 5"/>
            <p:cNvSpPr>
              <a:spLocks noChangeArrowheads="1"/>
            </p:cNvSpPr>
            <p:nvPr/>
          </p:nvSpPr>
          <p:spPr bwMode="auto">
            <a:xfrm>
              <a:off x="5057" y="3838"/>
              <a:ext cx="136" cy="13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14343" name="Text Box 6"/>
            <p:cNvSpPr txBox="1">
              <a:spLocks noChangeArrowheads="1"/>
            </p:cNvSpPr>
            <p:nvPr/>
          </p:nvSpPr>
          <p:spPr bwMode="auto">
            <a:xfrm>
              <a:off x="2789" y="3793"/>
              <a:ext cx="21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a:t>تراس وفضاهای خیس(فضاهای سخت)</a:t>
              </a:r>
              <a:endParaRPr lang="en-US" sz="2000"/>
            </a:p>
          </p:txBody>
        </p:sp>
      </p:grpSp>
    </p:spTree>
    <p:extLst>
      <p:ext uri="{BB962C8B-B14F-4D97-AF65-F5344CB8AC3E}">
        <p14:creationId xmlns:p14="http://schemas.microsoft.com/office/powerpoint/2010/main" val="99768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23155533"/>
          <p:cNvPicPr>
            <a:picLocks noChangeAspect="1" noChangeArrowheads="1"/>
          </p:cNvPicPr>
          <p:nvPr/>
        </p:nvPicPr>
        <p:blipFill>
          <a:blip r:embed="rId3"/>
          <a:srcRect/>
          <a:stretch>
            <a:fillRect/>
          </a:stretch>
        </p:blipFill>
        <p:spPr bwMode="auto">
          <a:xfrm>
            <a:off x="323850" y="1052513"/>
            <a:ext cx="8424863" cy="4752975"/>
          </a:xfrm>
          <a:prstGeom prst="rect">
            <a:avLst/>
          </a:prstGeom>
          <a:noFill/>
          <a:ln w="9525">
            <a:noFill/>
            <a:miter lim="800000"/>
            <a:headEnd/>
            <a:tailEnd/>
          </a:ln>
          <a:effectLst>
            <a:outerShdw dist="188799" dir="2536421" algn="ctr" rotWithShape="0">
              <a:srgbClr val="4D4D4D"/>
            </a:outerShdw>
          </a:effectLst>
        </p:spPr>
      </p:pic>
    </p:spTree>
    <p:extLst>
      <p:ext uri="{BB962C8B-B14F-4D97-AF65-F5344CB8AC3E}">
        <p14:creationId xmlns:p14="http://schemas.microsoft.com/office/powerpoint/2010/main" val="374709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23155556"/>
          <p:cNvPicPr>
            <a:picLocks noChangeAspect="1" noChangeArrowheads="1"/>
          </p:cNvPicPr>
          <p:nvPr/>
        </p:nvPicPr>
        <p:blipFill>
          <a:blip r:embed="rId3"/>
          <a:srcRect/>
          <a:stretch>
            <a:fillRect/>
          </a:stretch>
        </p:blipFill>
        <p:spPr bwMode="auto">
          <a:xfrm>
            <a:off x="611188" y="765175"/>
            <a:ext cx="8096250" cy="5113338"/>
          </a:xfrm>
          <a:prstGeom prst="rect">
            <a:avLst/>
          </a:prstGeom>
          <a:noFill/>
          <a:ln w="9525">
            <a:noFill/>
            <a:miter lim="800000"/>
            <a:headEnd/>
            <a:tailEnd/>
          </a:ln>
          <a:effectLst>
            <a:outerShdw dist="152928" dir="2901988" algn="ctr" rotWithShape="0">
              <a:srgbClr val="4D4D4D"/>
            </a:outerShdw>
          </a:effectLst>
        </p:spPr>
      </p:pic>
    </p:spTree>
    <p:extLst>
      <p:ext uri="{BB962C8B-B14F-4D97-AF65-F5344CB8AC3E}">
        <p14:creationId xmlns:p14="http://schemas.microsoft.com/office/powerpoint/2010/main" val="409207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23160315"/>
          <p:cNvPicPr>
            <a:picLocks noChangeAspect="1" noChangeArrowheads="1"/>
          </p:cNvPicPr>
          <p:nvPr/>
        </p:nvPicPr>
        <p:blipFill>
          <a:blip r:embed="rId3"/>
          <a:srcRect/>
          <a:stretch>
            <a:fillRect/>
          </a:stretch>
        </p:blipFill>
        <p:spPr bwMode="auto">
          <a:xfrm>
            <a:off x="508000" y="1435100"/>
            <a:ext cx="8128000" cy="3987800"/>
          </a:xfrm>
          <a:prstGeom prst="rect">
            <a:avLst/>
          </a:prstGeom>
          <a:noFill/>
          <a:ln w="9525">
            <a:noFill/>
            <a:miter lim="800000"/>
            <a:headEnd/>
            <a:tailEnd/>
          </a:ln>
          <a:effectLst>
            <a:outerShdw dist="206741" dir="2849373" algn="ctr" rotWithShape="0">
              <a:srgbClr val="4D4D4D"/>
            </a:outerShdw>
          </a:effectLst>
        </p:spPr>
      </p:pic>
      <p:sp>
        <p:nvSpPr>
          <p:cNvPr id="18436" name="Text Box 5"/>
          <p:cNvSpPr txBox="1">
            <a:spLocks noChangeArrowheads="1"/>
          </p:cNvSpPr>
          <p:nvPr/>
        </p:nvSpPr>
        <p:spPr bwMode="auto">
          <a:xfrm>
            <a:off x="2916238" y="5876925"/>
            <a:ext cx="41767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dirty="0">
                <a:solidFill>
                  <a:srgbClr val="3AB1C7"/>
                </a:solidFill>
                <a:cs typeface="Mj_Tunisia Lt" panose="00000400000000000000" pitchFamily="2" charset="-78"/>
              </a:rPr>
              <a:t>نمای اصلی مجموعه</a:t>
            </a:r>
            <a:endParaRPr lang="en-US" sz="28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393921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23160326"/>
          <p:cNvPicPr>
            <a:picLocks noChangeAspect="1" noChangeArrowheads="1"/>
          </p:cNvPicPr>
          <p:nvPr/>
        </p:nvPicPr>
        <p:blipFill>
          <a:blip r:embed="rId3"/>
          <a:srcRect/>
          <a:stretch>
            <a:fillRect/>
          </a:stretch>
        </p:blipFill>
        <p:spPr bwMode="auto">
          <a:xfrm>
            <a:off x="620713" y="1874838"/>
            <a:ext cx="7900987" cy="3108325"/>
          </a:xfrm>
          <a:prstGeom prst="rect">
            <a:avLst/>
          </a:prstGeom>
          <a:noFill/>
          <a:ln w="9525">
            <a:noFill/>
            <a:miter lim="800000"/>
            <a:headEnd/>
            <a:tailEnd/>
          </a:ln>
          <a:effectLst>
            <a:outerShdw dist="180501" dir="3042636" algn="ctr" rotWithShape="0">
              <a:srgbClr val="4D4D4D"/>
            </a:outerShdw>
          </a:effectLst>
        </p:spPr>
      </p:pic>
      <p:sp>
        <p:nvSpPr>
          <p:cNvPr id="19460" name="Text Box 5"/>
          <p:cNvSpPr txBox="1">
            <a:spLocks noChangeArrowheads="1"/>
          </p:cNvSpPr>
          <p:nvPr/>
        </p:nvSpPr>
        <p:spPr bwMode="auto">
          <a:xfrm>
            <a:off x="2843213" y="5661025"/>
            <a:ext cx="36734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a-IR" sz="2800" dirty="0">
                <a:solidFill>
                  <a:srgbClr val="3AB1C7"/>
                </a:solidFill>
                <a:cs typeface="Mj_Tunisia Lt" panose="00000400000000000000" pitchFamily="2" charset="-78"/>
              </a:rPr>
              <a:t>برش عرضی مجموعه</a:t>
            </a:r>
          </a:p>
          <a:p>
            <a:pPr algn="ctr" eaLnBrk="1" hangingPunct="1">
              <a:spcBef>
                <a:spcPct val="50000"/>
              </a:spcBef>
            </a:pPr>
            <a:endParaRPr lang="en-US" sz="28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61011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1" name="Rectangle 5"/>
          <p:cNvSpPr>
            <a:spLocks noGrp="1" noChangeArrowheads="1"/>
          </p:cNvSpPr>
          <p:nvPr>
            <p:ph type="title"/>
          </p:nvPr>
        </p:nvSpPr>
        <p:spPr>
          <a:xfrm>
            <a:off x="4003447" y="4531689"/>
            <a:ext cx="3522663" cy="719137"/>
          </a:xfrm>
        </p:spPr>
        <p:txBody>
          <a:bodyPr>
            <a:normAutofit fontScale="90000"/>
          </a:bodyPr>
          <a:lstStyle/>
          <a:p>
            <a:pPr algn="r"/>
            <a:r>
              <a:rPr lang="fa-IR" sz="2800" dirty="0">
                <a:solidFill>
                  <a:schemeClr val="bg1">
                    <a:lumMod val="85000"/>
                  </a:schemeClr>
                </a:solidFill>
                <a:cs typeface="Mj_Tunisia Lt" panose="00000400000000000000" pitchFamily="2" charset="-78"/>
              </a:rPr>
              <a:t>ديد عمومی به مجموعه تالمات از جنوب غرب </a:t>
            </a:r>
            <a:endParaRPr lang="en-US" sz="2800" dirty="0">
              <a:solidFill>
                <a:schemeClr val="bg1">
                  <a:lumMod val="85000"/>
                </a:schemeClr>
              </a:solidFill>
              <a:cs typeface="Mj_Tunisia Lt" panose="00000400000000000000" pitchFamily="2" charset="-78"/>
            </a:endParaRPr>
          </a:p>
        </p:txBody>
      </p:sp>
      <p:pic>
        <p:nvPicPr>
          <p:cNvPr id="4100" name="Picture 4" descr="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04800"/>
            <a:ext cx="7148512" cy="398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3" cstate="print">
            <a:lum bright="54000"/>
            <a:extLst>
              <a:ext uri="{28A0092B-C50C-407E-A947-70E740481C1C}">
                <a14:useLocalDpi xmlns:a14="http://schemas.microsoft.com/office/drawing/2010/main" val="0"/>
              </a:ext>
            </a:extLst>
          </a:blip>
          <a:srcRect/>
          <a:stretch>
            <a:fillRect/>
          </a:stretch>
        </p:blipFill>
        <p:spPr bwMode="auto">
          <a:xfrm>
            <a:off x="381000" y="4405652"/>
            <a:ext cx="3650583" cy="169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704876"/>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DSC0261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8313" y="260350"/>
            <a:ext cx="38163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DSC02576"/>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2092325" y="3357563"/>
            <a:ext cx="435133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DSC02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60350"/>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48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DSC0255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11188" y="522288"/>
            <a:ext cx="3683000" cy="2762250"/>
          </a:xfr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21508" name="Picture 7" descr="DSC0255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00600" y="522288"/>
            <a:ext cx="3683000" cy="2762250"/>
          </a:xfrm>
          <a:noFill/>
          <a:extLst>
            <a:ext uri="{909E8E84-426E-40DD-AFC4-6F175D3DCCD1}">
              <a14:hiddenFill xmlns:a14="http://schemas.microsoft.com/office/drawing/2010/main">
                <a:solidFill>
                  <a:srgbClr val="FFFFFF"/>
                </a:solidFill>
              </a14:hiddenFill>
            </a:ext>
          </a:extLst>
        </p:spPr>
      </p:pic>
      <p:pic>
        <p:nvPicPr>
          <p:cNvPr id="21509" name="Picture 10" descr="DSC02557"/>
          <p:cNvPicPr>
            <a:picLocks noGrp="1" noChangeAspect="1" noChangeArrowheads="1"/>
          </p:cNvPicPr>
          <p:nvPr>
            <p:ph sz="quarter" idx="3"/>
          </p:nvPr>
        </p:nvPicPr>
        <p:blipFill>
          <a:blip r:embed="rId5">
            <a:lum contrast="12000"/>
            <a:extLst>
              <a:ext uri="{28A0092B-C50C-407E-A947-70E740481C1C}">
                <a14:useLocalDpi xmlns:a14="http://schemas.microsoft.com/office/drawing/2010/main" val="0"/>
              </a:ext>
            </a:extLst>
          </a:blip>
          <a:srcRect/>
          <a:stretch>
            <a:fillRect/>
          </a:stretch>
        </p:blipFill>
        <p:spPr>
          <a:xfrm>
            <a:off x="585788" y="3689350"/>
            <a:ext cx="3684587" cy="2763838"/>
          </a:xfrm>
          <a:noFill/>
          <a:extLst>
            <a:ext uri="{909E8E84-426E-40DD-AFC4-6F175D3DCCD1}">
              <a14:hiddenFill xmlns:a14="http://schemas.microsoft.com/office/drawing/2010/main">
                <a:solidFill>
                  <a:srgbClr val="FFFFFF"/>
                </a:solidFill>
              </a14:hiddenFill>
            </a:ext>
          </a:extLst>
        </p:spPr>
      </p:pic>
      <p:pic>
        <p:nvPicPr>
          <p:cNvPr id="21510" name="Picture 13" descr="DSC02561"/>
          <p:cNvPicPr>
            <a:picLocks noGrp="1" noChangeAspect="1" noChangeArrowheads="1"/>
          </p:cNvPicPr>
          <p:nvPr>
            <p:ph sz="quarter" idx="4"/>
          </p:nvPr>
        </p:nvPicPr>
        <p:blipFill>
          <a:blip r:embed="rId6">
            <a:lum contrast="12000"/>
            <a:extLst>
              <a:ext uri="{28A0092B-C50C-407E-A947-70E740481C1C}">
                <a14:useLocalDpi xmlns:a14="http://schemas.microsoft.com/office/drawing/2010/main" val="0"/>
              </a:ext>
            </a:extLst>
          </a:blip>
          <a:srcRect/>
          <a:stretch>
            <a:fillRect/>
          </a:stretch>
        </p:blipFill>
        <p:spPr>
          <a:xfrm>
            <a:off x="4775200" y="3689350"/>
            <a:ext cx="3684588" cy="276383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488563"/>
      </p:ext>
    </p:extLst>
  </p:cSld>
  <p:clrMapOvr>
    <a:masterClrMapping/>
  </p:clrMapOvr>
  <p:transition spd="med">
    <p:blinds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4" descr="DSC025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60350"/>
            <a:ext cx="39957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DSC025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354647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DSC025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54647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DSC025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563" y="233363"/>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821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5"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160588"/>
            <a:ext cx="5181600" cy="4164012"/>
          </a:xfrm>
          <a:prstGeom prst="rect">
            <a:avLst/>
          </a:prstGeom>
          <a:noFill/>
          <a:ln w="9525">
            <a:solidFill>
              <a:srgbClr val="EDEDED"/>
            </a:solidFill>
            <a:miter lim="800000"/>
            <a:headEnd/>
            <a:tailEnd/>
          </a:ln>
          <a:extLst>
            <a:ext uri="{909E8E84-426E-40DD-AFC4-6F175D3DCCD1}">
              <a14:hiddenFill xmlns:a14="http://schemas.microsoft.com/office/drawing/2010/main">
                <a:solidFill>
                  <a:srgbClr val="FFFFFF"/>
                </a:solidFill>
              </a14:hiddenFill>
            </a:ext>
          </a:extLst>
        </p:spPr>
      </p:pic>
      <p:sp>
        <p:nvSpPr>
          <p:cNvPr id="5127" name="Oval 10"/>
          <p:cNvSpPr>
            <a:spLocks noChangeArrowheads="1"/>
          </p:cNvSpPr>
          <p:nvPr/>
        </p:nvSpPr>
        <p:spPr bwMode="auto">
          <a:xfrm>
            <a:off x="5029200" y="3962400"/>
            <a:ext cx="152400" cy="152400"/>
          </a:xfrm>
          <a:prstGeom prst="ellipse">
            <a:avLst/>
          </a:prstGeom>
          <a:gradFill rotWithShape="1">
            <a:gsLst>
              <a:gs pos="0">
                <a:schemeClr val="bg1">
                  <a:alpha val="60001"/>
                </a:schemeClr>
              </a:gs>
              <a:gs pos="100000">
                <a:srgbClr val="990000">
                  <a:alpha val="46001"/>
                </a:srgbClr>
              </a:gs>
            </a:gsLst>
            <a:lin ang="2700000" scaled="1"/>
          </a:gradFill>
          <a:ln w="9525">
            <a:solidFill>
              <a:srgbClr val="00B0F0"/>
            </a:solidFill>
            <a:prstDash val="dash"/>
            <a:round/>
            <a:headEnd/>
            <a:tailEnd/>
          </a:ln>
        </p:spPr>
        <p:txBody>
          <a:bodyPr wrap="none" anchor="ctr"/>
          <a:lstStyle/>
          <a:p>
            <a:pPr algn="r" rtl="1"/>
            <a:endParaRPr lang="en-US"/>
          </a:p>
        </p:txBody>
      </p:sp>
      <p:sp>
        <p:nvSpPr>
          <p:cNvPr id="304134" name="Text Box 6"/>
          <p:cNvSpPr txBox="1">
            <a:spLocks noChangeArrowheads="1"/>
          </p:cNvSpPr>
          <p:nvPr/>
        </p:nvSpPr>
        <p:spPr bwMode="auto">
          <a:xfrm>
            <a:off x="1905000" y="558007"/>
            <a:ext cx="594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dirty="0">
                <a:solidFill>
                  <a:srgbClr val="3AB1C7"/>
                </a:solidFill>
                <a:cs typeface="Mj_Tunisia Lt" panose="00000400000000000000" pitchFamily="2" charset="-78"/>
              </a:rPr>
              <a:t>نظام کاربری  :</a:t>
            </a:r>
            <a:endParaRPr lang="en-US" sz="40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68930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4134"/>
                                        </p:tgtEl>
                                        <p:attrNameLst>
                                          <p:attrName>style.visibility</p:attrName>
                                        </p:attrNameLst>
                                      </p:cBhvr>
                                      <p:to>
                                        <p:strVal val="visible"/>
                                      </p:to>
                                    </p:set>
                                    <p:animEffect transition="in" filter="fade">
                                      <p:cBhvr>
                                        <p:cTn id="7" dur="3000"/>
                                        <p:tgtEl>
                                          <p:spTgt spid="304134"/>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3000"/>
                                        <p:tgtEl>
                                          <p:spTgt spid="5126"/>
                                        </p:tgtEl>
                                      </p:cBhvr>
                                    </p:animEffect>
                                  </p:childTnLst>
                                </p:cTn>
                              </p:par>
                            </p:childTnLst>
                          </p:cTn>
                        </p:par>
                        <p:par>
                          <p:cTn id="12" fill="hold" nodeType="afterGroup">
                            <p:stCondLst>
                              <p:cond delay="6000"/>
                            </p:stCondLst>
                            <p:childTnLst>
                              <p:par>
                                <p:cTn id="13" presetID="16" presetClass="entr" presetSubtype="26" fill="hold" grpId="0" nodeType="afterEffect">
                                  <p:stCondLst>
                                    <p:cond delay="0"/>
                                  </p:stCondLst>
                                  <p:childTnLst>
                                    <p:set>
                                      <p:cBhvr>
                                        <p:cTn id="14" dur="1" fill="hold">
                                          <p:stCondLst>
                                            <p:cond delay="0"/>
                                          </p:stCondLst>
                                        </p:cTn>
                                        <p:tgtEl>
                                          <p:spTgt spid="5127"/>
                                        </p:tgtEl>
                                        <p:attrNameLst>
                                          <p:attrName>style.visibility</p:attrName>
                                        </p:attrNameLst>
                                      </p:cBhvr>
                                      <p:to>
                                        <p:strVal val="visible"/>
                                      </p:to>
                                    </p:set>
                                    <p:animEffect transition="in" filter="barn(inHorizontal)">
                                      <p:cBhvr>
                                        <p:cTn id="15"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3041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icture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54864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7" name="Text Box 5"/>
          <p:cNvSpPr txBox="1">
            <a:spLocks noChangeArrowheads="1"/>
          </p:cNvSpPr>
          <p:nvPr/>
        </p:nvSpPr>
        <p:spPr bwMode="auto">
          <a:xfrm>
            <a:off x="4572000" y="742950"/>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b="1" dirty="0">
                <a:solidFill>
                  <a:srgbClr val="3AB1C7"/>
                </a:solidFill>
                <a:cs typeface="Mj_Tunisia Lt" panose="00000400000000000000" pitchFamily="2" charset="-78"/>
              </a:rPr>
              <a:t>نظام دسترسي:</a:t>
            </a:r>
            <a:endParaRPr lang="en-US" sz="4000" b="1" dirty="0">
              <a:solidFill>
                <a:srgbClr val="3AB1C7"/>
              </a:solidFill>
              <a:cs typeface="Mj_Tunisia Lt" panose="00000400000000000000" pitchFamily="2" charset="-78"/>
            </a:endParaRPr>
          </a:p>
        </p:txBody>
      </p:sp>
      <p:sp>
        <p:nvSpPr>
          <p:cNvPr id="5" name="Oval 4"/>
          <p:cNvSpPr>
            <a:spLocks noChangeArrowheads="1"/>
          </p:cNvSpPr>
          <p:nvPr/>
        </p:nvSpPr>
        <p:spPr bwMode="auto">
          <a:xfrm>
            <a:off x="5438775" y="4318000"/>
            <a:ext cx="228600" cy="228600"/>
          </a:xfrm>
          <a:prstGeom prst="ellipse">
            <a:avLst/>
          </a:prstGeom>
          <a:gradFill rotWithShape="1">
            <a:gsLst>
              <a:gs pos="0">
                <a:srgbClr val="F3A68A"/>
              </a:gs>
              <a:gs pos="50000">
                <a:srgbClr val="F5C8B9"/>
              </a:gs>
              <a:gs pos="100000">
                <a:srgbClr val="FAE4DD"/>
              </a:gs>
            </a:gsLst>
            <a:lin ang="2700000" scaled="1"/>
          </a:gradFill>
          <a:ln w="9525" algn="ctr">
            <a:solidFill>
              <a:srgbClr val="CC6600"/>
            </a:solidFill>
            <a:round/>
            <a:headEnd/>
            <a:tailEnd/>
          </a:ln>
        </p:spPr>
        <p:txBody>
          <a:bodyPr/>
          <a:lstStyle/>
          <a:p>
            <a:pPr algn="r" rtl="1"/>
            <a:endParaRPr lang="en-US"/>
          </a:p>
        </p:txBody>
      </p:sp>
      <p:cxnSp>
        <p:nvCxnSpPr>
          <p:cNvPr id="7" name="Straight Connector 6"/>
          <p:cNvCxnSpPr>
            <a:cxnSpLocks noChangeShapeType="1"/>
          </p:cNvCxnSpPr>
          <p:nvPr/>
        </p:nvCxnSpPr>
        <p:spPr bwMode="auto">
          <a:xfrm rot="16200000" flipV="1">
            <a:off x="4889500" y="3778250"/>
            <a:ext cx="685800" cy="609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 name="Oval 7"/>
          <p:cNvSpPr>
            <a:spLocks noChangeArrowheads="1"/>
          </p:cNvSpPr>
          <p:nvPr/>
        </p:nvSpPr>
        <p:spPr bwMode="auto">
          <a:xfrm>
            <a:off x="4870450" y="3657600"/>
            <a:ext cx="158750" cy="158750"/>
          </a:xfrm>
          <a:prstGeom prst="ellipse">
            <a:avLst/>
          </a:prstGeom>
          <a:gradFill rotWithShape="1">
            <a:gsLst>
              <a:gs pos="0">
                <a:srgbClr val="F3A68A"/>
              </a:gs>
              <a:gs pos="50000">
                <a:srgbClr val="F5C8B9"/>
              </a:gs>
              <a:gs pos="100000">
                <a:srgbClr val="FAE4DD"/>
              </a:gs>
            </a:gsLst>
            <a:lin ang="2700000" scaled="1"/>
          </a:gradFill>
          <a:ln w="9525" algn="ctr">
            <a:solidFill>
              <a:srgbClr val="CC6600"/>
            </a:solidFill>
            <a:round/>
            <a:headEnd/>
            <a:tailEnd/>
          </a:ln>
        </p:spPr>
        <p:txBody>
          <a:bodyPr/>
          <a:lstStyle/>
          <a:p>
            <a:pPr algn="r" rtl="1"/>
            <a:endParaRPr lang="en-US"/>
          </a:p>
        </p:txBody>
      </p:sp>
      <p:cxnSp>
        <p:nvCxnSpPr>
          <p:cNvPr id="10" name="Straight Connector 9"/>
          <p:cNvCxnSpPr>
            <a:cxnSpLocks noChangeShapeType="1"/>
          </p:cNvCxnSpPr>
          <p:nvPr/>
        </p:nvCxnSpPr>
        <p:spPr bwMode="auto">
          <a:xfrm rot="10800000">
            <a:off x="4765675" y="3736975"/>
            <a:ext cx="1524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 name="Oval 10"/>
          <p:cNvGrpSpPr>
            <a:grpSpLocks/>
          </p:cNvGrpSpPr>
          <p:nvPr/>
        </p:nvGrpSpPr>
        <p:grpSpPr bwMode="auto">
          <a:xfrm>
            <a:off x="4784725" y="3760788"/>
            <a:ext cx="111125" cy="109537"/>
            <a:chOff x="3014" y="2369"/>
            <a:chExt cx="70" cy="69"/>
          </a:xfrm>
        </p:grpSpPr>
        <p:pic>
          <p:nvPicPr>
            <p:cNvPr id="24587" name="Oval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 y="2369"/>
              <a:ext cx="7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1"/>
            <p:cNvSpPr txBox="1">
              <a:spLocks noChangeArrowheads="1"/>
            </p:cNvSpPr>
            <p:nvPr/>
          </p:nvSpPr>
          <p:spPr bwMode="auto">
            <a:xfrm>
              <a:off x="3030" y="2385"/>
              <a:ext cx="37" cy="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endParaRPr lang="en-US"/>
            </a:p>
          </p:txBody>
        </p:sp>
      </p:grpSp>
    </p:spTree>
    <p:extLst>
      <p:ext uri="{BB962C8B-B14F-4D97-AF65-F5344CB8AC3E}">
        <p14:creationId xmlns:p14="http://schemas.microsoft.com/office/powerpoint/2010/main" val="844697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5157"/>
                                        </p:tgtEl>
                                        <p:attrNameLst>
                                          <p:attrName>style.visibility</p:attrName>
                                        </p:attrNameLst>
                                      </p:cBhvr>
                                      <p:to>
                                        <p:strVal val="visible"/>
                                      </p:to>
                                    </p:set>
                                    <p:animEffect transition="in" filter="fade">
                                      <p:cBhvr>
                                        <p:cTn id="7" dur="3000"/>
                                        <p:tgtEl>
                                          <p:spTgt spid="305157"/>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2000"/>
                                        <p:tgtEl>
                                          <p:spTgt spid="6146"/>
                                        </p:tgtEl>
                                      </p:cBhvr>
                                    </p:animEffect>
                                  </p:childTnLst>
                                </p:cTn>
                              </p:par>
                            </p:childTnLst>
                          </p:cTn>
                        </p:par>
                        <p:par>
                          <p:cTn id="12" fill="hold" nodeType="afterGroup">
                            <p:stCondLst>
                              <p:cond delay="5000"/>
                            </p:stCondLst>
                            <p:childTnLst>
                              <p:par>
                                <p:cTn id="13" presetID="16" presetClass="entr" presetSubtype="2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Horizontal)">
                                      <p:cBhvr>
                                        <p:cTn id="15" dur="2000"/>
                                        <p:tgtEl>
                                          <p:spTgt spid="2"/>
                                        </p:tgtEl>
                                      </p:cBhvr>
                                    </p:animEffect>
                                  </p:childTnLst>
                                </p:cTn>
                              </p:par>
                            </p:childTnLst>
                          </p:cTn>
                        </p:par>
                        <p:par>
                          <p:cTn id="16" fill="hold" nodeType="afterGroup">
                            <p:stCondLst>
                              <p:cond delay="7000"/>
                            </p:stCondLst>
                            <p:childTnLst>
                              <p:par>
                                <p:cTn id="17" presetID="16" presetClass="entr" presetSubtype="2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Horizontal)">
                                      <p:cBhvr>
                                        <p:cTn id="19" dur="2000"/>
                                        <p:tgtEl>
                                          <p:spTgt spid="5"/>
                                        </p:tgtEl>
                                      </p:cBhvr>
                                    </p:animEffect>
                                  </p:childTnLst>
                                </p:cTn>
                              </p:par>
                            </p:childTnLst>
                          </p:cTn>
                        </p:par>
                        <p:par>
                          <p:cTn id="20" fill="hold" nodeType="afterGroup">
                            <p:stCondLst>
                              <p:cond delay="9000"/>
                            </p:stCondLst>
                            <p:childTnLst>
                              <p:par>
                                <p:cTn id="21" presetID="1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2000"/>
                                        <p:tgtEl>
                                          <p:spTgt spid="7"/>
                                        </p:tgtEl>
                                      </p:cBhvr>
                                    </p:animEffect>
                                  </p:childTnLst>
                                </p:cTn>
                              </p:par>
                            </p:childTnLst>
                          </p:cTn>
                        </p:par>
                        <p:par>
                          <p:cTn id="24" fill="hold" nodeType="afterGroup">
                            <p:stCondLst>
                              <p:cond delay="11000"/>
                            </p:stCondLst>
                            <p:childTnLst>
                              <p:par>
                                <p:cTn id="25" presetID="14"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2000"/>
                                        <p:tgtEl>
                                          <p:spTgt spid="8"/>
                                        </p:tgtEl>
                                      </p:cBhvr>
                                    </p:animEffect>
                                  </p:childTnLst>
                                </p:cTn>
                              </p:par>
                            </p:childTnLst>
                          </p:cTn>
                        </p:par>
                        <p:par>
                          <p:cTn id="28" fill="hold" nodeType="afterGroup">
                            <p:stCondLst>
                              <p:cond delay="13000"/>
                            </p:stCondLst>
                            <p:childTnLst>
                              <p:par>
                                <p:cTn id="29" presetID="16" presetClass="entr" presetSubtype="2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Horizontal)">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5"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 Box 6"/>
          <p:cNvSpPr txBox="1">
            <a:spLocks noChangeArrowheads="1"/>
          </p:cNvSpPr>
          <p:nvPr/>
        </p:nvSpPr>
        <p:spPr bwMode="auto">
          <a:xfrm>
            <a:off x="762000" y="1447800"/>
            <a:ext cx="5943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5400" dirty="0">
                <a:solidFill>
                  <a:srgbClr val="3AB1C7"/>
                </a:solidFill>
                <a:cs typeface="Mj_Tunisia Lt" panose="00000400000000000000" pitchFamily="2" charset="-78"/>
              </a:rPr>
              <a:t>حوزه</a:t>
            </a:r>
            <a:r>
              <a:rPr lang="fa-IR" sz="8000" dirty="0">
                <a:solidFill>
                  <a:srgbClr val="3AB1C7"/>
                </a:solidFill>
                <a:cs typeface="Mj_Tunisia Lt" panose="00000400000000000000" pitchFamily="2" charset="-78"/>
              </a:rPr>
              <a:t> </a:t>
            </a:r>
            <a:r>
              <a:rPr lang="fa-IR" sz="5400" dirty="0">
                <a:solidFill>
                  <a:srgbClr val="3AB1C7"/>
                </a:solidFill>
                <a:cs typeface="Mj_Tunisia Lt" panose="00000400000000000000" pitchFamily="2" charset="-78"/>
              </a:rPr>
              <a:t>پيراموني</a:t>
            </a:r>
            <a:endParaRPr lang="en-US" sz="54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46034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6" name="Picture 4"/>
          <p:cNvPicPr>
            <a:picLocks noChangeAspect="1" noChangeArrowheads="1"/>
          </p:cNvPicPr>
          <p:nvPr/>
        </p:nvPicPr>
        <p:blipFill>
          <a:blip r:embed="rId3">
            <a:extLst>
              <a:ext uri="{28A0092B-C50C-407E-A947-70E740481C1C}">
                <a14:useLocalDpi xmlns:a14="http://schemas.microsoft.com/office/drawing/2010/main" val="0"/>
              </a:ext>
            </a:extLst>
          </a:blip>
          <a:srcRect l="17941" r="17993"/>
          <a:stretch>
            <a:fillRect/>
          </a:stretch>
        </p:blipFill>
        <p:spPr bwMode="auto">
          <a:xfrm>
            <a:off x="4800600" y="304800"/>
            <a:ext cx="39147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8" name="Oval 6"/>
          <p:cNvSpPr>
            <a:spLocks noChangeArrowheads="1"/>
          </p:cNvSpPr>
          <p:nvPr/>
        </p:nvSpPr>
        <p:spPr bwMode="auto">
          <a:xfrm rot="1533598">
            <a:off x="6108700" y="2035175"/>
            <a:ext cx="609600" cy="1169988"/>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19" name="Oval 7"/>
          <p:cNvSpPr>
            <a:spLocks noChangeArrowheads="1"/>
          </p:cNvSpPr>
          <p:nvPr/>
        </p:nvSpPr>
        <p:spPr bwMode="auto">
          <a:xfrm rot="1587502">
            <a:off x="7010400" y="609600"/>
            <a:ext cx="457200" cy="7620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20" name="Oval 8"/>
          <p:cNvSpPr>
            <a:spLocks noChangeArrowheads="1"/>
          </p:cNvSpPr>
          <p:nvPr/>
        </p:nvSpPr>
        <p:spPr bwMode="auto">
          <a:xfrm rot="6497665">
            <a:off x="6737350" y="1597025"/>
            <a:ext cx="457200" cy="5334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21" name="Oval 9"/>
          <p:cNvSpPr>
            <a:spLocks noChangeArrowheads="1"/>
          </p:cNvSpPr>
          <p:nvPr/>
        </p:nvSpPr>
        <p:spPr bwMode="auto">
          <a:xfrm rot="6497665">
            <a:off x="6210300" y="3543300"/>
            <a:ext cx="457200" cy="2286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22" name="Oval 10"/>
          <p:cNvSpPr>
            <a:spLocks noChangeArrowheads="1"/>
          </p:cNvSpPr>
          <p:nvPr/>
        </p:nvSpPr>
        <p:spPr bwMode="auto">
          <a:xfrm rot="6497665">
            <a:off x="6826250" y="3479801"/>
            <a:ext cx="352425" cy="6350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23" name="Oval 11"/>
          <p:cNvSpPr>
            <a:spLocks noChangeArrowheads="1"/>
          </p:cNvSpPr>
          <p:nvPr/>
        </p:nvSpPr>
        <p:spPr bwMode="auto">
          <a:xfrm rot="6385594">
            <a:off x="8135144" y="2899569"/>
            <a:ext cx="457200" cy="750888"/>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24" name="Oval 12"/>
          <p:cNvSpPr>
            <a:spLocks noChangeArrowheads="1"/>
          </p:cNvSpPr>
          <p:nvPr/>
        </p:nvSpPr>
        <p:spPr bwMode="auto">
          <a:xfrm>
            <a:off x="3810000" y="4191000"/>
            <a:ext cx="152400" cy="228600"/>
          </a:xfrm>
          <a:prstGeom prst="ellipse">
            <a:avLst/>
          </a:prstGeom>
          <a:solidFill>
            <a:srgbClr val="990000"/>
          </a:solidFill>
          <a:ln w="9525">
            <a:solidFill>
              <a:schemeClr val="tx1"/>
            </a:solidFill>
            <a:round/>
            <a:headEnd/>
            <a:tailEnd/>
          </a:ln>
        </p:spPr>
        <p:txBody>
          <a:bodyPr wrap="none" anchor="ctr"/>
          <a:lstStyle/>
          <a:p>
            <a:endParaRPr lang="en-US"/>
          </a:p>
        </p:txBody>
      </p:sp>
      <p:sp>
        <p:nvSpPr>
          <p:cNvPr id="448525" name="Text Box 13"/>
          <p:cNvSpPr txBox="1">
            <a:spLocks noChangeArrowheads="1"/>
          </p:cNvSpPr>
          <p:nvPr/>
        </p:nvSpPr>
        <p:spPr bwMode="auto">
          <a:xfrm>
            <a:off x="1981200" y="41148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مجتمع مسكوني</a:t>
            </a:r>
            <a:endParaRPr lang="en-US" sz="2000" dirty="0">
              <a:solidFill>
                <a:srgbClr val="3AB1C7"/>
              </a:solidFill>
              <a:cs typeface="Mj_Tunisia Lt" panose="00000400000000000000" pitchFamily="2" charset="-78"/>
            </a:endParaRPr>
          </a:p>
        </p:txBody>
      </p:sp>
      <p:pic>
        <p:nvPicPr>
          <p:cNvPr id="448526" name="Picture 14" descr="Picture 009"/>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1981200" y="4572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27" name="Picture 15" descr="DSC019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57200"/>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28" name="Picture 16" descr="Picture 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572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29" name="Picture 17" descr="Picture 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572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30" name="Picture 18" descr="DSC019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572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31" name="Rectangle 19"/>
          <p:cNvSpPr>
            <a:spLocks noChangeArrowheads="1"/>
          </p:cNvSpPr>
          <p:nvPr/>
        </p:nvSpPr>
        <p:spPr bwMode="auto">
          <a:xfrm rot="650082">
            <a:off x="6477000" y="2514600"/>
            <a:ext cx="990600" cy="9906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8532" name="Oval 20"/>
          <p:cNvSpPr>
            <a:spLocks noChangeArrowheads="1"/>
          </p:cNvSpPr>
          <p:nvPr/>
        </p:nvSpPr>
        <p:spPr bwMode="auto">
          <a:xfrm rot="6497665">
            <a:off x="6681787" y="2081213"/>
            <a:ext cx="352425" cy="457200"/>
          </a:xfrm>
          <a:prstGeom prst="ellipse">
            <a:avLst/>
          </a:prstGeom>
          <a:noFill/>
          <a:ln w="5715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54377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8516"/>
                                        </p:tgtEl>
                                        <p:attrNameLst>
                                          <p:attrName>style.visibility</p:attrName>
                                        </p:attrNameLst>
                                      </p:cBhvr>
                                      <p:to>
                                        <p:strVal val="visible"/>
                                      </p:to>
                                    </p:set>
                                    <p:animEffect transition="in" filter="fade">
                                      <p:cBhvr>
                                        <p:cTn id="7" dur="5000"/>
                                        <p:tgtEl>
                                          <p:spTgt spid="4485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8531"/>
                                        </p:tgtEl>
                                        <p:attrNameLst>
                                          <p:attrName>style.visibility</p:attrName>
                                        </p:attrNameLst>
                                      </p:cBhvr>
                                      <p:to>
                                        <p:strVal val="visible"/>
                                      </p:to>
                                    </p:set>
                                    <p:animEffect transition="in" filter="fade">
                                      <p:cBhvr>
                                        <p:cTn id="10" dur="3000"/>
                                        <p:tgtEl>
                                          <p:spTgt spid="448531"/>
                                        </p:tgtEl>
                                      </p:cBhvr>
                                    </p:animEffect>
                                  </p:childTnLst>
                                </p:cTn>
                              </p:par>
                            </p:childTnLst>
                          </p:cTn>
                        </p:par>
                        <p:par>
                          <p:cTn id="11" fill="hold" nodeType="afterGroup">
                            <p:stCondLst>
                              <p:cond delay="5000"/>
                            </p:stCondLst>
                            <p:childTnLst>
                              <p:par>
                                <p:cTn id="12" presetID="10" presetClass="entr" presetSubtype="0" fill="hold" grpId="0" nodeType="afterEffect">
                                  <p:stCondLst>
                                    <p:cond delay="0"/>
                                  </p:stCondLst>
                                  <p:childTnLst>
                                    <p:set>
                                      <p:cBhvr>
                                        <p:cTn id="13" dur="1" fill="hold">
                                          <p:stCondLst>
                                            <p:cond delay="0"/>
                                          </p:stCondLst>
                                        </p:cTn>
                                        <p:tgtEl>
                                          <p:spTgt spid="448524"/>
                                        </p:tgtEl>
                                        <p:attrNameLst>
                                          <p:attrName>style.visibility</p:attrName>
                                        </p:attrNameLst>
                                      </p:cBhvr>
                                      <p:to>
                                        <p:strVal val="visible"/>
                                      </p:to>
                                    </p:set>
                                    <p:animEffect transition="in" filter="fade">
                                      <p:cBhvr>
                                        <p:cTn id="14" dur="2000"/>
                                        <p:tgtEl>
                                          <p:spTgt spid="4485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8525"/>
                                        </p:tgtEl>
                                        <p:attrNameLst>
                                          <p:attrName>style.visibility</p:attrName>
                                        </p:attrNameLst>
                                      </p:cBhvr>
                                      <p:to>
                                        <p:strVal val="visible"/>
                                      </p:to>
                                    </p:set>
                                    <p:animEffect transition="in" filter="fade">
                                      <p:cBhvr>
                                        <p:cTn id="17" dur="2000"/>
                                        <p:tgtEl>
                                          <p:spTgt spid="4485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8520"/>
                                        </p:tgtEl>
                                        <p:attrNameLst>
                                          <p:attrName>style.visibility</p:attrName>
                                        </p:attrNameLst>
                                      </p:cBhvr>
                                      <p:to>
                                        <p:strVal val="visible"/>
                                      </p:to>
                                    </p:set>
                                    <p:animEffect transition="in" filter="fade">
                                      <p:cBhvr>
                                        <p:cTn id="22" dur="2000"/>
                                        <p:tgtEl>
                                          <p:spTgt spid="448520"/>
                                        </p:tgtEl>
                                      </p:cBhvr>
                                    </p:animEffect>
                                  </p:childTnLst>
                                </p:cTn>
                              </p:par>
                            </p:childTnLst>
                          </p:cTn>
                        </p:par>
                        <p:par>
                          <p:cTn id="23" fill="hold" nodeType="afterGroup">
                            <p:stCondLst>
                              <p:cond delay="2000"/>
                            </p:stCondLst>
                            <p:childTnLst>
                              <p:par>
                                <p:cTn id="24" presetID="10" presetClass="entr" presetSubtype="0" fill="hold" nodeType="afterEffect">
                                  <p:stCondLst>
                                    <p:cond delay="0"/>
                                  </p:stCondLst>
                                  <p:childTnLst>
                                    <p:set>
                                      <p:cBhvr>
                                        <p:cTn id="25" dur="1" fill="hold">
                                          <p:stCondLst>
                                            <p:cond delay="0"/>
                                          </p:stCondLst>
                                        </p:cTn>
                                        <p:tgtEl>
                                          <p:spTgt spid="448526"/>
                                        </p:tgtEl>
                                        <p:attrNameLst>
                                          <p:attrName>style.visibility</p:attrName>
                                        </p:attrNameLst>
                                      </p:cBhvr>
                                      <p:to>
                                        <p:strVal val="visible"/>
                                      </p:to>
                                    </p:set>
                                    <p:animEffect transition="in" filter="fade">
                                      <p:cBhvr>
                                        <p:cTn id="26" dur="2000"/>
                                        <p:tgtEl>
                                          <p:spTgt spid="4485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48519"/>
                                        </p:tgtEl>
                                        <p:attrNameLst>
                                          <p:attrName>style.visibility</p:attrName>
                                        </p:attrNameLst>
                                      </p:cBhvr>
                                      <p:to>
                                        <p:strVal val="visible"/>
                                      </p:to>
                                    </p:set>
                                    <p:animEffect transition="in" filter="fade">
                                      <p:cBhvr>
                                        <p:cTn id="31" dur="2000"/>
                                        <p:tgtEl>
                                          <p:spTgt spid="448519"/>
                                        </p:tgtEl>
                                      </p:cBhvr>
                                    </p:animEffect>
                                  </p:childTnLst>
                                </p:cTn>
                              </p:par>
                            </p:childTnLst>
                          </p:cTn>
                        </p:par>
                        <p:par>
                          <p:cTn id="32" fill="hold" nodeType="afterGroup">
                            <p:stCondLst>
                              <p:cond delay="2000"/>
                            </p:stCondLst>
                            <p:childTnLst>
                              <p:par>
                                <p:cTn id="33" presetID="10" presetClass="entr" presetSubtype="0" fill="hold" nodeType="afterEffect">
                                  <p:stCondLst>
                                    <p:cond delay="0"/>
                                  </p:stCondLst>
                                  <p:childTnLst>
                                    <p:set>
                                      <p:cBhvr>
                                        <p:cTn id="34" dur="1" fill="hold">
                                          <p:stCondLst>
                                            <p:cond delay="0"/>
                                          </p:stCondLst>
                                        </p:cTn>
                                        <p:tgtEl>
                                          <p:spTgt spid="448527"/>
                                        </p:tgtEl>
                                        <p:attrNameLst>
                                          <p:attrName>style.visibility</p:attrName>
                                        </p:attrNameLst>
                                      </p:cBhvr>
                                      <p:to>
                                        <p:strVal val="visible"/>
                                      </p:to>
                                    </p:set>
                                    <p:animEffect transition="in" filter="fade">
                                      <p:cBhvr>
                                        <p:cTn id="35" dur="2000"/>
                                        <p:tgtEl>
                                          <p:spTgt spid="4485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8522"/>
                                        </p:tgtEl>
                                        <p:attrNameLst>
                                          <p:attrName>style.visibility</p:attrName>
                                        </p:attrNameLst>
                                      </p:cBhvr>
                                      <p:to>
                                        <p:strVal val="visible"/>
                                      </p:to>
                                    </p:set>
                                    <p:animEffect transition="in" filter="fade">
                                      <p:cBhvr>
                                        <p:cTn id="40" dur="2000"/>
                                        <p:tgtEl>
                                          <p:spTgt spid="448522"/>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448528"/>
                                        </p:tgtEl>
                                        <p:attrNameLst>
                                          <p:attrName>style.visibility</p:attrName>
                                        </p:attrNameLst>
                                      </p:cBhvr>
                                      <p:to>
                                        <p:strVal val="visible"/>
                                      </p:to>
                                    </p:set>
                                    <p:animEffect transition="in" filter="fade">
                                      <p:cBhvr>
                                        <p:cTn id="44" dur="2000"/>
                                        <p:tgtEl>
                                          <p:spTgt spid="4485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48521"/>
                                        </p:tgtEl>
                                        <p:attrNameLst>
                                          <p:attrName>style.visibility</p:attrName>
                                        </p:attrNameLst>
                                      </p:cBhvr>
                                      <p:to>
                                        <p:strVal val="visible"/>
                                      </p:to>
                                    </p:set>
                                    <p:animEffect transition="in" filter="fade">
                                      <p:cBhvr>
                                        <p:cTn id="49" dur="2000"/>
                                        <p:tgtEl>
                                          <p:spTgt spid="448521"/>
                                        </p:tgtEl>
                                      </p:cBhvr>
                                    </p:animEffect>
                                  </p:childTnLst>
                                </p:cTn>
                              </p:par>
                            </p:childTnLst>
                          </p:cTn>
                        </p:par>
                        <p:par>
                          <p:cTn id="50" fill="hold" nodeType="afterGroup">
                            <p:stCondLst>
                              <p:cond delay="2000"/>
                            </p:stCondLst>
                            <p:childTnLst>
                              <p:par>
                                <p:cTn id="51" presetID="10" presetClass="entr" presetSubtype="0" fill="hold" nodeType="afterEffect">
                                  <p:stCondLst>
                                    <p:cond delay="0"/>
                                  </p:stCondLst>
                                  <p:childTnLst>
                                    <p:set>
                                      <p:cBhvr>
                                        <p:cTn id="52" dur="1" fill="hold">
                                          <p:stCondLst>
                                            <p:cond delay="0"/>
                                          </p:stCondLst>
                                        </p:cTn>
                                        <p:tgtEl>
                                          <p:spTgt spid="448529"/>
                                        </p:tgtEl>
                                        <p:attrNameLst>
                                          <p:attrName>style.visibility</p:attrName>
                                        </p:attrNameLst>
                                      </p:cBhvr>
                                      <p:to>
                                        <p:strVal val="visible"/>
                                      </p:to>
                                    </p:set>
                                    <p:animEffect transition="in" filter="fade">
                                      <p:cBhvr>
                                        <p:cTn id="53" dur="2000"/>
                                        <p:tgtEl>
                                          <p:spTgt spid="44852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48518"/>
                                        </p:tgtEl>
                                        <p:attrNameLst>
                                          <p:attrName>style.visibility</p:attrName>
                                        </p:attrNameLst>
                                      </p:cBhvr>
                                      <p:to>
                                        <p:strVal val="visible"/>
                                      </p:to>
                                    </p:set>
                                    <p:animEffect transition="in" filter="fade">
                                      <p:cBhvr>
                                        <p:cTn id="58" dur="2000"/>
                                        <p:tgtEl>
                                          <p:spTgt spid="44851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8523"/>
                                        </p:tgtEl>
                                        <p:attrNameLst>
                                          <p:attrName>style.visibility</p:attrName>
                                        </p:attrNameLst>
                                      </p:cBhvr>
                                      <p:to>
                                        <p:strVal val="visible"/>
                                      </p:to>
                                    </p:set>
                                    <p:animEffect transition="in" filter="fade">
                                      <p:cBhvr>
                                        <p:cTn id="63" dur="2000"/>
                                        <p:tgtEl>
                                          <p:spTgt spid="448523"/>
                                        </p:tgtEl>
                                      </p:cBhvr>
                                    </p:animEffect>
                                  </p:childTnLst>
                                </p:cTn>
                              </p:par>
                            </p:childTnLst>
                          </p:cTn>
                        </p:par>
                        <p:par>
                          <p:cTn id="64" fill="hold" nodeType="afterGroup">
                            <p:stCondLst>
                              <p:cond delay="2000"/>
                            </p:stCondLst>
                            <p:childTnLst>
                              <p:par>
                                <p:cTn id="65" presetID="10" presetClass="entr" presetSubtype="0" fill="hold" nodeType="afterEffect">
                                  <p:stCondLst>
                                    <p:cond delay="0"/>
                                  </p:stCondLst>
                                  <p:childTnLst>
                                    <p:set>
                                      <p:cBhvr>
                                        <p:cTn id="66" dur="1" fill="hold">
                                          <p:stCondLst>
                                            <p:cond delay="0"/>
                                          </p:stCondLst>
                                        </p:cTn>
                                        <p:tgtEl>
                                          <p:spTgt spid="448530"/>
                                        </p:tgtEl>
                                        <p:attrNameLst>
                                          <p:attrName>style.visibility</p:attrName>
                                        </p:attrNameLst>
                                      </p:cBhvr>
                                      <p:to>
                                        <p:strVal val="visible"/>
                                      </p:to>
                                    </p:set>
                                    <p:animEffect transition="in" filter="fade">
                                      <p:cBhvr>
                                        <p:cTn id="67" dur="2000"/>
                                        <p:tgtEl>
                                          <p:spTgt spid="448530"/>
                                        </p:tgtEl>
                                      </p:cBhvr>
                                    </p:animEffect>
                                  </p:childTnLst>
                                </p:cTn>
                              </p:par>
                            </p:childTnLst>
                          </p:cTn>
                        </p:par>
                        <p:par>
                          <p:cTn id="68" fill="hold" nodeType="afterGroup">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448532"/>
                                        </p:tgtEl>
                                        <p:attrNameLst>
                                          <p:attrName>style.visibility</p:attrName>
                                        </p:attrNameLst>
                                      </p:cBhvr>
                                      <p:to>
                                        <p:strVal val="visible"/>
                                      </p:to>
                                    </p:set>
                                    <p:animEffect transition="in" filter="fade">
                                      <p:cBhvr>
                                        <p:cTn id="71" dur="2000"/>
                                        <p:tgtEl>
                                          <p:spTgt spid="44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8" grpId="0" animBg="1"/>
      <p:bldP spid="448519" grpId="0" animBg="1"/>
      <p:bldP spid="448520" grpId="0" animBg="1"/>
      <p:bldP spid="448521" grpId="0" animBg="1"/>
      <p:bldP spid="448522" grpId="0" animBg="1"/>
      <p:bldP spid="448523" grpId="0" animBg="1"/>
      <p:bldP spid="448524" grpId="0" animBg="1"/>
      <p:bldP spid="448525" grpId="0"/>
      <p:bldP spid="448531" grpId="0" animBg="1"/>
      <p:bldP spid="44853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5" name="Text Box 5"/>
          <p:cNvSpPr txBox="1">
            <a:spLocks noChangeArrowheads="1"/>
          </p:cNvSpPr>
          <p:nvPr/>
        </p:nvSpPr>
        <p:spPr bwMode="auto">
          <a:xfrm>
            <a:off x="1676400" y="2209800"/>
            <a:ext cx="62484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chemeClr val="bg1">
                    <a:lumMod val="85000"/>
                  </a:schemeClr>
                </a:solidFill>
                <a:cs typeface="Mj_Tunisia Lt" panose="00000400000000000000" pitchFamily="2" charset="-78"/>
              </a:rPr>
              <a:t>كمبود جدي فضاهاي سبز و پاركها و در نتيجه اهميت يافتن فضاي سبز داخل مجموعه.</a:t>
            </a:r>
          </a:p>
          <a:p>
            <a:pPr algn="r" rtl="1" eaLnBrk="1" hangingPunct="1">
              <a:spcBef>
                <a:spcPct val="50000"/>
              </a:spcBef>
            </a:pPr>
            <a:r>
              <a:rPr lang="fa-IR" sz="2000" dirty="0">
                <a:solidFill>
                  <a:schemeClr val="bg1">
                    <a:lumMod val="85000"/>
                  </a:schemeClr>
                </a:solidFill>
                <a:cs typeface="Mj_Tunisia Lt" panose="00000400000000000000" pitchFamily="2" charset="-78"/>
              </a:rPr>
              <a:t>در اين حوزه كاربري مسكوني تراكم بالا داريم.</a:t>
            </a:r>
          </a:p>
          <a:p>
            <a:pPr algn="r" rtl="1" eaLnBrk="1" hangingPunct="1">
              <a:spcBef>
                <a:spcPct val="50000"/>
              </a:spcBef>
            </a:pPr>
            <a:r>
              <a:rPr lang="fa-IR" sz="2000" dirty="0">
                <a:solidFill>
                  <a:schemeClr val="bg1">
                    <a:lumMod val="85000"/>
                  </a:schemeClr>
                </a:solidFill>
                <a:cs typeface="Mj_Tunisia Lt" panose="00000400000000000000" pitchFamily="2" charset="-78"/>
              </a:rPr>
              <a:t>در مورد تيپولوژي مسكن هاي شهري سازنده فضاهاي شهري:</a:t>
            </a:r>
          </a:p>
          <a:p>
            <a:pPr algn="r" rtl="1" eaLnBrk="1" hangingPunct="1">
              <a:spcBef>
                <a:spcPct val="50000"/>
              </a:spcBef>
            </a:pPr>
            <a:r>
              <a:rPr lang="fa-IR" sz="2000" dirty="0">
                <a:solidFill>
                  <a:schemeClr val="bg1">
                    <a:lumMod val="85000"/>
                  </a:schemeClr>
                </a:solidFill>
                <a:cs typeface="Mj_Tunisia Lt" panose="00000400000000000000" pitchFamily="2" charset="-78"/>
              </a:rPr>
              <a:t>       خانه هاي تك واحدي مجزا:مانند مسكونيهاي جنوبي سايت</a:t>
            </a:r>
          </a:p>
          <a:p>
            <a:pPr algn="r" rtl="1" eaLnBrk="1" hangingPunct="1">
              <a:spcBef>
                <a:spcPct val="50000"/>
              </a:spcBef>
            </a:pPr>
            <a:r>
              <a:rPr lang="fa-IR" sz="2000" dirty="0">
                <a:solidFill>
                  <a:schemeClr val="bg1">
                    <a:lumMod val="85000"/>
                  </a:schemeClr>
                </a:solidFill>
                <a:cs typeface="Mj_Tunisia Lt" panose="00000400000000000000" pitchFamily="2" charset="-78"/>
              </a:rPr>
              <a:t>      خانه هاي تك واحدي سري:مانند مجتمع ويلايي شركت گاز</a:t>
            </a:r>
          </a:p>
          <a:p>
            <a:pPr algn="r" rtl="1" eaLnBrk="1" hangingPunct="1">
              <a:spcBef>
                <a:spcPct val="50000"/>
              </a:spcBef>
            </a:pPr>
            <a:r>
              <a:rPr lang="fa-IR" sz="2000" dirty="0">
                <a:solidFill>
                  <a:schemeClr val="bg1">
                    <a:lumMod val="85000"/>
                  </a:schemeClr>
                </a:solidFill>
                <a:cs typeface="Mj_Tunisia Lt" panose="00000400000000000000" pitchFamily="2" charset="-78"/>
              </a:rPr>
              <a:t>      بلوك هاي اپارتماني شهري:مانند مجتمع خيام يا بانك ملي ..... </a:t>
            </a:r>
          </a:p>
          <a:p>
            <a:pPr algn="r" rtl="1" eaLnBrk="1" hangingPunct="1">
              <a:spcBef>
                <a:spcPct val="50000"/>
              </a:spcBef>
            </a:pPr>
            <a:r>
              <a:rPr lang="fa-IR" sz="2000" dirty="0">
                <a:solidFill>
                  <a:schemeClr val="bg1">
                    <a:lumMod val="85000"/>
                  </a:schemeClr>
                </a:solidFill>
                <a:cs typeface="Mj_Tunisia Lt" panose="00000400000000000000" pitchFamily="2" charset="-78"/>
              </a:rPr>
              <a:t>     برج:كه در اين محدوده وجود ندارد.</a:t>
            </a:r>
          </a:p>
          <a:p>
            <a:pPr algn="r" rtl="1" eaLnBrk="1" hangingPunct="1">
              <a:spcBef>
                <a:spcPct val="50000"/>
              </a:spcBef>
            </a:pPr>
            <a:endParaRPr lang="en-US" sz="2000" dirty="0">
              <a:solidFill>
                <a:schemeClr val="bg1">
                  <a:lumMod val="85000"/>
                </a:schemeClr>
              </a:solidFill>
              <a:cs typeface="Mj_Tunisia Lt" panose="00000400000000000000" pitchFamily="2" charset="-78"/>
            </a:endParaRPr>
          </a:p>
        </p:txBody>
      </p:sp>
      <p:sp>
        <p:nvSpPr>
          <p:cNvPr id="450566" name="Oval 6"/>
          <p:cNvSpPr>
            <a:spLocks noChangeArrowheads="1"/>
          </p:cNvSpPr>
          <p:nvPr/>
        </p:nvSpPr>
        <p:spPr bwMode="auto">
          <a:xfrm>
            <a:off x="7924800" y="2362200"/>
            <a:ext cx="184150" cy="228600"/>
          </a:xfrm>
          <a:prstGeom prst="ellipse">
            <a:avLst/>
          </a:prstGeom>
          <a:solidFill>
            <a:srgbClr val="70818A"/>
          </a:solidFill>
          <a:ln w="9525">
            <a:solidFill>
              <a:schemeClr val="tx1"/>
            </a:solidFill>
            <a:round/>
            <a:headEnd/>
            <a:tailEnd/>
          </a:ln>
        </p:spPr>
        <p:txBody>
          <a:bodyPr wrap="none" anchor="ctr"/>
          <a:lstStyle/>
          <a:p>
            <a:endParaRPr lang="en-US"/>
          </a:p>
        </p:txBody>
      </p:sp>
      <p:sp>
        <p:nvSpPr>
          <p:cNvPr id="450567" name="Oval 7"/>
          <p:cNvSpPr>
            <a:spLocks noChangeArrowheads="1"/>
          </p:cNvSpPr>
          <p:nvPr/>
        </p:nvSpPr>
        <p:spPr bwMode="auto">
          <a:xfrm>
            <a:off x="7924800" y="3048000"/>
            <a:ext cx="184150" cy="228600"/>
          </a:xfrm>
          <a:prstGeom prst="ellipse">
            <a:avLst/>
          </a:prstGeom>
          <a:solidFill>
            <a:srgbClr val="70818A"/>
          </a:solidFill>
          <a:ln w="9525">
            <a:solidFill>
              <a:schemeClr val="tx1"/>
            </a:solidFill>
            <a:round/>
            <a:headEnd/>
            <a:tailEnd/>
          </a:ln>
        </p:spPr>
        <p:txBody>
          <a:bodyPr wrap="none" anchor="ctr"/>
          <a:lstStyle/>
          <a:p>
            <a:endParaRPr lang="en-US"/>
          </a:p>
        </p:txBody>
      </p:sp>
      <p:sp>
        <p:nvSpPr>
          <p:cNvPr id="450568" name="Oval 8"/>
          <p:cNvSpPr>
            <a:spLocks noChangeArrowheads="1"/>
          </p:cNvSpPr>
          <p:nvPr/>
        </p:nvSpPr>
        <p:spPr bwMode="auto">
          <a:xfrm>
            <a:off x="7924800" y="3505200"/>
            <a:ext cx="184150" cy="228600"/>
          </a:xfrm>
          <a:prstGeom prst="ellipse">
            <a:avLst/>
          </a:prstGeom>
          <a:solidFill>
            <a:srgbClr val="70818A"/>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279933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3000"/>
                                        <p:tgtEl>
                                          <p:spTgt spid="4505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0566"/>
                                        </p:tgtEl>
                                        <p:attrNameLst>
                                          <p:attrName>style.visibility</p:attrName>
                                        </p:attrNameLst>
                                      </p:cBhvr>
                                      <p:to>
                                        <p:strVal val="visible"/>
                                      </p:to>
                                    </p:set>
                                    <p:animEffect transition="in" filter="fade">
                                      <p:cBhvr>
                                        <p:cTn id="10" dur="3000"/>
                                        <p:tgtEl>
                                          <p:spTgt spid="4505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0567"/>
                                        </p:tgtEl>
                                        <p:attrNameLst>
                                          <p:attrName>style.visibility</p:attrName>
                                        </p:attrNameLst>
                                      </p:cBhvr>
                                      <p:to>
                                        <p:strVal val="visible"/>
                                      </p:to>
                                    </p:set>
                                    <p:animEffect transition="in" filter="fade">
                                      <p:cBhvr>
                                        <p:cTn id="13" dur="3000"/>
                                        <p:tgtEl>
                                          <p:spTgt spid="4505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0568"/>
                                        </p:tgtEl>
                                        <p:attrNameLst>
                                          <p:attrName>style.visibility</p:attrName>
                                        </p:attrNameLst>
                                      </p:cBhvr>
                                      <p:to>
                                        <p:strVal val="visible"/>
                                      </p:to>
                                    </p:set>
                                    <p:animEffect transition="in" filter="fade">
                                      <p:cBhvr>
                                        <p:cTn id="16" dur="3000"/>
                                        <p:tgtEl>
                                          <p:spTgt spid="450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p:bldP spid="450566" grpId="0" animBg="1"/>
      <p:bldP spid="450567" grpId="0" animBg="1"/>
      <p:bldP spid="45056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3" name="Text Box 5"/>
          <p:cNvSpPr txBox="1">
            <a:spLocks noChangeArrowheads="1"/>
          </p:cNvSpPr>
          <p:nvPr/>
        </p:nvSpPr>
        <p:spPr bwMode="auto">
          <a:xfrm>
            <a:off x="3048000" y="609600"/>
            <a:ext cx="335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dirty="0">
                <a:solidFill>
                  <a:srgbClr val="3AB1C7"/>
                </a:solidFill>
                <a:cs typeface="B Elham" pitchFamily="2" charset="-78"/>
              </a:rPr>
              <a:t>نظام توده و فضا</a:t>
            </a:r>
            <a:endParaRPr lang="en-US" sz="4000" dirty="0">
              <a:solidFill>
                <a:srgbClr val="3AB1C7"/>
              </a:solidFill>
              <a:cs typeface="B Elham" pitchFamily="2" charset="-78"/>
            </a:endParaRPr>
          </a:p>
        </p:txBody>
      </p:sp>
      <p:sp>
        <p:nvSpPr>
          <p:cNvPr id="452614" name="Text Box 6"/>
          <p:cNvSpPr txBox="1">
            <a:spLocks noChangeArrowheads="1"/>
          </p:cNvSpPr>
          <p:nvPr/>
        </p:nvSpPr>
        <p:spPr bwMode="auto">
          <a:xfrm>
            <a:off x="533400" y="2133600"/>
            <a:ext cx="7543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chemeClr val="bg1">
                    <a:lumMod val="85000"/>
                  </a:schemeClr>
                </a:solidFill>
                <a:cs typeface="Mj_Tunisia Lt" panose="00000400000000000000" pitchFamily="2" charset="-78"/>
              </a:rPr>
              <a:t>بافت مسكوني ريزدانه به خصوص در سمت جنوبي سايت</a:t>
            </a:r>
          </a:p>
          <a:p>
            <a:pPr algn="r" rtl="1" eaLnBrk="1" hangingPunct="1">
              <a:spcBef>
                <a:spcPct val="50000"/>
              </a:spcBef>
            </a:pPr>
            <a:r>
              <a:rPr lang="fa-IR" sz="2000" dirty="0">
                <a:solidFill>
                  <a:schemeClr val="bg1">
                    <a:lumMod val="85000"/>
                  </a:schemeClr>
                </a:solidFill>
                <a:cs typeface="Mj_Tunisia Lt" panose="00000400000000000000" pitchFamily="2" charset="-78"/>
              </a:rPr>
              <a:t>جهت گيري شمالي-جنوبي توده ها براي نورگيري بهتر با توجه به عوامل اقليمي</a:t>
            </a:r>
          </a:p>
          <a:p>
            <a:pPr algn="r" rtl="1" eaLnBrk="1" hangingPunct="1">
              <a:spcBef>
                <a:spcPct val="50000"/>
              </a:spcBef>
            </a:pPr>
            <a:r>
              <a:rPr lang="fa-IR" sz="2000" dirty="0">
                <a:solidFill>
                  <a:schemeClr val="bg1">
                    <a:lumMod val="85000"/>
                  </a:schemeClr>
                </a:solidFill>
                <a:cs typeface="Mj_Tunisia Lt" panose="00000400000000000000" pitchFamily="2" charset="-78"/>
              </a:rPr>
              <a:t>بافت متراكم و محصور</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281466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2613"/>
                                        </p:tgtEl>
                                        <p:attrNameLst>
                                          <p:attrName>style.visibility</p:attrName>
                                        </p:attrNameLst>
                                      </p:cBhvr>
                                      <p:to>
                                        <p:strVal val="visible"/>
                                      </p:to>
                                    </p:set>
                                    <p:animEffect transition="in" filter="fade">
                                      <p:cBhvr>
                                        <p:cTn id="7" dur="3000"/>
                                        <p:tgtEl>
                                          <p:spTgt spid="452613"/>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52614"/>
                                        </p:tgtEl>
                                        <p:attrNameLst>
                                          <p:attrName>style.visibility</p:attrName>
                                        </p:attrNameLst>
                                      </p:cBhvr>
                                      <p:to>
                                        <p:strVal val="visible"/>
                                      </p:to>
                                    </p:set>
                                    <p:animEffect transition="in" filter="fade">
                                      <p:cBhvr>
                                        <p:cTn id="11" dur="5000"/>
                                        <p:tgtEl>
                                          <p:spTgt spid="452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3" grpId="0"/>
      <p:bldP spid="4526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1" name="Oval 5"/>
          <p:cNvSpPr>
            <a:spLocks noChangeArrowheads="1"/>
          </p:cNvSpPr>
          <p:nvPr/>
        </p:nvSpPr>
        <p:spPr bwMode="auto">
          <a:xfrm>
            <a:off x="3562350" y="3152775"/>
            <a:ext cx="304800" cy="381000"/>
          </a:xfrm>
          <a:prstGeom prst="ellipse">
            <a:avLst/>
          </a:prstGeom>
          <a:solidFill>
            <a:srgbClr val="70818A"/>
          </a:solidFill>
          <a:ln w="9525">
            <a:solidFill>
              <a:schemeClr val="tx1"/>
            </a:solidFill>
            <a:round/>
            <a:headEnd/>
            <a:tailEnd/>
          </a:ln>
        </p:spPr>
        <p:txBody>
          <a:bodyPr wrap="none" anchor="ctr"/>
          <a:lstStyle/>
          <a:p>
            <a:endParaRPr lang="en-US"/>
          </a:p>
        </p:txBody>
      </p:sp>
      <p:sp>
        <p:nvSpPr>
          <p:cNvPr id="454662" name="Text Box 6"/>
          <p:cNvSpPr txBox="1">
            <a:spLocks noChangeArrowheads="1"/>
          </p:cNvSpPr>
          <p:nvPr/>
        </p:nvSpPr>
        <p:spPr bwMode="auto">
          <a:xfrm>
            <a:off x="971550" y="292417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dirty="0">
                <a:solidFill>
                  <a:srgbClr val="3AB1C7"/>
                </a:solidFill>
                <a:cs typeface="Mj_Tunisia Lt" panose="00000400000000000000" pitchFamily="2" charset="-78"/>
              </a:rPr>
              <a:t>حوزه بلافصل</a:t>
            </a:r>
            <a:endParaRPr lang="en-US" sz="4000" dirty="0">
              <a:solidFill>
                <a:srgbClr val="3AB1C7"/>
              </a:solidFill>
              <a:cs typeface="Mj_Tunisia Lt" panose="00000400000000000000" pitchFamily="2" charset="-78"/>
            </a:endParaRPr>
          </a:p>
        </p:txBody>
      </p:sp>
      <p:pic>
        <p:nvPicPr>
          <p:cNvPr id="454664" name="Picture 8"/>
          <p:cNvPicPr>
            <a:picLocks noChangeAspect="1" noChangeArrowheads="1"/>
          </p:cNvPicPr>
          <p:nvPr/>
        </p:nvPicPr>
        <p:blipFill>
          <a:blip r:embed="rId3">
            <a:extLst>
              <a:ext uri="{28A0092B-C50C-407E-A947-70E740481C1C}">
                <a14:useLocalDpi xmlns:a14="http://schemas.microsoft.com/office/drawing/2010/main" val="0"/>
              </a:ext>
            </a:extLst>
          </a:blip>
          <a:srcRect l="34961" t="14262" r="27277" b="43272"/>
          <a:stretch>
            <a:fillRect/>
          </a:stretch>
        </p:blipFill>
        <p:spPr bwMode="auto">
          <a:xfrm>
            <a:off x="3810000" y="1295400"/>
            <a:ext cx="5257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5" name="Rectangle 9"/>
          <p:cNvSpPr>
            <a:spLocks noChangeArrowheads="1"/>
          </p:cNvSpPr>
          <p:nvPr/>
        </p:nvSpPr>
        <p:spPr bwMode="auto">
          <a:xfrm>
            <a:off x="7315200" y="5105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66" name="Rectangle 10"/>
          <p:cNvSpPr>
            <a:spLocks noChangeArrowheads="1"/>
          </p:cNvSpPr>
          <p:nvPr/>
        </p:nvSpPr>
        <p:spPr bwMode="auto">
          <a:xfrm>
            <a:off x="7239000" y="5486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67" name="Text Box 11"/>
          <p:cNvSpPr txBox="1">
            <a:spLocks noChangeArrowheads="1"/>
          </p:cNvSpPr>
          <p:nvPr/>
        </p:nvSpPr>
        <p:spPr bwMode="auto">
          <a:xfrm>
            <a:off x="1066800" y="533400"/>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4000" b="1" dirty="0">
                <a:solidFill>
                  <a:srgbClr val="3AB1C7"/>
                </a:solidFill>
                <a:cs typeface="Mj_Tunisia Lt" panose="00000400000000000000" pitchFamily="2" charset="-78"/>
              </a:rPr>
              <a:t>نظام دسترسي:</a:t>
            </a:r>
            <a:endParaRPr lang="en-US" sz="4000" b="1" dirty="0">
              <a:solidFill>
                <a:srgbClr val="3AB1C7"/>
              </a:solidFill>
              <a:cs typeface="Mj_Tunisia Lt" panose="00000400000000000000" pitchFamily="2" charset="-78"/>
            </a:endParaRPr>
          </a:p>
        </p:txBody>
      </p:sp>
      <p:sp>
        <p:nvSpPr>
          <p:cNvPr id="454668" name="Rectangle 12"/>
          <p:cNvSpPr>
            <a:spLocks noChangeArrowheads="1"/>
          </p:cNvSpPr>
          <p:nvPr/>
        </p:nvSpPr>
        <p:spPr bwMode="auto">
          <a:xfrm>
            <a:off x="7391400" y="4724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69" name="Rectangle 13"/>
          <p:cNvSpPr>
            <a:spLocks noChangeArrowheads="1"/>
          </p:cNvSpPr>
          <p:nvPr/>
        </p:nvSpPr>
        <p:spPr bwMode="auto">
          <a:xfrm>
            <a:off x="7467600" y="44196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0" name="Rectangle 14"/>
          <p:cNvSpPr>
            <a:spLocks noChangeArrowheads="1"/>
          </p:cNvSpPr>
          <p:nvPr/>
        </p:nvSpPr>
        <p:spPr bwMode="auto">
          <a:xfrm>
            <a:off x="7543800" y="41148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1" name="Rectangle 15"/>
          <p:cNvSpPr>
            <a:spLocks noChangeArrowheads="1"/>
          </p:cNvSpPr>
          <p:nvPr/>
        </p:nvSpPr>
        <p:spPr bwMode="auto">
          <a:xfrm>
            <a:off x="5334000" y="53340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2" name="Rectangle 16"/>
          <p:cNvSpPr>
            <a:spLocks noChangeArrowheads="1"/>
          </p:cNvSpPr>
          <p:nvPr/>
        </p:nvSpPr>
        <p:spPr bwMode="auto">
          <a:xfrm rot="5400000">
            <a:off x="6477000" y="36957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3" name="Rectangle 17"/>
          <p:cNvSpPr>
            <a:spLocks noChangeArrowheads="1"/>
          </p:cNvSpPr>
          <p:nvPr/>
        </p:nvSpPr>
        <p:spPr bwMode="auto">
          <a:xfrm rot="5766931">
            <a:off x="6134100" y="3581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4" name="Rectangle 18"/>
          <p:cNvSpPr>
            <a:spLocks noChangeArrowheads="1"/>
          </p:cNvSpPr>
          <p:nvPr/>
        </p:nvSpPr>
        <p:spPr bwMode="auto">
          <a:xfrm rot="1071374">
            <a:off x="5715000" y="3581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5" name="Rectangle 19"/>
          <p:cNvSpPr>
            <a:spLocks noChangeArrowheads="1"/>
          </p:cNvSpPr>
          <p:nvPr/>
        </p:nvSpPr>
        <p:spPr bwMode="auto">
          <a:xfrm rot="-5400000">
            <a:off x="6896100" y="37338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6" name="Rectangle 20"/>
          <p:cNvSpPr>
            <a:spLocks noChangeArrowheads="1"/>
          </p:cNvSpPr>
          <p:nvPr/>
        </p:nvSpPr>
        <p:spPr bwMode="auto">
          <a:xfrm rot="1334941">
            <a:off x="7239000" y="3886200"/>
            <a:ext cx="228600" cy="1524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7" name="Rectangle 21"/>
          <p:cNvSpPr>
            <a:spLocks noChangeArrowheads="1"/>
          </p:cNvSpPr>
          <p:nvPr/>
        </p:nvSpPr>
        <p:spPr bwMode="auto">
          <a:xfrm>
            <a:off x="5410200" y="49530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8" name="Rectangle 22"/>
          <p:cNvSpPr>
            <a:spLocks noChangeArrowheads="1"/>
          </p:cNvSpPr>
          <p:nvPr/>
        </p:nvSpPr>
        <p:spPr bwMode="auto">
          <a:xfrm>
            <a:off x="5486400" y="46482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79" name="Rectangle 23"/>
          <p:cNvSpPr>
            <a:spLocks noChangeArrowheads="1"/>
          </p:cNvSpPr>
          <p:nvPr/>
        </p:nvSpPr>
        <p:spPr bwMode="auto">
          <a:xfrm rot="265452">
            <a:off x="5562600" y="42672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80" name="Rectangle 24"/>
          <p:cNvSpPr>
            <a:spLocks noChangeArrowheads="1"/>
          </p:cNvSpPr>
          <p:nvPr/>
        </p:nvSpPr>
        <p:spPr bwMode="auto">
          <a:xfrm rot="251361">
            <a:off x="5638800" y="39624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4681" name="Text Box 25"/>
          <p:cNvSpPr txBox="1">
            <a:spLocks noChangeArrowheads="1"/>
          </p:cNvSpPr>
          <p:nvPr/>
        </p:nvSpPr>
        <p:spPr bwMode="auto">
          <a:xfrm>
            <a:off x="1143000" y="3641725"/>
            <a:ext cx="2133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000" dirty="0">
                <a:solidFill>
                  <a:srgbClr val="3AB1C7"/>
                </a:solidFill>
                <a:cs typeface="Mj_Tunisia Lt" panose="00000400000000000000" pitchFamily="2" charset="-78"/>
              </a:rPr>
              <a:t>   خيابان هاي جمع</a:t>
            </a:r>
          </a:p>
          <a:p>
            <a:pPr algn="r" rtl="1" eaLnBrk="1" hangingPunct="1">
              <a:spcBef>
                <a:spcPct val="50000"/>
              </a:spcBef>
            </a:pPr>
            <a:r>
              <a:rPr lang="fa-IR" sz="2000" dirty="0">
                <a:solidFill>
                  <a:srgbClr val="3AB1C7"/>
                </a:solidFill>
                <a:cs typeface="Mj_Tunisia Lt" panose="00000400000000000000" pitchFamily="2" charset="-78"/>
              </a:rPr>
              <a:t> كننده ي درجه دو</a:t>
            </a:r>
            <a:endParaRPr lang="en-US" sz="2000" dirty="0">
              <a:solidFill>
                <a:srgbClr val="3AB1C7"/>
              </a:solidFill>
              <a:cs typeface="Mj_Tunisia Lt" panose="00000400000000000000" pitchFamily="2" charset="-78"/>
            </a:endParaRPr>
          </a:p>
        </p:txBody>
      </p:sp>
      <p:sp>
        <p:nvSpPr>
          <p:cNvPr id="454682" name="Rectangle 26"/>
          <p:cNvSpPr>
            <a:spLocks noChangeArrowheads="1"/>
          </p:cNvSpPr>
          <p:nvPr/>
        </p:nvSpPr>
        <p:spPr bwMode="auto">
          <a:xfrm>
            <a:off x="3124200" y="3733800"/>
            <a:ext cx="1524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40388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4661"/>
                                        </p:tgtEl>
                                        <p:attrNameLst>
                                          <p:attrName>style.visibility</p:attrName>
                                        </p:attrNameLst>
                                      </p:cBhvr>
                                      <p:to>
                                        <p:strVal val="visible"/>
                                      </p:to>
                                    </p:set>
                                    <p:animEffect transition="in" filter="fade">
                                      <p:cBhvr>
                                        <p:cTn id="7" dur="2000"/>
                                        <p:tgtEl>
                                          <p:spTgt spid="454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4662"/>
                                        </p:tgtEl>
                                        <p:attrNameLst>
                                          <p:attrName>style.visibility</p:attrName>
                                        </p:attrNameLst>
                                      </p:cBhvr>
                                      <p:to>
                                        <p:strVal val="visible"/>
                                      </p:to>
                                    </p:set>
                                    <p:animEffect transition="in" filter="fade">
                                      <p:cBhvr>
                                        <p:cTn id="10" dur="2000"/>
                                        <p:tgtEl>
                                          <p:spTgt spid="454662"/>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54667"/>
                                        </p:tgtEl>
                                        <p:attrNameLst>
                                          <p:attrName>style.visibility</p:attrName>
                                        </p:attrNameLst>
                                      </p:cBhvr>
                                      <p:to>
                                        <p:strVal val="visible"/>
                                      </p:to>
                                    </p:set>
                                    <p:animEffect transition="in" filter="fade">
                                      <p:cBhvr>
                                        <p:cTn id="14" dur="2000"/>
                                        <p:tgtEl>
                                          <p:spTgt spid="454667"/>
                                        </p:tgtEl>
                                      </p:cBhvr>
                                    </p:animEffect>
                                  </p:childTnLst>
                                </p:cTn>
                              </p:par>
                              <p:par>
                                <p:cTn id="15" presetID="10" presetClass="entr" presetSubtype="0" fill="hold" nodeType="withEffect">
                                  <p:stCondLst>
                                    <p:cond delay="0"/>
                                  </p:stCondLst>
                                  <p:childTnLst>
                                    <p:set>
                                      <p:cBhvr>
                                        <p:cTn id="16" dur="1" fill="hold">
                                          <p:stCondLst>
                                            <p:cond delay="0"/>
                                          </p:stCondLst>
                                        </p:cTn>
                                        <p:tgtEl>
                                          <p:spTgt spid="454664"/>
                                        </p:tgtEl>
                                        <p:attrNameLst>
                                          <p:attrName>style.visibility</p:attrName>
                                        </p:attrNameLst>
                                      </p:cBhvr>
                                      <p:to>
                                        <p:strVal val="visible"/>
                                      </p:to>
                                    </p:set>
                                    <p:animEffect transition="in" filter="fade">
                                      <p:cBhvr>
                                        <p:cTn id="17" dur="5000"/>
                                        <p:tgtEl>
                                          <p:spTgt spid="454664"/>
                                        </p:tgtEl>
                                      </p:cBhvr>
                                    </p:animEffect>
                                  </p:childTnLst>
                                </p:cTn>
                              </p:par>
                            </p:childTnLst>
                          </p:cTn>
                        </p:par>
                        <p:par>
                          <p:cTn id="18" fill="hold" nodeType="afterGroup">
                            <p:stCondLst>
                              <p:cond delay="7000"/>
                            </p:stCondLst>
                            <p:childTnLst>
                              <p:par>
                                <p:cTn id="19" presetID="10" presetClass="entr" presetSubtype="0" fill="hold" grpId="0" nodeType="afterEffect">
                                  <p:stCondLst>
                                    <p:cond delay="0"/>
                                  </p:stCondLst>
                                  <p:childTnLst>
                                    <p:set>
                                      <p:cBhvr>
                                        <p:cTn id="20" dur="1" fill="hold">
                                          <p:stCondLst>
                                            <p:cond delay="0"/>
                                          </p:stCondLst>
                                        </p:cTn>
                                        <p:tgtEl>
                                          <p:spTgt spid="454676"/>
                                        </p:tgtEl>
                                        <p:attrNameLst>
                                          <p:attrName>style.visibility</p:attrName>
                                        </p:attrNameLst>
                                      </p:cBhvr>
                                      <p:to>
                                        <p:strVal val="visible"/>
                                      </p:to>
                                    </p:set>
                                    <p:animEffect transition="in" filter="fade">
                                      <p:cBhvr>
                                        <p:cTn id="21" dur="2000"/>
                                        <p:tgtEl>
                                          <p:spTgt spid="4546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4675"/>
                                        </p:tgtEl>
                                        <p:attrNameLst>
                                          <p:attrName>style.visibility</p:attrName>
                                        </p:attrNameLst>
                                      </p:cBhvr>
                                      <p:to>
                                        <p:strVal val="visible"/>
                                      </p:to>
                                    </p:set>
                                    <p:animEffect transition="in" filter="fade">
                                      <p:cBhvr>
                                        <p:cTn id="24" dur="2000"/>
                                        <p:tgtEl>
                                          <p:spTgt spid="45467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4672"/>
                                        </p:tgtEl>
                                        <p:attrNameLst>
                                          <p:attrName>style.visibility</p:attrName>
                                        </p:attrNameLst>
                                      </p:cBhvr>
                                      <p:to>
                                        <p:strVal val="visible"/>
                                      </p:to>
                                    </p:set>
                                    <p:animEffect transition="in" filter="fade">
                                      <p:cBhvr>
                                        <p:cTn id="27" dur="2000"/>
                                        <p:tgtEl>
                                          <p:spTgt spid="45467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4673"/>
                                        </p:tgtEl>
                                        <p:attrNameLst>
                                          <p:attrName>style.visibility</p:attrName>
                                        </p:attrNameLst>
                                      </p:cBhvr>
                                      <p:to>
                                        <p:strVal val="visible"/>
                                      </p:to>
                                    </p:set>
                                    <p:animEffect transition="in" filter="fade">
                                      <p:cBhvr>
                                        <p:cTn id="30" dur="2000"/>
                                        <p:tgtEl>
                                          <p:spTgt spid="45467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4674"/>
                                        </p:tgtEl>
                                        <p:attrNameLst>
                                          <p:attrName>style.visibility</p:attrName>
                                        </p:attrNameLst>
                                      </p:cBhvr>
                                      <p:to>
                                        <p:strVal val="visible"/>
                                      </p:to>
                                    </p:set>
                                    <p:animEffect transition="in" filter="fade">
                                      <p:cBhvr>
                                        <p:cTn id="33" dur="2000"/>
                                        <p:tgtEl>
                                          <p:spTgt spid="45467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4680"/>
                                        </p:tgtEl>
                                        <p:attrNameLst>
                                          <p:attrName>style.visibility</p:attrName>
                                        </p:attrNameLst>
                                      </p:cBhvr>
                                      <p:to>
                                        <p:strVal val="visible"/>
                                      </p:to>
                                    </p:set>
                                    <p:animEffect transition="in" filter="fade">
                                      <p:cBhvr>
                                        <p:cTn id="36" dur="2000"/>
                                        <p:tgtEl>
                                          <p:spTgt spid="4546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4679"/>
                                        </p:tgtEl>
                                        <p:attrNameLst>
                                          <p:attrName>style.visibility</p:attrName>
                                        </p:attrNameLst>
                                      </p:cBhvr>
                                      <p:to>
                                        <p:strVal val="visible"/>
                                      </p:to>
                                    </p:set>
                                    <p:animEffect transition="in" filter="fade">
                                      <p:cBhvr>
                                        <p:cTn id="39" dur="2000"/>
                                        <p:tgtEl>
                                          <p:spTgt spid="4546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4678"/>
                                        </p:tgtEl>
                                        <p:attrNameLst>
                                          <p:attrName>style.visibility</p:attrName>
                                        </p:attrNameLst>
                                      </p:cBhvr>
                                      <p:to>
                                        <p:strVal val="visible"/>
                                      </p:to>
                                    </p:set>
                                    <p:animEffect transition="in" filter="fade">
                                      <p:cBhvr>
                                        <p:cTn id="42" dur="2000"/>
                                        <p:tgtEl>
                                          <p:spTgt spid="45467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4677"/>
                                        </p:tgtEl>
                                        <p:attrNameLst>
                                          <p:attrName>style.visibility</p:attrName>
                                        </p:attrNameLst>
                                      </p:cBhvr>
                                      <p:to>
                                        <p:strVal val="visible"/>
                                      </p:to>
                                    </p:set>
                                    <p:animEffect transition="in" filter="fade">
                                      <p:cBhvr>
                                        <p:cTn id="45" dur="2000"/>
                                        <p:tgtEl>
                                          <p:spTgt spid="45467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4671"/>
                                        </p:tgtEl>
                                        <p:attrNameLst>
                                          <p:attrName>style.visibility</p:attrName>
                                        </p:attrNameLst>
                                      </p:cBhvr>
                                      <p:to>
                                        <p:strVal val="visible"/>
                                      </p:to>
                                    </p:set>
                                    <p:animEffect transition="in" filter="fade">
                                      <p:cBhvr>
                                        <p:cTn id="48" dur="2000"/>
                                        <p:tgtEl>
                                          <p:spTgt spid="45467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4666"/>
                                        </p:tgtEl>
                                        <p:attrNameLst>
                                          <p:attrName>style.visibility</p:attrName>
                                        </p:attrNameLst>
                                      </p:cBhvr>
                                      <p:to>
                                        <p:strVal val="visible"/>
                                      </p:to>
                                    </p:set>
                                    <p:animEffect transition="in" filter="fade">
                                      <p:cBhvr>
                                        <p:cTn id="51" dur="2000"/>
                                        <p:tgtEl>
                                          <p:spTgt spid="4546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4665"/>
                                        </p:tgtEl>
                                        <p:attrNameLst>
                                          <p:attrName>style.visibility</p:attrName>
                                        </p:attrNameLst>
                                      </p:cBhvr>
                                      <p:to>
                                        <p:strVal val="visible"/>
                                      </p:to>
                                    </p:set>
                                    <p:animEffect transition="in" filter="fade">
                                      <p:cBhvr>
                                        <p:cTn id="54" dur="2000"/>
                                        <p:tgtEl>
                                          <p:spTgt spid="4546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4668"/>
                                        </p:tgtEl>
                                        <p:attrNameLst>
                                          <p:attrName>style.visibility</p:attrName>
                                        </p:attrNameLst>
                                      </p:cBhvr>
                                      <p:to>
                                        <p:strVal val="visible"/>
                                      </p:to>
                                    </p:set>
                                    <p:animEffect transition="in" filter="fade">
                                      <p:cBhvr>
                                        <p:cTn id="57" dur="2000"/>
                                        <p:tgtEl>
                                          <p:spTgt spid="45466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4669"/>
                                        </p:tgtEl>
                                        <p:attrNameLst>
                                          <p:attrName>style.visibility</p:attrName>
                                        </p:attrNameLst>
                                      </p:cBhvr>
                                      <p:to>
                                        <p:strVal val="visible"/>
                                      </p:to>
                                    </p:set>
                                    <p:animEffect transition="in" filter="fade">
                                      <p:cBhvr>
                                        <p:cTn id="60" dur="2000"/>
                                        <p:tgtEl>
                                          <p:spTgt spid="454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4670"/>
                                        </p:tgtEl>
                                        <p:attrNameLst>
                                          <p:attrName>style.visibility</p:attrName>
                                        </p:attrNameLst>
                                      </p:cBhvr>
                                      <p:to>
                                        <p:strVal val="visible"/>
                                      </p:to>
                                    </p:set>
                                    <p:animEffect transition="in" filter="fade">
                                      <p:cBhvr>
                                        <p:cTn id="63" dur="2000"/>
                                        <p:tgtEl>
                                          <p:spTgt spid="454670"/>
                                        </p:tgtEl>
                                      </p:cBhvr>
                                    </p:animEffect>
                                  </p:childTnLst>
                                </p:cTn>
                              </p:par>
                            </p:childTnLst>
                          </p:cTn>
                        </p:par>
                        <p:par>
                          <p:cTn id="64" fill="hold" nodeType="afterGroup">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454682"/>
                                        </p:tgtEl>
                                        <p:attrNameLst>
                                          <p:attrName>style.visibility</p:attrName>
                                        </p:attrNameLst>
                                      </p:cBhvr>
                                      <p:to>
                                        <p:strVal val="visible"/>
                                      </p:to>
                                    </p:set>
                                    <p:animEffect transition="in" filter="fade">
                                      <p:cBhvr>
                                        <p:cTn id="67" dur="2000"/>
                                        <p:tgtEl>
                                          <p:spTgt spid="45468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4681"/>
                                        </p:tgtEl>
                                        <p:attrNameLst>
                                          <p:attrName>style.visibility</p:attrName>
                                        </p:attrNameLst>
                                      </p:cBhvr>
                                      <p:to>
                                        <p:strVal val="visible"/>
                                      </p:to>
                                    </p:set>
                                    <p:animEffect transition="in" filter="fade">
                                      <p:cBhvr>
                                        <p:cTn id="70" dur="2000"/>
                                        <p:tgtEl>
                                          <p:spTgt spid="4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1" grpId="0" animBg="1"/>
      <p:bldP spid="454662" grpId="0"/>
      <p:bldP spid="454665" grpId="0" animBg="1"/>
      <p:bldP spid="454666" grpId="0" animBg="1"/>
      <p:bldP spid="454667" grpId="0"/>
      <p:bldP spid="454668" grpId="0" animBg="1"/>
      <p:bldP spid="454669" grpId="0" animBg="1"/>
      <p:bldP spid="454670" grpId="0" animBg="1"/>
      <p:bldP spid="454671" grpId="0" animBg="1"/>
      <p:bldP spid="454672" grpId="0" animBg="1"/>
      <p:bldP spid="454673" grpId="0" animBg="1"/>
      <p:bldP spid="454674" grpId="0" animBg="1"/>
      <p:bldP spid="454675" grpId="0" animBg="1"/>
      <p:bldP spid="454676" grpId="0" animBg="1"/>
      <p:bldP spid="454677" grpId="0" animBg="1"/>
      <p:bldP spid="454678" grpId="0" animBg="1"/>
      <p:bldP spid="454679" grpId="0" animBg="1"/>
      <p:bldP spid="454680" grpId="0" animBg="1"/>
      <p:bldP spid="454681" grpId="0"/>
      <p:bldP spid="45468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3" name="Rectangle 5"/>
          <p:cNvSpPr>
            <a:spLocks noGrp="1" noChangeArrowheads="1"/>
          </p:cNvSpPr>
          <p:nvPr>
            <p:ph type="title"/>
          </p:nvPr>
        </p:nvSpPr>
        <p:spPr>
          <a:xfrm>
            <a:off x="900112" y="503238"/>
            <a:ext cx="7392988" cy="1079500"/>
          </a:xfrm>
        </p:spPr>
        <p:txBody>
          <a:bodyPr>
            <a:normAutofit/>
          </a:bodyPr>
          <a:lstStyle/>
          <a:p>
            <a:pPr algn="just"/>
            <a:r>
              <a:rPr lang="fa-IR" sz="2400" dirty="0">
                <a:solidFill>
                  <a:schemeClr val="bg1">
                    <a:lumMod val="85000"/>
                  </a:schemeClr>
                </a:solidFill>
                <a:cs typeface="Mj_Tunisia Lt" panose="00000400000000000000" pitchFamily="2" charset="-78"/>
              </a:rPr>
              <a:t>آنچه در اين طرح مهم است تامين حداکثر خلوت و عدم اشراف برای فضاهای داخلی و باز کليه واحدها با استفاده از شيب زمين می باشد.</a:t>
            </a:r>
            <a:endParaRPr lang="en-US" sz="2400" dirty="0">
              <a:solidFill>
                <a:schemeClr val="bg1">
                  <a:lumMod val="85000"/>
                </a:schemeClr>
              </a:solidFill>
              <a:cs typeface="Mj_Tunisia Lt" panose="00000400000000000000" pitchFamily="2" charset="-78"/>
            </a:endParaRPr>
          </a:p>
        </p:txBody>
      </p:sp>
      <p:pic>
        <p:nvPicPr>
          <p:cNvPr id="83972" name="Picture 4" descr="02_04_F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2" y="1981200"/>
            <a:ext cx="2436812" cy="3045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3483938"/>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7" name="Text Box 5"/>
          <p:cNvSpPr txBox="1">
            <a:spLocks noChangeArrowheads="1"/>
          </p:cNvSpPr>
          <p:nvPr/>
        </p:nvSpPr>
        <p:spPr bwMode="auto">
          <a:xfrm>
            <a:off x="2548105" y="1752600"/>
            <a:ext cx="42001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5400" dirty="0">
                <a:solidFill>
                  <a:srgbClr val="3AB1C7"/>
                </a:solidFill>
                <a:cs typeface="Mj_Tunisia Lt" panose="00000400000000000000" pitchFamily="2" charset="-78"/>
              </a:rPr>
              <a:t>حوزه درون سايت</a:t>
            </a:r>
            <a:endParaRPr lang="en-US" sz="5400" dirty="0">
              <a:solidFill>
                <a:srgbClr val="3AB1C7"/>
              </a:solidFill>
              <a:cs typeface="Mj_Tunisia Lt" panose="00000400000000000000" pitchFamily="2" charset="-78"/>
            </a:endParaRPr>
          </a:p>
        </p:txBody>
      </p:sp>
      <p:sp>
        <p:nvSpPr>
          <p:cNvPr id="30725" name="Oval 6"/>
          <p:cNvSpPr>
            <a:spLocks noChangeArrowheads="1"/>
          </p:cNvSpPr>
          <p:nvPr/>
        </p:nvSpPr>
        <p:spPr bwMode="auto">
          <a:xfrm>
            <a:off x="4648200" y="3962400"/>
            <a:ext cx="304800" cy="381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35837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8757"/>
                                        </p:tgtEl>
                                        <p:attrNameLst>
                                          <p:attrName>style.visibility</p:attrName>
                                        </p:attrNameLst>
                                      </p:cBhvr>
                                      <p:to>
                                        <p:strVal val="visible"/>
                                      </p:to>
                                    </p:set>
                                    <p:animEffect transition="in" filter="fade">
                                      <p:cBhvr>
                                        <p:cTn id="7" dur="2000"/>
                                        <p:tgtEl>
                                          <p:spTgt spid="458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descr="site14"/>
          <p:cNvPicPr>
            <a:picLocks noChangeAspect="1" noChangeArrowheads="1"/>
          </p:cNvPicPr>
          <p:nvPr/>
        </p:nvPicPr>
        <p:blipFill>
          <a:blip r:embed="rId3">
            <a:extLst>
              <a:ext uri="{28A0092B-C50C-407E-A947-70E740481C1C}">
                <a14:useLocalDpi xmlns:a14="http://schemas.microsoft.com/office/drawing/2010/main" val="0"/>
              </a:ext>
            </a:extLst>
          </a:blip>
          <a:srcRect l="23570" t="9747" r="35275" b="32063"/>
          <a:stretch>
            <a:fillRect/>
          </a:stretch>
        </p:blipFill>
        <p:spPr bwMode="auto">
          <a:xfrm>
            <a:off x="1447800" y="2209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site14"/>
          <p:cNvPicPr>
            <a:picLocks noChangeAspect="1" noChangeArrowheads="1"/>
          </p:cNvPicPr>
          <p:nvPr/>
        </p:nvPicPr>
        <p:blipFill>
          <a:blip r:embed="rId3">
            <a:extLst>
              <a:ext uri="{28A0092B-C50C-407E-A947-70E740481C1C}">
                <a14:useLocalDpi xmlns:a14="http://schemas.microsoft.com/office/drawing/2010/main" val="0"/>
              </a:ext>
            </a:extLst>
          </a:blip>
          <a:srcRect l="68872" t="27560" r="6718" b="34439"/>
          <a:stretch>
            <a:fillRect/>
          </a:stretch>
        </p:blipFill>
        <p:spPr bwMode="auto">
          <a:xfrm>
            <a:off x="5638800" y="838200"/>
            <a:ext cx="2214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7"/>
          <p:cNvSpPr txBox="1">
            <a:spLocks noChangeArrowheads="1"/>
          </p:cNvSpPr>
          <p:nvPr/>
        </p:nvSpPr>
        <p:spPr bwMode="auto">
          <a:xfrm>
            <a:off x="394012" y="685800"/>
            <a:ext cx="43669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دسترسي سواره و پياده</a:t>
            </a:r>
            <a:endParaRPr lang="en-US" sz="4000" dirty="0">
              <a:solidFill>
                <a:srgbClr val="3AB1C7"/>
              </a:solidFill>
              <a:cs typeface="Mj_Tunisia Lt" panose="00000400000000000000" pitchFamily="2" charset="-78"/>
            </a:endParaRPr>
          </a:p>
        </p:txBody>
      </p:sp>
      <p:sp>
        <p:nvSpPr>
          <p:cNvPr id="31751" name="AutoShape 8"/>
          <p:cNvSpPr>
            <a:spLocks noChangeArrowheads="1"/>
          </p:cNvSpPr>
          <p:nvPr/>
        </p:nvSpPr>
        <p:spPr bwMode="auto">
          <a:xfrm rot="-5400000">
            <a:off x="3162300" y="6057900"/>
            <a:ext cx="685800" cy="609600"/>
          </a:xfrm>
          <a:custGeom>
            <a:avLst/>
            <a:gdLst>
              <a:gd name="T0" fmla="*/ 518496743 w 21600"/>
              <a:gd name="T1" fmla="*/ 0 h 21600"/>
              <a:gd name="T2" fmla="*/ 0 w 21600"/>
              <a:gd name="T3" fmla="*/ 242771193 h 21600"/>
              <a:gd name="T4" fmla="*/ 518496743 w 21600"/>
              <a:gd name="T5" fmla="*/ 485542386 h 21600"/>
              <a:gd name="T6" fmla="*/ 691329076 w 21600"/>
              <a:gd name="T7" fmla="*/ 24277119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52" name="AutoShape 9"/>
          <p:cNvSpPr>
            <a:spLocks noChangeArrowheads="1"/>
          </p:cNvSpPr>
          <p:nvPr/>
        </p:nvSpPr>
        <p:spPr bwMode="auto">
          <a:xfrm rot="-5400000">
            <a:off x="4724400" y="6096000"/>
            <a:ext cx="685800" cy="381000"/>
          </a:xfrm>
          <a:custGeom>
            <a:avLst/>
            <a:gdLst>
              <a:gd name="T0" fmla="*/ 518496743 w 21600"/>
              <a:gd name="T1" fmla="*/ 0 h 21600"/>
              <a:gd name="T2" fmla="*/ 0 w 21600"/>
              <a:gd name="T3" fmla="*/ 59270332 h 21600"/>
              <a:gd name="T4" fmla="*/ 518496743 w 21600"/>
              <a:gd name="T5" fmla="*/ 118540664 h 21600"/>
              <a:gd name="T6" fmla="*/ 691329076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53" name="AutoShape 10"/>
          <p:cNvSpPr>
            <a:spLocks noChangeArrowheads="1"/>
          </p:cNvSpPr>
          <p:nvPr/>
        </p:nvSpPr>
        <p:spPr bwMode="auto">
          <a:xfrm rot="-5400000">
            <a:off x="1181100" y="6134100"/>
            <a:ext cx="609600" cy="381000"/>
          </a:xfrm>
          <a:custGeom>
            <a:avLst/>
            <a:gdLst>
              <a:gd name="T0" fmla="*/ 364156733 w 21600"/>
              <a:gd name="T1" fmla="*/ 0 h 21600"/>
              <a:gd name="T2" fmla="*/ 0 w 21600"/>
              <a:gd name="T3" fmla="*/ 59270332 h 21600"/>
              <a:gd name="T4" fmla="*/ 364156733 w 21600"/>
              <a:gd name="T5" fmla="*/ 118540664 h 21600"/>
              <a:gd name="T6" fmla="*/ 485542386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54" name="AutoShape 11"/>
          <p:cNvSpPr>
            <a:spLocks noChangeArrowheads="1"/>
          </p:cNvSpPr>
          <p:nvPr/>
        </p:nvSpPr>
        <p:spPr bwMode="auto">
          <a:xfrm rot="5400000">
            <a:off x="2705100" y="1638300"/>
            <a:ext cx="685800" cy="609600"/>
          </a:xfrm>
          <a:custGeom>
            <a:avLst/>
            <a:gdLst>
              <a:gd name="T0" fmla="*/ 518496743 w 21600"/>
              <a:gd name="T1" fmla="*/ 0 h 21600"/>
              <a:gd name="T2" fmla="*/ 0 w 21600"/>
              <a:gd name="T3" fmla="*/ 242771193 h 21600"/>
              <a:gd name="T4" fmla="*/ 518496743 w 21600"/>
              <a:gd name="T5" fmla="*/ 485542386 h 21600"/>
              <a:gd name="T6" fmla="*/ 691329076 w 21600"/>
              <a:gd name="T7" fmla="*/ 24277119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0812" name="Oval 12"/>
          <p:cNvSpPr>
            <a:spLocks noChangeArrowheads="1"/>
          </p:cNvSpPr>
          <p:nvPr/>
        </p:nvSpPr>
        <p:spPr bwMode="auto">
          <a:xfrm>
            <a:off x="2743200" y="2438400"/>
            <a:ext cx="533400" cy="5334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13" name="Oval 13"/>
          <p:cNvSpPr>
            <a:spLocks noChangeArrowheads="1"/>
          </p:cNvSpPr>
          <p:nvPr/>
        </p:nvSpPr>
        <p:spPr bwMode="auto">
          <a:xfrm>
            <a:off x="3200400" y="5181600"/>
            <a:ext cx="533400" cy="5334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en-US"/>
          </a:p>
        </p:txBody>
      </p:sp>
      <p:sp>
        <p:nvSpPr>
          <p:cNvPr id="460814" name="Oval 14"/>
          <p:cNvSpPr>
            <a:spLocks noChangeArrowheads="1"/>
          </p:cNvSpPr>
          <p:nvPr/>
        </p:nvSpPr>
        <p:spPr bwMode="auto">
          <a:xfrm>
            <a:off x="2895600" y="3810000"/>
            <a:ext cx="838200" cy="838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60815" name="Picture 15" descr="DSC01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581400"/>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6" name="Picture 16" descr="DSC019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762000"/>
            <a:ext cx="3581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7" name="Picture 17" descr="DSC019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6576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8" name="Picture 18" descr="DSC019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533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43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13"/>
                                        </p:tgtEl>
                                        <p:attrNameLst>
                                          <p:attrName>style.visibility</p:attrName>
                                        </p:attrNameLst>
                                      </p:cBhvr>
                                      <p:to>
                                        <p:strVal val="visible"/>
                                      </p:to>
                                    </p:set>
                                    <p:animEffect transition="in" filter="fade">
                                      <p:cBhvr>
                                        <p:cTn id="7" dur="2000"/>
                                        <p:tgtEl>
                                          <p:spTgt spid="4608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0814"/>
                                        </p:tgtEl>
                                        <p:attrNameLst>
                                          <p:attrName>style.visibility</p:attrName>
                                        </p:attrNameLst>
                                      </p:cBhvr>
                                      <p:to>
                                        <p:strVal val="visible"/>
                                      </p:to>
                                    </p:set>
                                    <p:animEffect transition="in" filter="fade">
                                      <p:cBhvr>
                                        <p:cTn id="10" dur="2000"/>
                                        <p:tgtEl>
                                          <p:spTgt spid="4608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0812"/>
                                        </p:tgtEl>
                                        <p:attrNameLst>
                                          <p:attrName>style.visibility</p:attrName>
                                        </p:attrNameLst>
                                      </p:cBhvr>
                                      <p:to>
                                        <p:strVal val="visible"/>
                                      </p:to>
                                    </p:set>
                                    <p:animEffect transition="in" filter="fade">
                                      <p:cBhvr>
                                        <p:cTn id="13" dur="2000"/>
                                        <p:tgtEl>
                                          <p:spTgt spid="4608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16"/>
                                        </p:tgtEl>
                                        <p:attrNameLst>
                                          <p:attrName>style.visibility</p:attrName>
                                        </p:attrNameLst>
                                      </p:cBhvr>
                                      <p:to>
                                        <p:strVal val="visible"/>
                                      </p:to>
                                    </p:set>
                                    <p:animEffect transition="in" filter="fade">
                                      <p:cBhvr>
                                        <p:cTn id="18" dur="2000"/>
                                        <p:tgtEl>
                                          <p:spTgt spid="4608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60815"/>
                                        </p:tgtEl>
                                        <p:attrNameLst>
                                          <p:attrName>style.visibility</p:attrName>
                                        </p:attrNameLst>
                                      </p:cBhvr>
                                      <p:to>
                                        <p:strVal val="visible"/>
                                      </p:to>
                                    </p:set>
                                    <p:animEffect transition="in" filter="fade">
                                      <p:cBhvr>
                                        <p:cTn id="23" dur="2000"/>
                                        <p:tgtEl>
                                          <p:spTgt spid="4608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2000"/>
                                        <p:tgtEl>
                                          <p:spTgt spid="460816"/>
                                        </p:tgtEl>
                                      </p:cBhvr>
                                    </p:animEffect>
                                    <p:set>
                                      <p:cBhvr>
                                        <p:cTn id="28" dur="1" fill="hold">
                                          <p:stCondLst>
                                            <p:cond delay="1999"/>
                                          </p:stCondLst>
                                        </p:cTn>
                                        <p:tgtEl>
                                          <p:spTgt spid="46081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2000"/>
                                        <p:tgtEl>
                                          <p:spTgt spid="460815"/>
                                        </p:tgtEl>
                                      </p:cBhvr>
                                    </p:animEffect>
                                    <p:set>
                                      <p:cBhvr>
                                        <p:cTn id="33" dur="1" fill="hold">
                                          <p:stCondLst>
                                            <p:cond delay="1999"/>
                                          </p:stCondLst>
                                        </p:cTn>
                                        <p:tgtEl>
                                          <p:spTgt spid="460815"/>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60818"/>
                                        </p:tgtEl>
                                        <p:attrNameLst>
                                          <p:attrName>style.visibility</p:attrName>
                                        </p:attrNameLst>
                                      </p:cBhvr>
                                      <p:to>
                                        <p:strVal val="visible"/>
                                      </p:to>
                                    </p:set>
                                    <p:animEffect transition="in" filter="fade">
                                      <p:cBhvr>
                                        <p:cTn id="38" dur="2000"/>
                                        <p:tgtEl>
                                          <p:spTgt spid="4608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460817"/>
                                        </p:tgtEl>
                                        <p:attrNameLst>
                                          <p:attrName>style.visibility</p:attrName>
                                        </p:attrNameLst>
                                      </p:cBhvr>
                                      <p:to>
                                        <p:strVal val="visible"/>
                                      </p:to>
                                    </p:set>
                                    <p:animEffect transition="in" filter="fade">
                                      <p:cBhvr>
                                        <p:cTn id="43" dur="2000"/>
                                        <p:tgtEl>
                                          <p:spTgt spid="460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2" grpId="0" animBg="1"/>
      <p:bldP spid="460813" grpId="0" animBg="1"/>
      <p:bldP spid="4608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5" descr="Picture 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441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auto">
          <a:xfrm>
            <a:off x="8001000" y="1676400"/>
            <a:ext cx="457200" cy="76200"/>
          </a:xfrm>
          <a:prstGeom prst="rect">
            <a:avLst/>
          </a:prstGeom>
          <a:solidFill>
            <a:srgbClr val="FF6600"/>
          </a:solidFill>
          <a:ln w="9525">
            <a:solidFill>
              <a:srgbClr val="FF6600"/>
            </a:solidFill>
            <a:miter lim="800000"/>
            <a:headEnd/>
            <a:tailEnd/>
          </a:ln>
        </p:spPr>
        <p:txBody>
          <a:bodyPr wrap="none" anchor="ctr"/>
          <a:lstStyle/>
          <a:p>
            <a:endParaRPr lang="en-US"/>
          </a:p>
        </p:txBody>
      </p:sp>
      <p:sp>
        <p:nvSpPr>
          <p:cNvPr id="32774" name="Text Box 7"/>
          <p:cNvSpPr txBox="1">
            <a:spLocks noChangeArrowheads="1"/>
          </p:cNvSpPr>
          <p:nvPr/>
        </p:nvSpPr>
        <p:spPr bwMode="auto">
          <a:xfrm>
            <a:off x="6176963" y="1447800"/>
            <a:ext cx="1662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000">
                <a:cs typeface="B Elham" pitchFamily="2" charset="-78"/>
              </a:rPr>
              <a:t>حركت  اصلي پياده</a:t>
            </a:r>
            <a:endParaRPr lang="en-US" sz="2000">
              <a:cs typeface="B Elham" pitchFamily="2" charset="-78"/>
            </a:endParaRPr>
          </a:p>
        </p:txBody>
      </p:sp>
      <p:sp>
        <p:nvSpPr>
          <p:cNvPr id="32775" name="Rectangle 8"/>
          <p:cNvSpPr>
            <a:spLocks noChangeArrowheads="1"/>
          </p:cNvSpPr>
          <p:nvPr/>
        </p:nvSpPr>
        <p:spPr bwMode="auto">
          <a:xfrm>
            <a:off x="8077200" y="1981200"/>
            <a:ext cx="304800" cy="2286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a:endParaRPr lang="en-US">
              <a:solidFill>
                <a:srgbClr val="008000"/>
              </a:solidFill>
            </a:endParaRPr>
          </a:p>
        </p:txBody>
      </p:sp>
      <p:sp>
        <p:nvSpPr>
          <p:cNvPr id="32776" name="Text Box 9"/>
          <p:cNvSpPr txBox="1">
            <a:spLocks noChangeArrowheads="1"/>
          </p:cNvSpPr>
          <p:nvPr/>
        </p:nvSpPr>
        <p:spPr bwMode="auto">
          <a:xfrm>
            <a:off x="6234113" y="1905000"/>
            <a:ext cx="173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000">
                <a:cs typeface="B Elham" pitchFamily="2" charset="-78"/>
              </a:rPr>
              <a:t>حركت اصلي سواره</a:t>
            </a:r>
            <a:endParaRPr lang="en-US" sz="2000">
              <a:cs typeface="B Elham" pitchFamily="2" charset="-78"/>
            </a:endParaRPr>
          </a:p>
        </p:txBody>
      </p:sp>
      <p:sp>
        <p:nvSpPr>
          <p:cNvPr id="32777" name="Text Box 10"/>
          <p:cNvSpPr txBox="1">
            <a:spLocks noChangeArrowheads="1"/>
          </p:cNvSpPr>
          <p:nvPr/>
        </p:nvSpPr>
        <p:spPr bwMode="auto">
          <a:xfrm>
            <a:off x="1264567" y="609600"/>
            <a:ext cx="26629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سيركولاسيون</a:t>
            </a:r>
            <a:endParaRPr lang="en-US" sz="4000" dirty="0">
              <a:solidFill>
                <a:srgbClr val="3AB1C7"/>
              </a:solidFill>
              <a:cs typeface="Mj_Tunisia Lt" panose="00000400000000000000" pitchFamily="2" charset="-78"/>
            </a:endParaRPr>
          </a:p>
        </p:txBody>
      </p:sp>
      <p:pic>
        <p:nvPicPr>
          <p:cNvPr id="462859" name="Picture 11" descr="DSC01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3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60" name="Picture 12" descr="DSC019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335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378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2860"/>
                                        </p:tgtEl>
                                        <p:attrNameLst>
                                          <p:attrName>style.visibility</p:attrName>
                                        </p:attrNameLst>
                                      </p:cBhvr>
                                      <p:to>
                                        <p:strVal val="visible"/>
                                      </p:to>
                                    </p:set>
                                    <p:animEffect transition="in" filter="fade">
                                      <p:cBhvr>
                                        <p:cTn id="7" dur="2000"/>
                                        <p:tgtEl>
                                          <p:spTgt spid="4628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2859"/>
                                        </p:tgtEl>
                                        <p:attrNameLst>
                                          <p:attrName>style.visibility</p:attrName>
                                        </p:attrNameLst>
                                      </p:cBhvr>
                                      <p:to>
                                        <p:strVal val="visible"/>
                                      </p:to>
                                    </p:set>
                                    <p:animEffect transition="in" filter="fade">
                                      <p:cBhvr>
                                        <p:cTn id="12" dur="2000"/>
                                        <p:tgtEl>
                                          <p:spTgt spid="462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site08"/>
          <p:cNvPicPr>
            <a:picLocks noChangeAspect="1" noChangeArrowheads="1"/>
          </p:cNvPicPr>
          <p:nvPr/>
        </p:nvPicPr>
        <p:blipFill>
          <a:blip r:embed="rId3">
            <a:extLst>
              <a:ext uri="{28A0092B-C50C-407E-A947-70E740481C1C}">
                <a14:useLocalDpi xmlns:a14="http://schemas.microsoft.com/office/drawing/2010/main" val="0"/>
              </a:ext>
            </a:extLst>
          </a:blip>
          <a:srcRect l="15170" t="9747" r="34436" b="30876"/>
          <a:stretch>
            <a:fillRect/>
          </a:stretch>
        </p:blipFill>
        <p:spPr bwMode="auto">
          <a:xfrm>
            <a:off x="609600" y="2057400"/>
            <a:ext cx="5486400" cy="4572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5" descr="site08"/>
          <p:cNvPicPr>
            <a:picLocks noChangeAspect="1" noChangeArrowheads="1"/>
          </p:cNvPicPr>
          <p:nvPr/>
        </p:nvPicPr>
        <p:blipFill>
          <a:blip r:embed="rId3">
            <a:extLst>
              <a:ext uri="{28A0092B-C50C-407E-A947-70E740481C1C}">
                <a14:useLocalDpi xmlns:a14="http://schemas.microsoft.com/office/drawing/2010/main" val="0"/>
              </a:ext>
            </a:extLst>
          </a:blip>
          <a:srcRect l="69763" t="28748" r="5879" b="38002"/>
          <a:stretch>
            <a:fillRect/>
          </a:stretch>
        </p:blipFill>
        <p:spPr bwMode="auto">
          <a:xfrm>
            <a:off x="6826250" y="4445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6"/>
          <p:cNvSpPr>
            <a:spLocks noChangeShapeType="1"/>
          </p:cNvSpPr>
          <p:nvPr/>
        </p:nvSpPr>
        <p:spPr bwMode="auto">
          <a:xfrm flipV="1">
            <a:off x="5178425" y="5410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8" name="Line 7"/>
          <p:cNvSpPr>
            <a:spLocks noChangeShapeType="1"/>
          </p:cNvSpPr>
          <p:nvPr/>
        </p:nvSpPr>
        <p:spPr bwMode="auto">
          <a:xfrm flipV="1">
            <a:off x="5265738" y="4830763"/>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9" name="Line 8"/>
          <p:cNvSpPr>
            <a:spLocks noChangeShapeType="1"/>
          </p:cNvSpPr>
          <p:nvPr/>
        </p:nvSpPr>
        <p:spPr bwMode="auto">
          <a:xfrm flipV="1">
            <a:off x="5494338" y="4830763"/>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0" name="Line 9"/>
          <p:cNvSpPr>
            <a:spLocks noChangeShapeType="1"/>
          </p:cNvSpPr>
          <p:nvPr/>
        </p:nvSpPr>
        <p:spPr bwMode="auto">
          <a:xfrm flipV="1">
            <a:off x="4721225" y="5410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10"/>
          <p:cNvSpPr>
            <a:spLocks noChangeShapeType="1"/>
          </p:cNvSpPr>
          <p:nvPr/>
        </p:nvSpPr>
        <p:spPr bwMode="auto">
          <a:xfrm flipV="1">
            <a:off x="4949825" y="5410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2" name="Line 11"/>
          <p:cNvSpPr>
            <a:spLocks noChangeShapeType="1"/>
          </p:cNvSpPr>
          <p:nvPr/>
        </p:nvSpPr>
        <p:spPr bwMode="auto">
          <a:xfrm flipV="1">
            <a:off x="5037138" y="4830763"/>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3" name="Line 12"/>
          <p:cNvSpPr>
            <a:spLocks noChangeShapeType="1"/>
          </p:cNvSpPr>
          <p:nvPr/>
        </p:nvSpPr>
        <p:spPr bwMode="auto">
          <a:xfrm flipV="1">
            <a:off x="5486400" y="4394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4" name="Line 13"/>
          <p:cNvSpPr>
            <a:spLocks noChangeShapeType="1"/>
          </p:cNvSpPr>
          <p:nvPr/>
        </p:nvSpPr>
        <p:spPr bwMode="auto">
          <a:xfrm flipV="1">
            <a:off x="5257800" y="4394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5" name="Line 14"/>
          <p:cNvSpPr>
            <a:spLocks noChangeShapeType="1"/>
          </p:cNvSpPr>
          <p:nvPr/>
        </p:nvSpPr>
        <p:spPr bwMode="auto">
          <a:xfrm flipV="1">
            <a:off x="4989513" y="3921125"/>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6" name="Line 15"/>
          <p:cNvSpPr>
            <a:spLocks noChangeShapeType="1"/>
          </p:cNvSpPr>
          <p:nvPr/>
        </p:nvSpPr>
        <p:spPr bwMode="auto">
          <a:xfrm flipV="1">
            <a:off x="5218113" y="3921125"/>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7" name="Line 16"/>
          <p:cNvSpPr>
            <a:spLocks noChangeShapeType="1"/>
          </p:cNvSpPr>
          <p:nvPr/>
        </p:nvSpPr>
        <p:spPr bwMode="auto">
          <a:xfrm flipV="1">
            <a:off x="5446713" y="3921125"/>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8" name="Line 17"/>
          <p:cNvSpPr>
            <a:spLocks noChangeShapeType="1"/>
          </p:cNvSpPr>
          <p:nvPr/>
        </p:nvSpPr>
        <p:spPr bwMode="auto">
          <a:xfrm flipV="1">
            <a:off x="5029200" y="43942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9" name="Line 18"/>
          <p:cNvSpPr>
            <a:spLocks noChangeShapeType="1"/>
          </p:cNvSpPr>
          <p:nvPr/>
        </p:nvSpPr>
        <p:spPr bwMode="auto">
          <a:xfrm flipV="1">
            <a:off x="4751388" y="3392488"/>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0" name="Line 19"/>
          <p:cNvSpPr>
            <a:spLocks noChangeShapeType="1"/>
          </p:cNvSpPr>
          <p:nvPr/>
        </p:nvSpPr>
        <p:spPr bwMode="auto">
          <a:xfrm flipV="1">
            <a:off x="4979988" y="3392488"/>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1" name="Line 20"/>
          <p:cNvSpPr>
            <a:spLocks noChangeShapeType="1"/>
          </p:cNvSpPr>
          <p:nvPr/>
        </p:nvSpPr>
        <p:spPr bwMode="auto">
          <a:xfrm flipV="1">
            <a:off x="5208588" y="3392488"/>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2" name="Line 21"/>
          <p:cNvSpPr>
            <a:spLocks noChangeShapeType="1"/>
          </p:cNvSpPr>
          <p:nvPr/>
        </p:nvSpPr>
        <p:spPr bwMode="auto">
          <a:xfrm flipV="1">
            <a:off x="4648200" y="28194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3" name="Line 22"/>
          <p:cNvSpPr>
            <a:spLocks noChangeShapeType="1"/>
          </p:cNvSpPr>
          <p:nvPr/>
        </p:nvSpPr>
        <p:spPr bwMode="auto">
          <a:xfrm flipV="1">
            <a:off x="4648200" y="22098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4" name="Line 23"/>
          <p:cNvSpPr>
            <a:spLocks noChangeShapeType="1"/>
          </p:cNvSpPr>
          <p:nvPr/>
        </p:nvSpPr>
        <p:spPr bwMode="auto">
          <a:xfrm flipV="1">
            <a:off x="4343400" y="28194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5" name="Line 24"/>
          <p:cNvSpPr>
            <a:spLocks noChangeShapeType="1"/>
          </p:cNvSpPr>
          <p:nvPr/>
        </p:nvSpPr>
        <p:spPr bwMode="auto">
          <a:xfrm flipV="1">
            <a:off x="4114800" y="2819400"/>
            <a:ext cx="3175"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6" name="Line 25"/>
          <p:cNvSpPr>
            <a:spLocks noChangeShapeType="1"/>
          </p:cNvSpPr>
          <p:nvPr/>
        </p:nvSpPr>
        <p:spPr bwMode="auto">
          <a:xfrm flipV="1">
            <a:off x="4114800" y="22098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7" name="Line 26"/>
          <p:cNvSpPr>
            <a:spLocks noChangeShapeType="1"/>
          </p:cNvSpPr>
          <p:nvPr/>
        </p:nvSpPr>
        <p:spPr bwMode="auto">
          <a:xfrm flipV="1">
            <a:off x="3886200" y="22098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8" name="Line 27"/>
          <p:cNvSpPr>
            <a:spLocks noChangeShapeType="1"/>
          </p:cNvSpPr>
          <p:nvPr/>
        </p:nvSpPr>
        <p:spPr bwMode="auto">
          <a:xfrm flipV="1">
            <a:off x="4343400" y="22098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9" name="Line 28"/>
          <p:cNvSpPr>
            <a:spLocks noChangeShapeType="1"/>
          </p:cNvSpPr>
          <p:nvPr/>
        </p:nvSpPr>
        <p:spPr bwMode="auto">
          <a:xfrm flipV="1">
            <a:off x="2206625" y="21336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0" name="Line 29"/>
          <p:cNvSpPr>
            <a:spLocks noChangeShapeType="1"/>
          </p:cNvSpPr>
          <p:nvPr/>
        </p:nvSpPr>
        <p:spPr bwMode="auto">
          <a:xfrm flipV="1">
            <a:off x="1447800" y="21336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1" name="Line 30"/>
          <p:cNvSpPr>
            <a:spLocks noChangeShapeType="1"/>
          </p:cNvSpPr>
          <p:nvPr/>
        </p:nvSpPr>
        <p:spPr bwMode="auto">
          <a:xfrm flipV="1">
            <a:off x="1676400" y="21336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2" name="Line 31"/>
          <p:cNvSpPr>
            <a:spLocks noChangeShapeType="1"/>
          </p:cNvSpPr>
          <p:nvPr/>
        </p:nvSpPr>
        <p:spPr bwMode="auto">
          <a:xfrm flipV="1">
            <a:off x="1905000" y="2133600"/>
            <a:ext cx="3175"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3" name="Text Box 32"/>
          <p:cNvSpPr txBox="1">
            <a:spLocks noChangeArrowheads="1"/>
          </p:cNvSpPr>
          <p:nvPr/>
        </p:nvSpPr>
        <p:spPr bwMode="auto">
          <a:xfrm>
            <a:off x="698418" y="685800"/>
            <a:ext cx="42434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نظام شبكه بندي معابر</a:t>
            </a:r>
            <a:endParaRPr lang="en-US" sz="4000" dirty="0">
              <a:solidFill>
                <a:srgbClr val="3AB1C7"/>
              </a:solidFill>
              <a:cs typeface="Mj_Tunisia Lt" panose="00000400000000000000" pitchFamily="2" charset="-78"/>
            </a:endParaRPr>
          </a:p>
        </p:txBody>
      </p:sp>
      <p:pic>
        <p:nvPicPr>
          <p:cNvPr id="464929" name="Picture 33" descr="DSC019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497388"/>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30" name="Picture 34" descr="DSC019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6536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15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4930"/>
                                        </p:tgtEl>
                                        <p:attrNameLst>
                                          <p:attrName>style.visibility</p:attrName>
                                        </p:attrNameLst>
                                      </p:cBhvr>
                                      <p:to>
                                        <p:strVal val="visible"/>
                                      </p:to>
                                    </p:set>
                                    <p:animEffect transition="in" filter="fade">
                                      <p:cBhvr>
                                        <p:cTn id="7" dur="2000"/>
                                        <p:tgtEl>
                                          <p:spTgt spid="46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4929"/>
                                        </p:tgtEl>
                                        <p:attrNameLst>
                                          <p:attrName>style.visibility</p:attrName>
                                        </p:attrNameLst>
                                      </p:cBhvr>
                                      <p:to>
                                        <p:strVal val="visible"/>
                                      </p:to>
                                    </p:set>
                                    <p:animEffect transition="in" filter="fade">
                                      <p:cBhvr>
                                        <p:cTn id="12" dur="2000"/>
                                        <p:tgtEl>
                                          <p:spTgt spid="464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5"/>
          <p:cNvSpPr txBox="1">
            <a:spLocks noChangeArrowheads="1"/>
          </p:cNvSpPr>
          <p:nvPr/>
        </p:nvSpPr>
        <p:spPr bwMode="auto">
          <a:xfrm>
            <a:off x="565362" y="2667000"/>
            <a:ext cx="74959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400" dirty="0">
                <a:solidFill>
                  <a:schemeClr val="bg1">
                    <a:lumMod val="85000"/>
                  </a:schemeClr>
                </a:solidFill>
                <a:cs typeface="Mj_Tunisia Lt" panose="00000400000000000000" pitchFamily="2" charset="-78"/>
              </a:rPr>
              <a:t>حركت .يك مولد مهم براي طراحي در مجتمعهاي مسكوني</a:t>
            </a:r>
          </a:p>
          <a:p>
            <a:pPr algn="r" rtl="1" eaLnBrk="1" hangingPunct="1"/>
            <a:r>
              <a:rPr lang="fa-IR" sz="2400" dirty="0">
                <a:solidFill>
                  <a:schemeClr val="bg1">
                    <a:lumMod val="85000"/>
                  </a:schemeClr>
                </a:solidFill>
                <a:cs typeface="Mj_Tunisia Lt" panose="00000400000000000000" pitchFamily="2" charset="-78"/>
              </a:rPr>
              <a:t>توجه به هندسه زمين در مكانيابي وروديها</a:t>
            </a:r>
          </a:p>
          <a:p>
            <a:pPr algn="r" rtl="1" eaLnBrk="1" hangingPunct="1"/>
            <a:r>
              <a:rPr lang="fa-IR" sz="2400" dirty="0">
                <a:solidFill>
                  <a:schemeClr val="bg1">
                    <a:lumMod val="85000"/>
                  </a:schemeClr>
                </a:solidFill>
                <a:cs typeface="Mj_Tunisia Lt" panose="00000400000000000000" pitchFamily="2" charset="-78"/>
              </a:rPr>
              <a:t>توزيع دسترسيها بصورت متعادل نسبت به بلوكها </a:t>
            </a:r>
          </a:p>
          <a:p>
            <a:pPr algn="r" rtl="1" eaLnBrk="1" hangingPunct="1"/>
            <a:r>
              <a:rPr lang="fa-IR" sz="2400" dirty="0">
                <a:solidFill>
                  <a:schemeClr val="bg1">
                    <a:lumMod val="85000"/>
                  </a:schemeClr>
                </a:solidFill>
                <a:cs typeface="Mj_Tunisia Lt" panose="00000400000000000000" pitchFamily="2" charset="-78"/>
              </a:rPr>
              <a:t>طراحي فضاهاي كلان براي دسترسي به فضاهاي خرد</a:t>
            </a:r>
          </a:p>
          <a:p>
            <a:pPr algn="r" rtl="1" eaLnBrk="1" hangingPunct="1"/>
            <a:r>
              <a:rPr lang="fa-IR" sz="2400" dirty="0">
                <a:solidFill>
                  <a:schemeClr val="bg1">
                    <a:lumMod val="85000"/>
                  </a:schemeClr>
                </a:solidFill>
                <a:cs typeface="Mj_Tunisia Lt" panose="00000400000000000000" pitchFamily="2" charset="-78"/>
              </a:rPr>
              <a:t>رعايت حريم حدكت سواره</a:t>
            </a:r>
          </a:p>
          <a:p>
            <a:pPr algn="r" rtl="1" eaLnBrk="1" hangingPunct="1"/>
            <a:r>
              <a:rPr lang="fa-IR" sz="2400" dirty="0">
                <a:solidFill>
                  <a:schemeClr val="bg1">
                    <a:lumMod val="85000"/>
                  </a:schemeClr>
                </a:solidFill>
                <a:cs typeface="Mj_Tunisia Lt" panose="00000400000000000000" pitchFamily="2" charset="-78"/>
              </a:rPr>
              <a:t>استفاده از پاركينگ هاي پراكنده خارج از حريم نيمه خصوصي بلوكها</a:t>
            </a:r>
          </a:p>
          <a:p>
            <a:pPr algn="r" rtl="1" eaLnBrk="1" hangingPunct="1"/>
            <a:r>
              <a:rPr lang="fa-IR" sz="2400" dirty="0">
                <a:solidFill>
                  <a:schemeClr val="bg1">
                    <a:lumMod val="85000"/>
                  </a:schemeClr>
                </a:solidFill>
                <a:cs typeface="Mj_Tunisia Lt" panose="00000400000000000000" pitchFamily="2" charset="-78"/>
              </a:rPr>
              <a:t>كنترل ورودي با توجه به عرض معابر و سلسله مراتب دسترسي</a:t>
            </a:r>
            <a:endParaRPr lang="en-US" sz="2400" dirty="0">
              <a:solidFill>
                <a:schemeClr val="bg1">
                  <a:lumMod val="85000"/>
                </a:schemeClr>
              </a:solidFill>
              <a:cs typeface="Mj_Tunisia Lt" panose="00000400000000000000" pitchFamily="2" charset="-78"/>
            </a:endParaRPr>
          </a:p>
        </p:txBody>
      </p:sp>
      <p:sp>
        <p:nvSpPr>
          <p:cNvPr id="34821" name="Oval 6"/>
          <p:cNvSpPr>
            <a:spLocks noChangeArrowheads="1"/>
          </p:cNvSpPr>
          <p:nvPr/>
        </p:nvSpPr>
        <p:spPr bwMode="auto">
          <a:xfrm>
            <a:off x="8077200" y="28194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2" name="Oval 7"/>
          <p:cNvSpPr>
            <a:spLocks noChangeArrowheads="1"/>
          </p:cNvSpPr>
          <p:nvPr/>
        </p:nvSpPr>
        <p:spPr bwMode="auto">
          <a:xfrm>
            <a:off x="8077200" y="3505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3" name="Oval 8"/>
          <p:cNvSpPr>
            <a:spLocks noChangeArrowheads="1"/>
          </p:cNvSpPr>
          <p:nvPr/>
        </p:nvSpPr>
        <p:spPr bwMode="auto">
          <a:xfrm>
            <a:off x="8077200" y="3886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4" name="Oval 9"/>
          <p:cNvSpPr>
            <a:spLocks noChangeArrowheads="1"/>
          </p:cNvSpPr>
          <p:nvPr/>
        </p:nvSpPr>
        <p:spPr bwMode="auto">
          <a:xfrm>
            <a:off x="8077200" y="4267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5" name="Oval 10"/>
          <p:cNvSpPr>
            <a:spLocks noChangeArrowheads="1"/>
          </p:cNvSpPr>
          <p:nvPr/>
        </p:nvSpPr>
        <p:spPr bwMode="auto">
          <a:xfrm>
            <a:off x="8077200" y="4648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6" name="Oval 11"/>
          <p:cNvSpPr>
            <a:spLocks noChangeArrowheads="1"/>
          </p:cNvSpPr>
          <p:nvPr/>
        </p:nvSpPr>
        <p:spPr bwMode="auto">
          <a:xfrm>
            <a:off x="8077200" y="5029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
        <p:nvSpPr>
          <p:cNvPr id="34827" name="Oval 12"/>
          <p:cNvSpPr>
            <a:spLocks noChangeArrowheads="1"/>
          </p:cNvSpPr>
          <p:nvPr/>
        </p:nvSpPr>
        <p:spPr bwMode="auto">
          <a:xfrm>
            <a:off x="8077200" y="3124200"/>
            <a:ext cx="228600" cy="228600"/>
          </a:xfrm>
          <a:prstGeom prst="ellipse">
            <a:avLst/>
          </a:prstGeom>
          <a:solidFill>
            <a:srgbClr val="9AAFC0"/>
          </a:solidFill>
          <a:ln w="9525">
            <a:solidFill>
              <a:srgbClr val="9AAFC0"/>
            </a:solidFill>
            <a:round/>
            <a:headEnd/>
            <a:tailEnd/>
          </a:ln>
        </p:spPr>
        <p:txBody>
          <a:bodyPr wrap="none" anchor="ctr"/>
          <a:lstStyle/>
          <a:p>
            <a:endParaRPr lang="en-US"/>
          </a:p>
        </p:txBody>
      </p:sp>
    </p:spTree>
    <p:extLst>
      <p:ext uri="{BB962C8B-B14F-4D97-AF65-F5344CB8AC3E}">
        <p14:creationId xmlns:p14="http://schemas.microsoft.com/office/powerpoint/2010/main" val="3245035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6" name="Picture 4" descr="Picture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55626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p:cNvSpPr txBox="1">
            <a:spLocks noChangeArrowheads="1"/>
          </p:cNvSpPr>
          <p:nvPr/>
        </p:nvSpPr>
        <p:spPr bwMode="auto">
          <a:xfrm>
            <a:off x="887600" y="685800"/>
            <a:ext cx="2738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نظام كاربريها</a:t>
            </a:r>
            <a:endParaRPr lang="en-US" sz="4000" dirty="0">
              <a:solidFill>
                <a:srgbClr val="3AB1C7"/>
              </a:solidFill>
              <a:cs typeface="Mj_Tunisia Lt" panose="00000400000000000000" pitchFamily="2" charset="-78"/>
            </a:endParaRPr>
          </a:p>
        </p:txBody>
      </p:sp>
      <p:sp>
        <p:nvSpPr>
          <p:cNvPr id="468998" name="Rectangle 6"/>
          <p:cNvSpPr>
            <a:spLocks noChangeArrowheads="1"/>
          </p:cNvSpPr>
          <p:nvPr/>
        </p:nvSpPr>
        <p:spPr bwMode="auto">
          <a:xfrm>
            <a:off x="1828800" y="2514600"/>
            <a:ext cx="304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8999" name="Rectangle 7"/>
          <p:cNvSpPr>
            <a:spLocks noChangeArrowheads="1"/>
          </p:cNvSpPr>
          <p:nvPr/>
        </p:nvSpPr>
        <p:spPr bwMode="auto">
          <a:xfrm>
            <a:off x="1828800" y="2971800"/>
            <a:ext cx="304800" cy="304800"/>
          </a:xfrm>
          <a:prstGeom prst="rect">
            <a:avLst/>
          </a:prstGeom>
          <a:solidFill>
            <a:srgbClr val="66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9000" name="Rectangle 8"/>
          <p:cNvSpPr>
            <a:spLocks noChangeArrowheads="1"/>
          </p:cNvSpPr>
          <p:nvPr/>
        </p:nvSpPr>
        <p:spPr bwMode="auto">
          <a:xfrm>
            <a:off x="1828800" y="3352800"/>
            <a:ext cx="304800" cy="3048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9001" name="Rectangle 9"/>
          <p:cNvSpPr>
            <a:spLocks noChangeArrowheads="1"/>
          </p:cNvSpPr>
          <p:nvPr/>
        </p:nvSpPr>
        <p:spPr bwMode="auto">
          <a:xfrm>
            <a:off x="1828800" y="3810000"/>
            <a:ext cx="304800" cy="304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9002" name="Rectangle 10"/>
          <p:cNvSpPr>
            <a:spLocks noChangeArrowheads="1"/>
          </p:cNvSpPr>
          <p:nvPr/>
        </p:nvSpPr>
        <p:spPr bwMode="auto">
          <a:xfrm>
            <a:off x="1828800" y="4267200"/>
            <a:ext cx="304800" cy="304800"/>
          </a:xfrm>
          <a:prstGeom prst="rect">
            <a:avLst/>
          </a:prstGeom>
          <a:solidFill>
            <a:srgbClr val="9AAF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rtl="1"/>
            <a:endParaRPr lang="en-US">
              <a:solidFill>
                <a:srgbClr val="008000"/>
              </a:solidFill>
            </a:endParaRPr>
          </a:p>
        </p:txBody>
      </p:sp>
      <p:sp>
        <p:nvSpPr>
          <p:cNvPr id="469003" name="Text Box 11"/>
          <p:cNvSpPr txBox="1">
            <a:spLocks noChangeArrowheads="1"/>
          </p:cNvSpPr>
          <p:nvPr/>
        </p:nvSpPr>
        <p:spPr bwMode="auto">
          <a:xfrm>
            <a:off x="659620" y="2489200"/>
            <a:ext cx="10326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dirty="0">
                <a:solidFill>
                  <a:srgbClr val="3AB1C7"/>
                </a:solidFill>
                <a:cs typeface="Mj_Tunisia Lt" panose="00000400000000000000" pitchFamily="2" charset="-78"/>
              </a:rPr>
              <a:t>فضاي </a:t>
            </a:r>
            <a:r>
              <a:rPr lang="fa-IR" sz="2000" dirty="0">
                <a:solidFill>
                  <a:srgbClr val="3AB1C7"/>
                </a:solidFill>
                <a:cs typeface="Mj_Tunisia Lt" panose="00000400000000000000" pitchFamily="2" charset="-78"/>
              </a:rPr>
              <a:t>بازي</a:t>
            </a:r>
            <a:endParaRPr lang="en-US" sz="2000" dirty="0">
              <a:solidFill>
                <a:srgbClr val="3AB1C7"/>
              </a:solidFill>
              <a:cs typeface="Mj_Tunisia Lt" panose="00000400000000000000" pitchFamily="2" charset="-78"/>
            </a:endParaRPr>
          </a:p>
        </p:txBody>
      </p:sp>
      <p:sp>
        <p:nvSpPr>
          <p:cNvPr id="469004" name="Text Box 12"/>
          <p:cNvSpPr txBox="1">
            <a:spLocks noChangeArrowheads="1"/>
          </p:cNvSpPr>
          <p:nvPr/>
        </p:nvSpPr>
        <p:spPr bwMode="auto">
          <a:xfrm>
            <a:off x="578363" y="2949575"/>
            <a:ext cx="1063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000" dirty="0">
                <a:solidFill>
                  <a:srgbClr val="3AB1C7"/>
                </a:solidFill>
                <a:cs typeface="Mj_Tunisia Lt" panose="00000400000000000000" pitchFamily="2" charset="-78"/>
              </a:rPr>
              <a:t>فضاي سبز</a:t>
            </a:r>
            <a:endParaRPr lang="en-US" sz="2000" dirty="0">
              <a:solidFill>
                <a:srgbClr val="3AB1C7"/>
              </a:solidFill>
              <a:cs typeface="Mj_Tunisia Lt" panose="00000400000000000000" pitchFamily="2" charset="-78"/>
            </a:endParaRPr>
          </a:p>
        </p:txBody>
      </p:sp>
      <p:sp>
        <p:nvSpPr>
          <p:cNvPr id="469005" name="Rectangle 13"/>
          <p:cNvSpPr>
            <a:spLocks noChangeArrowheads="1"/>
          </p:cNvSpPr>
          <p:nvPr/>
        </p:nvSpPr>
        <p:spPr bwMode="auto">
          <a:xfrm>
            <a:off x="565817" y="3367088"/>
            <a:ext cx="10470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fa-IR" sz="2000" dirty="0">
                <a:solidFill>
                  <a:srgbClr val="3AB1C7"/>
                </a:solidFill>
                <a:cs typeface="Mj_Tunisia Lt" panose="00000400000000000000" pitchFamily="2" charset="-78"/>
              </a:rPr>
              <a:t>مسكوني</a:t>
            </a:r>
            <a:endParaRPr lang="en-US" sz="2000" dirty="0">
              <a:solidFill>
                <a:srgbClr val="3AB1C7"/>
              </a:solidFill>
              <a:cs typeface="Mj_Tunisia Lt" panose="00000400000000000000" pitchFamily="2" charset="-78"/>
            </a:endParaRPr>
          </a:p>
        </p:txBody>
      </p:sp>
      <p:sp>
        <p:nvSpPr>
          <p:cNvPr id="469006" name="Text Box 14"/>
          <p:cNvSpPr txBox="1">
            <a:spLocks noChangeArrowheads="1"/>
          </p:cNvSpPr>
          <p:nvPr/>
        </p:nvSpPr>
        <p:spPr bwMode="auto">
          <a:xfrm>
            <a:off x="782077" y="3784600"/>
            <a:ext cx="6815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000" dirty="0">
                <a:solidFill>
                  <a:srgbClr val="3AB1C7"/>
                </a:solidFill>
                <a:cs typeface="Mj_Tunisia Lt" panose="00000400000000000000" pitchFamily="2" charset="-78"/>
              </a:rPr>
              <a:t>تجاري</a:t>
            </a:r>
            <a:endParaRPr lang="en-US" sz="2000" dirty="0">
              <a:solidFill>
                <a:srgbClr val="3AB1C7"/>
              </a:solidFill>
              <a:cs typeface="Mj_Tunisia Lt" panose="00000400000000000000" pitchFamily="2" charset="-78"/>
            </a:endParaRPr>
          </a:p>
        </p:txBody>
      </p:sp>
      <p:sp>
        <p:nvSpPr>
          <p:cNvPr id="469007" name="Text Box 15"/>
          <p:cNvSpPr txBox="1">
            <a:spLocks noChangeArrowheads="1"/>
          </p:cNvSpPr>
          <p:nvPr/>
        </p:nvSpPr>
        <p:spPr bwMode="auto">
          <a:xfrm>
            <a:off x="644567" y="4191000"/>
            <a:ext cx="947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000" dirty="0">
                <a:solidFill>
                  <a:srgbClr val="3AB1C7"/>
                </a:solidFill>
                <a:cs typeface="Mj_Tunisia Lt" panose="00000400000000000000" pitchFamily="2" charset="-78"/>
              </a:rPr>
              <a:t>اموزشي</a:t>
            </a:r>
            <a:endParaRPr lang="en-US" sz="20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58107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fade">
                                      <p:cBhvr>
                                        <p:cTn id="7" dur="2000"/>
                                        <p:tgtEl>
                                          <p:spTgt spid="468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9003"/>
                                        </p:tgtEl>
                                        <p:attrNameLst>
                                          <p:attrName>style.visibility</p:attrName>
                                        </p:attrNameLst>
                                      </p:cBhvr>
                                      <p:to>
                                        <p:strVal val="visible"/>
                                      </p:to>
                                    </p:set>
                                    <p:animEffect transition="in" filter="fade">
                                      <p:cBhvr>
                                        <p:cTn id="12" dur="2000"/>
                                        <p:tgtEl>
                                          <p:spTgt spid="46900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9004"/>
                                        </p:tgtEl>
                                        <p:attrNameLst>
                                          <p:attrName>style.visibility</p:attrName>
                                        </p:attrNameLst>
                                      </p:cBhvr>
                                      <p:to>
                                        <p:strVal val="visible"/>
                                      </p:to>
                                    </p:set>
                                    <p:animEffect transition="in" filter="fade">
                                      <p:cBhvr>
                                        <p:cTn id="15" dur="2000"/>
                                        <p:tgtEl>
                                          <p:spTgt spid="4690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9005"/>
                                        </p:tgtEl>
                                        <p:attrNameLst>
                                          <p:attrName>style.visibility</p:attrName>
                                        </p:attrNameLst>
                                      </p:cBhvr>
                                      <p:to>
                                        <p:strVal val="visible"/>
                                      </p:to>
                                    </p:set>
                                    <p:animEffect transition="in" filter="fade">
                                      <p:cBhvr>
                                        <p:cTn id="18" dur="2000"/>
                                        <p:tgtEl>
                                          <p:spTgt spid="46900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9006"/>
                                        </p:tgtEl>
                                        <p:attrNameLst>
                                          <p:attrName>style.visibility</p:attrName>
                                        </p:attrNameLst>
                                      </p:cBhvr>
                                      <p:to>
                                        <p:strVal val="visible"/>
                                      </p:to>
                                    </p:set>
                                    <p:animEffect transition="in" filter="fade">
                                      <p:cBhvr>
                                        <p:cTn id="21" dur="2000"/>
                                        <p:tgtEl>
                                          <p:spTgt spid="46900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9007"/>
                                        </p:tgtEl>
                                        <p:attrNameLst>
                                          <p:attrName>style.visibility</p:attrName>
                                        </p:attrNameLst>
                                      </p:cBhvr>
                                      <p:to>
                                        <p:strVal val="visible"/>
                                      </p:to>
                                    </p:set>
                                    <p:animEffect transition="in" filter="fade">
                                      <p:cBhvr>
                                        <p:cTn id="24" dur="2000"/>
                                        <p:tgtEl>
                                          <p:spTgt spid="46900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9002"/>
                                        </p:tgtEl>
                                        <p:attrNameLst>
                                          <p:attrName>style.visibility</p:attrName>
                                        </p:attrNameLst>
                                      </p:cBhvr>
                                      <p:to>
                                        <p:strVal val="visible"/>
                                      </p:to>
                                    </p:set>
                                    <p:animEffect transition="in" filter="fade">
                                      <p:cBhvr>
                                        <p:cTn id="27" dur="2000"/>
                                        <p:tgtEl>
                                          <p:spTgt spid="46900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9001"/>
                                        </p:tgtEl>
                                        <p:attrNameLst>
                                          <p:attrName>style.visibility</p:attrName>
                                        </p:attrNameLst>
                                      </p:cBhvr>
                                      <p:to>
                                        <p:strVal val="visible"/>
                                      </p:to>
                                    </p:set>
                                    <p:animEffect transition="in" filter="fade">
                                      <p:cBhvr>
                                        <p:cTn id="30" dur="2000"/>
                                        <p:tgtEl>
                                          <p:spTgt spid="46900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9000"/>
                                        </p:tgtEl>
                                        <p:attrNameLst>
                                          <p:attrName>style.visibility</p:attrName>
                                        </p:attrNameLst>
                                      </p:cBhvr>
                                      <p:to>
                                        <p:strVal val="visible"/>
                                      </p:to>
                                    </p:set>
                                    <p:animEffect transition="in" filter="fade">
                                      <p:cBhvr>
                                        <p:cTn id="33" dur="2000"/>
                                        <p:tgtEl>
                                          <p:spTgt spid="46900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8999"/>
                                        </p:tgtEl>
                                        <p:attrNameLst>
                                          <p:attrName>style.visibility</p:attrName>
                                        </p:attrNameLst>
                                      </p:cBhvr>
                                      <p:to>
                                        <p:strVal val="visible"/>
                                      </p:to>
                                    </p:set>
                                    <p:animEffect transition="in" filter="fade">
                                      <p:cBhvr>
                                        <p:cTn id="36" dur="2000"/>
                                        <p:tgtEl>
                                          <p:spTgt spid="4689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8998"/>
                                        </p:tgtEl>
                                        <p:attrNameLst>
                                          <p:attrName>style.visibility</p:attrName>
                                        </p:attrNameLst>
                                      </p:cBhvr>
                                      <p:to>
                                        <p:strVal val="visible"/>
                                      </p:to>
                                    </p:set>
                                    <p:animEffect transition="in" filter="fade">
                                      <p:cBhvr>
                                        <p:cTn id="39" dur="2000"/>
                                        <p:tgtEl>
                                          <p:spTgt spid="468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8" grpId="0" animBg="1"/>
      <p:bldP spid="468999" grpId="0" animBg="1"/>
      <p:bldP spid="469000" grpId="0" animBg="1"/>
      <p:bldP spid="469001" grpId="0" animBg="1"/>
      <p:bldP spid="469002" grpId="0" animBg="1"/>
      <p:bldP spid="469003" grpId="0"/>
      <p:bldP spid="469004" grpId="0"/>
      <p:bldP spid="469005" grpId="0"/>
      <p:bldP spid="469006" grpId="0"/>
      <p:bldP spid="46900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5" name="Text Box 5"/>
          <p:cNvSpPr txBox="1">
            <a:spLocks noChangeArrowheads="1"/>
          </p:cNvSpPr>
          <p:nvPr/>
        </p:nvSpPr>
        <p:spPr bwMode="auto">
          <a:xfrm>
            <a:off x="3048000" y="3786983"/>
            <a:ext cx="54393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400" dirty="0">
                <a:solidFill>
                  <a:schemeClr val="bg1">
                    <a:lumMod val="85000"/>
                  </a:schemeClr>
                </a:solidFill>
                <a:cs typeface="Mj_Tunisia Lt" panose="00000400000000000000" pitchFamily="2" charset="-78"/>
              </a:rPr>
              <a:t>فضاي سبز</a:t>
            </a:r>
          </a:p>
          <a:p>
            <a:pPr algn="r" rtl="1" eaLnBrk="1" hangingPunct="1"/>
            <a:r>
              <a:rPr lang="fa-IR" sz="2400" dirty="0">
                <a:solidFill>
                  <a:schemeClr val="bg1">
                    <a:lumMod val="85000"/>
                  </a:schemeClr>
                </a:solidFill>
                <a:cs typeface="Mj_Tunisia Lt" panose="00000400000000000000" pitchFamily="2" charset="-78"/>
              </a:rPr>
              <a:t>حفظ حرايم عمومي و تعريف ورودي</a:t>
            </a:r>
          </a:p>
          <a:p>
            <a:pPr algn="r" rtl="1" eaLnBrk="1" hangingPunct="1"/>
            <a:r>
              <a:rPr lang="fa-IR" sz="2400" dirty="0">
                <a:solidFill>
                  <a:schemeClr val="bg1">
                    <a:lumMod val="85000"/>
                  </a:schemeClr>
                </a:solidFill>
                <a:cs typeface="Mj_Tunisia Lt" panose="00000400000000000000" pitchFamily="2" charset="-78"/>
              </a:rPr>
              <a:t>فضاي نشيمن مشترك بلوكها و نقطه تمركز سايت</a:t>
            </a:r>
          </a:p>
          <a:p>
            <a:pPr algn="r" rtl="1" eaLnBrk="1" hangingPunct="1"/>
            <a:r>
              <a:rPr lang="fa-IR" sz="2400" dirty="0">
                <a:solidFill>
                  <a:schemeClr val="bg1">
                    <a:lumMod val="85000"/>
                  </a:schemeClr>
                </a:solidFill>
                <a:cs typeface="Mj_Tunisia Lt" panose="00000400000000000000" pitchFamily="2" charset="-78"/>
              </a:rPr>
              <a:t>حفظ حريم خصوصي هر خانه</a:t>
            </a:r>
            <a:endParaRPr lang="en-US" sz="2400" dirty="0">
              <a:solidFill>
                <a:schemeClr val="bg1">
                  <a:lumMod val="85000"/>
                </a:schemeClr>
              </a:solidFill>
              <a:cs typeface="Mj_Tunisia Lt" panose="00000400000000000000" pitchFamily="2" charset="-78"/>
            </a:endParaRPr>
          </a:p>
        </p:txBody>
      </p:sp>
      <p:pic>
        <p:nvPicPr>
          <p:cNvPr id="471047" name="Picture 7" descr="DSC019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568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8" name="Text Box 8"/>
          <p:cNvSpPr txBox="1">
            <a:spLocks noChangeArrowheads="1"/>
          </p:cNvSpPr>
          <p:nvPr/>
        </p:nvSpPr>
        <p:spPr bwMode="auto">
          <a:xfrm>
            <a:off x="3777367" y="5356643"/>
            <a:ext cx="4709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2400" dirty="0">
                <a:solidFill>
                  <a:schemeClr val="bg1">
                    <a:lumMod val="85000"/>
                  </a:schemeClr>
                </a:solidFill>
                <a:cs typeface="Mj_Tunisia Lt" panose="00000400000000000000" pitchFamily="2" charset="-78"/>
              </a:rPr>
              <a:t>ادغام</a:t>
            </a:r>
            <a:r>
              <a:rPr lang="fa-IR" sz="2000" dirty="0">
                <a:solidFill>
                  <a:schemeClr val="bg1">
                    <a:lumMod val="85000"/>
                  </a:schemeClr>
                </a:solidFill>
                <a:cs typeface="Mj_Tunisia Lt" panose="00000400000000000000" pitchFamily="2" charset="-78"/>
              </a:rPr>
              <a:t> فضاهاي داخل و خارج بنحو مطلوب در محله</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92896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fade">
                                      <p:cBhvr>
                                        <p:cTn id="7" dur="2000"/>
                                        <p:tgtEl>
                                          <p:spTgt spid="4710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048"/>
                                        </p:tgtEl>
                                        <p:attrNameLst>
                                          <p:attrName>style.visibility</p:attrName>
                                        </p:attrNameLst>
                                      </p:cBhvr>
                                      <p:to>
                                        <p:strVal val="visible"/>
                                      </p:to>
                                    </p:set>
                                    <p:animEffect transition="in" filter="fade">
                                      <p:cBhvr>
                                        <p:cTn id="10" dur="2000"/>
                                        <p:tgtEl>
                                          <p:spTgt spid="471048"/>
                                        </p:tgtEl>
                                      </p:cBhvr>
                                    </p:animEffect>
                                  </p:childTnLst>
                                </p:cTn>
                              </p:par>
                              <p:par>
                                <p:cTn id="11" presetID="10" presetClass="entr" presetSubtype="0" fill="hold" nodeType="withEffect">
                                  <p:stCondLst>
                                    <p:cond delay="0"/>
                                  </p:stCondLst>
                                  <p:childTnLst>
                                    <p:set>
                                      <p:cBhvr>
                                        <p:cTn id="12" dur="1" fill="hold">
                                          <p:stCondLst>
                                            <p:cond delay="0"/>
                                          </p:stCondLst>
                                        </p:cTn>
                                        <p:tgtEl>
                                          <p:spTgt spid="471047"/>
                                        </p:tgtEl>
                                        <p:attrNameLst>
                                          <p:attrName>style.visibility</p:attrName>
                                        </p:attrNameLst>
                                      </p:cBhvr>
                                      <p:to>
                                        <p:strVal val="visible"/>
                                      </p:to>
                                    </p:set>
                                    <p:animEffect transition="in" filter="fade">
                                      <p:cBhvr>
                                        <p:cTn id="13" dur="2000"/>
                                        <p:tgtEl>
                                          <p:spTgt spid="47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P spid="47104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5" descr="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438400"/>
            <a:ext cx="583247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6"/>
          <p:cNvSpPr txBox="1">
            <a:spLocks noChangeArrowheads="1"/>
          </p:cNvSpPr>
          <p:nvPr/>
        </p:nvSpPr>
        <p:spPr bwMode="auto">
          <a:xfrm>
            <a:off x="4786370" y="816114"/>
            <a:ext cx="34083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بررسي پلان طبقات</a:t>
            </a:r>
            <a:endParaRPr lang="en-US" sz="4000" dirty="0">
              <a:solidFill>
                <a:srgbClr val="3AB1C7"/>
              </a:solidFill>
              <a:cs typeface="Mj_Tunisia Lt" panose="00000400000000000000" pitchFamily="2" charset="-78"/>
            </a:endParaRPr>
          </a:p>
        </p:txBody>
      </p:sp>
      <p:sp>
        <p:nvSpPr>
          <p:cNvPr id="475143" name="Rectangle 7"/>
          <p:cNvSpPr>
            <a:spLocks noChangeArrowheads="1"/>
          </p:cNvSpPr>
          <p:nvPr/>
        </p:nvSpPr>
        <p:spPr bwMode="auto">
          <a:xfrm>
            <a:off x="5638800" y="3200400"/>
            <a:ext cx="2286000" cy="28956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5144" name="AutoShape 8"/>
          <p:cNvSpPr>
            <a:spLocks noChangeArrowheads="1"/>
          </p:cNvSpPr>
          <p:nvPr/>
        </p:nvSpPr>
        <p:spPr bwMode="auto">
          <a:xfrm>
            <a:off x="5181600" y="4267200"/>
            <a:ext cx="762000" cy="457200"/>
          </a:xfrm>
          <a:prstGeom prst="rightArrow">
            <a:avLst>
              <a:gd name="adj1" fmla="val 50000"/>
              <a:gd name="adj2" fmla="val 41667"/>
            </a:avLst>
          </a:prstGeom>
          <a:solidFill>
            <a:srgbClr val="663300"/>
          </a:solidFill>
          <a:ln w="9525">
            <a:solidFill>
              <a:srgbClr val="663300"/>
            </a:solidFill>
            <a:miter lim="800000"/>
            <a:headEnd/>
            <a:tailEnd/>
          </a:ln>
        </p:spPr>
        <p:txBody>
          <a:bodyPr wrap="none" anchor="ctr"/>
          <a:lstStyle/>
          <a:p>
            <a:endParaRPr lang="en-US"/>
          </a:p>
        </p:txBody>
      </p:sp>
    </p:spTree>
    <p:extLst>
      <p:ext uri="{BB962C8B-B14F-4D97-AF65-F5344CB8AC3E}">
        <p14:creationId xmlns:p14="http://schemas.microsoft.com/office/powerpoint/2010/main" val="78919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5143"/>
                                        </p:tgtEl>
                                        <p:attrNameLst>
                                          <p:attrName>style.visibility</p:attrName>
                                        </p:attrNameLst>
                                      </p:cBhvr>
                                      <p:to>
                                        <p:strVal val="visible"/>
                                      </p:to>
                                    </p:set>
                                    <p:animEffect transition="in" filter="fade">
                                      <p:cBhvr>
                                        <p:cTn id="7" dur="2000"/>
                                        <p:tgtEl>
                                          <p:spTgt spid="47514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5144"/>
                                        </p:tgtEl>
                                        <p:attrNameLst>
                                          <p:attrName>style.visibility</p:attrName>
                                        </p:attrNameLst>
                                      </p:cBhvr>
                                      <p:to>
                                        <p:strVal val="visible"/>
                                      </p:to>
                                    </p:set>
                                    <p:animEffect transition="in" filter="fade">
                                      <p:cBhvr>
                                        <p:cTn id="11" dur="2000"/>
                                        <p:tgtEl>
                                          <p:spTgt spid="475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3" grpId="0" animBg="1"/>
      <p:bldP spid="4751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0038" y="1598613"/>
            <a:ext cx="5995987" cy="44973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descr="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81313" y="1598613"/>
            <a:ext cx="3373437" cy="44973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a:xfrm>
            <a:off x="395288" y="1412875"/>
            <a:ext cx="4248150" cy="647700"/>
          </a:xfrm>
        </p:spPr>
        <p:txBody>
          <a:bodyPr>
            <a:normAutofit/>
          </a:bodyPr>
          <a:lstStyle/>
          <a:p>
            <a:pPr algn="r"/>
            <a:r>
              <a:rPr lang="fa-IR" sz="2000" dirty="0">
                <a:solidFill>
                  <a:schemeClr val="bg1">
                    <a:lumMod val="85000"/>
                  </a:schemeClr>
                </a:solidFill>
                <a:cs typeface="Mj_Tunisia Lt" panose="00000400000000000000" pitchFamily="2" charset="-78"/>
              </a:rPr>
              <a:t>دسترسی پياده مرکزی به مجموعه تالمات</a:t>
            </a:r>
            <a:endParaRPr lang="en-US" sz="2000" dirty="0">
              <a:solidFill>
                <a:schemeClr val="bg1">
                  <a:lumMod val="85000"/>
                </a:schemeClr>
              </a:solidFill>
              <a:cs typeface="Mj_Tunisia Lt" panose="00000400000000000000" pitchFamily="2" charset="-78"/>
            </a:endParaRPr>
          </a:p>
        </p:txBody>
      </p:sp>
      <p:pic>
        <p:nvPicPr>
          <p:cNvPr id="6152" name="Picture 8"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476250"/>
            <a:ext cx="3946525" cy="277653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852738"/>
            <a:ext cx="4103687" cy="2808287"/>
          </a:xfrm>
          <a:prstGeom prst="rect">
            <a:avLst/>
          </a:prstGeom>
          <a:noFill/>
          <a:extLst>
            <a:ext uri="{909E8E84-426E-40DD-AFC4-6F175D3DCCD1}">
              <a14:hiddenFill xmlns:a14="http://schemas.microsoft.com/office/drawing/2010/main">
                <a:solidFill>
                  <a:srgbClr val="FFFFFF"/>
                </a:solidFill>
              </a14:hiddenFill>
            </a:ext>
          </a:extLst>
        </p:spPr>
      </p:pic>
      <p:sp>
        <p:nvSpPr>
          <p:cNvPr id="6154" name="Text Box 10"/>
          <p:cNvSpPr txBox="1">
            <a:spLocks noChangeArrowheads="1"/>
          </p:cNvSpPr>
          <p:nvPr/>
        </p:nvSpPr>
        <p:spPr bwMode="auto">
          <a:xfrm>
            <a:off x="4643438" y="4540250"/>
            <a:ext cx="26869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fa-IR" sz="2000" dirty="0">
                <a:solidFill>
                  <a:schemeClr val="bg1">
                    <a:lumMod val="85000"/>
                  </a:schemeClr>
                </a:solidFill>
                <a:cs typeface="Mj_Tunisia Lt" panose="00000400000000000000" pitchFamily="2" charset="-78"/>
              </a:rPr>
              <a:t>جبهه غربی مجموعه تالمات</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1267478474"/>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9" name="Picture 5" descr="DSC019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43200"/>
            <a:ext cx="4927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430" name="Picture 6" descr="DSC019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858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00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87429"/>
                                        </p:tgtEl>
                                        <p:attrNameLst>
                                          <p:attrName>style.visibility</p:attrName>
                                        </p:attrNameLst>
                                      </p:cBhvr>
                                      <p:to>
                                        <p:strVal val="visible"/>
                                      </p:to>
                                    </p:set>
                                    <p:animEffect transition="in" filter="fade">
                                      <p:cBhvr>
                                        <p:cTn id="7" dur="2000"/>
                                        <p:tgtEl>
                                          <p:spTgt spid="48742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87430"/>
                                        </p:tgtEl>
                                        <p:attrNameLst>
                                          <p:attrName>style.visibility</p:attrName>
                                        </p:attrNameLst>
                                      </p:cBhvr>
                                      <p:to>
                                        <p:strVal val="visible"/>
                                      </p:to>
                                    </p:set>
                                    <p:animEffect transition="in" filter="fade">
                                      <p:cBhvr>
                                        <p:cTn id="11" dur="2000"/>
                                        <p:tgtEl>
                                          <p:spTgt spid="487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5"/>
          <p:cNvSpPr txBox="1">
            <a:spLocks noChangeArrowheads="1"/>
          </p:cNvSpPr>
          <p:nvPr/>
        </p:nvSpPr>
        <p:spPr bwMode="auto">
          <a:xfrm>
            <a:off x="942975" y="-6319838"/>
            <a:ext cx="3386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a:cs typeface="B Elham" pitchFamily="2" charset="-78"/>
              </a:rPr>
              <a:t>جزئيات  مصالح و نما</a:t>
            </a:r>
            <a:endParaRPr lang="en-US" sz="4000">
              <a:cs typeface="B Elham" pitchFamily="2" charset="-78"/>
            </a:endParaRPr>
          </a:p>
        </p:txBody>
      </p:sp>
      <p:pic>
        <p:nvPicPr>
          <p:cNvPr id="491526" name="Picture 6" descr="Picture 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2689225"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7" name="Picture 7" descr="Picture 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828800"/>
            <a:ext cx="48831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28" name="Text Box 8"/>
          <p:cNvSpPr txBox="1">
            <a:spLocks noChangeArrowheads="1"/>
          </p:cNvSpPr>
          <p:nvPr/>
        </p:nvSpPr>
        <p:spPr bwMode="auto">
          <a:xfrm>
            <a:off x="557075" y="685800"/>
            <a:ext cx="3592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جزئيات مصالح و نما</a:t>
            </a:r>
            <a:endParaRPr lang="en-US" sz="40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92171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27"/>
                                        </p:tgtEl>
                                        <p:attrNameLst>
                                          <p:attrName>style.visibility</p:attrName>
                                        </p:attrNameLst>
                                      </p:cBhvr>
                                      <p:to>
                                        <p:strVal val="visible"/>
                                      </p:to>
                                    </p:set>
                                    <p:animEffect transition="in" filter="fade">
                                      <p:cBhvr>
                                        <p:cTn id="7" dur="2000"/>
                                        <p:tgtEl>
                                          <p:spTgt spid="491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26"/>
                                        </p:tgtEl>
                                        <p:attrNameLst>
                                          <p:attrName>style.visibility</p:attrName>
                                        </p:attrNameLst>
                                      </p:cBhvr>
                                      <p:to>
                                        <p:strVal val="visible"/>
                                      </p:to>
                                    </p:set>
                                    <p:animEffect transition="in" filter="fade">
                                      <p:cBhvr>
                                        <p:cTn id="12" dur="2000"/>
                                        <p:tgtEl>
                                          <p:spTgt spid="491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1528"/>
                                        </p:tgtEl>
                                        <p:attrNameLst>
                                          <p:attrName>style.visibility</p:attrName>
                                        </p:attrNameLst>
                                      </p:cBhvr>
                                      <p:to>
                                        <p:strVal val="visible"/>
                                      </p:to>
                                    </p:set>
                                    <p:animEffect transition="in" filter="fade">
                                      <p:cBhvr>
                                        <p:cTn id="17" dur="2000"/>
                                        <p:tgtEl>
                                          <p:spTgt spid="49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3" name="Text Box 5"/>
          <p:cNvSpPr txBox="1">
            <a:spLocks noChangeArrowheads="1"/>
          </p:cNvSpPr>
          <p:nvPr/>
        </p:nvSpPr>
        <p:spPr bwMode="auto">
          <a:xfrm>
            <a:off x="1881041" y="968375"/>
            <a:ext cx="1295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fa-IR" sz="4000" dirty="0">
                <a:solidFill>
                  <a:srgbClr val="3AB1C7"/>
                </a:solidFill>
                <a:cs typeface="Mj_Tunisia Lt" panose="00000400000000000000" pitchFamily="2" charset="-78"/>
              </a:rPr>
              <a:t>ديدها</a:t>
            </a:r>
            <a:endParaRPr lang="en-US" sz="4000" dirty="0">
              <a:solidFill>
                <a:srgbClr val="3AB1C7"/>
              </a:solidFill>
              <a:cs typeface="Mj_Tunisia Lt" panose="00000400000000000000" pitchFamily="2" charset="-78"/>
            </a:endParaRPr>
          </a:p>
        </p:txBody>
      </p:sp>
      <p:pic>
        <p:nvPicPr>
          <p:cNvPr id="493574" name="Picture 6" descr="DSC019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5" name="Picture 7" descr="DSC01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276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11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3573"/>
                                        </p:tgtEl>
                                        <p:attrNameLst>
                                          <p:attrName>style.visibility</p:attrName>
                                        </p:attrNameLst>
                                      </p:cBhvr>
                                      <p:to>
                                        <p:strVal val="visible"/>
                                      </p:to>
                                    </p:set>
                                    <p:animEffect transition="in" filter="fade">
                                      <p:cBhvr>
                                        <p:cTn id="7" dur="2000"/>
                                        <p:tgtEl>
                                          <p:spTgt spid="493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3575"/>
                                        </p:tgtEl>
                                        <p:attrNameLst>
                                          <p:attrName>style.visibility</p:attrName>
                                        </p:attrNameLst>
                                      </p:cBhvr>
                                      <p:to>
                                        <p:strVal val="visible"/>
                                      </p:to>
                                    </p:set>
                                    <p:animEffect transition="in" filter="fade">
                                      <p:cBhvr>
                                        <p:cTn id="12" dur="2000"/>
                                        <p:tgtEl>
                                          <p:spTgt spid="493575"/>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93574"/>
                                        </p:tgtEl>
                                        <p:attrNameLst>
                                          <p:attrName>style.visibility</p:attrName>
                                        </p:attrNameLst>
                                      </p:cBhvr>
                                      <p:to>
                                        <p:strVal val="visible"/>
                                      </p:to>
                                    </p:set>
                                    <p:animEffect transition="in" filter="fade">
                                      <p:cBhvr>
                                        <p:cTn id="16" dur="2000"/>
                                        <p:tgtEl>
                                          <p:spTgt spid="493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descr="DSC01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DSC019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06705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472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descr="pelan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52513"/>
            <a:ext cx="755967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3"/>
          <p:cNvSpPr txBox="1">
            <a:spLocks noChangeArrowheads="1"/>
          </p:cNvSpPr>
          <p:nvPr/>
        </p:nvSpPr>
        <p:spPr bwMode="auto">
          <a:xfrm>
            <a:off x="539750" y="404813"/>
            <a:ext cx="1871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3200" b="1" dirty="0">
                <a:solidFill>
                  <a:srgbClr val="3AB1C7"/>
                </a:solidFill>
                <a:cs typeface="Mj_Tunisia Lt" panose="00000400000000000000" pitchFamily="2" charset="-78"/>
              </a:rPr>
              <a:t>پلان طبقات</a:t>
            </a:r>
            <a:endParaRPr lang="en-US" sz="32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19525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boresh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69850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3"/>
          <p:cNvSpPr txBox="1">
            <a:spLocks noChangeArrowheads="1"/>
          </p:cNvSpPr>
          <p:nvPr/>
        </p:nvSpPr>
        <p:spPr bwMode="auto">
          <a:xfrm>
            <a:off x="5867400" y="602455"/>
            <a:ext cx="2374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spcBef>
                <a:spcPct val="50000"/>
              </a:spcBef>
            </a:pPr>
            <a:r>
              <a:rPr lang="fa-IR" sz="2800" b="1" dirty="0">
                <a:solidFill>
                  <a:srgbClr val="3AB1C7"/>
                </a:solidFill>
                <a:cs typeface="Mj_Tunisia Lt" panose="00000400000000000000" pitchFamily="2" charset="-78"/>
              </a:rPr>
              <a:t>برش مجموعه</a:t>
            </a:r>
            <a:endParaRPr lang="en-US" sz="2800" b="1"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20943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33375"/>
            <a:ext cx="38877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333375"/>
            <a:ext cx="388778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DSC024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575050"/>
            <a:ext cx="41767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91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DSC0247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6463" y="260350"/>
            <a:ext cx="3995737" cy="2997200"/>
          </a:xfrm>
          <a:noFill/>
          <a:extLst>
            <a:ext uri="{909E8E84-426E-40DD-AFC4-6F175D3DCCD1}">
              <a14:hiddenFill xmlns:a14="http://schemas.microsoft.com/office/drawing/2010/main">
                <a:solidFill>
                  <a:srgbClr val="FFFFFF"/>
                </a:solidFill>
              </a14:hiddenFill>
            </a:ext>
          </a:extLst>
        </p:spPr>
      </p:pic>
      <p:pic>
        <p:nvPicPr>
          <p:cNvPr id="48132" name="Picture 3" descr="DSC024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DSC024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644900"/>
            <a:ext cx="388937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descr="DSC024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57346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31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descr="DSC02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76250"/>
            <a:ext cx="36480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DSC024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789363"/>
            <a:ext cx="37449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DSC02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025" y="481013"/>
            <a:ext cx="35782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70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DSC024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435350"/>
            <a:ext cx="4216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DSC024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274638"/>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DSC024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2603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04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1727327" y="838200"/>
            <a:ext cx="4632325" cy="792163"/>
          </a:xfrm>
        </p:spPr>
        <p:txBody>
          <a:bodyPr>
            <a:noAutofit/>
          </a:bodyPr>
          <a:lstStyle/>
          <a:p>
            <a:pPr algn="r"/>
            <a:r>
              <a:rPr lang="fa-IR" sz="4000" dirty="0">
                <a:solidFill>
                  <a:srgbClr val="3AB1C7"/>
                </a:solidFill>
                <a:cs typeface="Mj_Tunisia Lt" panose="00000400000000000000" pitchFamily="2" charset="-78"/>
              </a:rPr>
              <a:t>مجموعه بران </a:t>
            </a:r>
            <a:r>
              <a:rPr lang="fa-IR" sz="4000" dirty="0" smtClean="0">
                <a:solidFill>
                  <a:srgbClr val="3AB1C7"/>
                </a:solidFill>
                <a:cs typeface="Mj_Tunisia Lt" panose="00000400000000000000" pitchFamily="2" charset="-78"/>
              </a:rPr>
              <a:t>نادرن</a:t>
            </a:r>
            <a:endParaRPr lang="en-US" sz="4000" dirty="0">
              <a:solidFill>
                <a:srgbClr val="3AB1C7"/>
              </a:solidFill>
              <a:cs typeface="Mj_Tunisia Lt" panose="00000400000000000000" pitchFamily="2" charset="-78"/>
            </a:endParaRPr>
          </a:p>
        </p:txBody>
      </p:sp>
      <p:pic>
        <p:nvPicPr>
          <p:cNvPr id="7172" name="Picture 4" descr="21"/>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tretch>
            <a:fillRect/>
          </a:stretch>
        </p:blipFill>
        <p:spPr>
          <a:xfrm>
            <a:off x="721114" y="2133600"/>
            <a:ext cx="664475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1931431"/>
      </p:ext>
    </p:extLst>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descr="DSC02486"/>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95288" y="333375"/>
            <a:ext cx="395605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DSC02487"/>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859338" y="342900"/>
            <a:ext cx="38893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DSC02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3716338"/>
            <a:ext cx="4100512"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51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descr="DSC024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76250"/>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DSC0247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150" y="2997200"/>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507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descr="4 copy"/>
          <p:cNvPicPr>
            <a:picLocks noChangeAspect="1" noChangeArrowheads="1"/>
          </p:cNvPicPr>
          <p:nvPr/>
        </p:nvPicPr>
        <p:blipFill>
          <a:blip r:embed="rId3">
            <a:clrChange>
              <a:clrFrom>
                <a:srgbClr val="CABDAA"/>
              </a:clrFrom>
              <a:clrTo>
                <a:srgbClr val="CABDAA">
                  <a:alpha val="0"/>
                </a:srgbClr>
              </a:clrTo>
            </a:clrChange>
            <a:lum contrast="18000"/>
            <a:extLst>
              <a:ext uri="{28A0092B-C50C-407E-A947-70E740481C1C}">
                <a14:useLocalDpi xmlns:a14="http://schemas.microsoft.com/office/drawing/2010/main" val="0"/>
              </a:ext>
            </a:extLst>
          </a:blip>
          <a:srcRect t="1704"/>
          <a:stretch>
            <a:fillRect/>
          </a:stretch>
        </p:blipFill>
        <p:spPr bwMode="auto">
          <a:xfrm>
            <a:off x="1509491" y="1676400"/>
            <a:ext cx="5715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476071"/>
            <a:ext cx="8886382" cy="1200329"/>
          </a:xfrm>
          <a:prstGeom prst="rect">
            <a:avLst/>
          </a:prstGeom>
          <a:noFill/>
        </p:spPr>
        <p:txBody>
          <a:bodyPr wrap="square" rtlCol="1">
            <a:spAutoFit/>
          </a:bodyPr>
          <a:lstStyle/>
          <a:p>
            <a:pPr algn="just" rtl="1"/>
            <a:r>
              <a:rPr lang="fa-IR" sz="3600" kern="10" dirty="0">
                <a:solidFill>
                  <a:srgbClr val="3AB1C7"/>
                </a:solidFill>
                <a:latin typeface="Arial"/>
                <a:cs typeface="Mj_Tunisia Lt" panose="00000400000000000000" pitchFamily="2" charset="-78"/>
              </a:rPr>
              <a:t>قرارگرفتن توده </a:t>
            </a:r>
            <a:r>
              <a:rPr lang="fa-IR" sz="3600" kern="10" dirty="0" smtClean="0">
                <a:solidFill>
                  <a:srgbClr val="3AB1C7"/>
                </a:solidFill>
                <a:latin typeface="Arial"/>
                <a:cs typeface="Mj_Tunisia Lt" panose="00000400000000000000" pitchFamily="2" charset="-78"/>
              </a:rPr>
              <a:t>ها  </a:t>
            </a:r>
            <a:r>
              <a:rPr lang="fa-IR" sz="3600" kern="10" dirty="0">
                <a:solidFill>
                  <a:srgbClr val="3AB1C7"/>
                </a:solidFill>
                <a:latin typeface="Arial"/>
                <a:cs typeface="Mj_Tunisia Lt" panose="00000400000000000000" pitchFamily="2" charset="-78"/>
              </a:rPr>
              <a:t>به شكل خطي</a:t>
            </a:r>
            <a:endParaRPr lang="en-US" sz="3600" kern="10" dirty="0">
              <a:solidFill>
                <a:srgbClr val="3AB1C7"/>
              </a:solidFill>
              <a:latin typeface="Arial"/>
              <a:cs typeface="Mj_Tunisia Lt" panose="00000400000000000000" pitchFamily="2" charset="-78"/>
            </a:endParaRPr>
          </a:p>
          <a:p>
            <a:pPr algn="just"/>
            <a:endParaRPr lang="fa-IR" sz="3600" dirty="0"/>
          </a:p>
        </p:txBody>
      </p:sp>
    </p:spTree>
    <p:extLst>
      <p:ext uri="{BB962C8B-B14F-4D97-AF65-F5344CB8AC3E}">
        <p14:creationId xmlns:p14="http://schemas.microsoft.com/office/powerpoint/2010/main" val="424886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15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708275"/>
            <a:ext cx="28717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1" name="Picture 3" descr="16 copy"/>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836863" y="333375"/>
            <a:ext cx="30305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2" name="Picture 4" descr="17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4429125"/>
            <a:ext cx="3048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3" name="Picture 5" descr="18 copy"/>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304800" y="3429000"/>
            <a:ext cx="246856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4" name="Picture 6" descr="19 copy"/>
          <p:cNvPicPr>
            <a:picLocks noChangeAspect="1"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304800" y="333375"/>
            <a:ext cx="240506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5" name="WordArt 7"/>
          <p:cNvSpPr>
            <a:spLocks noChangeArrowheads="1" noChangeShapeType="1" noTextEdit="1"/>
          </p:cNvSpPr>
          <p:nvPr/>
        </p:nvSpPr>
        <p:spPr bwMode="auto">
          <a:xfrm>
            <a:off x="6732588" y="836613"/>
            <a:ext cx="1800225" cy="1011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3600" kern="10" dirty="0">
                <a:solidFill>
                  <a:srgbClr val="3AB1C7"/>
                </a:solidFill>
                <a:latin typeface="Arial"/>
                <a:cs typeface="Mj_Tunisia Lt" panose="00000400000000000000" pitchFamily="2" charset="-78"/>
              </a:rPr>
              <a:t>ايجادتنوع</a:t>
            </a:r>
          </a:p>
          <a:p>
            <a:pPr algn="ctr" rtl="1"/>
            <a:r>
              <a:rPr lang="fa-IR" sz="3600" kern="10" dirty="0">
                <a:solidFill>
                  <a:srgbClr val="3AB1C7"/>
                </a:solidFill>
                <a:latin typeface="Arial"/>
                <a:cs typeface="Mj_Tunisia Lt" panose="00000400000000000000" pitchFamily="2" charset="-78"/>
              </a:rPr>
              <a:t> در بافت</a:t>
            </a:r>
            <a:endParaRPr lang="en-US" sz="3600" kern="10" dirty="0">
              <a:solidFill>
                <a:srgbClr val="3AB1C7"/>
              </a:solidFill>
              <a:latin typeface="Arial"/>
              <a:cs typeface="Mj_Tunisia Lt" panose="00000400000000000000" pitchFamily="2" charset="-78"/>
            </a:endParaRPr>
          </a:p>
        </p:txBody>
      </p:sp>
      <p:sp>
        <p:nvSpPr>
          <p:cNvPr id="519176" name="Oval 8"/>
          <p:cNvSpPr>
            <a:spLocks noChangeArrowheads="1"/>
          </p:cNvSpPr>
          <p:nvPr/>
        </p:nvSpPr>
        <p:spPr bwMode="auto">
          <a:xfrm>
            <a:off x="1447800" y="3581400"/>
            <a:ext cx="1066800" cy="990600"/>
          </a:xfrm>
          <a:prstGeom prst="ellipse">
            <a:avLst/>
          </a:prstGeom>
          <a:noFill/>
          <a:ln w="6350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9177" name="Oval 9"/>
          <p:cNvSpPr>
            <a:spLocks noChangeArrowheads="1"/>
          </p:cNvSpPr>
          <p:nvPr/>
        </p:nvSpPr>
        <p:spPr bwMode="auto">
          <a:xfrm>
            <a:off x="7459663" y="3302000"/>
            <a:ext cx="1066800" cy="990600"/>
          </a:xfrm>
          <a:prstGeom prst="ellipse">
            <a:avLst/>
          </a:prstGeom>
          <a:noFill/>
          <a:ln w="6350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9178" name="Oval 10"/>
          <p:cNvSpPr>
            <a:spLocks noChangeArrowheads="1"/>
          </p:cNvSpPr>
          <p:nvPr/>
        </p:nvSpPr>
        <p:spPr bwMode="auto">
          <a:xfrm>
            <a:off x="4284663" y="4800600"/>
            <a:ext cx="1066800" cy="990600"/>
          </a:xfrm>
          <a:prstGeom prst="ellipse">
            <a:avLst/>
          </a:prstGeom>
          <a:noFill/>
          <a:ln w="6350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62855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9175"/>
                                        </p:tgtEl>
                                        <p:attrNameLst>
                                          <p:attrName>style.visibility</p:attrName>
                                        </p:attrNameLst>
                                      </p:cBhvr>
                                      <p:to>
                                        <p:strVal val="visible"/>
                                      </p:to>
                                    </p:set>
                                    <p:anim calcmode="lin" valueType="num">
                                      <p:cBhvr additive="base">
                                        <p:cTn id="7" dur="500" fill="hold"/>
                                        <p:tgtEl>
                                          <p:spTgt spid="519175"/>
                                        </p:tgtEl>
                                        <p:attrNameLst>
                                          <p:attrName>ppt_x</p:attrName>
                                        </p:attrNameLst>
                                      </p:cBhvr>
                                      <p:tavLst>
                                        <p:tav tm="0">
                                          <p:val>
                                            <p:strVal val="0-#ppt_w/2"/>
                                          </p:val>
                                        </p:tav>
                                        <p:tav tm="100000">
                                          <p:val>
                                            <p:strVal val="#ppt_x"/>
                                          </p:val>
                                        </p:tav>
                                      </p:tavLst>
                                    </p:anim>
                                    <p:anim calcmode="lin" valueType="num">
                                      <p:cBhvr additive="base">
                                        <p:cTn id="8" dur="500" fill="hold"/>
                                        <p:tgtEl>
                                          <p:spTgt spid="51917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519171"/>
                                        </p:tgtEl>
                                        <p:attrNameLst>
                                          <p:attrName>style.visibility</p:attrName>
                                        </p:attrNameLst>
                                      </p:cBhvr>
                                      <p:to>
                                        <p:strVal val="visible"/>
                                      </p:to>
                                    </p:set>
                                    <p:animEffect transition="in" filter="dissolve">
                                      <p:cBhvr>
                                        <p:cTn id="12" dur="500"/>
                                        <p:tgtEl>
                                          <p:spTgt spid="519171"/>
                                        </p:tgtEl>
                                      </p:cBhvr>
                                    </p:animEffect>
                                  </p:childTnLst>
                                </p:cTn>
                              </p:par>
                              <p:par>
                                <p:cTn id="13" presetID="9" presetClass="entr" presetSubtype="0" fill="hold" nodeType="withEffect">
                                  <p:stCondLst>
                                    <p:cond delay="0"/>
                                  </p:stCondLst>
                                  <p:childTnLst>
                                    <p:set>
                                      <p:cBhvr>
                                        <p:cTn id="14" dur="1" fill="hold">
                                          <p:stCondLst>
                                            <p:cond delay="0"/>
                                          </p:stCondLst>
                                        </p:cTn>
                                        <p:tgtEl>
                                          <p:spTgt spid="519170"/>
                                        </p:tgtEl>
                                        <p:attrNameLst>
                                          <p:attrName>style.visibility</p:attrName>
                                        </p:attrNameLst>
                                      </p:cBhvr>
                                      <p:to>
                                        <p:strVal val="visible"/>
                                      </p:to>
                                    </p:set>
                                    <p:animEffect transition="in" filter="dissolve">
                                      <p:cBhvr>
                                        <p:cTn id="15" dur="500"/>
                                        <p:tgtEl>
                                          <p:spTgt spid="519170"/>
                                        </p:tgtEl>
                                      </p:cBhvr>
                                    </p:animEffect>
                                  </p:childTnLst>
                                </p:cTn>
                              </p:par>
                              <p:par>
                                <p:cTn id="16" presetID="9" presetClass="entr" presetSubtype="0" fill="hold" nodeType="withEffect">
                                  <p:stCondLst>
                                    <p:cond delay="0"/>
                                  </p:stCondLst>
                                  <p:childTnLst>
                                    <p:set>
                                      <p:cBhvr>
                                        <p:cTn id="17" dur="1" fill="hold">
                                          <p:stCondLst>
                                            <p:cond delay="0"/>
                                          </p:stCondLst>
                                        </p:cTn>
                                        <p:tgtEl>
                                          <p:spTgt spid="519174"/>
                                        </p:tgtEl>
                                        <p:attrNameLst>
                                          <p:attrName>style.visibility</p:attrName>
                                        </p:attrNameLst>
                                      </p:cBhvr>
                                      <p:to>
                                        <p:strVal val="visible"/>
                                      </p:to>
                                    </p:set>
                                    <p:animEffect transition="in" filter="dissolve">
                                      <p:cBhvr>
                                        <p:cTn id="18" dur="500"/>
                                        <p:tgtEl>
                                          <p:spTgt spid="519174"/>
                                        </p:tgtEl>
                                      </p:cBhvr>
                                    </p:animEffect>
                                  </p:childTnLst>
                                </p:cTn>
                              </p:par>
                              <p:par>
                                <p:cTn id="19" presetID="9" presetClass="entr" presetSubtype="0" fill="hold" nodeType="withEffect">
                                  <p:stCondLst>
                                    <p:cond delay="0"/>
                                  </p:stCondLst>
                                  <p:childTnLst>
                                    <p:set>
                                      <p:cBhvr>
                                        <p:cTn id="20" dur="1" fill="hold">
                                          <p:stCondLst>
                                            <p:cond delay="0"/>
                                          </p:stCondLst>
                                        </p:cTn>
                                        <p:tgtEl>
                                          <p:spTgt spid="519173"/>
                                        </p:tgtEl>
                                        <p:attrNameLst>
                                          <p:attrName>style.visibility</p:attrName>
                                        </p:attrNameLst>
                                      </p:cBhvr>
                                      <p:to>
                                        <p:strVal val="visible"/>
                                      </p:to>
                                    </p:set>
                                    <p:animEffect transition="in" filter="dissolve">
                                      <p:cBhvr>
                                        <p:cTn id="21" dur="500"/>
                                        <p:tgtEl>
                                          <p:spTgt spid="519173"/>
                                        </p:tgtEl>
                                      </p:cBhvr>
                                    </p:animEffect>
                                  </p:childTnLst>
                                </p:cTn>
                              </p:par>
                              <p:par>
                                <p:cTn id="22" presetID="9" presetClass="entr" presetSubtype="0" fill="hold" nodeType="withEffect">
                                  <p:stCondLst>
                                    <p:cond delay="0"/>
                                  </p:stCondLst>
                                  <p:childTnLst>
                                    <p:set>
                                      <p:cBhvr>
                                        <p:cTn id="23" dur="1" fill="hold">
                                          <p:stCondLst>
                                            <p:cond delay="0"/>
                                          </p:stCondLst>
                                        </p:cTn>
                                        <p:tgtEl>
                                          <p:spTgt spid="519172"/>
                                        </p:tgtEl>
                                        <p:attrNameLst>
                                          <p:attrName>style.visibility</p:attrName>
                                        </p:attrNameLst>
                                      </p:cBhvr>
                                      <p:to>
                                        <p:strVal val="visible"/>
                                      </p:to>
                                    </p:set>
                                    <p:animEffect transition="in" filter="dissolve">
                                      <p:cBhvr>
                                        <p:cTn id="24" dur="500"/>
                                        <p:tgtEl>
                                          <p:spTgt spid="519172"/>
                                        </p:tgtEl>
                                      </p:cBhvr>
                                    </p:animEffect>
                                  </p:childTnLst>
                                </p:cTn>
                              </p:par>
                              <p:par>
                                <p:cTn id="25" presetID="15" presetClass="entr" presetSubtype="0" fill="hold" grpId="0" nodeType="withEffect">
                                  <p:stCondLst>
                                    <p:cond delay="0"/>
                                  </p:stCondLst>
                                  <p:childTnLst>
                                    <p:set>
                                      <p:cBhvr>
                                        <p:cTn id="26" dur="1" fill="hold">
                                          <p:stCondLst>
                                            <p:cond delay="0"/>
                                          </p:stCondLst>
                                        </p:cTn>
                                        <p:tgtEl>
                                          <p:spTgt spid="519177"/>
                                        </p:tgtEl>
                                        <p:attrNameLst>
                                          <p:attrName>style.visibility</p:attrName>
                                        </p:attrNameLst>
                                      </p:cBhvr>
                                      <p:to>
                                        <p:strVal val="visible"/>
                                      </p:to>
                                    </p:set>
                                    <p:anim calcmode="lin" valueType="num">
                                      <p:cBhvr>
                                        <p:cTn id="27" dur="1000" fill="hold"/>
                                        <p:tgtEl>
                                          <p:spTgt spid="519177"/>
                                        </p:tgtEl>
                                        <p:attrNameLst>
                                          <p:attrName>ppt_w</p:attrName>
                                        </p:attrNameLst>
                                      </p:cBhvr>
                                      <p:tavLst>
                                        <p:tav tm="0">
                                          <p:val>
                                            <p:fltVal val="0"/>
                                          </p:val>
                                        </p:tav>
                                        <p:tav tm="100000">
                                          <p:val>
                                            <p:strVal val="#ppt_w"/>
                                          </p:val>
                                        </p:tav>
                                      </p:tavLst>
                                    </p:anim>
                                    <p:anim calcmode="lin" valueType="num">
                                      <p:cBhvr>
                                        <p:cTn id="28" dur="1000" fill="hold"/>
                                        <p:tgtEl>
                                          <p:spTgt spid="519177"/>
                                        </p:tgtEl>
                                        <p:attrNameLst>
                                          <p:attrName>ppt_h</p:attrName>
                                        </p:attrNameLst>
                                      </p:cBhvr>
                                      <p:tavLst>
                                        <p:tav tm="0">
                                          <p:val>
                                            <p:fltVal val="0"/>
                                          </p:val>
                                        </p:tav>
                                        <p:tav tm="100000">
                                          <p:val>
                                            <p:strVal val="#ppt_h"/>
                                          </p:val>
                                        </p:tav>
                                      </p:tavLst>
                                    </p:anim>
                                    <p:anim calcmode="lin" valueType="num">
                                      <p:cBhvr>
                                        <p:cTn id="29" dur="1000" fill="hold"/>
                                        <p:tgtEl>
                                          <p:spTgt spid="51917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19177"/>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519176"/>
                                        </p:tgtEl>
                                        <p:attrNameLst>
                                          <p:attrName>style.visibility</p:attrName>
                                        </p:attrNameLst>
                                      </p:cBhvr>
                                      <p:to>
                                        <p:strVal val="visible"/>
                                      </p:to>
                                    </p:set>
                                    <p:anim calcmode="lin" valueType="num">
                                      <p:cBhvr>
                                        <p:cTn id="33" dur="1000" fill="hold"/>
                                        <p:tgtEl>
                                          <p:spTgt spid="519176"/>
                                        </p:tgtEl>
                                        <p:attrNameLst>
                                          <p:attrName>ppt_w</p:attrName>
                                        </p:attrNameLst>
                                      </p:cBhvr>
                                      <p:tavLst>
                                        <p:tav tm="0">
                                          <p:val>
                                            <p:fltVal val="0"/>
                                          </p:val>
                                        </p:tav>
                                        <p:tav tm="100000">
                                          <p:val>
                                            <p:strVal val="#ppt_w"/>
                                          </p:val>
                                        </p:tav>
                                      </p:tavLst>
                                    </p:anim>
                                    <p:anim calcmode="lin" valueType="num">
                                      <p:cBhvr>
                                        <p:cTn id="34" dur="1000" fill="hold"/>
                                        <p:tgtEl>
                                          <p:spTgt spid="519176"/>
                                        </p:tgtEl>
                                        <p:attrNameLst>
                                          <p:attrName>ppt_h</p:attrName>
                                        </p:attrNameLst>
                                      </p:cBhvr>
                                      <p:tavLst>
                                        <p:tav tm="0">
                                          <p:val>
                                            <p:fltVal val="0"/>
                                          </p:val>
                                        </p:tav>
                                        <p:tav tm="100000">
                                          <p:val>
                                            <p:strVal val="#ppt_h"/>
                                          </p:val>
                                        </p:tav>
                                      </p:tavLst>
                                    </p:anim>
                                    <p:anim calcmode="lin" valueType="num">
                                      <p:cBhvr>
                                        <p:cTn id="35" dur="1000" fill="hold"/>
                                        <p:tgtEl>
                                          <p:spTgt spid="51917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19176"/>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519178"/>
                                        </p:tgtEl>
                                        <p:attrNameLst>
                                          <p:attrName>style.visibility</p:attrName>
                                        </p:attrNameLst>
                                      </p:cBhvr>
                                      <p:to>
                                        <p:strVal val="visible"/>
                                      </p:to>
                                    </p:set>
                                    <p:anim calcmode="lin" valueType="num">
                                      <p:cBhvr>
                                        <p:cTn id="39" dur="1000" fill="hold"/>
                                        <p:tgtEl>
                                          <p:spTgt spid="519178"/>
                                        </p:tgtEl>
                                        <p:attrNameLst>
                                          <p:attrName>ppt_w</p:attrName>
                                        </p:attrNameLst>
                                      </p:cBhvr>
                                      <p:tavLst>
                                        <p:tav tm="0">
                                          <p:val>
                                            <p:fltVal val="0"/>
                                          </p:val>
                                        </p:tav>
                                        <p:tav tm="100000">
                                          <p:val>
                                            <p:strVal val="#ppt_w"/>
                                          </p:val>
                                        </p:tav>
                                      </p:tavLst>
                                    </p:anim>
                                    <p:anim calcmode="lin" valueType="num">
                                      <p:cBhvr>
                                        <p:cTn id="40" dur="1000" fill="hold"/>
                                        <p:tgtEl>
                                          <p:spTgt spid="519178"/>
                                        </p:tgtEl>
                                        <p:attrNameLst>
                                          <p:attrName>ppt_h</p:attrName>
                                        </p:attrNameLst>
                                      </p:cBhvr>
                                      <p:tavLst>
                                        <p:tav tm="0">
                                          <p:val>
                                            <p:fltVal val="0"/>
                                          </p:val>
                                        </p:tav>
                                        <p:tav tm="100000">
                                          <p:val>
                                            <p:strVal val="#ppt_h"/>
                                          </p:val>
                                        </p:tav>
                                      </p:tavLst>
                                    </p:anim>
                                    <p:anim calcmode="lin" valueType="num">
                                      <p:cBhvr>
                                        <p:cTn id="41" dur="1000" fill="hold"/>
                                        <p:tgtEl>
                                          <p:spTgt spid="5191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1917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5" grpId="0"/>
      <p:bldP spid="519176" grpId="0" animBg="1"/>
      <p:bldP spid="519177" grpId="0" animBg="1"/>
      <p:bldP spid="51917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1" name="Rectangle 5"/>
          <p:cNvSpPr>
            <a:spLocks noChangeArrowheads="1"/>
          </p:cNvSpPr>
          <p:nvPr/>
        </p:nvSpPr>
        <p:spPr bwMode="auto">
          <a:xfrm>
            <a:off x="6732588" y="2490788"/>
            <a:ext cx="504825" cy="361950"/>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1222" name="Rectangle 6"/>
          <p:cNvSpPr>
            <a:spLocks noChangeArrowheads="1"/>
          </p:cNvSpPr>
          <p:nvPr/>
        </p:nvSpPr>
        <p:spPr bwMode="auto">
          <a:xfrm>
            <a:off x="6229350" y="3933825"/>
            <a:ext cx="504825" cy="361950"/>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1223" name="Rectangle 7"/>
          <p:cNvSpPr>
            <a:spLocks noChangeArrowheads="1"/>
          </p:cNvSpPr>
          <p:nvPr/>
        </p:nvSpPr>
        <p:spPr bwMode="auto">
          <a:xfrm>
            <a:off x="6229350" y="3141663"/>
            <a:ext cx="1584325" cy="1154112"/>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4" name="Rectangle 8"/>
          <p:cNvSpPr>
            <a:spLocks noChangeArrowheads="1"/>
          </p:cNvSpPr>
          <p:nvPr/>
        </p:nvSpPr>
        <p:spPr bwMode="auto">
          <a:xfrm>
            <a:off x="6732588" y="2408238"/>
            <a:ext cx="504825" cy="444500"/>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5" name="Rectangle 9"/>
          <p:cNvSpPr>
            <a:spLocks noChangeArrowheads="1"/>
          </p:cNvSpPr>
          <p:nvPr/>
        </p:nvSpPr>
        <p:spPr bwMode="auto">
          <a:xfrm>
            <a:off x="6805613" y="4508500"/>
            <a:ext cx="504825" cy="361950"/>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6" name="Rectangle 10"/>
          <p:cNvSpPr>
            <a:spLocks noChangeArrowheads="1"/>
          </p:cNvSpPr>
          <p:nvPr/>
        </p:nvSpPr>
        <p:spPr bwMode="auto">
          <a:xfrm>
            <a:off x="5797550" y="4581525"/>
            <a:ext cx="504825" cy="361950"/>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7" name="Rectangle 11"/>
          <p:cNvSpPr>
            <a:spLocks noChangeArrowheads="1"/>
          </p:cNvSpPr>
          <p:nvPr/>
        </p:nvSpPr>
        <p:spPr bwMode="auto">
          <a:xfrm>
            <a:off x="7885113" y="4365625"/>
            <a:ext cx="720725" cy="792163"/>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8" name="Rectangle 12"/>
          <p:cNvSpPr>
            <a:spLocks noChangeArrowheads="1"/>
          </p:cNvSpPr>
          <p:nvPr/>
        </p:nvSpPr>
        <p:spPr bwMode="auto">
          <a:xfrm>
            <a:off x="6877050" y="5300663"/>
            <a:ext cx="431800" cy="288925"/>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29" name="Rectangle 13"/>
          <p:cNvSpPr>
            <a:spLocks noChangeArrowheads="1"/>
          </p:cNvSpPr>
          <p:nvPr/>
        </p:nvSpPr>
        <p:spPr bwMode="auto">
          <a:xfrm>
            <a:off x="7740650" y="5373688"/>
            <a:ext cx="720725" cy="360362"/>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1230" name="Rectangle 14"/>
          <p:cNvSpPr>
            <a:spLocks noChangeArrowheads="1"/>
          </p:cNvSpPr>
          <p:nvPr/>
        </p:nvSpPr>
        <p:spPr bwMode="auto">
          <a:xfrm>
            <a:off x="6445250" y="6021388"/>
            <a:ext cx="1439863" cy="647700"/>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31" name="Rectangle 15"/>
          <p:cNvSpPr>
            <a:spLocks noChangeArrowheads="1"/>
          </p:cNvSpPr>
          <p:nvPr/>
        </p:nvSpPr>
        <p:spPr bwMode="auto">
          <a:xfrm>
            <a:off x="5868988" y="5300663"/>
            <a:ext cx="504825" cy="360362"/>
          </a:xfrm>
          <a:prstGeom prst="rect">
            <a:avLst/>
          </a:prstGeom>
          <a:solidFill>
            <a:schemeClr val="bg1"/>
          </a:solidFill>
          <a:ln w="38100" algn="ctr">
            <a:solidFill>
              <a:srgbClr val="003399"/>
            </a:solidFill>
            <a:miter lim="800000"/>
            <a:headEnd/>
            <a:tailEnd/>
          </a:ln>
        </p:spPr>
        <p:txBody>
          <a:bodyPr wrap="none" anchor="ctr"/>
          <a:lstStyle/>
          <a:p>
            <a:endParaRPr lang="en-US"/>
          </a:p>
        </p:txBody>
      </p:sp>
      <p:sp>
        <p:nvSpPr>
          <p:cNvPr id="521232" name="Text Box 16"/>
          <p:cNvSpPr txBox="1">
            <a:spLocks noChangeArrowheads="1"/>
          </p:cNvSpPr>
          <p:nvPr/>
        </p:nvSpPr>
        <p:spPr bwMode="auto">
          <a:xfrm>
            <a:off x="4284663" y="2420938"/>
            <a:ext cx="3024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sz="1400" dirty="0">
                <a:solidFill>
                  <a:srgbClr val="3AB1C7"/>
                </a:solidFill>
                <a:cs typeface="Mj_Tunisia Lt" panose="00000400000000000000" pitchFamily="2" charset="-78"/>
              </a:rPr>
              <a:t>ورودی</a:t>
            </a:r>
            <a:endParaRPr lang="en-US" sz="1400" dirty="0">
              <a:solidFill>
                <a:srgbClr val="3AB1C7"/>
              </a:solidFill>
              <a:cs typeface="Mj_Tunisia Lt" panose="00000400000000000000" pitchFamily="2" charset="-78"/>
            </a:endParaRPr>
          </a:p>
        </p:txBody>
      </p:sp>
      <p:sp>
        <p:nvSpPr>
          <p:cNvPr id="521233" name="Text Box 17"/>
          <p:cNvSpPr txBox="1">
            <a:spLocks noChangeArrowheads="1"/>
          </p:cNvSpPr>
          <p:nvPr/>
        </p:nvSpPr>
        <p:spPr bwMode="auto">
          <a:xfrm>
            <a:off x="5868988" y="3567113"/>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  نشیمن و پذیرایی</a:t>
            </a:r>
            <a:endParaRPr lang="en-US" dirty="0">
              <a:solidFill>
                <a:srgbClr val="3AB1C7"/>
              </a:solidFill>
              <a:cs typeface="Mj_Tunisia Lt" panose="00000400000000000000" pitchFamily="2" charset="-78"/>
            </a:endParaRPr>
          </a:p>
        </p:txBody>
      </p:sp>
      <p:sp>
        <p:nvSpPr>
          <p:cNvPr id="521234" name="Text Box 18"/>
          <p:cNvSpPr txBox="1">
            <a:spLocks noChangeArrowheads="1"/>
          </p:cNvSpPr>
          <p:nvPr/>
        </p:nvSpPr>
        <p:spPr bwMode="auto">
          <a:xfrm>
            <a:off x="7524750" y="4652963"/>
            <a:ext cx="1331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sz="1400" dirty="0"/>
              <a:t>   </a:t>
            </a:r>
            <a:r>
              <a:rPr lang="fa-IR" sz="1400" dirty="0">
                <a:solidFill>
                  <a:srgbClr val="3AB1C7"/>
                </a:solidFill>
                <a:cs typeface="Mj_Tunisia Lt" panose="00000400000000000000" pitchFamily="2" charset="-78"/>
              </a:rPr>
              <a:t>آشپزخانه</a:t>
            </a:r>
            <a:endParaRPr lang="en-US" sz="1400" dirty="0">
              <a:solidFill>
                <a:srgbClr val="3AB1C7"/>
              </a:solidFill>
              <a:cs typeface="Mj_Tunisia Lt" panose="00000400000000000000" pitchFamily="2" charset="-78"/>
            </a:endParaRPr>
          </a:p>
        </p:txBody>
      </p:sp>
      <p:sp>
        <p:nvSpPr>
          <p:cNvPr id="521235" name="Text Box 19"/>
          <p:cNvSpPr txBox="1">
            <a:spLocks noChangeArrowheads="1"/>
          </p:cNvSpPr>
          <p:nvPr/>
        </p:nvSpPr>
        <p:spPr bwMode="auto">
          <a:xfrm>
            <a:off x="6299200" y="4508500"/>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تقسیم</a:t>
            </a:r>
            <a:endParaRPr lang="en-US" dirty="0">
              <a:solidFill>
                <a:srgbClr val="3AB1C7"/>
              </a:solidFill>
              <a:cs typeface="Mj_Tunisia Lt" panose="00000400000000000000" pitchFamily="2" charset="-78"/>
            </a:endParaRPr>
          </a:p>
        </p:txBody>
      </p:sp>
      <p:sp>
        <p:nvSpPr>
          <p:cNvPr id="521236" name="Text Box 20"/>
          <p:cNvSpPr txBox="1">
            <a:spLocks noChangeArrowheads="1"/>
          </p:cNvSpPr>
          <p:nvPr/>
        </p:nvSpPr>
        <p:spPr bwMode="auto">
          <a:xfrm>
            <a:off x="5580063" y="458152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sz="1400" dirty="0">
                <a:solidFill>
                  <a:srgbClr val="3AB1C7"/>
                </a:solidFill>
                <a:cs typeface="Mj_Tunisia Lt" panose="00000400000000000000" pitchFamily="2" charset="-78"/>
              </a:rPr>
              <a:t>سرویس</a:t>
            </a:r>
            <a:endParaRPr lang="en-US" sz="1400" dirty="0">
              <a:solidFill>
                <a:srgbClr val="3AB1C7"/>
              </a:solidFill>
              <a:cs typeface="Mj_Tunisia Lt" panose="00000400000000000000" pitchFamily="2" charset="-78"/>
            </a:endParaRPr>
          </a:p>
        </p:txBody>
      </p:sp>
      <p:sp>
        <p:nvSpPr>
          <p:cNvPr id="521237" name="Text Box 21"/>
          <p:cNvSpPr txBox="1">
            <a:spLocks noChangeArrowheads="1"/>
          </p:cNvSpPr>
          <p:nvPr/>
        </p:nvSpPr>
        <p:spPr bwMode="auto">
          <a:xfrm>
            <a:off x="6661150" y="52292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فیلتر</a:t>
            </a:r>
            <a:endParaRPr lang="en-US" dirty="0">
              <a:solidFill>
                <a:srgbClr val="3AB1C7"/>
              </a:solidFill>
              <a:cs typeface="Mj_Tunisia Lt" panose="00000400000000000000" pitchFamily="2" charset="-78"/>
            </a:endParaRPr>
          </a:p>
        </p:txBody>
      </p:sp>
      <p:sp>
        <p:nvSpPr>
          <p:cNvPr id="521238" name="Text Box 22"/>
          <p:cNvSpPr txBox="1">
            <a:spLocks noChangeArrowheads="1"/>
          </p:cNvSpPr>
          <p:nvPr/>
        </p:nvSpPr>
        <p:spPr bwMode="auto">
          <a:xfrm>
            <a:off x="5653088" y="529431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انبار</a:t>
            </a:r>
            <a:endParaRPr lang="en-US" dirty="0">
              <a:solidFill>
                <a:srgbClr val="3AB1C7"/>
              </a:solidFill>
              <a:cs typeface="Mj_Tunisia Lt" panose="00000400000000000000" pitchFamily="2" charset="-78"/>
            </a:endParaRPr>
          </a:p>
        </p:txBody>
      </p:sp>
      <p:sp>
        <p:nvSpPr>
          <p:cNvPr id="521239" name="Text Box 23"/>
          <p:cNvSpPr txBox="1">
            <a:spLocks noChangeArrowheads="1"/>
          </p:cNvSpPr>
          <p:nvPr/>
        </p:nvSpPr>
        <p:spPr bwMode="auto">
          <a:xfrm>
            <a:off x="7380288" y="5300663"/>
            <a:ext cx="1042987" cy="369332"/>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حمام</a:t>
            </a:r>
            <a:endParaRPr lang="en-US" dirty="0">
              <a:solidFill>
                <a:srgbClr val="3AB1C7"/>
              </a:solidFill>
              <a:cs typeface="Mj_Tunisia Lt" panose="00000400000000000000" pitchFamily="2" charset="-78"/>
            </a:endParaRPr>
          </a:p>
        </p:txBody>
      </p:sp>
      <p:sp>
        <p:nvSpPr>
          <p:cNvPr id="521240" name="Text Box 24"/>
          <p:cNvSpPr txBox="1">
            <a:spLocks noChangeArrowheads="1"/>
          </p:cNvSpPr>
          <p:nvPr/>
        </p:nvSpPr>
        <p:spPr bwMode="auto">
          <a:xfrm>
            <a:off x="6013450" y="6165850"/>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خواب</a:t>
            </a:r>
            <a:endParaRPr lang="en-US" dirty="0">
              <a:solidFill>
                <a:srgbClr val="3AB1C7"/>
              </a:solidFill>
              <a:cs typeface="Mj_Tunisia Lt" panose="00000400000000000000" pitchFamily="2" charset="-78"/>
            </a:endParaRPr>
          </a:p>
        </p:txBody>
      </p:sp>
      <p:sp>
        <p:nvSpPr>
          <p:cNvPr id="521241" name="Line 25"/>
          <p:cNvSpPr>
            <a:spLocks noChangeShapeType="1"/>
          </p:cNvSpPr>
          <p:nvPr/>
        </p:nvSpPr>
        <p:spPr bwMode="auto">
          <a:xfrm>
            <a:off x="7308850" y="4652963"/>
            <a:ext cx="576263"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2" name="Line 26"/>
          <p:cNvSpPr>
            <a:spLocks noChangeShapeType="1"/>
          </p:cNvSpPr>
          <p:nvPr/>
        </p:nvSpPr>
        <p:spPr bwMode="auto">
          <a:xfrm flipH="1">
            <a:off x="6300788" y="4652963"/>
            <a:ext cx="431800"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3" name="Line 27"/>
          <p:cNvSpPr>
            <a:spLocks noChangeShapeType="1"/>
          </p:cNvSpPr>
          <p:nvPr/>
        </p:nvSpPr>
        <p:spPr bwMode="auto">
          <a:xfrm>
            <a:off x="7092950" y="4868863"/>
            <a:ext cx="0" cy="4318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4" name="Line 28"/>
          <p:cNvSpPr>
            <a:spLocks noChangeShapeType="1"/>
          </p:cNvSpPr>
          <p:nvPr/>
        </p:nvSpPr>
        <p:spPr bwMode="auto">
          <a:xfrm flipV="1">
            <a:off x="7021513" y="4292600"/>
            <a:ext cx="0" cy="2159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5" name="Line 29"/>
          <p:cNvSpPr>
            <a:spLocks noChangeShapeType="1"/>
          </p:cNvSpPr>
          <p:nvPr/>
        </p:nvSpPr>
        <p:spPr bwMode="auto">
          <a:xfrm flipH="1">
            <a:off x="6372225" y="5445125"/>
            <a:ext cx="504825"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6" name="Line 30"/>
          <p:cNvSpPr>
            <a:spLocks noChangeShapeType="1"/>
          </p:cNvSpPr>
          <p:nvPr/>
        </p:nvSpPr>
        <p:spPr bwMode="auto">
          <a:xfrm>
            <a:off x="7308850" y="5445125"/>
            <a:ext cx="431800" cy="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7" name="Line 31"/>
          <p:cNvSpPr>
            <a:spLocks noChangeShapeType="1"/>
          </p:cNvSpPr>
          <p:nvPr/>
        </p:nvSpPr>
        <p:spPr bwMode="auto">
          <a:xfrm>
            <a:off x="7092950" y="5661025"/>
            <a:ext cx="0" cy="28892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248" name="Line 32"/>
          <p:cNvSpPr>
            <a:spLocks noChangeShapeType="1"/>
          </p:cNvSpPr>
          <p:nvPr/>
        </p:nvSpPr>
        <p:spPr bwMode="auto">
          <a:xfrm>
            <a:off x="6948488" y="2852738"/>
            <a:ext cx="0" cy="28892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21249" name="Picture 33" descr="25 copy"/>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1288" y="474663"/>
            <a:ext cx="579913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16688" y="474663"/>
            <a:ext cx="2339975" cy="1569660"/>
          </a:xfrm>
          <a:prstGeom prst="rect">
            <a:avLst/>
          </a:prstGeom>
          <a:noFill/>
        </p:spPr>
        <p:txBody>
          <a:bodyPr wrap="square" rtlCol="1">
            <a:spAutoFit/>
          </a:bodyPr>
          <a:lstStyle/>
          <a:p>
            <a:pPr algn="ctr" rtl="1"/>
            <a:r>
              <a:rPr lang="fa-IR" sz="3200" kern="10" dirty="0">
                <a:solidFill>
                  <a:srgbClr val="3AB1C7"/>
                </a:solidFill>
                <a:latin typeface="Arial"/>
                <a:cs typeface="Mj_Tunisia Lt" panose="00000400000000000000" pitchFamily="2" charset="-78"/>
              </a:rPr>
              <a:t>بررسي پلانهاي </a:t>
            </a:r>
          </a:p>
          <a:p>
            <a:pPr algn="ctr" rtl="1"/>
            <a:r>
              <a:rPr lang="fa-IR" sz="3200" kern="10" dirty="0">
                <a:solidFill>
                  <a:srgbClr val="3AB1C7"/>
                </a:solidFill>
                <a:latin typeface="Arial"/>
                <a:cs typeface="Mj_Tunisia Lt" panose="00000400000000000000" pitchFamily="2" charset="-78"/>
              </a:rPr>
              <a:t>غير تيپ</a:t>
            </a:r>
            <a:endParaRPr lang="en-US" sz="3200" kern="10" dirty="0">
              <a:solidFill>
                <a:srgbClr val="3AB1C7"/>
              </a:solidFill>
              <a:latin typeface="Arial"/>
              <a:cs typeface="Mj_Tunisia Lt" panose="00000400000000000000" pitchFamily="2" charset="-78"/>
            </a:endParaRPr>
          </a:p>
          <a:p>
            <a:endParaRPr lang="fa-IR" sz="3200" dirty="0"/>
          </a:p>
        </p:txBody>
      </p:sp>
      <p:sp>
        <p:nvSpPr>
          <p:cNvPr id="3" name="TextBox 2"/>
          <p:cNvSpPr txBox="1"/>
          <p:nvPr/>
        </p:nvSpPr>
        <p:spPr>
          <a:xfrm>
            <a:off x="884239" y="2743201"/>
            <a:ext cx="4354512" cy="1077218"/>
          </a:xfrm>
          <a:prstGeom prst="rect">
            <a:avLst/>
          </a:prstGeom>
          <a:noFill/>
        </p:spPr>
        <p:txBody>
          <a:bodyPr wrap="square" rtlCol="1">
            <a:spAutoFit/>
          </a:bodyPr>
          <a:lstStyle/>
          <a:p>
            <a:r>
              <a:rPr lang="fa-IR" sz="3200" kern="10" dirty="0">
                <a:solidFill>
                  <a:srgbClr val="3AB1C7"/>
                </a:solidFill>
                <a:latin typeface="Arial"/>
                <a:cs typeface="Mj_Tunisia Lt" panose="00000400000000000000" pitchFamily="2" charset="-78"/>
              </a:rPr>
              <a:t>تيپ 1 (بلوك ساختماني مياني)</a:t>
            </a:r>
            <a:endParaRPr lang="en-US" sz="3200" kern="10" dirty="0">
              <a:solidFill>
                <a:srgbClr val="3AB1C7"/>
              </a:solidFill>
              <a:latin typeface="Arial"/>
              <a:cs typeface="Mj_Tunisia Lt" panose="00000400000000000000" pitchFamily="2" charset="-78"/>
            </a:endParaRPr>
          </a:p>
          <a:p>
            <a:endParaRPr lang="fa-IR" sz="3200" dirty="0"/>
          </a:p>
        </p:txBody>
      </p:sp>
      <p:sp>
        <p:nvSpPr>
          <p:cNvPr id="4" name="TextBox 3"/>
          <p:cNvSpPr txBox="1"/>
          <p:nvPr/>
        </p:nvSpPr>
        <p:spPr>
          <a:xfrm>
            <a:off x="1905000" y="3567113"/>
            <a:ext cx="2514600" cy="3108543"/>
          </a:xfrm>
          <a:prstGeom prst="rect">
            <a:avLst/>
          </a:prstGeom>
          <a:noFill/>
        </p:spPr>
        <p:txBody>
          <a:bodyPr wrap="square" rtlCol="1">
            <a:spAutoFit/>
          </a:bodyPr>
          <a:lstStyle/>
          <a:p>
            <a:pPr algn="ctr" rtl="1"/>
            <a:r>
              <a:rPr lang="fa-IR" sz="2800" kern="10" dirty="0">
                <a:ln w="9525">
                  <a:noFill/>
                  <a:round/>
                  <a:headEnd/>
                  <a:tailEnd/>
                </a:ln>
                <a:solidFill>
                  <a:srgbClr val="3AB1C7"/>
                </a:solidFill>
                <a:latin typeface="Arial"/>
                <a:cs typeface="Mj_Tunisia Lt" panose="00000400000000000000" pitchFamily="2" charset="-78"/>
              </a:rPr>
              <a:t>1-نشيمن وپذيرايي</a:t>
            </a:r>
          </a:p>
          <a:p>
            <a:pPr algn="ctr" rtl="1"/>
            <a:r>
              <a:rPr lang="fa-IR" sz="2800" kern="10" dirty="0">
                <a:ln w="9525">
                  <a:noFill/>
                  <a:round/>
                  <a:headEnd/>
                  <a:tailEnd/>
                </a:ln>
                <a:solidFill>
                  <a:srgbClr val="3AB1C7"/>
                </a:solidFill>
                <a:latin typeface="Arial"/>
                <a:cs typeface="Mj_Tunisia Lt" panose="00000400000000000000" pitchFamily="2" charset="-78"/>
              </a:rPr>
              <a:t>2-آشپزخانه</a:t>
            </a:r>
          </a:p>
          <a:p>
            <a:pPr algn="ctr" rtl="1"/>
            <a:r>
              <a:rPr lang="fa-IR" sz="2800" kern="10" dirty="0">
                <a:ln w="9525">
                  <a:noFill/>
                  <a:round/>
                  <a:headEnd/>
                  <a:tailEnd/>
                </a:ln>
                <a:solidFill>
                  <a:srgbClr val="3AB1C7"/>
                </a:solidFill>
                <a:latin typeface="Arial"/>
                <a:cs typeface="Mj_Tunisia Lt" panose="00000400000000000000" pitchFamily="2" charset="-78"/>
              </a:rPr>
              <a:t>3-سرويس</a:t>
            </a:r>
          </a:p>
          <a:p>
            <a:pPr algn="ctr" rtl="1"/>
            <a:r>
              <a:rPr lang="fa-IR" sz="2800" kern="10" dirty="0">
                <a:ln w="9525">
                  <a:noFill/>
                  <a:round/>
                  <a:headEnd/>
                  <a:tailEnd/>
                </a:ln>
                <a:solidFill>
                  <a:srgbClr val="3AB1C7"/>
                </a:solidFill>
                <a:latin typeface="Arial"/>
                <a:cs typeface="Mj_Tunisia Lt" panose="00000400000000000000" pitchFamily="2" charset="-78"/>
              </a:rPr>
              <a:t>4-حمام</a:t>
            </a:r>
          </a:p>
          <a:p>
            <a:pPr algn="ctr" rtl="1"/>
            <a:r>
              <a:rPr lang="fa-IR" sz="2800" kern="10" dirty="0">
                <a:ln w="9525">
                  <a:noFill/>
                  <a:round/>
                  <a:headEnd/>
                  <a:tailEnd/>
                </a:ln>
                <a:solidFill>
                  <a:srgbClr val="3AB1C7"/>
                </a:solidFill>
                <a:latin typeface="Arial"/>
                <a:cs typeface="Mj_Tunisia Lt" panose="00000400000000000000" pitchFamily="2" charset="-78"/>
              </a:rPr>
              <a:t>5-خواب</a:t>
            </a:r>
          </a:p>
          <a:p>
            <a:pPr algn="ctr" rtl="1"/>
            <a:r>
              <a:rPr lang="fa-IR" sz="2800" kern="10" dirty="0">
                <a:ln w="9525">
                  <a:noFill/>
                  <a:round/>
                  <a:headEnd/>
                  <a:tailEnd/>
                </a:ln>
                <a:solidFill>
                  <a:srgbClr val="3AB1C7"/>
                </a:solidFill>
                <a:latin typeface="Arial"/>
                <a:cs typeface="Mj_Tunisia Lt" panose="00000400000000000000" pitchFamily="2" charset="-78"/>
              </a:rPr>
              <a:t>6-انبار</a:t>
            </a:r>
            <a:endParaRPr lang="en-US" sz="2800" kern="10" dirty="0">
              <a:ln w="9525">
                <a:noFill/>
                <a:round/>
                <a:headEnd/>
                <a:tailEnd/>
              </a:ln>
              <a:solidFill>
                <a:srgbClr val="3AB1C7"/>
              </a:solidFill>
              <a:latin typeface="Arial"/>
              <a:cs typeface="Mj_Tunisia Lt" panose="00000400000000000000" pitchFamily="2" charset="-78"/>
            </a:endParaRPr>
          </a:p>
          <a:p>
            <a:endParaRPr lang="fa-IR" sz="2800" dirty="0">
              <a:solidFill>
                <a:srgbClr val="3AB1C7"/>
              </a:solidFill>
            </a:endParaRPr>
          </a:p>
        </p:txBody>
      </p:sp>
    </p:spTree>
    <p:extLst>
      <p:ext uri="{BB962C8B-B14F-4D97-AF65-F5344CB8AC3E}">
        <p14:creationId xmlns:p14="http://schemas.microsoft.com/office/powerpoint/2010/main" val="132859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21249"/>
                                        </p:tgtEl>
                                        <p:attrNameLst>
                                          <p:attrName>style.visibility</p:attrName>
                                        </p:attrNameLst>
                                      </p:cBhvr>
                                      <p:to>
                                        <p:strVal val="visible"/>
                                      </p:to>
                                    </p:set>
                                    <p:animEffect transition="in" filter="fade">
                                      <p:cBhvr>
                                        <p:cTn id="7" dur="2000"/>
                                        <p:tgtEl>
                                          <p:spTgt spid="5212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21221"/>
                                        </p:tgtEl>
                                        <p:attrNameLst>
                                          <p:attrName>style.visibility</p:attrName>
                                        </p:attrNameLst>
                                      </p:cBhvr>
                                      <p:to>
                                        <p:strVal val="visible"/>
                                      </p:to>
                                    </p:set>
                                    <p:animEffect transition="in" filter="fade">
                                      <p:cBhvr>
                                        <p:cTn id="11" dur="2000"/>
                                        <p:tgtEl>
                                          <p:spTgt spid="5212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21222"/>
                                        </p:tgtEl>
                                        <p:attrNameLst>
                                          <p:attrName>style.visibility</p:attrName>
                                        </p:attrNameLst>
                                      </p:cBhvr>
                                      <p:to>
                                        <p:strVal val="visible"/>
                                      </p:to>
                                    </p:set>
                                    <p:animEffect transition="in" filter="fade">
                                      <p:cBhvr>
                                        <p:cTn id="14" dur="2000"/>
                                        <p:tgtEl>
                                          <p:spTgt spid="5212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21223"/>
                                        </p:tgtEl>
                                        <p:attrNameLst>
                                          <p:attrName>style.visibility</p:attrName>
                                        </p:attrNameLst>
                                      </p:cBhvr>
                                      <p:to>
                                        <p:strVal val="visible"/>
                                      </p:to>
                                    </p:set>
                                    <p:animEffect transition="in" filter="fade">
                                      <p:cBhvr>
                                        <p:cTn id="17" dur="2000"/>
                                        <p:tgtEl>
                                          <p:spTgt spid="5212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1224"/>
                                        </p:tgtEl>
                                        <p:attrNameLst>
                                          <p:attrName>style.visibility</p:attrName>
                                        </p:attrNameLst>
                                      </p:cBhvr>
                                      <p:to>
                                        <p:strVal val="visible"/>
                                      </p:to>
                                    </p:set>
                                    <p:animEffect transition="in" filter="fade">
                                      <p:cBhvr>
                                        <p:cTn id="20" dur="2000"/>
                                        <p:tgtEl>
                                          <p:spTgt spid="5212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1225"/>
                                        </p:tgtEl>
                                        <p:attrNameLst>
                                          <p:attrName>style.visibility</p:attrName>
                                        </p:attrNameLst>
                                      </p:cBhvr>
                                      <p:to>
                                        <p:strVal val="visible"/>
                                      </p:to>
                                    </p:set>
                                    <p:animEffect transition="in" filter="fade">
                                      <p:cBhvr>
                                        <p:cTn id="23" dur="2000"/>
                                        <p:tgtEl>
                                          <p:spTgt spid="5212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1226"/>
                                        </p:tgtEl>
                                        <p:attrNameLst>
                                          <p:attrName>style.visibility</p:attrName>
                                        </p:attrNameLst>
                                      </p:cBhvr>
                                      <p:to>
                                        <p:strVal val="visible"/>
                                      </p:to>
                                    </p:set>
                                    <p:animEffect transition="in" filter="fade">
                                      <p:cBhvr>
                                        <p:cTn id="26" dur="2000"/>
                                        <p:tgtEl>
                                          <p:spTgt spid="5212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1227"/>
                                        </p:tgtEl>
                                        <p:attrNameLst>
                                          <p:attrName>style.visibility</p:attrName>
                                        </p:attrNameLst>
                                      </p:cBhvr>
                                      <p:to>
                                        <p:strVal val="visible"/>
                                      </p:to>
                                    </p:set>
                                    <p:animEffect transition="in" filter="fade">
                                      <p:cBhvr>
                                        <p:cTn id="29" dur="2000"/>
                                        <p:tgtEl>
                                          <p:spTgt spid="5212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1228"/>
                                        </p:tgtEl>
                                        <p:attrNameLst>
                                          <p:attrName>style.visibility</p:attrName>
                                        </p:attrNameLst>
                                      </p:cBhvr>
                                      <p:to>
                                        <p:strVal val="visible"/>
                                      </p:to>
                                    </p:set>
                                    <p:animEffect transition="in" filter="fade">
                                      <p:cBhvr>
                                        <p:cTn id="32" dur="2000"/>
                                        <p:tgtEl>
                                          <p:spTgt spid="5212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1229"/>
                                        </p:tgtEl>
                                        <p:attrNameLst>
                                          <p:attrName>style.visibility</p:attrName>
                                        </p:attrNameLst>
                                      </p:cBhvr>
                                      <p:to>
                                        <p:strVal val="visible"/>
                                      </p:to>
                                    </p:set>
                                    <p:animEffect transition="in" filter="fade">
                                      <p:cBhvr>
                                        <p:cTn id="35" dur="2000"/>
                                        <p:tgtEl>
                                          <p:spTgt spid="5212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1230"/>
                                        </p:tgtEl>
                                        <p:attrNameLst>
                                          <p:attrName>style.visibility</p:attrName>
                                        </p:attrNameLst>
                                      </p:cBhvr>
                                      <p:to>
                                        <p:strVal val="visible"/>
                                      </p:to>
                                    </p:set>
                                    <p:animEffect transition="in" filter="fade">
                                      <p:cBhvr>
                                        <p:cTn id="38" dur="2000"/>
                                        <p:tgtEl>
                                          <p:spTgt spid="5212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21231"/>
                                        </p:tgtEl>
                                        <p:attrNameLst>
                                          <p:attrName>style.visibility</p:attrName>
                                        </p:attrNameLst>
                                      </p:cBhvr>
                                      <p:to>
                                        <p:strVal val="visible"/>
                                      </p:to>
                                    </p:set>
                                    <p:animEffect transition="in" filter="fade">
                                      <p:cBhvr>
                                        <p:cTn id="41" dur="2000"/>
                                        <p:tgtEl>
                                          <p:spTgt spid="5212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1232"/>
                                        </p:tgtEl>
                                        <p:attrNameLst>
                                          <p:attrName>style.visibility</p:attrName>
                                        </p:attrNameLst>
                                      </p:cBhvr>
                                      <p:to>
                                        <p:strVal val="visible"/>
                                      </p:to>
                                    </p:set>
                                    <p:animEffect transition="in" filter="fade">
                                      <p:cBhvr>
                                        <p:cTn id="44" dur="2000"/>
                                        <p:tgtEl>
                                          <p:spTgt spid="5212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1233"/>
                                        </p:tgtEl>
                                        <p:attrNameLst>
                                          <p:attrName>style.visibility</p:attrName>
                                        </p:attrNameLst>
                                      </p:cBhvr>
                                      <p:to>
                                        <p:strVal val="visible"/>
                                      </p:to>
                                    </p:set>
                                    <p:animEffect transition="in" filter="fade">
                                      <p:cBhvr>
                                        <p:cTn id="47" dur="2000"/>
                                        <p:tgtEl>
                                          <p:spTgt spid="5212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1234"/>
                                        </p:tgtEl>
                                        <p:attrNameLst>
                                          <p:attrName>style.visibility</p:attrName>
                                        </p:attrNameLst>
                                      </p:cBhvr>
                                      <p:to>
                                        <p:strVal val="visible"/>
                                      </p:to>
                                    </p:set>
                                    <p:animEffect transition="in" filter="fade">
                                      <p:cBhvr>
                                        <p:cTn id="50" dur="2000"/>
                                        <p:tgtEl>
                                          <p:spTgt spid="5212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21235"/>
                                        </p:tgtEl>
                                        <p:attrNameLst>
                                          <p:attrName>style.visibility</p:attrName>
                                        </p:attrNameLst>
                                      </p:cBhvr>
                                      <p:to>
                                        <p:strVal val="visible"/>
                                      </p:to>
                                    </p:set>
                                    <p:animEffect transition="in" filter="fade">
                                      <p:cBhvr>
                                        <p:cTn id="53" dur="2000"/>
                                        <p:tgtEl>
                                          <p:spTgt spid="5212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1236"/>
                                        </p:tgtEl>
                                        <p:attrNameLst>
                                          <p:attrName>style.visibility</p:attrName>
                                        </p:attrNameLst>
                                      </p:cBhvr>
                                      <p:to>
                                        <p:strVal val="visible"/>
                                      </p:to>
                                    </p:set>
                                    <p:animEffect transition="in" filter="fade">
                                      <p:cBhvr>
                                        <p:cTn id="56" dur="2000"/>
                                        <p:tgtEl>
                                          <p:spTgt spid="5212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21237"/>
                                        </p:tgtEl>
                                        <p:attrNameLst>
                                          <p:attrName>style.visibility</p:attrName>
                                        </p:attrNameLst>
                                      </p:cBhvr>
                                      <p:to>
                                        <p:strVal val="visible"/>
                                      </p:to>
                                    </p:set>
                                    <p:animEffect transition="in" filter="fade">
                                      <p:cBhvr>
                                        <p:cTn id="59" dur="2000"/>
                                        <p:tgtEl>
                                          <p:spTgt spid="5212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21238"/>
                                        </p:tgtEl>
                                        <p:attrNameLst>
                                          <p:attrName>style.visibility</p:attrName>
                                        </p:attrNameLst>
                                      </p:cBhvr>
                                      <p:to>
                                        <p:strVal val="visible"/>
                                      </p:to>
                                    </p:set>
                                    <p:animEffect transition="in" filter="fade">
                                      <p:cBhvr>
                                        <p:cTn id="62" dur="2000"/>
                                        <p:tgtEl>
                                          <p:spTgt spid="5212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21239"/>
                                        </p:tgtEl>
                                        <p:attrNameLst>
                                          <p:attrName>style.visibility</p:attrName>
                                        </p:attrNameLst>
                                      </p:cBhvr>
                                      <p:to>
                                        <p:strVal val="visible"/>
                                      </p:to>
                                    </p:set>
                                    <p:animEffect transition="in" filter="fade">
                                      <p:cBhvr>
                                        <p:cTn id="65" dur="2000"/>
                                        <p:tgtEl>
                                          <p:spTgt spid="5212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21240"/>
                                        </p:tgtEl>
                                        <p:attrNameLst>
                                          <p:attrName>style.visibility</p:attrName>
                                        </p:attrNameLst>
                                      </p:cBhvr>
                                      <p:to>
                                        <p:strVal val="visible"/>
                                      </p:to>
                                    </p:set>
                                    <p:animEffect transition="in" filter="fade">
                                      <p:cBhvr>
                                        <p:cTn id="68" dur="2000"/>
                                        <p:tgtEl>
                                          <p:spTgt spid="5212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21241"/>
                                        </p:tgtEl>
                                        <p:attrNameLst>
                                          <p:attrName>style.visibility</p:attrName>
                                        </p:attrNameLst>
                                      </p:cBhvr>
                                      <p:to>
                                        <p:strVal val="visible"/>
                                      </p:to>
                                    </p:set>
                                    <p:animEffect transition="in" filter="fade">
                                      <p:cBhvr>
                                        <p:cTn id="71" dur="2000"/>
                                        <p:tgtEl>
                                          <p:spTgt spid="5212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1242"/>
                                        </p:tgtEl>
                                        <p:attrNameLst>
                                          <p:attrName>style.visibility</p:attrName>
                                        </p:attrNameLst>
                                      </p:cBhvr>
                                      <p:to>
                                        <p:strVal val="visible"/>
                                      </p:to>
                                    </p:set>
                                    <p:animEffect transition="in" filter="fade">
                                      <p:cBhvr>
                                        <p:cTn id="74" dur="2000"/>
                                        <p:tgtEl>
                                          <p:spTgt spid="52124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21243"/>
                                        </p:tgtEl>
                                        <p:attrNameLst>
                                          <p:attrName>style.visibility</p:attrName>
                                        </p:attrNameLst>
                                      </p:cBhvr>
                                      <p:to>
                                        <p:strVal val="visible"/>
                                      </p:to>
                                    </p:set>
                                    <p:animEffect transition="in" filter="fade">
                                      <p:cBhvr>
                                        <p:cTn id="77" dur="2000"/>
                                        <p:tgtEl>
                                          <p:spTgt spid="5212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21244"/>
                                        </p:tgtEl>
                                        <p:attrNameLst>
                                          <p:attrName>style.visibility</p:attrName>
                                        </p:attrNameLst>
                                      </p:cBhvr>
                                      <p:to>
                                        <p:strVal val="visible"/>
                                      </p:to>
                                    </p:set>
                                    <p:animEffect transition="in" filter="fade">
                                      <p:cBhvr>
                                        <p:cTn id="80" dur="2000"/>
                                        <p:tgtEl>
                                          <p:spTgt spid="52124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21245"/>
                                        </p:tgtEl>
                                        <p:attrNameLst>
                                          <p:attrName>style.visibility</p:attrName>
                                        </p:attrNameLst>
                                      </p:cBhvr>
                                      <p:to>
                                        <p:strVal val="visible"/>
                                      </p:to>
                                    </p:set>
                                    <p:animEffect transition="in" filter="fade">
                                      <p:cBhvr>
                                        <p:cTn id="83" dur="2000"/>
                                        <p:tgtEl>
                                          <p:spTgt spid="52124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21246"/>
                                        </p:tgtEl>
                                        <p:attrNameLst>
                                          <p:attrName>style.visibility</p:attrName>
                                        </p:attrNameLst>
                                      </p:cBhvr>
                                      <p:to>
                                        <p:strVal val="visible"/>
                                      </p:to>
                                    </p:set>
                                    <p:animEffect transition="in" filter="fade">
                                      <p:cBhvr>
                                        <p:cTn id="86" dur="2000"/>
                                        <p:tgtEl>
                                          <p:spTgt spid="52124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1247"/>
                                        </p:tgtEl>
                                        <p:attrNameLst>
                                          <p:attrName>style.visibility</p:attrName>
                                        </p:attrNameLst>
                                      </p:cBhvr>
                                      <p:to>
                                        <p:strVal val="visible"/>
                                      </p:to>
                                    </p:set>
                                    <p:animEffect transition="in" filter="fade">
                                      <p:cBhvr>
                                        <p:cTn id="89" dur="2000"/>
                                        <p:tgtEl>
                                          <p:spTgt spid="52124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21248"/>
                                        </p:tgtEl>
                                        <p:attrNameLst>
                                          <p:attrName>style.visibility</p:attrName>
                                        </p:attrNameLst>
                                      </p:cBhvr>
                                      <p:to>
                                        <p:strVal val="visible"/>
                                      </p:to>
                                    </p:set>
                                    <p:animEffect transition="in" filter="fade">
                                      <p:cBhvr>
                                        <p:cTn id="92" dur="2000"/>
                                        <p:tgtEl>
                                          <p:spTgt spid="52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1" grpId="0" animBg="1"/>
      <p:bldP spid="521222" grpId="0" animBg="1"/>
      <p:bldP spid="521223" grpId="0" animBg="1"/>
      <p:bldP spid="521224" grpId="0" animBg="1"/>
      <p:bldP spid="521225" grpId="0" animBg="1"/>
      <p:bldP spid="521226" grpId="0" animBg="1"/>
      <p:bldP spid="521227" grpId="0" animBg="1"/>
      <p:bldP spid="521228" grpId="0" animBg="1"/>
      <p:bldP spid="521229" grpId="0" animBg="1"/>
      <p:bldP spid="521230" grpId="0" animBg="1"/>
      <p:bldP spid="521231" grpId="0" animBg="1"/>
      <p:bldP spid="521232" grpId="0"/>
      <p:bldP spid="521233" grpId="0"/>
      <p:bldP spid="521234" grpId="0"/>
      <p:bldP spid="521235" grpId="0"/>
      <p:bldP spid="521236" grpId="0"/>
      <p:bldP spid="521237" grpId="0"/>
      <p:bldP spid="521238" grpId="0"/>
      <p:bldP spid="521239" grpId="0" animBg="1"/>
      <p:bldP spid="521240" grpId="0"/>
      <p:bldP spid="521241" grpId="0" animBg="1"/>
      <p:bldP spid="521242" grpId="0" animBg="1"/>
      <p:bldP spid="521243" grpId="0" animBg="1"/>
      <p:bldP spid="521244" grpId="0" animBg="1"/>
      <p:bldP spid="521245" grpId="0" animBg="1"/>
      <p:bldP spid="521246" grpId="0" animBg="1"/>
      <p:bldP spid="521247" grpId="0" animBg="1"/>
      <p:bldP spid="52124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descr="26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68413"/>
            <a:ext cx="62674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8" name="WordArt 4"/>
          <p:cNvSpPr>
            <a:spLocks noChangeArrowheads="1" noChangeShapeType="1" noTextEdit="1"/>
          </p:cNvSpPr>
          <p:nvPr/>
        </p:nvSpPr>
        <p:spPr bwMode="auto">
          <a:xfrm>
            <a:off x="4495800" y="5257800"/>
            <a:ext cx="2286000" cy="45720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3269" name="WordArt 5"/>
          <p:cNvSpPr>
            <a:spLocks noChangeArrowheads="1" noChangeShapeType="1" noTextEdit="1"/>
          </p:cNvSpPr>
          <p:nvPr/>
        </p:nvSpPr>
        <p:spPr bwMode="auto">
          <a:xfrm>
            <a:off x="4495800" y="4343400"/>
            <a:ext cx="2971800" cy="114300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3270" name="WordArt 6"/>
          <p:cNvSpPr>
            <a:spLocks noChangeArrowheads="1" noChangeShapeType="1" noTextEdit="1"/>
          </p:cNvSpPr>
          <p:nvPr/>
        </p:nvSpPr>
        <p:spPr bwMode="auto">
          <a:xfrm>
            <a:off x="4114800" y="5943600"/>
            <a:ext cx="2667000" cy="45720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3271" name="Oval 7"/>
          <p:cNvSpPr>
            <a:spLocks noChangeArrowheads="1"/>
          </p:cNvSpPr>
          <p:nvPr/>
        </p:nvSpPr>
        <p:spPr bwMode="auto">
          <a:xfrm>
            <a:off x="4953000" y="13716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2" name="Oval 8"/>
          <p:cNvSpPr>
            <a:spLocks noChangeArrowheads="1"/>
          </p:cNvSpPr>
          <p:nvPr/>
        </p:nvSpPr>
        <p:spPr bwMode="auto">
          <a:xfrm>
            <a:off x="1752600" y="3200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3" name="Oval 9"/>
          <p:cNvSpPr>
            <a:spLocks noChangeArrowheads="1"/>
          </p:cNvSpPr>
          <p:nvPr/>
        </p:nvSpPr>
        <p:spPr bwMode="auto">
          <a:xfrm>
            <a:off x="1752600" y="13716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4" name="Oval 10"/>
          <p:cNvSpPr>
            <a:spLocks noChangeArrowheads="1"/>
          </p:cNvSpPr>
          <p:nvPr/>
        </p:nvSpPr>
        <p:spPr bwMode="auto">
          <a:xfrm>
            <a:off x="4953000" y="3200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5" name="Oval 11"/>
          <p:cNvSpPr>
            <a:spLocks noChangeArrowheads="1"/>
          </p:cNvSpPr>
          <p:nvPr/>
        </p:nvSpPr>
        <p:spPr bwMode="auto">
          <a:xfrm>
            <a:off x="1676400" y="22098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6" name="Oval 12"/>
          <p:cNvSpPr>
            <a:spLocks noChangeArrowheads="1"/>
          </p:cNvSpPr>
          <p:nvPr/>
        </p:nvSpPr>
        <p:spPr bwMode="auto">
          <a:xfrm>
            <a:off x="5029200" y="22352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7" name="Oval 13"/>
          <p:cNvSpPr>
            <a:spLocks noChangeArrowheads="1"/>
          </p:cNvSpPr>
          <p:nvPr/>
        </p:nvSpPr>
        <p:spPr bwMode="auto">
          <a:xfrm>
            <a:off x="5867400" y="1773238"/>
            <a:ext cx="838200" cy="16002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8" name="Oval 14"/>
          <p:cNvSpPr>
            <a:spLocks noChangeArrowheads="1"/>
          </p:cNvSpPr>
          <p:nvPr/>
        </p:nvSpPr>
        <p:spPr bwMode="auto">
          <a:xfrm>
            <a:off x="2514600" y="1524000"/>
            <a:ext cx="838200" cy="21336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79" name="Oval 15"/>
          <p:cNvSpPr>
            <a:spLocks noChangeArrowheads="1"/>
          </p:cNvSpPr>
          <p:nvPr/>
        </p:nvSpPr>
        <p:spPr bwMode="auto">
          <a:xfrm>
            <a:off x="4038600" y="1524000"/>
            <a:ext cx="838200" cy="21336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280" name="Oval 16"/>
          <p:cNvSpPr>
            <a:spLocks noChangeArrowheads="1"/>
          </p:cNvSpPr>
          <p:nvPr/>
        </p:nvSpPr>
        <p:spPr bwMode="auto">
          <a:xfrm>
            <a:off x="685800" y="1828800"/>
            <a:ext cx="838200" cy="16002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extBox 1"/>
          <p:cNvSpPr txBox="1"/>
          <p:nvPr/>
        </p:nvSpPr>
        <p:spPr>
          <a:xfrm>
            <a:off x="7007679" y="1301859"/>
            <a:ext cx="1657350" cy="1815882"/>
          </a:xfrm>
          <a:prstGeom prst="rect">
            <a:avLst/>
          </a:prstGeom>
          <a:noFill/>
        </p:spPr>
        <p:txBody>
          <a:bodyPr wrap="square" rtlCol="1">
            <a:spAutoFit/>
          </a:bodyPr>
          <a:lstStyle/>
          <a:p>
            <a:pPr algn="ctr" rtl="1"/>
            <a:r>
              <a:rPr lang="fa-IR" sz="2800" kern="10" dirty="0">
                <a:solidFill>
                  <a:srgbClr val="3AB1C7"/>
                </a:solidFill>
                <a:latin typeface="Arial"/>
                <a:cs typeface="Mj_Tunisia Lt" panose="00000400000000000000" pitchFamily="2" charset="-78"/>
              </a:rPr>
              <a:t>بررسي فضاهاي </a:t>
            </a:r>
          </a:p>
          <a:p>
            <a:pPr algn="ctr" rtl="1"/>
            <a:r>
              <a:rPr lang="fa-IR" sz="2800" kern="10" dirty="0">
                <a:solidFill>
                  <a:srgbClr val="3AB1C7"/>
                </a:solidFill>
                <a:latin typeface="Arial"/>
                <a:cs typeface="Mj_Tunisia Lt" panose="00000400000000000000" pitchFamily="2" charset="-78"/>
              </a:rPr>
              <a:t>خدماتي</a:t>
            </a:r>
            <a:endParaRPr lang="en-US" sz="2800" kern="10" dirty="0">
              <a:solidFill>
                <a:srgbClr val="3AB1C7"/>
              </a:solidFill>
              <a:latin typeface="Arial"/>
              <a:cs typeface="Mj_Tunisia Lt" panose="00000400000000000000" pitchFamily="2" charset="-78"/>
            </a:endParaRPr>
          </a:p>
          <a:p>
            <a:endParaRPr lang="fa-IR" sz="2800" dirty="0"/>
          </a:p>
        </p:txBody>
      </p:sp>
      <p:sp>
        <p:nvSpPr>
          <p:cNvPr id="3" name="TextBox 2"/>
          <p:cNvSpPr txBox="1"/>
          <p:nvPr/>
        </p:nvSpPr>
        <p:spPr>
          <a:xfrm>
            <a:off x="3695700" y="4286071"/>
            <a:ext cx="3505200" cy="1200329"/>
          </a:xfrm>
          <a:prstGeom prst="rect">
            <a:avLst/>
          </a:prstGeom>
          <a:noFill/>
        </p:spPr>
        <p:txBody>
          <a:bodyPr wrap="square" rtlCol="1">
            <a:spAutoFit/>
          </a:bodyPr>
          <a:lstStyle/>
          <a:p>
            <a:pPr algn="ctr" rtl="1"/>
            <a:r>
              <a:rPr lang="fa-IR" sz="2400" kern="10" dirty="0">
                <a:ln w="9525">
                  <a:noFill/>
                  <a:round/>
                  <a:headEnd/>
                  <a:tailEnd/>
                </a:ln>
                <a:solidFill>
                  <a:srgbClr val="3AB1C7"/>
                </a:solidFill>
                <a:latin typeface="Arial"/>
                <a:cs typeface="Mj_Tunisia Lt" panose="00000400000000000000" pitchFamily="2" charset="-78"/>
              </a:rPr>
              <a:t>تيپ1</a:t>
            </a:r>
          </a:p>
          <a:p>
            <a:pPr algn="ctr" rtl="1"/>
            <a:r>
              <a:rPr lang="fa-IR" sz="2400" kern="10" dirty="0">
                <a:ln w="9525">
                  <a:noFill/>
                  <a:round/>
                  <a:headEnd/>
                  <a:tailEnd/>
                </a:ln>
                <a:solidFill>
                  <a:srgbClr val="3AB1C7"/>
                </a:solidFill>
                <a:latin typeface="Arial"/>
                <a:cs typeface="Mj_Tunisia Lt" panose="00000400000000000000" pitchFamily="2" charset="-78"/>
              </a:rPr>
              <a:t>- فضاي غيرخدماتي (خشك)</a:t>
            </a:r>
            <a:endParaRPr lang="en-US" sz="2400" kern="10" dirty="0">
              <a:ln w="9525">
                <a:noFill/>
                <a:round/>
                <a:headEnd/>
                <a:tailEnd/>
              </a:ln>
              <a:solidFill>
                <a:srgbClr val="3AB1C7"/>
              </a:solidFill>
              <a:latin typeface="Arial"/>
              <a:cs typeface="Mj_Tunisia Lt" panose="00000400000000000000" pitchFamily="2" charset="-78"/>
            </a:endParaRPr>
          </a:p>
          <a:p>
            <a:endParaRPr lang="fa-IR" sz="2400" dirty="0"/>
          </a:p>
        </p:txBody>
      </p:sp>
      <p:sp>
        <p:nvSpPr>
          <p:cNvPr id="4" name="TextBox 3"/>
          <p:cNvSpPr txBox="1"/>
          <p:nvPr/>
        </p:nvSpPr>
        <p:spPr>
          <a:xfrm>
            <a:off x="3695700" y="4825930"/>
            <a:ext cx="3369129" cy="1200329"/>
          </a:xfrm>
          <a:prstGeom prst="rect">
            <a:avLst/>
          </a:prstGeom>
          <a:noFill/>
        </p:spPr>
        <p:txBody>
          <a:bodyPr wrap="square" rtlCol="1">
            <a:spAutoFit/>
          </a:bodyPr>
          <a:lstStyle/>
          <a:p>
            <a:pPr algn="ctr" rtl="1"/>
            <a:endParaRPr lang="fa-IR" sz="2400" kern="10" dirty="0">
              <a:ln w="9525">
                <a:solidFill>
                  <a:srgbClr val="000000"/>
                </a:solidFill>
                <a:round/>
                <a:headEnd/>
                <a:tailEnd/>
              </a:ln>
              <a:solidFill>
                <a:srgbClr val="00CCFF"/>
              </a:solidFill>
              <a:latin typeface="Arial"/>
              <a:cs typeface="Arial"/>
            </a:endParaRPr>
          </a:p>
          <a:p>
            <a:pPr algn="ctr" rtl="1"/>
            <a:r>
              <a:rPr lang="fa-IR" sz="2400" kern="10" dirty="0">
                <a:ln w="9525">
                  <a:noFill/>
                  <a:round/>
                  <a:headEnd/>
                  <a:tailEnd/>
                </a:ln>
                <a:solidFill>
                  <a:srgbClr val="3AB1C7"/>
                </a:solidFill>
                <a:latin typeface="Arial"/>
                <a:cs typeface="Mj_Tunisia Lt" panose="00000400000000000000" pitchFamily="2" charset="-78"/>
              </a:rPr>
              <a:t>- فضاي خدماتي (نيمه خيس)</a:t>
            </a:r>
            <a:endParaRPr lang="en-US" sz="2400" kern="10" dirty="0">
              <a:ln w="9525">
                <a:noFill/>
                <a:round/>
                <a:headEnd/>
                <a:tailEnd/>
              </a:ln>
              <a:solidFill>
                <a:srgbClr val="3AB1C7"/>
              </a:solidFill>
              <a:latin typeface="Arial"/>
              <a:cs typeface="Mj_Tunisia Lt" panose="00000400000000000000" pitchFamily="2" charset="-78"/>
            </a:endParaRPr>
          </a:p>
          <a:p>
            <a:endParaRPr lang="fa-IR" sz="2400" dirty="0"/>
          </a:p>
        </p:txBody>
      </p:sp>
      <p:sp>
        <p:nvSpPr>
          <p:cNvPr id="5" name="TextBox 4"/>
          <p:cNvSpPr txBox="1"/>
          <p:nvPr/>
        </p:nvSpPr>
        <p:spPr>
          <a:xfrm>
            <a:off x="3599089" y="5360355"/>
            <a:ext cx="4079421" cy="1200329"/>
          </a:xfrm>
          <a:prstGeom prst="rect">
            <a:avLst/>
          </a:prstGeom>
          <a:noFill/>
        </p:spPr>
        <p:txBody>
          <a:bodyPr wrap="square" rtlCol="1">
            <a:spAutoFit/>
          </a:bodyPr>
          <a:lstStyle/>
          <a:p>
            <a:pPr algn="ctr" rtl="1"/>
            <a:endParaRPr lang="fa-IR" sz="2400" kern="10" dirty="0">
              <a:ln w="9525">
                <a:solidFill>
                  <a:srgbClr val="000000"/>
                </a:solidFill>
                <a:round/>
                <a:headEnd/>
                <a:tailEnd/>
              </a:ln>
              <a:solidFill>
                <a:srgbClr val="00CCFF"/>
              </a:solidFill>
              <a:latin typeface="Arial"/>
              <a:cs typeface="Arial"/>
            </a:endParaRPr>
          </a:p>
          <a:p>
            <a:pPr algn="ctr" rtl="1"/>
            <a:r>
              <a:rPr lang="fa-IR" sz="2400" kern="10" dirty="0">
                <a:ln w="9525">
                  <a:noFill/>
                  <a:round/>
                  <a:headEnd/>
                  <a:tailEnd/>
                </a:ln>
                <a:solidFill>
                  <a:srgbClr val="3AB1C7"/>
                </a:solidFill>
                <a:latin typeface="Arial"/>
                <a:cs typeface="Mj_Tunisia Lt" panose="00000400000000000000" pitchFamily="2" charset="-78"/>
              </a:rPr>
              <a:t>- فضاي خدماتي ( خيس)</a:t>
            </a:r>
            <a:endParaRPr lang="en-US" sz="2400" kern="10" dirty="0">
              <a:ln w="9525">
                <a:noFill/>
                <a:round/>
                <a:headEnd/>
                <a:tailEnd/>
              </a:ln>
              <a:solidFill>
                <a:srgbClr val="3AB1C7"/>
              </a:solidFill>
              <a:latin typeface="Arial"/>
              <a:cs typeface="Mj_Tunisia Lt" panose="00000400000000000000" pitchFamily="2" charset="-78"/>
            </a:endParaRPr>
          </a:p>
          <a:p>
            <a:endParaRPr lang="fa-IR" sz="2400" dirty="0"/>
          </a:p>
        </p:txBody>
      </p:sp>
    </p:spTree>
    <p:extLst>
      <p:ext uri="{BB962C8B-B14F-4D97-AF65-F5344CB8AC3E}">
        <p14:creationId xmlns:p14="http://schemas.microsoft.com/office/powerpoint/2010/main" val="288692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23266"/>
                                        </p:tgtEl>
                                        <p:attrNameLst>
                                          <p:attrName>style.visibility</p:attrName>
                                        </p:attrNameLst>
                                      </p:cBhvr>
                                      <p:to>
                                        <p:strVal val="visible"/>
                                      </p:to>
                                    </p:set>
                                    <p:animEffect transition="in" filter="fade">
                                      <p:cBhvr>
                                        <p:cTn id="7" dur="2000"/>
                                        <p:tgtEl>
                                          <p:spTgt spid="523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23269"/>
                                        </p:tgtEl>
                                        <p:attrNameLst>
                                          <p:attrName>style.visibility</p:attrName>
                                        </p:attrNameLst>
                                      </p:cBhvr>
                                      <p:to>
                                        <p:strVal val="visible"/>
                                      </p:to>
                                    </p:set>
                                    <p:animEffect transition="in" filter="fade">
                                      <p:cBhvr>
                                        <p:cTn id="12" dur="2000"/>
                                        <p:tgtEl>
                                          <p:spTgt spid="5232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3279"/>
                                        </p:tgtEl>
                                        <p:attrNameLst>
                                          <p:attrName>style.visibility</p:attrName>
                                        </p:attrNameLst>
                                      </p:cBhvr>
                                      <p:to>
                                        <p:strVal val="visible"/>
                                      </p:to>
                                    </p:set>
                                    <p:animEffect transition="in" filter="fade">
                                      <p:cBhvr>
                                        <p:cTn id="17" dur="2000"/>
                                        <p:tgtEl>
                                          <p:spTgt spid="52327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3277"/>
                                        </p:tgtEl>
                                        <p:attrNameLst>
                                          <p:attrName>style.visibility</p:attrName>
                                        </p:attrNameLst>
                                      </p:cBhvr>
                                      <p:to>
                                        <p:strVal val="visible"/>
                                      </p:to>
                                    </p:set>
                                    <p:animEffect transition="in" filter="fade">
                                      <p:cBhvr>
                                        <p:cTn id="20" dur="2000"/>
                                        <p:tgtEl>
                                          <p:spTgt spid="52327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3278"/>
                                        </p:tgtEl>
                                        <p:attrNameLst>
                                          <p:attrName>style.visibility</p:attrName>
                                        </p:attrNameLst>
                                      </p:cBhvr>
                                      <p:to>
                                        <p:strVal val="visible"/>
                                      </p:to>
                                    </p:set>
                                    <p:animEffect transition="in" filter="fade">
                                      <p:cBhvr>
                                        <p:cTn id="23" dur="2000"/>
                                        <p:tgtEl>
                                          <p:spTgt spid="5232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3280"/>
                                        </p:tgtEl>
                                        <p:attrNameLst>
                                          <p:attrName>style.visibility</p:attrName>
                                        </p:attrNameLst>
                                      </p:cBhvr>
                                      <p:to>
                                        <p:strVal val="visible"/>
                                      </p:to>
                                    </p:set>
                                    <p:animEffect transition="in" filter="fade">
                                      <p:cBhvr>
                                        <p:cTn id="26" dur="2000"/>
                                        <p:tgtEl>
                                          <p:spTgt spid="52328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2000"/>
                                        <p:tgtEl>
                                          <p:spTgt spid="523277"/>
                                        </p:tgtEl>
                                      </p:cBhvr>
                                    </p:animEffect>
                                    <p:set>
                                      <p:cBhvr>
                                        <p:cTn id="31" dur="1" fill="hold">
                                          <p:stCondLst>
                                            <p:cond delay="1999"/>
                                          </p:stCondLst>
                                        </p:cTn>
                                        <p:tgtEl>
                                          <p:spTgt spid="52327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523279"/>
                                        </p:tgtEl>
                                      </p:cBhvr>
                                    </p:animEffect>
                                    <p:set>
                                      <p:cBhvr>
                                        <p:cTn id="34" dur="1" fill="hold">
                                          <p:stCondLst>
                                            <p:cond delay="1999"/>
                                          </p:stCondLst>
                                        </p:cTn>
                                        <p:tgtEl>
                                          <p:spTgt spid="52327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523278"/>
                                        </p:tgtEl>
                                      </p:cBhvr>
                                    </p:animEffect>
                                    <p:set>
                                      <p:cBhvr>
                                        <p:cTn id="37" dur="1" fill="hold">
                                          <p:stCondLst>
                                            <p:cond delay="1999"/>
                                          </p:stCondLst>
                                        </p:cTn>
                                        <p:tgtEl>
                                          <p:spTgt spid="52327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523280"/>
                                        </p:tgtEl>
                                      </p:cBhvr>
                                    </p:animEffect>
                                    <p:set>
                                      <p:cBhvr>
                                        <p:cTn id="40" dur="1" fill="hold">
                                          <p:stCondLst>
                                            <p:cond delay="1999"/>
                                          </p:stCondLst>
                                        </p:cTn>
                                        <p:tgtEl>
                                          <p:spTgt spid="523280"/>
                                        </p:tgtEl>
                                        <p:attrNameLst>
                                          <p:attrName>style.visibility</p:attrName>
                                        </p:attrNameLst>
                                      </p:cBhvr>
                                      <p:to>
                                        <p:strVal val="hidden"/>
                                      </p:to>
                                    </p:set>
                                  </p:childTnLst>
                                </p:cTn>
                              </p:par>
                            </p:childTnLst>
                          </p:cTn>
                        </p:par>
                        <p:par>
                          <p:cTn id="41" fill="hold" nodeType="afterGroup">
                            <p:stCondLst>
                              <p:cond delay="20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523268"/>
                                        </p:tgtEl>
                                        <p:attrNameLst>
                                          <p:attrName>style.visibility</p:attrName>
                                        </p:attrNameLst>
                                      </p:cBhvr>
                                      <p:to>
                                        <p:strVal val="visible"/>
                                      </p:to>
                                    </p:set>
                                    <p:animEffect transition="in" filter="fade">
                                      <p:cBhvr>
                                        <p:cTn id="44" dur="2000"/>
                                        <p:tgtEl>
                                          <p:spTgt spid="523268"/>
                                        </p:tgtEl>
                                      </p:cBhvr>
                                    </p:animEffect>
                                  </p:childTnLst>
                                </p:cTn>
                              </p:par>
                            </p:childTnLst>
                          </p:cTn>
                        </p:par>
                        <p:par>
                          <p:cTn id="45" fill="hold" nodeType="afterGroup">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523274"/>
                                        </p:tgtEl>
                                        <p:attrNameLst>
                                          <p:attrName>style.visibility</p:attrName>
                                        </p:attrNameLst>
                                      </p:cBhvr>
                                      <p:to>
                                        <p:strVal val="visible"/>
                                      </p:to>
                                    </p:set>
                                    <p:animEffect transition="in" filter="fade">
                                      <p:cBhvr>
                                        <p:cTn id="48" dur="2000"/>
                                        <p:tgtEl>
                                          <p:spTgt spid="52327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3271"/>
                                        </p:tgtEl>
                                        <p:attrNameLst>
                                          <p:attrName>style.visibility</p:attrName>
                                        </p:attrNameLst>
                                      </p:cBhvr>
                                      <p:to>
                                        <p:strVal val="visible"/>
                                      </p:to>
                                    </p:set>
                                    <p:animEffect transition="in" filter="fade">
                                      <p:cBhvr>
                                        <p:cTn id="51" dur="2000"/>
                                        <p:tgtEl>
                                          <p:spTgt spid="52327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3273"/>
                                        </p:tgtEl>
                                        <p:attrNameLst>
                                          <p:attrName>style.visibility</p:attrName>
                                        </p:attrNameLst>
                                      </p:cBhvr>
                                      <p:to>
                                        <p:strVal val="visible"/>
                                      </p:to>
                                    </p:set>
                                    <p:animEffect transition="in" filter="fade">
                                      <p:cBhvr>
                                        <p:cTn id="54" dur="2000"/>
                                        <p:tgtEl>
                                          <p:spTgt spid="52327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23272"/>
                                        </p:tgtEl>
                                        <p:attrNameLst>
                                          <p:attrName>style.visibility</p:attrName>
                                        </p:attrNameLst>
                                      </p:cBhvr>
                                      <p:to>
                                        <p:strVal val="visible"/>
                                      </p:to>
                                    </p:set>
                                    <p:animEffect transition="in" filter="fade">
                                      <p:cBhvr>
                                        <p:cTn id="57" dur="2000"/>
                                        <p:tgtEl>
                                          <p:spTgt spid="5232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grpId="1" nodeType="clickEffect">
                                  <p:stCondLst>
                                    <p:cond delay="0"/>
                                  </p:stCondLst>
                                  <p:childTnLst>
                                    <p:animEffect transition="out" filter="fade">
                                      <p:cBhvr>
                                        <p:cTn id="61" dur="2000"/>
                                        <p:tgtEl>
                                          <p:spTgt spid="523274"/>
                                        </p:tgtEl>
                                      </p:cBhvr>
                                    </p:animEffect>
                                    <p:set>
                                      <p:cBhvr>
                                        <p:cTn id="62" dur="1" fill="hold">
                                          <p:stCondLst>
                                            <p:cond delay="1999"/>
                                          </p:stCondLst>
                                        </p:cTn>
                                        <p:tgtEl>
                                          <p:spTgt spid="52327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523271"/>
                                        </p:tgtEl>
                                      </p:cBhvr>
                                    </p:animEffect>
                                    <p:set>
                                      <p:cBhvr>
                                        <p:cTn id="65" dur="1" fill="hold">
                                          <p:stCondLst>
                                            <p:cond delay="1999"/>
                                          </p:stCondLst>
                                        </p:cTn>
                                        <p:tgtEl>
                                          <p:spTgt spid="52327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523273"/>
                                        </p:tgtEl>
                                      </p:cBhvr>
                                    </p:animEffect>
                                    <p:set>
                                      <p:cBhvr>
                                        <p:cTn id="68" dur="1" fill="hold">
                                          <p:stCondLst>
                                            <p:cond delay="1999"/>
                                          </p:stCondLst>
                                        </p:cTn>
                                        <p:tgtEl>
                                          <p:spTgt spid="52327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523272"/>
                                        </p:tgtEl>
                                      </p:cBhvr>
                                    </p:animEffect>
                                    <p:set>
                                      <p:cBhvr>
                                        <p:cTn id="71" dur="1" fill="hold">
                                          <p:stCondLst>
                                            <p:cond delay="1999"/>
                                          </p:stCondLst>
                                        </p:cTn>
                                        <p:tgtEl>
                                          <p:spTgt spid="523272"/>
                                        </p:tgtEl>
                                        <p:attrNameLst>
                                          <p:attrName>style.visibility</p:attrName>
                                        </p:attrNameLst>
                                      </p:cBhvr>
                                      <p:to>
                                        <p:strVal val="hidden"/>
                                      </p:to>
                                    </p:set>
                                  </p:childTnLst>
                                </p:cTn>
                              </p:par>
                            </p:childTnLst>
                          </p:cTn>
                        </p:par>
                        <p:par>
                          <p:cTn id="72" fill="hold" nodeType="afterGroup">
                            <p:stCondLst>
                              <p:cond delay="20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523270"/>
                                        </p:tgtEl>
                                        <p:attrNameLst>
                                          <p:attrName>style.visibility</p:attrName>
                                        </p:attrNameLst>
                                      </p:cBhvr>
                                      <p:to>
                                        <p:strVal val="visible"/>
                                      </p:to>
                                    </p:set>
                                    <p:animEffect transition="in" filter="fade">
                                      <p:cBhvr>
                                        <p:cTn id="75" dur="2000"/>
                                        <p:tgtEl>
                                          <p:spTgt spid="523270"/>
                                        </p:tgtEl>
                                      </p:cBhvr>
                                    </p:animEffect>
                                  </p:childTnLst>
                                </p:cTn>
                              </p:par>
                            </p:childTnLst>
                          </p:cTn>
                        </p:par>
                        <p:par>
                          <p:cTn id="76" fill="hold" nodeType="afterGroup">
                            <p:stCondLst>
                              <p:cond delay="4000"/>
                            </p:stCondLst>
                            <p:childTnLst>
                              <p:par>
                                <p:cTn id="77" presetID="10" presetClass="entr" presetSubtype="0" fill="hold" grpId="0" nodeType="afterEffect">
                                  <p:stCondLst>
                                    <p:cond delay="0"/>
                                  </p:stCondLst>
                                  <p:childTnLst>
                                    <p:set>
                                      <p:cBhvr>
                                        <p:cTn id="78" dur="1" fill="hold">
                                          <p:stCondLst>
                                            <p:cond delay="0"/>
                                          </p:stCondLst>
                                        </p:cTn>
                                        <p:tgtEl>
                                          <p:spTgt spid="523276"/>
                                        </p:tgtEl>
                                        <p:attrNameLst>
                                          <p:attrName>style.visibility</p:attrName>
                                        </p:attrNameLst>
                                      </p:cBhvr>
                                      <p:to>
                                        <p:strVal val="visible"/>
                                      </p:to>
                                    </p:set>
                                    <p:animEffect transition="in" filter="fade">
                                      <p:cBhvr>
                                        <p:cTn id="79" dur="2000"/>
                                        <p:tgtEl>
                                          <p:spTgt spid="52327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23275"/>
                                        </p:tgtEl>
                                        <p:attrNameLst>
                                          <p:attrName>style.visibility</p:attrName>
                                        </p:attrNameLst>
                                      </p:cBhvr>
                                      <p:to>
                                        <p:strVal val="visible"/>
                                      </p:to>
                                    </p:set>
                                    <p:animEffect transition="in" filter="fade">
                                      <p:cBhvr>
                                        <p:cTn id="82" dur="2000"/>
                                        <p:tgtEl>
                                          <p:spTgt spid="52327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xit" presetSubtype="0" fill="hold" grpId="1" nodeType="clickEffect">
                                  <p:stCondLst>
                                    <p:cond delay="0"/>
                                  </p:stCondLst>
                                  <p:childTnLst>
                                    <p:animEffect transition="out" filter="fade">
                                      <p:cBhvr>
                                        <p:cTn id="86" dur="2000"/>
                                        <p:tgtEl>
                                          <p:spTgt spid="523276"/>
                                        </p:tgtEl>
                                      </p:cBhvr>
                                    </p:animEffect>
                                    <p:set>
                                      <p:cBhvr>
                                        <p:cTn id="87" dur="1" fill="hold">
                                          <p:stCondLst>
                                            <p:cond delay="1999"/>
                                          </p:stCondLst>
                                        </p:cTn>
                                        <p:tgtEl>
                                          <p:spTgt spid="52327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523275"/>
                                        </p:tgtEl>
                                      </p:cBhvr>
                                    </p:animEffect>
                                    <p:set>
                                      <p:cBhvr>
                                        <p:cTn id="90" dur="1" fill="hold">
                                          <p:stCondLst>
                                            <p:cond delay="1999"/>
                                          </p:stCondLst>
                                        </p:cTn>
                                        <p:tgtEl>
                                          <p:spTgt spid="523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8" grpId="0" animBg="1"/>
      <p:bldP spid="523269" grpId="0" animBg="1"/>
      <p:bldP spid="523270" grpId="0"/>
      <p:bldP spid="523271" grpId="0" animBg="1"/>
      <p:bldP spid="523271" grpId="1" animBg="1"/>
      <p:bldP spid="523272" grpId="0" animBg="1"/>
      <p:bldP spid="523272" grpId="1" animBg="1"/>
      <p:bldP spid="523273" grpId="0" animBg="1"/>
      <p:bldP spid="523273" grpId="1" animBg="1"/>
      <p:bldP spid="523274" grpId="0" animBg="1"/>
      <p:bldP spid="523274" grpId="1" animBg="1"/>
      <p:bldP spid="523275" grpId="0" animBg="1"/>
      <p:bldP spid="523275" grpId="1" animBg="1"/>
      <p:bldP spid="523276" grpId="0" animBg="1"/>
      <p:bldP spid="523276" grpId="1" animBg="1"/>
      <p:bldP spid="523277" grpId="0" animBg="1"/>
      <p:bldP spid="523277" grpId="1" animBg="1"/>
      <p:bldP spid="523278" grpId="0" animBg="1"/>
      <p:bldP spid="523278" grpId="1" animBg="1"/>
      <p:bldP spid="523279" grpId="0" animBg="1"/>
      <p:bldP spid="523279" grpId="1" animBg="1"/>
      <p:bldP spid="523280" grpId="0" animBg="1"/>
      <p:bldP spid="523280"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27 copy"/>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930275" y="1524000"/>
            <a:ext cx="629285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5" name="WordArt 3"/>
          <p:cNvSpPr>
            <a:spLocks noChangeArrowheads="1" noChangeShapeType="1" noTextEdit="1"/>
          </p:cNvSpPr>
          <p:nvPr/>
        </p:nvSpPr>
        <p:spPr bwMode="auto">
          <a:xfrm>
            <a:off x="6781800" y="609600"/>
            <a:ext cx="2027238" cy="107315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5316" name="WordArt 4"/>
          <p:cNvSpPr>
            <a:spLocks noChangeArrowheads="1" noChangeShapeType="1" noTextEdit="1"/>
          </p:cNvSpPr>
          <p:nvPr/>
        </p:nvSpPr>
        <p:spPr bwMode="auto">
          <a:xfrm>
            <a:off x="3276600" y="5264150"/>
            <a:ext cx="1600200" cy="68580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3" name="TextBox 2"/>
          <p:cNvSpPr txBox="1"/>
          <p:nvPr/>
        </p:nvSpPr>
        <p:spPr>
          <a:xfrm>
            <a:off x="2514600" y="453677"/>
            <a:ext cx="3429000" cy="1384995"/>
          </a:xfrm>
          <a:prstGeom prst="rect">
            <a:avLst/>
          </a:prstGeom>
          <a:noFill/>
        </p:spPr>
        <p:txBody>
          <a:bodyPr wrap="square" rtlCol="1">
            <a:spAutoFit/>
          </a:bodyPr>
          <a:lstStyle/>
          <a:p>
            <a:pPr algn="ctr" rtl="1"/>
            <a:r>
              <a:rPr lang="fa-IR" sz="2800" kern="10" dirty="0">
                <a:ln w="9525">
                  <a:noFill/>
                  <a:round/>
                  <a:headEnd/>
                  <a:tailEnd/>
                </a:ln>
                <a:solidFill>
                  <a:srgbClr val="3AB1C7"/>
                </a:solidFill>
                <a:latin typeface="Arial"/>
                <a:cs typeface="Mj_Tunisia Lt" panose="00000400000000000000" pitchFamily="2" charset="-78"/>
              </a:rPr>
              <a:t>بررسي سيركولاسيون</a:t>
            </a:r>
          </a:p>
          <a:p>
            <a:pPr algn="ctr" rtl="1"/>
            <a:r>
              <a:rPr lang="fa-IR" sz="2800" kern="10" dirty="0">
                <a:ln w="9525">
                  <a:noFill/>
                  <a:round/>
                  <a:headEnd/>
                  <a:tailEnd/>
                </a:ln>
                <a:solidFill>
                  <a:srgbClr val="3AB1C7"/>
                </a:solidFill>
                <a:latin typeface="Arial"/>
                <a:cs typeface="Mj_Tunisia Lt" panose="00000400000000000000" pitchFamily="2" charset="-78"/>
              </a:rPr>
              <a:t>حركتي</a:t>
            </a:r>
            <a:endParaRPr lang="en-US" sz="2800" kern="10" dirty="0">
              <a:ln w="9525">
                <a:noFill/>
                <a:round/>
                <a:headEnd/>
                <a:tailEnd/>
              </a:ln>
              <a:solidFill>
                <a:srgbClr val="3AB1C7"/>
              </a:solidFill>
              <a:latin typeface="Arial"/>
              <a:cs typeface="Mj_Tunisia Lt" panose="00000400000000000000" pitchFamily="2" charset="-78"/>
            </a:endParaRPr>
          </a:p>
          <a:p>
            <a:endParaRPr lang="fa-IR" sz="2800" dirty="0"/>
          </a:p>
        </p:txBody>
      </p:sp>
      <p:sp>
        <p:nvSpPr>
          <p:cNvPr id="4" name="TextBox 3"/>
          <p:cNvSpPr txBox="1"/>
          <p:nvPr/>
        </p:nvSpPr>
        <p:spPr>
          <a:xfrm>
            <a:off x="3429000" y="5129996"/>
            <a:ext cx="2667000" cy="954107"/>
          </a:xfrm>
          <a:prstGeom prst="rect">
            <a:avLst/>
          </a:prstGeom>
          <a:noFill/>
        </p:spPr>
        <p:txBody>
          <a:bodyPr wrap="square" rtlCol="1">
            <a:spAutoFit/>
          </a:bodyPr>
          <a:lstStyle/>
          <a:p>
            <a:r>
              <a:rPr lang="fa-IR" sz="2800" kern="10" dirty="0">
                <a:ln w="9525">
                  <a:noFill/>
                  <a:round/>
                  <a:headEnd/>
                  <a:tailEnd/>
                </a:ln>
                <a:solidFill>
                  <a:srgbClr val="3AB1C7"/>
                </a:solidFill>
                <a:latin typeface="Arial"/>
                <a:cs typeface="Mj_Tunisia Lt" panose="00000400000000000000" pitchFamily="2" charset="-78"/>
              </a:rPr>
              <a:t>تيپ الف</a:t>
            </a:r>
            <a:endParaRPr lang="en-US" sz="2800" kern="10" dirty="0">
              <a:ln w="9525">
                <a:noFill/>
                <a:round/>
                <a:headEnd/>
                <a:tailEnd/>
              </a:ln>
              <a:solidFill>
                <a:srgbClr val="3AB1C7"/>
              </a:solidFill>
              <a:latin typeface="Arial"/>
              <a:cs typeface="Mj_Tunisia Lt" panose="00000400000000000000" pitchFamily="2" charset="-78"/>
            </a:endParaRPr>
          </a:p>
          <a:p>
            <a:endParaRPr lang="fa-IR" sz="2800" dirty="0"/>
          </a:p>
        </p:txBody>
      </p:sp>
    </p:spTree>
    <p:extLst>
      <p:ext uri="{BB962C8B-B14F-4D97-AF65-F5344CB8AC3E}">
        <p14:creationId xmlns:p14="http://schemas.microsoft.com/office/powerpoint/2010/main" val="64447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525315"/>
                                        </p:tgtEl>
                                        <p:attrNameLst>
                                          <p:attrName>style.visibility</p:attrName>
                                        </p:attrNameLst>
                                      </p:cBhvr>
                                      <p:to>
                                        <p:strVal val="visible"/>
                                      </p:to>
                                    </p:set>
                                    <p:anim calcmode="lin" valueType="num">
                                      <p:cBhvr additive="base">
                                        <p:cTn id="7" dur="500" fill="hold"/>
                                        <p:tgtEl>
                                          <p:spTgt spid="525315"/>
                                        </p:tgtEl>
                                        <p:attrNameLst>
                                          <p:attrName>ppt_x</p:attrName>
                                        </p:attrNameLst>
                                      </p:cBhvr>
                                      <p:tavLst>
                                        <p:tav tm="0">
                                          <p:val>
                                            <p:strVal val="1+#ppt_w/2"/>
                                          </p:val>
                                        </p:tav>
                                        <p:tav tm="100000">
                                          <p:val>
                                            <p:strVal val="#ppt_x"/>
                                          </p:val>
                                        </p:tav>
                                      </p:tavLst>
                                    </p:anim>
                                    <p:anim calcmode="lin" valueType="num">
                                      <p:cBhvr additive="base">
                                        <p:cTn id="8" dur="500" fill="hold"/>
                                        <p:tgtEl>
                                          <p:spTgt spid="5253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25314"/>
                                        </p:tgtEl>
                                        <p:attrNameLst>
                                          <p:attrName>style.visibility</p:attrName>
                                        </p:attrNameLst>
                                      </p:cBhvr>
                                      <p:to>
                                        <p:strVal val="visible"/>
                                      </p:to>
                                    </p:set>
                                    <p:animEffect transition="in" filter="fade">
                                      <p:cBhvr>
                                        <p:cTn id="11" dur="2000"/>
                                        <p:tgtEl>
                                          <p:spTgt spid="525314"/>
                                        </p:tgtEl>
                                      </p:cBhvr>
                                    </p:animEffect>
                                  </p:childTnLst>
                                </p:cTn>
                              </p:par>
                              <p:par>
                                <p:cTn id="12" presetID="29" presetClass="entr" presetSubtype="0" fill="hold" grpId="0" nodeType="withEffect" nodePh="1">
                                  <p:stCondLst>
                                    <p:cond delay="0"/>
                                  </p:stCondLst>
                                  <p:endCondLst>
                                    <p:cond evt="begin" delay="0">
                                      <p:tn val="12"/>
                                    </p:cond>
                                  </p:endCondLst>
                                  <p:childTnLst>
                                    <p:set>
                                      <p:cBhvr>
                                        <p:cTn id="13" dur="1" fill="hold">
                                          <p:stCondLst>
                                            <p:cond delay="0"/>
                                          </p:stCondLst>
                                        </p:cTn>
                                        <p:tgtEl>
                                          <p:spTgt spid="525316"/>
                                        </p:tgtEl>
                                        <p:attrNameLst>
                                          <p:attrName>style.visibility</p:attrName>
                                        </p:attrNameLst>
                                      </p:cBhvr>
                                      <p:to>
                                        <p:strVal val="visible"/>
                                      </p:to>
                                    </p:set>
                                    <p:anim calcmode="lin" valueType="num">
                                      <p:cBhvr>
                                        <p:cTn id="14" dur="1000" fill="hold"/>
                                        <p:tgtEl>
                                          <p:spTgt spid="525316"/>
                                        </p:tgtEl>
                                        <p:attrNameLst>
                                          <p:attrName>ppt_x</p:attrName>
                                        </p:attrNameLst>
                                      </p:cBhvr>
                                      <p:tavLst>
                                        <p:tav tm="0">
                                          <p:val>
                                            <p:strVal val="#ppt_x-.2"/>
                                          </p:val>
                                        </p:tav>
                                        <p:tav tm="100000">
                                          <p:val>
                                            <p:strVal val="#ppt_x"/>
                                          </p:val>
                                        </p:tav>
                                      </p:tavLst>
                                    </p:anim>
                                    <p:anim calcmode="lin" valueType="num">
                                      <p:cBhvr>
                                        <p:cTn id="15" dur="1000" fill="hold"/>
                                        <p:tgtEl>
                                          <p:spTgt spid="5253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p:bldP spid="5253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WordArt 2"/>
          <p:cNvSpPr>
            <a:spLocks noChangeArrowheads="1" noChangeShapeType="1" noTextEdit="1"/>
          </p:cNvSpPr>
          <p:nvPr/>
        </p:nvSpPr>
        <p:spPr bwMode="auto">
          <a:xfrm>
            <a:off x="1908175" y="4705350"/>
            <a:ext cx="857250" cy="379413"/>
          </a:xfrm>
          <a:prstGeom prst="rect">
            <a:avLst/>
          </a:prstGeom>
        </p:spPr>
        <p:txBody>
          <a:bodyPr wrap="none" fromWordArt="1">
            <a:prstTxWarp prst="textSlantUp">
              <a:avLst>
                <a:gd name="adj" fmla="val 537"/>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7364" name="Rectangle 4"/>
          <p:cNvSpPr>
            <a:spLocks noChangeArrowheads="1"/>
          </p:cNvSpPr>
          <p:nvPr/>
        </p:nvSpPr>
        <p:spPr bwMode="auto">
          <a:xfrm>
            <a:off x="1690688" y="765175"/>
            <a:ext cx="649287" cy="576263"/>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65" name="Rectangle 5"/>
          <p:cNvSpPr>
            <a:spLocks noChangeArrowheads="1"/>
          </p:cNvSpPr>
          <p:nvPr/>
        </p:nvSpPr>
        <p:spPr bwMode="auto">
          <a:xfrm>
            <a:off x="684213" y="1700213"/>
            <a:ext cx="576262" cy="576262"/>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66" name="Rectangle 6"/>
          <p:cNvSpPr>
            <a:spLocks noChangeArrowheads="1"/>
          </p:cNvSpPr>
          <p:nvPr/>
        </p:nvSpPr>
        <p:spPr bwMode="auto">
          <a:xfrm>
            <a:off x="1763713" y="17732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67" name="Rectangle 7"/>
          <p:cNvSpPr>
            <a:spLocks noChangeArrowheads="1"/>
          </p:cNvSpPr>
          <p:nvPr/>
        </p:nvSpPr>
        <p:spPr bwMode="auto">
          <a:xfrm>
            <a:off x="3059113" y="1484313"/>
            <a:ext cx="1008062" cy="1008062"/>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68" name="Rectangle 8"/>
          <p:cNvSpPr>
            <a:spLocks noChangeArrowheads="1"/>
          </p:cNvSpPr>
          <p:nvPr/>
        </p:nvSpPr>
        <p:spPr bwMode="auto">
          <a:xfrm>
            <a:off x="1763713" y="28527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69" name="Rectangle 9"/>
          <p:cNvSpPr>
            <a:spLocks noChangeArrowheads="1"/>
          </p:cNvSpPr>
          <p:nvPr/>
        </p:nvSpPr>
        <p:spPr bwMode="auto">
          <a:xfrm>
            <a:off x="1763713" y="28527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70" name="Rectangle 10"/>
          <p:cNvSpPr>
            <a:spLocks noChangeArrowheads="1"/>
          </p:cNvSpPr>
          <p:nvPr/>
        </p:nvSpPr>
        <p:spPr bwMode="auto">
          <a:xfrm>
            <a:off x="2771775" y="28527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27371" name="Rectangle 11"/>
          <p:cNvSpPr>
            <a:spLocks noChangeArrowheads="1"/>
          </p:cNvSpPr>
          <p:nvPr/>
        </p:nvSpPr>
        <p:spPr bwMode="auto">
          <a:xfrm>
            <a:off x="5435600" y="3213100"/>
            <a:ext cx="577850" cy="503238"/>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7372" name="Rectangle 12"/>
          <p:cNvSpPr>
            <a:spLocks noChangeArrowheads="1"/>
          </p:cNvSpPr>
          <p:nvPr/>
        </p:nvSpPr>
        <p:spPr bwMode="auto">
          <a:xfrm>
            <a:off x="4211638" y="4149725"/>
            <a:ext cx="504825" cy="504825"/>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7373" name="Rectangle 13"/>
          <p:cNvSpPr>
            <a:spLocks noChangeArrowheads="1"/>
          </p:cNvSpPr>
          <p:nvPr/>
        </p:nvSpPr>
        <p:spPr bwMode="auto">
          <a:xfrm>
            <a:off x="5508625" y="4149725"/>
            <a:ext cx="504825" cy="504825"/>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7374" name="Rectangle 14"/>
          <p:cNvSpPr>
            <a:spLocks noChangeArrowheads="1"/>
          </p:cNvSpPr>
          <p:nvPr/>
        </p:nvSpPr>
        <p:spPr bwMode="auto">
          <a:xfrm>
            <a:off x="6948488" y="3933825"/>
            <a:ext cx="1439862" cy="1439863"/>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7375" name="Rectangle 15"/>
          <p:cNvSpPr>
            <a:spLocks noChangeArrowheads="1"/>
          </p:cNvSpPr>
          <p:nvPr/>
        </p:nvSpPr>
        <p:spPr bwMode="auto">
          <a:xfrm>
            <a:off x="5362575" y="5300663"/>
            <a:ext cx="865188" cy="865187"/>
          </a:xfrm>
          <a:prstGeom prst="rect">
            <a:avLst/>
          </a:prstGeom>
          <a:solidFill>
            <a:schemeClr val="bg1"/>
          </a:solidFill>
          <a:ln w="28575" algn="ctr">
            <a:solidFill>
              <a:srgbClr val="003399"/>
            </a:solidFill>
            <a:miter lim="800000"/>
            <a:headEnd/>
            <a:tailEnd/>
          </a:ln>
        </p:spPr>
        <p:txBody>
          <a:bodyPr wrap="none" anchor="ctr"/>
          <a:lstStyle/>
          <a:p>
            <a:endParaRPr lang="en-US"/>
          </a:p>
        </p:txBody>
      </p:sp>
      <p:sp>
        <p:nvSpPr>
          <p:cNvPr id="527376" name="Line 16"/>
          <p:cNvSpPr>
            <a:spLocks noChangeShapeType="1"/>
          </p:cNvSpPr>
          <p:nvPr/>
        </p:nvSpPr>
        <p:spPr bwMode="auto">
          <a:xfrm flipV="1">
            <a:off x="1979613" y="1341438"/>
            <a:ext cx="0" cy="43180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77" name="Line 17"/>
          <p:cNvSpPr>
            <a:spLocks noChangeShapeType="1"/>
          </p:cNvSpPr>
          <p:nvPr/>
        </p:nvSpPr>
        <p:spPr bwMode="auto">
          <a:xfrm>
            <a:off x="2268538" y="1989138"/>
            <a:ext cx="790575"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78" name="Line 18"/>
          <p:cNvSpPr>
            <a:spLocks noChangeShapeType="1"/>
          </p:cNvSpPr>
          <p:nvPr/>
        </p:nvSpPr>
        <p:spPr bwMode="auto">
          <a:xfrm flipH="1">
            <a:off x="1258888" y="1989138"/>
            <a:ext cx="504825"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79" name="Line 19"/>
          <p:cNvSpPr>
            <a:spLocks noChangeShapeType="1"/>
          </p:cNvSpPr>
          <p:nvPr/>
        </p:nvSpPr>
        <p:spPr bwMode="auto">
          <a:xfrm>
            <a:off x="1979613" y="2276475"/>
            <a:ext cx="0" cy="576263"/>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0" name="Line 20"/>
          <p:cNvSpPr>
            <a:spLocks noChangeShapeType="1"/>
          </p:cNvSpPr>
          <p:nvPr/>
        </p:nvSpPr>
        <p:spPr bwMode="auto">
          <a:xfrm>
            <a:off x="2268538" y="3141663"/>
            <a:ext cx="503237"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1" name="Line 21"/>
          <p:cNvSpPr>
            <a:spLocks noChangeShapeType="1"/>
          </p:cNvSpPr>
          <p:nvPr/>
        </p:nvSpPr>
        <p:spPr bwMode="auto">
          <a:xfrm>
            <a:off x="5724525" y="3716338"/>
            <a:ext cx="0" cy="433387"/>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2" name="Line 22"/>
          <p:cNvSpPr>
            <a:spLocks noChangeShapeType="1"/>
          </p:cNvSpPr>
          <p:nvPr/>
        </p:nvSpPr>
        <p:spPr bwMode="auto">
          <a:xfrm>
            <a:off x="6011863" y="4365625"/>
            <a:ext cx="865187"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3" name="Line 23"/>
          <p:cNvSpPr>
            <a:spLocks noChangeShapeType="1"/>
          </p:cNvSpPr>
          <p:nvPr/>
        </p:nvSpPr>
        <p:spPr bwMode="auto">
          <a:xfrm flipH="1">
            <a:off x="4716463" y="4365625"/>
            <a:ext cx="792162"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4" name="Line 24"/>
          <p:cNvSpPr>
            <a:spLocks noChangeShapeType="1"/>
          </p:cNvSpPr>
          <p:nvPr/>
        </p:nvSpPr>
        <p:spPr bwMode="auto">
          <a:xfrm flipV="1">
            <a:off x="5724525" y="4652963"/>
            <a:ext cx="0" cy="64770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7385" name="Text Box 25"/>
          <p:cNvSpPr txBox="1">
            <a:spLocks noChangeArrowheads="1"/>
          </p:cNvSpPr>
          <p:nvPr/>
        </p:nvSpPr>
        <p:spPr bwMode="auto">
          <a:xfrm>
            <a:off x="1510204" y="908050"/>
            <a:ext cx="901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آشپزخانه</a:t>
            </a:r>
            <a:endParaRPr lang="en-US" dirty="0">
              <a:solidFill>
                <a:srgbClr val="3AB1C7"/>
              </a:solidFill>
              <a:cs typeface="Mj_Tunisia Lt" panose="00000400000000000000" pitchFamily="2" charset="-78"/>
            </a:endParaRPr>
          </a:p>
        </p:txBody>
      </p:sp>
      <p:sp>
        <p:nvSpPr>
          <p:cNvPr id="527386" name="Text Box 26"/>
          <p:cNvSpPr txBox="1">
            <a:spLocks noChangeArrowheads="1"/>
          </p:cNvSpPr>
          <p:nvPr/>
        </p:nvSpPr>
        <p:spPr bwMode="auto">
          <a:xfrm>
            <a:off x="615950" y="1773238"/>
            <a:ext cx="715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ورودی</a:t>
            </a:r>
            <a:endParaRPr lang="en-US" dirty="0">
              <a:solidFill>
                <a:srgbClr val="3AB1C7"/>
              </a:solidFill>
              <a:cs typeface="Mj_Tunisia Lt" panose="00000400000000000000" pitchFamily="2" charset="-78"/>
            </a:endParaRPr>
          </a:p>
        </p:txBody>
      </p:sp>
      <p:sp>
        <p:nvSpPr>
          <p:cNvPr id="527387" name="Text Box 27"/>
          <p:cNvSpPr txBox="1">
            <a:spLocks noChangeArrowheads="1"/>
          </p:cNvSpPr>
          <p:nvPr/>
        </p:nvSpPr>
        <p:spPr bwMode="auto">
          <a:xfrm>
            <a:off x="1476375" y="291782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خواب</a:t>
            </a:r>
            <a:endParaRPr lang="en-US" dirty="0">
              <a:solidFill>
                <a:srgbClr val="3AB1C7"/>
              </a:solidFill>
              <a:cs typeface="Mj_Tunisia Lt" panose="00000400000000000000" pitchFamily="2" charset="-78"/>
            </a:endParaRPr>
          </a:p>
        </p:txBody>
      </p:sp>
      <p:sp>
        <p:nvSpPr>
          <p:cNvPr id="527388" name="Text Box 28"/>
          <p:cNvSpPr txBox="1">
            <a:spLocks noChangeArrowheads="1"/>
          </p:cNvSpPr>
          <p:nvPr/>
        </p:nvSpPr>
        <p:spPr bwMode="auto">
          <a:xfrm>
            <a:off x="2700338" y="2917825"/>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حمام</a:t>
            </a:r>
            <a:endParaRPr lang="en-US" dirty="0">
              <a:solidFill>
                <a:srgbClr val="3AB1C7"/>
              </a:solidFill>
              <a:cs typeface="Mj_Tunisia Lt" panose="00000400000000000000" pitchFamily="2" charset="-78"/>
            </a:endParaRPr>
          </a:p>
        </p:txBody>
      </p:sp>
      <p:sp>
        <p:nvSpPr>
          <p:cNvPr id="527389" name="Text Box 29"/>
          <p:cNvSpPr txBox="1">
            <a:spLocks noChangeArrowheads="1"/>
          </p:cNvSpPr>
          <p:nvPr/>
        </p:nvSpPr>
        <p:spPr bwMode="auto">
          <a:xfrm>
            <a:off x="2339975" y="1557338"/>
            <a:ext cx="165576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نشیمن و</a:t>
            </a:r>
          </a:p>
          <a:p>
            <a:pPr algn="r" eaLnBrk="1" hangingPunct="1">
              <a:spcBef>
                <a:spcPct val="50000"/>
              </a:spcBef>
            </a:pPr>
            <a:r>
              <a:rPr lang="fa-IR" dirty="0">
                <a:solidFill>
                  <a:srgbClr val="3AB1C7"/>
                </a:solidFill>
                <a:cs typeface="Mj_Tunisia Lt" panose="00000400000000000000" pitchFamily="2" charset="-78"/>
              </a:rPr>
              <a:t>پذیرایی</a:t>
            </a:r>
            <a:endParaRPr lang="en-US" dirty="0">
              <a:solidFill>
                <a:srgbClr val="3AB1C7"/>
              </a:solidFill>
              <a:cs typeface="Mj_Tunisia Lt" panose="00000400000000000000" pitchFamily="2" charset="-78"/>
            </a:endParaRPr>
          </a:p>
        </p:txBody>
      </p:sp>
      <p:sp>
        <p:nvSpPr>
          <p:cNvPr id="527390" name="Text Box 30"/>
          <p:cNvSpPr txBox="1">
            <a:spLocks noChangeArrowheads="1"/>
          </p:cNvSpPr>
          <p:nvPr/>
        </p:nvSpPr>
        <p:spPr bwMode="auto">
          <a:xfrm>
            <a:off x="1331913" y="18383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تقسیم</a:t>
            </a:r>
            <a:endParaRPr lang="en-US" dirty="0">
              <a:solidFill>
                <a:srgbClr val="3AB1C7"/>
              </a:solidFill>
              <a:cs typeface="Mj_Tunisia Lt" panose="00000400000000000000" pitchFamily="2" charset="-78"/>
            </a:endParaRPr>
          </a:p>
        </p:txBody>
      </p:sp>
      <p:sp>
        <p:nvSpPr>
          <p:cNvPr id="527391" name="Text Box 31"/>
          <p:cNvSpPr txBox="1">
            <a:spLocks noChangeArrowheads="1"/>
          </p:cNvSpPr>
          <p:nvPr/>
        </p:nvSpPr>
        <p:spPr bwMode="auto">
          <a:xfrm>
            <a:off x="5326554" y="5516563"/>
            <a:ext cx="901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آشپزخانه</a:t>
            </a:r>
            <a:endParaRPr lang="en-US" dirty="0">
              <a:solidFill>
                <a:srgbClr val="3AB1C7"/>
              </a:solidFill>
              <a:cs typeface="Mj_Tunisia Lt" panose="00000400000000000000" pitchFamily="2" charset="-78"/>
            </a:endParaRPr>
          </a:p>
        </p:txBody>
      </p:sp>
      <p:sp>
        <p:nvSpPr>
          <p:cNvPr id="527392" name="Text Box 32"/>
          <p:cNvSpPr txBox="1">
            <a:spLocks noChangeArrowheads="1"/>
          </p:cNvSpPr>
          <p:nvPr/>
        </p:nvSpPr>
        <p:spPr bwMode="auto">
          <a:xfrm>
            <a:off x="5368925" y="3284538"/>
            <a:ext cx="715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ورودی</a:t>
            </a:r>
            <a:endParaRPr lang="en-US" dirty="0">
              <a:solidFill>
                <a:srgbClr val="3AB1C7"/>
              </a:solidFill>
              <a:cs typeface="Mj_Tunisia Lt" panose="00000400000000000000" pitchFamily="2" charset="-78"/>
            </a:endParaRPr>
          </a:p>
        </p:txBody>
      </p:sp>
      <p:sp>
        <p:nvSpPr>
          <p:cNvPr id="527393" name="Text Box 33"/>
          <p:cNvSpPr txBox="1">
            <a:spLocks noChangeArrowheads="1"/>
          </p:cNvSpPr>
          <p:nvPr/>
        </p:nvSpPr>
        <p:spPr bwMode="auto">
          <a:xfrm>
            <a:off x="7092950" y="486251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خواب</a:t>
            </a:r>
            <a:endParaRPr lang="en-US" dirty="0">
              <a:solidFill>
                <a:srgbClr val="3AB1C7"/>
              </a:solidFill>
              <a:cs typeface="Mj_Tunisia Lt" panose="00000400000000000000" pitchFamily="2" charset="-78"/>
            </a:endParaRPr>
          </a:p>
        </p:txBody>
      </p:sp>
      <p:sp>
        <p:nvSpPr>
          <p:cNvPr id="527394" name="Text Box 34"/>
          <p:cNvSpPr txBox="1">
            <a:spLocks noChangeArrowheads="1"/>
          </p:cNvSpPr>
          <p:nvPr/>
        </p:nvSpPr>
        <p:spPr bwMode="auto">
          <a:xfrm>
            <a:off x="4068763" y="4149725"/>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حمام</a:t>
            </a:r>
            <a:endParaRPr lang="en-US" dirty="0">
              <a:solidFill>
                <a:srgbClr val="3AB1C7"/>
              </a:solidFill>
              <a:cs typeface="Mj_Tunisia Lt" panose="00000400000000000000" pitchFamily="2" charset="-78"/>
            </a:endParaRPr>
          </a:p>
        </p:txBody>
      </p:sp>
      <p:sp>
        <p:nvSpPr>
          <p:cNvPr id="527395" name="Text Box 35"/>
          <p:cNvSpPr txBox="1">
            <a:spLocks noChangeArrowheads="1"/>
          </p:cNvSpPr>
          <p:nvPr/>
        </p:nvSpPr>
        <p:spPr bwMode="auto">
          <a:xfrm>
            <a:off x="6372225" y="4006850"/>
            <a:ext cx="16557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نشیمن و</a:t>
            </a:r>
          </a:p>
          <a:p>
            <a:pPr algn="r" eaLnBrk="1" hangingPunct="1">
              <a:spcBef>
                <a:spcPct val="50000"/>
              </a:spcBef>
            </a:pPr>
            <a:r>
              <a:rPr lang="fa-IR" dirty="0">
                <a:solidFill>
                  <a:srgbClr val="3AB1C7"/>
                </a:solidFill>
                <a:cs typeface="Mj_Tunisia Lt" panose="00000400000000000000" pitchFamily="2" charset="-78"/>
              </a:rPr>
              <a:t>پذیرایی و</a:t>
            </a:r>
            <a:endParaRPr lang="en-US" dirty="0">
              <a:solidFill>
                <a:srgbClr val="3AB1C7"/>
              </a:solidFill>
              <a:cs typeface="Mj_Tunisia Lt" panose="00000400000000000000" pitchFamily="2" charset="-78"/>
            </a:endParaRPr>
          </a:p>
        </p:txBody>
      </p:sp>
      <p:sp>
        <p:nvSpPr>
          <p:cNvPr id="527396" name="Text Box 36"/>
          <p:cNvSpPr txBox="1">
            <a:spLocks noChangeArrowheads="1"/>
          </p:cNvSpPr>
          <p:nvPr/>
        </p:nvSpPr>
        <p:spPr bwMode="auto">
          <a:xfrm>
            <a:off x="5076825" y="41497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تقسیم</a:t>
            </a:r>
            <a:endParaRPr lang="en-US" dirty="0">
              <a:solidFill>
                <a:srgbClr val="3AB1C7"/>
              </a:solidFill>
              <a:cs typeface="Mj_Tunisia Lt" panose="00000400000000000000" pitchFamily="2" charset="-78"/>
            </a:endParaRPr>
          </a:p>
        </p:txBody>
      </p:sp>
      <p:sp>
        <p:nvSpPr>
          <p:cNvPr id="2" name="TextBox 1"/>
          <p:cNvSpPr txBox="1"/>
          <p:nvPr/>
        </p:nvSpPr>
        <p:spPr>
          <a:xfrm>
            <a:off x="6052231" y="933534"/>
            <a:ext cx="3527425" cy="954107"/>
          </a:xfrm>
          <a:prstGeom prst="rect">
            <a:avLst/>
          </a:prstGeom>
          <a:noFill/>
        </p:spPr>
        <p:txBody>
          <a:bodyPr wrap="square" rtlCol="1">
            <a:spAutoFit/>
          </a:bodyPr>
          <a:lstStyle/>
          <a:p>
            <a:r>
              <a:rPr lang="fa-IR" sz="2800" kern="10" dirty="0">
                <a:ln w="9525">
                  <a:noFill/>
                  <a:round/>
                  <a:headEnd/>
                  <a:tailEnd/>
                </a:ln>
                <a:solidFill>
                  <a:srgbClr val="3AB1C7"/>
                </a:solidFill>
                <a:latin typeface="Arial"/>
                <a:cs typeface="Mj_Tunisia Lt" panose="00000400000000000000" pitchFamily="2" charset="-78"/>
              </a:rPr>
              <a:t>دياگرام تيپ ب</a:t>
            </a:r>
            <a:endParaRPr lang="en-US" sz="2800" kern="10" dirty="0">
              <a:ln w="9525">
                <a:noFill/>
                <a:round/>
                <a:headEnd/>
                <a:tailEnd/>
              </a:ln>
              <a:solidFill>
                <a:srgbClr val="3AB1C7"/>
              </a:solidFill>
              <a:latin typeface="Arial"/>
              <a:cs typeface="Mj_Tunisia Lt" panose="00000400000000000000" pitchFamily="2" charset="-78"/>
            </a:endParaRPr>
          </a:p>
          <a:p>
            <a:endParaRPr lang="fa-IR" sz="2800" dirty="0">
              <a:solidFill>
                <a:srgbClr val="3AB1C7"/>
              </a:solidFill>
              <a:cs typeface="Mj_Tunisia Lt" panose="00000400000000000000" pitchFamily="2" charset="-78"/>
            </a:endParaRPr>
          </a:p>
        </p:txBody>
      </p:sp>
      <p:sp>
        <p:nvSpPr>
          <p:cNvPr id="3" name="TextBox 2"/>
          <p:cNvSpPr txBox="1"/>
          <p:nvPr/>
        </p:nvSpPr>
        <p:spPr>
          <a:xfrm>
            <a:off x="1970088" y="5018313"/>
            <a:ext cx="2743200" cy="830997"/>
          </a:xfrm>
          <a:prstGeom prst="rect">
            <a:avLst/>
          </a:prstGeom>
          <a:noFill/>
        </p:spPr>
        <p:txBody>
          <a:bodyPr wrap="square" rtlCol="1">
            <a:spAutoFit/>
          </a:bodyPr>
          <a:lstStyle/>
          <a:p>
            <a:r>
              <a:rPr lang="fa-IR" sz="2400" kern="10" dirty="0">
                <a:ln w="9525">
                  <a:noFill/>
                  <a:round/>
                  <a:headEnd/>
                  <a:tailEnd/>
                </a:ln>
                <a:solidFill>
                  <a:srgbClr val="3AB1C7"/>
                </a:solidFill>
                <a:latin typeface="Arial"/>
                <a:cs typeface="Mj_Tunisia Lt" panose="00000400000000000000" pitchFamily="2" charset="-78"/>
              </a:rPr>
              <a:t>همكف</a:t>
            </a:r>
            <a:endParaRPr lang="en-US" sz="2400" kern="10" dirty="0">
              <a:ln w="9525">
                <a:noFill/>
                <a:round/>
                <a:headEnd/>
                <a:tailEnd/>
              </a:ln>
              <a:solidFill>
                <a:srgbClr val="3AB1C7"/>
              </a:solidFill>
              <a:latin typeface="Arial"/>
              <a:cs typeface="Mj_Tunisia Lt" panose="00000400000000000000" pitchFamily="2" charset="-78"/>
            </a:endParaRPr>
          </a:p>
          <a:p>
            <a:endParaRPr lang="fa-IR" sz="2400" dirty="0"/>
          </a:p>
        </p:txBody>
      </p:sp>
    </p:spTree>
    <p:extLst>
      <p:ext uri="{BB962C8B-B14F-4D97-AF65-F5344CB8AC3E}">
        <p14:creationId xmlns:p14="http://schemas.microsoft.com/office/powerpoint/2010/main" val="122650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nodePh="1">
                                  <p:stCondLst>
                                    <p:cond delay="0"/>
                                  </p:stCondLst>
                                  <p:endCondLst>
                                    <p:cond evt="begin" delay="0">
                                      <p:tn val="5"/>
                                    </p:cond>
                                  </p:endCondLst>
                                  <p:childTnLst>
                                    <p:set>
                                      <p:cBhvr>
                                        <p:cTn id="6" dur="1" fill="hold">
                                          <p:stCondLst>
                                            <p:cond delay="0"/>
                                          </p:stCondLst>
                                        </p:cTn>
                                        <p:tgtEl>
                                          <p:spTgt spid="527362"/>
                                        </p:tgtEl>
                                        <p:attrNameLst>
                                          <p:attrName>style.visibility</p:attrName>
                                        </p:attrNameLst>
                                      </p:cBhvr>
                                      <p:to>
                                        <p:strVal val="visible"/>
                                      </p:to>
                                    </p:set>
                                    <p:animEffect transition="in" filter="box(out)">
                                      <p:cBhvr>
                                        <p:cTn id="7" dur="500"/>
                                        <p:tgtEl>
                                          <p:spTgt spid="527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7371"/>
                                        </p:tgtEl>
                                        <p:attrNameLst>
                                          <p:attrName>style.visibility</p:attrName>
                                        </p:attrNameLst>
                                      </p:cBhvr>
                                      <p:to>
                                        <p:strVal val="visible"/>
                                      </p:to>
                                    </p:set>
                                    <p:animEffect transition="in" filter="fade">
                                      <p:cBhvr>
                                        <p:cTn id="10" dur="2000"/>
                                        <p:tgtEl>
                                          <p:spTgt spid="5273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7372"/>
                                        </p:tgtEl>
                                        <p:attrNameLst>
                                          <p:attrName>style.visibility</p:attrName>
                                        </p:attrNameLst>
                                      </p:cBhvr>
                                      <p:to>
                                        <p:strVal val="visible"/>
                                      </p:to>
                                    </p:set>
                                    <p:animEffect transition="in" filter="fade">
                                      <p:cBhvr>
                                        <p:cTn id="13" dur="2000"/>
                                        <p:tgtEl>
                                          <p:spTgt spid="5273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7373"/>
                                        </p:tgtEl>
                                        <p:attrNameLst>
                                          <p:attrName>style.visibility</p:attrName>
                                        </p:attrNameLst>
                                      </p:cBhvr>
                                      <p:to>
                                        <p:strVal val="visible"/>
                                      </p:to>
                                    </p:set>
                                    <p:animEffect transition="in" filter="fade">
                                      <p:cBhvr>
                                        <p:cTn id="16" dur="2000"/>
                                        <p:tgtEl>
                                          <p:spTgt spid="5273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7374"/>
                                        </p:tgtEl>
                                        <p:attrNameLst>
                                          <p:attrName>style.visibility</p:attrName>
                                        </p:attrNameLst>
                                      </p:cBhvr>
                                      <p:to>
                                        <p:strVal val="visible"/>
                                      </p:to>
                                    </p:set>
                                    <p:animEffect transition="in" filter="fade">
                                      <p:cBhvr>
                                        <p:cTn id="19" dur="2000"/>
                                        <p:tgtEl>
                                          <p:spTgt spid="5273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7375"/>
                                        </p:tgtEl>
                                        <p:attrNameLst>
                                          <p:attrName>style.visibility</p:attrName>
                                        </p:attrNameLst>
                                      </p:cBhvr>
                                      <p:to>
                                        <p:strVal val="visible"/>
                                      </p:to>
                                    </p:set>
                                    <p:animEffect transition="in" filter="fade">
                                      <p:cBhvr>
                                        <p:cTn id="22" dur="2000"/>
                                        <p:tgtEl>
                                          <p:spTgt spid="5273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7381"/>
                                        </p:tgtEl>
                                        <p:attrNameLst>
                                          <p:attrName>style.visibility</p:attrName>
                                        </p:attrNameLst>
                                      </p:cBhvr>
                                      <p:to>
                                        <p:strVal val="visible"/>
                                      </p:to>
                                    </p:set>
                                    <p:animEffect transition="in" filter="fade">
                                      <p:cBhvr>
                                        <p:cTn id="25" dur="2000"/>
                                        <p:tgtEl>
                                          <p:spTgt spid="5273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7382"/>
                                        </p:tgtEl>
                                        <p:attrNameLst>
                                          <p:attrName>style.visibility</p:attrName>
                                        </p:attrNameLst>
                                      </p:cBhvr>
                                      <p:to>
                                        <p:strVal val="visible"/>
                                      </p:to>
                                    </p:set>
                                    <p:animEffect transition="in" filter="fade">
                                      <p:cBhvr>
                                        <p:cTn id="28" dur="2000"/>
                                        <p:tgtEl>
                                          <p:spTgt spid="5273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7383"/>
                                        </p:tgtEl>
                                        <p:attrNameLst>
                                          <p:attrName>style.visibility</p:attrName>
                                        </p:attrNameLst>
                                      </p:cBhvr>
                                      <p:to>
                                        <p:strVal val="visible"/>
                                      </p:to>
                                    </p:set>
                                    <p:animEffect transition="in" filter="fade">
                                      <p:cBhvr>
                                        <p:cTn id="31" dur="2000"/>
                                        <p:tgtEl>
                                          <p:spTgt spid="5273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7384"/>
                                        </p:tgtEl>
                                        <p:attrNameLst>
                                          <p:attrName>style.visibility</p:attrName>
                                        </p:attrNameLst>
                                      </p:cBhvr>
                                      <p:to>
                                        <p:strVal val="visible"/>
                                      </p:to>
                                    </p:set>
                                    <p:animEffect transition="in" filter="fade">
                                      <p:cBhvr>
                                        <p:cTn id="34" dur="2000"/>
                                        <p:tgtEl>
                                          <p:spTgt spid="52738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7391"/>
                                        </p:tgtEl>
                                        <p:attrNameLst>
                                          <p:attrName>style.visibility</p:attrName>
                                        </p:attrNameLst>
                                      </p:cBhvr>
                                      <p:to>
                                        <p:strVal val="visible"/>
                                      </p:to>
                                    </p:set>
                                    <p:animEffect transition="in" filter="fade">
                                      <p:cBhvr>
                                        <p:cTn id="37" dur="2000"/>
                                        <p:tgtEl>
                                          <p:spTgt spid="52739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7392"/>
                                        </p:tgtEl>
                                        <p:attrNameLst>
                                          <p:attrName>style.visibility</p:attrName>
                                        </p:attrNameLst>
                                      </p:cBhvr>
                                      <p:to>
                                        <p:strVal val="visible"/>
                                      </p:to>
                                    </p:set>
                                    <p:animEffect transition="in" filter="fade">
                                      <p:cBhvr>
                                        <p:cTn id="40" dur="2000"/>
                                        <p:tgtEl>
                                          <p:spTgt spid="5273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7393"/>
                                        </p:tgtEl>
                                        <p:attrNameLst>
                                          <p:attrName>style.visibility</p:attrName>
                                        </p:attrNameLst>
                                      </p:cBhvr>
                                      <p:to>
                                        <p:strVal val="visible"/>
                                      </p:to>
                                    </p:set>
                                    <p:animEffect transition="in" filter="fade">
                                      <p:cBhvr>
                                        <p:cTn id="43" dur="2000"/>
                                        <p:tgtEl>
                                          <p:spTgt spid="5273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7394"/>
                                        </p:tgtEl>
                                        <p:attrNameLst>
                                          <p:attrName>style.visibility</p:attrName>
                                        </p:attrNameLst>
                                      </p:cBhvr>
                                      <p:to>
                                        <p:strVal val="visible"/>
                                      </p:to>
                                    </p:set>
                                    <p:animEffect transition="in" filter="fade">
                                      <p:cBhvr>
                                        <p:cTn id="46" dur="2000"/>
                                        <p:tgtEl>
                                          <p:spTgt spid="52739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7395"/>
                                        </p:tgtEl>
                                        <p:attrNameLst>
                                          <p:attrName>style.visibility</p:attrName>
                                        </p:attrNameLst>
                                      </p:cBhvr>
                                      <p:to>
                                        <p:strVal val="visible"/>
                                      </p:to>
                                    </p:set>
                                    <p:animEffect transition="in" filter="fade">
                                      <p:cBhvr>
                                        <p:cTn id="49" dur="2000"/>
                                        <p:tgtEl>
                                          <p:spTgt spid="52739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7396"/>
                                        </p:tgtEl>
                                        <p:attrNameLst>
                                          <p:attrName>style.visibility</p:attrName>
                                        </p:attrNameLst>
                                      </p:cBhvr>
                                      <p:to>
                                        <p:strVal val="visible"/>
                                      </p:to>
                                    </p:set>
                                    <p:animEffect transition="in" filter="fade">
                                      <p:cBhvr>
                                        <p:cTn id="52" dur="2000"/>
                                        <p:tgtEl>
                                          <p:spTgt spid="52739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7364"/>
                                        </p:tgtEl>
                                        <p:attrNameLst>
                                          <p:attrName>style.visibility</p:attrName>
                                        </p:attrNameLst>
                                      </p:cBhvr>
                                      <p:to>
                                        <p:strVal val="visible"/>
                                      </p:to>
                                    </p:set>
                                    <p:animEffect transition="in" filter="fade">
                                      <p:cBhvr>
                                        <p:cTn id="55" dur="2000"/>
                                        <p:tgtEl>
                                          <p:spTgt spid="52736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27365"/>
                                        </p:tgtEl>
                                        <p:attrNameLst>
                                          <p:attrName>style.visibility</p:attrName>
                                        </p:attrNameLst>
                                      </p:cBhvr>
                                      <p:to>
                                        <p:strVal val="visible"/>
                                      </p:to>
                                    </p:set>
                                    <p:animEffect transition="in" filter="fade">
                                      <p:cBhvr>
                                        <p:cTn id="58" dur="2000"/>
                                        <p:tgtEl>
                                          <p:spTgt spid="52736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7366"/>
                                        </p:tgtEl>
                                        <p:attrNameLst>
                                          <p:attrName>style.visibility</p:attrName>
                                        </p:attrNameLst>
                                      </p:cBhvr>
                                      <p:to>
                                        <p:strVal val="visible"/>
                                      </p:to>
                                    </p:set>
                                    <p:animEffect transition="in" filter="fade">
                                      <p:cBhvr>
                                        <p:cTn id="61" dur="2000"/>
                                        <p:tgtEl>
                                          <p:spTgt spid="52736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7367"/>
                                        </p:tgtEl>
                                        <p:attrNameLst>
                                          <p:attrName>style.visibility</p:attrName>
                                        </p:attrNameLst>
                                      </p:cBhvr>
                                      <p:to>
                                        <p:strVal val="visible"/>
                                      </p:to>
                                    </p:set>
                                    <p:animEffect transition="in" filter="fade">
                                      <p:cBhvr>
                                        <p:cTn id="64" dur="2000"/>
                                        <p:tgtEl>
                                          <p:spTgt spid="5273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27368"/>
                                        </p:tgtEl>
                                        <p:attrNameLst>
                                          <p:attrName>style.visibility</p:attrName>
                                        </p:attrNameLst>
                                      </p:cBhvr>
                                      <p:to>
                                        <p:strVal val="visible"/>
                                      </p:to>
                                    </p:set>
                                    <p:animEffect transition="in" filter="fade">
                                      <p:cBhvr>
                                        <p:cTn id="67" dur="2000"/>
                                        <p:tgtEl>
                                          <p:spTgt spid="5273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7369"/>
                                        </p:tgtEl>
                                        <p:attrNameLst>
                                          <p:attrName>style.visibility</p:attrName>
                                        </p:attrNameLst>
                                      </p:cBhvr>
                                      <p:to>
                                        <p:strVal val="visible"/>
                                      </p:to>
                                    </p:set>
                                    <p:animEffect transition="in" filter="fade">
                                      <p:cBhvr>
                                        <p:cTn id="70" dur="2000"/>
                                        <p:tgtEl>
                                          <p:spTgt spid="52736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27370"/>
                                        </p:tgtEl>
                                        <p:attrNameLst>
                                          <p:attrName>style.visibility</p:attrName>
                                        </p:attrNameLst>
                                      </p:cBhvr>
                                      <p:to>
                                        <p:strVal val="visible"/>
                                      </p:to>
                                    </p:set>
                                    <p:animEffect transition="in" filter="fade">
                                      <p:cBhvr>
                                        <p:cTn id="73" dur="2000"/>
                                        <p:tgtEl>
                                          <p:spTgt spid="52737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27376"/>
                                        </p:tgtEl>
                                        <p:attrNameLst>
                                          <p:attrName>style.visibility</p:attrName>
                                        </p:attrNameLst>
                                      </p:cBhvr>
                                      <p:to>
                                        <p:strVal val="visible"/>
                                      </p:to>
                                    </p:set>
                                    <p:animEffect transition="in" filter="fade">
                                      <p:cBhvr>
                                        <p:cTn id="76" dur="2000"/>
                                        <p:tgtEl>
                                          <p:spTgt spid="52737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7377"/>
                                        </p:tgtEl>
                                        <p:attrNameLst>
                                          <p:attrName>style.visibility</p:attrName>
                                        </p:attrNameLst>
                                      </p:cBhvr>
                                      <p:to>
                                        <p:strVal val="visible"/>
                                      </p:to>
                                    </p:set>
                                    <p:animEffect transition="in" filter="fade">
                                      <p:cBhvr>
                                        <p:cTn id="79" dur="2000"/>
                                        <p:tgtEl>
                                          <p:spTgt spid="52737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27378"/>
                                        </p:tgtEl>
                                        <p:attrNameLst>
                                          <p:attrName>style.visibility</p:attrName>
                                        </p:attrNameLst>
                                      </p:cBhvr>
                                      <p:to>
                                        <p:strVal val="visible"/>
                                      </p:to>
                                    </p:set>
                                    <p:animEffect transition="in" filter="fade">
                                      <p:cBhvr>
                                        <p:cTn id="82" dur="2000"/>
                                        <p:tgtEl>
                                          <p:spTgt spid="52737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27379"/>
                                        </p:tgtEl>
                                        <p:attrNameLst>
                                          <p:attrName>style.visibility</p:attrName>
                                        </p:attrNameLst>
                                      </p:cBhvr>
                                      <p:to>
                                        <p:strVal val="visible"/>
                                      </p:to>
                                    </p:set>
                                    <p:animEffect transition="in" filter="fade">
                                      <p:cBhvr>
                                        <p:cTn id="85" dur="2000"/>
                                        <p:tgtEl>
                                          <p:spTgt spid="5273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7380"/>
                                        </p:tgtEl>
                                        <p:attrNameLst>
                                          <p:attrName>style.visibility</p:attrName>
                                        </p:attrNameLst>
                                      </p:cBhvr>
                                      <p:to>
                                        <p:strVal val="visible"/>
                                      </p:to>
                                    </p:set>
                                    <p:animEffect transition="in" filter="fade">
                                      <p:cBhvr>
                                        <p:cTn id="88" dur="2000"/>
                                        <p:tgtEl>
                                          <p:spTgt spid="52738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7385"/>
                                        </p:tgtEl>
                                        <p:attrNameLst>
                                          <p:attrName>style.visibility</p:attrName>
                                        </p:attrNameLst>
                                      </p:cBhvr>
                                      <p:to>
                                        <p:strVal val="visible"/>
                                      </p:to>
                                    </p:set>
                                    <p:animEffect transition="in" filter="fade">
                                      <p:cBhvr>
                                        <p:cTn id="91" dur="2000"/>
                                        <p:tgtEl>
                                          <p:spTgt spid="52738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27386"/>
                                        </p:tgtEl>
                                        <p:attrNameLst>
                                          <p:attrName>style.visibility</p:attrName>
                                        </p:attrNameLst>
                                      </p:cBhvr>
                                      <p:to>
                                        <p:strVal val="visible"/>
                                      </p:to>
                                    </p:set>
                                    <p:animEffect transition="in" filter="fade">
                                      <p:cBhvr>
                                        <p:cTn id="94" dur="2000"/>
                                        <p:tgtEl>
                                          <p:spTgt spid="52738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27387"/>
                                        </p:tgtEl>
                                        <p:attrNameLst>
                                          <p:attrName>style.visibility</p:attrName>
                                        </p:attrNameLst>
                                      </p:cBhvr>
                                      <p:to>
                                        <p:strVal val="visible"/>
                                      </p:to>
                                    </p:set>
                                    <p:animEffect transition="in" filter="fade">
                                      <p:cBhvr>
                                        <p:cTn id="97" dur="2000"/>
                                        <p:tgtEl>
                                          <p:spTgt spid="52738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27388"/>
                                        </p:tgtEl>
                                        <p:attrNameLst>
                                          <p:attrName>style.visibility</p:attrName>
                                        </p:attrNameLst>
                                      </p:cBhvr>
                                      <p:to>
                                        <p:strVal val="visible"/>
                                      </p:to>
                                    </p:set>
                                    <p:animEffect transition="in" filter="fade">
                                      <p:cBhvr>
                                        <p:cTn id="100" dur="2000"/>
                                        <p:tgtEl>
                                          <p:spTgt spid="52738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27389"/>
                                        </p:tgtEl>
                                        <p:attrNameLst>
                                          <p:attrName>style.visibility</p:attrName>
                                        </p:attrNameLst>
                                      </p:cBhvr>
                                      <p:to>
                                        <p:strVal val="visible"/>
                                      </p:to>
                                    </p:set>
                                    <p:animEffect transition="in" filter="fade">
                                      <p:cBhvr>
                                        <p:cTn id="103" dur="2000"/>
                                        <p:tgtEl>
                                          <p:spTgt spid="52738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27390"/>
                                        </p:tgtEl>
                                        <p:attrNameLst>
                                          <p:attrName>style.visibility</p:attrName>
                                        </p:attrNameLst>
                                      </p:cBhvr>
                                      <p:to>
                                        <p:strVal val="visible"/>
                                      </p:to>
                                    </p:set>
                                    <p:animEffect transition="in" filter="fade">
                                      <p:cBhvr>
                                        <p:cTn id="106" dur="2000"/>
                                        <p:tgtEl>
                                          <p:spTgt spid="527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2" grpId="0"/>
      <p:bldP spid="527364" grpId="0" animBg="1"/>
      <p:bldP spid="527365" grpId="0" animBg="1"/>
      <p:bldP spid="527366" grpId="0" animBg="1"/>
      <p:bldP spid="527367" grpId="0" animBg="1"/>
      <p:bldP spid="527368" grpId="0" animBg="1"/>
      <p:bldP spid="527369" grpId="0" animBg="1"/>
      <p:bldP spid="527370" grpId="0" animBg="1"/>
      <p:bldP spid="527371" grpId="0" animBg="1"/>
      <p:bldP spid="527372" grpId="0" animBg="1"/>
      <p:bldP spid="527373" grpId="0" animBg="1"/>
      <p:bldP spid="527374" grpId="0" animBg="1"/>
      <p:bldP spid="527375" grpId="0" animBg="1"/>
      <p:bldP spid="527376" grpId="0" animBg="1"/>
      <p:bldP spid="527377" grpId="0" animBg="1"/>
      <p:bldP spid="527378" grpId="0" animBg="1"/>
      <p:bldP spid="527379" grpId="0" animBg="1"/>
      <p:bldP spid="527380" grpId="0" animBg="1"/>
      <p:bldP spid="527381" grpId="0" animBg="1"/>
      <p:bldP spid="527382" grpId="0" animBg="1"/>
      <p:bldP spid="527383" grpId="0" animBg="1"/>
      <p:bldP spid="527384" grpId="0" animBg="1"/>
      <p:bldP spid="527385" grpId="0"/>
      <p:bldP spid="527386" grpId="0"/>
      <p:bldP spid="527387" grpId="0"/>
      <p:bldP spid="527388" grpId="0"/>
      <p:bldP spid="527389" grpId="0"/>
      <p:bldP spid="527390" grpId="0"/>
      <p:bldP spid="527391" grpId="0"/>
      <p:bldP spid="527392" grpId="0"/>
      <p:bldP spid="527393" grpId="0"/>
      <p:bldP spid="527394" grpId="0"/>
      <p:bldP spid="527395" grpId="0"/>
      <p:bldP spid="52739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704138"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1" name="WordArt 3"/>
          <p:cNvSpPr>
            <a:spLocks noChangeArrowheads="1" noChangeShapeType="1" noTextEdit="1"/>
          </p:cNvSpPr>
          <p:nvPr/>
        </p:nvSpPr>
        <p:spPr bwMode="auto">
          <a:xfrm>
            <a:off x="6572250" y="620713"/>
            <a:ext cx="1600200" cy="685800"/>
          </a:xfrm>
          <a:prstGeom prst="rect">
            <a:avLst/>
          </a:prstGeom>
        </p:spPr>
        <p:txBody>
          <a:bodyPr wrap="none" fromWordArt="1">
            <a:prstTxWarp prst="textPlain">
              <a:avLst>
                <a:gd name="adj" fmla="val 50000"/>
              </a:avLst>
            </a:prstTxWarp>
          </a:bodyPr>
          <a:lstStyle/>
          <a:p>
            <a:pPr algn="ctr" rtl="1"/>
            <a:endParaRPr lang="en-US" sz="3600" kern="10" dirty="0">
              <a:ln w="9525">
                <a:noFill/>
                <a:round/>
                <a:headEnd/>
                <a:tailEnd/>
              </a:ln>
              <a:solidFill>
                <a:srgbClr val="3AB1C7"/>
              </a:solidFill>
              <a:latin typeface="Arial"/>
              <a:cs typeface="Mj_Tunisia Lt" panose="00000400000000000000" pitchFamily="2" charset="-78"/>
            </a:endParaRPr>
          </a:p>
        </p:txBody>
      </p:sp>
      <p:sp>
        <p:nvSpPr>
          <p:cNvPr id="529412" name="WordArt 4"/>
          <p:cNvSpPr>
            <a:spLocks noChangeArrowheads="1" noChangeShapeType="1" noTextEdit="1"/>
          </p:cNvSpPr>
          <p:nvPr/>
        </p:nvSpPr>
        <p:spPr bwMode="auto">
          <a:xfrm>
            <a:off x="3984852" y="5486400"/>
            <a:ext cx="1066800" cy="914400"/>
          </a:xfrm>
          <a:prstGeom prst="rect">
            <a:avLst/>
          </a:prstGeom>
        </p:spPr>
        <p:txBody>
          <a:bodyPr wrap="none" fromWordArt="1">
            <a:prstTxWarp prst="textPlain">
              <a:avLst>
                <a:gd name="adj" fmla="val 50000"/>
              </a:avLst>
            </a:prstTxWarp>
          </a:bodyPr>
          <a:lstStyle/>
          <a:p>
            <a:pPr algn="ctr" rtl="1"/>
            <a:endParaRPr lang="fa-IR" sz="3600" kern="10" dirty="0">
              <a:ln w="9525">
                <a:solidFill>
                  <a:srgbClr val="000000"/>
                </a:solidFill>
                <a:round/>
                <a:headEnd/>
                <a:tailEnd/>
              </a:ln>
              <a:solidFill>
                <a:srgbClr val="000000"/>
              </a:solidFill>
              <a:latin typeface="Arial"/>
              <a:cs typeface="Arial"/>
            </a:endParaRPr>
          </a:p>
          <a:p>
            <a:pPr algn="ctr" rtl="1"/>
            <a:r>
              <a:rPr lang="fa-IR" sz="4000" kern="10" dirty="0">
                <a:ln w="9525">
                  <a:noFill/>
                  <a:round/>
                  <a:headEnd/>
                  <a:tailEnd/>
                </a:ln>
                <a:solidFill>
                  <a:srgbClr val="3AB1C7"/>
                </a:solidFill>
                <a:latin typeface="Arial"/>
                <a:cs typeface="Mj_Tunisia Lt" panose="00000400000000000000" pitchFamily="2" charset="-78"/>
              </a:rPr>
              <a:t>فضاي نيمه خصوصي</a:t>
            </a:r>
            <a:endParaRPr lang="en-US" sz="4000" kern="10" dirty="0">
              <a:ln w="9525">
                <a:noFill/>
                <a:round/>
                <a:headEnd/>
                <a:tailEnd/>
              </a:ln>
              <a:solidFill>
                <a:srgbClr val="3AB1C7"/>
              </a:solidFill>
              <a:latin typeface="Arial"/>
              <a:cs typeface="Mj_Tunisia Lt" panose="00000400000000000000" pitchFamily="2" charset="-78"/>
            </a:endParaRPr>
          </a:p>
        </p:txBody>
      </p:sp>
      <p:sp>
        <p:nvSpPr>
          <p:cNvPr id="529413" name="WordArt 5"/>
          <p:cNvSpPr>
            <a:spLocks noChangeArrowheads="1" noChangeShapeType="1" noTextEdit="1"/>
          </p:cNvSpPr>
          <p:nvPr/>
        </p:nvSpPr>
        <p:spPr bwMode="auto">
          <a:xfrm>
            <a:off x="5524500" y="5646964"/>
            <a:ext cx="990600" cy="609600"/>
          </a:xfrm>
          <a:prstGeom prst="rect">
            <a:avLst/>
          </a:prstGeom>
        </p:spPr>
        <p:txBody>
          <a:bodyPr wrap="none" fromWordArt="1">
            <a:prstTxWarp prst="textPlain">
              <a:avLst>
                <a:gd name="adj" fmla="val 50000"/>
              </a:avLst>
            </a:prstTxWarp>
          </a:bodyPr>
          <a:lstStyle/>
          <a:p>
            <a:pPr algn="ctr" rtl="1"/>
            <a:r>
              <a:rPr lang="fa-IR" sz="4000" kern="10" dirty="0">
                <a:ln w="9525">
                  <a:noFill/>
                  <a:round/>
                  <a:headEnd/>
                  <a:tailEnd/>
                </a:ln>
                <a:solidFill>
                  <a:srgbClr val="3AB1C7"/>
                </a:solidFill>
                <a:latin typeface="Arial"/>
                <a:cs typeface="Mj_Tunisia Lt" panose="00000400000000000000" pitchFamily="2" charset="-78"/>
              </a:rPr>
              <a:t>فضاي عمومي</a:t>
            </a:r>
          </a:p>
          <a:p>
            <a:pPr algn="ctr" rtl="1"/>
            <a:endParaRPr lang="en-US" sz="4000" kern="10" dirty="0">
              <a:ln w="9525">
                <a:noFill/>
                <a:round/>
                <a:headEnd/>
                <a:tailEnd/>
              </a:ln>
              <a:solidFill>
                <a:srgbClr val="3AB1C7"/>
              </a:solidFill>
              <a:latin typeface="Arial"/>
              <a:cs typeface="Mj_Tunisia Lt" panose="00000400000000000000" pitchFamily="2" charset="-78"/>
            </a:endParaRPr>
          </a:p>
        </p:txBody>
      </p:sp>
      <p:sp>
        <p:nvSpPr>
          <p:cNvPr id="529414" name="WordArt 6"/>
          <p:cNvSpPr>
            <a:spLocks noChangeArrowheads="1" noChangeShapeType="1" noTextEdit="1"/>
          </p:cNvSpPr>
          <p:nvPr/>
        </p:nvSpPr>
        <p:spPr bwMode="auto">
          <a:xfrm>
            <a:off x="3969204" y="5165271"/>
            <a:ext cx="1066800" cy="762000"/>
          </a:xfrm>
          <a:prstGeom prst="rect">
            <a:avLst/>
          </a:prstGeom>
        </p:spPr>
        <p:txBody>
          <a:bodyPr wrap="none" fromWordArt="1">
            <a:prstTxWarp prst="textPlain">
              <a:avLst>
                <a:gd name="adj" fmla="val 50000"/>
              </a:avLst>
            </a:prstTxWarp>
          </a:bodyPr>
          <a:lstStyle/>
          <a:p>
            <a:pPr algn="ctr" rtl="1"/>
            <a:endParaRPr lang="fa-IR" sz="3600" kern="10" dirty="0">
              <a:ln w="9525">
                <a:solidFill>
                  <a:srgbClr val="000000"/>
                </a:solidFill>
                <a:round/>
                <a:headEnd/>
                <a:tailEnd/>
              </a:ln>
              <a:solidFill>
                <a:srgbClr val="000000"/>
              </a:solidFill>
              <a:latin typeface="Arial"/>
              <a:cs typeface="Arial"/>
            </a:endParaRPr>
          </a:p>
          <a:p>
            <a:pPr algn="ctr" rtl="1"/>
            <a:r>
              <a:rPr lang="fa-IR" sz="4000" kern="10" dirty="0">
                <a:ln w="9525">
                  <a:noFill/>
                  <a:round/>
                  <a:headEnd/>
                  <a:tailEnd/>
                </a:ln>
                <a:solidFill>
                  <a:srgbClr val="3AB1C7"/>
                </a:solidFill>
                <a:latin typeface="Arial"/>
                <a:cs typeface="Mj_Tunisia Lt" panose="00000400000000000000" pitchFamily="2" charset="-78"/>
              </a:rPr>
              <a:t>فضاي خصوصي</a:t>
            </a:r>
            <a:endParaRPr lang="en-US" sz="4000" kern="10" dirty="0">
              <a:ln w="9525">
                <a:noFill/>
                <a:round/>
                <a:headEnd/>
                <a:tailEnd/>
              </a:ln>
              <a:solidFill>
                <a:srgbClr val="3AB1C7"/>
              </a:solidFill>
              <a:latin typeface="Arial"/>
              <a:cs typeface="Mj_Tunisia Lt" panose="00000400000000000000" pitchFamily="2" charset="-78"/>
            </a:endParaRPr>
          </a:p>
        </p:txBody>
      </p:sp>
      <p:sp>
        <p:nvSpPr>
          <p:cNvPr id="529415" name="Oval 7"/>
          <p:cNvSpPr>
            <a:spLocks noChangeArrowheads="1"/>
          </p:cNvSpPr>
          <p:nvPr/>
        </p:nvSpPr>
        <p:spPr bwMode="auto">
          <a:xfrm>
            <a:off x="5029200" y="2133600"/>
            <a:ext cx="1066800" cy="29718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16" name="Oval 8"/>
          <p:cNvSpPr>
            <a:spLocks noChangeArrowheads="1"/>
          </p:cNvSpPr>
          <p:nvPr/>
        </p:nvSpPr>
        <p:spPr bwMode="auto">
          <a:xfrm>
            <a:off x="3048000" y="2133600"/>
            <a:ext cx="1066800" cy="29718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17" name="Oval 9"/>
          <p:cNvSpPr>
            <a:spLocks noChangeArrowheads="1"/>
          </p:cNvSpPr>
          <p:nvPr/>
        </p:nvSpPr>
        <p:spPr bwMode="auto">
          <a:xfrm>
            <a:off x="2438400" y="2895600"/>
            <a:ext cx="533400" cy="1524000"/>
          </a:xfrm>
          <a:prstGeom prst="ellipse">
            <a:avLst/>
          </a:prstGeom>
          <a:noFill/>
          <a:ln w="635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18" name="Oval 10"/>
          <p:cNvSpPr>
            <a:spLocks noChangeArrowheads="1"/>
          </p:cNvSpPr>
          <p:nvPr/>
        </p:nvSpPr>
        <p:spPr bwMode="auto">
          <a:xfrm>
            <a:off x="6172200" y="2895600"/>
            <a:ext cx="533400" cy="1524000"/>
          </a:xfrm>
          <a:prstGeom prst="ellipse">
            <a:avLst/>
          </a:prstGeom>
          <a:noFill/>
          <a:ln w="635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19" name="Oval 11"/>
          <p:cNvSpPr>
            <a:spLocks noChangeArrowheads="1"/>
          </p:cNvSpPr>
          <p:nvPr/>
        </p:nvSpPr>
        <p:spPr bwMode="auto">
          <a:xfrm>
            <a:off x="7239000" y="2514600"/>
            <a:ext cx="1143000" cy="2133600"/>
          </a:xfrm>
          <a:prstGeom prst="ellipse">
            <a:avLst/>
          </a:prstGeom>
          <a:noFill/>
          <a:ln w="63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0" name="Oval 12"/>
          <p:cNvSpPr>
            <a:spLocks noChangeArrowheads="1"/>
          </p:cNvSpPr>
          <p:nvPr/>
        </p:nvSpPr>
        <p:spPr bwMode="auto">
          <a:xfrm>
            <a:off x="1828800" y="3124200"/>
            <a:ext cx="457200" cy="1219200"/>
          </a:xfrm>
          <a:prstGeom prst="ellipse">
            <a:avLst/>
          </a:prstGeom>
          <a:noFill/>
          <a:ln w="63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1" name="Oval 13"/>
          <p:cNvSpPr>
            <a:spLocks noChangeArrowheads="1"/>
          </p:cNvSpPr>
          <p:nvPr/>
        </p:nvSpPr>
        <p:spPr bwMode="auto">
          <a:xfrm>
            <a:off x="685800" y="2590800"/>
            <a:ext cx="1143000" cy="2133600"/>
          </a:xfrm>
          <a:prstGeom prst="ellipse">
            <a:avLst/>
          </a:prstGeom>
          <a:noFill/>
          <a:ln w="63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2" name="Oval 14"/>
          <p:cNvSpPr>
            <a:spLocks noChangeArrowheads="1"/>
          </p:cNvSpPr>
          <p:nvPr/>
        </p:nvSpPr>
        <p:spPr bwMode="auto">
          <a:xfrm>
            <a:off x="6781800" y="3048000"/>
            <a:ext cx="457200" cy="1219200"/>
          </a:xfrm>
          <a:prstGeom prst="ellipse">
            <a:avLst/>
          </a:prstGeom>
          <a:noFill/>
          <a:ln w="63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3" name="WordArt 15"/>
          <p:cNvSpPr>
            <a:spLocks noChangeArrowheads="1" noChangeShapeType="1" noTextEdit="1"/>
          </p:cNvSpPr>
          <p:nvPr/>
        </p:nvSpPr>
        <p:spPr bwMode="auto">
          <a:xfrm>
            <a:off x="5540148" y="6086475"/>
            <a:ext cx="990600" cy="609600"/>
          </a:xfrm>
          <a:prstGeom prst="rect">
            <a:avLst/>
          </a:prstGeom>
        </p:spPr>
        <p:txBody>
          <a:bodyPr wrap="none" fromWordArt="1">
            <a:prstTxWarp prst="textPlain">
              <a:avLst>
                <a:gd name="adj" fmla="val 50000"/>
              </a:avLst>
            </a:prstTxWarp>
          </a:bodyPr>
          <a:lstStyle/>
          <a:p>
            <a:pPr algn="ctr" rtl="1"/>
            <a:r>
              <a:rPr lang="fa-IR" sz="4000" kern="10" dirty="0">
                <a:ln w="9525">
                  <a:noFill/>
                  <a:round/>
                  <a:headEnd/>
                  <a:tailEnd/>
                </a:ln>
                <a:solidFill>
                  <a:srgbClr val="3AB1C7"/>
                </a:solidFill>
                <a:latin typeface="Arial"/>
                <a:cs typeface="Mj_Tunisia Lt" panose="00000400000000000000" pitchFamily="2" charset="-78"/>
              </a:rPr>
              <a:t>فضاي نيمه عمومي</a:t>
            </a:r>
          </a:p>
          <a:p>
            <a:pPr algn="ctr" rtl="1"/>
            <a:endParaRPr lang="en-US" sz="3600" kern="10" dirty="0">
              <a:ln w="9525">
                <a:solidFill>
                  <a:srgbClr val="000000"/>
                </a:solidFill>
                <a:round/>
                <a:headEnd/>
                <a:tailEnd/>
              </a:ln>
              <a:solidFill>
                <a:srgbClr val="000000"/>
              </a:solidFill>
              <a:latin typeface="Arial"/>
              <a:cs typeface="Arial"/>
            </a:endParaRPr>
          </a:p>
        </p:txBody>
      </p:sp>
      <p:sp>
        <p:nvSpPr>
          <p:cNvPr id="529424" name="Oval 16"/>
          <p:cNvSpPr>
            <a:spLocks noChangeArrowheads="1"/>
          </p:cNvSpPr>
          <p:nvPr/>
        </p:nvSpPr>
        <p:spPr bwMode="auto">
          <a:xfrm>
            <a:off x="2133600" y="2133600"/>
            <a:ext cx="838200" cy="685800"/>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5" name="Oval 17"/>
          <p:cNvSpPr>
            <a:spLocks noChangeArrowheads="1"/>
          </p:cNvSpPr>
          <p:nvPr/>
        </p:nvSpPr>
        <p:spPr bwMode="auto">
          <a:xfrm>
            <a:off x="2209800" y="4495800"/>
            <a:ext cx="838200" cy="685800"/>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6" name="Oval 18"/>
          <p:cNvSpPr>
            <a:spLocks noChangeArrowheads="1"/>
          </p:cNvSpPr>
          <p:nvPr/>
        </p:nvSpPr>
        <p:spPr bwMode="auto">
          <a:xfrm>
            <a:off x="6172200" y="4419600"/>
            <a:ext cx="838200" cy="685800"/>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27" name="Oval 19"/>
          <p:cNvSpPr>
            <a:spLocks noChangeArrowheads="1"/>
          </p:cNvSpPr>
          <p:nvPr/>
        </p:nvSpPr>
        <p:spPr bwMode="auto">
          <a:xfrm>
            <a:off x="6096000" y="2133600"/>
            <a:ext cx="838200" cy="685800"/>
          </a:xfrm>
          <a:prstGeom prst="ellipse">
            <a:avLst/>
          </a:pr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extBox 1"/>
          <p:cNvSpPr txBox="1"/>
          <p:nvPr/>
        </p:nvSpPr>
        <p:spPr>
          <a:xfrm>
            <a:off x="7010400" y="411493"/>
            <a:ext cx="1752600" cy="954107"/>
          </a:xfrm>
          <a:prstGeom prst="rect">
            <a:avLst/>
          </a:prstGeom>
          <a:noFill/>
        </p:spPr>
        <p:txBody>
          <a:bodyPr wrap="square" rtlCol="1">
            <a:spAutoFit/>
          </a:bodyPr>
          <a:lstStyle/>
          <a:p>
            <a:r>
              <a:rPr lang="fa-IR" sz="2800" kern="10" dirty="0">
                <a:ln w="9525">
                  <a:noFill/>
                  <a:round/>
                  <a:headEnd/>
                  <a:tailEnd/>
                </a:ln>
                <a:solidFill>
                  <a:srgbClr val="3AB1C7"/>
                </a:solidFill>
                <a:latin typeface="Arial"/>
                <a:cs typeface="Mj_Tunisia Lt" panose="00000400000000000000" pitchFamily="2" charset="-78"/>
              </a:rPr>
              <a:t>تيپ الف</a:t>
            </a:r>
            <a:endParaRPr lang="en-US" sz="2800" kern="10" dirty="0">
              <a:ln w="9525">
                <a:noFill/>
                <a:round/>
                <a:headEnd/>
                <a:tailEnd/>
              </a:ln>
              <a:solidFill>
                <a:srgbClr val="3AB1C7"/>
              </a:solidFill>
              <a:latin typeface="Arial"/>
              <a:cs typeface="Mj_Tunisia Lt" panose="00000400000000000000" pitchFamily="2" charset="-78"/>
            </a:endParaRPr>
          </a:p>
          <a:p>
            <a:endParaRPr lang="fa-IR" sz="2800" dirty="0"/>
          </a:p>
        </p:txBody>
      </p:sp>
    </p:spTree>
    <p:extLst>
      <p:ext uri="{BB962C8B-B14F-4D97-AF65-F5344CB8AC3E}">
        <p14:creationId xmlns:p14="http://schemas.microsoft.com/office/powerpoint/2010/main" val="3406505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nodePh="1">
                                  <p:stCondLst>
                                    <p:cond delay="0"/>
                                  </p:stCondLst>
                                  <p:endCondLst>
                                    <p:cond evt="begin" delay="0">
                                      <p:tn val="5"/>
                                    </p:cond>
                                  </p:endCondLst>
                                  <p:childTnLst>
                                    <p:set>
                                      <p:cBhvr>
                                        <p:cTn id="6" dur="1" fill="hold">
                                          <p:stCondLst>
                                            <p:cond delay="0"/>
                                          </p:stCondLst>
                                        </p:cTn>
                                        <p:tgtEl>
                                          <p:spTgt spid="529411"/>
                                        </p:tgtEl>
                                        <p:attrNameLst>
                                          <p:attrName>style.visibility</p:attrName>
                                        </p:attrNameLst>
                                      </p:cBhvr>
                                      <p:to>
                                        <p:strVal val="visible"/>
                                      </p:to>
                                    </p:set>
                                    <p:anim calcmode="lin" valueType="num">
                                      <p:cBhvr additive="base">
                                        <p:cTn id="7" dur="500" fill="hold"/>
                                        <p:tgtEl>
                                          <p:spTgt spid="529411"/>
                                        </p:tgtEl>
                                        <p:attrNameLst>
                                          <p:attrName>ppt_x</p:attrName>
                                        </p:attrNameLst>
                                      </p:cBhvr>
                                      <p:tavLst>
                                        <p:tav tm="0">
                                          <p:val>
                                            <p:strVal val="0-#ppt_w/2"/>
                                          </p:val>
                                        </p:tav>
                                        <p:tav tm="100000">
                                          <p:val>
                                            <p:strVal val="#ppt_x"/>
                                          </p:val>
                                        </p:tav>
                                      </p:tavLst>
                                    </p:anim>
                                    <p:anim calcmode="lin" valueType="num">
                                      <p:cBhvr additive="base">
                                        <p:cTn id="8" dur="500" fill="hold"/>
                                        <p:tgtEl>
                                          <p:spTgt spid="52941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529413"/>
                                        </p:tgtEl>
                                        <p:attrNameLst>
                                          <p:attrName>style.visibility</p:attrName>
                                        </p:attrNameLst>
                                      </p:cBhvr>
                                      <p:to>
                                        <p:strVal val="visible"/>
                                      </p:to>
                                    </p:set>
                                    <p:anim calcmode="lin" valueType="num">
                                      <p:cBhvr additive="base">
                                        <p:cTn id="12" dur="500" fill="hold"/>
                                        <p:tgtEl>
                                          <p:spTgt spid="529413"/>
                                        </p:tgtEl>
                                        <p:attrNameLst>
                                          <p:attrName>ppt_x</p:attrName>
                                        </p:attrNameLst>
                                      </p:cBhvr>
                                      <p:tavLst>
                                        <p:tav tm="0">
                                          <p:val>
                                            <p:strVal val="0-#ppt_w/2"/>
                                          </p:val>
                                        </p:tav>
                                        <p:tav tm="100000">
                                          <p:val>
                                            <p:strVal val="#ppt_x"/>
                                          </p:val>
                                        </p:tav>
                                      </p:tavLst>
                                    </p:anim>
                                    <p:anim calcmode="lin" valueType="num">
                                      <p:cBhvr additive="base">
                                        <p:cTn id="13" dur="500" fill="hold"/>
                                        <p:tgtEl>
                                          <p:spTgt spid="52941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529415"/>
                                        </p:tgtEl>
                                        <p:attrNameLst>
                                          <p:attrName>style.visibility</p:attrName>
                                        </p:attrNameLst>
                                      </p:cBhvr>
                                      <p:to>
                                        <p:strVal val="visible"/>
                                      </p:to>
                                    </p:set>
                                    <p:anim calcmode="lin" valueType="num">
                                      <p:cBhvr additive="base">
                                        <p:cTn id="18" dur="500" fill="hold"/>
                                        <p:tgtEl>
                                          <p:spTgt spid="529415"/>
                                        </p:tgtEl>
                                        <p:attrNameLst>
                                          <p:attrName>ppt_x</p:attrName>
                                        </p:attrNameLst>
                                      </p:cBhvr>
                                      <p:tavLst>
                                        <p:tav tm="0">
                                          <p:val>
                                            <p:strVal val="0-#ppt_w/2"/>
                                          </p:val>
                                        </p:tav>
                                        <p:tav tm="100000">
                                          <p:val>
                                            <p:strVal val="#ppt_x"/>
                                          </p:val>
                                        </p:tav>
                                      </p:tavLst>
                                    </p:anim>
                                    <p:anim calcmode="lin" valueType="num">
                                      <p:cBhvr additive="base">
                                        <p:cTn id="19" dur="500" fill="hold"/>
                                        <p:tgtEl>
                                          <p:spTgt spid="529415"/>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childTnLst>
                                    <p:set>
                                      <p:cBhvr>
                                        <p:cTn id="21" dur="1" fill="hold">
                                          <p:stCondLst>
                                            <p:cond delay="0"/>
                                          </p:stCondLst>
                                        </p:cTn>
                                        <p:tgtEl>
                                          <p:spTgt spid="529416"/>
                                        </p:tgtEl>
                                        <p:attrNameLst>
                                          <p:attrName>style.visibility</p:attrName>
                                        </p:attrNameLst>
                                      </p:cBhvr>
                                      <p:to>
                                        <p:strVal val="visible"/>
                                      </p:to>
                                    </p:set>
                                    <p:anim calcmode="lin" valueType="num">
                                      <p:cBhvr additive="base">
                                        <p:cTn id="22" dur="500" fill="hold"/>
                                        <p:tgtEl>
                                          <p:spTgt spid="529416"/>
                                        </p:tgtEl>
                                        <p:attrNameLst>
                                          <p:attrName>ppt_x</p:attrName>
                                        </p:attrNameLst>
                                      </p:cBhvr>
                                      <p:tavLst>
                                        <p:tav tm="0">
                                          <p:val>
                                            <p:strVal val="0-#ppt_w/2"/>
                                          </p:val>
                                        </p:tav>
                                        <p:tav tm="100000">
                                          <p:val>
                                            <p:strVal val="#ppt_x"/>
                                          </p:val>
                                        </p:tav>
                                      </p:tavLst>
                                    </p:anim>
                                    <p:anim calcmode="lin" valueType="num">
                                      <p:cBhvr additive="base">
                                        <p:cTn id="23" dur="500" fill="hold"/>
                                        <p:tgtEl>
                                          <p:spTgt spid="529416"/>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grpId="1" nodeType="clickEffect">
                                  <p:stCondLst>
                                    <p:cond delay="0"/>
                                  </p:stCondLst>
                                  <p:childTnLst>
                                    <p:animEffect transition="out" filter="blinds(horizontal)">
                                      <p:cBhvr>
                                        <p:cTn id="27" dur="500"/>
                                        <p:tgtEl>
                                          <p:spTgt spid="529415"/>
                                        </p:tgtEl>
                                      </p:cBhvr>
                                    </p:animEffect>
                                    <p:set>
                                      <p:cBhvr>
                                        <p:cTn id="28" dur="1" fill="hold">
                                          <p:stCondLst>
                                            <p:cond delay="499"/>
                                          </p:stCondLst>
                                        </p:cTn>
                                        <p:tgtEl>
                                          <p:spTgt spid="529415"/>
                                        </p:tgtEl>
                                        <p:attrNameLst>
                                          <p:attrName>style.visibility</p:attrName>
                                        </p:attrNameLst>
                                      </p:cBhvr>
                                      <p:to>
                                        <p:strVal val="hidden"/>
                                      </p:to>
                                    </p:set>
                                  </p:childTnLst>
                                </p:cTn>
                              </p:par>
                              <p:par>
                                <p:cTn id="29" presetID="3" presetClass="exit" presetSubtype="10" fill="hold" grpId="1" nodeType="withEffect">
                                  <p:stCondLst>
                                    <p:cond delay="0"/>
                                  </p:stCondLst>
                                  <p:childTnLst>
                                    <p:animEffect transition="out" filter="blinds(horizontal)">
                                      <p:cBhvr>
                                        <p:cTn id="30" dur="500"/>
                                        <p:tgtEl>
                                          <p:spTgt spid="529416"/>
                                        </p:tgtEl>
                                      </p:cBhvr>
                                    </p:animEffect>
                                    <p:set>
                                      <p:cBhvr>
                                        <p:cTn id="31" dur="1" fill="hold">
                                          <p:stCondLst>
                                            <p:cond delay="499"/>
                                          </p:stCondLst>
                                        </p:cTn>
                                        <p:tgtEl>
                                          <p:spTgt spid="52941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29423"/>
                                        </p:tgtEl>
                                        <p:attrNameLst>
                                          <p:attrName>style.visibility</p:attrName>
                                        </p:attrNameLst>
                                      </p:cBhvr>
                                      <p:to>
                                        <p:strVal val="visible"/>
                                      </p:to>
                                    </p:set>
                                    <p:anim calcmode="lin" valueType="num">
                                      <p:cBhvr additive="base">
                                        <p:cTn id="36" dur="500" fill="hold"/>
                                        <p:tgtEl>
                                          <p:spTgt spid="529423"/>
                                        </p:tgtEl>
                                        <p:attrNameLst>
                                          <p:attrName>ppt_x</p:attrName>
                                        </p:attrNameLst>
                                      </p:cBhvr>
                                      <p:tavLst>
                                        <p:tav tm="0">
                                          <p:val>
                                            <p:strVal val="#ppt_x"/>
                                          </p:val>
                                        </p:tav>
                                        <p:tav tm="100000">
                                          <p:val>
                                            <p:strVal val="#ppt_x"/>
                                          </p:val>
                                        </p:tav>
                                      </p:tavLst>
                                    </p:anim>
                                    <p:anim calcmode="lin" valueType="num">
                                      <p:cBhvr additive="base">
                                        <p:cTn id="37" dur="500" fill="hold"/>
                                        <p:tgtEl>
                                          <p:spTgt spid="529423"/>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529427"/>
                                        </p:tgtEl>
                                        <p:attrNameLst>
                                          <p:attrName>style.visibility</p:attrName>
                                        </p:attrNameLst>
                                      </p:cBhvr>
                                      <p:to>
                                        <p:strVal val="visible"/>
                                      </p:to>
                                    </p:set>
                                    <p:anim calcmode="lin" valueType="num">
                                      <p:cBhvr additive="base">
                                        <p:cTn id="42" dur="500" fill="hold"/>
                                        <p:tgtEl>
                                          <p:spTgt spid="529427"/>
                                        </p:tgtEl>
                                        <p:attrNameLst>
                                          <p:attrName>ppt_x</p:attrName>
                                        </p:attrNameLst>
                                      </p:cBhvr>
                                      <p:tavLst>
                                        <p:tav tm="0">
                                          <p:val>
                                            <p:strVal val="#ppt_x"/>
                                          </p:val>
                                        </p:tav>
                                        <p:tav tm="100000">
                                          <p:val>
                                            <p:strVal val="#ppt_x"/>
                                          </p:val>
                                        </p:tav>
                                      </p:tavLst>
                                    </p:anim>
                                    <p:anim calcmode="lin" valueType="num">
                                      <p:cBhvr additive="base">
                                        <p:cTn id="43" dur="500" fill="hold"/>
                                        <p:tgtEl>
                                          <p:spTgt spid="529427"/>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529426"/>
                                        </p:tgtEl>
                                        <p:attrNameLst>
                                          <p:attrName>style.visibility</p:attrName>
                                        </p:attrNameLst>
                                      </p:cBhvr>
                                      <p:to>
                                        <p:strVal val="visible"/>
                                      </p:to>
                                    </p:set>
                                    <p:anim calcmode="lin" valueType="num">
                                      <p:cBhvr additive="base">
                                        <p:cTn id="46" dur="500" fill="hold"/>
                                        <p:tgtEl>
                                          <p:spTgt spid="529426"/>
                                        </p:tgtEl>
                                        <p:attrNameLst>
                                          <p:attrName>ppt_x</p:attrName>
                                        </p:attrNameLst>
                                      </p:cBhvr>
                                      <p:tavLst>
                                        <p:tav tm="0">
                                          <p:val>
                                            <p:strVal val="#ppt_x"/>
                                          </p:val>
                                        </p:tav>
                                        <p:tav tm="100000">
                                          <p:val>
                                            <p:strVal val="#ppt_x"/>
                                          </p:val>
                                        </p:tav>
                                      </p:tavLst>
                                    </p:anim>
                                    <p:anim calcmode="lin" valueType="num">
                                      <p:cBhvr additive="base">
                                        <p:cTn id="47" dur="500" fill="hold"/>
                                        <p:tgtEl>
                                          <p:spTgt spid="529426"/>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529425"/>
                                        </p:tgtEl>
                                        <p:attrNameLst>
                                          <p:attrName>style.visibility</p:attrName>
                                        </p:attrNameLst>
                                      </p:cBhvr>
                                      <p:to>
                                        <p:strVal val="visible"/>
                                      </p:to>
                                    </p:set>
                                    <p:anim calcmode="lin" valueType="num">
                                      <p:cBhvr additive="base">
                                        <p:cTn id="50" dur="500" fill="hold"/>
                                        <p:tgtEl>
                                          <p:spTgt spid="529425"/>
                                        </p:tgtEl>
                                        <p:attrNameLst>
                                          <p:attrName>ppt_x</p:attrName>
                                        </p:attrNameLst>
                                      </p:cBhvr>
                                      <p:tavLst>
                                        <p:tav tm="0">
                                          <p:val>
                                            <p:strVal val="#ppt_x"/>
                                          </p:val>
                                        </p:tav>
                                        <p:tav tm="100000">
                                          <p:val>
                                            <p:strVal val="#ppt_x"/>
                                          </p:val>
                                        </p:tav>
                                      </p:tavLst>
                                    </p:anim>
                                    <p:anim calcmode="lin" valueType="num">
                                      <p:cBhvr additive="base">
                                        <p:cTn id="51" dur="500" fill="hold"/>
                                        <p:tgtEl>
                                          <p:spTgt spid="529425"/>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529424"/>
                                        </p:tgtEl>
                                        <p:attrNameLst>
                                          <p:attrName>style.visibility</p:attrName>
                                        </p:attrNameLst>
                                      </p:cBhvr>
                                      <p:to>
                                        <p:strVal val="visible"/>
                                      </p:to>
                                    </p:set>
                                    <p:anim calcmode="lin" valueType="num">
                                      <p:cBhvr additive="base">
                                        <p:cTn id="54" dur="500" fill="hold"/>
                                        <p:tgtEl>
                                          <p:spTgt spid="529424"/>
                                        </p:tgtEl>
                                        <p:attrNameLst>
                                          <p:attrName>ppt_x</p:attrName>
                                        </p:attrNameLst>
                                      </p:cBhvr>
                                      <p:tavLst>
                                        <p:tav tm="0">
                                          <p:val>
                                            <p:strVal val="#ppt_x"/>
                                          </p:val>
                                        </p:tav>
                                        <p:tav tm="100000">
                                          <p:val>
                                            <p:strVal val="#ppt_x"/>
                                          </p:val>
                                        </p:tav>
                                      </p:tavLst>
                                    </p:anim>
                                    <p:anim calcmode="lin" valueType="num">
                                      <p:cBhvr additive="base">
                                        <p:cTn id="55" dur="500" fill="hold"/>
                                        <p:tgtEl>
                                          <p:spTgt spid="529424"/>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1" nodeType="clickEffect">
                                  <p:stCondLst>
                                    <p:cond delay="0"/>
                                  </p:stCondLst>
                                  <p:childTnLst>
                                    <p:animEffect transition="out" filter="blinds(horizontal)">
                                      <p:cBhvr>
                                        <p:cTn id="59" dur="500"/>
                                        <p:tgtEl>
                                          <p:spTgt spid="529427"/>
                                        </p:tgtEl>
                                      </p:cBhvr>
                                    </p:animEffect>
                                    <p:set>
                                      <p:cBhvr>
                                        <p:cTn id="60" dur="1" fill="hold">
                                          <p:stCondLst>
                                            <p:cond delay="499"/>
                                          </p:stCondLst>
                                        </p:cTn>
                                        <p:tgtEl>
                                          <p:spTgt spid="52942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529426"/>
                                        </p:tgtEl>
                                      </p:cBhvr>
                                    </p:animEffect>
                                    <p:set>
                                      <p:cBhvr>
                                        <p:cTn id="63" dur="1" fill="hold">
                                          <p:stCondLst>
                                            <p:cond delay="499"/>
                                          </p:stCondLst>
                                        </p:cTn>
                                        <p:tgtEl>
                                          <p:spTgt spid="529426"/>
                                        </p:tgtEl>
                                        <p:attrNameLst>
                                          <p:attrName>style.visibility</p:attrName>
                                        </p:attrNameLst>
                                      </p:cBhvr>
                                      <p:to>
                                        <p:strVal val="hidden"/>
                                      </p:to>
                                    </p:set>
                                  </p:childTnLst>
                                </p:cTn>
                              </p:par>
                              <p:par>
                                <p:cTn id="64" presetID="3" presetClass="exit" presetSubtype="10" fill="hold" grpId="1" nodeType="withEffect">
                                  <p:stCondLst>
                                    <p:cond delay="0"/>
                                  </p:stCondLst>
                                  <p:childTnLst>
                                    <p:animEffect transition="out" filter="blinds(horizontal)">
                                      <p:cBhvr>
                                        <p:cTn id="65" dur="500"/>
                                        <p:tgtEl>
                                          <p:spTgt spid="529424"/>
                                        </p:tgtEl>
                                      </p:cBhvr>
                                    </p:animEffect>
                                    <p:set>
                                      <p:cBhvr>
                                        <p:cTn id="66" dur="1" fill="hold">
                                          <p:stCondLst>
                                            <p:cond delay="499"/>
                                          </p:stCondLst>
                                        </p:cTn>
                                        <p:tgtEl>
                                          <p:spTgt spid="529424"/>
                                        </p:tgtEl>
                                        <p:attrNameLst>
                                          <p:attrName>style.visibility</p:attrName>
                                        </p:attrNameLst>
                                      </p:cBhvr>
                                      <p:to>
                                        <p:strVal val="hidden"/>
                                      </p:to>
                                    </p:set>
                                  </p:childTnLst>
                                </p:cTn>
                              </p:par>
                              <p:par>
                                <p:cTn id="67" presetID="3" presetClass="exit" presetSubtype="10" fill="hold" grpId="1" nodeType="withEffect">
                                  <p:stCondLst>
                                    <p:cond delay="0"/>
                                  </p:stCondLst>
                                  <p:childTnLst>
                                    <p:animEffect transition="out" filter="blinds(horizontal)">
                                      <p:cBhvr>
                                        <p:cTn id="68" dur="500"/>
                                        <p:tgtEl>
                                          <p:spTgt spid="529425"/>
                                        </p:tgtEl>
                                      </p:cBhvr>
                                    </p:animEffect>
                                    <p:set>
                                      <p:cBhvr>
                                        <p:cTn id="69" dur="1" fill="hold">
                                          <p:stCondLst>
                                            <p:cond delay="499"/>
                                          </p:stCondLst>
                                        </p:cTn>
                                        <p:tgtEl>
                                          <p:spTgt spid="529425"/>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529414"/>
                                        </p:tgtEl>
                                        <p:attrNameLst>
                                          <p:attrName>style.visibility</p:attrName>
                                        </p:attrNameLst>
                                      </p:cBhvr>
                                      <p:to>
                                        <p:strVal val="visible"/>
                                      </p:to>
                                    </p:set>
                                    <p:anim calcmode="lin" valueType="num">
                                      <p:cBhvr additive="base">
                                        <p:cTn id="74" dur="500" fill="hold"/>
                                        <p:tgtEl>
                                          <p:spTgt spid="529414"/>
                                        </p:tgtEl>
                                        <p:attrNameLst>
                                          <p:attrName>ppt_x</p:attrName>
                                        </p:attrNameLst>
                                      </p:cBhvr>
                                      <p:tavLst>
                                        <p:tav tm="0">
                                          <p:val>
                                            <p:strVal val="#ppt_x"/>
                                          </p:val>
                                        </p:tav>
                                        <p:tav tm="100000">
                                          <p:val>
                                            <p:strVal val="#ppt_x"/>
                                          </p:val>
                                        </p:tav>
                                      </p:tavLst>
                                    </p:anim>
                                    <p:anim calcmode="lin" valueType="num">
                                      <p:cBhvr additive="base">
                                        <p:cTn id="75" dur="500" fill="hold"/>
                                        <p:tgtEl>
                                          <p:spTgt spid="52941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29422"/>
                                        </p:tgtEl>
                                        <p:attrNameLst>
                                          <p:attrName>style.visibility</p:attrName>
                                        </p:attrNameLst>
                                      </p:cBhvr>
                                      <p:to>
                                        <p:strVal val="visible"/>
                                      </p:to>
                                    </p:set>
                                    <p:anim calcmode="lin" valueType="num">
                                      <p:cBhvr additive="base">
                                        <p:cTn id="80" dur="500" fill="hold"/>
                                        <p:tgtEl>
                                          <p:spTgt spid="529422"/>
                                        </p:tgtEl>
                                        <p:attrNameLst>
                                          <p:attrName>ppt_x</p:attrName>
                                        </p:attrNameLst>
                                      </p:cBhvr>
                                      <p:tavLst>
                                        <p:tav tm="0">
                                          <p:val>
                                            <p:strVal val="#ppt_x"/>
                                          </p:val>
                                        </p:tav>
                                        <p:tav tm="100000">
                                          <p:val>
                                            <p:strVal val="#ppt_x"/>
                                          </p:val>
                                        </p:tav>
                                      </p:tavLst>
                                    </p:anim>
                                    <p:anim calcmode="lin" valueType="num">
                                      <p:cBhvr additive="base">
                                        <p:cTn id="81" dur="500" fill="hold"/>
                                        <p:tgtEl>
                                          <p:spTgt spid="529422"/>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529419"/>
                                        </p:tgtEl>
                                        <p:attrNameLst>
                                          <p:attrName>style.visibility</p:attrName>
                                        </p:attrNameLst>
                                      </p:cBhvr>
                                      <p:to>
                                        <p:strVal val="visible"/>
                                      </p:to>
                                    </p:set>
                                    <p:anim calcmode="lin" valueType="num">
                                      <p:cBhvr additive="base">
                                        <p:cTn id="84" dur="500" fill="hold"/>
                                        <p:tgtEl>
                                          <p:spTgt spid="529419"/>
                                        </p:tgtEl>
                                        <p:attrNameLst>
                                          <p:attrName>ppt_x</p:attrName>
                                        </p:attrNameLst>
                                      </p:cBhvr>
                                      <p:tavLst>
                                        <p:tav tm="0">
                                          <p:val>
                                            <p:strVal val="#ppt_x"/>
                                          </p:val>
                                        </p:tav>
                                        <p:tav tm="100000">
                                          <p:val>
                                            <p:strVal val="#ppt_x"/>
                                          </p:val>
                                        </p:tav>
                                      </p:tavLst>
                                    </p:anim>
                                    <p:anim calcmode="lin" valueType="num">
                                      <p:cBhvr additive="base">
                                        <p:cTn id="85" dur="500" fill="hold"/>
                                        <p:tgtEl>
                                          <p:spTgt spid="529419"/>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29420"/>
                                        </p:tgtEl>
                                        <p:attrNameLst>
                                          <p:attrName>style.visibility</p:attrName>
                                        </p:attrNameLst>
                                      </p:cBhvr>
                                      <p:to>
                                        <p:strVal val="visible"/>
                                      </p:to>
                                    </p:set>
                                    <p:anim calcmode="lin" valueType="num">
                                      <p:cBhvr additive="base">
                                        <p:cTn id="88" dur="500" fill="hold"/>
                                        <p:tgtEl>
                                          <p:spTgt spid="529420"/>
                                        </p:tgtEl>
                                        <p:attrNameLst>
                                          <p:attrName>ppt_x</p:attrName>
                                        </p:attrNameLst>
                                      </p:cBhvr>
                                      <p:tavLst>
                                        <p:tav tm="0">
                                          <p:val>
                                            <p:strVal val="#ppt_x"/>
                                          </p:val>
                                        </p:tav>
                                        <p:tav tm="100000">
                                          <p:val>
                                            <p:strVal val="#ppt_x"/>
                                          </p:val>
                                        </p:tav>
                                      </p:tavLst>
                                    </p:anim>
                                    <p:anim calcmode="lin" valueType="num">
                                      <p:cBhvr additive="base">
                                        <p:cTn id="89" dur="500" fill="hold"/>
                                        <p:tgtEl>
                                          <p:spTgt spid="529420"/>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29421"/>
                                        </p:tgtEl>
                                        <p:attrNameLst>
                                          <p:attrName>style.visibility</p:attrName>
                                        </p:attrNameLst>
                                      </p:cBhvr>
                                      <p:to>
                                        <p:strVal val="visible"/>
                                      </p:to>
                                    </p:set>
                                    <p:anim calcmode="lin" valueType="num">
                                      <p:cBhvr additive="base">
                                        <p:cTn id="92" dur="500" fill="hold"/>
                                        <p:tgtEl>
                                          <p:spTgt spid="529421"/>
                                        </p:tgtEl>
                                        <p:attrNameLst>
                                          <p:attrName>ppt_x</p:attrName>
                                        </p:attrNameLst>
                                      </p:cBhvr>
                                      <p:tavLst>
                                        <p:tav tm="0">
                                          <p:val>
                                            <p:strVal val="#ppt_x"/>
                                          </p:val>
                                        </p:tav>
                                        <p:tav tm="100000">
                                          <p:val>
                                            <p:strVal val="#ppt_x"/>
                                          </p:val>
                                        </p:tav>
                                      </p:tavLst>
                                    </p:anim>
                                    <p:anim calcmode="lin" valueType="num">
                                      <p:cBhvr additive="base">
                                        <p:cTn id="93" dur="500" fill="hold"/>
                                        <p:tgtEl>
                                          <p:spTgt spid="529421"/>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xit" presetSubtype="10" fill="hold" grpId="1" nodeType="clickEffect">
                                  <p:stCondLst>
                                    <p:cond delay="0"/>
                                  </p:stCondLst>
                                  <p:childTnLst>
                                    <p:animEffect transition="out" filter="blinds(horizontal)">
                                      <p:cBhvr>
                                        <p:cTn id="97" dur="500"/>
                                        <p:tgtEl>
                                          <p:spTgt spid="529422"/>
                                        </p:tgtEl>
                                      </p:cBhvr>
                                    </p:animEffect>
                                    <p:set>
                                      <p:cBhvr>
                                        <p:cTn id="98" dur="1" fill="hold">
                                          <p:stCondLst>
                                            <p:cond delay="499"/>
                                          </p:stCondLst>
                                        </p:cTn>
                                        <p:tgtEl>
                                          <p:spTgt spid="529422"/>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529419"/>
                                        </p:tgtEl>
                                      </p:cBhvr>
                                    </p:animEffect>
                                    <p:set>
                                      <p:cBhvr>
                                        <p:cTn id="101" dur="1" fill="hold">
                                          <p:stCondLst>
                                            <p:cond delay="499"/>
                                          </p:stCondLst>
                                        </p:cTn>
                                        <p:tgtEl>
                                          <p:spTgt spid="529419"/>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529420"/>
                                        </p:tgtEl>
                                      </p:cBhvr>
                                    </p:animEffect>
                                    <p:set>
                                      <p:cBhvr>
                                        <p:cTn id="104" dur="1" fill="hold">
                                          <p:stCondLst>
                                            <p:cond delay="499"/>
                                          </p:stCondLst>
                                        </p:cTn>
                                        <p:tgtEl>
                                          <p:spTgt spid="529420"/>
                                        </p:tgtEl>
                                        <p:attrNameLst>
                                          <p:attrName>style.visibility</p:attrName>
                                        </p:attrNameLst>
                                      </p:cBhvr>
                                      <p:to>
                                        <p:strVal val="hidden"/>
                                      </p:to>
                                    </p:set>
                                  </p:childTnLst>
                                </p:cTn>
                              </p:par>
                              <p:par>
                                <p:cTn id="105" presetID="3" presetClass="exit" presetSubtype="10" fill="hold" grpId="1" nodeType="withEffect">
                                  <p:stCondLst>
                                    <p:cond delay="0"/>
                                  </p:stCondLst>
                                  <p:childTnLst>
                                    <p:animEffect transition="out" filter="blinds(horizontal)">
                                      <p:cBhvr>
                                        <p:cTn id="106" dur="500"/>
                                        <p:tgtEl>
                                          <p:spTgt spid="529421"/>
                                        </p:tgtEl>
                                      </p:cBhvr>
                                    </p:animEffect>
                                    <p:set>
                                      <p:cBhvr>
                                        <p:cTn id="107" dur="1" fill="hold">
                                          <p:stCondLst>
                                            <p:cond delay="499"/>
                                          </p:stCondLst>
                                        </p:cTn>
                                        <p:tgtEl>
                                          <p:spTgt spid="529421"/>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6" fill="hold" grpId="0" nodeType="clickEffect">
                                  <p:stCondLst>
                                    <p:cond delay="0"/>
                                  </p:stCondLst>
                                  <p:childTnLst>
                                    <p:set>
                                      <p:cBhvr>
                                        <p:cTn id="111" dur="1" fill="hold">
                                          <p:stCondLst>
                                            <p:cond delay="0"/>
                                          </p:stCondLst>
                                        </p:cTn>
                                        <p:tgtEl>
                                          <p:spTgt spid="529412"/>
                                        </p:tgtEl>
                                        <p:attrNameLst>
                                          <p:attrName>style.visibility</p:attrName>
                                        </p:attrNameLst>
                                      </p:cBhvr>
                                      <p:to>
                                        <p:strVal val="visible"/>
                                      </p:to>
                                    </p:set>
                                    <p:anim calcmode="lin" valueType="num">
                                      <p:cBhvr additive="base">
                                        <p:cTn id="112" dur="500" fill="hold"/>
                                        <p:tgtEl>
                                          <p:spTgt spid="529412"/>
                                        </p:tgtEl>
                                        <p:attrNameLst>
                                          <p:attrName>ppt_x</p:attrName>
                                        </p:attrNameLst>
                                      </p:cBhvr>
                                      <p:tavLst>
                                        <p:tav tm="0">
                                          <p:val>
                                            <p:strVal val="1+#ppt_w/2"/>
                                          </p:val>
                                        </p:tav>
                                        <p:tav tm="100000">
                                          <p:val>
                                            <p:strVal val="#ppt_x"/>
                                          </p:val>
                                        </p:tav>
                                      </p:tavLst>
                                    </p:anim>
                                    <p:anim calcmode="lin" valueType="num">
                                      <p:cBhvr additive="base">
                                        <p:cTn id="113" dur="500" fill="hold"/>
                                        <p:tgtEl>
                                          <p:spTgt spid="529412"/>
                                        </p:tgtEl>
                                        <p:attrNameLst>
                                          <p:attrName>ppt_y</p:attrName>
                                        </p:attrNameLst>
                                      </p:cBhvr>
                                      <p:tavLst>
                                        <p:tav tm="0">
                                          <p:val>
                                            <p:strVal val="1+#ppt_h/2"/>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6" fill="hold" grpId="0" nodeType="clickEffect">
                                  <p:stCondLst>
                                    <p:cond delay="0"/>
                                  </p:stCondLst>
                                  <p:childTnLst>
                                    <p:set>
                                      <p:cBhvr>
                                        <p:cTn id="117" dur="1" fill="hold">
                                          <p:stCondLst>
                                            <p:cond delay="0"/>
                                          </p:stCondLst>
                                        </p:cTn>
                                        <p:tgtEl>
                                          <p:spTgt spid="529418"/>
                                        </p:tgtEl>
                                        <p:attrNameLst>
                                          <p:attrName>style.visibility</p:attrName>
                                        </p:attrNameLst>
                                      </p:cBhvr>
                                      <p:to>
                                        <p:strVal val="visible"/>
                                      </p:to>
                                    </p:set>
                                    <p:anim calcmode="lin" valueType="num">
                                      <p:cBhvr additive="base">
                                        <p:cTn id="118" dur="500" fill="hold"/>
                                        <p:tgtEl>
                                          <p:spTgt spid="529418"/>
                                        </p:tgtEl>
                                        <p:attrNameLst>
                                          <p:attrName>ppt_x</p:attrName>
                                        </p:attrNameLst>
                                      </p:cBhvr>
                                      <p:tavLst>
                                        <p:tav tm="0">
                                          <p:val>
                                            <p:strVal val="1+#ppt_w/2"/>
                                          </p:val>
                                        </p:tav>
                                        <p:tav tm="100000">
                                          <p:val>
                                            <p:strVal val="#ppt_x"/>
                                          </p:val>
                                        </p:tav>
                                      </p:tavLst>
                                    </p:anim>
                                    <p:anim calcmode="lin" valueType="num">
                                      <p:cBhvr additive="base">
                                        <p:cTn id="119" dur="500" fill="hold"/>
                                        <p:tgtEl>
                                          <p:spTgt spid="529418"/>
                                        </p:tgtEl>
                                        <p:attrNameLst>
                                          <p:attrName>ppt_y</p:attrName>
                                        </p:attrNameLst>
                                      </p:cBhvr>
                                      <p:tavLst>
                                        <p:tav tm="0">
                                          <p:val>
                                            <p:strVal val="1+#ppt_h/2"/>
                                          </p:val>
                                        </p:tav>
                                        <p:tav tm="100000">
                                          <p:val>
                                            <p:strVal val="#ppt_y"/>
                                          </p:val>
                                        </p:tav>
                                      </p:tavLst>
                                    </p:anim>
                                  </p:childTnLst>
                                </p:cTn>
                              </p:par>
                              <p:par>
                                <p:cTn id="120" presetID="2" presetClass="entr" presetSubtype="6" fill="hold" grpId="0" nodeType="withEffect">
                                  <p:stCondLst>
                                    <p:cond delay="0"/>
                                  </p:stCondLst>
                                  <p:childTnLst>
                                    <p:set>
                                      <p:cBhvr>
                                        <p:cTn id="121" dur="1" fill="hold">
                                          <p:stCondLst>
                                            <p:cond delay="0"/>
                                          </p:stCondLst>
                                        </p:cTn>
                                        <p:tgtEl>
                                          <p:spTgt spid="529417"/>
                                        </p:tgtEl>
                                        <p:attrNameLst>
                                          <p:attrName>style.visibility</p:attrName>
                                        </p:attrNameLst>
                                      </p:cBhvr>
                                      <p:to>
                                        <p:strVal val="visible"/>
                                      </p:to>
                                    </p:set>
                                    <p:anim calcmode="lin" valueType="num">
                                      <p:cBhvr additive="base">
                                        <p:cTn id="122" dur="500" fill="hold"/>
                                        <p:tgtEl>
                                          <p:spTgt spid="529417"/>
                                        </p:tgtEl>
                                        <p:attrNameLst>
                                          <p:attrName>ppt_x</p:attrName>
                                        </p:attrNameLst>
                                      </p:cBhvr>
                                      <p:tavLst>
                                        <p:tav tm="0">
                                          <p:val>
                                            <p:strVal val="1+#ppt_w/2"/>
                                          </p:val>
                                        </p:tav>
                                        <p:tav tm="100000">
                                          <p:val>
                                            <p:strVal val="#ppt_x"/>
                                          </p:val>
                                        </p:tav>
                                      </p:tavLst>
                                    </p:anim>
                                    <p:anim calcmode="lin" valueType="num">
                                      <p:cBhvr additive="base">
                                        <p:cTn id="123" dur="500" fill="hold"/>
                                        <p:tgtEl>
                                          <p:spTgt spid="529417"/>
                                        </p:tgtEl>
                                        <p:attrNameLst>
                                          <p:attrName>ppt_y</p:attrName>
                                        </p:attrNameLst>
                                      </p:cBhvr>
                                      <p:tavLst>
                                        <p:tav tm="0">
                                          <p:val>
                                            <p:strVal val="1+#ppt_h/2"/>
                                          </p:val>
                                        </p:tav>
                                        <p:tav tm="100000">
                                          <p:val>
                                            <p:strVal val="#ppt_y"/>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xit" presetSubtype="10" fill="hold" grpId="1" nodeType="clickEffect">
                                  <p:stCondLst>
                                    <p:cond delay="0"/>
                                  </p:stCondLst>
                                  <p:childTnLst>
                                    <p:animEffect transition="out" filter="blinds(horizontal)">
                                      <p:cBhvr>
                                        <p:cTn id="127" dur="500"/>
                                        <p:tgtEl>
                                          <p:spTgt spid="529417"/>
                                        </p:tgtEl>
                                      </p:cBhvr>
                                    </p:animEffect>
                                    <p:set>
                                      <p:cBhvr>
                                        <p:cTn id="128" dur="1" fill="hold">
                                          <p:stCondLst>
                                            <p:cond delay="499"/>
                                          </p:stCondLst>
                                        </p:cTn>
                                        <p:tgtEl>
                                          <p:spTgt spid="529417"/>
                                        </p:tgtEl>
                                        <p:attrNameLst>
                                          <p:attrName>style.visibility</p:attrName>
                                        </p:attrNameLst>
                                      </p:cBhvr>
                                      <p:to>
                                        <p:strVal val="hidden"/>
                                      </p:to>
                                    </p:set>
                                  </p:childTnLst>
                                </p:cTn>
                              </p:par>
                              <p:par>
                                <p:cTn id="129" presetID="3" presetClass="exit" presetSubtype="10" fill="hold" grpId="1" nodeType="withEffect">
                                  <p:stCondLst>
                                    <p:cond delay="0"/>
                                  </p:stCondLst>
                                  <p:childTnLst>
                                    <p:animEffect transition="out" filter="blinds(horizontal)">
                                      <p:cBhvr>
                                        <p:cTn id="130" dur="500"/>
                                        <p:tgtEl>
                                          <p:spTgt spid="529418"/>
                                        </p:tgtEl>
                                      </p:cBhvr>
                                    </p:animEffect>
                                    <p:set>
                                      <p:cBhvr>
                                        <p:cTn id="131" dur="1" fill="hold">
                                          <p:stCondLst>
                                            <p:cond delay="499"/>
                                          </p:stCondLst>
                                        </p:cTn>
                                        <p:tgtEl>
                                          <p:spTgt spid="5294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1" grpId="0"/>
      <p:bldP spid="529412" grpId="0"/>
      <p:bldP spid="529413" grpId="0" animBg="1"/>
      <p:bldP spid="529414" grpId="0" animBg="1"/>
      <p:bldP spid="529415" grpId="0" animBg="1"/>
      <p:bldP spid="529415" grpId="1" animBg="1"/>
      <p:bldP spid="529416" grpId="0" animBg="1"/>
      <p:bldP spid="529416" grpId="1" animBg="1"/>
      <p:bldP spid="529417" grpId="0" animBg="1"/>
      <p:bldP spid="529417" grpId="1" animBg="1"/>
      <p:bldP spid="529418" grpId="0" animBg="1"/>
      <p:bldP spid="529418" grpId="1" animBg="1"/>
      <p:bldP spid="529419" grpId="0" animBg="1"/>
      <p:bldP spid="529419" grpId="1" animBg="1"/>
      <p:bldP spid="529420" grpId="0" animBg="1"/>
      <p:bldP spid="529420" grpId="1" animBg="1"/>
      <p:bldP spid="529421" grpId="0" animBg="1"/>
      <p:bldP spid="529421" grpId="1" animBg="1"/>
      <p:bldP spid="529422" grpId="0" animBg="1"/>
      <p:bldP spid="529422" grpId="1" animBg="1"/>
      <p:bldP spid="529423" grpId="0" animBg="1"/>
      <p:bldP spid="529424" grpId="0" animBg="1"/>
      <p:bldP spid="529424" grpId="1" animBg="1"/>
      <p:bldP spid="529425" grpId="0" animBg="1"/>
      <p:bldP spid="529425" grpId="1" animBg="1"/>
      <p:bldP spid="529426" grpId="0" animBg="1"/>
      <p:bldP spid="529426" grpId="1" animBg="1"/>
      <p:bldP spid="529427" grpId="0" animBg="1"/>
      <p:bldP spid="529427"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Oval 2"/>
          <p:cNvSpPr>
            <a:spLocks noChangeArrowheads="1"/>
          </p:cNvSpPr>
          <p:nvPr/>
        </p:nvSpPr>
        <p:spPr bwMode="auto">
          <a:xfrm>
            <a:off x="0" y="0"/>
            <a:ext cx="9144000" cy="6858000"/>
          </a:xfrm>
          <a:prstGeom prst="ellipse">
            <a:avLst/>
          </a:prstGeom>
          <a:solidFill>
            <a:schemeClr val="bg1"/>
          </a:solidFill>
          <a:ln w="9525">
            <a:solidFill>
              <a:schemeClr val="bg1"/>
            </a:solidFill>
            <a:round/>
            <a:headEnd/>
            <a:tailEnd/>
          </a:ln>
        </p:spPr>
        <p:txBody>
          <a:bodyPr wrap="none" anchor="ctr"/>
          <a:lstStyle/>
          <a:p>
            <a:endParaRPr lang="en-US"/>
          </a:p>
        </p:txBody>
      </p:sp>
      <p:pic>
        <p:nvPicPr>
          <p:cNvPr id="60420" name="Picture 3" descr="31 copy"/>
          <p:cNvPicPr>
            <a:picLocks noChangeAspect="1" noChangeArrowheads="1"/>
          </p:cNvPicPr>
          <p:nvPr/>
        </p:nvPicPr>
        <p:blipFill>
          <a:blip r:embed="rId3">
            <a:lum bright="-24000" contrast="54000"/>
            <a:extLst>
              <a:ext uri="{28A0092B-C50C-407E-A947-70E740481C1C}">
                <a14:useLocalDpi xmlns:a14="http://schemas.microsoft.com/office/drawing/2010/main" val="0"/>
              </a:ext>
            </a:extLst>
          </a:blip>
          <a:srcRect/>
          <a:stretch>
            <a:fillRect/>
          </a:stretch>
        </p:blipFill>
        <p:spPr bwMode="auto">
          <a:xfrm>
            <a:off x="838200" y="1447800"/>
            <a:ext cx="73914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0" name="WordArt 4"/>
          <p:cNvSpPr>
            <a:spLocks noChangeArrowheads="1" noChangeShapeType="1" noTextEdit="1"/>
          </p:cNvSpPr>
          <p:nvPr/>
        </p:nvSpPr>
        <p:spPr bwMode="auto">
          <a:xfrm>
            <a:off x="4419600" y="4038600"/>
            <a:ext cx="2438400" cy="2057400"/>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1-نشيمن وپذيرايي</a:t>
            </a:r>
          </a:p>
          <a:p>
            <a:pPr algn="ctr" rtl="1"/>
            <a:r>
              <a:rPr lang="fa-IR" sz="3600" kern="10" dirty="0">
                <a:ln w="9525">
                  <a:noFill/>
                  <a:round/>
                  <a:headEnd/>
                  <a:tailEnd/>
                </a:ln>
                <a:solidFill>
                  <a:srgbClr val="3AB1C7"/>
                </a:solidFill>
                <a:latin typeface="Arial"/>
                <a:cs typeface="Mj_Tunisia Lt" panose="00000400000000000000" pitchFamily="2" charset="-78"/>
              </a:rPr>
              <a:t>2-آشپزخانه</a:t>
            </a:r>
          </a:p>
          <a:p>
            <a:pPr algn="ctr" rtl="1"/>
            <a:r>
              <a:rPr lang="fa-IR" sz="3600" kern="10" dirty="0">
                <a:ln w="9525">
                  <a:noFill/>
                  <a:round/>
                  <a:headEnd/>
                  <a:tailEnd/>
                </a:ln>
                <a:solidFill>
                  <a:srgbClr val="3AB1C7"/>
                </a:solidFill>
                <a:latin typeface="Arial"/>
                <a:cs typeface="Mj_Tunisia Lt" panose="00000400000000000000" pitchFamily="2" charset="-78"/>
              </a:rPr>
              <a:t>3-سرويس</a:t>
            </a:r>
          </a:p>
          <a:p>
            <a:pPr algn="ctr" rtl="1"/>
            <a:r>
              <a:rPr lang="fa-IR" sz="3600" kern="10" dirty="0">
                <a:ln w="9525">
                  <a:noFill/>
                  <a:round/>
                  <a:headEnd/>
                  <a:tailEnd/>
                </a:ln>
                <a:solidFill>
                  <a:srgbClr val="3AB1C7"/>
                </a:solidFill>
                <a:latin typeface="Arial"/>
                <a:cs typeface="Mj_Tunisia Lt" panose="00000400000000000000" pitchFamily="2" charset="-78"/>
              </a:rPr>
              <a:t>4-حمام</a:t>
            </a:r>
          </a:p>
          <a:p>
            <a:pPr algn="ctr" rtl="1"/>
            <a:r>
              <a:rPr lang="fa-IR" sz="3600" kern="10" dirty="0">
                <a:ln w="9525">
                  <a:noFill/>
                  <a:round/>
                  <a:headEnd/>
                  <a:tailEnd/>
                </a:ln>
                <a:solidFill>
                  <a:srgbClr val="3AB1C7"/>
                </a:solidFill>
                <a:latin typeface="Arial"/>
                <a:cs typeface="Mj_Tunisia Lt" panose="00000400000000000000" pitchFamily="2" charset="-78"/>
              </a:rPr>
              <a:t>5-خواب</a:t>
            </a:r>
          </a:p>
          <a:p>
            <a:pPr algn="ctr" rtl="1"/>
            <a:r>
              <a:rPr lang="fa-IR" sz="3600" kern="10" dirty="0">
                <a:ln w="9525">
                  <a:noFill/>
                  <a:round/>
                  <a:headEnd/>
                  <a:tailEnd/>
                </a:ln>
                <a:solidFill>
                  <a:srgbClr val="3AB1C7"/>
                </a:solidFill>
                <a:latin typeface="Arial"/>
                <a:cs typeface="Mj_Tunisia Lt" panose="00000400000000000000" pitchFamily="2" charset="-78"/>
              </a:rPr>
              <a:t>6-انبار</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1461" name="WordArt 5"/>
          <p:cNvSpPr>
            <a:spLocks noChangeArrowheads="1" noChangeShapeType="1" noTextEdit="1"/>
          </p:cNvSpPr>
          <p:nvPr/>
        </p:nvSpPr>
        <p:spPr bwMode="auto">
          <a:xfrm>
            <a:off x="2209800" y="4191000"/>
            <a:ext cx="1371600" cy="6858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 تيپ ب</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1462" name="WordArt 6"/>
          <p:cNvSpPr>
            <a:spLocks noChangeArrowheads="1" noChangeShapeType="1" noTextEdit="1"/>
          </p:cNvSpPr>
          <p:nvPr/>
        </p:nvSpPr>
        <p:spPr bwMode="auto">
          <a:xfrm>
            <a:off x="2133600" y="5105400"/>
            <a:ext cx="1219200" cy="6096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همكف</a:t>
            </a:r>
            <a:endParaRPr lang="en-US" sz="3600" kern="10" dirty="0">
              <a:ln w="9525">
                <a:noFill/>
                <a:round/>
                <a:headEnd/>
                <a:tailEnd/>
              </a:ln>
              <a:solidFill>
                <a:srgbClr val="3AB1C7"/>
              </a:solidFill>
              <a:latin typeface="Arial"/>
              <a:cs typeface="Mj_Tunisia Lt" panose="00000400000000000000" pitchFamily="2" charset="-78"/>
            </a:endParaRPr>
          </a:p>
        </p:txBody>
      </p:sp>
    </p:spTree>
    <p:extLst>
      <p:ext uri="{BB962C8B-B14F-4D97-AF65-F5344CB8AC3E}">
        <p14:creationId xmlns:p14="http://schemas.microsoft.com/office/powerpoint/2010/main" val="122259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31461"/>
                                        </p:tgtEl>
                                        <p:attrNameLst>
                                          <p:attrName>style.visibility</p:attrName>
                                        </p:attrNameLst>
                                      </p:cBhvr>
                                      <p:to>
                                        <p:strVal val="visible"/>
                                      </p:to>
                                    </p:set>
                                    <p:animEffect transition="in" filter="box(out)">
                                      <p:cBhvr>
                                        <p:cTn id="7" dur="500"/>
                                        <p:tgtEl>
                                          <p:spTgt spid="53146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31462"/>
                                        </p:tgtEl>
                                        <p:attrNameLst>
                                          <p:attrName>style.visibility</p:attrName>
                                        </p:attrNameLst>
                                      </p:cBhvr>
                                      <p:to>
                                        <p:strVal val="visible"/>
                                      </p:to>
                                    </p:set>
                                    <p:animEffect transition="in" filter="box(out)">
                                      <p:cBhvr>
                                        <p:cTn id="10" dur="500"/>
                                        <p:tgtEl>
                                          <p:spTgt spid="531462"/>
                                        </p:tgtEl>
                                      </p:cBhvr>
                                    </p:animEffect>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31460"/>
                                        </p:tgtEl>
                                        <p:attrNameLst>
                                          <p:attrName>style.visibility</p:attrName>
                                        </p:attrNameLst>
                                      </p:cBhvr>
                                      <p:to>
                                        <p:strVal val="visible"/>
                                      </p:to>
                                    </p:set>
                                    <p:animEffect transition="in" filter="box(out)">
                                      <p:cBhvr>
                                        <p:cTn id="14" dur="500"/>
                                        <p:tgtEl>
                                          <p:spTgt spid="531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0" grpId="0"/>
      <p:bldP spid="531461" grpId="0" animBg="1"/>
      <p:bldP spid="53146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20" name="Picture 4" descr="2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1828800" y="1190387"/>
            <a:ext cx="4814668" cy="3087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9" name="Rectangle 3"/>
          <p:cNvSpPr>
            <a:spLocks noGrp="1" noChangeArrowheads="1"/>
          </p:cNvSpPr>
          <p:nvPr>
            <p:ph idx="1"/>
          </p:nvPr>
        </p:nvSpPr>
        <p:spPr>
          <a:xfrm>
            <a:off x="304800" y="4445858"/>
            <a:ext cx="8497888" cy="1484313"/>
          </a:xfrm>
        </p:spPr>
        <p:txBody>
          <a:bodyPr>
            <a:normAutofit/>
          </a:bodyPr>
          <a:lstStyle/>
          <a:p>
            <a:pPr algn="just">
              <a:buFont typeface="Wingdings" pitchFamily="2" charset="2"/>
              <a:buNone/>
            </a:pPr>
            <a:r>
              <a:rPr lang="fa-IR" sz="2400" dirty="0">
                <a:solidFill>
                  <a:schemeClr val="bg1">
                    <a:lumMod val="85000"/>
                  </a:schemeClr>
                </a:solidFill>
                <a:cs typeface="Mj_Tunisia Lt" panose="00000400000000000000" pitchFamily="2" charset="-78"/>
              </a:rPr>
              <a:t>اين طرح در زمينی به مساحت تقريبی 6700 مترمربع در برن سوئيس با استفاده از آپارتمان های 5 طبقه ساخته شده است. جدا بودن توده های ساختمانی از همديگر باعث از دست رفتن تعيين فضای باز و تضعيف کيفيت های شهری آن شده است.</a:t>
            </a:r>
            <a:endParaRPr lang="en-US" sz="2400" dirty="0">
              <a:solidFill>
                <a:schemeClr val="bg1">
                  <a:lumMod val="85000"/>
                </a:schemeClr>
              </a:solidFill>
              <a:cs typeface="Mj_Tunisia Lt" panose="00000400000000000000" pitchFamily="2" charset="-78"/>
            </a:endParaRPr>
          </a:p>
        </p:txBody>
      </p:sp>
      <p:sp>
        <p:nvSpPr>
          <p:cNvPr id="86021" name="Text Box 5"/>
          <p:cNvSpPr txBox="1">
            <a:spLocks noChangeArrowheads="1"/>
          </p:cNvSpPr>
          <p:nvPr/>
        </p:nvSpPr>
        <p:spPr bwMode="auto">
          <a:xfrm>
            <a:off x="2209800" y="549275"/>
            <a:ext cx="412591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rtl="0"/>
            <a:r>
              <a:rPr lang="fa-IR" sz="2500" dirty="0">
                <a:solidFill>
                  <a:srgbClr val="3AB1C7"/>
                </a:solidFill>
                <a:cs typeface="Mj_Tunisia Lt" panose="00000400000000000000" pitchFamily="2" charset="-78"/>
              </a:rPr>
              <a:t>پلان موقعيت مجموعه بران نادرن</a:t>
            </a:r>
            <a:endParaRPr lang="en-US" sz="2500" dirty="0">
              <a:solidFill>
                <a:srgbClr val="3AB1C7"/>
              </a:solidFill>
              <a:cs typeface="Mj_Tunisia Lt" panose="00000400000000000000" pitchFamily="2" charset="-78"/>
            </a:endParaRPr>
          </a:p>
        </p:txBody>
      </p:sp>
    </p:spTree>
    <p:extLst>
      <p:ext uri="{BB962C8B-B14F-4D97-AF65-F5344CB8AC3E}">
        <p14:creationId xmlns:p14="http://schemas.microsoft.com/office/powerpoint/2010/main" val="1832296090"/>
      </p:ext>
    </p:extLst>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WordArt 2"/>
          <p:cNvSpPr>
            <a:spLocks noChangeArrowheads="1" noChangeShapeType="1" noTextEdit="1"/>
          </p:cNvSpPr>
          <p:nvPr/>
        </p:nvSpPr>
        <p:spPr bwMode="auto">
          <a:xfrm>
            <a:off x="6659563" y="2636838"/>
            <a:ext cx="1524000" cy="9144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طبقه اول</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3507" name="Rectangle 3"/>
          <p:cNvSpPr>
            <a:spLocks noChangeArrowheads="1"/>
          </p:cNvSpPr>
          <p:nvPr/>
        </p:nvSpPr>
        <p:spPr bwMode="auto">
          <a:xfrm>
            <a:off x="2982913" y="2492375"/>
            <a:ext cx="649287" cy="576263"/>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08" name="Rectangle 4"/>
          <p:cNvSpPr>
            <a:spLocks noChangeArrowheads="1"/>
          </p:cNvSpPr>
          <p:nvPr/>
        </p:nvSpPr>
        <p:spPr bwMode="auto">
          <a:xfrm>
            <a:off x="1976438" y="3427413"/>
            <a:ext cx="576262" cy="576262"/>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09" name="Rectangle 5"/>
          <p:cNvSpPr>
            <a:spLocks noChangeArrowheads="1"/>
          </p:cNvSpPr>
          <p:nvPr/>
        </p:nvSpPr>
        <p:spPr bwMode="auto">
          <a:xfrm>
            <a:off x="3055938" y="35004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10" name="Rectangle 6"/>
          <p:cNvSpPr>
            <a:spLocks noChangeArrowheads="1"/>
          </p:cNvSpPr>
          <p:nvPr/>
        </p:nvSpPr>
        <p:spPr bwMode="auto">
          <a:xfrm>
            <a:off x="4284663" y="1412875"/>
            <a:ext cx="1008062" cy="1008063"/>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11" name="Rectangle 7"/>
          <p:cNvSpPr>
            <a:spLocks noChangeArrowheads="1"/>
          </p:cNvSpPr>
          <p:nvPr/>
        </p:nvSpPr>
        <p:spPr bwMode="auto">
          <a:xfrm>
            <a:off x="3055938" y="45799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12" name="Rectangle 8"/>
          <p:cNvSpPr>
            <a:spLocks noChangeArrowheads="1"/>
          </p:cNvSpPr>
          <p:nvPr/>
        </p:nvSpPr>
        <p:spPr bwMode="auto">
          <a:xfrm>
            <a:off x="4356100" y="3500438"/>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13" name="Rectangle 9"/>
          <p:cNvSpPr>
            <a:spLocks noChangeArrowheads="1"/>
          </p:cNvSpPr>
          <p:nvPr/>
        </p:nvSpPr>
        <p:spPr bwMode="auto">
          <a:xfrm>
            <a:off x="1974850" y="1628775"/>
            <a:ext cx="504825" cy="504825"/>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14" name="Line 10"/>
          <p:cNvSpPr>
            <a:spLocks noChangeShapeType="1"/>
          </p:cNvSpPr>
          <p:nvPr/>
        </p:nvSpPr>
        <p:spPr bwMode="auto">
          <a:xfrm flipV="1">
            <a:off x="3271838" y="3068638"/>
            <a:ext cx="0" cy="43180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15" name="Line 11"/>
          <p:cNvSpPr>
            <a:spLocks noChangeShapeType="1"/>
          </p:cNvSpPr>
          <p:nvPr/>
        </p:nvSpPr>
        <p:spPr bwMode="auto">
          <a:xfrm>
            <a:off x="3560763" y="3716338"/>
            <a:ext cx="790575"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16" name="Line 12"/>
          <p:cNvSpPr>
            <a:spLocks noChangeShapeType="1"/>
          </p:cNvSpPr>
          <p:nvPr/>
        </p:nvSpPr>
        <p:spPr bwMode="auto">
          <a:xfrm flipH="1">
            <a:off x="2551113" y="3716338"/>
            <a:ext cx="504825"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17" name="Line 13"/>
          <p:cNvSpPr>
            <a:spLocks noChangeShapeType="1"/>
          </p:cNvSpPr>
          <p:nvPr/>
        </p:nvSpPr>
        <p:spPr bwMode="auto">
          <a:xfrm>
            <a:off x="3271838" y="4003675"/>
            <a:ext cx="0" cy="576263"/>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18" name="Line 14"/>
          <p:cNvSpPr>
            <a:spLocks noChangeShapeType="1"/>
          </p:cNvSpPr>
          <p:nvPr/>
        </p:nvSpPr>
        <p:spPr bwMode="auto">
          <a:xfrm>
            <a:off x="2413000" y="1916113"/>
            <a:ext cx="503238"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19" name="Text Box 15"/>
          <p:cNvSpPr txBox="1">
            <a:spLocks noChangeArrowheads="1"/>
          </p:cNvSpPr>
          <p:nvPr/>
        </p:nvSpPr>
        <p:spPr bwMode="auto">
          <a:xfrm>
            <a:off x="2802429" y="2635250"/>
            <a:ext cx="9012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آشپزخانه</a:t>
            </a:r>
            <a:endParaRPr lang="en-US" dirty="0">
              <a:solidFill>
                <a:srgbClr val="3AB1C7"/>
              </a:solidFill>
              <a:cs typeface="Mj_Tunisia Lt" panose="00000400000000000000" pitchFamily="2" charset="-78"/>
            </a:endParaRPr>
          </a:p>
        </p:txBody>
      </p:sp>
      <p:sp>
        <p:nvSpPr>
          <p:cNvPr id="533520" name="Text Box 16"/>
          <p:cNvSpPr txBox="1">
            <a:spLocks noChangeArrowheads="1"/>
          </p:cNvSpPr>
          <p:nvPr/>
        </p:nvSpPr>
        <p:spPr bwMode="auto">
          <a:xfrm>
            <a:off x="1836738" y="1693863"/>
            <a:ext cx="715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a-IR" dirty="0">
                <a:solidFill>
                  <a:srgbClr val="3AB1C7"/>
                </a:solidFill>
                <a:cs typeface="Mj_Tunisia Lt" panose="00000400000000000000" pitchFamily="2" charset="-78"/>
              </a:rPr>
              <a:t>ورودی</a:t>
            </a:r>
            <a:endParaRPr lang="en-US" dirty="0">
              <a:solidFill>
                <a:srgbClr val="3AB1C7"/>
              </a:solidFill>
              <a:cs typeface="Mj_Tunisia Lt" panose="00000400000000000000" pitchFamily="2" charset="-78"/>
            </a:endParaRPr>
          </a:p>
        </p:txBody>
      </p:sp>
      <p:sp>
        <p:nvSpPr>
          <p:cNvPr id="533521" name="Text Box 17"/>
          <p:cNvSpPr txBox="1">
            <a:spLocks noChangeArrowheads="1"/>
          </p:cNvSpPr>
          <p:nvPr/>
        </p:nvSpPr>
        <p:spPr bwMode="auto">
          <a:xfrm>
            <a:off x="1692275" y="356552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خواب</a:t>
            </a:r>
            <a:endParaRPr lang="en-US" dirty="0">
              <a:solidFill>
                <a:srgbClr val="3AB1C7"/>
              </a:solidFill>
              <a:cs typeface="Mj_Tunisia Lt" panose="00000400000000000000" pitchFamily="2" charset="-78"/>
            </a:endParaRPr>
          </a:p>
        </p:txBody>
      </p:sp>
      <p:sp>
        <p:nvSpPr>
          <p:cNvPr id="533522" name="Text Box 18"/>
          <p:cNvSpPr txBox="1">
            <a:spLocks noChangeArrowheads="1"/>
          </p:cNvSpPr>
          <p:nvPr/>
        </p:nvSpPr>
        <p:spPr bwMode="auto">
          <a:xfrm>
            <a:off x="2916238" y="4645025"/>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حمام</a:t>
            </a:r>
            <a:endParaRPr lang="en-US" dirty="0">
              <a:solidFill>
                <a:srgbClr val="3AB1C7"/>
              </a:solidFill>
              <a:cs typeface="Mj_Tunisia Lt" panose="00000400000000000000" pitchFamily="2" charset="-78"/>
            </a:endParaRPr>
          </a:p>
        </p:txBody>
      </p:sp>
      <p:sp>
        <p:nvSpPr>
          <p:cNvPr id="533523" name="Text Box 19"/>
          <p:cNvSpPr txBox="1">
            <a:spLocks noChangeArrowheads="1"/>
          </p:cNvSpPr>
          <p:nvPr/>
        </p:nvSpPr>
        <p:spPr bwMode="auto">
          <a:xfrm>
            <a:off x="3636963" y="1557338"/>
            <a:ext cx="16557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نشیمن و</a:t>
            </a:r>
          </a:p>
          <a:p>
            <a:pPr algn="r" eaLnBrk="1" hangingPunct="1">
              <a:spcBef>
                <a:spcPct val="50000"/>
              </a:spcBef>
            </a:pPr>
            <a:r>
              <a:rPr lang="fa-IR" dirty="0">
                <a:solidFill>
                  <a:srgbClr val="3AB1C7"/>
                </a:solidFill>
                <a:cs typeface="Mj_Tunisia Lt" panose="00000400000000000000" pitchFamily="2" charset="-78"/>
              </a:rPr>
              <a:t>پذیرایی</a:t>
            </a:r>
            <a:endParaRPr lang="en-US" dirty="0">
              <a:solidFill>
                <a:srgbClr val="3AB1C7"/>
              </a:solidFill>
              <a:cs typeface="Mj_Tunisia Lt" panose="00000400000000000000" pitchFamily="2" charset="-78"/>
            </a:endParaRPr>
          </a:p>
        </p:txBody>
      </p:sp>
      <p:sp>
        <p:nvSpPr>
          <p:cNvPr id="533524" name="Text Box 20"/>
          <p:cNvSpPr txBox="1">
            <a:spLocks noChangeArrowheads="1"/>
          </p:cNvSpPr>
          <p:nvPr/>
        </p:nvSpPr>
        <p:spPr bwMode="auto">
          <a:xfrm>
            <a:off x="2627313" y="35655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تقسیم</a:t>
            </a:r>
            <a:endParaRPr lang="en-US" dirty="0">
              <a:solidFill>
                <a:srgbClr val="3AB1C7"/>
              </a:solidFill>
              <a:cs typeface="Mj_Tunisia Lt" panose="00000400000000000000" pitchFamily="2" charset="-78"/>
            </a:endParaRPr>
          </a:p>
        </p:txBody>
      </p:sp>
      <p:sp>
        <p:nvSpPr>
          <p:cNvPr id="533525" name="Text Box 21"/>
          <p:cNvSpPr txBox="1">
            <a:spLocks noChangeArrowheads="1"/>
          </p:cNvSpPr>
          <p:nvPr/>
        </p:nvSpPr>
        <p:spPr bwMode="auto">
          <a:xfrm>
            <a:off x="4068763" y="35004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خواب</a:t>
            </a:r>
            <a:endParaRPr lang="en-US" dirty="0">
              <a:solidFill>
                <a:srgbClr val="3AB1C7"/>
              </a:solidFill>
              <a:cs typeface="Mj_Tunisia Lt" panose="00000400000000000000" pitchFamily="2" charset="-78"/>
            </a:endParaRPr>
          </a:p>
        </p:txBody>
      </p:sp>
      <p:sp>
        <p:nvSpPr>
          <p:cNvPr id="533526" name="Line 22"/>
          <p:cNvSpPr>
            <a:spLocks noChangeShapeType="1"/>
          </p:cNvSpPr>
          <p:nvPr/>
        </p:nvSpPr>
        <p:spPr bwMode="auto">
          <a:xfrm>
            <a:off x="3708400" y="1916113"/>
            <a:ext cx="503238" cy="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27" name="Rectangle 23"/>
          <p:cNvSpPr>
            <a:spLocks noChangeArrowheads="1"/>
          </p:cNvSpPr>
          <p:nvPr/>
        </p:nvSpPr>
        <p:spPr bwMode="auto">
          <a:xfrm>
            <a:off x="2987675" y="1484313"/>
            <a:ext cx="649288" cy="649287"/>
          </a:xfrm>
          <a:prstGeom prst="rect">
            <a:avLst/>
          </a:prstGeom>
          <a:solidFill>
            <a:schemeClr val="bg1"/>
          </a:solidFill>
          <a:ln w="9525" algn="ctr">
            <a:solidFill>
              <a:srgbClr val="003399"/>
            </a:solidFill>
            <a:miter lim="800000"/>
            <a:headEnd/>
            <a:tailEnd/>
          </a:ln>
        </p:spPr>
        <p:txBody>
          <a:bodyPr wrap="none" anchor="ctr"/>
          <a:lstStyle/>
          <a:p>
            <a:endParaRPr lang="en-US"/>
          </a:p>
        </p:txBody>
      </p:sp>
      <p:sp>
        <p:nvSpPr>
          <p:cNvPr id="533528" name="Text Box 24"/>
          <p:cNvSpPr txBox="1">
            <a:spLocks noChangeArrowheads="1"/>
          </p:cNvSpPr>
          <p:nvPr/>
        </p:nvSpPr>
        <p:spPr bwMode="auto">
          <a:xfrm>
            <a:off x="2268538" y="1412875"/>
            <a:ext cx="13684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fa-IR" dirty="0">
                <a:solidFill>
                  <a:srgbClr val="3AB1C7"/>
                </a:solidFill>
                <a:cs typeface="Mj_Tunisia Lt" panose="00000400000000000000" pitchFamily="2" charset="-78"/>
              </a:rPr>
              <a:t>تقسیم و</a:t>
            </a:r>
          </a:p>
          <a:p>
            <a:pPr algn="r" eaLnBrk="1" hangingPunct="1">
              <a:spcBef>
                <a:spcPct val="50000"/>
              </a:spcBef>
            </a:pPr>
            <a:r>
              <a:rPr lang="fa-IR" dirty="0"/>
              <a:t> </a:t>
            </a:r>
            <a:r>
              <a:rPr lang="fa-IR" dirty="0">
                <a:solidFill>
                  <a:srgbClr val="3AB1C7"/>
                </a:solidFill>
                <a:cs typeface="Mj_Tunisia Lt" panose="00000400000000000000" pitchFamily="2" charset="-78"/>
              </a:rPr>
              <a:t>فیلتر</a:t>
            </a:r>
            <a:endParaRPr lang="en-US" dirty="0">
              <a:solidFill>
                <a:srgbClr val="3AB1C7"/>
              </a:solidFill>
              <a:cs typeface="Mj_Tunisia Lt" panose="00000400000000000000" pitchFamily="2" charset="-78"/>
            </a:endParaRPr>
          </a:p>
        </p:txBody>
      </p:sp>
      <p:sp>
        <p:nvSpPr>
          <p:cNvPr id="533529" name="Line 25"/>
          <p:cNvSpPr>
            <a:spLocks noChangeShapeType="1"/>
          </p:cNvSpPr>
          <p:nvPr/>
        </p:nvSpPr>
        <p:spPr bwMode="auto">
          <a:xfrm flipV="1">
            <a:off x="3276600" y="2132013"/>
            <a:ext cx="0" cy="431800"/>
          </a:xfrm>
          <a:prstGeom prst="line">
            <a:avLst/>
          </a:prstGeom>
          <a:noFill/>
          <a:ln w="3810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3530" name="WordArt 26"/>
          <p:cNvSpPr>
            <a:spLocks noChangeArrowheads="1" noChangeShapeType="1" noTextEdit="1"/>
          </p:cNvSpPr>
          <p:nvPr/>
        </p:nvSpPr>
        <p:spPr bwMode="auto">
          <a:xfrm>
            <a:off x="6746875" y="3903663"/>
            <a:ext cx="1371600" cy="6858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 تيپ ب</a:t>
            </a:r>
            <a:endParaRPr lang="en-US" sz="3600" kern="10" dirty="0">
              <a:ln w="9525">
                <a:noFill/>
                <a:round/>
                <a:headEnd/>
                <a:tailEnd/>
              </a:ln>
              <a:solidFill>
                <a:srgbClr val="3AB1C7"/>
              </a:solidFill>
              <a:latin typeface="Arial"/>
              <a:cs typeface="Mj_Tunisia Lt" panose="00000400000000000000" pitchFamily="2" charset="-78"/>
            </a:endParaRPr>
          </a:p>
        </p:txBody>
      </p:sp>
    </p:spTree>
    <p:extLst>
      <p:ext uri="{BB962C8B-B14F-4D97-AF65-F5344CB8AC3E}">
        <p14:creationId xmlns:p14="http://schemas.microsoft.com/office/powerpoint/2010/main" val="295258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33506"/>
                                        </p:tgtEl>
                                        <p:attrNameLst>
                                          <p:attrName>style.visibility</p:attrName>
                                        </p:attrNameLst>
                                      </p:cBhvr>
                                      <p:to>
                                        <p:strVal val="visible"/>
                                      </p:to>
                                    </p:set>
                                    <p:animEffect transition="in" filter="box(out)">
                                      <p:cBhvr>
                                        <p:cTn id="7" dur="500"/>
                                        <p:tgtEl>
                                          <p:spTgt spid="5335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33530"/>
                                        </p:tgtEl>
                                        <p:attrNameLst>
                                          <p:attrName>style.visibility</p:attrName>
                                        </p:attrNameLst>
                                      </p:cBhvr>
                                      <p:to>
                                        <p:strVal val="visible"/>
                                      </p:to>
                                    </p:set>
                                    <p:animEffect transition="in" filter="box(out)">
                                      <p:cBhvr>
                                        <p:cTn id="10" dur="500"/>
                                        <p:tgtEl>
                                          <p:spTgt spid="53353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533507"/>
                                        </p:tgtEl>
                                        <p:attrNameLst>
                                          <p:attrName>style.visibility</p:attrName>
                                        </p:attrNameLst>
                                      </p:cBhvr>
                                      <p:to>
                                        <p:strVal val="visible"/>
                                      </p:to>
                                    </p:set>
                                    <p:anim calcmode="lin" valueType="num">
                                      <p:cBhvr additive="base">
                                        <p:cTn id="13" dur="500" fill="hold"/>
                                        <p:tgtEl>
                                          <p:spTgt spid="533507"/>
                                        </p:tgtEl>
                                        <p:attrNameLst>
                                          <p:attrName>ppt_x</p:attrName>
                                        </p:attrNameLst>
                                      </p:cBhvr>
                                      <p:tavLst>
                                        <p:tav tm="0">
                                          <p:val>
                                            <p:strVal val="#ppt_x"/>
                                          </p:val>
                                        </p:tav>
                                        <p:tav tm="100000">
                                          <p:val>
                                            <p:strVal val="#ppt_x"/>
                                          </p:val>
                                        </p:tav>
                                      </p:tavLst>
                                    </p:anim>
                                    <p:anim calcmode="lin" valueType="num">
                                      <p:cBhvr additive="base">
                                        <p:cTn id="14" dur="500" fill="hold"/>
                                        <p:tgtEl>
                                          <p:spTgt spid="53350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33508"/>
                                        </p:tgtEl>
                                        <p:attrNameLst>
                                          <p:attrName>style.visibility</p:attrName>
                                        </p:attrNameLst>
                                      </p:cBhvr>
                                      <p:to>
                                        <p:strVal val="visible"/>
                                      </p:to>
                                    </p:set>
                                    <p:anim calcmode="lin" valueType="num">
                                      <p:cBhvr additive="base">
                                        <p:cTn id="17" dur="500" fill="hold"/>
                                        <p:tgtEl>
                                          <p:spTgt spid="533508"/>
                                        </p:tgtEl>
                                        <p:attrNameLst>
                                          <p:attrName>ppt_x</p:attrName>
                                        </p:attrNameLst>
                                      </p:cBhvr>
                                      <p:tavLst>
                                        <p:tav tm="0">
                                          <p:val>
                                            <p:strVal val="#ppt_x"/>
                                          </p:val>
                                        </p:tav>
                                        <p:tav tm="100000">
                                          <p:val>
                                            <p:strVal val="#ppt_x"/>
                                          </p:val>
                                        </p:tav>
                                      </p:tavLst>
                                    </p:anim>
                                    <p:anim calcmode="lin" valueType="num">
                                      <p:cBhvr additive="base">
                                        <p:cTn id="18" dur="500" fill="hold"/>
                                        <p:tgtEl>
                                          <p:spTgt spid="53350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33509"/>
                                        </p:tgtEl>
                                        <p:attrNameLst>
                                          <p:attrName>style.visibility</p:attrName>
                                        </p:attrNameLst>
                                      </p:cBhvr>
                                      <p:to>
                                        <p:strVal val="visible"/>
                                      </p:to>
                                    </p:set>
                                    <p:anim calcmode="lin" valueType="num">
                                      <p:cBhvr additive="base">
                                        <p:cTn id="21" dur="500" fill="hold"/>
                                        <p:tgtEl>
                                          <p:spTgt spid="533509"/>
                                        </p:tgtEl>
                                        <p:attrNameLst>
                                          <p:attrName>ppt_x</p:attrName>
                                        </p:attrNameLst>
                                      </p:cBhvr>
                                      <p:tavLst>
                                        <p:tav tm="0">
                                          <p:val>
                                            <p:strVal val="#ppt_x"/>
                                          </p:val>
                                        </p:tav>
                                        <p:tav tm="100000">
                                          <p:val>
                                            <p:strVal val="#ppt_x"/>
                                          </p:val>
                                        </p:tav>
                                      </p:tavLst>
                                    </p:anim>
                                    <p:anim calcmode="lin" valueType="num">
                                      <p:cBhvr additive="base">
                                        <p:cTn id="22" dur="500" fill="hold"/>
                                        <p:tgtEl>
                                          <p:spTgt spid="53350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33510"/>
                                        </p:tgtEl>
                                        <p:attrNameLst>
                                          <p:attrName>style.visibility</p:attrName>
                                        </p:attrNameLst>
                                      </p:cBhvr>
                                      <p:to>
                                        <p:strVal val="visible"/>
                                      </p:to>
                                    </p:set>
                                    <p:anim calcmode="lin" valueType="num">
                                      <p:cBhvr additive="base">
                                        <p:cTn id="25" dur="500" fill="hold"/>
                                        <p:tgtEl>
                                          <p:spTgt spid="533510"/>
                                        </p:tgtEl>
                                        <p:attrNameLst>
                                          <p:attrName>ppt_x</p:attrName>
                                        </p:attrNameLst>
                                      </p:cBhvr>
                                      <p:tavLst>
                                        <p:tav tm="0">
                                          <p:val>
                                            <p:strVal val="#ppt_x"/>
                                          </p:val>
                                        </p:tav>
                                        <p:tav tm="100000">
                                          <p:val>
                                            <p:strVal val="#ppt_x"/>
                                          </p:val>
                                        </p:tav>
                                      </p:tavLst>
                                    </p:anim>
                                    <p:anim calcmode="lin" valueType="num">
                                      <p:cBhvr additive="base">
                                        <p:cTn id="26" dur="500" fill="hold"/>
                                        <p:tgtEl>
                                          <p:spTgt spid="5335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33511"/>
                                        </p:tgtEl>
                                        <p:attrNameLst>
                                          <p:attrName>style.visibility</p:attrName>
                                        </p:attrNameLst>
                                      </p:cBhvr>
                                      <p:to>
                                        <p:strVal val="visible"/>
                                      </p:to>
                                    </p:set>
                                    <p:anim calcmode="lin" valueType="num">
                                      <p:cBhvr additive="base">
                                        <p:cTn id="29" dur="500" fill="hold"/>
                                        <p:tgtEl>
                                          <p:spTgt spid="533511"/>
                                        </p:tgtEl>
                                        <p:attrNameLst>
                                          <p:attrName>ppt_x</p:attrName>
                                        </p:attrNameLst>
                                      </p:cBhvr>
                                      <p:tavLst>
                                        <p:tav tm="0">
                                          <p:val>
                                            <p:strVal val="#ppt_x"/>
                                          </p:val>
                                        </p:tav>
                                        <p:tav tm="100000">
                                          <p:val>
                                            <p:strVal val="#ppt_x"/>
                                          </p:val>
                                        </p:tav>
                                      </p:tavLst>
                                    </p:anim>
                                    <p:anim calcmode="lin" valueType="num">
                                      <p:cBhvr additive="base">
                                        <p:cTn id="30" dur="500" fill="hold"/>
                                        <p:tgtEl>
                                          <p:spTgt spid="5335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33512"/>
                                        </p:tgtEl>
                                        <p:attrNameLst>
                                          <p:attrName>style.visibility</p:attrName>
                                        </p:attrNameLst>
                                      </p:cBhvr>
                                      <p:to>
                                        <p:strVal val="visible"/>
                                      </p:to>
                                    </p:set>
                                    <p:anim calcmode="lin" valueType="num">
                                      <p:cBhvr additive="base">
                                        <p:cTn id="33" dur="500" fill="hold"/>
                                        <p:tgtEl>
                                          <p:spTgt spid="533512"/>
                                        </p:tgtEl>
                                        <p:attrNameLst>
                                          <p:attrName>ppt_x</p:attrName>
                                        </p:attrNameLst>
                                      </p:cBhvr>
                                      <p:tavLst>
                                        <p:tav tm="0">
                                          <p:val>
                                            <p:strVal val="#ppt_x"/>
                                          </p:val>
                                        </p:tav>
                                        <p:tav tm="100000">
                                          <p:val>
                                            <p:strVal val="#ppt_x"/>
                                          </p:val>
                                        </p:tav>
                                      </p:tavLst>
                                    </p:anim>
                                    <p:anim calcmode="lin" valueType="num">
                                      <p:cBhvr additive="base">
                                        <p:cTn id="34" dur="500" fill="hold"/>
                                        <p:tgtEl>
                                          <p:spTgt spid="5335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33513"/>
                                        </p:tgtEl>
                                        <p:attrNameLst>
                                          <p:attrName>style.visibility</p:attrName>
                                        </p:attrNameLst>
                                      </p:cBhvr>
                                      <p:to>
                                        <p:strVal val="visible"/>
                                      </p:to>
                                    </p:set>
                                    <p:anim calcmode="lin" valueType="num">
                                      <p:cBhvr additive="base">
                                        <p:cTn id="37" dur="500" fill="hold"/>
                                        <p:tgtEl>
                                          <p:spTgt spid="533513"/>
                                        </p:tgtEl>
                                        <p:attrNameLst>
                                          <p:attrName>ppt_x</p:attrName>
                                        </p:attrNameLst>
                                      </p:cBhvr>
                                      <p:tavLst>
                                        <p:tav tm="0">
                                          <p:val>
                                            <p:strVal val="#ppt_x"/>
                                          </p:val>
                                        </p:tav>
                                        <p:tav tm="100000">
                                          <p:val>
                                            <p:strVal val="#ppt_x"/>
                                          </p:val>
                                        </p:tav>
                                      </p:tavLst>
                                    </p:anim>
                                    <p:anim calcmode="lin" valueType="num">
                                      <p:cBhvr additive="base">
                                        <p:cTn id="38" dur="500" fill="hold"/>
                                        <p:tgtEl>
                                          <p:spTgt spid="5335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33514"/>
                                        </p:tgtEl>
                                        <p:attrNameLst>
                                          <p:attrName>style.visibility</p:attrName>
                                        </p:attrNameLst>
                                      </p:cBhvr>
                                      <p:to>
                                        <p:strVal val="visible"/>
                                      </p:to>
                                    </p:set>
                                    <p:anim calcmode="lin" valueType="num">
                                      <p:cBhvr additive="base">
                                        <p:cTn id="41" dur="500" fill="hold"/>
                                        <p:tgtEl>
                                          <p:spTgt spid="533514"/>
                                        </p:tgtEl>
                                        <p:attrNameLst>
                                          <p:attrName>ppt_x</p:attrName>
                                        </p:attrNameLst>
                                      </p:cBhvr>
                                      <p:tavLst>
                                        <p:tav tm="0">
                                          <p:val>
                                            <p:strVal val="#ppt_x"/>
                                          </p:val>
                                        </p:tav>
                                        <p:tav tm="100000">
                                          <p:val>
                                            <p:strVal val="#ppt_x"/>
                                          </p:val>
                                        </p:tav>
                                      </p:tavLst>
                                    </p:anim>
                                    <p:anim calcmode="lin" valueType="num">
                                      <p:cBhvr additive="base">
                                        <p:cTn id="42" dur="500" fill="hold"/>
                                        <p:tgtEl>
                                          <p:spTgt spid="5335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33515"/>
                                        </p:tgtEl>
                                        <p:attrNameLst>
                                          <p:attrName>style.visibility</p:attrName>
                                        </p:attrNameLst>
                                      </p:cBhvr>
                                      <p:to>
                                        <p:strVal val="visible"/>
                                      </p:to>
                                    </p:set>
                                    <p:anim calcmode="lin" valueType="num">
                                      <p:cBhvr additive="base">
                                        <p:cTn id="45" dur="500" fill="hold"/>
                                        <p:tgtEl>
                                          <p:spTgt spid="533515"/>
                                        </p:tgtEl>
                                        <p:attrNameLst>
                                          <p:attrName>ppt_x</p:attrName>
                                        </p:attrNameLst>
                                      </p:cBhvr>
                                      <p:tavLst>
                                        <p:tav tm="0">
                                          <p:val>
                                            <p:strVal val="#ppt_x"/>
                                          </p:val>
                                        </p:tav>
                                        <p:tav tm="100000">
                                          <p:val>
                                            <p:strVal val="#ppt_x"/>
                                          </p:val>
                                        </p:tav>
                                      </p:tavLst>
                                    </p:anim>
                                    <p:anim calcmode="lin" valueType="num">
                                      <p:cBhvr additive="base">
                                        <p:cTn id="46" dur="500" fill="hold"/>
                                        <p:tgtEl>
                                          <p:spTgt spid="5335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3516"/>
                                        </p:tgtEl>
                                        <p:attrNameLst>
                                          <p:attrName>style.visibility</p:attrName>
                                        </p:attrNameLst>
                                      </p:cBhvr>
                                      <p:to>
                                        <p:strVal val="visible"/>
                                      </p:to>
                                    </p:set>
                                    <p:anim calcmode="lin" valueType="num">
                                      <p:cBhvr additive="base">
                                        <p:cTn id="49" dur="500" fill="hold"/>
                                        <p:tgtEl>
                                          <p:spTgt spid="533516"/>
                                        </p:tgtEl>
                                        <p:attrNameLst>
                                          <p:attrName>ppt_x</p:attrName>
                                        </p:attrNameLst>
                                      </p:cBhvr>
                                      <p:tavLst>
                                        <p:tav tm="0">
                                          <p:val>
                                            <p:strVal val="#ppt_x"/>
                                          </p:val>
                                        </p:tav>
                                        <p:tav tm="100000">
                                          <p:val>
                                            <p:strVal val="#ppt_x"/>
                                          </p:val>
                                        </p:tav>
                                      </p:tavLst>
                                    </p:anim>
                                    <p:anim calcmode="lin" valueType="num">
                                      <p:cBhvr additive="base">
                                        <p:cTn id="50" dur="500" fill="hold"/>
                                        <p:tgtEl>
                                          <p:spTgt spid="5335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33517"/>
                                        </p:tgtEl>
                                        <p:attrNameLst>
                                          <p:attrName>style.visibility</p:attrName>
                                        </p:attrNameLst>
                                      </p:cBhvr>
                                      <p:to>
                                        <p:strVal val="visible"/>
                                      </p:to>
                                    </p:set>
                                    <p:anim calcmode="lin" valueType="num">
                                      <p:cBhvr additive="base">
                                        <p:cTn id="53" dur="500" fill="hold"/>
                                        <p:tgtEl>
                                          <p:spTgt spid="533517"/>
                                        </p:tgtEl>
                                        <p:attrNameLst>
                                          <p:attrName>ppt_x</p:attrName>
                                        </p:attrNameLst>
                                      </p:cBhvr>
                                      <p:tavLst>
                                        <p:tav tm="0">
                                          <p:val>
                                            <p:strVal val="#ppt_x"/>
                                          </p:val>
                                        </p:tav>
                                        <p:tav tm="100000">
                                          <p:val>
                                            <p:strVal val="#ppt_x"/>
                                          </p:val>
                                        </p:tav>
                                      </p:tavLst>
                                    </p:anim>
                                    <p:anim calcmode="lin" valueType="num">
                                      <p:cBhvr additive="base">
                                        <p:cTn id="54" dur="500" fill="hold"/>
                                        <p:tgtEl>
                                          <p:spTgt spid="53351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33518"/>
                                        </p:tgtEl>
                                        <p:attrNameLst>
                                          <p:attrName>style.visibility</p:attrName>
                                        </p:attrNameLst>
                                      </p:cBhvr>
                                      <p:to>
                                        <p:strVal val="visible"/>
                                      </p:to>
                                    </p:set>
                                    <p:anim calcmode="lin" valueType="num">
                                      <p:cBhvr additive="base">
                                        <p:cTn id="57" dur="500" fill="hold"/>
                                        <p:tgtEl>
                                          <p:spTgt spid="533518"/>
                                        </p:tgtEl>
                                        <p:attrNameLst>
                                          <p:attrName>ppt_x</p:attrName>
                                        </p:attrNameLst>
                                      </p:cBhvr>
                                      <p:tavLst>
                                        <p:tav tm="0">
                                          <p:val>
                                            <p:strVal val="#ppt_x"/>
                                          </p:val>
                                        </p:tav>
                                        <p:tav tm="100000">
                                          <p:val>
                                            <p:strVal val="#ppt_x"/>
                                          </p:val>
                                        </p:tav>
                                      </p:tavLst>
                                    </p:anim>
                                    <p:anim calcmode="lin" valueType="num">
                                      <p:cBhvr additive="base">
                                        <p:cTn id="58" dur="500" fill="hold"/>
                                        <p:tgtEl>
                                          <p:spTgt spid="5335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33519"/>
                                        </p:tgtEl>
                                        <p:attrNameLst>
                                          <p:attrName>style.visibility</p:attrName>
                                        </p:attrNameLst>
                                      </p:cBhvr>
                                      <p:to>
                                        <p:strVal val="visible"/>
                                      </p:to>
                                    </p:set>
                                    <p:anim calcmode="lin" valueType="num">
                                      <p:cBhvr additive="base">
                                        <p:cTn id="61" dur="500" fill="hold"/>
                                        <p:tgtEl>
                                          <p:spTgt spid="533519"/>
                                        </p:tgtEl>
                                        <p:attrNameLst>
                                          <p:attrName>ppt_x</p:attrName>
                                        </p:attrNameLst>
                                      </p:cBhvr>
                                      <p:tavLst>
                                        <p:tav tm="0">
                                          <p:val>
                                            <p:strVal val="#ppt_x"/>
                                          </p:val>
                                        </p:tav>
                                        <p:tav tm="100000">
                                          <p:val>
                                            <p:strVal val="#ppt_x"/>
                                          </p:val>
                                        </p:tav>
                                      </p:tavLst>
                                    </p:anim>
                                    <p:anim calcmode="lin" valueType="num">
                                      <p:cBhvr additive="base">
                                        <p:cTn id="62" dur="500" fill="hold"/>
                                        <p:tgtEl>
                                          <p:spTgt spid="5335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33520"/>
                                        </p:tgtEl>
                                        <p:attrNameLst>
                                          <p:attrName>style.visibility</p:attrName>
                                        </p:attrNameLst>
                                      </p:cBhvr>
                                      <p:to>
                                        <p:strVal val="visible"/>
                                      </p:to>
                                    </p:set>
                                    <p:anim calcmode="lin" valueType="num">
                                      <p:cBhvr additive="base">
                                        <p:cTn id="65" dur="500" fill="hold"/>
                                        <p:tgtEl>
                                          <p:spTgt spid="533520"/>
                                        </p:tgtEl>
                                        <p:attrNameLst>
                                          <p:attrName>ppt_x</p:attrName>
                                        </p:attrNameLst>
                                      </p:cBhvr>
                                      <p:tavLst>
                                        <p:tav tm="0">
                                          <p:val>
                                            <p:strVal val="#ppt_x"/>
                                          </p:val>
                                        </p:tav>
                                        <p:tav tm="100000">
                                          <p:val>
                                            <p:strVal val="#ppt_x"/>
                                          </p:val>
                                        </p:tav>
                                      </p:tavLst>
                                    </p:anim>
                                    <p:anim calcmode="lin" valueType="num">
                                      <p:cBhvr additive="base">
                                        <p:cTn id="66" dur="500" fill="hold"/>
                                        <p:tgtEl>
                                          <p:spTgt spid="5335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33521"/>
                                        </p:tgtEl>
                                        <p:attrNameLst>
                                          <p:attrName>style.visibility</p:attrName>
                                        </p:attrNameLst>
                                      </p:cBhvr>
                                      <p:to>
                                        <p:strVal val="visible"/>
                                      </p:to>
                                    </p:set>
                                    <p:anim calcmode="lin" valueType="num">
                                      <p:cBhvr additive="base">
                                        <p:cTn id="69" dur="500" fill="hold"/>
                                        <p:tgtEl>
                                          <p:spTgt spid="533521"/>
                                        </p:tgtEl>
                                        <p:attrNameLst>
                                          <p:attrName>ppt_x</p:attrName>
                                        </p:attrNameLst>
                                      </p:cBhvr>
                                      <p:tavLst>
                                        <p:tav tm="0">
                                          <p:val>
                                            <p:strVal val="#ppt_x"/>
                                          </p:val>
                                        </p:tav>
                                        <p:tav tm="100000">
                                          <p:val>
                                            <p:strVal val="#ppt_x"/>
                                          </p:val>
                                        </p:tav>
                                      </p:tavLst>
                                    </p:anim>
                                    <p:anim calcmode="lin" valueType="num">
                                      <p:cBhvr additive="base">
                                        <p:cTn id="70" dur="500" fill="hold"/>
                                        <p:tgtEl>
                                          <p:spTgt spid="53352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33522"/>
                                        </p:tgtEl>
                                        <p:attrNameLst>
                                          <p:attrName>style.visibility</p:attrName>
                                        </p:attrNameLst>
                                      </p:cBhvr>
                                      <p:to>
                                        <p:strVal val="visible"/>
                                      </p:to>
                                    </p:set>
                                    <p:anim calcmode="lin" valueType="num">
                                      <p:cBhvr additive="base">
                                        <p:cTn id="73" dur="500" fill="hold"/>
                                        <p:tgtEl>
                                          <p:spTgt spid="533522"/>
                                        </p:tgtEl>
                                        <p:attrNameLst>
                                          <p:attrName>ppt_x</p:attrName>
                                        </p:attrNameLst>
                                      </p:cBhvr>
                                      <p:tavLst>
                                        <p:tav tm="0">
                                          <p:val>
                                            <p:strVal val="#ppt_x"/>
                                          </p:val>
                                        </p:tav>
                                        <p:tav tm="100000">
                                          <p:val>
                                            <p:strVal val="#ppt_x"/>
                                          </p:val>
                                        </p:tav>
                                      </p:tavLst>
                                    </p:anim>
                                    <p:anim calcmode="lin" valueType="num">
                                      <p:cBhvr additive="base">
                                        <p:cTn id="74" dur="500" fill="hold"/>
                                        <p:tgtEl>
                                          <p:spTgt spid="53352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3523"/>
                                        </p:tgtEl>
                                        <p:attrNameLst>
                                          <p:attrName>style.visibility</p:attrName>
                                        </p:attrNameLst>
                                      </p:cBhvr>
                                      <p:to>
                                        <p:strVal val="visible"/>
                                      </p:to>
                                    </p:set>
                                    <p:anim calcmode="lin" valueType="num">
                                      <p:cBhvr additive="base">
                                        <p:cTn id="77" dur="500" fill="hold"/>
                                        <p:tgtEl>
                                          <p:spTgt spid="533523"/>
                                        </p:tgtEl>
                                        <p:attrNameLst>
                                          <p:attrName>ppt_x</p:attrName>
                                        </p:attrNameLst>
                                      </p:cBhvr>
                                      <p:tavLst>
                                        <p:tav tm="0">
                                          <p:val>
                                            <p:strVal val="#ppt_x"/>
                                          </p:val>
                                        </p:tav>
                                        <p:tav tm="100000">
                                          <p:val>
                                            <p:strVal val="#ppt_x"/>
                                          </p:val>
                                        </p:tav>
                                      </p:tavLst>
                                    </p:anim>
                                    <p:anim calcmode="lin" valueType="num">
                                      <p:cBhvr additive="base">
                                        <p:cTn id="78" dur="500" fill="hold"/>
                                        <p:tgtEl>
                                          <p:spTgt spid="5335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33524"/>
                                        </p:tgtEl>
                                        <p:attrNameLst>
                                          <p:attrName>style.visibility</p:attrName>
                                        </p:attrNameLst>
                                      </p:cBhvr>
                                      <p:to>
                                        <p:strVal val="visible"/>
                                      </p:to>
                                    </p:set>
                                    <p:anim calcmode="lin" valueType="num">
                                      <p:cBhvr additive="base">
                                        <p:cTn id="81" dur="500" fill="hold"/>
                                        <p:tgtEl>
                                          <p:spTgt spid="533524"/>
                                        </p:tgtEl>
                                        <p:attrNameLst>
                                          <p:attrName>ppt_x</p:attrName>
                                        </p:attrNameLst>
                                      </p:cBhvr>
                                      <p:tavLst>
                                        <p:tav tm="0">
                                          <p:val>
                                            <p:strVal val="#ppt_x"/>
                                          </p:val>
                                        </p:tav>
                                        <p:tav tm="100000">
                                          <p:val>
                                            <p:strVal val="#ppt_x"/>
                                          </p:val>
                                        </p:tav>
                                      </p:tavLst>
                                    </p:anim>
                                    <p:anim calcmode="lin" valueType="num">
                                      <p:cBhvr additive="base">
                                        <p:cTn id="82" dur="500" fill="hold"/>
                                        <p:tgtEl>
                                          <p:spTgt spid="53352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33525"/>
                                        </p:tgtEl>
                                        <p:attrNameLst>
                                          <p:attrName>style.visibility</p:attrName>
                                        </p:attrNameLst>
                                      </p:cBhvr>
                                      <p:to>
                                        <p:strVal val="visible"/>
                                      </p:to>
                                    </p:set>
                                    <p:anim calcmode="lin" valueType="num">
                                      <p:cBhvr additive="base">
                                        <p:cTn id="85" dur="500" fill="hold"/>
                                        <p:tgtEl>
                                          <p:spTgt spid="533525"/>
                                        </p:tgtEl>
                                        <p:attrNameLst>
                                          <p:attrName>ppt_x</p:attrName>
                                        </p:attrNameLst>
                                      </p:cBhvr>
                                      <p:tavLst>
                                        <p:tav tm="0">
                                          <p:val>
                                            <p:strVal val="#ppt_x"/>
                                          </p:val>
                                        </p:tav>
                                        <p:tav tm="100000">
                                          <p:val>
                                            <p:strVal val="#ppt_x"/>
                                          </p:val>
                                        </p:tav>
                                      </p:tavLst>
                                    </p:anim>
                                    <p:anim calcmode="lin" valueType="num">
                                      <p:cBhvr additive="base">
                                        <p:cTn id="86" dur="500" fill="hold"/>
                                        <p:tgtEl>
                                          <p:spTgt spid="5335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33526"/>
                                        </p:tgtEl>
                                        <p:attrNameLst>
                                          <p:attrName>style.visibility</p:attrName>
                                        </p:attrNameLst>
                                      </p:cBhvr>
                                      <p:to>
                                        <p:strVal val="visible"/>
                                      </p:to>
                                    </p:set>
                                    <p:anim calcmode="lin" valueType="num">
                                      <p:cBhvr additive="base">
                                        <p:cTn id="89" dur="500" fill="hold"/>
                                        <p:tgtEl>
                                          <p:spTgt spid="533526"/>
                                        </p:tgtEl>
                                        <p:attrNameLst>
                                          <p:attrName>ppt_x</p:attrName>
                                        </p:attrNameLst>
                                      </p:cBhvr>
                                      <p:tavLst>
                                        <p:tav tm="0">
                                          <p:val>
                                            <p:strVal val="#ppt_x"/>
                                          </p:val>
                                        </p:tav>
                                        <p:tav tm="100000">
                                          <p:val>
                                            <p:strVal val="#ppt_x"/>
                                          </p:val>
                                        </p:tav>
                                      </p:tavLst>
                                    </p:anim>
                                    <p:anim calcmode="lin" valueType="num">
                                      <p:cBhvr additive="base">
                                        <p:cTn id="90" dur="500" fill="hold"/>
                                        <p:tgtEl>
                                          <p:spTgt spid="53352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33527"/>
                                        </p:tgtEl>
                                        <p:attrNameLst>
                                          <p:attrName>style.visibility</p:attrName>
                                        </p:attrNameLst>
                                      </p:cBhvr>
                                      <p:to>
                                        <p:strVal val="visible"/>
                                      </p:to>
                                    </p:set>
                                    <p:anim calcmode="lin" valueType="num">
                                      <p:cBhvr additive="base">
                                        <p:cTn id="93" dur="500" fill="hold"/>
                                        <p:tgtEl>
                                          <p:spTgt spid="533527"/>
                                        </p:tgtEl>
                                        <p:attrNameLst>
                                          <p:attrName>ppt_x</p:attrName>
                                        </p:attrNameLst>
                                      </p:cBhvr>
                                      <p:tavLst>
                                        <p:tav tm="0">
                                          <p:val>
                                            <p:strVal val="#ppt_x"/>
                                          </p:val>
                                        </p:tav>
                                        <p:tav tm="100000">
                                          <p:val>
                                            <p:strVal val="#ppt_x"/>
                                          </p:val>
                                        </p:tav>
                                      </p:tavLst>
                                    </p:anim>
                                    <p:anim calcmode="lin" valueType="num">
                                      <p:cBhvr additive="base">
                                        <p:cTn id="94" dur="500" fill="hold"/>
                                        <p:tgtEl>
                                          <p:spTgt spid="53352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33528"/>
                                        </p:tgtEl>
                                        <p:attrNameLst>
                                          <p:attrName>style.visibility</p:attrName>
                                        </p:attrNameLst>
                                      </p:cBhvr>
                                      <p:to>
                                        <p:strVal val="visible"/>
                                      </p:to>
                                    </p:set>
                                    <p:anim calcmode="lin" valueType="num">
                                      <p:cBhvr additive="base">
                                        <p:cTn id="97" dur="500" fill="hold"/>
                                        <p:tgtEl>
                                          <p:spTgt spid="533528"/>
                                        </p:tgtEl>
                                        <p:attrNameLst>
                                          <p:attrName>ppt_x</p:attrName>
                                        </p:attrNameLst>
                                      </p:cBhvr>
                                      <p:tavLst>
                                        <p:tav tm="0">
                                          <p:val>
                                            <p:strVal val="#ppt_x"/>
                                          </p:val>
                                        </p:tav>
                                        <p:tav tm="100000">
                                          <p:val>
                                            <p:strVal val="#ppt_x"/>
                                          </p:val>
                                        </p:tav>
                                      </p:tavLst>
                                    </p:anim>
                                    <p:anim calcmode="lin" valueType="num">
                                      <p:cBhvr additive="base">
                                        <p:cTn id="98" dur="500" fill="hold"/>
                                        <p:tgtEl>
                                          <p:spTgt spid="53352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33529"/>
                                        </p:tgtEl>
                                        <p:attrNameLst>
                                          <p:attrName>style.visibility</p:attrName>
                                        </p:attrNameLst>
                                      </p:cBhvr>
                                      <p:to>
                                        <p:strVal val="visible"/>
                                      </p:to>
                                    </p:set>
                                    <p:anim calcmode="lin" valueType="num">
                                      <p:cBhvr additive="base">
                                        <p:cTn id="101" dur="500" fill="hold"/>
                                        <p:tgtEl>
                                          <p:spTgt spid="533529"/>
                                        </p:tgtEl>
                                        <p:attrNameLst>
                                          <p:attrName>ppt_x</p:attrName>
                                        </p:attrNameLst>
                                      </p:cBhvr>
                                      <p:tavLst>
                                        <p:tav tm="0">
                                          <p:val>
                                            <p:strVal val="#ppt_x"/>
                                          </p:val>
                                        </p:tav>
                                        <p:tav tm="100000">
                                          <p:val>
                                            <p:strVal val="#ppt_x"/>
                                          </p:val>
                                        </p:tav>
                                      </p:tavLst>
                                    </p:anim>
                                    <p:anim calcmode="lin" valueType="num">
                                      <p:cBhvr additive="base">
                                        <p:cTn id="102" dur="500" fill="hold"/>
                                        <p:tgtEl>
                                          <p:spTgt spid="533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6" grpId="0" animBg="1"/>
      <p:bldP spid="533507" grpId="0" animBg="1"/>
      <p:bldP spid="533508" grpId="0" animBg="1"/>
      <p:bldP spid="533509" grpId="0" animBg="1"/>
      <p:bldP spid="533510" grpId="0" animBg="1"/>
      <p:bldP spid="533511" grpId="0" animBg="1"/>
      <p:bldP spid="533512" grpId="0" animBg="1"/>
      <p:bldP spid="533513" grpId="0" animBg="1"/>
      <p:bldP spid="533514" grpId="0" animBg="1"/>
      <p:bldP spid="533515" grpId="0" animBg="1"/>
      <p:bldP spid="533516" grpId="0" animBg="1"/>
      <p:bldP spid="533517" grpId="0" animBg="1"/>
      <p:bldP spid="533518" grpId="0" animBg="1"/>
      <p:bldP spid="533519" grpId="0"/>
      <p:bldP spid="533520" grpId="0"/>
      <p:bldP spid="533521" grpId="0"/>
      <p:bldP spid="533522" grpId="0"/>
      <p:bldP spid="533523" grpId="0"/>
      <p:bldP spid="533524" grpId="0"/>
      <p:bldP spid="533525" grpId="0"/>
      <p:bldP spid="533526" grpId="0" animBg="1"/>
      <p:bldP spid="533527" grpId="0" animBg="1"/>
      <p:bldP spid="533528" grpId="0"/>
      <p:bldP spid="533529" grpId="0" animBg="1"/>
      <p:bldP spid="5335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2" descr="36 copy"/>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524000" y="1600200"/>
            <a:ext cx="6032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5" name="WordArt 3"/>
          <p:cNvSpPr>
            <a:spLocks noChangeArrowheads="1" noChangeShapeType="1" noTextEdit="1"/>
          </p:cNvSpPr>
          <p:nvPr/>
        </p:nvSpPr>
        <p:spPr bwMode="auto">
          <a:xfrm>
            <a:off x="3851275" y="4264025"/>
            <a:ext cx="1524000" cy="1828800"/>
          </a:xfrm>
          <a:prstGeom prst="rect">
            <a:avLst/>
          </a:prstGeom>
        </p:spPr>
        <p:txBody>
          <a:bodyPr wrap="none" fromWordArt="1">
            <a:prstTxWarp prst="textPlain">
              <a:avLst>
                <a:gd name="adj" fmla="val 50000"/>
              </a:avLst>
            </a:prstTxWarp>
          </a:bodyPr>
          <a:lstStyle/>
          <a:p>
            <a:pPr algn="ctr" rtl="1"/>
            <a:r>
              <a:rPr lang="fa-IR" sz="4000" kern="10" dirty="0">
                <a:ln w="9525">
                  <a:noFill/>
                  <a:round/>
                  <a:headEnd/>
                  <a:tailEnd/>
                </a:ln>
                <a:solidFill>
                  <a:srgbClr val="3AB1C7"/>
                </a:solidFill>
                <a:latin typeface="Arial"/>
                <a:cs typeface="Mj_Tunisia Lt" panose="00000400000000000000" pitchFamily="2" charset="-78"/>
              </a:rPr>
              <a:t>1-نشيمن وپذيرايي</a:t>
            </a:r>
          </a:p>
          <a:p>
            <a:pPr algn="ctr" rtl="1"/>
            <a:r>
              <a:rPr lang="fa-IR" sz="4000" kern="10" dirty="0">
                <a:ln w="9525">
                  <a:noFill/>
                  <a:round/>
                  <a:headEnd/>
                  <a:tailEnd/>
                </a:ln>
                <a:solidFill>
                  <a:srgbClr val="3AB1C7"/>
                </a:solidFill>
                <a:latin typeface="Arial"/>
                <a:cs typeface="Mj_Tunisia Lt" panose="00000400000000000000" pitchFamily="2" charset="-78"/>
              </a:rPr>
              <a:t>2-آشپزخانه</a:t>
            </a:r>
          </a:p>
          <a:p>
            <a:pPr algn="ctr" rtl="1"/>
            <a:r>
              <a:rPr lang="fa-IR" sz="4000" kern="10" dirty="0">
                <a:ln w="9525">
                  <a:noFill/>
                  <a:round/>
                  <a:headEnd/>
                  <a:tailEnd/>
                </a:ln>
                <a:solidFill>
                  <a:srgbClr val="3AB1C7"/>
                </a:solidFill>
                <a:latin typeface="Arial"/>
                <a:cs typeface="Mj_Tunisia Lt" panose="00000400000000000000" pitchFamily="2" charset="-78"/>
              </a:rPr>
              <a:t>3-سرويس</a:t>
            </a:r>
          </a:p>
          <a:p>
            <a:pPr algn="ctr" rtl="1"/>
            <a:r>
              <a:rPr lang="fa-IR" sz="4000" kern="10" dirty="0">
                <a:ln w="9525">
                  <a:noFill/>
                  <a:round/>
                  <a:headEnd/>
                  <a:tailEnd/>
                </a:ln>
                <a:solidFill>
                  <a:srgbClr val="3AB1C7"/>
                </a:solidFill>
                <a:latin typeface="Arial"/>
                <a:cs typeface="Mj_Tunisia Lt" panose="00000400000000000000" pitchFamily="2" charset="-78"/>
              </a:rPr>
              <a:t>4-حمام</a:t>
            </a:r>
          </a:p>
          <a:p>
            <a:pPr algn="ctr" rtl="1"/>
            <a:r>
              <a:rPr lang="fa-IR" sz="4000" kern="10" dirty="0">
                <a:ln w="9525">
                  <a:noFill/>
                  <a:round/>
                  <a:headEnd/>
                  <a:tailEnd/>
                </a:ln>
                <a:solidFill>
                  <a:srgbClr val="3AB1C7"/>
                </a:solidFill>
                <a:latin typeface="Arial"/>
                <a:cs typeface="Mj_Tunisia Lt" panose="00000400000000000000" pitchFamily="2" charset="-78"/>
              </a:rPr>
              <a:t>5-خواب</a:t>
            </a:r>
            <a:endParaRPr lang="en-US" sz="4000" kern="10" dirty="0">
              <a:ln w="9525">
                <a:noFill/>
                <a:round/>
                <a:headEnd/>
                <a:tailEnd/>
              </a:ln>
              <a:solidFill>
                <a:srgbClr val="3AB1C7"/>
              </a:solidFill>
              <a:latin typeface="Arial"/>
              <a:cs typeface="Mj_Tunisia Lt" panose="00000400000000000000" pitchFamily="2" charset="-78"/>
            </a:endParaRPr>
          </a:p>
        </p:txBody>
      </p:sp>
      <p:sp>
        <p:nvSpPr>
          <p:cNvPr id="535556" name="WordArt 4"/>
          <p:cNvSpPr>
            <a:spLocks noChangeArrowheads="1" noChangeShapeType="1" noTextEdit="1"/>
          </p:cNvSpPr>
          <p:nvPr/>
        </p:nvSpPr>
        <p:spPr bwMode="auto">
          <a:xfrm>
            <a:off x="4876800" y="533400"/>
            <a:ext cx="990600" cy="6096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 تيپ ب</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5557" name="WordArt 5"/>
          <p:cNvSpPr>
            <a:spLocks noChangeArrowheads="1" noChangeShapeType="1" noTextEdit="1"/>
          </p:cNvSpPr>
          <p:nvPr/>
        </p:nvSpPr>
        <p:spPr bwMode="auto">
          <a:xfrm>
            <a:off x="3352800" y="457200"/>
            <a:ext cx="1371600" cy="6858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طبقه اول</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62471" name="Rectangle 6" descr="35"/>
          <p:cNvSpPr>
            <a:spLocks noChangeArrowheads="1"/>
          </p:cNvSpPr>
          <p:nvPr/>
        </p:nvSpPr>
        <p:spPr bwMode="auto">
          <a:xfrm>
            <a:off x="1547813" y="3352800"/>
            <a:ext cx="5903912" cy="914400"/>
          </a:xfrm>
          <a:prstGeom prst="rect">
            <a:avLst/>
          </a:prstGeom>
          <a:blipFill dpi="0" rotWithShape="0">
            <a:blip r:embed="rId4"/>
            <a:srcRect/>
            <a:stretch>
              <a:fillRect/>
            </a:stretch>
          </a:blipFill>
          <a:ln w="9525">
            <a:solidFill>
              <a:schemeClr val="bg1"/>
            </a:solidFill>
            <a:miter lim="800000"/>
            <a:headEnd/>
            <a:tailEnd/>
          </a:ln>
        </p:spPr>
        <p:txBody>
          <a:bodyPr wrap="none" anchor="ctr"/>
          <a:lstStyle/>
          <a:p>
            <a:endParaRPr lang="en-US"/>
          </a:p>
        </p:txBody>
      </p:sp>
      <p:sp>
        <p:nvSpPr>
          <p:cNvPr id="62472" name="WordArt 7"/>
          <p:cNvSpPr>
            <a:spLocks noChangeArrowheads="1" noChangeShapeType="1" noTextEdit="1"/>
          </p:cNvSpPr>
          <p:nvPr/>
        </p:nvSpPr>
        <p:spPr bwMode="auto">
          <a:xfrm>
            <a:off x="4114800" y="28956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1</a:t>
            </a:r>
          </a:p>
        </p:txBody>
      </p:sp>
      <p:sp>
        <p:nvSpPr>
          <p:cNvPr id="62473" name="WordArt 8"/>
          <p:cNvSpPr>
            <a:spLocks noChangeArrowheads="1" noChangeShapeType="1" noTextEdit="1"/>
          </p:cNvSpPr>
          <p:nvPr/>
        </p:nvSpPr>
        <p:spPr bwMode="auto">
          <a:xfrm>
            <a:off x="1981200" y="28194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1</a:t>
            </a:r>
          </a:p>
        </p:txBody>
      </p:sp>
      <p:sp>
        <p:nvSpPr>
          <p:cNvPr id="62474" name="WordArt 9"/>
          <p:cNvSpPr>
            <a:spLocks noChangeArrowheads="1" noChangeShapeType="1" noTextEdit="1"/>
          </p:cNvSpPr>
          <p:nvPr/>
        </p:nvSpPr>
        <p:spPr bwMode="auto">
          <a:xfrm>
            <a:off x="4800600" y="28956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1</a:t>
            </a:r>
          </a:p>
        </p:txBody>
      </p:sp>
      <p:sp>
        <p:nvSpPr>
          <p:cNvPr id="62475" name="WordArt 10"/>
          <p:cNvSpPr>
            <a:spLocks noChangeArrowheads="1" noChangeShapeType="1" noTextEdit="1"/>
          </p:cNvSpPr>
          <p:nvPr/>
        </p:nvSpPr>
        <p:spPr bwMode="auto">
          <a:xfrm>
            <a:off x="2133600" y="22860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76" name="WordArt 11"/>
          <p:cNvSpPr>
            <a:spLocks noChangeArrowheads="1" noChangeShapeType="1" noTextEdit="1"/>
          </p:cNvSpPr>
          <p:nvPr/>
        </p:nvSpPr>
        <p:spPr bwMode="auto">
          <a:xfrm>
            <a:off x="3581400" y="22860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4</a:t>
            </a:r>
          </a:p>
        </p:txBody>
      </p:sp>
      <p:sp>
        <p:nvSpPr>
          <p:cNvPr id="62477" name="WordArt 12"/>
          <p:cNvSpPr>
            <a:spLocks noChangeArrowheads="1" noChangeShapeType="1" noTextEdit="1"/>
          </p:cNvSpPr>
          <p:nvPr/>
        </p:nvSpPr>
        <p:spPr bwMode="auto">
          <a:xfrm>
            <a:off x="3200400" y="22860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78" name="WordArt 13"/>
          <p:cNvSpPr>
            <a:spLocks noChangeArrowheads="1" noChangeShapeType="1" noTextEdit="1"/>
          </p:cNvSpPr>
          <p:nvPr/>
        </p:nvSpPr>
        <p:spPr bwMode="auto">
          <a:xfrm>
            <a:off x="2819400" y="22860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79" name="WordArt 14"/>
          <p:cNvSpPr>
            <a:spLocks noChangeArrowheads="1" noChangeShapeType="1" noTextEdit="1"/>
          </p:cNvSpPr>
          <p:nvPr/>
        </p:nvSpPr>
        <p:spPr bwMode="auto">
          <a:xfrm>
            <a:off x="5791200" y="23622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80" name="WordArt 15"/>
          <p:cNvSpPr>
            <a:spLocks noChangeArrowheads="1" noChangeShapeType="1" noTextEdit="1"/>
          </p:cNvSpPr>
          <p:nvPr/>
        </p:nvSpPr>
        <p:spPr bwMode="auto">
          <a:xfrm>
            <a:off x="5029200" y="23622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81" name="WordArt 16"/>
          <p:cNvSpPr>
            <a:spLocks noChangeArrowheads="1" noChangeShapeType="1" noTextEdit="1"/>
          </p:cNvSpPr>
          <p:nvPr/>
        </p:nvSpPr>
        <p:spPr bwMode="auto">
          <a:xfrm>
            <a:off x="3962400" y="23622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82" name="WordArt 17"/>
          <p:cNvSpPr>
            <a:spLocks noChangeArrowheads="1" noChangeShapeType="1" noTextEdit="1"/>
          </p:cNvSpPr>
          <p:nvPr/>
        </p:nvSpPr>
        <p:spPr bwMode="auto">
          <a:xfrm>
            <a:off x="3733800" y="28956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2</a:t>
            </a:r>
          </a:p>
        </p:txBody>
      </p:sp>
      <p:sp>
        <p:nvSpPr>
          <p:cNvPr id="62483" name="WordArt 18"/>
          <p:cNvSpPr>
            <a:spLocks noChangeArrowheads="1" noChangeShapeType="1" noTextEdit="1"/>
          </p:cNvSpPr>
          <p:nvPr/>
        </p:nvSpPr>
        <p:spPr bwMode="auto">
          <a:xfrm>
            <a:off x="3505200" y="28956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3</a:t>
            </a:r>
          </a:p>
        </p:txBody>
      </p:sp>
      <p:sp>
        <p:nvSpPr>
          <p:cNvPr id="62484" name="WordArt 19"/>
          <p:cNvSpPr>
            <a:spLocks noChangeArrowheads="1" noChangeShapeType="1" noTextEdit="1"/>
          </p:cNvSpPr>
          <p:nvPr/>
        </p:nvSpPr>
        <p:spPr bwMode="auto">
          <a:xfrm>
            <a:off x="2743200" y="28194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3</a:t>
            </a:r>
          </a:p>
        </p:txBody>
      </p:sp>
      <p:sp>
        <p:nvSpPr>
          <p:cNvPr id="62485" name="WordArt 20"/>
          <p:cNvSpPr>
            <a:spLocks noChangeArrowheads="1" noChangeShapeType="1" noTextEdit="1"/>
          </p:cNvSpPr>
          <p:nvPr/>
        </p:nvSpPr>
        <p:spPr bwMode="auto">
          <a:xfrm>
            <a:off x="2438400" y="28194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2</a:t>
            </a:r>
          </a:p>
        </p:txBody>
      </p:sp>
      <p:sp>
        <p:nvSpPr>
          <p:cNvPr id="62486" name="WordArt 21"/>
          <p:cNvSpPr>
            <a:spLocks noChangeArrowheads="1" noChangeShapeType="1" noTextEdit="1"/>
          </p:cNvSpPr>
          <p:nvPr/>
        </p:nvSpPr>
        <p:spPr bwMode="auto">
          <a:xfrm>
            <a:off x="6934200" y="28956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1</a:t>
            </a:r>
          </a:p>
        </p:txBody>
      </p:sp>
      <p:sp>
        <p:nvSpPr>
          <p:cNvPr id="62487" name="WordArt 22"/>
          <p:cNvSpPr>
            <a:spLocks noChangeArrowheads="1" noChangeShapeType="1" noTextEdit="1"/>
          </p:cNvSpPr>
          <p:nvPr/>
        </p:nvSpPr>
        <p:spPr bwMode="auto">
          <a:xfrm>
            <a:off x="6858000" y="23622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88" name="WordArt 23"/>
          <p:cNvSpPr>
            <a:spLocks noChangeArrowheads="1" noChangeShapeType="1" noTextEdit="1"/>
          </p:cNvSpPr>
          <p:nvPr/>
        </p:nvSpPr>
        <p:spPr bwMode="auto">
          <a:xfrm>
            <a:off x="6248400" y="23622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5</a:t>
            </a:r>
          </a:p>
        </p:txBody>
      </p:sp>
      <p:sp>
        <p:nvSpPr>
          <p:cNvPr id="62489" name="WordArt 24"/>
          <p:cNvSpPr>
            <a:spLocks noChangeArrowheads="1" noChangeShapeType="1" noTextEdit="1"/>
          </p:cNvSpPr>
          <p:nvPr/>
        </p:nvSpPr>
        <p:spPr bwMode="auto">
          <a:xfrm>
            <a:off x="6553200" y="2286000"/>
            <a:ext cx="76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4</a:t>
            </a:r>
          </a:p>
        </p:txBody>
      </p:sp>
    </p:spTree>
    <p:extLst>
      <p:ext uri="{BB962C8B-B14F-4D97-AF65-F5344CB8AC3E}">
        <p14:creationId xmlns:p14="http://schemas.microsoft.com/office/powerpoint/2010/main" val="428277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35556"/>
                                        </p:tgtEl>
                                        <p:attrNameLst>
                                          <p:attrName>style.visibility</p:attrName>
                                        </p:attrNameLst>
                                      </p:cBhvr>
                                      <p:to>
                                        <p:strVal val="visible"/>
                                      </p:to>
                                    </p:set>
                                    <p:animEffect transition="in" filter="box(out)">
                                      <p:cBhvr>
                                        <p:cTn id="7" dur="500"/>
                                        <p:tgtEl>
                                          <p:spTgt spid="53555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35557"/>
                                        </p:tgtEl>
                                        <p:attrNameLst>
                                          <p:attrName>style.visibility</p:attrName>
                                        </p:attrNameLst>
                                      </p:cBhvr>
                                      <p:to>
                                        <p:strVal val="visible"/>
                                      </p:to>
                                    </p:set>
                                    <p:animEffect transition="in" filter="box(out)">
                                      <p:cBhvr>
                                        <p:cTn id="10" dur="500"/>
                                        <p:tgtEl>
                                          <p:spTgt spid="535557"/>
                                        </p:tgtEl>
                                      </p:cBhvr>
                                    </p:animEffect>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35555"/>
                                        </p:tgtEl>
                                        <p:attrNameLst>
                                          <p:attrName>style.visibility</p:attrName>
                                        </p:attrNameLst>
                                      </p:cBhvr>
                                      <p:to>
                                        <p:strVal val="visible"/>
                                      </p:to>
                                    </p:set>
                                    <p:animEffect transition="in" filter="box(out)">
                                      <p:cBhvr>
                                        <p:cTn id="14" dur="500"/>
                                        <p:tgtEl>
                                          <p:spTgt spid="535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p:bldP spid="535556" grpId="0"/>
      <p:bldP spid="53555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WordArt 2"/>
          <p:cNvSpPr>
            <a:spLocks noChangeArrowheads="1" noChangeShapeType="1" noTextEdit="1"/>
          </p:cNvSpPr>
          <p:nvPr/>
        </p:nvSpPr>
        <p:spPr bwMode="auto">
          <a:xfrm>
            <a:off x="5016500" y="879475"/>
            <a:ext cx="879475" cy="5334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 تيپ ب</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7603" name="WordArt 3"/>
          <p:cNvSpPr>
            <a:spLocks noChangeArrowheads="1" noChangeShapeType="1" noTextEdit="1"/>
          </p:cNvSpPr>
          <p:nvPr/>
        </p:nvSpPr>
        <p:spPr bwMode="auto">
          <a:xfrm>
            <a:off x="3492500" y="741363"/>
            <a:ext cx="1219200" cy="600075"/>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طبقه اول</a:t>
            </a:r>
            <a:endParaRPr lang="en-US" sz="3600" kern="10" dirty="0">
              <a:ln w="9525">
                <a:noFill/>
                <a:round/>
                <a:headEnd/>
                <a:tailEnd/>
              </a:ln>
              <a:solidFill>
                <a:srgbClr val="3AB1C7"/>
              </a:solidFill>
              <a:latin typeface="Arial"/>
              <a:cs typeface="Mj_Tunisia Lt" panose="00000400000000000000" pitchFamily="2" charset="-78"/>
            </a:endParaRPr>
          </a:p>
        </p:txBody>
      </p:sp>
      <p:pic>
        <p:nvPicPr>
          <p:cNvPr id="63493" name="Picture 4" descr="38 copy"/>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914400" y="1524000"/>
            <a:ext cx="7086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5" name="WordArt 5"/>
          <p:cNvSpPr>
            <a:spLocks noChangeArrowheads="1" noChangeShapeType="1" noTextEdit="1"/>
          </p:cNvSpPr>
          <p:nvPr/>
        </p:nvSpPr>
        <p:spPr bwMode="auto">
          <a:xfrm>
            <a:off x="3856038" y="4572000"/>
            <a:ext cx="1447800" cy="457200"/>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عمومي</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7606" name="WordArt 6"/>
          <p:cNvSpPr>
            <a:spLocks noChangeArrowheads="1" noChangeShapeType="1" noTextEdit="1"/>
          </p:cNvSpPr>
          <p:nvPr/>
        </p:nvSpPr>
        <p:spPr bwMode="auto">
          <a:xfrm>
            <a:off x="3779838" y="5257800"/>
            <a:ext cx="1905000" cy="523875"/>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نيمه خصوصي</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7607" name="WordArt 7"/>
          <p:cNvSpPr>
            <a:spLocks noChangeArrowheads="1" noChangeShapeType="1" noTextEdit="1"/>
          </p:cNvSpPr>
          <p:nvPr/>
        </p:nvSpPr>
        <p:spPr bwMode="auto">
          <a:xfrm>
            <a:off x="3932238" y="5943600"/>
            <a:ext cx="1600200" cy="447675"/>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خصوصي</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7608" name="Oval 8"/>
          <p:cNvSpPr>
            <a:spLocks noChangeArrowheads="1"/>
          </p:cNvSpPr>
          <p:nvPr/>
        </p:nvSpPr>
        <p:spPr bwMode="auto">
          <a:xfrm>
            <a:off x="6324600" y="19050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09" name="Oval 9"/>
          <p:cNvSpPr>
            <a:spLocks noChangeArrowheads="1"/>
          </p:cNvSpPr>
          <p:nvPr/>
        </p:nvSpPr>
        <p:spPr bwMode="auto">
          <a:xfrm>
            <a:off x="4648200" y="29718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0" name="Oval 10"/>
          <p:cNvSpPr>
            <a:spLocks noChangeArrowheads="1"/>
          </p:cNvSpPr>
          <p:nvPr/>
        </p:nvSpPr>
        <p:spPr bwMode="auto">
          <a:xfrm>
            <a:off x="3657600" y="2057400"/>
            <a:ext cx="14478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7611" name="Oval 11"/>
          <p:cNvSpPr>
            <a:spLocks noChangeArrowheads="1"/>
          </p:cNvSpPr>
          <p:nvPr/>
        </p:nvSpPr>
        <p:spPr bwMode="auto">
          <a:xfrm>
            <a:off x="7010400" y="2133600"/>
            <a:ext cx="8382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7612" name="Oval 12"/>
          <p:cNvSpPr>
            <a:spLocks noChangeArrowheads="1"/>
          </p:cNvSpPr>
          <p:nvPr/>
        </p:nvSpPr>
        <p:spPr bwMode="auto">
          <a:xfrm>
            <a:off x="914400" y="1981200"/>
            <a:ext cx="8382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7613" name="Oval 13"/>
          <p:cNvSpPr>
            <a:spLocks noChangeArrowheads="1"/>
          </p:cNvSpPr>
          <p:nvPr/>
        </p:nvSpPr>
        <p:spPr bwMode="auto">
          <a:xfrm>
            <a:off x="5181600" y="19812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4" name="Oval 14"/>
          <p:cNvSpPr>
            <a:spLocks noChangeArrowheads="1"/>
          </p:cNvSpPr>
          <p:nvPr/>
        </p:nvSpPr>
        <p:spPr bwMode="auto">
          <a:xfrm>
            <a:off x="2971800" y="19812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5" name="Oval 15"/>
          <p:cNvSpPr>
            <a:spLocks noChangeArrowheads="1"/>
          </p:cNvSpPr>
          <p:nvPr/>
        </p:nvSpPr>
        <p:spPr bwMode="auto">
          <a:xfrm>
            <a:off x="1752600" y="19050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6" name="Oval 16"/>
          <p:cNvSpPr>
            <a:spLocks noChangeArrowheads="1"/>
          </p:cNvSpPr>
          <p:nvPr/>
        </p:nvSpPr>
        <p:spPr bwMode="auto">
          <a:xfrm>
            <a:off x="3352800" y="29718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7" name="Oval 17"/>
          <p:cNvSpPr>
            <a:spLocks noChangeArrowheads="1"/>
          </p:cNvSpPr>
          <p:nvPr/>
        </p:nvSpPr>
        <p:spPr bwMode="auto">
          <a:xfrm>
            <a:off x="2133600" y="28956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7618" name="Oval 18"/>
          <p:cNvSpPr>
            <a:spLocks noChangeArrowheads="1"/>
          </p:cNvSpPr>
          <p:nvPr/>
        </p:nvSpPr>
        <p:spPr bwMode="auto">
          <a:xfrm>
            <a:off x="6096000" y="29718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87504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37602"/>
                                        </p:tgtEl>
                                        <p:attrNameLst>
                                          <p:attrName>style.visibility</p:attrName>
                                        </p:attrNameLst>
                                      </p:cBhvr>
                                      <p:to>
                                        <p:strVal val="visible"/>
                                      </p:to>
                                    </p:set>
                                    <p:animEffect transition="in" filter="box(out)">
                                      <p:cBhvr>
                                        <p:cTn id="7" dur="500"/>
                                        <p:tgtEl>
                                          <p:spTgt spid="53760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37603"/>
                                        </p:tgtEl>
                                        <p:attrNameLst>
                                          <p:attrName>style.visibility</p:attrName>
                                        </p:attrNameLst>
                                      </p:cBhvr>
                                      <p:to>
                                        <p:strVal val="visible"/>
                                      </p:to>
                                    </p:set>
                                    <p:animEffect transition="in" filter="box(out)">
                                      <p:cBhvr>
                                        <p:cTn id="10" dur="500"/>
                                        <p:tgtEl>
                                          <p:spTgt spid="537603"/>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7605"/>
                                        </p:tgtEl>
                                        <p:attrNameLst>
                                          <p:attrName>style.visibility</p:attrName>
                                        </p:attrNameLst>
                                      </p:cBhvr>
                                      <p:to>
                                        <p:strVal val="visible"/>
                                      </p:to>
                                    </p:set>
                                    <p:animEffect transition="in" filter="fade">
                                      <p:cBhvr>
                                        <p:cTn id="14" dur="2000"/>
                                        <p:tgtEl>
                                          <p:spTgt spid="537605"/>
                                        </p:tgtEl>
                                      </p:cBhvr>
                                    </p:animEffect>
                                  </p:childTnLst>
                                </p:cTn>
                              </p:par>
                            </p:childTnLst>
                          </p:cTn>
                        </p:par>
                        <p:par>
                          <p:cTn id="15" fill="hold" nodeType="afterGroup">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537610"/>
                                        </p:tgtEl>
                                        <p:attrNameLst>
                                          <p:attrName>style.visibility</p:attrName>
                                        </p:attrNameLst>
                                      </p:cBhvr>
                                      <p:to>
                                        <p:strVal val="visible"/>
                                      </p:to>
                                    </p:set>
                                    <p:animEffect transition="in" filter="fade">
                                      <p:cBhvr>
                                        <p:cTn id="18" dur="2000"/>
                                        <p:tgtEl>
                                          <p:spTgt spid="5376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7611"/>
                                        </p:tgtEl>
                                        <p:attrNameLst>
                                          <p:attrName>style.visibility</p:attrName>
                                        </p:attrNameLst>
                                      </p:cBhvr>
                                      <p:to>
                                        <p:strVal val="visible"/>
                                      </p:to>
                                    </p:set>
                                    <p:animEffect transition="in" filter="fade">
                                      <p:cBhvr>
                                        <p:cTn id="21" dur="2000"/>
                                        <p:tgtEl>
                                          <p:spTgt spid="5376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7612"/>
                                        </p:tgtEl>
                                        <p:attrNameLst>
                                          <p:attrName>style.visibility</p:attrName>
                                        </p:attrNameLst>
                                      </p:cBhvr>
                                      <p:to>
                                        <p:strVal val="visible"/>
                                      </p:to>
                                    </p:set>
                                    <p:animEffect transition="in" filter="fade">
                                      <p:cBhvr>
                                        <p:cTn id="24" dur="2000"/>
                                        <p:tgtEl>
                                          <p:spTgt spid="5376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537610"/>
                                        </p:tgtEl>
                                      </p:cBhvr>
                                    </p:animEffect>
                                    <p:set>
                                      <p:cBhvr>
                                        <p:cTn id="29" dur="1" fill="hold">
                                          <p:stCondLst>
                                            <p:cond delay="1999"/>
                                          </p:stCondLst>
                                        </p:cTn>
                                        <p:tgtEl>
                                          <p:spTgt spid="5376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537611"/>
                                        </p:tgtEl>
                                      </p:cBhvr>
                                    </p:animEffect>
                                    <p:set>
                                      <p:cBhvr>
                                        <p:cTn id="32" dur="1" fill="hold">
                                          <p:stCondLst>
                                            <p:cond delay="1999"/>
                                          </p:stCondLst>
                                        </p:cTn>
                                        <p:tgtEl>
                                          <p:spTgt spid="5376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537612"/>
                                        </p:tgtEl>
                                      </p:cBhvr>
                                    </p:animEffect>
                                    <p:set>
                                      <p:cBhvr>
                                        <p:cTn id="35" dur="1" fill="hold">
                                          <p:stCondLst>
                                            <p:cond delay="1999"/>
                                          </p:stCondLst>
                                        </p:cTn>
                                        <p:tgtEl>
                                          <p:spTgt spid="537612"/>
                                        </p:tgtEl>
                                        <p:attrNameLst>
                                          <p:attrName>style.visibility</p:attrName>
                                        </p:attrNameLst>
                                      </p:cBhvr>
                                      <p:to>
                                        <p:strVal val="hidden"/>
                                      </p:to>
                                    </p:set>
                                  </p:childTnLst>
                                </p:cTn>
                              </p:par>
                            </p:childTnLst>
                          </p:cTn>
                        </p:par>
                        <p:par>
                          <p:cTn id="36" fill="hold" nodeType="afterGroup">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537606"/>
                                        </p:tgtEl>
                                        <p:attrNameLst>
                                          <p:attrName>style.visibility</p:attrName>
                                        </p:attrNameLst>
                                      </p:cBhvr>
                                      <p:to>
                                        <p:strVal val="visible"/>
                                      </p:to>
                                    </p:set>
                                    <p:animEffect transition="in" filter="fade">
                                      <p:cBhvr>
                                        <p:cTn id="39" dur="2000"/>
                                        <p:tgtEl>
                                          <p:spTgt spid="537606"/>
                                        </p:tgtEl>
                                      </p:cBhvr>
                                    </p:animEffect>
                                  </p:childTnLst>
                                </p:cTn>
                              </p:par>
                            </p:childTnLst>
                          </p:cTn>
                        </p:par>
                        <p:par>
                          <p:cTn id="40" fill="hold" nodeType="afterGroup">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537608"/>
                                        </p:tgtEl>
                                        <p:attrNameLst>
                                          <p:attrName>style.visibility</p:attrName>
                                        </p:attrNameLst>
                                      </p:cBhvr>
                                      <p:to>
                                        <p:strVal val="visible"/>
                                      </p:to>
                                    </p:set>
                                    <p:animEffect transition="in" filter="fade">
                                      <p:cBhvr>
                                        <p:cTn id="43" dur="2000"/>
                                        <p:tgtEl>
                                          <p:spTgt spid="53760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7613"/>
                                        </p:tgtEl>
                                        <p:attrNameLst>
                                          <p:attrName>style.visibility</p:attrName>
                                        </p:attrNameLst>
                                      </p:cBhvr>
                                      <p:to>
                                        <p:strVal val="visible"/>
                                      </p:to>
                                    </p:set>
                                    <p:animEffect transition="in" filter="fade">
                                      <p:cBhvr>
                                        <p:cTn id="46" dur="2000"/>
                                        <p:tgtEl>
                                          <p:spTgt spid="5376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7614"/>
                                        </p:tgtEl>
                                        <p:attrNameLst>
                                          <p:attrName>style.visibility</p:attrName>
                                        </p:attrNameLst>
                                      </p:cBhvr>
                                      <p:to>
                                        <p:strVal val="visible"/>
                                      </p:to>
                                    </p:set>
                                    <p:animEffect transition="in" filter="fade">
                                      <p:cBhvr>
                                        <p:cTn id="49" dur="2000"/>
                                        <p:tgtEl>
                                          <p:spTgt spid="5376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7615"/>
                                        </p:tgtEl>
                                        <p:attrNameLst>
                                          <p:attrName>style.visibility</p:attrName>
                                        </p:attrNameLst>
                                      </p:cBhvr>
                                      <p:to>
                                        <p:strVal val="visible"/>
                                      </p:to>
                                    </p:set>
                                    <p:animEffect transition="in" filter="fade">
                                      <p:cBhvr>
                                        <p:cTn id="52" dur="2000"/>
                                        <p:tgtEl>
                                          <p:spTgt spid="5376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2000"/>
                                        <p:tgtEl>
                                          <p:spTgt spid="537608"/>
                                        </p:tgtEl>
                                      </p:cBhvr>
                                    </p:animEffect>
                                    <p:set>
                                      <p:cBhvr>
                                        <p:cTn id="57" dur="1" fill="hold">
                                          <p:stCondLst>
                                            <p:cond delay="1999"/>
                                          </p:stCondLst>
                                        </p:cTn>
                                        <p:tgtEl>
                                          <p:spTgt spid="53760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537613"/>
                                        </p:tgtEl>
                                      </p:cBhvr>
                                    </p:animEffect>
                                    <p:set>
                                      <p:cBhvr>
                                        <p:cTn id="60" dur="1" fill="hold">
                                          <p:stCondLst>
                                            <p:cond delay="1999"/>
                                          </p:stCondLst>
                                        </p:cTn>
                                        <p:tgtEl>
                                          <p:spTgt spid="53761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537614"/>
                                        </p:tgtEl>
                                      </p:cBhvr>
                                    </p:animEffect>
                                    <p:set>
                                      <p:cBhvr>
                                        <p:cTn id="63" dur="1" fill="hold">
                                          <p:stCondLst>
                                            <p:cond delay="1999"/>
                                          </p:stCondLst>
                                        </p:cTn>
                                        <p:tgtEl>
                                          <p:spTgt spid="5376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537615"/>
                                        </p:tgtEl>
                                      </p:cBhvr>
                                    </p:animEffect>
                                    <p:set>
                                      <p:cBhvr>
                                        <p:cTn id="66" dur="1" fill="hold">
                                          <p:stCondLst>
                                            <p:cond delay="1999"/>
                                          </p:stCondLst>
                                        </p:cTn>
                                        <p:tgtEl>
                                          <p:spTgt spid="537615"/>
                                        </p:tgtEl>
                                        <p:attrNameLst>
                                          <p:attrName>style.visibility</p:attrName>
                                        </p:attrNameLst>
                                      </p:cBhvr>
                                      <p:to>
                                        <p:strVal val="hidden"/>
                                      </p:to>
                                    </p:set>
                                  </p:childTnLst>
                                </p:cTn>
                              </p:par>
                            </p:childTnLst>
                          </p:cTn>
                        </p:par>
                        <p:par>
                          <p:cTn id="67" fill="hold" nodeType="afterGroup">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537607"/>
                                        </p:tgtEl>
                                        <p:attrNameLst>
                                          <p:attrName>style.visibility</p:attrName>
                                        </p:attrNameLst>
                                      </p:cBhvr>
                                      <p:to>
                                        <p:strVal val="visible"/>
                                      </p:to>
                                    </p:set>
                                    <p:animEffect transition="in" filter="fade">
                                      <p:cBhvr>
                                        <p:cTn id="70" dur="2000"/>
                                        <p:tgtEl>
                                          <p:spTgt spid="537607"/>
                                        </p:tgtEl>
                                      </p:cBhvr>
                                    </p:animEffect>
                                  </p:childTnLst>
                                </p:cTn>
                              </p:par>
                            </p:childTnLst>
                          </p:cTn>
                        </p:par>
                        <p:par>
                          <p:cTn id="71" fill="hold" nodeType="afterGroup">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537618"/>
                                        </p:tgtEl>
                                        <p:attrNameLst>
                                          <p:attrName>style.visibility</p:attrName>
                                        </p:attrNameLst>
                                      </p:cBhvr>
                                      <p:to>
                                        <p:strVal val="visible"/>
                                      </p:to>
                                    </p:set>
                                    <p:animEffect transition="in" filter="fade">
                                      <p:cBhvr>
                                        <p:cTn id="74" dur="2000"/>
                                        <p:tgtEl>
                                          <p:spTgt spid="5376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37609"/>
                                        </p:tgtEl>
                                        <p:attrNameLst>
                                          <p:attrName>style.visibility</p:attrName>
                                        </p:attrNameLst>
                                      </p:cBhvr>
                                      <p:to>
                                        <p:strVal val="visible"/>
                                      </p:to>
                                    </p:set>
                                    <p:animEffect transition="in" filter="fade">
                                      <p:cBhvr>
                                        <p:cTn id="77" dur="2000"/>
                                        <p:tgtEl>
                                          <p:spTgt spid="53760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37616"/>
                                        </p:tgtEl>
                                        <p:attrNameLst>
                                          <p:attrName>style.visibility</p:attrName>
                                        </p:attrNameLst>
                                      </p:cBhvr>
                                      <p:to>
                                        <p:strVal val="visible"/>
                                      </p:to>
                                    </p:set>
                                    <p:animEffect transition="in" filter="fade">
                                      <p:cBhvr>
                                        <p:cTn id="80" dur="2000"/>
                                        <p:tgtEl>
                                          <p:spTgt spid="5376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37617"/>
                                        </p:tgtEl>
                                        <p:attrNameLst>
                                          <p:attrName>style.visibility</p:attrName>
                                        </p:attrNameLst>
                                      </p:cBhvr>
                                      <p:to>
                                        <p:strVal val="visible"/>
                                      </p:to>
                                    </p:set>
                                    <p:animEffect transition="in" filter="fade">
                                      <p:cBhvr>
                                        <p:cTn id="83" dur="2000"/>
                                        <p:tgtEl>
                                          <p:spTgt spid="5376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xit" presetSubtype="0" fill="hold" grpId="1" nodeType="clickEffect">
                                  <p:stCondLst>
                                    <p:cond delay="0"/>
                                  </p:stCondLst>
                                  <p:childTnLst>
                                    <p:animEffect transition="out" filter="fade">
                                      <p:cBhvr>
                                        <p:cTn id="87" dur="2000"/>
                                        <p:tgtEl>
                                          <p:spTgt spid="537618"/>
                                        </p:tgtEl>
                                      </p:cBhvr>
                                    </p:animEffect>
                                    <p:set>
                                      <p:cBhvr>
                                        <p:cTn id="88" dur="1" fill="hold">
                                          <p:stCondLst>
                                            <p:cond delay="1999"/>
                                          </p:stCondLst>
                                        </p:cTn>
                                        <p:tgtEl>
                                          <p:spTgt spid="5376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000"/>
                                        <p:tgtEl>
                                          <p:spTgt spid="537609"/>
                                        </p:tgtEl>
                                      </p:cBhvr>
                                    </p:animEffect>
                                    <p:set>
                                      <p:cBhvr>
                                        <p:cTn id="91" dur="1" fill="hold">
                                          <p:stCondLst>
                                            <p:cond delay="1999"/>
                                          </p:stCondLst>
                                        </p:cTn>
                                        <p:tgtEl>
                                          <p:spTgt spid="53760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000"/>
                                        <p:tgtEl>
                                          <p:spTgt spid="537616"/>
                                        </p:tgtEl>
                                      </p:cBhvr>
                                    </p:animEffect>
                                    <p:set>
                                      <p:cBhvr>
                                        <p:cTn id="94" dur="1" fill="hold">
                                          <p:stCondLst>
                                            <p:cond delay="1999"/>
                                          </p:stCondLst>
                                        </p:cTn>
                                        <p:tgtEl>
                                          <p:spTgt spid="53761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2000"/>
                                        <p:tgtEl>
                                          <p:spTgt spid="537617"/>
                                        </p:tgtEl>
                                      </p:cBhvr>
                                    </p:animEffect>
                                    <p:set>
                                      <p:cBhvr>
                                        <p:cTn id="97" dur="1" fill="hold">
                                          <p:stCondLst>
                                            <p:cond delay="1999"/>
                                          </p:stCondLst>
                                        </p:cTn>
                                        <p:tgtEl>
                                          <p:spTgt spid="5376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2" grpId="0" animBg="1"/>
      <p:bldP spid="537603" grpId="0" animBg="1"/>
      <p:bldP spid="537605" grpId="0" animBg="1"/>
      <p:bldP spid="537606" grpId="0" animBg="1"/>
      <p:bldP spid="537607" grpId="0"/>
      <p:bldP spid="537608" grpId="0" animBg="1"/>
      <p:bldP spid="537608" grpId="1" animBg="1"/>
      <p:bldP spid="537609" grpId="0" animBg="1"/>
      <p:bldP spid="537609" grpId="1" animBg="1"/>
      <p:bldP spid="537610" grpId="0" animBg="1" autoUpdateAnimBg="0"/>
      <p:bldP spid="537610" grpId="1" animBg="1"/>
      <p:bldP spid="537611" grpId="0" animBg="1" autoUpdateAnimBg="0"/>
      <p:bldP spid="537611" grpId="1" animBg="1"/>
      <p:bldP spid="537612" grpId="0" animBg="1" autoUpdateAnimBg="0"/>
      <p:bldP spid="537612" grpId="1" animBg="1"/>
      <p:bldP spid="537613" grpId="0" animBg="1"/>
      <p:bldP spid="537613" grpId="1" animBg="1"/>
      <p:bldP spid="537614" grpId="0" animBg="1"/>
      <p:bldP spid="537614" grpId="1" animBg="1"/>
      <p:bldP spid="537615" grpId="0" animBg="1"/>
      <p:bldP spid="537615" grpId="1" animBg="1"/>
      <p:bldP spid="537616" grpId="0" animBg="1"/>
      <p:bldP spid="537616" grpId="1" animBg="1"/>
      <p:bldP spid="537617" grpId="0" animBg="1"/>
      <p:bldP spid="537617" grpId="1" animBg="1"/>
      <p:bldP spid="537618" grpId="0" animBg="1"/>
      <p:bldP spid="53761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WordArt 2"/>
          <p:cNvSpPr>
            <a:spLocks noChangeArrowheads="1" noChangeShapeType="1" noTextEdit="1"/>
          </p:cNvSpPr>
          <p:nvPr/>
        </p:nvSpPr>
        <p:spPr bwMode="auto">
          <a:xfrm>
            <a:off x="4916488" y="552450"/>
            <a:ext cx="879475" cy="533400"/>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 تيپ ب</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9651" name="WordArt 3"/>
          <p:cNvSpPr>
            <a:spLocks noChangeArrowheads="1" noChangeShapeType="1" noTextEdit="1"/>
          </p:cNvSpPr>
          <p:nvPr/>
        </p:nvSpPr>
        <p:spPr bwMode="auto">
          <a:xfrm>
            <a:off x="3395663" y="476250"/>
            <a:ext cx="1219200" cy="600075"/>
          </a:xfrm>
          <a:prstGeom prst="rect">
            <a:avLst/>
          </a:prstGeom>
        </p:spPr>
        <p:txBody>
          <a:bodyPr wrap="none" fromWordArt="1">
            <a:prstTxWarp prst="textSlantUp">
              <a:avLst>
                <a:gd name="adj" fmla="val 537"/>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طبقه همكف</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9652" name="WordArt 4"/>
          <p:cNvSpPr>
            <a:spLocks noChangeArrowheads="1" noChangeShapeType="1" noTextEdit="1"/>
          </p:cNvSpPr>
          <p:nvPr/>
        </p:nvSpPr>
        <p:spPr bwMode="auto">
          <a:xfrm>
            <a:off x="3784600" y="4572000"/>
            <a:ext cx="1447800" cy="457200"/>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عمومي</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9653" name="WordArt 5"/>
          <p:cNvSpPr>
            <a:spLocks noChangeArrowheads="1" noChangeShapeType="1" noTextEdit="1"/>
          </p:cNvSpPr>
          <p:nvPr/>
        </p:nvSpPr>
        <p:spPr bwMode="auto">
          <a:xfrm>
            <a:off x="3708400" y="5257800"/>
            <a:ext cx="1905000" cy="523875"/>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نيمه خصوصي</a:t>
            </a:r>
            <a:endParaRPr lang="en-US" sz="3600" kern="10" dirty="0">
              <a:ln w="9525">
                <a:noFill/>
                <a:round/>
                <a:headEnd/>
                <a:tailEnd/>
              </a:ln>
              <a:solidFill>
                <a:srgbClr val="3AB1C7"/>
              </a:solidFill>
              <a:latin typeface="Arial"/>
              <a:cs typeface="Mj_Tunisia Lt" panose="00000400000000000000" pitchFamily="2" charset="-78"/>
            </a:endParaRPr>
          </a:p>
        </p:txBody>
      </p:sp>
      <p:sp>
        <p:nvSpPr>
          <p:cNvPr id="539654" name="WordArt 6"/>
          <p:cNvSpPr>
            <a:spLocks noChangeArrowheads="1" noChangeShapeType="1" noTextEdit="1"/>
          </p:cNvSpPr>
          <p:nvPr/>
        </p:nvSpPr>
        <p:spPr bwMode="auto">
          <a:xfrm>
            <a:off x="3860800" y="5943600"/>
            <a:ext cx="1600200" cy="447675"/>
          </a:xfrm>
          <a:prstGeom prst="rect">
            <a:avLst/>
          </a:prstGeom>
        </p:spPr>
        <p:txBody>
          <a:bodyPr wrap="none" fromWordArt="1">
            <a:prstTxWarp prst="textPlain">
              <a:avLst>
                <a:gd name="adj" fmla="val 50000"/>
              </a:avLst>
            </a:prstTxWarp>
          </a:bodyPr>
          <a:lstStyle/>
          <a:p>
            <a:pPr algn="ctr" rtl="1"/>
            <a:r>
              <a:rPr lang="fa-IR" sz="3600" kern="10" dirty="0">
                <a:ln w="9525">
                  <a:noFill/>
                  <a:round/>
                  <a:headEnd/>
                  <a:tailEnd/>
                </a:ln>
                <a:solidFill>
                  <a:srgbClr val="3AB1C7"/>
                </a:solidFill>
                <a:latin typeface="Arial"/>
                <a:cs typeface="Mj_Tunisia Lt" panose="00000400000000000000" pitchFamily="2" charset="-78"/>
              </a:rPr>
              <a:t>فضاي خصوصي</a:t>
            </a:r>
            <a:endParaRPr lang="en-US" sz="3600" kern="10" dirty="0">
              <a:ln w="9525">
                <a:noFill/>
                <a:round/>
                <a:headEnd/>
                <a:tailEnd/>
              </a:ln>
              <a:solidFill>
                <a:srgbClr val="3AB1C7"/>
              </a:solidFill>
              <a:latin typeface="Arial"/>
              <a:cs typeface="Mj_Tunisia Lt" panose="00000400000000000000" pitchFamily="2" charset="-78"/>
            </a:endParaRPr>
          </a:p>
        </p:txBody>
      </p:sp>
      <p:pic>
        <p:nvPicPr>
          <p:cNvPr id="64520" name="Picture 7" descr="37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858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6" name="Oval 8"/>
          <p:cNvSpPr>
            <a:spLocks noChangeArrowheads="1"/>
          </p:cNvSpPr>
          <p:nvPr/>
        </p:nvSpPr>
        <p:spPr bwMode="auto">
          <a:xfrm>
            <a:off x="4800600" y="23622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57" name="Oval 9"/>
          <p:cNvSpPr>
            <a:spLocks noChangeArrowheads="1"/>
          </p:cNvSpPr>
          <p:nvPr/>
        </p:nvSpPr>
        <p:spPr bwMode="auto">
          <a:xfrm>
            <a:off x="3886200" y="1447800"/>
            <a:ext cx="14478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9658" name="Oval 10"/>
          <p:cNvSpPr>
            <a:spLocks noChangeArrowheads="1"/>
          </p:cNvSpPr>
          <p:nvPr/>
        </p:nvSpPr>
        <p:spPr bwMode="auto">
          <a:xfrm>
            <a:off x="2057400" y="1295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59" name="Oval 11"/>
          <p:cNvSpPr>
            <a:spLocks noChangeArrowheads="1"/>
          </p:cNvSpPr>
          <p:nvPr/>
        </p:nvSpPr>
        <p:spPr bwMode="auto">
          <a:xfrm>
            <a:off x="3505200" y="23622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60" name="Oval 12"/>
          <p:cNvSpPr>
            <a:spLocks noChangeArrowheads="1"/>
          </p:cNvSpPr>
          <p:nvPr/>
        </p:nvSpPr>
        <p:spPr bwMode="auto">
          <a:xfrm>
            <a:off x="6858000" y="22860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61" name="Oval 13"/>
          <p:cNvSpPr>
            <a:spLocks noChangeArrowheads="1"/>
          </p:cNvSpPr>
          <p:nvPr/>
        </p:nvSpPr>
        <p:spPr bwMode="auto">
          <a:xfrm>
            <a:off x="1600200" y="2286000"/>
            <a:ext cx="762000" cy="7620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62" name="Oval 14"/>
          <p:cNvSpPr>
            <a:spLocks noChangeArrowheads="1"/>
          </p:cNvSpPr>
          <p:nvPr/>
        </p:nvSpPr>
        <p:spPr bwMode="auto">
          <a:xfrm>
            <a:off x="6705600" y="1447800"/>
            <a:ext cx="9144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9663" name="Oval 15"/>
          <p:cNvSpPr>
            <a:spLocks noChangeArrowheads="1"/>
          </p:cNvSpPr>
          <p:nvPr/>
        </p:nvSpPr>
        <p:spPr bwMode="auto">
          <a:xfrm>
            <a:off x="1295400" y="1447800"/>
            <a:ext cx="914400" cy="9144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0" hangingPunct="0"/>
            <a:endParaRPr lang="en-US" sz="2400">
              <a:latin typeface="Times New Roman" pitchFamily="18" charset="0"/>
            </a:endParaRPr>
          </a:p>
        </p:txBody>
      </p:sp>
      <p:sp>
        <p:nvSpPr>
          <p:cNvPr id="539664" name="Oval 16"/>
          <p:cNvSpPr>
            <a:spLocks noChangeArrowheads="1"/>
          </p:cNvSpPr>
          <p:nvPr/>
        </p:nvSpPr>
        <p:spPr bwMode="auto">
          <a:xfrm>
            <a:off x="3276600" y="1295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65" name="Oval 17"/>
          <p:cNvSpPr>
            <a:spLocks noChangeArrowheads="1"/>
          </p:cNvSpPr>
          <p:nvPr/>
        </p:nvSpPr>
        <p:spPr bwMode="auto">
          <a:xfrm>
            <a:off x="5410200" y="1295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9666" name="Oval 18"/>
          <p:cNvSpPr>
            <a:spLocks noChangeArrowheads="1"/>
          </p:cNvSpPr>
          <p:nvPr/>
        </p:nvSpPr>
        <p:spPr bwMode="auto">
          <a:xfrm>
            <a:off x="6400800" y="1295400"/>
            <a:ext cx="6858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68931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39650"/>
                                        </p:tgtEl>
                                        <p:attrNameLst>
                                          <p:attrName>style.visibility</p:attrName>
                                        </p:attrNameLst>
                                      </p:cBhvr>
                                      <p:to>
                                        <p:strVal val="visible"/>
                                      </p:to>
                                    </p:set>
                                    <p:animEffect transition="in" filter="box(out)">
                                      <p:cBhvr>
                                        <p:cTn id="7" dur="500"/>
                                        <p:tgtEl>
                                          <p:spTgt spid="5396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39651"/>
                                        </p:tgtEl>
                                        <p:attrNameLst>
                                          <p:attrName>style.visibility</p:attrName>
                                        </p:attrNameLst>
                                      </p:cBhvr>
                                      <p:to>
                                        <p:strVal val="visible"/>
                                      </p:to>
                                    </p:set>
                                    <p:animEffect transition="in" filter="box(out)">
                                      <p:cBhvr>
                                        <p:cTn id="10" dur="500"/>
                                        <p:tgtEl>
                                          <p:spTgt spid="539651"/>
                                        </p:tgtEl>
                                      </p:cBhvr>
                                    </p:animEffect>
                                  </p:childTnLst>
                                </p:cTn>
                              </p:par>
                            </p:childTnLst>
                          </p:cTn>
                        </p:par>
                        <p:par>
                          <p:cTn id="11" fill="hold" nodeType="afterGroup">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539652"/>
                                        </p:tgtEl>
                                        <p:attrNameLst>
                                          <p:attrName>style.visibility</p:attrName>
                                        </p:attrNameLst>
                                      </p:cBhvr>
                                      <p:to>
                                        <p:strVal val="visible"/>
                                      </p:to>
                                    </p:set>
                                    <p:anim calcmode="lin" valueType="num">
                                      <p:cBhvr additive="base">
                                        <p:cTn id="14" dur="500" fill="hold"/>
                                        <p:tgtEl>
                                          <p:spTgt spid="539652"/>
                                        </p:tgtEl>
                                        <p:attrNameLst>
                                          <p:attrName>ppt_x</p:attrName>
                                        </p:attrNameLst>
                                      </p:cBhvr>
                                      <p:tavLst>
                                        <p:tav tm="0">
                                          <p:val>
                                            <p:strVal val="1+#ppt_w/2"/>
                                          </p:val>
                                        </p:tav>
                                        <p:tav tm="100000">
                                          <p:val>
                                            <p:strVal val="#ppt_x"/>
                                          </p:val>
                                        </p:tav>
                                      </p:tavLst>
                                    </p:anim>
                                    <p:anim calcmode="lin" valueType="num">
                                      <p:cBhvr additive="base">
                                        <p:cTn id="15" dur="500" fill="hold"/>
                                        <p:tgtEl>
                                          <p:spTgt spid="53965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539657"/>
                                        </p:tgtEl>
                                        <p:attrNameLst>
                                          <p:attrName>style.visibility</p:attrName>
                                        </p:attrNameLst>
                                      </p:cBhvr>
                                      <p:to>
                                        <p:strVal val="visible"/>
                                      </p:to>
                                    </p:set>
                                    <p:anim calcmode="lin" valueType="num">
                                      <p:cBhvr additive="base">
                                        <p:cTn id="19" dur="500" fill="hold"/>
                                        <p:tgtEl>
                                          <p:spTgt spid="539657"/>
                                        </p:tgtEl>
                                        <p:attrNameLst>
                                          <p:attrName>ppt_x</p:attrName>
                                        </p:attrNameLst>
                                      </p:cBhvr>
                                      <p:tavLst>
                                        <p:tav tm="0">
                                          <p:val>
                                            <p:strVal val="0-#ppt_w/2"/>
                                          </p:val>
                                        </p:tav>
                                        <p:tav tm="100000">
                                          <p:val>
                                            <p:strVal val="#ppt_x"/>
                                          </p:val>
                                        </p:tav>
                                      </p:tavLst>
                                    </p:anim>
                                    <p:anim calcmode="lin" valueType="num">
                                      <p:cBhvr additive="base">
                                        <p:cTn id="20" dur="500" fill="hold"/>
                                        <p:tgtEl>
                                          <p:spTgt spid="539657"/>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539662"/>
                                        </p:tgtEl>
                                        <p:attrNameLst>
                                          <p:attrName>style.visibility</p:attrName>
                                        </p:attrNameLst>
                                      </p:cBhvr>
                                      <p:to>
                                        <p:strVal val="visible"/>
                                      </p:to>
                                    </p:set>
                                    <p:anim calcmode="lin" valueType="num">
                                      <p:cBhvr additive="base">
                                        <p:cTn id="23" dur="500" fill="hold"/>
                                        <p:tgtEl>
                                          <p:spTgt spid="539662"/>
                                        </p:tgtEl>
                                        <p:attrNameLst>
                                          <p:attrName>ppt_x</p:attrName>
                                        </p:attrNameLst>
                                      </p:cBhvr>
                                      <p:tavLst>
                                        <p:tav tm="0">
                                          <p:val>
                                            <p:strVal val="0-#ppt_w/2"/>
                                          </p:val>
                                        </p:tav>
                                        <p:tav tm="100000">
                                          <p:val>
                                            <p:strVal val="#ppt_x"/>
                                          </p:val>
                                        </p:tav>
                                      </p:tavLst>
                                    </p:anim>
                                    <p:anim calcmode="lin" valueType="num">
                                      <p:cBhvr additive="base">
                                        <p:cTn id="24" dur="500" fill="hold"/>
                                        <p:tgtEl>
                                          <p:spTgt spid="539662"/>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539663"/>
                                        </p:tgtEl>
                                        <p:attrNameLst>
                                          <p:attrName>style.visibility</p:attrName>
                                        </p:attrNameLst>
                                      </p:cBhvr>
                                      <p:to>
                                        <p:strVal val="visible"/>
                                      </p:to>
                                    </p:set>
                                    <p:anim calcmode="lin" valueType="num">
                                      <p:cBhvr additive="base">
                                        <p:cTn id="27" dur="500" fill="hold"/>
                                        <p:tgtEl>
                                          <p:spTgt spid="539663"/>
                                        </p:tgtEl>
                                        <p:attrNameLst>
                                          <p:attrName>ppt_x</p:attrName>
                                        </p:attrNameLst>
                                      </p:cBhvr>
                                      <p:tavLst>
                                        <p:tav tm="0">
                                          <p:val>
                                            <p:strVal val="0-#ppt_w/2"/>
                                          </p:val>
                                        </p:tav>
                                        <p:tav tm="100000">
                                          <p:val>
                                            <p:strVal val="#ppt_x"/>
                                          </p:val>
                                        </p:tav>
                                      </p:tavLst>
                                    </p:anim>
                                    <p:anim calcmode="lin" valueType="num">
                                      <p:cBhvr additive="base">
                                        <p:cTn id="28" dur="500" fill="hold"/>
                                        <p:tgtEl>
                                          <p:spTgt spid="53966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2000"/>
                                        <p:tgtEl>
                                          <p:spTgt spid="539662"/>
                                        </p:tgtEl>
                                      </p:cBhvr>
                                    </p:animEffect>
                                    <p:set>
                                      <p:cBhvr>
                                        <p:cTn id="33" dur="1" fill="hold">
                                          <p:stCondLst>
                                            <p:cond delay="1999"/>
                                          </p:stCondLst>
                                        </p:cTn>
                                        <p:tgtEl>
                                          <p:spTgt spid="53966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539657"/>
                                        </p:tgtEl>
                                      </p:cBhvr>
                                    </p:animEffect>
                                    <p:set>
                                      <p:cBhvr>
                                        <p:cTn id="36" dur="1" fill="hold">
                                          <p:stCondLst>
                                            <p:cond delay="1999"/>
                                          </p:stCondLst>
                                        </p:cTn>
                                        <p:tgtEl>
                                          <p:spTgt spid="53965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539663"/>
                                        </p:tgtEl>
                                      </p:cBhvr>
                                    </p:animEffect>
                                    <p:set>
                                      <p:cBhvr>
                                        <p:cTn id="39" dur="1" fill="hold">
                                          <p:stCondLst>
                                            <p:cond delay="1999"/>
                                          </p:stCondLst>
                                        </p:cTn>
                                        <p:tgtEl>
                                          <p:spTgt spid="539663"/>
                                        </p:tgtEl>
                                        <p:attrNameLst>
                                          <p:attrName>style.visibility</p:attrName>
                                        </p:attrNameLst>
                                      </p:cBhvr>
                                      <p:to>
                                        <p:strVal val="hidden"/>
                                      </p:to>
                                    </p:set>
                                  </p:childTnLst>
                                </p:cTn>
                              </p:par>
                            </p:childTnLst>
                          </p:cTn>
                        </p:par>
                        <p:par>
                          <p:cTn id="40" fill="hold" nodeType="afterGroup">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539653"/>
                                        </p:tgtEl>
                                        <p:attrNameLst>
                                          <p:attrName>style.visibility</p:attrName>
                                        </p:attrNameLst>
                                      </p:cBhvr>
                                      <p:to>
                                        <p:strVal val="visible"/>
                                      </p:to>
                                    </p:set>
                                    <p:anim calcmode="lin" valueType="num">
                                      <p:cBhvr additive="base">
                                        <p:cTn id="43" dur="500" fill="hold"/>
                                        <p:tgtEl>
                                          <p:spTgt spid="539653"/>
                                        </p:tgtEl>
                                        <p:attrNameLst>
                                          <p:attrName>ppt_x</p:attrName>
                                        </p:attrNameLst>
                                      </p:cBhvr>
                                      <p:tavLst>
                                        <p:tav tm="0">
                                          <p:val>
                                            <p:strVal val="1+#ppt_w/2"/>
                                          </p:val>
                                        </p:tav>
                                        <p:tav tm="100000">
                                          <p:val>
                                            <p:strVal val="#ppt_x"/>
                                          </p:val>
                                        </p:tav>
                                      </p:tavLst>
                                    </p:anim>
                                    <p:anim calcmode="lin" valueType="num">
                                      <p:cBhvr additive="base">
                                        <p:cTn id="44" dur="500" fill="hold"/>
                                        <p:tgtEl>
                                          <p:spTgt spid="539653"/>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500"/>
                            </p:stCondLst>
                            <p:childTnLst>
                              <p:par>
                                <p:cTn id="46" presetID="2" presetClass="entr" presetSubtype="6" fill="hold" grpId="0" nodeType="afterEffect">
                                  <p:stCondLst>
                                    <p:cond delay="0"/>
                                  </p:stCondLst>
                                  <p:childTnLst>
                                    <p:set>
                                      <p:cBhvr>
                                        <p:cTn id="47" dur="1" fill="hold">
                                          <p:stCondLst>
                                            <p:cond delay="0"/>
                                          </p:stCondLst>
                                        </p:cTn>
                                        <p:tgtEl>
                                          <p:spTgt spid="539658"/>
                                        </p:tgtEl>
                                        <p:attrNameLst>
                                          <p:attrName>style.visibility</p:attrName>
                                        </p:attrNameLst>
                                      </p:cBhvr>
                                      <p:to>
                                        <p:strVal val="visible"/>
                                      </p:to>
                                    </p:set>
                                    <p:anim calcmode="lin" valueType="num">
                                      <p:cBhvr additive="base">
                                        <p:cTn id="48" dur="500" fill="hold"/>
                                        <p:tgtEl>
                                          <p:spTgt spid="539658"/>
                                        </p:tgtEl>
                                        <p:attrNameLst>
                                          <p:attrName>ppt_x</p:attrName>
                                        </p:attrNameLst>
                                      </p:cBhvr>
                                      <p:tavLst>
                                        <p:tav tm="0">
                                          <p:val>
                                            <p:strVal val="1+#ppt_w/2"/>
                                          </p:val>
                                        </p:tav>
                                        <p:tav tm="100000">
                                          <p:val>
                                            <p:strVal val="#ppt_x"/>
                                          </p:val>
                                        </p:tav>
                                      </p:tavLst>
                                    </p:anim>
                                    <p:anim calcmode="lin" valueType="num">
                                      <p:cBhvr additive="base">
                                        <p:cTn id="49" dur="500" fill="hold"/>
                                        <p:tgtEl>
                                          <p:spTgt spid="539658"/>
                                        </p:tgtEl>
                                        <p:attrNameLst>
                                          <p:attrName>ppt_y</p:attrName>
                                        </p:attrNameLst>
                                      </p:cBhvr>
                                      <p:tavLst>
                                        <p:tav tm="0">
                                          <p:val>
                                            <p:strVal val="1+#ppt_h/2"/>
                                          </p:val>
                                        </p:tav>
                                        <p:tav tm="100000">
                                          <p:val>
                                            <p:strVal val="#ppt_y"/>
                                          </p:val>
                                        </p:tav>
                                      </p:tavLst>
                                    </p:anim>
                                  </p:childTnLst>
                                </p:cTn>
                              </p:par>
                              <p:par>
                                <p:cTn id="50" presetID="2" presetClass="entr" presetSubtype="6" fill="hold" grpId="0" nodeType="withEffect">
                                  <p:stCondLst>
                                    <p:cond delay="0"/>
                                  </p:stCondLst>
                                  <p:childTnLst>
                                    <p:set>
                                      <p:cBhvr>
                                        <p:cTn id="51" dur="1" fill="hold">
                                          <p:stCondLst>
                                            <p:cond delay="0"/>
                                          </p:stCondLst>
                                        </p:cTn>
                                        <p:tgtEl>
                                          <p:spTgt spid="539664"/>
                                        </p:tgtEl>
                                        <p:attrNameLst>
                                          <p:attrName>style.visibility</p:attrName>
                                        </p:attrNameLst>
                                      </p:cBhvr>
                                      <p:to>
                                        <p:strVal val="visible"/>
                                      </p:to>
                                    </p:set>
                                    <p:anim calcmode="lin" valueType="num">
                                      <p:cBhvr additive="base">
                                        <p:cTn id="52" dur="500" fill="hold"/>
                                        <p:tgtEl>
                                          <p:spTgt spid="539664"/>
                                        </p:tgtEl>
                                        <p:attrNameLst>
                                          <p:attrName>ppt_x</p:attrName>
                                        </p:attrNameLst>
                                      </p:cBhvr>
                                      <p:tavLst>
                                        <p:tav tm="0">
                                          <p:val>
                                            <p:strVal val="1+#ppt_w/2"/>
                                          </p:val>
                                        </p:tav>
                                        <p:tav tm="100000">
                                          <p:val>
                                            <p:strVal val="#ppt_x"/>
                                          </p:val>
                                        </p:tav>
                                      </p:tavLst>
                                    </p:anim>
                                    <p:anim calcmode="lin" valueType="num">
                                      <p:cBhvr additive="base">
                                        <p:cTn id="53" dur="500" fill="hold"/>
                                        <p:tgtEl>
                                          <p:spTgt spid="539664"/>
                                        </p:tgtEl>
                                        <p:attrNameLst>
                                          <p:attrName>ppt_y</p:attrName>
                                        </p:attrNameLst>
                                      </p:cBhvr>
                                      <p:tavLst>
                                        <p:tav tm="0">
                                          <p:val>
                                            <p:strVal val="1+#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539665"/>
                                        </p:tgtEl>
                                        <p:attrNameLst>
                                          <p:attrName>style.visibility</p:attrName>
                                        </p:attrNameLst>
                                      </p:cBhvr>
                                      <p:to>
                                        <p:strVal val="visible"/>
                                      </p:to>
                                    </p:set>
                                    <p:anim calcmode="lin" valueType="num">
                                      <p:cBhvr additive="base">
                                        <p:cTn id="56" dur="500" fill="hold"/>
                                        <p:tgtEl>
                                          <p:spTgt spid="539665"/>
                                        </p:tgtEl>
                                        <p:attrNameLst>
                                          <p:attrName>ppt_x</p:attrName>
                                        </p:attrNameLst>
                                      </p:cBhvr>
                                      <p:tavLst>
                                        <p:tav tm="0">
                                          <p:val>
                                            <p:strVal val="1+#ppt_w/2"/>
                                          </p:val>
                                        </p:tav>
                                        <p:tav tm="100000">
                                          <p:val>
                                            <p:strVal val="#ppt_x"/>
                                          </p:val>
                                        </p:tav>
                                      </p:tavLst>
                                    </p:anim>
                                    <p:anim calcmode="lin" valueType="num">
                                      <p:cBhvr additive="base">
                                        <p:cTn id="57" dur="500" fill="hold"/>
                                        <p:tgtEl>
                                          <p:spTgt spid="539665"/>
                                        </p:tgtEl>
                                        <p:attrNameLst>
                                          <p:attrName>ppt_y</p:attrName>
                                        </p:attrNameLst>
                                      </p:cBhvr>
                                      <p:tavLst>
                                        <p:tav tm="0">
                                          <p:val>
                                            <p:strVal val="1+#ppt_h/2"/>
                                          </p:val>
                                        </p:tav>
                                        <p:tav tm="100000">
                                          <p:val>
                                            <p:strVal val="#ppt_y"/>
                                          </p:val>
                                        </p:tav>
                                      </p:tavLst>
                                    </p:anim>
                                  </p:childTnLst>
                                </p:cTn>
                              </p:par>
                              <p:par>
                                <p:cTn id="58" presetID="2" presetClass="entr" presetSubtype="6" fill="hold" grpId="0" nodeType="withEffect">
                                  <p:stCondLst>
                                    <p:cond delay="0"/>
                                  </p:stCondLst>
                                  <p:childTnLst>
                                    <p:set>
                                      <p:cBhvr>
                                        <p:cTn id="59" dur="1" fill="hold">
                                          <p:stCondLst>
                                            <p:cond delay="0"/>
                                          </p:stCondLst>
                                        </p:cTn>
                                        <p:tgtEl>
                                          <p:spTgt spid="539666"/>
                                        </p:tgtEl>
                                        <p:attrNameLst>
                                          <p:attrName>style.visibility</p:attrName>
                                        </p:attrNameLst>
                                      </p:cBhvr>
                                      <p:to>
                                        <p:strVal val="visible"/>
                                      </p:to>
                                    </p:set>
                                    <p:anim calcmode="lin" valueType="num">
                                      <p:cBhvr additive="base">
                                        <p:cTn id="60" dur="500" fill="hold"/>
                                        <p:tgtEl>
                                          <p:spTgt spid="539666"/>
                                        </p:tgtEl>
                                        <p:attrNameLst>
                                          <p:attrName>ppt_x</p:attrName>
                                        </p:attrNameLst>
                                      </p:cBhvr>
                                      <p:tavLst>
                                        <p:tav tm="0">
                                          <p:val>
                                            <p:strVal val="1+#ppt_w/2"/>
                                          </p:val>
                                        </p:tav>
                                        <p:tav tm="100000">
                                          <p:val>
                                            <p:strVal val="#ppt_x"/>
                                          </p:val>
                                        </p:tav>
                                      </p:tavLst>
                                    </p:anim>
                                    <p:anim calcmode="lin" valueType="num">
                                      <p:cBhvr additive="base">
                                        <p:cTn id="61" dur="500" fill="hold"/>
                                        <p:tgtEl>
                                          <p:spTgt spid="539666"/>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grpId="1" nodeType="clickEffect">
                                  <p:stCondLst>
                                    <p:cond delay="0"/>
                                  </p:stCondLst>
                                  <p:childTnLst>
                                    <p:animEffect transition="out" filter="fade">
                                      <p:cBhvr>
                                        <p:cTn id="65" dur="2000"/>
                                        <p:tgtEl>
                                          <p:spTgt spid="539666"/>
                                        </p:tgtEl>
                                      </p:cBhvr>
                                    </p:animEffect>
                                    <p:set>
                                      <p:cBhvr>
                                        <p:cTn id="66" dur="1" fill="hold">
                                          <p:stCondLst>
                                            <p:cond delay="1999"/>
                                          </p:stCondLst>
                                        </p:cTn>
                                        <p:tgtEl>
                                          <p:spTgt spid="53966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539665"/>
                                        </p:tgtEl>
                                      </p:cBhvr>
                                    </p:animEffect>
                                    <p:set>
                                      <p:cBhvr>
                                        <p:cTn id="69" dur="1" fill="hold">
                                          <p:stCondLst>
                                            <p:cond delay="1999"/>
                                          </p:stCondLst>
                                        </p:cTn>
                                        <p:tgtEl>
                                          <p:spTgt spid="53966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539664"/>
                                        </p:tgtEl>
                                      </p:cBhvr>
                                    </p:animEffect>
                                    <p:set>
                                      <p:cBhvr>
                                        <p:cTn id="72" dur="1" fill="hold">
                                          <p:stCondLst>
                                            <p:cond delay="1999"/>
                                          </p:stCondLst>
                                        </p:cTn>
                                        <p:tgtEl>
                                          <p:spTgt spid="53966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539658"/>
                                        </p:tgtEl>
                                      </p:cBhvr>
                                    </p:animEffect>
                                    <p:set>
                                      <p:cBhvr>
                                        <p:cTn id="75" dur="1" fill="hold">
                                          <p:stCondLst>
                                            <p:cond delay="1999"/>
                                          </p:stCondLst>
                                        </p:cTn>
                                        <p:tgtEl>
                                          <p:spTgt spid="539658"/>
                                        </p:tgtEl>
                                        <p:attrNameLst>
                                          <p:attrName>style.visibility</p:attrName>
                                        </p:attrNameLst>
                                      </p:cBhvr>
                                      <p:to>
                                        <p:strVal val="hidden"/>
                                      </p:to>
                                    </p:set>
                                  </p:childTnLst>
                                </p:cTn>
                              </p:par>
                            </p:childTnLst>
                          </p:cTn>
                        </p:par>
                        <p:par>
                          <p:cTn id="76" fill="hold" nodeType="afterGroup">
                            <p:stCondLst>
                              <p:cond delay="2000"/>
                            </p:stCondLst>
                            <p:childTnLst>
                              <p:par>
                                <p:cTn id="77" presetID="2" presetClass="entr" presetSubtype="2" fill="hold" grpId="0" nodeType="afterEffect">
                                  <p:stCondLst>
                                    <p:cond delay="0"/>
                                  </p:stCondLst>
                                  <p:childTnLst>
                                    <p:set>
                                      <p:cBhvr>
                                        <p:cTn id="78" dur="1" fill="hold">
                                          <p:stCondLst>
                                            <p:cond delay="0"/>
                                          </p:stCondLst>
                                        </p:cTn>
                                        <p:tgtEl>
                                          <p:spTgt spid="539654"/>
                                        </p:tgtEl>
                                        <p:attrNameLst>
                                          <p:attrName>style.visibility</p:attrName>
                                        </p:attrNameLst>
                                      </p:cBhvr>
                                      <p:to>
                                        <p:strVal val="visible"/>
                                      </p:to>
                                    </p:set>
                                    <p:anim calcmode="lin" valueType="num">
                                      <p:cBhvr additive="base">
                                        <p:cTn id="79" dur="500" fill="hold"/>
                                        <p:tgtEl>
                                          <p:spTgt spid="539654"/>
                                        </p:tgtEl>
                                        <p:attrNameLst>
                                          <p:attrName>ppt_x</p:attrName>
                                        </p:attrNameLst>
                                      </p:cBhvr>
                                      <p:tavLst>
                                        <p:tav tm="0">
                                          <p:val>
                                            <p:strVal val="1+#ppt_w/2"/>
                                          </p:val>
                                        </p:tav>
                                        <p:tav tm="100000">
                                          <p:val>
                                            <p:strVal val="#ppt_x"/>
                                          </p:val>
                                        </p:tav>
                                      </p:tavLst>
                                    </p:anim>
                                    <p:anim calcmode="lin" valueType="num">
                                      <p:cBhvr additive="base">
                                        <p:cTn id="80" dur="500" fill="hold"/>
                                        <p:tgtEl>
                                          <p:spTgt spid="539654"/>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2500"/>
                            </p:stCondLst>
                            <p:childTnLst>
                              <p:par>
                                <p:cTn id="82" presetID="2" presetClass="entr" presetSubtype="9" fill="hold" grpId="0" nodeType="afterEffect">
                                  <p:stCondLst>
                                    <p:cond delay="0"/>
                                  </p:stCondLst>
                                  <p:childTnLst>
                                    <p:set>
                                      <p:cBhvr>
                                        <p:cTn id="83" dur="1" fill="hold">
                                          <p:stCondLst>
                                            <p:cond delay="0"/>
                                          </p:stCondLst>
                                        </p:cTn>
                                        <p:tgtEl>
                                          <p:spTgt spid="539656"/>
                                        </p:tgtEl>
                                        <p:attrNameLst>
                                          <p:attrName>style.visibility</p:attrName>
                                        </p:attrNameLst>
                                      </p:cBhvr>
                                      <p:to>
                                        <p:strVal val="visible"/>
                                      </p:to>
                                    </p:set>
                                    <p:anim calcmode="lin" valueType="num">
                                      <p:cBhvr additive="base">
                                        <p:cTn id="84" dur="500" fill="hold"/>
                                        <p:tgtEl>
                                          <p:spTgt spid="539656"/>
                                        </p:tgtEl>
                                        <p:attrNameLst>
                                          <p:attrName>ppt_x</p:attrName>
                                        </p:attrNameLst>
                                      </p:cBhvr>
                                      <p:tavLst>
                                        <p:tav tm="0">
                                          <p:val>
                                            <p:strVal val="0-#ppt_w/2"/>
                                          </p:val>
                                        </p:tav>
                                        <p:tav tm="100000">
                                          <p:val>
                                            <p:strVal val="#ppt_x"/>
                                          </p:val>
                                        </p:tav>
                                      </p:tavLst>
                                    </p:anim>
                                    <p:anim calcmode="lin" valueType="num">
                                      <p:cBhvr additive="base">
                                        <p:cTn id="85" dur="500" fill="hold"/>
                                        <p:tgtEl>
                                          <p:spTgt spid="539656"/>
                                        </p:tgtEl>
                                        <p:attrNameLst>
                                          <p:attrName>ppt_y</p:attrName>
                                        </p:attrNameLst>
                                      </p:cBhvr>
                                      <p:tavLst>
                                        <p:tav tm="0">
                                          <p:val>
                                            <p:strVal val="0-#ppt_h/2"/>
                                          </p:val>
                                        </p:tav>
                                        <p:tav tm="100000">
                                          <p:val>
                                            <p:strVal val="#ppt_y"/>
                                          </p:val>
                                        </p:tav>
                                      </p:tavLst>
                                    </p:anim>
                                  </p:childTnLst>
                                </p:cTn>
                              </p:par>
                              <p:par>
                                <p:cTn id="86" presetID="2" presetClass="entr" presetSubtype="9" fill="hold" grpId="0" nodeType="withEffect">
                                  <p:stCondLst>
                                    <p:cond delay="0"/>
                                  </p:stCondLst>
                                  <p:childTnLst>
                                    <p:set>
                                      <p:cBhvr>
                                        <p:cTn id="87" dur="1" fill="hold">
                                          <p:stCondLst>
                                            <p:cond delay="0"/>
                                          </p:stCondLst>
                                        </p:cTn>
                                        <p:tgtEl>
                                          <p:spTgt spid="539659"/>
                                        </p:tgtEl>
                                        <p:attrNameLst>
                                          <p:attrName>style.visibility</p:attrName>
                                        </p:attrNameLst>
                                      </p:cBhvr>
                                      <p:to>
                                        <p:strVal val="visible"/>
                                      </p:to>
                                    </p:set>
                                    <p:anim calcmode="lin" valueType="num">
                                      <p:cBhvr additive="base">
                                        <p:cTn id="88" dur="500" fill="hold"/>
                                        <p:tgtEl>
                                          <p:spTgt spid="539659"/>
                                        </p:tgtEl>
                                        <p:attrNameLst>
                                          <p:attrName>ppt_x</p:attrName>
                                        </p:attrNameLst>
                                      </p:cBhvr>
                                      <p:tavLst>
                                        <p:tav tm="0">
                                          <p:val>
                                            <p:strVal val="0-#ppt_w/2"/>
                                          </p:val>
                                        </p:tav>
                                        <p:tav tm="100000">
                                          <p:val>
                                            <p:strVal val="#ppt_x"/>
                                          </p:val>
                                        </p:tav>
                                      </p:tavLst>
                                    </p:anim>
                                    <p:anim calcmode="lin" valueType="num">
                                      <p:cBhvr additive="base">
                                        <p:cTn id="89" dur="500" fill="hold"/>
                                        <p:tgtEl>
                                          <p:spTgt spid="539659"/>
                                        </p:tgtEl>
                                        <p:attrNameLst>
                                          <p:attrName>ppt_y</p:attrName>
                                        </p:attrNameLst>
                                      </p:cBhvr>
                                      <p:tavLst>
                                        <p:tav tm="0">
                                          <p:val>
                                            <p:strVal val="0-#ppt_h/2"/>
                                          </p:val>
                                        </p:tav>
                                        <p:tav tm="100000">
                                          <p:val>
                                            <p:strVal val="#ppt_y"/>
                                          </p:val>
                                        </p:tav>
                                      </p:tavLst>
                                    </p:anim>
                                  </p:childTnLst>
                                </p:cTn>
                              </p:par>
                              <p:par>
                                <p:cTn id="90" presetID="2" presetClass="entr" presetSubtype="9" fill="hold" grpId="0" nodeType="withEffect">
                                  <p:stCondLst>
                                    <p:cond delay="0"/>
                                  </p:stCondLst>
                                  <p:childTnLst>
                                    <p:set>
                                      <p:cBhvr>
                                        <p:cTn id="91" dur="1" fill="hold">
                                          <p:stCondLst>
                                            <p:cond delay="0"/>
                                          </p:stCondLst>
                                        </p:cTn>
                                        <p:tgtEl>
                                          <p:spTgt spid="539660"/>
                                        </p:tgtEl>
                                        <p:attrNameLst>
                                          <p:attrName>style.visibility</p:attrName>
                                        </p:attrNameLst>
                                      </p:cBhvr>
                                      <p:to>
                                        <p:strVal val="visible"/>
                                      </p:to>
                                    </p:set>
                                    <p:anim calcmode="lin" valueType="num">
                                      <p:cBhvr additive="base">
                                        <p:cTn id="92" dur="500" fill="hold"/>
                                        <p:tgtEl>
                                          <p:spTgt spid="539660"/>
                                        </p:tgtEl>
                                        <p:attrNameLst>
                                          <p:attrName>ppt_x</p:attrName>
                                        </p:attrNameLst>
                                      </p:cBhvr>
                                      <p:tavLst>
                                        <p:tav tm="0">
                                          <p:val>
                                            <p:strVal val="0-#ppt_w/2"/>
                                          </p:val>
                                        </p:tav>
                                        <p:tav tm="100000">
                                          <p:val>
                                            <p:strVal val="#ppt_x"/>
                                          </p:val>
                                        </p:tav>
                                      </p:tavLst>
                                    </p:anim>
                                    <p:anim calcmode="lin" valueType="num">
                                      <p:cBhvr additive="base">
                                        <p:cTn id="93" dur="500" fill="hold"/>
                                        <p:tgtEl>
                                          <p:spTgt spid="539660"/>
                                        </p:tgtEl>
                                        <p:attrNameLst>
                                          <p:attrName>ppt_y</p:attrName>
                                        </p:attrNameLst>
                                      </p:cBhvr>
                                      <p:tavLst>
                                        <p:tav tm="0">
                                          <p:val>
                                            <p:strVal val="0-#ppt_h/2"/>
                                          </p:val>
                                        </p:tav>
                                        <p:tav tm="100000">
                                          <p:val>
                                            <p:strVal val="#ppt_y"/>
                                          </p:val>
                                        </p:tav>
                                      </p:tavLst>
                                    </p:anim>
                                  </p:childTnLst>
                                </p:cTn>
                              </p:par>
                              <p:par>
                                <p:cTn id="94" presetID="2" presetClass="entr" presetSubtype="9" fill="hold" grpId="0" nodeType="withEffect">
                                  <p:stCondLst>
                                    <p:cond delay="0"/>
                                  </p:stCondLst>
                                  <p:childTnLst>
                                    <p:set>
                                      <p:cBhvr>
                                        <p:cTn id="95" dur="1" fill="hold">
                                          <p:stCondLst>
                                            <p:cond delay="0"/>
                                          </p:stCondLst>
                                        </p:cTn>
                                        <p:tgtEl>
                                          <p:spTgt spid="539661"/>
                                        </p:tgtEl>
                                        <p:attrNameLst>
                                          <p:attrName>style.visibility</p:attrName>
                                        </p:attrNameLst>
                                      </p:cBhvr>
                                      <p:to>
                                        <p:strVal val="visible"/>
                                      </p:to>
                                    </p:set>
                                    <p:anim calcmode="lin" valueType="num">
                                      <p:cBhvr additive="base">
                                        <p:cTn id="96" dur="500" fill="hold"/>
                                        <p:tgtEl>
                                          <p:spTgt spid="539661"/>
                                        </p:tgtEl>
                                        <p:attrNameLst>
                                          <p:attrName>ppt_x</p:attrName>
                                        </p:attrNameLst>
                                      </p:cBhvr>
                                      <p:tavLst>
                                        <p:tav tm="0">
                                          <p:val>
                                            <p:strVal val="0-#ppt_w/2"/>
                                          </p:val>
                                        </p:tav>
                                        <p:tav tm="100000">
                                          <p:val>
                                            <p:strVal val="#ppt_x"/>
                                          </p:val>
                                        </p:tav>
                                      </p:tavLst>
                                    </p:anim>
                                    <p:anim calcmode="lin" valueType="num">
                                      <p:cBhvr additive="base">
                                        <p:cTn id="97" dur="500" fill="hold"/>
                                        <p:tgtEl>
                                          <p:spTgt spid="539661"/>
                                        </p:tgtEl>
                                        <p:attrNameLst>
                                          <p:attrName>ppt_y</p:attrName>
                                        </p:attrNameLst>
                                      </p:cBhvr>
                                      <p:tavLst>
                                        <p:tav tm="0">
                                          <p:val>
                                            <p:strVal val="0-#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xit" presetSubtype="0" fill="hold" grpId="1" nodeType="clickEffect">
                                  <p:stCondLst>
                                    <p:cond delay="0"/>
                                  </p:stCondLst>
                                  <p:childTnLst>
                                    <p:animEffect transition="out" filter="fade">
                                      <p:cBhvr>
                                        <p:cTn id="101" dur="2000"/>
                                        <p:tgtEl>
                                          <p:spTgt spid="539660"/>
                                        </p:tgtEl>
                                      </p:cBhvr>
                                    </p:animEffect>
                                    <p:set>
                                      <p:cBhvr>
                                        <p:cTn id="102" dur="1" fill="hold">
                                          <p:stCondLst>
                                            <p:cond delay="1999"/>
                                          </p:stCondLst>
                                        </p:cTn>
                                        <p:tgtEl>
                                          <p:spTgt spid="53966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539656"/>
                                        </p:tgtEl>
                                      </p:cBhvr>
                                    </p:animEffect>
                                    <p:set>
                                      <p:cBhvr>
                                        <p:cTn id="105" dur="1" fill="hold">
                                          <p:stCondLst>
                                            <p:cond delay="1999"/>
                                          </p:stCondLst>
                                        </p:cTn>
                                        <p:tgtEl>
                                          <p:spTgt spid="53965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539659"/>
                                        </p:tgtEl>
                                      </p:cBhvr>
                                    </p:animEffect>
                                    <p:set>
                                      <p:cBhvr>
                                        <p:cTn id="108" dur="1" fill="hold">
                                          <p:stCondLst>
                                            <p:cond delay="1999"/>
                                          </p:stCondLst>
                                        </p:cTn>
                                        <p:tgtEl>
                                          <p:spTgt spid="53965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539661"/>
                                        </p:tgtEl>
                                      </p:cBhvr>
                                    </p:animEffect>
                                    <p:set>
                                      <p:cBhvr>
                                        <p:cTn id="111" dur="1" fill="hold">
                                          <p:stCondLst>
                                            <p:cond delay="1999"/>
                                          </p:stCondLst>
                                        </p:cTn>
                                        <p:tgtEl>
                                          <p:spTgt spid="5396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0" grpId="0" animBg="1"/>
      <p:bldP spid="539651" grpId="0"/>
      <p:bldP spid="539652" grpId="0" animBg="1"/>
      <p:bldP spid="539653" grpId="0" animBg="1"/>
      <p:bldP spid="539654" grpId="0" animBg="1"/>
      <p:bldP spid="539656" grpId="0" animBg="1"/>
      <p:bldP spid="539656" grpId="1" animBg="1"/>
      <p:bldP spid="539657" grpId="0" animBg="1" autoUpdateAnimBg="0"/>
      <p:bldP spid="539657" grpId="1" animBg="1"/>
      <p:bldP spid="539658" grpId="0" animBg="1"/>
      <p:bldP spid="539658" grpId="1" animBg="1"/>
      <p:bldP spid="539659" grpId="0" animBg="1"/>
      <p:bldP spid="539659" grpId="1" animBg="1"/>
      <p:bldP spid="539660" grpId="0" animBg="1"/>
      <p:bldP spid="539660" grpId="1" animBg="1"/>
      <p:bldP spid="539661" grpId="0" animBg="1"/>
      <p:bldP spid="539661" grpId="1" animBg="1"/>
      <p:bldP spid="539662" grpId="0" animBg="1" autoUpdateAnimBg="0"/>
      <p:bldP spid="539662" grpId="1" animBg="1"/>
      <p:bldP spid="539663" grpId="0" animBg="1" autoUpdateAnimBg="0"/>
      <p:bldP spid="539663" grpId="1" animBg="1"/>
      <p:bldP spid="539664" grpId="0" animBg="1"/>
      <p:bldP spid="539664" grpId="1" animBg="1"/>
      <p:bldP spid="539665" grpId="0" animBg="1"/>
      <p:bldP spid="539665" grpId="1" animBg="1"/>
      <p:bldP spid="539666" grpId="0" animBg="1"/>
      <p:bldP spid="539666"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08175" y="981075"/>
            <a:ext cx="6408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3200">
                <a:solidFill>
                  <a:srgbClr val="660033"/>
                </a:solidFill>
                <a:latin typeface="Verdana" pitchFamily="34" charset="0"/>
              </a:rPr>
              <a:t>معرفی مجموعه مسکونی زیتون اصفها ن</a:t>
            </a:r>
            <a:endParaRPr lang="en-US" sz="3200">
              <a:solidFill>
                <a:srgbClr val="660033"/>
              </a:solidFill>
              <a:latin typeface="Verdana" pitchFamily="34" charset="0"/>
            </a:endParaRPr>
          </a:p>
        </p:txBody>
      </p:sp>
      <p:sp>
        <p:nvSpPr>
          <p:cNvPr id="4099" name="AutoShape 3"/>
          <p:cNvSpPr>
            <a:spLocks noChangeArrowheads="1"/>
          </p:cNvSpPr>
          <p:nvPr/>
        </p:nvSpPr>
        <p:spPr bwMode="auto">
          <a:xfrm>
            <a:off x="7956550" y="981075"/>
            <a:ext cx="411163" cy="481013"/>
          </a:xfrm>
          <a:prstGeom prst="sun">
            <a:avLst>
              <a:gd name="adj" fmla="val 25000"/>
            </a:avLst>
          </a:prstGeom>
          <a:solidFill>
            <a:schemeClr val="accent1"/>
          </a:solidFill>
          <a:ln w="9525">
            <a:solidFill>
              <a:schemeClr val="accent2"/>
            </a:solidFill>
            <a:miter lim="800000"/>
            <a:headEnd/>
            <a:tailEnd/>
          </a:ln>
        </p:spPr>
        <p:txBody>
          <a:bodyPr wrap="none" anchor="ctr"/>
          <a:lstStyle/>
          <a:p>
            <a:endParaRPr lang="fa-IR"/>
          </a:p>
        </p:txBody>
      </p:sp>
      <p:sp>
        <p:nvSpPr>
          <p:cNvPr id="4100" name="Text Box 4"/>
          <p:cNvSpPr txBox="1">
            <a:spLocks noChangeArrowheads="1"/>
          </p:cNvSpPr>
          <p:nvPr/>
        </p:nvSpPr>
        <p:spPr bwMode="auto">
          <a:xfrm>
            <a:off x="4140200" y="1989138"/>
            <a:ext cx="3671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fa-IR">
              <a:latin typeface="Verdana" pitchFamily="34" charset="0"/>
            </a:endParaRPr>
          </a:p>
        </p:txBody>
      </p:sp>
      <p:pic>
        <p:nvPicPr>
          <p:cNvPr id="4101" name="Picture 5" descr="CIMG108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36613"/>
            <a:ext cx="9144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1629172" y="2614489"/>
            <a:ext cx="6966744"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eaLnBrk="0" hangingPunct="0">
              <a:defRPr>
                <a:solidFill>
                  <a:schemeClr val="tx1"/>
                </a:solidFill>
                <a:latin typeface="Arial" pitchFamily="34" charset="0"/>
                <a:cs typeface="Arial" pitchFamily="34" charset="0"/>
              </a:defRPr>
            </a:lvl3pPr>
            <a:lvl4pPr eaLnBrk="0" hangingPunct="0">
              <a:defRPr>
                <a:solidFill>
                  <a:schemeClr val="tx1"/>
                </a:solidFill>
                <a:latin typeface="Arial" pitchFamily="34" charset="0"/>
                <a:cs typeface="Arial" pitchFamily="34" charset="0"/>
              </a:defRPr>
            </a:lvl4pPr>
            <a:lvl5pPr eaLnBrk="0" hangingPunct="0">
              <a:defRPr>
                <a:solidFill>
                  <a:schemeClr val="tx1"/>
                </a:solidFill>
                <a:latin typeface="Arial" pitchFamily="34" charset="0"/>
                <a:cs typeface="Arial" pitchFamily="34" charset="0"/>
              </a:defRPr>
            </a:lvl5pPr>
            <a:lvl6pPr eaLnBrk="0" fontAlgn="base" hangingPunct="0">
              <a:spcBef>
                <a:spcPct val="0"/>
              </a:spcBef>
              <a:spcAft>
                <a:spcPct val="0"/>
              </a:spcAft>
              <a:defRPr>
                <a:solidFill>
                  <a:schemeClr val="tx1"/>
                </a:solidFill>
                <a:latin typeface="Arial" pitchFamily="34" charset="0"/>
                <a:cs typeface="Arial" pitchFamily="34" charset="0"/>
              </a:defRPr>
            </a:lvl6pPr>
            <a:lvl7pPr eaLnBrk="0" fontAlgn="base" hangingPunct="0">
              <a:spcBef>
                <a:spcPct val="0"/>
              </a:spcBef>
              <a:spcAft>
                <a:spcPct val="0"/>
              </a:spcAft>
              <a:defRPr>
                <a:solidFill>
                  <a:schemeClr val="tx1"/>
                </a:solidFill>
                <a:latin typeface="Arial" pitchFamily="34" charset="0"/>
                <a:cs typeface="Arial" pitchFamily="34" charset="0"/>
              </a:defRPr>
            </a:lvl7pPr>
            <a:lvl8pPr eaLnBrk="0" fontAlgn="base" hangingPunct="0">
              <a:spcBef>
                <a:spcPct val="0"/>
              </a:spcBef>
              <a:spcAft>
                <a:spcPct val="0"/>
              </a:spcAft>
              <a:defRPr>
                <a:solidFill>
                  <a:schemeClr val="tx1"/>
                </a:solidFill>
                <a:latin typeface="Arial" pitchFamily="34" charset="0"/>
                <a:cs typeface="Arial" pitchFamily="34" charset="0"/>
              </a:defRPr>
            </a:lvl8pPr>
            <a:lvl9pPr eaLnBrk="0" fontAlgn="base" hangingPunct="0">
              <a:spcBef>
                <a:spcPct val="0"/>
              </a:spcBef>
              <a:spcAft>
                <a:spcPct val="0"/>
              </a:spcAft>
              <a:defRPr>
                <a:solidFill>
                  <a:schemeClr val="tx1"/>
                </a:solidFill>
                <a:latin typeface="Arial" pitchFamily="34" charset="0"/>
                <a:cs typeface="Arial" pitchFamily="34" charset="0"/>
              </a:defRPr>
            </a:lvl9pPr>
          </a:lstStyle>
          <a:p>
            <a:pPr lvl="2" eaLnBrk="1" hangingPunct="1">
              <a:spcBef>
                <a:spcPct val="50000"/>
              </a:spcBef>
            </a:pPr>
            <a:r>
              <a:rPr lang="fa-IR" sz="2800" dirty="0">
                <a:solidFill>
                  <a:srgbClr val="3AB1C7"/>
                </a:solidFill>
                <a:cs typeface="Mj_Tunisia Lt" panose="00000400000000000000" pitchFamily="2" charset="-78"/>
              </a:rPr>
              <a:t>محل احداث پروژه:اصفهان –خیابان رزمندگان</a:t>
            </a:r>
          </a:p>
          <a:p>
            <a:pPr lvl="2" eaLnBrk="1" hangingPunct="1">
              <a:spcBef>
                <a:spcPct val="50000"/>
              </a:spcBef>
            </a:pPr>
            <a:r>
              <a:rPr lang="fa-IR" sz="2800" dirty="0">
                <a:solidFill>
                  <a:srgbClr val="3AB1C7"/>
                </a:solidFill>
                <a:cs typeface="Mj_Tunisia Lt" panose="00000400000000000000" pitchFamily="2" charset="-78"/>
              </a:rPr>
              <a:t>طراح معماری: مسعود محمدی </a:t>
            </a:r>
          </a:p>
          <a:p>
            <a:pPr lvl="4" eaLnBrk="1" hangingPunct="1">
              <a:spcBef>
                <a:spcPct val="50000"/>
              </a:spcBef>
            </a:pPr>
            <a:r>
              <a:rPr lang="fa-IR" sz="2800" dirty="0">
                <a:solidFill>
                  <a:srgbClr val="3AB1C7"/>
                </a:solidFill>
                <a:cs typeface="Mj_Tunisia Lt" panose="00000400000000000000" pitchFamily="2" charset="-78"/>
              </a:rPr>
              <a:t>مساحت زمین : 32000 مترمربع</a:t>
            </a:r>
          </a:p>
          <a:p>
            <a:pPr lvl="4" eaLnBrk="1" hangingPunct="1">
              <a:spcBef>
                <a:spcPct val="50000"/>
              </a:spcBef>
            </a:pPr>
            <a:r>
              <a:rPr lang="fa-IR" sz="2800" dirty="0">
                <a:solidFill>
                  <a:srgbClr val="3AB1C7"/>
                </a:solidFill>
                <a:cs typeface="Mj_Tunisia Lt" panose="00000400000000000000" pitchFamily="2" charset="-78"/>
              </a:rPr>
              <a:t>مساحت زیر ساخت: 73800 متر مربع</a:t>
            </a:r>
          </a:p>
          <a:p>
            <a:pPr lvl="4" eaLnBrk="1" hangingPunct="1">
              <a:spcBef>
                <a:spcPct val="50000"/>
              </a:spcBef>
            </a:pPr>
            <a:r>
              <a:rPr lang="fa-IR" sz="2800" dirty="0">
                <a:solidFill>
                  <a:srgbClr val="3AB1C7"/>
                </a:solidFill>
                <a:cs typeface="Mj_Tunisia Lt" panose="00000400000000000000" pitchFamily="2" charset="-78"/>
              </a:rPr>
              <a:t>تعداد اپارتمان : 509 واحد </a:t>
            </a:r>
          </a:p>
          <a:p>
            <a:pPr lvl="3" eaLnBrk="1" hangingPunct="1">
              <a:spcBef>
                <a:spcPct val="50000"/>
              </a:spcBef>
            </a:pPr>
            <a:r>
              <a:rPr lang="fa-IR" sz="2800" dirty="0">
                <a:solidFill>
                  <a:srgbClr val="3AB1C7"/>
                </a:solidFill>
                <a:cs typeface="Mj_Tunisia Lt" panose="00000400000000000000" pitchFamily="2" charset="-78"/>
              </a:rPr>
              <a:t>اغاز طراحی:1378  شروع ساخت:1380</a:t>
            </a:r>
            <a:endParaRPr lang="en-US" sz="2800" dirty="0">
              <a:solidFill>
                <a:srgbClr val="3AB1C7"/>
              </a:solidFill>
              <a:cs typeface="Mj_Tunisia Lt" panose="00000400000000000000" pitchFamily="2" charset="-78"/>
            </a:endParaRPr>
          </a:p>
        </p:txBody>
      </p:sp>
      <p:sp>
        <p:nvSpPr>
          <p:cNvPr id="4103" name="Text Box 7"/>
          <p:cNvSpPr txBox="1">
            <a:spLocks noChangeArrowheads="1"/>
          </p:cNvSpPr>
          <p:nvPr/>
        </p:nvSpPr>
        <p:spPr bwMode="auto">
          <a:xfrm>
            <a:off x="1646757" y="1268413"/>
            <a:ext cx="665956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spcBef>
                <a:spcPct val="50000"/>
              </a:spcBef>
            </a:pPr>
            <a:r>
              <a:rPr lang="fa-IR" sz="2800" dirty="0">
                <a:solidFill>
                  <a:srgbClr val="3AB1C7"/>
                </a:solidFill>
                <a:cs typeface="Mj_Tunisia Lt" panose="00000400000000000000" pitchFamily="2" charset="-78"/>
              </a:rPr>
              <a:t>این مجتمع جهت سکونت 500 خانواده کم درامد </a:t>
            </a:r>
          </a:p>
          <a:p>
            <a:pPr algn="r" rtl="1" eaLnBrk="1" hangingPunct="1">
              <a:spcBef>
                <a:spcPct val="50000"/>
              </a:spcBef>
            </a:pPr>
            <a:r>
              <a:rPr lang="fa-IR" sz="2800" dirty="0">
                <a:solidFill>
                  <a:srgbClr val="3AB1C7"/>
                </a:solidFill>
                <a:cs typeface="Mj_Tunisia Lt" panose="00000400000000000000" pitchFamily="2" charset="-78"/>
              </a:rPr>
              <a:t> درمحله ای ارزان قیمت طراحی شده است</a:t>
            </a:r>
          </a:p>
          <a:p>
            <a:pPr algn="r" rtl="1" eaLnBrk="1" hangingPunct="1">
              <a:spcBef>
                <a:spcPct val="50000"/>
              </a:spcBef>
            </a:pPr>
            <a:endParaRPr lang="en-US" sz="2800" dirty="0">
              <a:solidFill>
                <a:srgbClr val="3AB1C7"/>
              </a:solidFill>
              <a:cs typeface="Mj_Tunisia Lt" panose="00000400000000000000" pitchFamily="2" charset="-78"/>
            </a:endParaRPr>
          </a:p>
        </p:txBody>
      </p:sp>
      <p:sp>
        <p:nvSpPr>
          <p:cNvPr id="4104" name="Rectangle 8"/>
          <p:cNvSpPr>
            <a:spLocks noChangeArrowheads="1"/>
          </p:cNvSpPr>
          <p:nvPr/>
        </p:nvSpPr>
        <p:spPr bwMode="auto">
          <a:xfrm>
            <a:off x="1873006" y="188913"/>
            <a:ext cx="7085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fa-IR" sz="3600" dirty="0">
                <a:solidFill>
                  <a:srgbClr val="3AB1C7"/>
                </a:solidFill>
                <a:latin typeface="Verdana" pitchFamily="34" charset="0"/>
                <a:cs typeface="Mj_Tunisia Lt" panose="00000400000000000000" pitchFamily="2" charset="-78"/>
              </a:rPr>
              <a:t>معرفی مجموعه مسکونی زیتون اصفها ن:</a:t>
            </a:r>
            <a:endParaRPr lang="en-US" sz="3600" dirty="0">
              <a:solidFill>
                <a:srgbClr val="3AB1C7"/>
              </a:solidFill>
              <a:latin typeface="Verdana" pitchFamily="34" charset="0"/>
              <a:cs typeface="Mj_Tunisia Lt" panose="00000400000000000000" pitchFamily="2" charset="-78"/>
            </a:endParaRPr>
          </a:p>
        </p:txBody>
      </p:sp>
    </p:spTree>
    <p:extLst>
      <p:ext uri="{BB962C8B-B14F-4D97-AF65-F5344CB8AC3E}">
        <p14:creationId xmlns:p14="http://schemas.microsoft.com/office/powerpoint/2010/main" val="22789018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685800"/>
            <a:ext cx="7772400" cy="5026496"/>
          </a:xfrm>
        </p:spPr>
        <p:txBody>
          <a:bodyPr>
            <a:noAutofit/>
          </a:bodyPr>
          <a:lstStyle/>
          <a:p>
            <a:pPr algn="r" rtl="1">
              <a:lnSpc>
                <a:spcPct val="150000"/>
              </a:lnSpc>
            </a:pPr>
            <a:r>
              <a:rPr lang="fa-IR" sz="2000" dirty="0">
                <a:solidFill>
                  <a:schemeClr val="bg1">
                    <a:lumMod val="85000"/>
                  </a:schemeClr>
                </a:solidFill>
                <a:cs typeface="Mj_Tunisia Lt" panose="00000400000000000000" pitchFamily="2" charset="-78"/>
              </a:rPr>
              <a:t>مجتمع مسکونی زیتون اصفهان جهت سکونت 500 خانواده طراحی و اجرا شده است.</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امکانات</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سالن اجتماعات ، سالن بدنسازی ، سونا و جکوزی ، آب نمای ورودی ، فضای سبز زیبا - پارکینگ و انباری دارد - کابینت آشپزخانه دارد  - آسانسور  و شوت زباله  فقط در بلوک های 12 طبقه - ساختمان هیأت مدیره و نگهبانی دارد.</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پنجره ها آلومینیومی رنگی با شیشۀ دو جداره  –  عایق بندی حرارتی و صوتی در بدنه های خارجی و بام– مجهز به سیستم آنتن مرکزی </a:t>
            </a:r>
            <a:r>
              <a:rPr lang="en-US" sz="2000" dirty="0">
                <a:solidFill>
                  <a:schemeClr val="bg1">
                    <a:lumMod val="85000"/>
                  </a:schemeClr>
                </a:solidFill>
                <a:cs typeface="Mj_Tunisia Lt" panose="00000400000000000000" pitchFamily="2" charset="-78"/>
              </a:rPr>
              <a:t>TV -  </a:t>
            </a:r>
            <a:r>
              <a:rPr lang="fa-IR" sz="2000" dirty="0">
                <a:solidFill>
                  <a:schemeClr val="bg1">
                    <a:lumMod val="85000"/>
                  </a:schemeClr>
                </a:solidFill>
                <a:cs typeface="Mj_Tunisia Lt" panose="00000400000000000000" pitchFamily="2" charset="-78"/>
              </a:rPr>
              <a:t>دیزل ژنراتور برق اضطراری- سیستم اعلام و اطفاء حریق –  تحویل آپارتمانها به صورت نقاشی شده با نصب سرویس بهداشتی– فرش سالن آپارتمانها سرامیک و اتاق ها موزائیک با نصب موکت            </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25242821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1" y="304800"/>
            <a:ext cx="7598569" cy="5943600"/>
          </a:xfrm>
        </p:spPr>
        <p:txBody>
          <a:bodyPr>
            <a:noAutofit/>
          </a:bodyPr>
          <a:lstStyle/>
          <a:p>
            <a:pPr marL="0" indent="0" rtl="1">
              <a:lnSpc>
                <a:spcPct val="150000"/>
              </a:lnSpc>
              <a:buNone/>
            </a:pPr>
            <a:r>
              <a:rPr lang="fa-IR" sz="2000" dirty="0">
                <a:solidFill>
                  <a:schemeClr val="bg1">
                    <a:lumMod val="85000"/>
                  </a:schemeClr>
                </a:solidFill>
                <a:cs typeface="Mj_Tunisia Lt" panose="00000400000000000000" pitchFamily="2" charset="-78"/>
              </a:rPr>
              <a:t>مساحت کل زمین فاز 1 تا 4 : 31472 مترمربع</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سطح زیر بنای ناخالص کل فاز 1تا 4:  68696 مترمربع</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سطح زیر بنای خالص کل فاز 1 تا 4 :  44287 مترمربع</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میزان مشاعات فاز 1 تا 4 :  24409 مترمربع</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تعداد کل واحدهای  فاز 1 تا 4 :  491  واحد مسکونی  + 6  واحد تجاری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تعداد کل واحدها در فاز 1-2و3 : 393  واحد مسکونی  + 6  واحد تجاری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تعداد طبقات :  3 و 8  طبقه روی همکف</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تیپ واحدها : 1 خوابه ، 2 خوابه و 3 خوابه و خانواری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نما سازی : ترکیبی ازآجر و سیمانکاری چکشی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سیستم گرمایش : شوفاژ (موتورخانه مرکزی)  با نصب رادیاتور آلومینیومی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سیستم سرمایش : کانال کشی کولر آبی</a:t>
            </a:r>
            <a:br>
              <a:rPr lang="fa-IR" sz="2000" dirty="0">
                <a:solidFill>
                  <a:schemeClr val="bg1">
                    <a:lumMod val="85000"/>
                  </a:schemeClr>
                </a:solidFill>
                <a:cs typeface="Mj_Tunisia Lt" panose="00000400000000000000" pitchFamily="2" charset="-78"/>
              </a:rPr>
            </a:br>
            <a:r>
              <a:rPr lang="fa-IR" sz="2000" dirty="0">
                <a:solidFill>
                  <a:schemeClr val="bg1">
                    <a:lumMod val="85000"/>
                  </a:schemeClr>
                </a:solidFill>
                <a:cs typeface="Mj_Tunisia Lt" panose="00000400000000000000" pitchFamily="2" charset="-78"/>
              </a:rPr>
              <a:t> نوع اسکلت : بتن آرمه ، سقف ها از تیرچه و بلوک و مقاوم در برابر زلزله</a:t>
            </a:r>
            <a:endParaRPr lang="en-US" sz="2000" dirty="0">
              <a:solidFill>
                <a:schemeClr val="bg1">
                  <a:lumMod val="85000"/>
                </a:schemeClr>
              </a:solidFill>
              <a:cs typeface="Mj_Tunisia Lt" panose="00000400000000000000" pitchFamily="2" charset="-78"/>
            </a:endParaRPr>
          </a:p>
          <a:p>
            <a:pPr marL="0" indent="0">
              <a:buNone/>
            </a:pP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8014331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IMG106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125538"/>
            <a:ext cx="82804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Line 3"/>
          <p:cNvSpPr>
            <a:spLocks noChangeShapeType="1"/>
          </p:cNvSpPr>
          <p:nvPr/>
        </p:nvSpPr>
        <p:spPr bwMode="auto">
          <a:xfrm flipH="1" flipV="1">
            <a:off x="323850" y="4652963"/>
            <a:ext cx="7885113" cy="144462"/>
          </a:xfrm>
          <a:prstGeom prst="line">
            <a:avLst/>
          </a:prstGeom>
          <a:noFill/>
          <a:ln w="215900">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4" name="Line 4"/>
          <p:cNvSpPr>
            <a:spLocks noChangeShapeType="1"/>
          </p:cNvSpPr>
          <p:nvPr/>
        </p:nvSpPr>
        <p:spPr bwMode="auto">
          <a:xfrm flipH="1" flipV="1">
            <a:off x="323850" y="1268413"/>
            <a:ext cx="73025" cy="3455987"/>
          </a:xfrm>
          <a:prstGeom prst="line">
            <a:avLst/>
          </a:prstGeom>
          <a:noFill/>
          <a:ln w="200025">
            <a:solidFill>
              <a:srgbClr val="54B8E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5"/>
          <p:cNvSpPr>
            <a:spLocks noChangeShapeType="1"/>
          </p:cNvSpPr>
          <p:nvPr/>
        </p:nvSpPr>
        <p:spPr bwMode="auto">
          <a:xfrm flipH="1">
            <a:off x="7667625" y="1268413"/>
            <a:ext cx="1476375" cy="4608512"/>
          </a:xfrm>
          <a:prstGeom prst="line">
            <a:avLst/>
          </a:prstGeom>
          <a:noFill/>
          <a:ln w="3810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 name="Text Box 6"/>
          <p:cNvSpPr txBox="1">
            <a:spLocks noChangeArrowheads="1"/>
          </p:cNvSpPr>
          <p:nvPr/>
        </p:nvSpPr>
        <p:spPr bwMode="auto">
          <a:xfrm>
            <a:off x="900113" y="4365625"/>
            <a:ext cx="208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EE3F8C"/>
                </a:solidFill>
                <a:cs typeface="Mj_Tunisia Lt" panose="00000400000000000000" pitchFamily="2" charset="-78"/>
              </a:rPr>
              <a:t>معبر 10 متری</a:t>
            </a:r>
            <a:endParaRPr lang="en-US" sz="2400" b="1" dirty="0">
              <a:solidFill>
                <a:srgbClr val="EE3F8C"/>
              </a:solidFill>
              <a:cs typeface="Mj_Tunisia Lt" panose="00000400000000000000" pitchFamily="2" charset="-78"/>
            </a:endParaRPr>
          </a:p>
        </p:txBody>
      </p:sp>
      <p:sp>
        <p:nvSpPr>
          <p:cNvPr id="5127" name="Text Box 7"/>
          <p:cNvSpPr txBox="1">
            <a:spLocks noChangeArrowheads="1"/>
          </p:cNvSpPr>
          <p:nvPr/>
        </p:nvSpPr>
        <p:spPr bwMode="auto">
          <a:xfrm rot="-4243751">
            <a:off x="6961188" y="3990975"/>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خیابان رزمندگان</a:t>
            </a:r>
            <a:endParaRPr lang="en-US" sz="2400" b="1" dirty="0">
              <a:solidFill>
                <a:srgbClr val="3AB1C7"/>
              </a:solidFill>
              <a:cs typeface="Mj_Tunisia Lt" panose="00000400000000000000" pitchFamily="2" charset="-78"/>
            </a:endParaRPr>
          </a:p>
        </p:txBody>
      </p:sp>
      <p:sp>
        <p:nvSpPr>
          <p:cNvPr id="138248" name="Text Box 8"/>
          <p:cNvSpPr txBox="1">
            <a:spLocks noChangeArrowheads="1"/>
          </p:cNvSpPr>
          <p:nvPr/>
        </p:nvSpPr>
        <p:spPr bwMode="auto">
          <a:xfrm rot="1137218">
            <a:off x="7667625" y="981075"/>
            <a:ext cx="935038" cy="457200"/>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3AB1C7"/>
                </a:solidFill>
                <a:effectLst>
                  <a:outerShdw blurRad="38100" dist="38100" dir="2700000" algn="tl">
                    <a:srgbClr val="C0C0C0"/>
                  </a:outerShdw>
                </a:effectLst>
                <a:latin typeface="Verdana" pitchFamily="34" charset="0"/>
                <a:cs typeface="Mj_Tunisia Lt" panose="00000400000000000000" pitchFamily="2" charset="-78"/>
              </a:rPr>
              <a:t>N</a:t>
            </a:r>
          </a:p>
        </p:txBody>
      </p:sp>
      <p:sp>
        <p:nvSpPr>
          <p:cNvPr id="5129" name="AutoShape 9"/>
          <p:cNvSpPr>
            <a:spLocks noChangeArrowheads="1"/>
          </p:cNvSpPr>
          <p:nvPr/>
        </p:nvSpPr>
        <p:spPr bwMode="auto">
          <a:xfrm rot="1114066">
            <a:off x="7667625" y="765175"/>
            <a:ext cx="792163" cy="935038"/>
          </a:xfrm>
          <a:prstGeom prst="right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5130" name="AutoShape 10"/>
          <p:cNvSpPr>
            <a:spLocks noChangeArrowheads="1"/>
          </p:cNvSpPr>
          <p:nvPr/>
        </p:nvSpPr>
        <p:spPr bwMode="auto">
          <a:xfrm>
            <a:off x="0" y="2708275"/>
            <a:ext cx="892175" cy="576263"/>
          </a:xfrm>
          <a:prstGeom prst="rightArrow">
            <a:avLst>
              <a:gd name="adj1" fmla="val 50000"/>
              <a:gd name="adj2" fmla="val 38705"/>
            </a:avLst>
          </a:prstGeom>
          <a:solidFill>
            <a:schemeClr val="accent2"/>
          </a:solidFill>
          <a:ln w="9525">
            <a:solidFill>
              <a:schemeClr val="tx1"/>
            </a:solidFill>
            <a:miter lim="800000"/>
            <a:headEnd/>
            <a:tailEnd/>
          </a:ln>
        </p:spPr>
        <p:txBody>
          <a:bodyPr wrap="none" anchor="ctr"/>
          <a:lstStyle/>
          <a:p>
            <a:endParaRPr lang="fa-IR"/>
          </a:p>
        </p:txBody>
      </p:sp>
      <p:sp>
        <p:nvSpPr>
          <p:cNvPr id="5131" name="AutoShape 11"/>
          <p:cNvSpPr>
            <a:spLocks noChangeArrowheads="1"/>
          </p:cNvSpPr>
          <p:nvPr/>
        </p:nvSpPr>
        <p:spPr bwMode="auto">
          <a:xfrm rot="-5607524">
            <a:off x="5599113" y="4976812"/>
            <a:ext cx="1081088" cy="576263"/>
          </a:xfrm>
          <a:prstGeom prst="rightArrow">
            <a:avLst>
              <a:gd name="adj1" fmla="val 50000"/>
              <a:gd name="adj2" fmla="val 4690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lgn="ctr"/>
            <a:endParaRPr lang="fa-IR" b="1">
              <a:solidFill>
                <a:schemeClr val="accent2"/>
              </a:solidFill>
              <a:latin typeface="Verdana" pitchFamily="34" charset="0"/>
            </a:endParaRPr>
          </a:p>
        </p:txBody>
      </p:sp>
      <p:sp>
        <p:nvSpPr>
          <p:cNvPr id="5132" name="AutoShape 12"/>
          <p:cNvSpPr>
            <a:spLocks noChangeArrowheads="1"/>
          </p:cNvSpPr>
          <p:nvPr/>
        </p:nvSpPr>
        <p:spPr bwMode="auto">
          <a:xfrm rot="-9506510">
            <a:off x="8207375" y="2924175"/>
            <a:ext cx="936625" cy="576263"/>
          </a:xfrm>
          <a:prstGeom prst="rightArrow">
            <a:avLst>
              <a:gd name="adj1" fmla="val 50000"/>
              <a:gd name="adj2" fmla="val 40634"/>
            </a:avLst>
          </a:prstGeom>
          <a:solidFill>
            <a:schemeClr val="accent2"/>
          </a:solidFill>
          <a:ln w="9525">
            <a:solidFill>
              <a:schemeClr val="tx1"/>
            </a:solidFill>
            <a:miter lim="800000"/>
            <a:headEnd/>
            <a:tailEnd/>
          </a:ln>
        </p:spPr>
        <p:txBody>
          <a:bodyPr wrap="none" anchor="ctr"/>
          <a:lstStyle/>
          <a:p>
            <a:endParaRPr lang="fa-IR"/>
          </a:p>
        </p:txBody>
      </p:sp>
      <p:sp>
        <p:nvSpPr>
          <p:cNvPr id="5133" name="AutoShape 13"/>
          <p:cNvSpPr>
            <a:spLocks noChangeArrowheads="1"/>
          </p:cNvSpPr>
          <p:nvPr/>
        </p:nvSpPr>
        <p:spPr bwMode="auto">
          <a:xfrm rot="-5607524">
            <a:off x="2770981" y="4869657"/>
            <a:ext cx="1152525" cy="576262"/>
          </a:xfrm>
          <a:prstGeom prst="rightArrow">
            <a:avLst>
              <a:gd name="adj1" fmla="val 50000"/>
              <a:gd name="adj2" fmla="val 50000"/>
            </a:avLst>
          </a:prstGeom>
          <a:solidFill>
            <a:schemeClr val="accent2"/>
          </a:solidFill>
          <a:ln w="9525">
            <a:solidFill>
              <a:srgbClr val="DFF41C"/>
            </a:solidFill>
            <a:miter lim="800000"/>
            <a:headEnd/>
            <a:tailEnd/>
          </a:ln>
        </p:spPr>
        <p:txBody>
          <a:bodyPr vert="eaVert" wrap="none" anchor="ctr"/>
          <a:lstStyle/>
          <a:p>
            <a:pPr algn="ctr"/>
            <a:endParaRPr lang="fa-IR" b="1">
              <a:solidFill>
                <a:schemeClr val="accent2"/>
              </a:solidFill>
              <a:latin typeface="Verdana" pitchFamily="34" charset="0"/>
            </a:endParaRPr>
          </a:p>
        </p:txBody>
      </p:sp>
      <p:sp>
        <p:nvSpPr>
          <p:cNvPr id="5134" name="AutoShape 14"/>
          <p:cNvSpPr>
            <a:spLocks noChangeArrowheads="1"/>
          </p:cNvSpPr>
          <p:nvPr/>
        </p:nvSpPr>
        <p:spPr bwMode="auto">
          <a:xfrm rot="-5607524">
            <a:off x="5579269" y="4796631"/>
            <a:ext cx="1152525" cy="576263"/>
          </a:xfrm>
          <a:prstGeom prst="rightArrow">
            <a:avLst>
              <a:gd name="adj1" fmla="val 50000"/>
              <a:gd name="adj2" fmla="val 50000"/>
            </a:avLst>
          </a:prstGeom>
          <a:solidFill>
            <a:schemeClr val="accent2"/>
          </a:solidFill>
          <a:ln w="9525">
            <a:solidFill>
              <a:srgbClr val="DFF41C"/>
            </a:solidFill>
            <a:miter lim="800000"/>
            <a:headEnd/>
            <a:tailEnd/>
          </a:ln>
        </p:spPr>
        <p:txBody>
          <a:bodyPr vert="eaVert" wrap="none" anchor="ctr"/>
          <a:lstStyle/>
          <a:p>
            <a:pPr algn="ctr"/>
            <a:endParaRPr lang="fa-IR" b="1">
              <a:solidFill>
                <a:schemeClr val="accent2"/>
              </a:solidFill>
              <a:latin typeface="Verdana" pitchFamily="34" charset="0"/>
            </a:endParaRPr>
          </a:p>
        </p:txBody>
      </p:sp>
      <p:sp>
        <p:nvSpPr>
          <p:cNvPr id="5135" name="Text Box 15"/>
          <p:cNvSpPr txBox="1">
            <a:spLocks noChangeArrowheads="1"/>
          </p:cNvSpPr>
          <p:nvPr/>
        </p:nvSpPr>
        <p:spPr bwMode="auto">
          <a:xfrm>
            <a:off x="2700338" y="5805488"/>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ورودی </a:t>
            </a:r>
            <a:endParaRPr lang="en-US" sz="2400" b="1" dirty="0">
              <a:solidFill>
                <a:srgbClr val="3AB1C7"/>
              </a:solidFill>
              <a:cs typeface="Mj_Tunisia Lt" panose="00000400000000000000" pitchFamily="2" charset="-78"/>
            </a:endParaRPr>
          </a:p>
        </p:txBody>
      </p:sp>
      <p:sp>
        <p:nvSpPr>
          <p:cNvPr id="5136" name="Text Box 16"/>
          <p:cNvSpPr txBox="1">
            <a:spLocks noChangeArrowheads="1"/>
          </p:cNvSpPr>
          <p:nvPr/>
        </p:nvSpPr>
        <p:spPr bwMode="auto">
          <a:xfrm>
            <a:off x="5292725" y="5805488"/>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ورودی </a:t>
            </a:r>
            <a:endParaRPr lang="en-US" sz="2400" b="1" dirty="0">
              <a:solidFill>
                <a:srgbClr val="3AB1C7"/>
              </a:solidFill>
              <a:cs typeface="Mj_Tunisia Lt" panose="00000400000000000000" pitchFamily="2" charset="-78"/>
            </a:endParaRPr>
          </a:p>
        </p:txBody>
      </p:sp>
      <p:sp>
        <p:nvSpPr>
          <p:cNvPr id="5137" name="Text Box 17"/>
          <p:cNvSpPr txBox="1">
            <a:spLocks noChangeArrowheads="1"/>
          </p:cNvSpPr>
          <p:nvPr/>
        </p:nvSpPr>
        <p:spPr bwMode="auto">
          <a:xfrm>
            <a:off x="-180975" y="234950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cs typeface="Mj_Tunisia Lt" panose="00000400000000000000" pitchFamily="2" charset="-78"/>
              </a:rPr>
              <a:t>ورودی </a:t>
            </a:r>
            <a:endParaRPr lang="en-US" sz="2400" b="1" dirty="0">
              <a:solidFill>
                <a:srgbClr val="3AB1C7"/>
              </a:solidFill>
              <a:cs typeface="Mj_Tunisia Lt" panose="00000400000000000000" pitchFamily="2" charset="-78"/>
            </a:endParaRPr>
          </a:p>
        </p:txBody>
      </p:sp>
      <p:sp>
        <p:nvSpPr>
          <p:cNvPr id="5138" name="Text Box 18"/>
          <p:cNvSpPr txBox="1">
            <a:spLocks noChangeArrowheads="1"/>
          </p:cNvSpPr>
          <p:nvPr/>
        </p:nvSpPr>
        <p:spPr bwMode="auto">
          <a:xfrm rot="1114893">
            <a:off x="8101013" y="2997200"/>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2400" b="1" dirty="0">
                <a:solidFill>
                  <a:srgbClr val="3AB1C7"/>
                </a:solidFill>
                <a:latin typeface="Verdana" pitchFamily="34" charset="0"/>
                <a:cs typeface="Mj_Tunisia Lt" panose="00000400000000000000" pitchFamily="2" charset="-78"/>
              </a:rPr>
              <a:t>ورودی </a:t>
            </a:r>
            <a:endParaRPr lang="en-US" sz="2400" b="1" dirty="0">
              <a:solidFill>
                <a:srgbClr val="3AB1C7"/>
              </a:solidFill>
              <a:latin typeface="Verdana" pitchFamily="34" charset="0"/>
              <a:cs typeface="Mj_Tunisia Lt" panose="00000400000000000000" pitchFamily="2" charset="-78"/>
            </a:endParaRPr>
          </a:p>
        </p:txBody>
      </p:sp>
      <p:sp>
        <p:nvSpPr>
          <p:cNvPr id="5139" name="Text Box 19"/>
          <p:cNvSpPr txBox="1">
            <a:spLocks noChangeArrowheads="1"/>
          </p:cNvSpPr>
          <p:nvPr/>
        </p:nvSpPr>
        <p:spPr bwMode="auto">
          <a:xfrm>
            <a:off x="5508625" y="476250"/>
            <a:ext cx="20161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a-IR" sz="4800" b="1" dirty="0">
                <a:solidFill>
                  <a:srgbClr val="3AB1C7"/>
                </a:solidFill>
                <a:latin typeface="Verdana" pitchFamily="34" charset="0"/>
                <a:cs typeface="Mj_Tunisia Lt" panose="00000400000000000000" pitchFamily="2" charset="-78"/>
              </a:rPr>
              <a:t>تحلیل سایت</a:t>
            </a:r>
            <a:endParaRPr lang="en-US" sz="4800" b="1" dirty="0">
              <a:solidFill>
                <a:srgbClr val="3AB1C7"/>
              </a:solidFill>
              <a:latin typeface="Verdana" pitchFamily="34" charset="0"/>
              <a:cs typeface="Mj_Tunisia Lt" panose="00000400000000000000" pitchFamily="2" charset="-78"/>
            </a:endParaRPr>
          </a:p>
        </p:txBody>
      </p:sp>
      <p:sp>
        <p:nvSpPr>
          <p:cNvPr id="5140" name="Rectangle 20"/>
          <p:cNvSpPr>
            <a:spLocks noChangeArrowheads="1"/>
          </p:cNvSpPr>
          <p:nvPr/>
        </p:nvSpPr>
        <p:spPr bwMode="auto">
          <a:xfrm>
            <a:off x="5292725" y="549275"/>
            <a:ext cx="2087563" cy="792163"/>
          </a:xfrm>
          <a:prstGeom prst="rect">
            <a:avLst/>
          </a:prstGeom>
          <a:noFill/>
          <a:ln w="9525">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Tree>
    <p:extLst>
      <p:ext uri="{BB962C8B-B14F-4D97-AF65-F5344CB8AC3E}">
        <p14:creationId xmlns:p14="http://schemas.microsoft.com/office/powerpoint/2010/main" val="11418670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MG1082"/>
          <p:cNvPicPr>
            <a:picLocks noChangeAspect="1" noChangeArrowheads="1"/>
          </p:cNvPicPr>
          <p:nvPr/>
        </p:nvPicPr>
        <p:blipFill>
          <a:blip r:embed="rId2" cstate="email">
            <a:lum bright="30000" contrast="30000"/>
            <a:extLst>
              <a:ext uri="{28A0092B-C50C-407E-A947-70E740481C1C}">
                <a14:useLocalDpi xmlns:a14="http://schemas.microsoft.com/office/drawing/2010/main"/>
              </a:ext>
            </a:extLst>
          </a:blip>
          <a:srcRect/>
          <a:stretch>
            <a:fillRect/>
          </a:stretch>
        </p:blipFill>
        <p:spPr bwMode="auto">
          <a:xfrm>
            <a:off x="539750" y="333375"/>
            <a:ext cx="3779838"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088" y="3284538"/>
            <a:ext cx="255587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4648200" y="476250"/>
            <a:ext cx="449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4400" dirty="0">
                <a:solidFill>
                  <a:srgbClr val="3AB1C7"/>
                </a:solidFill>
                <a:latin typeface="Verdana" pitchFamily="34" charset="0"/>
                <a:cs typeface="Mj_Tunisia Lt" panose="00000400000000000000" pitchFamily="2" charset="-78"/>
              </a:rPr>
              <a:t>ورودی های مجموعه:</a:t>
            </a:r>
            <a:endParaRPr lang="en-US" sz="4400" dirty="0">
              <a:solidFill>
                <a:srgbClr val="3AB1C7"/>
              </a:solidFill>
              <a:latin typeface="Verdana" pitchFamily="34" charset="0"/>
              <a:cs typeface="Mj_Tunisia Lt" panose="00000400000000000000" pitchFamily="2" charset="-78"/>
            </a:endParaRPr>
          </a:p>
        </p:txBody>
      </p:sp>
      <p:sp>
        <p:nvSpPr>
          <p:cNvPr id="148485" name="Rectangle 5"/>
          <p:cNvSpPr>
            <a:spLocks noChangeArrowheads="1"/>
          </p:cNvSpPr>
          <p:nvPr/>
        </p:nvSpPr>
        <p:spPr bwMode="auto">
          <a:xfrm>
            <a:off x="539750" y="333375"/>
            <a:ext cx="3744913" cy="2808288"/>
          </a:xfrm>
          <a:prstGeom prst="rect">
            <a:avLst/>
          </a:prstGeom>
          <a:noFill/>
          <a:ln w="9525">
            <a:solidFill>
              <a:schemeClr val="tx1"/>
            </a:solidFill>
            <a:miter lim="800000"/>
            <a:headEnd/>
            <a:tailEnd/>
          </a:ln>
          <a:effectLst>
            <a:outerShdw dist="107763" dir="8100000" algn="ctr" rotWithShape="0">
              <a:schemeClr val="bg2">
                <a:alpha val="50000"/>
              </a:schemeClr>
            </a:outerShdw>
          </a:effectLst>
        </p:spPr>
        <p:txBody>
          <a:bodyPr wrap="none" anchor="ctr"/>
          <a:lstStyle/>
          <a:p>
            <a:pPr>
              <a:defRPr/>
            </a:pPr>
            <a:endParaRPr lang="fa-IR"/>
          </a:p>
        </p:txBody>
      </p:sp>
      <p:sp>
        <p:nvSpPr>
          <p:cNvPr id="6150" name="Rectangle 6"/>
          <p:cNvSpPr>
            <a:spLocks noChangeArrowheads="1"/>
          </p:cNvSpPr>
          <p:nvPr/>
        </p:nvSpPr>
        <p:spPr bwMode="auto">
          <a:xfrm>
            <a:off x="900113" y="3284538"/>
            <a:ext cx="22320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a-IR"/>
          </a:p>
        </p:txBody>
      </p:sp>
      <p:sp>
        <p:nvSpPr>
          <p:cNvPr id="6151" name="Text Box 7"/>
          <p:cNvSpPr txBox="1">
            <a:spLocks noChangeArrowheads="1"/>
          </p:cNvSpPr>
          <p:nvPr/>
        </p:nvSpPr>
        <p:spPr bwMode="auto">
          <a:xfrm>
            <a:off x="4859338" y="2420938"/>
            <a:ext cx="36004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2000" dirty="0">
                <a:solidFill>
                  <a:schemeClr val="bg1">
                    <a:lumMod val="85000"/>
                  </a:schemeClr>
                </a:solidFill>
                <a:cs typeface="Mj_Tunisia Lt" panose="00000400000000000000" pitchFamily="2" charset="-78"/>
              </a:rPr>
              <a:t>این مجموعه چهار ورودی دارد که یکی از انها ورودی اصلی است که مشرف به خیابان اصلی است و در عرض زمین قرار گرفته است و سه ورودی دیگر در دو ضلع دیگر که مشرف به خیابان 10 متری هستند )قرار گرفته اند که در مجموع دسترسی انسان را به تمام نقاط مجتمع اسان می کند. ورودی اصلی با یک قوس به سمت دا خل مجتمع یک حالت دعوت کنندگی ایجاد نموده است </a:t>
            </a:r>
            <a:endParaRPr lang="en-US" sz="2000" dirty="0">
              <a:solidFill>
                <a:schemeClr val="bg1">
                  <a:lumMod val="85000"/>
                </a:schemeClr>
              </a:solidFill>
              <a:cs typeface="Mj_Tunisia Lt" panose="00000400000000000000" pitchFamily="2" charset="-78"/>
            </a:endParaRPr>
          </a:p>
        </p:txBody>
      </p:sp>
    </p:spTree>
    <p:extLst>
      <p:ext uri="{BB962C8B-B14F-4D97-AF65-F5344CB8AC3E}">
        <p14:creationId xmlns:p14="http://schemas.microsoft.com/office/powerpoint/2010/main" val="7283918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914400" y="370392"/>
            <a:ext cx="772001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50000"/>
              </a:spcBef>
            </a:pPr>
            <a:r>
              <a:rPr lang="fa-IR" sz="4000" dirty="0">
                <a:solidFill>
                  <a:srgbClr val="3AB1C7"/>
                </a:solidFill>
                <a:latin typeface="Verdana" pitchFamily="34" charset="0"/>
                <a:cs typeface="Mj_Tunisia Lt" panose="00000400000000000000" pitchFamily="2" charset="-78"/>
              </a:rPr>
              <a:t>تحلیل ورودی ها:</a:t>
            </a:r>
          </a:p>
          <a:p>
            <a:pPr algn="just" rtl="1" eaLnBrk="1" hangingPunct="1">
              <a:spcBef>
                <a:spcPct val="50000"/>
              </a:spcBef>
            </a:pPr>
            <a:r>
              <a:rPr lang="fa-IR" sz="2000" dirty="0">
                <a:solidFill>
                  <a:schemeClr val="bg1">
                    <a:lumMod val="85000"/>
                  </a:schemeClr>
                </a:solidFill>
                <a:latin typeface="Verdana" pitchFamily="34" charset="0"/>
                <a:cs typeface="Mj_Tunisia Lt" panose="00000400000000000000" pitchFamily="2" charset="-78"/>
              </a:rPr>
              <a:t>یکی از مشکلاتی که شاید در طراحی زمین هایی که در یک جهت کشیدگی دارند دور شدن مسافتها ست.</a:t>
            </a:r>
          </a:p>
          <a:p>
            <a:pPr algn="just" rtl="1" eaLnBrk="1" hangingPunct="1">
              <a:spcBef>
                <a:spcPct val="50000"/>
              </a:spcBef>
            </a:pPr>
            <a:r>
              <a:rPr lang="fa-IR" sz="2000" dirty="0">
                <a:solidFill>
                  <a:schemeClr val="bg1">
                    <a:lumMod val="85000"/>
                  </a:schemeClr>
                </a:solidFill>
                <a:latin typeface="Verdana" pitchFamily="34" charset="0"/>
                <a:cs typeface="Mj_Tunisia Lt" panose="00000400000000000000" pitchFamily="2" charset="-78"/>
              </a:rPr>
              <a:t>وجود دسترسی ها یکی از شمال ویکی از جنوب (اضلاع کوچکتر) ودو تا از ضلع شرقی (ضلع بزرگتر) توانسته مشکل دوری مسافتها را به راحتی مرتفع کند وشخص می تواند به راحتی از بیرون با طی کردن مسا فت کوتاه به قلب مجموعه دست یابد</a:t>
            </a:r>
            <a:r>
              <a:rPr lang="fa-IR" sz="2400" dirty="0">
                <a:solidFill>
                  <a:schemeClr val="bg1">
                    <a:lumMod val="85000"/>
                  </a:schemeClr>
                </a:solidFill>
                <a:latin typeface="Verdana" pitchFamily="34" charset="0"/>
                <a:cs typeface="Mj_Tunisia Lt" panose="00000400000000000000" pitchFamily="2" charset="-78"/>
              </a:rPr>
              <a:t>. </a:t>
            </a:r>
            <a:endParaRPr lang="en-US" sz="2400" dirty="0">
              <a:solidFill>
                <a:schemeClr val="bg1">
                  <a:lumMod val="85000"/>
                </a:schemeClr>
              </a:solidFill>
              <a:latin typeface="Verdana" pitchFamily="34" charset="0"/>
              <a:cs typeface="Mj_Tunisia Lt" panose="00000400000000000000" pitchFamily="2" charset="-78"/>
            </a:endParaRPr>
          </a:p>
        </p:txBody>
      </p:sp>
      <p:pic>
        <p:nvPicPr>
          <p:cNvPr id="7171" name="Picture 4" descr="CIMG106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213" y="4076700"/>
            <a:ext cx="48958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5"/>
          <p:cNvSpPr>
            <a:spLocks noChangeArrowheads="1"/>
          </p:cNvSpPr>
          <p:nvPr/>
        </p:nvSpPr>
        <p:spPr bwMode="auto">
          <a:xfrm>
            <a:off x="2339975" y="5013325"/>
            <a:ext cx="387350" cy="43180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fa-IR"/>
          </a:p>
        </p:txBody>
      </p:sp>
      <p:sp>
        <p:nvSpPr>
          <p:cNvPr id="7173" name="AutoShape 6"/>
          <p:cNvSpPr>
            <a:spLocks noChangeArrowheads="1"/>
          </p:cNvSpPr>
          <p:nvPr/>
        </p:nvSpPr>
        <p:spPr bwMode="auto">
          <a:xfrm rot="-5607524">
            <a:off x="4355307" y="6022181"/>
            <a:ext cx="360362" cy="358775"/>
          </a:xfrm>
          <a:prstGeom prst="rightArrow">
            <a:avLst>
              <a:gd name="adj1" fmla="val 50000"/>
              <a:gd name="adj2" fmla="val 25111"/>
            </a:avLst>
          </a:prstGeom>
          <a:solidFill>
            <a:schemeClr val="accent2"/>
          </a:solidFill>
          <a:ln w="9525">
            <a:solidFill>
              <a:schemeClr val="tx1"/>
            </a:solidFill>
            <a:miter lim="800000"/>
            <a:headEnd/>
            <a:tailEnd/>
          </a:ln>
        </p:spPr>
        <p:txBody>
          <a:bodyPr vert="eaVert" wrap="none" anchor="ctr"/>
          <a:lstStyle/>
          <a:p>
            <a:pPr algn="ctr"/>
            <a:endParaRPr lang="fa-IR" b="1">
              <a:solidFill>
                <a:schemeClr val="accent2"/>
              </a:solidFill>
              <a:latin typeface="Verdana" pitchFamily="34" charset="0"/>
            </a:endParaRPr>
          </a:p>
        </p:txBody>
      </p:sp>
      <p:sp>
        <p:nvSpPr>
          <p:cNvPr id="7174" name="AutoShape 7"/>
          <p:cNvSpPr>
            <a:spLocks noChangeArrowheads="1"/>
          </p:cNvSpPr>
          <p:nvPr/>
        </p:nvSpPr>
        <p:spPr bwMode="auto">
          <a:xfrm rot="-5607524">
            <a:off x="6011070" y="6022181"/>
            <a:ext cx="360362" cy="358775"/>
          </a:xfrm>
          <a:prstGeom prst="rightArrow">
            <a:avLst>
              <a:gd name="adj1" fmla="val 50000"/>
              <a:gd name="adj2" fmla="val 25111"/>
            </a:avLst>
          </a:prstGeom>
          <a:solidFill>
            <a:schemeClr val="accent2"/>
          </a:solidFill>
          <a:ln w="9525">
            <a:solidFill>
              <a:schemeClr val="tx1"/>
            </a:solidFill>
            <a:miter lim="800000"/>
            <a:headEnd/>
            <a:tailEnd/>
          </a:ln>
        </p:spPr>
        <p:txBody>
          <a:bodyPr vert="eaVert" wrap="none" anchor="ctr"/>
          <a:lstStyle/>
          <a:p>
            <a:pPr algn="ctr"/>
            <a:endParaRPr lang="fa-IR" b="1">
              <a:solidFill>
                <a:schemeClr val="accent2"/>
              </a:solidFill>
              <a:latin typeface="Verdana" pitchFamily="34" charset="0"/>
            </a:endParaRPr>
          </a:p>
        </p:txBody>
      </p:sp>
      <p:sp>
        <p:nvSpPr>
          <p:cNvPr id="7175" name="AutoShape 8"/>
          <p:cNvSpPr>
            <a:spLocks noChangeArrowheads="1"/>
          </p:cNvSpPr>
          <p:nvPr/>
        </p:nvSpPr>
        <p:spPr bwMode="auto">
          <a:xfrm rot="915307">
            <a:off x="7524750" y="5229225"/>
            <a:ext cx="504825" cy="360363"/>
          </a:xfrm>
          <a:prstGeom prst="leftArrow">
            <a:avLst>
              <a:gd name="adj1" fmla="val 50000"/>
              <a:gd name="adj2" fmla="val 35022"/>
            </a:avLst>
          </a:prstGeom>
          <a:solidFill>
            <a:schemeClr val="accent2"/>
          </a:solidFill>
          <a:ln w="9525">
            <a:solidFill>
              <a:schemeClr val="tx1"/>
            </a:solidFill>
            <a:miter lim="800000"/>
            <a:headEnd/>
            <a:tailEnd/>
          </a:ln>
        </p:spPr>
        <p:txBody>
          <a:bodyPr wrap="none" anchor="ctr"/>
          <a:lstStyle/>
          <a:p>
            <a:endParaRPr lang="fa-IR"/>
          </a:p>
        </p:txBody>
      </p:sp>
    </p:spTree>
    <p:extLst>
      <p:ext uri="{BB962C8B-B14F-4D97-AF65-F5344CB8AC3E}">
        <p14:creationId xmlns:p14="http://schemas.microsoft.com/office/powerpoint/2010/main" val="2490232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TotalTime>
  <Words>2295</Words>
  <Application>Microsoft Office PowerPoint</Application>
  <PresentationFormat>On-screen Show (4:3)</PresentationFormat>
  <Paragraphs>336</Paragraphs>
  <Slides>117</Slides>
  <Notes>61</Notes>
  <HiddenSlides>0</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PowerPoint Presentation</vt:lpstr>
      <vt:lpstr>مجموعه مسکونی تالمات </vt:lpstr>
      <vt:lpstr>اين مجموعه در گونه ساخت و سازهای خطی قرار می گیرد. اين شيوه آرايش مسير پياده دلپذيری در ميان ساختمان ها بوجود آورده است.</vt:lpstr>
      <vt:lpstr>PowerPoint Presentation</vt:lpstr>
      <vt:lpstr>ديد عمومی به مجموعه تالمات از جنوب غرب </vt:lpstr>
      <vt:lpstr>آنچه در اين طرح مهم است تامين حداکثر خلوت و عدم اشراف برای فضاهای داخلی و باز کليه واحدها با استفاده از شيب زمين می باشد.</vt:lpstr>
      <vt:lpstr>دسترسی پياده مرکزی به مجموعه تالمات</vt:lpstr>
      <vt:lpstr>مجموعه بران نادرن</vt:lpstr>
      <vt:lpstr>PowerPoint Presentation</vt:lpstr>
      <vt:lpstr>فضای ما بين ساختمان ها در مجموعه بران نادرن</vt:lpstr>
      <vt:lpstr>فضای ما بين ساختمان ها در مجموعه بران نادرن</vt:lpstr>
      <vt:lpstr>PowerPoint Presentation</vt:lpstr>
      <vt:lpstr>مجموعه مسکونی تارا</vt:lpstr>
      <vt:lpstr>گروه مسکن های خطی امکانات بالقوه فراوانی را در زمينه ترکيب بدست می دهد و جذابيت های فراوانی را ايجاد می نمايد. </vt:lpstr>
      <vt:lpstr>نحوه آرايش واحدها در جوار هم به گونه ای است که باعث بوجود آمدن يک فضای عمومی مرکزی در ميان دو رديف موازی از ساختمان ها شده است. ورودی کليه واحدها از اين فضا صورت می گيرد. </vt:lpstr>
      <vt:lpstr>در اين طرح جهت اجتناب از راههای پرهزينه دسترسی های عمودی، از واحدهای دو طبقه کم عرضی سود جسته شده است که سقف واحدهای طبقه زيرين به مثابه تراس هايی برای طبقات بالاتر عمل می نمايد. بدين ترتيب فضای باز خصوصی برای کليه واحدها تامين شده است. </vt:lpstr>
      <vt:lpstr>ترکيب واحدها در مجموعه تارا</vt:lpstr>
      <vt:lpstr>مجموعه مسکونی تيتان </vt:lpstr>
      <vt:lpstr>مدول اصلی اين طرح مرکب از يک فضای باز ميانی  و واحدهای مسکونی پيرامون آن می باشد که به صورت ترکيبی از خوشه های دو ،چهار، هشت و شانزده مدوله به کار برده می شود. </vt:lpstr>
      <vt:lpstr>ورود به فضای میانی فقط از مسيری امکان پذير است که از ميان خانه های پيرامون آن می گذرد به اين ترتيب امکان مکان يابی تسهيلات عمومی در جوار اين مسير و گونه ای کنترل ساده و غير رسمی برای ورود به فضای ميانی اعمال می شود.</vt:lpstr>
      <vt:lpstr>مسيرهای دسترسی به خوشه ها به صورت بن بست های کوتاهی هستند که امکان خدمات رسانی با کيفيت بالا را فراهم می سازد. در اين پروژه دسترسی به واحدها از مسيری در پشت هر واحد صورت می گيرد. به عبارت ديگر هر واحد از يک سمت مستقيما به مسير دسترسی و از سمت ديگر به فضای باز ميانی متصل می گردد. </vt:lpstr>
      <vt:lpstr>ساختمان های واقع در کنج مشکلاتی مانند دشواريهای تامين مناسب روشنايی نور روز برای فضای داخلی و چگونگی تامين دسترسی دارند. </vt:lpstr>
      <vt:lpstr>مجموعه مسکونی در بازيلدون</vt:lpstr>
      <vt:lpstr>قسمت اعظم طرح با استفاده از ترکيب دو گونه پيرامونی و خطی در رديف های موازی ساماندهی شده است.</vt:lpstr>
      <vt:lpstr>PowerPoint Presentation</vt:lpstr>
      <vt:lpstr>بخشی از پلان موقعيت طرح ساخت و سازهای ترکيبی در بازيلدون با استفاده از ترکيب دو گونه پيرامونی و خطی در امتداد خيابان</vt:lpstr>
      <vt:lpstr>PowerPoint Presentation</vt:lpstr>
      <vt:lpstr>اغلب نقطه ضعف های این گونه از ساختمان با انصراف از بهره برداری بيشينه از بستر طرح و برخورداری از يک طرح ماهرانه قابل جبران هستند.  مانند آرايش يک در ميان و يا ضربدری ساختمان ها</vt:lpstr>
      <vt:lpstr>PowerPoint Presentation</vt:lpstr>
      <vt:lpstr>PowerPoint Presentation</vt:lpstr>
      <vt:lpstr>PowerPoint Presentation</vt:lpstr>
      <vt:lpstr>مجتمع مسکونی امامیه مشهد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تحلیل و بررسی مجتمع مسکونی ایرانی</dc:title>
  <dc:creator>lenovo</dc:creator>
  <cp:lastModifiedBy>mohammad</cp:lastModifiedBy>
  <cp:revision>25</cp:revision>
  <dcterms:created xsi:type="dcterms:W3CDTF">2015-03-09T15:55:46Z</dcterms:created>
  <dcterms:modified xsi:type="dcterms:W3CDTF">2016-02-26T18:44:45Z</dcterms:modified>
</cp:coreProperties>
</file>