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81" r:id="rId9"/>
    <p:sldId id="282" r:id="rId10"/>
    <p:sldId id="279" r:id="rId11"/>
    <p:sldId id="280" r:id="rId12"/>
    <p:sldId id="283" r:id="rId13"/>
    <p:sldId id="262" r:id="rId14"/>
    <p:sldId id="263" r:id="rId15"/>
    <p:sldId id="264" r:id="rId16"/>
    <p:sldId id="258" r:id="rId17"/>
    <p:sldId id="267" r:id="rId18"/>
    <p:sldId id="260" r:id="rId19"/>
    <p:sldId id="259" r:id="rId20"/>
    <p:sldId id="266" r:id="rId21"/>
    <p:sldId id="269" r:id="rId22"/>
    <p:sldId id="268" r:id="rId23"/>
    <p:sldId id="270" r:id="rId24"/>
    <p:sldId id="271" r:id="rId25"/>
    <p:sldId id="272" r:id="rId26"/>
    <p:sldId id="27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303" r:id="rId42"/>
    <p:sldId id="304" r:id="rId43"/>
    <p:sldId id="298" r:id="rId44"/>
    <p:sldId id="299" r:id="rId45"/>
    <p:sldId id="300" r:id="rId46"/>
    <p:sldId id="301" r:id="rId47"/>
    <p:sldId id="30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2AC31-CAAA-4174-9886-0110446137AF}" type="doc">
      <dgm:prSet loTypeId="urn:microsoft.com/office/officeart/2005/8/layout/venn1" loCatId="relationship" qsTypeId="urn:microsoft.com/office/officeart/2005/8/quickstyle/3d2" qsCatId="3D" csTypeId="urn:microsoft.com/office/officeart/2005/8/colors/colorful2" csCatId="colorful" phldr="1"/>
      <dgm:spPr/>
    </dgm:pt>
    <dgm:pt modelId="{213E2344-A9D0-488B-8F1A-BEE91ED83766}">
      <dgm:prSet phldrT="[Text]" custT="1"/>
      <dgm:spPr/>
      <dgm:t>
        <a:bodyPr/>
        <a:lstStyle/>
        <a:p>
          <a:r>
            <a:rPr lang="fa-IR" sz="2400" dirty="0" smtClean="0">
              <a:cs typeface="B Jadid" panose="00000700000000000000" pitchFamily="2" charset="-78"/>
            </a:rPr>
            <a:t>بدنی</a:t>
          </a:r>
          <a:endParaRPr lang="en-US" sz="2400" dirty="0">
            <a:cs typeface="B Jadid" panose="00000700000000000000" pitchFamily="2" charset="-78"/>
          </a:endParaRPr>
        </a:p>
      </dgm:t>
    </dgm:pt>
    <dgm:pt modelId="{7CA7E435-2214-4D42-A370-FF35BE7D2280}" type="parTrans" cxnId="{AF7D67A2-F2B7-4686-B409-B07A1CBDFC0F}">
      <dgm:prSet/>
      <dgm:spPr/>
      <dgm:t>
        <a:bodyPr/>
        <a:lstStyle/>
        <a:p>
          <a:endParaRPr lang="en-US"/>
        </a:p>
      </dgm:t>
    </dgm:pt>
    <dgm:pt modelId="{ADBD470C-3722-4D8C-B3F7-62DD50AB79F6}" type="sibTrans" cxnId="{AF7D67A2-F2B7-4686-B409-B07A1CBDFC0F}">
      <dgm:prSet/>
      <dgm:spPr/>
      <dgm:t>
        <a:bodyPr/>
        <a:lstStyle/>
        <a:p>
          <a:endParaRPr lang="en-US"/>
        </a:p>
      </dgm:t>
    </dgm:pt>
    <dgm:pt modelId="{E59A858B-144D-43C1-B141-91FD54755D23}">
      <dgm:prSet phldrT="[Text]" custT="1"/>
      <dgm:spPr/>
      <dgm:t>
        <a:bodyPr/>
        <a:lstStyle/>
        <a:p>
          <a:r>
            <a:rPr lang="fa-IR" sz="2400" dirty="0" smtClean="0">
              <a:cs typeface="B Jadid" panose="00000700000000000000" pitchFamily="2" charset="-78"/>
            </a:rPr>
            <a:t>عاطفی/ هیجانی</a:t>
          </a:r>
          <a:endParaRPr lang="en-US" sz="2400" dirty="0">
            <a:cs typeface="B Jadid" panose="00000700000000000000" pitchFamily="2" charset="-78"/>
          </a:endParaRPr>
        </a:p>
      </dgm:t>
    </dgm:pt>
    <dgm:pt modelId="{1A51BD5D-98F8-4FBC-9A41-6053B7C2CE58}" type="parTrans" cxnId="{611E13E6-8AC7-46B6-A570-10DBEAD362B0}">
      <dgm:prSet/>
      <dgm:spPr/>
      <dgm:t>
        <a:bodyPr/>
        <a:lstStyle/>
        <a:p>
          <a:endParaRPr lang="en-US"/>
        </a:p>
      </dgm:t>
    </dgm:pt>
    <dgm:pt modelId="{F8971440-9E21-4655-AB61-4DFDB1CE4754}" type="sibTrans" cxnId="{611E13E6-8AC7-46B6-A570-10DBEAD362B0}">
      <dgm:prSet/>
      <dgm:spPr/>
      <dgm:t>
        <a:bodyPr/>
        <a:lstStyle/>
        <a:p>
          <a:endParaRPr lang="en-US"/>
        </a:p>
      </dgm:t>
    </dgm:pt>
    <dgm:pt modelId="{6FA7D135-D466-405A-9D73-81BB37C3270C}">
      <dgm:prSet phldrT="[Text]" custT="1"/>
      <dgm:spPr/>
      <dgm:t>
        <a:bodyPr/>
        <a:lstStyle/>
        <a:p>
          <a:r>
            <a:rPr lang="fa-IR" sz="2400" dirty="0" smtClean="0">
              <a:cs typeface="B Jadid" panose="00000700000000000000" pitchFamily="2" charset="-78"/>
            </a:rPr>
            <a:t>جنسی</a:t>
          </a:r>
          <a:endParaRPr lang="en-US" sz="2400" dirty="0">
            <a:cs typeface="B Jadid" panose="00000700000000000000" pitchFamily="2" charset="-78"/>
          </a:endParaRPr>
        </a:p>
      </dgm:t>
    </dgm:pt>
    <dgm:pt modelId="{433E7E3D-26CF-43CD-B1CF-0F25122775D2}" type="parTrans" cxnId="{E13B1E02-CAD1-4391-A5E9-9A4CAF0BE724}">
      <dgm:prSet/>
      <dgm:spPr/>
      <dgm:t>
        <a:bodyPr/>
        <a:lstStyle/>
        <a:p>
          <a:endParaRPr lang="en-US"/>
        </a:p>
      </dgm:t>
    </dgm:pt>
    <dgm:pt modelId="{848C4678-ADA1-488B-B90F-916A0451DD82}" type="sibTrans" cxnId="{E13B1E02-CAD1-4391-A5E9-9A4CAF0BE724}">
      <dgm:prSet/>
      <dgm:spPr/>
      <dgm:t>
        <a:bodyPr/>
        <a:lstStyle/>
        <a:p>
          <a:endParaRPr lang="en-US"/>
        </a:p>
      </dgm:t>
    </dgm:pt>
    <dgm:pt modelId="{701A5C92-90D8-4EF0-A0FD-A55EA61F5B1D}">
      <dgm:prSet phldrT="[Text]" custT="1"/>
      <dgm:spPr/>
      <dgm:t>
        <a:bodyPr/>
        <a:lstStyle/>
        <a:p>
          <a:r>
            <a:rPr lang="fa-IR" sz="2400" dirty="0" smtClean="0">
              <a:cs typeface="B Jadid" panose="00000700000000000000" pitchFamily="2" charset="-78"/>
            </a:rPr>
            <a:t>غفلت</a:t>
          </a:r>
          <a:endParaRPr lang="en-US" sz="2400" dirty="0">
            <a:cs typeface="B Jadid" panose="00000700000000000000" pitchFamily="2" charset="-78"/>
          </a:endParaRPr>
        </a:p>
      </dgm:t>
    </dgm:pt>
    <dgm:pt modelId="{24FF45B4-CCF2-4865-B6B6-AAF3D7095184}" type="parTrans" cxnId="{8A44E967-49F3-47CB-B11D-DF65B290CB92}">
      <dgm:prSet/>
      <dgm:spPr/>
      <dgm:t>
        <a:bodyPr/>
        <a:lstStyle/>
        <a:p>
          <a:endParaRPr lang="en-US"/>
        </a:p>
      </dgm:t>
    </dgm:pt>
    <dgm:pt modelId="{EB872172-B1E9-46AA-ADDD-F703231682D0}" type="sibTrans" cxnId="{8A44E967-49F3-47CB-B11D-DF65B290CB92}">
      <dgm:prSet/>
      <dgm:spPr/>
      <dgm:t>
        <a:bodyPr/>
        <a:lstStyle/>
        <a:p>
          <a:endParaRPr lang="en-US"/>
        </a:p>
      </dgm:t>
    </dgm:pt>
    <dgm:pt modelId="{8BD92083-D760-44E6-A528-C5E8DB89D680}" type="pres">
      <dgm:prSet presAssocID="{D7E2AC31-CAAA-4174-9886-0110446137AF}" presName="compositeShape" presStyleCnt="0">
        <dgm:presLayoutVars>
          <dgm:chMax val="7"/>
          <dgm:dir/>
          <dgm:resizeHandles val="exact"/>
        </dgm:presLayoutVars>
      </dgm:prSet>
      <dgm:spPr/>
    </dgm:pt>
    <dgm:pt modelId="{3DED256D-7E16-4C85-9FB1-DB0A246DA402}" type="pres">
      <dgm:prSet presAssocID="{213E2344-A9D0-488B-8F1A-BEE91ED83766}" presName="circ1" presStyleLbl="vennNode1" presStyleIdx="0" presStyleCnt="4"/>
      <dgm:spPr/>
      <dgm:t>
        <a:bodyPr/>
        <a:lstStyle/>
        <a:p>
          <a:endParaRPr lang="en-US"/>
        </a:p>
      </dgm:t>
    </dgm:pt>
    <dgm:pt modelId="{B27F3FB2-A0E8-4746-8190-3299AB7E23B1}" type="pres">
      <dgm:prSet presAssocID="{213E2344-A9D0-488B-8F1A-BEE91ED8376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E13A7-65ED-47C4-AF40-C2B87EDF5B10}" type="pres">
      <dgm:prSet presAssocID="{E59A858B-144D-43C1-B141-91FD54755D23}" presName="circ2" presStyleLbl="vennNode1" presStyleIdx="1" presStyleCnt="4"/>
      <dgm:spPr/>
      <dgm:t>
        <a:bodyPr/>
        <a:lstStyle/>
        <a:p>
          <a:endParaRPr lang="en-US"/>
        </a:p>
      </dgm:t>
    </dgm:pt>
    <dgm:pt modelId="{B803C81C-5BBA-4B5E-B721-2460B67EF9FE}" type="pres">
      <dgm:prSet presAssocID="{E59A858B-144D-43C1-B141-91FD54755D2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33392-74C3-42B7-858C-2D418179F23E}" type="pres">
      <dgm:prSet presAssocID="{6FA7D135-D466-405A-9D73-81BB37C3270C}" presName="circ3" presStyleLbl="vennNode1" presStyleIdx="2" presStyleCnt="4"/>
      <dgm:spPr/>
      <dgm:t>
        <a:bodyPr/>
        <a:lstStyle/>
        <a:p>
          <a:endParaRPr lang="en-US"/>
        </a:p>
      </dgm:t>
    </dgm:pt>
    <dgm:pt modelId="{F26E79FC-04F0-417D-9820-226F1FD2C256}" type="pres">
      <dgm:prSet presAssocID="{6FA7D135-D466-405A-9D73-81BB37C3270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15B96-85D1-436D-980E-528798F4940B}" type="pres">
      <dgm:prSet presAssocID="{701A5C92-90D8-4EF0-A0FD-A55EA61F5B1D}" presName="circ4" presStyleLbl="vennNode1" presStyleIdx="3" presStyleCnt="4"/>
      <dgm:spPr/>
      <dgm:t>
        <a:bodyPr/>
        <a:lstStyle/>
        <a:p>
          <a:endParaRPr lang="en-US"/>
        </a:p>
      </dgm:t>
    </dgm:pt>
    <dgm:pt modelId="{63540FDB-2737-49B6-8991-7D99FAFCC374}" type="pres">
      <dgm:prSet presAssocID="{701A5C92-90D8-4EF0-A0FD-A55EA61F5B1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7D67A2-F2B7-4686-B409-B07A1CBDFC0F}" srcId="{D7E2AC31-CAAA-4174-9886-0110446137AF}" destId="{213E2344-A9D0-488B-8F1A-BEE91ED83766}" srcOrd="0" destOrd="0" parTransId="{7CA7E435-2214-4D42-A370-FF35BE7D2280}" sibTransId="{ADBD470C-3722-4D8C-B3F7-62DD50AB79F6}"/>
    <dgm:cxn modelId="{AC027E78-89ED-4475-B08A-BF52B7A47B71}" type="presOf" srcId="{6FA7D135-D466-405A-9D73-81BB37C3270C}" destId="{F26E79FC-04F0-417D-9820-226F1FD2C256}" srcOrd="1" destOrd="0" presId="urn:microsoft.com/office/officeart/2005/8/layout/venn1"/>
    <dgm:cxn modelId="{0B512E24-3205-462A-9057-5265E393EE80}" type="presOf" srcId="{E59A858B-144D-43C1-B141-91FD54755D23}" destId="{B803C81C-5BBA-4B5E-B721-2460B67EF9FE}" srcOrd="1" destOrd="0" presId="urn:microsoft.com/office/officeart/2005/8/layout/venn1"/>
    <dgm:cxn modelId="{8A44E967-49F3-47CB-B11D-DF65B290CB92}" srcId="{D7E2AC31-CAAA-4174-9886-0110446137AF}" destId="{701A5C92-90D8-4EF0-A0FD-A55EA61F5B1D}" srcOrd="3" destOrd="0" parTransId="{24FF45B4-CCF2-4865-B6B6-AAF3D7095184}" sibTransId="{EB872172-B1E9-46AA-ADDD-F703231682D0}"/>
    <dgm:cxn modelId="{611E13E6-8AC7-46B6-A570-10DBEAD362B0}" srcId="{D7E2AC31-CAAA-4174-9886-0110446137AF}" destId="{E59A858B-144D-43C1-B141-91FD54755D23}" srcOrd="1" destOrd="0" parTransId="{1A51BD5D-98F8-4FBC-9A41-6053B7C2CE58}" sibTransId="{F8971440-9E21-4655-AB61-4DFDB1CE4754}"/>
    <dgm:cxn modelId="{1A49EE92-70A1-4AD4-A450-77A38770FCA2}" type="presOf" srcId="{6FA7D135-D466-405A-9D73-81BB37C3270C}" destId="{20733392-74C3-42B7-858C-2D418179F23E}" srcOrd="0" destOrd="0" presId="urn:microsoft.com/office/officeart/2005/8/layout/venn1"/>
    <dgm:cxn modelId="{E13B1E02-CAD1-4391-A5E9-9A4CAF0BE724}" srcId="{D7E2AC31-CAAA-4174-9886-0110446137AF}" destId="{6FA7D135-D466-405A-9D73-81BB37C3270C}" srcOrd="2" destOrd="0" parTransId="{433E7E3D-26CF-43CD-B1CF-0F25122775D2}" sibTransId="{848C4678-ADA1-488B-B90F-916A0451DD82}"/>
    <dgm:cxn modelId="{FEB058E4-AC13-4F2B-B51B-9D7D1EAC6737}" type="presOf" srcId="{701A5C92-90D8-4EF0-A0FD-A55EA61F5B1D}" destId="{63540FDB-2737-49B6-8991-7D99FAFCC374}" srcOrd="1" destOrd="0" presId="urn:microsoft.com/office/officeart/2005/8/layout/venn1"/>
    <dgm:cxn modelId="{45AB84F7-E3CC-41D9-A42D-2D59F65BD3A4}" type="presOf" srcId="{213E2344-A9D0-488B-8F1A-BEE91ED83766}" destId="{3DED256D-7E16-4C85-9FB1-DB0A246DA402}" srcOrd="0" destOrd="0" presId="urn:microsoft.com/office/officeart/2005/8/layout/venn1"/>
    <dgm:cxn modelId="{B941FCD3-DB0B-4C98-8C13-F9CB92A678E6}" type="presOf" srcId="{701A5C92-90D8-4EF0-A0FD-A55EA61F5B1D}" destId="{6D115B96-85D1-436D-980E-528798F4940B}" srcOrd="0" destOrd="0" presId="urn:microsoft.com/office/officeart/2005/8/layout/venn1"/>
    <dgm:cxn modelId="{DC2DED46-CE5C-4C09-A9FB-0765CE0D07F0}" type="presOf" srcId="{D7E2AC31-CAAA-4174-9886-0110446137AF}" destId="{8BD92083-D760-44E6-A528-C5E8DB89D680}" srcOrd="0" destOrd="0" presId="urn:microsoft.com/office/officeart/2005/8/layout/venn1"/>
    <dgm:cxn modelId="{B3D1EC75-CB69-451C-A7E9-E7ECE0DC275F}" type="presOf" srcId="{E59A858B-144D-43C1-B141-91FD54755D23}" destId="{453E13A7-65ED-47C4-AF40-C2B87EDF5B10}" srcOrd="0" destOrd="0" presId="urn:microsoft.com/office/officeart/2005/8/layout/venn1"/>
    <dgm:cxn modelId="{FFA4AE60-80BF-48B0-8C70-A681B66B30B5}" type="presOf" srcId="{213E2344-A9D0-488B-8F1A-BEE91ED83766}" destId="{B27F3FB2-A0E8-4746-8190-3299AB7E23B1}" srcOrd="1" destOrd="0" presId="urn:microsoft.com/office/officeart/2005/8/layout/venn1"/>
    <dgm:cxn modelId="{C804E20D-70CE-47AC-AE7A-2A4D40E63A4A}" type="presParOf" srcId="{8BD92083-D760-44E6-A528-C5E8DB89D680}" destId="{3DED256D-7E16-4C85-9FB1-DB0A246DA402}" srcOrd="0" destOrd="0" presId="urn:microsoft.com/office/officeart/2005/8/layout/venn1"/>
    <dgm:cxn modelId="{B95B1707-443A-44B6-9813-F68E60A0B5DF}" type="presParOf" srcId="{8BD92083-D760-44E6-A528-C5E8DB89D680}" destId="{B27F3FB2-A0E8-4746-8190-3299AB7E23B1}" srcOrd="1" destOrd="0" presId="urn:microsoft.com/office/officeart/2005/8/layout/venn1"/>
    <dgm:cxn modelId="{EFCEC762-A677-4377-81C6-D98BEF873208}" type="presParOf" srcId="{8BD92083-D760-44E6-A528-C5E8DB89D680}" destId="{453E13A7-65ED-47C4-AF40-C2B87EDF5B10}" srcOrd="2" destOrd="0" presId="urn:microsoft.com/office/officeart/2005/8/layout/venn1"/>
    <dgm:cxn modelId="{22E34E1A-D04C-4D44-8FC1-3ED82C6D0D0D}" type="presParOf" srcId="{8BD92083-D760-44E6-A528-C5E8DB89D680}" destId="{B803C81C-5BBA-4B5E-B721-2460B67EF9FE}" srcOrd="3" destOrd="0" presId="urn:microsoft.com/office/officeart/2005/8/layout/venn1"/>
    <dgm:cxn modelId="{5F5B03F1-736F-43B2-9623-581D38A4B567}" type="presParOf" srcId="{8BD92083-D760-44E6-A528-C5E8DB89D680}" destId="{20733392-74C3-42B7-858C-2D418179F23E}" srcOrd="4" destOrd="0" presId="urn:microsoft.com/office/officeart/2005/8/layout/venn1"/>
    <dgm:cxn modelId="{4BA2F930-BE1E-4EC1-90FF-E7682821870D}" type="presParOf" srcId="{8BD92083-D760-44E6-A528-C5E8DB89D680}" destId="{F26E79FC-04F0-417D-9820-226F1FD2C256}" srcOrd="5" destOrd="0" presId="urn:microsoft.com/office/officeart/2005/8/layout/venn1"/>
    <dgm:cxn modelId="{9416F7C7-3AE9-44E5-8853-B465A118491C}" type="presParOf" srcId="{8BD92083-D760-44E6-A528-C5E8DB89D680}" destId="{6D115B96-85D1-436D-980E-528798F4940B}" srcOrd="6" destOrd="0" presId="urn:microsoft.com/office/officeart/2005/8/layout/venn1"/>
    <dgm:cxn modelId="{6C898E37-A0AA-47D4-B109-C51A28E2BF64}" type="presParOf" srcId="{8BD92083-D760-44E6-A528-C5E8DB89D680}" destId="{63540FDB-2737-49B6-8991-7D99FAFCC37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D256D-7E16-4C85-9FB1-DB0A246DA402}">
      <dsp:nvSpPr>
        <dsp:cNvPr id="0" name=""/>
        <dsp:cNvSpPr/>
      </dsp:nvSpPr>
      <dsp:spPr>
        <a:xfrm>
          <a:off x="3741822" y="43190"/>
          <a:ext cx="2245888" cy="224588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Jadid" panose="00000700000000000000" pitchFamily="2" charset="-78"/>
            </a:rPr>
            <a:t>بدنی</a:t>
          </a:r>
          <a:endParaRPr lang="en-US" sz="2400" kern="1200" dirty="0">
            <a:cs typeface="B Jadid" panose="00000700000000000000" pitchFamily="2" charset="-78"/>
          </a:endParaRPr>
        </a:p>
      </dsp:txBody>
      <dsp:txXfrm>
        <a:off x="4000963" y="345521"/>
        <a:ext cx="1727606" cy="712637"/>
      </dsp:txXfrm>
    </dsp:sp>
    <dsp:sp modelId="{453E13A7-65ED-47C4-AF40-C2B87EDF5B10}">
      <dsp:nvSpPr>
        <dsp:cNvPr id="0" name=""/>
        <dsp:cNvSpPr/>
      </dsp:nvSpPr>
      <dsp:spPr>
        <a:xfrm>
          <a:off x="4735196" y="1036563"/>
          <a:ext cx="2245888" cy="224588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2064855"/>
                <a:satOff val="-1662"/>
                <a:lumOff val="98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2064855"/>
                <a:satOff val="-1662"/>
                <a:lumOff val="98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2064855"/>
                <a:satOff val="-1662"/>
                <a:lumOff val="981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Jadid" panose="00000700000000000000" pitchFamily="2" charset="-78"/>
            </a:rPr>
            <a:t>عاطفی/ هیجانی</a:t>
          </a:r>
          <a:endParaRPr lang="en-US" sz="2400" kern="1200" dirty="0">
            <a:cs typeface="B Jadid" panose="00000700000000000000" pitchFamily="2" charset="-78"/>
          </a:endParaRPr>
        </a:p>
      </dsp:txBody>
      <dsp:txXfrm>
        <a:off x="5944521" y="1295704"/>
        <a:ext cx="863803" cy="1727606"/>
      </dsp:txXfrm>
    </dsp:sp>
    <dsp:sp modelId="{20733392-74C3-42B7-858C-2D418179F23E}">
      <dsp:nvSpPr>
        <dsp:cNvPr id="0" name=""/>
        <dsp:cNvSpPr/>
      </dsp:nvSpPr>
      <dsp:spPr>
        <a:xfrm>
          <a:off x="3741822" y="2029937"/>
          <a:ext cx="2245888" cy="224588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4129710"/>
                <a:satOff val="-3323"/>
                <a:lumOff val="196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4129710"/>
                <a:satOff val="-3323"/>
                <a:lumOff val="196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4129710"/>
                <a:satOff val="-3323"/>
                <a:lumOff val="1961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Jadid" panose="00000700000000000000" pitchFamily="2" charset="-78"/>
            </a:rPr>
            <a:t>جنسی</a:t>
          </a:r>
          <a:endParaRPr lang="en-US" sz="2400" kern="1200" dirty="0">
            <a:cs typeface="B Jadid" panose="00000700000000000000" pitchFamily="2" charset="-78"/>
          </a:endParaRPr>
        </a:p>
      </dsp:txBody>
      <dsp:txXfrm>
        <a:off x="4000963" y="3260857"/>
        <a:ext cx="1727606" cy="712637"/>
      </dsp:txXfrm>
    </dsp:sp>
    <dsp:sp modelId="{6D115B96-85D1-436D-980E-528798F4940B}">
      <dsp:nvSpPr>
        <dsp:cNvPr id="0" name=""/>
        <dsp:cNvSpPr/>
      </dsp:nvSpPr>
      <dsp:spPr>
        <a:xfrm>
          <a:off x="2748449" y="1036563"/>
          <a:ext cx="2245888" cy="224588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6194565"/>
                <a:satOff val="-4985"/>
                <a:lumOff val="294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alpha val="50000"/>
                <a:hueOff val="6194565"/>
                <a:satOff val="-4985"/>
                <a:lumOff val="294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alpha val="50000"/>
                <a:hueOff val="6194565"/>
                <a:satOff val="-4985"/>
                <a:lumOff val="2942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Jadid" panose="00000700000000000000" pitchFamily="2" charset="-78"/>
            </a:rPr>
            <a:t>غفلت</a:t>
          </a:r>
          <a:endParaRPr lang="en-US" sz="2400" kern="1200" dirty="0">
            <a:cs typeface="B Jadid" panose="00000700000000000000" pitchFamily="2" charset="-78"/>
          </a:endParaRPr>
        </a:p>
      </dsp:txBody>
      <dsp:txXfrm>
        <a:off x="2921209" y="1295704"/>
        <a:ext cx="863803" cy="1727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377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8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80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0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987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1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3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4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778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16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2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04061CE-2065-4C8A-B171-940D7AF3C8A0}" type="datetimeFigureOut">
              <a:rPr lang="en-US" smtClean="0"/>
              <a:t>04/27/2016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29237E6-04A0-40E7-8EF6-59C2FD1100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2967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aveh" panose="00000400000000000000" pitchFamily="2" charset="-78"/>
              </a:rPr>
              <a:t>تربیت جنسی کودک </a:t>
            </a:r>
            <a:br>
              <a:rPr lang="fa-IR" dirty="0" smtClean="0">
                <a:cs typeface="B Kaveh" panose="00000400000000000000" pitchFamily="2" charset="-78"/>
              </a:rPr>
            </a:br>
            <a:r>
              <a:rPr lang="fa-IR" dirty="0" smtClean="0">
                <a:cs typeface="B Kaveh" panose="00000400000000000000" pitchFamily="2" charset="-78"/>
              </a:rPr>
              <a:t>و</a:t>
            </a:r>
            <a:br>
              <a:rPr lang="fa-IR" dirty="0" smtClean="0">
                <a:cs typeface="B Kaveh" panose="00000400000000000000" pitchFamily="2" charset="-78"/>
              </a:rPr>
            </a:br>
            <a:r>
              <a:rPr lang="fa-IR" dirty="0" smtClean="0">
                <a:cs typeface="B Kaveh" panose="00000400000000000000" pitchFamily="2" charset="-78"/>
              </a:rPr>
              <a:t>پیشگیری از سوءاستفاده جنسی از کودک</a:t>
            </a:r>
            <a:endParaRPr lang="en-US" dirty="0">
              <a:cs typeface="B Kaveh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8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Jadid" panose="00000700000000000000" pitchFamily="2" charset="-78"/>
              </a:rPr>
              <a:t>رفتارهای جنسی مشکل </a:t>
            </a:r>
            <a:r>
              <a:rPr lang="fa-IR" dirty="0" smtClean="0">
                <a:cs typeface="B Jadid" panose="00000700000000000000" pitchFamily="2" charset="-78"/>
              </a:rPr>
              <a:t>آفرین در کودکان</a:t>
            </a:r>
            <a:r>
              <a:rPr lang="en-US" dirty="0">
                <a:cs typeface="B Jadid" panose="00000700000000000000" pitchFamily="2" charset="-78"/>
              </a:rPr>
              <a:t/>
            </a:r>
            <a:br>
              <a:rPr lang="en-US" dirty="0">
                <a:cs typeface="B Jadid" panose="00000700000000000000" pitchFamily="2" charset="-78"/>
              </a:rPr>
            </a:br>
            <a:endParaRPr lang="en-US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دغدغه جنسی </a:t>
            </a:r>
            <a:r>
              <a:rPr lang="fa-IR" sz="2500" b="1" u="sng" dirty="0" smtClean="0">
                <a:solidFill>
                  <a:srgbClr val="FF0000"/>
                </a:solidFill>
                <a:cs typeface="B Badr" panose="00000400000000000000" pitchFamily="2" charset="-78"/>
              </a:rPr>
              <a:t>بسیار </a:t>
            </a:r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 در موقعیت های مختل نظیر بازی ها و سرگرمی ها</a:t>
            </a:r>
          </a:p>
          <a:p>
            <a:pPr algn="r" rtl="1"/>
            <a:r>
              <a:rPr lang="fa-IR" sz="2500" b="1" u="sng" dirty="0" smtClean="0">
                <a:solidFill>
                  <a:srgbClr val="FF0000"/>
                </a:solidFill>
                <a:cs typeface="B Badr" panose="00000400000000000000" pitchFamily="2" charset="-78"/>
              </a:rPr>
              <a:t>به کرات </a:t>
            </a:r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بازی با کودکان به مراتب کوچکتر یا بزرگتر از خود (بیش از 4-5 سال)</a:t>
            </a:r>
          </a:p>
          <a:p>
            <a:pPr algn="r" rtl="1"/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داشتن اطلاعات گسترده درباره مسائل جنسی نسبت به </a:t>
            </a:r>
            <a:r>
              <a:rPr lang="fa-IR" sz="2500" dirty="0" err="1" smtClean="0">
                <a:solidFill>
                  <a:schemeClr val="tx1"/>
                </a:solidFill>
                <a:cs typeface="B Badr" panose="00000400000000000000" pitchFamily="2" charset="-78"/>
              </a:rPr>
              <a:t>سابر</a:t>
            </a:r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 </a:t>
            </a:r>
            <a:r>
              <a:rPr lang="fa-IR" sz="2500" dirty="0" err="1" smtClean="0">
                <a:solidFill>
                  <a:schemeClr val="tx1"/>
                </a:solidFill>
                <a:cs typeface="B Badr" panose="00000400000000000000" pitchFamily="2" charset="-78"/>
              </a:rPr>
              <a:t>یچه</a:t>
            </a:r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 های هم سن و سال و هم فرهنگ</a:t>
            </a:r>
          </a:p>
          <a:p>
            <a:pPr algn="r" rtl="1"/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ور رفتن </a:t>
            </a:r>
            <a:r>
              <a:rPr lang="fa-IR" sz="2500" b="1" u="sng" dirty="0" smtClean="0">
                <a:solidFill>
                  <a:srgbClr val="C00000"/>
                </a:solidFill>
                <a:cs typeface="B Badr" panose="00000400000000000000" pitchFamily="2" charset="-78"/>
              </a:rPr>
              <a:t>بسیار زیاد </a:t>
            </a:r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با اندام های جنسی خود</a:t>
            </a:r>
          </a:p>
          <a:p>
            <a:pPr algn="r" rtl="1"/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ور رفتن با اندام جنسی والد و یا هم بازی ها حتی بعد از سه سالگی</a:t>
            </a:r>
          </a:p>
          <a:p>
            <a:pPr algn="r" rtl="1"/>
            <a:r>
              <a:rPr lang="fa-IR" sz="2500" dirty="0" smtClean="0">
                <a:solidFill>
                  <a:schemeClr val="tx1"/>
                </a:solidFill>
                <a:cs typeface="B Badr" panose="00000400000000000000" pitchFamily="2" charset="-78"/>
              </a:rPr>
              <a:t>تقلید رفتار جنس بزرگسالان در بازی ها و تعامل با سایر کودکان</a:t>
            </a:r>
            <a:endParaRPr lang="en-US" sz="2500" dirty="0">
              <a:solidFill>
                <a:schemeClr val="tx1"/>
              </a:solidFill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5829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>
                <a:cs typeface="B Jadid" panose="00000700000000000000" pitchFamily="2" charset="-78"/>
              </a:rPr>
              <a:t>رفتارهای جنسی مشکل آفرین در کودکان</a:t>
            </a:r>
            <a:r>
              <a:rPr lang="en-US" dirty="0">
                <a:cs typeface="B Jadid" panose="00000700000000000000" pitchFamily="2" charset="-78"/>
              </a:rPr>
              <a:t/>
            </a:r>
            <a:br>
              <a:rPr lang="en-US" dirty="0">
                <a:cs typeface="B Jadid" panose="000007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به </a:t>
            </a:r>
            <a:r>
              <a:rPr lang="fa-IR" sz="2500" dirty="0" err="1" smtClean="0">
                <a:cs typeface="B Badr" panose="00000400000000000000" pitchFamily="2" charset="-78"/>
              </a:rPr>
              <a:t>کاربردن</a:t>
            </a:r>
            <a:r>
              <a:rPr lang="fa-IR" sz="2500" dirty="0" smtClean="0">
                <a:cs typeface="B Badr" panose="00000400000000000000" pitchFamily="2" charset="-78"/>
              </a:rPr>
              <a:t> واژه های مستهجن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شوخی و لودگی در خصوص مسائل جنسی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میل افراطی به تنها ماندن و مخفی شدن در گوشه و کنار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ماندن در توالت به مدت طولانی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گوشش در راستای به وجود آوردن شرایط جهت مشاهده رفتار جنسی دیگران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جمع آوری عکس و فیلم و مطالب جنسی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شکایت هم بازی ها از کودک در چهارچوب مسائل جنسی</a:t>
            </a:r>
          </a:p>
          <a:p>
            <a:pPr algn="r" rtl="1"/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059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err="1" smtClean="0">
                <a:cs typeface="B Jadid" panose="00000700000000000000" pitchFamily="2" charset="-78"/>
              </a:rPr>
              <a:t>سوگیری</a:t>
            </a:r>
            <a:r>
              <a:rPr lang="fa-IR" dirty="0" smtClean="0">
                <a:cs typeface="B Jadid" panose="00000700000000000000" pitchFamily="2" charset="-78"/>
              </a:rPr>
              <a:t> جنسی</a:t>
            </a:r>
            <a:endParaRPr lang="en-US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تصحیح اطلاعات احیانا نادرست کودک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تعریف عشق و انواع آن: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fa-IR" sz="2300" dirty="0" smtClean="0">
                <a:cs typeface="B Badr" panose="00000400000000000000" pitchFamily="2" charset="-78"/>
              </a:rPr>
              <a:t>عشق به همسر با عشق به سایرین متفاوت است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fa-IR" sz="2300" dirty="0" smtClean="0">
                <a:cs typeface="B Badr" panose="00000400000000000000" pitchFamily="2" charset="-78"/>
              </a:rPr>
              <a:t>احساسات عاشقانه، خوشایند است</a:t>
            </a:r>
          </a:p>
          <a:p>
            <a:pPr marL="320040" lvl="1" indent="0" algn="r" rtl="1">
              <a:buNone/>
            </a:pPr>
            <a:endParaRPr lang="en-US" sz="23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2570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cs typeface="B Kaveh" panose="00000400000000000000" pitchFamily="2" charset="-78"/>
              </a:rPr>
              <a:t>یک مفهوم مهم</a:t>
            </a:r>
            <a:endParaRPr lang="en-US" sz="6000" dirty="0">
              <a:cs typeface="B Kaveh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سری بودن، خصوصی بودن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Jadid" panose="00000700000000000000" pitchFamily="2" charset="-78"/>
              </a:rPr>
              <a:t>سری و خصوصی</a:t>
            </a:r>
            <a:endParaRPr lang="en-US" dirty="0">
              <a:cs typeface="B Jadid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Badr" panose="00000400000000000000" pitchFamily="2" charset="-78"/>
              </a:rPr>
              <a:t>سری</a:t>
            </a:r>
            <a:r>
              <a:rPr lang="fa-IR" u="sng" dirty="0" smtClean="0">
                <a:cs typeface="B Badr" panose="00000400000000000000" pitchFamily="2" charset="-78"/>
              </a:rPr>
              <a:t>: </a:t>
            </a:r>
            <a:r>
              <a:rPr lang="fa-IR" dirty="0" smtClean="0">
                <a:cs typeface="B Badr" panose="00000400000000000000" pitchFamily="2" charset="-78"/>
              </a:rPr>
              <a:t>سر یا راز چیزی است که همه اجازه ندارند از آن آگاهی داشته باشند، و نباید آن را برای کسی بازگو کرد.</a:t>
            </a:r>
          </a:p>
          <a:p>
            <a:pPr algn="r" rtl="1"/>
            <a:endParaRPr lang="fa-IR" u="sng" dirty="0">
              <a:cs typeface="B Badr" panose="00000400000000000000" pitchFamily="2" charset="-78"/>
            </a:endParaRPr>
          </a:p>
          <a:p>
            <a:pPr algn="r" rtl="1"/>
            <a:r>
              <a:rPr lang="fa-IR" u="sng" dirty="0" smtClean="0">
                <a:solidFill>
                  <a:srgbClr val="00B050"/>
                </a:solidFill>
                <a:cs typeface="B Badr" panose="00000400000000000000" pitchFamily="2" charset="-78"/>
              </a:rPr>
              <a:t>خصوصی</a:t>
            </a:r>
            <a:r>
              <a:rPr lang="fa-IR" dirty="0" smtClean="0">
                <a:cs typeface="B Badr" panose="00000400000000000000" pitchFamily="2" charset="-78"/>
              </a:rPr>
              <a:t>: اطلاعات خصوصی، چیزهایی هستند که میتوان از آنها </a:t>
            </a:r>
            <a:r>
              <a:rPr lang="fa-IR" dirty="0" err="1" smtClean="0">
                <a:cs typeface="B Badr" panose="00000400000000000000" pitchFamily="2" charset="-78"/>
              </a:rPr>
              <a:t>آکاه</a:t>
            </a:r>
            <a:r>
              <a:rPr lang="fa-IR" dirty="0" smtClean="0">
                <a:cs typeface="B Badr" panose="00000400000000000000" pitchFamily="2" charset="-78"/>
              </a:rPr>
              <a:t> بود، اما </a:t>
            </a:r>
            <a:r>
              <a:rPr lang="fa-IR" dirty="0" err="1" smtClean="0">
                <a:cs typeface="B Badr" panose="00000400000000000000" pitchFamily="2" charset="-78"/>
              </a:rPr>
              <a:t>ضرورتی</a:t>
            </a:r>
            <a:r>
              <a:rPr lang="fa-IR" dirty="0" smtClean="0">
                <a:cs typeface="B Badr" panose="00000400000000000000" pitchFamily="2" charset="-78"/>
              </a:rPr>
              <a:t> برای در میان گذاشتن آن با دیگران وجود ندارد. </a:t>
            </a:r>
            <a:endParaRPr lang="en-US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868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Jadid" panose="00000700000000000000" pitchFamily="2" charset="-78"/>
              </a:rPr>
              <a:t>برای آموزش این دو مفهوم</a:t>
            </a:r>
            <a:endParaRPr lang="en-US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مثال بزنید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خانه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توالت رفتن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نقش بازی کنید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در خور فهم کودک صحبت کنید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واکنش درست نشان دهید</a:t>
            </a:r>
            <a:endParaRPr lang="en-US" sz="28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936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cs typeface="B Kaveh" panose="00000400000000000000" pitchFamily="2" charset="-78"/>
              </a:rPr>
              <a:t>کنجکاوی جنسی</a:t>
            </a:r>
            <a:endParaRPr lang="en-US" sz="6000" dirty="0">
              <a:cs typeface="B Kaveh" panose="000004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اندام های جنسی، تولید مثل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4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5400" dirty="0" smtClean="0">
                <a:cs typeface="B Jadid" panose="00000700000000000000" pitchFamily="2" charset="-78"/>
              </a:rPr>
              <a:t>آنچه تا 5 سالگی کودک باید بداند</a:t>
            </a:r>
            <a:endParaRPr lang="en-US" sz="5400" dirty="0">
              <a:cs typeface="B Jadid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Badr" panose="00000400000000000000" pitchFamily="2" charset="-78"/>
              </a:rPr>
              <a:t>نام صحیح اعضای بدن از جمله اعضای تناسلی</a:t>
            </a:r>
          </a:p>
          <a:p>
            <a:pPr algn="r" rtl="1"/>
            <a:r>
              <a:rPr lang="fa-IR" sz="2400" dirty="0" smtClean="0">
                <a:cs typeface="B Badr" panose="00000400000000000000" pitchFamily="2" charset="-78"/>
              </a:rPr>
              <a:t>درک کنند که نوزاد از کجا می آید</a:t>
            </a:r>
          </a:p>
          <a:p>
            <a:pPr algn="r" rtl="1"/>
            <a:r>
              <a:rPr lang="fa-IR" sz="2400" dirty="0" smtClean="0">
                <a:cs typeface="B Badr" panose="00000400000000000000" pitchFamily="2" charset="-78"/>
              </a:rPr>
              <a:t>مفهوم فضای خصوصی را هنگام تعویض لباس و رفتن به توالت بدانند</a:t>
            </a:r>
          </a:p>
          <a:p>
            <a:pPr algn="r" rtl="1"/>
            <a:r>
              <a:rPr lang="fa-IR" sz="2400" dirty="0" smtClean="0">
                <a:cs typeface="B Badr" panose="00000400000000000000" pitchFamily="2" charset="-78"/>
              </a:rPr>
              <a:t>بتوانند به راحتی با والدین یا فرد بزرگسال قابل اعتماد دیگری درباره جنسیت صحبت کنند</a:t>
            </a:r>
          </a:p>
          <a:p>
            <a:pPr algn="r" rtl="1"/>
            <a:r>
              <a:rPr lang="fa-IR" sz="2400" dirty="0" smtClean="0">
                <a:cs typeface="B Badr" panose="00000400000000000000" pitchFamily="2" charset="-78"/>
              </a:rPr>
              <a:t>نسبت به هویت مذکر یا مونث خود اعتماد به نفس داشته باشند</a:t>
            </a:r>
            <a:endParaRPr lang="en-US" sz="24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1901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7200" dirty="0" smtClean="0">
                <a:cs typeface="B Jadid" panose="00000700000000000000" pitchFamily="2" charset="-78"/>
              </a:rPr>
              <a:t>اندام های جنسی</a:t>
            </a:r>
            <a:endParaRPr lang="en-US" sz="72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Char char="-"/>
            </a:pPr>
            <a:r>
              <a:rPr lang="fa-IR" sz="2400" dirty="0" smtClean="0">
                <a:cs typeface="B Badr" panose="00000400000000000000" pitchFamily="2" charset="-78"/>
              </a:rPr>
              <a:t>دست زدن به اندام های جنسی خود</a:t>
            </a:r>
          </a:p>
          <a:p>
            <a:pPr algn="r" rtl="1">
              <a:buFontTx/>
              <a:buChar char="-"/>
            </a:pPr>
            <a:r>
              <a:rPr lang="fa-IR" sz="2400" dirty="0" smtClean="0">
                <a:cs typeface="B Badr" panose="00000400000000000000" pitchFamily="2" charset="-78"/>
              </a:rPr>
              <a:t>دست زدن به اندام جنسی دیگران</a:t>
            </a:r>
          </a:p>
          <a:p>
            <a:pPr algn="r" rtl="1">
              <a:buFontTx/>
              <a:buChar char="-"/>
            </a:pPr>
            <a:r>
              <a:rPr lang="fa-IR" sz="2400" dirty="0" smtClean="0">
                <a:cs typeface="B Badr" panose="00000400000000000000" pitchFamily="2" charset="-78"/>
              </a:rPr>
              <a:t>دست زدن به اندام جنسی والدین هنگام حمام کردن با آنها</a:t>
            </a:r>
          </a:p>
          <a:p>
            <a:pPr algn="r" rtl="1">
              <a:buFontTx/>
              <a:buChar char="-"/>
            </a:pPr>
            <a:r>
              <a:rPr lang="fa-IR" sz="2400" dirty="0" smtClean="0">
                <a:cs typeface="B Badr" panose="00000400000000000000" pitchFamily="2" charset="-78"/>
              </a:rPr>
              <a:t>توجه به تفاوت اندام جنسی خود با جنس مخالف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2296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smtClean="0">
                <a:cs typeface="B Jadid" panose="00000700000000000000" pitchFamily="2" charset="-78"/>
              </a:rPr>
              <a:t>آموزش </a:t>
            </a:r>
            <a:endParaRPr lang="en-US" sz="72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Char char="-"/>
            </a:pPr>
            <a:r>
              <a:rPr lang="fa-IR" sz="4400" dirty="0" err="1">
                <a:cs typeface="B Badr" panose="00000400000000000000" pitchFamily="2" charset="-78"/>
              </a:rPr>
              <a:t>مفهموم</a:t>
            </a:r>
            <a:r>
              <a:rPr lang="fa-IR" sz="4400" dirty="0">
                <a:cs typeface="B Badr" panose="00000400000000000000" pitchFamily="2" charset="-78"/>
              </a:rPr>
              <a:t> خصوصی بودن</a:t>
            </a:r>
          </a:p>
          <a:p>
            <a:pPr algn="r" rtl="1">
              <a:buFontTx/>
              <a:buChar char="-"/>
            </a:pPr>
            <a:r>
              <a:rPr lang="fa-IR" sz="4400" dirty="0">
                <a:cs typeface="B Badr" panose="00000400000000000000" pitchFamily="2" charset="-78"/>
              </a:rPr>
              <a:t>نام اندام های بدن از جمله اندام های جنسی</a:t>
            </a:r>
          </a:p>
          <a:p>
            <a:pPr algn="r" rtl="1">
              <a:buFontTx/>
              <a:buChar char="-"/>
            </a:pPr>
            <a:r>
              <a:rPr lang="fa-IR" sz="4400" dirty="0">
                <a:cs typeface="B Badr" panose="00000400000000000000" pitchFamily="2" charset="-78"/>
              </a:rPr>
              <a:t>بیان تفاوت های دو جنس</a:t>
            </a:r>
            <a:endParaRPr lang="en-US" sz="44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29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7200" dirty="0" smtClean="0">
                <a:cs typeface="B Jadid" panose="00000700000000000000" pitchFamily="2" charset="-78"/>
              </a:rPr>
              <a:t>سناریوی اول</a:t>
            </a:r>
            <a:endParaRPr lang="en-US" sz="72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4000" dirty="0" smtClean="0">
                <a:cs typeface="B Badr" panose="00000400000000000000" pitchFamily="2" charset="-78"/>
              </a:rPr>
              <a:t>دو کودک پنج ساله در اتاق مشغول بازی هستند که متوجه سکوت بیش از حد آنها می شوید. داخل اتاق می شوید و می بینید از کمر به پایین برهنه </a:t>
            </a:r>
            <a:r>
              <a:rPr lang="fa-IR" sz="4000" dirty="0" err="1" smtClean="0">
                <a:cs typeface="B Badr" panose="00000400000000000000" pitchFamily="2" charset="-78"/>
              </a:rPr>
              <a:t>اند</a:t>
            </a:r>
            <a:r>
              <a:rPr lang="fa-IR" sz="4000" dirty="0" smtClean="0">
                <a:cs typeface="B Badr" panose="00000400000000000000" pitchFamily="2" charset="-78"/>
              </a:rPr>
              <a:t>. برخورد شما چیست؟</a:t>
            </a:r>
            <a:endParaRPr lang="en-US" sz="40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4100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421063" y="952500"/>
            <a:ext cx="8770937" cy="1560513"/>
          </a:xfrm>
        </p:spPr>
        <p:txBody>
          <a:bodyPr>
            <a:normAutofit fontScale="90000"/>
          </a:bodyPr>
          <a:lstStyle/>
          <a:p>
            <a:pPr algn="ctr"/>
            <a:r>
              <a:rPr lang="fa-IR" sz="7200" dirty="0" smtClean="0">
                <a:cs typeface="B Jadid" panose="00000700000000000000" pitchFamily="2" charset="-78"/>
              </a:rPr>
              <a:t>بچه ها از کجا می آیند؟</a:t>
            </a:r>
            <a:br>
              <a:rPr lang="fa-IR" sz="7200" dirty="0" smtClean="0">
                <a:cs typeface="B Jadid" panose="00000700000000000000" pitchFamily="2" charset="-78"/>
              </a:rPr>
            </a:br>
            <a:r>
              <a:rPr lang="fa-IR" sz="7200" dirty="0">
                <a:cs typeface="B Jadid" panose="00000700000000000000" pitchFamily="2" charset="-78"/>
              </a:rPr>
              <a:t/>
            </a:r>
            <a:br>
              <a:rPr lang="fa-IR" sz="7200" dirty="0">
                <a:cs typeface="B Jadid" panose="00000700000000000000" pitchFamily="2" charset="-78"/>
              </a:rPr>
            </a:br>
            <a:r>
              <a:rPr lang="fa-IR" sz="7200" dirty="0" smtClean="0">
                <a:cs typeface="B Jadid" panose="00000700000000000000" pitchFamily="2" charset="-78"/>
              </a:rPr>
              <a:t/>
            </a:r>
            <a:br>
              <a:rPr lang="fa-IR" sz="7200" dirty="0" smtClean="0">
                <a:cs typeface="B Jadid" panose="00000700000000000000" pitchFamily="2" charset="-78"/>
              </a:rPr>
            </a:br>
            <a:r>
              <a:rPr lang="fa-IR" sz="7200" dirty="0" smtClean="0">
                <a:cs typeface="B Jadid" panose="00000700000000000000" pitchFamily="2" charset="-78"/>
              </a:rPr>
              <a:t>آیا زایمان درد دارد؟</a:t>
            </a:r>
            <a:br>
              <a:rPr lang="fa-IR" sz="7200" dirty="0" smtClean="0">
                <a:cs typeface="B Jadid" panose="00000700000000000000" pitchFamily="2" charset="-78"/>
              </a:rPr>
            </a:br>
            <a:endParaRPr lang="en-US" sz="7200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2540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Jadid" panose="00000700000000000000" pitchFamily="2" charset="-78"/>
              </a:rPr>
              <a:t>زنجیره سوالات کودک</a:t>
            </a:r>
            <a:endParaRPr lang="en-US" sz="60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بچه ها از کجا می آیند؟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نوزاد چگونه از شکم مادر بیرون می آید؟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آیا زایمان درد دارد؟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بچه چگونه داخل شکم مادر میشود؟</a:t>
            </a:r>
            <a:endParaRPr lang="en-US" sz="34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8208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smtClean="0">
                <a:cs typeface="B Jadid" panose="00000700000000000000" pitchFamily="2" charset="-78"/>
              </a:rPr>
              <a:t>نکات کلیدی</a:t>
            </a:r>
            <a:endParaRPr lang="en-US" sz="72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36136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منشا کنجکاوی کودک را پیدا کنید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نکات را به صورت واضح بیان کنید، برای بچه های کوچک تر دو تا سه جمله کافیست.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از کودک بخواهید آنچه گفته </a:t>
            </a:r>
            <a:r>
              <a:rPr lang="fa-IR" sz="3400" dirty="0" err="1" smtClean="0">
                <a:cs typeface="B Badr" panose="00000400000000000000" pitchFamily="2" charset="-78"/>
              </a:rPr>
              <a:t>اید</a:t>
            </a:r>
            <a:r>
              <a:rPr lang="fa-IR" sz="3400" dirty="0" smtClean="0">
                <a:cs typeface="B Badr" panose="00000400000000000000" pitchFamily="2" charset="-78"/>
              </a:rPr>
              <a:t> را به زبان خود تکرار کند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نسبت به حالت های بدنتان آگاه باشید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روند آموزش تدریجی است. اطلاعات را به یکباره ارائه ندهید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بدانیم که کودکان در سنین مختلف چگونه فکر می کنند</a:t>
            </a:r>
          </a:p>
          <a:p>
            <a:pPr algn="r" rtl="1"/>
            <a:r>
              <a:rPr lang="fa-IR" sz="3400" dirty="0" smtClean="0">
                <a:cs typeface="B Badr" panose="00000400000000000000" pitchFamily="2" charset="-78"/>
              </a:rPr>
              <a:t>به کودکان کوچک تر اطلاعات عینی بدهیم</a:t>
            </a:r>
          </a:p>
          <a:p>
            <a:pPr algn="r" rtl="1"/>
            <a:endParaRPr lang="en-US" sz="34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2860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7200" dirty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نکات </a:t>
            </a:r>
            <a:r>
              <a:rPr lang="fa-IR" sz="72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تکمیلی در آموزش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900" dirty="0" smtClean="0">
                <a:cs typeface="B Badr" panose="00000400000000000000" pitchFamily="2" charset="-78"/>
              </a:rPr>
              <a:t>تاکید بر اینکه فرایند آمیزش جنسی ار فضایی مملو از عشق و علاقه زن و مرد به یکدیگر اتفاق می افتد</a:t>
            </a:r>
          </a:p>
          <a:p>
            <a:pPr algn="r" rtl="1"/>
            <a:r>
              <a:rPr lang="fa-IR" sz="2900" dirty="0" smtClean="0">
                <a:cs typeface="B Badr" panose="00000400000000000000" pitchFamily="2" charset="-78"/>
              </a:rPr>
              <a:t>برای بچه دار شدن باید مسئولیت های سنگینی را بر عهده گرفت</a:t>
            </a:r>
          </a:p>
          <a:p>
            <a:pPr algn="r" rtl="1"/>
            <a:r>
              <a:rPr lang="fa-IR" sz="2900" dirty="0" smtClean="0">
                <a:cs typeface="B Badr" panose="00000400000000000000" pitchFamily="2" charset="-78"/>
              </a:rPr>
              <a:t>آمیزش جنسی امری طبیعی در میان انسان </a:t>
            </a:r>
            <a:r>
              <a:rPr lang="fa-IR" sz="2900" dirty="0" err="1" smtClean="0">
                <a:cs typeface="B Badr" panose="00000400000000000000" pitchFamily="2" charset="-78"/>
              </a:rPr>
              <a:t>هاست</a:t>
            </a:r>
            <a:endParaRPr lang="en-US" sz="29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6110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sz="72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اگر کودک کنجکاو نیست...</a:t>
            </a:r>
            <a:endParaRPr lang="en-US" sz="72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900" dirty="0" smtClean="0">
                <a:cs typeface="B Badr" panose="00000400000000000000" pitchFamily="2" charset="-78"/>
              </a:rPr>
              <a:t>پیدا کردن لحظه مناسب آموزش: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یکی از نزدیکانتان باردار است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دیدار از باغ وحش و مشاهده رفتار جنسی حیوانات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هنگام رفتن به مطب پزشک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وقتی کودک به بدن برهنه یا نیمه برهنه دیگران در خانه یا استخر زل می زند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وقتی کودک سعی می کند کسی که برهنه است را ببیند</a:t>
            </a:r>
          </a:p>
          <a:p>
            <a:pPr lvl="1" algn="r" rtl="1"/>
            <a:r>
              <a:rPr lang="fa-IR" sz="2700" dirty="0" smtClean="0">
                <a:cs typeface="B Badr" panose="00000400000000000000" pitchFamily="2" charset="-78"/>
              </a:rPr>
              <a:t>دیدن نوار بهداشتی در فروشگاه</a:t>
            </a:r>
          </a:p>
          <a:p>
            <a:pPr lvl="1" algn="r" rtl="1"/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0287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cs typeface="B Kaveh" panose="00000400000000000000" pitchFamily="2" charset="-78"/>
              </a:rPr>
              <a:t>سلامت و بهداشت جنسی</a:t>
            </a:r>
            <a:endParaRPr lang="en-US" sz="6600" dirty="0">
              <a:cs typeface="B Kaveh" panose="000004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89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err="1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مواردی</a:t>
            </a:r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 که کودک باید </a:t>
            </a:r>
            <a:r>
              <a:rPr lang="fa-IR" sz="5400" dirty="0" err="1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یادبگیرد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مفهوم بهداشت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میکروب</a:t>
            </a:r>
          </a:p>
          <a:p>
            <a:pPr algn="r" rtl="1"/>
            <a:r>
              <a:rPr lang="fa-IR" sz="2700" dirty="0" err="1" smtClean="0">
                <a:cs typeface="B Badr" panose="00000400000000000000" pitchFamily="2" charset="-78"/>
              </a:rPr>
              <a:t>راهای</a:t>
            </a:r>
            <a:r>
              <a:rPr lang="fa-IR" sz="2700" dirty="0" smtClean="0">
                <a:cs typeface="B Badr" panose="00000400000000000000" pitchFamily="2" charset="-78"/>
              </a:rPr>
              <a:t> انتقال میکروب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نحوه شستشوی خود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احتیاط در خصوص جراحات</a:t>
            </a:r>
          </a:p>
          <a:p>
            <a:pPr algn="r" rtl="1"/>
            <a:r>
              <a:rPr lang="fa-IR" sz="2700" dirty="0" err="1" smtClean="0">
                <a:cs typeface="B Badr" panose="00000400000000000000" pitchFamily="2" charset="-78"/>
              </a:rPr>
              <a:t>درمیان</a:t>
            </a:r>
            <a:r>
              <a:rPr lang="fa-IR" sz="2700" dirty="0" smtClean="0">
                <a:cs typeface="B Badr" panose="00000400000000000000" pitchFamily="2" charset="-78"/>
              </a:rPr>
              <a:t> گذاشتن نگرانی خود در خصوص سلامتی </a:t>
            </a:r>
            <a:r>
              <a:rPr lang="fa-IR" sz="2700" dirty="0" err="1" smtClean="0">
                <a:cs typeface="B Badr" panose="00000400000000000000" pitchFamily="2" charset="-78"/>
              </a:rPr>
              <a:t>اش</a:t>
            </a:r>
            <a:r>
              <a:rPr lang="fa-IR" sz="2700" dirty="0" smtClean="0">
                <a:cs typeface="B Badr" panose="00000400000000000000" pitchFamily="2" charset="-78"/>
              </a:rPr>
              <a:t> با یک بزرگسال</a:t>
            </a:r>
          </a:p>
          <a:p>
            <a:pPr algn="r" rtl="1"/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4709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cs typeface="B Kaveh" panose="00000400000000000000" pitchFamily="2" charset="-78"/>
              </a:rPr>
              <a:t>مهارت های فردی </a:t>
            </a:r>
            <a:endParaRPr lang="en-US" sz="6600" dirty="0">
              <a:cs typeface="B Kaveh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ارزش ها و عقاید، ارتباط، تصمیم گیری، حل مسئله، مسئولیت پذیری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69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ارزش ها و عقاید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ارزش ها آن دسته از خصوصیاتی هستند که فرد بر اساس آن ها زندگی کرده و بد و خوب را می سنجد.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برای آموزش ارزش ها از روش های مختلف می توان استفاده کرد: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الگوی رفتاری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بیان مفاهیم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ایفای نقش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اشاره به ارزش های دیگران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قدرت بخشیدن به کودک(تائید و تحسین)</a:t>
            </a:r>
          </a:p>
          <a:p>
            <a:pPr lvl="1" algn="r" rtl="1"/>
            <a:r>
              <a:rPr lang="fa-IR" sz="2500" dirty="0" smtClean="0">
                <a:cs typeface="B Badr" panose="00000400000000000000" pitchFamily="2" charset="-78"/>
              </a:rPr>
              <a:t>استفاده از وسایل ارتباط جمعی</a:t>
            </a:r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121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ارتباط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شناخت احساسات</a:t>
            </a:r>
            <a:r>
              <a:rPr lang="en-US" sz="2300" dirty="0" smtClean="0">
                <a:cs typeface="B Badr" panose="00000400000000000000" pitchFamily="2" charset="-78"/>
              </a:rPr>
              <a:t> </a:t>
            </a:r>
            <a:endParaRPr lang="fa-IR" sz="2300" dirty="0" smtClean="0">
              <a:cs typeface="B Badr" panose="00000400000000000000" pitchFamily="2" charset="-78"/>
            </a:endParaRP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نحوه برخورد با احساسات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شناسایی حالات چهره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ارتباط غیرکلامی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گوش دادن آینه ای</a:t>
            </a:r>
            <a:endParaRPr lang="en-US" sz="23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636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6600" dirty="0">
                <a:cs typeface="B Kaveh" panose="00000400000000000000" pitchFamily="2" charset="-78"/>
              </a:rPr>
              <a:t>هویت</a:t>
            </a:r>
            <a:r>
              <a:rPr lang="fa-IR" dirty="0" smtClean="0"/>
              <a:t> </a:t>
            </a:r>
            <a:r>
              <a:rPr lang="fa-IR" sz="6600" dirty="0">
                <a:cs typeface="B Kaveh" panose="00000400000000000000" pitchFamily="2" charset="-78"/>
              </a:rPr>
              <a:t>جنسی</a:t>
            </a:r>
            <a:endParaRPr lang="en-US" sz="6600" dirty="0">
              <a:cs typeface="B Kaveh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هویت اصلی، رفتار جنسی و عوامل شکل دهنده به آن، </a:t>
            </a:r>
            <a:r>
              <a:rPr lang="fa-IR" dirty="0" err="1" smtClean="0"/>
              <a:t>سوگیری</a:t>
            </a:r>
            <a:r>
              <a:rPr lang="fa-IR" dirty="0" smtClean="0"/>
              <a:t> جنسی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27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تصمیم گیری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گزینه </a:t>
            </a:r>
            <a:r>
              <a:rPr lang="fa-IR" sz="2300" dirty="0" err="1" smtClean="0">
                <a:cs typeface="B Badr" panose="00000400000000000000" pitchFamily="2" charset="-78"/>
              </a:rPr>
              <a:t>هایی</a:t>
            </a:r>
            <a:r>
              <a:rPr lang="fa-IR" sz="2300" dirty="0" smtClean="0">
                <a:cs typeface="B Badr" panose="00000400000000000000" pitchFamily="2" charset="-78"/>
              </a:rPr>
              <a:t> برای تصمیم گیری در اختیار کودک قرار دهید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گزینه </a:t>
            </a:r>
            <a:r>
              <a:rPr lang="fa-IR" sz="2300" dirty="0" err="1" smtClean="0">
                <a:cs typeface="B Badr" panose="00000400000000000000" pitchFamily="2" charset="-78"/>
              </a:rPr>
              <a:t>هایی</a:t>
            </a:r>
            <a:r>
              <a:rPr lang="fa-IR" sz="2300" dirty="0" smtClean="0">
                <a:cs typeface="B Badr" panose="00000400000000000000" pitchFamily="2" charset="-78"/>
              </a:rPr>
              <a:t> بدهید که هر دو قابل قبول باشند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اجازه دهید پیامد تصویر آشکار شود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هرگز هنگام پیامد منفی، کودک را سرزنش نکنید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کودک را به خاطر تصمیم های </a:t>
            </a:r>
            <a:r>
              <a:rPr lang="fa-IR" sz="2300" dirty="0" err="1" smtClean="0">
                <a:cs typeface="B Badr" panose="00000400000000000000" pitchFamily="2" charset="-78"/>
              </a:rPr>
              <a:t>خوبش</a:t>
            </a:r>
            <a:r>
              <a:rPr lang="fa-IR" sz="2300" dirty="0" smtClean="0">
                <a:cs typeface="B Badr" panose="00000400000000000000" pitchFamily="2" charset="-78"/>
              </a:rPr>
              <a:t> تشویق کنید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الگویی مناسب برای کودک باشید</a:t>
            </a:r>
          </a:p>
          <a:p>
            <a:pPr algn="r" rtl="1"/>
            <a:r>
              <a:rPr lang="fa-IR" sz="2300" dirty="0" smtClean="0">
                <a:cs typeface="B Badr" panose="00000400000000000000" pitchFamily="2" charset="-78"/>
              </a:rPr>
              <a:t>اگر تصمیم گیری در مورد موضوعی برای کودک مشکل است، به بگویید که می تواند از یک بزرگسال کمک بگیرد.</a:t>
            </a:r>
          </a:p>
          <a:p>
            <a:pPr algn="r" rtl="1"/>
            <a:endParaRPr lang="en-US" sz="23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7290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حل مسئله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توافق و مذاکره</a:t>
            </a:r>
          </a:p>
          <a:p>
            <a:pPr marL="0" indent="0" algn="r" rtl="1">
              <a:buNone/>
            </a:pPr>
            <a:r>
              <a:rPr lang="fa-IR" sz="2800" dirty="0">
                <a:cs typeface="B Badr" panose="00000400000000000000" pitchFamily="2" charset="-78"/>
              </a:rPr>
              <a:t>	</a:t>
            </a:r>
            <a:r>
              <a:rPr lang="fa-IR" sz="2800" dirty="0" smtClean="0">
                <a:cs typeface="B Badr" panose="00000400000000000000" pitchFamily="2" charset="-78"/>
              </a:rPr>
              <a:t>1. بیان خواسته</a:t>
            </a:r>
          </a:p>
          <a:p>
            <a:pPr marL="0" indent="0" algn="r" rtl="1">
              <a:buNone/>
            </a:pPr>
            <a:r>
              <a:rPr lang="fa-IR" sz="2800" dirty="0">
                <a:cs typeface="B Badr" panose="00000400000000000000" pitchFamily="2" charset="-78"/>
              </a:rPr>
              <a:t>	</a:t>
            </a:r>
            <a:r>
              <a:rPr lang="fa-IR" sz="2800" dirty="0" smtClean="0">
                <a:cs typeface="B Badr" panose="00000400000000000000" pitchFamily="2" charset="-78"/>
              </a:rPr>
              <a:t>2. یافتن توافق قابل دستیابی</a:t>
            </a:r>
          </a:p>
          <a:p>
            <a:pPr marL="0" indent="0" algn="r" rtl="1">
              <a:buNone/>
            </a:pPr>
            <a:r>
              <a:rPr lang="fa-IR" sz="2800" dirty="0">
                <a:cs typeface="B Badr" panose="00000400000000000000" pitchFamily="2" charset="-78"/>
              </a:rPr>
              <a:t>	</a:t>
            </a:r>
            <a:r>
              <a:rPr lang="fa-IR" sz="2800" dirty="0" smtClean="0">
                <a:cs typeface="B Badr" panose="00000400000000000000" pitchFamily="2" charset="-78"/>
              </a:rPr>
              <a:t>3. هرگز از ارزش خود دست نکشد</a:t>
            </a:r>
          </a:p>
          <a:p>
            <a:pPr marL="0" indent="0" algn="r" rtl="1">
              <a:buNone/>
            </a:pPr>
            <a:r>
              <a:rPr lang="fa-IR" sz="2800" dirty="0">
                <a:cs typeface="B Badr" panose="00000400000000000000" pitchFamily="2" charset="-78"/>
              </a:rPr>
              <a:t>	</a:t>
            </a:r>
            <a:r>
              <a:rPr lang="fa-IR" sz="2800" dirty="0" smtClean="0">
                <a:cs typeface="B Badr" panose="00000400000000000000" pitchFamily="2" charset="-78"/>
              </a:rPr>
              <a:t>4. کمک گرفتن از بزرگترها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یاری طلبیدن</a:t>
            </a:r>
          </a:p>
          <a:p>
            <a:pPr algn="r" rtl="1"/>
            <a:endParaRPr lang="en-US" sz="28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1132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توجه کنید که...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همه بچه ها حق دارند نیازها و احساسات </a:t>
            </a:r>
            <a:r>
              <a:rPr lang="fa-IR" sz="2800" dirty="0" err="1" smtClean="0">
                <a:cs typeface="B Badr" panose="00000400000000000000" pitchFamily="2" charset="-78"/>
              </a:rPr>
              <a:t>حود</a:t>
            </a:r>
            <a:r>
              <a:rPr lang="fa-IR" sz="2800" dirty="0" smtClean="0">
                <a:cs typeface="B Badr" panose="00000400000000000000" pitchFamily="2" charset="-78"/>
              </a:rPr>
              <a:t> را نزد والدین یا بزرگسال قابل اعتماد، ابراز کنند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میان ابراز نیاز و احترام به </a:t>
            </a:r>
            <a:r>
              <a:rPr lang="fa-IR" sz="2800" dirty="0" err="1" smtClean="0">
                <a:cs typeface="B Badr" panose="00000400000000000000" pitchFamily="2" charset="-78"/>
              </a:rPr>
              <a:t>دبگران</a:t>
            </a:r>
            <a:r>
              <a:rPr lang="fa-IR" sz="2800" dirty="0" smtClean="0">
                <a:cs typeface="B Badr" panose="00000400000000000000" pitchFamily="2" charset="-78"/>
              </a:rPr>
              <a:t> باید تعادل ایجاد کرد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از </a:t>
            </a:r>
            <a:r>
              <a:rPr lang="fa-IR" sz="2800" dirty="0" err="1" smtClean="0">
                <a:cs typeface="B Badr" panose="00000400000000000000" pitchFamily="2" charset="-78"/>
              </a:rPr>
              <a:t>مواردی</a:t>
            </a:r>
            <a:r>
              <a:rPr lang="fa-IR" sz="2800" dirty="0" smtClean="0">
                <a:cs typeface="B Badr" panose="00000400000000000000" pitchFamily="2" charset="-78"/>
              </a:rPr>
              <a:t> که خودتان مشکلی را حل کرده </a:t>
            </a:r>
            <a:r>
              <a:rPr lang="fa-IR" sz="2800" dirty="0" err="1" smtClean="0">
                <a:cs typeface="B Badr" panose="00000400000000000000" pitchFamily="2" charset="-78"/>
              </a:rPr>
              <a:t>اید</a:t>
            </a:r>
            <a:r>
              <a:rPr lang="fa-IR" sz="2800" dirty="0" smtClean="0">
                <a:cs typeface="B Badr" panose="00000400000000000000" pitchFamily="2" charset="-78"/>
              </a:rPr>
              <a:t>، مثال بزنید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هنگام رویارویی با مسائل حساس صبور باشید، و از روش های عادلانه استفاده کنید.</a:t>
            </a:r>
            <a:endParaRPr lang="en-US" sz="28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83584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مسئولیت پذیری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مسئولیت </a:t>
            </a:r>
            <a:r>
              <a:rPr lang="fa-IR" sz="2800" dirty="0" err="1" smtClean="0">
                <a:cs typeface="B Badr" panose="00000400000000000000" pitchFamily="2" charset="-78"/>
              </a:rPr>
              <a:t>هایی</a:t>
            </a:r>
            <a:r>
              <a:rPr lang="fa-IR" sz="2800" dirty="0">
                <a:cs typeface="B Badr" panose="00000400000000000000" pitchFamily="2" charset="-78"/>
              </a:rPr>
              <a:t> </a:t>
            </a:r>
            <a:r>
              <a:rPr lang="fa-IR" sz="2800" dirty="0" smtClean="0">
                <a:cs typeface="B Badr" panose="00000400000000000000" pitchFamily="2" charset="-78"/>
              </a:rPr>
              <a:t>متناسب با سن کودک، به او بدهید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با ایفای نقش، معنای مسئولیت را برای کودک روشن کنید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اگر کودک تمایل به پذیرش مسئولیتی دارد، مانع او نشوید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با مسئولیت دادن به کودک عزت نفس او را تقویت کنید.</a:t>
            </a:r>
            <a:endParaRPr lang="en-US" sz="28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61154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cs typeface="B Kaveh" panose="00000400000000000000" pitchFamily="2" charset="-78"/>
              </a:rPr>
              <a:t>سوء استفاده جنسی</a:t>
            </a:r>
            <a:endParaRPr lang="en-US" sz="6600" dirty="0">
              <a:cs typeface="B Kaveh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حوزه های آزار کودک، طبقه بندی آزار جنسی، اشکال آزار جنسی، پیشگیری از آزار جنسی، علائم </a:t>
            </a:r>
            <a:r>
              <a:rPr lang="fa-IR" dirty="0" err="1" smtClean="0"/>
              <a:t>آزارجنسی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37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073" y="394609"/>
            <a:ext cx="8897565" cy="1560716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حوزه های آزار 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494185"/>
              </p:ext>
            </p:extLst>
          </p:nvPr>
        </p:nvGraphicFramePr>
        <p:xfrm>
          <a:off x="1975104" y="2438400"/>
          <a:ext cx="9729534" cy="4319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5824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طبقه بندی سوء استفاده جنسی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سوء استفاده رسمی: ازدواج کودکان کم سن و سال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سوءاستفاده سازمان یافته</a:t>
            </a:r>
          </a:p>
          <a:p>
            <a:pPr lvl="1" algn="r" rtl="1"/>
            <a:r>
              <a:rPr lang="fa-IR" sz="2600" dirty="0" smtClean="0">
                <a:cs typeface="B Badr" panose="00000400000000000000" pitchFamily="2" charset="-78"/>
              </a:rPr>
              <a:t>قاچاق جنسی</a:t>
            </a:r>
          </a:p>
          <a:p>
            <a:pPr lvl="1" algn="r" rtl="1"/>
            <a:r>
              <a:rPr lang="fa-IR" sz="2600" dirty="0" smtClean="0">
                <a:cs typeface="B Badr" panose="00000400000000000000" pitchFamily="2" charset="-78"/>
              </a:rPr>
              <a:t>بچه های کار، دار و دسته های </a:t>
            </a:r>
            <a:r>
              <a:rPr lang="fa-IR" sz="2600" dirty="0" err="1" smtClean="0">
                <a:cs typeface="B Badr" panose="00000400000000000000" pitchFamily="2" charset="-78"/>
              </a:rPr>
              <a:t>موار</a:t>
            </a:r>
            <a:r>
              <a:rPr lang="fa-IR" sz="2600" dirty="0" smtClean="0">
                <a:cs typeface="B Badr" panose="00000400000000000000" pitchFamily="2" charset="-78"/>
              </a:rPr>
              <a:t> مخدر</a:t>
            </a:r>
            <a:endParaRPr lang="en-US" sz="26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1119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اشکال آزار جنسی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26992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برهنه کردن کودکان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لمس اندام های کودک با دست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لمس اندام های کودک با آلت تناسلی</a:t>
            </a:r>
          </a:p>
          <a:p>
            <a:pPr algn="r" rtl="1"/>
            <a:r>
              <a:rPr lang="fa-IR" sz="2800" dirty="0" err="1" smtClean="0">
                <a:cs typeface="B Badr" panose="00000400000000000000" pitchFamily="2" charset="-78"/>
              </a:rPr>
              <a:t>واداشتن</a:t>
            </a:r>
            <a:r>
              <a:rPr lang="fa-IR" sz="2800" dirty="0" smtClean="0">
                <a:cs typeface="B Badr" panose="00000400000000000000" pitchFamily="2" charset="-78"/>
              </a:rPr>
              <a:t> کودک به لمس </a:t>
            </a:r>
            <a:r>
              <a:rPr lang="fa-IR" sz="2800" dirty="0" err="1" smtClean="0">
                <a:cs typeface="B Badr" panose="00000400000000000000" pitchFamily="2" charset="-78"/>
              </a:rPr>
              <a:t>الت</a:t>
            </a:r>
            <a:r>
              <a:rPr lang="fa-IR" sz="2800" dirty="0" smtClean="0">
                <a:cs typeface="B Badr" panose="00000400000000000000" pitchFamily="2" charset="-78"/>
              </a:rPr>
              <a:t> جنسی شخص مهاجم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عورت نمایی شخص مهاجم</a:t>
            </a:r>
          </a:p>
        </p:txBody>
      </p:sp>
    </p:spTree>
    <p:extLst>
      <p:ext uri="{BB962C8B-B14F-4D97-AF65-F5344CB8AC3E}">
        <p14:creationId xmlns:p14="http://schemas.microsoft.com/office/powerpoint/2010/main" val="9335984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اشکال آزار جنسی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fa-IR" sz="2800" dirty="0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ارتباط دهانی با اندام جنسی</a:t>
            </a:r>
          </a:p>
          <a:p>
            <a:pPr lvl="0" algn="r" rtl="1"/>
            <a:r>
              <a:rPr lang="fa-IR" sz="2800" dirty="0" err="1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واداشتن</a:t>
            </a:r>
            <a:r>
              <a:rPr lang="fa-IR" sz="2800" dirty="0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 کودک به ارتباط دهانی با اندام تناسلی شخص </a:t>
            </a:r>
            <a:r>
              <a:rPr lang="fa-IR" sz="28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مهاجم</a:t>
            </a:r>
          </a:p>
          <a:p>
            <a:pPr lvl="0" algn="r" rtl="1"/>
            <a:r>
              <a:rPr lang="fa-IR" sz="28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دخول</a:t>
            </a:r>
          </a:p>
          <a:p>
            <a:pPr lvl="0" algn="r" rtl="1"/>
            <a:r>
              <a:rPr lang="fa-IR" sz="28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Badr" panose="00000400000000000000" pitchFamily="2" charset="-78"/>
              </a:rPr>
              <a:t>هرزه نگاری</a:t>
            </a:r>
            <a:endParaRPr lang="en-US" sz="2800" dirty="0">
              <a:solidFill>
                <a:srgbClr val="1E1217">
                  <a:lumMod val="75000"/>
                  <a:lumOff val="25000"/>
                </a:srgbClr>
              </a:solidFill>
              <a:cs typeface="B Badr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975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dirty="0" smtClean="0">
                <a:cs typeface="B Jadid" panose="00000700000000000000" pitchFamily="2" charset="-78"/>
              </a:rPr>
              <a:t>آموزش های لازم </a:t>
            </a:r>
            <a:r>
              <a:rPr lang="fa-IR" sz="4800" dirty="0" err="1" smtClean="0">
                <a:cs typeface="B Jadid" panose="00000700000000000000" pitchFamily="2" charset="-78"/>
              </a:rPr>
              <a:t>درجهت</a:t>
            </a:r>
            <a:r>
              <a:rPr lang="fa-IR" sz="4800" dirty="0" smtClean="0">
                <a:cs typeface="B Jadid" panose="00000700000000000000" pitchFamily="2" charset="-78"/>
              </a:rPr>
              <a:t> پیشگیری</a:t>
            </a:r>
            <a:endParaRPr lang="en-US" sz="48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کسی </a:t>
            </a:r>
            <a:r>
              <a:rPr lang="fa-IR" sz="2400" dirty="0" smtClean="0">
                <a:cs typeface="B Badr" panose="00000400000000000000" pitchFamily="2" charset="-78"/>
              </a:rPr>
              <a:t>بی دلیل می خواهد به بدن یا لباس شما دست بزند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فرد بزرگتر یا قوی تری از شما می خواهد کاری را بکنید که مایل نیستید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وقتی در جایی قرار دارید که احساس عجیبی میکنید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کسی از شما می خواهد رفتار خاصی را به صورت راز نگه دارید</a:t>
            </a:r>
          </a:p>
          <a:p>
            <a:pPr lvl="1" algn="r" rtl="1"/>
            <a:r>
              <a:rPr lang="fa-IR" sz="2400" dirty="0" smtClean="0">
                <a:cs typeface="B Badr" panose="00000400000000000000" pitchFamily="2" charset="-78"/>
              </a:rPr>
              <a:t>شما با کسی کاری می کنید یا کسی با شما کاری می کند که نسبت به آن احساس </a:t>
            </a:r>
            <a:r>
              <a:rPr lang="fa-IR" sz="2400" dirty="0" err="1" smtClean="0">
                <a:cs typeface="B Badr" panose="00000400000000000000" pitchFamily="2" charset="-78"/>
              </a:rPr>
              <a:t>ناخوشایندی</a:t>
            </a:r>
            <a:r>
              <a:rPr lang="fa-IR" sz="2400" dirty="0" smtClean="0">
                <a:cs typeface="B Badr" panose="00000400000000000000" pitchFamily="2" charset="-78"/>
              </a:rPr>
              <a:t> </a:t>
            </a:r>
            <a:r>
              <a:rPr lang="fa-IR" sz="2400" dirty="0" smtClean="0">
                <a:cs typeface="B Badr" panose="00000400000000000000" pitchFamily="2" charset="-78"/>
              </a:rPr>
              <a:t>دارید</a:t>
            </a:r>
          </a:p>
          <a:p>
            <a:pPr lvl="1" algn="r" rtl="1"/>
            <a:r>
              <a:rPr lang="fa-IR" sz="2400" dirty="0">
                <a:cs typeface="B Badr" panose="00000400000000000000" pitchFamily="2" charset="-78"/>
              </a:rPr>
              <a:t>نه/برو/بگو</a:t>
            </a:r>
            <a:endParaRPr lang="en-US" sz="2400" dirty="0">
              <a:cs typeface="B Badr" panose="00000400000000000000" pitchFamily="2" charset="-78"/>
            </a:endParaRPr>
          </a:p>
          <a:p>
            <a:pPr lvl="1" algn="r" rtl="1"/>
            <a:endParaRPr lang="fa-IR" sz="2400" dirty="0" smtClean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61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مفاهیم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هویت اصلی: جنسیت هر </a:t>
            </a:r>
            <a:r>
              <a:rPr lang="fa-IR" sz="2700" dirty="0" err="1" smtClean="0">
                <a:cs typeface="B Badr" panose="00000400000000000000" pitchFamily="2" charset="-78"/>
              </a:rPr>
              <a:t>فردهنگام</a:t>
            </a:r>
            <a:r>
              <a:rPr lang="fa-IR" sz="2700" dirty="0" smtClean="0">
                <a:cs typeface="B Badr" panose="00000400000000000000" pitchFamily="2" charset="-78"/>
              </a:rPr>
              <a:t> تولد (18 </a:t>
            </a:r>
            <a:r>
              <a:rPr lang="fa-IR" sz="2700" dirty="0" err="1" smtClean="0">
                <a:cs typeface="B Badr" panose="00000400000000000000" pitchFamily="2" charset="-78"/>
              </a:rPr>
              <a:t>ماهگی</a:t>
            </a:r>
            <a:r>
              <a:rPr lang="fa-IR" sz="2700" dirty="0" smtClean="0">
                <a:cs typeface="B Badr" panose="00000400000000000000" pitchFamily="2" charset="-78"/>
              </a:rPr>
              <a:t> تا 3 سالگی شکل می گیرد)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رفتار جنسی: رفتارهای منطبق با جنس در هر فرهنگ</a:t>
            </a:r>
          </a:p>
          <a:p>
            <a:pPr algn="r" rtl="1"/>
            <a:r>
              <a:rPr lang="fa-IR" sz="2700" dirty="0" err="1" smtClean="0">
                <a:cs typeface="B Badr" panose="00000400000000000000" pitchFamily="2" charset="-78"/>
              </a:rPr>
              <a:t>سوگیری</a:t>
            </a:r>
            <a:r>
              <a:rPr lang="fa-IR" sz="2700" dirty="0">
                <a:cs typeface="B Badr" panose="00000400000000000000" pitchFamily="2" charset="-78"/>
              </a:rPr>
              <a:t> </a:t>
            </a:r>
            <a:r>
              <a:rPr lang="fa-IR" sz="2700" dirty="0" smtClean="0">
                <a:cs typeface="B Badr" panose="00000400000000000000" pitchFamily="2" charset="-78"/>
              </a:rPr>
              <a:t>جنسی: الگوی دائمی فرد که بر اساس آن جذب جنس مخالف می شود</a:t>
            </a:r>
          </a:p>
          <a:p>
            <a:pPr algn="r" rtl="1"/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17686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cs typeface="B Jadid" panose="00000700000000000000" pitchFamily="2" charset="-78"/>
              </a:rPr>
              <a:t>رفتارهای موثر در پیشگیری</a:t>
            </a:r>
            <a:endParaRPr lang="en-US" sz="60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به کارگیری شیوه </a:t>
            </a:r>
            <a:r>
              <a:rPr lang="fa-IR" sz="2800" dirty="0" err="1" smtClean="0">
                <a:cs typeface="B Badr" panose="00000400000000000000" pitchFamily="2" charset="-78"/>
              </a:rPr>
              <a:t>فرزندپروری</a:t>
            </a:r>
            <a:r>
              <a:rPr lang="fa-IR" sz="2800" dirty="0" smtClean="0">
                <a:cs typeface="B Badr" panose="00000400000000000000" pitchFamily="2" charset="-78"/>
              </a:rPr>
              <a:t> کارآمد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حتی </a:t>
            </a:r>
            <a:r>
              <a:rPr lang="fa-IR" sz="2800" dirty="0" err="1" smtClean="0">
                <a:cs typeface="B Badr" panose="00000400000000000000" pitchFamily="2" charset="-78"/>
              </a:rPr>
              <a:t>الامکان</a:t>
            </a:r>
            <a:r>
              <a:rPr lang="fa-IR" sz="2800" dirty="0" smtClean="0">
                <a:cs typeface="B Badr" panose="00000400000000000000" pitchFamily="2" charset="-78"/>
              </a:rPr>
              <a:t> تنها نگذاشتن بچه ها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عادت دادن بچه ها به خوابیدن در مکان های مستقل</a:t>
            </a:r>
          </a:p>
          <a:p>
            <a:pPr algn="r" rtl="1"/>
            <a:r>
              <a:rPr lang="fa-IR" sz="2800" dirty="0" err="1" smtClean="0">
                <a:cs typeface="B Badr" panose="00000400000000000000" pitchFamily="2" charset="-78"/>
              </a:rPr>
              <a:t>نخوابیدن</a:t>
            </a:r>
            <a:r>
              <a:rPr lang="fa-IR" sz="2800" dirty="0" smtClean="0">
                <a:cs typeface="B Badr" panose="00000400000000000000" pitchFamily="2" charset="-78"/>
              </a:rPr>
              <a:t> افراد فامیل با یکدیگر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عدم اصرار به کودک در خصوص بغل کردن و بوسیدن دیگران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استحمام نکردن با بچه ها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رعایت حریم کلامی</a:t>
            </a:r>
          </a:p>
          <a:p>
            <a:pPr algn="r" rtl="1"/>
            <a:r>
              <a:rPr lang="fa-IR" sz="2800" dirty="0" smtClean="0">
                <a:cs typeface="B Badr" panose="00000400000000000000" pitchFamily="2" charset="-78"/>
              </a:rPr>
              <a:t>کنجکاوی در مورد معاشرت کودکان با افراد بزرگتر از خود</a:t>
            </a:r>
          </a:p>
        </p:txBody>
      </p:sp>
    </p:spTree>
    <p:extLst>
      <p:ext uri="{BB962C8B-B14F-4D97-AF65-F5344CB8AC3E}">
        <p14:creationId xmlns:p14="http://schemas.microsoft.com/office/powerpoint/2010/main" val="1875964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رفتارهای موثر در پیشگیری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126992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کنترل </a:t>
            </a:r>
            <a:r>
              <a:rPr lang="fa-IR" sz="2600" dirty="0" err="1" smtClean="0">
                <a:cs typeface="B Badr" panose="00000400000000000000" pitchFamily="2" charset="-78"/>
              </a:rPr>
              <a:t>آمدو</a:t>
            </a:r>
            <a:r>
              <a:rPr lang="fa-IR" sz="2600" dirty="0" smtClean="0">
                <a:cs typeface="B Badr" panose="00000400000000000000" pitchFamily="2" charset="-78"/>
              </a:rPr>
              <a:t> شد به خانه همسایه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جرات آموزی: هنر تصمیم گیری و مهارت نه گفتن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توجه به تفاوت های فردی به ویژه در زمینه تمایلات جنسی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توجه به خیال پردازی های کودک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توجه به تغییرات ناگهانی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در میان گذاردن اخبار و حوادث مربوط به کودکان و نوجوانان با فرزندان</a:t>
            </a:r>
          </a:p>
          <a:p>
            <a:pPr algn="r" rtl="1"/>
            <a:r>
              <a:rPr lang="fa-IR" sz="2600" dirty="0" err="1" smtClean="0">
                <a:cs typeface="B Badr" panose="00000400000000000000" pitchFamily="2" charset="-78"/>
              </a:rPr>
              <a:t>واداشتن</a:t>
            </a:r>
            <a:r>
              <a:rPr lang="fa-IR" sz="2600" dirty="0" smtClean="0">
                <a:cs typeface="B Badr" panose="00000400000000000000" pitchFamily="2" charset="-78"/>
              </a:rPr>
              <a:t> کودک </a:t>
            </a:r>
            <a:r>
              <a:rPr lang="fa-IR" sz="2600" dirty="0" err="1" smtClean="0">
                <a:cs typeface="B Badr" panose="00000400000000000000" pitchFamily="2" charset="-78"/>
              </a:rPr>
              <a:t>بع</a:t>
            </a:r>
            <a:r>
              <a:rPr lang="fa-IR" sz="2600" dirty="0" smtClean="0">
                <a:cs typeface="B Badr" panose="00000400000000000000" pitchFamily="2" charset="-78"/>
              </a:rPr>
              <a:t> ایفای نقش با مضمون قرار گرفتن در شرایط اضطراری و چگونگی چاره جویی در این شرایط</a:t>
            </a:r>
          </a:p>
        </p:txBody>
      </p:sp>
    </p:spTree>
    <p:extLst>
      <p:ext uri="{BB962C8B-B14F-4D97-AF65-F5344CB8AC3E}">
        <p14:creationId xmlns:p14="http://schemas.microsoft.com/office/powerpoint/2010/main" val="40351669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رفتارهای موثر در پیشگیری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آموزش این مهم به کودکان که بزرگسالان خاطی علیرغم ظاهر </a:t>
            </a:r>
            <a:r>
              <a:rPr lang="fa-IR" sz="2600" dirty="0" err="1" smtClean="0">
                <a:cs typeface="B Badr" panose="00000400000000000000" pitchFamily="2" charset="-78"/>
              </a:rPr>
              <a:t>توانمندشان</a:t>
            </a:r>
            <a:r>
              <a:rPr lang="fa-IR" sz="2600" dirty="0" smtClean="0">
                <a:cs typeface="B Badr" panose="00000400000000000000" pitchFamily="2" charset="-78"/>
              </a:rPr>
              <a:t> به هنگام اجرای عمل خلاف، دچار ترس و هراس می شوند و از این رو اعتراض با صدای بلند می تواند </a:t>
            </a:r>
            <a:r>
              <a:rPr lang="fa-IR" sz="2600" dirty="0" err="1" smtClean="0">
                <a:cs typeface="B Badr" panose="00000400000000000000" pitchFamily="2" charset="-78"/>
              </a:rPr>
              <a:t>مثمرثمر</a:t>
            </a:r>
            <a:r>
              <a:rPr lang="fa-IR" sz="2600" dirty="0" smtClean="0">
                <a:cs typeface="B Badr" panose="00000400000000000000" pitchFamily="2" charset="-78"/>
              </a:rPr>
              <a:t> باشد.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کسب مهارتهای استفاده از اینترنت توسط والدین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استفاده از فیلترهای موثر و کارآمد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قراردادن ابزار اینترنتی در معرض تردد و دید همگان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شناخت و معاشرت با دوستان کودک</a:t>
            </a:r>
          </a:p>
          <a:p>
            <a:pPr algn="r" rtl="1"/>
            <a:r>
              <a:rPr lang="fa-IR" sz="2600" dirty="0" smtClean="0">
                <a:cs typeface="B Badr" panose="00000400000000000000" pitchFamily="2" charset="-78"/>
              </a:rPr>
              <a:t>پرورش احساس مسئولیت اجتماعی در کودکان</a:t>
            </a:r>
          </a:p>
          <a:p>
            <a:pPr algn="r" rtl="1"/>
            <a:endParaRPr lang="en-US" sz="26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86996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6000" dirty="0" smtClean="0">
                <a:cs typeface="B Jadid" panose="00000700000000000000" pitchFamily="2" charset="-78"/>
              </a:rPr>
              <a:t>علائم آزار جنسی</a:t>
            </a:r>
            <a:endParaRPr lang="en-US" sz="6000" dirty="0"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Badr" panose="00000400000000000000" pitchFamily="2" charset="-78"/>
              </a:rPr>
              <a:t>علائم بارز کوتاه مدت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تغییر ناگهانی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در خود فرو رفتن، گوشه گیری، میل به تنهایی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دوری گزینی از یک فرد خاص حتی در نگاه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اختلال در خواب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اختلال در اشتها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600" dirty="0" smtClean="0">
                <a:cs typeface="B Badr" panose="00000400000000000000" pitchFamily="2" charset="-78"/>
              </a:rPr>
              <a:t>علائم جسمانی از قبیل کبودی، خارش آلت تناسلی و ...</a:t>
            </a:r>
          </a:p>
          <a:p>
            <a:pPr lvl="1" algn="r" rtl="1"/>
            <a:endParaRPr lang="en-US" sz="26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8615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>
                <a:cs typeface="B Jadid" panose="00000700000000000000" pitchFamily="2" charset="-78"/>
              </a:rPr>
              <a:t>علائم آزار جنسی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خاراندن آلت تناسلی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ماندن در توالت به مدت طولانی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عدم تمرکز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خیال پردازی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تغییر در شیوه راه رفتن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پخته تر شدن ناگهانی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برجسته سازی یا خط خطی آلت تناسلی در نقاشی</a:t>
            </a:r>
            <a:endParaRPr lang="en-US" sz="32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91628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94063" y="568325"/>
            <a:ext cx="8897937" cy="1560513"/>
          </a:xfrm>
        </p:spPr>
        <p:txBody>
          <a:bodyPr>
            <a:normAutofit fontScale="90000"/>
          </a:bodyPr>
          <a:lstStyle/>
          <a:p>
            <a:pPr algn="ctr" rtl="1">
              <a:lnSpc>
                <a:spcPct val="250000"/>
              </a:lnSpc>
            </a:pPr>
            <a:r>
              <a:rPr lang="fa-IR" dirty="0" smtClean="0">
                <a:cs typeface="B Jadid" panose="00000700000000000000" pitchFamily="2" charset="-78"/>
              </a:rPr>
              <a:t>توجه به این نکته ضروری است که این علائم، صرفا منجر به شک می شوند، با مشاهده این علائم باید هشیار شد و صرفا به یک نشانه اکتفا نکرد </a:t>
            </a:r>
            <a:endParaRPr lang="en-US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73204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علائم آزار جنسی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099560"/>
          </a:xfrm>
        </p:spPr>
        <p:txBody>
          <a:bodyPr>
            <a:noAutofit/>
          </a:bodyPr>
          <a:lstStyle/>
          <a:p>
            <a:pPr algn="r" rtl="1"/>
            <a:r>
              <a:rPr lang="fa-I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Badr" panose="00000400000000000000" pitchFamily="2" charset="-78"/>
              </a:rPr>
              <a:t>علایم </a:t>
            </a:r>
            <a:r>
              <a:rPr lang="fa-IR" sz="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Badr" panose="00000400000000000000" pitchFamily="2" charset="-78"/>
              </a:rPr>
              <a:t>بلندمدت</a:t>
            </a:r>
            <a:r>
              <a:rPr lang="fa-I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Badr" panose="00000400000000000000" pitchFamily="2" charset="-78"/>
              </a:rPr>
              <a:t>: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400" dirty="0" smtClean="0">
                <a:cs typeface="B Badr" panose="00000400000000000000" pitchFamily="2" charset="-78"/>
              </a:rPr>
              <a:t>افت کارایی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400" dirty="0" smtClean="0">
                <a:cs typeface="B Badr" panose="00000400000000000000" pitchFamily="2" charset="-78"/>
              </a:rPr>
              <a:t>پرخاشگری به ویژه پرخاشگری کلامی و استفاده از واژه های مستهجن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fa-IR" sz="2400" dirty="0" smtClean="0">
                <a:cs typeface="B Badr" panose="00000400000000000000" pitchFamily="2" charset="-78"/>
              </a:rPr>
              <a:t>رفتار جنسی </a:t>
            </a:r>
            <a:r>
              <a:rPr lang="fa-IR" sz="2400" dirty="0" err="1" smtClean="0">
                <a:cs typeface="B Badr" panose="00000400000000000000" pitchFamily="2" charset="-78"/>
              </a:rPr>
              <a:t>غیرسازنده</a:t>
            </a:r>
            <a:r>
              <a:rPr lang="fa-IR" sz="2400" dirty="0" smtClean="0">
                <a:cs typeface="B Badr" panose="00000400000000000000" pitchFamily="2" charset="-78"/>
              </a:rPr>
              <a:t>: </a:t>
            </a:r>
          </a:p>
          <a:p>
            <a:pPr lvl="2" algn="r" rtl="1">
              <a:buFont typeface="Wingdings" panose="05000000000000000000" pitchFamily="2" charset="2"/>
              <a:buChar char="Ø"/>
            </a:pPr>
            <a:r>
              <a:rPr lang="fa-IR" sz="2000" dirty="0" smtClean="0">
                <a:cs typeface="B Badr" panose="00000400000000000000" pitchFamily="2" charset="-78"/>
              </a:rPr>
              <a:t>عدم کنترل تمایلات جنسی</a:t>
            </a:r>
          </a:p>
          <a:p>
            <a:pPr lvl="2" algn="r" rtl="1">
              <a:buFont typeface="Wingdings" panose="05000000000000000000" pitchFamily="2" charset="2"/>
              <a:buChar char="Ø"/>
            </a:pPr>
            <a:r>
              <a:rPr lang="fa-IR" sz="2000" dirty="0" err="1" smtClean="0">
                <a:cs typeface="B Badr" panose="00000400000000000000" pitchFamily="2" charset="-78"/>
              </a:rPr>
              <a:t>سردمزاجی</a:t>
            </a:r>
            <a:endParaRPr lang="fa-IR" sz="2000" dirty="0" smtClean="0">
              <a:cs typeface="B Badr" panose="00000400000000000000" pitchFamily="2" charset="-78"/>
            </a:endParaRPr>
          </a:p>
          <a:p>
            <a:pPr lvl="2" algn="r" rtl="1">
              <a:buFont typeface="Wingdings" panose="05000000000000000000" pitchFamily="2" charset="2"/>
              <a:buChar char="Ø"/>
            </a:pPr>
            <a:r>
              <a:rPr lang="fa-IR" sz="2000" dirty="0" smtClean="0">
                <a:cs typeface="B Badr" panose="00000400000000000000" pitchFamily="2" charset="-78"/>
              </a:rPr>
              <a:t>مشغولیت ذهنی جنسی مکرر</a:t>
            </a:r>
          </a:p>
          <a:p>
            <a:pPr lvl="2" algn="r" rtl="1">
              <a:buFont typeface="Wingdings" panose="05000000000000000000" pitchFamily="2" charset="2"/>
              <a:buChar char="Ø"/>
            </a:pPr>
            <a:r>
              <a:rPr lang="fa-IR" sz="2000" dirty="0" err="1" smtClean="0">
                <a:cs typeface="B Badr" panose="00000400000000000000" pitchFamily="2" charset="-78"/>
              </a:rPr>
              <a:t>استمناء</a:t>
            </a:r>
            <a:r>
              <a:rPr lang="fa-IR" sz="2000" dirty="0" smtClean="0">
                <a:cs typeface="B Badr" panose="00000400000000000000" pitchFamily="2" charset="-78"/>
              </a:rPr>
              <a:t> مکرر</a:t>
            </a:r>
            <a:endParaRPr lang="fa-IR" sz="2400" dirty="0" smtClean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57800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علائم آزار جنسی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آسیب پذیری در برابر بیماری های مقاربتی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تمایل به سوءاستفاده جنسی از کودکان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آمادگی بیشتر برای ارتکاب سایر جرایم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 smtClean="0">
                <a:cs typeface="B Badr" panose="00000400000000000000" pitchFamily="2" charset="-78"/>
              </a:rPr>
              <a:t>پوچ گرایی</a:t>
            </a:r>
            <a:endParaRPr lang="en-US" sz="32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10090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7200" dirty="0" smtClean="0">
                <a:cs typeface="B Kaveh" panose="00000400000000000000" pitchFamily="2" charset="-78"/>
              </a:rPr>
              <a:t>رسانه ها و جنسیت</a:t>
            </a:r>
            <a:endParaRPr lang="en-US" sz="7200" dirty="0">
              <a:cs typeface="B Kaveh" panose="000004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نقش جنسی</a:t>
            </a:r>
            <a:r>
              <a:rPr lang="fa-IR" dirty="0"/>
              <a:t>:</a:t>
            </a:r>
            <a:r>
              <a:rPr lang="fa-IR" dirty="0" smtClean="0"/>
              <a:t> آموزش و رسانه، آداب استفاده از رسانه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4249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نقش جنسی</a:t>
            </a:r>
            <a:endParaRPr lang="en-US" sz="6000" dirty="0">
              <a:solidFill>
                <a:srgbClr val="1E1217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آنچه هنجارهای جامعه انتظار دارد فرد به عنوان زن یا مرد انجام دهد.</a:t>
            </a:r>
          </a:p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والدین و پرورش دهندگان کودک باید مراقب باشند که هنجارهای از پیش تعیین شده جامعه، شکوفایی استعداد کودک را محدود نکند.</a:t>
            </a:r>
          </a:p>
          <a:p>
            <a:pPr marL="0" indent="0" algn="r" rtl="1">
              <a:buNone/>
            </a:pPr>
            <a:endParaRPr lang="en-US" sz="32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770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رفتار جنسی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50000"/>
              </a:lnSpc>
            </a:pPr>
            <a:r>
              <a:rPr lang="fa-IR" sz="2700" dirty="0" smtClean="0">
                <a:cs typeface="B Badr" panose="00000400000000000000" pitchFamily="2" charset="-78"/>
              </a:rPr>
              <a:t>عوامل شکل دهنده رفتار جنسی</a:t>
            </a:r>
          </a:p>
          <a:p>
            <a:pPr algn="r" rtl="1">
              <a:lnSpc>
                <a:spcPct val="250000"/>
              </a:lnSpc>
            </a:pPr>
            <a:r>
              <a:rPr lang="fa-IR" sz="2700" dirty="0" smtClean="0">
                <a:cs typeface="B Badr" panose="00000400000000000000" pitchFamily="2" charset="-78"/>
              </a:rPr>
              <a:t>رفتارهای جنسی متعارف در کودکان</a:t>
            </a:r>
          </a:p>
          <a:p>
            <a:pPr algn="r" rtl="1">
              <a:lnSpc>
                <a:spcPct val="250000"/>
              </a:lnSpc>
            </a:pPr>
            <a:r>
              <a:rPr lang="fa-IR" sz="2700" dirty="0" smtClean="0">
                <a:cs typeface="B Badr" panose="00000400000000000000" pitchFamily="2" charset="-78"/>
              </a:rPr>
              <a:t>رفتارهای جنسی مشکل آفرین</a:t>
            </a:r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140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60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به کودکان نشان بدهید که...</a:t>
            </a:r>
            <a:endParaRPr lang="en-US" sz="6000" dirty="0">
              <a:solidFill>
                <a:srgbClr val="1E1217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برای پسرها و دخترها باید ارزش یکسان قائل شد، چون هر دو انسان هستند و انسان بودن مهم است.</a:t>
            </a:r>
          </a:p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برخی کارهایی که دخترها و پسرها دوست دارند انجام بدهند، شبیه به هم و برخی با یکدیگر متفاوت است. پسر و دختر خودش باید انتخاب کند که به چه کاری علاقه دارد و از انجام آن لذت می برد.</a:t>
            </a:r>
          </a:p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همه دخترها به هم و همه پسرها به هم شبیه نیستند.</a:t>
            </a:r>
          </a:p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مادر و پدر هر دو می توانند از بچه ها مراقبت کنند و به آنها عشق </a:t>
            </a:r>
            <a:r>
              <a:rPr lang="fa-IR" sz="3200" dirty="0" err="1" smtClean="0">
                <a:cs typeface="B Badr" panose="00000400000000000000" pitchFamily="2" charset="-78"/>
              </a:rPr>
              <a:t>بورزند</a:t>
            </a:r>
            <a:endParaRPr lang="fa-IR" sz="3200" dirty="0" smtClean="0">
              <a:cs typeface="B Badr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Badr" panose="00000400000000000000" pitchFamily="2" charset="-78"/>
              </a:rPr>
              <a:t>مردها و زن ها می توانند کارهای مشابه انجام دهند.</a:t>
            </a:r>
            <a:endParaRPr lang="en-US" sz="32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20509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52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برای پرهیز از محدود </a:t>
            </a:r>
            <a:r>
              <a:rPr lang="fa-IR" sz="52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کردن</a:t>
            </a:r>
            <a:r>
              <a:rPr lang="fa-IR" sz="5200" dirty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 نقش جنسی</a:t>
            </a:r>
            <a:endParaRPr lang="en-US" sz="5200" dirty="0">
              <a:solidFill>
                <a:srgbClr val="1E1217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sz="2700" dirty="0" err="1" smtClean="0">
                <a:cs typeface="B Badr" panose="00000400000000000000" pitchFamily="2" charset="-78"/>
              </a:rPr>
              <a:t>الگوهایی</a:t>
            </a:r>
            <a:r>
              <a:rPr lang="fa-IR" sz="2700" dirty="0" smtClean="0">
                <a:cs typeface="B Badr" panose="00000400000000000000" pitchFamily="2" charset="-78"/>
              </a:rPr>
              <a:t> که کار مورد علاقه کودک را انجام میدهند به </a:t>
            </a:r>
            <a:r>
              <a:rPr lang="fa-IR" sz="2700" dirty="0" err="1" smtClean="0">
                <a:cs typeface="B Badr" panose="00000400000000000000" pitchFamily="2" charset="-78"/>
              </a:rPr>
              <a:t>اونشان</a:t>
            </a:r>
            <a:r>
              <a:rPr lang="fa-IR" sz="2700" dirty="0" smtClean="0">
                <a:cs typeface="B Badr" panose="00000400000000000000" pitchFamily="2" charset="-78"/>
              </a:rPr>
              <a:t> دهید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دخترها و پسرها را برای انجام هر دو نوع کار اصطلاحا </a:t>
            </a:r>
            <a:r>
              <a:rPr lang="fa-IR" sz="2700" dirty="0" err="1" smtClean="0">
                <a:cs typeface="B Badr" panose="00000400000000000000" pitchFamily="2" charset="-78"/>
              </a:rPr>
              <a:t>پسرانه</a:t>
            </a:r>
            <a:r>
              <a:rPr lang="fa-IR" sz="2700" dirty="0" smtClean="0">
                <a:cs typeface="B Badr" panose="00000400000000000000" pitchFamily="2" charset="-78"/>
              </a:rPr>
              <a:t> یا دخترانه تشویق کنید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با دختران در خصوص برقراری تعادل میان نقش مادری و شغل، صحبت کنید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دختران و پسران را تشویق به ابراز وجود کنید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پسران خود را تشویق به ابراز عواطف کنید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به کودکان بگویید که نسبت به جنس خود چه احساسی دارید و احساس خوب را در آنها نیز پرورش دهید</a:t>
            </a:r>
          </a:p>
          <a:p>
            <a:pPr algn="r" rtl="1"/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8857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52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نقش رسانه ها در شکل گیری جنسیت</a:t>
            </a:r>
            <a:endParaRPr lang="en-US" sz="5200" dirty="0">
              <a:solidFill>
                <a:srgbClr val="1E1217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رسانه ها با تصویری که از دو جنس، توجه به جنسیت و خشونت، نشان می دهند، نقش به سزایی در شکل گیری دیدگاه جنسی بچه ها دارند.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گاهی تصاویر رسانه ها با آنچه در دنیای واقعی وجود دارد، بسیار متفاوت است.</a:t>
            </a:r>
          </a:p>
          <a:p>
            <a:pPr algn="r" rtl="1"/>
            <a:r>
              <a:rPr lang="fa-IR" sz="2500" dirty="0" err="1" smtClean="0">
                <a:cs typeface="B Badr" panose="00000400000000000000" pitchFamily="2" charset="-78"/>
              </a:rPr>
              <a:t>انیمیشن</a:t>
            </a:r>
            <a:r>
              <a:rPr lang="fa-IR" sz="2500" dirty="0" smtClean="0">
                <a:cs typeface="B Badr" panose="00000400000000000000" pitchFamily="2" charset="-78"/>
              </a:rPr>
              <a:t> </a:t>
            </a:r>
            <a:r>
              <a:rPr lang="fa-IR" sz="2500" dirty="0" err="1" smtClean="0">
                <a:cs typeface="B Badr" panose="00000400000000000000" pitchFamily="2" charset="-78"/>
              </a:rPr>
              <a:t>هایی</a:t>
            </a:r>
            <a:r>
              <a:rPr lang="fa-IR" sz="2500" dirty="0" smtClean="0">
                <a:cs typeface="B Badr" panose="00000400000000000000" pitchFamily="2" charset="-78"/>
              </a:rPr>
              <a:t> که در آنها مسئولیت پذیری، </a:t>
            </a:r>
            <a:r>
              <a:rPr lang="fa-IR" sz="2500" dirty="0" err="1" smtClean="0">
                <a:cs typeface="B Badr" panose="00000400000000000000" pitchFamily="2" charset="-78"/>
              </a:rPr>
              <a:t>سختکوشی</a:t>
            </a:r>
            <a:r>
              <a:rPr lang="fa-IR" sz="2500" dirty="0" smtClean="0">
                <a:cs typeface="B Badr" panose="00000400000000000000" pitchFamily="2" charset="-78"/>
              </a:rPr>
              <a:t> و کمک به همنوع، مورد تاکید است، می توانند فتح باب مناسبی برای آموزش این ویژگی ها به کودکان باشند.</a:t>
            </a:r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60902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700" dirty="0" smtClean="0">
                <a:solidFill>
                  <a:srgbClr val="1E1217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برای تماشای تلویزیون</a:t>
            </a:r>
            <a:endParaRPr lang="en-US" sz="4700" dirty="0">
              <a:solidFill>
                <a:srgbClr val="1E1217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از تلویزیون به عنوان پرستار بچه استفاده نکنید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برنامه ای که قصد نمایش آن را برای کودک دارد، حتما قبلا تماشا کنید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در تماشای تلویزیون قاعده </a:t>
            </a:r>
            <a:r>
              <a:rPr lang="fa-IR" sz="2500" dirty="0" err="1" smtClean="0">
                <a:cs typeface="B Badr" panose="00000400000000000000" pitchFamily="2" charset="-78"/>
              </a:rPr>
              <a:t>مند</a:t>
            </a:r>
            <a:r>
              <a:rPr lang="fa-IR" sz="2500" dirty="0" smtClean="0">
                <a:cs typeface="B Badr" panose="00000400000000000000" pitchFamily="2" charset="-78"/>
              </a:rPr>
              <a:t> رفتار کنید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با دید انتقادی برنامه ها را </a:t>
            </a:r>
            <a:r>
              <a:rPr lang="fa-IR" sz="2500" dirty="0" err="1" smtClean="0">
                <a:cs typeface="B Badr" panose="00000400000000000000" pitchFamily="2" charset="-78"/>
              </a:rPr>
              <a:t>تماشاکنید</a:t>
            </a:r>
            <a:endParaRPr lang="fa-IR" sz="2500" dirty="0" smtClean="0">
              <a:cs typeface="B Badr" panose="00000400000000000000" pitchFamily="2" charset="-78"/>
            </a:endParaRP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هر زمان تلویزیون نگاه نمی کنید آن را خاموش کنید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اسباب بازی </a:t>
            </a:r>
            <a:r>
              <a:rPr lang="fa-IR" sz="2500" dirty="0" err="1" smtClean="0">
                <a:cs typeface="B Badr" panose="00000400000000000000" pitchFamily="2" charset="-78"/>
              </a:rPr>
              <a:t>هایی</a:t>
            </a:r>
            <a:r>
              <a:rPr lang="fa-IR" sz="2500" dirty="0" smtClean="0">
                <a:cs typeface="B Badr" panose="00000400000000000000" pitchFamily="2" charset="-78"/>
              </a:rPr>
              <a:t> که تلویزیون تبلیغ می کند را با نمونه واقعی آن مقایسه کنید</a:t>
            </a:r>
          </a:p>
          <a:p>
            <a:pPr marL="0" indent="0" algn="r" rtl="1">
              <a:buNone/>
            </a:pPr>
            <a:endParaRPr lang="fa-IR" sz="2500" dirty="0" smtClean="0">
              <a:cs typeface="B Badr" panose="00000400000000000000" pitchFamily="2" charset="-78"/>
            </a:endParaRPr>
          </a:p>
          <a:p>
            <a:pPr algn="r" rtl="1"/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6448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7200" dirty="0" smtClean="0">
                <a:cs typeface="B Kaveh" panose="00000400000000000000" pitchFamily="2" charset="-78"/>
              </a:rPr>
              <a:t>دستاوردهای یک تربیت جنسی سالم</a:t>
            </a:r>
            <a:endParaRPr lang="en-US" sz="7200" dirty="0">
              <a:cs typeface="B Kaveh" panose="000004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786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Kaveh" panose="00000400000000000000" pitchFamily="2" charset="-78"/>
              </a:rPr>
              <a:t>تربیت جنسی سالم باعث می شود</a:t>
            </a:r>
            <a:endParaRPr lang="en-US" sz="6600" dirty="0">
              <a:cs typeface="B Kaveh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سازه های اصلی بهداشت روانی از نظر </a:t>
            </a:r>
            <a:r>
              <a:rPr lang="fa-IR" dirty="0" err="1" smtClean="0"/>
              <a:t>ارضای</a:t>
            </a:r>
            <a:r>
              <a:rPr lang="fa-IR" dirty="0" smtClean="0"/>
              <a:t> متعادل غرایز جنسی در دوره نوجوانی به درستی تشکیل شود</a:t>
            </a:r>
          </a:p>
          <a:p>
            <a:pPr algn="r" rtl="1"/>
            <a:r>
              <a:rPr lang="fa-IR" dirty="0" smtClean="0"/>
              <a:t>خطر منحرف شدن کودکان نسبت به مسائل جنسی کاهش یابد</a:t>
            </a:r>
          </a:p>
          <a:p>
            <a:pPr algn="r" rtl="1"/>
            <a:r>
              <a:rPr lang="fa-IR" dirty="0" smtClean="0"/>
              <a:t>فرایند پیدایش حس زیبایی دوستی، هنر </a:t>
            </a:r>
            <a:r>
              <a:rPr lang="fa-IR" dirty="0" err="1" smtClean="0"/>
              <a:t>عضق</a:t>
            </a:r>
            <a:r>
              <a:rPr lang="fa-IR" dirty="0" smtClean="0"/>
              <a:t> ورزیدن، محبت و صمیمیت در مسیر صحیح اتفاق بیفتد</a:t>
            </a:r>
          </a:p>
          <a:p>
            <a:pPr algn="r" rtl="1"/>
            <a:r>
              <a:rPr lang="fa-IR" dirty="0" smtClean="0"/>
              <a:t>روابط بین فردی مملو از عشق و مهربانی شود</a:t>
            </a:r>
          </a:p>
          <a:p>
            <a:pPr algn="r" rtl="1"/>
            <a:r>
              <a:rPr lang="fa-IR" dirty="0" smtClean="0"/>
              <a:t>رابطه ای آگاهانه، سرشار از اعتماد میان والدین و فرزندان به وجود می آید</a:t>
            </a:r>
          </a:p>
          <a:p>
            <a:pPr algn="r" rtl="1"/>
            <a:r>
              <a:rPr lang="fa-IR" dirty="0" smtClean="0"/>
              <a:t>کودکانی تبدیل به بزرگسالانی شود که در برابر مسائل جنسی، مسئولیت پذیر باشند</a:t>
            </a:r>
          </a:p>
          <a:p>
            <a:pPr algn="r" rtl="1"/>
            <a:r>
              <a:rPr lang="fa-IR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324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908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عوامل شکل دهنده رفتار جنسی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20928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ویژگی های تکاملی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ارزش ها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fa-IR" sz="2500" dirty="0" smtClean="0">
                <a:cs typeface="B Badr" panose="00000400000000000000" pitchFamily="2" charset="-78"/>
              </a:rPr>
              <a:t>ملی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fa-IR" sz="2500" dirty="0" smtClean="0">
                <a:cs typeface="B Badr" panose="00000400000000000000" pitchFamily="2" charset="-78"/>
              </a:rPr>
              <a:t>مذهبی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fa-IR" sz="2500" dirty="0" smtClean="0">
                <a:cs typeface="B Badr" panose="00000400000000000000" pitchFamily="2" charset="-78"/>
              </a:rPr>
              <a:t>فراملیتی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تجارب اولیه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تفاوت های فردی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سن</a:t>
            </a:r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454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sz="54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رفتارهای جنسی متعارف در کودکان</a:t>
            </a:r>
            <a:endParaRPr lang="en-US" sz="54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کنجکاوی درباره اندام جنسی خود و دیگران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لمس گاه به گاه اندام خود و شاید دیگران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مالش اندام جنسی خود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سوال درباره پیدایش بچه ها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مشارکت در بازی </a:t>
            </a:r>
            <a:r>
              <a:rPr lang="fa-IR" sz="2700" dirty="0" err="1" smtClean="0">
                <a:cs typeface="B Badr" panose="00000400000000000000" pitchFamily="2" charset="-78"/>
              </a:rPr>
              <a:t>هایی</a:t>
            </a:r>
            <a:r>
              <a:rPr lang="fa-IR" sz="2700" dirty="0" smtClean="0">
                <a:cs typeface="B Badr" panose="00000400000000000000" pitchFamily="2" charset="-78"/>
              </a:rPr>
              <a:t> نظیر دکتر بازی و مامان بازی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کنجکاو شدن به هنگام شنیدن گفتگوی دیگران درباره مسائل جنسی</a:t>
            </a:r>
          </a:p>
          <a:p>
            <a:pPr algn="r" rtl="1"/>
            <a:r>
              <a:rPr lang="fa-IR" sz="2700" dirty="0" smtClean="0">
                <a:cs typeface="B Badr" panose="00000400000000000000" pitchFamily="2" charset="-78"/>
              </a:rPr>
              <a:t>تحریک پذیری</a:t>
            </a:r>
          </a:p>
          <a:p>
            <a:pPr marL="0" indent="0" algn="r" rtl="1">
              <a:buNone/>
            </a:pPr>
            <a:endParaRPr lang="en-US" sz="27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20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900" dirty="0" err="1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خودارضایی</a:t>
            </a:r>
            <a:endParaRPr lang="en-US" sz="49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یکی از روش های ابراز جنسیت فرد است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اگر کودک را در حال </a:t>
            </a:r>
            <a:r>
              <a:rPr lang="fa-IR" sz="2500" dirty="0" err="1" smtClean="0">
                <a:cs typeface="B Badr" panose="00000400000000000000" pitchFamily="2" charset="-78"/>
              </a:rPr>
              <a:t>خودارضایی</a:t>
            </a:r>
            <a:r>
              <a:rPr lang="fa-IR" sz="2500" dirty="0" smtClean="0">
                <a:cs typeface="B Badr" panose="00000400000000000000" pitchFamily="2" charset="-78"/>
              </a:rPr>
              <a:t> دیدید، هول نشوید. بچه ها با این روش در حال کشف بدن خود هستند.</a:t>
            </a:r>
            <a:endParaRPr lang="en-US" sz="2500" dirty="0" smtClean="0">
              <a:cs typeface="B Badr" panose="00000400000000000000" pitchFamily="2" charset="-78"/>
            </a:endParaRP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اگر کودک از نظر اجتماعی در جای نامناسبی </a:t>
            </a:r>
            <a:r>
              <a:rPr lang="fa-IR" sz="2500" dirty="0" err="1" smtClean="0">
                <a:cs typeface="B Badr" panose="00000400000000000000" pitchFamily="2" charset="-78"/>
              </a:rPr>
              <a:t>خودارضایی</a:t>
            </a:r>
            <a:r>
              <a:rPr lang="fa-IR" sz="2500" dirty="0" smtClean="0">
                <a:cs typeface="B Badr" panose="00000400000000000000" pitchFamily="2" charset="-78"/>
              </a:rPr>
              <a:t> کرد، جلوی او را با جمله مناسبی بگیرید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اگر کودک وقت زیادی را صرف </a:t>
            </a:r>
            <a:r>
              <a:rPr lang="fa-IR" sz="2500" dirty="0" err="1" smtClean="0">
                <a:cs typeface="B Badr" panose="00000400000000000000" pitchFamily="2" charset="-78"/>
              </a:rPr>
              <a:t>خودارضایی</a:t>
            </a:r>
            <a:r>
              <a:rPr lang="fa-IR" sz="2500" dirty="0" smtClean="0">
                <a:cs typeface="B Badr" panose="00000400000000000000" pitchFamily="2" charset="-78"/>
              </a:rPr>
              <a:t> میکند به طوری که از فعالیت های </a:t>
            </a:r>
            <a:r>
              <a:rPr lang="fa-IR" sz="2500" dirty="0" err="1" smtClean="0">
                <a:cs typeface="B Badr" panose="00000400000000000000" pitchFamily="2" charset="-78"/>
              </a:rPr>
              <a:t>دگیر</a:t>
            </a:r>
            <a:r>
              <a:rPr lang="fa-IR" sz="2500" dirty="0" smtClean="0">
                <a:cs typeface="B Badr" panose="00000400000000000000" pitchFamily="2" charset="-78"/>
              </a:rPr>
              <a:t> بازمانده، به متخصص مراجعه کنید.</a:t>
            </a:r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49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900" dirty="0" smtClean="0">
                <a:solidFill>
                  <a:srgbClr val="121316">
                    <a:lumMod val="75000"/>
                    <a:lumOff val="25000"/>
                  </a:srgbClr>
                </a:solidFill>
                <a:cs typeface="B Jadid" panose="00000700000000000000" pitchFamily="2" charset="-78"/>
              </a:rPr>
              <a:t>حمام رفتن با کودک</a:t>
            </a:r>
            <a:endParaRPr lang="en-US" sz="4900" dirty="0">
              <a:solidFill>
                <a:srgbClr val="121316">
                  <a:lumMod val="75000"/>
                  <a:lumOff val="25000"/>
                </a:srgbClr>
              </a:solidFill>
              <a:cs typeface="B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اگر کودک در حمام به بدن برهنه شخص مقابل، خیره می شود زمان تنها حمام رفتن </a:t>
            </a:r>
            <a:r>
              <a:rPr lang="fa-IR" sz="2500" dirty="0" err="1" smtClean="0">
                <a:cs typeface="B Badr" panose="00000400000000000000" pitchFamily="2" charset="-78"/>
              </a:rPr>
              <a:t>اوست</a:t>
            </a:r>
            <a:endParaRPr lang="fa-IR" sz="2500" dirty="0" smtClean="0">
              <a:cs typeface="B Badr" panose="00000400000000000000" pitchFamily="2" charset="-78"/>
            </a:endParaRP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به حریم خصوصی بچه ها احترام بگذارید</a:t>
            </a:r>
          </a:p>
          <a:p>
            <a:pPr algn="r" rtl="1"/>
            <a:r>
              <a:rPr lang="fa-IR" sz="2500" dirty="0" smtClean="0">
                <a:cs typeface="B Badr" panose="00000400000000000000" pitchFamily="2" charset="-78"/>
              </a:rPr>
              <a:t>شکستن حریم در یک موقعیت، منجر به شکستن حریم در موقعیت های دیگر می شود</a:t>
            </a:r>
            <a:endParaRPr lang="en-US" sz="2500" dirty="0">
              <a:cs typeface="B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434485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Override1.xml><?xml version="1.0" encoding="utf-8"?>
<a:themeOverride xmlns:a="http://schemas.openxmlformats.org/drawingml/2006/main">
  <a:clrScheme name="Feathered">
    <a:dk1>
      <a:sysClr val="windowText" lastClr="000000"/>
    </a:dk1>
    <a:lt1>
      <a:sysClr val="window" lastClr="FFFFFF"/>
    </a:lt1>
    <a:dk2>
      <a:srgbClr val="1E1217"/>
    </a:dk2>
    <a:lt2>
      <a:srgbClr val="FAFDFD"/>
    </a:lt2>
    <a:accent1>
      <a:srgbClr val="78475D"/>
    </a:accent1>
    <a:accent2>
      <a:srgbClr val="A7D068"/>
    </a:accent2>
    <a:accent3>
      <a:srgbClr val="78C5CF"/>
    </a:accent3>
    <a:accent4>
      <a:srgbClr val="D36E88"/>
    </a:accent4>
    <a:accent5>
      <a:srgbClr val="D3C588"/>
    </a:accent5>
    <a:accent6>
      <a:srgbClr val="ED9E57"/>
    </a:accent6>
    <a:hlink>
      <a:srgbClr val="78C5CF"/>
    </a:hlink>
    <a:folHlink>
      <a:srgbClr val="D36E8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</TotalTime>
  <Words>2295</Words>
  <Application>Microsoft Office PowerPoint</Application>
  <PresentationFormat>Widescreen</PresentationFormat>
  <Paragraphs>288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B Badr</vt:lpstr>
      <vt:lpstr>B Jadid</vt:lpstr>
      <vt:lpstr>B Kaveh</vt:lpstr>
      <vt:lpstr>Calibri</vt:lpstr>
      <vt:lpstr>Century Schoolbook</vt:lpstr>
      <vt:lpstr>Corbel</vt:lpstr>
      <vt:lpstr>Times New Roman</vt:lpstr>
      <vt:lpstr>Wingdings</vt:lpstr>
      <vt:lpstr>Feathered</vt:lpstr>
      <vt:lpstr>تربیت جنسی کودک  و پیشگیری از سوءاستفاده جنسی از کودک</vt:lpstr>
      <vt:lpstr>سناریوی اول</vt:lpstr>
      <vt:lpstr>هویت جنسی</vt:lpstr>
      <vt:lpstr>مفاهیم</vt:lpstr>
      <vt:lpstr>رفتار جنسی</vt:lpstr>
      <vt:lpstr>عوامل شکل دهنده رفتار جنسی</vt:lpstr>
      <vt:lpstr>رفتارهای جنسی متعارف در کودکان</vt:lpstr>
      <vt:lpstr>خودارضایی</vt:lpstr>
      <vt:lpstr>حمام رفتن با کودک</vt:lpstr>
      <vt:lpstr>رفتارهای جنسی مشکل آفرین در کودکان </vt:lpstr>
      <vt:lpstr>رفتارهای جنسی مشکل آفرین در کودکان </vt:lpstr>
      <vt:lpstr>سوگیری جنسی</vt:lpstr>
      <vt:lpstr>یک مفهوم مهم</vt:lpstr>
      <vt:lpstr>سری و خصوصی</vt:lpstr>
      <vt:lpstr>برای آموزش این دو مفهوم</vt:lpstr>
      <vt:lpstr>کنجکاوی جنسی</vt:lpstr>
      <vt:lpstr>آنچه تا 5 سالگی کودک باید بداند</vt:lpstr>
      <vt:lpstr>اندام های جنسی</vt:lpstr>
      <vt:lpstr>آموزش </vt:lpstr>
      <vt:lpstr>بچه ها از کجا می آیند؟   آیا زایمان درد دارد؟ </vt:lpstr>
      <vt:lpstr>زنجیره سوالات کودک</vt:lpstr>
      <vt:lpstr>نکات کلیدی</vt:lpstr>
      <vt:lpstr>نکات تکمیلی در آموزش</vt:lpstr>
      <vt:lpstr>اگر کودک کنجکاو نیست...</vt:lpstr>
      <vt:lpstr>سلامت و بهداشت جنسی</vt:lpstr>
      <vt:lpstr>مواردی که کودک باید یادبگیرد</vt:lpstr>
      <vt:lpstr>مهارت های فردی </vt:lpstr>
      <vt:lpstr>ارزش ها و عقاید</vt:lpstr>
      <vt:lpstr>ارتباط</vt:lpstr>
      <vt:lpstr>تصمیم گیری</vt:lpstr>
      <vt:lpstr>حل مسئله</vt:lpstr>
      <vt:lpstr>توجه کنید که...</vt:lpstr>
      <vt:lpstr>مسئولیت پذیری</vt:lpstr>
      <vt:lpstr>سوء استفاده جنسی</vt:lpstr>
      <vt:lpstr>حوزه های آزار </vt:lpstr>
      <vt:lpstr>طبقه بندی سوء استفاده جنسی</vt:lpstr>
      <vt:lpstr>اشکال آزار جنسی</vt:lpstr>
      <vt:lpstr>اشکال آزار جنسی</vt:lpstr>
      <vt:lpstr>آموزش های لازم درجهت پیشگیری</vt:lpstr>
      <vt:lpstr>رفتارهای موثر در پیشگیری</vt:lpstr>
      <vt:lpstr>رفتارهای موثر در پیشگیری</vt:lpstr>
      <vt:lpstr>رفتارهای موثر در پیشگیری</vt:lpstr>
      <vt:lpstr>علائم آزار جنسی</vt:lpstr>
      <vt:lpstr>علائم آزار جنسی</vt:lpstr>
      <vt:lpstr>توجه به این نکته ضروری است که این علائم، صرفا منجر به شک می شوند، با مشاهده این علائم باید هشیار شد و صرفا به یک نشانه اکتفا نکرد </vt:lpstr>
      <vt:lpstr>علائم آزار جنسی</vt:lpstr>
      <vt:lpstr>علائم آزار جنسی</vt:lpstr>
      <vt:lpstr>رسانه ها و جنسیت</vt:lpstr>
      <vt:lpstr>نقش جنسی</vt:lpstr>
      <vt:lpstr>به کودکان نشان بدهید که...</vt:lpstr>
      <vt:lpstr>برای پرهیز از محدود کردن نقش جنسی</vt:lpstr>
      <vt:lpstr>نقش رسانه ها در شکل گیری جنسیت</vt:lpstr>
      <vt:lpstr>برای تماشای تلویزیون</vt:lpstr>
      <vt:lpstr>دستاوردهای یک تربیت جنسی سالم</vt:lpstr>
      <vt:lpstr>تربیت جنسی سالم باعث می شود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تربیت جنسی کودک  و پیشگیری از سوءاستفاده جنسی از کودک</dc:title>
  <dc:creator>soudeh mf</dc:creator>
  <cp:lastModifiedBy>soudeh mf</cp:lastModifiedBy>
  <cp:revision>63</cp:revision>
  <dcterms:created xsi:type="dcterms:W3CDTF">2016-04-23T07:24:48Z</dcterms:created>
  <dcterms:modified xsi:type="dcterms:W3CDTF">2016-04-28T12:51:46Z</dcterms:modified>
</cp:coreProperties>
</file>