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3"/>
  </p:notesMasterIdLst>
  <p:sldIdLst>
    <p:sldId id="256" r:id="rId2"/>
    <p:sldId id="267" r:id="rId3"/>
    <p:sldId id="260" r:id="rId4"/>
    <p:sldId id="261" r:id="rId5"/>
    <p:sldId id="262" r:id="rId6"/>
    <p:sldId id="263" r:id="rId7"/>
    <p:sldId id="268" r:id="rId8"/>
    <p:sldId id="271" r:id="rId9"/>
    <p:sldId id="269" r:id="rId10"/>
    <p:sldId id="270" r:id="rId11"/>
    <p:sldId id="266" r:id="rId12"/>
    <p:sldId id="272" r:id="rId13"/>
    <p:sldId id="273" r:id="rId14"/>
    <p:sldId id="264" r:id="rId15"/>
    <p:sldId id="274" r:id="rId16"/>
    <p:sldId id="275" r:id="rId17"/>
    <p:sldId id="277" r:id="rId18"/>
    <p:sldId id="278" r:id="rId19"/>
    <p:sldId id="279" r:id="rId20"/>
    <p:sldId id="281" r:id="rId21"/>
    <p:sldId id="28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29226"/>
    </p:cViewPr>
  </p:outlineViewPr>
  <p:notesTextViewPr>
    <p:cViewPr>
      <p:scale>
        <a:sx n="1" d="1"/>
        <a:sy n="1" d="1"/>
      </p:scale>
      <p:origin x="0" y="0"/>
    </p:cViewPr>
  </p:notesTextViewPr>
  <p:sorterViewPr>
    <p:cViewPr>
      <p:scale>
        <a:sx n="36" d="100"/>
        <a:sy n="3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FA784C-BD88-40C5-B804-D0C43F5E1A98}" type="datetimeFigureOut">
              <a:rPr lang="en-US" smtClean="0"/>
              <a:pPr/>
              <a:t>11/9/2018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C96F81-ECC4-467E-9683-2C29C677DC92}" type="slidenum">
              <a:rPr lang="en-US" smtClean="0"/>
              <a:pPr/>
              <a:t>‹#›</a:t>
            </a:fld>
            <a:endParaRPr lang="en-US"/>
          </a:p>
        </p:txBody>
      </p:sp>
    </p:spTree>
    <p:extLst>
      <p:ext uri="{BB962C8B-B14F-4D97-AF65-F5344CB8AC3E}">
        <p14:creationId xmlns:p14="http://schemas.microsoft.com/office/powerpoint/2010/main" val="328697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132F34-9313-43AD-8284-1C3A3047F172}"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4269824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32F34-9313-43AD-8284-1C3A3047F172}"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308876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32F34-9313-43AD-8284-1C3A3047F172}"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295794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32F34-9313-43AD-8284-1C3A3047F172}"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226362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32F34-9313-43AD-8284-1C3A3047F172}" type="datetimeFigureOut">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609337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132F34-9313-43AD-8284-1C3A3047F172}"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99316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132F34-9313-43AD-8284-1C3A3047F172}" type="datetimeFigureOut">
              <a:rPr lang="en-US" smtClean="0"/>
              <a:pPr/>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461426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132F34-9313-43AD-8284-1C3A3047F172}" type="datetimeFigureOut">
              <a:rPr lang="en-US" smtClean="0"/>
              <a:pPr/>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94169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32F34-9313-43AD-8284-1C3A3047F172}" type="datetimeFigureOut">
              <a:rPr lang="en-US" smtClean="0"/>
              <a:pPr/>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310379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32F34-9313-43AD-8284-1C3A3047F172}"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3696128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32F34-9313-43AD-8284-1C3A3047F172}" type="datetimeFigureOut">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5B70D1-DF9D-43D1-8B0C-5B8B1DC17DEC}" type="slidenum">
              <a:rPr lang="en-US" smtClean="0"/>
              <a:pPr/>
              <a:t>‹#›</a:t>
            </a:fld>
            <a:endParaRPr lang="en-US"/>
          </a:p>
        </p:txBody>
      </p:sp>
    </p:spTree>
    <p:extLst>
      <p:ext uri="{BB962C8B-B14F-4D97-AF65-F5344CB8AC3E}">
        <p14:creationId xmlns:p14="http://schemas.microsoft.com/office/powerpoint/2010/main" val="19174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32F34-9313-43AD-8284-1C3A3047F172}" type="datetimeFigureOut">
              <a:rPr lang="en-US" smtClean="0"/>
              <a:pPr/>
              <a:t>11/9/2018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B70D1-DF9D-43D1-8B0C-5B8B1DC17DEC}" type="slidenum">
              <a:rPr lang="en-US" smtClean="0"/>
              <a:pPr/>
              <a:t>‹#›</a:t>
            </a:fld>
            <a:endParaRPr lang="en-US"/>
          </a:p>
        </p:txBody>
      </p:sp>
    </p:spTree>
    <p:extLst>
      <p:ext uri="{BB962C8B-B14F-4D97-AF65-F5344CB8AC3E}">
        <p14:creationId xmlns:p14="http://schemas.microsoft.com/office/powerpoint/2010/main" val="193230292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a.wikipedia.org/wiki/%D8%A7%D9%88%D8%B1%D8%A7%D9%82_%D9%82%D8%B1%D8%B6%D9%87" TargetMode="External"/><Relationship Id="rId2" Type="http://schemas.openxmlformats.org/officeDocument/2006/relationships/hyperlink" Target="https://fa.wikipedia.org/wiki/%D9%86%D9%82%D8%AF%DB%8C%D9%86%DA%AF%DB%8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fa.wikipedia.org/wiki/%D9%88%D8%AC%D9%87_%D9%86%D9%82%D8%AF" TargetMode="External"/><Relationship Id="rId2" Type="http://schemas.openxmlformats.org/officeDocument/2006/relationships/hyperlink" Target="https://fa.wikipedia.org/wiki/%D9%86%D9%82%D8%AF%DB%8C%D9%86%DA%AF%DB%8C" TargetMode="External"/><Relationship Id="rId1" Type="http://schemas.openxmlformats.org/officeDocument/2006/relationships/slideLayout" Target="../slideLayouts/slideLayout1.xml"/><Relationship Id="rId5" Type="http://schemas.openxmlformats.org/officeDocument/2006/relationships/hyperlink" Target="https://fa.wikipedia.org/wiki/%D8%A7%D8%B1%D8%B2%D8%B4_%D8%A8%D8%A7%D8%B2%D8%A7%D8%B1" TargetMode="External"/><Relationship Id="rId4" Type="http://schemas.openxmlformats.org/officeDocument/2006/relationships/hyperlink" Target="https://fa.wikipedia.org/wiki/%D8%AD%D8%A7%D8%B4%DB%8C%D9%87_%D8%B3%D9%88%D8%A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fa.wikipedia.org/wiki/%D8%A7%D9%88%D8%B1%D8%A7%D9%82_%D8%A8%D9%87%D8%A7%D8%AF%D8%A7%D8%B1" TargetMode="External"/><Relationship Id="rId7" Type="http://schemas.openxmlformats.org/officeDocument/2006/relationships/hyperlink" Target="file:///G:\&#216;&#177;&#219;&#140;&#216;&#179;&#218;&#169;_&#217;&#134;&#216;&#177;&#216;&#174;_&#216;&#167;&#216;&#177;&#216;&#178;.htm" TargetMode="External"/><Relationship Id="rId2" Type="http://schemas.openxmlformats.org/officeDocument/2006/relationships/hyperlink" Target="https://fa.wikipedia.org/wiki/%D8%B1%DB%8C%D8%B3%DA%A9_%D9%85%D8%A7%D9%84%DB%8C" TargetMode="External"/><Relationship Id="rId1" Type="http://schemas.openxmlformats.org/officeDocument/2006/relationships/slideLayout" Target="../slideLayouts/slideLayout1.xml"/><Relationship Id="rId6" Type="http://schemas.openxmlformats.org/officeDocument/2006/relationships/hyperlink" Target="https://fa.wikipedia.org/wiki/%D8%AF%D9%84%D8%A7%D8%B1" TargetMode="External"/><Relationship Id="rId5" Type="http://schemas.openxmlformats.org/officeDocument/2006/relationships/hyperlink" Target="https://fa.wikipedia.org/wiki/%DB%8C%D9%86" TargetMode="External"/><Relationship Id="rId4" Type="http://schemas.openxmlformats.org/officeDocument/2006/relationships/hyperlink" Target="https://fa.wikipedia.org/wiki/%D9%86%D8%B1%D8%AE_%D8%A7%D8%B1%D8%B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fa.wikipedia.org/wiki/%D8%B1%DB%8C%D8%B3%DA%A9" TargetMode="External"/><Relationship Id="rId2" Type="http://schemas.openxmlformats.org/officeDocument/2006/relationships/hyperlink" Target="https://fa.wikipedia.org/wiki/%D8%B1%DB%8C%D8%B3%DA%A9_%D8%B3%DB%8C%D8%A7%D8%B3%DB%8C" TargetMode="External"/><Relationship Id="rId1" Type="http://schemas.openxmlformats.org/officeDocument/2006/relationships/slideLayout" Target="../slideLayouts/slideLayout1.xml"/><Relationship Id="rId5" Type="http://schemas.openxmlformats.org/officeDocument/2006/relationships/hyperlink" Target="file:///G:\&#216;&#177;&#219;&#140;&#216;&#179;&#218;&#169;_&#218;&#169;&#216;&#180;&#217;&#136;&#216;&#177;&#219;&#140;.htm" TargetMode="External"/><Relationship Id="rId4" Type="http://schemas.openxmlformats.org/officeDocument/2006/relationships/hyperlink" Target="https://fa.wikipedia.org/wiki/%D8%B3%D8%B1%D9%85%D8%A7%DB%8C%D9%87%E2%80%8C%DA%AF%D8%B0%D8%A7%D8%B1%DB%8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redoreference.com/entry/hmwsw/financial_risk" TargetMode="External"/><Relationship Id="rId2" Type="http://schemas.openxmlformats.org/officeDocument/2006/relationships/hyperlink" Target="http://www.investopedia.com/terms/f/financialrisk.asp" TargetMode="External"/><Relationship Id="rId1" Type="http://schemas.openxmlformats.org/officeDocument/2006/relationships/slideLayout" Target="../slideLayouts/slideLayout1.xml"/><Relationship Id="rId6" Type="http://schemas.openxmlformats.org/officeDocument/2006/relationships/hyperlink" Target="https://fa.wikipedia.org/wiki/%D9%88%DB%8C%DA%98%D9%87:%D9%85%D9%86%D8%A7%D8%A8%D8%B9_%DA%A9%D8%AA%D8%A7%D8%A8/978-0-471-70616-8" TargetMode="External"/><Relationship Id="rId5" Type="http://schemas.openxmlformats.org/officeDocument/2006/relationships/hyperlink" Target="https://fa.wikipedia.org/wiki/%D9%88%DB%8C%DA%98%D9%87:%D9%85%D9%86%D8%A7%D8%A8%D8%B9_%DA%A9%D8%AA%D8%A7%D8%A8/978-0-691-12255-7" TargetMode="External"/><Relationship Id="rId4" Type="http://schemas.openxmlformats.org/officeDocument/2006/relationships/hyperlink" Target="https://fa.wikipedia.org/wiki/International_Standard_Book_Number"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fa.wikipedia.org/wiki/%D8%B1%DB%8C%D8%B3%DA%A9" TargetMode="External"/><Relationship Id="rId2" Type="http://schemas.openxmlformats.org/officeDocument/2006/relationships/hyperlink" Target="https://fa.wikipedia.org/wiki/%D8%A7%D9%88%D8%B1%D8%A7%D9%82_%D9%82%D8%B1%D8%B6%D9%87" TargetMode="External"/><Relationship Id="rId1" Type="http://schemas.openxmlformats.org/officeDocument/2006/relationships/slideLayout" Target="../slideLayouts/slideLayout1.xml"/><Relationship Id="rId4" Type="http://schemas.openxmlformats.org/officeDocument/2006/relationships/hyperlink" Target="https://fa.wikipedia.org/wiki/%D8%B1%DB%8C%D8%B3%DA%A9_%D8%A7%D8%B9%D8%AA%D8%A8%D8%A7%D8%B1%DB%8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769368"/>
          </a:xfrm>
        </p:spPr>
        <p:txBody>
          <a:bodyPr>
            <a:normAutofit/>
          </a:bodyPr>
          <a:lstStyle/>
          <a:p>
            <a:pPr algn="ctr"/>
            <a:r>
              <a:rPr lang="fa-IR" sz="9600" dirty="0" smtClean="0">
                <a:cs typeface="B Nazanin" panose="00000400000000000000" pitchFamily="2" charset="-78"/>
              </a:rPr>
              <a:t>ریسک و بازده</a:t>
            </a:r>
            <a:endParaRPr lang="en-US" sz="9600" dirty="0">
              <a:cs typeface="B Nazanin" panose="00000400000000000000" pitchFamily="2" charset="-78"/>
            </a:endParaRPr>
          </a:p>
        </p:txBody>
      </p:sp>
      <p:sp>
        <p:nvSpPr>
          <p:cNvPr id="3" name="Rectangle 2"/>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23195907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836712"/>
            <a:ext cx="8496944" cy="5760640"/>
          </a:xfrm>
        </p:spPr>
        <p:txBody>
          <a:bodyPr>
            <a:normAutofit fontScale="92500" lnSpcReduction="20000"/>
          </a:bodyPr>
          <a:lstStyle/>
          <a:p>
            <a:pPr algn="r"/>
            <a:r>
              <a:rPr lang="fa-IR" sz="3300" dirty="0" smtClean="0">
                <a:solidFill>
                  <a:schemeClr val="tx1"/>
                </a:solidFill>
                <a:cs typeface="B Nazanin" panose="00000400000000000000" pitchFamily="2" charset="-78"/>
              </a:rPr>
              <a:t>5-2-3-ریسک مالی:</a:t>
            </a:r>
          </a:p>
          <a:p>
            <a:pPr algn="r"/>
            <a:r>
              <a:rPr lang="fa-IR" sz="2800" dirty="0" smtClean="0">
                <a:solidFill>
                  <a:schemeClr val="tx1"/>
                </a:solidFill>
                <a:cs typeface="B Nazanin" panose="00000400000000000000" pitchFamily="2" charset="-78"/>
              </a:rPr>
              <a:t>احتمال تخمین نادرست هزینه های شروع عملیات و هزینه های سرمایه ای.</a:t>
            </a:r>
          </a:p>
          <a:p>
            <a:pPr algn="r"/>
            <a:r>
              <a:rPr lang="fa-IR" sz="2800" dirty="0" smtClean="0">
                <a:solidFill>
                  <a:schemeClr val="tx1"/>
                </a:solidFill>
                <a:cs typeface="B Nazanin" panose="00000400000000000000" pitchFamily="2" charset="-78"/>
              </a:rPr>
              <a:t>عدم وجود سرمایه کافی،تراز منفی به جریان نقدی(خروجی بیشتر از ورودیهاست)</a:t>
            </a:r>
          </a:p>
          <a:p>
            <a:pPr algn="r"/>
            <a:r>
              <a:rPr lang="fa-IR" sz="2800" dirty="0" smtClean="0">
                <a:solidFill>
                  <a:schemeClr val="tx1"/>
                </a:solidFill>
                <a:cs typeface="B Nazanin" panose="00000400000000000000" pitchFamily="2" charset="-78"/>
              </a:rPr>
              <a:t>گردش ضعیف داراییها،تاکید بر فروش به جای سودآوری.(پارک فناوری پردیس،</a:t>
            </a:r>
          </a:p>
          <a:p>
            <a:pPr algn="r"/>
            <a:r>
              <a:rPr lang="fa-IR" sz="3100" dirty="0" smtClean="0">
                <a:solidFill>
                  <a:schemeClr val="tx1"/>
                </a:solidFill>
                <a:cs typeface="B Nazanin" panose="00000400000000000000" pitchFamily="2" charset="-78"/>
              </a:rPr>
              <a:t>1386،ص72)</a:t>
            </a:r>
          </a:p>
          <a:p>
            <a:pPr algn="r"/>
            <a:endParaRPr lang="fa-IR" sz="3300" dirty="0" smtClean="0">
              <a:solidFill>
                <a:schemeClr val="tx1"/>
              </a:solidFill>
              <a:cs typeface="B Nazanin" panose="00000400000000000000" pitchFamily="2" charset="-78"/>
            </a:endParaRPr>
          </a:p>
          <a:p>
            <a:pPr algn="r"/>
            <a:r>
              <a:rPr lang="fa-IR" sz="3300" dirty="0" smtClean="0">
                <a:solidFill>
                  <a:schemeClr val="tx1"/>
                </a:solidFill>
                <a:cs typeface="B Nazanin" panose="00000400000000000000" pitchFamily="2" charset="-78"/>
              </a:rPr>
              <a:t>6-2-3-ریسک نقدینگی</a:t>
            </a:r>
            <a:r>
              <a:rPr lang="fa-IR" sz="2800" dirty="0" smtClean="0">
                <a:solidFill>
                  <a:schemeClr val="tx1"/>
                </a:solidFill>
                <a:cs typeface="B Nazanin" panose="00000400000000000000" pitchFamily="2" charset="-78"/>
              </a:rPr>
              <a:t>:</a:t>
            </a:r>
          </a:p>
          <a:p>
            <a:pPr algn="r"/>
            <a:r>
              <a:rPr lang="fa-IR" sz="3300" dirty="0" smtClean="0">
                <a:solidFill>
                  <a:schemeClr val="tx1"/>
                </a:solidFill>
                <a:cs typeface="B Nazanin" panose="00000400000000000000" pitchFamily="2" charset="-78"/>
              </a:rPr>
              <a:t>1-6-2-3-ریسک نقدینگی دارایی:</a:t>
            </a:r>
            <a:endParaRPr lang="fa-IR" sz="2400" dirty="0" smtClean="0">
              <a:solidFill>
                <a:schemeClr val="tx1"/>
              </a:solidFill>
              <a:cs typeface="B Nazanin" panose="00000400000000000000" pitchFamily="2" charset="-78"/>
            </a:endParaRPr>
          </a:p>
          <a:p>
            <a:pPr algn="r"/>
            <a:r>
              <a:rPr lang="fa-IR" sz="2800" b="1" dirty="0">
                <a:solidFill>
                  <a:schemeClr val="tx1"/>
                </a:solidFill>
                <a:cs typeface="B Nazanin" panose="00000400000000000000" pitchFamily="2" charset="-78"/>
              </a:rPr>
              <a:t>ریسک </a:t>
            </a:r>
            <a:r>
              <a:rPr lang="fa-IR" sz="2800" b="1" dirty="0">
                <a:solidFill>
                  <a:schemeClr val="tx1"/>
                </a:solidFill>
                <a:cs typeface="B Nazanin" panose="00000400000000000000" pitchFamily="2" charset="-78"/>
                <a:hlinkClick r:id="rId2" tooltip="نقدینگی"/>
              </a:rPr>
              <a:t>نقدینگی</a:t>
            </a:r>
            <a:r>
              <a:rPr lang="fa-IR" sz="2800" b="1" dirty="0">
                <a:solidFill>
                  <a:schemeClr val="tx1"/>
                </a:solidFill>
                <a:cs typeface="B Nazanin" panose="00000400000000000000" pitchFamily="2" charset="-78"/>
              </a:rPr>
              <a:t> دارایی</a:t>
            </a:r>
            <a:r>
              <a:rPr lang="fa-IR" sz="2800" dirty="0">
                <a:solidFill>
                  <a:schemeClr val="tx1"/>
                </a:solidFill>
                <a:cs typeface="B Nazanin" panose="00000400000000000000" pitchFamily="2" charset="-78"/>
              </a:rPr>
              <a:t>، که با نام 'ریسک نقدینگی بازارمحصول' هم شناخته می‌شود، زمانی ظاهر می‌شود که معامله با قیمت پیش‌بینی‌شده قابل انجام نباشد (به دلیل تغییر وضعیت نسبت به زمان معامله عادی) این ریسک در بین گونه‌های دارایی‌ها و در زمان وابسته به شرایط بازار تغییر می‌کند. بعضی دارایی‌ها مانند ارزهای اصلی یا </a:t>
            </a:r>
            <a:r>
              <a:rPr lang="fa-IR" sz="2800" dirty="0">
                <a:solidFill>
                  <a:schemeClr val="tx1"/>
                </a:solidFill>
                <a:cs typeface="B Nazanin" panose="00000400000000000000" pitchFamily="2" charset="-78"/>
                <a:hlinkClick r:id="rId3" tooltip="اوراق قرضه"/>
              </a:rPr>
              <a:t>اوراق قرضه</a:t>
            </a:r>
            <a:r>
              <a:rPr lang="fa-IR" sz="2800" dirty="0">
                <a:solidFill>
                  <a:schemeClr val="tx1"/>
                </a:solidFill>
                <a:cs typeface="B Nazanin" panose="00000400000000000000" pitchFamily="2" charset="-78"/>
              </a:rPr>
              <a:t>، بازارهای عمیقی دارند و در اغلب مواقع به راحتی با نوسان کمی در قیمت، نقد می‌شوند اما این امر در مورد همه دارایی‌ها صادق نیست</a:t>
            </a:r>
            <a:r>
              <a:rPr lang="fa-IR" sz="2800" dirty="0" smtClean="0">
                <a:solidFill>
                  <a:schemeClr val="tx1"/>
                </a:solidFill>
                <a:cs typeface="B Nazanin" panose="00000400000000000000" pitchFamily="2" charset="-78"/>
              </a:rPr>
              <a:t>.</a:t>
            </a:r>
            <a:endParaRPr lang="fa-IR"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575503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908720"/>
            <a:ext cx="8208912" cy="5616624"/>
          </a:xfrm>
        </p:spPr>
        <p:txBody>
          <a:bodyPr>
            <a:normAutofit fontScale="92500"/>
          </a:bodyPr>
          <a:lstStyle/>
          <a:p>
            <a:pPr algn="r"/>
            <a:r>
              <a:rPr lang="fa-IR" sz="2400" dirty="0">
                <a:solidFill>
                  <a:schemeClr val="tx1"/>
                </a:solidFill>
                <a:cs typeface="B Nazanin" panose="00000400000000000000" pitchFamily="2" charset="-78"/>
              </a:rPr>
              <a:t>در مورد بانک‌ها، ریسک نقدینگی به دلیل کمبود و عدم اطمینان در میزان نقدینگی بانک ایجاد می‌شود. حالت دیگری که باعث افزایش ریسک نقدینگی می‌شود این است که بازارهایی که منابع بانک در آن‌ها قرار دارد دچار کمبود نقدینگی شوند. ریسک نقدینگی با سایر ریسک‌های مالی مختلط است و به همین </a:t>
            </a:r>
            <a:r>
              <a:rPr lang="fa-IR" sz="2400" dirty="0" smtClean="0">
                <a:solidFill>
                  <a:schemeClr val="tx1"/>
                </a:solidFill>
                <a:cs typeface="B Nazanin" panose="00000400000000000000" pitchFamily="2" charset="-78"/>
              </a:rPr>
              <a:t>دلیل </a:t>
            </a:r>
            <a:r>
              <a:rPr lang="fa-IR" sz="2400" dirty="0">
                <a:solidFill>
                  <a:schemeClr val="tx1"/>
                </a:solidFill>
                <a:cs typeface="B Nazanin" panose="00000400000000000000" pitchFamily="2" charset="-78"/>
              </a:rPr>
              <a:t>سنجش و کنترل آن با دشواری روبرو </a:t>
            </a:r>
            <a:r>
              <a:rPr lang="fa-IR" sz="2400" dirty="0" smtClean="0">
                <a:solidFill>
                  <a:schemeClr val="tx1"/>
                </a:solidFill>
                <a:cs typeface="B Nazanin" panose="00000400000000000000" pitchFamily="2" charset="-78"/>
              </a:rPr>
              <a:t>است.</a:t>
            </a:r>
          </a:p>
          <a:p>
            <a:pPr algn="r"/>
            <a:endParaRPr lang="fa-IR" sz="2400" dirty="0">
              <a:solidFill>
                <a:schemeClr val="tx1"/>
              </a:solidFill>
              <a:cs typeface="B Nazanin" panose="00000400000000000000" pitchFamily="2" charset="-78"/>
            </a:endParaRPr>
          </a:p>
          <a:p>
            <a:pPr algn="r"/>
            <a:r>
              <a:rPr lang="fa-IR" sz="2800" dirty="0" smtClean="0">
                <a:solidFill>
                  <a:schemeClr val="tx1"/>
                </a:solidFill>
                <a:cs typeface="B Nazanin" panose="00000400000000000000" pitchFamily="2" charset="-78"/>
              </a:rPr>
              <a:t>2-6-2-3-ریسک نقدینگی تامین مالی:</a:t>
            </a:r>
            <a:endParaRPr lang="fa-IR" sz="2800" dirty="0">
              <a:solidFill>
                <a:schemeClr val="tx1"/>
              </a:solidFill>
              <a:cs typeface="B Nazanin" panose="00000400000000000000" pitchFamily="2" charset="-78"/>
            </a:endParaRPr>
          </a:p>
          <a:p>
            <a:pPr algn="r"/>
            <a:r>
              <a:rPr lang="fa-IR" sz="2400" b="1" dirty="0">
                <a:solidFill>
                  <a:schemeClr val="tx1"/>
                </a:solidFill>
                <a:cs typeface="B Nazanin" panose="00000400000000000000" pitchFamily="2" charset="-78"/>
              </a:rPr>
              <a:t>ریسک </a:t>
            </a:r>
            <a:r>
              <a:rPr lang="fa-IR" sz="2400" b="1" dirty="0">
                <a:solidFill>
                  <a:schemeClr val="tx1"/>
                </a:solidFill>
                <a:cs typeface="B Nazanin" panose="00000400000000000000" pitchFamily="2" charset="-78"/>
                <a:hlinkClick r:id="rId2" tooltip="نقدینگی"/>
              </a:rPr>
              <a:t>نقدینگی</a:t>
            </a:r>
            <a:r>
              <a:rPr lang="fa-IR" sz="2400" b="1" dirty="0">
                <a:solidFill>
                  <a:schemeClr val="tx1"/>
                </a:solidFill>
                <a:cs typeface="B Nazanin" panose="00000400000000000000" pitchFamily="2" charset="-78"/>
              </a:rPr>
              <a:t> تأمین مالی</a:t>
            </a:r>
            <a:r>
              <a:rPr lang="fa-IR" sz="2400" dirty="0">
                <a:solidFill>
                  <a:schemeClr val="tx1"/>
                </a:solidFill>
                <a:cs typeface="B Nazanin" panose="00000400000000000000" pitchFamily="2" charset="-78"/>
              </a:rPr>
              <a:t>، که ریسک جریان </a:t>
            </a:r>
            <a:r>
              <a:rPr lang="fa-IR" sz="2400" dirty="0">
                <a:solidFill>
                  <a:schemeClr val="tx1"/>
                </a:solidFill>
                <a:cs typeface="B Nazanin" panose="00000400000000000000" pitchFamily="2" charset="-78"/>
                <a:hlinkClick r:id="rId3" tooltip="وجه نقد"/>
              </a:rPr>
              <a:t>وجه نقد</a:t>
            </a:r>
            <a:r>
              <a:rPr lang="fa-IR" sz="2400" dirty="0">
                <a:solidFill>
                  <a:schemeClr val="tx1"/>
                </a:solidFill>
                <a:cs typeface="B Nazanin" panose="00000400000000000000" pitchFamily="2" charset="-78"/>
              </a:rPr>
              <a:t> هم نامیده می‌شود، به عدم توانایی در پرداخت تعهدات برمی‌گردد. این موضوع مخصوصاً برای پرتفوهایی که متوازن شده‌اند و متعهد به پرداخت </a:t>
            </a:r>
            <a:r>
              <a:rPr lang="fa-IR" sz="2400" dirty="0">
                <a:solidFill>
                  <a:schemeClr val="tx1"/>
                </a:solidFill>
                <a:cs typeface="B Nazanin" panose="00000400000000000000" pitchFamily="2" charset="-78"/>
                <a:hlinkClick r:id="rId4" tooltip="حاشیه سود"/>
              </a:rPr>
              <a:t>حاشیه سود</a:t>
            </a:r>
            <a:r>
              <a:rPr lang="fa-IR" sz="2400" dirty="0">
                <a:solidFill>
                  <a:schemeClr val="tx1"/>
                </a:solidFill>
                <a:cs typeface="B Nazanin" panose="00000400000000000000" pitchFamily="2" charset="-78"/>
              </a:rPr>
              <a:t> به طلب‌کاران هستنند معضل مهمی است. در واقع اگر ذخیره وجه نقد کافی نباشد، ممکن است در شرایط سقوط </a:t>
            </a:r>
            <a:r>
              <a:rPr lang="fa-IR" sz="2400" dirty="0">
                <a:solidFill>
                  <a:schemeClr val="tx1"/>
                </a:solidFill>
                <a:cs typeface="B Nazanin" panose="00000400000000000000" pitchFamily="2" charset="-78"/>
                <a:hlinkClick r:id="rId5" tooltip="ارزش بازار"/>
              </a:rPr>
              <a:t>ارزش بازار</a:t>
            </a:r>
            <a:r>
              <a:rPr lang="fa-IR" sz="2400" dirty="0">
                <a:solidFill>
                  <a:schemeClr val="tx1"/>
                </a:solidFill>
                <a:cs typeface="B Nazanin" panose="00000400000000000000" pitchFamily="2" charset="-78"/>
              </a:rPr>
              <a:t> نیاز به پرداخت وجه نقد وجود داشته باشد که منجر به نقد کردن اجباری پرتفو در قیمت پایین می‌شود. این چرخه ضررها که با حاشیه سود تعهدشده شدیدتر می‌شود، گاهی به مارپیچ مرگ تعبیر می‌شود.</a:t>
            </a:r>
          </a:p>
          <a:p>
            <a:pPr algn="r"/>
            <a:r>
              <a:rPr lang="fa-IR" sz="2400" dirty="0">
                <a:solidFill>
                  <a:schemeClr val="tx1"/>
                </a:solidFill>
                <a:cs typeface="B Nazanin" panose="00000400000000000000" pitchFamily="2" charset="-78"/>
              </a:rPr>
              <a:t>ریسک تأمین مالی با برنامه‌ریزی مناسب جریان وجه نقد کنترل می‌شود. محدود کردن شکاف جریان وجه نقد، متنوع کردن و در نظر گرفتن منابع مالی جدیدی برای پر </a:t>
            </a:r>
            <a:r>
              <a:rPr lang="fa-IR" sz="2400" dirty="0" smtClean="0">
                <a:solidFill>
                  <a:schemeClr val="tx1"/>
                </a:solidFill>
                <a:cs typeface="B Nazanin" panose="00000400000000000000" pitchFamily="2" charset="-78"/>
              </a:rPr>
              <a:t>کردن کسری </a:t>
            </a:r>
            <a:r>
              <a:rPr lang="fa-IR" sz="2400" dirty="0">
                <a:solidFill>
                  <a:schemeClr val="tx1"/>
                </a:solidFill>
                <a:cs typeface="B Nazanin" panose="00000400000000000000" pitchFamily="2" charset="-78"/>
              </a:rPr>
              <a:t>نقدینگی نقش </a:t>
            </a:r>
            <a:r>
              <a:rPr lang="fa-IR" dirty="0">
                <a:solidFill>
                  <a:schemeClr val="tx1"/>
                </a:solidFill>
                <a:cs typeface="B Nazanin" panose="00000400000000000000" pitchFamily="2" charset="-78"/>
              </a:rPr>
              <a:t>مهمی </a:t>
            </a:r>
            <a:r>
              <a:rPr lang="fa-IR" sz="2200" dirty="0">
                <a:solidFill>
                  <a:schemeClr val="tx1"/>
                </a:solidFill>
                <a:cs typeface="B Nazanin" panose="00000400000000000000" pitchFamily="2" charset="-78"/>
              </a:rPr>
              <a:t>در کنترل ریسک نقدینگی </a:t>
            </a:r>
            <a:r>
              <a:rPr lang="fa-IR" sz="2200" dirty="0" smtClean="0">
                <a:solidFill>
                  <a:schemeClr val="tx1"/>
                </a:solidFill>
                <a:cs typeface="B Nazanin" panose="00000400000000000000" pitchFamily="2" charset="-78"/>
              </a:rPr>
              <a:t>دارند.(علی رسولی زاده،1384)</a:t>
            </a:r>
            <a:endParaRPr lang="fa-IR" sz="2200" dirty="0">
              <a:solidFill>
                <a:schemeClr val="tx1"/>
              </a:solidFill>
              <a:cs typeface="B Nazanin" panose="00000400000000000000" pitchFamily="2" charset="-78"/>
            </a:endParaRPr>
          </a:p>
          <a:p>
            <a:pPr algn="r"/>
            <a:endParaRPr lang="fa-IR" sz="20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058105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052736"/>
            <a:ext cx="8143056" cy="5184576"/>
          </a:xfrm>
        </p:spPr>
        <p:txBody>
          <a:bodyPr>
            <a:normAutofit fontScale="92500" lnSpcReduction="20000"/>
          </a:bodyPr>
          <a:lstStyle/>
          <a:p>
            <a:pPr algn="r"/>
            <a:r>
              <a:rPr lang="fa-IR" sz="2800" dirty="0" smtClean="0">
                <a:solidFill>
                  <a:schemeClr val="tx1"/>
                </a:solidFill>
                <a:cs typeface="B Nazanin" panose="00000400000000000000" pitchFamily="2" charset="-78"/>
              </a:rPr>
              <a:t>7-2-3-ریسک نرخ ارز:</a:t>
            </a:r>
          </a:p>
          <a:p>
            <a:pPr algn="r"/>
            <a:endParaRPr lang="fa-IR" sz="2800" dirty="0" smtClean="0">
              <a:solidFill>
                <a:schemeClr val="tx1"/>
              </a:solidFill>
              <a:cs typeface="B Nazanin" panose="00000400000000000000" pitchFamily="2" charset="-78"/>
            </a:endParaRPr>
          </a:p>
          <a:p>
            <a:pPr algn="r"/>
            <a:r>
              <a:rPr lang="fa-IR" b="1" dirty="0">
                <a:solidFill>
                  <a:schemeClr val="tx1"/>
                </a:solidFill>
                <a:cs typeface="B Nazanin" panose="00000400000000000000" pitchFamily="2" charset="-78"/>
              </a:rPr>
              <a:t>ریسک نرخ ارز</a:t>
            </a:r>
            <a:r>
              <a:rPr lang="fa-IR" dirty="0">
                <a:solidFill>
                  <a:schemeClr val="tx1"/>
                </a:solidFill>
                <a:cs typeface="B Nazanin" panose="00000400000000000000" pitchFamily="2" charset="-78"/>
              </a:rPr>
              <a:t>، </a:t>
            </a:r>
            <a:r>
              <a:rPr lang="fa-IR" dirty="0" smtClean="0">
                <a:solidFill>
                  <a:schemeClr val="tx1"/>
                </a:solidFill>
                <a:cs typeface="B Nazanin" panose="00000400000000000000" pitchFamily="2" charset="-78"/>
              </a:rPr>
              <a:t>گونه‌ای </a:t>
            </a:r>
            <a:r>
              <a:rPr lang="fa-IR" dirty="0">
                <a:solidFill>
                  <a:schemeClr val="tx1"/>
                </a:solidFill>
                <a:cs typeface="B Nazanin" panose="00000400000000000000" pitchFamily="2" charset="-78"/>
              </a:rPr>
              <a:t>از </a:t>
            </a:r>
            <a:r>
              <a:rPr lang="fa-IR" dirty="0">
                <a:solidFill>
                  <a:schemeClr val="tx1"/>
                </a:solidFill>
                <a:cs typeface="B Nazanin" panose="00000400000000000000" pitchFamily="2" charset="-78"/>
                <a:hlinkClick r:id="rId2" tooltip="ریسک مالی"/>
              </a:rPr>
              <a:t>ریسک مالی</a:t>
            </a:r>
            <a:r>
              <a:rPr lang="fa-IR" dirty="0">
                <a:solidFill>
                  <a:schemeClr val="tx1"/>
                </a:solidFill>
                <a:cs typeface="B Nazanin" panose="00000400000000000000" pitchFamily="2" charset="-78"/>
              </a:rPr>
              <a:t> است، که در اثر خرید </a:t>
            </a:r>
            <a:r>
              <a:rPr lang="fa-IR" dirty="0">
                <a:solidFill>
                  <a:schemeClr val="tx1"/>
                </a:solidFill>
                <a:cs typeface="B Nazanin" panose="00000400000000000000" pitchFamily="2" charset="-78"/>
                <a:hlinkClick r:id="rId3" tooltip="اوراق بهادار"/>
              </a:rPr>
              <a:t>اوراق بهاداری</a:t>
            </a:r>
            <a:r>
              <a:rPr lang="fa-IR" dirty="0">
                <a:solidFill>
                  <a:schemeClr val="tx1"/>
                </a:solidFill>
                <a:cs typeface="B Nazanin" panose="00000400000000000000" pitchFamily="2" charset="-78"/>
              </a:rPr>
              <a:t> که با </a:t>
            </a:r>
            <a:r>
              <a:rPr lang="fa-IR" dirty="0">
                <a:solidFill>
                  <a:schemeClr val="tx1"/>
                </a:solidFill>
                <a:cs typeface="B Nazanin" panose="00000400000000000000" pitchFamily="2" charset="-78"/>
                <a:hlinkClick r:id="rId4" tooltip="نرخ ارز"/>
              </a:rPr>
              <a:t>نرخ ارز</a:t>
            </a:r>
            <a:r>
              <a:rPr lang="fa-IR" dirty="0">
                <a:solidFill>
                  <a:schemeClr val="tx1"/>
                </a:solidFill>
                <a:cs typeface="B Nazanin" panose="00000400000000000000" pitchFamily="2" charset="-78"/>
              </a:rPr>
              <a:t> متفاوتی منتشر شده‌اند، به وجود می‌آید. احتمال این ریسک وقتی بیش‌تر می‌شود، که سرمایه‌گذار، دارایی‌هایی را در کشورهای مختلف خریداری نمایند. برای مثال یک سرمایه‌گذار آمریکایی که سهام منتشر شده‌ای را در ژاپن خریداری می‌کند، علاوه بر قبول ریسک ناشی از تغییر نرخ </a:t>
            </a:r>
            <a:r>
              <a:rPr lang="fa-IR" dirty="0">
                <a:solidFill>
                  <a:schemeClr val="tx1"/>
                </a:solidFill>
                <a:cs typeface="B Nazanin" panose="00000400000000000000" pitchFamily="2" charset="-78"/>
                <a:hlinkClick r:id="rId5" tooltip="ین"/>
              </a:rPr>
              <a:t>ین</a:t>
            </a:r>
            <a:r>
              <a:rPr lang="fa-IR" dirty="0">
                <a:solidFill>
                  <a:schemeClr val="tx1"/>
                </a:solidFill>
                <a:cs typeface="B Nazanin" panose="00000400000000000000" pitchFamily="2" charset="-78"/>
              </a:rPr>
              <a:t>، ریسک حاصل از هرگونه تغییر در برابری ین با </a:t>
            </a:r>
            <a:r>
              <a:rPr lang="fa-IR" dirty="0">
                <a:solidFill>
                  <a:schemeClr val="tx1"/>
                </a:solidFill>
                <a:cs typeface="B Nazanin" panose="00000400000000000000" pitchFamily="2" charset="-78"/>
                <a:hlinkClick r:id="rId6" tooltip="دلار"/>
              </a:rPr>
              <a:t>دلار</a:t>
            </a:r>
            <a:r>
              <a:rPr lang="fa-IR" dirty="0">
                <a:solidFill>
                  <a:schemeClr val="tx1"/>
                </a:solidFill>
                <a:cs typeface="B Nazanin" panose="00000400000000000000" pitchFamily="2" charset="-78"/>
              </a:rPr>
              <a:t> را نیز پذیرفته است. هر چقدر نرخ ارز بین دو کشور نوسان‌پذیرتر باشد، ریسک نرخ ارز آن، بیش‌تر خواهد بود.</a:t>
            </a:r>
            <a:r>
              <a:rPr lang="fa-IR" baseline="30000" dirty="0">
                <a:solidFill>
                  <a:schemeClr val="tx1"/>
                </a:solidFill>
                <a:cs typeface="B Nazanin" panose="00000400000000000000" pitchFamily="2" charset="-78"/>
                <a:hlinkClick r:id="rId7"/>
              </a:rPr>
              <a:t>[۱][۲][۳][۴]</a:t>
            </a:r>
            <a:endParaRPr lang="fa-IR" dirty="0">
              <a:solidFill>
                <a:schemeClr val="tx1"/>
              </a:solidFill>
              <a:cs typeface="B Nazanin" panose="00000400000000000000" pitchFamily="2" charset="-78"/>
            </a:endParaRPr>
          </a:p>
          <a:p>
            <a:pPr algn="r"/>
            <a:r>
              <a:rPr lang="fa-IR" dirty="0">
                <a:solidFill>
                  <a:schemeClr val="tx1"/>
                </a:solidFill>
                <a:cs typeface="B Nazanin" panose="00000400000000000000" pitchFamily="2" charset="-78"/>
              </a:rPr>
              <a:t/>
            </a:r>
            <a:br>
              <a:rPr lang="fa-IR" dirty="0">
                <a:solidFill>
                  <a:schemeClr val="tx1"/>
                </a:solidFill>
                <a:cs typeface="B Nazanin" panose="00000400000000000000" pitchFamily="2" charset="-78"/>
              </a:rPr>
            </a:br>
            <a:endParaRPr lang="fa-IR" dirty="0">
              <a:solidFill>
                <a:schemeClr val="tx1"/>
              </a:solidFill>
              <a:cs typeface="B Nazanin" panose="00000400000000000000" pitchFamily="2" charset="-78"/>
            </a:endParaRPr>
          </a:p>
          <a:p>
            <a:pPr algn="r"/>
            <a:endParaRPr lang="en-US"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495382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1196752"/>
            <a:ext cx="7854696" cy="5184576"/>
          </a:xfrm>
        </p:spPr>
        <p:txBody>
          <a:bodyPr/>
          <a:lstStyle/>
          <a:p>
            <a:pPr algn="r"/>
            <a:r>
              <a:rPr lang="fa-IR" sz="3200" dirty="0" smtClean="0">
                <a:solidFill>
                  <a:schemeClr val="tx1"/>
                </a:solidFill>
                <a:cs typeface="B Nazanin" panose="00000400000000000000" pitchFamily="2" charset="-78"/>
              </a:rPr>
              <a:t>8-2-3-ریسک کشوری:</a:t>
            </a:r>
          </a:p>
          <a:p>
            <a:pPr algn="r"/>
            <a:endParaRPr lang="fa-IR" dirty="0" smtClean="0">
              <a:solidFill>
                <a:schemeClr val="tx1"/>
              </a:solidFill>
              <a:cs typeface="B Nazanin" panose="00000400000000000000" pitchFamily="2" charset="-78"/>
            </a:endParaRPr>
          </a:p>
          <a:p>
            <a:pPr algn="r"/>
            <a:r>
              <a:rPr lang="fa-IR" b="1" dirty="0">
                <a:solidFill>
                  <a:schemeClr val="tx1"/>
                </a:solidFill>
                <a:cs typeface="B Nazanin" panose="00000400000000000000" pitchFamily="2" charset="-78"/>
              </a:rPr>
              <a:t>ریسک کشوری</a:t>
            </a:r>
            <a:r>
              <a:rPr lang="fa-IR" dirty="0">
                <a:solidFill>
                  <a:schemeClr val="tx1"/>
                </a:solidFill>
                <a:cs typeface="B Nazanin" panose="00000400000000000000" pitchFamily="2" charset="-78"/>
              </a:rPr>
              <a:t>، </a:t>
            </a:r>
            <a:r>
              <a:rPr lang="fa-IR" dirty="0" smtClean="0">
                <a:solidFill>
                  <a:schemeClr val="tx1"/>
                </a:solidFill>
                <a:cs typeface="B Nazanin" panose="00000400000000000000" pitchFamily="2" charset="-78"/>
                <a:hlinkClick r:id="rId2" tooltip="ریسک سیاسی"/>
              </a:rPr>
              <a:t>ریسک </a:t>
            </a:r>
            <a:r>
              <a:rPr lang="fa-IR" dirty="0">
                <a:solidFill>
                  <a:schemeClr val="tx1"/>
                </a:solidFill>
                <a:cs typeface="B Nazanin" panose="00000400000000000000" pitchFamily="2" charset="-78"/>
                <a:hlinkClick r:id="rId2" tooltip="ریسک سیاسی"/>
              </a:rPr>
              <a:t>سیاسی</a:t>
            </a:r>
            <a:r>
              <a:rPr lang="fa-IR" dirty="0">
                <a:solidFill>
                  <a:schemeClr val="tx1"/>
                </a:solidFill>
                <a:cs typeface="B Nazanin" panose="00000400000000000000" pitchFamily="2" charset="-78"/>
              </a:rPr>
              <a:t> و اقتصادی یک کشور، به تمایل و یا امکان انجام به موقع تعهدات می‌باشد. توجه به درجه‌بندی یا رتبه‌بندی اعتباری یک کشور، نقش مهمی در کاهش این نوع </a:t>
            </a:r>
            <a:r>
              <a:rPr lang="fa-IR" dirty="0">
                <a:solidFill>
                  <a:schemeClr val="tx1"/>
                </a:solidFill>
                <a:cs typeface="B Nazanin" panose="00000400000000000000" pitchFamily="2" charset="-78"/>
                <a:hlinkClick r:id="rId3" tooltip="ریسک"/>
              </a:rPr>
              <a:t>ریسک</a:t>
            </a:r>
            <a:r>
              <a:rPr lang="fa-IR" dirty="0">
                <a:solidFill>
                  <a:schemeClr val="tx1"/>
                </a:solidFill>
                <a:cs typeface="B Nazanin" panose="00000400000000000000" pitchFamily="2" charset="-78"/>
              </a:rPr>
              <a:t> دارد. یعنی هر چه رتبه اعتبار کشوری بالاتر باشد، ریسک کشوری کمتر خواهد بود و از طرفی اطمینان بیشتری به </a:t>
            </a:r>
            <a:r>
              <a:rPr lang="fa-IR" dirty="0">
                <a:solidFill>
                  <a:schemeClr val="tx1"/>
                </a:solidFill>
                <a:cs typeface="B Nazanin" panose="00000400000000000000" pitchFamily="2" charset="-78"/>
                <a:hlinkClick r:id="rId4" tooltip="سرمایه‌گذاری"/>
              </a:rPr>
              <a:t>سرمایه‌گذاری</a:t>
            </a:r>
            <a:r>
              <a:rPr lang="fa-IR" dirty="0">
                <a:solidFill>
                  <a:schemeClr val="tx1"/>
                </a:solidFill>
                <a:cs typeface="B Nazanin" panose="00000400000000000000" pitchFamily="2" charset="-78"/>
              </a:rPr>
              <a:t> ،در کشورهای رتبه‌بندی شده، نسبت به کشورهای رتبه‌بندی نشده، وجود دارد.</a:t>
            </a:r>
            <a:r>
              <a:rPr lang="fa-IR" baseline="30000" dirty="0">
                <a:solidFill>
                  <a:schemeClr val="tx1"/>
                </a:solidFill>
                <a:cs typeface="B Nazanin" panose="00000400000000000000" pitchFamily="2" charset="-78"/>
                <a:hlinkClick r:id="rId5"/>
              </a:rPr>
              <a:t>[۱][۲][۳][۴]</a:t>
            </a:r>
            <a:endParaRPr lang="fa-IR" dirty="0">
              <a:solidFill>
                <a:schemeClr val="tx1"/>
              </a:solidFill>
              <a:cs typeface="B Nazanin" panose="00000400000000000000" pitchFamily="2" charset="-78"/>
            </a:endParaRPr>
          </a:p>
          <a:p>
            <a:pPr algn="r"/>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1854223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6712"/>
            <a:ext cx="8143056" cy="720080"/>
          </a:xfrm>
        </p:spPr>
        <p:txBody>
          <a:bodyPr>
            <a:normAutofit/>
          </a:bodyPr>
          <a:lstStyle/>
          <a:p>
            <a:r>
              <a:rPr lang="fa-IR" sz="4000" dirty="0" smtClean="0"/>
              <a:t>4-مفهوم بازده:</a:t>
            </a:r>
            <a:endParaRPr lang="en-US" sz="4000" dirty="0"/>
          </a:p>
        </p:txBody>
      </p:sp>
      <p:sp>
        <p:nvSpPr>
          <p:cNvPr id="3" name="Subtitle 2"/>
          <p:cNvSpPr>
            <a:spLocks noGrp="1"/>
          </p:cNvSpPr>
          <p:nvPr>
            <p:ph type="subTitle" idx="1"/>
          </p:nvPr>
        </p:nvSpPr>
        <p:spPr>
          <a:xfrm>
            <a:off x="395536" y="1556792"/>
            <a:ext cx="8280920" cy="4968552"/>
          </a:xfrm>
        </p:spPr>
        <p:txBody>
          <a:bodyPr>
            <a:normAutofit/>
          </a:bodyPr>
          <a:lstStyle/>
          <a:p>
            <a:pPr algn="r"/>
            <a:r>
              <a:rPr lang="fa-IR" sz="2400" dirty="0" smtClean="0">
                <a:solidFill>
                  <a:schemeClr val="tx1"/>
                </a:solidFill>
                <a:cs typeface="B Nazanin" panose="00000400000000000000" pitchFamily="2" charset="-78"/>
              </a:rPr>
              <a:t>نرخ بازده سرمایه گذاری،مفهومی است که از نظر سرمایه گذاران مختلف معانی </a:t>
            </a:r>
          </a:p>
          <a:p>
            <a:pPr algn="r"/>
            <a:r>
              <a:rPr lang="fa-IR" sz="2400" dirty="0" smtClean="0">
                <a:solidFill>
                  <a:schemeClr val="tx1"/>
                </a:solidFill>
                <a:cs typeface="B Nazanin" panose="00000400000000000000" pitchFamily="2" charset="-78"/>
              </a:rPr>
              <a:t>متفاوتی دارد.برخی از شرکتها در جستجوی بازده کوتاه مدت نقدی هستند و ارزش </a:t>
            </a:r>
          </a:p>
          <a:p>
            <a:pPr algn="r"/>
            <a:r>
              <a:rPr lang="fa-IR" sz="2400" dirty="0" smtClean="0">
                <a:solidFill>
                  <a:schemeClr val="tx1"/>
                </a:solidFill>
                <a:cs typeface="B Nazanin" panose="00000400000000000000" pitchFamily="2" charset="-78"/>
              </a:rPr>
              <a:t>کمتری به بازده بلند مدت می دهند.چنین شرکتهایی ممکن است سهام شرکتهایی را </a:t>
            </a:r>
          </a:p>
          <a:p>
            <a:pPr algn="r"/>
            <a:r>
              <a:rPr lang="fa-IR" sz="2400" dirty="0" smtClean="0">
                <a:solidFill>
                  <a:schemeClr val="tx1"/>
                </a:solidFill>
                <a:cs typeface="B Nazanin" panose="00000400000000000000" pitchFamily="2" charset="-78"/>
              </a:rPr>
              <a:t>که سود سهام نقدی زیادی پرداخت می کنند،خریداری می کنند.برخی دیگر از </a:t>
            </a:r>
          </a:p>
          <a:p>
            <a:pPr algn="r"/>
            <a:r>
              <a:rPr lang="fa-IR" sz="2400" dirty="0" smtClean="0">
                <a:solidFill>
                  <a:schemeClr val="tx1"/>
                </a:solidFill>
                <a:cs typeface="B Nazanin" panose="00000400000000000000" pitchFamily="2" charset="-78"/>
              </a:rPr>
              <a:t>سرمایه گذاران در درجه اول بهً رشد و توسعه اهمیت می دهند،این قبیل شرکتها در </a:t>
            </a:r>
          </a:p>
          <a:p>
            <a:pPr algn="r"/>
            <a:r>
              <a:rPr lang="fa-IR" sz="2400" dirty="0" smtClean="0">
                <a:solidFill>
                  <a:schemeClr val="tx1"/>
                </a:solidFill>
                <a:cs typeface="B Nazanin" panose="00000400000000000000" pitchFamily="2" charset="-78"/>
              </a:rPr>
              <a:t>جستجوی پروژه هایی هستند که در بلند مدت درآمد بیشتری را عاید آنها می کند.</a:t>
            </a:r>
          </a:p>
          <a:p>
            <a:pPr algn="r"/>
            <a:r>
              <a:rPr lang="fa-IR" sz="2400" dirty="0" smtClean="0">
                <a:solidFill>
                  <a:schemeClr val="tx1"/>
                </a:solidFill>
                <a:cs typeface="B Nazanin" panose="00000400000000000000" pitchFamily="2" charset="-78"/>
              </a:rPr>
              <a:t>برخی از سرمایه گذاران بازده سرمایه گذاری را با استفاده از نسبت های مالی تعیین </a:t>
            </a:r>
          </a:p>
          <a:p>
            <a:pPr algn="r"/>
            <a:r>
              <a:rPr lang="fa-IR" sz="2400" dirty="0" smtClean="0">
                <a:solidFill>
                  <a:schemeClr val="tx1"/>
                </a:solidFill>
                <a:cs typeface="B Nazanin" panose="00000400000000000000" pitchFamily="2" charset="-78"/>
              </a:rPr>
              <a:t>می کنند،این قبیل سرمایه گذاران در شرکتهایی که بازده سرمایه یا ارزش ویژه آنها</a:t>
            </a:r>
          </a:p>
          <a:p>
            <a:pPr algn="r"/>
            <a:r>
              <a:rPr lang="fa-IR" sz="2400" dirty="0" smtClean="0">
                <a:solidFill>
                  <a:schemeClr val="tx1"/>
                </a:solidFill>
                <a:cs typeface="B Nazanin" panose="00000400000000000000" pitchFamily="2" charset="-78"/>
              </a:rPr>
              <a:t>بسیار بالا باشد،سرمایه گذاری می کنند.(دکترحمیدرضا وکیلی فرد،1388،ص21</a:t>
            </a:r>
          </a:p>
          <a:p>
            <a:pPr algn="r"/>
            <a:r>
              <a:rPr lang="fa-IR" sz="2400" dirty="0" smtClean="0">
                <a:solidFill>
                  <a:schemeClr val="tx1"/>
                </a:solidFill>
                <a:cs typeface="B Nazanin" panose="00000400000000000000" pitchFamily="2" charset="-78"/>
              </a:rPr>
              <a:t>و22)</a:t>
            </a:r>
            <a:endParaRPr lang="en-US" sz="2400"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1614329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8143056" cy="648072"/>
          </a:xfrm>
        </p:spPr>
        <p:txBody>
          <a:bodyPr>
            <a:normAutofit fontScale="90000"/>
          </a:bodyPr>
          <a:lstStyle/>
          <a:p>
            <a:r>
              <a:rPr lang="fa-IR" dirty="0" smtClean="0"/>
              <a:t>1-4-انواع بازده:</a:t>
            </a:r>
            <a:endParaRPr lang="en-US" dirty="0"/>
          </a:p>
        </p:txBody>
      </p:sp>
      <p:sp>
        <p:nvSpPr>
          <p:cNvPr id="3" name="Subtitle 2"/>
          <p:cNvSpPr>
            <a:spLocks noGrp="1"/>
          </p:cNvSpPr>
          <p:nvPr>
            <p:ph type="subTitle" idx="1"/>
          </p:nvPr>
        </p:nvSpPr>
        <p:spPr>
          <a:xfrm>
            <a:off x="533400" y="1556792"/>
            <a:ext cx="8215064" cy="4896544"/>
          </a:xfrm>
        </p:spPr>
        <p:txBody>
          <a:bodyPr/>
          <a:lstStyle/>
          <a:p>
            <a:pPr algn="r"/>
            <a:r>
              <a:rPr lang="fa-IR" dirty="0" smtClean="0">
                <a:solidFill>
                  <a:schemeClr val="tx1"/>
                </a:solidFill>
                <a:cs typeface="B Nazanin" panose="00000400000000000000" pitchFamily="2" charset="-78"/>
              </a:rPr>
              <a:t>1-نرخ بازده بازار  2-بازده مورد انتظار بازار  3-نرخ بازده واقعی دارایی</a:t>
            </a:r>
          </a:p>
          <a:p>
            <a:pPr algn="r"/>
            <a:r>
              <a:rPr lang="fa-IR" dirty="0" smtClean="0">
                <a:solidFill>
                  <a:schemeClr val="tx1"/>
                </a:solidFill>
                <a:cs typeface="B Nazanin" panose="00000400000000000000" pitchFamily="2" charset="-78"/>
              </a:rPr>
              <a:t>4-نرخ بازده مورد انتظار</a:t>
            </a:r>
          </a:p>
          <a:p>
            <a:pPr algn="r"/>
            <a:endParaRPr lang="fa-IR" dirty="0">
              <a:solidFill>
                <a:schemeClr val="tx1"/>
              </a:solidFill>
              <a:cs typeface="B Nazanin" panose="00000400000000000000" pitchFamily="2" charset="-78"/>
            </a:endParaRPr>
          </a:p>
          <a:p>
            <a:pPr algn="r"/>
            <a:r>
              <a:rPr lang="fa-IR" dirty="0" smtClean="0">
                <a:solidFill>
                  <a:schemeClr val="tx1"/>
                </a:solidFill>
                <a:cs typeface="B Nazanin" panose="00000400000000000000" pitchFamily="2" charset="-78"/>
              </a:rPr>
              <a:t>4-1-4-نرخ بازده مورد انتظار:</a:t>
            </a:r>
          </a:p>
          <a:p>
            <a:pPr algn="r"/>
            <a:r>
              <a:rPr lang="fa-IR" sz="2400" dirty="0" smtClean="0">
                <a:solidFill>
                  <a:schemeClr val="tx1"/>
                </a:solidFill>
                <a:cs typeface="B Nazanin" panose="00000400000000000000" pitchFamily="2" charset="-78"/>
              </a:rPr>
              <a:t>بازده مورد انتظار نرخی است که هر فرد سرمایه گذار با توجه به شرایط خود</a:t>
            </a:r>
            <a:r>
              <a:rPr lang="fa-IR" dirty="0" smtClean="0">
                <a:solidFill>
                  <a:schemeClr val="tx1"/>
                </a:solidFill>
                <a:cs typeface="B Nazanin" panose="00000400000000000000" pitchFamily="2" charset="-78"/>
              </a:rPr>
              <a:t> </a:t>
            </a:r>
            <a:endParaRPr lang="fa-IR" sz="2400" dirty="0" smtClean="0">
              <a:solidFill>
                <a:schemeClr val="tx1"/>
              </a:solidFill>
              <a:cs typeface="B Nazanin" panose="00000400000000000000" pitchFamily="2" charset="-78"/>
            </a:endParaRPr>
          </a:p>
          <a:p>
            <a:pPr algn="r"/>
            <a:r>
              <a:rPr lang="fa-IR" sz="2400" dirty="0" smtClean="0">
                <a:solidFill>
                  <a:schemeClr val="tx1"/>
                </a:solidFill>
                <a:cs typeface="B Nazanin" panose="00000400000000000000" pitchFamily="2" charset="-78"/>
              </a:rPr>
              <a:t>از سرمایه گذاری در یک مجموعه ای دارای،در طول سرمایه گذاری انتظار </a:t>
            </a:r>
          </a:p>
          <a:p>
            <a:pPr algn="r"/>
            <a:r>
              <a:rPr lang="fa-IR" sz="2400" dirty="0" smtClean="0">
                <a:solidFill>
                  <a:schemeClr val="tx1"/>
                </a:solidFill>
                <a:cs typeface="B Nazanin" panose="00000400000000000000" pitchFamily="2" charset="-78"/>
              </a:rPr>
              <a:t>دارد.(دکتر شریف،1382،ص60)</a:t>
            </a:r>
          </a:p>
          <a:p>
            <a:pPr algn="r"/>
            <a:endParaRPr lang="fa-IR" sz="2400" dirty="0" smtClean="0">
              <a:solidFill>
                <a:schemeClr val="tx1"/>
              </a:solidFill>
              <a:cs typeface="B Nazanin" panose="00000400000000000000" pitchFamily="2" charset="-78"/>
            </a:endParaRPr>
          </a:p>
          <a:p>
            <a:pPr algn="r"/>
            <a:endParaRPr lang="fa-IR" sz="2800" dirty="0" smtClean="0">
              <a:solidFill>
                <a:schemeClr val="tx1"/>
              </a:solidFill>
              <a:cs typeface="B Nazanin" panose="00000400000000000000" pitchFamily="2" charset="-78"/>
            </a:endParaRPr>
          </a:p>
        </p:txBody>
      </p:sp>
    </p:spTree>
    <p:extLst>
      <p:ext uri="{BB962C8B-B14F-4D97-AF65-F5344CB8AC3E}">
        <p14:creationId xmlns:p14="http://schemas.microsoft.com/office/powerpoint/2010/main" val="4275640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573" y="548680"/>
            <a:ext cx="8071049" cy="720080"/>
          </a:xfrm>
        </p:spPr>
        <p:txBody>
          <a:bodyPr>
            <a:normAutofit fontScale="90000"/>
          </a:bodyPr>
          <a:lstStyle/>
          <a:p>
            <a:r>
              <a:rPr lang="fa-IR" dirty="0" smtClean="0"/>
              <a:t>2-4-اجزای بازده:</a:t>
            </a:r>
            <a:endParaRPr lang="en-US" dirty="0"/>
          </a:p>
        </p:txBody>
      </p:sp>
      <p:sp>
        <p:nvSpPr>
          <p:cNvPr id="3" name="Subtitle 2"/>
          <p:cNvSpPr>
            <a:spLocks noGrp="1"/>
          </p:cNvSpPr>
          <p:nvPr>
            <p:ph type="subTitle" idx="1"/>
          </p:nvPr>
        </p:nvSpPr>
        <p:spPr>
          <a:xfrm>
            <a:off x="251520" y="1268760"/>
            <a:ext cx="8568951" cy="4248472"/>
          </a:xfrm>
        </p:spPr>
        <p:txBody>
          <a:bodyPr>
            <a:normAutofit fontScale="25000" lnSpcReduction="20000"/>
          </a:bodyPr>
          <a:lstStyle/>
          <a:p>
            <a:pPr algn="r"/>
            <a:r>
              <a:rPr lang="fa-IR" sz="9600" dirty="0" smtClean="0">
                <a:solidFill>
                  <a:schemeClr val="tx1"/>
                </a:solidFill>
                <a:cs typeface="B Nazanin" panose="00000400000000000000" pitchFamily="2" charset="-78"/>
              </a:rPr>
              <a:t>بازده معمولا از دو بخش تشکیل می شود:</a:t>
            </a:r>
          </a:p>
          <a:p>
            <a:pPr algn="r"/>
            <a:r>
              <a:rPr lang="fa-IR" sz="11200" dirty="0" smtClean="0">
                <a:solidFill>
                  <a:schemeClr val="tx1"/>
                </a:solidFill>
                <a:cs typeface="B Nazanin" panose="00000400000000000000" pitchFamily="2" charset="-78"/>
              </a:rPr>
              <a:t>-سود دریافتی </a:t>
            </a:r>
            <a:r>
              <a:rPr lang="fa-IR" sz="9600" dirty="0" smtClean="0">
                <a:solidFill>
                  <a:schemeClr val="tx1"/>
                </a:solidFill>
                <a:cs typeface="B Nazanin" panose="00000400000000000000" pitchFamily="2" charset="-78"/>
              </a:rPr>
              <a:t>: مهم ترین جزء بازده سودی است که به صورت جریانات نقدی</a:t>
            </a:r>
            <a:endParaRPr lang="fa-IR" sz="88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rPr>
              <a:t>دوره ای سرمایه گذاری بوده و می تواند به شکل بهره یا سود تقسیمی باشد.ویژگی</a:t>
            </a:r>
          </a:p>
          <a:p>
            <a:pPr algn="r"/>
            <a:r>
              <a:rPr lang="fa-IR" sz="9600" dirty="0" smtClean="0">
                <a:solidFill>
                  <a:schemeClr val="tx1"/>
                </a:solidFill>
                <a:cs typeface="B Nazanin" panose="00000400000000000000" pitchFamily="2" charset="-78"/>
              </a:rPr>
              <a:t>متمایز این دریافت ها این است که منتشرکننده،پرداخت هایی را به صورت نقدی</a:t>
            </a:r>
          </a:p>
          <a:p>
            <a:pPr algn="r"/>
            <a:r>
              <a:rPr lang="fa-IR" sz="9600" dirty="0" smtClean="0">
                <a:solidFill>
                  <a:schemeClr val="tx1"/>
                </a:solidFill>
                <a:cs typeface="B Nazanin" panose="00000400000000000000" pitchFamily="2" charset="-78"/>
              </a:rPr>
              <a:t>به دارنده دارایی پرداخت می کند.این جریانات نقدی با قیمت اوراق بهادار نیز </a:t>
            </a:r>
          </a:p>
          <a:p>
            <a:pPr algn="r"/>
            <a:r>
              <a:rPr lang="fa-IR" sz="9600" dirty="0" smtClean="0">
                <a:solidFill>
                  <a:schemeClr val="tx1"/>
                </a:solidFill>
                <a:cs typeface="B Nazanin" panose="00000400000000000000" pitchFamily="2" charset="-78"/>
              </a:rPr>
              <a:t>مرتبط است.</a:t>
            </a:r>
          </a:p>
          <a:p>
            <a:pPr algn="r"/>
            <a:r>
              <a:rPr lang="fa-IR" sz="8600" dirty="0" smtClean="0">
                <a:solidFill>
                  <a:schemeClr val="tx1"/>
                </a:solidFill>
                <a:cs typeface="B Nazanin" panose="00000400000000000000" pitchFamily="2" charset="-78"/>
              </a:rPr>
              <a:t>-</a:t>
            </a:r>
            <a:r>
              <a:rPr lang="fa-IR" sz="11200" dirty="0" smtClean="0">
                <a:solidFill>
                  <a:schemeClr val="tx1"/>
                </a:solidFill>
                <a:cs typeface="B Nazanin" panose="00000400000000000000" pitchFamily="2" charset="-78"/>
              </a:rPr>
              <a:t>سود(زیان) سرمایه </a:t>
            </a:r>
            <a:r>
              <a:rPr lang="fa-IR" sz="8000" dirty="0" smtClean="0">
                <a:solidFill>
                  <a:schemeClr val="tx1"/>
                </a:solidFill>
                <a:cs typeface="B Nazanin" panose="00000400000000000000" pitchFamily="2" charset="-78"/>
              </a:rPr>
              <a:t>: </a:t>
            </a:r>
            <a:r>
              <a:rPr lang="fa-IR" sz="9600" dirty="0" smtClean="0">
                <a:solidFill>
                  <a:schemeClr val="tx1"/>
                </a:solidFill>
                <a:cs typeface="B Nazanin" panose="00000400000000000000" pitchFamily="2" charset="-78"/>
              </a:rPr>
              <a:t>دومین جزء مهم بازده،سود(زیان) سرمایه است که </a:t>
            </a:r>
            <a:endParaRPr lang="fa-IR" sz="80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rPr>
              <a:t>مخصوص سهام عادی است ولی در مورد اوراق قرضه بلندمدت و سایر اوراق</a:t>
            </a:r>
          </a:p>
          <a:p>
            <a:pPr algn="r"/>
            <a:r>
              <a:rPr lang="fa-IR" sz="9600" dirty="0" smtClean="0">
                <a:solidFill>
                  <a:schemeClr val="tx1"/>
                </a:solidFill>
                <a:cs typeface="B Nazanin" panose="00000400000000000000" pitchFamily="2" charset="-78"/>
              </a:rPr>
              <a:t>بهادار با درآمد ثابت نیز مصداق دارد.به این جزء که ناشی از افزایش(کاهش)</a:t>
            </a:r>
          </a:p>
          <a:p>
            <a:pPr algn="r"/>
            <a:r>
              <a:rPr lang="fa-IR" sz="9600" dirty="0" smtClean="0">
                <a:solidFill>
                  <a:schemeClr val="tx1"/>
                </a:solidFill>
                <a:cs typeface="B Nazanin" panose="00000400000000000000" pitchFamily="2" charset="-78"/>
              </a:rPr>
              <a:t>قیمت دارایی است. سود(زیان)سرمایه می گویند. این سود(زیان) سرمایه ناشی از </a:t>
            </a:r>
          </a:p>
          <a:p>
            <a:pPr algn="r"/>
            <a:r>
              <a:rPr lang="fa-IR" sz="9600" dirty="0" smtClean="0">
                <a:solidFill>
                  <a:schemeClr val="tx1"/>
                </a:solidFill>
                <a:cs typeface="B Nazanin" panose="00000400000000000000" pitchFamily="2" charset="-78"/>
              </a:rPr>
              <a:t>اختلاف بین قیمت خرید و قیمت زمانی است که دارنده اوراق قرضه قصد فروش  </a:t>
            </a:r>
          </a:p>
          <a:p>
            <a:pPr algn="r"/>
            <a:r>
              <a:rPr lang="fa-IR" sz="9600" dirty="0" smtClean="0">
                <a:solidFill>
                  <a:schemeClr val="tx1"/>
                </a:solidFill>
                <a:cs typeface="B Nazanin" panose="00000400000000000000" pitchFamily="2" charset="-78"/>
              </a:rPr>
              <a:t>آنها را دارد.این اختلاف می تواند سود یا زیان باشد.(دکترابزری وهمکاران،1386،ص130و131)</a:t>
            </a:r>
          </a:p>
          <a:p>
            <a:pPr algn="r"/>
            <a:r>
              <a:rPr lang="fa-IR" sz="2400" dirty="0" smtClean="0">
                <a:solidFill>
                  <a:schemeClr val="tx1"/>
                </a:solidFill>
                <a:cs typeface="B Nazanin" panose="00000400000000000000" pitchFamily="2" charset="-78"/>
              </a:rPr>
              <a:t>  </a:t>
            </a:r>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3701762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980728"/>
            <a:ext cx="8136904" cy="720080"/>
          </a:xfrm>
        </p:spPr>
        <p:txBody>
          <a:bodyPr>
            <a:normAutofit fontScale="90000"/>
          </a:bodyPr>
          <a:lstStyle/>
          <a:p>
            <a:r>
              <a:rPr lang="fa-IR" dirty="0" smtClean="0"/>
              <a:t>5-رابطه ریسک و بازده:</a:t>
            </a:r>
            <a:endParaRPr lang="en-US" dirty="0"/>
          </a:p>
        </p:txBody>
      </p:sp>
      <p:sp>
        <p:nvSpPr>
          <p:cNvPr id="3" name="Subtitle 2"/>
          <p:cNvSpPr>
            <a:spLocks noGrp="1"/>
          </p:cNvSpPr>
          <p:nvPr>
            <p:ph type="subTitle" idx="1"/>
          </p:nvPr>
        </p:nvSpPr>
        <p:spPr>
          <a:xfrm>
            <a:off x="533400" y="1772816"/>
            <a:ext cx="8143056" cy="4608512"/>
          </a:xfrm>
        </p:spPr>
        <p:txBody>
          <a:bodyPr>
            <a:normAutofit fontScale="85000" lnSpcReduction="20000"/>
          </a:bodyPr>
          <a:lstStyle/>
          <a:p>
            <a:pPr algn="r" rtl="1"/>
            <a:r>
              <a:rPr lang="fa-IR" dirty="0">
                <a:solidFill>
                  <a:schemeClr val="tx1"/>
                </a:solidFill>
                <a:cs typeface="B Nazanin" panose="00000400000000000000" pitchFamily="2" charset="-78"/>
              </a:rPr>
              <a:t>با توجه به عدم اطمینان سرمایه گذاری، سنجش تغییر پذیری، یا ریسک در بازده سهم یا سبد سهام مهم است. یکی از معیارهای انحراف معیار است که سعی می کند هم احتمال و هم میزان سود یا زیان را به حساب آورد. بنابراین، در حالیکه بازده مورد انتظار، متوسط پاداش طی یک دوره را بیان می کند، ریسک، پراکندگی بالقوه اطراف این بازده مورد انتظار را با معیار انحراف استاندارد نشان می دهد.</a:t>
            </a:r>
          </a:p>
          <a:p>
            <a:pPr algn="r" rtl="1"/>
            <a:r>
              <a:rPr lang="fa-IR" dirty="0">
                <a:solidFill>
                  <a:schemeClr val="tx1"/>
                </a:solidFill>
                <a:cs typeface="B Nazanin" panose="00000400000000000000" pitchFamily="2" charset="-78"/>
              </a:rPr>
              <a:t>این مفهوم (رابطه بین بازده مورد انتظار و ریسک) را تئوری مدرن سبد سهام </a:t>
            </a:r>
            <a:r>
              <a:rPr lang="fa-IR" dirty="0" smtClean="0">
                <a:solidFill>
                  <a:schemeClr val="tx1"/>
                </a:solidFill>
                <a:cs typeface="B Nazanin" panose="00000400000000000000" pitchFamily="2" charset="-78"/>
              </a:rPr>
              <a:t>(</a:t>
            </a:r>
            <a:r>
              <a:rPr lang="en-US" dirty="0" smtClean="0">
                <a:solidFill>
                  <a:schemeClr val="tx1"/>
                </a:solidFill>
                <a:cs typeface="B Nazanin" panose="00000400000000000000" pitchFamily="2" charset="-78"/>
              </a:rPr>
              <a:t>MPT</a:t>
            </a:r>
            <a:r>
              <a:rPr lang="fa-IR" dirty="0" smtClean="0">
                <a:solidFill>
                  <a:schemeClr val="tx1"/>
                </a:solidFill>
                <a:cs typeface="B Nazanin" panose="00000400000000000000" pitchFamily="2" charset="-78"/>
              </a:rPr>
              <a:t>)</a:t>
            </a:r>
            <a:r>
              <a:rPr lang="en-US"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بیان می کند. رابطه بین بازده مورد انتظار و ریسک یک رابطه مثبت است، هر چقدر بازده مورد انتظار بالاتری مدنظر باشد، ریسک آن نیز بیشتر خواهد بود این نتیجه از مشاهدات عملی حاصل شده است. یک نقطه پایه مخصوصا برای ارزیابی عملکرد وجود دارد، این نقطه مبنائی، نرخ بازده بدون ریسک است </a:t>
            </a:r>
            <a:r>
              <a:rPr lang="fa-IR" dirty="0" smtClean="0">
                <a:solidFill>
                  <a:schemeClr val="tx1"/>
                </a:solidFill>
                <a:cs typeface="B Nazanin" panose="00000400000000000000" pitchFamily="2" charset="-78"/>
              </a:rPr>
              <a:t>.</a:t>
            </a:r>
            <a:endParaRPr lang="fa-IR" dirty="0">
              <a:solidFill>
                <a:schemeClr val="tx1"/>
              </a:solidFill>
              <a:effectLst/>
              <a:cs typeface="B Nazanin" panose="00000400000000000000" pitchFamily="2" charset="-78"/>
            </a:endParaRPr>
          </a:p>
        </p:txBody>
      </p:sp>
    </p:spTree>
    <p:extLst>
      <p:ext uri="{BB962C8B-B14F-4D97-AF65-F5344CB8AC3E}">
        <p14:creationId xmlns:p14="http://schemas.microsoft.com/office/powerpoint/2010/main" val="202664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08720"/>
            <a:ext cx="7999040" cy="5184576"/>
          </a:xfrm>
        </p:spPr>
        <p:txBody>
          <a:bodyPr/>
          <a:lstStyle/>
          <a:p>
            <a:pPr algn="r"/>
            <a:r>
              <a:rPr lang="fa-IR" dirty="0" smtClean="0">
                <a:solidFill>
                  <a:schemeClr val="tx1"/>
                </a:solidFill>
                <a:cs typeface="B Nazanin" panose="00000400000000000000" pitchFamily="2" charset="-78"/>
              </a:rPr>
              <a:t>البته </a:t>
            </a:r>
            <a:r>
              <a:rPr lang="fa-IR" dirty="0">
                <a:solidFill>
                  <a:schemeClr val="tx1"/>
                </a:solidFill>
                <a:cs typeface="B Nazanin" panose="00000400000000000000" pitchFamily="2" charset="-78"/>
              </a:rPr>
              <a:t>عده‌ای منکر وجود چنین نرخ بازده‌ای می شوند. شکل </a:t>
            </a:r>
            <a:r>
              <a:rPr lang="fa-IR" dirty="0" smtClean="0">
                <a:solidFill>
                  <a:schemeClr val="tx1"/>
                </a:solidFill>
                <a:cs typeface="B Nazanin" panose="00000400000000000000" pitchFamily="2" charset="-78"/>
              </a:rPr>
              <a:t>زیر </a:t>
            </a:r>
            <a:r>
              <a:rPr lang="fa-IR" dirty="0">
                <a:solidFill>
                  <a:schemeClr val="tx1"/>
                </a:solidFill>
                <a:cs typeface="B Nazanin" panose="00000400000000000000" pitchFamily="2" charset="-78"/>
              </a:rPr>
              <a:t>رابطه بین بازده مورد انتظار و ریسک را نشان می دهد بنابراین فرضیه تئوری اینست که سرمایه گذار، سبد سهام خود را بر اساس دو استاندارد بازده مورد انتظار و انحراف استاندارد بازده انتخاب می </a:t>
            </a:r>
            <a:r>
              <a:rPr lang="fa-IR" dirty="0" smtClean="0">
                <a:solidFill>
                  <a:schemeClr val="tx1"/>
                </a:solidFill>
                <a:cs typeface="B Nazanin" panose="00000400000000000000" pitchFamily="2" charset="-78"/>
              </a:rPr>
              <a:t>کند.</a:t>
            </a:r>
          </a:p>
          <a:p>
            <a:pPr algn="r"/>
            <a:endParaRPr lang="fa-IR" dirty="0">
              <a:solidFill>
                <a:schemeClr val="tx1"/>
              </a:solidFill>
            </a:endParaRPr>
          </a:p>
          <a:p>
            <a:pPr algn="r"/>
            <a:endParaRPr lang="en-US"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3717032"/>
            <a:ext cx="4536504"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1888397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52736"/>
            <a:ext cx="8287072" cy="864096"/>
          </a:xfrm>
        </p:spPr>
        <p:txBody>
          <a:bodyPr/>
          <a:lstStyle/>
          <a:p>
            <a:r>
              <a:rPr lang="fa-IR" dirty="0" smtClean="0"/>
              <a:t>6-نتیجه گیری:</a:t>
            </a:r>
            <a:endParaRPr lang="en-US" dirty="0"/>
          </a:p>
        </p:txBody>
      </p:sp>
      <p:sp>
        <p:nvSpPr>
          <p:cNvPr id="3" name="Subtitle 2"/>
          <p:cNvSpPr>
            <a:spLocks noGrp="1"/>
          </p:cNvSpPr>
          <p:nvPr>
            <p:ph type="subTitle" idx="1"/>
          </p:nvPr>
        </p:nvSpPr>
        <p:spPr>
          <a:xfrm>
            <a:off x="467544" y="1988840"/>
            <a:ext cx="8280920" cy="4608512"/>
          </a:xfrm>
        </p:spPr>
        <p:txBody>
          <a:bodyPr/>
          <a:lstStyle/>
          <a:p>
            <a:pPr algn="r"/>
            <a:r>
              <a:rPr lang="fa-IR" dirty="0" smtClean="0">
                <a:solidFill>
                  <a:schemeClr val="tx1"/>
                </a:solidFill>
                <a:cs typeface="B Nazanin" panose="00000400000000000000" pitchFamily="2" charset="-78"/>
              </a:rPr>
              <a:t>براساس رابطه ریسک و بازده،بازده بالا همواره ریسک بالاتری را به دنبال </a:t>
            </a:r>
          </a:p>
          <a:p>
            <a:pPr algn="r"/>
            <a:r>
              <a:rPr lang="fa-IR" dirty="0" smtClean="0">
                <a:solidFill>
                  <a:schemeClr val="tx1"/>
                </a:solidFill>
                <a:cs typeface="B Nazanin" panose="00000400000000000000" pitchFamily="2" charset="-78"/>
              </a:rPr>
              <a:t>دارد و یک سرمایه گذار باید ریسک و بازده را در سرمایه گذاری های خود </a:t>
            </a:r>
          </a:p>
          <a:p>
            <a:pPr algn="r"/>
            <a:r>
              <a:rPr lang="fa-IR" dirty="0" smtClean="0">
                <a:solidFill>
                  <a:schemeClr val="tx1"/>
                </a:solidFill>
                <a:cs typeface="B Nazanin" panose="00000400000000000000" pitchFamily="2" charset="-78"/>
              </a:rPr>
              <a:t>در نظر گیرد.</a:t>
            </a:r>
            <a:endParaRPr lang="fa-IR"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2835632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196752"/>
            <a:ext cx="8215064" cy="936104"/>
          </a:xfrm>
        </p:spPr>
        <p:txBody>
          <a:bodyPr>
            <a:normAutofit/>
          </a:bodyPr>
          <a:lstStyle/>
          <a:p>
            <a:r>
              <a:rPr lang="fa-IR" dirty="0" smtClean="0">
                <a:cs typeface="B Nazanin" panose="00000400000000000000" pitchFamily="2" charset="-78"/>
              </a:rPr>
              <a:t>1-مقدمه:</a:t>
            </a:r>
            <a:endParaRPr lang="en-US" dirty="0">
              <a:cs typeface="B Nazanin" panose="00000400000000000000" pitchFamily="2" charset="-78"/>
            </a:endParaRPr>
          </a:p>
        </p:txBody>
      </p:sp>
      <p:sp>
        <p:nvSpPr>
          <p:cNvPr id="3" name="Subtitle 2"/>
          <p:cNvSpPr>
            <a:spLocks noGrp="1"/>
          </p:cNvSpPr>
          <p:nvPr>
            <p:ph type="subTitle" idx="1"/>
          </p:nvPr>
        </p:nvSpPr>
        <p:spPr>
          <a:xfrm>
            <a:off x="539552" y="1916832"/>
            <a:ext cx="8280920" cy="4464496"/>
          </a:xfrm>
        </p:spPr>
        <p:txBody>
          <a:bodyPr>
            <a:normAutofit/>
          </a:bodyPr>
          <a:lstStyle/>
          <a:p>
            <a:pPr algn="r"/>
            <a:r>
              <a:rPr lang="fa-IR" sz="2400" dirty="0" smtClean="0">
                <a:solidFill>
                  <a:schemeClr val="tx1"/>
                </a:solidFill>
                <a:cs typeface="B Nazanin" panose="00000400000000000000" pitchFamily="2" charset="-78"/>
              </a:rPr>
              <a:t>سرمایه گذار از ریسک و خطر گریزان است و به سوی بازده و سود تمایل دارد. و </a:t>
            </a:r>
          </a:p>
          <a:p>
            <a:pPr algn="r"/>
            <a:r>
              <a:rPr lang="fa-IR" sz="2400" dirty="0" smtClean="0">
                <a:solidFill>
                  <a:schemeClr val="tx1"/>
                </a:solidFill>
                <a:cs typeface="B Nazanin" panose="00000400000000000000" pitchFamily="2" charset="-78"/>
              </a:rPr>
              <a:t>سرمایه گذار با توجه به میزان خطر و ریسک سرمایه گذاری،انتظارسود و بازده</a:t>
            </a:r>
          </a:p>
          <a:p>
            <a:pPr algn="r"/>
            <a:r>
              <a:rPr lang="fa-IR" sz="2400" dirty="0" smtClean="0">
                <a:solidFill>
                  <a:schemeClr val="tx1"/>
                </a:solidFill>
                <a:cs typeface="B Nazanin" panose="00000400000000000000" pitchFamily="2" charset="-78"/>
              </a:rPr>
              <a:t>متناسب را دارا می باشد. در این مقاله انواع ریسک و بازده و رابطه ریسک و بازده گفته شده است.</a:t>
            </a:r>
          </a:p>
          <a:p>
            <a:pPr algn="r"/>
            <a:endParaRPr lang="fa-IR" sz="2400" dirty="0">
              <a:solidFill>
                <a:schemeClr val="tx1"/>
              </a:solidFill>
              <a:cs typeface="B Nazanin" panose="00000400000000000000" pitchFamily="2" charset="-78"/>
            </a:endParaRPr>
          </a:p>
          <a:p>
            <a:pPr algn="r"/>
            <a:endParaRPr lang="en-US" dirty="0">
              <a:solidFill>
                <a:schemeClr val="tx1"/>
              </a:solidFill>
              <a:cs typeface="B Nazanin" panose="00000400000000000000" pitchFamily="2" charset="-78"/>
            </a:endParaRPr>
          </a:p>
        </p:txBody>
      </p:sp>
      <p:sp>
        <p:nvSpPr>
          <p:cNvPr id="5" name="Rectangle 4"/>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136696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24744"/>
            <a:ext cx="8143056" cy="864096"/>
          </a:xfrm>
        </p:spPr>
        <p:txBody>
          <a:bodyPr>
            <a:normAutofit/>
          </a:bodyPr>
          <a:lstStyle/>
          <a:p>
            <a:r>
              <a:rPr lang="fa-IR" smtClean="0"/>
              <a:t>منابع</a:t>
            </a:r>
            <a:r>
              <a:rPr lang="fa-IR" dirty="0" smtClean="0"/>
              <a:t>:</a:t>
            </a:r>
            <a:endParaRPr lang="en-US" dirty="0"/>
          </a:p>
        </p:txBody>
      </p:sp>
      <p:sp>
        <p:nvSpPr>
          <p:cNvPr id="3" name="Subtitle 2"/>
          <p:cNvSpPr>
            <a:spLocks noGrp="1"/>
          </p:cNvSpPr>
          <p:nvPr>
            <p:ph type="subTitle" idx="1"/>
          </p:nvPr>
        </p:nvSpPr>
        <p:spPr>
          <a:xfrm>
            <a:off x="533400" y="2348880"/>
            <a:ext cx="7854696" cy="4104456"/>
          </a:xfrm>
        </p:spPr>
        <p:txBody>
          <a:bodyPr/>
          <a:lstStyle/>
          <a:p>
            <a:pPr algn="l"/>
            <a:r>
              <a:rPr lang="fa-IR" sz="2000" dirty="0" smtClean="0">
                <a:hlinkClick r:id="rId2"/>
              </a:rPr>
              <a:t>(1</a:t>
            </a:r>
            <a:r>
              <a:rPr lang="en-US" sz="2000" dirty="0" smtClean="0">
                <a:hlinkClick r:id="rId2"/>
              </a:rPr>
              <a:t>Financial </a:t>
            </a:r>
            <a:r>
              <a:rPr lang="en-US" sz="2000" dirty="0">
                <a:hlinkClick r:id="rId2"/>
              </a:rPr>
              <a:t>Risk: </a:t>
            </a:r>
            <a:r>
              <a:rPr lang="en-US" sz="2000" dirty="0" smtClean="0">
                <a:hlinkClick r:id="rId2"/>
              </a:rPr>
              <a:t>Definition</a:t>
            </a:r>
            <a:r>
              <a:rPr lang="en-US" sz="2000" dirty="0">
                <a:hlinkClick r:id="rId2"/>
              </a:rPr>
              <a:t>"</a:t>
            </a:r>
            <a:r>
              <a:rPr lang="en-US" sz="2000" dirty="0"/>
              <a:t>. Investopedia. Retrieved October </a:t>
            </a:r>
            <a:r>
              <a:rPr lang="en-US" sz="2000" dirty="0" smtClean="0"/>
              <a:t>2011</a:t>
            </a:r>
            <a:r>
              <a:rPr lang="fa-IR" sz="2000" dirty="0" smtClean="0"/>
              <a:t>.</a:t>
            </a:r>
          </a:p>
          <a:p>
            <a:pPr algn="l"/>
            <a:endParaRPr lang="fa-IR" sz="2000" dirty="0"/>
          </a:p>
          <a:p>
            <a:pPr algn="l"/>
            <a:r>
              <a:rPr lang="fa-IR" sz="2000" dirty="0" smtClean="0">
                <a:hlinkClick r:id="rId3"/>
              </a:rPr>
              <a:t>(2</a:t>
            </a:r>
            <a:r>
              <a:rPr lang="en-US" sz="2000" dirty="0" smtClean="0">
                <a:hlinkClick r:id="rId3"/>
              </a:rPr>
              <a:t>«In </a:t>
            </a:r>
            <a:r>
              <a:rPr lang="en-US" sz="2000" dirty="0">
                <a:hlinkClick r:id="rId3"/>
              </a:rPr>
              <a:t>Wall Street Words"</a:t>
            </a:r>
            <a:r>
              <a:rPr lang="en-US" sz="2000" dirty="0"/>
              <a:t>. Credo Reference. 2003. Retrieved October 2011</a:t>
            </a:r>
            <a:r>
              <a:rPr lang="en-US" sz="2000" dirty="0" smtClean="0"/>
              <a:t>.</a:t>
            </a:r>
            <a:endParaRPr lang="fa-IR" sz="2000" dirty="0" smtClean="0"/>
          </a:p>
          <a:p>
            <a:pPr algn="l"/>
            <a:endParaRPr lang="fa-IR" sz="2000" dirty="0"/>
          </a:p>
          <a:p>
            <a:pPr algn="l"/>
            <a:r>
              <a:rPr lang="fa-IR" sz="2000" dirty="0" smtClean="0"/>
              <a:t>(3</a:t>
            </a:r>
            <a:r>
              <a:rPr lang="en-US" sz="2000" dirty="0"/>
              <a:t>McNeil, Alexander J.; Frey, </a:t>
            </a:r>
            <a:r>
              <a:rPr lang="en-US" sz="2000" dirty="0" err="1"/>
              <a:t>Rüdiger</a:t>
            </a:r>
            <a:r>
              <a:rPr lang="en-US" sz="2000" dirty="0"/>
              <a:t>; </a:t>
            </a:r>
            <a:r>
              <a:rPr lang="en-US" sz="2000" dirty="0" err="1"/>
              <a:t>Embrechts</a:t>
            </a:r>
            <a:r>
              <a:rPr lang="en-US" sz="2000" dirty="0"/>
              <a:t>, Paul (2005). </a:t>
            </a:r>
            <a:r>
              <a:rPr lang="en-US" sz="2000" i="1" dirty="0"/>
              <a:t>Quantitative risk management: concepts, techniques and tools</a:t>
            </a:r>
            <a:r>
              <a:rPr lang="en-US" sz="2000" dirty="0"/>
              <a:t>. </a:t>
            </a:r>
            <a:r>
              <a:rPr lang="en-US" sz="2000" dirty="0" smtClean="0"/>
              <a:t>Princeton </a:t>
            </a:r>
            <a:r>
              <a:rPr lang="en-US" sz="2000" dirty="0"/>
              <a:t>University Press. pp. 2–3. </a:t>
            </a:r>
            <a:r>
              <a:rPr lang="en-US" sz="2000" dirty="0">
                <a:hlinkClick r:id="rId4" tooltip="International Standard Book Number"/>
              </a:rPr>
              <a:t>ISBN</a:t>
            </a:r>
            <a:r>
              <a:rPr lang="en-US" sz="2000" dirty="0"/>
              <a:t> </a:t>
            </a:r>
            <a:r>
              <a:rPr lang="en-US" sz="2000" dirty="0" smtClean="0">
                <a:hlinkClick r:id="rId5" tooltip="ویژه:منابع کتاب/978-0-691-12255-7"/>
              </a:rPr>
              <a:t>978-0-691-12255-7</a:t>
            </a:r>
            <a:r>
              <a:rPr lang="fa-IR" sz="2000" dirty="0" smtClean="0"/>
              <a:t>.</a:t>
            </a:r>
          </a:p>
          <a:p>
            <a:pPr algn="l"/>
            <a:endParaRPr lang="fa-IR" sz="2000" dirty="0"/>
          </a:p>
          <a:p>
            <a:pPr algn="l"/>
            <a:r>
              <a:rPr lang="fa-IR" sz="2000" dirty="0" smtClean="0"/>
              <a:t>(4</a:t>
            </a:r>
            <a:r>
              <a:rPr lang="en-US" sz="2000" dirty="0" err="1"/>
              <a:t>Horcher</a:t>
            </a:r>
            <a:r>
              <a:rPr lang="en-US" sz="2000" dirty="0"/>
              <a:t>, Karen A. (2005). </a:t>
            </a:r>
            <a:r>
              <a:rPr lang="en-US" sz="2000" i="1" dirty="0"/>
              <a:t>Essentials of financial risk management</a:t>
            </a:r>
            <a:r>
              <a:rPr lang="en-US" sz="2000" dirty="0"/>
              <a:t>. John Wiley and Sons. pp. 1–3. </a:t>
            </a:r>
            <a:r>
              <a:rPr lang="en-US" sz="2000" dirty="0">
                <a:hlinkClick r:id="rId4" tooltip="International Standard Book Number"/>
              </a:rPr>
              <a:t>ISBN</a:t>
            </a:r>
            <a:r>
              <a:rPr lang="en-US" sz="2000" dirty="0"/>
              <a:t> </a:t>
            </a:r>
            <a:r>
              <a:rPr lang="en-US" sz="2000" dirty="0">
                <a:hlinkClick r:id="rId6" tooltip="ویژه:منابع کتاب/978-0-471-70616-8"/>
              </a:rPr>
              <a:t>978-0-471-70616-8</a:t>
            </a:r>
            <a:r>
              <a:rPr lang="en-US" sz="2000" dirty="0"/>
              <a:t>.</a:t>
            </a:r>
          </a:p>
        </p:txBody>
      </p:sp>
    </p:spTree>
    <p:extLst>
      <p:ext uri="{BB962C8B-B14F-4D97-AF65-F5344CB8AC3E}">
        <p14:creationId xmlns:p14="http://schemas.microsoft.com/office/powerpoint/2010/main" val="42199502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348880"/>
            <a:ext cx="7851648" cy="1584176"/>
          </a:xfrm>
        </p:spPr>
        <p:txBody>
          <a:bodyPr>
            <a:normAutofit/>
          </a:bodyPr>
          <a:lstStyle/>
          <a:p>
            <a:pPr algn="ctr"/>
            <a:r>
              <a:rPr lang="fa-IR" sz="6600" dirty="0" smtClean="0">
                <a:cs typeface="B Nazanin" panose="00000400000000000000" pitchFamily="2" charset="-78"/>
              </a:rPr>
              <a:t>با تشکر از توجه شما</a:t>
            </a:r>
            <a:endParaRPr lang="en-US" sz="6600" dirty="0">
              <a:cs typeface="B Nazanin" panose="00000400000000000000" pitchFamily="2" charset="-78"/>
            </a:endParaRPr>
          </a:p>
        </p:txBody>
      </p:sp>
      <p:sp>
        <p:nvSpPr>
          <p:cNvPr id="3" name="Rectangle 2"/>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576342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4704"/>
            <a:ext cx="8071048" cy="1008112"/>
          </a:xfrm>
        </p:spPr>
        <p:txBody>
          <a:bodyPr>
            <a:normAutofit/>
          </a:bodyPr>
          <a:lstStyle/>
          <a:p>
            <a:r>
              <a:rPr lang="fa-IR" sz="4400" dirty="0" smtClean="0">
                <a:cs typeface="B Nazanin" panose="00000400000000000000" pitchFamily="2" charset="-78"/>
              </a:rPr>
              <a:t>2-ریسک و بازده:</a:t>
            </a:r>
            <a:endParaRPr lang="en-US" sz="4400" dirty="0">
              <a:cs typeface="B Nazanin" panose="00000400000000000000" pitchFamily="2" charset="-78"/>
            </a:endParaRPr>
          </a:p>
        </p:txBody>
      </p:sp>
      <p:sp>
        <p:nvSpPr>
          <p:cNvPr id="3" name="Subtitle 2"/>
          <p:cNvSpPr>
            <a:spLocks noGrp="1"/>
          </p:cNvSpPr>
          <p:nvPr>
            <p:ph type="subTitle" idx="1"/>
          </p:nvPr>
        </p:nvSpPr>
        <p:spPr>
          <a:xfrm>
            <a:off x="611560" y="1916832"/>
            <a:ext cx="8136904" cy="4464496"/>
          </a:xfrm>
        </p:spPr>
        <p:txBody>
          <a:bodyPr>
            <a:noAutofit/>
          </a:bodyPr>
          <a:lstStyle/>
          <a:p>
            <a:pPr algn="just" rtl="1"/>
            <a:r>
              <a:rPr lang="fa-IR" sz="2400" dirty="0" smtClean="0">
                <a:solidFill>
                  <a:schemeClr val="tx1"/>
                </a:solidFill>
                <a:cs typeface="B Nazanin" panose="00000400000000000000" pitchFamily="2" charset="-78"/>
              </a:rPr>
              <a:t>هنر سرمایه گذاری با ریسک و بازده تعریف می شود.همچنین سرمایه گذاری به معنی قبول یک مقدار ریسک به ازای یک بازده مورد انتظار است.</a:t>
            </a:r>
          </a:p>
          <a:p>
            <a:pPr algn="just" rtl="1"/>
            <a:r>
              <a:rPr lang="fa-IR" sz="2400" dirty="0" smtClean="0">
                <a:solidFill>
                  <a:schemeClr val="tx1"/>
                </a:solidFill>
                <a:cs typeface="B Nazanin" panose="00000400000000000000" pitchFamily="2" charset="-78"/>
              </a:rPr>
              <a:t>برای هر فرد قبل از ورود به بازار سهام این نکته کاملا مهم است تا انواع مختلف </a:t>
            </a:r>
          </a:p>
          <a:p>
            <a:pPr algn="just" rtl="1"/>
            <a:r>
              <a:rPr lang="fa-IR" sz="2400" dirty="0" smtClean="0">
                <a:solidFill>
                  <a:schemeClr val="tx1"/>
                </a:solidFill>
                <a:cs typeface="B Nazanin" panose="00000400000000000000" pitchFamily="2" charset="-78"/>
              </a:rPr>
              <a:t>ریسک و مخاطره را شناخته و آنها را اندازه گیری کند.برخی از این ریسک و  بازده ها دارای تنوع هستند و برخی دیگر به این گونه نیستند</a:t>
            </a:r>
            <a:r>
              <a:rPr lang="fa-IR" sz="1600" dirty="0" smtClean="0">
                <a:solidFill>
                  <a:schemeClr val="tx1"/>
                </a:solidFill>
                <a:cs typeface="B Nazanin" panose="00000400000000000000" pitchFamily="2" charset="-78"/>
              </a:rPr>
              <a:t>.</a:t>
            </a:r>
            <a:endParaRPr lang="fa-IR" sz="1600" dirty="0">
              <a:solidFill>
                <a:schemeClr val="tx1"/>
              </a:solidFill>
              <a:cs typeface="B Nazanin" panose="00000400000000000000" pitchFamily="2" charset="-78"/>
            </a:endParaRPr>
          </a:p>
          <a:p>
            <a:pPr algn="just" rtl="1"/>
            <a:r>
              <a:rPr lang="fa-IR" sz="2400" dirty="0">
                <a:solidFill>
                  <a:schemeClr val="tx1"/>
                </a:solidFill>
                <a:cs typeface="B Nazanin" panose="00000400000000000000" pitchFamily="2" charset="-78"/>
              </a:rPr>
              <a:t>سرمایه گذاری همانند یک خیابان دو طرفه است که بین سرمایه گذار و شرکتی که شما می خواهید در آن سرمایه گذاری کنید قرار گرفته است. اگر شما سهام یک شرکت (یا اوراق قرضه آنها) را خریداری کنید ، آنها به شما بابت این </a:t>
            </a:r>
            <a:r>
              <a:rPr lang="fa-IR" sz="2400" dirty="0" smtClean="0">
                <a:solidFill>
                  <a:schemeClr val="tx1"/>
                </a:solidFill>
                <a:cs typeface="B Nazanin" panose="00000400000000000000" pitchFamily="2" charset="-78"/>
              </a:rPr>
              <a:t>کار یک پاداش مناسب می دهند که می توانید آن را در جای دیگرسرمایه گذاری کنید. </a:t>
            </a: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542912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1052736"/>
            <a:ext cx="7854696" cy="5112568"/>
          </a:xfrm>
        </p:spPr>
        <p:txBody>
          <a:bodyPr>
            <a:normAutofit/>
          </a:bodyPr>
          <a:lstStyle/>
          <a:p>
            <a:pPr algn="r" rtl="1"/>
            <a:r>
              <a:rPr lang="fa-IR" sz="2400" dirty="0" smtClean="0">
                <a:solidFill>
                  <a:schemeClr val="tx1"/>
                </a:solidFill>
                <a:cs typeface="B Nazanin" panose="00000400000000000000" pitchFamily="2" charset="-78"/>
              </a:rPr>
              <a:t>بنابراین </a:t>
            </a:r>
            <a:r>
              <a:rPr lang="fa-IR" sz="2400" dirty="0">
                <a:solidFill>
                  <a:schemeClr val="tx1"/>
                </a:solidFill>
                <a:cs typeface="B Nazanin" panose="00000400000000000000" pitchFamily="2" charset="-78"/>
              </a:rPr>
              <a:t>بازده مورد انتظار بابت سرمایه گذاری یک سرمایه گذار باعث ایجاد </a:t>
            </a:r>
            <a:endParaRPr lang="fa-IR" sz="2400" dirty="0" smtClean="0">
              <a:solidFill>
                <a:schemeClr val="tx1"/>
              </a:solidFill>
              <a:cs typeface="B Nazanin" panose="00000400000000000000" pitchFamily="2" charset="-78"/>
            </a:endParaRPr>
          </a:p>
          <a:p>
            <a:pPr algn="r" rtl="1"/>
            <a:r>
              <a:rPr lang="fa-IR" sz="2400" dirty="0" smtClean="0">
                <a:solidFill>
                  <a:schemeClr val="tx1"/>
                </a:solidFill>
                <a:cs typeface="B Nazanin" panose="00000400000000000000" pitchFamily="2" charset="-78"/>
              </a:rPr>
              <a:t>یک </a:t>
            </a:r>
            <a:r>
              <a:rPr lang="fa-IR" sz="2400" dirty="0">
                <a:solidFill>
                  <a:schemeClr val="tx1"/>
                </a:solidFill>
                <a:cs typeface="B Nazanin" panose="00000400000000000000" pitchFamily="2" charset="-78"/>
              </a:rPr>
              <a:t>سطح ریسک برای </a:t>
            </a:r>
            <a:r>
              <a:rPr lang="fa-IR" sz="2400" dirty="0" smtClean="0">
                <a:solidFill>
                  <a:schemeClr val="tx1"/>
                </a:solidFill>
                <a:cs typeface="B Nazanin" panose="00000400000000000000" pitchFamily="2" charset="-78"/>
              </a:rPr>
              <a:t>دارایی </a:t>
            </a:r>
            <a:r>
              <a:rPr lang="fa-IR" sz="2400" dirty="0">
                <a:solidFill>
                  <a:schemeClr val="tx1"/>
                </a:solidFill>
                <a:cs typeface="B Nazanin" panose="00000400000000000000" pitchFamily="2" charset="-78"/>
              </a:rPr>
              <a:t>می </a:t>
            </a:r>
            <a:r>
              <a:rPr lang="fa-IR" sz="2400" dirty="0" smtClean="0">
                <a:solidFill>
                  <a:schemeClr val="tx1"/>
                </a:solidFill>
                <a:cs typeface="B Nazanin" panose="00000400000000000000" pitchFamily="2" charset="-78"/>
              </a:rPr>
              <a:t>شود</a:t>
            </a:r>
            <a:r>
              <a:rPr lang="en-US" sz="2400" dirty="0" err="1" smtClean="0">
                <a:solidFill>
                  <a:schemeClr val="tx1"/>
                </a:solidFill>
                <a:cs typeface="B Nazanin" panose="00000400000000000000" pitchFamily="2" charset="-78"/>
              </a:rPr>
              <a:t>giddy,return&amp;risk</a:t>
            </a:r>
            <a:r>
              <a:rPr lang="en-US" sz="2400" dirty="0" smtClean="0">
                <a:solidFill>
                  <a:schemeClr val="tx1"/>
                </a:solidFill>
                <a:cs typeface="B Nazanin" panose="00000400000000000000" pitchFamily="2" charset="-78"/>
              </a:rPr>
              <a:t>)</a:t>
            </a:r>
            <a:r>
              <a:rPr lang="fa-IR" sz="2400" dirty="0" smtClean="0">
                <a:solidFill>
                  <a:schemeClr val="tx1"/>
                </a:solidFill>
                <a:cs typeface="B Nazanin" panose="00000400000000000000" pitchFamily="2" charset="-78"/>
              </a:rPr>
              <a:t>).</a:t>
            </a:r>
          </a:p>
          <a:p>
            <a:pPr algn="r"/>
            <a:endParaRPr lang="fa-IR" sz="3600" dirty="0" smtClean="0">
              <a:solidFill>
                <a:schemeClr val="tx1"/>
              </a:solidFill>
              <a:cs typeface="B Nazanin" panose="00000400000000000000" pitchFamily="2" charset="-78"/>
            </a:endParaRPr>
          </a:p>
          <a:p>
            <a:pPr algn="r"/>
            <a:r>
              <a:rPr lang="fa-IR" sz="3600" dirty="0" smtClean="0">
                <a:solidFill>
                  <a:schemeClr val="tx1"/>
                </a:solidFill>
                <a:cs typeface="B Nazanin" panose="00000400000000000000" pitchFamily="2" charset="-78"/>
              </a:rPr>
              <a:t>3-ریسک:</a:t>
            </a:r>
          </a:p>
          <a:p>
            <a:pPr algn="r"/>
            <a:r>
              <a:rPr lang="fa-IR" sz="2400" dirty="0" smtClean="0">
                <a:solidFill>
                  <a:schemeClr val="tx1"/>
                </a:solidFill>
                <a:cs typeface="B Nazanin" panose="00000400000000000000" pitchFamily="2" charset="-78"/>
              </a:rPr>
              <a:t>ریسک عبارت است از احتمال متفاوت بودن نرخ واقعی بازده با نرخ مورد</a:t>
            </a:r>
          </a:p>
          <a:p>
            <a:pPr algn="r"/>
            <a:r>
              <a:rPr lang="fa-IR" sz="2400" dirty="0" smtClean="0">
                <a:solidFill>
                  <a:schemeClr val="tx1"/>
                </a:solidFill>
                <a:cs typeface="B Nazanin" panose="00000400000000000000" pitchFamily="2" charset="-78"/>
              </a:rPr>
              <a:t>انتظارسرمایه </a:t>
            </a:r>
            <a:r>
              <a:rPr lang="fa-IR" sz="2400" dirty="0">
                <a:solidFill>
                  <a:schemeClr val="tx1"/>
                </a:solidFill>
                <a:cs typeface="B Nazanin" panose="00000400000000000000" pitchFamily="2" charset="-78"/>
              </a:rPr>
              <a:t>گذاری،سرمایه گذاران همواره با این ریسک </a:t>
            </a:r>
            <a:r>
              <a:rPr lang="fa-IR" sz="2400" dirty="0" smtClean="0">
                <a:solidFill>
                  <a:schemeClr val="tx1"/>
                </a:solidFill>
                <a:cs typeface="B Nazanin" panose="00000400000000000000" pitchFamily="2" charset="-78"/>
              </a:rPr>
              <a:t>روبرو هستند که امکان دارد </a:t>
            </a:r>
            <a:r>
              <a:rPr lang="fa-IR" sz="2400" dirty="0">
                <a:solidFill>
                  <a:schemeClr val="tx1"/>
                </a:solidFill>
                <a:cs typeface="B Nazanin" panose="00000400000000000000" pitchFamily="2" charset="-78"/>
              </a:rPr>
              <a:t>نرخ بازده سرمایه گذاری آنها از </a:t>
            </a:r>
            <a:r>
              <a:rPr lang="fa-IR" sz="2400" dirty="0" smtClean="0">
                <a:solidFill>
                  <a:schemeClr val="tx1"/>
                </a:solidFill>
                <a:cs typeface="B Nazanin" panose="00000400000000000000" pitchFamily="2" charset="-78"/>
              </a:rPr>
              <a:t>مقدار مورد نظرشان کمتر شود.  </a:t>
            </a:r>
          </a:p>
          <a:p>
            <a:pPr algn="r"/>
            <a:r>
              <a:rPr lang="fa-IR" sz="2400" dirty="0" smtClean="0">
                <a:solidFill>
                  <a:schemeClr val="tx1"/>
                </a:solidFill>
                <a:cs typeface="B Nazanin" panose="00000400000000000000" pitchFamily="2" charset="-78"/>
              </a:rPr>
              <a:t>به عبارت دیگر انحراف از بازده مورد انتظار ریسک تعریف می شود.(جهانخوانی وپارساییان،1372،ص12)</a:t>
            </a:r>
            <a:endParaRPr lang="fa-IR" sz="2000" dirty="0" smtClean="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99486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851648" cy="792088"/>
          </a:xfrm>
        </p:spPr>
        <p:txBody>
          <a:bodyPr>
            <a:noAutofit/>
          </a:bodyPr>
          <a:lstStyle/>
          <a:p>
            <a:r>
              <a:rPr lang="fa-IR" sz="4000" dirty="0" smtClean="0"/>
              <a:t>1-3-انواع ریسک:</a:t>
            </a:r>
            <a:endParaRPr lang="en-US" sz="4000" dirty="0"/>
          </a:p>
        </p:txBody>
      </p:sp>
      <p:sp>
        <p:nvSpPr>
          <p:cNvPr id="3" name="Subtitle 2"/>
          <p:cNvSpPr>
            <a:spLocks noGrp="1"/>
          </p:cNvSpPr>
          <p:nvPr>
            <p:ph type="subTitle" idx="1"/>
          </p:nvPr>
        </p:nvSpPr>
        <p:spPr>
          <a:xfrm>
            <a:off x="533400" y="1628800"/>
            <a:ext cx="8071048" cy="4968552"/>
          </a:xfrm>
        </p:spPr>
        <p:txBody>
          <a:bodyPr>
            <a:normAutofit fontScale="77500" lnSpcReduction="20000"/>
          </a:bodyPr>
          <a:lstStyle/>
          <a:p>
            <a:pPr algn="r"/>
            <a:r>
              <a:rPr lang="fa-IR" dirty="0" smtClean="0">
                <a:solidFill>
                  <a:schemeClr val="tx1"/>
                </a:solidFill>
                <a:cs typeface="B Nazanin" panose="00000400000000000000" pitchFamily="2" charset="-78"/>
              </a:rPr>
              <a:t>1-ریسک سیستماتیک           2-ریسک غیرسیستماتیک</a:t>
            </a:r>
          </a:p>
          <a:p>
            <a:pPr algn="r"/>
            <a:r>
              <a:rPr lang="fa-IR" dirty="0" smtClean="0">
                <a:solidFill>
                  <a:schemeClr val="tx1"/>
                </a:solidFill>
                <a:cs typeface="B Nazanin" panose="00000400000000000000" pitchFamily="2" charset="-78"/>
              </a:rPr>
              <a:t>         ریسک سیستماتیک + ریسک غیرسیستماتیک = ریسک کل</a:t>
            </a:r>
            <a:endParaRPr lang="fa-IR" dirty="0">
              <a:solidFill>
                <a:schemeClr val="tx1"/>
              </a:solidFill>
              <a:cs typeface="B Nazanin" panose="00000400000000000000" pitchFamily="2" charset="-78"/>
            </a:endParaRPr>
          </a:p>
          <a:p>
            <a:pPr algn="r"/>
            <a:endParaRPr lang="fa-IR" dirty="0" smtClean="0">
              <a:solidFill>
                <a:schemeClr val="tx1"/>
              </a:solidFill>
              <a:cs typeface="B Nazanin" panose="00000400000000000000" pitchFamily="2" charset="-78"/>
            </a:endParaRPr>
          </a:p>
          <a:p>
            <a:pPr algn="r"/>
            <a:r>
              <a:rPr lang="fa-IR" dirty="0" smtClean="0">
                <a:solidFill>
                  <a:schemeClr val="tx1"/>
                </a:solidFill>
                <a:cs typeface="B Nazanin" panose="00000400000000000000" pitchFamily="2" charset="-78"/>
              </a:rPr>
              <a:t>ریسک سیستماتیک:</a:t>
            </a:r>
          </a:p>
          <a:p>
            <a:pPr algn="r"/>
            <a:r>
              <a:rPr lang="fa-IR" dirty="0" smtClean="0">
                <a:solidFill>
                  <a:schemeClr val="tx1"/>
                </a:solidFill>
                <a:cs typeface="B Nazanin" panose="00000400000000000000" pitchFamily="2" charset="-78"/>
              </a:rPr>
              <a:t>تغییرپذیری در بازده کل اوراق بهادار مستقیما به تغییرات بازار یا اقتصاد بستگی دارد که به آن ریسک بازار یا ریسک سیستماتیک گفته می شود.و در برگیرنده ریسک های تورم،بازار و نرخ بهره است.</a:t>
            </a:r>
          </a:p>
          <a:p>
            <a:pPr algn="r"/>
            <a:endParaRPr lang="fa-IR" dirty="0">
              <a:solidFill>
                <a:schemeClr val="tx1"/>
              </a:solidFill>
              <a:cs typeface="B Nazanin" panose="00000400000000000000" pitchFamily="2" charset="-78"/>
            </a:endParaRPr>
          </a:p>
          <a:p>
            <a:pPr algn="r"/>
            <a:r>
              <a:rPr lang="fa-IR" dirty="0" smtClean="0">
                <a:solidFill>
                  <a:schemeClr val="tx1"/>
                </a:solidFill>
                <a:cs typeface="B Nazanin" panose="00000400000000000000" pitchFamily="2" charset="-78"/>
              </a:rPr>
              <a:t>ریسک غیرسیستماتیک:</a:t>
            </a:r>
          </a:p>
          <a:p>
            <a:pPr algn="r"/>
            <a:r>
              <a:rPr lang="fa-IR" dirty="0" smtClean="0">
                <a:solidFill>
                  <a:schemeClr val="tx1"/>
                </a:solidFill>
                <a:cs typeface="B Nazanin" panose="00000400000000000000" pitchFamily="2" charset="-78"/>
              </a:rPr>
              <a:t>به آن قسمت از تغییرپذیری در بازده کلی محصولات مالی که به تغییرپذیری کلی بازار بستگی ندارد،ریسک غیرسیستماتیک می گویند.این نوع ریسک منحصربه  محصولات خاصی نیست و به عواملی همچون ریسک تجاری،مالی و ریسک نقدینگی بستگی دارد.این نوع ریسک را می توان با ایجاد پرتفوی کاهش داد.</a:t>
            </a:r>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3662043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68760"/>
            <a:ext cx="7999040" cy="648072"/>
          </a:xfrm>
        </p:spPr>
        <p:txBody>
          <a:bodyPr>
            <a:normAutofit fontScale="90000"/>
          </a:bodyPr>
          <a:lstStyle/>
          <a:p>
            <a:r>
              <a:rPr lang="fa-IR" dirty="0" smtClean="0"/>
              <a:t>2-3-منابع ریسک:</a:t>
            </a:r>
            <a:endParaRPr lang="en-US" dirty="0"/>
          </a:p>
        </p:txBody>
      </p:sp>
      <p:sp>
        <p:nvSpPr>
          <p:cNvPr id="3" name="Subtitle 2"/>
          <p:cNvSpPr>
            <a:spLocks noGrp="1"/>
          </p:cNvSpPr>
          <p:nvPr>
            <p:ph type="subTitle" idx="1"/>
          </p:nvPr>
        </p:nvSpPr>
        <p:spPr>
          <a:xfrm>
            <a:off x="533400" y="1916832"/>
            <a:ext cx="8143056" cy="4536504"/>
          </a:xfrm>
        </p:spPr>
        <p:txBody>
          <a:bodyPr>
            <a:normAutofit/>
          </a:bodyPr>
          <a:lstStyle/>
          <a:p>
            <a:pPr algn="r"/>
            <a:r>
              <a:rPr lang="fa-IR" sz="2400" dirty="0" smtClean="0">
                <a:solidFill>
                  <a:schemeClr val="tx1"/>
                </a:solidFill>
                <a:cs typeface="B Nazanin" panose="00000400000000000000" pitchFamily="2" charset="-78"/>
              </a:rPr>
              <a:t>1-ریسک نوسان نرخ بهره 2-ریسک بازار 3-ریسک تورمی 4-ریسک </a:t>
            </a:r>
          </a:p>
          <a:p>
            <a:pPr algn="r"/>
            <a:r>
              <a:rPr lang="fa-IR" sz="2400" dirty="0" smtClean="0">
                <a:solidFill>
                  <a:schemeClr val="tx1"/>
                </a:solidFill>
                <a:cs typeface="B Nazanin" panose="00000400000000000000" pitchFamily="2" charset="-78"/>
              </a:rPr>
              <a:t>تجاری 5-ریسک مالی 6-ریسک نقدینگی 7-ریسک نرخ ارز 8-ریسک کشوری</a:t>
            </a:r>
          </a:p>
          <a:p>
            <a:pPr algn="r"/>
            <a:endParaRPr lang="fa-IR" sz="2400" dirty="0">
              <a:solidFill>
                <a:schemeClr val="tx1"/>
              </a:solidFill>
              <a:cs typeface="B Nazanin" panose="00000400000000000000" pitchFamily="2" charset="-78"/>
            </a:endParaRPr>
          </a:p>
          <a:p>
            <a:pPr algn="r"/>
            <a:r>
              <a:rPr lang="fa-IR" dirty="0" smtClean="0">
                <a:solidFill>
                  <a:schemeClr val="tx1"/>
                </a:solidFill>
                <a:cs typeface="B Nazanin" panose="00000400000000000000" pitchFamily="2" charset="-78"/>
              </a:rPr>
              <a:t>1-2-3-ریسک نوسان نرخ بهره:</a:t>
            </a:r>
          </a:p>
          <a:p>
            <a:pPr algn="r"/>
            <a:r>
              <a:rPr lang="fa-IR" sz="2400" dirty="0" smtClean="0">
                <a:solidFill>
                  <a:schemeClr val="tx1"/>
                </a:solidFill>
                <a:cs typeface="B Nazanin" panose="00000400000000000000" pitchFamily="2" charset="-78"/>
              </a:rPr>
              <a:t>افزایش نرخ بهره باعث افزایش بازده مورد انتظار سرمایه گذاران،کاهش </a:t>
            </a:r>
          </a:p>
          <a:p>
            <a:pPr algn="r"/>
            <a:r>
              <a:rPr lang="fa-IR" sz="2400" dirty="0" smtClean="0">
                <a:solidFill>
                  <a:schemeClr val="tx1"/>
                </a:solidFill>
                <a:cs typeface="B Nazanin" panose="00000400000000000000" pitchFamily="2" charset="-78"/>
              </a:rPr>
              <a:t>قیمت سهام و در نهایت،باعث کاهش نرخ بازده سهام می گردد.براساس رابطه </a:t>
            </a:r>
          </a:p>
          <a:p>
            <a:pPr algn="r"/>
            <a:r>
              <a:rPr lang="fa-IR" sz="2400" dirty="0" smtClean="0">
                <a:solidFill>
                  <a:schemeClr val="tx1"/>
                </a:solidFill>
                <a:cs typeface="B Nazanin" panose="00000400000000000000" pitchFamily="2" charset="-78"/>
              </a:rPr>
              <a:t>گوردون،نرخ بهره باعث کاهش ارزش حال جریان نقدی آتی شده و باعث </a:t>
            </a:r>
          </a:p>
          <a:p>
            <a:pPr algn="r"/>
            <a:r>
              <a:rPr lang="fa-IR" sz="2400" dirty="0" smtClean="0">
                <a:solidFill>
                  <a:schemeClr val="tx1"/>
                </a:solidFill>
                <a:cs typeface="B Nazanin" panose="00000400000000000000" pitchFamily="2" charset="-78"/>
              </a:rPr>
              <a:t>کاهش جذابیت فرصت های سرمایه گذاری خواهد شد.(بهزاد کاردان و سمیه </a:t>
            </a:r>
          </a:p>
          <a:p>
            <a:pPr algn="r"/>
            <a:r>
              <a:rPr lang="fa-IR" sz="2400" dirty="0" smtClean="0">
                <a:solidFill>
                  <a:schemeClr val="tx1"/>
                </a:solidFill>
                <a:cs typeface="B Nazanin" panose="00000400000000000000" pitchFamily="2" charset="-78"/>
              </a:rPr>
              <a:t>خلیلیان موحد،1392،ص 59) </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2212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980728"/>
            <a:ext cx="8208912" cy="5472608"/>
          </a:xfrm>
        </p:spPr>
        <p:txBody>
          <a:bodyPr>
            <a:normAutofit fontScale="25000" lnSpcReduction="20000"/>
          </a:bodyPr>
          <a:lstStyle/>
          <a:p>
            <a:pPr algn="r"/>
            <a:r>
              <a:rPr lang="fa-IR" sz="12800" dirty="0" smtClean="0">
                <a:solidFill>
                  <a:schemeClr val="tx1"/>
                </a:solidFill>
                <a:cs typeface="B Nazanin" panose="00000400000000000000" pitchFamily="2" charset="-78"/>
              </a:rPr>
              <a:t>2-2-3-ریسک بازار:</a:t>
            </a:r>
            <a:endParaRPr lang="fa-IR" sz="8000" dirty="0" smtClean="0">
              <a:solidFill>
                <a:schemeClr val="tx1"/>
              </a:solidFill>
              <a:cs typeface="B Nazanin" panose="00000400000000000000" pitchFamily="2" charset="-78"/>
            </a:endParaRPr>
          </a:p>
          <a:p>
            <a:pPr algn="r"/>
            <a:endParaRPr lang="fa-IR" sz="7400" b="1" dirty="0" smtClean="0">
              <a:solidFill>
                <a:schemeClr val="tx1"/>
              </a:solidFill>
              <a:cs typeface="B Nazanin" panose="00000400000000000000" pitchFamily="2" charset="-78"/>
            </a:endParaRPr>
          </a:p>
          <a:p>
            <a:pPr algn="r"/>
            <a:r>
              <a:rPr lang="fa-IR" sz="9600" b="1" dirty="0" smtClean="0">
                <a:solidFill>
                  <a:schemeClr val="tx1"/>
                </a:solidFill>
                <a:cs typeface="B Nazanin" panose="00000400000000000000" pitchFamily="2" charset="-78"/>
              </a:rPr>
              <a:t>ریسک </a:t>
            </a:r>
            <a:r>
              <a:rPr lang="fa-IR" sz="9600" b="1" dirty="0">
                <a:solidFill>
                  <a:schemeClr val="tx1"/>
                </a:solidFill>
                <a:cs typeface="B Nazanin" panose="00000400000000000000" pitchFamily="2" charset="-78"/>
              </a:rPr>
              <a:t>بازار</a:t>
            </a:r>
            <a:r>
              <a:rPr lang="fa-IR" sz="9600" dirty="0">
                <a:solidFill>
                  <a:schemeClr val="tx1"/>
                </a:solidFill>
                <a:cs typeface="B Nazanin" panose="00000400000000000000" pitchFamily="2" charset="-78"/>
              </a:rPr>
              <a:t> در اثر نوسانات قیمت دارایی‌ها در بازار ایجاد می‌شود. </a:t>
            </a:r>
            <a:r>
              <a:rPr lang="fa-IR" sz="9600" dirty="0" smtClean="0">
                <a:solidFill>
                  <a:schemeClr val="tx1"/>
                </a:solidFill>
                <a:cs typeface="B Nazanin" panose="00000400000000000000" pitchFamily="2" charset="-78"/>
              </a:rPr>
              <a:t>اشخاص</a:t>
            </a:r>
          </a:p>
          <a:p>
            <a:pPr algn="r"/>
            <a:r>
              <a:rPr lang="fa-IR" sz="9600" dirty="0" smtClean="0">
                <a:solidFill>
                  <a:schemeClr val="tx1"/>
                </a:solidFill>
                <a:cs typeface="B Nazanin" panose="00000400000000000000" pitchFamily="2" charset="-78"/>
              </a:rPr>
              <a:t> </a:t>
            </a:r>
            <a:r>
              <a:rPr lang="fa-IR" sz="9600" dirty="0">
                <a:solidFill>
                  <a:schemeClr val="tx1"/>
                </a:solidFill>
                <a:cs typeface="B Nazanin" panose="00000400000000000000" pitchFamily="2" charset="-78"/>
              </a:rPr>
              <a:t>حقیقی و حقوقی دارایی‌های خود را به صورت‌های مختلف مانند پول نقد، سهام، </a:t>
            </a:r>
            <a:endParaRPr lang="fa-IR" sz="96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hlinkClick r:id="rId2" tooltip="اوراق قرضه"/>
              </a:rPr>
              <a:t>اوراق </a:t>
            </a:r>
            <a:r>
              <a:rPr lang="fa-IR" sz="9600" dirty="0">
                <a:solidFill>
                  <a:schemeClr val="tx1"/>
                </a:solidFill>
                <a:cs typeface="B Nazanin" panose="00000400000000000000" pitchFamily="2" charset="-78"/>
                <a:hlinkClick r:id="rId2" tooltip="اوراق قرضه"/>
              </a:rPr>
              <a:t>قرضه</a:t>
            </a:r>
            <a:r>
              <a:rPr lang="fa-IR" sz="9600" dirty="0">
                <a:solidFill>
                  <a:schemeClr val="tx1"/>
                </a:solidFill>
                <a:cs typeface="B Nazanin" panose="00000400000000000000" pitchFamily="2" charset="-78"/>
              </a:rPr>
              <a:t>، مسکن، طلا و سایر دارایی‌های با ارزش نگهداری می‌کنند. تمام این </a:t>
            </a:r>
            <a:endParaRPr lang="fa-IR" sz="96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rPr>
              <a:t>دارایی‌ها </a:t>
            </a:r>
            <a:r>
              <a:rPr lang="fa-IR" sz="9600" dirty="0">
                <a:solidFill>
                  <a:schemeClr val="tx1"/>
                </a:solidFill>
                <a:cs typeface="B Nazanin" panose="00000400000000000000" pitchFamily="2" charset="-78"/>
              </a:rPr>
              <a:t>در معرض تغییرات قیمت قرار دارند، و این نوسانات قیمتی مداوم، عامل </a:t>
            </a:r>
            <a:endParaRPr lang="fa-IR" sz="96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rPr>
              <a:t>اصلی </a:t>
            </a:r>
            <a:r>
              <a:rPr lang="fa-IR" sz="9600" dirty="0">
                <a:solidFill>
                  <a:schemeClr val="tx1"/>
                </a:solidFill>
                <a:cs typeface="B Nazanin" panose="00000400000000000000" pitchFamily="2" charset="-78"/>
              </a:rPr>
              <a:t>ایجاد ریسک بازار هستند. ریسک بازار که یکی از عوامل اصلی ایجاد </a:t>
            </a:r>
            <a:r>
              <a:rPr lang="fa-IR" sz="9600" dirty="0" smtClean="0">
                <a:solidFill>
                  <a:schemeClr val="tx1"/>
                </a:solidFill>
                <a:cs typeface="B Nazanin" panose="00000400000000000000" pitchFamily="2" charset="-78"/>
              </a:rPr>
              <a:t>کننده </a:t>
            </a:r>
          </a:p>
          <a:p>
            <a:pPr algn="r"/>
            <a:r>
              <a:rPr lang="fa-IR" sz="9600" dirty="0" smtClean="0">
                <a:solidFill>
                  <a:schemeClr val="tx1"/>
                </a:solidFill>
                <a:cs typeface="B Nazanin" panose="00000400000000000000" pitchFamily="2" charset="-78"/>
                <a:hlinkClick r:id="rId3" tooltip="ریسک"/>
              </a:rPr>
              <a:t>ریسک</a:t>
            </a:r>
            <a:r>
              <a:rPr lang="fa-IR" sz="9600" dirty="0" smtClean="0">
                <a:solidFill>
                  <a:schemeClr val="tx1"/>
                </a:solidFill>
                <a:cs typeface="B Nazanin" panose="00000400000000000000" pitchFamily="2" charset="-78"/>
              </a:rPr>
              <a:t> </a:t>
            </a:r>
            <a:r>
              <a:rPr lang="fa-IR" sz="9600" dirty="0">
                <a:solidFill>
                  <a:schemeClr val="tx1"/>
                </a:solidFill>
                <a:cs typeface="B Nazanin" panose="00000400000000000000" pitchFamily="2" charset="-78"/>
              </a:rPr>
              <a:t>می‌باشد، به همراه </a:t>
            </a:r>
            <a:r>
              <a:rPr lang="fa-IR" sz="9600" dirty="0">
                <a:solidFill>
                  <a:schemeClr val="tx1"/>
                </a:solidFill>
                <a:cs typeface="B Nazanin" panose="00000400000000000000" pitchFamily="2" charset="-78"/>
                <a:hlinkClick r:id="rId4" tooltip="ریسک اعتباری"/>
              </a:rPr>
              <a:t>ریسک اعتباری</a:t>
            </a:r>
            <a:r>
              <a:rPr lang="fa-IR" sz="9600" dirty="0">
                <a:solidFill>
                  <a:schemeClr val="tx1"/>
                </a:solidFill>
                <a:cs typeface="B Nazanin" panose="00000400000000000000" pitchFamily="2" charset="-78"/>
              </a:rPr>
              <a:t> نقش اصلی را در اکثر ورشکستگی‌ها </a:t>
            </a:r>
            <a:endParaRPr lang="fa-IR" sz="9600" dirty="0" smtClean="0">
              <a:solidFill>
                <a:schemeClr val="tx1"/>
              </a:solidFill>
              <a:cs typeface="B Nazanin" panose="00000400000000000000" pitchFamily="2" charset="-78"/>
            </a:endParaRPr>
          </a:p>
          <a:p>
            <a:pPr algn="r"/>
            <a:r>
              <a:rPr lang="fa-IR" sz="9600" dirty="0" smtClean="0">
                <a:solidFill>
                  <a:schemeClr val="tx1"/>
                </a:solidFill>
                <a:cs typeface="B Nazanin" panose="00000400000000000000" pitchFamily="2" charset="-78"/>
              </a:rPr>
              <a:t>ایفا می‌کنند. </a:t>
            </a:r>
            <a:r>
              <a:rPr lang="fa-IR" sz="9600" dirty="0">
                <a:solidFill>
                  <a:schemeClr val="tx1"/>
                </a:solidFill>
                <a:cs typeface="B Nazanin" panose="00000400000000000000" pitchFamily="2" charset="-78"/>
              </a:rPr>
              <a:t>بحران‌های پیاپی و پیوسته مالی ناشی از </a:t>
            </a:r>
            <a:r>
              <a:rPr lang="fa-IR" sz="9600" dirty="0">
                <a:solidFill>
                  <a:schemeClr val="tx1"/>
                </a:solidFill>
                <a:cs typeface="B Nazanin" panose="00000400000000000000" pitchFamily="2" charset="-78"/>
                <a:hlinkClick r:id="rId3" tooltip="ریسک"/>
              </a:rPr>
              <a:t>ریسک مالی</a:t>
            </a:r>
            <a:r>
              <a:rPr lang="fa-IR" sz="9600" dirty="0">
                <a:solidFill>
                  <a:schemeClr val="tx1"/>
                </a:solidFill>
                <a:cs typeface="B Nazanin" panose="00000400000000000000" pitchFamily="2" charset="-78"/>
              </a:rPr>
              <a:t> که در دو </a:t>
            </a:r>
            <a:r>
              <a:rPr lang="fa-IR" sz="9600" dirty="0" smtClean="0">
                <a:solidFill>
                  <a:schemeClr val="tx1"/>
                </a:solidFill>
                <a:cs typeface="B Nazanin" panose="00000400000000000000" pitchFamily="2" charset="-78"/>
              </a:rPr>
              <a:t>دهه</a:t>
            </a:r>
          </a:p>
          <a:p>
            <a:pPr algn="r"/>
            <a:r>
              <a:rPr lang="fa-IR" sz="9600" dirty="0" smtClean="0">
                <a:solidFill>
                  <a:schemeClr val="tx1"/>
                </a:solidFill>
                <a:cs typeface="B Nazanin" panose="00000400000000000000" pitchFamily="2" charset="-78"/>
              </a:rPr>
              <a:t> </a:t>
            </a:r>
            <a:r>
              <a:rPr lang="fa-IR" sz="9600" dirty="0">
                <a:solidFill>
                  <a:schemeClr val="tx1"/>
                </a:solidFill>
                <a:cs typeface="B Nazanin" panose="00000400000000000000" pitchFamily="2" charset="-78"/>
              </a:rPr>
              <a:t>اخیر در مقاطع مختلف </a:t>
            </a:r>
            <a:r>
              <a:rPr lang="fa-IR" sz="9600" dirty="0" smtClean="0">
                <a:solidFill>
                  <a:schemeClr val="tx1"/>
                </a:solidFill>
                <a:cs typeface="B Nazanin" panose="00000400000000000000" pitchFamily="2" charset="-78"/>
              </a:rPr>
              <a:t>درسطح جهان روی داده اند،لزوم مدیریت یکپارچه و کمی</a:t>
            </a:r>
          </a:p>
          <a:p>
            <a:pPr algn="r"/>
            <a:r>
              <a:rPr lang="fa-IR" sz="9600" dirty="0" smtClean="0">
                <a:solidFill>
                  <a:schemeClr val="tx1"/>
                </a:solidFill>
                <a:cs typeface="B Nazanin" panose="00000400000000000000" pitchFamily="2" charset="-78"/>
              </a:rPr>
              <a:t>ریسک </a:t>
            </a:r>
            <a:r>
              <a:rPr lang="fa-IR" sz="9600" dirty="0">
                <a:solidFill>
                  <a:schemeClr val="tx1"/>
                </a:solidFill>
                <a:cs typeface="B Nazanin" panose="00000400000000000000" pitchFamily="2" charset="-78"/>
              </a:rPr>
              <a:t>مالی با تمرکز بر </a:t>
            </a:r>
            <a:r>
              <a:rPr lang="fa-IR" sz="9600" dirty="0" smtClean="0">
                <a:solidFill>
                  <a:schemeClr val="tx1"/>
                </a:solidFill>
                <a:cs typeface="B Nazanin" panose="00000400000000000000" pitchFamily="2" charset="-78"/>
              </a:rPr>
              <a:t>ریسک بازار و ریسک اعتباری را بیش از پیش مطرح </a:t>
            </a:r>
          </a:p>
          <a:p>
            <a:pPr algn="r"/>
            <a:r>
              <a:rPr lang="fa-IR" sz="9600" dirty="0" smtClean="0">
                <a:solidFill>
                  <a:schemeClr val="tx1"/>
                </a:solidFill>
                <a:cs typeface="B Nazanin" panose="00000400000000000000" pitchFamily="2" charset="-78"/>
              </a:rPr>
              <a:t>ساخته اند.(علی رسولی زاده،1384)</a:t>
            </a:r>
          </a:p>
          <a:p>
            <a:pPr algn="r"/>
            <a:endParaRPr lang="fa-IR" sz="4400" dirty="0" smtClean="0">
              <a:solidFill>
                <a:schemeClr val="tx1"/>
              </a:solidFill>
              <a:cs typeface="B Nazanin" panose="00000400000000000000" pitchFamily="2" charset="-78"/>
            </a:endParaRPr>
          </a:p>
          <a:p>
            <a:pPr algn="r"/>
            <a:endParaRPr lang="fa-IR" dirty="0">
              <a:solidFill>
                <a:schemeClr val="tx1"/>
              </a:solidFill>
              <a:cs typeface="B Nazanin" panose="00000400000000000000" pitchFamily="2" charset="-78"/>
            </a:endParaRPr>
          </a:p>
          <a:p>
            <a:pPr algn="r"/>
            <a:endParaRPr lang="fa-IR" dirty="0" smtClean="0">
              <a:solidFill>
                <a:schemeClr val="tx1"/>
              </a:solidFill>
              <a:cs typeface="B Nazanin" panose="00000400000000000000" pitchFamily="2" charset="-78"/>
            </a:endParaRPr>
          </a:p>
          <a:p>
            <a:pPr algn="r"/>
            <a:r>
              <a:rPr lang="fa-IR" dirty="0" smtClean="0">
                <a:solidFill>
                  <a:schemeClr val="tx1"/>
                </a:solidFill>
                <a:cs typeface="B Nazanin" panose="00000400000000000000" pitchFamily="2" charset="-78"/>
              </a:rPr>
              <a:t> </a:t>
            </a:r>
            <a:endParaRPr lang="fa-IR" dirty="0">
              <a:solidFill>
                <a:schemeClr val="tx1"/>
              </a:solidFill>
              <a:cs typeface="B Nazanin" panose="00000400000000000000" pitchFamily="2" charset="-78"/>
            </a:endParaRPr>
          </a:p>
          <a:p>
            <a:pPr algn="r"/>
            <a:endParaRPr lang="fa-IR" sz="2400" dirty="0" smtClean="0">
              <a:solidFill>
                <a:schemeClr val="tx1"/>
              </a:solidFill>
              <a:cs typeface="B Nazanin" panose="00000400000000000000" pitchFamily="2" charset="-78"/>
            </a:endParaRPr>
          </a:p>
          <a:p>
            <a:pPr algn="r"/>
            <a:endParaRPr lang="en-US" sz="2400"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142172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80728"/>
            <a:ext cx="8143056" cy="5400600"/>
          </a:xfrm>
        </p:spPr>
        <p:txBody>
          <a:bodyPr/>
          <a:lstStyle/>
          <a:p>
            <a:pPr algn="r"/>
            <a:r>
              <a:rPr lang="fa-IR" sz="3600" dirty="0" smtClean="0">
                <a:solidFill>
                  <a:schemeClr val="tx1"/>
                </a:solidFill>
                <a:cs typeface="B Nazanin" panose="00000400000000000000" pitchFamily="2" charset="-78"/>
              </a:rPr>
              <a:t>3-2-3-ریسک </a:t>
            </a:r>
            <a:r>
              <a:rPr lang="fa-IR" sz="3600" dirty="0">
                <a:solidFill>
                  <a:schemeClr val="tx1"/>
                </a:solidFill>
                <a:cs typeface="B Nazanin" panose="00000400000000000000" pitchFamily="2" charset="-78"/>
              </a:rPr>
              <a:t>تورم:</a:t>
            </a:r>
          </a:p>
          <a:p>
            <a:pPr algn="r"/>
            <a:endParaRPr lang="fa-IR" sz="2400" dirty="0" smtClean="0">
              <a:solidFill>
                <a:schemeClr val="tx1"/>
              </a:solidFill>
              <a:cs typeface="B Nazanin" panose="00000400000000000000" pitchFamily="2" charset="-78"/>
            </a:endParaRPr>
          </a:p>
          <a:p>
            <a:pPr algn="r"/>
            <a:r>
              <a:rPr lang="fa-IR" sz="2400" dirty="0" smtClean="0">
                <a:solidFill>
                  <a:schemeClr val="tx1"/>
                </a:solidFill>
                <a:cs typeface="B Nazanin" panose="00000400000000000000" pitchFamily="2" charset="-78"/>
              </a:rPr>
              <a:t>تورم </a:t>
            </a:r>
            <a:r>
              <a:rPr lang="fa-IR" sz="2400" dirty="0">
                <a:solidFill>
                  <a:schemeClr val="tx1"/>
                </a:solidFill>
                <a:cs typeface="B Nazanin" panose="00000400000000000000" pitchFamily="2" charset="-78"/>
              </a:rPr>
              <a:t>معمولا تمامی اوراق بهادار را تحت تاثیر قرار می دهد و به </a:t>
            </a:r>
            <a:r>
              <a:rPr lang="fa-IR" sz="2400" dirty="0" smtClean="0">
                <a:solidFill>
                  <a:schemeClr val="tx1"/>
                </a:solidFill>
                <a:cs typeface="B Nazanin" panose="00000400000000000000" pitchFamily="2" charset="-78"/>
              </a:rPr>
              <a:t>آن ریسک </a:t>
            </a:r>
            <a:r>
              <a:rPr lang="fa-IR" sz="2400" dirty="0">
                <a:solidFill>
                  <a:schemeClr val="tx1"/>
                </a:solidFill>
                <a:cs typeface="B Nazanin" panose="00000400000000000000" pitchFamily="2" charset="-78"/>
              </a:rPr>
              <a:t>قدرت </a:t>
            </a:r>
          </a:p>
          <a:p>
            <a:pPr algn="r"/>
            <a:r>
              <a:rPr lang="fa-IR" sz="2400" dirty="0">
                <a:solidFill>
                  <a:schemeClr val="tx1"/>
                </a:solidFill>
                <a:cs typeface="B Nazanin" panose="00000400000000000000" pitchFamily="2" charset="-78"/>
              </a:rPr>
              <a:t>خرید،یا کاهش قدرت خرید وجوه سرمایه گذاری شده اطلاق می گردد در شرایط   تورمی،سود اسمی شرکت ها پس از مدت زمانی به دلیل کاهش ارزش پول،افزایش</a:t>
            </a:r>
          </a:p>
          <a:p>
            <a:pPr algn="r"/>
            <a:r>
              <a:rPr lang="fa-IR" sz="2400" dirty="0">
                <a:solidFill>
                  <a:schemeClr val="tx1"/>
                </a:solidFill>
                <a:cs typeface="B Nazanin" panose="00000400000000000000" pitchFamily="2" charset="-78"/>
              </a:rPr>
              <a:t>می یابد.از اینرو بین نرخ تورم و بازده نقدی سهام،یک رابطه مثبت مورد انتظار است.(بهزاد کاردان و سمیه خلیلیان </a:t>
            </a:r>
            <a:r>
              <a:rPr lang="fa-IR" sz="2400" dirty="0" smtClean="0">
                <a:solidFill>
                  <a:schemeClr val="tx1"/>
                </a:solidFill>
                <a:cs typeface="B Nazanin" panose="00000400000000000000" pitchFamily="2" charset="-78"/>
              </a:rPr>
              <a:t>موحد،1392،ص 59و60</a:t>
            </a:r>
            <a:r>
              <a:rPr lang="fa-IR" sz="2400" dirty="0">
                <a:solidFill>
                  <a:schemeClr val="tx1"/>
                </a:solidFill>
                <a:cs typeface="B Nazanin" panose="00000400000000000000" pitchFamily="2" charset="-78"/>
              </a:rPr>
              <a:t>)</a:t>
            </a:r>
          </a:p>
          <a:p>
            <a:pPr algn="r"/>
            <a:endParaRPr lang="fa-IR" sz="2800"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2274190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68760"/>
            <a:ext cx="7999040" cy="5256584"/>
          </a:xfrm>
        </p:spPr>
        <p:txBody>
          <a:bodyPr/>
          <a:lstStyle/>
          <a:p>
            <a:pPr algn="r"/>
            <a:r>
              <a:rPr lang="fa-IR" dirty="0" smtClean="0">
                <a:solidFill>
                  <a:schemeClr val="tx1"/>
                </a:solidFill>
                <a:cs typeface="B Nazanin" panose="00000400000000000000" pitchFamily="2" charset="-78"/>
              </a:rPr>
              <a:t>4-2-3-ریسک تجاری:</a:t>
            </a:r>
          </a:p>
          <a:p>
            <a:pPr algn="r"/>
            <a:r>
              <a:rPr lang="fa-IR" sz="2400" dirty="0" smtClean="0">
                <a:solidFill>
                  <a:schemeClr val="tx1"/>
                </a:solidFill>
                <a:cs typeface="B Nazanin" panose="00000400000000000000" pitchFamily="2" charset="-78"/>
              </a:rPr>
              <a:t>ریسک های تجاری آنهایی هستند که ازدیدگاه بنگاه ایجاد مزیت رقابتی و ارزش </a:t>
            </a:r>
          </a:p>
          <a:p>
            <a:pPr algn="r"/>
            <a:r>
              <a:rPr lang="fa-IR" sz="2400" dirty="0" smtClean="0">
                <a:solidFill>
                  <a:schemeClr val="tx1"/>
                </a:solidFill>
                <a:cs typeface="B Nazanin" panose="00000400000000000000" pitchFamily="2" charset="-78"/>
              </a:rPr>
              <a:t>افزوده برای سهام داران می کنند.ریسک تجاری به بازار محصولی که یک </a:t>
            </a:r>
          </a:p>
          <a:p>
            <a:pPr algn="r"/>
            <a:r>
              <a:rPr lang="fa-IR" sz="2400" dirty="0" smtClean="0">
                <a:solidFill>
                  <a:schemeClr val="tx1"/>
                </a:solidFill>
                <a:cs typeface="B Nazanin" panose="00000400000000000000" pitchFamily="2" charset="-78"/>
              </a:rPr>
              <a:t>بنگاه فعالیت می کند مربوط می شود.این بازار شامل نوآوریهای تکنولوژیک،</a:t>
            </a:r>
          </a:p>
          <a:p>
            <a:pPr algn="r"/>
            <a:r>
              <a:rPr lang="fa-IR" sz="2400" dirty="0" smtClean="0">
                <a:solidFill>
                  <a:schemeClr val="tx1"/>
                </a:solidFill>
                <a:cs typeface="B Nazanin" panose="00000400000000000000" pitchFamily="2" charset="-78"/>
              </a:rPr>
              <a:t>طراحی محصول و بازاریابی می شود.نسبت عملیاتی(نسبت هزینه های ثابت به</a:t>
            </a:r>
          </a:p>
          <a:p>
            <a:pPr algn="r"/>
            <a:r>
              <a:rPr lang="fa-IR" sz="2400" dirty="0" smtClean="0">
                <a:solidFill>
                  <a:schemeClr val="tx1"/>
                </a:solidFill>
                <a:cs typeface="B Nazanin" panose="00000400000000000000" pitchFamily="2" charset="-78"/>
              </a:rPr>
              <a:t>هزینه های متغیر)هم یک متغیر مهم محسوب می شود.پذیرش منطقی ریسک </a:t>
            </a:r>
          </a:p>
          <a:p>
            <a:pPr algn="r"/>
            <a:r>
              <a:rPr lang="fa-IR" sz="2400" dirty="0" smtClean="0">
                <a:solidFill>
                  <a:schemeClr val="tx1"/>
                </a:solidFill>
                <a:cs typeface="B Nazanin" panose="00000400000000000000" pitchFamily="2" charset="-78"/>
              </a:rPr>
              <a:t>تجاری،یک مزیت رقابتی در هر کسب و کاری محسوب می شود.فعالیتهای</a:t>
            </a:r>
          </a:p>
          <a:p>
            <a:pPr algn="r"/>
            <a:r>
              <a:rPr lang="fa-IR" sz="2400" dirty="0" smtClean="0">
                <a:solidFill>
                  <a:schemeClr val="tx1"/>
                </a:solidFill>
                <a:cs typeface="B Nazanin" panose="00000400000000000000" pitchFamily="2" charset="-78"/>
              </a:rPr>
              <a:t>تجاری همچنین با ریسک های اقتصاد کلان سروکار دارند که ناشی از </a:t>
            </a:r>
          </a:p>
          <a:p>
            <a:pPr algn="r"/>
            <a:r>
              <a:rPr lang="fa-IR" sz="2400" dirty="0" smtClean="0">
                <a:solidFill>
                  <a:schemeClr val="tx1"/>
                </a:solidFill>
                <a:cs typeface="B Nazanin" panose="00000400000000000000" pitchFamily="2" charset="-78"/>
              </a:rPr>
              <a:t>چرخه های اقتصاد و نوسان درآمد و سیاست های پولی است.</a:t>
            </a:r>
          </a:p>
          <a:p>
            <a:pPr algn="r"/>
            <a:r>
              <a:rPr lang="fa-IR" sz="2400" dirty="0" smtClean="0">
                <a:solidFill>
                  <a:schemeClr val="tx1"/>
                </a:solidFill>
                <a:cs typeface="B Nazanin" panose="00000400000000000000" pitchFamily="2" charset="-78"/>
              </a:rPr>
              <a:t>(حسام الدین گلستان،سال 1388)</a:t>
            </a:r>
          </a:p>
          <a:p>
            <a:pPr algn="r"/>
            <a:endParaRPr lang="en-US" sz="2400" dirty="0">
              <a:solidFill>
                <a:schemeClr val="tx1"/>
              </a:solidFill>
              <a:cs typeface="B Nazanin" panose="00000400000000000000" pitchFamily="2" charset="-78"/>
            </a:endParaRPr>
          </a:p>
        </p:txBody>
      </p:sp>
      <p:sp>
        <p:nvSpPr>
          <p:cNvPr id="4" name="Rectangle 3"/>
          <p:cNvSpPr/>
          <p:nvPr/>
        </p:nvSpPr>
        <p:spPr>
          <a:xfrm>
            <a:off x="6228184" y="6165304"/>
            <a:ext cx="2509278"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US" sz="2000" dirty="0" smtClean="0"/>
              <a:t>www.irhesabdaran.ir</a:t>
            </a:r>
            <a:endParaRPr lang="en-US" sz="2000" dirty="0"/>
          </a:p>
        </p:txBody>
      </p:sp>
    </p:spTree>
    <p:extLst>
      <p:ext uri="{BB962C8B-B14F-4D97-AF65-F5344CB8AC3E}">
        <p14:creationId xmlns:p14="http://schemas.microsoft.com/office/powerpoint/2010/main" val="3855748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1770</TotalTime>
  <Words>1991</Words>
  <Application>Microsoft Office PowerPoint</Application>
  <PresentationFormat>On-screen Show (4:3)</PresentationFormat>
  <Paragraphs>150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 Nazanin</vt:lpstr>
      <vt:lpstr>Calibri</vt:lpstr>
      <vt:lpstr>Times New Roman</vt:lpstr>
      <vt:lpstr>Office Theme</vt:lpstr>
      <vt:lpstr>ریسک و بازده</vt:lpstr>
      <vt:lpstr>1-مقدمه:</vt:lpstr>
      <vt:lpstr>2-ریسک و بازده:</vt:lpstr>
      <vt:lpstr>PowerPoint Presentation</vt:lpstr>
      <vt:lpstr>1-3-انواع ریسک:</vt:lpstr>
      <vt:lpstr>2-3-منابع ریسک: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4-مفهوم بازده:</vt:lpstr>
      <vt:lpstr>1-4-انواع بازده:</vt:lpstr>
      <vt:lpstr>2-4-اجزای بازده:</vt:lpstr>
      <vt:lpstr>5-رابطه ریسک و بازده:</vt:lpstr>
      <vt:lpstr>PowerPoint Presentation</vt:lpstr>
      <vt:lpstr>6-نتیجه گیری:</vt:lpstr>
      <vt:lpstr>منابع:</vt:lpstr>
      <vt:lpstr>با تشکر از توجه شما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284</cp:revision>
  <dcterms:created xsi:type="dcterms:W3CDTF">2015-10-26T16:07:24Z</dcterms:created>
  <dcterms:modified xsi:type="dcterms:W3CDTF">2018-11-09T01:18:40Z</dcterms:modified>
</cp:coreProperties>
</file>