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Default Extension="sldx" ContentType="application/vnd.openxmlformats-officedocument.presentationml.slide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1" r:id="rId2"/>
    <p:sldId id="269" r:id="rId3"/>
    <p:sldId id="274" r:id="rId4"/>
    <p:sldId id="275" r:id="rId5"/>
    <p:sldId id="270" r:id="rId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085" autoAdjust="0"/>
    <p:restoredTop sz="90929"/>
  </p:normalViewPr>
  <p:slideViewPr>
    <p:cSldViewPr>
      <p:cViewPr>
        <p:scale>
          <a:sx n="100" d="100"/>
          <a:sy n="100" d="100"/>
        </p:scale>
        <p:origin x="-582" y="372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0830FC-687E-44BE-8345-9543178A58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F6D9D-8A12-4B97-9C66-768FEBF79ACD}" type="slidenum">
              <a:rPr lang="en-US"/>
              <a:pPr/>
              <a:t>1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4D3612-CD00-4909-8CBD-FAAE79AAE258}" type="slidenum">
              <a:rPr lang="en-US"/>
              <a:pPr/>
              <a:t>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830FC-687E-44BE-8345-9543178A58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830FC-687E-44BE-8345-9543178A58F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255E3-EA80-4FE1-8966-DD1486BD4CB7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C3C46-F49A-4257-A123-3329BE8B54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178B2-26EF-4EFF-B38B-7B21FB441F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FCAF4-95ED-4702-82D7-4DF3147D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940C4-9C82-4E9F-8AC8-4689C4610D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795E8-B6B8-4916-9AD8-AB5A10FB17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8ADF3-0EF2-4E2E-B762-3219CC64EE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1A8B7-75A9-4059-A868-ECF03F2C17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0C4A1-EF36-466B-B66D-69925B72B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05A61-6573-4DF1-9315-30DA7813F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A93D-6193-4F19-AF62-41F4628357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D3E14-F746-4926-8FC4-21E93B3F67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5F71DD-D2E1-44DA-BFC9-44E20954C2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9600" y="62484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GB" sz="1400" i="1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Cognitive Therapy in Groups: Guidelines and Resources for Practice, Second Edition.</a:t>
            </a: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/>
            </a:r>
            <a:b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</a:b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By Michael Free. Copyright © 2007 John Wiley &amp; Sons, Ltd.</a:t>
            </a:r>
            <a:endParaRPr lang="en-GB" sz="140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PowerPoint_Slide1.sld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F:\CTIGCoverpic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676400" y="685800"/>
            <a:ext cx="640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جلسه ششم</a:t>
            </a:r>
          </a:p>
          <a:p>
            <a:pPr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مدل عمومی اختلالات</a:t>
            </a:r>
            <a:endParaRPr lang="en-US" sz="4000" b="1" dirty="0">
              <a:solidFill>
                <a:srgbClr val="FFFF00"/>
              </a:solidFill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fa-IR" sz="4000" b="1" dirty="0">
                <a:solidFill>
                  <a:srgbClr val="FF0000"/>
                </a:solidFill>
                <a:cs typeface="B Titr" pitchFamily="2" charset="-78"/>
              </a:rPr>
              <a:t>بخش دوم : لايه هاي زيرين[افکار] </a:t>
            </a:r>
            <a:r>
              <a:rPr lang="fa-IR" sz="4000" b="1" dirty="0" smtClean="0">
                <a:solidFill>
                  <a:srgbClr val="FF0000"/>
                </a:solidFill>
                <a:cs typeface="B Titr" pitchFamily="2" charset="-78"/>
              </a:rPr>
              <a:t>سطحی</a:t>
            </a:r>
            <a:endParaRPr lang="en-AU" sz="4000" dirty="0">
              <a:solidFill>
                <a:srgbClr val="FF0000"/>
              </a:solidFill>
              <a:latin typeface="Arial" pitchFamily="34" charset="0"/>
              <a:cs typeface="B Titr" pitchFamily="2" charset="-7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76400"/>
            <a:ext cx="6858000" cy="4114800"/>
          </a:xfrm>
        </p:spPr>
        <p:txBody>
          <a:bodyPr/>
          <a:lstStyle/>
          <a:p>
            <a:pPr lvl="0" algn="r" rtl="1"/>
            <a:r>
              <a:rPr lang="fa-IR" sz="3600" b="1" dirty="0">
                <a:solidFill>
                  <a:schemeClr val="tx1"/>
                </a:solidFill>
                <a:cs typeface="B Koodak" pitchFamily="2" charset="-78"/>
              </a:rPr>
              <a:t>الگوهاي اختلال هيجاني </a:t>
            </a:r>
            <a:endParaRPr lang="en-US" sz="36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3600" b="1" dirty="0">
                <a:solidFill>
                  <a:schemeClr val="tx1"/>
                </a:solidFill>
                <a:cs typeface="B Koodak" pitchFamily="2" charset="-78"/>
              </a:rPr>
              <a:t>شناسايي باورهاي عميق تر با استفاده از روش پيكان عمودي </a:t>
            </a:r>
            <a:endParaRPr lang="en-US" sz="36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3600" b="1" dirty="0">
                <a:solidFill>
                  <a:schemeClr val="tx1"/>
                </a:solidFill>
                <a:cs typeface="B Koodak" pitchFamily="2" charset="-78"/>
              </a:rPr>
              <a:t>طبقه بندي باورهاي منفي </a:t>
            </a:r>
            <a:endParaRPr lang="en-US" sz="36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3600" b="1" dirty="0">
                <a:solidFill>
                  <a:schemeClr val="tx1"/>
                </a:solidFill>
                <a:cs typeface="B Koodak" pitchFamily="2" charset="-78"/>
              </a:rPr>
              <a:t>ساخت نقشه شناختي </a:t>
            </a:r>
            <a:endParaRPr lang="en-US" sz="36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3600" b="1" dirty="0">
                <a:solidFill>
                  <a:schemeClr val="tx1"/>
                </a:solidFill>
                <a:cs typeface="B Koodak" pitchFamily="2" charset="-78"/>
              </a:rPr>
              <a:t>فرمول بندي شناختي</a:t>
            </a:r>
            <a:endParaRPr lang="en-AU" sz="35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715000" y="304800"/>
          <a:ext cx="3048000" cy="741109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3048000"/>
              </a:tblGrid>
              <a:tr h="74110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 smtClean="0">
                          <a:solidFill>
                            <a:srgbClr val="FF0000"/>
                          </a:solidFill>
                          <a:cs typeface="B Titr" pitchFamily="2" charset="-78"/>
                        </a:rPr>
                        <a:t>مدل </a:t>
                      </a:r>
                      <a:r>
                        <a:rPr lang="fa-IR" sz="1400" dirty="0">
                          <a:solidFill>
                            <a:srgbClr val="FF0000"/>
                          </a:solidFill>
                          <a:cs typeface="B Titr" pitchFamily="2" charset="-78"/>
                        </a:rPr>
                        <a:t>عمومي نارساكنش وري هيجاني و رفتاري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cs typeface="B Titr" pitchFamily="2" charset="-78"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3886200" y="0"/>
            <a:ext cx="120015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/>
            <a:r>
              <a:rPr lang="fa-IR" sz="1400" b="1" dirty="0">
                <a:cs typeface="B Mitra" pitchFamily="2" charset="-78"/>
              </a:rPr>
              <a:t>موهبت ژنتيكي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581400" y="457200"/>
            <a:ext cx="175895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3886200" y="1219200"/>
            <a:ext cx="11430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خطاهای منطقی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2438400" y="1828800"/>
            <a:ext cx="4152900" cy="127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محتوای روان بنه، پیش فرض ها، خاطرات: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a-IR" sz="1200" dirty="0" smtClean="0">
                <a:cs typeface="B Mitra" pitchFamily="2" charset="-78"/>
              </a:rPr>
              <a:t>خود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دنیای فیزیکی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a-IR" sz="1200" dirty="0" smtClean="0">
                <a:cs typeface="B Mitra" pitchFamily="2" charset="-78"/>
              </a:rPr>
              <a:t>دنیای اجتماعی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غایات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a-IR" sz="1200" dirty="0" smtClean="0">
                <a:cs typeface="B Mitra" pitchFamily="2" charset="-78"/>
              </a:rPr>
              <a:t>مساعده کننده ها</a:t>
            </a: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4191000" y="2133600"/>
            <a:ext cx="914400" cy="590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هیجان تداعی‌شونده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85" name="AutoShape 17"/>
          <p:cNvSpPr>
            <a:spLocks noChangeArrowheads="1"/>
          </p:cNvSpPr>
          <p:nvPr/>
        </p:nvSpPr>
        <p:spPr bwMode="auto">
          <a:xfrm>
            <a:off x="3657600" y="3124200"/>
            <a:ext cx="1447800" cy="381000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آسیب‌پذیری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3581400" y="3505200"/>
            <a:ext cx="1600200" cy="241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حادثه بحرانی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81" name="AutoShape 13"/>
          <p:cNvSpPr>
            <a:spLocks noChangeShapeType="1"/>
          </p:cNvSpPr>
          <p:nvPr/>
        </p:nvSpPr>
        <p:spPr bwMode="auto">
          <a:xfrm>
            <a:off x="4343400" y="4648200"/>
            <a:ext cx="7620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5105400" y="4953000"/>
            <a:ext cx="1752600" cy="400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تحریک هیجان منفی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3581400" y="5105400"/>
            <a:ext cx="1143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At</a:t>
            </a:r>
            <a:r>
              <a:rPr kumimoji="0" lang="fa-I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های منفی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1600200" y="4876800"/>
            <a:ext cx="1447800" cy="400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تحریک راهبردی ناکارآمد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3352800" y="5715000"/>
            <a:ext cx="1371600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تخفیف کوتاه مدت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76" name="AutoShape 8"/>
          <p:cNvSpPr>
            <a:spLocks noChangeShapeType="1"/>
          </p:cNvSpPr>
          <p:nvPr/>
        </p:nvSpPr>
        <p:spPr bwMode="auto">
          <a:xfrm flipH="1">
            <a:off x="3048000" y="4648200"/>
            <a:ext cx="882650" cy="3413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5" name="AutoShape 7"/>
          <p:cNvSpPr>
            <a:spLocks noChangeShapeType="1"/>
          </p:cNvSpPr>
          <p:nvPr/>
        </p:nvSpPr>
        <p:spPr bwMode="auto">
          <a:xfrm>
            <a:off x="2590800" y="5257800"/>
            <a:ext cx="755650" cy="774700"/>
          </a:xfrm>
          <a:prstGeom prst="bentConnector3">
            <a:avLst>
              <a:gd name="adj1" fmla="val 44958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6"/>
          <p:cNvSpPr>
            <a:spLocks noChangeShapeType="1"/>
          </p:cNvSpPr>
          <p:nvPr/>
        </p:nvSpPr>
        <p:spPr bwMode="auto">
          <a:xfrm flipV="1">
            <a:off x="4724400" y="5410200"/>
            <a:ext cx="714375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3" name="AutoShape 5"/>
          <p:cNvSpPr>
            <a:spLocks noChangeShapeType="1"/>
          </p:cNvSpPr>
          <p:nvPr/>
        </p:nvSpPr>
        <p:spPr bwMode="auto">
          <a:xfrm>
            <a:off x="4724400" y="5181600"/>
            <a:ext cx="381000" cy="45719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AutoShape 4"/>
          <p:cNvSpPr>
            <a:spLocks noChangeShapeType="1"/>
          </p:cNvSpPr>
          <p:nvPr/>
        </p:nvSpPr>
        <p:spPr bwMode="auto">
          <a:xfrm flipV="1">
            <a:off x="1600200" y="3276600"/>
            <a:ext cx="2279650" cy="1752600"/>
          </a:xfrm>
          <a:prstGeom prst="bentConnector3">
            <a:avLst>
              <a:gd name="adj1" fmla="val -26352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9" name="AutoShape 1"/>
          <p:cNvSpPr>
            <a:spLocks noChangeShapeType="1"/>
          </p:cNvSpPr>
          <p:nvPr/>
        </p:nvSpPr>
        <p:spPr bwMode="auto">
          <a:xfrm>
            <a:off x="4419600" y="381000"/>
            <a:ext cx="0" cy="161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3581400" y="457200"/>
            <a:ext cx="1752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تجارب دوران تحول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والدين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همسالان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B Mitra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Mitra" pitchFamily="2" charset="-78"/>
              </a:rPr>
              <a:t>حولدث ديگر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90800" y="1905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dirty="0" smtClean="0">
                <a:cs typeface="B Mitra" pitchFamily="2" charset="-78"/>
              </a:rPr>
              <a:t>گرایش ها/ راهبردهای عملی:</a:t>
            </a:r>
          </a:p>
          <a:p>
            <a:pPr algn="r" rtl="1">
              <a:buFont typeface="Arial" charset="0"/>
              <a:buChar char="•"/>
            </a:pPr>
            <a:r>
              <a:rPr lang="fa-IR" sz="1200" dirty="0" smtClean="0">
                <a:cs typeface="B Mitra" pitchFamily="2" charset="-78"/>
              </a:rPr>
              <a:t>جبران</a:t>
            </a:r>
          </a:p>
          <a:p>
            <a:pPr algn="r" rtl="1">
              <a:buFont typeface="Arial" charset="0"/>
              <a:buChar char="•"/>
            </a:pPr>
            <a:r>
              <a:rPr lang="fa-IR" sz="1200" dirty="0" smtClean="0">
                <a:cs typeface="B Mitra" pitchFamily="2" charset="-78"/>
              </a:rPr>
              <a:t> </a:t>
            </a:r>
            <a:r>
              <a:rPr lang="fa-IR" sz="1200" dirty="0" smtClean="0">
                <a:cs typeface="B Mitra" pitchFamily="2" charset="-78"/>
              </a:rPr>
              <a:t>تسلیم و باجدهی</a:t>
            </a:r>
            <a:endParaRPr lang="en-US" sz="1200" dirty="0">
              <a:cs typeface="B Mitra" pitchFamily="2" charset="-78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>
            <a:off x="3984228" y="4886722"/>
            <a:ext cx="425450" cy="119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AutoShape 2"/>
          <p:cNvSpPr>
            <a:spLocks noChangeArrowheads="1"/>
          </p:cNvSpPr>
          <p:nvPr/>
        </p:nvSpPr>
        <p:spPr bwMode="auto">
          <a:xfrm>
            <a:off x="3733800" y="3733800"/>
            <a:ext cx="11430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خطاهای منطقی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3505200" y="4343400"/>
            <a:ext cx="1600200" cy="31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تحریک محتوای روان‌بنه</a:t>
            </a:r>
            <a:r>
              <a:rPr kumimoji="0" lang="fa-IR" sz="13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 منفی</a:t>
            </a:r>
            <a:endParaRPr kumimoji="0" lang="en-US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0417" name="Object 1"/>
          <p:cNvGraphicFramePr>
            <a:graphicFrameLocks noChangeAspect="1"/>
          </p:cNvGraphicFramePr>
          <p:nvPr/>
        </p:nvGraphicFramePr>
        <p:xfrm>
          <a:off x="0" y="228600"/>
          <a:ext cx="8991600" cy="6629400"/>
        </p:xfrm>
        <a:graphic>
          <a:graphicData uri="http://schemas.openxmlformats.org/presentationml/2006/ole">
            <p:oleObj spid="_x0000_s60417" name="Slide" r:id="rId4" imgW="4568900" imgH="3425883" progId="PowerPoint.Slid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52463"/>
            <a:ext cx="7772400" cy="1057275"/>
          </a:xfrm>
        </p:spPr>
        <p:txBody>
          <a:bodyPr/>
          <a:lstStyle/>
          <a:p>
            <a:r>
              <a:rPr lang="fa-IR" sz="4000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کار انفرادی جلسه ششم</a:t>
            </a:r>
            <a:endParaRPr lang="en-AU" sz="40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90800"/>
            <a:ext cx="8093075" cy="35052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 sz="2800" dirty="0" smtClean="0">
                <a:latin typeface="Arial" pitchFamily="34" charset="0"/>
                <a:cs typeface="B Koodak" pitchFamily="2" charset="-78"/>
              </a:rPr>
              <a:t>1. فهرست وقایع اصلی و سبک والدینی را که شما فکر می‌کنید بر محتوای روان‌بنه های شما تاثیر گذلشته، تکمیل کنید.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  <a:p>
            <a:pPr algn="r" rtl="1">
              <a:buFontTx/>
              <a:buNone/>
            </a:pPr>
            <a:r>
              <a:rPr lang="fa-IR" sz="2800" dirty="0" smtClean="0">
                <a:latin typeface="Arial" pitchFamily="34" charset="0"/>
                <a:cs typeface="B Koodak" pitchFamily="2" charset="-78"/>
              </a:rPr>
              <a:t>2. سیاهه الگوی والدینی یانگ و پرسشنامه تاریخچه زندگی را تکمیل کنید.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154</Words>
  <Application>Microsoft PowerPoint</Application>
  <PresentationFormat>On-screen Show (4:3)</PresentationFormat>
  <Paragraphs>41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Microsoft Office PowerPoint Slide</vt:lpstr>
      <vt:lpstr>Slide 1</vt:lpstr>
      <vt:lpstr>بخش دوم : لايه هاي زيرين[افکار] سطحی</vt:lpstr>
      <vt:lpstr>Slide 3</vt:lpstr>
      <vt:lpstr>Slide 4</vt:lpstr>
      <vt:lpstr>کار انفرادی جلسه ششم</vt:lpstr>
    </vt:vector>
  </TitlesOfParts>
  <Company>tdyi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You Exercise</dc:title>
  <dc:creator>Thomson</dc:creator>
  <cp:lastModifiedBy>MRT</cp:lastModifiedBy>
  <cp:revision>29</cp:revision>
  <dcterms:created xsi:type="dcterms:W3CDTF">2006-09-27T10:40:09Z</dcterms:created>
  <dcterms:modified xsi:type="dcterms:W3CDTF">2010-06-01T00:13:53Z</dcterms:modified>
</cp:coreProperties>
</file>