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305" r:id="rId2"/>
    <p:sldId id="256" r:id="rId3"/>
    <p:sldId id="257" r:id="rId4"/>
    <p:sldId id="258" r:id="rId5"/>
    <p:sldId id="259" r:id="rId6"/>
    <p:sldId id="260" r:id="rId7"/>
    <p:sldId id="306" r:id="rId8"/>
    <p:sldId id="307" r:id="rId9"/>
    <p:sldId id="308"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01265A-EDB1-4AD2-977A-A2738701A775}" type="datetimeFigureOut">
              <a:rPr lang="en-US" smtClean="0"/>
              <a:pPr/>
              <a:t>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619065-ED63-406B-A20A-36FA06BC4B6B}" type="slidenum">
              <a:rPr lang="en-US" smtClean="0"/>
              <a:pPr/>
              <a:t>‹#›</a:t>
            </a:fld>
            <a:endParaRPr lang="en-US"/>
          </a:p>
        </p:txBody>
      </p:sp>
    </p:spTree>
    <p:extLst>
      <p:ext uri="{BB962C8B-B14F-4D97-AF65-F5344CB8AC3E}">
        <p14:creationId xmlns:p14="http://schemas.microsoft.com/office/powerpoint/2010/main" val="1241731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DC634955-29A6-4AC2-A094-521FB81837DA}" type="datetime1">
              <a:rPr lang="en-US" smtClean="0"/>
              <a:pPr/>
              <a:t>2/1/2017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51874D-1BBE-4275-A2CE-EA613A1C6E0E}" type="datetime1">
              <a:rPr lang="en-US" smtClean="0"/>
              <a:pPr/>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C2F2BF-6BC2-4685-834E-C4FE9EB17442}" type="datetime1">
              <a:rPr lang="en-US" smtClean="0"/>
              <a:pPr/>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350B877-20E0-4462-8377-A62699B79E5B}" type="datetime1">
              <a:rPr lang="en-US" smtClean="0"/>
              <a:pPr/>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0328FD11-6DC9-490E-B61E-979A5F3011D9}" type="datetime1">
              <a:rPr lang="en-US" smtClean="0"/>
              <a:pPr/>
              <a:t>2/1/2017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9EDFA8C-AD6B-4003-B76E-582090D84379}" type="datetime1">
              <a:rPr lang="en-US" smtClean="0"/>
              <a:pPr/>
              <a:t>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F766F78-E38A-42F6-8B06-F153C3E8332D}" type="datetime1">
              <a:rPr lang="en-US" smtClean="0"/>
              <a:pPr/>
              <a:t>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01B51D-7906-4557-938E-968FD87831A0}" type="datetime1">
              <a:rPr lang="en-US" smtClean="0"/>
              <a:pPr/>
              <a:t>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29E8F-0CAD-4702-97D9-F9A854464F8F}" type="datetime1">
              <a:rPr lang="en-US" smtClean="0"/>
              <a:pPr/>
              <a:t>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BB15A1-1BA0-44B5-BCAA-745952D45083}" type="datetime1">
              <a:rPr lang="en-US" smtClean="0"/>
              <a:pPr/>
              <a:t>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E176A7-36FF-4FF3-9B17-2E18A5A0E70A}" type="datetime1">
              <a:rPr lang="en-US" smtClean="0"/>
              <a:pPr/>
              <a:t>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8372513-06D6-42C2-8D1E-A6105A22FEF1}" type="datetime1">
              <a:rPr lang="en-US" smtClean="0"/>
              <a:pPr/>
              <a:t>2/1/2017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p:transition>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2" descr="C:\Documents and Settings\Ya Mola Ali\Desktop\Besmeallah-216.jpg"/>
          <p:cNvPicPr>
            <a:picLocks noChangeAspect="1" noChangeArrowheads="1"/>
          </p:cNvPicPr>
          <p:nvPr/>
        </p:nvPicPr>
        <p:blipFill>
          <a:blip r:embed="rId2" cstate="print"/>
          <a:srcRect/>
          <a:stretch>
            <a:fillRect/>
          </a:stretch>
        </p:blipFill>
        <p:spPr bwMode="auto">
          <a:xfrm>
            <a:off x="282584" y="139487"/>
            <a:ext cx="8480416" cy="6566113"/>
          </a:xfrm>
          <a:prstGeom prst="rect">
            <a:avLst/>
          </a:prstGeom>
          <a:noFill/>
        </p:spPr>
      </p:pic>
    </p:spTree>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یک موضوع جالب در سیستم عامل, زمانبندی </a:t>
            </a:r>
            <a:r>
              <a:rPr lang="en-US" b="1" dirty="0" smtClean="0">
                <a:cs typeface="B Yagut" pitchFamily="2" charset="-78"/>
              </a:rPr>
              <a:t>CPU</a:t>
            </a:r>
            <a:r>
              <a:rPr lang="fa-IR" b="1" dirty="0" smtClean="0">
                <a:cs typeface="B Yagut" pitchFamily="2" charset="-78"/>
              </a:rPr>
              <a:t> است.این زمانبندی به تخصیص </a:t>
            </a:r>
            <a:r>
              <a:rPr lang="en-US" b="1" dirty="0" smtClean="0">
                <a:cs typeface="B Yagut" pitchFamily="2" charset="-78"/>
              </a:rPr>
              <a:t>CPU</a:t>
            </a:r>
            <a:r>
              <a:rPr lang="fa-IR" b="1" dirty="0" smtClean="0">
                <a:cs typeface="B Yagut" pitchFamily="2" charset="-78"/>
              </a:rPr>
              <a:t> مربوط است که فراینده ها را در سیستمی کامپیوتری اجرا میکند.زمانبندی </a:t>
            </a:r>
            <a:r>
              <a:rPr lang="en-US" b="1" dirty="0" smtClean="0">
                <a:cs typeface="B Yagut" pitchFamily="2" charset="-78"/>
              </a:rPr>
              <a:t>CPU</a:t>
            </a:r>
            <a:r>
              <a:rPr lang="fa-IR" b="1" dirty="0" smtClean="0">
                <a:cs typeface="B Yagut" pitchFamily="2" charset="-78"/>
              </a:rPr>
              <a:t> وظیفه ی اصلی سیستم عامل است[1].زمانبندی باید بدرستی برای نگه داشتن بیطرفی و جلوگیری از فرایندهایی که هرگز </a:t>
            </a:r>
            <a:r>
              <a:rPr lang="en-US" b="1" dirty="0" smtClean="0">
                <a:cs typeface="B Yagut" pitchFamily="2" charset="-78"/>
              </a:rPr>
              <a:t>CPU</a:t>
            </a:r>
            <a:r>
              <a:rPr lang="fa-IR" b="1" dirty="0" smtClean="0">
                <a:cs typeface="B Yagut" pitchFamily="2" charset="-78"/>
              </a:rPr>
              <a:t> را تخصیص نمیدهد انجام شود(فرایند گرسنگی)</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Autofit/>
          </a:bodyPr>
          <a:lstStyle/>
          <a:p>
            <a:pPr algn="just" rtl="1">
              <a:buNone/>
            </a:pPr>
            <a:r>
              <a:rPr lang="fa-IR" b="1" dirty="0" smtClean="0">
                <a:cs typeface="B Yagut" pitchFamily="2" charset="-78"/>
              </a:rPr>
              <a:t>زمانبندی </a:t>
            </a:r>
            <a:r>
              <a:rPr lang="en-US" b="1" dirty="0" smtClean="0">
                <a:cs typeface="B Yagut" pitchFamily="2" charset="-78"/>
              </a:rPr>
              <a:t>CPU</a:t>
            </a:r>
            <a:r>
              <a:rPr lang="fa-IR" b="1" dirty="0" smtClean="0">
                <a:cs typeface="B Yagut" pitchFamily="2" charset="-78"/>
              </a:rPr>
              <a:t> ضروری است , بخصوص در سیستم شبکه ی کامپیوتری که از گروهی از ایستگاههای کاری و سرویس دهندهها تشکیل میشود.سپس,در این سیستم عامل جدید ,کامپیوتر چند وظیفه ای ,یک هدف است و این به الگوریتم برای زمانبندی </a:t>
            </a:r>
            <a:r>
              <a:rPr lang="en-US" b="1" dirty="0" smtClean="0">
                <a:cs typeface="B Yagut" pitchFamily="2" charset="-78"/>
              </a:rPr>
              <a:t>CPU</a:t>
            </a:r>
            <a:r>
              <a:rPr lang="fa-IR" b="1" dirty="0" smtClean="0">
                <a:cs typeface="B Yagut" pitchFamily="2" charset="-78"/>
              </a:rPr>
              <a:t> متکی است.بهمین دلیل </a:t>
            </a:r>
            <a:r>
              <a:rPr lang="en-US" b="1" dirty="0" smtClean="0">
                <a:cs typeface="B Yagut" pitchFamily="2" charset="-78"/>
              </a:rPr>
              <a:t>CPU</a:t>
            </a:r>
            <a:r>
              <a:rPr lang="fa-IR" b="1" dirty="0" smtClean="0">
                <a:cs typeface="B Yagut" pitchFamily="2" charset="-78"/>
              </a:rPr>
              <a:t> بخش موثر یا مهم یک کامپیوتر است.[1].علاوه بر این ,در این عصر به کمک </a:t>
            </a:r>
            <a:r>
              <a:rPr lang="en-US" b="1" dirty="0" smtClean="0">
                <a:cs typeface="B Yagut" pitchFamily="2" charset="-78"/>
              </a:rPr>
              <a:t>VLSL</a:t>
            </a:r>
            <a:r>
              <a:rPr lang="fa-IR" b="1" dirty="0" smtClean="0">
                <a:cs typeface="B Yagut" pitchFamily="2" charset="-78"/>
              </a:rPr>
              <a:t> (در مقیاس بسیار بزرگ مدار مجتمع)ممکن است پردازنده هایی با قدرت بالا تولید کنند.این قدرت شگفت انگیز بایداستفاده شود تا بی فایده نباشد.همزمان با قدرت محاسبه ی پردازنده, در برنامه های کاربردی افزایش وجود دارد که آن قدرت را استفاده میکند. یک معیار که باید بوسیله ی برنامه انجام شود ,به حداقل رساندن میانگین زمان انتظار برای همه ی فرایندها در بدست آوردن تخصیص </a:t>
            </a:r>
            <a:r>
              <a:rPr lang="en-US" b="1" dirty="0" smtClean="0">
                <a:cs typeface="B Yagut" pitchFamily="2" charset="-78"/>
              </a:rPr>
              <a:t>CPU</a:t>
            </a:r>
            <a:r>
              <a:rPr lang="fa-IR" b="1" dirty="0" smtClean="0">
                <a:cs typeface="B Yagut" pitchFamily="2" charset="-78"/>
              </a:rPr>
              <a:t> است</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rtl="1">
              <a:lnSpc>
                <a:spcPct val="150000"/>
              </a:lnSpc>
              <a:buNone/>
            </a:pPr>
            <a:r>
              <a:rPr lang="fa-IR" b="1" dirty="0" smtClean="0">
                <a:cs typeface="B Yagut" pitchFamily="2" charset="-78"/>
              </a:rPr>
              <a:t>الگوریتمهای مختلفی برای زمانبندی </a:t>
            </a:r>
            <a:r>
              <a:rPr lang="en-US" b="1" dirty="0" smtClean="0">
                <a:cs typeface="B Yagut" pitchFamily="2" charset="-78"/>
              </a:rPr>
              <a:t>CPU</a:t>
            </a:r>
            <a:r>
              <a:rPr lang="fa-IR" b="1" dirty="0" smtClean="0">
                <a:cs typeface="B Yagut" pitchFamily="2" charset="-78"/>
              </a:rPr>
              <a:t> وجود دارد:یکی از آنها گردش بنوبت</a:t>
            </a:r>
            <a:r>
              <a:rPr lang="en-US" b="1" dirty="0" smtClean="0">
                <a:cs typeface="B Yagut" pitchFamily="2" charset="-78"/>
              </a:rPr>
              <a:t>(RR)</a:t>
            </a:r>
            <a:r>
              <a:rPr lang="fa-IR" b="1" dirty="0" smtClean="0">
                <a:cs typeface="B Yagut" pitchFamily="2" charset="-78"/>
              </a:rPr>
              <a:t> است.مفهوم اساسی در </a:t>
            </a:r>
            <a:r>
              <a:rPr lang="en-US" b="1" dirty="0" smtClean="0">
                <a:cs typeface="B Yagut" pitchFamily="2" charset="-78"/>
              </a:rPr>
              <a:t>RR</a:t>
            </a:r>
            <a:r>
              <a:rPr lang="fa-IR" b="1" dirty="0" smtClean="0">
                <a:cs typeface="B Yagut" pitchFamily="2" charset="-78"/>
              </a:rPr>
              <a:t> استفاده از اشتراک گذاری زمان است[3].هر فرایند همان زمان </a:t>
            </a:r>
            <a:r>
              <a:rPr lang="en-US" b="1" dirty="0" smtClean="0">
                <a:cs typeface="B Yagut" pitchFamily="2" charset="-78"/>
              </a:rPr>
              <a:t>CPU</a:t>
            </a:r>
            <a:r>
              <a:rPr lang="fa-IR" b="1" dirty="0" smtClean="0">
                <a:cs typeface="B Yagut" pitchFamily="2" charset="-78"/>
              </a:rPr>
              <a:t> را بدست می آورد یعنی زمان کوانتومی, که بعنوان محدودیت در زمان پردازش ,بطور کلی در محدوده ی 1-100 میلی ثانیه عمل میکند.بعد از اینکه زمان کوانتومی برای فرایندی بپایان رسید,فرایند از اجرای آن متوقف میشود و در صف آماده گذارده میشوند.سپس ,فرایند بعدی انتخاب میشودتا اجرا شود.این مراحل چندین بار اجرا خواهند شد تا زمانیکه همه ی فرایندها بطور کامل بوسیله ی </a:t>
            </a:r>
            <a:r>
              <a:rPr lang="en-US" b="1" dirty="0" smtClean="0">
                <a:cs typeface="B Yagut" pitchFamily="2" charset="-78"/>
              </a:rPr>
              <a:t>CPU</a:t>
            </a:r>
            <a:r>
              <a:rPr lang="fa-IR" b="1" dirty="0" smtClean="0">
                <a:cs typeface="B Yagut" pitchFamily="2" charset="-78"/>
              </a:rPr>
              <a:t> بکار روند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اگر چه محدوده ی مقدار برای زمان کوانتومی وجود دارد,هنوز هیچ استانداردی وجود ندارد. ضمنا اگر زمان کوانتومی بسیار زیاد باشد,زمان مورد نیاز برای پاسخ / انتظار (چقدر زمان مورد نیاز است که آن بکار گرفته شود) کاملا زیاد است.علاوه براین, اگر خیلی کم باشد برای </a:t>
            </a:r>
            <a:r>
              <a:rPr lang="en-US" b="1" dirty="0" smtClean="0">
                <a:cs typeface="B Yagut" pitchFamily="2" charset="-78"/>
              </a:rPr>
              <a:t>CPU</a:t>
            </a:r>
            <a:r>
              <a:rPr lang="fa-IR" b="1" dirty="0" smtClean="0">
                <a:cs typeface="B Yagut" pitchFamily="2" charset="-78"/>
              </a:rPr>
              <a:t> مخارج کلی بوجود می آورد.جستجو برای بهترین زمان کوانتومی هدف دارد که به حداقل رساندن میانگین زمان انتظار برای گروهی از فرایندهاست.امیدواریم که هر فرایند بتواند کارش را در زمان معقول انجام دهد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تسریع کننده  یک فرایند اثرات کارش را در بسیاری از فرایندها بپایان میرساند که میتواند بوسیله ی </a:t>
            </a:r>
            <a:r>
              <a:rPr lang="en-US" b="1" dirty="0" smtClean="0">
                <a:cs typeface="B Yagut" pitchFamily="2" charset="-78"/>
              </a:rPr>
              <a:t>CPU</a:t>
            </a:r>
            <a:r>
              <a:rPr lang="fa-IR" b="1" dirty="0" smtClean="0">
                <a:cs typeface="B Yagut" pitchFamily="2" charset="-78"/>
              </a:rPr>
              <a:t> بکار گرفته شود.این کار به توان عملیاتی بهتری از </a:t>
            </a:r>
            <a:r>
              <a:rPr lang="en-US" b="1" dirty="0" smtClean="0">
                <a:cs typeface="B Yagut" pitchFamily="2" charset="-78"/>
              </a:rPr>
              <a:t>CPU</a:t>
            </a:r>
            <a:r>
              <a:rPr lang="fa-IR" b="1" dirty="0" smtClean="0">
                <a:cs typeface="B Yagut" pitchFamily="2" charset="-78"/>
              </a:rPr>
              <a:t> میرسد برای اینکه همیشه مشغول است و هرگز غیرفعال نیست.براساس مقدمه ی بالا فکر میکنیم برای پیدا کردن بهترین کوانتوم برای بدست آوردن میانگین بهتری از زمان انتظار,مدت زمان صرف شده و حداقل تعویض بستر لازم است.الگوریتم ژنتیکی را پیشنهاد میکنیم که با گردش بنوبت سنتی ترکیب میشود.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2.اهداف</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lstStyle/>
          <a:p>
            <a:pPr algn="just" rtl="1">
              <a:lnSpc>
                <a:spcPct val="150000"/>
              </a:lnSpc>
              <a:buNone/>
            </a:pPr>
            <a:r>
              <a:rPr lang="fa-IR" b="1" dirty="0" smtClean="0">
                <a:cs typeface="B Yagut" pitchFamily="2" charset="-78"/>
              </a:rPr>
              <a:t>	تحقیقاتمان اهدافی بشرح زیر دارد:</a:t>
            </a:r>
            <a:endParaRPr lang="en-US" b="1" dirty="0" smtClean="0">
              <a:cs typeface="B Yagut" pitchFamily="2" charset="-78"/>
            </a:endParaRPr>
          </a:p>
          <a:p>
            <a:pPr algn="just" rtl="1">
              <a:lnSpc>
                <a:spcPct val="150000"/>
              </a:lnSpc>
            </a:pPr>
            <a:r>
              <a:rPr lang="fa-IR" b="1" dirty="0" smtClean="0">
                <a:cs typeface="B Yagut" pitchFamily="2" charset="-78"/>
              </a:rPr>
              <a:t>1.طراحی و پیاده سازی سیستم که میتواند بهترین کوانتوم را برای رسیدن به میانگین بهینه ی زمان انتظار تولید کند.</a:t>
            </a:r>
            <a:endParaRPr lang="en-US" b="1" dirty="0" smtClean="0">
              <a:cs typeface="B Yagut" pitchFamily="2" charset="-78"/>
            </a:endParaRPr>
          </a:p>
          <a:p>
            <a:pPr algn="just" rtl="1">
              <a:lnSpc>
                <a:spcPct val="150000"/>
              </a:lnSpc>
            </a:pPr>
            <a:r>
              <a:rPr lang="fa-IR" b="1" dirty="0" smtClean="0">
                <a:cs typeface="B Yagut" pitchFamily="2" charset="-78"/>
              </a:rPr>
              <a:t>2.بمنظور بررسی پارامترهای </a:t>
            </a:r>
            <a:r>
              <a:rPr lang="en-US" b="1" dirty="0" smtClean="0">
                <a:cs typeface="B Yagut" pitchFamily="2" charset="-78"/>
              </a:rPr>
              <a:t>GA</a:t>
            </a:r>
            <a:r>
              <a:rPr lang="fa-IR" b="1" dirty="0" smtClean="0">
                <a:cs typeface="B Yagut" pitchFamily="2" charset="-78"/>
              </a:rPr>
              <a:t> که میتواند بهترین راه حل را ارائه کند.</a:t>
            </a:r>
            <a:endParaRPr lang="en-US" b="1" dirty="0" smtClean="0">
              <a:cs typeface="B Yagut" pitchFamily="2" charset="-78"/>
            </a:endParaRPr>
          </a:p>
          <a:p>
            <a:pPr algn="just" rtl="1">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3.تحقیقات</a:t>
            </a:r>
            <a:r>
              <a:rPr lang="fa-IR" b="1" dirty="0" smtClean="0">
                <a:cs typeface="A Taha" pitchFamily="2" charset="-78"/>
              </a:rPr>
              <a:t> صورت گرفته</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برخی از تحقیقات که با تحقیقات ما مناسب هستند:</a:t>
            </a:r>
            <a:endParaRPr lang="en-US" b="1" dirty="0" smtClean="0">
              <a:cs typeface="B Yagut" pitchFamily="2" charset="-78"/>
            </a:endParaRPr>
          </a:p>
          <a:p>
            <a:pPr algn="just" rtl="1">
              <a:lnSpc>
                <a:spcPct val="150000"/>
              </a:lnSpc>
              <a:buNone/>
            </a:pPr>
            <a:r>
              <a:rPr lang="en-US" b="1" dirty="0" smtClean="0">
                <a:cs typeface="B Yagut" pitchFamily="2" charset="-78"/>
              </a:rPr>
              <a:t>H.s. </a:t>
            </a:r>
            <a:r>
              <a:rPr lang="en-US" b="1" dirty="0" err="1" smtClean="0">
                <a:cs typeface="B Yagut" pitchFamily="2" charset="-78"/>
              </a:rPr>
              <a:t>Behera</a:t>
            </a:r>
            <a:r>
              <a:rPr lang="en-US" b="1" dirty="0" smtClean="0">
                <a:cs typeface="B Yagut" pitchFamily="2" charset="-78"/>
              </a:rPr>
              <a:t>, </a:t>
            </a:r>
            <a:r>
              <a:rPr lang="en-US" b="1" dirty="0" err="1" smtClean="0">
                <a:cs typeface="B Yagut" pitchFamily="2" charset="-78"/>
              </a:rPr>
              <a:t>Sreelipa</a:t>
            </a:r>
            <a:r>
              <a:rPr lang="en-US" b="1" dirty="0" smtClean="0">
                <a:cs typeface="B Yagut" pitchFamily="2" charset="-78"/>
              </a:rPr>
              <a:t> Curtis</a:t>
            </a:r>
            <a:r>
              <a:rPr lang="fa-IR" b="1" dirty="0" smtClean="0">
                <a:cs typeface="B Yagut" pitchFamily="2" charset="-78"/>
              </a:rPr>
              <a:t>  و [</a:t>
            </a:r>
            <a:r>
              <a:rPr lang="en-US" b="1" dirty="0" err="1" smtClean="0">
                <a:cs typeface="B Yagut" pitchFamily="2" charset="-78"/>
              </a:rPr>
              <a:t>Bijayalaxmi</a:t>
            </a:r>
            <a:r>
              <a:rPr lang="en-US" b="1" dirty="0" smtClean="0">
                <a:cs typeface="B Yagut" pitchFamily="2" charset="-78"/>
              </a:rPr>
              <a:t> Panda [4</a:t>
            </a:r>
            <a:r>
              <a:rPr lang="fa-IR" b="1" dirty="0" smtClean="0">
                <a:cs typeface="B Yagut" pitchFamily="2" charset="-78"/>
              </a:rPr>
              <a:t> در هند الگوریتم </a:t>
            </a:r>
            <a:r>
              <a:rPr lang="en-US" b="1" dirty="0" smtClean="0">
                <a:cs typeface="B Yagut" pitchFamily="2" charset="-78"/>
              </a:rPr>
              <a:t>RR</a:t>
            </a:r>
            <a:r>
              <a:rPr lang="fa-IR" b="1" dirty="0" smtClean="0">
                <a:cs typeface="B Yagut" pitchFamily="2" charset="-78"/>
              </a:rPr>
              <a:t> جدیدی را پیشنهاد کردند که میانگین انحراف تغییر یافته را بکار میبرد.این کار برای سیستم زمان واقعی مورد توجه قرار داده میشود و ثابت میشود که این الگوریتم بهتر از </a:t>
            </a:r>
            <a:r>
              <a:rPr lang="en-US" b="1" dirty="0" smtClean="0">
                <a:cs typeface="B Yagut" pitchFamily="2" charset="-78"/>
              </a:rPr>
              <a:t>RR</a:t>
            </a:r>
            <a:r>
              <a:rPr lang="fa-IR" b="1" dirty="0" smtClean="0">
                <a:cs typeface="B Yagut" pitchFamily="2" charset="-78"/>
              </a:rPr>
              <a:t> سنتی,</a:t>
            </a:r>
            <a:r>
              <a:rPr lang="en-US" b="1" dirty="0" smtClean="0">
                <a:cs typeface="B Yagut" pitchFamily="2" charset="-78"/>
              </a:rPr>
              <a:t>AMDRR</a:t>
            </a:r>
            <a:r>
              <a:rPr lang="fa-IR" b="1" dirty="0" smtClean="0">
                <a:cs typeface="B Yagut" pitchFamily="2" charset="-78"/>
              </a:rPr>
              <a:t> و</a:t>
            </a:r>
            <a:r>
              <a:rPr lang="en-US" b="1" dirty="0" smtClean="0">
                <a:cs typeface="B Yagut" pitchFamily="2" charset="-78"/>
              </a:rPr>
              <a:t> SRBRR</a:t>
            </a:r>
            <a:r>
              <a:rPr lang="fa-IR" b="1" dirty="0" smtClean="0">
                <a:cs typeface="B Yagut" pitchFamily="2" charset="-78"/>
              </a:rPr>
              <a:t>  است که در آن میتواند تغییر بستر,میانگین زمان انتظار و میانگین مدت زمان صرف شده  را کاهش دهد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مهدی نشاط,مهدی سرگلزایی,عادل نجاران و علی عادلی [5] در ایران  </a:t>
            </a:r>
            <a:r>
              <a:rPr lang="en-US" b="1" dirty="0" smtClean="0">
                <a:cs typeface="B Yagut" pitchFamily="2" charset="-78"/>
              </a:rPr>
              <a:t>Fonseca </a:t>
            </a:r>
            <a:r>
              <a:rPr lang="fa-IR" b="1" dirty="0" smtClean="0">
                <a:cs typeface="B Yagut" pitchFamily="2" charset="-78"/>
              </a:rPr>
              <a:t>و الگوریتم ژنتیک  </a:t>
            </a:r>
            <a:r>
              <a:rPr lang="en-US" b="1" dirty="0" smtClean="0">
                <a:cs typeface="B Yagut" pitchFamily="2" charset="-78"/>
              </a:rPr>
              <a:t>Fleming</a:t>
            </a:r>
            <a:r>
              <a:rPr lang="fa-IR" b="1" dirty="0" smtClean="0">
                <a:cs typeface="B Yagut" pitchFamily="2" charset="-78"/>
              </a:rPr>
              <a:t> ,بهینه سازی چند منظوره </a:t>
            </a:r>
            <a:r>
              <a:rPr lang="en-US" b="1" dirty="0" smtClean="0">
                <a:cs typeface="B Yagut" pitchFamily="2" charset="-78"/>
              </a:rPr>
              <a:t>(FFGA)</a:t>
            </a:r>
            <a:r>
              <a:rPr lang="fa-IR" b="1" dirty="0" smtClean="0">
                <a:cs typeface="B Yagut" pitchFamily="2" charset="-78"/>
              </a:rPr>
              <a:t>را بکار بردند که منجر به زمانبندی </a:t>
            </a:r>
            <a:r>
              <a:rPr lang="en-US" b="1" dirty="0" smtClean="0">
                <a:cs typeface="B Yagut" pitchFamily="2" charset="-78"/>
              </a:rPr>
              <a:t>CPU</a:t>
            </a:r>
            <a:r>
              <a:rPr lang="fa-IR" b="1" dirty="0" smtClean="0">
                <a:cs typeface="B Yagut" pitchFamily="2" charset="-78"/>
              </a:rPr>
              <a:t> تطبیقی میشود. این الگوریتم پیشنهادی با هفت الگوریتم زمانبندی کلاسیک مقایسه میشود که </a:t>
            </a:r>
            <a:r>
              <a:rPr lang="en-US" b="1" dirty="0" smtClean="0">
                <a:cs typeface="B Yagut" pitchFamily="2" charset="-78"/>
              </a:rPr>
              <a:t>FCFS,RR</a:t>
            </a:r>
            <a:r>
              <a:rPr lang="fa-IR" b="1" dirty="0" smtClean="0">
                <a:cs typeface="B Yagut" pitchFamily="2" charset="-78"/>
              </a:rPr>
              <a:t> (یا برابرند یا الویت بندی ممیشوند),</a:t>
            </a:r>
            <a:r>
              <a:rPr lang="en-US" b="1" dirty="0" smtClean="0">
                <a:cs typeface="B Yagut" pitchFamily="2" charset="-78"/>
              </a:rPr>
              <a:t>SJF</a:t>
            </a:r>
            <a:r>
              <a:rPr lang="fa-IR" b="1" dirty="0" smtClean="0">
                <a:cs typeface="B Yagut" pitchFamily="2" charset="-78"/>
              </a:rPr>
              <a:t> (بازدارنده یا غیر بازدارنده) و الویت (بازدارنده یا غیر بازدارنده) هستند.نتایج نشان داد که این الگوریتم بهینه تر از روشهای دیگر است</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en-US" b="1" dirty="0" smtClean="0">
                <a:cs typeface="B Yagut" pitchFamily="2" charset="-78"/>
              </a:rPr>
              <a:t> </a:t>
            </a:r>
            <a:r>
              <a:rPr lang="en-US" b="1" dirty="0" err="1" smtClean="0">
                <a:cs typeface="B Yagut" pitchFamily="2" charset="-78"/>
              </a:rPr>
              <a:t>Supriya</a:t>
            </a:r>
            <a:r>
              <a:rPr lang="en-US" b="1" dirty="0" smtClean="0">
                <a:cs typeface="B Yagut" pitchFamily="2" charset="-78"/>
              </a:rPr>
              <a:t> </a:t>
            </a:r>
            <a:r>
              <a:rPr lang="en-US" b="1" dirty="0" err="1" smtClean="0">
                <a:cs typeface="B Yagut" pitchFamily="2" charset="-78"/>
              </a:rPr>
              <a:t>Raheja</a:t>
            </a:r>
            <a:r>
              <a:rPr lang="en-US" b="1" dirty="0" smtClean="0">
                <a:cs typeface="B Yagut" pitchFamily="2" charset="-78"/>
              </a:rPr>
              <a:t>, </a:t>
            </a:r>
            <a:r>
              <a:rPr lang="en-US" b="1" dirty="0" err="1" smtClean="0">
                <a:cs typeface="B Yagut" pitchFamily="2" charset="-78"/>
              </a:rPr>
              <a:t>Reena</a:t>
            </a:r>
            <a:r>
              <a:rPr lang="en-US" b="1" dirty="0" smtClean="0">
                <a:cs typeface="B Yagut" pitchFamily="2" charset="-78"/>
              </a:rPr>
              <a:t> </a:t>
            </a:r>
            <a:r>
              <a:rPr lang="en-US" b="1" dirty="0" err="1" smtClean="0">
                <a:cs typeface="B Yagut" pitchFamily="2" charset="-78"/>
              </a:rPr>
              <a:t>Dhadich</a:t>
            </a:r>
            <a:r>
              <a:rPr lang="fa-IR" b="1" dirty="0" smtClean="0">
                <a:cs typeface="B Yagut" pitchFamily="2" charset="-78"/>
              </a:rPr>
              <a:t> و[ </a:t>
            </a:r>
            <a:r>
              <a:rPr lang="en-US" b="1" dirty="0" err="1" smtClean="0">
                <a:cs typeface="B Yagut" pitchFamily="2" charset="-78"/>
              </a:rPr>
              <a:t>Smita</a:t>
            </a:r>
            <a:r>
              <a:rPr lang="en-US" b="1" dirty="0" smtClean="0">
                <a:cs typeface="B Yagut" pitchFamily="2" charset="-78"/>
              </a:rPr>
              <a:t> </a:t>
            </a:r>
            <a:r>
              <a:rPr lang="en-US" b="1" dirty="0" err="1" smtClean="0">
                <a:cs typeface="B Yagut" pitchFamily="2" charset="-78"/>
              </a:rPr>
              <a:t>Rajpal</a:t>
            </a:r>
            <a:r>
              <a:rPr lang="en-US" b="1" dirty="0" smtClean="0">
                <a:cs typeface="B Yagut" pitchFamily="2" charset="-78"/>
              </a:rPr>
              <a:t> [6</a:t>
            </a:r>
            <a:r>
              <a:rPr lang="fa-IR" b="1" dirty="0" smtClean="0">
                <a:cs typeface="B Yagut" pitchFamily="2" charset="-78"/>
              </a:rPr>
              <a:t> در هند الگوریتم </a:t>
            </a:r>
            <a:r>
              <a:rPr lang="en-US" b="1" dirty="0" smtClean="0">
                <a:cs typeface="B Yagut" pitchFamily="2" charset="-78"/>
              </a:rPr>
              <a:t>RR</a:t>
            </a:r>
            <a:r>
              <a:rPr lang="fa-IR" b="1" dirty="0" smtClean="0">
                <a:cs typeface="B Yagut" pitchFamily="2" charset="-78"/>
              </a:rPr>
              <a:t> جدیدی با استفاده ازترکیب زبان شناختی پیشنهاد کردند که کوانتوم مدت زمان بهینه را بدست می آورد.این روش شامل سیستم  استنتاج </a:t>
            </a:r>
            <a:r>
              <a:rPr lang="en-US" b="1" dirty="0" err="1" smtClean="0">
                <a:cs typeface="B Yagut" pitchFamily="2" charset="-78"/>
              </a:rPr>
              <a:t>Mamdani</a:t>
            </a:r>
            <a:r>
              <a:rPr lang="en-US" b="1" dirty="0" smtClean="0">
                <a:cs typeface="B Yagut" pitchFamily="2" charset="-78"/>
              </a:rPr>
              <a:t> Fuzzy</a:t>
            </a:r>
            <a:r>
              <a:rPr lang="fa-IR" b="1" dirty="0" smtClean="0">
                <a:cs typeface="B Yagut" pitchFamily="2" charset="-78"/>
              </a:rPr>
              <a:t> و تولید سیستم استنتاج </a:t>
            </a:r>
            <a:r>
              <a:rPr lang="en-US" b="1" dirty="0" smtClean="0">
                <a:cs typeface="B Yagut" pitchFamily="2" charset="-78"/>
              </a:rPr>
              <a:t>Fuzzy LRRTQ</a:t>
            </a:r>
            <a:r>
              <a:rPr lang="fa-IR" b="1" dirty="0" smtClean="0">
                <a:cs typeface="B Yagut" pitchFamily="2" charset="-78"/>
              </a:rPr>
              <a:t> است.بر اساس تجزیه و تحلیل عددی این الگوریتم بهبود در عملکرد سیستم را با استفاده از قطع کلید برق بستر بی اهمیت و مدت زمان صرف شده را غیر منطقی نشان میدهد.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en-US" b="1" dirty="0" err="1" smtClean="0">
                <a:cs typeface="B Yagut" pitchFamily="2" charset="-78"/>
              </a:rPr>
              <a:t>Debashree</a:t>
            </a:r>
            <a:r>
              <a:rPr lang="en-US" b="1" dirty="0" smtClean="0">
                <a:cs typeface="B Yagut" pitchFamily="2" charset="-78"/>
              </a:rPr>
              <a:t> </a:t>
            </a:r>
            <a:r>
              <a:rPr lang="en-US" b="1" dirty="0" err="1" smtClean="0">
                <a:cs typeface="B Yagut" pitchFamily="2" charset="-78"/>
              </a:rPr>
              <a:t>Nayak</a:t>
            </a:r>
            <a:r>
              <a:rPr lang="en-US" b="1" dirty="0" smtClean="0">
                <a:cs typeface="B Yagut" pitchFamily="2" charset="-78"/>
              </a:rPr>
              <a:t>, </a:t>
            </a:r>
            <a:r>
              <a:rPr lang="en-US" b="1" dirty="0" err="1" smtClean="0">
                <a:cs typeface="B Yagut" pitchFamily="2" charset="-78"/>
              </a:rPr>
              <a:t>Sanjeev</a:t>
            </a:r>
            <a:r>
              <a:rPr lang="en-US" b="1" dirty="0" smtClean="0">
                <a:cs typeface="B Yagut" pitchFamily="2" charset="-78"/>
              </a:rPr>
              <a:t> Kumar </a:t>
            </a:r>
            <a:r>
              <a:rPr lang="en-US" b="1" dirty="0" err="1" smtClean="0">
                <a:cs typeface="B Yagut" pitchFamily="2" charset="-78"/>
              </a:rPr>
              <a:t>Malla</a:t>
            </a:r>
            <a:r>
              <a:rPr lang="fa-IR" b="1" dirty="0" smtClean="0">
                <a:cs typeface="B Yagut" pitchFamily="2" charset="-78"/>
              </a:rPr>
              <a:t> و [</a:t>
            </a:r>
            <a:r>
              <a:rPr lang="en-US" b="1" dirty="0" err="1" smtClean="0">
                <a:cs typeface="B Yagut" pitchFamily="2" charset="-78"/>
              </a:rPr>
              <a:t>Debadarshini</a:t>
            </a:r>
            <a:r>
              <a:rPr lang="en-US" b="1" dirty="0" smtClean="0">
                <a:cs typeface="B Yagut" pitchFamily="2" charset="-78"/>
              </a:rPr>
              <a:t> [7 </a:t>
            </a:r>
            <a:r>
              <a:rPr lang="en-US" b="1" dirty="0" err="1" smtClean="0">
                <a:cs typeface="B Yagut" pitchFamily="2" charset="-78"/>
              </a:rPr>
              <a:t>Debashree</a:t>
            </a:r>
            <a:r>
              <a:rPr lang="fa-IR" b="1" dirty="0" smtClean="0">
                <a:cs typeface="B Yagut" pitchFamily="2" charset="-78"/>
              </a:rPr>
              <a:t> در هند تحقیقی انجام دادند که به بهبود زمانبندی </a:t>
            </a:r>
            <a:r>
              <a:rPr lang="en-US" b="1" dirty="0" smtClean="0">
                <a:cs typeface="B Yagut" pitchFamily="2" charset="-78"/>
              </a:rPr>
              <a:t>RR</a:t>
            </a:r>
            <a:r>
              <a:rPr lang="fa-IR" b="1" dirty="0" smtClean="0">
                <a:cs typeface="B Yagut" pitchFamily="2" charset="-78"/>
              </a:rPr>
              <a:t> با استفاده از زمان کوانتومی پویا گرایش دارد.این مفهوم کلید زنی میانگین زمان انتظار و میانگین مدت زمان صرف شده را کاهش میدهد.فرایندها در چیدمان صعودی طبق زمان پشت سر هم مرتب میشوند.بعد از آن میانگین محاسبه میشود که زمان پشت سرهم بهینه را میابد.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447800"/>
            <a:ext cx="6858000" cy="1524000"/>
          </a:xfrm>
        </p:spPr>
        <p:txBody>
          <a:bodyPr>
            <a:noAutofit/>
          </a:bodyPr>
          <a:lstStyle/>
          <a:p>
            <a:pPr algn="ctr" rtl="1"/>
            <a:r>
              <a:rPr lang="fa-IR" sz="3600" b="1" dirty="0" smtClean="0">
                <a:effectLst>
                  <a:outerShdw blurRad="38100" dist="38100" dir="2700000" algn="tl">
                    <a:srgbClr val="000000">
                      <a:alpha val="43137"/>
                    </a:srgbClr>
                  </a:outerShdw>
                </a:effectLst>
                <a:cs typeface="A Taha" pitchFamily="2" charset="-78"/>
              </a:rPr>
              <a:t>روشی  جدید برای الگوریتم زمانبندی </a:t>
            </a:r>
            <a:r>
              <a:rPr lang="en-US" sz="3600" b="1" dirty="0" smtClean="0">
                <a:effectLst>
                  <a:outerShdw blurRad="38100" dist="38100" dir="2700000" algn="tl">
                    <a:srgbClr val="000000">
                      <a:alpha val="43137"/>
                    </a:srgbClr>
                  </a:outerShdw>
                </a:effectLst>
                <a:cs typeface="A Taha" pitchFamily="2" charset="-78"/>
              </a:rPr>
              <a:t>CPU</a:t>
            </a:r>
            <a:r>
              <a:rPr lang="fa-IR" sz="3600" b="1" dirty="0" smtClean="0">
                <a:effectLst>
                  <a:outerShdw blurRad="38100" dist="38100" dir="2700000" algn="tl">
                    <a:srgbClr val="000000">
                      <a:alpha val="43137"/>
                    </a:srgbClr>
                  </a:outerShdw>
                </a:effectLst>
                <a:cs typeface="A Taha" pitchFamily="2" charset="-78"/>
              </a:rPr>
              <a:t> </a:t>
            </a:r>
            <a:br>
              <a:rPr lang="fa-IR" sz="3600" b="1" dirty="0" smtClean="0">
                <a:effectLst>
                  <a:outerShdw blurRad="38100" dist="38100" dir="2700000" algn="tl">
                    <a:srgbClr val="000000">
                      <a:alpha val="43137"/>
                    </a:srgbClr>
                  </a:outerShdw>
                </a:effectLst>
                <a:cs typeface="A Taha" pitchFamily="2" charset="-78"/>
              </a:rPr>
            </a:br>
            <a:r>
              <a:rPr lang="fa-IR" sz="3600" b="1" dirty="0">
                <a:effectLst>
                  <a:outerShdw blurRad="38100" dist="38100" dir="2700000" algn="tl">
                    <a:srgbClr val="000000">
                      <a:alpha val="43137"/>
                    </a:srgbClr>
                  </a:outerShdw>
                </a:effectLst>
                <a:cs typeface="A Taha" pitchFamily="2" charset="-78"/>
              </a:rPr>
              <a:t>با گردش به نوبت ژنتیکی</a:t>
            </a:r>
            <a:r>
              <a:rPr lang="en-US" sz="3600" b="1" dirty="0">
                <a:effectLst>
                  <a:outerShdw blurRad="38100" dist="38100" dir="2700000" algn="tl">
                    <a:srgbClr val="000000">
                      <a:alpha val="43137"/>
                    </a:srgbClr>
                  </a:outerShdw>
                </a:effectLst>
                <a:cs typeface="A Taha" pitchFamily="2" charset="-78"/>
              </a:rPr>
              <a:t/>
            </a:r>
            <a:br>
              <a:rPr lang="en-US" sz="3600" b="1" dirty="0">
                <a:effectLst>
                  <a:outerShdw blurRad="38100" dist="38100" dir="2700000" algn="tl">
                    <a:srgbClr val="000000">
                      <a:alpha val="43137"/>
                    </a:srgbClr>
                  </a:outerShdw>
                </a:effectLst>
                <a:cs typeface="A Taha" pitchFamily="2" charset="-78"/>
              </a:rPr>
            </a:br>
            <a:endParaRPr lang="en-US" sz="3600" b="1" dirty="0">
              <a:effectLst>
                <a:outerShdw blurRad="38100" dist="38100" dir="2700000" algn="tl">
                  <a:srgbClr val="000000">
                    <a:alpha val="43137"/>
                  </a:srgbClr>
                </a:outerShdw>
              </a:effectLst>
              <a:cs typeface="A Taha"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en-US" b="1" dirty="0" smtClean="0">
                <a:cs typeface="B Yagut" pitchFamily="2" charset="-78"/>
              </a:rPr>
              <a:t> Sanjay Kumar Panda</a:t>
            </a:r>
            <a:r>
              <a:rPr lang="fa-IR" b="1" dirty="0" smtClean="0">
                <a:cs typeface="B Yagut" pitchFamily="2" charset="-78"/>
              </a:rPr>
              <a:t> و [</a:t>
            </a:r>
            <a:r>
              <a:rPr lang="en-US" b="1" dirty="0" err="1" smtClean="0">
                <a:cs typeface="B Yagut" pitchFamily="2" charset="-78"/>
              </a:rPr>
              <a:t>Sourav</a:t>
            </a:r>
            <a:r>
              <a:rPr lang="en-US" b="1" dirty="0" smtClean="0">
                <a:cs typeface="B Yagut" pitchFamily="2" charset="-78"/>
              </a:rPr>
              <a:t> Kumar </a:t>
            </a:r>
            <a:r>
              <a:rPr lang="en-US" b="1" dirty="0" err="1" smtClean="0">
                <a:cs typeface="B Yagut" pitchFamily="2" charset="-78"/>
              </a:rPr>
              <a:t>Bhoi</a:t>
            </a:r>
            <a:r>
              <a:rPr lang="en-US" b="1" dirty="0" smtClean="0">
                <a:cs typeface="B Yagut" pitchFamily="2" charset="-78"/>
              </a:rPr>
              <a:t> [8</a:t>
            </a:r>
            <a:r>
              <a:rPr lang="fa-IR" b="1" dirty="0" smtClean="0">
                <a:cs typeface="B Yagut" pitchFamily="2" charset="-78"/>
              </a:rPr>
              <a:t> در هند الگوریتم </a:t>
            </a:r>
            <a:r>
              <a:rPr lang="en-US" b="1" dirty="0" smtClean="0">
                <a:cs typeface="B Yagut" pitchFamily="2" charset="-78"/>
              </a:rPr>
              <a:t>RR</a:t>
            </a:r>
            <a:r>
              <a:rPr lang="fa-IR" b="1" dirty="0" smtClean="0">
                <a:cs typeface="B Yagut" pitchFamily="2" charset="-78"/>
              </a:rPr>
              <a:t> موثری را با استفاده از اندازه گیری پراکندگی حداقل-حداکثر زمان پشت سرهم باقیمانده </a:t>
            </a:r>
            <a:r>
              <a:rPr lang="en-US" b="1" dirty="0" smtClean="0">
                <a:cs typeface="B Yagut" pitchFamily="2" charset="-78"/>
              </a:rPr>
              <a:t>CPU</a:t>
            </a:r>
            <a:r>
              <a:rPr lang="fa-IR" b="1" dirty="0" smtClean="0">
                <a:cs typeface="B Yagut" pitchFamily="2" charset="-78"/>
              </a:rPr>
              <a:t> پیشنهاد کردند. این الگوریتم از الگوریتم </a:t>
            </a:r>
            <a:r>
              <a:rPr lang="en-US" b="1" dirty="0" smtClean="0">
                <a:cs typeface="B Yagut" pitchFamily="2" charset="-78"/>
              </a:rPr>
              <a:t>RR</a:t>
            </a:r>
            <a:r>
              <a:rPr lang="fa-IR" b="1" dirty="0" smtClean="0">
                <a:cs typeface="B Yagut" pitchFamily="2" charset="-78"/>
              </a:rPr>
              <a:t> از لحاظ میانگین مدت زمان صرف شده,میانگین زمان انتظار و تعداد تغییر بستر بهتر کار میکند.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rtl="1">
              <a:lnSpc>
                <a:spcPct val="150000"/>
              </a:lnSpc>
              <a:buNone/>
            </a:pPr>
            <a:r>
              <a:rPr lang="en-US" b="1" dirty="0" smtClean="0">
                <a:cs typeface="B Yagut" pitchFamily="2" charset="-78"/>
              </a:rPr>
              <a:t> Vishnu Kumar </a:t>
            </a:r>
            <a:r>
              <a:rPr lang="en-US" b="1" dirty="0" err="1" smtClean="0">
                <a:cs typeface="B Yagut" pitchFamily="2" charset="-78"/>
              </a:rPr>
              <a:t>Dhakad</a:t>
            </a:r>
            <a:r>
              <a:rPr lang="en-US" b="1" dirty="0" smtClean="0">
                <a:cs typeface="B Yagut" pitchFamily="2" charset="-78"/>
              </a:rPr>
              <a:t>, </a:t>
            </a:r>
            <a:r>
              <a:rPr lang="en-US" b="1" dirty="0" err="1" smtClean="0">
                <a:cs typeface="B Yagut" pitchFamily="2" charset="-78"/>
              </a:rPr>
              <a:t>Saroj</a:t>
            </a:r>
            <a:r>
              <a:rPr lang="en-US" b="1" dirty="0" smtClean="0">
                <a:cs typeface="B Yagut" pitchFamily="2" charset="-78"/>
              </a:rPr>
              <a:t> </a:t>
            </a:r>
            <a:r>
              <a:rPr lang="en-US" b="1" dirty="0" err="1" smtClean="0">
                <a:cs typeface="B Yagut" pitchFamily="2" charset="-78"/>
              </a:rPr>
              <a:t>Hiranwal</a:t>
            </a:r>
            <a:r>
              <a:rPr lang="fa-IR" b="1" dirty="0" smtClean="0">
                <a:cs typeface="B Yagut" pitchFamily="2" charset="-78"/>
              </a:rPr>
              <a:t> و[ </a:t>
            </a:r>
            <a:r>
              <a:rPr lang="en-US" b="1" dirty="0" smtClean="0">
                <a:cs typeface="B Yagut" pitchFamily="2" charset="-78"/>
              </a:rPr>
              <a:t>K. C. Roy [9</a:t>
            </a:r>
            <a:r>
              <a:rPr lang="fa-IR" b="1" dirty="0" smtClean="0">
                <a:cs typeface="B Yagut" pitchFamily="2" charset="-78"/>
              </a:rPr>
              <a:t> در هند الگوریتم جدیدی در زمانبندی پیشنهاد کردند که محور الویت طبق زمان پشت سرهم است.نتایج نشان میدهد که این الگوریتم میتواند مسئله ی کوانتوم ثابت را حل کند و از آن در جهت تکامل سیستم خود تطبیقی حمایت میکند.عباس نون,علی کلاکچ و صیف الدین کادری[1] در لبنان الگوریتم جدیدی بنام </a:t>
            </a:r>
            <a:r>
              <a:rPr lang="en-US" b="1" dirty="0" smtClean="0">
                <a:cs typeface="B Yagut" pitchFamily="2" charset="-78"/>
              </a:rPr>
              <a:t>AN</a:t>
            </a:r>
            <a:r>
              <a:rPr lang="fa-IR" b="1" dirty="0" smtClean="0">
                <a:cs typeface="B Yagut" pitchFamily="2" charset="-78"/>
              </a:rPr>
              <a:t> ,یک کوانتوم پویا پیشنهاد کردند.یک سیستم عامل باید کوانتوم را بدرستی با زمان پشت سرهم مجموعه ای از فرایندها در صف آماده مدیریت کند.این الگوریتم میتواند کارایی الگوریتم </a:t>
            </a:r>
            <a:r>
              <a:rPr lang="en-US" b="1" dirty="0" smtClean="0">
                <a:cs typeface="B Yagut" pitchFamily="2" charset="-78"/>
              </a:rPr>
              <a:t>RR</a:t>
            </a:r>
            <a:r>
              <a:rPr lang="fa-IR" b="1" dirty="0" smtClean="0">
                <a:cs typeface="B Yagut" pitchFamily="2" charset="-78"/>
              </a:rPr>
              <a:t> را بهبود ببخشد.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p:spli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en-US" b="1" dirty="0" smtClean="0">
                <a:cs typeface="B Yagut" pitchFamily="2" charset="-78"/>
              </a:rPr>
              <a:t> </a:t>
            </a:r>
            <a:r>
              <a:rPr lang="en-US" b="1" dirty="0" err="1" smtClean="0">
                <a:cs typeface="B Yagut" pitchFamily="2" charset="-78"/>
              </a:rPr>
              <a:t>Jeegar</a:t>
            </a:r>
            <a:r>
              <a:rPr lang="en-US" b="1" dirty="0" smtClean="0">
                <a:cs typeface="B Yagut" pitchFamily="2" charset="-78"/>
              </a:rPr>
              <a:t> A. </a:t>
            </a:r>
            <a:r>
              <a:rPr lang="en-US" b="1" dirty="0" err="1" smtClean="0">
                <a:cs typeface="B Yagut" pitchFamily="2" charset="-78"/>
              </a:rPr>
              <a:t>Trivedi</a:t>
            </a:r>
            <a:r>
              <a:rPr lang="fa-IR" b="1" dirty="0" smtClean="0">
                <a:cs typeface="B Yagut" pitchFamily="2" charset="-78"/>
              </a:rPr>
              <a:t> و    </a:t>
            </a:r>
            <a:r>
              <a:rPr lang="en-US" b="1" dirty="0" err="1" smtClean="0">
                <a:cs typeface="B Yagut" pitchFamily="2" charset="-78"/>
              </a:rPr>
              <a:t>Priti</a:t>
            </a:r>
            <a:r>
              <a:rPr lang="en-US" b="1" dirty="0" smtClean="0">
                <a:cs typeface="B Yagut" pitchFamily="2" charset="-78"/>
              </a:rPr>
              <a:t> </a:t>
            </a:r>
            <a:r>
              <a:rPr lang="en-US" b="1" dirty="0" err="1" smtClean="0">
                <a:cs typeface="B Yagut" pitchFamily="2" charset="-78"/>
              </a:rPr>
              <a:t>Srinivas</a:t>
            </a:r>
            <a:r>
              <a:rPr lang="en-US" b="1" dirty="0" smtClean="0">
                <a:cs typeface="B Yagut" pitchFamily="2" charset="-78"/>
              </a:rPr>
              <a:t> </a:t>
            </a:r>
            <a:r>
              <a:rPr lang="en-US" b="1" dirty="0" err="1" smtClean="0">
                <a:cs typeface="B Yagut" pitchFamily="2" charset="-78"/>
              </a:rPr>
              <a:t>Sajja</a:t>
            </a:r>
            <a:r>
              <a:rPr lang="en-US" b="1" dirty="0" smtClean="0">
                <a:cs typeface="B Yagut" pitchFamily="2" charset="-78"/>
              </a:rPr>
              <a:t> [2</a:t>
            </a:r>
            <a:r>
              <a:rPr lang="fa-IR" b="1" dirty="0" smtClean="0">
                <a:cs typeface="B Yagut" pitchFamily="2" charset="-78"/>
              </a:rPr>
              <a:t> در هند اهدافی دارند که چگونه الگوریتم </a:t>
            </a:r>
            <a:r>
              <a:rPr lang="en-US" b="1" dirty="0" smtClean="0">
                <a:cs typeface="B Yagut" pitchFamily="2" charset="-78"/>
              </a:rPr>
              <a:t>RR</a:t>
            </a:r>
            <a:r>
              <a:rPr lang="fa-IR" b="1" dirty="0" smtClean="0">
                <a:cs typeface="B Yagut" pitchFamily="2" charset="-78"/>
              </a:rPr>
              <a:t> میتواند محیط چند وظیفه ای را با افزایش توان عملیاتی و کاهش زمان انتظار فرایند بهینه سازی کند. این هدف با ترکیب روش </a:t>
            </a:r>
            <a:r>
              <a:rPr lang="en-US" b="1" dirty="0" smtClean="0">
                <a:cs typeface="B Yagut" pitchFamily="2" charset="-78"/>
              </a:rPr>
              <a:t>RR</a:t>
            </a:r>
            <a:r>
              <a:rPr lang="fa-IR" b="1" dirty="0" smtClean="0">
                <a:cs typeface="B Yagut" pitchFamily="2" charset="-78"/>
              </a:rPr>
              <a:t> با روش </a:t>
            </a:r>
            <a:r>
              <a:rPr lang="en-US" b="1" dirty="0" err="1" smtClean="0">
                <a:cs typeface="B Yagut" pitchFamily="2" charset="-78"/>
              </a:rPr>
              <a:t>Neuro</a:t>
            </a:r>
            <a:r>
              <a:rPr lang="en-US" b="1" dirty="0" smtClean="0">
                <a:cs typeface="B Yagut" pitchFamily="2" charset="-78"/>
              </a:rPr>
              <a:t> Fuzzy</a:t>
            </a:r>
            <a:r>
              <a:rPr lang="fa-IR" b="1" dirty="0" smtClean="0">
                <a:cs typeface="B Yagut" pitchFamily="2" charset="-78"/>
              </a:rPr>
              <a:t> حاصل میشود.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en-US" b="1" dirty="0" smtClean="0">
                <a:cs typeface="B Yagut" pitchFamily="2" charset="-78"/>
              </a:rPr>
              <a:t> </a:t>
            </a:r>
            <a:r>
              <a:rPr lang="en-US" b="1" dirty="0" err="1" smtClean="0">
                <a:cs typeface="B Yagut" pitchFamily="2" charset="-78"/>
              </a:rPr>
              <a:t>Samih</a:t>
            </a:r>
            <a:r>
              <a:rPr lang="en-US" b="1" dirty="0" smtClean="0">
                <a:cs typeface="B Yagut" pitchFamily="2" charset="-78"/>
              </a:rPr>
              <a:t> M. </a:t>
            </a:r>
            <a:r>
              <a:rPr lang="en-US" b="1" dirty="0" err="1" smtClean="0">
                <a:cs typeface="B Yagut" pitchFamily="2" charset="-78"/>
              </a:rPr>
              <a:t>Mostafa</a:t>
            </a:r>
            <a:r>
              <a:rPr lang="en-US" b="1" dirty="0" smtClean="0">
                <a:cs typeface="B Yagut" pitchFamily="2" charset="-78"/>
              </a:rPr>
              <a:t>, S. Z. </a:t>
            </a:r>
            <a:r>
              <a:rPr lang="en-US" b="1" dirty="0" err="1" smtClean="0">
                <a:cs typeface="B Yagut" pitchFamily="2" charset="-78"/>
              </a:rPr>
              <a:t>Rida</a:t>
            </a:r>
            <a:r>
              <a:rPr lang="fa-IR" b="1" dirty="0" smtClean="0">
                <a:cs typeface="B Yagut" pitchFamily="2" charset="-78"/>
              </a:rPr>
              <a:t> و[ </a:t>
            </a:r>
            <a:r>
              <a:rPr lang="en-US" b="1" dirty="0" err="1" smtClean="0">
                <a:cs typeface="B Yagut" pitchFamily="2" charset="-78"/>
              </a:rPr>
              <a:t>Safwat</a:t>
            </a:r>
            <a:r>
              <a:rPr lang="en-US" b="1" dirty="0" smtClean="0">
                <a:cs typeface="B Yagut" pitchFamily="2" charset="-78"/>
              </a:rPr>
              <a:t> H. </a:t>
            </a:r>
            <a:r>
              <a:rPr lang="en-US" b="1" dirty="0" err="1" smtClean="0">
                <a:cs typeface="B Yagut" pitchFamily="2" charset="-78"/>
              </a:rPr>
              <a:t>Hamad</a:t>
            </a:r>
            <a:r>
              <a:rPr lang="en-US" b="1" dirty="0" smtClean="0">
                <a:cs typeface="B Yagut" pitchFamily="2" charset="-78"/>
              </a:rPr>
              <a:t> [10</a:t>
            </a:r>
            <a:r>
              <a:rPr lang="fa-IR" b="1" dirty="0" smtClean="0">
                <a:cs typeface="B Yagut" pitchFamily="2" charset="-78"/>
              </a:rPr>
              <a:t> در مصر استفاده از برنامه نویسی اعداد صحیح را برای پیدا کردن کوانتوم بهتر پیشنهاد کردند. </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ransition>
    <p:spli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en-US" b="1" dirty="0" err="1" smtClean="0">
                <a:cs typeface="B Yagut" pitchFamily="2" charset="-78"/>
              </a:rPr>
              <a:t>Rakesh</a:t>
            </a:r>
            <a:r>
              <a:rPr lang="en-US" b="1" dirty="0" smtClean="0">
                <a:cs typeface="B Yagut" pitchFamily="2" charset="-78"/>
              </a:rPr>
              <a:t> Kumar </a:t>
            </a:r>
            <a:r>
              <a:rPr lang="en-US" b="1" dirty="0" err="1" smtClean="0">
                <a:cs typeface="B Yagut" pitchFamily="2" charset="-78"/>
              </a:rPr>
              <a:t>Yadav</a:t>
            </a:r>
            <a:r>
              <a:rPr lang="en-US" b="1" dirty="0" smtClean="0">
                <a:cs typeface="B Yagut" pitchFamily="2" charset="-78"/>
              </a:rPr>
              <a:t>, </a:t>
            </a:r>
            <a:r>
              <a:rPr lang="en-US" b="1" dirty="0" err="1" smtClean="0">
                <a:cs typeface="B Yagut" pitchFamily="2" charset="-78"/>
              </a:rPr>
              <a:t>Abhishek</a:t>
            </a:r>
            <a:r>
              <a:rPr lang="en-US" b="1" dirty="0" smtClean="0">
                <a:cs typeface="B Yagut" pitchFamily="2" charset="-78"/>
              </a:rPr>
              <a:t> K. </a:t>
            </a:r>
            <a:r>
              <a:rPr lang="en-US" b="1" dirty="0" err="1" smtClean="0">
                <a:cs typeface="B Yagut" pitchFamily="2" charset="-78"/>
              </a:rPr>
              <a:t>Mishra</a:t>
            </a:r>
            <a:r>
              <a:rPr lang="en-US" b="1" dirty="0" smtClean="0">
                <a:cs typeface="B Yagut" pitchFamily="2" charset="-78"/>
              </a:rPr>
              <a:t>, </a:t>
            </a:r>
            <a:r>
              <a:rPr lang="en-US" b="1" dirty="0" err="1" smtClean="0">
                <a:cs typeface="B Yagut" pitchFamily="2" charset="-78"/>
              </a:rPr>
              <a:t>Navin</a:t>
            </a:r>
            <a:r>
              <a:rPr lang="en-US" b="1" dirty="0" smtClean="0">
                <a:cs typeface="B Yagut" pitchFamily="2" charset="-78"/>
              </a:rPr>
              <a:t> </a:t>
            </a:r>
            <a:r>
              <a:rPr lang="en-US" b="1" dirty="0" err="1" smtClean="0">
                <a:cs typeface="B Yagut" pitchFamily="2" charset="-78"/>
              </a:rPr>
              <a:t>Prakash</a:t>
            </a:r>
            <a:r>
              <a:rPr lang="fa-IR" b="1" dirty="0" smtClean="0">
                <a:cs typeface="B Yagut" pitchFamily="2" charset="-78"/>
              </a:rPr>
              <a:t> و[ </a:t>
            </a:r>
            <a:r>
              <a:rPr lang="en-US" b="1" dirty="0" err="1" smtClean="0">
                <a:cs typeface="B Yagut" pitchFamily="2" charset="-78"/>
              </a:rPr>
              <a:t>Himanshu</a:t>
            </a:r>
            <a:r>
              <a:rPr lang="en-US" b="1" dirty="0" smtClean="0">
                <a:cs typeface="B Yagut" pitchFamily="2" charset="-78"/>
              </a:rPr>
              <a:t> Sharma [11</a:t>
            </a:r>
            <a:r>
              <a:rPr lang="fa-IR" b="1" dirty="0" smtClean="0">
                <a:cs typeface="B Yagut" pitchFamily="2" charset="-78"/>
              </a:rPr>
              <a:t> در هند الگوریتم جدیدی پیشنهاد کردند که ترکیبی ازالگوریتم  </a:t>
            </a:r>
            <a:r>
              <a:rPr lang="en-US" b="1" dirty="0" smtClean="0">
                <a:cs typeface="B Yagut" pitchFamily="2" charset="-78"/>
              </a:rPr>
              <a:t>RR</a:t>
            </a:r>
            <a:r>
              <a:rPr lang="fa-IR" b="1" dirty="0" smtClean="0">
                <a:cs typeface="B Yagut" pitchFamily="2" charset="-78"/>
              </a:rPr>
              <a:t> و </a:t>
            </a:r>
            <a:r>
              <a:rPr lang="en-US" b="1" dirty="0" smtClean="0">
                <a:cs typeface="B Yagut" pitchFamily="2" charset="-78"/>
              </a:rPr>
              <a:t>SJF</a:t>
            </a:r>
            <a:r>
              <a:rPr lang="fa-IR" b="1" dirty="0" smtClean="0">
                <a:cs typeface="B Yagut" pitchFamily="2" charset="-78"/>
              </a:rPr>
              <a:t> است (کوتاهترین شغل اول).از آزمایشات,نتایج نشان میدهد که این ترکیب از </a:t>
            </a:r>
            <a:r>
              <a:rPr lang="en-US" b="1" dirty="0" smtClean="0">
                <a:cs typeface="B Yagut" pitchFamily="2" charset="-78"/>
              </a:rPr>
              <a:t>RR</a:t>
            </a:r>
            <a:r>
              <a:rPr lang="fa-IR" b="1" dirty="0" smtClean="0">
                <a:cs typeface="B Yagut" pitchFamily="2" charset="-78"/>
              </a:rPr>
              <a:t> خالص بهتر است.</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ransition>
    <p:spli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pPr algn="just" rtl="1">
              <a:buNone/>
            </a:pPr>
            <a:r>
              <a:rPr lang="fa-IR" sz="2400" b="1" dirty="0" smtClean="0">
                <a:cs typeface="B Yagut" pitchFamily="2" charset="-78"/>
              </a:rPr>
              <a:t>در مرجعی تحت عنوان " یافتن زمان کوانتومی الگوریتم زمانبندی گردش بنوبت </a:t>
            </a:r>
            <a:r>
              <a:rPr lang="en-US" sz="2400" b="1" dirty="0" smtClean="0">
                <a:cs typeface="B Yagut" pitchFamily="2" charset="-78"/>
              </a:rPr>
              <a:t>CPU</a:t>
            </a:r>
            <a:r>
              <a:rPr lang="fa-IR" sz="2400" b="1" dirty="0" smtClean="0">
                <a:cs typeface="B Yagut" pitchFamily="2" charset="-78"/>
              </a:rPr>
              <a:t> با استفاده از </a:t>
            </a:r>
            <a:r>
              <a:rPr lang="en-US" sz="2400" b="1" dirty="0" smtClean="0">
                <a:cs typeface="B Yagut" pitchFamily="2" charset="-78"/>
              </a:rPr>
              <a:t>Fuzzy Logic</a:t>
            </a:r>
            <a:r>
              <a:rPr lang="fa-IR" sz="2400" b="1" dirty="0" smtClean="0">
                <a:cs typeface="B Yagut" pitchFamily="2" charset="-78"/>
              </a:rPr>
              <a:t>[12] که در هند انجام میشود , روش  </a:t>
            </a:r>
            <a:r>
              <a:rPr lang="en-US" sz="2400" b="1" dirty="0" smtClean="0">
                <a:cs typeface="B Yagut" pitchFamily="2" charset="-78"/>
              </a:rPr>
              <a:t>Fuzzy Logic</a:t>
            </a:r>
            <a:r>
              <a:rPr lang="fa-IR" sz="2400" b="1" dirty="0" smtClean="0">
                <a:cs typeface="B Yagut" pitchFamily="2" charset="-78"/>
              </a:rPr>
              <a:t> استفاده میشود تا مقداری را برای یک کوانتوم تصمیم بگیرد که برای بدست آوردن پاسخ مناسب و سیستم توان عملیاتی خوب نه زیاد است و نه کم.ضمنا تحقیق پیشنهادیمان به ادغام </a:t>
            </a:r>
            <a:r>
              <a:rPr lang="en-US" sz="2400" b="1" dirty="0" smtClean="0">
                <a:cs typeface="B Yagut" pitchFamily="2" charset="-78"/>
              </a:rPr>
              <a:t>RR</a:t>
            </a:r>
            <a:r>
              <a:rPr lang="fa-IR" sz="2400" b="1" dirty="0" smtClean="0">
                <a:cs typeface="B Yagut" pitchFamily="2" charset="-78"/>
              </a:rPr>
              <a:t> با</a:t>
            </a:r>
            <a:r>
              <a:rPr lang="en-US" sz="2400" b="1" dirty="0" smtClean="0">
                <a:cs typeface="B Yagut" pitchFamily="2" charset="-78"/>
              </a:rPr>
              <a:t>GA</a:t>
            </a:r>
            <a:r>
              <a:rPr lang="fa-IR" sz="2400" b="1" dirty="0" smtClean="0">
                <a:cs typeface="B Yagut" pitchFamily="2" charset="-78"/>
              </a:rPr>
              <a:t> مربوط است.هدف از این کار پیدا کردن بهترین زمان کوانتومی است که بهترین میانگین زمان انتظار را ایجاد میکند.بنابراین برای پیشنهاد روش جدیدی برای الگوریتم </a:t>
            </a:r>
            <a:r>
              <a:rPr lang="en-US" sz="2400" b="1" dirty="0" smtClean="0">
                <a:cs typeface="B Yagut" pitchFamily="2" charset="-78"/>
              </a:rPr>
              <a:t>RR</a:t>
            </a:r>
            <a:r>
              <a:rPr lang="fa-IR" sz="2400" b="1" dirty="0" smtClean="0">
                <a:cs typeface="B Yagut" pitchFamily="2" charset="-78"/>
              </a:rPr>
              <a:t> کلاسیک مشارکت میکنیم که در آن </a:t>
            </a:r>
            <a:r>
              <a:rPr lang="en-US" sz="2400" b="1" dirty="0" smtClean="0">
                <a:cs typeface="B Yagut" pitchFamily="2" charset="-78"/>
              </a:rPr>
              <a:t>GA</a:t>
            </a:r>
            <a:r>
              <a:rPr lang="fa-IR" sz="2400" b="1" dirty="0" smtClean="0">
                <a:cs typeface="B Yagut" pitchFamily="2" charset="-78"/>
              </a:rPr>
              <a:t> و </a:t>
            </a:r>
            <a:r>
              <a:rPr lang="en-US" sz="2400" b="1" dirty="0" smtClean="0">
                <a:cs typeface="B Yagut" pitchFamily="2" charset="-78"/>
              </a:rPr>
              <a:t>RR</a:t>
            </a:r>
            <a:r>
              <a:rPr lang="fa-IR" sz="2400" b="1" dirty="0" smtClean="0">
                <a:cs typeface="B Yagut" pitchFamily="2" charset="-78"/>
              </a:rPr>
              <a:t> کلاسیک   را ترکیب میکنیم تا الگوریتم </a:t>
            </a:r>
            <a:r>
              <a:rPr lang="en-US" sz="2400" b="1" dirty="0" smtClean="0">
                <a:cs typeface="B Yagut" pitchFamily="2" charset="-78"/>
              </a:rPr>
              <a:t>RR</a:t>
            </a:r>
            <a:r>
              <a:rPr lang="fa-IR" sz="2400" b="1" dirty="0" smtClean="0">
                <a:cs typeface="B Yagut" pitchFamily="2" charset="-78"/>
              </a:rPr>
              <a:t> ژنتیک </a:t>
            </a:r>
            <a:r>
              <a:rPr lang="en-US" sz="2400" b="1" dirty="0" smtClean="0">
                <a:cs typeface="B Yagut" pitchFamily="2" charset="-78"/>
              </a:rPr>
              <a:t>(GRR)</a:t>
            </a:r>
            <a:r>
              <a:rPr lang="fa-IR" sz="2400" b="1" dirty="0" smtClean="0">
                <a:cs typeface="B Yagut" pitchFamily="2" charset="-78"/>
              </a:rPr>
              <a:t> بدست آورده شود.در راستای شرایط در </a:t>
            </a:r>
            <a:r>
              <a:rPr lang="en-US" sz="2400" b="1" dirty="0" smtClean="0">
                <a:cs typeface="B Yagut" pitchFamily="2" charset="-78"/>
              </a:rPr>
              <a:t>GA</a:t>
            </a:r>
            <a:r>
              <a:rPr lang="fa-IR" sz="2400" b="1" dirty="0" smtClean="0">
                <a:cs typeface="B Yagut" pitchFamily="2" charset="-78"/>
              </a:rPr>
              <a:t> , زمان کوانتومی یک فرد است و تکرار میشود تا میانگین زمان انتظار بهتری را ایجاد کند.الگوریتم منحصربفردمان اینست که زمان کوانتومی توسط ما تعریف نمیشود,بلکه با الگوریتم پیشنهادیمان ساخته میشود.</a:t>
            </a:r>
            <a:endParaRPr lang="en-US" sz="2400"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transition>
    <p:spli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4.روش</a:t>
            </a:r>
            <a:r>
              <a:rPr lang="fa-IR" b="1" dirty="0" smtClean="0"/>
              <a:t> </a:t>
            </a:r>
            <a:r>
              <a:rPr lang="fa-IR" b="1" dirty="0" smtClean="0">
                <a:solidFill>
                  <a:schemeClr val="tx1"/>
                </a:solidFill>
                <a:cs typeface="A Taha" pitchFamily="2" charset="-78"/>
              </a:rPr>
              <a:t>انجام مراحل کار</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در این تحقیق یک فرد زمان کوانتومی است و با استفاده از نمایش اعداد صحیح رمز گشایی میشود تا کروموزومی را بوجود آورد.هر کوروموزوم شامل سه عدد صحیح (ژنوتایپ) و مقدار هر کروموزوم(فنوتایپ) بین 1 تا 100 گذاشته میشود. یک نقطه از عملگر متقاطع و جهش تلنگری را برای تولید مثل فرزندان بکار میبریم.تناسب براساس میانگین زمان انتظار برای مجموعه ای از فرایندهاست.سیستممان به حداقل سازی میانگین زمان انتظار گرایش دارد </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بنابراین تناسب شکل میگیرد،</a:t>
            </a:r>
          </a:p>
          <a:p>
            <a:pPr algn="just" rtl="1">
              <a:buNone/>
            </a:pPr>
            <a:r>
              <a:rPr lang="fa-IR" b="1" dirty="0" smtClean="0">
                <a:cs typeface="B Yagut" pitchFamily="2" charset="-78"/>
              </a:rPr>
              <a:t>مانند زیر:</a:t>
            </a:r>
            <a:endParaRPr lang="en-US" b="1" dirty="0" smtClean="0">
              <a:cs typeface="B Yagut" pitchFamily="2" charset="-78"/>
            </a:endParaRPr>
          </a:p>
          <a:p>
            <a:pPr algn="r" rtl="1">
              <a:buNone/>
            </a:pP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304800" y="1468012"/>
            <a:ext cx="4933950" cy="485658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سپس,با انتخاب چند جفت از افراد که بعنوان پدرو مادر درفرایندهای جفت گیری(متقاطع) عمل میکنند روش چرخ رولت را بکار میبرند.فرد بهتر را برای قرار دادن در مخزن جفتگیری انتخاب میکنیم.نسل بعدی با استفاده از روش جایگزینی حالت ثابت ساخته میشود.در این روش اندازه جمعیت یکسان حفظ میشود.بنابراین بین والدین بچه ها برای زنده ماندن رقابت وجود دارد.تکرار  متوقف میشود  بهرحال به مقدار حداکثر ان میرسد که  تعداد نسل است</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سیستم ما زبان جاوا را استفاده میکند .رابط کاربر آن در شکل 1 معین میشود.مجموعه ای ازفرایندها در چرخه ی </a:t>
            </a:r>
            <a:r>
              <a:rPr lang="en-US" b="1" dirty="0" smtClean="0">
                <a:cs typeface="B Yagut" pitchFamily="2" charset="-78"/>
              </a:rPr>
              <a:t>GA</a:t>
            </a:r>
            <a:r>
              <a:rPr lang="fa-IR" b="1" dirty="0" smtClean="0">
                <a:cs typeface="B Yagut" pitchFamily="2" charset="-78"/>
              </a:rPr>
              <a:t> تکرار میشوندتا به تعداد نسل برسد.هر زمان پشت سر هم در گفتگو وارد میشود همانطور که در شکل 2 نشان داده میشود.برای هر نسل تعداد افراد آن (زمان کوانتومی) و میانگین زمان انتظار آن را نشان میدهیم.بعلاوه بهترین فرد برای هر نسل در جدول </a:t>
            </a:r>
            <a:r>
              <a:rPr lang="en-US" b="1" dirty="0" smtClean="0">
                <a:cs typeface="B Yagut" pitchFamily="2" charset="-78"/>
              </a:rPr>
              <a:t>YX</a:t>
            </a:r>
            <a:r>
              <a:rPr lang="fa-IR" b="1" dirty="0" smtClean="0">
                <a:cs typeface="B Yagut" pitchFamily="2" charset="-78"/>
              </a:rPr>
              <a:t> معین میشود.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چکیده</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lstStyle/>
          <a:p>
            <a:pPr algn="just" rtl="1">
              <a:lnSpc>
                <a:spcPct val="150000"/>
              </a:lnSpc>
              <a:buNone/>
            </a:pPr>
            <a:r>
              <a:rPr lang="fa-IR" b="1" dirty="0" smtClean="0">
                <a:cs typeface="B Yagut" pitchFamily="2" charset="-78"/>
              </a:rPr>
              <a:t>زمانبندی </a:t>
            </a:r>
            <a:r>
              <a:rPr lang="en-US" b="1" dirty="0" smtClean="0">
                <a:cs typeface="B Yagut" pitchFamily="2" charset="-78"/>
              </a:rPr>
              <a:t>CPU</a:t>
            </a:r>
            <a:r>
              <a:rPr lang="fa-IR" b="1" dirty="0" smtClean="0">
                <a:cs typeface="B Yagut" pitchFamily="2" charset="-78"/>
              </a:rPr>
              <a:t> باید بیطرف حفظ شود و از فرایند هایی که هرگز </a:t>
            </a:r>
            <a:r>
              <a:rPr lang="en-US" b="1" dirty="0" smtClean="0">
                <a:cs typeface="B Yagut" pitchFamily="2" charset="-78"/>
              </a:rPr>
              <a:t>CPU</a:t>
            </a:r>
            <a:r>
              <a:rPr lang="fa-IR" b="1" dirty="0" smtClean="0">
                <a:cs typeface="B Yagut" pitchFamily="2" charset="-78"/>
              </a:rPr>
              <a:t> حاصل نمیشود جلوگیری شود. سیستم عاملهای جدید دوره با عملکرد چند وظیفه ای در محیط عملیاتی کامپیوتر روبرو میشود. اگر زمانبندی </a:t>
            </a:r>
            <a:r>
              <a:rPr lang="en-US" b="1" dirty="0" smtClean="0">
                <a:cs typeface="B Yagut" pitchFamily="2" charset="-78"/>
              </a:rPr>
              <a:t>CPU</a:t>
            </a:r>
            <a:r>
              <a:rPr lang="fa-IR" b="1" dirty="0" smtClean="0">
                <a:cs typeface="B Yagut" pitchFamily="2" charset="-78"/>
              </a:rPr>
              <a:t> کارامد باشد, محاسبات زیادی میتوانست بدرستی انجام شود و سیستم میتواند پایداری را حفظ کند. یک معیار  که باید بوسیله ی الگوریتم زمانبندی بدست آورده شود، بحداقل رساندن میانگین زمان انتظار برای مجموعه ای از فرایندها در بدست آوردن تخصیص </a:t>
            </a:r>
            <a:r>
              <a:rPr lang="en-US" b="1" dirty="0" smtClean="0">
                <a:cs typeface="B Yagut" pitchFamily="2" charset="-78"/>
              </a:rPr>
              <a:t>CPU</a:t>
            </a:r>
            <a:r>
              <a:rPr lang="fa-IR" b="1" dirty="0" smtClean="0">
                <a:cs typeface="B Yagut" pitchFamily="2" charset="-78"/>
              </a:rPr>
              <a:t> ست.</a:t>
            </a:r>
            <a:endParaRPr lang="en-US" dirty="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p:spli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5.نتایج و بحث:</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چندین آزمایش را انجام میدهیم که میتواند به دو دسته تقسیم شود.اول مقایسه بوسیله ی دادههاست که در دادههایی که مدرس به جراید داده ,ذکر میشود.دوم با دادههای حاصل از تحقیقات قبلی مقایسه میشود.برای هر دو دسته فرض میکنیم که هر فرایند زمان ورود یکسانی دارد.بعلاوه هر فرایند با یکدیگر برابرند.این بخش شامل دو زیر مجموعه است که در ان هر بخش به هر دسته از آزمایشها مرتب میشود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p:spli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5.1.آزمایش شماره یک</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lstStyle/>
          <a:p>
            <a:pPr algn="just" rtl="1">
              <a:lnSpc>
                <a:spcPct val="150000"/>
              </a:lnSpc>
              <a:buNone/>
            </a:pPr>
            <a:r>
              <a:rPr lang="fa-IR" b="1" dirty="0" smtClean="0">
                <a:cs typeface="B Yagut" pitchFamily="2" charset="-78"/>
              </a:rPr>
              <a:t>برای دسته اول دو داده داریم.داده ی 1 که از [3] بدست اورده میشود در شکل 3 نشان داده میشود.همانطور که در شکل 3 دیده میشود داده 1 شامل 3 فرایند است.بر اساس سیستم عامل اطلاعات مدرس ,برای این داده ها در </a:t>
            </a:r>
            <a:r>
              <a:rPr lang="en-US" b="1" dirty="0" smtClean="0">
                <a:cs typeface="B Yagut" pitchFamily="2" charset="-78"/>
              </a:rPr>
              <a:t>RR</a:t>
            </a:r>
            <a:r>
              <a:rPr lang="fa-IR" b="1" dirty="0" smtClean="0">
                <a:cs typeface="B Yagut" pitchFamily="2" charset="-78"/>
              </a:rPr>
              <a:t> سنتی ,زمان کوانتومی بصورت 4</a:t>
            </a:r>
            <a:r>
              <a:rPr lang="en-US" b="1" dirty="0" smtClean="0">
                <a:cs typeface="B Yagut" pitchFamily="2" charset="-78"/>
              </a:rPr>
              <a:t>ms</a:t>
            </a:r>
            <a:r>
              <a:rPr lang="fa-IR" b="1" dirty="0" smtClean="0">
                <a:cs typeface="B Yagut" pitchFamily="2" charset="-78"/>
              </a:rPr>
              <a:t>  تعریف میشود.نمودار </a:t>
            </a:r>
            <a:r>
              <a:rPr lang="en-US" b="1" dirty="0" err="1" smtClean="0">
                <a:cs typeface="B Yagut" pitchFamily="2" charset="-78"/>
              </a:rPr>
              <a:t>Gannt</a:t>
            </a:r>
            <a:r>
              <a:rPr lang="fa-IR" b="1" dirty="0" smtClean="0">
                <a:cs typeface="B Yagut" pitchFamily="2" charset="-78"/>
              </a:rPr>
              <a:t>آن در شکل 4 نشان داده میشود.</a:t>
            </a:r>
            <a:endParaRPr lang="en-US" b="1" dirty="0" smtClean="0">
              <a:cs typeface="B Yagut" pitchFamily="2" charset="-78"/>
            </a:endParaRPr>
          </a:p>
          <a:p>
            <a:pPr algn="just" rtl="1">
              <a:buNone/>
            </a:pPr>
            <a:endParaRPr lang="en-US" dirty="0"/>
          </a:p>
        </p:txBody>
      </p:sp>
      <p:pic>
        <p:nvPicPr>
          <p:cNvPr id="2052" name="Picture 4"/>
          <p:cNvPicPr>
            <a:picLocks noChangeAspect="1" noChangeArrowheads="1"/>
          </p:cNvPicPr>
          <p:nvPr/>
        </p:nvPicPr>
        <p:blipFill>
          <a:blip r:embed="rId2" cstate="print"/>
          <a:srcRect/>
          <a:stretch>
            <a:fillRect/>
          </a:stretch>
        </p:blipFill>
        <p:spPr bwMode="auto">
          <a:xfrm>
            <a:off x="990600" y="4676775"/>
            <a:ext cx="7362190" cy="88582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ipe(down)">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rtl="1">
              <a:lnSpc>
                <a:spcPct val="150000"/>
              </a:lnSpc>
              <a:buNone/>
            </a:pPr>
            <a:r>
              <a:rPr lang="fa-IR" b="1" dirty="0" smtClean="0">
                <a:cs typeface="B Yagut" pitchFamily="2" charset="-78"/>
              </a:rPr>
              <a:t>اگر محاسبه کنیم زمان انتظار برای </a:t>
            </a:r>
            <a:r>
              <a:rPr lang="en-US" b="1" dirty="0" smtClean="0">
                <a:cs typeface="B Yagut" pitchFamily="2" charset="-78"/>
              </a:rPr>
              <a:t>p1</a:t>
            </a:r>
            <a:r>
              <a:rPr lang="fa-IR" b="1" dirty="0" smtClean="0">
                <a:cs typeface="B Yagut" pitchFamily="2" charset="-78"/>
              </a:rPr>
              <a:t> 6 </a:t>
            </a:r>
            <a:r>
              <a:rPr lang="en-US" b="1" dirty="0" smtClean="0">
                <a:cs typeface="B Yagut" pitchFamily="2" charset="-78"/>
              </a:rPr>
              <a:t>ms</a:t>
            </a:r>
            <a:r>
              <a:rPr lang="fa-IR" b="1" dirty="0" smtClean="0">
                <a:cs typeface="B Yagut" pitchFamily="2" charset="-78"/>
              </a:rPr>
              <a:t> باشد,</a:t>
            </a:r>
            <a:r>
              <a:rPr lang="en-US" b="1" dirty="0" smtClean="0">
                <a:cs typeface="B Yagut" pitchFamily="2" charset="-78"/>
              </a:rPr>
              <a:t>p2</a:t>
            </a:r>
            <a:r>
              <a:rPr lang="fa-IR" b="1" dirty="0" smtClean="0">
                <a:cs typeface="B Yagut" pitchFamily="2" charset="-78"/>
              </a:rPr>
              <a:t> 4  باشد, و </a:t>
            </a:r>
            <a:r>
              <a:rPr lang="en-US" b="1" dirty="0" smtClean="0">
                <a:cs typeface="B Yagut" pitchFamily="2" charset="-78"/>
              </a:rPr>
              <a:t>p3</a:t>
            </a:r>
            <a:r>
              <a:rPr lang="fa-IR" b="1" dirty="0" smtClean="0">
                <a:cs typeface="B Yagut" pitchFamily="2" charset="-78"/>
              </a:rPr>
              <a:t> 7 باشد پس میانگین زمان انتظار ان ................................ است.برای هر داده در دسته اول ,آزمایشاتی را با استفاده از 16 طرح انجام میدهیم.بر اساس [13] سرعت متقاطع معمولا در محدوده ی [.................] است.امیدواریم که 60%-90% کروموزومها از طریق متقاطع [14] برده شوند.ضمنا برای متقاطع سرعت آن بین1/</a:t>
            </a:r>
            <a:r>
              <a:rPr lang="en-US" b="1" dirty="0" smtClean="0">
                <a:cs typeface="B Yagut" pitchFamily="2" charset="-78"/>
              </a:rPr>
              <a:t>pop </a:t>
            </a:r>
            <a:r>
              <a:rPr lang="fa-IR" b="1" dirty="0" smtClean="0">
                <a:cs typeface="B Yagut" pitchFamily="2" charset="-78"/>
              </a:rPr>
              <a:t>_اندازه</a:t>
            </a:r>
            <a:r>
              <a:rPr lang="en-US" b="1" dirty="0" smtClean="0">
                <a:cs typeface="B Yagut" pitchFamily="2" charset="-78"/>
              </a:rPr>
              <a:t>L</a:t>
            </a:r>
            <a:r>
              <a:rPr lang="fa-IR" b="1" dirty="0" smtClean="0">
                <a:cs typeface="B Yagut" pitchFamily="2" charset="-78"/>
              </a:rPr>
              <a:t> و1/</a:t>
            </a:r>
            <a:r>
              <a:rPr lang="en-US" b="1" dirty="0" smtClean="0">
                <a:cs typeface="B Yagut" pitchFamily="2" charset="-78"/>
              </a:rPr>
              <a:t>L</a:t>
            </a:r>
            <a:r>
              <a:rPr lang="fa-IR" b="1" dirty="0" smtClean="0">
                <a:cs typeface="B Yagut" pitchFamily="2" charset="-78"/>
              </a:rPr>
              <a:t> [15] است که </a:t>
            </a:r>
            <a:r>
              <a:rPr lang="en-US" b="1" dirty="0" smtClean="0">
                <a:cs typeface="B Yagut" pitchFamily="2" charset="-78"/>
              </a:rPr>
              <a:t>L  </a:t>
            </a:r>
            <a:r>
              <a:rPr lang="fa-IR" b="1" dirty="0" smtClean="0">
                <a:cs typeface="B Yagut" pitchFamily="2" charset="-78"/>
              </a:rPr>
              <a:t>طول کروموزوم هاست.8.0 و 9.0 را بعنوان سرعت متقاطع 0.033</a:t>
            </a:r>
            <a:r>
              <a:rPr lang="en-US" b="1" dirty="0" smtClean="0">
                <a:cs typeface="B Yagut" pitchFamily="2" charset="-78"/>
              </a:rPr>
              <a:t>)</a:t>
            </a:r>
            <a:r>
              <a:rPr lang="fa-IR" b="1" dirty="0" smtClean="0">
                <a:cs typeface="B Yagut" pitchFamily="2" charset="-78"/>
              </a:rPr>
              <a:t> برای کمترین تعداد جمعیت ,10 ) و 0.33 بعنوان میزان جهش انتخاب میکنیم</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ransition>
    <p:spli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کل</a:t>
            </a:r>
            <a:r>
              <a:rPr lang="fa-IR" b="1" dirty="0" smtClean="0"/>
              <a:t> </a:t>
            </a:r>
            <a:r>
              <a:rPr lang="fa-IR" b="1" dirty="0" smtClean="0">
                <a:cs typeface="B Yagut" pitchFamily="2" charset="-78"/>
              </a:rPr>
              <a:t>مدل در جدول زیر فهرست شده است:</a:t>
            </a:r>
            <a:endParaRPr lang="en-US" b="1" dirty="0" smtClean="0">
              <a:cs typeface="B Yagut" pitchFamily="2" charset="-78"/>
            </a:endParaRPr>
          </a:p>
        </p:txBody>
      </p:sp>
      <p:sp>
        <p:nvSpPr>
          <p:cNvPr id="4" name="Rectangle 3"/>
          <p:cNvSpPr/>
          <p:nvPr/>
        </p:nvSpPr>
        <p:spPr>
          <a:xfrm>
            <a:off x="457200" y="1447800"/>
            <a:ext cx="4572000" cy="4939814"/>
          </a:xfrm>
          <a:prstGeom prst="rect">
            <a:avLst/>
          </a:prstGeom>
        </p:spPr>
        <p:txBody>
          <a:bodyPr>
            <a:spAutoFit/>
          </a:bodyPr>
          <a:lstStyle/>
          <a:p>
            <a:r>
              <a:rPr lang="en-US" sz="900" b="1" dirty="0" smtClean="0"/>
              <a:t>Schemas 	Parameters 	</a:t>
            </a:r>
          </a:p>
          <a:p>
            <a:r>
              <a:rPr lang="en-US" sz="900" b="1" dirty="0" smtClean="0"/>
              <a:t>Number of generation 	Number of population 	pc 	pm 	</a:t>
            </a:r>
          </a:p>
          <a:p>
            <a:r>
              <a:rPr lang="nn-NO" sz="900" dirty="0" smtClean="0"/>
              <a:t>I 	10 	10 	0.8 	0.033 	</a:t>
            </a:r>
          </a:p>
          <a:p>
            <a:r>
              <a:rPr lang="en-US" sz="900" dirty="0" smtClean="0"/>
              <a:t>II 	50 	50 	0.8 	0.033 	</a:t>
            </a:r>
          </a:p>
          <a:p>
            <a:r>
              <a:rPr lang="en-US" sz="900" dirty="0" smtClean="0"/>
              <a:t>III 	100 	50 	0.8 	0.033 	</a:t>
            </a:r>
          </a:p>
          <a:p>
            <a:r>
              <a:rPr lang="en-US" sz="900" dirty="0" smtClean="0"/>
              <a:t>IV 	100 	100 	0.8 	0.033 	</a:t>
            </a:r>
          </a:p>
          <a:p>
            <a:r>
              <a:rPr lang="en-US" sz="900" dirty="0" smtClean="0"/>
              <a:t>V 	10 	10 	0.9 	0.033 	</a:t>
            </a:r>
          </a:p>
          <a:p>
            <a:r>
              <a:rPr lang="en-US" sz="900" dirty="0" smtClean="0"/>
              <a:t>VI 	50 	50 	0.9 	0.033 	</a:t>
            </a:r>
          </a:p>
          <a:p>
            <a:r>
              <a:rPr lang="en-US" sz="900" dirty="0" smtClean="0"/>
              <a:t>VII 	100 	50 	0.9 	0.033 	</a:t>
            </a:r>
          </a:p>
          <a:p>
            <a:r>
              <a:rPr lang="en-US" sz="900" dirty="0" smtClean="0"/>
              <a:t>VIII 	100 	100 	0.9 	0.033 	</a:t>
            </a:r>
          </a:p>
          <a:p>
            <a:r>
              <a:rPr lang="en-US" sz="900" dirty="0" smtClean="0"/>
              <a:t>IX 	10 	10 	0.8 	0.33 	</a:t>
            </a:r>
          </a:p>
          <a:p>
            <a:r>
              <a:rPr lang="en-US" sz="900" dirty="0" smtClean="0"/>
              <a:t>X 	50 	50 	0.8 	0.33 	</a:t>
            </a:r>
          </a:p>
          <a:p>
            <a:r>
              <a:rPr lang="en-US" sz="900" dirty="0" smtClean="0"/>
              <a:t>XI 	100 	50 	0.8 	0.33 	</a:t>
            </a:r>
          </a:p>
          <a:p>
            <a:r>
              <a:rPr lang="en-US" sz="900" dirty="0" smtClean="0"/>
              <a:t>XII 	100 	100 	0.8 	0.33 	</a:t>
            </a:r>
          </a:p>
          <a:p>
            <a:r>
              <a:rPr lang="en-US" sz="900" dirty="0" smtClean="0"/>
              <a:t>XIII 	10 	10 	0.9 	0.33 	</a:t>
            </a:r>
          </a:p>
          <a:p>
            <a:r>
              <a:rPr lang="en-US" sz="900" dirty="0" smtClean="0"/>
              <a:t>XIV 	50 	50 	0.9 	0.33 	</a:t>
            </a:r>
          </a:p>
          <a:p>
            <a:r>
              <a:rPr lang="en-US" sz="900" dirty="0" smtClean="0"/>
              <a:t>XV 	100 	50 	0.9 	0.33 	</a:t>
            </a:r>
          </a:p>
          <a:p>
            <a:r>
              <a:rPr lang="en-US" sz="900" dirty="0" smtClean="0"/>
              <a:t>XVI 	100 	100 	0.9 	0.33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down)">
                                      <p:cBhvr>
                                        <p:cTn id="13" dur="500"/>
                                        <p:tgtEl>
                                          <p:spTgt spid="4">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down)">
                                      <p:cBhvr>
                                        <p:cTn id="16" dur="500"/>
                                        <p:tgtEl>
                                          <p:spTgt spid="4">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down)">
                                      <p:cBhvr>
                                        <p:cTn id="19" dur="500"/>
                                        <p:tgtEl>
                                          <p:spTgt spid="4">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down)">
                                      <p:cBhvr>
                                        <p:cTn id="22" dur="500"/>
                                        <p:tgtEl>
                                          <p:spTgt spid="4">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wipe(down)">
                                      <p:cBhvr>
                                        <p:cTn id="25" dur="500"/>
                                        <p:tgtEl>
                                          <p:spTgt spid="4">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wipe(down)">
                                      <p:cBhvr>
                                        <p:cTn id="28" dur="500"/>
                                        <p:tgtEl>
                                          <p:spTgt spid="4">
                                            <p:txEl>
                                              <p:pRg st="7" end="7"/>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wipe(down)">
                                      <p:cBhvr>
                                        <p:cTn id="31" dur="500"/>
                                        <p:tgtEl>
                                          <p:spTgt spid="4">
                                            <p:txEl>
                                              <p:pRg st="8" end="8"/>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wipe(down)">
                                      <p:cBhvr>
                                        <p:cTn id="34" dur="500"/>
                                        <p:tgtEl>
                                          <p:spTgt spid="4">
                                            <p:txEl>
                                              <p:pRg st="9" end="9"/>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wipe(down)">
                                      <p:cBhvr>
                                        <p:cTn id="37" dur="500"/>
                                        <p:tgtEl>
                                          <p:spTgt spid="4">
                                            <p:txEl>
                                              <p:pRg st="10" end="10"/>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wipe(down)">
                                      <p:cBhvr>
                                        <p:cTn id="40" dur="500"/>
                                        <p:tgtEl>
                                          <p:spTgt spid="4">
                                            <p:txEl>
                                              <p:pRg st="11" end="11"/>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wipe(down)">
                                      <p:cBhvr>
                                        <p:cTn id="43" dur="500"/>
                                        <p:tgtEl>
                                          <p:spTgt spid="4">
                                            <p:txEl>
                                              <p:pRg st="12" end="12"/>
                                            </p:tx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wipe(down)">
                                      <p:cBhvr>
                                        <p:cTn id="46" dur="500"/>
                                        <p:tgtEl>
                                          <p:spTgt spid="4">
                                            <p:txEl>
                                              <p:pRg st="13" end="13"/>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Effect transition="in" filter="wipe(down)">
                                      <p:cBhvr>
                                        <p:cTn id="49" dur="500"/>
                                        <p:tgtEl>
                                          <p:spTgt spid="4">
                                            <p:txEl>
                                              <p:pRg st="14" end="14"/>
                                            </p:txEl>
                                          </p:spTgt>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wipe(down)">
                                      <p:cBhvr>
                                        <p:cTn id="52" dur="500"/>
                                        <p:tgtEl>
                                          <p:spTgt spid="4">
                                            <p:txEl>
                                              <p:pRg st="15" end="15"/>
                                            </p:tx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
                                            <p:txEl>
                                              <p:pRg st="16" end="16"/>
                                            </p:txEl>
                                          </p:spTgt>
                                        </p:tgtEl>
                                        <p:attrNameLst>
                                          <p:attrName>style.visibility</p:attrName>
                                        </p:attrNameLst>
                                      </p:cBhvr>
                                      <p:to>
                                        <p:strVal val="visible"/>
                                      </p:to>
                                    </p:set>
                                    <p:animEffect transition="in" filter="wipe(down)">
                                      <p:cBhvr>
                                        <p:cTn id="55" dur="500"/>
                                        <p:tgtEl>
                                          <p:spTgt spid="4">
                                            <p:txEl>
                                              <p:pRg st="16" end="16"/>
                                            </p:txEl>
                                          </p:spTgt>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4">
                                            <p:txEl>
                                              <p:pRg st="17" end="17"/>
                                            </p:txEl>
                                          </p:spTgt>
                                        </p:tgtEl>
                                        <p:attrNameLst>
                                          <p:attrName>style.visibility</p:attrName>
                                        </p:attrNameLst>
                                      </p:cBhvr>
                                      <p:to>
                                        <p:strVal val="visible"/>
                                      </p:to>
                                    </p:set>
                                    <p:animEffect transition="in" filter="wipe(down)">
                                      <p:cBhvr>
                                        <p:cTn id="58"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هرمدل پنج بار انجام میشود.بهترین نتیجه را در میان پنج  آزمایش برای هر مدل از داده 1 در جدول 2 داده میشود. بعنوان توضیح برای این آزمایش ,در اینجا دو شکل میدهیم که شکل 5 و شکل 6 است.هر دوی انها برای مدل اول هستند. بهترین کوانتوم یعنی کوانتومی که بتواند بهترین میانگین زمان انتظار را ناشی شود.بعدی آزمایشی با داده 2 است(همانطور که در جدول 3 نشان داده شد).داده 2 از [16] حاصل میشود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ransition>
    <p:spli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در این کتاب مقدار برای زمان کوانتومی 20</a:t>
            </a:r>
            <a:r>
              <a:rPr lang="en-US" b="1" dirty="0" smtClean="0">
                <a:cs typeface="B Yagut" pitchFamily="2" charset="-78"/>
              </a:rPr>
              <a:t>ms</a:t>
            </a:r>
            <a:r>
              <a:rPr lang="fa-IR" b="1" dirty="0" smtClean="0">
                <a:cs typeface="B Yagut" pitchFamily="2" charset="-78"/>
              </a:rPr>
              <a:t> است.میانگین زمان انتظار که با  </a:t>
            </a:r>
            <a:r>
              <a:rPr lang="en-US" b="1" dirty="0" smtClean="0">
                <a:cs typeface="B Yagut" pitchFamily="2" charset="-78"/>
              </a:rPr>
              <a:t>RR</a:t>
            </a:r>
            <a:r>
              <a:rPr lang="fa-IR" b="1" dirty="0" smtClean="0">
                <a:cs typeface="B Yagut" pitchFamily="2" charset="-78"/>
              </a:rPr>
              <a:t> سنتی نتیجه داد 73 </a:t>
            </a:r>
            <a:r>
              <a:rPr lang="en-US" b="1" dirty="0" smtClean="0">
                <a:cs typeface="B Yagut" pitchFamily="2" charset="-78"/>
              </a:rPr>
              <a:t>ms</a:t>
            </a:r>
            <a:r>
              <a:rPr lang="fa-IR" b="1" dirty="0" smtClean="0">
                <a:cs typeface="B Yagut" pitchFamily="2" charset="-78"/>
              </a:rPr>
              <a:t> است.جدول </a:t>
            </a:r>
            <a:r>
              <a:rPr lang="en-US" b="1" dirty="0" err="1" smtClean="0">
                <a:cs typeface="B Yagut" pitchFamily="2" charset="-78"/>
              </a:rPr>
              <a:t>Gannt</a:t>
            </a:r>
            <a:r>
              <a:rPr lang="fa-IR" b="1" dirty="0" smtClean="0">
                <a:cs typeface="B Yagut" pitchFamily="2" charset="-78"/>
              </a:rPr>
              <a:t> برای این داده میتواند در شکل 7 دیده شود. مثل داده ی 1 پنج آزمایش را برای هر مدل انجام میدهیم و بهترین را در میان این پنج تا انتخاب میکنیم. نتیجه مان در جدول 4 فهرست میشود.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ransition>
    <p:spli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5.2.آزمایش با دسته دوم</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در دسته ی دوم الگوریتممان را  با برخی از الگوریتمها که توسط محققان در منابع  پیشنهاد شده اند مقایسه میکنیم. آزمایشمان برای دسته ی دوم با دسته ی اول فرق میکند.در اینجا,تنها مدلهای 16 را بکار میبریم.این علت از دسته ی اول نتیجه میشود,برای مدل 16ام میانگین زمان انتظار آن تقریبا بهتر از مدلهای دیگر است.علاوه براین فقط یکبار ازمایش را برای این مدل انجام میدهیم</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ransition>
    <p:spli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lnSpc>
                <a:spcPct val="150000"/>
              </a:lnSpc>
              <a:buNone/>
            </a:pPr>
            <a:r>
              <a:rPr lang="fa-IR" b="1" dirty="0" smtClean="0">
                <a:cs typeface="B Yagut" pitchFamily="2" charset="-78"/>
              </a:rPr>
              <a:t>داده ی 3 که از نمونه ی 1 مقاله ی </a:t>
            </a:r>
            <a:r>
              <a:rPr lang="en-US" b="1" dirty="0" err="1" smtClean="0">
                <a:cs typeface="B Yagut" pitchFamily="2" charset="-78"/>
              </a:rPr>
              <a:t>NOOn</a:t>
            </a:r>
            <a:r>
              <a:rPr lang="en-US" b="1" dirty="0" smtClean="0">
                <a:cs typeface="B Yagut" pitchFamily="2" charset="-78"/>
              </a:rPr>
              <a:t> </a:t>
            </a:r>
            <a:r>
              <a:rPr lang="fa-IR" b="1" dirty="0" smtClean="0">
                <a:cs typeface="B Yagut" pitchFamily="2" charset="-78"/>
              </a:rPr>
              <a:t>[1]حاصل میشود در جدول 8 معین میشود.الگوریتم او </a:t>
            </a:r>
            <a:r>
              <a:rPr lang="en-US" b="1" dirty="0" smtClean="0">
                <a:cs typeface="B Yagut" pitchFamily="2" charset="-78"/>
              </a:rPr>
              <a:t>AN</a:t>
            </a:r>
            <a:r>
              <a:rPr lang="fa-IR" b="1" dirty="0" smtClean="0">
                <a:cs typeface="B Yagut" pitchFamily="2" charset="-78"/>
              </a:rPr>
              <a:t> نامیده میشود.در اینجا فقط توجهمان به زمان انتظار است و نتیجه ی الگوریتممان </a:t>
            </a:r>
            <a:r>
              <a:rPr lang="en-US" b="1" dirty="0" smtClean="0">
                <a:cs typeface="B Yagut" pitchFamily="2" charset="-78"/>
              </a:rPr>
              <a:t>50ms</a:t>
            </a:r>
            <a:r>
              <a:rPr lang="fa-IR" b="1" dirty="0" smtClean="0">
                <a:cs typeface="B Yagut" pitchFamily="2" charset="-78"/>
              </a:rPr>
              <a:t> برای میانگین زمان انتظار است.میتوانیم نتیجه ای را ارائه دهیم که با </a:t>
            </a:r>
            <a:r>
              <a:rPr lang="en-US" b="1" dirty="0" smtClean="0">
                <a:cs typeface="B Yagut" pitchFamily="2" charset="-78"/>
              </a:rPr>
              <a:t>AN</a:t>
            </a:r>
            <a:r>
              <a:rPr lang="fa-IR" b="1" dirty="0" smtClean="0">
                <a:cs typeface="B Yagut" pitchFamily="2" charset="-78"/>
              </a:rPr>
              <a:t> مشابه است.شکل 9 نتیجه مان را بما نشان میدهد و آخرین نسل را در پایین فهرست میکند.</a:t>
            </a:r>
            <a:endParaRPr lang="en-US" b="1" dirty="0" smtClean="0">
              <a:cs typeface="B Yagut" pitchFamily="2" charset="-78"/>
            </a:endParaRPr>
          </a:p>
          <a:p>
            <a:pPr algn="just" rtl="1">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p:spli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600200" y="1219200"/>
            <a:ext cx="5668161" cy="516255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lnSpc>
                <a:spcPct val="150000"/>
              </a:lnSpc>
              <a:buNone/>
            </a:pPr>
            <a:r>
              <a:rPr lang="fa-IR" b="1" dirty="0" smtClean="0">
                <a:cs typeface="B Yagut" pitchFamily="2" charset="-78"/>
              </a:rPr>
              <a:t>داده در شکل 10 نمونه ی 2  در مقاله مشابه مانند قبلی است.برای این داده ,دوباره همان نتیجه را مانند </a:t>
            </a:r>
            <a:r>
              <a:rPr lang="en-US" b="1" dirty="0" smtClean="0">
                <a:cs typeface="B Yagut" pitchFamily="2" charset="-78"/>
              </a:rPr>
              <a:t>AN</a:t>
            </a:r>
            <a:r>
              <a:rPr lang="fa-IR" b="1" dirty="0" smtClean="0">
                <a:cs typeface="B Yagut" pitchFamily="2" charset="-78"/>
              </a:rPr>
              <a:t> ,32</a:t>
            </a:r>
            <a:r>
              <a:rPr lang="en-US" b="1" dirty="0" smtClean="0">
                <a:cs typeface="B Yagut" pitchFamily="2" charset="-78"/>
              </a:rPr>
              <a:t>ms</a:t>
            </a:r>
            <a:r>
              <a:rPr lang="fa-IR" b="1" dirty="0" smtClean="0">
                <a:cs typeface="B Yagut" pitchFamily="2" charset="-78"/>
              </a:rPr>
              <a:t> بدست می آوریم.</a:t>
            </a:r>
            <a:endParaRPr lang="en-US" b="1" dirty="0" smtClean="0">
              <a:cs typeface="B Yagut" pitchFamily="2" charset="-78"/>
            </a:endParaRPr>
          </a:p>
          <a:p>
            <a:pPr algn="just" rtl="1">
              <a:buNone/>
            </a:pP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752600" y="3352800"/>
            <a:ext cx="5796028" cy="191452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روشهای مختلفی برای زمانبندی </a:t>
            </a:r>
            <a:r>
              <a:rPr lang="en-US" b="1" dirty="0" smtClean="0">
                <a:cs typeface="B Yagut" pitchFamily="2" charset="-78"/>
              </a:rPr>
              <a:t>CPU</a:t>
            </a:r>
            <a:r>
              <a:rPr lang="fa-IR" b="1" dirty="0" smtClean="0">
                <a:cs typeface="B Yagut" pitchFamily="2" charset="-78"/>
              </a:rPr>
              <a:t> وجود دارد؛ یکی از آنها گردش بنوبت است. گردش </a:t>
            </a:r>
            <a:r>
              <a:rPr lang="fa-IR" b="1" u="sng" dirty="0" smtClean="0">
                <a:solidFill>
                  <a:srgbClr val="FF0000"/>
                </a:solidFill>
                <a:cs typeface="B Yagut" pitchFamily="2" charset="-78"/>
              </a:rPr>
              <a:t>بنوبت، کوانتوم را فراهم میکند </a:t>
            </a:r>
            <a:r>
              <a:rPr lang="fa-IR" b="1" dirty="0" smtClean="0">
                <a:cs typeface="B Yagut" pitchFamily="2" charset="-78"/>
              </a:rPr>
              <a:t>که  برای هر یک از فرایندها مشابه  است. با این حال هیچ استاندارد مشخصی برای کوانتوم وجود ندارد. ناچارا اگر کوانتومی بسیار زیاد باشد</a:t>
            </a:r>
            <a:r>
              <a:rPr lang="fa-IR" b="1" u="sng" dirty="0" smtClean="0">
                <a:solidFill>
                  <a:srgbClr val="FF0000"/>
                </a:solidFill>
                <a:cs typeface="B Yagut" pitchFamily="2" charset="-78"/>
              </a:rPr>
              <a:t>، پاسخ / </a:t>
            </a:r>
            <a:r>
              <a:rPr lang="fa-IR" b="1" dirty="0" smtClean="0">
                <a:cs typeface="B Yagut" pitchFamily="2" charset="-78"/>
              </a:rPr>
              <a:t>زمان انتظاربرای هر فرایند میتواند زیاد باشد و در غیر اینصورت افزایش </a:t>
            </a:r>
            <a:r>
              <a:rPr lang="fa-IR" b="1" u="sng" dirty="0" smtClean="0">
                <a:solidFill>
                  <a:srgbClr val="FF0000"/>
                </a:solidFill>
                <a:cs typeface="B Yagut" pitchFamily="2" charset="-78"/>
              </a:rPr>
              <a:t>رو به به </a:t>
            </a:r>
            <a:r>
              <a:rPr lang="fa-IR" b="1" dirty="0" smtClean="0">
                <a:cs typeface="B Yagut" pitchFamily="2" charset="-78"/>
              </a:rPr>
              <a:t>بالا </a:t>
            </a:r>
            <a:r>
              <a:rPr lang="en-US" b="1" dirty="0" smtClean="0">
                <a:cs typeface="B Yagut" pitchFamily="2" charset="-78"/>
              </a:rPr>
              <a:t>CPU </a:t>
            </a:r>
            <a:r>
              <a:rPr lang="fa-IR" b="1" dirty="0" smtClean="0">
                <a:cs typeface="B Yagut" pitchFamily="2" charset="-78"/>
              </a:rPr>
              <a:t> برای تعویض بستر وجود دارد.</a:t>
            </a:r>
            <a:endParaRPr lang="en-US" b="1" dirty="0" smtClean="0">
              <a:cs typeface="B Yagut" pitchFamily="2" charset="-78"/>
            </a:endParaRPr>
          </a:p>
        </p:txBody>
      </p:sp>
      <p:sp>
        <p:nvSpPr>
          <p:cNvPr id="4" name="Title 1"/>
          <p:cNvSpPr>
            <a:spLocks noGrp="1"/>
          </p:cNvSpPr>
          <p:nvPr>
            <p:ph type="title"/>
          </p:nvPr>
        </p:nvSpPr>
        <p:spPr/>
        <p:txBody>
          <a:bodyPr>
            <a:normAutofit/>
          </a:bodyPr>
          <a:lstStyle/>
          <a:p>
            <a:pPr algn="r" rtl="1"/>
            <a:endParaRPr lang="en-US" b="1" dirty="0" smtClean="0">
              <a:solidFill>
                <a:schemeClr val="tx1"/>
              </a:solidFill>
              <a:cs typeface="A Taha"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ransition>
    <p:spli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lnSpc>
                <a:spcPct val="150000"/>
              </a:lnSpc>
              <a:buNone/>
            </a:pPr>
            <a:r>
              <a:rPr lang="fa-IR" b="1" dirty="0" smtClean="0">
                <a:cs typeface="B Yagut" pitchFamily="2" charset="-78"/>
              </a:rPr>
              <a:t>داده در شکل 11 از مقاله ی </a:t>
            </a:r>
            <a:r>
              <a:rPr lang="en-US" b="1" dirty="0" err="1" smtClean="0">
                <a:cs typeface="B Yagut" pitchFamily="2" charset="-78"/>
              </a:rPr>
              <a:t>Trivedi</a:t>
            </a:r>
            <a:r>
              <a:rPr lang="fa-IR" b="1" dirty="0" smtClean="0">
                <a:cs typeface="B Yagut" pitchFamily="2" charset="-78"/>
              </a:rPr>
              <a:t> [2] بدست آورده میشود.میانگین زمان انتظار آن </a:t>
            </a:r>
            <a:r>
              <a:rPr lang="en-US" b="1" dirty="0" smtClean="0">
                <a:cs typeface="B Yagut" pitchFamily="2" charset="-78"/>
              </a:rPr>
              <a:t>69ms</a:t>
            </a:r>
            <a:r>
              <a:rPr lang="fa-IR" b="1" dirty="0" smtClean="0">
                <a:cs typeface="B Yagut" pitchFamily="2" charset="-78"/>
              </a:rPr>
              <a:t> است.الگوریتممان میتواند نتیجه ی بهتری بدست اورد که 65</a:t>
            </a:r>
            <a:r>
              <a:rPr lang="en-US" b="1" dirty="0" smtClean="0">
                <a:cs typeface="B Yagut" pitchFamily="2" charset="-78"/>
              </a:rPr>
              <a:t>ms</a:t>
            </a:r>
            <a:r>
              <a:rPr lang="fa-IR" b="1" dirty="0" smtClean="0">
                <a:cs typeface="B Yagut" pitchFamily="2" charset="-78"/>
              </a:rPr>
              <a:t> است. </a:t>
            </a:r>
            <a:endParaRPr lang="en-US" b="1" dirty="0" smtClean="0">
              <a:cs typeface="B Yagut" pitchFamily="2" charset="-78"/>
            </a:endParaRPr>
          </a:p>
          <a:p>
            <a:pPr algn="just" rtl="1">
              <a:buNone/>
            </a:pPr>
            <a:endParaRPr lang="fa-IR" dirty="0" smtClean="0"/>
          </a:p>
          <a:p>
            <a:pPr algn="just" rtl="1">
              <a:buNone/>
            </a:pPr>
            <a:endParaRPr lang="fa-IR" dirty="0" smtClean="0"/>
          </a:p>
          <a:p>
            <a:pPr algn="just" rtl="1">
              <a:buNone/>
            </a:pPr>
            <a:r>
              <a:rPr lang="fa-IR" u="sng" dirty="0" smtClean="0">
                <a:solidFill>
                  <a:srgbClr val="FF0000"/>
                </a:solidFill>
              </a:rPr>
              <a:t>بیشتر توضیح داده شود</a:t>
            </a:r>
            <a:endParaRPr lang="en-US" u="sng" dirty="0">
              <a:solidFill>
                <a:srgbClr val="FF0000"/>
              </a:solidFill>
            </a:endParaRPr>
          </a:p>
        </p:txBody>
      </p:sp>
      <p:pic>
        <p:nvPicPr>
          <p:cNvPr id="5122" name="Picture 2"/>
          <p:cNvPicPr>
            <a:picLocks noChangeAspect="1" noChangeArrowheads="1"/>
          </p:cNvPicPr>
          <p:nvPr/>
        </p:nvPicPr>
        <p:blipFill>
          <a:blip r:embed="rId2" cstate="print"/>
          <a:srcRect/>
          <a:stretch>
            <a:fillRect/>
          </a:stretch>
        </p:blipFill>
        <p:spPr bwMode="auto">
          <a:xfrm>
            <a:off x="381000" y="3124200"/>
            <a:ext cx="4491318" cy="318135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600" b="1" dirty="0" smtClean="0">
                <a:solidFill>
                  <a:schemeClr val="tx1"/>
                </a:solidFill>
                <a:latin typeface="+mn-lt"/>
                <a:ea typeface="+mn-ea"/>
                <a:cs typeface="B Yagut" pitchFamily="2" charset="-78"/>
              </a:rPr>
              <a:t>شکل 12 نتیجه ی الگوریتممان را نشان میدهد</a:t>
            </a:r>
            <a:endParaRPr lang="en-US" sz="2600" b="1" dirty="0" smtClean="0">
              <a:solidFill>
                <a:schemeClr val="tx1"/>
              </a:solidFill>
              <a:latin typeface="+mn-lt"/>
              <a:ea typeface="+mn-ea"/>
              <a:cs typeface="B Yagut" pitchFamily="2" charset="-78"/>
            </a:endParaRPr>
          </a:p>
        </p:txBody>
      </p:sp>
      <p:pic>
        <p:nvPicPr>
          <p:cNvPr id="6146" name="Picture 2"/>
          <p:cNvPicPr>
            <a:picLocks noChangeAspect="1" noChangeArrowheads="1"/>
          </p:cNvPicPr>
          <p:nvPr/>
        </p:nvPicPr>
        <p:blipFill>
          <a:blip r:embed="rId2" cstate="print"/>
          <a:srcRect/>
          <a:stretch>
            <a:fillRect/>
          </a:stretch>
        </p:blipFill>
        <p:spPr bwMode="auto">
          <a:xfrm>
            <a:off x="457200" y="1162051"/>
            <a:ext cx="5641548" cy="5162549"/>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داده برای آزمایش بعدی در شکل 13 نشان داده میشود.نتیجه ی </a:t>
            </a:r>
            <a:r>
              <a:rPr lang="en-US" b="1" dirty="0" err="1" smtClean="0">
                <a:cs typeface="B Yagut" pitchFamily="2" charset="-78"/>
              </a:rPr>
              <a:t>Dhakad</a:t>
            </a:r>
            <a:r>
              <a:rPr lang="en-US" b="1" dirty="0" smtClean="0">
                <a:cs typeface="B Yagut" pitchFamily="2" charset="-78"/>
              </a:rPr>
              <a:t> 71ms</a:t>
            </a:r>
            <a:r>
              <a:rPr lang="fa-IR" b="1" dirty="0" smtClean="0">
                <a:cs typeface="B Yagut" pitchFamily="2" charset="-78"/>
              </a:rPr>
              <a:t> و نتیجه ی ما </a:t>
            </a:r>
            <a:r>
              <a:rPr lang="en-US" b="1" dirty="0" smtClean="0">
                <a:cs typeface="B Yagut" pitchFamily="2" charset="-78"/>
              </a:rPr>
              <a:t>62ms</a:t>
            </a:r>
            <a:r>
              <a:rPr lang="fa-IR" b="1" dirty="0" smtClean="0">
                <a:cs typeface="B Yagut" pitchFamily="2" charset="-78"/>
              </a:rPr>
              <a:t> است.نتیجه ی ما در شکل 14 نشان داده میشود.</a:t>
            </a:r>
            <a:endParaRPr lang="en-US" b="1" dirty="0" smtClean="0">
              <a:cs typeface="B Yagut" pitchFamily="2" charset="-78"/>
            </a:endParaRPr>
          </a:p>
          <a:p>
            <a:pPr algn="just" rtl="1">
              <a:buNone/>
            </a:pP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381000" y="2209800"/>
            <a:ext cx="3209925" cy="12954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cstate="print"/>
          <a:srcRect/>
          <a:stretch>
            <a:fillRect/>
          </a:stretch>
        </p:blipFill>
        <p:spPr bwMode="auto">
          <a:xfrm>
            <a:off x="4495800" y="2514600"/>
            <a:ext cx="4171950" cy="3817728"/>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ipe(down)">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171"/>
                                        </p:tgtEl>
                                        <p:attrNameLst>
                                          <p:attrName>style.visibility</p:attrName>
                                        </p:attrNameLst>
                                      </p:cBhvr>
                                      <p:to>
                                        <p:strVal val="visible"/>
                                      </p:to>
                                    </p:set>
                                    <p:anim calcmode="lin" valueType="num">
                                      <p:cBhvr additive="base">
                                        <p:cTn id="12" dur="500" fill="hold"/>
                                        <p:tgtEl>
                                          <p:spTgt spid="7171"/>
                                        </p:tgtEl>
                                        <p:attrNameLst>
                                          <p:attrName>ppt_x</p:attrName>
                                        </p:attrNameLst>
                                      </p:cBhvr>
                                      <p:tavLst>
                                        <p:tav tm="0">
                                          <p:val>
                                            <p:strVal val="#ppt_x"/>
                                          </p:val>
                                        </p:tav>
                                        <p:tav tm="100000">
                                          <p:val>
                                            <p:strVal val="#ppt_x"/>
                                          </p:val>
                                        </p:tav>
                                      </p:tavLst>
                                    </p:anim>
                                    <p:anim calcmode="lin" valueType="num">
                                      <p:cBhvr additive="base">
                                        <p:cTn id="13"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آزمایش بعدیمان با داده ی </a:t>
            </a:r>
            <a:r>
              <a:rPr lang="en-US" b="1" dirty="0" err="1" smtClean="0">
                <a:cs typeface="B Yagut" pitchFamily="2" charset="-78"/>
              </a:rPr>
              <a:t>Yadav</a:t>
            </a:r>
            <a:r>
              <a:rPr lang="fa-IR" b="1" dirty="0" smtClean="0">
                <a:cs typeface="B Yagut" pitchFamily="2" charset="-78"/>
              </a:rPr>
              <a:t> است.برای داده در شکل 15 , نتیجه ی </a:t>
            </a:r>
            <a:r>
              <a:rPr lang="en-US" b="1" dirty="0" err="1" smtClean="0">
                <a:cs typeface="B Yagut" pitchFamily="2" charset="-78"/>
              </a:rPr>
              <a:t>Yadav</a:t>
            </a:r>
            <a:r>
              <a:rPr lang="en-US" b="1" dirty="0" smtClean="0">
                <a:cs typeface="B Yagut" pitchFamily="2" charset="-78"/>
              </a:rPr>
              <a:t> 39.2ms</a:t>
            </a:r>
            <a:r>
              <a:rPr lang="fa-IR" b="1" dirty="0" smtClean="0">
                <a:cs typeface="B Yagut" pitchFamily="2" charset="-78"/>
              </a:rPr>
              <a:t> است.الگوریتم ما نتیجه بهتری را بدست آورده است که </a:t>
            </a:r>
            <a:r>
              <a:rPr lang="en-US" b="1" dirty="0" smtClean="0">
                <a:cs typeface="B Yagut" pitchFamily="2" charset="-78"/>
              </a:rPr>
              <a:t>30.2ms</a:t>
            </a:r>
            <a:r>
              <a:rPr lang="fa-IR" b="1" dirty="0" smtClean="0">
                <a:cs typeface="B Yagut" pitchFamily="2" charset="-78"/>
              </a:rPr>
              <a:t> است.</a:t>
            </a:r>
            <a:endParaRPr lang="en-US" b="1" dirty="0" smtClean="0">
              <a:cs typeface="B Yagut" pitchFamily="2" charset="-78"/>
            </a:endParaRPr>
          </a:p>
          <a:p>
            <a:pPr algn="just" rtl="1">
              <a:buNone/>
            </a:pP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1219200" y="3200400"/>
            <a:ext cx="6128742" cy="22098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ipe(down)">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buNone/>
            </a:pPr>
            <a:r>
              <a:rPr lang="fa-IR" b="1" dirty="0" smtClean="0">
                <a:cs typeface="B Yagut" pitchFamily="2" charset="-78"/>
              </a:rPr>
              <a:t>شکل 16 نتیجه را از الگوریتممان برای داده ی </a:t>
            </a:r>
            <a:r>
              <a:rPr lang="en-US" b="1" dirty="0" err="1" smtClean="0">
                <a:cs typeface="B Yagut" pitchFamily="2" charset="-78"/>
              </a:rPr>
              <a:t>Yadav</a:t>
            </a:r>
            <a:r>
              <a:rPr lang="fa-IR" b="1" dirty="0" smtClean="0">
                <a:cs typeface="B Yagut" pitchFamily="2" charset="-78"/>
              </a:rPr>
              <a:t> میدهد.همانطور که قبلا ذکر شد برای دسته ی دوم آخرین مدل را استفاده میکنیم</a:t>
            </a:r>
            <a:endParaRPr lang="en-US" b="1" dirty="0" smtClean="0">
              <a:cs typeface="B Yagut" pitchFamily="2" charset="-78"/>
            </a:endParaRPr>
          </a:p>
        </p:txBody>
      </p:sp>
      <p:pic>
        <p:nvPicPr>
          <p:cNvPr id="9218" name="Picture 2"/>
          <p:cNvPicPr>
            <a:picLocks noChangeAspect="1" noChangeArrowheads="1"/>
          </p:cNvPicPr>
          <p:nvPr/>
        </p:nvPicPr>
        <p:blipFill>
          <a:blip r:embed="rId2" cstate="print"/>
          <a:srcRect/>
          <a:stretch>
            <a:fillRect/>
          </a:stretch>
        </p:blipFill>
        <p:spPr bwMode="auto">
          <a:xfrm>
            <a:off x="4343400" y="2362200"/>
            <a:ext cx="4305300" cy="3964691"/>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down)">
                                      <p:cBhvr>
                                        <p:cTn id="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buNone/>
            </a:pPr>
            <a:r>
              <a:rPr lang="fa-IR" b="1" dirty="0" smtClean="0">
                <a:cs typeface="B Yagut" pitchFamily="2" charset="-78"/>
              </a:rPr>
              <a:t>سپس, آزمایش را با داده ی [4] انجام میدهیم.شکل 17 این داده را شرح میدهد</a:t>
            </a:r>
            <a:endParaRPr lang="en-US" b="1" dirty="0" smtClean="0">
              <a:cs typeface="B Yagut" pitchFamily="2" charset="-78"/>
            </a:endParaRPr>
          </a:p>
        </p:txBody>
      </p:sp>
      <p:pic>
        <p:nvPicPr>
          <p:cNvPr id="10242" name="Picture 2"/>
          <p:cNvPicPr>
            <a:picLocks noChangeAspect="1" noChangeArrowheads="1"/>
          </p:cNvPicPr>
          <p:nvPr/>
        </p:nvPicPr>
        <p:blipFill>
          <a:blip r:embed="rId2" cstate="print"/>
          <a:srcRect/>
          <a:stretch>
            <a:fillRect/>
          </a:stretch>
        </p:blipFill>
        <p:spPr bwMode="auto">
          <a:xfrm>
            <a:off x="1981200" y="3429000"/>
            <a:ext cx="5162550" cy="246691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ipe(down)">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نتیجه ی الگوریتم پیشنهادیمان در شکل 18 نشان داده میشود.بعنوان مقایسه,نتیجه ی </a:t>
            </a:r>
            <a:r>
              <a:rPr lang="en-US" b="1" dirty="0" err="1" smtClean="0">
                <a:cs typeface="B Yagut" pitchFamily="2" charset="-78"/>
              </a:rPr>
              <a:t>Behera</a:t>
            </a:r>
            <a:r>
              <a:rPr lang="en-US" b="1" dirty="0" smtClean="0">
                <a:cs typeface="B Yagut" pitchFamily="2" charset="-78"/>
              </a:rPr>
              <a:t> 62.4ms</a:t>
            </a:r>
            <a:r>
              <a:rPr lang="fa-IR" b="1" dirty="0" smtClean="0">
                <a:cs typeface="B Yagut" pitchFamily="2" charset="-78"/>
              </a:rPr>
              <a:t> است مشابه با نتیجه ماست.</a:t>
            </a:r>
            <a:endParaRPr lang="en-US" b="1" dirty="0" smtClean="0">
              <a:cs typeface="B Yagut" pitchFamily="2" charset="-78"/>
            </a:endParaRPr>
          </a:p>
          <a:p>
            <a:pPr algn="just" rtl="1">
              <a:buNone/>
            </a:pPr>
            <a:endParaRPr lang="en-US" dirty="0"/>
          </a:p>
        </p:txBody>
      </p:sp>
      <p:pic>
        <p:nvPicPr>
          <p:cNvPr id="11266" name="Picture 2"/>
          <p:cNvPicPr>
            <a:picLocks noChangeAspect="1" noChangeArrowheads="1"/>
          </p:cNvPicPr>
          <p:nvPr/>
        </p:nvPicPr>
        <p:blipFill>
          <a:blip r:embed="rId2" cstate="print"/>
          <a:srcRect/>
          <a:stretch>
            <a:fillRect/>
          </a:stretch>
        </p:blipFill>
        <p:spPr bwMode="auto">
          <a:xfrm>
            <a:off x="4191000" y="2209800"/>
            <a:ext cx="4462463" cy="410292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از [7],داده را همانطور که در شکل 19شرح داده شد بکار میبریم.در اینجا ,مجموع فرایندها پنج است وفرض میشود همه ی فراینده ها به زمان مشابه در </a:t>
            </a:r>
            <a:r>
              <a:rPr lang="en-US" b="1" dirty="0" smtClean="0">
                <a:cs typeface="B Yagut" pitchFamily="2" charset="-78"/>
              </a:rPr>
              <a:t>0ms</a:t>
            </a:r>
            <a:r>
              <a:rPr lang="fa-IR" b="1" dirty="0" smtClean="0">
                <a:cs typeface="B Yagut" pitchFamily="2" charset="-78"/>
              </a:rPr>
              <a:t> برسد.</a:t>
            </a:r>
            <a:endParaRPr lang="en-US" b="1" dirty="0" smtClean="0">
              <a:cs typeface="B Yagut" pitchFamily="2" charset="-78"/>
            </a:endParaRPr>
          </a:p>
        </p:txBody>
      </p:sp>
      <p:pic>
        <p:nvPicPr>
          <p:cNvPr id="12290" name="Picture 2"/>
          <p:cNvPicPr>
            <a:picLocks noChangeAspect="1" noChangeArrowheads="1"/>
          </p:cNvPicPr>
          <p:nvPr/>
        </p:nvPicPr>
        <p:blipFill>
          <a:blip r:embed="rId2" cstate="print"/>
          <a:srcRect/>
          <a:stretch>
            <a:fillRect/>
          </a:stretch>
        </p:blipFill>
        <p:spPr bwMode="auto">
          <a:xfrm>
            <a:off x="1371600" y="3200400"/>
            <a:ext cx="6424358" cy="1890713"/>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down)">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buNone/>
            </a:pPr>
            <a:r>
              <a:rPr lang="fa-IR" b="1" dirty="0" smtClean="0">
                <a:cs typeface="B Yagut" pitchFamily="2" charset="-78"/>
              </a:rPr>
              <a:t>نتیجه ی </a:t>
            </a:r>
            <a:r>
              <a:rPr lang="en-US" b="1" dirty="0" err="1" smtClean="0">
                <a:cs typeface="B Yagut" pitchFamily="2" charset="-78"/>
              </a:rPr>
              <a:t>Nayak</a:t>
            </a:r>
            <a:r>
              <a:rPr lang="en-US" b="1" dirty="0" smtClean="0">
                <a:cs typeface="B Yagut" pitchFamily="2" charset="-78"/>
              </a:rPr>
              <a:t> 85.6ms</a:t>
            </a:r>
            <a:r>
              <a:rPr lang="fa-IR" b="1" dirty="0" smtClean="0">
                <a:cs typeface="B Yagut" pitchFamily="2" charset="-78"/>
              </a:rPr>
              <a:t> است , درحالیکه نتیجه ی ما </a:t>
            </a:r>
            <a:r>
              <a:rPr lang="en-US" b="1" dirty="0" smtClean="0">
                <a:cs typeface="B Yagut" pitchFamily="2" charset="-78"/>
              </a:rPr>
              <a:t>84ms</a:t>
            </a:r>
            <a:r>
              <a:rPr lang="fa-IR" b="1" dirty="0" smtClean="0">
                <a:cs typeface="B Yagut" pitchFamily="2" charset="-78"/>
              </a:rPr>
              <a:t> است.نتیجه ی ما در شکل 20 نشان داده میشود.این نتیجه خیلی بهتر از نتیجه ی </a:t>
            </a:r>
            <a:r>
              <a:rPr lang="en-US" b="1" dirty="0" err="1" smtClean="0">
                <a:cs typeface="B Yagut" pitchFamily="2" charset="-78"/>
              </a:rPr>
              <a:t>Nayak</a:t>
            </a:r>
            <a:r>
              <a:rPr lang="fa-IR" b="1" dirty="0" smtClean="0">
                <a:cs typeface="B Yagut" pitchFamily="2" charset="-78"/>
              </a:rPr>
              <a:t> است.این تفاوت </a:t>
            </a:r>
            <a:r>
              <a:rPr lang="en-US" b="1" dirty="0" smtClean="0">
                <a:cs typeface="B Yagut" pitchFamily="2" charset="-78"/>
              </a:rPr>
              <a:t>0.4ms</a:t>
            </a:r>
            <a:r>
              <a:rPr lang="fa-IR" b="1" dirty="0" smtClean="0">
                <a:cs typeface="B Yagut" pitchFamily="2" charset="-78"/>
              </a:rPr>
              <a:t> است</a:t>
            </a:r>
            <a:endParaRPr lang="en-US" b="1" dirty="0" smtClean="0">
              <a:cs typeface="B Yagut" pitchFamily="2" charset="-78"/>
            </a:endParaRPr>
          </a:p>
        </p:txBody>
      </p:sp>
      <p:pic>
        <p:nvPicPr>
          <p:cNvPr id="13314" name="Picture 2"/>
          <p:cNvPicPr>
            <a:picLocks noChangeAspect="1" noChangeArrowheads="1"/>
          </p:cNvPicPr>
          <p:nvPr/>
        </p:nvPicPr>
        <p:blipFill>
          <a:blip r:embed="rId2" cstate="print"/>
          <a:srcRect/>
          <a:stretch>
            <a:fillRect/>
          </a:stretch>
        </p:blipFill>
        <p:spPr bwMode="auto">
          <a:xfrm>
            <a:off x="4648200" y="2667000"/>
            <a:ext cx="3995738" cy="3685451"/>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down)">
                                      <p:cBhvr>
                                        <p:cTn id="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buNone/>
            </a:pPr>
            <a:r>
              <a:rPr lang="fa-IR" b="1" dirty="0" smtClean="0">
                <a:cs typeface="B Yagut" pitchFamily="2" charset="-78"/>
              </a:rPr>
              <a:t>در آخرین آزمایش مان داده را از</a:t>
            </a:r>
            <a:r>
              <a:rPr lang="fa-IR" u="sng" dirty="0" smtClean="0">
                <a:solidFill>
                  <a:srgbClr val="FF0000"/>
                </a:solidFill>
                <a:cs typeface="B Yagut" pitchFamily="2" charset="-78"/>
              </a:rPr>
              <a:t> [6] </a:t>
            </a:r>
            <a:r>
              <a:rPr lang="fa-IR" b="1" dirty="0" smtClean="0">
                <a:cs typeface="B Yagut" pitchFamily="2" charset="-78"/>
              </a:rPr>
              <a:t>استفاده میکنیم.این داده در جدول 5 زیر داده میشود.برای این ازمایش, نتیجه ی بهتری را از نتیجه ی </a:t>
            </a:r>
            <a:r>
              <a:rPr lang="en-US" b="1" dirty="0" err="1" smtClean="0">
                <a:cs typeface="B Yagut" pitchFamily="2" charset="-78"/>
              </a:rPr>
              <a:t>Raheja</a:t>
            </a:r>
            <a:r>
              <a:rPr lang="fa-IR" b="1" dirty="0" smtClean="0">
                <a:cs typeface="B Yagut" pitchFamily="2" charset="-78"/>
              </a:rPr>
              <a:t> بدست می آوریم.میانگین زمان انتظار </a:t>
            </a:r>
            <a:r>
              <a:rPr lang="en-US" b="1" dirty="0" err="1" smtClean="0">
                <a:cs typeface="B Yagut" pitchFamily="2" charset="-78"/>
              </a:rPr>
              <a:t>Raheja</a:t>
            </a:r>
            <a:r>
              <a:rPr lang="en-US" b="1" dirty="0" smtClean="0">
                <a:cs typeface="B Yagut" pitchFamily="2" charset="-78"/>
              </a:rPr>
              <a:t> 11.8ms</a:t>
            </a:r>
            <a:r>
              <a:rPr lang="fa-IR" b="1" dirty="0" smtClean="0">
                <a:cs typeface="B Yagut" pitchFamily="2" charset="-78"/>
              </a:rPr>
              <a:t> است که بدتر از نتیجه ی ماست که </a:t>
            </a:r>
            <a:r>
              <a:rPr lang="en-US" b="1" dirty="0" smtClean="0">
                <a:cs typeface="B Yagut" pitchFamily="2" charset="-78"/>
              </a:rPr>
              <a:t>9.5ms</a:t>
            </a:r>
            <a:r>
              <a:rPr lang="fa-IR" b="1" dirty="0" smtClean="0">
                <a:cs typeface="B Yagut" pitchFamily="2" charset="-78"/>
              </a:rPr>
              <a:t> است.برای توضیح نتیجه مان شکل 21 زیر را ببینید.</a:t>
            </a:r>
            <a:endParaRPr lang="en-US" b="1" dirty="0" smtClean="0">
              <a:cs typeface="B Yagut" pitchFamily="2" charset="-78"/>
            </a:endParaRPr>
          </a:p>
        </p:txBody>
      </p:sp>
      <p:sp>
        <p:nvSpPr>
          <p:cNvPr id="4" name="Rectangle 3"/>
          <p:cNvSpPr/>
          <p:nvPr/>
        </p:nvSpPr>
        <p:spPr>
          <a:xfrm>
            <a:off x="5334000" y="4343400"/>
            <a:ext cx="3276600" cy="1477328"/>
          </a:xfrm>
          <a:prstGeom prst="rect">
            <a:avLst/>
          </a:prstGeom>
        </p:spPr>
        <p:txBody>
          <a:bodyPr wrap="square">
            <a:spAutoFit/>
          </a:bodyPr>
          <a:lstStyle/>
          <a:p>
            <a:r>
              <a:rPr lang="en-US" b="1" dirty="0" smtClean="0"/>
              <a:t>Process 	Burst time 	</a:t>
            </a:r>
          </a:p>
          <a:p>
            <a:r>
              <a:rPr lang="en-US" dirty="0" smtClean="0"/>
              <a:t>P1 	8 	</a:t>
            </a:r>
          </a:p>
          <a:p>
            <a:r>
              <a:rPr lang="en-US" dirty="0" smtClean="0"/>
              <a:t>P2 	5 	</a:t>
            </a:r>
          </a:p>
          <a:p>
            <a:r>
              <a:rPr lang="en-US" dirty="0" smtClean="0"/>
              <a:t>P3 	4 	</a:t>
            </a:r>
          </a:p>
          <a:p>
            <a:r>
              <a:rPr lang="en-US" dirty="0" smtClean="0"/>
              <a:t>P4 	7 	</a:t>
            </a:r>
          </a:p>
        </p:txBody>
      </p:sp>
      <p:pic>
        <p:nvPicPr>
          <p:cNvPr id="14338" name="Picture 2"/>
          <p:cNvPicPr>
            <a:picLocks noChangeAspect="1" noChangeArrowheads="1"/>
          </p:cNvPicPr>
          <p:nvPr/>
        </p:nvPicPr>
        <p:blipFill>
          <a:blip r:embed="rId2" cstate="print"/>
          <a:srcRect/>
          <a:stretch>
            <a:fillRect/>
          </a:stretch>
        </p:blipFill>
        <p:spPr bwMode="auto">
          <a:xfrm>
            <a:off x="457200" y="2895646"/>
            <a:ext cx="3733800" cy="3432972"/>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down)">
                                      <p:cBhvr>
                                        <p:cTn id="13" dur="500"/>
                                        <p:tgtEl>
                                          <p:spTgt spid="4">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down)">
                                      <p:cBhvr>
                                        <p:cTn id="16" dur="500"/>
                                        <p:tgtEl>
                                          <p:spTgt spid="4">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down)">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4338"/>
                                        </p:tgtEl>
                                        <p:attrNameLst>
                                          <p:attrName>style.visibility</p:attrName>
                                        </p:attrNameLst>
                                      </p:cBhvr>
                                      <p:to>
                                        <p:strVal val="visible"/>
                                      </p:to>
                                    </p:set>
                                    <p:animEffect transition="in" filter="wipe(down)">
                                      <p:cBhvr>
                                        <p:cTn id="24"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pPr algn="just" rtl="1">
              <a:lnSpc>
                <a:spcPct val="150000"/>
              </a:lnSpc>
              <a:buNone/>
            </a:pPr>
            <a:r>
              <a:rPr lang="fa-IR" b="1" dirty="0" smtClean="0">
                <a:cs typeface="B Yagut" pitchFamily="2" charset="-78"/>
              </a:rPr>
              <a:t>این پژوهش به بهبود عملکرد الگوریتم گردش بنوبت مربوط است. روشمان اینست که گردش بنوبت را با الگوریتم ژنتیک ترکیب میکنیم. در این روش فردی, کوانتوم است که برای بدست آوردن بهترین کوانتوم تکرار میشود که حداقل میانگین زمان انتظار را تولید میکند.عدد صحیح را برای نشان دادن کروموزومی با طول سه بکار میبریم.علاوه بر این روش چرخ رولت را برای انتخاب والدین و روش جایگزینی حالت پایدار را برای انتخاب بقا استفاده میکنیم.با استفاده از یک نقطه ی متقاطع و جهش تلنگری ,این روش میتواند بهتر از میانگین زمان انتظار نسبت به آن که در منابع بکار رفته یافت میشود,نتیجه میدهد.</a:t>
            </a:r>
            <a:endParaRPr lang="en-US" b="1" dirty="0" smtClean="0">
              <a:cs typeface="B Yagut" pitchFamily="2" charset="-78"/>
            </a:endParaRPr>
          </a:p>
        </p:txBody>
      </p:sp>
      <p:sp>
        <p:nvSpPr>
          <p:cNvPr id="4" name="Title 1"/>
          <p:cNvSpPr>
            <a:spLocks noGrp="1"/>
          </p:cNvSpPr>
          <p:nvPr>
            <p:ph type="title"/>
          </p:nvPr>
        </p:nvSpPr>
        <p:spPr/>
        <p:txBody>
          <a:bodyPr>
            <a:normAutofit/>
          </a:bodyPr>
          <a:lstStyle/>
          <a:p>
            <a:pPr algn="r" rtl="1"/>
            <a:endParaRPr lang="en-US" b="1" dirty="0" smtClean="0">
              <a:solidFill>
                <a:schemeClr val="tx1"/>
              </a:solidFill>
              <a:cs typeface="A Taha"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p:spli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6.پیشنهاد  بنده</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براساس آزمایشمان میتوانیم نتیجه بگیریم که ادغام </a:t>
            </a:r>
            <a:r>
              <a:rPr lang="en-US" b="1" dirty="0" smtClean="0">
                <a:cs typeface="B Yagut" pitchFamily="2" charset="-78"/>
              </a:rPr>
              <a:t>GA</a:t>
            </a:r>
            <a:r>
              <a:rPr lang="fa-IR" b="1" dirty="0" smtClean="0">
                <a:cs typeface="B Yagut" pitchFamily="2" charset="-78"/>
              </a:rPr>
              <a:t> با </a:t>
            </a:r>
            <a:r>
              <a:rPr lang="en-US" b="1" dirty="0" smtClean="0">
                <a:cs typeface="B Yagut" pitchFamily="2" charset="-78"/>
              </a:rPr>
              <a:t>RR</a:t>
            </a:r>
            <a:r>
              <a:rPr lang="fa-IR" b="1" dirty="0" smtClean="0">
                <a:cs typeface="B Yagut" pitchFamily="2" charset="-78"/>
              </a:rPr>
              <a:t> میتواند نتیجه ی بهتری را از نظر میانگین زمان انتظار بدست اورد.برای مدل 16ام که در دسته ی دوم بکار بردیم این الگوریتم پیشنهادی تقریبا میتواند نتیجه ی بهتری نسبت به نتیجه ی محققان قبلی بدست اورد.ضمنا ,برای دسته ی اول ,الگوریتممان میتواند زمان کوانتومی ایجاد کند که میتواند برای میانگین زمان انتظار نسبت به آنچه که در اطلاعاتی که مدرس داده نتیجه ی بهتری داشته باشد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p:split orient="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lnSpc>
                <a:spcPct val="150000"/>
              </a:lnSpc>
              <a:buNone/>
            </a:pPr>
            <a:r>
              <a:rPr lang="fa-IR" b="1" dirty="0" smtClean="0">
                <a:cs typeface="B Yagut" pitchFamily="2" charset="-78"/>
              </a:rPr>
              <a:t>ممکن است فرض کنیم که میانگین زمان انتظار بهتری معمولا برای تعداد زیادی نسل و/ یا جمعیت حاصل شود.باوجود این,بدلیل ویژگی </a:t>
            </a:r>
            <a:r>
              <a:rPr lang="en-US" b="1" dirty="0" smtClean="0">
                <a:cs typeface="B Yagut" pitchFamily="2" charset="-78"/>
              </a:rPr>
              <a:t>GA</a:t>
            </a:r>
            <a:r>
              <a:rPr lang="fa-IR" b="1" dirty="0" smtClean="0">
                <a:cs typeface="B Yagut" pitchFamily="2" charset="-78"/>
              </a:rPr>
              <a:t> بعنوان روش جستجوی راه حل تصادفی,گاهی الگوریتم مان نتیجه ی بدی میدهد.بنابراین,برای یک داده و مدل ,بهتر است که بیشتر از یکبار آزمایش را انجام دهیم.بعبارت دیگر باید تکرار در همان داده و مدل انجام شود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ransition>
    <p:split orient="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buNone/>
            </a:pPr>
            <a:r>
              <a:rPr lang="fa-IR" b="1" dirty="0" smtClean="0">
                <a:cs typeface="B Yagut" pitchFamily="2" charset="-78"/>
              </a:rPr>
              <a:t>با وجود نقاط ضعفی مثل تکرار در الگوریتم در حال اجرا برای بیشتر از یک به تعداد نامحدود ی از آزمایش ,براساس تجربه مان , برای انجام یک ازمایش زمان کمتری میبرد.اگرچه ان در زمان بیشتر و بیشتری انجام میشود ,زمان ناچیزی میبرد.علاوه براین, به این دلیل که الگوریتم پیشنهادیمان میتواند تقریبا میانگین زمان انتظار بهتری را نسبت به تحقیقهای دیگر در مرجعمان بدست آورد,این الگوریتم پیشنهادی باید  بیشتر توسعه داده شود.بنابراین نه تنها ان میتواند میانگین زمان انتظار را ارائه دهد,بلکه پارامترهای دیگری مثل مدت زمان صرف شده ,تعویض بستر و غیره را نیز ارائه میکند</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ransition>
    <p:split orient="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solidFill>
                  <a:schemeClr val="tx1"/>
                </a:solidFill>
                <a:cs typeface="A Taha" pitchFamily="2" charset="-78"/>
              </a:rPr>
              <a:t>7.هدف</a:t>
            </a:r>
            <a:endParaRPr lang="en-US" b="1" dirty="0" smtClean="0">
              <a:solidFill>
                <a:schemeClr val="tx1"/>
              </a:solidFill>
              <a:cs typeface="A Taha" pitchFamily="2" charset="-78"/>
            </a:endParaRPr>
          </a:p>
        </p:txBody>
      </p:sp>
      <p:sp>
        <p:nvSpPr>
          <p:cNvPr id="3" name="Content Placeholder 2"/>
          <p:cNvSpPr>
            <a:spLocks noGrp="1"/>
          </p:cNvSpPr>
          <p:nvPr>
            <p:ph sz="quarter" idx="1"/>
          </p:nvPr>
        </p:nvSpPr>
        <p:spPr/>
        <p:txBody>
          <a:bodyPr/>
          <a:lstStyle/>
          <a:p>
            <a:pPr algn="just" rtl="1">
              <a:buNone/>
            </a:pPr>
            <a:r>
              <a:rPr lang="fa-IR" b="1" dirty="0" smtClean="0">
                <a:cs typeface="B Yagut" pitchFamily="2" charset="-78"/>
              </a:rPr>
              <a:t>هدف </a:t>
            </a:r>
            <a:r>
              <a:rPr lang="fa-IR" b="1" dirty="0" smtClean="0">
                <a:cs typeface="B Yagut" pitchFamily="2" charset="-78"/>
              </a:rPr>
              <a:t>از </a:t>
            </a:r>
            <a:r>
              <a:rPr lang="fa-IR" b="1" dirty="0" smtClean="0">
                <a:cs typeface="B Yagut" pitchFamily="2" charset="-78"/>
              </a:rPr>
              <a:t>این پروژه این است که آزمایش در بار اول فقط انجام شود و با دفت بالا که نیاز به صرف زمان زیاد نداشته باشه.</a:t>
            </a:r>
            <a:endParaRPr lang="en-US" b="1" dirty="0" smtClean="0">
              <a:cs typeface="B Yagut"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ransition>
    <p:spli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54</a:t>
            </a:fld>
            <a:endParaRPr lang="en-US"/>
          </a:p>
        </p:txBody>
      </p:sp>
      <p:sp>
        <p:nvSpPr>
          <p:cNvPr id="4" name="Content Placeholder 3"/>
          <p:cNvSpPr>
            <a:spLocks noGrp="1"/>
          </p:cNvSpPr>
          <p:nvPr>
            <p:ph sz="quarter" idx="1"/>
          </p:nvPr>
        </p:nvSpPr>
        <p:spPr/>
        <p:txBody>
          <a:bodyPr/>
          <a:lstStyle/>
          <a:p>
            <a:endParaRPr lang="en-US"/>
          </a:p>
        </p:txBody>
      </p:sp>
    </p:spTree>
    <p:extLst>
      <p:ext uri="{BB962C8B-B14F-4D97-AF65-F5344CB8AC3E}">
        <p14:creationId xmlns:p14="http://schemas.microsoft.com/office/powerpoint/2010/main" val="364575707"/>
      </p:ext>
    </p:extLst>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b="1" dirty="0" smtClean="0">
                <a:solidFill>
                  <a:schemeClr val="tx1"/>
                </a:solidFill>
                <a:cs typeface="A Taha" pitchFamily="2" charset="-78"/>
              </a:rPr>
              <a:t>اصطلاحات</a:t>
            </a:r>
            <a:r>
              <a:rPr lang="fa-IR" b="1" dirty="0" smtClean="0"/>
              <a:t> </a:t>
            </a:r>
            <a:r>
              <a:rPr lang="fa-IR" sz="3600" b="1" dirty="0" smtClean="0">
                <a:solidFill>
                  <a:schemeClr val="tx1"/>
                </a:solidFill>
                <a:cs typeface="A Taha" pitchFamily="2" charset="-78"/>
              </a:rPr>
              <a:t>کلی</a:t>
            </a:r>
            <a:endParaRPr lang="en-US" dirty="0"/>
          </a:p>
        </p:txBody>
      </p:sp>
      <p:sp>
        <p:nvSpPr>
          <p:cNvPr id="3" name="Content Placeholder 2"/>
          <p:cNvSpPr>
            <a:spLocks noGrp="1"/>
          </p:cNvSpPr>
          <p:nvPr>
            <p:ph sz="quarter" idx="1"/>
          </p:nvPr>
        </p:nvSpPr>
        <p:spPr/>
        <p:txBody>
          <a:bodyPr/>
          <a:lstStyle/>
          <a:p>
            <a:pPr algn="r" rtl="1">
              <a:lnSpc>
                <a:spcPct val="150000"/>
              </a:lnSpc>
            </a:pPr>
            <a:r>
              <a:rPr lang="fa-IR" b="1" dirty="0" smtClean="0">
                <a:cs typeface="B Yagut" pitchFamily="2" charset="-78"/>
              </a:rPr>
              <a:t>زمانبندی </a:t>
            </a:r>
            <a:r>
              <a:rPr lang="en-US" b="1" dirty="0" smtClean="0">
                <a:cs typeface="B Yagut" pitchFamily="2" charset="-78"/>
              </a:rPr>
              <a:t>CPU</a:t>
            </a:r>
            <a:r>
              <a:rPr lang="fa-IR" b="1" dirty="0" smtClean="0">
                <a:cs typeface="B Yagut" pitchFamily="2" charset="-78"/>
              </a:rPr>
              <a:t>,الگوریتم گردش بنوبت,الگوریتم ژنتیک.</a:t>
            </a:r>
            <a:endParaRPr lang="en-US" b="1" dirty="0" smtClean="0">
              <a:cs typeface="B Yagut" pitchFamily="2" charset="-78"/>
            </a:endParaRPr>
          </a:p>
          <a:p>
            <a:pPr algn="r" rtl="1">
              <a:lnSpc>
                <a:spcPct val="150000"/>
              </a:lnSpc>
            </a:pPr>
            <a:r>
              <a:rPr lang="fa-IR" b="1" dirty="0" smtClean="0">
                <a:cs typeface="B Yagut" pitchFamily="2" charset="-78"/>
              </a:rPr>
              <a:t>کلمات کلیدی</a:t>
            </a:r>
            <a:endParaRPr lang="en-US" b="1" dirty="0" smtClean="0">
              <a:cs typeface="B Yagut" pitchFamily="2" charset="-78"/>
            </a:endParaRPr>
          </a:p>
          <a:p>
            <a:pPr algn="r" rtl="1">
              <a:lnSpc>
                <a:spcPct val="150000"/>
              </a:lnSpc>
            </a:pPr>
            <a:r>
              <a:rPr lang="fa-IR" b="1" dirty="0" smtClean="0">
                <a:cs typeface="B Yagut" pitchFamily="2" charset="-78"/>
              </a:rPr>
              <a:t>گردش بنوبت ژنتیک</a:t>
            </a:r>
            <a:endParaRPr lang="en-US" b="1" dirty="0" smtClean="0">
              <a:cs typeface="B Yagut" pitchFamily="2" charset="-78"/>
            </a:endParaRPr>
          </a:p>
          <a:p>
            <a:pPr algn="r" rtl="1">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cs typeface="A Taha" pitchFamily="2" charset="-78"/>
              </a:rPr>
              <a:t>Round-robin </a:t>
            </a:r>
            <a:r>
              <a:rPr lang="fa-IR" dirty="0" smtClean="0">
                <a:cs typeface="A Taha" pitchFamily="2" charset="-78"/>
              </a:rPr>
              <a:t>تعریف الگوریتم </a:t>
            </a:r>
            <a:endParaRPr lang="en-US" dirty="0">
              <a:cs typeface="A Taha" pitchFamily="2"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4" name="Content Placeholder 3"/>
          <p:cNvSpPr>
            <a:spLocks noGrp="1"/>
          </p:cNvSpPr>
          <p:nvPr>
            <p:ph sz="quarter" idx="1"/>
          </p:nvPr>
        </p:nvSpPr>
        <p:spPr/>
        <p:txBody>
          <a:bodyPr/>
          <a:lstStyle/>
          <a:p>
            <a:pPr algn="just" rtl="1"/>
            <a:r>
              <a:rPr lang="ar-SA" dirty="0" smtClean="0">
                <a:cs typeface="B Yagut" pitchFamily="2" charset="-78"/>
              </a:rPr>
              <a:t>زمان‌بندی نوبت چرخشی</a:t>
            </a:r>
            <a:r>
              <a:rPr lang="en-US" dirty="0" smtClean="0">
                <a:cs typeface="B Yagut" pitchFamily="2" charset="-78"/>
              </a:rPr>
              <a:t> (Round-robin Scheduling) </a:t>
            </a:r>
            <a:r>
              <a:rPr lang="ar-SA" dirty="0" smtClean="0">
                <a:cs typeface="B Yagut" pitchFamily="2" charset="-78"/>
              </a:rPr>
              <a:t>یا</a:t>
            </a:r>
            <a:r>
              <a:rPr lang="en-US" dirty="0" smtClean="0">
                <a:cs typeface="B Yagut" pitchFamily="2" charset="-78"/>
              </a:rPr>
              <a:t> (RR) </a:t>
            </a:r>
            <a:r>
              <a:rPr lang="ar-SA" dirty="0" smtClean="0">
                <a:cs typeface="B Yagut" pitchFamily="2" charset="-78"/>
              </a:rPr>
              <a:t>یکی از الگوریتم‌هایی است که با فرایندها و زمان بندی شبکه کار می‌کند</a:t>
            </a:r>
            <a:r>
              <a:rPr lang="en-US" dirty="0" smtClean="0">
                <a:cs typeface="B Yagut" pitchFamily="2" charset="-78"/>
              </a:rPr>
              <a:t>. </a:t>
            </a:r>
            <a:r>
              <a:rPr lang="ar-SA" dirty="0" smtClean="0">
                <a:cs typeface="B Yagut" pitchFamily="2" charset="-78"/>
              </a:rPr>
              <a:t>پارامترهایی که عموماً استفاده می‌شوند، قطعات زمانی هستند که به هر فرایند بخش یکسان و به صورت ترتیب چرخشی انتساب داده می‌شود، تمام فرایندها بدون اولویت در نظر گرفته می‌شوند.(که به اجرای چرخشی معروف است) زمان بندی</a:t>
            </a:r>
            <a:r>
              <a:rPr lang="en-US" dirty="0" smtClean="0">
                <a:cs typeface="B Yagut" pitchFamily="2" charset="-78"/>
              </a:rPr>
              <a:t> RR </a:t>
            </a:r>
            <a:r>
              <a:rPr lang="ar-SA" dirty="0" smtClean="0">
                <a:cs typeface="B Yagut" pitchFamily="2" charset="-78"/>
              </a:rPr>
              <a:t>ساده، پیاده سازی آسان و بدون قحطی است. این زمان بندی هم چنین می‌تواند برای مسائل زمان بندی دیگر مثل زمان بندی بسته داده در شبکه‌های کامپیوتری بکار برده شود. این خط مشی سیستم عامل است</a:t>
            </a:r>
            <a:r>
              <a:rPr lang="en-US" dirty="0" smtClean="0">
                <a:cs typeface="B Yagut" pitchFamily="2" charset="-78"/>
              </a:rPr>
              <a:t>.</a:t>
            </a:r>
          </a:p>
          <a:p>
            <a:pPr algn="just" rtl="1"/>
            <a:r>
              <a:rPr lang="ar-SA" dirty="0" smtClean="0">
                <a:cs typeface="B Yagut" pitchFamily="2" charset="-78"/>
              </a:rPr>
              <a:t>نام الگوریتم از اصل نوبت چرخشی که در دیگر زمینه‌ها معروف است می‌آید، که هر فردی یک سهم یکسان از چیزی را در نوبت می‌گیرد</a:t>
            </a:r>
            <a:r>
              <a:rPr lang="en-US" dirty="0" smtClean="0">
                <a:cs typeface="B Yagut" pitchFamily="2" charset="-78"/>
              </a:rPr>
              <a:t>.</a:t>
            </a:r>
          </a:p>
          <a:p>
            <a:pPr algn="just"/>
            <a:endParaRPr lang="en-US" dirty="0">
              <a:cs typeface="B Yagut" pitchFamily="2" charset="-78"/>
            </a:endParaRPr>
          </a:p>
        </p:txBody>
      </p:sp>
    </p:spTree>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b="1" dirty="0" smtClean="0">
                <a:cs typeface="A Taha" pitchFamily="2" charset="-78"/>
              </a:rPr>
              <a:t>زمان بندی فرایندها</a:t>
            </a:r>
            <a:r>
              <a:rPr lang="fa-IR" b="1" dirty="0" smtClean="0">
                <a:cs typeface="A Taha" pitchFamily="2" charset="-78"/>
              </a:rPr>
              <a:t> در </a:t>
            </a:r>
            <a:r>
              <a:rPr lang="en-US" b="1" dirty="0" smtClean="0">
                <a:cs typeface="A Taha" pitchFamily="2" charset="-78"/>
              </a:rPr>
              <a:t> RR</a:t>
            </a:r>
            <a:endParaRPr lang="en-US" dirty="0">
              <a:cs typeface="A Taha" pitchFamily="2"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
        <p:nvSpPr>
          <p:cNvPr id="4" name="Content Placeholder 3"/>
          <p:cNvSpPr>
            <a:spLocks noGrp="1"/>
          </p:cNvSpPr>
          <p:nvPr>
            <p:ph sz="quarter" idx="1"/>
          </p:nvPr>
        </p:nvSpPr>
        <p:spPr/>
        <p:txBody>
          <a:bodyPr>
            <a:normAutofit fontScale="92500" lnSpcReduction="10000"/>
          </a:bodyPr>
          <a:lstStyle/>
          <a:p>
            <a:pPr algn="just" rtl="1"/>
            <a:r>
              <a:rPr lang="ar-SA" dirty="0" smtClean="0"/>
              <a:t>زمان بندی فرایندها به صورت منصفانه‌است، یک زمان بند</a:t>
            </a:r>
            <a:r>
              <a:rPr lang="en-US" dirty="0" smtClean="0"/>
              <a:t> RR </a:t>
            </a:r>
            <a:r>
              <a:rPr lang="ar-SA" dirty="0" smtClean="0"/>
              <a:t>عموماً اشتراک زمانی را در نظر می‌گیرد. به هر </a:t>
            </a:r>
            <a:r>
              <a:rPr lang="fa-IR" dirty="0" smtClean="0"/>
              <a:t>کار </a:t>
            </a:r>
            <a:r>
              <a:rPr lang="ar-SA" dirty="0" smtClean="0"/>
              <a:t>یک قطعه زمانی یا </a:t>
            </a:r>
            <a:r>
              <a:rPr lang="fa-IR" dirty="0" smtClean="0"/>
              <a:t>کوانتوم</a:t>
            </a:r>
            <a:r>
              <a:rPr lang="en-US" dirty="0" smtClean="0"/>
              <a:t> (</a:t>
            </a:r>
            <a:r>
              <a:rPr lang="ar-SA" dirty="0" smtClean="0"/>
              <a:t>توسط</a:t>
            </a:r>
            <a:r>
              <a:rPr lang="en-US" dirty="0" smtClean="0"/>
              <a:t> </a:t>
            </a:r>
            <a:r>
              <a:rPr lang="en-US" dirty="0" err="1" smtClean="0"/>
              <a:t>cpu</a:t>
            </a:r>
            <a:r>
              <a:rPr lang="en-US" dirty="0" smtClean="0"/>
              <a:t> </a:t>
            </a:r>
            <a:r>
              <a:rPr lang="ar-SA" dirty="0" smtClean="0"/>
              <a:t>اجازه داده می‌شود) داده می‌شود، اگر یک کار تمام نشده باشد به وسیله آن وقفه داده می‌شود و آن کا</a:t>
            </a:r>
            <a:r>
              <a:rPr lang="fa-IR" dirty="0" smtClean="0"/>
              <a:t>ر</a:t>
            </a:r>
            <a:r>
              <a:rPr lang="en-US" dirty="0" smtClean="0"/>
              <a:t> </a:t>
            </a:r>
            <a:r>
              <a:rPr lang="ar-SA" dirty="0" smtClean="0"/>
              <a:t>دوباره در زمان بعدی¬ یک قطعه زمانی به فرایند اختصاص می‌دهد. اگر اشتراک زمانی نباشد یا کوانتوم‌ها بزرگتر از سایز کارها باشند، یک فرایندی که کارهای بزرگ را تولید کرده‌است نسبت به فرایندهای دیگر مورد توجه قرار خواهد گرفت</a:t>
            </a:r>
            <a:r>
              <a:rPr lang="en-US" dirty="0" smtClean="0"/>
              <a:t>.</a:t>
            </a:r>
          </a:p>
          <a:p>
            <a:pPr algn="just" rtl="1"/>
            <a:r>
              <a:rPr lang="ar-SA" dirty="0" smtClean="0"/>
              <a:t>مثلاً اگر قطعه زمانی </a:t>
            </a:r>
            <a:r>
              <a:rPr lang="fa-IR" dirty="0" smtClean="0"/>
              <a:t>۱۰۰</a:t>
            </a:r>
            <a:r>
              <a:rPr lang="ar-SA" dirty="0" smtClean="0"/>
              <a:t> میلی ثانیه باشد و کارشماره یک، مجموعاً </a:t>
            </a:r>
            <a:r>
              <a:rPr lang="fa-IR" dirty="0" smtClean="0"/>
              <a:t>۲۵۰</a:t>
            </a:r>
            <a:r>
              <a:rPr lang="ar-SA" dirty="0" smtClean="0"/>
              <a:t> میلی ثانیه</a:t>
            </a:r>
            <a:r>
              <a:rPr lang="fa-IR" dirty="0" smtClean="0"/>
              <a:t> </a:t>
            </a:r>
            <a:r>
              <a:rPr lang="ar-SA" dirty="0" smtClean="0"/>
              <a:t>طول کشد تا کامل شود، زمان بند</a:t>
            </a:r>
            <a:r>
              <a:rPr lang="en-US" dirty="0" smtClean="0"/>
              <a:t> RR</a:t>
            </a:r>
            <a:r>
              <a:rPr lang="ar-SA" dirty="0" smtClean="0"/>
              <a:t>، کار</a:t>
            </a:r>
            <a:r>
              <a:rPr lang="fa-IR" dirty="0" smtClean="0"/>
              <a:t> </a:t>
            </a:r>
            <a:r>
              <a:rPr lang="ar-SA" dirty="0" smtClean="0"/>
              <a:t>را </a:t>
            </a:r>
            <a:r>
              <a:rPr lang="fa-IR" dirty="0" smtClean="0"/>
              <a:t>۱۰۰ </a:t>
            </a:r>
            <a:r>
              <a:rPr lang="ar-SA" dirty="0" smtClean="0"/>
              <a:t>میلی ثانیه</a:t>
            </a:r>
            <a:r>
              <a:rPr lang="en-US" dirty="0" smtClean="0"/>
              <a:t> </a:t>
            </a:r>
            <a:r>
              <a:rPr lang="ar-SA" dirty="0" smtClean="0"/>
              <a:t>به تعویق می‌اندازد و به دیگر فرایندها زمانشان را روی</a:t>
            </a:r>
            <a:r>
              <a:rPr lang="en-US" dirty="0" smtClean="0"/>
              <a:t> </a:t>
            </a:r>
            <a:r>
              <a:rPr lang="en-US" dirty="0" err="1" smtClean="0"/>
              <a:t>cpu</a:t>
            </a:r>
            <a:r>
              <a:rPr lang="en-US" dirty="0" smtClean="0"/>
              <a:t> </a:t>
            </a:r>
            <a:r>
              <a:rPr lang="ar-SA" dirty="0" smtClean="0"/>
              <a:t>می‌دهد. اولین بار کارهای دیگر سهم یکسانشان را دارند؛ (</a:t>
            </a:r>
            <a:r>
              <a:rPr lang="fa-IR" dirty="0" smtClean="0"/>
              <a:t>۱۰۰</a:t>
            </a:r>
            <a:r>
              <a:rPr lang="ar-SA" dirty="0" smtClean="0"/>
              <a:t> میلی ثانیه) کار شماره یک تخصیص دیگری از زمان</a:t>
            </a:r>
            <a:r>
              <a:rPr lang="en-US" dirty="0" smtClean="0"/>
              <a:t> </a:t>
            </a:r>
            <a:r>
              <a:rPr lang="en-US" dirty="0" err="1" smtClean="0"/>
              <a:t>cpu</a:t>
            </a:r>
            <a:r>
              <a:rPr lang="en-US" dirty="0" smtClean="0"/>
              <a:t> </a:t>
            </a:r>
            <a:r>
              <a:rPr lang="ar-SA" dirty="0" smtClean="0"/>
              <a:t>را خواهد گرفت و چرخه ادامه پیدا خواهد کرد. این فرایندها ادامه پیدا خواهند کرد تا زمانیکه کار تمام شود و احتیاجی به زمان بیشتری روی</a:t>
            </a:r>
            <a:r>
              <a:rPr lang="en-US" dirty="0" smtClean="0"/>
              <a:t> </a:t>
            </a:r>
            <a:r>
              <a:rPr lang="en-US" dirty="0" err="1" smtClean="0"/>
              <a:t>cpu</a:t>
            </a:r>
            <a:r>
              <a:rPr lang="en-US" dirty="0" smtClean="0"/>
              <a:t> </a:t>
            </a:r>
            <a:r>
              <a:rPr lang="ar-SA" dirty="0" smtClean="0"/>
              <a:t>نباشد</a:t>
            </a:r>
            <a:r>
              <a:rPr lang="en-US" dirty="0" smtClean="0"/>
              <a:t>.</a:t>
            </a:r>
          </a:p>
          <a:p>
            <a:pPr algn="just" rtl="1"/>
            <a:endParaRPr lang="en-US" dirty="0"/>
          </a:p>
        </p:txBody>
      </p:sp>
    </p:spTree>
  </p:cSld>
  <p:clrMapOvr>
    <a:masterClrMapping/>
  </p:clrMapOvr>
  <p:transition>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4" name="Content Placeholder 3"/>
          <p:cNvSpPr>
            <a:spLocks noGrp="1"/>
          </p:cNvSpPr>
          <p:nvPr>
            <p:ph sz="quarter" idx="1"/>
          </p:nvPr>
        </p:nvSpPr>
        <p:spPr/>
        <p:txBody>
          <a:bodyPr/>
          <a:lstStyle/>
          <a:p>
            <a:pPr algn="r" rtl="1"/>
            <a:r>
              <a:rPr lang="ar-SA" dirty="0" smtClean="0">
                <a:cs typeface="B Yagut" pitchFamily="2" charset="-78"/>
              </a:rPr>
              <a:t>کار</a:t>
            </a:r>
            <a:r>
              <a:rPr lang="fa-IR" dirty="0" smtClean="0">
                <a:cs typeface="B Yagut" pitchFamily="2" charset="-78"/>
              </a:rPr>
              <a:t>۱: </a:t>
            </a:r>
            <a:r>
              <a:rPr lang="ar-SA" dirty="0" smtClean="0">
                <a:cs typeface="B Yagut" pitchFamily="2" charset="-78"/>
              </a:rPr>
              <a:t>مجموعاً </a:t>
            </a:r>
            <a:r>
              <a:rPr lang="fa-IR" dirty="0" smtClean="0">
                <a:cs typeface="B Yagut" pitchFamily="2" charset="-78"/>
              </a:rPr>
              <a:t>۲۵۰</a:t>
            </a:r>
            <a:r>
              <a:rPr lang="ar-SA" dirty="0" smtClean="0">
                <a:cs typeface="B Yagut" pitchFamily="2" charset="-78"/>
              </a:rPr>
              <a:t> میلی ثانیه طول می‌کشد (کوانتوم </a:t>
            </a:r>
            <a:r>
              <a:rPr lang="fa-IR" dirty="0" smtClean="0">
                <a:cs typeface="B Yagut" pitchFamily="2" charset="-78"/>
              </a:rPr>
              <a:t>۱۰۰</a:t>
            </a:r>
            <a:r>
              <a:rPr lang="ar-SA" dirty="0" smtClean="0">
                <a:cs typeface="B Yagut" pitchFamily="2" charset="-78"/>
              </a:rPr>
              <a:t> میلی ثانیه</a:t>
            </a:r>
            <a:r>
              <a:rPr lang="fa-IR" dirty="0" smtClean="0">
                <a:cs typeface="B Yagut" pitchFamily="2" charset="-78"/>
              </a:rPr>
              <a:t>)</a:t>
            </a:r>
            <a:endParaRPr lang="en-US" dirty="0" smtClean="0">
              <a:cs typeface="B Yagut" pitchFamily="2" charset="-78"/>
            </a:endParaRPr>
          </a:p>
          <a:p>
            <a:pPr lvl="0" algn="r" rtl="1">
              <a:buNone/>
            </a:pPr>
            <a:r>
              <a:rPr lang="ar-SA" dirty="0" smtClean="0">
                <a:cs typeface="B Yagut" pitchFamily="2" charset="-78"/>
              </a:rPr>
              <a:t>تخصیص اول: </a:t>
            </a:r>
            <a:r>
              <a:rPr lang="fa-IR" dirty="0" smtClean="0">
                <a:cs typeface="B Yagut" pitchFamily="2" charset="-78"/>
              </a:rPr>
              <a:t>۱۰۰</a:t>
            </a:r>
            <a:r>
              <a:rPr lang="ar-SA" dirty="0" smtClean="0">
                <a:cs typeface="B Yagut" pitchFamily="2" charset="-78"/>
              </a:rPr>
              <a:t> میلی ثانیه</a:t>
            </a:r>
            <a:endParaRPr lang="en-US" dirty="0" smtClean="0">
              <a:cs typeface="B Yagut" pitchFamily="2" charset="-78"/>
            </a:endParaRPr>
          </a:p>
          <a:p>
            <a:pPr lvl="0" algn="r" rtl="1">
              <a:buNone/>
            </a:pPr>
            <a:r>
              <a:rPr lang="ar-SA" dirty="0" smtClean="0">
                <a:cs typeface="B Yagut" pitchFamily="2" charset="-78"/>
              </a:rPr>
              <a:t>تخصیص دوم: </a:t>
            </a:r>
            <a:r>
              <a:rPr lang="fa-IR" dirty="0" smtClean="0">
                <a:cs typeface="B Yagut" pitchFamily="2" charset="-78"/>
              </a:rPr>
              <a:t>۱۰۰</a:t>
            </a:r>
            <a:r>
              <a:rPr lang="ar-SA" dirty="0" smtClean="0">
                <a:cs typeface="B Yagut" pitchFamily="2" charset="-78"/>
              </a:rPr>
              <a:t> میلی ثانیه</a:t>
            </a:r>
            <a:endParaRPr lang="en-US" dirty="0" smtClean="0">
              <a:cs typeface="B Yagut" pitchFamily="2" charset="-78"/>
            </a:endParaRPr>
          </a:p>
          <a:p>
            <a:pPr lvl="0" algn="r" rtl="1">
              <a:buNone/>
            </a:pPr>
            <a:r>
              <a:rPr lang="ar-SA" dirty="0" smtClean="0">
                <a:cs typeface="B Yagut" pitchFamily="2" charset="-78"/>
              </a:rPr>
              <a:t>تخصیص سوم: </a:t>
            </a:r>
            <a:r>
              <a:rPr lang="fa-IR" dirty="0" smtClean="0">
                <a:cs typeface="B Yagut" pitchFamily="2" charset="-78"/>
              </a:rPr>
              <a:t>۱۰۰</a:t>
            </a:r>
            <a:r>
              <a:rPr lang="ar-SA" dirty="0" smtClean="0">
                <a:cs typeface="B Yagut" pitchFamily="2" charset="-78"/>
              </a:rPr>
              <a:t> میلی ثانیه، اما کار</a:t>
            </a:r>
            <a:r>
              <a:rPr lang="fa-IR" dirty="0" smtClean="0">
                <a:cs typeface="B Yagut" pitchFamily="2" charset="-78"/>
              </a:rPr>
              <a:t>۱</a:t>
            </a:r>
            <a:r>
              <a:rPr lang="ar-SA" dirty="0" smtClean="0">
                <a:cs typeface="B Yagut" pitchFamily="2" charset="-78"/>
              </a:rPr>
              <a:t> بعد از </a:t>
            </a:r>
            <a:r>
              <a:rPr lang="fa-IR" dirty="0" smtClean="0">
                <a:cs typeface="B Yagut" pitchFamily="2" charset="-78"/>
              </a:rPr>
              <a:t>۵۰</a:t>
            </a:r>
            <a:r>
              <a:rPr lang="ar-SA" dirty="0" smtClean="0">
                <a:cs typeface="B Yagut" pitchFamily="2" charset="-78"/>
              </a:rPr>
              <a:t> میلی ثانیه خاتمه می‌یابد</a:t>
            </a:r>
            <a:r>
              <a:rPr lang="en-US" dirty="0" smtClean="0">
                <a:cs typeface="B Yagut" pitchFamily="2" charset="-78"/>
              </a:rPr>
              <a:t>.</a:t>
            </a:r>
          </a:p>
          <a:p>
            <a:pPr lvl="0" algn="r" rtl="1"/>
            <a:r>
              <a:rPr lang="ar-SA" dirty="0" smtClean="0">
                <a:cs typeface="B Yagut" pitchFamily="2" charset="-78"/>
              </a:rPr>
              <a:t>زمان کل</a:t>
            </a:r>
            <a:r>
              <a:rPr lang="en-US" dirty="0" smtClean="0">
                <a:cs typeface="B Yagut" pitchFamily="2" charset="-78"/>
              </a:rPr>
              <a:t> </a:t>
            </a:r>
            <a:r>
              <a:rPr lang="en-US" dirty="0" err="1" smtClean="0">
                <a:cs typeface="B Yagut" pitchFamily="2" charset="-78"/>
              </a:rPr>
              <a:t>cpu</a:t>
            </a:r>
            <a:r>
              <a:rPr lang="en-US" dirty="0" smtClean="0">
                <a:cs typeface="B Yagut" pitchFamily="2" charset="-78"/>
              </a:rPr>
              <a:t> </a:t>
            </a:r>
            <a:r>
              <a:rPr lang="ar-SA" dirty="0" smtClean="0">
                <a:cs typeface="B Yagut" pitchFamily="2" charset="-78"/>
              </a:rPr>
              <a:t>کار</a:t>
            </a:r>
            <a:r>
              <a:rPr lang="fa-IR" dirty="0" smtClean="0">
                <a:cs typeface="B Yagut" pitchFamily="2" charset="-78"/>
              </a:rPr>
              <a:t>۱: ۲۵۰</a:t>
            </a:r>
            <a:r>
              <a:rPr lang="ar-SA" dirty="0" smtClean="0">
                <a:cs typeface="B Yagut" pitchFamily="2" charset="-78"/>
              </a:rPr>
              <a:t> میلی ثانیه</a:t>
            </a:r>
            <a:endParaRPr lang="en-US" dirty="0" smtClean="0">
              <a:cs typeface="B Yagut" pitchFamily="2" charset="-78"/>
            </a:endParaRPr>
          </a:p>
          <a:p>
            <a:pPr algn="r" rtl="1">
              <a:buNone/>
            </a:pPr>
            <a:r>
              <a:rPr lang="ar-SA" dirty="0" smtClean="0">
                <a:cs typeface="B Yagut" pitchFamily="2" charset="-78"/>
              </a:rPr>
              <a:t>روش دیگر، تقسیم تمام فرایندها به یک عدد یکسان از کوانتوم زمانی مثل سایز کوانتوم که با سایز فرایند متناسب است، می‌باشد. بنابراین تمام فرایندها در یک زمان یکسان خاتمه می‌یابند</a:t>
            </a:r>
            <a:r>
              <a:rPr lang="en-US" dirty="0" smtClean="0">
                <a:cs typeface="B Yagut" pitchFamily="2" charset="-78"/>
              </a:rPr>
              <a:t>.</a:t>
            </a:r>
            <a:endParaRPr lang="en-US" dirty="0">
              <a:cs typeface="B Yagut" pitchFamily="2" charset="-78"/>
            </a:endParaRPr>
          </a:p>
        </p:txBody>
      </p:sp>
    </p:spTree>
  </p:cSld>
  <p:clrMapOvr>
    <a:masterClrMapping/>
  </p:clrMapOvr>
  <p:transition>
    <p:spli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839</TotalTime>
  <Words>3316</Words>
  <Application>Microsoft Office PowerPoint</Application>
  <PresentationFormat>On-screen Show (4:3)</PresentationFormat>
  <Paragraphs>157</Paragraphs>
  <Slides>54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54</vt:i4>
      </vt:variant>
    </vt:vector>
  </HeadingPairs>
  <TitlesOfParts>
    <vt:vector size="64" baseType="lpstr">
      <vt:lpstr>A Taha</vt:lpstr>
      <vt:lpstr>Arial</vt:lpstr>
      <vt:lpstr>B Yagut</vt:lpstr>
      <vt:lpstr>Bookman Old Style</vt:lpstr>
      <vt:lpstr>Calibri</vt:lpstr>
      <vt:lpstr>Gill Sans MT</vt:lpstr>
      <vt:lpstr>Times New Roman</vt:lpstr>
      <vt:lpstr>Wingdings</vt:lpstr>
      <vt:lpstr>Wingdings 3</vt:lpstr>
      <vt:lpstr>Origin</vt:lpstr>
      <vt:lpstr>PowerPoint Presentation</vt:lpstr>
      <vt:lpstr>روشی  جدید برای الگوریتم زمانبندی CPU  با گردش به نوبت ژنتیکی </vt:lpstr>
      <vt:lpstr>چکیده</vt:lpstr>
      <vt:lpstr>PowerPoint Presentation</vt:lpstr>
      <vt:lpstr>PowerPoint Presentation</vt:lpstr>
      <vt:lpstr>اصطلاحات کلی</vt:lpstr>
      <vt:lpstr>Round-robin تعریف الگوریتم </vt:lpstr>
      <vt:lpstr>زمان بندی فرایندها در  RR</vt:lpstr>
      <vt:lpstr>PowerPoint Presentation</vt:lpstr>
      <vt:lpstr>PowerPoint Presentation</vt:lpstr>
      <vt:lpstr>PowerPoint Presentation</vt:lpstr>
      <vt:lpstr>PowerPoint Presentation</vt:lpstr>
      <vt:lpstr>PowerPoint Presentation</vt:lpstr>
      <vt:lpstr>PowerPoint Presentation</vt:lpstr>
      <vt:lpstr>2.اهداف</vt:lpstr>
      <vt:lpstr>3.تحقیقات صورت گرفته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4.روش انجام مراحل کار</vt:lpstr>
      <vt:lpstr>PowerPoint Presentation</vt:lpstr>
      <vt:lpstr>PowerPoint Presentation</vt:lpstr>
      <vt:lpstr>PowerPoint Presentation</vt:lpstr>
      <vt:lpstr>5.نتایج و بحث:</vt:lpstr>
      <vt:lpstr>5.1.آزمایش شماره یک</vt:lpstr>
      <vt:lpstr>PowerPoint Presentation</vt:lpstr>
      <vt:lpstr>PowerPoint Presentation</vt:lpstr>
      <vt:lpstr>PowerPoint Presentation</vt:lpstr>
      <vt:lpstr>PowerPoint Presentation</vt:lpstr>
      <vt:lpstr>5.2.آزمایش با دسته دوم</vt:lpstr>
      <vt:lpstr>PowerPoint Presentation</vt:lpstr>
      <vt:lpstr>PowerPoint Presentation</vt:lpstr>
      <vt:lpstr>PowerPoint Presentation</vt:lpstr>
      <vt:lpstr>PowerPoint Presentation</vt:lpstr>
      <vt:lpstr>شکل 12 نتیجه ی الگوریتممان را نشان میدهد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6.پیشنهاد  بنده</vt:lpstr>
      <vt:lpstr>PowerPoint Presentation</vt:lpstr>
      <vt:lpstr>PowerPoint Presentation</vt:lpstr>
      <vt:lpstr>7.هدف</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روشی  جدید برای الگوریتم زمانبندی CPU</dc:title>
  <dc:creator>Admin</dc:creator>
  <cp:lastModifiedBy>Diana</cp:lastModifiedBy>
  <cp:revision>59</cp:revision>
  <dcterms:created xsi:type="dcterms:W3CDTF">2006-08-16T00:00:00Z</dcterms:created>
  <dcterms:modified xsi:type="dcterms:W3CDTF">2017-02-01T12:29:23Z</dcterms:modified>
</cp:coreProperties>
</file>