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30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1" r:id="rId18"/>
    <p:sldId id="275" r:id="rId19"/>
    <p:sldId id="306" r:id="rId20"/>
    <p:sldId id="277" r:id="rId21"/>
    <p:sldId id="302" r:id="rId22"/>
    <p:sldId id="279" r:id="rId23"/>
    <p:sldId id="303" r:id="rId24"/>
    <p:sldId id="283" r:id="rId25"/>
    <p:sldId id="304" r:id="rId26"/>
    <p:sldId id="290" r:id="rId27"/>
    <p:sldId id="291" r:id="rId28"/>
    <p:sldId id="293" r:id="rId29"/>
    <p:sldId id="305" r:id="rId30"/>
    <p:sldId id="294" r:id="rId31"/>
    <p:sldId id="30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p:cViewPr varScale="1">
        <p:scale>
          <a:sx n="58" d="100"/>
          <a:sy n="58" d="100"/>
        </p:scale>
        <p:origin x="8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9EC837F-81FF-411D-A7D9-B83074779A05}" type="datetimeFigureOut">
              <a:rPr lang="fa-IR" smtClean="0"/>
              <a:pPr/>
              <a:t>06/15/1443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BB66ECC-4686-4142-8739-93A6636921B9}" type="slidenum">
              <a:rPr lang="fa-IR" smtClean="0"/>
              <a:pPr/>
              <a:t>‹#›</a:t>
            </a:fld>
            <a:endParaRPr lang="fa-IR"/>
          </a:p>
        </p:txBody>
      </p:sp>
    </p:spTree>
    <p:extLst>
      <p:ext uri="{BB962C8B-B14F-4D97-AF65-F5344CB8AC3E}">
        <p14:creationId xmlns:p14="http://schemas.microsoft.com/office/powerpoint/2010/main" val="40538776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1/18/2022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advClick="0" advTm="5000">
    <p:wedge/>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5000">
    <p:wedge/>
    <p:sndAc>
      <p:stSnd>
        <p:snd r:embed="rId1" name="arrow.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5000">
    <p:wedge/>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1/18/2022</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advClick="0" advTm="5000">
    <p:wedge/>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advClick="0" advTm="5000">
    <p:wedge/>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advClick="0" advTm="5000">
    <p:wedge/>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advClick="0" advTm="5000">
    <p:wedge/>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1/18/2022</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advClick="0" advTm="5000">
    <p:wedge/>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5000">
    <p:wedge/>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1/18/2022</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advClick="0" advTm="5000">
    <p:wedge/>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1/18/2022</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advClick="0" advTm="5000">
    <p:wedge/>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1/18/2022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advClick="0" advTm="5000">
    <p:wedge/>
    <p:sndAc>
      <p:stSnd>
        <p:snd r:embed="rId13" name="arrow.wav"/>
      </p:stSnd>
    </p:sndAc>
  </p:transition>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467600" cy="1143000"/>
          </a:xfrm>
        </p:spPr>
        <p:txBody>
          <a:bodyPr>
            <a:noAutofit/>
          </a:bodyPr>
          <a:lstStyle/>
          <a:p>
            <a:r>
              <a:rPr lang="fa-IR"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2  Titr" pitchFamily="2" charset="-78"/>
              </a:rPr>
              <a:t>اصول و فنون مصاحبه</a:t>
            </a:r>
          </a:p>
        </p:txBody>
      </p:sp>
      <p:pic>
        <p:nvPicPr>
          <p:cNvPr id="1028" name="Picture 4" descr="C:\Documents and Settings\pc2\Desktop\امانی\0\images.jpg"/>
          <p:cNvPicPr>
            <a:picLocks noChangeAspect="1" noChangeArrowheads="1"/>
          </p:cNvPicPr>
          <p:nvPr/>
        </p:nvPicPr>
        <p:blipFill>
          <a:blip r:embed="rId3" cstate="print"/>
          <a:srcRect/>
          <a:stretch>
            <a:fillRect/>
          </a:stretch>
        </p:blipFill>
        <p:spPr bwMode="auto">
          <a:xfrm>
            <a:off x="2681027" y="2700415"/>
            <a:ext cx="3567373" cy="3547985"/>
          </a:xfrm>
          <a:prstGeom prst="rect">
            <a:avLst/>
          </a:prstGeom>
          <a:noFill/>
        </p:spPr>
      </p:pic>
    </p:spTree>
  </p:cSld>
  <p:clrMapOvr>
    <a:masterClrMapping/>
  </p:clrMapOvr>
  <p:transition spd="slow" advClick="0" advTm="5000">
    <p:sndAc>
      <p:stSnd>
        <p:snd r:embed="rId2" name="arrow.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5486400" y="685800"/>
            <a:ext cx="2986715" cy="523220"/>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a-IR" sz="2800" b="1" dirty="0" smtClean="0">
                <a:solidFill>
                  <a:srgbClr val="002060"/>
                </a:solidFill>
                <a:latin typeface="Arial" pitchFamily="34" charset="0"/>
                <a:ea typeface="Calibri" pitchFamily="34" charset="0"/>
                <a:cs typeface="B Titr" pitchFamily="2" charset="-78"/>
              </a:rPr>
              <a:t>مسائل ویژه در درمان:</a:t>
            </a:r>
          </a:p>
        </p:txBody>
      </p:sp>
      <p:sp>
        <p:nvSpPr>
          <p:cNvPr id="61442" name="Rectangle 2"/>
          <p:cNvSpPr>
            <a:spLocks noChangeArrowheads="1"/>
          </p:cNvSpPr>
          <p:nvPr/>
        </p:nvSpPr>
        <p:spPr bwMode="auto">
          <a:xfrm>
            <a:off x="533400" y="1524000"/>
            <a:ext cx="8001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r" rtl="1" eaLnBrk="0" fontAlgn="base" hangingPunct="0">
              <a:lnSpc>
                <a:spcPct val="150000"/>
              </a:lnSpc>
              <a:spcBef>
                <a:spcPct val="0"/>
              </a:spcBef>
              <a:spcAft>
                <a:spcPct val="0"/>
              </a:spcAft>
              <a:buClrTx/>
              <a:buSzTx/>
              <a:buFontTx/>
              <a:buNone/>
              <a:tabLst/>
            </a:pPr>
            <a:r>
              <a:rPr lang="fa-IR" sz="2800" b="1" i="1" dirty="0" smtClean="0">
                <a:solidFill>
                  <a:srgbClr val="002060"/>
                </a:solidFill>
                <a:latin typeface="Arial" pitchFamily="34" charset="0"/>
                <a:ea typeface="Calibri" pitchFamily="34" charset="0"/>
                <a:cs typeface="B Titr" pitchFamily="2" charset="-78"/>
              </a:rPr>
              <a:t>حق الزحمه:</a:t>
            </a:r>
            <a:r>
              <a:rPr lang="fa-IR" sz="2400" dirty="0" smtClean="0">
                <a:latin typeface="Arial" pitchFamily="34" charset="0"/>
                <a:ea typeface="Calibri" pitchFamily="34" charset="0"/>
                <a:cs typeface="B Lotus" pitchFamily="2" charset="-78"/>
              </a:rPr>
              <a:t/>
            </a:r>
            <a:br>
              <a:rPr lang="fa-IR" sz="2400" dirty="0" smtClean="0">
                <a:latin typeface="Arial" pitchFamily="34" charset="0"/>
                <a:ea typeface="Calibri" pitchFamily="34" charset="0"/>
                <a:cs typeface="B Lotus" pitchFamily="2" charset="-78"/>
              </a:rPr>
            </a:br>
            <a:r>
              <a:rPr lang="fa-IR" sz="2400" dirty="0" smtClean="0">
                <a:latin typeface="Arial" pitchFamily="34" charset="0"/>
                <a:ea typeface="Calibri" pitchFamily="34" charset="0"/>
                <a:cs typeface="B Lotus" pitchFamily="2" charset="-78"/>
              </a:rPr>
              <a:t>موضوع پرداخت حق الزحمه باید به صراحت در ابتدا مورد بحث قرار گیرد. بحث در مورد این مسائل و سایر سوالات مرتبط به حق الزحمه در ابتدای رابطه درمانی سوء تفاهمات بعدی را به حداقل می رساند.</a:t>
            </a:r>
            <a:endParaRPr lang="en-US" sz="2400" dirty="0" smtClean="0">
              <a:latin typeface="Arial" pitchFamily="34" charset="0"/>
              <a:ea typeface="Calibri" pitchFamily="34" charset="0"/>
              <a:cs typeface="B Lotus" pitchFamily="2" charset="-78"/>
            </a:endParaRPr>
          </a:p>
          <a:p>
            <a:pPr marR="0" lvl="0" indent="0" algn="just" rtl="1" eaLnBrk="0" fontAlgn="base" hangingPunct="0">
              <a:lnSpc>
                <a:spcPct val="150000"/>
              </a:lnSpc>
              <a:spcBef>
                <a:spcPct val="0"/>
              </a:spcBef>
              <a:spcAft>
                <a:spcPct val="0"/>
              </a:spcAft>
              <a:buClrTx/>
              <a:buSzTx/>
              <a:buFontTx/>
              <a:buNone/>
              <a:tabLst/>
            </a:pPr>
            <a:r>
              <a:rPr lang="fa-IR" sz="2800" b="1" i="1" dirty="0" smtClean="0">
                <a:solidFill>
                  <a:srgbClr val="002060"/>
                </a:solidFill>
                <a:latin typeface="Arial" pitchFamily="34" charset="0"/>
                <a:ea typeface="Calibri" pitchFamily="34" charset="0"/>
                <a:cs typeface="B Titr" pitchFamily="2" charset="-78"/>
              </a:rPr>
              <a:t>رازداری:</a:t>
            </a:r>
            <a:endParaRPr lang="en-US" sz="2800" b="1" i="1" dirty="0" smtClean="0">
              <a:solidFill>
                <a:srgbClr val="002060"/>
              </a:solidFill>
              <a:latin typeface="Arial" pitchFamily="34" charset="0"/>
              <a:ea typeface="Calibri" pitchFamily="34" charset="0"/>
              <a:cs typeface="B Titr" pitchFamily="2" charset="-78"/>
            </a:endParaRPr>
          </a:p>
          <a:p>
            <a:pPr marR="0" lvl="0" indent="0" algn="just" rtl="1" eaLnBrk="0" fontAlgn="base"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درمانگر باید وسعت و محدودیت رازداری را با بیمار درمیان بگذارد تا بیمار در مورد آنچه می تواند یا نمی تواند پوشیده باقی بماند اطلاع کافی داشته باشد.</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41"/>
                                        </p:tgtEl>
                                        <p:attrNameLst>
                                          <p:attrName>style.visibility</p:attrName>
                                        </p:attrNameLst>
                                      </p:cBhvr>
                                      <p:to>
                                        <p:strVal val="visible"/>
                                      </p:to>
                                    </p:set>
                                    <p:animEffect transition="in" filter="blinds(horizontal)">
                                      <p:cBhvr>
                                        <p:cTn id="7" dur="500"/>
                                        <p:tgtEl>
                                          <p:spTgt spid="6144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442"/>
                                        </p:tgtEl>
                                        <p:attrNameLst>
                                          <p:attrName>style.visibility</p:attrName>
                                        </p:attrNameLst>
                                      </p:cBhvr>
                                      <p:to>
                                        <p:strVal val="visible"/>
                                      </p:to>
                                    </p:set>
                                    <p:animEffect transition="in" filter="checkerboard(across)">
                                      <p:cBhvr>
                                        <p:cTn id="12" dur="500"/>
                                        <p:tgtEl>
                                          <p:spTgt spid="6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1" grpId="0" animBg="1"/>
      <p:bldP spid="614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609600" y="685800"/>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eaLnBrk="0" fontAlgn="base" hangingPunct="0">
              <a:lnSpc>
                <a:spcPct val="150000"/>
              </a:lnSpc>
              <a:spcBef>
                <a:spcPct val="0"/>
              </a:spcBef>
              <a:spcAft>
                <a:spcPct val="0"/>
              </a:spcAft>
            </a:pPr>
            <a:r>
              <a:rPr lang="fa-IR" sz="2800" b="1" i="1" dirty="0" smtClean="0">
                <a:solidFill>
                  <a:srgbClr val="002060"/>
                </a:solidFill>
                <a:latin typeface="Arial" pitchFamily="34" charset="0"/>
                <a:ea typeface="Calibri" pitchFamily="34" charset="0"/>
                <a:cs typeface="B Titr" pitchFamily="2" charset="-78"/>
              </a:rPr>
              <a:t>نظارت:</a:t>
            </a:r>
            <a:endParaRPr lang="en-US" sz="2800" b="1" i="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مطلع کردن بیماران در خصوص نظارت مخصوصا در روانپزشکی حائز اهمیت است. زیرا در روانپزشکی نظارت موارد روان درمانی انفرادی امری معمول و روش تثبیت شده ای است که در ان از دستیار روانپزشکی خواسته می شود شرح کامل جلسات روان درمانی را به ناظر ارشد خود گزارش نماید.</a:t>
            </a:r>
            <a:endParaRPr lang="en-US" sz="2400" dirty="0" smtClean="0">
              <a:latin typeface="Arial" pitchFamily="34" charset="0"/>
              <a:ea typeface="Calibri" pitchFamily="34" charset="0"/>
              <a:cs typeface="B Lotus" pitchFamily="2" charset="-78"/>
            </a:endParaRPr>
          </a:p>
          <a:p>
            <a:pPr marR="0" lvl="0" indent="0" algn="just" rtl="1" eaLnBrk="0" fontAlgn="base" hangingPunct="0">
              <a:lnSpc>
                <a:spcPct val="150000"/>
              </a:lnSpc>
              <a:spcBef>
                <a:spcPct val="0"/>
              </a:spcBef>
              <a:spcAft>
                <a:spcPct val="0"/>
              </a:spcAft>
              <a:buClrTx/>
              <a:buSzTx/>
              <a:buFontTx/>
              <a:buNone/>
              <a:tabLst/>
            </a:pPr>
            <a:r>
              <a:rPr lang="fa-IR" sz="2800" b="1" i="1" dirty="0" smtClean="0">
                <a:solidFill>
                  <a:srgbClr val="002060"/>
                </a:solidFill>
                <a:latin typeface="Arial" pitchFamily="34" charset="0"/>
                <a:ea typeface="Calibri" pitchFamily="34" charset="0"/>
                <a:cs typeface="B Titr" pitchFamily="2" charset="-78"/>
              </a:rPr>
              <a:t>طول جلسات و غیبت :</a:t>
            </a:r>
            <a:endParaRPr lang="en-US" sz="2800" b="1" i="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درمانگر باید در مورد خط مشی خود در مورد غیبت از جلسات و طول جلسات بیمار را مطلع کند. همچنین خط مشی درمانگر در مورد غیبت از جلسات مقرر نیز باید به آگاهی بیمار برسد.</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417"/>
                                        </p:tgtEl>
                                        <p:attrNameLst>
                                          <p:attrName>style.visibility</p:attrName>
                                        </p:attrNameLst>
                                      </p:cBhvr>
                                      <p:to>
                                        <p:strVal val="visible"/>
                                      </p:to>
                                    </p:set>
                                    <p:animEffect transition="in" filter="checkerboard(across)">
                                      <p:cBhvr>
                                        <p:cTn id="7" dur="500"/>
                                        <p:tgtEl>
                                          <p:spTgt spid="60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685800" y="507623"/>
            <a:ext cx="76962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eaLnBrk="0" fontAlgn="base" hangingPunct="0">
              <a:lnSpc>
                <a:spcPct val="150000"/>
              </a:lnSpc>
              <a:spcBef>
                <a:spcPct val="0"/>
              </a:spcBef>
              <a:spcAft>
                <a:spcPct val="0"/>
              </a:spcAft>
            </a:pPr>
            <a:r>
              <a:rPr lang="fa-IR" sz="2800" b="1" i="1" dirty="0" smtClean="0">
                <a:solidFill>
                  <a:srgbClr val="002060"/>
                </a:solidFill>
                <a:latin typeface="Arial" pitchFamily="34" charset="0"/>
                <a:ea typeface="Calibri" pitchFamily="34" charset="0"/>
                <a:cs typeface="B Titr" pitchFamily="2" charset="-78"/>
              </a:rPr>
              <a:t>دسترسی به درمانگر :</a:t>
            </a:r>
            <a:endParaRPr lang="en-US" sz="2800" b="1" i="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درمانگر باید در محدوده ی شاخص های کلی در مورد قابل وصول بودن خویش برای بیماران خاص تصمیم گیری کند. وقتی بیمار قرار داد دریافت مراقبت از سوی درمانگر مسئولیت دارد که ترتیبی بدهد تا بیمار در صورت وقوع فوریت ، خارج از زمان ملاقات های مقرر به او دسترسی پیدا کند.</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800" b="1" i="1" dirty="0" smtClean="0">
                <a:solidFill>
                  <a:srgbClr val="002060"/>
                </a:solidFill>
                <a:latin typeface="Arial" pitchFamily="34" charset="0"/>
                <a:ea typeface="Calibri" pitchFamily="34" charset="0"/>
                <a:cs typeface="B Titr" pitchFamily="2" charset="-78"/>
              </a:rPr>
              <a:t>پیگیری : </a:t>
            </a:r>
            <a:endParaRPr lang="en-US" sz="2800" b="1" i="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حوادث بسیاری ممکن است تداوم رابطه ی درمانگر و بیمار را مختل سازد. برخی از این رویدادها معمول و برخی دیگر غیر قابل پیش بینی هستند. بیمار باید مطمئن باشد که صرف نظر از هر رویدادی که در رابطه درمانگر – بیمار ممکن است روی دهد ، مراقبت از او ادامه خواهد یافت.</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grpId="0" nodeType="clickEffect">
                                  <p:stCondLst>
                                    <p:cond delay="0"/>
                                  </p:stCondLst>
                                  <p:childTnLst>
                                    <p:set>
                                      <p:cBhvr>
                                        <p:cTn id="6" dur="1000">
                                          <p:stCondLst>
                                            <p:cond delay="0"/>
                                          </p:stCondLst>
                                        </p:cTn>
                                        <p:tgtEl>
                                          <p:spTgt spid="59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762000"/>
            <a:ext cx="5562600" cy="1524000"/>
          </a:xfrm>
        </p:spPr>
        <p:txBody>
          <a:bodyPr/>
          <a:lstStyle/>
          <a:p>
            <a:r>
              <a:rPr lang="fa-IR" dirty="0" smtClean="0">
                <a:solidFill>
                  <a:srgbClr val="002060"/>
                </a:solidFill>
              </a:rPr>
              <a:t>مصاحبه بینش گرا و مصاحبه علامت گرا</a:t>
            </a:r>
            <a:endParaRPr lang="en-US" dirty="0">
              <a:solidFill>
                <a:srgbClr val="002060"/>
              </a:solidFill>
            </a:endParaRPr>
          </a:p>
        </p:txBody>
      </p:sp>
      <p:sp>
        <p:nvSpPr>
          <p:cNvPr id="3" name="Subtitle 2"/>
          <p:cNvSpPr>
            <a:spLocks noGrp="1"/>
          </p:cNvSpPr>
          <p:nvPr>
            <p:ph type="subTitle" idx="1"/>
          </p:nvPr>
        </p:nvSpPr>
        <p:spPr>
          <a:xfrm>
            <a:off x="2057400" y="990600"/>
            <a:ext cx="6858000" cy="5867400"/>
          </a:xfrm>
        </p:spPr>
        <p:txBody>
          <a:bodyPr>
            <a:normAutofit/>
          </a:bodyPr>
          <a:lstStyle/>
          <a:p>
            <a:pPr algn="justLow"/>
            <a:r>
              <a:rPr lang="fa-IR" sz="3600" dirty="0" smtClean="0">
                <a:solidFill>
                  <a:srgbClr val="002060"/>
                </a:solidFill>
                <a:cs typeface="B Nazanin" pitchFamily="2" charset="-78"/>
              </a:rPr>
              <a:t>مصاحبه بینش گرا (روان پویایی)</a:t>
            </a:r>
            <a:endParaRPr lang="en-US" sz="3600" dirty="0" smtClean="0">
              <a:solidFill>
                <a:srgbClr val="002060"/>
              </a:solidFill>
              <a:cs typeface="B Nazanin" pitchFamily="2" charset="-78"/>
            </a:endParaRPr>
          </a:p>
          <a:p>
            <a:pPr algn="justLow"/>
            <a:r>
              <a:rPr lang="fa-IR" sz="2400" dirty="0" smtClean="0">
                <a:cs typeface="B Nazanin" pitchFamily="2" charset="-78"/>
              </a:rPr>
              <a:t>این مصاحبه مبتنی بر بر این نظریه است که تعارضات عمیقی که اغلب مربوط به دوران کودکی است به عوامل آسیب زا تبدیل می شوند و این مصاحبه پرده از تعارضات ناخودآگاه برداشته و این تعارضات به سطح آگاهی بیمار آورده شود.</a:t>
            </a:r>
          </a:p>
          <a:p>
            <a:pPr algn="justLow"/>
            <a:r>
              <a:rPr lang="fa-IR" sz="3900" dirty="0" smtClean="0">
                <a:solidFill>
                  <a:srgbClr val="002060"/>
                </a:solidFill>
                <a:cs typeface="B Nazanin" pitchFamily="2" charset="-78"/>
              </a:rPr>
              <a:t>مصاحبه علامت گرا(توصیفی</a:t>
            </a:r>
            <a:r>
              <a:rPr lang="fa-IR" sz="2400" dirty="0" smtClean="0">
                <a:solidFill>
                  <a:srgbClr val="002060"/>
                </a:solidFill>
                <a:cs typeface="B Nazanin" pitchFamily="2" charset="-78"/>
              </a:rPr>
              <a:t>)</a:t>
            </a:r>
          </a:p>
          <a:p>
            <a:pPr algn="justLow"/>
            <a:r>
              <a:rPr lang="fa-IR" sz="2400" dirty="0" smtClean="0">
                <a:cs typeface="B Nazanin" pitchFamily="2" charset="-78"/>
              </a:rPr>
              <a:t>این مصاحبه مبتنی بر این است که اختلالات روانپزشکی به صورت مجموعه ای از علایم و رفتارها ظاهر شده دوره ای مشخص و قابل پیش بینی دارند و هدف آن طبقه بندی شکایات و رفتارهای ناسازگارانه بر اساس طبقات تشخیصی معینی است.</a:t>
            </a:r>
            <a:endParaRPr lang="en-US" sz="2400" dirty="0">
              <a:cs typeface="B Nazanin" pitchFamily="2" charset="-78"/>
            </a:endParaRPr>
          </a:p>
        </p:txBody>
      </p:sp>
    </p:spTree>
  </p:cSld>
  <p:clrMapOvr>
    <a:overrideClrMapping bg1="lt1" tx1="dk1" bg2="lt2" tx2="dk2" accent1="accent1" accent2="accent2" accent3="accent3" accent4="accent4" accent5="accent5" accent6="accent6" hlink="hlink" folHlink="folHlink"/>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324600" y="76200"/>
            <a:ext cx="2514600" cy="675162"/>
          </a:xfrm>
        </p:spPr>
        <p:txBody>
          <a:bodyPr>
            <a:normAutofit fontScale="90000"/>
          </a:bodyPr>
          <a:lstStyle/>
          <a:p>
            <a:r>
              <a:rPr lang="fa-IR" dirty="0" smtClean="0">
                <a:solidFill>
                  <a:srgbClr val="002060"/>
                </a:solidFill>
              </a:rPr>
              <a:t> چهارجزء مصاحبه </a:t>
            </a:r>
            <a:endParaRPr lang="en-US" dirty="0">
              <a:solidFill>
                <a:srgbClr val="002060"/>
              </a:solidFill>
            </a:endParaRPr>
          </a:p>
        </p:txBody>
      </p:sp>
      <p:sp>
        <p:nvSpPr>
          <p:cNvPr id="3" name="Subtitle 2"/>
          <p:cNvSpPr>
            <a:spLocks noGrp="1"/>
          </p:cNvSpPr>
          <p:nvPr>
            <p:ph type="subTitle" idx="1"/>
          </p:nvPr>
        </p:nvSpPr>
        <p:spPr>
          <a:xfrm>
            <a:off x="2209800" y="1143000"/>
            <a:ext cx="6858000" cy="5231922"/>
          </a:xfrm>
        </p:spPr>
        <p:txBody>
          <a:bodyPr>
            <a:normAutofit/>
          </a:bodyPr>
          <a:lstStyle/>
          <a:p>
            <a:pPr marL="261938" algn="justLow"/>
            <a:r>
              <a:rPr lang="fa-IR" sz="2400" dirty="0" smtClean="0"/>
              <a:t>1.رابطه درمانی</a:t>
            </a:r>
          </a:p>
          <a:p>
            <a:pPr marL="261938" algn="justLow"/>
            <a:r>
              <a:rPr lang="fa-IR" sz="2400" dirty="0" smtClean="0"/>
              <a:t>     منظور چگونگی برقراری ارتباط بین بیمار و مصاحبه گراست</a:t>
            </a:r>
          </a:p>
          <a:p>
            <a:pPr marL="261938" algn="justLow"/>
            <a:r>
              <a:rPr lang="fa-IR" sz="2400" dirty="0" smtClean="0"/>
              <a:t>2.تکنیک</a:t>
            </a:r>
          </a:p>
          <a:p>
            <a:pPr marL="261938" algn="justLow">
              <a:tabLst>
                <a:tab pos="7527925" algn="l"/>
              </a:tabLst>
            </a:pPr>
            <a:r>
              <a:rPr lang="fa-IR" sz="2400" smtClean="0"/>
              <a:t>شیوه </a:t>
            </a:r>
            <a:r>
              <a:rPr lang="fa-IR" sz="2400" dirty="0" smtClean="0"/>
              <a:t>هایی است که مصاحبه گر استفاده می کند تا رابطه درمانی را ایجاد </a:t>
            </a:r>
            <a:r>
              <a:rPr lang="fa-IR" sz="2400" smtClean="0"/>
              <a:t>کند </a:t>
            </a:r>
            <a:endParaRPr lang="fa-IR" sz="2400" dirty="0" smtClean="0"/>
          </a:p>
          <a:p>
            <a:pPr marL="261938" algn="justLow">
              <a:tabLst>
                <a:tab pos="7527925" algn="l"/>
              </a:tabLst>
            </a:pPr>
            <a:r>
              <a:rPr lang="fa-IR" sz="2400" dirty="0" smtClean="0"/>
              <a:t>3.وضعیت روانی</a:t>
            </a:r>
          </a:p>
          <a:p>
            <a:pPr marL="261938" algn="justLow"/>
            <a:r>
              <a:rPr lang="fa-IR" sz="2400" dirty="0" smtClean="0"/>
              <a:t>        حالت کلی فرد هنگامی که با او صحبت می کنید</a:t>
            </a:r>
          </a:p>
          <a:p>
            <a:pPr marL="261938" algn="justLow"/>
            <a:r>
              <a:rPr lang="fa-IR" sz="2400" dirty="0" smtClean="0"/>
              <a:t>4.تشخیص</a:t>
            </a:r>
          </a:p>
          <a:p>
            <a:pPr marL="261938" algn="justLow"/>
            <a:r>
              <a:rPr lang="fa-IR" sz="2400" dirty="0" smtClean="0"/>
              <a:t>    هر چه مصاحبه گردرباره توانایی ها، نقاط ضعف،ناراحتی ها و رنج های بیمار بیشتر بداند بهتر می تواند یک تشخیص صحیح و دقیق مطرح کند.</a:t>
            </a:r>
            <a:endParaRPr lang="en-US" sz="2400" dirty="0"/>
          </a:p>
        </p:txBody>
      </p:sp>
    </p:spTree>
  </p:cSld>
  <p:clrMapOvr>
    <a:overrideClrMapping bg1="lt1" tx1="dk1" bg2="lt2" tx2="dk2" accent1="accent1" accent2="accent2" accent3="accent3" accent4="accent4" accent5="accent5" accent6="accent6" hlink="hlink" folHlink="folHlink"/>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5400" y="0"/>
            <a:ext cx="4343400" cy="827562"/>
          </a:xfrm>
        </p:spPr>
        <p:txBody>
          <a:bodyPr>
            <a:noAutofit/>
          </a:bodyPr>
          <a:lstStyle/>
          <a:p>
            <a:pPr rtl="1"/>
            <a:r>
              <a:rPr lang="fa-IR" sz="3600" dirty="0" smtClean="0">
                <a:solidFill>
                  <a:srgbClr val="002060"/>
                </a:solidFill>
              </a:rPr>
              <a:t>پنج مرحله در مصاحبه</a:t>
            </a:r>
            <a:endParaRPr lang="en-US" sz="3600" dirty="0">
              <a:solidFill>
                <a:srgbClr val="002060"/>
              </a:solidFill>
            </a:endParaRPr>
          </a:p>
        </p:txBody>
      </p:sp>
      <p:sp>
        <p:nvSpPr>
          <p:cNvPr id="3" name="Subtitle 2"/>
          <p:cNvSpPr>
            <a:spLocks noGrp="1"/>
          </p:cNvSpPr>
          <p:nvPr>
            <p:ph type="subTitle" idx="1"/>
          </p:nvPr>
        </p:nvSpPr>
        <p:spPr>
          <a:xfrm>
            <a:off x="5181600" y="914400"/>
            <a:ext cx="3505200" cy="3352800"/>
          </a:xfrm>
        </p:spPr>
        <p:txBody>
          <a:bodyPr>
            <a:normAutofit/>
          </a:bodyPr>
          <a:lstStyle/>
          <a:p>
            <a:pPr algn="r">
              <a:lnSpc>
                <a:spcPct val="150000"/>
              </a:lnSpc>
            </a:pPr>
            <a:r>
              <a:rPr lang="fa-IR" sz="2400" dirty="0" smtClean="0"/>
              <a:t>1.آماده کردن و غربال کردن</a:t>
            </a:r>
          </a:p>
          <a:p>
            <a:pPr algn="r">
              <a:lnSpc>
                <a:spcPct val="150000"/>
              </a:lnSpc>
            </a:pPr>
            <a:r>
              <a:rPr lang="fa-IR" sz="2400" dirty="0" smtClean="0"/>
              <a:t>2.پی گیری نظرات اولیه</a:t>
            </a:r>
          </a:p>
          <a:p>
            <a:pPr algn="r">
              <a:lnSpc>
                <a:spcPct val="150000"/>
              </a:lnSpc>
            </a:pPr>
            <a:r>
              <a:rPr lang="fa-IR" sz="2400" dirty="0" smtClean="0"/>
              <a:t>3.تاریخچه روانپزشکی</a:t>
            </a:r>
          </a:p>
          <a:p>
            <a:pPr algn="r">
              <a:lnSpc>
                <a:spcPct val="150000"/>
              </a:lnSpc>
            </a:pPr>
            <a:r>
              <a:rPr lang="fa-IR" sz="2400" dirty="0" smtClean="0"/>
              <a:t>4.تشخیص و پسخوراند</a:t>
            </a:r>
          </a:p>
          <a:p>
            <a:pPr algn="r">
              <a:lnSpc>
                <a:spcPct val="150000"/>
              </a:lnSpc>
            </a:pPr>
            <a:r>
              <a:rPr lang="fa-IR" sz="2400" dirty="0" smtClean="0"/>
              <a:t>5.پیش آگهی و قرارداد درمانی</a:t>
            </a:r>
            <a:endParaRPr lang="en-US" sz="2400" dirty="0"/>
          </a:p>
        </p:txBody>
      </p:sp>
      <p:pic>
        <p:nvPicPr>
          <p:cNvPr id="5122" name="Picture 2" descr="C:\Documents and Settings\pc2\Desktop\0\moshavere3.jpg"/>
          <p:cNvPicPr>
            <a:picLocks noChangeAspect="1" noChangeArrowheads="1"/>
          </p:cNvPicPr>
          <p:nvPr/>
        </p:nvPicPr>
        <p:blipFill>
          <a:blip r:embed="rId3" cstate="print"/>
          <a:srcRect/>
          <a:stretch>
            <a:fillRect/>
          </a:stretch>
        </p:blipFill>
        <p:spPr bwMode="auto">
          <a:xfrm>
            <a:off x="2354580" y="3962400"/>
            <a:ext cx="3360420" cy="2667000"/>
          </a:xfrm>
          <a:prstGeom prst="rect">
            <a:avLst/>
          </a:prstGeom>
          <a:noFill/>
        </p:spPr>
      </p:pic>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Bottom)">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Bottom)">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lide(fromBottom)">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lide(fromBottom)">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04800"/>
            <a:ext cx="4495800" cy="598962"/>
          </a:xfrm>
        </p:spPr>
        <p:txBody>
          <a:bodyPr/>
          <a:lstStyle/>
          <a:p>
            <a:r>
              <a:rPr lang="fa-IR" dirty="0" smtClean="0">
                <a:solidFill>
                  <a:srgbClr val="002060"/>
                </a:solidFill>
              </a:rPr>
              <a:t>راهبردهای ایجاد رابطه درمانی</a:t>
            </a:r>
            <a:endParaRPr lang="en-US" dirty="0">
              <a:solidFill>
                <a:srgbClr val="002060"/>
              </a:solidFill>
            </a:endParaRPr>
          </a:p>
        </p:txBody>
      </p:sp>
      <p:sp>
        <p:nvSpPr>
          <p:cNvPr id="3" name="Subtitle 2"/>
          <p:cNvSpPr>
            <a:spLocks noGrp="1"/>
          </p:cNvSpPr>
          <p:nvPr>
            <p:ph type="subTitle" idx="1"/>
          </p:nvPr>
        </p:nvSpPr>
        <p:spPr>
          <a:xfrm>
            <a:off x="-1295400" y="1219200"/>
            <a:ext cx="10210800" cy="6858000"/>
          </a:xfrm>
        </p:spPr>
        <p:txBody>
          <a:bodyPr>
            <a:noAutofit/>
          </a:bodyPr>
          <a:lstStyle/>
          <a:p>
            <a:pPr algn="justLow">
              <a:lnSpc>
                <a:spcPct val="150000"/>
              </a:lnSpc>
            </a:pPr>
            <a:r>
              <a:rPr lang="fa-IR" sz="2400" dirty="0" smtClean="0"/>
              <a:t>1.بیمار و خود را در شرایط راحت و آسوده قرار دهید:</a:t>
            </a:r>
          </a:p>
          <a:p>
            <a:pPr algn="justLow">
              <a:lnSpc>
                <a:spcPct val="150000"/>
              </a:lnSpc>
            </a:pPr>
            <a:r>
              <a:rPr lang="fa-IR" sz="2400" b="0" dirty="0" smtClean="0"/>
              <a:t>نشانه ها را بشناسید: (مربوط به قلمرو، رفتاری، هیجانی، کلامی)</a:t>
            </a:r>
          </a:p>
          <a:p>
            <a:pPr algn="justLow">
              <a:lnSpc>
                <a:spcPct val="150000"/>
              </a:lnSpc>
            </a:pPr>
            <a:r>
              <a:rPr lang="fa-IR" sz="2400" b="0" dirty="0" smtClean="0"/>
              <a:t>به نشانه ها واکنش نشان دهید</a:t>
            </a:r>
          </a:p>
          <a:p>
            <a:pPr algn="justLow">
              <a:lnSpc>
                <a:spcPct val="150000"/>
              </a:lnSpc>
            </a:pPr>
            <a:r>
              <a:rPr lang="fa-IR" sz="2400" dirty="0" smtClean="0"/>
              <a:t>2.رنج و ناراحتی بیمار را دریابید و نسبت به آن همدلی نشان دهید</a:t>
            </a:r>
          </a:p>
          <a:p>
            <a:pPr algn="justLow">
              <a:lnSpc>
                <a:spcPct val="150000"/>
              </a:lnSpc>
            </a:pPr>
            <a:r>
              <a:rPr lang="fa-IR" sz="2400" dirty="0" smtClean="0"/>
              <a:t>3.بینش بیمار را ارزیابی کنید و با بیمار همراه شوید:</a:t>
            </a:r>
          </a:p>
          <a:p>
            <a:pPr algn="justLow">
              <a:lnSpc>
                <a:spcPct val="150000"/>
              </a:lnSpc>
            </a:pPr>
            <a:r>
              <a:rPr lang="fa-IR" sz="2400" b="0" dirty="0" smtClean="0"/>
              <a:t>سطح بینش را تعیین کنید</a:t>
            </a:r>
          </a:p>
          <a:p>
            <a:pPr algn="justLow">
              <a:lnSpc>
                <a:spcPct val="150000"/>
              </a:lnSpc>
            </a:pPr>
            <a:r>
              <a:rPr lang="fa-IR" sz="2400" b="0" dirty="0" smtClean="0"/>
              <a:t>وجه بیمارگونه فرد را مجزا کنید</a:t>
            </a:r>
          </a:p>
          <a:p>
            <a:pPr algn="justLow">
              <a:lnSpc>
                <a:spcPct val="150000"/>
              </a:lnSpc>
            </a:pPr>
            <a:r>
              <a:rPr lang="fa-IR" sz="2400" b="0" dirty="0" smtClean="0"/>
              <a:t>اهداف درمانی را مجزا کنید</a:t>
            </a:r>
            <a:endParaRPr lang="en-US" sz="2400" b="0" dirty="0" smtClean="0"/>
          </a:p>
          <a:p>
            <a:pPr algn="justLow">
              <a:lnSpc>
                <a:spcPct val="150000"/>
              </a:lnSpc>
            </a:pPr>
            <a:endParaRPr lang="en-US" sz="2400" b="0" dirty="0" smtClean="0"/>
          </a:p>
          <a:p>
            <a:pPr algn="justLow">
              <a:lnSpc>
                <a:spcPct val="150000"/>
              </a:lnSpc>
            </a:pPr>
            <a:endParaRPr lang="en-US" sz="2400" b="0" dirty="0" smtClean="0"/>
          </a:p>
          <a:p>
            <a:pPr algn="justLow">
              <a:lnSpc>
                <a:spcPct val="150000"/>
              </a:lnSpc>
            </a:pPr>
            <a:endParaRPr lang="en-US" sz="2400" b="0" dirty="0" smtClean="0"/>
          </a:p>
          <a:p>
            <a:pPr algn="justLow">
              <a:lnSpc>
                <a:spcPct val="150000"/>
              </a:lnSpc>
            </a:pPr>
            <a:endParaRPr lang="fa-IR" sz="2400" b="0" dirty="0" smtClean="0"/>
          </a:p>
          <a:p>
            <a:pPr algn="justLow">
              <a:lnSpc>
                <a:spcPct val="150000"/>
              </a:lnSpc>
            </a:pPr>
            <a:endParaRPr lang="en-US" sz="2400" b="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amond(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diamond(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43000" y="304800"/>
            <a:ext cx="7467600" cy="6169152"/>
          </a:xfrm>
        </p:spPr>
        <p:txBody>
          <a:bodyPr/>
          <a:lstStyle/>
          <a:p>
            <a:pPr algn="justLow">
              <a:buNone/>
            </a:pPr>
            <a:r>
              <a:rPr lang="fa-IR" sz="3200" b="1" dirty="0" smtClean="0">
                <a:solidFill>
                  <a:srgbClr val="002060"/>
                </a:solidFill>
              </a:rPr>
              <a:t>4.توانایی ومهارت خود را نشان دهید:</a:t>
            </a:r>
          </a:p>
          <a:p>
            <a:pPr algn="justLow">
              <a:buNone/>
            </a:pPr>
            <a:endParaRPr lang="en-US" sz="3200" b="1" dirty="0" smtClean="0">
              <a:solidFill>
                <a:srgbClr val="002060"/>
              </a:solidFill>
            </a:endParaRPr>
          </a:p>
          <a:p>
            <a:pPr algn="justLow">
              <a:buNone/>
            </a:pPr>
            <a:r>
              <a:rPr lang="fa-IR" sz="2800" dirty="0" smtClean="0"/>
              <a:t>دورنمایی از بیماری بدست دهید</a:t>
            </a:r>
            <a:endParaRPr lang="en-US" sz="2800" dirty="0" smtClean="0"/>
          </a:p>
          <a:p>
            <a:pPr algn="justLow">
              <a:buNone/>
            </a:pPr>
            <a:r>
              <a:rPr lang="fa-IR" sz="2800" dirty="0" smtClean="0"/>
              <a:t>دانش و اطلاعات خود را بیان کنید</a:t>
            </a:r>
            <a:endParaRPr lang="en-US" sz="2800" dirty="0" smtClean="0"/>
          </a:p>
          <a:p>
            <a:pPr algn="justLow">
              <a:buNone/>
            </a:pPr>
            <a:r>
              <a:rPr lang="fa-IR" sz="2800" dirty="0" smtClean="0"/>
              <a:t>به تردیدهای بیمار بپردازید</a:t>
            </a:r>
            <a:endParaRPr lang="en-US" sz="2800" dirty="0" smtClean="0"/>
          </a:p>
          <a:p>
            <a:pPr algn="justLow">
              <a:buNone/>
            </a:pPr>
            <a:r>
              <a:rPr lang="fa-IR" sz="2800" dirty="0" smtClean="0"/>
              <a:t>بیمار را امیدوار کنید</a:t>
            </a:r>
          </a:p>
          <a:p>
            <a:pPr algn="justLow">
              <a:buNone/>
            </a:pPr>
            <a:endParaRPr lang="fa-IR" sz="2800" dirty="0" smtClean="0"/>
          </a:p>
          <a:p>
            <a:pPr algn="justLow">
              <a:buNone/>
            </a:pPr>
            <a:r>
              <a:rPr lang="fa-IR" sz="3200" b="1" dirty="0" smtClean="0">
                <a:solidFill>
                  <a:srgbClr val="002060"/>
                </a:solidFill>
              </a:rPr>
              <a:t>5.نقش هدایتگر را اعمال کنید.</a:t>
            </a:r>
          </a:p>
          <a:p>
            <a:pPr algn="justLow">
              <a:buNone/>
            </a:pPr>
            <a:endParaRPr lang="fa-IR" sz="3200" b="1" dirty="0" smtClean="0">
              <a:solidFill>
                <a:srgbClr val="002060"/>
              </a:solidFill>
            </a:endParaRPr>
          </a:p>
          <a:p>
            <a:pPr algn="justLow">
              <a:buNone/>
            </a:pPr>
            <a:r>
              <a:rPr lang="fa-IR" sz="3200" b="1" dirty="0" smtClean="0">
                <a:solidFill>
                  <a:srgbClr val="002060"/>
                </a:solidFill>
              </a:rPr>
              <a:t>6.نقش ها را متعادل کنید.</a:t>
            </a:r>
            <a:endParaRPr lang="en-US" sz="3200" b="1" dirty="0" smtClean="0">
              <a:solidFill>
                <a:srgbClr val="002060"/>
              </a:solidFill>
            </a:endParaRPr>
          </a:p>
          <a:p>
            <a:endParaRPr lang="fa-IR"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467838"/>
            <a:ext cx="4038600" cy="598962"/>
          </a:xfrm>
        </p:spPr>
        <p:txBody>
          <a:bodyPr>
            <a:normAutofit/>
          </a:bodyPr>
          <a:lstStyle/>
          <a:p>
            <a:r>
              <a:rPr lang="fa-IR" sz="2800" dirty="0" smtClean="0">
                <a:solidFill>
                  <a:srgbClr val="002060"/>
                </a:solidFill>
              </a:rPr>
              <a:t>تکنیک های گشاینده یا آغازین</a:t>
            </a:r>
            <a:endParaRPr lang="en-US" sz="2800" dirty="0">
              <a:solidFill>
                <a:srgbClr val="002060"/>
              </a:solidFill>
            </a:endParaRPr>
          </a:p>
        </p:txBody>
      </p:sp>
      <p:sp>
        <p:nvSpPr>
          <p:cNvPr id="3" name="Subtitle 2"/>
          <p:cNvSpPr>
            <a:spLocks noGrp="1"/>
          </p:cNvSpPr>
          <p:nvPr>
            <p:ph type="subTitle" idx="1"/>
          </p:nvPr>
        </p:nvSpPr>
        <p:spPr>
          <a:xfrm>
            <a:off x="2286000" y="1371600"/>
            <a:ext cx="6400800" cy="2567136"/>
          </a:xfrm>
        </p:spPr>
        <p:txBody>
          <a:bodyPr>
            <a:normAutofit/>
          </a:bodyPr>
          <a:lstStyle/>
          <a:p>
            <a:pPr algn="r"/>
            <a:r>
              <a:rPr lang="fa-IR" sz="2800" dirty="0" smtClean="0"/>
              <a:t>”چه کمکی از دستم بر می آید؟“</a:t>
            </a:r>
          </a:p>
          <a:p>
            <a:pPr algn="r"/>
            <a:r>
              <a:rPr lang="fa-IR" sz="2800" dirty="0" smtClean="0"/>
              <a:t>”برایتان چه کاری می توانم بکنم؟“</a:t>
            </a:r>
          </a:p>
          <a:p>
            <a:pPr algn="r"/>
            <a:r>
              <a:rPr lang="fa-IR" sz="2800" dirty="0" smtClean="0"/>
              <a:t>چه نوع مشکلی باعث شده شما به اینجا بیایید؟“</a:t>
            </a:r>
          </a:p>
          <a:p>
            <a:pPr algn="r"/>
            <a:r>
              <a:rPr lang="fa-IR" sz="2800" dirty="0" smtClean="0"/>
              <a:t>”از کجا شروع کنیم؟“</a:t>
            </a:r>
          </a:p>
          <a:p>
            <a:pPr algn="r"/>
            <a:endParaRPr lang="en-US" sz="280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Bottom)">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Bottom)">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lide(fromBottom)">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876800" y="228600"/>
            <a:ext cx="3810000" cy="598962"/>
          </a:xfrm>
          <a:prstGeom prst="rect">
            <a:avLst/>
          </a:prstGeom>
        </p:spPr>
        <p:txBody>
          <a:bodyPr vert="horz" anchor="b">
            <a:no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a-IR" sz="3200" b="1" i="0" u="none" strike="noStrike" kern="1200" cap="small" spc="0" normalizeH="0" baseline="0" noProof="0" dirty="0" smtClean="0">
                <a:ln>
                  <a:noFill/>
                </a:ln>
                <a:solidFill>
                  <a:srgbClr val="002060"/>
                </a:solidFill>
                <a:effectLst/>
                <a:uLnTx/>
                <a:uFillTx/>
                <a:latin typeface="+mj-lt"/>
                <a:ea typeface="+mj-ea"/>
                <a:cs typeface="+mj-cs"/>
              </a:rPr>
              <a:t>تکنیک های روشن سازی</a:t>
            </a:r>
            <a:endParaRPr kumimoji="0" lang="en-US" sz="3200" b="1" i="0" u="none" strike="noStrike" kern="1200" cap="small" spc="0" normalizeH="0" baseline="0" noProof="0" dirty="0">
              <a:ln>
                <a:noFill/>
              </a:ln>
              <a:solidFill>
                <a:srgbClr val="002060"/>
              </a:solidFill>
              <a:effectLst/>
              <a:uLnTx/>
              <a:uFillTx/>
              <a:latin typeface="+mj-lt"/>
              <a:ea typeface="+mj-ea"/>
              <a:cs typeface="+mj-cs"/>
            </a:endParaRPr>
          </a:p>
        </p:txBody>
      </p:sp>
      <p:sp>
        <p:nvSpPr>
          <p:cNvPr id="5" name="Subtitle 2"/>
          <p:cNvSpPr txBox="1">
            <a:spLocks/>
          </p:cNvSpPr>
          <p:nvPr/>
        </p:nvSpPr>
        <p:spPr>
          <a:xfrm>
            <a:off x="685800" y="1524000"/>
            <a:ext cx="7924800" cy="2336322"/>
          </a:xfrm>
          <a:prstGeom prst="rect">
            <a:avLst/>
          </a:prstGeom>
        </p:spPr>
        <p:txBody>
          <a:bodyPr vert="horz">
            <a:noAutofit/>
          </a:bodyPr>
          <a:lstStyle/>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800" b="1" i="0" u="none" strike="noStrike" kern="1200" cap="none" spc="0" normalizeH="0" baseline="0" noProof="0" dirty="0" smtClean="0">
                <a:ln>
                  <a:noFill/>
                </a:ln>
                <a:solidFill>
                  <a:schemeClr val="tx2"/>
                </a:solidFill>
                <a:effectLst/>
                <a:uLnTx/>
                <a:uFillTx/>
                <a:latin typeface="+mn-lt"/>
                <a:ea typeface="+mn-ea"/>
                <a:cs typeface="+mn-cs"/>
              </a:rPr>
              <a:t>شامل:</a:t>
            </a:r>
          </a:p>
          <a:p>
            <a:pPr lvl="0" algn="justLow" rtl="1">
              <a:spcBef>
                <a:spcPts val="600"/>
              </a:spcBef>
              <a:buClr>
                <a:schemeClr val="accent1"/>
              </a:buClr>
              <a:buSzPct val="70000"/>
              <a:defRPr/>
            </a:pPr>
            <a:r>
              <a:rPr lang="fa-IR" sz="2800" b="1" dirty="0" smtClean="0">
                <a:solidFill>
                  <a:srgbClr val="002060"/>
                </a:solidFill>
              </a:rPr>
              <a:t>1.اختصاصی کردن یا تصریح </a:t>
            </a:r>
            <a:r>
              <a:rPr kumimoji="0" lang="en-US" sz="2800" b="1" i="0" u="none" strike="noStrike" kern="1200" cap="none" spc="0" normalizeH="0" baseline="0" noProof="0" dirty="0" smtClean="0">
                <a:ln>
                  <a:noFill/>
                </a:ln>
                <a:solidFill>
                  <a:srgbClr val="002060"/>
                </a:solidFill>
                <a:effectLst/>
                <a:uLnTx/>
                <a:uFillTx/>
                <a:latin typeface="+mn-lt"/>
                <a:ea typeface="+mn-ea"/>
                <a:cs typeface="+mn-cs"/>
              </a:rPr>
              <a:t>Specification</a:t>
            </a:r>
            <a:endParaRPr kumimoji="0" lang="fa-IR" sz="28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800" b="1" i="0" u="none" strike="noStrike" kern="1200" cap="none" spc="0" normalizeH="0" baseline="0" noProof="0" dirty="0" smtClean="0">
                <a:ln>
                  <a:noFill/>
                </a:ln>
                <a:solidFill>
                  <a:schemeClr val="tx2"/>
                </a:solidFill>
                <a:effectLst/>
                <a:uLnTx/>
                <a:uFillTx/>
                <a:latin typeface="+mn-lt"/>
                <a:ea typeface="+mn-ea"/>
                <a:cs typeface="+mn-cs"/>
              </a:rPr>
              <a:t>وقتی مصاحبه گر به اطلاعات صریح و دقیق نیاز دارد اما گاهی بیمار مبهم صحبت میکند و یا پاسخ تک کلمه ای می دهد در این مورد بهتر است مصاحبه گر به سؤال های بسته تغییر مسیر دهد.</a:t>
            </a:r>
            <a:endParaRPr kumimoji="0" lang="en-US" sz="2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ox(in)">
                                      <p:cBhvr>
                                        <p:cTn id="1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3581400" y="838200"/>
            <a:ext cx="5181600" cy="523220"/>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u="none" strike="noStrike" cap="none" normalizeH="0" baseline="0" dirty="0" smtClean="0">
                <a:ln>
                  <a:noFill/>
                </a:ln>
                <a:solidFill>
                  <a:srgbClr val="002060"/>
                </a:solidFill>
                <a:effectLst/>
                <a:latin typeface="Arial" pitchFamily="34" charset="0"/>
                <a:ea typeface="Calibri" pitchFamily="34" charset="0"/>
                <a:cs typeface="B Titr" pitchFamily="2" charset="-78"/>
              </a:rPr>
              <a:t>رابطه ی درمانگر </a:t>
            </a:r>
            <a:r>
              <a:rPr kumimoji="0" lang="fa-IR" sz="2800" b="1" u="none" strike="noStrike" cap="none" normalizeH="0" baseline="0" dirty="0" smtClean="0">
                <a:ln>
                  <a:noFill/>
                </a:ln>
                <a:solidFill>
                  <a:srgbClr val="002060"/>
                </a:solidFill>
                <a:effectLst/>
                <a:latin typeface="Calibri" pitchFamily="34" charset="0"/>
                <a:ea typeface="Calibri" pitchFamily="34" charset="0"/>
                <a:cs typeface="B Titr" pitchFamily="2" charset="-78"/>
              </a:rPr>
              <a:t>–</a:t>
            </a:r>
            <a:r>
              <a:rPr kumimoji="0" lang="fa-IR" sz="2800" b="1" u="none" strike="noStrike" cap="none" normalizeH="0" baseline="0" dirty="0" smtClean="0">
                <a:ln>
                  <a:noFill/>
                </a:ln>
                <a:solidFill>
                  <a:srgbClr val="002060"/>
                </a:solidFill>
                <a:effectLst/>
                <a:latin typeface="Arial" pitchFamily="34" charset="0"/>
                <a:ea typeface="Calibri" pitchFamily="34" charset="0"/>
                <a:cs typeface="B Titr" pitchFamily="2" charset="-78"/>
              </a:rPr>
              <a:t> بیمار و فنون مصاحبه</a:t>
            </a:r>
            <a:endParaRPr kumimoji="0" lang="fa-IR" sz="2800" b="1" u="none" strike="noStrike" cap="none" normalizeH="0" baseline="0" dirty="0" smtClean="0">
              <a:ln>
                <a:noFill/>
              </a:ln>
              <a:solidFill>
                <a:srgbClr val="002060"/>
              </a:solidFill>
              <a:effectLst/>
              <a:latin typeface="Arial" pitchFamily="34" charset="0"/>
              <a:cs typeface="B Titr" pitchFamily="2" charset="-78"/>
            </a:endParaRPr>
          </a:p>
        </p:txBody>
      </p:sp>
      <p:sp>
        <p:nvSpPr>
          <p:cNvPr id="40962" name="Rectangle 2"/>
          <p:cNvSpPr>
            <a:spLocks noChangeArrowheads="1"/>
          </p:cNvSpPr>
          <p:nvPr/>
        </p:nvSpPr>
        <p:spPr bwMode="auto">
          <a:xfrm>
            <a:off x="1981200" y="1600200"/>
            <a:ext cx="6858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pitchFamily="34" charset="0"/>
                <a:ea typeface="Calibri" pitchFamily="34" charset="0"/>
                <a:cs typeface="B Lotus" pitchFamily="2" charset="-78"/>
              </a:rPr>
              <a:t>کیفیت این رابطه در کادر روانپزشکی و مشاوره اهمیت اساسی دارد. مشخصه ی یک رابطه ی موثر برقراری تفاهم است. تفاهم احساس خود آگاه و خود به خودی وجود پاسخ دهی هماهنگ است که سبب پیدایش اتحاد درمانی سازنده می شود. تفاهم بر وجود درک و اعتماد بین درمانگر و بیمار دلالت می کند.</a:t>
            </a:r>
            <a:endParaRPr kumimoji="0" lang="fa-IR" sz="3200" b="0" i="0" u="none" strike="noStrike" cap="none" normalizeH="0" baseline="0" dirty="0" smtClean="0">
              <a:ln>
                <a:noFill/>
              </a:ln>
              <a:solidFill>
                <a:schemeClr val="tx1"/>
              </a:solidFill>
              <a:effectLst/>
              <a:latin typeface="Arial" pitchFamily="34" charset="0"/>
              <a:cs typeface="B Lotus" pitchFamily="2" charset="-78"/>
            </a:endParaRPr>
          </a:p>
        </p:txBody>
      </p:sp>
      <p:pic>
        <p:nvPicPr>
          <p:cNvPr id="1026" name="Picture 2" descr="C:\Documents and Settings\pc2\Desktop\0\100820801005.jpg"/>
          <p:cNvPicPr>
            <a:picLocks noChangeAspect="1" noChangeArrowheads="1"/>
          </p:cNvPicPr>
          <p:nvPr/>
        </p:nvPicPr>
        <p:blipFill>
          <a:blip r:embed="rId2" cstate="print"/>
          <a:srcRect/>
          <a:stretch>
            <a:fillRect/>
          </a:stretch>
        </p:blipFill>
        <p:spPr bwMode="auto">
          <a:xfrm>
            <a:off x="2419350" y="4191000"/>
            <a:ext cx="2762250" cy="1971675"/>
          </a:xfrm>
          <a:prstGeom prst="rect">
            <a:avLst/>
          </a:prstGeom>
          <a:noFill/>
        </p:spPr>
      </p:pic>
    </p:spTree>
  </p:cSld>
  <p:clrMapOvr>
    <a:masterClrMapping/>
  </p:clrMapOvr>
  <p:transition spd="slow" advClick="0" advTm="5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61"/>
                                        </p:tgtEl>
                                        <p:attrNameLst>
                                          <p:attrName>style.visibility</p:attrName>
                                        </p:attrNameLst>
                                      </p:cBhvr>
                                      <p:to>
                                        <p:strVal val="visible"/>
                                      </p:to>
                                    </p:set>
                                    <p:animEffect transition="in" filter="box(in)">
                                      <p:cBhvr>
                                        <p:cTn id="7" dur="500"/>
                                        <p:tgtEl>
                                          <p:spTgt spid="4096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0962"/>
                                        </p:tgtEl>
                                        <p:attrNameLst>
                                          <p:attrName>style.visibility</p:attrName>
                                        </p:attrNameLst>
                                      </p:cBhvr>
                                      <p:to>
                                        <p:strVal val="visible"/>
                                      </p:to>
                                    </p:set>
                                    <p:anim calcmode="lin" valueType="num">
                                      <p:cBhvr additive="base">
                                        <p:cTn id="12" dur="500" fill="hold"/>
                                        <p:tgtEl>
                                          <p:spTgt spid="40962"/>
                                        </p:tgtEl>
                                        <p:attrNameLst>
                                          <p:attrName>ppt_x</p:attrName>
                                        </p:attrNameLst>
                                      </p:cBhvr>
                                      <p:tavLst>
                                        <p:tav tm="0">
                                          <p:val>
                                            <p:strVal val="#ppt_x"/>
                                          </p:val>
                                        </p:tav>
                                        <p:tav tm="100000">
                                          <p:val>
                                            <p:strVal val="#ppt_x"/>
                                          </p:val>
                                        </p:tav>
                                      </p:tavLst>
                                    </p:anim>
                                    <p:anim calcmode="lin" valueType="num">
                                      <p:cBhvr additive="base">
                                        <p:cTn id="13" dur="500" fill="hold"/>
                                        <p:tgtEl>
                                          <p:spTgt spid="409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animBg="1"/>
      <p:bldP spid="4096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381000"/>
            <a:ext cx="8001000" cy="6096000"/>
          </a:xfrm>
        </p:spPr>
        <p:txBody>
          <a:bodyPr>
            <a:noAutofit/>
          </a:bodyPr>
          <a:lstStyle/>
          <a:p>
            <a:pPr algn="r">
              <a:lnSpc>
                <a:spcPct val="150000"/>
              </a:lnSpc>
            </a:pPr>
            <a:r>
              <a:rPr lang="fa-IR" sz="2800" dirty="0" smtClean="0">
                <a:solidFill>
                  <a:srgbClr val="002060"/>
                </a:solidFill>
              </a:rPr>
              <a:t>2.تعمیم: </a:t>
            </a:r>
            <a:r>
              <a:rPr lang="en-US" sz="2800" dirty="0" smtClean="0">
                <a:solidFill>
                  <a:srgbClr val="002060"/>
                </a:solidFill>
              </a:rPr>
              <a:t>Generalization</a:t>
            </a:r>
            <a:endParaRPr lang="fa-IR" sz="2800" dirty="0" smtClean="0">
              <a:solidFill>
                <a:srgbClr val="002060"/>
              </a:solidFill>
            </a:endParaRPr>
          </a:p>
          <a:p>
            <a:pPr algn="justLow">
              <a:lnSpc>
                <a:spcPct val="150000"/>
              </a:lnSpc>
            </a:pPr>
            <a:r>
              <a:rPr lang="fa-IR" sz="2400" b="0" dirty="0" smtClean="0"/>
              <a:t>گاهی بیمار به جای بیان اطلاعات کلی در مورد الگوهای رفتاری ثابت و مکرر که مصاحبه گر به آن نیاز دارد اطلاعاتی اختصاصی و محدود به یک زمینه خاص را بیان می کند، در این گونه موارد از این تکنیک استفاده می شود.</a:t>
            </a:r>
          </a:p>
          <a:p>
            <a:pPr algn="justLow">
              <a:lnSpc>
                <a:spcPct val="150000"/>
              </a:lnSpc>
            </a:pPr>
            <a:endParaRPr lang="fa-IR" sz="2400" b="0" dirty="0" smtClean="0"/>
          </a:p>
          <a:p>
            <a:pPr lvl="0" algn="r" rtl="0">
              <a:lnSpc>
                <a:spcPct val="150000"/>
              </a:lnSpc>
              <a:defRPr/>
            </a:pPr>
            <a:r>
              <a:rPr lang="en-US" sz="2800" dirty="0" smtClean="0">
                <a:solidFill>
                  <a:srgbClr val="002060"/>
                </a:solidFill>
              </a:rPr>
              <a:t>Checking symptoms</a:t>
            </a:r>
            <a:r>
              <a:rPr lang="fa-IR" sz="2800" dirty="0" smtClean="0">
                <a:solidFill>
                  <a:srgbClr val="002060"/>
                </a:solidFill>
              </a:rPr>
              <a:t>3. وارسی علایم: </a:t>
            </a:r>
            <a:endParaRPr lang="en-US" sz="2800" dirty="0" smtClean="0">
              <a:solidFill>
                <a:srgbClr val="002060"/>
              </a:solidFill>
            </a:endParaRPr>
          </a:p>
          <a:p>
            <a:pPr lvl="0" algn="r">
              <a:lnSpc>
                <a:spcPct val="150000"/>
              </a:lnSpc>
              <a:defRPr/>
            </a:pPr>
            <a:r>
              <a:rPr lang="fa-IR" sz="2400" b="0" dirty="0" smtClean="0"/>
              <a:t>زمانی که بیمار به صورت مبهمی مشکلاتش را بیان می کند مصاحبه گر می تواند برای کمک به بیمار فهرستی از علایم را برای تعیین هر نوع آسیب شناسی روانی به وی ارائه دهد.</a:t>
            </a:r>
          </a:p>
          <a:p>
            <a:pPr lvl="0" algn="r">
              <a:lnSpc>
                <a:spcPct val="150000"/>
              </a:lnSpc>
              <a:defRPr/>
            </a:pPr>
            <a:endParaRPr lang="fa-IR" b="0" dirty="0" smtClean="0"/>
          </a:p>
          <a:p>
            <a:pPr lvl="0" algn="r">
              <a:lnSpc>
                <a:spcPct val="150000"/>
              </a:lnSpc>
              <a:defRPr/>
            </a:pPr>
            <a:endParaRPr lang="en-US" b="0" dirty="0" smtClean="0"/>
          </a:p>
          <a:p>
            <a:pPr algn="r">
              <a:lnSpc>
                <a:spcPct val="150000"/>
              </a:lnSpc>
            </a:pPr>
            <a:endParaRPr lang="en-US" b="0" dirty="0"/>
          </a:p>
        </p:txBody>
      </p:sp>
      <p:sp>
        <p:nvSpPr>
          <p:cNvPr id="5" name="Subtitle 2"/>
          <p:cNvSpPr txBox="1">
            <a:spLocks/>
          </p:cNvSpPr>
          <p:nvPr/>
        </p:nvSpPr>
        <p:spPr>
          <a:xfrm>
            <a:off x="2590800" y="3276600"/>
            <a:ext cx="6172200" cy="1371600"/>
          </a:xfrm>
          <a:prstGeom prst="rect">
            <a:avLst/>
          </a:prstGeom>
        </p:spPr>
        <p:txBody>
          <a:bodyPr vert="horz">
            <a:normAutofit/>
          </a:bodyPr>
          <a:lstStyle/>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800" b="1" i="0" u="none" strike="noStrike" kern="1200" cap="none" spc="0" normalizeH="0" baseline="0" noProof="0" dirty="0">
              <a:ln>
                <a:noFill/>
              </a:ln>
              <a:solidFill>
                <a:schemeClr val="tx2"/>
              </a:solidFill>
              <a:effectLst/>
              <a:uLnTx/>
              <a:uFillTx/>
              <a:latin typeface="+mn-lt"/>
              <a:ea typeface="+mn-ea"/>
              <a:cs typeface="+mn-cs"/>
            </a:endParaRPr>
          </a:p>
        </p:txBody>
      </p:sp>
      <p:sp>
        <p:nvSpPr>
          <p:cNvPr id="6" name="Subtitle 2"/>
          <p:cNvSpPr txBox="1">
            <a:spLocks/>
          </p:cNvSpPr>
          <p:nvPr/>
        </p:nvSpPr>
        <p:spPr>
          <a:xfrm>
            <a:off x="-2209800" y="1676400"/>
            <a:ext cx="6400800" cy="2495128"/>
          </a:xfrm>
          <a:prstGeom prst="rect">
            <a:avLst/>
          </a:prstGeom>
        </p:spPr>
        <p:txBody>
          <a:bodyPr vert="horz">
            <a:normAutofit/>
          </a:bodyPr>
          <a:lstStyle/>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924800" cy="3657600"/>
          </a:xfrm>
        </p:spPr>
        <p:txBody>
          <a:bodyPr/>
          <a:lstStyle/>
          <a:p>
            <a:pPr marL="273050" lvl="0" indent="-273050">
              <a:lnSpc>
                <a:spcPct val="150000"/>
              </a:lnSpc>
              <a:buNone/>
              <a:defRPr/>
            </a:pPr>
            <a:r>
              <a:rPr lang="fa-IR" sz="3200" b="1" dirty="0" smtClean="0">
                <a:solidFill>
                  <a:srgbClr val="002060"/>
                </a:solidFill>
              </a:rPr>
              <a:t>4. پرسش های هدایتگر </a:t>
            </a:r>
            <a:r>
              <a:rPr lang="en-US" sz="3200" b="1" dirty="0" smtClean="0">
                <a:solidFill>
                  <a:srgbClr val="002060"/>
                </a:solidFill>
              </a:rPr>
              <a:t>Leading questions</a:t>
            </a:r>
            <a:r>
              <a:rPr lang="fa-IR" b="1" dirty="0" smtClean="0">
                <a:solidFill>
                  <a:srgbClr val="002060"/>
                </a:solidFill>
              </a:rPr>
              <a:t>:</a:t>
            </a:r>
            <a:endParaRPr lang="en-US" b="1" dirty="0" smtClean="0">
              <a:solidFill>
                <a:srgbClr val="002060"/>
              </a:solidFill>
            </a:endParaRPr>
          </a:p>
          <a:p>
            <a:pPr lvl="0">
              <a:lnSpc>
                <a:spcPct val="150000"/>
              </a:lnSpc>
              <a:buNone/>
              <a:defRPr/>
            </a:pPr>
            <a:r>
              <a:rPr lang="fa-IR" dirty="0" smtClean="0"/>
              <a:t>در این تکنیک پاسخ های خاصی به بیمار القاء می شود. مثلا:</a:t>
            </a:r>
          </a:p>
          <a:p>
            <a:pPr lvl="0">
              <a:lnSpc>
                <a:spcPct val="150000"/>
              </a:lnSpc>
              <a:buNone/>
              <a:defRPr/>
            </a:pPr>
            <a:r>
              <a:rPr lang="fa-IR" dirty="0" smtClean="0"/>
              <a:t>”البته شما هرگز به فکر خودکشی نیفتاده اید، این طور نیست؟“</a:t>
            </a:r>
          </a:p>
          <a:p>
            <a:pPr lvl="0">
              <a:lnSpc>
                <a:spcPct val="150000"/>
              </a:lnSpc>
              <a:buNone/>
              <a:defRPr/>
            </a:pPr>
            <a:r>
              <a:rPr lang="fa-IR" dirty="0" smtClean="0"/>
              <a:t>”شما هیچ وقت صداهایی نشنیده اید، شنیده اید؟“</a:t>
            </a:r>
          </a:p>
          <a:p>
            <a:pPr lvl="0">
              <a:lnSpc>
                <a:spcPct val="150000"/>
              </a:lnSpc>
              <a:buNone/>
              <a:defRPr/>
            </a:pPr>
            <a:r>
              <a:rPr lang="fa-IR" dirty="0" smtClean="0"/>
              <a:t>”حتما داروها را مصرف میکنی، این طور نیست؟“</a:t>
            </a:r>
            <a:endParaRPr lang="en-US" dirty="0" smtClean="0"/>
          </a:p>
          <a:p>
            <a:endParaRPr lang="fa-IR" dirty="0"/>
          </a:p>
        </p:txBody>
      </p:sp>
      <p:pic>
        <p:nvPicPr>
          <p:cNvPr id="6146" name="Picture 2" descr="C:\Documents and Settings\pc2\Desktop\0\interviewtarvij.90.9.21.jpg"/>
          <p:cNvPicPr>
            <a:picLocks noChangeAspect="1" noChangeArrowheads="1"/>
          </p:cNvPicPr>
          <p:nvPr/>
        </p:nvPicPr>
        <p:blipFill>
          <a:blip r:embed="rId3" cstate="print"/>
          <a:srcRect/>
          <a:stretch>
            <a:fillRect/>
          </a:stretch>
        </p:blipFill>
        <p:spPr bwMode="auto">
          <a:xfrm>
            <a:off x="2743200" y="3657600"/>
            <a:ext cx="3352800" cy="2671064"/>
          </a:xfrm>
          <a:prstGeom prst="rect">
            <a:avLst/>
          </a:prstGeom>
          <a:noFill/>
        </p:spPr>
      </p:pic>
    </p:spTree>
  </p:cSld>
  <p:clrMapOvr>
    <a:masterClrMapping/>
  </p:clrMapOvr>
  <p:transition spd="slow" advClick="0" advTm="5000">
    <p:wedge/>
    <p:sndAc>
      <p:stSnd>
        <p:snd r:embed="rId2" name="arrow.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1905000" y="304800"/>
            <a:ext cx="7010400" cy="6553200"/>
          </a:xfrm>
          <a:prstGeom prst="rect">
            <a:avLst/>
          </a:prstGeom>
        </p:spPr>
        <p:txBody>
          <a:bodyPr vert="horz">
            <a:noAutofit/>
          </a:bodyPr>
          <a:lstStyle/>
          <a:p>
            <a:pPr marL="0" marR="0" lvl="0" indent="0" algn="r" defTabSz="91440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800" b="1" i="0" u="none" strike="noStrike" kern="1200" cap="none" spc="0" normalizeH="0" baseline="0" noProof="0" dirty="0" smtClean="0">
                <a:ln>
                  <a:noFill/>
                </a:ln>
                <a:solidFill>
                  <a:srgbClr val="002060"/>
                </a:solidFill>
                <a:effectLst/>
                <a:uLnTx/>
                <a:uFillTx/>
                <a:latin typeface="+mn-lt"/>
                <a:ea typeface="+mn-ea"/>
                <a:cs typeface="+mn-cs"/>
              </a:rPr>
              <a:t>probing</a:t>
            </a:r>
            <a:r>
              <a:rPr kumimoji="0" lang="fa-IR" sz="2800" b="1" i="0" u="none" strike="noStrike" kern="1200" cap="none" spc="0" normalizeH="0" baseline="0" noProof="0" dirty="0" smtClean="0">
                <a:ln>
                  <a:noFill/>
                </a:ln>
                <a:solidFill>
                  <a:srgbClr val="002060"/>
                </a:solidFill>
                <a:effectLst/>
                <a:uLnTx/>
                <a:uFillTx/>
                <a:latin typeface="+mn-lt"/>
                <a:ea typeface="+mn-ea"/>
                <a:cs typeface="+mn-cs"/>
              </a:rPr>
              <a:t>5. کنکاش</a:t>
            </a:r>
            <a:endParaRPr kumimoji="0" lang="en-US" sz="28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i="0" u="none" strike="noStrike" kern="1200" cap="none" spc="0" normalizeH="0" baseline="0" noProof="0" dirty="0" smtClean="0">
                <a:ln>
                  <a:noFill/>
                </a:ln>
                <a:solidFill>
                  <a:schemeClr val="tx2"/>
                </a:solidFill>
                <a:effectLst/>
                <a:uLnTx/>
                <a:uFillTx/>
                <a:latin typeface="+mn-lt"/>
                <a:ea typeface="+mn-ea"/>
                <a:cs typeface="+mn-cs"/>
              </a:rPr>
              <a:t>زمانی که بیمار داستان خود را به صورت پیچیده و گیج کننده ای تعریف میکند با استفاده از کلمه ”چرا“ کنکاش را شروع کنید.</a:t>
            </a: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i="0" u="none" strike="noStrike" kern="1200" cap="none" spc="0" normalizeH="0" baseline="0" noProof="0" dirty="0" smtClean="0">
                <a:ln>
                  <a:noFill/>
                </a:ln>
                <a:solidFill>
                  <a:schemeClr val="tx2"/>
                </a:solidFill>
                <a:effectLst/>
                <a:uLnTx/>
                <a:uFillTx/>
                <a:latin typeface="+mn-lt"/>
                <a:ea typeface="+mn-ea"/>
                <a:cs typeface="+mn-cs"/>
              </a:rPr>
              <a:t>”فکر می کنی چرا این چیزها اتفاق می افته؟“</a:t>
            </a: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i="0" u="none" strike="noStrike" kern="1200" cap="none" spc="0" normalizeH="0" baseline="0" noProof="0" dirty="0" smtClean="0">
                <a:ln>
                  <a:noFill/>
                </a:ln>
                <a:solidFill>
                  <a:schemeClr val="tx2"/>
                </a:solidFill>
                <a:effectLst/>
                <a:uLnTx/>
                <a:uFillTx/>
                <a:latin typeface="+mn-lt"/>
                <a:ea typeface="+mn-ea"/>
                <a:cs typeface="+mn-cs"/>
              </a:rPr>
              <a:t>”فکر میکنی معنی این ها چیه؟“</a:t>
            </a: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i="0" u="none" strike="noStrike" kern="1200" cap="none" spc="0" normalizeH="0" baseline="0" noProof="0" dirty="0" smtClean="0">
                <a:ln>
                  <a:noFill/>
                </a:ln>
                <a:solidFill>
                  <a:schemeClr val="tx2"/>
                </a:solidFill>
                <a:effectLst/>
                <a:uLnTx/>
                <a:uFillTx/>
                <a:latin typeface="+mn-lt"/>
                <a:ea typeface="+mn-ea"/>
                <a:cs typeface="+mn-cs"/>
              </a:rPr>
              <a:t>”فکر می کنی اتفاقات عجیبی داره می افته؟“ </a:t>
            </a: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400"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400" i="0" u="none" strike="noStrike" kern="1200" cap="none" spc="0" normalizeH="0" baseline="0" noProof="0" dirty="0" smtClean="0">
              <a:ln>
                <a:noFill/>
              </a:ln>
              <a:solidFill>
                <a:schemeClr val="tx2"/>
              </a:solidFill>
              <a:effectLst/>
              <a:uLnTx/>
              <a:uFillTx/>
              <a:latin typeface="+mn-lt"/>
              <a:ea typeface="+mn-ea"/>
              <a:cs typeface="+mn-cs"/>
            </a:endParaRPr>
          </a:p>
          <a:p>
            <a:pPr algn="r"/>
            <a:r>
              <a:rPr lang="en-US" sz="3200" b="1" dirty="0" smtClean="0">
                <a:solidFill>
                  <a:srgbClr val="002060"/>
                </a:solidFill>
              </a:rPr>
              <a:t>interrelation</a:t>
            </a:r>
            <a:r>
              <a:rPr lang="fa-IR" sz="3200" b="1" dirty="0" smtClean="0">
                <a:solidFill>
                  <a:srgbClr val="002060"/>
                </a:solidFill>
              </a:rPr>
              <a:t>6. ربط دادن مطالب</a:t>
            </a:r>
            <a:endParaRPr lang="en-US" sz="3200" b="1" dirty="0" smtClean="0">
              <a:solidFill>
                <a:srgbClr val="002060"/>
              </a:solidFill>
            </a:endParaRPr>
          </a:p>
          <a:p>
            <a:pPr algn="justLow" rtl="1"/>
            <a:r>
              <a:rPr lang="fa-IR" sz="2400" dirty="0" smtClean="0"/>
              <a:t>در این تکنیک ارتباطات غیر منطقی که بیمار شما در طول مصاحبه بیان می کند کاوش می شود.</a:t>
            </a:r>
            <a:endParaRPr lang="en-US" sz="2400" dirty="0" smtClean="0"/>
          </a:p>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2400" i="0" u="none" strike="noStrike" kern="1200" cap="none" spc="0" normalizeH="0" baseline="0" noProof="0" dirty="0">
              <a:ln>
                <a:noFill/>
              </a:ln>
              <a:solidFill>
                <a:schemeClr val="tx2"/>
              </a:solidFill>
              <a:effectLst/>
              <a:uLnTx/>
              <a:uFillTx/>
              <a:latin typeface="+mn-lt"/>
              <a:ea typeface="+mn-ea"/>
              <a:cs typeface="+mn-cs"/>
            </a:endParaRPr>
          </a:p>
        </p:txBody>
      </p:sp>
      <p:sp>
        <p:nvSpPr>
          <p:cNvPr id="7" name="Subtitle 2"/>
          <p:cNvSpPr txBox="1">
            <a:spLocks/>
          </p:cNvSpPr>
          <p:nvPr/>
        </p:nvSpPr>
        <p:spPr>
          <a:xfrm>
            <a:off x="-228600" y="2971800"/>
            <a:ext cx="6172200" cy="1371600"/>
          </a:xfrm>
          <a:prstGeom prst="rect">
            <a:avLst/>
          </a:prstGeom>
        </p:spPr>
        <p:txBody>
          <a:bodyPr vert="horz">
            <a:normAutofit/>
          </a:bodyPr>
          <a:lstStyle/>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dissolve">
                                      <p:cBhvr>
                                        <p:cTn id="18" dur="500"/>
                                        <p:tgtEl>
                                          <p:spTgt spid="5">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dissolve">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checkerboard(across)">
                                      <p:cBhvr>
                                        <p:cTn id="26" dur="500"/>
                                        <p:tgtEl>
                                          <p:spTgt spid="5">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90600" y="685800"/>
            <a:ext cx="7467600" cy="5788152"/>
          </a:xfrm>
        </p:spPr>
        <p:txBody>
          <a:bodyPr/>
          <a:lstStyle/>
          <a:p>
            <a:pPr lvl="0" rtl="0">
              <a:buNone/>
              <a:defRPr/>
            </a:pPr>
            <a:r>
              <a:rPr lang="en-US" sz="2800" b="1" dirty="0" err="1" smtClean="0">
                <a:solidFill>
                  <a:srgbClr val="002060"/>
                </a:solidFill>
              </a:rPr>
              <a:t>summerizing</a:t>
            </a:r>
            <a:r>
              <a:rPr lang="fa-IR" sz="2800" b="1" dirty="0" smtClean="0">
                <a:solidFill>
                  <a:srgbClr val="002060"/>
                </a:solidFill>
              </a:rPr>
              <a:t>7. خلاصه کردن </a:t>
            </a:r>
            <a:endParaRPr lang="en-US" sz="2800" b="1" dirty="0" smtClean="0">
              <a:solidFill>
                <a:srgbClr val="002060"/>
              </a:solidFill>
            </a:endParaRPr>
          </a:p>
          <a:p>
            <a:pPr lvl="0" algn="justLow">
              <a:lnSpc>
                <a:spcPct val="150000"/>
              </a:lnSpc>
              <a:defRPr/>
            </a:pPr>
            <a:r>
              <a:rPr lang="fa-IR" sz="2800" dirty="0" smtClean="0">
                <a:solidFill>
                  <a:schemeClr val="tx2"/>
                </a:solidFill>
              </a:rPr>
              <a:t>این تکنیک در مورد بیمارانی که پاسخ های مبهم یا حاشیه ای دارند، آنهایی که تداعی شل دارند یا پرش افکار، مفید است. همچنین توجه بیمار را معطوف می کند و به او می رساند که شما درباره آنچه او گفته است چه فکر می کنید.</a:t>
            </a:r>
            <a:endParaRPr lang="en-US" sz="2800" dirty="0" smtClean="0">
              <a:solidFill>
                <a:schemeClr val="tx2"/>
              </a:solidFill>
            </a:endParaRPr>
          </a:p>
          <a:p>
            <a:endParaRPr lang="fa-IR"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0" y="228600"/>
            <a:ext cx="2895600" cy="675162"/>
          </a:xfrm>
        </p:spPr>
        <p:txBody>
          <a:bodyPr/>
          <a:lstStyle/>
          <a:p>
            <a:r>
              <a:rPr lang="fa-IR" dirty="0" smtClean="0">
                <a:solidFill>
                  <a:srgbClr val="002060"/>
                </a:solidFill>
              </a:rPr>
              <a:t>تکنیکهای پیش برنده</a:t>
            </a:r>
            <a:endParaRPr lang="en-US" dirty="0">
              <a:solidFill>
                <a:srgbClr val="002060"/>
              </a:solidFill>
            </a:endParaRPr>
          </a:p>
        </p:txBody>
      </p:sp>
      <p:sp>
        <p:nvSpPr>
          <p:cNvPr id="3" name="Subtitle 2"/>
          <p:cNvSpPr>
            <a:spLocks noGrp="1"/>
          </p:cNvSpPr>
          <p:nvPr>
            <p:ph type="subTitle" idx="1"/>
          </p:nvPr>
        </p:nvSpPr>
        <p:spPr>
          <a:xfrm>
            <a:off x="1752600" y="1219200"/>
            <a:ext cx="6858000" cy="4850922"/>
          </a:xfrm>
        </p:spPr>
        <p:txBody>
          <a:bodyPr>
            <a:noAutofit/>
          </a:bodyPr>
          <a:lstStyle/>
          <a:p>
            <a:pPr algn="r"/>
            <a:r>
              <a:rPr lang="fa-IR" sz="2400" dirty="0" smtClean="0"/>
              <a:t>این تکنیک راهی را دنبال می کند  که در آن مصاحبه در مسیر مطلوب نگه داشته می شود.این تکنیکها عبارتند از:</a:t>
            </a:r>
          </a:p>
          <a:p>
            <a:pPr algn="r"/>
            <a:endParaRPr lang="fa-IR" sz="2400" dirty="0" smtClean="0"/>
          </a:p>
          <a:p>
            <a:pPr algn="r"/>
            <a:r>
              <a:rPr lang="fa-IR" sz="3200" dirty="0" smtClean="0">
                <a:solidFill>
                  <a:srgbClr val="002060"/>
                </a:solidFill>
              </a:rPr>
              <a:t>1.ادامه دهی:</a:t>
            </a:r>
          </a:p>
          <a:p>
            <a:pPr algn="r"/>
            <a:r>
              <a:rPr lang="fa-IR" sz="3200" b="0" dirty="0" smtClean="0"/>
              <a:t>“بعد چه اتفاقی افتاد؟“</a:t>
            </a:r>
          </a:p>
          <a:p>
            <a:pPr algn="r"/>
            <a:r>
              <a:rPr lang="fa-IR" sz="3200" b="0" dirty="0" smtClean="0"/>
              <a:t>”در این مورد بیشتر بگید“</a:t>
            </a:r>
          </a:p>
          <a:p>
            <a:pPr algn="r"/>
            <a:r>
              <a:rPr lang="fa-IR" sz="3200" b="0" dirty="0" smtClean="0"/>
              <a:t>”خوب...“</a:t>
            </a:r>
          </a:p>
          <a:p>
            <a:pPr algn="r"/>
            <a:r>
              <a:rPr lang="fa-IR" sz="3200" b="0" dirty="0" smtClean="0"/>
              <a:t>هوم،جالبه،ادامه بدید...“</a:t>
            </a:r>
          </a:p>
          <a:p>
            <a:pPr algn="r"/>
            <a:endParaRPr lang="en-US" sz="240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914400" y="381000"/>
            <a:ext cx="7467600" cy="3505200"/>
          </a:xfrm>
          <a:prstGeom prst="rect">
            <a:avLst/>
          </a:prstGeom>
        </p:spPr>
        <p:txBody>
          <a:bodyPr vert="horz">
            <a:normAutofit/>
          </a:bodyPr>
          <a:lstStyle/>
          <a:p>
            <a:pPr lvl="0" algn="r" rtl="1">
              <a:spcBef>
                <a:spcPts val="600"/>
              </a:spcBef>
              <a:buClr>
                <a:schemeClr val="accent1"/>
              </a:buClr>
              <a:buSzPct val="70000"/>
            </a:pPr>
            <a:r>
              <a:rPr lang="fa-IR" sz="2800" b="1" dirty="0" smtClean="0">
                <a:solidFill>
                  <a:srgbClr val="002060"/>
                </a:solidFill>
              </a:rPr>
              <a:t>2.پژواک </a:t>
            </a:r>
            <a:r>
              <a:rPr kumimoji="0" lang="en-US" sz="2800" b="1" i="0" u="none" strike="noStrike" kern="1200" cap="none" spc="0" normalizeH="0" baseline="0" noProof="0" dirty="0" smtClean="0">
                <a:ln>
                  <a:noFill/>
                </a:ln>
                <a:solidFill>
                  <a:srgbClr val="002060"/>
                </a:solidFill>
                <a:effectLst/>
                <a:uLnTx/>
                <a:uFillTx/>
                <a:latin typeface="+mn-lt"/>
                <a:ea typeface="+mn-ea"/>
                <a:cs typeface="+mn-cs"/>
              </a:rPr>
              <a:t>echoing</a:t>
            </a:r>
            <a:r>
              <a:rPr kumimoji="0" lang="fa-IR" sz="2800" b="1" i="0" u="none" strike="noStrike" kern="1200" cap="none" spc="0" normalizeH="0" baseline="0" noProof="0" dirty="0" smtClean="0">
                <a:ln>
                  <a:noFill/>
                </a:ln>
                <a:solidFill>
                  <a:srgbClr val="002060"/>
                </a:solidFill>
                <a:effectLst/>
                <a:uLnTx/>
                <a:uFillTx/>
                <a:latin typeface="+mn-lt"/>
                <a:ea typeface="+mn-ea"/>
                <a:cs typeface="+mn-cs"/>
              </a:rPr>
              <a:t>:</a:t>
            </a:r>
          </a:p>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i="0" u="none" strike="noStrike" kern="1200" cap="none" spc="0" normalizeH="0" baseline="0" noProof="0" dirty="0" smtClean="0">
                <a:ln>
                  <a:noFill/>
                </a:ln>
                <a:solidFill>
                  <a:schemeClr val="tx2"/>
                </a:solidFill>
                <a:effectLst/>
                <a:uLnTx/>
                <a:uFillTx/>
                <a:latin typeface="+mn-lt"/>
                <a:ea typeface="+mn-ea"/>
                <a:cs typeface="+mn-cs"/>
              </a:rPr>
              <a:t>در این تکنیک قسمتی از پاسخ های بیمار که مایلید  بیمار برعناصرتوضیح دقیق تری در مورد آنها بدهد را تکرار می کنید و بر عناصرخاصی از صحبتهای بیمار تأکید می کنید و از او می خواهید که این قسمت مشخص شده و نه قسمتهای دیگر را دنبال کند.</a:t>
            </a:r>
            <a:endParaRPr kumimoji="0" lang="en-US" sz="2400" i="0" u="none" strike="noStrike" kern="1200" cap="none" spc="0" normalizeH="0" baseline="0" noProof="0" dirty="0">
              <a:ln>
                <a:noFill/>
              </a:ln>
              <a:solidFill>
                <a:schemeClr val="tx2"/>
              </a:solidFill>
              <a:effectLst/>
              <a:uLnTx/>
              <a:uFillTx/>
              <a:latin typeface="+mn-lt"/>
              <a:ea typeface="+mn-ea"/>
              <a:cs typeface="+mn-cs"/>
            </a:endParaRPr>
          </a:p>
        </p:txBody>
      </p:sp>
      <p:sp>
        <p:nvSpPr>
          <p:cNvPr id="5" name="Subtitle 2"/>
          <p:cNvSpPr txBox="1">
            <a:spLocks/>
          </p:cNvSpPr>
          <p:nvPr/>
        </p:nvSpPr>
        <p:spPr>
          <a:xfrm>
            <a:off x="762000" y="2971800"/>
            <a:ext cx="7848600" cy="1752600"/>
          </a:xfrm>
          <a:prstGeom prst="rect">
            <a:avLst/>
          </a:prstGeom>
        </p:spPr>
        <p:txBody>
          <a:bodyPr vert="horz">
            <a:noAutofit/>
          </a:bodyPr>
          <a:lstStyle/>
          <a:p>
            <a:pPr marL="273050" lvl="0" indent="-11113" algn="justLow" rtl="1">
              <a:spcBef>
                <a:spcPts val="600"/>
              </a:spcBef>
              <a:buClr>
                <a:schemeClr val="accent1"/>
              </a:buClr>
              <a:buSzPct val="70000"/>
            </a:pPr>
            <a:r>
              <a:rPr lang="fa-IR" sz="2800" b="1" dirty="0" smtClean="0">
                <a:solidFill>
                  <a:srgbClr val="002060"/>
                </a:solidFill>
              </a:rPr>
              <a:t>3. هدایت مجدد </a:t>
            </a:r>
            <a:r>
              <a:rPr kumimoji="0" lang="en-US" sz="2800" b="1" i="0" u="none" strike="noStrike" kern="1200" cap="none" spc="0" normalizeH="0" baseline="0" noProof="0" dirty="0" smtClean="0">
                <a:ln>
                  <a:noFill/>
                </a:ln>
                <a:solidFill>
                  <a:srgbClr val="002060"/>
                </a:solidFill>
                <a:effectLst/>
                <a:uLnTx/>
                <a:uFillTx/>
                <a:latin typeface="+mn-lt"/>
                <a:ea typeface="+mn-ea"/>
                <a:cs typeface="+mn-cs"/>
              </a:rPr>
              <a:t>redirecting</a:t>
            </a:r>
            <a:endParaRPr kumimoji="0" lang="fa-IR" sz="2800" b="1" i="0" u="none" strike="noStrike" kern="1200" cap="none" spc="0" normalizeH="0" baseline="0" noProof="0" dirty="0" smtClean="0">
              <a:ln>
                <a:noFill/>
              </a:ln>
              <a:solidFill>
                <a:srgbClr val="002060"/>
              </a:solidFill>
              <a:effectLst/>
              <a:uLnTx/>
              <a:uFillTx/>
              <a:latin typeface="+mn-lt"/>
              <a:ea typeface="+mn-ea"/>
              <a:cs typeface="+mn-cs"/>
            </a:endParaRPr>
          </a:p>
          <a:p>
            <a:pPr marL="273050" marR="0" lvl="0" indent="-11113" algn="justLow" defTabSz="914400" rtl="1" eaLnBrk="1" fontAlgn="auto" latinLnBrk="0" hangingPunct="1">
              <a:lnSpc>
                <a:spcPct val="100000"/>
              </a:lnSpc>
              <a:spcBef>
                <a:spcPts val="600"/>
              </a:spcBef>
              <a:spcAft>
                <a:spcPts val="0"/>
              </a:spcAft>
              <a:buClr>
                <a:schemeClr val="accent1"/>
              </a:buClr>
              <a:buSzPct val="70000"/>
              <a:tabLst/>
              <a:defRPr/>
            </a:pPr>
            <a:r>
              <a:rPr kumimoji="0" lang="fa-IR" sz="3200" b="0" i="0" u="none" strike="noStrike" kern="1200" cap="none" spc="0" normalizeH="0" baseline="0" noProof="0" dirty="0" smtClean="0">
                <a:ln>
                  <a:noFill/>
                </a:ln>
                <a:solidFill>
                  <a:schemeClr val="tx1"/>
                </a:solidFill>
                <a:effectLst/>
                <a:uLnTx/>
                <a:uFillTx/>
                <a:latin typeface="+mn-lt"/>
                <a:ea typeface="+mn-ea"/>
                <a:cs typeface="+mn-cs"/>
              </a:rPr>
              <a:t>این تکنیک به بیمار نشان می دهد که مسیر انحرافی را دنبال نکند،غرق در جزئیات نامربوط نشود و از او می خواهد که دوباره به مسیر اصلی برگردد.</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advClick="0" advTm="5000">
    <p:wedge/>
    <p:sndAc>
      <p:stSnd>
        <p:snd r:embed="rId2" name="arrow.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457200"/>
            <a:ext cx="7315200" cy="6096000"/>
          </a:xfrm>
        </p:spPr>
        <p:txBody>
          <a:bodyPr>
            <a:noAutofit/>
          </a:bodyPr>
          <a:lstStyle/>
          <a:p>
            <a:pPr algn="r" rtl="0"/>
            <a:r>
              <a:rPr lang="en-US" sz="2800" dirty="0" smtClean="0">
                <a:solidFill>
                  <a:srgbClr val="002060"/>
                </a:solidFill>
                <a:cs typeface="+mj-cs"/>
              </a:rPr>
              <a:t>Transitions</a:t>
            </a:r>
            <a:r>
              <a:rPr lang="fa-IR" sz="2800" dirty="0" smtClean="0">
                <a:solidFill>
                  <a:srgbClr val="002060"/>
                </a:solidFill>
                <a:cs typeface="+mj-cs"/>
              </a:rPr>
              <a:t>4.گذارها </a:t>
            </a:r>
          </a:p>
          <a:p>
            <a:pPr algn="r"/>
            <a:r>
              <a:rPr lang="fa-IR" sz="2400" dirty="0" smtClean="0"/>
              <a:t> برای اینکه در طول مصاحبه به عناوین و موضوعات بسیاری باید پوشش داده شود ناگزیرید بیمار را برای تغییر موضوعتت اغوا کنید</a:t>
            </a:r>
          </a:p>
          <a:p>
            <a:pPr algn="r"/>
            <a:r>
              <a:rPr lang="fa-IR" sz="2400" dirty="0" smtClean="0"/>
              <a:t>گذارها به 3 صورت است که انتخاب آن به وضعیت روانی بیمار بستگی دارد:</a:t>
            </a:r>
          </a:p>
          <a:p>
            <a:pPr algn="r"/>
            <a:r>
              <a:rPr lang="fa-IR" sz="3200" dirty="0" smtClean="0">
                <a:solidFill>
                  <a:srgbClr val="002060"/>
                </a:solidFill>
              </a:rPr>
              <a:t>1.گذارهای ملایم:</a:t>
            </a:r>
          </a:p>
          <a:p>
            <a:pPr algn="r"/>
            <a:r>
              <a:rPr lang="fa-IR" sz="2400" dirty="0" smtClean="0"/>
              <a:t>با این گذارها به راحتی می توان از موضوعی به موضوع دیگر پرداخت زیرا ارتباط بین آنها امری بدیهی است</a:t>
            </a:r>
          </a:p>
          <a:p>
            <a:pPr algn="r"/>
            <a:r>
              <a:rPr lang="fa-IR" sz="3200" dirty="0" smtClean="0">
                <a:solidFill>
                  <a:srgbClr val="002060"/>
                </a:solidFill>
              </a:rPr>
              <a:t>2.گذارهای تأکیدی :</a:t>
            </a:r>
          </a:p>
          <a:p>
            <a:pPr algn="r"/>
            <a:r>
              <a:rPr lang="fa-IR" sz="2400" dirty="0" smtClean="0"/>
              <a:t>در گذارهای تأکیدی پافشاری بر تغییر جهت در موضوع است، آنها موضوع قبلی را از موضوع جدید جدا می کنند. مانند:</a:t>
            </a:r>
          </a:p>
          <a:p>
            <a:pPr algn="r"/>
            <a:r>
              <a:rPr lang="fa-IR" sz="2400" dirty="0" smtClean="0"/>
              <a:t>”بگذارید سر موضوع دیگری برویم“</a:t>
            </a:r>
          </a:p>
          <a:p>
            <a:pPr algn="r"/>
            <a:r>
              <a:rPr lang="fa-IR" sz="2400" dirty="0" smtClean="0"/>
              <a:t>”حالا اجازه بدید...(برای مثال، تاریخچه پزشکی) را بررسی کنیم“</a:t>
            </a:r>
          </a:p>
          <a:p>
            <a:pPr algn="r"/>
            <a:endParaRPr lang="en-US" sz="240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blinds(horizont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blinds(horizontal)">
                                      <p:cBhvr>
                                        <p:cTn id="55" dur="500"/>
                                        <p:tgtEl>
                                          <p:spTgt spid="3">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blinds(horizontal)">
                                      <p:cBhvr>
                                        <p:cTn id="6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3144"/>
            <a:ext cx="7772400" cy="45719"/>
          </a:xfrm>
        </p:spPr>
        <p:txBody>
          <a:bodyPr>
            <a:normAutofit fontScale="90000"/>
          </a:bodyPr>
          <a:lstStyle/>
          <a:p>
            <a:endParaRPr lang="en-US" dirty="0"/>
          </a:p>
        </p:txBody>
      </p:sp>
      <p:sp>
        <p:nvSpPr>
          <p:cNvPr id="3" name="Subtitle 2"/>
          <p:cNvSpPr>
            <a:spLocks noGrp="1"/>
          </p:cNvSpPr>
          <p:nvPr>
            <p:ph type="subTitle" idx="1"/>
          </p:nvPr>
        </p:nvSpPr>
        <p:spPr>
          <a:xfrm>
            <a:off x="1600200" y="228600"/>
            <a:ext cx="7315200" cy="4114800"/>
          </a:xfrm>
        </p:spPr>
        <p:txBody>
          <a:bodyPr>
            <a:noAutofit/>
          </a:bodyPr>
          <a:lstStyle/>
          <a:p>
            <a:pPr algn="r"/>
            <a:r>
              <a:rPr lang="fa-IR" sz="3200" dirty="0" smtClean="0">
                <a:solidFill>
                  <a:srgbClr val="002060"/>
                </a:solidFill>
              </a:rPr>
              <a:t>3. گذارهای ناگهانی</a:t>
            </a:r>
          </a:p>
          <a:p>
            <a:pPr algn="r"/>
            <a:r>
              <a:rPr lang="fa-IR" sz="3600" b="0" dirty="0" smtClean="0"/>
              <a:t>در این تکنیک بعد از یک هشدار کوچک موضوع جدیدی مطرح می شود. این گذارها معمولاً زمخت ، ناپسند و بدون ظرافت می </a:t>
            </a:r>
          </a:p>
          <a:p>
            <a:pPr algn="r"/>
            <a:r>
              <a:rPr lang="fa-IR" sz="3600" b="0" dirty="0" smtClean="0"/>
              <a:t>باشند. از جمله:</a:t>
            </a:r>
          </a:p>
          <a:p>
            <a:pPr algn="r"/>
            <a:r>
              <a:rPr lang="fa-IR" sz="3600" b="0" dirty="0" smtClean="0"/>
              <a:t>”حالا میخوام تو را امتحان کنم“</a:t>
            </a:r>
          </a:p>
          <a:p>
            <a:pPr algn="r"/>
            <a:r>
              <a:rPr lang="fa-IR" sz="3600" b="0" dirty="0" smtClean="0"/>
              <a:t>”بگذار ببینم، امروز چه روزیه“</a:t>
            </a:r>
          </a:p>
          <a:p>
            <a:pPr algn="r"/>
            <a:r>
              <a:rPr lang="fa-IR" sz="3600" b="0" dirty="0" smtClean="0"/>
              <a:t>”چیزی که میخوام بدونم اینه که...“</a:t>
            </a:r>
            <a:endParaRPr lang="en-US" sz="3600" b="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86600" y="0"/>
            <a:ext cx="1447800" cy="827562"/>
          </a:xfrm>
          <a:prstGeom prst="rect">
            <a:avLst/>
          </a:prstGeom>
        </p:spPr>
        <p:txBody>
          <a:bodyPr vert="horz" anchor="b">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000" b="1" i="0" u="none" strike="noStrike" kern="1200" cap="small" spc="0" normalizeH="0" baseline="0" noProof="0" dirty="0" smtClean="0">
                <a:ln>
                  <a:noFill/>
                </a:ln>
                <a:solidFill>
                  <a:srgbClr val="002060"/>
                </a:solidFill>
                <a:effectLst/>
                <a:uLnTx/>
                <a:uFillTx/>
                <a:latin typeface="+mj-lt"/>
                <a:ea typeface="+mj-ea"/>
                <a:cs typeface="+mj-cs"/>
              </a:rPr>
              <a:t>مقاومت</a:t>
            </a:r>
            <a:endParaRPr kumimoji="0" lang="en-US" sz="3000" b="1" i="0" u="none" strike="noStrike" kern="1200" cap="small" spc="0" normalizeH="0" baseline="0" noProof="0" dirty="0">
              <a:ln>
                <a:noFill/>
              </a:ln>
              <a:solidFill>
                <a:srgbClr val="002060"/>
              </a:solidFill>
              <a:effectLst/>
              <a:uLnTx/>
              <a:uFillTx/>
              <a:latin typeface="+mj-lt"/>
              <a:ea typeface="+mj-ea"/>
              <a:cs typeface="+mj-cs"/>
            </a:endParaRPr>
          </a:p>
        </p:txBody>
      </p:sp>
      <p:sp>
        <p:nvSpPr>
          <p:cNvPr id="6" name="Subtitle 2"/>
          <p:cNvSpPr txBox="1">
            <a:spLocks/>
          </p:cNvSpPr>
          <p:nvPr/>
        </p:nvSpPr>
        <p:spPr>
          <a:xfrm>
            <a:off x="1828800" y="1066800"/>
            <a:ext cx="7010400" cy="2362200"/>
          </a:xfrm>
          <a:prstGeom prst="rect">
            <a:avLst/>
          </a:prstGeom>
        </p:spPr>
        <p:txBody>
          <a:bodyPr vert="horz">
            <a:normAutofit/>
          </a:bodyPr>
          <a:lstStyle/>
          <a:p>
            <a:pPr marL="0" marR="0" lvl="0" indent="0" algn="justLow"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3000" b="1" i="0" u="none" strike="noStrike" kern="1200" cap="none" spc="0" normalizeH="0" baseline="0" noProof="0" dirty="0" smtClean="0">
                <a:ln>
                  <a:noFill/>
                </a:ln>
                <a:solidFill>
                  <a:schemeClr val="tx2"/>
                </a:solidFill>
                <a:effectLst/>
                <a:uLnTx/>
                <a:uFillTx/>
                <a:latin typeface="+mn-lt"/>
                <a:ea typeface="+mn-ea"/>
                <a:cs typeface="+mn-cs"/>
              </a:rPr>
              <a:t>منظور از مقاومت کوشش های آگاهانه و اراده بیمار برای اجتناب از موضوع خاصی است. مصاحبه گر باید مقاومت بیمار را تشخیص دهد و به آن بپردازد که در این رابطه از راهبردهای زیر استفاده کنید</a:t>
            </a:r>
            <a:r>
              <a:rPr kumimoji="0" lang="fa-IR" sz="1800" b="1" i="0" u="none" strike="noStrike" kern="1200" cap="none" spc="0" normalizeH="0" baseline="0" noProof="0" dirty="0" smtClean="0">
                <a:ln>
                  <a:noFill/>
                </a:ln>
                <a:solidFill>
                  <a:schemeClr val="tx2"/>
                </a:solidFill>
                <a:effectLst/>
                <a:uLnTx/>
                <a:uFillTx/>
                <a:latin typeface="+mn-lt"/>
                <a:ea typeface="+mn-ea"/>
                <a:cs typeface="+mn-cs"/>
              </a:rPr>
              <a:t>:</a:t>
            </a:r>
          </a:p>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800" b="1" i="0" u="none" strike="noStrike" kern="1200" cap="none" spc="0" normalizeH="0" baseline="0" noProof="0" dirty="0">
              <a:ln>
                <a:noFill/>
              </a:ln>
              <a:solidFill>
                <a:schemeClr val="tx2"/>
              </a:solidFill>
              <a:effectLst/>
              <a:uLnTx/>
              <a:uFillTx/>
              <a:latin typeface="+mn-lt"/>
              <a:ea typeface="+mn-ea"/>
              <a:cs typeface="+mn-cs"/>
            </a:endParaRPr>
          </a:p>
        </p:txBody>
      </p:sp>
      <p:pic>
        <p:nvPicPr>
          <p:cNvPr id="3074" name="Picture 2" descr="C:\Documents and Settings\pc2\Desktop\0\2echtlt.jpg"/>
          <p:cNvPicPr>
            <a:picLocks noChangeAspect="1" noChangeArrowheads="1"/>
          </p:cNvPicPr>
          <p:nvPr/>
        </p:nvPicPr>
        <p:blipFill>
          <a:blip r:embed="rId3" cstate="print"/>
          <a:srcRect b="14000"/>
          <a:stretch>
            <a:fillRect/>
          </a:stretch>
        </p:blipFill>
        <p:spPr bwMode="auto">
          <a:xfrm>
            <a:off x="2667000" y="3276600"/>
            <a:ext cx="5715000" cy="3276600"/>
          </a:xfrm>
          <a:prstGeom prst="rect">
            <a:avLst/>
          </a:prstGeom>
          <a:noFill/>
        </p:spPr>
      </p:pic>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609600" y="838200"/>
            <a:ext cx="8001000" cy="1371600"/>
          </a:xfrm>
          <a:prstGeom prst="rect">
            <a:avLst/>
          </a:prstGeom>
        </p:spPr>
        <p:txBody>
          <a:bodyPr vert="horz">
            <a:noAutofit/>
          </a:bodyPr>
          <a:lstStyle/>
          <a:p>
            <a:pPr marL="274320" marR="0" lvl="0" indent="-274320" algn="r" defTabSz="914400" rtl="0" eaLnBrk="1" fontAlgn="auto" latinLnBrk="0" hangingPunct="1">
              <a:lnSpc>
                <a:spcPct val="100000"/>
              </a:lnSpc>
              <a:spcBef>
                <a:spcPts val="600"/>
              </a:spcBef>
              <a:spcAft>
                <a:spcPts val="0"/>
              </a:spcAft>
              <a:buClr>
                <a:schemeClr val="accent1"/>
              </a:buClr>
              <a:buSzPct val="70000"/>
              <a:tabLst/>
              <a:defRPr/>
            </a:pPr>
            <a:r>
              <a:rPr kumimoji="0" lang="en-US" sz="2800" b="1" i="0" u="none" strike="noStrike" kern="1200" cap="none" spc="0" normalizeH="0" baseline="0" noProof="0" dirty="0" smtClean="0">
                <a:ln>
                  <a:noFill/>
                </a:ln>
                <a:solidFill>
                  <a:srgbClr val="002060"/>
                </a:solidFill>
                <a:effectLst/>
                <a:uLnTx/>
                <a:uFillTx/>
                <a:latin typeface="+mn-lt"/>
                <a:ea typeface="+mn-ea"/>
                <a:cs typeface="+mn-cs"/>
              </a:rPr>
              <a:t>Expressing acceptance</a:t>
            </a:r>
            <a:r>
              <a:rPr kumimoji="0" lang="fa-IR" sz="2800" b="1" i="0" u="none" strike="noStrike" kern="1200" cap="none" spc="0" normalizeH="0" baseline="0" noProof="0" dirty="0" smtClean="0">
                <a:ln>
                  <a:noFill/>
                </a:ln>
                <a:solidFill>
                  <a:srgbClr val="002060"/>
                </a:solidFill>
                <a:effectLst/>
                <a:uLnTx/>
                <a:uFillTx/>
                <a:latin typeface="+mn-lt"/>
                <a:ea typeface="+mn-ea"/>
                <a:cs typeface="+mn-cs"/>
              </a:rPr>
              <a:t>1. بیان پذیرش </a:t>
            </a:r>
            <a:endParaRPr kumimoji="0" lang="en-US" sz="2800" b="1" i="0"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2800" b="0" i="0" u="none" strike="noStrike" kern="1200" cap="none" spc="0" normalizeH="0" baseline="0" noProof="0" dirty="0" smtClean="0">
                <a:ln>
                  <a:noFill/>
                </a:ln>
                <a:solidFill>
                  <a:schemeClr val="tx1"/>
                </a:solidFill>
                <a:effectLst/>
                <a:uLnTx/>
                <a:uFillTx/>
                <a:latin typeface="+mn-lt"/>
                <a:ea typeface="+mn-ea"/>
                <a:cs typeface="+mn-cs"/>
              </a:rPr>
              <a:t>هنگامی که بیمار از صحبت اکراه دارد ولی آشکارا امتناع نمی کند، معمولاً نگران مسخره شدن است چنانچه مصاحبه گر پذیرش افکار و احساسات بیمار را به وی بیان کند بیمار احساس می کند که درک شده است.</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ubtitle 2"/>
          <p:cNvSpPr txBox="1">
            <a:spLocks/>
          </p:cNvSpPr>
          <p:nvPr/>
        </p:nvSpPr>
        <p:spPr>
          <a:xfrm>
            <a:off x="914400" y="3276600"/>
            <a:ext cx="7543800" cy="1981200"/>
          </a:xfrm>
          <a:prstGeom prst="rect">
            <a:avLst/>
          </a:prstGeom>
        </p:spPr>
        <p:txBody>
          <a:bodyPr vert="horz">
            <a:noAutofit/>
          </a:bodyPr>
          <a:lstStyle/>
          <a:p>
            <a:pPr marL="0" marR="0" lvl="0" indent="0" algn="r" defTabSz="91440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800" b="1" i="0" u="none" strike="noStrike" kern="1200" cap="none" spc="0" normalizeH="0" baseline="0" noProof="0" dirty="0" smtClean="0">
                <a:ln>
                  <a:noFill/>
                </a:ln>
                <a:solidFill>
                  <a:srgbClr val="002060"/>
                </a:solidFill>
                <a:effectLst/>
                <a:uLnTx/>
                <a:uFillTx/>
                <a:latin typeface="+mn-lt"/>
                <a:ea typeface="+mn-ea"/>
                <a:cs typeface="+mn-cs"/>
              </a:rPr>
              <a:t>confrontation</a:t>
            </a:r>
            <a:r>
              <a:rPr kumimoji="0" lang="fa-IR" sz="2800" b="1" i="0" u="none" strike="noStrike" kern="1200" cap="none" spc="0" normalizeH="0" baseline="0" noProof="0" dirty="0" smtClean="0">
                <a:ln>
                  <a:noFill/>
                </a:ln>
                <a:solidFill>
                  <a:srgbClr val="002060"/>
                </a:solidFill>
                <a:effectLst/>
                <a:uLnTx/>
                <a:uFillTx/>
                <a:latin typeface="+mn-lt"/>
                <a:ea typeface="+mn-ea"/>
                <a:cs typeface="+mn-cs"/>
              </a:rPr>
              <a:t>2. مواجه سازی یا رویارو کردن  </a:t>
            </a:r>
            <a:endParaRPr kumimoji="0" lang="en-US" sz="28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800" b="1" i="0" u="none" strike="noStrike" kern="1200" cap="none" spc="0" normalizeH="0" baseline="0" noProof="0" dirty="0" smtClean="0">
                <a:ln>
                  <a:noFill/>
                </a:ln>
                <a:solidFill>
                  <a:schemeClr val="tx2"/>
                </a:solidFill>
                <a:effectLst/>
                <a:uLnTx/>
                <a:uFillTx/>
                <a:latin typeface="+mn-lt"/>
                <a:ea typeface="+mn-ea"/>
                <a:cs typeface="+mn-cs"/>
              </a:rPr>
              <a:t>این تکنیک توجه بیمار را معطوف بر مقاومتش می  کند، وقوف بیمار نسبت به مقاومت را افزایش داده و او را دعوت به توضیح مقاومت می کند. </a:t>
            </a:r>
            <a:endParaRPr kumimoji="0" lang="en-US" sz="2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66800" y="2146280"/>
            <a:ext cx="7315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1 – تامین احساس راحتی بیمار و مصاحبه</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2 – یافتن ناراحتی بیمار و ابراز همدردی</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3 – ارزیابی بینش بیمار و متحد شدن با او </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4 – نشان دادن مهارت و کاردانی</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5 – برقراری اقتدار با عنوان درمانگر و پزشک</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6 – ایجاد تعادل بین نقش یک شنونده ی دلسوز متخصص و صاحب اقتدار</a:t>
            </a:r>
          </a:p>
        </p:txBody>
      </p:sp>
      <p:sp>
        <p:nvSpPr>
          <p:cNvPr id="3" name="Rectangle 2"/>
          <p:cNvSpPr/>
          <p:nvPr/>
        </p:nvSpPr>
        <p:spPr>
          <a:xfrm>
            <a:off x="2209800" y="596205"/>
            <a:ext cx="6096000" cy="133113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lvl="0" algn="just" rtl="1" fontAlgn="base">
              <a:lnSpc>
                <a:spcPct val="150000"/>
              </a:lnSpc>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برقراری تفاهم : </a:t>
            </a:r>
            <a:endParaRPr lang="en-US" sz="2800" b="1" dirty="0" smtClean="0">
              <a:solidFill>
                <a:srgbClr val="002060"/>
              </a:solidFill>
              <a:latin typeface="Arial" pitchFamily="34" charset="0"/>
              <a:ea typeface="Calibri" pitchFamily="34" charset="0"/>
              <a:cs typeface="B Titr" pitchFamily="2" charset="-78"/>
            </a:endParaRPr>
          </a:p>
          <a:p>
            <a:pPr lvl="0" algn="just" rtl="1" eaLnBrk="0" fontAlgn="base" hangingPunct="0">
              <a:lnSpc>
                <a:spcPct val="150000"/>
              </a:lnSpc>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راهبرد شکل گیری تفاهم :</a:t>
            </a:r>
            <a:endParaRPr lang="en-US" sz="2800" b="1" dirty="0" smtClean="0">
              <a:solidFill>
                <a:srgbClr val="002060"/>
              </a:solidFill>
              <a:latin typeface="Arial" pitchFamily="34" charset="0"/>
              <a:ea typeface="Calibri" pitchFamily="34" charset="0"/>
              <a:cs typeface="B Titr" pitchFamily="2" charset="-78"/>
            </a:endParaRPr>
          </a:p>
        </p:txBody>
      </p:sp>
      <p:pic>
        <p:nvPicPr>
          <p:cNvPr id="2050" name="Picture 2" descr="C:\Documents and Settings\pc2\Desktop\0\Culture.jpg"/>
          <p:cNvPicPr>
            <a:picLocks noChangeAspect="1" noChangeArrowheads="1"/>
          </p:cNvPicPr>
          <p:nvPr/>
        </p:nvPicPr>
        <p:blipFill>
          <a:blip r:embed="rId3" cstate="print"/>
          <a:srcRect t="12530"/>
          <a:stretch>
            <a:fillRect/>
          </a:stretch>
        </p:blipFill>
        <p:spPr bwMode="auto">
          <a:xfrm>
            <a:off x="457200" y="2057400"/>
            <a:ext cx="3048000" cy="3048000"/>
          </a:xfrm>
          <a:prstGeom prst="rect">
            <a:avLst/>
          </a:prstGeom>
          <a:noFill/>
        </p:spPr>
      </p:pic>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ox(i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049"/>
                                        </p:tgtEl>
                                        <p:attrNameLst>
                                          <p:attrName>style.visibility</p:attrName>
                                        </p:attrNameLst>
                                      </p:cBhvr>
                                      <p:to>
                                        <p:strVal val="visible"/>
                                      </p:to>
                                    </p:set>
                                    <p:animEffect transition="in" filter="blinds(horizontal)">
                                      <p:cBhvr>
                                        <p:cTn id="18"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990600" y="304800"/>
            <a:ext cx="7924800" cy="1981200"/>
          </a:xfrm>
          <a:prstGeom prst="rect">
            <a:avLst/>
          </a:prstGeom>
        </p:spPr>
        <p:txBody>
          <a:bodyPr vert="horz">
            <a:noAutofit/>
          </a:bodyPr>
          <a:lstStyle/>
          <a:p>
            <a:pPr marL="0" marR="0" lvl="0" indent="0" algn="r" defTabSz="91440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3200" b="1" i="0" u="none" strike="noStrike" kern="1200" cap="none" spc="0" normalizeH="0" baseline="0" noProof="0" dirty="0" smtClean="0">
                <a:ln>
                  <a:noFill/>
                </a:ln>
                <a:solidFill>
                  <a:srgbClr val="002060"/>
                </a:solidFill>
                <a:effectLst/>
                <a:uLnTx/>
                <a:uFillTx/>
                <a:latin typeface="+mn-lt"/>
                <a:ea typeface="+mn-ea"/>
                <a:cs typeface="+mn-cs"/>
              </a:rPr>
              <a:t>shifting</a:t>
            </a:r>
            <a:r>
              <a:rPr kumimoji="0" lang="fa-IR" sz="3200" b="1" i="0" u="none" strike="noStrike" kern="1200" cap="none" spc="0" normalizeH="0" baseline="0" noProof="0" dirty="0" smtClean="0">
                <a:ln>
                  <a:noFill/>
                </a:ln>
                <a:solidFill>
                  <a:srgbClr val="002060"/>
                </a:solidFill>
                <a:effectLst/>
                <a:uLnTx/>
                <a:uFillTx/>
                <a:latin typeface="+mn-lt"/>
                <a:ea typeface="+mn-ea"/>
                <a:cs typeface="+mn-cs"/>
              </a:rPr>
              <a:t>3.تغییرجهت  </a:t>
            </a:r>
          </a:p>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r>
              <a:rPr kumimoji="0" lang="fa-IR" sz="2400" b="1" i="0" u="none" strike="noStrike" kern="1200" cap="none" spc="0" normalizeH="0" baseline="0" noProof="0" dirty="0" smtClean="0">
                <a:ln>
                  <a:noFill/>
                </a:ln>
                <a:solidFill>
                  <a:schemeClr val="tx2"/>
                </a:solidFill>
                <a:effectLst/>
                <a:uLnTx/>
                <a:uFillTx/>
                <a:latin typeface="+mn-lt"/>
                <a:ea typeface="+mn-ea"/>
                <a:cs typeface="+mn-cs"/>
              </a:rPr>
              <a:t>منظور از تغییر جهت دادن مسیر مصاحبه، رویکرد به یک مشکل از مسیر و جهت دیگر است.با استفاده از این تکنیک بیمار درباره مطالبی صحبت خواهد کرد که مایل به آشکار شدن آنها نیست.</a:t>
            </a: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algn="r"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2400" b="1" i="0" u="none" strike="noStrike" kern="1200" cap="none" spc="0" normalizeH="0" baseline="0" noProof="0" dirty="0">
              <a:ln>
                <a:noFill/>
              </a:ln>
              <a:solidFill>
                <a:schemeClr val="tx2"/>
              </a:solidFill>
              <a:effectLst/>
              <a:uLnTx/>
              <a:uFillTx/>
              <a:latin typeface="+mn-lt"/>
              <a:ea typeface="+mn-ea"/>
              <a:cs typeface="+mn-cs"/>
            </a:endParaRPr>
          </a:p>
        </p:txBody>
      </p:sp>
      <p:sp>
        <p:nvSpPr>
          <p:cNvPr id="6" name="Subtitle 2"/>
          <p:cNvSpPr>
            <a:spLocks noGrp="1"/>
          </p:cNvSpPr>
          <p:nvPr>
            <p:ph type="subTitle" idx="1"/>
          </p:nvPr>
        </p:nvSpPr>
        <p:spPr>
          <a:xfrm>
            <a:off x="1295400" y="2362200"/>
            <a:ext cx="7467600" cy="3733800"/>
          </a:xfrm>
        </p:spPr>
        <p:txBody>
          <a:bodyPr>
            <a:noAutofit/>
          </a:bodyPr>
          <a:lstStyle/>
          <a:p>
            <a:pPr algn="r" rtl="0"/>
            <a:r>
              <a:rPr lang="en-US" sz="3200" dirty="0" smtClean="0">
                <a:solidFill>
                  <a:srgbClr val="002060"/>
                </a:solidFill>
              </a:rPr>
              <a:t>exaggeration</a:t>
            </a:r>
            <a:r>
              <a:rPr lang="fa-IR" sz="3200" dirty="0" smtClean="0">
                <a:solidFill>
                  <a:srgbClr val="002060"/>
                </a:solidFill>
              </a:rPr>
              <a:t>4.مبالغه  </a:t>
            </a:r>
            <a:endParaRPr lang="en-US" sz="3200" dirty="0" smtClean="0">
              <a:solidFill>
                <a:srgbClr val="002060"/>
              </a:solidFill>
            </a:endParaRPr>
          </a:p>
          <a:p>
            <a:pPr algn="r"/>
            <a:r>
              <a:rPr lang="fa-IR" sz="2400" dirty="0" smtClean="0"/>
              <a:t>یک بیمار مضطرب، وسواسی یا بسیار با وجدان اغلب از پذیرش اشتباهات کوچک یا ناکامی های خود اکراه دارد. در این صورت نگرانی بیمار را به وسیله قرار دادن این نگرانی در یک دورنما کاهش دهید. مثلاً، چنانچه بیمار از بیان جزئیات درباره اینکه در کودکی از یک مغازه شیرینی دزدیده اکراه دارد می توانید به صورت مبالغه امیزی بگویید:</a:t>
            </a:r>
          </a:p>
          <a:p>
            <a:pPr algn="r"/>
            <a:r>
              <a:rPr lang="fa-IR" sz="2400" dirty="0" smtClean="0"/>
              <a:t>”بانک مرکزی رو که نزدی“</a:t>
            </a:r>
            <a:endParaRPr lang="en-US" sz="2400" dirty="0"/>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t="-25000" b="-25000"/>
          </a:stretch>
        </a:blipFill>
        <a:effectLst/>
      </p:bgPr>
    </p:bg>
    <p:spTree>
      <p:nvGrpSpPr>
        <p:cNvPr id="1" name=""/>
        <p:cNvGrpSpPr/>
        <p:nvPr/>
      </p:nvGrpSpPr>
      <p:grpSpPr>
        <a:xfrm>
          <a:off x="0" y="0"/>
          <a:ext cx="0" cy="0"/>
          <a:chOff x="0" y="0"/>
          <a:chExt cx="0" cy="0"/>
        </a:xfrm>
      </p:grpSpPr>
      <p:sp>
        <p:nvSpPr>
          <p:cNvPr id="5" name="Title 1"/>
          <p:cNvSpPr txBox="1">
            <a:spLocks noGrp="1"/>
          </p:cNvSpPr>
          <p:nvPr>
            <p:ph type="title"/>
          </p:nvPr>
        </p:nvSpPr>
        <p:spPr>
          <a:xfrm>
            <a:off x="3962400" y="5791200"/>
            <a:ext cx="7467600" cy="1143000"/>
          </a:xfrm>
          <a:prstGeom prst="rect">
            <a:avLst/>
          </a:prstGeom>
        </p:spPr>
        <p:txBody>
          <a:bodyPr rtlCol="1"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lnSpc>
                <a:spcPct val="170000"/>
              </a:lnSpc>
              <a:spcAft>
                <a:spcPts val="0"/>
              </a:spcAft>
              <a:defRPr/>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2  Titr" pitchFamily="2" charset="-78"/>
              </a:rPr>
              <a:t>موفق باشید ...</a:t>
            </a:r>
            <a:endParaRPr lang="fa-IR" sz="1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2  Titr" pitchFamily="2" charset="-78"/>
            </a:endParaRPr>
          </a:p>
        </p:txBody>
      </p:sp>
      <p:sp>
        <p:nvSpPr>
          <p:cNvPr id="6" name="Title 1"/>
          <p:cNvSpPr txBox="1">
            <a:spLocks/>
          </p:cNvSpPr>
          <p:nvPr/>
        </p:nvSpPr>
        <p:spPr>
          <a:xfrm>
            <a:off x="533400" y="685800"/>
            <a:ext cx="7467600" cy="914400"/>
          </a:xfrm>
          <a:prstGeom prst="rect">
            <a:avLst/>
          </a:prstGeom>
        </p:spPr>
        <p:txBody>
          <a:bodyPr vert="horz" rtlCol="1"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274320" marR="0" lvl="0" indent="-274320" algn="ctr" defTabSz="914400" rtl="1" eaLnBrk="1" fontAlgn="auto" latinLnBrk="0" hangingPunct="1">
              <a:lnSpc>
                <a:spcPct val="170000"/>
              </a:lnSpc>
              <a:spcBef>
                <a:spcPts val="600"/>
              </a:spcBef>
              <a:spcAft>
                <a:spcPts val="0"/>
              </a:spcAft>
              <a:buClr>
                <a:schemeClr val="accent1"/>
              </a:buClr>
              <a:buSzPct val="70000"/>
              <a:tabLst/>
              <a:defRPr/>
            </a:pPr>
            <a:r>
              <a:rPr kumimoji="0" lang="fa-IR" sz="48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2  Titr" pitchFamily="2" charset="-78"/>
              </a:rPr>
              <a:t>تهیه وتنظیم:</a:t>
            </a:r>
          </a:p>
          <a:p>
            <a:pPr marL="274320" marR="0" lvl="0" indent="-274320" algn="ctr" defTabSz="914400" rtl="1" eaLnBrk="1" fontAlgn="auto" latinLnBrk="0" hangingPunct="1">
              <a:lnSpc>
                <a:spcPct val="170000"/>
              </a:lnSpc>
              <a:spcBef>
                <a:spcPts val="600"/>
              </a:spcBef>
              <a:spcAft>
                <a:spcPts val="0"/>
              </a:spcAft>
              <a:buClr>
                <a:schemeClr val="accent1"/>
              </a:buClr>
              <a:buSzPct val="70000"/>
              <a:tabLst/>
              <a:defRPr/>
            </a:pPr>
            <a:r>
              <a:rPr lang="fa-IR"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2  Titr" pitchFamily="2" charset="-78"/>
              </a:rPr>
              <a:t>دکتر سید مرتضی جعفرزاده</a:t>
            </a:r>
            <a:endParaRPr kumimoji="0" lang="fa-IR" sz="48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2  Titr" pitchFamily="2" charset="-78"/>
            </a:endParaRPr>
          </a:p>
        </p:txBody>
      </p:sp>
      <p:sp>
        <p:nvSpPr>
          <p:cNvPr id="7" name="Title 1"/>
          <p:cNvSpPr txBox="1">
            <a:spLocks/>
          </p:cNvSpPr>
          <p:nvPr/>
        </p:nvSpPr>
        <p:spPr>
          <a:xfrm>
            <a:off x="0" y="5562600"/>
            <a:ext cx="2362200" cy="914400"/>
          </a:xfrm>
          <a:prstGeom prst="rect">
            <a:avLst/>
          </a:prstGeom>
        </p:spPr>
        <p:txBody>
          <a:bodyPr vert="horz" rtlCol="1"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274320" marR="0" lvl="0" indent="-274320" algn="r" defTabSz="914400" rtl="1" eaLnBrk="1" fontAlgn="auto" latinLnBrk="0" hangingPunct="1">
              <a:lnSpc>
                <a:spcPct val="170000"/>
              </a:lnSpc>
              <a:spcBef>
                <a:spcPts val="600"/>
              </a:spcBef>
              <a:spcAft>
                <a:spcPts val="0"/>
              </a:spcAft>
              <a:buClr>
                <a:schemeClr val="accent1"/>
              </a:buClr>
              <a:buSzPct val="70000"/>
              <a:tabLst/>
              <a:defRPr/>
            </a:pPr>
            <a:r>
              <a:rPr kumimoji="0" lang="fa-IR" sz="2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2  Titr" pitchFamily="2" charset="-78"/>
              </a:rPr>
              <a:t>پاییز91</a:t>
            </a:r>
            <a:endParaRPr kumimoji="0" lang="fa-IR"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2  Titr" pitchFamily="2" charset="-78"/>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3800" y="467380"/>
            <a:ext cx="4572000"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p>
            <a:pPr algn="r" rtl="1"/>
            <a:r>
              <a:rPr lang="fa-IR" sz="2800" b="1" dirty="0" smtClean="0">
                <a:solidFill>
                  <a:srgbClr val="002060"/>
                </a:solidFill>
                <a:latin typeface="Arial" pitchFamily="34" charset="0"/>
                <a:ea typeface="Calibri" pitchFamily="34" charset="0"/>
                <a:cs typeface="B Titr" pitchFamily="2" charset="-78"/>
              </a:rPr>
              <a:t>همدلی : </a:t>
            </a:r>
            <a:r>
              <a:rPr lang="en-US" sz="2800" b="1" dirty="0" smtClean="0">
                <a:solidFill>
                  <a:srgbClr val="002060"/>
                </a:solidFill>
                <a:latin typeface="Arial" pitchFamily="34" charset="0"/>
                <a:ea typeface="Calibri" pitchFamily="34" charset="0"/>
                <a:cs typeface="B Titr" pitchFamily="2" charset="-78"/>
              </a:rPr>
              <a:t>empathy</a:t>
            </a:r>
          </a:p>
        </p:txBody>
      </p:sp>
      <p:sp>
        <p:nvSpPr>
          <p:cNvPr id="3" name="Rectangle 1"/>
          <p:cNvSpPr>
            <a:spLocks noChangeArrowheads="1"/>
          </p:cNvSpPr>
          <p:nvPr/>
        </p:nvSpPr>
        <p:spPr bwMode="auto">
          <a:xfrm>
            <a:off x="762000" y="1066800"/>
            <a:ext cx="7620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eaLnBrk="0" fontAlgn="base" hangingPunct="0">
              <a:lnSpc>
                <a:spcPct val="150000"/>
              </a:lnSpc>
              <a:spcBef>
                <a:spcPct val="0"/>
              </a:spcBef>
              <a:spcAft>
                <a:spcPct val="0"/>
              </a:spcAft>
            </a:pPr>
            <a:r>
              <a:rPr lang="fa-IR" sz="2400" dirty="0" smtClean="0">
                <a:latin typeface="Arial" pitchFamily="34" charset="0"/>
                <a:ea typeface="Calibri" pitchFamily="34" charset="0"/>
                <a:cs typeface="B Lotus" pitchFamily="2" charset="-78"/>
              </a:rPr>
              <a:t>همدلی شیوه ای برای تقویت تفاهم است. در همدلی نشانه های غیرکلامی مانند وضعیت قرارگیری بدن و تظاهر چهره مورد توجه قرار می گیرند. درمانگر از طریق همدلی میتواند واکنش بیماران نسبت به خود را درک کرده و آنها را روشن کند.</a:t>
            </a:r>
            <a:endParaRPr lang="en-US" sz="2400" dirty="0" smtClean="0">
              <a:latin typeface="Arial" pitchFamily="34" charset="0"/>
              <a:ea typeface="Calibri" pitchFamily="34" charset="0"/>
              <a:cs typeface="B Lotus" pitchFamily="2" charset="-78"/>
            </a:endParaRPr>
          </a:p>
        </p:txBody>
      </p:sp>
      <p:sp>
        <p:nvSpPr>
          <p:cNvPr id="67585" name="Rectangle 1"/>
          <p:cNvSpPr>
            <a:spLocks noChangeArrowheads="1"/>
          </p:cNvSpPr>
          <p:nvPr/>
        </p:nvSpPr>
        <p:spPr bwMode="auto">
          <a:xfrm>
            <a:off x="5193451" y="3515380"/>
            <a:ext cx="3140603" cy="523220"/>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a-IR" sz="2800" b="1" dirty="0" smtClean="0">
                <a:solidFill>
                  <a:srgbClr val="002060"/>
                </a:solidFill>
                <a:latin typeface="Arial" pitchFamily="34" charset="0"/>
                <a:ea typeface="Calibri" pitchFamily="34" charset="0"/>
                <a:cs typeface="B Titr" pitchFamily="2" charset="-78"/>
              </a:rPr>
              <a:t>انتقال </a:t>
            </a:r>
            <a:r>
              <a:rPr lang="en-US" sz="2800" b="1" dirty="0" smtClean="0">
                <a:solidFill>
                  <a:srgbClr val="002060"/>
                </a:solidFill>
                <a:latin typeface="Arial" pitchFamily="34" charset="0"/>
                <a:ea typeface="Calibri" pitchFamily="34" charset="0"/>
                <a:cs typeface="B Titr" pitchFamily="2" charset="-78"/>
              </a:rPr>
              <a:t>transference</a:t>
            </a:r>
          </a:p>
        </p:txBody>
      </p:sp>
      <p:sp>
        <p:nvSpPr>
          <p:cNvPr id="67586" name="Rectangle 2"/>
          <p:cNvSpPr>
            <a:spLocks noChangeArrowheads="1"/>
          </p:cNvSpPr>
          <p:nvPr/>
        </p:nvSpPr>
        <p:spPr bwMode="auto">
          <a:xfrm>
            <a:off x="685800" y="4265474"/>
            <a:ext cx="76962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طبق تعریف کلی عبارتست از : یک سری انتقالات ، باورها و پاسخ های هیجانی که بیمار وارد رابطه درمانگر- بیمار می کند. انتقال به تجارب مستمر بیمار با مظاهر مهم قدرت در طول زندگیش مربوط است.</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to="" calcmode="lin" valueType="num">
                                      <p:cBhvr>
                                        <p:cTn id="12" dur="1" fill="hold"/>
                                        <p:tgtEl>
                                          <p:spTgt spid="3"/>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7585"/>
                                        </p:tgtEl>
                                        <p:attrNameLst>
                                          <p:attrName>style.visibility</p:attrName>
                                        </p:attrNameLst>
                                      </p:cBhvr>
                                      <p:to>
                                        <p:strVal val="visible"/>
                                      </p:to>
                                    </p:set>
                                    <p:animEffect transition="in" filter="box(in)">
                                      <p:cBhvr>
                                        <p:cTn id="17" dur="500"/>
                                        <p:tgtEl>
                                          <p:spTgt spid="6758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7586"/>
                                        </p:tgtEl>
                                        <p:attrNameLst>
                                          <p:attrName>style.visibility</p:attrName>
                                        </p:attrNameLst>
                                      </p:cBhvr>
                                      <p:to>
                                        <p:strVal val="visible"/>
                                      </p:to>
                                    </p:set>
                                    <p:anim calcmode="lin" valueType="num">
                                      <p:cBhvr additive="base">
                                        <p:cTn id="22" dur="500" fill="hold"/>
                                        <p:tgtEl>
                                          <p:spTgt spid="67586"/>
                                        </p:tgtEl>
                                        <p:attrNameLst>
                                          <p:attrName>ppt_x</p:attrName>
                                        </p:attrNameLst>
                                      </p:cBhvr>
                                      <p:tavLst>
                                        <p:tav tm="0">
                                          <p:val>
                                            <p:strVal val="#ppt_x"/>
                                          </p:val>
                                        </p:tav>
                                        <p:tav tm="100000">
                                          <p:val>
                                            <p:strVal val="#ppt_x"/>
                                          </p:val>
                                        </p:tav>
                                      </p:tavLst>
                                    </p:anim>
                                    <p:anim calcmode="lin" valueType="num">
                                      <p:cBhvr additive="base">
                                        <p:cTn id="23" dur="500" fill="hold"/>
                                        <p:tgtEl>
                                          <p:spTgt spid="675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7585" grpId="0" animBg="1"/>
      <p:bldP spid="675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609600" y="1752600"/>
            <a:ext cx="7848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همانگونه که بیمار نگرش های انتقالی خود را در رابطه درمانگر- بیمار وارد می سازد ، درمانگر نیز نسبت به بیماران خود واکنش های انتقالی متقابل پیدا می کند. انتقال متقابل ممکن است به شکل احساسات منفی ظاهر شود که برای رابطه ی درمانگر – بیمار مخرب است ولی در این حال ممکن است شامل واکنش هایی باشد که به طور نامتناسبی مثبت ، همراه با آرمانی سازی یا حتی شهوانی هستند.</a:t>
            </a:r>
          </a:p>
        </p:txBody>
      </p:sp>
      <p:sp>
        <p:nvSpPr>
          <p:cNvPr id="3" name="Rectangle 2"/>
          <p:cNvSpPr/>
          <p:nvPr/>
        </p:nvSpPr>
        <p:spPr>
          <a:xfrm>
            <a:off x="2952337" y="914400"/>
            <a:ext cx="5418470"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none">
            <a:spAutoFit/>
          </a:bodyPr>
          <a:lstStyle/>
          <a:p>
            <a:pPr lvl="0" algn="r" rtl="1" fontAlgn="base">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انتقال متقابل </a:t>
            </a:r>
            <a:r>
              <a:rPr lang="en-US" sz="2800" b="1" dirty="0" smtClean="0">
                <a:solidFill>
                  <a:srgbClr val="002060"/>
                </a:solidFill>
                <a:latin typeface="Arial" pitchFamily="34" charset="0"/>
                <a:ea typeface="Calibri" pitchFamily="34" charset="0"/>
                <a:cs typeface="B Titr" pitchFamily="2" charset="-78"/>
              </a:rPr>
              <a:t>counter transference</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6561"/>
                                        </p:tgtEl>
                                        <p:attrNameLst>
                                          <p:attrName>style.visibility</p:attrName>
                                        </p:attrNameLst>
                                      </p:cBhvr>
                                      <p:to>
                                        <p:strVal val="visible"/>
                                      </p:to>
                                    </p:set>
                                    <p:animEffect transition="in" filter="dissolve">
                                      <p:cBhvr>
                                        <p:cTn id="12" dur="500"/>
                                        <p:tgtEl>
                                          <p:spTgt spid="66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1"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609600" y="1347549"/>
            <a:ext cx="78486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تعاملات بین بیمار و درمانگر به شکل های متفاوتی ممکن است ظاهر شود.</a:t>
            </a:r>
          </a:p>
          <a:p>
            <a:pPr marL="0" marR="0" lvl="0" indent="0" algn="just" defTabSz="914400" rtl="1" eaLnBrk="0" fontAlgn="base" latinLnBrk="0" hangingPunct="0">
              <a:lnSpc>
                <a:spcPct val="150000"/>
              </a:lnSpc>
              <a:spcBef>
                <a:spcPct val="0"/>
              </a:spcBef>
              <a:spcAft>
                <a:spcPct val="0"/>
              </a:spcAft>
              <a:buClrTx/>
              <a:buSzTx/>
              <a:buFontTx/>
              <a:buNone/>
              <a:tabLst/>
            </a:pP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800" b="1" i="1" dirty="0" smtClean="0">
                <a:solidFill>
                  <a:srgbClr val="002060"/>
                </a:solidFill>
                <a:latin typeface="Arial" pitchFamily="34" charset="0"/>
                <a:ea typeface="Calibri" pitchFamily="34" charset="0"/>
                <a:cs typeface="B Titr" pitchFamily="2" charset="-78"/>
              </a:rPr>
              <a:t>1 – مدل پدرمآبانه:</a:t>
            </a:r>
            <a:endParaRPr lang="en-US" sz="2800" b="1" i="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 این مدل فرض بر این است که درمانگر بهتر از همه می داند. درمانگر درمان را تجویز می کند و از بیمار انتظار می رود بدون چون و چرا درمان را بکار ببندد. در این مدل که مدل استبدادی نیز نامیده می شود بیشتر درمانگر سوال می کند و عموما بر روند مصاحبه تسلط دارد.</a:t>
            </a:r>
          </a:p>
        </p:txBody>
      </p:sp>
      <p:sp>
        <p:nvSpPr>
          <p:cNvPr id="3" name="Rectangle 2"/>
          <p:cNvSpPr/>
          <p:nvPr/>
        </p:nvSpPr>
        <p:spPr>
          <a:xfrm>
            <a:off x="3886200" y="609600"/>
            <a:ext cx="4480714"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none">
            <a:spAutoFit/>
          </a:bodyPr>
          <a:lstStyle/>
          <a:p>
            <a:pPr lvl="0" algn="r" rtl="1" fontAlgn="base">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مدلهای رابطه ی درمانگر – بیمار :</a:t>
            </a:r>
            <a:endParaRPr lang="en-US" sz="2800" b="1" dirty="0" smtClean="0">
              <a:solidFill>
                <a:srgbClr val="002060"/>
              </a:solidFill>
              <a:latin typeface="Arial" pitchFamily="34" charset="0"/>
              <a:ea typeface="Calibri" pitchFamily="34" charset="0"/>
              <a:cs typeface="B Titr" pitchFamily="2" charset="-78"/>
            </a:endParaRP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5537">
                                            <p:txEl>
                                              <p:pRg st="0" end="0"/>
                                            </p:txEl>
                                          </p:spTgt>
                                        </p:tgtEl>
                                        <p:attrNameLst>
                                          <p:attrName>style.visibility</p:attrName>
                                        </p:attrNameLst>
                                      </p:cBhvr>
                                      <p:to>
                                        <p:strVal val="visible"/>
                                      </p:to>
                                    </p:set>
                                    <p:animEffect transition="in" filter="box(in)">
                                      <p:cBhvr>
                                        <p:cTn id="12" dur="500"/>
                                        <p:tgtEl>
                                          <p:spTgt spid="655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5537">
                                            <p:txEl>
                                              <p:pRg st="2" end="2"/>
                                            </p:txEl>
                                          </p:spTgt>
                                        </p:tgtEl>
                                        <p:attrNameLst>
                                          <p:attrName>style.visibility</p:attrName>
                                        </p:attrNameLst>
                                      </p:cBhvr>
                                      <p:to>
                                        <p:strVal val="visible"/>
                                      </p:to>
                                    </p:set>
                                    <p:animEffect transition="in" filter="dissolve">
                                      <p:cBhvr>
                                        <p:cTn id="17" dur="500"/>
                                        <p:tgtEl>
                                          <p:spTgt spid="65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5537">
                                            <p:txEl>
                                              <p:pRg st="3" end="3"/>
                                            </p:txEl>
                                          </p:spTgt>
                                        </p:tgtEl>
                                        <p:attrNameLst>
                                          <p:attrName>style.visibility</p:attrName>
                                        </p:attrNameLst>
                                      </p:cBhvr>
                                      <p:to>
                                        <p:strVal val="visible"/>
                                      </p:to>
                                    </p:set>
                                    <p:animEffect transition="in" filter="blinds(horizontal)">
                                      <p:cBhvr>
                                        <p:cTn id="22" dur="500"/>
                                        <p:tgtEl>
                                          <p:spTgt spid="655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457200" y="457200"/>
            <a:ext cx="80010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eaLnBrk="0" fontAlgn="base" hangingPunct="0">
              <a:lnSpc>
                <a:spcPct val="150000"/>
              </a:lnSpc>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2 – مدل آگاهی دهنده : </a:t>
            </a:r>
            <a:endParaRPr lang="en-US" sz="2800" b="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 این مدل درمانگر اطلاعات را در اختیار بیمار قرار می دهد و بیمار آزادانه به تمامی داده های موجود دسترسی می یابد. اما انتخاب کاملا به عهده بیمار گذاشته می شود.</a:t>
            </a:r>
            <a:endParaRPr lang="en-US" sz="2400" dirty="0" smtClean="0">
              <a:latin typeface="Arial" pitchFamily="34" charset="0"/>
              <a:ea typeface="Calibri" pitchFamily="34" charset="0"/>
              <a:cs typeface="B Lotus"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800" b="1" dirty="0" smtClean="0">
                <a:solidFill>
                  <a:srgbClr val="002060"/>
                </a:solidFill>
                <a:latin typeface="Arial" pitchFamily="34" charset="0"/>
                <a:ea typeface="Calibri" pitchFamily="34" charset="0"/>
                <a:cs typeface="B Titr" pitchFamily="2" charset="-78"/>
              </a:rPr>
              <a:t>3 – مدل تفسیری : </a:t>
            </a:r>
            <a:endParaRPr lang="en-US" sz="2800" b="1"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400" dirty="0" smtClean="0">
                <a:latin typeface="Arial" pitchFamily="34" charset="0"/>
                <a:ea typeface="Calibri" pitchFamily="34" charset="0"/>
                <a:cs typeface="B Lotus" pitchFamily="2" charset="-78"/>
              </a:rPr>
              <a:t>در این روش وقتی درمانگر درمانهای جایگزین را مطرح و در مورد آنها بحث میکند حس تصمیم گیری مشترک با مشارکت بیمار در مورد یافتن بهترین روش درمانی برای این بیمار خاص وجود دارد. در مدل فوق درمانگر از مسئولیت تصمیمات درمانی طفره نمی رود اما روش انعطاف پذیری در پیش می گیرد و انتقاد های بیمار و روشهای درمانی دیگر را نیز در بر میگیرد.</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4513">
                                            <p:txEl>
                                              <p:pRg st="0" end="0"/>
                                            </p:txEl>
                                          </p:spTgt>
                                        </p:tgtEl>
                                        <p:attrNameLst>
                                          <p:attrName>style.visibility</p:attrName>
                                        </p:attrNameLst>
                                      </p:cBhvr>
                                      <p:to>
                                        <p:strVal val="visible"/>
                                      </p:to>
                                    </p:set>
                                    <p:animEffect transition="in" filter="diamond(in)">
                                      <p:cBhvr>
                                        <p:cTn id="7" dur="2000"/>
                                        <p:tgtEl>
                                          <p:spTgt spid="645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4513">
                                            <p:txEl>
                                              <p:pRg st="1" end="1"/>
                                            </p:txEl>
                                          </p:spTgt>
                                        </p:tgtEl>
                                        <p:attrNameLst>
                                          <p:attrName>style.visibility</p:attrName>
                                        </p:attrNameLst>
                                      </p:cBhvr>
                                      <p:to>
                                        <p:strVal val="visible"/>
                                      </p:to>
                                    </p:set>
                                    <p:anim calcmode="lin" valueType="num">
                                      <p:cBhvr additive="base">
                                        <p:cTn id="12" dur="500" fill="hold"/>
                                        <p:tgtEl>
                                          <p:spTgt spid="6451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45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64513">
                                            <p:txEl>
                                              <p:pRg st="2" end="2"/>
                                            </p:txEl>
                                          </p:spTgt>
                                        </p:tgtEl>
                                        <p:attrNameLst>
                                          <p:attrName>style.visibility</p:attrName>
                                        </p:attrNameLst>
                                      </p:cBhvr>
                                      <p:to>
                                        <p:strVal val="visible"/>
                                      </p:to>
                                    </p:set>
                                    <p:anim to="" calcmode="lin" valueType="num">
                                      <p:cBhvr>
                                        <p:cTn id="18" dur="1" fill="hold"/>
                                        <p:tgtEl>
                                          <p:spTgt spid="64513">
                                            <p:txEl>
                                              <p:pRg st="2" end="2"/>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64513">
                                            <p:txEl>
                                              <p:pRg st="3" end="3"/>
                                            </p:txEl>
                                          </p:spTgt>
                                        </p:tgtEl>
                                        <p:attrNameLst>
                                          <p:attrName>style.visibility</p:attrName>
                                        </p:attrNameLst>
                                      </p:cBhvr>
                                      <p:to>
                                        <p:strVal val="visible"/>
                                      </p:to>
                                    </p:set>
                                    <p:animEffect transition="in" filter="slide(fromBottom)">
                                      <p:cBhvr>
                                        <p:cTn id="23" dur="500"/>
                                        <p:tgtEl>
                                          <p:spTgt spid="645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228600" y="538877"/>
            <a:ext cx="84582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lang="fa-IR" sz="2800" dirty="0" smtClean="0">
                <a:solidFill>
                  <a:srgbClr val="002060"/>
                </a:solidFill>
                <a:latin typeface="Arial" pitchFamily="34" charset="0"/>
                <a:ea typeface="Calibri" pitchFamily="34" charset="0"/>
                <a:cs typeface="B Titr" pitchFamily="2" charset="-78"/>
              </a:rPr>
              <a:t>4 – مدل مشورتی :</a:t>
            </a:r>
            <a:endParaRPr lang="en-US" sz="2800" dirty="0" smtClean="0">
              <a:solidFill>
                <a:srgbClr val="002060"/>
              </a:solidFill>
              <a:latin typeface="Arial" pitchFamily="34" charset="0"/>
              <a:ea typeface="Calibri" pitchFamily="34" charset="0"/>
              <a:cs typeface="B Titr" pitchFamily="2" charset="-78"/>
            </a:endParaRPr>
          </a:p>
          <a:p>
            <a:pPr marL="0" marR="0" lvl="0" indent="0" algn="just" defTabSz="914400" rtl="1" eaLnBrk="0" fontAlgn="base" latinLnBrk="0" hangingPunct="0">
              <a:lnSpc>
                <a:spcPct val="150000"/>
              </a:lnSpc>
              <a:spcBef>
                <a:spcPct val="0"/>
              </a:spcBef>
              <a:spcAft>
                <a:spcPct val="0"/>
              </a:spcAft>
              <a:buClrTx/>
              <a:buSzTx/>
              <a:buFontTx/>
              <a:buNone/>
              <a:tabLst/>
            </a:pPr>
            <a:r>
              <a:rPr lang="fa-IR" sz="2800" b="1" dirty="0" smtClean="0">
                <a:latin typeface="Arial" pitchFamily="34" charset="0"/>
                <a:ea typeface="Calibri" pitchFamily="34" charset="0"/>
                <a:cs typeface="B Lotus" pitchFamily="2" charset="-78"/>
              </a:rPr>
              <a:t>در این مدل درمانگر هم چون یک دوست یا مشاور بیمار عمل می کند و علاوه بر ارائه اطلاعات ، فعالانه از سایر اقدامات خاصی دفاع می کند.</a:t>
            </a:r>
          </a:p>
          <a:p>
            <a:pPr marL="0" marR="0" lvl="0" indent="0" algn="just" defTabSz="914400" rtl="1" eaLnBrk="0" fontAlgn="base" latinLnBrk="0" hangingPunct="0">
              <a:lnSpc>
                <a:spcPct val="150000"/>
              </a:lnSpc>
              <a:spcBef>
                <a:spcPct val="0"/>
              </a:spcBef>
              <a:spcAft>
                <a:spcPct val="0"/>
              </a:spcAft>
              <a:buClrTx/>
              <a:buSzTx/>
              <a:buFontTx/>
              <a:buNone/>
              <a:tabLst/>
            </a:pPr>
            <a:endParaRPr lang="en-US" sz="2400" dirty="0" smtClean="0">
              <a:latin typeface="Arial" pitchFamily="34" charset="0"/>
              <a:ea typeface="Calibri" pitchFamily="34" charset="0"/>
              <a:cs typeface="B Lotus" pitchFamily="2" charset="-78"/>
            </a:endParaRPr>
          </a:p>
        </p:txBody>
      </p:sp>
      <p:pic>
        <p:nvPicPr>
          <p:cNvPr id="8194" name="Picture 2" descr="C:\Documents and Settings\pc2\Desktop\0\473806_DgqleRlp.jpg"/>
          <p:cNvPicPr>
            <a:picLocks noChangeAspect="1" noChangeArrowheads="1"/>
          </p:cNvPicPr>
          <p:nvPr/>
        </p:nvPicPr>
        <p:blipFill>
          <a:blip r:embed="rId3" cstate="print"/>
          <a:srcRect/>
          <a:stretch>
            <a:fillRect/>
          </a:stretch>
        </p:blipFill>
        <p:spPr bwMode="auto">
          <a:xfrm>
            <a:off x="2590800" y="3276600"/>
            <a:ext cx="3886200" cy="3077870"/>
          </a:xfrm>
          <a:prstGeom prst="rect">
            <a:avLst/>
          </a:prstGeom>
          <a:noFill/>
        </p:spPr>
      </p:pic>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3489">
                                            <p:txEl>
                                              <p:pRg st="0" end="0"/>
                                            </p:txEl>
                                          </p:spTgt>
                                        </p:tgtEl>
                                        <p:attrNameLst>
                                          <p:attrName>style.visibility</p:attrName>
                                        </p:attrNameLst>
                                      </p:cBhvr>
                                      <p:to>
                                        <p:strVal val="visible"/>
                                      </p:to>
                                    </p:set>
                                    <p:animEffect transition="in" filter="box(in)">
                                      <p:cBhvr>
                                        <p:cTn id="7" dur="500"/>
                                        <p:tgtEl>
                                          <p:spTgt spid="634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3489">
                                            <p:txEl>
                                              <p:pRg st="1" end="1"/>
                                            </p:txEl>
                                          </p:spTgt>
                                        </p:tgtEl>
                                        <p:attrNameLst>
                                          <p:attrName>style.visibility</p:attrName>
                                        </p:attrNameLst>
                                      </p:cBhvr>
                                      <p:to>
                                        <p:strVal val="visible"/>
                                      </p:to>
                                    </p:set>
                                    <p:animEffect transition="in" filter="box(in)">
                                      <p:cBhvr>
                                        <p:cTn id="12" dur="500"/>
                                        <p:tgtEl>
                                          <p:spTgt spid="6348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304800" y="228600"/>
            <a:ext cx="83058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lnSpc>
                <a:spcPct val="150000"/>
              </a:lnSpc>
              <a:spcBef>
                <a:spcPct val="0"/>
              </a:spcBef>
              <a:spcAft>
                <a:spcPct val="0"/>
              </a:spcAft>
            </a:pPr>
            <a:r>
              <a:rPr lang="fa-IR" sz="2800" b="1" dirty="0" smtClean="0">
                <a:solidFill>
                  <a:srgbClr val="002060"/>
                </a:solidFill>
                <a:latin typeface="Arial" pitchFamily="34" charset="0"/>
                <a:ea typeface="Calibri" pitchFamily="34" charset="0"/>
                <a:cs typeface="B Titr" pitchFamily="2" charset="-78"/>
              </a:rPr>
              <a:t>شروع مصاحبه : </a:t>
            </a:r>
            <a:endParaRPr lang="en-US" sz="2800" b="1" dirty="0" smtClean="0">
              <a:solidFill>
                <a:srgbClr val="002060"/>
              </a:solidFill>
              <a:latin typeface="Arial" pitchFamily="34" charset="0"/>
              <a:ea typeface="Calibri" pitchFamily="34" charset="0"/>
              <a:cs typeface="B Titr" pitchFamily="2" charset="-78"/>
            </a:endParaRPr>
          </a:p>
          <a:p>
            <a:pPr lvl="0" algn="just" rtl="1" eaLnBrk="0" fontAlgn="base" hangingPunct="0">
              <a:lnSpc>
                <a:spcPct val="150000"/>
              </a:lnSpc>
              <a:spcBef>
                <a:spcPct val="0"/>
              </a:spcBef>
              <a:spcAft>
                <a:spcPct val="0"/>
              </a:spcAft>
            </a:pPr>
            <a:r>
              <a:rPr lang="fa-IR" sz="2400" b="1" dirty="0" smtClean="0">
                <a:latin typeface="Arial" pitchFamily="34" charset="0"/>
                <a:ea typeface="Calibri" pitchFamily="34" charset="0"/>
                <a:cs typeface="B Lotus" pitchFamily="2" charset="-78"/>
              </a:rPr>
              <a:t>نحوه ی شروع مصاحبه از سوی درمانگر تاثیر اولیه ی مهمی بر بیمار دارد. درمانگر اول باید مطمئن شود که اسم بیمار را می داند و بیمار هم او را به اسم می شناسد پس از معارفه و ارزیابی اولیه یک اشاره مفید برای شروع صحبت به صورت زیر است :</a:t>
            </a:r>
            <a:endParaRPr lang="en-US" sz="2400" b="1" dirty="0" smtClean="0">
              <a:latin typeface="Arial" pitchFamily="34" charset="0"/>
              <a:ea typeface="Calibri" pitchFamily="34" charset="0"/>
              <a:cs typeface="B Lotus" pitchFamily="2" charset="-78"/>
            </a:endParaRPr>
          </a:p>
          <a:p>
            <a:pPr lvl="0" algn="just" rtl="1" eaLnBrk="0" fontAlgn="base" hangingPunct="0">
              <a:lnSpc>
                <a:spcPct val="150000"/>
              </a:lnSpc>
              <a:spcBef>
                <a:spcPct val="0"/>
              </a:spcBef>
              <a:spcAft>
                <a:spcPct val="0"/>
              </a:spcAft>
            </a:pPr>
            <a:r>
              <a:rPr lang="fa-IR" sz="2400" b="1" dirty="0" smtClean="0">
                <a:latin typeface="Arial" pitchFamily="34" charset="0"/>
                <a:ea typeface="Calibri" pitchFamily="34" charset="0"/>
                <a:cs typeface="B Lotus" pitchFamily="2" charset="-78"/>
              </a:rPr>
              <a:t>می توانید در مورد مسائلی که امروز شما را به اینجا کشانده است صحبت کنید؟</a:t>
            </a:r>
          </a:p>
          <a:p>
            <a:pPr algn="just" rtl="1" eaLnBrk="0" fontAlgn="base" hangingPunct="0">
              <a:lnSpc>
                <a:spcPct val="150000"/>
              </a:lnSpc>
              <a:spcBef>
                <a:spcPct val="0"/>
              </a:spcBef>
              <a:spcAft>
                <a:spcPct val="0"/>
              </a:spcAft>
            </a:pPr>
            <a:r>
              <a:rPr lang="fa-IR" sz="2400" b="1" dirty="0" smtClean="0">
                <a:latin typeface="Arial" pitchFamily="34" charset="0"/>
                <a:ea typeface="Calibri" pitchFamily="34" charset="0"/>
                <a:cs typeface="B Lotus" pitchFamily="2" charset="-78"/>
              </a:rPr>
              <a:t>طرح سوال دوم به این صورت است :</a:t>
            </a:r>
            <a:endParaRPr lang="en-US" sz="2400" b="1" dirty="0" smtClean="0">
              <a:latin typeface="Arial" pitchFamily="34" charset="0"/>
              <a:ea typeface="Calibri" pitchFamily="34" charset="0"/>
              <a:cs typeface="B Lotus" pitchFamily="2" charset="-78"/>
            </a:endParaRPr>
          </a:p>
          <a:p>
            <a:pPr algn="just" rtl="1" eaLnBrk="0" fontAlgn="base" hangingPunct="0">
              <a:lnSpc>
                <a:spcPct val="150000"/>
              </a:lnSpc>
              <a:spcBef>
                <a:spcPct val="0"/>
              </a:spcBef>
              <a:spcAft>
                <a:spcPct val="0"/>
              </a:spcAft>
            </a:pPr>
            <a:r>
              <a:rPr lang="fa-IR" sz="2400" b="1" dirty="0" smtClean="0">
                <a:latin typeface="Arial" pitchFamily="34" charset="0"/>
                <a:ea typeface="Calibri" pitchFamily="34" charset="0"/>
                <a:cs typeface="B Lotus" pitchFamily="2" charset="-78"/>
              </a:rPr>
              <a:t>(( چه مشکلات دیگری دارید؟ )) نشانگر علاقه مندی درمانگر به هر انچه بیمار می خواهد بر زبان اورد.</a:t>
            </a:r>
            <a:endParaRPr lang="en-US" sz="2400" b="1" dirty="0" smtClean="0">
              <a:latin typeface="Arial" pitchFamily="34" charset="0"/>
              <a:ea typeface="Calibri" pitchFamily="34" charset="0"/>
              <a:cs typeface="B Lotus" pitchFamily="2" charset="-78"/>
            </a:endParaRPr>
          </a:p>
          <a:p>
            <a:pPr algn="just" rtl="1" eaLnBrk="0" fontAlgn="base" hangingPunct="0">
              <a:lnSpc>
                <a:spcPct val="150000"/>
              </a:lnSpc>
              <a:spcBef>
                <a:spcPct val="0"/>
              </a:spcBef>
              <a:spcAft>
                <a:spcPct val="0"/>
              </a:spcAft>
            </a:pPr>
            <a:r>
              <a:rPr lang="fa-IR" sz="2400" b="1" dirty="0" smtClean="0">
                <a:latin typeface="Arial" pitchFamily="34" charset="0"/>
                <a:ea typeface="Calibri" pitchFamily="34" charset="0"/>
                <a:cs typeface="B Lotus" pitchFamily="2" charset="-78"/>
              </a:rPr>
              <a:t>یک پرسش مهم ابتدایی دیگر : ((حالا چرا؟ )) درمانگر باید دریابد چرا بیمار این زمان خاص را برای مراجعه به او انتخاب کرده است.</a:t>
            </a:r>
          </a:p>
        </p:txBody>
      </p:sp>
    </p:spTree>
  </p:cSld>
  <p:clrMapOvr>
    <a:masterClrMapping/>
  </p:clrMapOvr>
  <p:transition spd="slow" advClick="0" advTm="5000">
    <p:wedg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465"/>
                                        </p:tgtEl>
                                        <p:attrNameLst>
                                          <p:attrName>style.visibility</p:attrName>
                                        </p:attrNameLst>
                                      </p:cBhvr>
                                      <p:to>
                                        <p:strVal val="visible"/>
                                      </p:to>
                                    </p:set>
                                    <p:animEffect transition="in" filter="checkerboard(across)">
                                      <p:cBhvr>
                                        <p:cTn id="7" dur="500"/>
                                        <p:tgtEl>
                                          <p:spTgt spid="62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4">
      <a:dk1>
        <a:sysClr val="windowText" lastClr="000000"/>
      </a:dk1>
      <a:lt1>
        <a:sysClr val="window" lastClr="FFFFFF"/>
      </a:lt1>
      <a:dk2>
        <a:srgbClr val="000000"/>
      </a:dk2>
      <a:lt2>
        <a:srgbClr val="FFF39D"/>
      </a:lt2>
      <a:accent1>
        <a:srgbClr val="F09EE6"/>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stom 16">
      <a:majorFont>
        <a:latin typeface="Century Schoolbook"/>
        <a:ea typeface=""/>
        <a:cs typeface="B Titr"/>
      </a:majorFont>
      <a:minorFont>
        <a:latin typeface="Century Schoolbook"/>
        <a:ea typeface=""/>
        <a:cs typeface="B Nazani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@bank_ppt_psy</Template>
  <TotalTime>0</TotalTime>
  <Words>2120</Words>
  <Application>Microsoft Office PowerPoint</Application>
  <PresentationFormat>On-screen Show (4:3)</PresentationFormat>
  <Paragraphs>161</Paragraphs>
  <Slides>31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2  Titr</vt:lpstr>
      <vt:lpstr>Arial</vt:lpstr>
      <vt:lpstr>B Lotus</vt:lpstr>
      <vt:lpstr>B Nazanin</vt:lpstr>
      <vt:lpstr>B Titr</vt:lpstr>
      <vt:lpstr>Calibri</vt:lpstr>
      <vt:lpstr>Century Schoolbook</vt:lpstr>
      <vt:lpstr>Wingdings</vt:lpstr>
      <vt:lpstr>Wingdings 2</vt:lpstr>
      <vt:lpstr>Oriel</vt:lpstr>
      <vt:lpstr>اصول و فنون مصاحبه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مصاحبه بینش گرا و مصاحبه علامت گرا</vt:lpstr>
      <vt:lpstr> چهارجزء مصاحبه </vt:lpstr>
      <vt:lpstr>پنج مرحله در مصاحبه</vt:lpstr>
      <vt:lpstr>راهبردهای ایجاد رابطه درمانی</vt:lpstr>
      <vt:lpstr>PowerPoint Presentation</vt:lpstr>
      <vt:lpstr>تکنیک های گشاینده یا آغازین</vt:lpstr>
      <vt:lpstr>PowerPoint Presentation</vt:lpstr>
      <vt:lpstr>PowerPoint Presentation</vt:lpstr>
      <vt:lpstr>PowerPoint Presentation</vt:lpstr>
      <vt:lpstr>PowerPoint Presentation</vt:lpstr>
      <vt:lpstr>PowerPoint Presentation</vt:lpstr>
      <vt:lpstr>تکنیکهای پیش برنده</vt:lpstr>
      <vt:lpstr>PowerPoint Presentation</vt:lpstr>
      <vt:lpstr>PowerPoint Presentation</vt:lpstr>
      <vt:lpstr>PowerPoint Presentation</vt:lpstr>
      <vt:lpstr>PowerPoint Presentation</vt:lpstr>
      <vt:lpstr>PowerPoint Presentation</vt:lpstr>
      <vt:lpstr>PowerPoint Presentation</vt:lpstr>
      <vt:lpstr>موفق باشید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و فنون مصاحبه</dc:title>
  <dc:creator>omid arzi</dc:creator>
  <cp:lastModifiedBy>omid arzi</cp:lastModifiedBy>
  <cp:revision>1</cp:revision>
  <dcterms:created xsi:type="dcterms:W3CDTF">2022-01-18T14:58:19Z</dcterms:created>
  <dcterms:modified xsi:type="dcterms:W3CDTF">2022-01-18T14:58:34Z</dcterms:modified>
</cp:coreProperties>
</file>