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72" r:id="rId21"/>
    <p:sldId id="273" r:id="rId22"/>
    <p:sldId id="274" r:id="rId23"/>
    <p:sldId id="275" r:id="rId24"/>
    <p:sldId id="276" r:id="rId25"/>
    <p:sldId id="277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9" r:id="rId52"/>
    <p:sldId id="306" r:id="rId53"/>
    <p:sldId id="307" r:id="rId54"/>
    <p:sldId id="308" r:id="rId55"/>
    <p:sldId id="310" r:id="rId56"/>
    <p:sldId id="311" r:id="rId57"/>
    <p:sldId id="312" r:id="rId58"/>
    <p:sldId id="313" r:id="rId59"/>
    <p:sldId id="314" r:id="rId60"/>
    <p:sldId id="315" r:id="rId61"/>
    <p:sldId id="317" r:id="rId62"/>
    <p:sldId id="316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584BB2-4D8E-4EF8-88C5-916B8C0595EB}" type="datetimeFigureOut">
              <a:rPr lang="fa-IR" smtClean="0"/>
              <a:pPr/>
              <a:t>02/21/1435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7A13772-7F97-48C3-90B7-D9998BCE5D2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714356"/>
            <a:ext cx="7772400" cy="1975104"/>
          </a:xfrm>
        </p:spPr>
        <p:txBody>
          <a:bodyPr/>
          <a:lstStyle/>
          <a:p>
            <a:pPr algn="ctr"/>
            <a:r>
              <a:rPr lang="fa-IR" dirty="0" smtClean="0"/>
              <a:t>اختلالات خوردن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انواع فرعی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نوع محدود کننده</a:t>
            </a:r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پر خوری پاکسازی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افراد منزوی</a:t>
            </a:r>
          </a:p>
          <a:p>
            <a:r>
              <a:rPr lang="fa-IR" dirty="0" smtClean="0"/>
              <a:t> افسرده</a:t>
            </a:r>
          </a:p>
          <a:p>
            <a:r>
              <a:rPr lang="fa-IR" dirty="0" smtClean="0"/>
              <a:t>کاهش میل جنسی</a:t>
            </a:r>
          </a:p>
          <a:p>
            <a:r>
              <a:rPr lang="fa-IR" dirty="0" smtClean="0"/>
              <a:t>ورزش  مفرط</a:t>
            </a:r>
          </a:p>
          <a:p>
            <a:r>
              <a:rPr lang="fa-IR" dirty="0" smtClean="0"/>
              <a:t>صفات کمال طلبی</a:t>
            </a:r>
          </a:p>
          <a:p>
            <a:r>
              <a:rPr lang="fa-IR" dirty="0" smtClean="0"/>
              <a:t>اختلال کنترل تکانه واختلالات شخصیت در نوع پرخوری پاکسازی</a:t>
            </a:r>
          </a:p>
          <a:p>
            <a:r>
              <a:rPr lang="fa-IR" dirty="0" smtClean="0"/>
              <a:t>صفات وسواسی در نوع محدود کننده</a:t>
            </a:r>
            <a:endParaRPr lang="fa-I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خود کشی بیشتر در نوع پر خوری پاکسازی</a:t>
            </a:r>
            <a:endParaRPr lang="fa-I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تشخیص افتراقی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بیماریهای جسمی</a:t>
            </a:r>
          </a:p>
          <a:p>
            <a:endParaRPr lang="fa-IR" dirty="0" smtClean="0"/>
          </a:p>
          <a:p>
            <a:r>
              <a:rPr lang="fa-IR" dirty="0" smtClean="0"/>
              <a:t>اسکیزوفرنی</a:t>
            </a:r>
          </a:p>
          <a:p>
            <a:endParaRPr lang="fa-IR" dirty="0" smtClean="0"/>
          </a:p>
          <a:p>
            <a:r>
              <a:rPr lang="fa-IR" dirty="0" smtClean="0"/>
              <a:t>افسردگی</a:t>
            </a:r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سیر و پیش اگهی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سیر متفاوت از بهبودی کامل تا مرگ</a:t>
            </a:r>
          </a:p>
          <a:p>
            <a:r>
              <a:rPr lang="fa-IR" dirty="0" smtClean="0"/>
              <a:t>نوع محدود کننده بدتر</a:t>
            </a:r>
          </a:p>
          <a:p>
            <a:r>
              <a:rPr lang="fa-IR" dirty="0" smtClean="0"/>
              <a:t> مرگ ومیر 5 تا 18 %</a:t>
            </a:r>
          </a:p>
          <a:p>
            <a:r>
              <a:rPr lang="fa-IR" dirty="0" smtClean="0"/>
              <a:t>در کل پیش آگهی خوب نیست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 آگهی خوب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قبول گرسنگی</a:t>
            </a:r>
          </a:p>
          <a:p>
            <a:endParaRPr lang="fa-IR" dirty="0" smtClean="0"/>
          </a:p>
          <a:p>
            <a:r>
              <a:rPr lang="fa-IR" dirty="0" smtClean="0"/>
              <a:t>کاهش انکار </a:t>
            </a:r>
          </a:p>
          <a:p>
            <a:endParaRPr lang="fa-IR" dirty="0" smtClean="0"/>
          </a:p>
          <a:p>
            <a:r>
              <a:rPr lang="fa-IR" dirty="0" smtClean="0"/>
              <a:t>عزت نفس بالاتر</a:t>
            </a:r>
            <a:endParaRPr lang="fa-I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 آگهی بد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روان رنجوری دوران کودکی</a:t>
            </a:r>
          </a:p>
          <a:p>
            <a:r>
              <a:rPr lang="fa-IR" dirty="0" smtClean="0"/>
              <a:t>تعارض با پدر و مادر</a:t>
            </a:r>
          </a:p>
          <a:p>
            <a:r>
              <a:rPr lang="fa-IR" dirty="0" smtClean="0"/>
              <a:t>استفراغ</a:t>
            </a:r>
          </a:p>
          <a:p>
            <a:r>
              <a:rPr lang="fa-IR" dirty="0" smtClean="0"/>
              <a:t>سو مصرف ملین ها</a:t>
            </a:r>
          </a:p>
          <a:p>
            <a:r>
              <a:rPr lang="fa-IR" dirty="0" smtClean="0"/>
              <a:t>بیماری همراه</a:t>
            </a:r>
            <a:endParaRPr lang="fa-I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بستری در بیمارستان جهت اصلاح وضعیت تغذیه ای در بیماران با کاهش وزن بیشتر از 20% وزن مورد انتظار</a:t>
            </a:r>
          </a:p>
          <a:p>
            <a:endParaRPr lang="fa-IR" dirty="0" smtClean="0"/>
          </a:p>
          <a:p>
            <a:r>
              <a:rPr lang="fa-IR" dirty="0" smtClean="0"/>
              <a:t>رواندرمانی</a:t>
            </a:r>
          </a:p>
          <a:p>
            <a:endParaRPr lang="fa-IR" dirty="0" smtClean="0"/>
          </a:p>
          <a:p>
            <a:r>
              <a:rPr lang="fa-IR" dirty="0" smtClean="0"/>
              <a:t>دارو درمانی</a:t>
            </a:r>
            <a:endParaRPr lang="fa-I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پراشتهایی عصبی</a:t>
            </a:r>
            <a:br>
              <a:rPr lang="fa-IR" dirty="0" smtClean="0"/>
            </a:br>
            <a:r>
              <a:rPr lang="en-US" dirty="0" smtClean="0"/>
              <a:t>Bulimia Nervosa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نمایانگر شکست فرد در رسیدن به بی اشتهایی عصبی</a:t>
            </a:r>
          </a:p>
          <a:p>
            <a:r>
              <a:rPr lang="fa-IR" dirty="0" smtClean="0"/>
              <a:t>نمی تواند گرسنگی مزمن را ادامه دهد</a:t>
            </a:r>
          </a:p>
          <a:p>
            <a:r>
              <a:rPr lang="fa-IR" dirty="0" smtClean="0"/>
              <a:t>پرخوری سبب ایجاد حالت وحشت در فرد میشود  چون احساس می کند که کنترل خوردن از دستش خارج شده است</a:t>
            </a:r>
          </a:p>
          <a:p>
            <a:endParaRPr lang="fa-IR" dirty="0" smtClean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 اشتهایی عصبی</a:t>
            </a:r>
            <a:br>
              <a:rPr lang="fa-IR" dirty="0" smtClean="0"/>
            </a:br>
            <a:r>
              <a:rPr lang="en-US" dirty="0" smtClean="0"/>
              <a:t>Anorexia Nervosa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از اصطلاح یونانی به معنی از دست دادن اشتها</a:t>
            </a:r>
            <a:endParaRPr lang="en-US" dirty="0" smtClean="0"/>
          </a:p>
          <a:p>
            <a:endParaRPr lang="en-US" dirty="0" smtClean="0"/>
          </a:p>
          <a:p>
            <a:pPr algn="r"/>
            <a:r>
              <a:rPr lang="fa-IR" dirty="0" smtClean="0"/>
              <a:t>با آشفتگی های </a:t>
            </a:r>
            <a:r>
              <a:rPr lang="en-US" dirty="0" smtClean="0"/>
              <a:t>body image </a:t>
            </a:r>
            <a:r>
              <a:rPr lang="fa-IR" dirty="0" smtClean="0"/>
              <a:t> همراه است و فرد علی رغم لاغری آشکار تصور می کند به شکل ناراحت کننده ای چاق است.</a:t>
            </a:r>
            <a:endParaRPr lang="fa-I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همه گیر شناسی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شیوع 2تا 4%</a:t>
            </a:r>
          </a:p>
          <a:p>
            <a:r>
              <a:rPr lang="fa-IR" dirty="0" smtClean="0"/>
              <a:t> در زنان بسیار شایعتر ولی سن شروع نسبت به بی اشتهایی عصبی بالاتر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سبب شناسی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زیستی: سروتونین و نور اپی نفرین</a:t>
            </a:r>
          </a:p>
          <a:p>
            <a:endParaRPr lang="fa-IR" dirty="0" smtClean="0"/>
          </a:p>
          <a:p>
            <a:r>
              <a:rPr lang="fa-IR" dirty="0" smtClean="0"/>
              <a:t>عوامل اجتماعی: بلند پرواز، فشار اجتماعی، صمیمیت کم در بین خانواده</a:t>
            </a:r>
          </a:p>
          <a:p>
            <a:endParaRPr lang="fa-IR" dirty="0" smtClean="0"/>
          </a:p>
          <a:p>
            <a:r>
              <a:rPr lang="fa-IR" dirty="0" smtClean="0"/>
              <a:t>عوامل روانشناختی: عدم کنترل تکانه</a:t>
            </a:r>
            <a:endParaRPr lang="fa-I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تشخیص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خوردن بیش از حد مقادیر زیادی غذا در زمانی محدود</a:t>
            </a:r>
          </a:p>
          <a:p>
            <a:endParaRPr lang="fa-IR" dirty="0" smtClean="0"/>
          </a:p>
          <a:p>
            <a:r>
              <a:rPr lang="fa-IR" dirty="0" smtClean="0"/>
              <a:t>احساس فقدان کنترل بر خوردن </a:t>
            </a:r>
          </a:p>
          <a:p>
            <a:endParaRPr lang="fa-IR" dirty="0" smtClean="0"/>
          </a:p>
          <a:p>
            <a:r>
              <a:rPr lang="fa-IR" dirty="0" smtClean="0"/>
              <a:t>رفتار جبرانی نامتناسب تکرار شونده </a:t>
            </a:r>
          </a:p>
          <a:p>
            <a:endParaRPr lang="fa-IR" dirty="0" smtClean="0"/>
          </a:p>
          <a:p>
            <a:r>
              <a:rPr lang="fa-IR" dirty="0" smtClean="0"/>
              <a:t>پرخوری حداقل هفته ای 2 بار به مدت 3 ماه</a:t>
            </a:r>
            <a:endParaRPr lang="fa-I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خصوصیات بالینی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دلتنگی پس از پرخوری</a:t>
            </a:r>
          </a:p>
          <a:p>
            <a:endParaRPr lang="fa-IR" dirty="0" smtClean="0"/>
          </a:p>
          <a:p>
            <a:r>
              <a:rPr lang="fa-IR" dirty="0" smtClean="0"/>
              <a:t>علاقه به غذاهای پر حجم</a:t>
            </a:r>
          </a:p>
          <a:p>
            <a:endParaRPr lang="fa-IR" dirty="0" smtClean="0"/>
          </a:p>
          <a:p>
            <a:r>
              <a:rPr lang="fa-IR" dirty="0" smtClean="0"/>
              <a:t>وزن معمولا طبیعی</a:t>
            </a:r>
          </a:p>
          <a:p>
            <a:endParaRPr lang="fa-IR" dirty="0" smtClean="0"/>
          </a:p>
          <a:p>
            <a:endParaRPr lang="fa-I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 آگهی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بهتر از بی اشتهایی عصبی</a:t>
            </a:r>
            <a:endParaRPr lang="fa-I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بستری، کمتر لازم می شود</a:t>
            </a:r>
          </a:p>
          <a:p>
            <a:endParaRPr lang="fa-IR" dirty="0" smtClean="0"/>
          </a:p>
          <a:p>
            <a:r>
              <a:rPr lang="fa-IR" dirty="0" smtClean="0"/>
              <a:t>دارو درمانی مثل فلوکستین</a:t>
            </a:r>
          </a:p>
          <a:p>
            <a:endParaRPr lang="fa-IR" dirty="0" smtClean="0"/>
          </a:p>
          <a:p>
            <a:r>
              <a:rPr lang="fa-IR" dirty="0" smtClean="0"/>
              <a:t>رواندرمانی</a:t>
            </a:r>
            <a:endParaRPr lang="fa-I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7690048" cy="1584176"/>
          </a:xfrm>
        </p:spPr>
        <p:txBody>
          <a:bodyPr/>
          <a:lstStyle/>
          <a:p>
            <a:pPr algn="r"/>
            <a:r>
              <a:rPr lang="fa-IR" dirty="0" smtClean="0"/>
              <a:t>اختلالات شبه جسمی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somatoform disorder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اختلالات شبه جسمی گروه وسیعی از بیماریها هستند که نشانه ها و علایم جسمی مولفه اصلی آنها را تشکیل می دهند.</a:t>
            </a:r>
          </a:p>
          <a:p>
            <a:r>
              <a:rPr lang="fa-IR" dirty="0" smtClean="0"/>
              <a:t>این اختلالات دربرگیرنده تعاملات بین ذهن و بدن هستند و در آنها مغزاز راههایی که هنوز به خوبی شناخته نشده است پیامهای مختلفی ارسال می کند که بر آگاهی فرد تاثیر گذاشته و از وجود یک مشکل جدی در بدن خبر می دهد.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اختلال جسمانی سازی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sz="3200" dirty="0" smtClean="0"/>
              <a:t>                          </a:t>
            </a:r>
            <a:r>
              <a:rPr lang="en-US" sz="3200" dirty="0" err="1" smtClean="0"/>
              <a:t>Somatization</a:t>
            </a:r>
            <a:r>
              <a:rPr lang="en-US" sz="3200" dirty="0" smtClean="0"/>
              <a:t> Disorder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اختلال جسمانی سازی  شامل شکایات متعدد در دستگاههای عضوی متعدد است که سالهای متمادی ادامه میابد و باعث اختلال عملکرد وجستجوی درمان می شود.</a:t>
            </a:r>
          </a:p>
          <a:p>
            <a:endParaRPr lang="fa-IR" dirty="0" smtClean="0"/>
          </a:p>
          <a:p>
            <a:r>
              <a:rPr lang="fa-IR" dirty="0" smtClean="0"/>
              <a:t>قبلا با اصطلاح هیستریک از کلمه هیستری به معنی رحم از آن یاد میشد.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همه گیرشناسی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0/2 تا 2% در زنان و 0/2% در مردان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ارتباط معکوس با موقعیت اجتماعی اقتصادی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شروع قبل از 30 سالگی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سبب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روانی اجتماعی: اجتناب از تعهد ، ابراز هیجان، خانواده های بی ثبات</a:t>
            </a:r>
          </a:p>
          <a:p>
            <a:r>
              <a:rPr lang="fa-IR" dirty="0" smtClean="0"/>
              <a:t>عوامل زیستی: درک اشتباه و ارزیابی نادرست از دروندادهای جسمی_ حسی</a:t>
            </a:r>
          </a:p>
          <a:p>
            <a:r>
              <a:rPr lang="fa-IR" dirty="0" smtClean="0"/>
              <a:t> عوامل ژنتیک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      تشخیص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شروع قبل از 30 سالگی</a:t>
            </a:r>
          </a:p>
          <a:p>
            <a:r>
              <a:rPr lang="fa-IR" dirty="0" smtClean="0"/>
              <a:t>چهار علامت درد</a:t>
            </a:r>
          </a:p>
          <a:p>
            <a:r>
              <a:rPr lang="fa-IR" dirty="0" smtClean="0"/>
              <a:t>دو علامت گوارش</a:t>
            </a:r>
          </a:p>
          <a:p>
            <a:r>
              <a:rPr lang="fa-IR" dirty="0" smtClean="0"/>
              <a:t>یک علامت جنسی</a:t>
            </a:r>
          </a:p>
          <a:p>
            <a:r>
              <a:rPr lang="fa-IR" dirty="0" smtClean="0"/>
              <a:t>یک علامت شبه عصبی</a:t>
            </a:r>
          </a:p>
          <a:p>
            <a:r>
              <a:rPr lang="fa-IR" dirty="0" smtClean="0"/>
              <a:t>ناشی از یک بیماری جسمی یا مواد نباشد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خصوصیات بالینی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معتقدند همه عمر بیمار بوده اند</a:t>
            </a:r>
          </a:p>
          <a:p>
            <a:r>
              <a:rPr lang="fa-IR" dirty="0" smtClean="0"/>
              <a:t>نمایشی، هیجانی، مبالغه آمیز</a:t>
            </a:r>
          </a:p>
          <a:p>
            <a:r>
              <a:rPr lang="fa-IR" dirty="0" smtClean="0"/>
              <a:t>تشنه تعریف و تمجید</a:t>
            </a:r>
          </a:p>
          <a:p>
            <a:r>
              <a:rPr lang="fa-IR" dirty="0" smtClean="0"/>
              <a:t>لباس پوشیدن نمایشی و خودنما</a:t>
            </a:r>
          </a:p>
          <a:p>
            <a:r>
              <a:rPr lang="fa-IR" dirty="0" smtClean="0"/>
              <a:t>اضطراب و افسردگی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تشخیص افتراقی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درگیری در چند ارگان</a:t>
            </a:r>
          </a:p>
          <a:p>
            <a:endParaRPr lang="fa-IR" dirty="0" smtClean="0"/>
          </a:p>
          <a:p>
            <a:r>
              <a:rPr lang="fa-IR" dirty="0" smtClean="0"/>
              <a:t>شروع زودرس و سیر مزمن</a:t>
            </a:r>
          </a:p>
          <a:p>
            <a:endParaRPr lang="fa-IR" dirty="0" smtClean="0"/>
          </a:p>
          <a:p>
            <a:r>
              <a:rPr lang="fa-IR" dirty="0" smtClean="0"/>
              <a:t>فقدان ناهنجاریهای مشخصه اختلال طبی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سیر و پیش آگهی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اختلالی مزمن ، نوسان کننده، و عودکننده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         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یک پزشک مشخص مسوول مراقبت اولیه باشد</a:t>
            </a:r>
          </a:p>
          <a:p>
            <a:r>
              <a:rPr lang="fa-IR" dirty="0" smtClean="0"/>
              <a:t>خودداری از روشهای آزمایشگاهی و تشخیصی</a:t>
            </a:r>
          </a:p>
          <a:p>
            <a:r>
              <a:rPr lang="fa-IR" dirty="0" smtClean="0"/>
              <a:t>بالا بردن سطح آگاهی بیمار نسبت به دخالت عوامل روانشناختی در پیدایش علایم</a:t>
            </a:r>
          </a:p>
          <a:p>
            <a:r>
              <a:rPr lang="fa-IR" dirty="0" smtClean="0"/>
              <a:t>ابراز هیجانات پنهان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اختلال تبدیلی(</a:t>
            </a:r>
            <a:r>
              <a:rPr lang="en-US" dirty="0" smtClean="0"/>
              <a:t>CONVERSION</a:t>
            </a:r>
            <a:r>
              <a:rPr lang="fa-I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شامل علایم یا نقایصی موثر بر کارکردهای حسی یا حرکتی ارادی است .</a:t>
            </a:r>
          </a:p>
          <a:p>
            <a:r>
              <a:rPr lang="fa-IR" dirty="0" smtClean="0"/>
              <a:t>وجود یک اختلال طبی دیگر را متبادر می کند .</a:t>
            </a:r>
          </a:p>
          <a:p>
            <a:r>
              <a:rPr lang="fa-IR" dirty="0" smtClean="0"/>
              <a:t> اما به نظر می رسد ناشی از عوامل روانشناختی باشد زیرا به دنبال تعارضات یا عوامل استرس زا بروز می کند.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عمدا ایجاد نمی شود</a:t>
            </a:r>
          </a:p>
          <a:p>
            <a:r>
              <a:rPr lang="fa-IR" dirty="0" smtClean="0"/>
              <a:t>ناشی از مصرف مواد نیست</a:t>
            </a:r>
          </a:p>
          <a:p>
            <a:r>
              <a:rPr lang="fa-IR" dirty="0" smtClean="0"/>
              <a:t>نفع بروز انها عمدتا روانشناختی است و منافع اجتماعی،مالی یا حقوقی در کار نیست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همه گیرشناسی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شایعترین سن شروع 14 تا 18 سالگی</a:t>
            </a:r>
          </a:p>
          <a:p>
            <a:r>
              <a:rPr lang="fa-IR" dirty="0" smtClean="0"/>
              <a:t>شیوع در دختران 0/5 تا 1%</a:t>
            </a:r>
          </a:p>
          <a:p>
            <a:r>
              <a:rPr lang="fa-IR" dirty="0" smtClean="0"/>
              <a:t>شیوع در دخترها 10 تا 20 برابر</a:t>
            </a:r>
          </a:p>
          <a:p>
            <a:r>
              <a:rPr lang="fa-IR" dirty="0" smtClean="0"/>
              <a:t>در کشورهای پیشرفته بیشتر</a:t>
            </a:r>
          </a:p>
          <a:p>
            <a:r>
              <a:rPr lang="fa-IR" dirty="0" smtClean="0"/>
              <a:t>در مانکن ها و بالرین ها بیشتر</a:t>
            </a:r>
            <a:endParaRPr lang="fa-I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همه گیرشناسی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زنان 2 برابر بیشتر از مردان</a:t>
            </a:r>
          </a:p>
          <a:p>
            <a:r>
              <a:rPr lang="fa-IR" dirty="0" smtClean="0"/>
              <a:t>در زنان بیشتر در سمت چپ</a:t>
            </a:r>
          </a:p>
          <a:p>
            <a:r>
              <a:rPr lang="fa-IR" dirty="0" smtClean="0"/>
              <a:t>در سطح اجتماعی اقتصادی پایین بیشتر</a:t>
            </a:r>
          </a:p>
          <a:p>
            <a:r>
              <a:rPr lang="fa-IR" dirty="0" smtClean="0"/>
              <a:t>در مشاغل نظامی بیشتر</a:t>
            </a:r>
          </a:p>
          <a:p>
            <a:r>
              <a:rPr lang="fa-IR" dirty="0" smtClean="0"/>
              <a:t>همراه با اختلالات شخصیت نمایشی و ضد اجتماعی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              سبب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روانکاوی( واپس زنی تعارض درون روانی)</a:t>
            </a:r>
          </a:p>
          <a:p>
            <a:r>
              <a:rPr lang="fa-IR" dirty="0" smtClean="0"/>
              <a:t>القای نیاز به توجه و درمان ویژه</a:t>
            </a:r>
          </a:p>
          <a:p>
            <a:r>
              <a:rPr lang="fa-IR" dirty="0" smtClean="0"/>
              <a:t>عوامل زیستی( کاهش  متابولیسم نیمکره غالب و برعکس)</a:t>
            </a:r>
          </a:p>
          <a:p>
            <a:r>
              <a:rPr lang="fa-IR" dirty="0" smtClean="0"/>
              <a:t>نظریه یادگیری( مدارا با وضعیتی که مدارا با سایر شیوه ها امکان پذیر نیست)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تشخیص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ارتباط ضروری و اساسی بین علت علایم عصبی و عوامل روانشناختی</a:t>
            </a:r>
          </a:p>
          <a:p>
            <a:endParaRPr lang="fa-IR" dirty="0" smtClean="0"/>
          </a:p>
          <a:p>
            <a:r>
              <a:rPr lang="fa-IR" dirty="0" smtClean="0"/>
              <a:t>فلج،کوری و گنگی شایعترین علایم</a:t>
            </a:r>
          </a:p>
          <a:p>
            <a:endParaRPr lang="fa-IR" dirty="0" smtClean="0"/>
          </a:p>
          <a:p>
            <a:r>
              <a:rPr lang="fa-IR" dirty="0" smtClean="0"/>
              <a:t>تشنج، آفونی، ضعف، سنکوپ، استفراغ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نفع اولیه</a:t>
            </a:r>
          </a:p>
          <a:p>
            <a:r>
              <a:rPr lang="fa-IR" dirty="0" smtClean="0"/>
              <a:t>نفع ثانویه</a:t>
            </a:r>
          </a:p>
          <a:p>
            <a:r>
              <a:rPr lang="fa-IR" dirty="0" smtClean="0"/>
              <a:t>بی تفاوتی زیبا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سیر و پیش آگهی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معمولا شروع حاد</a:t>
            </a:r>
          </a:p>
          <a:p>
            <a:r>
              <a:rPr lang="fa-IR" dirty="0" smtClean="0"/>
              <a:t>طول دوره کوتاه</a:t>
            </a:r>
          </a:p>
          <a:p>
            <a:r>
              <a:rPr lang="fa-IR" dirty="0" smtClean="0"/>
              <a:t>95% بهبود خود به خود</a:t>
            </a:r>
          </a:p>
          <a:p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پیش آگهی خوب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شروع ناگهانی</a:t>
            </a:r>
          </a:p>
          <a:p>
            <a:pPr>
              <a:buNone/>
            </a:pPr>
            <a:r>
              <a:rPr lang="fa-IR" dirty="0" smtClean="0"/>
              <a:t>عامل استرس زای مشخص</a:t>
            </a:r>
          </a:p>
          <a:p>
            <a:pPr>
              <a:buNone/>
            </a:pPr>
            <a:r>
              <a:rPr lang="fa-IR" dirty="0" smtClean="0"/>
              <a:t>فاصله کوتاه بین شروع علایم وشروع درمان</a:t>
            </a:r>
          </a:p>
          <a:p>
            <a:pPr>
              <a:buNone/>
            </a:pPr>
            <a:r>
              <a:rPr lang="fa-IR" dirty="0" smtClean="0"/>
              <a:t>هوش بالاتر از متوسط</a:t>
            </a:r>
          </a:p>
          <a:p>
            <a:pPr>
              <a:buNone/>
            </a:pPr>
            <a:r>
              <a:rPr lang="fa-IR" dirty="0" smtClean="0"/>
              <a:t>فلج، آفونی و کوری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پیش آگهی بد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لرزش</a:t>
            </a:r>
          </a:p>
          <a:p>
            <a:endParaRPr lang="fa-IR" dirty="0" smtClean="0"/>
          </a:p>
          <a:p>
            <a:r>
              <a:rPr lang="fa-IR" dirty="0" smtClean="0"/>
              <a:t>تشنج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برقراری ارتباط درمانگری دلسوز و با اعتماد به نفس</a:t>
            </a:r>
          </a:p>
          <a:p>
            <a:endParaRPr lang="fa-IR" dirty="0" smtClean="0"/>
          </a:p>
          <a:p>
            <a:r>
              <a:rPr lang="fa-IR" dirty="0" smtClean="0"/>
              <a:t>هیپنوتیزم</a:t>
            </a:r>
          </a:p>
          <a:p>
            <a:endParaRPr lang="fa-IR" dirty="0" smtClean="0"/>
          </a:p>
          <a:p>
            <a:r>
              <a:rPr lang="fa-IR" dirty="0" smtClean="0"/>
              <a:t>داروهای ضد اضطراب</a:t>
            </a:r>
          </a:p>
          <a:p>
            <a:endParaRPr lang="fa-IR" dirty="0" smtClean="0"/>
          </a:p>
          <a:p>
            <a:r>
              <a:rPr lang="fa-IR" dirty="0" smtClean="0"/>
              <a:t>ارام سازی عضلانی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اختلال بدریخت انگاری                        </a:t>
            </a:r>
            <a:r>
              <a:rPr lang="en-US" dirty="0" smtClean="0"/>
              <a:t>(BODY DISMORPHIC DISORDER)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fa-IR" dirty="0" smtClean="0"/>
              <a:t>اشتغال ذهنی با نقص تخیلی در ظاهر یا چهره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92088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بیماریهای همراه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65% با افسردگی</a:t>
            </a:r>
          </a:p>
          <a:p>
            <a:endParaRPr lang="fa-IR" dirty="0" smtClean="0"/>
          </a:p>
          <a:p>
            <a:r>
              <a:rPr lang="fa-IR" dirty="0" smtClean="0"/>
              <a:t>34% با جمعیت هراسی</a:t>
            </a:r>
          </a:p>
          <a:p>
            <a:endParaRPr lang="fa-IR" dirty="0" smtClean="0"/>
          </a:p>
          <a:p>
            <a:r>
              <a:rPr lang="fa-IR" dirty="0" smtClean="0"/>
              <a:t>26% با اختلال وسواسی جبری</a:t>
            </a:r>
            <a:endParaRPr lang="fa-I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همه گیرشناسی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سن 15 تا 30 سال</a:t>
            </a:r>
          </a:p>
          <a:p>
            <a:r>
              <a:rPr lang="fa-IR" dirty="0" smtClean="0"/>
              <a:t>در زنان بیشتر</a:t>
            </a:r>
          </a:p>
          <a:p>
            <a:r>
              <a:rPr lang="fa-IR" dirty="0" smtClean="0"/>
              <a:t> در مجردها بیشتر</a:t>
            </a:r>
          </a:p>
          <a:p>
            <a:r>
              <a:rPr lang="fa-IR" dirty="0" smtClean="0"/>
              <a:t>با افسردگی و اضطراب بیشتر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سبب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دیدگاه روانپویشی بازتابی از جابجایی تعارض جنسی یا هیجانی به بخش نامربوطی از بدن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علایم همراه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باور و هذیان واضح انتساب( معمولا در مورد توجه دیگران به عیب ادعایی بدن)</a:t>
            </a:r>
          </a:p>
          <a:p>
            <a:endParaRPr lang="fa-IR" dirty="0" smtClean="0"/>
          </a:p>
          <a:p>
            <a:r>
              <a:rPr lang="fa-IR" dirty="0" smtClean="0"/>
              <a:t>اجتناب از اینه و سطوح صاف ویا برعکس نگاه کردن زیاد از حد و کوشش برای پنهان کردن نقص فرضی( با ارایش یا لباس)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بیشترین محل مورد نظر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مو</a:t>
            </a:r>
          </a:p>
          <a:p>
            <a:endParaRPr lang="fa-IR" dirty="0" smtClean="0"/>
          </a:p>
          <a:p>
            <a:r>
              <a:rPr lang="fa-IR" dirty="0" smtClean="0"/>
              <a:t>بینی</a:t>
            </a:r>
          </a:p>
          <a:p>
            <a:endParaRPr lang="fa-IR" dirty="0" smtClean="0"/>
          </a:p>
          <a:p>
            <a:r>
              <a:rPr lang="fa-IR" dirty="0" smtClean="0"/>
              <a:t>پوست</a:t>
            </a:r>
          </a:p>
          <a:p>
            <a:endParaRPr lang="fa-IR" dirty="0" smtClean="0"/>
          </a:p>
          <a:p>
            <a:r>
              <a:rPr lang="fa-IR" dirty="0" smtClean="0"/>
              <a:t>چشم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سیر و پیش آگهی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شروع از نوجوانی</a:t>
            </a:r>
          </a:p>
          <a:p>
            <a:endParaRPr lang="fa-IR" dirty="0" smtClean="0"/>
          </a:p>
          <a:p>
            <a:r>
              <a:rPr lang="fa-IR" dirty="0" smtClean="0"/>
              <a:t>سیر طولانی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درمان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جراحی ناموفق</a:t>
            </a:r>
          </a:p>
          <a:p>
            <a:endParaRPr lang="fa-IR" dirty="0" smtClean="0"/>
          </a:p>
          <a:p>
            <a:r>
              <a:rPr lang="fa-IR" dirty="0" smtClean="0"/>
              <a:t>داروهای مهارکننده بازجذب سروتونین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848872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روانپزشکی و پزشکی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طب روان تنی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r>
              <a:rPr lang="fa-IR" dirty="0" smtClean="0"/>
              <a:t>مبتنی بر دو فرض اساسی است:</a:t>
            </a:r>
          </a:p>
          <a:p>
            <a:endParaRPr lang="fa-IR" dirty="0" smtClean="0"/>
          </a:p>
          <a:p>
            <a:r>
              <a:rPr lang="fa-IR" dirty="0" smtClean="0"/>
              <a:t>1- وحدت ذهن و بدن</a:t>
            </a:r>
          </a:p>
          <a:p>
            <a:r>
              <a:rPr lang="fa-IR" dirty="0" smtClean="0"/>
              <a:t>2- نقش عوامل روانشناختی در تمام بیماریها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fa-IR" b="1" spc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طب روان تنی</a:t>
            </a:r>
            <a:r>
              <a:rPr lang="en-US" b="1" spc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b="1" spc="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ملاکهای تشخیصی برای عوامل روانشناختی موثر بر بیماریهای طبی: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>
              <a:buAutoNum type="arabicParenR"/>
            </a:pPr>
            <a:endParaRPr lang="fa-IR" sz="3200" dirty="0" smtClean="0"/>
          </a:p>
          <a:p>
            <a:pPr marL="342900"/>
            <a:r>
              <a:rPr lang="fa-IR" sz="3200" dirty="0" smtClean="0"/>
              <a:t>تاثیر بر سیر بیماری طبی ( پیدایش ، تشدید ، تاخیر)</a:t>
            </a:r>
          </a:p>
          <a:p>
            <a:pPr marL="342900"/>
            <a:r>
              <a:rPr lang="fa-IR" sz="3200" dirty="0" smtClean="0"/>
              <a:t>تداخل در درمان بیماری طبی </a:t>
            </a:r>
          </a:p>
          <a:p>
            <a:pPr marL="342900"/>
            <a:r>
              <a:rPr lang="fa-IR" sz="3200" dirty="0" smtClean="0"/>
              <a:t>ایجاد خطرات اضافی بهداشتی برای فرد </a:t>
            </a:r>
          </a:p>
          <a:p>
            <a:pPr marL="342900"/>
            <a:r>
              <a:rPr lang="fa-IR" sz="3200" dirty="0" smtClean="0"/>
              <a:t>واکنش فیزیولوژیک </a:t>
            </a:r>
            <a:r>
              <a:rPr lang="fa-IR" sz="3200" dirty="0" smtClean="0"/>
              <a:t>وابسته به استرس </a:t>
            </a:r>
            <a:r>
              <a:rPr lang="fa-IR" sz="3200" dirty="0" smtClean="0"/>
              <a:t>موجب تسریع یا تشدید علایم بیماری طبی می شود.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سبب شناسی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عوامل زیستی: کاهش نوراپی نفرین</a:t>
            </a:r>
          </a:p>
          <a:p>
            <a:r>
              <a:rPr lang="fa-IR" dirty="0" smtClean="0"/>
              <a:t>عوامل ژنتیکی: همگامی بیشتر در دوقلوهای تک تخمکی</a:t>
            </a:r>
          </a:p>
          <a:p>
            <a:r>
              <a:rPr lang="fa-IR" dirty="0" smtClean="0"/>
              <a:t>عوامل اجتماعی: همدلی اندک در خانواده، روابط مشکل دار با خانواده، فعالیت های خاص مثل رقص باله و کشتی</a:t>
            </a:r>
          </a:p>
          <a:p>
            <a:r>
              <a:rPr lang="fa-IR" dirty="0" smtClean="0"/>
              <a:t>مردان هم جنسگرا</a:t>
            </a:r>
          </a:p>
          <a:p>
            <a:r>
              <a:rPr lang="fa-IR" dirty="0" smtClean="0"/>
              <a:t>عوامل روانشناختی: خواست استقلال بیشتر، تسخیر جسم توسط مادر</a:t>
            </a:r>
            <a:endParaRPr lang="fa-I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a-IR" sz="3200" dirty="0" smtClean="0">
                <a:solidFill>
                  <a:srgbClr val="FF0000"/>
                </a:solidFill>
              </a:rPr>
              <a:t>بر حسب ماهیت عوامل روانشناختی </a:t>
            </a:r>
            <a:r>
              <a:rPr lang="fa-IR" sz="3600" dirty="0" smtClean="0"/>
              <a:t>:</a:t>
            </a:r>
          </a:p>
          <a:p>
            <a:r>
              <a:rPr lang="fa-IR" sz="3200" dirty="0" smtClean="0"/>
              <a:t>اختلال روانی موثر بر بیماری طبی</a:t>
            </a:r>
          </a:p>
          <a:p>
            <a:r>
              <a:rPr lang="fa-IR" sz="3200" dirty="0" smtClean="0"/>
              <a:t>علایم روانشناختی موثر بر بیماری طبی( افسردگی )</a:t>
            </a:r>
          </a:p>
          <a:p>
            <a:r>
              <a:rPr lang="fa-IR" sz="3200" dirty="0" smtClean="0"/>
              <a:t>صفات شخصیتی یا سبک مدارا ( انکار ، رفتار خصمانه )</a:t>
            </a:r>
          </a:p>
          <a:p>
            <a:r>
              <a:rPr lang="fa-IR" sz="3200" dirty="0" smtClean="0"/>
              <a:t>رفتارهای بهداشتی غیر انطباقی ( عدم ورزش ، پرخوری ، رفتار جنسی پرخطر )</a:t>
            </a:r>
          </a:p>
          <a:p>
            <a:r>
              <a:rPr lang="fa-IR" sz="3200" dirty="0" smtClean="0"/>
              <a:t>پاسخ فیزیولوژیک وابسته به استرس ( فشار خون ، تشدید زخم معده )</a:t>
            </a:r>
          </a:p>
          <a:p>
            <a:r>
              <a:rPr lang="fa-IR" sz="3200" dirty="0" smtClean="0"/>
              <a:t>سایر عوامل روانشناختی ( عقاید مذهبی ، فرهنگی ، عوامل بین فردی )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نظریه ها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3200" dirty="0" smtClean="0">
                <a:solidFill>
                  <a:srgbClr val="FF0000"/>
                </a:solidFill>
              </a:rPr>
              <a:t>پاسخ ایمنی به استرس</a:t>
            </a:r>
          </a:p>
          <a:p>
            <a:endParaRPr lang="fa-IR" sz="3200" dirty="0" smtClean="0">
              <a:solidFill>
                <a:srgbClr val="FF0000"/>
              </a:solidFill>
            </a:endParaRPr>
          </a:p>
          <a:p>
            <a:r>
              <a:rPr lang="fa-IR" sz="3200" dirty="0" smtClean="0">
                <a:solidFill>
                  <a:srgbClr val="FF0000"/>
                </a:solidFill>
              </a:rPr>
              <a:t>فراز و نشیب های زندگی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fa-IR" sz="3200" dirty="0" smtClean="0"/>
              <a:t>تجمع بیش از 200 واحد تغییر زندگی در یک سال ، امکان بروز اختلال روان تنی را در همان سال بالا می برد 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4357718" cy="4079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09718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مقیاس درجه بندی سازگاری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100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مرگ همسر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73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طلاق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63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مرگ عضو نزدیک خانواده 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53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بیماری یا صدمه شدید شخصی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50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ازدواج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47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اخراج از کار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45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بازنشستگی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40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حاملگی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39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پیوستن عضو جدید به خانواده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39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Titr" pitchFamily="2" charset="-78"/>
                        </a:rPr>
                        <a:t>سازگاری مجدد شغلی عمده</a:t>
                      </a:r>
                      <a:endParaRPr lang="en-US" b="1" dirty="0">
                        <a:cs typeface="B Titr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سردرد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000" dirty="0" smtClean="0"/>
              <a:t>سردردهای میگرنی : استرس از عوامل تسریع کننده است. </a:t>
            </a:r>
          </a:p>
          <a:p>
            <a:pPr>
              <a:buNone/>
            </a:pPr>
            <a:r>
              <a:rPr lang="fa-IR" sz="2000" dirty="0" smtClean="0"/>
              <a:t>      بسیاری از آنها افرادی کمالگرا و خوددار هستند و نمی توانند خشم خود </a:t>
            </a:r>
            <a:r>
              <a:rPr lang="fa-IR" sz="2000" dirty="0" smtClean="0"/>
              <a:t>را </a:t>
            </a:r>
            <a:r>
              <a:rPr lang="fa-IR" sz="2000" dirty="0" smtClean="0"/>
              <a:t>سرکوب کنند. </a:t>
            </a:r>
          </a:p>
          <a:p>
            <a:pPr>
              <a:buNone/>
            </a:pPr>
            <a:endParaRPr lang="en-US" sz="2000" dirty="0" smtClean="0"/>
          </a:p>
          <a:p>
            <a:r>
              <a:rPr lang="fa-IR" sz="2000" dirty="0" smtClean="0"/>
              <a:t>سردردهای تنشی : اغلب با اضطراب و افسردگی همراهند و ممکن است در 80% افراد  ضمن دوره های استرس هیجانی به درجات مختلف ظاهر شود. </a:t>
            </a:r>
          </a:p>
          <a:p>
            <a:endParaRPr lang="fa-IR" sz="2000" dirty="0" smtClean="0"/>
          </a:p>
          <a:p>
            <a:r>
              <a:rPr lang="fa-IR" sz="2000" dirty="0" smtClean="0"/>
              <a:t>درد آتیپیک صورت : در دندانپزشکی زیاد مشاهده می شود.                          داروهای ضد افسردگی ، حتی در غیاب علایم افسردگی هم موثر                                           هستند. 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عوامل خطر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کاهش سطح هوشیاری</a:t>
            </a:r>
          </a:p>
          <a:p>
            <a:endParaRPr lang="fa-IR" dirty="0" smtClean="0"/>
          </a:p>
          <a:p>
            <a:r>
              <a:rPr lang="fa-IR" dirty="0" smtClean="0"/>
              <a:t>شدت خیلی زیاد درد</a:t>
            </a:r>
          </a:p>
          <a:p>
            <a:endParaRPr lang="fa-IR" dirty="0" smtClean="0"/>
          </a:p>
          <a:p>
            <a:r>
              <a:rPr lang="fa-IR" dirty="0" smtClean="0"/>
              <a:t>دردی که بیمار را از خواب بیدار کند</a:t>
            </a:r>
          </a:p>
          <a:p>
            <a:endParaRPr lang="fa-IR" dirty="0" smtClean="0"/>
          </a:p>
          <a:p>
            <a:r>
              <a:rPr lang="fa-IR" dirty="0" smtClean="0"/>
              <a:t>استفراغهای جهنده تکرار شونده</a:t>
            </a:r>
          </a:p>
          <a:p>
            <a:endParaRPr lang="fa-IR" dirty="0" smtClean="0"/>
          </a:p>
          <a:p>
            <a:r>
              <a:rPr lang="fa-IR" dirty="0" smtClean="0"/>
              <a:t>درد ناگهانی پس از فعالیت سنگین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 اختلالات روان تنی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a-IR" sz="3200" dirty="0" smtClean="0"/>
              <a:t>در کار کردن با این بیماران ، واداشتن بیمار به تغییر رفتار به گونه ای که فرایند بهبودی را تسهیل کند، نقش عمده دارد .</a:t>
            </a:r>
          </a:p>
          <a:p>
            <a:r>
              <a:rPr lang="fa-IR" sz="3200" dirty="0" smtClean="0"/>
              <a:t>تغییر ممکن است مستلزم تغییری کلی در سبک زندگی ( مانند مرخصی گرفتن ) یا تغییر رفتار اختصاصی تر ( مانند ترک سیگار) باشد.</a:t>
            </a:r>
          </a:p>
          <a:p>
            <a:r>
              <a:rPr lang="fa-IR" sz="3200" dirty="0" smtClean="0"/>
              <a:t>عدم توانایی پزشک برای برقراری تفاهم مناسب با بیمار ، عامل عمده بی تاثیر بودن درمان در تغییر رفتار بیمار است.  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sh_sui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848872" cy="5373216"/>
          </a:xfr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خود کشی </a:t>
            </a:r>
            <a:r>
              <a:rPr lang="en-US" b="1" dirty="0" smtClean="0"/>
              <a:t>Suicide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آسیب </a:t>
            </a:r>
            <a:r>
              <a:rPr lang="fa-IR" dirty="0" smtClean="0"/>
              <a:t>به خود با قصد </a:t>
            </a:r>
            <a:r>
              <a:rPr lang="fa-IR" dirty="0" smtClean="0"/>
              <a:t>مردن</a:t>
            </a:r>
          </a:p>
          <a:p>
            <a:endParaRPr lang="fa-IR" dirty="0" smtClean="0"/>
          </a:p>
          <a:p>
            <a:r>
              <a:rPr lang="fa-IR" dirty="0" smtClean="0"/>
              <a:t>در آمریکا سالانه سی هزار نفر خودکشی موفق دارند و تقریبا بیست برابر خودکشی ناموفق</a:t>
            </a:r>
            <a:endParaRPr lang="fa-IR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عوامل خطرساز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بیماری روانپزشکی</a:t>
            </a:r>
          </a:p>
          <a:p>
            <a:r>
              <a:rPr lang="fa-IR" dirty="0" smtClean="0"/>
              <a:t>جنسیت</a:t>
            </a:r>
            <a:endParaRPr lang="fa-IR" dirty="0" smtClean="0"/>
          </a:p>
          <a:p>
            <a:r>
              <a:rPr lang="fa-IR" dirty="0" smtClean="0"/>
              <a:t>روش</a:t>
            </a:r>
          </a:p>
          <a:p>
            <a:r>
              <a:rPr lang="fa-IR" dirty="0" smtClean="0"/>
              <a:t>سن</a:t>
            </a:r>
          </a:p>
          <a:p>
            <a:r>
              <a:rPr lang="fa-IR" dirty="0" smtClean="0"/>
              <a:t>نژاد</a:t>
            </a:r>
          </a:p>
          <a:p>
            <a:r>
              <a:rPr lang="fa-IR" dirty="0" smtClean="0"/>
              <a:t>مذهب</a:t>
            </a:r>
          </a:p>
          <a:p>
            <a:r>
              <a:rPr lang="fa-IR" dirty="0" smtClean="0"/>
              <a:t>وضعیت زناشویی</a:t>
            </a:r>
          </a:p>
          <a:p>
            <a:r>
              <a:rPr lang="fa-IR" dirty="0" smtClean="0"/>
              <a:t>سلامت جسمی</a:t>
            </a:r>
            <a:endParaRPr lang="en-US" dirty="0" smtClean="0"/>
          </a:p>
          <a:p>
            <a:endParaRPr lang="en-US" dirty="0" smtClean="0"/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بیکاری</a:t>
            </a:r>
          </a:p>
          <a:p>
            <a:pPr>
              <a:buNone/>
            </a:pPr>
            <a:r>
              <a:rPr lang="fa-IR" dirty="0" smtClean="0"/>
              <a:t>احساس ناامیدی</a:t>
            </a:r>
          </a:p>
          <a:p>
            <a:pPr>
              <a:buNone/>
            </a:pPr>
            <a:r>
              <a:rPr lang="fa-IR" dirty="0" smtClean="0"/>
              <a:t>سابقه خانوادگی</a:t>
            </a:r>
          </a:p>
          <a:p>
            <a:pPr>
              <a:buNone/>
            </a:pPr>
            <a:r>
              <a:rPr lang="fa-IR" dirty="0" smtClean="0"/>
              <a:t>سابقه قبلی</a:t>
            </a:r>
          </a:p>
          <a:p>
            <a:pPr>
              <a:buNone/>
            </a:pPr>
            <a:r>
              <a:rPr lang="fa-IR" dirty="0" smtClean="0"/>
              <a:t>آ</a:t>
            </a:r>
            <a:r>
              <a:rPr lang="fa-IR" dirty="0" smtClean="0"/>
              <a:t>زار </a:t>
            </a:r>
            <a:r>
              <a:rPr lang="fa-IR" dirty="0" smtClean="0"/>
              <a:t>جسمی و جنسی در کودکی</a:t>
            </a:r>
          </a:p>
          <a:p>
            <a:pPr>
              <a:buNone/>
            </a:pPr>
            <a:r>
              <a:rPr lang="fa-IR" dirty="0" smtClean="0"/>
              <a:t>تمایل صریح برای مردن</a:t>
            </a:r>
          </a:p>
          <a:p>
            <a:pPr>
              <a:buNone/>
            </a:pPr>
            <a:r>
              <a:rPr lang="fa-IR" dirty="0" smtClean="0"/>
              <a:t>پزشک،پرستار،افسرپلیس،کشاورز، دانشمند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تشخیص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خودداری از حفظ وزن در سطح حداقل وزن طبیعی (کمتر از 85% وزن نرمال)</a:t>
            </a:r>
          </a:p>
          <a:p>
            <a:r>
              <a:rPr lang="fa-IR" dirty="0" smtClean="0"/>
              <a:t>ترس شدید از افزایش وزن یا چاق شدن حتی زمانی که وزن شخص پایین تر از حد طبیعی است</a:t>
            </a:r>
          </a:p>
          <a:p>
            <a:r>
              <a:rPr lang="fa-IR" dirty="0" smtClean="0"/>
              <a:t>اختلال در برداشت شخص از وزن یا شکل بدن خود، تاثیر بی مناسبت وزن یا شکل بدن  در ارزیابی فرد از خویشتن یا انکار وخامت وزن پایین فعلی</a:t>
            </a:r>
          </a:p>
          <a:p>
            <a:r>
              <a:rPr lang="fa-IR" dirty="0" smtClean="0"/>
              <a:t>قطع سه دوره پیاپی عادت ماهیانه</a:t>
            </a:r>
            <a:endParaRPr lang="fa-IR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tention_7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776864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همه گیر 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بالغین جوان</a:t>
            </a:r>
          </a:p>
          <a:p>
            <a:r>
              <a:rPr lang="fa-IR" dirty="0" smtClean="0"/>
              <a:t>زنان 15-25</a:t>
            </a:r>
          </a:p>
          <a:p>
            <a:r>
              <a:rPr lang="en-US" dirty="0" smtClean="0"/>
              <a:t>Low socio –eco</a:t>
            </a:r>
          </a:p>
          <a:p>
            <a:r>
              <a:rPr lang="en-US" dirty="0" err="1" smtClean="0"/>
              <a:t>Single,divorce</a:t>
            </a:r>
            <a:r>
              <a:rPr lang="en-US" dirty="0" smtClean="0"/>
              <a:t> women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gb-moon-10-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920880" cy="5256584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lden-gate-bridge-suic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7848872" cy="5373216"/>
          </a:xfr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/>
              <a:t>علایم نشانه تمایل بالا به خودکشی</a:t>
            </a:r>
            <a:br>
              <a:rPr lang="fa-I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برنامه ریزی گسترده و طرح از پیش تعیین شده</a:t>
            </a:r>
          </a:p>
          <a:p>
            <a:r>
              <a:rPr lang="fa-IR" dirty="0" smtClean="0"/>
              <a:t>احتیاط در جهت عدم کشف و اشکار شدن</a:t>
            </a:r>
          </a:p>
          <a:p>
            <a:r>
              <a:rPr lang="fa-IR" dirty="0" smtClean="0"/>
              <a:t>عدم تلاش جهت کسب کمک بعد از اقدام به خودکشی</a:t>
            </a:r>
          </a:p>
          <a:p>
            <a:r>
              <a:rPr lang="fa-IR" dirty="0" smtClean="0"/>
              <a:t>انتخاب روش خطرناک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پرسیدن سوال مستقیم در مورد قصد خودکشی درست است یا غلط؟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همسرآزاری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یا خشونت خانگی</a:t>
            </a:r>
          </a:p>
          <a:p>
            <a:endParaRPr lang="fa-IR" dirty="0" smtClean="0"/>
          </a:p>
          <a:p>
            <a:r>
              <a:rPr lang="fa-IR" dirty="0" smtClean="0"/>
              <a:t>در همه فرهنگها و طبقات اجتماعی</a:t>
            </a:r>
          </a:p>
          <a:p>
            <a:endParaRPr lang="fa-IR" dirty="0" smtClean="0"/>
          </a:p>
          <a:p>
            <a:r>
              <a:rPr lang="fa-IR" dirty="0" smtClean="0"/>
              <a:t>ارتباط آشکار با سوء مصرف مواد بخصوص الکل و کراک</a:t>
            </a:r>
          </a:p>
          <a:p>
            <a:endParaRPr lang="fa-IR" dirty="0" smtClean="0"/>
          </a:p>
          <a:p>
            <a:r>
              <a:rPr lang="fa-IR" dirty="0" smtClean="0"/>
              <a:t>در نیمی از زنان کتک خورده، وابستگی شایعترین صفت است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حاملگی از لحاظ کتک خوردن دوره ای پرخطر است</a:t>
            </a:r>
          </a:p>
          <a:p>
            <a:endParaRPr lang="fa-IR" dirty="0" smtClean="0"/>
          </a:p>
          <a:p>
            <a:r>
              <a:rPr lang="fa-IR" dirty="0" smtClean="0"/>
              <a:t>زنان کتک خورده ای که منزل را ترک میکنند در معرض خطر بالاتری هستند</a:t>
            </a:r>
          </a:p>
          <a:p>
            <a:endParaRPr lang="fa-IR" dirty="0" smtClean="0"/>
          </a:p>
          <a:p>
            <a:r>
              <a:rPr lang="fa-IR" dirty="0" smtClean="0"/>
              <a:t>تغییر از زمانی آغاز میشود که مرد متقاعد شود که زن دیگر این وضعیت را تحمل نمیکند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خصوصیات بالینی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رفتارهای کاهش وزن در خفا صورت می گیرد</a:t>
            </a:r>
          </a:p>
          <a:p>
            <a:r>
              <a:rPr lang="fa-IR" dirty="0" smtClean="0"/>
              <a:t>علاقه به دستورات آشپزی</a:t>
            </a:r>
          </a:p>
          <a:p>
            <a:r>
              <a:rPr lang="fa-IR" dirty="0" smtClean="0"/>
              <a:t>پنهان کردن غذا در خانه</a:t>
            </a:r>
          </a:p>
          <a:p>
            <a:r>
              <a:rPr lang="fa-IR" dirty="0" smtClean="0"/>
              <a:t>شکلات و شیرینی زیاد در کیف</a:t>
            </a:r>
          </a:p>
          <a:p>
            <a:r>
              <a:rPr lang="fa-IR" dirty="0" smtClean="0"/>
              <a:t>ضعف انطباق جنسی</a:t>
            </a:r>
          </a:p>
          <a:p>
            <a:r>
              <a:rPr lang="fa-IR" dirty="0" smtClean="0"/>
              <a:t>علایم جسمی</a:t>
            </a:r>
            <a:endParaRPr lang="fa-I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0"/>
            <a:ext cx="9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1154</TotalTime>
  <Words>1798</Words>
  <Application>Microsoft Office PowerPoint</Application>
  <PresentationFormat>On-screen Show (4:3)</PresentationFormat>
  <Paragraphs>349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Metro</vt:lpstr>
      <vt:lpstr>اختلالات خوردن</vt:lpstr>
      <vt:lpstr>بی اشتهایی عصبی Anorexia Nervosa</vt:lpstr>
      <vt:lpstr>Slide 3</vt:lpstr>
      <vt:lpstr>همه گیرشناسی</vt:lpstr>
      <vt:lpstr>بیماریهای همراه</vt:lpstr>
      <vt:lpstr>سبب شناسی</vt:lpstr>
      <vt:lpstr>تشخیص</vt:lpstr>
      <vt:lpstr>خصوصیات بالینی</vt:lpstr>
      <vt:lpstr>Slide 9</vt:lpstr>
      <vt:lpstr>انواع فرعی</vt:lpstr>
      <vt:lpstr>Slide 11</vt:lpstr>
      <vt:lpstr>Slide 12</vt:lpstr>
      <vt:lpstr>تشخیص افتراقی</vt:lpstr>
      <vt:lpstr>سیر و پیش اگهی</vt:lpstr>
      <vt:lpstr>پیش آگهی خوب</vt:lpstr>
      <vt:lpstr>پیش آگهی بد</vt:lpstr>
      <vt:lpstr>درمان</vt:lpstr>
      <vt:lpstr>پراشتهایی عصبی Bulimia Nervosa</vt:lpstr>
      <vt:lpstr>Slide 19</vt:lpstr>
      <vt:lpstr>همه گیر شناسی</vt:lpstr>
      <vt:lpstr>سبب شناسی</vt:lpstr>
      <vt:lpstr>تشخیص</vt:lpstr>
      <vt:lpstr>خصوصیات بالینی</vt:lpstr>
      <vt:lpstr>پیش آگهی </vt:lpstr>
      <vt:lpstr>درمان</vt:lpstr>
      <vt:lpstr>Slide 26</vt:lpstr>
      <vt:lpstr>اختلالات شبه جسمی   somatoform disorder</vt:lpstr>
      <vt:lpstr>Slide 28</vt:lpstr>
      <vt:lpstr>        اختلال جسمانی سازی </vt:lpstr>
      <vt:lpstr>Slide 30</vt:lpstr>
      <vt:lpstr>            همه گیرشناسی</vt:lpstr>
      <vt:lpstr>              سبب شناسی</vt:lpstr>
      <vt:lpstr>                    تشخیص</vt:lpstr>
      <vt:lpstr>            خصوصیات بالینی</vt:lpstr>
      <vt:lpstr>             تشخیص افتراقی</vt:lpstr>
      <vt:lpstr>           سیر و پیش آگهی</vt:lpstr>
      <vt:lpstr>                       درمان</vt:lpstr>
      <vt:lpstr>      اختلال تبدیلی(CONVERSION)</vt:lpstr>
      <vt:lpstr>Slide 39</vt:lpstr>
      <vt:lpstr>           همه گیرشناسی</vt:lpstr>
      <vt:lpstr>              سبب شناسی</vt:lpstr>
      <vt:lpstr> تشخیص</vt:lpstr>
      <vt:lpstr>Slide 43</vt:lpstr>
      <vt:lpstr> سیر و پیش آگهی</vt:lpstr>
      <vt:lpstr> پیش آگهی خوب</vt:lpstr>
      <vt:lpstr> پیش آگهی بد</vt:lpstr>
      <vt:lpstr> درمان</vt:lpstr>
      <vt:lpstr>اختلال بدریخت انگاری                        (BODY DISMORPHIC DISORDER)</vt:lpstr>
      <vt:lpstr>Slide 49</vt:lpstr>
      <vt:lpstr> همه گیرشناسی</vt:lpstr>
      <vt:lpstr> سبب شناسی</vt:lpstr>
      <vt:lpstr> علایم همراه</vt:lpstr>
      <vt:lpstr> بیشترین محل مورد نظر</vt:lpstr>
      <vt:lpstr> سیر و پیش آگهی</vt:lpstr>
      <vt:lpstr> درمان</vt:lpstr>
      <vt:lpstr>Slide 56</vt:lpstr>
      <vt:lpstr>روانپزشکی و پزشکی</vt:lpstr>
      <vt:lpstr>طب روان تنی</vt:lpstr>
      <vt:lpstr>طب روان تنی </vt:lpstr>
      <vt:lpstr>Slide 60</vt:lpstr>
      <vt:lpstr>نظریه ها</vt:lpstr>
      <vt:lpstr>Slide 62</vt:lpstr>
      <vt:lpstr>سردرد </vt:lpstr>
      <vt:lpstr>عوامل خطر</vt:lpstr>
      <vt:lpstr>درمان اختلالات روان تنی </vt:lpstr>
      <vt:lpstr>Slide 66</vt:lpstr>
      <vt:lpstr>خود کشی Suicide </vt:lpstr>
      <vt:lpstr>عوامل خطرساز</vt:lpstr>
      <vt:lpstr>Slide 69</vt:lpstr>
      <vt:lpstr>Slide 70</vt:lpstr>
      <vt:lpstr>همه گیر شناسی</vt:lpstr>
      <vt:lpstr>Slide 72</vt:lpstr>
      <vt:lpstr>Slide 73</vt:lpstr>
      <vt:lpstr>علایم نشانه تمایل بالا به خودکشی </vt:lpstr>
      <vt:lpstr>Slide 75</vt:lpstr>
      <vt:lpstr>همسرآزاری</vt:lpstr>
      <vt:lpstr>Slide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اختلالات خوردن</dc:title>
  <dc:creator>Sarani</dc:creator>
  <cp:lastModifiedBy>dr.bigdeli</cp:lastModifiedBy>
  <cp:revision>70</cp:revision>
  <dcterms:created xsi:type="dcterms:W3CDTF">2011-11-25T16:22:53Z</dcterms:created>
  <dcterms:modified xsi:type="dcterms:W3CDTF">2013-12-24T10:04:37Z</dcterms:modified>
</cp:coreProperties>
</file>