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88" r:id="rId5"/>
    <p:sldId id="289" r:id="rId6"/>
    <p:sldId id="290" r:id="rId7"/>
    <p:sldId id="291" r:id="rId8"/>
    <p:sldId id="294" r:id="rId9"/>
    <p:sldId id="292" r:id="rId10"/>
    <p:sldId id="293" r:id="rId11"/>
    <p:sldId id="274" r:id="rId12"/>
    <p:sldId id="258" r:id="rId13"/>
    <p:sldId id="275" r:id="rId14"/>
    <p:sldId id="259" r:id="rId15"/>
    <p:sldId id="260" r:id="rId16"/>
    <p:sldId id="262" r:id="rId17"/>
    <p:sldId id="263" r:id="rId18"/>
    <p:sldId id="264" r:id="rId19"/>
    <p:sldId id="266" r:id="rId20"/>
    <p:sldId id="281" r:id="rId21"/>
    <p:sldId id="282" r:id="rId22"/>
    <p:sldId id="283" r:id="rId23"/>
    <p:sldId id="268" r:id="rId24"/>
    <p:sldId id="269" r:id="rId25"/>
    <p:sldId id="270" r:id="rId26"/>
    <p:sldId id="284" r:id="rId27"/>
    <p:sldId id="285" r:id="rId28"/>
    <p:sldId id="286" r:id="rId29"/>
    <p:sldId id="287" r:id="rId30"/>
    <p:sldId id="276" r:id="rId31"/>
    <p:sldId id="277" r:id="rId32"/>
    <p:sldId id="271"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4ECAA7E-F2A4-40DE-A4ED-3894352DAEE4}" type="datetimeFigureOut">
              <a:rPr lang="en-US" smtClean="0"/>
              <a:pPr/>
              <a:t>1/27/2017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60D01A5-9E07-4D9B-B647-4575FE0294B6}" type="slidenum">
              <a:rPr lang="en-US" smtClean="0"/>
              <a:pPr/>
              <a:t>‹#›</a:t>
            </a:fld>
            <a:endParaRPr lang="en-US"/>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ECAA7E-F2A4-40DE-A4ED-3894352DAEE4}" type="datetimeFigureOut">
              <a:rPr lang="en-US" smtClean="0"/>
              <a:pPr/>
              <a:t>1/27/2017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0D01A5-9E07-4D9B-B647-4575FE0294B6}" type="slidenum">
              <a:rPr lang="en-US" smtClean="0"/>
              <a:pPr/>
              <a:t>‹#›</a:t>
            </a:fld>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4ECAA7E-F2A4-40DE-A4ED-3894352DAEE4}" type="datetimeFigureOut">
              <a:rPr lang="en-US" smtClean="0"/>
              <a:pPr/>
              <a:t>1/27/2017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60D01A5-9E07-4D9B-B647-4575FE0294B6}" type="slidenum">
              <a:rPr lang="en-US" smtClean="0"/>
              <a:pPr/>
              <a:t>‹#›</a:t>
            </a:fld>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ECAA7E-F2A4-40DE-A4ED-3894352DAEE4}" type="datetimeFigureOut">
              <a:rPr lang="en-US" smtClean="0"/>
              <a:pPr/>
              <a:t>1/27/2017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0D01A5-9E07-4D9B-B647-4575FE0294B6}" type="slidenum">
              <a:rPr lang="en-US" smtClean="0"/>
              <a:pPr/>
              <a:t>‹#›</a:t>
            </a:fld>
            <a:endParaRPr lang="en-U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4ECAA7E-F2A4-40DE-A4ED-3894352DAEE4}" type="datetimeFigureOut">
              <a:rPr lang="en-US" smtClean="0"/>
              <a:pPr/>
              <a:t>1/27/2017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60D01A5-9E07-4D9B-B647-4575FE0294B6}" type="slidenum">
              <a:rPr lang="en-US" smtClean="0"/>
              <a:pPr/>
              <a:t>‹#›</a:t>
            </a:fld>
            <a:endParaRPr lang="en-US"/>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ECAA7E-F2A4-40DE-A4ED-3894352DAEE4}" type="datetimeFigureOut">
              <a:rPr lang="en-US" smtClean="0"/>
              <a:pPr/>
              <a:t>1/27/2017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0D01A5-9E07-4D9B-B647-4575FE0294B6}" type="slidenum">
              <a:rPr lang="en-US" smtClean="0"/>
              <a:pPr/>
              <a:t>‹#›</a:t>
            </a:fld>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ECAA7E-F2A4-40DE-A4ED-3894352DAEE4}" type="datetimeFigureOut">
              <a:rPr lang="en-US" smtClean="0"/>
              <a:pPr/>
              <a:t>1/27/2017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60D01A5-9E07-4D9B-B647-4575FE0294B6}" type="slidenum">
              <a:rPr lang="en-US" smtClean="0"/>
              <a:pPr/>
              <a:t>‹#›</a:t>
            </a:fld>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ECAA7E-F2A4-40DE-A4ED-3894352DAEE4}" type="datetimeFigureOut">
              <a:rPr lang="en-US" smtClean="0"/>
              <a:pPr/>
              <a:t>1/27/2017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60D01A5-9E07-4D9B-B647-4575FE0294B6}" type="slidenum">
              <a:rPr lang="en-US" smtClean="0"/>
              <a:pPr/>
              <a:t>‹#›</a:t>
            </a:fld>
            <a:endParaRPr lang="en-U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4ECAA7E-F2A4-40DE-A4ED-3894352DAEE4}" type="datetimeFigureOut">
              <a:rPr lang="en-US" smtClean="0"/>
              <a:pPr/>
              <a:t>1/27/2017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60D01A5-9E07-4D9B-B647-4575FE0294B6}" type="slidenum">
              <a:rPr lang="en-US" smtClean="0"/>
              <a:pPr/>
              <a:t>‹#›</a:t>
            </a:fld>
            <a:endParaRPr lang="en-U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ECAA7E-F2A4-40DE-A4ED-3894352DAEE4}" type="datetimeFigureOut">
              <a:rPr lang="en-US" smtClean="0"/>
              <a:pPr/>
              <a:t>1/27/2017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0D01A5-9E07-4D9B-B647-4575FE0294B6}" type="slidenum">
              <a:rPr lang="en-US" smtClean="0"/>
              <a:pPr/>
              <a:t>‹#›</a:t>
            </a:fld>
            <a:endParaRPr lang="en-US"/>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4ECAA7E-F2A4-40DE-A4ED-3894352DAEE4}" type="datetimeFigureOut">
              <a:rPr lang="en-US" smtClean="0"/>
              <a:pPr/>
              <a:t>1/27/2017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0D01A5-9E07-4D9B-B647-4575FE0294B6}"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4ECAA7E-F2A4-40DE-A4ED-3894352DAEE4}" type="datetimeFigureOut">
              <a:rPr lang="en-US" smtClean="0"/>
              <a:pPr/>
              <a:t>1/27/2017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60D01A5-9E07-4D9B-B647-4575FE0294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Bar dir="vert"/>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fa.wikipedia.org/wiki/%D9%BE%D8%B1%D9%88%D9%86%D8%AF%D9%87:Poets&amp;Writers.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commons.wikimedia.org/wiki/File:Shahrooz_Shokraei_with_Simin_Behbahani.jpg?uselang=f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iakbarhassanpour-securityproject-1-728.jpg"/>
          <p:cNvPicPr>
            <a:picLocks noChangeAspect="1"/>
          </p:cNvPicPr>
          <p:nvPr/>
        </p:nvPicPr>
        <p:blipFill>
          <a:blip r:embed="rId2"/>
          <a:stretch>
            <a:fillRect/>
          </a:stretch>
        </p:blipFill>
        <p:spPr>
          <a:xfrm>
            <a:off x="1104900" y="923925"/>
            <a:ext cx="6934200" cy="501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overrideClrMapping bg1="dk1" tx1="lt1" bg2="dk2" tx2="lt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4.jpg"/>
          <p:cNvPicPr>
            <a:picLocks noGrp="1" noChangeAspect="1"/>
          </p:cNvPicPr>
          <p:nvPr>
            <p:ph idx="1"/>
          </p:nvPr>
        </p:nvPicPr>
        <p:blipFill>
          <a:blip r:embed="rId2"/>
          <a:stretch>
            <a:fillRect/>
          </a:stretch>
        </p:blipFill>
        <p:spPr>
          <a:xfrm>
            <a:off x="457200" y="762000"/>
            <a:ext cx="8001000" cy="5441857"/>
          </a:xfrm>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90600" y="381000"/>
          <a:ext cx="6248400" cy="6035040"/>
        </p:xfrm>
        <a:graphic>
          <a:graphicData uri="http://schemas.openxmlformats.org/drawingml/2006/table">
            <a:tbl>
              <a:tblPr firstRow="1" bandRow="1">
                <a:tableStyleId>{F5AB1C69-6EDB-4FF4-983F-18BD219EF322}</a:tableStyleId>
              </a:tblPr>
              <a:tblGrid>
                <a:gridCol w="4614203"/>
                <a:gridCol w="1634197"/>
              </a:tblGrid>
              <a:tr h="370840">
                <a:tc>
                  <a:txBody>
                    <a:bodyPr/>
                    <a:lstStyle/>
                    <a:p>
                      <a:pPr algn="ctr" rtl="1"/>
                      <a:endParaRPr lang="en-US" sz="1400" dirty="0">
                        <a:cs typeface="B Nazanin" pitchFamily="2" charset="-78"/>
                      </a:endParaRPr>
                    </a:p>
                  </a:txBody>
                  <a:tcPr/>
                </a:tc>
                <a:tc>
                  <a:txBody>
                    <a:bodyPr/>
                    <a:lstStyle/>
                    <a:p>
                      <a:pPr algn="ctr" rtl="1"/>
                      <a:r>
                        <a:rPr lang="fa-IR" sz="1400" dirty="0" smtClean="0"/>
                        <a:t>عنوان</a:t>
                      </a:r>
                      <a:endParaRPr lang="en-US" sz="1400" dirty="0">
                        <a:cs typeface="B Nazanin" pitchFamily="2" charset="-78"/>
                      </a:endParaRPr>
                    </a:p>
                  </a:txBody>
                  <a:tcPr/>
                </a:tc>
              </a:tr>
              <a:tr h="314960">
                <a:tc>
                  <a:txBody>
                    <a:bodyPr/>
                    <a:lstStyle/>
                    <a:p>
                      <a:pPr algn="ctr" rtl="1"/>
                      <a:r>
                        <a:rPr lang="fa-IR" sz="1200" dirty="0" smtClean="0"/>
                        <a:t>سیمین خلیلی</a:t>
                      </a:r>
                      <a:endParaRPr lang="en-US" sz="12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t>نام اصلی</a:t>
                      </a:r>
                      <a:endParaRPr lang="en-US" sz="1200" dirty="0" smtClean="0">
                        <a:cs typeface="B Nazanin" pitchFamily="2" charset="-78"/>
                      </a:endParaRPr>
                    </a:p>
                  </a:txBody>
                  <a:tcPr/>
                </a:tc>
              </a:tr>
              <a:tr h="370840">
                <a:tc>
                  <a:txBody>
                    <a:bodyPr/>
                    <a:lstStyle/>
                    <a:p>
                      <a:pPr algn="ctr" rtl="1"/>
                      <a:r>
                        <a:rPr lang="fa-IR" sz="1200" dirty="0" smtClean="0"/>
                        <a:t>غزل‌سرا</a:t>
                      </a:r>
                      <a:endParaRPr lang="en-US" sz="1200" dirty="0">
                        <a:cs typeface="B Nazanin" pitchFamily="2" charset="-78"/>
                      </a:endParaRPr>
                    </a:p>
                  </a:txBody>
                  <a:tcPr/>
                </a:tc>
                <a:tc>
                  <a:txBody>
                    <a:bodyPr/>
                    <a:lstStyle/>
                    <a:p>
                      <a:pPr algn="ctr" rtl="1"/>
                      <a:r>
                        <a:rPr lang="fa-IR" sz="1200" dirty="0" smtClean="0"/>
                        <a:t>زمینه کاری </a:t>
                      </a:r>
                      <a:endParaRPr lang="en-US" sz="1200" dirty="0">
                        <a:cs typeface="B Nazanin" pitchFamily="2" charset="-78"/>
                      </a:endParaRPr>
                    </a:p>
                  </a:txBody>
                  <a:tcPr/>
                </a:tc>
              </a:tr>
              <a:tr h="370840">
                <a:tc>
                  <a:txBody>
                    <a:bodyPr/>
                    <a:lstStyle/>
                    <a:p>
                      <a:pPr algn="ctr" rtl="1"/>
                      <a:r>
                        <a:rPr lang="fa-IR" sz="1200" dirty="0" smtClean="0"/>
                        <a:t>۲۸ تیر ۱۳۰۶</a:t>
                      </a:r>
                      <a:endParaRPr lang="en-US" sz="1200" dirty="0">
                        <a:cs typeface="B Nazanin" pitchFamily="2" charset="-78"/>
                      </a:endParaRPr>
                    </a:p>
                  </a:txBody>
                  <a:tcPr/>
                </a:tc>
                <a:tc>
                  <a:txBody>
                    <a:bodyPr/>
                    <a:lstStyle/>
                    <a:p>
                      <a:pPr algn="ctr" rtl="1"/>
                      <a:r>
                        <a:rPr lang="fa-IR" sz="1200" dirty="0" smtClean="0"/>
                        <a:t>زادروز</a:t>
                      </a:r>
                      <a:endParaRPr lang="en-US" sz="1200" dirty="0">
                        <a:cs typeface="B Nazanin" pitchFamily="2" charset="-78"/>
                      </a:endParaRPr>
                    </a:p>
                  </a:txBody>
                  <a:tcPr/>
                </a:tc>
              </a:tr>
              <a:tr h="325120">
                <a:tc>
                  <a:txBody>
                    <a:bodyPr/>
                    <a:lstStyle/>
                    <a:p>
                      <a:pPr algn="ctr" rtl="1"/>
                      <a:r>
                        <a:rPr lang="fa-IR" sz="1200" dirty="0" smtClean="0"/>
                        <a:t>عباس خلیلی و فخرعظمی ارغون</a:t>
                      </a:r>
                      <a:endParaRPr lang="en-US" sz="1200" dirty="0">
                        <a:cs typeface="B Nazanin" pitchFamily="2" charset="-78"/>
                      </a:endParaRPr>
                    </a:p>
                  </a:txBody>
                  <a:tcPr/>
                </a:tc>
                <a:tc>
                  <a:txBody>
                    <a:bodyPr/>
                    <a:lstStyle/>
                    <a:p>
                      <a:pPr algn="ctr" rtl="1"/>
                      <a:r>
                        <a:rPr lang="fa-IR" sz="1200" dirty="0" smtClean="0"/>
                        <a:t>پدر و مادر </a:t>
                      </a:r>
                      <a:endParaRPr lang="en-US" sz="1200" dirty="0">
                        <a:cs typeface="B Nazanin" pitchFamily="2" charset="-78"/>
                      </a:endParaRPr>
                    </a:p>
                  </a:txBody>
                  <a:tcPr/>
                </a:tc>
              </a:tr>
              <a:tr h="304800">
                <a:tc>
                  <a:txBody>
                    <a:bodyPr/>
                    <a:lstStyle/>
                    <a:p>
                      <a:pPr algn="ctr" rtl="1"/>
                      <a:r>
                        <a:rPr lang="fa-IR" sz="1200" dirty="0" smtClean="0"/>
                        <a:t>۲۸ مرداد ۱۳۹۳ </a:t>
                      </a:r>
                      <a:endParaRPr lang="en-US" sz="1200" dirty="0">
                        <a:cs typeface="B Nazanin" pitchFamily="2" charset="-78"/>
                      </a:endParaRPr>
                    </a:p>
                  </a:txBody>
                  <a:tcPr/>
                </a:tc>
                <a:tc>
                  <a:txBody>
                    <a:bodyPr/>
                    <a:lstStyle/>
                    <a:p>
                      <a:pPr algn="ctr" rtl="1"/>
                      <a:r>
                        <a:rPr lang="fa-IR" sz="1200" dirty="0" smtClean="0"/>
                        <a:t>مرگ </a:t>
                      </a:r>
                      <a:endParaRPr lang="en-US" sz="1200" dirty="0">
                        <a:cs typeface="B Nazanin" pitchFamily="2" charset="-78"/>
                      </a:endParaRPr>
                    </a:p>
                  </a:txBody>
                  <a:tcPr/>
                </a:tc>
              </a:tr>
              <a:tr h="228600">
                <a:tc>
                  <a:txBody>
                    <a:bodyPr/>
                    <a:lstStyle/>
                    <a:p>
                      <a:pPr algn="ctr" rtl="1"/>
                      <a:r>
                        <a:rPr lang="fa-IR" sz="1200" dirty="0" smtClean="0"/>
                        <a:t>ایران</a:t>
                      </a:r>
                      <a:endParaRPr lang="en-US" sz="1200" dirty="0">
                        <a:cs typeface="B Nazanin" pitchFamily="2" charset="-78"/>
                      </a:endParaRPr>
                    </a:p>
                  </a:txBody>
                  <a:tcPr/>
                </a:tc>
                <a:tc>
                  <a:txBody>
                    <a:bodyPr/>
                    <a:lstStyle/>
                    <a:p>
                      <a:pPr algn="ctr" rtl="1"/>
                      <a:r>
                        <a:rPr lang="fa-IR" sz="1200" dirty="0" smtClean="0"/>
                        <a:t>ملیت  </a:t>
                      </a:r>
                      <a:endParaRPr lang="en-US" sz="1200" dirty="0">
                        <a:cs typeface="B Nazanin" pitchFamily="2" charset="-78"/>
                      </a:endParaRPr>
                    </a:p>
                  </a:txBody>
                  <a:tcPr/>
                </a:tc>
              </a:tr>
              <a:tr h="259080">
                <a:tc>
                  <a:txBody>
                    <a:bodyPr/>
                    <a:lstStyle/>
                    <a:p>
                      <a:pPr algn="ctr" rtl="1"/>
                      <a:r>
                        <a:rPr lang="fa-IR" sz="1200" dirty="0" smtClean="0"/>
                        <a:t>تهران</a:t>
                      </a:r>
                      <a:endParaRPr lang="en-US" sz="1200" dirty="0">
                        <a:cs typeface="B Nazanin" pitchFamily="2" charset="-78"/>
                      </a:endParaRPr>
                    </a:p>
                  </a:txBody>
                  <a:tcPr/>
                </a:tc>
                <a:tc>
                  <a:txBody>
                    <a:bodyPr/>
                    <a:lstStyle/>
                    <a:p>
                      <a:pPr algn="ctr" rtl="1"/>
                      <a:r>
                        <a:rPr lang="fa-IR" sz="1200" dirty="0" smtClean="0"/>
                        <a:t>محل زندگی</a:t>
                      </a:r>
                      <a:endParaRPr lang="en-US" sz="1200" dirty="0">
                        <a:cs typeface="B Nazanin" pitchFamily="2" charset="-78"/>
                      </a:endParaRPr>
                    </a:p>
                  </a:txBody>
                  <a:tcPr/>
                </a:tc>
              </a:tr>
              <a:tr h="289560">
                <a:tc>
                  <a:txBody>
                    <a:bodyPr/>
                    <a:lstStyle/>
                    <a:p>
                      <a:pPr algn="ctr" rtl="1"/>
                      <a:r>
                        <a:rPr kumimoji="0" lang="fa-IR" sz="1200" kern="1200" dirty="0" smtClean="0"/>
                        <a:t>گورستان بهشت زهرا</a:t>
                      </a:r>
                      <a:endParaRPr kumimoji="0" lang="en-US" sz="1200" kern="1200" dirty="0" smtClean="0">
                        <a:solidFill>
                          <a:schemeClr val="tx1"/>
                        </a:solidFill>
                        <a:latin typeface="+mn-lt"/>
                        <a:ea typeface="+mn-ea"/>
                        <a:cs typeface="B Nazanin" pitchFamily="2" charset="-78"/>
                      </a:endParaRPr>
                    </a:p>
                  </a:txBody>
                  <a:tcPr/>
                </a:tc>
                <a:tc>
                  <a:txBody>
                    <a:bodyPr/>
                    <a:lstStyle/>
                    <a:p>
                      <a:pPr algn="ctr" rtl="1"/>
                      <a:r>
                        <a:rPr kumimoji="0" lang="fa-IR" sz="1200" kern="1200" dirty="0" smtClean="0"/>
                        <a:t>جایگاه خاکسپاری </a:t>
                      </a:r>
                      <a:endParaRPr kumimoji="0" lang="en-US" sz="1200" kern="1200" dirty="0" smtClean="0">
                        <a:solidFill>
                          <a:schemeClr val="tx1"/>
                        </a:solidFill>
                        <a:latin typeface="+mn-lt"/>
                        <a:ea typeface="+mn-ea"/>
                        <a:cs typeface="B Nazanin" pitchFamily="2" charset="-78"/>
                      </a:endParaRPr>
                    </a:p>
                  </a:txBody>
                  <a:tcPr/>
                </a:tc>
              </a:tr>
              <a:tr h="304800">
                <a:tc>
                  <a:txBody>
                    <a:bodyPr/>
                    <a:lstStyle/>
                    <a:p>
                      <a:pPr algn="ctr" rtl="1"/>
                      <a:r>
                        <a:rPr kumimoji="0" lang="fa-IR" sz="1200" kern="1200" dirty="0" smtClean="0"/>
                        <a:t>«بانوی غزل»  «نیمای غزل» «شاعر ملی» «شیرزن ایران»</a:t>
                      </a:r>
                      <a:endParaRPr kumimoji="0" lang="en-US" sz="1200" kern="1200" dirty="0" smtClean="0">
                        <a:solidFill>
                          <a:schemeClr val="tx1"/>
                        </a:solidFill>
                        <a:latin typeface="+mn-lt"/>
                        <a:ea typeface="+mn-ea"/>
                        <a:cs typeface="B Nazanin" pitchFamily="2" charset="-78"/>
                      </a:endParaRPr>
                    </a:p>
                  </a:txBody>
                  <a:tcPr/>
                </a:tc>
                <a:tc>
                  <a:txBody>
                    <a:bodyPr/>
                    <a:lstStyle/>
                    <a:p>
                      <a:pPr algn="ctr" rtl="1"/>
                      <a:r>
                        <a:rPr kumimoji="0" lang="fa-IR" sz="1200" kern="1200" dirty="0" smtClean="0"/>
                        <a:t>لقب </a:t>
                      </a:r>
                      <a:endParaRPr kumimoji="0" lang="en-US" sz="1200" kern="1200" dirty="0" smtClean="0">
                        <a:solidFill>
                          <a:schemeClr val="tx1"/>
                        </a:solidFill>
                        <a:latin typeface="+mn-lt"/>
                        <a:ea typeface="+mn-ea"/>
                        <a:cs typeface="B Nazanin" pitchFamily="2" charset="-78"/>
                      </a:endParaRPr>
                    </a:p>
                  </a:txBody>
                  <a:tcPr/>
                </a:tc>
              </a:tr>
              <a:tr h="304800">
                <a:tc>
                  <a:txBody>
                    <a:bodyPr/>
                    <a:lstStyle/>
                    <a:p>
                      <a:pPr algn="ctr" rtl="1"/>
                      <a:r>
                        <a:rPr kumimoji="0" lang="fa-IR" sz="1200" kern="1200" dirty="0" smtClean="0"/>
                        <a:t>حسن بهبهانی و منوچهر کوشیار</a:t>
                      </a:r>
                      <a:endParaRPr kumimoji="0" lang="en-US" sz="1200" kern="1200" dirty="0" smtClean="0">
                        <a:solidFill>
                          <a:schemeClr val="tx1"/>
                        </a:solidFill>
                        <a:latin typeface="+mn-lt"/>
                        <a:ea typeface="+mn-ea"/>
                        <a:cs typeface="B Nazanin" pitchFamily="2" charset="-78"/>
                      </a:endParaRPr>
                    </a:p>
                  </a:txBody>
                  <a:tcPr/>
                </a:tc>
                <a:tc>
                  <a:txBody>
                    <a:bodyPr/>
                    <a:lstStyle/>
                    <a:p>
                      <a:pPr algn="ctr" rtl="1"/>
                      <a:r>
                        <a:rPr kumimoji="0" lang="fa-IR" sz="1200" kern="1200" dirty="0" smtClean="0"/>
                        <a:t>همسر(ها)</a:t>
                      </a:r>
                      <a:endParaRPr kumimoji="0" lang="en-US" sz="1200" kern="1200" dirty="0" smtClean="0">
                        <a:solidFill>
                          <a:schemeClr val="tx1"/>
                        </a:solidFill>
                        <a:latin typeface="+mn-lt"/>
                        <a:ea typeface="+mn-ea"/>
                        <a:cs typeface="B Nazanin" pitchFamily="2" charset="-78"/>
                      </a:endParaRPr>
                    </a:p>
                  </a:txBody>
                  <a:tcPr/>
                </a:tc>
              </a:tr>
              <a:tr h="304800">
                <a:tc>
                  <a:txBody>
                    <a:bodyPr/>
                    <a:lstStyle/>
                    <a:p>
                      <a:pPr algn="ctr"/>
                      <a:r>
                        <a:rPr kumimoji="0" lang="fa-IR" sz="1200" kern="1200" dirty="0" smtClean="0"/>
                        <a:t>۱۳۱۸ تا ۱۳۹۳ </a:t>
                      </a:r>
                      <a:endParaRPr kumimoji="0" lang="en-US" sz="1200" kern="1200" dirty="0" smtClean="0">
                        <a:solidFill>
                          <a:schemeClr val="tx1"/>
                        </a:solidFill>
                        <a:latin typeface="+mn-lt"/>
                        <a:ea typeface="+mn-ea"/>
                        <a:cs typeface="B Nazanin" pitchFamily="2" charset="-78"/>
                      </a:endParaRPr>
                    </a:p>
                  </a:txBody>
                  <a:tcPr/>
                </a:tc>
                <a:tc>
                  <a:txBody>
                    <a:bodyPr/>
                    <a:lstStyle/>
                    <a:p>
                      <a:pPr algn="ctr"/>
                      <a:r>
                        <a:rPr kumimoji="0" lang="fa-IR" sz="1200" kern="1200" dirty="0" smtClean="0"/>
                        <a:t>سال‌های نویسندگی </a:t>
                      </a:r>
                      <a:endParaRPr kumimoji="0" lang="en-US" sz="1200" kern="1200" dirty="0" smtClean="0">
                        <a:solidFill>
                          <a:schemeClr val="tx1"/>
                        </a:solidFill>
                        <a:latin typeface="+mn-lt"/>
                        <a:ea typeface="+mn-ea"/>
                        <a:cs typeface="B Nazanin" pitchFamily="2" charset="-78"/>
                      </a:endParaRPr>
                    </a:p>
                  </a:txBody>
                  <a:tcPr/>
                </a:tc>
              </a:tr>
              <a:tr h="304800">
                <a:tc>
                  <a:txBody>
                    <a:bodyPr/>
                    <a:lstStyle/>
                    <a:p>
                      <a:pPr algn="ctr"/>
                      <a:r>
                        <a:rPr kumimoji="0" lang="fa-IR" sz="1200" kern="1200" dirty="0" smtClean="0"/>
                        <a:t>از مؤسسان کانون نویسندگان ایران</a:t>
                      </a:r>
                      <a:endParaRPr kumimoji="0" lang="en-US" sz="1200" kern="1200" dirty="0" smtClean="0">
                        <a:solidFill>
                          <a:schemeClr val="tx1"/>
                        </a:solidFill>
                        <a:latin typeface="+mn-lt"/>
                        <a:ea typeface="+mn-ea"/>
                        <a:cs typeface="B Nazanin" pitchFamily="2" charset="-78"/>
                      </a:endParaRPr>
                    </a:p>
                  </a:txBody>
                  <a:tcPr/>
                </a:tc>
                <a:tc>
                  <a:txBody>
                    <a:bodyPr/>
                    <a:lstStyle/>
                    <a:p>
                      <a:pPr algn="ctr"/>
                      <a:r>
                        <a:rPr kumimoji="0" lang="fa-IR" sz="1200" kern="1200" dirty="0" smtClean="0"/>
                        <a:t>بنیانگذار</a:t>
                      </a:r>
                      <a:endParaRPr kumimoji="0" lang="en-US" sz="1200" kern="1200" dirty="0" smtClean="0">
                        <a:solidFill>
                          <a:schemeClr val="tx1"/>
                        </a:solidFill>
                        <a:latin typeface="+mn-lt"/>
                        <a:ea typeface="+mn-ea"/>
                        <a:cs typeface="B Nazanin" pitchFamily="2" charset="-78"/>
                      </a:endParaRPr>
                    </a:p>
                  </a:txBody>
                  <a:tcPr/>
                </a:tc>
              </a:tr>
              <a:tr h="228600">
                <a:tc>
                  <a:txBody>
                    <a:bodyPr/>
                    <a:lstStyle/>
                    <a:p>
                      <a:pPr algn="ctr"/>
                      <a:r>
                        <a:rPr kumimoji="0" lang="fa-IR" sz="1200" kern="1200" dirty="0" smtClean="0"/>
                        <a:t>شاعر و نویسنده</a:t>
                      </a:r>
                      <a:endParaRPr kumimoji="0" lang="en-US" sz="1200" kern="1200" dirty="0" smtClean="0">
                        <a:solidFill>
                          <a:schemeClr val="tx1"/>
                        </a:solidFill>
                        <a:latin typeface="+mn-lt"/>
                        <a:ea typeface="+mn-ea"/>
                        <a:cs typeface="B Nazanin" pitchFamily="2" charset="-78"/>
                      </a:endParaRPr>
                    </a:p>
                  </a:txBody>
                  <a:tcPr/>
                </a:tc>
                <a:tc>
                  <a:txBody>
                    <a:bodyPr/>
                    <a:lstStyle/>
                    <a:p>
                      <a:pPr algn="ctr"/>
                      <a:r>
                        <a:rPr kumimoji="0" lang="fa-IR" sz="1200" kern="1200" dirty="0" smtClean="0"/>
                        <a:t>پیشه</a:t>
                      </a:r>
                      <a:endParaRPr kumimoji="0" lang="en-US" sz="1200" kern="1200" dirty="0" smtClean="0">
                        <a:solidFill>
                          <a:schemeClr val="tx1"/>
                        </a:solidFill>
                        <a:latin typeface="+mn-lt"/>
                        <a:ea typeface="+mn-ea"/>
                        <a:cs typeface="B Nazanin" pitchFamily="2" charset="-78"/>
                      </a:endParaRPr>
                    </a:p>
                  </a:txBody>
                  <a:tcPr/>
                </a:tc>
              </a:tr>
              <a:tr h="335280">
                <a:tc>
                  <a:txBody>
                    <a:bodyPr/>
                    <a:lstStyle/>
                    <a:p>
                      <a:pPr algn="ctr"/>
                      <a:r>
                        <a:rPr kumimoji="0" lang="fa-IR" sz="1200" kern="1200" dirty="0" smtClean="0"/>
                        <a:t>علی و حسن و امید</a:t>
                      </a:r>
                      <a:endParaRPr kumimoji="0" lang="en-US" sz="1200" kern="1200" dirty="0" smtClean="0">
                        <a:solidFill>
                          <a:schemeClr val="tx1"/>
                        </a:solidFill>
                        <a:latin typeface="+mn-lt"/>
                        <a:ea typeface="+mn-ea"/>
                        <a:cs typeface="B Nazanin" pitchFamily="2" charset="-78"/>
                      </a:endParaRPr>
                    </a:p>
                  </a:txBody>
                  <a:tcPr/>
                </a:tc>
                <a:tc>
                  <a:txBody>
                    <a:bodyPr/>
                    <a:lstStyle/>
                    <a:p>
                      <a:pPr algn="ctr"/>
                      <a:r>
                        <a:rPr kumimoji="0" lang="fa-IR" sz="1200" kern="1200" dirty="0" smtClean="0"/>
                        <a:t>فرزندان</a:t>
                      </a:r>
                      <a:endParaRPr kumimoji="0" lang="en-US" sz="1200" kern="1200" dirty="0" smtClean="0">
                        <a:solidFill>
                          <a:schemeClr val="tx1"/>
                        </a:solidFill>
                        <a:latin typeface="+mn-lt"/>
                        <a:ea typeface="+mn-ea"/>
                        <a:cs typeface="B Nazanin" pitchFamily="2" charset="-78"/>
                      </a:endParaRPr>
                    </a:p>
                  </a:txBody>
                  <a:tcPr/>
                </a:tc>
              </a:tr>
              <a:tr h="304800">
                <a:tc>
                  <a:txBody>
                    <a:bodyPr/>
                    <a:lstStyle/>
                    <a:p>
                      <a:pPr algn="ctr"/>
                      <a:r>
                        <a:rPr kumimoji="0" lang="fa-IR" sz="1200" kern="1200" dirty="0" smtClean="0"/>
                        <a:t>شاعر و غزل سرا و فعال حقوق بشر و جنبش زنان</a:t>
                      </a:r>
                      <a:endParaRPr kumimoji="0" lang="en-US" sz="1200" kern="1200" dirty="0" smtClean="0">
                        <a:solidFill>
                          <a:schemeClr val="tx1"/>
                        </a:solidFill>
                        <a:latin typeface="+mn-lt"/>
                        <a:ea typeface="+mn-ea"/>
                        <a:cs typeface="B Nazanin" pitchFamily="2" charset="-78"/>
                      </a:endParaRPr>
                    </a:p>
                  </a:txBody>
                  <a:tcPr/>
                </a:tc>
                <a:tc>
                  <a:txBody>
                    <a:bodyPr/>
                    <a:lstStyle/>
                    <a:p>
                      <a:pPr algn="ctr"/>
                      <a:r>
                        <a:rPr kumimoji="0" lang="fa-IR" sz="1200" kern="1200" dirty="0" smtClean="0"/>
                        <a:t>دلیل</a:t>
                      </a:r>
                      <a:r>
                        <a:rPr kumimoji="0" lang="fa-IR" sz="1200" kern="1200" baseline="0" dirty="0" smtClean="0"/>
                        <a:t> سرشناسی</a:t>
                      </a:r>
                      <a:endParaRPr kumimoji="0" lang="en-US" sz="1200" kern="1200" dirty="0" smtClean="0">
                        <a:solidFill>
                          <a:schemeClr val="tx1"/>
                        </a:solidFill>
                        <a:latin typeface="+mn-lt"/>
                        <a:ea typeface="+mn-ea"/>
                        <a:cs typeface="B Nazanin" pitchFamily="2" charset="-78"/>
                      </a:endParaRPr>
                    </a:p>
                  </a:txBody>
                  <a:tcPr/>
                </a:tc>
              </a:tr>
              <a:tr h="228600">
                <a:tc>
                  <a:txBody>
                    <a:bodyPr/>
                    <a:lstStyle/>
                    <a:p>
                      <a:pPr algn="ctr"/>
                      <a:r>
                        <a:rPr kumimoji="0" lang="fa-IR" sz="1200" kern="1200" dirty="0" smtClean="0"/>
                        <a:t>نیما یوشیج</a:t>
                      </a:r>
                      <a:endParaRPr kumimoji="0" lang="en-US" sz="1200" kern="1200" dirty="0" smtClean="0">
                        <a:solidFill>
                          <a:schemeClr val="tx1"/>
                        </a:solidFill>
                        <a:latin typeface="+mn-lt"/>
                        <a:ea typeface="+mn-ea"/>
                        <a:cs typeface="B Nazanin" pitchFamily="2" charset="-78"/>
                      </a:endParaRPr>
                    </a:p>
                  </a:txBody>
                  <a:tcPr/>
                </a:tc>
                <a:tc>
                  <a:txBody>
                    <a:bodyPr/>
                    <a:lstStyle/>
                    <a:p>
                      <a:pPr algn="ctr"/>
                      <a:r>
                        <a:rPr kumimoji="0" lang="fa-IR" sz="1200" kern="1200" dirty="0" smtClean="0"/>
                        <a:t>اثر پذیرفته</a:t>
                      </a:r>
                      <a:endParaRPr kumimoji="0" lang="en-US" sz="1200" kern="1200" dirty="0" smtClean="0">
                        <a:solidFill>
                          <a:schemeClr val="tx1"/>
                        </a:solidFill>
                        <a:latin typeface="+mn-lt"/>
                        <a:ea typeface="+mn-ea"/>
                        <a:cs typeface="B Nazanin" pitchFamily="2" charset="-78"/>
                      </a:endParaRPr>
                    </a:p>
                  </a:txBody>
                  <a:tcPr/>
                </a:tc>
              </a:tr>
              <a:tr h="370840">
                <a:tc>
                  <a:txBody>
                    <a:bodyPr/>
                    <a:lstStyle/>
                    <a:p>
                      <a:pPr algn="ctr"/>
                      <a:r>
                        <a:rPr kumimoji="0" lang="fa-IR" sz="1400" kern="1200" dirty="0" smtClean="0"/>
                        <a:t>دوباره می سازمت</a:t>
                      </a:r>
                      <a:r>
                        <a:rPr kumimoji="0" lang="fa-IR" sz="1400" kern="1200" baseline="0" dirty="0" smtClean="0"/>
                        <a:t> وطن     اگرچه با خشت جان خویش</a:t>
                      </a:r>
                    </a:p>
                    <a:p>
                      <a:pPr algn="ctr"/>
                      <a:r>
                        <a:rPr kumimoji="0" lang="fa-IR" sz="1400" kern="1200" baseline="0" dirty="0" smtClean="0"/>
                        <a:t>جایزه انجمن بین‌المللی قلم مجارستان</a:t>
                      </a:r>
                    </a:p>
                    <a:p>
                      <a:pPr algn="ctr"/>
                      <a:r>
                        <a:rPr kumimoji="0" lang="fa-IR" sz="1400" kern="1200" baseline="0" dirty="0" smtClean="0"/>
                        <a:t>جایزه سیمون دوبوار برای آزادی زنان</a:t>
                      </a:r>
                      <a:endParaRPr kumimoji="0" lang="en-US" sz="1400" kern="1200" baseline="0" dirty="0" smtClean="0">
                        <a:solidFill>
                          <a:schemeClr val="tx1"/>
                        </a:solidFill>
                        <a:latin typeface="+mn-lt"/>
                        <a:ea typeface="+mn-ea"/>
                        <a:cs typeface="B Nazanin" pitchFamily="2" charset="-78"/>
                      </a:endParaRPr>
                    </a:p>
                  </a:txBody>
                  <a:tcPr/>
                </a:tc>
                <a:tc>
                  <a:txBody>
                    <a:bodyPr/>
                    <a:lstStyle/>
                    <a:p>
                      <a:pPr algn="ctr"/>
                      <a:r>
                        <a:rPr kumimoji="0" lang="fa-IR" sz="1400" kern="1200" dirty="0" smtClean="0"/>
                        <a:t>جوایز</a:t>
                      </a:r>
                      <a:endParaRPr kumimoji="0" lang="en-US" sz="1400" kern="1200" dirty="0" smtClean="0">
                        <a:solidFill>
                          <a:schemeClr val="tx1"/>
                        </a:solidFill>
                        <a:latin typeface="+mn-lt"/>
                        <a:ea typeface="+mn-ea"/>
                        <a:cs typeface="B Nazanin" pitchFamily="2" charset="-78"/>
                      </a:endParaRPr>
                    </a:p>
                  </a:txBody>
                  <a:tcPr/>
                </a:tc>
              </a:tr>
            </a:tbl>
          </a:graphicData>
        </a:graphic>
      </p:graphicFrame>
      <p:pic>
        <p:nvPicPr>
          <p:cNvPr id="6" name="Content Placeholder 3" descr="6.jpg"/>
          <p:cNvPicPr>
            <a:picLocks noChangeAspect="1"/>
          </p:cNvPicPr>
          <p:nvPr/>
        </p:nvPicPr>
        <p:blipFill>
          <a:blip r:embed="rId2"/>
          <a:stretch>
            <a:fillRect/>
          </a:stretch>
        </p:blipFill>
        <p:spPr>
          <a:xfrm>
            <a:off x="152400" y="228600"/>
            <a:ext cx="1752600" cy="2468880"/>
          </a:xfrm>
          <a:prstGeom prst="rect">
            <a:avLst/>
          </a:prstGeom>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normAutofit fontScale="85000" lnSpcReduction="10000"/>
          </a:bodyPr>
          <a:lstStyle/>
          <a:p>
            <a:pPr marL="0" indent="0" algn="justLow" rtl="1">
              <a:lnSpc>
                <a:spcPct val="170000"/>
              </a:lnSpc>
              <a:buFont typeface="Wingdings" pitchFamily="2" charset="2"/>
              <a:buChar char="v"/>
            </a:pPr>
            <a:r>
              <a:rPr lang="fa-IR" sz="2800" b="1" dirty="0" smtClean="0">
                <a:cs typeface="B Nazanin" pitchFamily="2" charset="-78"/>
              </a:rPr>
              <a:t>سیمین بهبهانی</a:t>
            </a:r>
          </a:p>
          <a:p>
            <a:pPr marL="0" indent="0" algn="justLow" rtl="1">
              <a:lnSpc>
                <a:spcPct val="170000"/>
              </a:lnSpc>
              <a:buNone/>
            </a:pPr>
            <a:r>
              <a:rPr lang="fa-IR" dirty="0" smtClean="0">
                <a:cs typeface="B Nazanin" pitchFamily="2" charset="-78"/>
              </a:rPr>
              <a:t>سیمین خلیلی معروف به سیمین بـِهْبَهانی (زاده۲۸ تیر ۱۳۰۶ تهران - درگذشته ۲۸ مرداد ۱۳۹۳ تهران)، نویسنده و غزل‌سرای معاصر ایرانی و از بنیان‌گذاران کانون نویسندگان ایران بود. سیمین بهبهانی در طول زندگی‌اش بیش از ۶۰۰ غزل سرود که در ۲۰ کتاب منتشر شده‌اند. شعرهای سیمین بهبهانی موضوعاتی هم‌چون عشق به وطن، زلزله، انقلاب، جنگ، فقر، تن‌فروشی، آزادی بیان و حقوق برابر برای زنان را در بر می‌گیرند. او به خاطر سرودن غزل فارسی در وزن‌های بی‌سابقه به «نیمای غزل» معروف است</a:t>
            </a:r>
            <a:r>
              <a:rPr lang="en-US" dirty="0" smtClean="0">
                <a:cs typeface="B Nazanin" pitchFamily="2" charset="-78"/>
              </a:rPr>
              <a:t> .</a:t>
            </a:r>
            <a:r>
              <a:rPr lang="fa-IR" dirty="0" smtClean="0">
                <a:cs typeface="B Nazanin" pitchFamily="2" charset="-78"/>
              </a:rPr>
              <a:t>پدر و مادر سیمین که در سال ۱۳۰۳ ازدواج کرده بودند، در سال ۱۳۰۹ از هم جدا شدند و مادرش با عادل خلعتبری (مدیر روزنامه آینده ایران) ازدواج کرد و صاحب سه فرزند دیگر شد.</a:t>
            </a:r>
          </a:p>
          <a:p>
            <a:pPr marL="0" indent="0" algn="justLow" rtl="1">
              <a:lnSpc>
                <a:spcPct val="170000"/>
              </a:lnSpc>
              <a:buNone/>
            </a:pPr>
            <a:endParaRPr lang="en-US" dirty="0">
              <a:cs typeface="B Nazanin" pitchFamily="2" charset="-78"/>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05600" cy="1295400"/>
          </a:xfrm>
        </p:spPr>
        <p:txBody>
          <a:bodyPr>
            <a:noAutofit/>
          </a:bodyPr>
          <a:lstStyle/>
          <a:p>
            <a:pPr algn="ctr" rtl="1"/>
            <a:r>
              <a:rPr lang="fa-IR" sz="3600" dirty="0" smtClean="0">
                <a:cs typeface="B Nazanin" pitchFamily="2" charset="-78"/>
              </a:rPr>
              <a:t>زندگی شخصی</a:t>
            </a:r>
            <a:br>
              <a:rPr lang="fa-IR" sz="3600" dirty="0" smtClean="0">
                <a:cs typeface="B Nazanin" pitchFamily="2" charset="-78"/>
              </a:rPr>
            </a:br>
            <a:r>
              <a:rPr lang="fa-IR" sz="3600" dirty="0" smtClean="0">
                <a:cs typeface="B Nazanin" pitchFamily="2" charset="-78"/>
              </a:rPr>
              <a:t> سیمین خلیلی معروف به  سیمین بهبهانی</a:t>
            </a:r>
            <a:endParaRPr lang="en-US" sz="3600" dirty="0">
              <a:cs typeface="B Nazanin" pitchFamily="2" charset="-78"/>
            </a:endParaRPr>
          </a:p>
        </p:txBody>
      </p:sp>
      <p:sp>
        <p:nvSpPr>
          <p:cNvPr id="3" name="Content Placeholder 2"/>
          <p:cNvSpPr>
            <a:spLocks noGrp="1"/>
          </p:cNvSpPr>
          <p:nvPr>
            <p:ph idx="1"/>
          </p:nvPr>
        </p:nvSpPr>
        <p:spPr>
          <a:xfrm>
            <a:off x="4953000" y="2590800"/>
            <a:ext cx="2819400" cy="3581400"/>
          </a:xfrm>
        </p:spPr>
        <p:txBody>
          <a:bodyPr>
            <a:normAutofit fontScale="70000" lnSpcReduction="20000"/>
          </a:bodyPr>
          <a:lstStyle/>
          <a:p>
            <a:pPr marL="0" indent="0" algn="just" rtl="1">
              <a:lnSpc>
                <a:spcPct val="150000"/>
              </a:lnSpc>
              <a:buNone/>
            </a:pPr>
            <a:r>
              <a:rPr lang="fa-IR" sz="2800" dirty="0" smtClean="0">
                <a:cs typeface="B Nazanin" pitchFamily="2" charset="-78"/>
              </a:rPr>
              <a:t>نشسته از چپ (ردیف اول): سیمین بهبهانی، مهدی اخوان ثالث، ابوالحسن نجفی، محمدعلی سپانلو و شهرزاد سپانلو؛ ایستاده: اسماعیل نوری اعلاء؛ نشسته از چپ (ردیف دوم): نعمت آزرم، حسن پستا، محمود مشرف آزاد تهرانی، ۱۳۵۹</a:t>
            </a:r>
          </a:p>
          <a:p>
            <a:pPr marL="0" indent="0" algn="just" rtl="1">
              <a:lnSpc>
                <a:spcPct val="150000"/>
              </a:lnSpc>
              <a:buNone/>
            </a:pPr>
            <a:endParaRPr lang="fa-IR" sz="2800" dirty="0" smtClean="0">
              <a:cs typeface="B Nazanin" pitchFamily="2" charset="-78"/>
            </a:endParaRPr>
          </a:p>
          <a:p>
            <a:pPr algn="just" rtl="1"/>
            <a:endParaRPr lang="en-US" dirty="0"/>
          </a:p>
        </p:txBody>
      </p:sp>
      <p:pic>
        <p:nvPicPr>
          <p:cNvPr id="4" name="Picture 3" descr="https://upload.wikimedia.org/wikipedia/fa/thumb/5/5e/Poets%26Writers.jpg/220px-Poets%26Writers.jpg">
            <a:hlinkClick r:id="rId2"/>
          </p:cNvPr>
          <p:cNvPicPr/>
          <p:nvPr/>
        </p:nvPicPr>
        <p:blipFill>
          <a:blip r:embed="rId3"/>
          <a:srcRect/>
          <a:stretch>
            <a:fillRect/>
          </a:stretch>
        </p:blipFill>
        <p:spPr bwMode="auto">
          <a:xfrm>
            <a:off x="304800" y="2514600"/>
            <a:ext cx="4343400" cy="38862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normAutofit fontScale="85000" lnSpcReduction="20000"/>
          </a:bodyPr>
          <a:lstStyle/>
          <a:p>
            <a:pPr marL="0" indent="0" algn="justLow" rtl="1">
              <a:lnSpc>
                <a:spcPct val="170000"/>
              </a:lnSpc>
              <a:buFont typeface="Wingdings" pitchFamily="2" charset="2"/>
              <a:buChar char="v"/>
            </a:pPr>
            <a:r>
              <a:rPr lang="fa-IR" sz="2800" b="1" dirty="0" smtClean="0">
                <a:cs typeface="B Nazanin" pitchFamily="2" charset="-78"/>
              </a:rPr>
              <a:t>زندگی شخصی</a:t>
            </a:r>
          </a:p>
          <a:p>
            <a:pPr marL="0" indent="0" algn="justLow" rtl="1">
              <a:lnSpc>
                <a:spcPct val="170000"/>
              </a:lnSpc>
              <a:buNone/>
            </a:pPr>
            <a:r>
              <a:rPr lang="fa-IR" sz="2800" dirty="0" smtClean="0">
                <a:cs typeface="B Nazanin" pitchFamily="2" charset="-78"/>
              </a:rPr>
              <a:t>سیمین خلیلی معروف به سیمین بهبهانی در بیست و هشتم تیر ۱۳۰۶ خورشیدی برابر با ۲۰ ژوئیه ۱۹۲۷ میلادی در تهران به دنیا آمده بود. وی فرزند عباس خلیلی</a:t>
            </a:r>
            <a:r>
              <a:rPr lang="en-US" sz="2800" dirty="0" smtClean="0">
                <a:cs typeface="B Nazanin" pitchFamily="2" charset="-78"/>
              </a:rPr>
              <a:t> </a:t>
            </a:r>
            <a:r>
              <a:rPr lang="fa-IR" sz="2800" dirty="0" smtClean="0">
                <a:cs typeface="B Nazanin" pitchFamily="2" charset="-78"/>
              </a:rPr>
              <a:t>(شاعر و نویسنده و مدیر روزنامه اقدام) بود. حاج میرزا حسین حاج میرزاخلیل مشهور به میرزا حسین خلیلی تهرانی که از رهبران مشروطه بود، عموی پدر او و علامه ملاعلی رازی خلیلی تهرانی پدربزرگ اوست. پدرش عباس خلیلی (۱۲۷۲ نجف - ۱۳۵۰ تهران) به دو زبان فارسی و عربی شعر می‌گفت و حدود ۱۱۰۰ بیت از ابیات شاهنامه فردوسی را به عربی ترجمه کرده بود و در ضمن رمان‌های متعددی را هم به رشته تحریر درآورد که همگی به چاپ رسیدند.</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7696200" cy="6150936"/>
          </a:xfrm>
        </p:spPr>
        <p:txBody>
          <a:bodyPr>
            <a:normAutofit fontScale="92500"/>
          </a:bodyPr>
          <a:lstStyle/>
          <a:p>
            <a:pPr marL="0" indent="0" algn="justLow" rtl="1">
              <a:lnSpc>
                <a:spcPct val="170000"/>
              </a:lnSpc>
              <a:buNone/>
            </a:pPr>
            <a:r>
              <a:rPr lang="fa-IR" sz="2400" dirty="0" smtClean="0">
                <a:cs typeface="B Nazanin" pitchFamily="2" charset="-78"/>
              </a:rPr>
              <a:t>مادر او فخرعظما ارغون (۱۳۱۶ ه. ق - ۱۳۴۵ ه. ش) دختر مرتضی قلی ارغون (مکرم السلطان خلعتبری) از بطن قمر خانم عظمت السلطنه (فرزند میرزا محمد خان امیرتومان و نبیره امیر هدایت الله خان فومنی) بود. فخر عظمی ارغون فارسی و عربی و فقه و اصول را در مکتبخانه خصوصی خواند و با متون نظم و نثر آشنایی کامل داشت و زبان فرانسه را نیز زیر نظر یک مربی سوئیسی آموخت. او همچنین از زنان پیشرو و از شاعران موفق زمان خود بود و در انجمن نسوان وطن‌خواه عضویت داشت و مدتی هم سردبیر روزنامه</a:t>
            </a:r>
            <a:endParaRPr lang="en-US" sz="2400" dirty="0" smtClean="0">
              <a:cs typeface="B Nazanin" pitchFamily="2" charset="-78"/>
            </a:endParaRPr>
          </a:p>
          <a:p>
            <a:pPr marL="0" indent="0" algn="justLow" rtl="1">
              <a:lnSpc>
                <a:spcPct val="170000"/>
              </a:lnSpc>
              <a:buNone/>
            </a:pPr>
            <a:r>
              <a:rPr lang="fa-IR" sz="2400" dirty="0" smtClean="0">
                <a:cs typeface="B Nazanin" pitchFamily="2" charset="-78"/>
              </a:rPr>
              <a:t>آینده ایران بود. او همـچنین عضوکانون</a:t>
            </a:r>
            <a:r>
              <a:rPr lang="en-US" sz="2400" dirty="0" smtClean="0">
                <a:cs typeface="B Nazanin" pitchFamily="2" charset="-78"/>
              </a:rPr>
              <a:t> </a:t>
            </a:r>
            <a:r>
              <a:rPr lang="fa-IR" sz="2400" dirty="0" smtClean="0">
                <a:cs typeface="B Nazanin" pitchFamily="2" charset="-78"/>
              </a:rPr>
              <a:t>بانوان </a:t>
            </a:r>
            <a:endParaRPr lang="en-US" sz="2400" dirty="0" smtClean="0">
              <a:cs typeface="B Nazanin" pitchFamily="2" charset="-78"/>
            </a:endParaRPr>
          </a:p>
          <a:p>
            <a:pPr marL="0" indent="0" algn="justLow" rtl="1">
              <a:lnSpc>
                <a:spcPct val="170000"/>
              </a:lnSpc>
              <a:buNone/>
            </a:pPr>
            <a:r>
              <a:rPr lang="fa-IR" sz="2400" dirty="0" smtClean="0">
                <a:cs typeface="B Nazanin" pitchFamily="2" charset="-78"/>
              </a:rPr>
              <a:t>حزب دمـوکرات بود و به عـنوان معـلم زبان </a:t>
            </a:r>
          </a:p>
          <a:p>
            <a:pPr marL="0" indent="0" algn="justLow" rtl="1">
              <a:lnSpc>
                <a:spcPct val="170000"/>
              </a:lnSpc>
              <a:buNone/>
            </a:pPr>
            <a:r>
              <a:rPr lang="fa-IR" sz="2400" dirty="0" smtClean="0">
                <a:cs typeface="B Nazanin" pitchFamily="2" charset="-78"/>
              </a:rPr>
              <a:t>فرانسه در آموزش و پرورش خدمت می‌کرد.</a:t>
            </a:r>
          </a:p>
        </p:txBody>
      </p:sp>
      <p:pic>
        <p:nvPicPr>
          <p:cNvPr id="4" name="Picture 3" descr="simin-behbahan.jpg"/>
          <p:cNvPicPr>
            <a:picLocks noChangeAspect="1"/>
          </p:cNvPicPr>
          <p:nvPr/>
        </p:nvPicPr>
        <p:blipFill>
          <a:blip r:embed="rId2"/>
          <a:stretch>
            <a:fillRect/>
          </a:stretch>
        </p:blipFill>
        <p:spPr>
          <a:xfrm>
            <a:off x="457200" y="4114800"/>
            <a:ext cx="3276600" cy="22860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3"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457200"/>
            <a:ext cx="4191000" cy="990600"/>
          </a:xfrm>
        </p:spPr>
        <p:txBody>
          <a:bodyPr>
            <a:normAutofit/>
          </a:bodyPr>
          <a:lstStyle/>
          <a:p>
            <a:pPr marL="0" indent="0" algn="justLow" rtl="1">
              <a:lnSpc>
                <a:spcPct val="150000"/>
              </a:lnSpc>
              <a:buFont typeface="Wingdings" pitchFamily="2" charset="2"/>
              <a:buChar char="v"/>
            </a:pPr>
            <a:r>
              <a:rPr lang="fa-IR" b="1" dirty="0" smtClean="0">
                <a:effectLst>
                  <a:outerShdw blurRad="38100" dist="38100" dir="2700000" algn="tl">
                    <a:srgbClr val="000000">
                      <a:alpha val="43137"/>
                    </a:srgbClr>
                  </a:outerShdw>
                </a:effectLst>
                <a:cs typeface="B Nazanin" pitchFamily="2" charset="-78"/>
              </a:rPr>
              <a:t>زندگی خصوصی سیمین بهبهانی</a:t>
            </a:r>
          </a:p>
        </p:txBody>
      </p:sp>
      <p:pic>
        <p:nvPicPr>
          <p:cNvPr id="4" name="Picture 2" descr="https://paniranist.org/wp-content/uploads/2014/08/82461824_n.jpg"/>
          <p:cNvPicPr>
            <a:picLocks noChangeAspect="1" noChangeArrowheads="1"/>
          </p:cNvPicPr>
          <p:nvPr/>
        </p:nvPicPr>
        <p:blipFill>
          <a:blip r:embed="rId2"/>
          <a:srcRect/>
          <a:stretch>
            <a:fillRect/>
          </a:stretch>
        </p:blipFill>
        <p:spPr bwMode="auto">
          <a:xfrm>
            <a:off x="533400" y="1905000"/>
            <a:ext cx="6803265" cy="32004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457200"/>
            <a:ext cx="4953000" cy="6172200"/>
          </a:xfrm>
        </p:spPr>
        <p:txBody>
          <a:bodyPr>
            <a:normAutofit fontScale="92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indent="0" algn="justLow" rtl="1">
              <a:lnSpc>
                <a:spcPct val="200000"/>
              </a:lnSpc>
              <a:buFont typeface="Wingdings" pitchFamily="2" charset="2"/>
              <a:buChar char="v"/>
            </a:pPr>
            <a:r>
              <a:rPr lang="ar-SA" b="1" dirty="0" smtClean="0">
                <a:ln/>
                <a:solidFill>
                  <a:schemeClr val="accent3"/>
                </a:solidFill>
                <a:cs typeface="B Nazanin" pitchFamily="2" charset="-78"/>
              </a:rPr>
              <a:t>نمونه شعر</a:t>
            </a:r>
            <a:endParaRPr lang="fa-IR" b="1" dirty="0" smtClean="0">
              <a:ln/>
              <a:solidFill>
                <a:schemeClr val="accent3"/>
              </a:solidFill>
              <a:cs typeface="B Nazanin" pitchFamily="2" charset="-78"/>
            </a:endParaRPr>
          </a:p>
          <a:p>
            <a:pPr algn="ctr" rtl="1">
              <a:buNone/>
            </a:pPr>
            <a:r>
              <a:rPr lang="fa-IR" sz="2100" dirty="0" smtClean="0">
                <a:cs typeface="B Nazanin" pitchFamily="2" charset="-78"/>
              </a:rPr>
              <a:t>خرمن زلف من کجا ؟ شاخه یاسمن کجا ؟</a:t>
            </a:r>
          </a:p>
          <a:p>
            <a:pPr algn="ctr" rtl="1">
              <a:buNone/>
            </a:pPr>
            <a:r>
              <a:rPr lang="fa-IR" sz="2100" dirty="0" smtClean="0">
                <a:cs typeface="B Nazanin" pitchFamily="2" charset="-78"/>
              </a:rPr>
              <a:t>قهر ز من چه می کنی ٬ بهر تو همچو من کجا ؟</a:t>
            </a:r>
          </a:p>
          <a:p>
            <a:pPr algn="ctr" rtl="1">
              <a:buNone/>
            </a:pPr>
            <a:r>
              <a:rPr lang="fa-IR" sz="2100" dirty="0" smtClean="0">
                <a:cs typeface="B Nazanin" pitchFamily="2" charset="-78"/>
              </a:rPr>
              <a:t>صحبت باغ را مکن پیش بهشت روی من</a:t>
            </a:r>
          </a:p>
          <a:p>
            <a:pPr algn="ctr" rtl="1">
              <a:buNone/>
            </a:pPr>
            <a:r>
              <a:rPr lang="fa-IR" sz="2100" dirty="0" smtClean="0">
                <a:cs typeface="B Nazanin" pitchFamily="2" charset="-78"/>
              </a:rPr>
              <a:t>سبزه ی عارضم کجا ؟ خرّمی چمن کجا ؟</a:t>
            </a:r>
          </a:p>
          <a:p>
            <a:pPr algn="ctr" rtl="1">
              <a:buNone/>
            </a:pPr>
            <a:r>
              <a:rPr lang="fa-IR" sz="2100" dirty="0" smtClean="0">
                <a:cs typeface="B Nazanin" pitchFamily="2" charset="-78"/>
              </a:rPr>
              <a:t>لاله و من چه نسبتی ؟ ساغر او ز می تهی</a:t>
            </a:r>
          </a:p>
          <a:p>
            <a:pPr algn="ctr" rtl="1">
              <a:buNone/>
            </a:pPr>
            <a:r>
              <a:rPr lang="fa-IR" sz="2100" dirty="0" smtClean="0">
                <a:cs typeface="B Nazanin" pitchFamily="2" charset="-78"/>
              </a:rPr>
              <a:t>ساق فریب زن کجا ؟ ساقی سیمتن کجا ؟</a:t>
            </a:r>
          </a:p>
          <a:p>
            <a:pPr algn="ctr" rtl="1">
              <a:buNone/>
            </a:pPr>
            <a:r>
              <a:rPr lang="fa-IR" sz="2100" dirty="0" smtClean="0">
                <a:cs typeface="B Nazanin" pitchFamily="2" charset="-78"/>
              </a:rPr>
              <a:t>غنچه دهان بسته یی ٬ پیش لب شکفته ام</a:t>
            </a:r>
          </a:p>
          <a:p>
            <a:pPr algn="ctr" rtl="1">
              <a:buNone/>
            </a:pPr>
            <a:r>
              <a:rPr lang="fa-IR" sz="2100" dirty="0" smtClean="0">
                <a:cs typeface="B Nazanin" pitchFamily="2" charset="-78"/>
              </a:rPr>
              <a:t>گرمی بوسه ام کجا ؟ سردی آن دهن کجا ؟</a:t>
            </a:r>
          </a:p>
          <a:p>
            <a:pPr algn="ctr" rtl="1">
              <a:buNone/>
            </a:pPr>
            <a:r>
              <a:rPr lang="fa-IR" sz="2100" dirty="0" smtClean="0">
                <a:cs typeface="B Nazanin" pitchFamily="2" charset="-78"/>
              </a:rPr>
              <a:t>نرگس و دیدگان من ؟ وای از این ستمگری</a:t>
            </a:r>
          </a:p>
          <a:p>
            <a:pPr algn="ctr" rtl="1">
              <a:buNone/>
            </a:pPr>
            <a:r>
              <a:rPr lang="fa-IR" sz="2100" dirty="0" smtClean="0">
                <a:cs typeface="B Nazanin" pitchFamily="2" charset="-78"/>
              </a:rPr>
              <a:t>در نگهم ترانه ها ٬ در نگهش سخن کجا ؟</a:t>
            </a:r>
          </a:p>
          <a:p>
            <a:pPr algn="ctr" rtl="1">
              <a:buNone/>
            </a:pPr>
            <a:r>
              <a:rPr lang="fa-IR" sz="2100" dirty="0" smtClean="0">
                <a:cs typeface="B Nazanin" pitchFamily="2" charset="-78"/>
              </a:rPr>
              <a:t>بر سر و سینه ام مکش دست که خسته می شود!</a:t>
            </a:r>
          </a:p>
          <a:p>
            <a:pPr algn="ctr" rtl="1">
              <a:buNone/>
            </a:pPr>
            <a:r>
              <a:rPr lang="fa-IR" sz="2100" dirty="0" smtClean="0">
                <a:cs typeface="B Nazanin" pitchFamily="2" charset="-78"/>
              </a:rPr>
              <a:t>نرمی پیکرم کجا ؟ خرمن نسترن کجا ؟</a:t>
            </a:r>
          </a:p>
          <a:p>
            <a:pPr algn="ctr" rtl="1">
              <a:buNone/>
            </a:pPr>
            <a:r>
              <a:rPr lang="fa-IR" sz="2100" dirty="0" smtClean="0">
                <a:cs typeface="B Nazanin" pitchFamily="2" charset="-78"/>
              </a:rPr>
              <a:t>این همه هیچ ٬ بهر تو ٬ یار ز خود گذشته یی</a:t>
            </a:r>
          </a:p>
          <a:p>
            <a:pPr algn="ctr" rtl="1">
              <a:buNone/>
            </a:pPr>
            <a:r>
              <a:rPr lang="fa-IR" sz="2100" dirty="0" smtClean="0">
                <a:cs typeface="B Nazanin" pitchFamily="2" charset="-78"/>
              </a:rPr>
              <a:t>دوستی ِ تو خواسته ٬ دشمن خویشتن کجا؟</a:t>
            </a:r>
          </a:p>
          <a:p>
            <a:pPr algn="ctr" rtl="1">
              <a:buNone/>
            </a:pPr>
            <a:r>
              <a:rPr lang="fa-IR" sz="2100" dirty="0" smtClean="0">
                <a:cs typeface="B Nazanin" pitchFamily="2" charset="-78"/>
              </a:rPr>
              <a:t>می روی و خطاست این ٬ شیوه ی نابجاست این</a:t>
            </a:r>
          </a:p>
          <a:p>
            <a:pPr algn="ctr" rtl="1">
              <a:buNone/>
            </a:pPr>
            <a:r>
              <a:rPr lang="fa-IR" sz="2100" dirty="0" smtClean="0">
                <a:cs typeface="B Nazanin" pitchFamily="2" charset="-78"/>
              </a:rPr>
              <a:t>قهر ز من چه می کنی ؟ بهر تو همچو من کجا ؟</a:t>
            </a:r>
            <a:endParaRPr lang="en-US" sz="3100" dirty="0" smtClean="0">
              <a:cs typeface="B Nazanin" pitchFamily="2" charset="-78"/>
            </a:endParaRPr>
          </a:p>
        </p:txBody>
      </p:sp>
      <p:pic>
        <p:nvPicPr>
          <p:cNvPr id="12289" name="Picture 1" descr="C:\Users\Mst\Desktop\123.jpg"/>
          <p:cNvPicPr>
            <a:picLocks noChangeAspect="1" noChangeArrowheads="1"/>
          </p:cNvPicPr>
          <p:nvPr/>
        </p:nvPicPr>
        <p:blipFill>
          <a:blip r:embed="rId2"/>
          <a:srcRect/>
          <a:stretch>
            <a:fillRect/>
          </a:stretch>
        </p:blipFill>
        <p:spPr bwMode="auto">
          <a:xfrm>
            <a:off x="228600" y="3581400"/>
            <a:ext cx="2971800" cy="26670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381000"/>
            <a:ext cx="3352800" cy="1524000"/>
          </a:xfrm>
        </p:spPr>
        <p:txBody>
          <a:bodyPr>
            <a:normAutofit/>
          </a:bodyPr>
          <a:lstStyle/>
          <a:p>
            <a:pPr marL="0" indent="0" algn="justLow" rtl="1">
              <a:lnSpc>
                <a:spcPct val="150000"/>
              </a:lnSpc>
              <a:buFont typeface="Wingdings" pitchFamily="2" charset="2"/>
              <a:buChar char="v"/>
            </a:pPr>
            <a:r>
              <a:rPr lang="ar-SA" b="1" dirty="0" smtClean="0">
                <a:effectLst>
                  <a:outerShdw blurRad="38100" dist="38100" dir="2700000" algn="tl">
                    <a:srgbClr val="000000">
                      <a:alpha val="43137"/>
                    </a:srgbClr>
                  </a:outerShdw>
                </a:effectLst>
                <a:cs typeface="B Nazanin" pitchFamily="2" charset="-78"/>
              </a:rPr>
              <a:t>زندگی حرفه‌ای</a:t>
            </a:r>
          </a:p>
        </p:txBody>
      </p:sp>
      <p:pic>
        <p:nvPicPr>
          <p:cNvPr id="4" name="Picture 2" descr="http://dl.topnaz.com/2014/08/%D8%B3%DB%8C%D9%85%DB%8C%D9%86-%D8%A8%D9%87%D8%A8%D9%87%D8%A7%D9%86%DB%8C-6.jpg"/>
          <p:cNvPicPr>
            <a:picLocks noChangeAspect="1" noChangeArrowheads="1"/>
          </p:cNvPicPr>
          <p:nvPr/>
        </p:nvPicPr>
        <p:blipFill>
          <a:blip r:embed="rId2"/>
          <a:srcRect/>
          <a:stretch>
            <a:fillRect/>
          </a:stretch>
        </p:blipFill>
        <p:spPr bwMode="auto">
          <a:xfrm>
            <a:off x="762000" y="838200"/>
            <a:ext cx="4191000" cy="5347607"/>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543800" cy="3657600"/>
          </a:xfrm>
        </p:spPr>
        <p:txBody>
          <a:bodyPr>
            <a:normAutofit/>
          </a:bodyPr>
          <a:lstStyle/>
          <a:p>
            <a:pPr marL="0" indent="0" algn="r" rtl="1">
              <a:lnSpc>
                <a:spcPct val="150000"/>
              </a:lnSpc>
              <a:buFont typeface="Wingdings" pitchFamily="2" charset="2"/>
              <a:buChar char="v"/>
            </a:pPr>
            <a:r>
              <a:rPr lang="ar-SA" sz="2000" b="1" dirty="0" smtClean="0">
                <a:effectLst>
                  <a:outerShdw blurRad="38100" dist="38100" dir="2700000" algn="tl">
                    <a:srgbClr val="000000">
                      <a:alpha val="43137"/>
                    </a:srgbClr>
                  </a:outerShdw>
                </a:effectLst>
                <a:cs typeface="B Nazanin" pitchFamily="2" charset="-78"/>
              </a:rPr>
              <a:t>فعالیت‌های اجتماعی</a:t>
            </a:r>
            <a:r>
              <a:rPr lang="fa-IR" sz="2000" b="1" dirty="0" smtClean="0">
                <a:effectLst>
                  <a:outerShdw blurRad="38100" dist="38100" dir="2700000" algn="tl">
                    <a:srgbClr val="000000">
                      <a:alpha val="43137"/>
                    </a:srgbClr>
                  </a:outerShdw>
                </a:effectLst>
                <a:cs typeface="B Nazanin" pitchFamily="2" charset="-78"/>
              </a:rPr>
              <a:t> سیمین بهبهانی در سال 1367 در بهبوهه قتل عام زندانیان سیاسی شعری تحت عنوان ای مادران</a:t>
            </a:r>
          </a:p>
          <a:p>
            <a:pPr marL="0" indent="0" algn="r" rtl="1">
              <a:lnSpc>
                <a:spcPct val="150000"/>
              </a:lnSpc>
              <a:buFont typeface="Wingdings" pitchFamily="2" charset="2"/>
              <a:buChar char="v"/>
            </a:pPr>
            <a:r>
              <a:rPr lang="fa-IR" sz="2000" b="1" dirty="0" smtClean="0">
                <a:effectLst>
                  <a:outerShdw blurRad="38100" dist="38100" dir="2700000" algn="tl">
                    <a:srgbClr val="000000">
                      <a:alpha val="43137"/>
                    </a:srgbClr>
                  </a:outerShdw>
                </a:effectLst>
                <a:cs typeface="B Nazanin" pitchFamily="2" charset="-78"/>
              </a:rPr>
              <a:t>تجمع اعتراضی جنبش زنان ایران در پارک دانشجو</a:t>
            </a:r>
          </a:p>
          <a:p>
            <a:pPr marL="0" indent="0" algn="r" rtl="1">
              <a:lnSpc>
                <a:spcPct val="150000"/>
              </a:lnSpc>
              <a:buFont typeface="Wingdings" pitchFamily="2" charset="2"/>
              <a:buChar char="v"/>
            </a:pPr>
            <a:r>
              <a:rPr lang="ar-SA" sz="2000" b="1" dirty="0" smtClean="0">
                <a:effectLst>
                  <a:outerShdw blurRad="38100" dist="38100" dir="2700000" algn="tl">
                    <a:srgbClr val="000000">
                      <a:alpha val="43137"/>
                    </a:srgbClr>
                  </a:outerShdw>
                </a:effectLst>
                <a:cs typeface="B Nazanin" pitchFamily="2" charset="-78"/>
              </a:rPr>
              <a:t>سیمین بهبهانی در تاریخ </a:t>
            </a:r>
            <a:r>
              <a:rPr lang="fa-IR" sz="2000" b="1" dirty="0" smtClean="0">
                <a:effectLst>
                  <a:outerShdw blurRad="38100" dist="38100" dir="2700000" algn="tl">
                    <a:srgbClr val="000000">
                      <a:alpha val="43137"/>
                    </a:srgbClr>
                  </a:outerShdw>
                </a:effectLst>
                <a:cs typeface="B Nazanin" pitchFamily="2" charset="-78"/>
              </a:rPr>
              <a:t>۱۰</a:t>
            </a:r>
            <a:r>
              <a:rPr lang="ar-SA" sz="2000" b="1" dirty="0" smtClean="0">
                <a:effectLst>
                  <a:outerShdw blurRad="38100" dist="38100" dir="2700000" algn="tl">
                    <a:srgbClr val="000000">
                      <a:alpha val="43137"/>
                    </a:srgbClr>
                  </a:outerShdw>
                </a:effectLst>
                <a:cs typeface="B Nazanin" pitchFamily="2" charset="-78"/>
              </a:rPr>
              <a:t> شهریور </a:t>
            </a:r>
            <a:r>
              <a:rPr lang="fa-IR" sz="2000" b="1" dirty="0" smtClean="0">
                <a:effectLst>
                  <a:outerShdw blurRad="38100" dist="38100" dir="2700000" algn="tl">
                    <a:srgbClr val="000000">
                      <a:alpha val="43137"/>
                    </a:srgbClr>
                  </a:outerShdw>
                </a:effectLst>
                <a:cs typeface="B Nazanin" pitchFamily="2" charset="-78"/>
              </a:rPr>
              <a:t>۱۳۸۷</a:t>
            </a:r>
            <a:r>
              <a:rPr lang="ar-SA" sz="2000" b="1" dirty="0" smtClean="0">
                <a:effectLst>
                  <a:outerShdw blurRad="38100" dist="38100" dir="2700000" algn="tl">
                    <a:srgbClr val="000000">
                      <a:alpha val="43137"/>
                    </a:srgbClr>
                  </a:outerShdw>
                </a:effectLst>
                <a:cs typeface="B Nazanin" pitchFamily="2" charset="-78"/>
              </a:rPr>
              <a:t>، در اعتراض به</a:t>
            </a:r>
            <a:r>
              <a:rPr lang="en-US" sz="2000" b="1" dirty="0" smtClean="0">
                <a:effectLst>
                  <a:outerShdw blurRad="38100" dist="38100" dir="2700000" algn="tl">
                    <a:srgbClr val="000000">
                      <a:alpha val="43137"/>
                    </a:srgbClr>
                  </a:outerShdw>
                </a:effectLst>
                <a:cs typeface="B Nazanin" pitchFamily="2" charset="-78"/>
              </a:rPr>
              <a:t> </a:t>
            </a:r>
            <a:r>
              <a:rPr lang="ar-SA" sz="2000" b="1" dirty="0" smtClean="0">
                <a:effectLst>
                  <a:outerShdw blurRad="38100" dist="38100" dir="2700000" algn="tl">
                    <a:srgbClr val="000000">
                      <a:alpha val="43137"/>
                    </a:srgbClr>
                  </a:outerShdw>
                </a:effectLst>
                <a:cs typeface="B Nazanin" pitchFamily="2" charset="-78"/>
              </a:rPr>
              <a:t>لایحه حمایت از خانواده</a:t>
            </a:r>
            <a:endParaRPr lang="fa-IR" sz="2000" b="1" dirty="0" smtClean="0">
              <a:effectLst>
                <a:outerShdw blurRad="38100" dist="38100" dir="2700000" algn="tl">
                  <a:srgbClr val="000000">
                    <a:alpha val="43137"/>
                  </a:srgbClr>
                </a:outerShdw>
              </a:effectLst>
              <a:cs typeface="B Nazanin" pitchFamily="2" charset="-78"/>
            </a:endParaRPr>
          </a:p>
          <a:p>
            <a:pPr marL="0" indent="0" algn="r" rtl="1">
              <a:lnSpc>
                <a:spcPct val="150000"/>
              </a:lnSpc>
              <a:buFont typeface="Wingdings" pitchFamily="2" charset="2"/>
              <a:buChar char="v"/>
            </a:pPr>
            <a:r>
              <a:rPr lang="ar-SA" sz="2000" b="1" dirty="0" smtClean="0">
                <a:effectLst>
                  <a:outerShdw blurRad="38100" dist="38100" dir="2700000" algn="tl">
                    <a:srgbClr val="000000">
                      <a:alpha val="43137"/>
                    </a:srgbClr>
                  </a:outerShdw>
                </a:effectLst>
                <a:cs typeface="B Nazanin" pitchFamily="2" charset="-78"/>
              </a:rPr>
              <a:t>بهبهانی، در روز </a:t>
            </a:r>
            <a:r>
              <a:rPr lang="fa-IR" sz="2000" b="1" dirty="0" smtClean="0">
                <a:effectLst>
                  <a:outerShdw blurRad="38100" dist="38100" dir="2700000" algn="tl">
                    <a:srgbClr val="000000">
                      <a:alpha val="43137"/>
                    </a:srgbClr>
                  </a:outerShdw>
                </a:effectLst>
                <a:cs typeface="B Nazanin" pitchFamily="2" charset="-78"/>
              </a:rPr>
              <a:t>۱۷</a:t>
            </a:r>
            <a:r>
              <a:rPr lang="ar-SA" sz="2000" b="1" dirty="0" smtClean="0">
                <a:effectLst>
                  <a:outerShdw blurRad="38100" dist="38100" dir="2700000" algn="tl">
                    <a:srgbClr val="000000">
                      <a:alpha val="43137"/>
                    </a:srgbClr>
                  </a:outerShdw>
                </a:effectLst>
                <a:cs typeface="B Nazanin" pitchFamily="2" charset="-78"/>
              </a:rPr>
              <a:t> اسفند </a:t>
            </a:r>
            <a:r>
              <a:rPr lang="fa-IR" sz="2000" b="1" dirty="0" smtClean="0">
                <a:effectLst>
                  <a:outerShdw blurRad="38100" dist="38100" dir="2700000" algn="tl">
                    <a:srgbClr val="000000">
                      <a:alpha val="43137"/>
                    </a:srgbClr>
                  </a:outerShdw>
                </a:effectLst>
                <a:cs typeface="B Nazanin" pitchFamily="2" charset="-78"/>
              </a:rPr>
              <a:t>۱۳۸۸</a:t>
            </a:r>
            <a:r>
              <a:rPr lang="ar-SA" sz="2000" b="1" dirty="0" smtClean="0">
                <a:effectLst>
                  <a:outerShdw blurRad="38100" dist="38100" dir="2700000" algn="tl">
                    <a:srgbClr val="000000">
                      <a:alpha val="43137"/>
                    </a:srgbClr>
                  </a:outerShdw>
                </a:effectLst>
                <a:cs typeface="B Nazanin" pitchFamily="2" charset="-78"/>
              </a:rPr>
              <a:t>، هنگامی که قرار بود برای انجام معالجات پزشکی و سخنرانی در روز جهانی زن</a:t>
            </a:r>
            <a:r>
              <a:rPr lang="en-US" sz="2000" b="1" dirty="0" smtClean="0">
                <a:effectLst>
                  <a:outerShdw blurRad="38100" dist="38100" dir="2700000" algn="tl">
                    <a:srgbClr val="000000">
                      <a:alpha val="43137"/>
                    </a:srgbClr>
                  </a:outerShdw>
                </a:effectLst>
                <a:cs typeface="B Nazanin" pitchFamily="2" charset="-78"/>
              </a:rPr>
              <a:t> </a:t>
            </a:r>
            <a:r>
              <a:rPr lang="ar-SA" sz="2000" b="1" dirty="0" smtClean="0">
                <a:effectLst>
                  <a:outerShdw blurRad="38100" dist="38100" dir="2700000" algn="tl">
                    <a:srgbClr val="000000">
                      <a:alpha val="43137"/>
                    </a:srgbClr>
                  </a:outerShdw>
                </a:effectLst>
                <a:cs typeface="B Nazanin" pitchFamily="2" charset="-78"/>
              </a:rPr>
              <a:t>به پاریس</a:t>
            </a:r>
            <a:r>
              <a:rPr lang="en-US" sz="2000" b="1" dirty="0" smtClean="0">
                <a:effectLst>
                  <a:outerShdw blurRad="38100" dist="38100" dir="2700000" algn="tl">
                    <a:srgbClr val="000000">
                      <a:alpha val="43137"/>
                    </a:srgbClr>
                  </a:outerShdw>
                </a:effectLst>
                <a:cs typeface="B Nazanin" pitchFamily="2" charset="-78"/>
              </a:rPr>
              <a:t> </a:t>
            </a:r>
            <a:r>
              <a:rPr lang="ar-SA" sz="2000" b="1" dirty="0" smtClean="0">
                <a:effectLst>
                  <a:outerShdw blurRad="38100" dist="38100" dir="2700000" algn="tl">
                    <a:srgbClr val="000000">
                      <a:alpha val="43137"/>
                    </a:srgbClr>
                  </a:outerShdw>
                </a:effectLst>
                <a:cs typeface="B Nazanin" pitchFamily="2" charset="-78"/>
              </a:rPr>
              <a:t>برود، با ممانعت مأموران امنیتی روبرو شد</a:t>
            </a:r>
            <a:r>
              <a:rPr lang="fa-IR" sz="2000" b="1" dirty="0" smtClean="0">
                <a:effectLst>
                  <a:outerShdw blurRad="38100" dist="38100" dir="2700000" algn="tl">
                    <a:srgbClr val="000000">
                      <a:alpha val="43137"/>
                    </a:srgbClr>
                  </a:outerShdw>
                </a:effectLst>
                <a:cs typeface="B Nazanin" pitchFamily="2" charset="-78"/>
              </a:rPr>
              <a:t> </a:t>
            </a:r>
            <a:r>
              <a:rPr lang="ar-SA" sz="2000" b="1" dirty="0" smtClean="0">
                <a:effectLst>
                  <a:outerShdw blurRad="38100" dist="38100" dir="2700000" algn="tl">
                    <a:srgbClr val="000000">
                      <a:alpha val="43137"/>
                    </a:srgbClr>
                  </a:outerShdw>
                </a:effectLst>
                <a:cs typeface="B Nazanin" pitchFamily="2" charset="-78"/>
              </a:rPr>
              <a:t>مأموران با توقیف گذرنامه‌اش در فرودگاه، به او اعلام کردند که «ممنوع‌الخروج است</a:t>
            </a:r>
            <a:r>
              <a:rPr lang="fa-IR" sz="2000" b="1" dirty="0" smtClean="0">
                <a:effectLst>
                  <a:outerShdw blurRad="38100" dist="38100" dir="2700000" algn="tl">
                    <a:srgbClr val="000000">
                      <a:alpha val="43137"/>
                    </a:srgbClr>
                  </a:outerShdw>
                </a:effectLst>
                <a:cs typeface="B Nazanin" pitchFamily="2" charset="-78"/>
              </a:rPr>
              <a:t>.</a:t>
            </a:r>
          </a:p>
          <a:p>
            <a:pPr marL="0" indent="0" algn="justLow" rtl="1">
              <a:lnSpc>
                <a:spcPct val="150000"/>
              </a:lnSpc>
              <a:buNone/>
            </a:pPr>
            <a:endParaRPr lang="ar-SA" sz="2000" b="1" dirty="0" smtClean="0">
              <a:effectLst>
                <a:outerShdw blurRad="38100" dist="38100" dir="2700000" algn="tl">
                  <a:srgbClr val="000000">
                    <a:alpha val="43137"/>
                  </a:srgbClr>
                </a:outerShdw>
              </a:effectLst>
              <a:cs typeface="B Nazanin" pitchFamily="2" charset="-78"/>
            </a:endParaRPr>
          </a:p>
        </p:txBody>
      </p:sp>
      <p:pic>
        <p:nvPicPr>
          <p:cNvPr id="5" name="Picture 2"/>
          <p:cNvPicPr>
            <a:picLocks noChangeAspect="1" noChangeArrowheads="1"/>
          </p:cNvPicPr>
          <p:nvPr/>
        </p:nvPicPr>
        <p:blipFill>
          <a:blip r:embed="rId2"/>
          <a:srcRect/>
          <a:stretch>
            <a:fillRect/>
          </a:stretch>
        </p:blipFill>
        <p:spPr bwMode="auto">
          <a:xfrm>
            <a:off x="762000" y="3962399"/>
            <a:ext cx="2590800" cy="2660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ppt_x"/>
                                          </p:val>
                                        </p:tav>
                                        <p:tav tm="100000">
                                          <p:val>
                                            <p:strVal val="#ppt_x"/>
                                          </p:val>
                                        </p:tav>
                                      </p:tavLst>
                                    </p:anim>
                                    <p:anim calcmode="lin" valueType="num">
                                      <p:cBhvr additive="base">
                                        <p:cTn id="19"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srcRect/>
          <a:stretch>
            <a:fillRect/>
          </a:stretch>
        </p:blipFill>
        <p:spPr bwMode="auto">
          <a:xfrm>
            <a:off x="5219336" y="228601"/>
            <a:ext cx="3667489" cy="990600"/>
          </a:xfrm>
          <a:prstGeom prst="rect">
            <a:avLst/>
          </a:prstGeom>
          <a:noFill/>
          <a:ln w="9525">
            <a:noFill/>
            <a:miter lim="800000"/>
            <a:headEnd/>
            <a:tailEnd/>
          </a:ln>
          <a:effectLst/>
        </p:spPr>
      </p:pic>
      <p:pic>
        <p:nvPicPr>
          <p:cNvPr id="3084" name="Picture 12"/>
          <p:cNvPicPr>
            <a:picLocks noChangeAspect="1" noChangeArrowheads="1"/>
          </p:cNvPicPr>
          <p:nvPr/>
        </p:nvPicPr>
        <p:blipFill>
          <a:blip r:embed="rId3"/>
          <a:srcRect/>
          <a:stretch>
            <a:fillRect/>
          </a:stretch>
        </p:blipFill>
        <p:spPr bwMode="auto">
          <a:xfrm>
            <a:off x="1295400" y="3962400"/>
            <a:ext cx="3276600" cy="1333237"/>
          </a:xfrm>
          <a:prstGeom prst="rect">
            <a:avLst/>
          </a:prstGeom>
          <a:noFill/>
          <a:ln w="9525">
            <a:noFill/>
            <a:miter lim="800000"/>
            <a:headEnd/>
            <a:tailEnd/>
          </a:ln>
          <a:effectLst/>
        </p:spPr>
      </p:pic>
      <p:pic>
        <p:nvPicPr>
          <p:cNvPr id="3082" name="Picture 10"/>
          <p:cNvPicPr>
            <a:picLocks noChangeAspect="1" noChangeArrowheads="1"/>
          </p:cNvPicPr>
          <p:nvPr/>
        </p:nvPicPr>
        <p:blipFill>
          <a:blip r:embed="rId4"/>
          <a:srcRect/>
          <a:stretch>
            <a:fillRect/>
          </a:stretch>
        </p:blipFill>
        <p:spPr bwMode="auto">
          <a:xfrm>
            <a:off x="2819400" y="2743200"/>
            <a:ext cx="3200400" cy="1186162"/>
          </a:xfrm>
          <a:prstGeom prst="rect">
            <a:avLst/>
          </a:prstGeom>
          <a:noFill/>
          <a:ln w="9525">
            <a:noFill/>
            <a:miter lim="800000"/>
            <a:headEnd/>
            <a:tailEnd/>
          </a:ln>
          <a:effectLst/>
        </p:spPr>
      </p:pic>
      <p:pic>
        <p:nvPicPr>
          <p:cNvPr id="3081" name="Picture 9"/>
          <p:cNvPicPr>
            <a:picLocks noChangeAspect="1" noChangeArrowheads="1"/>
          </p:cNvPicPr>
          <p:nvPr/>
        </p:nvPicPr>
        <p:blipFill>
          <a:blip r:embed="rId5"/>
          <a:srcRect/>
          <a:stretch>
            <a:fillRect/>
          </a:stretch>
        </p:blipFill>
        <p:spPr bwMode="auto">
          <a:xfrm>
            <a:off x="3962400" y="1219200"/>
            <a:ext cx="3886200" cy="1341941"/>
          </a:xfrm>
          <a:prstGeom prst="rect">
            <a:avLst/>
          </a:prstGeom>
          <a:noFill/>
          <a:ln w="9525">
            <a:noFill/>
            <a:miter lim="800000"/>
            <a:headEnd/>
            <a:tailEnd/>
          </a:ln>
          <a:effectLst/>
        </p:spPr>
      </p:pic>
      <p:pic>
        <p:nvPicPr>
          <p:cNvPr id="3079" name="Picture 7"/>
          <p:cNvPicPr>
            <a:picLocks noChangeAspect="1" noChangeArrowheads="1"/>
          </p:cNvPicPr>
          <p:nvPr/>
        </p:nvPicPr>
        <p:blipFill>
          <a:blip r:embed="rId6"/>
          <a:srcRect/>
          <a:stretch>
            <a:fillRect/>
          </a:stretch>
        </p:blipFill>
        <p:spPr bwMode="auto">
          <a:xfrm>
            <a:off x="457200" y="269751"/>
            <a:ext cx="5638800" cy="6588249"/>
          </a:xfrm>
          <a:prstGeom prst="rect">
            <a:avLst/>
          </a:prstGeom>
          <a:ln>
            <a:noFill/>
          </a:ln>
          <a:effectLst>
            <a:outerShdw blurRad="190500" algn="tl" rotWithShape="0">
              <a:srgbClr val="000000">
                <a:alpha val="70000"/>
              </a:srgbClr>
            </a:outerShdw>
          </a:effectLst>
        </p:spPr>
      </p:pic>
      <p:pic>
        <p:nvPicPr>
          <p:cNvPr id="3078" name="Picture 6"/>
          <p:cNvPicPr>
            <a:picLocks noChangeAspect="1" noChangeArrowheads="1"/>
          </p:cNvPicPr>
          <p:nvPr/>
        </p:nvPicPr>
        <p:blipFill>
          <a:blip r:embed="rId7"/>
          <a:srcRect/>
          <a:stretch>
            <a:fillRect/>
          </a:stretch>
        </p:blipFill>
        <p:spPr bwMode="auto">
          <a:xfrm>
            <a:off x="5867400" y="3810000"/>
            <a:ext cx="2733675" cy="1609725"/>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blinds(horizontal)">
                                      <p:cBhvr>
                                        <p:cTn id="7" dur="1000"/>
                                        <p:tgtEl>
                                          <p:spTgt spid="3080"/>
                                        </p:tgtEl>
                                      </p:cBhvr>
                                    </p:animEffect>
                                  </p:childTnLst>
                                </p:cTn>
                              </p:par>
                            </p:childTnLst>
                          </p:cTn>
                        </p:par>
                        <p:par>
                          <p:cTn id="8" fill="hold">
                            <p:stCondLst>
                              <p:cond delay="1000"/>
                            </p:stCondLst>
                            <p:childTnLst>
                              <p:par>
                                <p:cTn id="9" presetID="3" presetClass="entr" presetSubtype="10" fill="hold" nodeType="afterEffect">
                                  <p:stCondLst>
                                    <p:cond delay="500"/>
                                  </p:stCondLst>
                                  <p:childTnLst>
                                    <p:set>
                                      <p:cBhvr>
                                        <p:cTn id="10" dur="1" fill="hold">
                                          <p:stCondLst>
                                            <p:cond delay="0"/>
                                          </p:stCondLst>
                                        </p:cTn>
                                        <p:tgtEl>
                                          <p:spTgt spid="3081"/>
                                        </p:tgtEl>
                                        <p:attrNameLst>
                                          <p:attrName>style.visibility</p:attrName>
                                        </p:attrNameLst>
                                      </p:cBhvr>
                                      <p:to>
                                        <p:strVal val="visible"/>
                                      </p:to>
                                    </p:set>
                                    <p:animEffect transition="in" filter="blinds(horizontal)">
                                      <p:cBhvr>
                                        <p:cTn id="11" dur="1000"/>
                                        <p:tgtEl>
                                          <p:spTgt spid="3081"/>
                                        </p:tgtEl>
                                      </p:cBhvr>
                                    </p:animEffect>
                                  </p:childTnLst>
                                </p:cTn>
                              </p:par>
                            </p:childTnLst>
                          </p:cTn>
                        </p:par>
                        <p:par>
                          <p:cTn id="12" fill="hold">
                            <p:stCondLst>
                              <p:cond delay="2500"/>
                            </p:stCondLst>
                            <p:childTnLst>
                              <p:par>
                                <p:cTn id="13" presetID="3" presetClass="entr" presetSubtype="10" fill="hold" nodeType="afterEffect">
                                  <p:stCondLst>
                                    <p:cond delay="500"/>
                                  </p:stCondLst>
                                  <p:childTnLst>
                                    <p:set>
                                      <p:cBhvr>
                                        <p:cTn id="14" dur="1" fill="hold">
                                          <p:stCondLst>
                                            <p:cond delay="0"/>
                                          </p:stCondLst>
                                        </p:cTn>
                                        <p:tgtEl>
                                          <p:spTgt spid="3082"/>
                                        </p:tgtEl>
                                        <p:attrNameLst>
                                          <p:attrName>style.visibility</p:attrName>
                                        </p:attrNameLst>
                                      </p:cBhvr>
                                      <p:to>
                                        <p:strVal val="visible"/>
                                      </p:to>
                                    </p:set>
                                    <p:animEffect transition="in" filter="blinds(horizontal)">
                                      <p:cBhvr>
                                        <p:cTn id="15" dur="1000"/>
                                        <p:tgtEl>
                                          <p:spTgt spid="3082"/>
                                        </p:tgtEl>
                                      </p:cBhvr>
                                    </p:animEffect>
                                  </p:childTnLst>
                                </p:cTn>
                              </p:par>
                            </p:childTnLst>
                          </p:cTn>
                        </p:par>
                        <p:par>
                          <p:cTn id="16" fill="hold">
                            <p:stCondLst>
                              <p:cond delay="4000"/>
                            </p:stCondLst>
                            <p:childTnLst>
                              <p:par>
                                <p:cTn id="17" presetID="3" presetClass="entr" presetSubtype="10" fill="hold" nodeType="afterEffect">
                                  <p:stCondLst>
                                    <p:cond delay="500"/>
                                  </p:stCondLst>
                                  <p:childTnLst>
                                    <p:set>
                                      <p:cBhvr>
                                        <p:cTn id="18" dur="1" fill="hold">
                                          <p:stCondLst>
                                            <p:cond delay="0"/>
                                          </p:stCondLst>
                                        </p:cTn>
                                        <p:tgtEl>
                                          <p:spTgt spid="3084"/>
                                        </p:tgtEl>
                                        <p:attrNameLst>
                                          <p:attrName>style.visibility</p:attrName>
                                        </p:attrNameLst>
                                      </p:cBhvr>
                                      <p:to>
                                        <p:strVal val="visible"/>
                                      </p:to>
                                    </p:set>
                                    <p:animEffect transition="in" filter="blinds(horizontal)">
                                      <p:cBhvr>
                                        <p:cTn id="19" dur="1000"/>
                                        <p:tgtEl>
                                          <p:spTgt spid="3084"/>
                                        </p:tgtEl>
                                      </p:cBhvr>
                                    </p:animEffect>
                                  </p:childTnLst>
                                </p:cTn>
                              </p:par>
                            </p:childTnLst>
                          </p:cTn>
                        </p:par>
                        <p:par>
                          <p:cTn id="20" fill="hold">
                            <p:stCondLst>
                              <p:cond delay="5500"/>
                            </p:stCondLst>
                            <p:childTnLst>
                              <p:par>
                                <p:cTn id="21" presetID="3" presetClass="exit" presetSubtype="10" fill="hold" nodeType="afterEffect">
                                  <p:stCondLst>
                                    <p:cond delay="1000"/>
                                  </p:stCondLst>
                                  <p:childTnLst>
                                    <p:animEffect transition="out" filter="blinds(horizontal)">
                                      <p:cBhvr>
                                        <p:cTn id="22" dur="500"/>
                                        <p:tgtEl>
                                          <p:spTgt spid="3080"/>
                                        </p:tgtEl>
                                      </p:cBhvr>
                                    </p:animEffect>
                                    <p:set>
                                      <p:cBhvr>
                                        <p:cTn id="23" dur="1" fill="hold">
                                          <p:stCondLst>
                                            <p:cond delay="499"/>
                                          </p:stCondLst>
                                        </p:cTn>
                                        <p:tgtEl>
                                          <p:spTgt spid="3080"/>
                                        </p:tgtEl>
                                        <p:attrNameLst>
                                          <p:attrName>style.visibility</p:attrName>
                                        </p:attrNameLst>
                                      </p:cBhvr>
                                      <p:to>
                                        <p:strVal val="hidden"/>
                                      </p:to>
                                    </p:set>
                                  </p:childTnLst>
                                </p:cTn>
                              </p:par>
                            </p:childTnLst>
                          </p:cTn>
                        </p:par>
                        <p:par>
                          <p:cTn id="24" fill="hold">
                            <p:stCondLst>
                              <p:cond delay="7000"/>
                            </p:stCondLst>
                            <p:childTnLst>
                              <p:par>
                                <p:cTn id="25" presetID="3" presetClass="exit" presetSubtype="10" fill="hold" nodeType="afterEffect">
                                  <p:stCondLst>
                                    <p:cond delay="0"/>
                                  </p:stCondLst>
                                  <p:childTnLst>
                                    <p:animEffect transition="out" filter="blinds(horizontal)">
                                      <p:cBhvr>
                                        <p:cTn id="26" dur="500"/>
                                        <p:tgtEl>
                                          <p:spTgt spid="3081"/>
                                        </p:tgtEl>
                                      </p:cBhvr>
                                    </p:animEffect>
                                    <p:set>
                                      <p:cBhvr>
                                        <p:cTn id="27" dur="1" fill="hold">
                                          <p:stCondLst>
                                            <p:cond delay="499"/>
                                          </p:stCondLst>
                                        </p:cTn>
                                        <p:tgtEl>
                                          <p:spTgt spid="3081"/>
                                        </p:tgtEl>
                                        <p:attrNameLst>
                                          <p:attrName>style.visibility</p:attrName>
                                        </p:attrNameLst>
                                      </p:cBhvr>
                                      <p:to>
                                        <p:strVal val="hidden"/>
                                      </p:to>
                                    </p:set>
                                  </p:childTnLst>
                                </p:cTn>
                              </p:par>
                            </p:childTnLst>
                          </p:cTn>
                        </p:par>
                        <p:par>
                          <p:cTn id="28" fill="hold">
                            <p:stCondLst>
                              <p:cond delay="7500"/>
                            </p:stCondLst>
                            <p:childTnLst>
                              <p:par>
                                <p:cTn id="29" presetID="2" presetClass="entr" presetSubtype="4" fill="hold" nodeType="after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2000" fill="hold"/>
                                        <p:tgtEl>
                                          <p:spTgt spid="3079"/>
                                        </p:tgtEl>
                                        <p:attrNameLst>
                                          <p:attrName>ppt_x</p:attrName>
                                        </p:attrNameLst>
                                      </p:cBhvr>
                                      <p:tavLst>
                                        <p:tav tm="0">
                                          <p:val>
                                            <p:strVal val="#ppt_x"/>
                                          </p:val>
                                        </p:tav>
                                        <p:tav tm="100000">
                                          <p:val>
                                            <p:strVal val="#ppt_x"/>
                                          </p:val>
                                        </p:tav>
                                      </p:tavLst>
                                    </p:anim>
                                    <p:anim calcmode="lin" valueType="num">
                                      <p:cBhvr additive="base">
                                        <p:cTn id="32" dur="2000" fill="hold"/>
                                        <p:tgtEl>
                                          <p:spTgt spid="3079"/>
                                        </p:tgtEl>
                                        <p:attrNameLst>
                                          <p:attrName>ppt_y</p:attrName>
                                        </p:attrNameLst>
                                      </p:cBhvr>
                                      <p:tavLst>
                                        <p:tav tm="0">
                                          <p:val>
                                            <p:strVal val="1+#ppt_h/2"/>
                                          </p:val>
                                        </p:tav>
                                        <p:tav tm="100000">
                                          <p:val>
                                            <p:strVal val="#ppt_y"/>
                                          </p:val>
                                        </p:tav>
                                      </p:tavLst>
                                    </p:anim>
                                  </p:childTnLst>
                                </p:cTn>
                              </p:par>
                            </p:childTnLst>
                          </p:cTn>
                        </p:par>
                        <p:par>
                          <p:cTn id="33" fill="hold">
                            <p:stCondLst>
                              <p:cond delay="9500"/>
                            </p:stCondLst>
                            <p:childTnLst>
                              <p:par>
                                <p:cTn id="34" presetID="3" presetClass="entr" presetSubtype="10" fill="hold" nodeType="afterEffect">
                                  <p:stCondLst>
                                    <p:cond delay="0"/>
                                  </p:stCondLst>
                                  <p:childTnLst>
                                    <p:set>
                                      <p:cBhvr>
                                        <p:cTn id="35" dur="1" fill="hold">
                                          <p:stCondLst>
                                            <p:cond delay="0"/>
                                          </p:stCondLst>
                                        </p:cTn>
                                        <p:tgtEl>
                                          <p:spTgt spid="3078"/>
                                        </p:tgtEl>
                                        <p:attrNameLst>
                                          <p:attrName>style.visibility</p:attrName>
                                        </p:attrNameLst>
                                      </p:cBhvr>
                                      <p:to>
                                        <p:strVal val="visible"/>
                                      </p:to>
                                    </p:set>
                                    <p:animEffect transition="in" filter="blinds(horizontal)">
                                      <p:cBhvr>
                                        <p:cTn id="36"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jpg"/>
          <p:cNvPicPr>
            <a:picLocks noGrp="1" noChangeAspect="1"/>
          </p:cNvPicPr>
          <p:nvPr>
            <p:ph idx="1"/>
          </p:nvPr>
        </p:nvPicPr>
        <p:blipFill>
          <a:blip r:embed="rId2"/>
          <a:stretch>
            <a:fillRect/>
          </a:stretch>
        </p:blipFill>
        <p:spPr>
          <a:xfrm>
            <a:off x="0" y="0"/>
            <a:ext cx="9144000" cy="6857999"/>
          </a:xfrm>
        </p:spPr>
      </p:pic>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jpg"/>
          <p:cNvPicPr>
            <a:picLocks noGrp="1" noChangeAspect="1"/>
          </p:cNvPicPr>
          <p:nvPr>
            <p:ph idx="1"/>
          </p:nvPr>
        </p:nvPicPr>
        <p:blipFill>
          <a:blip r:embed="rId2"/>
          <a:stretch>
            <a:fillRect/>
          </a:stretch>
        </p:blipFill>
        <p:spPr>
          <a:xfrm>
            <a:off x="0" y="3969"/>
            <a:ext cx="9144000" cy="6858000"/>
          </a:xfrm>
        </p:spPr>
      </p:pic>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jpg"/>
          <p:cNvPicPr>
            <a:picLocks noGrp="1" noChangeAspect="1"/>
          </p:cNvPicPr>
          <p:nvPr>
            <p:ph idx="1"/>
          </p:nvPr>
        </p:nvPicPr>
        <p:blipFill>
          <a:blip r:embed="rId2"/>
          <a:stretch>
            <a:fillRect/>
          </a:stretch>
        </p:blipFill>
        <p:spPr>
          <a:xfrm>
            <a:off x="55264" y="13588"/>
            <a:ext cx="9054823" cy="6844412"/>
          </a:xfrm>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543800" cy="6172200"/>
          </a:xfrm>
        </p:spPr>
        <p:txBody>
          <a:bodyPr>
            <a:normAutofit/>
          </a:bodyPr>
          <a:lstStyle/>
          <a:p>
            <a:pPr marL="0" indent="0" algn="justLow" rtl="1">
              <a:lnSpc>
                <a:spcPct val="150000"/>
              </a:lnSpc>
              <a:buFont typeface="Wingdings" pitchFamily="2" charset="2"/>
              <a:buChar char="v"/>
            </a:pPr>
            <a:r>
              <a:rPr lang="ar-SA" sz="2500" b="1" dirty="0" smtClean="0">
                <a:effectLst>
                  <a:outerShdw blurRad="38100" dist="38100" dir="2700000" algn="tl">
                    <a:srgbClr val="000000">
                      <a:alpha val="43137"/>
                    </a:srgbClr>
                  </a:outerShdw>
                </a:effectLst>
                <a:cs typeface="B Nazanin" pitchFamily="2" charset="-78"/>
              </a:rPr>
              <a:t>بیماری و درگذشت</a:t>
            </a:r>
            <a:endParaRPr lang="fa-IR" sz="2500" b="1" dirty="0" smtClean="0">
              <a:effectLst>
                <a:outerShdw blurRad="38100" dist="38100" dir="2700000" algn="tl">
                  <a:srgbClr val="000000">
                    <a:alpha val="43137"/>
                  </a:srgbClr>
                </a:outerShdw>
              </a:effectLst>
              <a:cs typeface="B Nazanin" pitchFamily="2" charset="-78"/>
            </a:endParaRPr>
          </a:p>
          <a:p>
            <a:pPr marL="0" indent="0" algn="justLow" rtl="1">
              <a:lnSpc>
                <a:spcPct val="150000"/>
              </a:lnSpc>
              <a:buNone/>
            </a:pPr>
            <a:r>
              <a:rPr lang="ar-SA" sz="2500" dirty="0" smtClean="0">
                <a:cs typeface="B Nazanin" pitchFamily="2" charset="-78"/>
              </a:rPr>
              <a:t>سیمین بهبهانی که به علت مشکلات تنفسی و قلبی در بیمارستان پارس تهران بستری بود وی از پانزدهم مرداد در کما به سر می‌برد و سرانجام ساعت یک بامداد روز سه شنبه، ۲۸ مرداد ۱۳۹۳ خورشیدی برابر با ۱۹ اوت ۲۰۱۴ میلادی، در سن ۸۷ سالگی درگذشت</a:t>
            </a:r>
            <a:r>
              <a:rPr lang="fa-IR" sz="2500" dirty="0" smtClean="0">
                <a:cs typeface="B Nazanin" pitchFamily="2" charset="-78"/>
              </a:rPr>
              <a:t>.</a:t>
            </a:r>
            <a:r>
              <a:rPr lang="ar-SA" sz="2500" dirty="0" smtClean="0">
                <a:cs typeface="B Nazanin" pitchFamily="2" charset="-78"/>
              </a:rPr>
              <a:t>پیکر او با حضور مردم و ادیبان و هنرمندان از مقابل تالار وحدت تشییع شد و در بهشت زهرا در مقبره خانوادگی و کنار پدرش به خاک سپرده شد.</a:t>
            </a:r>
          </a:p>
          <a:p>
            <a:pPr marL="0" indent="0" algn="justLow" rtl="1">
              <a:lnSpc>
                <a:spcPct val="150000"/>
              </a:lnSpc>
              <a:buNone/>
            </a:pPr>
            <a:endParaRPr lang="ar-SA" dirty="0" smtClean="0">
              <a:cs typeface="B Nazanin" pitchFamily="2" charset="-78"/>
            </a:endParaRPr>
          </a:p>
        </p:txBody>
      </p:sp>
      <p:pic>
        <p:nvPicPr>
          <p:cNvPr id="4" name="Picture 3" descr="https://upload.wikimedia.org/wikipedia/commons/thumb/b/bc/Shahrooz_Shokraei_with_Simin_Behbahani.jpg/190px-Shahrooz_Shokraei_with_Simin_Behbahani.jpg">
            <a:hlinkClick r:id="rId2" tooltip="&quot;شعرخوانی شهروز شکرایی و سیمین بهبهانی برای ۴۰۰ تن از حضار در تالار همایش دانشگاه مریلند. ۲۹ مارس ۲۰۰۸.&quot;"/>
          </p:cNvPr>
          <p:cNvPicPr/>
          <p:nvPr/>
        </p:nvPicPr>
        <p:blipFill>
          <a:blip r:embed="rId3"/>
          <a:srcRect/>
          <a:stretch>
            <a:fillRect/>
          </a:stretch>
        </p:blipFill>
        <p:spPr bwMode="auto">
          <a:xfrm>
            <a:off x="838200" y="4191000"/>
            <a:ext cx="2514600" cy="2438400"/>
          </a:xfrm>
          <a:prstGeom prst="rect">
            <a:avLst/>
          </a:prstGeom>
          <a:noFill/>
          <a:ln w="9525">
            <a:noFill/>
            <a:miter lim="800000"/>
            <a:headEnd/>
            <a:tailEnd/>
          </a:ln>
        </p:spPr>
      </p:pic>
      <p:sp>
        <p:nvSpPr>
          <p:cNvPr id="5" name="TextBox 4"/>
          <p:cNvSpPr txBox="1"/>
          <p:nvPr/>
        </p:nvSpPr>
        <p:spPr>
          <a:xfrm>
            <a:off x="4191000" y="4724400"/>
            <a:ext cx="3505200" cy="1477328"/>
          </a:xfrm>
          <a:prstGeom prst="rect">
            <a:avLst/>
          </a:prstGeom>
          <a:noFill/>
        </p:spPr>
        <p:txBody>
          <a:bodyPr wrap="square" rtlCol="0">
            <a:spAutoFit/>
          </a:bodyPr>
          <a:lstStyle/>
          <a:p>
            <a:pPr algn="justLow" rtl="1">
              <a:lnSpc>
                <a:spcPct val="150000"/>
              </a:lnSpc>
            </a:pPr>
            <a:r>
              <a:rPr lang="fa-IR" sz="2000" dirty="0" smtClean="0">
                <a:cs typeface="B Nazanin" pitchFamily="2" charset="-78"/>
              </a:rPr>
              <a:t>شعرخوانی شهروز شکرایی و سیمین بهبهانی برای ۴۰۰ تن از حضار در تالار همایش دانشگاه مریلند. ۲۹ مارس ۲۰۰۸. </a:t>
            </a:r>
            <a:endParaRPr lang="en-US" sz="2000" dirty="0">
              <a:cs typeface="B Nazanin" pitchFamily="2" charset="-78"/>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3"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1000"/>
                                        <p:tgtEl>
                                          <p:spTgt spid="5"/>
                                        </p:tgtEl>
                                      </p:cBhvr>
                                    </p:animEffect>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543800" cy="4495800"/>
          </a:xfrm>
        </p:spPr>
        <p:txBody>
          <a:bodyPr>
            <a:normAutofit/>
          </a:bodyPr>
          <a:lstStyle/>
          <a:p>
            <a:pPr marL="0" indent="0" algn="justLow" rtl="1">
              <a:lnSpc>
                <a:spcPct val="150000"/>
              </a:lnSpc>
              <a:buFont typeface="Wingdings" pitchFamily="2" charset="2"/>
              <a:buChar char="v"/>
            </a:pPr>
            <a:r>
              <a:rPr lang="fa-IR" sz="2400" b="1" dirty="0" smtClean="0">
                <a:cs typeface="B Nazanin" pitchFamily="2" charset="-78"/>
              </a:rPr>
              <a:t>تشییع و خاک‌سپاری</a:t>
            </a:r>
          </a:p>
          <a:p>
            <a:pPr marL="0" indent="0" algn="justLow" rtl="1">
              <a:lnSpc>
                <a:spcPct val="150000"/>
              </a:lnSpc>
              <a:buNone/>
            </a:pPr>
            <a:r>
              <a:rPr lang="fa-IR" sz="2300" dirty="0" smtClean="0">
                <a:cs typeface="B Nazanin" pitchFamily="2" charset="-78"/>
              </a:rPr>
              <a:t>صبح جمعه ۳۱ مرداد ۱۳۹۳ در مراسم تشییع و خاکسپاری سیمین بهبهانی جمعیت بزرگی از دوستداران و طرفدارانش به تالار وحدت آمده بودند. در این مراسم شخصیت‌های شناخته شده‌ای همچون محمود دولت‌آبادی، جواد مجابی، محمد رضا شجریان، شهرام ناظری، همایون شجریان، صدیق تعریف، ابوالحسن تهامی‌نژاد (دوبلور و داماد سیمین بهبهانی) و علی بهبهانی پشت تریبن رفتند و دربارهٔ او سخنانی گفتند. شهرام ناظری غزل «دوباره می سازمت وطن» و همایون شجریان غزل «رفت آن سوار کولی» سیمین بهبهانی را به آواز خواندند</a:t>
            </a:r>
            <a:r>
              <a:rPr lang="fa-IR" sz="2400" dirty="0" smtClean="0">
                <a:cs typeface="B Nazanin" pitchFamily="2" charset="-78"/>
              </a:rPr>
              <a:t>. </a:t>
            </a:r>
          </a:p>
        </p:txBody>
      </p:sp>
      <p:pic>
        <p:nvPicPr>
          <p:cNvPr id="6" name="Picture 5" descr="images.jpg"/>
          <p:cNvPicPr>
            <a:picLocks noChangeAspect="1"/>
          </p:cNvPicPr>
          <p:nvPr/>
        </p:nvPicPr>
        <p:blipFill>
          <a:blip r:embed="rId2"/>
          <a:stretch>
            <a:fillRect/>
          </a:stretch>
        </p:blipFill>
        <p:spPr>
          <a:xfrm>
            <a:off x="533400" y="4724400"/>
            <a:ext cx="2743200" cy="1906983"/>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543800" cy="6172200"/>
          </a:xfrm>
        </p:spPr>
        <p:txBody>
          <a:bodyPr>
            <a:normAutofit fontScale="92500" lnSpcReduction="10000"/>
          </a:bodyPr>
          <a:lstStyle/>
          <a:p>
            <a:pPr marL="0" indent="0" algn="justLow" rtl="1">
              <a:lnSpc>
                <a:spcPct val="150000"/>
              </a:lnSpc>
              <a:buFont typeface="Wingdings" pitchFamily="2" charset="2"/>
              <a:buChar char="v"/>
            </a:pPr>
            <a:r>
              <a:rPr lang="fa-IR" sz="2400" b="1" dirty="0" smtClean="0">
                <a:cs typeface="B Nazanin" pitchFamily="2" charset="-78"/>
              </a:rPr>
              <a:t>حواشی</a:t>
            </a:r>
          </a:p>
          <a:p>
            <a:pPr marL="0" indent="0" algn="justLow" rtl="1">
              <a:lnSpc>
                <a:spcPct val="150000"/>
              </a:lnSpc>
              <a:buNone/>
            </a:pPr>
            <a:r>
              <a:rPr lang="fa-IR" sz="2400" dirty="0" smtClean="0">
                <a:cs typeface="B Nazanin" pitchFamily="2" charset="-78"/>
              </a:rPr>
              <a:t>پس از نشر خبرهایی درباره حواشی مراسم خاکسپاری سیمین بهبهانی، برخی حاضران در آن مراسم طی روایت‌هایی نوشتند که در مراسم او «آداب اسلامی رعایت شده است». همچنین حامد داراب شاگرد سیمین بهبهانی در مراسم ختم سیمین بهبهانی که روز یکشنبه ۲ شهریور ۱۳۹۳ در مسجد جامع شهرک غرب برگزار شد گفت: «جای تعجب است که چگونه مراسم تدفین و تشییع بانو بهبهانی برای این جمع مهم شده است حال آنکه، قبل از آن وضعیت زیستی و ناراحتی‌های بانو از برخی محرومیت‌ها و محدودیت‌ها، برایشان اهمیت نداشته؟» </a:t>
            </a:r>
          </a:p>
          <a:p>
            <a:pPr marL="0" indent="0" algn="justLow" rtl="1">
              <a:lnSpc>
                <a:spcPct val="150000"/>
              </a:lnSpc>
              <a:buNone/>
            </a:pPr>
            <a:r>
              <a:rPr lang="fa-IR" sz="2400" dirty="0" smtClean="0">
                <a:cs typeface="B Nazanin" pitchFamily="2" charset="-78"/>
              </a:rPr>
              <a:t>خبرگزاری فارس با چاپ یادداشتی از علی‌رضا قزوه نوشت: «عده‌ای ورشکسته از جنازه و فکر سیمین سوءاستفاده کردند تا انقلاب را تحقیر کنند» او در جایی از این یادداشت آورده بود: «نمونه‌اش را هنگام تلقین خواندن بر جنازه سیمین دیدیم. عده‌ای همچنان به جای صلوات و دعا، سوت می‌زدند.</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jpg"/>
          <p:cNvPicPr>
            <a:picLocks noGrp="1" noChangeAspect="1"/>
          </p:cNvPicPr>
          <p:nvPr>
            <p:ph idx="1"/>
          </p:nvPr>
        </p:nvPicPr>
        <p:blipFill>
          <a:blip r:embed="rId2"/>
          <a:stretch>
            <a:fillRect/>
          </a:stretch>
        </p:blipFill>
        <p:spPr>
          <a:xfrm>
            <a:off x="0" y="0"/>
            <a:ext cx="9144000" cy="6879244"/>
          </a:xfrm>
        </p:spPr>
      </p:pic>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9.jpg"/>
          <p:cNvPicPr>
            <a:picLocks noGrp="1" noChangeAspect="1"/>
          </p:cNvPicPr>
          <p:nvPr>
            <p:ph idx="1"/>
          </p:nvPr>
        </p:nvPicPr>
        <p:blipFill>
          <a:blip r:embed="rId2"/>
          <a:stretch>
            <a:fillRect/>
          </a:stretch>
        </p:blipFill>
        <p:spPr>
          <a:xfrm>
            <a:off x="0" y="0"/>
            <a:ext cx="9124263" cy="6859555"/>
          </a:xfrm>
        </p:spPr>
      </p:pic>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jpg"/>
          <p:cNvPicPr>
            <a:picLocks noGrp="1" noChangeAspect="1"/>
          </p:cNvPicPr>
          <p:nvPr>
            <p:ph idx="1"/>
          </p:nvPr>
        </p:nvPicPr>
        <p:blipFill>
          <a:blip r:embed="rId2"/>
          <a:stretch>
            <a:fillRect/>
          </a:stretch>
        </p:blipFill>
        <p:spPr>
          <a:xfrm>
            <a:off x="0" y="0"/>
            <a:ext cx="9143999" cy="6967531"/>
          </a:xfrm>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lnSpc>
                <a:spcPct val="150000"/>
              </a:lnSpc>
            </a:pPr>
            <a:r>
              <a:rPr lang="fa-IR" sz="5400" dirty="0" smtClean="0">
                <a:effectLst>
                  <a:glow rad="63500">
                    <a:schemeClr val="accent3">
                      <a:satMod val="175000"/>
                      <a:alpha val="40000"/>
                    </a:schemeClr>
                  </a:glow>
                  <a:reflection blurRad="6350" stA="55000" endA="300" endPos="45500" dir="5400000" sy="-100000" algn="bl" rotWithShape="0"/>
                </a:effectLst>
                <a:cs typeface="B Nazanin" pitchFamily="2" charset="-78"/>
              </a:rPr>
              <a:t>زندگی نامه شاعر</a:t>
            </a:r>
            <a:br>
              <a:rPr lang="fa-IR" sz="5400" dirty="0" smtClean="0">
                <a:effectLst>
                  <a:glow rad="63500">
                    <a:schemeClr val="accent3">
                      <a:satMod val="175000"/>
                      <a:alpha val="40000"/>
                    </a:schemeClr>
                  </a:glow>
                  <a:reflection blurRad="6350" stA="55000" endA="300" endPos="45500" dir="5400000" sy="-100000" algn="bl" rotWithShape="0"/>
                </a:effectLst>
                <a:cs typeface="B Nazanin" pitchFamily="2" charset="-78"/>
              </a:rPr>
            </a:br>
            <a:r>
              <a:rPr lang="fa-IR" sz="5400" dirty="0" smtClean="0">
                <a:effectLst>
                  <a:glow rad="63500">
                    <a:schemeClr val="accent3">
                      <a:satMod val="175000"/>
                      <a:alpha val="40000"/>
                    </a:schemeClr>
                  </a:glow>
                  <a:reflection blurRad="6350" stA="55000" endA="300" endPos="45500" dir="5400000" sy="-100000" algn="bl" rotWithShape="0"/>
                </a:effectLst>
                <a:cs typeface="B Nazanin" pitchFamily="2" charset="-78"/>
              </a:rPr>
              <a:t>سیمین بهبهانی</a:t>
            </a:r>
            <a:endParaRPr lang="en-US" sz="5400" dirty="0">
              <a:effectLst>
                <a:glow rad="63500">
                  <a:schemeClr val="accent3">
                    <a:satMod val="175000"/>
                    <a:alpha val="40000"/>
                  </a:schemeClr>
                </a:glow>
                <a:reflection blurRad="6350" stA="55000" endA="300" endPos="45500" dir="5400000" sy="-100000" algn="bl" rotWithShape="0"/>
              </a:effectLst>
              <a:cs typeface="B Nazanin" pitchFamily="2" charset="-78"/>
            </a:endParaRPr>
          </a:p>
        </p:txBody>
      </p:sp>
      <p:sp>
        <p:nvSpPr>
          <p:cNvPr id="4" name="Subtitle 3"/>
          <p:cNvSpPr>
            <a:spLocks noGrp="1"/>
          </p:cNvSpPr>
          <p:nvPr>
            <p:ph type="subTitle" idx="1"/>
          </p:nvPr>
        </p:nvSpPr>
        <p:spPr/>
        <p:txBody>
          <a:bodyP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Nazanin" pitchFamily="2" charset="-78"/>
              </a:rPr>
              <a:t>کتاب‌شناسی</a:t>
            </a:r>
          </a:p>
        </p:txBody>
      </p:sp>
      <p:sp>
        <p:nvSpPr>
          <p:cNvPr id="3" name="Content Placeholder 2"/>
          <p:cNvSpPr>
            <a:spLocks noGrp="1"/>
          </p:cNvSpPr>
          <p:nvPr>
            <p:ph idx="1"/>
          </p:nvPr>
        </p:nvSpPr>
        <p:spPr>
          <a:xfrm>
            <a:off x="4114800" y="1447800"/>
            <a:ext cx="3810000" cy="3352800"/>
          </a:xfrm>
        </p:spPr>
        <p:txBody>
          <a:bodyPr>
            <a:noAutofit/>
          </a:bodyPr>
          <a:lstStyle/>
          <a:p>
            <a:pPr algn="r" rtl="1">
              <a:buFont typeface="Wingdings" pitchFamily="2" charset="2"/>
              <a:buChar char="ü"/>
            </a:pPr>
            <a:r>
              <a:rPr lang="fa-IR" sz="1800" b="1" i="1" dirty="0" smtClean="0">
                <a:cs typeface="B Nazanin" pitchFamily="2" charset="-78"/>
              </a:rPr>
              <a:t>سه‌تار شکسته (۱۳۳۰/۱۹۵۱)</a:t>
            </a:r>
          </a:p>
          <a:p>
            <a:pPr algn="r" rtl="1">
              <a:buFont typeface="Wingdings" pitchFamily="2" charset="2"/>
              <a:buChar char="ü"/>
            </a:pPr>
            <a:r>
              <a:rPr lang="fa-IR" sz="1800" b="1" i="1" dirty="0" smtClean="0">
                <a:cs typeface="B Nazanin" pitchFamily="2" charset="-78"/>
              </a:rPr>
              <a:t>جای پا (۱۳۳۵/۱۹۵۴)</a:t>
            </a:r>
          </a:p>
          <a:p>
            <a:pPr algn="r" rtl="1">
              <a:buFont typeface="Wingdings" pitchFamily="2" charset="2"/>
              <a:buChar char="ü"/>
            </a:pPr>
            <a:r>
              <a:rPr lang="fa-IR" sz="1800" b="1" i="1" dirty="0" smtClean="0">
                <a:cs typeface="B Nazanin" pitchFamily="2" charset="-78"/>
              </a:rPr>
              <a:t>چلچراغ (۱۳۳۶/۱۹۵۵)</a:t>
            </a:r>
          </a:p>
          <a:p>
            <a:pPr algn="r" rtl="1">
              <a:buFont typeface="Wingdings" pitchFamily="2" charset="2"/>
              <a:buChar char="ü"/>
            </a:pPr>
            <a:r>
              <a:rPr lang="fa-IR" sz="1800" b="1" i="1" dirty="0" smtClean="0">
                <a:cs typeface="B Nazanin" pitchFamily="2" charset="-78"/>
              </a:rPr>
              <a:t>مرمر (۱۳۴۱/۱۹۶۱)</a:t>
            </a:r>
          </a:p>
          <a:p>
            <a:pPr algn="r" rtl="1">
              <a:buFont typeface="Wingdings" pitchFamily="2" charset="2"/>
              <a:buChar char="ü"/>
            </a:pPr>
            <a:r>
              <a:rPr lang="fa-IR" sz="1800" b="1" i="1" dirty="0" smtClean="0">
                <a:cs typeface="B Nazanin" pitchFamily="2" charset="-78"/>
              </a:rPr>
              <a:t>رستاخیز (۱۳۵۲/۱۹۷۱)</a:t>
            </a:r>
          </a:p>
          <a:p>
            <a:pPr algn="r" rtl="1">
              <a:buFont typeface="Wingdings" pitchFamily="2" charset="2"/>
              <a:buChar char="ü"/>
            </a:pPr>
            <a:r>
              <a:rPr lang="fa-IR" sz="1800" b="1" i="1" dirty="0" smtClean="0">
                <a:cs typeface="B Nazanin" pitchFamily="2" charset="-78"/>
              </a:rPr>
              <a:t>خطی ز سرعت و از آتش (۱۳۶۰/۱۹۸۰)</a:t>
            </a:r>
          </a:p>
          <a:p>
            <a:pPr algn="r" rtl="1">
              <a:buFont typeface="Wingdings" pitchFamily="2" charset="2"/>
              <a:buChar char="ü"/>
            </a:pPr>
            <a:r>
              <a:rPr lang="fa-IR" sz="1800" b="1" i="1" dirty="0" smtClean="0">
                <a:cs typeface="B Nazanin" pitchFamily="2" charset="-78"/>
              </a:rPr>
              <a:t>دشت ارژن (۱۳۶۲/۱۹۸۳)</a:t>
            </a:r>
          </a:p>
          <a:p>
            <a:pPr algn="r" rtl="1">
              <a:buFont typeface="Wingdings" pitchFamily="2" charset="2"/>
              <a:buChar char="ü"/>
            </a:pPr>
            <a:r>
              <a:rPr lang="fa-IR" sz="1800" b="1" i="1" dirty="0" smtClean="0">
                <a:cs typeface="B Nazanin" pitchFamily="2" charset="-78"/>
              </a:rPr>
              <a:t>گزینه اشعار (۱۳۶۷)</a:t>
            </a:r>
          </a:p>
          <a:p>
            <a:pPr algn="r" rtl="1">
              <a:buFont typeface="Wingdings" pitchFamily="2" charset="2"/>
              <a:buChar char="ü"/>
            </a:pPr>
            <a:r>
              <a:rPr lang="fa-IR" sz="1800" b="1" i="1" dirty="0" smtClean="0">
                <a:cs typeface="B Nazanin" pitchFamily="2" charset="-78"/>
              </a:rPr>
              <a:t>درباره هنر و ادبیات (۱۳۶۸)</a:t>
            </a:r>
          </a:p>
          <a:p>
            <a:pPr algn="r" rtl="1">
              <a:buFont typeface="Wingdings" pitchFamily="2" charset="2"/>
              <a:buChar char="ü"/>
            </a:pPr>
            <a:r>
              <a:rPr lang="fa-IR" sz="1800" b="1" i="1" dirty="0" smtClean="0">
                <a:cs typeface="B Nazanin" pitchFamily="2" charset="-78"/>
              </a:rPr>
              <a:t>آن مرد، مرد همراهم (۱۳۶۹)</a:t>
            </a:r>
          </a:p>
          <a:p>
            <a:pPr algn="r" rtl="1">
              <a:buNone/>
            </a:pPr>
            <a:endParaRPr lang="en-US" sz="1400" b="1" dirty="0">
              <a:cs typeface="B Nazanin" pitchFamily="2" charset="-78"/>
            </a:endParaRPr>
          </a:p>
        </p:txBody>
      </p:sp>
      <p:sp>
        <p:nvSpPr>
          <p:cNvPr id="5" name="TextBox 4"/>
          <p:cNvSpPr txBox="1"/>
          <p:nvPr/>
        </p:nvSpPr>
        <p:spPr>
          <a:xfrm>
            <a:off x="228600" y="1524000"/>
            <a:ext cx="4191000" cy="3693319"/>
          </a:xfrm>
          <a:prstGeom prst="rect">
            <a:avLst/>
          </a:prstGeom>
          <a:noFill/>
        </p:spPr>
        <p:txBody>
          <a:bodyPr wrap="square" rtlCol="0">
            <a:spAutoFit/>
          </a:bodyPr>
          <a:lstStyle/>
          <a:p>
            <a:pPr algn="r" rtl="1">
              <a:buFont typeface="Wingdings" pitchFamily="2" charset="2"/>
              <a:buChar char="ü"/>
            </a:pPr>
            <a:r>
              <a:rPr lang="fa-IR" b="1" i="1" dirty="0" smtClean="0">
                <a:cs typeface="B Nazanin" pitchFamily="2" charset="-78"/>
              </a:rPr>
              <a:t>کاغذین‌جامه</a:t>
            </a:r>
            <a:r>
              <a:rPr lang="fa-IR" b="1" dirty="0" smtClean="0">
                <a:cs typeface="B Nazanin" pitchFamily="2" charset="-78"/>
              </a:rPr>
              <a:t> (۱۳۷۱/۱۹۹۲)</a:t>
            </a:r>
          </a:p>
          <a:p>
            <a:pPr algn="r" rtl="1">
              <a:buFont typeface="Wingdings" pitchFamily="2" charset="2"/>
              <a:buChar char="ü"/>
            </a:pPr>
            <a:r>
              <a:rPr lang="fa-IR" b="1" i="1" dirty="0" smtClean="0">
                <a:cs typeface="B Nazanin" pitchFamily="2" charset="-78"/>
              </a:rPr>
              <a:t>کولی و نامه و عشق</a:t>
            </a:r>
            <a:r>
              <a:rPr lang="fa-IR" b="1" dirty="0" smtClean="0">
                <a:cs typeface="B Nazanin" pitchFamily="2" charset="-78"/>
              </a:rPr>
              <a:t> (۱۳۷۳)</a:t>
            </a:r>
          </a:p>
          <a:p>
            <a:pPr algn="r" rtl="1">
              <a:buFont typeface="Wingdings" pitchFamily="2" charset="2"/>
              <a:buChar char="ü"/>
            </a:pPr>
            <a:r>
              <a:rPr lang="fa-IR" b="1" i="1" dirty="0" smtClean="0">
                <a:cs typeface="B Nazanin" pitchFamily="2" charset="-78"/>
              </a:rPr>
              <a:t>عاشق‌تر از همیشه بخوان</a:t>
            </a:r>
            <a:r>
              <a:rPr lang="fa-IR" b="1" dirty="0" smtClean="0">
                <a:cs typeface="B Nazanin" pitchFamily="2" charset="-78"/>
              </a:rPr>
              <a:t> (۱۳۷۳)</a:t>
            </a:r>
          </a:p>
          <a:p>
            <a:pPr algn="r" rtl="1">
              <a:buFont typeface="Wingdings" pitchFamily="2" charset="2"/>
              <a:buChar char="ü"/>
            </a:pPr>
            <a:r>
              <a:rPr lang="fa-IR" b="1" i="1" dirty="0" smtClean="0">
                <a:cs typeface="B Nazanin" pitchFamily="2" charset="-78"/>
              </a:rPr>
              <a:t>شاعران امروز فرانسه</a:t>
            </a:r>
            <a:r>
              <a:rPr lang="fa-IR" b="1" dirty="0" smtClean="0">
                <a:cs typeface="B Nazanin" pitchFamily="2" charset="-78"/>
              </a:rPr>
              <a:t> (۱۳۷۳) [ترجمه فارسی از اثر پیر دوبوادفر، چاپ دوم :۱۳۸۲]</a:t>
            </a:r>
          </a:p>
          <a:p>
            <a:pPr algn="r" rtl="1">
              <a:buFont typeface="Wingdings" pitchFamily="2" charset="2"/>
              <a:buChar char="ü"/>
            </a:pPr>
            <a:r>
              <a:rPr lang="fa-IR" b="1" i="1" dirty="0" smtClean="0">
                <a:cs typeface="B Nazanin" pitchFamily="2" charset="-78"/>
              </a:rPr>
              <a:t>با قلب خود چه خریدم؟</a:t>
            </a:r>
            <a:r>
              <a:rPr lang="fa-IR" b="1" dirty="0" smtClean="0">
                <a:cs typeface="B Nazanin" pitchFamily="2" charset="-78"/>
              </a:rPr>
              <a:t> (۱۳۷۵/۱۹۹۶)</a:t>
            </a:r>
          </a:p>
          <a:p>
            <a:pPr algn="r" rtl="1">
              <a:buFont typeface="Wingdings" pitchFamily="2" charset="2"/>
              <a:buChar char="ü"/>
            </a:pPr>
            <a:r>
              <a:rPr lang="fa-IR" b="1" i="1" dirty="0" smtClean="0">
                <a:cs typeface="B Nazanin" pitchFamily="2" charset="-78"/>
              </a:rPr>
              <a:t>یک دریچه آزادی</a:t>
            </a:r>
            <a:r>
              <a:rPr lang="fa-IR" b="1" dirty="0" smtClean="0">
                <a:cs typeface="B Nazanin" pitchFamily="2" charset="-78"/>
              </a:rPr>
              <a:t> (۱۳۷۴/۱۹۹۵)</a:t>
            </a:r>
          </a:p>
          <a:p>
            <a:pPr algn="r" rtl="1">
              <a:buFont typeface="Wingdings" pitchFamily="2" charset="2"/>
              <a:buChar char="ü"/>
            </a:pPr>
            <a:r>
              <a:rPr lang="fa-IR" b="1" i="1" dirty="0" smtClean="0">
                <a:cs typeface="B Nazanin" pitchFamily="2" charset="-78"/>
              </a:rPr>
              <a:t>مجموعه اشعار</a:t>
            </a:r>
            <a:r>
              <a:rPr lang="fa-IR" b="1" dirty="0" smtClean="0">
                <a:cs typeface="B Nazanin" pitchFamily="2" charset="-78"/>
              </a:rPr>
              <a:t> (۲۰۰۳)</a:t>
            </a:r>
          </a:p>
          <a:p>
            <a:pPr algn="r" rtl="1">
              <a:buFont typeface="Wingdings" pitchFamily="2" charset="2"/>
              <a:buChar char="ü"/>
            </a:pPr>
            <a:r>
              <a:rPr lang="fa-IR" b="1" i="1" dirty="0" smtClean="0">
                <a:cs typeface="B Nazanin" pitchFamily="2" charset="-78"/>
              </a:rPr>
              <a:t>یکی مثلاً این که</a:t>
            </a:r>
            <a:r>
              <a:rPr lang="fa-IR" b="1" dirty="0" smtClean="0">
                <a:cs typeface="B Nazanin" pitchFamily="2" charset="-78"/>
              </a:rPr>
              <a:t> (۲۰۰۵)</a:t>
            </a:r>
          </a:p>
          <a:p>
            <a:pPr algn="r" rtl="1">
              <a:buFont typeface="Wingdings" pitchFamily="2" charset="2"/>
              <a:buChar char="ü"/>
            </a:pPr>
            <a:r>
              <a:rPr lang="fa-IR" b="1" i="1" dirty="0" smtClean="0">
                <a:cs typeface="B Nazanin" pitchFamily="2" charset="-78"/>
              </a:rPr>
              <a:t>با مادرم هم‌راه ـ زندگی‌نامه خود نوشت</a:t>
            </a:r>
            <a:r>
              <a:rPr lang="fa-IR" b="1" dirty="0" smtClean="0">
                <a:cs typeface="B Nazanin" pitchFamily="2" charset="-78"/>
              </a:rPr>
              <a:t>(۱۳۹۰)</a:t>
            </a:r>
          </a:p>
          <a:p>
            <a:pPr algn="r" rtl="1">
              <a:buFont typeface="Wingdings" pitchFamily="2" charset="2"/>
              <a:buChar char="ü"/>
            </a:pPr>
            <a:r>
              <a:rPr lang="fa-IR" b="1" i="1" dirty="0" smtClean="0">
                <a:cs typeface="B Nazanin" pitchFamily="2" charset="-78"/>
              </a:rPr>
              <a:t>شعر زمان ما</a:t>
            </a:r>
            <a:r>
              <a:rPr lang="fa-IR" b="1" dirty="0" smtClean="0">
                <a:cs typeface="B Nazanin" pitchFamily="2" charset="-78"/>
              </a:rPr>
              <a:t> (۱۳۹۱)</a:t>
            </a:r>
          </a:p>
          <a:p>
            <a:pPr algn="r" rtl="1">
              <a:buFont typeface="Wingdings" pitchFamily="2" charset="2"/>
              <a:buChar char="ü"/>
            </a:pPr>
            <a:r>
              <a:rPr lang="fa-IR" b="1" dirty="0" smtClean="0">
                <a:cs typeface="B Nazanin" pitchFamily="2" charset="-78"/>
              </a:rPr>
              <a:t>مجموعه اشعار سیمین بهبهانی (۱۳۹۱)</a:t>
            </a:r>
          </a:p>
          <a:p>
            <a:pPr>
              <a:buFont typeface="Wingdings" pitchFamily="2" charset="2"/>
              <a:buChar char="ü"/>
            </a:pPr>
            <a:endParaRPr lang="en-US" dirty="0"/>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6000" dirty="0" smtClean="0">
                <a:cs typeface="B Nazanin" pitchFamily="2" charset="-78"/>
              </a:rPr>
              <a:t>منابع</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buFont typeface="Wingdings" pitchFamily="2" charset="2"/>
              <a:buChar char="q"/>
            </a:pPr>
            <a:r>
              <a:rPr lang="fa-IR" sz="2400" dirty="0" smtClean="0">
                <a:cs typeface="B Nazanin" pitchFamily="2" charset="-78"/>
              </a:rPr>
              <a:t>شاعری که هرگز قلم یا روحش را نفروخت، مقاله واشنگتن پست درباره سیمین بهبهانی.</a:t>
            </a:r>
          </a:p>
          <a:p>
            <a:pPr algn="r" rtl="1">
              <a:buFont typeface="Wingdings" pitchFamily="2" charset="2"/>
              <a:buChar char="q"/>
            </a:pPr>
            <a:r>
              <a:rPr lang="fa-IR" sz="2400" dirty="0" smtClean="0">
                <a:cs typeface="B Nazanin" pitchFamily="2" charset="-78"/>
              </a:rPr>
              <a:t>«نیمای غزل» به میهمانی خاک رفت</a:t>
            </a:r>
          </a:p>
          <a:p>
            <a:pPr algn="r" rtl="1">
              <a:buFont typeface="Wingdings" pitchFamily="2" charset="2"/>
              <a:buChar char="q"/>
            </a:pPr>
            <a:r>
              <a:rPr lang="fa-IR" sz="2400" dirty="0" smtClean="0">
                <a:cs typeface="B Nazanin" pitchFamily="2" charset="-78"/>
              </a:rPr>
              <a:t>تذکره اندرونی، بنفشه حجازی، ۱۵۱–۱۵۶ (شرح حال فخر عظمی ارغون).</a:t>
            </a:r>
          </a:p>
          <a:p>
            <a:pPr algn="r" rtl="1">
              <a:buFont typeface="Wingdings" pitchFamily="2" charset="2"/>
              <a:buChar char="q"/>
            </a:pPr>
            <a:r>
              <a:rPr lang="fa-IR" sz="2400" dirty="0" smtClean="0">
                <a:cs typeface="B Nazanin" pitchFamily="2" charset="-78"/>
              </a:rPr>
              <a:t>بخش آثار: بهبهانی، سیمین، با قلب خود چه خریدم؟، لس‌آنجلس: شرکت کتاب، ۱۳۷۵/۱۹۹۶، پشت جلد.</a:t>
            </a:r>
          </a:p>
          <a:p>
            <a:pPr algn="r" rtl="1">
              <a:buFont typeface="Wingdings" pitchFamily="2" charset="2"/>
              <a:buChar char="q"/>
            </a:pPr>
            <a:r>
              <a:rPr lang="fa-IR" sz="2400" dirty="0" smtClean="0">
                <a:cs typeface="B Nazanin" pitchFamily="2" charset="-78"/>
              </a:rPr>
              <a:t>روزنامه شرق، شماره ۷۶۵، صفحه ۲۸، ۱۳۸۵</a:t>
            </a:r>
          </a:p>
          <a:p>
            <a:pPr algn="r" rtl="1">
              <a:buFont typeface="Wingdings" pitchFamily="2" charset="2"/>
              <a:buChar char="q"/>
            </a:pPr>
            <a:r>
              <a:rPr lang="fa-IR" sz="2400" dirty="0" smtClean="0">
                <a:cs typeface="B Nazanin" pitchFamily="2" charset="-78"/>
              </a:rPr>
              <a:t>روزنامه همشهری، شماره ۲۴، ۱۳۸۲</a:t>
            </a:r>
          </a:p>
          <a:p>
            <a:pPr algn="r" rtl="1">
              <a:buFont typeface="Wingdings" pitchFamily="2" charset="2"/>
              <a:buChar char="q"/>
            </a:pPr>
            <a:endParaRPr lang="en-US" sz="2400" dirty="0">
              <a:cs typeface="B Nazanin" pitchFamily="2" charset="-78"/>
            </a:endParaRPr>
          </a:p>
        </p:txBody>
      </p:sp>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mthumb.php.jpg"/>
          <p:cNvPicPr>
            <a:picLocks noChangeAspect="1"/>
          </p:cNvPicPr>
          <p:nvPr/>
        </p:nvPicPr>
        <p:blipFill>
          <a:blip r:embed="rId2"/>
          <a:stretch>
            <a:fillRect/>
          </a:stretch>
        </p:blipFill>
        <p:spPr>
          <a:xfrm>
            <a:off x="1295400" y="152400"/>
            <a:ext cx="6858000" cy="6705600"/>
          </a:xfrm>
          <a:prstGeom prst="rect">
            <a:avLst/>
          </a:prstGeom>
        </p:spPr>
      </p:pic>
    </p:spTree>
  </p:cSld>
  <p:clrMapOvr>
    <a:overrideClrMapping bg1="dk1" tx1="lt1" bg2="dk2" tx2="lt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jpg"/>
          <p:cNvPicPr>
            <a:picLocks noChangeAspect="1"/>
          </p:cNvPicPr>
          <p:nvPr/>
        </p:nvPicPr>
        <p:blipFill>
          <a:blip r:embed="rId2"/>
          <a:stretch>
            <a:fillRect/>
          </a:stretch>
        </p:blipFill>
        <p:spPr>
          <a:xfrm>
            <a:off x="1262062" y="881062"/>
            <a:ext cx="6619875" cy="5095875"/>
          </a:xfrm>
          <a:prstGeom prst="rect">
            <a:avLst/>
          </a:prstGeom>
        </p:spPr>
      </p:pic>
    </p:spTree>
  </p:cSld>
  <p:clrMapOvr>
    <a:overrideClrMapping bg1="dk1" tx1="lt1" bg2="dk2" tx2="lt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jpg"/>
          <p:cNvPicPr>
            <a:picLocks noGrp="1" noChangeAspect="1"/>
          </p:cNvPicPr>
          <p:nvPr>
            <p:ph idx="1"/>
          </p:nvPr>
        </p:nvPicPr>
        <p:blipFill>
          <a:blip r:embed="rId2"/>
          <a:stretch>
            <a:fillRect/>
          </a:stretch>
        </p:blipFill>
        <p:spPr>
          <a:xfrm>
            <a:off x="2516014" y="69396"/>
            <a:ext cx="4341986" cy="6741920"/>
          </a:xfrm>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0.jpg"/>
          <p:cNvPicPr>
            <a:picLocks noGrp="1" noChangeAspect="1"/>
          </p:cNvPicPr>
          <p:nvPr>
            <p:ph idx="1"/>
          </p:nvPr>
        </p:nvPicPr>
        <p:blipFill>
          <a:blip r:embed="rId2"/>
          <a:stretch>
            <a:fillRect/>
          </a:stretch>
        </p:blipFill>
        <p:spPr>
          <a:xfrm>
            <a:off x="1447800" y="337344"/>
            <a:ext cx="6324600" cy="6324600"/>
          </a:xfrm>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jpg"/>
          <p:cNvPicPr>
            <a:picLocks noGrp="1" noChangeAspect="1"/>
          </p:cNvPicPr>
          <p:nvPr>
            <p:ph idx="1"/>
          </p:nvPr>
        </p:nvPicPr>
        <p:blipFill>
          <a:blip r:embed="rId2"/>
          <a:stretch>
            <a:fillRect/>
          </a:stretch>
        </p:blipFill>
        <p:spPr>
          <a:xfrm>
            <a:off x="1219200" y="219406"/>
            <a:ext cx="6248400" cy="6223799"/>
          </a:xfrm>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JPG"/>
          <p:cNvPicPr>
            <a:picLocks noGrp="1" noChangeAspect="1"/>
          </p:cNvPicPr>
          <p:nvPr>
            <p:ph idx="1"/>
          </p:nvPr>
        </p:nvPicPr>
        <p:blipFill>
          <a:blip r:embed="rId2"/>
          <a:stretch>
            <a:fillRect/>
          </a:stretch>
        </p:blipFill>
        <p:spPr>
          <a:xfrm>
            <a:off x="533400" y="914400"/>
            <a:ext cx="7523618" cy="4631887"/>
          </a:xfrm>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jpg"/>
          <p:cNvPicPr>
            <a:picLocks noGrp="1" noChangeAspect="1"/>
          </p:cNvPicPr>
          <p:nvPr>
            <p:ph idx="1"/>
          </p:nvPr>
        </p:nvPicPr>
        <p:blipFill>
          <a:blip r:embed="rId2"/>
          <a:stretch>
            <a:fillRect/>
          </a:stretch>
        </p:blipFill>
        <p:spPr>
          <a:xfrm>
            <a:off x="1752600" y="-1"/>
            <a:ext cx="4419600" cy="6647079"/>
          </a:xfrm>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jpg"/>
          <p:cNvPicPr>
            <a:picLocks noGrp="1" noChangeAspect="1"/>
          </p:cNvPicPr>
          <p:nvPr>
            <p:ph idx="1"/>
          </p:nvPr>
        </p:nvPicPr>
        <p:blipFill>
          <a:blip r:embed="rId2"/>
          <a:stretch>
            <a:fillRect/>
          </a:stretch>
        </p:blipFill>
        <p:spPr>
          <a:xfrm>
            <a:off x="2209800" y="228600"/>
            <a:ext cx="4419600" cy="6381240"/>
          </a:xfrm>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TotalTime>
  <Words>1344</Words>
  <Application>Microsoft Office PowerPoint</Application>
  <PresentationFormat>On-screen Show (4:3)</PresentationFormat>
  <Paragraphs>108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Presentation1</vt:lpstr>
      <vt:lpstr>PowerPoint Presentation</vt:lpstr>
      <vt:lpstr>PowerPoint Presentation</vt:lpstr>
      <vt:lpstr>زندگی نامه شاعر سیمین بهبهانی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زندگی شخصی  سیمین خلیلی معروف به  سیمین بهبهانی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کتاب‌شناسی</vt:lpstr>
      <vt:lpstr>منابع</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MST-PC</dc:creator>
  <cp:lastModifiedBy>Peyman-pc</cp:lastModifiedBy>
  <cp:revision>18</cp:revision>
  <dcterms:created xsi:type="dcterms:W3CDTF">2015-12-21T12:58:35Z</dcterms:created>
  <dcterms:modified xsi:type="dcterms:W3CDTF">2017-01-26T22:00:22Z</dcterms:modified>
</cp:coreProperties>
</file>