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70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4B02-794A-4A4A-B6E5-06784DD2CF60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E83F-C286-4626-BD73-03BAFCB5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7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4B02-794A-4A4A-B6E5-06784DD2CF60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E83F-C286-4626-BD73-03BAFCB5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6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4B02-794A-4A4A-B6E5-06784DD2CF60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E83F-C286-4626-BD73-03BAFCB5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80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4B02-794A-4A4A-B6E5-06784DD2CF60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E83F-C286-4626-BD73-03BAFCB5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90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4B02-794A-4A4A-B6E5-06784DD2CF60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E83F-C286-4626-BD73-03BAFCB5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21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4B02-794A-4A4A-B6E5-06784DD2CF60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E83F-C286-4626-BD73-03BAFCB5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96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4B02-794A-4A4A-B6E5-06784DD2CF60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E83F-C286-4626-BD73-03BAFCB5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79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4B02-794A-4A4A-B6E5-06784DD2CF60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E83F-C286-4626-BD73-03BAFCB5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37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4B02-794A-4A4A-B6E5-06784DD2CF60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E83F-C286-4626-BD73-03BAFCB5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6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4B02-794A-4A4A-B6E5-06784DD2CF60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D8CE83F-C286-4626-BD73-03BAFCB5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4B02-794A-4A4A-B6E5-06784DD2CF60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E83F-C286-4626-BD73-03BAFCB5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1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4B02-794A-4A4A-B6E5-06784DD2CF60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E83F-C286-4626-BD73-03BAFCB5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4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4B02-794A-4A4A-B6E5-06784DD2CF60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E83F-C286-4626-BD73-03BAFCB5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4B02-794A-4A4A-B6E5-06784DD2CF60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E83F-C286-4626-BD73-03BAFCB5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3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4B02-794A-4A4A-B6E5-06784DD2CF60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E83F-C286-4626-BD73-03BAFCB5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7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4B02-794A-4A4A-B6E5-06784DD2CF60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E83F-C286-4626-BD73-03BAFCB5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6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4B02-794A-4A4A-B6E5-06784DD2CF60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E83F-C286-4626-BD73-03BAFCB5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3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7B4B02-794A-4A4A-B6E5-06784DD2CF60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8CE83F-C286-4626-BD73-03BAFCB5D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4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bnsinagenelab.com/wp-content/uploads/FragileX-47382.p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اختلالات رشدی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احمدرضا موحدی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4137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83" y="369453"/>
            <a:ext cx="693420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3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1" y="129309"/>
            <a:ext cx="8385104" cy="6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16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55" y="563418"/>
            <a:ext cx="7612932" cy="57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67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cs typeface="B Nazanin" panose="00000400000000000000" pitchFamily="2" charset="-78"/>
              </a:rPr>
              <a:t>اختلالات  ا</a:t>
            </a:r>
            <a:r>
              <a:rPr lang="fa-IR" b="1" dirty="0">
                <a:cs typeface="B Nazanin" panose="00000400000000000000" pitchFamily="2" charset="-78"/>
              </a:rPr>
              <a:t>س</a:t>
            </a:r>
            <a:r>
              <a:rPr lang="ar-SA" b="1" dirty="0">
                <a:cs typeface="B Nazanin" panose="00000400000000000000" pitchFamily="2" charset="-78"/>
              </a:rPr>
              <a:t>پکتروم الکلی جنینی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/>
            </a:r>
            <a:b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1018" y="2666999"/>
            <a:ext cx="4742005" cy="3429001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ظاهر غیرطبیعی </a:t>
            </a:r>
            <a:r>
              <a:rPr lang="fa-IR" dirty="0" smtClean="0">
                <a:cs typeface="B Nazanin" panose="00000400000000000000" pitchFamily="2" charset="-78"/>
              </a:rPr>
              <a:t>فرد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، </a:t>
            </a:r>
            <a:r>
              <a:rPr lang="fa-IR" dirty="0">
                <a:cs typeface="B Nazanin" panose="00000400000000000000" pitchFamily="2" charset="-78"/>
              </a:rPr>
              <a:t>کوتاهی قد</a:t>
            </a:r>
            <a:r>
              <a:rPr lang="fa-IR" dirty="0" smtClean="0">
                <a:cs typeface="B Nazanin" panose="00000400000000000000" pitchFamily="2" charset="-78"/>
              </a:rPr>
              <a:t>،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وزن کم، سر کوچک</a:t>
            </a:r>
            <a:r>
              <a:rPr lang="fa-IR" dirty="0" smtClean="0">
                <a:cs typeface="B Nazanin" panose="00000400000000000000" pitchFamily="2" charset="-78"/>
              </a:rPr>
              <a:t>،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ناموزونی و ناهماهنگی اعضای بدن</a:t>
            </a:r>
            <a:r>
              <a:rPr lang="fa-IR" dirty="0" smtClean="0">
                <a:cs typeface="B Nazanin" panose="00000400000000000000" pitchFamily="2" charset="-78"/>
              </a:rPr>
              <a:t>،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کم هوشی</a:t>
            </a:r>
            <a:r>
              <a:rPr lang="fa-IR" dirty="0" smtClean="0">
                <a:cs typeface="B Nazanin" panose="00000400000000000000" pitchFamily="2" charset="-78"/>
              </a:rPr>
              <a:t>،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مشکلات رفتاری</a:t>
            </a:r>
            <a:r>
              <a:rPr lang="fa-IR" dirty="0" smtClean="0">
                <a:cs typeface="B Nazanin" panose="00000400000000000000" pitchFamily="2" charset="-78"/>
              </a:rPr>
              <a:t>،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و نارسایی‌های شنوایی و بینایی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08" y="2078182"/>
            <a:ext cx="3740727" cy="423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91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cs typeface="B Nazanin" panose="00000400000000000000" pitchFamily="2" charset="-78"/>
              </a:rPr>
              <a:t>فلج مغزی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/>
            </a:r>
            <a:b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99" y="2770909"/>
            <a:ext cx="4884851" cy="3089564"/>
          </a:xfrm>
        </p:spPr>
      </p:pic>
      <p:sp>
        <p:nvSpPr>
          <p:cNvPr id="5" name="Rectangle 4"/>
          <p:cNvSpPr/>
          <p:nvPr/>
        </p:nvSpPr>
        <p:spPr>
          <a:xfrm>
            <a:off x="6095999" y="2438399"/>
            <a:ext cx="45535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>
                <a:solidFill>
                  <a:srgbClr val="000000"/>
                </a:solidFill>
                <a:latin typeface="B roya" panose="00000400000000000000" pitchFamily="2" charset="-78"/>
                <a:cs typeface="B Nazanin" panose="00000400000000000000" pitchFamily="2" charset="-78"/>
              </a:rPr>
              <a:t>فلج مغزی (سی پی) اختلالی است که بر تونوس عضلانی، حرکت و مهارت‌های حرکتی عضلات (توانایی حرکت کردن به شیوه‌ای هماهنگ و هدفمند) اثر می‌گذارد. فلج مغزی معمولاً پی‌آمد آسیبی مغزی است که پیش از تولد کودک یا در طول آن و یا ظرف 3 تا 5 سال نخست زندگی رخ می‌دهد.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6557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0130" y="214745"/>
            <a:ext cx="4500853" cy="1179945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مداخلات: تمرین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05" y="1799575"/>
            <a:ext cx="7115432" cy="47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8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09091" y="667329"/>
            <a:ext cx="7573817" cy="7920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dirty="0" smtClean="0">
                <a:cs typeface="B Nazanin" panose="00000400000000000000" pitchFamily="2" charset="-78"/>
              </a:rPr>
              <a:t>مداخلات: آموزش مهارت های ورزشی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27" y="1871803"/>
            <a:ext cx="6216072" cy="465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26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09091" y="667329"/>
            <a:ext cx="7573817" cy="7920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dirty="0" smtClean="0">
                <a:cs typeface="B Nazanin" panose="00000400000000000000" pitchFamily="2" charset="-78"/>
              </a:rPr>
              <a:t>مداخلات: حیوان درمانی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982" y="1765532"/>
            <a:ext cx="8174182" cy="385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15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65" y="249381"/>
            <a:ext cx="6680672" cy="63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32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3985" y="713570"/>
            <a:ext cx="3544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>
                <a:cs typeface="B Nazanin" panose="00000400000000000000" pitchFamily="2" charset="-78"/>
              </a:rPr>
              <a:t>مداخلات: حیوان درمانی</a:t>
            </a:r>
            <a:endParaRPr lang="en-US" sz="3600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83" y="1676400"/>
            <a:ext cx="5985164" cy="44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5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defTabSz="457200" rtl="0">
              <a:spcBef>
                <a:spcPct val="0"/>
              </a:spcBef>
            </a:pPr>
            <a:r>
              <a:rPr lang="en-US" sz="3200" dirty="0" smtClean="0">
                <a:cs typeface="B Nazanin" panose="00000400000000000000" pitchFamily="2" charset="-78"/>
              </a:rPr>
              <a:t>Developmental </a:t>
            </a:r>
            <a:r>
              <a:rPr lang="en-US" sz="3200" dirty="0">
                <a:cs typeface="B Nazanin" panose="00000400000000000000" pitchFamily="2" charset="-78"/>
              </a:rPr>
              <a:t>disability or global developmental </a:t>
            </a:r>
            <a:r>
              <a:rPr lang="en-US" sz="3200" dirty="0" smtClean="0">
                <a:cs typeface="B Nazanin" panose="00000400000000000000" pitchFamily="2" charset="-78"/>
              </a:rPr>
              <a:t>delay</a:t>
            </a:r>
            <a:r>
              <a:rPr lang="fa-IR" sz="2400" dirty="0">
                <a:cs typeface="B Nazanin" panose="00000400000000000000" pitchFamily="2" charset="-78"/>
              </a:rPr>
              <a:t/>
            </a:r>
            <a:br>
              <a:rPr lang="fa-IR" sz="2400" dirty="0">
                <a:cs typeface="B Nazanin" panose="00000400000000000000" pitchFamily="2" charset="-78"/>
              </a:rPr>
            </a:b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3667" y="2706254"/>
            <a:ext cx="5083751" cy="3844175"/>
          </a:xfrm>
        </p:spPr>
        <p:txBody>
          <a:bodyPr>
            <a:normAutofit fontScale="92500"/>
          </a:bodyPr>
          <a:lstStyle/>
          <a:p>
            <a:pPr lvl="2" algn="r" rtl="1"/>
            <a:r>
              <a:rPr lang="fa-IR" sz="2400" b="1" dirty="0" smtClean="0">
                <a:cs typeface="B Nazanin" panose="00000400000000000000" pitchFamily="2" charset="-78"/>
              </a:rPr>
              <a:t>حالت های مزمن که ناشی از نقض ذهنی و فیزیکی است</a:t>
            </a:r>
          </a:p>
          <a:p>
            <a:pPr lvl="2" algn="r" rtl="1"/>
            <a:r>
              <a:rPr lang="fa-IR" sz="2400" b="1" dirty="0" smtClean="0">
                <a:cs typeface="B Nazanin" panose="00000400000000000000" pitchFamily="2" charset="-78"/>
              </a:rPr>
              <a:t>مشکلاتی در زندگی افراد ايجاد می کند مثل: مشکل در زبان، حرکت، یادگیری، مراقبت از خود، زندگی مستقل</a:t>
            </a:r>
          </a:p>
          <a:p>
            <a:pPr lvl="2" algn="r" rtl="1"/>
            <a:r>
              <a:rPr lang="fa-IR" sz="2400" b="1" dirty="0" smtClean="0">
                <a:cs typeface="B Nazanin" panose="00000400000000000000" pitchFamily="2" charset="-78"/>
              </a:rPr>
              <a:t>تشخیص: ابتدای زندگی یا در طول رشد</a:t>
            </a:r>
          </a:p>
          <a:p>
            <a:pPr lvl="2" algn="r" rtl="1"/>
            <a:r>
              <a:rPr lang="fa-IR" sz="2400" b="1" dirty="0" smtClean="0">
                <a:cs typeface="B Nazanin" panose="00000400000000000000" pitchFamily="2" charset="-78"/>
              </a:rPr>
              <a:t>دوام: در طول زندگی</a:t>
            </a:r>
          </a:p>
          <a:p>
            <a:pPr lvl="2" algn="r" rtl="1"/>
            <a:r>
              <a:rPr lang="fa-IR" sz="2400" b="1" dirty="0" smtClean="0">
                <a:cs typeface="B Nazanin" panose="00000400000000000000" pitchFamily="2" charset="-78"/>
              </a:rPr>
              <a:t>نام دیگر:</a:t>
            </a:r>
            <a:r>
              <a:rPr lang="en-US" sz="2400" b="1" dirty="0" smtClean="0"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cs typeface="B Nazanin" panose="00000400000000000000" pitchFamily="2" charset="-78"/>
              </a:rPr>
              <a:t>تاخیر رشدی جامع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pic>
        <p:nvPicPr>
          <p:cNvPr id="2050" name="Picture 2" descr="http://ebnsinagenelab.com/wp-content/uploads/FragileX-4738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1" y="2438399"/>
            <a:ext cx="3244707" cy="377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938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3985" y="713570"/>
            <a:ext cx="3544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>
                <a:cs typeface="B Nazanin" panose="00000400000000000000" pitchFamily="2" charset="-78"/>
              </a:rPr>
              <a:t>مداخلات: حیوان درمانی</a:t>
            </a:r>
            <a:endParaRPr lang="en-US" sz="3600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53" y="1450109"/>
            <a:ext cx="6982691" cy="52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31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2428" y="787462"/>
            <a:ext cx="15071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>
                <a:cs typeface="B Nazanin" panose="00000400000000000000" pitchFamily="2" charset="-78"/>
              </a:rPr>
              <a:t>مداخلات</a:t>
            </a:r>
            <a:r>
              <a:rPr lang="fa-IR" sz="3600" dirty="0" smtClean="0">
                <a:cs typeface="B Nazanin" panose="00000400000000000000" pitchFamily="2" charset="-78"/>
              </a:rPr>
              <a:t>:</a:t>
            </a:r>
            <a:endParaRPr lang="en-US" sz="3600" dirty="0" smtClean="0">
              <a:cs typeface="B Nazanin" panose="00000400000000000000" pitchFamily="2" charset="-78"/>
            </a:endParaRPr>
          </a:p>
          <a:p>
            <a:r>
              <a:rPr lang="en-US" sz="3600" dirty="0" smtClean="0">
                <a:cs typeface="B Nazanin" panose="00000400000000000000" pitchFamily="2" charset="-78"/>
              </a:rPr>
              <a:t>TDCs</a:t>
            </a:r>
            <a:endParaRPr lang="en-US" sz="36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21" y="2097985"/>
            <a:ext cx="2948779" cy="442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53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پیروز باشید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altLang="en-US" sz="3600" dirty="0">
                <a:cs typeface="B Nazanin" panose="00000400000000000000" pitchFamily="2" charset="-78"/>
              </a:rPr>
              <a:t>ایمیل</a:t>
            </a:r>
            <a:r>
              <a:rPr lang="fa-IR" altLang="en-US" sz="3600" dirty="0" smtClean="0">
                <a:cs typeface="B Nazanin" panose="00000400000000000000" pitchFamily="2" charset="-78"/>
              </a:rPr>
              <a:t>:</a:t>
            </a:r>
            <a:r>
              <a:rPr lang="en-US" altLang="en-US" sz="3600" dirty="0" smtClean="0">
                <a:cs typeface="B Nazanin" panose="00000400000000000000" pitchFamily="2" charset="-78"/>
              </a:rPr>
              <a:t>    </a:t>
            </a:r>
            <a:r>
              <a:rPr lang="fa-IR" altLang="en-US" sz="3600" dirty="0" smtClean="0">
                <a:cs typeface="B Nazanin" panose="00000400000000000000" pitchFamily="2" charset="-78"/>
              </a:rPr>
              <a:t> </a:t>
            </a:r>
            <a:r>
              <a:rPr lang="en-US" altLang="en-US" sz="3600" dirty="0">
                <a:cs typeface="B Nazanin" panose="00000400000000000000" pitchFamily="2" charset="-78"/>
              </a:rPr>
              <a:t>armovahedi@yahoo.com</a:t>
            </a:r>
          </a:p>
          <a:p>
            <a:pPr algn="ctr" rtl="1"/>
            <a:r>
              <a:rPr lang="fa-IR" altLang="en-US" sz="3600" dirty="0">
                <a:cs typeface="B Nazanin" panose="00000400000000000000" pitchFamily="2" charset="-78"/>
              </a:rPr>
              <a:t>تلگرام شخصی</a:t>
            </a:r>
            <a:r>
              <a:rPr lang="fa-IR" altLang="en-US" sz="3600" dirty="0" smtClean="0">
                <a:cs typeface="B Nazanin" panose="00000400000000000000" pitchFamily="2" charset="-78"/>
              </a:rPr>
              <a:t>:</a:t>
            </a:r>
            <a:r>
              <a:rPr lang="en-US" altLang="en-US" sz="3600" dirty="0" smtClean="0">
                <a:cs typeface="B Nazanin" panose="00000400000000000000" pitchFamily="2" charset="-78"/>
              </a:rPr>
              <a:t>    </a:t>
            </a:r>
            <a:r>
              <a:rPr lang="en-US" altLang="en-US" sz="3600" dirty="0">
                <a:cs typeface="B Nazanin" panose="00000400000000000000" pitchFamily="2" charset="-78"/>
              </a:rPr>
              <a:t>@</a:t>
            </a:r>
            <a:r>
              <a:rPr lang="en-US" altLang="en-US" sz="3600" dirty="0" err="1" smtClean="0">
                <a:cs typeface="B Nazanin" panose="00000400000000000000" pitchFamily="2" charset="-78"/>
              </a:rPr>
              <a:t>armovahedi</a:t>
            </a:r>
            <a:r>
              <a:rPr lang="en-US" altLang="en-US" sz="3600" dirty="0" smtClean="0">
                <a:cs typeface="B Nazanin" panose="00000400000000000000" pitchFamily="2" charset="-78"/>
              </a:rPr>
              <a:t>             </a:t>
            </a:r>
            <a:endParaRPr lang="en-US" altLang="en-US" sz="3600" dirty="0">
              <a:cs typeface="B Nazanin" panose="00000400000000000000" pitchFamily="2" charset="-78"/>
            </a:endParaRPr>
          </a:p>
          <a:p>
            <a:pPr algn="ctr" rtl="1"/>
            <a:r>
              <a:rPr lang="fa-IR" altLang="en-US" sz="3600" dirty="0">
                <a:cs typeface="B Nazanin" panose="00000400000000000000" pitchFamily="2" charset="-78"/>
              </a:rPr>
              <a:t>کانال موسسه</a:t>
            </a:r>
            <a:r>
              <a:rPr lang="fa-IR" altLang="en-US" sz="3600" dirty="0" smtClean="0">
                <a:cs typeface="B Nazanin" panose="00000400000000000000" pitchFamily="2" charset="-78"/>
              </a:rPr>
              <a:t>:</a:t>
            </a:r>
            <a:r>
              <a:rPr lang="en-US" altLang="en-US" sz="3600" dirty="0" smtClean="0">
                <a:cs typeface="B Nazanin" panose="00000400000000000000" pitchFamily="2" charset="-78"/>
              </a:rPr>
              <a:t>                    </a:t>
            </a:r>
            <a:r>
              <a:rPr lang="fa-IR" altLang="en-US" sz="3600" dirty="0" smtClean="0">
                <a:cs typeface="B Nazanin" panose="00000400000000000000" pitchFamily="2" charset="-78"/>
              </a:rPr>
              <a:t> </a:t>
            </a:r>
            <a:r>
              <a:rPr lang="en-US" altLang="en-US" sz="3600" dirty="0" smtClean="0">
                <a:cs typeface="B Nazanin" panose="00000400000000000000" pitchFamily="2" charset="-78"/>
              </a:rPr>
              <a:t>  @</a:t>
            </a:r>
            <a:r>
              <a:rPr lang="en-US" altLang="en-US" sz="3600" dirty="0" err="1">
                <a:cs typeface="B Nazanin" panose="00000400000000000000" pitchFamily="2" charset="-78"/>
              </a:rPr>
              <a:t>tetissport</a:t>
            </a:r>
            <a:endParaRPr lang="en-US" altLang="en-US" sz="3600" dirty="0">
              <a:cs typeface="B Nazanin" panose="00000400000000000000" pitchFamily="2" charset="-78"/>
            </a:endParaRPr>
          </a:p>
          <a:p>
            <a:pPr algn="ctr" rtl="1"/>
            <a:endParaRPr lang="en-US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926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عوامل تاخیر رشدی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0327" y="2666999"/>
            <a:ext cx="4612696" cy="3124201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A" dirty="0">
                <a:cs typeface="B Nazanin" panose="00000400000000000000" pitchFamily="2" charset="-78"/>
              </a:rPr>
              <a:t>عوامل </a:t>
            </a:r>
            <a:r>
              <a:rPr lang="ar-SA" dirty="0" smtClean="0">
                <a:cs typeface="B Nazanin" panose="00000400000000000000" pitchFamily="2" charset="-78"/>
              </a:rPr>
              <a:t>ارثي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A" dirty="0" smtClean="0">
                <a:cs typeface="B Nazanin" panose="00000400000000000000" pitchFamily="2" charset="-78"/>
              </a:rPr>
              <a:t>عوامل </a:t>
            </a:r>
            <a:r>
              <a:rPr lang="ar-SA" dirty="0">
                <a:cs typeface="B Nazanin" panose="00000400000000000000" pitchFamily="2" charset="-78"/>
              </a:rPr>
              <a:t>مربوط به دوران </a:t>
            </a:r>
            <a:r>
              <a:rPr lang="ar-SA" dirty="0" smtClean="0">
                <a:cs typeface="B Nazanin" panose="00000400000000000000" pitchFamily="2" charset="-78"/>
              </a:rPr>
              <a:t>بارداري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A" dirty="0" smtClean="0">
                <a:cs typeface="B Nazanin" panose="00000400000000000000" pitchFamily="2" charset="-78"/>
              </a:rPr>
              <a:t>عوامل </a:t>
            </a:r>
            <a:r>
              <a:rPr lang="ar-SA" dirty="0">
                <a:cs typeface="B Nazanin" panose="00000400000000000000" pitchFamily="2" charset="-78"/>
              </a:rPr>
              <a:t>مربوط به </a:t>
            </a:r>
            <a:r>
              <a:rPr lang="ar-SA" dirty="0" smtClean="0">
                <a:cs typeface="B Nazanin" panose="00000400000000000000" pitchFamily="2" charset="-78"/>
              </a:rPr>
              <a:t>زايمان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A" dirty="0" smtClean="0">
                <a:cs typeface="B Nazanin" panose="00000400000000000000" pitchFamily="2" charset="-78"/>
              </a:rPr>
              <a:t>عوامل </a:t>
            </a:r>
            <a:r>
              <a:rPr lang="ar-SA" dirty="0">
                <a:cs typeface="B Nazanin" panose="00000400000000000000" pitchFamily="2" charset="-78"/>
              </a:rPr>
              <a:t>بعد از تولد </a:t>
            </a:r>
            <a:r>
              <a:rPr lang="ar-SA" dirty="0" smtClean="0">
                <a:cs typeface="B Nazanin" panose="00000400000000000000" pitchFamily="2" charset="-78"/>
              </a:rPr>
              <a:t>کودک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A" dirty="0" smtClean="0">
                <a:cs typeface="B Nazanin" panose="00000400000000000000" pitchFamily="2" charset="-78"/>
              </a:rPr>
              <a:t>عوامل </a:t>
            </a:r>
            <a:r>
              <a:rPr lang="ar-SA" dirty="0">
                <a:cs typeface="B Nazanin" panose="00000400000000000000" pitchFamily="2" charset="-78"/>
              </a:rPr>
              <a:t>محيطي، اجتماعي و </a:t>
            </a:r>
            <a:r>
              <a:rPr lang="ar-SA" dirty="0" smtClean="0">
                <a:cs typeface="B Nazanin" panose="00000400000000000000" pitchFamily="2" charset="-78"/>
              </a:rPr>
              <a:t>فرهنگي</a:t>
            </a:r>
            <a:endParaRPr lang="en-US" dirty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A" dirty="0">
                <a:cs typeface="B Nazanin" panose="00000400000000000000" pitchFamily="2" charset="-78"/>
              </a:rPr>
              <a:t>عوامل ناشناخته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 descr="http://www.roshdrc.org/images/Takhir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2" y="2666999"/>
            <a:ext cx="2390775" cy="3333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62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73" y="540327"/>
            <a:ext cx="7489730" cy="63176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06531" y="0"/>
            <a:ext cx="3674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>
                <a:solidFill>
                  <a:srgbClr val="0070C0"/>
                </a:solidFill>
                <a:cs typeface="B Nazanin" panose="00000400000000000000" pitchFamily="2" charset="-78"/>
              </a:rPr>
              <a:t>مراحل رشد تولد تا 2 </a:t>
            </a:r>
            <a:r>
              <a:rPr lang="fa-IR" sz="28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سالگي</a:t>
            </a:r>
            <a:endParaRPr lang="en-US" sz="28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2478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89" y="73891"/>
            <a:ext cx="8047863" cy="65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2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انواع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اختلالات رشدی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395297"/>
              </p:ext>
            </p:extLst>
          </p:nvPr>
        </p:nvGraphicFramePr>
        <p:xfrm>
          <a:off x="2170545" y="2724725"/>
          <a:ext cx="8377381" cy="2156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1033">
                  <a:extLst>
                    <a:ext uri="{9D8B030D-6E8A-4147-A177-3AD203B41FA5}">
                      <a16:colId xmlns:a16="http://schemas.microsoft.com/office/drawing/2014/main" val="848540096"/>
                    </a:ext>
                  </a:extLst>
                </a:gridCol>
                <a:gridCol w="3316348">
                  <a:extLst>
                    <a:ext uri="{9D8B030D-6E8A-4147-A177-3AD203B41FA5}">
                      <a16:colId xmlns:a16="http://schemas.microsoft.com/office/drawing/2014/main" val="2005564585"/>
                    </a:ext>
                  </a:extLst>
                </a:gridCol>
              </a:tblGrid>
              <a:tr h="4313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u="non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Fragile X syndrome Down syndrome 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سندرم </a:t>
                      </a: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X</a:t>
                      </a: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شکننده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162428"/>
                  </a:ext>
                </a:extLst>
              </a:tr>
              <a:tr h="4313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u="non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Pervasive developmental disorders 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اختلالات رشدی نافذ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688072"/>
                  </a:ext>
                </a:extLst>
              </a:tr>
              <a:tr h="4313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u="non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Fetal alcohol spectrum disorders 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اختلالات  </a:t>
                      </a:r>
                      <a:r>
                        <a:rPr lang="ar-SA" sz="2000" b="1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</a:t>
                      </a:r>
                      <a:r>
                        <a:rPr lang="fa-IR" sz="2000" b="1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س</a:t>
                      </a:r>
                      <a:r>
                        <a:rPr lang="ar-SA" sz="2000" b="1" dirty="0" smtClean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پکتروم </a:t>
                      </a: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الکلی جنینی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803195"/>
                  </a:ext>
                </a:extLst>
              </a:tr>
              <a:tr h="4313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u="non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Cerebral palsy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فلج مغزی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262308"/>
                  </a:ext>
                </a:extLst>
              </a:tr>
              <a:tr h="4313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u="none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Intellectual disability 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ناتوانی عقلانی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93816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25838" y="3620572"/>
            <a:ext cx="49636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71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تشخیص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تردید در رشد طبیعی کودک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آزمایش فیزیکی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آزمون های ژنتیکی 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ضریب رشدی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76" y="4996873"/>
            <a:ext cx="6206019" cy="1022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3924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966" y="251691"/>
            <a:ext cx="10018713" cy="1752599"/>
          </a:xfrm>
        </p:spPr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سندرم فراژیل </a:t>
            </a:r>
            <a:r>
              <a:rPr lang="fa-IR" dirty="0" smtClean="0">
                <a:cs typeface="B Nazanin" panose="00000400000000000000" pitchFamily="2" charset="-78"/>
              </a:rPr>
              <a:t>ایکس</a:t>
            </a:r>
            <a:r>
              <a:rPr lang="en-US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یا سندرم </a:t>
            </a:r>
            <a:r>
              <a:rPr lang="fa-IR" dirty="0">
                <a:cs typeface="B Nazanin" panose="00000400000000000000" pitchFamily="2" charset="-78"/>
              </a:rPr>
              <a:t>مارتین بل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8" y="2604368"/>
            <a:ext cx="5279995" cy="2974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1169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683" y="213422"/>
            <a:ext cx="7195026" cy="2869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63" y="3329112"/>
            <a:ext cx="4085936" cy="31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3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4380</TotalTime>
  <Words>292</Words>
  <Application>Microsoft Office PowerPoint</Application>
  <PresentationFormat>Widescreen</PresentationFormat>
  <Paragraphs>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 Nazanin</vt:lpstr>
      <vt:lpstr>B Roya</vt:lpstr>
      <vt:lpstr>Calibri</vt:lpstr>
      <vt:lpstr>Corbel</vt:lpstr>
      <vt:lpstr>Times New Roman</vt:lpstr>
      <vt:lpstr>Wingdings</vt:lpstr>
      <vt:lpstr>Parallax</vt:lpstr>
      <vt:lpstr>اختلالات رشدی</vt:lpstr>
      <vt:lpstr>Developmental disability or global developmental delay </vt:lpstr>
      <vt:lpstr>عوامل تاخیر رشدی</vt:lpstr>
      <vt:lpstr>PowerPoint Presentation</vt:lpstr>
      <vt:lpstr>PowerPoint Presentation</vt:lpstr>
      <vt:lpstr>انواع اختلالات رشدی</vt:lpstr>
      <vt:lpstr>تشخیص</vt:lpstr>
      <vt:lpstr>سندرم فراژیل ایکس یا سندرم مارتین بل</vt:lpstr>
      <vt:lpstr>PowerPoint Presentation</vt:lpstr>
      <vt:lpstr>PowerPoint Presentation</vt:lpstr>
      <vt:lpstr>PowerPoint Presentation</vt:lpstr>
      <vt:lpstr>PowerPoint Presentation</vt:lpstr>
      <vt:lpstr>اختلالات  اسپکتروم الکلی جنینی </vt:lpstr>
      <vt:lpstr>فلج مغزی </vt:lpstr>
      <vt:lpstr>مداخلات: تمرین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پیروز باشید</vt:lpstr>
    </vt:vector>
  </TitlesOfParts>
  <Company>ARIYAN CO.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اختلالات رشدی</dc:title>
  <dc:creator>User</dc:creator>
  <cp:lastModifiedBy>User</cp:lastModifiedBy>
  <cp:revision>36</cp:revision>
  <dcterms:created xsi:type="dcterms:W3CDTF">2016-04-28T04:27:19Z</dcterms:created>
  <dcterms:modified xsi:type="dcterms:W3CDTF">2016-05-10T19:00:59Z</dcterms:modified>
</cp:coreProperties>
</file>