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52"/>
  </p:notesMasterIdLst>
  <p:sldIdLst>
    <p:sldId id="256" r:id="rId2"/>
    <p:sldId id="257" r:id="rId3"/>
    <p:sldId id="258" r:id="rId4"/>
    <p:sldId id="259" r:id="rId5"/>
    <p:sldId id="260" r:id="rId6"/>
    <p:sldId id="261" r:id="rId7"/>
    <p:sldId id="294" r:id="rId8"/>
    <p:sldId id="296" r:id="rId9"/>
    <p:sldId id="263" r:id="rId10"/>
    <p:sldId id="309" r:id="rId11"/>
    <p:sldId id="308" r:id="rId12"/>
    <p:sldId id="310" r:id="rId13"/>
    <p:sldId id="311" r:id="rId14"/>
    <p:sldId id="312" r:id="rId15"/>
    <p:sldId id="313" r:id="rId16"/>
    <p:sldId id="264" r:id="rId17"/>
    <p:sldId id="298" r:id="rId18"/>
    <p:sldId id="301" r:id="rId19"/>
    <p:sldId id="299" r:id="rId20"/>
    <p:sldId id="302" r:id="rId21"/>
    <p:sldId id="303"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304" r:id="rId37"/>
    <p:sldId id="305" r:id="rId38"/>
    <p:sldId id="306" r:id="rId39"/>
    <p:sldId id="307" r:id="rId40"/>
    <p:sldId id="314" r:id="rId41"/>
    <p:sldId id="315" r:id="rId42"/>
    <p:sldId id="316" r:id="rId43"/>
    <p:sldId id="284" r:id="rId44"/>
    <p:sldId id="285" r:id="rId45"/>
    <p:sldId id="286" r:id="rId46"/>
    <p:sldId id="287" r:id="rId47"/>
    <p:sldId id="288" r:id="rId48"/>
    <p:sldId id="289" r:id="rId49"/>
    <p:sldId id="290" r:id="rId50"/>
    <p:sldId id="291"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3FF314-D98D-4C07-9602-ABE8B53978DF}" type="datetimeFigureOut">
              <a:rPr lang="fa-IR" smtClean="0"/>
              <a:t>1439/06/24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A29F272-5319-4483-AD6D-454A1C2F58C7}" type="slidenum">
              <a:rPr lang="fa-IR" smtClean="0"/>
              <a:t>‹#›</a:t>
            </a:fld>
            <a:endParaRPr lang="fa-IR"/>
          </a:p>
        </p:txBody>
      </p:sp>
    </p:spTree>
    <p:extLst>
      <p:ext uri="{BB962C8B-B14F-4D97-AF65-F5344CB8AC3E}">
        <p14:creationId xmlns:p14="http://schemas.microsoft.com/office/powerpoint/2010/main" val="39697125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42693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64636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43264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52721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5C40A-D299-424A-B0C3-8FB3953FDDCF}" type="datetimeFigureOut">
              <a:rPr lang="fa-IR" smtClean="0"/>
              <a:t>1439/06/24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08294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CC5C40A-D299-424A-B0C3-8FB3953FDDCF}" type="datetimeFigureOut">
              <a:rPr lang="fa-IR" smtClean="0"/>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15927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CC5C40A-D299-424A-B0C3-8FB3953FDDCF}" type="datetimeFigureOut">
              <a:rPr lang="fa-IR" smtClean="0"/>
              <a:t>1439/06/24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33593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CC5C40A-D299-424A-B0C3-8FB3953FDDCF}" type="datetimeFigureOut">
              <a:rPr lang="fa-IR" smtClean="0"/>
              <a:t>1439/06/24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84580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5C40A-D299-424A-B0C3-8FB3953FDDCF}" type="datetimeFigureOut">
              <a:rPr lang="fa-IR" smtClean="0"/>
              <a:t>1439/06/24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15914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5C40A-D299-424A-B0C3-8FB3953FDDCF}" type="datetimeFigureOut">
              <a:rPr lang="fa-IR" smtClean="0"/>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C7DC4C-9F16-45CA-99A3-2AF7497D89EB}" type="slidenum">
              <a:rPr lang="fa-IR" smtClean="0"/>
              <a:t>‹#›</a:t>
            </a:fld>
            <a:endParaRPr lang="fa-IR"/>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98268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5C40A-D299-424A-B0C3-8FB3953FDDCF}" type="datetimeFigureOut">
              <a:rPr lang="fa-IR" smtClean="0"/>
              <a:t>1439/06/24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6080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CC5C40A-D299-424A-B0C3-8FB3953FDDCF}" type="datetimeFigureOut">
              <a:rPr lang="fa-IR" smtClean="0"/>
              <a:t>1439/06/24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C7DC4C-9F16-45CA-99A3-2AF7497D89EB}" type="slidenum">
              <a:rPr lang="fa-IR" smtClean="0"/>
              <a:t>‹#›</a:t>
            </a:fld>
            <a:endParaRPr lang="fa-IR"/>
          </a:p>
        </p:txBody>
      </p:sp>
      <p:sp>
        <p:nvSpPr>
          <p:cNvPr id="7" name="Rectangle 6"/>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8715833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fa.wikipedia.org/wiki/%D9%81%D9%87%D8%B1%D8%B3%D8%AA_%D8%A2%D8%AB%D8%A7%D8%B1_%D9%85%D9%84%DB%8C_%D8%A7%DB%8C%D8%B1%D8%A7%D9%86" TargetMode="External"/><Relationship Id="rId4" Type="http://schemas.openxmlformats.org/officeDocument/2006/relationships/hyperlink" Target="http://fa.wikipedia.org/wiki/%D8%B4%D9%85%D8%A7%D8%B1%D9%87_%D8%AB%D8%A8%D8%A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9.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hyperlink" Target="http://fa.wikipedia.org/wiki/%D8%B3%D9%81%D8%A7%D8%B1%D8%AA%E2%80%8C%D8%AE%D8%A7%D9%86%D9%87" TargetMode="External"/><Relationship Id="rId3" Type="http://schemas.openxmlformats.org/officeDocument/2006/relationships/hyperlink" Target="http://fa.wikipedia.org/wiki/%D8%A7%DB%8C%D8%B1%D8%A7%D9%86" TargetMode="External"/><Relationship Id="rId7" Type="http://schemas.openxmlformats.org/officeDocument/2006/relationships/hyperlink" Target="http://fa.wikipedia.org/wiki/%D8%AF%D9%88%D8%B1%D9%87_%D9%82%D8%A7%D8%AC%D8%A7%D8%B1" TargetMode="External"/><Relationship Id="rId12" Type="http://schemas.openxmlformats.org/officeDocument/2006/relationships/hyperlink" Target="http://fa.wikipedia.org/wiki/%D9%82%D8%A7%D8%AC%D8%A7%D8%B1%DB%8C%D9%87" TargetMode="External"/><Relationship Id="rId2" Type="http://schemas.openxmlformats.org/officeDocument/2006/relationships/image" Target="../media/image8.jpeg"/><Relationship Id="rId16" Type="http://schemas.openxmlformats.org/officeDocument/2006/relationships/hyperlink" Target="http://fa.wikipedia.org/wiki/%DA%AF%D8%B1%D8%A7%D9%86%D8%AF_%D9%87%D8%AA%D9%84_(%D8%AA%D9%87%D8%B1%D8%A7%D9%86)#cite_note-ReferenceA-1" TargetMode="External"/><Relationship Id="rId1" Type="http://schemas.openxmlformats.org/officeDocument/2006/relationships/slideLayout" Target="../slideLayouts/slideLayout2.xml"/><Relationship Id="rId6" Type="http://schemas.openxmlformats.org/officeDocument/2006/relationships/hyperlink" Target="http://fa.wikipedia.org/wiki/%D9%87%D8%AA%D9%84" TargetMode="External"/><Relationship Id="rId11" Type="http://schemas.openxmlformats.org/officeDocument/2006/relationships/image" Target="http://upload.wikimedia.org/wikipedia/commons/thumb/c/ca/Flag_of_Iran.svg/22px-Flag_of_Iran.svg.png" TargetMode="External"/><Relationship Id="rId5" Type="http://schemas.openxmlformats.org/officeDocument/2006/relationships/hyperlink" Target="http://fa.wikipedia.org/wiki/%D8%AA%D9%87%D8%B1%D8%A7%D9%86" TargetMode="External"/><Relationship Id="rId15" Type="http://schemas.openxmlformats.org/officeDocument/2006/relationships/hyperlink" Target="http://fa.wikipedia.org/wiki/%D9%84%D8%A7%D9%84%D9%87%E2%80%8C%D8%B2%D8%A7%D8%B1" TargetMode="External"/><Relationship Id="rId10" Type="http://schemas.openxmlformats.org/officeDocument/2006/relationships/image" Target="../media/image35.png"/><Relationship Id="rId4" Type="http://schemas.openxmlformats.org/officeDocument/2006/relationships/hyperlink" Target="http://fa.wikipedia.org/wiki/%D8%A7%D8%B3%D8%AA%D8%A7%D9%86_%D8%AA%D9%87%D8%B1%D8%A7%D9%86" TargetMode="External"/><Relationship Id="rId9" Type="http://schemas.openxmlformats.org/officeDocument/2006/relationships/image" Target="http://upload.wikimedia.org/wikipedia/commons/thumb/5/54/Tehran_Grand_Hotel_-_1900s.jpg/250px-Tehran_Grand_Hotel_-_1900s.jpg" TargetMode="External"/><Relationship Id="rId14" Type="http://schemas.openxmlformats.org/officeDocument/2006/relationships/hyperlink" Target="http://fa.wikipedia.org/wiki/%D9%82%D9%81%D9%82%D8%A7%D8%B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iranpedia.ir/Attractions/index.php?PageID=57d056ed0984166336b7879c2af3657f&amp;cid=162" TargetMode="External"/><Relationship Id="rId4" Type="http://schemas.openxmlformats.org/officeDocument/2006/relationships/hyperlink" Target="http://iranpedia.ir/Attractions/index.php?PageID=b8464cdd84b5f068ad72bf5c4f32163d&amp;ok=ok&amp;sid=1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99392"/>
            <a:ext cx="9144000" cy="6858000"/>
          </a:xfrm>
          <a:prstGeom prst="roundRect">
            <a:avLst>
              <a:gd name="adj" fmla="val 4167"/>
            </a:avLst>
          </a:prstGeom>
          <a:ln/>
        </p:spPr>
        <p:style>
          <a:lnRef idx="3">
            <a:schemeClr val="lt1"/>
          </a:lnRef>
          <a:fillRef idx="1">
            <a:schemeClr val="accent5"/>
          </a:fillRef>
          <a:effectRef idx="1">
            <a:schemeClr val="accent5"/>
          </a:effectRef>
          <a:fontRef idx="minor">
            <a:schemeClr val="lt1"/>
          </a:fontRef>
        </p:style>
      </p:pic>
      <p:sp>
        <p:nvSpPr>
          <p:cNvPr id="7" name="Rectangle 6"/>
          <p:cNvSpPr/>
          <p:nvPr/>
        </p:nvSpPr>
        <p:spPr>
          <a:xfrm>
            <a:off x="4510032" y="344598"/>
            <a:ext cx="243848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عنوان درس:</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
        <p:nvSpPr>
          <p:cNvPr id="9" name="Rectangle 8"/>
          <p:cNvSpPr/>
          <p:nvPr/>
        </p:nvSpPr>
        <p:spPr>
          <a:xfrm>
            <a:off x="-62385" y="436932"/>
            <a:ext cx="5791661" cy="646331"/>
          </a:xfrm>
          <a:prstGeom prst="rect">
            <a:avLst/>
          </a:prstGeom>
          <a:noFill/>
        </p:spPr>
        <p:txBody>
          <a:bodyPr wrap="square" lIns="91440" tIns="45720" rIns="91440" bIns="45720">
            <a:spAutoFit/>
          </a:bodyPr>
          <a:lstStyle/>
          <a:p>
            <a:pPr algn="ctr"/>
            <a:r>
              <a:rPr lang="fa-IR" sz="3600" b="1" cap="none" spc="0"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Andalus" pitchFamily="18" charset="-78"/>
                <a:cs typeface="Andalus" pitchFamily="18" charset="-78"/>
              </a:rPr>
              <a:t>آشنایی با معماری اسلامی</a:t>
            </a:r>
            <a:endParaRPr lang="fa-IR" sz="3600" b="1" cap="none" spc="0"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Andalus" pitchFamily="18" charset="-78"/>
              <a:cs typeface="Andalus" pitchFamily="18" charset="-78"/>
            </a:endParaRPr>
          </a:p>
        </p:txBody>
      </p:sp>
      <p:sp>
        <p:nvSpPr>
          <p:cNvPr id="11" name="Rectangle 10"/>
          <p:cNvSpPr/>
          <p:nvPr/>
        </p:nvSpPr>
        <p:spPr>
          <a:xfrm>
            <a:off x="4581563" y="1367983"/>
            <a:ext cx="236314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18" charset="-78"/>
                <a:cs typeface="Andalus" pitchFamily="18" charset="-78"/>
              </a:rPr>
              <a:t>عنوان پروژه:</a:t>
            </a:r>
            <a:endParaRPr lang="fa-I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18" charset="-78"/>
              <a:cs typeface="Andalus" pitchFamily="18" charset="-78"/>
            </a:endParaRPr>
          </a:p>
        </p:txBody>
      </p:sp>
      <p:sp>
        <p:nvSpPr>
          <p:cNvPr id="12" name="TextBox 11"/>
          <p:cNvSpPr txBox="1"/>
          <p:nvPr/>
        </p:nvSpPr>
        <p:spPr>
          <a:xfrm>
            <a:off x="552898" y="1460317"/>
            <a:ext cx="4032448" cy="646331"/>
          </a:xfrm>
          <a:prstGeom prst="rect">
            <a:avLst/>
          </a:prstGeom>
          <a:noFill/>
        </p:spPr>
        <p:txBody>
          <a:bodyPr wrap="square" rtlCol="1">
            <a:spAutoFit/>
          </a:body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دوره تاریخی قاجاریه</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sp>
        <p:nvSpPr>
          <p:cNvPr id="14" name="Rectangle 13"/>
          <p:cNvSpPr/>
          <p:nvPr/>
        </p:nvSpPr>
        <p:spPr>
          <a:xfrm>
            <a:off x="4971091" y="2397163"/>
            <a:ext cx="191751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نام استاد:</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
        <p:nvSpPr>
          <p:cNvPr id="15" name="TextBox 14"/>
          <p:cNvSpPr txBox="1"/>
          <p:nvPr/>
        </p:nvSpPr>
        <p:spPr>
          <a:xfrm>
            <a:off x="1658724" y="2520273"/>
            <a:ext cx="3312368" cy="646331"/>
          </a:xfrm>
          <a:prstGeom prst="rect">
            <a:avLst/>
          </a:prstGeom>
          <a:noFill/>
        </p:spPr>
        <p:txBody>
          <a:bodyPr wrap="square" rtlCol="1">
            <a:spAutoFit/>
          </a:bodyPr>
          <a:lstStyle/>
          <a:p>
            <a:r>
              <a:rPr lang="fa-IR" sz="3600" dirty="0" smtClean="0">
                <a:latin typeface="Andalus" pitchFamily="18" charset="-78"/>
                <a:cs typeface="Andalus" pitchFamily="18" charset="-78"/>
              </a:rPr>
              <a:t> </a:t>
            </a: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مهندس  علی آبادی</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sp>
        <p:nvSpPr>
          <p:cNvPr id="16" name="Rectangle 15"/>
          <p:cNvSpPr/>
          <p:nvPr/>
        </p:nvSpPr>
        <p:spPr>
          <a:xfrm>
            <a:off x="2476756" y="2137424"/>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TextBox 16"/>
          <p:cNvSpPr txBox="1"/>
          <p:nvPr/>
        </p:nvSpPr>
        <p:spPr>
          <a:xfrm>
            <a:off x="4749406" y="3378470"/>
            <a:ext cx="2232504" cy="132343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تهیه کنندگان:</a:t>
            </a:r>
            <a:endPar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
        <p:nvSpPr>
          <p:cNvPr id="19" name="Rectangle 18"/>
          <p:cNvSpPr/>
          <p:nvPr/>
        </p:nvSpPr>
        <p:spPr>
          <a:xfrm>
            <a:off x="1996544" y="4911004"/>
            <a:ext cx="5796779" cy="646331"/>
          </a:xfrm>
          <a:prstGeom prst="rect">
            <a:avLst/>
          </a:prstGeom>
          <a:noFill/>
        </p:spPr>
        <p:txBody>
          <a:bodyPr wrap="none" lIns="91440" tIns="45720" rIns="91440" bIns="45720">
            <a:spAutoFit/>
          </a:bodyPr>
          <a:lstStyle/>
          <a:p>
            <a:pPr algn="ctr"/>
            <a:r>
              <a:rPr lang="fa-I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آقایان سجاد حسن پور و مجتبی داورزنی</a:t>
            </a:r>
            <a:endParaRPr lang="fa-IR"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sp>
        <p:nvSpPr>
          <p:cNvPr id="20" name="TextBox 19"/>
          <p:cNvSpPr txBox="1"/>
          <p:nvPr/>
        </p:nvSpPr>
        <p:spPr>
          <a:xfrm>
            <a:off x="251520" y="6093296"/>
            <a:ext cx="3528392" cy="461665"/>
          </a:xfrm>
          <a:prstGeom prst="rect">
            <a:avLst/>
          </a:prstGeom>
          <a:noFill/>
        </p:spPr>
        <p:txBody>
          <a:bodyPr wrap="square" rtlCol="1">
            <a:spAutoFit/>
          </a:bodyPr>
          <a:lstStyle/>
          <a:p>
            <a:r>
              <a:rPr lang="fa-IR" sz="2400" dirty="0" smtClean="0">
                <a:latin typeface="Andalus" pitchFamily="18" charset="-78"/>
                <a:cs typeface="Andalus" pitchFamily="18" charset="-78"/>
              </a:rPr>
              <a:t>دانشکده فنی امام خمینی سبزوار</a:t>
            </a:r>
            <a:endParaRPr lang="fa-IR" sz="2400" dirty="0">
              <a:latin typeface="Andalus" pitchFamily="18" charset="-78"/>
              <a:cs typeface="Andalus" pitchFamily="18" charset="-78"/>
            </a:endParaRPr>
          </a:p>
        </p:txBody>
      </p:sp>
    </p:spTree>
    <p:extLst>
      <p:ext uri="{BB962C8B-B14F-4D97-AF65-F5344CB8AC3E}">
        <p14:creationId xmlns:p14="http://schemas.microsoft.com/office/powerpoint/2010/main" val="193399289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323528" y="188640"/>
            <a:ext cx="8640960" cy="6032421"/>
          </a:xfrm>
          <a:prstGeom prst="rect">
            <a:avLst/>
          </a:prstGeom>
          <a:noFill/>
        </p:spPr>
        <p:txBody>
          <a:bodyPr wrap="square" rtlCol="1">
            <a:spAutoFit/>
          </a:bodyPr>
          <a:lstStyle/>
          <a:p>
            <a:r>
              <a:rPr lang="ar-SA" dirty="0">
                <a:solidFill>
                  <a:schemeClr val="bg1"/>
                </a:solidFill>
              </a:rPr>
              <a:t>ن هيچ نماد ديگري اعم از صنفي ، سياسي، اقتصادي و اجتماعي نمي توانسته وجود داشته باشد. ثانياً همواره به دور نهاد حكومت در ايران يك هاله اي از تقدس و الوهيت كشيده شده. و اين ويژگي را هم در حكومتهاي قبل از اسلام و هم بعد از آن شاهد هستيم . و آخرين دليل براي نزديكي ميان علما و حكومت قاجارها به تدريج با خود ثبات، امنيت و رونق اقتصادي را به دنبال آورد، و علما از اين مسأله بسيار استقبال كردند و از جمله عوامل مهم در تثبيت و بقاء آنان بشمار مي رفته.</a:t>
            </a:r>
            <a:endParaRPr lang="en-US" dirty="0">
              <a:solidFill>
                <a:schemeClr val="bg1"/>
              </a:solidFill>
            </a:endParaRPr>
          </a:p>
          <a:p>
            <a:pPr algn="ctr"/>
            <a:r>
              <a:rPr lang="fa-IR" sz="2400" b="1" i="1" dirty="0" smtClean="0">
                <a:solidFill>
                  <a:schemeClr val="accent6"/>
                </a:solidFill>
              </a:rPr>
              <a:t>وضعیت زن در دوره قاجار</a:t>
            </a:r>
            <a:r>
              <a:rPr lang="fa-IR" sz="2400" dirty="0" smtClean="0">
                <a:solidFill>
                  <a:schemeClr val="accent6"/>
                </a:solidFill>
              </a:rPr>
              <a:t>:</a:t>
            </a:r>
          </a:p>
          <a:p>
            <a:r>
              <a:rPr lang="ar-SA" sz="2800" b="1" i="1" dirty="0">
                <a:solidFill>
                  <a:schemeClr val="accent6"/>
                </a:solidFill>
              </a:rPr>
              <a:t>الف ـ ازدواج </a:t>
            </a:r>
            <a:r>
              <a:rPr lang="fa-IR" sz="2400" b="1" i="1" dirty="0" smtClean="0">
                <a:solidFill>
                  <a:schemeClr val="accent6"/>
                </a:solidFill>
              </a:rPr>
              <a:t>:</a:t>
            </a:r>
          </a:p>
          <a:p>
            <a:r>
              <a:rPr lang="fa-IR" sz="2000" b="1" dirty="0" smtClean="0">
                <a:solidFill>
                  <a:schemeClr val="bg1"/>
                </a:solidFill>
              </a:rPr>
              <a:t>   </a:t>
            </a:r>
            <a:r>
              <a:rPr lang="ar-SA" sz="2000" dirty="0" smtClean="0">
                <a:solidFill>
                  <a:schemeClr val="bg1"/>
                </a:solidFill>
              </a:rPr>
              <a:t> </a:t>
            </a:r>
            <a:r>
              <a:rPr lang="ar-SA" sz="2000" dirty="0">
                <a:solidFill>
                  <a:schemeClr val="bg1"/>
                </a:solidFill>
              </a:rPr>
              <a:t>درجامعه عهد قاجار ،‌ فاصله چنداني بين كودك و ازدواج دختران وجود </a:t>
            </a:r>
            <a:br>
              <a:rPr lang="ar-SA" sz="2000" dirty="0">
                <a:solidFill>
                  <a:schemeClr val="bg1"/>
                </a:solidFill>
              </a:rPr>
            </a:br>
            <a:r>
              <a:rPr lang="ar-SA" sz="2000" dirty="0">
                <a:solidFill>
                  <a:schemeClr val="bg1"/>
                </a:solidFill>
              </a:rPr>
              <a:t>نداشت . دختران اغلب از هفت تا سيزده سالگي ازدواج مي كردند و عملاً به عنوان ركن  مستقلي وارد معركه  زندگي خانوادگي مي شدند . درواقع  عواملي چون دست يابي به استقلال  اقتصادي ،‌ رشد نسبتاً سريع دختران  درآن روزگار و پايين بودن  ميانگين عمر ـ به دليل شيوع بيماريهاي گوناگون و عدم رعايت  اصول بهداشتي ـ‌در افزايش اين ازدواجهاي زودرس موثربود . از طرفي باورهاي اجتماعي  رايج نيز در تحقق ازدواجهاي بي تاثير نبود . براين اساس ،‌ سعادتمندترين  دختران  آنهايي بودن كه  در خانه شوهر به بلوغ مي رسيدند . زيرا تصور مي شدكه بدين گونه ، آنان از وسوسه  هاي نفساني  بيشتر در امان خواهند ماند. به خاطر همين باورها بود كه بسياري از ازدواجها در سنين قبل از بلوغ دختران انجام مي شد. دختران و پسران  تقريباً  هيچ گونه اختياري در برگزيدن همسر آينده خود نداشتند و حتي اغلب  هنگامي كه هنوز درگهواره بودند ،‌  آنان را براي هم   نامزد مي كردند و بار رسيدن به  سن بلوغ و يا اندكي  پيش از آن ،‌ به عقد يكديگر در مي آمدند.</a:t>
            </a:r>
            <a:endParaRPr lang="en-US" sz="2000" dirty="0">
              <a:solidFill>
                <a:schemeClr val="bg1"/>
              </a:solidFill>
            </a:endParaRPr>
          </a:p>
          <a:p>
            <a:endParaRPr lang="fa-IR" sz="2400" dirty="0">
              <a:solidFill>
                <a:schemeClr val="bg1"/>
              </a:solidFill>
            </a:endParaRPr>
          </a:p>
        </p:txBody>
      </p:sp>
    </p:spTree>
    <p:extLst>
      <p:ext uri="{BB962C8B-B14F-4D97-AF65-F5344CB8AC3E}">
        <p14:creationId xmlns:p14="http://schemas.microsoft.com/office/powerpoint/2010/main" val="4221627036"/>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824" y="260648"/>
            <a:ext cx="9144000" cy="4462760"/>
          </a:xfrm>
          <a:prstGeom prst="rect">
            <a:avLst/>
          </a:prstGeom>
        </p:spPr>
        <p:txBody>
          <a:bodyPr wrap="square">
            <a:spAutoFit/>
          </a:bodyPr>
          <a:lstStyle/>
          <a:p>
            <a:r>
              <a:rPr lang="ar-SA" sz="2400" b="1" i="1" dirty="0">
                <a:solidFill>
                  <a:schemeClr val="accent6"/>
                </a:solidFill>
              </a:rPr>
              <a:t>وظايف زن در خانه</a:t>
            </a:r>
            <a:endParaRPr lang="en-US" sz="2400" b="1" i="1" dirty="0">
              <a:solidFill>
                <a:schemeClr val="accent6"/>
              </a:solidFill>
            </a:endParaRPr>
          </a:p>
          <a:p>
            <a:r>
              <a:rPr lang="ar-SA" sz="2000" dirty="0">
                <a:solidFill>
                  <a:schemeClr val="bg1"/>
                </a:solidFill>
              </a:rPr>
              <a:t> مراقبت از كودكان ،‌از جمله  وظايف مهم زنان بود. هر زن ايراني ،‌غالباً فرزندان بسياري به دنيا مي  آورد. در واقع  ،‌  عدم آشنايي با اصول جلوگيري از بارداري ، رواج مرگ  و مير اطفال ،‌به خاطر فقدان بهداشت عمومي و شيوع بيماريهاي مسري،‌ و همچنين شوق داشتن پسران بيشتر به دليل نياز فراوان به نيروي كار ،‌دراين امر موثر بوده است . پولاك درباره زايمانهاي مكرر زنان ايراني چنين مي نويسد :‌</a:t>
            </a:r>
            <a:endParaRPr lang="en-US" sz="2000" dirty="0">
              <a:solidFill>
                <a:schemeClr val="bg1"/>
              </a:solidFill>
            </a:endParaRPr>
          </a:p>
          <a:p>
            <a:r>
              <a:rPr lang="ar-SA" sz="2000" dirty="0">
                <a:solidFill>
                  <a:schemeClr val="bg1"/>
                </a:solidFill>
              </a:rPr>
              <a:t>« زنان  ايراني شش تا هفت بار مي زايند. با اين حساب بايد گفت  كه جمعيت مملكت به سرعت رو به فزوني است ، زيرا بچه ها همه خوش رشد و پرقدرت هستند. اما نبايد از نظر دور داشت كه در بيشتر شهرها‌،‌  از هر شش بچه ،‌به زحمت  دو نفر درقيد حيات مي مانند و گاهي همه آنها  تلف مي شوند. در اغلب شهرها ،‌ درآمار تولد و مرگ ، ميزان تولد كمتر از مرگ ديده مي شود. در بهار سال 1859 ميلادي ،‌  تنها دراصفهان  متجاوز از هشتصد بچه به  بيماري آبله  جان سپردند. »</a:t>
            </a:r>
            <a:endParaRPr lang="en-US" sz="2000" dirty="0">
              <a:solidFill>
                <a:schemeClr val="bg1"/>
              </a:solidFill>
            </a:endParaRPr>
          </a:p>
          <a:p>
            <a:r>
              <a:rPr lang="ar-SA" sz="2000" dirty="0">
                <a:solidFill>
                  <a:schemeClr val="bg1"/>
                </a:solidFill>
              </a:rPr>
              <a:t>دختران به واسطه ازدواج درسن كم ، و وارد شدن د رخانواده و محيط تازه  مسئوليتهاي جديدي‌،‌ از جمله وظايف  مادري را به عهده مي گرفتند . پسران نيز از سن يازده سالگي  به  محيطهاي  خارج از اندرون راه مي يافتند و يا دركنار پدر مشغول به كار مي شدند . آنها حداكثر در سن شانزده  - هفده سالگي  ازدواج كرده  مسئوليت خانواده اي را برعهده مي گرفتند. </a:t>
            </a:r>
            <a:endParaRPr lang="fa-IR" sz="2000" dirty="0">
              <a:solidFill>
                <a:schemeClr val="bg1"/>
              </a:solidFill>
            </a:endParaRPr>
          </a:p>
        </p:txBody>
      </p:sp>
    </p:spTree>
    <p:extLst>
      <p:ext uri="{BB962C8B-B14F-4D97-AF65-F5344CB8AC3E}">
        <p14:creationId xmlns:p14="http://schemas.microsoft.com/office/powerpoint/2010/main" val="373767411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474345"/>
            <a:ext cx="9144000" cy="3847207"/>
          </a:xfrm>
          <a:prstGeom prst="rect">
            <a:avLst/>
          </a:prstGeom>
        </p:spPr>
        <p:txBody>
          <a:bodyPr wrap="square">
            <a:spAutoFit/>
          </a:bodyPr>
          <a:lstStyle/>
          <a:p>
            <a:r>
              <a:rPr lang="ar-SA" sz="2400" b="1" i="1" dirty="0">
                <a:solidFill>
                  <a:schemeClr val="accent6"/>
                </a:solidFill>
              </a:rPr>
              <a:t>طلاق</a:t>
            </a:r>
            <a:r>
              <a:rPr lang="ar-SA" sz="2000" b="1" dirty="0">
                <a:solidFill>
                  <a:schemeClr val="bg1"/>
                </a:solidFill>
              </a:rPr>
              <a:t> </a:t>
            </a:r>
            <a:endParaRPr lang="en-US" sz="2000" b="1" dirty="0">
              <a:solidFill>
                <a:schemeClr val="bg1"/>
              </a:solidFill>
            </a:endParaRPr>
          </a:p>
          <a:p>
            <a:r>
              <a:rPr lang="ar-SA" sz="2000" dirty="0">
                <a:solidFill>
                  <a:schemeClr val="bg1"/>
                </a:solidFill>
              </a:rPr>
              <a:t>در نظام خانوادگي  دوران قاجار ، حق طلاق با مردان بود. «درخواست طلاق از سوي مرد ،‌با بهانه و يا بدون هيچ بهانه اي  براي اجراي آن كافي بود. » نازايي و خروج از جاده عفاف ، از عمده ترين  دلايل طلاق  زنان بوده است . در پاره اي  مواقع ،‌عيوب جسمي ،‌مانند نابينايي نيز مي توانست مرد رابه طلاق زن سوق دهد .  گاه نيز بدقدم بودن زن به هنگام ورود به خانه همسرش مي توانست دليل طلاق باشد.   بدين معني كه همزمان با ورود او به خانه همسرش ،‌حوادث شومي در آن خانه روي داده باشد. زن درموارد خاصي چون عدم دريافت نفقه از مرد،‌ انحرافات اخلاقي و يا ناتواني جنسي مرد مي توانست  در خواست طلاق نمايد.</a:t>
            </a:r>
            <a:endParaRPr lang="en-US" sz="2000" dirty="0">
              <a:solidFill>
                <a:schemeClr val="bg1"/>
              </a:solidFill>
            </a:endParaRPr>
          </a:p>
          <a:p>
            <a:r>
              <a:rPr lang="ar-SA" sz="2000" dirty="0">
                <a:solidFill>
                  <a:schemeClr val="bg1"/>
                </a:solidFill>
              </a:rPr>
              <a:t>درهر صورت ، حق طلاق دراختيار و به رضايت مرد بود و زناني كه قادربه  تحمل مشقات زندگي با همسر خودنبودند ،‌ تنها از طريق راضي شدن مرد به طلاق،‌مي توانستند از زندگي با وي آسوده گردند . زناني  كه شوهرانشان  با طلاق‌‌ آنها مخالف بودند ،‌ با بخشيدن مهر و يا حتي  پرداخت وجهي  اضافه بر آن به شوهر ، و يا انجام عملي كه مورد تنفر مردان باشد ، به خواست خود مي رسيدند . پس از طلاق نيز ،‌ فرزندان  چه از زن عقدي يا صيغه اي به پدر تعلق مي گرفتند و مادرهيچ  حقي نسبت به آنها نداشت.</a:t>
            </a:r>
            <a:endParaRPr lang="en-US" sz="2000" dirty="0">
              <a:solidFill>
                <a:schemeClr val="bg1"/>
              </a:solidFill>
            </a:endParaRPr>
          </a:p>
        </p:txBody>
      </p:sp>
    </p:spTree>
    <p:extLst>
      <p:ext uri="{BB962C8B-B14F-4D97-AF65-F5344CB8AC3E}">
        <p14:creationId xmlns:p14="http://schemas.microsoft.com/office/powerpoint/2010/main" val="1713287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79653"/>
            <a:ext cx="9144000" cy="4462760"/>
          </a:xfrm>
          <a:prstGeom prst="rect">
            <a:avLst/>
          </a:prstGeom>
        </p:spPr>
        <p:txBody>
          <a:bodyPr wrap="square">
            <a:spAutoFit/>
          </a:bodyPr>
          <a:lstStyle/>
          <a:p>
            <a:r>
              <a:rPr lang="ar-SA" b="1" dirty="0"/>
              <a:t>ب ـ </a:t>
            </a:r>
            <a:r>
              <a:rPr lang="ar-SA" sz="2400" b="1" i="1" dirty="0">
                <a:solidFill>
                  <a:schemeClr val="accent6"/>
                </a:solidFill>
              </a:rPr>
              <a:t>نقش زنان در توليدات اقتصادي </a:t>
            </a:r>
            <a:endParaRPr lang="en-US" sz="2400" b="1" i="1" dirty="0">
              <a:solidFill>
                <a:schemeClr val="accent6"/>
              </a:solidFill>
            </a:endParaRPr>
          </a:p>
          <a:p>
            <a:r>
              <a:rPr lang="ar-SA" sz="2000" dirty="0">
                <a:solidFill>
                  <a:schemeClr val="bg1"/>
                </a:solidFill>
              </a:rPr>
              <a:t>زنان در عهد قاجار ،‌ خواه از طريق توليد براي خانواده و خواه توليد براي امرار معاش نقش مهمي درمعيشت  خانواده ايفا مي كردند و اين نقش در اقتصاد كشور نيز بي تاثير نبود. چنانكه  اشاره شد يكي از دلايلي كه به نظام چند زني  دامن مي زد‌،‌استفاده از نيروي  جسمي زنان در توليدات كشاورزي بود. درميان  قبايل تركمان ، ازدواج با زنان بيوه ‌،‌به دلايل تجربياتي  كه آنان در قالي بافي و دامپروري داشتند، از اولويت  بيشتري برخوردار بود. منابع تاريخ موجود‌،‌ به دفعات  از نقش مهم زنان نواحي  مختلف كشور در مسائل اقتصادي  ياد مي كنند. پاتينجر كه در زمان  سلطنت فتحعلي شاه  (1212-1250 هـ . ق )‌به ايران آمده بود،  گزارشي  مبني بر نقش سودمند زنان كرمان درتوليد و تبادلات جاري آن زمان دارد و اعلام مي دارد كه صنايع  شال بافي ،‌نمد بافي و تفنگ  سازي اين منطقه  در سراسر آسيا شهرت دارد و يك سوم جمعيت سي هزار نفري كرمان ، اعم از زن و مرد ،‌به اين صنايع اشتغال دارند.</a:t>
            </a:r>
            <a:endParaRPr lang="en-US" sz="2000" dirty="0">
              <a:solidFill>
                <a:schemeClr val="bg1"/>
              </a:solidFill>
            </a:endParaRPr>
          </a:p>
          <a:p>
            <a:r>
              <a:rPr lang="ar-SA" sz="2000" dirty="0">
                <a:solidFill>
                  <a:schemeClr val="bg1"/>
                </a:solidFill>
              </a:rPr>
              <a:t>يكي از مهمترين  كالاهايي كه زنان نقش مهمي درتوليد آن داشتند قالي بوده است. در واقع در دوره قاجار ،‌بيشتر زنان با توليد  اين كالا آشنايي داشتند و قاليهايي كه از سوي زنان در شهر هاي اصفهان ، كرمان ،‌همدان ،‌شيراز ، مشهد ،‌اردبيل ، كرمانشاه و تبريز تهيه مي گرديد ،‌از شهرت بيشتري برخوردار بودند . </a:t>
            </a:r>
            <a:endParaRPr lang="en-US" sz="2000" dirty="0">
              <a:solidFill>
                <a:schemeClr val="bg1"/>
              </a:solidFill>
            </a:endParaRPr>
          </a:p>
          <a:p>
            <a:r>
              <a:rPr lang="ar-SA" sz="2000" dirty="0">
                <a:solidFill>
                  <a:schemeClr val="bg1"/>
                </a:solidFill>
              </a:rPr>
              <a:t>قاليهاي ايراني درعهد قاجاريه ‌،‌داراي چنان كيفيت و شهرتي بودند كه راهي  بازارهاي جهاني مي شدند.</a:t>
            </a:r>
            <a:endParaRPr lang="en-US" sz="2000" dirty="0">
              <a:solidFill>
                <a:schemeClr val="bg1"/>
              </a:solidFill>
            </a:endParaRPr>
          </a:p>
        </p:txBody>
      </p:sp>
    </p:spTree>
    <p:extLst>
      <p:ext uri="{BB962C8B-B14F-4D97-AF65-F5344CB8AC3E}">
        <p14:creationId xmlns:p14="http://schemas.microsoft.com/office/powerpoint/2010/main" val="7973568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612845"/>
            <a:ext cx="8964488" cy="4154984"/>
          </a:xfrm>
          <a:prstGeom prst="rect">
            <a:avLst/>
          </a:prstGeom>
        </p:spPr>
        <p:txBody>
          <a:bodyPr wrap="square">
            <a:spAutoFit/>
          </a:bodyPr>
          <a:lstStyle/>
          <a:p>
            <a:r>
              <a:rPr lang="ar-SA" sz="2400" b="1" i="1" dirty="0">
                <a:solidFill>
                  <a:schemeClr val="accent6"/>
                </a:solidFill>
              </a:rPr>
              <a:t>تفريحات و مشغوليهاي بيرون از خانه </a:t>
            </a:r>
            <a:endParaRPr lang="en-US" sz="2400" b="1" i="1" dirty="0">
              <a:solidFill>
                <a:schemeClr val="accent6"/>
              </a:solidFill>
            </a:endParaRPr>
          </a:p>
          <a:p>
            <a:r>
              <a:rPr lang="ar-SA" sz="2000" dirty="0">
                <a:solidFill>
                  <a:schemeClr val="bg1"/>
                </a:solidFill>
              </a:rPr>
              <a:t>وظايف و اشتغال گوناگون  زنان دراندرون ، هرگز به معناي حبس كامل و محروم بودن مطلق آنان از تماس با اجتماع نبوده است و همواره ضرورتها و دلايلي چند، زنان را به محيط خارج از اندروني مي كشاند. از جمله اصلي ترين اين ضرورتها ،‌تهيه مايحتاج عمومي از بازار بوده است . پولاك ،‌با صراحت ازاين واقعيت ياد مي كند كه : </a:t>
            </a:r>
            <a:endParaRPr lang="en-US" sz="2000" dirty="0">
              <a:solidFill>
                <a:schemeClr val="bg1"/>
              </a:solidFill>
            </a:endParaRPr>
          </a:p>
          <a:p>
            <a:r>
              <a:rPr lang="ar-SA" sz="2000" dirty="0">
                <a:solidFill>
                  <a:schemeClr val="bg1"/>
                </a:solidFill>
              </a:rPr>
              <a:t>« زن ايراني ‌،‌در خروج از منزل آزادي بسياري دارد. » </a:t>
            </a:r>
            <a:endParaRPr lang="en-US" sz="2000" dirty="0">
              <a:solidFill>
                <a:schemeClr val="bg1"/>
              </a:solidFill>
            </a:endParaRPr>
          </a:p>
          <a:p>
            <a:r>
              <a:rPr lang="ar-SA" sz="2000" dirty="0">
                <a:solidFill>
                  <a:schemeClr val="bg1"/>
                </a:solidFill>
              </a:rPr>
              <a:t>علاقه زنان به تردد در بازارها ،‌ تنها به منظور تهيه مايحتاج  خانه نبوده است و عواملي چون ارضاي حس كنجكاوي ، مصاحبت با انبوه  زنان ،‌ آشنا و بيگانه ،‌آسودن از رنجهاي خانه درمدت حضور  دربازار ،‌ و ذوق شنيدن اخبار عجيب و غريبي كه درمحدوده  اندروني  همواره از آن محروم بودند،‌ به اين علاقه بيشتر دامن مي زد. ازاين   رو زنان در بازار،‌ قبل از اينكه به فكر خريدباشند ، به اقناع  تمايلات  ياد شده مي پرداختند و به قول دروويل : « آنها به دكاني سر مي كشند تا درميان كنجكاوان ،‌ مقام برجسته اي براي خود احتراز كنند. » او مي افزايد :‌ « من بارها ناظر زناني بوده ام كه قريب سه ساعت ، در شلوغ ترين نقطه بازار مشغول وراجي بودند .»</a:t>
            </a:r>
            <a:endParaRPr lang="fa-IR" sz="2000" dirty="0">
              <a:solidFill>
                <a:schemeClr val="bg1"/>
              </a:solidFill>
            </a:endParaRPr>
          </a:p>
        </p:txBody>
      </p:sp>
    </p:spTree>
    <p:extLst>
      <p:ext uri="{BB962C8B-B14F-4D97-AF65-F5344CB8AC3E}">
        <p14:creationId xmlns:p14="http://schemas.microsoft.com/office/powerpoint/2010/main" val="410331098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4" name="Text Placeholder 3"/>
          <p:cNvSpPr>
            <a:spLocks noGrp="1"/>
          </p:cNvSpPr>
          <p:nvPr>
            <p:ph type="body" sz="half" idx="2"/>
          </p:nvPr>
        </p:nvSpPr>
        <p:spPr/>
        <p:txBody>
          <a:bodyPr/>
          <a:lstStyle/>
          <a:p>
            <a:endParaRPr lang="fa-IR"/>
          </a:p>
        </p:txBody>
      </p:sp>
      <p:sp>
        <p:nvSpPr>
          <p:cNvPr id="6" name="Rectangle 5"/>
          <p:cNvSpPr/>
          <p:nvPr/>
        </p:nvSpPr>
        <p:spPr>
          <a:xfrm>
            <a:off x="0" y="0"/>
            <a:ext cx="9252520" cy="6863417"/>
          </a:xfrm>
          <a:prstGeom prst="rect">
            <a:avLst/>
          </a:prstGeom>
        </p:spPr>
        <p:txBody>
          <a:bodyPr wrap="square">
            <a:spAutoFit/>
          </a:bodyPr>
          <a:lstStyle/>
          <a:p>
            <a:r>
              <a:rPr lang="ar-SA" sz="2000" b="1" dirty="0">
                <a:solidFill>
                  <a:schemeClr val="bg1"/>
                </a:solidFill>
              </a:rPr>
              <a:t>ج : حيثيت اجتماعي زن </a:t>
            </a:r>
            <a:endParaRPr lang="en-US" sz="2000" b="1" dirty="0">
              <a:solidFill>
                <a:schemeClr val="bg1"/>
              </a:solidFill>
            </a:endParaRPr>
          </a:p>
          <a:p>
            <a:r>
              <a:rPr lang="ar-SA" sz="2000" dirty="0">
                <a:solidFill>
                  <a:schemeClr val="bg1"/>
                </a:solidFill>
              </a:rPr>
              <a:t>باتوجه به مباحثي كه تاكنون ارائه شده است ، در وهله اول چنين به نظر مي  رسد كه زنان بايستي به دليل حضور فعالانه اي كه در صحنه هاي مختلف زندگي اجتماعي داشته اند، داراي وجهه و حيثيتي  منطبق با عملكرد مثبت خود باشند،   اما با اين وجود تعجب آور است كه با فقدان يك قضاوت منطقي درباره آنان  مواجه مي‌‌شويم .</a:t>
            </a:r>
            <a:endParaRPr lang="en-US" sz="2000" dirty="0">
              <a:solidFill>
                <a:schemeClr val="bg1"/>
              </a:solidFill>
            </a:endParaRPr>
          </a:p>
          <a:p>
            <a:r>
              <a:rPr lang="ar-SA" sz="2000" dirty="0">
                <a:solidFill>
                  <a:schemeClr val="bg1"/>
                </a:solidFill>
              </a:rPr>
              <a:t>فرودست  پنداشتن و حقير شمردن زنان ، به طرق مختلف در جامعه رايج بود و اين ذهنيت، از بدو تولد نوزاد دختر  ،‌به گونه اي مداوم درپيكر اجتماع تزريق مي‌شد . گزارش كارلاسرنا، اين واقعيت  تلخ را به خوبي منعكس مي سازد.</a:t>
            </a:r>
            <a:endParaRPr lang="en-US" sz="2000" dirty="0">
              <a:solidFill>
                <a:schemeClr val="bg1"/>
              </a:solidFill>
            </a:endParaRPr>
          </a:p>
          <a:p>
            <a:r>
              <a:rPr lang="ar-SA" sz="2000" dirty="0">
                <a:solidFill>
                  <a:schemeClr val="bg1"/>
                </a:solidFill>
              </a:rPr>
              <a:t>«براي زائو ،‌ سه روز اول بعد از زاميان روزهاي  بسيار خسته كننده اي است . چرا كه او موظف است با بستگان  و دوستاني كه براي تبريك گفتن به قدم نورسيده نزد وي مي آيند،‌مرتباً ديدار كند . درواقع دراين مدت ، هميشه درخانه جشن و مهماني است . اگرنوزاد پسر باشد، جشن و سرور مفصلتر است ... به [نوزاد ] دختر چندان محلي نمي گذارند  و گاهي بي اعتنايي در مورد دختران به افراط مي كشد.  درميان  مردم نيز،‌براي كوچكترين  نقطه ضعف ـ  كه نوزاد  دختر در بدو  تولد با خود دارد-  با تعصب كينه آميز... برخورد مي گردد. »</a:t>
            </a:r>
            <a:endParaRPr lang="en-US" sz="2000" dirty="0">
              <a:solidFill>
                <a:schemeClr val="bg1"/>
              </a:solidFill>
            </a:endParaRPr>
          </a:p>
          <a:p>
            <a:r>
              <a:rPr lang="ar-SA" sz="2000" dirty="0">
                <a:solidFill>
                  <a:schemeClr val="bg1"/>
                </a:solidFill>
              </a:rPr>
              <a:t>درمجموع جامعه عهد قاجار ،‌جامعه اي خرافاتي بود و زن و مرد آن ،‌ سخت به خرافات  معتقد بودند . با اين وجود ، زنان دراين مورد ، در راس قرار داشتند. زن در جامعه  قاجاري ، همواره درمعرض تهديد خطرات  گوناگون بود. به عنوان مثال ،‌به دليل نازايي زنان و يا مجاز بودن تعدد زوجات براي مردان ،‌مردان به راحتي مي توانستند زنان ديگري را به نكاح در آورده و زنان قبلي خود را مطرود و بي سرپناه باقي گذارندو زن دراين دوران ، مجبور به تحمل فشارهاي اجتماعي بسياري بود. او در اندرون ، همزمان با ظهور  رقيبان ،‌ با عدم توجه همسر خود مواجه مي شد و ناچار بايدمحيط پراز رقابت و حسادت اندرون را تحمل مي كرد.از سويي ديگر،‌همان گونه كه اشاره شد ،‌عرف جامعه و ناامنيها نيز، ويرا به ماندن دراندرون تشويق مي كرد. به همين دليل ،‌زن دراين دوره آموزشي نمي ديد و نسبت به درك بسياري  از مسائل عاجز بود. دراين بحبوبه </a:t>
            </a:r>
            <a:r>
              <a:rPr lang="ar-SA" sz="2000" dirty="0" smtClean="0">
                <a:solidFill>
                  <a:schemeClr val="bg1"/>
                </a:solidFill>
              </a:rPr>
              <a:t>تنها</a:t>
            </a:r>
            <a:endParaRPr lang="en-US" sz="2000" dirty="0">
              <a:solidFill>
                <a:schemeClr val="bg1"/>
              </a:solidFill>
            </a:endParaRPr>
          </a:p>
        </p:txBody>
      </p:sp>
    </p:spTree>
    <p:extLst>
      <p:ext uri="{BB962C8B-B14F-4D97-AF65-F5344CB8AC3E}">
        <p14:creationId xmlns:p14="http://schemas.microsoft.com/office/powerpoint/2010/main" val="23924243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79512" y="116632"/>
            <a:ext cx="8964488" cy="1200329"/>
          </a:xfrm>
          <a:prstGeom prst="rect">
            <a:avLst/>
          </a:prstGeom>
          <a:noFill/>
        </p:spPr>
        <p:txBody>
          <a:bodyPr wrap="square" rtlCol="1">
            <a:spAutoFit/>
          </a:bodyPr>
          <a:lstStyle/>
          <a:p>
            <a:r>
              <a:rPr lang="ar-SA" dirty="0" smtClean="0">
                <a:solidFill>
                  <a:schemeClr val="bg1"/>
                </a:solidFill>
              </a:rPr>
              <a:t>راه</a:t>
            </a:r>
            <a:r>
              <a:rPr lang="fa-IR" dirty="0" smtClean="0">
                <a:solidFill>
                  <a:schemeClr val="bg1"/>
                </a:solidFill>
              </a:rPr>
              <a:t> </a:t>
            </a:r>
            <a:r>
              <a:rPr lang="ar-SA" dirty="0" smtClean="0">
                <a:solidFill>
                  <a:schemeClr val="bg1"/>
                </a:solidFill>
              </a:rPr>
              <a:t>حلي </a:t>
            </a:r>
            <a:r>
              <a:rPr lang="ar-SA" dirty="0">
                <a:solidFill>
                  <a:schemeClr val="bg1"/>
                </a:solidFill>
              </a:rPr>
              <a:t>كه او براي مشكلات خود مي جست و تنها مامني كه مي توانست آزادانه  مسائلش را مطرح كرده و به حل آنها نيز اميدوار باشد،‌ پناه بردن  به سحر و جادو و رمالان بود. درواقع زنان از اين طريق‌، خود را از اضطرابهايي كه جنبه رواني داشت ،‌ مي رهانيدند . ازطرفي ،‌آنچه اين بازار را پررونق مي ساخت ،‌وجود جمع كثيري رمال و فالگير و غيره بود كه ازاين طريق امرار معاش مي نمودند.</a:t>
            </a:r>
            <a:endParaRPr lang="en-US" dirty="0">
              <a:solidFill>
                <a:schemeClr val="bg1"/>
              </a:solidFill>
            </a:endParaRPr>
          </a:p>
        </p:txBody>
      </p:sp>
      <p:sp>
        <p:nvSpPr>
          <p:cNvPr id="8" name="Rectangle 7"/>
          <p:cNvSpPr/>
          <p:nvPr/>
        </p:nvSpPr>
        <p:spPr>
          <a:xfrm>
            <a:off x="0" y="1609348"/>
            <a:ext cx="9144000" cy="5324535"/>
          </a:xfrm>
          <a:prstGeom prst="rect">
            <a:avLst/>
          </a:prstGeom>
          <a:noFill/>
        </p:spPr>
        <p:txBody>
          <a:bodyPr wrap="square" lIns="91440" tIns="45720" rIns="91440" bIns="45720">
            <a:spAutoFit/>
          </a:bodyPr>
          <a:lstStyle/>
          <a:p>
            <a:pPr algn="ctr"/>
            <a:r>
              <a:rPr lang="fa-IR"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فصل اول: معرفی بناها و شاخصه هایشان:</a:t>
            </a:r>
          </a:p>
          <a:p>
            <a:r>
              <a:rPr lang="fa-I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1-شمس العماره: </a:t>
            </a:r>
            <a:r>
              <a:rPr lang="fa-IR" sz="2000" dirty="0">
                <a:solidFill>
                  <a:schemeClr val="bg1"/>
                </a:solidFill>
              </a:rPr>
              <a:t>معیرالممالك به وسیله معماران و استادكاران آن زمان به مدت دوسال یعنی از سال 1282 ه.ق ساخت این عمارت را شروع كرده و تا سال 1284 ه.ق به طول می انجامد. این بنا حدود 140 سال پیش ساخته شده است</a:t>
            </a:r>
            <a:r>
              <a:rPr lang="en-US" sz="2000" dirty="0">
                <a:solidFill>
                  <a:schemeClr val="bg1"/>
                </a:solidFill>
              </a:rPr>
              <a:t>. </a:t>
            </a:r>
            <a:endParaRPr lang="fa-IR" sz="2000" dirty="0" smtClean="0">
              <a:solidFill>
                <a:schemeClr val="bg1"/>
              </a:solidFill>
            </a:endParaRPr>
          </a:p>
          <a:p>
            <a:r>
              <a:rPr lang="fa-IR" sz="2000" dirty="0">
                <a:solidFill>
                  <a:schemeClr val="bg1"/>
                </a:solidFill>
              </a:rPr>
              <a:t>مصالحی كه در ساختن شمس العماره از آن استفاده شده است عبارتند از آجر ، خشت، كاه گل، ساروج و... كه ساروج نوعی ملات تركیبی از گرد آهك خالص _ خاكستر _ ماله بادی و مقدار كمی لویی</a:t>
            </a:r>
            <a:r>
              <a:rPr lang="en-US" sz="2000" dirty="0">
                <a:solidFill>
                  <a:schemeClr val="bg1"/>
                </a:solidFill>
              </a:rPr>
              <a:t> (</a:t>
            </a:r>
            <a:r>
              <a:rPr lang="fa-IR" sz="2000" dirty="0">
                <a:solidFill>
                  <a:schemeClr val="bg1"/>
                </a:solidFill>
              </a:rPr>
              <a:t>گل نی) بوده است و خیلی محكم عمل می كرده و شاید استحكام آن به اندازه سیمان باشد. از آهك در معماری شان خیلی استفاده می كردند، مخصوصا در پی ساختمان ها، چون این شفته آهك باعث استحكام بیشتر ساختمان می شود و هر چه رطوبت به آن بخورد محكم تر می شود. بر خلاف گچ كه هر چه رطوبت به آن بخورد زودتر از بین می رود. مثلا ما در حمام هایمان آهك بری داریم و این به خاطر همان رطوبت است كه باعث استحكام هر چه بیشتر آهك می شود. از دیگر مصالح استفاده شده چوب است كه حتی برای اتصال دیوارها نیز از چوب استفاده می كردند. روی پوشش هایشان از ورق استفاده می كردند كه به صورت مس بوده و آن را به وسیله كوبیدن به دست می آوردند. البته جلوتر و در زمان پهلوی از ورق گالوانیزه استفاده می </a:t>
            </a:r>
            <a:r>
              <a:rPr lang="fa-IR" sz="2000" dirty="0" smtClean="0">
                <a:solidFill>
                  <a:schemeClr val="bg1"/>
                </a:solidFill>
              </a:rPr>
              <a:t>كردند</a:t>
            </a:r>
            <a:r>
              <a:rPr lang="fa-IR" sz="2800" dirty="0" smtClean="0">
                <a:solidFill>
                  <a:schemeClr val="bg1"/>
                </a:solidFill>
              </a:rPr>
              <a:t>.</a:t>
            </a:r>
            <a:r>
              <a:rPr lang="fa-IR" sz="2000" dirty="0" smtClean="0">
                <a:solidFill>
                  <a:schemeClr val="bg1"/>
                </a:solidFill>
              </a:rPr>
              <a:t>در نمای بیرونی کاملا</a:t>
            </a:r>
            <a:r>
              <a:rPr lang="fa-IR" sz="2800" dirty="0" smtClean="0">
                <a:solidFill>
                  <a:schemeClr val="bg1"/>
                </a:solidFill>
              </a:rPr>
              <a:t> </a:t>
            </a:r>
            <a:r>
              <a:rPr lang="fa-IR" sz="2400" dirty="0" smtClean="0">
                <a:solidFill>
                  <a:schemeClr val="bg1"/>
                </a:solidFill>
              </a:rPr>
              <a:t>از</a:t>
            </a:r>
            <a:r>
              <a:rPr lang="fa-IR" sz="2800" dirty="0" smtClean="0">
                <a:solidFill>
                  <a:schemeClr val="bg1"/>
                </a:solidFill>
              </a:rPr>
              <a:t> </a:t>
            </a:r>
            <a:r>
              <a:rPr lang="fa-IR" sz="2000" dirty="0" smtClean="0">
                <a:solidFill>
                  <a:schemeClr val="bg1"/>
                </a:solidFill>
              </a:rPr>
              <a:t>آجر استفاده شده است.</a:t>
            </a:r>
            <a:endParaRPr lang="fa-IR" sz="2000" b="1" i="1" dirty="0" smtClean="0">
              <a:ln w="1905"/>
              <a:solidFill>
                <a:schemeClr val="bg1"/>
              </a:solidFill>
              <a:effectLst>
                <a:innerShdw blurRad="69850" dist="43180" dir="5400000">
                  <a:srgbClr val="000000">
                    <a:alpha val="65000"/>
                  </a:srgbClr>
                </a:innerShdw>
              </a:effectLst>
            </a:endParaRPr>
          </a:p>
          <a:p>
            <a:pPr algn="ctr"/>
            <a:r>
              <a:rPr lang="fa-IR"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fa-I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840042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97152"/>
            <a:ext cx="5486400" cy="2417440"/>
          </a:xfrm>
        </p:spPr>
        <p:txBody>
          <a:bodyPr>
            <a:normAutofit fontScale="90000"/>
          </a:bodyPr>
          <a:lstStyle/>
          <a:p>
            <a:r>
              <a:rPr lang="fa-IR" sz="2200" dirty="0"/>
              <a:t>ارتفاع این بنا بدون حساب كلاه فرنگی 25 متر و با كلاه فرنگی 30 متر است. و ما تا آن زمان در تهران چنین بنای بزرگی نداشتیم. در ضمن شمس العماره بلندترین بنای این مجموعه، یعنی كاخ گلستان نیز هست. خصوصا آن زمان كه دود و آلودگی نبوده و وقتی داخل كلاه فرنگی می نشستند می توانستند كل تهران را ببینند. در حال حاضر هم وقتی به كلاه فرنگی می روید می توانید همه جار را ببینید</a:t>
            </a:r>
            <a:r>
              <a:rPr lang="en-US" sz="2200" dirty="0"/>
              <a:t>. </a:t>
            </a:r>
            <a:r>
              <a:rPr lang="en-US" dirty="0"/>
              <a:t/>
            </a:r>
            <a:br>
              <a:rPr lang="en-US" dirty="0"/>
            </a:br>
            <a:endParaRPr lang="fa-IR"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56" b="2756"/>
          <a:stretch>
            <a:fillRect/>
          </a:stretch>
        </p:blipFill>
        <p:spPr>
          <a:xfrm>
            <a:off x="0" y="0"/>
            <a:ext cx="9144000" cy="4727575"/>
          </a:xfrm>
        </p:spPr>
      </p:pic>
    </p:spTree>
    <p:extLst>
      <p:ext uri="{BB962C8B-B14F-4D97-AF65-F5344CB8AC3E}">
        <p14:creationId xmlns:p14="http://schemas.microsoft.com/office/powerpoint/2010/main" val="3663374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17360" cy="6858000"/>
          </a:xfrm>
        </p:spPr>
      </p:pic>
      <p:sp>
        <p:nvSpPr>
          <p:cNvPr id="4" name="Text Placeholder 3"/>
          <p:cNvSpPr>
            <a:spLocks noGrp="1"/>
          </p:cNvSpPr>
          <p:nvPr>
            <p:ph type="body" sz="half" idx="2"/>
          </p:nvPr>
        </p:nvSpPr>
        <p:spPr>
          <a:xfrm>
            <a:off x="0" y="116632"/>
            <a:ext cx="9036496" cy="804862"/>
          </a:xfrm>
        </p:spPr>
        <p:txBody>
          <a:bodyPr>
            <a:noAutofit/>
          </a:bodyPr>
          <a:lstStyle/>
          <a:p>
            <a:r>
              <a:rPr lang="fa-IR" sz="2000" dirty="0">
                <a:solidFill>
                  <a:schemeClr val="bg1"/>
                </a:solidFill>
              </a:rPr>
              <a:t>عمارت شمس العماره به چه منظور ساخته شد و اساسا كاركرد آن چه بود؟</a:t>
            </a:r>
            <a:br>
              <a:rPr lang="fa-IR" sz="2000" dirty="0">
                <a:solidFill>
                  <a:schemeClr val="bg1"/>
                </a:solidFill>
              </a:rPr>
            </a:br>
            <a:r>
              <a:rPr lang="fa-IR" sz="2000" dirty="0">
                <a:solidFill>
                  <a:schemeClr val="bg1"/>
                </a:solidFill>
              </a:rPr>
              <a:t>شمس العماره به منظور اینکه از فضای اندرونی آن برای خانواده و فضای بیرونی آن برای مهمان</a:t>
            </a:r>
            <a:r>
              <a:rPr lang="en-US" sz="2000" dirty="0">
                <a:solidFill>
                  <a:schemeClr val="bg1"/>
                </a:solidFill>
              </a:rPr>
              <a:t>  </a:t>
            </a:r>
            <a:r>
              <a:rPr lang="fa-IR" sz="2000" dirty="0">
                <a:solidFill>
                  <a:schemeClr val="bg1"/>
                </a:solidFill>
              </a:rPr>
              <a:t>استفاده می شده است.</a:t>
            </a:r>
            <a:br>
              <a:rPr lang="fa-IR" sz="2000" dirty="0">
                <a:solidFill>
                  <a:schemeClr val="bg1"/>
                </a:solidFill>
              </a:rPr>
            </a:br>
            <a:r>
              <a:rPr lang="fa-IR" sz="2000" dirty="0">
                <a:solidFill>
                  <a:schemeClr val="bg1"/>
                </a:solidFill>
              </a:rPr>
              <a:t>و جالب است بدانید در پشت عمارت دری وجود دارد كه به خیابان ناصرخسرو منتهی می شد</a:t>
            </a:r>
            <a:r>
              <a:rPr lang="en-US" sz="2000" dirty="0" smtClean="0">
                <a:solidFill>
                  <a:schemeClr val="bg1"/>
                </a:solidFill>
              </a:rPr>
              <a:t>.</a:t>
            </a:r>
          </a:p>
          <a:p>
            <a:r>
              <a:rPr lang="fa-IR" sz="2000" dirty="0" smtClean="0">
                <a:solidFill>
                  <a:schemeClr val="bg1"/>
                </a:solidFill>
              </a:rPr>
              <a:t>از شمس </a:t>
            </a:r>
            <a:r>
              <a:rPr lang="fa-IR" sz="2000" dirty="0">
                <a:solidFill>
                  <a:schemeClr val="bg1"/>
                </a:solidFill>
              </a:rPr>
              <a:t>العماره برای تشریفات مهمان ها استفاده می شده و بیشتر از طبقات پایین آن استفاده می كردند. و طبقات بالایی بیشتر به خاطر این ساخته شده بود كه می گویند عصرها ناصرالدین شاه از طریق آن به كلاه فرنگی می رفته و در حالی كهبستنی ای می خورده اطراف را هم نگاه می كرده و بیشتر جنبه تفرج گاه داشته تا رفت وآمد. چون رفت و آمد آن هم خیلی سخت است و پله های خیلی مرتفعی دارد كه حدود چهل یاچهل و پنج سانت است. البته این هم دلیل داشته با توجه به عرضی كه این پله ها دارد باید به پاگردها و پله ها یكسان می اندیشیدند به خاطر همین اگر می خواستند ارتفاع پله ها را كمتر كنند مجبور می شدند كه عرض پله ها را زیاد كنند كه به آنها جواب نداده </a:t>
            </a:r>
            <a:r>
              <a:rPr lang="fa-IR" sz="2000" dirty="0" smtClean="0">
                <a:solidFill>
                  <a:schemeClr val="bg1"/>
                </a:solidFill>
              </a:rPr>
              <a:t>است.</a:t>
            </a:r>
          </a:p>
          <a:p>
            <a:r>
              <a:rPr lang="fa-IR" sz="2000" dirty="0" smtClean="0">
                <a:solidFill>
                  <a:schemeClr val="bg1"/>
                </a:solidFill>
              </a:rPr>
              <a:t>طبق </a:t>
            </a:r>
            <a:r>
              <a:rPr lang="fa-IR" sz="2000" dirty="0">
                <a:solidFill>
                  <a:schemeClr val="bg1"/>
                </a:solidFill>
              </a:rPr>
              <a:t>مدارك و تصاویر و عكس هایی كه دیده شده و گزارش های مکتوب مرمت این جا تقریبا مربوط به سال 1360 است. البته قبل از این هم یك دوره ای مرمت شده است، ولی نه به آن صورت، در دهه 60 یك سری كار اساسی روی آن انجام می دهند</a:t>
            </a:r>
            <a:r>
              <a:rPr lang="en-US" sz="2000" dirty="0">
                <a:solidFill>
                  <a:schemeClr val="bg1"/>
                </a:solidFill>
              </a:rPr>
              <a:t>. </a:t>
            </a:r>
            <a:r>
              <a:rPr lang="fa-IR" sz="2000" dirty="0">
                <a:solidFill>
                  <a:schemeClr val="bg1"/>
                </a:solidFill>
              </a:rPr>
              <a:t>بخش هایی كه داشته تخریب می شده را دوباره بازسازی كردند و در بخش هایی با تیر آن از فرو ریختن دیوارها جلوگیری می كنند. برج ساعت در حال ویرانی بوده كه محتویات داخلی اش را فلز می كنند و دوباره دورش را آجر می چینند</a:t>
            </a:r>
            <a:r>
              <a:rPr lang="en-US" sz="2000" dirty="0">
                <a:solidFill>
                  <a:schemeClr val="bg1"/>
                </a:solidFill>
              </a:rPr>
              <a:t>.</a:t>
            </a:r>
            <a:br>
              <a:rPr lang="en-US" sz="2000" dirty="0">
                <a:solidFill>
                  <a:schemeClr val="bg1"/>
                </a:solidFill>
              </a:rPr>
            </a:br>
            <a:r>
              <a:rPr lang="fa-IR" sz="2000" dirty="0">
                <a:solidFill>
                  <a:schemeClr val="bg1"/>
                </a:solidFill>
              </a:rPr>
              <a:t>آن بخشی كه پوشش چوبی داشته را تعویض می كنند و طاق ضربی می كنند. این كارها در سال های 60 تا 65 انجام می گیرد. بخش مرمت این كاخ هم در همان زمان انجام گرفت و بعد از آن كار خاصی روی آن انجام نشد. تا سال 1377 یا 78 كه یك سری پله هایی كه در زمان پهلوی به بنا اضافه شده بود (مقابل ایوان) حذف كردند. چون اصلا به معماری این بنا هم نمی خورد. بعد از حذف این پله ها طبق همان كاشی هایی كه در زمان قاجار بعد از حذف آن پله های ابتدایی روی دیوار كار شده بود آن مقدار كاشی را كه در انبار داشتیم نصب كردیم، و بقیه را نیز سفارش دادیم تا به همان شكل برایمان بسازند</a:t>
            </a:r>
            <a:r>
              <a:rPr lang="en-US" sz="2000" dirty="0">
                <a:solidFill>
                  <a:schemeClr val="bg1"/>
                </a:solidFill>
              </a:rPr>
              <a:t>.</a:t>
            </a:r>
          </a:p>
          <a:p>
            <a:endParaRPr lang="fa-IR" sz="2000" dirty="0" smtClean="0">
              <a:solidFill>
                <a:schemeClr val="bg1"/>
              </a:solidFill>
            </a:endParaRPr>
          </a:p>
        </p:txBody>
      </p:sp>
    </p:spTree>
    <p:extLst>
      <p:ext uri="{BB962C8B-B14F-4D97-AF65-F5344CB8AC3E}">
        <p14:creationId xmlns:p14="http://schemas.microsoft.com/office/powerpoint/2010/main" val="19761264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200" dirty="0">
                <a:solidFill>
                  <a:schemeClr val="bg1"/>
                </a:solidFill>
                <a:latin typeface="Calibri" pitchFamily="34" charset="0"/>
                <a:cs typeface="B Titr" pitchFamily="2" charset="-78"/>
              </a:rPr>
              <a:t>شرح پلان خانه بروجردی ها:</a:t>
            </a:r>
            <a:br>
              <a:rPr lang="fa-IR" sz="3200" dirty="0">
                <a:solidFill>
                  <a:schemeClr val="bg1"/>
                </a:solidFill>
                <a:latin typeface="Calibri" pitchFamily="34" charset="0"/>
                <a:cs typeface="B Titr" pitchFamily="2" charset="-78"/>
              </a:rPr>
            </a:br>
            <a:r>
              <a:rPr lang="fa-IR" sz="2400" dirty="0">
                <a:solidFill>
                  <a:schemeClr val="bg1"/>
                </a:solidFill>
                <a:latin typeface="Calibri" pitchFamily="34" charset="0"/>
                <a:cs typeface="B Koodak" pitchFamily="2" charset="-78"/>
              </a:rPr>
              <a:t>(معماری داخلی وعملکردفضاها)</a:t>
            </a:r>
            <a:r>
              <a:rPr lang="en-US" sz="2400" dirty="0">
                <a:solidFill>
                  <a:schemeClr val="bg1"/>
                </a:solidFill>
                <a:latin typeface="Calibri" pitchFamily="34" charset="0"/>
                <a:cs typeface="B Koodak" pitchFamily="2" charset="-78"/>
              </a:rPr>
              <a:t/>
            </a:r>
            <a:br>
              <a:rPr lang="en-US" sz="2400" dirty="0">
                <a:solidFill>
                  <a:schemeClr val="bg1"/>
                </a:solidFill>
                <a:latin typeface="Calibri" pitchFamily="34" charset="0"/>
                <a:cs typeface="B Koodak" pitchFamily="2" charset="-78"/>
              </a:rPr>
            </a:br>
            <a:r>
              <a:rPr lang="fa-IR" dirty="0">
                <a:solidFill>
                  <a:schemeClr val="bg1"/>
                </a:solidFill>
                <a:latin typeface="Calibri" pitchFamily="34" charset="0"/>
                <a:cs typeface="Kamran" pitchFamily="2" charset="-78"/>
              </a:rPr>
              <a:t/>
            </a:r>
            <a:br>
              <a:rPr lang="fa-IR" dirty="0">
                <a:solidFill>
                  <a:schemeClr val="bg1"/>
                </a:solidFill>
                <a:latin typeface="Calibri" pitchFamily="34" charset="0"/>
                <a:cs typeface="Kamran" pitchFamily="2" charset="-78"/>
              </a:rPr>
            </a:br>
            <a:r>
              <a:rPr lang="fa-IR" dirty="0">
                <a:solidFill>
                  <a:schemeClr val="bg1"/>
                </a:solidFill>
                <a:latin typeface="Calibri" pitchFamily="34" charset="0"/>
                <a:cs typeface="B Koodak" pitchFamily="2" charset="-78"/>
              </a:rPr>
              <a:t/>
            </a:r>
            <a:br>
              <a:rPr lang="fa-IR"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مساحت 1700مترمربع-زیربنا1000مترمربع-</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دوطبقه ودربعضی قسمتها مثل قسمت جنوبی که باسرداب دارای 3طبقه است.</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دارای یک حیاط با ابعاد20در30-</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دارای 3ورودی درشمال(ورودی اصلی)،غرب(مخصوص مراسم مذهبی وغیره) وجنوب(برای خواص)-ایوان های سرپوشیده دراطراف حیاط.</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جلوخان درفضای هشتی که دارای 6عددسکو برای انتظارمراجعین می باشد.این سکوها پاخوری نام دارد</a:t>
            </a:r>
            <a:endParaRPr lang="fa-IR" dirty="0"/>
          </a:p>
        </p:txBody>
      </p:sp>
      <p:sp>
        <p:nvSpPr>
          <p:cNvPr id="4" name="Text Placeholder 3"/>
          <p:cNvSpPr>
            <a:spLocks noGrp="1"/>
          </p:cNvSpPr>
          <p:nvPr>
            <p:ph type="body" sz="half" idx="2"/>
          </p:nvPr>
        </p:nvSpPr>
        <p:spPr/>
        <p:txBody>
          <a:bodyPr/>
          <a:lstStyle/>
          <a:p>
            <a:endParaRPr lang="fa-IR"/>
          </a:p>
        </p:txBody>
      </p:sp>
      <p:pic>
        <p:nvPicPr>
          <p:cNvPr id="12" name="Picture Placeholder 1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8000"/>
          </a:xfrm>
        </p:spPr>
      </p:pic>
      <p:sp>
        <p:nvSpPr>
          <p:cNvPr id="13" name="TextBox 12"/>
          <p:cNvSpPr txBox="1"/>
          <p:nvPr/>
        </p:nvSpPr>
        <p:spPr>
          <a:xfrm>
            <a:off x="0" y="0"/>
            <a:ext cx="9144000" cy="3231654"/>
          </a:xfrm>
          <a:prstGeom prst="rect">
            <a:avLst/>
          </a:prstGeom>
          <a:noFill/>
        </p:spPr>
        <p:txBody>
          <a:bodyPr wrap="square" rtlCol="1">
            <a:spAutoFit/>
          </a:bodyPr>
          <a:lstStyle/>
          <a:p>
            <a:r>
              <a:rPr lang="fa-IR" sz="2800" b="1" i="1" dirty="0">
                <a:solidFill>
                  <a:schemeClr val="accent6"/>
                </a:solidFill>
                <a:latin typeface="Calibri" pitchFamily="34" charset="0"/>
                <a:cs typeface="B Titr" pitchFamily="2" charset="-78"/>
              </a:rPr>
              <a:t>شرح پلان خانه بروجردی ها:</a:t>
            </a:r>
          </a:p>
          <a:p>
            <a:r>
              <a:rPr lang="fa-IR" sz="2000" dirty="0">
                <a:solidFill>
                  <a:schemeClr val="bg1"/>
                </a:solidFill>
                <a:latin typeface="Calibri" pitchFamily="34" charset="0"/>
                <a:cs typeface="B Koodak" pitchFamily="2" charset="-78"/>
              </a:rPr>
              <a:t>(معماری داخلی وعملکردفضاها)</a:t>
            </a:r>
            <a:endParaRPr lang="en-US" sz="2000" dirty="0">
              <a:solidFill>
                <a:schemeClr val="bg1"/>
              </a:solidFill>
              <a:latin typeface="Calibri" pitchFamily="34" charset="0"/>
              <a:cs typeface="B Koodak" pitchFamily="2" charset="-78"/>
            </a:endParaRPr>
          </a:p>
          <a:p>
            <a:endParaRPr lang="fa-IR" dirty="0">
              <a:solidFill>
                <a:schemeClr val="bg1"/>
              </a:solidFill>
              <a:latin typeface="Calibri" pitchFamily="34" charset="0"/>
              <a:cs typeface="Kamran" pitchFamily="2" charset="-78"/>
            </a:endParaRPr>
          </a:p>
          <a:p>
            <a:endParaRPr lang="fa-IR"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مساحت 1700مترمربع-زیربنا1000مترمربع-</a:t>
            </a:r>
            <a:endParaRPr lang="en-US" sz="2000"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دوطبقه ودربعضی قسمتها مثل قسمت جنوبی که باسرداب دارای 3طبقه است.</a:t>
            </a:r>
            <a:endParaRPr lang="en-US" sz="2000"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دارای یک حیاط با ابعاد20در30-</a:t>
            </a:r>
            <a:endParaRPr lang="en-US" sz="2000"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دارای 3ورودی درشمال(ورودی اصلی)،غرب(مخصوص مراسم مذهبی وغیره) وجنوب(برای خواص)-ایوان های سرپوشیده دراطراف حیاط.</a:t>
            </a:r>
            <a:endParaRPr lang="en-US" sz="2000" dirty="0">
              <a:solidFill>
                <a:schemeClr val="bg1"/>
              </a:solidFill>
              <a:latin typeface="Calibri" pitchFamily="34" charset="0"/>
              <a:cs typeface="B Koodak" pitchFamily="2" charset="-78"/>
            </a:endParaRPr>
          </a:p>
          <a:p>
            <a:pPr marL="342900" indent="-342900">
              <a:buFont typeface="Arial" pitchFamily="34" charset="0"/>
              <a:buChar char="•"/>
            </a:pPr>
            <a:r>
              <a:rPr lang="fa-IR" sz="2000" dirty="0" smtClean="0">
                <a:solidFill>
                  <a:schemeClr val="bg1"/>
                </a:solidFill>
                <a:latin typeface="Calibri" pitchFamily="34" charset="0"/>
                <a:cs typeface="B Koodak" pitchFamily="2" charset="-78"/>
              </a:rPr>
              <a:t>جلوخان </a:t>
            </a:r>
            <a:r>
              <a:rPr lang="fa-IR" sz="2000" dirty="0">
                <a:solidFill>
                  <a:schemeClr val="bg1"/>
                </a:solidFill>
                <a:latin typeface="Calibri" pitchFamily="34" charset="0"/>
                <a:cs typeface="B Koodak" pitchFamily="2" charset="-78"/>
              </a:rPr>
              <a:t>درفضای هشتی که دارای 6عددسکو برای انتظارمراجعین می باشد.این سکوها پاخوری نام </a:t>
            </a:r>
            <a:r>
              <a:rPr lang="fa-IR" sz="2000" dirty="0" smtClean="0">
                <a:solidFill>
                  <a:schemeClr val="bg1"/>
                </a:solidFill>
                <a:latin typeface="Calibri" pitchFamily="34" charset="0"/>
                <a:cs typeface="B Koodak" pitchFamily="2" charset="-78"/>
              </a:rPr>
              <a:t>دارد</a:t>
            </a:r>
          </a:p>
          <a:p>
            <a:pPr marL="342900" indent="-342900">
              <a:buFont typeface="Arial" pitchFamily="34" charset="0"/>
              <a:buChar char="•"/>
            </a:pPr>
            <a:endParaRPr lang="fa-IR" sz="2000" dirty="0"/>
          </a:p>
        </p:txBody>
      </p:sp>
      <p:pic>
        <p:nvPicPr>
          <p:cNvPr id="25" name="Picture 4" descr="H:\BaroBach\Khane Borojerdiha\32\35.jpg"/>
          <p:cNvPicPr>
            <a:picLocks noChangeAspect="1" noChangeArrowheads="1"/>
          </p:cNvPicPr>
          <p:nvPr/>
        </p:nvPicPr>
        <p:blipFill>
          <a:blip r:embed="rId3"/>
          <a:srcRect/>
          <a:stretch>
            <a:fillRect/>
          </a:stretch>
        </p:blipFill>
        <p:spPr bwMode="auto">
          <a:xfrm>
            <a:off x="785840" y="3068960"/>
            <a:ext cx="7786688"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6"/>
          <p:cNvSpPr>
            <a:spLocks noChangeArrowheads="1"/>
          </p:cNvSpPr>
          <p:nvPr/>
        </p:nvSpPr>
        <p:spPr bwMode="auto">
          <a:xfrm>
            <a:off x="3500438" y="5500688"/>
            <a:ext cx="1071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a-IR">
                <a:solidFill>
                  <a:schemeClr val="bg1"/>
                </a:solidFill>
                <a:latin typeface="Calibri" pitchFamily="34" charset="0"/>
                <a:cs typeface="B Koodak" pitchFamily="2" charset="-78"/>
              </a:rPr>
              <a:t>تالار اصلی</a:t>
            </a:r>
          </a:p>
          <a:p>
            <a:pPr eaLnBrk="1" hangingPunct="1"/>
            <a:r>
              <a:rPr lang="fa-IR">
                <a:solidFill>
                  <a:schemeClr val="bg1"/>
                </a:solidFill>
                <a:latin typeface="Calibri" pitchFamily="34" charset="0"/>
                <a:cs typeface="B Koodak" pitchFamily="2" charset="-78"/>
              </a:rPr>
              <a:t>بادگیر </a:t>
            </a:r>
          </a:p>
          <a:p>
            <a:pPr eaLnBrk="1" hangingPunct="1"/>
            <a:r>
              <a:rPr lang="fa-IR">
                <a:solidFill>
                  <a:schemeClr val="bg1"/>
                </a:solidFill>
                <a:latin typeface="Calibri" pitchFamily="34" charset="0"/>
                <a:cs typeface="B Koodak" pitchFamily="2" charset="-78"/>
              </a:rPr>
              <a:t>خدماتی</a:t>
            </a:r>
          </a:p>
        </p:txBody>
      </p:sp>
      <p:sp>
        <p:nvSpPr>
          <p:cNvPr id="27" name="Oval 26"/>
          <p:cNvSpPr/>
          <p:nvPr/>
        </p:nvSpPr>
        <p:spPr>
          <a:xfrm>
            <a:off x="8358188" y="5572125"/>
            <a:ext cx="142875" cy="94684"/>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28" name="Oval 27"/>
          <p:cNvSpPr/>
          <p:nvPr/>
        </p:nvSpPr>
        <p:spPr>
          <a:xfrm>
            <a:off x="8358188" y="5857875"/>
            <a:ext cx="142875" cy="94684"/>
          </a:xfrm>
          <a:prstGeom prst="ellipse">
            <a:avLst/>
          </a:prstGeom>
          <a:solidFill>
            <a:srgbClr val="05B326"/>
          </a:solidFill>
          <a:ln>
            <a:solidFill>
              <a:srgbClr val="05B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29" name="Oval 28"/>
          <p:cNvSpPr/>
          <p:nvPr/>
        </p:nvSpPr>
        <p:spPr>
          <a:xfrm>
            <a:off x="8358188" y="6143625"/>
            <a:ext cx="142875" cy="94684"/>
          </a:xfrm>
          <a:prstGeom prst="ellipse">
            <a:avLst/>
          </a:prstGeom>
          <a:solidFill>
            <a:srgbClr val="00A278"/>
          </a:solidFill>
          <a:ln>
            <a:solidFill>
              <a:srgbClr val="00A2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0" name="Oval 29"/>
          <p:cNvSpPr/>
          <p:nvPr/>
        </p:nvSpPr>
        <p:spPr>
          <a:xfrm>
            <a:off x="2500313" y="5643562"/>
            <a:ext cx="142875" cy="94684"/>
          </a:xfrm>
          <a:prstGeom prst="ellipse">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1" name="Oval 30"/>
          <p:cNvSpPr/>
          <p:nvPr/>
        </p:nvSpPr>
        <p:spPr>
          <a:xfrm>
            <a:off x="4572000" y="6181725"/>
            <a:ext cx="142875" cy="9468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2" name="Oval 31"/>
          <p:cNvSpPr/>
          <p:nvPr/>
        </p:nvSpPr>
        <p:spPr>
          <a:xfrm>
            <a:off x="4572000" y="5929312"/>
            <a:ext cx="142875" cy="9468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3" name="Oval 32"/>
          <p:cNvSpPr/>
          <p:nvPr/>
        </p:nvSpPr>
        <p:spPr>
          <a:xfrm>
            <a:off x="4572000" y="5643562"/>
            <a:ext cx="142875" cy="94684"/>
          </a:xfrm>
          <a:prstGeom prst="ellipse">
            <a:avLst/>
          </a:prstGeom>
          <a:solidFill>
            <a:srgbClr val="F50B3D"/>
          </a:solidFill>
          <a:ln>
            <a:solidFill>
              <a:srgbClr val="F50B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4" name="TextBox 17"/>
          <p:cNvSpPr txBox="1">
            <a:spLocks noChangeArrowheads="1"/>
          </p:cNvSpPr>
          <p:nvPr/>
        </p:nvSpPr>
        <p:spPr bwMode="auto">
          <a:xfrm>
            <a:off x="1497013" y="5487988"/>
            <a:ext cx="919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a-IR" sz="1800">
                <a:solidFill>
                  <a:schemeClr val="bg1"/>
                </a:solidFill>
                <a:cs typeface="B Koodak" pitchFamily="2" charset="-78"/>
              </a:rPr>
              <a:t>شاه نشین</a:t>
            </a:r>
          </a:p>
        </p:txBody>
      </p:sp>
      <p:sp>
        <p:nvSpPr>
          <p:cNvPr id="35" name="Rectangle 5"/>
          <p:cNvSpPr>
            <a:spLocks noChangeArrowheads="1"/>
          </p:cNvSpPr>
          <p:nvPr/>
        </p:nvSpPr>
        <p:spPr bwMode="auto">
          <a:xfrm>
            <a:off x="5143500" y="5500688"/>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a-IR">
                <a:solidFill>
                  <a:schemeClr val="bg1"/>
                </a:solidFill>
                <a:latin typeface="Calibri" pitchFamily="34" charset="0"/>
                <a:cs typeface="B Koodak" pitchFamily="2" charset="-78"/>
              </a:rPr>
              <a:t>اتاق پنج دری</a:t>
            </a:r>
          </a:p>
          <a:p>
            <a:pPr algn="r" eaLnBrk="1" hangingPunct="1"/>
            <a:r>
              <a:rPr lang="fa-IR">
                <a:solidFill>
                  <a:schemeClr val="bg1"/>
                </a:solidFill>
                <a:latin typeface="Calibri" pitchFamily="34" charset="0"/>
                <a:cs typeface="B Koodak" pitchFamily="2" charset="-78"/>
              </a:rPr>
              <a:t>ایوان</a:t>
            </a:r>
          </a:p>
          <a:p>
            <a:pPr algn="r" eaLnBrk="1" hangingPunct="1"/>
            <a:r>
              <a:rPr lang="fa-IR">
                <a:solidFill>
                  <a:schemeClr val="bg1"/>
                </a:solidFill>
                <a:latin typeface="Calibri" pitchFamily="34" charset="0"/>
                <a:cs typeface="B Koodak" pitchFamily="2" charset="-78"/>
              </a:rPr>
              <a:t>سه دری</a:t>
            </a:r>
          </a:p>
        </p:txBody>
      </p:sp>
      <p:sp>
        <p:nvSpPr>
          <p:cNvPr id="36" name="Rectangle 16"/>
          <p:cNvSpPr>
            <a:spLocks noChangeArrowheads="1"/>
          </p:cNvSpPr>
          <p:nvPr/>
        </p:nvSpPr>
        <p:spPr bwMode="auto">
          <a:xfrm>
            <a:off x="3714750" y="53578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a-IR" dirty="0">
                <a:solidFill>
                  <a:schemeClr val="bg1"/>
                </a:solidFill>
                <a:latin typeface="Calibri" pitchFamily="34" charset="0"/>
                <a:cs typeface="B Koodak" pitchFamily="2" charset="-78"/>
              </a:rPr>
              <a:t>سردر                                         </a:t>
            </a:r>
            <a:r>
              <a:rPr lang="fa-IR" dirty="0" smtClean="0">
                <a:solidFill>
                  <a:schemeClr val="bg1"/>
                </a:solidFill>
                <a:latin typeface="Calibri" pitchFamily="34" charset="0"/>
                <a:cs typeface="B Koodak" pitchFamily="2" charset="-78"/>
              </a:rPr>
              <a:t>         </a:t>
            </a:r>
            <a:endParaRPr lang="fa-IR" dirty="0">
              <a:solidFill>
                <a:schemeClr val="bg1"/>
              </a:solidFill>
              <a:latin typeface="Calibri" pitchFamily="34" charset="0"/>
              <a:cs typeface="B Koodak" pitchFamily="2" charset="-78"/>
            </a:endParaRPr>
          </a:p>
          <a:p>
            <a:pPr algn="r" eaLnBrk="1" hangingPunct="1"/>
            <a:r>
              <a:rPr lang="fa-IR" dirty="0">
                <a:solidFill>
                  <a:schemeClr val="bg1"/>
                </a:solidFill>
                <a:latin typeface="Calibri" pitchFamily="34" charset="0"/>
                <a:cs typeface="B Koodak" pitchFamily="2" charset="-78"/>
              </a:rPr>
              <a:t>هشتی</a:t>
            </a:r>
          </a:p>
          <a:p>
            <a:pPr algn="r" eaLnBrk="1" hangingPunct="1"/>
            <a:r>
              <a:rPr lang="fa-IR" dirty="0">
                <a:solidFill>
                  <a:schemeClr val="bg1"/>
                </a:solidFill>
                <a:latin typeface="Calibri" pitchFamily="34" charset="0"/>
                <a:cs typeface="B Koodak" pitchFamily="2" charset="-78"/>
              </a:rPr>
              <a:t>دالان</a:t>
            </a:r>
          </a:p>
        </p:txBody>
      </p:sp>
      <p:sp>
        <p:nvSpPr>
          <p:cNvPr id="37" name="Oval 36"/>
          <p:cNvSpPr/>
          <p:nvPr/>
        </p:nvSpPr>
        <p:spPr>
          <a:xfrm flipH="1" flipV="1">
            <a:off x="6652240" y="5731666"/>
            <a:ext cx="152005" cy="1167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Flowchart: Connector 37"/>
          <p:cNvSpPr/>
          <p:nvPr/>
        </p:nvSpPr>
        <p:spPr>
          <a:xfrm>
            <a:off x="6652242" y="6000750"/>
            <a:ext cx="152005" cy="94684"/>
          </a:xfrm>
          <a:prstGeom prst="flowChartConnector">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Flowchart: Connector 38"/>
          <p:cNvSpPr/>
          <p:nvPr/>
        </p:nvSpPr>
        <p:spPr>
          <a:xfrm>
            <a:off x="6572250" y="6190967"/>
            <a:ext cx="155994" cy="256892"/>
          </a:xfrm>
          <a:prstGeom prst="flowChartConnector">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750378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51520" y="405047"/>
            <a:ext cx="8640960" cy="6986528"/>
          </a:xfrm>
          <a:prstGeom prst="rect">
            <a:avLst/>
          </a:prstGeom>
          <a:noFill/>
        </p:spPr>
        <p:txBody>
          <a:bodyPr wrap="square" rtlCol="1">
            <a:spAutoFit/>
          </a:bodyPr>
          <a:lstStyle/>
          <a:p>
            <a:r>
              <a:rPr lang="fa-IR" sz="2800" dirty="0" smtClean="0">
                <a:solidFill>
                  <a:schemeClr val="bg1"/>
                </a:solidFill>
              </a:rPr>
              <a:t>مقدمه:.........................................................</a:t>
            </a:r>
          </a:p>
          <a:p>
            <a:r>
              <a:rPr lang="fa-IR" sz="2800" dirty="0" smtClean="0">
                <a:solidFill>
                  <a:schemeClr val="bg1"/>
                </a:solidFill>
              </a:rPr>
              <a:t>تاریخچه قاجاریه: ........................................................</a:t>
            </a:r>
          </a:p>
          <a:p>
            <a:r>
              <a:rPr lang="fa-IR" sz="2800" dirty="0" smtClean="0">
                <a:solidFill>
                  <a:schemeClr val="bg1"/>
                </a:solidFill>
              </a:rPr>
              <a:t>گرایشهای مذهبی-آیینی-(اجتماعی):.............................................</a:t>
            </a:r>
          </a:p>
          <a:p>
            <a:r>
              <a:rPr lang="fa-IR" sz="2800" dirty="0" smtClean="0">
                <a:solidFill>
                  <a:schemeClr val="accent6"/>
                </a:solidFill>
              </a:rPr>
              <a:t>فصل اول</a:t>
            </a:r>
            <a:r>
              <a:rPr lang="fa-IR" sz="2800" dirty="0" smtClean="0">
                <a:solidFill>
                  <a:schemeClr val="bg1"/>
                </a:solidFill>
              </a:rPr>
              <a:t>: معرفی بنا ها و شاخصه ها</a:t>
            </a:r>
          </a:p>
          <a:p>
            <a:r>
              <a:rPr lang="fa-IR" sz="2800" dirty="0" smtClean="0">
                <a:solidFill>
                  <a:schemeClr val="bg1"/>
                </a:solidFill>
              </a:rPr>
              <a:t>1-شمس العماره.................................................</a:t>
            </a:r>
          </a:p>
          <a:p>
            <a:r>
              <a:rPr lang="fa-IR" sz="2800" dirty="0" smtClean="0">
                <a:solidFill>
                  <a:schemeClr val="bg1"/>
                </a:solidFill>
              </a:rPr>
              <a:t>2-خانه بروجردی ها................................................</a:t>
            </a:r>
          </a:p>
          <a:p>
            <a:r>
              <a:rPr lang="fa-IR" sz="2800" dirty="0" smtClean="0">
                <a:solidFill>
                  <a:schemeClr val="bg1"/>
                </a:solidFill>
              </a:rPr>
              <a:t>3-خانه اتحادیه و خانه ایرج و خانه باغ اسکویی.......................</a:t>
            </a:r>
          </a:p>
          <a:p>
            <a:r>
              <a:rPr lang="fa-IR" sz="2800" dirty="0" smtClean="0">
                <a:solidFill>
                  <a:schemeClr val="bg1"/>
                </a:solidFill>
              </a:rPr>
              <a:t>4-پل ابریشم ..............................................................</a:t>
            </a:r>
          </a:p>
          <a:p>
            <a:r>
              <a:rPr lang="fa-IR" sz="2800" dirty="0" smtClean="0">
                <a:solidFill>
                  <a:schemeClr val="bg1"/>
                </a:solidFill>
              </a:rPr>
              <a:t>5-کاخ سلیمانیه.................................................................</a:t>
            </a:r>
          </a:p>
          <a:p>
            <a:r>
              <a:rPr lang="fa-IR" sz="2800" dirty="0" smtClean="0">
                <a:solidFill>
                  <a:schemeClr val="bg1"/>
                </a:solidFill>
              </a:rPr>
              <a:t>6-دروازه پیر شبیب جهرم.....................................................</a:t>
            </a:r>
          </a:p>
          <a:p>
            <a:r>
              <a:rPr lang="fa-IR" sz="2800" dirty="0" smtClean="0">
                <a:solidFill>
                  <a:schemeClr val="bg1"/>
                </a:solidFill>
              </a:rPr>
              <a:t>7-گرند هتل.............................................</a:t>
            </a:r>
          </a:p>
          <a:p>
            <a:r>
              <a:rPr lang="fa-IR" sz="2800" dirty="0" smtClean="0">
                <a:solidFill>
                  <a:schemeClr val="bg1"/>
                </a:solidFill>
              </a:rPr>
              <a:t>8-آب انبار آقا...............................................</a:t>
            </a:r>
          </a:p>
          <a:p>
            <a:r>
              <a:rPr lang="fa-IR" sz="2800" dirty="0" smtClean="0">
                <a:solidFill>
                  <a:schemeClr val="bg1"/>
                </a:solidFill>
              </a:rPr>
              <a:t>9-تکیه دولت....................................................</a:t>
            </a:r>
          </a:p>
          <a:p>
            <a:r>
              <a:rPr lang="fa-IR" sz="2800" dirty="0" smtClean="0">
                <a:solidFill>
                  <a:schemeClr val="bg1"/>
                </a:solidFill>
              </a:rPr>
              <a:t>10-میدان مشق وباغ ملی.............................................</a:t>
            </a:r>
          </a:p>
          <a:p>
            <a:r>
              <a:rPr lang="fa-IR" sz="2800" dirty="0" smtClean="0">
                <a:solidFill>
                  <a:schemeClr val="bg1"/>
                </a:solidFill>
              </a:rPr>
              <a:t>11-برج ناقوس..............................................................</a:t>
            </a:r>
          </a:p>
          <a:p>
            <a:endParaRPr lang="fa-IR" sz="2800" dirty="0" smtClean="0">
              <a:solidFill>
                <a:schemeClr val="bg1"/>
              </a:solidFill>
            </a:endParaRPr>
          </a:p>
        </p:txBody>
      </p:sp>
    </p:spTree>
    <p:extLst>
      <p:ext uri="{BB962C8B-B14F-4D97-AF65-F5344CB8AC3E}">
        <p14:creationId xmlns:p14="http://schemas.microsoft.com/office/powerpoint/2010/main" val="148797330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5" descr="H:\BaroBach\Khane Borojerdiha\3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7188"/>
            <a:ext cx="5387975"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BaroBach\Khane Borojerdiha\32\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362325"/>
            <a:ext cx="54292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6543675" y="933450"/>
            <a:ext cx="2143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a-IR" sz="1800">
                <a:solidFill>
                  <a:schemeClr val="bg1"/>
                </a:solidFill>
                <a:cs typeface="B Titr" pitchFamily="2" charset="-78"/>
              </a:rPr>
              <a:t>سردر                      </a:t>
            </a:r>
          </a:p>
          <a:p>
            <a:pPr algn="r" eaLnBrk="1" hangingPunct="1"/>
            <a:r>
              <a:rPr lang="fa-IR" sz="1800">
                <a:solidFill>
                  <a:schemeClr val="bg1"/>
                </a:solidFill>
                <a:cs typeface="B Titr" pitchFamily="2" charset="-78"/>
              </a:rPr>
              <a:t>هشتی</a:t>
            </a:r>
          </a:p>
          <a:p>
            <a:pPr algn="r" eaLnBrk="1" hangingPunct="1"/>
            <a:r>
              <a:rPr lang="fa-IR" sz="1800">
                <a:solidFill>
                  <a:schemeClr val="bg1"/>
                </a:solidFill>
                <a:cs typeface="B Titr" pitchFamily="2" charset="-78"/>
              </a:rPr>
              <a:t>دالان</a:t>
            </a:r>
          </a:p>
        </p:txBody>
      </p:sp>
      <p:sp>
        <p:nvSpPr>
          <p:cNvPr id="8" name="Rectangle 5"/>
          <p:cNvSpPr>
            <a:spLocks noChangeArrowheads="1"/>
          </p:cNvSpPr>
          <p:nvPr/>
        </p:nvSpPr>
        <p:spPr bwMode="auto">
          <a:xfrm>
            <a:off x="7258050" y="1785938"/>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a-IR">
                <a:solidFill>
                  <a:schemeClr val="bg1"/>
                </a:solidFill>
                <a:latin typeface="Calibri" pitchFamily="34" charset="0"/>
                <a:cs typeface="B Titr" pitchFamily="2" charset="-78"/>
              </a:rPr>
              <a:t>اتاق پنج دری</a:t>
            </a:r>
          </a:p>
          <a:p>
            <a:pPr algn="r" eaLnBrk="1" hangingPunct="1"/>
            <a:r>
              <a:rPr lang="fa-IR">
                <a:solidFill>
                  <a:schemeClr val="bg1"/>
                </a:solidFill>
                <a:latin typeface="Calibri" pitchFamily="34" charset="0"/>
                <a:cs typeface="B Titr" pitchFamily="2" charset="-78"/>
              </a:rPr>
              <a:t>ایوان</a:t>
            </a:r>
          </a:p>
          <a:p>
            <a:pPr algn="r" eaLnBrk="1" hangingPunct="1"/>
            <a:r>
              <a:rPr lang="fa-IR">
                <a:solidFill>
                  <a:schemeClr val="bg1"/>
                </a:solidFill>
                <a:latin typeface="Calibri" pitchFamily="34" charset="0"/>
                <a:cs typeface="B Titr" pitchFamily="2" charset="-78"/>
              </a:rPr>
              <a:t>سه دری</a:t>
            </a:r>
          </a:p>
        </p:txBody>
      </p:sp>
      <p:sp>
        <p:nvSpPr>
          <p:cNvPr id="9" name="Rectangle 6"/>
          <p:cNvSpPr>
            <a:spLocks noChangeArrowheads="1"/>
          </p:cNvSpPr>
          <p:nvPr/>
        </p:nvSpPr>
        <p:spPr bwMode="auto">
          <a:xfrm>
            <a:off x="7615238" y="2643188"/>
            <a:ext cx="1071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a-IR">
                <a:solidFill>
                  <a:schemeClr val="bg1"/>
                </a:solidFill>
                <a:latin typeface="Calibri" pitchFamily="34" charset="0"/>
                <a:cs typeface="B Titr" pitchFamily="2" charset="-78"/>
              </a:rPr>
              <a:t>تالار اصلی</a:t>
            </a:r>
          </a:p>
          <a:p>
            <a:pPr algn="r" eaLnBrk="1" hangingPunct="1"/>
            <a:r>
              <a:rPr lang="fa-IR">
                <a:solidFill>
                  <a:schemeClr val="bg1"/>
                </a:solidFill>
                <a:latin typeface="Calibri" pitchFamily="34" charset="0"/>
                <a:cs typeface="B Titr" pitchFamily="2" charset="-78"/>
              </a:rPr>
              <a:t>بادگیر </a:t>
            </a:r>
          </a:p>
          <a:p>
            <a:pPr algn="r" eaLnBrk="1" hangingPunct="1"/>
            <a:r>
              <a:rPr lang="fa-IR">
                <a:solidFill>
                  <a:schemeClr val="bg1"/>
                </a:solidFill>
                <a:latin typeface="Calibri" pitchFamily="34" charset="0"/>
                <a:cs typeface="B Titr" pitchFamily="2" charset="-78"/>
              </a:rPr>
              <a:t>خدماتی</a:t>
            </a:r>
          </a:p>
        </p:txBody>
      </p:sp>
      <p:sp>
        <p:nvSpPr>
          <p:cNvPr id="10" name="Oval 9"/>
          <p:cNvSpPr/>
          <p:nvPr/>
        </p:nvSpPr>
        <p:spPr>
          <a:xfrm>
            <a:off x="8686800" y="1004888"/>
            <a:ext cx="142875" cy="142875"/>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1" name="Oval 10"/>
          <p:cNvSpPr/>
          <p:nvPr/>
        </p:nvSpPr>
        <p:spPr>
          <a:xfrm>
            <a:off x="8686800" y="1290638"/>
            <a:ext cx="142875" cy="142875"/>
          </a:xfrm>
          <a:prstGeom prst="ellipse">
            <a:avLst/>
          </a:prstGeom>
          <a:solidFill>
            <a:srgbClr val="05B326"/>
          </a:solidFill>
          <a:ln>
            <a:solidFill>
              <a:srgbClr val="05B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2" name="Oval 11"/>
          <p:cNvSpPr/>
          <p:nvPr/>
        </p:nvSpPr>
        <p:spPr>
          <a:xfrm>
            <a:off x="8686800" y="1576388"/>
            <a:ext cx="142875" cy="142875"/>
          </a:xfrm>
          <a:prstGeom prst="ellipse">
            <a:avLst/>
          </a:prstGeom>
          <a:solidFill>
            <a:srgbClr val="00A278"/>
          </a:solidFill>
          <a:ln>
            <a:solidFill>
              <a:srgbClr val="00A2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3" name="Oval 12"/>
          <p:cNvSpPr/>
          <p:nvPr/>
        </p:nvSpPr>
        <p:spPr>
          <a:xfrm>
            <a:off x="8686800" y="3500438"/>
            <a:ext cx="142875" cy="142875"/>
          </a:xfrm>
          <a:prstGeom prst="ellipse">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4" name="Oval 13"/>
          <p:cNvSpPr/>
          <p:nvPr/>
        </p:nvSpPr>
        <p:spPr>
          <a:xfrm>
            <a:off x="8686800" y="3252788"/>
            <a:ext cx="142875" cy="142875"/>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5" name="Oval 14"/>
          <p:cNvSpPr/>
          <p:nvPr/>
        </p:nvSpPr>
        <p:spPr>
          <a:xfrm>
            <a:off x="8686800" y="2428875"/>
            <a:ext cx="142875" cy="142875"/>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6" name="Oval 15"/>
          <p:cNvSpPr/>
          <p:nvPr/>
        </p:nvSpPr>
        <p:spPr>
          <a:xfrm>
            <a:off x="8686800" y="3000375"/>
            <a:ext cx="142875" cy="1428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7" name="Oval 16"/>
          <p:cNvSpPr/>
          <p:nvPr/>
        </p:nvSpPr>
        <p:spPr>
          <a:xfrm>
            <a:off x="8686800" y="2714625"/>
            <a:ext cx="142875" cy="142875"/>
          </a:xfrm>
          <a:prstGeom prst="ellipse">
            <a:avLst/>
          </a:prstGeom>
          <a:solidFill>
            <a:srgbClr val="F50B3D"/>
          </a:solidFill>
          <a:ln>
            <a:solidFill>
              <a:srgbClr val="F50B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8" name="Oval 17"/>
          <p:cNvSpPr/>
          <p:nvPr/>
        </p:nvSpPr>
        <p:spPr>
          <a:xfrm>
            <a:off x="8686800" y="1857375"/>
            <a:ext cx="142875" cy="142875"/>
          </a:xfrm>
          <a:prstGeom prst="ellipse">
            <a:avLst/>
          </a:prstGeom>
          <a:solidFill>
            <a:srgbClr val="F50B3D"/>
          </a:solidFill>
          <a:ln>
            <a:solidFill>
              <a:srgbClr val="F50B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9" name="Oval 18"/>
          <p:cNvSpPr/>
          <p:nvPr/>
        </p:nvSpPr>
        <p:spPr>
          <a:xfrm>
            <a:off x="8686800" y="2143125"/>
            <a:ext cx="142875" cy="142875"/>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0" name="TextBox 17"/>
          <p:cNvSpPr txBox="1">
            <a:spLocks noChangeArrowheads="1"/>
          </p:cNvSpPr>
          <p:nvPr/>
        </p:nvSpPr>
        <p:spPr bwMode="auto">
          <a:xfrm>
            <a:off x="7683500" y="3416300"/>
            <a:ext cx="91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a-IR" sz="1800">
                <a:solidFill>
                  <a:schemeClr val="bg1"/>
                </a:solidFill>
                <a:cs typeface="B Titr" pitchFamily="2" charset="-78"/>
              </a:rPr>
              <a:t>شاه نشین</a:t>
            </a:r>
          </a:p>
        </p:txBody>
      </p:sp>
      <p:sp>
        <p:nvSpPr>
          <p:cNvPr id="21" name="Oval 20"/>
          <p:cNvSpPr/>
          <p:nvPr/>
        </p:nvSpPr>
        <p:spPr>
          <a:xfrm>
            <a:off x="7329488" y="1285875"/>
            <a:ext cx="142875" cy="142875"/>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2" name="Oval 21"/>
          <p:cNvSpPr/>
          <p:nvPr/>
        </p:nvSpPr>
        <p:spPr>
          <a:xfrm>
            <a:off x="7329488" y="1571625"/>
            <a:ext cx="142875" cy="142875"/>
          </a:xfrm>
          <a:prstGeom prst="ellipse">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3" name="Oval 22"/>
          <p:cNvSpPr/>
          <p:nvPr/>
        </p:nvSpPr>
        <p:spPr>
          <a:xfrm>
            <a:off x="7329488" y="1000125"/>
            <a:ext cx="142875" cy="1428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4" name="TextBox 24"/>
          <p:cNvSpPr txBox="1">
            <a:spLocks noChangeArrowheads="1"/>
          </p:cNvSpPr>
          <p:nvPr/>
        </p:nvSpPr>
        <p:spPr bwMode="auto">
          <a:xfrm>
            <a:off x="5956300" y="857250"/>
            <a:ext cx="1373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a-IR" sz="1800">
                <a:solidFill>
                  <a:schemeClr val="bg1"/>
                </a:solidFill>
                <a:cs typeface="B Titr" pitchFamily="2" charset="-78"/>
              </a:rPr>
              <a:t>سرداب مرکزی</a:t>
            </a:r>
          </a:p>
          <a:p>
            <a:pPr algn="r" eaLnBrk="1" hangingPunct="1"/>
            <a:r>
              <a:rPr lang="fa-IR" sz="1800">
                <a:solidFill>
                  <a:schemeClr val="bg1"/>
                </a:solidFill>
                <a:cs typeface="B Titr" pitchFamily="2" charset="-78"/>
              </a:rPr>
              <a:t>سرداب</a:t>
            </a:r>
          </a:p>
          <a:p>
            <a:pPr algn="r" eaLnBrk="1" hangingPunct="1"/>
            <a:r>
              <a:rPr lang="fa-IR" sz="1800">
                <a:solidFill>
                  <a:schemeClr val="bg1"/>
                </a:solidFill>
                <a:cs typeface="B Titr" pitchFamily="2" charset="-78"/>
              </a:rPr>
              <a:t>زیرزمین</a:t>
            </a:r>
          </a:p>
        </p:txBody>
      </p:sp>
    </p:spTree>
    <p:extLst>
      <p:ext uri="{BB962C8B-B14F-4D97-AF65-F5344CB8AC3E}">
        <p14:creationId xmlns:p14="http://schemas.microsoft.com/office/powerpoint/2010/main" val="2054509722"/>
      </p:ext>
    </p:extLst>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2"/>
          <p:cNvSpPr>
            <a:spLocks noChangeArrowheads="1"/>
          </p:cNvSpPr>
          <p:nvPr/>
        </p:nvSpPr>
        <p:spPr bwMode="auto">
          <a:xfrm>
            <a:off x="4429125" y="642938"/>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ar-SA" sz="2000" b="1" dirty="0">
                <a:solidFill>
                  <a:schemeClr val="bg1"/>
                </a:solidFill>
                <a:latin typeface="Calibri" pitchFamily="34" charset="0"/>
                <a:cs typeface="B Koodak" pitchFamily="2" charset="-78"/>
              </a:rPr>
              <a:t>معمولاً ارتفاع قسمت تابستان نشين در اين خانه ها زياد است تا هواي گرم به بالا صعود كرده و هواي خنك تر در سطح پايين اطاق، جايگزين شود. بادگير ها و هواكش ها نيز غالباً در سمت جنوبي ساختمان قرار دارند تا تهويه هوا بهتر صورت گيرد. بادگير هاي هشت طرفه خانه بروجردي ها به اطاق اصلي خانه كه همان تالار در طبقه همكف است و سرداب زير آن در قسمت تابستان نشين، راه دارد و حفره هاي روي گنبد تالار، از سمت جريان باد، عملكرد بادگير و از سمت مخالف آن، عملكرد هواكش را دارند كه خود به آسايش ساكنين خانه در فصول گرم كاشان، كمك موثرتري مي كرده است.</a:t>
            </a:r>
          </a:p>
        </p:txBody>
      </p:sp>
      <p:pic>
        <p:nvPicPr>
          <p:cNvPr id="6" name="Picture 5" descr="H:\BaroBach\Khane Borojerdiha\Pic1\2.jpg"/>
          <p:cNvPicPr>
            <a:picLocks noChangeAspect="1" noChangeArrowheads="1"/>
          </p:cNvPicPr>
          <p:nvPr/>
        </p:nvPicPr>
        <p:blipFill>
          <a:blip r:embed="rId3"/>
          <a:srcRect/>
          <a:stretch>
            <a:fillRect/>
          </a:stretch>
        </p:blipFill>
        <p:spPr bwMode="auto">
          <a:xfrm>
            <a:off x="285720" y="357167"/>
            <a:ext cx="4000528" cy="5337799"/>
          </a:xfrm>
          <a:prstGeom prst="rect">
            <a:avLst/>
          </a:prstGeom>
          <a:ln>
            <a:noFill/>
          </a:ln>
          <a:effectLst>
            <a:softEdge rad="112500"/>
          </a:effectLst>
        </p:spPr>
      </p:pic>
    </p:spTree>
    <p:extLst>
      <p:ext uri="{BB962C8B-B14F-4D97-AF65-F5344CB8AC3E}">
        <p14:creationId xmlns:p14="http://schemas.microsoft.com/office/powerpoint/2010/main" val="14128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2" descr="F:\دانشگاه آزاد اسلامي واحد بيرجند\terme3\M.modaghegh\pictures kashan\hostoricall houses\brojerdiha house\تالار و يكي از فضاهاي سرپوشيده جبهه جنوبي.jpg"/>
          <p:cNvPicPr>
            <a:picLocks noChangeAspect="1" noChangeArrowheads="1"/>
          </p:cNvPicPr>
          <p:nvPr/>
        </p:nvPicPr>
        <p:blipFill>
          <a:blip r:embed="rId3"/>
          <a:srcRect/>
          <a:stretch>
            <a:fillRect/>
          </a:stretch>
        </p:blipFill>
        <p:spPr bwMode="auto">
          <a:xfrm>
            <a:off x="642910" y="857232"/>
            <a:ext cx="2954337" cy="455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F:\دانشگاه آزاد اسلامي واحد بيرجند\terme3\M.modaghegh\pictures kashan\hostoricall houses\brojerdiha house\تزئينات سقف جبهه جنوبي.jpg"/>
          <p:cNvPicPr>
            <a:picLocks noChangeAspect="1" noChangeArrowheads="1"/>
          </p:cNvPicPr>
          <p:nvPr/>
        </p:nvPicPr>
        <p:blipFill>
          <a:blip r:embed="rId4" cstate="print"/>
          <a:srcRect/>
          <a:stretch>
            <a:fillRect/>
          </a:stretch>
        </p:blipFill>
        <p:spPr bwMode="auto">
          <a:xfrm>
            <a:off x="4500562" y="1571612"/>
            <a:ext cx="4195761" cy="2729319"/>
          </a:xfrm>
          <a:prstGeom prst="rect">
            <a:avLst/>
          </a:prstGeom>
          <a:ln>
            <a:noFill/>
          </a:ln>
          <a:effectLst>
            <a:softEdge rad="112500"/>
          </a:effectLst>
        </p:spPr>
      </p:pic>
      <p:sp>
        <p:nvSpPr>
          <p:cNvPr id="7" name="Rectangle 3"/>
          <p:cNvSpPr>
            <a:spLocks noChangeArrowheads="1"/>
          </p:cNvSpPr>
          <p:nvPr/>
        </p:nvSpPr>
        <p:spPr bwMode="auto">
          <a:xfrm>
            <a:off x="794543" y="5929313"/>
            <a:ext cx="3496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lang="fa-IR" sz="2400" dirty="0">
                <a:solidFill>
                  <a:schemeClr val="accent6"/>
                </a:solidFill>
                <a:latin typeface="Calibri" pitchFamily="34" charset="0"/>
                <a:cs typeface="B Titr" pitchFamily="2" charset="-78"/>
              </a:rPr>
              <a:t>تالار و يكي از فضاهاي سرپوشيده جبهه جنوبي</a:t>
            </a:r>
            <a:endParaRPr lang="en-US" sz="2400" dirty="0">
              <a:solidFill>
                <a:schemeClr val="accent6"/>
              </a:solidFill>
              <a:latin typeface="Calibri" pitchFamily="34" charset="0"/>
              <a:cs typeface="B Titr" pitchFamily="2" charset="-78"/>
            </a:endParaRPr>
          </a:p>
        </p:txBody>
      </p:sp>
      <p:sp>
        <p:nvSpPr>
          <p:cNvPr id="8" name="Rectangle 4"/>
          <p:cNvSpPr>
            <a:spLocks noChangeArrowheads="1"/>
          </p:cNvSpPr>
          <p:nvPr/>
        </p:nvSpPr>
        <p:spPr bwMode="auto">
          <a:xfrm>
            <a:off x="5773776" y="5845175"/>
            <a:ext cx="2097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a-IR" sz="2400" dirty="0">
                <a:solidFill>
                  <a:schemeClr val="accent6"/>
                </a:solidFill>
                <a:latin typeface="Calibri" pitchFamily="34" charset="0"/>
                <a:cs typeface="B Titr" pitchFamily="2" charset="-78"/>
              </a:rPr>
              <a:t>تزئينات سقف جبهه جنوبي</a:t>
            </a:r>
            <a:endParaRPr lang="en-US" sz="2400" dirty="0">
              <a:solidFill>
                <a:schemeClr val="accent6"/>
              </a:solidFill>
              <a:latin typeface="Calibri" pitchFamily="34" charset="0"/>
              <a:cs typeface="B Titr" pitchFamily="2" charset="-78"/>
            </a:endParaRPr>
          </a:p>
        </p:txBody>
      </p:sp>
    </p:spTree>
    <p:extLst>
      <p:ext uri="{BB962C8B-B14F-4D97-AF65-F5344CB8AC3E}">
        <p14:creationId xmlns:p14="http://schemas.microsoft.com/office/powerpoint/2010/main" val="1878346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2050" name="Picture 2" descr="IMAGE6350397352476089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999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76056" y="260648"/>
            <a:ext cx="3600400" cy="2954655"/>
          </a:xfrm>
          <a:prstGeom prst="rect">
            <a:avLst/>
          </a:prstGeom>
          <a:noFill/>
        </p:spPr>
        <p:txBody>
          <a:bodyPr wrap="square" rtlCol="1">
            <a:spAutoFit/>
          </a:bodyPr>
          <a:lstStyle/>
          <a:p>
            <a:r>
              <a:rPr lang="fa-IR" sz="2800" dirty="0">
                <a:solidFill>
                  <a:schemeClr val="accent6"/>
                </a:solidFill>
              </a:rPr>
              <a:t>خانه اتحادیه </a:t>
            </a:r>
            <a:r>
              <a:rPr lang="fa-IR" sz="2000" dirty="0">
                <a:solidFill>
                  <a:schemeClr val="bg1"/>
                </a:solidFill>
              </a:rPr>
              <a:t>عمارتی بیادگار مانده از قاجار است که در مرکز   شهر تهران واقع شده است</a:t>
            </a:r>
            <a:r>
              <a:rPr lang="en-US" sz="2000" dirty="0">
                <a:solidFill>
                  <a:schemeClr val="bg1"/>
                </a:solidFill>
              </a:rPr>
              <a:t>. </a:t>
            </a:r>
            <a:r>
              <a:rPr lang="fa-IR" sz="2000" dirty="0">
                <a:solidFill>
                  <a:schemeClr val="bg1"/>
                </a:solidFill>
              </a:rPr>
              <a:t>این اثر در تاریخ ۱۲ تیر ۱۳۸۴ با </a:t>
            </a:r>
            <a:r>
              <a:rPr lang="fa-IR" sz="2000" u="sng" dirty="0">
                <a:solidFill>
                  <a:schemeClr val="bg1"/>
                </a:solidFill>
                <a:hlinkClick r:id="rId4" tooltip="شماره ثبت"/>
              </a:rPr>
              <a:t>شمارهٔ ثبت</a:t>
            </a:r>
            <a:r>
              <a:rPr lang="en-US" sz="2000" dirty="0">
                <a:solidFill>
                  <a:schemeClr val="bg1"/>
                </a:solidFill>
              </a:rPr>
              <a:t> </a:t>
            </a:r>
            <a:r>
              <a:rPr lang="fa-IR" sz="2000" dirty="0">
                <a:solidFill>
                  <a:schemeClr val="bg1"/>
                </a:solidFill>
              </a:rPr>
              <a:t>۱۲۰۵۷ به‌عنوان یکی از </a:t>
            </a:r>
            <a:r>
              <a:rPr lang="fa-IR" sz="2000" u="sng" dirty="0">
                <a:solidFill>
                  <a:schemeClr val="bg1"/>
                </a:solidFill>
                <a:hlinkClick r:id="rId5" tooltip="فهرست آثار ملی ایران"/>
              </a:rPr>
              <a:t>آثار ملی ایران</a:t>
            </a:r>
            <a:r>
              <a:rPr lang="en-US" sz="2000" dirty="0">
                <a:solidFill>
                  <a:schemeClr val="bg1"/>
                </a:solidFill>
              </a:rPr>
              <a:t> </a:t>
            </a:r>
            <a:r>
              <a:rPr lang="fa-IR" sz="2000" dirty="0">
                <a:solidFill>
                  <a:schemeClr val="bg1"/>
                </a:solidFill>
              </a:rPr>
              <a:t>به ثبت رسید تخریب این بنا درقلب پایتخت  قلب های دوستداران میراث فرهنگی را به درد آورده است </a:t>
            </a:r>
            <a:endParaRPr lang="en-US" sz="2000" dirty="0">
              <a:solidFill>
                <a:schemeClr val="bg1"/>
              </a:solidFill>
            </a:endParaRPr>
          </a:p>
          <a:p>
            <a:endParaRPr lang="fa-IR" dirty="0">
              <a:solidFill>
                <a:schemeClr val="bg1"/>
              </a:solidFill>
            </a:endParaRPr>
          </a:p>
        </p:txBody>
      </p:sp>
    </p:spTree>
    <p:extLst>
      <p:ext uri="{BB962C8B-B14F-4D97-AF65-F5344CB8AC3E}">
        <p14:creationId xmlns:p14="http://schemas.microsoft.com/office/powerpoint/2010/main" val="1778375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3074" name="il_fi" descr="meh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55976" cy="4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16016" y="332656"/>
            <a:ext cx="4427984" cy="3877985"/>
          </a:xfrm>
          <a:prstGeom prst="rect">
            <a:avLst/>
          </a:prstGeom>
          <a:noFill/>
        </p:spPr>
        <p:txBody>
          <a:bodyPr wrap="square" rtlCol="1">
            <a:spAutoFit/>
          </a:bodyPr>
          <a:lstStyle/>
          <a:p>
            <a:r>
              <a:rPr lang="fa-IR" sz="2800" b="1" i="1" dirty="0">
                <a:solidFill>
                  <a:schemeClr val="accent6"/>
                </a:solidFill>
              </a:rPr>
              <a:t>خانه تاریخی ایرج </a:t>
            </a:r>
            <a:r>
              <a:rPr lang="fa-IR" sz="2000" dirty="0">
                <a:solidFill>
                  <a:schemeClr val="bg1"/>
                </a:solidFill>
              </a:rPr>
              <a:t>که امروزه سیمایی هراسان و ترسناک به خود گرفته است یادمان دوره قاجار و یادآوردوران های باشکوه هنر معماری ایران است. اثری که پرونده ثبتی خانه سرهنگ ایرج، حدود سال 83 آماده شد و 5 آبان سال بعد به شماره 13857 در فهرست آثار ملی ایران جای گرفت. حدود سال 88 ، اقداماتی نیز در راستای مرمت و بازسازی آن انجام شد با این وجود سال بعد این خانه دوباره به حال خود رها شده و دیگر اقدامی برای حفاظت از آن از سوی سازمان میراث فرهنگی و گردشگری صورت </a:t>
            </a:r>
            <a:r>
              <a:rPr lang="fa-IR" sz="2000" dirty="0" smtClean="0">
                <a:solidFill>
                  <a:schemeClr val="bg1"/>
                </a:solidFill>
              </a:rPr>
              <a:t>نگرفت.</a:t>
            </a:r>
            <a:endParaRPr lang="en-US" sz="2000" dirty="0">
              <a:solidFill>
                <a:schemeClr val="bg1"/>
              </a:solidFill>
            </a:endParaRPr>
          </a:p>
          <a:p>
            <a:endParaRPr lang="fa-IR" dirty="0"/>
          </a:p>
        </p:txBody>
      </p:sp>
    </p:spTree>
    <p:extLst>
      <p:ext uri="{BB962C8B-B14F-4D97-AF65-F5344CB8AC3E}">
        <p14:creationId xmlns:p14="http://schemas.microsoft.com/office/powerpoint/2010/main" val="1976802139"/>
      </p:ext>
    </p:extLst>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2" descr="8"/>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4602330" cy="281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Maremmat\پروژه\خونه اسکویی_ابارش\خانه اسکویی\IMG_4132.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983435" y="3717033"/>
            <a:ext cx="4020613" cy="2808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04048" y="0"/>
            <a:ext cx="3960440" cy="6309420"/>
          </a:xfrm>
          <a:prstGeom prst="rect">
            <a:avLst/>
          </a:prstGeom>
          <a:noFill/>
        </p:spPr>
        <p:txBody>
          <a:bodyPr wrap="square" rtlCol="1">
            <a:spAutoFit/>
          </a:bodyPr>
          <a:lstStyle/>
          <a:p>
            <a:r>
              <a:rPr lang="fa-IR" sz="2800" b="1" i="1" dirty="0">
                <a:solidFill>
                  <a:schemeClr val="accent6"/>
                </a:solidFill>
                <a:cs typeface="B Zar" pitchFamily="2" charset="-78"/>
              </a:rPr>
              <a:t>تاریخچه خانه باغ اسكوئي:</a:t>
            </a:r>
          </a:p>
          <a:p>
            <a:endParaRPr lang="en-US" dirty="0">
              <a:solidFill>
                <a:schemeClr val="bg1"/>
              </a:solidFill>
              <a:cs typeface="B Zar" pitchFamily="2" charset="-78"/>
            </a:endParaRPr>
          </a:p>
          <a:p>
            <a:r>
              <a:rPr lang="fa-IR" sz="2400" i="1" dirty="0">
                <a:solidFill>
                  <a:schemeClr val="accent6"/>
                </a:solidFill>
                <a:cs typeface="B Zar" pitchFamily="2" charset="-78"/>
              </a:rPr>
              <a:t>موقعيت طبيعي بنا :</a:t>
            </a:r>
            <a:endParaRPr lang="en-US" sz="2400" i="1" dirty="0">
              <a:solidFill>
                <a:schemeClr val="accent6"/>
              </a:solidFill>
              <a:cs typeface="B Zar" pitchFamily="2" charset="-78"/>
            </a:endParaRPr>
          </a:p>
          <a:p>
            <a:r>
              <a:rPr lang="fa-IR" sz="2000" dirty="0">
                <a:solidFill>
                  <a:schemeClr val="bg1"/>
                </a:solidFill>
                <a:cs typeface="B Zar" pitchFamily="2" charset="-78"/>
              </a:rPr>
              <a:t>اين خانه در حاشيه كلوتهاي جنوبي سبزوار و در منطقه گر م و خشك و حاشيه كوير قرار گرفته است.</a:t>
            </a:r>
            <a:endParaRPr lang="en-US" sz="2000" dirty="0">
              <a:solidFill>
                <a:schemeClr val="bg1"/>
              </a:solidFill>
              <a:cs typeface="B Zar" pitchFamily="2" charset="-78"/>
            </a:endParaRPr>
          </a:p>
          <a:p>
            <a:r>
              <a:rPr lang="fa-IR" dirty="0">
                <a:solidFill>
                  <a:schemeClr val="bg1"/>
                </a:solidFill>
                <a:cs typeface="B Zar" pitchFamily="2" charset="-78"/>
              </a:rPr>
              <a:t> </a:t>
            </a:r>
            <a:endParaRPr lang="en-US" dirty="0">
              <a:solidFill>
                <a:schemeClr val="bg1"/>
              </a:solidFill>
              <a:cs typeface="B Zar" pitchFamily="2" charset="-78"/>
            </a:endParaRPr>
          </a:p>
          <a:p>
            <a:r>
              <a:rPr lang="fa-IR" sz="2000" i="1" dirty="0">
                <a:solidFill>
                  <a:schemeClr val="accent6"/>
                </a:solidFill>
                <a:cs typeface="B Zar" pitchFamily="2" charset="-78"/>
              </a:rPr>
              <a:t>موقعيت فعلي :</a:t>
            </a:r>
            <a:endParaRPr lang="en-US" sz="2000" i="1" dirty="0">
              <a:solidFill>
                <a:schemeClr val="accent6"/>
              </a:solidFill>
              <a:cs typeface="B Zar" pitchFamily="2" charset="-78"/>
            </a:endParaRPr>
          </a:p>
          <a:p>
            <a:r>
              <a:rPr lang="fa-IR" sz="2000" dirty="0">
                <a:solidFill>
                  <a:schemeClr val="bg1"/>
                </a:solidFill>
                <a:cs typeface="B Zar" pitchFamily="2" charset="-78"/>
              </a:rPr>
              <a:t>باغ اسكوئي در سه كيلو متري غرب  سبزوار و در مجاورت روستاي ابارش  قرار دارد.</a:t>
            </a:r>
            <a:endParaRPr lang="en-US" sz="2000" dirty="0">
              <a:solidFill>
                <a:schemeClr val="bg1"/>
              </a:solidFill>
              <a:cs typeface="B Zar" pitchFamily="2" charset="-78"/>
            </a:endParaRPr>
          </a:p>
          <a:p>
            <a:r>
              <a:rPr lang="fa-IR" dirty="0">
                <a:solidFill>
                  <a:schemeClr val="bg1"/>
                </a:solidFill>
                <a:cs typeface="B Zar" pitchFamily="2" charset="-78"/>
              </a:rPr>
              <a:t> </a:t>
            </a:r>
            <a:endParaRPr lang="en-US" dirty="0">
              <a:solidFill>
                <a:schemeClr val="bg1"/>
              </a:solidFill>
              <a:cs typeface="B Zar" pitchFamily="2" charset="-78"/>
            </a:endParaRPr>
          </a:p>
          <a:p>
            <a:r>
              <a:rPr lang="fa-IR" sz="2000" i="1" dirty="0">
                <a:solidFill>
                  <a:schemeClr val="accent6"/>
                </a:solidFill>
                <a:cs typeface="B Zar" pitchFamily="2" charset="-78"/>
              </a:rPr>
              <a:t>تاريخچه بنا :</a:t>
            </a:r>
            <a:endParaRPr lang="en-US" sz="2000" i="1" dirty="0">
              <a:solidFill>
                <a:schemeClr val="accent6"/>
              </a:solidFill>
              <a:cs typeface="B Zar" pitchFamily="2" charset="-78"/>
            </a:endParaRPr>
          </a:p>
          <a:p>
            <a:r>
              <a:rPr lang="fa-IR" sz="2400" dirty="0" smtClean="0">
                <a:solidFill>
                  <a:schemeClr val="bg1"/>
                </a:solidFill>
                <a:cs typeface="B Zar" pitchFamily="2" charset="-78"/>
              </a:rPr>
              <a:t>با</a:t>
            </a:r>
            <a:r>
              <a:rPr lang="fa-IR" sz="2000" dirty="0" smtClean="0">
                <a:solidFill>
                  <a:schemeClr val="bg1"/>
                </a:solidFill>
                <a:cs typeface="B Zar" pitchFamily="2" charset="-78"/>
              </a:rPr>
              <a:t> </a:t>
            </a:r>
            <a:r>
              <a:rPr lang="fa-IR" sz="2000" dirty="0">
                <a:solidFill>
                  <a:schemeClr val="bg1"/>
                </a:solidFill>
                <a:cs typeface="B Zar" pitchFamily="2" charset="-78"/>
              </a:rPr>
              <a:t>توجه به</a:t>
            </a:r>
            <a:r>
              <a:rPr lang="en-US" sz="2000" dirty="0">
                <a:solidFill>
                  <a:schemeClr val="bg1"/>
                </a:solidFill>
                <a:cs typeface="B Zar" pitchFamily="2" charset="-78"/>
              </a:rPr>
              <a:t> </a:t>
            </a:r>
            <a:r>
              <a:rPr lang="fa-IR" sz="2000" dirty="0">
                <a:solidFill>
                  <a:schemeClr val="bg1"/>
                </a:solidFill>
                <a:cs typeface="B Zar" pitchFamily="2" charset="-78"/>
              </a:rPr>
              <a:t>نوع معماري مصا لح به كار رفته در بنا مي تان ان را به دوره اخر قاچاريه منسوب كرد .</a:t>
            </a:r>
            <a:endParaRPr lang="en-US" sz="2000" dirty="0">
              <a:solidFill>
                <a:schemeClr val="bg1"/>
              </a:solidFill>
              <a:cs typeface="B Zar" pitchFamily="2" charset="-78"/>
            </a:endParaRPr>
          </a:p>
          <a:p>
            <a:r>
              <a:rPr lang="fa-IR" dirty="0">
                <a:solidFill>
                  <a:schemeClr val="bg1"/>
                </a:solidFill>
                <a:cs typeface="B Zar" pitchFamily="2" charset="-78"/>
              </a:rPr>
              <a:t> </a:t>
            </a:r>
          </a:p>
          <a:p>
            <a:r>
              <a:rPr lang="fa-IR" sz="2000" b="1" i="1" dirty="0">
                <a:solidFill>
                  <a:schemeClr val="accent6"/>
                </a:solidFill>
                <a:cs typeface="B Zar" pitchFamily="2" charset="-78"/>
              </a:rPr>
              <a:t>معمار بنا:</a:t>
            </a:r>
          </a:p>
          <a:p>
            <a:r>
              <a:rPr lang="fa-IR" dirty="0">
                <a:solidFill>
                  <a:schemeClr val="bg1"/>
                </a:solidFill>
                <a:cs typeface="B Zar" pitchFamily="2" charset="-78"/>
              </a:rPr>
              <a:t>ا</a:t>
            </a:r>
            <a:r>
              <a:rPr lang="fa-IR" sz="2000" dirty="0">
                <a:solidFill>
                  <a:schemeClr val="bg1"/>
                </a:solidFill>
                <a:cs typeface="B Zar" pitchFamily="2" charset="-78"/>
              </a:rPr>
              <a:t>ستاد عباس یزدی</a:t>
            </a:r>
          </a:p>
          <a:p>
            <a:endParaRPr lang="fa-IR" dirty="0">
              <a:solidFill>
                <a:schemeClr val="bg1"/>
              </a:solidFill>
              <a:cs typeface="B Zar" pitchFamily="2" charset="-78"/>
            </a:endParaRPr>
          </a:p>
          <a:p>
            <a:r>
              <a:rPr lang="fa-IR" sz="2000" b="1" i="1" dirty="0">
                <a:solidFill>
                  <a:schemeClr val="accent6"/>
                </a:solidFill>
                <a:cs typeface="B Zar" pitchFamily="2" charset="-78"/>
              </a:rPr>
              <a:t>مالک بنا:</a:t>
            </a:r>
          </a:p>
          <a:p>
            <a:r>
              <a:rPr lang="fa-IR" sz="2000" dirty="0">
                <a:solidFill>
                  <a:schemeClr val="bg1"/>
                </a:solidFill>
                <a:cs typeface="B Zar" pitchFamily="2" charset="-78"/>
              </a:rPr>
              <a:t>حاج محمد تقی اسکویی  ، تاجر پنبه و زیره</a:t>
            </a:r>
          </a:p>
          <a:p>
            <a:endParaRPr lang="fa-IR" dirty="0"/>
          </a:p>
        </p:txBody>
      </p:sp>
    </p:spTree>
    <p:extLst>
      <p:ext uri="{BB962C8B-B14F-4D97-AF65-F5344CB8AC3E}">
        <p14:creationId xmlns:p14="http://schemas.microsoft.com/office/powerpoint/2010/main" val="3696115732"/>
      </p:ext>
    </p:extLst>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08520" y="50792"/>
            <a:ext cx="9036496" cy="1854354"/>
          </a:xfrm>
          <a:prstGeom prst="rect">
            <a:avLst/>
          </a:prstGeom>
        </p:spPr>
        <p:txBody>
          <a:bodyPr wrap="square">
            <a:spAutoFit/>
          </a:bodyPr>
          <a:lstStyle/>
          <a:p>
            <a:pPr algn="just"/>
            <a:r>
              <a:rPr lang="fa-IR" sz="2400" b="1" i="1" dirty="0">
                <a:solidFill>
                  <a:schemeClr val="accent6"/>
                </a:solidFill>
                <a:cs typeface="B Zar" pitchFamily="2" charset="-78"/>
              </a:rPr>
              <a:t>مشخصات بنا :</a:t>
            </a:r>
          </a:p>
          <a:p>
            <a:pPr algn="just"/>
            <a:endParaRPr lang="en-US" sz="1050" dirty="0">
              <a:solidFill>
                <a:schemeClr val="bg1"/>
              </a:solidFill>
              <a:cs typeface="B Zar" pitchFamily="2" charset="-78"/>
            </a:endParaRPr>
          </a:p>
          <a:p>
            <a:pPr algn="just"/>
            <a:r>
              <a:rPr lang="fa-IR" sz="2000" dirty="0">
                <a:solidFill>
                  <a:schemeClr val="bg1"/>
                </a:solidFill>
                <a:cs typeface="B Zar" pitchFamily="2" charset="-78"/>
              </a:rPr>
              <a:t>اين بنا  شامل دو ايوان شرقي-غربي است.كه ايوان شرقي(عکس 1) مشرف به در ورودي باغ است. كه شامل 5 ستون و</a:t>
            </a:r>
            <a:endParaRPr lang="en-US" sz="2000" dirty="0">
              <a:solidFill>
                <a:schemeClr val="bg1"/>
              </a:solidFill>
              <a:cs typeface="B Zar" pitchFamily="2" charset="-78"/>
            </a:endParaRPr>
          </a:p>
          <a:p>
            <a:pPr algn="just"/>
            <a:r>
              <a:rPr lang="fa-IR" sz="2000" dirty="0">
                <a:solidFill>
                  <a:schemeClr val="bg1"/>
                </a:solidFill>
                <a:cs typeface="B Zar" pitchFamily="2" charset="-78"/>
              </a:rPr>
              <a:t>2 نيم ستون </a:t>
            </a:r>
            <a:r>
              <a:rPr lang="ar-SA" sz="2000" dirty="0">
                <a:solidFill>
                  <a:schemeClr val="bg1"/>
                </a:solidFill>
                <a:cs typeface="B Zar" pitchFamily="2" charset="-78"/>
              </a:rPr>
              <a:t> چسبيده به ديوار هاي شمالي جنو بي( ايوان شرقي ) است. خود بنا از آجر و خشت پخته ساخته شدهو ستون هاي بكار رفته در ايوان (شمالي – شرقي ) داراي سر ستون هايي به شكل گل و گياه و انواع گچ مي باشد . </a:t>
            </a:r>
            <a:endParaRPr lang="en-US" sz="2000" dirty="0">
              <a:solidFill>
                <a:schemeClr val="bg1"/>
              </a:solidFill>
              <a:cs typeface="B Zar" pitchFamily="2" charset="-78"/>
            </a:endParaRPr>
          </a:p>
          <a:p>
            <a:pPr algn="just"/>
            <a:endParaRPr lang="en-US" sz="2000" dirty="0">
              <a:solidFill>
                <a:schemeClr val="bg1"/>
              </a:solidFill>
              <a:cs typeface="B Zar" pitchFamily="2" charset="-78"/>
            </a:endParaRPr>
          </a:p>
        </p:txBody>
      </p:sp>
      <p:sp>
        <p:nvSpPr>
          <p:cNvPr id="6" name="Rectangle 5"/>
          <p:cNvSpPr/>
          <p:nvPr/>
        </p:nvSpPr>
        <p:spPr>
          <a:xfrm>
            <a:off x="4409728" y="1843590"/>
            <a:ext cx="4572000" cy="1631216"/>
          </a:xfrm>
          <a:prstGeom prst="rect">
            <a:avLst/>
          </a:prstGeom>
        </p:spPr>
        <p:txBody>
          <a:bodyPr>
            <a:spAutoFit/>
          </a:bodyPr>
          <a:lstStyle/>
          <a:p>
            <a:pPr algn="just"/>
            <a:r>
              <a:rPr lang="fa-IR" sz="2000" dirty="0">
                <a:solidFill>
                  <a:schemeClr val="bg1"/>
                </a:solidFill>
                <a:cs typeface="B Zar" pitchFamily="2" charset="-78"/>
              </a:rPr>
              <a:t>طول نمای شرقی بنا 22متر است.نمای قسمت جنوبی(ایوان شرقی)بیشتر از جاهای دیگر تزیینات آجرکاری است که دو پنجره در قسمت بالا و یک ورودی در قست پایین نمای جنوبی را شامل شده که بالای دو پنجره(قسمت بالا)بصورت گتیبه های آجرکاری شده که وسط این کتیبه به آجر(شکا شمسه) تزیین شده که بدین صورت است.</a:t>
            </a:r>
          </a:p>
        </p:txBody>
      </p:sp>
      <p:pic>
        <p:nvPicPr>
          <p:cNvPr id="8" name="Picture 7" descr="E:\Maremmat\پروژه\خونه اسکویی_ابارش\خانه اسکویی\دیتیل\دیتایل\55.jpg"/>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72558" y="1700808"/>
            <a:ext cx="3672408" cy="217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46901"/>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9" name="Rectangle 8"/>
          <p:cNvSpPr/>
          <p:nvPr/>
        </p:nvSpPr>
        <p:spPr>
          <a:xfrm>
            <a:off x="7293368" y="188640"/>
            <a:ext cx="1425390" cy="461665"/>
          </a:xfrm>
          <a:prstGeom prst="rect">
            <a:avLst/>
          </a:prstGeom>
        </p:spPr>
        <p:txBody>
          <a:bodyPr wrap="none">
            <a:spAutoFit/>
          </a:bodyPr>
          <a:lstStyle/>
          <a:p>
            <a:r>
              <a:rPr lang="fa-IR" sz="2400" b="1" dirty="0">
                <a:solidFill>
                  <a:schemeClr val="bg1"/>
                </a:solidFill>
                <a:cs typeface="B Zar" pitchFamily="2" charset="-78"/>
              </a:rPr>
              <a:t>طبقه همکف بنا :</a:t>
            </a:r>
            <a:endParaRPr lang="en-US" sz="2400" b="1" dirty="0">
              <a:solidFill>
                <a:schemeClr val="bg1"/>
              </a:solidFill>
              <a:cs typeface="B Zar" pitchFamily="2" charset="-78"/>
            </a:endParaRPr>
          </a:p>
        </p:txBody>
      </p:sp>
      <p:sp>
        <p:nvSpPr>
          <p:cNvPr id="10" name="Rectangle 9"/>
          <p:cNvSpPr/>
          <p:nvPr/>
        </p:nvSpPr>
        <p:spPr>
          <a:xfrm>
            <a:off x="0" y="628709"/>
            <a:ext cx="8718758" cy="3970318"/>
          </a:xfrm>
          <a:prstGeom prst="rect">
            <a:avLst/>
          </a:prstGeom>
        </p:spPr>
        <p:txBody>
          <a:bodyPr wrap="square">
            <a:spAutoFit/>
          </a:bodyPr>
          <a:lstStyle/>
          <a:p>
            <a:pPr algn="just"/>
            <a:r>
              <a:rPr lang="fa-IR" dirty="0" smtClean="0">
                <a:solidFill>
                  <a:schemeClr val="bg1"/>
                </a:solidFill>
                <a:cs typeface="B Zar" pitchFamily="2" charset="-78"/>
              </a:rPr>
              <a:t>بنای </a:t>
            </a:r>
            <a:r>
              <a:rPr lang="fa-IR" dirty="0">
                <a:solidFill>
                  <a:schemeClr val="bg1"/>
                </a:solidFill>
                <a:cs typeface="B Zar" pitchFamily="2" charset="-78"/>
              </a:rPr>
              <a:t>مذکور از طریق دری  که در وسط ضلع شرقی بنا قرار دارد به فضای درون خانه راه پیدا میکند ، به طوری که با یک پله اختلاف سطح از کف حیاط وارد راهرویی می شویم که از دو سمت به دو اتاق راه دارد .در سمت راست راهرو اتاق حوضخانه می باشد که تابستان نشین بوده و در کنار آن آب انبار قرار دارد .در داخل اتاق حوض خانه در قسمت غربی دریچه ای نزدیک کف مشاهده می شود که جریان آب را از کانال زیرزمینی نشان می دهد  و با بازگذاشتن در دریچه هم باعث خنکی بیشتر فضا می شده و هم رطوبت ناشی از جریان آب را خارج می کرده .</a:t>
            </a:r>
          </a:p>
          <a:p>
            <a:pPr algn="just"/>
            <a:r>
              <a:rPr lang="fa-IR" dirty="0">
                <a:solidFill>
                  <a:schemeClr val="bg1"/>
                </a:solidFill>
                <a:cs typeface="B Zar" pitchFamily="2" charset="-78"/>
              </a:rPr>
              <a:t>در انتهای راهروی ورودی  پلکانی می باشد که به طبقه بالا راه دارد وقابل ذکر است که سقف طبقه همکف به صورت گهواره و چهارطاقی بوده است.</a:t>
            </a:r>
          </a:p>
          <a:p>
            <a:pPr algn="just"/>
            <a:r>
              <a:rPr lang="fa-IR" dirty="0">
                <a:solidFill>
                  <a:schemeClr val="bg1"/>
                </a:solidFill>
                <a:cs typeface="B Zar" pitchFamily="2" charset="-78"/>
              </a:rPr>
              <a:t>قابل ذکر می باشد در این طبقه انای به عنوان انبار وجود داشته که تنها از طریق حیاط به داخل آن می توان رفت و در حال حاضر  کاربری انبار را دارد.اتاق سمت چب راهروی ورودی  با پلانی مستطیل شکل و داارای سقف گهواره ای و طاقچه هایی در دیواره آن قابل مشاهده است و این اتاق در ارتباط با اتاقکی در انتهای خود می باشد که به عنوان پستو ( گنجه) میتوان از آن نام برد.</a:t>
            </a:r>
          </a:p>
          <a:p>
            <a:pPr algn="just"/>
            <a:r>
              <a:rPr lang="fa-IR" dirty="0">
                <a:solidFill>
                  <a:schemeClr val="bg1"/>
                </a:solidFill>
                <a:cs typeface="B Zar" pitchFamily="2" charset="-78"/>
              </a:rPr>
              <a:t>در مورد سقف این طبقه قابل ذکر است که </a:t>
            </a:r>
            <a:r>
              <a:rPr lang="ar-SA" dirty="0">
                <a:solidFill>
                  <a:schemeClr val="bg1"/>
                </a:solidFill>
              </a:rPr>
              <a:t>طاق چهار بخش اسم عمومی اش "تاژ" است  تاژ در فرهنگهای لغت فارسی به معنی چادری و خیمه  پوش هم می گویند. این طاق نیز مثل کلمبو در زمینه های چهارگوش بکار می رود. ولی برخلاف کلمبو در هر طبقه می توان به سادگی آن را مسطح کرد و روی آن اشکوب دیگری بنا نهاد. این طاق درایران نه تنها به صورت چهاربخش بلکه به صورت شش بخش و هشت بخش نیز دیده می شود.</a:t>
            </a:r>
            <a:endParaRPr lang="fa-IR" dirty="0">
              <a:solidFill>
                <a:schemeClr val="bg1"/>
              </a:solidFill>
            </a:endParaRPr>
          </a:p>
          <a:p>
            <a:pPr algn="just"/>
            <a:r>
              <a:rPr lang="ar-SA" dirty="0">
                <a:solidFill>
                  <a:schemeClr val="bg1"/>
                </a:solidFill>
              </a:rPr>
              <a:t>طاق چهاربخش در واقع تقاطع دو طاق آهنگ در دو جهت عمود بر هم است و بهترین اجراء آن در زمینه مربع است</a:t>
            </a:r>
            <a:endParaRPr lang="fa-IR" dirty="0">
              <a:solidFill>
                <a:schemeClr val="bg1"/>
              </a:solidFill>
              <a:cs typeface="B Zar" pitchFamily="2" charset="-78"/>
            </a:endParaRPr>
          </a:p>
        </p:txBody>
      </p:sp>
      <p:pic>
        <p:nvPicPr>
          <p:cNvPr id="11" name="Picture 7"/>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31417" y="5335165"/>
            <a:ext cx="4301085" cy="152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99817" y="4559317"/>
            <a:ext cx="4544184" cy="229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6"/>
          <p:cNvSpPr txBox="1">
            <a:spLocks noChangeArrowheads="1"/>
          </p:cNvSpPr>
          <p:nvPr/>
        </p:nvSpPr>
        <p:spPr bwMode="auto">
          <a:xfrm>
            <a:off x="321923" y="5027092"/>
            <a:ext cx="781812" cy="207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B Nazanin" pitchFamily="2" charset="-78"/>
              </a:rPr>
              <a:t> </a:t>
            </a:r>
            <a:r>
              <a:rPr kumimoji="0" lang="fa-IR" sz="1000" b="0" i="0" u="none" strike="noStrike" cap="none" normalizeH="0" baseline="0" smtClean="0">
                <a:ln>
                  <a:noFill/>
                </a:ln>
                <a:solidFill>
                  <a:schemeClr val="tx1"/>
                </a:solidFill>
                <a:effectLst/>
                <a:latin typeface="Calibri" pitchFamily="34" charset="0"/>
                <a:ea typeface="Arial" pitchFamily="34" charset="0"/>
                <a:cs typeface="B Nazanin" pitchFamily="2" charset="-78"/>
              </a:rPr>
              <a:t>شكل كلي تاق چهاربخشي</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 name="Group 4"/>
          <p:cNvGrpSpPr>
            <a:grpSpLocks/>
          </p:cNvGrpSpPr>
          <p:nvPr/>
        </p:nvGrpSpPr>
        <p:grpSpPr bwMode="auto">
          <a:xfrm>
            <a:off x="-66273" y="4126757"/>
            <a:ext cx="2340015" cy="1129029"/>
            <a:chOff x="1058" y="518"/>
            <a:chExt cx="5055" cy="3556"/>
          </a:xfrm>
        </p:grpSpPr>
        <p:pic>
          <p:nvPicPr>
            <p:cNvPr id="17" name="Picture 5" descr="Drawing4"/>
            <p:cNvPicPr>
              <a:picLocks noChangeAspect="1" noChangeArrowheads="1"/>
            </p:cNvPicPr>
            <p:nvPr/>
          </p:nvPicPr>
          <p:blipFill>
            <a:blip r:embed="rId7" cstate="print">
              <a:clrChange>
                <a:clrFrom>
                  <a:srgbClr val="FFFFFF"/>
                </a:clrFrom>
                <a:clrTo>
                  <a:srgbClr val="FFFFFF">
                    <a:alpha val="0"/>
                  </a:srgbClr>
                </a:clrTo>
              </a:clrChange>
              <a:lum bright="-36000" contrast="50000"/>
              <a:extLst>
                <a:ext uri="{28A0092B-C50C-407E-A947-70E740481C1C}">
                  <a14:useLocalDpi xmlns:a14="http://schemas.microsoft.com/office/drawing/2010/main" val="0"/>
                </a:ext>
              </a:extLst>
            </a:blip>
            <a:srcRect t="11453" b="11453"/>
            <a:stretch>
              <a:fillRect/>
            </a:stretch>
          </p:blipFill>
          <p:spPr bwMode="auto">
            <a:xfrm>
              <a:off x="1058" y="518"/>
              <a:ext cx="5055" cy="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2055" y="3354"/>
              <a:ext cx="306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شكل كلي تاق چهاربخشي</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9" name="Straight Arrow Connector 18"/>
          <p:cNvCxnSpPr>
            <a:endCxn id="17" idx="0"/>
          </p:cNvCxnSpPr>
          <p:nvPr/>
        </p:nvCxnSpPr>
        <p:spPr>
          <a:xfrm flipH="1" flipV="1">
            <a:off x="1103735" y="4126757"/>
            <a:ext cx="980534" cy="12572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395249" y="5027092"/>
            <a:ext cx="1416508" cy="461665"/>
          </a:xfrm>
          <a:prstGeom prst="rect">
            <a:avLst/>
          </a:prstGeom>
          <a:noFill/>
        </p:spPr>
        <p:txBody>
          <a:bodyPr wrap="square" rtlCol="1">
            <a:spAutoFit/>
          </a:bodyPr>
          <a:lstStyle/>
          <a:p>
            <a:r>
              <a:rPr lang="fa-IR" sz="1200" dirty="0" smtClean="0">
                <a:solidFill>
                  <a:schemeClr val="bg1"/>
                </a:solidFill>
              </a:rPr>
              <a:t>شکل کلی چهار تاق ضلعی</a:t>
            </a:r>
            <a:endParaRPr lang="fa-IR" sz="1200" dirty="0">
              <a:solidFill>
                <a:schemeClr val="bg1"/>
              </a:solidFill>
            </a:endParaRPr>
          </a:p>
        </p:txBody>
      </p:sp>
    </p:spTree>
    <p:extLst>
      <p:ext uri="{BB962C8B-B14F-4D97-AF65-F5344CB8AC3E}">
        <p14:creationId xmlns:p14="http://schemas.microsoft.com/office/powerpoint/2010/main" val="2486579573"/>
      </p:ext>
    </p:extLst>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7576718" y="22163"/>
            <a:ext cx="1138453" cy="461665"/>
          </a:xfrm>
          <a:prstGeom prst="rect">
            <a:avLst/>
          </a:prstGeom>
        </p:spPr>
        <p:txBody>
          <a:bodyPr wrap="none">
            <a:spAutoFit/>
          </a:bodyPr>
          <a:lstStyle/>
          <a:p>
            <a:r>
              <a:rPr lang="fa-IR" sz="2400" b="1" i="1" dirty="0">
                <a:solidFill>
                  <a:schemeClr val="accent6"/>
                </a:solidFill>
                <a:cs typeface="B Zar" pitchFamily="2" charset="-78"/>
              </a:rPr>
              <a:t>طبقه اول بنا </a:t>
            </a:r>
            <a:endParaRPr lang="fa-IR" sz="2400" i="1" dirty="0">
              <a:solidFill>
                <a:schemeClr val="accent6"/>
              </a:solidFill>
            </a:endParaRPr>
          </a:p>
        </p:txBody>
      </p:sp>
      <p:sp>
        <p:nvSpPr>
          <p:cNvPr id="6" name="Rectangle 5"/>
          <p:cNvSpPr/>
          <p:nvPr/>
        </p:nvSpPr>
        <p:spPr>
          <a:xfrm>
            <a:off x="4355976" y="469430"/>
            <a:ext cx="4572000" cy="3416320"/>
          </a:xfrm>
          <a:prstGeom prst="rect">
            <a:avLst/>
          </a:prstGeom>
        </p:spPr>
        <p:txBody>
          <a:bodyPr>
            <a:spAutoFit/>
          </a:bodyPr>
          <a:lstStyle/>
          <a:p>
            <a:pPr algn="just"/>
            <a:r>
              <a:rPr lang="fa-IR" sz="2400" dirty="0">
                <a:solidFill>
                  <a:schemeClr val="bg1"/>
                </a:solidFill>
                <a:cs typeface="B Zar" pitchFamily="2" charset="-78"/>
              </a:rPr>
              <a:t>بپلکانی طبقه همکف  را به این طبقه مرتبط کرده به طوری که فضا به سه را رو تقسیم می شود که دو راهرو به ایوان راه دارد و راهروی دیگر به اتاقی مرتبط می شود که به عنوان اتاق مهمان کاربری داشته که بادگیری بر بالای آن قرار دارد و سقف آن مسطح بوده .البته قابل ذکر است که علاوه دسترسی این اتاق از طریق این راهرو ، دسترسی دیگری از ضلع جنوبی برای آن تعریف شده که امکان آن می رود که الحاقی باشد .</a:t>
            </a:r>
          </a:p>
          <a:p>
            <a:pPr algn="just"/>
            <a:r>
              <a:rPr lang="fa-IR" sz="2400" dirty="0" smtClean="0">
                <a:solidFill>
                  <a:schemeClr val="bg1"/>
                </a:solidFill>
                <a:cs typeface="B Zar" pitchFamily="2" charset="-78"/>
              </a:rPr>
              <a:t>سقف </a:t>
            </a:r>
            <a:r>
              <a:rPr lang="fa-IR" sz="2400" dirty="0">
                <a:solidFill>
                  <a:schemeClr val="bg1"/>
                </a:solidFill>
                <a:cs typeface="B Zar" pitchFamily="2" charset="-78"/>
              </a:rPr>
              <a:t>بالای راهروی مرکزی به صورت کلاه فرنگی با هورنویی می باشد که در حال حاضر پوشانده شده است.</a:t>
            </a:r>
          </a:p>
        </p:txBody>
      </p:sp>
      <p:pic>
        <p:nvPicPr>
          <p:cNvPr id="7" name="Picture 2" descr="E:\Maremmat\پروژه\خونه اسکویی_ابارش\خانه اسکویی\فضای داخلی خونه\IMG_49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3" y="0"/>
            <a:ext cx="30099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aremmat\پروژه\خونه اسکویی_ابارش\خانه اسکویی\فضای داخلی خونه\IMG_42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430" y="3971370"/>
            <a:ext cx="5297570" cy="2870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5">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4021066"/>
            <a:ext cx="3796560" cy="285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975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24402"/>
            <a:ext cx="9144000" cy="3908762"/>
          </a:xfrm>
          <a:prstGeom prst="rect">
            <a:avLst/>
          </a:prstGeom>
        </p:spPr>
        <p:txBody>
          <a:bodyPr wrap="square">
            <a:spAutoFit/>
          </a:bodyPr>
          <a:lstStyle/>
          <a:p>
            <a:r>
              <a:rPr lang="fa-IR" sz="2800" b="1" i="1" dirty="0">
                <a:solidFill>
                  <a:schemeClr val="accent6"/>
                </a:solidFill>
              </a:rPr>
              <a:t>پل ابریشم </a:t>
            </a:r>
            <a:r>
              <a:rPr lang="fa-IR" sz="2000" dirty="0">
                <a:solidFill>
                  <a:schemeClr val="bg1"/>
                </a:solidFill>
              </a:rPr>
              <a:t>در مسير جاده شاهرود</a:t>
            </a:r>
            <a:r>
              <a:rPr lang="en-US" sz="2000" dirty="0">
                <a:solidFill>
                  <a:schemeClr val="bg1"/>
                </a:solidFill>
              </a:rPr>
              <a:t> – </a:t>
            </a:r>
            <a:r>
              <a:rPr lang="fa-IR" sz="2000" dirty="0">
                <a:solidFill>
                  <a:schemeClr val="bg1"/>
                </a:solidFill>
              </a:rPr>
              <a:t>سبزوار و حدود 150 کيلومتر شرق شاهرود ، بر روي شاخته اي از رودخانه کال‌شور، بين دو کاروانسراي عباس آباد و صدرآباد واقع گرديده و از ساخته هاي دوره قاجاريه است . به نوشته اعتمادالسلطنه در « مطلع الشمس » پل سه چشمه دارد و دهه دو چشمه طرفين ، چهار ذرع مي باشد و چشمه وسط ، 5 ذرع عرض دارد. طرفين طاقها چهار ميل است و ارتفاع هر ميل يک متر ، از ابتداي پل تا چشمه اول 28 ذرع مي باشد. اين پل از ابنيه محمدناصر خان ظهيرالدوله است و تماماً آجري ، روي آن سنگفرش و در جنوب پل مزبور و به فاصله چند ذرع ، آثار پل خرابه اي است که مردم آن را از بناهاي شاه عباسي مي دانند. پل دوره قاجاريه که به پل ابريشم بالا (در مقابل بقاياي پل قديمي تر به نام پل ابريشم پايين) معروف است ، چندين بار تعمير و بازسازي شده است. طول پل کنوني حدود 30 ، عرض آن 70/8 متر و پهناي دهانه هاي آن 80/4 ، 35/5 و 80/4 متر است پايه هاي پل در جهت مخالف جريان رودخانه داراي موج شکن هاي مثلثي شکل است. طاق دهانه هاي پل داراي قوس جناغي خوابيده است و آجرچيني بالاي طاق هاي کناري به شيوه تزئيني صورت گرفته است. رودخانه کالشور در اين محل در اکثرمواقع سال خشک است</a:t>
            </a:r>
            <a:r>
              <a:rPr lang="en-US" sz="2000" dirty="0">
                <a:solidFill>
                  <a:schemeClr val="bg1"/>
                </a:solidFill>
              </a:rPr>
              <a:t>. </a:t>
            </a:r>
          </a:p>
        </p:txBody>
      </p:sp>
      <p:pic>
        <p:nvPicPr>
          <p:cNvPr id="4098" name="il_fi" descr="%DB%B2%DB%B0%DB%B0%DB%B8%DB%B0%DB%B2%DB%B0%DB%B2%DB%B3%DB%B3%DB%B6%DB%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5024"/>
            <a:ext cx="6660232"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9760" y="579699"/>
            <a:ext cx="8352928" cy="2185214"/>
          </a:xfrm>
          <a:prstGeom prst="rect">
            <a:avLst/>
          </a:prstGeom>
          <a:noFill/>
        </p:spPr>
        <p:txBody>
          <a:bodyPr wrap="square" rtlCol="1">
            <a:spAutoFit/>
          </a:bodyPr>
          <a:lstStyle/>
          <a:p>
            <a:r>
              <a:rPr lang="fa-IR" sz="2000" dirty="0" smtClean="0">
                <a:solidFill>
                  <a:schemeClr val="bg1"/>
                </a:solidFill>
              </a:rPr>
              <a:t>14-آثار </a:t>
            </a:r>
            <a:r>
              <a:rPr lang="fa-IR" sz="2000" dirty="0">
                <a:solidFill>
                  <a:schemeClr val="bg1"/>
                </a:solidFill>
              </a:rPr>
              <a:t>دیگر از قاجاریه</a:t>
            </a:r>
            <a:r>
              <a:rPr lang="fa-IR" sz="2000" dirty="0" smtClean="0">
                <a:solidFill>
                  <a:schemeClr val="bg1"/>
                </a:solidFill>
              </a:rPr>
              <a:t>.................................................................</a:t>
            </a:r>
            <a:endParaRPr lang="fa-IR" sz="2000" dirty="0">
              <a:solidFill>
                <a:schemeClr val="bg1"/>
              </a:solidFill>
            </a:endParaRPr>
          </a:p>
          <a:p>
            <a:r>
              <a:rPr lang="fa-IR" sz="2800" dirty="0">
                <a:solidFill>
                  <a:schemeClr val="accent6"/>
                </a:solidFill>
              </a:rPr>
              <a:t>فصل دوم </a:t>
            </a:r>
            <a:r>
              <a:rPr lang="fa-IR" sz="2000" dirty="0">
                <a:solidFill>
                  <a:schemeClr val="bg1"/>
                </a:solidFill>
              </a:rPr>
              <a:t>(مواد ومصالح</a:t>
            </a:r>
            <a:r>
              <a:rPr lang="fa-IR" sz="2000" dirty="0" smtClean="0">
                <a:solidFill>
                  <a:schemeClr val="bg1"/>
                </a:solidFill>
              </a:rPr>
              <a:t>).........................................................................</a:t>
            </a:r>
          </a:p>
          <a:p>
            <a:r>
              <a:rPr lang="fa-IR" sz="2800" dirty="0" smtClean="0">
                <a:solidFill>
                  <a:schemeClr val="accent6"/>
                </a:solidFill>
              </a:rPr>
              <a:t>فصل سوم:</a:t>
            </a:r>
            <a:r>
              <a:rPr lang="fa-IR" sz="2000" dirty="0" smtClean="0">
                <a:solidFill>
                  <a:schemeClr val="bg1"/>
                </a:solidFill>
              </a:rPr>
              <a:t>ویژگی های معماری دوره قاجاریه....................................................</a:t>
            </a:r>
          </a:p>
          <a:p>
            <a:r>
              <a:rPr lang="fa-IR" sz="2000" dirty="0" smtClean="0">
                <a:solidFill>
                  <a:schemeClr val="bg1"/>
                </a:solidFill>
              </a:rPr>
              <a:t>بنا های مسکونی دوره قاجار...............................................................</a:t>
            </a:r>
          </a:p>
          <a:p>
            <a:r>
              <a:rPr lang="fa-IR" sz="2000" dirty="0" smtClean="0">
                <a:solidFill>
                  <a:schemeClr val="bg1"/>
                </a:solidFill>
              </a:rPr>
              <a:t>ویژگی باغ های دوره قاجار..............................................................</a:t>
            </a:r>
          </a:p>
          <a:p>
            <a:r>
              <a:rPr lang="fa-IR" sz="2000" dirty="0" smtClean="0">
                <a:solidFill>
                  <a:schemeClr val="bg1"/>
                </a:solidFill>
              </a:rPr>
              <a:t>معماری مکان های مذهبی..........................................................</a:t>
            </a:r>
            <a:endParaRPr lang="fa-IR" sz="2000" dirty="0">
              <a:solidFill>
                <a:schemeClr val="bg1"/>
              </a:solidFill>
            </a:endParaRPr>
          </a:p>
        </p:txBody>
      </p:sp>
      <p:sp>
        <p:nvSpPr>
          <p:cNvPr id="3" name="TextBox 2"/>
          <p:cNvSpPr txBox="1"/>
          <p:nvPr/>
        </p:nvSpPr>
        <p:spPr>
          <a:xfrm>
            <a:off x="2236327" y="3018947"/>
            <a:ext cx="6480720" cy="400110"/>
          </a:xfrm>
          <a:prstGeom prst="rect">
            <a:avLst/>
          </a:prstGeom>
          <a:noFill/>
        </p:spPr>
        <p:txBody>
          <a:bodyPr wrap="square" rtlCol="1">
            <a:spAutoFit/>
          </a:bodyPr>
          <a:lstStyle/>
          <a:p>
            <a:r>
              <a:rPr lang="fa-IR" sz="2000" dirty="0" smtClean="0">
                <a:solidFill>
                  <a:schemeClr val="bg1"/>
                </a:solidFill>
              </a:rPr>
              <a:t>نتیجه گیری</a:t>
            </a:r>
            <a:r>
              <a:rPr lang="fa-IR" dirty="0" smtClean="0">
                <a:solidFill>
                  <a:schemeClr val="bg1"/>
                </a:solidFill>
              </a:rPr>
              <a:t>:..................................................................................</a:t>
            </a:r>
            <a:endParaRPr lang="fa-IR" dirty="0">
              <a:solidFill>
                <a:schemeClr val="bg1"/>
              </a:solidFill>
            </a:endParaRPr>
          </a:p>
        </p:txBody>
      </p:sp>
      <p:sp>
        <p:nvSpPr>
          <p:cNvPr id="6" name="TextBox 5"/>
          <p:cNvSpPr txBox="1"/>
          <p:nvPr/>
        </p:nvSpPr>
        <p:spPr>
          <a:xfrm>
            <a:off x="1043608" y="-29029"/>
            <a:ext cx="7848872" cy="400110"/>
          </a:xfrm>
          <a:prstGeom prst="rect">
            <a:avLst/>
          </a:prstGeom>
          <a:noFill/>
        </p:spPr>
        <p:txBody>
          <a:bodyPr wrap="square" rtlCol="1">
            <a:spAutoFit/>
          </a:bodyPr>
          <a:lstStyle/>
          <a:p>
            <a:r>
              <a:rPr lang="fa-IR" sz="2000" dirty="0" smtClean="0">
                <a:solidFill>
                  <a:schemeClr val="bg1"/>
                </a:solidFill>
              </a:rPr>
              <a:t>12-حمام حاج آقا تراب............................................................</a:t>
            </a:r>
            <a:endParaRPr lang="fa-IR" dirty="0">
              <a:solidFill>
                <a:schemeClr val="bg1"/>
              </a:solidFill>
            </a:endParaRPr>
          </a:p>
        </p:txBody>
      </p:sp>
      <p:sp>
        <p:nvSpPr>
          <p:cNvPr id="7" name="TextBox 6"/>
          <p:cNvSpPr txBox="1"/>
          <p:nvPr/>
        </p:nvSpPr>
        <p:spPr>
          <a:xfrm>
            <a:off x="1905450" y="225756"/>
            <a:ext cx="6840760" cy="400110"/>
          </a:xfrm>
          <a:prstGeom prst="rect">
            <a:avLst/>
          </a:prstGeom>
          <a:noFill/>
        </p:spPr>
        <p:txBody>
          <a:bodyPr wrap="square" rtlCol="1">
            <a:spAutoFit/>
          </a:bodyPr>
          <a:lstStyle/>
          <a:p>
            <a:r>
              <a:rPr lang="fa-IR" sz="2000" dirty="0" smtClean="0">
                <a:solidFill>
                  <a:schemeClr val="bg1"/>
                </a:solidFill>
              </a:rPr>
              <a:t>13-فرهنگسرای بهشت..................................................................</a:t>
            </a:r>
            <a:endParaRPr lang="fa-IR" sz="2000" dirty="0">
              <a:solidFill>
                <a:schemeClr val="bg1"/>
              </a:solidFill>
            </a:endParaRPr>
          </a:p>
        </p:txBody>
      </p:sp>
    </p:spTree>
    <p:extLst>
      <p:ext uri="{BB962C8B-B14F-4D97-AF65-F5344CB8AC3E}">
        <p14:creationId xmlns:p14="http://schemas.microsoft.com/office/powerpoint/2010/main" val="171156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79" y="30832"/>
            <a:ext cx="9144000" cy="6858000"/>
          </a:xfrm>
        </p:spPr>
      </p:pic>
      <p:pic>
        <p:nvPicPr>
          <p:cNvPr id="5122" name="docBigImg" descr="کاخ سلیمانیه یادگار دوران قاجا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1800"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39952" y="404664"/>
            <a:ext cx="4572000" cy="1754326"/>
          </a:xfrm>
          <a:prstGeom prst="rect">
            <a:avLst/>
          </a:prstGeom>
        </p:spPr>
        <p:txBody>
          <a:bodyPr>
            <a:spAutoFit/>
          </a:bodyPr>
          <a:lstStyle/>
          <a:p>
            <a:pPr algn="ctr"/>
            <a:r>
              <a:rPr lang="fa-IR" sz="2800" b="1" i="1" dirty="0" smtClean="0">
                <a:solidFill>
                  <a:schemeClr val="accent6"/>
                </a:solidFill>
              </a:rPr>
              <a:t>کاخ سلیمانیه</a:t>
            </a:r>
          </a:p>
          <a:p>
            <a:pPr algn="ctr"/>
            <a:r>
              <a:rPr lang="fa-IR" sz="2000" dirty="0" smtClean="0">
                <a:solidFill>
                  <a:schemeClr val="bg1"/>
                </a:solidFill>
              </a:rPr>
              <a:t>كاخ </a:t>
            </a:r>
            <a:r>
              <a:rPr lang="fa-IR" sz="2000" dirty="0">
                <a:solidFill>
                  <a:schemeClr val="bg1"/>
                </a:solidFill>
              </a:rPr>
              <a:t>سلیمانیه كرج از یادگارهای دوران قاجار و یكی از معدود آثار ثبت شده فرهنگی و تاریخی شهرستان كرج است كه در محدوده مركزی شهر و در داخل دانشكده كشاورزی كرج واقع شده است</a:t>
            </a:r>
            <a:r>
              <a:rPr lang="en-US" sz="2000" dirty="0">
                <a:solidFill>
                  <a:schemeClr val="bg1"/>
                </a:solidFill>
              </a:rPr>
              <a:t>. </a:t>
            </a:r>
            <a:endParaRPr lang="fa-IR" sz="2000" dirty="0">
              <a:solidFill>
                <a:schemeClr val="bg1"/>
              </a:solidFill>
            </a:endParaRPr>
          </a:p>
        </p:txBody>
      </p:sp>
      <p:pic>
        <p:nvPicPr>
          <p:cNvPr id="5123" name="Picture 3" descr="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 y="1974324"/>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05921" y="1974324"/>
            <a:ext cx="5086559" cy="2246769"/>
          </a:xfrm>
          <a:prstGeom prst="rect">
            <a:avLst/>
          </a:prstGeom>
          <a:noFill/>
        </p:spPr>
        <p:txBody>
          <a:bodyPr wrap="square" rtlCol="1">
            <a:spAutoFit/>
          </a:bodyPr>
          <a:lstStyle/>
          <a:p>
            <a:r>
              <a:rPr lang="fa-IR" sz="2000" dirty="0">
                <a:solidFill>
                  <a:schemeClr val="bg1"/>
                </a:solidFill>
              </a:rPr>
              <a:t>این كاخ در كنار دیه كرج و به دستور سلیمان میرزا فرزند فتحعلی شاه قاجار ساخته شد. ساخت این كاخ در این منطقه از سه جهت قابل بررسی و توجه است؛ ابتدا آنكه جلگه خوش آب و هوای كرج ییلاق و اتراق گاهی امن و زیبا را برای خانواده سلطنتی فراهم می ساخته كه علاوه بر دوری از هیاهوی پایتخت، به فاصله بسیار كمی در حدود یك روز راه از آن واقع می شد</a:t>
            </a:r>
            <a:r>
              <a:rPr lang="en-US" dirty="0">
                <a:solidFill>
                  <a:schemeClr val="bg1"/>
                </a:solidFill>
              </a:rPr>
              <a:t>.</a:t>
            </a:r>
            <a:endParaRPr lang="fa-IR" dirty="0">
              <a:solidFill>
                <a:schemeClr val="bg1"/>
              </a:solidFill>
            </a:endParaRPr>
          </a:p>
        </p:txBody>
      </p:sp>
      <p:pic>
        <p:nvPicPr>
          <p:cNvPr id="5124" name="Picture 4" descr="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221092"/>
            <a:ext cx="3810000" cy="239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978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56392"/>
            <a:ext cx="9144000" cy="3970318"/>
          </a:xfrm>
          <a:prstGeom prst="rect">
            <a:avLst/>
          </a:prstGeom>
        </p:spPr>
        <p:txBody>
          <a:bodyPr wrap="square">
            <a:spAutoFit/>
          </a:bodyPr>
          <a:lstStyle/>
          <a:p>
            <a:r>
              <a:rPr lang="fa-IR" dirty="0">
                <a:solidFill>
                  <a:schemeClr val="bg1"/>
                </a:solidFill>
              </a:rPr>
              <a:t>دوم آنكه استقرار آن بر سه راهی كهن مازندران، ری و طالقان و همچنین بر سر راه آذربایجان كه خاستگاه ایل قاجار بوده، موقعیتی كاملا استراتژیك برای سفر های مكرر خاندان سلطنتی به غرب داشته است و در نهایت آنكه ساخت این كاخ بر سر راه آذربایجان، در دوران سلطنت فتحعلی شاه قاجار صورت گرفته كه از جمله پرتنش ترین ایام حكومت قاجاریه بوده و با درگیری ها و مشكلات حاد و عدیده ای، خصوصا در غرب كشور و منطقه آذربایجان توام بوده است</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كاخ سلیمانیه به همراه باغ مقابل خود و همچنین ردیف ساختمان های ملازمین موكب شاهی تشكیل مجموعه حكومتی واقامتی كوچك و بسیار زیبایی را می داده است كه متاسفانه در حال حاضر ردیف ساختمان های ملازمین در طرح های توسعه دانشكده كشاورزی از بین رفته و كاخ سلیمانیه و باغ كوچك آن تنها مانده اند</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ساختمان كاخ سلیمانیه بنایی است آجری، متقارن و كشیده به نسبت ۵ به یك باسقف شیروانی و دارای تمامی مشخصه ها و مولفه های سبك معماری دوران قاجار كه می توان آن را از جمله ساده ترین، زیباترین و با احساس ترین ساختمان های دوران خود دانست. تالارها، ارسی ها، نقاشی ها، آیینه كاری ها، قوس های نیم دایره نما، سقف شیروانی، تناسبات نما و نقشه، دواشكوبه بودن آن، همگی از جمله خصوصیات بارز كاخ سلیمانیه بوده كه در تركیب نهایی و بسیار ساده خود و در كنار مجموعه ساختمان ها و باغ پیرامونی، منجر به شكل گیری ساختمانی دوست داشتنی، با هویت و صمیمی شده است</a:t>
            </a:r>
            <a:r>
              <a:rPr lang="en-US" dirty="0">
                <a:solidFill>
                  <a:schemeClr val="bg1"/>
                </a:solidFill>
              </a:rPr>
              <a:t>. </a:t>
            </a:r>
            <a:endParaRPr lang="fa-IR" dirty="0">
              <a:solidFill>
                <a:schemeClr val="bg1"/>
              </a:solidFill>
            </a:endParaRPr>
          </a:p>
        </p:txBody>
      </p:sp>
      <p:pic>
        <p:nvPicPr>
          <p:cNvPr id="6146" name="Picture 2" descr="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354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23928" y="4026710"/>
            <a:ext cx="5220072" cy="2862322"/>
          </a:xfrm>
          <a:prstGeom prst="rect">
            <a:avLst/>
          </a:prstGeom>
          <a:noFill/>
        </p:spPr>
        <p:txBody>
          <a:bodyPr wrap="square" rtlCol="1">
            <a:spAutoFit/>
          </a:bodyPr>
          <a:lstStyle/>
          <a:p>
            <a:r>
              <a:rPr lang="fa-IR" dirty="0">
                <a:solidFill>
                  <a:schemeClr val="bg1"/>
                </a:solidFill>
              </a:rPr>
              <a:t>این ساختمان از آجر و خشت با تیر ها و مهاربندهای چوبی ساخته شده است. تالارها و فضاهای داخلی از انواع تزئینات، شامل نقاشی های دیواری بزرگ و آینه كاری ها با سقف چوبی و همچنین تزئینات گچی اندود شده و نمای بیرونی ساختمان از قاب های آجری جرزها با اندود گچ و خاك و اندكی نقش و نگار</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در حال حاضر این ساختمان در محدوده دانشكده كشاورزی كرج واقع شده و سالهاست به حالت متروك، فراموش و رها شده است. قابل ذكر است این بنا به علت قرارگرفتن در كنار مدرسه منسوب به دانشكده كشاورزی، سالها مورد تردد و عبور و مرور دانش </a:t>
            </a:r>
            <a:r>
              <a:rPr lang="fa-IR" dirty="0" smtClean="0">
                <a:solidFill>
                  <a:schemeClr val="bg1"/>
                </a:solidFill>
              </a:rPr>
              <a:t>آموزان</a:t>
            </a:r>
            <a:endParaRPr lang="fa-IR" dirty="0">
              <a:solidFill>
                <a:schemeClr val="bg1"/>
              </a:solidFill>
            </a:endParaRPr>
          </a:p>
        </p:txBody>
      </p:sp>
    </p:spTree>
    <p:extLst>
      <p:ext uri="{BB962C8B-B14F-4D97-AF65-F5344CB8AC3E}">
        <p14:creationId xmlns:p14="http://schemas.microsoft.com/office/powerpoint/2010/main" val="501365367"/>
      </p:ext>
    </p:extLst>
  </p:cSld>
  <p:clrMapOvr>
    <a:masterClrMapping/>
  </p:clrMapOvr>
  <p:transition spd="slow">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4427984" y="31768"/>
            <a:ext cx="4572000" cy="2585323"/>
          </a:xfrm>
          <a:prstGeom prst="rect">
            <a:avLst/>
          </a:prstGeom>
        </p:spPr>
        <p:txBody>
          <a:bodyPr>
            <a:spAutoFit/>
          </a:bodyPr>
          <a:lstStyle/>
          <a:p>
            <a:r>
              <a:rPr lang="fa-IR" dirty="0">
                <a:solidFill>
                  <a:schemeClr val="bg1"/>
                </a:solidFill>
              </a:rPr>
              <a:t>آموزان قرار داشته و تزئینات و شیشه های الوان آن بازیچه سنگ پرانی های آنان شده و به همین دلیل آسیب های فراوانی دیده است و تنها پس از این دوره، چند سالی با انجام عملیات حفاظتی شامل دیوار كشی و نصب پرده های سراسری روی نما وهمچنین انجام عملیات مرمتی، سعی در حفظ و احیای آن شد و پس از آن نیز هر از چندی با انجام مختصری از فعالیت های مرمتی این داستان ادامه دارد كه این همه برای حفظ و نگهداری آن چندان كافی و موثر به نظر نمی </a:t>
            </a:r>
            <a:r>
              <a:rPr lang="fa-IR" dirty="0" smtClean="0">
                <a:solidFill>
                  <a:schemeClr val="bg1"/>
                </a:solidFill>
              </a:rPr>
              <a:t>رسد.</a:t>
            </a:r>
            <a:endParaRPr lang="fa-IR" dirty="0">
              <a:solidFill>
                <a:schemeClr val="bg1"/>
              </a:solidFill>
            </a:endParaRPr>
          </a:p>
        </p:txBody>
      </p:sp>
      <p:pic>
        <p:nvPicPr>
          <p:cNvPr id="7170" name="Picture 2" desc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798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928406"/>
            <a:ext cx="9144000" cy="3970318"/>
          </a:xfrm>
          <a:prstGeom prst="rect">
            <a:avLst/>
          </a:prstGeom>
        </p:spPr>
        <p:txBody>
          <a:bodyPr wrap="square">
            <a:spAutoFit/>
          </a:bodyPr>
          <a:lstStyle/>
          <a:p>
            <a:r>
              <a:rPr lang="fa-IR" dirty="0">
                <a:solidFill>
                  <a:schemeClr val="bg1"/>
                </a:solidFill>
              </a:rPr>
              <a:t>ساختمان كاخ دارای دو اشكوب است؛ طبقه همكف حدودا به صورت پیلوتی های امروزی و به منظور قرارگیری برخی از فضاهای خدماتی كاخ در نظر گرفته شده و طبقه دوم كه از طریق دو راه پله در دو سوی ساختمان قابل دسترسی است، شامل تالار مركزی بزرگ و اتاق های دو سوی آن كه به منظور اطاق های استراحت در نظر گرفته شده، است</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از جمله نكات بسیار جالب در این بنا برون گرایی محض این بنا است، به طوری كه پنجره های بسیار بزرگ و كم عرض ساختمان باعث شده است فضاها از دو سوی به محوطه بیرونی چشم اندازی وسیع داشته باشند و همچنین در تمام ساعات روز نور گیری كنند كه این امر خود باعث شده فضاهای داخلی مملواز نور و روشنایی شوند</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تمامی اجزا و عناصر ساختمان شامل فضاها و نما، جرزها و پله ها، نسبت به محور میانی بنا متقارن بوده و ساختار بسیار ساده ای دارد. این امر با توجه به كشیدگی و عمق كم فضاها، فضایی بسیار روشن، شفاف و سبك را در ادامه باغ های زیبای مقابل آفریده است</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بنای كاخ سلیمانیه از آثار با ارزش دوران قاجار بوده و با توجه به پایتختی تهران از جمله اولین نقاط توجه و عامل رشد و شكوفایی شهر كرج به شمار می آید به طوری كه در اواخر دوران قاجار تاسیس مدرسه فلاحت در كرج و كمی بعد از </a:t>
            </a:r>
            <a:r>
              <a:rPr lang="fa-IR" dirty="0" smtClean="0">
                <a:solidFill>
                  <a:schemeClr val="bg1"/>
                </a:solidFill>
              </a:rPr>
              <a:t>آن</a:t>
            </a:r>
            <a:endParaRPr lang="fa-IR" dirty="0">
              <a:solidFill>
                <a:schemeClr val="bg1"/>
              </a:solidFill>
            </a:endParaRPr>
          </a:p>
        </p:txBody>
      </p:sp>
    </p:spTree>
    <p:extLst>
      <p:ext uri="{BB962C8B-B14F-4D97-AF65-F5344CB8AC3E}">
        <p14:creationId xmlns:p14="http://schemas.microsoft.com/office/powerpoint/2010/main" val="34092258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20935"/>
            <a:ext cx="9144000" cy="2031325"/>
          </a:xfrm>
          <a:prstGeom prst="rect">
            <a:avLst/>
          </a:prstGeom>
        </p:spPr>
        <p:txBody>
          <a:bodyPr wrap="square">
            <a:spAutoFit/>
          </a:bodyPr>
          <a:lstStyle/>
          <a:p>
            <a:r>
              <a:rPr lang="fa-IR" dirty="0">
                <a:solidFill>
                  <a:schemeClr val="bg1"/>
                </a:solidFill>
              </a:rPr>
              <a:t>احداث ساختمان اولیه دانشكده كشاورزی در جوار كاخ سلیمانیه كه در حال حاضر ساختمان موزه </a:t>
            </a:r>
            <a:r>
              <a:rPr lang="fa-IR" dirty="0" smtClean="0">
                <a:solidFill>
                  <a:schemeClr val="bg1"/>
                </a:solidFill>
              </a:rPr>
              <a:t>تاكسی درمی </a:t>
            </a:r>
            <a:r>
              <a:rPr lang="fa-IR" dirty="0">
                <a:solidFill>
                  <a:schemeClr val="bg1"/>
                </a:solidFill>
              </a:rPr>
              <a:t>منحصر به فرد دانشكده كشاورزی است، گواه این مدعاست</a:t>
            </a:r>
            <a:r>
              <a:rPr lang="en-US" dirty="0">
                <a:solidFill>
                  <a:schemeClr val="bg1"/>
                </a:solidFill>
              </a:rPr>
              <a:t>. </a:t>
            </a:r>
            <a:endParaRPr lang="fa-IR" dirty="0" smtClean="0">
              <a:solidFill>
                <a:schemeClr val="bg1"/>
              </a:solidFill>
            </a:endParaRPr>
          </a:p>
          <a:p>
            <a:r>
              <a:rPr lang="fa-IR" dirty="0">
                <a:solidFill>
                  <a:schemeClr val="bg1"/>
                </a:solidFill>
              </a:rPr>
              <a:t>در حال حاضر آنچه از معماری دوران قاجار معروف و قابل استناد است، همگی در تهران و در مجموعه كاخ های حكومتی و محدوده ارگ قدیم و عمارت های شمیرانات محدود می شود و كمتر از ابنیه دیگری كه در این دوره ساخته شده و واجد تمامی خصوصیات و ویژگی های سبك التقاطی و تركیبی معماری ایران و غرب است، به چشم می خورد. جای آن دارد كه با توجه و حفظ بنای ارزشمند كاخ سلیمانیه و معرفی آن به جامعه متخصص و همچنین شهر و شهروندان، از یكی از آثار ممتاز و زیبای این سرزمین پاسداری شود</a:t>
            </a:r>
            <a:r>
              <a:rPr lang="en-US" dirty="0">
                <a:solidFill>
                  <a:schemeClr val="bg1"/>
                </a:solidFill>
              </a:rPr>
              <a:t>.</a:t>
            </a:r>
            <a:endParaRPr lang="fa-IR" dirty="0">
              <a:solidFill>
                <a:schemeClr val="bg1"/>
              </a:solidFill>
            </a:endParaRPr>
          </a:p>
        </p:txBody>
      </p:sp>
      <p:sp>
        <p:nvSpPr>
          <p:cNvPr id="6" name="TextBox 5"/>
          <p:cNvSpPr txBox="1"/>
          <p:nvPr/>
        </p:nvSpPr>
        <p:spPr>
          <a:xfrm>
            <a:off x="179512" y="2052260"/>
            <a:ext cx="8352928" cy="2062103"/>
          </a:xfrm>
          <a:prstGeom prst="rect">
            <a:avLst/>
          </a:prstGeom>
          <a:noFill/>
        </p:spPr>
        <p:txBody>
          <a:bodyPr wrap="square" rtlCol="1">
            <a:spAutoFit/>
          </a:bodyPr>
          <a:lstStyle/>
          <a:p>
            <a:pPr algn="ctr"/>
            <a:r>
              <a:rPr lang="fa-IR" sz="2400" b="1" i="1" dirty="0" smtClean="0">
                <a:solidFill>
                  <a:schemeClr val="accent6"/>
                </a:solidFill>
              </a:rPr>
              <a:t>دروازه پیرشبیب</a:t>
            </a:r>
          </a:p>
          <a:p>
            <a:r>
              <a:rPr lang="fa-IR" sz="2000" dirty="0">
                <a:solidFill>
                  <a:schemeClr val="bg1"/>
                </a:solidFill>
              </a:rPr>
              <a:t>دروازه پیر شبیب که از آثار دوره قاجاریه است، در داخل شهر جهرم در استان فارس قرار دارد.این اثر دارای دالانی با سقف گنبدی است که عرقچین و مقرنس‌کاری پوشش درونی آن را تشکیل می‌دهد. ارتفاع گنبد تا کف ۵ متر است و بالای این دروازه کتیبه‌ای تعبیه شده که تاریخ ۱۲۶۸ قمری روی آن حک شده‌است</a:t>
            </a:r>
            <a:r>
              <a:rPr lang="en-US" sz="2000" dirty="0" smtClean="0">
                <a:solidFill>
                  <a:schemeClr val="bg1"/>
                </a:solidFill>
              </a:rPr>
              <a:t>.</a:t>
            </a:r>
            <a:endParaRPr lang="en-US" sz="2000" dirty="0">
              <a:solidFill>
                <a:schemeClr val="bg1"/>
              </a:solidFill>
            </a:endParaRPr>
          </a:p>
          <a:p>
            <a:endParaRPr lang="fa-IR" sz="2400" dirty="0">
              <a:solidFill>
                <a:schemeClr val="bg1"/>
              </a:solidFill>
            </a:endParaRPr>
          </a:p>
        </p:txBody>
      </p:sp>
      <p:pic>
        <p:nvPicPr>
          <p:cNvPr id="8194" name="Picture 2" descr="shabi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429000"/>
            <a:ext cx="5803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983263" y="3645024"/>
            <a:ext cx="3160737" cy="3139321"/>
          </a:xfrm>
          <a:prstGeom prst="rect">
            <a:avLst/>
          </a:prstGeom>
        </p:spPr>
        <p:txBody>
          <a:bodyPr wrap="square">
            <a:spAutoFit/>
          </a:bodyPr>
          <a:lstStyle/>
          <a:p>
            <a:r>
              <a:rPr lang="fa-IR" dirty="0">
                <a:solidFill>
                  <a:schemeClr val="bg1"/>
                </a:solidFill>
              </a:rPr>
              <a:t>در بدنه دیوار این دروارزه 6 کتیبه وجود دارد. همچنین سکویی دو طرف این دروازه به عرض 5/4 متر و با ارتفاع یک متر تعبیه شده است</a:t>
            </a:r>
            <a:r>
              <a:rPr lang="en-US" dirty="0">
                <a:solidFill>
                  <a:schemeClr val="bg1"/>
                </a:solidFill>
              </a:rPr>
              <a:t>.</a:t>
            </a:r>
            <a:br>
              <a:rPr lang="en-US" dirty="0">
                <a:solidFill>
                  <a:schemeClr val="bg1"/>
                </a:solidFill>
              </a:rPr>
            </a:br>
            <a:r>
              <a:rPr lang="fa-IR" dirty="0">
                <a:solidFill>
                  <a:schemeClr val="bg1"/>
                </a:solidFill>
              </a:rPr>
              <a:t>از جمله تزئینات این دروازه می‌توان به کاربندی‌های داخل سقف آن اشاره کرد</a:t>
            </a:r>
            <a:r>
              <a:rPr lang="en-US" dirty="0">
                <a:solidFill>
                  <a:schemeClr val="bg1"/>
                </a:solidFill>
              </a:rPr>
              <a:t>. </a:t>
            </a:r>
            <a:r>
              <a:rPr lang="fa-IR" dirty="0">
                <a:solidFill>
                  <a:schemeClr val="bg1"/>
                </a:solidFill>
              </a:rPr>
              <a:t>در سمت چپ این دروازه دو دریچه مشبک‌کاری شده وجود دارد که آن را با قبرستان و مسجد پیر شبیب جدا کرده است. عمده مصالح به کار رفته در این بنا لاشه سنگ با ملاط گچ است</a:t>
            </a:r>
            <a:r>
              <a:rPr lang="en-US" dirty="0">
                <a:solidFill>
                  <a:schemeClr val="bg1"/>
                </a:solidFill>
              </a:rPr>
              <a:t>.</a:t>
            </a:r>
          </a:p>
        </p:txBody>
      </p:sp>
    </p:spTree>
    <p:extLst>
      <p:ext uri="{BB962C8B-B14F-4D97-AF65-F5344CB8AC3E}">
        <p14:creationId xmlns:p14="http://schemas.microsoft.com/office/powerpoint/2010/main" val="888811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graphicFrame>
        <p:nvGraphicFramePr>
          <p:cNvPr id="5" name="Table 4"/>
          <p:cNvGraphicFramePr>
            <a:graphicFrameLocks noGrp="1"/>
          </p:cNvGraphicFramePr>
          <p:nvPr>
            <p:extLst>
              <p:ext uri="{D42A27DB-BD31-4B8C-83A1-F6EECF244321}">
                <p14:modId xmlns:p14="http://schemas.microsoft.com/office/powerpoint/2010/main" val="864360123"/>
              </p:ext>
            </p:extLst>
          </p:nvPr>
        </p:nvGraphicFramePr>
        <p:xfrm>
          <a:off x="3131840" y="47288"/>
          <a:ext cx="4968552" cy="3286629"/>
        </p:xfrm>
        <a:graphic>
          <a:graphicData uri="http://schemas.openxmlformats.org/drawingml/2006/table">
            <a:tbl>
              <a:tblPr rtl="1">
                <a:tableStyleId>{5C22544A-7EE6-4342-B048-85BDC9FD1C3A}</a:tableStyleId>
              </a:tblPr>
              <a:tblGrid>
                <a:gridCol w="1637255">
                  <a:extLst>
                    <a:ext uri="{9D8B030D-6E8A-4147-A177-3AD203B41FA5}">
                      <a16:colId xmlns:a16="http://schemas.microsoft.com/office/drawing/2014/main" xmlns="" val="20000"/>
                    </a:ext>
                  </a:extLst>
                </a:gridCol>
                <a:gridCol w="3331297">
                  <a:extLst>
                    <a:ext uri="{9D8B030D-6E8A-4147-A177-3AD203B41FA5}">
                      <a16:colId xmlns:a16="http://schemas.microsoft.com/office/drawing/2014/main" xmlns="" val="20001"/>
                    </a:ext>
                  </a:extLst>
                </a:gridCol>
              </a:tblGrid>
              <a:tr h="203051">
                <a:tc gridSpan="2">
                  <a:txBody>
                    <a:bodyPr/>
                    <a:lstStyle/>
                    <a:p>
                      <a:pPr algn="ctr" rtl="1">
                        <a:spcAft>
                          <a:spcPts val="0"/>
                        </a:spcAft>
                      </a:pPr>
                      <a:r>
                        <a:rPr lang="fa-IR" sz="1500" dirty="0">
                          <a:effectLst/>
                        </a:rPr>
                        <a:t>گراند هتل</a:t>
                      </a:r>
                      <a:endParaRPr lang="en-US" sz="1200" dirty="0">
                        <a:effectLst/>
                        <a:latin typeface="Times New Roman"/>
                        <a:ea typeface="Times New Roman"/>
                      </a:endParaRPr>
                    </a:p>
                  </a:txBody>
                  <a:tcPr marL="9525" marR="9525" marT="9525" marB="9525" anchor="ctr"/>
                </a:tc>
                <a:tc hMerge="1">
                  <a:txBody>
                    <a:bodyPr/>
                    <a:lstStyle/>
                    <a:p>
                      <a:pPr rtl="1"/>
                      <a:endParaRPr lang="fa-IR"/>
                    </a:p>
                  </a:txBody>
                  <a:tcPr/>
                </a:tc>
                <a:extLst>
                  <a:ext uri="{0D108BD9-81ED-4DB2-BD59-A6C34878D82A}">
                    <a16:rowId xmlns:a16="http://schemas.microsoft.com/office/drawing/2014/main" xmlns="" val="10000"/>
                  </a:ext>
                </a:extLst>
              </a:tr>
              <a:tr h="165565">
                <a:tc gridSpan="2">
                  <a:txBody>
                    <a:bodyPr/>
                    <a:lstStyle/>
                    <a:p>
                      <a:pPr algn="ctr" rtl="0">
                        <a:spcAft>
                          <a:spcPts val="0"/>
                        </a:spcAft>
                      </a:pPr>
                      <a:endParaRPr lang="en-US" sz="1200">
                        <a:effectLst/>
                        <a:latin typeface="Times New Roman"/>
                        <a:ea typeface="Times New Roman"/>
                      </a:endParaRPr>
                    </a:p>
                  </a:txBody>
                  <a:tcPr marL="9525" marR="9525" marT="9525" marB="9525" anchor="ctr"/>
                </a:tc>
                <a:tc hMerge="1">
                  <a:txBody>
                    <a:bodyPr/>
                    <a:lstStyle/>
                    <a:p>
                      <a:pPr rtl="1"/>
                      <a:endParaRPr lang="fa-IR"/>
                    </a:p>
                  </a:txBody>
                  <a:tcPr/>
                </a:tc>
                <a:extLst>
                  <a:ext uri="{0D108BD9-81ED-4DB2-BD59-A6C34878D82A}">
                    <a16:rowId xmlns:a16="http://schemas.microsoft.com/office/drawing/2014/main" xmlns="" val="10001"/>
                  </a:ext>
                </a:extLst>
              </a:tr>
              <a:tr h="165565">
                <a:tc>
                  <a:txBody>
                    <a:bodyPr/>
                    <a:lstStyle/>
                    <a:p>
                      <a:pPr algn="r" rtl="1">
                        <a:spcAft>
                          <a:spcPts val="0"/>
                        </a:spcAft>
                      </a:pPr>
                      <a:r>
                        <a:rPr lang="fa-IR" sz="1200">
                          <a:effectLst/>
                        </a:rPr>
                        <a:t>نام</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a:effectLst/>
                        </a:rPr>
                        <a:t>گراند هتل</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02"/>
                  </a:ext>
                </a:extLst>
              </a:tr>
              <a:tr h="165565">
                <a:tc>
                  <a:txBody>
                    <a:bodyPr/>
                    <a:lstStyle/>
                    <a:p>
                      <a:pPr algn="r" rtl="1">
                        <a:spcAft>
                          <a:spcPts val="0"/>
                        </a:spcAft>
                      </a:pPr>
                      <a:r>
                        <a:rPr lang="fa-IR" sz="1200" dirty="0">
                          <a:effectLst/>
                        </a:rPr>
                        <a:t>کشور</a:t>
                      </a:r>
                      <a:endParaRPr lang="en-US" sz="1200" dirty="0">
                        <a:effectLst/>
                        <a:latin typeface="Times New Roman"/>
                        <a:ea typeface="Times New Roman"/>
                      </a:endParaRPr>
                    </a:p>
                  </a:txBody>
                  <a:tcPr marL="9525" marR="9525" marT="9525" marB="9525" anchor="ctr"/>
                </a:tc>
                <a:tc>
                  <a:txBody>
                    <a:bodyPr/>
                    <a:lstStyle/>
                    <a:p>
                      <a:pPr algn="r" rtl="1">
                        <a:spcAft>
                          <a:spcPts val="0"/>
                        </a:spcAft>
                      </a:pPr>
                      <a:r>
                        <a:rPr lang="en-US" sz="1200">
                          <a:effectLst/>
                        </a:rPr>
                        <a:t> </a:t>
                      </a:r>
                      <a:r>
                        <a:rPr lang="fa-IR" sz="1200" u="sng">
                          <a:effectLst/>
                          <a:hlinkClick r:id="rId3" tooltip="ایران"/>
                        </a:rPr>
                        <a:t>ایران</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03"/>
                  </a:ext>
                </a:extLst>
              </a:tr>
              <a:tr h="165565">
                <a:tc>
                  <a:txBody>
                    <a:bodyPr/>
                    <a:lstStyle/>
                    <a:p>
                      <a:pPr algn="r" rtl="1">
                        <a:spcAft>
                          <a:spcPts val="0"/>
                        </a:spcAft>
                      </a:pPr>
                      <a:r>
                        <a:rPr lang="fa-IR" sz="1200" dirty="0">
                          <a:effectLst/>
                        </a:rPr>
                        <a:t>استان</a:t>
                      </a:r>
                      <a:endParaRPr lang="en-US" sz="1200" dirty="0">
                        <a:effectLst/>
                        <a:latin typeface="Times New Roman"/>
                        <a:ea typeface="Times New Roman"/>
                      </a:endParaRPr>
                    </a:p>
                  </a:txBody>
                  <a:tcPr marL="9525" marR="9525" marT="9525" marB="9525" anchor="ctr"/>
                </a:tc>
                <a:tc>
                  <a:txBody>
                    <a:bodyPr/>
                    <a:lstStyle/>
                    <a:p>
                      <a:pPr algn="r" rtl="1">
                        <a:spcAft>
                          <a:spcPts val="0"/>
                        </a:spcAft>
                      </a:pPr>
                      <a:r>
                        <a:rPr lang="fa-IR" sz="1200" u="sng">
                          <a:effectLst/>
                          <a:hlinkClick r:id="rId4" tooltip="استان تهران"/>
                        </a:rPr>
                        <a:t>استان تهران</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04"/>
                  </a:ext>
                </a:extLst>
              </a:tr>
              <a:tr h="165565">
                <a:tc>
                  <a:txBody>
                    <a:bodyPr/>
                    <a:lstStyle/>
                    <a:p>
                      <a:pPr algn="r" rtl="1">
                        <a:spcAft>
                          <a:spcPts val="0"/>
                        </a:spcAft>
                      </a:pPr>
                      <a:r>
                        <a:rPr lang="fa-IR" sz="1200" dirty="0">
                          <a:effectLst/>
                        </a:rPr>
                        <a:t>شهرستان</a:t>
                      </a:r>
                      <a:endParaRPr lang="en-US" sz="1200" dirty="0">
                        <a:effectLst/>
                        <a:latin typeface="Times New Roman"/>
                        <a:ea typeface="Times New Roman"/>
                      </a:endParaRPr>
                    </a:p>
                  </a:txBody>
                  <a:tcPr marL="9525" marR="9525" marT="9525" marB="9525" anchor="ctr"/>
                </a:tc>
                <a:tc>
                  <a:txBody>
                    <a:bodyPr/>
                    <a:lstStyle/>
                    <a:p>
                      <a:pPr algn="r" rtl="1">
                        <a:spcAft>
                          <a:spcPts val="0"/>
                        </a:spcAft>
                      </a:pPr>
                      <a:r>
                        <a:rPr lang="fa-IR" sz="1200" u="sng" dirty="0">
                          <a:effectLst/>
                          <a:hlinkClick r:id="rId5" tooltip="تهران"/>
                        </a:rPr>
                        <a:t>تهران</a:t>
                      </a:r>
                      <a:endParaRPr lang="en-US" sz="1200" dirty="0">
                        <a:effectLst/>
                        <a:latin typeface="Times New Roman"/>
                        <a:ea typeface="Times New Roman"/>
                      </a:endParaRPr>
                    </a:p>
                  </a:txBody>
                  <a:tcPr marL="9525" marR="9525" marT="9525" marB="9525" anchor="ctr"/>
                </a:tc>
                <a:extLst>
                  <a:ext uri="{0D108BD9-81ED-4DB2-BD59-A6C34878D82A}">
                    <a16:rowId xmlns:a16="http://schemas.microsoft.com/office/drawing/2014/main" xmlns="" val="10005"/>
                  </a:ext>
                </a:extLst>
              </a:tr>
              <a:tr h="615819">
                <a:tc gridSpan="2">
                  <a:txBody>
                    <a:bodyPr/>
                    <a:lstStyle/>
                    <a:p>
                      <a:pPr algn="ctr" rtl="1">
                        <a:spcAft>
                          <a:spcPts val="0"/>
                        </a:spcAft>
                      </a:pPr>
                      <a:r>
                        <a:rPr lang="fa-IR" sz="1200" dirty="0">
                          <a:effectLst/>
                        </a:rPr>
                        <a:t>اطلاعات اثر</a:t>
                      </a:r>
                      <a:endParaRPr lang="en-US" sz="1200" dirty="0">
                        <a:effectLst/>
                        <a:latin typeface="Times New Roman"/>
                        <a:ea typeface="Times New Roman"/>
                      </a:endParaRPr>
                    </a:p>
                  </a:txBody>
                  <a:tcPr marL="9525" marR="9525" marT="9525" marB="9525" anchor="ctr"/>
                </a:tc>
                <a:tc hMerge="1">
                  <a:txBody>
                    <a:bodyPr/>
                    <a:lstStyle/>
                    <a:p>
                      <a:pPr rtl="1"/>
                      <a:endParaRPr lang="fa-IR"/>
                    </a:p>
                  </a:txBody>
                  <a:tcPr/>
                </a:tc>
                <a:extLst>
                  <a:ext uri="{0D108BD9-81ED-4DB2-BD59-A6C34878D82A}">
                    <a16:rowId xmlns:a16="http://schemas.microsoft.com/office/drawing/2014/main" xmlns="" val="10006"/>
                  </a:ext>
                </a:extLst>
              </a:tr>
              <a:tr h="165565">
                <a:tc>
                  <a:txBody>
                    <a:bodyPr/>
                    <a:lstStyle/>
                    <a:p>
                      <a:pPr algn="r" rtl="1">
                        <a:spcAft>
                          <a:spcPts val="0"/>
                        </a:spcAft>
                      </a:pPr>
                      <a:r>
                        <a:rPr lang="fa-IR" sz="1200">
                          <a:effectLst/>
                        </a:rPr>
                        <a:t>کاربری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u="sng">
                          <a:effectLst/>
                          <a:hlinkClick r:id="rId6" tooltip="هتل"/>
                        </a:rPr>
                        <a:t>هتل</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07"/>
                  </a:ext>
                </a:extLst>
              </a:tr>
              <a:tr h="165565">
                <a:tc>
                  <a:txBody>
                    <a:bodyPr/>
                    <a:lstStyle/>
                    <a:p>
                      <a:pPr algn="r" rtl="1">
                        <a:spcAft>
                          <a:spcPts val="0"/>
                        </a:spcAft>
                      </a:pPr>
                      <a:r>
                        <a:rPr lang="fa-IR" sz="1200">
                          <a:effectLst/>
                        </a:rPr>
                        <a:t>کاربری کنونی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a:effectLst/>
                        </a:rPr>
                        <a:t>انبار و پاساژ لوازم برقی</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08"/>
                  </a:ext>
                </a:extLst>
              </a:tr>
              <a:tr h="165565">
                <a:tc>
                  <a:txBody>
                    <a:bodyPr/>
                    <a:lstStyle/>
                    <a:p>
                      <a:pPr algn="r" rtl="1">
                        <a:spcAft>
                          <a:spcPts val="0"/>
                        </a:spcAft>
                      </a:pPr>
                      <a:r>
                        <a:rPr lang="fa-IR" sz="1200">
                          <a:effectLst/>
                        </a:rPr>
                        <a:t>دیرینگی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u="sng">
                          <a:effectLst/>
                          <a:hlinkClick r:id="rId7" tooltip="دوره قاجار"/>
                        </a:rPr>
                        <a:t>دوره قاجار</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09"/>
                  </a:ext>
                </a:extLst>
              </a:tr>
              <a:tr h="165565">
                <a:tc>
                  <a:txBody>
                    <a:bodyPr/>
                    <a:lstStyle/>
                    <a:p>
                      <a:pPr algn="r" rtl="1">
                        <a:spcAft>
                          <a:spcPts val="0"/>
                        </a:spcAft>
                      </a:pPr>
                      <a:r>
                        <a:rPr lang="fa-IR" sz="1200">
                          <a:effectLst/>
                        </a:rPr>
                        <a:t>دورهٔ ساخت اثر</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u="sng" dirty="0">
                          <a:effectLst/>
                          <a:hlinkClick r:id="rId7" tooltip="دوره قاجار"/>
                        </a:rPr>
                        <a:t>دوره قاجار</a:t>
                      </a:r>
                      <a:endParaRPr lang="en-US" sz="1200" dirty="0">
                        <a:effectLst/>
                        <a:latin typeface="Times New Roman"/>
                        <a:ea typeface="Times New Roman"/>
                      </a:endParaRPr>
                    </a:p>
                  </a:txBody>
                  <a:tcPr marL="9525" marR="9525" marT="9525" marB="9525" anchor="ctr"/>
                </a:tc>
                <a:extLst>
                  <a:ext uri="{0D108BD9-81ED-4DB2-BD59-A6C34878D82A}">
                    <a16:rowId xmlns:a16="http://schemas.microsoft.com/office/drawing/2014/main" xmlns="" val="10010"/>
                  </a:ext>
                </a:extLst>
              </a:tr>
              <a:tr h="165565">
                <a:tc gridSpan="2">
                  <a:txBody>
                    <a:bodyPr/>
                    <a:lstStyle/>
                    <a:p>
                      <a:pPr algn="ctr" rtl="1">
                        <a:spcAft>
                          <a:spcPts val="0"/>
                        </a:spcAft>
                      </a:pPr>
                      <a:r>
                        <a:rPr lang="fa-IR" sz="1200">
                          <a:effectLst/>
                        </a:rPr>
                        <a:t>اطلاعات ثبتی</a:t>
                      </a:r>
                      <a:endParaRPr lang="en-US" sz="1200">
                        <a:effectLst/>
                        <a:latin typeface="Times New Roman"/>
                        <a:ea typeface="Times New Roman"/>
                      </a:endParaRPr>
                    </a:p>
                  </a:txBody>
                  <a:tcPr marL="9525" marR="9525" marT="9525" marB="9525" anchor="ctr"/>
                </a:tc>
                <a:tc hMerge="1">
                  <a:txBody>
                    <a:bodyPr/>
                    <a:lstStyle/>
                    <a:p>
                      <a:pPr rtl="1"/>
                      <a:endParaRPr lang="fa-IR"/>
                    </a:p>
                  </a:txBody>
                  <a:tcPr/>
                </a:tc>
                <a:extLst>
                  <a:ext uri="{0D108BD9-81ED-4DB2-BD59-A6C34878D82A}">
                    <a16:rowId xmlns:a16="http://schemas.microsoft.com/office/drawing/2014/main" xmlns="" val="10011"/>
                  </a:ext>
                </a:extLst>
              </a:tr>
              <a:tr h="165565">
                <a:tc>
                  <a:txBody>
                    <a:bodyPr/>
                    <a:lstStyle/>
                    <a:p>
                      <a:pPr algn="r" rtl="1">
                        <a:spcAft>
                          <a:spcPts val="0"/>
                        </a:spcAft>
                      </a:pPr>
                      <a:r>
                        <a:rPr lang="fa-IR" sz="1200">
                          <a:effectLst/>
                        </a:rPr>
                        <a:t>شمارهٔ ثبت</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a:effectLst/>
                        </a:rPr>
                        <a:t>۶۵۲۸</a:t>
                      </a:r>
                      <a:endParaRPr lang="en-US" sz="1200">
                        <a:effectLst/>
                        <a:latin typeface="Times New Roman"/>
                        <a:ea typeface="Times New Roman"/>
                      </a:endParaRPr>
                    </a:p>
                  </a:txBody>
                  <a:tcPr marL="9525" marR="9525" marT="9525" marB="9525" anchor="ctr"/>
                </a:tc>
                <a:extLst>
                  <a:ext uri="{0D108BD9-81ED-4DB2-BD59-A6C34878D82A}">
                    <a16:rowId xmlns:a16="http://schemas.microsoft.com/office/drawing/2014/main" xmlns="" val="10012"/>
                  </a:ext>
                </a:extLst>
              </a:tr>
              <a:tr h="165565">
                <a:tc>
                  <a:txBody>
                    <a:bodyPr/>
                    <a:lstStyle/>
                    <a:p>
                      <a:pPr algn="r" rtl="1">
                        <a:spcAft>
                          <a:spcPts val="0"/>
                        </a:spcAft>
                      </a:pPr>
                      <a:r>
                        <a:rPr lang="fa-IR" sz="1200">
                          <a:effectLst/>
                        </a:rPr>
                        <a:t>تاریخ ثبت ملی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dirty="0">
                          <a:effectLst/>
                        </a:rPr>
                        <a:t>۷ مهر ۱۳۸۱</a:t>
                      </a:r>
                      <a:endParaRPr lang="en-US" sz="1200" dirty="0">
                        <a:effectLst/>
                        <a:latin typeface="Times New Roman"/>
                        <a:ea typeface="Times New Roman"/>
                      </a:endParaRPr>
                    </a:p>
                  </a:txBody>
                  <a:tcPr marL="9525" marR="9525" marT="9525" marB="9525" anchor="ctr"/>
                </a:tc>
                <a:extLst>
                  <a:ext uri="{0D108BD9-81ED-4DB2-BD59-A6C34878D82A}">
                    <a16:rowId xmlns:a16="http://schemas.microsoft.com/office/drawing/2014/main" xmlns="" val="10013"/>
                  </a:ext>
                </a:extLst>
              </a:tr>
            </a:tbl>
          </a:graphicData>
        </a:graphic>
      </p:graphicFrame>
      <p:pic>
        <p:nvPicPr>
          <p:cNvPr id="9218" name="Picture 2" descr="Tehran Grand Hotel - 1900s.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7424" y="260648"/>
            <a:ext cx="274437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descr="Flag of Iran.svg"/>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372200" y="1196752"/>
            <a:ext cx="209550" cy="123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424" y="3429060"/>
            <a:ext cx="9116576" cy="1754326"/>
          </a:xfrm>
          <a:prstGeom prst="rect">
            <a:avLst/>
          </a:prstGeom>
        </p:spPr>
        <p:txBody>
          <a:bodyPr wrap="square">
            <a:spAutoFit/>
          </a:bodyPr>
          <a:lstStyle/>
          <a:p>
            <a:r>
              <a:rPr lang="fa-IR" dirty="0">
                <a:solidFill>
                  <a:schemeClr val="bg1"/>
                </a:solidFill>
              </a:rPr>
              <a:t>قدمت هتل و مسافرخانه در ایران به اواخر دوره </a:t>
            </a:r>
            <a:r>
              <a:rPr lang="fa-IR" u="sng" dirty="0">
                <a:solidFill>
                  <a:schemeClr val="bg1"/>
                </a:solidFill>
                <a:hlinkClick r:id="rId12" tooltip="قاجاریه"/>
              </a:rPr>
              <a:t>قاجاریه</a:t>
            </a:r>
            <a:r>
              <a:rPr lang="fa-IR" dirty="0">
                <a:solidFill>
                  <a:schemeClr val="bg1"/>
                </a:solidFill>
              </a:rPr>
              <a:t> باز می‌گردد. قبل از این هتل اتباع خارجی که به ایران سفر می‌کردند، جهت اقامت به </a:t>
            </a:r>
            <a:r>
              <a:rPr lang="fa-IR" u="sng" dirty="0">
                <a:solidFill>
                  <a:schemeClr val="bg1"/>
                </a:solidFill>
                <a:hlinkClick r:id="rId13" tooltip="سفارت‌خانه"/>
              </a:rPr>
              <a:t>سفارت‌خانه‌های</a:t>
            </a:r>
            <a:r>
              <a:rPr lang="fa-IR" dirty="0">
                <a:solidFill>
                  <a:schemeClr val="bg1"/>
                </a:solidFill>
              </a:rPr>
              <a:t> کشور متبوع خود می‌رفتند یا به بعضی از خانه‌های شمال تهران که به پانسیون تبدیل شده بودند مراجعه می‌کردند.</a:t>
            </a:r>
            <a:endParaRPr lang="en-US" dirty="0">
              <a:solidFill>
                <a:schemeClr val="bg1"/>
              </a:solidFill>
            </a:endParaRPr>
          </a:p>
          <a:p>
            <a:r>
              <a:rPr lang="fa-IR" dirty="0">
                <a:solidFill>
                  <a:schemeClr val="bg1"/>
                </a:solidFill>
              </a:rPr>
              <a:t>گراند هتل را می‌توان از آثار معماری اواخر دوره قاجاریه و قدیمی‌ترین هتل ایران به حساب آورد. گراند هتل بدست یک مهاجر </a:t>
            </a:r>
            <a:r>
              <a:rPr lang="fa-IR" u="sng" dirty="0">
                <a:solidFill>
                  <a:schemeClr val="bg1"/>
                </a:solidFill>
                <a:hlinkClick r:id="rId14" tooltip="قفقاز"/>
              </a:rPr>
              <a:t>قفقازی</a:t>
            </a:r>
            <a:r>
              <a:rPr lang="fa-IR" dirty="0">
                <a:solidFill>
                  <a:schemeClr val="bg1"/>
                </a:solidFill>
              </a:rPr>
              <a:t> به نام باقر خان به مساحت ۱۳۰۰ متر مربع در خیابان </a:t>
            </a:r>
            <a:r>
              <a:rPr lang="fa-IR" u="sng" dirty="0">
                <a:solidFill>
                  <a:schemeClr val="bg1"/>
                </a:solidFill>
                <a:hlinkClick r:id="rId15" tooltip="لاله‌زار"/>
              </a:rPr>
              <a:t>لاله‌زار</a:t>
            </a:r>
            <a:r>
              <a:rPr lang="fa-IR" dirty="0">
                <a:solidFill>
                  <a:schemeClr val="bg1"/>
                </a:solidFill>
              </a:rPr>
              <a:t> جنوبی ساخته شد. الگوی پذیرایی در این هتل، از روش پذیرایی در هتل‌های اروپایی الهام گرفته شده بود.</a:t>
            </a:r>
            <a:r>
              <a:rPr lang="fa-IR" u="sng" baseline="30000" dirty="0">
                <a:solidFill>
                  <a:schemeClr val="bg1"/>
                </a:solidFill>
                <a:hlinkClick r:id="rId16"/>
              </a:rPr>
              <a:t>[۱]</a:t>
            </a:r>
            <a:r>
              <a:rPr lang="fa-IR"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885526706"/>
      </p:ext>
    </p:extLst>
  </p:cSld>
  <p:clrMapOvr>
    <a:masterClrMapping/>
  </p:clrMapOvr>
  <p:transition spd="slow">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15362" name="Picture 2" descr="آب انبار آق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7904"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0528" y="3562350"/>
            <a:ext cx="4572000" cy="92333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rtl="0"/>
            <a:r>
              <a:rPr lang="fa-IR" dirty="0">
                <a:solidFill>
                  <a:schemeClr val="bg1"/>
                </a:solidFill>
              </a:rPr>
              <a:t>نوع بنا : تاریخی</a:t>
            </a:r>
            <a:r>
              <a:rPr lang="en-US" dirty="0">
                <a:solidFill>
                  <a:schemeClr val="bg1"/>
                </a:solidFill>
              </a:rPr>
              <a:t> </a:t>
            </a:r>
          </a:p>
          <a:p>
            <a:pPr rtl="0"/>
            <a:r>
              <a:rPr lang="fa-IR" dirty="0">
                <a:solidFill>
                  <a:schemeClr val="bg1"/>
                </a:solidFill>
              </a:rPr>
              <a:t>قدمت</a:t>
            </a:r>
            <a:r>
              <a:rPr lang="en-US" dirty="0">
                <a:solidFill>
                  <a:schemeClr val="bg1"/>
                </a:solidFill>
              </a:rPr>
              <a:t> : </a:t>
            </a:r>
            <a:r>
              <a:rPr lang="fa-IR" dirty="0">
                <a:solidFill>
                  <a:schemeClr val="bg1"/>
                </a:solidFill>
              </a:rPr>
              <a:t>قاجاریه (1299-1195 ه ق</a:t>
            </a:r>
            <a:r>
              <a:rPr lang="en-US" dirty="0">
                <a:solidFill>
                  <a:schemeClr val="bg1"/>
                </a:solidFill>
              </a:rPr>
              <a:t> ) </a:t>
            </a:r>
          </a:p>
          <a:p>
            <a:r>
              <a:rPr lang="en-US" dirty="0">
                <a:solidFill>
                  <a:schemeClr val="bg1"/>
                </a:solidFill>
              </a:rPr>
              <a:t>( </a:t>
            </a:r>
            <a:r>
              <a:rPr lang="fa-IR" dirty="0" smtClean="0">
                <a:solidFill>
                  <a:schemeClr val="bg1"/>
                </a:solidFill>
              </a:rPr>
              <a:t>اریخ </a:t>
            </a:r>
            <a:r>
              <a:rPr lang="fa-IR" dirty="0">
                <a:solidFill>
                  <a:schemeClr val="bg1"/>
                </a:solidFill>
              </a:rPr>
              <a:t>میلادی : 1796-1921 </a:t>
            </a:r>
            <a:r>
              <a:rPr lang="fa-IR" dirty="0" smtClean="0">
                <a:solidFill>
                  <a:schemeClr val="bg1"/>
                </a:solidFill>
              </a:rPr>
              <a:t>م</a:t>
            </a:r>
            <a:endParaRPr lang="fa-IR" dirty="0">
              <a:solidFill>
                <a:schemeClr val="bg1"/>
              </a:solidFill>
            </a:endParaRPr>
          </a:p>
        </p:txBody>
      </p:sp>
      <p:sp>
        <p:nvSpPr>
          <p:cNvPr id="6" name="Rectangle 5"/>
          <p:cNvSpPr/>
          <p:nvPr/>
        </p:nvSpPr>
        <p:spPr>
          <a:xfrm>
            <a:off x="4356800" y="188640"/>
            <a:ext cx="4572000"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rtl="0"/>
            <a:r>
              <a:rPr lang="fa-IR" sz="2400" b="1" i="1" dirty="0">
                <a:solidFill>
                  <a:schemeClr val="accent6"/>
                </a:solidFill>
              </a:rPr>
              <a:t>آب انبار آقا</a:t>
            </a:r>
            <a:endParaRPr lang="en-US" sz="2400" b="1" i="1" dirty="0">
              <a:solidFill>
                <a:schemeClr val="accent6"/>
              </a:solidFill>
            </a:endParaRPr>
          </a:p>
          <a:p>
            <a:r>
              <a:rPr lang="fa-IR" dirty="0">
                <a:solidFill>
                  <a:schemeClr val="bg1"/>
                </a:solidFill>
              </a:rPr>
              <a:t>واقع در استان </a:t>
            </a:r>
            <a:r>
              <a:rPr lang="fa-IR" u="sng" dirty="0">
                <a:solidFill>
                  <a:schemeClr val="bg1"/>
                </a:solidFill>
                <a:hlinkClick r:id="rId4"/>
              </a:rPr>
              <a:t>قزوين</a:t>
            </a:r>
            <a:r>
              <a:rPr lang="en-US" dirty="0">
                <a:solidFill>
                  <a:schemeClr val="bg1"/>
                </a:solidFill>
              </a:rPr>
              <a:t> </a:t>
            </a:r>
            <a:r>
              <a:rPr lang="fa-IR" dirty="0">
                <a:solidFill>
                  <a:schemeClr val="bg1"/>
                </a:solidFill>
              </a:rPr>
              <a:t>و شهر </a:t>
            </a:r>
            <a:r>
              <a:rPr lang="fa-IR" u="sng" dirty="0">
                <a:solidFill>
                  <a:schemeClr val="bg1"/>
                </a:solidFill>
                <a:hlinkClick r:id="rId5"/>
              </a:rPr>
              <a:t>قزوين</a:t>
            </a:r>
            <a:endParaRPr lang="fa-IR"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37836597"/>
              </p:ext>
            </p:extLst>
          </p:nvPr>
        </p:nvGraphicFramePr>
        <p:xfrm>
          <a:off x="3851920" y="1124744"/>
          <a:ext cx="5292080" cy="1903303"/>
        </p:xfrm>
        <a:graphic>
          <a:graphicData uri="http://schemas.openxmlformats.org/drawingml/2006/table">
            <a:tbl>
              <a:tblPr>
                <a:tableStyleId>{5C22544A-7EE6-4342-B048-85BDC9FD1C3A}</a:tableStyleId>
              </a:tblPr>
              <a:tblGrid>
                <a:gridCol w="5292080">
                  <a:extLst>
                    <a:ext uri="{9D8B030D-6E8A-4147-A177-3AD203B41FA5}">
                      <a16:colId xmlns:a16="http://schemas.microsoft.com/office/drawing/2014/main" xmlns="" val="20000"/>
                    </a:ext>
                  </a:extLst>
                </a:gridCol>
              </a:tblGrid>
              <a:tr h="1329166">
                <a:tc>
                  <a:txBody>
                    <a:bodyPr/>
                    <a:lstStyle/>
                    <a:p>
                      <a:pPr algn="r" rtl="1">
                        <a:spcAft>
                          <a:spcPts val="0"/>
                        </a:spcAft>
                      </a:pPr>
                      <a:r>
                        <a:rPr lang="fa-IR" sz="1600" dirty="0">
                          <a:effectLst/>
                        </a:rPr>
                        <a:t>اين آبگير كه از آثار دوره قاجاري است در خيابان مولوي است در نزديكي مسجد آقا قرار داردسر در آب انبار كه مزين به كاشي معلقي و كاربندي است به راه شير سي پله اي به آن مي پيوندند مخزن كه طرح مستطيل نا منظم دارد با ديواره هايي به قطر 2/20متر از شفته آهك و روكش ساروج بنا شده گنجايش حدود 800 متر مكعب آب را داراست.</a:t>
                      </a:r>
                      <a:endParaRPr lang="en-US" sz="1600" dirty="0">
                        <a:effectLst/>
                        <a:latin typeface="Times New Roman"/>
                        <a:ea typeface="Times New Roman"/>
                      </a:endParaRPr>
                    </a:p>
                  </a:txBody>
                  <a:tcPr marL="47625" marR="47625" marT="47625" marB="47625" anchor="ctr"/>
                </a:tc>
                <a:extLst>
                  <a:ext uri="{0D108BD9-81ED-4DB2-BD59-A6C34878D82A}">
                    <a16:rowId xmlns:a16="http://schemas.microsoft.com/office/drawing/2014/main" xmlns="" val="10000"/>
                  </a:ext>
                </a:extLst>
              </a:tr>
              <a:tr h="574137">
                <a:tc>
                  <a:txBody>
                    <a:bodyPr/>
                    <a:lstStyle/>
                    <a:p>
                      <a:pPr algn="l" rtl="0">
                        <a:spcAft>
                          <a:spcPts val="0"/>
                        </a:spcAft>
                      </a:pPr>
                      <a:r>
                        <a:rPr lang="fa-IR" sz="1200" dirty="0">
                          <a:effectLst/>
                        </a:rPr>
                        <a:t>آدرس :قزوین - نزديك مسجدي به همين نام در خيابان انصاري</a:t>
                      </a:r>
                      <a:endParaRPr lang="en-US" sz="1200" dirty="0">
                        <a:effectLst/>
                        <a:latin typeface="Times New Roman"/>
                        <a:ea typeface="Times New Roman"/>
                      </a:endParaRPr>
                    </a:p>
                  </a:txBody>
                  <a:tcPr marL="47625" marR="47625" marT="47625" marB="47625"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82646370"/>
      </p:ext>
    </p:extLst>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7431227" y="116632"/>
            <a:ext cx="1351652" cy="461665"/>
          </a:xfrm>
          <a:prstGeom prst="rect">
            <a:avLst/>
          </a:prstGeom>
        </p:spPr>
        <p:txBody>
          <a:bodyPr wrap="none">
            <a:spAutoFit/>
          </a:bodyPr>
          <a:lstStyle/>
          <a:p>
            <a:pPr algn="ctr"/>
            <a:r>
              <a:rPr lang="fa-IR" sz="2400" b="1" i="1" dirty="0">
                <a:ln w="18415" cmpd="sng">
                  <a:solidFill>
                    <a:srgbClr val="FFFFFF"/>
                  </a:solidFill>
                  <a:prstDash val="solid"/>
                </a:ln>
                <a:solidFill>
                  <a:schemeClr val="accent6"/>
                </a:solidFill>
                <a:effectLst>
                  <a:outerShdw blurRad="63500" dir="3600000" algn="tl" rotWithShape="0">
                    <a:srgbClr val="000000">
                      <a:alpha val="70000"/>
                    </a:srgbClr>
                  </a:outerShdw>
                </a:effectLst>
              </a:rPr>
              <a:t>تکیه دولت:</a:t>
            </a:r>
          </a:p>
        </p:txBody>
      </p:sp>
      <p:sp>
        <p:nvSpPr>
          <p:cNvPr id="7" name="Rectangle 6"/>
          <p:cNvSpPr/>
          <p:nvPr/>
        </p:nvSpPr>
        <p:spPr>
          <a:xfrm>
            <a:off x="4185231" y="692696"/>
            <a:ext cx="4572000" cy="1323439"/>
          </a:xfrm>
          <a:prstGeom prst="rect">
            <a:avLst/>
          </a:prstGeom>
        </p:spPr>
        <p:txBody>
          <a:bodyPr>
            <a:spAutoFit/>
          </a:bodyPr>
          <a:lstStyle/>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بزرگترین امفی تاتر ساخته شده در ایران بود معیرالممالک به دستور ناصرالین شاه ان را بنا کرد</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تکیه دولت در ضلع جنوبی محوطه باغ گلستان است قطر تقریبی ان 60 متر است </a:t>
            </a: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descr="C:\Users\Novin Pendar\Desktop\aks\2\DOLAT\نمای بیرون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2" y="3871023"/>
            <a:ext cx="3471962" cy="2861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ovin Pendar\Desktop\aks\2\DOLAT\350px-نقاشی_تکیه_دول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39" y="172191"/>
            <a:ext cx="2864140" cy="36988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Novin Pendar\Desktop\aks\2\DOLAT\Tekiyeh_dol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586" y="2021607"/>
            <a:ext cx="3068188" cy="20860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ovin Pendar\Desktop\aks\2\DOLAT\005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163" y="2021607"/>
            <a:ext cx="2961837" cy="3844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Novin Pendar\Desktop\aks\2\DOLAT\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8454" y="4107650"/>
            <a:ext cx="2880320" cy="199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9203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5535288" y="0"/>
            <a:ext cx="3608745" cy="1138773"/>
          </a:xfrm>
          <a:prstGeom prst="rect">
            <a:avLst/>
          </a:prstGeom>
        </p:spPr>
        <p:txBody>
          <a:bodyPr wrap="none">
            <a:spAutoFit/>
          </a:bodyPr>
          <a:lstStyle/>
          <a:p>
            <a:pPr algn="ctr"/>
            <a:r>
              <a:rPr lang="fa-IR" sz="2800" b="1" i="1" dirty="0">
                <a:ln w="18415" cmpd="sng">
                  <a:solidFill>
                    <a:srgbClr val="FFFFFF"/>
                  </a:solidFill>
                  <a:prstDash val="solid"/>
                </a:ln>
                <a:solidFill>
                  <a:schemeClr val="accent6"/>
                </a:solidFill>
                <a:effectLst>
                  <a:outerShdw blurRad="63500" dir="3600000" algn="tl" rotWithShape="0">
                    <a:srgbClr val="000000">
                      <a:alpha val="70000"/>
                    </a:srgbClr>
                  </a:outerShdw>
                </a:effectLst>
              </a:rPr>
              <a:t>میدان مشق</a:t>
            </a:r>
            <a:r>
              <a:rPr lang="fa-IR" sz="2400" b="1" i="1" dirty="0" smtClean="0">
                <a:ln w="18415" cmpd="sng">
                  <a:solidFill>
                    <a:srgbClr val="FFFFFF"/>
                  </a:solidFill>
                  <a:prstDash val="solid"/>
                </a:ln>
                <a:solidFill>
                  <a:schemeClr val="accent6"/>
                </a:solidFill>
                <a:effectLst>
                  <a:outerShdw blurRad="63500" dir="3600000" algn="tl" rotWithShape="0">
                    <a:srgbClr val="000000">
                      <a:alpha val="70000"/>
                    </a:srgbClr>
                  </a:outerShdw>
                </a:effectLst>
              </a:rPr>
              <a:t>:</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محدوده تمرین نظامی سربازان بوده است.</a:t>
            </a:r>
            <a:endParaRPr lang="fa-IR" sz="2000" dirty="0"/>
          </a:p>
          <a:p>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4" descr="C:\Users\Novin Pendar\Desktop\aks\2\MEYDAN\59574_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3" y="3284984"/>
            <a:ext cx="3528393" cy="255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Novin Pendar\Desktop\aks\2\MEYDAN\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3" y="697051"/>
            <a:ext cx="3528392" cy="2347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Novin Pendar\Desktop\aks\2\MEYDAN\میدان مشق. باغ مل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806" y="801234"/>
            <a:ext cx="3688253" cy="242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84960"/>
      </p:ext>
    </p:extLst>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139952" y="620688"/>
            <a:ext cx="4572000" cy="1323439"/>
          </a:xfrm>
          <a:prstGeom prst="rect">
            <a:avLst/>
          </a:prstGeom>
        </p:spPr>
        <p:txBody>
          <a:bodyPr>
            <a:spAutoFit/>
          </a:bodyPr>
          <a:lstStyle/>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ایده ساخت باغ ملی به سال 1306 خورشیدی بر میگردد متصدیان امور در اداره بلدیه تصمیم میگیرند تا محوطه میدان مشق را سامان داده</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و پارکی با شیوه اروپایی درست کنند.</a:t>
            </a:r>
            <a:endParaRPr lang="fa-IR" sz="2000" dirty="0"/>
          </a:p>
        </p:txBody>
      </p:sp>
      <p:sp>
        <p:nvSpPr>
          <p:cNvPr id="6" name="Rectangle 5"/>
          <p:cNvSpPr/>
          <p:nvPr/>
        </p:nvSpPr>
        <p:spPr>
          <a:xfrm>
            <a:off x="7460080" y="251356"/>
            <a:ext cx="1064715" cy="461665"/>
          </a:xfrm>
          <a:prstGeom prst="rect">
            <a:avLst/>
          </a:prstGeom>
        </p:spPr>
        <p:txBody>
          <a:bodyPr wrap="none">
            <a:spAutoFit/>
          </a:bodyPr>
          <a:lstStyle/>
          <a:p>
            <a:r>
              <a:rPr lang="fa-IR" sz="2400" b="1" i="1" dirty="0">
                <a:ln w="18415" cmpd="sng">
                  <a:solidFill>
                    <a:srgbClr val="FFFFFF"/>
                  </a:solidFill>
                  <a:prstDash val="solid"/>
                </a:ln>
                <a:solidFill>
                  <a:schemeClr val="accent6"/>
                </a:solidFill>
                <a:effectLst>
                  <a:outerShdw blurRad="63500" dir="3600000" algn="tl" rotWithShape="0">
                    <a:srgbClr val="000000">
                      <a:alpha val="70000"/>
                    </a:srgbClr>
                  </a:outerShdw>
                </a:effectLst>
              </a:rPr>
              <a:t>باغ ملی:</a:t>
            </a:r>
            <a:endParaRPr lang="en-US" sz="2400" b="1" i="1" dirty="0">
              <a:ln w="18415" cmpd="sng">
                <a:solidFill>
                  <a:srgbClr val="FFFFFF"/>
                </a:solidFill>
                <a:prstDash val="solid"/>
              </a:ln>
              <a:solidFill>
                <a:schemeClr val="accent6"/>
              </a:solidFill>
              <a:effectLst>
                <a:outerShdw blurRad="63500" dir="3600000" algn="tl" rotWithShape="0">
                  <a:srgbClr val="000000">
                    <a:alpha val="70000"/>
                  </a:srgbClr>
                </a:outerShdw>
              </a:effectLst>
            </a:endParaRPr>
          </a:p>
        </p:txBody>
      </p:sp>
      <p:pic>
        <p:nvPicPr>
          <p:cNvPr id="7" name="Picture 2" descr="C:\Users\Novin Pendar\Desktop\aks\2\SARDAR\IMAGE634863452037970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04579" cy="2637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ovin Pendar\Desktop\aks\2\SARDAR\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235" y="1944127"/>
            <a:ext cx="3812813" cy="27234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شخصی پریسا\خوابگاه کرج\پریسا\2011012818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37841"/>
            <a:ext cx="4176463" cy="28832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شخصی پریسا\خوابگاه کرج\پریسا\2011012818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4027" y="4333804"/>
            <a:ext cx="3937228" cy="250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9205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6559107" y="449001"/>
            <a:ext cx="2598788" cy="523220"/>
          </a:xfrm>
          <a:prstGeom prst="rect">
            <a:avLst/>
          </a:prstGeom>
          <a:noFill/>
        </p:spPr>
        <p:txBody>
          <a:bodyPr wrap="none" lIns="91440" tIns="45720" rIns="91440" bIns="45720">
            <a:spAutoFit/>
          </a:bodyPr>
          <a:lstStyle/>
          <a:p>
            <a:pPr algn="ctr"/>
            <a:r>
              <a:rPr lang="fa-IR" sz="2800" b="1" i="1" cap="none" spc="0" dirty="0" smtClean="0">
                <a:ln w="18415" cmpd="sng">
                  <a:solidFill>
                    <a:srgbClr val="FFFFFF"/>
                  </a:solidFill>
                  <a:prstDash val="solid"/>
                </a:ln>
                <a:solidFill>
                  <a:schemeClr val="accent6"/>
                </a:solidFill>
                <a:effectLst>
                  <a:outerShdw blurRad="63500" dir="3600000" algn="tl" rotWithShape="0">
                    <a:srgbClr val="000000">
                      <a:alpha val="70000"/>
                    </a:srgbClr>
                  </a:outerShdw>
                </a:effectLst>
              </a:rPr>
              <a:t>برج ناقوس(قزوین):</a:t>
            </a:r>
            <a:endParaRPr lang="en-US" sz="2800" b="1" i="1" cap="none" spc="0" dirty="0">
              <a:ln w="18415" cmpd="sng">
                <a:solidFill>
                  <a:srgbClr val="FFFFFF"/>
                </a:solidFill>
                <a:prstDash val="solid"/>
              </a:ln>
              <a:solidFill>
                <a:schemeClr val="accent6"/>
              </a:solidFill>
              <a:effectLst>
                <a:outerShdw blurRad="63500" dir="3600000" algn="tl" rotWithShape="0">
                  <a:srgbClr val="000000">
                    <a:alpha val="70000"/>
                  </a:srgbClr>
                </a:outerShdw>
              </a:effectLst>
            </a:endParaRPr>
          </a:p>
        </p:txBody>
      </p:sp>
      <p:pic>
        <p:nvPicPr>
          <p:cNvPr id="7" name="Picture 2" descr="C:\Users\Novin Pendar\Desktop\قاجار\BORJ  NAGHO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57" y="449000"/>
            <a:ext cx="3604795" cy="29079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ovin Pendar\Desktop\قاجار\BORJ  NAGHOS\inde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080"/>
            <a:ext cx="277180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Novin Pendar\Desktop\قاجار\BORJ  NAGHOS\ind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893" y="3648531"/>
            <a:ext cx="3475850" cy="3235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Novin Pendar\Desktop\قاجار\BORJ  NAGHOS\images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0863" y="481028"/>
            <a:ext cx="2633128" cy="28759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Novin Pendar\Desktop\قاجار\BORJ  NAGHOS\image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5004" y="3429001"/>
            <a:ext cx="2593970" cy="340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21488"/>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5" name="TextBox 4"/>
          <p:cNvSpPr txBox="1"/>
          <p:nvPr/>
        </p:nvSpPr>
        <p:spPr>
          <a:xfrm>
            <a:off x="882530" y="404664"/>
            <a:ext cx="8208912" cy="6555641"/>
          </a:xfrm>
          <a:prstGeom prst="rect">
            <a:avLst/>
          </a:prstGeom>
          <a:noFill/>
        </p:spPr>
        <p:txBody>
          <a:bodyPr wrap="square" rtlCol="1">
            <a:spAutoFit/>
          </a:bodyPr>
          <a:lstStyle/>
          <a:p>
            <a:pPr algn="ctr"/>
            <a:r>
              <a:rPr lang="fa-IR" sz="2400" b="1" i="1" dirty="0" smtClean="0">
                <a:solidFill>
                  <a:schemeClr val="accent6"/>
                </a:solidFill>
              </a:rPr>
              <a:t>تاریخچه قاجاریه</a:t>
            </a:r>
          </a:p>
          <a:p>
            <a:r>
              <a:rPr lang="fa-IR" sz="2000" dirty="0" smtClean="0">
                <a:solidFill>
                  <a:schemeClr val="bg1"/>
                </a:solidFill>
              </a:rPr>
              <a:t>1-.</a:t>
            </a:r>
            <a:r>
              <a:rPr lang="ar-SA" sz="2000" dirty="0" smtClean="0">
                <a:solidFill>
                  <a:schemeClr val="bg1"/>
                </a:solidFill>
              </a:rPr>
              <a:t> </a:t>
            </a:r>
            <a:r>
              <a:rPr lang="ar-SA" sz="2000" dirty="0">
                <a:solidFill>
                  <a:schemeClr val="bg1"/>
                </a:solidFill>
              </a:rPr>
              <a:t>نظري كوتاه به آغاز كار اين سلسله : </a:t>
            </a:r>
            <a:endParaRPr lang="en-US" sz="2000" dirty="0">
              <a:solidFill>
                <a:schemeClr val="bg1"/>
              </a:solidFill>
            </a:endParaRPr>
          </a:p>
          <a:p>
            <a:r>
              <a:rPr lang="ar-SA" sz="2000" dirty="0">
                <a:solidFill>
                  <a:schemeClr val="bg1"/>
                </a:solidFill>
              </a:rPr>
              <a:t>ايل قاجار ، از زمان تشكيل سلسله صفويه نام و نشاني داشتند و در كنار سپاه قزلباش ، در ركاب شاه اسماعيل شمشير مي زدند . در عهد شاه عباس كبير ، اينان عده اي به گرجستان و تعدادي نيز به دو سوي رودخانه گرگان كوچانده شدند . از اين طايفه ، آن گروه كه در سمت راست گرگان فعلي يا استر آباد آن روز سكونت داشتند به نام يوخاري باش و آن عده كه در ساحل چپ اقامت كردند به نام اشاقه باش معروف شدند .</a:t>
            </a:r>
            <a:endParaRPr lang="en-US" sz="2000" dirty="0">
              <a:solidFill>
                <a:schemeClr val="bg1"/>
              </a:solidFill>
            </a:endParaRPr>
          </a:p>
          <a:p>
            <a:r>
              <a:rPr lang="ar-SA" sz="2000" dirty="0">
                <a:solidFill>
                  <a:schemeClr val="bg1"/>
                </a:solidFill>
              </a:rPr>
              <a:t>ما با نام فتحعلي خان قاجار در بيان جريان بخشيدن كنيزي از جانب شاه سلطان حسين صفوي به او آشنا شديم ، كه چگونه كنيز اهدايي حامله از آب در آمد و پس از چندي محمد حسن حسن خان قاجار از اين زن پا به عرصة وجود گذاشت . و در همان قسمت توضيح داديم كه در حقيقت محمد حسن خان فرزند فتحعلي خان قاجار نبوده بلكه پسر شاه سلطان حسين مي شود .</a:t>
            </a:r>
            <a:endParaRPr lang="en-US" sz="2000" dirty="0">
              <a:solidFill>
                <a:schemeClr val="bg1"/>
              </a:solidFill>
            </a:endParaRPr>
          </a:p>
          <a:p>
            <a:r>
              <a:rPr lang="ar-SA" sz="2000" dirty="0">
                <a:solidFill>
                  <a:schemeClr val="bg1"/>
                </a:solidFill>
              </a:rPr>
              <a:t>فتحعلي خان قاجار از قبيله اشاقه باش يك بار به ياري شاه سلطان حسين شتافت و بار ديگر در زمان شاه تهماسب دوم از سلسله صفويه حمايت كرد كه بر اثر قدر ناشناسي اين دو ديگر در زمان شاه تهماسب دوم از سلسله صفويه حمايت كرد كه بر اثر قدر ناشناسي اين دو شاه ، او به استر آباد بازگشت و در صفر 1139 هجري به دست يكي از افراد ايل قاجار ، به تحريك نادر كشته شد . پس از كشته شدن فتحعلي خان قاجار ، بخت از اشاقه باش برگشت و قبيله يوخاري باش مورد لطف نادر قرار گرفتند و چون محمد حسن خان ، جان خود را در خطر ديد از بيم ، مدت ها متواري شد و پس از قتل نادر به استر آباد آمد و مناطقي را به تصرف خويش در آورد ، و در سال 1171 هجري در راه مخالفت با كريم خان زند كشته شد و كريم خان دختر وي را به زني گرفت و از نه پسر محمد حسن خان ، دو تن يعني آقا محمد خان و حسين قلي خان جهانسوز را به شيراز برد ، و چون مردي با صفا و نيك نفس بود . </a:t>
            </a:r>
            <a:endParaRPr lang="fa-IR" sz="2000" dirty="0">
              <a:solidFill>
                <a:schemeClr val="bg1"/>
              </a:solidFill>
            </a:endParaRPr>
          </a:p>
        </p:txBody>
      </p:sp>
    </p:spTree>
    <p:extLst>
      <p:ext uri="{BB962C8B-B14F-4D97-AF65-F5344CB8AC3E}">
        <p14:creationId xmlns:p14="http://schemas.microsoft.com/office/powerpoint/2010/main" val="2661131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245" y="-9843"/>
            <a:ext cx="9252520" cy="6858000"/>
          </a:xfrm>
        </p:spPr>
      </p:pic>
      <p:sp>
        <p:nvSpPr>
          <p:cNvPr id="5" name="Rectangle 4"/>
          <p:cNvSpPr/>
          <p:nvPr/>
        </p:nvSpPr>
        <p:spPr>
          <a:xfrm>
            <a:off x="-108520" y="25630"/>
            <a:ext cx="9255202" cy="3539430"/>
          </a:xfrm>
          <a:prstGeom prst="rect">
            <a:avLst/>
          </a:prstGeom>
        </p:spPr>
        <p:txBody>
          <a:bodyPr wrap="square">
            <a:spAutoFit/>
          </a:bodyPr>
          <a:lstStyle/>
          <a:p>
            <a:pPr algn="ctr"/>
            <a:r>
              <a:rPr lang="en-US" sz="2400" b="1" i="1" dirty="0">
                <a:solidFill>
                  <a:schemeClr val="accent6"/>
                </a:solidFill>
              </a:rPr>
              <a:t> </a:t>
            </a:r>
            <a:r>
              <a:rPr lang="fa-IR" sz="2400" b="1" i="1" dirty="0" smtClean="0">
                <a:solidFill>
                  <a:schemeClr val="accent6"/>
                </a:solidFill>
              </a:rPr>
              <a:t>حمام حاج آقا تراب</a:t>
            </a:r>
            <a:endParaRPr lang="en-US" sz="2800" b="1" i="1" dirty="0">
              <a:solidFill>
                <a:schemeClr val="accent6"/>
              </a:solidFill>
            </a:endParaRPr>
          </a:p>
          <a:p>
            <a:r>
              <a:rPr lang="fa-IR" sz="2000" dirty="0">
                <a:solidFill>
                  <a:schemeClr val="bg1"/>
                </a:solidFill>
              </a:rPr>
              <a:t>حمام حاج آقا تراب نهاوند از آثار دوره قاجار است که در بافت قدیمی شهر نهاوند واقع شده و از قسمت‌های تون، حمام سرد و گرم، حجره شاه نشین، خزینه تشکیل شده، و شامل تزئیناتی نظیر نبرد رستم با دیو سفید، آهک‌بری و کاشی‌کاری است و در سال 56 در فهرست آثار ملی به ثبت رسیده است.این حمام که در بافت قدیمی شهر نهاوند قرار دارد از دو بخش مردانه و زنانه تشکیل شده‌است. از کتیبه موجود در سر در ورودی این حمام ، بر می آید که ساخت و اتمام بنای حمام مذکور در زمان قاجاریه بوده است و یکی از معدود جاذبه‌های تاریخی و قابل بازدید در نهاوند است این حمام علاوه بر دو قسمت ماکتها حمام سرد و گرم، حجره شاه نشین و خزینه نیز دارد. که در بخش قدیمی شهر نهاوند و در جانب راست کوچه‌ای ، به نام سیدها و روبه‌روی مسجد حاج آقا تراب ، ساخته شده است. مرحوم حاج آقا تراب که یکی از شخصیت ها و روحانیون برجسته و ذی نفوذ زمان قاجار در نهاوند بوده است ، به ساخت چنین اثر عام المنفعه‌ی ارزشمندی اقدام می کند و از آن پس به نام خود ایشان مشهور گردید</a:t>
            </a:r>
          </a:p>
        </p:txBody>
      </p:sp>
      <p:pic>
        <p:nvPicPr>
          <p:cNvPr id="1026" name="Picture 2" descr="hagh_agha_torab_nahav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36" y="3308268"/>
            <a:ext cx="51149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900843"/>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4" name="Text Placeholder 3"/>
          <p:cNvSpPr>
            <a:spLocks noGrp="1"/>
          </p:cNvSpPr>
          <p:nvPr>
            <p:ph type="body" sz="half" idx="2"/>
          </p:nvPr>
        </p:nvSpPr>
        <p:spPr/>
        <p:txBody>
          <a:bodyPr/>
          <a:lstStyle/>
          <a:p>
            <a:endParaRPr lang="fa-IR"/>
          </a:p>
        </p:txBody>
      </p:sp>
      <p:sp>
        <p:nvSpPr>
          <p:cNvPr id="6" name="TextBox 5"/>
          <p:cNvSpPr txBox="1"/>
          <p:nvPr/>
        </p:nvSpPr>
        <p:spPr>
          <a:xfrm>
            <a:off x="0" y="103004"/>
            <a:ext cx="9144000" cy="1692771"/>
          </a:xfrm>
          <a:prstGeom prst="rect">
            <a:avLst/>
          </a:prstGeom>
          <a:noFill/>
        </p:spPr>
        <p:txBody>
          <a:bodyPr wrap="square" rtlCol="1">
            <a:spAutoFit/>
          </a:bodyPr>
          <a:lstStyle/>
          <a:p>
            <a:r>
              <a:rPr lang="fa-IR" sz="2400" dirty="0" smtClean="0">
                <a:solidFill>
                  <a:schemeClr val="accent6"/>
                </a:solidFill>
              </a:rPr>
              <a:t>فرهنگسرای بهشت</a:t>
            </a:r>
          </a:p>
          <a:p>
            <a:r>
              <a:rPr lang="fa-IR" sz="2000" dirty="0">
                <a:solidFill>
                  <a:schemeClr val="bg1"/>
                </a:solidFill>
                <a:cs typeface="Tahoma" pitchFamily="34" charset="0"/>
              </a:rPr>
              <a:t>در كتب تاريخي و عكس هاي قديمي شهر مشهد مي توان قدمت بنا را به </a:t>
            </a:r>
            <a:r>
              <a:rPr lang="fa-IR" sz="2000" b="1" dirty="0">
                <a:solidFill>
                  <a:schemeClr val="bg1"/>
                </a:solidFill>
                <a:cs typeface="Tahoma" pitchFamily="34" charset="0"/>
              </a:rPr>
              <a:t>85</a:t>
            </a:r>
            <a:r>
              <a:rPr lang="fa-IR" sz="2000" dirty="0">
                <a:solidFill>
                  <a:schemeClr val="bg1"/>
                </a:solidFill>
                <a:cs typeface="Tahoma" pitchFamily="34" charset="0"/>
              </a:rPr>
              <a:t> سال قبل يعني اواخر قاجار و اوايل پهلوي نسبت داد و به دليل كاربري جديد اين بنا به فرهنگسراي بهشت معروف شده </a:t>
            </a:r>
            <a:r>
              <a:rPr lang="fa-IR" sz="2000" dirty="0" smtClean="0">
                <a:solidFill>
                  <a:schemeClr val="bg1"/>
                </a:solidFill>
                <a:cs typeface="Tahoma" pitchFamily="34" charset="0"/>
              </a:rPr>
              <a:t>است.</a:t>
            </a:r>
          </a:p>
          <a:p>
            <a:endParaRPr lang="fa-IR" sz="2000" dirty="0">
              <a:solidFill>
                <a:schemeClr val="bg1"/>
              </a:solidFill>
            </a:endParaRPr>
          </a:p>
        </p:txBody>
      </p:sp>
      <p:pic>
        <p:nvPicPr>
          <p:cNvPr id="7" name="Picture 7" descr="81"/>
          <p:cNvPicPr>
            <a:picLocks noChangeAspect="1" noChangeArrowheads="1"/>
          </p:cNvPicPr>
          <p:nvPr/>
        </p:nvPicPr>
        <p:blipFill>
          <a:blip r:embed="rId3" cstate="print"/>
          <a:srcRect/>
          <a:stretch>
            <a:fillRect/>
          </a:stretch>
        </p:blipFill>
        <p:spPr bwMode="auto">
          <a:xfrm>
            <a:off x="179513" y="1556792"/>
            <a:ext cx="5472608" cy="4678844"/>
          </a:xfrm>
          <a:prstGeom prst="rect">
            <a:avLst/>
          </a:prstGeom>
          <a:noFill/>
        </p:spPr>
      </p:pic>
      <p:sp>
        <p:nvSpPr>
          <p:cNvPr id="8" name="AutoShape 17"/>
          <p:cNvSpPr>
            <a:spLocks noChangeArrowheads="1"/>
          </p:cNvSpPr>
          <p:nvPr/>
        </p:nvSpPr>
        <p:spPr bwMode="auto">
          <a:xfrm>
            <a:off x="2195736" y="3896214"/>
            <a:ext cx="228600" cy="1752600"/>
          </a:xfrm>
          <a:prstGeom prst="upArrow">
            <a:avLst>
              <a:gd name="adj1" fmla="val 50000"/>
              <a:gd name="adj2" fmla="val 191667"/>
            </a:avLst>
          </a:prstGeom>
          <a:solidFill>
            <a:schemeClr val="accent2"/>
          </a:solidFill>
          <a:ln w="9525">
            <a:solidFill>
              <a:schemeClr val="tx1"/>
            </a:solidFill>
            <a:miter lim="800000"/>
            <a:headEnd/>
            <a:tailEnd/>
          </a:ln>
          <a:effectLst/>
        </p:spPr>
        <p:txBody>
          <a:bodyPr wrap="none" anchor="ctr"/>
          <a:lstStyle/>
          <a:p>
            <a:endParaRPr lang="en-US"/>
          </a:p>
        </p:txBody>
      </p:sp>
      <p:sp>
        <p:nvSpPr>
          <p:cNvPr id="9" name="Rectangle 8"/>
          <p:cNvSpPr/>
          <p:nvPr/>
        </p:nvSpPr>
        <p:spPr>
          <a:xfrm>
            <a:off x="2518271" y="6286827"/>
            <a:ext cx="4421403" cy="400110"/>
          </a:xfrm>
          <a:prstGeom prst="rect">
            <a:avLst/>
          </a:prstGeom>
        </p:spPr>
        <p:txBody>
          <a:bodyPr wrap="none">
            <a:spAutoFit/>
          </a:bodyPr>
          <a:lstStyle/>
          <a:p>
            <a:r>
              <a:rPr lang="fa-IR" sz="2000" dirty="0">
                <a:solidFill>
                  <a:schemeClr val="bg1"/>
                </a:solidFill>
                <a:cs typeface="Andalus" pitchFamily="2" charset="-78"/>
              </a:rPr>
              <a:t>عكس هوايي مشهد و موقعيت فرهنگسراي بهشت </a:t>
            </a:r>
            <a:r>
              <a:rPr lang="fa-IR" dirty="0">
                <a:solidFill>
                  <a:schemeClr val="bg1"/>
                </a:solidFill>
                <a:cs typeface="Andalus" pitchFamily="2" charset="-78"/>
              </a:rPr>
              <a:t>1335</a:t>
            </a:r>
            <a:endParaRPr lang="fa-IR" dirty="0">
              <a:solidFill>
                <a:schemeClr val="bg1"/>
              </a:solidFill>
            </a:endParaRPr>
          </a:p>
        </p:txBody>
      </p:sp>
    </p:spTree>
    <p:extLst>
      <p:ext uri="{BB962C8B-B14F-4D97-AF65-F5344CB8AC3E}">
        <p14:creationId xmlns:p14="http://schemas.microsoft.com/office/powerpoint/2010/main" val="174238819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6" name="Rectangle 5"/>
          <p:cNvSpPr/>
          <p:nvPr/>
        </p:nvSpPr>
        <p:spPr>
          <a:xfrm>
            <a:off x="0" y="476672"/>
            <a:ext cx="9144000" cy="1323439"/>
          </a:xfrm>
          <a:prstGeom prst="rect">
            <a:avLst/>
          </a:prstGeom>
        </p:spPr>
        <p:txBody>
          <a:bodyPr wrap="square">
            <a:spAutoFit/>
          </a:bodyPr>
          <a:lstStyle/>
          <a:p>
            <a:pPr>
              <a:buFont typeface="Wingdings" pitchFamily="2" charset="2"/>
              <a:buNone/>
            </a:pPr>
            <a:r>
              <a:rPr lang="fa-IR" sz="2000" dirty="0">
                <a:solidFill>
                  <a:schemeClr val="bg1"/>
                </a:solidFill>
                <a:cs typeface="Tahoma" pitchFamily="34" charset="0"/>
              </a:rPr>
              <a:t>از سمت جنوب به خيابان جنت و از سمت </a:t>
            </a:r>
          </a:p>
          <a:p>
            <a:pPr>
              <a:buFont typeface="Wingdings" pitchFamily="2" charset="2"/>
              <a:buNone/>
            </a:pPr>
            <a:r>
              <a:rPr lang="fa-IR" sz="2000" dirty="0">
                <a:solidFill>
                  <a:schemeClr val="bg1"/>
                </a:solidFill>
                <a:cs typeface="Tahoma" pitchFamily="34" charset="0"/>
              </a:rPr>
              <a:t>شمال به خيابان مدرس دسترسي دارد.</a:t>
            </a:r>
          </a:p>
          <a:p>
            <a:pPr>
              <a:buFont typeface="Wingdings" pitchFamily="2" charset="2"/>
              <a:buNone/>
            </a:pPr>
            <a:r>
              <a:rPr lang="fa-IR" sz="2000" dirty="0">
                <a:solidFill>
                  <a:schemeClr val="bg1"/>
                </a:solidFill>
                <a:cs typeface="Tahoma" pitchFamily="34" charset="0"/>
              </a:rPr>
              <a:t>مساحت تقريبي 2000 متر مربع و زير بناي</a:t>
            </a:r>
          </a:p>
          <a:p>
            <a:pPr>
              <a:buFont typeface="Wingdings" pitchFamily="2" charset="2"/>
              <a:buNone/>
            </a:pPr>
            <a:r>
              <a:rPr lang="fa-IR" sz="2000" dirty="0">
                <a:solidFill>
                  <a:schemeClr val="bg1"/>
                </a:solidFill>
                <a:cs typeface="Tahoma" pitchFamily="34" charset="0"/>
              </a:rPr>
              <a:t>700 متر مربع مي باشد.</a:t>
            </a:r>
            <a:endParaRPr lang="en-US" sz="2000" dirty="0">
              <a:solidFill>
                <a:schemeClr val="bg1"/>
              </a:solidFill>
              <a:cs typeface="Tahoma" pitchFamily="34" charset="0"/>
            </a:endParaRPr>
          </a:p>
        </p:txBody>
      </p:sp>
      <p:sp>
        <p:nvSpPr>
          <p:cNvPr id="7" name="Rectangle 6"/>
          <p:cNvSpPr/>
          <p:nvPr/>
        </p:nvSpPr>
        <p:spPr>
          <a:xfrm>
            <a:off x="0" y="2521059"/>
            <a:ext cx="9144000" cy="1446550"/>
          </a:xfrm>
          <a:prstGeom prst="rect">
            <a:avLst/>
          </a:prstGeom>
        </p:spPr>
        <p:txBody>
          <a:bodyPr wrap="square">
            <a:spAutoFit/>
          </a:bodyPr>
          <a:lstStyle/>
          <a:p>
            <a:pPr marL="609600" indent="-609600"/>
            <a:r>
              <a:rPr lang="fa-IR" sz="2400" b="1" i="1" dirty="0">
                <a:solidFill>
                  <a:schemeClr val="accent6"/>
                </a:solidFill>
                <a:cs typeface="Tahoma" pitchFamily="34" charset="0"/>
              </a:rPr>
              <a:t>ويژگي اثر :</a:t>
            </a:r>
          </a:p>
          <a:p>
            <a:pPr marL="609600" indent="-609600"/>
            <a:endParaRPr lang="fa-IR" sz="2400" dirty="0">
              <a:solidFill>
                <a:schemeClr val="bg1"/>
              </a:solidFill>
              <a:cs typeface="Tahoma" pitchFamily="34" charset="0"/>
            </a:endParaRPr>
          </a:p>
          <a:p>
            <a:pPr marL="609600" indent="-609600">
              <a:buFont typeface="Wingdings" pitchFamily="2" charset="2"/>
              <a:buNone/>
            </a:pPr>
            <a:r>
              <a:rPr lang="fa-IR" sz="2000" dirty="0">
                <a:solidFill>
                  <a:schemeClr val="bg1"/>
                </a:solidFill>
                <a:cs typeface="Tahoma" pitchFamily="34" charset="0"/>
              </a:rPr>
              <a:t>    بناي فوق به لحاظ صلابت و استحكام مبين ويژگيها و الگوهاي معماري و تزئيني عهد قاجار مي باشد كه مي توان آنرا از دو ديدگاه مورد بررسي قرار داد .</a:t>
            </a:r>
            <a:endParaRPr lang="en-US" sz="2000" dirty="0">
              <a:solidFill>
                <a:schemeClr val="bg1"/>
              </a:solidFill>
              <a:cs typeface="Tahoma" pitchFamily="34" charset="0"/>
            </a:endParaRPr>
          </a:p>
        </p:txBody>
      </p:sp>
    </p:spTree>
    <p:extLst>
      <p:ext uri="{BB962C8B-B14F-4D97-AF65-F5344CB8AC3E}">
        <p14:creationId xmlns:p14="http://schemas.microsoft.com/office/powerpoint/2010/main" val="1042051896"/>
      </p:ext>
    </p:extLst>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286000" y="58847"/>
            <a:ext cx="4572000" cy="6740307"/>
          </a:xfrm>
          <a:prstGeom prst="rect">
            <a:avLst/>
          </a:prstGeom>
        </p:spPr>
        <p:txBody>
          <a:bodyPr>
            <a:spAutoFit/>
          </a:bodyPr>
          <a:lstStyle/>
          <a:p>
            <a:r>
              <a:rPr lang="fa-IR" b="1" dirty="0">
                <a:solidFill>
                  <a:schemeClr val="bg1"/>
                </a:solidFill>
              </a:rPr>
              <a:t>مسجد و مدرسه سردار</a:t>
            </a:r>
            <a:r>
              <a:rPr lang="en-US" dirty="0">
                <a:solidFill>
                  <a:schemeClr val="bg1"/>
                </a:solidFill>
              </a:rPr>
              <a:t> . </a:t>
            </a:r>
            <a:r>
              <a:rPr lang="fa-IR" dirty="0">
                <a:solidFill>
                  <a:schemeClr val="bg1"/>
                </a:solidFill>
              </a:rPr>
              <a:t>قزوین . دوره قاجاریه</a:t>
            </a:r>
            <a:endParaRPr lang="en-US" dirty="0">
              <a:solidFill>
                <a:schemeClr val="bg1"/>
              </a:solidFill>
            </a:endParaRPr>
          </a:p>
          <a:p>
            <a:r>
              <a:rPr lang="fa-IR" b="1" dirty="0">
                <a:solidFill>
                  <a:schemeClr val="bg1"/>
                </a:solidFill>
              </a:rPr>
              <a:t>مسجد النبی (سلطانی</a:t>
            </a:r>
            <a:r>
              <a:rPr lang="en-US" b="1" dirty="0">
                <a:solidFill>
                  <a:schemeClr val="bg1"/>
                </a:solidFill>
              </a:rPr>
              <a:t>)</a:t>
            </a:r>
            <a:r>
              <a:rPr lang="en-US" dirty="0">
                <a:solidFill>
                  <a:schemeClr val="bg1"/>
                </a:solidFill>
              </a:rPr>
              <a:t> . </a:t>
            </a:r>
            <a:r>
              <a:rPr lang="fa-IR" dirty="0">
                <a:solidFill>
                  <a:schemeClr val="bg1"/>
                </a:solidFill>
              </a:rPr>
              <a:t>شهر قزوین . دوره قاجاریه</a:t>
            </a:r>
            <a:endParaRPr lang="en-US" dirty="0">
              <a:solidFill>
                <a:schemeClr val="bg1"/>
              </a:solidFill>
            </a:endParaRPr>
          </a:p>
          <a:p>
            <a:r>
              <a:rPr lang="fa-IR" b="1" dirty="0">
                <a:solidFill>
                  <a:schemeClr val="bg1"/>
                </a:solidFill>
              </a:rPr>
              <a:t> کلیسای کانتور (برج ناقوس)</a:t>
            </a:r>
            <a:r>
              <a:rPr lang="fa-IR" dirty="0">
                <a:solidFill>
                  <a:schemeClr val="bg1"/>
                </a:solidFill>
              </a:rPr>
              <a:t> . شهر قزوین . اواخر دوره قاجاریه .</a:t>
            </a:r>
            <a:endParaRPr lang="en-US" dirty="0">
              <a:solidFill>
                <a:schemeClr val="bg1"/>
              </a:solidFill>
            </a:endParaRPr>
          </a:p>
          <a:p>
            <a:r>
              <a:rPr lang="fa-IR" b="1" dirty="0">
                <a:solidFill>
                  <a:schemeClr val="bg1"/>
                </a:solidFill>
              </a:rPr>
              <a:t>گرمابه دودر</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گرمابه سردار </a:t>
            </a:r>
            <a:r>
              <a:rPr lang="fa-IR" dirty="0">
                <a:solidFill>
                  <a:schemeClr val="bg1"/>
                </a:solidFill>
              </a:rPr>
              <a:t>. قزوین . دوره قاجاریه .</a:t>
            </a:r>
            <a:endParaRPr lang="en-US" dirty="0">
              <a:solidFill>
                <a:schemeClr val="bg1"/>
              </a:solidFill>
            </a:endParaRPr>
          </a:p>
          <a:p>
            <a:r>
              <a:rPr lang="fa-IR" b="1" dirty="0">
                <a:solidFill>
                  <a:schemeClr val="bg1"/>
                </a:solidFill>
              </a:rPr>
              <a:t>آب انبار حاج کاظم </a:t>
            </a:r>
            <a:r>
              <a:rPr lang="fa-IR" dirty="0">
                <a:solidFill>
                  <a:schemeClr val="bg1"/>
                </a:solidFill>
              </a:rPr>
              <a:t>. شهر قزوین . دوره قاجاریه .</a:t>
            </a:r>
            <a:endParaRPr lang="en-US" dirty="0">
              <a:solidFill>
                <a:schemeClr val="bg1"/>
              </a:solidFill>
            </a:endParaRPr>
          </a:p>
          <a:p>
            <a:r>
              <a:rPr lang="fa-IR" b="1" dirty="0">
                <a:solidFill>
                  <a:schemeClr val="bg1"/>
                </a:solidFill>
              </a:rPr>
              <a:t>ب انبار زنانه بازار</a:t>
            </a:r>
            <a:r>
              <a:rPr lang="fa-IR" dirty="0">
                <a:solidFill>
                  <a:schemeClr val="bg1"/>
                </a:solidFill>
              </a:rPr>
              <a:t> . شهر قزوین . دوره قاجاریه .</a:t>
            </a:r>
            <a:endParaRPr lang="en-US" dirty="0">
              <a:solidFill>
                <a:schemeClr val="bg1"/>
              </a:solidFill>
            </a:endParaRPr>
          </a:p>
          <a:p>
            <a:r>
              <a:rPr lang="fa-IR" b="1" dirty="0">
                <a:solidFill>
                  <a:schemeClr val="bg1"/>
                </a:solidFill>
              </a:rPr>
              <a:t>آب انبار آقا</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آب انبار سردار کوچک </a:t>
            </a:r>
            <a:r>
              <a:rPr lang="fa-IR" dirty="0">
                <a:solidFill>
                  <a:schemeClr val="bg1"/>
                </a:solidFill>
              </a:rPr>
              <a:t>. شهر قزوین . دوره قاجاریه .</a:t>
            </a:r>
            <a:endParaRPr lang="en-US" dirty="0">
              <a:solidFill>
                <a:schemeClr val="bg1"/>
              </a:solidFill>
            </a:endParaRPr>
          </a:p>
          <a:p>
            <a:r>
              <a:rPr lang="fa-IR" b="1" dirty="0">
                <a:solidFill>
                  <a:schemeClr val="bg1"/>
                </a:solidFill>
              </a:rPr>
              <a:t>آب انبار سردار بزرگ</a:t>
            </a:r>
            <a:r>
              <a:rPr lang="fa-IR" dirty="0">
                <a:solidFill>
                  <a:schemeClr val="bg1"/>
                </a:solidFill>
              </a:rPr>
              <a:t> . قزوین . دوره قاجاریه . </a:t>
            </a:r>
            <a:endParaRPr lang="en-US" dirty="0">
              <a:solidFill>
                <a:schemeClr val="bg1"/>
              </a:solidFill>
            </a:endParaRPr>
          </a:p>
          <a:p>
            <a:r>
              <a:rPr lang="fa-IR" b="1" dirty="0">
                <a:solidFill>
                  <a:schemeClr val="bg1"/>
                </a:solidFill>
              </a:rPr>
              <a:t>امامزاده اسماعیل (ع)</a:t>
            </a:r>
            <a:r>
              <a:rPr lang="fa-IR" dirty="0">
                <a:solidFill>
                  <a:schemeClr val="bg1"/>
                </a:solidFill>
              </a:rPr>
              <a:t> . شهر قزوین . دوره قاجاریه .</a:t>
            </a:r>
            <a:endParaRPr lang="en-US" dirty="0">
              <a:solidFill>
                <a:schemeClr val="bg1"/>
              </a:solidFill>
            </a:endParaRPr>
          </a:p>
          <a:p>
            <a:r>
              <a:rPr lang="fa-IR" b="1" dirty="0">
                <a:solidFill>
                  <a:schemeClr val="bg1"/>
                </a:solidFill>
              </a:rPr>
              <a:t>امامزاده حسین (ع)</a:t>
            </a:r>
            <a:r>
              <a:rPr lang="fa-IR" dirty="0">
                <a:solidFill>
                  <a:schemeClr val="bg1"/>
                </a:solidFill>
              </a:rPr>
              <a:t> . شهر قزوین . دوران عباسی تا قاجاریه . </a:t>
            </a:r>
            <a:endParaRPr lang="en-US" dirty="0">
              <a:solidFill>
                <a:schemeClr val="bg1"/>
              </a:solidFill>
            </a:endParaRPr>
          </a:p>
          <a:p>
            <a:r>
              <a:rPr lang="fa-IR" b="1" dirty="0">
                <a:solidFill>
                  <a:schemeClr val="bg1"/>
                </a:solidFill>
              </a:rPr>
              <a:t>مقبره شهید ثالث</a:t>
            </a:r>
            <a:r>
              <a:rPr lang="fa-IR" dirty="0">
                <a:solidFill>
                  <a:schemeClr val="bg1"/>
                </a:solidFill>
              </a:rPr>
              <a:t> . شهر قزوین . دوره قاجاریه .</a:t>
            </a:r>
            <a:endParaRPr lang="en-US" dirty="0">
              <a:solidFill>
                <a:schemeClr val="bg1"/>
              </a:solidFill>
            </a:endParaRPr>
          </a:p>
          <a:p>
            <a:r>
              <a:rPr lang="fa-IR" b="1" dirty="0">
                <a:solidFill>
                  <a:schemeClr val="bg1"/>
                </a:solidFill>
              </a:rPr>
              <a:t>مقبره رییس المجاهدین </a:t>
            </a:r>
            <a:r>
              <a:rPr lang="fa-IR" dirty="0">
                <a:solidFill>
                  <a:schemeClr val="bg1"/>
                </a:solidFill>
              </a:rPr>
              <a:t>. شهر آبیک . دوره قاجاریه . </a:t>
            </a:r>
            <a:endParaRPr lang="en-US" dirty="0">
              <a:solidFill>
                <a:schemeClr val="bg1"/>
              </a:solidFill>
            </a:endParaRPr>
          </a:p>
          <a:p>
            <a:r>
              <a:rPr lang="fa-IR" b="1" dirty="0">
                <a:solidFill>
                  <a:schemeClr val="bg1"/>
                </a:solidFill>
              </a:rPr>
              <a:t>خانه فرهنگ امیر کبیر</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گراند هتل </a:t>
            </a:r>
            <a:r>
              <a:rPr lang="fa-IR" dirty="0">
                <a:solidFill>
                  <a:schemeClr val="bg1"/>
                </a:solidFill>
              </a:rPr>
              <a:t>. قزوین . دوره قاجاریه .</a:t>
            </a:r>
            <a:endParaRPr lang="en-US" dirty="0">
              <a:solidFill>
                <a:schemeClr val="bg1"/>
              </a:solidFill>
            </a:endParaRPr>
          </a:p>
          <a:p>
            <a:r>
              <a:rPr lang="fa-IR" b="1" dirty="0">
                <a:solidFill>
                  <a:schemeClr val="bg1"/>
                </a:solidFill>
              </a:rPr>
              <a:t>خانه مرتضوی </a:t>
            </a:r>
            <a:r>
              <a:rPr lang="fa-IR" dirty="0">
                <a:solidFill>
                  <a:schemeClr val="bg1"/>
                </a:solidFill>
              </a:rPr>
              <a:t>. قزوین . دوره قاجاریه .</a:t>
            </a:r>
            <a:endParaRPr lang="en-US" dirty="0">
              <a:solidFill>
                <a:schemeClr val="bg1"/>
              </a:solidFill>
            </a:endParaRPr>
          </a:p>
          <a:p>
            <a:r>
              <a:rPr lang="fa-IR" b="1" dirty="0">
                <a:solidFill>
                  <a:schemeClr val="bg1"/>
                </a:solidFill>
              </a:rPr>
              <a:t>خانه سید حسین بهشتی</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خانه سید محمود بهشتی</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خانه بهروزی</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خانه خطیبی</a:t>
            </a:r>
            <a:r>
              <a:rPr lang="fa-IR" dirty="0">
                <a:solidFill>
                  <a:schemeClr val="bg1"/>
                </a:solidFill>
              </a:rPr>
              <a:t> . قزوین . دوره قاجاریه و پهلوی اول . </a:t>
            </a:r>
            <a:endParaRPr lang="en-US" dirty="0">
              <a:solidFill>
                <a:schemeClr val="bg1"/>
              </a:solidFill>
            </a:endParaRPr>
          </a:p>
          <a:p>
            <a:r>
              <a:rPr lang="fa-IR" dirty="0">
                <a:solidFill>
                  <a:schemeClr val="bg1"/>
                </a:solidFill>
              </a:rPr>
              <a:t> </a:t>
            </a:r>
            <a:r>
              <a:rPr lang="fa-IR" b="1" dirty="0">
                <a:solidFill>
                  <a:schemeClr val="bg1"/>
                </a:solidFill>
              </a:rPr>
              <a:t>دروازه تهران</a:t>
            </a:r>
            <a:r>
              <a:rPr lang="fa-IR" dirty="0">
                <a:solidFill>
                  <a:schemeClr val="bg1"/>
                </a:solidFill>
              </a:rPr>
              <a:t> . قزوین . دوره قاجاریه </a:t>
            </a:r>
            <a:endParaRPr lang="en-US" dirty="0">
              <a:solidFill>
                <a:schemeClr val="bg1"/>
              </a:solidFill>
            </a:endParaRPr>
          </a:p>
        </p:txBody>
      </p:sp>
    </p:spTree>
    <p:extLst>
      <p:ext uri="{BB962C8B-B14F-4D97-AF65-F5344CB8AC3E}">
        <p14:creationId xmlns:p14="http://schemas.microsoft.com/office/powerpoint/2010/main" val="1096707245"/>
      </p:ext>
    </p:extLst>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07504" y="116632"/>
            <a:ext cx="9036496" cy="6678751"/>
          </a:xfrm>
          <a:prstGeom prst="rect">
            <a:avLst/>
          </a:prstGeom>
          <a:noFill/>
        </p:spPr>
        <p:txBody>
          <a:bodyPr wrap="square" rtlCol="1">
            <a:spAutoFit/>
          </a:bodyPr>
          <a:lstStyle/>
          <a:p>
            <a:pPr algn="ctr"/>
            <a:r>
              <a:rPr lang="fa-IR" sz="3200" b="1" dirty="0" smtClean="0">
                <a:solidFill>
                  <a:schemeClr val="accent6"/>
                </a:solidFill>
              </a:rPr>
              <a:t>فصل دوم</a:t>
            </a:r>
            <a:r>
              <a:rPr lang="fa-IR" sz="2000" b="1" i="1" dirty="0" smtClean="0">
                <a:solidFill>
                  <a:schemeClr val="accent6"/>
                </a:solidFill>
              </a:rPr>
              <a:t>: </a:t>
            </a:r>
            <a:r>
              <a:rPr lang="fa-IR" sz="2400" b="1" i="1" dirty="0" smtClean="0">
                <a:solidFill>
                  <a:schemeClr val="accent6"/>
                </a:solidFill>
              </a:rPr>
              <a:t>مواد ومصالح و تزیینات</a:t>
            </a:r>
          </a:p>
          <a:p>
            <a:r>
              <a:rPr lang="fa-IR" sz="2400" b="1" i="1" dirty="0">
                <a:solidFill>
                  <a:schemeClr val="accent6"/>
                </a:solidFill>
              </a:rPr>
              <a:t>تزئینات دوره قاجار</a:t>
            </a:r>
            <a:r>
              <a:rPr lang="en-US" sz="2400" b="1" i="1" dirty="0">
                <a:solidFill>
                  <a:schemeClr val="accent6"/>
                </a:solidFill>
              </a:rPr>
              <a:t> :</a:t>
            </a:r>
            <a:r>
              <a:rPr lang="en-US" sz="2000" dirty="0">
                <a:solidFill>
                  <a:schemeClr val="bg1"/>
                </a:solidFill>
              </a:rPr>
              <a:t/>
            </a:r>
            <a:br>
              <a:rPr lang="en-US" sz="2000" dirty="0">
                <a:solidFill>
                  <a:schemeClr val="bg1"/>
                </a:solidFill>
              </a:rPr>
            </a:br>
            <a:r>
              <a:rPr lang="en-US" sz="2000" dirty="0"/>
              <a:t/>
            </a:r>
            <a:br>
              <a:rPr lang="en-US" sz="2000" dirty="0"/>
            </a:br>
            <a:r>
              <a:rPr lang="en-US" sz="2000" dirty="0"/>
              <a:t>-</a:t>
            </a:r>
            <a:r>
              <a:rPr lang="en-US" sz="2000" dirty="0">
                <a:solidFill>
                  <a:schemeClr val="bg1"/>
                </a:solidFill>
              </a:rPr>
              <a:t> </a:t>
            </a:r>
            <a:r>
              <a:rPr lang="fa-IR" sz="2000" dirty="0">
                <a:solidFill>
                  <a:schemeClr val="bg1"/>
                </a:solidFill>
              </a:rPr>
              <a:t>کاشی کاری هفت رنگ و لعابهای رنگارنگ</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نمای داخلی گچبری و کاشیکاری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اره بندی از کاشی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آرایه های چوبی در تزئینات</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شیشه های رنگی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نقاشی های لندن 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ازآجر تزئینی قالبی و تراش مخصوص دوره قاجار</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تزئینات آئینه 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کاشی منقوش و نقش دار ( منقوش اساطیری کهن و درباری</a:t>
            </a:r>
            <a:r>
              <a:rPr lang="en-US" sz="2000" dirty="0">
                <a:solidFill>
                  <a:schemeClr val="bg1"/>
                </a:solidFill>
              </a:rPr>
              <a:t>)</a:t>
            </a:r>
            <a:br>
              <a:rPr lang="en-US" sz="2000" dirty="0">
                <a:solidFill>
                  <a:schemeClr val="bg1"/>
                </a:solidFill>
              </a:rPr>
            </a:br>
            <a:r>
              <a:rPr lang="en-US" sz="2000" dirty="0">
                <a:solidFill>
                  <a:schemeClr val="bg1"/>
                </a:solidFill>
              </a:rPr>
              <a:t>- </a:t>
            </a:r>
            <a:r>
              <a:rPr lang="fa-IR" sz="2000" dirty="0">
                <a:solidFill>
                  <a:schemeClr val="bg1"/>
                </a:solidFill>
              </a:rPr>
              <a:t>استفاده از قواره آجر تراش در تزئینات مکانهای مذهبی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smtClean="0">
                <a:solidFill>
                  <a:schemeClr val="bg1"/>
                </a:solidFill>
              </a:rPr>
              <a:t>رسمی </a:t>
            </a:r>
            <a:r>
              <a:rPr lang="fa-IR" sz="2000" dirty="0">
                <a:solidFill>
                  <a:schemeClr val="bg1"/>
                </a:solidFill>
              </a:rPr>
              <a:t>بندی </a:t>
            </a:r>
            <a:r>
              <a:rPr lang="fa-IR" sz="2000" dirty="0" smtClean="0">
                <a:solidFill>
                  <a:schemeClr val="bg1"/>
                </a:solidFill>
              </a:rPr>
              <a:t>وکاربندی</a:t>
            </a:r>
            <a:endParaRPr lang="en-US" sz="2000" dirty="0" smtClean="0">
              <a:solidFill>
                <a:schemeClr val="bg1"/>
              </a:solidFill>
            </a:endParaRPr>
          </a:p>
          <a:p>
            <a:r>
              <a:rPr lang="en-US" sz="2000" dirty="0" smtClean="0">
                <a:solidFill>
                  <a:srgbClr val="FFFF00"/>
                </a:solidFill>
              </a:rPr>
              <a:t>-</a:t>
            </a:r>
            <a:r>
              <a:rPr lang="fa-IR" sz="2400" dirty="0" smtClean="0">
                <a:solidFill>
                  <a:srgbClr val="FFFF00"/>
                </a:solidFill>
              </a:rPr>
              <a:t>مصالح </a:t>
            </a:r>
            <a:r>
              <a:rPr lang="fa-IR" sz="2400" dirty="0">
                <a:solidFill>
                  <a:srgbClr val="FFFF00"/>
                </a:solidFill>
              </a:rPr>
              <a:t>خشتي، آجري، گاه با تزيينات کاشي و </a:t>
            </a:r>
            <a:r>
              <a:rPr lang="fa-IR" sz="2400" dirty="0" smtClean="0">
                <a:solidFill>
                  <a:srgbClr val="FFFF00"/>
                </a:solidFill>
              </a:rPr>
              <a:t>گچ</a:t>
            </a:r>
          </a:p>
          <a:p>
            <a:r>
              <a:rPr lang="fa-IR" sz="2400" dirty="0">
                <a:solidFill>
                  <a:srgbClr val="FFFF00"/>
                </a:solidFill>
              </a:rPr>
              <a:t>- سنگ وسیمان وآهن</a:t>
            </a:r>
            <a:r>
              <a:rPr lang="en-US" sz="2000" dirty="0">
                <a:solidFill>
                  <a:schemeClr val="bg1"/>
                </a:solidFill>
              </a:rPr>
              <a:t/>
            </a:r>
            <a:br>
              <a:rPr lang="en-US" sz="2000" dirty="0">
                <a:solidFill>
                  <a:schemeClr val="bg1"/>
                </a:solidFill>
              </a:rPr>
            </a:br>
            <a:r>
              <a:rPr lang="fa-IR" sz="2400" b="1" i="1" dirty="0" smtClean="0">
                <a:solidFill>
                  <a:schemeClr val="accent6"/>
                </a:solidFill>
              </a:rPr>
              <a:t>رنگ </a:t>
            </a:r>
            <a:r>
              <a:rPr lang="fa-IR" sz="2400" b="1" i="1" dirty="0">
                <a:solidFill>
                  <a:schemeClr val="accent6"/>
                </a:solidFill>
              </a:rPr>
              <a:t>مسلط به بنا در دوره قاجار</a:t>
            </a:r>
            <a:r>
              <a:rPr lang="en-US" sz="2400" b="1" i="1" dirty="0">
                <a:solidFill>
                  <a:schemeClr val="accent6"/>
                </a:solidFill>
              </a:rPr>
              <a:t>:</a:t>
            </a: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رنگ زرد و نارنجی که گوشه ای از معماری قاجار را شکل میدهد</a:t>
            </a:r>
            <a:r>
              <a:rPr lang="en-US" sz="2000" dirty="0">
                <a:solidFill>
                  <a:schemeClr val="bg1"/>
                </a:solidFill>
              </a:rPr>
              <a:t>.</a:t>
            </a:r>
            <a:r>
              <a:rPr lang="en-US" sz="2000" dirty="0"/>
              <a:t/>
            </a:r>
            <a:br>
              <a:rPr lang="en-US" sz="2000" dirty="0"/>
            </a:br>
            <a:endParaRPr lang="fa-IR" sz="2000" dirty="0">
              <a:solidFill>
                <a:schemeClr val="bg1"/>
              </a:solidFill>
            </a:endParaRPr>
          </a:p>
        </p:txBody>
      </p:sp>
    </p:spTree>
    <p:extLst>
      <p:ext uri="{BB962C8B-B14F-4D97-AF65-F5344CB8AC3E}">
        <p14:creationId xmlns:p14="http://schemas.microsoft.com/office/powerpoint/2010/main" val="1277414748"/>
      </p:ext>
    </p:extLst>
  </p:cSld>
  <p:clrMapOvr>
    <a:masterClrMapping/>
  </p:clrMapOvr>
  <p:transition spd="slow">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0149" y="-243408"/>
            <a:ext cx="9036496" cy="8032968"/>
          </a:xfrm>
          <a:prstGeom prst="rect">
            <a:avLst/>
          </a:prstGeom>
        </p:spPr>
        <p:txBody>
          <a:bodyPr wrap="square">
            <a:spAutoFit/>
          </a:bodyPr>
          <a:lstStyle/>
          <a:p>
            <a:r>
              <a:rPr lang="en-US" dirty="0"/>
              <a:t/>
            </a:r>
            <a:br>
              <a:rPr lang="en-US" dirty="0"/>
            </a:br>
            <a:r>
              <a:rPr lang="fa-IR" sz="2000" b="1" i="1" dirty="0">
                <a:solidFill>
                  <a:schemeClr val="accent6"/>
                </a:solidFill>
              </a:rPr>
              <a:t>ویژگی های معماری دوره قاجار</a:t>
            </a:r>
            <a:r>
              <a:rPr lang="en-US" sz="2000" b="1" i="1" dirty="0">
                <a:solidFill>
                  <a:schemeClr val="accent6"/>
                </a:solidFill>
              </a:rPr>
              <a:t>:</a:t>
            </a:r>
            <a:r>
              <a:rPr lang="en-US" dirty="0">
                <a:solidFill>
                  <a:schemeClr val="bg1"/>
                </a:solidFill>
              </a:rPr>
              <a:t/>
            </a:r>
            <a:br>
              <a:rPr lang="en-US" dirty="0">
                <a:solidFill>
                  <a:schemeClr val="bg1"/>
                </a:solidFill>
              </a:rPr>
            </a:br>
            <a:r>
              <a:rPr lang="en-US" dirty="0">
                <a:solidFill>
                  <a:schemeClr val="bg1"/>
                </a:solidFill>
              </a:rPr>
              <a:t>-</a:t>
            </a:r>
            <a:r>
              <a:rPr lang="en-US" dirty="0" smtClean="0">
                <a:solidFill>
                  <a:schemeClr val="bg1"/>
                </a:solidFill>
              </a:rPr>
              <a:t> </a:t>
            </a:r>
            <a:r>
              <a:rPr lang="fa-IR" sz="2000" dirty="0">
                <a:solidFill>
                  <a:schemeClr val="bg1"/>
                </a:solidFill>
              </a:rPr>
              <a:t>استفاده از پنجره های عمودی مشبک رنگی به نام ارسی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رنگ قرمز یا ارغوانی در کاشی های خشتی هفت رنگ</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نقش گل لندنی در کاشیکاری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کنگره های کنار بام کاخها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نقش ومتیف های تخت جمشید</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عناصر تزئینی و نما کاری تحت تاثیر عناصر غربی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ایجاد ایوانهای عظیم ومرتفع در ورودیها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مرکزیت بنا با ستون و سرستونها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بنا ها به شکل مرتفع که حاکی از عظمت وقدرت</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مصالح سنگ وسیمان وآهن</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تشابه به بناهای دوران هیتلری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درونگرا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تزئینات داخل</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معماری کارت پستالی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ایجاد پلکان در محور اصلی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رعایت سلسله مراتب</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تبدیل سه دریها به دو دری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سقف شیروانی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ایجاد میادین</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smtClean="0">
                <a:solidFill>
                  <a:schemeClr val="bg1"/>
                </a:solidFill>
              </a:rPr>
              <a:t>ارگ ،توپخانه،میدان مشق</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سبزه میدان</a:t>
            </a:r>
            <a:r>
              <a:rPr lang="en-US" sz="2000" dirty="0">
                <a:solidFill>
                  <a:schemeClr val="bg1"/>
                </a:solidFill>
              </a:rPr>
              <a:t/>
            </a:r>
            <a:br>
              <a:rPr lang="en-US" sz="2000" dirty="0">
                <a:solidFill>
                  <a:schemeClr val="bg1"/>
                </a:solidFill>
              </a:rPr>
            </a:br>
            <a:r>
              <a:rPr lang="en-US" sz="2000" dirty="0"/>
              <a:t/>
            </a:r>
            <a:br>
              <a:rPr lang="en-US" sz="2000" dirty="0"/>
            </a:br>
            <a:endParaRPr lang="fa-IR" dirty="0"/>
          </a:p>
        </p:txBody>
      </p:sp>
      <p:sp>
        <p:nvSpPr>
          <p:cNvPr id="6" name="TextBox 5"/>
          <p:cNvSpPr txBox="1"/>
          <p:nvPr/>
        </p:nvSpPr>
        <p:spPr>
          <a:xfrm>
            <a:off x="251520" y="332656"/>
            <a:ext cx="2777019" cy="584775"/>
          </a:xfrm>
          <a:prstGeom prst="rect">
            <a:avLst/>
          </a:prstGeom>
          <a:noFill/>
        </p:spPr>
        <p:txBody>
          <a:bodyPr wrap="square" rtlCol="1">
            <a:spAutoFit/>
          </a:bodyPr>
          <a:lstStyle/>
          <a:p>
            <a:r>
              <a:rPr lang="fa-IR" sz="3200" dirty="0" smtClean="0">
                <a:solidFill>
                  <a:schemeClr val="accent6"/>
                </a:solidFill>
              </a:rPr>
              <a:t>فصل سوم</a:t>
            </a:r>
            <a:endParaRPr lang="fa-IR" sz="3200" dirty="0">
              <a:solidFill>
                <a:schemeClr val="accent6"/>
              </a:solidFill>
            </a:endParaRPr>
          </a:p>
        </p:txBody>
      </p:sp>
    </p:spTree>
    <p:extLst>
      <p:ext uri="{BB962C8B-B14F-4D97-AF65-F5344CB8AC3E}">
        <p14:creationId xmlns:p14="http://schemas.microsoft.com/office/powerpoint/2010/main" val="1570142072"/>
      </p:ext>
    </p:extLst>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4369" y="0"/>
            <a:ext cx="9144000" cy="6924973"/>
          </a:xfrm>
          <a:prstGeom prst="rect">
            <a:avLst/>
          </a:prstGeom>
        </p:spPr>
        <p:txBody>
          <a:bodyPr wrap="square">
            <a:spAutoFit/>
          </a:bodyPr>
          <a:lstStyle/>
          <a:p>
            <a:pPr algn="ctr"/>
            <a:r>
              <a:rPr lang="fa-IR" sz="2800" b="1" i="1" dirty="0" smtClean="0">
                <a:solidFill>
                  <a:schemeClr val="accent6"/>
                </a:solidFill>
              </a:rPr>
              <a:t>بناهای مسکونی دوره قاجار</a:t>
            </a:r>
            <a:r>
              <a:rPr lang="fa-IR" sz="2400" b="1" i="1" dirty="0" smtClean="0">
                <a:solidFill>
                  <a:schemeClr val="accent6"/>
                </a:solidFill>
              </a:rPr>
              <a:t>:</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شامل اتاق مرکزی ؛ایوان با دو ستون در برابر آن؛اتاقهای کوچک واقع دراطراف اتاق مرکزی بصورت ساده ومفصل</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پلانها کشیده در امتداد بنا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چشم انداز وسیع توسط پنجره 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زیرزمین با طرحهای زیبا و پوششهای ضربی آجری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تعبیه حوضخانه</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رواج بادگیر برا ی خنک کردن فضا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سرستونها وستونها در ورودیها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ایوانهای بلند</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پلکان دو طرفه در محور اصلی بنا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تبدیل سه دری به دو دری و وارد شدن نور مستقیما" به داخل بنا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تنوع وسبکی وگشا یش فضاها بیشتر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سقف شیب دار و شیروانی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آمیزه ای از معماری ایرانی و </a:t>
            </a:r>
            <a:r>
              <a:rPr lang="fa-IR" dirty="0" smtClean="0">
                <a:solidFill>
                  <a:schemeClr val="bg1"/>
                </a:solidFill>
              </a:rPr>
              <a:t>اروپائی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از آثار بنا ؛ خانه بروجردی در کاشان - خانه آقای شیبانی در طبس</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درونگرائی جای خود را به برونگرائی در شکلگیری خانه ها میدهد</a:t>
            </a:r>
            <a:r>
              <a:rPr lang="en-US" dirty="0">
                <a:solidFill>
                  <a:schemeClr val="bg1"/>
                </a:solidFill>
              </a:rPr>
              <a:t>.</a:t>
            </a:r>
            <a:br>
              <a:rPr lang="en-US" dirty="0">
                <a:solidFill>
                  <a:schemeClr val="bg1"/>
                </a:solidFill>
              </a:rPr>
            </a:br>
            <a:r>
              <a:rPr lang="fa-IR" sz="2000" b="1" dirty="0" smtClean="0">
                <a:solidFill>
                  <a:schemeClr val="bg1"/>
                </a:solidFill>
              </a:rPr>
              <a:t>تزئینات </a:t>
            </a:r>
            <a:r>
              <a:rPr lang="fa-IR" sz="2000" b="1" dirty="0">
                <a:solidFill>
                  <a:schemeClr val="bg1"/>
                </a:solidFill>
              </a:rPr>
              <a:t>بکاررفته در خانه ها</a:t>
            </a:r>
            <a:r>
              <a:rPr lang="en-US" sz="2000" b="1" dirty="0">
                <a:solidFill>
                  <a:schemeClr val="bg1"/>
                </a:solidFill>
              </a:rPr>
              <a:t>:</a:t>
            </a:r>
            <a:r>
              <a:rPr lang="en-US" dirty="0">
                <a:solidFill>
                  <a:schemeClr val="bg1"/>
                </a:solidFill>
              </a:rPr>
              <a:t/>
            </a:r>
            <a:br>
              <a:rPr lang="en-US" dirty="0">
                <a:solidFill>
                  <a:schemeClr val="bg1"/>
                </a:solidFill>
              </a:rPr>
            </a:br>
            <a:r>
              <a:rPr lang="en-US" dirty="0">
                <a:solidFill>
                  <a:schemeClr val="bg1"/>
                </a:solidFill>
              </a:rPr>
              <a:t>-</a:t>
            </a:r>
            <a:r>
              <a:rPr lang="en-US" dirty="0" smtClean="0">
                <a:solidFill>
                  <a:schemeClr val="bg1"/>
                </a:solidFill>
              </a:rPr>
              <a:t> </a:t>
            </a:r>
            <a:r>
              <a:rPr lang="fa-IR" dirty="0">
                <a:solidFill>
                  <a:schemeClr val="bg1"/>
                </a:solidFill>
              </a:rPr>
              <a:t>آیینه های قدیمی با گچبریهای پر کار وظریف</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ستونها وسر ستونها ی مرمرین به سبک اروپائی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نقاشی دیواری با موضوعات مختلف</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محوطه سازی انگلیسی و فرانسوی با سطوح وسیع چمن کاری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حوضچه ها وحوض های مربع مستطیل</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آذین بندی فضاها ی داخل وخارج</a:t>
            </a:r>
          </a:p>
        </p:txBody>
      </p:sp>
    </p:spTree>
    <p:extLst>
      <p:ext uri="{BB962C8B-B14F-4D97-AF65-F5344CB8AC3E}">
        <p14:creationId xmlns:p14="http://schemas.microsoft.com/office/powerpoint/2010/main" val="1952089327"/>
      </p:ext>
    </p:extLst>
  </p:cSld>
  <p:clrMapOvr>
    <a:masterClrMapping/>
  </p:clrMapOvr>
  <p:transition spd="slow">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3" y="-99392"/>
            <a:ext cx="9144000" cy="6858000"/>
          </a:xfrm>
        </p:spPr>
      </p:pic>
      <p:sp>
        <p:nvSpPr>
          <p:cNvPr id="5" name="Rectangle 4"/>
          <p:cNvSpPr/>
          <p:nvPr/>
        </p:nvSpPr>
        <p:spPr>
          <a:xfrm>
            <a:off x="4067944" y="260648"/>
            <a:ext cx="5076056" cy="4062651"/>
          </a:xfrm>
          <a:prstGeom prst="rect">
            <a:avLst/>
          </a:prstGeom>
        </p:spPr>
        <p:txBody>
          <a:bodyPr wrap="square">
            <a:spAutoFit/>
          </a:bodyPr>
          <a:lstStyle/>
          <a:p>
            <a:pPr marL="285750" indent="-285750" algn="ctr">
              <a:buFontTx/>
              <a:buChar char="-"/>
            </a:pPr>
            <a:r>
              <a:rPr lang="fa-IR" sz="2400" b="1" i="1" dirty="0" smtClean="0">
                <a:solidFill>
                  <a:schemeClr val="accent6"/>
                </a:solidFill>
              </a:rPr>
              <a:t>ویژگی باغ های قاجاریه:</a:t>
            </a:r>
          </a:p>
          <a:p>
            <a:pPr marL="285750" indent="-285750">
              <a:buFontTx/>
              <a:buChar char="-"/>
            </a:pPr>
            <a:r>
              <a:rPr lang="fa-IR" dirty="0" smtClean="0">
                <a:solidFill>
                  <a:schemeClr val="bg1"/>
                </a:solidFill>
              </a:rPr>
              <a:t>-ساختار فضایی</a:t>
            </a:r>
          </a:p>
          <a:p>
            <a:pPr marL="285750" indent="-285750">
              <a:buFontTx/>
              <a:buChar char="-"/>
            </a:pPr>
            <a:r>
              <a:rPr lang="fa-IR" dirty="0" smtClean="0">
                <a:solidFill>
                  <a:schemeClr val="bg1"/>
                </a:solidFill>
              </a:rPr>
              <a:t> </a:t>
            </a:r>
            <a:r>
              <a:rPr lang="en-US" dirty="0" smtClean="0">
                <a:solidFill>
                  <a:schemeClr val="bg1"/>
                </a:solidFill>
              </a:rPr>
              <a:t>- </a:t>
            </a:r>
            <a:r>
              <a:rPr lang="fa-IR" dirty="0">
                <a:solidFill>
                  <a:schemeClr val="bg1"/>
                </a:solidFill>
              </a:rPr>
              <a:t>احداث در زمینهای شیب دار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تراس بندی با پله</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محصور شدن با دیوارها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ورودی طاقدار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محور طولی( رابطه سر در با فضای </a:t>
            </a:r>
            <a:r>
              <a:rPr lang="fa-IR" dirty="0" smtClean="0">
                <a:solidFill>
                  <a:schemeClr val="bg1"/>
                </a:solidFill>
              </a:rPr>
              <a:t>اصلی</a:t>
            </a:r>
            <a:r>
              <a:rPr lang="en-US" dirty="0" smtClean="0">
                <a:solidFill>
                  <a:schemeClr val="bg1"/>
                </a:solidFill>
              </a:rPr>
              <a:t>(</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جریان آب در محور اصلی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تقسیم ساختار باغ به اندرونی وبیرونی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استفاده از نهر آب بعنوان محور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استخر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کاشت درختان تزئینی در حاشیه 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حس امنیت ومحرمیت</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بر افراشتن چادر آفتابگردان بر فراز چمن</a:t>
            </a:r>
          </a:p>
        </p:txBody>
      </p:sp>
      <p:sp>
        <p:nvSpPr>
          <p:cNvPr id="6" name="Rectangle 5"/>
          <p:cNvSpPr/>
          <p:nvPr/>
        </p:nvSpPr>
        <p:spPr>
          <a:xfrm>
            <a:off x="3923928" y="4323299"/>
            <a:ext cx="4572000" cy="2400657"/>
          </a:xfrm>
          <a:prstGeom prst="rect">
            <a:avLst/>
          </a:prstGeom>
        </p:spPr>
        <p:txBody>
          <a:bodyPr>
            <a:spAutoFit/>
          </a:bodyPr>
          <a:lstStyle/>
          <a:p>
            <a:r>
              <a:rPr lang="en-US" dirty="0"/>
              <a:t/>
            </a:r>
            <a:br>
              <a:rPr lang="en-US" dirty="0"/>
            </a:br>
            <a:r>
              <a:rPr lang="fa-IR" sz="2400" b="1" i="1" dirty="0">
                <a:solidFill>
                  <a:schemeClr val="accent6"/>
                </a:solidFill>
              </a:rPr>
              <a:t>معماری مکانهای مذهبی</a:t>
            </a:r>
            <a:r>
              <a:rPr lang="en-US" sz="2400" b="1" i="1" dirty="0">
                <a:solidFill>
                  <a:schemeClr val="accent6"/>
                </a:solidFill>
              </a:rPr>
              <a:t> :</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همان سبک گذشته ادامه پیدا کرد . پیروی از صفویه</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مساجد کمتری نسبت به دوره های قبل ساخته شد</a:t>
            </a:r>
            <a:r>
              <a:rPr lang="en-US" dirty="0">
                <a:solidFill>
                  <a:schemeClr val="bg1"/>
                </a:solidFill>
              </a:rPr>
              <a:t>.</a:t>
            </a:r>
            <a:br>
              <a:rPr lang="en-US" dirty="0">
                <a:solidFill>
                  <a:schemeClr val="bg1"/>
                </a:solidFill>
              </a:rPr>
            </a:br>
            <a:r>
              <a:rPr lang="en-US" dirty="0">
                <a:solidFill>
                  <a:schemeClr val="bg1"/>
                </a:solidFill>
              </a:rPr>
              <a:t>- </a:t>
            </a:r>
            <a:r>
              <a:rPr lang="fa-IR" dirty="0">
                <a:solidFill>
                  <a:schemeClr val="bg1"/>
                </a:solidFill>
              </a:rPr>
              <a:t>متاسفانه نقاشی وارد مساجد شد</a:t>
            </a:r>
            <a:r>
              <a:rPr lang="en-US" dirty="0">
                <a:solidFill>
                  <a:schemeClr val="bg1"/>
                </a:solidFill>
              </a:rPr>
              <a:t> .</a:t>
            </a:r>
            <a:br>
              <a:rPr lang="en-US" dirty="0">
                <a:solidFill>
                  <a:schemeClr val="bg1"/>
                </a:solidFill>
              </a:rPr>
            </a:br>
            <a:r>
              <a:rPr lang="en-US" dirty="0">
                <a:solidFill>
                  <a:schemeClr val="bg1"/>
                </a:solidFill>
              </a:rPr>
              <a:t>- </a:t>
            </a:r>
            <a:r>
              <a:rPr lang="fa-IR" dirty="0">
                <a:solidFill>
                  <a:schemeClr val="bg1"/>
                </a:solidFill>
              </a:rPr>
              <a:t>استفاده از رنگ زرد – طرح گلپونه در مساجد</a:t>
            </a:r>
            <a:r>
              <a:rPr lang="en-US" dirty="0"/>
              <a:t/>
            </a:r>
            <a:br>
              <a:rPr lang="en-US" dirty="0"/>
            </a:br>
            <a:endParaRPr lang="fa-IR" dirty="0"/>
          </a:p>
        </p:txBody>
      </p:sp>
    </p:spTree>
    <p:extLst>
      <p:ext uri="{BB962C8B-B14F-4D97-AF65-F5344CB8AC3E}">
        <p14:creationId xmlns:p14="http://schemas.microsoft.com/office/powerpoint/2010/main" val="4076579294"/>
      </p:ext>
    </p:extLst>
  </p:cSld>
  <p:clrMapOvr>
    <a:masterClrMapping/>
  </p:clrMapOvr>
  <p:transition spd="slow">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6705956" y="188640"/>
            <a:ext cx="1733167" cy="461665"/>
          </a:xfrm>
          <a:prstGeom prst="rect">
            <a:avLst/>
          </a:prstGeom>
        </p:spPr>
        <p:txBody>
          <a:bodyPr wrap="none">
            <a:spAutoFit/>
          </a:bodyPr>
          <a:lstStyle/>
          <a:p>
            <a:r>
              <a:rPr lang="fa-IR" sz="2400" b="1" i="1" u="sng" dirty="0">
                <a:solidFill>
                  <a:schemeClr val="accent6"/>
                </a:solidFill>
              </a:rPr>
              <a:t>عناصر معماري</a:t>
            </a:r>
          </a:p>
        </p:txBody>
      </p:sp>
      <p:sp>
        <p:nvSpPr>
          <p:cNvPr id="6" name="Rectangle 5"/>
          <p:cNvSpPr/>
          <p:nvPr/>
        </p:nvSpPr>
        <p:spPr>
          <a:xfrm>
            <a:off x="467544" y="908720"/>
            <a:ext cx="8676456" cy="2616101"/>
          </a:xfrm>
          <a:prstGeom prst="rect">
            <a:avLst/>
          </a:prstGeom>
        </p:spPr>
        <p:txBody>
          <a:bodyPr wrap="square">
            <a:spAutoFit/>
          </a:bodyPr>
          <a:lstStyle/>
          <a:p>
            <a:r>
              <a:rPr lang="fa-IR" sz="2400" b="1" i="1" dirty="0">
                <a:solidFill>
                  <a:schemeClr val="accent6"/>
                </a:solidFill>
              </a:rPr>
              <a:t>ديوار</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داراي عناصر هزاره، کتيبه، طاق نما هاي گچي يا گلي، سکوهاي نشستن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شکل گيري عنصر کوچه باغ درخارج از ديوار( ايجاد منظر، دسترسي به باغات </a:t>
            </a:r>
            <a:r>
              <a:rPr lang="fa-IR" sz="2000" b="1" dirty="0" smtClean="0">
                <a:solidFill>
                  <a:schemeClr val="bg1"/>
                </a:solidFill>
              </a:rPr>
              <a:t>مجاور</a:t>
            </a:r>
            <a:r>
              <a:rPr lang="en-US" sz="2000" b="1" dirty="0" smtClean="0">
                <a:solidFill>
                  <a:schemeClr val="bg1"/>
                </a:solidFill>
              </a:rPr>
              <a:t>(</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دادن تعريف درون و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مهمترين عامل بازشناسي فرم کلي باغ از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استفاده از مصالح خشت يا آجر</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جداکننده طبيعت مهار شده از فضاي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ايجاد حس امنيت و محرميت</a:t>
            </a:r>
            <a:endParaRPr lang="en-US" sz="2000" b="1" dirty="0">
              <a:solidFill>
                <a:schemeClr val="bg1"/>
              </a:solidFill>
            </a:endParaRPr>
          </a:p>
        </p:txBody>
      </p:sp>
      <p:sp>
        <p:nvSpPr>
          <p:cNvPr id="7" name="Rectangle 6"/>
          <p:cNvSpPr/>
          <p:nvPr/>
        </p:nvSpPr>
        <p:spPr>
          <a:xfrm>
            <a:off x="0" y="3645024"/>
            <a:ext cx="9144000" cy="2000548"/>
          </a:xfrm>
          <a:prstGeom prst="rect">
            <a:avLst/>
          </a:prstGeom>
        </p:spPr>
        <p:txBody>
          <a:bodyPr wrap="square">
            <a:spAutoFit/>
          </a:bodyPr>
          <a:lstStyle/>
          <a:p>
            <a:r>
              <a:rPr lang="fa-IR" sz="2400" b="1" i="1" dirty="0">
                <a:solidFill>
                  <a:schemeClr val="accent6"/>
                </a:solidFill>
              </a:rPr>
              <a:t>سردر ورودي</a:t>
            </a:r>
          </a:p>
          <a:p>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تعريف فضاي مشخص و معمولا مسقف در طول ديوار جهت ورود</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نمايشي از جلال درون باغ به سمت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مصالح خشتي، آجري، گاه با تزيينات کاشي و گچ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گاه جابجايي نسبت به محور ديد اصلي</a:t>
            </a:r>
            <a:endParaRPr lang="en-US" sz="2000" b="1" dirty="0">
              <a:solidFill>
                <a:schemeClr val="bg1"/>
              </a:solidFill>
            </a:endParaRPr>
          </a:p>
        </p:txBody>
      </p:sp>
    </p:spTree>
    <p:extLst>
      <p:ext uri="{BB962C8B-B14F-4D97-AF65-F5344CB8AC3E}">
        <p14:creationId xmlns:p14="http://schemas.microsoft.com/office/powerpoint/2010/main" val="1932116888"/>
      </p:ext>
    </p:extLst>
  </p:cSld>
  <p:clrMapOvr>
    <a:masterClrMapping/>
  </p:clrMapOvr>
  <p:transition spd="slow">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116632"/>
            <a:ext cx="9144000" cy="2000548"/>
          </a:xfrm>
          <a:prstGeom prst="rect">
            <a:avLst/>
          </a:prstGeom>
        </p:spPr>
        <p:txBody>
          <a:bodyPr wrap="square">
            <a:spAutoFit/>
          </a:bodyPr>
          <a:lstStyle/>
          <a:p>
            <a:r>
              <a:rPr lang="fa-IR" sz="2400" b="1" i="1" dirty="0">
                <a:solidFill>
                  <a:schemeClr val="accent6"/>
                </a:solidFill>
              </a:rPr>
              <a:t>عمارت اصلي</a:t>
            </a:r>
          </a:p>
          <a:p>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پلان به شکل خطي يا متمرکز</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بناي اصلي در انتهاي محور شاخص يا در تقاطع دو محور اصلي در مرکز باغ</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در دوره قاجار تحت تاثير نما سازي، تزيينات و عناصر معماري اروپايي</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معمولا عماراتي به شکل کوشک يا آلاچيق بزرگ با ديد به چهار جهت</a:t>
            </a:r>
            <a:endParaRPr lang="en-US" sz="2000" b="1" dirty="0">
              <a:solidFill>
                <a:schemeClr val="bg1"/>
              </a:solidFill>
            </a:endParaRPr>
          </a:p>
        </p:txBody>
      </p:sp>
      <p:sp>
        <p:nvSpPr>
          <p:cNvPr id="6" name="Rectangle 5"/>
          <p:cNvSpPr/>
          <p:nvPr/>
        </p:nvSpPr>
        <p:spPr>
          <a:xfrm>
            <a:off x="7372297" y="2055624"/>
            <a:ext cx="1553630" cy="523220"/>
          </a:xfrm>
          <a:prstGeom prst="rect">
            <a:avLst/>
          </a:prstGeom>
          <a:noFill/>
        </p:spPr>
        <p:txBody>
          <a:bodyPr wrap="none" lIns="91440" tIns="45720" rIns="91440" bIns="45720">
            <a:spAutoFit/>
          </a:bodyPr>
          <a:lstStyle/>
          <a:p>
            <a:pPr algn="ctr"/>
            <a:r>
              <a:rPr lang="fa-IR" sz="2800" b="1" i="1" cap="none" spc="0" dirty="0" smtClean="0">
                <a:ln w="18415" cmpd="sng">
                  <a:solidFill>
                    <a:srgbClr val="FFFFFF"/>
                  </a:solidFill>
                  <a:prstDash val="solid"/>
                </a:ln>
                <a:solidFill>
                  <a:schemeClr val="accent6"/>
                </a:solidFill>
                <a:effectLst>
                  <a:outerShdw blurRad="63500" dir="3600000" algn="tl" rotWithShape="0">
                    <a:srgbClr val="000000">
                      <a:alpha val="70000"/>
                    </a:srgbClr>
                  </a:outerShdw>
                </a:effectLst>
              </a:rPr>
              <a:t>میدان ارگ:</a:t>
            </a:r>
            <a:endParaRPr lang="en-US" sz="2800" b="1" i="1" cap="none" spc="0" dirty="0">
              <a:ln w="18415" cmpd="sng">
                <a:solidFill>
                  <a:srgbClr val="FFFFFF"/>
                </a:solidFill>
                <a:prstDash val="solid"/>
              </a:ln>
              <a:solidFill>
                <a:schemeClr val="accent6"/>
              </a:solidFill>
              <a:effectLst>
                <a:outerShdw blurRad="63500" dir="3600000" algn="tl" rotWithShape="0">
                  <a:srgbClr val="000000">
                    <a:alpha val="70000"/>
                  </a:srgbClr>
                </a:outerShdw>
              </a:effectLst>
            </a:endParaRPr>
          </a:p>
        </p:txBody>
      </p:sp>
      <p:sp>
        <p:nvSpPr>
          <p:cNvPr id="7" name="Rectangle 6"/>
          <p:cNvSpPr/>
          <p:nvPr/>
        </p:nvSpPr>
        <p:spPr>
          <a:xfrm>
            <a:off x="179512" y="2578844"/>
            <a:ext cx="8738400" cy="400110"/>
          </a:xfrm>
          <a:prstGeom prst="rect">
            <a:avLst/>
          </a:prstGeom>
        </p:spPr>
        <p:txBody>
          <a:bodyPr wrap="square">
            <a:spAutoFit/>
          </a:bodyPr>
          <a:lstStyle/>
          <a:p>
            <a:pPr algn="ct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اداره کل تبلیغات .استانداری. بازرگانی و..را مجموعا ارگ مینامیم</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79512" y="2997097"/>
            <a:ext cx="8964488" cy="1015663"/>
          </a:xfrm>
          <a:prstGeom prst="rect">
            <a:avLst/>
          </a:prstGeom>
        </p:spPr>
        <p:txBody>
          <a:bodyPr wrap="square">
            <a:spAutoFit/>
          </a:bodyPr>
          <a:lstStyle/>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درسال 1316معماری ایران متاثر ازجنب معماری و شهرسازی مدرن وتلاش برای افریدن منطقه ای اداری. نظامی و اقتصادی در دل شهر بود.ارگ از وجود ساختمان های قدیمی پاکسازی نمود.</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بنای کاخ گلستان شمس العماره وتکیه دولت عناصری در این بخش بودند</a:t>
            </a: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6324641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07504" y="188640"/>
            <a:ext cx="9036496" cy="6740307"/>
          </a:xfrm>
          <a:prstGeom prst="rect">
            <a:avLst/>
          </a:prstGeom>
          <a:noFill/>
        </p:spPr>
        <p:txBody>
          <a:bodyPr wrap="square" rtlCol="1">
            <a:spAutoFit/>
          </a:bodyPr>
          <a:lstStyle/>
          <a:p>
            <a:r>
              <a:rPr lang="ar-SA" dirty="0" smtClean="0">
                <a:solidFill>
                  <a:schemeClr val="bg1"/>
                </a:solidFill>
              </a:rPr>
              <a:t>حسين قلي خان را به حكومت دامغان فرستاد ولي او راه عصيان پيش گرفت و به دست تركمانان كشته شد و آقا محمد خان تا مرگ كريم خان ، يعني تا سال 1193 هجري در شيراز ماند .</a:t>
            </a:r>
            <a:endParaRPr lang="en-US" dirty="0" smtClean="0">
              <a:solidFill>
                <a:schemeClr val="bg1"/>
              </a:solidFill>
            </a:endParaRPr>
          </a:p>
          <a:p>
            <a:r>
              <a:rPr lang="ar-SA" dirty="0" smtClean="0">
                <a:solidFill>
                  <a:schemeClr val="bg1"/>
                </a:solidFill>
              </a:rPr>
              <a:t>زماني كه مرگ كريم خان زند نزديك شد و حال وي رو به وخامت گذاشت ، آقا محمد خان پيوسته در پي يافتن فرصت بود تا از شيراز بگريزد . به همين سبب آن هنگام كه خواهرش يا به روايتي عمه اش زوجة كريم خان ، مرگ پادشاه زند را به اطلاع وي رسانيد ، آقا محمد خان بي درنگ به مازندران رفت و با گرد آوردن افراد قبيلة خود تلاشي همه جانبه را جهت به دست گرفتن قدرت آغاز كرد .</a:t>
            </a:r>
            <a:endParaRPr lang="en-US" dirty="0" smtClean="0">
              <a:solidFill>
                <a:schemeClr val="bg1"/>
              </a:solidFill>
            </a:endParaRPr>
          </a:p>
          <a:p>
            <a:r>
              <a:rPr lang="ar-SA" dirty="0" smtClean="0">
                <a:solidFill>
                  <a:schemeClr val="bg1"/>
                </a:solidFill>
              </a:rPr>
              <a:t>با پايان گرفتن كار مخالفان به ويژه لطفعلي خان زند ، آقا محمد خان در صحنة ايران به عنوان نخستين پادشاه سلسلة قاجار شناخته شد و فعاليت را براي تحكيم موقعيت خود چه از نظر مسايل داخلي و چه از جهت مسايل خارجي دنبال كرد تاريخ نشان مي دهد كه آقا محمد خان مقتدرترين و با كفايت ترين پادشاه سلسله قاجاريه بوده است ، زيرا بعد از و جانشينانش چنانكه به موقع خواهيم آورد از تدبير و سياست قدرتي برخوردار نبودند كه از جهات سياسي روي نام آنان تكيه شود ، و جز در جهت سستي عقيده ، شهوتراني و عياشي و آلت دست اين و آن بودن شهرتي به هم نرساندند . به قول حاج سياح : « . . . از نصف زمان فتحعلي شاه ، و تمام زمان محمد شاه و ناصرالدين شاه ، تاريخ ايران چيزي ندارد جز اينكه شاه به شكار رفت ، با كدام حاكم چه كرد ؟ يا كدام عالم بر سر مردم چه بلا آورد؟ يا درباريان كدام دسته به ديگري غلبه كرد ؟ يا چه قدر نسوان در دستگاه سلطنت جمع شده اند ؟ . . . » </a:t>
            </a:r>
            <a:endParaRPr lang="en-US" dirty="0" smtClean="0">
              <a:solidFill>
                <a:schemeClr val="bg1"/>
              </a:solidFill>
            </a:endParaRPr>
          </a:p>
          <a:p>
            <a:r>
              <a:rPr lang="ar-SA" dirty="0" smtClean="0">
                <a:solidFill>
                  <a:schemeClr val="bg1"/>
                </a:solidFill>
              </a:rPr>
              <a:t>در مورد نابساماني و هرج و مرج و آشفتگي وضع به گفتة دكتر فووريه طبيب مخصوص ناصرالدين شاه بايد توجه كرد كه مي گويد : « در اين مملكت دائما اوضاع و احوال به سهولت و به سرعت تغيير و تبديل مي يابد و بين تخت مقام ، با تخته تابوت فاصله زيادي وجود نداد . و اين نشانه خود رايي و عدم ثبات فكري پادشاهان و دولتمردان زمان قاجار است ، و چه خوب نظرية هولباك فيلسوف و متفكر مادي فرانسه در قرن هيجدهم در مورد بسياري از سلاطين قاجار صدق مي كند . هولباك مي گويد : « ما در روي زمين فقط پادشاهان و فرمانروايان نالايق و ظالمي را مي بينيم كه خوشگذراني و عياشي و تجمل در آنها ايجاد يك نوع رخوت و سستي نموده ، تملق و چاپلوسي اطرافيان آنها را گرفتار فساد و تباهي ساخته و به قدرت از آزادي سوء استفاده نموده اند و كسي آنها را مورد عتاب و مجازات قرار نداده كه جز تشديد تباهي و فساد ، نتيجه ديگري عايد آنان نشده است . به طور كلي ، اين فرمانروايان و سلاطين داراي استعداد ، اخلاق و خصايص حسنه نمي باشند . » </a:t>
            </a:r>
            <a:endParaRPr lang="en-US" dirty="0" smtClean="0">
              <a:solidFill>
                <a:schemeClr val="bg1"/>
              </a:solidFill>
            </a:endParaRPr>
          </a:p>
          <a:p>
            <a:endParaRPr lang="fa-IR" dirty="0"/>
          </a:p>
        </p:txBody>
      </p:sp>
    </p:spTree>
    <p:extLst>
      <p:ext uri="{BB962C8B-B14F-4D97-AF65-F5344CB8AC3E}">
        <p14:creationId xmlns:p14="http://schemas.microsoft.com/office/powerpoint/2010/main" val="821838188"/>
      </p:ext>
    </p:extLst>
  </p:cSld>
  <p:clrMapOvr>
    <a:masterClrMapping/>
  </p:clrMapOvr>
  <p:transition spd="slow">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TextBox 6"/>
          <p:cNvSpPr txBox="1"/>
          <p:nvPr/>
        </p:nvSpPr>
        <p:spPr>
          <a:xfrm>
            <a:off x="323528" y="200407"/>
            <a:ext cx="8280920" cy="584775"/>
          </a:xfrm>
          <a:prstGeom prst="rect">
            <a:avLst/>
          </a:prstGeom>
          <a:noFill/>
        </p:spPr>
        <p:txBody>
          <a:bodyPr wrap="square" rtlCol="1">
            <a:spAutoFit/>
          </a:bodyPr>
          <a:lstStyle/>
          <a:p>
            <a:pPr algn="ctr"/>
            <a:r>
              <a:rPr lang="fa-IR" sz="3200" b="1" i="1" dirty="0" smtClean="0">
                <a:solidFill>
                  <a:schemeClr val="accent6"/>
                </a:solidFill>
              </a:rPr>
              <a:t>نتیجه گیری</a:t>
            </a:r>
            <a:r>
              <a:rPr lang="fa-IR" sz="2400" b="1" i="1" dirty="0" smtClean="0">
                <a:solidFill>
                  <a:schemeClr val="accent6"/>
                </a:solidFill>
              </a:rPr>
              <a:t>:</a:t>
            </a:r>
            <a:endParaRPr lang="fa-IR" sz="2400" b="1" i="1" dirty="0">
              <a:solidFill>
                <a:schemeClr val="accent6"/>
              </a:solidFill>
            </a:endParaRPr>
          </a:p>
        </p:txBody>
      </p:sp>
      <p:sp>
        <p:nvSpPr>
          <p:cNvPr id="3" name="Rectangle 2"/>
          <p:cNvSpPr/>
          <p:nvPr/>
        </p:nvSpPr>
        <p:spPr>
          <a:xfrm>
            <a:off x="0" y="823862"/>
            <a:ext cx="8964488" cy="5016758"/>
          </a:xfrm>
          <a:prstGeom prst="rect">
            <a:avLst/>
          </a:prstGeom>
        </p:spPr>
        <p:txBody>
          <a:bodyPr wrap="square">
            <a:spAutoFit/>
          </a:bodyPr>
          <a:lstStyle/>
          <a:p>
            <a:r>
              <a:rPr lang="fa-IR" sz="2000" dirty="0">
                <a:solidFill>
                  <a:schemeClr val="bg1"/>
                </a:solidFill>
              </a:rPr>
              <a:t>معماری قاجار به حق، اصول، مبانی و الگوهای قدیم معماری ایران را ارتقا بخشید و نوآوری هایی از نظر فضا به وجود آورد. لیکن، به نظر می رسد، قوت لازم خلق یک معماری نوین را نداشت</a:t>
            </a:r>
            <a:r>
              <a:rPr lang="en-US" sz="2000" dirty="0">
                <a:solidFill>
                  <a:schemeClr val="bg1"/>
                </a:solidFill>
              </a:rPr>
              <a:t>.</a:t>
            </a:r>
            <a:br>
              <a:rPr lang="en-US" sz="2000" dirty="0">
                <a:solidFill>
                  <a:schemeClr val="bg1"/>
                </a:solidFill>
              </a:rPr>
            </a:br>
            <a:r>
              <a:rPr lang="fa-IR" sz="2000" dirty="0">
                <a:solidFill>
                  <a:schemeClr val="bg1"/>
                </a:solidFill>
              </a:rPr>
              <a:t>شاید این واقعیت که معماری مدرن در حد شایستگی تاریخی معماری خود را نداریم، از این امر ناشی شده باشد</a:t>
            </a:r>
            <a:r>
              <a:rPr lang="en-US" sz="2000" dirty="0" smtClean="0">
                <a:solidFill>
                  <a:schemeClr val="bg1"/>
                </a:solidFill>
              </a:rPr>
              <a:t>.</a:t>
            </a:r>
          </a:p>
          <a:p>
            <a:r>
              <a:rPr lang="fa-IR" sz="2000" b="1" dirty="0" smtClean="0">
                <a:solidFill>
                  <a:schemeClr val="bg1"/>
                </a:solidFill>
              </a:rPr>
              <a:t>-نقش موثر زنان در اقتصاد</a:t>
            </a:r>
          </a:p>
          <a:p>
            <a:r>
              <a:rPr lang="fa-IR" sz="2000" b="1" dirty="0" smtClean="0">
                <a:solidFill>
                  <a:schemeClr val="bg1"/>
                </a:solidFill>
              </a:rPr>
              <a:t>ا-ستفاده زیاد از رنگ های زرد و نارنجی در بناهای قاجار</a:t>
            </a:r>
          </a:p>
          <a:p>
            <a:r>
              <a:rPr lang="fa-IR" sz="2000" b="1" dirty="0" smtClean="0">
                <a:solidFill>
                  <a:schemeClr val="bg1"/>
                </a:solidFill>
              </a:rPr>
              <a:t>-استفاده از سقفهای </a:t>
            </a:r>
            <a:r>
              <a:rPr lang="fa-IR" sz="2000" b="1" dirty="0">
                <a:solidFill>
                  <a:schemeClr val="bg1"/>
                </a:solidFill>
              </a:rPr>
              <a:t>شیب دار و شیروانی</a:t>
            </a:r>
            <a:r>
              <a:rPr lang="en-US" sz="2000" b="1" dirty="0">
                <a:solidFill>
                  <a:schemeClr val="bg1"/>
                </a:solidFill>
              </a:rPr>
              <a:t/>
            </a:r>
            <a:br>
              <a:rPr lang="en-US" sz="2000" b="1" dirty="0">
                <a:solidFill>
                  <a:schemeClr val="bg1"/>
                </a:solidFill>
              </a:rPr>
            </a:br>
            <a:r>
              <a:rPr lang="en-US" sz="2000" b="1" dirty="0" smtClean="0">
                <a:solidFill>
                  <a:schemeClr val="bg1"/>
                </a:solidFill>
              </a:rPr>
              <a:t>-</a:t>
            </a:r>
            <a:r>
              <a:rPr lang="fa-IR" sz="2000" b="1" dirty="0" smtClean="0">
                <a:solidFill>
                  <a:schemeClr val="bg1"/>
                </a:solidFill>
              </a:rPr>
              <a:t>آمیزه </a:t>
            </a:r>
            <a:r>
              <a:rPr lang="fa-IR" sz="2000" b="1" dirty="0">
                <a:solidFill>
                  <a:schemeClr val="bg1"/>
                </a:solidFill>
              </a:rPr>
              <a:t>ای از معماری ایرانی و </a:t>
            </a:r>
            <a:r>
              <a:rPr lang="fa-IR" sz="2000" b="1" dirty="0" smtClean="0">
                <a:solidFill>
                  <a:schemeClr val="bg1"/>
                </a:solidFill>
              </a:rPr>
              <a:t>اروپائی</a:t>
            </a:r>
          </a:p>
          <a:p>
            <a:r>
              <a:rPr lang="fa-IR" sz="2000" b="1" dirty="0" smtClean="0">
                <a:solidFill>
                  <a:schemeClr val="bg1"/>
                </a:solidFill>
              </a:rPr>
              <a:t>-مساجد </a:t>
            </a:r>
            <a:r>
              <a:rPr lang="fa-IR" sz="2000" b="1" dirty="0">
                <a:solidFill>
                  <a:schemeClr val="bg1"/>
                </a:solidFill>
              </a:rPr>
              <a:t>کمتری نسبت به دوره های قبل ساخته </a:t>
            </a:r>
            <a:r>
              <a:rPr lang="fa-IR" sz="2000" b="1" dirty="0" smtClean="0">
                <a:solidFill>
                  <a:schemeClr val="bg1"/>
                </a:solidFill>
              </a:rPr>
              <a:t>شد.</a:t>
            </a:r>
          </a:p>
          <a:p>
            <a:r>
              <a:rPr lang="en-US" sz="2000" b="1" dirty="0" smtClean="0">
                <a:solidFill>
                  <a:schemeClr val="bg1"/>
                </a:solidFill>
              </a:rPr>
              <a:t>-</a:t>
            </a:r>
            <a:r>
              <a:rPr lang="fa-IR" sz="2000" b="1" dirty="0" smtClean="0">
                <a:solidFill>
                  <a:schemeClr val="bg1"/>
                </a:solidFill>
              </a:rPr>
              <a:t>استفاده </a:t>
            </a:r>
            <a:r>
              <a:rPr lang="fa-IR" sz="2000" b="1" dirty="0">
                <a:solidFill>
                  <a:schemeClr val="bg1"/>
                </a:solidFill>
              </a:rPr>
              <a:t>از مصالح </a:t>
            </a:r>
            <a:r>
              <a:rPr lang="fa-IR" sz="2000" b="1" dirty="0" smtClean="0">
                <a:solidFill>
                  <a:schemeClr val="bg1"/>
                </a:solidFill>
              </a:rPr>
              <a:t>خشت، آجر،سنگ ،سیمان </a:t>
            </a:r>
            <a:r>
              <a:rPr lang="fa-IR" sz="2000" b="1" dirty="0">
                <a:solidFill>
                  <a:schemeClr val="bg1"/>
                </a:solidFill>
              </a:rPr>
              <a:t>وآهن</a:t>
            </a:r>
            <a:endParaRPr lang="fa-IR" sz="2000" b="1" dirty="0" smtClean="0">
              <a:solidFill>
                <a:schemeClr val="bg1"/>
              </a:solidFill>
            </a:endParaRPr>
          </a:p>
          <a:p>
            <a:r>
              <a:rPr lang="fa-IR" sz="2000" b="1" dirty="0" smtClean="0">
                <a:solidFill>
                  <a:schemeClr val="bg1"/>
                </a:solidFill>
              </a:rPr>
              <a:t>-ایجاد </a:t>
            </a:r>
            <a:r>
              <a:rPr lang="fa-IR" sz="2000" b="1" dirty="0">
                <a:solidFill>
                  <a:schemeClr val="bg1"/>
                </a:solidFill>
              </a:rPr>
              <a:t>حس امنیت </a:t>
            </a:r>
            <a:r>
              <a:rPr lang="fa-IR" sz="2000" b="1" dirty="0" smtClean="0">
                <a:solidFill>
                  <a:schemeClr val="bg1"/>
                </a:solidFill>
              </a:rPr>
              <a:t>ومحرمیت در بناهای این دوره</a:t>
            </a:r>
          </a:p>
          <a:p>
            <a:r>
              <a:rPr lang="fa-IR" sz="2000" b="1" dirty="0" smtClean="0">
                <a:solidFill>
                  <a:schemeClr val="bg1"/>
                </a:solidFill>
              </a:rPr>
              <a:t>-ایجاد ورودی طاقدار در باغ ها</a:t>
            </a:r>
          </a:p>
          <a:p>
            <a:endParaRPr lang="fa-IR" sz="2000" b="1" dirty="0" smtClean="0">
              <a:solidFill>
                <a:schemeClr val="bg1"/>
              </a:solidFill>
            </a:endParaRPr>
          </a:p>
          <a:p>
            <a:r>
              <a:rPr lang="en-US" sz="2000" b="1" dirty="0">
                <a:solidFill>
                  <a:schemeClr val="bg1"/>
                </a:solidFill>
              </a:rPr>
              <a:t/>
            </a:r>
            <a:br>
              <a:rPr lang="en-US" sz="2000" b="1" dirty="0">
                <a:solidFill>
                  <a:schemeClr val="bg1"/>
                </a:solidFill>
              </a:rPr>
            </a:br>
            <a:endParaRPr lang="en-US" sz="2000" b="1" dirty="0" smtClean="0">
              <a:solidFill>
                <a:schemeClr val="bg1"/>
              </a:solidFill>
            </a:endParaRPr>
          </a:p>
          <a:p>
            <a:endParaRPr lang="fa-IR" sz="2000" dirty="0">
              <a:solidFill>
                <a:schemeClr val="bg1"/>
              </a:solidFill>
            </a:endParaRPr>
          </a:p>
        </p:txBody>
      </p:sp>
    </p:spTree>
    <p:extLst>
      <p:ext uri="{BB962C8B-B14F-4D97-AF65-F5344CB8AC3E}">
        <p14:creationId xmlns:p14="http://schemas.microsoft.com/office/powerpoint/2010/main" val="267188918"/>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27" y="0"/>
            <a:ext cx="9144000" cy="6858000"/>
          </a:xfrm>
        </p:spPr>
      </p:pic>
      <p:sp>
        <p:nvSpPr>
          <p:cNvPr id="8" name="TextBox 7"/>
          <p:cNvSpPr txBox="1"/>
          <p:nvPr/>
        </p:nvSpPr>
        <p:spPr>
          <a:xfrm>
            <a:off x="-36512" y="44624"/>
            <a:ext cx="9144000" cy="707886"/>
          </a:xfrm>
          <a:prstGeom prst="rect">
            <a:avLst/>
          </a:prstGeom>
          <a:noFill/>
        </p:spPr>
        <p:txBody>
          <a:bodyPr wrap="square" rtlCol="1">
            <a:spAutoFit/>
          </a:bodyPr>
          <a:lstStyle/>
          <a:p>
            <a:pPr algn="ctr"/>
            <a:r>
              <a:rPr lang="fa-IR" sz="2000" b="1" i="1" dirty="0" smtClean="0">
                <a:solidFill>
                  <a:schemeClr val="accent6"/>
                </a:solidFill>
              </a:rPr>
              <a:t>گرایشهای مدهبی-آیینی(اجتماعی)</a:t>
            </a:r>
          </a:p>
          <a:p>
            <a:endParaRPr lang="fa-IR" sz="2000" b="1" i="1" dirty="0">
              <a:solidFill>
                <a:srgbClr val="FFC000"/>
              </a:solidFill>
            </a:endParaRPr>
          </a:p>
        </p:txBody>
      </p:sp>
      <p:sp>
        <p:nvSpPr>
          <p:cNvPr id="10" name="TextBox 9"/>
          <p:cNvSpPr txBox="1"/>
          <p:nvPr/>
        </p:nvSpPr>
        <p:spPr>
          <a:xfrm>
            <a:off x="0" y="398567"/>
            <a:ext cx="9107488" cy="6463308"/>
          </a:xfrm>
          <a:prstGeom prst="rect">
            <a:avLst/>
          </a:prstGeom>
          <a:noFill/>
        </p:spPr>
        <p:txBody>
          <a:bodyPr wrap="square" rtlCol="1">
            <a:spAutoFit/>
          </a:bodyPr>
          <a:lstStyle/>
          <a:p>
            <a:r>
              <a:rPr lang="ar-SA" b="1" dirty="0">
                <a:solidFill>
                  <a:srgbClr val="FFFF00"/>
                </a:solidFill>
              </a:rPr>
              <a:t>ايران در آستانه قرن نوزدهم</a:t>
            </a:r>
            <a:endParaRPr lang="en-US" b="1" dirty="0">
              <a:solidFill>
                <a:srgbClr val="FFFF00"/>
              </a:solidFill>
            </a:endParaRPr>
          </a:p>
          <a:p>
            <a:r>
              <a:rPr lang="ar-SA" dirty="0">
                <a:solidFill>
                  <a:srgbClr val="FFC000"/>
                </a:solidFill>
              </a:rPr>
              <a:t>آنچه كه در خصوص ايران آن قرن مي دانيم اطلاعاتي است كه به توسط غربيان در اختيار داريم ويژگي هاي ايران آن عصر را به سه بخش اقتصادي اجتماعي و سياسي تقسيم نمود . در آستانه قرن نوزدهم ايران داراي 5 الي 6 ميليون نفر جمعيت بود. جمعيت ايران 20 درصد شهر نشين و 80 درصد در روستاها بسر مي بردند و        ستون اصلي كشور متكي به كشاورزي و دامداري يا اقتصاد شباني بود كه ميتوان آنرا يك اقتصاد معيشتي با بخور و نمير تعريف نمود. ويژگي بعدي اقتصاد ايران فقدان ارتباطات و فقدان راه بود.</a:t>
            </a:r>
            <a:endParaRPr lang="en-US" dirty="0">
              <a:solidFill>
                <a:srgbClr val="FFC000"/>
              </a:solidFill>
            </a:endParaRPr>
          </a:p>
          <a:p>
            <a:r>
              <a:rPr lang="ar-SA" dirty="0">
                <a:solidFill>
                  <a:srgbClr val="FFC000"/>
                </a:solidFill>
              </a:rPr>
              <a:t>در حاليكه در همان زمان امپراطوري عثماني و مصر كيلومترها خط آهن داشتند در ايران در ابتداي قرن بيستم فقط 15 كيلومتر خط آهن كشيده شده بود در ابتداي قرن نوزدهم اقتصاد ايران مشابه يك روستاي عقب مانده، كم آب و دور افتاده توصيف مي شود . بي خبري ايرانيان از دنيائي كه در آن مي زيستند چنان عميق بود كه فتحعليشاه رهبر سياسي تصور مي كرد راه رسيدن به « ينگه دنيا» «قاره آمريكا» از طريق كندن زمين و حفر چاه است.</a:t>
            </a:r>
            <a:endParaRPr lang="en-US" dirty="0">
              <a:solidFill>
                <a:srgbClr val="FFC000"/>
              </a:solidFill>
            </a:endParaRPr>
          </a:p>
          <a:p>
            <a:r>
              <a:rPr lang="ar-SA" dirty="0">
                <a:solidFill>
                  <a:srgbClr val="FFC000"/>
                </a:solidFill>
              </a:rPr>
              <a:t>فقدان ارتباط موجب عقب افتادگي شديد مردم در تجارت، سياست ، روابط بين الملل علم و فرهنگ منقطع ، منفك و جاي مانده از مابقي جهان بوده. دلايل مختلفي را در ريشه يابي عقب افتادگي ايران مي توان بر شمرد ولي نويسنده بر طبق ديدگاه خود استعمار را عامل عقب ماندگي دانسته، اين نظر يه كه توسط تفكر چپ وارد معرفت سياسي جامعه  ما گرديده اكنون مبدل به يكي از جدي ترين ديدگاهها در ريشه يابي علل عقب افتادگي ايران شده . در اين نظريه ، سرمايه داري شركتهاي چند مليتي، امپرياليزم، استكبار، استعمار و در يك كلام غرب عامل  اصلي عقب ماندگي ايران قلمداد مي شود. اين نظريه تحت عنوان تئوري وابستگي بعد از جنگ جهاني دوم از جانب برخي جامعه شناسان و اقتصاد دانان راديكال ماركسيست در غرب شكل گرفت، امروزه در ميان جامعه شناسان و نظريه پردازان مباحث توسعه در غرب «نظريه تئوري وابستگي» كمتر دنبال شده ولي در كشور ما  كماكان اصلي ترين نظريه در تبين و تحليل پديده عقب ماندگي ايست. </a:t>
            </a:r>
            <a:endParaRPr lang="en-US" dirty="0">
              <a:solidFill>
                <a:srgbClr val="FFC000"/>
              </a:solidFill>
            </a:endParaRPr>
          </a:p>
          <a:p>
            <a:r>
              <a:rPr lang="ar-SA" dirty="0">
                <a:solidFill>
                  <a:srgbClr val="FFC000"/>
                </a:solidFill>
              </a:rPr>
              <a:t>مقبوليت تئوري وابستگي به واسطه پيام غرب ستيزانه اي است كه در آن نهفته است.</a:t>
            </a:r>
            <a:endParaRPr lang="en-US" dirty="0">
              <a:solidFill>
                <a:srgbClr val="FFC000"/>
              </a:solidFill>
            </a:endParaRPr>
          </a:p>
          <a:p>
            <a:r>
              <a:rPr lang="ar-SA" b="1" dirty="0">
                <a:solidFill>
                  <a:srgbClr val="FFC000"/>
                </a:solidFill>
              </a:rPr>
              <a:t>حال چرا تفكر غرب ستيزي در جامعه ايران رواج يافته؟</a:t>
            </a:r>
            <a:endParaRPr lang="en-US" dirty="0">
              <a:solidFill>
                <a:srgbClr val="FFC000"/>
              </a:solidFill>
            </a:endParaRPr>
          </a:p>
          <a:p>
            <a:r>
              <a:rPr lang="ar-SA" dirty="0">
                <a:solidFill>
                  <a:srgbClr val="FFC000"/>
                </a:solidFill>
              </a:rPr>
              <a:t>قرن نوزدهم را مي توان عصر به وجود آمدن تماس و گسترش ارتباطات دانست كه تبعات بسيار مهم تاريخي به بار آورد و به منزله الگوئي براي پيشرفت و از ميان برداشتن بي خبري ‌اجتماعي ، اقتصادي و استبداد سياسي بوده كه موجب اميد و قوت قلب ايرانيان طالب پيشرفت و اصلاحات </a:t>
            </a:r>
            <a:r>
              <a:rPr lang="ar-SA" dirty="0" smtClean="0">
                <a:solidFill>
                  <a:srgbClr val="FFC000"/>
                </a:solidFill>
              </a:rPr>
              <a:t>گرديده</a:t>
            </a:r>
            <a:endParaRPr lang="fa-IR" dirty="0">
              <a:solidFill>
                <a:srgbClr val="FFC000"/>
              </a:solidFill>
            </a:endParaRPr>
          </a:p>
        </p:txBody>
      </p:sp>
    </p:spTree>
    <p:extLst>
      <p:ext uri="{BB962C8B-B14F-4D97-AF65-F5344CB8AC3E}">
        <p14:creationId xmlns:p14="http://schemas.microsoft.com/office/powerpoint/2010/main" val="153709955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92288" y="5367338"/>
            <a:ext cx="5486400" cy="1490662"/>
          </a:xfrm>
        </p:spPr>
        <p:txBody>
          <a:bodyPr/>
          <a:lstStyle/>
          <a:p>
            <a:endParaRPr lang="fa-IR" dirty="0"/>
          </a:p>
        </p:txBody>
      </p:sp>
      <p:sp>
        <p:nvSpPr>
          <p:cNvPr id="4" name="Text Placeholder 3"/>
          <p:cNvSpPr>
            <a:spLocks noGrp="1"/>
          </p:cNvSpPr>
          <p:nvPr>
            <p:ph type="body" sz="half" idx="2"/>
          </p:nvPr>
        </p:nvSpPr>
        <p:spPr/>
        <p:txBody>
          <a:bodyPr/>
          <a:lstStyle/>
          <a:p>
            <a:endParaRPr lang="fa-IR"/>
          </a:p>
        </p:txBody>
      </p:sp>
      <p:sp>
        <p:nvSpPr>
          <p:cNvPr id="24" name="TextBox 23"/>
          <p:cNvSpPr txBox="1"/>
          <p:nvPr/>
        </p:nvSpPr>
        <p:spPr>
          <a:xfrm>
            <a:off x="2483768" y="620688"/>
            <a:ext cx="5184576" cy="369332"/>
          </a:xfrm>
          <a:prstGeom prst="rect">
            <a:avLst/>
          </a:prstGeom>
          <a:noFill/>
        </p:spPr>
        <p:txBody>
          <a:bodyPr wrap="square" rtlCol="1">
            <a:spAutoFit/>
          </a:bodyPr>
          <a:lstStyle/>
          <a:p>
            <a:r>
              <a:rPr lang="fa-IR" b="1" dirty="0" smtClean="0">
                <a:solidFill>
                  <a:schemeClr val="bg1"/>
                </a:solidFill>
              </a:rPr>
              <a:t>بییسسیس</a:t>
            </a:r>
            <a:endParaRPr lang="fa-IR" b="1" dirty="0">
              <a:solidFill>
                <a:schemeClr val="bg1"/>
              </a:solidFill>
            </a:endParaRPr>
          </a:p>
        </p:txBody>
      </p:sp>
      <p:pic>
        <p:nvPicPr>
          <p:cNvPr id="26" name="Picture Placeholder 2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27" name="TextBox 26"/>
          <p:cNvSpPr txBox="1"/>
          <p:nvPr/>
        </p:nvSpPr>
        <p:spPr>
          <a:xfrm>
            <a:off x="0" y="36097"/>
            <a:ext cx="9144000" cy="7448193"/>
          </a:xfrm>
          <a:prstGeom prst="rect">
            <a:avLst/>
          </a:prstGeom>
          <a:noFill/>
        </p:spPr>
        <p:txBody>
          <a:bodyPr wrap="square" rtlCol="1">
            <a:spAutoFit/>
          </a:bodyPr>
          <a:lstStyle/>
          <a:p>
            <a:r>
              <a:rPr lang="ar-SA" dirty="0" smtClean="0">
                <a:solidFill>
                  <a:schemeClr val="bg1"/>
                </a:solidFill>
              </a:rPr>
              <a:t>، اين تحول در پيدايش انقلاب مشروطه نقش داشته و اين انقلاب خود نيز نتوانست موفق باشد  و موج غرب گرايي فكري با مشروطه به اوج خود رسيد.</a:t>
            </a:r>
            <a:endParaRPr lang="en-US" dirty="0" smtClean="0">
              <a:solidFill>
                <a:schemeClr val="bg1"/>
              </a:solidFill>
            </a:endParaRPr>
          </a:p>
          <a:p>
            <a:r>
              <a:rPr lang="ar-SA" dirty="0" smtClean="0">
                <a:solidFill>
                  <a:schemeClr val="bg1"/>
                </a:solidFill>
              </a:rPr>
              <a:t>سئوال قابل طرح آنست كه چه شد كه تفكر «غرب گراي» قبلي اين چنين جاي خود را به معرفت «غرب ستيز» فعلي داد؟</a:t>
            </a:r>
            <a:endParaRPr lang="en-US" dirty="0" smtClean="0">
              <a:solidFill>
                <a:schemeClr val="bg1"/>
              </a:solidFill>
            </a:endParaRPr>
          </a:p>
          <a:p>
            <a:r>
              <a:rPr lang="ar-SA" dirty="0" smtClean="0">
                <a:solidFill>
                  <a:schemeClr val="bg1"/>
                </a:solidFill>
              </a:rPr>
              <a:t>نخستين دليل رواج اين فرهنگ عقب ماندگي مزمن علوم انساني در ايران و فقدان روش نقد نظري باز مي گردد. دليل بعدي كه اسباب موفقيت نگرش جديد به غرب را فراهم آورد آن بود كه اين انديشه توسط چپ وارد جامعه ما گرديد. دليل سوم نظريه استعمار ، عامل عقب ماندگي آن بود كه بسياري از آراي چپ توسط گروهي و جريانات اسلامي مورد استفاده قرارگرفت و آراي چپ از مقبوليت زيادتر بين اقشار تحصيل كرده و دانشمند و روشنفكران جامعه برخوردار بود. همچون مجاهدين كه عملاً حد و مرزي ميان اسلام و ماركسيزم قائل نبودند و به اين اعتبار كه ماركسيزم تنها ايدئولوژي  و حامي منافع ستمديدگان و زحمتكشان است . وارد تفكر مجاهدين شد.</a:t>
            </a:r>
            <a:endParaRPr lang="en-US" dirty="0" smtClean="0">
              <a:solidFill>
                <a:schemeClr val="bg1"/>
              </a:solidFill>
            </a:endParaRPr>
          </a:p>
          <a:p>
            <a:r>
              <a:rPr lang="ar-SA" dirty="0" smtClean="0">
                <a:solidFill>
                  <a:schemeClr val="bg1"/>
                </a:solidFill>
              </a:rPr>
              <a:t>بنابر اين جريان «غرب ستيزي» يا پيدايش جريانات اسلام گراي مدرن در ايران تقويت گرديد و به دنبال پيروزي انقلاب اسلامي در ايران به مراتب جديتر گذشت.</a:t>
            </a:r>
            <a:endParaRPr lang="en-US" dirty="0" smtClean="0">
              <a:solidFill>
                <a:schemeClr val="bg1"/>
              </a:solidFill>
            </a:endParaRPr>
          </a:p>
          <a:p>
            <a:r>
              <a:rPr lang="ar-SA" dirty="0" smtClean="0">
                <a:solidFill>
                  <a:schemeClr val="bg1"/>
                </a:solidFill>
              </a:rPr>
              <a:t> </a:t>
            </a:r>
            <a:r>
              <a:rPr lang="ar-SA" sz="2400" b="1" i="1" dirty="0" smtClean="0">
                <a:solidFill>
                  <a:schemeClr val="accent6"/>
                </a:solidFill>
              </a:rPr>
              <a:t>علل بقاء قاجارها </a:t>
            </a:r>
            <a:endParaRPr lang="en-US" sz="2400" b="1" i="1" dirty="0" smtClean="0">
              <a:solidFill>
                <a:schemeClr val="accent6"/>
              </a:solidFill>
            </a:endParaRPr>
          </a:p>
          <a:p>
            <a:r>
              <a:rPr lang="ar-SA" sz="2000" dirty="0" smtClean="0">
                <a:solidFill>
                  <a:schemeClr val="bg1"/>
                </a:solidFill>
              </a:rPr>
              <a:t>چگونه قاجارها موفق شدندنزديك به يك قرن و نيم حكومت نمايند؟ و چگونه توانستند داراي طولانترين مدت حكومت در ايران پس از اسلام باشند. ايا مردم ايران متوجه فساد در دستگاه حكومتي نشده بودند؟</a:t>
            </a:r>
            <a:endParaRPr lang="en-US" sz="2000" dirty="0" smtClean="0">
              <a:solidFill>
                <a:schemeClr val="bg1"/>
              </a:solidFill>
            </a:endParaRPr>
          </a:p>
          <a:p>
            <a:r>
              <a:rPr lang="ar-SA" sz="2000" dirty="0" smtClean="0">
                <a:solidFill>
                  <a:schemeClr val="bg1"/>
                </a:solidFill>
              </a:rPr>
              <a:t>اما واقعيت آنست كه مخالفتها فقط در دو دهه آخر عمر اين سلسله صورت گرفت و اساساً فكر مخالفت و اعتراض مطرح نبوده. و توجه به اينكه قاجارها نه كشور داري مي كردند. نه به فكر عمران و آباداني بودند ، نه صفات شخصي خوب داشتند، نه ارتش مرتبي و نه از يك ماشين اجرائي كارا و اقتصاد توانمند برخوردار بودند ، نه محبوبيت سياسي و يا حتي وجهه ديني داشتند ، چگونه توانستند نزديك به يك قرن نيم حكومت نمايند؟</a:t>
            </a:r>
            <a:endParaRPr lang="en-US" sz="2000" dirty="0" smtClean="0">
              <a:solidFill>
                <a:schemeClr val="bg1"/>
              </a:solidFill>
            </a:endParaRPr>
          </a:p>
          <a:p>
            <a:r>
              <a:rPr lang="ar-SA" sz="2000" dirty="0" smtClean="0">
                <a:solidFill>
                  <a:schemeClr val="bg1"/>
                </a:solidFill>
              </a:rPr>
              <a:t>اولين درخشش سر سلسله قاجاريه يكپارچه كردن ايران بودن كه عملاً از دست رفته بود آغا محمد خان كه رئيس يك قبيله بود مردي جنگجو ، نترس ، خستگي ناپذير و جاه طلب بود و سبك زندگيش قبل و بعد از پادشاهي تفاوت چنداني نكرد، وي مردي كاردان ، با لياقت و مدبر بود و سرزميني را كه پريشان و گرفتار ملوك و الطوايف بود امن كرده و جهانيان را از پيشرفت هاي خود خيره ساخت مهم ترين ويژگي آغامحمدخان نظامي گري او</a:t>
            </a:r>
            <a:r>
              <a:rPr lang="fa-IR" sz="2000" dirty="0" smtClean="0">
                <a:solidFill>
                  <a:schemeClr val="bg1"/>
                </a:solidFill>
              </a:rPr>
              <a:t>بود</a:t>
            </a:r>
            <a:r>
              <a:rPr lang="ar-SA" sz="2000" dirty="0" smtClean="0">
                <a:solidFill>
                  <a:schemeClr val="bg1"/>
                </a:solidFill>
              </a:rPr>
              <a:t>.</a:t>
            </a:r>
            <a:endParaRPr lang="en-US" sz="2000" dirty="0" smtClean="0">
              <a:solidFill>
                <a:schemeClr val="bg1"/>
              </a:solidFill>
            </a:endParaRPr>
          </a:p>
          <a:p>
            <a:endParaRPr lang="fa-IR" dirty="0" smtClean="0">
              <a:solidFill>
                <a:schemeClr val="bg1"/>
              </a:solidFill>
            </a:endParaRPr>
          </a:p>
          <a:p>
            <a:endParaRPr lang="fa-IR" dirty="0">
              <a:solidFill>
                <a:schemeClr val="bg1"/>
              </a:solidFill>
            </a:endParaRPr>
          </a:p>
        </p:txBody>
      </p:sp>
    </p:spTree>
    <p:extLst>
      <p:ext uri="{BB962C8B-B14F-4D97-AF65-F5344CB8AC3E}">
        <p14:creationId xmlns:p14="http://schemas.microsoft.com/office/powerpoint/2010/main" val="2410602067"/>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8000"/>
          </a:xfrm>
        </p:spPr>
      </p:pic>
      <p:sp>
        <p:nvSpPr>
          <p:cNvPr id="4" name="Text Placeholder 3"/>
          <p:cNvSpPr>
            <a:spLocks noGrp="1"/>
          </p:cNvSpPr>
          <p:nvPr>
            <p:ph type="body" sz="half" idx="2"/>
          </p:nvPr>
        </p:nvSpPr>
        <p:spPr/>
        <p:txBody>
          <a:bodyPr/>
          <a:lstStyle/>
          <a:p>
            <a:endParaRPr lang="fa-IR"/>
          </a:p>
        </p:txBody>
      </p:sp>
      <p:sp>
        <p:nvSpPr>
          <p:cNvPr id="6" name="TextBox 5"/>
          <p:cNvSpPr txBox="1"/>
          <p:nvPr/>
        </p:nvSpPr>
        <p:spPr>
          <a:xfrm>
            <a:off x="0" y="14514"/>
            <a:ext cx="8999984" cy="6555641"/>
          </a:xfrm>
          <a:prstGeom prst="rect">
            <a:avLst/>
          </a:prstGeom>
          <a:noFill/>
        </p:spPr>
        <p:txBody>
          <a:bodyPr wrap="square" rtlCol="1">
            <a:spAutoFit/>
          </a:bodyPr>
          <a:lstStyle/>
          <a:p>
            <a:r>
              <a:rPr lang="ar-SA" sz="2000" dirty="0">
                <a:solidFill>
                  <a:schemeClr val="bg1"/>
                </a:solidFill>
              </a:rPr>
              <a:t>دومين حاكم سلسله قاجار نزديك چهل سال حكومت كرد و اين سئوال مطرح است كه وي يا آنكه نه بنيه نظامي داشت نه از اقتصاد محكمي برخوردار بود ، نه از يك بوركراسي  منسجم و نه از محبوبتي در ميان مردم، چگونه توانست 40 سال بي درد سر حكومت كند؟</a:t>
            </a:r>
            <a:endParaRPr lang="en-US" sz="2000" dirty="0">
              <a:solidFill>
                <a:schemeClr val="bg1"/>
              </a:solidFill>
            </a:endParaRPr>
          </a:p>
          <a:p>
            <a:r>
              <a:rPr lang="ar-SA" sz="2000" dirty="0">
                <a:solidFill>
                  <a:schemeClr val="bg1"/>
                </a:solidFill>
              </a:rPr>
              <a:t>در يك كلام حكومت بر ايران آنروز ، چندان پيچيده و طاقت فرسا نبود. و مادام كه جامعه چنين حالتي داشت قاجارها بدون درد سر بودند. ولي بتدريج كه تحولاتي حاصل شد در اوليه كار دچار اشكالاتي شدند.</a:t>
            </a:r>
            <a:endParaRPr lang="en-US" sz="2000" dirty="0">
              <a:solidFill>
                <a:schemeClr val="bg1"/>
              </a:solidFill>
            </a:endParaRPr>
          </a:p>
          <a:p>
            <a:r>
              <a:rPr lang="ar-SA" sz="2000" dirty="0">
                <a:solidFill>
                  <a:schemeClr val="bg1"/>
                </a:solidFill>
              </a:rPr>
              <a:t>عامل بعدي در بقاي قاجارها تغيير در ساختار نظام قبيلگي در داخل و خارج از ايران بود در خلال اين قرن جمعيت صحرانشين كاهش يافت و گسترش شهر ها به موجب كاهش جمعيت صحرا نشين شد و به اين ترتيب توان نظامي قبايل نيز كاهش يافت، پيدايش ارتباطات جديد ، تسلط حكومت بر اطراف و اكناف  و دگر گوني تجاري و اقتصادي دست به دست هم داده و ديگر قبايل از آن قدرت و نفوذ قبلي برخوردار نبودند. كاهش خطر قبايل اگر چه براي بقاي قاجارها مهم بود ، اما به هر حال آنان براي اعمال حاكميت خود مجبور به اتخاذ روش ها و سياستهايي بودند كه مهم ترين و اصلي ترين سياست يا استراتژي آنها براي حكومت سياست تفرقه بيانداز و حكومت كن بوده سئوال بعدي اينست كه اين سياست را در عمل چگونه اجرا مي كردند؟ بنظر مي رسد ازدواج يكي از مؤثر ترين شيوه ها بوده، كه به مصلحت سياسي با وابستگان درجه اول سران عشاير و ايلات و در مواردي علما صورت مي گرفته. در هر ازدواج مخالفي مبدل به يك متحد و يا حداقل خنثي مي گرديد. و به اين ترتيب دربار فتحعليشاه بدل به مركز قدرت سياسي كشور شد.</a:t>
            </a:r>
            <a:endParaRPr lang="en-US" sz="2000" dirty="0">
              <a:solidFill>
                <a:schemeClr val="bg1"/>
              </a:solidFill>
            </a:endParaRPr>
          </a:p>
          <a:p>
            <a:r>
              <a:rPr lang="ar-SA" sz="2000" dirty="0">
                <a:solidFill>
                  <a:schemeClr val="bg1"/>
                </a:solidFill>
              </a:rPr>
              <a:t>عنصر ديگري كه غير مستقيم به بقاء قاجار كمك نمود فقدان تلاش جدي در جهت تغيير و اصلاحات بوده زيرا اصلاحات به منافع گروهي خدشه وارد كرده ، نياز به بودجه و هزينه كلان داشته و طبعاً تبعاتي مثل بالا رفتن هزينه زندگي و ماليات دارد كه خود ايجاد نارضايتي مي نمايد قاجارها در يكصد سال اول حكومتشان از به اجراء گذاردن هر گونه تغيير و اصلاح جدي خودداري نموده و به اين ترتيب تعادل سنتي جامعه را حفظ كردند و آخرين عامل در بقاي اين سلسله مذهب بود كه از حساسيت خاصي برخوردار بوده است</a:t>
            </a:r>
            <a:r>
              <a:rPr lang="ar-SA"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4140463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6986528"/>
          </a:xfrm>
          <a:prstGeom prst="rect">
            <a:avLst/>
          </a:prstGeom>
          <a:noFill/>
        </p:spPr>
        <p:txBody>
          <a:bodyPr wrap="square" rtlCol="1">
            <a:spAutoFit/>
          </a:bodyPr>
          <a:lstStyle/>
          <a:p>
            <a:r>
              <a:rPr lang="ar-SA" sz="2800" b="1" i="1" dirty="0" smtClean="0">
                <a:solidFill>
                  <a:schemeClr val="accent6"/>
                </a:solidFill>
              </a:rPr>
              <a:t>مذهب </a:t>
            </a:r>
            <a:r>
              <a:rPr lang="ar-SA" sz="2800" b="1" i="1" dirty="0">
                <a:solidFill>
                  <a:schemeClr val="accent6"/>
                </a:solidFill>
              </a:rPr>
              <a:t>و قاجارها</a:t>
            </a:r>
            <a:endParaRPr lang="en-US" sz="2800" b="1" i="1" dirty="0">
              <a:solidFill>
                <a:schemeClr val="accent6"/>
              </a:solidFill>
            </a:endParaRPr>
          </a:p>
          <a:p>
            <a:r>
              <a:rPr lang="ar-SA" sz="2000" dirty="0">
                <a:solidFill>
                  <a:schemeClr val="bg1"/>
                </a:solidFill>
              </a:rPr>
              <a:t>رابطه قاجارها با مذهب از چندين عنصر تشكيل ميشده كه تحليل آنرا پيچيده مي سازد. رابطه چند بعدي اين سلسله با مذهب به سه بخش اصلي تقسيم مي شود.</a:t>
            </a:r>
            <a:endParaRPr lang="en-US" sz="2000" dirty="0">
              <a:solidFill>
                <a:schemeClr val="bg1"/>
              </a:solidFill>
            </a:endParaRPr>
          </a:p>
          <a:p>
            <a:r>
              <a:rPr lang="ar-SA" sz="2000" dirty="0">
                <a:solidFill>
                  <a:schemeClr val="bg1"/>
                </a:solidFill>
              </a:rPr>
              <a:t>نخست جايگاه كلي حكومت قاجارها در چارچوب باورهاي نظري شيعه در قرن نوزدهم ثانياً چگونگي نگرش فردي حكام قاجار نسبت به دين و علما و متقابلاً نظر علما به حكام و بالاخره بررسي عوامل بين علما و دربار قاجار.</a:t>
            </a:r>
            <a:endParaRPr lang="en-US" sz="2000" dirty="0">
              <a:solidFill>
                <a:schemeClr val="bg1"/>
              </a:solidFill>
            </a:endParaRPr>
          </a:p>
          <a:p>
            <a:r>
              <a:rPr lang="ar-SA" sz="2000" dirty="0">
                <a:solidFill>
                  <a:schemeClr val="bg1"/>
                </a:solidFill>
              </a:rPr>
              <a:t>اگر چه قاجارها صفويه نبودند و ويژگيهاي ديني معنوي آنان را نداشتند، اما مباني فلسفي ديني و فلسفه سياسي نگرش به حكومت در جامعه اي كه آنان در آن به قدرت رسيدند تفاوتي ماهوي با جامعه صفويه نداشت، و براساس گزارشهاي تاريخي آغامحمد خان قاجار در هنگام تاجگذاري در يك حركت سمبوليك همچون شاه اسماعيل شمشير وي را بر كمر بست و اعلام كرد كه سلطنتش و شمشيرش هر دو در خدمت به تشيع مي باشد شرح دينداري دومين پادشاه قاجار نيز بسيار مفصل تر است وي مساجد بسياري در تهران و ديگر شهرهاي ايران احداث نمود و پيوند هاي عميق با علما برقرار كرد كه اقتدار هر يك از اين مراجع به ثبات و پايداري حكومت وي كمك مؤثري بود. </a:t>
            </a:r>
            <a:endParaRPr lang="en-US" sz="2000" dirty="0">
              <a:solidFill>
                <a:schemeClr val="bg1"/>
              </a:solidFill>
            </a:endParaRPr>
          </a:p>
          <a:p>
            <a:r>
              <a:rPr lang="ar-SA" sz="2000" dirty="0">
                <a:solidFill>
                  <a:schemeClr val="bg1"/>
                </a:solidFill>
              </a:rPr>
              <a:t>اما در دو دهه آخر حكومت قاجارها ناصرالدين شاه ضمن حفظ حرمت علما تلاش كرد از نفوذ سياسي و دخالت آنان در امر حكومت بكاهد ولي در مجموع بغير از دو دهه آخر رابطه بين حكام قاجار و علما بسيار گرم و نزديك بوده اما رابطه علما با قاجارها آنان راجع به مذهب و حاكميت نگرش چندان متفاوتي با عصر صفويه نداشتند و اين تشابه به انديشه سياسي علما پيرامون سقوط حكومت در عصر غيب باز مي گردد. به عبارت ديگر چه علما مي خواستندو چه نمي خواستند تأييد حكومت قاجار ها در عمل و تكذيب آن در تئوري منجر به تفكيك در حوزه دين و سياست از يكديگر شد.</a:t>
            </a:r>
            <a:endParaRPr lang="en-US" sz="2000" dirty="0">
              <a:solidFill>
                <a:schemeClr val="bg1"/>
              </a:solidFill>
            </a:endParaRPr>
          </a:p>
          <a:p>
            <a:r>
              <a:rPr lang="ar-SA" sz="2000" dirty="0">
                <a:solidFill>
                  <a:schemeClr val="bg1"/>
                </a:solidFill>
              </a:rPr>
              <a:t>حال طرح اين سئوال كه چرا نهاد قدرت سياسي با حكومت از چنين جايگاه نيرومند و مقدسي در ايران برخوردار مي شود. اين سئوال مورد ريشه يابي قرار گرفته و از ابتداي پيدايش تمدن در فلات ايران . حكومت از دو ويژگي بنيادي برخوردار بوده. اولاً داراي قدرت مطلق بوده، به نحوي كه بيرون از حكومت و مستقل </a:t>
            </a:r>
            <a:r>
              <a:rPr lang="ar-SA" sz="2000" dirty="0" smtClean="0">
                <a:solidFill>
                  <a:schemeClr val="bg1"/>
                </a:solidFill>
              </a:rPr>
              <a:t>از</a:t>
            </a:r>
            <a:endParaRPr lang="fa-IR" sz="2000" dirty="0"/>
          </a:p>
        </p:txBody>
      </p:sp>
    </p:spTree>
    <p:extLst>
      <p:ext uri="{BB962C8B-B14F-4D97-AF65-F5344CB8AC3E}">
        <p14:creationId xmlns:p14="http://schemas.microsoft.com/office/powerpoint/2010/main" val="129823709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6637</Words>
  <Application>Microsoft Office PowerPoint</Application>
  <PresentationFormat>On-screen Show (4:3)</PresentationFormat>
  <Paragraphs>293</Paragraphs>
  <Slides>50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Andalus</vt:lpstr>
      <vt:lpstr>Arial</vt:lpstr>
      <vt:lpstr>B Koodak</vt:lpstr>
      <vt:lpstr>B Nazanin</vt:lpstr>
      <vt:lpstr>B Titr</vt:lpstr>
      <vt:lpstr>B Zar</vt:lpstr>
      <vt:lpstr>Calibri</vt:lpstr>
      <vt:lpstr>Kamran</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ارتفاع این بنا بدون حساب كلاه فرنگی 25 متر و با كلاه فرنگی 30 متر است. و ما تا آن زمان در تهران چنین بنای بزرگی نداشتیم. در ضمن شمس العماره بلندترین بنای این مجموعه، یعنی كاخ گلستان نیز هست. خصوصا آن زمان كه دود و آلودگی نبوده و وقتی داخل كلاه فرنگی می نشستند می توانستند كل تهران را ببینند. در حال حاضر هم وقتی به كلاه فرنگی می روید می توانید همه جار را ببینید.  </vt:lpstr>
      <vt:lpstr>PowerPoint Presentation</vt:lpstr>
      <vt:lpstr>شرح پلان خانه بروجردی ها: (معماری داخلی وعملکردفضاها)   * مساحت 1700مترمربع-زیربنا1000مترمربع- * دوطبقه ودربعضی قسمتها مثل قسمت جنوبی که باسرداب دارای 3طبقه است. * دارای یک حیاط با ابعاد20در30- * دارای 3ورودی درشمال(ورودی اصلی)،غرب(مخصوص مراسم مذهبی وغیره) وجنوب(برای خواص)-ایوان های سرپوشیده دراطراف حیاط. * جلوخان درفضای هشتی که دارای 6عددسکو برای انتظارمراجعین می باشد.این سکوها پاخوری نام دارد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sajad</dc:creator>
  <cp:lastModifiedBy>kamal</cp:lastModifiedBy>
  <cp:revision>60</cp:revision>
  <dcterms:created xsi:type="dcterms:W3CDTF">2014-05-28T11:43:16Z</dcterms:created>
  <dcterms:modified xsi:type="dcterms:W3CDTF">2018-03-10T21:05:12Z</dcterms:modified>
</cp:coreProperties>
</file>