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4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8948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18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399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33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0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3D108-1F94-45AB-9D5A-7973540D948A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46601"/>
      </p:ext>
    </p:extLst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7A761-B466-4C30-84AC-00F1B3A32B72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6770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6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6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8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7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5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849DD-3963-423C-AA3C-F90125C29A1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0E50DB-5193-47D5-8A3C-A12F718A9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1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989139"/>
            <a:ext cx="8229600" cy="2232025"/>
          </a:xfrm>
        </p:spPr>
        <p:txBody>
          <a:bodyPr/>
          <a:lstStyle/>
          <a:p>
            <a:pPr algn="ctr" eaLnBrk="1" hangingPunct="1">
              <a:lnSpc>
                <a:spcPct val="160000"/>
              </a:lnSpc>
            </a:pPr>
            <a:r>
              <a:rPr lang="fa-IR" dirty="0" smtClean="0">
                <a:solidFill>
                  <a:srgbClr val="FF0000"/>
                </a:solidFill>
                <a:cs typeface="Nazanin" pitchFamily="2" charset="-78"/>
                <a:hlinkClick r:id="rId2" action="ppaction://hlinksldjump"/>
              </a:rPr>
              <a:t>فصل ششم</a:t>
            </a:r>
            <a:r>
              <a:rPr lang="fa-IR" dirty="0" smtClean="0">
                <a:solidFill>
                  <a:srgbClr val="FF0000"/>
                </a:solidFill>
                <a:cs typeface="Nazanin" pitchFamily="2" charset="-78"/>
              </a:rPr>
              <a:t>:</a:t>
            </a:r>
            <a:br>
              <a:rPr lang="fa-IR" dirty="0" smtClean="0">
                <a:solidFill>
                  <a:srgbClr val="FF0000"/>
                </a:solidFill>
                <a:cs typeface="Nazanin" pitchFamily="2" charset="-78"/>
              </a:rPr>
            </a:br>
            <a:r>
              <a:rPr lang="fa-IR" b="1" dirty="0" smtClean="0">
                <a:cs typeface="Nazanin" pitchFamily="2" charset="-78"/>
              </a:rPr>
              <a:t>مباني ساختار سازمان</a:t>
            </a:r>
            <a:endParaRPr lang="en-US" b="1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3005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362950" cy="1371600"/>
          </a:xfrm>
        </p:spPr>
        <p:txBody>
          <a:bodyPr/>
          <a:lstStyle/>
          <a:p>
            <a:pPr algn="ctr" eaLnBrk="1" hangingPunct="1"/>
            <a:r>
              <a:rPr lang="fa-IR" b="1">
                <a:cs typeface="Nazanin" pitchFamily="2" charset="-78"/>
              </a:rPr>
              <a:t>در شرايط زير نياز به هماهنگي افقي افزايش مي يابد:</a:t>
            </a:r>
            <a:endParaRPr lang="en-US" b="1">
              <a:cs typeface="Nazanin" pitchFamily="2" charset="-78"/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نامطمئن تر شدن محيط؛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وجود تكنولوژي پيچيده؛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وجود وابستگي شديد بين دواير سازماني؛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هنگامي كه سازمان بر نوآوري،خلاقيت و انعطاف پذيري تأكيد مي كند.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745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نكاتي كه در طراحي ساختار بايد رعايت شود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تعيين كارهايي كه بايد انجام شود؛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زنجيرۀ فرماندهي(شيوه گزارشگري)؛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طبقه بندي دواير(نوع محصول،نوع وظيفه يا نوع مشتري)؛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11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وظيفه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59089" name="Group 17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084572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51814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محتوا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566364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وظيفه اي؛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محيط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باثبات،عدم اطمينان اندك؛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عادي و يكنواخت، وابستگي بين سازمانها اندك؛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اندازه يا بزرگي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كوچك يا متوسط؛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درون سازماني، كيفيت بالاي فني؛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270482"/>
      </p:ext>
    </p:extLst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وظيفه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0100" name="Group 4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درون سازماني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عملي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تأكيد بر هدفهاي تخصصي؛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و بودجه بندي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مبتني بر هزينه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اختيارات رسمي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مدير واحد: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219164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وظيفه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1124" name="Group 4"/>
          <p:cNvGraphicFramePr>
            <a:graphicFrameLocks noGrp="1"/>
          </p:cNvGraphicFramePr>
          <p:nvPr>
            <p:ph idx="1"/>
          </p:nvPr>
        </p:nvGraphicFramePr>
        <p:xfrm>
          <a:off x="1919288" y="1981200"/>
          <a:ext cx="8291512" cy="3886200"/>
        </p:xfrm>
        <a:graphic>
          <a:graphicData uri="http://schemas.openxmlformats.org/drawingml/2006/table">
            <a:tbl>
              <a:tblPr rtl="1"/>
              <a:tblGrid>
                <a:gridCol w="8291512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درون دايره ”صرفه جويي به مقياس“ مي شود؛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كاركنان مي توانند مهارتهاي گوناگون و در سطح بالا فرا گيرند؛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مي تواند هدفهاي تخصصي خود را تأمين كند؛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براي سازمانهاي كوچك و متوسط بسيار مناسب است؛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اگر سازمان يك نوع محصول توليد كند،اين ساختار بسيار مناسب است؛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194833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وظيفه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2148" name="Group 4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ضعف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نسبت به تغييرات محيط نمي تواند از خود واكنش نشان دهد؛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احتمالاً موجب خواهد شد كه مقام ارشد مجبور شود همه تصميمها را بگيرد كه بار تصميم گيري سنگين خواهد شد؛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هماهنگي در سطح افقي سازمان (دواير) ضعيف است؛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چندان موجب نوآوري وخلاقيت نخواهد شد؛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ديدگاههاي اعضاي سازمان نسبت به هدفهاي سازمان محدود مي شود؛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17841"/>
      </p:ext>
    </p:extLst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محصول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3172" name="Group 4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محتوا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محصول؛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محيط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متوسط تا زياد؛در حال تغيير.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پيچيده؛دواير سازماني به هم وابسته اند.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اندازه يا بزرگي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بزرگ؛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رضايت مشتري؛سازش با محيط؛اثر بخشي در خارج از سازمان؛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92078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محصول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4196" name="Group 4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درون سازماني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عملياتي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تأكيد بر نوع محصول؛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و بودجه بندي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مبتني بر مركز سود(هزينه و درآمد)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اختيارات رسمي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مديران توليد؛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96495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محصول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5229" name="Group 13"/>
          <p:cNvGraphicFramePr>
            <a:graphicFrameLocks noGrp="1"/>
          </p:cNvGraphicFramePr>
          <p:nvPr>
            <p:ph idx="1"/>
          </p:nvPr>
        </p:nvGraphicFramePr>
        <p:xfrm>
          <a:off x="1981200" y="1989138"/>
          <a:ext cx="8229600" cy="3878262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445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مناسب محيطي است كه سريع تغيير مي كند؛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دواير سازماني،در سطح بالايي با يكديگر هماهنگ است؛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تصميم گيري بصورت غير متمركز است؛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مناسب شركتهايي است كه بسيار بزرگ هستند و انواع مختلف محصول توليد مي نمايند؛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...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142400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محصول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6256" name="Group 16"/>
          <p:cNvGraphicFramePr>
            <a:graphicFrameLocks noGrp="1"/>
          </p:cNvGraphicFramePr>
          <p:nvPr>
            <p:ph idx="1"/>
          </p:nvPr>
        </p:nvGraphicFramePr>
        <p:xfrm>
          <a:off x="1774825" y="1981200"/>
          <a:ext cx="8642350" cy="3968750"/>
        </p:xfrm>
        <a:graphic>
          <a:graphicData uri="http://schemas.openxmlformats.org/drawingml/2006/table">
            <a:tbl>
              <a:tblPr rtl="1"/>
              <a:tblGrid>
                <a:gridCol w="864235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ضعف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1628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دواير مختلف نمي توانند صرفه جويي به مقياس انجام دهند؛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خطوط مختلف توليد نمي توانند هماهنگي چندان زيادي با هم داشته باشند؛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اين شركتها مسأله صلاحيت و شايستگي زياد با تخصص فني منتفي است؛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مسأله رعايت استاندارد،انسجام و يكپارچگي،از نظر خطوط توليد،بسيار مشكل است؛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28514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اركان اصلي ساختار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ساختار سازماني تعيين كننده روابط رسمي گزارشگري در سازمان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تعيين كنندۀ تعداد افرادي است كه بصورت گروهي در دواير كار مي كنند و گروهبندي يا تقسيم دوايري است كه در كل سازمان وجود دارد؛</a:t>
            </a:r>
          </a:p>
        </p:txBody>
      </p:sp>
    </p:spTree>
    <p:extLst>
      <p:ext uri="{BB962C8B-B14F-4D97-AF65-F5344CB8AC3E}">
        <p14:creationId xmlns:p14="http://schemas.microsoft.com/office/powerpoint/2010/main" val="388592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طراحي ساختار مبتني بر:</a:t>
            </a:r>
            <a:br>
              <a:rPr lang="fa-IR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مناطق جغرافيايي 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0000FF"/>
                </a:solidFill>
                <a:cs typeface="Nazanin" pitchFamily="2" charset="-78"/>
              </a:rPr>
              <a:t>مردم هر منطقه اي از كشور ممكن است نيازها و سلايق خاصي داشته باشند؛هر واحدي از سازمان كه در يك منطقه خاص جغرافيايي قرار مي گيرد، مي كوشد تا همه نيازهاي ذيربط آن ناحيه را تأمين نمايد.</a:t>
            </a:r>
            <a:endParaRPr lang="en-US" smtClean="0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05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4- ساختار پيوندي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8292" name="Group 4"/>
          <p:cNvGraphicFramePr>
            <a:graphicFrameLocks noGrp="1"/>
          </p:cNvGraphicFramePr>
          <p:nvPr>
            <p:ph idx="1"/>
          </p:nvPr>
        </p:nvGraphicFramePr>
        <p:xfrm>
          <a:off x="1633539" y="1981200"/>
          <a:ext cx="8893175" cy="3886200"/>
        </p:xfrm>
        <a:graphic>
          <a:graphicData uri="http://schemas.openxmlformats.org/drawingml/2006/table">
            <a:tbl>
              <a:tblPr rtl="1"/>
              <a:tblGrid>
                <a:gridCol w="889317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محتوا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پيوندي؛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محيط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متوسط تا زياد؛ تقاضاي مشتريان مرتب تغيير مي كند؛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عادي يا پيشرفته،با مقداري وابستگي بين بين دواير.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اندازه يا بزرگي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بزرگ؛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اثربخش بودن سازمان در محيط خارجي،انعطاف پذيري و سازش با محيط و كارآيي دواير سازماني؛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496971"/>
      </p:ext>
    </p:extLst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4- ساختار پيوندي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69316" name="Group 4"/>
          <p:cNvGraphicFramePr>
            <a:graphicFrameLocks noGrp="1"/>
          </p:cNvGraphicFramePr>
          <p:nvPr>
            <p:ph idx="1"/>
          </p:nvPr>
        </p:nvGraphicFramePr>
        <p:xfrm>
          <a:off x="1730375" y="1981200"/>
          <a:ext cx="8686800" cy="3886200"/>
        </p:xfrm>
        <a:graphic>
          <a:graphicData uri="http://schemas.openxmlformats.org/drawingml/2006/table">
            <a:tbl>
              <a:tblPr rtl="1"/>
              <a:tblGrid>
                <a:gridCol w="86868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درون سازماني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عملياتي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تأكيد بر نوع خط توليد؛نوعي تأكيد بر دواير سازماني؛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و بودجه بندي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وجود مركز سود براي بخشهاي توليدي، وجود مراكز هزينه اي براي دفاتر مركزي؛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اختيارات رسمي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مديران توليد؛مسؤليت ايجاد هماهنگي بر عهدۀ مديران دواير سازماني است؛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865197"/>
      </p:ext>
    </p:extLst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4- ساختار پيوندي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70350" name="Group 14"/>
          <p:cNvGraphicFramePr>
            <a:graphicFrameLocks noGrp="1"/>
          </p:cNvGraphicFramePr>
          <p:nvPr>
            <p:ph idx="1"/>
          </p:nvPr>
        </p:nvGraphicFramePr>
        <p:xfrm>
          <a:off x="1981200" y="1989138"/>
          <a:ext cx="8229600" cy="3878262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4008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مي تواند خود را با تغييرات محيط وفق دهد،بخشهاي توليد را هماهنگ نمايد و كارآيي دواير را بالا ببرد؛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مي تواند هدفهاي كل شركت و بخشها يا واحدهاي توليدي را هماهنگ نمايد؛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مي تواند بين خطوط توليد و در درون هر يك هماهنگي ايجاد كند؛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10287"/>
      </p:ext>
    </p:extLst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4- ساختار پيوندي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graphicFrame>
        <p:nvGraphicFramePr>
          <p:cNvPr id="271375" name="Group 15"/>
          <p:cNvGraphicFramePr>
            <a:graphicFrameLocks noGrp="1"/>
          </p:cNvGraphicFramePr>
          <p:nvPr>
            <p:ph idx="1"/>
          </p:nvPr>
        </p:nvGraphicFramePr>
        <p:xfrm>
          <a:off x="1776413" y="1981200"/>
          <a:ext cx="8640762" cy="3886200"/>
        </p:xfrm>
        <a:graphic>
          <a:graphicData uri="http://schemas.openxmlformats.org/drawingml/2006/table">
            <a:tbl>
              <a:tblPr rtl="1"/>
              <a:tblGrid>
                <a:gridCol w="8640762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464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امكان زيادي هست كه سازمان با نيروي سربار(كاركنان اداري) روبرو شود؛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امكان زيادي هست كه بين دواير و واحدهاي توليدي تعارض و تضاد بوجود آيد؛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252332"/>
      </p:ext>
    </p:extLst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rgbClr val="FF0000"/>
                </a:solidFill>
                <a:cs typeface="Nazanin" pitchFamily="2" charset="-78"/>
              </a:rPr>
              <a:t>5- ساختار ماتريسي(شرايط مورد نياز): </a:t>
            </a:r>
            <a:endParaRPr lang="en-US" b="1" smtClean="0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دواير توليد بر سازمان فشار آورند كه در منابع كمياب آن سهمي داشته باشند؛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سازمان بوسيله محيط تحت فشار قرار گيرد تا دو يا چند نوع محصول ضد و نقيض ارائه كند(از يك طرف توجه به كيفيت و از طرف ديگر،نوآوري و عرضه محصولات جديد)؛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A50021"/>
                </a:solidFill>
                <a:cs typeface="Nazanin" pitchFamily="2" charset="-78"/>
              </a:rPr>
              <a:t>محيط سازمان،پيچيده و نامطمئن است؛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smtClean="0">
              <a:solidFill>
                <a:srgbClr val="A50021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410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solidFill>
                  <a:schemeClr val="tx2"/>
                </a:solidFill>
                <a:cs typeface="Nazanin" pitchFamily="2" charset="-78"/>
              </a:rPr>
              <a:t>نقشهاي كليدي در ساختار ماتريسي</a:t>
            </a:r>
            <a:endParaRPr lang="en-US" b="1" smtClean="0">
              <a:solidFill>
                <a:schemeClr val="tx2"/>
              </a:solidFill>
              <a:cs typeface="Nazanin" pitchFamily="2" charset="-78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رهبران ارشد؛</a:t>
            </a:r>
          </a:p>
          <a:p>
            <a:pPr eaLnBrk="1" hangingPunct="1"/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رؤساي ماتريس؛</a:t>
            </a:r>
          </a:p>
          <a:p>
            <a:pPr eaLnBrk="1" hangingPunct="1"/>
            <a:r>
              <a:rPr lang="fa-IR" b="1" smtClean="0">
                <a:solidFill>
                  <a:schemeClr val="bg2"/>
                </a:solidFill>
                <a:cs typeface="Nazanin" pitchFamily="2" charset="-78"/>
              </a:rPr>
              <a:t>كاركناني كه بايد گزارش كار خود را به دو رئيس بدهند؛</a:t>
            </a:r>
            <a:endParaRPr lang="en-US" b="1" smtClean="0">
              <a:solidFill>
                <a:schemeClr val="bg2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106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ويژگيهاي ساختار ماتريسي 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274446" name="Group 14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8229600" cy="3886200"/>
        </p:xfrm>
        <a:graphic>
          <a:graphicData uri="http://schemas.openxmlformats.org/drawingml/2006/table">
            <a:tbl>
              <a:tblPr rtl="1"/>
              <a:tblGrid>
                <a:gridCol w="8229600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محتوا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ساختار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ماتريسي؛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محيط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عدم اطمينان زياد؛ 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تكنولوژي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پيچيده.واحدها به يكديگر وابسته؛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اندازه يا بزرگي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متوسط؛تنها تا چند خط توليد؛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متضاد،نوآوري در محصول و تخصص فني؛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549099"/>
      </p:ext>
    </p:extLst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ويژگيهاي ساختار ماتريسي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275460" name="Group 4"/>
          <p:cNvGraphicFramePr>
            <a:graphicFrameLocks noGrp="1"/>
          </p:cNvGraphicFramePr>
          <p:nvPr>
            <p:ph idx="1"/>
          </p:nvPr>
        </p:nvGraphicFramePr>
        <p:xfrm>
          <a:off x="1774826" y="1981200"/>
          <a:ext cx="8435975" cy="3886200"/>
        </p:xfrm>
        <a:graphic>
          <a:graphicData uri="http://schemas.openxmlformats.org/drawingml/2006/table">
            <a:tbl>
              <a:tblPr rtl="1"/>
              <a:tblGrid>
                <a:gridCol w="843597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سيستمهاي درون سازماني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337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هدفهاي عملياتي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برقرار كردن تعادل بين قدرتهاي دواير سازماني و مجريان برنامه؛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برنامه ريزي و بودجه بندي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سيستمهاي ضد و نقيض مربوط به مديران برنامه ها و دواير سازماني؛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اختيارات رسمي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: مشترك بين رؤساي دواير سازماني و مجريان برنامه؛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137234"/>
      </p:ext>
    </p:extLst>
  </p:cSld>
  <p:clrMapOvr>
    <a:masterClrMapping/>
  </p:clrMapOvr>
  <p:transition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ويژگيهاي ساختار ماتريسي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276494" name="Group 14"/>
          <p:cNvGraphicFramePr>
            <a:graphicFrameLocks noGrp="1"/>
          </p:cNvGraphicFramePr>
          <p:nvPr>
            <p:ph idx="1"/>
          </p:nvPr>
        </p:nvGraphicFramePr>
        <p:xfrm>
          <a:off x="1703388" y="1990725"/>
          <a:ext cx="8748712" cy="4059238"/>
        </p:xfrm>
        <a:graphic>
          <a:graphicData uri="http://schemas.openxmlformats.org/drawingml/2006/table">
            <a:tbl>
              <a:tblPr rtl="1"/>
              <a:tblGrid>
                <a:gridCol w="8748712"/>
              </a:tblGrid>
              <a:tr h="57885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367" marB="413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480381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موفق مي كوشد بين تقاضاي دوگانه(از محيط)هماهنگي ايجاد كند؛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در توزيع نيروي انساني،سازمان انعطاف پذير است و واحدهاي سازماني بصورت مشترك از اين منابع استفاده مي كنند؛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سازمان براي كاركنان دواير و آنها كه در خط توليد هستند،موقعيتها و فرصتهاي كافي بوجود مي آورد تا آنها بر مهارتهاي خود بيفزايند؛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براي سازمانهاي متوسط،كه محصولات گوناگون توليد و عرضه مي كنند، مناسب است؛ 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marT="41367" marB="413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637922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اركان اصلي ساختار سازماني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fa-IR" smtClean="0">
                <a:solidFill>
                  <a:srgbClr val="003366"/>
                </a:solidFill>
                <a:cs typeface="Nazanin" pitchFamily="2" charset="-78"/>
              </a:rPr>
              <a:t>دربرگيرنده طرح سيستمهايي مي شود كه بوسيله آنها فعاليتهاي همه دواير هماهنگ و يكپارچه مي گردد و در نتيجه ارتباطات مؤثر تضمين خواهد شد. </a:t>
            </a:r>
            <a:endParaRPr lang="en-US" smtClean="0">
              <a:solidFill>
                <a:srgbClr val="003366"/>
              </a:solidFill>
              <a:cs typeface="Nazanin" pitchFamily="2" charset="-78"/>
            </a:endParaRPr>
          </a:p>
          <a:p>
            <a:pPr marL="609600" indent="-60960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008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ويژگيهاي ساختار ماتريسي</a:t>
            </a:r>
            <a:endParaRPr lang="en-US" b="1" smtClean="0">
              <a:cs typeface="Nazanin" pitchFamily="2" charset="-78"/>
            </a:endParaRPr>
          </a:p>
        </p:txBody>
      </p:sp>
      <p:graphicFrame>
        <p:nvGraphicFramePr>
          <p:cNvPr id="277520" name="Group 16"/>
          <p:cNvGraphicFramePr>
            <a:graphicFrameLocks noGrp="1"/>
          </p:cNvGraphicFramePr>
          <p:nvPr>
            <p:ph idx="1"/>
          </p:nvPr>
        </p:nvGraphicFramePr>
        <p:xfrm>
          <a:off x="1847850" y="1773239"/>
          <a:ext cx="8362950" cy="3800475"/>
        </p:xfrm>
        <a:graphic>
          <a:graphicData uri="http://schemas.openxmlformats.org/drawingml/2006/table">
            <a:tbl>
              <a:tblPr rtl="1"/>
              <a:tblGrid>
                <a:gridCol w="8362950"/>
              </a:tblGrid>
              <a:tr h="5540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نقاط قوت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246437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اعضاي سازمان بايد زير نظر كساني كه دوباره قدرتهاي متضاد دارند كار كنند،امكان دارد در مسير تأمين تقاضاهاي ضدونقيض آنان دچار سردرگمي شده و مستأصل شوند؛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كساني كه در چنين سازمانهايي كار مي كنند،بايد از نظر ايجاد ارتباط با ديگران از مهارتهاي بالايي برخوردار بوده و آموزشهاي زيادي ديده اند.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fa-I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Nazanin" pitchFamily="2" charset="-78"/>
                        </a:rPr>
                        <a:t>...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" charset="0"/>
                        <a:cs typeface="Nazanin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392831"/>
      </p:ext>
    </p:extLst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نشانه هاي ضعف ساختاري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latin typeface="AlMutanabi" pitchFamily="2" charset="2"/>
                <a:cs typeface="Nazanin" pitchFamily="2" charset="-78"/>
              </a:rPr>
              <a:t>تصميم گيري با تأخير يا بدون كيفيت انجام شود؛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latin typeface="AlMutanabi" pitchFamily="2" charset="2"/>
                <a:cs typeface="Nazanin" pitchFamily="2" charset="-78"/>
              </a:rPr>
              <a:t>سازمان نمي تواند در برابر تغييرات محيطي از خود واكنش نشان دهد؛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fa-IR" smtClean="0">
                <a:solidFill>
                  <a:srgbClr val="003366"/>
                </a:solidFill>
                <a:latin typeface="AlMutanabi" pitchFamily="2" charset="2"/>
                <a:cs typeface="Nazanin" pitchFamily="2" charset="-78"/>
              </a:rPr>
              <a:t>وجود تعارض بسيار زياد؛ </a:t>
            </a:r>
            <a:endParaRPr lang="en-US" smtClean="0">
              <a:solidFill>
                <a:srgbClr val="003366"/>
              </a:solidFill>
              <a:latin typeface="AlMutanabi" pitchFamily="2" charset="2"/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02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476250"/>
            <a:ext cx="8435975" cy="1371600"/>
          </a:xfrm>
        </p:spPr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متغيرهاي محتوايي كه بر سازمان اثر مي گذارند:</a:t>
            </a:r>
            <a:endParaRPr lang="en-US" sz="4000" b="1">
              <a:cs typeface="Nazanin" pitchFamily="2" charset="-78"/>
            </a:endParaRPr>
          </a:p>
        </p:txBody>
      </p:sp>
      <p:sp>
        <p:nvSpPr>
          <p:cNvPr id="215043" name="Text Box 18"/>
          <p:cNvSpPr txBox="1">
            <a:spLocks noChangeArrowheads="1"/>
          </p:cNvSpPr>
          <p:nvPr/>
        </p:nvSpPr>
        <p:spPr bwMode="auto">
          <a:xfrm>
            <a:off x="4513263" y="2997201"/>
            <a:ext cx="1295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sz="2400" b="1">
                <a:cs typeface="Nazanin" pitchFamily="2" charset="-78"/>
              </a:rPr>
              <a:t>اهداف و استراتژي  </a:t>
            </a:r>
            <a:endParaRPr lang="en-US" sz="2400" b="1">
              <a:cs typeface="Nazanin" pitchFamily="2" charset="-78"/>
            </a:endParaRPr>
          </a:p>
        </p:txBody>
      </p:sp>
      <p:grpSp>
        <p:nvGrpSpPr>
          <p:cNvPr id="215044" name="Group 23"/>
          <p:cNvGrpSpPr>
            <a:grpSpLocks/>
          </p:cNvGrpSpPr>
          <p:nvPr/>
        </p:nvGrpSpPr>
        <p:grpSpPr bwMode="auto">
          <a:xfrm>
            <a:off x="4117975" y="1871663"/>
            <a:ext cx="4210050" cy="3852862"/>
            <a:chOff x="1634" y="1179"/>
            <a:chExt cx="2652" cy="2427"/>
          </a:xfrm>
        </p:grpSpPr>
        <p:sp>
          <p:nvSpPr>
            <p:cNvPr id="215045" name="Oval 4"/>
            <p:cNvSpPr>
              <a:spLocks noChangeArrowheads="1"/>
            </p:cNvSpPr>
            <p:nvPr/>
          </p:nvSpPr>
          <p:spPr bwMode="auto">
            <a:xfrm>
              <a:off x="2472" y="1979"/>
              <a:ext cx="998" cy="90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46" name="AutoShape 5"/>
            <p:cNvSpPr>
              <a:spLocks noChangeArrowheads="1"/>
            </p:cNvSpPr>
            <p:nvPr/>
          </p:nvSpPr>
          <p:spPr bwMode="auto">
            <a:xfrm rot="1158428">
              <a:off x="3418" y="1616"/>
              <a:ext cx="868" cy="807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47" name="AutoShape 6"/>
            <p:cNvSpPr>
              <a:spLocks noChangeArrowheads="1"/>
            </p:cNvSpPr>
            <p:nvPr/>
          </p:nvSpPr>
          <p:spPr bwMode="auto">
            <a:xfrm rot="5966749">
              <a:off x="3177" y="2594"/>
              <a:ext cx="951" cy="904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48" name="AutoShape 7"/>
            <p:cNvSpPr>
              <a:spLocks noChangeArrowheads="1"/>
            </p:cNvSpPr>
            <p:nvPr/>
          </p:nvSpPr>
          <p:spPr bwMode="auto">
            <a:xfrm rot="-3464202">
              <a:off x="2500" y="1060"/>
              <a:ext cx="709" cy="948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49" name="AutoShape 8"/>
            <p:cNvSpPr>
              <a:spLocks noChangeArrowheads="1"/>
            </p:cNvSpPr>
            <p:nvPr/>
          </p:nvSpPr>
          <p:spPr bwMode="auto">
            <a:xfrm rot="-7977157">
              <a:off x="1717" y="1699"/>
              <a:ext cx="804" cy="970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50" name="AutoShape 10"/>
            <p:cNvSpPr>
              <a:spLocks noChangeArrowheads="1"/>
            </p:cNvSpPr>
            <p:nvPr/>
          </p:nvSpPr>
          <p:spPr bwMode="auto">
            <a:xfrm rot="9801272">
              <a:off x="2157" y="2698"/>
              <a:ext cx="849" cy="908"/>
            </a:xfrm>
            <a:prstGeom prst="rtTriangl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5051" name="Line 11"/>
            <p:cNvSpPr>
              <a:spLocks noChangeShapeType="1"/>
            </p:cNvSpPr>
            <p:nvPr/>
          </p:nvSpPr>
          <p:spPr bwMode="auto">
            <a:xfrm flipH="1" flipV="1">
              <a:off x="3198" y="1842"/>
              <a:ext cx="272" cy="9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52" name="Line 12"/>
            <p:cNvSpPr>
              <a:spLocks noChangeShapeType="1"/>
            </p:cNvSpPr>
            <p:nvPr/>
          </p:nvSpPr>
          <p:spPr bwMode="auto">
            <a:xfrm flipH="1">
              <a:off x="2517" y="1797"/>
              <a:ext cx="136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53" name="Line 13"/>
            <p:cNvSpPr>
              <a:spLocks noChangeShapeType="1"/>
            </p:cNvSpPr>
            <p:nvPr/>
          </p:nvSpPr>
          <p:spPr bwMode="auto">
            <a:xfrm>
              <a:off x="2290" y="2568"/>
              <a:ext cx="136" cy="1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54" name="Line 14"/>
            <p:cNvSpPr>
              <a:spLocks noChangeShapeType="1"/>
            </p:cNvSpPr>
            <p:nvPr/>
          </p:nvSpPr>
          <p:spPr bwMode="auto">
            <a:xfrm flipH="1">
              <a:off x="2971" y="3022"/>
              <a:ext cx="27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55" name="Line 15"/>
            <p:cNvSpPr>
              <a:spLocks noChangeShapeType="1"/>
            </p:cNvSpPr>
            <p:nvPr/>
          </p:nvSpPr>
          <p:spPr bwMode="auto">
            <a:xfrm flipH="1">
              <a:off x="3560" y="2387"/>
              <a:ext cx="91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56" name="Text Box 16"/>
            <p:cNvSpPr txBox="1">
              <a:spLocks noChangeArrowheads="1"/>
            </p:cNvSpPr>
            <p:nvPr/>
          </p:nvSpPr>
          <p:spPr bwMode="auto">
            <a:xfrm>
              <a:off x="3198" y="2008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اندازه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5057" name="Text Box 17"/>
            <p:cNvSpPr txBox="1">
              <a:spLocks noChangeArrowheads="1"/>
            </p:cNvSpPr>
            <p:nvPr/>
          </p:nvSpPr>
          <p:spPr bwMode="auto">
            <a:xfrm>
              <a:off x="2562" y="1570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ساختار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5058" name="Text Box 19"/>
            <p:cNvSpPr txBox="1">
              <a:spLocks noChangeArrowheads="1"/>
            </p:cNvSpPr>
            <p:nvPr/>
          </p:nvSpPr>
          <p:spPr bwMode="auto">
            <a:xfrm>
              <a:off x="2245" y="2795"/>
              <a:ext cx="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محيط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5059" name="Text Box 20"/>
            <p:cNvSpPr txBox="1">
              <a:spLocks noChangeArrowheads="1"/>
            </p:cNvSpPr>
            <p:nvPr/>
          </p:nvSpPr>
          <p:spPr bwMode="auto">
            <a:xfrm>
              <a:off x="3198" y="2659"/>
              <a:ext cx="7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تكنولوژي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5060" name="Text Box 21"/>
            <p:cNvSpPr txBox="1">
              <a:spLocks noChangeArrowheads="1"/>
            </p:cNvSpPr>
            <p:nvPr/>
          </p:nvSpPr>
          <p:spPr bwMode="auto">
            <a:xfrm>
              <a:off x="2663" y="2095"/>
              <a:ext cx="680" cy="5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4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رهبري</a:t>
              </a:r>
            </a:p>
            <a:p>
              <a:pPr algn="ctr" eaLnBrk="1" hangingPunct="1">
                <a:lnSpc>
                  <a:spcPct val="4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فرهنگ </a:t>
              </a:r>
            </a:p>
            <a:p>
              <a:pPr algn="ctr" eaLnBrk="1" hangingPunct="1">
                <a:lnSpc>
                  <a:spcPct val="40000"/>
                </a:lnSpc>
                <a:spcBef>
                  <a:spcPct val="50000"/>
                </a:spcBef>
              </a:pPr>
              <a:r>
                <a:rPr lang="fa-IR" sz="2400" b="1">
                  <a:solidFill>
                    <a:srgbClr val="FF0000"/>
                  </a:solidFill>
                  <a:cs typeface="Nazanin" pitchFamily="2" charset="-78"/>
                </a:rPr>
                <a:t>ارزشها  </a:t>
              </a:r>
              <a:endParaRPr lang="en-US" sz="2400" b="1">
                <a:solidFill>
                  <a:srgbClr val="FF0000"/>
                </a:solidFill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162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04813"/>
            <a:ext cx="8229600" cy="1371600"/>
          </a:xfrm>
        </p:spPr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سه الگوي اصلي براي طراحي ساختار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1- ساختار مبتني بر وظيفه 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pSp>
        <p:nvGrpSpPr>
          <p:cNvPr id="216067" name="Group 46"/>
          <p:cNvGrpSpPr>
            <a:grpSpLocks/>
          </p:cNvGrpSpPr>
          <p:nvPr/>
        </p:nvGrpSpPr>
        <p:grpSpPr bwMode="auto">
          <a:xfrm>
            <a:off x="2998788" y="1814514"/>
            <a:ext cx="6437312" cy="4567237"/>
            <a:chOff x="929" y="1143"/>
            <a:chExt cx="4055" cy="2877"/>
          </a:xfrm>
        </p:grpSpPr>
        <p:sp>
          <p:nvSpPr>
            <p:cNvPr id="216068" name="Line 44"/>
            <p:cNvSpPr>
              <a:spLocks noChangeShapeType="1"/>
            </p:cNvSpPr>
            <p:nvPr/>
          </p:nvSpPr>
          <p:spPr bwMode="auto">
            <a:xfrm>
              <a:off x="3061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69" name="Line 45"/>
            <p:cNvSpPr>
              <a:spLocks noChangeShapeType="1"/>
            </p:cNvSpPr>
            <p:nvPr/>
          </p:nvSpPr>
          <p:spPr bwMode="auto">
            <a:xfrm>
              <a:off x="1383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0" name="Line 43"/>
            <p:cNvSpPr>
              <a:spLocks noChangeShapeType="1"/>
            </p:cNvSpPr>
            <p:nvPr/>
          </p:nvSpPr>
          <p:spPr bwMode="auto">
            <a:xfrm>
              <a:off x="4468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1" name="Rectangle 5"/>
            <p:cNvSpPr>
              <a:spLocks noChangeArrowheads="1"/>
            </p:cNvSpPr>
            <p:nvPr/>
          </p:nvSpPr>
          <p:spPr bwMode="auto">
            <a:xfrm>
              <a:off x="2154" y="1143"/>
              <a:ext cx="199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72" name="Rectangle 6"/>
            <p:cNvSpPr>
              <a:spLocks noChangeArrowheads="1"/>
            </p:cNvSpPr>
            <p:nvPr/>
          </p:nvSpPr>
          <p:spPr bwMode="auto">
            <a:xfrm>
              <a:off x="929" y="2050"/>
              <a:ext cx="953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73" name="Rectangle 7"/>
            <p:cNvSpPr>
              <a:spLocks noChangeArrowheads="1"/>
            </p:cNvSpPr>
            <p:nvPr/>
          </p:nvSpPr>
          <p:spPr bwMode="auto">
            <a:xfrm>
              <a:off x="4059" y="2024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74" name="Line 14"/>
            <p:cNvSpPr>
              <a:spLocks noChangeShapeType="1"/>
            </p:cNvSpPr>
            <p:nvPr/>
          </p:nvSpPr>
          <p:spPr bwMode="auto">
            <a:xfrm flipH="1">
              <a:off x="3106" y="168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5" name="Line 15"/>
            <p:cNvSpPr>
              <a:spLocks noChangeShapeType="1"/>
            </p:cNvSpPr>
            <p:nvPr/>
          </p:nvSpPr>
          <p:spPr bwMode="auto">
            <a:xfrm flipH="1">
              <a:off x="1700" y="1914"/>
              <a:ext cx="25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6" name="Line 16"/>
            <p:cNvSpPr>
              <a:spLocks noChangeShapeType="1"/>
            </p:cNvSpPr>
            <p:nvPr/>
          </p:nvSpPr>
          <p:spPr bwMode="auto">
            <a:xfrm>
              <a:off x="4286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7" name="Line 17"/>
            <p:cNvSpPr>
              <a:spLocks noChangeShapeType="1"/>
            </p:cNvSpPr>
            <p:nvPr/>
          </p:nvSpPr>
          <p:spPr bwMode="auto">
            <a:xfrm>
              <a:off x="1700" y="1914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78" name="Text Box 26"/>
            <p:cNvSpPr txBox="1">
              <a:spLocks noChangeArrowheads="1"/>
            </p:cNvSpPr>
            <p:nvPr/>
          </p:nvSpPr>
          <p:spPr bwMode="auto">
            <a:xfrm>
              <a:off x="929" y="2186"/>
              <a:ext cx="9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6079" name="Text Box 28"/>
            <p:cNvSpPr txBox="1">
              <a:spLocks noChangeArrowheads="1"/>
            </p:cNvSpPr>
            <p:nvPr/>
          </p:nvSpPr>
          <p:spPr bwMode="auto">
            <a:xfrm>
              <a:off x="4059" y="2144"/>
              <a:ext cx="8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توليد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6080" name="Text Box 30"/>
            <p:cNvSpPr txBox="1">
              <a:spLocks noChangeArrowheads="1"/>
            </p:cNvSpPr>
            <p:nvPr/>
          </p:nvSpPr>
          <p:spPr bwMode="auto">
            <a:xfrm>
              <a:off x="975" y="2069"/>
              <a:ext cx="81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تحقيق و توسعه 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6081" name="Rectangle 34"/>
            <p:cNvSpPr>
              <a:spLocks noChangeArrowheads="1"/>
            </p:cNvSpPr>
            <p:nvPr/>
          </p:nvSpPr>
          <p:spPr bwMode="auto">
            <a:xfrm>
              <a:off x="2635" y="2024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2" name="Line 35"/>
            <p:cNvSpPr>
              <a:spLocks noChangeShapeType="1"/>
            </p:cNvSpPr>
            <p:nvPr/>
          </p:nvSpPr>
          <p:spPr bwMode="auto">
            <a:xfrm>
              <a:off x="3107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83" name="Text Box 36"/>
            <p:cNvSpPr txBox="1">
              <a:spLocks noChangeArrowheads="1"/>
            </p:cNvSpPr>
            <p:nvPr/>
          </p:nvSpPr>
          <p:spPr bwMode="auto">
            <a:xfrm>
              <a:off x="2699" y="2156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حسابداري</a:t>
              </a:r>
              <a:r>
                <a:rPr lang="fa-IR"/>
                <a:t> </a:t>
              </a:r>
              <a:endParaRPr lang="en-US"/>
            </a:p>
          </p:txBody>
        </p:sp>
        <p:sp>
          <p:nvSpPr>
            <p:cNvPr id="216084" name="Rectangle 37"/>
            <p:cNvSpPr>
              <a:spLocks noChangeArrowheads="1"/>
            </p:cNvSpPr>
            <p:nvPr/>
          </p:nvSpPr>
          <p:spPr bwMode="auto">
            <a:xfrm>
              <a:off x="4059" y="2750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5" name="Rectangle 38"/>
            <p:cNvSpPr>
              <a:spLocks noChangeArrowheads="1"/>
            </p:cNvSpPr>
            <p:nvPr/>
          </p:nvSpPr>
          <p:spPr bwMode="auto">
            <a:xfrm>
              <a:off x="4059" y="3476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6" name="Rectangle 39"/>
            <p:cNvSpPr>
              <a:spLocks noChangeArrowheads="1"/>
            </p:cNvSpPr>
            <p:nvPr/>
          </p:nvSpPr>
          <p:spPr bwMode="auto">
            <a:xfrm>
              <a:off x="2653" y="3475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7" name="Rectangle 40"/>
            <p:cNvSpPr>
              <a:spLocks noChangeArrowheads="1"/>
            </p:cNvSpPr>
            <p:nvPr/>
          </p:nvSpPr>
          <p:spPr bwMode="auto">
            <a:xfrm>
              <a:off x="2653" y="2704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8" name="Rectangle 41"/>
            <p:cNvSpPr>
              <a:spLocks noChangeArrowheads="1"/>
            </p:cNvSpPr>
            <p:nvPr/>
          </p:nvSpPr>
          <p:spPr bwMode="auto">
            <a:xfrm>
              <a:off x="957" y="3475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6089" name="Rectangle 42"/>
            <p:cNvSpPr>
              <a:spLocks noChangeArrowheads="1"/>
            </p:cNvSpPr>
            <p:nvPr/>
          </p:nvSpPr>
          <p:spPr bwMode="auto">
            <a:xfrm>
              <a:off x="957" y="2750"/>
              <a:ext cx="92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6055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سه الگوي اصلي براي طراحي ساختار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2- ساختار مبتني بر محصول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pSp>
        <p:nvGrpSpPr>
          <p:cNvPr id="217091" name="Group 47"/>
          <p:cNvGrpSpPr>
            <a:grpSpLocks/>
          </p:cNvGrpSpPr>
          <p:nvPr/>
        </p:nvGrpSpPr>
        <p:grpSpPr bwMode="auto">
          <a:xfrm>
            <a:off x="1703388" y="1670050"/>
            <a:ext cx="8858250" cy="4143376"/>
            <a:chOff x="158" y="1026"/>
            <a:chExt cx="5580" cy="2610"/>
          </a:xfrm>
        </p:grpSpPr>
        <p:sp>
          <p:nvSpPr>
            <p:cNvPr id="217092" name="Rectangle 18"/>
            <p:cNvSpPr>
              <a:spLocks noChangeArrowheads="1"/>
            </p:cNvSpPr>
            <p:nvPr/>
          </p:nvSpPr>
          <p:spPr bwMode="auto">
            <a:xfrm>
              <a:off x="2200" y="1026"/>
              <a:ext cx="1995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3" name="Rectangle 19"/>
            <p:cNvSpPr>
              <a:spLocks noChangeArrowheads="1"/>
            </p:cNvSpPr>
            <p:nvPr/>
          </p:nvSpPr>
          <p:spPr bwMode="auto">
            <a:xfrm>
              <a:off x="975" y="1933"/>
              <a:ext cx="1542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4" name="Rectangle 20"/>
            <p:cNvSpPr>
              <a:spLocks noChangeArrowheads="1"/>
            </p:cNvSpPr>
            <p:nvPr/>
          </p:nvSpPr>
          <p:spPr bwMode="auto">
            <a:xfrm>
              <a:off x="3561" y="1933"/>
              <a:ext cx="1542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5" name="Rectangle 21"/>
            <p:cNvSpPr>
              <a:spLocks noChangeArrowheads="1"/>
            </p:cNvSpPr>
            <p:nvPr/>
          </p:nvSpPr>
          <p:spPr bwMode="auto">
            <a:xfrm>
              <a:off x="158" y="3068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6" name="Rectangle 22"/>
            <p:cNvSpPr>
              <a:spLocks noChangeArrowheads="1"/>
            </p:cNvSpPr>
            <p:nvPr/>
          </p:nvSpPr>
          <p:spPr bwMode="auto">
            <a:xfrm>
              <a:off x="1044" y="3067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7" name="Rectangle 23"/>
            <p:cNvSpPr>
              <a:spLocks noChangeArrowheads="1"/>
            </p:cNvSpPr>
            <p:nvPr/>
          </p:nvSpPr>
          <p:spPr bwMode="auto">
            <a:xfrm>
              <a:off x="1927" y="3067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8" name="Rectangle 24"/>
            <p:cNvSpPr>
              <a:spLocks noChangeArrowheads="1"/>
            </p:cNvSpPr>
            <p:nvPr/>
          </p:nvSpPr>
          <p:spPr bwMode="auto">
            <a:xfrm>
              <a:off x="3061" y="3068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099" name="Rectangle 25"/>
            <p:cNvSpPr>
              <a:spLocks noChangeArrowheads="1"/>
            </p:cNvSpPr>
            <p:nvPr/>
          </p:nvSpPr>
          <p:spPr bwMode="auto">
            <a:xfrm>
              <a:off x="3969" y="3068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100" name="Rectangle 26"/>
            <p:cNvSpPr>
              <a:spLocks noChangeArrowheads="1"/>
            </p:cNvSpPr>
            <p:nvPr/>
          </p:nvSpPr>
          <p:spPr bwMode="auto">
            <a:xfrm>
              <a:off x="4876" y="3067"/>
              <a:ext cx="81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7101" name="Line 27"/>
            <p:cNvSpPr>
              <a:spLocks noChangeShapeType="1"/>
            </p:cNvSpPr>
            <p:nvPr/>
          </p:nvSpPr>
          <p:spPr bwMode="auto">
            <a:xfrm flipH="1">
              <a:off x="3152" y="157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2" name="Line 28"/>
            <p:cNvSpPr>
              <a:spLocks noChangeShapeType="1"/>
            </p:cNvSpPr>
            <p:nvPr/>
          </p:nvSpPr>
          <p:spPr bwMode="auto">
            <a:xfrm flipH="1">
              <a:off x="1746" y="1797"/>
              <a:ext cx="25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3" name="Line 29"/>
            <p:cNvSpPr>
              <a:spLocks noChangeShapeType="1"/>
            </p:cNvSpPr>
            <p:nvPr/>
          </p:nvSpPr>
          <p:spPr bwMode="auto">
            <a:xfrm>
              <a:off x="4332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4" name="Line 30"/>
            <p:cNvSpPr>
              <a:spLocks noChangeShapeType="1"/>
            </p:cNvSpPr>
            <p:nvPr/>
          </p:nvSpPr>
          <p:spPr bwMode="auto">
            <a:xfrm>
              <a:off x="1746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5" name="Line 31"/>
            <p:cNvSpPr>
              <a:spLocks noChangeShapeType="1"/>
            </p:cNvSpPr>
            <p:nvPr/>
          </p:nvSpPr>
          <p:spPr bwMode="auto">
            <a:xfrm>
              <a:off x="657" y="2840"/>
              <a:ext cx="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6" name="Line 32"/>
            <p:cNvSpPr>
              <a:spLocks noChangeShapeType="1"/>
            </p:cNvSpPr>
            <p:nvPr/>
          </p:nvSpPr>
          <p:spPr bwMode="auto">
            <a:xfrm>
              <a:off x="1610" y="2478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7" name="Line 33"/>
            <p:cNvSpPr>
              <a:spLocks noChangeShapeType="1"/>
            </p:cNvSpPr>
            <p:nvPr/>
          </p:nvSpPr>
          <p:spPr bwMode="auto">
            <a:xfrm>
              <a:off x="2517" y="284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8" name="Line 34"/>
            <p:cNvSpPr>
              <a:spLocks noChangeShapeType="1"/>
            </p:cNvSpPr>
            <p:nvPr/>
          </p:nvSpPr>
          <p:spPr bwMode="auto">
            <a:xfrm>
              <a:off x="657" y="284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9" name="Line 35"/>
            <p:cNvSpPr>
              <a:spLocks noChangeShapeType="1"/>
            </p:cNvSpPr>
            <p:nvPr/>
          </p:nvSpPr>
          <p:spPr bwMode="auto">
            <a:xfrm>
              <a:off x="3424" y="2840"/>
              <a:ext cx="1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10" name="Line 36"/>
            <p:cNvSpPr>
              <a:spLocks noChangeShapeType="1"/>
            </p:cNvSpPr>
            <p:nvPr/>
          </p:nvSpPr>
          <p:spPr bwMode="auto">
            <a:xfrm>
              <a:off x="4377" y="2478"/>
              <a:ext cx="0" cy="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11" name="Line 37"/>
            <p:cNvSpPr>
              <a:spLocks noChangeShapeType="1"/>
            </p:cNvSpPr>
            <p:nvPr/>
          </p:nvSpPr>
          <p:spPr bwMode="auto">
            <a:xfrm>
              <a:off x="5284" y="284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12" name="Line 38"/>
            <p:cNvSpPr>
              <a:spLocks noChangeShapeType="1"/>
            </p:cNvSpPr>
            <p:nvPr/>
          </p:nvSpPr>
          <p:spPr bwMode="auto">
            <a:xfrm>
              <a:off x="3424" y="284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13" name="Text Box 39"/>
            <p:cNvSpPr txBox="1">
              <a:spLocks noChangeArrowheads="1"/>
            </p:cNvSpPr>
            <p:nvPr/>
          </p:nvSpPr>
          <p:spPr bwMode="auto">
            <a:xfrm>
              <a:off x="975" y="2069"/>
              <a:ext cx="15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محصول 1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4" name="Text Box 40"/>
            <p:cNvSpPr txBox="1">
              <a:spLocks noChangeArrowheads="1"/>
            </p:cNvSpPr>
            <p:nvPr/>
          </p:nvSpPr>
          <p:spPr bwMode="auto">
            <a:xfrm>
              <a:off x="3424" y="2024"/>
              <a:ext cx="15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محصول 2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5" name="Text Box 41"/>
            <p:cNvSpPr txBox="1">
              <a:spLocks noChangeArrowheads="1"/>
            </p:cNvSpPr>
            <p:nvPr/>
          </p:nvSpPr>
          <p:spPr bwMode="auto">
            <a:xfrm>
              <a:off x="158" y="3187"/>
              <a:ext cx="8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توليد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6" name="Text Box 42"/>
            <p:cNvSpPr txBox="1">
              <a:spLocks noChangeArrowheads="1"/>
            </p:cNvSpPr>
            <p:nvPr/>
          </p:nvSpPr>
          <p:spPr bwMode="auto">
            <a:xfrm>
              <a:off x="1020" y="3203"/>
              <a:ext cx="8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حسابداري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7" name="Text Box 43"/>
            <p:cNvSpPr txBox="1">
              <a:spLocks noChangeArrowheads="1"/>
            </p:cNvSpPr>
            <p:nvPr/>
          </p:nvSpPr>
          <p:spPr bwMode="auto">
            <a:xfrm>
              <a:off x="1927" y="3113"/>
              <a:ext cx="81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تحقيق و توسعه 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8" name="Text Box 44"/>
            <p:cNvSpPr txBox="1">
              <a:spLocks noChangeArrowheads="1"/>
            </p:cNvSpPr>
            <p:nvPr/>
          </p:nvSpPr>
          <p:spPr bwMode="auto">
            <a:xfrm>
              <a:off x="3061" y="3203"/>
              <a:ext cx="8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توليد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19" name="Text Box 45"/>
            <p:cNvSpPr txBox="1">
              <a:spLocks noChangeArrowheads="1"/>
            </p:cNvSpPr>
            <p:nvPr/>
          </p:nvSpPr>
          <p:spPr bwMode="auto">
            <a:xfrm>
              <a:off x="3969" y="3203"/>
              <a:ext cx="8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حسابداري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7120" name="Text Box 46"/>
            <p:cNvSpPr txBox="1">
              <a:spLocks noChangeArrowheads="1"/>
            </p:cNvSpPr>
            <p:nvPr/>
          </p:nvSpPr>
          <p:spPr bwMode="auto">
            <a:xfrm>
              <a:off x="4921" y="3067"/>
              <a:ext cx="81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تحقيق و توسعه  </a:t>
              </a:r>
              <a:endParaRPr lang="en-US" sz="2400" b="1"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490877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sz="4000" b="1">
                <a:cs typeface="Nazanin" pitchFamily="2" charset="-78"/>
              </a:rPr>
              <a:t>سه الگوي اصلي براي طراحي ساختار</a:t>
            </a:r>
            <a:r>
              <a:rPr lang="en-US" sz="4000" b="1">
                <a:cs typeface="Nazanin" pitchFamily="2" charset="-78"/>
              </a:rPr>
              <a:t/>
            </a:r>
            <a:br>
              <a:rPr lang="en-US" sz="4000" b="1">
                <a:cs typeface="Nazanin" pitchFamily="2" charset="-78"/>
              </a:rPr>
            </a:br>
            <a:r>
              <a:rPr lang="fa-IR" sz="4000" b="1">
                <a:solidFill>
                  <a:srgbClr val="FF0000"/>
                </a:solidFill>
                <a:cs typeface="Nazanin" pitchFamily="2" charset="-78"/>
              </a:rPr>
              <a:t>3- ساختار ماتريسي </a:t>
            </a:r>
            <a:endParaRPr lang="en-US" sz="4000" b="1">
              <a:solidFill>
                <a:srgbClr val="FF0000"/>
              </a:solidFill>
              <a:cs typeface="Nazanin" pitchFamily="2" charset="-78"/>
            </a:endParaRPr>
          </a:p>
        </p:txBody>
      </p:sp>
      <p:grpSp>
        <p:nvGrpSpPr>
          <p:cNvPr id="218115" name="Group 39"/>
          <p:cNvGrpSpPr>
            <a:grpSpLocks/>
          </p:cNvGrpSpPr>
          <p:nvPr/>
        </p:nvGrpSpPr>
        <p:grpSpPr bwMode="auto">
          <a:xfrm>
            <a:off x="1847850" y="1814514"/>
            <a:ext cx="8064500" cy="4567237"/>
            <a:chOff x="204" y="1143"/>
            <a:chExt cx="5080" cy="2877"/>
          </a:xfrm>
        </p:grpSpPr>
        <p:sp>
          <p:nvSpPr>
            <p:cNvPr id="218116" name="Line 7"/>
            <p:cNvSpPr>
              <a:spLocks noChangeShapeType="1"/>
            </p:cNvSpPr>
            <p:nvPr/>
          </p:nvSpPr>
          <p:spPr bwMode="auto">
            <a:xfrm>
              <a:off x="1993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17" name="Line 8"/>
            <p:cNvSpPr>
              <a:spLocks noChangeShapeType="1"/>
            </p:cNvSpPr>
            <p:nvPr/>
          </p:nvSpPr>
          <p:spPr bwMode="auto">
            <a:xfrm>
              <a:off x="585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18" name="Line 9"/>
            <p:cNvSpPr>
              <a:spLocks noChangeShapeType="1"/>
            </p:cNvSpPr>
            <p:nvPr/>
          </p:nvSpPr>
          <p:spPr bwMode="auto">
            <a:xfrm>
              <a:off x="3174" y="2568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19" name="Rectangle 10"/>
            <p:cNvSpPr>
              <a:spLocks noChangeArrowheads="1"/>
            </p:cNvSpPr>
            <p:nvPr/>
          </p:nvSpPr>
          <p:spPr bwMode="auto">
            <a:xfrm>
              <a:off x="1232" y="1143"/>
              <a:ext cx="1674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20" name="Rectangle 11"/>
            <p:cNvSpPr>
              <a:spLocks noChangeArrowheads="1"/>
            </p:cNvSpPr>
            <p:nvPr/>
          </p:nvSpPr>
          <p:spPr bwMode="auto">
            <a:xfrm>
              <a:off x="204" y="2050"/>
              <a:ext cx="800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21" name="Rectangle 12"/>
            <p:cNvSpPr>
              <a:spLocks noChangeArrowheads="1"/>
            </p:cNvSpPr>
            <p:nvPr/>
          </p:nvSpPr>
          <p:spPr bwMode="auto">
            <a:xfrm>
              <a:off x="2831" y="2024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22" name="Line 13"/>
            <p:cNvSpPr>
              <a:spLocks noChangeShapeType="1"/>
            </p:cNvSpPr>
            <p:nvPr/>
          </p:nvSpPr>
          <p:spPr bwMode="auto">
            <a:xfrm flipH="1">
              <a:off x="2031" y="168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23" name="Line 15"/>
            <p:cNvSpPr>
              <a:spLocks noChangeShapeType="1"/>
            </p:cNvSpPr>
            <p:nvPr/>
          </p:nvSpPr>
          <p:spPr bwMode="auto">
            <a:xfrm>
              <a:off x="3021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24" name="Line 16"/>
            <p:cNvSpPr>
              <a:spLocks noChangeShapeType="1"/>
            </p:cNvSpPr>
            <p:nvPr/>
          </p:nvSpPr>
          <p:spPr bwMode="auto">
            <a:xfrm>
              <a:off x="851" y="1902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25" name="Text Box 17"/>
            <p:cNvSpPr txBox="1">
              <a:spLocks noChangeArrowheads="1"/>
            </p:cNvSpPr>
            <p:nvPr/>
          </p:nvSpPr>
          <p:spPr bwMode="auto">
            <a:xfrm>
              <a:off x="204" y="2186"/>
              <a:ext cx="7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8126" name="Text Box 18"/>
            <p:cNvSpPr txBox="1">
              <a:spLocks noChangeArrowheads="1"/>
            </p:cNvSpPr>
            <p:nvPr/>
          </p:nvSpPr>
          <p:spPr bwMode="auto">
            <a:xfrm>
              <a:off x="2831" y="2144"/>
              <a:ext cx="6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توليد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8127" name="Text Box 19"/>
            <p:cNvSpPr txBox="1">
              <a:spLocks noChangeArrowheads="1"/>
            </p:cNvSpPr>
            <p:nvPr/>
          </p:nvSpPr>
          <p:spPr bwMode="auto">
            <a:xfrm>
              <a:off x="243" y="2069"/>
              <a:ext cx="685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تحقيق و توسعه 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8128" name="Rectangle 20"/>
            <p:cNvSpPr>
              <a:spLocks noChangeArrowheads="1"/>
            </p:cNvSpPr>
            <p:nvPr/>
          </p:nvSpPr>
          <p:spPr bwMode="auto">
            <a:xfrm>
              <a:off x="1636" y="2024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29" name="Line 21"/>
            <p:cNvSpPr>
              <a:spLocks noChangeShapeType="1"/>
            </p:cNvSpPr>
            <p:nvPr/>
          </p:nvSpPr>
          <p:spPr bwMode="auto">
            <a:xfrm>
              <a:off x="2032" y="1888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30" name="Text Box 22"/>
            <p:cNvSpPr txBox="1">
              <a:spLocks noChangeArrowheads="1"/>
            </p:cNvSpPr>
            <p:nvPr/>
          </p:nvSpPr>
          <p:spPr bwMode="auto">
            <a:xfrm>
              <a:off x="1689" y="2156"/>
              <a:ext cx="6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a-IR" sz="2000" b="1">
                  <a:cs typeface="Nazanin" pitchFamily="2" charset="-78"/>
                </a:rPr>
                <a:t>حسابداري</a:t>
              </a:r>
              <a:r>
                <a:rPr lang="fa-IR" sz="2000"/>
                <a:t> </a:t>
              </a:r>
              <a:endParaRPr lang="en-US" sz="2000"/>
            </a:p>
          </p:txBody>
        </p:sp>
        <p:sp>
          <p:nvSpPr>
            <p:cNvPr id="218131" name="Rectangle 23"/>
            <p:cNvSpPr>
              <a:spLocks noChangeArrowheads="1"/>
            </p:cNvSpPr>
            <p:nvPr/>
          </p:nvSpPr>
          <p:spPr bwMode="auto">
            <a:xfrm>
              <a:off x="2831" y="2750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2" name="Rectangle 24"/>
            <p:cNvSpPr>
              <a:spLocks noChangeArrowheads="1"/>
            </p:cNvSpPr>
            <p:nvPr/>
          </p:nvSpPr>
          <p:spPr bwMode="auto">
            <a:xfrm>
              <a:off x="2831" y="3476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3" name="Rectangle 25"/>
            <p:cNvSpPr>
              <a:spLocks noChangeArrowheads="1"/>
            </p:cNvSpPr>
            <p:nvPr/>
          </p:nvSpPr>
          <p:spPr bwMode="auto">
            <a:xfrm>
              <a:off x="1651" y="3475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4" name="Rectangle 26"/>
            <p:cNvSpPr>
              <a:spLocks noChangeArrowheads="1"/>
            </p:cNvSpPr>
            <p:nvPr/>
          </p:nvSpPr>
          <p:spPr bwMode="auto">
            <a:xfrm>
              <a:off x="1651" y="2704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5" name="Rectangle 27"/>
            <p:cNvSpPr>
              <a:spLocks noChangeArrowheads="1"/>
            </p:cNvSpPr>
            <p:nvPr/>
          </p:nvSpPr>
          <p:spPr bwMode="auto">
            <a:xfrm>
              <a:off x="227" y="3475"/>
              <a:ext cx="77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6" name="Rectangle 28"/>
            <p:cNvSpPr>
              <a:spLocks noChangeArrowheads="1"/>
            </p:cNvSpPr>
            <p:nvPr/>
          </p:nvSpPr>
          <p:spPr bwMode="auto">
            <a:xfrm>
              <a:off x="227" y="2750"/>
              <a:ext cx="777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7" name="Line 29"/>
            <p:cNvSpPr>
              <a:spLocks noChangeShapeType="1"/>
            </p:cNvSpPr>
            <p:nvPr/>
          </p:nvSpPr>
          <p:spPr bwMode="auto">
            <a:xfrm>
              <a:off x="839" y="1885"/>
              <a:ext cx="4445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38" name="Rectangle 31"/>
            <p:cNvSpPr>
              <a:spLocks noChangeArrowheads="1"/>
            </p:cNvSpPr>
            <p:nvPr/>
          </p:nvSpPr>
          <p:spPr bwMode="auto">
            <a:xfrm>
              <a:off x="4191" y="2750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39" name="Rectangle 32"/>
            <p:cNvSpPr>
              <a:spLocks noChangeArrowheads="1"/>
            </p:cNvSpPr>
            <p:nvPr/>
          </p:nvSpPr>
          <p:spPr bwMode="auto">
            <a:xfrm>
              <a:off x="4191" y="3476"/>
              <a:ext cx="776" cy="5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8140" name="Line 33"/>
            <p:cNvSpPr>
              <a:spLocks noChangeShapeType="1"/>
            </p:cNvSpPr>
            <p:nvPr/>
          </p:nvSpPr>
          <p:spPr bwMode="auto">
            <a:xfrm>
              <a:off x="5284" y="1888"/>
              <a:ext cx="0" cy="1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41" name="Line 34"/>
            <p:cNvSpPr>
              <a:spLocks noChangeShapeType="1"/>
            </p:cNvSpPr>
            <p:nvPr/>
          </p:nvSpPr>
          <p:spPr bwMode="auto">
            <a:xfrm flipH="1">
              <a:off x="4967" y="2976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42" name="Line 35"/>
            <p:cNvSpPr>
              <a:spLocks noChangeShapeType="1"/>
            </p:cNvSpPr>
            <p:nvPr/>
          </p:nvSpPr>
          <p:spPr bwMode="auto">
            <a:xfrm flipH="1">
              <a:off x="4967" y="3702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43" name="Line 36"/>
            <p:cNvSpPr>
              <a:spLocks noChangeShapeType="1"/>
            </p:cNvSpPr>
            <p:nvPr/>
          </p:nvSpPr>
          <p:spPr bwMode="auto">
            <a:xfrm>
              <a:off x="4558" y="3294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44" name="Text Box 37"/>
            <p:cNvSpPr txBox="1">
              <a:spLocks noChangeArrowheads="1"/>
            </p:cNvSpPr>
            <p:nvPr/>
          </p:nvSpPr>
          <p:spPr bwMode="auto">
            <a:xfrm>
              <a:off x="4241" y="3612"/>
              <a:ext cx="6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2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8145" name="Text Box 38"/>
            <p:cNvSpPr txBox="1">
              <a:spLocks noChangeArrowheads="1"/>
            </p:cNvSpPr>
            <p:nvPr/>
          </p:nvSpPr>
          <p:spPr bwMode="auto">
            <a:xfrm>
              <a:off x="4241" y="2840"/>
              <a:ext cx="6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واحد 1 </a:t>
              </a:r>
              <a:endParaRPr lang="en-US" sz="2400" b="1">
                <a:cs typeface="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177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شيوۀ پذيرش اطلاعات در ساختار سازماني </a:t>
            </a:r>
            <a:endParaRPr lang="en-US" b="1" smtClean="0">
              <a:cs typeface="Nazanin" pitchFamily="2" charset="-78"/>
            </a:endParaRPr>
          </a:p>
        </p:txBody>
      </p:sp>
      <p:grpSp>
        <p:nvGrpSpPr>
          <p:cNvPr id="219139" name="Group 13"/>
          <p:cNvGrpSpPr>
            <a:grpSpLocks/>
          </p:cNvGrpSpPr>
          <p:nvPr/>
        </p:nvGrpSpPr>
        <p:grpSpPr bwMode="auto">
          <a:xfrm>
            <a:off x="2063751" y="1773238"/>
            <a:ext cx="8208963" cy="4679950"/>
            <a:chOff x="340" y="1117"/>
            <a:chExt cx="5171" cy="2948"/>
          </a:xfrm>
        </p:grpSpPr>
        <p:sp>
          <p:nvSpPr>
            <p:cNvPr id="219140" name="Rectangle 4"/>
            <p:cNvSpPr>
              <a:spLocks noChangeArrowheads="1"/>
            </p:cNvSpPr>
            <p:nvPr/>
          </p:nvSpPr>
          <p:spPr bwMode="auto">
            <a:xfrm>
              <a:off x="340" y="1117"/>
              <a:ext cx="5171" cy="294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9141" name="Text Box 5"/>
            <p:cNvSpPr txBox="1">
              <a:spLocks noChangeArrowheads="1"/>
            </p:cNvSpPr>
            <p:nvPr/>
          </p:nvSpPr>
          <p:spPr bwMode="auto">
            <a:xfrm>
              <a:off x="475" y="1620"/>
              <a:ext cx="1543" cy="17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80000"/>
                </a:lnSpc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پردازش اطلاعات سازماني به هدفها، محيط،تكنولوژي و اندازه بستگي دارد؛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9142" name="Oval 6"/>
            <p:cNvSpPr>
              <a:spLocks noChangeArrowheads="1"/>
            </p:cNvSpPr>
            <p:nvPr/>
          </p:nvSpPr>
          <p:spPr bwMode="auto">
            <a:xfrm>
              <a:off x="2426" y="1979"/>
              <a:ext cx="1043" cy="907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9143" name="Text Box 7"/>
            <p:cNvSpPr txBox="1">
              <a:spLocks noChangeArrowheads="1"/>
            </p:cNvSpPr>
            <p:nvPr/>
          </p:nvSpPr>
          <p:spPr bwMode="auto">
            <a:xfrm>
              <a:off x="3787" y="1886"/>
              <a:ext cx="1634" cy="11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ظرفيت پردازش اطلاعاتي سازمان تعيين كننده نوع ارتباطات افقي،عمودي و گروه بندي فعاليتهاست.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9144" name="Text Box 8"/>
            <p:cNvSpPr txBox="1">
              <a:spLocks noChangeArrowheads="1"/>
            </p:cNvSpPr>
            <p:nvPr/>
          </p:nvSpPr>
          <p:spPr bwMode="auto">
            <a:xfrm>
              <a:off x="2153" y="3401"/>
              <a:ext cx="1543" cy="5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200000"/>
                </a:lnSpc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اثربخشي سازماني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9145" name="Text Box 9"/>
            <p:cNvSpPr txBox="1">
              <a:spLocks noChangeArrowheads="1"/>
            </p:cNvSpPr>
            <p:nvPr/>
          </p:nvSpPr>
          <p:spPr bwMode="auto">
            <a:xfrm>
              <a:off x="2382" y="2296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a-IR" sz="2400" b="1">
                  <a:cs typeface="Nazanin" pitchFamily="2" charset="-78"/>
                </a:rPr>
                <a:t>مناسب </a:t>
              </a:r>
              <a:endParaRPr lang="en-US" sz="2400" b="1">
                <a:cs typeface="Nazanin" pitchFamily="2" charset="-78"/>
              </a:endParaRPr>
            </a:p>
          </p:txBody>
        </p:sp>
        <p:sp>
          <p:nvSpPr>
            <p:cNvPr id="219146" name="Line 10"/>
            <p:cNvSpPr>
              <a:spLocks noChangeShapeType="1"/>
            </p:cNvSpPr>
            <p:nvPr/>
          </p:nvSpPr>
          <p:spPr bwMode="auto">
            <a:xfrm>
              <a:off x="2018" y="2432"/>
              <a:ext cx="408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47" name="Line 11"/>
            <p:cNvSpPr>
              <a:spLocks noChangeShapeType="1"/>
            </p:cNvSpPr>
            <p:nvPr/>
          </p:nvSpPr>
          <p:spPr bwMode="auto">
            <a:xfrm flipH="1">
              <a:off x="3470" y="2432"/>
              <a:ext cx="31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48" name="Line 12"/>
            <p:cNvSpPr>
              <a:spLocks noChangeShapeType="1"/>
            </p:cNvSpPr>
            <p:nvPr/>
          </p:nvSpPr>
          <p:spPr bwMode="auto">
            <a:xfrm>
              <a:off x="2925" y="2886"/>
              <a:ext cx="0" cy="453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541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fa-IR" b="1" smtClean="0">
                <a:cs typeface="Nazanin" pitchFamily="2" charset="-78"/>
              </a:rPr>
              <a:t>ارتباطات عمودي و كنترل سازمان</a:t>
            </a:r>
            <a:endParaRPr lang="en-US" b="1" smtClean="0">
              <a:cs typeface="Nazanin" pitchFamily="2" charset="-78"/>
            </a:endParaRPr>
          </a:p>
        </p:txBody>
      </p:sp>
      <p:sp>
        <p:nvSpPr>
          <p:cNvPr id="220163" name="Rectangle 4"/>
          <p:cNvSpPr>
            <a:spLocks noChangeArrowheads="1"/>
          </p:cNvSpPr>
          <p:nvPr/>
        </p:nvSpPr>
        <p:spPr bwMode="auto">
          <a:xfrm>
            <a:off x="2640013" y="1412876"/>
            <a:ext cx="7416800" cy="45370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0164" name="Rectangle 5"/>
          <p:cNvSpPr>
            <a:spLocks noChangeArrowheads="1"/>
          </p:cNvSpPr>
          <p:nvPr/>
        </p:nvSpPr>
        <p:spPr bwMode="auto">
          <a:xfrm>
            <a:off x="3792538" y="5084764"/>
            <a:ext cx="2590800" cy="720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300" b="1">
                <a:solidFill>
                  <a:schemeClr val="bg2"/>
                </a:solidFill>
                <a:cs typeface="Nazanin" pitchFamily="2" charset="-78"/>
              </a:rPr>
              <a:t>تشكيل زنجيرۀ فرماندهي </a:t>
            </a:r>
            <a:endParaRPr lang="en-US" sz="2300" b="1">
              <a:solidFill>
                <a:schemeClr val="bg2"/>
              </a:solidFill>
              <a:cs typeface="Nazanin" pitchFamily="2" charset="-78"/>
            </a:endParaRPr>
          </a:p>
        </p:txBody>
      </p:sp>
      <p:sp>
        <p:nvSpPr>
          <p:cNvPr id="220165" name="Rectangle 6"/>
          <p:cNvSpPr>
            <a:spLocks noChangeArrowheads="1"/>
          </p:cNvSpPr>
          <p:nvPr/>
        </p:nvSpPr>
        <p:spPr bwMode="auto">
          <a:xfrm>
            <a:off x="4802189" y="3933826"/>
            <a:ext cx="2733675" cy="7921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400" b="1">
                <a:solidFill>
                  <a:schemeClr val="bg2"/>
                </a:solidFill>
                <a:cs typeface="Nazanin" pitchFamily="2" charset="-78"/>
              </a:rPr>
              <a:t>تدوين قوانين و مقررات </a:t>
            </a:r>
            <a:endParaRPr lang="en-US" sz="2400" b="1">
              <a:solidFill>
                <a:schemeClr val="bg2"/>
              </a:solidFill>
              <a:cs typeface="Nazanin" pitchFamily="2" charset="-78"/>
            </a:endParaRPr>
          </a:p>
        </p:txBody>
      </p:sp>
      <p:sp>
        <p:nvSpPr>
          <p:cNvPr id="220166" name="Rectangle 9"/>
          <p:cNvSpPr>
            <a:spLocks noChangeArrowheads="1"/>
          </p:cNvSpPr>
          <p:nvPr/>
        </p:nvSpPr>
        <p:spPr bwMode="auto">
          <a:xfrm>
            <a:off x="5810250" y="2781301"/>
            <a:ext cx="3022600" cy="792163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000" b="1">
                <a:solidFill>
                  <a:schemeClr val="bg2"/>
                </a:solidFill>
                <a:cs typeface="Nazanin" pitchFamily="2" charset="-78"/>
              </a:rPr>
              <a:t>افزودن پستهاي جديد به ساختار </a:t>
            </a:r>
            <a:endParaRPr lang="en-US" sz="2000" b="1">
              <a:solidFill>
                <a:schemeClr val="bg2"/>
              </a:solidFill>
              <a:cs typeface="Nazanin" pitchFamily="2" charset="-78"/>
            </a:endParaRPr>
          </a:p>
        </p:txBody>
      </p:sp>
      <p:sp>
        <p:nvSpPr>
          <p:cNvPr id="220167" name="Rectangle 10"/>
          <p:cNvSpPr>
            <a:spLocks noChangeArrowheads="1"/>
          </p:cNvSpPr>
          <p:nvPr/>
        </p:nvSpPr>
        <p:spPr bwMode="auto">
          <a:xfrm>
            <a:off x="7107239" y="1700213"/>
            <a:ext cx="2733675" cy="792162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000" b="1">
                <a:solidFill>
                  <a:schemeClr val="bg2"/>
                </a:solidFill>
                <a:cs typeface="Nazanin" pitchFamily="2" charset="-78"/>
              </a:rPr>
              <a:t>سيستمهاي اطلاعاتي عمودي </a:t>
            </a:r>
            <a:endParaRPr lang="en-US" sz="2000" b="1">
              <a:solidFill>
                <a:schemeClr val="bg2"/>
              </a:solidFill>
              <a:cs typeface="Nazanin" pitchFamily="2" charset="-78"/>
            </a:endParaRPr>
          </a:p>
        </p:txBody>
      </p:sp>
      <p:sp>
        <p:nvSpPr>
          <p:cNvPr id="220168" name="Oval 11"/>
          <p:cNvSpPr>
            <a:spLocks noChangeArrowheads="1"/>
          </p:cNvSpPr>
          <p:nvPr/>
        </p:nvSpPr>
        <p:spPr bwMode="auto">
          <a:xfrm>
            <a:off x="3648076" y="3860801"/>
            <a:ext cx="936625" cy="792163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20169" name="Oval 12"/>
          <p:cNvSpPr>
            <a:spLocks noChangeArrowheads="1"/>
          </p:cNvSpPr>
          <p:nvPr/>
        </p:nvSpPr>
        <p:spPr bwMode="auto">
          <a:xfrm>
            <a:off x="4727576" y="2708276"/>
            <a:ext cx="936625" cy="792163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20170" name="Oval 13"/>
          <p:cNvSpPr>
            <a:spLocks noChangeArrowheads="1"/>
          </p:cNvSpPr>
          <p:nvPr/>
        </p:nvSpPr>
        <p:spPr bwMode="auto">
          <a:xfrm>
            <a:off x="2711451" y="5013326"/>
            <a:ext cx="936625" cy="792163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20171" name="Oval 14"/>
          <p:cNvSpPr>
            <a:spLocks noChangeArrowheads="1"/>
          </p:cNvSpPr>
          <p:nvPr/>
        </p:nvSpPr>
        <p:spPr bwMode="auto">
          <a:xfrm>
            <a:off x="5951539" y="1700213"/>
            <a:ext cx="936625" cy="792162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220172" name="AutoShape 15"/>
          <p:cNvSpPr>
            <a:spLocks noChangeArrowheads="1"/>
          </p:cNvSpPr>
          <p:nvPr/>
        </p:nvSpPr>
        <p:spPr bwMode="auto">
          <a:xfrm>
            <a:off x="2711451" y="5949951"/>
            <a:ext cx="7345363" cy="836613"/>
          </a:xfrm>
          <a:prstGeom prst="rightArrow">
            <a:avLst>
              <a:gd name="adj1" fmla="val 50000"/>
              <a:gd name="adj2" fmla="val 2194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fa-IR" sz="2400" b="1">
                <a:solidFill>
                  <a:srgbClr val="0000FF"/>
                </a:solidFill>
                <a:cs typeface="Nazanin" pitchFamily="2" charset="-78"/>
              </a:rPr>
              <a:t>بالا</a:t>
            </a:r>
            <a:r>
              <a:rPr lang="fa-IR" sz="2400" b="1">
                <a:solidFill>
                  <a:srgbClr val="FF0000"/>
                </a:solidFill>
                <a:cs typeface="Nazanin" pitchFamily="2" charset="-78"/>
              </a:rPr>
              <a:t>      </a:t>
            </a:r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ظرفيت اطلاعاتي،راه يا روشي كه واحدهاي سازماني هماهنگ مي شوند</a:t>
            </a:r>
            <a:r>
              <a:rPr lang="fa-IR" sz="2400" b="1">
                <a:solidFill>
                  <a:srgbClr val="FF0000"/>
                </a:solidFill>
                <a:cs typeface="Nazanin" pitchFamily="2" charset="-78"/>
              </a:rPr>
              <a:t>  </a:t>
            </a:r>
            <a:r>
              <a:rPr lang="fa-IR" sz="2400" b="1">
                <a:solidFill>
                  <a:srgbClr val="0000FF"/>
                </a:solidFill>
                <a:cs typeface="Nazanin" pitchFamily="2" charset="-78"/>
              </a:rPr>
              <a:t>پايين</a:t>
            </a:r>
            <a:r>
              <a:rPr lang="fa-IR" sz="2400" b="1">
                <a:solidFill>
                  <a:srgbClr val="FF0000"/>
                </a:solidFill>
                <a:cs typeface="Nazanin" pitchFamily="2" charset="-78"/>
              </a:rPr>
              <a:t> </a:t>
            </a:r>
            <a:endParaRPr lang="en-US" sz="2400" b="1">
              <a:solidFill>
                <a:srgbClr val="FF0000"/>
              </a:solidFill>
              <a:cs typeface="Nazanin" pitchFamily="2" charset="-78"/>
            </a:endParaRPr>
          </a:p>
        </p:txBody>
      </p:sp>
      <p:sp>
        <p:nvSpPr>
          <p:cNvPr id="220173" name="AutoShape 16"/>
          <p:cNvSpPr>
            <a:spLocks noChangeArrowheads="1"/>
          </p:cNvSpPr>
          <p:nvPr/>
        </p:nvSpPr>
        <p:spPr bwMode="auto">
          <a:xfrm>
            <a:off x="1668463" y="1341439"/>
            <a:ext cx="971550" cy="4535487"/>
          </a:xfrm>
          <a:prstGeom prst="upArrow">
            <a:avLst>
              <a:gd name="adj1" fmla="val 50000"/>
              <a:gd name="adj2" fmla="val 11670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2400" b="1">
                <a:solidFill>
                  <a:srgbClr val="0000FF"/>
                </a:solidFill>
                <a:cs typeface="Nazanin" pitchFamily="2" charset="-78"/>
              </a:rPr>
              <a:t>بالا</a:t>
            </a:r>
            <a:r>
              <a:rPr lang="fa-IR" b="1">
                <a:solidFill>
                  <a:srgbClr val="0000FF"/>
                </a:solidFill>
              </a:rPr>
              <a:t> </a:t>
            </a:r>
          </a:p>
          <a:p>
            <a:pPr algn="ctr" eaLnBrk="1" hangingPunct="1"/>
            <a:endParaRPr lang="fa-IR" sz="2000" b="1">
              <a:solidFill>
                <a:schemeClr val="tx2"/>
              </a:solidFill>
              <a:cs typeface="Nazanin" pitchFamily="2" charset="-78"/>
            </a:endParaRP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ميزان 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هماهنگي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 عمودي 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در سازمان 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و كنترل 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مورد </a:t>
            </a:r>
          </a:p>
          <a:p>
            <a:pPr algn="ctr" eaLnBrk="1" hangingPunct="1"/>
            <a:r>
              <a:rPr lang="fa-IR" sz="2000" b="1">
                <a:solidFill>
                  <a:schemeClr val="tx2"/>
                </a:solidFill>
                <a:cs typeface="Nazanin" pitchFamily="2" charset="-78"/>
              </a:rPr>
              <a:t>نياز</a:t>
            </a:r>
          </a:p>
          <a:p>
            <a:pPr algn="ctr" eaLnBrk="1" hangingPunct="1"/>
            <a:endParaRPr lang="fa-IR" b="1">
              <a:solidFill>
                <a:srgbClr val="FF0000"/>
              </a:solidFill>
            </a:endParaRPr>
          </a:p>
          <a:p>
            <a:pPr algn="ctr" eaLnBrk="1" hangingPunct="1"/>
            <a:r>
              <a:rPr lang="fa-IR" sz="2400" b="1">
                <a:solidFill>
                  <a:srgbClr val="0000FF"/>
                </a:solidFill>
                <a:cs typeface="Nazanin" pitchFamily="2" charset="-78"/>
              </a:rPr>
              <a:t>پايين </a:t>
            </a:r>
            <a:endParaRPr lang="en-US" sz="2400" b="1">
              <a:solidFill>
                <a:srgbClr val="0000FF"/>
              </a:solidFill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731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1260</Words>
  <Application>Microsoft Office PowerPoint</Application>
  <PresentationFormat>Widescreen</PresentationFormat>
  <Paragraphs>174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AlMutanabi</vt:lpstr>
      <vt:lpstr>Arial</vt:lpstr>
      <vt:lpstr>Nazanin</vt:lpstr>
      <vt:lpstr>Tahoma</vt:lpstr>
      <vt:lpstr>Trebuchet MS</vt:lpstr>
      <vt:lpstr>Wingdings</vt:lpstr>
      <vt:lpstr>Wingdings 3</vt:lpstr>
      <vt:lpstr>Facet</vt:lpstr>
      <vt:lpstr>فصل ششم: مباني ساختار سازمان</vt:lpstr>
      <vt:lpstr>اركان اصلي ساختار سازماني</vt:lpstr>
      <vt:lpstr>اركان اصلي ساختار سازماني</vt:lpstr>
      <vt:lpstr>متغيرهاي محتوايي كه بر سازمان اثر مي گذارند:</vt:lpstr>
      <vt:lpstr>سه الگوي اصلي براي طراحي ساختار 1- ساختار مبتني بر وظيفه </vt:lpstr>
      <vt:lpstr>سه الگوي اصلي براي طراحي ساختار 2- ساختار مبتني بر محصول</vt:lpstr>
      <vt:lpstr>سه الگوي اصلي براي طراحي ساختار 3- ساختار ماتريسي </vt:lpstr>
      <vt:lpstr>شيوۀ پذيرش اطلاعات در ساختار سازماني </vt:lpstr>
      <vt:lpstr>ارتباطات عمودي و كنترل سازمان</vt:lpstr>
      <vt:lpstr>در شرايط زير نياز به هماهنگي افقي افزايش مي يابد:</vt:lpstr>
      <vt:lpstr>نكاتي كه در طراحي ساختار بايد رعايت شود</vt:lpstr>
      <vt:lpstr>طراحي ساختار مبتني بر: 1- وظيفه</vt:lpstr>
      <vt:lpstr>طراحي ساختار مبتني بر: 1- وظيفه</vt:lpstr>
      <vt:lpstr>طراحي ساختار مبتني بر: 1- وظيفه</vt:lpstr>
      <vt:lpstr>طراحي ساختار مبتني بر: 1- وظيفه</vt:lpstr>
      <vt:lpstr>طراحي ساختار مبتني بر: 2- محصول</vt:lpstr>
      <vt:lpstr>طراحي ساختار مبتني بر: 2- محصول</vt:lpstr>
      <vt:lpstr>طراحي ساختار مبتني بر: 2- محصول</vt:lpstr>
      <vt:lpstr>طراحي ساختار مبتني بر: 2- محصول</vt:lpstr>
      <vt:lpstr>طراحي ساختار مبتني بر: 3- مناطق جغرافيايي </vt:lpstr>
      <vt:lpstr>4- ساختار پيوندي</vt:lpstr>
      <vt:lpstr>4- ساختار پيوندي</vt:lpstr>
      <vt:lpstr>4- ساختار پيوندي</vt:lpstr>
      <vt:lpstr>4- ساختار پيوندي</vt:lpstr>
      <vt:lpstr>5- ساختار ماتريسي(شرايط مورد نياز): </vt:lpstr>
      <vt:lpstr>نقشهاي كليدي در ساختار ماتريسي</vt:lpstr>
      <vt:lpstr>ويژگيهاي ساختار ماتريسي </vt:lpstr>
      <vt:lpstr>ويژگيهاي ساختار ماتريسي</vt:lpstr>
      <vt:lpstr>ويژگيهاي ساختار ماتريسي</vt:lpstr>
      <vt:lpstr>ويژگيهاي ساختار ماتريسي</vt:lpstr>
      <vt:lpstr>نشانه هاي ضعف ساختاري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ششم: مباني ساختار سازمان</dc:title>
  <dc:creator>omid arzi</dc:creator>
  <cp:lastModifiedBy>omid arzi</cp:lastModifiedBy>
  <cp:revision>1</cp:revision>
  <dcterms:created xsi:type="dcterms:W3CDTF">2022-01-15T16:17:26Z</dcterms:created>
  <dcterms:modified xsi:type="dcterms:W3CDTF">2022-01-15T16:17:46Z</dcterms:modified>
</cp:coreProperties>
</file>