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0" r:id="rId20"/>
    <p:sldId id="276" r:id="rId21"/>
    <p:sldId id="291" r:id="rId22"/>
    <p:sldId id="277" r:id="rId23"/>
    <p:sldId id="292" r:id="rId24"/>
    <p:sldId id="279" r:id="rId25"/>
    <p:sldId id="278" r:id="rId26"/>
    <p:sldId id="289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393" autoAdjust="0"/>
    <p:restoredTop sz="94660"/>
  </p:normalViewPr>
  <p:slideViewPr>
    <p:cSldViewPr>
      <p:cViewPr>
        <p:scale>
          <a:sx n="66" d="100"/>
          <a:sy n="66" d="100"/>
        </p:scale>
        <p:origin x="-1018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3F751-7CBA-47E8-9A54-B4F211FB3484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9FC06-EA8C-4DD1-B8B3-133DCEA217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8EC60C-A788-4D1D-A0A6-B7FD3F0805C3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7AAB92-BF4E-4E69-B7AD-6B0A7F1C3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7772400" cy="1470025"/>
          </a:xfrm>
        </p:spPr>
        <p:txBody>
          <a:bodyPr/>
          <a:lstStyle/>
          <a:p>
            <a:pPr algn="ctr"/>
            <a:r>
              <a:rPr lang="fa-IR" dirty="0" smtClean="0">
                <a:cs typeface="B Zar" pitchFamily="2" charset="-78"/>
              </a:rPr>
              <a:t>به نام خدای مهربان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>
            <a:normAutofit/>
          </a:bodyPr>
          <a:lstStyle/>
          <a:p>
            <a:r>
              <a:rPr lang="fa-IR" sz="4000" b="1" dirty="0" smtClean="0">
                <a:cs typeface="B Zar" pitchFamily="2" charset="-78"/>
              </a:rPr>
              <a:t> تشخیص نفوذگران کامپیوتر</a:t>
            </a:r>
          </a:p>
          <a:p>
            <a:pPr algn="ctr"/>
            <a:endParaRPr lang="fa-IR" sz="3600" dirty="0" smtClean="0">
              <a:cs typeface="B Zar" pitchFamily="2" charset="-78"/>
            </a:endParaRPr>
          </a:p>
          <a:p>
            <a:pPr algn="ctr"/>
            <a:r>
              <a:rPr lang="fa-IR" sz="3600" dirty="0" smtClean="0">
                <a:cs typeface="B Zar" pitchFamily="2" charset="-78"/>
              </a:rPr>
              <a:t>درس استاد دکتر ابراهیمی</a:t>
            </a:r>
          </a:p>
          <a:p>
            <a:pPr algn="ctr"/>
            <a:r>
              <a:rPr lang="fa-IR" sz="2400" dirty="0" smtClean="0">
                <a:cs typeface="B Zar" pitchFamily="2" charset="-78"/>
              </a:rPr>
              <a:t>دانشجو: سید هاشم میربهاری</a:t>
            </a:r>
          </a:p>
          <a:p>
            <a:pPr algn="ctr"/>
            <a:endParaRPr lang="en-US" sz="24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در این حالت عمل کاربر مورد تمرکز میباشد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مانند تغییر  کاربری خود به مدیر سیستم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یا کاربر شروع به عملی میکند که جزء ضعف امنیتی سیستم بوده و قبلاً این موضوع مشخص شده است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روشهای تشخیص نفوذ گر</a:t>
            </a:r>
            <a:br>
              <a:rPr lang="fa-IR" dirty="0" smtClean="0">
                <a:cs typeface="B Zar" pitchFamily="2" charset="-78"/>
              </a:rPr>
            </a:br>
            <a:r>
              <a:rPr lang="fa-IR" sz="3100" dirty="0" smtClean="0">
                <a:cs typeface="B Zar" pitchFamily="2" charset="-78"/>
              </a:rPr>
              <a:t>استراتژی چهارم – عمل کاربر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مبتنی بر پرونده کاربر و یک سیستم خبره برای بررسی فعالیتهای که با سناریو های حملات شناخته شده مطابقت دارد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مانند سعی در ورود با استفاده از ضعف های سیستمی لو رفته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استفاده از روش پرونده کاربر ( مانند استفاده از </a:t>
            </a:r>
            <a:r>
              <a:rPr lang="en-US" dirty="0" smtClean="0">
                <a:cs typeface="B Zar" pitchFamily="2" charset="-78"/>
              </a:rPr>
              <a:t>CPU</a:t>
            </a:r>
            <a:r>
              <a:rPr lang="fa-IR" dirty="0" smtClean="0">
                <a:cs typeface="B Zar" pitchFamily="2" charset="-78"/>
              </a:rPr>
              <a:t> و زمان اتصال به سیستم ، محل استفاده ، دستورات و ویرایشهای  استفاده شده ، کامپایلهای انجام شده ، خطا ها ، ساعات و روزهای استفاده شده ...)</a:t>
            </a:r>
          </a:p>
          <a:p>
            <a:pPr algn="r" rtl="1"/>
            <a:endParaRPr lang="fa-IR" dirty="0" smtClean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های تشخیص نفوذگر</a:t>
            </a:r>
            <a:r>
              <a:rPr lang="en-US" dirty="0" smtClean="0">
                <a:cs typeface="B Zar" pitchFamily="2" charset="-78"/>
              </a:rPr>
              <a:t/>
            </a:r>
            <a:br>
              <a:rPr lang="en-US" dirty="0" smtClean="0">
                <a:cs typeface="B Zar" pitchFamily="2" charset="-78"/>
              </a:rPr>
            </a:br>
            <a:r>
              <a:rPr lang="fa-IR" dirty="0" smtClean="0">
                <a:cs typeface="B Zar" pitchFamily="2" charset="-78"/>
              </a:rPr>
              <a:t> سیستم </a:t>
            </a:r>
            <a:r>
              <a:rPr lang="en-US" dirty="0" smtClean="0">
                <a:cs typeface="B Zar" pitchFamily="2" charset="-78"/>
              </a:rPr>
              <a:t>IDES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400" dirty="0" smtClean="0">
                <a:cs typeface="B Zar" pitchFamily="2" charset="-78"/>
              </a:rPr>
              <a:t>رکود رویداد نگاری</a:t>
            </a:r>
            <a:endParaRPr lang="en-US" sz="2400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ادامه</a:t>
            </a:r>
            <a:r>
              <a:rPr lang="en-US" dirty="0" smtClean="0">
                <a:cs typeface="B Zar" pitchFamily="2" charset="-78"/>
              </a:rPr>
              <a:t>IDES </a:t>
            </a:r>
            <a:r>
              <a:rPr lang="fa-IR" dirty="0" smtClean="0">
                <a:cs typeface="B Zar" pitchFamily="2" charset="-78"/>
              </a:rPr>
              <a:t>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16002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گیرنده</a:t>
            </a:r>
            <a:endParaRPr lang="en-US" dirty="0">
              <a:cs typeface="B Zar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886200" y="2438400"/>
            <a:ext cx="16764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داده های</a:t>
            </a:r>
          </a:p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رویدادنگاری</a:t>
            </a:r>
            <a:endParaRPr lang="en-US" dirty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800" y="2438400"/>
            <a:ext cx="21336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جمع کننده داده های فعال</a:t>
            </a:r>
            <a:endParaRPr lang="en-US" dirty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2438400"/>
            <a:ext cx="17526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سیستم خبره</a:t>
            </a:r>
            <a:endParaRPr lang="en-US" dirty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57200" y="11430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Zar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28800" y="5257800"/>
            <a:ext cx="13716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داده های پروفایل</a:t>
            </a:r>
            <a:endParaRPr lang="en-US" dirty="0" smtClean="0">
              <a:cs typeface="B Za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6400" y="4343400"/>
            <a:ext cx="17526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بروز رسانی پروفایل</a:t>
            </a:r>
            <a:endParaRPr lang="en-US" dirty="0" smtClean="0">
              <a:cs typeface="B Zar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86200" y="4343400"/>
            <a:ext cx="1905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آشکار ساز غیر متعارف</a:t>
            </a:r>
            <a:endParaRPr lang="en-US" dirty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096000" y="3886200"/>
            <a:ext cx="2133600" cy="76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داده های غیر متعارف</a:t>
            </a:r>
            <a:endParaRPr lang="en-US" dirty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5334000"/>
            <a:ext cx="17526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واسط مدیر امنیتی</a:t>
            </a:r>
            <a:endParaRPr lang="en-US" dirty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752600" y="3352800"/>
            <a:ext cx="16002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داده های فعال</a:t>
            </a:r>
            <a:endParaRPr lang="en-US" dirty="0" smtClean="0">
              <a:cs typeface="B Zar" pitchFamily="2" charset="-78"/>
            </a:endParaRPr>
          </a:p>
        </p:txBody>
      </p:sp>
      <p:cxnSp>
        <p:nvCxnSpPr>
          <p:cNvPr id="18" name="Straight Arrow Connector 17"/>
          <p:cNvCxnSpPr>
            <a:stCxn id="6" idx="2"/>
            <a:endCxn id="7" idx="0"/>
          </p:cNvCxnSpPr>
          <p:nvPr/>
        </p:nvCxnSpPr>
        <p:spPr>
          <a:xfrm rot="16200000" flipH="1">
            <a:off x="4572000" y="2286000"/>
            <a:ext cx="228600" cy="762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8" idx="3"/>
          </p:cNvCxnSpPr>
          <p:nvPr/>
        </p:nvCxnSpPr>
        <p:spPr>
          <a:xfrm rot="10800000">
            <a:off x="3581400" y="2781300"/>
            <a:ext cx="30480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16" idx="0"/>
          </p:cNvCxnSpPr>
          <p:nvPr/>
        </p:nvCxnSpPr>
        <p:spPr>
          <a:xfrm rot="16200000" flipH="1">
            <a:off x="2419350" y="3219450"/>
            <a:ext cx="228600" cy="38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4"/>
            <a:endCxn id="12" idx="0"/>
          </p:cNvCxnSpPr>
          <p:nvPr/>
        </p:nvCxnSpPr>
        <p:spPr>
          <a:xfrm rot="5400000">
            <a:off x="2400300" y="4191000"/>
            <a:ext cx="30480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2"/>
            <a:endCxn id="11" idx="0"/>
          </p:cNvCxnSpPr>
          <p:nvPr/>
        </p:nvCxnSpPr>
        <p:spPr>
          <a:xfrm rot="5400000">
            <a:off x="2419350" y="5124450"/>
            <a:ext cx="228600" cy="38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4"/>
          <p:cNvSpPr txBox="1">
            <a:spLocks/>
          </p:cNvSpPr>
          <p:nvPr/>
        </p:nvSpPr>
        <p:spPr>
          <a:xfrm>
            <a:off x="381000" y="11811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cxnSp>
        <p:nvCxnSpPr>
          <p:cNvPr id="32" name="Straight Arrow Connector 31"/>
          <p:cNvCxnSpPr>
            <a:stCxn id="7" idx="6"/>
            <a:endCxn id="9" idx="1"/>
          </p:cNvCxnSpPr>
          <p:nvPr/>
        </p:nvCxnSpPr>
        <p:spPr>
          <a:xfrm>
            <a:off x="5562600" y="2781300"/>
            <a:ext cx="38100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9" idx="2"/>
            <a:endCxn id="14" idx="0"/>
          </p:cNvCxnSpPr>
          <p:nvPr/>
        </p:nvCxnSpPr>
        <p:spPr>
          <a:xfrm rot="16200000" flipH="1">
            <a:off x="6610350" y="3333750"/>
            <a:ext cx="762000" cy="342900"/>
          </a:xfrm>
          <a:prstGeom prst="curved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4"/>
            <a:endCxn id="15" idx="0"/>
          </p:cNvCxnSpPr>
          <p:nvPr/>
        </p:nvCxnSpPr>
        <p:spPr>
          <a:xfrm rot="5400000">
            <a:off x="6762750" y="4933950"/>
            <a:ext cx="685800" cy="114300"/>
          </a:xfrm>
          <a:prstGeom prst="curved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13" idx="0"/>
            <a:endCxn id="14" idx="1"/>
          </p:cNvCxnSpPr>
          <p:nvPr/>
        </p:nvCxnSpPr>
        <p:spPr>
          <a:xfrm rot="5400000" flipH="1" flipV="1">
            <a:off x="5450775" y="3385717"/>
            <a:ext cx="345608" cy="1569759"/>
          </a:xfrm>
          <a:prstGeom prst="curvedConnector3">
            <a:avLst>
              <a:gd name="adj1" fmla="val 198433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11" idx="6"/>
            <a:endCxn id="13" idx="2"/>
          </p:cNvCxnSpPr>
          <p:nvPr/>
        </p:nvCxnSpPr>
        <p:spPr>
          <a:xfrm flipV="1">
            <a:off x="3200400" y="5029200"/>
            <a:ext cx="1638300" cy="571500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6" idx="1"/>
          </p:cNvCxnSpPr>
          <p:nvPr/>
        </p:nvCxnSpPr>
        <p:spPr>
          <a:xfrm>
            <a:off x="1143000" y="1905000"/>
            <a:ext cx="274320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دارای چند جزء است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قسمتی روی سیستم </a:t>
            </a:r>
            <a:r>
              <a:rPr lang="en-US" dirty="0" err="1" smtClean="0">
                <a:cs typeface="B Zar" pitchFamily="2" charset="-78"/>
              </a:rPr>
              <a:t>Multics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 قرار دارد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قسمتی روی</a:t>
            </a:r>
            <a:r>
              <a:rPr lang="en-US" dirty="0" err="1" smtClean="0">
                <a:cs typeface="B Zar" pitchFamily="2" charset="-78"/>
              </a:rPr>
              <a:t>Symbolics</a:t>
            </a:r>
            <a:r>
              <a:rPr lang="en-US" dirty="0" smtClean="0">
                <a:cs typeface="B Zar" pitchFamily="2" charset="-78"/>
              </a:rPr>
              <a:t> Lisp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اجرا میگردد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دارای سه قانون میباشد</a:t>
            </a:r>
          </a:p>
          <a:p>
            <a:pPr lvl="1" algn="r" rtl="1">
              <a:buFont typeface="Courier New" pitchFamily="49" charset="0"/>
              <a:buChar char="o"/>
            </a:pPr>
            <a:r>
              <a:rPr lang="fa-IR" dirty="0" smtClean="0">
                <a:cs typeface="B Zar" pitchFamily="2" charset="-78"/>
              </a:rPr>
              <a:t>کشف حمله فوری </a:t>
            </a:r>
            <a:r>
              <a:rPr lang="fa-IR" sz="2000" dirty="0" smtClean="0">
                <a:cs typeface="B Zar" pitchFamily="2" charset="-78"/>
              </a:rPr>
              <a:t>(در صورت مشاهده نقص امنیت با استفاده از اطلاعاتی که در رکورد ثبت شده است تشخیص نفوذ خواهد داد)</a:t>
            </a:r>
          </a:p>
          <a:p>
            <a:pPr lvl="1" algn="r" rtl="1">
              <a:buFont typeface="Courier New" pitchFamily="49" charset="0"/>
              <a:buChar char="o"/>
            </a:pPr>
            <a:r>
              <a:rPr lang="fa-IR" dirty="0" smtClean="0">
                <a:cs typeface="B Zar" pitchFamily="2" charset="-78"/>
              </a:rPr>
              <a:t>کشف کاربرغیر </a:t>
            </a:r>
            <a:r>
              <a:rPr lang="fa-IR" sz="2000" dirty="0" smtClean="0">
                <a:cs typeface="B Zar" pitchFamily="2" charset="-78"/>
              </a:rPr>
              <a:t>متعارف(میتنی بر پرونده کاربر میباشد و اعمال غیر طبیعی را تشخیص میدهد)</a:t>
            </a:r>
            <a:endParaRPr lang="fa-IR" dirty="0" smtClean="0">
              <a:cs typeface="B Zar" pitchFamily="2" charset="-78"/>
            </a:endParaRPr>
          </a:p>
          <a:p>
            <a:pPr lvl="1" algn="r" rtl="1">
              <a:buFont typeface="Courier New" pitchFamily="49" charset="0"/>
              <a:buChar char="o"/>
            </a:pPr>
            <a:r>
              <a:rPr lang="fa-IR" dirty="0" smtClean="0">
                <a:cs typeface="B Zar" pitchFamily="2" charset="-78"/>
              </a:rPr>
              <a:t>کشف حالت سیستم </a:t>
            </a:r>
            <a:r>
              <a:rPr lang="fa-IR" sz="2000" dirty="0" smtClean="0">
                <a:cs typeface="B Zar" pitchFamily="2" charset="-78"/>
              </a:rPr>
              <a:t>(بررسی </a:t>
            </a:r>
            <a:r>
              <a:rPr lang="en-US" sz="2000" dirty="0" smtClean="0">
                <a:cs typeface="B Zar" pitchFamily="2" charset="-78"/>
              </a:rPr>
              <a:t>Login</a:t>
            </a:r>
            <a:r>
              <a:rPr lang="fa-IR" sz="2000" dirty="0" smtClean="0">
                <a:cs typeface="B Zar" pitchFamily="2" charset="-78"/>
              </a:rPr>
              <a:t> ها و همچنین آمار </a:t>
            </a:r>
            <a:r>
              <a:rPr lang="en-US" sz="2000" dirty="0" smtClean="0">
                <a:cs typeface="B Zar" pitchFamily="2" charset="-78"/>
              </a:rPr>
              <a:t>Login </a:t>
            </a:r>
            <a:r>
              <a:rPr lang="fa-IR" sz="2000" dirty="0" smtClean="0">
                <a:cs typeface="B Zar" pitchFamily="2" charset="-78"/>
              </a:rPr>
              <a:t>های ناموفق)</a:t>
            </a:r>
            <a:endParaRPr lang="fa-IR" dirty="0" smtClean="0">
              <a:cs typeface="B Zar" pitchFamily="2" charset="-78"/>
            </a:endParaRP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های تشخیص نفوذگر</a:t>
            </a:r>
            <a:r>
              <a:rPr lang="en-US" dirty="0" smtClean="0">
                <a:cs typeface="B Zar" pitchFamily="2" charset="-78"/>
              </a:rPr>
              <a:t/>
            </a:r>
            <a:br>
              <a:rPr lang="en-US" dirty="0" smtClean="0">
                <a:cs typeface="B Zar" pitchFamily="2" charset="-78"/>
              </a:rPr>
            </a:br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MIDAS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ادامه </a:t>
            </a:r>
            <a:r>
              <a:rPr lang="en-US" dirty="0" smtClean="0">
                <a:cs typeface="B Zar" pitchFamily="2" charset="-78"/>
              </a:rPr>
              <a:t>MIDAS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0" y="4191000"/>
            <a:ext cx="3733800" cy="1828800"/>
          </a:xfrm>
          <a:prstGeom prst="round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038600" y="1752600"/>
            <a:ext cx="4495800" cy="2438400"/>
          </a:xfrm>
          <a:prstGeom prst="round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72200" y="4953000"/>
            <a:ext cx="19812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آگاهی دهنده امنیتی سیستم</a:t>
            </a:r>
            <a:endParaRPr lang="en-US" dirty="0" smtClean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4267200" y="1981200"/>
            <a:ext cx="16764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آگاهی دهنده فرامین</a:t>
            </a:r>
            <a:endParaRPr lang="en-US" dirty="0">
              <a:cs typeface="B Zar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6781800" y="1981200"/>
            <a:ext cx="16764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رکوردهای رویدادنگاری</a:t>
            </a:r>
            <a:endParaRPr lang="en-US" dirty="0" smtClean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62600" y="2895600"/>
            <a:ext cx="16002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پردازشگر اولیه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9600" y="3581400"/>
            <a:ext cx="14478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واسط شبکه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600" y="4343400"/>
            <a:ext cx="1447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dk1"/>
                </a:solidFill>
                <a:cs typeface="B Zar" pitchFamily="2" charset="-78"/>
              </a:rPr>
              <a:t>پایگاه واقعیت</a:t>
            </a:r>
            <a:endParaRPr lang="en-US" dirty="0" smtClean="0">
              <a:solidFill>
                <a:schemeClr val="dk1"/>
              </a:solidFill>
              <a:cs typeface="B Za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4343400"/>
            <a:ext cx="1447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بانک اطلاعاتی و آماری</a:t>
            </a:r>
            <a:endParaRPr lang="en-US" dirty="0" smtClean="0">
              <a:cs typeface="B Zar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81200" y="5181600"/>
            <a:ext cx="1447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پایگاه قانون</a:t>
            </a:r>
            <a:endParaRPr lang="en-US" dirty="0" smtClean="0">
              <a:cs typeface="B Zar" pitchFamily="2" charset="-78"/>
            </a:endParaRPr>
          </a:p>
        </p:txBody>
      </p:sp>
      <p:cxnSp>
        <p:nvCxnSpPr>
          <p:cNvPr id="15" name="Shape 14"/>
          <p:cNvCxnSpPr>
            <a:stCxn id="7" idx="4"/>
            <a:endCxn id="9" idx="1"/>
          </p:cNvCxnSpPr>
          <p:nvPr/>
        </p:nvCxnSpPr>
        <p:spPr>
          <a:xfrm rot="16200000" flipH="1">
            <a:off x="5162550" y="2762250"/>
            <a:ext cx="342900" cy="45720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8" idx="4"/>
            <a:endCxn id="9" idx="3"/>
          </p:cNvCxnSpPr>
          <p:nvPr/>
        </p:nvCxnSpPr>
        <p:spPr>
          <a:xfrm rot="5400000">
            <a:off x="7219950" y="2762250"/>
            <a:ext cx="342900" cy="45720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9" idx="2"/>
            <a:endCxn id="10" idx="3"/>
          </p:cNvCxnSpPr>
          <p:nvPr/>
        </p:nvCxnSpPr>
        <p:spPr>
          <a:xfrm rot="5400000">
            <a:off x="5924550" y="3371850"/>
            <a:ext cx="381000" cy="49530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0" idx="1"/>
            <a:endCxn id="4" idx="0"/>
          </p:cNvCxnSpPr>
          <p:nvPr/>
        </p:nvCxnSpPr>
        <p:spPr>
          <a:xfrm rot="10800000" flipV="1">
            <a:off x="2628900" y="3810000"/>
            <a:ext cx="1790700" cy="3810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endCxn id="13" idx="3"/>
          </p:cNvCxnSpPr>
          <p:nvPr/>
        </p:nvCxnSpPr>
        <p:spPr>
          <a:xfrm rot="5400000">
            <a:off x="3295650" y="5086350"/>
            <a:ext cx="533400" cy="26670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1" idx="2"/>
            <a:endCxn id="13" idx="1"/>
          </p:cNvCxnSpPr>
          <p:nvPr/>
        </p:nvCxnSpPr>
        <p:spPr>
          <a:xfrm rot="16200000" flipH="1">
            <a:off x="1581150" y="5086350"/>
            <a:ext cx="533400" cy="26670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13" idx="2"/>
            <a:endCxn id="6" idx="1"/>
          </p:cNvCxnSpPr>
          <p:nvPr/>
        </p:nvCxnSpPr>
        <p:spPr>
          <a:xfrm rot="5400000" flipH="1" flipV="1">
            <a:off x="4191000" y="3810000"/>
            <a:ext cx="495300" cy="3467100"/>
          </a:xfrm>
          <a:prstGeom prst="curvedConnector4">
            <a:avLst>
              <a:gd name="adj1" fmla="val -74925"/>
              <a:gd name="adj2" fmla="val 62496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rot="19793113">
            <a:off x="3120614" y="1475613"/>
            <a:ext cx="1752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Multics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 rot="19663352">
            <a:off x="-13337" y="3785437"/>
            <a:ext cx="1752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Symbolics</a:t>
            </a:r>
            <a:r>
              <a:rPr lang="en-US" dirty="0" smtClean="0"/>
              <a:t> Lisp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در فایل </a:t>
            </a:r>
            <a:r>
              <a:rPr lang="en-US" dirty="0" smtClean="0">
                <a:cs typeface="B Zar" pitchFamily="2" charset="-78"/>
              </a:rPr>
              <a:t>CAT</a:t>
            </a:r>
            <a:r>
              <a:rPr lang="fa-IR" dirty="0" smtClean="0">
                <a:cs typeface="B Zar" pitchFamily="2" charset="-78"/>
              </a:rPr>
              <a:t> رکورد ها ثبت می شود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اگر حادثه امنیتی باشد برای بررسی ثبت میشود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از رکورد ها برای به روز در آوردن رفتار کاربر در بانک اطلاعاتی استفاده میگردد.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فایل </a:t>
            </a:r>
            <a:r>
              <a:rPr lang="en-US" dirty="0" smtClean="0">
                <a:cs typeface="B Zar" pitchFamily="2" charset="-78"/>
              </a:rPr>
              <a:t>Cat</a:t>
            </a:r>
            <a:r>
              <a:rPr lang="fa-IR" dirty="0" smtClean="0">
                <a:cs typeface="B Zar" pitchFamily="2" charset="-78"/>
              </a:rPr>
              <a:t> به صورت برون خط بررسی میگردد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همیشه رفتار کاربر برای تحلیل دو گونه عملکرد تحلیل میگردد ( رفتار قبلی و رفتار نفوذ گرانه 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های تشخیص نفوذگر</a:t>
            </a:r>
            <a:r>
              <a:rPr lang="en-US" dirty="0" smtClean="0">
                <a:cs typeface="B Zar" pitchFamily="2" charset="-78"/>
              </a:rPr>
              <a:t/>
            </a:r>
            <a:br>
              <a:rPr lang="en-US" dirty="0" smtClean="0">
                <a:cs typeface="B Zar" pitchFamily="2" charset="-78"/>
              </a:rPr>
            </a:br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Haystack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ادامه </a:t>
            </a:r>
            <a:r>
              <a:rPr lang="en-US" dirty="0" smtClean="0">
                <a:cs typeface="B Zar" pitchFamily="2" charset="-78"/>
              </a:rPr>
              <a:t>Haystack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3657600" y="1828800"/>
            <a:ext cx="1524000" cy="838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b="1" dirty="0" smtClean="0">
                <a:cs typeface="B Zar" pitchFamily="2" charset="-78"/>
              </a:rPr>
              <a:t> </a:t>
            </a:r>
            <a:r>
              <a:rPr lang="fa-IR" b="1" dirty="0" smtClean="0">
                <a:cs typeface="B Zar" pitchFamily="2" charset="-78"/>
              </a:rPr>
              <a:t>فایل </a:t>
            </a:r>
            <a:r>
              <a:rPr lang="en-US" b="1" dirty="0" smtClean="0">
                <a:cs typeface="B Zar" pitchFamily="2" charset="-78"/>
              </a:rPr>
              <a:t> CAT </a:t>
            </a:r>
            <a:endParaRPr lang="en-US" b="1" dirty="0">
              <a:cs typeface="B Za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3086100"/>
            <a:ext cx="2133600" cy="2743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>
              <a:cs typeface="B Za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3200400"/>
            <a:ext cx="2133600" cy="2514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Za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1100" y="3200400"/>
            <a:ext cx="1752600" cy="76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itchFamily="2" charset="-78"/>
              </a:rPr>
              <a:t>پردازش اولیه </a:t>
            </a:r>
            <a:endParaRPr lang="en-US" b="1" dirty="0">
              <a:cs typeface="B Zar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1143000" y="4419600"/>
            <a:ext cx="1828800" cy="1066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داده های رویداد نگاری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3429000"/>
            <a:ext cx="17526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تحلیلهای آماری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5000" y="4572000"/>
            <a:ext cx="17526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گزارشها</a:t>
            </a:r>
            <a:endParaRPr lang="en-US" dirty="0">
              <a:cs typeface="B Zar" pitchFamily="2" charset="-78"/>
            </a:endParaRPr>
          </a:p>
        </p:txBody>
      </p:sp>
      <p:cxnSp>
        <p:nvCxnSpPr>
          <p:cNvPr id="12" name="Shape 11"/>
          <p:cNvCxnSpPr>
            <a:stCxn id="7" idx="0"/>
            <a:endCxn id="4" idx="2"/>
          </p:cNvCxnSpPr>
          <p:nvPr/>
        </p:nvCxnSpPr>
        <p:spPr>
          <a:xfrm rot="5400000" flipH="1" flipV="1">
            <a:off x="2381250" y="1924050"/>
            <a:ext cx="952500" cy="16002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0"/>
            <a:endCxn id="7" idx="2"/>
          </p:cNvCxnSpPr>
          <p:nvPr/>
        </p:nvCxnSpPr>
        <p:spPr>
          <a:xfrm rot="5400000" flipH="1" flipV="1">
            <a:off x="1828800" y="4191000"/>
            <a:ext cx="4572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4" idx="6"/>
            <a:endCxn id="9" idx="0"/>
          </p:cNvCxnSpPr>
          <p:nvPr/>
        </p:nvCxnSpPr>
        <p:spPr>
          <a:xfrm>
            <a:off x="5181600" y="2247900"/>
            <a:ext cx="1409700" cy="11811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2"/>
            <a:endCxn id="10" idx="0"/>
          </p:cNvCxnSpPr>
          <p:nvPr/>
        </p:nvCxnSpPr>
        <p:spPr>
          <a:xfrm rot="5400000">
            <a:off x="6400800" y="4381500"/>
            <a:ext cx="3810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روش های قبلی برای یک ماشین بودند نه مجموعه سیستم در شبکه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روشی که در این حالتهای قبل بود در این شیوه توسعه داده شده است مانند </a:t>
            </a:r>
            <a:r>
              <a:rPr lang="en-US" dirty="0" smtClean="0">
                <a:cs typeface="B Zar" pitchFamily="2" charset="-78"/>
              </a:rPr>
              <a:t>IDES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شبکه بودن کامپیوتر ها شرایط نفوذ جدیدی را به وجود می آورد برای مثال ( تق تق دستگیره که به معنی بررسی کامپیوتر ها یکی پس از دیگری برای بررسی کامپیوتر با امنیت کم است ) و یا </a:t>
            </a:r>
            <a:r>
              <a:rPr lang="en-US" dirty="0" smtClean="0">
                <a:cs typeface="B Zar" pitchFamily="2" charset="-78"/>
              </a:rPr>
              <a:t>Login </a:t>
            </a:r>
            <a:r>
              <a:rPr lang="fa-IR" dirty="0" smtClean="0">
                <a:cs typeface="B Zar" pitchFamily="2" charset="-78"/>
              </a:rPr>
              <a:t> به کامپیوتر ها یکی پس از دیگری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های تشخیص نفوذگر</a:t>
            </a:r>
            <a:r>
              <a:rPr lang="en-US" dirty="0" smtClean="0">
                <a:cs typeface="B Zar" pitchFamily="2" charset="-78"/>
              </a:rPr>
              <a:t/>
            </a:r>
            <a:br>
              <a:rPr lang="en-US" dirty="0" smtClean="0">
                <a:cs typeface="B Zar" pitchFamily="2" charset="-78"/>
              </a:rPr>
            </a:br>
            <a:r>
              <a:rPr lang="fa-IR" dirty="0" smtClean="0">
                <a:cs typeface="B Zar" pitchFamily="2" charset="-78"/>
              </a:rPr>
              <a:t>سیستم شبکه ای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شیوه های دیگر تشخیص نفوذ در شبکه</a:t>
            </a:r>
          </a:p>
          <a:p>
            <a:pPr algn="r" rtl="1"/>
            <a:endParaRPr lang="en-US" dirty="0" smtClean="0">
              <a:cs typeface="B Zar" pitchFamily="2" charset="-78"/>
            </a:endParaRPr>
          </a:p>
          <a:p>
            <a:pPr lvl="1" algn="r" rtl="1"/>
            <a:r>
              <a:rPr lang="fa-IR" dirty="0" smtClean="0">
                <a:cs typeface="B Zar" pitchFamily="2" charset="-78"/>
              </a:rPr>
              <a:t> </a:t>
            </a:r>
            <a:r>
              <a:rPr lang="en-US" dirty="0" smtClean="0">
                <a:cs typeface="B Zar" pitchFamily="2" charset="-78"/>
              </a:rPr>
              <a:t>NSM </a:t>
            </a:r>
            <a:r>
              <a:rPr lang="fa-IR" sz="2000" dirty="0" smtClean="0">
                <a:cs typeface="B Zar" pitchFamily="2" charset="-78"/>
              </a:rPr>
              <a:t>  </a:t>
            </a:r>
            <a:r>
              <a:rPr lang="en-US" sz="1600" dirty="0" smtClean="0">
                <a:cs typeface="B Zar" pitchFamily="2" charset="-78"/>
              </a:rPr>
              <a:t> </a:t>
            </a:r>
            <a:r>
              <a:rPr lang="en-US" sz="1800" dirty="0" smtClean="0">
                <a:cs typeface="B Zar" pitchFamily="2" charset="-78"/>
              </a:rPr>
              <a:t>(Network Security  Monitor)</a:t>
            </a:r>
            <a:r>
              <a:rPr lang="fa-IR" sz="1800" dirty="0" smtClean="0">
                <a:cs typeface="B Zar" pitchFamily="2" charset="-78"/>
              </a:rPr>
              <a:t>دیدبانی امنیت شبکه </a:t>
            </a:r>
            <a:endParaRPr lang="en-US" sz="1800" dirty="0" smtClean="0">
              <a:cs typeface="B Zar" pitchFamily="2" charset="-78"/>
            </a:endParaRPr>
          </a:p>
          <a:p>
            <a:pPr lvl="1" algn="r" rtl="1"/>
            <a:r>
              <a:rPr lang="en-US" dirty="0" smtClean="0">
                <a:cs typeface="B Zar" pitchFamily="2" charset="-78"/>
              </a:rPr>
              <a:t>DIDS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en-US" sz="1800" dirty="0" smtClean="0">
                <a:cs typeface="B Zar" pitchFamily="2" charset="-78"/>
              </a:rPr>
              <a:t>(Distributed Intrusion Detection System ) </a:t>
            </a:r>
            <a:r>
              <a:rPr lang="fa-IR" sz="1800" dirty="0" smtClean="0">
                <a:cs typeface="B Zar" pitchFamily="2" charset="-78"/>
              </a:rPr>
              <a:t>سیستم تشخیص نفوذ گر توزیع شده </a:t>
            </a:r>
            <a:endParaRPr lang="en-US" sz="1800" dirty="0" smtClean="0">
              <a:cs typeface="B Zar" pitchFamily="2" charset="-78"/>
            </a:endParaRPr>
          </a:p>
          <a:p>
            <a:pPr lvl="1" algn="r" rtl="1"/>
            <a:r>
              <a:rPr lang="en-US" dirty="0" smtClean="0">
                <a:cs typeface="B Zar" pitchFamily="2" charset="-78"/>
              </a:rPr>
              <a:t>NADIR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en-US" sz="1800" dirty="0" smtClean="0">
                <a:cs typeface="B Zar" pitchFamily="2" charset="-78"/>
              </a:rPr>
              <a:t>(Network Anomaly Detection &amp; Intrusion Reporter ) </a:t>
            </a:r>
            <a:r>
              <a:rPr lang="fa-IR" sz="1800" dirty="0" smtClean="0">
                <a:cs typeface="B Zar" pitchFamily="2" charset="-78"/>
              </a:rPr>
              <a:t> سیستم تشخیص نفوذ خلاف و استفاده ناصحیع مبتنی بر سیستم خبره</a:t>
            </a:r>
            <a:endParaRPr lang="en-US" sz="1800" dirty="0" smtClean="0">
              <a:cs typeface="B Zar" pitchFamily="2" charset="-78"/>
            </a:endParaRPr>
          </a:p>
          <a:p>
            <a:pPr lvl="1" algn="r" rtl="1"/>
            <a:r>
              <a:rPr lang="en-US" dirty="0" smtClean="0">
                <a:cs typeface="B Zar" pitchFamily="2" charset="-78"/>
              </a:rPr>
              <a:t>CSM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en-US" sz="1800" dirty="0" smtClean="0">
                <a:cs typeface="B Zar" pitchFamily="2" charset="-78"/>
              </a:rPr>
              <a:t>(Cooperating Security Manager)</a:t>
            </a:r>
            <a:r>
              <a:rPr lang="fa-IR" sz="1800" dirty="0" smtClean="0">
                <a:cs typeface="B Zar" pitchFamily="2" charset="-78"/>
              </a:rPr>
              <a:t> دارای سیستم شناسایی توزیع شده و دارای عدم مدیریت متمرکز ، در صورت تشخیص نفوذ به دیگران گزارش میدهد </a:t>
            </a:r>
            <a:endParaRPr lang="en-US" sz="1800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ادامه نفوذ در شبکه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عمل رویدادنگاری انجام نمیشود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ترافیک کل شبکه کنترل میگردد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سیستم خبره دارای دانش قبلی است 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ساختار سیستم </a:t>
            </a:r>
            <a:r>
              <a:rPr lang="en-US" dirty="0" smtClean="0">
                <a:cs typeface="B Zar" pitchFamily="2" charset="-78"/>
              </a:rPr>
              <a:t>NSM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مزایا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رویداد نگاری عامل تشخیص دسترسی غیر مجاز و رفتار نفوذ گرانه است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به عنوان بازدارنده برای افرادی که از وجود آن مطلع هستند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رویداد نگاری برای تشخیص نفوذگران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ساختار سیستم </a:t>
            </a:r>
            <a:r>
              <a:rPr lang="en-US" dirty="0" smtClean="0">
                <a:cs typeface="B Zar" pitchFamily="2" charset="-78"/>
              </a:rPr>
              <a:t>NSM</a:t>
            </a:r>
            <a:r>
              <a:rPr lang="fa-IR" dirty="0" smtClean="0">
                <a:cs typeface="B Zar" pitchFamily="2" charset="-78"/>
              </a:rPr>
              <a:t/>
            </a:r>
            <a:br>
              <a:rPr lang="fa-IR" dirty="0" smtClean="0">
                <a:cs typeface="B Zar" pitchFamily="2" charset="-78"/>
              </a:rPr>
            </a:br>
            <a:r>
              <a:rPr lang="fa-IR" sz="2700" dirty="0" smtClean="0">
                <a:cs typeface="B Zar" pitchFamily="2" charset="-78"/>
              </a:rPr>
              <a:t>دیدبانی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1447800" cy="6096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ترافیک شبکه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2095500"/>
            <a:ext cx="106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گیرنده بسته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6200" y="2095500"/>
            <a:ext cx="106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فیلتر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7800" y="1981200"/>
            <a:ext cx="1219200" cy="838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تحلیل گر و</a:t>
            </a:r>
          </a:p>
          <a:p>
            <a:pPr algn="ctr"/>
            <a:r>
              <a:rPr lang="fa-IR" dirty="0" smtClean="0">
                <a:cs typeface="B Zar" pitchFamily="2" charset="-78"/>
              </a:rPr>
              <a:t>آشکار ساز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05600" y="2095500"/>
            <a:ext cx="106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تولید کننده </a:t>
            </a:r>
          </a:p>
          <a:p>
            <a:pPr algn="ctr"/>
            <a:r>
              <a:rPr lang="fa-IR" dirty="0" smtClean="0">
                <a:cs typeface="B Zar" pitchFamily="2" charset="-78"/>
              </a:rPr>
              <a:t>گزارش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3000" y="3352800"/>
            <a:ext cx="16764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itchFamily="2" charset="-78"/>
              </a:rPr>
              <a:t>آرشیو ترافیک</a:t>
            </a:r>
            <a:endParaRPr lang="en-US" b="1" dirty="0">
              <a:cs typeface="B Zar" pitchFamily="2" charset="-78"/>
            </a:endParaRPr>
          </a:p>
        </p:txBody>
      </p:sp>
      <p:cxnSp>
        <p:nvCxnSpPr>
          <p:cNvPr id="18" name="Straight Arrow Connector 17"/>
          <p:cNvCxnSpPr>
            <a:stCxn id="4" idx="3"/>
          </p:cNvCxnSpPr>
          <p:nvPr/>
        </p:nvCxnSpPr>
        <p:spPr>
          <a:xfrm>
            <a:off x="2209800" y="2438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11" idx="1"/>
          </p:cNvCxnSpPr>
          <p:nvPr/>
        </p:nvCxnSpPr>
        <p:spPr>
          <a:xfrm>
            <a:off x="3581400" y="24003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3"/>
            <a:endCxn id="12" idx="1"/>
          </p:cNvCxnSpPr>
          <p:nvPr/>
        </p:nvCxnSpPr>
        <p:spPr>
          <a:xfrm>
            <a:off x="4953000" y="24003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3"/>
            <a:endCxn id="13" idx="1"/>
          </p:cNvCxnSpPr>
          <p:nvPr/>
        </p:nvCxnSpPr>
        <p:spPr>
          <a:xfrm>
            <a:off x="6477000" y="2400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11" idx="2"/>
            <a:endCxn id="14" idx="1"/>
          </p:cNvCxnSpPr>
          <p:nvPr/>
        </p:nvCxnSpPr>
        <p:spPr>
          <a:xfrm rot="16200000" flipH="1">
            <a:off x="4210050" y="2914650"/>
            <a:ext cx="952500" cy="5334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4" idx="3"/>
            <a:endCxn id="13" idx="2"/>
          </p:cNvCxnSpPr>
          <p:nvPr/>
        </p:nvCxnSpPr>
        <p:spPr>
          <a:xfrm flipV="1">
            <a:off x="6629400" y="2705100"/>
            <a:ext cx="609600" cy="952500"/>
          </a:xfrm>
          <a:prstGeom prst="curvedConnector2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Pentagon 15"/>
          <p:cNvSpPr/>
          <p:nvPr/>
        </p:nvSpPr>
        <p:spPr>
          <a:xfrm>
            <a:off x="-228600" y="2209800"/>
            <a:ext cx="12192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بسته های اطلاعاتی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-228600" y="2209800"/>
            <a:ext cx="12192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بسته های اطلاعاتی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77 -0.00254 0.01372 -0.00532 0.02032 -0.00856 C 0.02483 -0.01804 0.02153 -0.02891 0.01893 -0.03885 C 0.01945 -0.04232 0.0191 -0.04602 0.02032 -0.04903 C 0.02101 -0.05065 0.02639 -0.05389 0.02778 -0.05412 C 0.03924 -0.05504 0.05052 -0.05527 0.06198 -0.05574 C 0.16702 -0.03885 0.27309 -0.05574 0.37848 -0.04718 C 0.3849 -0.0444 0.39219 -0.04903 0.39879 -0.05065 C 0.39827 -0.05296 0.39844 -0.0555 0.3974 -0.05735 C 0.39445 -0.06314 0.39028 -0.06036 0.38611 -0.05897 C 0.38091 -0.05735 0.37587 -0.05458 0.37084 -0.05227 C 0.36823 -0.05296 0.36563 -0.05319 0.3632 -0.05412 C 0.36059 -0.05504 0.35573 -0.05735 0.35573 -0.05735 C 0.34861 -0.0562 0.34167 -0.05204 0.33924 -0.06244 C 0.34375 -0.06846 0.3474 -0.06822 0.35313 -0.071 C 0.35782 -0.07054 0.38125 -0.06684 0.38733 -0.071 C 0.38976 -0.07262 0.37969 -0.07424 0.37969 -0.07424 C 0.37223 -0.08118 0.36389 -0.07516 0.35573 -0.07262 C 0.3507 -0.07308 0.34532 -0.07239 0.34046 -0.07424 C 0.33907 -0.0747 0.33768 -0.07748 0.33802 -0.07933 C 0.33837 -0.08094 0.34063 -0.08025 0.34184 -0.08094 C 0.34601 -0.08279 0.35018 -0.08418 0.35434 -0.08603 C 0.36615 -0.08418 0.37483 -0.0821 0.38733 -0.08094 C 0.38993 -0.07979 0.39236 -0.07886 0.39497 -0.07771 C 0.3974 -0.07655 0.40243 -0.07424 0.40243 -0.07424 C 0.40539 -0.06822 0.40747 -0.06476 0.41268 -0.06244 C 0.42136 -0.05481 0.41736 -0.05712 0.42396 -0.05412 C 0.57414 -0.0555 0.53959 -0.04834 0.61389 -0.06406 C 0.62796 -0.07077 0.64532 -0.05365 0.65955 -0.05227 C 0.66927 -0.05134 0.67882 -0.05111 0.68855 -0.05065 C 0.69618 -0.0488 0.71146 -0.04718 0.71146 -0.04718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اعمال کاربر مستقیماً قابل کنترل است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داده های رمز شده هم قابل کنترل است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رفتار کاربران در زمان ارتباط بین آنها نیز قابل بررسی است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این شیوه سه قسمت دارد </a:t>
            </a:r>
          </a:p>
          <a:p>
            <a:pPr lvl="1" algn="r" rtl="1"/>
            <a:r>
              <a:rPr lang="en-US" dirty="0" smtClean="0">
                <a:cs typeface="B Zar" pitchFamily="2" charset="-78"/>
              </a:rPr>
              <a:t>Host Monitored 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fa-IR" sz="2000" dirty="0" smtClean="0">
                <a:cs typeface="B Zar" pitchFamily="2" charset="-78"/>
              </a:rPr>
              <a:t>( در کامپیوتر حساس رویداد نگاری کرده و دستورات مهم (</a:t>
            </a:r>
            <a:r>
              <a:rPr lang="en-US" sz="2000" dirty="0" smtClean="0">
                <a:cs typeface="B Zar" pitchFamily="2" charset="-78"/>
              </a:rPr>
              <a:t>Rlogin</a:t>
            </a:r>
            <a:r>
              <a:rPr lang="fa-IR" sz="2000" dirty="0" smtClean="0">
                <a:cs typeface="B Zar" pitchFamily="2" charset="-78"/>
              </a:rPr>
              <a:t>، </a:t>
            </a:r>
            <a:r>
              <a:rPr lang="en-US" sz="2000" dirty="0" err="1" smtClean="0">
                <a:cs typeface="B Zar" pitchFamily="2" charset="-78"/>
              </a:rPr>
              <a:t>rsh</a:t>
            </a:r>
            <a:r>
              <a:rPr lang="fa-IR" sz="2000" dirty="0" smtClean="0">
                <a:cs typeface="B Zar" pitchFamily="2" charset="-78"/>
              </a:rPr>
              <a:t>) به مدیر </a:t>
            </a:r>
            <a:r>
              <a:rPr lang="en-US" sz="2000" dirty="0" smtClean="0">
                <a:cs typeface="B Zar" pitchFamily="2" charset="-78"/>
              </a:rPr>
              <a:t>DIDS</a:t>
            </a:r>
            <a:r>
              <a:rPr lang="fa-IR" sz="2000" dirty="0" smtClean="0">
                <a:cs typeface="B Zar" pitchFamily="2" charset="-78"/>
              </a:rPr>
              <a:t> ارسال میگردد)</a:t>
            </a:r>
            <a:endParaRPr lang="en-US" dirty="0" smtClean="0">
              <a:cs typeface="B Zar" pitchFamily="2" charset="-78"/>
            </a:endParaRPr>
          </a:p>
          <a:p>
            <a:pPr lvl="1" algn="r" rtl="1"/>
            <a:r>
              <a:rPr lang="en-US" dirty="0" smtClean="0">
                <a:cs typeface="B Zar" pitchFamily="2" charset="-78"/>
              </a:rPr>
              <a:t>DIDS Director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fa-IR" sz="2000" dirty="0" smtClean="0">
                <a:cs typeface="B Zar" pitchFamily="2" charset="-78"/>
              </a:rPr>
              <a:t>(مدیر تشخیص رفتار نفوذ گرانه ، با هر یک از میزبانها</a:t>
            </a:r>
            <a:r>
              <a:rPr lang="en-US" sz="2000" dirty="0" smtClean="0">
                <a:cs typeface="B Zar" pitchFamily="2" charset="-78"/>
              </a:rPr>
              <a:t> </a:t>
            </a:r>
            <a:r>
              <a:rPr lang="fa-IR" sz="2000" dirty="0" smtClean="0">
                <a:cs typeface="B Zar" pitchFamily="2" charset="-78"/>
              </a:rPr>
              <a:t> یا ناظران ارتباط برقرار میکند تا اطلاعات لازم را بدست آوردو یا وضعیت امنیتی را خبر دهد )</a:t>
            </a:r>
            <a:endParaRPr lang="en-US" sz="2000" dirty="0" smtClean="0">
              <a:cs typeface="B Zar" pitchFamily="2" charset="-78"/>
            </a:endParaRPr>
          </a:p>
          <a:p>
            <a:pPr lvl="1" algn="r" rtl="1"/>
            <a:r>
              <a:rPr lang="en-US" dirty="0" smtClean="0">
                <a:cs typeface="B Zar" pitchFamily="2" charset="-78"/>
              </a:rPr>
              <a:t>LAN Monitor </a:t>
            </a:r>
            <a:r>
              <a:rPr lang="fa-IR" sz="2000" dirty="0" smtClean="0">
                <a:cs typeface="B Zar" pitchFamily="2" charset="-78"/>
              </a:rPr>
              <a:t> (ترافیک شبکه را مشاهده میکند وفعالیت های نظیر </a:t>
            </a:r>
            <a:r>
              <a:rPr lang="en-US" sz="2000" dirty="0" smtClean="0">
                <a:cs typeface="B Zar" pitchFamily="2" charset="-78"/>
              </a:rPr>
              <a:t>Telnet ,</a:t>
            </a:r>
            <a:r>
              <a:rPr lang="en-US" sz="2000" dirty="0" err="1" smtClean="0">
                <a:cs typeface="B Zar" pitchFamily="2" charset="-78"/>
              </a:rPr>
              <a:t>rlogin,Ftp</a:t>
            </a:r>
            <a:r>
              <a:rPr lang="fa-IR" sz="2000" dirty="0" smtClean="0">
                <a:cs typeface="B Zar" pitchFamily="2" charset="-78"/>
              </a:rPr>
              <a:t> را گزارش میدهد)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DIDS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DIDS</a:t>
            </a:r>
            <a:endParaRPr lang="en-US" dirty="0">
              <a:cs typeface="B Zar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3886200"/>
            <a:ext cx="73914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752600" y="2419350"/>
            <a:ext cx="60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33600" y="4495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30600" y="4495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27600" y="4495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24600" y="4419600"/>
            <a:ext cx="11811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آگاهی دهنده </a:t>
            </a:r>
            <a:r>
              <a:rPr lang="en-US" dirty="0" smtClean="0">
                <a:cs typeface="B Zar" pitchFamily="2" charset="-78"/>
              </a:rPr>
              <a:t>LAN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8300" y="2419350"/>
            <a:ext cx="60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010400" y="2419350"/>
            <a:ext cx="60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4" idx="2"/>
          </p:cNvCxnSpPr>
          <p:nvPr/>
        </p:nvCxnSpPr>
        <p:spPr>
          <a:xfrm rot="16200000" flipH="1">
            <a:off x="5419725" y="3514725"/>
            <a:ext cx="704850" cy="3810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2"/>
          </p:cNvCxnSpPr>
          <p:nvPr/>
        </p:nvCxnSpPr>
        <p:spPr>
          <a:xfrm rot="5400000">
            <a:off x="6962775" y="3533775"/>
            <a:ext cx="7048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0"/>
          </p:cNvCxnSpPr>
          <p:nvPr/>
        </p:nvCxnSpPr>
        <p:spPr>
          <a:xfrm rot="16200000" flipV="1">
            <a:off x="6524625" y="4029075"/>
            <a:ext cx="533400" cy="24765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0"/>
          </p:cNvCxnSpPr>
          <p:nvPr/>
        </p:nvCxnSpPr>
        <p:spPr>
          <a:xfrm rot="16200000" flipV="1">
            <a:off x="5149850" y="4146550"/>
            <a:ext cx="609600" cy="8890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0"/>
          </p:cNvCxnSpPr>
          <p:nvPr/>
        </p:nvCxnSpPr>
        <p:spPr>
          <a:xfrm rot="16200000" flipV="1">
            <a:off x="3765550" y="4159250"/>
            <a:ext cx="609600" cy="6350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0"/>
          </p:cNvCxnSpPr>
          <p:nvPr/>
        </p:nvCxnSpPr>
        <p:spPr>
          <a:xfrm rot="5400000" flipH="1" flipV="1">
            <a:off x="2419350" y="4171950"/>
            <a:ext cx="609600" cy="3810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</p:cNvCxnSpPr>
          <p:nvPr/>
        </p:nvCxnSpPr>
        <p:spPr>
          <a:xfrm rot="5400000">
            <a:off x="1704975" y="3533775"/>
            <a:ext cx="704850" cy="1588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314700" y="2419350"/>
            <a:ext cx="11811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آشکار ساز </a:t>
            </a:r>
          </a:p>
          <a:p>
            <a:pPr algn="ctr"/>
            <a:r>
              <a:rPr lang="en-US" dirty="0" smtClean="0">
                <a:cs typeface="B Zar" pitchFamily="2" charset="-78"/>
              </a:rPr>
              <a:t>DIDS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685800" y="1828800"/>
            <a:ext cx="1219200" cy="609600"/>
          </a:xfrm>
          <a:prstGeom prst="wedgeRoundRectCallout">
            <a:avLst>
              <a:gd name="adj1" fmla="val 34667"/>
              <a:gd name="adj2" fmla="val 9875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میزبان تحت نظارت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609600" y="4114800"/>
            <a:ext cx="1371600" cy="609600"/>
          </a:xfrm>
          <a:prstGeom prst="wedgeRoundRectCallout">
            <a:avLst>
              <a:gd name="adj1" fmla="val 63556"/>
              <a:gd name="adj2" fmla="val 4500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میزبانی که تحت  نظارت نیست</a:t>
            </a:r>
            <a:endParaRPr lang="en-US" dirty="0">
              <a:cs typeface="B Zar" pitchFamily="2" charset="-78"/>
            </a:endParaRPr>
          </a:p>
        </p:txBody>
      </p:sp>
      <p:cxnSp>
        <p:nvCxnSpPr>
          <p:cNvPr id="41" name="Straight Connector 40"/>
          <p:cNvCxnSpPr>
            <a:stCxn id="36" idx="2"/>
          </p:cNvCxnSpPr>
          <p:nvPr/>
        </p:nvCxnSpPr>
        <p:spPr>
          <a:xfrm rot="5400000">
            <a:off x="3543300" y="3524250"/>
            <a:ext cx="704850" cy="1905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تشخیص نفوذ خلاف و ناصحیح مبتنی بر سیستم خبره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رکورد های رویداد نگاری را از شبکه میگیرد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گزارش هفتگی ایجاد میکند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در پایان هفته رفتار های مشکوک و ... اعلام میگردد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برای هر کاربر یک شمارنده وجود دارد که تعداد عملیات مشکوک در آن شمرده میشود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اگر شماره ای بیشتر گردد آن فرد نفوذ گر خواهد بود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NADIR</a:t>
            </a:r>
            <a:r>
              <a:rPr lang="fa-IR" dirty="0" smtClean="0">
                <a:cs typeface="B Zar" pitchFamily="2" charset="-78"/>
              </a:rPr>
              <a:t>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برای شبکه های توزیع شده استفاده میگردد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همه میزبانها باید </a:t>
            </a:r>
            <a:r>
              <a:rPr lang="en-US" dirty="0" smtClean="0">
                <a:cs typeface="B Zar" pitchFamily="2" charset="-78"/>
              </a:rPr>
              <a:t>CSM</a:t>
            </a:r>
            <a:r>
              <a:rPr lang="fa-IR" dirty="0" smtClean="0">
                <a:cs typeface="B Zar" pitchFamily="2" charset="-78"/>
              </a:rPr>
              <a:t> را اجرا کنند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اگر رفتار مشکوکی دیده شد باید به بقیه گزارش شود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نتیجه قطع ارتباط نفوذگر و یا قفل کردن حساب رایانه ای اوست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واسط کاربر ارائه دهنده گزارش به مدیر سیستم است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CSM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</a:t>
            </a:r>
            <a:r>
              <a:rPr lang="en-US" dirty="0" smtClean="0">
                <a:cs typeface="B Zar" pitchFamily="2" charset="-78"/>
              </a:rPr>
              <a:t>CSM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17526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آگاهی دهنده فرامین</a:t>
            </a:r>
            <a:endParaRPr lang="en-US" dirty="0">
              <a:cs typeface="B Za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30480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 smtClean="0">
                <a:cs typeface="B Zar" pitchFamily="2" charset="-78"/>
              </a:rPr>
              <a:t>IDS</a:t>
            </a:r>
            <a:r>
              <a:rPr lang="fa-IR" dirty="0" smtClean="0">
                <a:cs typeface="B Zar" pitchFamily="2" charset="-78"/>
              </a:rPr>
              <a:t> محلی</a:t>
            </a:r>
            <a:endParaRPr lang="en-US" dirty="0">
              <a:cs typeface="B Za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4648200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رسیدگی کننده</a:t>
            </a:r>
          </a:p>
          <a:p>
            <a:pPr algn="ctr"/>
            <a:r>
              <a:rPr lang="fa-IR" dirty="0" smtClean="0">
                <a:cs typeface="B Zar" pitchFamily="2" charset="-78"/>
              </a:rPr>
              <a:t>نفوذگر</a:t>
            </a:r>
            <a:endParaRPr lang="en-US" dirty="0">
              <a:cs typeface="B Za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3162300"/>
            <a:ext cx="7239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CSM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86200" y="4648200"/>
            <a:ext cx="1371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واسط کاربر</a:t>
            </a:r>
            <a:endParaRPr lang="en-US" dirty="0"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2895600"/>
            <a:ext cx="1143000" cy="106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 smtClean="0">
                <a:cs typeface="B Zar" pitchFamily="2" charset="-78"/>
              </a:rPr>
              <a:t>CSM</a:t>
            </a:r>
            <a:r>
              <a:rPr lang="fa-IR" dirty="0" smtClean="0">
                <a:cs typeface="B Zar" pitchFamily="2" charset="-78"/>
              </a:rPr>
              <a:t> های دیگر</a:t>
            </a:r>
            <a:endParaRPr lang="en-US" dirty="0">
              <a:cs typeface="B Zar" pitchFamily="2" charset="-78"/>
            </a:endParaRPr>
          </a:p>
        </p:txBody>
      </p:sp>
      <p:cxnSp>
        <p:nvCxnSpPr>
          <p:cNvPr id="11" name="Straight Arrow Connector 10"/>
          <p:cNvCxnSpPr>
            <a:stCxn id="5" idx="3"/>
            <a:endCxn id="7" idx="1"/>
          </p:cNvCxnSpPr>
          <p:nvPr/>
        </p:nvCxnSpPr>
        <p:spPr>
          <a:xfrm>
            <a:off x="3124200" y="3429000"/>
            <a:ext cx="1066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  <a:endCxn id="8" idx="0"/>
          </p:cNvCxnSpPr>
          <p:nvPr/>
        </p:nvCxnSpPr>
        <p:spPr>
          <a:xfrm rot="16200000" flipH="1">
            <a:off x="4086225" y="4162425"/>
            <a:ext cx="952500" cy="190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1"/>
          </p:cNvCxnSpPr>
          <p:nvPr/>
        </p:nvCxnSpPr>
        <p:spPr>
          <a:xfrm>
            <a:off x="4914900" y="3429000"/>
            <a:ext cx="2400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 rot="5400000">
            <a:off x="1981200" y="42291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  <a:endCxn id="5" idx="0"/>
          </p:cNvCxnSpPr>
          <p:nvPr/>
        </p:nvCxnSpPr>
        <p:spPr>
          <a:xfrm rot="5400000">
            <a:off x="2133600" y="2781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به مطالب زیر توجه کنید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تشخیص نفوذ با هوش مصنوعی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تشخیص نفوذ با شبکه عصبی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تشخیص نفوذ با داده کاوی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تشخیص نفوذ با نظریه فازی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تشخیص نفوذ با هانی پات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راهکار مناسب برای جلو گیری از نفوذ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پایان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توصیه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گاهی سعی کنید اطلاعات کاربران خود را در شبکه پیدا کنید و سعی کنید از طریق آنها اطلاعات شبکه را پیدا کنید </a:t>
            </a:r>
          </a:p>
          <a:p>
            <a:pPr lvl="1" algn="r" rtl="1"/>
            <a:r>
              <a:rPr lang="fa-IR" dirty="0" smtClean="0">
                <a:cs typeface="B Zar" pitchFamily="2" charset="-78"/>
              </a:rPr>
              <a:t>سعی کنید اطلاعات شبکه خود را از طریق وب پیدا کنید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پایان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ثبت در هنگام شناسایی و احراز هویت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ثبت در هنگام ایجاد یا حذف شی برای کاربران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ثبت اعمال کاربران و یا مدیر سیستم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ثبت خروجی چاپگر 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چگونه باید وقایع نگاری کرد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بازنگری در الگوی دسترسی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امکان کشف سعی کاربران داخلی و خارجی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بازداری افرادی که روش حفاظتی سیستم را تهدید می کنند</a:t>
            </a:r>
          </a:p>
          <a:p>
            <a:pPr algn="r" rtl="1"/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استفاده های رویداد نگاری 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تاریخ و زمان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شناسه کاربر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نوع حادثه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موفقیت یا شکست </a:t>
            </a:r>
            <a:r>
              <a:rPr lang="fa-IR" smtClean="0">
                <a:cs typeface="B Zar" pitchFamily="2" charset="-78"/>
              </a:rPr>
              <a:t>در عملیات نفوذ</a:t>
            </a:r>
            <a:endParaRPr lang="fa-IR" dirty="0" smtClean="0">
              <a:cs typeface="B Zar" pitchFamily="2" charset="-78"/>
            </a:endParaRPr>
          </a:p>
          <a:p>
            <a:pPr algn="r" rtl="1"/>
            <a:r>
              <a:rPr lang="fa-IR" dirty="0" smtClean="0">
                <a:cs typeface="B Zar" pitchFamily="2" charset="-78"/>
              </a:rPr>
              <a:t>مبدا درخواست ( نام کامپیوتر)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شی یا فیلد مورد حمله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توضیح عمل </a:t>
            </a:r>
            <a:r>
              <a:rPr lang="fa-IR" sz="2400" dirty="0" smtClean="0">
                <a:cs typeface="B Zar" pitchFamily="2" charset="-78"/>
              </a:rPr>
              <a:t>(خواندن و باز کردن فهرست ،نوشتن،تغییر دادن،ایجاد و حذف ،</a:t>
            </a:r>
            <a:r>
              <a:rPr lang="en-US" sz="2400" dirty="0" err="1" smtClean="0">
                <a:cs typeface="B Zar" pitchFamily="2" charset="-78"/>
              </a:rPr>
              <a:t>Login,Logout</a:t>
            </a:r>
            <a:r>
              <a:rPr lang="fa-IR" sz="2400" dirty="0" smtClean="0">
                <a:cs typeface="B Zar" pitchFamily="2" charset="-78"/>
              </a:rPr>
              <a:t>،عمل مدیریتی ، عمل مدیریتی با امتیاز خاص)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Zar" pitchFamily="2" charset="-78"/>
              </a:rPr>
              <a:t>چه مطالبی ثبت خواهد شد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5259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Zar" pitchFamily="2" charset="-78"/>
              </a:rPr>
              <a:t>سعی در ورود ( </a:t>
            </a:r>
            <a:r>
              <a:rPr lang="fa-IR" sz="2400" dirty="0" smtClean="0">
                <a:cs typeface="B Zar" pitchFamily="2" charset="-78"/>
              </a:rPr>
              <a:t>حدث رمز عبور و ...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نقاب زدن( </a:t>
            </a:r>
            <a:r>
              <a:rPr lang="fa-IR" sz="2400" dirty="0" smtClean="0">
                <a:cs typeface="B Zar" pitchFamily="2" charset="-78"/>
              </a:rPr>
              <a:t>به جای کاربرمجازوارد شده وشروع به فعالیت میکند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نفوذ توسط کاربر مجاز (</a:t>
            </a:r>
            <a:r>
              <a:rPr lang="fa-IR" sz="2400" dirty="0" smtClean="0">
                <a:cs typeface="B Zar" pitchFamily="2" charset="-78"/>
              </a:rPr>
              <a:t>کاربر مجاز به کاری دست میزند که در اختیارات او نیست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نَشت اطلاعات توسط کاربر مجازبه سطوح پایین تر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استنباط توسط کاربر مجاز (</a:t>
            </a:r>
            <a:r>
              <a:rPr lang="fa-IR" sz="2400" dirty="0" smtClean="0">
                <a:cs typeface="B Zar" pitchFamily="2" charset="-78"/>
              </a:rPr>
              <a:t>حدس یک کاربر به اطلاعات در طبقات بالاتر از سطح وی 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اسبهای تراوا (</a:t>
            </a:r>
            <a:r>
              <a:rPr lang="fa-IR" sz="2400" dirty="0" smtClean="0">
                <a:cs typeface="B Zar" pitchFamily="2" charset="-78"/>
              </a:rPr>
              <a:t>برنامه برخلاف ظاهر خود فعالیتهای دیگری انجام دهد 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ویروسها (</a:t>
            </a:r>
            <a:r>
              <a:rPr lang="fa-IR" sz="2400" dirty="0" smtClean="0">
                <a:cs typeface="B Zar" pitchFamily="2" charset="-78"/>
              </a:rPr>
              <a:t>کدهای که به برنامه های اجرایی وصل و رفتار مخرب دارد</a:t>
            </a:r>
            <a:r>
              <a:rPr lang="fa-IR" dirty="0" smtClean="0">
                <a:cs typeface="B Zar" pitchFamily="2" charset="-78"/>
              </a:rPr>
              <a:t>)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عدم سرویس دهی ( </a:t>
            </a:r>
            <a:r>
              <a:rPr lang="fa-IR" sz="2600" dirty="0" smtClean="0">
                <a:cs typeface="B Zar" pitchFamily="2" charset="-78"/>
              </a:rPr>
              <a:t>ایجاد ترافیک از سوی یک کاربر با حجم بالا برای زمین گیر کردن ترافیک پاسخ گویی سیستم </a:t>
            </a:r>
            <a:r>
              <a:rPr lang="fa-IR" dirty="0" smtClean="0">
                <a:cs typeface="B Zar" pitchFamily="2" charset="-78"/>
              </a:rPr>
              <a:t>)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سیستم های تشخیص نفوذ </a:t>
            </a:r>
            <a:r>
              <a:rPr lang="en-US" dirty="0" smtClean="0">
                <a:cs typeface="B Zar" pitchFamily="2" charset="-78"/>
              </a:rPr>
              <a:t>IDS</a:t>
            </a:r>
            <a:br>
              <a:rPr lang="en-US" dirty="0" smtClean="0">
                <a:cs typeface="B Zar" pitchFamily="2" charset="-78"/>
              </a:rPr>
            </a:br>
            <a:r>
              <a:rPr lang="fa-IR" sz="2200" dirty="0" smtClean="0">
                <a:cs typeface="B Zar" pitchFamily="2" charset="-78"/>
              </a:rPr>
              <a:t>فعالیتهای قابل تشخیص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اعمال هر کاربر ثبت شده ( فرآیند یاد گیری) و بعد اگر عملی مغایر روی دهد حدس زده میشود که کاربر نفوذی است</a:t>
            </a:r>
          </a:p>
          <a:p>
            <a:pPr algn="r" rtl="1"/>
            <a:endParaRPr lang="fa-IR" dirty="0" smtClean="0">
              <a:cs typeface="B Zar" pitchFamily="2" charset="-78"/>
            </a:endParaRPr>
          </a:p>
          <a:p>
            <a:pPr algn="r" rtl="1"/>
            <a:r>
              <a:rPr lang="fa-IR" dirty="0" smtClean="0">
                <a:cs typeface="B Zar" pitchFamily="2" charset="-78"/>
              </a:rPr>
              <a:t>ضعف : اگر نفوذ گر بداند الگوی کاری کاربر مجاز چیست این استراتژی زمین گیر است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روشهای تشخیص نفوذ گر</a:t>
            </a:r>
            <a:br>
              <a:rPr lang="fa-IR" dirty="0" smtClean="0">
                <a:cs typeface="B Zar" pitchFamily="2" charset="-78"/>
              </a:rPr>
            </a:br>
            <a:r>
              <a:rPr lang="fa-IR" sz="3100" dirty="0" smtClean="0">
                <a:cs typeface="B Zar" pitchFamily="2" charset="-78"/>
              </a:rPr>
              <a:t>استراتژی اول – مبتنی بر پرونده کاربر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اگر اعمال یک نفوذ گر را حدس بزنیم ، میتوان به دنبال چنین اعمالی باشیم ، مثال :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کاربر نفوذی بعد از ورود به دنبال افراد داخل شبکه است 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بررسی فایل ها و فهرست ها را انجام میدهد و زیاد دایکتوری میگیرد 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و سریع سیستم را ترک میکند 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سریعا دستور </a:t>
            </a:r>
            <a:r>
              <a:rPr lang="en-US" sz="2400" dirty="0" smtClean="0">
                <a:cs typeface="B Zar" pitchFamily="2" charset="-78"/>
              </a:rPr>
              <a:t>Who</a:t>
            </a:r>
            <a:r>
              <a:rPr lang="fa-IR" sz="2400" dirty="0" smtClean="0">
                <a:cs typeface="B Zar" pitchFamily="2" charset="-78"/>
              </a:rPr>
              <a:t> را تایپ میکند و به دنبال مدیر سیستم است</a:t>
            </a:r>
          </a:p>
          <a:p>
            <a:pPr algn="r" rtl="1"/>
            <a:r>
              <a:rPr lang="fa-IR" sz="2400" dirty="0" smtClean="0">
                <a:cs typeface="B Zar" pitchFamily="2" charset="-78"/>
              </a:rPr>
              <a:t>گاهی به علت ندانستن سیستم عامل سرور دستورات سیستم عامل دیگر را به شکل نامانوس وارد میکند </a:t>
            </a:r>
            <a:endParaRPr lang="en-US" sz="2400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روشهای تشخیص نفوذ گر</a:t>
            </a:r>
            <a:br>
              <a:rPr lang="fa-IR" dirty="0" smtClean="0">
                <a:cs typeface="B Zar" pitchFamily="2" charset="-78"/>
              </a:rPr>
            </a:br>
            <a:r>
              <a:rPr lang="fa-IR" sz="3100" dirty="0" smtClean="0">
                <a:cs typeface="B Zar" pitchFamily="2" charset="-78"/>
              </a:rPr>
              <a:t>استراتژی دوم – مبتنی بر پرونده نفوذ گر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Zar" pitchFamily="2" charset="-78"/>
              </a:rPr>
              <a:t>کاربر مجاز در تایپ بعضی کلمات پر کاربرد دارای تاخیر خاصی است ، حال آن که یک نفوذ گر در تایپ معمولاً متفاوت میباشد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حروفهای مانند </a:t>
            </a:r>
            <a:r>
              <a:rPr lang="en-US" dirty="0" smtClean="0">
                <a:cs typeface="B Zar" pitchFamily="2" charset="-78"/>
              </a:rPr>
              <a:t>And , The ,in , no ,on ,</a:t>
            </a:r>
            <a:r>
              <a:rPr lang="en-US" dirty="0" err="1" smtClean="0">
                <a:cs typeface="B Zar" pitchFamily="2" charset="-78"/>
              </a:rPr>
              <a:t>ul</a:t>
            </a:r>
            <a:r>
              <a:rPr lang="fa-IR" dirty="0" smtClean="0">
                <a:cs typeface="B Zar" pitchFamily="2" charset="-78"/>
              </a:rPr>
              <a:t> میتواند کلمات مورد تمرکز تحلیل گر ما باشد </a:t>
            </a:r>
          </a:p>
          <a:p>
            <a:pPr algn="r" rtl="1"/>
            <a:r>
              <a:rPr lang="fa-IR" dirty="0" smtClean="0">
                <a:cs typeface="B Zar" pitchFamily="2" charset="-78"/>
              </a:rPr>
              <a:t>این روش در </a:t>
            </a:r>
            <a:r>
              <a:rPr lang="en-US" dirty="0" smtClean="0">
                <a:cs typeface="B Zar" pitchFamily="2" charset="-78"/>
              </a:rPr>
              <a:t>Mainframe </a:t>
            </a:r>
            <a:r>
              <a:rPr lang="fa-IR" dirty="0" smtClean="0">
                <a:cs typeface="B Zar" pitchFamily="2" charset="-78"/>
              </a:rPr>
              <a:t> های قدیمی رایج بوده است</a:t>
            </a:r>
          </a:p>
          <a:p>
            <a:pPr algn="r" rtl="1"/>
            <a:r>
              <a:rPr lang="en-US" dirty="0" smtClean="0">
                <a:cs typeface="B Zar" pitchFamily="2" charset="-78"/>
              </a:rPr>
              <a:t> </a:t>
            </a:r>
            <a:endParaRPr lang="en-US" dirty="0"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Zar" pitchFamily="2" charset="-78"/>
              </a:rPr>
              <a:t>روشهای تشخیص نفوذ گر</a:t>
            </a:r>
            <a:br>
              <a:rPr lang="fa-IR" dirty="0" smtClean="0">
                <a:cs typeface="B Zar" pitchFamily="2" charset="-78"/>
              </a:rPr>
            </a:br>
            <a:r>
              <a:rPr lang="fa-IR" sz="3100" dirty="0" smtClean="0">
                <a:cs typeface="B Zar" pitchFamily="2" charset="-78"/>
              </a:rPr>
              <a:t>استراتژی سوم – تحلیل تایپ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443</TotalTime>
  <Words>1296</Words>
  <Application>Microsoft Office PowerPoint</Application>
  <PresentationFormat>On-screen Show (4:3)</PresentationFormat>
  <Paragraphs>176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به نام خدای مهربان</vt:lpstr>
      <vt:lpstr>رویداد نگاری برای تشخیص نفوذگران</vt:lpstr>
      <vt:lpstr>چگونه باید وقایع نگاری کرد</vt:lpstr>
      <vt:lpstr>استفاده های رویداد نگاری </vt:lpstr>
      <vt:lpstr>چه مطالبی ثبت خواهد شد</vt:lpstr>
      <vt:lpstr>سیستم های تشخیص نفوذ IDS فعالیتهای قابل تشخیص</vt:lpstr>
      <vt:lpstr>روشهای تشخیص نفوذ گر استراتژی اول – مبتنی بر پرونده کاربر</vt:lpstr>
      <vt:lpstr>روشهای تشخیص نفوذ گر استراتژی دوم – مبتنی بر پرونده نفوذ گر</vt:lpstr>
      <vt:lpstr>روشهای تشخیص نفوذ گر استراتژی سوم – تحلیل تایپ</vt:lpstr>
      <vt:lpstr>روشهای تشخیص نفوذ گر استراتژی چهارم – عمل کاربر </vt:lpstr>
      <vt:lpstr>سیستم های تشخیص نفوذگر  سیستم IDES</vt:lpstr>
      <vt:lpstr>ادامهIDES  </vt:lpstr>
      <vt:lpstr>سیستم های تشخیص نفوذگر سیستم MIDAS </vt:lpstr>
      <vt:lpstr>ادامه MIDAS</vt:lpstr>
      <vt:lpstr>سیستم های تشخیص نفوذگر سیستم Haystack</vt:lpstr>
      <vt:lpstr>ادامه Haystack</vt:lpstr>
      <vt:lpstr>سیستم های تشخیص نفوذگر سیستم شبکه ای</vt:lpstr>
      <vt:lpstr>ادامه نفوذ در شبکه </vt:lpstr>
      <vt:lpstr>ساختار سیستم NSM</vt:lpstr>
      <vt:lpstr>ساختار سیستم NSM دیدبانی</vt:lpstr>
      <vt:lpstr>سیستم DIDS</vt:lpstr>
      <vt:lpstr>سیستم DIDS</vt:lpstr>
      <vt:lpstr>سیستم NADIR </vt:lpstr>
      <vt:lpstr>سیستم CSM</vt:lpstr>
      <vt:lpstr>سیستم CSM</vt:lpstr>
      <vt:lpstr>پایان </vt:lpstr>
      <vt:lpstr>پایان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خدای مهربان</dc:title>
  <dc:creator>Lord</dc:creator>
  <cp:lastModifiedBy>Lord</cp:lastModifiedBy>
  <cp:revision>19</cp:revision>
  <dcterms:created xsi:type="dcterms:W3CDTF">2011-12-08T04:48:46Z</dcterms:created>
  <dcterms:modified xsi:type="dcterms:W3CDTF">2011-12-10T20:27:42Z</dcterms:modified>
</cp:coreProperties>
</file>