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2" r:id="rId6"/>
    <p:sldId id="263" r:id="rId7"/>
    <p:sldId id="264" r:id="rId8"/>
    <p:sldId id="265" r:id="rId9"/>
    <p:sldId id="266" r:id="rId10"/>
    <p:sldId id="267" r:id="rId11"/>
    <p:sldId id="268" r:id="rId12"/>
    <p:sldId id="269" r:id="rId13"/>
    <p:sldId id="270" r:id="rId14"/>
    <p:sldId id="271"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7" r:id="rId29"/>
    <p:sldId id="288" r:id="rId30"/>
    <p:sldId id="289" r:id="rId31"/>
    <p:sldId id="290" r:id="rId32"/>
    <p:sldId id="291" r:id="rId33"/>
    <p:sldId id="292" r:id="rId34"/>
    <p:sldId id="293" r:id="rId35"/>
    <p:sldId id="294" r:id="rId36"/>
    <p:sldId id="295" r:id="rId37"/>
    <p:sldId id="296" r:id="rId38"/>
    <p:sldId id="297" r:id="rId39"/>
    <p:sldId id="298" r:id="rId40"/>
    <p:sldId id="299" r:id="rId41"/>
    <p:sldId id="300" r:id="rId42"/>
    <p:sldId id="301"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2" d="100"/>
          <a:sy n="42" d="100"/>
        </p:scale>
        <p:origin x="131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446D786-D55A-40A3-B6D0-07151F03DE2C}"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FDED1-097E-4C85-B071-8AFC7464460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46D786-D55A-40A3-B6D0-07151F03DE2C}"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FDED1-097E-4C85-B071-8AFC7464460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46D786-D55A-40A3-B6D0-07151F03DE2C}"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FDED1-097E-4C85-B071-8AFC7464460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46D786-D55A-40A3-B6D0-07151F03DE2C}"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FDED1-097E-4C85-B071-8AFC7464460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46D786-D55A-40A3-B6D0-07151F03DE2C}"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FDED1-097E-4C85-B071-8AFC7464460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446D786-D55A-40A3-B6D0-07151F03DE2C}"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7FDED1-097E-4C85-B071-8AFC7464460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446D786-D55A-40A3-B6D0-07151F03DE2C}"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7FDED1-097E-4C85-B071-8AFC7464460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446D786-D55A-40A3-B6D0-07151F03DE2C}"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7FDED1-097E-4C85-B071-8AFC7464460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46D786-D55A-40A3-B6D0-07151F03DE2C}"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7FDED1-097E-4C85-B071-8AFC7464460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46D786-D55A-40A3-B6D0-07151F03DE2C}"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7FDED1-097E-4C85-B071-8AFC7464460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46D786-D55A-40A3-B6D0-07151F03DE2C}"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7FDED1-097E-4C85-B071-8AFC7464460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46D786-D55A-40A3-B6D0-07151F03DE2C}" type="datetimeFigureOut">
              <a:rPr lang="en-US" smtClean="0"/>
              <a:t>1/19/2017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7FDED1-097E-4C85-B071-8AFC7464460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www.bioanim.com/cel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7999"/>
          </a:xfrm>
        </p:spPr>
        <p:txBody>
          <a:bodyPr>
            <a:noAutofit/>
          </a:bodyPr>
          <a:lstStyle/>
          <a:p>
            <a:pPr rtl="1"/>
            <a:r>
              <a:rPr lang="fa-IR" sz="2400" dirty="0">
                <a:cs typeface="B Nazanin" pitchFamily="2" charset="-78"/>
              </a:rPr>
              <a:t>باسمه تعالی</a:t>
            </a:r>
            <a:r>
              <a:rPr lang="en-US" sz="2400" dirty="0">
                <a:cs typeface="B Nazanin" pitchFamily="2" charset="-78"/>
              </a:rPr>
              <a:t/>
            </a:r>
            <a:br>
              <a:rPr lang="en-US" sz="2400" dirty="0">
                <a:cs typeface="B Nazanin" pitchFamily="2" charset="-78"/>
              </a:rPr>
            </a:br>
            <a:r>
              <a:rPr lang="en-US" sz="2400" dirty="0">
                <a:cs typeface="B Nazanin" pitchFamily="2" charset="-78"/>
              </a:rPr>
              <a:t/>
            </a:r>
            <a:br>
              <a:rPr lang="en-US" sz="2400" dirty="0">
                <a:cs typeface="B Nazanin" pitchFamily="2" charset="-78"/>
              </a:rPr>
            </a:br>
            <a:r>
              <a:rPr lang="fa-IR" sz="2400" b="1" dirty="0">
                <a:cs typeface="B Nazanin" pitchFamily="2" charset="-78"/>
              </a:rPr>
              <a:t>عنوان اقدام پژوهی:</a:t>
            </a:r>
            <a:r>
              <a:rPr lang="en-US" sz="2400" dirty="0">
                <a:cs typeface="B Nazanin" pitchFamily="2" charset="-78"/>
              </a:rPr>
              <a:t/>
            </a:r>
            <a:br>
              <a:rPr lang="en-US" sz="2400" dirty="0">
                <a:cs typeface="B Nazanin" pitchFamily="2" charset="-78"/>
              </a:rPr>
            </a:br>
            <a:r>
              <a:rPr lang="fa-IR" sz="2400" b="1" dirty="0">
                <a:cs typeface="B Nazanin" pitchFamily="2" charset="-78"/>
              </a:rPr>
              <a:t>چگونه آموزش علوم با روش مبتنی بر تدریس اعضای گروه </a:t>
            </a:r>
            <a:r>
              <a:rPr lang="en-US" sz="2400" b="1" dirty="0">
                <a:cs typeface="B Nazanin" pitchFamily="2" charset="-78"/>
              </a:rPr>
              <a:t>(TMTD)</a:t>
            </a:r>
            <a:r>
              <a:rPr lang="fa-IR" sz="2400" b="1" dirty="0">
                <a:cs typeface="B Nazanin" pitchFamily="2" charset="-78"/>
              </a:rPr>
              <a:t> امکان پذیر است</a:t>
            </a:r>
            <a:r>
              <a:rPr lang="fa-IR" sz="2400" b="1" dirty="0" smtClean="0">
                <a:cs typeface="B Nazanin" pitchFamily="2" charset="-78"/>
              </a:rPr>
              <a:t>؟</a:t>
            </a:r>
            <a:r>
              <a:rPr lang="en-US" sz="2400" b="1" dirty="0" smtClean="0">
                <a:cs typeface="B Nazanin" pitchFamily="2" charset="-78"/>
              </a:rPr>
              <a:t/>
            </a:r>
            <a:br>
              <a:rPr lang="en-US" sz="2400" b="1" dirty="0" smtClean="0">
                <a:cs typeface="B Nazanin" pitchFamily="2" charset="-78"/>
              </a:rPr>
            </a:br>
            <a:r>
              <a:rPr lang="en-US" sz="2400" dirty="0">
                <a:cs typeface="B Nazanin" pitchFamily="2" charset="-78"/>
              </a:rPr>
              <a:t/>
            </a:r>
            <a:br>
              <a:rPr lang="en-US" sz="2400" dirty="0">
                <a:cs typeface="B Nazanin" pitchFamily="2" charset="-78"/>
              </a:rPr>
            </a:br>
            <a:endParaRPr lang="en-US" sz="2400" dirty="0">
              <a:cs typeface="B Nazanin" pitchFamily="2"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411807"/>
          </a:xfrm>
        </p:spPr>
        <p:txBody>
          <a:bodyPr>
            <a:normAutofit/>
          </a:bodyPr>
          <a:lstStyle/>
          <a:p>
            <a:pPr marL="0" indent="0" algn="just" rtl="1">
              <a:buNone/>
            </a:pPr>
            <a:r>
              <a:rPr lang="fa-IR" sz="4000" dirty="0" smtClean="0">
                <a:ea typeface="Calibri"/>
                <a:cs typeface="B Nazanin"/>
              </a:rPr>
              <a:t>نخستین </a:t>
            </a:r>
            <a:r>
              <a:rPr lang="fa-IR" sz="4000" dirty="0">
                <a:ea typeface="Calibri"/>
                <a:cs typeface="B Nazanin"/>
              </a:rPr>
              <a:t>تکلیف معلمان و کارکنان مدرسه، مجوز ساختن خود به انواع الگوهای تدریس است  که بتواند در ارتباط با اهداف مختلف آنها را به کار گیرند. الگوهایی که می توانند به خدمت گرفته شوند و با وضعیت یادگیرندگان مختلف منطبق گردند. الگوهایی که با ترکیب هنرمندانه می توانند کلاسها و جوامع کوچک یادگیری را با تنوع و محتوای گوناگون خلق نمایند.</a:t>
            </a:r>
            <a:endParaRPr lang="en-US" sz="4000" dirty="0">
              <a:ea typeface="Calibri"/>
              <a:cs typeface="Arial"/>
            </a:endParaRPr>
          </a:p>
          <a:p>
            <a:pPr algn="just" rtl="1"/>
            <a:endParaRPr lang="en-US" sz="4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ea typeface="Calibri"/>
                <a:cs typeface="B Nazanin"/>
              </a:rPr>
              <a:t>منبع</a:t>
            </a:r>
            <a:endParaRPr lang="en-US" dirty="0"/>
          </a:p>
        </p:txBody>
      </p:sp>
      <p:sp>
        <p:nvSpPr>
          <p:cNvPr id="3" name="Content Placeholder 2"/>
          <p:cNvSpPr>
            <a:spLocks noGrp="1"/>
          </p:cNvSpPr>
          <p:nvPr>
            <p:ph idx="1"/>
          </p:nvPr>
        </p:nvSpPr>
        <p:spPr/>
        <p:txBody>
          <a:bodyPr>
            <a:normAutofit/>
          </a:bodyPr>
          <a:lstStyle/>
          <a:p>
            <a:pPr algn="just" rtl="1">
              <a:lnSpc>
                <a:spcPct val="150000"/>
              </a:lnSpc>
              <a:spcAft>
                <a:spcPts val="1000"/>
              </a:spcAft>
            </a:pPr>
            <a:r>
              <a:rPr lang="fa-IR" dirty="0" smtClean="0">
                <a:ea typeface="Calibri"/>
                <a:cs typeface="B Nazanin"/>
              </a:rPr>
              <a:t>الگوهای </a:t>
            </a:r>
            <a:r>
              <a:rPr lang="fa-IR" dirty="0">
                <a:ea typeface="Calibri"/>
                <a:cs typeface="B Nazanin"/>
              </a:rPr>
              <a:t>یادگیری ابزارهایی برای تدریس</a:t>
            </a:r>
            <a:endParaRPr lang="en-US" dirty="0">
              <a:ea typeface="Calibri"/>
              <a:cs typeface="Arial"/>
            </a:endParaRPr>
          </a:p>
          <a:p>
            <a:pPr algn="just" rtl="1">
              <a:lnSpc>
                <a:spcPct val="150000"/>
              </a:lnSpc>
              <a:spcAft>
                <a:spcPts val="1000"/>
              </a:spcAft>
            </a:pPr>
            <a:r>
              <a:rPr lang="fa-IR" dirty="0">
                <a:ea typeface="Calibri"/>
                <a:cs typeface="B Nazanin"/>
              </a:rPr>
              <a:t>بروس جویس- امیلی کالهون </a:t>
            </a:r>
            <a:r>
              <a:rPr lang="fa-IR" dirty="0">
                <a:ea typeface="Calibri"/>
                <a:cs typeface="Times New Roman"/>
              </a:rPr>
              <a:t>–</a:t>
            </a:r>
            <a:r>
              <a:rPr lang="fa-IR" dirty="0">
                <a:ea typeface="Calibri"/>
                <a:cs typeface="B Nazanin"/>
              </a:rPr>
              <a:t> دیوید ها پکینز</a:t>
            </a:r>
            <a:endParaRPr lang="en-US" dirty="0">
              <a:ea typeface="Calibri"/>
              <a:cs typeface="Arial"/>
            </a:endParaRPr>
          </a:p>
          <a:p>
            <a:pPr algn="just" rtl="1">
              <a:lnSpc>
                <a:spcPct val="150000"/>
              </a:lnSpc>
              <a:spcAft>
                <a:spcPts val="1000"/>
              </a:spcAft>
            </a:pPr>
            <a:r>
              <a:rPr lang="fa-IR" dirty="0">
                <a:ea typeface="Calibri"/>
                <a:cs typeface="B Nazanin"/>
              </a:rPr>
              <a:t>ترجمه دکتر محمود مهرمحمدی</a:t>
            </a:r>
            <a:endParaRPr lang="en-US" dirty="0">
              <a:ea typeface="Calibri"/>
              <a:cs typeface="Arial"/>
            </a:endParaRPr>
          </a:p>
          <a:p>
            <a:pPr algn="just" rtl="1">
              <a:lnSpc>
                <a:spcPct val="150000"/>
              </a:lnSpc>
              <a:spcAft>
                <a:spcPts val="1000"/>
              </a:spcAft>
            </a:pPr>
            <a:r>
              <a:rPr lang="fa-IR" dirty="0">
                <a:ea typeface="Calibri"/>
                <a:cs typeface="B Nazanin"/>
              </a:rPr>
              <a:t>دکتر لطفعلی، ابدی</a:t>
            </a:r>
            <a:endParaRPr lang="en-US" dirty="0">
              <a:ea typeface="Calibri"/>
              <a:cs typeface="Arial"/>
            </a:endParaRP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ea typeface="Calibri"/>
                <a:cs typeface="B Nazanin"/>
              </a:rPr>
              <a:t>توصیف وضعیت موجود</a:t>
            </a:r>
            <a:r>
              <a:rPr lang="en-US" dirty="0" smtClean="0">
                <a:ea typeface="Calibri"/>
                <a:cs typeface="Arial"/>
              </a:rPr>
              <a:t/>
            </a:r>
            <a:br>
              <a:rPr lang="en-US" dirty="0" smtClean="0">
                <a:ea typeface="Calibri"/>
                <a:cs typeface="Arial"/>
              </a:rPr>
            </a:br>
            <a:endParaRPr lang="en-US" dirty="0"/>
          </a:p>
        </p:txBody>
      </p:sp>
      <p:sp>
        <p:nvSpPr>
          <p:cNvPr id="3" name="Content Placeholder 2"/>
          <p:cNvSpPr>
            <a:spLocks noGrp="1"/>
          </p:cNvSpPr>
          <p:nvPr>
            <p:ph idx="1"/>
          </p:nvPr>
        </p:nvSpPr>
        <p:spPr>
          <a:xfrm>
            <a:off x="457200" y="1214422"/>
            <a:ext cx="8229600" cy="4911741"/>
          </a:xfrm>
        </p:spPr>
        <p:txBody>
          <a:bodyPr>
            <a:normAutofit fontScale="92500"/>
          </a:bodyPr>
          <a:lstStyle/>
          <a:p>
            <a:pPr marL="0" indent="0" algn="just" rtl="1">
              <a:lnSpc>
                <a:spcPct val="150000"/>
              </a:lnSpc>
              <a:spcAft>
                <a:spcPts val="1000"/>
              </a:spcAft>
              <a:buNone/>
            </a:pPr>
            <a:r>
              <a:rPr lang="fa-IR" dirty="0" smtClean="0">
                <a:ea typeface="Calibri"/>
                <a:cs typeface="B Nazanin"/>
              </a:rPr>
              <a:t>ما در مدرسه تهرانی زاده، درشهرستان قوچان مشغول خدمت هستیم این مدرسه دارای هشت کلاس درس است که سه کلاس سه راهنمایی در درس علوم بعهده ماست در این مدت خدمتمان کلاس درس علوم، نیز چندان پرنشاط و فعال نبود و درس خسته کننده و مشکل به نظر دانش آموزان می آمد هر دفعه که می پرسیدیم یا امتحان می گرفتیم حالت نگرانی و اضطراب آنان مواجه می شدیم.</a:t>
            </a:r>
            <a:endParaRPr lang="en-US" dirty="0" smtClean="0">
              <a:ea typeface="Calibri"/>
              <a:cs typeface="Arial"/>
            </a:endParaRPr>
          </a:p>
          <a:p>
            <a:pPr marL="0" indent="0" algn="r" rtl="1"/>
            <a:endParaRPr lang="en-US" dirty="0" smtClean="0"/>
          </a:p>
          <a:p>
            <a:pPr marL="0" indent="0" algn="r" rtl="1"/>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a:bodyPr>
          <a:lstStyle/>
          <a:p>
            <a:pPr marL="0" indent="0" algn="just" rtl="1">
              <a:lnSpc>
                <a:spcPct val="150000"/>
              </a:lnSpc>
              <a:spcAft>
                <a:spcPts val="1000"/>
              </a:spcAft>
              <a:buNone/>
            </a:pPr>
            <a:r>
              <a:rPr lang="fa-IR" dirty="0">
                <a:ea typeface="Calibri"/>
                <a:cs typeface="B Nazanin"/>
              </a:rPr>
              <a:t>این وضع همچنان ادامه داشت تا اینکه تصمیم گرفتیم تا آن جایی که می توانیم در این وضعیت نامطلوب کلاس علوم تغییر و تحولی ایجاد کنیم.</a:t>
            </a:r>
            <a:endParaRPr lang="en-US" dirty="0">
              <a:ea typeface="Calibri"/>
              <a:cs typeface="Arial"/>
            </a:endParaRPr>
          </a:p>
          <a:p>
            <a:pPr marL="0" indent="0" algn="r" rtl="1">
              <a:lnSpc>
                <a:spcPct val="150000"/>
              </a:lnSpc>
              <a:buNone/>
            </a:pPr>
            <a:r>
              <a:rPr lang="fa-IR" dirty="0">
                <a:ea typeface="Calibri"/>
                <a:cs typeface="B Nazanin"/>
              </a:rPr>
              <a:t>تا اینکه فکر کردیم بهتر است نخست از خود دانش آموزان کلاس سوم 2 که دارای 25 دانش آموز بودندو حدود 15 نفر متوسط و 6 نفری قوی و 4 نفر ضعیف از نظر درسی بودند. بپرسیم که چرا این کلاس درس اینقدر خسته کننده و نارکار آمده است</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normAutofit fontScale="85000" lnSpcReduction="10000"/>
          </a:bodyPr>
          <a:lstStyle/>
          <a:p>
            <a:pPr marL="0" indent="0" algn="just" rtl="1">
              <a:lnSpc>
                <a:spcPct val="150000"/>
              </a:lnSpc>
              <a:spcAft>
                <a:spcPts val="1000"/>
              </a:spcAft>
              <a:buNone/>
            </a:pPr>
            <a:r>
              <a:rPr lang="fa-IR" dirty="0">
                <a:ea typeface="Calibri"/>
                <a:cs typeface="B Nazanin"/>
              </a:rPr>
              <a:t>رو به آنان ایستادم چنددقیقه ای سکوت کرده و نظاره گر حرکات و رفتارشان شدم چند دقیقه که به این صورت گذشت کلاس آرام شد هم سکوت کردند از دانش آموزان خواستیم تمام وسایل روی میز خود را جمع و در بحثی که می خواستم مطرح کنم شرکت کنند همه این کار را کردند و آماده بحث شدند گفتم: بچه ها! هم چنان که شما هم شاهد هستید کلاس درس علوم ما چندان فعال و موثر نیست من فکر کردم بهتر است نخست این </a:t>
            </a:r>
            <a:r>
              <a:rPr lang="fa-IR" dirty="0" smtClean="0">
                <a:ea typeface="Calibri"/>
                <a:cs typeface="B Nazanin"/>
              </a:rPr>
              <a:t>موض</a:t>
            </a:r>
            <a:r>
              <a:rPr lang="fa-IR" dirty="0">
                <a:ea typeface="Calibri"/>
                <a:cs typeface="B Nazanin"/>
              </a:rPr>
              <a:t>خواهش می کنم درباره پرسش که اکنون مطرح می کنم فکر کنید و نظرتان را روشن و دقیق بیان کنید نظرهای شما ما را در بهبود وضعیت فعل کلاس علوم یاری می کند.</a:t>
            </a:r>
            <a:endParaRPr lang="en-US" dirty="0">
              <a:ea typeface="Calibri"/>
              <a:cs typeface="Arial"/>
            </a:endParaRPr>
          </a:p>
          <a:p>
            <a:pPr marL="0" indent="0" algn="r" rtl="1"/>
            <a:r>
              <a:rPr lang="fa-IR" dirty="0">
                <a:ea typeface="Calibri"/>
                <a:cs typeface="B Nazanin"/>
              </a:rPr>
              <a:t>ا</a:t>
            </a:r>
            <a:r>
              <a:rPr lang="fa-IR" dirty="0" smtClean="0">
                <a:ea typeface="Calibri"/>
                <a:cs typeface="B Nazanin"/>
              </a:rPr>
              <a:t>وع </a:t>
            </a:r>
            <a:r>
              <a:rPr lang="fa-IR" dirty="0">
                <a:ea typeface="Calibri"/>
                <a:cs typeface="B Nazanin"/>
              </a:rPr>
              <a:t>را با خود شما در میان بگذارم،</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txBody>
          <a:bodyPr>
            <a:normAutofit/>
          </a:bodyPr>
          <a:lstStyle/>
          <a:p>
            <a:pPr marL="0" indent="0" algn="just" rtl="1">
              <a:buNone/>
            </a:pPr>
            <a:r>
              <a:rPr lang="fa-IR" sz="3600" dirty="0">
                <a:ea typeface="Calibri"/>
                <a:cs typeface="B Nazanin"/>
              </a:rPr>
              <a:t>از چهره اکثر دانش آموزان پیدا بود که بسیاری علاقه مند به شکرت در این بحث هستند گفتم «بچه ها! پرسش من ازشما است </a:t>
            </a:r>
            <a:r>
              <a:rPr lang="fa-IR" sz="3600" dirty="0">
                <a:ea typeface="Calibri"/>
                <a:cs typeface="Times New Roman"/>
              </a:rPr>
              <a:t>"</a:t>
            </a:r>
            <a:r>
              <a:rPr lang="fa-IR" sz="3600" dirty="0">
                <a:ea typeface="Calibri"/>
                <a:cs typeface="B Nazanin"/>
              </a:rPr>
              <a:t>چرا به درس علوم علاقه و توجه کافی نشان نمی دهید خواهش می کنم اول فکر کنید بعد پاسخ دهید می توانید پیش از پرداختن به پاسخ مطالب تان را یادداشت کنید و پس از تنظیم و اندیشیدن در این باره نظرتان را بیان دارند»</a:t>
            </a:r>
            <a:endParaRPr lang="en-US" sz="3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normAutofit/>
          </a:bodyPr>
          <a:lstStyle/>
          <a:p>
            <a:pPr marL="0" indent="0" algn="just" rtl="1">
              <a:buNone/>
            </a:pPr>
            <a:r>
              <a:rPr lang="fa-IR" dirty="0">
                <a:ea typeface="Calibri"/>
                <a:cs typeface="B Nazanin"/>
              </a:rPr>
              <a:t>شور و حای کلاس را فرا گرفت. بخری فوراً دست بلندکرده، خواستند نظرشان را صریع اعلام کند برخی دیگر با دوستانشان به گفت و گو پرداختند و بعضی هم حرکات و رفتار خنده آور از خود نشان دادند من روبه روی آنان ایستاده ریال ضمن نظارت بر رفتارهای شان منتظر پاسخ های شان شدم</a:t>
            </a:r>
            <a:r>
              <a:rPr lang="fa-IR" dirty="0" smtClean="0">
                <a:ea typeface="Calibri"/>
                <a:cs typeface="B Nazanin"/>
              </a:rPr>
              <a:t>.</a:t>
            </a:r>
          </a:p>
          <a:p>
            <a:pPr marL="0" indent="0" algn="just" rtl="1">
              <a:buNone/>
            </a:pPr>
            <a:r>
              <a:rPr lang="fa-IR" dirty="0" smtClean="0">
                <a:ea typeface="Calibri"/>
                <a:cs typeface="B Nazanin"/>
              </a:rPr>
              <a:t>پس </a:t>
            </a:r>
            <a:r>
              <a:rPr lang="fa-IR" dirty="0">
                <a:ea typeface="Calibri"/>
                <a:cs typeface="B Nazanin"/>
              </a:rPr>
              <a:t>از چند دقیقه فرصت دادند، از دانش آموزان خواستم نظرشان را اعلام کند اکثر بچه ها تلاش می کردند فعالاند در این گفتگو شکرت کنند حتی برخی از آنان می خواستند پیوسته و مداوم حرف بزنند و نظر بدهند</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z="3600" dirty="0" smtClean="0">
                <a:ea typeface="Calibri"/>
                <a:cs typeface="B Nazanin"/>
              </a:rPr>
              <a:t/>
            </a:r>
            <a:br>
              <a:rPr lang="fa-IR" sz="3600" dirty="0" smtClean="0">
                <a:ea typeface="Calibri"/>
                <a:cs typeface="B Nazanin"/>
              </a:rPr>
            </a:br>
            <a:r>
              <a:rPr lang="fa-IR" sz="3600" dirty="0" smtClean="0">
                <a:ea typeface="Calibri"/>
                <a:cs typeface="B Nazanin"/>
              </a:rPr>
              <a:t>دل کلاس شور و ولوله های راه افتاده بود. سخنان درست و نادرست بسیاری گفته شد خلاصه آنچه گفته شد به این شرح بود:</a:t>
            </a:r>
            <a:r>
              <a:rPr lang="en-US" sz="3600" dirty="0" smtClean="0">
                <a:ea typeface="Calibri"/>
                <a:cs typeface="Arial"/>
              </a:rPr>
              <a:t/>
            </a:r>
            <a:br>
              <a:rPr lang="en-US" sz="3600" dirty="0" smtClean="0">
                <a:ea typeface="Calibri"/>
                <a:cs typeface="Arial"/>
              </a:rPr>
            </a:br>
            <a:endParaRPr lang="en-US" dirty="0"/>
          </a:p>
        </p:txBody>
      </p:sp>
      <p:sp>
        <p:nvSpPr>
          <p:cNvPr id="3" name="Content Placeholder 2"/>
          <p:cNvSpPr>
            <a:spLocks noGrp="1"/>
          </p:cNvSpPr>
          <p:nvPr>
            <p:ph idx="1"/>
          </p:nvPr>
        </p:nvSpPr>
        <p:spPr>
          <a:xfrm>
            <a:off x="0" y="1357298"/>
            <a:ext cx="8858280" cy="4768865"/>
          </a:xfrm>
        </p:spPr>
        <p:txBody>
          <a:bodyPr>
            <a:noAutofit/>
          </a:bodyPr>
          <a:lstStyle/>
          <a:p>
            <a:pPr marL="0" lvl="0" indent="0" algn="just" rtl="1">
              <a:lnSpc>
                <a:spcPct val="150000"/>
              </a:lnSpc>
              <a:spcAft>
                <a:spcPts val="1000"/>
              </a:spcAft>
              <a:buFont typeface="+mj-lt"/>
              <a:buAutoNum type="arabicPeriod"/>
            </a:pPr>
            <a:r>
              <a:rPr lang="fa-IR" sz="2400" dirty="0" smtClean="0">
                <a:ea typeface="Calibri"/>
                <a:cs typeface="B Nazanin"/>
              </a:rPr>
              <a:t>از </a:t>
            </a:r>
            <a:r>
              <a:rPr lang="fa-IR" sz="2400" dirty="0">
                <a:ea typeface="Calibri"/>
                <a:cs typeface="B Nazanin"/>
              </a:rPr>
              <a:t>دوره ابتدایی تاکنون بسیاری از معلمان ما درس علوم را به صورت خشک و بی روح درس داده اند.</a:t>
            </a:r>
            <a:endParaRPr lang="en-US" sz="2400" dirty="0">
              <a:ea typeface="Calibri"/>
              <a:cs typeface="Arial"/>
            </a:endParaRPr>
          </a:p>
          <a:p>
            <a:pPr marL="0" lvl="0" indent="0" algn="just" rtl="1">
              <a:lnSpc>
                <a:spcPct val="150000"/>
              </a:lnSpc>
              <a:spcAft>
                <a:spcPts val="1000"/>
              </a:spcAft>
              <a:buFont typeface="+mj-lt"/>
              <a:buAutoNum type="arabicPeriod"/>
            </a:pPr>
            <a:r>
              <a:rPr lang="fa-IR" sz="2400" dirty="0">
                <a:ea typeface="Calibri"/>
                <a:cs typeface="B Nazanin"/>
              </a:rPr>
              <a:t>بسیاری از معلمان آز آزمایشات علوم را جدی نگرفته و فقط توضیح بصورت تئوری دادند.</a:t>
            </a:r>
            <a:endParaRPr lang="en-US" sz="2400" dirty="0">
              <a:ea typeface="Calibri"/>
              <a:cs typeface="Arial"/>
            </a:endParaRPr>
          </a:p>
          <a:p>
            <a:pPr marL="0" lvl="0" indent="0" algn="just" rtl="1">
              <a:lnSpc>
                <a:spcPct val="150000"/>
              </a:lnSpc>
              <a:spcAft>
                <a:spcPts val="1000"/>
              </a:spcAft>
              <a:buFont typeface="+mj-lt"/>
              <a:buAutoNum type="arabicPeriod"/>
            </a:pPr>
            <a:r>
              <a:rPr lang="fa-IR" sz="2400" dirty="0">
                <a:ea typeface="Calibri"/>
                <a:cs typeface="B Nazanin"/>
              </a:rPr>
              <a:t>نمرات عملی علوم را شانسی به هر کس که خوششان می آمد می دادند.</a:t>
            </a:r>
            <a:endParaRPr lang="en-US" sz="2400" dirty="0">
              <a:ea typeface="Calibri"/>
              <a:cs typeface="Arial"/>
            </a:endParaRPr>
          </a:p>
          <a:p>
            <a:pPr marL="0" lvl="0" indent="0" algn="just" rtl="1">
              <a:lnSpc>
                <a:spcPct val="150000"/>
              </a:lnSpc>
              <a:spcAft>
                <a:spcPts val="1000"/>
              </a:spcAft>
              <a:buFont typeface="+mj-lt"/>
              <a:buAutoNum type="arabicPeriod"/>
            </a:pPr>
            <a:r>
              <a:rPr lang="fa-IR" sz="2400" dirty="0">
                <a:ea typeface="Calibri"/>
                <a:cs typeface="B Nazanin"/>
              </a:rPr>
              <a:t>کارهای گروهی فقط اول سال  در دفتر ثبت می شد ولی کار گروهی انجام نمی شد.</a:t>
            </a:r>
            <a:endParaRPr lang="en-US" sz="2400" dirty="0">
              <a:ea typeface="Calibri"/>
              <a:cs typeface="Arial"/>
            </a:endParaRPr>
          </a:p>
          <a:p>
            <a:pPr marL="0" lvl="0" indent="0" algn="just" rtl="1">
              <a:lnSpc>
                <a:spcPct val="150000"/>
              </a:lnSpc>
              <a:spcAft>
                <a:spcPts val="1000"/>
              </a:spcAft>
              <a:buFont typeface="+mj-lt"/>
              <a:buAutoNum type="arabicPeriod"/>
            </a:pPr>
            <a:r>
              <a:rPr lang="fa-IR" sz="2400" dirty="0">
                <a:ea typeface="Calibri"/>
                <a:cs typeface="B Nazanin"/>
              </a:rPr>
              <a:t>آزمایشات به صورت گروهی نبودند بلکه از هر چند آزمایش اگر یکی را دبیر مربوطه انجام می داد خودش سریع توضیح داده و ما هیچ چیزی عایدمان نمی شد.</a:t>
            </a:r>
            <a:endParaRPr lang="en-US" sz="2400" dirty="0">
              <a:ea typeface="Calibri"/>
              <a:cs typeface="Arial"/>
            </a:endParaRPr>
          </a:p>
          <a:p>
            <a:pPr marL="0" indent="0" algn="just"/>
            <a:endParaRPr lang="en-US"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411807"/>
          </a:xfrm>
        </p:spPr>
        <p:txBody>
          <a:bodyPr>
            <a:normAutofit fontScale="85000" lnSpcReduction="10000"/>
          </a:bodyPr>
          <a:lstStyle/>
          <a:p>
            <a:pPr marL="0" indent="0" algn="just" rtl="1">
              <a:lnSpc>
                <a:spcPct val="150000"/>
              </a:lnSpc>
              <a:spcAft>
                <a:spcPts val="1000"/>
              </a:spcAft>
              <a:buNone/>
            </a:pPr>
            <a:r>
              <a:rPr lang="fa-IR" dirty="0">
                <a:ea typeface="Calibri"/>
                <a:cs typeface="B Nazanin"/>
              </a:rPr>
              <a:t>اکثر مطالب گفته شده را یادداشت کردم برخی ها نیز پاسخ هایشان را نوشته و تحویل می دادند با دانش آموزان قرار گذاشیم پس از این نیز گاهی درباره نحوه بهبود کلاس های درس علوم صحبت کنیم و راه هایی که به نظر هر کسی می رسد بیان کند تا سرانجام بتوانیم به نتیجه ای برسیم من هم قول دادم علاوه بر آنان از منابع دیگر نیز اطلاعاتی گردآوری کنم.</a:t>
            </a:r>
            <a:endParaRPr lang="en-US" dirty="0">
              <a:ea typeface="Calibri"/>
              <a:cs typeface="Arial"/>
            </a:endParaRPr>
          </a:p>
          <a:p>
            <a:pPr marL="0" indent="0" algn="just" rtl="1">
              <a:lnSpc>
                <a:spcPct val="150000"/>
              </a:lnSpc>
              <a:spcAft>
                <a:spcPts val="1000"/>
              </a:spcAft>
              <a:buNone/>
            </a:pPr>
            <a:r>
              <a:rPr lang="fa-IR" dirty="0">
                <a:ea typeface="Calibri"/>
                <a:cs typeface="B Nazanin"/>
              </a:rPr>
              <a:t>گرچه در نظرهای دانش آموزان واقعیت های بسیار تلقی دیده می </a:t>
            </a:r>
            <a:r>
              <a:rPr lang="fa-IR" dirty="0" smtClean="0">
                <a:ea typeface="Calibri"/>
                <a:cs typeface="B Nazanin"/>
              </a:rPr>
              <a:t>شود. احساس </a:t>
            </a:r>
            <a:r>
              <a:rPr lang="fa-IR" dirty="0">
                <a:ea typeface="Calibri"/>
                <a:cs typeface="B Nazanin"/>
              </a:rPr>
              <a:t>می کردم برای پیدا کردن راه حل های مناسب لازم است از منابع آگاه و موثق تر اطلاعات لازم را جمع آوری کنم.</a:t>
            </a:r>
            <a:endParaRPr lang="en-US" dirty="0">
              <a:ea typeface="Calibri"/>
              <a:cs typeface="Arial"/>
            </a:endParaRPr>
          </a:p>
          <a:p>
            <a:pPr marL="0" indent="0"/>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14356"/>
          </a:xfrm>
        </p:spPr>
        <p:txBody>
          <a:bodyPr>
            <a:normAutofit fontScale="90000"/>
          </a:bodyPr>
          <a:lstStyle/>
          <a:p>
            <a:r>
              <a:rPr lang="fa-IR" dirty="0" smtClean="0">
                <a:ea typeface="Calibri"/>
                <a:cs typeface="B Nazanin"/>
              </a:rPr>
              <a:t/>
            </a:r>
            <a:br>
              <a:rPr lang="fa-IR" dirty="0" smtClean="0">
                <a:ea typeface="Calibri"/>
                <a:cs typeface="B Nazanin"/>
              </a:rPr>
            </a:br>
            <a:r>
              <a:rPr lang="fa-IR" dirty="0" smtClean="0">
                <a:ea typeface="Calibri"/>
                <a:cs typeface="B Nazanin"/>
              </a:rPr>
              <a:t>گردآوری اطلاعات (شواهد1)</a:t>
            </a:r>
            <a:r>
              <a:rPr lang="en-US" dirty="0" smtClean="0">
                <a:ea typeface="Calibri"/>
                <a:cs typeface="Arial"/>
              </a:rPr>
              <a:t/>
            </a:r>
            <a:br>
              <a:rPr lang="en-US" dirty="0" smtClean="0">
                <a:ea typeface="Calibri"/>
                <a:cs typeface="Arial"/>
              </a:rPr>
            </a:br>
            <a:endParaRPr lang="en-US" dirty="0"/>
          </a:p>
        </p:txBody>
      </p:sp>
      <p:sp>
        <p:nvSpPr>
          <p:cNvPr id="3" name="Content Placeholder 2"/>
          <p:cNvSpPr>
            <a:spLocks noGrp="1"/>
          </p:cNvSpPr>
          <p:nvPr>
            <p:ph idx="1"/>
          </p:nvPr>
        </p:nvSpPr>
        <p:spPr>
          <a:xfrm>
            <a:off x="457200" y="642918"/>
            <a:ext cx="8229600" cy="6500858"/>
          </a:xfrm>
        </p:spPr>
        <p:txBody>
          <a:bodyPr>
            <a:noAutofit/>
          </a:bodyPr>
          <a:lstStyle/>
          <a:p>
            <a:pPr marL="0" indent="0" algn="just" rtl="1">
              <a:lnSpc>
                <a:spcPct val="150000"/>
              </a:lnSpc>
              <a:spcAft>
                <a:spcPts val="1000"/>
              </a:spcAft>
              <a:buNone/>
            </a:pPr>
            <a:r>
              <a:rPr lang="fa-IR" sz="2400" dirty="0" smtClean="0">
                <a:ea typeface="Calibri"/>
                <a:cs typeface="B Nazanin"/>
              </a:rPr>
              <a:t>برای </a:t>
            </a:r>
            <a:r>
              <a:rPr lang="fa-IR" sz="2400" dirty="0">
                <a:ea typeface="Calibri"/>
                <a:cs typeface="B Nazanin"/>
              </a:rPr>
              <a:t>اینکه درباره پرسش که مطرح کرده </a:t>
            </a:r>
            <a:r>
              <a:rPr lang="fa-IR" sz="2400" b="1" dirty="0">
                <a:ea typeface="Calibri"/>
                <a:cs typeface="B Nazanin"/>
              </a:rPr>
              <a:t>بودیم</a:t>
            </a:r>
            <a:r>
              <a:rPr lang="fa-IR" sz="2400" dirty="0">
                <a:ea typeface="Calibri"/>
                <a:cs typeface="B Nazanin"/>
              </a:rPr>
              <a:t> اطلاعات دقیق تری بدست آورم تصمیم گرفتیم افزون بر دانش آموزان، موضوع را به همککارانی که صاحب نظر در این زمینه هستند در میان بگذاریم</a:t>
            </a:r>
            <a:r>
              <a:rPr lang="fa-IR" sz="2400" dirty="0" smtClean="0">
                <a:ea typeface="Calibri"/>
                <a:cs typeface="B Nazanin"/>
              </a:rPr>
              <a:t>. در </a:t>
            </a:r>
            <a:r>
              <a:rPr lang="fa-IR" sz="2400" dirty="0">
                <a:ea typeface="Calibri"/>
                <a:cs typeface="B Nazanin"/>
              </a:rPr>
              <a:t>یک زنگ تفریح موضوع را با چند تن از همکاران در میان گذاشتیم برخوردهای متفاوت  و ضد نقیضی داشتند برخی چندان علاقه ی به بحث و طرح این موضوع ندادند برخی دیگر آماده و برخی هم بی تفاوت بودند به هر حال تلاش کردیم زمینه این کار را فراهم کنیم از همکارانی که احساس می کردیم علاقه مندتر و آماده تر هستند تقاضا کردیم روزی پس از پایان وقت کلاس در مدرسه بمانند و راجع به این موضوع صحبت کنیم قبول کردند زمان مورد نظر را تعیین کردیم و آن جلسه موضوع علت بی علاقه گی و حالت بی روحی فعال نبودن دانش آموزان در درس علوم مطرح کردیم. بحث به درازا کشیده شد هر کدام از همکاران نظر خود را اعلام کردند سعی کردیم نکات مهم این دوستان منتقد را یادداشت کنیم مطالب بسیاری مطرح شد و یادداشت های قابل توجهی تهیه کردیم.</a:t>
            </a:r>
            <a:endParaRPr lang="en-US" sz="2400" dirty="0">
              <a:ea typeface="Calibri"/>
              <a:cs typeface="Arial"/>
            </a:endParaRPr>
          </a:p>
          <a:p>
            <a:pPr marL="0" indent="0" algn="just"/>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Documents and Settings\matin\Desktop\عزیزی\فلش خودم\بسم الله الرحمن الرحيم\028.jpg"/>
          <p:cNvPicPr>
            <a:picLocks noGrp="1"/>
          </p:cNvPicPr>
          <p:nvPr>
            <p:ph idx="1"/>
          </p:nvPr>
        </p:nvPicPr>
        <p:blipFill>
          <a:blip r:embed="rId2"/>
          <a:srcRect/>
          <a:stretch>
            <a:fillRect/>
          </a:stretch>
        </p:blipFill>
        <p:spPr bwMode="auto">
          <a:xfrm>
            <a:off x="1071538" y="857232"/>
            <a:ext cx="6286543" cy="4572032"/>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txBody>
          <a:bodyPr>
            <a:normAutofit fontScale="85000" lnSpcReduction="20000"/>
          </a:bodyPr>
          <a:lstStyle/>
          <a:p>
            <a:pPr marL="0" indent="0" algn="just" rtl="1">
              <a:lnSpc>
                <a:spcPct val="150000"/>
              </a:lnSpc>
              <a:spcAft>
                <a:spcPts val="1000"/>
              </a:spcAft>
              <a:buNone/>
            </a:pPr>
            <a:r>
              <a:rPr lang="fa-IR" dirty="0">
                <a:ea typeface="Calibri"/>
                <a:cs typeface="B Nazanin"/>
              </a:rPr>
              <a:t>برخی از مطالب شبیه نظرهای دانش آموزان بود برخی دیگر پخته تر و اساستر روی هم رفته اندیشه هادر یک جهت و مفید بود به پیشنهاد من قرار شد که یک جلسه مشترک نیز با مدیر مدرسه خانم داشته باشیم.</a:t>
            </a:r>
            <a:endParaRPr lang="en-US" dirty="0">
              <a:ea typeface="Calibri"/>
              <a:cs typeface="Arial"/>
            </a:endParaRPr>
          </a:p>
          <a:p>
            <a:pPr marL="0" indent="0" algn="just" rtl="1">
              <a:lnSpc>
                <a:spcPct val="160000"/>
              </a:lnSpc>
              <a:buNone/>
            </a:pPr>
            <a:r>
              <a:rPr lang="fa-IR" dirty="0">
                <a:ea typeface="Calibri"/>
                <a:cs typeface="B Nazanin"/>
              </a:rPr>
              <a:t>مدیر مدسه پیشنهاد را پذیرفت با تعیین وقت قبلی و هماهنگی با دیگر همکاران، یک جلسه نیز با مدیر مدرسه برگزار شد آن جا نیز موضوع مطرح شد مدیر مدرسه بسیار خوشحال شد از فکر و کار گروه و استقبال کرد ضمن تشویق ما به ادامه کار و مطالعه بیشتر پیشنهاد کرد اگر صلاح </a:t>
            </a:r>
            <a:r>
              <a:rPr lang="en-US" dirty="0">
                <a:ea typeface="Calibri"/>
                <a:cs typeface="B Nazanin"/>
              </a:rPr>
              <a:t/>
            </a:r>
            <a:br>
              <a:rPr lang="en-US" dirty="0">
                <a:ea typeface="Calibri"/>
                <a:cs typeface="B Nazanin"/>
              </a:rPr>
            </a:br>
            <a:r>
              <a:rPr lang="fa-IR" dirty="0">
                <a:ea typeface="Calibri"/>
                <a:cs typeface="B Nazanin"/>
              </a:rPr>
              <a:t>می دانیم موضوع با چند نفر ازوالدین که ایشان می شناختند و استاد دانشگاه بودند در میان بگذاریم همین کار را انجام دادیم نتیجه صحبت ها </a:t>
            </a:r>
            <a:r>
              <a:rPr lang="fa-IR" dirty="0" smtClean="0">
                <a:ea typeface="Calibri"/>
                <a:cs typeface="B Nazanin"/>
              </a:rPr>
              <a:t>و</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a:bodyPr>
          <a:lstStyle/>
          <a:p>
            <a:pPr marL="0" indent="0" algn="just" rtl="1">
              <a:buNone/>
            </a:pPr>
            <a:r>
              <a:rPr lang="fa-IR" dirty="0" smtClean="0">
                <a:ea typeface="Calibri"/>
                <a:cs typeface="B Nazanin"/>
              </a:rPr>
              <a:t>نظرات والدین را </a:t>
            </a:r>
            <a:r>
              <a:rPr lang="en-US" dirty="0" smtClean="0">
                <a:ea typeface="Calibri"/>
                <a:cs typeface="B Nazanin"/>
              </a:rPr>
              <a:t>A</a:t>
            </a:r>
            <a:r>
              <a:rPr lang="fa-IR" dirty="0" smtClean="0">
                <a:ea typeface="Calibri"/>
                <a:cs typeface="B Nazanin"/>
              </a:rPr>
              <a:t> اطلاعات و اسناد قابل توجهی در این زمینه داشتند به خواهش ما اکثر اطلاعات و اسناد مربوطه به درس علوم و راه های فعال سازی و روش های نوین آن را در اخیتار هم یادداشت کردم اطلاعات خوبی در این زمینه داشتند یکی از والدین به نام خانم ما گذاشتند.</a:t>
            </a:r>
          </a:p>
          <a:p>
            <a:pPr marL="0" indent="0" algn="just" rtl="1">
              <a:buNone/>
            </a:pPr>
            <a:r>
              <a:rPr lang="fa-IR" dirty="0">
                <a:ea typeface="Calibri"/>
                <a:cs typeface="B Nazanin"/>
              </a:rPr>
              <a:t>این اسناد را میان همکاران تقسیم کردیم و قرار شد پس از مطالعه هر یک از ما گزارش از این اسناد تهیه و در جلسه ای مطرح کنیم یک نفر هم تعیین شد تا تمام مطالب بیان شده را </a:t>
            </a:r>
            <a:br>
              <a:rPr lang="fa-IR" dirty="0">
                <a:ea typeface="Calibri"/>
                <a:cs typeface="B Nazanin"/>
              </a:rPr>
            </a:br>
            <a:r>
              <a:rPr lang="fa-IR" dirty="0">
                <a:ea typeface="Calibri"/>
                <a:cs typeface="B Nazanin"/>
              </a:rPr>
              <a:t>جمع بندی کرده و به گروه عرضه کند این کار انجام گرفت.</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ea typeface="Calibri"/>
                <a:cs typeface="B Nazanin"/>
              </a:rPr>
              <a:t>تجزیه و تحلیل اطلاعات</a:t>
            </a:r>
            <a:r>
              <a:rPr lang="en-US" dirty="0" smtClean="0">
                <a:ea typeface="Calibri"/>
                <a:cs typeface="Arial"/>
              </a:rPr>
              <a:t/>
            </a:r>
            <a:br>
              <a:rPr lang="en-US" dirty="0" smtClean="0">
                <a:ea typeface="Calibri"/>
                <a:cs typeface="Arial"/>
              </a:rPr>
            </a:br>
            <a:endParaRPr lang="en-US" dirty="0"/>
          </a:p>
        </p:txBody>
      </p:sp>
      <p:sp>
        <p:nvSpPr>
          <p:cNvPr id="3" name="Content Placeholder 2"/>
          <p:cNvSpPr>
            <a:spLocks noGrp="1"/>
          </p:cNvSpPr>
          <p:nvPr>
            <p:ph idx="1"/>
          </p:nvPr>
        </p:nvSpPr>
        <p:spPr>
          <a:xfrm>
            <a:off x="457200" y="1071546"/>
            <a:ext cx="8229600" cy="5054617"/>
          </a:xfrm>
        </p:spPr>
        <p:txBody>
          <a:bodyPr>
            <a:normAutofit fontScale="92500" lnSpcReduction="10000"/>
          </a:bodyPr>
          <a:lstStyle/>
          <a:p>
            <a:pPr marL="0" indent="0" algn="just" rtl="1">
              <a:lnSpc>
                <a:spcPct val="150000"/>
              </a:lnSpc>
              <a:spcAft>
                <a:spcPts val="1000"/>
              </a:spcAft>
              <a:buNone/>
            </a:pPr>
            <a:r>
              <a:rPr lang="fa-IR" dirty="0" smtClean="0">
                <a:ea typeface="Calibri"/>
                <a:cs typeface="B Nazanin"/>
              </a:rPr>
              <a:t>پس </a:t>
            </a:r>
            <a:r>
              <a:rPr lang="fa-IR" dirty="0">
                <a:ea typeface="Calibri"/>
                <a:cs typeface="B Nazanin"/>
              </a:rPr>
              <a:t>از مطالعه اسناد و مدارک و بحث هایی که انجام گرفت اطلاعات خاص از این فراین مورد بررسی قرار گرفت. اشکالات و نواقص کلاس های درسی علوم خشک و بی روح بودند آن </a:t>
            </a:r>
            <a:r>
              <a:rPr lang="fa-IR" dirty="0" smtClean="0">
                <a:ea typeface="Calibri"/>
                <a:cs typeface="B Nazanin"/>
              </a:rPr>
              <a:t>تا اندازه </a:t>
            </a:r>
            <a:r>
              <a:rPr lang="fa-IR" dirty="0">
                <a:ea typeface="Calibri"/>
                <a:cs typeface="B Nazanin"/>
              </a:rPr>
              <a:t>ای مشخص و اصولی که باید در تدریس علوم مورد نظر باشد تعیین گردید راههای متعدد و مناسب روش درس تدریس کم وبیش فهرست شد</a:t>
            </a:r>
            <a:r>
              <a:rPr lang="fa-IR" dirty="0" smtClean="0">
                <a:ea typeface="Calibri"/>
                <a:cs typeface="B Nazanin"/>
              </a:rPr>
              <a:t>...</a:t>
            </a:r>
          </a:p>
          <a:p>
            <a:pPr marL="0" indent="0" algn="just" rtl="1">
              <a:lnSpc>
                <a:spcPct val="150000"/>
              </a:lnSpc>
              <a:spcAft>
                <a:spcPts val="1000"/>
              </a:spcAft>
              <a:buNone/>
            </a:pPr>
            <a:r>
              <a:rPr lang="fa-IR" dirty="0">
                <a:ea typeface="Calibri"/>
                <a:cs typeface="B Nazanin"/>
              </a:rPr>
              <a:t>خلاصه یافته های حاصل از این تجزیه و تحلیل به شرح زیر مدرسه و اسناد و اطلاعات تفصیلی در پوشه ای بایگانی شد.</a:t>
            </a:r>
            <a:endParaRPr lang="en-US" dirty="0">
              <a:ea typeface="Calibri"/>
              <a:cs typeface="Arial"/>
            </a:endParaRPr>
          </a:p>
          <a:p>
            <a:pPr marL="0" indent="0" algn="just" rtl="1">
              <a:lnSpc>
                <a:spcPct val="150000"/>
              </a:lnSpc>
              <a:spcAft>
                <a:spcPts val="1000"/>
              </a:spcAft>
            </a:pPr>
            <a:endParaRPr lang="fa-IR" dirty="0" smtClean="0">
              <a:ea typeface="Calibri"/>
              <a:cs typeface="B Nazanin"/>
            </a:endParaRPr>
          </a:p>
          <a:p>
            <a:pPr marL="0" indent="0" algn="just" rtl="1">
              <a:lnSpc>
                <a:spcPct val="150000"/>
              </a:lnSpc>
              <a:spcAft>
                <a:spcPts val="1000"/>
              </a:spcAft>
            </a:pPr>
            <a:endParaRPr lang="en-US" dirty="0">
              <a:ea typeface="Calibri"/>
              <a:cs typeface="Arial"/>
            </a:endParaRPr>
          </a:p>
          <a:p>
            <a:pPr marL="0" indent="0"/>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ea typeface="Calibri"/>
                <a:cs typeface="B Nazanin"/>
              </a:rPr>
              <a:t>خلاصه یافته های اولیه</a:t>
            </a:r>
            <a:r>
              <a:rPr lang="en-US" dirty="0" smtClean="0">
                <a:ea typeface="Calibri"/>
                <a:cs typeface="Arial"/>
              </a:rPr>
              <a:t/>
            </a:r>
            <a:br>
              <a:rPr lang="en-US" dirty="0" smtClean="0">
                <a:ea typeface="Calibri"/>
                <a:cs typeface="Arial"/>
              </a:rPr>
            </a:br>
            <a:endParaRPr lang="en-US" dirty="0"/>
          </a:p>
        </p:txBody>
      </p:sp>
      <p:sp>
        <p:nvSpPr>
          <p:cNvPr id="3" name="Content Placeholder 2"/>
          <p:cNvSpPr>
            <a:spLocks noGrp="1"/>
          </p:cNvSpPr>
          <p:nvPr>
            <p:ph idx="1"/>
          </p:nvPr>
        </p:nvSpPr>
        <p:spPr/>
        <p:txBody>
          <a:bodyPr>
            <a:normAutofit/>
          </a:bodyPr>
          <a:lstStyle/>
          <a:p>
            <a:pPr algn="just" rtl="1">
              <a:lnSpc>
                <a:spcPct val="150000"/>
              </a:lnSpc>
              <a:spcAft>
                <a:spcPts val="1000"/>
              </a:spcAft>
            </a:pPr>
            <a:r>
              <a:rPr lang="fa-IR" sz="2400" dirty="0" smtClean="0">
                <a:ea typeface="Calibri"/>
                <a:cs typeface="B Nazanin"/>
              </a:rPr>
              <a:t>برخی </a:t>
            </a:r>
            <a:r>
              <a:rPr lang="fa-IR" sz="2400" dirty="0">
                <a:ea typeface="Calibri"/>
                <a:cs typeface="B Nazanin"/>
              </a:rPr>
              <a:t>از علل فعال نبودن دانش آموزان در کلاس های درس علوم به این شرح بود:</a:t>
            </a:r>
            <a:endParaRPr lang="en-US" sz="2400" dirty="0">
              <a:ea typeface="Calibri"/>
              <a:cs typeface="Arial"/>
            </a:endParaRPr>
          </a:p>
          <a:p>
            <a:pPr lvl="0" algn="just" rtl="1">
              <a:lnSpc>
                <a:spcPct val="150000"/>
              </a:lnSpc>
              <a:spcAft>
                <a:spcPts val="1000"/>
              </a:spcAft>
              <a:buFont typeface="+mj-lt"/>
              <a:buAutoNum type="arabicPeriod"/>
            </a:pPr>
            <a:r>
              <a:rPr lang="fa-IR" sz="2400" dirty="0">
                <a:ea typeface="Calibri"/>
                <a:cs typeface="B Nazanin"/>
              </a:rPr>
              <a:t>آموزش تدوین برخی از دبیران و معلمان به آزمایشات مربوطه</a:t>
            </a:r>
            <a:endParaRPr lang="en-US" sz="2400" dirty="0">
              <a:ea typeface="Calibri"/>
              <a:cs typeface="Arial"/>
            </a:endParaRPr>
          </a:p>
          <a:p>
            <a:pPr lvl="0" algn="just" rtl="1">
              <a:lnSpc>
                <a:spcPct val="150000"/>
              </a:lnSpc>
              <a:spcAft>
                <a:spcPts val="1000"/>
              </a:spcAft>
              <a:buFont typeface="+mj-lt"/>
              <a:buAutoNum type="arabicPeriod"/>
            </a:pPr>
            <a:r>
              <a:rPr lang="fa-IR" sz="2400" dirty="0">
                <a:ea typeface="Calibri"/>
                <a:cs typeface="B Nazanin"/>
              </a:rPr>
              <a:t>تنوع نداشتن تدریس علوم واستفاده نکردن از وسایل آموزش مناسب</a:t>
            </a:r>
            <a:endParaRPr lang="en-US" sz="2400" dirty="0">
              <a:ea typeface="Calibri"/>
              <a:cs typeface="Arial"/>
            </a:endParaRPr>
          </a:p>
          <a:p>
            <a:pPr lvl="0" algn="just" rtl="1">
              <a:lnSpc>
                <a:spcPct val="150000"/>
              </a:lnSpc>
              <a:spcAft>
                <a:spcPts val="1000"/>
              </a:spcAft>
              <a:buFont typeface="+mj-lt"/>
              <a:buAutoNum type="arabicPeriod"/>
            </a:pPr>
            <a:r>
              <a:rPr lang="fa-IR" sz="2400" dirty="0">
                <a:ea typeface="Calibri"/>
                <a:cs typeface="B Nazanin"/>
              </a:rPr>
              <a:t>بی توجهی به گروه بندی های دانش آموزان</a:t>
            </a:r>
            <a:endParaRPr lang="en-US" sz="2400" dirty="0">
              <a:ea typeface="Calibri"/>
              <a:cs typeface="Arial"/>
            </a:endParaRPr>
          </a:p>
          <a:p>
            <a:pPr lvl="0" algn="just" rtl="1">
              <a:lnSpc>
                <a:spcPct val="150000"/>
              </a:lnSpc>
              <a:spcAft>
                <a:spcPts val="1000"/>
              </a:spcAft>
              <a:buFont typeface="+mj-lt"/>
              <a:buAutoNum type="arabicPeriod"/>
            </a:pPr>
            <a:r>
              <a:rPr lang="fa-IR" sz="2400" dirty="0">
                <a:ea typeface="Calibri"/>
                <a:cs typeface="B Nazanin"/>
              </a:rPr>
              <a:t>تخصص نبودن تدریس در دوره ابتدایی</a:t>
            </a:r>
            <a:endParaRPr lang="en-US" sz="2400" dirty="0">
              <a:ea typeface="Calibri"/>
              <a:cs typeface="Arial"/>
            </a:endParaRPr>
          </a:p>
          <a:p>
            <a:pPr lvl="0" algn="just" rtl="1">
              <a:lnSpc>
                <a:spcPct val="150000"/>
              </a:lnSpc>
              <a:spcAft>
                <a:spcPts val="1000"/>
              </a:spcAft>
              <a:buFont typeface="+mj-lt"/>
              <a:buAutoNum type="arabicPeriod"/>
            </a:pPr>
            <a:r>
              <a:rPr lang="fa-IR" sz="2400" dirty="0">
                <a:ea typeface="Calibri"/>
                <a:cs typeface="B Nazanin"/>
              </a:rPr>
              <a:t>ناآشنایی برخی از مدرسان مراکز آموز عالی به درسهای تخصص</a:t>
            </a:r>
            <a:endParaRPr lang="en-US" sz="2400" dirty="0">
              <a:ea typeface="Calibri"/>
              <a:cs typeface="Arial"/>
            </a:endParaRPr>
          </a:p>
          <a:p>
            <a:endParaRPr lang="en-US"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197493"/>
          </a:xfrm>
        </p:spPr>
        <p:txBody>
          <a:bodyPr>
            <a:normAutofit fontScale="85000" lnSpcReduction="20000"/>
          </a:bodyPr>
          <a:lstStyle/>
          <a:p>
            <a:pPr lvl="0" algn="just" rtl="1">
              <a:lnSpc>
                <a:spcPct val="150000"/>
              </a:lnSpc>
              <a:spcAft>
                <a:spcPts val="1000"/>
              </a:spcAft>
              <a:buNone/>
            </a:pPr>
            <a:r>
              <a:rPr lang="fa-IR" dirty="0" smtClean="0">
                <a:ea typeface="Calibri"/>
                <a:cs typeface="B Nazanin"/>
              </a:rPr>
              <a:t>6.بی </a:t>
            </a:r>
            <a:r>
              <a:rPr lang="fa-IR" dirty="0">
                <a:ea typeface="Calibri"/>
                <a:cs typeface="B Nazanin"/>
              </a:rPr>
              <a:t>توجهی معلمان به طرح درس در کلاس علوم و فقدان ارزشیابی درست</a:t>
            </a:r>
            <a:endParaRPr lang="en-US" dirty="0">
              <a:ea typeface="Calibri"/>
              <a:cs typeface="Arial"/>
            </a:endParaRPr>
          </a:p>
          <a:p>
            <a:pPr lvl="0" algn="just" rtl="1">
              <a:lnSpc>
                <a:spcPct val="150000"/>
              </a:lnSpc>
              <a:spcAft>
                <a:spcPts val="1000"/>
              </a:spcAft>
              <a:buNone/>
            </a:pPr>
            <a:r>
              <a:rPr lang="fa-IR" dirty="0" smtClean="0">
                <a:ea typeface="Calibri"/>
                <a:cs typeface="B Nazanin"/>
              </a:rPr>
              <a:t>7.نداشتن </a:t>
            </a:r>
            <a:r>
              <a:rPr lang="fa-IR" dirty="0">
                <a:ea typeface="Calibri"/>
                <a:cs typeface="B Nazanin"/>
              </a:rPr>
              <a:t>معیار مشخصی برای ارزشیابی در کارهای عملی دانش آموزان</a:t>
            </a:r>
            <a:endParaRPr lang="en-US" dirty="0">
              <a:ea typeface="Calibri"/>
              <a:cs typeface="Arial"/>
            </a:endParaRPr>
          </a:p>
          <a:p>
            <a:pPr lvl="0" algn="just" rtl="1">
              <a:lnSpc>
                <a:spcPct val="150000"/>
              </a:lnSpc>
              <a:spcAft>
                <a:spcPts val="1000"/>
              </a:spcAft>
              <a:buNone/>
            </a:pPr>
            <a:r>
              <a:rPr lang="fa-IR" dirty="0" smtClean="0">
                <a:ea typeface="Calibri"/>
                <a:cs typeface="B Nazanin"/>
              </a:rPr>
              <a:t>8.ناآشنایی </a:t>
            </a:r>
            <a:r>
              <a:rPr lang="fa-IR" dirty="0">
                <a:ea typeface="Calibri"/>
                <a:cs typeface="B Nazanin"/>
              </a:rPr>
              <a:t>و بی توجهی برخی از معلمان علوم به راه های شکوفا شدن و خلاقیت آنان</a:t>
            </a:r>
            <a:endParaRPr lang="en-US" dirty="0">
              <a:ea typeface="Calibri"/>
              <a:cs typeface="Arial"/>
            </a:endParaRPr>
          </a:p>
          <a:p>
            <a:pPr lvl="0" algn="just" rtl="1">
              <a:lnSpc>
                <a:spcPct val="150000"/>
              </a:lnSpc>
              <a:spcAft>
                <a:spcPts val="1000"/>
              </a:spcAft>
              <a:buNone/>
            </a:pPr>
            <a:r>
              <a:rPr lang="fa-IR" dirty="0" smtClean="0">
                <a:ea typeface="Calibri"/>
                <a:cs typeface="B Nazanin"/>
              </a:rPr>
              <a:t>9.بی </a:t>
            </a:r>
            <a:r>
              <a:rPr lang="fa-IR" dirty="0">
                <a:ea typeface="Calibri"/>
                <a:cs typeface="B Nazanin"/>
              </a:rPr>
              <a:t>توجهی به علایق و انگیزه های فکری دانش آموزان</a:t>
            </a:r>
            <a:endParaRPr lang="en-US" dirty="0">
              <a:ea typeface="Calibri"/>
              <a:cs typeface="Arial"/>
            </a:endParaRPr>
          </a:p>
          <a:p>
            <a:pPr lvl="0" algn="just" rtl="1">
              <a:lnSpc>
                <a:spcPct val="150000"/>
              </a:lnSpc>
              <a:spcAft>
                <a:spcPts val="1000"/>
              </a:spcAft>
              <a:buNone/>
            </a:pPr>
            <a:r>
              <a:rPr lang="fa-IR" dirty="0" smtClean="0">
                <a:ea typeface="Calibri"/>
                <a:cs typeface="B Nazanin"/>
              </a:rPr>
              <a:t>10.ناآشنایی </a:t>
            </a:r>
            <a:r>
              <a:rPr lang="fa-IR" dirty="0">
                <a:ea typeface="Calibri"/>
                <a:cs typeface="B Nazanin"/>
              </a:rPr>
              <a:t>بسیاری از معلمان علوم در تدریس آزمایشات علوم</a:t>
            </a:r>
            <a:endParaRPr lang="en-US" dirty="0">
              <a:ea typeface="Calibri"/>
              <a:cs typeface="Arial"/>
            </a:endParaRPr>
          </a:p>
          <a:p>
            <a:pPr lvl="0" algn="just" rtl="1">
              <a:lnSpc>
                <a:spcPct val="150000"/>
              </a:lnSpc>
              <a:spcAft>
                <a:spcPts val="1000"/>
              </a:spcAft>
              <a:buNone/>
            </a:pPr>
            <a:r>
              <a:rPr lang="fa-IR" dirty="0" smtClean="0">
                <a:ea typeface="Calibri"/>
                <a:cs typeface="B Nazanin"/>
              </a:rPr>
              <a:t>11.نداشتن </a:t>
            </a:r>
            <a:r>
              <a:rPr lang="fa-IR" dirty="0">
                <a:ea typeface="Calibri"/>
                <a:cs typeface="B Nazanin"/>
              </a:rPr>
              <a:t>وقت کافی برای تدریس همه درسهای علوم با انجام آزمایشات آن</a:t>
            </a:r>
            <a:endParaRPr lang="en-US" dirty="0">
              <a:ea typeface="Calibri"/>
              <a:cs typeface="Arial"/>
            </a:endParaRP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ea typeface="Calibri"/>
                <a:cs typeface="B Nazanin"/>
              </a:rPr>
              <a:t>اصول و مبانی تدریس علوم</a:t>
            </a:r>
            <a:r>
              <a:rPr lang="en-US" dirty="0" smtClean="0">
                <a:ea typeface="Calibri"/>
                <a:cs typeface="Arial"/>
              </a:rPr>
              <a:t/>
            </a:r>
            <a:br>
              <a:rPr lang="en-US" dirty="0" smtClean="0">
                <a:ea typeface="Calibri"/>
                <a:cs typeface="Arial"/>
              </a:rPr>
            </a:br>
            <a:endParaRPr lang="en-US" dirty="0"/>
          </a:p>
        </p:txBody>
      </p:sp>
      <p:sp>
        <p:nvSpPr>
          <p:cNvPr id="3" name="Content Placeholder 2"/>
          <p:cNvSpPr>
            <a:spLocks noGrp="1"/>
          </p:cNvSpPr>
          <p:nvPr>
            <p:ph idx="1"/>
          </p:nvPr>
        </p:nvSpPr>
        <p:spPr>
          <a:xfrm>
            <a:off x="457200" y="1000108"/>
            <a:ext cx="8229600" cy="5126055"/>
          </a:xfrm>
        </p:spPr>
        <p:txBody>
          <a:bodyPr>
            <a:normAutofit fontScale="70000" lnSpcReduction="20000"/>
          </a:bodyPr>
          <a:lstStyle/>
          <a:p>
            <a:pPr algn="just" rtl="1">
              <a:lnSpc>
                <a:spcPct val="150000"/>
              </a:lnSpc>
              <a:spcAft>
                <a:spcPts val="1000"/>
              </a:spcAft>
            </a:pPr>
            <a:r>
              <a:rPr lang="fa-IR" dirty="0" smtClean="0">
                <a:ea typeface="Calibri"/>
                <a:cs typeface="B Nazanin"/>
              </a:rPr>
              <a:t>درتدریس </a:t>
            </a:r>
            <a:r>
              <a:rPr lang="fa-IR" dirty="0">
                <a:ea typeface="Calibri"/>
                <a:cs typeface="B Nazanin"/>
              </a:rPr>
              <a:t>علوم مثل هر درس دیگر باید، اصول و مبانی ویژه ای در نظر داشت از آن جمله این که:</a:t>
            </a:r>
            <a:endParaRPr lang="en-US" dirty="0">
              <a:ea typeface="Calibri"/>
              <a:cs typeface="Arial"/>
            </a:endParaRPr>
          </a:p>
          <a:p>
            <a:pPr lvl="0" algn="just" rtl="1">
              <a:lnSpc>
                <a:spcPct val="150000"/>
              </a:lnSpc>
              <a:spcAft>
                <a:spcPts val="1000"/>
              </a:spcAft>
              <a:buFont typeface="+mj-lt"/>
              <a:buAutoNum type="arabicPeriod"/>
            </a:pPr>
            <a:r>
              <a:rPr lang="fa-IR" dirty="0">
                <a:ea typeface="Calibri"/>
                <a:cs typeface="B Nazanin"/>
              </a:rPr>
              <a:t>دانش آموزان را گروه بندی کرده و گروه ها فرد باشند بهتر است 5 نفر باشند.</a:t>
            </a:r>
            <a:endParaRPr lang="en-US" dirty="0">
              <a:ea typeface="Calibri"/>
              <a:cs typeface="Arial"/>
            </a:endParaRPr>
          </a:p>
          <a:p>
            <a:pPr lvl="0" algn="just" rtl="1">
              <a:lnSpc>
                <a:spcPct val="150000"/>
              </a:lnSpc>
              <a:spcAft>
                <a:spcPts val="1000"/>
              </a:spcAft>
              <a:buFont typeface="+mj-lt"/>
              <a:buAutoNum type="arabicPeriod"/>
            </a:pPr>
            <a:r>
              <a:rPr lang="fa-IR" dirty="0">
                <a:ea typeface="Calibri"/>
                <a:cs typeface="B Nazanin"/>
              </a:rPr>
              <a:t>معلم است که هدایت کننده و تسهیل کنند فرایند یادگیری است و در این یاددهی به هیچ وجه علم انتقال دهنده دانش نمی باشد</a:t>
            </a:r>
            <a:r>
              <a:rPr lang="fa-IR" dirty="0" smtClean="0">
                <a:ea typeface="Calibri"/>
                <a:cs typeface="B Nazanin"/>
              </a:rPr>
              <a:t>.</a:t>
            </a:r>
          </a:p>
          <a:p>
            <a:pPr lvl="0" algn="just" rtl="1">
              <a:lnSpc>
                <a:spcPct val="150000"/>
              </a:lnSpc>
              <a:spcAft>
                <a:spcPts val="1000"/>
              </a:spcAft>
              <a:buFont typeface="+mj-lt"/>
              <a:buAutoNum type="arabicPeriod"/>
            </a:pPr>
            <a:r>
              <a:rPr lang="fa-IR" dirty="0">
                <a:ea typeface="Calibri"/>
                <a:cs typeface="B Nazanin"/>
              </a:rPr>
              <a:t>در این روش من تبدیل به ما می شود و شاگردان به جای اینکه فرد یا من را محور قرار بدهند، تیم که متشکل از چند فرد است محور قرار داده و مشکلات خود را در تیم حل </a:t>
            </a:r>
            <a:br>
              <a:rPr lang="fa-IR" dirty="0">
                <a:ea typeface="Calibri"/>
                <a:cs typeface="B Nazanin"/>
              </a:rPr>
            </a:br>
            <a:r>
              <a:rPr lang="fa-IR" dirty="0">
                <a:ea typeface="Calibri"/>
                <a:cs typeface="B Nazanin"/>
              </a:rPr>
              <a:t>می کد و مشکل فرد مشکل جمع است.</a:t>
            </a:r>
            <a:endParaRPr lang="en-US" dirty="0">
              <a:ea typeface="Calibri"/>
              <a:cs typeface="Arial"/>
            </a:endParaRPr>
          </a:p>
          <a:p>
            <a:pPr algn="r" rtl="1"/>
            <a:r>
              <a:rPr lang="fa-IR" dirty="0">
                <a:ea typeface="Calibri"/>
                <a:cs typeface="B Nazanin"/>
              </a:rPr>
              <a:t>دانش آموزان با یکدیگر رقیب نیستند بلکه رفیق یکدیگر می باشند. به نحوی که در همه حال به یکدیگر کمک می کنند.</a:t>
            </a:r>
            <a:endParaRPr lang="en-US" dirty="0">
              <a:ea typeface="Calibri"/>
              <a:cs typeface="Arial"/>
            </a:endParaRP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483245"/>
          </a:xfrm>
        </p:spPr>
        <p:txBody>
          <a:bodyPr>
            <a:normAutofit fontScale="77500" lnSpcReduction="20000"/>
          </a:bodyPr>
          <a:lstStyle/>
          <a:p>
            <a:pPr lvl="0" algn="just" rtl="1">
              <a:lnSpc>
                <a:spcPct val="150000"/>
              </a:lnSpc>
              <a:spcAft>
                <a:spcPts val="1000"/>
              </a:spcAft>
              <a:buNone/>
            </a:pPr>
            <a:r>
              <a:rPr lang="fa-IR" dirty="0" smtClean="0">
                <a:ea typeface="Calibri"/>
                <a:cs typeface="B Nazanin"/>
              </a:rPr>
              <a:t>5.افراد </a:t>
            </a:r>
            <a:r>
              <a:rPr lang="fa-IR" dirty="0">
                <a:ea typeface="Calibri"/>
                <a:cs typeface="B Nazanin"/>
              </a:rPr>
              <a:t>در فضای همیاری هرگز به فکر حذف یکدیگر نیستد بلکه حتی در مراحل بالاتر یکدیگر را رشد دهنده می </a:t>
            </a:r>
            <a:r>
              <a:rPr lang="fa-IR" dirty="0" smtClean="0">
                <a:ea typeface="Calibri"/>
                <a:cs typeface="B Nazanin"/>
              </a:rPr>
              <a:t>دانند.</a:t>
            </a:r>
            <a:endParaRPr lang="en-US" dirty="0" smtClean="0">
              <a:ea typeface="Calibri"/>
              <a:cs typeface="Arial"/>
            </a:endParaRPr>
          </a:p>
          <a:p>
            <a:pPr lvl="0" algn="just" rtl="1">
              <a:lnSpc>
                <a:spcPct val="150000"/>
              </a:lnSpc>
              <a:spcAft>
                <a:spcPts val="1000"/>
              </a:spcAft>
              <a:buNone/>
            </a:pPr>
            <a:r>
              <a:rPr lang="fa-IR" dirty="0" smtClean="0">
                <a:ea typeface="Calibri"/>
                <a:cs typeface="B Nazanin"/>
              </a:rPr>
              <a:t>6.شعار فراگیران در محیط های گروهی این است که با هم یاد می گیریم و از هم یاد </a:t>
            </a:r>
            <a:br>
              <a:rPr lang="fa-IR" dirty="0" smtClean="0">
                <a:ea typeface="Calibri"/>
                <a:cs typeface="B Nazanin"/>
              </a:rPr>
            </a:br>
            <a:r>
              <a:rPr lang="fa-IR" dirty="0" smtClean="0">
                <a:ea typeface="Calibri"/>
                <a:cs typeface="B Nazanin"/>
              </a:rPr>
              <a:t>می گیریم.</a:t>
            </a:r>
            <a:endParaRPr lang="en-US" dirty="0" smtClean="0">
              <a:ea typeface="Calibri"/>
              <a:cs typeface="Arial"/>
            </a:endParaRPr>
          </a:p>
          <a:p>
            <a:pPr lvl="0" algn="just" rtl="1">
              <a:lnSpc>
                <a:spcPct val="150000"/>
              </a:lnSpc>
              <a:spcAft>
                <a:spcPts val="1000"/>
              </a:spcAft>
              <a:buNone/>
            </a:pPr>
            <a:r>
              <a:rPr lang="fa-IR" dirty="0" smtClean="0">
                <a:ea typeface="Calibri"/>
                <a:cs typeface="B Nazanin"/>
              </a:rPr>
              <a:t>7.ایجاد </a:t>
            </a:r>
            <a:r>
              <a:rPr lang="fa-IR" dirty="0">
                <a:ea typeface="Calibri"/>
                <a:cs typeface="B Nazanin"/>
              </a:rPr>
              <a:t>نوعی طراوت و شادابی روحی در شاگردان به نحوی که در کلاس لذت برده و تمایل به حضور بیشتر دارند.</a:t>
            </a:r>
            <a:endParaRPr lang="en-US" dirty="0">
              <a:ea typeface="Calibri"/>
              <a:cs typeface="Arial"/>
            </a:endParaRPr>
          </a:p>
          <a:p>
            <a:pPr lvl="0" algn="just" rtl="1">
              <a:lnSpc>
                <a:spcPct val="150000"/>
              </a:lnSpc>
              <a:spcAft>
                <a:spcPts val="1000"/>
              </a:spcAft>
              <a:buNone/>
            </a:pPr>
            <a:r>
              <a:rPr lang="fa-IR" dirty="0" smtClean="0">
                <a:ea typeface="Calibri"/>
                <a:cs typeface="B Nazanin"/>
              </a:rPr>
              <a:t>8.معلم </a:t>
            </a:r>
            <a:r>
              <a:rPr lang="fa-IR" dirty="0">
                <a:ea typeface="Calibri"/>
                <a:cs typeface="B Nazanin"/>
              </a:rPr>
              <a:t>رفتار دانش آموزان را زیر نظر داشته و باز خود رفتار آنها را منعکس می کند.</a:t>
            </a:r>
            <a:endParaRPr lang="en-US" dirty="0">
              <a:ea typeface="Calibri"/>
              <a:cs typeface="Arial"/>
            </a:endParaRPr>
          </a:p>
          <a:p>
            <a:pPr lvl="0" algn="just" rtl="1">
              <a:lnSpc>
                <a:spcPct val="150000"/>
              </a:lnSpc>
              <a:spcAft>
                <a:spcPts val="1000"/>
              </a:spcAft>
              <a:buNone/>
            </a:pPr>
            <a:r>
              <a:rPr lang="fa-IR" dirty="0" smtClean="0">
                <a:ea typeface="Calibri"/>
                <a:cs typeface="B Nazanin"/>
              </a:rPr>
              <a:t>9.معلم </a:t>
            </a:r>
            <a:r>
              <a:rPr lang="fa-IR" dirty="0">
                <a:ea typeface="Calibri"/>
                <a:cs typeface="B Nazanin"/>
              </a:rPr>
              <a:t>مهارتهای اجتماعی لازم برای کار گروهی را افزایش می دهد.</a:t>
            </a:r>
            <a:endParaRPr lang="en-US" dirty="0">
              <a:ea typeface="Calibri"/>
              <a:cs typeface="Arial"/>
            </a:endParaRP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z="3600" dirty="0" smtClean="0">
                <a:ea typeface="Calibri"/>
                <a:cs typeface="B Nazanin"/>
              </a:rPr>
              <a:t/>
            </a:r>
            <a:br>
              <a:rPr lang="fa-IR" sz="3600" dirty="0" smtClean="0">
                <a:ea typeface="Calibri"/>
                <a:cs typeface="B Nazanin"/>
              </a:rPr>
            </a:br>
            <a:r>
              <a:rPr lang="fa-IR" sz="3600" dirty="0" smtClean="0">
                <a:ea typeface="Calibri"/>
                <a:cs typeface="B Nazanin"/>
              </a:rPr>
              <a:t>انواع روشهای تدریس گروهی روشهای فعال یاددهی و یادگیری</a:t>
            </a:r>
            <a:r>
              <a:rPr lang="en-US" sz="3600" dirty="0" smtClean="0">
                <a:ea typeface="Calibri"/>
                <a:cs typeface="Arial"/>
              </a:rPr>
              <a:t/>
            </a:r>
            <a:br>
              <a:rPr lang="en-US" sz="3600" dirty="0" smtClean="0">
                <a:ea typeface="Calibri"/>
                <a:cs typeface="Arial"/>
              </a:rPr>
            </a:br>
            <a:endParaRPr lang="en-US" dirty="0"/>
          </a:p>
        </p:txBody>
      </p:sp>
      <p:sp>
        <p:nvSpPr>
          <p:cNvPr id="3" name="Content Placeholder 2"/>
          <p:cNvSpPr>
            <a:spLocks noGrp="1"/>
          </p:cNvSpPr>
          <p:nvPr>
            <p:ph idx="1"/>
          </p:nvPr>
        </p:nvSpPr>
        <p:spPr/>
        <p:txBody>
          <a:bodyPr>
            <a:normAutofit fontScale="85000" lnSpcReduction="10000"/>
          </a:bodyPr>
          <a:lstStyle/>
          <a:p>
            <a:pPr algn="just" rtl="1">
              <a:lnSpc>
                <a:spcPct val="150000"/>
              </a:lnSpc>
              <a:spcAft>
                <a:spcPts val="1000"/>
              </a:spcAft>
            </a:pPr>
            <a:r>
              <a:rPr lang="fa-IR" dirty="0" smtClean="0">
                <a:ea typeface="Calibri"/>
                <a:cs typeface="B Nazanin"/>
              </a:rPr>
              <a:t>روشهای </a:t>
            </a:r>
            <a:r>
              <a:rPr lang="fa-IR" dirty="0">
                <a:ea typeface="Calibri"/>
                <a:cs typeface="B Nazanin"/>
              </a:rPr>
              <a:t>گوناگونی دارد و به چند روش می توان بصورت گروهی تدریس کرد</a:t>
            </a:r>
            <a:endParaRPr lang="en-US" dirty="0">
              <a:ea typeface="Calibri"/>
              <a:cs typeface="Arial"/>
            </a:endParaRPr>
          </a:p>
          <a:p>
            <a:pPr lvl="0" algn="just" rtl="1">
              <a:lnSpc>
                <a:spcPct val="150000"/>
              </a:lnSpc>
              <a:spcAft>
                <a:spcPts val="1000"/>
              </a:spcAft>
              <a:buFont typeface="+mj-lt"/>
              <a:buAutoNum type="arabicPeriod"/>
            </a:pPr>
            <a:r>
              <a:rPr lang="fa-IR" dirty="0">
                <a:ea typeface="Calibri"/>
                <a:cs typeface="B Nazanin"/>
              </a:rPr>
              <a:t>روش تدریس اعضای تیم </a:t>
            </a:r>
            <a:r>
              <a:rPr lang="en-US" dirty="0">
                <a:ea typeface="Calibri"/>
                <a:cs typeface="B Nazanin"/>
              </a:rPr>
              <a:t>(TMTD)</a:t>
            </a:r>
            <a:endParaRPr lang="en-US" dirty="0">
              <a:ea typeface="Calibri"/>
              <a:cs typeface="Arial"/>
            </a:endParaRPr>
          </a:p>
          <a:p>
            <a:pPr lvl="0" algn="just" rtl="1">
              <a:lnSpc>
                <a:spcPct val="150000"/>
              </a:lnSpc>
              <a:spcAft>
                <a:spcPts val="1000"/>
              </a:spcAft>
              <a:buFont typeface="+mj-lt"/>
              <a:buAutoNum type="arabicPeriod"/>
            </a:pPr>
            <a:r>
              <a:rPr lang="fa-IR" dirty="0">
                <a:ea typeface="Calibri"/>
                <a:cs typeface="B Nazanin"/>
              </a:rPr>
              <a:t>روش کارآیی تیم</a:t>
            </a:r>
            <a:endParaRPr lang="en-US" dirty="0">
              <a:ea typeface="Calibri"/>
              <a:cs typeface="Arial"/>
            </a:endParaRPr>
          </a:p>
          <a:p>
            <a:pPr lvl="0" algn="just" rtl="1">
              <a:lnSpc>
                <a:spcPct val="150000"/>
              </a:lnSpc>
              <a:spcAft>
                <a:spcPts val="1000"/>
              </a:spcAft>
              <a:buFont typeface="+mj-lt"/>
              <a:buAutoNum type="arabicPeriod"/>
            </a:pPr>
            <a:r>
              <a:rPr lang="fa-IR" dirty="0">
                <a:ea typeface="Calibri"/>
                <a:cs typeface="B Nazanin"/>
              </a:rPr>
              <a:t>روش تدریس طرز تلقی (روش سازی)</a:t>
            </a:r>
            <a:endParaRPr lang="en-US" dirty="0">
              <a:ea typeface="Calibri"/>
              <a:cs typeface="Arial"/>
            </a:endParaRPr>
          </a:p>
          <a:p>
            <a:pPr lvl="0" algn="just" rtl="1">
              <a:lnSpc>
                <a:spcPct val="150000"/>
              </a:lnSpc>
              <a:spcAft>
                <a:spcPts val="1000"/>
              </a:spcAft>
              <a:buFont typeface="+mj-lt"/>
              <a:buAutoNum type="arabicPeriod"/>
            </a:pPr>
            <a:r>
              <a:rPr lang="fa-IR" dirty="0">
                <a:ea typeface="Calibri"/>
                <a:cs typeface="B Nazanin"/>
              </a:rPr>
              <a:t>روش های قضاوت عملکرد</a:t>
            </a:r>
            <a:endParaRPr lang="en-US" dirty="0">
              <a:ea typeface="Calibri"/>
              <a:cs typeface="Arial"/>
            </a:endParaRP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0000" lnSpcReduction="20000"/>
          </a:bodyPr>
          <a:lstStyle/>
          <a:p>
            <a:pPr lvl="0" algn="just" rtl="1">
              <a:lnSpc>
                <a:spcPct val="150000"/>
              </a:lnSpc>
              <a:spcAft>
                <a:spcPts val="1000"/>
              </a:spcAft>
              <a:buNone/>
            </a:pPr>
            <a:r>
              <a:rPr lang="fa-IR" dirty="0" smtClean="0">
                <a:ea typeface="Calibri"/>
                <a:cs typeface="B Nazanin"/>
              </a:rPr>
              <a:t>5.روش </a:t>
            </a:r>
            <a:r>
              <a:rPr lang="fa-IR" dirty="0">
                <a:ea typeface="Calibri"/>
                <a:cs typeface="B Nazanin"/>
              </a:rPr>
              <a:t>تفکر استقرائی</a:t>
            </a:r>
            <a:endParaRPr lang="en-US" dirty="0">
              <a:ea typeface="Calibri"/>
              <a:cs typeface="Arial"/>
            </a:endParaRPr>
          </a:p>
          <a:p>
            <a:pPr lvl="0" algn="just" rtl="1">
              <a:lnSpc>
                <a:spcPct val="150000"/>
              </a:lnSpc>
              <a:spcAft>
                <a:spcPts val="1000"/>
              </a:spcAft>
              <a:buNone/>
            </a:pPr>
            <a:r>
              <a:rPr lang="fa-IR" dirty="0" smtClean="0">
                <a:ea typeface="Calibri"/>
                <a:cs typeface="B Nazanin"/>
              </a:rPr>
              <a:t>6.روش </a:t>
            </a:r>
            <a:r>
              <a:rPr lang="fa-IR" dirty="0">
                <a:ea typeface="Calibri"/>
                <a:cs typeface="B Nazanin"/>
              </a:rPr>
              <a:t>تهیه فهرست</a:t>
            </a:r>
            <a:endParaRPr lang="en-US" dirty="0">
              <a:ea typeface="Calibri"/>
              <a:cs typeface="Arial"/>
            </a:endParaRPr>
          </a:p>
          <a:p>
            <a:pPr lvl="0" algn="just" rtl="1">
              <a:lnSpc>
                <a:spcPct val="150000"/>
              </a:lnSpc>
              <a:spcAft>
                <a:spcPts val="1000"/>
              </a:spcAft>
              <a:buNone/>
            </a:pPr>
            <a:r>
              <a:rPr lang="fa-IR" dirty="0" smtClean="0">
                <a:ea typeface="Calibri"/>
                <a:cs typeface="B Nazanin"/>
              </a:rPr>
              <a:t>7.روش </a:t>
            </a:r>
            <a:r>
              <a:rPr lang="fa-IR" dirty="0">
                <a:ea typeface="Calibri"/>
                <a:cs typeface="B Nazanin"/>
              </a:rPr>
              <a:t>قیاسی</a:t>
            </a:r>
            <a:endParaRPr lang="en-US" dirty="0">
              <a:ea typeface="Calibri"/>
              <a:cs typeface="Arial"/>
            </a:endParaRPr>
          </a:p>
          <a:p>
            <a:pPr lvl="0" algn="just" rtl="1">
              <a:lnSpc>
                <a:spcPct val="150000"/>
              </a:lnSpc>
              <a:spcAft>
                <a:spcPts val="1000"/>
              </a:spcAft>
              <a:buNone/>
            </a:pPr>
            <a:r>
              <a:rPr lang="fa-IR" dirty="0" smtClean="0">
                <a:ea typeface="Calibri"/>
                <a:cs typeface="B Nazanin"/>
              </a:rPr>
              <a:t>8.روش </a:t>
            </a:r>
            <a:r>
              <a:rPr lang="fa-IR" dirty="0">
                <a:ea typeface="Calibri"/>
                <a:cs typeface="B Nazanin"/>
              </a:rPr>
              <a:t>بدیع پردازی</a:t>
            </a:r>
            <a:endParaRPr lang="en-US" dirty="0">
              <a:ea typeface="Calibri"/>
              <a:cs typeface="Arial"/>
            </a:endParaRPr>
          </a:p>
          <a:p>
            <a:pPr lvl="0" algn="just" rtl="1">
              <a:lnSpc>
                <a:spcPct val="150000"/>
              </a:lnSpc>
              <a:spcAft>
                <a:spcPts val="1000"/>
              </a:spcAft>
              <a:buNone/>
            </a:pPr>
            <a:r>
              <a:rPr lang="fa-IR" dirty="0" smtClean="0">
                <a:ea typeface="Calibri"/>
                <a:cs typeface="B Nazanin"/>
              </a:rPr>
              <a:t>9.روش </a:t>
            </a:r>
            <a:r>
              <a:rPr lang="fa-IR" dirty="0">
                <a:ea typeface="Calibri"/>
                <a:cs typeface="B Nazanin"/>
              </a:rPr>
              <a:t>پیش سازمان دهنده</a:t>
            </a:r>
            <a:endParaRPr lang="en-US" dirty="0">
              <a:ea typeface="Calibri"/>
              <a:cs typeface="Arial"/>
            </a:endParaRPr>
          </a:p>
          <a:p>
            <a:pPr lvl="0" algn="just" rtl="1">
              <a:lnSpc>
                <a:spcPct val="150000"/>
              </a:lnSpc>
              <a:spcAft>
                <a:spcPts val="1000"/>
              </a:spcAft>
              <a:buNone/>
            </a:pPr>
            <a:r>
              <a:rPr lang="fa-IR" dirty="0" smtClean="0">
                <a:ea typeface="Calibri"/>
                <a:cs typeface="B Nazanin"/>
              </a:rPr>
              <a:t>10.روش </a:t>
            </a:r>
            <a:r>
              <a:rPr lang="fa-IR" dirty="0">
                <a:ea typeface="Calibri"/>
                <a:cs typeface="B Nazanin"/>
              </a:rPr>
              <a:t>ایفای نقش</a:t>
            </a:r>
            <a:endParaRPr lang="en-US" dirty="0">
              <a:ea typeface="Calibri"/>
              <a:cs typeface="Arial"/>
            </a:endParaRPr>
          </a:p>
          <a:p>
            <a:pPr algn="r" rtl="1">
              <a:buNone/>
            </a:pPr>
            <a:r>
              <a:rPr lang="fa-IR" dirty="0" smtClean="0">
                <a:ea typeface="Calibri"/>
                <a:cs typeface="B Nazanin"/>
              </a:rPr>
              <a:t>11.روش </a:t>
            </a:r>
            <a:r>
              <a:rPr lang="fa-IR" dirty="0">
                <a:ea typeface="Calibri"/>
                <a:cs typeface="B Nazanin"/>
              </a:rPr>
              <a:t>بارش مغزی</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ea typeface="Calibri"/>
                <a:cs typeface="B Nazanin"/>
              </a:rPr>
              <a:t>معیارهای ارزش یابی</a:t>
            </a:r>
            <a:r>
              <a:rPr lang="en-US" dirty="0" smtClean="0">
                <a:ea typeface="Calibri"/>
                <a:cs typeface="Arial"/>
              </a:rPr>
              <a:t/>
            </a:r>
            <a:br>
              <a:rPr lang="en-US" dirty="0" smtClean="0">
                <a:ea typeface="Calibri"/>
                <a:cs typeface="Arial"/>
              </a:rPr>
            </a:br>
            <a:endParaRPr lang="en-US" dirty="0"/>
          </a:p>
        </p:txBody>
      </p:sp>
      <p:sp>
        <p:nvSpPr>
          <p:cNvPr id="3" name="Content Placeholder 2"/>
          <p:cNvSpPr>
            <a:spLocks noGrp="1"/>
          </p:cNvSpPr>
          <p:nvPr>
            <p:ph idx="1"/>
          </p:nvPr>
        </p:nvSpPr>
        <p:spPr/>
        <p:txBody>
          <a:bodyPr>
            <a:normAutofit fontScale="62500" lnSpcReduction="20000"/>
          </a:bodyPr>
          <a:lstStyle/>
          <a:p>
            <a:pPr algn="just" rtl="1">
              <a:lnSpc>
                <a:spcPct val="150000"/>
              </a:lnSpc>
              <a:spcAft>
                <a:spcPts val="1000"/>
              </a:spcAft>
            </a:pPr>
            <a:r>
              <a:rPr lang="fa-IR" dirty="0" smtClean="0">
                <a:ea typeface="Calibri"/>
                <a:cs typeface="B Nazanin"/>
              </a:rPr>
              <a:t>در </a:t>
            </a:r>
            <a:r>
              <a:rPr lang="fa-IR" dirty="0">
                <a:ea typeface="Calibri"/>
                <a:cs typeface="B Nazanin"/>
              </a:rPr>
              <a:t>نوشتن امتحان علوم در نظر گرفتن معیارهایی زیر مد نظر است</a:t>
            </a:r>
            <a:endParaRPr lang="en-US" dirty="0">
              <a:ea typeface="Calibri"/>
              <a:cs typeface="Arial"/>
            </a:endParaRPr>
          </a:p>
          <a:p>
            <a:pPr lvl="0" algn="just" rtl="1">
              <a:lnSpc>
                <a:spcPct val="150000"/>
              </a:lnSpc>
              <a:spcAft>
                <a:spcPts val="1000"/>
              </a:spcAft>
              <a:buFont typeface="+mj-lt"/>
              <a:buAutoNum type="arabicPeriod"/>
            </a:pPr>
            <a:r>
              <a:rPr lang="fa-IR" dirty="0">
                <a:ea typeface="Calibri"/>
                <a:cs typeface="B Nazanin"/>
              </a:rPr>
              <a:t>سوالات باید طوری طرح شود که از همه قسمتهای درس به صورت مساوی داشته باشد.</a:t>
            </a:r>
            <a:endParaRPr lang="en-US" dirty="0">
              <a:ea typeface="Calibri"/>
              <a:cs typeface="Arial"/>
            </a:endParaRPr>
          </a:p>
          <a:p>
            <a:pPr lvl="0" algn="just" rtl="1">
              <a:lnSpc>
                <a:spcPct val="150000"/>
              </a:lnSpc>
              <a:spcAft>
                <a:spcPts val="1000"/>
              </a:spcAft>
              <a:buFont typeface="+mj-lt"/>
              <a:buAutoNum type="arabicPeriod"/>
            </a:pPr>
            <a:r>
              <a:rPr lang="fa-IR" dirty="0">
                <a:ea typeface="Calibri"/>
                <a:cs typeface="B Nazanin"/>
              </a:rPr>
              <a:t>هرتیم برای هر تدریس نمره جداگانه ای داشته باشد.</a:t>
            </a:r>
            <a:endParaRPr lang="en-US" dirty="0">
              <a:ea typeface="Calibri"/>
              <a:cs typeface="Arial"/>
            </a:endParaRPr>
          </a:p>
          <a:p>
            <a:pPr lvl="0" algn="just" rtl="1">
              <a:lnSpc>
                <a:spcPct val="150000"/>
              </a:lnSpc>
              <a:spcAft>
                <a:spcPts val="1000"/>
              </a:spcAft>
              <a:buFont typeface="+mj-lt"/>
              <a:buAutoNum type="arabicPeriod"/>
            </a:pPr>
            <a:r>
              <a:rPr lang="fa-IR" dirty="0">
                <a:ea typeface="Calibri"/>
                <a:cs typeface="B Nazanin"/>
              </a:rPr>
              <a:t>جمع نمرات تدریس های مشخص شود.</a:t>
            </a:r>
            <a:endParaRPr lang="en-US" dirty="0">
              <a:ea typeface="Calibri"/>
              <a:cs typeface="Arial"/>
            </a:endParaRPr>
          </a:p>
          <a:p>
            <a:pPr lvl="0" algn="just" rtl="1">
              <a:lnSpc>
                <a:spcPct val="150000"/>
              </a:lnSpc>
              <a:spcAft>
                <a:spcPts val="1000"/>
              </a:spcAft>
              <a:buFont typeface="+mj-lt"/>
              <a:buAutoNum type="arabicPeriod"/>
            </a:pPr>
            <a:r>
              <a:rPr lang="fa-IR" dirty="0">
                <a:ea typeface="Calibri"/>
                <a:cs typeface="B Nazanin"/>
              </a:rPr>
              <a:t>میانگین نمرات ثبت شود.</a:t>
            </a:r>
            <a:endParaRPr lang="en-US" dirty="0">
              <a:ea typeface="Calibri"/>
              <a:cs typeface="Arial"/>
            </a:endParaRPr>
          </a:p>
          <a:p>
            <a:pPr lvl="0" algn="just" rtl="1">
              <a:lnSpc>
                <a:spcPct val="150000"/>
              </a:lnSpc>
              <a:spcAft>
                <a:spcPts val="1000"/>
              </a:spcAft>
              <a:buFont typeface="+mj-lt"/>
              <a:buAutoNum type="arabicPeriod"/>
            </a:pPr>
            <a:r>
              <a:rPr lang="fa-IR" dirty="0">
                <a:ea typeface="Calibri"/>
                <a:cs typeface="B Nazanin"/>
              </a:rPr>
              <a:t>رتبه بین گروه ها مشخص شود.</a:t>
            </a:r>
            <a:endParaRPr lang="en-US" dirty="0">
              <a:ea typeface="Calibri"/>
              <a:cs typeface="Arial"/>
            </a:endParaRPr>
          </a:p>
          <a:p>
            <a:pPr lvl="0" algn="just" rtl="1">
              <a:lnSpc>
                <a:spcPct val="150000"/>
              </a:lnSpc>
              <a:spcAft>
                <a:spcPts val="1000"/>
              </a:spcAft>
              <a:buFont typeface="+mj-lt"/>
              <a:buAutoNum type="arabicPeriod"/>
            </a:pPr>
            <a:r>
              <a:rPr lang="fa-IR" dirty="0">
                <a:ea typeface="Calibri"/>
                <a:cs typeface="B Nazanin"/>
              </a:rPr>
              <a:t>نمرات عملی هم به نمرات کتبی اضافه شود.</a:t>
            </a:r>
            <a:endParaRPr lang="en-US" dirty="0">
              <a:ea typeface="Calibri"/>
              <a:cs typeface="Arial"/>
            </a:endParaRPr>
          </a:p>
          <a:p>
            <a:pPr algn="r" rtl="1">
              <a:buNone/>
            </a:pPr>
            <a:r>
              <a:rPr lang="fa-IR" dirty="0" smtClean="0">
                <a:ea typeface="Calibri"/>
                <a:cs typeface="B Nazanin"/>
              </a:rPr>
              <a:t>7. ثبت </a:t>
            </a:r>
            <a:r>
              <a:rPr lang="fa-IR" dirty="0">
                <a:ea typeface="Calibri"/>
                <a:cs typeface="B Nazanin"/>
              </a:rPr>
              <a:t>نمرات کلاسی و مستمر در نظر گرفته شود</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71546"/>
          </a:xfrm>
        </p:spPr>
        <p:txBody>
          <a:bodyPr/>
          <a:lstStyle/>
          <a:p>
            <a:r>
              <a:rPr lang="fa-IR" dirty="0" smtClean="0">
                <a:cs typeface="B Nazanin" pitchFamily="2" charset="-78"/>
              </a:rPr>
              <a:t>موضوع</a:t>
            </a:r>
            <a:endParaRPr lang="en-US" dirty="0">
              <a:cs typeface="B Nazanin" pitchFamily="2" charset="-78"/>
            </a:endParaRPr>
          </a:p>
        </p:txBody>
      </p:sp>
      <p:sp>
        <p:nvSpPr>
          <p:cNvPr id="3" name="Content Placeholder 2"/>
          <p:cNvSpPr>
            <a:spLocks noGrp="1"/>
          </p:cNvSpPr>
          <p:nvPr>
            <p:ph idx="1"/>
          </p:nvPr>
        </p:nvSpPr>
        <p:spPr>
          <a:xfrm>
            <a:off x="457200" y="928670"/>
            <a:ext cx="8229600" cy="5929330"/>
          </a:xfrm>
        </p:spPr>
        <p:txBody>
          <a:bodyPr>
            <a:noAutofit/>
          </a:bodyPr>
          <a:lstStyle/>
          <a:p>
            <a:pPr algn="ctr" rtl="1">
              <a:buNone/>
            </a:pPr>
            <a:r>
              <a:rPr lang="fa-IR" sz="2800" dirty="0" smtClean="0">
                <a:cs typeface="B Nazanin" pitchFamily="2" charset="-78"/>
              </a:rPr>
              <a:t>فعال </a:t>
            </a:r>
            <a:r>
              <a:rPr lang="fa-IR" sz="2800" dirty="0">
                <a:cs typeface="B Nazanin" pitchFamily="2" charset="-78"/>
              </a:rPr>
              <a:t>سازی دانش آموزان در درس علوم</a:t>
            </a:r>
            <a:endParaRPr lang="en-US" sz="2800" dirty="0">
              <a:cs typeface="B Nazanin" pitchFamily="2" charset="-78"/>
            </a:endParaRPr>
          </a:p>
          <a:p>
            <a:pPr algn="ctr" rtl="1">
              <a:buNone/>
            </a:pPr>
            <a:r>
              <a:rPr lang="fa-IR" sz="2800" dirty="0">
                <a:cs typeface="B Nazanin" pitchFamily="2" charset="-78"/>
              </a:rPr>
              <a:t>	</a:t>
            </a:r>
            <a:r>
              <a:rPr lang="fa-IR" sz="2800" b="1" dirty="0">
                <a:cs typeface="B Nazanin" pitchFamily="2" charset="-78"/>
              </a:rPr>
              <a:t>عنوان 	</a:t>
            </a:r>
            <a:endParaRPr lang="en-US" sz="2800" dirty="0">
              <a:cs typeface="B Nazanin" pitchFamily="2" charset="-78"/>
            </a:endParaRPr>
          </a:p>
          <a:p>
            <a:pPr algn="ctr" rtl="1">
              <a:buNone/>
            </a:pPr>
            <a:r>
              <a:rPr lang="fa-IR" sz="2800" b="1" dirty="0">
                <a:cs typeface="B Nazanin" pitchFamily="2" charset="-78"/>
              </a:rPr>
              <a:t>چگونه آموزش علوم با روش مبتنی بر تدریس اعضای گروه </a:t>
            </a:r>
            <a:r>
              <a:rPr lang="en-US" sz="2800" b="1" dirty="0">
                <a:cs typeface="B Nazanin" pitchFamily="2" charset="-78"/>
              </a:rPr>
              <a:t>(TMTD)</a:t>
            </a:r>
            <a:r>
              <a:rPr lang="fa-IR" sz="2800" b="1" dirty="0">
                <a:cs typeface="B Nazanin" pitchFamily="2" charset="-78"/>
              </a:rPr>
              <a:t> امکان پذیر است؟</a:t>
            </a:r>
            <a:endParaRPr lang="en-US" sz="2800" dirty="0">
              <a:cs typeface="B Nazanin" pitchFamily="2" charset="-78"/>
            </a:endParaRPr>
          </a:p>
          <a:p>
            <a:pPr algn="ctr" rtl="1">
              <a:buNone/>
            </a:pPr>
            <a:endParaRPr lang="en-US" sz="2800" dirty="0">
              <a:cs typeface="B Nazanin" pitchFamily="2" charset="-7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ea typeface="Calibri"/>
                <a:cs typeface="B Nazanin"/>
              </a:rPr>
              <a:t>راههای پیشنهاد برای تدریس علوم</a:t>
            </a:r>
            <a:r>
              <a:rPr lang="en-US" dirty="0" smtClean="0">
                <a:ea typeface="Calibri"/>
                <a:cs typeface="Arial"/>
              </a:rPr>
              <a:t/>
            </a:r>
            <a:br>
              <a:rPr lang="en-US" dirty="0" smtClean="0">
                <a:ea typeface="Calibri"/>
                <a:cs typeface="Arial"/>
              </a:rPr>
            </a:br>
            <a:endParaRPr lang="en-US" dirty="0"/>
          </a:p>
        </p:txBody>
      </p:sp>
      <p:sp>
        <p:nvSpPr>
          <p:cNvPr id="3" name="Content Placeholder 2"/>
          <p:cNvSpPr>
            <a:spLocks noGrp="1"/>
          </p:cNvSpPr>
          <p:nvPr>
            <p:ph idx="1"/>
          </p:nvPr>
        </p:nvSpPr>
        <p:spPr>
          <a:xfrm>
            <a:off x="457200" y="1071546"/>
            <a:ext cx="8229600" cy="5054617"/>
          </a:xfrm>
        </p:spPr>
        <p:txBody>
          <a:bodyPr>
            <a:normAutofit fontScale="92500" lnSpcReduction="10000"/>
          </a:bodyPr>
          <a:lstStyle/>
          <a:p>
            <a:pPr marL="0" indent="0" algn="just" rtl="1">
              <a:lnSpc>
                <a:spcPct val="150000"/>
              </a:lnSpc>
              <a:spcAft>
                <a:spcPts val="1000"/>
              </a:spcAft>
              <a:buNone/>
            </a:pPr>
            <a:r>
              <a:rPr lang="fa-IR" dirty="0" smtClean="0">
                <a:ea typeface="Calibri"/>
                <a:cs typeface="B Nazanin"/>
              </a:rPr>
              <a:t>با </a:t>
            </a:r>
            <a:r>
              <a:rPr lang="fa-IR" dirty="0">
                <a:ea typeface="Calibri"/>
                <a:cs typeface="B Nazanin"/>
              </a:rPr>
              <a:t>مطالعه اطلاعات جمع آوری شده و تجزیه و تحلیل آن ها با انواع راه تدریس علوم مواجه شدیم که در کلاس علوم راههای بسیاری برای آموزش آن وجود دارد و تنوع در آن بیش از دیگر </a:t>
            </a:r>
            <a:r>
              <a:rPr lang="fa-IR" dirty="0" smtClean="0">
                <a:ea typeface="Calibri"/>
                <a:cs typeface="B Nazanin"/>
              </a:rPr>
              <a:t>درس </a:t>
            </a:r>
            <a:r>
              <a:rPr lang="fa-IR" dirty="0">
                <a:ea typeface="Calibri"/>
                <a:cs typeface="B Nazanin"/>
              </a:rPr>
              <a:t>هاست معلمان از راه های گوناگون به توفیق هایی دست یافته اند گر چه اصول و مبانی مورد نظر این افراد به هام نزدیک بوده است</a:t>
            </a:r>
            <a:r>
              <a:rPr lang="fa-IR" dirty="0" smtClean="0">
                <a:ea typeface="Calibri"/>
                <a:cs typeface="B Nazanin"/>
              </a:rPr>
              <a:t>.</a:t>
            </a:r>
          </a:p>
          <a:p>
            <a:pPr marL="0" indent="0" algn="just" rtl="1">
              <a:lnSpc>
                <a:spcPct val="150000"/>
              </a:lnSpc>
              <a:spcAft>
                <a:spcPts val="1000"/>
              </a:spcAft>
              <a:buNone/>
            </a:pPr>
            <a:r>
              <a:rPr lang="fa-IR" dirty="0">
                <a:ea typeface="Calibri"/>
                <a:cs typeface="B Nazanin"/>
              </a:rPr>
              <a:t>مصداق های این اصول به صورت های گوناگون نمود کرده و به صورت انواع روش های فعال مورد استفاده قرار گرفته است.</a:t>
            </a:r>
            <a:endParaRPr lang="en-US" dirty="0">
              <a:ea typeface="Calibri"/>
              <a:cs typeface="Arial"/>
            </a:endParaRPr>
          </a:p>
          <a:p>
            <a:pPr marL="0" indent="0" algn="just" rtl="1">
              <a:lnSpc>
                <a:spcPct val="150000"/>
              </a:lnSpc>
              <a:spcAft>
                <a:spcPts val="1000"/>
              </a:spcAft>
            </a:pPr>
            <a:endParaRPr lang="en-US" dirty="0">
              <a:ea typeface="Calibri"/>
              <a:cs typeface="Arial"/>
            </a:endParaRPr>
          </a:p>
          <a:p>
            <a:pPr marL="0" indent="0"/>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340369"/>
          </a:xfrm>
        </p:spPr>
        <p:txBody>
          <a:bodyPr>
            <a:normAutofit fontScale="85000" lnSpcReduction="20000"/>
          </a:bodyPr>
          <a:lstStyle/>
          <a:p>
            <a:pPr marL="0" indent="0" algn="just" rtl="1">
              <a:lnSpc>
                <a:spcPct val="150000"/>
              </a:lnSpc>
              <a:spcAft>
                <a:spcPts val="1000"/>
              </a:spcAft>
              <a:buNone/>
            </a:pPr>
            <a:r>
              <a:rPr lang="fa-IR" dirty="0">
                <a:ea typeface="Calibri"/>
                <a:cs typeface="B Nazanin"/>
              </a:rPr>
              <a:t>تصمیم گفتیم از میان راه هایی که فهرست شده بود به تدریج چند راه را اجرا کنیم و پس از ارزیابی نتایج، اگر موفقیتی کسب شد این روش ها را ادامه دهیم.</a:t>
            </a:r>
            <a:endParaRPr lang="en-US" dirty="0">
              <a:ea typeface="Calibri"/>
              <a:cs typeface="Arial"/>
            </a:endParaRPr>
          </a:p>
          <a:p>
            <a:pPr marL="0" indent="0" algn="just" rtl="1">
              <a:lnSpc>
                <a:spcPct val="150000"/>
              </a:lnSpc>
              <a:spcAft>
                <a:spcPts val="1000"/>
              </a:spcAft>
              <a:buNone/>
            </a:pPr>
            <a:r>
              <a:rPr lang="fa-IR" dirty="0">
                <a:ea typeface="Calibri"/>
                <a:cs typeface="B Nazanin"/>
              </a:rPr>
              <a:t>پس از بحث و تبادل نظر قرار شد هر یک از معلمان علوم یکی از راه های تدریس روش های فعال را به اجرا درآرند من هم روش تدریس اعضای تیم </a:t>
            </a:r>
            <a:r>
              <a:rPr lang="en-US" dirty="0">
                <a:ea typeface="Calibri"/>
                <a:cs typeface="B Nazanin"/>
              </a:rPr>
              <a:t>(TMTD)</a:t>
            </a:r>
            <a:r>
              <a:rPr lang="fa-IR" dirty="0">
                <a:ea typeface="Calibri"/>
                <a:cs typeface="B Nazanin"/>
              </a:rPr>
              <a:t> را بعهده گرفتم یکی از دبیران تدریس روش کارائی تیم را و دیگری تدریس به روش طرز تلقی (روش سازی) و ... را بعهده گرفت قرار شد درباره هر یک از این راه ها، نخست با توجه به اصول و مبانی گفته شده به دانش آموزان آموزش دهیم.</a:t>
            </a:r>
            <a:endParaRPr lang="en-US" dirty="0">
              <a:ea typeface="Calibri"/>
              <a:cs typeface="Arial"/>
            </a:endParaRPr>
          </a:p>
          <a:p>
            <a:pPr marL="0" indent="0"/>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ea typeface="Calibri"/>
                <a:cs typeface="B Nazanin"/>
              </a:rPr>
              <a:t>چگونگی اجرای راه جدید</a:t>
            </a:r>
            <a:r>
              <a:rPr lang="en-US" dirty="0" smtClean="0">
                <a:ea typeface="Calibri"/>
                <a:cs typeface="Arial"/>
              </a:rPr>
              <a:t/>
            </a:r>
            <a:br>
              <a:rPr lang="en-US" dirty="0" smtClean="0">
                <a:ea typeface="Calibri"/>
                <a:cs typeface="Arial"/>
              </a:rPr>
            </a:br>
            <a:endParaRPr lang="en-US" dirty="0"/>
          </a:p>
        </p:txBody>
      </p:sp>
      <p:sp>
        <p:nvSpPr>
          <p:cNvPr id="3" name="Content Placeholder 2"/>
          <p:cNvSpPr>
            <a:spLocks noGrp="1"/>
          </p:cNvSpPr>
          <p:nvPr>
            <p:ph idx="1"/>
          </p:nvPr>
        </p:nvSpPr>
        <p:spPr/>
        <p:txBody>
          <a:bodyPr>
            <a:normAutofit fontScale="85000" lnSpcReduction="20000"/>
          </a:bodyPr>
          <a:lstStyle/>
          <a:p>
            <a:pPr marL="0" indent="0" algn="just" rtl="1">
              <a:lnSpc>
                <a:spcPct val="150000"/>
              </a:lnSpc>
              <a:spcAft>
                <a:spcPts val="1000"/>
              </a:spcAft>
              <a:buNone/>
            </a:pPr>
            <a:r>
              <a:rPr lang="fa-IR" dirty="0" smtClean="0">
                <a:ea typeface="Calibri"/>
                <a:cs typeface="B Nazanin"/>
              </a:rPr>
              <a:t>من </a:t>
            </a:r>
            <a:r>
              <a:rPr lang="fa-IR" dirty="0">
                <a:ea typeface="Calibri"/>
                <a:cs typeface="B Nazanin"/>
              </a:rPr>
              <a:t>روش تدریس اعضای تیم </a:t>
            </a:r>
            <a:r>
              <a:rPr lang="en-US" dirty="0">
                <a:ea typeface="Calibri"/>
                <a:cs typeface="B Nazanin"/>
              </a:rPr>
              <a:t>(TMTD)</a:t>
            </a:r>
            <a:r>
              <a:rPr lang="fa-IR" dirty="0">
                <a:ea typeface="Calibri"/>
                <a:cs typeface="B Nazanin"/>
              </a:rPr>
              <a:t> را برعهده گرفتم در آغاز آموزش ضمن اشاره به انواع تدریس و شرایط آن، دانش آموزان را با اصول گروه بندی و تدریس اعضا و رتبه بندی و میانگین آنها، منابعی نیز برای مطالعه پیشنهاد کردم. برای تمرین اولیه در سر کلاس هر یک از </a:t>
            </a:r>
            <a:r>
              <a:rPr lang="fa-IR" dirty="0" smtClean="0">
                <a:ea typeface="Calibri"/>
                <a:cs typeface="B Nazanin"/>
              </a:rPr>
              <a:t>دانش </a:t>
            </a:r>
            <a:r>
              <a:rPr lang="fa-IR" dirty="0">
                <a:ea typeface="Calibri"/>
                <a:cs typeface="B Nazanin"/>
              </a:rPr>
              <a:t>آموزان با دوستان خود بصورت گروهی تدریس کردند نهایی انجام شد و ارزشیابی از کار آنها انجام گرفت و ایرادها و اشکالات درس با همکاری خود شاگردان و من برطرف شد و چندتن از دانش آموزان علاقه مند شدند هر گروه درباره موضوعی تدریس کرده و با همکاری معلم خود اشکالات را برطرف کنند.</a:t>
            </a:r>
            <a:endParaRPr lang="en-US" dirty="0">
              <a:ea typeface="Calibri"/>
              <a:cs typeface="Arial"/>
            </a:endParaRPr>
          </a:p>
          <a:p>
            <a:pPr marL="0" indent="0"/>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fontScale="85000" lnSpcReduction="10000"/>
          </a:bodyPr>
          <a:lstStyle/>
          <a:p>
            <a:pPr marL="0" indent="0" algn="just" rtl="1">
              <a:lnSpc>
                <a:spcPct val="150000"/>
              </a:lnSpc>
              <a:spcAft>
                <a:spcPts val="1000"/>
              </a:spcAft>
              <a:buNone/>
            </a:pPr>
            <a:r>
              <a:rPr lang="fa-IR" dirty="0">
                <a:ea typeface="Calibri"/>
                <a:cs typeface="B Nazanin"/>
              </a:rPr>
              <a:t>در این روش تدریس را چند نفر از معلمان تأیید و قرار شد بیشتر فصل های درس علوم به این روش تدریس شود.</a:t>
            </a:r>
            <a:endParaRPr lang="en-US" dirty="0">
              <a:ea typeface="Calibri"/>
              <a:cs typeface="Arial"/>
            </a:endParaRPr>
          </a:p>
          <a:p>
            <a:pPr marL="0" indent="0" algn="just" rtl="1">
              <a:lnSpc>
                <a:spcPct val="150000"/>
              </a:lnSpc>
              <a:spcAft>
                <a:spcPts val="1000"/>
              </a:spcAft>
              <a:buNone/>
            </a:pPr>
            <a:r>
              <a:rPr lang="fa-IR" dirty="0">
                <a:ea typeface="Calibri"/>
                <a:cs typeface="B Nazanin"/>
              </a:rPr>
              <a:t>مدیر مدرسه و دیگر همکاران نیز در صحبت های شان از این وضع اظهار و رضایت می کردند دانش آموزان شوق تدریس و درس خواندن پیدا کرده بودند.</a:t>
            </a:r>
            <a:endParaRPr lang="en-US" dirty="0">
              <a:ea typeface="Calibri"/>
              <a:cs typeface="Arial"/>
            </a:endParaRPr>
          </a:p>
          <a:p>
            <a:pPr marL="0" indent="0" algn="just" rtl="1">
              <a:lnSpc>
                <a:spcPct val="150000"/>
              </a:lnSpc>
              <a:spcAft>
                <a:spcPts val="1000"/>
              </a:spcAft>
              <a:buNone/>
            </a:pPr>
            <a:r>
              <a:rPr lang="fa-IR" dirty="0">
                <a:ea typeface="Calibri"/>
                <a:cs typeface="B Nazanin"/>
              </a:rPr>
              <a:t>به نظر می رسید دیگر کلاس درس علوم خسته کننده و مشکل نبود نشاط و تلاش بی سابقه ای در درس علوم بازگشته بود. احساس می شد دیگر این درس سخت نبود و به راحتی قابل فهم بود اکنون انان با ذوق و سلیقه درس می خواندند و آزمایشات را در خانه و سر کلاس به راحتی انجام می دادند.</a:t>
            </a:r>
            <a:endParaRPr lang="en-US" dirty="0">
              <a:ea typeface="Calibri"/>
              <a:cs typeface="Arial"/>
            </a:endParaRPr>
          </a:p>
          <a:p>
            <a:pPr marL="0" indent="0"/>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ea typeface="Calibri"/>
                <a:cs typeface="B Nazanin"/>
              </a:rPr>
              <a:t>گردآوری اطلاعات (شواهد2):</a:t>
            </a:r>
            <a:r>
              <a:rPr lang="en-US" dirty="0" smtClean="0">
                <a:ea typeface="Calibri"/>
                <a:cs typeface="Arial"/>
              </a:rPr>
              <a:t/>
            </a:r>
            <a:br>
              <a:rPr lang="en-US" dirty="0" smtClean="0">
                <a:ea typeface="Calibri"/>
                <a:cs typeface="Arial"/>
              </a:rPr>
            </a:br>
            <a:endParaRPr lang="en-US" dirty="0"/>
          </a:p>
        </p:txBody>
      </p:sp>
      <p:sp>
        <p:nvSpPr>
          <p:cNvPr id="3" name="Content Placeholder 2"/>
          <p:cNvSpPr>
            <a:spLocks noGrp="1"/>
          </p:cNvSpPr>
          <p:nvPr>
            <p:ph idx="1"/>
          </p:nvPr>
        </p:nvSpPr>
        <p:spPr/>
        <p:txBody>
          <a:bodyPr>
            <a:normAutofit/>
          </a:bodyPr>
          <a:lstStyle/>
          <a:p>
            <a:pPr marL="0" indent="0" algn="just" rtl="1">
              <a:lnSpc>
                <a:spcPct val="150000"/>
              </a:lnSpc>
              <a:spcAft>
                <a:spcPts val="1000"/>
              </a:spcAft>
              <a:buNone/>
            </a:pPr>
            <a:r>
              <a:rPr lang="fa-IR" dirty="0" smtClean="0">
                <a:ea typeface="Calibri"/>
                <a:cs typeface="B Nazanin"/>
              </a:rPr>
              <a:t>گر </a:t>
            </a:r>
            <a:r>
              <a:rPr lang="fa-IR" dirty="0">
                <a:ea typeface="Calibri"/>
                <a:cs typeface="B Nazanin"/>
              </a:rPr>
              <a:t>چه از رفتارها و اظهارنظرهای دانش آموزان و همکاران پیدا بود که تغییر و تحویلی در درس علوم به وجود آمده است برای اینکه دقیقاً مشخص شود که روش های به کار گرفته موثر بوده است یا نه تصمیم گرفتم درباره آن چه انجام داده ایم اطلاعات عینی و موثق جمع آوری کنیم.</a:t>
            </a:r>
            <a:endParaRPr lang="en-US" dirty="0">
              <a:ea typeface="Calibri"/>
              <a:cs typeface="Arial"/>
            </a:endParaRPr>
          </a:p>
          <a:p>
            <a:pPr marL="0" indent="0"/>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z="3600" dirty="0" smtClean="0">
                <a:ea typeface="Calibri"/>
                <a:cs typeface="B Nazanin"/>
              </a:rPr>
              <a:t/>
            </a:r>
            <a:br>
              <a:rPr lang="fa-IR" sz="3600" dirty="0" smtClean="0">
                <a:ea typeface="Calibri"/>
                <a:cs typeface="B Nazanin"/>
              </a:rPr>
            </a:br>
            <a:r>
              <a:rPr lang="fa-IR" sz="3600" dirty="0" smtClean="0">
                <a:ea typeface="Calibri"/>
                <a:cs typeface="B Nazanin"/>
              </a:rPr>
              <a:t>در یک جلسه مشترک با دبیران و مدیر مدرسه راه هایی را برای مطلع شدن از نتایج کار پیش بینی کردیم از آن جمله بود.</a:t>
            </a:r>
            <a:r>
              <a:rPr lang="en-US" sz="3600" dirty="0" smtClean="0">
                <a:ea typeface="Calibri"/>
                <a:cs typeface="Arial"/>
              </a:rPr>
              <a:t/>
            </a:r>
            <a:br>
              <a:rPr lang="en-US" sz="3600" dirty="0" smtClean="0">
                <a:ea typeface="Calibri"/>
                <a:cs typeface="Arial"/>
              </a:rPr>
            </a:br>
            <a:endParaRPr lang="en-US" dirty="0"/>
          </a:p>
        </p:txBody>
      </p:sp>
      <p:sp>
        <p:nvSpPr>
          <p:cNvPr id="3" name="Content Placeholder 2"/>
          <p:cNvSpPr>
            <a:spLocks noGrp="1"/>
          </p:cNvSpPr>
          <p:nvPr>
            <p:ph idx="1"/>
          </p:nvPr>
        </p:nvSpPr>
        <p:spPr>
          <a:xfrm>
            <a:off x="457200" y="1428736"/>
            <a:ext cx="8229600" cy="5143536"/>
          </a:xfrm>
        </p:spPr>
        <p:txBody>
          <a:bodyPr>
            <a:normAutofit fontScale="77500" lnSpcReduction="20000"/>
          </a:bodyPr>
          <a:lstStyle/>
          <a:p>
            <a:pPr lvl="0" algn="just" rtl="1">
              <a:lnSpc>
                <a:spcPct val="150000"/>
              </a:lnSpc>
              <a:spcAft>
                <a:spcPts val="1000"/>
              </a:spcAft>
              <a:buFont typeface="+mj-lt"/>
              <a:buAutoNum type="arabicPeriod"/>
            </a:pPr>
            <a:r>
              <a:rPr lang="fa-IR" dirty="0" smtClean="0">
                <a:ea typeface="Calibri"/>
                <a:cs typeface="B Nazanin"/>
              </a:rPr>
              <a:t>ارزشیابی </a:t>
            </a:r>
            <a:r>
              <a:rPr lang="fa-IR" dirty="0">
                <a:ea typeface="Calibri"/>
                <a:cs typeface="B Nazanin"/>
              </a:rPr>
              <a:t>از علوم و تدریس گروهی دانش آموزان بر اساس معیارهای و پیش بینی شده از جمله معیارهایی که در صفحات پیش به آنها اشاره شده این کار سبب شد ارزیابی علوم در قیاس با قبل از آموزش راه های فعال عینی تر می شود.</a:t>
            </a:r>
            <a:endParaRPr lang="en-US" dirty="0">
              <a:ea typeface="Calibri"/>
              <a:cs typeface="Arial"/>
            </a:endParaRPr>
          </a:p>
          <a:p>
            <a:pPr lvl="0" algn="just" rtl="1">
              <a:lnSpc>
                <a:spcPct val="150000"/>
              </a:lnSpc>
              <a:spcAft>
                <a:spcPts val="1000"/>
              </a:spcAft>
              <a:buFont typeface="+mj-lt"/>
              <a:buAutoNum type="arabicPeriod"/>
            </a:pPr>
            <a:r>
              <a:rPr lang="fa-IR" dirty="0">
                <a:ea typeface="Calibri"/>
                <a:cs typeface="B Nazanin"/>
              </a:rPr>
              <a:t>مقایسه نمرات دانش آموزان در درس علوم پیش از آموزش و پس از آن</a:t>
            </a:r>
            <a:endParaRPr lang="en-US" dirty="0">
              <a:ea typeface="Calibri"/>
              <a:cs typeface="Arial"/>
            </a:endParaRPr>
          </a:p>
          <a:p>
            <a:pPr lvl="0" algn="just" rtl="1">
              <a:lnSpc>
                <a:spcPct val="170000"/>
              </a:lnSpc>
              <a:spcAft>
                <a:spcPts val="1000"/>
              </a:spcAft>
              <a:buFont typeface="+mj-lt"/>
              <a:buAutoNum type="arabicPeriod"/>
            </a:pPr>
            <a:r>
              <a:rPr lang="fa-IR" dirty="0">
                <a:ea typeface="Calibri"/>
                <a:cs typeface="B Nazanin"/>
              </a:rPr>
              <a:t>نظرخواهی کتبی از دانش آموزان والدین درباره تأثیر روش های جدید آموزش علوم و نتایج آن</a:t>
            </a:r>
            <a:endParaRPr lang="en-US" dirty="0">
              <a:ea typeface="Calibri"/>
              <a:cs typeface="Arial"/>
            </a:endParaRPr>
          </a:p>
          <a:p>
            <a:pPr algn="r" rtl="1">
              <a:lnSpc>
                <a:spcPct val="170000"/>
              </a:lnSpc>
              <a:buNone/>
            </a:pPr>
            <a:r>
              <a:rPr lang="fa-IR" dirty="0" smtClean="0">
                <a:ea typeface="Calibri"/>
                <a:cs typeface="B Nazanin"/>
              </a:rPr>
              <a:t>4. نظرخواهی </a:t>
            </a:r>
            <a:r>
              <a:rPr lang="fa-IR" dirty="0">
                <a:ea typeface="Calibri"/>
                <a:cs typeface="B Nazanin"/>
              </a:rPr>
              <a:t>از والدین متصص و اهل فن درباره نمونه هایی از روش های فعال یاددهی به کار گرتفه شده</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txBody>
          <a:bodyPr>
            <a:normAutofit fontScale="85000" lnSpcReduction="10000"/>
          </a:bodyPr>
          <a:lstStyle/>
          <a:p>
            <a:pPr marL="0" indent="0" algn="just" rtl="1">
              <a:lnSpc>
                <a:spcPct val="150000"/>
              </a:lnSpc>
              <a:spcAft>
                <a:spcPts val="1000"/>
              </a:spcAft>
              <a:buNone/>
              <a:tabLst>
                <a:tab pos="0" algn="l"/>
              </a:tabLst>
            </a:pPr>
            <a:r>
              <a:rPr lang="fa-IR" dirty="0">
                <a:ea typeface="Calibri"/>
                <a:cs typeface="B Nazanin"/>
              </a:rPr>
              <a:t>شواهد جمع آوری شده در این مرحله نشان داد که راه های پیشنهادی مناسب بودند </a:t>
            </a:r>
            <a:r>
              <a:rPr lang="fa-IR" dirty="0" smtClean="0">
                <a:ea typeface="Calibri"/>
                <a:cs typeface="B Nazanin"/>
              </a:rPr>
              <a:t>ودانش </a:t>
            </a:r>
            <a:r>
              <a:rPr lang="fa-IR" dirty="0">
                <a:ea typeface="Calibri"/>
                <a:cs typeface="B Nazanin"/>
              </a:rPr>
              <a:t>آموزان از همه روشها اظهار رضایت می کردند و نمراتشان نشان دهنده این واقعیت بود!</a:t>
            </a:r>
            <a:endParaRPr lang="en-US" dirty="0">
              <a:ea typeface="Calibri"/>
              <a:cs typeface="Arial"/>
            </a:endParaRPr>
          </a:p>
          <a:p>
            <a:pPr marL="0" lvl="0" indent="0" algn="just" rtl="1">
              <a:lnSpc>
                <a:spcPct val="150000"/>
              </a:lnSpc>
              <a:spcAft>
                <a:spcPts val="1000"/>
              </a:spcAft>
              <a:buFont typeface="+mj-lt"/>
              <a:buAutoNum type="arabicPeriod"/>
              <a:tabLst>
                <a:tab pos="0" algn="l"/>
              </a:tabLst>
            </a:pPr>
            <a:r>
              <a:rPr lang="fa-IR" dirty="0">
                <a:ea typeface="Calibri"/>
                <a:cs typeface="B Nazanin"/>
              </a:rPr>
              <a:t>برای دوری از طولانی بودن مطالب نمرات را ثبت نکردم.</a:t>
            </a:r>
            <a:endParaRPr lang="en-US" dirty="0">
              <a:ea typeface="Calibri"/>
              <a:cs typeface="Arial"/>
            </a:endParaRPr>
          </a:p>
          <a:p>
            <a:pPr marL="0" indent="0" algn="just" rtl="1">
              <a:lnSpc>
                <a:spcPct val="150000"/>
              </a:lnSpc>
              <a:spcAft>
                <a:spcPts val="1000"/>
              </a:spcAft>
              <a:buNone/>
              <a:tabLst>
                <a:tab pos="0" algn="l"/>
              </a:tabLst>
            </a:pPr>
            <a:r>
              <a:rPr lang="fa-IR" dirty="0">
                <a:ea typeface="Calibri"/>
                <a:cs typeface="B Nazanin"/>
              </a:rPr>
              <a:t>تجدید نظر در روش های انجام گرفته و اعتبار بخش آن</a:t>
            </a:r>
            <a:endParaRPr lang="en-US" dirty="0">
              <a:ea typeface="Calibri"/>
              <a:cs typeface="Arial"/>
            </a:endParaRPr>
          </a:p>
          <a:p>
            <a:pPr marL="0" indent="0" algn="just" rtl="1">
              <a:lnSpc>
                <a:spcPct val="160000"/>
              </a:lnSpc>
              <a:buNone/>
              <a:tabLst>
                <a:tab pos="0" algn="l"/>
              </a:tabLst>
            </a:pPr>
            <a:r>
              <a:rPr lang="fa-IR" dirty="0">
                <a:ea typeface="Calibri"/>
                <a:cs typeface="B Nazanin"/>
              </a:rPr>
              <a:t>پس از این که اطلاعات لازم درباره چگونگی اجرا نتایج آن جمع آوری شد، با توجه به نظرها انتقادهای اظهار شده در یک جلسه مشترک دبیران شرکت کنند. </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483245"/>
          </a:xfrm>
        </p:spPr>
        <p:txBody>
          <a:bodyPr>
            <a:normAutofit fontScale="77500" lnSpcReduction="20000"/>
          </a:bodyPr>
          <a:lstStyle/>
          <a:p>
            <a:pPr marL="0" indent="0" algn="just" rtl="1">
              <a:lnSpc>
                <a:spcPct val="150000"/>
              </a:lnSpc>
              <a:spcAft>
                <a:spcPts val="1000"/>
              </a:spcAft>
              <a:buNone/>
            </a:pPr>
            <a:r>
              <a:rPr lang="fa-IR" dirty="0">
                <a:ea typeface="Calibri"/>
                <a:cs typeface="B Nazanin"/>
              </a:rPr>
              <a:t>در این طرح، تلاش کریم کاستی های نظری و عملی خود را تا آن جایی که می توانستیم برطرف سازیم شواهد نشان می داد که همه روشهای موثر واقع شده است و هر چه تمرین دانش آموزان بیشتر شود مهارت آنان در درس علوم افزایش می یابد. از چند استاد علوم و آزمایشات علوم خواهش کردیم درباره روش کار ما ونتیجه آن اظهار نظر کنند. اکثر انها کارهای انجام شده را مناسب و موفقیت آمیز ارزیابی کردند</a:t>
            </a:r>
            <a:endParaRPr lang="en-US" dirty="0">
              <a:ea typeface="Calibri"/>
              <a:cs typeface="Arial"/>
            </a:endParaRPr>
          </a:p>
          <a:p>
            <a:pPr marL="0" indent="0" algn="just" rtl="1">
              <a:lnSpc>
                <a:spcPct val="150000"/>
              </a:lnSpc>
              <a:spcAft>
                <a:spcPts val="1000"/>
              </a:spcAft>
              <a:buNone/>
            </a:pPr>
            <a:r>
              <a:rPr lang="fa-IR" dirty="0">
                <a:ea typeface="Calibri"/>
                <a:cs typeface="B Nazanin"/>
              </a:rPr>
              <a:t>خوشبختانه این کار ما مصارف بود با تدریس روش های فعال یاددهی و یادگیری و یکی از این روشهای اجرا شده را به استاد ارجمند نشان دادیم و مورد تأیید ایشان واقع گردید می توان گرفت با فرایندی که در این کار پیش گرفته شد روش های به کار گرفته شده و فرایند آن دارای اعتبار پذیرفتنی بود.</a:t>
            </a:r>
            <a:endParaRPr lang="en-US" dirty="0">
              <a:ea typeface="Calibri"/>
              <a:cs typeface="Arial"/>
            </a:endParaRPr>
          </a:p>
          <a:p>
            <a:pPr marL="0" indent="0"/>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ea typeface="Calibri"/>
                <a:cs typeface="B Nazanin"/>
              </a:rPr>
              <a:t>نتایج</a:t>
            </a:r>
            <a:r>
              <a:rPr lang="en-US" dirty="0" smtClean="0">
                <a:ea typeface="Calibri"/>
                <a:cs typeface="Arial"/>
              </a:rPr>
              <a:t/>
            </a:r>
            <a:br>
              <a:rPr lang="en-US" dirty="0" smtClean="0">
                <a:ea typeface="Calibri"/>
                <a:cs typeface="Arial"/>
              </a:rPr>
            </a:br>
            <a:endParaRPr lang="en-US" dirty="0"/>
          </a:p>
        </p:txBody>
      </p:sp>
      <p:sp>
        <p:nvSpPr>
          <p:cNvPr id="3" name="Content Placeholder 2"/>
          <p:cNvSpPr>
            <a:spLocks noGrp="1"/>
          </p:cNvSpPr>
          <p:nvPr>
            <p:ph idx="1"/>
          </p:nvPr>
        </p:nvSpPr>
        <p:spPr>
          <a:xfrm>
            <a:off x="457200" y="1142984"/>
            <a:ext cx="8229600" cy="4983179"/>
          </a:xfrm>
        </p:spPr>
        <p:txBody>
          <a:bodyPr>
            <a:normAutofit fontScale="70000" lnSpcReduction="20000"/>
          </a:bodyPr>
          <a:lstStyle/>
          <a:p>
            <a:pPr algn="just" rtl="1">
              <a:lnSpc>
                <a:spcPct val="150000"/>
              </a:lnSpc>
              <a:spcAft>
                <a:spcPts val="1000"/>
              </a:spcAft>
            </a:pPr>
            <a:r>
              <a:rPr lang="fa-IR" dirty="0" smtClean="0">
                <a:ea typeface="Calibri"/>
                <a:cs typeface="B Nazanin"/>
              </a:rPr>
              <a:t>از </a:t>
            </a:r>
            <a:r>
              <a:rPr lang="fa-IR" dirty="0">
                <a:ea typeface="Calibri"/>
                <a:cs typeface="B Nazanin"/>
              </a:rPr>
              <a:t>آن چه گذشت می توان به نتایج زیر اشاره داشت:</a:t>
            </a:r>
            <a:endParaRPr lang="en-US" dirty="0">
              <a:ea typeface="Calibri"/>
              <a:cs typeface="Arial"/>
            </a:endParaRPr>
          </a:p>
          <a:p>
            <a:pPr algn="just" rtl="1">
              <a:lnSpc>
                <a:spcPct val="150000"/>
              </a:lnSpc>
              <a:spcAft>
                <a:spcPts val="1000"/>
              </a:spcAft>
            </a:pPr>
            <a:r>
              <a:rPr lang="fa-IR" dirty="0">
                <a:ea typeface="Calibri"/>
                <a:cs typeface="B Nazanin"/>
              </a:rPr>
              <a:t>با اجرای این روش ها:</a:t>
            </a:r>
            <a:endParaRPr lang="en-US" dirty="0">
              <a:ea typeface="Calibri"/>
              <a:cs typeface="Arial"/>
            </a:endParaRPr>
          </a:p>
          <a:p>
            <a:pPr lvl="0" algn="just" rtl="1">
              <a:lnSpc>
                <a:spcPct val="150000"/>
              </a:lnSpc>
              <a:spcAft>
                <a:spcPts val="1000"/>
              </a:spcAft>
              <a:buFont typeface="+mj-lt"/>
              <a:buAutoNum type="arabicPeriod"/>
            </a:pPr>
            <a:r>
              <a:rPr lang="fa-IR" dirty="0">
                <a:ea typeface="Calibri"/>
                <a:cs typeface="B Nazanin"/>
              </a:rPr>
              <a:t>دانش آموزان به درس علوم علاقه مند شدند و نشاط و شوق آموختن به کلاس ها بازگشت</a:t>
            </a:r>
            <a:endParaRPr lang="en-US" dirty="0">
              <a:ea typeface="Calibri"/>
              <a:cs typeface="Arial"/>
            </a:endParaRPr>
          </a:p>
          <a:p>
            <a:pPr lvl="0" algn="just" rtl="1">
              <a:lnSpc>
                <a:spcPct val="150000"/>
              </a:lnSpc>
              <a:spcAft>
                <a:spcPts val="1000"/>
              </a:spcAft>
              <a:buFont typeface="+mj-lt"/>
              <a:buAutoNum type="arabicPeriod"/>
            </a:pPr>
            <a:r>
              <a:rPr lang="fa-IR" dirty="0">
                <a:ea typeface="Calibri"/>
                <a:cs typeface="B Nazanin"/>
              </a:rPr>
              <a:t>اکثر شاگردان در درس علوم فعال شدند</a:t>
            </a:r>
            <a:endParaRPr lang="en-US" dirty="0">
              <a:ea typeface="Calibri"/>
              <a:cs typeface="Arial"/>
            </a:endParaRPr>
          </a:p>
          <a:p>
            <a:pPr lvl="0" algn="just" rtl="1">
              <a:lnSpc>
                <a:spcPct val="150000"/>
              </a:lnSpc>
              <a:spcAft>
                <a:spcPts val="1000"/>
              </a:spcAft>
              <a:buFont typeface="+mj-lt"/>
              <a:buAutoNum type="arabicPeriod"/>
            </a:pPr>
            <a:r>
              <a:rPr lang="fa-IR" dirty="0">
                <a:ea typeface="Calibri"/>
                <a:cs typeface="B Nazanin"/>
              </a:rPr>
              <a:t>اکثر دانش آموزان به خود باوری رسیدند و هراس از درس علوم رخست بر بست</a:t>
            </a:r>
            <a:endParaRPr lang="en-US" dirty="0">
              <a:ea typeface="Calibri"/>
              <a:cs typeface="Arial"/>
            </a:endParaRPr>
          </a:p>
          <a:p>
            <a:pPr lvl="0" algn="just" rtl="1">
              <a:lnSpc>
                <a:spcPct val="150000"/>
              </a:lnSpc>
              <a:spcAft>
                <a:spcPts val="1000"/>
              </a:spcAft>
              <a:buFont typeface="+mj-lt"/>
              <a:buAutoNum type="arabicPeriod"/>
            </a:pPr>
            <a:r>
              <a:rPr lang="fa-IR" dirty="0">
                <a:ea typeface="Calibri"/>
                <a:cs typeface="B Nazanin"/>
              </a:rPr>
              <a:t>کلاس ها برای معلمان دیگر خسته کنند و ملال انگیز نبود</a:t>
            </a:r>
            <a:endParaRPr lang="en-US" dirty="0">
              <a:ea typeface="Calibri"/>
              <a:cs typeface="Arial"/>
            </a:endParaRPr>
          </a:p>
          <a:p>
            <a:pPr lvl="0" algn="just" rtl="1">
              <a:lnSpc>
                <a:spcPct val="150000"/>
              </a:lnSpc>
              <a:spcAft>
                <a:spcPts val="1000"/>
              </a:spcAft>
              <a:buFont typeface="+mj-lt"/>
              <a:buAutoNum type="arabicPeriod"/>
            </a:pPr>
            <a:r>
              <a:rPr lang="fa-IR" dirty="0">
                <a:ea typeface="Calibri"/>
                <a:cs typeface="B Nazanin"/>
              </a:rPr>
              <a:t>والدین از چگونگی پیشرفت فرزندانشان در درس علوم رضایت بیش از پیش پیدا کردند.</a:t>
            </a:r>
            <a:endParaRPr lang="en-US" dirty="0">
              <a:ea typeface="Calibri"/>
              <a:cs typeface="Arial"/>
            </a:endParaRP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411807"/>
          </a:xfrm>
        </p:spPr>
        <p:txBody>
          <a:bodyPr>
            <a:normAutofit fontScale="77500" lnSpcReduction="20000"/>
          </a:bodyPr>
          <a:lstStyle/>
          <a:p>
            <a:pPr lvl="0" algn="just" rtl="1">
              <a:lnSpc>
                <a:spcPct val="150000"/>
              </a:lnSpc>
              <a:spcAft>
                <a:spcPts val="1000"/>
              </a:spcAft>
              <a:buFont typeface="+mj-lt"/>
              <a:buAutoNum type="arabicPeriod"/>
            </a:pPr>
            <a:r>
              <a:rPr lang="fa-IR" dirty="0">
                <a:ea typeface="Calibri"/>
                <a:cs typeface="B Nazanin"/>
              </a:rPr>
              <a:t>مشارکت در میان دانش آموزان و معلمان و دیگر دست اندرکاران مدرسه افزایش یافت</a:t>
            </a:r>
            <a:endParaRPr lang="en-US" dirty="0">
              <a:ea typeface="Calibri"/>
              <a:cs typeface="Arial"/>
            </a:endParaRPr>
          </a:p>
          <a:p>
            <a:pPr lvl="0" algn="just" rtl="1">
              <a:lnSpc>
                <a:spcPct val="150000"/>
              </a:lnSpc>
              <a:spcAft>
                <a:spcPts val="1000"/>
              </a:spcAft>
              <a:buFont typeface="+mj-lt"/>
              <a:buAutoNum type="arabicPeriod"/>
            </a:pPr>
            <a:r>
              <a:rPr lang="fa-IR" dirty="0">
                <a:ea typeface="Calibri"/>
                <a:cs typeface="B Nazanin"/>
              </a:rPr>
              <a:t>عادت به مطالعه و بررسی و جست و جی بیش از بیش در میان دانش آموزان گسترش یافت.</a:t>
            </a:r>
            <a:endParaRPr lang="en-US" dirty="0">
              <a:ea typeface="Calibri"/>
              <a:cs typeface="Arial"/>
            </a:endParaRPr>
          </a:p>
          <a:p>
            <a:pPr lvl="0" algn="just" rtl="1">
              <a:lnSpc>
                <a:spcPct val="150000"/>
              </a:lnSpc>
              <a:spcAft>
                <a:spcPts val="1000"/>
              </a:spcAft>
              <a:buFont typeface="+mj-lt"/>
              <a:buAutoNum type="arabicPeriod"/>
            </a:pPr>
            <a:r>
              <a:rPr lang="fa-IR" dirty="0">
                <a:ea typeface="Calibri"/>
                <a:cs typeface="B Nazanin"/>
              </a:rPr>
              <a:t>این شکل کار زمینه های رشد عاطفی و اجتماعی دانش آموزان را فراهم ساخت</a:t>
            </a:r>
            <a:endParaRPr lang="en-US" dirty="0">
              <a:ea typeface="Calibri"/>
              <a:cs typeface="Arial"/>
            </a:endParaRPr>
          </a:p>
          <a:p>
            <a:pPr lvl="0" algn="just" rtl="1">
              <a:lnSpc>
                <a:spcPct val="150000"/>
              </a:lnSpc>
              <a:spcAft>
                <a:spcPts val="1000"/>
              </a:spcAft>
              <a:buFont typeface="+mj-lt"/>
              <a:buAutoNum type="arabicPeriod"/>
            </a:pPr>
            <a:r>
              <a:rPr lang="fa-IR" dirty="0">
                <a:ea typeface="Calibri"/>
                <a:cs typeface="B Nazanin"/>
              </a:rPr>
              <a:t>افزوده بر دانش آموزان معلمان نیز خود با مطالب و دیدگاه ها و تجربه های جدید آشنا شدند.</a:t>
            </a:r>
            <a:endParaRPr lang="en-US" dirty="0">
              <a:ea typeface="Calibri"/>
              <a:cs typeface="Arial"/>
            </a:endParaRPr>
          </a:p>
          <a:p>
            <a:pPr lvl="0" algn="just" rtl="1">
              <a:lnSpc>
                <a:spcPct val="150000"/>
              </a:lnSpc>
              <a:spcAft>
                <a:spcPts val="1000"/>
              </a:spcAft>
              <a:buFont typeface="+mj-lt"/>
              <a:buAutoNum type="arabicPeriod"/>
            </a:pPr>
            <a:r>
              <a:rPr lang="fa-IR" dirty="0">
                <a:ea typeface="Calibri"/>
                <a:cs typeface="B Nazanin"/>
              </a:rPr>
              <a:t>به دانش آموزان کمک می کند قبل از تدریس معلم آمادگی کافی داشته باشند.</a:t>
            </a:r>
            <a:endParaRPr lang="en-US" dirty="0">
              <a:ea typeface="Calibri"/>
              <a:cs typeface="Arial"/>
            </a:endParaRP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ea typeface="Calibri"/>
                <a:cs typeface="B Nazanin"/>
              </a:rPr>
              <a:t>مقدمه:</a:t>
            </a:r>
            <a:r>
              <a:rPr lang="en-US" dirty="0" smtClean="0">
                <a:ea typeface="Calibri"/>
                <a:cs typeface="Arial"/>
              </a:rPr>
              <a:t/>
            </a:r>
            <a:br>
              <a:rPr lang="en-US" dirty="0" smtClean="0">
                <a:ea typeface="Calibri"/>
                <a:cs typeface="Arial"/>
              </a:rPr>
            </a:br>
            <a:endParaRPr lang="en-US" dirty="0"/>
          </a:p>
        </p:txBody>
      </p:sp>
      <p:sp>
        <p:nvSpPr>
          <p:cNvPr id="3" name="Content Placeholder 2"/>
          <p:cNvSpPr>
            <a:spLocks noGrp="1"/>
          </p:cNvSpPr>
          <p:nvPr>
            <p:ph idx="1"/>
          </p:nvPr>
        </p:nvSpPr>
        <p:spPr/>
        <p:txBody>
          <a:bodyPr>
            <a:noAutofit/>
          </a:bodyPr>
          <a:lstStyle/>
          <a:p>
            <a:pPr marL="0" indent="0" algn="just" rtl="1">
              <a:lnSpc>
                <a:spcPct val="150000"/>
              </a:lnSpc>
              <a:spcAft>
                <a:spcPts val="1000"/>
              </a:spcAft>
              <a:buNone/>
            </a:pPr>
            <a:r>
              <a:rPr lang="fa-IR" sz="2800" dirty="0" smtClean="0">
                <a:ea typeface="Calibri"/>
                <a:cs typeface="B Nazanin"/>
              </a:rPr>
              <a:t>من </a:t>
            </a:r>
            <a:r>
              <a:rPr lang="fa-IR" sz="2800" dirty="0">
                <a:ea typeface="Calibri"/>
                <a:cs typeface="B Nazanin"/>
              </a:rPr>
              <a:t>تصور می کردم تدریس شغلی است که چندان تنوعی ندارد و تنها یک نوع تدریس را در نظر داشتم که در آموزش به گروه خاصی از دانش آموزان که فکر می کردم همیشه هنگام تدریس با آنها روبه رو خواهم بود، به خوبی از عهده آن برمی آمدم اکنون می بینم که تدریس 20 شغل است که در ارتباط با 20 شخصیت متفاوت انجام می پذیرد</a:t>
            </a:r>
            <a:endParaRPr lang="en-US" sz="2800" dirty="0">
              <a:ea typeface="Calibri"/>
              <a:cs typeface="Arial"/>
            </a:endParaRPr>
          </a:p>
          <a:p>
            <a:pPr marL="0" indent="0" algn="just" rtl="1">
              <a:lnSpc>
                <a:spcPct val="150000"/>
              </a:lnSpc>
              <a:spcAft>
                <a:spcPts val="1000"/>
              </a:spcAft>
              <a:buNone/>
            </a:pPr>
            <a:r>
              <a:rPr lang="fa-IR" sz="2800" dirty="0">
                <a:ea typeface="Calibri"/>
                <a:cs typeface="B Nazanin"/>
              </a:rPr>
              <a:t>(یک معلم متبدی در گفتگو با بروس جویس، دسامبر 1995)</a:t>
            </a:r>
            <a:endParaRPr lang="en-US" sz="2800" dirty="0">
              <a:ea typeface="Calibri"/>
              <a:cs typeface="Arial"/>
            </a:endParaRPr>
          </a:p>
          <a:p>
            <a:pPr marL="0" indent="0" algn="just"/>
            <a:endParaRPr lang="en-US" sz="28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ea typeface="Calibri"/>
                <a:cs typeface="B Nazanin"/>
              </a:rPr>
              <a:t>نتیجه گیری</a:t>
            </a:r>
            <a:r>
              <a:rPr lang="en-US" dirty="0" smtClean="0">
                <a:ea typeface="Calibri"/>
                <a:cs typeface="Arial"/>
              </a:rPr>
              <a:t/>
            </a:r>
            <a:br>
              <a:rPr lang="en-US" dirty="0" smtClean="0">
                <a:ea typeface="Calibri"/>
                <a:cs typeface="Arial"/>
              </a:rPr>
            </a:br>
            <a:endParaRPr lang="en-US" dirty="0"/>
          </a:p>
        </p:txBody>
      </p:sp>
      <p:sp>
        <p:nvSpPr>
          <p:cNvPr id="3" name="Content Placeholder 2"/>
          <p:cNvSpPr>
            <a:spLocks noGrp="1"/>
          </p:cNvSpPr>
          <p:nvPr>
            <p:ph idx="1"/>
          </p:nvPr>
        </p:nvSpPr>
        <p:spPr/>
        <p:txBody>
          <a:bodyPr>
            <a:normAutofit fontScale="70000" lnSpcReduction="20000"/>
          </a:bodyPr>
          <a:lstStyle/>
          <a:p>
            <a:pPr algn="just" rtl="1">
              <a:lnSpc>
                <a:spcPct val="150000"/>
              </a:lnSpc>
              <a:spcAft>
                <a:spcPts val="1000"/>
              </a:spcAft>
              <a:buNone/>
            </a:pPr>
            <a:r>
              <a:rPr lang="fa-IR" dirty="0" smtClean="0">
                <a:ea typeface="Calibri"/>
                <a:cs typeface="B Nazanin"/>
              </a:rPr>
              <a:t>6.اگر </a:t>
            </a:r>
            <a:r>
              <a:rPr lang="fa-IR" dirty="0">
                <a:ea typeface="Calibri"/>
                <a:cs typeface="B Nazanin"/>
              </a:rPr>
              <a:t>درس علوم را نیز مانند درس های دیگر جدی تر بگیریم و آزمایشات را به موقع انجام دهیم تحولی در کلاس ها بوجود می آید</a:t>
            </a:r>
            <a:endParaRPr lang="en-US" dirty="0">
              <a:ea typeface="Calibri"/>
              <a:cs typeface="Arial"/>
            </a:endParaRPr>
          </a:p>
          <a:p>
            <a:pPr algn="just" rtl="1">
              <a:lnSpc>
                <a:spcPct val="150000"/>
              </a:lnSpc>
              <a:spcAft>
                <a:spcPts val="1000"/>
              </a:spcAft>
              <a:buNone/>
            </a:pPr>
            <a:r>
              <a:rPr lang="fa-IR" dirty="0" smtClean="0">
                <a:ea typeface="Calibri"/>
                <a:cs typeface="B Nazanin"/>
              </a:rPr>
              <a:t>7.معلمان </a:t>
            </a:r>
            <a:r>
              <a:rPr lang="fa-IR" dirty="0">
                <a:ea typeface="Calibri"/>
                <a:cs typeface="B Nazanin"/>
              </a:rPr>
              <a:t>علوم حتماً طرح درس و روزانه داشته باشند و هوش های هشت گانه دانش آموزان توجه شود.</a:t>
            </a:r>
            <a:endParaRPr lang="en-US" dirty="0">
              <a:ea typeface="Calibri"/>
              <a:cs typeface="Arial"/>
            </a:endParaRPr>
          </a:p>
          <a:p>
            <a:pPr algn="just" rtl="1">
              <a:lnSpc>
                <a:spcPct val="150000"/>
              </a:lnSpc>
              <a:spcAft>
                <a:spcPts val="1000"/>
              </a:spcAft>
              <a:buNone/>
            </a:pPr>
            <a:r>
              <a:rPr lang="fa-IR" dirty="0" smtClean="0">
                <a:ea typeface="Calibri"/>
                <a:cs typeface="B Nazanin"/>
              </a:rPr>
              <a:t>8.بیش </a:t>
            </a:r>
            <a:r>
              <a:rPr lang="fa-IR" dirty="0">
                <a:ea typeface="Calibri"/>
                <a:cs typeface="B Nazanin"/>
              </a:rPr>
              <a:t>و بصیرت دانش آموزان بیشتر شده و ادیه ها و طرح های جدیدی شده  و مورد ارزیابی قرار می گیرد.</a:t>
            </a:r>
            <a:endParaRPr lang="en-US" dirty="0">
              <a:ea typeface="Calibri"/>
              <a:cs typeface="Arial"/>
            </a:endParaRPr>
          </a:p>
          <a:p>
            <a:pPr algn="just" rtl="1">
              <a:lnSpc>
                <a:spcPct val="150000"/>
              </a:lnSpc>
              <a:spcAft>
                <a:spcPts val="1000"/>
              </a:spcAft>
              <a:buNone/>
            </a:pPr>
            <a:r>
              <a:rPr lang="fa-IR" dirty="0" smtClean="0">
                <a:ea typeface="Calibri"/>
                <a:cs typeface="B Nazanin"/>
              </a:rPr>
              <a:t>9.ارزیابی </a:t>
            </a:r>
            <a:r>
              <a:rPr lang="fa-IR" dirty="0">
                <a:ea typeface="Calibri"/>
                <a:cs typeface="B Nazanin"/>
              </a:rPr>
              <a:t>از  این درس می تواند بر مبنای اصول علمی و معیارهای پذیرفتن صورت گیرد و این معیارها همواره باید به صورت عینی تر و کارشناسانه تعیین شود.</a:t>
            </a:r>
            <a:endParaRPr lang="en-US" dirty="0">
              <a:ea typeface="Calibri"/>
              <a:cs typeface="Arial"/>
            </a:endParaRP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ea typeface="Calibri"/>
                <a:cs typeface="B Nazanin"/>
              </a:rPr>
              <a:t>منابع:</a:t>
            </a:r>
            <a:r>
              <a:rPr lang="en-US" dirty="0" smtClean="0">
                <a:ea typeface="Calibri"/>
                <a:cs typeface="Arial"/>
              </a:rPr>
              <a:t/>
            </a:r>
            <a:br>
              <a:rPr lang="en-US" dirty="0" smtClean="0">
                <a:ea typeface="Calibri"/>
                <a:cs typeface="Arial"/>
              </a:rPr>
            </a:br>
            <a:endParaRPr lang="en-US" dirty="0"/>
          </a:p>
        </p:txBody>
      </p:sp>
      <p:sp>
        <p:nvSpPr>
          <p:cNvPr id="3" name="Content Placeholder 2"/>
          <p:cNvSpPr>
            <a:spLocks noGrp="1"/>
          </p:cNvSpPr>
          <p:nvPr>
            <p:ph idx="1"/>
          </p:nvPr>
        </p:nvSpPr>
        <p:spPr/>
        <p:txBody>
          <a:bodyPr>
            <a:normAutofit fontScale="55000" lnSpcReduction="20000"/>
          </a:bodyPr>
          <a:lstStyle/>
          <a:p>
            <a:pPr lvl="0" algn="just" rtl="1">
              <a:lnSpc>
                <a:spcPct val="150000"/>
              </a:lnSpc>
              <a:spcAft>
                <a:spcPts val="1000"/>
              </a:spcAft>
              <a:buFont typeface="+mj-lt"/>
              <a:buAutoNum type="arabicPeriod"/>
            </a:pPr>
            <a:r>
              <a:rPr lang="fa-IR" dirty="0">
                <a:ea typeface="Calibri"/>
                <a:cs typeface="B Nazanin"/>
              </a:rPr>
              <a:t>جویس بروس </a:t>
            </a:r>
            <a:r>
              <a:rPr lang="fa-IR" dirty="0">
                <a:ea typeface="Calibri"/>
                <a:cs typeface="Times New Roman"/>
              </a:rPr>
              <a:t>–</a:t>
            </a:r>
            <a:r>
              <a:rPr lang="fa-IR" dirty="0">
                <a:ea typeface="Calibri"/>
                <a:cs typeface="B Nazanin"/>
              </a:rPr>
              <a:t> کالهون امیلی </a:t>
            </a:r>
            <a:r>
              <a:rPr lang="fa-IR" dirty="0">
                <a:ea typeface="Calibri"/>
                <a:cs typeface="Times New Roman"/>
              </a:rPr>
              <a:t>–</a:t>
            </a:r>
            <a:r>
              <a:rPr lang="fa-IR" dirty="0">
                <a:ea typeface="Calibri"/>
                <a:cs typeface="B Nazanin"/>
              </a:rPr>
              <a:t> هاپکینز دیوید، ترجمه دکتر محمود مهر محمدی </a:t>
            </a:r>
            <a:r>
              <a:rPr lang="fa-IR" dirty="0">
                <a:ea typeface="Calibri"/>
                <a:cs typeface="Times New Roman"/>
              </a:rPr>
              <a:t>–</a:t>
            </a:r>
            <a:r>
              <a:rPr lang="fa-IR" dirty="0">
                <a:ea typeface="Calibri"/>
                <a:cs typeface="B Nazanin"/>
              </a:rPr>
              <a:t> دکتر لطفعلی عابدی </a:t>
            </a:r>
            <a:r>
              <a:rPr lang="fa-IR" dirty="0">
                <a:ea typeface="Calibri"/>
                <a:cs typeface="Times New Roman"/>
              </a:rPr>
              <a:t>–</a:t>
            </a:r>
            <a:r>
              <a:rPr lang="fa-IR" dirty="0">
                <a:ea typeface="Calibri"/>
                <a:cs typeface="B Nazanin"/>
              </a:rPr>
              <a:t> کتاب الگوهای یادگیری ابزارهایی برای تدریس</a:t>
            </a:r>
            <a:endParaRPr lang="en-US" dirty="0">
              <a:ea typeface="Calibri"/>
              <a:cs typeface="Arial"/>
            </a:endParaRPr>
          </a:p>
          <a:p>
            <a:pPr lvl="0" algn="just" rtl="1">
              <a:lnSpc>
                <a:spcPct val="150000"/>
              </a:lnSpc>
              <a:spcAft>
                <a:spcPts val="1000"/>
              </a:spcAft>
              <a:buFont typeface="+mj-lt"/>
              <a:buAutoNum type="arabicPeriod"/>
            </a:pPr>
            <a:r>
              <a:rPr lang="fa-IR" dirty="0">
                <a:ea typeface="Calibri"/>
                <a:cs typeface="B Nazanin"/>
              </a:rPr>
              <a:t>خانم </a:t>
            </a:r>
            <a:r>
              <a:rPr lang="en-US" dirty="0">
                <a:ea typeface="Calibri"/>
                <a:cs typeface="B Nazanin"/>
              </a:rPr>
              <a:t>A</a:t>
            </a:r>
            <a:r>
              <a:rPr lang="fa-IR" dirty="0">
                <a:ea typeface="Calibri"/>
                <a:cs typeface="B Nazanin"/>
              </a:rPr>
              <a:t> بررسی علل تدریس علوم به روش فعال یاددهی و یادگیری قوچان (مدیر مدرسه راهنمایی تهرانی زاده</a:t>
            </a:r>
            <a:endParaRPr lang="en-US" dirty="0">
              <a:ea typeface="Calibri"/>
              <a:cs typeface="Arial"/>
            </a:endParaRPr>
          </a:p>
          <a:p>
            <a:pPr lvl="0" algn="just" rtl="1">
              <a:lnSpc>
                <a:spcPct val="150000"/>
              </a:lnSpc>
              <a:spcAft>
                <a:spcPts val="1000"/>
              </a:spcAft>
              <a:buFont typeface="+mj-lt"/>
              <a:buAutoNum type="arabicPeriod"/>
            </a:pPr>
            <a:r>
              <a:rPr lang="fa-IR" dirty="0">
                <a:ea typeface="Calibri"/>
                <a:cs typeface="B Nazanin"/>
              </a:rPr>
              <a:t>خانم </a:t>
            </a:r>
            <a:r>
              <a:rPr lang="en-US" dirty="0">
                <a:ea typeface="Calibri"/>
                <a:cs typeface="B Nazanin"/>
              </a:rPr>
              <a:t>B</a:t>
            </a:r>
            <a:r>
              <a:rPr lang="fa-IR" dirty="0">
                <a:ea typeface="Calibri"/>
                <a:cs typeface="B Nazanin"/>
              </a:rPr>
              <a:t> بررسی کند و کار و یا راه کارهای مقابله با برخی از عوامل تضعیف و تعطیل کننده و روش های مطلوب تدریس علوم در دوره راهنمایی (دبیر مدرسه راهنمایی تهرانی زاده)</a:t>
            </a:r>
            <a:endParaRPr lang="en-US" dirty="0">
              <a:ea typeface="Calibri"/>
              <a:cs typeface="Arial"/>
            </a:endParaRPr>
          </a:p>
          <a:p>
            <a:pPr lvl="0" algn="just" rtl="1">
              <a:lnSpc>
                <a:spcPct val="150000"/>
              </a:lnSpc>
              <a:spcAft>
                <a:spcPts val="1000"/>
              </a:spcAft>
              <a:buFont typeface="+mj-lt"/>
              <a:buAutoNum type="arabicPeriod"/>
            </a:pPr>
            <a:r>
              <a:rPr lang="fa-IR" dirty="0">
                <a:ea typeface="Calibri"/>
                <a:cs typeface="B Nazanin"/>
              </a:rPr>
              <a:t>عادل، حداد، کتاب ر، آورد</a:t>
            </a:r>
            <a:endParaRPr lang="en-US" dirty="0">
              <a:ea typeface="Calibri"/>
              <a:cs typeface="Arial"/>
            </a:endParaRPr>
          </a:p>
          <a:p>
            <a:pPr lvl="0" algn="just" rtl="1">
              <a:lnSpc>
                <a:spcPct val="150000"/>
              </a:lnSpc>
              <a:spcAft>
                <a:spcPts val="1000"/>
              </a:spcAft>
              <a:buFont typeface="+mj-lt"/>
              <a:buAutoNum type="arabicPeriod"/>
            </a:pPr>
            <a:r>
              <a:rPr lang="fa-IR" dirty="0">
                <a:ea typeface="Calibri"/>
                <a:cs typeface="B Nazanin"/>
              </a:rPr>
              <a:t>پناهی، علی </a:t>
            </a:r>
            <a:r>
              <a:rPr lang="fa-IR" dirty="0">
                <a:ea typeface="Calibri"/>
                <a:cs typeface="Times New Roman"/>
              </a:rPr>
              <a:t>–</a:t>
            </a:r>
            <a:r>
              <a:rPr lang="fa-IR" dirty="0">
                <a:ea typeface="Calibri"/>
                <a:cs typeface="B Nazanin"/>
              </a:rPr>
              <a:t> کتاب رمز خلاقیت، نشر آسیم</a:t>
            </a:r>
            <a:endParaRPr lang="en-US" dirty="0">
              <a:ea typeface="Calibri"/>
              <a:cs typeface="Arial"/>
            </a:endParaRPr>
          </a:p>
          <a:p>
            <a:pPr lvl="0" algn="just" rtl="1">
              <a:lnSpc>
                <a:spcPct val="150000"/>
              </a:lnSpc>
              <a:spcAft>
                <a:spcPts val="1000"/>
              </a:spcAft>
              <a:buFont typeface="+mj-lt"/>
              <a:buAutoNum type="arabicPeriod"/>
            </a:pPr>
            <a:r>
              <a:rPr lang="fa-IR" dirty="0">
                <a:ea typeface="Calibri"/>
                <a:cs typeface="B Nazanin"/>
              </a:rPr>
              <a:t>غفوریان سید سعید رضا، کتاب درآمدی بر الگوهای نوین تدریس </a:t>
            </a:r>
            <a:r>
              <a:rPr lang="fa-IR" dirty="0">
                <a:ea typeface="Calibri"/>
                <a:cs typeface="Times New Roman"/>
              </a:rPr>
              <a:t>–</a:t>
            </a:r>
            <a:r>
              <a:rPr lang="fa-IR" dirty="0">
                <a:ea typeface="Calibri"/>
                <a:cs typeface="B Nazanin"/>
              </a:rPr>
              <a:t> معاون آموزش و پرورش</a:t>
            </a:r>
            <a:endParaRPr lang="en-US" dirty="0">
              <a:ea typeface="Calibri"/>
              <a:cs typeface="Arial"/>
            </a:endParaRP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340369"/>
          </a:xfrm>
        </p:spPr>
        <p:txBody>
          <a:bodyPr>
            <a:normAutofit fontScale="70000" lnSpcReduction="20000"/>
          </a:bodyPr>
          <a:lstStyle/>
          <a:p>
            <a:pPr lvl="0" algn="just" rtl="1">
              <a:lnSpc>
                <a:spcPct val="150000"/>
              </a:lnSpc>
              <a:spcAft>
                <a:spcPts val="1000"/>
              </a:spcAft>
              <a:buNone/>
            </a:pPr>
            <a:r>
              <a:rPr lang="fa-IR" dirty="0" smtClean="0">
                <a:ea typeface="Calibri"/>
                <a:cs typeface="B Nazanin"/>
              </a:rPr>
              <a:t>7.قاسمی </a:t>
            </a:r>
            <a:r>
              <a:rPr lang="fa-IR" dirty="0">
                <a:ea typeface="Calibri"/>
                <a:cs typeface="B Nazanin"/>
              </a:rPr>
              <a:t>پویا، دکتر اقبال </a:t>
            </a:r>
            <a:r>
              <a:rPr lang="fa-IR" dirty="0">
                <a:ea typeface="Calibri"/>
                <a:cs typeface="Times New Roman"/>
              </a:rPr>
              <a:t>–</a:t>
            </a:r>
            <a:r>
              <a:rPr lang="fa-IR" dirty="0">
                <a:ea typeface="Calibri"/>
                <a:cs typeface="B Nazanin"/>
              </a:rPr>
              <a:t> راهنمای معلمان پژوهنده (پژوهش در عمل) </a:t>
            </a:r>
            <a:r>
              <a:rPr lang="fa-IR" dirty="0">
                <a:ea typeface="Calibri"/>
                <a:cs typeface="Times New Roman"/>
              </a:rPr>
              <a:t>–</a:t>
            </a:r>
            <a:r>
              <a:rPr lang="fa-IR" dirty="0">
                <a:ea typeface="Calibri"/>
                <a:cs typeface="B Nazanin"/>
              </a:rPr>
              <a:t> انتشارات تهران چاپ پنجم </a:t>
            </a:r>
            <a:r>
              <a:rPr lang="fa-IR" dirty="0">
                <a:ea typeface="Calibri"/>
                <a:cs typeface="Times New Roman"/>
              </a:rPr>
              <a:t>–</a:t>
            </a:r>
            <a:r>
              <a:rPr lang="fa-IR" dirty="0">
                <a:ea typeface="Calibri"/>
                <a:cs typeface="B Nazanin"/>
              </a:rPr>
              <a:t> چاپ گاج</a:t>
            </a:r>
            <a:endParaRPr lang="en-US" dirty="0">
              <a:ea typeface="Calibri"/>
              <a:cs typeface="Arial"/>
            </a:endParaRPr>
          </a:p>
          <a:p>
            <a:pPr lvl="0" algn="just" rtl="1">
              <a:lnSpc>
                <a:spcPct val="150000"/>
              </a:lnSpc>
              <a:spcAft>
                <a:spcPts val="1000"/>
              </a:spcAft>
              <a:buNone/>
            </a:pPr>
            <a:r>
              <a:rPr lang="fa-IR" dirty="0" smtClean="0">
                <a:ea typeface="Calibri"/>
                <a:cs typeface="B Nazanin"/>
              </a:rPr>
              <a:t>8.کرمی</a:t>
            </a:r>
            <a:r>
              <a:rPr lang="fa-IR" dirty="0">
                <a:ea typeface="Calibri"/>
                <a:cs typeface="B Nazanin"/>
              </a:rPr>
              <a:t>، رحیم 1348- علوم تجربی کامل سازی سوم راهنمایی آموزش سوال های امتحانی بدون پاسخ گرو ویراستاران مجید مرسلی، احدا داننده، جواد آجر لو</a:t>
            </a:r>
            <a:endParaRPr lang="en-US" dirty="0">
              <a:ea typeface="Calibri"/>
              <a:cs typeface="Arial"/>
            </a:endParaRPr>
          </a:p>
          <a:p>
            <a:pPr lvl="0" algn="just" rtl="1">
              <a:lnSpc>
                <a:spcPct val="150000"/>
              </a:lnSpc>
              <a:spcAft>
                <a:spcPts val="1000"/>
              </a:spcAft>
              <a:buNone/>
            </a:pPr>
            <a:r>
              <a:rPr lang="fa-IR" dirty="0" smtClean="0">
                <a:ea typeface="Calibri"/>
                <a:cs typeface="B Nazanin"/>
              </a:rPr>
              <a:t>9.هاشمی</a:t>
            </a:r>
            <a:r>
              <a:rPr lang="fa-IR" dirty="0">
                <a:ea typeface="Calibri"/>
                <a:cs typeface="B Nazanin"/>
              </a:rPr>
              <a:t>، لیلا، کتاب من و نوجوانم، نویسنده هر ناندرزهنکس </a:t>
            </a:r>
            <a:r>
              <a:rPr lang="fa-IR" dirty="0">
                <a:ea typeface="Calibri"/>
                <a:cs typeface="Times New Roman"/>
              </a:rPr>
              <a:t>–</a:t>
            </a:r>
            <a:r>
              <a:rPr lang="fa-IR" dirty="0">
                <a:ea typeface="Calibri"/>
                <a:cs typeface="B Nazanin"/>
              </a:rPr>
              <a:t> ترجمه خانم دکتر لیلا هاشمی نشر </a:t>
            </a:r>
            <a:r>
              <a:rPr lang="fa-IR" dirty="0">
                <a:ea typeface="Calibri"/>
                <a:cs typeface="Times New Roman"/>
              </a:rPr>
              <a:t>–</a:t>
            </a:r>
            <a:r>
              <a:rPr lang="fa-IR" dirty="0">
                <a:ea typeface="Calibri"/>
                <a:cs typeface="B Nazanin"/>
              </a:rPr>
              <a:t> عطایی</a:t>
            </a:r>
            <a:endParaRPr lang="en-US" dirty="0">
              <a:ea typeface="Calibri"/>
              <a:cs typeface="Arial"/>
            </a:endParaRPr>
          </a:p>
          <a:p>
            <a:pPr lvl="0" algn="just" rtl="1">
              <a:lnSpc>
                <a:spcPct val="150000"/>
              </a:lnSpc>
              <a:spcAft>
                <a:spcPts val="1000"/>
              </a:spcAft>
              <a:buNone/>
            </a:pPr>
            <a:r>
              <a:rPr lang="fa-IR" dirty="0" smtClean="0">
                <a:ea typeface="Calibri"/>
                <a:cs typeface="B Nazanin"/>
              </a:rPr>
              <a:t>10.هراتی</a:t>
            </a:r>
            <a:r>
              <a:rPr lang="fa-IR" dirty="0">
                <a:ea typeface="Calibri"/>
                <a:cs typeface="B Nazanin"/>
              </a:rPr>
              <a:t>، رابعه، کتاب همیاری در تدریس</a:t>
            </a:r>
            <a:endParaRPr lang="en-US" dirty="0">
              <a:ea typeface="Calibri"/>
              <a:cs typeface="Arial"/>
            </a:endParaRPr>
          </a:p>
          <a:p>
            <a:pPr lvl="0" algn="just" rtl="1">
              <a:lnSpc>
                <a:spcPct val="150000"/>
              </a:lnSpc>
              <a:spcAft>
                <a:spcPts val="1000"/>
              </a:spcAft>
              <a:buNone/>
            </a:pPr>
            <a:r>
              <a:rPr lang="fa-IR" dirty="0" smtClean="0">
                <a:ea typeface="Calibri"/>
                <a:cs typeface="B Nazanin"/>
              </a:rPr>
              <a:t>11.تصاویر </a:t>
            </a:r>
            <a:r>
              <a:rPr lang="fa-IR" dirty="0">
                <a:ea typeface="Calibri"/>
                <a:cs typeface="B Nazanin"/>
              </a:rPr>
              <a:t>آموزشی</a:t>
            </a:r>
            <a:endParaRPr lang="en-US" dirty="0">
              <a:ea typeface="Calibri"/>
              <a:cs typeface="Arial"/>
            </a:endParaRPr>
          </a:p>
          <a:p>
            <a:pPr marL="457200" rtl="1">
              <a:lnSpc>
                <a:spcPct val="150000"/>
              </a:lnSpc>
              <a:spcAft>
                <a:spcPts val="1000"/>
              </a:spcAft>
            </a:pPr>
            <a:r>
              <a:rPr lang="en-US" u="sng" dirty="0">
                <a:solidFill>
                  <a:srgbClr val="0000FF"/>
                </a:solidFill>
                <a:ea typeface="Calibri"/>
                <a:cs typeface="B Nazanin"/>
                <a:hlinkClick r:id="rId2"/>
              </a:rPr>
              <a:t>http://www.bioanim.com/cell</a:t>
            </a:r>
            <a:r>
              <a:rPr lang="en-US" dirty="0">
                <a:ea typeface="Calibri"/>
                <a:cs typeface="B Nazanin"/>
              </a:rPr>
              <a:t> Tissue human </a:t>
            </a:r>
            <a:r>
              <a:rPr lang="en-US" dirty="0" err="1">
                <a:ea typeface="Calibri"/>
                <a:cs typeface="B Nazanin"/>
              </a:rPr>
              <a:t>Bod</a:t>
            </a:r>
            <a:r>
              <a:rPr lang="en-US" dirty="0">
                <a:ea typeface="Calibri"/>
                <a:cs typeface="B Nazanin"/>
              </a:rPr>
              <a:t> y6/in den. html</a:t>
            </a:r>
            <a:endParaRPr lang="en-US" dirty="0">
              <a:ea typeface="Calibri"/>
              <a:cs typeface="Arial"/>
            </a:endParaRPr>
          </a:p>
          <a:p>
            <a:pPr lvl="0" algn="just" rtl="1">
              <a:lnSpc>
                <a:spcPct val="150000"/>
              </a:lnSpc>
              <a:spcAft>
                <a:spcPts val="1000"/>
              </a:spcAft>
              <a:buFont typeface="+mj-lt"/>
              <a:buAutoNum type="arabicPeriod"/>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7500" lnSpcReduction="20000"/>
          </a:bodyPr>
          <a:lstStyle/>
          <a:p>
            <a:pPr marL="0" indent="0" algn="just" rtl="1">
              <a:lnSpc>
                <a:spcPct val="150000"/>
              </a:lnSpc>
              <a:spcAft>
                <a:spcPts val="1000"/>
              </a:spcAft>
              <a:buNone/>
            </a:pPr>
            <a:r>
              <a:rPr lang="fa-IR" dirty="0">
                <a:ea typeface="Calibri"/>
                <a:cs typeface="B Nazanin"/>
              </a:rPr>
              <a:t>تجارب یادگیری از ترکیب محیط، فرآیند و جو اجتماعی شکل می گیرند. ماهمچون یادگیرندگان با همکاری دانش آموزان و برای آنان به خلق فرصتهایی برای کشف و ساخت حوزه های مهم دانش، و ایجاد ابزارهای قدرتمند یادگیری و زیستن در شرایط اجتماعی مطابق با شأن انسان </a:t>
            </a:r>
            <a:r>
              <a:rPr lang="fa-IR" dirty="0" smtClean="0">
                <a:ea typeface="Calibri"/>
                <a:cs typeface="B Nazanin"/>
              </a:rPr>
              <a:t>می پردازیم.با </a:t>
            </a:r>
            <a:r>
              <a:rPr lang="fa-IR" dirty="0">
                <a:ea typeface="Calibri"/>
                <a:cs typeface="B Nazanin"/>
              </a:rPr>
              <a:t>گزینش الگوهای مناسب، محتوا بهجای صورت جزئی به مفهوم کلی، فرآیند به جای پذیرش انفعالی به کاووش سازنده، و جو اجتماعی به جای محدود کننده بودن به شکل گسترش یابنده مبدل می </a:t>
            </a:r>
            <a:r>
              <a:rPr lang="fa-IR" dirty="0" smtClean="0">
                <a:ea typeface="Calibri"/>
                <a:cs typeface="B Nazanin"/>
              </a:rPr>
              <a:t>شود</a:t>
            </a:r>
          </a:p>
          <a:p>
            <a:pPr marL="0" indent="0" rtl="1">
              <a:lnSpc>
                <a:spcPct val="150000"/>
              </a:lnSpc>
              <a:spcAft>
                <a:spcPts val="1000"/>
              </a:spcAft>
              <a:buNone/>
            </a:pPr>
            <a:r>
              <a:rPr lang="fa-IR" dirty="0" smtClean="0">
                <a:ea typeface="Calibri"/>
                <a:cs typeface="B Nazanin"/>
              </a:rPr>
              <a:t>.</a:t>
            </a:r>
            <a:r>
              <a:rPr lang="en-US" dirty="0" smtClean="0"/>
              <a:t> </a:t>
            </a:r>
            <a:r>
              <a:rPr lang="en-US" dirty="0">
                <a:ea typeface="Calibri"/>
                <a:cs typeface="Arial"/>
              </a:rPr>
              <a:t>- social climate</a:t>
            </a:r>
          </a:p>
          <a:p>
            <a:pPr marL="0" indent="0" rtl="1">
              <a:spcAft>
                <a:spcPts val="0"/>
              </a:spcAft>
            </a:pPr>
            <a:r>
              <a:rPr lang="en-US" dirty="0">
                <a:ea typeface="Calibri"/>
                <a:cs typeface="Arial"/>
              </a:rPr>
              <a:t>- restrictive</a:t>
            </a:r>
          </a:p>
          <a:p>
            <a:pPr marL="0" indent="0" algn="just" rtl="1"/>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197493"/>
          </a:xfrm>
        </p:spPr>
        <p:txBody>
          <a:bodyPr>
            <a:normAutofit/>
          </a:bodyPr>
          <a:lstStyle/>
          <a:p>
            <a:pPr marL="0" indent="0" algn="just" rtl="1">
              <a:buNone/>
            </a:pPr>
            <a:r>
              <a:rPr lang="fa-IR" sz="3600" dirty="0">
                <a:ea typeface="Calibri"/>
                <a:cs typeface="B Nazanin"/>
              </a:rPr>
              <a:t>انتخاب ما به دامنه روشهای گوناگون تدریس و نیز کوشش برای توسعه آن از طریق ایجاد الگوهای جدید و مطالعه الگوهایی که دیگران ابداع کرده اند وابسته است اگر الگوها به شکل مطلوبی اجرا شوند، آمار یادگیری بعضاً به چندین برابر افزایش یافته و کنترل مفهومی و کشف مفاهیم که از طریق رویکردهای متداولی تدریس به شیوه «ازبرخوانی» یا (گچ و حرف) ممکن نیست </a:t>
            </a:r>
            <a:r>
              <a:rPr lang="fa-IR" sz="3600" dirty="0">
                <a:ea typeface="Calibri"/>
                <a:cs typeface="Times New Roman"/>
              </a:rPr>
              <a:t>–</a:t>
            </a:r>
            <a:r>
              <a:rPr lang="fa-IR" sz="3600" dirty="0">
                <a:ea typeface="Calibri"/>
                <a:cs typeface="B Nazanin"/>
              </a:rPr>
              <a:t> میسر می شود.</a:t>
            </a:r>
            <a:endParaRPr lang="en-US" sz="3600" dirty="0">
              <a:ea typeface="Calibri"/>
              <a:cs typeface="Arial"/>
            </a:endParaRPr>
          </a:p>
          <a:p>
            <a:pPr marL="0" indent="0" algn="just" rtl="1"/>
            <a:endParaRPr lang="en-US" sz="3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noAutofit/>
          </a:bodyPr>
          <a:lstStyle/>
          <a:p>
            <a:pPr marL="82550" indent="-82550" algn="just" rtl="1">
              <a:lnSpc>
                <a:spcPct val="150000"/>
              </a:lnSpc>
              <a:spcAft>
                <a:spcPts val="1000"/>
              </a:spcAft>
              <a:buNone/>
            </a:pPr>
            <a:r>
              <a:rPr lang="fa-IR" dirty="0">
                <a:ea typeface="Calibri"/>
                <a:cs typeface="B Nazanin"/>
              </a:rPr>
              <a:t>هر الگو نوعی پژوهش درباره تدریس و یادگیریی است: نقاط قوت آنها در این نکته است که هر الگوی تدریس به جای اینکه پیروی کورکورانه از فرمول ها را به ما تحمیل کند، ما را  در جهت برسی چگونگی یادگیری شاگردان خود راهنمایی کرده و به پژوهشگران در کلاس درس تبدیل می کند و شرای یادگیری را برای گزینش تجربیاتی جدید برای دانش آموزان مان نوسازی و مهیا </a:t>
            </a:r>
            <a:r>
              <a:rPr lang="fa-IR" dirty="0" smtClean="0">
                <a:ea typeface="Calibri"/>
                <a:cs typeface="B Nazanin"/>
              </a:rPr>
              <a:t>می </a:t>
            </a:r>
            <a:r>
              <a:rPr lang="fa-IR" dirty="0">
                <a:ea typeface="Calibri"/>
                <a:cs typeface="B Nazanin"/>
              </a:rPr>
              <a:t>کند.</a:t>
            </a:r>
            <a:endParaRPr lang="en-US" dirty="0">
              <a:ea typeface="Calibri"/>
              <a:cs typeface="Arial"/>
            </a:endParaRPr>
          </a:p>
          <a:p>
            <a:pPr marL="82550" indent="-82550" algn="just"/>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5840435"/>
          </a:xfrm>
        </p:spPr>
        <p:txBody>
          <a:bodyPr>
            <a:normAutofit fontScale="92500"/>
          </a:bodyPr>
          <a:lstStyle/>
          <a:p>
            <a:pPr marL="0" indent="0" algn="just" rtl="1">
              <a:lnSpc>
                <a:spcPct val="150000"/>
              </a:lnSpc>
              <a:spcAft>
                <a:spcPts val="1000"/>
              </a:spcAft>
              <a:buNone/>
            </a:pPr>
            <a:r>
              <a:rPr lang="fa-IR" dirty="0">
                <a:ea typeface="Calibri"/>
                <a:cs typeface="B Nazanin"/>
              </a:rPr>
              <a:t>اندیشیدن درباره نقشهایی که هر کدام به نواعی در جریان تدریس یافت می شوند، انسان را دچار سردرگمی می کند. این نقشها شامل کمک به دانش آموزان برای ارتقای در فهم، دانش، خویشتن شناسی </a:t>
            </a:r>
            <a:r>
              <a:rPr lang="fa-IR" dirty="0">
                <a:ea typeface="Calibri"/>
                <a:cs typeface="Times New Roman"/>
              </a:rPr>
              <a:t>–</a:t>
            </a:r>
            <a:r>
              <a:rPr lang="fa-IR" dirty="0">
                <a:ea typeface="Calibri"/>
                <a:cs typeface="B Nazanin"/>
              </a:rPr>
              <a:t> پرورش اخلاقی و توانایی برقراری ارتبا ط با دیگران هستند</a:t>
            </a:r>
            <a:endParaRPr lang="en-US" dirty="0">
              <a:ea typeface="Calibri"/>
              <a:cs typeface="Arial"/>
            </a:endParaRPr>
          </a:p>
          <a:p>
            <a:pPr marL="0" indent="0" algn="just" rtl="1">
              <a:lnSpc>
                <a:spcPct val="150000"/>
              </a:lnSpc>
              <a:buNone/>
            </a:pPr>
            <a:r>
              <a:rPr lang="fa-IR" dirty="0">
                <a:ea typeface="Calibri"/>
                <a:cs typeface="B Nazanin"/>
              </a:rPr>
              <a:t>ما به طور همزمان مدیر یادگیری، طراح برنامه درسی، تسهیل کننده، مشاوره، ارزشیابی و بالاخره هر چند با اکراه </a:t>
            </a:r>
            <a:r>
              <a:rPr lang="fa-IR" dirty="0" smtClean="0">
                <a:ea typeface="Calibri"/>
                <a:cs typeface="Times New Roman"/>
              </a:rPr>
              <a:t>–</a:t>
            </a:r>
            <a:r>
              <a:rPr lang="fa-IR" dirty="0">
                <a:ea typeface="Calibri"/>
                <a:cs typeface="B Nazanin"/>
              </a:rPr>
              <a:t> متعلق به یک حوزه خاص تسهیل کنده، مشاوره ، ارزشیاب و بالاخره </a:t>
            </a:r>
            <a:r>
              <a:rPr lang="fa-IR" dirty="0" smtClean="0">
                <a:ea typeface="Calibri"/>
                <a:cs typeface="Times New Roman"/>
              </a:rPr>
              <a:t>–</a:t>
            </a:r>
            <a:r>
              <a:rPr lang="fa-IR" dirty="0">
                <a:ea typeface="Calibri"/>
                <a:cs typeface="B Nazanin"/>
              </a:rPr>
              <a:t> هر چند با اکراه </a:t>
            </a:r>
            <a:r>
              <a:rPr lang="fa-IR" dirty="0" smtClean="0">
                <a:ea typeface="Calibri"/>
                <a:cs typeface="Times New Roman"/>
              </a:rPr>
              <a:t>–</a:t>
            </a:r>
            <a:r>
              <a:rPr lang="fa-IR" dirty="0">
                <a:ea typeface="Calibri"/>
                <a:cs typeface="B Nazanin"/>
              </a:rPr>
              <a:t> متعلق به یک حوزه خاص از دانش سازمان یافته بشر هستیم.</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483245"/>
          </a:xfrm>
        </p:spPr>
        <p:txBody>
          <a:bodyPr>
            <a:normAutofit lnSpcReduction="10000"/>
          </a:bodyPr>
          <a:lstStyle/>
          <a:p>
            <a:pPr marL="0" indent="0" algn="just" rtl="1">
              <a:lnSpc>
                <a:spcPct val="150000"/>
              </a:lnSpc>
              <a:spcAft>
                <a:spcPts val="1000"/>
              </a:spcAft>
              <a:buNone/>
            </a:pPr>
            <a:r>
              <a:rPr lang="fa-IR" dirty="0">
                <a:ea typeface="Calibri"/>
                <a:cs typeface="B Nazanin"/>
              </a:rPr>
              <a:t>ما در فرایند گزینش و خلق تجارب یادگیری برای کلیه دانش آموزانمان، از حداکثر ظرفیت خود استفاده کرده و تلاش می کنیم بر مبنای نیازهای فردی و گروهی میان نقشهای مختلف هماهنگی ایجاد کنیم </a:t>
            </a:r>
            <a:endParaRPr lang="en-US" dirty="0">
              <a:ea typeface="Calibri"/>
              <a:cs typeface="Arial"/>
            </a:endParaRPr>
          </a:p>
          <a:p>
            <a:pPr marL="0" indent="0" algn="just" rtl="1">
              <a:lnSpc>
                <a:spcPct val="150000"/>
              </a:lnSpc>
              <a:spcAft>
                <a:spcPts val="1000"/>
              </a:spcAft>
              <a:buNone/>
            </a:pPr>
            <a:r>
              <a:rPr lang="fa-IR" dirty="0">
                <a:ea typeface="Calibri"/>
                <a:cs typeface="B Nazanin"/>
              </a:rPr>
              <a:t>خلق این تجربیات یادگیری مستلزم برخورداری از اندوخته و پشتوانه قابل توجهی از راهبردهای تدریسی است. بنابراین درمقام معلم مکلف به ایفای یک نقش دیگر نیز هستیم.</a:t>
            </a:r>
            <a:endParaRPr lang="en-US" dirty="0">
              <a:ea typeface="Calibri"/>
              <a:cs typeface="Arial"/>
            </a:endParaRPr>
          </a:p>
          <a:p>
            <a:pPr marL="0" indent="0" algn="just"/>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3422</Words>
  <Application>Microsoft Office PowerPoint</Application>
  <PresentationFormat>On-screen Show (4:3)</PresentationFormat>
  <Paragraphs>150</Paragraphs>
  <Slides>42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42</vt:i4>
      </vt:variant>
    </vt:vector>
  </HeadingPairs>
  <TitlesOfParts>
    <vt:vector size="47" baseType="lpstr">
      <vt:lpstr>Arial</vt:lpstr>
      <vt:lpstr>B Nazanin</vt:lpstr>
      <vt:lpstr>Calibri</vt:lpstr>
      <vt:lpstr>Times New Roman</vt:lpstr>
      <vt:lpstr>Office Theme</vt:lpstr>
      <vt:lpstr>باسمه تعالی  عنوان اقدام پژوهی: چگونه آموزش علوم با روش مبتنی بر تدریس اعضای گروه (TMTD) امکان پذیر است؟  </vt:lpstr>
      <vt:lpstr>PowerPoint Presentation</vt:lpstr>
      <vt:lpstr>موضوع</vt:lpstr>
      <vt:lpstr>مقدمه: </vt:lpstr>
      <vt:lpstr>PowerPoint Presentation</vt:lpstr>
      <vt:lpstr>PowerPoint Presentation</vt:lpstr>
      <vt:lpstr>PowerPoint Presentation</vt:lpstr>
      <vt:lpstr>PowerPoint Presentation</vt:lpstr>
      <vt:lpstr>PowerPoint Presentation</vt:lpstr>
      <vt:lpstr>PowerPoint Presentation</vt:lpstr>
      <vt:lpstr>منبع</vt:lpstr>
      <vt:lpstr>توصیف وضعیت موجود </vt:lpstr>
      <vt:lpstr>PowerPoint Presentation</vt:lpstr>
      <vt:lpstr>PowerPoint Presentation</vt:lpstr>
      <vt:lpstr>PowerPoint Presentation</vt:lpstr>
      <vt:lpstr>PowerPoint Presentation</vt:lpstr>
      <vt:lpstr> دل کلاس شور و ولوله های راه افتاده بود. سخنان درست و نادرست بسیاری گفته شد خلاصه آنچه گفته شد به این شرح بود: </vt:lpstr>
      <vt:lpstr>PowerPoint Presentation</vt:lpstr>
      <vt:lpstr> گردآوری اطلاعات (شواهد1) </vt:lpstr>
      <vt:lpstr>PowerPoint Presentation</vt:lpstr>
      <vt:lpstr>PowerPoint Presentation</vt:lpstr>
      <vt:lpstr>تجزیه و تحلیل اطلاعات </vt:lpstr>
      <vt:lpstr>خلاصه یافته های اولیه </vt:lpstr>
      <vt:lpstr>PowerPoint Presentation</vt:lpstr>
      <vt:lpstr>اصول و مبانی تدریس علوم </vt:lpstr>
      <vt:lpstr>PowerPoint Presentation</vt:lpstr>
      <vt:lpstr> انواع روشهای تدریس گروهی روشهای فعال یاددهی و یادگیری </vt:lpstr>
      <vt:lpstr>PowerPoint Presentation</vt:lpstr>
      <vt:lpstr>معیارهای ارزش یابی </vt:lpstr>
      <vt:lpstr>راههای پیشنهاد برای تدریس علوم </vt:lpstr>
      <vt:lpstr>PowerPoint Presentation</vt:lpstr>
      <vt:lpstr>چگونگی اجرای راه جدید </vt:lpstr>
      <vt:lpstr>PowerPoint Presentation</vt:lpstr>
      <vt:lpstr>گردآوری اطلاعات (شواهد2): </vt:lpstr>
      <vt:lpstr> در یک جلسه مشترک با دبیران و مدیر مدرسه راه هایی را برای مطلع شدن از نتایج کار پیش بینی کردیم از آن جمله بود. </vt:lpstr>
      <vt:lpstr>PowerPoint Presentation</vt:lpstr>
      <vt:lpstr>PowerPoint Presentation</vt:lpstr>
      <vt:lpstr>نتایج </vt:lpstr>
      <vt:lpstr>PowerPoint Presentation</vt:lpstr>
      <vt:lpstr>نتیجه گیری </vt:lpstr>
      <vt:lpstr>منابع: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باسمه تعالی جمهوری اسلامی ایران سازمان آموزش و پرورش استان اداره آموزش و پرورش منطقه / شهرستان  عنوان اقدام پژوهی: چگونه آموزش علوم با روش مبتنی بر تدریس اعضای گروه (TMTD) امکان پذیر است؟  مجری: فرشته حرّم تبریزی و زهرا بی باک پست سازمانی: دبیر (فرشته خرم تبریزی) و معاون (زهرا بی باک) رشته تحصیلی: علوم تجربی، (علوم تجربی) آخرین مدرک تحصیلی: لیسانس – لیسانس دروه تحصیلی: راهنمایی – سمت فعلی: دبیر – معاون شماره پرسنلی: 32851033-32262371 سال تحصیلی 91-90 </dc:title>
  <dc:creator>matin</dc:creator>
  <cp:lastModifiedBy>MRT www.Win2Farsi.com</cp:lastModifiedBy>
  <cp:revision>23</cp:revision>
  <dcterms:created xsi:type="dcterms:W3CDTF">2011-06-07T12:17:03Z</dcterms:created>
  <dcterms:modified xsi:type="dcterms:W3CDTF">2017-01-19T09:35:51Z</dcterms:modified>
</cp:coreProperties>
</file>