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4" r:id="rId2"/>
    <p:sldId id="256" r:id="rId3"/>
    <p:sldId id="257" r:id="rId4"/>
    <p:sldId id="289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85" r:id="rId14"/>
    <p:sldId id="292" r:id="rId15"/>
    <p:sldId id="267" r:id="rId16"/>
    <p:sldId id="287" r:id="rId17"/>
    <p:sldId id="268" r:id="rId18"/>
    <p:sldId id="283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D9766-7643-4515-BC6D-EF647B51EDB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F97D4-26DA-44C7-8953-6F778AE4A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A14C7-9F1C-4249-968E-BF5B6280AB07}" type="datetime1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15B59F-16EB-40E1-98F3-47FECB860B2B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73A13-AB30-4882-BBA1-033AFB75C92C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43C1B-F98E-42E3-9370-BE2147DE7FA7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7A6C7A-045B-4FCA-AF98-391D3B7209A9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E058E-181E-45EF-9375-2794C53F26D4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1EB6C8-7E6B-420F-ABBC-D45A92E19777}" type="datetime1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DD9CBC-7A23-4AD6-B4A2-68743BA866F5}" type="datetime1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4A7D5-A21B-4E64-8A77-DA5FDC6CD5F1}" type="datetime1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1E68DE-322F-4D03-9157-21A34F4ABC7A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37B6B-1C2C-4086-A3F8-F41D327F12FE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0DBBDB-CD90-4AEA-82C9-70D6FD8B59CD}" type="datetime1">
              <a:rPr lang="en-US" smtClean="0"/>
              <a:t>8/1/2017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farshid\Pictures\635806854870932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905000"/>
            <a:ext cx="2667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a-IR" sz="2000" dirty="0" smtClean="0">
              <a:cs typeface="B Titr" pitchFamily="2" charset="-78"/>
            </a:endParaRPr>
          </a:p>
          <a:p>
            <a:pPr algn="ctr"/>
            <a:r>
              <a:rPr lang="fa-IR" sz="2000" dirty="0" smtClean="0">
                <a:cs typeface="B Titr" pitchFamily="2" charset="-78"/>
              </a:rPr>
              <a:t> تربیت جنسی </a:t>
            </a:r>
            <a:endParaRPr lang="fa-IR" sz="2000" dirty="0" smtClean="0">
              <a:cs typeface="B Titr" pitchFamily="2" charset="-78"/>
            </a:endParaRPr>
          </a:p>
          <a:p>
            <a:pPr algn="ctr"/>
            <a:r>
              <a:rPr lang="fa-IR" sz="2000" dirty="0" smtClean="0">
                <a:cs typeface="B Titr" pitchFamily="2" charset="-78"/>
              </a:rPr>
              <a:t>کودک </a:t>
            </a:r>
            <a:r>
              <a:rPr lang="fa-IR" sz="2000" dirty="0" smtClean="0">
                <a:cs typeface="B Titr" pitchFamily="2" charset="-78"/>
              </a:rPr>
              <a:t>و نوجوان</a:t>
            </a:r>
          </a:p>
          <a:p>
            <a:pPr algn="ctr"/>
            <a:r>
              <a:rPr lang="fa-IR" sz="2000" dirty="0" smtClean="0">
                <a:cs typeface="B Titr" pitchFamily="2" charset="-78"/>
              </a:rPr>
              <a:t> </a:t>
            </a:r>
          </a:p>
          <a:p>
            <a:pPr algn="ctr"/>
            <a:endParaRPr lang="fa-IR" sz="2000" dirty="0" smtClean="0"/>
          </a:p>
          <a:p>
            <a:pPr algn="ctr"/>
            <a:endParaRPr lang="fa-IR" sz="2000" dirty="0" smtClean="0"/>
          </a:p>
          <a:p>
            <a:pPr algn="ctr"/>
            <a:r>
              <a:rPr lang="fa-IR" sz="2000" dirty="0" smtClean="0">
                <a:cs typeface="B Titr" pitchFamily="2" charset="-78"/>
              </a:rPr>
              <a:t>مصطفی گشتاسبی روانشناس بالینی </a:t>
            </a:r>
            <a:endParaRPr lang="fa-IR" sz="2000" dirty="0">
              <a:cs typeface="B Titr" pitchFamily="2" charset="-78"/>
            </a:endParaRP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9050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والدین باید </a:t>
            </a:r>
            <a:r>
              <a:rPr lang="fa-IR" sz="2400" dirty="0" smtClean="0">
                <a:cs typeface="B Titr" pitchFamily="2" charset="-78"/>
              </a:rPr>
              <a:t>پیام های روشنی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درباره ارزش های خانوادگی خود در مورد جنسیت به کودکان انتقال دهند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267200"/>
            <a:ext cx="7772400" cy="2057400"/>
          </a:xfrm>
        </p:spPr>
        <p:txBody>
          <a:bodyPr/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در حین کشف دنیای بیرون یکی از اکتشافات مهم ،شناخت اعضا بدن است و معروف ترین سناریو دکتر بازی و دست زدن به آلت تناسلی  است </a:t>
            </a:r>
          </a:p>
          <a:p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سن کنجکاوی جنسی 3 الی 4 سالگی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7848600" cy="2057400"/>
          </a:xfrm>
        </p:spPr>
        <p:txBody>
          <a:bodyPr>
            <a:normAutofit/>
          </a:bodyPr>
          <a:lstStyle/>
          <a:p>
            <a:endParaRPr lang="fa-IR" dirty="0" smtClean="0">
              <a:solidFill>
                <a:schemeClr val="tx1"/>
              </a:solidFill>
              <a:cs typeface="B Titr" pitchFamily="2" charset="-78"/>
            </a:endParaRPr>
          </a:p>
          <a:p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بارداری یکی از بستگان ( خاله ، عمه و ...) </a:t>
            </a:r>
          </a:p>
          <a:p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در استخر و نگاه کردن به بدن غریبه ها </a:t>
            </a:r>
          </a:p>
          <a:p>
            <a:pPr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زاییدن یک حیوان خانگی</a:t>
            </a:r>
          </a:p>
          <a:p>
            <a:pPr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به هنگام رفتن به مطب پزشک برای معاینه</a:t>
            </a:r>
          </a:p>
          <a:p>
            <a:pPr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نگاه های کنجکاو فرزندتان هنگامی که پوشک بچه ای را عوض می کنید</a:t>
            </a:r>
          </a:p>
          <a:p>
            <a:pPr>
              <a:buFontTx/>
              <a:buChar char="-"/>
            </a:pPr>
            <a:endParaRPr lang="fa-IR" dirty="0" smtClean="0">
              <a:solidFill>
                <a:schemeClr val="tx1"/>
              </a:solidFill>
              <a:cs typeface="B Titr" pitchFamily="2" charset="-78"/>
            </a:endParaRPr>
          </a:p>
          <a:p>
            <a:pPr>
              <a:buFontTx/>
              <a:buChar char="-"/>
            </a:pPr>
            <a:endParaRPr lang="fa-IR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376" y="1219200"/>
            <a:ext cx="7772400" cy="12192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Titr" pitchFamily="2" charset="-78"/>
              </a:rPr>
              <a:t>پیدا کردن لحظه های مناسب آموزش 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6096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600" dirty="0" smtClean="0"/>
              <a:t/>
            </a:r>
            <a:br>
              <a:rPr lang="fa-IR" sz="3600" dirty="0" smtClean="0"/>
            </a:b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نکات مهم :</a:t>
            </a:r>
            <a:br>
              <a:rPr lang="fa-IR" sz="27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</a:br>
            <a:r>
              <a:rPr lang="fa-IR" sz="2700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/>
            </a:r>
            <a:br>
              <a:rPr lang="fa-IR" sz="2700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</a:b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/>
            </a:r>
            <a:br>
              <a:rPr lang="fa-IR" sz="27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</a:b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از هر لحظه مناسبی </a:t>
            </a:r>
            <a:r>
              <a:rPr lang="fa-IR" sz="2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برای دادن اطلاعات بهره بگیرید</a:t>
            </a:r>
            <a:br>
              <a:rPr lang="fa-IR" sz="2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700" dirty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/>
            </a:r>
            <a:br>
              <a:rPr lang="fa-IR" sz="2700" dirty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700" dirty="0" smtClean="0">
                <a:cs typeface="B Titr" pitchFamily="2" charset="-78"/>
              </a:rPr>
              <a:t/>
            </a:r>
            <a:br>
              <a:rPr lang="fa-IR" sz="2700" dirty="0" smtClean="0">
                <a:cs typeface="B Titr" pitchFamily="2" charset="-78"/>
              </a:rPr>
            </a:br>
            <a:r>
              <a:rPr lang="fa-IR" sz="2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اگر احساس کردید </a:t>
            </a: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موضوعی را اشتباه گفته </a:t>
            </a:r>
            <a:r>
              <a:rPr lang="fa-IR" sz="2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اید آن را اصلاح کنید. </a:t>
            </a:r>
            <a:br>
              <a:rPr lang="fa-IR" sz="2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بگویید با مطالعاتی که داشتم به این نتیجه رسیدم</a:t>
            </a:r>
            <a:r>
              <a:rPr lang="fa-IR" sz="2700" dirty="0" smtClean="0">
                <a:cs typeface="B Titr" pitchFamily="2" charset="-78"/>
              </a:rPr>
              <a:t/>
            </a:r>
            <a:br>
              <a:rPr lang="fa-IR" sz="2700" dirty="0" smtClean="0">
                <a:cs typeface="B Titr" pitchFamily="2" charset="-78"/>
              </a:rPr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07680" cy="472440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22848"/>
          </a:xfrm>
        </p:spPr>
        <p:txBody>
          <a:bodyPr/>
          <a:lstStyle/>
          <a:p>
            <a:pPr marL="0" indent="0" algn="r">
              <a:buNone/>
            </a:pPr>
            <a:endParaRPr lang="fa-IR" dirty="0" smtClean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Titr" pitchFamily="2" charset="-78"/>
              </a:rPr>
              <a:t>نکات مهم برای سن </a:t>
            </a:r>
            <a:r>
              <a:rPr lang="fa-IR" sz="2400" dirty="0">
                <a:solidFill>
                  <a:schemeClr val="accent1"/>
                </a:solidFill>
                <a:cs typeface="B Titr" pitchFamily="2" charset="-78"/>
              </a:rPr>
              <a:t>3 تا 6 </a:t>
            </a:r>
            <a:r>
              <a:rPr lang="fa-IR" sz="2400" dirty="0">
                <a:cs typeface="B Titr" pitchFamily="2" charset="-78"/>
              </a:rPr>
              <a:t>سال</a:t>
            </a:r>
          </a:p>
          <a:p>
            <a:pPr marL="0" indent="0" algn="r">
              <a:buNone/>
            </a:pPr>
            <a:endParaRPr lang="fa-IR" dirty="0">
              <a:cs typeface="B Titr" pitchFamily="2" charset="-78"/>
            </a:endParaRPr>
          </a:p>
          <a:p>
            <a:pPr marL="0" indent="0" algn="r">
              <a:buNone/>
            </a:pPr>
            <a:endParaRPr lang="fa-IR" sz="2400" dirty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Titr" pitchFamily="2" charset="-78"/>
              </a:rPr>
              <a:t>آشنا کردن کودک با </a:t>
            </a:r>
            <a:r>
              <a:rPr lang="fa-IR" sz="2400" dirty="0" smtClean="0">
                <a:solidFill>
                  <a:schemeClr val="accent1"/>
                </a:solidFill>
                <a:cs typeface="B Titr" pitchFamily="2" charset="-78"/>
              </a:rPr>
              <a:t>اندام های خصوصی بدن و گفتن تفاوت های بین دختر و پسر توسط عروسک دختر و پسر یا تصویر </a:t>
            </a:r>
          </a:p>
          <a:p>
            <a:pPr marL="0" indent="0" algn="r">
              <a:buNone/>
            </a:pPr>
            <a:endParaRPr lang="fa-IR" sz="2400" dirty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Titr" pitchFamily="2" charset="-78"/>
              </a:rPr>
              <a:t>آشنا کردن کودک با </a:t>
            </a:r>
            <a:r>
              <a:rPr lang="fa-IR" sz="2400" dirty="0" smtClean="0">
                <a:solidFill>
                  <a:schemeClr val="accent1"/>
                </a:solidFill>
                <a:cs typeface="B Titr" pitchFamily="2" charset="-78"/>
              </a:rPr>
              <a:t>قوانین لمس</a:t>
            </a:r>
          </a:p>
          <a:p>
            <a:pPr marL="0" indent="0" algn="r">
              <a:buNone/>
            </a:pPr>
            <a:endParaRPr lang="fa-IR" sz="2400" b="1" dirty="0" smtClean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Titr" pitchFamily="2" charset="-78"/>
              </a:rPr>
              <a:t>آشنا کردن کودک با </a:t>
            </a:r>
            <a:r>
              <a:rPr lang="fa-IR" sz="2400" dirty="0" smtClean="0">
                <a:solidFill>
                  <a:schemeClr val="accent1"/>
                </a:solidFill>
                <a:cs typeface="B Titr" pitchFamily="2" charset="-78"/>
              </a:rPr>
              <a:t>مفهوم آزار جنسی</a:t>
            </a:r>
            <a:endParaRPr lang="en-US" sz="2400" dirty="0">
              <a:solidFill>
                <a:schemeClr val="accent1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5" descr="C:\Users\farshid\Downloads\Image\sex-ed-doll-censor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8817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8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524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sz="2700" dirty="0" smtClean="0">
                <a:solidFill>
                  <a:schemeClr val="tx1"/>
                </a:solidFill>
                <a:cs typeface="B Titr" pitchFamily="2" charset="-78"/>
              </a:rPr>
              <a:t>نکات مهم برای </a:t>
            </a:r>
            <a:r>
              <a:rPr lang="fa-IR" sz="2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سن </a:t>
            </a:r>
            <a:r>
              <a:rPr lang="fa-IR" sz="2700" dirty="0">
                <a:cs typeface="B Titr" pitchFamily="2" charset="-78"/>
              </a:rPr>
              <a:t>6 تا 9 </a:t>
            </a:r>
            <a:r>
              <a:rPr lang="fa-IR" sz="2700" dirty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سال</a:t>
            </a:r>
            <a:endParaRPr lang="en-US" sz="27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962400"/>
            <a:ext cx="7772400" cy="2362200"/>
          </a:xfrm>
        </p:spPr>
        <p:txBody>
          <a:bodyPr>
            <a:normAutofit lnSpcReduction="10000"/>
          </a:bodyPr>
          <a:lstStyle/>
          <a:p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تو لید مثل حیوانات و گیاهان را به عنوان بخشی از چرخه حیات درک </a:t>
            </a:r>
          </a:p>
          <a:p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کند</a:t>
            </a:r>
          </a:p>
          <a:p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  <a:p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مفهوم خانواده ، پدر ، مادر ،ازدواج و طلاق را درک کند</a:t>
            </a:r>
          </a:p>
          <a:p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  <a:p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از تفاوت دو جنس آگاه باشد و از واژگان درست برای اندام تناسلی خود و جنس مخالف استفاده کند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farshid\Downloads\Image\life-cyc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122"/>
            <a:ext cx="8534400" cy="66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5240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نکات مهم برای  سن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9 تا 13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سال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772400" cy="1905000"/>
          </a:xfrm>
        </p:spPr>
        <p:txBody>
          <a:bodyPr/>
          <a:lstStyle/>
          <a:p>
            <a:endParaRPr lang="fa-I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با تغییرات طبیعی دختران و پسران در سن بلوغ آشنا باشد</a:t>
            </a:r>
          </a:p>
          <a:p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  <a:p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با سو استفاده جنسی آشنا باشد و بتواند در موقعیت های خطرناک خود را حفظ کند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914400"/>
            <a:ext cx="7772400" cy="4800600"/>
          </a:xfrm>
        </p:spPr>
        <p:txBody>
          <a:bodyPr/>
          <a:lstStyle/>
          <a:p>
            <a:r>
              <a:rPr lang="fa-IR" sz="2400" dirty="0" smtClean="0">
                <a:solidFill>
                  <a:schemeClr val="accent1"/>
                </a:solidFill>
                <a:cs typeface="B Titr" pitchFamily="2" charset="-78"/>
              </a:rPr>
              <a:t>معرفی کتاب </a:t>
            </a:r>
          </a:p>
          <a:p>
            <a:endParaRPr lang="fa-IR" sz="2400" dirty="0">
              <a:cs typeface="B Titr" pitchFamily="2" charset="-78"/>
            </a:endParaRPr>
          </a:p>
          <a:p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مجموعه کتاب های سفید ( چگونه از حق خود دفاع کنیم ) انتشارات بنفشه</a:t>
            </a:r>
          </a:p>
          <a:p>
            <a:endParaRPr lang="fa-IR" sz="2400" dirty="0">
              <a:cs typeface="B Titr" pitchFamily="2" charset="-78"/>
            </a:endParaRPr>
          </a:p>
          <a:p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کلیدهای تربیت کودکان / کلیدهای آموزش و مراقبت از سلامت جنسی در کودکان و نوجوانان </a:t>
            </a:r>
          </a:p>
          <a:p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  <a:p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راهنمای تربیت بهتر کودکان و نوجوانان / خانواده و تربیت جنسی کودکان و نوجوانان ، تالیف و ترجمه : ماندانا سلحشور </a:t>
            </a:r>
            <a:endParaRPr lang="en-US" sz="24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804"/>
            <a:ext cx="8534400" cy="579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4751" y="1066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آرامشی همیشگی برای شما آرزومندم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0"/>
            <a:ext cx="7239000" cy="2057400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تربیت جنسی </a:t>
            </a:r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آگاهانه و موثر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والدین در این زمینه همیشه نگران زیاد گفتن ،کم گفتن و یا گیج کردن کودک هستند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457200"/>
            <a:ext cx="7772400" cy="5867400"/>
          </a:xfrm>
        </p:spPr>
        <p:txBody>
          <a:bodyPr>
            <a:normAutofit/>
          </a:bodyPr>
          <a:lstStyle/>
          <a:p>
            <a:pPr rtl="1"/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به کلیه ی اقداماتی که از دوران اولیه ی زندگی انسان در جهت رشد متعادل و مناسب غریزه ی جنسی صورت می گیرد تربیت جنسی می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گویند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که شامل اهداف زیر می باشد :</a:t>
            </a:r>
            <a:b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/>
            </a:r>
            <a:b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chemeClr val="accent1"/>
                </a:solidFill>
                <a:cs typeface="B Titr" pitchFamily="2" charset="-78"/>
              </a:rPr>
              <a:t>اطلاع رسانی جنسی</a:t>
            </a:r>
            <a:br>
              <a:rPr lang="fa-IR" sz="2000" dirty="0" smtClean="0">
                <a:solidFill>
                  <a:schemeClr val="accent1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chemeClr val="accent1"/>
                </a:solidFill>
                <a:cs typeface="B Titr" pitchFamily="2" charset="-78"/>
              </a:rPr>
              <a:t>کمک به تکامل رفتارهای جنسی و کمک به اجرای وظایف جنسی</a:t>
            </a:r>
            <a:br>
              <a:rPr lang="fa-IR" sz="2000" dirty="0" smtClean="0">
                <a:solidFill>
                  <a:schemeClr val="accent1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chemeClr val="accent1"/>
                </a:solidFill>
                <a:cs typeface="B Titr" pitchFamily="2" charset="-78"/>
              </a:rPr>
              <a:t>تداوم و بقای نسل و رسیدن به آرامش است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2400" dirty="0" smtClean="0">
                <a:solidFill>
                  <a:schemeClr val="accent1"/>
                </a:solidFill>
                <a:cs typeface="B Titr" pitchFamily="2" charset="-78"/>
              </a:rPr>
              <a:t>نکته مهم :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این یک اصل کلی است که کودک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همیشه سئوال دارد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/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حتی اگر سکوت می کند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fa-IR" sz="2400" dirty="0" smtClean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Titr" pitchFamily="2" charset="-78"/>
              </a:rPr>
              <a:t>مشکلات والدین در </a:t>
            </a:r>
            <a:r>
              <a:rPr lang="fa-IR" sz="2400" dirty="0" smtClean="0">
                <a:solidFill>
                  <a:schemeClr val="accent1"/>
                </a:solidFill>
                <a:cs typeface="B Titr" pitchFamily="2" charset="-78"/>
              </a:rPr>
              <a:t>پاسخ دادن به پرسش های جنسی کودک</a:t>
            </a:r>
          </a:p>
          <a:p>
            <a:pPr marL="0" indent="0" algn="r">
              <a:buNone/>
            </a:pPr>
            <a:endParaRPr lang="fa-IR" sz="2400" dirty="0" smtClean="0">
              <a:cs typeface="B Titr" pitchFamily="2" charset="-78"/>
            </a:endParaRPr>
          </a:p>
          <a:p>
            <a:pPr marL="0" indent="0" algn="r">
              <a:buNone/>
            </a:pPr>
            <a:endParaRPr lang="fa-IR" sz="2400" dirty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Titr" pitchFamily="2" charset="-78"/>
              </a:rPr>
              <a:t>شرم و حیا </a:t>
            </a:r>
          </a:p>
          <a:p>
            <a:pPr marL="0" indent="0" algn="r">
              <a:buNone/>
            </a:pPr>
            <a:endParaRPr lang="fa-IR" sz="2400" dirty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Titr" pitchFamily="2" charset="-78"/>
              </a:rPr>
              <a:t>حقایق را می خواهند بگویند ولی از شیوه ی درست بیان آن بی خبرند</a:t>
            </a:r>
          </a:p>
          <a:p>
            <a:pPr marL="0" indent="0" algn="r">
              <a:buNone/>
            </a:pPr>
            <a:endParaRPr lang="fa-IR" sz="2400" dirty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cs typeface="B Titr" pitchFamily="2" charset="-78"/>
              </a:rPr>
              <a:t>برخی وحشت دارند که پاسخ ها برای کودک بدآموزی داشته باشد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762000"/>
            <a:ext cx="7772400" cy="19812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اولین گام در تربیت جنسی ، </a:t>
            </a:r>
            <a:r>
              <a:rPr lang="fa-IR" sz="2400" dirty="0" smtClean="0">
                <a:solidFill>
                  <a:schemeClr val="accent1"/>
                </a:solidFill>
                <a:cs typeface="B Titr" pitchFamily="2" charset="-78"/>
              </a:rPr>
              <a:t>آموزش جنسی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است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/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/>
            </a:r>
            <a:b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/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تربیت جنسی مراقبت هایش از </a:t>
            </a:r>
            <a:r>
              <a:rPr lang="fa-IR" sz="2400" dirty="0" smtClean="0">
                <a:solidFill>
                  <a:schemeClr val="accent1"/>
                </a:solidFill>
                <a:cs typeface="B Titr" pitchFamily="2" charset="-78"/>
              </a:rPr>
              <a:t>دوران نوزادی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است ولی شروع آموزش از سن </a:t>
            </a:r>
            <a:r>
              <a:rPr lang="fa-IR" sz="2400" dirty="0" smtClean="0">
                <a:solidFill>
                  <a:schemeClr val="accent1"/>
                </a:solidFill>
                <a:cs typeface="B Titr" pitchFamily="2" charset="-78"/>
              </a:rPr>
              <a:t>3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سالگی است یعنی از زمانی که کودک دارای رشد زبانی می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شود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191000"/>
            <a:ext cx="7772400" cy="1981200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لازم نیست  اطلاعات را یک جا در اختیار کودک بگذارید ، از . مفاهیم پایه شروع کنید و با افزایش درک او، شما نیز پیش بروید. همگام با کودک ،نه جلوتر و نه عقب تر</a:t>
            </a:r>
          </a:p>
          <a:p>
            <a:pPr rtl="1"/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  <a:p>
            <a:pPr rtl="1"/>
            <a:r>
              <a:rPr lang="fa-IR" b="1" dirty="0" smtClean="0">
                <a:solidFill>
                  <a:schemeClr val="accent1"/>
                </a:solidFill>
                <a:cs typeface="B Titr" pitchFamily="2" charset="-78"/>
              </a:rPr>
              <a:t>نکته مهم :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در هر سن و موقعیت باید اطلاعات مناسب را در اختیار کودک قرار داد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838200"/>
            <a:ext cx="7772400" cy="16764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اولین قدم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در آموزش جنسی ،آموزش در ارتباط با مفهوم جنسیت است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038600"/>
            <a:ext cx="7772400" cy="2362200"/>
          </a:xfrm>
        </p:spPr>
        <p:txBody>
          <a:bodyPr/>
          <a:lstStyle/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جنسیت شامل :</a:t>
            </a:r>
          </a:p>
          <a:p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چگونگی کارکرد بدن انسان</a:t>
            </a:r>
          </a:p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مفاهیمی مربوط به روابط انسانی</a:t>
            </a:r>
          </a:p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مهارت های زندگی فردی</a:t>
            </a:r>
          </a:p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هویت جنسی</a:t>
            </a:r>
          </a:p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مسائل بهداشتی</a:t>
            </a:r>
            <a:r>
              <a:rPr lang="fa-IR" dirty="0" smtClean="0">
                <a:cs typeface="B Titr" pitchFamily="2" charset="-78"/>
              </a:rPr>
              <a:t>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838200"/>
            <a:ext cx="7772400" cy="2810806"/>
          </a:xfrm>
        </p:spPr>
        <p:txBody>
          <a:bodyPr>
            <a:normAutofit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جنست سالم همراه با مجموعه ای از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ارزش ها و اخلاقیات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به زندگی جهت می دهد</a:t>
            </a:r>
            <a:b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endParaRPr lang="en-US" sz="24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114800"/>
            <a:ext cx="7772400" cy="2362200"/>
          </a:xfrm>
        </p:spPr>
        <p:txBody>
          <a:bodyPr/>
          <a:lstStyle/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مهارت های زندگی و اصول اخلاقی برای زندگی آینده کودک لازم هستند</a:t>
            </a:r>
          </a:p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تا در شکل گیری عزت نفس و تعیین سلامت روان کودک نقش بازی کنند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2133600"/>
          </a:xfrm>
        </p:spPr>
        <p:txBody>
          <a:bodyPr>
            <a:normAutofit/>
          </a:bodyPr>
          <a:lstStyle/>
          <a:p>
            <a:pPr rtl="1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هر چه والدین نسبت به نقش جنسیتی خود </a:t>
            </a:r>
            <a:r>
              <a:rPr lang="fa-IR" sz="2400" dirty="0" smtClean="0">
                <a:cs typeface="B Titr" pitchFamily="2" charset="-78"/>
              </a:rPr>
              <a:t> احساس بهتری داشته باشند با روش های موثر تری جنسیت خود را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فرافکنی می کنند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886200"/>
            <a:ext cx="7772400" cy="1066800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آموزش جنسیتی شامل تمام رفتارهای مربوط به زن و مرد بودن  است، آگاهی در مورد نقش های جنسیتی که رسانه ها می دهند نیز پر اهمیت است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295400"/>
            <a:ext cx="7772400" cy="1447800"/>
          </a:xfrm>
        </p:spPr>
        <p:txBody>
          <a:bodyPr>
            <a:normAutofit/>
          </a:bodyPr>
          <a:lstStyle/>
          <a:p>
            <a:r>
              <a:rPr lang="fa-IR" sz="2700" dirty="0" smtClean="0">
                <a:cs typeface="B Titr" pitchFamily="2" charset="-78"/>
              </a:rPr>
              <a:t>شاه کلید های اساسی</a:t>
            </a:r>
            <a:r>
              <a:rPr lang="fa-IR" sz="2700" dirty="0" smtClean="0"/>
              <a:t>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581400"/>
            <a:ext cx="7772400" cy="2895600"/>
          </a:xfrm>
        </p:spPr>
        <p:txBody>
          <a:bodyPr>
            <a:normAutofit lnSpcReduction="10000"/>
          </a:bodyPr>
          <a:lstStyle/>
          <a:p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همه انسان ها تجربه ظرفیت احساسات جنسی را </a:t>
            </a:r>
          </a:p>
          <a:p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دارندو با آن به دنیا می آیند</a:t>
            </a:r>
          </a:p>
          <a:p>
            <a:pPr>
              <a:buFontTx/>
              <a:buChar char="-"/>
            </a:pPr>
            <a:endPara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  <a:p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جنسیت سالم بخشی حیاتی از عزت نفس کودک است</a:t>
            </a:r>
          </a:p>
          <a:p>
            <a:pPr lvl="1" algn="r"/>
            <a:endParaRPr lang="fa-IR" b="1" dirty="0">
              <a:cs typeface="B Titr" pitchFamily="2" charset="-78"/>
            </a:endParaRPr>
          </a:p>
          <a:p>
            <a:pPr lvl="1" algn="r"/>
            <a:r>
              <a:rPr lang="fa-IR" b="1" dirty="0" smtClean="0">
                <a:cs typeface="B Titr" pitchFamily="2" charset="-78"/>
              </a:rPr>
              <a:t>الگوی پدر و مادر نقش مهمی در رشد طبیعی و مناسب فرزند دارد  </a:t>
            </a:r>
          </a:p>
          <a:p>
            <a:pPr lvl="1" algn="r" rtl="1">
              <a:buFontTx/>
              <a:buChar char="-"/>
            </a:pPr>
            <a:endParaRPr lang="fa-IR" b="1" dirty="0" smtClean="0">
              <a:cs typeface="B Titr" pitchFamily="2" charset="-78"/>
            </a:endParaRPr>
          </a:p>
          <a:p>
            <a:pPr rtl="1"/>
            <a:r>
              <a:rPr lang="fa-IR" sz="2400" b="1" dirty="0" smtClean="0">
                <a:solidFill>
                  <a:schemeClr val="tx1"/>
                </a:solidFill>
                <a:cs typeface="B Titr" pitchFamily="2" charset="-78"/>
              </a:rPr>
              <a:t>جنسیت سالم هم بر جنبه جسمی  و هم عاطفی اثر  می گذارد </a:t>
            </a:r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  <a:p>
            <a:pPr lvl="1" rtl="1"/>
            <a:endParaRPr lang="fa-I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262</TotalTime>
  <Words>629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PowerPoint Presentation</vt:lpstr>
      <vt:lpstr> تربیت جنسی آگاهانه و موثر</vt:lpstr>
      <vt:lpstr>به کلیه ی اقداماتی که از دوران اولیه ی زندگی انسان در جهت رشد متعادل و مناسب غریزه ی جنسی صورت می گیرد تربیت جنسی می گویند که شامل اهداف زیر می باشد :  اطلاع رسانی جنسی کمک به تکامل رفتارهای جنسی و کمک به اجرای وظایف جنسی تداوم و بقای نسل و رسیدن به آرامش است    نکته مهم : این یک اصل کلی است که کودک همیشه سئوال دارد حتی اگر سکوت می کند  </vt:lpstr>
      <vt:lpstr>PowerPoint Presentation</vt:lpstr>
      <vt:lpstr>اولین گام در تربیت جنسی ، آموزش جنسی است   تربیت جنسی مراقبت هایش از دوران نوزادی است ولی شروع آموزش از سن 3 سالگی است یعنی از زمانی که کودک دارای رشد زبانی می شود</vt:lpstr>
      <vt:lpstr>اولین قدم در آموزش جنسی ،آموزش در ارتباط با مفهوم جنسیت است</vt:lpstr>
      <vt:lpstr>  جنست سالم همراه با مجموعه ای از ارزش ها و اخلاقیات به زندگی جهت می دهد </vt:lpstr>
      <vt:lpstr>هر چه والدین نسبت به نقش جنسیتی خود  احساس بهتری داشته باشند با روش های موثر تری جنسیت خود را فرافکنی می کنند</vt:lpstr>
      <vt:lpstr>شاه کلید های اساسی  </vt:lpstr>
      <vt:lpstr>والدین باید پیام های روشنی درباره ارزش های خانوادگی خود در مورد جنسیت به کودکان انتقال دهند</vt:lpstr>
      <vt:lpstr>پیدا کردن لحظه های مناسب آموزش </vt:lpstr>
      <vt:lpstr> نکات مهم :   از هر لحظه مناسبی برای دادن اطلاعات بهره بگیرید   اگر احساس کردید موضوعی را اشتباه گفته اید آن را اصلاح کنید.  بگویید با مطالعاتی که داشتم به این نتیجه رسیدم    </vt:lpstr>
      <vt:lpstr>PowerPoint Presentation</vt:lpstr>
      <vt:lpstr>PowerPoint Presentation</vt:lpstr>
      <vt:lpstr> نکات مهم برای سن 6 تا 9 سال</vt:lpstr>
      <vt:lpstr>PowerPoint Presentation</vt:lpstr>
      <vt:lpstr>نکات مهم برای  سن 9 تا 13 سال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farshid</cp:lastModifiedBy>
  <cp:revision>40</cp:revision>
  <dcterms:created xsi:type="dcterms:W3CDTF">2006-08-16T00:00:00Z</dcterms:created>
  <dcterms:modified xsi:type="dcterms:W3CDTF">2017-08-01T10:32:28Z</dcterms:modified>
</cp:coreProperties>
</file>