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2"/>
  </p:notesMasterIdLst>
  <p:sldIdLst>
    <p:sldId id="256" r:id="rId3"/>
    <p:sldId id="303" r:id="rId4"/>
    <p:sldId id="341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3" r:id="rId35"/>
    <p:sldId id="338" r:id="rId36"/>
    <p:sldId id="290" r:id="rId37"/>
    <p:sldId id="291" r:id="rId38"/>
    <p:sldId id="292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31" r:id="rId47"/>
    <p:sldId id="301" r:id="rId48"/>
    <p:sldId id="302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37" r:id="rId59"/>
    <p:sldId id="339" r:id="rId60"/>
    <p:sldId id="340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735" autoAdjust="0"/>
    <p:restoredTop sz="94660"/>
  </p:normalViewPr>
  <p:slideViewPr>
    <p:cSldViewPr>
      <p:cViewPr>
        <p:scale>
          <a:sx n="75" d="100"/>
          <a:sy n="75" d="100"/>
        </p:scale>
        <p:origin x="-485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86A78-79E7-4224-9302-D43CBCD00E04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84341-B8F4-4595-8FE1-8468E6D985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F84E15-E099-4116-B265-163F06A5AF45}" type="datetime1">
              <a:rPr lang="en-US" smtClean="0"/>
              <a:t>12/10/2017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A9D12-3C3F-4880-8C31-EE436D943564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8BD7C4-06D7-4B7D-BE45-9111499A03C1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7DC8C-CD3B-43E3-9166-B84DB4817B57}" type="datetime1">
              <a:rPr lang="en-US" smtClean="0"/>
              <a:t>12/10/2017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23470-F057-4098-8842-80938321A5D3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C5949-9387-4D95-9BE4-05B8E76EB3BA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A8166-B5B7-4A0D-8B9B-E99834EE3D07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4D36-D9BC-41AE-9C06-BAFD706C8A5D}" type="datetime1">
              <a:rPr lang="en-US" smtClean="0"/>
              <a:t>12/10/2017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47991C-62AC-473A-B45E-09AFFB529F4B}" type="datetime1">
              <a:rPr lang="en-US" smtClean="0"/>
              <a:t>12/10/2017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00898-C371-4E42-B614-043E528AB487}" type="datetime1">
              <a:rPr lang="en-US" smtClean="0"/>
              <a:t>12/10/2017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7CC50-15E6-42A8-9FD8-4332777436A9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665DCD-95D5-4072-8441-B400094D76C7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6E1D7-60A9-4541-B4C6-1D84CF3FBED2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36F1B2-F0CA-4FE7-AF75-E4546F608FB9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656BDA-162F-44D2-BBCA-81501EADAF92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69581B-B963-47BF-80A1-0F1F8BC8E1E7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48799-C819-43F3-89D8-0E04C39E69B1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8D924-C334-4659-94B2-759848B31FB8}" type="datetime1">
              <a:rPr lang="en-US" smtClean="0"/>
              <a:t>12/10/2017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2D8D9-A8EE-4D04-B038-34F23FF59426}" type="datetime1">
              <a:rPr lang="en-US" smtClean="0"/>
              <a:t>12/10/2017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016F37-FEF0-4900-A9B1-A3C8B87F57D2}" type="datetime1">
              <a:rPr lang="en-US" smtClean="0"/>
              <a:t>12/10/2017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7429D-F5FF-45BD-A07D-952E45EAB968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9DF68-C2B4-4447-A6E9-789923CE483C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EF1743-E44F-41B1-B285-66534521BDF6}" type="datetime1">
              <a:rPr lang="en-US" smtClean="0"/>
              <a:t>12/10/2017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9810AC-6394-489A-870D-4FCCC5E25EF3}" type="datetime1">
              <a:rPr lang="en-US" smtClean="0"/>
              <a:t>12/10/2017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@Computer_IT_Engineering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354FF1-3348-4B6B-A0F6-7392AEC05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5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6.xml"/><Relationship Id="rId5" Type="http://schemas.openxmlformats.org/officeDocument/2006/relationships/slide" Target="slide35.xml"/><Relationship Id="rId4" Type="http://schemas.openxmlformats.org/officeDocument/2006/relationships/slide" Target="slide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ord\Desktop\D-M\Classification.ppt" TargetMode="External"/><Relationship Id="rId2" Type="http://schemas.openxmlformats.org/officeDocument/2006/relationships/hyperlink" Target="file:///C:\Users\Lord\Desktop\D-M\Association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hyperlink" Target="file:///C:\Users\Lord\Desktop\D-M\DM%20Project-V4.ppsx" TargetMode="External"/><Relationship Id="rId4" Type="http://schemas.openxmlformats.org/officeDocument/2006/relationships/hyperlink" Target="file:///C:\Users\Lord\Desktop\D-M\Clustering.ppt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12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15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18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ord\Desktop\D-M\PARDIS1.mp4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Lord\Desktop\D-M\Algoritmo%20k-medias%20usando%20Clementine.mp4" TargetMode="External"/><Relationship Id="rId4" Type="http://schemas.openxmlformats.org/officeDocument/2006/relationships/hyperlink" Target="file:///C:\Users\Lord\Desktop\D-M\PARDIS2.mp4" TargetMode="Externa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hyperlink" Target="file:///C:\Users\Lord\Desktop\D-M\DM%20Project-V4.ppsx" TargetMode="External"/><Relationship Id="rId7" Type="http://schemas.openxmlformats.org/officeDocument/2006/relationships/hyperlink" Target="file:///C:\Users\Lord\Desktop\D-M\Weka\Weka_a_tool_for_exploratory_data_mining.ppt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Lord\Desktop\D-M\Weka\WekaManual-3.6.0.pdf" TargetMode="External"/><Relationship Id="rId5" Type="http://schemas.openxmlformats.org/officeDocument/2006/relationships/hyperlink" Target="file:///C:\Users\Lord\Desktop\D-M\Class%20weka%20Project.mp4" TargetMode="External"/><Relationship Id="rId4" Type="http://schemas.openxmlformats.org/officeDocument/2006/relationships/hyperlink" Target="file:///C:\Users\Lord\Desktop\D-M\Weka%20Data%20Mining%20Demo.mp4" TargetMode="Externa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file:///C:\Users\Lord\Desktop\D-M\RapidMiner\rapidminer-4.4-tutori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06625"/>
            <a:ext cx="7772400" cy="1470025"/>
          </a:xfrm>
        </p:spPr>
        <p:txBody>
          <a:bodyPr/>
          <a:lstStyle/>
          <a:p>
            <a:r>
              <a:rPr lang="fa-IR" sz="8000" dirty="0" smtClean="0">
                <a:cs typeface="B Lotus" pitchFamily="2" charset="-78"/>
              </a:rPr>
              <a:t>به نام خدا</a:t>
            </a:r>
            <a:endParaRPr lang="en-US" sz="8000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6400800" cy="1752600"/>
          </a:xfrm>
        </p:spPr>
        <p:txBody>
          <a:bodyPr>
            <a:normAutofit/>
          </a:bodyPr>
          <a:lstStyle/>
          <a:p>
            <a:r>
              <a:rPr lang="fa-IR" sz="6000" dirty="0" smtClean="0">
                <a:cs typeface="B Lotus" pitchFamily="2" charset="-78"/>
              </a:rPr>
              <a:t>داده کاوی</a:t>
            </a:r>
            <a:endParaRPr lang="en-US" sz="6000" dirty="0">
              <a:cs typeface="B Lotus" pitchFamily="2" charset="-78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73" y="1143000"/>
            <a:ext cx="2667037" cy="5181671"/>
            <a:chOff x="3302" y="679"/>
            <a:chExt cx="2263" cy="2209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37" y="679"/>
              <a:ext cx="2063" cy="18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302" y="2570"/>
              <a:ext cx="2263" cy="318"/>
            </a:xfrm>
            <a:prstGeom prst="rect">
              <a:avLst/>
            </a:prstGeom>
            <a:solidFill>
              <a:srgbClr val="BBE0E3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  <a:buClr>
                  <a:srgbClr val="CC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smtClean="0">
                  <a:solidFill>
                    <a:srgbClr val="CC0000"/>
                  </a:solidFill>
                </a:rPr>
                <a:t>Mining </a:t>
              </a:r>
              <a:r>
                <a:rPr lang="en-GB" sz="1600" b="1" dirty="0">
                  <a:solidFill>
                    <a:srgbClr val="CC0000"/>
                  </a:solidFill>
                </a:rPr>
                <a:t>needle in </a:t>
              </a:r>
              <a:r>
                <a:rPr lang="en-GB" sz="1600" b="1" dirty="0" smtClean="0">
                  <a:solidFill>
                    <a:srgbClr val="CC0000"/>
                  </a:solidFill>
                </a:rPr>
                <a:t>a haystack</a:t>
              </a:r>
              <a:r>
                <a:rPr lang="en-GB" sz="1600" b="1" dirty="0">
                  <a:solidFill>
                    <a:srgbClr val="CC0000"/>
                  </a:solidFill>
                </a:rPr>
                <a:t>.  </a:t>
              </a:r>
              <a:br>
                <a:rPr lang="en-GB" sz="1600" b="1" dirty="0">
                  <a:solidFill>
                    <a:srgbClr val="CC0000"/>
                  </a:solidFill>
                </a:rPr>
              </a:br>
              <a:r>
                <a:rPr lang="en-GB" sz="1600" b="1" dirty="0">
                  <a:solidFill>
                    <a:srgbClr val="CC0000"/>
                  </a:solidFill>
                </a:rPr>
                <a:t>So much hay and so little </a:t>
              </a:r>
              <a:r>
                <a:rPr lang="en-GB" sz="1600" b="1" dirty="0" smtClean="0">
                  <a:solidFill>
                    <a:srgbClr val="CC0000"/>
                  </a:solidFill>
                </a:rPr>
                <a:t>time</a:t>
              </a:r>
              <a:endParaRPr lang="en-GB" sz="1600" b="1" dirty="0">
                <a:solidFill>
                  <a:srgbClr val="CC0000"/>
                </a:solidFill>
              </a:endParaRPr>
            </a:p>
          </p:txBody>
        </p:sp>
      </p:grp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داده کاوی – آنالیزموفقیت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در یک دانشگاه برای بررسی میزان موفقیت آن با معیار های چون مسابقات علمی و فرهنگی – تعداد قبولی در کنکور و محل قبولی دانشجویان در ادامه تحصیل  – نمرات دانشجویان – مسابقات خوارزمی  و... میباشد ، حال سوال این است نمرات کلاسی و مدارک اساتید و تعداد مقالات اساتید ، دوره های ضمن خدمت ، سطح مدرک مدرسان چه رابطه ای با معیار های گفته شده دارد</a:t>
            </a: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کاربرد داده کاوی در تجارت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Lotus" pitchFamily="2" charset="-78"/>
              </a:rPr>
              <a:t>تعیین الگوی خرید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تجزیه تحلیل سبد خرید بازار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بخش بندی بازار و تقسیم بندی مشتریان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بازار یابی برای محصولات جدید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قیمت گذاری محصولات و خدمات جدید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تعیین و شناسایی بازار هدف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شناسایی نارضایتی مشتریان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پیش بینی میزان خرید مشتریان از طریق </a:t>
            </a:r>
            <a:r>
              <a:rPr lang="en-US" dirty="0" smtClean="0">
                <a:cs typeface="B Lotus" pitchFamily="2" charset="-78"/>
              </a:rPr>
              <a:t>Email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داده کاوی - بانکداری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تشخیص مشتریان ثابت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ریسک پرداخت وام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رتبه بندی اعتباری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کشف کلاهبرداری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کشف تراکنش های مشکوک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پول شویی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داده کاوی در بیمه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پیش بینی میزان خرید بیمه نامه جدید توسط مشتریان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تجزیه و تحلیل دعاوی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کشف کلاه برداری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داده کاوی در مخابرات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شناسای مشتریان خوش حساب و بد حساب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ویژه گی های مشتریان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داده کاوی در صنایع آب و برق و گاز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شناسای الگوهای رفتاری مشتریان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پیش بینی میزان مصرف مشتریان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0" y="61722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داده کاوی در پزشکی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Lotus" pitchFamily="2" charset="-78"/>
              </a:rPr>
              <a:t>کشف ارتباط علائم و بیماری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نسخه های پزشکی (با متن کاوی)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آرایه </a:t>
            </a:r>
            <a:r>
              <a:rPr lang="en-US" dirty="0" smtClean="0">
                <a:cs typeface="B Lotus" pitchFamily="2" charset="-78"/>
              </a:rPr>
              <a:t>DNA</a:t>
            </a:r>
            <a:r>
              <a:rPr lang="fa-IR" dirty="0" smtClean="0">
                <a:cs typeface="B Lotus" pitchFamily="2" charset="-78"/>
              </a:rPr>
              <a:t> و زیست پزشکی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تعیین نوع رفتار با بیماران و پیش بینی میزان موفقیت اعمال جراحی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تعیین میزان موفقیت روشهای درمانی در برخورد با بیماران سخت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ژنیتکی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زیستی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پلیس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تشخیص جرائم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ارتباط بین جرائم مختلف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شناسایی و دسته بندی ویژه گی های مجرمین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حوادث رانندگی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داده کاوی در حوادث طبیعی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پیش بینی زلزله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پیش بینی سیل 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داده کاوی در وب کاوی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تشخیص نفوذ به صفحات وب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چگونگی ارتباط بین صفحات گوناگون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چگونگی مشخصات صفحه وب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چگونگی توزیع اطلاعات در وب</a:t>
            </a:r>
          </a:p>
          <a:p>
            <a:pPr algn="r" rtl="1"/>
            <a:r>
              <a:rPr lang="fa-IR" smtClean="0">
                <a:cs typeface="B Lotus" pitchFamily="2" charset="-78"/>
              </a:rPr>
              <a:t>پیشنهاد صفحات مرتبط</a:t>
            </a:r>
            <a:endParaRPr lang="en-US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533400"/>
            <a:ext cx="5105400" cy="2868168"/>
          </a:xfrm>
        </p:spPr>
        <p:txBody>
          <a:bodyPr/>
          <a:lstStyle/>
          <a:p>
            <a:pPr algn="ctr" rtl="1"/>
            <a:r>
              <a:rPr lang="fa-IR" sz="7200" dirty="0" smtClean="0">
                <a:cs typeface="B Lotus" pitchFamily="2" charset="-78"/>
              </a:rPr>
              <a:t>هدف داده</a:t>
            </a:r>
            <a:r>
              <a:rPr lang="en-US" sz="7200" dirty="0" smtClean="0">
                <a:cs typeface="B Lotus" pitchFamily="2" charset="-78"/>
              </a:rPr>
              <a:t> </a:t>
            </a:r>
            <a:r>
              <a:rPr lang="fa-IR" sz="7200" dirty="0" smtClean="0">
                <a:cs typeface="B Lotus" pitchFamily="2" charset="-78"/>
              </a:rPr>
              <a:t>کاوی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dirty="0" smtClean="0">
                <a:cs typeface="B Zar" pitchFamily="2" charset="-78"/>
              </a:rPr>
              <a:t>علم درون یابی داده ها</a:t>
            </a:r>
            <a:endParaRPr lang="en-US" sz="3600" dirty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 rot="21125498">
            <a:off x="224794" y="325940"/>
            <a:ext cx="3467362" cy="5486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تعریف داده کاوی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کاربرد داده کاوی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انواع مدل بندی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انواع الگوریتم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یادآوری مباحث مختلف آمار 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تشریح چند پروژه داده کاوی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معرفی نرم افزار های داده کاوی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فیلم های آموزشی نرم افزار داده کاوی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ارائه چند پروژهه داده کاوی</a:t>
            </a:r>
          </a:p>
          <a:p>
            <a:pPr algn="ctr"/>
            <a:r>
              <a:rPr lang="fa-I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Zar" pitchFamily="2" charset="-78"/>
              </a:rPr>
              <a:t>متون آموزش نرم افزارها</a:t>
            </a:r>
          </a:p>
          <a:p>
            <a:pPr algn="ctr"/>
            <a:endParaRPr lang="fa-IR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Zar" pitchFamily="2" charset="-78"/>
            </a:endParaRPr>
          </a:p>
          <a:p>
            <a:pPr algn="ctr"/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تحلیل چند پروژه داده کاوی – ریسک  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>
                <a:cs typeface="B Zar" pitchFamily="2" charset="-78"/>
              </a:rPr>
              <a:t>زمانی که یک سرمایه گذاری بر اساس طرف دیگر انجام میگیرد موضوع ریسک مطرح است 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در صنایع مختلف ورودی ها مختلف است ولی عناصر مشترکی دارند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مانند : 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اطلاعات پرداخت حساب مشتری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بررسی کل اعتبار مشتری (تعداد کارت های اعتباری، وام ، رهنها)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کلیه پرونده های مختلف مشتری (ورشکستگی ، دادخواست ،دادرسی )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تعداد حسابهای قصور شده ، میزان قصور و تاخر در قصور از جانب مشتری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شرکت میتواند از افرادی که امتیازات بالا را ندارند قرار داد نبندد</a:t>
            </a:r>
          </a:p>
          <a:p>
            <a:pPr algn="r" rtl="1"/>
            <a:endParaRPr lang="en-US" sz="2400" dirty="0">
              <a:cs typeface="B Zar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تحلیل چند پروژه داده کاوی – مدیریت ارتباط با مشتری 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رابطه مشتری با زمان تغییر میکند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پاسخ به سوالاتی همچنون کدام مشتری در اولویت است ، چه چیزی برای فروش پیشنهاد شود ، احتمال قبولی یک پیشنهاد خرید چیست</a:t>
            </a:r>
          </a:p>
          <a:p>
            <a:pPr algn="r" rtl="1"/>
            <a:endParaRPr lang="fa-IR" dirty="0" smtClean="0">
              <a:cs typeface="B Zar" pitchFamily="2" charset="-78"/>
            </a:endParaRP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200400"/>
            <a:ext cx="12954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داده کاوی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3657600"/>
            <a:ext cx="23622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بهبود دانش در مورد مشتری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4114800"/>
            <a:ext cx="1905000" cy="533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بهبود سرویس دهی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572000"/>
            <a:ext cx="1905000" cy="533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رابطه قوی با مشتری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1400" y="5029200"/>
            <a:ext cx="2514600" cy="533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افزایش مراجعات و وفاداری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95800" y="5486400"/>
            <a:ext cx="2514600" cy="533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افزایش مراجعات و وفاداری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1600" y="5943600"/>
            <a:ext cx="2514600" cy="533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افزایش برگشت سرمایه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1" name="Up Arrow 10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تحلیل چند پروژه داده کاوی – متن کاوی  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استخراج دانش از متن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ارائه راهکار مناسب برای دسته بندی حجم عظیم اطلاعات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این موضوع از فیلد های مورد بررسی هوش مصنوعی است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برای مثال سایت </a:t>
            </a:r>
            <a:r>
              <a:rPr lang="en-US" dirty="0" smtClean="0">
                <a:cs typeface="B Zar" pitchFamily="2" charset="-78"/>
              </a:rPr>
              <a:t>Medline </a:t>
            </a:r>
            <a:r>
              <a:rPr lang="fa-IR" dirty="0" smtClean="0">
                <a:cs typeface="B Zar" pitchFamily="2" charset="-78"/>
              </a:rPr>
              <a:t> دارای 10 میلیون چکیده مقاله است و در حالی هر هفته هشت هزار مقاله به این سایت ارسال میگردد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همچنین یکی از فیلد های یاد گیری ماشین میباشد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طبقه بندی متن و اسناد مبتنی بر محتوا شامل تشخیص موضوع متن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ارائه متن ها در قالب علاقه فرد جستجو گر</a:t>
            </a: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تحلیل چند پروژه داده کاوی – وب کاوی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تاثیر رنگ ، لوگو ، سایر قطعات گرافیکی  و طراحی گرافیکی صفحات وب برای داشتن مراجعات زیاد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بررسی فیدبک ها برای تحلیل نقاط ضعف و قدرت سایت </a:t>
            </a: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Zar" pitchFamily="2" charset="-78"/>
              </a:rPr>
              <a:t>تحلیل چند پروژه داده کاوی – تحلیل میزان عمر مشتری 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>
                <a:cs typeface="B Zar" pitchFamily="2" charset="-78"/>
              </a:rPr>
              <a:t>CLV</a:t>
            </a:r>
            <a:r>
              <a:rPr lang="fa-IR" dirty="0" smtClean="0">
                <a:cs typeface="B Zar" pitchFamily="2" charset="-78"/>
              </a:rPr>
              <a:t> میزان عمر مشتری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ارزش طول عمر ، عمر قابل انتظار از مشتری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تاخیر – آخرین سود کسب شده از مشتری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تکرار – دوره های سود دهی مشتری( کشاورزان و شاغلان فصلی )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حجم – کل سود حاصل شده از مشتری خاص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هزینه (نرخ از دست رفتن مشتری، نرخ تخفیف ، هزینه اکتساب مشتری، هزینه ابقاء، دوره زمانی تحلیل مشتری ، حاشیه سود</a:t>
            </a:r>
            <a:endParaRPr lang="en-US" dirty="0">
              <a:cs typeface="B Zar" pitchFamily="2" charset="-78"/>
            </a:endParaRPr>
          </a:p>
        </p:txBody>
      </p:sp>
      <p:sp>
        <p:nvSpPr>
          <p:cNvPr id="5" name="Up Arrow 4">
            <a:hlinkClick r:id="rId2" action="ppaction://hlinksldjump"/>
          </p:cNvPr>
          <p:cNvSpPr/>
          <p:nvPr/>
        </p:nvSpPr>
        <p:spPr>
          <a:xfrm>
            <a:off x="1219200" y="5486400"/>
            <a:ext cx="2057400" cy="1143000"/>
          </a:xfrm>
          <a:prstGeom prst="up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مدل های کلی  داده کاوی  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تحلیل پیوندی </a:t>
            </a:r>
            <a:r>
              <a:rPr lang="en-US" dirty="0" smtClean="0">
                <a:cs typeface="B Zar" pitchFamily="2" charset="-78"/>
              </a:rPr>
              <a:t>Link Analysis 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تقسیم بندی   </a:t>
            </a:r>
            <a:r>
              <a:rPr lang="en-US" dirty="0" smtClean="0">
                <a:cs typeface="B Zar" pitchFamily="2" charset="-78"/>
              </a:rPr>
              <a:t>Segmentation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پیشگویی و پیش بینی </a:t>
            </a:r>
            <a:r>
              <a:rPr lang="en-US" dirty="0" smtClean="0">
                <a:cs typeface="B Zar" pitchFamily="2" charset="-78"/>
              </a:rPr>
              <a:t>Prediction and Forecasting </a:t>
            </a:r>
          </a:p>
          <a:p>
            <a:pPr algn="r" rtl="1"/>
            <a:endParaRPr lang="en-US" dirty="0" smtClean="0">
              <a:cs typeface="B Zar" pitchFamily="2" charset="-78"/>
            </a:endParaRPr>
          </a:p>
          <a:p>
            <a:pPr algn="r" rtl="1"/>
            <a:endParaRPr lang="en-US" dirty="0" smtClean="0">
              <a:cs typeface="B Zar" pitchFamily="2" charset="-78"/>
            </a:endParaRPr>
          </a:p>
          <a:p>
            <a:pPr algn="r" rtl="1"/>
            <a:r>
              <a:rPr lang="fa-IR" dirty="0" smtClean="0">
                <a:cs typeface="B Zar" pitchFamily="2" charset="-78"/>
              </a:rPr>
              <a:t>برای کاربردهای خرده فروشی از روش تقسیم بندی استفاده میگردد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برای تشخیص کلاهبرداری هر سه روش مفید است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گاهی به صورت سری تحلیل میگردد مثلاً برای شناسایی مشتریان ابتدا تقسیم بندی مشتری و بعد پیشگویی انجام میگردد</a:t>
            </a: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تحلیل پیوند 	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یک حالت غیر نظارتی داده کاوی است که به جستجو برای یافتن ارتباط در مجموعه دادها می پردازد . یکی از کاربردی ترین حالت تجزیه و تحلیل سبد بازار است ، که در آن یافتن کالاهای که هم زمان خرید میگردد.</a:t>
            </a:r>
            <a:endParaRPr lang="en-US" dirty="0" smtClean="0">
              <a:cs typeface="B Lotus" pitchFamily="2" charset="-78"/>
            </a:endParaRPr>
          </a:p>
          <a:p>
            <a:pPr algn="r" rtl="1"/>
            <a:endParaRPr lang="en-US" dirty="0" smtClean="0">
              <a:cs typeface="B Lotus" pitchFamily="2" charset="-78"/>
            </a:endParaRPr>
          </a:p>
          <a:p>
            <a:pPr algn="r" rtl="1"/>
            <a:endParaRPr lang="en-US" dirty="0" smtClean="0">
              <a:cs typeface="B Lotus" pitchFamily="2" charset="-78"/>
            </a:endParaRPr>
          </a:p>
          <a:p>
            <a:pPr algn="r" rtl="1"/>
            <a:endParaRPr lang="en-US" dirty="0" smtClean="0">
              <a:cs typeface="B Lotus" pitchFamily="2" charset="-78"/>
            </a:endParaRPr>
          </a:p>
          <a:p>
            <a:pPr algn="r" rtl="1"/>
            <a:endParaRPr lang="en-US" dirty="0" smtClean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مدل تقسیم بندی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بر این اساس است که مشتریا با هم برابر نیستند ، بعضی بدون محصول ما نمیتوانند بمانند ، بعضی علاقه کمتری دارند .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تقسیم بندی داده ها یک فرآیند دو مرحله است . در گام اول یک مدل بر اساس مجموعه داده ها آموزشی موجود در پایگاه داده ها ساخته شده است .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برای مثال در صنعت بیمه از این شیوه استفاده میگردد، به اینصورت که افراد با ریسک بالا و با ریسک کم را نشان میدهد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 در گام اول در بعضی فیلد های داده برچسب زده شده و از آن آموزش با ناظر ذکر میگردد استفاده میشود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در گام دوم مدل برای تقسیم بندی مشتریان جدید استفاده میگردد</a:t>
            </a: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انواع منابع  تقسیم بندی مشتریان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تقسیم بندی بر آمار زیستی : جفرافیایی محل و نیاز های بومی ، سن ، اندازه خانواده ، درآمد ،شغل ، تحصیلات ، وضعیت شغلی ، اجتماعی ، مذهبی ، ملیت ،یا قوم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تقسیم بندی بر اساس رفتار مشتری: قاعده 20-80 ( 20 درصد مشتریان 80 درصد کل مصرف را دارند)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تقسیم بندی مشتریان بر اساس طول عمر : مدت مراجعات مشتری به فروشگاه مانند عروس و داماد ها برای خرید مراسم عروسی ، خرید اسباب بازی برای کودک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تقسیم بندی بر اساس تاخر و تکرر و مقدار پول 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مدل طبقه بندی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در این سیستم  دو مجموعه ورودی دارند : یکی مجموعه آموزشی و یکی دسته ای است که بعد از مرحله آموزش و برای تعیین دسته وارد میگردد.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این مدل از الگوریتم های که برای طبقه بندی استفاده میکند شامل شبکه عصبی و رگرسیون لجستیک ، بیز ساده و ماشین برداری پشتیبان میباشد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برای مثال در طبقه بندی تخلفات و کلاهبرداری و در صنعت و اعتبار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فهرست مطالب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 smtClean="0">
              <a:ln>
                <a:solidFill>
                  <a:schemeClr val="tx1"/>
                </a:solidFill>
              </a:ln>
              <a:effectLst>
                <a:outerShdw blurRad="50800" dist="50800" dir="5400000" algn="ctr" rotWithShape="0">
                  <a:schemeClr val="tx1"/>
                </a:outerShdw>
              </a:effectLst>
              <a:cs typeface="B Zar" pitchFamily="2" charset="-78"/>
              <a:hlinkClick r:id="rId2" action="ppaction://hlinksldjump"/>
            </a:endParaRPr>
          </a:p>
          <a:p>
            <a:pPr algn="r" rtl="1"/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  <a:hlinkClick r:id="rId2" action="ppaction://hlinksldjump"/>
              </a:rPr>
              <a:t>تعریف</a:t>
            </a:r>
            <a:r>
              <a:rPr lang="fa-IR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Zar" pitchFamily="2" charset="-78"/>
              </a:rPr>
              <a:t>..........................................................................</a:t>
            </a:r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</a:rPr>
              <a:t>4 </a:t>
            </a:r>
          </a:p>
          <a:p>
            <a:pPr algn="r" rtl="1"/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  <a:hlinkClick r:id="rId3" action="ppaction://hlinksldjump"/>
              </a:rPr>
              <a:t>کاربرد داده کاوی</a:t>
            </a:r>
            <a:r>
              <a:rPr lang="fa-IR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Zar" pitchFamily="2" charset="-78"/>
              </a:rPr>
              <a:t>............................................................</a:t>
            </a:r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</a:rPr>
              <a:t>6</a:t>
            </a:r>
          </a:p>
          <a:p>
            <a:pPr algn="r" rtl="1"/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  <a:hlinkClick r:id="rId4" action="ppaction://hlinksldjump"/>
              </a:rPr>
              <a:t>انواع مدل های کلی  داده کاوی</a:t>
            </a:r>
            <a:r>
              <a:rPr lang="fa-IR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Zar" pitchFamily="2" charset="-78"/>
              </a:rPr>
              <a:t>.........................................</a:t>
            </a:r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</a:rPr>
              <a:t>25</a:t>
            </a:r>
          </a:p>
          <a:p>
            <a:pPr algn="r" rtl="1"/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  <a:hlinkClick r:id="rId5" action="ppaction://hlinksldjump"/>
              </a:rPr>
              <a:t>الگوریتم های داده کاوی در مدل های کلی </a:t>
            </a:r>
            <a:r>
              <a:rPr lang="fa-IR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Zar" pitchFamily="2" charset="-78"/>
              </a:rPr>
              <a:t>.........................</a:t>
            </a:r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</a:rPr>
              <a:t>35</a:t>
            </a:r>
          </a:p>
          <a:p>
            <a:pPr algn="r" rtl="1"/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  <a:hlinkClick r:id="rId6" action="ppaction://hlinksldjump"/>
              </a:rPr>
              <a:t>مفاهیم پایه آمار </a:t>
            </a:r>
            <a:r>
              <a:rPr lang="fa-IR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Zar" pitchFamily="2" charset="-78"/>
              </a:rPr>
              <a:t>............................................................</a:t>
            </a:r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</a:rPr>
              <a:t>46</a:t>
            </a:r>
          </a:p>
          <a:p>
            <a:pPr algn="r" rtl="1"/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  <a:hlinkClick r:id="rId7" action="ppaction://hlinksldjump"/>
              </a:rPr>
              <a:t>معرفی نرم افزار ها </a:t>
            </a:r>
            <a:r>
              <a:rPr lang="fa-IR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Zar" pitchFamily="2" charset="-78"/>
              </a:rPr>
              <a:t>.........................................................</a:t>
            </a:r>
            <a:r>
              <a:rPr lang="fa-IR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chemeClr val="tx1"/>
                  </a:outerShdw>
                </a:effectLst>
                <a:cs typeface="B Zar" pitchFamily="2" charset="-78"/>
              </a:rPr>
              <a:t>57</a:t>
            </a:r>
          </a:p>
          <a:p>
            <a:pPr algn="r" rtl="1"/>
            <a:endParaRPr lang="en-US" dirty="0">
              <a:ln>
                <a:solidFill>
                  <a:schemeClr val="tx1"/>
                </a:solidFill>
              </a:ln>
              <a:effectLst>
                <a:outerShdw blurRad="50800" dist="50800" dir="5400000" algn="ctr" rotWithShape="0">
                  <a:schemeClr val="tx1"/>
                </a:outerShdw>
              </a:effectLst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مدل خوشه بندی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مهمترین شیوه کسب دانش از داده ها است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داده ها به زیر خوشه تقسیم میگردد تا ساختار داده و گروه بندی آن آسان تر گردد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در نهایت یک خوشه دارای عناصر با گروه مشترک خواهد بود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دراین شیوه برخلاف طبقه بندی گروه از قبل معلوم نیست و از همه پیچیده تر اینکه اساس طبقه بندی هم معلوم نیست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در نهایت یک فرد ماهر نیاز به تفسیر خوشه باید باشد تا گاهی اوقات دلایل تکیه بر فیلد های غیر ضروری را حذف کند </a:t>
            </a:r>
          </a:p>
          <a:p>
            <a:pPr algn="r" rtl="1"/>
            <a:endParaRPr lang="fa-IR" dirty="0" smtClean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مدل پیشگویی و پیش بینی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Lotus" pitchFamily="2" charset="-78"/>
              </a:rPr>
              <a:t>هدف بررسی این که یک مشتری یا مشتریان خاص جذب یک فعالیت خاص گردند.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امتیازی که به مشتری خاصی داده میشود تا احتمال یک رفتار وی را پیشگویی کند.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معمولاً پیشگویی ها در پاسخ به تبلیغات مورد استفاده برای مشتریان است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برای مثال پیش بینی استقبال از یک داروی جدید نزد پزشکان که با آنالیز تبلیغات ، بازدیدوب سایت ، سابقه قرار داد ، انجام خواهد یافت 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یک تکنیک متداول رگرسیون لجستیک است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ادامه مدل پیشگویی و پیش بینی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846320"/>
          </a:xfrm>
        </p:spPr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پیشگویی معمولاً به جواب بله یا خیر منجر میشود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ولی پیش بینی به عدد های پیوسته منتهی میگردد( برای مثال پیش بینی قیمت نفت در سال آینده)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الگوریتم  ها و نحوه انتخاب یک الگوریتم 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الگوریتم ها : راه های پیاده سازی عملیات های داده کاوی هستند.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الگوریتم ها بر اساس معیار های زیر انتخاب میگردد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تناسب با نوع داده های ورودی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شفاوفیت خروجی داده کاوی 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مقاومت در مقابل اشتباه در مقادیر داده ها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میزان صحت خروجی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توانایی کار کردن با حجم بالای داده ها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dirty="0" smtClean="0">
                <a:cs typeface="B Zar" pitchFamily="2" charset="-78"/>
              </a:rPr>
              <a:t>اسلاید های  موازی </a:t>
            </a:r>
            <a:endParaRPr lang="en-US" sz="54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sz="3600" dirty="0" smtClean="0">
                <a:cs typeface="B Zar" pitchFamily="2" charset="-78"/>
              </a:rPr>
              <a:t> </a:t>
            </a:r>
            <a:r>
              <a:rPr lang="fa-IR" sz="3600" dirty="0" smtClean="0">
                <a:cs typeface="B Zar" pitchFamily="2" charset="-78"/>
              </a:rPr>
              <a:t>قوانین انجمنی  </a:t>
            </a:r>
            <a:r>
              <a:rPr lang="en-US" sz="3600" dirty="0" smtClean="0">
                <a:cs typeface="B Zar" pitchFamily="2" charset="-78"/>
              </a:rPr>
              <a:t>Association</a:t>
            </a:r>
            <a:r>
              <a:rPr lang="fa-IR" sz="1800" dirty="0" smtClean="0">
                <a:solidFill>
                  <a:srgbClr val="FF0000"/>
                </a:solidFill>
                <a:cs typeface="B Zar" pitchFamily="2" charset="-78"/>
              </a:rPr>
              <a:t> (دانشگاه علوم و تحقیقات)</a:t>
            </a:r>
            <a:endParaRPr lang="en-US" sz="3600" dirty="0" smtClean="0">
              <a:cs typeface="B Zar" pitchFamily="2" charset="-78"/>
            </a:endParaRPr>
          </a:p>
          <a:p>
            <a:pPr algn="r" rtl="1"/>
            <a:r>
              <a:rPr lang="fa-IR" sz="3600" dirty="0" smtClean="0">
                <a:cs typeface="B Zar" pitchFamily="2" charset="-78"/>
              </a:rPr>
              <a:t>   طبقه بندی </a:t>
            </a:r>
            <a:r>
              <a:rPr lang="en-US" sz="3600" dirty="0" smtClean="0">
                <a:cs typeface="B Zar" pitchFamily="2" charset="-78"/>
              </a:rPr>
              <a:t>Classification   </a:t>
            </a:r>
            <a:r>
              <a:rPr lang="fa-IR" sz="1800" dirty="0" smtClean="0">
                <a:solidFill>
                  <a:srgbClr val="FF0000"/>
                </a:solidFill>
                <a:cs typeface="B Zar" pitchFamily="2" charset="-78"/>
              </a:rPr>
              <a:t>(دانشگاه علوم و تحقیقات)</a:t>
            </a:r>
            <a:endParaRPr lang="en-US" sz="3600" dirty="0" smtClean="0">
              <a:cs typeface="B Zar" pitchFamily="2" charset="-78"/>
            </a:endParaRPr>
          </a:p>
          <a:p>
            <a:pPr algn="r" rtl="1"/>
            <a:r>
              <a:rPr lang="fa-IR" sz="3600" dirty="0" smtClean="0">
                <a:cs typeface="B Zar" pitchFamily="2" charset="-78"/>
              </a:rPr>
              <a:t>  خوشه بندی    </a:t>
            </a:r>
            <a:r>
              <a:rPr lang="en-US" sz="3600" dirty="0" smtClean="0">
                <a:cs typeface="B Zar" pitchFamily="2" charset="-78"/>
              </a:rPr>
              <a:t>Clustering</a:t>
            </a:r>
            <a:r>
              <a:rPr lang="fa-IR" sz="3600" dirty="0" smtClean="0">
                <a:cs typeface="B Zar" pitchFamily="2" charset="-78"/>
              </a:rPr>
              <a:t> </a:t>
            </a:r>
            <a:r>
              <a:rPr lang="fa-IR" sz="1800" dirty="0" smtClean="0">
                <a:solidFill>
                  <a:srgbClr val="FF0000"/>
                </a:solidFill>
                <a:cs typeface="B Zar" pitchFamily="2" charset="-78"/>
              </a:rPr>
              <a:t>(دانشگاه علوم و تحقیقات)</a:t>
            </a:r>
            <a:endParaRPr lang="fa-IR" sz="3600" dirty="0" smtClean="0">
              <a:solidFill>
                <a:srgbClr val="FF0000"/>
              </a:solidFill>
              <a:cs typeface="B Zar" pitchFamily="2" charset="-78"/>
            </a:endParaRPr>
          </a:p>
          <a:p>
            <a:pPr algn="r" rtl="1"/>
            <a:r>
              <a:rPr lang="fa-IR" sz="3600" dirty="0" smtClean="0">
                <a:cs typeface="B Zar" pitchFamily="2" charset="-78"/>
              </a:rPr>
              <a:t> اسلاید آموزشی از کلیه مطالب و </a:t>
            </a:r>
            <a:r>
              <a:rPr lang="fa-IR" sz="2800" dirty="0" smtClean="0">
                <a:cs typeface="B Zar" pitchFamily="2" charset="-78"/>
              </a:rPr>
              <a:t>آموزش یک نرم افزار</a:t>
            </a:r>
            <a:r>
              <a:rPr lang="fa-IR" sz="3600" dirty="0" smtClean="0">
                <a:cs typeface="B Zar" pitchFamily="2" charset="-78"/>
              </a:rPr>
              <a:t> </a:t>
            </a:r>
            <a:r>
              <a:rPr lang="fa-IR" sz="1800" dirty="0" smtClean="0">
                <a:solidFill>
                  <a:srgbClr val="FF0000"/>
                </a:solidFill>
                <a:cs typeface="B Zar" pitchFamily="2" charset="-78"/>
              </a:rPr>
              <a:t>(دانشگاه گیلان )</a:t>
            </a:r>
            <a:endParaRPr lang="en-US" sz="3600" dirty="0">
              <a:solidFill>
                <a:srgbClr val="FF0000"/>
              </a:solidFill>
              <a:cs typeface="B Zar" pitchFamily="2" charset="-78"/>
            </a:endParaRPr>
          </a:p>
        </p:txBody>
      </p:sp>
      <p:sp>
        <p:nvSpPr>
          <p:cNvPr id="4" name="Action Button: Forward or Next 3">
            <a:hlinkClick r:id="rId2" action="ppaction://hlinkpres?slideindex=1&amp;slidetitle=1. Slide 1" highlightClick="1"/>
          </p:cNvPr>
          <p:cNvSpPr/>
          <p:nvPr/>
        </p:nvSpPr>
        <p:spPr>
          <a:xfrm>
            <a:off x="7315200" y="1752600"/>
            <a:ext cx="685800" cy="457200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Action Button: Forward or Next 4">
            <a:hlinkClick r:id="rId3" action="ppaction://hlinkpres?slideindex=1&amp;slidetitle=Slide 1" highlightClick="1"/>
          </p:cNvPr>
          <p:cNvSpPr/>
          <p:nvPr/>
        </p:nvSpPr>
        <p:spPr>
          <a:xfrm>
            <a:off x="7315200" y="2362200"/>
            <a:ext cx="685800" cy="457200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Action Button: Forward or Next 5">
            <a:hlinkClick r:id="rId4" action="ppaction://hlinkpres?slideindex=1&amp;slidetitle=Slide 1" highlightClick="1"/>
          </p:cNvPr>
          <p:cNvSpPr/>
          <p:nvPr/>
        </p:nvSpPr>
        <p:spPr>
          <a:xfrm>
            <a:off x="7315200" y="2895600"/>
            <a:ext cx="685800" cy="457200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Action Button: Forward or Next 6">
            <a:hlinkClick r:id="rId5" action="ppaction://hlinkpres?slideindex=1&amp;slidetitle=فصل اوّل" highlightClick="1"/>
          </p:cNvPr>
          <p:cNvSpPr/>
          <p:nvPr/>
        </p:nvSpPr>
        <p:spPr>
          <a:xfrm>
            <a:off x="7315200" y="3505200"/>
            <a:ext cx="685800" cy="457200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Up Arrow 8">
            <a:hlinkClick r:id="rId6" action="ppaction://hlinksldjump"/>
          </p:cNvPr>
          <p:cNvSpPr/>
          <p:nvPr/>
        </p:nvSpPr>
        <p:spPr>
          <a:xfrm>
            <a:off x="1219200" y="5486400"/>
            <a:ext cx="2057400" cy="1143000"/>
          </a:xfrm>
          <a:prstGeom prst="up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الگوریتم های داده کاوی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Lotus" pitchFamily="2" charset="-78"/>
              </a:rPr>
              <a:t>الگوریتم استقرایی </a:t>
            </a:r>
            <a:r>
              <a:rPr lang="en-US" dirty="0" err="1" smtClean="0">
                <a:cs typeface="B Lotus" pitchFamily="2" charset="-78"/>
              </a:rPr>
              <a:t>Apriori</a:t>
            </a:r>
            <a:r>
              <a:rPr lang="en-US" dirty="0" smtClean="0">
                <a:cs typeface="B Lotus" pitchFamily="2" charset="-78"/>
              </a:rPr>
              <a:t> Algorithm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الگوریتم رگرسیونی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روش های سری زمانی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تحلیل تفکیک کننده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طبقه بندی کننده بیز ساده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اگوریتم </a:t>
            </a:r>
            <a:r>
              <a:rPr lang="en-US" dirty="0" smtClean="0">
                <a:cs typeface="B Lotus" pitchFamily="2" charset="-78"/>
              </a:rPr>
              <a:t>K-means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الگوریتم </a:t>
            </a:r>
            <a:r>
              <a:rPr lang="en-US" dirty="0" smtClean="0">
                <a:cs typeface="B Lotus" pitchFamily="2" charset="-78"/>
              </a:rPr>
              <a:t>K </a:t>
            </a:r>
            <a:r>
              <a:rPr lang="fa-IR" dirty="0" smtClean="0">
                <a:cs typeface="B Lotus" pitchFamily="2" charset="-78"/>
              </a:rPr>
              <a:t> نزدیک ترین همسایه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ماشین های برداری پشتیبان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ادامه الگوریتم های داده کاوی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درخت های تصمیم 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درخت طبقه بندی و رگرسیونی(</a:t>
            </a:r>
            <a:r>
              <a:rPr lang="en-US" dirty="0" smtClean="0">
                <a:cs typeface="B Lotus" pitchFamily="2" charset="-78"/>
              </a:rPr>
              <a:t>Card</a:t>
            </a:r>
            <a:r>
              <a:rPr lang="fa-IR" dirty="0" smtClean="0">
                <a:cs typeface="B Lotus" pitchFamily="2" charset="-78"/>
              </a:rPr>
              <a:t>)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تحلیل ردیاب تعاملی خودکار خی دو </a:t>
            </a:r>
            <a:r>
              <a:rPr lang="en-US" dirty="0" smtClean="0">
                <a:cs typeface="B Lotus" pitchFamily="2" charset="-78"/>
              </a:rPr>
              <a:t>(CHAD)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الگوریتم </a:t>
            </a:r>
            <a:r>
              <a:rPr lang="en-US" dirty="0" smtClean="0">
                <a:cs typeface="B Lotus" pitchFamily="2" charset="-78"/>
              </a:rPr>
              <a:t>C4.5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استنتاج قاعده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زبانه های رگرسیونی تطبیق چند منظوره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منطق فازی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شبکه عصبی مصنوعی </a:t>
            </a:r>
            <a:endParaRPr lang="en-US" dirty="0" smtClean="0">
              <a:cs typeface="B Lotus" pitchFamily="2" charset="-78"/>
            </a:endParaRPr>
          </a:p>
          <a:p>
            <a:pPr lvl="1" algn="r" rtl="1"/>
            <a:r>
              <a:rPr lang="fa-IR" dirty="0" smtClean="0">
                <a:cs typeface="B Lotus" pitchFamily="2" charset="-78"/>
              </a:rPr>
              <a:t>یادگیری شبکه عصبی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شبکه پرسپترون چند لایه </a:t>
            </a:r>
            <a:r>
              <a:rPr lang="en-US" dirty="0" smtClean="0">
                <a:cs typeface="B Lotus" pitchFamily="2" charset="-78"/>
              </a:rPr>
              <a:t>(MLP)</a:t>
            </a:r>
            <a:endParaRPr lang="fa-IR" dirty="0" smtClean="0">
              <a:cs typeface="B Lotus" pitchFamily="2" charset="-78"/>
            </a:endParaRPr>
          </a:p>
          <a:p>
            <a:pPr lvl="1" algn="r" rtl="1"/>
            <a:r>
              <a:rPr lang="fa-IR" dirty="0" smtClean="0">
                <a:cs typeface="B Lotus" pitchFamily="2" charset="-78"/>
              </a:rPr>
              <a:t>نقشه خود سازمانده</a:t>
            </a:r>
          </a:p>
          <a:p>
            <a:pPr lvl="1" algn="r" rtl="1"/>
            <a:endParaRPr lang="fa-IR" dirty="0" smtClean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ادامه الگوریتم های داده کاوی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r" rtl="1"/>
            <a:r>
              <a:rPr lang="fa-IR" dirty="0" smtClean="0">
                <a:cs typeface="B Lotus" pitchFamily="2" charset="-78"/>
              </a:rPr>
              <a:t>الگوریتم های یادگیری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الگوریتم ژنتیک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الگورینم متدولوژی های مبتنی بر محاسبات تلفیقی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متدولوژی پیش بینی فازی عصبی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متدولوژی شبکه عصبی و پایگاه دانش تلفیقی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متدولوژی منطق فازی مبتنی بر یب نظمی کامل تلفیقی </a:t>
            </a:r>
          </a:p>
          <a:p>
            <a:pPr lvl="1" algn="r" rtl="1"/>
            <a:r>
              <a:rPr lang="fa-IR" smtClean="0">
                <a:cs typeface="B Lotus" pitchFamily="2" charset="-78"/>
              </a:rPr>
              <a:t>متدولوژِی شبکه عصبی یا منطق فازی و الگوریتم ژنیتیک تلفیقی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cs typeface="B Lotus" pitchFamily="2" charset="-78"/>
              </a:rPr>
              <a:t>الگوریتم استقرایی </a:t>
            </a:r>
            <a:r>
              <a:rPr lang="en-US" dirty="0" err="1" smtClean="0">
                <a:cs typeface="B Lotus" pitchFamily="2" charset="-78"/>
              </a:rPr>
              <a:t>Apriori</a:t>
            </a:r>
            <a:r>
              <a:rPr lang="en-US" dirty="0" smtClean="0">
                <a:cs typeface="B Lotus" pitchFamily="2" charset="-78"/>
              </a:rPr>
              <a:t> Algorithm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این الگوریتم برای پیدا کردن مجموعه عناصر تکراری ، چندین گذر بر روی داده ها انجام می دهد.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فاز اول : فاز تولید کاندیدا ها </a:t>
            </a:r>
            <a:endParaRPr lang="en-US" dirty="0" smtClean="0">
              <a:cs typeface="B Lotus" pitchFamily="2" charset="-78"/>
            </a:endParaRPr>
          </a:p>
          <a:p>
            <a:pPr algn="r" rtl="1"/>
            <a:r>
              <a:rPr lang="fa-IR" dirty="0" smtClean="0">
                <a:cs typeface="B Lotus" pitchFamily="2" charset="-78"/>
              </a:rPr>
              <a:t>فاز دوم : پیمایش کردن داده ها در فاز شمارش پشتیبانی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فرمت ورودی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cs typeface="B Lotus" pitchFamily="2" charset="-78"/>
              </a:rPr>
              <a:t>روش های رگرسیونی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391400" cy="4846320"/>
          </a:xfrm>
        </p:spPr>
        <p:txBody>
          <a:bodyPr/>
          <a:lstStyle/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/>
            <a:r>
              <a:rPr lang="fa-IR" dirty="0" smtClean="0">
                <a:cs typeface="B Lotus" pitchFamily="2" charset="-78"/>
              </a:rPr>
              <a:t>استفاده از مقادیر موجود برای پیش بینی سایر مقادیر استفاده می کنند.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رگرسیون لجستیک : یک حالت عمومی تر برای پیش بینی مقادیر باینری یا عداد مشخص است.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مدل های افزودنی تعمیم یافته : این روش غیر خطی  و بهبود یافته روش قبل است</a:t>
            </a:r>
          </a:p>
          <a:p>
            <a:pPr lvl="1" algn="r" rtl="1">
              <a:buNone/>
            </a:pPr>
            <a:endParaRPr lang="fa-IR" dirty="0" smtClean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Lotus" pitchFamily="2" charset="-78"/>
              </a:rPr>
              <a:t>داده کاوی</a:t>
            </a:r>
            <a:r>
              <a:rPr lang="en-US" dirty="0" smtClean="0">
                <a:cs typeface="B Lotus" pitchFamily="2" charset="-78"/>
              </a:rPr>
              <a:t> </a:t>
            </a:r>
            <a:r>
              <a:rPr lang="fa-IR" dirty="0" smtClean="0">
                <a:cs typeface="B Lotus" pitchFamily="2" charset="-78"/>
              </a:rPr>
              <a:t> و   تعریف آن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>
                <a:cs typeface="B Lotus" pitchFamily="2" charset="-78"/>
              </a:rPr>
              <a:t>دانش داده کاوی یکی از ده دانش در حال توسعه است</a:t>
            </a:r>
            <a:r>
              <a:rPr lang="fa-IR" dirty="0" smtClean="0">
                <a:cs typeface="B Lotus" pitchFamily="2" charset="-78"/>
              </a:rPr>
              <a:t>.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استخراج اطلاعات مفهومی، ناشناخته و به صورت بالقوه مفید از پایگاه داده می‌باشد.</a:t>
            </a:r>
            <a:endParaRPr lang="en-US" dirty="0" smtClean="0">
              <a:cs typeface="B Lotus" pitchFamily="2" charset="-78"/>
            </a:endParaRPr>
          </a:p>
          <a:p>
            <a:pPr algn="just" rtl="1"/>
            <a:r>
              <a:rPr lang="fa-IR" dirty="0" smtClean="0">
                <a:cs typeface="B Lotus" pitchFamily="2" charset="-78"/>
              </a:rPr>
              <a:t>داده کاوی استخراج نیمه اتوماتیک الگوها، تغییرات، وابستگی ها، نابهنجاری‌ها و دیگر ساختارهای معنی دار آماری از پایگاه‌های بزرگ داده می‌باشد.</a:t>
            </a:r>
            <a:endParaRPr lang="en-US" dirty="0" smtClean="0">
              <a:cs typeface="B Lotus" pitchFamily="2" charset="-78"/>
            </a:endParaRPr>
          </a:p>
          <a:p>
            <a:pPr algn="just" rtl="1"/>
            <a:r>
              <a:rPr lang="fa-IR" dirty="0" smtClean="0">
                <a:cs typeface="B Lotus" pitchFamily="2" charset="-78"/>
              </a:rPr>
              <a:t>داده کاوی </a:t>
            </a:r>
            <a:r>
              <a:rPr lang="en-US" dirty="0" smtClean="0">
                <a:cs typeface="B Lotus" pitchFamily="2" charset="-78"/>
              </a:rPr>
              <a:t>Data </a:t>
            </a:r>
            <a:r>
              <a:rPr lang="en-US" dirty="0" err="1" smtClean="0">
                <a:cs typeface="B Lotus" pitchFamily="2" charset="-78"/>
              </a:rPr>
              <a:t>Minnig</a:t>
            </a:r>
            <a:r>
              <a:rPr lang="fa-IR" dirty="0" smtClean="0">
                <a:cs typeface="B Lotus" pitchFamily="2" charset="-78"/>
              </a:rPr>
              <a:t> پل ارتباطی میان علم آمار، علم کامپیوتر، هوش مصنوعی، الگوشناسی، فراگیری ماشین و بازنمایی بصری داده می‌باشد.</a:t>
            </a:r>
            <a:endParaRPr lang="en-US" dirty="0" smtClean="0">
              <a:cs typeface="B Lotus" pitchFamily="2" charset="-78"/>
            </a:endParaRPr>
          </a:p>
          <a:p>
            <a:pPr algn="r" rtl="1"/>
            <a:endParaRPr lang="en-US" dirty="0" smtClean="0">
              <a:cs typeface="B Lotus" pitchFamily="2" charset="-78"/>
            </a:endParaRPr>
          </a:p>
          <a:p>
            <a:pPr algn="r" rtl="1"/>
            <a:endParaRPr lang="en-US" dirty="0" smtClean="0">
              <a:cs typeface="B Lotus" pitchFamily="2" charset="-78"/>
            </a:endParaRP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5" name="Up Arrow 4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روش های سری زمانی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پیش بینی مقادیر نا آشنای آینده بر اساس یک سری از داده های گذشته متغیر با زمان پیش بینی می کنند و مانند رگرسیون از اطلاعات مشخصی برای کمک به پیش بینی خود استفاده می کنند .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تحلیل تفکیک کننده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داده ها را مانند داده های چند بعدی بررسی کرده و بین داده ها مرزهایی ایجاد می کنند .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برای داده های دو بعدی خط جدا کننده و برای سه بعدی صفحه جدا کننده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روش قدیمی که در حال کنار گذاشتن این شیوه است چون :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فرض همیشه این است که همه متغیرها ی پیش بینی به صورت نرمال توزیع شده اند که در بسیاری موارد صحت ندارد.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داده های غیر عددی را نمی پزیرد ، مانند رنگ 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مرز ها همیشه خط راست یا صفحه مسطح فرض میگردد که همیشه اینطور نیست </a:t>
            </a: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طبقه بندی کننده بیز ساده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یک اصطلاح در آمار است</a:t>
            </a:r>
            <a:endParaRPr lang="en-US" dirty="0" smtClean="0">
              <a:cs typeface="B Lotus" pitchFamily="2" charset="-78"/>
            </a:endParaRPr>
          </a:p>
          <a:p>
            <a:pPr algn="r" rtl="1"/>
            <a:r>
              <a:rPr lang="fa-IR" dirty="0" smtClean="0">
                <a:cs typeface="B Lotus" pitchFamily="2" charset="-78"/>
              </a:rPr>
              <a:t>بر اساس طبقه بندی کننده ساده احتمالی سرو کار دارد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مثال میوه – گرد – قرمز نتیجه سیب خواهد بود 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مزایا : برای طبقه بندی نیاز به مقدار کمی داده آموزشی جهت برآورد پارامتر های میانگین و واریانس  متغیرها نیاز دارد.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الگوریتم </a:t>
            </a:r>
            <a:r>
              <a:rPr lang="en-US" dirty="0" smtClean="0">
                <a:cs typeface="B Lotus" pitchFamily="2" charset="-78"/>
              </a:rPr>
              <a:t>K-means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الگوریتمی است که اشیاء را بر مبنای ویژه گی های آنها به </a:t>
            </a:r>
            <a:r>
              <a:rPr lang="en-US" dirty="0" smtClean="0">
                <a:cs typeface="B Lotus" pitchFamily="2" charset="-78"/>
              </a:rPr>
              <a:t>K</a:t>
            </a:r>
            <a:r>
              <a:rPr lang="fa-IR" dirty="0" smtClean="0">
                <a:cs typeface="B Lotus" pitchFamily="2" charset="-78"/>
              </a:rPr>
              <a:t>قسمت تقسیم می کند.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الگوریتمی است که هر نقطه را به خوشه ای که مرکز آن نزدیک ترین است تخصیص میدهد .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مرکز ، میانگین تمامی نقاط در خوشه است که مختصات آن میانگین حسابی هر بعد به صورت جدا گانه میان تمامی نقاط در خوشه است.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مزایا: سادگی و سرعت آن ، حتی در بین داده های بزرگ است 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معایب : به علت فرایند تشخیص خوشه، جواب یکسانی در هربار اجرا ندارد. 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الگوریتم </a:t>
            </a:r>
            <a:r>
              <a:rPr lang="en-US" dirty="0" smtClean="0">
                <a:cs typeface="B Lotus" pitchFamily="2" charset="-78"/>
              </a:rPr>
              <a:t>K </a:t>
            </a:r>
            <a:r>
              <a:rPr lang="fa-IR" dirty="0" smtClean="0">
                <a:cs typeface="B Lotus" pitchFamily="2" charset="-78"/>
              </a:rPr>
              <a:t> نزدیک ترین همسایه (</a:t>
            </a:r>
            <a:r>
              <a:rPr lang="en-US" dirty="0" smtClean="0">
                <a:cs typeface="B Lotus" pitchFamily="2" charset="-78"/>
              </a:rPr>
              <a:t>K-NN</a:t>
            </a:r>
            <a:r>
              <a:rPr lang="fa-IR" dirty="0" smtClean="0">
                <a:cs typeface="B Lotus" pitchFamily="2" charset="-78"/>
              </a:rPr>
              <a:t>)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یک روش ساده یادگیری ماشین آست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تعداد مورد برای هر دسته شمرده میشود و مورد به متداول ترین دسته در میان </a:t>
            </a:r>
            <a:r>
              <a:rPr lang="en-US" dirty="0" smtClean="0">
                <a:cs typeface="B Lotus" pitchFamily="2" charset="-78"/>
              </a:rPr>
              <a:t>K </a:t>
            </a:r>
            <a:r>
              <a:rPr lang="fa-IR" dirty="0" smtClean="0">
                <a:cs typeface="B Lotus" pitchFamily="2" charset="-78"/>
              </a:rPr>
              <a:t> نزدیکترین همسایه اش تخصیص داده می شود 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ماشین های برداری پشتیبان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ماشین های برداری پشتیبان </a:t>
            </a:r>
            <a:r>
              <a:rPr lang="en-US" dirty="0" smtClean="0">
                <a:cs typeface="B Lotus" pitchFamily="2" charset="-78"/>
              </a:rPr>
              <a:t>SVMs</a:t>
            </a:r>
            <a:r>
              <a:rPr lang="fa-IR" dirty="0" smtClean="0">
                <a:cs typeface="B Lotus" pitchFamily="2" charset="-78"/>
              </a:rPr>
              <a:t> مجموعه روش یادگیری هدایت شده مرتبط هستند که برای طبقه بندی و رگرسیون استفاده شده است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5" name="Up Arrow 4">
            <a:hlinkClick r:id="rId2" action="ppaction://hlinksldjump"/>
          </p:cNvPr>
          <p:cNvSpPr/>
          <p:nvPr/>
        </p:nvSpPr>
        <p:spPr>
          <a:xfrm>
            <a:off x="152400" y="5486400"/>
            <a:ext cx="2057400" cy="1143000"/>
          </a:xfrm>
          <a:prstGeom prst="up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مفاهیم پایه آمارجهت یادآوری – تعاریف اولیه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اعداد یک مجموعه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مثال عداد مربوط به عمر یک وسیله الکتریکی بر حسب ساعت </a:t>
            </a:r>
          </a:p>
          <a:p>
            <a:pPr lvl="1" algn="r" rtl="1"/>
            <a:r>
              <a:rPr lang="en-US" dirty="0" smtClean="0">
                <a:cs typeface="B Zar" pitchFamily="2" charset="-78"/>
              </a:rPr>
              <a:t>110,106,103,110,102,104,97,101,100,99,104,103,109,100,105,98,103,104,105,104,110,103,105,109,98 </a:t>
            </a:r>
            <a:endParaRPr lang="fa-IR" dirty="0" smtClean="0">
              <a:cs typeface="B Zar" pitchFamily="2" charset="-78"/>
            </a:endParaRPr>
          </a:p>
          <a:p>
            <a:pPr algn="r" rtl="1"/>
            <a:r>
              <a:rPr lang="fa-IR" dirty="0" smtClean="0">
                <a:cs typeface="B Zar" pitchFamily="2" charset="-78"/>
              </a:rPr>
              <a:t>دامنه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کوچکترین مقدار – بزرگتر مقدار =</a:t>
            </a:r>
            <a:r>
              <a:rPr lang="en-US" dirty="0" smtClean="0">
                <a:cs typeface="B Zar" pitchFamily="2" charset="-78"/>
              </a:rPr>
              <a:t>R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در مثال بالا    13=</a:t>
            </a:r>
            <a:r>
              <a:rPr lang="en-US" dirty="0" smtClean="0">
                <a:cs typeface="B Zar" pitchFamily="2" charset="-78"/>
              </a:rPr>
              <a:t>R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تعداد طبقات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تقسیم بندی اعداد به تصمیم آمار گر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در مثال ما : می توان به پنج گروه تقسیم میکنیم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فاصله طبقات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از تقسیم دامنه بر تعداد طبقات </a:t>
            </a:r>
          </a:p>
          <a:p>
            <a:pPr lvl="1" algn="r" rtl="1"/>
            <a:endParaRPr lang="en-US" dirty="0">
              <a:cs typeface="B Zar" pitchFamily="2" charset="-7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5638800"/>
            <a:ext cx="1452299" cy="83820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ادامه یادآوری آمار- فراوانی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فراوانی : تعداد داده مربوط به هر طبقه را نمایش میدهد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فراوانی نسبی : خارج قسمت فراوانی یک طبقه به کل فراوانی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فراوانی تجمعی : مجموعه فراوانی طبقات بالا تر و خود طبقه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نماینده هر طبقه : میانگین مقدار بالای یک طبقه با مقدار کمتر آن</a:t>
            </a:r>
          </a:p>
          <a:p>
            <a:pPr algn="r" rtl="1"/>
            <a:r>
              <a:rPr lang="fa-IR" smtClean="0">
                <a:cs typeface="B Lotus" pitchFamily="2" charset="-78"/>
              </a:rPr>
              <a:t>هیستوگرام : نموداری است با محور عمودی که فراوانی هرطبقه است و محور افقی حدود واقعی طبقات </a:t>
            </a:r>
            <a:endParaRPr lang="fa-IR" dirty="0" smtClean="0">
              <a:cs typeface="B Lotus" pitchFamily="2" charset="-78"/>
            </a:endParaRP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آمار- میانگین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میانگین 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میانگین حسابی  : اگر </a:t>
            </a:r>
            <a:r>
              <a:rPr lang="en-US" dirty="0" smtClean="0">
                <a:cs typeface="B Lotus" pitchFamily="2" charset="-78"/>
              </a:rPr>
              <a:t>n</a:t>
            </a:r>
            <a:r>
              <a:rPr lang="fa-IR" dirty="0" smtClean="0">
                <a:cs typeface="B Lotus" pitchFamily="2" charset="-78"/>
              </a:rPr>
              <a:t> تعداد کل فراوانی</a:t>
            </a:r>
          </a:p>
          <a:p>
            <a:pPr lvl="1" algn="r" rtl="1"/>
            <a:endParaRPr lang="fa-IR" dirty="0" smtClean="0">
              <a:cs typeface="B Lotus" pitchFamily="2" charset="-78"/>
            </a:endParaRPr>
          </a:p>
          <a:p>
            <a:pPr lvl="1" algn="r" rtl="1"/>
            <a:endParaRPr lang="fa-IR" dirty="0" smtClean="0">
              <a:cs typeface="B Lotus" pitchFamily="2" charset="-78"/>
            </a:endParaRPr>
          </a:p>
          <a:p>
            <a:pPr lvl="1" algn="r" rtl="1"/>
            <a:r>
              <a:rPr lang="fa-IR" dirty="0" smtClean="0">
                <a:cs typeface="B Lotus" pitchFamily="2" charset="-78"/>
              </a:rPr>
              <a:t>ویا اگر داده ها طبقه بندی باشد </a:t>
            </a:r>
          </a:p>
          <a:p>
            <a:pPr lvl="1" algn="r" rtl="1">
              <a:buNone/>
            </a:pPr>
            <a:endParaRPr lang="fa-IR" dirty="0" smtClean="0">
              <a:cs typeface="B Lotus" pitchFamily="2" charset="-78"/>
            </a:endParaRPr>
          </a:p>
          <a:p>
            <a:pPr lvl="1" algn="r" rtl="1">
              <a:buNone/>
            </a:pPr>
            <a:r>
              <a:rPr lang="fa-IR" dirty="0" smtClean="0">
                <a:cs typeface="B Lotus" pitchFamily="2" charset="-78"/>
              </a:rPr>
              <a:t> </a:t>
            </a:r>
            <a:r>
              <a:rPr lang="en-US" dirty="0" err="1" smtClean="0">
                <a:cs typeface="B Lotus" pitchFamily="2" charset="-78"/>
              </a:rPr>
              <a:t>fi</a:t>
            </a:r>
            <a:r>
              <a:rPr lang="en-US" dirty="0" smtClean="0">
                <a:cs typeface="B Lotus" pitchFamily="2" charset="-78"/>
              </a:rPr>
              <a:t> </a:t>
            </a:r>
            <a:r>
              <a:rPr lang="fa-IR" dirty="0" smtClean="0">
                <a:cs typeface="B Lotus" pitchFamily="2" charset="-78"/>
              </a:rPr>
              <a:t> فراوانی هر طبقه ( مثل تعداد واحد هر درس)</a:t>
            </a:r>
          </a:p>
          <a:p>
            <a:pPr lvl="1" algn="r" rtl="1">
              <a:buNone/>
            </a:pPr>
            <a:r>
              <a:rPr lang="en-US" dirty="0" smtClean="0">
                <a:cs typeface="B Lotus" pitchFamily="2" charset="-78"/>
              </a:rPr>
              <a:t>X</a:t>
            </a:r>
            <a:r>
              <a:rPr lang="en-US" baseline="-25000" dirty="0" smtClean="0">
                <a:cs typeface="B Lotus" pitchFamily="2" charset="-78"/>
              </a:rPr>
              <a:t>i</a:t>
            </a:r>
            <a:r>
              <a:rPr lang="fa-IR" dirty="0" smtClean="0">
                <a:cs typeface="B Lotus" pitchFamily="2" charset="-78"/>
              </a:rPr>
              <a:t> مقدار هر فراوانی ( نمره هر درس)</a:t>
            </a:r>
          </a:p>
          <a:p>
            <a:pPr lvl="1" algn="r" rtl="1">
              <a:buNone/>
            </a:pPr>
            <a:r>
              <a:rPr lang="en-US" dirty="0" smtClean="0">
                <a:cs typeface="B Lotus" pitchFamily="2" charset="-78"/>
              </a:rPr>
              <a:t>N </a:t>
            </a:r>
            <a:r>
              <a:rPr lang="fa-IR" dirty="0" smtClean="0">
                <a:cs typeface="B Lotus" pitchFamily="2" charset="-78"/>
              </a:rPr>
              <a:t> تعداد داده یا تعداد کل فراوانی ( تعداد واحد)</a:t>
            </a:r>
          </a:p>
          <a:p>
            <a:pPr lvl="1" algn="r" rtl="1">
              <a:buNone/>
            </a:pPr>
            <a:r>
              <a:rPr lang="en-US" dirty="0" smtClean="0">
                <a:cs typeface="B Lotus" pitchFamily="2" charset="-78"/>
              </a:rPr>
              <a:t>K</a:t>
            </a:r>
            <a:r>
              <a:rPr lang="fa-IR" dirty="0" smtClean="0">
                <a:cs typeface="B Lotus" pitchFamily="2" charset="-78"/>
              </a:rPr>
              <a:t> تعداد طبقه ( تعداد درس)</a:t>
            </a:r>
          </a:p>
          <a:p>
            <a:pPr lvl="1" algn="r" rtl="1">
              <a:buNone/>
            </a:pPr>
            <a:endParaRPr lang="en-US" dirty="0">
              <a:cs typeface="B Lotus" pitchFamily="2" charset="-78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828800"/>
            <a:ext cx="1150938" cy="795384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3048000"/>
            <a:ext cx="1096108" cy="914400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048000"/>
            <a:ext cx="1649535" cy="838200"/>
          </a:xfrm>
          <a:prstGeom prst="rect">
            <a:avLst/>
          </a:prstGeom>
          <a:noFill/>
        </p:spPr>
      </p:pic>
      <p:sp>
        <p:nvSpPr>
          <p:cNvPr id="10" name="Up Arrow 9">
            <a:hlinkClick r:id="rId5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 -میانگین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میانگین هندسی    </a:t>
            </a:r>
          </a:p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 مثال</a:t>
            </a:r>
            <a:r>
              <a:rPr lang="en-US" dirty="0" smtClean="0">
                <a:cs typeface="B Lotus" pitchFamily="2" charset="-78"/>
              </a:rPr>
              <a:t> </a:t>
            </a:r>
            <a:r>
              <a:rPr lang="fa-IR" dirty="0" smtClean="0">
                <a:cs typeface="B Lotus" pitchFamily="2" charset="-78"/>
              </a:rPr>
              <a:t>برای :  </a:t>
            </a:r>
            <a:r>
              <a:rPr lang="en-US" dirty="0" smtClean="0">
                <a:cs typeface="B Lotus" pitchFamily="2" charset="-78"/>
              </a:rPr>
              <a:t>2 , 5 , 6</a:t>
            </a:r>
            <a:r>
              <a:rPr lang="fa-IR" dirty="0" smtClean="0">
                <a:cs typeface="B Lotus" pitchFamily="2" charset="-78"/>
              </a:rPr>
              <a:t>   </a:t>
            </a:r>
          </a:p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/>
            <a:r>
              <a:rPr lang="fa-IR" dirty="0" smtClean="0">
                <a:cs typeface="B Lotus" pitchFamily="2" charset="-78"/>
              </a:rPr>
              <a:t>میانه : اگر اعداد را به صورت صعودی مرتب کنیم عدد وسطی را میانه گویند ، این عدد میتواند وابستکی به هیچ عددی نداشته باشد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 مد یا نما : عددی که بیشترین فراوانی را داشته باشد ، در صورت عدم تکرار اعداد میتوان نما نداشت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1447800"/>
            <a:ext cx="1371600" cy="1034759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2590800"/>
            <a:ext cx="2057400" cy="457200"/>
          </a:xfrm>
          <a:prstGeom prst="rect">
            <a:avLst/>
          </a:prstGeom>
          <a:noFill/>
        </p:spPr>
      </p:pic>
      <p:sp>
        <p:nvSpPr>
          <p:cNvPr id="8" name="Up Arrow 7">
            <a:hlinkClick r:id="rId4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تعریف داده کاوی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>
                <a:cs typeface="B Lotus" pitchFamily="2" charset="-78"/>
              </a:rPr>
              <a:t>داده کاوی فرآیندی پیچیده جهت شناسایی الگوها و مدل‌های صحیح، جدید و به صورت بالقوه مفید، در حجم وسیعی از داده می‌باشد، به طریقی که این الگوها و مدلها برای انسانها قابل درک باشند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5" name="Up Arrow 4">
            <a:hlinkClick r:id="rId2" action="ppaction://hlinksldjump"/>
          </p:cNvPr>
          <p:cNvSpPr/>
          <p:nvPr/>
        </p:nvSpPr>
        <p:spPr>
          <a:xfrm>
            <a:off x="1219200" y="5486400"/>
            <a:ext cx="2057400" cy="1143000"/>
          </a:xfrm>
          <a:prstGeom prst="up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آمار- چندکها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چندکها:  از رابطه </a:t>
            </a:r>
            <a:r>
              <a:rPr lang="en-US" dirty="0" smtClean="0">
                <a:cs typeface="B Lotus" pitchFamily="2" charset="-78"/>
              </a:rPr>
              <a:t>(N+1)P</a:t>
            </a:r>
            <a:r>
              <a:rPr lang="fa-IR" dirty="0" smtClean="0">
                <a:cs typeface="B Lotus" pitchFamily="2" charset="-78"/>
              </a:rPr>
              <a:t> محاسبه میگردد ،با مثال شرح میدهیم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در بین اعداد زیر مطلوبست  چهارک اول ، دهک ششم و میانه</a:t>
            </a:r>
            <a:r>
              <a:rPr lang="en-US" dirty="0" smtClean="0">
                <a:cs typeface="B Lotus" pitchFamily="2" charset="-78"/>
              </a:rPr>
              <a:t> </a:t>
            </a:r>
          </a:p>
          <a:p>
            <a:pPr algn="r" rtl="1"/>
            <a:r>
              <a:rPr lang="en-US" dirty="0" smtClean="0">
                <a:cs typeface="B Lotus" pitchFamily="2" charset="-78"/>
              </a:rPr>
              <a:t>3,4,5,5,6,7,7,9,9,9,11,12,14,14,15,16,17,18,19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چهارک اول                                       پس عدد پنجم یعنی 6 جواب است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دهک ششم                                      پس عدد دوازدهم خواهد بود یعنی 12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میانه                                     عدد دهم یا عدد مرکزی که 9 است 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505200"/>
            <a:ext cx="2518833" cy="45720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343400"/>
            <a:ext cx="2713567" cy="457200"/>
          </a:xfrm>
          <a:prstGeom prst="rect">
            <a:avLst/>
          </a:prstGeom>
          <a:noFill/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5173475"/>
            <a:ext cx="2667000" cy="465325"/>
          </a:xfrm>
          <a:prstGeom prst="rect">
            <a:avLst/>
          </a:prstGeom>
          <a:noFill/>
        </p:spPr>
      </p:pic>
      <p:sp>
        <p:nvSpPr>
          <p:cNvPr id="11" name="Up Arrow 10">
            <a:hlinkClick r:id="rId5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آمار- میانگین و چندکها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میانگین پیراسته : تمام داده های بزرگتر از چارک سوم و کمتر از چارک اول حذف ، سپس محاسبه میانگین باقی مانده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میانگین وینزوری : به جای مقادیر کمتر از چارک اول مقدار چارک اول ،به جای مقادیر بزرگتر از چهارک سوم ، مقدار چهارک سوم و سپس محاسبه میانگین انجام میگیرد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آمار- محاسبه پراکندگی داده ها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میزان انحراف هر داده از میانگین    </a:t>
            </a:r>
          </a:p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/>
            <a:r>
              <a:rPr lang="fa-IR" dirty="0" smtClean="0">
                <a:cs typeface="B Lotus" pitchFamily="2" charset="-78"/>
              </a:rPr>
              <a:t>انحراف متوسط یا انحراف از میانگین  </a:t>
            </a:r>
          </a:p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/>
            <a:r>
              <a:rPr lang="fa-IR" dirty="0" smtClean="0">
                <a:cs typeface="B Lotus" pitchFamily="2" charset="-78"/>
              </a:rPr>
              <a:t>انحراف متوسط یا انحراف از میانگین  برای داده های طبقه بندی شده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1676400"/>
            <a:ext cx="1339850" cy="381000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4191000"/>
            <a:ext cx="3165230" cy="914400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362200"/>
            <a:ext cx="2209800" cy="920504"/>
          </a:xfrm>
          <a:prstGeom prst="rect">
            <a:avLst/>
          </a:prstGeom>
          <a:noFill/>
        </p:spPr>
      </p:pic>
      <p:sp>
        <p:nvSpPr>
          <p:cNvPr id="13" name="Up Arrow 12">
            <a:hlinkClick r:id="rId5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آمار- محاسبه پراکندگی داده ها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 واریانس : میانگین مربع انحراف داده ها از میانگین را واریانس گویند  </a:t>
            </a:r>
          </a:p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و برای داده های دسته بندی شده </a:t>
            </a:r>
          </a:p>
          <a:p>
            <a:pPr algn="r" rtl="1">
              <a:buNone/>
            </a:pPr>
            <a:endParaRPr lang="fa-IR" dirty="0" smtClean="0">
              <a:cs typeface="B Lotus" pitchFamily="2" charset="-78"/>
            </a:endParaRPr>
          </a:p>
          <a:p>
            <a:pPr algn="r" rtl="1">
              <a:buNone/>
            </a:pPr>
            <a:endParaRPr lang="fa-IR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انحراف معیار و یا انحراف استاندارد   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2133600"/>
            <a:ext cx="2514600" cy="878561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3124200"/>
            <a:ext cx="3135923" cy="914400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4800600"/>
            <a:ext cx="1371600" cy="707327"/>
          </a:xfrm>
          <a:prstGeom prst="rect">
            <a:avLst/>
          </a:prstGeom>
          <a:noFill/>
        </p:spPr>
      </p:pic>
      <p:sp>
        <p:nvSpPr>
          <p:cNvPr id="10" name="Up Arrow 9">
            <a:hlinkClick r:id="rId5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آمار- رگرسیون 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وابستگی یک داده مستقل به داده مستقل دیگر را مشخص میکند ( مثلاً سن و وزن انسان) و یافتن منحنی یا معادله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دارای یک معادله رگرسیون و یک منحنی رگرسیون است</a:t>
            </a:r>
          </a:p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1800"/>
            <a:ext cx="774660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Up Arrow 4">
            <a:hlinkClick r:id="rId3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آمار- منحنی رگرسیون </a:t>
            </a:r>
            <a:endParaRPr lang="en-US" dirty="0">
              <a:cs typeface="B Lotus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4211" t="20195" r="20000" b="27407"/>
          <a:stretch>
            <a:fillRect/>
          </a:stretch>
        </p:blipFill>
        <p:spPr bwMode="auto">
          <a:xfrm>
            <a:off x="5257800" y="2667000"/>
            <a:ext cx="1981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 descr="http://www.dashboardinsight.com/CMS/df62a3e7-c8b6-4aae-a94c-b7a43cf77890/Open_Bi_Cubic_polynomial_regression_Curve_Chart.jpg"/>
          <p:cNvPicPr>
            <a:picLocks noChangeAspect="1" noChangeArrowheads="1"/>
          </p:cNvPicPr>
          <p:nvPr/>
        </p:nvPicPr>
        <p:blipFill>
          <a:blip r:embed="rId3" cstate="print"/>
          <a:srcRect t="15625" r="1563"/>
          <a:stretch>
            <a:fillRect/>
          </a:stretch>
        </p:blipFill>
        <p:spPr bwMode="auto">
          <a:xfrm>
            <a:off x="381000" y="2743200"/>
            <a:ext cx="4800600" cy="4114800"/>
          </a:xfrm>
          <a:prstGeom prst="rect">
            <a:avLst/>
          </a:prstGeom>
          <a:noFill/>
        </p:spPr>
      </p:pic>
      <p:sp>
        <p:nvSpPr>
          <p:cNvPr id="5" name="Up Arrow 4">
            <a:hlinkClick r:id="rId4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ادامه یادآوری آمار- همبستگی 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ارتباط دو متغیر را بررسی میکند که آیا به هم وابسته هستند یا خیر 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انواع همبستگی 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مستقیم : افزایش باهم (هزینه تعمیر وسرویس اتومبیل با سن آن)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معکوس : تغییرات در خلاف جهت هم (هزینه راهندازی یک کارخانه نسبت به زمان )</a:t>
            </a:r>
          </a:p>
          <a:p>
            <a:pPr lvl="1" algn="r" rtl="1"/>
            <a:r>
              <a:rPr lang="fa-IR" dirty="0" smtClean="0">
                <a:cs typeface="B Lotus" pitchFamily="2" charset="-78"/>
              </a:rPr>
              <a:t>همچنین عدم همبستگی </a:t>
            </a:r>
          </a:p>
          <a:p>
            <a:pPr algn="r" rtl="1"/>
            <a:endParaRPr lang="en-US" dirty="0">
              <a:cs typeface="B Lotus" pitchFamily="2" charset="-78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234891"/>
            <a:ext cx="3962400" cy="3272589"/>
          </a:xfrm>
          <a:prstGeom prst="rect">
            <a:avLst/>
          </a:prstGeom>
        </p:spPr>
      </p:pic>
      <p:sp>
        <p:nvSpPr>
          <p:cNvPr id="6" name="Up Arrow 5">
            <a:hlinkClick r:id="rId3" action="ppaction://hlinksldjump"/>
          </p:cNvPr>
          <p:cNvSpPr/>
          <p:nvPr/>
        </p:nvSpPr>
        <p:spPr>
          <a:xfrm>
            <a:off x="5029200" y="5334000"/>
            <a:ext cx="2057400" cy="1143000"/>
          </a:xfrm>
          <a:prstGeom prst="up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نرم افزار های داده کاوی</a:t>
            </a:r>
            <a:r>
              <a:rPr lang="en-US" dirty="0" smtClean="0">
                <a:cs typeface="B Zar" pitchFamily="2" charset="-78"/>
              </a:rPr>
              <a:t>-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en-US" dirty="0" smtClean="0">
                <a:cs typeface="B Zar" pitchFamily="2" charset="-78"/>
              </a:rPr>
              <a:t>Clementine</a:t>
            </a:r>
            <a:endParaRPr lang="en-US" dirty="0">
              <a:cs typeface="B Zar" pitchFamily="2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421" t="1481" r="16842" b="38636"/>
          <a:stretch>
            <a:fillRect/>
          </a:stretch>
        </p:blipFill>
        <p:spPr bwMode="auto">
          <a:xfrm rot="20370304">
            <a:off x="255648" y="1936750"/>
            <a:ext cx="5410200" cy="24384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2667000" y="4191000"/>
            <a:ext cx="46864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 smtClean="0">
                <a:cs typeface="B Lotus" pitchFamily="2" charset="-78"/>
              </a:rPr>
              <a:t>فیلم آموزشی اول </a:t>
            </a:r>
            <a:r>
              <a:rPr lang="en-US" dirty="0" smtClean="0">
                <a:cs typeface="B Lotus" pitchFamily="2" charset="-78"/>
              </a:rPr>
              <a:t>Clementine</a:t>
            </a:r>
            <a:r>
              <a:rPr lang="fa-IR" dirty="0" smtClean="0">
                <a:cs typeface="B Lotus" pitchFamily="2" charset="-78"/>
              </a:rPr>
              <a:t>– بحث طبقه بندی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5600" y="4648200"/>
            <a:ext cx="4457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 smtClean="0">
                <a:cs typeface="B Lotus" pitchFamily="2" charset="-78"/>
              </a:rPr>
              <a:t>فیلم آموزشی دوم </a:t>
            </a:r>
            <a:r>
              <a:rPr lang="en-US" dirty="0" smtClean="0">
                <a:cs typeface="B Lotus" pitchFamily="2" charset="-78"/>
              </a:rPr>
              <a:t>Clementine</a:t>
            </a:r>
            <a:r>
              <a:rPr lang="fa-IR" dirty="0" smtClean="0">
                <a:cs typeface="B Lotus" pitchFamily="2" charset="-78"/>
              </a:rPr>
              <a:t> – تحلیل پیوندی 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7000" y="5105400"/>
            <a:ext cx="46864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 smtClean="0">
                <a:cs typeface="B Lotus" pitchFamily="2" charset="-78"/>
              </a:rPr>
              <a:t>فیلم آموزشی سوم </a:t>
            </a:r>
            <a:r>
              <a:rPr lang="en-US" dirty="0" smtClean="0">
                <a:cs typeface="B Lotus" pitchFamily="2" charset="-78"/>
              </a:rPr>
              <a:t>Clementine</a:t>
            </a:r>
            <a:r>
              <a:rPr lang="fa-IR" dirty="0" smtClean="0">
                <a:cs typeface="B Lotus" pitchFamily="2" charset="-78"/>
              </a:rPr>
              <a:t>  - خوشه بندی </a:t>
            </a:r>
          </a:p>
        </p:txBody>
      </p:sp>
      <p:sp>
        <p:nvSpPr>
          <p:cNvPr id="9" name="Action Button: Movie 8">
            <a:hlinkClick r:id="rId3" action="ppaction://hlinkfile" highlightClick="1"/>
          </p:cNvPr>
          <p:cNvSpPr/>
          <p:nvPr/>
        </p:nvSpPr>
        <p:spPr>
          <a:xfrm>
            <a:off x="7315200" y="4191000"/>
            <a:ext cx="685800" cy="381000"/>
          </a:xfrm>
          <a:prstGeom prst="actionButtonMovi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Movie 9">
            <a:hlinkClick r:id="rId4" action="ppaction://hlinkfile" highlightClick="1"/>
          </p:cNvPr>
          <p:cNvSpPr/>
          <p:nvPr/>
        </p:nvSpPr>
        <p:spPr>
          <a:xfrm>
            <a:off x="7315200" y="4648200"/>
            <a:ext cx="685800" cy="381000"/>
          </a:xfrm>
          <a:prstGeom prst="actionButtonMovi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Movie 10">
            <a:hlinkClick r:id="rId5" action="ppaction://hlinkfile" highlightClick="1"/>
          </p:cNvPr>
          <p:cNvSpPr/>
          <p:nvPr/>
        </p:nvSpPr>
        <p:spPr>
          <a:xfrm>
            <a:off x="7315200" y="5105400"/>
            <a:ext cx="685800" cy="381000"/>
          </a:xfrm>
          <a:prstGeom prst="actionButtonMovi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نرم افزار داده کاوی -</a:t>
            </a:r>
            <a:r>
              <a:rPr lang="en-US" dirty="0" err="1" smtClean="0">
                <a:cs typeface="B Zar" pitchFamily="2" charset="-78"/>
              </a:rPr>
              <a:t>Weka</a:t>
            </a:r>
            <a:endParaRPr lang="en-US" dirty="0">
              <a:cs typeface="B Zar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842" t="31423" r="35789" b="6823"/>
          <a:stretch>
            <a:fillRect/>
          </a:stretch>
        </p:blipFill>
        <p:spPr bwMode="auto">
          <a:xfrm rot="20631463">
            <a:off x="434364" y="1722502"/>
            <a:ext cx="3429000" cy="25146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191000" y="2209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اسلاید آموزشی در مورد </a:t>
            </a:r>
            <a:r>
              <a:rPr lang="en-US" dirty="0" err="1" smtClean="0">
                <a:cs typeface="B Zar" pitchFamily="2" charset="-78"/>
              </a:rPr>
              <a:t>Weka</a:t>
            </a:r>
            <a:endParaRPr lang="en-US" dirty="0">
              <a:cs typeface="B Za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2819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فیلم آموزشی در مورد </a:t>
            </a:r>
            <a:r>
              <a:rPr lang="en-US" dirty="0" err="1" smtClean="0">
                <a:cs typeface="B Zar" pitchFamily="2" charset="-78"/>
              </a:rPr>
              <a:t>Weka</a:t>
            </a:r>
            <a:endParaRPr lang="en-US" dirty="0">
              <a:cs typeface="B Zar" pitchFamily="2" charset="-78"/>
            </a:endParaRPr>
          </a:p>
        </p:txBody>
      </p:sp>
      <p:sp>
        <p:nvSpPr>
          <p:cNvPr id="8" name="Action Button: Movie 7">
            <a:hlinkClick r:id="rId3" action="ppaction://hlinkpres?slideindex=51&amp;slidetitle=آشنایی با نرم‌افزار داده‌کاوی Weka" highlightClick="1"/>
          </p:cNvPr>
          <p:cNvSpPr/>
          <p:nvPr/>
        </p:nvSpPr>
        <p:spPr>
          <a:xfrm>
            <a:off x="7315200" y="2209800"/>
            <a:ext cx="533400" cy="381000"/>
          </a:xfrm>
          <a:prstGeom prst="actionButtonMovi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Movie 8">
            <a:hlinkClick r:id="rId4" action="ppaction://hlinkfile" highlightClick="1"/>
          </p:cNvPr>
          <p:cNvSpPr/>
          <p:nvPr/>
        </p:nvSpPr>
        <p:spPr>
          <a:xfrm>
            <a:off x="7315200" y="2819400"/>
            <a:ext cx="533400" cy="381000"/>
          </a:xfrm>
          <a:prstGeom prst="actionButtonMovi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267200" y="3429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فیلم دیگرآموزشی در مورد </a:t>
            </a:r>
            <a:r>
              <a:rPr lang="en-US" dirty="0" err="1" smtClean="0">
                <a:cs typeface="B Zar" pitchFamily="2" charset="-78"/>
              </a:rPr>
              <a:t>Weka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1" name="Action Button: Movie 10">
            <a:hlinkClick r:id="rId5" action="ppaction://hlinkfile" highlightClick="1"/>
          </p:cNvPr>
          <p:cNvSpPr/>
          <p:nvPr/>
        </p:nvSpPr>
        <p:spPr>
          <a:xfrm>
            <a:off x="7315200" y="3429000"/>
            <a:ext cx="533400" cy="381000"/>
          </a:xfrm>
          <a:prstGeom prst="actionButtonMovi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67200" y="4191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کتاب راهنما </a:t>
            </a:r>
            <a:r>
              <a:rPr lang="en-US" dirty="0" err="1" smtClean="0">
                <a:cs typeface="B Zar" pitchFamily="2" charset="-78"/>
              </a:rPr>
              <a:t>Weka</a:t>
            </a:r>
            <a:r>
              <a:rPr lang="fa-IR" dirty="0" smtClean="0">
                <a:cs typeface="B Zar" pitchFamily="2" charset="-78"/>
              </a:rPr>
              <a:t> متن </a:t>
            </a:r>
            <a:r>
              <a:rPr lang="en-US" dirty="0" err="1" smtClean="0">
                <a:cs typeface="B Zar" pitchFamily="2" charset="-78"/>
              </a:rPr>
              <a:t>pdf</a:t>
            </a:r>
            <a:r>
              <a:rPr lang="fa-IR" dirty="0" smtClean="0">
                <a:cs typeface="B Zar" pitchFamily="2" charset="-78"/>
              </a:rPr>
              <a:t> انگلیسی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3" name="Action Button: Document 12">
            <a:hlinkClick r:id="rId6" action="ppaction://hlinkfile" highlightClick="1"/>
          </p:cNvPr>
          <p:cNvSpPr/>
          <p:nvPr/>
        </p:nvSpPr>
        <p:spPr>
          <a:xfrm>
            <a:off x="7315200" y="4038600"/>
            <a:ext cx="533400" cy="533400"/>
          </a:xfrm>
          <a:prstGeom prst="actionButton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14800" y="4800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اسلاید آموزشی در مورد </a:t>
            </a:r>
            <a:r>
              <a:rPr lang="en-US" dirty="0" err="1" smtClean="0">
                <a:cs typeface="B Zar" pitchFamily="2" charset="-78"/>
              </a:rPr>
              <a:t>Weka</a:t>
            </a:r>
            <a:r>
              <a:rPr lang="fa-IR" dirty="0" smtClean="0">
                <a:cs typeface="B Zar" pitchFamily="2" charset="-78"/>
              </a:rPr>
              <a:t> انگلیسی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5" name="Action Button: Document 14">
            <a:hlinkClick r:id="rId7" action="ppaction://hlinkpres?slideindex=1&amp;slidetitle=Machine Learning with WEKA" highlightClick="1"/>
          </p:cNvPr>
          <p:cNvSpPr/>
          <p:nvPr/>
        </p:nvSpPr>
        <p:spPr>
          <a:xfrm>
            <a:off x="7315200" y="4648200"/>
            <a:ext cx="533400" cy="533400"/>
          </a:xfrm>
          <a:prstGeom prst="actionButton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>
            <a:hlinkClick r:id="rId8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نرم افزار داده کاوی -</a:t>
            </a:r>
            <a:r>
              <a:rPr lang="en-US" dirty="0" err="1" smtClean="0">
                <a:cs typeface="B Zar" pitchFamily="2" charset="-78"/>
              </a:rPr>
              <a:t>rapidmine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3800" y="4191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کتاب راهنما </a:t>
            </a:r>
            <a:r>
              <a:rPr lang="en-US" dirty="0" err="1" smtClean="0">
                <a:cs typeface="B Zar" pitchFamily="2" charset="-78"/>
              </a:rPr>
              <a:t>rapidmine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متن </a:t>
            </a:r>
            <a:r>
              <a:rPr lang="en-US" dirty="0" err="1" smtClean="0">
                <a:cs typeface="B Zar" pitchFamily="2" charset="-78"/>
              </a:rPr>
              <a:t>pdf</a:t>
            </a:r>
            <a:r>
              <a:rPr lang="fa-IR" dirty="0" smtClean="0">
                <a:cs typeface="B Zar" pitchFamily="2" charset="-78"/>
              </a:rPr>
              <a:t> انگلیسی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3" name="Action Button: Document 12">
            <a:hlinkClick r:id="rId2" action="ppaction://hlinkfile" highlightClick="1"/>
          </p:cNvPr>
          <p:cNvSpPr/>
          <p:nvPr/>
        </p:nvSpPr>
        <p:spPr>
          <a:xfrm>
            <a:off x="7315200" y="4038600"/>
            <a:ext cx="533400" cy="533400"/>
          </a:xfrm>
          <a:prstGeom prst="actionButton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133" y="1722438"/>
            <a:ext cx="3308684" cy="2514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Up Arrow 5">
            <a:hlinkClick r:id="rId4" action="ppaction://hlinksldjump"/>
          </p:cNvPr>
          <p:cNvSpPr/>
          <p:nvPr/>
        </p:nvSpPr>
        <p:spPr>
          <a:xfrm>
            <a:off x="121920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کاربرد های داده کاوی – نمونه های تجارتی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>
                <a:cs typeface="B Lotus" pitchFamily="2" charset="-78"/>
              </a:rPr>
              <a:t>در یک عملیات داده کاوی در یک شرکت بزرگ تولید و عرضه پوشاک در اروپا مشخص شد که افرادی که کراوات‌های ابریشمی خریداری می‌کنند، در همان روز یا روزهای آینده گیره کراوات مشکی رنگ نیز خریداری می‌کنند</a:t>
            </a:r>
            <a:r>
              <a:rPr lang="fa-IR" dirty="0" smtClean="0">
                <a:cs typeface="B Lotus" pitchFamily="2" charset="-78"/>
              </a:rPr>
              <a:t>.</a:t>
            </a:r>
          </a:p>
          <a:p>
            <a:pPr algn="just" rtl="1"/>
            <a:endParaRPr lang="fa-IR" dirty="0">
              <a:cs typeface="B Lotus" pitchFamily="2" charset="-78"/>
            </a:endParaRPr>
          </a:p>
          <a:p>
            <a:pPr algn="just" rtl="1"/>
            <a:endParaRPr lang="fa-IR" dirty="0" smtClean="0">
              <a:cs typeface="B Lotus" pitchFamily="2" charset="-78"/>
            </a:endParaRPr>
          </a:p>
          <a:p>
            <a:pPr algn="just" rtl="1"/>
            <a:endParaRPr lang="fa-IR" dirty="0">
              <a:cs typeface="B Lotus" pitchFamily="2" charset="-78"/>
            </a:endParaRPr>
          </a:p>
          <a:p>
            <a:pPr algn="just" rtl="1"/>
            <a:r>
              <a:rPr lang="fa-IR" sz="2000" dirty="0" smtClean="0">
                <a:cs typeface="B Lotus" pitchFamily="2" charset="-78"/>
              </a:rPr>
              <a:t>فکر کنید : آیا زمان داده کاوی معلوم بود که چه کالایی با چه کالایی وابسته میباشد ؟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کاربرد داده کاوی – دارو و تست دارو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Lotus" pitchFamily="2" charset="-78"/>
              </a:rPr>
              <a:t>بهبود بیماری (مثلاً میگرن) با مصرف دارو های مختلف، در حالی که مصرف کننده ها دارای بیماری های دیگری دارند مانند فشار خون  ، عوامل تشدید محیطی مختلف ویا تفاوتهای عادی دیگری باهم دارند مانند  جنسیت مختلف ، سنین مختلف</a:t>
            </a:r>
          </a:p>
          <a:p>
            <a:pPr algn="just" rtl="1"/>
            <a:endParaRPr lang="fa-IR" dirty="0">
              <a:cs typeface="B Lotus" pitchFamily="2" charset="-78"/>
            </a:endParaRPr>
          </a:p>
          <a:p>
            <a:pPr algn="just" rtl="1"/>
            <a:endParaRPr lang="fa-IR" dirty="0" smtClean="0">
              <a:cs typeface="B Lotus" pitchFamily="2" charset="-78"/>
            </a:endParaRPr>
          </a:p>
          <a:p>
            <a:pPr algn="just" rtl="1"/>
            <a:endParaRPr lang="fa-IR" dirty="0">
              <a:cs typeface="B Lotus" pitchFamily="2" charset="-78"/>
            </a:endParaRPr>
          </a:p>
          <a:p>
            <a:pPr algn="just" rtl="1"/>
            <a:r>
              <a:rPr lang="fa-IR" sz="2000" dirty="0" smtClean="0">
                <a:cs typeface="B Lotus" pitchFamily="2" charset="-78"/>
              </a:rPr>
              <a:t>فکر کنید : خروجی معلوم بود ( دارو مفید بود یا خیر) . ، حال سوال این است چگونه انواع فاکتور های ورودی  بر عملکرد دارو تاثیر می گذارد ؟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152400" y="61722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Lotus" pitchFamily="2" charset="-78"/>
              </a:rPr>
              <a:t>کاردبرد داده کاوی - بانکداری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Lotus" pitchFamily="2" charset="-78"/>
              </a:rPr>
              <a:t>بانک میخواهد به مشتریان وام دهد ، چه فاکتورهای را باید در نظر بگیرد تا در باز پرداخت اقساط وام، بانک با مشکل مواجه نشود.</a:t>
            </a:r>
          </a:p>
          <a:p>
            <a:pPr algn="just" rtl="1">
              <a:buNone/>
            </a:pPr>
            <a:r>
              <a:rPr lang="fa-IR" dirty="0" smtClean="0">
                <a:cs typeface="B Lotus" pitchFamily="2" charset="-78"/>
              </a:rPr>
              <a:t> مثال( حقوق – جنسیت – داشتن منزل – داشتن اتومبیل – تاهل - تعداد فرزند – داشتن سابقه دریافت وام ، ....)</a:t>
            </a:r>
          </a:p>
          <a:p>
            <a:pPr algn="just" rtl="1">
              <a:buNone/>
            </a:pPr>
            <a:endParaRPr lang="fa-IR" dirty="0">
              <a:cs typeface="B Lotus" pitchFamily="2" charset="-78"/>
            </a:endParaRPr>
          </a:p>
          <a:p>
            <a:pPr algn="just" rtl="1">
              <a:buNone/>
            </a:pPr>
            <a:endParaRPr lang="fa-IR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sz="1800" dirty="0" smtClean="0">
                <a:cs typeface="B Lotus" pitchFamily="2" charset="-78"/>
              </a:rPr>
              <a:t>فکر کنید : باز فیلد خروجی معلوم است ، پرداخت یا عدم پرداخت ولی فاکتور تاثیر گذار کدام است ، و مهمترین آن چیست ؟</a:t>
            </a: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Lotus" pitchFamily="2" charset="-78"/>
              </a:rPr>
              <a:t>کاربرد داه کاوی - آموزش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Lotus" pitchFamily="2" charset="-78"/>
              </a:rPr>
              <a:t>در یک دبیرستان دانش آموزان بعد از سه سال فعالیت های آموزشی ، در کنکور شرکت میکنند حال سوال این است رابطه نمرات دروس یک دانش آموز چه ارتباطی با قبولی آن در کنکور دارد</a:t>
            </a:r>
          </a:p>
          <a:p>
            <a:pPr algn="just" rtl="1"/>
            <a:endParaRPr lang="fa-IR" dirty="0">
              <a:cs typeface="B Lotus" pitchFamily="2" charset="-78"/>
            </a:endParaRPr>
          </a:p>
          <a:p>
            <a:pPr algn="just" rtl="1"/>
            <a:endParaRPr lang="fa-IR" dirty="0" smtClean="0">
              <a:cs typeface="B Lotus" pitchFamily="2" charset="-78"/>
            </a:endParaRPr>
          </a:p>
          <a:p>
            <a:pPr algn="just" rtl="1"/>
            <a:endParaRPr lang="fa-IR" sz="2400" dirty="0">
              <a:cs typeface="B Lotus" pitchFamily="2" charset="-78"/>
            </a:endParaRPr>
          </a:p>
          <a:p>
            <a:pPr algn="just" rtl="1"/>
            <a:r>
              <a:rPr lang="fa-IR" sz="2400" dirty="0" smtClean="0">
                <a:cs typeface="B Lotus" pitchFamily="2" charset="-78"/>
              </a:rPr>
              <a:t>فکر کنید : نمرات مختلف ، درسها متنوع ، قبولی کنکور، رتبه دانشگاه قبولی ، پس ورودی ها مختلف و خروجی ها مختلف</a:t>
            </a:r>
            <a:endParaRPr lang="en-US" sz="2400" dirty="0">
              <a:cs typeface="B Lotus" pitchFamily="2" charset="-78"/>
            </a:endParaRPr>
          </a:p>
        </p:txBody>
      </p:sp>
      <p:sp>
        <p:nvSpPr>
          <p:cNvPr id="4" name="Up Arrow 3">
            <a:hlinkClick r:id="rId2" action="ppaction://hlinksldjump"/>
          </p:cNvPr>
          <p:cNvSpPr/>
          <p:nvPr/>
        </p:nvSpPr>
        <p:spPr>
          <a:xfrm>
            <a:off x="0" y="6248400"/>
            <a:ext cx="990600" cy="457200"/>
          </a:xfrm>
          <a:prstGeom prst="up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itchFamily="2" charset="-78"/>
              </a:rPr>
              <a:t>بازگشت</a:t>
            </a:r>
            <a:endParaRPr lang="en-US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@Computer_IT_Engineering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2693</TotalTime>
  <Words>3202</Words>
  <Application>Microsoft Office PowerPoint</Application>
  <PresentationFormat>On-screen Show (4:3)</PresentationFormat>
  <Paragraphs>455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Opulent</vt:lpstr>
      <vt:lpstr>Solstice</vt:lpstr>
      <vt:lpstr>به نام خدا</vt:lpstr>
      <vt:lpstr>هدف داده کاوی</vt:lpstr>
      <vt:lpstr>فهرست مطالب</vt:lpstr>
      <vt:lpstr>داده کاوی  و   تعریف آن</vt:lpstr>
      <vt:lpstr>ادامه تعریف داده کاوی </vt:lpstr>
      <vt:lpstr>کاربرد های داده کاوی – نمونه های تجارتی</vt:lpstr>
      <vt:lpstr>کاربرد داده کاوی – دارو و تست دارو</vt:lpstr>
      <vt:lpstr>کاردبرد داده کاوی - بانکداری</vt:lpstr>
      <vt:lpstr>کاربرد داه کاوی - آموزش</vt:lpstr>
      <vt:lpstr>کاربرد داده کاوی – آنالیزموفقیت</vt:lpstr>
      <vt:lpstr>کاربرد داده کاوی در تجارت </vt:lpstr>
      <vt:lpstr>کاربرد داده کاوی - بانکداری</vt:lpstr>
      <vt:lpstr>کاربرد داده کاوی در بیمه </vt:lpstr>
      <vt:lpstr>کاربرد داده کاوی در مخابرات</vt:lpstr>
      <vt:lpstr>کاربرد داده کاوی در صنایع آب و برق و گاز</vt:lpstr>
      <vt:lpstr>کاربرد داده کاوی در پزشکی</vt:lpstr>
      <vt:lpstr>پلیس </vt:lpstr>
      <vt:lpstr>کاربرد داده کاوی در حوادث طبیعی </vt:lpstr>
      <vt:lpstr>کاربرد داده کاوی در وب کاوی</vt:lpstr>
      <vt:lpstr>تحلیل چند پروژه داده کاوی – ریسک  </vt:lpstr>
      <vt:lpstr>تحلیل چند پروژه داده کاوی – مدیریت ارتباط با مشتری </vt:lpstr>
      <vt:lpstr>تحلیل چند پروژه داده کاوی – متن کاوی  </vt:lpstr>
      <vt:lpstr>تحلیل چند پروژه داده کاوی – وب کاوی</vt:lpstr>
      <vt:lpstr>تحلیل چند پروژه داده کاوی – تحلیل میزان عمر مشتری </vt:lpstr>
      <vt:lpstr>مدل های کلی  داده کاوی  </vt:lpstr>
      <vt:lpstr>تحلیل پیوند  </vt:lpstr>
      <vt:lpstr>مدل تقسیم بندی </vt:lpstr>
      <vt:lpstr>انواع منابع  تقسیم بندی مشتریان </vt:lpstr>
      <vt:lpstr>مدل طبقه بندی </vt:lpstr>
      <vt:lpstr>مدل خوشه بندی </vt:lpstr>
      <vt:lpstr>مدل پیشگویی و پیش بینی </vt:lpstr>
      <vt:lpstr>ادامه مدل پیشگویی و پیش بینی </vt:lpstr>
      <vt:lpstr>الگوریتم  ها و نحوه انتخاب یک الگوریتم  </vt:lpstr>
      <vt:lpstr>اسلاید های  موازی </vt:lpstr>
      <vt:lpstr>الگوریتم های داده کاوی</vt:lpstr>
      <vt:lpstr>ادامه الگوریتم های داده کاوی</vt:lpstr>
      <vt:lpstr>ادامه الگوریتم های داده کاوی</vt:lpstr>
      <vt:lpstr>الگوریتم استقرایی Apriori Algorithm</vt:lpstr>
      <vt:lpstr>روش های رگرسیونی </vt:lpstr>
      <vt:lpstr>روش های سری زمانی </vt:lpstr>
      <vt:lpstr>تحلیل تفکیک کننده </vt:lpstr>
      <vt:lpstr>طبقه بندی کننده بیز ساده </vt:lpstr>
      <vt:lpstr>الگوریتم K-means</vt:lpstr>
      <vt:lpstr>الگوریتم K  نزدیک ترین همسایه (K-NN) </vt:lpstr>
      <vt:lpstr>ماشین های برداری پشتیبان</vt:lpstr>
      <vt:lpstr>مفاهیم پایه آمارجهت یادآوری – تعاریف اولیه</vt:lpstr>
      <vt:lpstr>ادامه یادآوری آمار- فراوانی </vt:lpstr>
      <vt:lpstr>ادامه یادآوری آمار- میانگین</vt:lpstr>
      <vt:lpstr>ادامه یادآوری آمار -میانگین</vt:lpstr>
      <vt:lpstr>ادامه یادآوری آمار- چندکها </vt:lpstr>
      <vt:lpstr>ادامه یادآوری آمار- میانگین و چندکها </vt:lpstr>
      <vt:lpstr>ادامه یادآوری آمار- محاسبه پراکندگی داده ها </vt:lpstr>
      <vt:lpstr>ادامه یادآوری آمار- محاسبه پراکندگی داده ها </vt:lpstr>
      <vt:lpstr>ادامه یادآوری آمار- رگرسیون  </vt:lpstr>
      <vt:lpstr>ادامه یادآوری آمار- منحنی رگرسیون </vt:lpstr>
      <vt:lpstr>ادامه یادآوری آمار- همبستگی </vt:lpstr>
      <vt:lpstr>نرم افزار های داده کاوی- Clementine</vt:lpstr>
      <vt:lpstr>نرم افزار داده کاوی -Weka</vt:lpstr>
      <vt:lpstr>نرم افزار داده کاوی -rapidmine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Lord</dc:creator>
  <cp:lastModifiedBy>Armond-H</cp:lastModifiedBy>
  <cp:revision>41</cp:revision>
  <dcterms:created xsi:type="dcterms:W3CDTF">2011-08-08T05:36:24Z</dcterms:created>
  <dcterms:modified xsi:type="dcterms:W3CDTF">2017-12-10T13:21:04Z</dcterms:modified>
</cp:coreProperties>
</file>