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516" y="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F9757-F8FF-448C-B377-0F674D39656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43DAE270-6A11-4899-96EB-A264DFA5E018}">
      <dgm:prSet phldrT="[Text]" custT="1"/>
      <dgm:spPr/>
      <dgm:t>
        <a:bodyPr/>
        <a:lstStyle/>
        <a:p>
          <a:pPr rtl="1"/>
          <a:r>
            <a:rPr lang="fa-IR" sz="2400" dirty="0" smtClean="0">
              <a:cs typeface="B Homa" pitchFamily="2" charset="-78"/>
            </a:rPr>
            <a:t>ابنزر هوارد</a:t>
          </a:r>
          <a:endParaRPr lang="fa-IR" sz="2400" dirty="0">
            <a:cs typeface="B Homa" pitchFamily="2" charset="-78"/>
          </a:endParaRPr>
        </a:p>
      </dgm:t>
    </dgm:pt>
    <dgm:pt modelId="{0AC44529-D1A2-495A-82DC-8A10CC9B9493}" type="parTrans" cxnId="{0745FAF2-4FD0-4C94-9A5A-4EE72C8B547D}">
      <dgm:prSet/>
      <dgm:spPr/>
      <dgm:t>
        <a:bodyPr/>
        <a:lstStyle/>
        <a:p>
          <a:pPr rtl="1"/>
          <a:endParaRPr lang="fa-IR"/>
        </a:p>
      </dgm:t>
    </dgm:pt>
    <dgm:pt modelId="{02D4EFCD-B05F-4388-814B-6E25AA320839}" type="sibTrans" cxnId="{0745FAF2-4FD0-4C94-9A5A-4EE72C8B547D}">
      <dgm:prSet/>
      <dgm:spPr/>
      <dgm:t>
        <a:bodyPr/>
        <a:lstStyle/>
        <a:p>
          <a:pPr rtl="1"/>
          <a:endParaRPr lang="fa-IR"/>
        </a:p>
      </dgm:t>
    </dgm:pt>
    <dgm:pt modelId="{6D1521F3-CF90-434E-947C-45B1B92B5B73}">
      <dgm:prSet phldrT="[Text]" custT="1"/>
      <dgm:spPr/>
      <dgm:t>
        <a:bodyPr/>
        <a:lstStyle/>
        <a:p>
          <a:pPr rtl="1"/>
          <a:r>
            <a:rPr lang="fa-IR" sz="2400" dirty="0" smtClean="0">
              <a:cs typeface="B Homa" pitchFamily="2" charset="-78"/>
            </a:rPr>
            <a:t>فرانک لوید رایت</a:t>
          </a:r>
          <a:endParaRPr lang="fa-IR" sz="2400" dirty="0">
            <a:cs typeface="B Homa" pitchFamily="2" charset="-78"/>
          </a:endParaRPr>
        </a:p>
      </dgm:t>
    </dgm:pt>
    <dgm:pt modelId="{B04938F2-3EB1-491F-9843-DC1DF0B2A443}" type="parTrans" cxnId="{F2E6BBE9-80D1-4B85-BCB7-A67267709DC5}">
      <dgm:prSet/>
      <dgm:spPr/>
      <dgm:t>
        <a:bodyPr/>
        <a:lstStyle/>
        <a:p>
          <a:pPr rtl="1"/>
          <a:endParaRPr lang="fa-IR"/>
        </a:p>
      </dgm:t>
    </dgm:pt>
    <dgm:pt modelId="{4F97AC93-A68E-4CBA-9E46-FC287DCFFEA2}" type="sibTrans" cxnId="{F2E6BBE9-80D1-4B85-BCB7-A67267709DC5}">
      <dgm:prSet/>
      <dgm:spPr/>
      <dgm:t>
        <a:bodyPr/>
        <a:lstStyle/>
        <a:p>
          <a:pPr rtl="1"/>
          <a:endParaRPr lang="fa-IR"/>
        </a:p>
      </dgm:t>
    </dgm:pt>
    <dgm:pt modelId="{031E29DB-8F26-48CA-B5C6-0E7BE4A41D63}">
      <dgm:prSet phldrT="[Text]" custT="1"/>
      <dgm:spPr/>
      <dgm:t>
        <a:bodyPr/>
        <a:lstStyle/>
        <a:p>
          <a:pPr rtl="1"/>
          <a:r>
            <a:rPr lang="fa-IR" sz="2400" dirty="0" smtClean="0">
              <a:cs typeface="B Homa" pitchFamily="2" charset="-78"/>
            </a:rPr>
            <a:t>لوکوربوزیه</a:t>
          </a:r>
          <a:endParaRPr lang="fa-IR" sz="2400" dirty="0">
            <a:cs typeface="B Homa" pitchFamily="2" charset="-78"/>
          </a:endParaRPr>
        </a:p>
      </dgm:t>
    </dgm:pt>
    <dgm:pt modelId="{E0898801-D77A-4F74-9E78-D9199ADD5675}" type="parTrans" cxnId="{F0F806D4-E48E-4B46-A63F-465DB39D9DD2}">
      <dgm:prSet/>
      <dgm:spPr/>
      <dgm:t>
        <a:bodyPr/>
        <a:lstStyle/>
        <a:p>
          <a:pPr rtl="1"/>
          <a:endParaRPr lang="fa-IR"/>
        </a:p>
      </dgm:t>
    </dgm:pt>
    <dgm:pt modelId="{6206AB70-C705-4866-BF14-F5E5541E9057}" type="sibTrans" cxnId="{F0F806D4-E48E-4B46-A63F-465DB39D9DD2}">
      <dgm:prSet/>
      <dgm:spPr/>
      <dgm:t>
        <a:bodyPr/>
        <a:lstStyle/>
        <a:p>
          <a:pPr rtl="1"/>
          <a:endParaRPr lang="fa-IR"/>
        </a:p>
      </dgm:t>
    </dgm:pt>
    <dgm:pt modelId="{BA85EA95-3852-4E10-B667-FBD609122C9D}" type="pres">
      <dgm:prSet presAssocID="{49AF9757-F8FF-448C-B377-0F674D3965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BF93265-7845-45C6-9472-257445CEB60E}" type="pres">
      <dgm:prSet presAssocID="{49AF9757-F8FF-448C-B377-0F674D39656A}" presName="dummyMaxCanvas" presStyleCnt="0">
        <dgm:presLayoutVars/>
      </dgm:prSet>
      <dgm:spPr/>
    </dgm:pt>
    <dgm:pt modelId="{9E007406-ECED-4475-B54E-364FCCCF96D5}" type="pres">
      <dgm:prSet presAssocID="{49AF9757-F8FF-448C-B377-0F674D39656A}" presName="ThreeNodes_1" presStyleLbl="node1" presStyleIdx="0" presStyleCnt="3" custLinFactNeighborX="67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1ABDEF5-B6FD-4B58-AA3B-0596191867CD}" type="pres">
      <dgm:prSet presAssocID="{49AF9757-F8FF-448C-B377-0F674D39656A}" presName="ThreeNodes_2" presStyleLbl="node1" presStyleIdx="1" presStyleCnt="3" custLinFactNeighborX="-615" custLinFactNeighborY="232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16280A2-E855-47CB-B742-4FE70AB38943}" type="pres">
      <dgm:prSet presAssocID="{49AF9757-F8FF-448C-B377-0F674D39656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B0B6F69-FF5D-44E8-BB48-6D150E4379D8}" type="pres">
      <dgm:prSet presAssocID="{49AF9757-F8FF-448C-B377-0F674D39656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8F5C6F2-B6EA-41FF-AFFD-77468700D37B}" type="pres">
      <dgm:prSet presAssocID="{49AF9757-F8FF-448C-B377-0F674D39656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B69E57-B584-43AF-B063-5121A0063860}" type="pres">
      <dgm:prSet presAssocID="{49AF9757-F8FF-448C-B377-0F674D39656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C25A73-4023-493C-82FA-E3DE484269E7}" type="pres">
      <dgm:prSet presAssocID="{49AF9757-F8FF-448C-B377-0F674D39656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3E8F1E-9755-4645-8A05-1A103824F20B}" type="pres">
      <dgm:prSet presAssocID="{49AF9757-F8FF-448C-B377-0F674D39656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406AF97-2B54-4B22-B5BD-58720B49308C}" type="presOf" srcId="{031E29DB-8F26-48CA-B5C6-0E7BE4A41D63}" destId="{816280A2-E855-47CB-B742-4FE70AB38943}" srcOrd="0" destOrd="0" presId="urn:microsoft.com/office/officeart/2005/8/layout/vProcess5"/>
    <dgm:cxn modelId="{62816ADA-C092-41A7-8E5F-A0CF1353BD66}" type="presOf" srcId="{43DAE270-6A11-4899-96EB-A264DFA5E018}" destId="{9E007406-ECED-4475-B54E-364FCCCF96D5}" srcOrd="0" destOrd="0" presId="urn:microsoft.com/office/officeart/2005/8/layout/vProcess5"/>
    <dgm:cxn modelId="{BCDDDFF8-F6A5-4DBD-ADD1-F7620FACA766}" type="presOf" srcId="{43DAE270-6A11-4899-96EB-A264DFA5E018}" destId="{1DB69E57-B584-43AF-B063-5121A0063860}" srcOrd="1" destOrd="0" presId="urn:microsoft.com/office/officeart/2005/8/layout/vProcess5"/>
    <dgm:cxn modelId="{0745FAF2-4FD0-4C94-9A5A-4EE72C8B547D}" srcId="{49AF9757-F8FF-448C-B377-0F674D39656A}" destId="{43DAE270-6A11-4899-96EB-A264DFA5E018}" srcOrd="0" destOrd="0" parTransId="{0AC44529-D1A2-495A-82DC-8A10CC9B9493}" sibTransId="{02D4EFCD-B05F-4388-814B-6E25AA320839}"/>
    <dgm:cxn modelId="{1B0AAA69-41C9-4D7D-AFDE-BBA739237B30}" type="presOf" srcId="{02D4EFCD-B05F-4388-814B-6E25AA320839}" destId="{2B0B6F69-FF5D-44E8-BB48-6D150E4379D8}" srcOrd="0" destOrd="0" presId="urn:microsoft.com/office/officeart/2005/8/layout/vProcess5"/>
    <dgm:cxn modelId="{F0F806D4-E48E-4B46-A63F-465DB39D9DD2}" srcId="{49AF9757-F8FF-448C-B377-0F674D39656A}" destId="{031E29DB-8F26-48CA-B5C6-0E7BE4A41D63}" srcOrd="2" destOrd="0" parTransId="{E0898801-D77A-4F74-9E78-D9199ADD5675}" sibTransId="{6206AB70-C705-4866-BF14-F5E5541E9057}"/>
    <dgm:cxn modelId="{A8A94F14-DD86-40E0-9C83-FA3C72BB691B}" type="presOf" srcId="{49AF9757-F8FF-448C-B377-0F674D39656A}" destId="{BA85EA95-3852-4E10-B667-FBD609122C9D}" srcOrd="0" destOrd="0" presId="urn:microsoft.com/office/officeart/2005/8/layout/vProcess5"/>
    <dgm:cxn modelId="{A3DA76DD-A451-422A-95CD-561B5650353E}" type="presOf" srcId="{031E29DB-8F26-48CA-B5C6-0E7BE4A41D63}" destId="{7F3E8F1E-9755-4645-8A05-1A103824F20B}" srcOrd="1" destOrd="0" presId="urn:microsoft.com/office/officeart/2005/8/layout/vProcess5"/>
    <dgm:cxn modelId="{32DD270F-D229-4EDD-A90E-D10CE2F0249D}" type="presOf" srcId="{4F97AC93-A68E-4CBA-9E46-FC287DCFFEA2}" destId="{78F5C6F2-B6EA-41FF-AFFD-77468700D37B}" srcOrd="0" destOrd="0" presId="urn:microsoft.com/office/officeart/2005/8/layout/vProcess5"/>
    <dgm:cxn modelId="{0B44F228-5CCA-49FE-98A6-98215010A15E}" type="presOf" srcId="{6D1521F3-CF90-434E-947C-45B1B92B5B73}" destId="{59C25A73-4023-493C-82FA-E3DE484269E7}" srcOrd="1" destOrd="0" presId="urn:microsoft.com/office/officeart/2005/8/layout/vProcess5"/>
    <dgm:cxn modelId="{37126F67-2470-41C3-93B3-6FFB59D01D23}" type="presOf" srcId="{6D1521F3-CF90-434E-947C-45B1B92B5B73}" destId="{21ABDEF5-B6FD-4B58-AA3B-0596191867CD}" srcOrd="0" destOrd="0" presId="urn:microsoft.com/office/officeart/2005/8/layout/vProcess5"/>
    <dgm:cxn modelId="{F2E6BBE9-80D1-4B85-BCB7-A67267709DC5}" srcId="{49AF9757-F8FF-448C-B377-0F674D39656A}" destId="{6D1521F3-CF90-434E-947C-45B1B92B5B73}" srcOrd="1" destOrd="0" parTransId="{B04938F2-3EB1-491F-9843-DC1DF0B2A443}" sibTransId="{4F97AC93-A68E-4CBA-9E46-FC287DCFFEA2}"/>
    <dgm:cxn modelId="{28EEB4FB-7B20-44B8-BD0B-F975F503D04F}" type="presParOf" srcId="{BA85EA95-3852-4E10-B667-FBD609122C9D}" destId="{8BF93265-7845-45C6-9472-257445CEB60E}" srcOrd="0" destOrd="0" presId="urn:microsoft.com/office/officeart/2005/8/layout/vProcess5"/>
    <dgm:cxn modelId="{73371B60-268A-47F7-8D93-F01BAA6732AB}" type="presParOf" srcId="{BA85EA95-3852-4E10-B667-FBD609122C9D}" destId="{9E007406-ECED-4475-B54E-364FCCCF96D5}" srcOrd="1" destOrd="0" presId="urn:microsoft.com/office/officeart/2005/8/layout/vProcess5"/>
    <dgm:cxn modelId="{F9F1337B-5B08-4364-87FF-66513482650F}" type="presParOf" srcId="{BA85EA95-3852-4E10-B667-FBD609122C9D}" destId="{21ABDEF5-B6FD-4B58-AA3B-0596191867CD}" srcOrd="2" destOrd="0" presId="urn:microsoft.com/office/officeart/2005/8/layout/vProcess5"/>
    <dgm:cxn modelId="{BB6EDA7B-E762-4BE4-8FAF-5988B46FE4B1}" type="presParOf" srcId="{BA85EA95-3852-4E10-B667-FBD609122C9D}" destId="{816280A2-E855-47CB-B742-4FE70AB38943}" srcOrd="3" destOrd="0" presId="urn:microsoft.com/office/officeart/2005/8/layout/vProcess5"/>
    <dgm:cxn modelId="{186D9644-F38B-445C-B99D-E864D1F3CC08}" type="presParOf" srcId="{BA85EA95-3852-4E10-B667-FBD609122C9D}" destId="{2B0B6F69-FF5D-44E8-BB48-6D150E4379D8}" srcOrd="4" destOrd="0" presId="urn:microsoft.com/office/officeart/2005/8/layout/vProcess5"/>
    <dgm:cxn modelId="{DB7F6F33-75D1-47B9-9929-B10D28FB060B}" type="presParOf" srcId="{BA85EA95-3852-4E10-B667-FBD609122C9D}" destId="{78F5C6F2-B6EA-41FF-AFFD-77468700D37B}" srcOrd="5" destOrd="0" presId="urn:microsoft.com/office/officeart/2005/8/layout/vProcess5"/>
    <dgm:cxn modelId="{E456B5D5-719C-4430-B88F-F31B90D405DB}" type="presParOf" srcId="{BA85EA95-3852-4E10-B667-FBD609122C9D}" destId="{1DB69E57-B584-43AF-B063-5121A0063860}" srcOrd="6" destOrd="0" presId="urn:microsoft.com/office/officeart/2005/8/layout/vProcess5"/>
    <dgm:cxn modelId="{BAA2D4D1-3CD4-4226-AA36-386DD467604C}" type="presParOf" srcId="{BA85EA95-3852-4E10-B667-FBD609122C9D}" destId="{59C25A73-4023-493C-82FA-E3DE484269E7}" srcOrd="7" destOrd="0" presId="urn:microsoft.com/office/officeart/2005/8/layout/vProcess5"/>
    <dgm:cxn modelId="{58933E70-7A7D-4814-8296-F959DF7670CD}" type="presParOf" srcId="{BA85EA95-3852-4E10-B667-FBD609122C9D}" destId="{7F3E8F1E-9755-4645-8A05-1A103824F20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07406-ECED-4475-B54E-364FCCCF96D5}">
      <dsp:nvSpPr>
        <dsp:cNvPr id="0" name=""/>
        <dsp:cNvSpPr/>
      </dsp:nvSpPr>
      <dsp:spPr>
        <a:xfrm>
          <a:off x="23649" y="0"/>
          <a:ext cx="3508902" cy="8472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Homa" pitchFamily="2" charset="-78"/>
            </a:rPr>
            <a:t>ابنزر هوارد</a:t>
          </a:r>
          <a:endParaRPr lang="fa-IR" sz="2400" kern="1200" dirty="0">
            <a:cs typeface="B Homa" pitchFamily="2" charset="-78"/>
          </a:endParaRPr>
        </a:p>
      </dsp:txBody>
      <dsp:txXfrm>
        <a:off x="48463" y="24814"/>
        <a:ext cx="2594679" cy="797598"/>
      </dsp:txXfrm>
    </dsp:sp>
    <dsp:sp modelId="{21ABDEF5-B6FD-4B58-AA3B-0596191867CD}">
      <dsp:nvSpPr>
        <dsp:cNvPr id="0" name=""/>
        <dsp:cNvSpPr/>
      </dsp:nvSpPr>
      <dsp:spPr>
        <a:xfrm>
          <a:off x="288029" y="1008111"/>
          <a:ext cx="3508902" cy="847226"/>
        </a:xfrm>
        <a:prstGeom prst="roundRect">
          <a:avLst>
            <a:gd name="adj" fmla="val 10000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Homa" pitchFamily="2" charset="-78"/>
            </a:rPr>
            <a:t>فرانک لوید رایت</a:t>
          </a:r>
          <a:endParaRPr lang="fa-IR" sz="2400" kern="1200" dirty="0">
            <a:cs typeface="B Homa" pitchFamily="2" charset="-78"/>
          </a:endParaRPr>
        </a:p>
      </dsp:txBody>
      <dsp:txXfrm>
        <a:off x="312843" y="1032925"/>
        <a:ext cx="2598967" cy="797598"/>
      </dsp:txXfrm>
    </dsp:sp>
    <dsp:sp modelId="{816280A2-E855-47CB-B742-4FE70AB38943}">
      <dsp:nvSpPr>
        <dsp:cNvPr id="0" name=""/>
        <dsp:cNvSpPr/>
      </dsp:nvSpPr>
      <dsp:spPr>
        <a:xfrm>
          <a:off x="619217" y="1976861"/>
          <a:ext cx="3508902" cy="847226"/>
        </a:xfrm>
        <a:prstGeom prst="roundRect">
          <a:avLst>
            <a:gd name="adj" fmla="val 1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Homa" pitchFamily="2" charset="-78"/>
            </a:rPr>
            <a:t>لوکوربوزیه</a:t>
          </a:r>
          <a:endParaRPr lang="fa-IR" sz="2400" kern="1200" dirty="0">
            <a:cs typeface="B Homa" pitchFamily="2" charset="-78"/>
          </a:endParaRPr>
        </a:p>
      </dsp:txBody>
      <dsp:txXfrm>
        <a:off x="644031" y="2001675"/>
        <a:ext cx="2598967" cy="797598"/>
      </dsp:txXfrm>
    </dsp:sp>
    <dsp:sp modelId="{2B0B6F69-FF5D-44E8-BB48-6D150E4379D8}">
      <dsp:nvSpPr>
        <dsp:cNvPr id="0" name=""/>
        <dsp:cNvSpPr/>
      </dsp:nvSpPr>
      <dsp:spPr>
        <a:xfrm>
          <a:off x="2958204" y="642480"/>
          <a:ext cx="550697" cy="550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600" kern="1200"/>
        </a:p>
      </dsp:txBody>
      <dsp:txXfrm>
        <a:off x="3082111" y="642480"/>
        <a:ext cx="302883" cy="414399"/>
      </dsp:txXfrm>
    </dsp:sp>
    <dsp:sp modelId="{78F5C6F2-B6EA-41FF-AFFD-77468700D37B}">
      <dsp:nvSpPr>
        <dsp:cNvPr id="0" name=""/>
        <dsp:cNvSpPr/>
      </dsp:nvSpPr>
      <dsp:spPr>
        <a:xfrm>
          <a:off x="3267813" y="1625262"/>
          <a:ext cx="550697" cy="550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600" kern="1200"/>
        </a:p>
      </dsp:txBody>
      <dsp:txXfrm>
        <a:off x="3391720" y="1625262"/>
        <a:ext cx="302883" cy="41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a-I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770EA9-ED08-4560-8BA3-282AEDC7C422}" type="datetimeFigureOut">
              <a:rPr lang="fa-IR" smtClean="0"/>
              <a:pPr/>
              <a:t>01/28/1437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E9B33E-DD71-48BF-BA48-0B61443F2D5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1"/>
            <a:ext cx="8689337" cy="5791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367464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2800" dirty="0" smtClean="0">
              <a:cs typeface="B Homa" pitchFamily="2" charset="-78"/>
            </a:endParaRPr>
          </a:p>
          <a:p>
            <a:pPr marL="0" indent="0" algn="ctr">
              <a:buNone/>
            </a:pPr>
            <a:r>
              <a:rPr lang="fa-IR" dirty="0" smtClean="0">
                <a:cs typeface="B Homa" pitchFamily="2" charset="-78"/>
              </a:rPr>
              <a:t>باغشهر</a:t>
            </a:r>
            <a:endParaRPr lang="fa-IR" sz="2800" dirty="0" smtClean="0">
              <a:cs typeface="B Homa" pitchFamily="2" charset="-78"/>
            </a:endParaRPr>
          </a:p>
          <a:p>
            <a:pPr marL="0" indent="0" algn="ctr">
              <a:buNone/>
            </a:pPr>
            <a:endParaRPr lang="fa-IR" sz="2800" dirty="0">
              <a:cs typeface="B Homa" pitchFamily="2" charset="-78"/>
            </a:endParaRPr>
          </a:p>
          <a:p>
            <a:pPr marL="0" indent="0" algn="ctr">
              <a:buNone/>
            </a:pPr>
            <a:r>
              <a:rPr lang="fo-FO" sz="2800" dirty="0" smtClean="0">
                <a:solidFill>
                  <a:schemeClr val="bg1"/>
                </a:solidFill>
                <a:cs typeface="B Homa" pitchFamily="2" charset="-78"/>
              </a:rPr>
              <a:t>شهرسازی معاصر</a:t>
            </a:r>
          </a:p>
          <a:p>
            <a:pPr marL="0" indent="0" algn="ctr">
              <a:buNone/>
            </a:pPr>
            <a:endParaRPr lang="fo-FO" sz="2800" dirty="0" smtClean="0">
              <a:cs typeface="B Homa" pitchFamily="2" charset="-78"/>
            </a:endParaRPr>
          </a:p>
          <a:p>
            <a:pPr marL="0" indent="0" algn="ctr">
              <a:buNone/>
            </a:pPr>
            <a:endParaRPr lang="fo-FO" sz="2800" dirty="0" smtClean="0">
              <a:cs typeface="B Homa" pitchFamily="2" charset="-78"/>
            </a:endParaRPr>
          </a:p>
          <a:p>
            <a:pPr marL="0" indent="0" algn="ctr">
              <a:buNone/>
            </a:pPr>
            <a:endParaRPr lang="en-US" sz="2800" dirty="0" smtClean="0">
              <a:cs typeface="B Homa" pitchFamily="2" charset="-78"/>
            </a:endParaRPr>
          </a:p>
          <a:p>
            <a:pPr marL="0" indent="0" algn="ct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ctr">
              <a:buNone/>
            </a:pPr>
            <a:r>
              <a:rPr lang="fa-IR" sz="1800" dirty="0" smtClean="0">
                <a:cs typeface="B Homa" pitchFamily="2" charset="-78"/>
              </a:rPr>
              <a:t>پاییز 1391</a:t>
            </a:r>
            <a:endParaRPr lang="fo-FO" sz="1800" dirty="0" smtClean="0">
              <a:cs typeface="B Homa" pitchFamily="2" charset="-78"/>
            </a:endParaRPr>
          </a:p>
          <a:p>
            <a:pPr marL="0" indent="0" algn="ctr">
              <a:buNone/>
            </a:pPr>
            <a:endParaRPr lang="fo-FO" sz="1800" dirty="0" smtClean="0">
              <a:cs typeface="B Homa" pitchFamily="2" charset="-78"/>
            </a:endParaRPr>
          </a:p>
          <a:p>
            <a:pPr marL="0" indent="0" algn="ctr">
              <a:buNone/>
            </a:pPr>
            <a:endParaRPr lang="fo-FO" sz="1800" dirty="0" smtClean="0">
              <a:cs typeface="B Homa" pitchFamily="2" charset="-78"/>
            </a:endParaRPr>
          </a:p>
          <a:p>
            <a:pPr marL="0" indent="0" algn="ctr">
              <a:buNone/>
            </a:pPr>
            <a:endParaRPr lang="fo-FO" sz="1800" dirty="0" smtClean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7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5181600" cy="4191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4582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sz="2000" dirty="0" smtClean="0">
                <a:cs typeface="B Homa" pitchFamily="2" charset="-78"/>
              </a:rPr>
              <a:t>پیتر کروپتکین                                                                                  </a:t>
            </a:r>
            <a:r>
              <a:rPr lang="en-US" sz="2000" dirty="0" smtClean="0">
                <a:cs typeface="B Homa" pitchFamily="2" charset="-78"/>
              </a:rPr>
              <a:t>Peter Kropotkin </a:t>
            </a:r>
            <a:r>
              <a:rPr lang="fa-IR" sz="2000" dirty="0" smtClean="0">
                <a:cs typeface="B Homa" pitchFamily="2" charset="-78"/>
              </a:rPr>
              <a:t>       </a:t>
            </a:r>
            <a:endParaRPr lang="fa-IR" sz="20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مجموعه مقالات وي در کتابی با عنوان</a:t>
            </a:r>
            <a:r>
              <a:rPr lang="en-US" sz="2000" dirty="0" smtClean="0">
                <a:cs typeface="B Homa" pitchFamily="2" charset="-78"/>
              </a:rPr>
              <a:t> “Fields, Factories and Workshops” </a:t>
            </a:r>
            <a:endParaRPr lang="fa-IR" sz="20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در سال 1899 به چاپ رسید.</a:t>
            </a:r>
          </a:p>
          <a:p>
            <a:pPr marL="0" indent="0" algn="r">
              <a:buNone/>
            </a:pPr>
            <a:endParaRPr lang="fa-IR" sz="20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هدف او که در این مقالات قابل خوانش است، ترسیم « روستای صنعتی » </a:t>
            </a:r>
          </a:p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در </a:t>
            </a:r>
            <a:r>
              <a:rPr lang="fa-IR" sz="2000" dirty="0">
                <a:cs typeface="B Homa" pitchFamily="2" charset="-78"/>
              </a:rPr>
              <a:t>آینده، که از انرژي بخار و راه آهن و دیگر تولیدات </a:t>
            </a:r>
            <a:r>
              <a:rPr lang="fa-IR" sz="2000" dirty="0" smtClean="0">
                <a:cs typeface="B Homa" pitchFamily="2" charset="-78"/>
              </a:rPr>
              <a:t>دنیاي </a:t>
            </a:r>
            <a:r>
              <a:rPr lang="fa-IR" sz="2000" dirty="0">
                <a:cs typeface="B Homa" pitchFamily="2" charset="-78"/>
              </a:rPr>
              <a:t>مدرن استفاده می کند، می باشد </a:t>
            </a:r>
            <a:r>
              <a:rPr lang="fa-IR" sz="20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20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2000" dirty="0">
                <a:cs typeface="B Homa" pitchFamily="2" charset="-78"/>
              </a:rPr>
              <a:t>و می توان نتیجه گرفت که تمرکز زدایی امکان ایجاد جامعه اي</a:t>
            </a:r>
          </a:p>
          <a:p>
            <a:pPr marL="0" indent="0" algn="r">
              <a:buNone/>
            </a:pPr>
            <a:r>
              <a:rPr lang="fa-IR" sz="2000" dirty="0">
                <a:cs typeface="B Homa" pitchFamily="2" charset="-78"/>
              </a:rPr>
              <a:t>مبتنی بر آزادي و برادري را فراهم می کند</a:t>
            </a:r>
            <a:r>
              <a:rPr lang="fa-IR" sz="2000" dirty="0" smtClean="0">
                <a:cs typeface="B Homa" pitchFamily="2" charset="-78"/>
              </a:rPr>
              <a:t>.</a:t>
            </a:r>
          </a:p>
          <a:p>
            <a:pPr marL="0" indent="0">
              <a:buNone/>
            </a:pPr>
            <a:endParaRPr lang="fa-IR" sz="2000" dirty="0">
              <a:cs typeface="B Homa" pitchFamily="2" charset="-78"/>
            </a:endParaRPr>
          </a:p>
          <a:p>
            <a:pPr marL="0" indent="0">
              <a:buNone/>
            </a:pPr>
            <a:endParaRPr lang="fa-IR" sz="2000" dirty="0" smtClean="0">
              <a:cs typeface="B Homa" pitchFamily="2" charset="-78"/>
            </a:endParaRPr>
          </a:p>
          <a:p>
            <a:pPr marL="0" indent="0">
              <a:buNone/>
            </a:pPr>
            <a:endParaRPr lang="fa-IR" sz="2000" dirty="0">
              <a:cs typeface="B Homa" pitchFamily="2" charset="-78"/>
            </a:endParaRPr>
          </a:p>
          <a:p>
            <a:pPr marL="0" indent="0">
              <a:buNone/>
            </a:pPr>
            <a:endParaRPr lang="fa-IR" sz="20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                                         برآورده سود ، در یک جامعه ی غیر متمرکز تبلور می یابد .</a:t>
            </a:r>
            <a:endParaRPr lang="fa-IR" sz="2000" dirty="0">
              <a:cs typeface="B Homa" pitchFamily="2" charset="-78"/>
            </a:endParaRP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1054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5715000" cy="4838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648200"/>
          </a:xfrm>
        </p:spPr>
        <p:txBody>
          <a:bodyPr>
            <a:normAutofit/>
          </a:bodyPr>
          <a:lstStyle/>
          <a:p>
            <a:pPr marL="4124325" indent="9525" algn="r">
              <a:buNone/>
            </a:pPr>
            <a:r>
              <a:rPr lang="fa-IR" sz="1800" dirty="0" smtClean="0">
                <a:cs typeface="B Homa" pitchFamily="2" charset="-78"/>
              </a:rPr>
              <a:t> </a:t>
            </a:r>
            <a:r>
              <a:rPr lang="fa-IR" sz="1800" dirty="0">
                <a:cs typeface="B Homa" pitchFamily="2" charset="-78"/>
              </a:rPr>
              <a:t>هوارد می خواست مزیت هاي شهر و روستا را، در </a:t>
            </a:r>
            <a:r>
              <a:rPr lang="fa-IR" sz="1800" dirty="0" smtClean="0">
                <a:cs typeface="B Homa" pitchFamily="2" charset="-78"/>
              </a:rPr>
              <a:t>جوامعی با </a:t>
            </a:r>
            <a:r>
              <a:rPr lang="fa-IR" sz="1800" dirty="0">
                <a:cs typeface="B Homa" pitchFamily="2" charset="-78"/>
              </a:rPr>
              <a:t>جمعیت 30 هزار نفر، مبتنی بر کسب و کار کوچک </a:t>
            </a:r>
            <a:r>
              <a:rPr lang="fa-IR" sz="1800" dirty="0" smtClean="0">
                <a:cs typeface="B Homa" pitchFamily="2" charset="-78"/>
              </a:rPr>
              <a:t>وکشاورزي</a:t>
            </a:r>
            <a:r>
              <a:rPr lang="fa-IR" sz="1800" dirty="0">
                <a:cs typeface="B Homa" pitchFamily="2" charset="-78"/>
              </a:rPr>
              <a:t>، با هم داشته باشد.</a:t>
            </a:r>
          </a:p>
          <a:p>
            <a:pPr marL="4124325" indent="9525" algn="r">
              <a:buNone/>
              <a:tabLst>
                <a:tab pos="4305300" algn="l"/>
              </a:tabLst>
            </a:pPr>
            <a:r>
              <a:rPr lang="fa-IR" sz="1800" dirty="0" smtClean="0">
                <a:cs typeface="B Homa" pitchFamily="2" charset="-78"/>
              </a:rPr>
              <a:t> </a:t>
            </a:r>
            <a:r>
              <a:rPr lang="fa-IR" sz="1800" dirty="0">
                <a:cs typeface="B Homa" pitchFamily="2" charset="-78"/>
              </a:rPr>
              <a:t>در آن جامعه همه می توانند از منافع محیطی سالم </a:t>
            </a:r>
            <a:r>
              <a:rPr lang="fa-IR" sz="1800" dirty="0" smtClean="0">
                <a:cs typeface="B Homa" pitchFamily="2" charset="-78"/>
              </a:rPr>
              <a:t>بهره مند شوند.َ</a:t>
            </a:r>
            <a:endParaRPr lang="fa-IR" sz="1800" dirty="0">
              <a:cs typeface="B Homa" pitchFamily="2" charset="-78"/>
            </a:endParaRPr>
          </a:p>
          <a:p>
            <a:pPr marL="4124325" indent="9525" algn="r">
              <a:buNone/>
              <a:tabLst>
                <a:tab pos="4305300" algn="l"/>
              </a:tabLst>
            </a:pPr>
            <a:r>
              <a:rPr lang="fa-IR" sz="1800" dirty="0" smtClean="0">
                <a:cs typeface="B Homa" pitchFamily="2" charset="-78"/>
              </a:rPr>
              <a:t> </a:t>
            </a:r>
            <a:r>
              <a:rPr lang="fa-IR" sz="1800" dirty="0">
                <a:cs typeface="B Homa" pitchFamily="2" charset="-78"/>
              </a:rPr>
              <a:t>با عقب نشینی به مقیاس باغشهر، شکاف میان </a:t>
            </a:r>
            <a:r>
              <a:rPr lang="fa-IR" sz="1800" dirty="0" smtClean="0">
                <a:cs typeface="B Homa" pitchFamily="2" charset="-78"/>
              </a:rPr>
              <a:t>سرمـایه داري و طـبقه </a:t>
            </a:r>
            <a:r>
              <a:rPr lang="fa-IR" sz="1800" dirty="0">
                <a:cs typeface="B Homa" pitchFamily="2" charset="-78"/>
              </a:rPr>
              <a:t>ي </a:t>
            </a:r>
            <a:r>
              <a:rPr lang="fa-IR" sz="1800" dirty="0" smtClean="0">
                <a:cs typeface="B Homa" pitchFamily="2" charset="-78"/>
              </a:rPr>
              <a:t>کـارگر </a:t>
            </a:r>
            <a:r>
              <a:rPr lang="fa-IR" sz="1800" dirty="0">
                <a:cs typeface="B Homa" pitchFamily="2" charset="-78"/>
              </a:rPr>
              <a:t>باریک تر </a:t>
            </a:r>
            <a:r>
              <a:rPr lang="fa-IR" sz="1800" dirty="0" smtClean="0">
                <a:cs typeface="B Homa" pitchFamily="2" charset="-78"/>
              </a:rPr>
              <a:t>گشـته </a:t>
            </a:r>
            <a:r>
              <a:rPr lang="fa-IR" sz="1800" dirty="0">
                <a:cs typeface="B Homa" pitchFamily="2" charset="-78"/>
              </a:rPr>
              <a:t>و مسائل اجتماعی می </a:t>
            </a:r>
            <a:r>
              <a:rPr lang="fa-IR" sz="1800" dirty="0" smtClean="0">
                <a:cs typeface="B Homa" pitchFamily="2" charset="-78"/>
              </a:rPr>
              <a:t>توانند در </a:t>
            </a:r>
            <a:r>
              <a:rPr lang="fa-IR" sz="1800" dirty="0">
                <a:cs typeface="B Homa" pitchFamily="2" charset="-78"/>
              </a:rPr>
              <a:t>راستاي راه حل هاي </a:t>
            </a:r>
            <a:r>
              <a:rPr lang="fa-IR" sz="1800" dirty="0" smtClean="0">
                <a:cs typeface="B Homa" pitchFamily="2" charset="-78"/>
              </a:rPr>
              <a:t>جمـعی </a:t>
            </a:r>
            <a:r>
              <a:rPr lang="fa-IR" sz="1800" dirty="0">
                <a:cs typeface="B Homa" pitchFamily="2" charset="-78"/>
              </a:rPr>
              <a:t>قرار گیرد و </a:t>
            </a:r>
            <a:r>
              <a:rPr lang="fa-IR" sz="1800" dirty="0" smtClean="0">
                <a:cs typeface="B Homa" pitchFamily="2" charset="-78"/>
              </a:rPr>
              <a:t>تناسـب متـوازن میـان </a:t>
            </a:r>
            <a:r>
              <a:rPr lang="fa-IR" sz="1800" dirty="0">
                <a:cs typeface="B Homa" pitchFamily="2" charset="-78"/>
              </a:rPr>
              <a:t>نظم و آزادي حاصل شود.</a:t>
            </a:r>
          </a:p>
          <a:p>
            <a:pPr marL="4124325" indent="0" algn="r">
              <a:buNone/>
              <a:tabLst>
                <a:tab pos="4305300" algn="l"/>
              </a:tabLst>
            </a:pPr>
            <a:r>
              <a:rPr lang="fa-IR" sz="1800" dirty="0">
                <a:cs typeface="B Homa" pitchFamily="2" charset="-78"/>
              </a:rPr>
              <a:t>او وظیفه ي </a:t>
            </a:r>
            <a:r>
              <a:rPr lang="fo-FO" sz="1800" dirty="0" smtClean="0">
                <a:cs typeface="B Homa" pitchFamily="2" charset="-78"/>
              </a:rPr>
              <a:t>طراح </a:t>
            </a:r>
            <a:r>
              <a:rPr lang="fa-IR" sz="1800" dirty="0" smtClean="0">
                <a:cs typeface="B Homa" pitchFamily="2" charset="-78"/>
              </a:rPr>
              <a:t>را</a:t>
            </a:r>
            <a:r>
              <a:rPr lang="fa-IR" sz="1800" dirty="0">
                <a:cs typeface="B Homa" pitchFamily="2" charset="-78"/>
              </a:rPr>
              <a:t>، خلق مغناطیس سوم، </a:t>
            </a:r>
            <a:r>
              <a:rPr lang="fa-IR" sz="1800" dirty="0" smtClean="0">
                <a:cs typeface="B Homa" pitchFamily="2" charset="-78"/>
              </a:rPr>
              <a:t>یعنی شهر - </a:t>
            </a:r>
            <a:r>
              <a:rPr lang="fa-IR" sz="1800" dirty="0">
                <a:cs typeface="B Homa" pitchFamily="2" charset="-78"/>
              </a:rPr>
              <a:t>روستا می دانست</a:t>
            </a:r>
            <a:r>
              <a:rPr lang="fa-IR" sz="1900" dirty="0">
                <a:cs typeface="B Homa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5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5715000" cy="4286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57200"/>
            <a:ext cx="8062664" cy="62484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• </a:t>
            </a:r>
            <a:r>
              <a:rPr lang="fa-IR" sz="1800" dirty="0" smtClean="0">
                <a:cs typeface="B Homa" pitchFamily="2" charset="-78"/>
              </a:rPr>
              <a:t>باغشـهر </a:t>
            </a:r>
            <a:r>
              <a:rPr lang="fa-IR" sz="1800" dirty="0">
                <a:cs typeface="B Homa" pitchFamily="2" charset="-78"/>
              </a:rPr>
              <a:t>4046.86 </a:t>
            </a:r>
            <a:r>
              <a:rPr lang="fa-IR" sz="1800" dirty="0" smtClean="0">
                <a:cs typeface="B Homa" pitchFamily="2" charset="-78"/>
              </a:rPr>
              <a:t>هکـتار </a:t>
            </a:r>
            <a:r>
              <a:rPr lang="fa-IR" sz="1800" dirty="0">
                <a:cs typeface="B Homa" pitchFamily="2" charset="-78"/>
              </a:rPr>
              <a:t>در وسط 20232.8 هکتار زمین را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اشغال می کند و مابقی براي مزارع و </a:t>
            </a:r>
            <a:r>
              <a:rPr lang="fa-IR" sz="1800" dirty="0" smtClean="0">
                <a:cs typeface="B Homa" pitchFamily="2" charset="-78"/>
              </a:rPr>
              <a:t>جنـگل </a:t>
            </a:r>
            <a:r>
              <a:rPr lang="fa-IR" sz="1800" dirty="0">
                <a:cs typeface="B Homa" pitchFamily="2" charset="-78"/>
              </a:rPr>
              <a:t>ها ذخیره می شود.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• جمعیت باغشهر 30 هزار نفر است.</a:t>
            </a:r>
          </a:p>
          <a:p>
            <a:pPr marL="0" indent="0" algn="just" rtl="1">
              <a:buNone/>
            </a:pPr>
            <a:r>
              <a:rPr lang="fa-IR" sz="1800" dirty="0">
                <a:cs typeface="B Homa" pitchFamily="2" charset="-78"/>
              </a:rPr>
              <a:t>• از میان شهر یک خیابان بزرگ حلقوي پهن عبور می کند.</a:t>
            </a:r>
          </a:p>
          <a:p>
            <a:pPr marL="0" indent="0" algn="just" rtl="1">
              <a:buNone/>
            </a:pPr>
            <a:r>
              <a:rPr lang="fa-IR" sz="1800" dirty="0" smtClean="0">
                <a:cs typeface="B Homa" pitchFamily="2" charset="-78"/>
              </a:rPr>
              <a:t>حلقه </a:t>
            </a:r>
            <a:r>
              <a:rPr lang="fa-IR" sz="1800" dirty="0">
                <a:cs typeface="B Homa" pitchFamily="2" charset="-78"/>
              </a:rPr>
              <a:t>اي کم پهنا از زمین هایی که به دور بخش مسکونی قرار</a:t>
            </a:r>
          </a:p>
          <a:p>
            <a:pPr marL="0" indent="0" algn="just" rtl="1">
              <a:buNone/>
            </a:pPr>
            <a:r>
              <a:rPr lang="fa-IR" sz="1800" dirty="0">
                <a:cs typeface="B Homa" pitchFamily="2" charset="-78"/>
              </a:rPr>
              <a:t>دارند، براي تاسیسات صنعتی در نظر گرفته شده است.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• در آخرین مرحله شهر را کشتزارها و باغ هاي میوه (کمربند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کشاورزي) در میان </a:t>
            </a:r>
            <a:r>
              <a:rPr lang="fa-IR" sz="1800" dirty="0" smtClean="0">
                <a:cs typeface="B Homa" pitchFamily="2" charset="-78"/>
              </a:rPr>
              <a:t>خواهـند </a:t>
            </a:r>
            <a:r>
              <a:rPr lang="fa-IR" sz="1800" dirty="0">
                <a:cs typeface="B Homa" pitchFamily="2" charset="-78"/>
              </a:rPr>
              <a:t>گرفت که نزدیک به 2هزار نفر در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این بخش فعال خواهند بود، که جمعاً جمعیت شهر را به </a:t>
            </a:r>
            <a:r>
              <a:rPr lang="fa-IR" sz="1800" dirty="0" smtClean="0">
                <a:cs typeface="B Homa" pitchFamily="2" charset="-78"/>
              </a:rPr>
              <a:t>32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Homa" pitchFamily="2" charset="-78"/>
              </a:rPr>
              <a:t>هزار نفر </a:t>
            </a:r>
            <a:r>
              <a:rPr lang="fa-IR" sz="1800" dirty="0">
                <a:cs typeface="B Homa" pitchFamily="2" charset="-78"/>
              </a:rPr>
              <a:t>خواهد </a:t>
            </a:r>
            <a:r>
              <a:rPr lang="fa-IR" sz="1800" dirty="0" smtClean="0">
                <a:cs typeface="B Homa" pitchFamily="2" charset="-78"/>
              </a:rPr>
              <a:t>رساند.</a:t>
            </a: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• </a:t>
            </a:r>
            <a:r>
              <a:rPr lang="fa-IR" sz="1800" dirty="0">
                <a:cs typeface="B Homa" pitchFamily="2" charset="-78"/>
              </a:rPr>
              <a:t>باغشهر 2 نوع مرکز دارد: مرکز همسایگی و مرکز مدنی.</a:t>
            </a:r>
          </a:p>
          <a:p>
            <a:pPr marL="361950" indent="0" algn="ctr">
              <a:buNone/>
            </a:pPr>
            <a:r>
              <a:rPr lang="fa-IR" sz="1700" dirty="0" smtClean="0">
                <a:cs typeface="B Homa" pitchFamily="2" charset="-78"/>
              </a:rPr>
              <a:t>                           </a:t>
            </a:r>
            <a:endParaRPr lang="fo-FO" sz="1700" dirty="0" smtClean="0">
              <a:cs typeface="B Homa" pitchFamily="2" charset="-78"/>
            </a:endParaRPr>
          </a:p>
          <a:p>
            <a:pPr marL="361950" indent="0" algn="ctr">
              <a:buNone/>
            </a:pPr>
            <a:endParaRPr lang="fo-FO" sz="1700" dirty="0" smtClean="0">
              <a:cs typeface="B Homa" pitchFamily="2" charset="-78"/>
            </a:endParaRPr>
          </a:p>
          <a:p>
            <a:pPr marL="361950" indent="0">
              <a:buNone/>
            </a:pPr>
            <a:r>
              <a:rPr lang="fa-IR" sz="1700" dirty="0" smtClean="0">
                <a:cs typeface="B Homa" pitchFamily="2" charset="-78"/>
              </a:rPr>
              <a:t> واحدهاي </a:t>
            </a:r>
            <a:r>
              <a:rPr lang="fa-IR" sz="1700" dirty="0">
                <a:cs typeface="B Homa" pitchFamily="2" charset="-78"/>
              </a:rPr>
              <a:t>همسایگی شامل یک شانزدهم شهر را در خود جاي می دهند. و </a:t>
            </a:r>
            <a:r>
              <a:rPr lang="fa-IR" sz="1700" dirty="0" smtClean="0">
                <a:cs typeface="B Homa" pitchFamily="2" charset="-78"/>
              </a:rPr>
              <a:t>به</a:t>
            </a:r>
          </a:p>
          <a:p>
            <a:pPr marL="361950" indent="0">
              <a:buNone/>
            </a:pPr>
            <a:r>
              <a:rPr lang="fa-IR" sz="1700" dirty="0" smtClean="0">
                <a:cs typeface="B Homa" pitchFamily="2" charset="-78"/>
              </a:rPr>
              <a:t>                             اعتقاد هـوارد هر یک از آنها می بایسـت به اعتباري شـهر کامل باشـند . یک</a:t>
            </a:r>
          </a:p>
          <a:p>
            <a:pPr marL="361950" indent="0">
              <a:buNone/>
            </a:pPr>
            <a:r>
              <a:rPr lang="fa-IR" sz="1700" dirty="0" smtClean="0">
                <a:cs typeface="B Homa" pitchFamily="2" charset="-78"/>
              </a:rPr>
              <a:t>                            پارك </a:t>
            </a:r>
            <a:r>
              <a:rPr lang="fa-IR" sz="1700" dirty="0">
                <a:cs typeface="B Homa" pitchFamily="2" charset="-78"/>
              </a:rPr>
              <a:t>و گردشگاه مرکزي مرکز این نواحی را تشکیل می دهد. در </a:t>
            </a:r>
            <a:r>
              <a:rPr lang="fa-IR" sz="1700" dirty="0" smtClean="0">
                <a:cs typeface="B Homa" pitchFamily="2" charset="-78"/>
              </a:rPr>
              <a:t>وسط خیابان</a:t>
            </a:r>
          </a:p>
          <a:p>
            <a:pPr marL="361950" indent="0">
              <a:buNone/>
            </a:pPr>
            <a:r>
              <a:rPr lang="fa-IR" sz="1700" dirty="0" smtClean="0">
                <a:cs typeface="B Homa" pitchFamily="2" charset="-78"/>
              </a:rPr>
              <a:t>بزرگ، مهمترین نهاد همسایگی یعنی مدرسه قرار دارد.</a:t>
            </a:r>
            <a:endParaRPr lang="fa-IR" sz="1700" dirty="0">
              <a:cs typeface="B Homa" pitchFamily="2" charset="-78"/>
            </a:endParaRPr>
          </a:p>
        </p:txBody>
      </p:sp>
      <p:pic>
        <p:nvPicPr>
          <p:cNvPr id="5" name="Picture 4" descr="untitled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8768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91264" cy="6019800"/>
          </a:xfrm>
        </p:spPr>
        <p:txBody>
          <a:bodyPr>
            <a:normAutofit/>
          </a:bodyPr>
          <a:lstStyle/>
          <a:p>
            <a:pPr marL="4124325" indent="0" algn="r">
              <a:buNone/>
            </a:pPr>
            <a:r>
              <a:rPr lang="fa-IR" sz="1800" dirty="0">
                <a:cs typeface="B Homa" pitchFamily="2" charset="-78"/>
              </a:rPr>
              <a:t>دو نیروي متحد سازنده، این 16 واحد همسایگی را </a:t>
            </a:r>
            <a:r>
              <a:rPr lang="fa-IR" sz="1800" dirty="0" smtClean="0">
                <a:cs typeface="B Homa" pitchFamily="2" charset="-78"/>
              </a:rPr>
              <a:t>به هم </a:t>
            </a:r>
            <a:r>
              <a:rPr lang="fa-IR" sz="1800" dirty="0">
                <a:cs typeface="B Homa" pitchFamily="2" charset="-78"/>
              </a:rPr>
              <a:t>نزدیک می گرداند:</a:t>
            </a:r>
          </a:p>
          <a:p>
            <a:pPr marL="4829175" algn="r">
              <a:buNone/>
            </a:pPr>
            <a:r>
              <a:rPr lang="fa-IR" sz="1800" dirty="0">
                <a:cs typeface="B Homa" pitchFamily="2" charset="-78"/>
              </a:rPr>
              <a:t>اوقات فراغت: پارك مرکزي با </a:t>
            </a:r>
            <a:r>
              <a:rPr lang="fo-FO" sz="1800" dirty="0" smtClean="0">
                <a:cs typeface="B Homa" pitchFamily="2" charset="-78"/>
              </a:rPr>
              <a:t>ط</a:t>
            </a:r>
            <a:r>
              <a:rPr lang="fa-IR" sz="1800" dirty="0" smtClean="0">
                <a:cs typeface="B Homa" pitchFamily="2" charset="-78"/>
              </a:rPr>
              <a:t>اق </a:t>
            </a:r>
            <a:r>
              <a:rPr lang="fa-IR" sz="1800" dirty="0">
                <a:cs typeface="B Homa" pitchFamily="2" charset="-78"/>
              </a:rPr>
              <a:t>شیشه اي </a:t>
            </a:r>
            <a:r>
              <a:rPr lang="fa-IR" sz="1800" dirty="0" smtClean="0">
                <a:cs typeface="B Homa" pitchFamily="2" charset="-78"/>
              </a:rPr>
              <a:t>(</a:t>
            </a:r>
            <a:r>
              <a:rPr lang="fa-IR" sz="1800" dirty="0">
                <a:cs typeface="B Homa" pitchFamily="2" charset="-78"/>
              </a:rPr>
              <a:t>کاخ </a:t>
            </a:r>
            <a:r>
              <a:rPr lang="fa-IR" sz="1800" dirty="0" smtClean="0">
                <a:cs typeface="B Homa" pitchFamily="2" charset="-78"/>
              </a:rPr>
              <a:t>بلورین)نیروي </a:t>
            </a:r>
            <a:r>
              <a:rPr lang="fa-IR" sz="1800" dirty="0">
                <a:cs typeface="B Homa" pitchFamily="2" charset="-78"/>
              </a:rPr>
              <a:t>مدنی: پارك مرکزي شهر که </a:t>
            </a:r>
            <a:r>
              <a:rPr lang="fa-IR" sz="1800" dirty="0" smtClean="0">
                <a:cs typeface="B Homa" pitchFamily="2" charset="-78"/>
              </a:rPr>
              <a:t>ساختمان هاي </a:t>
            </a:r>
            <a:r>
              <a:rPr lang="fa-IR" sz="1800" dirty="0">
                <a:cs typeface="B Homa" pitchFamily="2" charset="-78"/>
              </a:rPr>
              <a:t>عمومی شهر در آن </a:t>
            </a:r>
            <a:r>
              <a:rPr lang="fa-IR" sz="1800" dirty="0" smtClean="0">
                <a:cs typeface="B Homa" pitchFamily="2" charset="-78"/>
              </a:rPr>
              <a:t>جاي </a:t>
            </a:r>
            <a:r>
              <a:rPr lang="en-US" sz="1800" dirty="0" smtClean="0">
                <a:cs typeface="B Homa" pitchFamily="2" charset="-78"/>
              </a:rPr>
              <a:t>.</a:t>
            </a:r>
            <a:r>
              <a:rPr lang="fa-IR" sz="1800" dirty="0" smtClean="0">
                <a:cs typeface="B Homa" pitchFamily="2" charset="-78"/>
              </a:rPr>
              <a:t>دارند</a:t>
            </a: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700" dirty="0" smtClean="0">
                <a:cs typeface="B Homa" pitchFamily="2" charset="-78"/>
              </a:rPr>
              <a:t>تقارن </a:t>
            </a:r>
            <a:r>
              <a:rPr lang="fa-IR" sz="1700" dirty="0">
                <a:cs typeface="B Homa" pitchFamily="2" charset="-78"/>
              </a:rPr>
              <a:t>در باغشهر، نماد و محصول تعاون، و نشان جامعه اي هماهنگ بود. او تحت تاثیر کتاب</a:t>
            </a:r>
          </a:p>
          <a:p>
            <a:pPr marL="0" indent="0" algn="r">
              <a:buNone/>
            </a:pPr>
            <a:r>
              <a:rPr lang="fa-IR" sz="1700" dirty="0" smtClean="0">
                <a:cs typeface="B Homa" pitchFamily="2" charset="-78"/>
              </a:rPr>
              <a:t>« هژیا، شهر بهداشت »دکتر </a:t>
            </a:r>
            <a:r>
              <a:rPr lang="fa-IR" sz="1700" dirty="0">
                <a:cs typeface="B Homa" pitchFamily="2" charset="-78"/>
              </a:rPr>
              <a:t>ریچاردسون قرار داشت. </a:t>
            </a:r>
            <a:endParaRPr lang="fa-IR" sz="17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700" dirty="0" smtClean="0">
                <a:cs typeface="B Homa" pitchFamily="2" charset="-78"/>
              </a:rPr>
              <a:t>هوارد </a:t>
            </a:r>
            <a:r>
              <a:rPr lang="fa-IR" sz="1700" dirty="0">
                <a:cs typeface="B Homa" pitchFamily="2" charset="-78"/>
              </a:rPr>
              <a:t>تراکم پایین جمعیتی و خیابان هاي عریض هژیا را در هندسه ي شهر خود بکار بست</a:t>
            </a:r>
            <a:r>
              <a:rPr lang="fa-IR" sz="1700" dirty="0" smtClean="0">
                <a:cs typeface="B Homa" pitchFamily="2" charset="-78"/>
              </a:rPr>
              <a:t>.</a:t>
            </a:r>
          </a:p>
          <a:p>
            <a:pPr marL="0" indent="0">
              <a:buNone/>
            </a:pPr>
            <a:endParaRPr lang="fa-IR" sz="1700" dirty="0" smtClean="0">
              <a:cs typeface="B Homa" pitchFamily="2" charset="-78"/>
            </a:endParaRPr>
          </a:p>
          <a:p>
            <a:pPr marL="0" indent="0">
              <a:buNone/>
            </a:pPr>
            <a:endParaRPr lang="fa-IR" sz="17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700" dirty="0" smtClean="0">
                <a:cs typeface="B Homa" pitchFamily="2" charset="-78"/>
              </a:rPr>
              <a:t>هوارد خاطر نشان کرد که طرح هایش صرفاً نمودارهایی بود</a:t>
            </a:r>
          </a:p>
          <a:p>
            <a:pPr marL="0" indent="0" algn="r">
              <a:buNone/>
            </a:pPr>
            <a:r>
              <a:rPr lang="fa-IR" sz="1700" dirty="0" smtClean="0">
                <a:cs typeface="B Homa" pitchFamily="2" charset="-78"/>
              </a:rPr>
              <a:t>که در هنگامه ي عمل تعدیل می شود.</a:t>
            </a:r>
          </a:p>
          <a:p>
            <a:pPr marL="0" indent="0">
              <a:buNone/>
            </a:pPr>
            <a:endParaRPr lang="fa-IR" sz="1800" dirty="0">
              <a:cs typeface="B Homa" pitchFamily="2" charset="-78"/>
            </a:endParaRPr>
          </a:p>
        </p:txBody>
      </p:sp>
      <p:pic>
        <p:nvPicPr>
          <p:cNvPr id="4" name="Picture 3" descr="untitled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76200"/>
            <a:ext cx="3581400" cy="2262251"/>
          </a:xfrm>
          <a:prstGeom prst="rect">
            <a:avLst/>
          </a:prstGeom>
        </p:spPr>
      </p:pic>
      <p:pic>
        <p:nvPicPr>
          <p:cNvPr id="5" name="Picture 4" descr="untitled11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38600"/>
            <a:ext cx="3581400" cy="23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57200"/>
            <a:ext cx="8219256" cy="5668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هوارد باغشـهر را « شهر اقماري » یا « شهر خوابگاهی » در خدمت ما در شهرهاي بزرگ تـصور نمی کرد.</a:t>
            </a:r>
          </a:p>
          <a:p>
            <a:pPr marL="0" indent="0" algn="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وي </a:t>
            </a:r>
            <a:r>
              <a:rPr lang="fa-IR" sz="1800" dirty="0">
                <a:cs typeface="B Homa" pitchFamily="2" charset="-78"/>
              </a:rPr>
              <a:t>به </a:t>
            </a:r>
            <a:r>
              <a:rPr lang="fa-IR" sz="1800" dirty="0" smtClean="0">
                <a:cs typeface="B Homa" pitchFamily="2" charset="-78"/>
              </a:rPr>
              <a:t>فضـاي </a:t>
            </a:r>
            <a:r>
              <a:rPr lang="fa-IR" sz="1800" dirty="0">
                <a:cs typeface="B Homa" pitchFamily="2" charset="-78"/>
              </a:rPr>
              <a:t>کافی براي زندگی به </a:t>
            </a:r>
            <a:r>
              <a:rPr lang="fa-IR" sz="1800" dirty="0" smtClean="0">
                <a:cs typeface="B Homa" pitchFamily="2" charset="-78"/>
              </a:rPr>
              <a:t>عنـوان </a:t>
            </a:r>
            <a:r>
              <a:rPr lang="fa-IR" sz="1800" dirty="0">
                <a:cs typeface="B Homa" pitchFamily="2" charset="-78"/>
              </a:rPr>
              <a:t>یکی از اساسی ترین نیازهاي </a:t>
            </a:r>
            <a:r>
              <a:rPr lang="fa-IR" sz="1800" dirty="0" smtClean="0">
                <a:cs typeface="B Homa" pitchFamily="2" charset="-78"/>
              </a:rPr>
              <a:t>اولیـه </a:t>
            </a:r>
            <a:r>
              <a:rPr lang="fa-IR" sz="1800" dirty="0">
                <a:cs typeface="B Homa" pitchFamily="2" charset="-78"/>
              </a:rPr>
              <a:t>ي </a:t>
            </a:r>
            <a:r>
              <a:rPr lang="fa-IR" sz="1800" dirty="0" smtClean="0">
                <a:cs typeface="B Homa" pitchFamily="2" charset="-78"/>
              </a:rPr>
              <a:t>جامعه نگاه می کرد. 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(</a:t>
            </a:r>
            <a:r>
              <a:rPr lang="fa-IR" sz="1800" dirty="0">
                <a:cs typeface="B Homa" pitchFamily="2" charset="-78"/>
              </a:rPr>
              <a:t>حق برخورداري از فضا)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او پیشنهاد کرد که </a:t>
            </a:r>
            <a:r>
              <a:rPr lang="fa-IR" sz="1800" dirty="0" smtClean="0">
                <a:cs typeface="B Homa" pitchFamily="2" charset="-78"/>
              </a:rPr>
              <a:t>باغشـهر </a:t>
            </a:r>
            <a:r>
              <a:rPr lang="fa-IR" sz="1800" dirty="0">
                <a:cs typeface="B Homa" pitchFamily="2" charset="-78"/>
              </a:rPr>
              <a:t>با ابزار بورس بازي نوع </a:t>
            </a:r>
            <a:r>
              <a:rPr lang="fa-IR" sz="1800" dirty="0" smtClean="0">
                <a:cs typeface="B Homa" pitchFamily="2" charset="-78"/>
              </a:rPr>
              <a:t>دوسـتانه </a:t>
            </a:r>
            <a:r>
              <a:rPr lang="fa-IR" sz="1800" dirty="0">
                <a:cs typeface="B Homa" pitchFamily="2" charset="-78"/>
              </a:rPr>
              <a:t>ي زمین تامین مالی نشود </a:t>
            </a:r>
            <a:r>
              <a:rPr lang="fa-IR" sz="1800" dirty="0" smtClean="0">
                <a:cs typeface="B Homa" pitchFamily="2" charset="-78"/>
              </a:rPr>
              <a:t>و تاکید کرد که</a:t>
            </a: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آن </a:t>
            </a:r>
            <a:r>
              <a:rPr lang="fa-IR" sz="1800" dirty="0">
                <a:cs typeface="B Homa" pitchFamily="2" charset="-78"/>
              </a:rPr>
              <a:t>بخش از در </a:t>
            </a:r>
            <a:r>
              <a:rPr lang="fa-IR" sz="1800" dirty="0" smtClean="0">
                <a:cs typeface="B Homa" pitchFamily="2" charset="-78"/>
              </a:rPr>
              <a:t>آمـد </a:t>
            </a:r>
            <a:r>
              <a:rPr lang="fa-IR" sz="1800" dirty="0">
                <a:cs typeface="B Homa" pitchFamily="2" charset="-78"/>
              </a:rPr>
              <a:t>هاي </a:t>
            </a:r>
            <a:r>
              <a:rPr lang="fa-IR" sz="1800" dirty="0" smtClean="0">
                <a:cs typeface="B Homa" pitchFamily="2" charset="-78"/>
              </a:rPr>
              <a:t>حاصـل </a:t>
            </a:r>
            <a:r>
              <a:rPr lang="fa-IR" sz="1800" dirty="0">
                <a:cs typeface="B Homa" pitchFamily="2" charset="-78"/>
              </a:rPr>
              <a:t>از </a:t>
            </a:r>
            <a:r>
              <a:rPr lang="fa-IR" sz="1800" dirty="0" smtClean="0">
                <a:cs typeface="B Homa" pitchFamily="2" charset="-78"/>
              </a:rPr>
              <a:t>اجاره ، </a:t>
            </a:r>
            <a:r>
              <a:rPr lang="fa-IR" sz="1800" dirty="0">
                <a:cs typeface="B Homa" pitchFamily="2" charset="-78"/>
              </a:rPr>
              <a:t>جایگزین </a:t>
            </a:r>
            <a:r>
              <a:rPr lang="fa-IR" sz="1800" dirty="0" smtClean="0">
                <a:cs typeface="B Homa" pitchFamily="2" charset="-78"/>
              </a:rPr>
              <a:t>اسـتهلاك بدهـی شـده و براي خـرید اوراق قرضـه ي </a:t>
            </a: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سرمایه </a:t>
            </a:r>
            <a:r>
              <a:rPr lang="fa-IR" sz="1800" dirty="0">
                <a:cs typeface="B Homa" pitchFamily="2" charset="-78"/>
              </a:rPr>
              <a:t>گذاران اولیه مورد استفاده قرار گیرند. (حرکت به </a:t>
            </a:r>
            <a:r>
              <a:rPr lang="fa-IR" sz="1800" dirty="0" smtClean="0">
                <a:cs typeface="B Homa" pitchFamily="2" charset="-78"/>
              </a:rPr>
              <a:t>سوي مالکیت جمعی در راستاي منافع جامعه)</a:t>
            </a: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به </a:t>
            </a:r>
            <a:r>
              <a:rPr lang="fa-IR" sz="1800" dirty="0">
                <a:cs typeface="B Homa" pitchFamily="2" charset="-78"/>
              </a:rPr>
              <a:t>اعتقاد هنري جورج، که خود از بنیادگرایان بود، آشتی ناپذیري منافع، در واقع میان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کار و سرمایه از یک طرف، و مالکیت زمین از طرف دیگر است.</a:t>
            </a:r>
          </a:p>
        </p:txBody>
      </p:sp>
      <p:pic>
        <p:nvPicPr>
          <p:cNvPr id="4" name="Picture 3" descr="n00039313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38600"/>
            <a:ext cx="32861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5486400" cy="4191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400" y="381000"/>
            <a:ext cx="5620072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a-IR" sz="20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نموداري </a:t>
            </a:r>
            <a:r>
              <a:rPr lang="fa-IR" sz="1800" dirty="0">
                <a:cs typeface="B Homa" pitchFamily="2" charset="-78"/>
              </a:rPr>
              <a:t>که هوارد در </a:t>
            </a:r>
            <a:r>
              <a:rPr lang="fa-IR" sz="1800" dirty="0" smtClean="0">
                <a:cs typeface="B Homa" pitchFamily="2" charset="-78"/>
              </a:rPr>
              <a:t>کتاب</a:t>
            </a:r>
            <a:r>
              <a:rPr lang="fa-IR" sz="1800" dirty="0">
                <a:cs typeface="B Homa" pitchFamily="2" charset="-78"/>
              </a:rPr>
              <a:t> « فردا: راهی </a:t>
            </a:r>
            <a:r>
              <a:rPr lang="fa-IR" sz="1800" dirty="0" smtClean="0">
                <a:cs typeface="B Homa" pitchFamily="2" charset="-78"/>
              </a:rPr>
              <a:t>طلح </a:t>
            </a:r>
            <a:r>
              <a:rPr lang="fa-IR" sz="1800" dirty="0">
                <a:cs typeface="B Homa" pitchFamily="2" charset="-78"/>
              </a:rPr>
              <a:t>آمیز به اصلاح </a:t>
            </a:r>
            <a:r>
              <a:rPr lang="fa-IR" sz="1800" dirty="0" smtClean="0">
                <a:cs typeface="B Homa" pitchFamily="2" charset="-78"/>
              </a:rPr>
              <a:t>واقعی»</a:t>
            </a:r>
            <a:r>
              <a:rPr lang="fa-IR" sz="1800" dirty="0">
                <a:cs typeface="B Homa" pitchFamily="2" charset="-78"/>
              </a:rPr>
              <a:t> ارائه </a:t>
            </a:r>
            <a:r>
              <a:rPr lang="fa-IR" sz="1800" dirty="0" smtClean="0">
                <a:cs typeface="B Homa" pitchFamily="2" charset="-78"/>
              </a:rPr>
              <a:t>کرد،نشان </a:t>
            </a:r>
            <a:r>
              <a:rPr lang="fa-IR" sz="1800" dirty="0">
                <a:cs typeface="B Homa" pitchFamily="2" charset="-78"/>
              </a:rPr>
              <a:t>دهنده ي شش </a:t>
            </a:r>
            <a:r>
              <a:rPr lang="fa-IR" sz="1800" dirty="0" smtClean="0">
                <a:cs typeface="B Homa" pitchFamily="2" charset="-78"/>
              </a:rPr>
              <a:t>باغشهر </a:t>
            </a:r>
            <a:r>
              <a:rPr lang="fa-IR" sz="1800" dirty="0">
                <a:cs typeface="B Homa" pitchFamily="2" charset="-78"/>
              </a:rPr>
              <a:t>بود که در دایره اي حول مرکز بزرگ شهر آرایش یافته بودند.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در این نمودار شهر ها بواسطه ي کانالی مدور به یکدیگر مرتبط شده بودند و آب و برق و حمل و </a:t>
            </a:r>
            <a:r>
              <a:rPr lang="fa-IR" sz="1800" dirty="0" smtClean="0">
                <a:cs typeface="B Homa" pitchFamily="2" charset="-78"/>
              </a:rPr>
              <a:t>نقل آنها </a:t>
            </a:r>
            <a:r>
              <a:rPr lang="fa-IR" sz="1800" dirty="0">
                <a:cs typeface="B Homa" pitchFamily="2" charset="-78"/>
              </a:rPr>
              <a:t>را تدارك </a:t>
            </a:r>
            <a:r>
              <a:rPr lang="fa-IR" sz="1800" dirty="0" smtClean="0">
                <a:cs typeface="B Homa" pitchFamily="2" charset="-78"/>
              </a:rPr>
              <a:t> ندید</a:t>
            </a:r>
            <a:r>
              <a:rPr lang="fa-IR" sz="1800" dirty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در چاپ 1902 م. کتاب، سامانه ي حمل و نقل سریع منطقی تر، جایگزین کانال شد</a:t>
            </a:r>
            <a:r>
              <a:rPr lang="fa-IR" sz="18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Homa" pitchFamily="2" charset="-78"/>
              </a:rPr>
              <a:t>« شهر اجتماعی </a:t>
            </a:r>
            <a:r>
              <a:rPr lang="fa-IR" sz="1800" dirty="0" smtClean="0">
                <a:solidFill>
                  <a:schemeClr val="accent5">
                    <a:lumMod val="50000"/>
                  </a:schemeClr>
                </a:solidFill>
                <a:cs typeface="B Homa" pitchFamily="2" charset="-78"/>
              </a:rPr>
              <a:t>» نامی </a:t>
            </a: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Homa" pitchFamily="2" charset="-78"/>
              </a:rPr>
              <a:t>که هوارد بر هر خوشه  شهر نهاد، نشان دهنده ي عمیق ترین مفهموم از </a:t>
            </a:r>
            <a:r>
              <a:rPr lang="fa-IR" sz="1800" dirty="0" smtClean="0">
                <a:solidFill>
                  <a:schemeClr val="accent5">
                    <a:lumMod val="50000"/>
                  </a:schemeClr>
                </a:solidFill>
                <a:cs typeface="B Homa" pitchFamily="2" charset="-78"/>
              </a:rPr>
              <a:t>همبستگی </a:t>
            </a: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Homa" pitchFamily="2" charset="-78"/>
              </a:rPr>
              <a:t>شهر و پیراشهر بود.</a:t>
            </a:r>
          </a:p>
        </p:txBody>
      </p:sp>
    </p:spTree>
    <p:extLst>
      <p:ext uri="{BB962C8B-B14F-4D97-AF65-F5344CB8AC3E}">
        <p14:creationId xmlns:p14="http://schemas.microsoft.com/office/powerpoint/2010/main" val="16391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1"/>
            <a:ext cx="4876800" cy="411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95600" y="228601"/>
            <a:ext cx="6096000" cy="441959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لچورث                                                                                                                 </a:t>
            </a:r>
            <a:r>
              <a:rPr lang="en-US" sz="1800" dirty="0" err="1" smtClean="0">
                <a:cs typeface="B Homa" pitchFamily="2" charset="-78"/>
              </a:rPr>
              <a:t>Letchworth</a:t>
            </a:r>
            <a:endParaRPr lang="en-US" sz="1800" dirty="0" smtClean="0">
              <a:cs typeface="B Homa" pitchFamily="2" charset="-78"/>
            </a:endParaRPr>
          </a:p>
          <a:p>
            <a:pPr marL="0" indent="0">
              <a:buNone/>
            </a:pPr>
            <a:endParaRPr lang="en-US" sz="18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en-US" sz="1800" dirty="0" smtClean="0">
                <a:cs typeface="B Homa" pitchFamily="2" charset="-78"/>
              </a:rPr>
              <a:t> </a:t>
            </a:r>
            <a:r>
              <a:rPr lang="fa-IR" sz="1800" dirty="0" smtClean="0">
                <a:cs typeface="B Homa" pitchFamily="2" charset="-78"/>
              </a:rPr>
              <a:t>• </a:t>
            </a:r>
            <a:r>
              <a:rPr lang="fa-IR" sz="1800" dirty="0">
                <a:cs typeface="B Homa" pitchFamily="2" charset="-78"/>
              </a:rPr>
              <a:t>اولین باغشهر، در 30 مایلی لندن</a:t>
            </a:r>
            <a:r>
              <a:rPr lang="fa-IR" sz="18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• به بدست نویل و بازرگانان همکارش، در نبود هرگونه پشتیبانی قابل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توجه طبقه ي کارگر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• پیشنهاد نویل: انتشار اوراق قرضه به میزان 300 هزار پوند که سود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سهام آن در سال از 5% ارزش اسمی تجاوز نکند. (مخالفت هوارد، اما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قبول شجاعانه ي </a:t>
            </a:r>
            <a:r>
              <a:rPr lang="fa-IR" sz="1800" dirty="0" smtClean="0">
                <a:cs typeface="B Homa" pitchFamily="2" charset="-78"/>
              </a:rPr>
              <a:t>شکست ر! </a:t>
            </a:r>
            <a:r>
              <a:rPr lang="fa-IR" sz="1800" dirty="0">
                <a:cs typeface="B Homa" pitchFamily="2" charset="-78"/>
              </a:rPr>
              <a:t>و قبول طرح آنها براي اجاره ي 99 ساله با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میزان اجاره ي ثابت)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• انتخاب معماران، ریموند آنوین و بري پارکر.</a:t>
            </a:r>
          </a:p>
        </p:txBody>
      </p:sp>
      <p:pic>
        <p:nvPicPr>
          <p:cNvPr id="4" name="Picture 3" descr="untitled11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4343400"/>
            <a:ext cx="3581399" cy="2390775"/>
          </a:xfrm>
          <a:prstGeom prst="rect">
            <a:avLst/>
          </a:prstGeom>
        </p:spPr>
      </p:pic>
      <p:pic>
        <p:nvPicPr>
          <p:cNvPr id="6" name="Picture 5" descr="untitled10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8006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84976" cy="4953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بري پارکر و ریموند آنوین می خواستند آنچه را که از اصول برنامه ریزي سنتی انگلیسی هنوز معتبر می نمود 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با </a:t>
            </a:r>
            <a:r>
              <a:rPr lang="fa-IR" sz="1800" dirty="0">
                <a:cs typeface="B Homa" pitchFamily="2" charset="-78"/>
              </a:rPr>
              <a:t>جامعه ي تمرکز زدایی شده ي آینده مطابقت بخشند. آنها از رهبري هوارد تا جایی که به وضوح شهر را از 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مناطق </a:t>
            </a:r>
            <a:r>
              <a:rPr lang="fa-IR" sz="1800" dirty="0">
                <a:cs typeface="B Homa" pitchFamily="2" charset="-78"/>
              </a:rPr>
              <a:t>روستایی پیرامون آن جدا میساخت، تبعیت کردند.</a:t>
            </a:r>
          </a:p>
          <a:p>
            <a:pPr marL="0" indent="0" algn="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آنها </a:t>
            </a:r>
            <a:r>
              <a:rPr lang="fa-IR" sz="1800" dirty="0">
                <a:cs typeface="B Homa" pitchFamily="2" charset="-78"/>
              </a:rPr>
              <a:t>شهر جدید را در وسط ملک لچورث قرار دادند که از میان 1200 آکر براي شهر و2800 آکر </a:t>
            </a:r>
            <a:r>
              <a:rPr lang="fa-IR" sz="1800" dirty="0" smtClean="0">
                <a:cs typeface="B Homa" pitchFamily="2" charset="-78"/>
              </a:rPr>
              <a:t>براي</a:t>
            </a:r>
            <a:r>
              <a:rPr lang="fa-IR" sz="1800" dirty="0">
                <a:cs typeface="B Homa" pitchFamily="2" charset="-78"/>
              </a:rPr>
              <a:t> « کمربند سبز » که آن را در بر می گرفت، جدا ساختند. </a:t>
            </a: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آنها </a:t>
            </a:r>
            <a:r>
              <a:rPr lang="fa-IR" sz="1800" dirty="0">
                <a:cs typeface="B Homa" pitchFamily="2" charset="-78"/>
              </a:rPr>
              <a:t>نه از نمودارهاي هوارد، بلکه از نظم زمین پیروي کردند. فقط مرکز شهر همانگونه که هوارد در نظر داشت 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(</a:t>
            </a:r>
            <a:r>
              <a:rPr lang="fa-IR" sz="1800" dirty="0">
                <a:cs typeface="B Homa" pitchFamily="2" charset="-78"/>
              </a:rPr>
              <a:t>آرایش منظم هندسی ابنیه شهرداري و فرهنگی) باقی ماند</a:t>
            </a:r>
            <a:r>
              <a:rPr lang="fa-IR" sz="18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صنایع به جاي این که در حاشیه ي متحد الشکلی را براي هوارد شکل دهند، در یک پارك صنعتی در جوار کارخانه ي 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برق </a:t>
            </a:r>
            <a:r>
              <a:rPr lang="fa-IR" sz="1800" dirty="0">
                <a:cs typeface="B Homa" pitchFamily="2" charset="-78"/>
              </a:rPr>
              <a:t>و راه آهن استقرار یافتند.</a:t>
            </a:r>
          </a:p>
        </p:txBody>
      </p:sp>
    </p:spTree>
    <p:extLst>
      <p:ext uri="{BB962C8B-B14F-4D97-AF65-F5344CB8AC3E}">
        <p14:creationId xmlns:p14="http://schemas.microsoft.com/office/powerpoint/2010/main" val="6917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11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74707"/>
            <a:ext cx="4267200" cy="32689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86800" cy="6096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لچورث با فروش تدریجی سهام، بوسیله ي پیمانکاران اهل مخاطره ساخته شد که طرح هایشان دقیقاً 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چیزهاي </a:t>
            </a:r>
            <a:r>
              <a:rPr lang="fa-IR" sz="1800" dirty="0">
                <a:cs typeface="B Homa" pitchFamily="2" charset="-78"/>
              </a:rPr>
              <a:t>نامتعارفی بودند که آنوین و پارکر می خواستند مانعظهور آنها در شهر شوند.</a:t>
            </a:r>
          </a:p>
          <a:p>
            <a:pPr marL="0" indent="0" algn="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در </a:t>
            </a:r>
            <a:r>
              <a:rPr lang="fa-IR" sz="1800" dirty="0">
                <a:cs typeface="B Homa" pitchFamily="2" charset="-78"/>
              </a:rPr>
              <a:t>هر حال این خانه ها باب میل ساکنان اولیه ي لچورث بود که بسیاري از آنها زنان و مردان بی نیاز از 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ثروت </a:t>
            </a:r>
            <a:r>
              <a:rPr lang="fa-IR" sz="1800" dirty="0">
                <a:cs typeface="B Homa" pitchFamily="2" charset="-78"/>
              </a:rPr>
              <a:t>و داراي عقایدي مترقی بودند</a:t>
            </a:r>
            <a:r>
              <a:rPr lang="fa-IR" sz="18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علیرغم نگرانی هاي شرکت، صاحبان صنایع، به دلیل نیاز به فضا که در قرن بیستم کمتر وجود داشت، 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به </a:t>
            </a:r>
            <a:r>
              <a:rPr lang="fa-IR" sz="1800" dirty="0">
                <a:cs typeface="B Homa" pitchFamily="2" charset="-78"/>
              </a:rPr>
              <a:t>لچورث آمدند</a:t>
            </a:r>
            <a:r>
              <a:rPr lang="fa-IR" sz="18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صنایع چاپ و مهندسی سبُک، صنعت اصلی باغشهر بودند.</a:t>
            </a:r>
          </a:p>
        </p:txBody>
      </p:sp>
      <p:pic>
        <p:nvPicPr>
          <p:cNvPr id="5" name="Picture 4" descr="untitled11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5029200"/>
            <a:ext cx="2422106" cy="1633537"/>
          </a:xfrm>
          <a:prstGeom prst="rect">
            <a:avLst/>
          </a:prstGeom>
        </p:spPr>
      </p:pic>
      <p:pic>
        <p:nvPicPr>
          <p:cNvPr id="6" name="Picture 5" descr="untitled11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5029200"/>
            <a:ext cx="2362200" cy="16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>
              <a:buNone/>
            </a:pPr>
            <a:endParaRPr lang="fa-IR" sz="1800" dirty="0">
              <a:cs typeface="B Homa" pitchFamily="2" charset="-78"/>
            </a:endParaRPr>
          </a:p>
          <a:p>
            <a:pPr marL="0" indent="0">
              <a:buNone/>
            </a:pPr>
            <a:r>
              <a:rPr lang="fa-IR" sz="1800" dirty="0" smtClean="0">
                <a:cs typeface="B Homa" pitchFamily="2" charset="-78"/>
              </a:rPr>
              <a:t>مشکل کجا بود؟           </a:t>
            </a:r>
            <a:endParaRPr lang="fa-IR" sz="1800" dirty="0">
              <a:cs typeface="B Homa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48064" y="615008"/>
            <a:ext cx="1872208" cy="1498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Homa" pitchFamily="2" charset="-78"/>
              </a:rPr>
              <a:t>1905: اکثر ساکنان از مردم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طبقه ی متوسط</a:t>
            </a:r>
            <a:endParaRPr lang="fa-IR" sz="1600" dirty="0">
              <a:cs typeface="B Homa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319972" y="1182688"/>
            <a:ext cx="648072" cy="43204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2219478" y="643980"/>
            <a:ext cx="1944216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Homa" pitchFamily="2" charset="-78"/>
              </a:rPr>
              <a:t>1907 : با ورود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صنایع جمعیت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2برابر شد و اکثر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تازه واردان از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کارگران</a:t>
            </a:r>
            <a:endParaRPr lang="fa-IR" sz="1600" dirty="0">
              <a:cs typeface="B Homa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 rot="17959535">
            <a:off x="1702420" y="1886033"/>
            <a:ext cx="681126" cy="72008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611560" y="2726574"/>
            <a:ext cx="2376264" cy="1607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Homa" pitchFamily="2" charset="-78"/>
              </a:rPr>
              <a:t>چالش هوارد برای 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تامین استاندارد های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زندگی کارگران </a:t>
            </a:r>
            <a:endParaRPr lang="fa-IR" sz="1600" dirty="0">
              <a:cs typeface="B Homa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 rot="1678167">
            <a:off x="1926252" y="4565024"/>
            <a:ext cx="477468" cy="4811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1403648" y="5130017"/>
            <a:ext cx="2024503" cy="13953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Homa" pitchFamily="2" charset="-78"/>
              </a:rPr>
              <a:t>بحران مسکن</a:t>
            </a:r>
            <a:endParaRPr lang="fa-IR" sz="1600" dirty="0">
              <a:cs typeface="B Homa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63888" y="5588402"/>
            <a:ext cx="563963" cy="504056"/>
          </a:xfrm>
          <a:prstGeom prst="rightArrow">
            <a:avLst>
              <a:gd name="adj1" fmla="val 50000"/>
              <a:gd name="adj2" fmla="val 473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4268155" y="5142766"/>
            <a:ext cx="1976404" cy="13953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Homa" pitchFamily="2" charset="-78"/>
              </a:rPr>
              <a:t>طرح کلبه های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ارزان قیمت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توسط آنوین</a:t>
            </a:r>
            <a:endParaRPr lang="fa-IR" sz="1600" dirty="0">
              <a:cs typeface="B Homa" pitchFamily="2" charset="-78"/>
            </a:endParaRPr>
          </a:p>
        </p:txBody>
      </p:sp>
      <p:sp>
        <p:nvSpPr>
          <p:cNvPr id="14" name="Right Arrow 13"/>
          <p:cNvSpPr/>
          <p:nvPr/>
        </p:nvSpPr>
        <p:spPr>
          <a:xfrm rot="18100730">
            <a:off x="5031781" y="4646069"/>
            <a:ext cx="505853" cy="43204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3995936" y="2939617"/>
            <a:ext cx="2248623" cy="16561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Homa" pitchFamily="2" charset="-78"/>
              </a:rPr>
              <a:t>ساخت خانه در ردیف های 3 یا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10تایی حول 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یک حیاط 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مرکزی</a:t>
            </a:r>
            <a:endParaRPr lang="fa-IR" sz="1600" dirty="0">
              <a:cs typeface="B Homa" pitchFamily="2" charset="-78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300192" y="3429000"/>
            <a:ext cx="504056" cy="47470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Oval 16"/>
          <p:cNvSpPr/>
          <p:nvPr/>
        </p:nvSpPr>
        <p:spPr>
          <a:xfrm>
            <a:off x="7020272" y="2939618"/>
            <a:ext cx="1872208" cy="15415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Homa" pitchFamily="2" charset="-78"/>
              </a:rPr>
              <a:t>مشکل پرداخت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هزینه مسکن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توسط کارگران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غیر ماهر</a:t>
            </a:r>
            <a:endParaRPr lang="fa-IR" sz="1600" dirty="0">
              <a:cs typeface="B Homa" pitchFamily="2" charset="-78"/>
            </a:endParaRPr>
          </a:p>
        </p:txBody>
      </p:sp>
      <p:sp>
        <p:nvSpPr>
          <p:cNvPr id="18" name="Down Arrow 17"/>
          <p:cNvSpPr/>
          <p:nvPr/>
        </p:nvSpPr>
        <p:spPr>
          <a:xfrm rot="532227">
            <a:off x="7668345" y="4621257"/>
            <a:ext cx="360040" cy="38519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Oval 18"/>
          <p:cNvSpPr/>
          <p:nvPr/>
        </p:nvSpPr>
        <p:spPr>
          <a:xfrm>
            <a:off x="6804248" y="5142765"/>
            <a:ext cx="2016224" cy="13953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Homa" pitchFamily="2" charset="-78"/>
              </a:rPr>
              <a:t>زندگی در آن 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سوی کمربند سبز</a:t>
            </a:r>
          </a:p>
          <a:p>
            <a:pPr algn="ctr"/>
            <a:r>
              <a:rPr lang="fa-IR" sz="1600" dirty="0" smtClean="0">
                <a:cs typeface="B Homa" pitchFamily="2" charset="-78"/>
              </a:rPr>
              <a:t>و سفر با دوچرخه</a:t>
            </a:r>
            <a:endParaRPr lang="fa-IR" sz="16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65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6868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2400" dirty="0" smtClean="0">
              <a:cs typeface="B Homa" pitchFamily="2" charset="-78"/>
            </a:endParaRPr>
          </a:p>
          <a:p>
            <a:pPr marL="0" indent="0" algn="r">
              <a:buNone/>
            </a:pPr>
            <a:endParaRPr lang="fo-FO" sz="24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Homa" pitchFamily="2" charset="-78"/>
              </a:rPr>
              <a:t>هدف </a:t>
            </a:r>
            <a:r>
              <a:rPr lang="fa-IR" sz="2400" dirty="0">
                <a:cs typeface="B Homa" pitchFamily="2" charset="-78"/>
              </a:rPr>
              <a:t>از پژوهش</a:t>
            </a:r>
            <a:r>
              <a:rPr lang="fa-IR" sz="2400" dirty="0" smtClean="0">
                <a:cs typeface="B Homa" pitchFamily="2" charset="-78"/>
              </a:rPr>
              <a:t>:</a:t>
            </a:r>
          </a:p>
          <a:p>
            <a:pPr marL="0" indent="0" algn="r">
              <a:buNone/>
            </a:pPr>
            <a:r>
              <a:rPr lang="fo-FO" sz="2400" dirty="0" smtClean="0">
                <a:cs typeface="B Homa" pitchFamily="2" charset="-78"/>
              </a:rPr>
              <a:t> </a:t>
            </a:r>
            <a:endParaRPr lang="fa-IR" sz="24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بررسی </a:t>
            </a:r>
            <a:r>
              <a:rPr lang="fa-IR" sz="2000" dirty="0">
                <a:cs typeface="B Homa" pitchFamily="2" charset="-78"/>
              </a:rPr>
              <a:t>انگاره ي باغشهر از مقیاس </a:t>
            </a:r>
            <a:r>
              <a:rPr lang="fo-FO" sz="2000" dirty="0" smtClean="0">
                <a:cs typeface="B Homa" pitchFamily="2" charset="-78"/>
              </a:rPr>
              <a:t>طراحی شهری </a:t>
            </a:r>
            <a:r>
              <a:rPr lang="fa-IR" sz="2000" dirty="0" smtClean="0">
                <a:cs typeface="B Homa" pitchFamily="2" charset="-78"/>
              </a:rPr>
              <a:t>و </a:t>
            </a:r>
            <a:r>
              <a:rPr lang="fa-IR" sz="2000" dirty="0">
                <a:cs typeface="B Homa" pitchFamily="2" charset="-78"/>
              </a:rPr>
              <a:t>چرایی عدم موفقیت قطعی باغشهر</a:t>
            </a:r>
          </a:p>
          <a:p>
            <a:pPr marL="0" indent="0" algn="r">
              <a:buNone/>
            </a:pPr>
            <a:r>
              <a:rPr lang="fa-IR" sz="2000" dirty="0">
                <a:cs typeface="B Homa" pitchFamily="2" charset="-78"/>
              </a:rPr>
              <a:t>به عنوان یک الگوي آرمانی شهرسازي (نمونه موردي: شهر لچورث انگلستان).</a:t>
            </a:r>
          </a:p>
        </p:txBody>
      </p:sp>
      <p:pic>
        <p:nvPicPr>
          <p:cNvPr id="4" name="Picture 3" descr="untitled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67000"/>
            <a:ext cx="3962400" cy="4033837"/>
          </a:xfrm>
          <a:prstGeom prst="rect">
            <a:avLst/>
          </a:prstGeom>
        </p:spPr>
      </p:pic>
      <p:pic>
        <p:nvPicPr>
          <p:cNvPr id="5" name="Picture 4" descr="untitled11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667000"/>
            <a:ext cx="4267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7852792" cy="472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1800" dirty="0">
                <a:cs typeface="B Homa" pitchFamily="2" charset="-78"/>
              </a:rPr>
              <a:t>نمونه اي از خانه هاي کارگري لچورث</a:t>
            </a:r>
          </a:p>
          <a:p>
            <a:pPr marL="5467350" indent="0" algn="r">
              <a:lnSpc>
                <a:spcPct val="150000"/>
              </a:lnSpc>
              <a:buNone/>
            </a:pPr>
            <a:r>
              <a:rPr lang="fa-IR" sz="1800" dirty="0">
                <a:cs typeface="B Homa" pitchFamily="2" charset="-78"/>
              </a:rPr>
              <a:t>خانه </a:t>
            </a:r>
            <a:r>
              <a:rPr lang="fa-IR" sz="1800" dirty="0" smtClean="0">
                <a:cs typeface="B Homa" pitchFamily="2" charset="-78"/>
              </a:rPr>
              <a:t>هایی </a:t>
            </a:r>
            <a:r>
              <a:rPr lang="fa-IR" sz="1800" dirty="0">
                <a:cs typeface="B Homa" pitchFamily="2" charset="-78"/>
              </a:rPr>
              <a:t>که در 2 </a:t>
            </a:r>
            <a:r>
              <a:rPr lang="fa-IR" sz="1800" dirty="0" smtClean="0">
                <a:cs typeface="B Homa" pitchFamily="2" charset="-78"/>
              </a:rPr>
              <a:t>طـبقه وبر زنـــدگـی </a:t>
            </a:r>
            <a:r>
              <a:rPr lang="fa-IR" sz="1800" dirty="0">
                <a:cs typeface="B Homa" pitchFamily="2" charset="-78"/>
              </a:rPr>
              <a:t>در </a:t>
            </a:r>
            <a:r>
              <a:rPr lang="fa-IR" sz="1800" dirty="0" smtClean="0">
                <a:cs typeface="B Homa" pitchFamily="2" charset="-78"/>
              </a:rPr>
              <a:t>حـــول مبـنـای</a:t>
            </a:r>
            <a:r>
              <a:rPr lang="fa-IR" sz="1800" dirty="0">
                <a:cs typeface="B Homa" pitchFamily="2" charset="-78"/>
              </a:rPr>
              <a:t> </a:t>
            </a:r>
            <a:r>
              <a:rPr lang="fa-IR" sz="1800" dirty="0" smtClean="0">
                <a:cs typeface="B Homa" pitchFamily="2" charset="-78"/>
              </a:rPr>
              <a:t>اجـــاق گـاز طــراحی شــده</a:t>
            </a:r>
            <a:r>
              <a:rPr lang="fa-IR" sz="1800" dirty="0">
                <a:cs typeface="B Homa" pitchFamily="2" charset="-78"/>
              </a:rPr>
              <a:t> </a:t>
            </a:r>
            <a:r>
              <a:rPr lang="fa-IR" sz="1800" dirty="0" smtClean="0">
                <a:cs typeface="B Homa" pitchFamily="2" charset="-78"/>
              </a:rPr>
              <a:t>بودنـد و </a:t>
            </a:r>
            <a:r>
              <a:rPr lang="fa-IR" sz="1800" dirty="0">
                <a:cs typeface="B Homa" pitchFamily="2" charset="-78"/>
              </a:rPr>
              <a:t>داراي </a:t>
            </a:r>
            <a:r>
              <a:rPr lang="fa-IR" sz="1800" dirty="0" smtClean="0">
                <a:cs typeface="B Homa" pitchFamily="2" charset="-78"/>
              </a:rPr>
              <a:t>یــک </a:t>
            </a:r>
            <a:r>
              <a:rPr lang="fa-IR" sz="1800" dirty="0">
                <a:cs typeface="B Homa" pitchFamily="2" charset="-78"/>
              </a:rPr>
              <a:t>حیــاط </a:t>
            </a:r>
            <a:r>
              <a:rPr lang="fa-IR" sz="1800" dirty="0" smtClean="0">
                <a:cs typeface="B Homa" pitchFamily="2" charset="-78"/>
              </a:rPr>
              <a:t>و باغ </a:t>
            </a:r>
            <a:r>
              <a:rPr lang="fa-IR" sz="1800" dirty="0">
                <a:cs typeface="B Homa" pitchFamily="2" charset="-78"/>
              </a:rPr>
              <a:t>هاي اختـصاصی مرکزي </a:t>
            </a:r>
            <a:r>
              <a:rPr lang="fa-IR" sz="1800" dirty="0" smtClean="0">
                <a:cs typeface="B Homa" pitchFamily="2" charset="-78"/>
              </a:rPr>
              <a:t>و مـشـترم بـرای</a:t>
            </a:r>
            <a:r>
              <a:rPr lang="en-US" sz="1800" dirty="0" smtClean="0">
                <a:cs typeface="B Homa" pitchFamily="2" charset="-78"/>
              </a:rPr>
              <a:t> </a:t>
            </a:r>
            <a:r>
              <a:rPr lang="fa-IR" sz="1800" dirty="0" smtClean="0">
                <a:cs typeface="B Homa" pitchFamily="2" charset="-78"/>
              </a:rPr>
              <a:t>فـضــاي بـاز</a:t>
            </a:r>
            <a:endParaRPr lang="fa-IR" sz="1800" dirty="0">
              <a:cs typeface="B Homa" pitchFamily="2" charset="-78"/>
            </a:endParaRPr>
          </a:p>
          <a:p>
            <a:pPr marL="5467350" indent="0" algn="r">
              <a:lnSpc>
                <a:spcPct val="150000"/>
              </a:lnSpc>
              <a:buNone/>
            </a:pPr>
            <a:r>
              <a:rPr lang="fa-IR" sz="1800" dirty="0" smtClean="0">
                <a:cs typeface="B Homa" pitchFamily="2" charset="-78"/>
              </a:rPr>
              <a:t>کارگران بودند</a:t>
            </a:r>
            <a:r>
              <a:rPr lang="fa-IR" sz="1800" dirty="0">
                <a:cs typeface="B Homa" pitchFamily="2" charset="-78"/>
              </a:rPr>
              <a:t>.</a:t>
            </a:r>
          </a:p>
          <a:p>
            <a:pPr marL="5467350" indent="0">
              <a:buNone/>
            </a:pPr>
            <a:endParaRPr lang="fa-IR" sz="1800" dirty="0">
              <a:cs typeface="B Homa" pitchFamily="2" charset="-78"/>
            </a:endParaRPr>
          </a:p>
        </p:txBody>
      </p:sp>
      <p:pic>
        <p:nvPicPr>
          <p:cNvPr id="4" name="Picture 3" descr="untitled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60197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4958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نتیجه گیري:</a:t>
            </a:r>
          </a:p>
          <a:p>
            <a:pPr algn="r">
              <a:buNone/>
            </a:pPr>
            <a:r>
              <a:rPr lang="fa-IR" sz="1800" dirty="0">
                <a:cs typeface="B Homa" pitchFamily="2" charset="-78"/>
              </a:rPr>
              <a:t>در حدود 1910 م. عملی بودن مقوله ي پایه اي هوارد اثبات شده بود. شهر جدید لچورث به مدد دوچرخه، محیطی تمییز، سالم و خوب برنامه ریزي </a:t>
            </a:r>
            <a:r>
              <a:rPr lang="fa-IR" sz="1800" dirty="0" smtClean="0">
                <a:cs typeface="B Homa" pitchFamily="2" charset="-78"/>
              </a:rPr>
              <a:t>شده بود</a:t>
            </a:r>
            <a:r>
              <a:rPr lang="fa-IR" sz="1800" dirty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algn="r">
              <a:buNone/>
            </a:pPr>
            <a:r>
              <a:rPr lang="fa-IR" sz="1800" dirty="0" smtClean="0">
                <a:cs typeface="B Homa" pitchFamily="2" charset="-78"/>
              </a:rPr>
              <a:t>اما </a:t>
            </a:r>
            <a:r>
              <a:rPr lang="fa-IR" sz="1800" dirty="0">
                <a:cs typeface="B Homa" pitchFamily="2" charset="-78"/>
              </a:rPr>
              <a:t>به هر حال مساله ي زمین به رغم آرزوهاي هوارد نشان داد که باغشهر </a:t>
            </a:r>
            <a:r>
              <a:rPr lang="fa-IR" sz="1800" dirty="0" smtClean="0">
                <a:cs typeface="B Homa" pitchFamily="2" charset="-78"/>
              </a:rPr>
              <a:t>قادر </a:t>
            </a:r>
            <a:r>
              <a:rPr lang="fa-IR" sz="1800" dirty="0">
                <a:cs typeface="B Homa" pitchFamily="2" charset="-78"/>
              </a:rPr>
              <a:t>نیست جامعه ي مبتنی بر عدالت اجتماعی را میان جامعه اي ناعادلانه برپا دارد.</a:t>
            </a:r>
          </a:p>
          <a:p>
            <a:pPr marL="0" indent="0">
              <a:buNone/>
            </a:pPr>
            <a:endParaRPr lang="fa-IR" sz="18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79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914400"/>
            <a:ext cx="8208912" cy="4876800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fa-IR" dirty="0">
                <a:cs typeface="B Homa" pitchFamily="2" charset="-78"/>
              </a:rPr>
              <a:t>فهرست منابع</a:t>
            </a:r>
            <a:r>
              <a:rPr lang="fa-IR" dirty="0" smtClean="0">
                <a:cs typeface="B Homa" pitchFamily="2" charset="-78"/>
              </a:rPr>
              <a:t>:</a:t>
            </a:r>
          </a:p>
          <a:p>
            <a:pPr marL="0" indent="0" algn="r">
              <a:buNone/>
            </a:pPr>
            <a:endParaRPr lang="fa-IR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Homa" pitchFamily="2" charset="-78"/>
              </a:rPr>
              <a:t>1) استروفسکی، واتسلاف ( 1387 )، شهرسازي معاصر: از نخستین سرچشمه ها تا منشور آتن، ترجمه ي</a:t>
            </a:r>
          </a:p>
          <a:p>
            <a:pPr marL="0" indent="0" algn="r">
              <a:buNone/>
            </a:pPr>
            <a:r>
              <a:rPr lang="fa-IR" dirty="0">
                <a:cs typeface="B Homa" pitchFamily="2" charset="-78"/>
              </a:rPr>
              <a:t>لادن اعتضادي، تهران: نشر مرکز دانشگاهی.</a:t>
            </a:r>
          </a:p>
          <a:p>
            <a:pPr marL="0" indent="0" algn="r">
              <a:buNone/>
            </a:pPr>
            <a:r>
              <a:rPr lang="fa-IR" dirty="0">
                <a:cs typeface="B Homa" pitchFamily="2" charset="-78"/>
              </a:rPr>
              <a:t>2) پاکزاد، جهانشاه ( 1389 )، سیر اندیشه ها در شهرسازي، جلد اول، تهران: نشر آرمان شهر.</a:t>
            </a:r>
          </a:p>
          <a:p>
            <a:pPr marL="0" indent="0" algn="r">
              <a:buNone/>
            </a:pPr>
            <a:r>
              <a:rPr lang="fa-IR" dirty="0">
                <a:cs typeface="B Homa" pitchFamily="2" charset="-78"/>
              </a:rPr>
              <a:t>3) سیدحسین، بحرینی ، بهناز بلوکی و سوده تقابن ( 1388 )، تحلیل مبانی نظري طراحی شهري</a:t>
            </a:r>
          </a:p>
          <a:p>
            <a:pPr marL="0" indent="0" algn="r">
              <a:buNone/>
            </a:pPr>
            <a:r>
              <a:rPr lang="fa-IR" dirty="0">
                <a:cs typeface="B Homa" pitchFamily="2" charset="-78"/>
              </a:rPr>
              <a:t>معاصر ، جلد اول، تهران: انتشارات دانشگاه تهران.</a:t>
            </a:r>
          </a:p>
          <a:p>
            <a:pPr marL="0" indent="0" algn="r">
              <a:buNone/>
            </a:pPr>
            <a:r>
              <a:rPr lang="fa-IR" dirty="0">
                <a:cs typeface="B Homa" pitchFamily="2" charset="-78"/>
              </a:rPr>
              <a:t>4) شواي، فرانسوا ( 1390 )، شهرسازي تخیلات و واقعیات، ترجمه ي سید محسن حبیبی، تهران:</a:t>
            </a:r>
          </a:p>
          <a:p>
            <a:pPr marL="0" indent="0" algn="r">
              <a:buNone/>
            </a:pPr>
            <a:r>
              <a:rPr lang="fa-IR" dirty="0">
                <a:cs typeface="B Homa" pitchFamily="2" charset="-78"/>
              </a:rPr>
              <a:t>انتشارات دانشگاه تهران.</a:t>
            </a:r>
          </a:p>
          <a:p>
            <a:pPr marL="0" indent="0" algn="r">
              <a:buNone/>
            </a:pPr>
            <a:r>
              <a:rPr lang="fa-IR" dirty="0">
                <a:cs typeface="B Homa" pitchFamily="2" charset="-78"/>
              </a:rPr>
              <a:t>5) کمپل، اسکات و سوزان فاینشتاین ( 1388 )، نظریه هاي برنامه ریزي شهري، ترجمه ي عارف</a:t>
            </a:r>
          </a:p>
          <a:p>
            <a:pPr marL="0" indent="0" algn="r">
              <a:buNone/>
            </a:pPr>
            <a:r>
              <a:rPr lang="fa-IR" dirty="0">
                <a:cs typeface="B Homa" pitchFamily="2" charset="-78"/>
              </a:rPr>
              <a:t>اقوامی مقدم. تهران: انتشارات </a:t>
            </a:r>
            <a:r>
              <a:rPr lang="fa-IR" dirty="0" smtClean="0">
                <a:cs typeface="B Homa" pitchFamily="2" charset="-78"/>
              </a:rPr>
              <a:t>آذرخش.</a:t>
            </a:r>
          </a:p>
          <a:p>
            <a:pPr marL="0" indent="0">
              <a:buNone/>
            </a:pPr>
            <a:r>
              <a:rPr lang="en-US" dirty="0" smtClean="0">
                <a:cs typeface="B Homa" pitchFamily="2" charset="-78"/>
              </a:rPr>
              <a:t>6) V. Ward, Stephen (1992); The Garden City : Past, Present and Future</a:t>
            </a:r>
          </a:p>
          <a:p>
            <a:pPr marL="0" indent="0">
              <a:buNone/>
            </a:pPr>
            <a:r>
              <a:rPr lang="en-US" dirty="0" smtClean="0">
                <a:cs typeface="B Homa" pitchFamily="2" charset="-78"/>
              </a:rPr>
              <a:t>published by: Taylor &amp; Francis</a:t>
            </a:r>
          </a:p>
          <a:p>
            <a:pPr marL="0" indent="0">
              <a:buNone/>
            </a:pPr>
            <a:r>
              <a:rPr lang="en-US" dirty="0" smtClean="0">
                <a:cs typeface="B Homa" pitchFamily="2" charset="-78"/>
              </a:rPr>
              <a:t>7</a:t>
            </a:r>
            <a:r>
              <a:rPr lang="en-US" dirty="0">
                <a:cs typeface="B Homa" pitchFamily="2" charset="-78"/>
              </a:rPr>
              <a:t>) http://www.sjsu.edu/faculty/wooda/149/149syllabus9crystal2.jpeg</a:t>
            </a:r>
          </a:p>
          <a:p>
            <a:pPr marL="0" indent="0">
              <a:buNone/>
            </a:pPr>
            <a:r>
              <a:rPr lang="en-US" dirty="0">
                <a:cs typeface="B Homa" pitchFamily="2" charset="-78"/>
              </a:rPr>
              <a:t>8) www.Earth.Google.com</a:t>
            </a:r>
            <a:endParaRPr lang="fa-IR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65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57200"/>
            <a:ext cx="8515672" cy="555354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000" dirty="0">
                <a:cs typeface="B Homa" pitchFamily="2" charset="-78"/>
              </a:rPr>
              <a:t>پرسش: شهر آرمانی قرن بیستم، شهري که به بهترین وجه، قدرت و </a:t>
            </a:r>
            <a:r>
              <a:rPr lang="fa-IR" sz="2000" dirty="0" smtClean="0">
                <a:cs typeface="B Homa" pitchFamily="2" charset="-78"/>
              </a:rPr>
              <a:t>زیباییِِ تکنولوژي </a:t>
            </a:r>
            <a:endParaRPr lang="fa-IR" sz="20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مدرن </a:t>
            </a:r>
            <a:r>
              <a:rPr lang="fa-IR" sz="2000" dirty="0">
                <a:cs typeface="B Homa" pitchFamily="2" charset="-78"/>
              </a:rPr>
              <a:t>و روشن بینانه ترین آرمان هاي عدالت اجتماعی را بیان </a:t>
            </a:r>
            <a:r>
              <a:rPr lang="fa-IR" sz="2000" dirty="0" smtClean="0">
                <a:cs typeface="B Homa" pitchFamily="2" charset="-78"/>
              </a:rPr>
              <a:t>مینماید، چیست؟</a:t>
            </a:r>
          </a:p>
          <a:p>
            <a:pPr marL="0" indent="0" algn="r">
              <a:buNone/>
            </a:pPr>
            <a:endParaRPr lang="fa-IR" sz="22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طی </a:t>
            </a:r>
            <a:r>
              <a:rPr lang="fa-IR" sz="2000" dirty="0">
                <a:cs typeface="B Homa" pitchFamily="2" charset="-78"/>
              </a:rPr>
              <a:t>سالهاي 1890 و 1930 </a:t>
            </a:r>
            <a:r>
              <a:rPr lang="fa-IR" sz="2000" dirty="0" smtClean="0">
                <a:cs typeface="B Homa" pitchFamily="2" charset="-78"/>
              </a:rPr>
              <a:t>سه </a:t>
            </a:r>
            <a:r>
              <a:rPr lang="fo-FO" sz="2000" dirty="0" smtClean="0">
                <a:cs typeface="B Homa" pitchFamily="2" charset="-78"/>
              </a:rPr>
              <a:t>طراح شهری </a:t>
            </a:r>
            <a:r>
              <a:rPr lang="fa-IR" sz="2000" dirty="0" smtClean="0">
                <a:cs typeface="B Homa" pitchFamily="2" charset="-78"/>
              </a:rPr>
              <a:t>تلاش </a:t>
            </a:r>
            <a:r>
              <a:rPr lang="fa-IR" sz="2000" dirty="0">
                <a:cs typeface="B Homa" pitchFamily="2" charset="-78"/>
              </a:rPr>
              <a:t>کردند به این سوال پاسخ دهند</a:t>
            </a:r>
            <a:r>
              <a:rPr lang="fa-IR" sz="2000" dirty="0" smtClean="0">
                <a:cs typeface="B Homa" pitchFamily="2" charset="-78"/>
              </a:rPr>
              <a:t>:</a:t>
            </a:r>
            <a:endParaRPr lang="fa-IR" sz="2000" dirty="0">
              <a:cs typeface="B Homa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0619113"/>
              </p:ext>
            </p:extLst>
          </p:nvPr>
        </p:nvGraphicFramePr>
        <p:xfrm>
          <a:off x="899592" y="2708920"/>
          <a:ext cx="4128120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6055" y="3435806"/>
            <a:ext cx="100811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17 سال</a:t>
            </a:r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5241702" y="4468470"/>
            <a:ext cx="9144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37 سال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500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5715000" cy="4191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143000"/>
            <a:ext cx="7239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200" dirty="0">
                <a:cs typeface="B Homa" pitchFamily="2" charset="-78"/>
              </a:rPr>
              <a:t>ابنزر </a:t>
            </a:r>
            <a:r>
              <a:rPr lang="fa-IR" sz="2200" dirty="0" smtClean="0">
                <a:cs typeface="B Homa" pitchFamily="2" charset="-78"/>
              </a:rPr>
              <a:t>هوارد                                             </a:t>
            </a:r>
            <a:r>
              <a:rPr lang="fo-FO" sz="2200" dirty="0" smtClean="0">
                <a:cs typeface="B Homa" pitchFamily="2" charset="-78"/>
              </a:rPr>
              <a:t>    </a:t>
            </a:r>
            <a:r>
              <a:rPr lang="en-US" sz="2200" dirty="0" smtClean="0">
                <a:cs typeface="B Homa" pitchFamily="2" charset="-78"/>
              </a:rPr>
              <a:t>Sir Ebenezer </a:t>
            </a:r>
            <a:r>
              <a:rPr lang="en-US" sz="2200" dirty="0" err="1" smtClean="0">
                <a:cs typeface="B Homa" pitchFamily="2" charset="-78"/>
              </a:rPr>
              <a:t>howard</a:t>
            </a:r>
            <a:endParaRPr lang="fa-IR" sz="22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متولد </a:t>
            </a:r>
            <a:r>
              <a:rPr lang="fa-IR" sz="1800" dirty="0">
                <a:cs typeface="B Homa" pitchFamily="2" charset="-78"/>
              </a:rPr>
              <a:t>1850 م. در لندن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شغل </a:t>
            </a:r>
            <a:r>
              <a:rPr lang="fa-IR" sz="1800" dirty="0">
                <a:cs typeface="B Homa" pitchFamily="2" charset="-78"/>
              </a:rPr>
              <a:t>والدین: اداره کننده ي فروشگاه کوچکی در لندن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ترك </a:t>
            </a:r>
            <a:r>
              <a:rPr lang="fa-IR" sz="1800" dirty="0">
                <a:cs typeface="B Homa" pitchFamily="2" charset="-78"/>
              </a:rPr>
              <a:t>مدرسه در 14 سالگی و مشغول شدن به شغل منشی دون پایه ي اداره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کارگذار بورس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بدون </a:t>
            </a:r>
            <a:r>
              <a:rPr lang="fa-IR" sz="1800" dirty="0">
                <a:cs typeface="B Homa" pitchFamily="2" charset="-78"/>
              </a:rPr>
              <a:t>آموزش در زمینه ي معماري و شهرسازي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مبدع </a:t>
            </a:r>
            <a:r>
              <a:rPr lang="fa-IR" sz="1800" dirty="0">
                <a:cs typeface="B Homa" pitchFamily="2" charset="-78"/>
              </a:rPr>
              <a:t>نظام جدیدي از تند نویسی و تاسیس کارگاهی به همین دلیل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سفر </a:t>
            </a:r>
            <a:r>
              <a:rPr lang="fa-IR" sz="1800" dirty="0">
                <a:cs typeface="B Homa" pitchFamily="2" charset="-78"/>
              </a:rPr>
              <a:t>به آمریکا در سال 1872 م. و مشغولیت به شغل کشاورزي، بعد از تلاش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هاي </a:t>
            </a:r>
            <a:r>
              <a:rPr lang="fa-IR" sz="1800" dirty="0">
                <a:cs typeface="B Homa" pitchFamily="2" charset="-78"/>
              </a:rPr>
              <a:t>بی ثمر در جهت اختراع وسایلی خاص و هدر رفتن منابع مالی اش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بازگشت </a:t>
            </a:r>
            <a:r>
              <a:rPr lang="fa-IR" sz="1800" dirty="0">
                <a:cs typeface="B Homa" pitchFamily="2" charset="-78"/>
              </a:rPr>
              <a:t>به لندن در سال 1876 م. و علاقه مندي به مسائل اجتماعی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عضویت </a:t>
            </a:r>
            <a:r>
              <a:rPr lang="fa-IR" sz="1800" dirty="0">
                <a:cs typeface="B Homa" pitchFamily="2" charset="-78"/>
              </a:rPr>
              <a:t>در جمعیت </a:t>
            </a:r>
            <a:r>
              <a:rPr lang="fa-IR" sz="1800" dirty="0" smtClean="0">
                <a:cs typeface="B Homa" pitchFamily="2" charset="-78"/>
              </a:rPr>
              <a:t>زتتیکال</a:t>
            </a:r>
            <a:r>
              <a:rPr lang="en-US" sz="1800" dirty="0" smtClean="0">
                <a:cs typeface="B Homa" pitchFamily="2" charset="-78"/>
              </a:rPr>
              <a:t> (</a:t>
            </a:r>
            <a:r>
              <a:rPr lang="en-US" sz="1800" dirty="0" err="1" smtClean="0">
                <a:cs typeface="B Homa" pitchFamily="2" charset="-78"/>
              </a:rPr>
              <a:t>Zetetical</a:t>
            </a:r>
            <a:r>
              <a:rPr lang="en-US" sz="1800" dirty="0" smtClean="0">
                <a:cs typeface="B Homa" pitchFamily="2" charset="-78"/>
              </a:rPr>
              <a:t> Society) </a:t>
            </a: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چاپ کتاب « فردا : راهی طلح آمیز به اصلاح واقعی»</a:t>
            </a:r>
            <a:r>
              <a:rPr lang="en-US" sz="1800" dirty="0" smtClean="0"/>
              <a:t> </a:t>
            </a:r>
            <a:r>
              <a:rPr lang="en-US" sz="1800" dirty="0"/>
              <a:t>Tomorrow and Peaceful </a:t>
            </a:r>
            <a:r>
              <a:rPr lang="en-US" sz="1800" dirty="0" smtClean="0"/>
              <a:t>Path)</a:t>
            </a:r>
          </a:p>
          <a:p>
            <a:pPr marL="0" indent="0" algn="r">
              <a:buNone/>
            </a:pPr>
            <a:r>
              <a:rPr lang="en-US" sz="1800" dirty="0"/>
              <a:t>(to Social </a:t>
            </a:r>
            <a:r>
              <a:rPr lang="en-US" sz="1800" dirty="0" smtClean="0"/>
              <a:t>Reform</a:t>
            </a:r>
            <a:r>
              <a:rPr lang="fa-IR" sz="1800" dirty="0" smtClean="0">
                <a:cs typeface="B Homa" pitchFamily="2" charset="-78"/>
              </a:rPr>
              <a:t>در سال 1898 م.</a:t>
            </a: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چاپ کتاب « باغشهرهای فردا » در سال 1902م.</a:t>
            </a:r>
            <a:endParaRPr lang="fa-IR" sz="18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71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371600"/>
            <a:ext cx="8136904" cy="4876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sz="4000" dirty="0" smtClean="0">
                <a:cs typeface="B Homa" pitchFamily="2" charset="-78"/>
              </a:rPr>
              <a:t>به </a:t>
            </a:r>
            <a:r>
              <a:rPr lang="fa-IR" sz="4000" dirty="0">
                <a:cs typeface="B Homa" pitchFamily="2" charset="-78"/>
              </a:rPr>
              <a:t>اعتقاد </a:t>
            </a:r>
            <a:r>
              <a:rPr lang="fa-IR" sz="4000" b="1" dirty="0">
                <a:cs typeface="B Homa" pitchFamily="2" charset="-78"/>
              </a:rPr>
              <a:t>فردریک جی. ازبورن، </a:t>
            </a:r>
            <a:r>
              <a:rPr lang="fa-IR" sz="4000" dirty="0">
                <a:cs typeface="B Homa" pitchFamily="2" charset="-78"/>
              </a:rPr>
              <a:t>یکی از نزدیکترین همکارانش، هوارد به مثابه ي انسانی که </a:t>
            </a:r>
            <a:r>
              <a:rPr lang="fa-IR" sz="4000" dirty="0" smtClean="0">
                <a:cs typeface="B Homa" pitchFamily="2" charset="-78"/>
              </a:rPr>
              <a:t> می </a:t>
            </a:r>
            <a:r>
              <a:rPr lang="fa-IR" sz="4000" dirty="0">
                <a:cs typeface="B Homa" pitchFamily="2" charset="-78"/>
              </a:rPr>
              <a:t>تواند </a:t>
            </a:r>
            <a:r>
              <a:rPr lang="fa-IR" sz="4000" dirty="0" smtClean="0">
                <a:cs typeface="B Homa" pitchFamily="2" charset="-78"/>
              </a:rPr>
              <a:t>بدون جلب</a:t>
            </a:r>
            <a:endParaRPr lang="fa-IR" sz="40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4000" dirty="0" smtClean="0">
                <a:cs typeface="B Homa" pitchFamily="2" charset="-78"/>
              </a:rPr>
              <a:t>توجه </a:t>
            </a:r>
            <a:r>
              <a:rPr lang="fa-IR" sz="4000" dirty="0">
                <a:cs typeface="B Homa" pitchFamily="2" charset="-78"/>
              </a:rPr>
              <a:t>در شلوغی جا به جا شود، می بود. ازبورن او را معتدلترین و بی تکلف ترینِ انسانها، دوست </a:t>
            </a:r>
            <a:r>
              <a:rPr lang="fa-IR" sz="4000" dirty="0" smtClean="0">
                <a:cs typeface="B Homa" pitchFamily="2" charset="-78"/>
              </a:rPr>
              <a:t>داشتنی و مورد</a:t>
            </a:r>
            <a:endParaRPr lang="fa-IR" sz="40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4000" dirty="0" smtClean="0">
                <a:cs typeface="B Homa" pitchFamily="2" charset="-78"/>
              </a:rPr>
              <a:t>توجه </a:t>
            </a:r>
            <a:r>
              <a:rPr lang="fa-IR" sz="4000" dirty="0">
                <a:cs typeface="B Homa" pitchFamily="2" charset="-78"/>
              </a:rPr>
              <a:t>کودکان می دانست</a:t>
            </a:r>
            <a:r>
              <a:rPr lang="fa-IR" sz="40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r>
              <a:rPr lang="fa-IR" sz="4000" dirty="0" smtClean="0">
                <a:cs typeface="B Homa" pitchFamily="2" charset="-78"/>
              </a:rPr>
              <a:t>به اعتقاد </a:t>
            </a:r>
            <a:r>
              <a:rPr lang="fa-IR" sz="4000" b="1" dirty="0" smtClean="0">
                <a:cs typeface="B Homa" pitchFamily="2" charset="-78"/>
              </a:rPr>
              <a:t>لوییز مامفورد، </a:t>
            </a:r>
            <a:r>
              <a:rPr lang="fa-IR" sz="4000" dirty="0" smtClean="0">
                <a:cs typeface="B Homa" pitchFamily="2" charset="-78"/>
              </a:rPr>
              <a:t>کتابِ« فردا: راهی صلح آمیز به اصلاح واقعی » بیش از هر کتاب دیگري بر هدایت </a:t>
            </a:r>
          </a:p>
          <a:p>
            <a:pPr marL="0" indent="0" algn="r">
              <a:buNone/>
            </a:pPr>
            <a:r>
              <a:rPr lang="fa-IR" sz="4000" dirty="0" smtClean="0">
                <a:cs typeface="B Homa" pitchFamily="2" charset="-78"/>
              </a:rPr>
              <a:t>جنبش </a:t>
            </a:r>
            <a:r>
              <a:rPr lang="fo-FO" sz="4000" dirty="0" smtClean="0">
                <a:cs typeface="B Homa" pitchFamily="2" charset="-78"/>
              </a:rPr>
              <a:t>طراحی </a:t>
            </a:r>
            <a:r>
              <a:rPr lang="fa-IR" sz="4000" dirty="0" smtClean="0">
                <a:cs typeface="B Homa" pitchFamily="2" charset="-78"/>
              </a:rPr>
              <a:t>مدرن </a:t>
            </a:r>
            <a:r>
              <a:rPr lang="fa-IR" sz="4000" dirty="0">
                <a:cs typeface="B Homa" pitchFamily="2" charset="-78"/>
              </a:rPr>
              <a:t>و تغییر اهداف آن تاثیر گذاشت</a:t>
            </a:r>
            <a:r>
              <a:rPr lang="fa-IR" sz="40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40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4000" b="1" dirty="0">
                <a:cs typeface="B Homa" pitchFamily="2" charset="-78"/>
              </a:rPr>
              <a:t>لوکوربوزیه</a:t>
            </a:r>
            <a:r>
              <a:rPr lang="fa-IR" sz="4000" dirty="0">
                <a:cs typeface="B Homa" pitchFamily="2" charset="-78"/>
              </a:rPr>
              <a:t> معتقد است که گسترش و رشد شهرها بر مبناي الگوي انگلیسی باغشهر، باعث اتلاف </a:t>
            </a:r>
            <a:r>
              <a:rPr lang="fa-IR" sz="4000" dirty="0" smtClean="0">
                <a:cs typeface="B Homa" pitchFamily="2" charset="-78"/>
              </a:rPr>
              <a:t>وقت ساکنان</a:t>
            </a:r>
            <a:endParaRPr lang="fa-IR" sz="40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4000" dirty="0" smtClean="0">
                <a:cs typeface="B Homa" pitchFamily="2" charset="-78"/>
              </a:rPr>
              <a:t>و </a:t>
            </a:r>
            <a:r>
              <a:rPr lang="fa-IR" sz="4000" dirty="0">
                <a:cs typeface="B Homa" pitchFamily="2" charset="-78"/>
              </a:rPr>
              <a:t>همچنین هدر رفتن زمین ها می شود و موجب تولید نوعی روحیه ي ضد اجتماعی براي ساکنان </a:t>
            </a:r>
            <a:r>
              <a:rPr lang="fa-IR" sz="4000" dirty="0" smtClean="0">
                <a:cs typeface="B Homa" pitchFamily="2" charset="-78"/>
              </a:rPr>
              <a:t>می گردد.</a:t>
            </a:r>
          </a:p>
          <a:p>
            <a:pPr marL="0" indent="0" algn="r">
              <a:buNone/>
            </a:pPr>
            <a:endParaRPr lang="fa-IR" sz="40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4000" b="1" dirty="0" smtClean="0">
                <a:cs typeface="B Homa" pitchFamily="2" charset="-78"/>
              </a:rPr>
              <a:t>جین </a:t>
            </a:r>
            <a:r>
              <a:rPr lang="fa-IR" sz="4000" b="1" dirty="0">
                <a:cs typeface="B Homa" pitchFamily="2" charset="-78"/>
              </a:rPr>
              <a:t>جیکوبز </a:t>
            </a:r>
            <a:r>
              <a:rPr lang="fa-IR" sz="4000" dirty="0">
                <a:cs typeface="B Homa" pitchFamily="2" charset="-78"/>
              </a:rPr>
              <a:t>بر این باور است که به ایده ي باغشهر نبایدصرفاً به عنوان روشی موفق براي جذب جمعیت </a:t>
            </a:r>
            <a:r>
              <a:rPr lang="fa-IR" sz="4000" dirty="0" smtClean="0">
                <a:cs typeface="B Homa" pitchFamily="2" charset="-78"/>
              </a:rPr>
              <a:t>و دگردیسی </a:t>
            </a:r>
            <a:r>
              <a:rPr lang="fa-IR" sz="4000" dirty="0">
                <a:cs typeface="B Homa" pitchFamily="2" charset="-78"/>
              </a:rPr>
              <a:t>افزایش جمعیت شهرهاي بزرگ نگریسته شود، بلکه این نقطه ي آغازي است از یک الگوي به مراتب</a:t>
            </a:r>
          </a:p>
          <a:p>
            <a:pPr marL="0" indent="0" algn="r">
              <a:buNone/>
            </a:pPr>
            <a:r>
              <a:rPr lang="fa-IR" sz="4000" dirty="0">
                <a:cs typeface="B Homa" pitchFamily="2" charset="-78"/>
              </a:rPr>
              <a:t>بزرگ تر و جامع تر، براي </a:t>
            </a:r>
            <a:r>
              <a:rPr lang="fo-FO" sz="4000" dirty="0" smtClean="0">
                <a:cs typeface="B Homa" pitchFamily="2" charset="-78"/>
              </a:rPr>
              <a:t>طراحی </a:t>
            </a:r>
            <a:r>
              <a:rPr lang="fa-IR" sz="4000" dirty="0" smtClean="0">
                <a:cs typeface="B Homa" pitchFamily="2" charset="-78"/>
              </a:rPr>
              <a:t>کل </a:t>
            </a:r>
            <a:r>
              <a:rPr lang="fa-IR" sz="4000" dirty="0">
                <a:cs typeface="B Homa" pitchFamily="2" charset="-78"/>
              </a:rPr>
              <a:t>مناطق شهري</a:t>
            </a:r>
            <a:r>
              <a:rPr lang="fa-IR" sz="40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40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4000" dirty="0">
                <a:cs typeface="B Homa" pitchFamily="2" charset="-78"/>
              </a:rPr>
              <a:t>به باور </a:t>
            </a:r>
            <a:r>
              <a:rPr lang="fa-IR" sz="4000" b="1" dirty="0">
                <a:cs typeface="B Homa" pitchFamily="2" charset="-78"/>
              </a:rPr>
              <a:t>پیتر هال</a:t>
            </a:r>
            <a:r>
              <a:rPr lang="fa-IR" sz="4000" dirty="0">
                <a:cs typeface="B Homa" pitchFamily="2" charset="-78"/>
              </a:rPr>
              <a:t>، فاحش ترین اشتباه درباره ي هوارد آن است که او را طراحی فیزیکی بدانیم و از این واقعیت</a:t>
            </a:r>
          </a:p>
          <a:p>
            <a:pPr marL="0" indent="0" algn="r">
              <a:buNone/>
            </a:pPr>
            <a:r>
              <a:rPr lang="fa-IR" sz="4000" dirty="0">
                <a:cs typeface="B Homa" pitchFamily="2" charset="-78"/>
              </a:rPr>
              <a:t>چشم بپوشیم که باغشهر ها، جز ابزاري در خدمت ساماندهی دوباره، بر پایه ي پیشرفت جامعه ي سرمایه</a:t>
            </a:r>
          </a:p>
          <a:p>
            <a:pPr marL="0" indent="0" algn="r">
              <a:buNone/>
            </a:pPr>
            <a:r>
              <a:rPr lang="fa-IR" sz="4000" dirty="0">
                <a:cs typeface="B Homa" pitchFamily="2" charset="-78"/>
              </a:rPr>
              <a:t>داري در شماري از تعاونی هاي همسود، نبوده اند.</a:t>
            </a:r>
          </a:p>
        </p:txBody>
      </p:sp>
    </p:spTree>
    <p:extLst>
      <p:ext uri="{BB962C8B-B14F-4D97-AF65-F5344CB8AC3E}">
        <p14:creationId xmlns:p14="http://schemas.microsoft.com/office/powerpoint/2010/main" val="852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000" dirty="0">
                <a:cs typeface="B Homa" pitchFamily="2" charset="-78"/>
              </a:rPr>
              <a:t>به </a:t>
            </a:r>
            <a:r>
              <a:rPr lang="fa-IR" sz="2000" dirty="0" smtClean="0">
                <a:cs typeface="B Homa" pitchFamily="2" charset="-78"/>
              </a:rPr>
              <a:t>اعتقاد </a:t>
            </a:r>
            <a:r>
              <a:rPr lang="fa-IR" sz="2000" dirty="0">
                <a:cs typeface="B Homa" pitchFamily="2" charset="-78"/>
              </a:rPr>
              <a:t>هوارد بشریت به سوي دوره اي جدید از برادري رانده می شود و باغشهر تنها </a:t>
            </a:r>
            <a:r>
              <a:rPr lang="fa-IR" sz="2000" dirty="0" smtClean="0">
                <a:cs typeface="B Homa" pitchFamily="2" charset="-78"/>
              </a:rPr>
              <a:t>محیط </a:t>
            </a:r>
            <a:r>
              <a:rPr lang="en-US" sz="2000" dirty="0" smtClean="0">
                <a:cs typeface="B Homa" pitchFamily="2" charset="-78"/>
              </a:rPr>
              <a:t> </a:t>
            </a:r>
          </a:p>
          <a:p>
            <a:pPr algn="r">
              <a:buNone/>
            </a:pPr>
            <a:r>
              <a:rPr lang="fa-IR" sz="2000" dirty="0" smtClean="0">
                <a:cs typeface="B Homa" pitchFamily="2" charset="-78"/>
              </a:rPr>
              <a:t>مناسب براي بشریت آینده است.</a:t>
            </a:r>
          </a:p>
          <a:p>
            <a:pPr algn="r">
              <a:buNone/>
            </a:pPr>
            <a:r>
              <a:rPr lang="fa-IR" sz="2000" dirty="0" smtClean="0">
                <a:cs typeface="B Homa" pitchFamily="2" charset="-78"/>
              </a:rPr>
              <a:t>او </a:t>
            </a:r>
            <a:r>
              <a:rPr lang="fa-IR" sz="2000" dirty="0">
                <a:cs typeface="B Homa" pitchFamily="2" charset="-78"/>
              </a:rPr>
              <a:t>خود را </a:t>
            </a:r>
            <a:r>
              <a:rPr lang="fo-FO" sz="2000" dirty="0" smtClean="0">
                <a:cs typeface="B Homa" pitchFamily="2" charset="-78"/>
              </a:rPr>
              <a:t>طراح </a:t>
            </a:r>
            <a:r>
              <a:rPr lang="fa-IR" sz="2000" dirty="0" smtClean="0">
                <a:cs typeface="B Homa" pitchFamily="2" charset="-78"/>
              </a:rPr>
              <a:t>ننامید</a:t>
            </a:r>
            <a:r>
              <a:rPr lang="fa-IR" sz="2000" dirty="0">
                <a:cs typeface="B Homa" pitchFamily="2" charset="-78"/>
              </a:rPr>
              <a:t>. فعالیت هایش را می توان در چند لغت: نظریه پرداز</a:t>
            </a:r>
            <a:r>
              <a:rPr lang="fa-IR" sz="2000" dirty="0" smtClean="0">
                <a:cs typeface="B Homa" pitchFamily="2" charset="-78"/>
              </a:rPr>
              <a:t>،</a:t>
            </a:r>
            <a:endParaRPr lang="en-US" sz="2000" dirty="0" smtClean="0">
              <a:cs typeface="B Homa" pitchFamily="2" charset="-78"/>
            </a:endParaRPr>
          </a:p>
          <a:p>
            <a:pPr algn="r">
              <a:buNone/>
            </a:pPr>
            <a:r>
              <a:rPr lang="fa-IR" sz="2000" dirty="0" smtClean="0">
                <a:cs typeface="B Homa" pitchFamily="2" charset="-78"/>
              </a:rPr>
              <a:t>سازماندهنده</a:t>
            </a:r>
            <a:r>
              <a:rPr lang="fa-IR" sz="2000" dirty="0">
                <a:cs typeface="B Homa" pitchFamily="2" charset="-78"/>
              </a:rPr>
              <a:t>، </a:t>
            </a:r>
            <a:r>
              <a:rPr lang="fa-IR" sz="2000" dirty="0" smtClean="0">
                <a:cs typeface="B Homa" pitchFamily="2" charset="-78"/>
              </a:rPr>
              <a:t>بانی شهر و روزنامه نگار توصیف کرد.</a:t>
            </a:r>
          </a:p>
          <a:p>
            <a:pPr algn="r">
              <a:buNone/>
            </a:pPr>
            <a:r>
              <a:rPr lang="fa-IR" sz="2000" dirty="0" smtClean="0">
                <a:cs typeface="B Homa" pitchFamily="2" charset="-78"/>
              </a:rPr>
              <a:t>هوارد </a:t>
            </a:r>
            <a:r>
              <a:rPr lang="fa-IR" sz="2000" dirty="0">
                <a:cs typeface="B Homa" pitchFamily="2" charset="-78"/>
              </a:rPr>
              <a:t>علاقه داشت او را با جورج استیفنسون، سازنده ي لوکوموتیو مقایسه کنند. </a:t>
            </a:r>
            <a:r>
              <a:rPr lang="fa-IR" sz="1800" dirty="0">
                <a:cs typeface="B Homa" pitchFamily="2" charset="-78"/>
              </a:rPr>
              <a:t>(</a:t>
            </a:r>
            <a:r>
              <a:rPr lang="fa-IR" sz="1800" dirty="0" smtClean="0">
                <a:cs typeface="B Homa" pitchFamily="2" charset="-78"/>
              </a:rPr>
              <a:t>باغشهر</a:t>
            </a:r>
            <a:endParaRPr lang="en-US" sz="1800" dirty="0" smtClean="0">
              <a:cs typeface="B Homa" pitchFamily="2" charset="-78"/>
            </a:endParaRPr>
          </a:p>
          <a:p>
            <a:pPr algn="r">
              <a:buNone/>
            </a:pPr>
            <a:r>
              <a:rPr lang="fa-IR" sz="1800" dirty="0" smtClean="0">
                <a:cs typeface="B Homa" pitchFamily="2" charset="-78"/>
              </a:rPr>
              <a:t> موتور پیشرفتی است که انرژي اجتماعی را رها ساخته و جامعه را به سمت اهدافی خیرخواهانه رهنمون</a:t>
            </a:r>
            <a:endParaRPr lang="en-US" sz="1800" dirty="0" smtClean="0">
              <a:cs typeface="B Homa" pitchFamily="2" charset="-78"/>
            </a:endParaRPr>
          </a:p>
          <a:p>
            <a:pPr algn="r">
              <a:buNone/>
            </a:pPr>
            <a:r>
              <a:rPr lang="fa-IR" sz="1800" dirty="0" smtClean="0">
                <a:cs typeface="B Homa" pitchFamily="2" charset="-78"/>
              </a:rPr>
              <a:t> </a:t>
            </a:r>
            <a:r>
              <a:rPr lang="fa-IR" sz="1800" dirty="0">
                <a:cs typeface="B Homa" pitchFamily="2" charset="-78"/>
              </a:rPr>
              <a:t>می کند.)</a:t>
            </a:r>
          </a:p>
          <a:p>
            <a:pPr algn="r">
              <a:buNone/>
            </a:pPr>
            <a:r>
              <a:rPr lang="fa-IR" sz="2000" dirty="0" smtClean="0">
                <a:cs typeface="B Homa" pitchFamily="2" charset="-78"/>
              </a:rPr>
              <a:t>خود </a:t>
            </a:r>
            <a:r>
              <a:rPr lang="fa-IR" sz="2000" dirty="0">
                <a:cs typeface="B Homa" pitchFamily="2" charset="-78"/>
              </a:rPr>
              <a:t>هوارد معتقد بود که از انگاره هاي مختلف براي تمرکز زدایی از شهرها و نیز تمرکز </a:t>
            </a:r>
            <a:r>
              <a:rPr lang="fa-IR" sz="2000" dirty="0" smtClean="0">
                <a:cs typeface="B Homa" pitchFamily="2" charset="-78"/>
              </a:rPr>
              <a:t>زدایی از ثروت و قدرت استفاده کرده است . کتاب « باغشهر» وی ، طرحی برای تمرکز زدایی معتدل و سوسیالیسم تعاونی بود .</a:t>
            </a:r>
            <a:endParaRPr lang="fa-IR" sz="20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31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91264" cy="54102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هوارد و </a:t>
            </a:r>
            <a:r>
              <a:rPr lang="fa-IR" sz="1800" dirty="0" smtClean="0">
                <a:cs typeface="B Homa" pitchFamily="2" charset="-78"/>
              </a:rPr>
              <a:t>بنیادگرایی                                                                      </a:t>
            </a:r>
            <a:r>
              <a:rPr lang="en-US" sz="1800" dirty="0" smtClean="0">
                <a:cs typeface="B Homa" pitchFamily="2" charset="-78"/>
              </a:rPr>
              <a:t>Howard and Fundament</a:t>
            </a:r>
            <a:endParaRPr lang="fa-IR" sz="1800" dirty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بنیادگرایان معتقد بودند که انگلستان عصر ویکتوریا بهترین جهان ممکن نیست. زیرا زندگی اقتصادي ملت تباه، </a:t>
            </a:r>
            <a:r>
              <a:rPr lang="fa-IR" sz="1800" dirty="0" smtClean="0">
                <a:cs typeface="B Homa" pitchFamily="2" charset="-78"/>
              </a:rPr>
              <a:t>غیرانسانی</a:t>
            </a:r>
            <a:r>
              <a:rPr lang="fa-IR" sz="1800" dirty="0">
                <a:cs typeface="B Homa" pitchFamily="2" charset="-78"/>
              </a:rPr>
              <a:t>، ناکارا و غیر اخلاقی می شود و قدرت سیاسی علیرغم دموکراسی ظاهري، به شکل ناعادلانه اي در دست </a:t>
            </a:r>
            <a:r>
              <a:rPr lang="fa-IR" sz="1800" dirty="0" smtClean="0">
                <a:cs typeface="B Homa" pitchFamily="2" charset="-78"/>
              </a:rPr>
              <a:t>اقلیت متمرکز </a:t>
            </a:r>
            <a:r>
              <a:rPr lang="fa-IR" sz="1800" dirty="0">
                <a:cs typeface="B Homa" pitchFamily="2" charset="-78"/>
              </a:rPr>
              <a:t>شده است. در نتیجه جامعه به سوي دوقطب کارگر و سرمایه دار تقسیم می شد. آنها مارکسیست نبودند، </a:t>
            </a:r>
            <a:r>
              <a:rPr lang="fa-IR" sz="1800" dirty="0" smtClean="0">
                <a:cs typeface="B Homa" pitchFamily="2" charset="-78"/>
              </a:rPr>
              <a:t>زیرادر </a:t>
            </a:r>
            <a:r>
              <a:rPr lang="fa-IR" sz="1800" dirty="0">
                <a:cs typeface="B Homa" pitchFamily="2" charset="-78"/>
              </a:rPr>
              <a:t>این روند تعارضی را می دیدند که هر دو طرف اخیرالذکر را نابود می کرد.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راه حل بنیادگرایان، دموکراسی و تعاون بود که تحقق آن را بوسیله ي فراخوانیِ کارگران کشاورزي از آلونک </a:t>
            </a:r>
            <a:r>
              <a:rPr lang="fa-IR" sz="1800" dirty="0" smtClean="0">
                <a:cs typeface="B Homa" pitchFamily="2" charset="-78"/>
              </a:rPr>
              <a:t>هاي شهري </a:t>
            </a:r>
            <a:r>
              <a:rPr lang="fa-IR" sz="1800" dirty="0">
                <a:cs typeface="B Homa" pitchFamily="2" charset="-78"/>
              </a:rPr>
              <a:t>به روستا و خلقِ طبقه ي جدیدي از خرده مالکانِ آزاد، مرفه و مستقل و جایگزینی صنعتیِ شهر با صنعت </a:t>
            </a:r>
            <a:r>
              <a:rPr lang="fa-IR" sz="1800" dirty="0" smtClean="0">
                <a:cs typeface="B Homa" pitchFamily="2" charset="-78"/>
              </a:rPr>
              <a:t>کلان مقیاس </a:t>
            </a:r>
            <a:r>
              <a:rPr lang="fa-IR" sz="1800" dirty="0">
                <a:cs typeface="B Homa" pitchFamily="2" charset="-78"/>
              </a:rPr>
              <a:t>سرمایه داري و شراکت کارگران در سود تولید، میسر می دانستند</a:t>
            </a:r>
            <a:r>
              <a:rPr lang="fa-IR" sz="18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هوارد </a:t>
            </a:r>
            <a:r>
              <a:rPr lang="fa-IR" sz="1800" dirty="0">
                <a:cs typeface="B Homa" pitchFamily="2" charset="-78"/>
              </a:rPr>
              <a:t>در سرتاسر دهه ي 1880 م. به جذب اصول و مسایل جنبش بنیادگرایی پرداخت</a:t>
            </a:r>
            <a:r>
              <a:rPr lang="fa-IR" sz="1800" dirty="0" smtClean="0">
                <a:cs typeface="B Homa" pitchFamily="2" charset="-78"/>
              </a:rPr>
              <a:t>.</a:t>
            </a:r>
          </a:p>
          <a:p>
            <a:pPr marL="0" indent="0" algn="r">
              <a:buNone/>
            </a:pPr>
            <a:endParaRPr lang="fa-IR" sz="1800" dirty="0">
              <a:cs typeface="B Homa" pitchFamily="2" charset="-78"/>
            </a:endParaRPr>
          </a:p>
          <a:p>
            <a:pPr marL="0" indent="0" algn="r" rtl="1">
              <a:buNone/>
            </a:pPr>
            <a:r>
              <a:rPr lang="fa-IR" sz="1800" dirty="0" smtClean="0">
                <a:cs typeface="B Homa" pitchFamily="2" charset="-78"/>
              </a:rPr>
              <a:t>هنگامی که هوارد به سال 1890 م. باغشهر را طراحی کرد، به شکلی قاطع انگاره هاي اجتماعی را تعقیب کرد که آنها در مصدر بنیادگرايِ گمنام از دهه هاي 1870 و 1880 م. آموخته بود.</a:t>
            </a:r>
          </a:p>
          <a:p>
            <a:pPr marL="0" indent="0" algn="r">
              <a:buNone/>
            </a:pPr>
            <a:endParaRPr lang="fa-IR" sz="18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اما </a:t>
            </a:r>
            <a:r>
              <a:rPr lang="fa-IR" sz="1800" dirty="0">
                <a:cs typeface="B Homa" pitchFamily="2" charset="-78"/>
              </a:rPr>
              <a:t>در سال 1888 م. مطالعه ي </a:t>
            </a:r>
            <a:r>
              <a:rPr lang="fa-IR" sz="1800" dirty="0" smtClean="0">
                <a:cs typeface="B Homa" pitchFamily="2" charset="-78"/>
              </a:rPr>
              <a:t>کتاب « نگاهی به عقب »</a:t>
            </a:r>
            <a:r>
              <a:rPr lang="fa-IR" sz="1800" b="1" dirty="0" smtClean="0">
                <a:cs typeface="B Homa" pitchFamily="2" charset="-78"/>
              </a:rPr>
              <a:t> بلامی </a:t>
            </a:r>
            <a:r>
              <a:rPr lang="fa-IR" sz="1800" dirty="0" smtClean="0">
                <a:cs typeface="B Homa" pitchFamily="2" charset="-78"/>
              </a:rPr>
              <a:t>زندگی او را تغییر داد. </a:t>
            </a:r>
            <a:endParaRPr lang="fa-IR" sz="18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2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257800"/>
            <a:ext cx="5715000" cy="4286250"/>
          </a:xfrm>
          <a:prstGeom prst="rect">
            <a:avLst/>
          </a:prstGeom>
        </p:spPr>
      </p:pic>
      <p:pic>
        <p:nvPicPr>
          <p:cNvPr id="4" name="Picture 3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200"/>
            <a:ext cx="5715000" cy="4286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692696"/>
            <a:ext cx="6781800" cy="60129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ادوارد بلامی                                                              </a:t>
            </a:r>
            <a:r>
              <a:rPr lang="en-US" sz="2000" dirty="0" smtClean="0">
                <a:cs typeface="B Homa" pitchFamily="2" charset="-78"/>
              </a:rPr>
              <a:t>Edward Bellamy                    </a:t>
            </a:r>
            <a:endParaRPr lang="fa-IR" sz="2000" dirty="0" smtClean="0">
              <a:cs typeface="B Homa" pitchFamily="2" charset="-78"/>
            </a:endParaRPr>
          </a:p>
          <a:p>
            <a:pPr marL="0" indent="0" algn="r">
              <a:buNone/>
            </a:pPr>
            <a:endParaRPr lang="fa-IR" sz="2000" dirty="0">
              <a:cs typeface="B Homa" pitchFamily="2" charset="-78"/>
            </a:endParaRPr>
          </a:p>
          <a:p>
            <a:pPr algn="r">
              <a:buNone/>
            </a:pPr>
            <a:r>
              <a:rPr lang="fa-IR" sz="2000" dirty="0" smtClean="0">
                <a:cs typeface="B Homa" pitchFamily="2" charset="-78"/>
              </a:rPr>
              <a:t>انتشار کتاب « نگاهی به عقب» در </a:t>
            </a:r>
            <a:r>
              <a:rPr lang="fa-IR" sz="2000" dirty="0">
                <a:cs typeface="B Homa" pitchFamily="2" charset="-78"/>
              </a:rPr>
              <a:t>سال 1888 ، </a:t>
            </a:r>
            <a:r>
              <a:rPr lang="fa-IR" sz="2000" dirty="0" smtClean="0">
                <a:cs typeface="B Homa" pitchFamily="2" charset="-78"/>
              </a:rPr>
              <a:t>در بستون</a:t>
            </a:r>
            <a:endParaRPr lang="fa-IR" sz="2000" dirty="0">
              <a:cs typeface="B Homa" pitchFamily="2" charset="-78"/>
            </a:endParaRPr>
          </a:p>
          <a:p>
            <a:pPr algn="r">
              <a:buNone/>
            </a:pPr>
            <a:r>
              <a:rPr lang="fa-IR" sz="2000" dirty="0" smtClean="0">
                <a:cs typeface="B Homa" pitchFamily="2" charset="-78"/>
              </a:rPr>
              <a:t>در </a:t>
            </a:r>
            <a:r>
              <a:rPr lang="fa-IR" sz="2000" dirty="0">
                <a:cs typeface="B Homa" pitchFamily="2" charset="-78"/>
              </a:rPr>
              <a:t>نقد سرمایه داري</a:t>
            </a:r>
          </a:p>
          <a:p>
            <a:pPr algn="r">
              <a:buNone/>
            </a:pPr>
            <a:r>
              <a:rPr lang="fa-IR" sz="2000" dirty="0" smtClean="0">
                <a:cs typeface="B Homa" pitchFamily="2" charset="-78"/>
              </a:rPr>
              <a:t> </a:t>
            </a:r>
            <a:r>
              <a:rPr lang="fa-IR" sz="2000" dirty="0">
                <a:cs typeface="B Homa" pitchFamily="2" charset="-78"/>
              </a:rPr>
              <a:t>در زمینه ي رکود صنعتی و شورش در حال نضج کارگري در اروپا و</a:t>
            </a:r>
          </a:p>
          <a:p>
            <a:pPr algn="r">
              <a:buNone/>
            </a:pPr>
            <a:r>
              <a:rPr lang="fa-IR" sz="2000" dirty="0">
                <a:cs typeface="B Homa" pitchFamily="2" charset="-78"/>
              </a:rPr>
              <a:t>آمریکاي ربع سوم قرن نوزدهم</a:t>
            </a:r>
          </a:p>
          <a:p>
            <a:pPr algn="r">
              <a:buNone/>
            </a:pPr>
            <a:r>
              <a:rPr lang="fa-IR" sz="2000" dirty="0" smtClean="0">
                <a:cs typeface="B Homa" pitchFamily="2" charset="-78"/>
              </a:rPr>
              <a:t> </a:t>
            </a:r>
            <a:r>
              <a:rPr lang="fa-IR" sz="2000" dirty="0">
                <a:cs typeface="B Homa" pitchFamily="2" charset="-78"/>
              </a:rPr>
              <a:t>ژانر حماسی</a:t>
            </a:r>
          </a:p>
          <a:p>
            <a:pPr marL="0" indent="0" algn="r">
              <a:buNone/>
            </a:pPr>
            <a:endParaRPr lang="fa-IR" sz="20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قهرمان </a:t>
            </a:r>
            <a:r>
              <a:rPr lang="fa-IR" sz="1800" dirty="0">
                <a:cs typeface="B Homa" pitchFamily="2" charset="-78"/>
              </a:rPr>
              <a:t>داستان یک بوستُنی موفق که اقبال به خواب رفتن از سال 1887 م. تا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2000 </a:t>
            </a:r>
            <a:r>
              <a:rPr lang="fa-IR" sz="1800" dirty="0" smtClean="0">
                <a:cs typeface="B Homa" pitchFamily="2" charset="-78"/>
              </a:rPr>
              <a:t>م . </a:t>
            </a:r>
            <a:r>
              <a:rPr lang="fa-IR" sz="1800" dirty="0">
                <a:cs typeface="B Homa" pitchFamily="2" charset="-78"/>
              </a:rPr>
              <a:t>را دارد و در </a:t>
            </a:r>
            <a:r>
              <a:rPr lang="fa-IR" sz="1800" dirty="0" smtClean="0">
                <a:cs typeface="B Homa" pitchFamily="2" charset="-78"/>
              </a:rPr>
              <a:t>جامـعه </a:t>
            </a:r>
            <a:r>
              <a:rPr lang="fa-IR" sz="1800" dirty="0">
                <a:cs typeface="B Homa" pitchFamily="2" charset="-78"/>
              </a:rPr>
              <a:t>اي سازمان </a:t>
            </a:r>
            <a:r>
              <a:rPr lang="fa-IR" sz="1800" dirty="0" smtClean="0">
                <a:cs typeface="B Homa" pitchFamily="2" charset="-78"/>
              </a:rPr>
              <a:t>یـافته </a:t>
            </a:r>
            <a:r>
              <a:rPr lang="fa-IR" sz="1800" dirty="0">
                <a:cs typeface="B Homa" pitchFamily="2" charset="-78"/>
              </a:rPr>
              <a:t>بر مبناي </a:t>
            </a:r>
            <a:r>
              <a:rPr lang="fa-IR" sz="1800" dirty="0" smtClean="0">
                <a:cs typeface="B Homa" pitchFamily="2" charset="-78"/>
              </a:rPr>
              <a:t>اصـول اخلـاقی </a:t>
            </a:r>
            <a:r>
              <a:rPr lang="fa-IR" sz="1800" dirty="0">
                <a:cs typeface="B Homa" pitchFamily="2" charset="-78"/>
              </a:rPr>
              <a:t>از خواب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بیدار می </a:t>
            </a:r>
            <a:r>
              <a:rPr lang="fa-IR" sz="1800" dirty="0" smtClean="0">
                <a:cs typeface="B Homa" pitchFamily="2" charset="-78"/>
              </a:rPr>
              <a:t>شود . صـنایع </a:t>
            </a:r>
            <a:r>
              <a:rPr lang="fa-IR" sz="1800" dirty="0">
                <a:cs typeface="B Homa" pitchFamily="2" charset="-78"/>
              </a:rPr>
              <a:t>به </a:t>
            </a:r>
            <a:r>
              <a:rPr lang="fa-IR" sz="1800" dirty="0" smtClean="0">
                <a:cs typeface="B Homa" pitchFamily="2" charset="-78"/>
              </a:rPr>
              <a:t>شـکل </a:t>
            </a:r>
            <a:r>
              <a:rPr lang="fa-IR" sz="1800" dirty="0">
                <a:cs typeface="B Homa" pitchFamily="2" charset="-78"/>
              </a:rPr>
              <a:t>کارآمد در یک تراست تعاونی با مالکیت دولتی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گرد هم آمده </a:t>
            </a:r>
            <a:r>
              <a:rPr lang="fa-IR" sz="1800" dirty="0" smtClean="0">
                <a:cs typeface="B Homa" pitchFamily="2" charset="-78"/>
              </a:rPr>
              <a:t>اندو </a:t>
            </a:r>
            <a:r>
              <a:rPr lang="fa-IR" sz="1800" dirty="0">
                <a:cs typeface="B Homa" pitchFamily="2" charset="-78"/>
              </a:rPr>
              <a:t>توزیع در یک فروشگاه مرکزي بزرگ متمرکز شده است. برنامه</a:t>
            </a:r>
          </a:p>
          <a:p>
            <a:pPr marL="0" indent="0" algn="r">
              <a:buNone/>
            </a:pPr>
            <a:r>
              <a:rPr lang="fa-IR" sz="1800" dirty="0">
                <a:cs typeface="B Homa" pitchFamily="2" charset="-78"/>
              </a:rPr>
              <a:t>ریزي متمرکز جایگزین </a:t>
            </a:r>
            <a:r>
              <a:rPr lang="fa-IR" sz="1800" dirty="0" smtClean="0">
                <a:cs typeface="B Homa" pitchFamily="2" charset="-78"/>
              </a:rPr>
              <a:t>رقابـت </a:t>
            </a:r>
            <a:r>
              <a:rPr lang="fa-IR" sz="1800" dirty="0">
                <a:cs typeface="B Homa" pitchFamily="2" charset="-78"/>
              </a:rPr>
              <a:t>شده است و </a:t>
            </a:r>
            <a:r>
              <a:rPr lang="fa-IR" sz="1800" dirty="0" smtClean="0">
                <a:cs typeface="B Homa" pitchFamily="2" charset="-78"/>
              </a:rPr>
              <a:t>فـقر </a:t>
            </a:r>
            <a:r>
              <a:rPr lang="fa-IR" sz="1800" dirty="0">
                <a:cs typeface="B Homa" pitchFamily="2" charset="-78"/>
              </a:rPr>
              <a:t>و بیکاري نا </a:t>
            </a:r>
            <a:r>
              <a:rPr lang="fa-IR" sz="1800" dirty="0" smtClean="0">
                <a:cs typeface="B Homa" pitchFamily="2" charset="-78"/>
              </a:rPr>
              <a:t>شـناخته </a:t>
            </a:r>
            <a:r>
              <a:rPr lang="fa-IR" sz="1800" dirty="0">
                <a:cs typeface="B Homa" pitchFamily="2" charset="-78"/>
              </a:rPr>
              <a:t>است و یک</a:t>
            </a:r>
          </a:p>
          <a:p>
            <a:pPr marL="0" indent="0" algn="r">
              <a:buNone/>
            </a:pPr>
            <a:r>
              <a:rPr lang="fa-IR" sz="1800" dirty="0" smtClean="0">
                <a:cs typeface="B Homa" pitchFamily="2" charset="-78"/>
              </a:rPr>
              <a:t>« ارتش صنعتی » بین 21 تا 45 ساله با حقوق برابر در شهر کار می کنند. </a:t>
            </a:r>
          </a:p>
          <a:p>
            <a:pPr marL="0" indent="0" algn="just">
              <a:buNone/>
            </a:pPr>
            <a:endParaRPr lang="fa-IR" sz="1800" dirty="0" smtClean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69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09600"/>
            <a:ext cx="8568952" cy="5791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000" dirty="0">
                <a:cs typeface="B Homa" pitchFamily="2" charset="-78"/>
              </a:rPr>
              <a:t>اما هوارد نه تنها در عملی بودن </a:t>
            </a:r>
            <a:r>
              <a:rPr lang="fa-IR" sz="2000" dirty="0" smtClean="0">
                <a:cs typeface="B Homa" pitchFamily="2" charset="-78"/>
              </a:rPr>
              <a:t>مرک</a:t>
            </a:r>
            <a:r>
              <a:rPr lang="fo-FO" sz="2000" dirty="0" smtClean="0">
                <a:cs typeface="B Homa" pitchFamily="2" charset="-78"/>
              </a:rPr>
              <a:t>ز </a:t>
            </a:r>
            <a:r>
              <a:rPr lang="fa-IR" sz="2000" dirty="0" smtClean="0">
                <a:cs typeface="B Homa" pitchFamily="2" charset="-78"/>
              </a:rPr>
              <a:t>گرایی </a:t>
            </a:r>
            <a:r>
              <a:rPr lang="fa-IR" sz="2000" dirty="0">
                <a:cs typeface="B Homa" pitchFamily="2" charset="-78"/>
              </a:rPr>
              <a:t>تردید داشت، بلکه وراي تحقق آن، </a:t>
            </a:r>
            <a:r>
              <a:rPr lang="fa-IR" sz="2000" dirty="0" smtClean="0">
                <a:cs typeface="B Homa" pitchFamily="2" charset="-78"/>
              </a:rPr>
              <a:t>مطلوبیتش را نیز نفی کرد.</a:t>
            </a:r>
          </a:p>
          <a:p>
            <a:pPr marL="0" indent="0">
              <a:buNone/>
            </a:pPr>
            <a:endParaRPr lang="fa-IR" sz="2000" dirty="0">
              <a:cs typeface="B Homa" pitchFamily="2" charset="-78"/>
            </a:endParaRPr>
          </a:p>
          <a:p>
            <a:pPr marL="0" indent="0" algn="ctr">
              <a:buNone/>
            </a:pPr>
            <a:r>
              <a:rPr lang="fa-IR" sz="2000" dirty="0" smtClean="0">
                <a:cs typeface="B Homa" pitchFamily="2" charset="-78"/>
              </a:rPr>
              <a:t>نقد </a:t>
            </a:r>
            <a:r>
              <a:rPr lang="fa-IR" sz="2000" dirty="0">
                <a:cs typeface="B Homa" pitchFamily="2" charset="-78"/>
              </a:rPr>
              <a:t>انگاره ي مرکز گرایی بلالامی</a:t>
            </a:r>
          </a:p>
          <a:p>
            <a:pPr algn="r">
              <a:buNone/>
            </a:pPr>
            <a:r>
              <a:rPr lang="fa-IR" sz="2000" b="1" dirty="0">
                <a:cs typeface="B Homa" pitchFamily="2" charset="-78"/>
              </a:rPr>
              <a:t>باغشهر محصول ساده ي تاثیر بلامی بر هوارد نبود، بلکه حاصل تلاش هوارد براي </a:t>
            </a:r>
            <a:r>
              <a:rPr lang="fa-IR" sz="2000" b="1" dirty="0" smtClean="0">
                <a:cs typeface="B Homa" pitchFamily="2" charset="-78"/>
              </a:rPr>
              <a:t>اصلاح تمایل </a:t>
            </a:r>
            <a:r>
              <a:rPr lang="fa-IR" sz="2000" b="1" dirty="0">
                <a:cs typeface="B Homa" pitchFamily="2" charset="-78"/>
              </a:rPr>
              <a:t>اقتدار </a:t>
            </a:r>
            <a:r>
              <a:rPr lang="fa-IR" sz="2000" b="1" dirty="0" smtClean="0">
                <a:cs typeface="B Homa" pitchFamily="2" charset="-78"/>
              </a:rPr>
              <a:t>طـلبـانه </a:t>
            </a:r>
            <a:r>
              <a:rPr lang="fa-IR" sz="2000" b="1" dirty="0">
                <a:cs typeface="B Homa" pitchFamily="2" charset="-78"/>
              </a:rPr>
              <a:t>ي </a:t>
            </a:r>
            <a:r>
              <a:rPr lang="fa-IR" sz="2000" b="1" dirty="0" smtClean="0">
                <a:cs typeface="B Homa" pitchFamily="2" charset="-78"/>
              </a:rPr>
              <a:t>بـلامی </a:t>
            </a:r>
            <a:r>
              <a:rPr lang="fa-IR" sz="2000" b="1" dirty="0">
                <a:cs typeface="B Homa" pitchFamily="2" charset="-78"/>
              </a:rPr>
              <a:t>و </a:t>
            </a:r>
            <a:r>
              <a:rPr lang="fa-IR" sz="2000" b="1" dirty="0" smtClean="0">
                <a:cs typeface="B Homa" pitchFamily="2" charset="-78"/>
              </a:rPr>
              <a:t>طـراحی اجتمـاعی </a:t>
            </a:r>
            <a:r>
              <a:rPr lang="fa-IR" sz="2000" b="1" dirty="0">
                <a:cs typeface="B Homa" pitchFamily="2" charset="-78"/>
              </a:rPr>
              <a:t>است که در آن </a:t>
            </a:r>
            <a:r>
              <a:rPr lang="fa-IR" sz="2000" b="1" dirty="0" smtClean="0">
                <a:cs typeface="B Homa" pitchFamily="2" charset="-78"/>
              </a:rPr>
              <a:t>نـظم اجتـماعی </a:t>
            </a:r>
            <a:r>
              <a:rPr lang="fa-IR" sz="2000" b="1" dirty="0">
                <a:cs typeface="B Homa" pitchFamily="2" charset="-78"/>
              </a:rPr>
              <a:t>و </a:t>
            </a:r>
            <a:r>
              <a:rPr lang="fa-IR" sz="2000" b="1" dirty="0" smtClean="0">
                <a:cs typeface="B Homa" pitchFamily="2" charset="-78"/>
              </a:rPr>
              <a:t>ابتـکار فـردي </a:t>
            </a:r>
          </a:p>
          <a:p>
            <a:pPr marL="0" indent="0" algn="r">
              <a:buNone/>
            </a:pPr>
            <a:r>
              <a:rPr lang="fa-IR" sz="2000" b="1" dirty="0" smtClean="0">
                <a:cs typeface="B Homa" pitchFamily="2" charset="-78"/>
              </a:rPr>
              <a:t>     می تواند به </a:t>
            </a:r>
            <a:r>
              <a:rPr lang="fa-IR" sz="2000" b="1" dirty="0">
                <a:cs typeface="B Homa" pitchFamily="2" charset="-78"/>
              </a:rPr>
              <a:t>شکلی متناسب متوازن شود</a:t>
            </a:r>
            <a:r>
              <a:rPr lang="fa-IR" sz="2000" b="1" dirty="0" smtClean="0">
                <a:cs typeface="B Homa" pitchFamily="2" charset="-78"/>
              </a:rPr>
              <a:t>.</a:t>
            </a:r>
          </a:p>
          <a:p>
            <a:pPr marL="0" indent="0" algn="just">
              <a:buNone/>
            </a:pPr>
            <a:endParaRPr lang="fa-IR" sz="2000" b="1" dirty="0" smtClean="0">
              <a:cs typeface="B Homa" pitchFamily="2" charset="-78"/>
            </a:endParaRPr>
          </a:p>
          <a:p>
            <a:pPr marL="0" indent="0" algn="just">
              <a:buNone/>
            </a:pPr>
            <a:endParaRPr lang="fa-IR" sz="2000" b="1" dirty="0" smtClean="0">
              <a:cs typeface="B Homa" pitchFamily="2" charset="-78"/>
            </a:endParaRPr>
          </a:p>
          <a:p>
            <a:pPr marL="0" indent="0" algn="just">
              <a:buNone/>
            </a:pPr>
            <a:endParaRPr lang="fa-IR" sz="2000" b="1" dirty="0">
              <a:cs typeface="B Homa" pitchFamily="2" charset="-78"/>
            </a:endParaRPr>
          </a:p>
          <a:p>
            <a:pPr marL="0" indent="0" algn="just">
              <a:buNone/>
            </a:pPr>
            <a:endParaRPr lang="fa-IR" sz="2000" b="1" dirty="0">
              <a:cs typeface="B Homa" pitchFamily="2" charset="-78"/>
            </a:endParaRPr>
          </a:p>
          <a:p>
            <a:pPr marL="0" indent="0">
              <a:buNone/>
            </a:pPr>
            <a:endParaRPr lang="fa-IR" sz="2000" dirty="0" smtClean="0">
              <a:cs typeface="B Homa" pitchFamily="2" charset="-78"/>
            </a:endParaRPr>
          </a:p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•</a:t>
            </a:r>
            <a:r>
              <a:rPr lang="fa-IR" sz="2000" dirty="0">
                <a:cs typeface="B Homa" pitchFamily="2" charset="-78"/>
              </a:rPr>
              <a:t>هوارد تحت تاثیر پیتر کروپتکین، آنارشیست روسی، بود که مقالالاتش به طور گسترده در مجله ي</a:t>
            </a:r>
          </a:p>
          <a:p>
            <a:pPr marL="0" indent="0" algn="r">
              <a:buNone/>
            </a:pPr>
            <a:r>
              <a:rPr lang="fa-IR" sz="2000" dirty="0" smtClean="0">
                <a:cs typeface="B Homa" pitchFamily="2" charset="-78"/>
              </a:rPr>
              <a:t>« قرن نوزدهم» بین </a:t>
            </a:r>
            <a:r>
              <a:rPr lang="fa-IR" sz="2000" dirty="0">
                <a:cs typeface="B Homa" pitchFamily="2" charset="-78"/>
              </a:rPr>
              <a:t>سالهاي 1888 م. تا 1890 م. در لندن منتشر می شد.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143" y="3861357"/>
            <a:ext cx="81369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a-IR" dirty="0" smtClean="0">
                <a:cs typeface="B Homa" pitchFamily="2" charset="-78"/>
              </a:rPr>
              <a:t>سیاست باغشهر:</a:t>
            </a:r>
          </a:p>
          <a:p>
            <a:r>
              <a:rPr lang="fa-IR" dirty="0" smtClean="0">
                <a:cs typeface="B Homa" pitchFamily="2" charset="-78"/>
              </a:rPr>
              <a:t>اجتماعی با شرکتهایی در مالیت خصوصی و جمعی شهروندانی مختار در انتخاب شغل.</a:t>
            </a:r>
          </a:p>
          <a:p>
            <a:endParaRPr lang="fa-IR" dirty="0" smtClean="0">
              <a:cs typeface="B Homa" pitchFamily="2" charset="-78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83968" y="1124744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Down Arrow 8"/>
          <p:cNvSpPr/>
          <p:nvPr/>
        </p:nvSpPr>
        <p:spPr>
          <a:xfrm>
            <a:off x="4139952" y="306896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55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467</TotalTime>
  <Words>2533</Words>
  <Application>Microsoft Office PowerPoint</Application>
  <PresentationFormat>On-screen Show (4:3)</PresentationFormat>
  <Paragraphs>252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karmani baroo</dc:creator>
  <cp:lastModifiedBy>SMT</cp:lastModifiedBy>
  <cp:revision>71</cp:revision>
  <dcterms:created xsi:type="dcterms:W3CDTF">2012-12-02T06:22:42Z</dcterms:created>
  <dcterms:modified xsi:type="dcterms:W3CDTF">2015-11-10T15:13:38Z</dcterms:modified>
</cp:coreProperties>
</file>