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87"/>
  </p:notesMasterIdLst>
  <p:handoutMasterIdLst>
    <p:handoutMasterId r:id="rId88"/>
  </p:handoutMasterIdLst>
  <p:sldIdLst>
    <p:sldId id="256" r:id="rId2"/>
    <p:sldId id="258" r:id="rId3"/>
    <p:sldId id="323" r:id="rId4"/>
    <p:sldId id="324" r:id="rId5"/>
    <p:sldId id="261" r:id="rId6"/>
    <p:sldId id="257" r:id="rId7"/>
    <p:sldId id="263" r:id="rId8"/>
    <p:sldId id="264" r:id="rId9"/>
    <p:sldId id="265" r:id="rId10"/>
    <p:sldId id="266" r:id="rId11"/>
    <p:sldId id="277" r:id="rId12"/>
    <p:sldId id="347" r:id="rId13"/>
    <p:sldId id="278" r:id="rId14"/>
    <p:sldId id="279" r:id="rId15"/>
    <p:sldId id="280" r:id="rId16"/>
    <p:sldId id="281" r:id="rId17"/>
    <p:sldId id="282" r:id="rId18"/>
    <p:sldId id="283" r:id="rId19"/>
    <p:sldId id="284" r:id="rId20"/>
    <p:sldId id="285" r:id="rId21"/>
    <p:sldId id="286" r:id="rId22"/>
    <p:sldId id="287" r:id="rId23"/>
    <p:sldId id="310" r:id="rId24"/>
    <p:sldId id="311" r:id="rId25"/>
    <p:sldId id="346" r:id="rId26"/>
    <p:sldId id="289" r:id="rId27"/>
    <p:sldId id="290" r:id="rId28"/>
    <p:sldId id="291" r:id="rId29"/>
    <p:sldId id="292" r:id="rId30"/>
    <p:sldId id="312" r:id="rId31"/>
    <p:sldId id="313" r:id="rId32"/>
    <p:sldId id="314" r:id="rId33"/>
    <p:sldId id="315" r:id="rId34"/>
    <p:sldId id="316" r:id="rId35"/>
    <p:sldId id="317" r:id="rId36"/>
    <p:sldId id="333" r:id="rId37"/>
    <p:sldId id="318" r:id="rId38"/>
    <p:sldId id="319" r:id="rId39"/>
    <p:sldId id="320" r:id="rId40"/>
    <p:sldId id="321" r:id="rId41"/>
    <p:sldId id="302" r:id="rId42"/>
    <p:sldId id="328" r:id="rId43"/>
    <p:sldId id="329" r:id="rId44"/>
    <p:sldId id="304" r:id="rId45"/>
    <p:sldId id="305" r:id="rId46"/>
    <p:sldId id="330" r:id="rId47"/>
    <p:sldId id="306" r:id="rId48"/>
    <p:sldId id="331" r:id="rId49"/>
    <p:sldId id="334" r:id="rId50"/>
    <p:sldId id="335" r:id="rId51"/>
    <p:sldId id="336" r:id="rId52"/>
    <p:sldId id="337" r:id="rId53"/>
    <p:sldId id="338" r:id="rId54"/>
    <p:sldId id="339" r:id="rId55"/>
    <p:sldId id="340" r:id="rId56"/>
    <p:sldId id="341" r:id="rId57"/>
    <p:sldId id="342" r:id="rId58"/>
    <p:sldId id="343" r:id="rId59"/>
    <p:sldId id="344" r:id="rId60"/>
    <p:sldId id="345" r:id="rId61"/>
    <p:sldId id="349" r:id="rId62"/>
    <p:sldId id="350" r:id="rId63"/>
    <p:sldId id="351" r:id="rId64"/>
    <p:sldId id="352" r:id="rId65"/>
    <p:sldId id="353" r:id="rId66"/>
    <p:sldId id="354" r:id="rId67"/>
    <p:sldId id="355" r:id="rId68"/>
    <p:sldId id="356" r:id="rId69"/>
    <p:sldId id="357" r:id="rId70"/>
    <p:sldId id="358" r:id="rId71"/>
    <p:sldId id="359" r:id="rId72"/>
    <p:sldId id="360" r:id="rId73"/>
    <p:sldId id="361" r:id="rId74"/>
    <p:sldId id="362" r:id="rId75"/>
    <p:sldId id="363" r:id="rId76"/>
    <p:sldId id="364" r:id="rId77"/>
    <p:sldId id="365" r:id="rId78"/>
    <p:sldId id="366" r:id="rId79"/>
    <p:sldId id="367" r:id="rId80"/>
    <p:sldId id="368" r:id="rId81"/>
    <p:sldId id="369" r:id="rId82"/>
    <p:sldId id="370" r:id="rId83"/>
    <p:sldId id="371" r:id="rId84"/>
    <p:sldId id="372" r:id="rId85"/>
    <p:sldId id="373" r:id="rId86"/>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6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smtClean="0"/>
            </a:lvl1pPr>
          </a:lstStyle>
          <a:p>
            <a:pPr>
              <a:defRPr/>
            </a:pPr>
            <a:endParaRPr lang="en-US"/>
          </a:p>
        </p:txBody>
      </p:sp>
      <p:sp>
        <p:nvSpPr>
          <p:cNvPr id="3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smtClean="0"/>
            </a:lvl1pPr>
          </a:lstStyle>
          <a:p>
            <a:pPr>
              <a:defRPr/>
            </a:pPr>
            <a:endParaRPr lang="en-US"/>
          </a:p>
        </p:txBody>
      </p:sp>
      <p:sp>
        <p:nvSpPr>
          <p:cNvPr id="3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smtClean="0"/>
            </a:lvl1pPr>
          </a:lstStyle>
          <a:p>
            <a:pPr>
              <a:defRPr/>
            </a:pPr>
            <a:endParaRPr lang="en-US"/>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smtClean="0"/>
            </a:lvl1pPr>
          </a:lstStyle>
          <a:p>
            <a:pPr>
              <a:defRPr/>
            </a:pPr>
            <a:fld id="{9DDA0D6F-6691-4529-B4A9-DF40FD74FFBE}" type="slidenum">
              <a:rPr lang="en-US"/>
              <a:pPr>
                <a:defRPr/>
              </a:pPr>
              <a:t>‹#›</a:t>
            </a:fld>
            <a:endParaRPr lang="en-US"/>
          </a:p>
        </p:txBody>
      </p:sp>
    </p:spTree>
    <p:extLst>
      <p:ext uri="{BB962C8B-B14F-4D97-AF65-F5344CB8AC3E}">
        <p14:creationId xmlns:p14="http://schemas.microsoft.com/office/powerpoint/2010/main" val="1009522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smtClean="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smtClean="0"/>
            </a:lvl1pPr>
          </a:lstStyle>
          <a:p>
            <a:pPr>
              <a:defRPr/>
            </a:pPr>
            <a:endParaRPr lang="en-US"/>
          </a:p>
        </p:txBody>
      </p:sp>
      <p:sp>
        <p:nvSpPr>
          <p:cNvPr id="901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smtClean="0"/>
            </a:lvl1pPr>
          </a:lstStyle>
          <a:p>
            <a:pPr>
              <a:defRPr/>
            </a:pPr>
            <a:fld id="{146734AA-449E-460C-AB9A-624EDE360531}" type="slidenum">
              <a:rPr lang="en-US"/>
              <a:pPr>
                <a:defRPr/>
              </a:pPr>
              <a:t>‹#›</a:t>
            </a:fld>
            <a:endParaRPr lang="en-US"/>
          </a:p>
        </p:txBody>
      </p:sp>
    </p:spTree>
    <p:extLst>
      <p:ext uri="{BB962C8B-B14F-4D97-AF65-F5344CB8AC3E}">
        <p14:creationId xmlns:p14="http://schemas.microsoft.com/office/powerpoint/2010/main" val="3102711087"/>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7018C900-1130-401E-B07B-49AC5D50EFE2}" type="slidenum">
              <a:rPr lang="en-US"/>
              <a:pPr eaLnBrk="1" hangingPunct="1"/>
              <a:t>1</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02521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1A657467-93E5-4255-8A88-FE708C2FDB2A}" type="slidenum">
              <a:rPr lang="en-US"/>
              <a:pPr eaLnBrk="1" hangingPunct="1"/>
              <a:t>47</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is machine learning?	</a:t>
            </a:r>
          </a:p>
        </p:txBody>
      </p:sp>
    </p:spTree>
    <p:extLst>
      <p:ext uri="{BB962C8B-B14F-4D97-AF65-F5344CB8AC3E}">
        <p14:creationId xmlns:p14="http://schemas.microsoft.com/office/powerpoint/2010/main" val="125256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smtClean="0"/>
              <a:t>Developed by Widrow and Hoff, the </a:t>
            </a:r>
            <a:r>
              <a:rPr lang="en-US" i="1" smtClean="0"/>
              <a:t>delta rule</a:t>
            </a:r>
            <a:r>
              <a:rPr lang="en-US" smtClean="0"/>
              <a:t>, also is called the Least Mean Square (LMS) method</a:t>
            </a:r>
            <a:r>
              <a:rPr lang="fa-IR" smtClean="0"/>
              <a:t>.</a:t>
            </a:r>
            <a:r>
              <a:rPr lang="en-US" smtClean="0"/>
              <a:t> </a:t>
            </a:r>
            <a:endParaRPr lang="fa-IR" smtClean="0"/>
          </a:p>
          <a:p>
            <a:pPr algn="l" rtl="0" eaLnBrk="1" hangingPunct="1"/>
            <a:r>
              <a:rPr lang="en-US" smtClean="0"/>
              <a:t>“delta”: difference between desired and actual output.</a:t>
            </a:r>
          </a:p>
          <a:p>
            <a:pPr algn="l" rtl="0" eaLnBrk="1" hangingPunct="1"/>
            <a:endParaRPr lang="fa-IR"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54969F31-D83B-462E-A0AD-70CEE23F2108}" type="slidenum">
              <a:rPr lang="en-US"/>
              <a:pPr eaLnBrk="1" hangingPunct="1"/>
              <a:t>16</a:t>
            </a:fld>
            <a:endParaRPr lang="en-US"/>
          </a:p>
        </p:txBody>
      </p:sp>
    </p:spTree>
    <p:extLst>
      <p:ext uri="{BB962C8B-B14F-4D97-AF65-F5344CB8AC3E}">
        <p14:creationId xmlns:p14="http://schemas.microsoft.com/office/powerpoint/2010/main" val="3105296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C473CF8C-7BF3-4A55-8F53-DD8C9E24B89F}" type="slidenum">
              <a:rPr lang="en-US"/>
              <a:pPr eaLnBrk="1" hangingPunct="1"/>
              <a:t>26</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is machine learning?	</a:t>
            </a:r>
          </a:p>
        </p:txBody>
      </p:sp>
    </p:spTree>
    <p:extLst>
      <p:ext uri="{BB962C8B-B14F-4D97-AF65-F5344CB8AC3E}">
        <p14:creationId xmlns:p14="http://schemas.microsoft.com/office/powerpoint/2010/main" val="109085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AC9ABDF1-BCF9-4B0F-9D73-5C6B8A23B3B7}" type="slidenum">
              <a:rPr lang="en-US"/>
              <a:pPr eaLnBrk="1" hangingPunct="1"/>
              <a:t>27</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is machine learning?	</a:t>
            </a:r>
          </a:p>
        </p:txBody>
      </p:sp>
    </p:spTree>
    <p:extLst>
      <p:ext uri="{BB962C8B-B14F-4D97-AF65-F5344CB8AC3E}">
        <p14:creationId xmlns:p14="http://schemas.microsoft.com/office/powerpoint/2010/main" val="398207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9FD325EA-163A-471E-9930-06B94434EF91}" type="slidenum">
              <a:rPr lang="en-US"/>
              <a:pPr eaLnBrk="1" hangingPunct="1"/>
              <a:t>28</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is machine learning?	</a:t>
            </a:r>
          </a:p>
        </p:txBody>
      </p:sp>
    </p:spTree>
    <p:extLst>
      <p:ext uri="{BB962C8B-B14F-4D97-AF65-F5344CB8AC3E}">
        <p14:creationId xmlns:p14="http://schemas.microsoft.com/office/powerpoint/2010/main" val="259273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36447F78-B273-4C43-B1B3-2C39A07A5C79}" type="slidenum">
              <a:rPr lang="en-US"/>
              <a:pPr eaLnBrk="1" hangingPunct="1"/>
              <a:t>29</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is machine learning?	</a:t>
            </a:r>
          </a:p>
        </p:txBody>
      </p:sp>
    </p:spTree>
    <p:extLst>
      <p:ext uri="{BB962C8B-B14F-4D97-AF65-F5344CB8AC3E}">
        <p14:creationId xmlns:p14="http://schemas.microsoft.com/office/powerpoint/2010/main" val="3195451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4DD3EA6B-C7E3-4596-A2C2-B8AA680013D0}" type="slidenum">
              <a:rPr lang="en-US"/>
              <a:pPr eaLnBrk="1" hangingPunct="1"/>
              <a:t>41</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is machine learning?	</a:t>
            </a:r>
          </a:p>
        </p:txBody>
      </p:sp>
    </p:spTree>
    <p:extLst>
      <p:ext uri="{BB962C8B-B14F-4D97-AF65-F5344CB8AC3E}">
        <p14:creationId xmlns:p14="http://schemas.microsoft.com/office/powerpoint/2010/main" val="1146184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364BEEAF-E156-4A25-AF0A-3446413DEE1E}" type="slidenum">
              <a:rPr lang="en-US"/>
              <a:pPr eaLnBrk="1" hangingPunct="1"/>
              <a:t>44</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is machine learning?	</a:t>
            </a:r>
          </a:p>
        </p:txBody>
      </p:sp>
    </p:spTree>
    <p:extLst>
      <p:ext uri="{BB962C8B-B14F-4D97-AF65-F5344CB8AC3E}">
        <p14:creationId xmlns:p14="http://schemas.microsoft.com/office/powerpoint/2010/main" val="2464890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D41B61CF-7551-48AA-B27F-F73B2D245D2D}" type="slidenum">
              <a:rPr lang="en-US"/>
              <a:pPr eaLnBrk="1" hangingPunct="1"/>
              <a:t>45</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is machine learning?	</a:t>
            </a:r>
          </a:p>
        </p:txBody>
      </p:sp>
    </p:spTree>
    <p:extLst>
      <p:ext uri="{BB962C8B-B14F-4D97-AF65-F5344CB8AC3E}">
        <p14:creationId xmlns:p14="http://schemas.microsoft.com/office/powerpoint/2010/main" val="469250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sp>
        <p:nvSpPr>
          <p:cNvPr id="29699"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29700" name="Rectangle 4"/>
          <p:cNvSpPr>
            <a:spLocks noGrp="1" noChangeArrowheads="1"/>
          </p:cNvSpPr>
          <p:nvPr>
            <p:ph type="subTitle" idx="1"/>
          </p:nvPr>
        </p:nvSpPr>
        <p:spPr>
          <a:xfrm>
            <a:off x="849313" y="3049588"/>
            <a:ext cx="6248400" cy="2362200"/>
          </a:xfrm>
        </p:spPr>
        <p:txBody>
          <a:bodyPr/>
          <a:lstStyle>
            <a:lvl1pPr marL="0" indent="0">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smtClean="0"/>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smtClean="0"/>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smtClean="0"/>
            </a:lvl1pPr>
          </a:lstStyle>
          <a:p>
            <a:pPr>
              <a:defRPr/>
            </a:pPr>
            <a:fld id="{34C8A15C-18F8-4512-8E4D-B1F4C551F6D6}" type="slidenum">
              <a:rPr lang="en-US" altLang="en-US"/>
              <a:pPr>
                <a:defRPr/>
              </a:pPr>
              <a:t>‹#›</a:t>
            </a:fld>
            <a:endParaRPr lang="en-US" altLang="en-US"/>
          </a:p>
        </p:txBody>
      </p:sp>
      <p:sp>
        <p:nvSpPr>
          <p:cNvPr id="41" name="Rectangle 40"/>
          <p:cNvSpPr/>
          <p:nvPr userDrawn="1"/>
        </p:nvSpPr>
        <p:spPr>
          <a:xfrm>
            <a:off x="-228600"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44881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174B80B7-277A-4513-B37D-78C8222E5A21}" type="slidenum">
              <a:rPr lang="en-US" altLang="en-US"/>
              <a:pPr>
                <a:defRPr/>
              </a:pPr>
              <a:t>‹#›</a:t>
            </a:fld>
            <a:endParaRPr lang="en-US" altLang="en-US"/>
          </a:p>
        </p:txBody>
      </p:sp>
    </p:spTree>
    <p:extLst>
      <p:ext uri="{BB962C8B-B14F-4D97-AF65-F5344CB8AC3E}">
        <p14:creationId xmlns:p14="http://schemas.microsoft.com/office/powerpoint/2010/main" val="157492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0C47624-494B-430B-90AB-532C448837A9}" type="slidenum">
              <a:rPr lang="en-US" altLang="en-US"/>
              <a:pPr>
                <a:defRPr/>
              </a:pPr>
              <a:t>‹#›</a:t>
            </a:fld>
            <a:endParaRPr lang="en-US" altLang="en-US"/>
          </a:p>
        </p:txBody>
      </p:sp>
    </p:spTree>
    <p:extLst>
      <p:ext uri="{BB962C8B-B14F-4D97-AF65-F5344CB8AC3E}">
        <p14:creationId xmlns:p14="http://schemas.microsoft.com/office/powerpoint/2010/main" val="122935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7"/>
          <p:cNvSpPr>
            <a:spLocks noGrp="1" noChangeArrowheads="1"/>
          </p:cNvSpPr>
          <p:nvPr>
            <p:ph type="sldNum" sz="quarter" idx="12"/>
          </p:nvPr>
        </p:nvSpPr>
        <p:spPr>
          <a:ln/>
        </p:spPr>
        <p:txBody>
          <a:bodyPr/>
          <a:lstStyle>
            <a:lvl1pPr>
              <a:defRPr/>
            </a:lvl1pPr>
          </a:lstStyle>
          <a:p>
            <a:pPr>
              <a:defRPr/>
            </a:pPr>
            <a:fld id="{67546746-679B-4023-9377-8E950F94EA82}" type="slidenum">
              <a:rPr lang="en-US" altLang="en-US"/>
              <a:pPr>
                <a:defRPr/>
              </a:pPr>
              <a:t>‹#›</a:t>
            </a:fld>
            <a:endParaRPr lang="en-US" altLang="en-US"/>
          </a:p>
        </p:txBody>
      </p:sp>
    </p:spTree>
    <p:extLst>
      <p:ext uri="{BB962C8B-B14F-4D97-AF65-F5344CB8AC3E}">
        <p14:creationId xmlns:p14="http://schemas.microsoft.com/office/powerpoint/2010/main" val="2397378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6654E142-C001-4A5A-BAC9-53CA90FD56FE}" type="slidenum">
              <a:rPr lang="en-US" altLang="en-US"/>
              <a:pPr>
                <a:defRPr/>
              </a:pPr>
              <a:t>‹#›</a:t>
            </a:fld>
            <a:endParaRPr lang="en-US" altLang="en-US"/>
          </a:p>
        </p:txBody>
      </p:sp>
    </p:spTree>
    <p:extLst>
      <p:ext uri="{BB962C8B-B14F-4D97-AF65-F5344CB8AC3E}">
        <p14:creationId xmlns:p14="http://schemas.microsoft.com/office/powerpoint/2010/main" val="1632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0C79A5F0-0C45-4656-BA43-B1897812C4DA}" type="slidenum">
              <a:rPr lang="en-US" altLang="en-US"/>
              <a:pPr>
                <a:defRPr/>
              </a:pPr>
              <a:t>‹#›</a:t>
            </a:fld>
            <a:endParaRPr lang="en-US" altLang="en-US"/>
          </a:p>
        </p:txBody>
      </p:sp>
    </p:spTree>
    <p:extLst>
      <p:ext uri="{BB962C8B-B14F-4D97-AF65-F5344CB8AC3E}">
        <p14:creationId xmlns:p14="http://schemas.microsoft.com/office/powerpoint/2010/main" val="52319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6333BA33-4859-4AA3-AC57-D40FED2D9A38}" type="slidenum">
              <a:rPr lang="en-US" altLang="en-US"/>
              <a:pPr>
                <a:defRPr/>
              </a:pPr>
              <a:t>‹#›</a:t>
            </a:fld>
            <a:endParaRPr lang="en-US" altLang="en-US"/>
          </a:p>
        </p:txBody>
      </p:sp>
    </p:spTree>
    <p:extLst>
      <p:ext uri="{BB962C8B-B14F-4D97-AF65-F5344CB8AC3E}">
        <p14:creationId xmlns:p14="http://schemas.microsoft.com/office/powerpoint/2010/main" val="2280223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4F1F4597-6AC4-4FD3-BC28-C9964948A526}" type="slidenum">
              <a:rPr lang="en-US" altLang="en-US"/>
              <a:pPr>
                <a:defRPr/>
              </a:pPr>
              <a:t>‹#›</a:t>
            </a:fld>
            <a:endParaRPr lang="en-US" altLang="en-US"/>
          </a:p>
        </p:txBody>
      </p:sp>
    </p:spTree>
    <p:extLst>
      <p:ext uri="{BB962C8B-B14F-4D97-AF65-F5344CB8AC3E}">
        <p14:creationId xmlns:p14="http://schemas.microsoft.com/office/powerpoint/2010/main" val="1021918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BEA9C408-58B9-4721-817B-A36C2FC8FE4C}" type="slidenum">
              <a:rPr lang="en-US" altLang="en-US"/>
              <a:pPr>
                <a:defRPr/>
              </a:pPr>
              <a:t>‹#›</a:t>
            </a:fld>
            <a:endParaRPr lang="en-US" altLang="en-US"/>
          </a:p>
        </p:txBody>
      </p:sp>
    </p:spTree>
    <p:extLst>
      <p:ext uri="{BB962C8B-B14F-4D97-AF65-F5344CB8AC3E}">
        <p14:creationId xmlns:p14="http://schemas.microsoft.com/office/powerpoint/2010/main" val="174637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8AC094FB-6C14-4DB0-9258-5BDC7598EE0C}" type="slidenum">
              <a:rPr lang="en-US" altLang="en-US"/>
              <a:pPr>
                <a:defRPr/>
              </a:pPr>
              <a:t>‹#›</a:t>
            </a:fld>
            <a:endParaRPr lang="en-US" altLang="en-US"/>
          </a:p>
        </p:txBody>
      </p:sp>
    </p:spTree>
    <p:extLst>
      <p:ext uri="{BB962C8B-B14F-4D97-AF65-F5344CB8AC3E}">
        <p14:creationId xmlns:p14="http://schemas.microsoft.com/office/powerpoint/2010/main" val="2056799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A3BC912-017F-4C93-9F11-BF06231E60CA}" type="slidenum">
              <a:rPr lang="en-US" altLang="en-US"/>
              <a:pPr>
                <a:defRPr/>
              </a:pPr>
              <a:t>‹#›</a:t>
            </a:fld>
            <a:endParaRPr lang="en-US" altLang="en-US"/>
          </a:p>
        </p:txBody>
      </p:sp>
    </p:spTree>
    <p:extLst>
      <p:ext uri="{BB962C8B-B14F-4D97-AF65-F5344CB8AC3E}">
        <p14:creationId xmlns:p14="http://schemas.microsoft.com/office/powerpoint/2010/main" val="189069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504C6B50-63F2-4293-937B-F0CB62857975}" type="slidenum">
              <a:rPr lang="en-US" altLang="en-US"/>
              <a:pPr>
                <a:defRPr/>
              </a:pPr>
              <a:t>‹#›</a:t>
            </a:fld>
            <a:endParaRPr lang="en-US" altLang="en-US"/>
          </a:p>
        </p:txBody>
      </p:sp>
    </p:spTree>
    <p:extLst>
      <p:ext uri="{BB962C8B-B14F-4D97-AF65-F5344CB8AC3E}">
        <p14:creationId xmlns:p14="http://schemas.microsoft.com/office/powerpoint/2010/main" val="338285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7171"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2"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67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smtClean="0"/>
            </a:lvl1pPr>
          </a:lstStyle>
          <a:p>
            <a:pPr>
              <a:defRPr/>
            </a:pPr>
            <a:endParaRPr lang="en-US" altLang="en-US"/>
          </a:p>
        </p:txBody>
      </p:sp>
      <p:sp>
        <p:nvSpPr>
          <p:cNvPr id="2867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smtClean="0"/>
            </a:lvl1pPr>
          </a:lstStyle>
          <a:p>
            <a:pPr>
              <a:defRPr/>
            </a:pPr>
            <a:endParaRPr lang="en-US" altLang="en-US"/>
          </a:p>
        </p:txBody>
      </p:sp>
      <p:sp>
        <p:nvSpPr>
          <p:cNvPr id="2867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smtClean="0"/>
            </a:lvl1pPr>
          </a:lstStyle>
          <a:p>
            <a:pPr>
              <a:defRPr/>
            </a:pPr>
            <a:fld id="{EB155B7B-87F5-4713-8D95-EC8D1BA3B4F4}" type="slidenum">
              <a:rPr lang="en-US" altLang="en-US"/>
              <a:pPr>
                <a:defRPr/>
              </a:pPr>
              <a:t>‹#›</a:t>
            </a:fld>
            <a:endParaRPr lang="en-US" altLang="en-US"/>
          </a:p>
        </p:txBody>
      </p:sp>
      <p:grpSp>
        <p:nvGrpSpPr>
          <p:cNvPr id="7176" name="Group 8"/>
          <p:cNvGrpSpPr>
            <a:grpSpLocks/>
          </p:cNvGrpSpPr>
          <p:nvPr/>
        </p:nvGrpSpPr>
        <p:grpSpPr bwMode="auto">
          <a:xfrm>
            <a:off x="8153400" y="152400"/>
            <a:ext cx="792163" cy="1295400"/>
            <a:chOff x="5136" y="960"/>
            <a:chExt cx="528" cy="864"/>
          </a:xfrm>
        </p:grpSpPr>
        <p:sp>
          <p:nvSpPr>
            <p:cNvPr id="28681"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28682"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28683" name="Oval 11"/>
            <p:cNvSpPr>
              <a:spLocks noChangeArrowheads="1"/>
            </p:cNvSpPr>
            <p:nvPr/>
          </p:nvSpPr>
          <p:spPr bwMode="auto">
            <a:xfrm>
              <a:off x="5360"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28684" name="Oval 12"/>
            <p:cNvSpPr>
              <a:spLocks noChangeArrowheads="1"/>
            </p:cNvSpPr>
            <p:nvPr/>
          </p:nvSpPr>
          <p:spPr bwMode="auto">
            <a:xfrm>
              <a:off x="5136" y="1072"/>
              <a:ext cx="80" cy="79"/>
            </a:xfrm>
            <a:prstGeom prst="ellipse">
              <a:avLst/>
            </a:prstGeom>
            <a:solidFill>
              <a:schemeClr val="tx2"/>
            </a:solidFill>
            <a:ln w="9525">
              <a:noFill/>
              <a:round/>
              <a:headEnd/>
              <a:tailEnd/>
            </a:ln>
            <a:effectLst/>
          </p:spPr>
          <p:txBody>
            <a:bodyPr wrap="none" anchor="ctr"/>
            <a:lstStyle/>
            <a:p>
              <a:pPr>
                <a:defRPr/>
              </a:pPr>
              <a:endParaRPr lang="en-US"/>
            </a:p>
          </p:txBody>
        </p:sp>
        <p:sp>
          <p:nvSpPr>
            <p:cNvPr id="28685" name="Oval 13"/>
            <p:cNvSpPr>
              <a:spLocks noChangeArrowheads="1"/>
            </p:cNvSpPr>
            <p:nvPr/>
          </p:nvSpPr>
          <p:spPr bwMode="auto">
            <a:xfrm>
              <a:off x="5248" y="1072"/>
              <a:ext cx="79" cy="79"/>
            </a:xfrm>
            <a:prstGeom prst="ellipse">
              <a:avLst/>
            </a:prstGeom>
            <a:solidFill>
              <a:schemeClr val="tx2"/>
            </a:solidFill>
            <a:ln w="9525">
              <a:noFill/>
              <a:round/>
              <a:headEnd/>
              <a:tailEnd/>
            </a:ln>
            <a:effectLst/>
          </p:spPr>
          <p:txBody>
            <a:bodyPr wrap="none" anchor="ctr"/>
            <a:lstStyle/>
            <a:p>
              <a:pPr>
                <a:defRPr/>
              </a:pPr>
              <a:endParaRPr lang="en-US"/>
            </a:p>
          </p:txBody>
        </p:sp>
        <p:sp>
          <p:nvSpPr>
            <p:cNvPr id="28686" name="Oval 14"/>
            <p:cNvSpPr>
              <a:spLocks noChangeArrowheads="1"/>
            </p:cNvSpPr>
            <p:nvPr/>
          </p:nvSpPr>
          <p:spPr bwMode="auto">
            <a:xfrm>
              <a:off x="5360" y="1072"/>
              <a:ext cx="79" cy="79"/>
            </a:xfrm>
            <a:prstGeom prst="ellipse">
              <a:avLst/>
            </a:prstGeom>
            <a:solidFill>
              <a:schemeClr val="tx2"/>
            </a:solidFill>
            <a:ln w="9525">
              <a:noFill/>
              <a:round/>
              <a:headEnd/>
              <a:tailEnd/>
            </a:ln>
            <a:effectLst/>
          </p:spPr>
          <p:txBody>
            <a:bodyPr wrap="none" anchor="ctr"/>
            <a:lstStyle/>
            <a:p>
              <a:pPr>
                <a:defRPr/>
              </a:pPr>
              <a:endParaRPr lang="en-US"/>
            </a:p>
          </p:txBody>
        </p:sp>
        <p:sp>
          <p:nvSpPr>
            <p:cNvPr id="28687" name="Oval 15"/>
            <p:cNvSpPr>
              <a:spLocks noChangeArrowheads="1"/>
            </p:cNvSpPr>
            <p:nvPr/>
          </p:nvSpPr>
          <p:spPr bwMode="auto">
            <a:xfrm>
              <a:off x="5472" y="1072"/>
              <a:ext cx="79"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28688" name="Oval 16"/>
            <p:cNvSpPr>
              <a:spLocks noChangeArrowheads="1"/>
            </p:cNvSpPr>
            <p:nvPr/>
          </p:nvSpPr>
          <p:spPr bwMode="auto">
            <a:xfrm>
              <a:off x="5136" y="1184"/>
              <a:ext cx="80" cy="79"/>
            </a:xfrm>
            <a:prstGeom prst="ellipse">
              <a:avLst/>
            </a:prstGeom>
            <a:solidFill>
              <a:schemeClr val="tx2"/>
            </a:solidFill>
            <a:ln w="9525">
              <a:noFill/>
              <a:round/>
              <a:headEnd/>
              <a:tailEnd/>
            </a:ln>
            <a:effectLst/>
          </p:spPr>
          <p:txBody>
            <a:bodyPr wrap="none" anchor="ctr"/>
            <a:lstStyle/>
            <a:p>
              <a:pPr>
                <a:defRPr/>
              </a:pPr>
              <a:endParaRPr lang="en-US"/>
            </a:p>
          </p:txBody>
        </p:sp>
        <p:sp>
          <p:nvSpPr>
            <p:cNvPr id="28689" name="Oval 17"/>
            <p:cNvSpPr>
              <a:spLocks noChangeArrowheads="1"/>
            </p:cNvSpPr>
            <p:nvPr/>
          </p:nvSpPr>
          <p:spPr bwMode="auto">
            <a:xfrm>
              <a:off x="5248" y="1184"/>
              <a:ext cx="79" cy="79"/>
            </a:xfrm>
            <a:prstGeom prst="ellipse">
              <a:avLst/>
            </a:prstGeom>
            <a:solidFill>
              <a:schemeClr val="tx2"/>
            </a:solidFill>
            <a:ln w="9525">
              <a:noFill/>
              <a:round/>
              <a:headEnd/>
              <a:tailEnd/>
            </a:ln>
            <a:effectLst/>
          </p:spPr>
          <p:txBody>
            <a:bodyPr wrap="none" anchor="ctr"/>
            <a:lstStyle/>
            <a:p>
              <a:pPr>
                <a:defRPr/>
              </a:pPr>
              <a:endParaRPr lang="en-US"/>
            </a:p>
          </p:txBody>
        </p:sp>
        <p:sp>
          <p:nvSpPr>
            <p:cNvPr id="28690" name="Oval 18"/>
            <p:cNvSpPr>
              <a:spLocks noChangeArrowheads="1"/>
            </p:cNvSpPr>
            <p:nvPr/>
          </p:nvSpPr>
          <p:spPr bwMode="auto">
            <a:xfrm>
              <a:off x="5360" y="1184"/>
              <a:ext cx="79"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28691" name="Oval 19"/>
            <p:cNvSpPr>
              <a:spLocks noChangeArrowheads="1"/>
            </p:cNvSpPr>
            <p:nvPr/>
          </p:nvSpPr>
          <p:spPr bwMode="auto">
            <a:xfrm>
              <a:off x="5472" y="1184"/>
              <a:ext cx="79"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28692" name="Oval 20"/>
            <p:cNvSpPr>
              <a:spLocks noChangeArrowheads="1"/>
            </p:cNvSpPr>
            <p:nvPr/>
          </p:nvSpPr>
          <p:spPr bwMode="auto">
            <a:xfrm>
              <a:off x="5584" y="1184"/>
              <a:ext cx="80"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28693"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28694"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28695" name="Oval 23"/>
            <p:cNvSpPr>
              <a:spLocks noChangeArrowheads="1"/>
            </p:cNvSpPr>
            <p:nvPr/>
          </p:nvSpPr>
          <p:spPr bwMode="auto">
            <a:xfrm>
              <a:off x="5360"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28696" name="Oval 24"/>
            <p:cNvSpPr>
              <a:spLocks noChangeArrowheads="1"/>
            </p:cNvSpPr>
            <p:nvPr/>
          </p:nvSpPr>
          <p:spPr bwMode="auto">
            <a:xfrm>
              <a:off x="5472" y="1296"/>
              <a:ext cx="79"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28697"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28698"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28699" name="Oval 27"/>
            <p:cNvSpPr>
              <a:spLocks noChangeArrowheads="1"/>
            </p:cNvSpPr>
            <p:nvPr/>
          </p:nvSpPr>
          <p:spPr bwMode="auto">
            <a:xfrm>
              <a:off x="5360" y="1408"/>
              <a:ext cx="79"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28700" name="Oval 28"/>
            <p:cNvSpPr>
              <a:spLocks noChangeArrowheads="1"/>
            </p:cNvSpPr>
            <p:nvPr/>
          </p:nvSpPr>
          <p:spPr bwMode="auto">
            <a:xfrm>
              <a:off x="5472" y="1408"/>
              <a:ext cx="79"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28701"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28702"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28703"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28704" name="Oval 32"/>
            <p:cNvSpPr>
              <a:spLocks noChangeArrowheads="1"/>
            </p:cNvSpPr>
            <p:nvPr/>
          </p:nvSpPr>
          <p:spPr bwMode="auto">
            <a:xfrm>
              <a:off x="5360"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28705" name="Oval 33"/>
            <p:cNvSpPr>
              <a:spLocks noChangeArrowheads="1"/>
            </p:cNvSpPr>
            <p:nvPr/>
          </p:nvSpPr>
          <p:spPr bwMode="auto">
            <a:xfrm>
              <a:off x="5472" y="1520"/>
              <a:ext cx="79"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28706" name="Oval 34"/>
            <p:cNvSpPr>
              <a:spLocks noChangeArrowheads="1"/>
            </p:cNvSpPr>
            <p:nvPr/>
          </p:nvSpPr>
          <p:spPr bwMode="auto">
            <a:xfrm>
              <a:off x="5136" y="1632"/>
              <a:ext cx="80"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28707" name="Oval 35"/>
            <p:cNvSpPr>
              <a:spLocks noChangeArrowheads="1"/>
            </p:cNvSpPr>
            <p:nvPr/>
          </p:nvSpPr>
          <p:spPr bwMode="auto">
            <a:xfrm>
              <a:off x="5248" y="1632"/>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28708" name="Oval 36"/>
            <p:cNvSpPr>
              <a:spLocks noChangeArrowheads="1"/>
            </p:cNvSpPr>
            <p:nvPr/>
          </p:nvSpPr>
          <p:spPr bwMode="auto">
            <a:xfrm>
              <a:off x="5360" y="1632"/>
              <a:ext cx="79"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28709" name="Oval 37"/>
            <p:cNvSpPr>
              <a:spLocks noChangeArrowheads="1"/>
            </p:cNvSpPr>
            <p:nvPr/>
          </p:nvSpPr>
          <p:spPr bwMode="auto">
            <a:xfrm>
              <a:off x="5472" y="1632"/>
              <a:ext cx="79"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28710"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28711" name="Oval 39"/>
            <p:cNvSpPr>
              <a:spLocks noChangeArrowheads="1"/>
            </p:cNvSpPr>
            <p:nvPr/>
          </p:nvSpPr>
          <p:spPr bwMode="auto">
            <a:xfrm>
              <a:off x="5472" y="1744"/>
              <a:ext cx="79" cy="80"/>
            </a:xfrm>
            <a:prstGeom prst="ellipse">
              <a:avLst/>
            </a:prstGeom>
            <a:solidFill>
              <a:schemeClr val="folHlink"/>
            </a:solidFill>
            <a:ln w="9525">
              <a:noFill/>
              <a:round/>
              <a:headEnd/>
              <a:tailEnd/>
            </a:ln>
            <a:effectLst/>
          </p:spPr>
          <p:txBody>
            <a:bodyPr wrap="none" anchor="ctr"/>
            <a:lstStyle/>
            <a:p>
              <a:pPr>
                <a:defRPr/>
              </a:pPr>
              <a:endParaRPr lang="en-US"/>
            </a:p>
          </p:txBody>
        </p:sp>
      </p:grpSp>
      <p:sp>
        <p:nvSpPr>
          <p:cNvPr id="40" name="Rectangle 39"/>
          <p:cNvSpPr/>
          <p:nvPr userDrawn="1"/>
        </p:nvSpPr>
        <p:spPr>
          <a:xfrm>
            <a:off x="-228600"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692"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iming>
    <p:tnLst>
      <p:par>
        <p:cTn id="1" dur="indefinite" restart="never" nodeType="tmRoot"/>
      </p:par>
    </p:tnLst>
  </p:timing>
  <p:txStyles>
    <p:titleStyle>
      <a:lvl1pPr algn="l" rtl="1" eaLnBrk="0" fontAlgn="base" hangingPunct="0">
        <a:spcBef>
          <a:spcPct val="0"/>
        </a:spcBef>
        <a:spcAft>
          <a:spcPct val="0"/>
        </a:spcAft>
        <a:defRPr sz="3900" b="1">
          <a:solidFill>
            <a:schemeClr val="tx2"/>
          </a:solidFill>
          <a:latin typeface="+mj-lt"/>
          <a:ea typeface="+mj-ea"/>
          <a:cs typeface="+mj-cs"/>
        </a:defRPr>
      </a:lvl1pPr>
      <a:lvl2pPr algn="l" rtl="1" eaLnBrk="0" fontAlgn="base" hangingPunct="0">
        <a:spcBef>
          <a:spcPct val="0"/>
        </a:spcBef>
        <a:spcAft>
          <a:spcPct val="0"/>
        </a:spcAft>
        <a:defRPr sz="3900" b="1">
          <a:solidFill>
            <a:schemeClr val="tx2"/>
          </a:solidFill>
          <a:latin typeface="Arial" charset="0"/>
          <a:cs typeface="Arial" charset="0"/>
        </a:defRPr>
      </a:lvl2pPr>
      <a:lvl3pPr algn="l" rtl="1" eaLnBrk="0" fontAlgn="base" hangingPunct="0">
        <a:spcBef>
          <a:spcPct val="0"/>
        </a:spcBef>
        <a:spcAft>
          <a:spcPct val="0"/>
        </a:spcAft>
        <a:defRPr sz="3900" b="1">
          <a:solidFill>
            <a:schemeClr val="tx2"/>
          </a:solidFill>
          <a:latin typeface="Arial" charset="0"/>
          <a:cs typeface="Arial" charset="0"/>
        </a:defRPr>
      </a:lvl3pPr>
      <a:lvl4pPr algn="l" rtl="1" eaLnBrk="0" fontAlgn="base" hangingPunct="0">
        <a:spcBef>
          <a:spcPct val="0"/>
        </a:spcBef>
        <a:spcAft>
          <a:spcPct val="0"/>
        </a:spcAft>
        <a:defRPr sz="3900" b="1">
          <a:solidFill>
            <a:schemeClr val="tx2"/>
          </a:solidFill>
          <a:latin typeface="Arial" charset="0"/>
          <a:cs typeface="Arial" charset="0"/>
        </a:defRPr>
      </a:lvl4pPr>
      <a:lvl5pPr algn="l" rtl="1" eaLnBrk="0" fontAlgn="base" hangingPunct="0">
        <a:spcBef>
          <a:spcPct val="0"/>
        </a:spcBef>
        <a:spcAft>
          <a:spcPct val="0"/>
        </a:spcAft>
        <a:defRPr sz="3900" b="1">
          <a:solidFill>
            <a:schemeClr val="tx2"/>
          </a:solidFill>
          <a:latin typeface="Arial" charset="0"/>
          <a:cs typeface="Arial" charset="0"/>
        </a:defRPr>
      </a:lvl5pPr>
      <a:lvl6pPr marL="457200" algn="l" rtl="1" fontAlgn="base">
        <a:spcBef>
          <a:spcPct val="0"/>
        </a:spcBef>
        <a:spcAft>
          <a:spcPct val="0"/>
        </a:spcAft>
        <a:defRPr sz="3900" b="1">
          <a:solidFill>
            <a:schemeClr val="tx2"/>
          </a:solidFill>
          <a:latin typeface="Arial" charset="0"/>
          <a:cs typeface="Arial" charset="0"/>
        </a:defRPr>
      </a:lvl6pPr>
      <a:lvl7pPr marL="914400" algn="l" rtl="1" fontAlgn="base">
        <a:spcBef>
          <a:spcPct val="0"/>
        </a:spcBef>
        <a:spcAft>
          <a:spcPct val="0"/>
        </a:spcAft>
        <a:defRPr sz="3900" b="1">
          <a:solidFill>
            <a:schemeClr val="tx2"/>
          </a:solidFill>
          <a:latin typeface="Arial" charset="0"/>
          <a:cs typeface="Arial" charset="0"/>
        </a:defRPr>
      </a:lvl7pPr>
      <a:lvl8pPr marL="1371600" algn="l" rtl="1" fontAlgn="base">
        <a:spcBef>
          <a:spcPct val="0"/>
        </a:spcBef>
        <a:spcAft>
          <a:spcPct val="0"/>
        </a:spcAft>
        <a:defRPr sz="3900" b="1">
          <a:solidFill>
            <a:schemeClr val="tx2"/>
          </a:solidFill>
          <a:latin typeface="Arial" charset="0"/>
          <a:cs typeface="Arial" charset="0"/>
        </a:defRPr>
      </a:lvl8pPr>
      <a:lvl9pPr marL="1828800" algn="l" rtl="1" fontAlgn="base">
        <a:spcBef>
          <a:spcPct val="0"/>
        </a:spcBef>
        <a:spcAft>
          <a:spcPct val="0"/>
        </a:spcAft>
        <a:defRPr sz="3900" b="1">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r" rtl="1"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r" rtl="1"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r" rtl="1"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9.bin"/><Relationship Id="rId4" Type="http://schemas.openxmlformats.org/officeDocument/2006/relationships/image" Target="../media/image18.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eaLnBrk="1" hangingPunct="1"/>
            <a:r>
              <a:rPr lang="fa-IR" dirty="0" smtClean="0">
                <a:latin typeface="Times New Roman" pitchFamily="18" charset="0"/>
                <a:cs typeface="Times New Roman" pitchFamily="18" charset="0"/>
              </a:rPr>
              <a:t>شبکه</a:t>
            </a: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های</a:t>
            </a: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عصبی</a:t>
            </a: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مصنوعی</a:t>
            </a:r>
            <a:endParaRPr lang="en-US" dirty="0" smtClean="0">
              <a:latin typeface="Times New Roman" pitchFamily="18" charset="0"/>
              <a:cs typeface="Times New Roman" pitchFamily="18" charset="0"/>
            </a:endParaRPr>
          </a:p>
        </p:txBody>
      </p:sp>
      <p:sp>
        <p:nvSpPr>
          <p:cNvPr id="9219" name="Rectangle 3"/>
          <p:cNvSpPr>
            <a:spLocks noGrp="1" noChangeArrowheads="1"/>
          </p:cNvSpPr>
          <p:nvPr>
            <p:ph type="subTitle" idx="1"/>
          </p:nvPr>
        </p:nvSpPr>
        <p:spPr/>
        <p:txBody>
          <a:bodyPr/>
          <a:lstStyle/>
          <a:p>
            <a:pPr algn="l" eaLnBrk="1" hangingPunct="1"/>
            <a:r>
              <a:rPr lang="en-US" smtClean="0"/>
              <a:t>Instructor : Saeed Shiry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70000"/>
              <a:buFont typeface="Wingdings" pitchFamily="2" charset="2"/>
              <a:buChar char="l"/>
            </a:pPr>
            <a:r>
              <a:rPr lang="fa-IR" sz="2600"/>
              <a:t>یک</a:t>
            </a:r>
            <a:r>
              <a:rPr lang="ar-SA" sz="2600"/>
              <a:t> پرسپترون</a:t>
            </a:r>
            <a:r>
              <a:rPr lang="en-US" sz="2600"/>
              <a:t>  </a:t>
            </a:r>
            <a:r>
              <a:rPr lang="fa-IR" sz="2600"/>
              <a:t>فقط</a:t>
            </a:r>
            <a:r>
              <a:rPr lang="en-US" sz="2600"/>
              <a:t> </a:t>
            </a:r>
            <a:r>
              <a:rPr lang="fa-IR" sz="2600"/>
              <a:t>قادر</a:t>
            </a:r>
            <a:r>
              <a:rPr lang="en-US" sz="2600"/>
              <a:t> </a:t>
            </a:r>
            <a:r>
              <a:rPr lang="fa-IR" sz="2600"/>
              <a:t>است</a:t>
            </a:r>
            <a:r>
              <a:rPr lang="en-US" sz="2600"/>
              <a:t>  </a:t>
            </a:r>
            <a:r>
              <a:rPr lang="fa-IR" sz="2600"/>
              <a:t>مثالهائی</a:t>
            </a:r>
            <a:r>
              <a:rPr lang="en-US" sz="2600"/>
              <a:t> </a:t>
            </a:r>
            <a:r>
              <a:rPr lang="fa-IR" sz="2600"/>
              <a:t>را</a:t>
            </a:r>
            <a:r>
              <a:rPr lang="en-US" sz="2600"/>
              <a:t> </a:t>
            </a:r>
            <a:r>
              <a:rPr lang="fa-IR" sz="2600"/>
              <a:t>یاد</a:t>
            </a:r>
            <a:r>
              <a:rPr lang="en-US" sz="2600"/>
              <a:t> </a:t>
            </a:r>
            <a:r>
              <a:rPr lang="fa-IR" sz="2600"/>
              <a:t>بگیرد</a:t>
            </a:r>
            <a:r>
              <a:rPr lang="en-US" sz="2600"/>
              <a:t> </a:t>
            </a:r>
            <a:r>
              <a:rPr lang="fa-IR" sz="2600"/>
              <a:t>که</a:t>
            </a:r>
            <a:r>
              <a:rPr lang="en-US" sz="2600"/>
              <a:t> </a:t>
            </a:r>
            <a:r>
              <a:rPr lang="fa-IR" sz="2600"/>
              <a:t>بصورت</a:t>
            </a:r>
            <a:r>
              <a:rPr lang="en-US" sz="2600"/>
              <a:t> </a:t>
            </a:r>
            <a:r>
              <a:rPr lang="fa-IR" sz="2600"/>
              <a:t>خطی</a:t>
            </a:r>
            <a:r>
              <a:rPr lang="en-US" sz="2600"/>
              <a:t> </a:t>
            </a:r>
            <a:r>
              <a:rPr lang="fa-IR" sz="2600"/>
              <a:t>جداپذیر</a:t>
            </a:r>
            <a:r>
              <a:rPr lang="en-US" sz="2600"/>
              <a:t> </a:t>
            </a:r>
            <a:r>
              <a:rPr lang="fa-IR" sz="2600"/>
              <a:t>باشند.</a:t>
            </a:r>
            <a:r>
              <a:rPr lang="en-US" sz="2600"/>
              <a:t> </a:t>
            </a:r>
            <a:r>
              <a:rPr lang="fa-IR" sz="2600"/>
              <a:t>اینگونه</a:t>
            </a:r>
            <a:r>
              <a:rPr lang="en-US" sz="2600"/>
              <a:t> </a:t>
            </a:r>
            <a:r>
              <a:rPr lang="fa-IR" sz="2600"/>
              <a:t>مثالها</a:t>
            </a:r>
            <a:r>
              <a:rPr lang="en-US" sz="2600"/>
              <a:t> </a:t>
            </a:r>
            <a:r>
              <a:rPr lang="fa-IR" sz="2600"/>
              <a:t>مواردی</a:t>
            </a:r>
            <a:r>
              <a:rPr lang="en-US" sz="2600"/>
              <a:t> </a:t>
            </a:r>
            <a:r>
              <a:rPr lang="fa-IR" sz="2600"/>
              <a:t>هستند</a:t>
            </a:r>
            <a:r>
              <a:rPr lang="en-US" sz="2600"/>
              <a:t> </a:t>
            </a:r>
            <a:r>
              <a:rPr lang="fa-IR" sz="2600"/>
              <a:t>که</a:t>
            </a:r>
            <a:r>
              <a:rPr lang="en-US" sz="2600"/>
              <a:t> </a:t>
            </a:r>
            <a:r>
              <a:rPr lang="fa-IR" sz="2600"/>
              <a:t>بطور</a:t>
            </a:r>
            <a:r>
              <a:rPr lang="en-US" sz="2600"/>
              <a:t> </a:t>
            </a:r>
            <a:r>
              <a:rPr lang="fa-IR" sz="2600"/>
              <a:t>کامل</a:t>
            </a:r>
            <a:r>
              <a:rPr lang="en-US" sz="2600"/>
              <a:t> </a:t>
            </a:r>
            <a:r>
              <a:rPr lang="fa-IR" sz="2600"/>
              <a:t>توسط</a:t>
            </a:r>
            <a:r>
              <a:rPr lang="en-US" sz="2600"/>
              <a:t> </a:t>
            </a:r>
            <a:r>
              <a:rPr lang="fa-IR" sz="2600"/>
              <a:t>یک</a:t>
            </a:r>
            <a:r>
              <a:rPr lang="en-US" sz="2600"/>
              <a:t> hyperplane</a:t>
            </a:r>
            <a:r>
              <a:rPr lang="fa-IR" sz="2600"/>
              <a:t>قابل</a:t>
            </a:r>
            <a:r>
              <a:rPr lang="en-US" sz="2600"/>
              <a:t> </a:t>
            </a:r>
            <a:r>
              <a:rPr lang="fa-IR" sz="2600"/>
              <a:t>جدا</a:t>
            </a:r>
            <a:r>
              <a:rPr lang="en-US" sz="2600"/>
              <a:t> </a:t>
            </a:r>
            <a:r>
              <a:rPr lang="fa-IR" sz="2600"/>
              <a:t>سازی</a:t>
            </a:r>
            <a:r>
              <a:rPr lang="en-US" sz="2600"/>
              <a:t>  </a:t>
            </a:r>
            <a:r>
              <a:rPr lang="fa-IR" sz="2600"/>
              <a:t>میباشند</a:t>
            </a:r>
            <a:r>
              <a:rPr lang="en-US" sz="2600"/>
              <a:t>.</a:t>
            </a:r>
          </a:p>
        </p:txBody>
      </p:sp>
      <p:sp>
        <p:nvSpPr>
          <p:cNvPr id="17411" name="Rectangle 5"/>
          <p:cNvSpPr>
            <a:spLocks noChangeArrowheads="1"/>
          </p:cNvSpPr>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fa-IR" sz="3900" b="1">
                <a:solidFill>
                  <a:schemeClr val="tx2"/>
                </a:solidFill>
              </a:rPr>
              <a:t>توابعی</a:t>
            </a:r>
            <a:r>
              <a:rPr lang="en-US" sz="3900" b="1">
                <a:solidFill>
                  <a:schemeClr val="tx2"/>
                </a:solidFill>
              </a:rPr>
              <a:t> </a:t>
            </a:r>
            <a:r>
              <a:rPr lang="fa-IR" sz="3900" b="1">
                <a:solidFill>
                  <a:schemeClr val="tx2"/>
                </a:solidFill>
              </a:rPr>
              <a:t>که</a:t>
            </a:r>
            <a:r>
              <a:rPr lang="ar-SA" sz="3900" b="1">
                <a:solidFill>
                  <a:schemeClr val="tx2"/>
                </a:solidFill>
              </a:rPr>
              <a:t> پرسپترون</a:t>
            </a:r>
            <a:r>
              <a:rPr lang="en-US" sz="3900" b="1">
                <a:solidFill>
                  <a:schemeClr val="tx2"/>
                </a:solidFill>
              </a:rPr>
              <a:t> </a:t>
            </a:r>
            <a:r>
              <a:rPr lang="fa-IR" sz="3900" b="1">
                <a:solidFill>
                  <a:schemeClr val="tx2"/>
                </a:solidFill>
              </a:rPr>
              <a:t>قادر</a:t>
            </a:r>
            <a:r>
              <a:rPr lang="en-US" sz="3900" b="1">
                <a:solidFill>
                  <a:schemeClr val="tx2"/>
                </a:solidFill>
              </a:rPr>
              <a:t> </a:t>
            </a:r>
            <a:r>
              <a:rPr lang="fa-IR" sz="3900" b="1">
                <a:solidFill>
                  <a:schemeClr val="tx2"/>
                </a:solidFill>
              </a:rPr>
              <a:t>به</a:t>
            </a:r>
            <a:r>
              <a:rPr lang="en-US" sz="3900" b="1">
                <a:solidFill>
                  <a:schemeClr val="tx2"/>
                </a:solidFill>
              </a:rPr>
              <a:t> </a:t>
            </a:r>
            <a:r>
              <a:rPr lang="fa-IR" sz="3900" b="1">
                <a:solidFill>
                  <a:schemeClr val="tx2"/>
                </a:solidFill>
              </a:rPr>
              <a:t>یادگیری</a:t>
            </a:r>
            <a:r>
              <a:rPr lang="en-US" sz="3900" b="1">
                <a:solidFill>
                  <a:schemeClr val="tx2"/>
                </a:solidFill>
              </a:rPr>
              <a:t> </a:t>
            </a:r>
            <a:r>
              <a:rPr lang="fa-IR" sz="3900" b="1">
                <a:solidFill>
                  <a:schemeClr val="tx2"/>
                </a:solidFill>
              </a:rPr>
              <a:t>آنها</a:t>
            </a:r>
            <a:r>
              <a:rPr lang="en-US" sz="3900" b="1">
                <a:solidFill>
                  <a:schemeClr val="tx2"/>
                </a:solidFill>
              </a:rPr>
              <a:t> </a:t>
            </a:r>
            <a:r>
              <a:rPr lang="fa-IR" sz="3900" b="1">
                <a:solidFill>
                  <a:schemeClr val="tx2"/>
                </a:solidFill>
              </a:rPr>
              <a:t>میباشد</a:t>
            </a:r>
            <a:endParaRPr lang="en-US" sz="3900" b="1">
              <a:solidFill>
                <a:schemeClr val="tx2"/>
              </a:solidFill>
            </a:endParaRPr>
          </a:p>
        </p:txBody>
      </p:sp>
      <p:cxnSp>
        <p:nvCxnSpPr>
          <p:cNvPr id="17412" name="AutoShape 6"/>
          <p:cNvCxnSpPr>
            <a:cxnSpLocks noChangeShapeType="1"/>
          </p:cNvCxnSpPr>
          <p:nvPr/>
        </p:nvCxnSpPr>
        <p:spPr bwMode="auto">
          <a:xfrm>
            <a:off x="1905000" y="3276600"/>
            <a:ext cx="0" cy="25908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8919" name="Text Box 7"/>
          <p:cNvSpPr txBox="1">
            <a:spLocks noChangeArrowheads="1"/>
          </p:cNvSpPr>
          <p:nvPr/>
        </p:nvSpPr>
        <p:spPr bwMode="auto">
          <a:xfrm>
            <a:off x="898525" y="3546475"/>
            <a:ext cx="35560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a:t>
            </a:r>
          </a:p>
        </p:txBody>
      </p:sp>
      <p:sp>
        <p:nvSpPr>
          <p:cNvPr id="38920" name="Text Box 8"/>
          <p:cNvSpPr txBox="1">
            <a:spLocks noChangeArrowheads="1"/>
          </p:cNvSpPr>
          <p:nvPr/>
        </p:nvSpPr>
        <p:spPr bwMode="auto">
          <a:xfrm>
            <a:off x="1066800" y="3989388"/>
            <a:ext cx="35560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a:t>
            </a:r>
          </a:p>
        </p:txBody>
      </p:sp>
      <p:sp>
        <p:nvSpPr>
          <p:cNvPr id="38921" name="Text Box 9"/>
          <p:cNvSpPr txBox="1">
            <a:spLocks noChangeArrowheads="1"/>
          </p:cNvSpPr>
          <p:nvPr/>
        </p:nvSpPr>
        <p:spPr bwMode="auto">
          <a:xfrm>
            <a:off x="1371600" y="3608388"/>
            <a:ext cx="35560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a:t>
            </a:r>
          </a:p>
        </p:txBody>
      </p:sp>
      <p:sp>
        <p:nvSpPr>
          <p:cNvPr id="38922" name="Text Box 10"/>
          <p:cNvSpPr txBox="1">
            <a:spLocks noChangeArrowheads="1"/>
          </p:cNvSpPr>
          <p:nvPr/>
        </p:nvSpPr>
        <p:spPr bwMode="auto">
          <a:xfrm>
            <a:off x="2209800" y="4876800"/>
            <a:ext cx="327025" cy="457200"/>
          </a:xfrm>
          <a:prstGeom prst="rect">
            <a:avLst/>
          </a:prstGeom>
          <a:noFill/>
          <a:ln w="9525">
            <a:noFill/>
            <a:miter lim="800000"/>
            <a:headEnd/>
            <a:tailEnd/>
          </a:ln>
          <a:effectLst/>
        </p:spPr>
        <p:txBody>
          <a:bodyPr>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a:t>
            </a:r>
          </a:p>
        </p:txBody>
      </p:sp>
      <p:sp>
        <p:nvSpPr>
          <p:cNvPr id="38923" name="Text Box 11"/>
          <p:cNvSpPr txBox="1">
            <a:spLocks noChangeArrowheads="1"/>
          </p:cNvSpPr>
          <p:nvPr/>
        </p:nvSpPr>
        <p:spPr bwMode="auto">
          <a:xfrm>
            <a:off x="2378075" y="5243513"/>
            <a:ext cx="327025" cy="457200"/>
          </a:xfrm>
          <a:prstGeom prst="rect">
            <a:avLst/>
          </a:prstGeom>
          <a:noFill/>
          <a:ln w="9525">
            <a:noFill/>
            <a:miter lim="800000"/>
            <a:headEnd/>
            <a:tailEnd/>
          </a:ln>
          <a:effectLst/>
        </p:spPr>
        <p:txBody>
          <a:bodyPr>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a:t>
            </a:r>
          </a:p>
        </p:txBody>
      </p:sp>
      <p:sp>
        <p:nvSpPr>
          <p:cNvPr id="38924" name="Text Box 12"/>
          <p:cNvSpPr txBox="1">
            <a:spLocks noChangeArrowheads="1"/>
          </p:cNvSpPr>
          <p:nvPr/>
        </p:nvSpPr>
        <p:spPr bwMode="auto">
          <a:xfrm>
            <a:off x="2682875" y="4854575"/>
            <a:ext cx="327025" cy="457200"/>
          </a:xfrm>
          <a:prstGeom prst="rect">
            <a:avLst/>
          </a:prstGeom>
          <a:noFill/>
          <a:ln w="9525">
            <a:noFill/>
            <a:miter lim="800000"/>
            <a:headEnd/>
            <a:tailEnd/>
          </a:ln>
          <a:effectLst/>
        </p:spPr>
        <p:txBody>
          <a:bodyPr>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a:t>
            </a:r>
          </a:p>
        </p:txBody>
      </p:sp>
      <p:sp>
        <p:nvSpPr>
          <p:cNvPr id="17419" name="Line 13"/>
          <p:cNvSpPr>
            <a:spLocks noChangeShapeType="1"/>
          </p:cNvSpPr>
          <p:nvPr/>
        </p:nvSpPr>
        <p:spPr bwMode="auto">
          <a:xfrm flipV="1">
            <a:off x="533400" y="3886200"/>
            <a:ext cx="2362200" cy="144780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17420" name="AutoShape 14"/>
          <p:cNvCxnSpPr>
            <a:cxnSpLocks noChangeShapeType="1"/>
          </p:cNvCxnSpPr>
          <p:nvPr/>
        </p:nvCxnSpPr>
        <p:spPr bwMode="auto">
          <a:xfrm>
            <a:off x="609600" y="4572000"/>
            <a:ext cx="2590800" cy="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21" name="AutoShape 15"/>
          <p:cNvCxnSpPr>
            <a:cxnSpLocks noChangeShapeType="1"/>
          </p:cNvCxnSpPr>
          <p:nvPr/>
        </p:nvCxnSpPr>
        <p:spPr bwMode="auto">
          <a:xfrm>
            <a:off x="5562600" y="3352800"/>
            <a:ext cx="0" cy="25908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8928" name="Text Box 16"/>
          <p:cNvSpPr txBox="1">
            <a:spLocks noChangeArrowheads="1"/>
          </p:cNvSpPr>
          <p:nvPr/>
        </p:nvSpPr>
        <p:spPr bwMode="auto">
          <a:xfrm>
            <a:off x="4800600" y="3608388"/>
            <a:ext cx="35560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a:t>
            </a:r>
          </a:p>
        </p:txBody>
      </p:sp>
      <p:sp>
        <p:nvSpPr>
          <p:cNvPr id="38929" name="Text Box 17"/>
          <p:cNvSpPr txBox="1">
            <a:spLocks noChangeArrowheads="1"/>
          </p:cNvSpPr>
          <p:nvPr/>
        </p:nvSpPr>
        <p:spPr bwMode="auto">
          <a:xfrm>
            <a:off x="4724400" y="4065588"/>
            <a:ext cx="35560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a:t>
            </a:r>
          </a:p>
        </p:txBody>
      </p:sp>
      <p:sp>
        <p:nvSpPr>
          <p:cNvPr id="38930" name="Text Box 18"/>
          <p:cNvSpPr txBox="1">
            <a:spLocks noChangeArrowheads="1"/>
          </p:cNvSpPr>
          <p:nvPr/>
        </p:nvSpPr>
        <p:spPr bwMode="auto">
          <a:xfrm>
            <a:off x="5638800" y="4800600"/>
            <a:ext cx="35560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a:t>
            </a:r>
          </a:p>
        </p:txBody>
      </p:sp>
      <p:sp>
        <p:nvSpPr>
          <p:cNvPr id="38931" name="Text Box 19"/>
          <p:cNvSpPr txBox="1">
            <a:spLocks noChangeArrowheads="1"/>
          </p:cNvSpPr>
          <p:nvPr/>
        </p:nvSpPr>
        <p:spPr bwMode="auto">
          <a:xfrm>
            <a:off x="4419600" y="4648200"/>
            <a:ext cx="327025" cy="457200"/>
          </a:xfrm>
          <a:prstGeom prst="rect">
            <a:avLst/>
          </a:prstGeom>
          <a:noFill/>
          <a:ln w="9525">
            <a:noFill/>
            <a:miter lim="800000"/>
            <a:headEnd/>
            <a:tailEnd/>
          </a:ln>
          <a:effectLst/>
        </p:spPr>
        <p:txBody>
          <a:bodyPr>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a:t>
            </a:r>
          </a:p>
        </p:txBody>
      </p:sp>
      <p:sp>
        <p:nvSpPr>
          <p:cNvPr id="38932" name="Text Box 20"/>
          <p:cNvSpPr txBox="1">
            <a:spLocks noChangeArrowheads="1"/>
          </p:cNvSpPr>
          <p:nvPr/>
        </p:nvSpPr>
        <p:spPr bwMode="auto">
          <a:xfrm>
            <a:off x="6035675" y="5319713"/>
            <a:ext cx="327025" cy="457200"/>
          </a:xfrm>
          <a:prstGeom prst="rect">
            <a:avLst/>
          </a:prstGeom>
          <a:noFill/>
          <a:ln w="9525">
            <a:noFill/>
            <a:miter lim="800000"/>
            <a:headEnd/>
            <a:tailEnd/>
          </a:ln>
          <a:effectLst/>
        </p:spPr>
        <p:txBody>
          <a:bodyPr>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a:t>
            </a:r>
          </a:p>
        </p:txBody>
      </p:sp>
      <p:sp>
        <p:nvSpPr>
          <p:cNvPr id="38933" name="Text Box 21"/>
          <p:cNvSpPr txBox="1">
            <a:spLocks noChangeArrowheads="1"/>
          </p:cNvSpPr>
          <p:nvPr/>
        </p:nvSpPr>
        <p:spPr bwMode="auto">
          <a:xfrm>
            <a:off x="6400800" y="4648200"/>
            <a:ext cx="327025" cy="457200"/>
          </a:xfrm>
          <a:prstGeom prst="rect">
            <a:avLst/>
          </a:prstGeom>
          <a:noFill/>
          <a:ln w="9525">
            <a:noFill/>
            <a:miter lim="800000"/>
            <a:headEnd/>
            <a:tailEnd/>
          </a:ln>
          <a:effectLst/>
        </p:spPr>
        <p:txBody>
          <a:bodyPr>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a:t>
            </a:r>
          </a:p>
        </p:txBody>
      </p:sp>
      <p:cxnSp>
        <p:nvCxnSpPr>
          <p:cNvPr id="17428" name="AutoShape 22"/>
          <p:cNvCxnSpPr>
            <a:cxnSpLocks noChangeShapeType="1"/>
          </p:cNvCxnSpPr>
          <p:nvPr/>
        </p:nvCxnSpPr>
        <p:spPr bwMode="auto">
          <a:xfrm>
            <a:off x="4343400" y="4572000"/>
            <a:ext cx="2590800" cy="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8935" name="Text Box 23"/>
          <p:cNvSpPr txBox="1">
            <a:spLocks noChangeArrowheads="1"/>
          </p:cNvSpPr>
          <p:nvPr/>
        </p:nvSpPr>
        <p:spPr bwMode="auto">
          <a:xfrm>
            <a:off x="838200" y="5970588"/>
            <a:ext cx="2439988"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Linearly separable</a:t>
            </a:r>
          </a:p>
        </p:txBody>
      </p:sp>
      <p:sp>
        <p:nvSpPr>
          <p:cNvPr id="38936" name="Text Box 24"/>
          <p:cNvSpPr txBox="1">
            <a:spLocks noChangeArrowheads="1"/>
          </p:cNvSpPr>
          <p:nvPr/>
        </p:nvSpPr>
        <p:spPr bwMode="auto">
          <a:xfrm>
            <a:off x="4648200" y="6046788"/>
            <a:ext cx="296545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Non-linearly separable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57200" y="1719263"/>
            <a:ext cx="8229600" cy="5138737"/>
          </a:xfrm>
        </p:spPr>
        <p:txBody>
          <a:bodyPr/>
          <a:lstStyle/>
          <a:p>
            <a:pPr eaLnBrk="1" hangingPunct="1">
              <a:lnSpc>
                <a:spcPct val="90000"/>
              </a:lnSpc>
            </a:pPr>
            <a:r>
              <a:rPr lang="fa-IR" smtClean="0"/>
              <a:t>یک</a:t>
            </a:r>
            <a:r>
              <a:rPr lang="ar-SA" smtClean="0"/>
              <a:t> پرسپترون</a:t>
            </a:r>
            <a:r>
              <a:rPr lang="en-US" smtClean="0"/>
              <a:t> </a:t>
            </a:r>
            <a:r>
              <a:rPr lang="fa-IR" smtClean="0"/>
              <a:t>میتواند</a:t>
            </a:r>
            <a:r>
              <a:rPr lang="en-US" smtClean="0"/>
              <a:t> </a:t>
            </a:r>
            <a:r>
              <a:rPr lang="fa-IR" smtClean="0"/>
              <a:t>بسیاری</a:t>
            </a:r>
            <a:r>
              <a:rPr lang="en-US" smtClean="0"/>
              <a:t> </a:t>
            </a:r>
            <a:r>
              <a:rPr lang="fa-IR" smtClean="0"/>
              <a:t>از</a:t>
            </a:r>
            <a:r>
              <a:rPr lang="en-US" smtClean="0"/>
              <a:t> </a:t>
            </a:r>
            <a:r>
              <a:rPr lang="fa-IR" smtClean="0"/>
              <a:t>توابع</a:t>
            </a:r>
            <a:r>
              <a:rPr lang="en-US" smtClean="0"/>
              <a:t> </a:t>
            </a:r>
            <a:r>
              <a:rPr lang="fa-IR" smtClean="0"/>
              <a:t>بولی</a:t>
            </a:r>
            <a:r>
              <a:rPr lang="en-US" smtClean="0"/>
              <a:t> </a:t>
            </a:r>
            <a:r>
              <a:rPr lang="fa-IR" smtClean="0"/>
              <a:t>را</a:t>
            </a:r>
            <a:r>
              <a:rPr lang="en-US" smtClean="0"/>
              <a:t> </a:t>
            </a:r>
            <a:r>
              <a:rPr lang="fa-IR" smtClean="0"/>
              <a:t>نمایش</a:t>
            </a:r>
            <a:r>
              <a:rPr lang="en-US" smtClean="0"/>
              <a:t> </a:t>
            </a:r>
            <a:r>
              <a:rPr lang="fa-IR" smtClean="0"/>
              <a:t>دهد</a:t>
            </a:r>
            <a:r>
              <a:rPr lang="en-US" smtClean="0"/>
              <a:t> </a:t>
            </a:r>
            <a:r>
              <a:rPr lang="fa-IR" smtClean="0"/>
              <a:t>نظیر</a:t>
            </a:r>
            <a:r>
              <a:rPr lang="en-US" smtClean="0"/>
              <a:t> AND, OR, NAND, NOR </a:t>
            </a:r>
          </a:p>
          <a:p>
            <a:pPr eaLnBrk="1" hangingPunct="1">
              <a:lnSpc>
                <a:spcPct val="90000"/>
              </a:lnSpc>
            </a:pPr>
            <a:r>
              <a:rPr lang="fa-IR" smtClean="0"/>
              <a:t>اما</a:t>
            </a:r>
            <a:r>
              <a:rPr lang="en-US" smtClean="0"/>
              <a:t> </a:t>
            </a:r>
            <a:r>
              <a:rPr lang="fa-IR" smtClean="0"/>
              <a:t>نمیتواند</a:t>
            </a:r>
            <a:r>
              <a:rPr lang="en-US" smtClean="0"/>
              <a:t>  XOR</a:t>
            </a:r>
            <a:r>
              <a:rPr lang="fa-IR" smtClean="0"/>
              <a:t>را</a:t>
            </a:r>
            <a:r>
              <a:rPr lang="en-US" smtClean="0"/>
              <a:t> </a:t>
            </a:r>
            <a:r>
              <a:rPr lang="fa-IR" smtClean="0"/>
              <a:t>نمایش</a:t>
            </a:r>
            <a:r>
              <a:rPr lang="en-US" smtClean="0"/>
              <a:t> </a:t>
            </a:r>
            <a:r>
              <a:rPr lang="fa-IR" smtClean="0"/>
              <a:t>دهد</a:t>
            </a:r>
            <a:r>
              <a:rPr lang="en-US" smtClean="0"/>
              <a:t>.</a:t>
            </a:r>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r>
              <a:rPr lang="fa-IR" smtClean="0"/>
              <a:t>در</a:t>
            </a:r>
            <a:r>
              <a:rPr lang="en-US" smtClean="0"/>
              <a:t> </a:t>
            </a:r>
            <a:r>
              <a:rPr lang="fa-IR" smtClean="0"/>
              <a:t>واقع</a:t>
            </a:r>
            <a:r>
              <a:rPr lang="en-US" smtClean="0"/>
              <a:t> </a:t>
            </a:r>
            <a:r>
              <a:rPr lang="fa-IR" smtClean="0"/>
              <a:t>هر</a:t>
            </a:r>
            <a:r>
              <a:rPr lang="en-US" smtClean="0"/>
              <a:t> </a:t>
            </a:r>
            <a:r>
              <a:rPr lang="fa-IR" smtClean="0"/>
              <a:t>تابع</a:t>
            </a:r>
            <a:r>
              <a:rPr lang="en-US" smtClean="0"/>
              <a:t> </a:t>
            </a:r>
            <a:r>
              <a:rPr lang="fa-IR" smtClean="0"/>
              <a:t>بولی</a:t>
            </a:r>
            <a:r>
              <a:rPr lang="en-US" smtClean="0"/>
              <a:t> </a:t>
            </a:r>
            <a:r>
              <a:rPr lang="fa-IR" smtClean="0"/>
              <a:t>را</a:t>
            </a:r>
            <a:r>
              <a:rPr lang="en-US" smtClean="0"/>
              <a:t> </a:t>
            </a:r>
            <a:r>
              <a:rPr lang="fa-IR" smtClean="0"/>
              <a:t>میتوان</a:t>
            </a:r>
            <a:r>
              <a:rPr lang="en-US" smtClean="0"/>
              <a:t> </a:t>
            </a:r>
            <a:r>
              <a:rPr lang="fa-IR" smtClean="0"/>
              <a:t>با</a:t>
            </a:r>
            <a:r>
              <a:rPr lang="en-US" smtClean="0"/>
              <a:t> </a:t>
            </a:r>
            <a:r>
              <a:rPr lang="fa-IR" smtClean="0"/>
              <a:t>شبکه</a:t>
            </a:r>
            <a:r>
              <a:rPr lang="en-US" smtClean="0"/>
              <a:t> </a:t>
            </a:r>
            <a:r>
              <a:rPr lang="fa-IR" smtClean="0"/>
              <a:t>ای</a:t>
            </a:r>
            <a:r>
              <a:rPr lang="en-US" smtClean="0"/>
              <a:t> </a:t>
            </a:r>
            <a:r>
              <a:rPr lang="fa-IR" smtClean="0"/>
              <a:t>دوسطحی</a:t>
            </a:r>
            <a:r>
              <a:rPr lang="en-US" smtClean="0"/>
              <a:t> </a:t>
            </a:r>
            <a:r>
              <a:rPr lang="fa-IR" smtClean="0"/>
              <a:t>از</a:t>
            </a:r>
            <a:r>
              <a:rPr lang="ar-SA" smtClean="0"/>
              <a:t> پرسپترونها</a:t>
            </a:r>
            <a:r>
              <a:rPr lang="en-US" smtClean="0"/>
              <a:t>  </a:t>
            </a:r>
            <a:r>
              <a:rPr lang="fa-IR" smtClean="0"/>
              <a:t>نشان</a:t>
            </a:r>
            <a:r>
              <a:rPr lang="en-US" smtClean="0"/>
              <a:t> </a:t>
            </a:r>
            <a:r>
              <a:rPr lang="fa-IR" smtClean="0"/>
              <a:t>داد</a:t>
            </a:r>
            <a:r>
              <a:rPr lang="en-US" smtClean="0"/>
              <a:t>.</a:t>
            </a:r>
          </a:p>
        </p:txBody>
      </p:sp>
      <p:sp>
        <p:nvSpPr>
          <p:cNvPr id="18435" name="Rectangle 4"/>
          <p:cNvSpPr>
            <a:spLocks noChangeArrowheads="1"/>
          </p:cNvSpPr>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fa-IR" sz="3900" b="1">
                <a:solidFill>
                  <a:schemeClr val="tx2"/>
                </a:solidFill>
              </a:rPr>
              <a:t>توابع</a:t>
            </a:r>
            <a:r>
              <a:rPr lang="en-US" sz="3900" b="1">
                <a:solidFill>
                  <a:schemeClr val="tx2"/>
                </a:solidFill>
              </a:rPr>
              <a:t> </a:t>
            </a:r>
            <a:r>
              <a:rPr lang="fa-IR" sz="3900" b="1">
                <a:solidFill>
                  <a:schemeClr val="tx2"/>
                </a:solidFill>
              </a:rPr>
              <a:t>بولی</a:t>
            </a:r>
            <a:r>
              <a:rPr lang="en-US" sz="3900" b="1">
                <a:solidFill>
                  <a:schemeClr val="tx2"/>
                </a:solidFill>
              </a:rPr>
              <a:t> </a:t>
            </a:r>
            <a:r>
              <a:rPr lang="fa-IR" sz="3900" b="1">
                <a:solidFill>
                  <a:schemeClr val="tx2"/>
                </a:solidFill>
              </a:rPr>
              <a:t>و</a:t>
            </a:r>
            <a:r>
              <a:rPr lang="ar-SA" sz="3900" b="1">
                <a:solidFill>
                  <a:schemeClr val="tx2"/>
                </a:solidFill>
              </a:rPr>
              <a:t> پرسپترون</a:t>
            </a:r>
            <a:endParaRPr lang="en-US" sz="3900" b="1">
              <a:solidFill>
                <a:schemeClr val="tx2"/>
              </a:solidFill>
            </a:endParaRPr>
          </a:p>
        </p:txBody>
      </p:sp>
      <p:sp>
        <p:nvSpPr>
          <p:cNvPr id="50181" name="Text Box 5"/>
          <p:cNvSpPr txBox="1">
            <a:spLocks noChangeArrowheads="1"/>
          </p:cNvSpPr>
          <p:nvPr/>
        </p:nvSpPr>
        <p:spPr bwMode="auto">
          <a:xfrm>
            <a:off x="1035050" y="3027363"/>
            <a:ext cx="1006475"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AND: </a:t>
            </a:r>
          </a:p>
        </p:txBody>
      </p:sp>
      <p:sp>
        <p:nvSpPr>
          <p:cNvPr id="18437" name="Oval 6"/>
          <p:cNvSpPr>
            <a:spLocks noChangeArrowheads="1"/>
          </p:cNvSpPr>
          <p:nvPr/>
        </p:nvSpPr>
        <p:spPr bwMode="auto">
          <a:xfrm>
            <a:off x="2803525" y="4891088"/>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38" name="Oval 7"/>
          <p:cNvSpPr>
            <a:spLocks noChangeArrowheads="1"/>
          </p:cNvSpPr>
          <p:nvPr/>
        </p:nvSpPr>
        <p:spPr bwMode="auto">
          <a:xfrm>
            <a:off x="2743200" y="31242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50184" name="Text Box 8"/>
          <p:cNvSpPr txBox="1">
            <a:spLocks noChangeArrowheads="1"/>
          </p:cNvSpPr>
          <p:nvPr/>
        </p:nvSpPr>
        <p:spPr bwMode="auto">
          <a:xfrm>
            <a:off x="2286000" y="2998788"/>
            <a:ext cx="48895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x1</a:t>
            </a:r>
          </a:p>
        </p:txBody>
      </p:sp>
      <p:sp>
        <p:nvSpPr>
          <p:cNvPr id="50185" name="Text Box 9"/>
          <p:cNvSpPr txBox="1">
            <a:spLocks noChangeArrowheads="1"/>
          </p:cNvSpPr>
          <p:nvPr/>
        </p:nvSpPr>
        <p:spPr bwMode="auto">
          <a:xfrm>
            <a:off x="2346325" y="4765675"/>
            <a:ext cx="48895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x2</a:t>
            </a:r>
          </a:p>
        </p:txBody>
      </p:sp>
      <p:sp>
        <p:nvSpPr>
          <p:cNvPr id="18441" name="Oval 10"/>
          <p:cNvSpPr>
            <a:spLocks noChangeArrowheads="1"/>
          </p:cNvSpPr>
          <p:nvPr/>
        </p:nvSpPr>
        <p:spPr bwMode="auto">
          <a:xfrm>
            <a:off x="4419600" y="3810000"/>
            <a:ext cx="7620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2" name="Line 11"/>
          <p:cNvSpPr>
            <a:spLocks noChangeShapeType="1"/>
          </p:cNvSpPr>
          <p:nvPr/>
        </p:nvSpPr>
        <p:spPr bwMode="auto">
          <a:xfrm>
            <a:off x="2819400" y="3276600"/>
            <a:ext cx="1676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3" name="Line 12"/>
          <p:cNvSpPr>
            <a:spLocks noChangeShapeType="1"/>
          </p:cNvSpPr>
          <p:nvPr/>
        </p:nvSpPr>
        <p:spPr bwMode="auto">
          <a:xfrm>
            <a:off x="5181600" y="41148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89" name="Text Box 13"/>
          <p:cNvSpPr txBox="1">
            <a:spLocks noChangeArrowheads="1"/>
          </p:cNvSpPr>
          <p:nvPr/>
        </p:nvSpPr>
        <p:spPr bwMode="auto">
          <a:xfrm>
            <a:off x="3886200" y="5184775"/>
            <a:ext cx="881063"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X0=1</a:t>
            </a:r>
          </a:p>
        </p:txBody>
      </p:sp>
      <p:sp>
        <p:nvSpPr>
          <p:cNvPr id="18445" name="Line 14"/>
          <p:cNvSpPr>
            <a:spLocks noChangeShapeType="1"/>
          </p:cNvSpPr>
          <p:nvPr/>
        </p:nvSpPr>
        <p:spPr bwMode="auto">
          <a:xfrm flipV="1">
            <a:off x="4191000" y="4419600"/>
            <a:ext cx="533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1" name="Text Box 15"/>
          <p:cNvSpPr txBox="1">
            <a:spLocks noChangeArrowheads="1"/>
          </p:cNvSpPr>
          <p:nvPr/>
        </p:nvSpPr>
        <p:spPr bwMode="auto">
          <a:xfrm>
            <a:off x="4403725" y="4689475"/>
            <a:ext cx="1430338"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W0 = -0.8</a:t>
            </a:r>
          </a:p>
        </p:txBody>
      </p:sp>
      <p:sp>
        <p:nvSpPr>
          <p:cNvPr id="50192" name="Text Box 16"/>
          <p:cNvSpPr txBox="1">
            <a:spLocks noChangeArrowheads="1"/>
          </p:cNvSpPr>
          <p:nvPr/>
        </p:nvSpPr>
        <p:spPr bwMode="auto">
          <a:xfrm>
            <a:off x="3413125" y="3165475"/>
            <a:ext cx="1176338"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W1=0.5</a:t>
            </a:r>
          </a:p>
        </p:txBody>
      </p:sp>
      <p:sp>
        <p:nvSpPr>
          <p:cNvPr id="50193" name="Text Box 17"/>
          <p:cNvSpPr txBox="1">
            <a:spLocks noChangeArrowheads="1"/>
          </p:cNvSpPr>
          <p:nvPr/>
        </p:nvSpPr>
        <p:spPr bwMode="auto">
          <a:xfrm>
            <a:off x="2955925" y="4156075"/>
            <a:ext cx="1176338"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W2=0.5</a:t>
            </a:r>
          </a:p>
        </p:txBody>
      </p:sp>
      <p:sp>
        <p:nvSpPr>
          <p:cNvPr id="50194" name="Rectangle 18"/>
          <p:cNvSpPr>
            <a:spLocks noChangeArrowheads="1"/>
          </p:cNvSpPr>
          <p:nvPr/>
        </p:nvSpPr>
        <p:spPr bwMode="auto">
          <a:xfrm>
            <a:off x="4556125" y="3922713"/>
            <a:ext cx="36195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Σ</a:t>
            </a:r>
          </a:p>
        </p:txBody>
      </p:sp>
      <p:sp>
        <p:nvSpPr>
          <p:cNvPr id="18450" name="Line 19"/>
          <p:cNvSpPr>
            <a:spLocks noChangeShapeType="1"/>
          </p:cNvSpPr>
          <p:nvPr/>
        </p:nvSpPr>
        <p:spPr bwMode="auto">
          <a:xfrm flipV="1">
            <a:off x="2879725" y="4281488"/>
            <a:ext cx="1600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p:txBody>
          <a:bodyPr/>
          <a:lstStyle/>
          <a:p>
            <a:pPr algn="r" eaLnBrk="1" hangingPunct="1"/>
            <a:r>
              <a:rPr lang="fa-IR" smtClean="0"/>
              <a:t>اضافه کردن بایاس</a:t>
            </a:r>
            <a:endParaRPr lang="en-US" smtClean="0"/>
          </a:p>
        </p:txBody>
      </p:sp>
      <p:sp>
        <p:nvSpPr>
          <p:cNvPr id="2055" name="Rectangle 3"/>
          <p:cNvSpPr>
            <a:spLocks noGrp="1" noChangeArrowheads="1"/>
          </p:cNvSpPr>
          <p:nvPr>
            <p:ph type="body" idx="1"/>
          </p:nvPr>
        </p:nvSpPr>
        <p:spPr>
          <a:xfrm>
            <a:off x="4191000" y="1752600"/>
            <a:ext cx="4724400" cy="4411663"/>
          </a:xfrm>
        </p:spPr>
        <p:txBody>
          <a:bodyPr/>
          <a:lstStyle/>
          <a:p>
            <a:pPr eaLnBrk="1" hangingPunct="1">
              <a:lnSpc>
                <a:spcPct val="90000"/>
              </a:lnSpc>
            </a:pPr>
            <a:r>
              <a:rPr lang="fa-IR" smtClean="0"/>
              <a:t>افزودن بایاس موجب میشود تا استفاده از شبکه پرسپترون با سهولت بیشتری انجام شود.</a:t>
            </a:r>
            <a:endParaRPr lang="en-US" smtClean="0"/>
          </a:p>
          <a:p>
            <a:pPr eaLnBrk="1" hangingPunct="1">
              <a:lnSpc>
                <a:spcPct val="90000"/>
              </a:lnSpc>
            </a:pPr>
            <a:r>
              <a:rPr lang="fa-IR" smtClean="0"/>
              <a:t>برای اینکه برای یادگیری بایاس نیازی به استفاده از قانون دیگری نداشته باشیم بایاس را بصورت یک ورودی با مقدار ثابت 1 در نظر گرفته و وزن </a:t>
            </a:r>
            <a:r>
              <a:rPr lang="en-US" smtClean="0"/>
              <a:t>W0</a:t>
            </a:r>
            <a:r>
              <a:rPr lang="fa-IR" smtClean="0"/>
              <a:t> را به آن اختصاص میدهیم.</a:t>
            </a:r>
          </a:p>
        </p:txBody>
      </p:sp>
      <p:sp>
        <p:nvSpPr>
          <p:cNvPr id="2056"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endParaRPr lang="en-US" sz="3900" b="1">
              <a:solidFill>
                <a:schemeClr val="tx2"/>
              </a:solidFill>
            </a:endParaRPr>
          </a:p>
        </p:txBody>
      </p:sp>
      <p:graphicFrame>
        <p:nvGraphicFramePr>
          <p:cNvPr id="2050" name="Object 6"/>
          <p:cNvGraphicFramePr>
            <a:graphicFrameLocks noChangeAspect="1"/>
          </p:cNvGraphicFramePr>
          <p:nvPr/>
        </p:nvGraphicFramePr>
        <p:xfrm>
          <a:off x="820738" y="4641850"/>
          <a:ext cx="2220912" cy="684213"/>
        </p:xfrm>
        <a:graphic>
          <a:graphicData uri="http://schemas.openxmlformats.org/presentationml/2006/ole">
            <mc:AlternateContent xmlns:mc="http://schemas.openxmlformats.org/markup-compatibility/2006">
              <mc:Choice xmlns:v="urn:schemas-microsoft-com:vml" Requires="v">
                <p:oleObj spid="_x0000_s2078" name="Equation" r:id="rId3" imgW="825480" imgH="253800" progId="Equation.3">
                  <p:embed/>
                </p:oleObj>
              </mc:Choice>
              <mc:Fallback>
                <p:oleObj name="Equation" r:id="rId3" imgW="825480" imgH="2538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38" y="4641850"/>
                        <a:ext cx="2220912" cy="68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7"/>
          <p:cNvGraphicFramePr>
            <a:graphicFrameLocks noChangeAspect="1"/>
          </p:cNvGraphicFramePr>
          <p:nvPr/>
        </p:nvGraphicFramePr>
        <p:xfrm>
          <a:off x="736600" y="1798638"/>
          <a:ext cx="2520950" cy="1003300"/>
        </p:xfrm>
        <a:graphic>
          <a:graphicData uri="http://schemas.openxmlformats.org/presentationml/2006/ole">
            <mc:AlternateContent xmlns:mc="http://schemas.openxmlformats.org/markup-compatibility/2006">
              <mc:Choice xmlns:v="urn:schemas-microsoft-com:vml" Requires="v">
                <p:oleObj spid="_x0000_s2079" name="Equation" r:id="rId5" imgW="927000" imgH="368280" progId="Equation.3">
                  <p:embed/>
                </p:oleObj>
              </mc:Choice>
              <mc:Fallback>
                <p:oleObj name="Equation" r:id="rId5" imgW="927000" imgH="36828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600" y="1798638"/>
                        <a:ext cx="2520950"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7" name="Oval 8"/>
          <p:cNvSpPr>
            <a:spLocks noChangeArrowheads="1"/>
          </p:cNvSpPr>
          <p:nvPr/>
        </p:nvSpPr>
        <p:spPr bwMode="auto">
          <a:xfrm>
            <a:off x="1600200" y="3886200"/>
            <a:ext cx="684213" cy="68421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8" name="Line 9"/>
          <p:cNvSpPr>
            <a:spLocks noChangeShapeType="1"/>
          </p:cNvSpPr>
          <p:nvPr/>
        </p:nvSpPr>
        <p:spPr bwMode="auto">
          <a:xfrm flipV="1">
            <a:off x="844550" y="4425950"/>
            <a:ext cx="792163" cy="9366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9" name="Line 10"/>
          <p:cNvSpPr>
            <a:spLocks noChangeShapeType="1"/>
          </p:cNvSpPr>
          <p:nvPr/>
        </p:nvSpPr>
        <p:spPr bwMode="auto">
          <a:xfrm flipV="1">
            <a:off x="1925638" y="4641850"/>
            <a:ext cx="0" cy="7207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0" name="Line 11"/>
          <p:cNvSpPr>
            <a:spLocks noChangeShapeType="1"/>
          </p:cNvSpPr>
          <p:nvPr/>
        </p:nvSpPr>
        <p:spPr bwMode="auto">
          <a:xfrm flipH="1" flipV="1">
            <a:off x="2249488" y="4462463"/>
            <a:ext cx="503237" cy="863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1" name="Line 12"/>
          <p:cNvSpPr>
            <a:spLocks noChangeShapeType="1"/>
          </p:cNvSpPr>
          <p:nvPr/>
        </p:nvSpPr>
        <p:spPr bwMode="auto">
          <a:xfrm flipV="1">
            <a:off x="1960563" y="3490913"/>
            <a:ext cx="0" cy="3952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052" name="Object 13"/>
          <p:cNvGraphicFramePr>
            <a:graphicFrameLocks noChangeAspect="1"/>
          </p:cNvGraphicFramePr>
          <p:nvPr/>
        </p:nvGraphicFramePr>
        <p:xfrm>
          <a:off x="665163" y="5391150"/>
          <a:ext cx="2511425" cy="727075"/>
        </p:xfrm>
        <a:graphic>
          <a:graphicData uri="http://schemas.openxmlformats.org/presentationml/2006/ole">
            <mc:AlternateContent xmlns:mc="http://schemas.openxmlformats.org/markup-compatibility/2006">
              <mc:Choice xmlns:v="urn:schemas-microsoft-com:vml" Requires="v">
                <p:oleObj spid="_x0000_s2080" name="Equation" r:id="rId7" imgW="876240" imgH="253800" progId="Equation.3">
                  <p:embed/>
                </p:oleObj>
              </mc:Choice>
              <mc:Fallback>
                <p:oleObj name="Equation" r:id="rId7" imgW="876240" imgH="25380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163" y="5391150"/>
                        <a:ext cx="2511425"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14"/>
          <p:cNvGraphicFramePr>
            <a:graphicFrameLocks noChangeAspect="1"/>
          </p:cNvGraphicFramePr>
          <p:nvPr/>
        </p:nvGraphicFramePr>
        <p:xfrm>
          <a:off x="5105400" y="5715000"/>
          <a:ext cx="2728913" cy="933450"/>
        </p:xfrm>
        <a:graphic>
          <a:graphicData uri="http://schemas.openxmlformats.org/presentationml/2006/ole">
            <mc:AlternateContent xmlns:mc="http://schemas.openxmlformats.org/markup-compatibility/2006">
              <mc:Choice xmlns:v="urn:schemas-microsoft-com:vml" Requires="v">
                <p:oleObj spid="_x0000_s2081" name="Equation" r:id="rId9" imgW="1002960" imgH="342720" progId="Equation.3">
                  <p:embed/>
                </p:oleObj>
              </mc:Choice>
              <mc:Fallback>
                <p:oleObj name="Equation" r:id="rId9" imgW="1002960" imgH="34272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5715000"/>
                        <a:ext cx="2728913"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p:txBody>
          <a:bodyPr/>
          <a:lstStyle/>
          <a:p>
            <a:pPr marL="571500" indent="-571500" eaLnBrk="1" hangingPunct="1"/>
            <a:r>
              <a:rPr lang="fa-IR" smtClean="0"/>
              <a:t>چگونه</a:t>
            </a:r>
            <a:r>
              <a:rPr lang="en-US" smtClean="0"/>
              <a:t> </a:t>
            </a:r>
            <a:r>
              <a:rPr lang="fa-IR" smtClean="0"/>
              <a:t>وزنهای</a:t>
            </a:r>
            <a:r>
              <a:rPr lang="en-US" smtClean="0"/>
              <a:t> </a:t>
            </a:r>
            <a:r>
              <a:rPr lang="fa-IR" smtClean="0"/>
              <a:t>یک</a:t>
            </a:r>
            <a:r>
              <a:rPr lang="ar-SA" smtClean="0"/>
              <a:t> پرسپترون</a:t>
            </a:r>
            <a:r>
              <a:rPr lang="en-US" smtClean="0"/>
              <a:t> </a:t>
            </a:r>
            <a:r>
              <a:rPr lang="fa-IR" smtClean="0"/>
              <a:t>واحد</a:t>
            </a:r>
            <a:r>
              <a:rPr lang="en-US" smtClean="0"/>
              <a:t> </a:t>
            </a:r>
            <a:r>
              <a:rPr lang="fa-IR" smtClean="0"/>
              <a:t>را</a:t>
            </a:r>
            <a:r>
              <a:rPr lang="en-US" smtClean="0"/>
              <a:t> </a:t>
            </a:r>
            <a:r>
              <a:rPr lang="fa-IR" smtClean="0"/>
              <a:t>یاد</a:t>
            </a:r>
            <a:r>
              <a:rPr lang="en-US" smtClean="0"/>
              <a:t> </a:t>
            </a:r>
            <a:r>
              <a:rPr lang="fa-IR" smtClean="0"/>
              <a:t>بگیریم</a:t>
            </a:r>
            <a:r>
              <a:rPr lang="en-US" smtClean="0"/>
              <a:t> </a:t>
            </a:r>
            <a:r>
              <a:rPr lang="fa-IR" smtClean="0"/>
              <a:t>به</a:t>
            </a:r>
            <a:r>
              <a:rPr lang="en-US" smtClean="0"/>
              <a:t> </a:t>
            </a:r>
            <a:r>
              <a:rPr lang="fa-IR" smtClean="0"/>
              <a:t>نحوی</a:t>
            </a:r>
            <a:r>
              <a:rPr lang="en-US" smtClean="0"/>
              <a:t> </a:t>
            </a:r>
            <a:r>
              <a:rPr lang="fa-IR" smtClean="0"/>
              <a:t>که</a:t>
            </a:r>
            <a:r>
              <a:rPr lang="ar-SA" smtClean="0"/>
              <a:t> پرسپترون</a:t>
            </a:r>
            <a:r>
              <a:rPr lang="en-US" smtClean="0"/>
              <a:t> </a:t>
            </a:r>
            <a:r>
              <a:rPr lang="fa-IR" smtClean="0"/>
              <a:t>برای</a:t>
            </a:r>
            <a:r>
              <a:rPr lang="en-US" smtClean="0"/>
              <a:t>  </a:t>
            </a:r>
            <a:r>
              <a:rPr lang="fa-IR" smtClean="0"/>
              <a:t>مثالهای</a:t>
            </a:r>
            <a:r>
              <a:rPr lang="en-US" smtClean="0"/>
              <a:t> </a:t>
            </a:r>
            <a:r>
              <a:rPr lang="fa-IR" smtClean="0"/>
              <a:t>آموزشی</a:t>
            </a:r>
            <a:r>
              <a:rPr lang="en-US" smtClean="0"/>
              <a:t> </a:t>
            </a:r>
            <a:r>
              <a:rPr lang="fa-IR" smtClean="0"/>
              <a:t>مقادیر</a:t>
            </a:r>
            <a:r>
              <a:rPr lang="en-US" smtClean="0"/>
              <a:t> </a:t>
            </a:r>
            <a:r>
              <a:rPr lang="fa-IR" smtClean="0"/>
              <a:t>صحیح</a:t>
            </a:r>
            <a:r>
              <a:rPr lang="en-US" smtClean="0"/>
              <a:t> </a:t>
            </a:r>
            <a:r>
              <a:rPr lang="fa-IR" smtClean="0"/>
              <a:t>را</a:t>
            </a:r>
            <a:r>
              <a:rPr lang="en-US" smtClean="0"/>
              <a:t> </a:t>
            </a:r>
            <a:r>
              <a:rPr lang="fa-IR" smtClean="0"/>
              <a:t>ایجاد</a:t>
            </a:r>
            <a:r>
              <a:rPr lang="en-US" smtClean="0"/>
              <a:t> </a:t>
            </a:r>
            <a:r>
              <a:rPr lang="fa-IR" smtClean="0"/>
              <a:t>نماید؟</a:t>
            </a:r>
            <a:endParaRPr lang="en-US" smtClean="0"/>
          </a:p>
          <a:p>
            <a:pPr marL="571500" indent="-571500" eaLnBrk="1" hangingPunct="1"/>
            <a:r>
              <a:rPr lang="fa-IR" smtClean="0"/>
              <a:t>دو</a:t>
            </a:r>
            <a:r>
              <a:rPr lang="en-US" smtClean="0"/>
              <a:t> </a:t>
            </a:r>
            <a:r>
              <a:rPr lang="fa-IR" smtClean="0"/>
              <a:t>راه</a:t>
            </a:r>
            <a:r>
              <a:rPr lang="en-US" smtClean="0"/>
              <a:t> </a:t>
            </a:r>
            <a:r>
              <a:rPr lang="fa-IR" smtClean="0"/>
              <a:t>مختلف</a:t>
            </a:r>
            <a:r>
              <a:rPr lang="en-US" smtClean="0"/>
              <a:t> :</a:t>
            </a:r>
          </a:p>
          <a:p>
            <a:pPr marL="1131888" lvl="2" indent="-438150" eaLnBrk="1" hangingPunct="1"/>
            <a:r>
              <a:rPr lang="fa-IR" smtClean="0"/>
              <a:t>قانون</a:t>
            </a:r>
            <a:r>
              <a:rPr lang="ar-SA" smtClean="0"/>
              <a:t> پرسپترون</a:t>
            </a:r>
            <a:endParaRPr lang="en-US" smtClean="0"/>
          </a:p>
          <a:p>
            <a:pPr marL="1131888" lvl="2" indent="-438150" eaLnBrk="1" hangingPunct="1"/>
            <a:r>
              <a:rPr lang="fa-IR" smtClean="0"/>
              <a:t>قانون</a:t>
            </a:r>
            <a:r>
              <a:rPr lang="en-US" smtClean="0"/>
              <a:t> </a:t>
            </a:r>
            <a:r>
              <a:rPr lang="fa-IR" smtClean="0"/>
              <a:t>دلتا</a:t>
            </a:r>
            <a:endParaRPr lang="en-US" smtClean="0"/>
          </a:p>
          <a:p>
            <a:pPr marL="571500" indent="-571500" eaLnBrk="1" hangingPunct="1"/>
            <a:endParaRPr lang="en-US" smtClean="0"/>
          </a:p>
        </p:txBody>
      </p:sp>
      <p:sp>
        <p:nvSpPr>
          <p:cNvPr id="19459" name="Rectangle 4"/>
          <p:cNvSpPr>
            <a:spLocks noChangeArrowheads="1"/>
          </p:cNvSpPr>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fa-IR" sz="3900" b="1">
                <a:solidFill>
                  <a:schemeClr val="tx2"/>
                </a:solidFill>
              </a:rPr>
              <a:t>آموزش</a:t>
            </a:r>
            <a:r>
              <a:rPr lang="ar-SA" sz="3900" b="1">
                <a:solidFill>
                  <a:schemeClr val="tx2"/>
                </a:solidFill>
              </a:rPr>
              <a:t> پرسپترون</a:t>
            </a:r>
            <a:endParaRPr lang="en-US" sz="3900" b="1">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p:txBody>
          <a:bodyPr/>
          <a:lstStyle/>
          <a:p>
            <a:pPr marL="571500" indent="-571500" eaLnBrk="1" hangingPunct="1">
              <a:buFont typeface="Wingdings" pitchFamily="2" charset="2"/>
              <a:buNone/>
            </a:pPr>
            <a:r>
              <a:rPr lang="fa-IR" smtClean="0"/>
              <a:t>الگوریتم</a:t>
            </a:r>
            <a:r>
              <a:rPr lang="en-US" smtClean="0"/>
              <a:t> </a:t>
            </a:r>
            <a:r>
              <a:rPr lang="fa-IR" smtClean="0"/>
              <a:t>یادگیری</a:t>
            </a:r>
            <a:r>
              <a:rPr lang="ar-SA" smtClean="0"/>
              <a:t> پرسپترون</a:t>
            </a:r>
            <a:endParaRPr lang="en-US" smtClean="0"/>
          </a:p>
          <a:p>
            <a:pPr marL="571500" indent="-571500" eaLnBrk="1" hangingPunct="1">
              <a:buFont typeface="Wingdings" pitchFamily="2" charset="2"/>
              <a:buAutoNum type="arabicPeriod"/>
            </a:pPr>
            <a:r>
              <a:rPr lang="fa-IR" smtClean="0"/>
              <a:t>مقادیری</a:t>
            </a:r>
            <a:r>
              <a:rPr lang="en-US" smtClean="0"/>
              <a:t> </a:t>
            </a:r>
            <a:r>
              <a:rPr lang="fa-IR" smtClean="0"/>
              <a:t>تصادفی</a:t>
            </a:r>
            <a:r>
              <a:rPr lang="en-US" smtClean="0"/>
              <a:t> </a:t>
            </a:r>
            <a:r>
              <a:rPr lang="fa-IR" smtClean="0"/>
              <a:t>به</a:t>
            </a:r>
            <a:r>
              <a:rPr lang="en-US" smtClean="0"/>
              <a:t> </a:t>
            </a:r>
            <a:r>
              <a:rPr lang="fa-IR" smtClean="0"/>
              <a:t>وزنها</a:t>
            </a:r>
            <a:r>
              <a:rPr lang="en-US" smtClean="0"/>
              <a:t> </a:t>
            </a:r>
            <a:r>
              <a:rPr lang="fa-IR" smtClean="0"/>
              <a:t>نسبت</a:t>
            </a:r>
            <a:r>
              <a:rPr lang="en-US" smtClean="0"/>
              <a:t> </a:t>
            </a:r>
            <a:r>
              <a:rPr lang="fa-IR" smtClean="0"/>
              <a:t>میدهیم</a:t>
            </a:r>
            <a:endParaRPr lang="en-US" smtClean="0"/>
          </a:p>
          <a:p>
            <a:pPr marL="571500" indent="-571500" eaLnBrk="1" hangingPunct="1">
              <a:buFont typeface="Wingdings" pitchFamily="2" charset="2"/>
              <a:buAutoNum type="arabicPeriod"/>
            </a:pPr>
            <a:r>
              <a:rPr lang="fa-IR" smtClean="0"/>
              <a:t>پرسپترون</a:t>
            </a:r>
            <a:r>
              <a:rPr lang="en-US" smtClean="0"/>
              <a:t> </a:t>
            </a:r>
            <a:r>
              <a:rPr lang="fa-IR" smtClean="0"/>
              <a:t>را</a:t>
            </a:r>
            <a:r>
              <a:rPr lang="en-US" smtClean="0"/>
              <a:t> </a:t>
            </a:r>
            <a:r>
              <a:rPr lang="fa-IR" smtClean="0"/>
              <a:t>به</a:t>
            </a:r>
            <a:r>
              <a:rPr lang="en-US" smtClean="0"/>
              <a:t> </a:t>
            </a:r>
            <a:r>
              <a:rPr lang="fa-IR" smtClean="0"/>
              <a:t>تک</a:t>
            </a:r>
            <a:r>
              <a:rPr lang="en-US" smtClean="0"/>
              <a:t> </a:t>
            </a:r>
            <a:r>
              <a:rPr lang="fa-IR" smtClean="0"/>
              <a:t>تک</a:t>
            </a:r>
            <a:r>
              <a:rPr lang="en-US" smtClean="0"/>
              <a:t>  </a:t>
            </a:r>
            <a:r>
              <a:rPr lang="fa-IR" smtClean="0"/>
              <a:t>مثالهای</a:t>
            </a:r>
            <a:r>
              <a:rPr lang="en-US" smtClean="0"/>
              <a:t> </a:t>
            </a:r>
            <a:r>
              <a:rPr lang="fa-IR" smtClean="0"/>
              <a:t>آموزشی</a:t>
            </a:r>
            <a:r>
              <a:rPr lang="en-US" smtClean="0"/>
              <a:t> </a:t>
            </a:r>
            <a:r>
              <a:rPr lang="fa-IR" smtClean="0"/>
              <a:t>اعمال</a:t>
            </a:r>
            <a:r>
              <a:rPr lang="en-US" smtClean="0"/>
              <a:t> </a:t>
            </a:r>
            <a:r>
              <a:rPr lang="fa-IR" smtClean="0"/>
              <a:t>میکنیم.اگر</a:t>
            </a:r>
            <a:r>
              <a:rPr lang="en-US" smtClean="0"/>
              <a:t> </a:t>
            </a:r>
            <a:r>
              <a:rPr lang="fa-IR" smtClean="0"/>
              <a:t>مثال</a:t>
            </a:r>
            <a:r>
              <a:rPr lang="en-US" smtClean="0"/>
              <a:t>  </a:t>
            </a:r>
            <a:r>
              <a:rPr lang="fa-IR" smtClean="0"/>
              <a:t>غلط</a:t>
            </a:r>
            <a:r>
              <a:rPr lang="en-US" smtClean="0"/>
              <a:t> </a:t>
            </a:r>
            <a:r>
              <a:rPr lang="fa-IR" smtClean="0"/>
              <a:t>ارزیابی</a:t>
            </a:r>
            <a:r>
              <a:rPr lang="en-US" smtClean="0"/>
              <a:t> </a:t>
            </a:r>
            <a:r>
              <a:rPr lang="fa-IR" smtClean="0"/>
              <a:t>شود</a:t>
            </a:r>
            <a:r>
              <a:rPr lang="en-US" smtClean="0"/>
              <a:t> </a:t>
            </a:r>
            <a:r>
              <a:rPr lang="fa-IR" smtClean="0"/>
              <a:t>مقادیر</a:t>
            </a:r>
            <a:r>
              <a:rPr lang="en-US" smtClean="0"/>
              <a:t> </a:t>
            </a:r>
            <a:r>
              <a:rPr lang="fa-IR" smtClean="0"/>
              <a:t>وزنهای</a:t>
            </a:r>
            <a:r>
              <a:rPr lang="ar-SA" smtClean="0"/>
              <a:t> پرسپترون</a:t>
            </a:r>
            <a:r>
              <a:rPr lang="en-US" smtClean="0"/>
              <a:t> </a:t>
            </a:r>
            <a:r>
              <a:rPr lang="fa-IR" smtClean="0"/>
              <a:t>را</a:t>
            </a:r>
            <a:r>
              <a:rPr lang="en-US" smtClean="0"/>
              <a:t> </a:t>
            </a:r>
            <a:r>
              <a:rPr lang="fa-IR" smtClean="0"/>
              <a:t>تصحیح</a:t>
            </a:r>
            <a:r>
              <a:rPr lang="en-US" smtClean="0"/>
              <a:t> </a:t>
            </a:r>
            <a:r>
              <a:rPr lang="fa-IR" smtClean="0"/>
              <a:t>میکنیم</a:t>
            </a:r>
            <a:r>
              <a:rPr lang="en-US" smtClean="0"/>
              <a:t>.</a:t>
            </a:r>
          </a:p>
          <a:p>
            <a:pPr marL="571500" indent="-571500" eaLnBrk="1" hangingPunct="1">
              <a:buFont typeface="Wingdings" pitchFamily="2" charset="2"/>
              <a:buAutoNum type="arabicPeriod"/>
            </a:pPr>
            <a:r>
              <a:rPr lang="fa-IR" smtClean="0"/>
              <a:t>آیا</a:t>
            </a:r>
            <a:r>
              <a:rPr lang="en-US" smtClean="0"/>
              <a:t> </a:t>
            </a:r>
            <a:r>
              <a:rPr lang="fa-IR" smtClean="0"/>
              <a:t>تمامی</a:t>
            </a:r>
            <a:r>
              <a:rPr lang="en-US" smtClean="0"/>
              <a:t>  </a:t>
            </a:r>
            <a:r>
              <a:rPr lang="fa-IR" smtClean="0"/>
              <a:t>مثالهای</a:t>
            </a:r>
            <a:r>
              <a:rPr lang="en-US" smtClean="0"/>
              <a:t> </a:t>
            </a:r>
            <a:r>
              <a:rPr lang="fa-IR" smtClean="0"/>
              <a:t>آموزشی</a:t>
            </a:r>
            <a:r>
              <a:rPr lang="en-US" smtClean="0"/>
              <a:t> </a:t>
            </a:r>
            <a:r>
              <a:rPr lang="fa-IR" smtClean="0"/>
              <a:t>درست</a:t>
            </a:r>
            <a:r>
              <a:rPr lang="en-US" smtClean="0"/>
              <a:t> </a:t>
            </a:r>
            <a:r>
              <a:rPr lang="fa-IR" smtClean="0"/>
              <a:t>ارزیابی</a:t>
            </a:r>
            <a:r>
              <a:rPr lang="en-US" smtClean="0"/>
              <a:t> </a:t>
            </a:r>
            <a:r>
              <a:rPr lang="fa-IR" smtClean="0"/>
              <a:t>میشوند</a:t>
            </a:r>
            <a:r>
              <a:rPr lang="en-US" smtClean="0"/>
              <a:t>:</a:t>
            </a:r>
          </a:p>
          <a:p>
            <a:pPr marL="839788" lvl="1" indent="-495300" eaLnBrk="1" hangingPunct="1"/>
            <a:r>
              <a:rPr lang="fa-IR" smtClean="0"/>
              <a:t>بله</a:t>
            </a:r>
            <a:r>
              <a:rPr lang="en-US" smtClean="0"/>
              <a:t> </a:t>
            </a:r>
            <a:r>
              <a:rPr lang="en-US" smtClean="0">
                <a:sym typeface="Wingdings" pitchFamily="2" charset="2"/>
              </a:rPr>
              <a:t> </a:t>
            </a:r>
            <a:r>
              <a:rPr lang="fa-IR" smtClean="0">
                <a:sym typeface="Wingdings" pitchFamily="2" charset="2"/>
              </a:rPr>
              <a:t>پایان</a:t>
            </a:r>
            <a:r>
              <a:rPr lang="en-US" smtClean="0">
                <a:sym typeface="Wingdings" pitchFamily="2" charset="2"/>
              </a:rPr>
              <a:t> </a:t>
            </a:r>
            <a:r>
              <a:rPr lang="fa-IR" smtClean="0">
                <a:sym typeface="Wingdings" pitchFamily="2" charset="2"/>
              </a:rPr>
              <a:t>الگوریتم</a:t>
            </a:r>
            <a:endParaRPr lang="en-US" smtClean="0">
              <a:sym typeface="Wingdings" pitchFamily="2" charset="2"/>
            </a:endParaRPr>
          </a:p>
          <a:p>
            <a:pPr marL="839788" lvl="1" indent="-495300" eaLnBrk="1" hangingPunct="1"/>
            <a:r>
              <a:rPr lang="fa-IR" smtClean="0">
                <a:sym typeface="Wingdings" pitchFamily="2" charset="2"/>
              </a:rPr>
              <a:t>خیر</a:t>
            </a:r>
            <a:r>
              <a:rPr lang="en-US" smtClean="0">
                <a:sym typeface="Wingdings" pitchFamily="2" charset="2"/>
              </a:rPr>
              <a:t></a:t>
            </a:r>
            <a:r>
              <a:rPr lang="fa-IR" smtClean="0">
                <a:sym typeface="Wingdings" pitchFamily="2" charset="2"/>
              </a:rPr>
              <a:t>به</a:t>
            </a:r>
            <a:r>
              <a:rPr lang="en-US" smtClean="0">
                <a:sym typeface="Wingdings" pitchFamily="2" charset="2"/>
              </a:rPr>
              <a:t> </a:t>
            </a:r>
            <a:r>
              <a:rPr lang="fa-IR" smtClean="0">
                <a:sym typeface="Wingdings" pitchFamily="2" charset="2"/>
              </a:rPr>
              <a:t>مرحله</a:t>
            </a:r>
            <a:r>
              <a:rPr lang="en-US" smtClean="0">
                <a:sym typeface="Wingdings" pitchFamily="2" charset="2"/>
              </a:rPr>
              <a:t> 2 </a:t>
            </a:r>
            <a:r>
              <a:rPr lang="fa-IR" smtClean="0">
                <a:sym typeface="Wingdings" pitchFamily="2" charset="2"/>
              </a:rPr>
              <a:t>برمیگردیم</a:t>
            </a:r>
            <a:endParaRPr lang="en-US" smtClean="0"/>
          </a:p>
        </p:txBody>
      </p:sp>
      <p:sp>
        <p:nvSpPr>
          <p:cNvPr id="20483" name="Rectangle 4"/>
          <p:cNvSpPr>
            <a:spLocks noChangeArrowheads="1"/>
          </p:cNvSpPr>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fa-IR" sz="3900" b="1">
                <a:solidFill>
                  <a:schemeClr val="tx2"/>
                </a:solidFill>
              </a:rPr>
              <a:t>آموزش</a:t>
            </a:r>
            <a:r>
              <a:rPr lang="ar-SA" sz="3900" b="1">
                <a:solidFill>
                  <a:schemeClr val="tx2"/>
                </a:solidFill>
              </a:rPr>
              <a:t> پرسپترون</a:t>
            </a:r>
            <a:endParaRPr lang="en-US" sz="3900" b="1">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p:txBody>
          <a:bodyPr/>
          <a:lstStyle/>
          <a:p>
            <a:pPr marL="571500" indent="-571500" eaLnBrk="1" hangingPunct="1">
              <a:defRPr/>
            </a:pPr>
            <a:r>
              <a:rPr lang="fa-IR" dirty="0" smtClean="0"/>
              <a:t>برای</a:t>
            </a:r>
            <a:r>
              <a:rPr lang="en-US" dirty="0" smtClean="0"/>
              <a:t> </a:t>
            </a:r>
            <a:r>
              <a:rPr lang="fa-IR" dirty="0" smtClean="0"/>
              <a:t>یک</a:t>
            </a:r>
            <a:r>
              <a:rPr lang="en-US" dirty="0" smtClean="0"/>
              <a:t> </a:t>
            </a:r>
            <a:r>
              <a:rPr lang="fa-IR" dirty="0" smtClean="0"/>
              <a:t>مثال</a:t>
            </a:r>
            <a:r>
              <a:rPr lang="en-US" dirty="0" smtClean="0"/>
              <a:t> </a:t>
            </a:r>
            <a:r>
              <a:rPr lang="fa-IR" dirty="0" smtClean="0"/>
              <a:t>آموزشی</a:t>
            </a:r>
            <a:r>
              <a:rPr lang="en-US" dirty="0" smtClean="0">
                <a:effectLst>
                  <a:outerShdw blurRad="38100" dist="38100" dir="2700000" algn="tl">
                    <a:srgbClr val="C0C0C0"/>
                  </a:outerShdw>
                </a:effectLst>
              </a:rPr>
              <a:t>X = (x1, x2, …, </a:t>
            </a:r>
            <a:r>
              <a:rPr lang="en-US" dirty="0" err="1" smtClean="0">
                <a:effectLst>
                  <a:outerShdw blurRad="38100" dist="38100" dir="2700000" algn="tl">
                    <a:srgbClr val="C0C0C0"/>
                  </a:outerShdw>
                </a:effectLst>
              </a:rPr>
              <a:t>xn</a:t>
            </a:r>
            <a:r>
              <a:rPr lang="en-US" dirty="0" smtClean="0">
                <a:effectLst>
                  <a:outerShdw blurRad="38100" dist="38100" dir="2700000" algn="tl">
                    <a:srgbClr val="C0C0C0"/>
                  </a:outerShdw>
                </a:effectLst>
              </a:rPr>
              <a:t>)</a:t>
            </a:r>
            <a:r>
              <a:rPr lang="en-US" dirty="0" smtClean="0"/>
              <a:t>  </a:t>
            </a:r>
            <a:r>
              <a:rPr lang="fa-IR" dirty="0" smtClean="0"/>
              <a:t>در</a:t>
            </a:r>
            <a:r>
              <a:rPr lang="en-US" dirty="0" smtClean="0"/>
              <a:t> </a:t>
            </a:r>
            <a:r>
              <a:rPr lang="fa-IR" dirty="0" smtClean="0"/>
              <a:t>هر</a:t>
            </a:r>
            <a:r>
              <a:rPr lang="en-US" dirty="0" smtClean="0"/>
              <a:t> </a:t>
            </a:r>
            <a:r>
              <a:rPr lang="fa-IR" dirty="0" smtClean="0"/>
              <a:t>مرحله</a:t>
            </a:r>
            <a:r>
              <a:rPr lang="en-US" dirty="0" smtClean="0"/>
              <a:t> </a:t>
            </a:r>
            <a:r>
              <a:rPr lang="fa-IR" dirty="0" smtClean="0"/>
              <a:t>وزنها</a:t>
            </a:r>
            <a:r>
              <a:rPr lang="en-US" dirty="0" smtClean="0"/>
              <a:t> </a:t>
            </a:r>
            <a:r>
              <a:rPr lang="fa-IR" dirty="0" smtClean="0"/>
              <a:t>بر</a:t>
            </a:r>
            <a:r>
              <a:rPr lang="en-US" dirty="0" smtClean="0"/>
              <a:t> </a:t>
            </a:r>
            <a:r>
              <a:rPr lang="fa-IR" dirty="0" smtClean="0"/>
              <a:t>اساس</a:t>
            </a:r>
            <a:r>
              <a:rPr lang="en-US" dirty="0" smtClean="0"/>
              <a:t> </a:t>
            </a:r>
            <a:r>
              <a:rPr lang="fa-IR" dirty="0" smtClean="0"/>
              <a:t>قانون</a:t>
            </a:r>
            <a:r>
              <a:rPr lang="en-US" dirty="0" smtClean="0"/>
              <a:t> </a:t>
            </a:r>
            <a:r>
              <a:rPr lang="fa-IR" dirty="0" smtClean="0"/>
              <a:t>پرسپتون</a:t>
            </a:r>
            <a:r>
              <a:rPr lang="en-US" dirty="0" smtClean="0"/>
              <a:t> </a:t>
            </a:r>
            <a:r>
              <a:rPr lang="fa-IR" dirty="0" smtClean="0"/>
              <a:t>بصورت</a:t>
            </a:r>
            <a:r>
              <a:rPr lang="en-US" dirty="0" smtClean="0"/>
              <a:t> </a:t>
            </a:r>
            <a:r>
              <a:rPr lang="fa-IR" dirty="0" smtClean="0"/>
              <a:t>زیر</a:t>
            </a:r>
            <a:r>
              <a:rPr lang="en-US" dirty="0" smtClean="0"/>
              <a:t> </a:t>
            </a:r>
            <a:r>
              <a:rPr lang="fa-IR" dirty="0" smtClean="0"/>
              <a:t>تغییر</a:t>
            </a:r>
            <a:r>
              <a:rPr lang="en-US" dirty="0" smtClean="0"/>
              <a:t> </a:t>
            </a:r>
            <a:r>
              <a:rPr lang="fa-IR" dirty="0" smtClean="0"/>
              <a:t>میکند</a:t>
            </a:r>
            <a:r>
              <a:rPr lang="en-US" dirty="0" smtClean="0"/>
              <a:t>:</a:t>
            </a:r>
          </a:p>
          <a:p>
            <a:pPr marL="571500" indent="-571500" algn="l" rtl="0" eaLnBrk="1" hangingPunct="1">
              <a:spcBef>
                <a:spcPct val="0"/>
              </a:spcBef>
              <a:buClrTx/>
              <a:buSzTx/>
              <a:buFontTx/>
              <a:buNone/>
              <a:defRPr/>
            </a:pPr>
            <a:r>
              <a:rPr lang="en-US" dirty="0" smtClean="0">
                <a:effectLst>
                  <a:outerShdw blurRad="38100" dist="38100" dir="2700000" algn="tl">
                    <a:srgbClr val="C0C0C0"/>
                  </a:outerShdw>
                </a:effectLst>
              </a:rPr>
              <a:t>      </a:t>
            </a:r>
            <a:r>
              <a:rPr lang="en-US" dirty="0" err="1" smtClean="0">
                <a:effectLst>
                  <a:outerShdw blurRad="38100" dist="38100" dir="2700000" algn="tl">
                    <a:srgbClr val="C0C0C0"/>
                  </a:outerShdw>
                </a:effectLst>
              </a:rPr>
              <a:t>wi</a:t>
            </a:r>
            <a:r>
              <a:rPr lang="en-US" dirty="0" smtClean="0">
                <a:effectLst>
                  <a:outerShdw blurRad="38100" dist="38100" dir="2700000" algn="tl">
                    <a:srgbClr val="C0C0C0"/>
                  </a:outerShdw>
                </a:effectLst>
              </a:rPr>
              <a:t>  =  </a:t>
            </a:r>
            <a:r>
              <a:rPr lang="en-US" dirty="0" err="1" smtClean="0">
                <a:effectLst>
                  <a:outerShdw blurRad="38100" dist="38100" dir="2700000" algn="tl">
                    <a:srgbClr val="C0C0C0"/>
                  </a:outerShdw>
                </a:effectLst>
              </a:rPr>
              <a:t>wi</a:t>
            </a:r>
            <a:r>
              <a:rPr lang="en-US" dirty="0" smtClean="0">
                <a:effectLst>
                  <a:outerShdw blurRad="38100" dist="38100" dir="2700000" algn="tl">
                    <a:srgbClr val="C0C0C0"/>
                  </a:outerShdw>
                </a:effectLst>
              </a:rPr>
              <a:t>  +  </a:t>
            </a:r>
            <a:r>
              <a:rPr lang="en-US" dirty="0" err="1" smtClean="0">
                <a:effectLst>
                  <a:outerShdw blurRad="38100" dist="38100" dir="2700000" algn="tl">
                    <a:srgbClr val="C0C0C0"/>
                  </a:outerShdw>
                </a:effectLst>
              </a:rPr>
              <a:t>Δwi</a:t>
            </a:r>
            <a:endParaRPr lang="en-US" dirty="0" smtClean="0">
              <a:effectLst>
                <a:outerShdw blurRad="38100" dist="38100" dir="2700000" algn="tl">
                  <a:srgbClr val="C0C0C0"/>
                </a:outerShdw>
              </a:effectLst>
            </a:endParaRPr>
          </a:p>
          <a:p>
            <a:pPr marL="571500" indent="-571500" algn="l" rtl="0" eaLnBrk="1" hangingPunct="1">
              <a:spcBef>
                <a:spcPct val="0"/>
              </a:spcBef>
              <a:buClrTx/>
              <a:buSzTx/>
              <a:buFontTx/>
              <a:buNone/>
              <a:defRPr/>
            </a:pPr>
            <a:r>
              <a:rPr lang="en-US" dirty="0" smtClean="0">
                <a:effectLst>
                  <a:outerShdw blurRad="38100" dist="38100" dir="2700000" algn="tl">
                    <a:srgbClr val="C0C0C0"/>
                  </a:outerShdw>
                </a:effectLst>
              </a:rPr>
              <a:t>	</a:t>
            </a:r>
          </a:p>
          <a:p>
            <a:pPr marL="571500" indent="-571500" eaLnBrk="1" hangingPunct="1">
              <a:buFont typeface="Wingdings" pitchFamily="2" charset="2"/>
              <a:buNone/>
              <a:defRPr/>
            </a:pPr>
            <a:r>
              <a:rPr lang="fa-IR" dirty="0" smtClean="0"/>
              <a:t>که</a:t>
            </a:r>
            <a:r>
              <a:rPr lang="en-US" dirty="0" smtClean="0"/>
              <a:t> </a:t>
            </a:r>
            <a:r>
              <a:rPr lang="fa-IR" dirty="0" smtClean="0"/>
              <a:t>در</a:t>
            </a:r>
            <a:r>
              <a:rPr lang="en-US" dirty="0" smtClean="0"/>
              <a:t> </a:t>
            </a:r>
            <a:r>
              <a:rPr lang="fa-IR" dirty="0" smtClean="0"/>
              <a:t>آن</a:t>
            </a:r>
            <a:r>
              <a:rPr lang="en-US" dirty="0" smtClean="0"/>
              <a:t> </a:t>
            </a:r>
          </a:p>
          <a:p>
            <a:pPr marL="571500" indent="-571500" eaLnBrk="1" hangingPunct="1">
              <a:buFont typeface="Wingdings" pitchFamily="2" charset="2"/>
              <a:buNone/>
              <a:defRPr/>
            </a:pPr>
            <a:endParaRPr lang="en-US" dirty="0" smtClean="0"/>
          </a:p>
          <a:p>
            <a:pPr marL="571500" indent="-571500" eaLnBrk="1" hangingPunct="1">
              <a:buFont typeface="Wingdings" pitchFamily="2" charset="2"/>
              <a:buNone/>
              <a:defRPr/>
            </a:pPr>
            <a:endParaRPr lang="en-US" dirty="0" smtClean="0"/>
          </a:p>
          <a:p>
            <a:pPr marL="571500" indent="-571500" eaLnBrk="1" hangingPunct="1">
              <a:buFont typeface="Wingdings" pitchFamily="2" charset="2"/>
              <a:buNone/>
              <a:defRPr/>
            </a:pPr>
            <a:endParaRPr lang="en-US" dirty="0" smtClean="0"/>
          </a:p>
        </p:txBody>
      </p:sp>
      <p:sp>
        <p:nvSpPr>
          <p:cNvPr id="21507" name="Rectangle 4"/>
          <p:cNvSpPr>
            <a:spLocks noChangeArrowheads="1"/>
          </p:cNvSpPr>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fa-IR" sz="3900" b="1">
                <a:solidFill>
                  <a:schemeClr val="tx2"/>
                </a:solidFill>
              </a:rPr>
              <a:t>قانون</a:t>
            </a:r>
            <a:r>
              <a:rPr lang="ar-SA" sz="3900" b="1">
                <a:solidFill>
                  <a:schemeClr val="tx2"/>
                </a:solidFill>
              </a:rPr>
              <a:t> پرسپترون</a:t>
            </a:r>
            <a:endParaRPr lang="en-US" sz="3900" b="1">
              <a:solidFill>
                <a:schemeClr val="tx2"/>
              </a:solidFill>
            </a:endParaRPr>
          </a:p>
        </p:txBody>
      </p:sp>
      <p:sp>
        <p:nvSpPr>
          <p:cNvPr id="53253" name="Text Box 5"/>
          <p:cNvSpPr txBox="1">
            <a:spLocks noChangeArrowheads="1"/>
          </p:cNvSpPr>
          <p:nvPr/>
        </p:nvSpPr>
        <p:spPr bwMode="auto">
          <a:xfrm>
            <a:off x="1066800" y="4114800"/>
            <a:ext cx="5624513" cy="1917700"/>
          </a:xfrm>
          <a:prstGeom prst="rect">
            <a:avLst/>
          </a:prstGeom>
          <a:noFill/>
          <a:ln w="9525">
            <a:noFill/>
            <a:miter lim="800000"/>
            <a:headEnd/>
            <a:tailEnd/>
          </a:ln>
          <a:effectLst/>
        </p:spPr>
        <p:txBody>
          <a:bodyPr wrap="none">
            <a:spAutoFit/>
          </a:bodyPr>
          <a:lstStyle/>
          <a:p>
            <a:pPr marL="457200" indent="-457200" algn="l" rtl="0">
              <a:defRPr/>
            </a:pPr>
            <a:r>
              <a:rPr lang="en-US" sz="2400">
                <a:effectLst>
                  <a:outerShdw blurRad="38100" dist="38100" dir="2700000" algn="tl">
                    <a:srgbClr val="C0C0C0"/>
                  </a:outerShdw>
                </a:effectLst>
                <a:latin typeface="Times New Roman" pitchFamily="18" charset="0"/>
                <a:cs typeface="Times New Roman" pitchFamily="18" charset="0"/>
              </a:rPr>
              <a:t>Δwi =  η ( t – o ) xi</a:t>
            </a:r>
          </a:p>
          <a:p>
            <a:pPr marL="457200" indent="-457200" algn="l" rtl="0">
              <a:defRPr/>
            </a:pPr>
            <a:r>
              <a:rPr lang="en-US" sz="2400">
                <a:effectLst>
                  <a:outerShdw blurRad="38100" dist="38100" dir="2700000" algn="tl">
                    <a:srgbClr val="C0C0C0"/>
                  </a:outerShdw>
                </a:effectLst>
                <a:latin typeface="Times New Roman" pitchFamily="18" charset="0"/>
                <a:cs typeface="Times New Roman" pitchFamily="18" charset="0"/>
              </a:rPr>
              <a:t>t: target output</a:t>
            </a:r>
          </a:p>
          <a:p>
            <a:pPr marL="457200" indent="-457200" algn="l" rtl="0">
              <a:defRPr/>
            </a:pPr>
            <a:r>
              <a:rPr lang="en-US" sz="2400">
                <a:effectLst>
                  <a:outerShdw blurRad="38100" dist="38100" dir="2700000" algn="tl">
                    <a:srgbClr val="C0C0C0"/>
                  </a:outerShdw>
                </a:effectLst>
                <a:latin typeface="Times New Roman" pitchFamily="18" charset="0"/>
                <a:cs typeface="Times New Roman" pitchFamily="18" charset="0"/>
              </a:rPr>
              <a:t>o: output generated by the perceptron</a:t>
            </a:r>
          </a:p>
          <a:p>
            <a:pPr marL="457200" indent="-457200" algn="l" rtl="0">
              <a:defRPr/>
            </a:pPr>
            <a:r>
              <a:rPr lang="en-US" sz="2400">
                <a:effectLst>
                  <a:outerShdw blurRad="38100" dist="38100" dir="2700000" algn="tl">
                    <a:srgbClr val="C0C0C0"/>
                  </a:outerShdw>
                </a:effectLst>
                <a:latin typeface="Times New Roman" pitchFamily="18" charset="0"/>
                <a:cs typeface="Times New Roman" pitchFamily="18" charset="0"/>
              </a:rPr>
              <a:t>η: constant called the learning rate (e.g., 0.1)</a:t>
            </a:r>
          </a:p>
          <a:p>
            <a:pPr marL="457200" indent="-457200" algn="l" rtl="0">
              <a:defRPr/>
            </a:pPr>
            <a:endParaRPr lang="en-US" sz="2400">
              <a:effectLst>
                <a:outerShdw blurRad="38100" dist="38100" dir="2700000" algn="tl">
                  <a:srgbClr val="C0C0C0"/>
                </a:outerShdw>
              </a:effectLst>
              <a:latin typeface="Times New Roman" pitchFamily="18" charset="0"/>
              <a:cs typeface="Times New Roman" pitchFamily="18" charset="0"/>
            </a:endParaRPr>
          </a:p>
        </p:txBody>
      </p:sp>
      <p:sp>
        <p:nvSpPr>
          <p:cNvPr id="21509" name="Text Box 6"/>
          <p:cNvSpPr txBox="1">
            <a:spLocks noChangeArrowheads="1"/>
          </p:cNvSpPr>
          <p:nvPr/>
        </p:nvSpPr>
        <p:spPr bwMode="auto">
          <a:xfrm>
            <a:off x="685800" y="5943600"/>
            <a:ext cx="792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fa-IR" sz="2400"/>
              <a:t>اثبات</a:t>
            </a:r>
            <a:r>
              <a:rPr lang="en-US" sz="2400"/>
              <a:t> </a:t>
            </a:r>
            <a:r>
              <a:rPr lang="fa-IR" sz="2400"/>
              <a:t>شده</a:t>
            </a:r>
            <a:r>
              <a:rPr lang="en-US" sz="2400"/>
              <a:t> </a:t>
            </a:r>
            <a:r>
              <a:rPr lang="fa-IR" sz="2400"/>
              <a:t>است</a:t>
            </a:r>
            <a:r>
              <a:rPr lang="en-US" sz="2400"/>
              <a:t> </a:t>
            </a:r>
            <a:r>
              <a:rPr lang="fa-IR" sz="2400"/>
              <a:t>که</a:t>
            </a:r>
            <a:r>
              <a:rPr lang="en-US" sz="2400"/>
              <a:t> </a:t>
            </a:r>
            <a:r>
              <a:rPr lang="fa-IR" sz="2400"/>
              <a:t>برای</a:t>
            </a:r>
            <a:r>
              <a:rPr lang="en-US" sz="2400"/>
              <a:t> </a:t>
            </a:r>
            <a:r>
              <a:rPr lang="fa-IR" sz="2400"/>
              <a:t>یک</a:t>
            </a:r>
            <a:r>
              <a:rPr lang="en-US" sz="2400"/>
              <a:t> </a:t>
            </a:r>
            <a:r>
              <a:rPr lang="fa-IR" sz="2400"/>
              <a:t>مجموعه</a:t>
            </a:r>
            <a:r>
              <a:rPr lang="en-US" sz="2400"/>
              <a:t> </a:t>
            </a:r>
            <a:r>
              <a:rPr lang="fa-IR" sz="2400"/>
              <a:t>مثال</a:t>
            </a:r>
            <a:r>
              <a:rPr lang="en-US" sz="2400"/>
              <a:t> </a:t>
            </a:r>
            <a:r>
              <a:rPr lang="fa-IR" sz="2400"/>
              <a:t>جداپذیرخطی</a:t>
            </a:r>
            <a:r>
              <a:rPr lang="en-US" sz="2400"/>
              <a:t> </a:t>
            </a:r>
            <a:r>
              <a:rPr lang="fa-IR" sz="2400"/>
              <a:t>این</a:t>
            </a:r>
            <a:r>
              <a:rPr lang="en-US" sz="2400"/>
              <a:t> </a:t>
            </a:r>
            <a:r>
              <a:rPr lang="fa-IR" sz="2400"/>
              <a:t>روش</a:t>
            </a:r>
            <a:r>
              <a:rPr lang="en-US" sz="2400"/>
              <a:t> </a:t>
            </a:r>
            <a:r>
              <a:rPr lang="fa-IR" sz="2400"/>
              <a:t>همگرا</a:t>
            </a:r>
            <a:r>
              <a:rPr lang="en-US" sz="2400"/>
              <a:t>  </a:t>
            </a:r>
            <a:r>
              <a:rPr lang="fa-IR" sz="2400"/>
              <a:t>شده</a:t>
            </a:r>
            <a:r>
              <a:rPr lang="en-US" sz="2400"/>
              <a:t> </a:t>
            </a:r>
            <a:r>
              <a:rPr lang="fa-IR" sz="2400"/>
              <a:t>و</a:t>
            </a:r>
            <a:r>
              <a:rPr lang="ar-SA" sz="2400"/>
              <a:t> پرسپترون</a:t>
            </a:r>
            <a:r>
              <a:rPr lang="en-US" sz="2400"/>
              <a:t> </a:t>
            </a:r>
            <a:r>
              <a:rPr lang="fa-IR" sz="2400"/>
              <a:t>قادر</a:t>
            </a:r>
            <a:r>
              <a:rPr lang="en-US" sz="2400"/>
              <a:t> </a:t>
            </a:r>
            <a:r>
              <a:rPr lang="fa-IR" sz="2400"/>
              <a:t>به</a:t>
            </a:r>
            <a:r>
              <a:rPr lang="en-US" sz="2400"/>
              <a:t> </a:t>
            </a:r>
            <a:r>
              <a:rPr lang="fa-IR" sz="2400"/>
              <a:t>جدا</a:t>
            </a:r>
            <a:r>
              <a:rPr lang="en-US" sz="2400"/>
              <a:t> </a:t>
            </a:r>
            <a:r>
              <a:rPr lang="fa-IR" sz="2400"/>
              <a:t>سازی</a:t>
            </a:r>
            <a:r>
              <a:rPr lang="en-US" sz="2400"/>
              <a:t> </a:t>
            </a:r>
            <a:r>
              <a:rPr lang="fa-IR" sz="2400"/>
              <a:t>صحیح</a:t>
            </a:r>
            <a:r>
              <a:rPr lang="en-US" sz="2400"/>
              <a:t> </a:t>
            </a:r>
            <a:r>
              <a:rPr lang="fa-IR" sz="2400"/>
              <a:t>مثالها</a:t>
            </a:r>
            <a:r>
              <a:rPr lang="en-US" sz="2400"/>
              <a:t> </a:t>
            </a:r>
            <a:r>
              <a:rPr lang="fa-IR" sz="2400"/>
              <a:t>خواهد</a:t>
            </a:r>
            <a:r>
              <a:rPr lang="en-US" sz="2400"/>
              <a:t> </a:t>
            </a:r>
            <a:r>
              <a:rPr lang="fa-IR" sz="2400"/>
              <a:t>شد</a:t>
            </a:r>
            <a:r>
              <a:rPr lang="en-US" sz="240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p:txBody>
          <a:bodyPr/>
          <a:lstStyle/>
          <a:p>
            <a:pPr eaLnBrk="1" hangingPunct="1">
              <a:lnSpc>
                <a:spcPct val="90000"/>
              </a:lnSpc>
            </a:pPr>
            <a:r>
              <a:rPr lang="fa-IR" smtClean="0"/>
              <a:t>وقتی</a:t>
            </a:r>
            <a:r>
              <a:rPr lang="en-US" smtClean="0"/>
              <a:t> </a:t>
            </a:r>
            <a:r>
              <a:rPr lang="fa-IR" smtClean="0"/>
              <a:t>که</a:t>
            </a:r>
            <a:r>
              <a:rPr lang="en-US" smtClean="0"/>
              <a:t> </a:t>
            </a:r>
            <a:r>
              <a:rPr lang="fa-IR" smtClean="0"/>
              <a:t>مثالها</a:t>
            </a:r>
            <a:r>
              <a:rPr lang="en-US" smtClean="0"/>
              <a:t> </a:t>
            </a:r>
            <a:r>
              <a:rPr lang="fa-IR" smtClean="0"/>
              <a:t>بصورت</a:t>
            </a:r>
            <a:r>
              <a:rPr lang="en-US" smtClean="0"/>
              <a:t> </a:t>
            </a:r>
            <a:r>
              <a:rPr lang="fa-IR" smtClean="0"/>
              <a:t>خطی</a:t>
            </a:r>
            <a:r>
              <a:rPr lang="en-US" smtClean="0"/>
              <a:t> </a:t>
            </a:r>
            <a:r>
              <a:rPr lang="fa-IR" smtClean="0"/>
              <a:t>جداپذیر</a:t>
            </a:r>
            <a:r>
              <a:rPr lang="en-US" smtClean="0"/>
              <a:t> </a:t>
            </a:r>
            <a:r>
              <a:rPr lang="fa-IR" smtClean="0"/>
              <a:t>نباشند</a:t>
            </a:r>
            <a:r>
              <a:rPr lang="en-US" smtClean="0"/>
              <a:t> </a:t>
            </a:r>
            <a:r>
              <a:rPr lang="fa-IR" smtClean="0"/>
              <a:t>قانون</a:t>
            </a:r>
            <a:r>
              <a:rPr lang="ar-SA" smtClean="0"/>
              <a:t> پرسپترون</a:t>
            </a:r>
            <a:r>
              <a:rPr lang="en-US" smtClean="0"/>
              <a:t> </a:t>
            </a:r>
            <a:r>
              <a:rPr lang="fa-IR" smtClean="0"/>
              <a:t>همگرا</a:t>
            </a:r>
            <a:r>
              <a:rPr lang="en-US" smtClean="0"/>
              <a:t> </a:t>
            </a:r>
            <a:r>
              <a:rPr lang="fa-IR" smtClean="0"/>
              <a:t>نخواهد</a:t>
            </a:r>
            <a:r>
              <a:rPr lang="en-US" smtClean="0"/>
              <a:t> </a:t>
            </a:r>
            <a:r>
              <a:rPr lang="fa-IR" smtClean="0"/>
              <a:t>شد.</a:t>
            </a:r>
            <a:r>
              <a:rPr lang="en-US" smtClean="0"/>
              <a:t> </a:t>
            </a:r>
            <a:r>
              <a:rPr lang="fa-IR" smtClean="0"/>
              <a:t>برای</a:t>
            </a:r>
            <a:r>
              <a:rPr lang="en-US" smtClean="0"/>
              <a:t> </a:t>
            </a:r>
            <a:r>
              <a:rPr lang="fa-IR" smtClean="0"/>
              <a:t>غلبه</a:t>
            </a:r>
            <a:r>
              <a:rPr lang="en-US" smtClean="0"/>
              <a:t> </a:t>
            </a:r>
            <a:r>
              <a:rPr lang="fa-IR" smtClean="0"/>
              <a:t>بر</a:t>
            </a:r>
            <a:r>
              <a:rPr lang="en-US" smtClean="0"/>
              <a:t> </a:t>
            </a:r>
            <a:r>
              <a:rPr lang="fa-IR" smtClean="0"/>
              <a:t>این</a:t>
            </a:r>
            <a:r>
              <a:rPr lang="en-US" smtClean="0"/>
              <a:t> </a:t>
            </a:r>
            <a:r>
              <a:rPr lang="fa-IR" smtClean="0"/>
              <a:t>مشکل</a:t>
            </a:r>
            <a:r>
              <a:rPr lang="en-US" smtClean="0"/>
              <a:t> </a:t>
            </a:r>
            <a:r>
              <a:rPr lang="fa-IR" smtClean="0"/>
              <a:t>از</a:t>
            </a:r>
            <a:r>
              <a:rPr lang="en-US" smtClean="0"/>
              <a:t> </a:t>
            </a:r>
            <a:r>
              <a:rPr lang="fa-IR" smtClean="0"/>
              <a:t>قانون</a:t>
            </a:r>
            <a:r>
              <a:rPr lang="en-US" smtClean="0"/>
              <a:t> </a:t>
            </a:r>
            <a:r>
              <a:rPr lang="fa-IR" smtClean="0"/>
              <a:t>دلتا</a:t>
            </a:r>
            <a:r>
              <a:rPr lang="en-US" smtClean="0"/>
              <a:t> </a:t>
            </a:r>
            <a:r>
              <a:rPr lang="fa-IR" smtClean="0"/>
              <a:t>استفاده</a:t>
            </a:r>
            <a:r>
              <a:rPr lang="en-US" smtClean="0"/>
              <a:t> </a:t>
            </a:r>
            <a:r>
              <a:rPr lang="fa-IR" smtClean="0"/>
              <a:t>میشود</a:t>
            </a:r>
            <a:r>
              <a:rPr lang="en-US" smtClean="0"/>
              <a:t>. </a:t>
            </a:r>
          </a:p>
          <a:p>
            <a:pPr eaLnBrk="1" hangingPunct="1">
              <a:lnSpc>
                <a:spcPct val="90000"/>
              </a:lnSpc>
            </a:pPr>
            <a:r>
              <a:rPr lang="fa-IR" smtClean="0"/>
              <a:t>ایده</a:t>
            </a:r>
            <a:r>
              <a:rPr lang="en-US" smtClean="0"/>
              <a:t> </a:t>
            </a:r>
            <a:r>
              <a:rPr lang="fa-IR" smtClean="0"/>
              <a:t>اصلی</a:t>
            </a:r>
            <a:r>
              <a:rPr lang="en-US" smtClean="0"/>
              <a:t> </a:t>
            </a:r>
            <a:r>
              <a:rPr lang="fa-IR" smtClean="0"/>
              <a:t>این</a:t>
            </a:r>
            <a:r>
              <a:rPr lang="en-US" smtClean="0"/>
              <a:t> </a:t>
            </a:r>
            <a:r>
              <a:rPr lang="fa-IR" smtClean="0"/>
              <a:t>قانون</a:t>
            </a:r>
            <a:r>
              <a:rPr lang="en-US" smtClean="0"/>
              <a:t> </a:t>
            </a:r>
            <a:r>
              <a:rPr lang="fa-IR" smtClean="0"/>
              <a:t>استفاده</a:t>
            </a:r>
            <a:r>
              <a:rPr lang="en-US" smtClean="0"/>
              <a:t> </a:t>
            </a:r>
            <a:r>
              <a:rPr lang="fa-IR" smtClean="0"/>
              <a:t>از</a:t>
            </a:r>
            <a:r>
              <a:rPr lang="en-US" smtClean="0"/>
              <a:t> gradient descent </a:t>
            </a:r>
            <a:r>
              <a:rPr lang="fa-IR" smtClean="0"/>
              <a:t>برای</a:t>
            </a:r>
            <a:r>
              <a:rPr lang="en-US" smtClean="0"/>
              <a:t> </a:t>
            </a:r>
            <a:r>
              <a:rPr lang="fa-IR" smtClean="0"/>
              <a:t>جستجو</a:t>
            </a:r>
            <a:r>
              <a:rPr lang="en-US" smtClean="0"/>
              <a:t> </a:t>
            </a:r>
            <a:r>
              <a:rPr lang="fa-IR" smtClean="0"/>
              <a:t>در</a:t>
            </a:r>
            <a:r>
              <a:rPr lang="en-US" smtClean="0"/>
              <a:t> </a:t>
            </a:r>
            <a:r>
              <a:rPr lang="fa-IR" smtClean="0"/>
              <a:t>فضای</a:t>
            </a:r>
            <a:r>
              <a:rPr lang="en-US" smtClean="0"/>
              <a:t> </a:t>
            </a:r>
            <a:r>
              <a:rPr lang="fa-IR" smtClean="0"/>
              <a:t>فرضیه</a:t>
            </a:r>
            <a:r>
              <a:rPr lang="en-US" smtClean="0"/>
              <a:t> </a:t>
            </a:r>
            <a:r>
              <a:rPr lang="fa-IR" smtClean="0"/>
              <a:t>وزنهای</a:t>
            </a:r>
            <a:r>
              <a:rPr lang="en-US" smtClean="0"/>
              <a:t> </a:t>
            </a:r>
            <a:r>
              <a:rPr lang="fa-IR" smtClean="0"/>
              <a:t>ممکن</a:t>
            </a:r>
            <a:r>
              <a:rPr lang="en-US" smtClean="0"/>
              <a:t> </a:t>
            </a:r>
            <a:r>
              <a:rPr lang="fa-IR" smtClean="0"/>
              <a:t>میباشد.</a:t>
            </a:r>
            <a:r>
              <a:rPr lang="en-US" smtClean="0"/>
              <a:t> </a:t>
            </a:r>
            <a:r>
              <a:rPr lang="fa-IR" smtClean="0"/>
              <a:t>این</a:t>
            </a:r>
            <a:r>
              <a:rPr lang="en-US" smtClean="0"/>
              <a:t> </a:t>
            </a:r>
            <a:r>
              <a:rPr lang="fa-IR" smtClean="0"/>
              <a:t>قانون</a:t>
            </a:r>
            <a:r>
              <a:rPr lang="en-US" smtClean="0"/>
              <a:t> </a:t>
            </a:r>
            <a:r>
              <a:rPr lang="fa-IR" smtClean="0"/>
              <a:t>پایه</a:t>
            </a:r>
            <a:r>
              <a:rPr lang="en-US" smtClean="0"/>
              <a:t> </a:t>
            </a:r>
            <a:r>
              <a:rPr lang="fa-IR" smtClean="0"/>
              <a:t>روش</a:t>
            </a:r>
            <a:r>
              <a:rPr lang="en-US" smtClean="0"/>
              <a:t> Back propagation </a:t>
            </a:r>
            <a:r>
              <a:rPr lang="fa-IR" smtClean="0"/>
              <a:t>است</a:t>
            </a:r>
            <a:r>
              <a:rPr lang="en-US" smtClean="0"/>
              <a:t> </a:t>
            </a:r>
            <a:r>
              <a:rPr lang="fa-IR" smtClean="0"/>
              <a:t>که</a:t>
            </a:r>
            <a:r>
              <a:rPr lang="en-US" smtClean="0"/>
              <a:t> </a:t>
            </a:r>
            <a:r>
              <a:rPr lang="fa-IR" smtClean="0"/>
              <a:t>برای</a:t>
            </a:r>
            <a:r>
              <a:rPr lang="en-US" smtClean="0"/>
              <a:t> </a:t>
            </a:r>
            <a:r>
              <a:rPr lang="fa-IR" smtClean="0"/>
              <a:t>آموزش</a:t>
            </a:r>
            <a:r>
              <a:rPr lang="en-US" smtClean="0"/>
              <a:t> </a:t>
            </a:r>
            <a:r>
              <a:rPr lang="fa-IR" smtClean="0"/>
              <a:t>شبکه</a:t>
            </a:r>
            <a:r>
              <a:rPr lang="en-US" smtClean="0"/>
              <a:t> </a:t>
            </a:r>
            <a:r>
              <a:rPr lang="fa-IR" smtClean="0"/>
              <a:t>با</a:t>
            </a:r>
            <a:r>
              <a:rPr lang="en-US" smtClean="0"/>
              <a:t> </a:t>
            </a:r>
            <a:r>
              <a:rPr lang="fa-IR" smtClean="0"/>
              <a:t>چندین</a:t>
            </a:r>
            <a:r>
              <a:rPr lang="en-US" smtClean="0"/>
              <a:t> </a:t>
            </a:r>
            <a:r>
              <a:rPr lang="fa-IR" smtClean="0"/>
              <a:t>نرون</a:t>
            </a:r>
            <a:r>
              <a:rPr lang="en-US" smtClean="0"/>
              <a:t> </a:t>
            </a:r>
            <a:r>
              <a:rPr lang="fa-IR" smtClean="0"/>
              <a:t>به</a:t>
            </a:r>
            <a:r>
              <a:rPr lang="en-US" smtClean="0"/>
              <a:t> </a:t>
            </a:r>
            <a:r>
              <a:rPr lang="fa-IR" smtClean="0"/>
              <a:t>هم</a:t>
            </a:r>
            <a:r>
              <a:rPr lang="en-US" smtClean="0"/>
              <a:t> </a:t>
            </a:r>
            <a:r>
              <a:rPr lang="fa-IR" smtClean="0"/>
              <a:t>متصل</a:t>
            </a:r>
            <a:r>
              <a:rPr lang="en-US" smtClean="0"/>
              <a:t> </a:t>
            </a:r>
            <a:r>
              <a:rPr lang="fa-IR" smtClean="0"/>
              <a:t>بکار</a:t>
            </a:r>
            <a:r>
              <a:rPr lang="en-US" smtClean="0"/>
              <a:t> </a:t>
            </a:r>
            <a:r>
              <a:rPr lang="fa-IR" smtClean="0"/>
              <a:t>میرود</a:t>
            </a:r>
            <a:r>
              <a:rPr lang="en-US" smtClean="0"/>
              <a:t>.</a:t>
            </a:r>
          </a:p>
          <a:p>
            <a:pPr eaLnBrk="1" hangingPunct="1">
              <a:lnSpc>
                <a:spcPct val="90000"/>
              </a:lnSpc>
            </a:pPr>
            <a:r>
              <a:rPr lang="fa-IR" smtClean="0"/>
              <a:t>همچنین</a:t>
            </a:r>
            <a:r>
              <a:rPr lang="en-US" smtClean="0"/>
              <a:t> </a:t>
            </a:r>
            <a:r>
              <a:rPr lang="fa-IR" smtClean="0"/>
              <a:t>این</a:t>
            </a:r>
            <a:r>
              <a:rPr lang="en-US" smtClean="0"/>
              <a:t> </a:t>
            </a:r>
            <a:r>
              <a:rPr lang="fa-IR" smtClean="0"/>
              <a:t>روش</a:t>
            </a:r>
            <a:r>
              <a:rPr lang="en-US" smtClean="0"/>
              <a:t> </a:t>
            </a:r>
            <a:r>
              <a:rPr lang="fa-IR" smtClean="0"/>
              <a:t>پایه</a:t>
            </a:r>
            <a:r>
              <a:rPr lang="en-US" smtClean="0"/>
              <a:t> </a:t>
            </a:r>
            <a:r>
              <a:rPr lang="fa-IR" smtClean="0"/>
              <a:t>ای</a:t>
            </a:r>
            <a:r>
              <a:rPr lang="en-US" smtClean="0"/>
              <a:t> </a:t>
            </a:r>
            <a:r>
              <a:rPr lang="fa-IR" smtClean="0"/>
              <a:t>برای</a:t>
            </a:r>
            <a:r>
              <a:rPr lang="en-US" smtClean="0"/>
              <a:t>  </a:t>
            </a:r>
            <a:r>
              <a:rPr lang="fa-IR" smtClean="0"/>
              <a:t>انواع</a:t>
            </a:r>
            <a:r>
              <a:rPr lang="en-US" smtClean="0"/>
              <a:t> </a:t>
            </a:r>
            <a:r>
              <a:rPr lang="fa-IR" smtClean="0"/>
              <a:t>الگوریتمهای</a:t>
            </a:r>
            <a:r>
              <a:rPr lang="en-US" smtClean="0"/>
              <a:t> </a:t>
            </a:r>
            <a:r>
              <a:rPr lang="fa-IR" smtClean="0"/>
              <a:t>یادگیری</a:t>
            </a:r>
            <a:r>
              <a:rPr lang="en-US" smtClean="0"/>
              <a:t> </a:t>
            </a:r>
            <a:r>
              <a:rPr lang="fa-IR" smtClean="0"/>
              <a:t>است</a:t>
            </a:r>
            <a:r>
              <a:rPr lang="en-US" smtClean="0"/>
              <a:t> </a:t>
            </a:r>
            <a:r>
              <a:rPr lang="fa-IR" smtClean="0"/>
              <a:t>که</a:t>
            </a:r>
            <a:r>
              <a:rPr lang="en-US" smtClean="0"/>
              <a:t> </a:t>
            </a:r>
            <a:r>
              <a:rPr lang="fa-IR" smtClean="0"/>
              <a:t>باید</a:t>
            </a:r>
            <a:r>
              <a:rPr lang="en-US" smtClean="0"/>
              <a:t> </a:t>
            </a:r>
            <a:r>
              <a:rPr lang="fa-IR" smtClean="0"/>
              <a:t>فضای</a:t>
            </a:r>
            <a:r>
              <a:rPr lang="en-US" smtClean="0"/>
              <a:t> </a:t>
            </a:r>
            <a:r>
              <a:rPr lang="fa-IR" smtClean="0"/>
              <a:t>فرضیه</a:t>
            </a:r>
            <a:r>
              <a:rPr lang="en-US" smtClean="0"/>
              <a:t> </a:t>
            </a:r>
            <a:r>
              <a:rPr lang="fa-IR" smtClean="0"/>
              <a:t>ای</a:t>
            </a:r>
            <a:r>
              <a:rPr lang="en-US" smtClean="0"/>
              <a:t> </a:t>
            </a:r>
            <a:r>
              <a:rPr lang="fa-IR" smtClean="0"/>
              <a:t>شامل</a:t>
            </a:r>
            <a:r>
              <a:rPr lang="en-US" smtClean="0"/>
              <a:t> </a:t>
            </a:r>
            <a:r>
              <a:rPr lang="fa-IR" smtClean="0"/>
              <a:t>فرضیه</a:t>
            </a:r>
            <a:r>
              <a:rPr lang="en-US" smtClean="0"/>
              <a:t> </a:t>
            </a:r>
            <a:r>
              <a:rPr lang="fa-IR" smtClean="0"/>
              <a:t>های</a:t>
            </a:r>
            <a:r>
              <a:rPr lang="en-US" smtClean="0"/>
              <a:t> </a:t>
            </a:r>
            <a:r>
              <a:rPr lang="fa-IR" smtClean="0"/>
              <a:t>مختلف</a:t>
            </a:r>
            <a:r>
              <a:rPr lang="en-US" smtClean="0"/>
              <a:t>  </a:t>
            </a:r>
            <a:r>
              <a:rPr lang="fa-IR" smtClean="0"/>
              <a:t>پیوسته</a:t>
            </a:r>
            <a:r>
              <a:rPr lang="en-US" smtClean="0"/>
              <a:t>  </a:t>
            </a:r>
            <a:r>
              <a:rPr lang="fa-IR" smtClean="0"/>
              <a:t>را</a:t>
            </a:r>
            <a:r>
              <a:rPr lang="en-US" smtClean="0"/>
              <a:t> </a:t>
            </a:r>
            <a:r>
              <a:rPr lang="fa-IR" smtClean="0"/>
              <a:t>جستجو</a:t>
            </a:r>
            <a:r>
              <a:rPr lang="en-US" smtClean="0"/>
              <a:t> </a:t>
            </a:r>
            <a:r>
              <a:rPr lang="fa-IR" smtClean="0"/>
              <a:t>کنند</a:t>
            </a:r>
            <a:r>
              <a:rPr lang="en-US" smtClean="0"/>
              <a:t>.</a:t>
            </a:r>
          </a:p>
        </p:txBody>
      </p:sp>
      <p:sp>
        <p:nvSpPr>
          <p:cNvPr id="22531" name="Rectangle 4"/>
          <p:cNvSpPr>
            <a:spLocks noGrp="1" noChangeArrowheads="1"/>
          </p:cNvSpPr>
          <p:nvPr>
            <p:ph type="title"/>
          </p:nvPr>
        </p:nvSpPr>
        <p:spPr/>
        <p:txBody>
          <a:bodyPr/>
          <a:lstStyle/>
          <a:p>
            <a:pPr algn="r" eaLnBrk="1" hangingPunct="1"/>
            <a:r>
              <a:rPr lang="fa-IR" smtClean="0"/>
              <a:t>قانون</a:t>
            </a:r>
            <a:r>
              <a:rPr lang="en-US" smtClean="0"/>
              <a:t> </a:t>
            </a:r>
            <a:r>
              <a:rPr lang="fa-IR" smtClean="0"/>
              <a:t>دلتا</a:t>
            </a:r>
            <a:r>
              <a:rPr lang="en-US" smtClean="0"/>
              <a:t> Delta Rule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r" eaLnBrk="1" hangingPunct="1"/>
            <a:r>
              <a:rPr lang="fa-IR" smtClean="0"/>
              <a:t>قانون</a:t>
            </a:r>
            <a:r>
              <a:rPr lang="en-US" smtClean="0"/>
              <a:t> </a:t>
            </a:r>
            <a:r>
              <a:rPr lang="fa-IR" smtClean="0"/>
              <a:t>دلتا</a:t>
            </a:r>
            <a:r>
              <a:rPr lang="en-US" smtClean="0"/>
              <a:t> Delta Rule </a:t>
            </a:r>
          </a:p>
        </p:txBody>
      </p:sp>
      <p:sp>
        <p:nvSpPr>
          <p:cNvPr id="55299" name="Rectangle 3"/>
          <p:cNvSpPr>
            <a:spLocks noGrp="1" noChangeArrowheads="1"/>
          </p:cNvSpPr>
          <p:nvPr>
            <p:ph type="body" idx="1"/>
          </p:nvPr>
        </p:nvSpPr>
        <p:spPr/>
        <p:txBody>
          <a:bodyPr/>
          <a:lstStyle/>
          <a:p>
            <a:pPr eaLnBrk="1" hangingPunct="1">
              <a:defRPr/>
            </a:pPr>
            <a:r>
              <a:rPr lang="fa-IR" dirty="0" smtClean="0"/>
              <a:t>برای</a:t>
            </a:r>
            <a:r>
              <a:rPr lang="en-US" dirty="0" smtClean="0"/>
              <a:t> </a:t>
            </a:r>
            <a:r>
              <a:rPr lang="fa-IR" dirty="0" smtClean="0"/>
              <a:t>درک</a:t>
            </a:r>
            <a:r>
              <a:rPr lang="en-US" dirty="0" smtClean="0"/>
              <a:t> </a:t>
            </a:r>
            <a:r>
              <a:rPr lang="fa-IR" dirty="0" smtClean="0"/>
              <a:t>بهتر</a:t>
            </a:r>
            <a:r>
              <a:rPr lang="en-US" dirty="0" smtClean="0"/>
              <a:t> </a:t>
            </a:r>
            <a:r>
              <a:rPr lang="fa-IR" dirty="0" smtClean="0"/>
              <a:t>این</a:t>
            </a:r>
            <a:r>
              <a:rPr lang="en-US" dirty="0" smtClean="0"/>
              <a:t> </a:t>
            </a:r>
            <a:r>
              <a:rPr lang="fa-IR" dirty="0" smtClean="0"/>
              <a:t>روش</a:t>
            </a:r>
            <a:r>
              <a:rPr lang="en-US" dirty="0" smtClean="0"/>
              <a:t> </a:t>
            </a:r>
            <a:r>
              <a:rPr lang="fa-IR" dirty="0" smtClean="0"/>
              <a:t>آنرا</a:t>
            </a:r>
            <a:r>
              <a:rPr lang="en-US" dirty="0" smtClean="0"/>
              <a:t> </a:t>
            </a:r>
            <a:r>
              <a:rPr lang="fa-IR" dirty="0" smtClean="0"/>
              <a:t>به</a:t>
            </a:r>
            <a:r>
              <a:rPr lang="en-US" dirty="0" smtClean="0"/>
              <a:t> </a:t>
            </a:r>
            <a:r>
              <a:rPr lang="fa-IR" dirty="0" smtClean="0"/>
              <a:t>یک</a:t>
            </a:r>
            <a:r>
              <a:rPr lang="ar-SA" dirty="0" smtClean="0"/>
              <a:t> پرسپترون</a:t>
            </a:r>
            <a:r>
              <a:rPr lang="en-US" dirty="0" smtClean="0"/>
              <a:t> </a:t>
            </a:r>
            <a:r>
              <a:rPr lang="fa-IR" dirty="0" smtClean="0"/>
              <a:t>فاقد</a:t>
            </a:r>
            <a:r>
              <a:rPr lang="en-US" dirty="0" smtClean="0"/>
              <a:t> </a:t>
            </a:r>
            <a:r>
              <a:rPr lang="fa-IR" dirty="0" smtClean="0"/>
              <a:t>حد</a:t>
            </a:r>
            <a:r>
              <a:rPr lang="en-US" dirty="0" smtClean="0"/>
              <a:t> </a:t>
            </a:r>
            <a:r>
              <a:rPr lang="fa-IR" dirty="0" smtClean="0"/>
              <a:t>آستانه</a:t>
            </a:r>
            <a:r>
              <a:rPr lang="en-US" dirty="0" smtClean="0"/>
              <a:t> </a:t>
            </a:r>
            <a:r>
              <a:rPr lang="fa-IR" dirty="0" smtClean="0"/>
              <a:t>اعمال</a:t>
            </a:r>
            <a:r>
              <a:rPr lang="en-US" dirty="0" smtClean="0"/>
              <a:t> </a:t>
            </a:r>
            <a:r>
              <a:rPr lang="fa-IR" dirty="0" smtClean="0"/>
              <a:t>میکنیم. </a:t>
            </a:r>
            <a:r>
              <a:rPr lang="en-US" dirty="0" smtClean="0"/>
              <a:t> </a:t>
            </a:r>
            <a:r>
              <a:rPr lang="fa-IR" dirty="0" smtClean="0"/>
              <a:t>در</a:t>
            </a:r>
            <a:r>
              <a:rPr lang="en-US" dirty="0" smtClean="0"/>
              <a:t> </a:t>
            </a:r>
            <a:r>
              <a:rPr lang="fa-IR" dirty="0" smtClean="0"/>
              <a:t>انجا</a:t>
            </a:r>
            <a:r>
              <a:rPr lang="en-US" dirty="0" smtClean="0"/>
              <a:t> </a:t>
            </a:r>
            <a:r>
              <a:rPr lang="fa-IR" dirty="0" smtClean="0"/>
              <a:t>لازم</a:t>
            </a:r>
            <a:r>
              <a:rPr lang="en-US" dirty="0" smtClean="0"/>
              <a:t> </a:t>
            </a:r>
            <a:r>
              <a:rPr lang="fa-IR" dirty="0" smtClean="0"/>
              <a:t>است</a:t>
            </a:r>
            <a:r>
              <a:rPr lang="en-US" dirty="0" smtClean="0"/>
              <a:t> </a:t>
            </a:r>
            <a:r>
              <a:rPr lang="fa-IR" dirty="0" smtClean="0"/>
              <a:t>ابتدا</a:t>
            </a:r>
            <a:r>
              <a:rPr lang="en-US" dirty="0" smtClean="0"/>
              <a:t> </a:t>
            </a:r>
            <a:r>
              <a:rPr lang="fa-IR" dirty="0" smtClean="0"/>
              <a:t>تعریفی</a:t>
            </a:r>
            <a:r>
              <a:rPr lang="en-US" dirty="0" smtClean="0"/>
              <a:t> </a:t>
            </a:r>
            <a:r>
              <a:rPr lang="fa-IR" dirty="0" smtClean="0"/>
              <a:t>برای</a:t>
            </a:r>
            <a:r>
              <a:rPr lang="en-US" dirty="0" smtClean="0"/>
              <a:t>  </a:t>
            </a:r>
            <a:r>
              <a:rPr lang="fa-IR" dirty="0" smtClean="0"/>
              <a:t>خطا</a:t>
            </a:r>
            <a:r>
              <a:rPr lang="en-US" dirty="0" smtClean="0"/>
              <a:t> </a:t>
            </a:r>
            <a:r>
              <a:rPr lang="fa-IR" dirty="0" smtClean="0"/>
              <a:t>ی</a:t>
            </a:r>
            <a:r>
              <a:rPr lang="en-US" dirty="0" smtClean="0"/>
              <a:t> </a:t>
            </a:r>
            <a:r>
              <a:rPr lang="fa-IR" dirty="0" smtClean="0"/>
              <a:t>آموزش</a:t>
            </a:r>
            <a:r>
              <a:rPr lang="en-US" dirty="0" smtClean="0"/>
              <a:t> </a:t>
            </a:r>
            <a:r>
              <a:rPr lang="fa-IR" dirty="0" smtClean="0"/>
              <a:t>ارائه</a:t>
            </a:r>
            <a:r>
              <a:rPr lang="en-US" dirty="0" smtClean="0"/>
              <a:t> </a:t>
            </a:r>
            <a:r>
              <a:rPr lang="fa-IR" dirty="0" smtClean="0"/>
              <a:t>شود.</a:t>
            </a:r>
            <a:r>
              <a:rPr lang="en-US" dirty="0" smtClean="0"/>
              <a:t> </a:t>
            </a:r>
            <a:r>
              <a:rPr lang="fa-IR" dirty="0" smtClean="0"/>
              <a:t>یک</a:t>
            </a:r>
            <a:r>
              <a:rPr lang="en-US" dirty="0" smtClean="0"/>
              <a:t> </a:t>
            </a:r>
            <a:r>
              <a:rPr lang="fa-IR" dirty="0" smtClean="0"/>
              <a:t>تعریف</a:t>
            </a:r>
            <a:r>
              <a:rPr lang="en-US" dirty="0" smtClean="0"/>
              <a:t> </a:t>
            </a:r>
            <a:r>
              <a:rPr lang="fa-IR" dirty="0" smtClean="0"/>
              <a:t>متداول</a:t>
            </a:r>
            <a:r>
              <a:rPr lang="en-US" dirty="0" smtClean="0"/>
              <a:t> </a:t>
            </a:r>
            <a:r>
              <a:rPr lang="fa-IR" dirty="0" smtClean="0"/>
              <a:t>این</a:t>
            </a:r>
            <a:r>
              <a:rPr lang="en-US" dirty="0" smtClean="0"/>
              <a:t> </a:t>
            </a:r>
            <a:r>
              <a:rPr lang="fa-IR" dirty="0" smtClean="0"/>
              <a:t>چنین</a:t>
            </a:r>
            <a:r>
              <a:rPr lang="en-US" dirty="0" smtClean="0"/>
              <a:t> </a:t>
            </a:r>
            <a:r>
              <a:rPr lang="fa-IR" dirty="0" smtClean="0"/>
              <a:t>است</a:t>
            </a:r>
            <a:r>
              <a:rPr lang="en-US" dirty="0" smtClean="0"/>
              <a:t>:</a:t>
            </a:r>
          </a:p>
          <a:p>
            <a:pPr algn="l" rtl="0" eaLnBrk="1" hangingPunct="1">
              <a:spcBef>
                <a:spcPct val="0"/>
              </a:spcBef>
              <a:buClrTx/>
              <a:buSzTx/>
              <a:buFontTx/>
              <a:buNone/>
              <a:defRPr/>
            </a:pPr>
            <a:r>
              <a:rPr lang="en-US" dirty="0" smtClean="0">
                <a:effectLst>
                  <a:outerShdw blurRad="38100" dist="38100" dir="2700000" algn="tl">
                    <a:srgbClr val="C0C0C0"/>
                  </a:outerShdw>
                </a:effectLst>
              </a:rPr>
              <a:t>		E = ½  </a:t>
            </a:r>
            <a:r>
              <a:rPr lang="en-US" dirty="0" err="1" smtClean="0">
                <a:effectLst>
                  <a:outerShdw blurRad="38100" dist="38100" dir="2700000" algn="tl">
                    <a:srgbClr val="C0C0C0"/>
                  </a:outerShdw>
                </a:effectLst>
              </a:rPr>
              <a:t>Σ</a:t>
            </a:r>
            <a:r>
              <a:rPr lang="en-US" baseline="-25000" dirty="0" err="1" smtClean="0">
                <a:effectLst>
                  <a:outerShdw blurRad="38100" dist="38100" dir="2700000" algn="tl">
                    <a:srgbClr val="C0C0C0"/>
                  </a:outerShdw>
                </a:effectLst>
              </a:rPr>
              <a:t>i</a:t>
            </a:r>
            <a:r>
              <a:rPr lang="en-US" dirty="0" smtClean="0">
                <a:effectLst>
                  <a:outerShdw blurRad="38100" dist="38100" dir="2700000" algn="tl">
                    <a:srgbClr val="C0C0C0"/>
                  </a:outerShdw>
                </a:effectLst>
              </a:rPr>
              <a:t> (</a:t>
            </a:r>
            <a:r>
              <a:rPr lang="en-US" dirty="0" err="1" smtClean="0">
                <a:effectLst>
                  <a:outerShdw blurRad="38100" dist="38100" dir="2700000" algn="tl">
                    <a:srgbClr val="C0C0C0"/>
                  </a:outerShdw>
                </a:effectLst>
              </a:rPr>
              <a:t>t</a:t>
            </a:r>
            <a:r>
              <a:rPr lang="en-US" baseline="-25000" dirty="0" err="1" smtClean="0">
                <a:effectLst>
                  <a:outerShdw blurRad="38100" dist="38100" dir="2700000" algn="tl">
                    <a:srgbClr val="C0C0C0"/>
                  </a:outerShdw>
                </a:effectLst>
              </a:rPr>
              <a:t>i</a:t>
            </a:r>
            <a:r>
              <a:rPr lang="en-US" dirty="0" smtClean="0">
                <a:effectLst>
                  <a:outerShdw blurRad="38100" dist="38100" dir="2700000" algn="tl">
                    <a:srgbClr val="C0C0C0"/>
                  </a:outerShdw>
                </a:effectLst>
              </a:rPr>
              <a:t> – </a:t>
            </a:r>
            <a:r>
              <a:rPr lang="en-US" dirty="0" err="1" smtClean="0">
                <a:effectLst>
                  <a:outerShdw blurRad="38100" dist="38100" dir="2700000" algn="tl">
                    <a:srgbClr val="C0C0C0"/>
                  </a:outerShdw>
                </a:effectLst>
              </a:rPr>
              <a:t>o</a:t>
            </a:r>
            <a:r>
              <a:rPr lang="en-US" baseline="-25000" dirty="0" err="1" smtClean="0">
                <a:effectLst>
                  <a:outerShdw blurRad="38100" dist="38100" dir="2700000" algn="tl">
                    <a:srgbClr val="C0C0C0"/>
                  </a:outerShdw>
                </a:effectLst>
              </a:rPr>
              <a:t>i</a:t>
            </a:r>
            <a:r>
              <a:rPr lang="en-US" dirty="0" smtClean="0">
                <a:effectLst>
                  <a:outerShdw blurRad="38100" dist="38100" dir="2700000" algn="tl">
                    <a:srgbClr val="C0C0C0"/>
                  </a:outerShdw>
                </a:effectLst>
              </a:rPr>
              <a:t>) </a:t>
            </a:r>
            <a:r>
              <a:rPr lang="en-US" baseline="30000" dirty="0" smtClean="0">
                <a:effectLst>
                  <a:outerShdw blurRad="38100" dist="38100" dir="2700000" algn="tl">
                    <a:srgbClr val="C0C0C0"/>
                  </a:outerShdw>
                </a:effectLst>
              </a:rPr>
              <a:t>2</a:t>
            </a:r>
          </a:p>
          <a:p>
            <a:pPr eaLnBrk="1" hangingPunct="1">
              <a:defRPr/>
            </a:pPr>
            <a:endParaRPr lang="en-US" dirty="0" smtClean="0"/>
          </a:p>
          <a:p>
            <a:pPr eaLnBrk="1" hangingPunct="1">
              <a:defRPr/>
            </a:pPr>
            <a:r>
              <a:rPr lang="fa-IR" dirty="0" smtClean="0"/>
              <a:t>که</a:t>
            </a:r>
            <a:r>
              <a:rPr lang="en-US" dirty="0" smtClean="0"/>
              <a:t> </a:t>
            </a:r>
            <a:r>
              <a:rPr lang="fa-IR" dirty="0" smtClean="0"/>
              <a:t>این</a:t>
            </a:r>
            <a:r>
              <a:rPr lang="en-US" dirty="0" smtClean="0"/>
              <a:t> </a:t>
            </a:r>
            <a:r>
              <a:rPr lang="fa-IR" dirty="0" smtClean="0"/>
              <a:t>مجموع</a:t>
            </a:r>
            <a:r>
              <a:rPr lang="en-US" dirty="0" smtClean="0"/>
              <a:t> </a:t>
            </a:r>
            <a:r>
              <a:rPr lang="fa-IR" dirty="0" smtClean="0"/>
              <a:t>برای</a:t>
            </a:r>
            <a:r>
              <a:rPr lang="en-US" dirty="0" smtClean="0"/>
              <a:t> </a:t>
            </a:r>
            <a:r>
              <a:rPr lang="fa-IR" dirty="0" smtClean="0"/>
              <a:t>تمام</a:t>
            </a:r>
            <a:r>
              <a:rPr lang="en-US" dirty="0" smtClean="0"/>
              <a:t> </a:t>
            </a:r>
            <a:r>
              <a:rPr lang="fa-IR" dirty="0" smtClean="0"/>
              <a:t>مثالهای</a:t>
            </a:r>
            <a:r>
              <a:rPr lang="en-US" dirty="0" smtClean="0"/>
              <a:t> </a:t>
            </a:r>
            <a:r>
              <a:rPr lang="fa-IR" dirty="0" smtClean="0"/>
              <a:t>آموزشی</a:t>
            </a:r>
            <a:r>
              <a:rPr lang="en-US" dirty="0" smtClean="0"/>
              <a:t> </a:t>
            </a:r>
            <a:r>
              <a:rPr lang="fa-IR" dirty="0" smtClean="0"/>
              <a:t>انجام</a:t>
            </a:r>
            <a:r>
              <a:rPr lang="en-US" dirty="0" smtClean="0"/>
              <a:t> </a:t>
            </a:r>
            <a:r>
              <a:rPr lang="fa-IR" dirty="0" smtClean="0"/>
              <a:t>میشود</a:t>
            </a:r>
            <a:r>
              <a:rPr lang="en-US" dirty="0" smtClean="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r" eaLnBrk="1" hangingPunct="1"/>
            <a:r>
              <a:rPr lang="fa-IR" smtClean="0"/>
              <a:t>الگوریتم</a:t>
            </a:r>
            <a:r>
              <a:rPr lang="en-US" smtClean="0"/>
              <a:t> gradient descent </a:t>
            </a:r>
          </a:p>
        </p:txBody>
      </p:sp>
      <p:sp>
        <p:nvSpPr>
          <p:cNvPr id="24579" name="Rectangle 3"/>
          <p:cNvSpPr>
            <a:spLocks noGrp="1" noChangeArrowheads="1"/>
          </p:cNvSpPr>
          <p:nvPr>
            <p:ph type="body" idx="1"/>
          </p:nvPr>
        </p:nvSpPr>
        <p:spPr>
          <a:xfrm>
            <a:off x="2514600" y="1719263"/>
            <a:ext cx="6248400" cy="2166937"/>
          </a:xfrm>
        </p:spPr>
        <p:txBody>
          <a:bodyPr/>
          <a:lstStyle/>
          <a:p>
            <a:pPr eaLnBrk="1" hangingPunct="1">
              <a:lnSpc>
                <a:spcPct val="90000"/>
              </a:lnSpc>
            </a:pPr>
            <a:r>
              <a:rPr lang="fa-IR" sz="2100" smtClean="0"/>
              <a:t>با</a:t>
            </a:r>
            <a:r>
              <a:rPr lang="en-US" sz="2100" smtClean="0"/>
              <a:t> </a:t>
            </a:r>
            <a:r>
              <a:rPr lang="fa-IR" sz="2100" smtClean="0"/>
              <a:t>توجه</a:t>
            </a:r>
            <a:r>
              <a:rPr lang="en-US" sz="2100" smtClean="0"/>
              <a:t> </a:t>
            </a:r>
            <a:r>
              <a:rPr lang="fa-IR" sz="2100" smtClean="0"/>
              <a:t>به</a:t>
            </a:r>
            <a:r>
              <a:rPr lang="en-US" sz="2100" smtClean="0"/>
              <a:t> </a:t>
            </a:r>
            <a:r>
              <a:rPr lang="fa-IR" sz="2100" smtClean="0"/>
              <a:t>نحوه</a:t>
            </a:r>
            <a:r>
              <a:rPr lang="en-US" sz="2100" smtClean="0"/>
              <a:t> </a:t>
            </a:r>
            <a:r>
              <a:rPr lang="fa-IR" sz="2100" smtClean="0"/>
              <a:t>تعریف</a:t>
            </a:r>
            <a:r>
              <a:rPr lang="en-US" sz="2100" smtClean="0"/>
              <a:t> E  </a:t>
            </a:r>
            <a:r>
              <a:rPr lang="fa-IR" sz="2100" smtClean="0"/>
              <a:t>سطح</a:t>
            </a:r>
            <a:r>
              <a:rPr lang="en-US" sz="2100" smtClean="0"/>
              <a:t> </a:t>
            </a:r>
            <a:r>
              <a:rPr lang="fa-IR" sz="2100" smtClean="0"/>
              <a:t>خطا</a:t>
            </a:r>
            <a:r>
              <a:rPr lang="en-US" sz="2100" smtClean="0"/>
              <a:t>  </a:t>
            </a:r>
            <a:r>
              <a:rPr lang="fa-IR" sz="2100" smtClean="0"/>
              <a:t>بصورت</a:t>
            </a:r>
            <a:r>
              <a:rPr lang="en-US" sz="2100" smtClean="0"/>
              <a:t> </a:t>
            </a:r>
            <a:r>
              <a:rPr lang="fa-IR" sz="2100" smtClean="0"/>
              <a:t>یک</a:t>
            </a:r>
            <a:r>
              <a:rPr lang="en-US" sz="2100" smtClean="0"/>
              <a:t> </a:t>
            </a:r>
            <a:r>
              <a:rPr lang="fa-IR" sz="2100" smtClean="0"/>
              <a:t>سهمی</a:t>
            </a:r>
            <a:r>
              <a:rPr lang="en-US" sz="2100" smtClean="0"/>
              <a:t> </a:t>
            </a:r>
            <a:r>
              <a:rPr lang="fa-IR" sz="2100" smtClean="0"/>
              <a:t>خواهد</a:t>
            </a:r>
            <a:r>
              <a:rPr lang="en-US" sz="2100" smtClean="0"/>
              <a:t> </a:t>
            </a:r>
            <a:r>
              <a:rPr lang="fa-IR" sz="2100" smtClean="0"/>
              <a:t>بود.</a:t>
            </a:r>
            <a:r>
              <a:rPr lang="en-US" sz="2100" smtClean="0"/>
              <a:t> </a:t>
            </a:r>
            <a:r>
              <a:rPr lang="fa-IR" sz="2100" smtClean="0"/>
              <a:t>ما</a:t>
            </a:r>
            <a:r>
              <a:rPr lang="en-US" sz="2100" smtClean="0"/>
              <a:t> </a:t>
            </a:r>
            <a:r>
              <a:rPr lang="fa-IR" sz="2100" smtClean="0"/>
              <a:t>بدنبال</a:t>
            </a:r>
            <a:r>
              <a:rPr lang="en-US" sz="2100" smtClean="0"/>
              <a:t> </a:t>
            </a:r>
            <a:r>
              <a:rPr lang="fa-IR" sz="2100" smtClean="0"/>
              <a:t>وزنهائی</a:t>
            </a:r>
            <a:r>
              <a:rPr lang="en-US" sz="2100" smtClean="0"/>
              <a:t> </a:t>
            </a:r>
            <a:r>
              <a:rPr lang="fa-IR" sz="2100" smtClean="0"/>
              <a:t>هستیم</a:t>
            </a:r>
            <a:r>
              <a:rPr lang="en-US" sz="2100" smtClean="0"/>
              <a:t> </a:t>
            </a:r>
            <a:r>
              <a:rPr lang="fa-IR" sz="2100" smtClean="0"/>
              <a:t>که</a:t>
            </a:r>
            <a:r>
              <a:rPr lang="en-US" sz="2100" smtClean="0"/>
              <a:t>  </a:t>
            </a:r>
            <a:r>
              <a:rPr lang="fa-IR" sz="2100" smtClean="0"/>
              <a:t>حداقل</a:t>
            </a:r>
            <a:r>
              <a:rPr lang="en-US" sz="2100" smtClean="0"/>
              <a:t> </a:t>
            </a:r>
            <a:r>
              <a:rPr lang="fa-IR" sz="2100" smtClean="0"/>
              <a:t>خطا</a:t>
            </a:r>
            <a:r>
              <a:rPr lang="en-US" sz="2100" smtClean="0"/>
              <a:t> </a:t>
            </a:r>
            <a:r>
              <a:rPr lang="fa-IR" sz="2100" smtClean="0"/>
              <a:t>را</a:t>
            </a:r>
            <a:r>
              <a:rPr lang="en-US" sz="2100" smtClean="0"/>
              <a:t> </a:t>
            </a:r>
            <a:r>
              <a:rPr lang="fa-IR" sz="2100" smtClean="0"/>
              <a:t>داشته</a:t>
            </a:r>
            <a:r>
              <a:rPr lang="en-US" sz="2100" smtClean="0"/>
              <a:t> </a:t>
            </a:r>
            <a:r>
              <a:rPr lang="fa-IR" sz="2100" smtClean="0"/>
              <a:t>باشند</a:t>
            </a:r>
            <a:r>
              <a:rPr lang="en-US" sz="2100" smtClean="0"/>
              <a:t> . </a:t>
            </a:r>
            <a:r>
              <a:rPr lang="fa-IR" sz="2100" smtClean="0"/>
              <a:t>الگوریتم</a:t>
            </a:r>
            <a:r>
              <a:rPr lang="en-US" sz="2100" smtClean="0"/>
              <a:t>  gradient descent  </a:t>
            </a:r>
            <a:r>
              <a:rPr lang="fa-IR" sz="2100" smtClean="0"/>
              <a:t>در</a:t>
            </a:r>
            <a:r>
              <a:rPr lang="en-US" sz="2100" smtClean="0"/>
              <a:t> </a:t>
            </a:r>
            <a:r>
              <a:rPr lang="fa-IR" sz="2100" smtClean="0"/>
              <a:t>فضای</a:t>
            </a:r>
            <a:r>
              <a:rPr lang="en-US" sz="2100" smtClean="0"/>
              <a:t> </a:t>
            </a:r>
            <a:r>
              <a:rPr lang="fa-IR" sz="2100" smtClean="0"/>
              <a:t>وزنها</a:t>
            </a:r>
            <a:r>
              <a:rPr lang="en-US" sz="2100" smtClean="0"/>
              <a:t> </a:t>
            </a:r>
            <a:r>
              <a:rPr lang="fa-IR" sz="2100" smtClean="0"/>
              <a:t>بدنبال</a:t>
            </a:r>
            <a:r>
              <a:rPr lang="en-US" sz="2100" smtClean="0"/>
              <a:t> </a:t>
            </a:r>
            <a:r>
              <a:rPr lang="fa-IR" sz="2100" smtClean="0"/>
              <a:t>برداری</a:t>
            </a:r>
            <a:r>
              <a:rPr lang="en-US" sz="2100" smtClean="0"/>
              <a:t> </a:t>
            </a:r>
            <a:r>
              <a:rPr lang="fa-IR" sz="2100" smtClean="0"/>
              <a:t>میگردد</a:t>
            </a:r>
            <a:r>
              <a:rPr lang="en-US" sz="2100" smtClean="0"/>
              <a:t> </a:t>
            </a:r>
            <a:r>
              <a:rPr lang="fa-IR" sz="2100" smtClean="0"/>
              <a:t>که</a:t>
            </a:r>
            <a:r>
              <a:rPr lang="en-US" sz="2100" smtClean="0"/>
              <a:t> </a:t>
            </a:r>
            <a:r>
              <a:rPr lang="fa-IR" sz="2100" smtClean="0"/>
              <a:t>خطا</a:t>
            </a:r>
            <a:r>
              <a:rPr lang="en-US" sz="2100" smtClean="0"/>
              <a:t> </a:t>
            </a:r>
            <a:r>
              <a:rPr lang="fa-IR" sz="2100" smtClean="0"/>
              <a:t>را</a:t>
            </a:r>
            <a:r>
              <a:rPr lang="en-US" sz="2100" smtClean="0"/>
              <a:t> </a:t>
            </a:r>
            <a:r>
              <a:rPr lang="fa-IR" sz="2100" smtClean="0"/>
              <a:t>حداقل</a:t>
            </a:r>
            <a:r>
              <a:rPr lang="en-US" sz="2100" smtClean="0"/>
              <a:t> </a:t>
            </a:r>
            <a:r>
              <a:rPr lang="fa-IR" sz="2100" smtClean="0"/>
              <a:t>کند.</a:t>
            </a:r>
            <a:r>
              <a:rPr lang="en-US" sz="2100" smtClean="0"/>
              <a:t> </a:t>
            </a:r>
            <a:r>
              <a:rPr lang="fa-IR" sz="2100" smtClean="0"/>
              <a:t>این</a:t>
            </a:r>
            <a:r>
              <a:rPr lang="en-US" sz="2100" smtClean="0"/>
              <a:t> </a:t>
            </a:r>
            <a:r>
              <a:rPr lang="fa-IR" sz="2100" smtClean="0"/>
              <a:t>الگوریتم</a:t>
            </a:r>
            <a:r>
              <a:rPr lang="en-US" sz="2100" smtClean="0"/>
              <a:t> </a:t>
            </a:r>
            <a:r>
              <a:rPr lang="fa-IR" sz="2100" smtClean="0"/>
              <a:t>از</a:t>
            </a:r>
            <a:r>
              <a:rPr lang="en-US" sz="2100" smtClean="0"/>
              <a:t> </a:t>
            </a:r>
            <a:r>
              <a:rPr lang="fa-IR" sz="2100" smtClean="0"/>
              <a:t>یک</a:t>
            </a:r>
            <a:r>
              <a:rPr lang="en-US" sz="2100" smtClean="0"/>
              <a:t> </a:t>
            </a:r>
            <a:r>
              <a:rPr lang="fa-IR" sz="2100" smtClean="0"/>
              <a:t>مقدار</a:t>
            </a:r>
            <a:r>
              <a:rPr lang="en-US" sz="2100" smtClean="0"/>
              <a:t> </a:t>
            </a:r>
            <a:r>
              <a:rPr lang="fa-IR" sz="2100" smtClean="0"/>
              <a:t>دلخواه</a:t>
            </a:r>
            <a:r>
              <a:rPr lang="en-US" sz="2100" smtClean="0"/>
              <a:t> </a:t>
            </a:r>
            <a:r>
              <a:rPr lang="fa-IR" sz="2100" smtClean="0"/>
              <a:t>برای</a:t>
            </a:r>
            <a:r>
              <a:rPr lang="en-US" sz="2100" smtClean="0"/>
              <a:t> </a:t>
            </a:r>
            <a:r>
              <a:rPr lang="fa-IR" sz="2100" smtClean="0"/>
              <a:t>بردار</a:t>
            </a:r>
            <a:r>
              <a:rPr lang="en-US" sz="2100" smtClean="0"/>
              <a:t> </a:t>
            </a:r>
            <a:r>
              <a:rPr lang="fa-IR" sz="2100" smtClean="0"/>
              <a:t>وزن</a:t>
            </a:r>
            <a:r>
              <a:rPr lang="en-US" sz="2100" smtClean="0"/>
              <a:t> </a:t>
            </a:r>
            <a:r>
              <a:rPr lang="fa-IR" sz="2100" smtClean="0"/>
              <a:t>شروع</a:t>
            </a:r>
            <a:r>
              <a:rPr lang="en-US" sz="2100" smtClean="0"/>
              <a:t> </a:t>
            </a:r>
            <a:r>
              <a:rPr lang="fa-IR" sz="2100" smtClean="0"/>
              <a:t>کرده</a:t>
            </a:r>
            <a:r>
              <a:rPr lang="en-US" sz="2100" smtClean="0"/>
              <a:t> </a:t>
            </a:r>
            <a:r>
              <a:rPr lang="fa-IR" sz="2100" smtClean="0"/>
              <a:t>و</a:t>
            </a:r>
            <a:r>
              <a:rPr lang="en-US" sz="2100" smtClean="0"/>
              <a:t> </a:t>
            </a:r>
            <a:r>
              <a:rPr lang="fa-IR" sz="2100" smtClean="0"/>
              <a:t>در</a:t>
            </a:r>
            <a:r>
              <a:rPr lang="en-US" sz="2100" smtClean="0"/>
              <a:t> </a:t>
            </a:r>
            <a:r>
              <a:rPr lang="fa-IR" sz="2100" smtClean="0"/>
              <a:t>هر</a:t>
            </a:r>
            <a:r>
              <a:rPr lang="en-US" sz="2100" smtClean="0"/>
              <a:t> </a:t>
            </a:r>
            <a:r>
              <a:rPr lang="fa-IR" sz="2100" smtClean="0"/>
              <a:t>مرحله</a:t>
            </a:r>
            <a:r>
              <a:rPr lang="en-US" sz="2100" smtClean="0"/>
              <a:t> </a:t>
            </a:r>
            <a:r>
              <a:rPr lang="fa-IR" sz="2100" smtClean="0"/>
              <a:t>وزنها</a:t>
            </a:r>
            <a:r>
              <a:rPr lang="en-US" sz="2100" smtClean="0"/>
              <a:t> </a:t>
            </a:r>
            <a:r>
              <a:rPr lang="fa-IR" sz="2100" smtClean="0"/>
              <a:t>را</a:t>
            </a:r>
            <a:r>
              <a:rPr lang="en-US" sz="2100" smtClean="0"/>
              <a:t> </a:t>
            </a:r>
            <a:r>
              <a:rPr lang="fa-IR" sz="2100" smtClean="0"/>
              <a:t>طوری</a:t>
            </a:r>
            <a:r>
              <a:rPr lang="en-US" sz="2100" smtClean="0"/>
              <a:t> </a:t>
            </a:r>
            <a:r>
              <a:rPr lang="fa-IR" sz="2100" smtClean="0"/>
              <a:t>تغییر</a:t>
            </a:r>
            <a:r>
              <a:rPr lang="en-US" sz="2100" smtClean="0"/>
              <a:t> </a:t>
            </a:r>
            <a:r>
              <a:rPr lang="fa-IR" sz="2100" smtClean="0"/>
              <a:t>میدهد</a:t>
            </a:r>
            <a:r>
              <a:rPr lang="en-US" sz="2100" smtClean="0"/>
              <a:t> </a:t>
            </a:r>
            <a:r>
              <a:rPr lang="fa-IR" sz="2100" smtClean="0"/>
              <a:t>که</a:t>
            </a:r>
            <a:r>
              <a:rPr lang="en-US" sz="2100" smtClean="0"/>
              <a:t>  </a:t>
            </a:r>
            <a:r>
              <a:rPr lang="fa-IR" sz="2100" smtClean="0"/>
              <a:t>در</a:t>
            </a:r>
            <a:r>
              <a:rPr lang="en-US" sz="2100" smtClean="0"/>
              <a:t> </a:t>
            </a:r>
            <a:r>
              <a:rPr lang="fa-IR" sz="2100" smtClean="0"/>
              <a:t>جهت</a:t>
            </a:r>
            <a:r>
              <a:rPr lang="en-US" sz="2100" smtClean="0"/>
              <a:t>  </a:t>
            </a:r>
            <a:r>
              <a:rPr lang="fa-IR" sz="2100" smtClean="0"/>
              <a:t>شیب</a:t>
            </a:r>
            <a:r>
              <a:rPr lang="en-US" sz="2100" smtClean="0"/>
              <a:t> </a:t>
            </a:r>
            <a:r>
              <a:rPr lang="fa-IR" sz="2100" smtClean="0"/>
              <a:t>کاهشی</a:t>
            </a:r>
            <a:r>
              <a:rPr lang="en-US" sz="2100" smtClean="0"/>
              <a:t> </a:t>
            </a:r>
            <a:r>
              <a:rPr lang="fa-IR" sz="2100" smtClean="0"/>
              <a:t>منحنی</a:t>
            </a:r>
            <a:r>
              <a:rPr lang="en-US" sz="2100" smtClean="0"/>
              <a:t> </a:t>
            </a:r>
            <a:r>
              <a:rPr lang="fa-IR" sz="2100" smtClean="0"/>
              <a:t>فوق</a:t>
            </a:r>
            <a:r>
              <a:rPr lang="en-US" sz="2100" smtClean="0"/>
              <a:t> </a:t>
            </a:r>
            <a:r>
              <a:rPr lang="fa-IR" sz="2100" smtClean="0"/>
              <a:t>خطا</a:t>
            </a:r>
            <a:r>
              <a:rPr lang="en-US" sz="2100" smtClean="0"/>
              <a:t> </a:t>
            </a:r>
            <a:r>
              <a:rPr lang="fa-IR" sz="2100" smtClean="0"/>
              <a:t>کاهش</a:t>
            </a:r>
            <a:r>
              <a:rPr lang="en-US" sz="2100" smtClean="0"/>
              <a:t> </a:t>
            </a:r>
            <a:r>
              <a:rPr lang="fa-IR" sz="2100" smtClean="0"/>
              <a:t>داده</a:t>
            </a:r>
            <a:r>
              <a:rPr lang="en-US" sz="2100" smtClean="0"/>
              <a:t> </a:t>
            </a:r>
            <a:r>
              <a:rPr lang="fa-IR" sz="2100" smtClean="0"/>
              <a:t>شود</a:t>
            </a:r>
            <a:r>
              <a:rPr lang="en-US" sz="2100" smtClean="0"/>
              <a:t>.</a:t>
            </a:r>
          </a:p>
        </p:txBody>
      </p:sp>
      <p:sp>
        <p:nvSpPr>
          <p:cNvPr id="24580" name="Line 4"/>
          <p:cNvSpPr>
            <a:spLocks noChangeShapeType="1"/>
          </p:cNvSpPr>
          <p:nvPr/>
        </p:nvSpPr>
        <p:spPr bwMode="auto">
          <a:xfrm>
            <a:off x="1600200" y="5029200"/>
            <a:ext cx="3200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1" name="Line 5"/>
          <p:cNvSpPr>
            <a:spLocks noChangeShapeType="1"/>
          </p:cNvSpPr>
          <p:nvPr/>
        </p:nvSpPr>
        <p:spPr bwMode="auto">
          <a:xfrm flipH="1">
            <a:off x="457200" y="5029200"/>
            <a:ext cx="11430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2" name="Line 6"/>
          <p:cNvSpPr>
            <a:spLocks noChangeShapeType="1"/>
          </p:cNvSpPr>
          <p:nvPr/>
        </p:nvSpPr>
        <p:spPr bwMode="auto">
          <a:xfrm flipV="1">
            <a:off x="1600200" y="3352800"/>
            <a:ext cx="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3" name="Oval 7"/>
          <p:cNvSpPr>
            <a:spLocks noChangeArrowheads="1"/>
          </p:cNvSpPr>
          <p:nvPr/>
        </p:nvSpPr>
        <p:spPr bwMode="auto">
          <a:xfrm>
            <a:off x="838200" y="3962400"/>
            <a:ext cx="3505200" cy="762000"/>
          </a:xfrm>
          <a:prstGeom prst="ellipse">
            <a:avLst/>
          </a:prstGeom>
          <a:solidFill>
            <a:schemeClr val="accent1">
              <a:alpha val="50195"/>
            </a:schemeClr>
          </a:solidFill>
          <a:ln w="9525">
            <a:round/>
            <a:headEnd/>
            <a:tailEnd/>
          </a:ln>
          <a:scene3d>
            <a:camera prst="legacyPerspectiveBottom"/>
            <a:lightRig rig="legacyFlat3" dir="t"/>
          </a:scene3d>
          <a:sp3d extrusionH="121893000" prstMaterial="legacyMatte">
            <a:bevelT w="13500" h="13500" prst="angle"/>
            <a:bevelB w="13500" h="13500" prst="angle"/>
            <a:extrusionClr>
              <a:schemeClr val="accent1"/>
            </a:extrusionClr>
          </a:sp3d>
        </p:spPr>
        <p:txBody>
          <a:bodyPr wrap="none" anchor="ctr">
            <a:flatTx/>
          </a:bodyPr>
          <a:lstStyle/>
          <a:p>
            <a:endParaRPr lang="en-US"/>
          </a:p>
        </p:txBody>
      </p:sp>
      <p:sp>
        <p:nvSpPr>
          <p:cNvPr id="56328" name="Text Box 8"/>
          <p:cNvSpPr txBox="1">
            <a:spLocks noChangeArrowheads="1"/>
          </p:cNvSpPr>
          <p:nvPr/>
        </p:nvSpPr>
        <p:spPr bwMode="auto">
          <a:xfrm>
            <a:off x="4860925" y="4814888"/>
            <a:ext cx="495300" cy="396875"/>
          </a:xfrm>
          <a:prstGeom prst="rect">
            <a:avLst/>
          </a:prstGeom>
          <a:noFill/>
          <a:ln w="9525">
            <a:noFill/>
            <a:miter lim="800000"/>
            <a:headEnd/>
            <a:tailEnd/>
          </a:ln>
          <a:effectLst/>
        </p:spPr>
        <p:txBody>
          <a:bodyPr wrap="none">
            <a:spAutoFit/>
          </a:bodyPr>
          <a:lstStyle/>
          <a:p>
            <a:pPr algn="l" rtl="0">
              <a:defRPr/>
            </a:pPr>
            <a:r>
              <a:rPr lang="en-US" sz="2000">
                <a:effectLst>
                  <a:outerShdw blurRad="38100" dist="38100" dir="2700000" algn="tl">
                    <a:srgbClr val="C0C0C0"/>
                  </a:outerShdw>
                </a:effectLst>
                <a:latin typeface="Times New Roman" pitchFamily="18" charset="0"/>
                <a:cs typeface="Times New Roman" pitchFamily="18" charset="0"/>
              </a:rPr>
              <a:t>w1</a:t>
            </a:r>
          </a:p>
        </p:txBody>
      </p:sp>
      <p:sp>
        <p:nvSpPr>
          <p:cNvPr id="56329" name="Text Box 9"/>
          <p:cNvSpPr txBox="1">
            <a:spLocks noChangeArrowheads="1"/>
          </p:cNvSpPr>
          <p:nvPr/>
        </p:nvSpPr>
        <p:spPr bwMode="auto">
          <a:xfrm>
            <a:off x="593725" y="6186488"/>
            <a:ext cx="495300" cy="396875"/>
          </a:xfrm>
          <a:prstGeom prst="rect">
            <a:avLst/>
          </a:prstGeom>
          <a:noFill/>
          <a:ln w="9525">
            <a:noFill/>
            <a:miter lim="800000"/>
            <a:headEnd/>
            <a:tailEnd/>
          </a:ln>
          <a:effectLst/>
        </p:spPr>
        <p:txBody>
          <a:bodyPr wrap="none">
            <a:spAutoFit/>
          </a:bodyPr>
          <a:lstStyle/>
          <a:p>
            <a:pPr algn="l" rtl="0">
              <a:defRPr/>
            </a:pPr>
            <a:r>
              <a:rPr lang="en-US" sz="2000">
                <a:effectLst>
                  <a:outerShdw blurRad="38100" dist="38100" dir="2700000" algn="tl">
                    <a:srgbClr val="C0C0C0"/>
                  </a:outerShdw>
                </a:effectLst>
                <a:latin typeface="Times New Roman" pitchFamily="18" charset="0"/>
                <a:cs typeface="Times New Roman" pitchFamily="18" charset="0"/>
              </a:rPr>
              <a:t>w2</a:t>
            </a:r>
          </a:p>
        </p:txBody>
      </p:sp>
      <p:sp>
        <p:nvSpPr>
          <p:cNvPr id="56330" name="Text Box 10"/>
          <p:cNvSpPr txBox="1">
            <a:spLocks noChangeArrowheads="1"/>
          </p:cNvSpPr>
          <p:nvPr/>
        </p:nvSpPr>
        <p:spPr bwMode="auto">
          <a:xfrm>
            <a:off x="1660525" y="3062288"/>
            <a:ext cx="762000" cy="396875"/>
          </a:xfrm>
          <a:prstGeom prst="rect">
            <a:avLst/>
          </a:prstGeom>
          <a:noFill/>
          <a:ln w="9525">
            <a:noFill/>
            <a:miter lim="800000"/>
            <a:headEnd/>
            <a:tailEnd/>
          </a:ln>
          <a:effectLst/>
        </p:spPr>
        <p:txBody>
          <a:bodyPr wrap="none">
            <a:spAutoFit/>
          </a:bodyPr>
          <a:lstStyle/>
          <a:p>
            <a:pPr algn="l" rtl="0">
              <a:defRPr/>
            </a:pPr>
            <a:r>
              <a:rPr lang="en-US" sz="2000">
                <a:effectLst>
                  <a:outerShdw blurRad="38100" dist="38100" dir="2700000" algn="tl">
                    <a:srgbClr val="C0C0C0"/>
                  </a:outerShdw>
                </a:effectLst>
                <a:latin typeface="Times New Roman" pitchFamily="18" charset="0"/>
                <a:cs typeface="Times New Roman" pitchFamily="18" charset="0"/>
              </a:rPr>
              <a:t>E(</a:t>
            </a:r>
            <a:r>
              <a:rPr lang="en-US" sz="2000" b="1">
                <a:effectLst>
                  <a:outerShdw blurRad="38100" dist="38100" dir="2700000" algn="tl">
                    <a:srgbClr val="C0C0C0"/>
                  </a:outerShdw>
                </a:effectLst>
                <a:latin typeface="Times New Roman" pitchFamily="18" charset="0"/>
                <a:cs typeface="Times New Roman" pitchFamily="18" charset="0"/>
              </a:rPr>
              <a:t>W</a:t>
            </a:r>
            <a:r>
              <a:rPr lang="en-US" sz="2000">
                <a:effectLst>
                  <a:outerShdw blurRad="38100" dist="38100" dir="2700000" algn="tl">
                    <a:srgbClr val="C0C0C0"/>
                  </a:outerShdw>
                </a:effectLst>
                <a:latin typeface="Times New Roman" pitchFamily="18" charset="0"/>
                <a:cs typeface="Times New Roman" pitchFamily="18" charset="0"/>
              </a:rPr>
              <a:t>)</a:t>
            </a:r>
          </a:p>
        </p:txBody>
      </p:sp>
      <p:sp>
        <p:nvSpPr>
          <p:cNvPr id="24587" name="Line 11"/>
          <p:cNvSpPr>
            <a:spLocks noChangeShapeType="1"/>
          </p:cNvSpPr>
          <p:nvPr/>
        </p:nvSpPr>
        <p:spPr bwMode="auto">
          <a:xfrm flipH="1">
            <a:off x="3352800" y="4267200"/>
            <a:ext cx="381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a-IR" smtClean="0"/>
              <a:t>بدست</a:t>
            </a:r>
            <a:r>
              <a:rPr lang="en-US" smtClean="0"/>
              <a:t> </a:t>
            </a:r>
            <a:r>
              <a:rPr lang="fa-IR" smtClean="0"/>
              <a:t>آوردن</a:t>
            </a:r>
            <a:r>
              <a:rPr lang="en-US" smtClean="0"/>
              <a:t> </a:t>
            </a:r>
            <a:r>
              <a:rPr lang="fa-IR" smtClean="0"/>
              <a:t>قانون</a:t>
            </a:r>
            <a:r>
              <a:rPr lang="en-US" smtClean="0"/>
              <a:t> gradient descent </a:t>
            </a:r>
          </a:p>
        </p:txBody>
      </p:sp>
      <p:sp>
        <p:nvSpPr>
          <p:cNvPr id="57347" name="Rectangle 3"/>
          <p:cNvSpPr>
            <a:spLocks noGrp="1" noChangeArrowheads="1"/>
          </p:cNvSpPr>
          <p:nvPr>
            <p:ph type="body" idx="1"/>
          </p:nvPr>
        </p:nvSpPr>
        <p:spPr/>
        <p:txBody>
          <a:bodyPr/>
          <a:lstStyle/>
          <a:p>
            <a:pPr eaLnBrk="1" hangingPunct="1">
              <a:defRPr/>
            </a:pPr>
            <a:r>
              <a:rPr lang="fa-IR" smtClean="0"/>
              <a:t>ایده</a:t>
            </a:r>
            <a:r>
              <a:rPr lang="en-US" smtClean="0"/>
              <a:t> </a:t>
            </a:r>
            <a:r>
              <a:rPr lang="fa-IR" smtClean="0"/>
              <a:t>اصلی</a:t>
            </a:r>
            <a:r>
              <a:rPr lang="en-US" smtClean="0"/>
              <a:t>: </a:t>
            </a:r>
            <a:r>
              <a:rPr lang="fa-IR" smtClean="0"/>
              <a:t>گرادیان</a:t>
            </a:r>
            <a:r>
              <a:rPr lang="en-US" smtClean="0"/>
              <a:t>  </a:t>
            </a:r>
            <a:r>
              <a:rPr lang="fa-IR" smtClean="0"/>
              <a:t>همواره</a:t>
            </a:r>
            <a:r>
              <a:rPr lang="en-US" smtClean="0"/>
              <a:t> </a:t>
            </a:r>
            <a:r>
              <a:rPr lang="fa-IR" smtClean="0"/>
              <a:t>در</a:t>
            </a:r>
            <a:r>
              <a:rPr lang="en-US" smtClean="0"/>
              <a:t> </a:t>
            </a:r>
            <a:r>
              <a:rPr lang="fa-IR" smtClean="0"/>
              <a:t>جهت</a:t>
            </a:r>
            <a:r>
              <a:rPr lang="en-US" smtClean="0"/>
              <a:t> </a:t>
            </a:r>
            <a:r>
              <a:rPr lang="fa-IR" smtClean="0"/>
              <a:t>افزایش</a:t>
            </a:r>
            <a:r>
              <a:rPr lang="en-US" smtClean="0"/>
              <a:t> </a:t>
            </a:r>
            <a:r>
              <a:rPr lang="fa-IR" smtClean="0"/>
              <a:t>شیب</a:t>
            </a:r>
            <a:r>
              <a:rPr lang="en-US" smtClean="0"/>
              <a:t>  E </a:t>
            </a:r>
            <a:r>
              <a:rPr lang="fa-IR" smtClean="0"/>
              <a:t>عمل</a:t>
            </a:r>
            <a:r>
              <a:rPr lang="en-US" smtClean="0"/>
              <a:t> </a:t>
            </a:r>
            <a:r>
              <a:rPr lang="fa-IR" smtClean="0"/>
              <a:t>میکند</a:t>
            </a:r>
            <a:r>
              <a:rPr lang="en-US" smtClean="0"/>
              <a:t>.</a:t>
            </a:r>
          </a:p>
          <a:p>
            <a:pPr eaLnBrk="1" hangingPunct="1">
              <a:defRPr/>
            </a:pPr>
            <a:r>
              <a:rPr lang="fa-IR" smtClean="0"/>
              <a:t>گرادیان</a:t>
            </a:r>
            <a:r>
              <a:rPr lang="en-US" smtClean="0"/>
              <a:t> E </a:t>
            </a:r>
            <a:r>
              <a:rPr lang="fa-IR" smtClean="0"/>
              <a:t>نسبت</a:t>
            </a:r>
            <a:r>
              <a:rPr lang="en-US" smtClean="0"/>
              <a:t> </a:t>
            </a:r>
            <a:r>
              <a:rPr lang="fa-IR" smtClean="0"/>
              <a:t>به</a:t>
            </a:r>
            <a:r>
              <a:rPr lang="en-US" smtClean="0"/>
              <a:t> </a:t>
            </a:r>
            <a:r>
              <a:rPr lang="fa-IR" smtClean="0"/>
              <a:t>بردار</a:t>
            </a:r>
            <a:r>
              <a:rPr lang="en-US" smtClean="0"/>
              <a:t> </a:t>
            </a:r>
            <a:r>
              <a:rPr lang="fa-IR" smtClean="0"/>
              <a:t>وزن</a:t>
            </a:r>
            <a:r>
              <a:rPr lang="en-US" smtClean="0"/>
              <a:t> w  </a:t>
            </a:r>
            <a:r>
              <a:rPr lang="fa-IR" smtClean="0"/>
              <a:t>بصورت</a:t>
            </a:r>
            <a:r>
              <a:rPr lang="en-US" smtClean="0"/>
              <a:t> </a:t>
            </a:r>
            <a:r>
              <a:rPr lang="fa-IR" smtClean="0"/>
              <a:t>زیر</a:t>
            </a:r>
            <a:r>
              <a:rPr lang="en-US" smtClean="0"/>
              <a:t> </a:t>
            </a:r>
            <a:r>
              <a:rPr lang="fa-IR" smtClean="0"/>
              <a:t>تعریف</a:t>
            </a:r>
            <a:r>
              <a:rPr lang="en-US" smtClean="0"/>
              <a:t> </a:t>
            </a:r>
            <a:r>
              <a:rPr lang="fa-IR" smtClean="0"/>
              <a:t>میشود</a:t>
            </a:r>
            <a:r>
              <a:rPr lang="en-US" smtClean="0"/>
              <a:t>:</a:t>
            </a:r>
          </a:p>
          <a:p>
            <a:pPr eaLnBrk="1" hangingPunct="1">
              <a:defRPr/>
            </a:pPr>
            <a:endParaRPr lang="en-US" smtClean="0">
              <a:effectLst>
                <a:outerShdw blurRad="38100" dist="38100" dir="2700000" algn="tl">
                  <a:srgbClr val="C0C0C0"/>
                </a:outerShdw>
              </a:effectLst>
            </a:endParaRPr>
          </a:p>
          <a:p>
            <a:pPr algn="l" eaLnBrk="1" hangingPunct="1">
              <a:buFont typeface="Wingdings" pitchFamily="2" charset="2"/>
              <a:buNone/>
              <a:defRPr/>
            </a:pPr>
            <a:r>
              <a:rPr lang="en-US" smtClean="0">
                <a:effectLst>
                  <a:outerShdw blurRad="38100" dist="38100" dir="2700000" algn="tl">
                    <a:srgbClr val="C0C0C0"/>
                  </a:outerShdw>
                </a:effectLst>
              </a:rPr>
              <a:t>  E (W) = [ E’/w0, E’/w1, …, E’/wn]</a:t>
            </a:r>
          </a:p>
          <a:p>
            <a:pPr eaLnBrk="1" hangingPunct="1">
              <a:defRPr/>
            </a:pPr>
            <a:r>
              <a:rPr lang="fa-IR" smtClean="0">
                <a:effectLst>
                  <a:outerShdw blurRad="38100" dist="38100" dir="2700000" algn="tl">
                    <a:srgbClr val="C0C0C0"/>
                  </a:outerShdw>
                </a:effectLst>
              </a:rPr>
              <a:t>که</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در</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آن</a:t>
            </a:r>
            <a:r>
              <a:rPr lang="en-US" smtClean="0">
                <a:effectLst>
                  <a:outerShdw blurRad="38100" dist="38100" dir="2700000" algn="tl">
                    <a:srgbClr val="C0C0C0"/>
                  </a:outerShdw>
                </a:effectLst>
              </a:rPr>
              <a:t>  E (W) </a:t>
            </a:r>
            <a:r>
              <a:rPr lang="fa-IR" smtClean="0">
                <a:effectLst>
                  <a:outerShdw blurRad="38100" dist="38100" dir="2700000" algn="tl">
                    <a:srgbClr val="C0C0C0"/>
                  </a:outerShdw>
                </a:effectLst>
              </a:rPr>
              <a:t>یک</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بردارو</a:t>
            </a:r>
            <a:r>
              <a:rPr lang="en-US" smtClean="0">
                <a:effectLst>
                  <a:outerShdw blurRad="38100" dist="38100" dir="2700000" algn="tl">
                    <a:srgbClr val="C0C0C0"/>
                  </a:outerShdw>
                </a:effectLst>
              </a:rPr>
              <a:t>   E’</a:t>
            </a:r>
            <a:r>
              <a:rPr lang="fa-IR" smtClean="0">
                <a:effectLst>
                  <a:outerShdw blurRad="38100" dist="38100" dir="2700000" algn="tl">
                    <a:srgbClr val="C0C0C0"/>
                  </a:outerShdw>
                </a:effectLst>
              </a:rPr>
              <a:t>مشتق</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جزئی</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نسبت</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به</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هر</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وزن</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میباشد</a:t>
            </a:r>
            <a:r>
              <a:rPr lang="en-US" smtClean="0">
                <a:effectLst>
                  <a:outerShdw blurRad="38100" dist="38100" dir="2700000" algn="tl">
                    <a:srgbClr val="C0C0C0"/>
                  </a:outerShdw>
                </a:effectLst>
              </a:rPr>
              <a:t>.</a:t>
            </a:r>
          </a:p>
          <a:p>
            <a:pPr eaLnBrk="1" hangingPunct="1">
              <a:defRPr/>
            </a:pPr>
            <a:endParaRPr lang="en-US" smtClean="0">
              <a:effectLst>
                <a:outerShdw blurRad="38100" dist="38100" dir="2700000" algn="tl">
                  <a:srgbClr val="C0C0C0"/>
                </a:outerShdw>
              </a:effectLst>
            </a:endParaRPr>
          </a:p>
        </p:txBody>
      </p:sp>
      <p:sp>
        <p:nvSpPr>
          <p:cNvPr id="57349" name="Text Box 5"/>
          <p:cNvSpPr txBox="1">
            <a:spLocks noChangeArrowheads="1"/>
          </p:cNvSpPr>
          <p:nvPr/>
        </p:nvSpPr>
        <p:spPr bwMode="auto">
          <a:xfrm rot="10749085">
            <a:off x="457200" y="4343400"/>
            <a:ext cx="396875" cy="457200"/>
          </a:xfrm>
          <a:prstGeom prst="rect">
            <a:avLst/>
          </a:prstGeom>
          <a:noFill/>
          <a:ln w="9525">
            <a:noFill/>
            <a:miter lim="800000"/>
            <a:headEnd/>
            <a:tailEnd/>
          </a:ln>
          <a:effectLst/>
        </p:spPr>
        <p:txBody>
          <a:bodyPr>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Δ</a:t>
            </a:r>
            <a:endParaRPr lang="en-US" sz="2000">
              <a:effectLst>
                <a:outerShdw blurRad="38100" dist="38100" dir="2700000" algn="tl">
                  <a:srgbClr val="C0C0C0"/>
                </a:outerShdw>
              </a:effectLst>
              <a:latin typeface="Times New Roman" pitchFamily="18" charset="0"/>
              <a:cs typeface="Times New Roman" pitchFamily="18" charset="0"/>
            </a:endParaRPr>
          </a:p>
        </p:txBody>
      </p:sp>
      <p:sp>
        <p:nvSpPr>
          <p:cNvPr id="57350" name="Text Box 6"/>
          <p:cNvSpPr txBox="1">
            <a:spLocks noChangeArrowheads="1"/>
          </p:cNvSpPr>
          <p:nvPr/>
        </p:nvSpPr>
        <p:spPr bwMode="auto">
          <a:xfrm rot="10749085">
            <a:off x="5791200" y="4876800"/>
            <a:ext cx="396875" cy="457200"/>
          </a:xfrm>
          <a:prstGeom prst="rect">
            <a:avLst/>
          </a:prstGeom>
          <a:noFill/>
          <a:ln w="9525">
            <a:noFill/>
            <a:miter lim="800000"/>
            <a:headEnd/>
            <a:tailEnd/>
          </a:ln>
          <a:effectLst/>
        </p:spPr>
        <p:txBody>
          <a:bodyPr>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Δ</a:t>
            </a:r>
            <a:endParaRPr lang="en-US" sz="200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fa-IR" sz="3900" b="1">
                <a:solidFill>
                  <a:schemeClr val="tx2"/>
                </a:solidFill>
              </a:rPr>
              <a:t>مقدمه</a:t>
            </a:r>
            <a:endParaRPr lang="en-US" sz="3900" b="1">
              <a:solidFill>
                <a:schemeClr val="tx2"/>
              </a:solidFill>
            </a:endParaRPr>
          </a:p>
        </p:txBody>
      </p:sp>
      <p:sp>
        <p:nvSpPr>
          <p:cNvPr id="10243" name="Rectangle 5"/>
          <p:cNvSpPr>
            <a:spLocks noChangeArrowheads="1"/>
          </p:cNvSpPr>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70000"/>
              <a:buFont typeface="Wingdings" pitchFamily="2" charset="2"/>
              <a:buChar char="l"/>
            </a:pPr>
            <a:r>
              <a:rPr lang="fa-IR" sz="3000"/>
              <a:t>شبکه</a:t>
            </a:r>
            <a:r>
              <a:rPr lang="en-US" sz="3000"/>
              <a:t> </a:t>
            </a:r>
            <a:r>
              <a:rPr lang="fa-IR" sz="3000"/>
              <a:t>عصبی</a:t>
            </a:r>
            <a:r>
              <a:rPr lang="en-US" sz="3000"/>
              <a:t> </a:t>
            </a:r>
            <a:r>
              <a:rPr lang="fa-IR" sz="3000"/>
              <a:t>مصنوعی</a:t>
            </a:r>
            <a:r>
              <a:rPr lang="en-US" sz="3000"/>
              <a:t> </a:t>
            </a:r>
            <a:r>
              <a:rPr lang="fa-IR" sz="3000"/>
              <a:t>روشی</a:t>
            </a:r>
            <a:r>
              <a:rPr lang="en-US" sz="3000"/>
              <a:t> </a:t>
            </a:r>
            <a:r>
              <a:rPr lang="fa-IR" sz="3000"/>
              <a:t>عملی</a:t>
            </a:r>
            <a:r>
              <a:rPr lang="en-US" sz="3000"/>
              <a:t> </a:t>
            </a:r>
            <a:r>
              <a:rPr lang="fa-IR" sz="3000"/>
              <a:t>برای</a:t>
            </a:r>
            <a:r>
              <a:rPr lang="en-US" sz="3000"/>
              <a:t> </a:t>
            </a:r>
            <a:r>
              <a:rPr lang="fa-IR" sz="3000"/>
              <a:t>یادگیری</a:t>
            </a:r>
            <a:r>
              <a:rPr lang="en-US" sz="3000"/>
              <a:t> </a:t>
            </a:r>
            <a:r>
              <a:rPr lang="fa-IR" sz="3000"/>
              <a:t>توابع</a:t>
            </a:r>
            <a:r>
              <a:rPr lang="en-US" sz="3000"/>
              <a:t> </a:t>
            </a:r>
            <a:r>
              <a:rPr lang="fa-IR" sz="3000"/>
              <a:t>گوناگون</a:t>
            </a:r>
            <a:r>
              <a:rPr lang="en-US" sz="3000"/>
              <a:t> </a:t>
            </a:r>
            <a:r>
              <a:rPr lang="fa-IR" sz="3000"/>
              <a:t>نظیر</a:t>
            </a:r>
            <a:r>
              <a:rPr lang="en-US" sz="3000"/>
              <a:t> </a:t>
            </a:r>
            <a:r>
              <a:rPr lang="fa-IR" sz="3000"/>
              <a:t>توابع</a:t>
            </a:r>
            <a:r>
              <a:rPr lang="en-US" sz="3000"/>
              <a:t> </a:t>
            </a:r>
            <a:r>
              <a:rPr lang="fa-IR" sz="3000"/>
              <a:t>با</a:t>
            </a:r>
            <a:r>
              <a:rPr lang="en-US" sz="3000"/>
              <a:t> </a:t>
            </a:r>
            <a:r>
              <a:rPr lang="fa-IR" sz="3400">
                <a:solidFill>
                  <a:schemeClr val="tx2"/>
                </a:solidFill>
              </a:rPr>
              <a:t>مقادیر</a:t>
            </a:r>
            <a:r>
              <a:rPr lang="en-US" sz="3400">
                <a:solidFill>
                  <a:schemeClr val="tx2"/>
                </a:solidFill>
              </a:rPr>
              <a:t> </a:t>
            </a:r>
            <a:r>
              <a:rPr lang="fa-IR" sz="3400">
                <a:solidFill>
                  <a:schemeClr val="tx2"/>
                </a:solidFill>
              </a:rPr>
              <a:t>حقیقی</a:t>
            </a:r>
            <a:r>
              <a:rPr lang="fa-IR" sz="3000"/>
              <a:t>،</a:t>
            </a:r>
            <a:r>
              <a:rPr lang="en-US" sz="3000"/>
              <a:t> </a:t>
            </a:r>
            <a:r>
              <a:rPr lang="fa-IR" sz="3000">
                <a:solidFill>
                  <a:schemeClr val="tx2"/>
                </a:solidFill>
              </a:rPr>
              <a:t>توابع</a:t>
            </a:r>
            <a:r>
              <a:rPr lang="en-US" sz="3000">
                <a:solidFill>
                  <a:schemeClr val="tx2"/>
                </a:solidFill>
              </a:rPr>
              <a:t> </a:t>
            </a:r>
            <a:r>
              <a:rPr lang="fa-IR" sz="3000">
                <a:solidFill>
                  <a:schemeClr val="tx2"/>
                </a:solidFill>
              </a:rPr>
              <a:t>با</a:t>
            </a:r>
            <a:r>
              <a:rPr lang="en-US" sz="3000">
                <a:solidFill>
                  <a:schemeClr val="tx2"/>
                </a:solidFill>
              </a:rPr>
              <a:t> </a:t>
            </a:r>
            <a:r>
              <a:rPr lang="fa-IR" sz="3000">
                <a:solidFill>
                  <a:schemeClr val="tx2"/>
                </a:solidFill>
              </a:rPr>
              <a:t>مقادیر</a:t>
            </a:r>
            <a:r>
              <a:rPr lang="en-US" sz="3000">
                <a:solidFill>
                  <a:schemeClr val="tx2"/>
                </a:solidFill>
              </a:rPr>
              <a:t> </a:t>
            </a:r>
            <a:r>
              <a:rPr lang="fa-IR" sz="3000">
                <a:solidFill>
                  <a:schemeClr val="tx2"/>
                </a:solidFill>
              </a:rPr>
              <a:t>گسسته</a:t>
            </a:r>
            <a:r>
              <a:rPr lang="en-US" sz="3000">
                <a:solidFill>
                  <a:schemeClr val="tx2"/>
                </a:solidFill>
              </a:rPr>
              <a:t> </a:t>
            </a:r>
            <a:r>
              <a:rPr lang="fa-IR" sz="3000">
                <a:solidFill>
                  <a:schemeClr val="tx2"/>
                </a:solidFill>
              </a:rPr>
              <a:t>و</a:t>
            </a:r>
            <a:r>
              <a:rPr lang="en-US" sz="3000">
                <a:solidFill>
                  <a:schemeClr val="tx2"/>
                </a:solidFill>
              </a:rPr>
              <a:t> </a:t>
            </a:r>
            <a:r>
              <a:rPr lang="fa-IR" sz="3000">
                <a:solidFill>
                  <a:schemeClr val="tx2"/>
                </a:solidFill>
              </a:rPr>
              <a:t>توابع</a:t>
            </a:r>
            <a:r>
              <a:rPr lang="en-US" sz="3000">
                <a:solidFill>
                  <a:schemeClr val="tx2"/>
                </a:solidFill>
              </a:rPr>
              <a:t> </a:t>
            </a:r>
            <a:r>
              <a:rPr lang="fa-IR" sz="3000">
                <a:solidFill>
                  <a:schemeClr val="tx2"/>
                </a:solidFill>
              </a:rPr>
              <a:t>با</a:t>
            </a:r>
            <a:r>
              <a:rPr lang="en-US" sz="3000">
                <a:solidFill>
                  <a:schemeClr val="tx2"/>
                </a:solidFill>
              </a:rPr>
              <a:t> </a:t>
            </a:r>
            <a:r>
              <a:rPr lang="fa-IR" sz="3000">
                <a:solidFill>
                  <a:schemeClr val="tx2"/>
                </a:solidFill>
              </a:rPr>
              <a:t>مقادیر</a:t>
            </a:r>
            <a:r>
              <a:rPr lang="en-US" sz="3000">
                <a:solidFill>
                  <a:schemeClr val="tx2"/>
                </a:solidFill>
              </a:rPr>
              <a:t> </a:t>
            </a:r>
            <a:r>
              <a:rPr lang="fa-IR" sz="3000">
                <a:solidFill>
                  <a:schemeClr val="tx2"/>
                </a:solidFill>
              </a:rPr>
              <a:t>برداری</a:t>
            </a:r>
            <a:r>
              <a:rPr lang="en-US" sz="3000"/>
              <a:t> </a:t>
            </a:r>
            <a:r>
              <a:rPr lang="fa-IR" sz="3000"/>
              <a:t>میباشد</a:t>
            </a:r>
            <a:r>
              <a:rPr lang="en-US" sz="3000"/>
              <a:t>.</a:t>
            </a:r>
          </a:p>
          <a:p>
            <a:pPr marL="342900" indent="-342900">
              <a:spcBef>
                <a:spcPct val="20000"/>
              </a:spcBef>
              <a:buClr>
                <a:schemeClr val="tx2"/>
              </a:buClr>
              <a:buSzPct val="70000"/>
              <a:buFont typeface="Wingdings" pitchFamily="2" charset="2"/>
              <a:buChar char="l"/>
            </a:pPr>
            <a:r>
              <a:rPr lang="fa-IR" sz="3000"/>
              <a:t>یادگیری</a:t>
            </a:r>
            <a:r>
              <a:rPr lang="en-US" sz="3000"/>
              <a:t> </a:t>
            </a:r>
            <a:r>
              <a:rPr lang="fa-IR" sz="3000"/>
              <a:t>شبکه</a:t>
            </a:r>
            <a:r>
              <a:rPr lang="en-US" sz="3000"/>
              <a:t> </a:t>
            </a:r>
            <a:r>
              <a:rPr lang="fa-IR" sz="3000"/>
              <a:t>عصبی</a:t>
            </a:r>
            <a:r>
              <a:rPr lang="en-US" sz="3000"/>
              <a:t> </a:t>
            </a:r>
            <a:r>
              <a:rPr lang="fa-IR" sz="3000"/>
              <a:t>در</a:t>
            </a:r>
            <a:r>
              <a:rPr lang="en-US" sz="3000"/>
              <a:t> </a:t>
            </a:r>
            <a:r>
              <a:rPr lang="fa-IR" sz="3000"/>
              <a:t>برابر</a:t>
            </a:r>
            <a:r>
              <a:rPr lang="en-US" sz="3000"/>
              <a:t> </a:t>
            </a:r>
            <a:r>
              <a:rPr lang="fa-IR" sz="3000"/>
              <a:t>خطاهای</a:t>
            </a:r>
            <a:r>
              <a:rPr lang="en-US" sz="3000"/>
              <a:t>  </a:t>
            </a:r>
            <a:r>
              <a:rPr lang="fa-IR" sz="3000"/>
              <a:t>داده</a:t>
            </a:r>
            <a:r>
              <a:rPr lang="en-US" sz="3000"/>
              <a:t> </a:t>
            </a:r>
            <a:r>
              <a:rPr lang="fa-IR" sz="3000"/>
              <a:t>های</a:t>
            </a:r>
            <a:r>
              <a:rPr lang="en-US" sz="3000"/>
              <a:t> </a:t>
            </a:r>
            <a:r>
              <a:rPr lang="fa-IR" sz="3000"/>
              <a:t>آموزشی</a:t>
            </a:r>
            <a:r>
              <a:rPr lang="en-US" sz="3000"/>
              <a:t> </a:t>
            </a:r>
            <a:r>
              <a:rPr lang="fa-IR" sz="3000"/>
              <a:t>مصون</a:t>
            </a:r>
            <a:r>
              <a:rPr lang="en-US" sz="3000"/>
              <a:t> </a:t>
            </a:r>
            <a:r>
              <a:rPr lang="fa-IR" sz="3000"/>
              <a:t>بوده</a:t>
            </a:r>
            <a:r>
              <a:rPr lang="en-US" sz="3000"/>
              <a:t>  </a:t>
            </a:r>
            <a:r>
              <a:rPr lang="fa-IR" sz="3000"/>
              <a:t>و</a:t>
            </a:r>
            <a:r>
              <a:rPr lang="en-US" sz="3000"/>
              <a:t> </a:t>
            </a:r>
            <a:r>
              <a:rPr lang="fa-IR" sz="3000"/>
              <a:t>اینگونه</a:t>
            </a:r>
            <a:r>
              <a:rPr lang="en-US" sz="3000"/>
              <a:t> </a:t>
            </a:r>
            <a:r>
              <a:rPr lang="fa-IR" sz="3000"/>
              <a:t>شبکه</a:t>
            </a:r>
            <a:r>
              <a:rPr lang="en-US" sz="3000"/>
              <a:t> </a:t>
            </a:r>
            <a:r>
              <a:rPr lang="fa-IR" sz="3000"/>
              <a:t>ها</a:t>
            </a:r>
            <a:r>
              <a:rPr lang="en-US" sz="3000"/>
              <a:t> </a:t>
            </a:r>
            <a:r>
              <a:rPr lang="fa-IR" sz="3000"/>
              <a:t>با</a:t>
            </a:r>
            <a:r>
              <a:rPr lang="en-US" sz="3000"/>
              <a:t> </a:t>
            </a:r>
            <a:r>
              <a:rPr lang="fa-IR" sz="3000"/>
              <a:t>موفقیت</a:t>
            </a:r>
            <a:r>
              <a:rPr lang="en-US" sz="3000"/>
              <a:t> </a:t>
            </a:r>
            <a:r>
              <a:rPr lang="fa-IR" sz="3000"/>
              <a:t>به</a:t>
            </a:r>
            <a:r>
              <a:rPr lang="en-US" sz="3000"/>
              <a:t> </a:t>
            </a:r>
            <a:r>
              <a:rPr lang="fa-IR" sz="3000"/>
              <a:t>مسائلی</a:t>
            </a:r>
            <a:r>
              <a:rPr lang="en-US" sz="3000"/>
              <a:t> </a:t>
            </a:r>
            <a:r>
              <a:rPr lang="fa-IR" sz="3000"/>
              <a:t>نظیر</a:t>
            </a:r>
            <a:r>
              <a:rPr lang="en-US" sz="3000"/>
              <a:t> </a:t>
            </a:r>
            <a:r>
              <a:rPr lang="fa-IR" sz="3000"/>
              <a:t>شناسائی</a:t>
            </a:r>
            <a:r>
              <a:rPr lang="en-US" sz="3000"/>
              <a:t> </a:t>
            </a:r>
            <a:r>
              <a:rPr lang="fa-IR" sz="3000"/>
              <a:t>گفتار،</a:t>
            </a:r>
            <a:r>
              <a:rPr lang="en-US" sz="3000"/>
              <a:t>  </a:t>
            </a:r>
            <a:r>
              <a:rPr lang="fa-IR" sz="3000"/>
              <a:t>شناسائی</a:t>
            </a:r>
            <a:r>
              <a:rPr lang="en-US" sz="3000"/>
              <a:t> </a:t>
            </a:r>
            <a:r>
              <a:rPr lang="fa-IR" sz="3000"/>
              <a:t>و</a:t>
            </a:r>
            <a:r>
              <a:rPr lang="en-US" sz="3000"/>
              <a:t>  </a:t>
            </a:r>
            <a:r>
              <a:rPr lang="fa-IR" sz="3000"/>
              <a:t>تعبیر</a:t>
            </a:r>
            <a:r>
              <a:rPr lang="en-US" sz="3000"/>
              <a:t> </a:t>
            </a:r>
            <a:r>
              <a:rPr lang="fa-IR" sz="3000"/>
              <a:t>تصاویر،</a:t>
            </a:r>
            <a:r>
              <a:rPr lang="en-US" sz="3000"/>
              <a:t>  </a:t>
            </a:r>
            <a:r>
              <a:rPr lang="fa-IR" sz="3000"/>
              <a:t>و</a:t>
            </a:r>
            <a:r>
              <a:rPr lang="en-US" sz="3000"/>
              <a:t> </a:t>
            </a:r>
            <a:r>
              <a:rPr lang="fa-IR" sz="3000"/>
              <a:t>یادگیری</a:t>
            </a:r>
            <a:r>
              <a:rPr lang="en-US" sz="3000"/>
              <a:t> </a:t>
            </a:r>
            <a:r>
              <a:rPr lang="fa-IR" sz="3000"/>
              <a:t>روبات</a:t>
            </a:r>
            <a:r>
              <a:rPr lang="en-US" sz="3000"/>
              <a:t>  </a:t>
            </a:r>
            <a:r>
              <a:rPr lang="fa-IR" sz="3000"/>
              <a:t>اعمال</a:t>
            </a:r>
            <a:r>
              <a:rPr lang="en-US" sz="3000"/>
              <a:t> </a:t>
            </a:r>
            <a:r>
              <a:rPr lang="fa-IR" sz="3000"/>
              <a:t>شده</a:t>
            </a:r>
            <a:r>
              <a:rPr lang="en-US" sz="3000"/>
              <a:t> </a:t>
            </a:r>
            <a:r>
              <a:rPr lang="fa-IR" sz="3000"/>
              <a:t>است</a:t>
            </a:r>
            <a:r>
              <a:rPr lang="en-US" sz="300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r" eaLnBrk="1" hangingPunct="1"/>
            <a:r>
              <a:rPr lang="fa-IR" smtClean="0"/>
              <a:t>قانون</a:t>
            </a:r>
            <a:r>
              <a:rPr lang="en-US" smtClean="0"/>
              <a:t> </a:t>
            </a:r>
            <a:r>
              <a:rPr lang="fa-IR" smtClean="0"/>
              <a:t>دلتا</a:t>
            </a:r>
            <a:r>
              <a:rPr lang="en-US" smtClean="0"/>
              <a:t> Delta Rule </a:t>
            </a:r>
          </a:p>
        </p:txBody>
      </p:sp>
      <p:sp>
        <p:nvSpPr>
          <p:cNvPr id="58371" name="Rectangle 3"/>
          <p:cNvSpPr>
            <a:spLocks noGrp="1" noChangeArrowheads="1"/>
          </p:cNvSpPr>
          <p:nvPr>
            <p:ph type="body" idx="1"/>
          </p:nvPr>
        </p:nvSpPr>
        <p:spPr/>
        <p:txBody>
          <a:bodyPr/>
          <a:lstStyle/>
          <a:p>
            <a:pPr eaLnBrk="1" hangingPunct="1">
              <a:defRPr/>
            </a:pPr>
            <a:r>
              <a:rPr lang="fa-IR" smtClean="0"/>
              <a:t>برای</a:t>
            </a:r>
            <a:r>
              <a:rPr lang="en-US" smtClean="0"/>
              <a:t> </a:t>
            </a:r>
            <a:r>
              <a:rPr lang="fa-IR" smtClean="0"/>
              <a:t>یک</a:t>
            </a:r>
            <a:r>
              <a:rPr lang="en-US" smtClean="0"/>
              <a:t> </a:t>
            </a:r>
            <a:r>
              <a:rPr lang="fa-IR" smtClean="0"/>
              <a:t>مثال</a:t>
            </a:r>
            <a:r>
              <a:rPr lang="en-US" smtClean="0"/>
              <a:t> </a:t>
            </a:r>
            <a:r>
              <a:rPr lang="fa-IR" smtClean="0"/>
              <a:t>آموزشی</a:t>
            </a:r>
            <a:r>
              <a:rPr lang="en-US" smtClean="0">
                <a:effectLst>
                  <a:outerShdw blurRad="38100" dist="38100" dir="2700000" algn="tl">
                    <a:srgbClr val="C0C0C0"/>
                  </a:outerShdw>
                </a:effectLst>
              </a:rPr>
              <a:t>X = (x1, x2, …, xn)</a:t>
            </a:r>
            <a:r>
              <a:rPr lang="en-US" smtClean="0"/>
              <a:t>  </a:t>
            </a:r>
            <a:r>
              <a:rPr lang="fa-IR" smtClean="0"/>
              <a:t>در</a:t>
            </a:r>
            <a:r>
              <a:rPr lang="en-US" smtClean="0"/>
              <a:t> </a:t>
            </a:r>
            <a:r>
              <a:rPr lang="fa-IR" smtClean="0"/>
              <a:t>هر</a:t>
            </a:r>
            <a:r>
              <a:rPr lang="en-US" smtClean="0"/>
              <a:t> </a:t>
            </a:r>
            <a:r>
              <a:rPr lang="fa-IR" smtClean="0"/>
              <a:t>مرحله</a:t>
            </a:r>
            <a:r>
              <a:rPr lang="en-US" smtClean="0"/>
              <a:t> </a:t>
            </a:r>
            <a:r>
              <a:rPr lang="fa-IR" smtClean="0"/>
              <a:t>وزنها</a:t>
            </a:r>
            <a:r>
              <a:rPr lang="en-US" smtClean="0"/>
              <a:t> </a:t>
            </a:r>
            <a:r>
              <a:rPr lang="fa-IR" smtClean="0"/>
              <a:t>بر</a:t>
            </a:r>
            <a:r>
              <a:rPr lang="en-US" smtClean="0"/>
              <a:t> </a:t>
            </a:r>
            <a:r>
              <a:rPr lang="fa-IR" smtClean="0"/>
              <a:t>اساس</a:t>
            </a:r>
            <a:r>
              <a:rPr lang="en-US" smtClean="0"/>
              <a:t> </a:t>
            </a:r>
            <a:r>
              <a:rPr lang="fa-IR" smtClean="0"/>
              <a:t>قانون</a:t>
            </a:r>
            <a:r>
              <a:rPr lang="en-US" smtClean="0"/>
              <a:t> </a:t>
            </a:r>
            <a:r>
              <a:rPr lang="fa-IR" smtClean="0"/>
              <a:t>دلتا</a:t>
            </a:r>
            <a:r>
              <a:rPr lang="en-US" smtClean="0"/>
              <a:t> </a:t>
            </a:r>
            <a:r>
              <a:rPr lang="fa-IR" smtClean="0"/>
              <a:t>بصورت</a:t>
            </a:r>
            <a:r>
              <a:rPr lang="en-US" smtClean="0"/>
              <a:t> </a:t>
            </a:r>
            <a:r>
              <a:rPr lang="fa-IR" smtClean="0"/>
              <a:t>زیر</a:t>
            </a:r>
            <a:r>
              <a:rPr lang="en-US" smtClean="0"/>
              <a:t> </a:t>
            </a:r>
            <a:r>
              <a:rPr lang="fa-IR" smtClean="0"/>
              <a:t>تغییر</a:t>
            </a:r>
            <a:r>
              <a:rPr lang="en-US" smtClean="0"/>
              <a:t> </a:t>
            </a:r>
            <a:r>
              <a:rPr lang="fa-IR" smtClean="0"/>
              <a:t>میکند</a:t>
            </a:r>
            <a:r>
              <a:rPr lang="en-US" smtClean="0"/>
              <a:t>:</a:t>
            </a:r>
          </a:p>
          <a:p>
            <a:pPr algn="l" eaLnBrk="1" hangingPunct="1">
              <a:buFont typeface="Wingdings" pitchFamily="2" charset="2"/>
              <a:buNone/>
              <a:defRPr/>
            </a:pPr>
            <a:r>
              <a:rPr lang="en-US" smtClean="0">
                <a:effectLst>
                  <a:outerShdw blurRad="38100" dist="38100" dir="2700000" algn="tl">
                    <a:srgbClr val="C0C0C0"/>
                  </a:outerShdw>
                </a:effectLst>
              </a:rPr>
              <a:t>wi  =  wi  +  Δwi</a:t>
            </a:r>
          </a:p>
          <a:p>
            <a:pPr algn="l" eaLnBrk="1" hangingPunct="1">
              <a:buFont typeface="Wingdings" pitchFamily="2" charset="2"/>
              <a:buNone/>
              <a:defRPr/>
            </a:pPr>
            <a:endParaRPr lang="en-US" smtClean="0">
              <a:effectLst>
                <a:outerShdw blurRad="38100" dist="38100" dir="2700000" algn="tl">
                  <a:srgbClr val="C0C0C0"/>
                </a:outerShdw>
              </a:effectLst>
            </a:endParaRPr>
          </a:p>
          <a:p>
            <a:pPr algn="l" eaLnBrk="1" hangingPunct="1">
              <a:buFont typeface="Wingdings" pitchFamily="2" charset="2"/>
              <a:buNone/>
              <a:defRPr/>
            </a:pPr>
            <a:r>
              <a:rPr lang="en-US" smtClean="0">
                <a:effectLst>
                  <a:outerShdw blurRad="38100" dist="38100" dir="2700000" algn="tl">
                    <a:srgbClr val="C0C0C0"/>
                  </a:outerShdw>
                </a:effectLst>
              </a:rPr>
              <a:t>Where Δwi =  -η  E’(</a:t>
            </a:r>
            <a:r>
              <a:rPr lang="en-US" b="1" smtClean="0">
                <a:effectLst>
                  <a:outerShdw blurRad="38100" dist="38100" dir="2700000" algn="tl">
                    <a:srgbClr val="C0C0C0"/>
                  </a:outerShdw>
                </a:effectLst>
              </a:rPr>
              <a:t>W</a:t>
            </a:r>
            <a:r>
              <a:rPr lang="en-US" smtClean="0">
                <a:effectLst>
                  <a:outerShdw blurRad="38100" dist="38100" dir="2700000" algn="tl">
                    <a:srgbClr val="C0C0C0"/>
                  </a:outerShdw>
                </a:effectLst>
              </a:rPr>
              <a:t>)/wi</a:t>
            </a:r>
          </a:p>
          <a:p>
            <a:pPr algn="l" eaLnBrk="1" hangingPunct="1">
              <a:buFont typeface="Wingdings" pitchFamily="2" charset="2"/>
              <a:buNone/>
              <a:defRPr/>
            </a:pPr>
            <a:endParaRPr lang="en-US" smtClean="0">
              <a:effectLst>
                <a:outerShdw blurRad="38100" dist="38100" dir="2700000" algn="tl">
                  <a:srgbClr val="C0C0C0"/>
                </a:outerShdw>
              </a:effectLst>
            </a:endParaRPr>
          </a:p>
          <a:p>
            <a:pPr algn="l" eaLnBrk="1" hangingPunct="1">
              <a:buFont typeface="Wingdings" pitchFamily="2" charset="2"/>
              <a:buNone/>
              <a:defRPr/>
            </a:pPr>
            <a:r>
              <a:rPr lang="en-US" smtClean="0">
                <a:effectLst>
                  <a:outerShdw blurRad="38100" dist="38100" dir="2700000" algn="tl">
                    <a:srgbClr val="C0C0C0"/>
                  </a:outerShdw>
                </a:effectLst>
              </a:rPr>
              <a:t>η: learning rate (e.g., 0.1)</a:t>
            </a:r>
          </a:p>
          <a:p>
            <a:pPr eaLnBrk="1" hangingPunct="1">
              <a:buFont typeface="Wingdings" pitchFamily="2" charset="2"/>
              <a:buNone/>
              <a:defRPr/>
            </a:pPr>
            <a:r>
              <a:rPr lang="fa-IR" smtClean="0">
                <a:effectLst>
                  <a:outerShdw blurRad="38100" dist="38100" dir="2700000" algn="tl">
                    <a:srgbClr val="C0C0C0"/>
                  </a:outerShdw>
                </a:effectLst>
              </a:rPr>
              <a:t>علامت</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منفی</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نشاندهنده</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حرکت</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در</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جهت</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کاهش</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شیب</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است</a:t>
            </a:r>
            <a:r>
              <a:rPr lang="en-US" smtClean="0">
                <a:effectLst>
                  <a:outerShdw blurRad="38100" dist="38100" dir="2700000" algn="tl">
                    <a:srgbClr val="C0C0C0"/>
                  </a:outerShdw>
                </a:effectLst>
              </a:rPr>
              <a:t>.</a:t>
            </a: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r" eaLnBrk="1" hangingPunct="1"/>
            <a:r>
              <a:rPr lang="fa-IR" smtClean="0"/>
              <a:t>محاسبه</a:t>
            </a:r>
            <a:r>
              <a:rPr lang="en-US" smtClean="0"/>
              <a:t> </a:t>
            </a:r>
            <a:r>
              <a:rPr lang="fa-IR" smtClean="0"/>
              <a:t>گرادیان</a:t>
            </a:r>
            <a:endParaRPr lang="en-US" smtClean="0"/>
          </a:p>
        </p:txBody>
      </p:sp>
      <p:sp>
        <p:nvSpPr>
          <p:cNvPr id="59395" name="Rectangle 3"/>
          <p:cNvSpPr>
            <a:spLocks noGrp="1" noChangeArrowheads="1"/>
          </p:cNvSpPr>
          <p:nvPr>
            <p:ph type="body" idx="1"/>
          </p:nvPr>
        </p:nvSpPr>
        <p:spPr/>
        <p:txBody>
          <a:bodyPr/>
          <a:lstStyle/>
          <a:p>
            <a:pPr eaLnBrk="1" hangingPunct="1">
              <a:defRPr/>
            </a:pPr>
            <a:r>
              <a:rPr lang="fa-IR" smtClean="0">
                <a:effectLst>
                  <a:outerShdw blurRad="38100" dist="38100" dir="2700000" algn="tl">
                    <a:srgbClr val="C0C0C0"/>
                  </a:outerShdw>
                </a:effectLst>
              </a:rPr>
              <a:t>با</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مشتق</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گیری</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جزئی</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از</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رابطه</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خطا</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میتوان</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بسادگی</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گرادیان</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را</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محاسبه</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نمود</a:t>
            </a:r>
            <a:r>
              <a:rPr lang="en-US" smtClean="0">
                <a:effectLst>
                  <a:outerShdw blurRad="38100" dist="38100" dir="2700000" algn="tl">
                    <a:srgbClr val="C0C0C0"/>
                  </a:outerShdw>
                </a:effectLst>
              </a:rPr>
              <a:t>:</a:t>
            </a:r>
          </a:p>
          <a:p>
            <a:pPr algn="l" eaLnBrk="1" hangingPunct="1">
              <a:buFont typeface="Wingdings" pitchFamily="2" charset="2"/>
              <a:buNone/>
              <a:defRPr/>
            </a:pPr>
            <a:r>
              <a:rPr lang="en-US" smtClean="0">
                <a:effectLst>
                  <a:outerShdw blurRad="38100" dist="38100" dir="2700000" algn="tl">
                    <a:srgbClr val="C0C0C0"/>
                  </a:outerShdw>
                </a:effectLst>
              </a:rPr>
              <a:t>E’(W)/ w</a:t>
            </a:r>
            <a:r>
              <a:rPr lang="en-US" baseline="-25000" smtClean="0">
                <a:effectLst>
                  <a:outerShdw blurRad="38100" dist="38100" dir="2700000" algn="tl">
                    <a:srgbClr val="C0C0C0"/>
                  </a:outerShdw>
                </a:effectLst>
              </a:rPr>
              <a:t>i</a:t>
            </a:r>
            <a:r>
              <a:rPr lang="en-US" smtClean="0">
                <a:effectLst>
                  <a:outerShdw blurRad="38100" dist="38100" dir="2700000" algn="tl">
                    <a:srgbClr val="C0C0C0"/>
                  </a:outerShdw>
                </a:effectLst>
              </a:rPr>
              <a:t> = Σ</a:t>
            </a:r>
            <a:r>
              <a:rPr lang="en-US" baseline="-25000" smtClean="0">
                <a:effectLst>
                  <a:outerShdw blurRad="38100" dist="38100" dir="2700000" algn="tl">
                    <a:srgbClr val="C0C0C0"/>
                  </a:outerShdw>
                </a:effectLst>
              </a:rPr>
              <a:t>i</a:t>
            </a:r>
            <a:r>
              <a:rPr lang="en-US" smtClean="0">
                <a:effectLst>
                  <a:outerShdw blurRad="38100" dist="38100" dir="2700000" algn="tl">
                    <a:srgbClr val="C0C0C0"/>
                  </a:outerShdw>
                </a:effectLst>
              </a:rPr>
              <a:t> (t</a:t>
            </a:r>
            <a:r>
              <a:rPr lang="en-US" baseline="-25000" smtClean="0">
                <a:effectLst>
                  <a:outerShdw blurRad="38100" dist="38100" dir="2700000" algn="tl">
                    <a:srgbClr val="C0C0C0"/>
                  </a:outerShdw>
                </a:effectLst>
              </a:rPr>
              <a:t>i</a:t>
            </a:r>
            <a:r>
              <a:rPr lang="en-US" smtClean="0">
                <a:effectLst>
                  <a:outerShdw blurRad="38100" dist="38100" dir="2700000" algn="tl">
                    <a:srgbClr val="C0C0C0"/>
                  </a:outerShdw>
                </a:effectLst>
              </a:rPr>
              <a:t> – O</a:t>
            </a:r>
            <a:r>
              <a:rPr lang="en-US" baseline="-25000" smtClean="0">
                <a:effectLst>
                  <a:outerShdw blurRad="38100" dist="38100" dir="2700000" algn="tl">
                    <a:srgbClr val="C0C0C0"/>
                  </a:outerShdw>
                </a:effectLst>
              </a:rPr>
              <a:t>i</a:t>
            </a:r>
            <a:r>
              <a:rPr lang="en-US" smtClean="0">
                <a:effectLst>
                  <a:outerShdw blurRad="38100" dist="38100" dir="2700000" algn="tl">
                    <a:srgbClr val="C0C0C0"/>
                  </a:outerShdw>
                </a:effectLst>
              </a:rPr>
              <a:t>) (-x</a:t>
            </a:r>
            <a:r>
              <a:rPr lang="en-US" baseline="-25000" smtClean="0">
                <a:effectLst>
                  <a:outerShdw blurRad="38100" dist="38100" dir="2700000" algn="tl">
                    <a:srgbClr val="C0C0C0"/>
                  </a:outerShdw>
                </a:effectLst>
              </a:rPr>
              <a:t>i</a:t>
            </a:r>
            <a:r>
              <a:rPr lang="en-US" smtClean="0">
                <a:effectLst>
                  <a:outerShdw blurRad="38100" dist="38100" dir="2700000" algn="tl">
                    <a:srgbClr val="C0C0C0"/>
                  </a:outerShdw>
                </a:effectLst>
              </a:rPr>
              <a:t>)</a:t>
            </a:r>
          </a:p>
          <a:p>
            <a:pPr eaLnBrk="1" hangingPunct="1">
              <a:defRPr/>
            </a:pPr>
            <a:r>
              <a:rPr lang="fa-IR" smtClean="0">
                <a:effectLst>
                  <a:outerShdw blurRad="38100" dist="38100" dir="2700000" algn="tl">
                    <a:srgbClr val="C0C0C0"/>
                  </a:outerShdw>
                </a:effectLst>
              </a:rPr>
              <a:t>لذا</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وزنها</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طبق</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رابطه</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زیر</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تغییر</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خواهند</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نمود</a:t>
            </a:r>
            <a:r>
              <a:rPr lang="en-US" smtClean="0">
                <a:effectLst>
                  <a:outerShdw blurRad="38100" dist="38100" dir="2700000" algn="tl">
                    <a:srgbClr val="C0C0C0"/>
                  </a:outerShdw>
                </a:effectLst>
              </a:rPr>
              <a:t>.</a:t>
            </a:r>
          </a:p>
          <a:p>
            <a:pPr algn="l" eaLnBrk="1" hangingPunct="1">
              <a:buFont typeface="Wingdings" pitchFamily="2" charset="2"/>
              <a:buNone/>
              <a:defRPr/>
            </a:pPr>
            <a:r>
              <a:rPr lang="en-US" smtClean="0">
                <a:effectLst>
                  <a:outerShdw blurRad="38100" dist="38100" dir="2700000" algn="tl">
                    <a:srgbClr val="C0C0C0"/>
                  </a:outerShdw>
                </a:effectLst>
              </a:rPr>
              <a:t>  Δwi = η Σi (ti – oi) xi</a:t>
            </a:r>
          </a:p>
          <a:p>
            <a:pPr eaLnBrk="1" hangingPunct="1">
              <a:defRPr/>
            </a:pPr>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r" eaLnBrk="1" hangingPunct="1"/>
            <a:r>
              <a:rPr lang="fa-IR" smtClean="0"/>
              <a:t>خلاصه</a:t>
            </a:r>
            <a:r>
              <a:rPr lang="en-US" smtClean="0"/>
              <a:t> </a:t>
            </a:r>
            <a:r>
              <a:rPr lang="fa-IR" smtClean="0"/>
              <a:t>یادگیری</a:t>
            </a:r>
            <a:r>
              <a:rPr lang="en-US" smtClean="0"/>
              <a:t> </a:t>
            </a:r>
            <a:r>
              <a:rPr lang="fa-IR" smtClean="0"/>
              <a:t>قانون</a:t>
            </a:r>
            <a:r>
              <a:rPr lang="en-US" smtClean="0"/>
              <a:t> </a:t>
            </a:r>
            <a:r>
              <a:rPr lang="fa-IR" smtClean="0"/>
              <a:t>دلتا</a:t>
            </a:r>
            <a:endParaRPr lang="en-US" smtClean="0"/>
          </a:p>
        </p:txBody>
      </p:sp>
      <p:sp>
        <p:nvSpPr>
          <p:cNvPr id="60419" name="Rectangle 3"/>
          <p:cNvSpPr>
            <a:spLocks noGrp="1" noChangeArrowheads="1"/>
          </p:cNvSpPr>
          <p:nvPr>
            <p:ph type="body" idx="1"/>
          </p:nvPr>
        </p:nvSpPr>
        <p:spPr/>
        <p:txBody>
          <a:bodyPr/>
          <a:lstStyle/>
          <a:p>
            <a:pPr marL="571500" indent="-571500" eaLnBrk="1" hangingPunct="1">
              <a:buFont typeface="Wingdings" pitchFamily="2" charset="2"/>
              <a:buNone/>
              <a:defRPr/>
            </a:pPr>
            <a:r>
              <a:rPr lang="fa-IR" dirty="0" smtClean="0"/>
              <a:t>الگوریتم</a:t>
            </a:r>
            <a:r>
              <a:rPr lang="en-US" dirty="0" smtClean="0"/>
              <a:t> </a:t>
            </a:r>
            <a:r>
              <a:rPr lang="fa-IR" dirty="0" smtClean="0"/>
              <a:t>یادگیری</a:t>
            </a:r>
            <a:r>
              <a:rPr lang="en-US" dirty="0" smtClean="0"/>
              <a:t> </a:t>
            </a:r>
            <a:r>
              <a:rPr lang="fa-IR" dirty="0" smtClean="0"/>
              <a:t>با</a:t>
            </a:r>
            <a:r>
              <a:rPr lang="en-US" dirty="0" smtClean="0"/>
              <a:t> </a:t>
            </a:r>
            <a:r>
              <a:rPr lang="fa-IR" dirty="0" smtClean="0"/>
              <a:t>استفاده</a:t>
            </a:r>
            <a:r>
              <a:rPr lang="en-US" dirty="0" smtClean="0"/>
              <a:t> </a:t>
            </a:r>
            <a:r>
              <a:rPr lang="fa-IR" dirty="0" smtClean="0"/>
              <a:t>از</a:t>
            </a:r>
            <a:r>
              <a:rPr lang="en-US" dirty="0" smtClean="0"/>
              <a:t> </a:t>
            </a:r>
            <a:r>
              <a:rPr lang="fa-IR" dirty="0" smtClean="0"/>
              <a:t>قانون</a:t>
            </a:r>
            <a:r>
              <a:rPr lang="en-US" dirty="0" smtClean="0"/>
              <a:t> </a:t>
            </a:r>
            <a:r>
              <a:rPr lang="fa-IR" dirty="0" smtClean="0"/>
              <a:t>دلتا</a:t>
            </a:r>
            <a:r>
              <a:rPr lang="en-US" dirty="0" smtClean="0"/>
              <a:t> </a:t>
            </a:r>
            <a:r>
              <a:rPr lang="fa-IR" dirty="0" smtClean="0"/>
              <a:t>بصورت</a:t>
            </a:r>
            <a:r>
              <a:rPr lang="en-US" dirty="0" smtClean="0"/>
              <a:t> </a:t>
            </a:r>
            <a:r>
              <a:rPr lang="fa-IR" dirty="0" smtClean="0"/>
              <a:t>زیر</a:t>
            </a:r>
            <a:r>
              <a:rPr lang="en-US" dirty="0" smtClean="0"/>
              <a:t> </a:t>
            </a:r>
            <a:r>
              <a:rPr lang="fa-IR" dirty="0" smtClean="0"/>
              <a:t>میباشد</a:t>
            </a:r>
            <a:r>
              <a:rPr lang="en-US" dirty="0" smtClean="0"/>
              <a:t>.</a:t>
            </a:r>
          </a:p>
          <a:p>
            <a:pPr marL="571500" indent="-571500" eaLnBrk="1" hangingPunct="1">
              <a:buFont typeface="Wingdings" pitchFamily="2" charset="2"/>
              <a:buAutoNum type="arabicPeriod"/>
              <a:defRPr/>
            </a:pPr>
            <a:r>
              <a:rPr lang="fa-IR" dirty="0" smtClean="0"/>
              <a:t>به</a:t>
            </a:r>
            <a:r>
              <a:rPr lang="en-US" dirty="0" smtClean="0"/>
              <a:t> </a:t>
            </a:r>
            <a:r>
              <a:rPr lang="fa-IR" dirty="0" smtClean="0"/>
              <a:t>وزنها</a:t>
            </a:r>
            <a:r>
              <a:rPr lang="en-US" dirty="0" smtClean="0"/>
              <a:t> </a:t>
            </a:r>
            <a:r>
              <a:rPr lang="fa-IR" dirty="0" smtClean="0"/>
              <a:t>مقدار</a:t>
            </a:r>
            <a:r>
              <a:rPr lang="en-US" dirty="0" smtClean="0"/>
              <a:t> </a:t>
            </a:r>
            <a:r>
              <a:rPr lang="fa-IR" dirty="0" smtClean="0"/>
              <a:t>تصادفی</a:t>
            </a:r>
            <a:r>
              <a:rPr lang="en-US" dirty="0" smtClean="0"/>
              <a:t> </a:t>
            </a:r>
            <a:r>
              <a:rPr lang="fa-IR" dirty="0" smtClean="0"/>
              <a:t>نسبت</a:t>
            </a:r>
            <a:r>
              <a:rPr lang="en-US" dirty="0" smtClean="0"/>
              <a:t> </a:t>
            </a:r>
            <a:r>
              <a:rPr lang="fa-IR" dirty="0" smtClean="0"/>
              <a:t>دهید</a:t>
            </a:r>
            <a:endParaRPr lang="en-US" dirty="0" smtClean="0"/>
          </a:p>
          <a:p>
            <a:pPr marL="571500" indent="-571500" eaLnBrk="1" hangingPunct="1">
              <a:buFont typeface="Wingdings" pitchFamily="2" charset="2"/>
              <a:buAutoNum type="arabicPeriod"/>
              <a:defRPr/>
            </a:pPr>
            <a:r>
              <a:rPr lang="fa-IR" dirty="0" smtClean="0"/>
              <a:t>تا</a:t>
            </a:r>
            <a:r>
              <a:rPr lang="en-US" dirty="0" smtClean="0"/>
              <a:t> </a:t>
            </a:r>
            <a:r>
              <a:rPr lang="fa-IR" dirty="0" smtClean="0"/>
              <a:t>رسیدن</a:t>
            </a:r>
            <a:r>
              <a:rPr lang="en-US" dirty="0" smtClean="0"/>
              <a:t> </a:t>
            </a:r>
            <a:r>
              <a:rPr lang="fa-IR" dirty="0" smtClean="0"/>
              <a:t>به</a:t>
            </a:r>
            <a:r>
              <a:rPr lang="en-US" dirty="0" smtClean="0"/>
              <a:t> </a:t>
            </a:r>
            <a:r>
              <a:rPr lang="fa-IR" dirty="0" smtClean="0"/>
              <a:t>شرایط</a:t>
            </a:r>
            <a:r>
              <a:rPr lang="en-US" dirty="0" smtClean="0"/>
              <a:t> </a:t>
            </a:r>
            <a:r>
              <a:rPr lang="fa-IR" dirty="0" smtClean="0"/>
              <a:t>توقف</a:t>
            </a:r>
            <a:r>
              <a:rPr lang="en-US" dirty="0" smtClean="0"/>
              <a:t> </a:t>
            </a:r>
            <a:r>
              <a:rPr lang="fa-IR" dirty="0" smtClean="0"/>
              <a:t>مراحل</a:t>
            </a:r>
            <a:r>
              <a:rPr lang="en-US" dirty="0" smtClean="0"/>
              <a:t> </a:t>
            </a:r>
            <a:r>
              <a:rPr lang="fa-IR" dirty="0" smtClean="0"/>
              <a:t>زیر</a:t>
            </a:r>
            <a:r>
              <a:rPr lang="en-US" dirty="0" smtClean="0"/>
              <a:t> </a:t>
            </a:r>
            <a:r>
              <a:rPr lang="fa-IR" dirty="0" smtClean="0"/>
              <a:t>را</a:t>
            </a:r>
            <a:r>
              <a:rPr lang="en-US" dirty="0" smtClean="0"/>
              <a:t> </a:t>
            </a:r>
            <a:r>
              <a:rPr lang="fa-IR" dirty="0" smtClean="0"/>
              <a:t>ادامه</a:t>
            </a:r>
            <a:r>
              <a:rPr lang="en-US" dirty="0" smtClean="0"/>
              <a:t> </a:t>
            </a:r>
            <a:r>
              <a:rPr lang="fa-IR" dirty="0" smtClean="0"/>
              <a:t>دهید</a:t>
            </a:r>
            <a:endParaRPr lang="en-US" dirty="0" smtClean="0"/>
          </a:p>
          <a:p>
            <a:pPr marL="839788" lvl="1" indent="-495300" eaLnBrk="1" hangingPunct="1">
              <a:defRPr/>
            </a:pPr>
            <a:r>
              <a:rPr lang="fa-IR" dirty="0" smtClean="0"/>
              <a:t>هر</a:t>
            </a:r>
            <a:r>
              <a:rPr lang="en-US" dirty="0" smtClean="0"/>
              <a:t> </a:t>
            </a:r>
            <a:r>
              <a:rPr lang="fa-IR" dirty="0" smtClean="0"/>
              <a:t>وزن</a:t>
            </a:r>
            <a:r>
              <a:rPr lang="en-US" dirty="0" smtClean="0"/>
              <a:t>   </a:t>
            </a:r>
            <a:r>
              <a:rPr lang="en-US" dirty="0" err="1" smtClean="0"/>
              <a:t>w</a:t>
            </a:r>
            <a:r>
              <a:rPr lang="en-US" baseline="-25000" dirty="0" err="1" smtClean="0"/>
              <a:t>i</a:t>
            </a:r>
            <a:r>
              <a:rPr lang="en-US" dirty="0" smtClean="0"/>
              <a:t> </a:t>
            </a:r>
            <a:r>
              <a:rPr lang="fa-IR" dirty="0" smtClean="0"/>
              <a:t>را</a:t>
            </a:r>
            <a:r>
              <a:rPr lang="en-US" dirty="0" smtClean="0"/>
              <a:t> </a:t>
            </a:r>
            <a:r>
              <a:rPr lang="fa-IR" dirty="0" smtClean="0"/>
              <a:t>با</a:t>
            </a:r>
            <a:r>
              <a:rPr lang="en-US" dirty="0" smtClean="0"/>
              <a:t> </a:t>
            </a:r>
            <a:r>
              <a:rPr lang="fa-IR" dirty="0" smtClean="0"/>
              <a:t>مقدار</a:t>
            </a:r>
            <a:r>
              <a:rPr lang="en-US" dirty="0" smtClean="0"/>
              <a:t> </a:t>
            </a:r>
            <a:r>
              <a:rPr lang="fa-IR" dirty="0" smtClean="0"/>
              <a:t>صفر</a:t>
            </a:r>
            <a:r>
              <a:rPr lang="en-US" dirty="0" smtClean="0"/>
              <a:t> </a:t>
            </a:r>
            <a:r>
              <a:rPr lang="fa-IR" dirty="0" smtClean="0"/>
              <a:t>عدد</a:t>
            </a:r>
            <a:r>
              <a:rPr lang="en-US" dirty="0" smtClean="0"/>
              <a:t> </a:t>
            </a:r>
            <a:r>
              <a:rPr lang="fa-IR" dirty="0" smtClean="0"/>
              <a:t>دهی</a:t>
            </a:r>
            <a:r>
              <a:rPr lang="en-US" dirty="0" smtClean="0"/>
              <a:t> </a:t>
            </a:r>
            <a:r>
              <a:rPr lang="fa-IR" dirty="0" smtClean="0"/>
              <a:t>اولیه</a:t>
            </a:r>
            <a:r>
              <a:rPr lang="en-US" dirty="0" smtClean="0"/>
              <a:t> </a:t>
            </a:r>
            <a:r>
              <a:rPr lang="fa-IR" dirty="0" smtClean="0"/>
              <a:t>کنید</a:t>
            </a:r>
            <a:r>
              <a:rPr lang="en-US" dirty="0" smtClean="0"/>
              <a:t>.</a:t>
            </a:r>
          </a:p>
          <a:p>
            <a:pPr marL="839788" lvl="1" indent="-495300" eaLnBrk="1" hangingPunct="1">
              <a:defRPr/>
            </a:pPr>
            <a:r>
              <a:rPr lang="fa-IR" dirty="0" smtClean="0"/>
              <a:t>برای</a:t>
            </a:r>
            <a:r>
              <a:rPr lang="en-US" dirty="0" smtClean="0"/>
              <a:t> </a:t>
            </a:r>
            <a:r>
              <a:rPr lang="fa-IR" dirty="0" smtClean="0"/>
              <a:t>هر</a:t>
            </a:r>
            <a:r>
              <a:rPr lang="en-US" dirty="0" smtClean="0"/>
              <a:t> </a:t>
            </a:r>
            <a:r>
              <a:rPr lang="fa-IR" dirty="0" smtClean="0"/>
              <a:t>مثال</a:t>
            </a:r>
            <a:r>
              <a:rPr lang="en-US" dirty="0" smtClean="0"/>
              <a:t>: </a:t>
            </a:r>
            <a:r>
              <a:rPr lang="fa-IR" dirty="0" smtClean="0"/>
              <a:t>وزن</a:t>
            </a:r>
            <a:r>
              <a:rPr lang="en-US" dirty="0" smtClean="0"/>
              <a:t>   </a:t>
            </a:r>
            <a:r>
              <a:rPr lang="en-US" dirty="0" err="1" smtClean="0"/>
              <a:t>w</a:t>
            </a:r>
            <a:r>
              <a:rPr lang="en-US" baseline="-25000" dirty="0" err="1" smtClean="0"/>
              <a:t>i</a:t>
            </a:r>
            <a:r>
              <a:rPr lang="en-US" dirty="0" smtClean="0"/>
              <a:t>  </a:t>
            </a:r>
            <a:r>
              <a:rPr lang="fa-IR" dirty="0" smtClean="0"/>
              <a:t>را</a:t>
            </a:r>
            <a:r>
              <a:rPr lang="en-US" dirty="0" smtClean="0"/>
              <a:t> </a:t>
            </a:r>
            <a:r>
              <a:rPr lang="fa-IR" dirty="0" smtClean="0"/>
              <a:t>بصورت</a:t>
            </a:r>
            <a:r>
              <a:rPr lang="en-US" dirty="0" smtClean="0"/>
              <a:t> </a:t>
            </a:r>
            <a:r>
              <a:rPr lang="fa-IR" dirty="0" smtClean="0"/>
              <a:t>زیر</a:t>
            </a:r>
            <a:r>
              <a:rPr lang="en-US" dirty="0" smtClean="0"/>
              <a:t> </a:t>
            </a:r>
            <a:r>
              <a:rPr lang="fa-IR" dirty="0" smtClean="0"/>
              <a:t>تغییر</a:t>
            </a:r>
            <a:r>
              <a:rPr lang="en-US" dirty="0" smtClean="0"/>
              <a:t> </a:t>
            </a:r>
            <a:r>
              <a:rPr lang="fa-IR" dirty="0" smtClean="0"/>
              <a:t>دهید</a:t>
            </a:r>
            <a:r>
              <a:rPr lang="en-US" dirty="0" smtClean="0"/>
              <a:t>:</a:t>
            </a:r>
          </a:p>
          <a:p>
            <a:pPr marL="1131888" lvl="2" indent="-438150" algn="l" rtl="0" eaLnBrk="1" hangingPunct="1">
              <a:spcBef>
                <a:spcPct val="0"/>
              </a:spcBef>
              <a:buClrTx/>
              <a:buSzTx/>
              <a:buFontTx/>
              <a:buNone/>
              <a:defRPr/>
            </a:pPr>
            <a:r>
              <a:rPr lang="en-US" dirty="0" err="1" smtClean="0">
                <a:effectLst>
                  <a:outerShdw blurRad="38100" dist="38100" dir="2700000" algn="tl">
                    <a:srgbClr val="C0C0C0"/>
                  </a:outerShdw>
                </a:effectLst>
              </a:rPr>
              <a:t>w</a:t>
            </a:r>
            <a:r>
              <a:rPr lang="en-US" baseline="-25000" dirty="0" err="1" smtClean="0">
                <a:effectLst>
                  <a:outerShdw blurRad="38100" dist="38100" dir="2700000" algn="tl">
                    <a:srgbClr val="C0C0C0"/>
                  </a:outerShdw>
                </a:effectLst>
              </a:rPr>
              <a:t>i</a:t>
            </a:r>
            <a:r>
              <a:rPr lang="en-US" dirty="0" smtClean="0">
                <a:effectLst>
                  <a:outerShdw blurRad="38100" dist="38100" dir="2700000" algn="tl">
                    <a:srgbClr val="C0C0C0"/>
                  </a:outerShdw>
                </a:effectLst>
              </a:rPr>
              <a:t>   =     </a:t>
            </a:r>
            <a:r>
              <a:rPr lang="en-US" dirty="0" err="1" smtClean="0">
                <a:effectLst>
                  <a:outerShdw blurRad="38100" dist="38100" dir="2700000" algn="tl">
                    <a:srgbClr val="C0C0C0"/>
                  </a:outerShdw>
                </a:effectLst>
              </a:rPr>
              <a:t>w</a:t>
            </a:r>
            <a:r>
              <a:rPr lang="en-US" baseline="-25000" dirty="0" err="1" smtClean="0">
                <a:effectLst>
                  <a:outerShdw blurRad="38100" dist="38100" dir="2700000" algn="tl">
                    <a:srgbClr val="C0C0C0"/>
                  </a:outerShdw>
                </a:effectLst>
              </a:rPr>
              <a:t>i</a:t>
            </a:r>
            <a:r>
              <a:rPr lang="en-US" dirty="0" smtClean="0">
                <a:effectLst>
                  <a:outerShdw blurRad="38100" dist="38100" dir="2700000" algn="tl">
                    <a:srgbClr val="C0C0C0"/>
                  </a:outerShdw>
                </a:effectLst>
              </a:rPr>
              <a:t> + η (t – o) x</a:t>
            </a:r>
            <a:r>
              <a:rPr lang="en-US" baseline="-25000" dirty="0" smtClean="0">
                <a:effectLst>
                  <a:outerShdw blurRad="38100" dist="38100" dir="2700000" algn="tl">
                    <a:srgbClr val="C0C0C0"/>
                  </a:outerShdw>
                </a:effectLst>
              </a:rPr>
              <a:t>i</a:t>
            </a:r>
            <a:endParaRPr lang="en-US" dirty="0" smtClean="0">
              <a:effectLst>
                <a:outerShdw blurRad="38100" dist="38100" dir="2700000" algn="tl">
                  <a:srgbClr val="C0C0C0"/>
                </a:outerShdw>
              </a:effectLst>
            </a:endParaRPr>
          </a:p>
          <a:p>
            <a:pPr marL="1131888" lvl="2" indent="-438150" eaLnBrk="1" hangingPunct="1">
              <a:spcBef>
                <a:spcPct val="0"/>
              </a:spcBef>
              <a:buClrTx/>
              <a:buSzTx/>
              <a:buFontTx/>
              <a:buNone/>
              <a:defRPr/>
            </a:pPr>
            <a:r>
              <a:rPr lang="fa-IR" sz="2600" dirty="0" smtClean="0">
                <a:effectLst>
                  <a:outerShdw blurRad="38100" dist="38100" dir="2700000" algn="tl">
                    <a:srgbClr val="C0C0C0"/>
                  </a:outerShdw>
                </a:effectLst>
              </a:rPr>
              <a:t>مقدار</a:t>
            </a:r>
            <a:r>
              <a:rPr lang="en-US" sz="2600" dirty="0" smtClean="0">
                <a:effectLst>
                  <a:outerShdw blurRad="38100" dist="38100" dir="2700000" algn="tl">
                    <a:srgbClr val="C0C0C0"/>
                  </a:outerShdw>
                </a:effectLst>
              </a:rPr>
              <a:t> </a:t>
            </a:r>
            <a:r>
              <a:rPr lang="en-US" dirty="0" err="1" smtClean="0">
                <a:effectLst>
                  <a:outerShdw blurRad="38100" dist="38100" dir="2700000" algn="tl">
                    <a:srgbClr val="C0C0C0"/>
                  </a:outerShdw>
                </a:effectLst>
              </a:rPr>
              <a:t>w</a:t>
            </a:r>
            <a:r>
              <a:rPr lang="en-US" baseline="-25000" dirty="0" err="1" smtClean="0">
                <a:effectLst>
                  <a:outerShdw blurRad="38100" dist="38100" dir="2700000" algn="tl">
                    <a:srgbClr val="C0C0C0"/>
                  </a:outerShdw>
                </a:effectLst>
              </a:rPr>
              <a:t>i</a:t>
            </a:r>
            <a:r>
              <a:rPr lang="en-US" sz="2600" dirty="0" smtClean="0">
                <a:effectLst>
                  <a:outerShdw blurRad="38100" dist="38100" dir="2700000" algn="tl">
                    <a:srgbClr val="C0C0C0"/>
                  </a:outerShdw>
                </a:effectLst>
              </a:rPr>
              <a:t> </a:t>
            </a:r>
            <a:r>
              <a:rPr lang="fa-IR" sz="2600" dirty="0" smtClean="0">
                <a:effectLst>
                  <a:outerShdw blurRad="38100" dist="38100" dir="2700000" algn="tl">
                    <a:srgbClr val="C0C0C0"/>
                  </a:outerShdw>
                </a:effectLst>
              </a:rPr>
              <a:t>را</a:t>
            </a:r>
            <a:r>
              <a:rPr lang="en-US" sz="2600" dirty="0" smtClean="0">
                <a:effectLst>
                  <a:outerShdw blurRad="38100" dist="38100" dir="2700000" algn="tl">
                    <a:srgbClr val="C0C0C0"/>
                  </a:outerShdw>
                </a:effectLst>
              </a:rPr>
              <a:t> </a:t>
            </a:r>
            <a:r>
              <a:rPr lang="fa-IR" sz="2600" dirty="0" smtClean="0">
                <a:effectLst>
                  <a:outerShdw blurRad="38100" dist="38100" dir="2700000" algn="tl">
                    <a:srgbClr val="C0C0C0"/>
                  </a:outerShdw>
                </a:effectLst>
              </a:rPr>
              <a:t>بصورت</a:t>
            </a:r>
            <a:r>
              <a:rPr lang="en-US" sz="2600" dirty="0" smtClean="0">
                <a:effectLst>
                  <a:outerShdw blurRad="38100" dist="38100" dir="2700000" algn="tl">
                    <a:srgbClr val="C0C0C0"/>
                  </a:outerShdw>
                </a:effectLst>
              </a:rPr>
              <a:t> </a:t>
            </a:r>
            <a:r>
              <a:rPr lang="fa-IR" sz="2600" dirty="0" smtClean="0">
                <a:effectLst>
                  <a:outerShdw blurRad="38100" dist="38100" dir="2700000" algn="tl">
                    <a:srgbClr val="C0C0C0"/>
                  </a:outerShdw>
                </a:effectLst>
              </a:rPr>
              <a:t>زیر</a:t>
            </a:r>
            <a:r>
              <a:rPr lang="en-US" sz="2600" dirty="0" smtClean="0">
                <a:effectLst>
                  <a:outerShdw blurRad="38100" dist="38100" dir="2700000" algn="tl">
                    <a:srgbClr val="C0C0C0"/>
                  </a:outerShdw>
                </a:effectLst>
              </a:rPr>
              <a:t> </a:t>
            </a:r>
            <a:r>
              <a:rPr lang="fa-IR" sz="2600" dirty="0" smtClean="0">
                <a:effectLst>
                  <a:outerShdw blurRad="38100" dist="38100" dir="2700000" algn="tl">
                    <a:srgbClr val="C0C0C0"/>
                  </a:outerShdw>
                </a:effectLst>
              </a:rPr>
              <a:t>تغییر</a:t>
            </a:r>
            <a:r>
              <a:rPr lang="en-US" sz="2600" dirty="0" smtClean="0">
                <a:effectLst>
                  <a:outerShdw blurRad="38100" dist="38100" dir="2700000" algn="tl">
                    <a:srgbClr val="C0C0C0"/>
                  </a:outerShdw>
                </a:effectLst>
              </a:rPr>
              <a:t> </a:t>
            </a:r>
            <a:r>
              <a:rPr lang="fa-IR" sz="2600" dirty="0" smtClean="0">
                <a:effectLst>
                  <a:outerShdw blurRad="38100" dist="38100" dir="2700000" algn="tl">
                    <a:srgbClr val="C0C0C0"/>
                  </a:outerShdw>
                </a:effectLst>
              </a:rPr>
              <a:t>دهید</a:t>
            </a:r>
            <a:r>
              <a:rPr lang="en-US" sz="2800" dirty="0" smtClean="0">
                <a:effectLst>
                  <a:outerShdw blurRad="38100" dist="38100" dir="2700000" algn="tl">
                    <a:srgbClr val="C0C0C0"/>
                  </a:outerShdw>
                </a:effectLst>
              </a:rPr>
              <a:t>:</a:t>
            </a:r>
          </a:p>
          <a:p>
            <a:pPr marL="1131888" lvl="2" indent="-438150" algn="l" rtl="0" eaLnBrk="1" hangingPunct="1">
              <a:spcBef>
                <a:spcPct val="0"/>
              </a:spcBef>
              <a:buClrTx/>
              <a:buSzTx/>
              <a:buFontTx/>
              <a:buNone/>
              <a:defRPr/>
            </a:pPr>
            <a:r>
              <a:rPr lang="en-US" dirty="0" err="1" smtClean="0">
                <a:effectLst>
                  <a:outerShdw blurRad="38100" dist="38100" dir="2700000" algn="tl">
                    <a:srgbClr val="C0C0C0"/>
                  </a:outerShdw>
                </a:effectLst>
              </a:rPr>
              <a:t>w</a:t>
            </a:r>
            <a:r>
              <a:rPr lang="en-US" baseline="-25000" dirty="0" err="1" smtClean="0">
                <a:effectLst>
                  <a:outerShdw blurRad="38100" dist="38100" dir="2700000" algn="tl">
                    <a:srgbClr val="C0C0C0"/>
                  </a:outerShdw>
                </a:effectLst>
              </a:rPr>
              <a:t>i</a:t>
            </a:r>
            <a:r>
              <a:rPr lang="en-US" dirty="0" smtClean="0">
                <a:effectLst>
                  <a:outerShdw blurRad="38100" dist="38100" dir="2700000" algn="tl">
                    <a:srgbClr val="C0C0C0"/>
                  </a:outerShdw>
                </a:effectLst>
              </a:rPr>
              <a:t> = </a:t>
            </a:r>
            <a:r>
              <a:rPr lang="en-US" dirty="0" err="1" smtClean="0">
                <a:effectLst>
                  <a:outerShdw blurRad="38100" dist="38100" dir="2700000" algn="tl">
                    <a:srgbClr val="C0C0C0"/>
                  </a:outerShdw>
                </a:effectLst>
              </a:rPr>
              <a:t>w</a:t>
            </a:r>
            <a:r>
              <a:rPr lang="en-US" baseline="-25000" dirty="0" err="1" smtClean="0">
                <a:effectLst>
                  <a:outerShdw blurRad="38100" dist="38100" dir="2700000" algn="tl">
                    <a:srgbClr val="C0C0C0"/>
                  </a:outerShdw>
                </a:effectLst>
              </a:rPr>
              <a:t>i</a:t>
            </a:r>
            <a:r>
              <a:rPr lang="en-US" dirty="0" smtClean="0">
                <a:effectLst>
                  <a:outerShdw blurRad="38100" dist="38100" dir="2700000" algn="tl">
                    <a:srgbClr val="C0C0C0"/>
                  </a:outerShdw>
                </a:effectLst>
              </a:rPr>
              <a:t> +     </a:t>
            </a:r>
            <a:r>
              <a:rPr lang="en-US" dirty="0" err="1" smtClean="0">
                <a:effectLst>
                  <a:outerShdw blurRad="38100" dist="38100" dir="2700000" algn="tl">
                    <a:srgbClr val="C0C0C0"/>
                  </a:outerShdw>
                </a:effectLst>
              </a:rPr>
              <a:t>w</a:t>
            </a:r>
            <a:r>
              <a:rPr lang="en-US" baseline="-25000" dirty="0" err="1" smtClean="0">
                <a:effectLst>
                  <a:outerShdw blurRad="38100" dist="38100" dir="2700000" algn="tl">
                    <a:srgbClr val="C0C0C0"/>
                  </a:outerShdw>
                </a:effectLst>
              </a:rPr>
              <a:t>i</a:t>
            </a:r>
            <a:endParaRPr lang="en-US" dirty="0" smtClean="0">
              <a:effectLst>
                <a:outerShdw blurRad="38100" dist="38100" dir="2700000" algn="tl">
                  <a:srgbClr val="C0C0C0"/>
                </a:outerShdw>
              </a:effectLst>
            </a:endParaRPr>
          </a:p>
          <a:p>
            <a:pPr marL="1131888" lvl="2" indent="-438150" eaLnBrk="1" hangingPunct="1">
              <a:spcBef>
                <a:spcPct val="0"/>
              </a:spcBef>
              <a:buClrTx/>
              <a:buSzTx/>
              <a:buFontTx/>
              <a:buNone/>
              <a:defRPr/>
            </a:pPr>
            <a:r>
              <a:rPr lang="fa-IR" sz="2800" dirty="0" smtClean="0">
                <a:effectLst>
                  <a:outerShdw blurRad="38100" dist="38100" dir="2700000" algn="tl">
                    <a:srgbClr val="C0C0C0"/>
                  </a:outerShdw>
                </a:effectLst>
              </a:rPr>
              <a:t>تا</a:t>
            </a:r>
            <a:r>
              <a:rPr lang="en-US" sz="2800" dirty="0" smtClean="0">
                <a:effectLst>
                  <a:outerShdw blurRad="38100" dist="38100" dir="2700000" algn="tl">
                    <a:srgbClr val="C0C0C0"/>
                  </a:outerShdw>
                </a:effectLst>
              </a:rPr>
              <a:t> </a:t>
            </a:r>
            <a:r>
              <a:rPr lang="fa-IR" sz="2800" dirty="0" smtClean="0">
                <a:effectLst>
                  <a:outerShdw blurRad="38100" dist="38100" dir="2700000" algn="tl">
                    <a:srgbClr val="C0C0C0"/>
                  </a:outerShdw>
                </a:effectLst>
              </a:rPr>
              <a:t>خطا</a:t>
            </a:r>
            <a:r>
              <a:rPr lang="en-US" sz="2800" dirty="0" smtClean="0">
                <a:effectLst>
                  <a:outerShdw blurRad="38100" dist="38100" dir="2700000" algn="tl">
                    <a:srgbClr val="C0C0C0"/>
                  </a:outerShdw>
                </a:effectLst>
              </a:rPr>
              <a:t>  </a:t>
            </a:r>
            <a:r>
              <a:rPr lang="fa-IR" sz="2800" dirty="0" smtClean="0">
                <a:effectLst>
                  <a:outerShdw blurRad="38100" dist="38100" dir="2700000" algn="tl">
                    <a:srgbClr val="C0C0C0"/>
                  </a:outerShdw>
                </a:effectLst>
              </a:rPr>
              <a:t>بسیار</a:t>
            </a:r>
            <a:r>
              <a:rPr lang="en-US" sz="2800" dirty="0" smtClean="0">
                <a:effectLst>
                  <a:outerShdw blurRad="38100" dist="38100" dir="2700000" algn="tl">
                    <a:srgbClr val="C0C0C0"/>
                  </a:outerShdw>
                </a:effectLst>
              </a:rPr>
              <a:t> </a:t>
            </a:r>
            <a:r>
              <a:rPr lang="fa-IR" sz="2800" dirty="0" smtClean="0">
                <a:effectLst>
                  <a:outerShdw blurRad="38100" dist="38100" dir="2700000" algn="tl">
                    <a:srgbClr val="C0C0C0"/>
                  </a:outerShdw>
                </a:effectLst>
              </a:rPr>
              <a:t>کوچک</a:t>
            </a:r>
            <a:r>
              <a:rPr lang="en-US" sz="2800" dirty="0" smtClean="0">
                <a:effectLst>
                  <a:outerShdw blurRad="38100" dist="38100" dir="2700000" algn="tl">
                    <a:srgbClr val="C0C0C0"/>
                  </a:outerShdw>
                </a:effectLst>
              </a:rPr>
              <a:t> </a:t>
            </a:r>
            <a:r>
              <a:rPr lang="fa-IR" sz="2800" dirty="0" smtClean="0">
                <a:effectLst>
                  <a:outerShdw blurRad="38100" dist="38100" dir="2700000" algn="tl">
                    <a:srgbClr val="C0C0C0"/>
                  </a:outerShdw>
                </a:effectLst>
              </a:rPr>
              <a:t>شود</a:t>
            </a:r>
            <a:endParaRPr lang="en-US" sz="2800" dirty="0" smtClean="0">
              <a:effectLst>
                <a:outerShdw blurRad="38100" dist="38100" dir="2700000" algn="tl">
                  <a:srgbClr val="C0C0C0"/>
                </a:outerShdw>
              </a:effectLst>
            </a:endParaRPr>
          </a:p>
        </p:txBody>
      </p:sp>
      <p:sp>
        <p:nvSpPr>
          <p:cNvPr id="60421" name="Text Box 5"/>
          <p:cNvSpPr txBox="1">
            <a:spLocks noChangeArrowheads="1"/>
          </p:cNvSpPr>
          <p:nvPr/>
        </p:nvSpPr>
        <p:spPr bwMode="auto">
          <a:xfrm rot="10749085">
            <a:off x="6096000" y="3429000"/>
            <a:ext cx="396875" cy="457200"/>
          </a:xfrm>
          <a:prstGeom prst="rect">
            <a:avLst/>
          </a:prstGeom>
          <a:noFill/>
          <a:ln w="9525">
            <a:noFill/>
            <a:miter lim="800000"/>
            <a:headEnd/>
            <a:tailEnd/>
          </a:ln>
          <a:effectLst/>
        </p:spPr>
        <p:txBody>
          <a:bodyPr>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Δ</a:t>
            </a:r>
          </a:p>
        </p:txBody>
      </p:sp>
      <p:sp>
        <p:nvSpPr>
          <p:cNvPr id="60422" name="Text Box 6"/>
          <p:cNvSpPr txBox="1">
            <a:spLocks noChangeArrowheads="1"/>
          </p:cNvSpPr>
          <p:nvPr/>
        </p:nvSpPr>
        <p:spPr bwMode="auto">
          <a:xfrm rot="10749085">
            <a:off x="2422525" y="5029200"/>
            <a:ext cx="396875" cy="457200"/>
          </a:xfrm>
          <a:prstGeom prst="rect">
            <a:avLst/>
          </a:prstGeom>
          <a:noFill/>
          <a:ln w="9525">
            <a:noFill/>
            <a:miter lim="800000"/>
            <a:headEnd/>
            <a:tailEnd/>
          </a:ln>
          <a:effectLst/>
        </p:spPr>
        <p:txBody>
          <a:bodyPr>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Δ</a:t>
            </a:r>
          </a:p>
        </p:txBody>
      </p:sp>
      <p:sp>
        <p:nvSpPr>
          <p:cNvPr id="60423" name="Text Box 7"/>
          <p:cNvSpPr txBox="1">
            <a:spLocks noChangeArrowheads="1"/>
          </p:cNvSpPr>
          <p:nvPr/>
        </p:nvSpPr>
        <p:spPr bwMode="auto">
          <a:xfrm rot="10749085">
            <a:off x="4784725" y="3886200"/>
            <a:ext cx="396875" cy="457200"/>
          </a:xfrm>
          <a:prstGeom prst="rect">
            <a:avLst/>
          </a:prstGeom>
          <a:noFill/>
          <a:ln w="9525">
            <a:noFill/>
            <a:miter lim="800000"/>
            <a:headEnd/>
            <a:tailEnd/>
          </a:ln>
          <a:effectLst/>
        </p:spPr>
        <p:txBody>
          <a:bodyPr>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Δ </a:t>
            </a:r>
          </a:p>
        </p:txBody>
      </p:sp>
      <p:sp>
        <p:nvSpPr>
          <p:cNvPr id="60424" name="Text Box 8"/>
          <p:cNvSpPr txBox="1">
            <a:spLocks noChangeArrowheads="1"/>
          </p:cNvSpPr>
          <p:nvPr/>
        </p:nvSpPr>
        <p:spPr bwMode="auto">
          <a:xfrm rot="10749085">
            <a:off x="1981200" y="4267200"/>
            <a:ext cx="396875" cy="457200"/>
          </a:xfrm>
          <a:prstGeom prst="rect">
            <a:avLst/>
          </a:prstGeom>
          <a:noFill/>
          <a:ln w="9525">
            <a:noFill/>
            <a:miter lim="800000"/>
            <a:headEnd/>
            <a:tailEnd/>
          </a:ln>
          <a:effectLst/>
        </p:spPr>
        <p:txBody>
          <a:bodyPr>
            <a:spAutoFit/>
          </a:bodyPr>
          <a:lstStyle/>
          <a:p>
            <a:pPr algn="l" rtl="0">
              <a:defRPr/>
            </a:pPr>
            <a:r>
              <a:rPr lang="en-US" sz="2400" dirty="0">
                <a:effectLst>
                  <a:outerShdw blurRad="38100" dist="38100" dir="2700000" algn="tl">
                    <a:srgbClr val="C0C0C0"/>
                  </a:outerShdw>
                </a:effectLst>
                <a:latin typeface="Times New Roman" pitchFamily="18" charset="0"/>
                <a:cs typeface="Times New Roman" pitchFamily="18" charset="0"/>
              </a:rPr>
              <a:t>Δ </a:t>
            </a:r>
          </a:p>
        </p:txBody>
      </p:sp>
      <p:sp>
        <p:nvSpPr>
          <p:cNvPr id="60425" name="Text Box 9"/>
          <p:cNvSpPr txBox="1">
            <a:spLocks noChangeArrowheads="1"/>
          </p:cNvSpPr>
          <p:nvPr/>
        </p:nvSpPr>
        <p:spPr bwMode="auto">
          <a:xfrm rot="10749085">
            <a:off x="898525" y="4267200"/>
            <a:ext cx="396875" cy="457200"/>
          </a:xfrm>
          <a:prstGeom prst="rect">
            <a:avLst/>
          </a:prstGeom>
          <a:noFill/>
          <a:ln w="9525">
            <a:noFill/>
            <a:miter lim="800000"/>
            <a:headEnd/>
            <a:tailEnd/>
          </a:ln>
          <a:effectLst/>
        </p:spPr>
        <p:txBody>
          <a:bodyPr>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Δ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r" eaLnBrk="1" hangingPunct="1"/>
            <a:r>
              <a:rPr lang="fa-IR" smtClean="0"/>
              <a:t>مشکلات</a:t>
            </a:r>
            <a:r>
              <a:rPr lang="en-US" smtClean="0"/>
              <a:t> </a:t>
            </a:r>
            <a:r>
              <a:rPr lang="fa-IR" smtClean="0"/>
              <a:t>روش</a:t>
            </a:r>
            <a:r>
              <a:rPr lang="en-US" smtClean="0"/>
              <a:t> gradient descent </a:t>
            </a:r>
          </a:p>
        </p:txBody>
      </p:sp>
      <p:sp>
        <p:nvSpPr>
          <p:cNvPr id="29699" name="Rectangle 3"/>
          <p:cNvSpPr>
            <a:spLocks noGrp="1" noChangeArrowheads="1"/>
          </p:cNvSpPr>
          <p:nvPr>
            <p:ph type="body" idx="1"/>
          </p:nvPr>
        </p:nvSpPr>
        <p:spPr/>
        <p:txBody>
          <a:bodyPr/>
          <a:lstStyle/>
          <a:p>
            <a:pPr marL="571500" indent="-571500" eaLnBrk="1" hangingPunct="1">
              <a:buFont typeface="Wingdings" pitchFamily="2" charset="2"/>
              <a:buAutoNum type="arabicPeriod"/>
            </a:pPr>
            <a:r>
              <a:rPr lang="fa-IR" smtClean="0"/>
              <a:t>ممکن</a:t>
            </a:r>
            <a:r>
              <a:rPr lang="en-US" smtClean="0"/>
              <a:t> </a:t>
            </a:r>
            <a:r>
              <a:rPr lang="fa-IR" smtClean="0"/>
              <a:t>است</a:t>
            </a:r>
            <a:r>
              <a:rPr lang="en-US" smtClean="0"/>
              <a:t> </a:t>
            </a:r>
            <a:r>
              <a:rPr lang="fa-IR" smtClean="0"/>
              <a:t>همگرا</a:t>
            </a:r>
            <a:r>
              <a:rPr lang="en-US" smtClean="0"/>
              <a:t> </a:t>
            </a:r>
            <a:r>
              <a:rPr lang="fa-IR" smtClean="0"/>
              <a:t>شدن</a:t>
            </a:r>
            <a:r>
              <a:rPr lang="en-US" smtClean="0"/>
              <a:t> </a:t>
            </a:r>
            <a:r>
              <a:rPr lang="fa-IR" smtClean="0"/>
              <a:t>به</a:t>
            </a:r>
            <a:r>
              <a:rPr lang="en-US" smtClean="0"/>
              <a:t> </a:t>
            </a:r>
            <a:r>
              <a:rPr lang="fa-IR" smtClean="0"/>
              <a:t>یک</a:t>
            </a:r>
            <a:r>
              <a:rPr lang="en-US" smtClean="0"/>
              <a:t> </a:t>
            </a:r>
            <a:r>
              <a:rPr lang="fa-IR" smtClean="0"/>
              <a:t>مقدار</a:t>
            </a:r>
            <a:r>
              <a:rPr lang="en-US" smtClean="0"/>
              <a:t> </a:t>
            </a:r>
            <a:r>
              <a:rPr lang="fa-IR" smtClean="0"/>
              <a:t>مینیمم</a:t>
            </a:r>
            <a:r>
              <a:rPr lang="en-US" smtClean="0"/>
              <a:t> </a:t>
            </a:r>
            <a:r>
              <a:rPr lang="fa-IR" smtClean="0"/>
              <a:t>زمان</a:t>
            </a:r>
            <a:r>
              <a:rPr lang="en-US" smtClean="0"/>
              <a:t> </a:t>
            </a:r>
            <a:r>
              <a:rPr lang="fa-IR" smtClean="0"/>
              <a:t>زیادی</a:t>
            </a:r>
            <a:r>
              <a:rPr lang="en-US" smtClean="0"/>
              <a:t> </a:t>
            </a:r>
            <a:r>
              <a:rPr lang="fa-IR" smtClean="0"/>
              <a:t>لازم</a:t>
            </a:r>
            <a:r>
              <a:rPr lang="en-US" smtClean="0"/>
              <a:t> </a:t>
            </a:r>
            <a:r>
              <a:rPr lang="fa-IR" smtClean="0"/>
              <a:t>داشته</a:t>
            </a:r>
            <a:r>
              <a:rPr lang="en-US" smtClean="0"/>
              <a:t> </a:t>
            </a:r>
            <a:r>
              <a:rPr lang="fa-IR" smtClean="0"/>
              <a:t>باشد</a:t>
            </a:r>
            <a:r>
              <a:rPr lang="en-US" smtClean="0"/>
              <a:t>.</a:t>
            </a:r>
          </a:p>
          <a:p>
            <a:pPr marL="571500" indent="-571500" eaLnBrk="1" hangingPunct="1">
              <a:buFont typeface="Wingdings" pitchFamily="2" charset="2"/>
              <a:buAutoNum type="arabicPeriod"/>
            </a:pPr>
            <a:r>
              <a:rPr lang="fa-IR" smtClean="0"/>
              <a:t>اگر</a:t>
            </a:r>
            <a:r>
              <a:rPr lang="en-US" smtClean="0"/>
              <a:t> </a:t>
            </a:r>
            <a:r>
              <a:rPr lang="fa-IR" smtClean="0"/>
              <a:t>در</a:t>
            </a:r>
            <a:r>
              <a:rPr lang="en-US" smtClean="0"/>
              <a:t> </a:t>
            </a:r>
            <a:r>
              <a:rPr lang="fa-IR" smtClean="0"/>
              <a:t>سطح</a:t>
            </a:r>
            <a:r>
              <a:rPr lang="en-US" smtClean="0"/>
              <a:t> </a:t>
            </a:r>
            <a:r>
              <a:rPr lang="fa-IR" smtClean="0"/>
              <a:t>خطا</a:t>
            </a:r>
            <a:r>
              <a:rPr lang="en-US" smtClean="0"/>
              <a:t>  </a:t>
            </a:r>
            <a:r>
              <a:rPr lang="fa-IR" smtClean="0"/>
              <a:t>چندین</a:t>
            </a:r>
            <a:r>
              <a:rPr lang="en-US" smtClean="0"/>
              <a:t> </a:t>
            </a:r>
            <a:r>
              <a:rPr lang="fa-IR" smtClean="0"/>
              <a:t>مینیمم</a:t>
            </a:r>
            <a:r>
              <a:rPr lang="en-US" smtClean="0"/>
              <a:t> </a:t>
            </a:r>
            <a:r>
              <a:rPr lang="fa-IR" smtClean="0"/>
              <a:t>محلی</a:t>
            </a:r>
            <a:r>
              <a:rPr lang="en-US" smtClean="0"/>
              <a:t> </a:t>
            </a:r>
            <a:r>
              <a:rPr lang="fa-IR" smtClean="0"/>
              <a:t>وجود</a:t>
            </a:r>
            <a:r>
              <a:rPr lang="en-US" smtClean="0"/>
              <a:t> </a:t>
            </a:r>
            <a:r>
              <a:rPr lang="fa-IR" smtClean="0"/>
              <a:t>داشته</a:t>
            </a:r>
            <a:r>
              <a:rPr lang="en-US" smtClean="0"/>
              <a:t> </a:t>
            </a:r>
            <a:r>
              <a:rPr lang="fa-IR" smtClean="0"/>
              <a:t>باشد</a:t>
            </a:r>
            <a:r>
              <a:rPr lang="en-US" smtClean="0"/>
              <a:t> </a:t>
            </a:r>
            <a:r>
              <a:rPr lang="fa-IR" smtClean="0"/>
              <a:t>تضمینی</a:t>
            </a:r>
            <a:r>
              <a:rPr lang="en-US" smtClean="0"/>
              <a:t> </a:t>
            </a:r>
            <a:r>
              <a:rPr lang="fa-IR" smtClean="0"/>
              <a:t>وجود</a:t>
            </a:r>
            <a:r>
              <a:rPr lang="en-US" smtClean="0"/>
              <a:t> </a:t>
            </a:r>
            <a:r>
              <a:rPr lang="fa-IR" smtClean="0"/>
              <a:t>ندارد</a:t>
            </a:r>
            <a:r>
              <a:rPr lang="en-US" smtClean="0"/>
              <a:t> </a:t>
            </a:r>
            <a:r>
              <a:rPr lang="fa-IR" smtClean="0"/>
              <a:t>که</a:t>
            </a:r>
            <a:r>
              <a:rPr lang="en-US" smtClean="0"/>
              <a:t> </a:t>
            </a:r>
            <a:r>
              <a:rPr lang="fa-IR" smtClean="0"/>
              <a:t>الگوریتم</a:t>
            </a:r>
            <a:r>
              <a:rPr lang="en-US" smtClean="0"/>
              <a:t>  </a:t>
            </a:r>
            <a:r>
              <a:rPr lang="fa-IR" smtClean="0"/>
              <a:t>مینیمم</a:t>
            </a:r>
            <a:r>
              <a:rPr lang="en-US" smtClean="0"/>
              <a:t> </a:t>
            </a:r>
            <a:r>
              <a:rPr lang="fa-IR" smtClean="0"/>
              <a:t>مطلق</a:t>
            </a:r>
            <a:r>
              <a:rPr lang="en-US" smtClean="0"/>
              <a:t> </a:t>
            </a:r>
            <a:r>
              <a:rPr lang="fa-IR" smtClean="0"/>
              <a:t>را</a:t>
            </a:r>
            <a:r>
              <a:rPr lang="en-US" smtClean="0"/>
              <a:t> </a:t>
            </a:r>
            <a:r>
              <a:rPr lang="fa-IR" smtClean="0"/>
              <a:t>پیدا</a:t>
            </a:r>
            <a:r>
              <a:rPr lang="en-US" smtClean="0"/>
              <a:t> </a:t>
            </a:r>
            <a:r>
              <a:rPr lang="fa-IR" smtClean="0"/>
              <a:t>بکند</a:t>
            </a:r>
            <a:r>
              <a:rPr lang="en-US" smtClean="0"/>
              <a:t>.</a:t>
            </a:r>
          </a:p>
          <a:p>
            <a:pPr marL="571500" indent="-571500" eaLnBrk="1" hangingPunct="1"/>
            <a:endParaRPr lang="en-US" smtClean="0"/>
          </a:p>
          <a:p>
            <a:pPr marL="571500" indent="-571500" eaLnBrk="1" hangingPunct="1">
              <a:buFont typeface="Wingdings" pitchFamily="2" charset="2"/>
              <a:buNone/>
            </a:pPr>
            <a:r>
              <a:rPr lang="fa-IR" smtClean="0"/>
              <a:t>در</a:t>
            </a:r>
            <a:r>
              <a:rPr lang="en-US" smtClean="0"/>
              <a:t> </a:t>
            </a:r>
            <a:r>
              <a:rPr lang="fa-IR" smtClean="0"/>
              <a:t>ضمن</a:t>
            </a:r>
            <a:r>
              <a:rPr lang="en-US" smtClean="0"/>
              <a:t> </a:t>
            </a:r>
            <a:r>
              <a:rPr lang="fa-IR" smtClean="0"/>
              <a:t>این</a:t>
            </a:r>
            <a:r>
              <a:rPr lang="en-US" smtClean="0"/>
              <a:t> </a:t>
            </a:r>
            <a:r>
              <a:rPr lang="fa-IR" smtClean="0"/>
              <a:t>روش</a:t>
            </a:r>
            <a:r>
              <a:rPr lang="en-US" smtClean="0"/>
              <a:t> </a:t>
            </a:r>
            <a:r>
              <a:rPr lang="fa-IR" smtClean="0"/>
              <a:t>وقتی</a:t>
            </a:r>
            <a:r>
              <a:rPr lang="en-US" smtClean="0"/>
              <a:t> </a:t>
            </a:r>
            <a:r>
              <a:rPr lang="fa-IR" smtClean="0"/>
              <a:t>قابل</a:t>
            </a:r>
            <a:r>
              <a:rPr lang="en-US" smtClean="0"/>
              <a:t> </a:t>
            </a:r>
            <a:r>
              <a:rPr lang="fa-IR" smtClean="0"/>
              <a:t>استفاده</a:t>
            </a:r>
            <a:r>
              <a:rPr lang="en-US" smtClean="0"/>
              <a:t> </a:t>
            </a:r>
            <a:r>
              <a:rPr lang="fa-IR" smtClean="0"/>
              <a:t>است</a:t>
            </a:r>
            <a:r>
              <a:rPr lang="en-US" smtClean="0"/>
              <a:t> </a:t>
            </a:r>
            <a:r>
              <a:rPr lang="fa-IR" smtClean="0"/>
              <a:t>که</a:t>
            </a:r>
            <a:r>
              <a:rPr lang="en-US" smtClean="0"/>
              <a:t>:</a:t>
            </a:r>
          </a:p>
          <a:p>
            <a:pPr marL="571500" indent="-571500" eaLnBrk="1" hangingPunct="1"/>
            <a:r>
              <a:rPr lang="en-US" smtClean="0"/>
              <a:t> </a:t>
            </a:r>
            <a:r>
              <a:rPr lang="fa-IR" smtClean="0"/>
              <a:t>فضای</a:t>
            </a:r>
            <a:r>
              <a:rPr lang="en-US" smtClean="0"/>
              <a:t> </a:t>
            </a:r>
            <a:r>
              <a:rPr lang="fa-IR" smtClean="0"/>
              <a:t>فرضیه</a:t>
            </a:r>
            <a:r>
              <a:rPr lang="en-US" smtClean="0"/>
              <a:t> </a:t>
            </a:r>
            <a:r>
              <a:rPr lang="fa-IR" smtClean="0"/>
              <a:t>دارای</a:t>
            </a:r>
            <a:r>
              <a:rPr lang="en-US" smtClean="0"/>
              <a:t> </a:t>
            </a:r>
            <a:r>
              <a:rPr lang="fa-IR" smtClean="0"/>
              <a:t>فرضیه</a:t>
            </a:r>
            <a:r>
              <a:rPr lang="en-US" smtClean="0"/>
              <a:t> </a:t>
            </a:r>
            <a:r>
              <a:rPr lang="fa-IR" smtClean="0"/>
              <a:t>های</a:t>
            </a:r>
            <a:r>
              <a:rPr lang="en-US" smtClean="0"/>
              <a:t> </a:t>
            </a:r>
            <a:r>
              <a:rPr lang="fa-IR" smtClean="0"/>
              <a:t>پارامتریک</a:t>
            </a:r>
            <a:r>
              <a:rPr lang="en-US" smtClean="0"/>
              <a:t> </a:t>
            </a:r>
            <a:r>
              <a:rPr lang="fa-IR" smtClean="0"/>
              <a:t>پیوسته</a:t>
            </a:r>
            <a:r>
              <a:rPr lang="en-US" smtClean="0"/>
              <a:t> </a:t>
            </a:r>
            <a:r>
              <a:rPr lang="fa-IR" smtClean="0"/>
              <a:t>باشد</a:t>
            </a:r>
            <a:r>
              <a:rPr lang="en-US" smtClean="0"/>
              <a:t>.</a:t>
            </a:r>
          </a:p>
          <a:p>
            <a:pPr marL="571500" indent="-571500" eaLnBrk="1" hangingPunct="1"/>
            <a:r>
              <a:rPr lang="fa-IR" smtClean="0"/>
              <a:t>رابطه</a:t>
            </a:r>
            <a:r>
              <a:rPr lang="en-US" smtClean="0"/>
              <a:t> </a:t>
            </a:r>
            <a:r>
              <a:rPr lang="fa-IR" smtClean="0"/>
              <a:t>خطا</a:t>
            </a:r>
            <a:r>
              <a:rPr lang="en-US" smtClean="0"/>
              <a:t> </a:t>
            </a:r>
            <a:r>
              <a:rPr lang="fa-IR" smtClean="0"/>
              <a:t>قابل</a:t>
            </a:r>
            <a:r>
              <a:rPr lang="en-US" smtClean="0"/>
              <a:t> </a:t>
            </a:r>
            <a:r>
              <a:rPr lang="fa-IR" smtClean="0"/>
              <a:t>مشتق</a:t>
            </a:r>
            <a:r>
              <a:rPr lang="en-US" smtClean="0"/>
              <a:t> </a:t>
            </a:r>
            <a:r>
              <a:rPr lang="fa-IR" smtClean="0"/>
              <a:t>گیری</a:t>
            </a:r>
            <a:r>
              <a:rPr lang="en-US" smtClean="0"/>
              <a:t> </a:t>
            </a:r>
            <a:r>
              <a:rPr lang="fa-IR" smtClean="0"/>
              <a:t>باشد.</a:t>
            </a: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eaLnBrk="1" hangingPunct="1"/>
            <a:r>
              <a:rPr lang="fa-IR" smtClean="0"/>
              <a:t>تقریب</a:t>
            </a:r>
            <a:r>
              <a:rPr lang="en-US" smtClean="0"/>
              <a:t> </a:t>
            </a:r>
            <a:r>
              <a:rPr lang="fa-IR" smtClean="0"/>
              <a:t>افزایشی</a:t>
            </a:r>
            <a:r>
              <a:rPr lang="en-US" smtClean="0"/>
              <a:t> gradient descent </a:t>
            </a:r>
          </a:p>
        </p:txBody>
      </p:sp>
      <p:sp>
        <p:nvSpPr>
          <p:cNvPr id="106499" name="Rectangle 3"/>
          <p:cNvSpPr>
            <a:spLocks noGrp="1" noChangeArrowheads="1"/>
          </p:cNvSpPr>
          <p:nvPr>
            <p:ph type="body" idx="1"/>
          </p:nvPr>
        </p:nvSpPr>
        <p:spPr/>
        <p:txBody>
          <a:bodyPr/>
          <a:lstStyle/>
          <a:p>
            <a:pPr eaLnBrk="1" hangingPunct="1">
              <a:defRPr/>
            </a:pPr>
            <a:r>
              <a:rPr lang="fa-IR" dirty="0" smtClean="0"/>
              <a:t>میتوان</a:t>
            </a:r>
            <a:r>
              <a:rPr lang="en-US" dirty="0" smtClean="0"/>
              <a:t> </a:t>
            </a:r>
            <a:r>
              <a:rPr lang="fa-IR" dirty="0" smtClean="0"/>
              <a:t>بجای</a:t>
            </a:r>
            <a:r>
              <a:rPr lang="en-US" dirty="0" smtClean="0"/>
              <a:t> </a:t>
            </a:r>
            <a:r>
              <a:rPr lang="fa-IR" dirty="0" smtClean="0"/>
              <a:t>تغییر</a:t>
            </a:r>
            <a:r>
              <a:rPr lang="en-US" dirty="0" smtClean="0"/>
              <a:t> </a:t>
            </a:r>
            <a:r>
              <a:rPr lang="fa-IR" dirty="0" smtClean="0"/>
              <a:t>وزنها</a:t>
            </a:r>
            <a:r>
              <a:rPr lang="en-US" dirty="0" smtClean="0"/>
              <a:t> </a:t>
            </a:r>
            <a:r>
              <a:rPr lang="fa-IR" dirty="0" smtClean="0"/>
              <a:t>پس</a:t>
            </a:r>
            <a:r>
              <a:rPr lang="en-US" dirty="0" smtClean="0"/>
              <a:t> </a:t>
            </a:r>
            <a:r>
              <a:rPr lang="fa-IR" dirty="0" smtClean="0"/>
              <a:t>از</a:t>
            </a:r>
            <a:r>
              <a:rPr lang="en-US" dirty="0" smtClean="0"/>
              <a:t> </a:t>
            </a:r>
            <a:r>
              <a:rPr lang="fa-IR" dirty="0" smtClean="0"/>
              <a:t>مشاهده</a:t>
            </a:r>
            <a:r>
              <a:rPr lang="en-US" dirty="0" smtClean="0"/>
              <a:t> </a:t>
            </a:r>
            <a:r>
              <a:rPr lang="fa-IR" dirty="0" smtClean="0"/>
              <a:t>همه</a:t>
            </a:r>
            <a:r>
              <a:rPr lang="en-US" dirty="0" smtClean="0"/>
              <a:t>  </a:t>
            </a:r>
            <a:r>
              <a:rPr lang="fa-IR" dirty="0" smtClean="0"/>
              <a:t>مثالها،</a:t>
            </a:r>
            <a:r>
              <a:rPr lang="en-US" dirty="0" smtClean="0"/>
              <a:t> </a:t>
            </a:r>
            <a:r>
              <a:rPr lang="fa-IR" dirty="0" smtClean="0"/>
              <a:t>آنها</a:t>
            </a:r>
            <a:r>
              <a:rPr lang="en-US" dirty="0" smtClean="0"/>
              <a:t> </a:t>
            </a:r>
            <a:r>
              <a:rPr lang="fa-IR" dirty="0" smtClean="0"/>
              <a:t>را</a:t>
            </a:r>
            <a:r>
              <a:rPr lang="en-US" dirty="0" smtClean="0"/>
              <a:t>  </a:t>
            </a:r>
            <a:r>
              <a:rPr lang="fa-IR" dirty="0" smtClean="0"/>
              <a:t>بازا</a:t>
            </a:r>
            <a:r>
              <a:rPr lang="en-US" dirty="0" smtClean="0"/>
              <a:t> </a:t>
            </a:r>
            <a:r>
              <a:rPr lang="fa-IR" dirty="0" smtClean="0"/>
              <a:t>هر</a:t>
            </a:r>
            <a:r>
              <a:rPr lang="en-US" dirty="0" smtClean="0"/>
              <a:t> </a:t>
            </a:r>
            <a:r>
              <a:rPr lang="fa-IR" dirty="0" smtClean="0"/>
              <a:t>مثال</a:t>
            </a:r>
            <a:r>
              <a:rPr lang="en-US" dirty="0" smtClean="0"/>
              <a:t> </a:t>
            </a:r>
            <a:r>
              <a:rPr lang="fa-IR" dirty="0" smtClean="0"/>
              <a:t>مشاهده</a:t>
            </a:r>
            <a:r>
              <a:rPr lang="en-US" dirty="0" smtClean="0"/>
              <a:t> </a:t>
            </a:r>
            <a:r>
              <a:rPr lang="fa-IR" dirty="0" smtClean="0"/>
              <a:t>شده</a:t>
            </a:r>
            <a:r>
              <a:rPr lang="en-US" dirty="0" smtClean="0"/>
              <a:t> </a:t>
            </a:r>
            <a:r>
              <a:rPr lang="fa-IR" dirty="0" smtClean="0"/>
              <a:t>تغییر</a:t>
            </a:r>
            <a:r>
              <a:rPr lang="en-US" dirty="0" smtClean="0"/>
              <a:t> </a:t>
            </a:r>
            <a:r>
              <a:rPr lang="fa-IR" dirty="0" smtClean="0"/>
              <a:t>داد</a:t>
            </a:r>
            <a:r>
              <a:rPr lang="en-US" dirty="0" smtClean="0"/>
              <a:t>. </a:t>
            </a:r>
            <a:r>
              <a:rPr lang="fa-IR" dirty="0" smtClean="0"/>
              <a:t>در</a:t>
            </a:r>
            <a:r>
              <a:rPr lang="en-US" dirty="0" smtClean="0"/>
              <a:t> </a:t>
            </a:r>
            <a:r>
              <a:rPr lang="fa-IR" dirty="0" smtClean="0"/>
              <a:t>این</a:t>
            </a:r>
            <a:r>
              <a:rPr lang="en-US" dirty="0" smtClean="0"/>
              <a:t> </a:t>
            </a:r>
            <a:r>
              <a:rPr lang="fa-IR" dirty="0" smtClean="0"/>
              <a:t>حالت</a:t>
            </a:r>
            <a:r>
              <a:rPr lang="en-US" dirty="0" smtClean="0"/>
              <a:t> </a:t>
            </a:r>
            <a:r>
              <a:rPr lang="fa-IR" dirty="0" smtClean="0"/>
              <a:t>وزنها</a:t>
            </a:r>
            <a:r>
              <a:rPr lang="en-US" dirty="0" smtClean="0"/>
              <a:t> </a:t>
            </a:r>
            <a:r>
              <a:rPr lang="fa-IR" dirty="0" smtClean="0"/>
              <a:t>بصورت</a:t>
            </a:r>
            <a:r>
              <a:rPr lang="en-US" dirty="0" smtClean="0"/>
              <a:t> </a:t>
            </a:r>
            <a:r>
              <a:rPr lang="fa-IR" dirty="0" smtClean="0"/>
              <a:t>افزایشی</a:t>
            </a:r>
            <a:r>
              <a:rPr lang="en-US" dirty="0" smtClean="0"/>
              <a:t> incremental </a:t>
            </a:r>
            <a:r>
              <a:rPr lang="fa-IR" dirty="0" smtClean="0"/>
              <a:t>تغییر</a:t>
            </a:r>
            <a:r>
              <a:rPr lang="en-US" dirty="0" smtClean="0"/>
              <a:t> </a:t>
            </a:r>
            <a:r>
              <a:rPr lang="fa-IR" dirty="0" smtClean="0"/>
              <a:t>میکنند</a:t>
            </a:r>
            <a:r>
              <a:rPr lang="en-US" dirty="0" smtClean="0"/>
              <a:t>.  </a:t>
            </a:r>
            <a:r>
              <a:rPr lang="fa-IR" dirty="0" smtClean="0"/>
              <a:t>این</a:t>
            </a:r>
            <a:r>
              <a:rPr lang="en-US" dirty="0" smtClean="0"/>
              <a:t> </a:t>
            </a:r>
            <a:r>
              <a:rPr lang="fa-IR" dirty="0" smtClean="0"/>
              <a:t>روش</a:t>
            </a:r>
            <a:r>
              <a:rPr lang="en-US" dirty="0" smtClean="0"/>
              <a:t> </a:t>
            </a:r>
            <a:r>
              <a:rPr lang="fa-IR" dirty="0" smtClean="0"/>
              <a:t>را</a:t>
            </a:r>
            <a:r>
              <a:rPr lang="en-US" dirty="0" smtClean="0"/>
              <a:t>  </a:t>
            </a:r>
            <a:r>
              <a:rPr lang="en-US" dirty="0" smtClean="0">
                <a:effectLst>
                  <a:outerShdw blurRad="38100" dist="38100" dir="2700000" algn="tl">
                    <a:srgbClr val="C0C0C0"/>
                  </a:outerShdw>
                </a:effectLst>
              </a:rPr>
              <a:t>stochastic gradient descent </a:t>
            </a:r>
            <a:r>
              <a:rPr lang="fa-IR" dirty="0" smtClean="0">
                <a:effectLst>
                  <a:outerShdw blurRad="38100" dist="38100" dir="2700000" algn="tl">
                    <a:srgbClr val="C0C0C0"/>
                  </a:outerShdw>
                </a:effectLst>
              </a:rPr>
              <a:t>نیزمینامند</a:t>
            </a:r>
            <a:r>
              <a:rPr lang="en-US" dirty="0" smtClean="0">
                <a:effectLst>
                  <a:outerShdw blurRad="38100" dist="38100" dir="2700000" algn="tl">
                    <a:srgbClr val="C0C0C0"/>
                  </a:outerShdw>
                </a:effectLst>
              </a:rPr>
              <a:t>.</a:t>
            </a:r>
            <a:endParaRPr lang="en-US" dirty="0" smtClean="0"/>
          </a:p>
          <a:p>
            <a:pPr algn="l" eaLnBrk="1" hangingPunct="1">
              <a:buFont typeface="Wingdings" pitchFamily="2" charset="2"/>
              <a:buNone/>
              <a:defRPr/>
            </a:pPr>
            <a:r>
              <a:rPr lang="en-US" dirty="0" smtClean="0"/>
              <a:t>    </a:t>
            </a:r>
            <a:r>
              <a:rPr lang="en-US" dirty="0" err="1" smtClean="0">
                <a:effectLst>
                  <a:outerShdw blurRad="38100" dist="38100" dir="2700000" algn="tl">
                    <a:srgbClr val="C0C0C0"/>
                  </a:outerShdw>
                </a:effectLst>
              </a:rPr>
              <a:t>w</a:t>
            </a:r>
            <a:r>
              <a:rPr lang="en-US" baseline="-25000" dirty="0" err="1" smtClean="0">
                <a:effectLst>
                  <a:outerShdw blurRad="38100" dist="38100" dir="2700000" algn="tl">
                    <a:srgbClr val="C0C0C0"/>
                  </a:outerShdw>
                </a:effectLst>
              </a:rPr>
              <a:t>i</a:t>
            </a:r>
            <a:r>
              <a:rPr lang="en-US" dirty="0" smtClean="0">
                <a:effectLst>
                  <a:outerShdw blurRad="38100" dist="38100" dir="2700000" algn="tl">
                    <a:srgbClr val="C0C0C0"/>
                  </a:outerShdw>
                </a:effectLst>
              </a:rPr>
              <a:t> = η (t-o) x</a:t>
            </a:r>
            <a:r>
              <a:rPr lang="en-US" baseline="-25000" dirty="0" smtClean="0">
                <a:effectLst>
                  <a:outerShdw blurRad="38100" dist="38100" dir="2700000" algn="tl">
                    <a:srgbClr val="C0C0C0"/>
                  </a:outerShdw>
                </a:effectLst>
              </a:rPr>
              <a:t>i</a:t>
            </a:r>
            <a:endParaRPr lang="en-US" dirty="0" smtClean="0">
              <a:effectLst>
                <a:outerShdw blurRad="38100" dist="38100" dir="2700000" algn="tl">
                  <a:srgbClr val="C0C0C0"/>
                </a:outerShdw>
              </a:effectLst>
            </a:endParaRPr>
          </a:p>
          <a:p>
            <a:pPr eaLnBrk="1" hangingPunct="1">
              <a:buFont typeface="Wingdings" pitchFamily="2" charset="2"/>
              <a:buNone/>
              <a:defRPr/>
            </a:pPr>
            <a:r>
              <a:rPr lang="fa-IR" dirty="0" smtClean="0">
                <a:effectLst>
                  <a:outerShdw blurRad="38100" dist="38100" dir="2700000" algn="tl">
                    <a:srgbClr val="C0C0C0"/>
                  </a:outerShdw>
                </a:effectLst>
              </a:rPr>
              <a:t>در</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بعضی</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موارد</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تغییر</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افزایشی</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وزنها</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میتواند</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از</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بروز</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مینیمم</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محلی</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جلوگیری</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کند.</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روش</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استاندارد</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نیاز</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به</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محاسبات</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بیشتری</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دارد</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درعوض</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میتواند</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طول</a:t>
            </a:r>
            <a:r>
              <a:rPr lang="en-US" dirty="0" smtClean="0">
                <a:effectLst>
                  <a:outerShdw blurRad="38100" dist="38100" dir="2700000" algn="tl">
                    <a:srgbClr val="C0C0C0"/>
                  </a:outerShdw>
                </a:effectLst>
              </a:rPr>
              <a:t>  step </a:t>
            </a:r>
            <a:r>
              <a:rPr lang="fa-IR" dirty="0" smtClean="0">
                <a:effectLst>
                  <a:outerShdw blurRad="38100" dist="38100" dir="2700000" algn="tl">
                    <a:srgbClr val="C0C0C0"/>
                  </a:outerShdw>
                </a:effectLst>
              </a:rPr>
              <a:t>بزرگتری</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هم</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داشته</a:t>
            </a:r>
            <a:r>
              <a:rPr lang="en-US" dirty="0" smtClean="0">
                <a:effectLst>
                  <a:outerShdw blurRad="38100" dist="38100" dir="2700000" algn="tl">
                    <a:srgbClr val="C0C0C0"/>
                  </a:outerShdw>
                </a:effectLst>
              </a:rPr>
              <a:t> </a:t>
            </a:r>
            <a:r>
              <a:rPr lang="fa-IR" dirty="0" smtClean="0">
                <a:effectLst>
                  <a:outerShdw blurRad="38100" dist="38100" dir="2700000" algn="tl">
                    <a:srgbClr val="C0C0C0"/>
                  </a:outerShdw>
                </a:effectLst>
              </a:rPr>
              <a:t>باشد</a:t>
            </a:r>
            <a:r>
              <a:rPr lang="en-US" dirty="0" smtClean="0">
                <a:effectLst>
                  <a:outerShdw blurRad="38100" dist="38100" dir="2700000" algn="tl">
                    <a:srgbClr val="C0C0C0"/>
                  </a:outerShdw>
                </a:effectLst>
              </a:rPr>
              <a:t>.</a:t>
            </a:r>
          </a:p>
        </p:txBody>
      </p:sp>
      <p:sp>
        <p:nvSpPr>
          <p:cNvPr id="106500" name="Text Box 4"/>
          <p:cNvSpPr txBox="1">
            <a:spLocks noChangeArrowheads="1"/>
          </p:cNvSpPr>
          <p:nvPr/>
        </p:nvSpPr>
        <p:spPr bwMode="auto">
          <a:xfrm rot="10749085">
            <a:off x="644525" y="3733800"/>
            <a:ext cx="396875" cy="457200"/>
          </a:xfrm>
          <a:prstGeom prst="rect">
            <a:avLst/>
          </a:prstGeom>
          <a:noFill/>
          <a:ln w="9525">
            <a:noFill/>
            <a:miter lim="800000"/>
            <a:headEnd/>
            <a:tailEnd/>
          </a:ln>
          <a:effectLst/>
        </p:spPr>
        <p:txBody>
          <a:bodyPr>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Δ</a:t>
            </a:r>
            <a:endParaRPr lang="en-US" sz="200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r" eaLnBrk="1" hangingPunct="1"/>
            <a:r>
              <a:rPr lang="fa-IR" smtClean="0"/>
              <a:t>مقایسه آموزش یکجا و افزایشی</a:t>
            </a:r>
            <a:endParaRPr lang="en-US" smtClean="0"/>
          </a:p>
        </p:txBody>
      </p:sp>
      <p:sp>
        <p:nvSpPr>
          <p:cNvPr id="31747" name="Rectangle 4"/>
          <p:cNvSpPr>
            <a:spLocks noChangeArrowheads="1"/>
          </p:cNvSpPr>
          <p:nvPr/>
        </p:nvSpPr>
        <p:spPr bwMode="auto">
          <a:xfrm>
            <a:off x="457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70000"/>
              <a:buFont typeface="Wingdings" pitchFamily="2" charset="2"/>
              <a:buChar char="l"/>
            </a:pPr>
            <a:r>
              <a:rPr lang="fa-IR" sz="2600"/>
              <a:t>آموزش یکجا (</a:t>
            </a:r>
            <a:r>
              <a:rPr lang="en-US" sz="2600"/>
              <a:t>Batch learning</a:t>
            </a:r>
            <a:r>
              <a:rPr lang="fa-IR" sz="2600"/>
              <a:t>)</a:t>
            </a:r>
            <a:endParaRPr lang="en-US" sz="2600"/>
          </a:p>
        </p:txBody>
      </p:sp>
      <p:sp>
        <p:nvSpPr>
          <p:cNvPr id="31748" name="Rectangle 5"/>
          <p:cNvSpPr>
            <a:spLocks noChangeArrowheads="1"/>
          </p:cNvSpPr>
          <p:nvPr/>
        </p:nvSpPr>
        <p:spPr bwMode="auto">
          <a:xfrm>
            <a:off x="4648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70000"/>
              <a:buFont typeface="Wingdings" pitchFamily="2" charset="2"/>
              <a:buChar char="l"/>
            </a:pPr>
            <a:r>
              <a:rPr lang="fa-IR" sz="2600"/>
              <a:t>آموزش افزایشی (</a:t>
            </a:r>
            <a:r>
              <a:rPr lang="en-US" sz="2600"/>
              <a:t>Online learning</a:t>
            </a:r>
            <a:r>
              <a:rPr lang="fa-IR" sz="2600"/>
              <a:t>)</a:t>
            </a:r>
            <a:endParaRPr lang="en-US" sz="2600"/>
          </a:p>
        </p:txBody>
      </p:sp>
      <p:sp>
        <p:nvSpPr>
          <p:cNvPr id="31749" name="Rectangle 6"/>
          <p:cNvSpPr>
            <a:spLocks noChangeArrowheads="1"/>
          </p:cNvSpPr>
          <p:nvPr/>
        </p:nvSpPr>
        <p:spPr bwMode="auto">
          <a:xfrm>
            <a:off x="5580063" y="3644900"/>
            <a:ext cx="2449512" cy="23764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750" name="Text Box 7"/>
          <p:cNvSpPr txBox="1">
            <a:spLocks noChangeArrowheads="1"/>
          </p:cNvSpPr>
          <p:nvPr/>
        </p:nvSpPr>
        <p:spPr bwMode="auto">
          <a:xfrm>
            <a:off x="5068888" y="4545013"/>
            <a:ext cx="509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n-US" sz="2000"/>
              <a:t>w1</a:t>
            </a:r>
          </a:p>
        </p:txBody>
      </p:sp>
      <p:sp>
        <p:nvSpPr>
          <p:cNvPr id="31751" name="Text Box 8"/>
          <p:cNvSpPr txBox="1">
            <a:spLocks noChangeArrowheads="1"/>
          </p:cNvSpPr>
          <p:nvPr/>
        </p:nvSpPr>
        <p:spPr bwMode="auto">
          <a:xfrm>
            <a:off x="6367463" y="6345238"/>
            <a:ext cx="509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n-US" sz="2000"/>
              <a:t>w2</a:t>
            </a:r>
          </a:p>
        </p:txBody>
      </p:sp>
      <p:sp>
        <p:nvSpPr>
          <p:cNvPr id="31752" name="Line 9"/>
          <p:cNvSpPr>
            <a:spLocks noChangeShapeType="1"/>
          </p:cNvSpPr>
          <p:nvPr/>
        </p:nvSpPr>
        <p:spPr bwMode="auto">
          <a:xfrm flipV="1">
            <a:off x="5291138" y="4148138"/>
            <a:ext cx="0" cy="3603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3" name="Line 10"/>
          <p:cNvSpPr>
            <a:spLocks noChangeShapeType="1"/>
          </p:cNvSpPr>
          <p:nvPr/>
        </p:nvSpPr>
        <p:spPr bwMode="auto">
          <a:xfrm>
            <a:off x="7162800" y="6164263"/>
            <a:ext cx="4318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4" name="Oval 11"/>
          <p:cNvSpPr>
            <a:spLocks noChangeArrowheads="1"/>
          </p:cNvSpPr>
          <p:nvPr/>
        </p:nvSpPr>
        <p:spPr bwMode="auto">
          <a:xfrm rot="2463579">
            <a:off x="6442075" y="3860800"/>
            <a:ext cx="792163" cy="19446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1755" name="Oval 12"/>
          <p:cNvSpPr>
            <a:spLocks noChangeArrowheads="1"/>
          </p:cNvSpPr>
          <p:nvPr/>
        </p:nvSpPr>
        <p:spPr bwMode="auto">
          <a:xfrm rot="2463579">
            <a:off x="6537325" y="4076700"/>
            <a:ext cx="615950" cy="15128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1756" name="Oval 13"/>
          <p:cNvSpPr>
            <a:spLocks noChangeArrowheads="1"/>
          </p:cNvSpPr>
          <p:nvPr/>
        </p:nvSpPr>
        <p:spPr bwMode="auto">
          <a:xfrm rot="2463579">
            <a:off x="6586538" y="4333875"/>
            <a:ext cx="452437" cy="11112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1757" name="Oval 14"/>
          <p:cNvSpPr>
            <a:spLocks noChangeArrowheads="1"/>
          </p:cNvSpPr>
          <p:nvPr/>
        </p:nvSpPr>
        <p:spPr bwMode="auto">
          <a:xfrm rot="2463579">
            <a:off x="6653213" y="4433888"/>
            <a:ext cx="352425" cy="86518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1758" name="Rectangle 15"/>
          <p:cNvSpPr>
            <a:spLocks noChangeArrowheads="1"/>
          </p:cNvSpPr>
          <p:nvPr/>
        </p:nvSpPr>
        <p:spPr bwMode="auto">
          <a:xfrm>
            <a:off x="1258888" y="3644900"/>
            <a:ext cx="2449512" cy="23764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759" name="Text Box 16"/>
          <p:cNvSpPr txBox="1">
            <a:spLocks noChangeArrowheads="1"/>
          </p:cNvSpPr>
          <p:nvPr/>
        </p:nvSpPr>
        <p:spPr bwMode="auto">
          <a:xfrm>
            <a:off x="684213" y="4545013"/>
            <a:ext cx="509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n-US" sz="2000"/>
              <a:t>w1</a:t>
            </a:r>
          </a:p>
        </p:txBody>
      </p:sp>
      <p:sp>
        <p:nvSpPr>
          <p:cNvPr id="31760" name="Text Box 17"/>
          <p:cNvSpPr txBox="1">
            <a:spLocks noChangeArrowheads="1"/>
          </p:cNvSpPr>
          <p:nvPr/>
        </p:nvSpPr>
        <p:spPr bwMode="auto">
          <a:xfrm>
            <a:off x="2197100" y="5984875"/>
            <a:ext cx="509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n-US" sz="2000"/>
              <a:t>w2</a:t>
            </a:r>
          </a:p>
        </p:txBody>
      </p:sp>
      <p:sp>
        <p:nvSpPr>
          <p:cNvPr id="31761" name="Line 18"/>
          <p:cNvSpPr>
            <a:spLocks noChangeShapeType="1"/>
          </p:cNvSpPr>
          <p:nvPr/>
        </p:nvSpPr>
        <p:spPr bwMode="auto">
          <a:xfrm flipV="1">
            <a:off x="906463" y="4148138"/>
            <a:ext cx="0" cy="3603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2" name="Line 19"/>
          <p:cNvSpPr>
            <a:spLocks noChangeShapeType="1"/>
          </p:cNvSpPr>
          <p:nvPr/>
        </p:nvSpPr>
        <p:spPr bwMode="auto">
          <a:xfrm>
            <a:off x="2778125" y="6164263"/>
            <a:ext cx="4318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3" name="Oval 20"/>
          <p:cNvSpPr>
            <a:spLocks noChangeArrowheads="1"/>
          </p:cNvSpPr>
          <p:nvPr/>
        </p:nvSpPr>
        <p:spPr bwMode="auto">
          <a:xfrm rot="2463579">
            <a:off x="2051050" y="3860800"/>
            <a:ext cx="792163" cy="19446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1764" name="Oval 21"/>
          <p:cNvSpPr>
            <a:spLocks noChangeArrowheads="1"/>
          </p:cNvSpPr>
          <p:nvPr/>
        </p:nvSpPr>
        <p:spPr bwMode="auto">
          <a:xfrm rot="2463579">
            <a:off x="2152650" y="4076700"/>
            <a:ext cx="615950" cy="15128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1765" name="Oval 22"/>
          <p:cNvSpPr>
            <a:spLocks noChangeArrowheads="1"/>
          </p:cNvSpPr>
          <p:nvPr/>
        </p:nvSpPr>
        <p:spPr bwMode="auto">
          <a:xfrm rot="2463579">
            <a:off x="2201863" y="4333875"/>
            <a:ext cx="452437" cy="11112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1766" name="Oval 23"/>
          <p:cNvSpPr>
            <a:spLocks noChangeArrowheads="1"/>
          </p:cNvSpPr>
          <p:nvPr/>
        </p:nvSpPr>
        <p:spPr bwMode="auto">
          <a:xfrm rot="2463579">
            <a:off x="2268538" y="4433888"/>
            <a:ext cx="352425" cy="86518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1767" name="Line 24"/>
          <p:cNvSpPr>
            <a:spLocks noChangeShapeType="1"/>
          </p:cNvSpPr>
          <p:nvPr/>
        </p:nvSpPr>
        <p:spPr bwMode="auto">
          <a:xfrm>
            <a:off x="1800225" y="5192713"/>
            <a:ext cx="144463" cy="71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8" name="Line 25"/>
          <p:cNvSpPr>
            <a:spLocks noChangeShapeType="1"/>
          </p:cNvSpPr>
          <p:nvPr/>
        </p:nvSpPr>
        <p:spPr bwMode="auto">
          <a:xfrm flipV="1">
            <a:off x="1943100" y="5192713"/>
            <a:ext cx="215900" cy="71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9" name="Line 26"/>
          <p:cNvSpPr>
            <a:spLocks noChangeShapeType="1"/>
          </p:cNvSpPr>
          <p:nvPr/>
        </p:nvSpPr>
        <p:spPr bwMode="auto">
          <a:xfrm flipV="1">
            <a:off x="2159000" y="5084763"/>
            <a:ext cx="109538"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0" name="Oval 27"/>
          <p:cNvSpPr>
            <a:spLocks noChangeArrowheads="1"/>
          </p:cNvSpPr>
          <p:nvPr/>
        </p:nvSpPr>
        <p:spPr bwMode="auto">
          <a:xfrm>
            <a:off x="2232025" y="5049838"/>
            <a:ext cx="71438" cy="71437"/>
          </a:xfrm>
          <a:prstGeom prst="ellipse">
            <a:avLst/>
          </a:prstGeom>
          <a:solidFill>
            <a:srgbClr val="FF0000"/>
          </a:solidFill>
          <a:ln w="9525">
            <a:solidFill>
              <a:schemeClr val="tx1"/>
            </a:solidFill>
            <a:round/>
            <a:headEnd/>
            <a:tailEnd/>
          </a:ln>
        </p:spPr>
        <p:txBody>
          <a:bodyPr wrap="none" anchor="ctr"/>
          <a:lstStyle/>
          <a:p>
            <a:endParaRPr lang="en-US"/>
          </a:p>
        </p:txBody>
      </p:sp>
      <p:sp>
        <p:nvSpPr>
          <p:cNvPr id="31771" name="Oval 28"/>
          <p:cNvSpPr>
            <a:spLocks noChangeArrowheads="1"/>
          </p:cNvSpPr>
          <p:nvPr/>
        </p:nvSpPr>
        <p:spPr bwMode="auto">
          <a:xfrm>
            <a:off x="2124075" y="5157788"/>
            <a:ext cx="71438" cy="71437"/>
          </a:xfrm>
          <a:prstGeom prst="ellipse">
            <a:avLst/>
          </a:prstGeom>
          <a:solidFill>
            <a:srgbClr val="FF0000"/>
          </a:solidFill>
          <a:ln w="9525">
            <a:solidFill>
              <a:schemeClr val="tx1"/>
            </a:solidFill>
            <a:round/>
            <a:headEnd/>
            <a:tailEnd/>
          </a:ln>
        </p:spPr>
        <p:txBody>
          <a:bodyPr wrap="none" anchor="ctr"/>
          <a:lstStyle/>
          <a:p>
            <a:endParaRPr lang="en-US"/>
          </a:p>
        </p:txBody>
      </p:sp>
      <p:sp>
        <p:nvSpPr>
          <p:cNvPr id="31772" name="Oval 29"/>
          <p:cNvSpPr>
            <a:spLocks noChangeArrowheads="1"/>
          </p:cNvSpPr>
          <p:nvPr/>
        </p:nvSpPr>
        <p:spPr bwMode="auto">
          <a:xfrm>
            <a:off x="1908175" y="5229225"/>
            <a:ext cx="71438" cy="71438"/>
          </a:xfrm>
          <a:prstGeom prst="ellipse">
            <a:avLst/>
          </a:prstGeom>
          <a:solidFill>
            <a:srgbClr val="FF0000"/>
          </a:solidFill>
          <a:ln w="9525">
            <a:solidFill>
              <a:schemeClr val="tx1"/>
            </a:solidFill>
            <a:round/>
            <a:headEnd/>
            <a:tailEnd/>
          </a:ln>
        </p:spPr>
        <p:txBody>
          <a:bodyPr wrap="none" anchor="ctr"/>
          <a:lstStyle/>
          <a:p>
            <a:endParaRPr lang="en-US"/>
          </a:p>
        </p:txBody>
      </p:sp>
      <p:sp>
        <p:nvSpPr>
          <p:cNvPr id="31773" name="Oval 37"/>
          <p:cNvSpPr>
            <a:spLocks noChangeArrowheads="1"/>
          </p:cNvSpPr>
          <p:nvPr/>
        </p:nvSpPr>
        <p:spPr bwMode="auto">
          <a:xfrm>
            <a:off x="1763713" y="5157788"/>
            <a:ext cx="71437" cy="71437"/>
          </a:xfrm>
          <a:prstGeom prst="ellipse">
            <a:avLst/>
          </a:prstGeom>
          <a:solidFill>
            <a:srgbClr val="FF0000"/>
          </a:solidFill>
          <a:ln w="9525">
            <a:solidFill>
              <a:schemeClr val="tx1"/>
            </a:solidFill>
            <a:round/>
            <a:headEnd/>
            <a:tailEnd/>
          </a:ln>
        </p:spPr>
        <p:txBody>
          <a:bodyPr wrap="none" anchor="ctr"/>
          <a:lstStyle/>
          <a:p>
            <a:endParaRPr lang="en-US"/>
          </a:p>
        </p:txBody>
      </p:sp>
      <p:sp>
        <p:nvSpPr>
          <p:cNvPr id="31774" name="Oval 38"/>
          <p:cNvSpPr>
            <a:spLocks noChangeArrowheads="1"/>
          </p:cNvSpPr>
          <p:nvPr/>
        </p:nvSpPr>
        <p:spPr bwMode="auto">
          <a:xfrm>
            <a:off x="6084888" y="5300663"/>
            <a:ext cx="71437" cy="71437"/>
          </a:xfrm>
          <a:prstGeom prst="ellipse">
            <a:avLst/>
          </a:prstGeom>
          <a:solidFill>
            <a:srgbClr val="FF0000"/>
          </a:solidFill>
          <a:ln w="9525">
            <a:solidFill>
              <a:schemeClr val="tx1"/>
            </a:solidFill>
            <a:round/>
            <a:headEnd/>
            <a:tailEnd/>
          </a:ln>
        </p:spPr>
        <p:txBody>
          <a:bodyPr wrap="none" anchor="ctr"/>
          <a:lstStyle/>
          <a:p>
            <a:endParaRPr lang="en-US"/>
          </a:p>
        </p:txBody>
      </p:sp>
      <p:sp>
        <p:nvSpPr>
          <p:cNvPr id="31775" name="Oval 39"/>
          <p:cNvSpPr>
            <a:spLocks noChangeArrowheads="1"/>
          </p:cNvSpPr>
          <p:nvPr/>
        </p:nvSpPr>
        <p:spPr bwMode="auto">
          <a:xfrm>
            <a:off x="6372225" y="5445125"/>
            <a:ext cx="71438" cy="71438"/>
          </a:xfrm>
          <a:prstGeom prst="ellipse">
            <a:avLst/>
          </a:prstGeom>
          <a:solidFill>
            <a:srgbClr val="FF0000"/>
          </a:solidFill>
          <a:ln w="9525">
            <a:solidFill>
              <a:schemeClr val="tx1"/>
            </a:solidFill>
            <a:round/>
            <a:headEnd/>
            <a:tailEnd/>
          </a:ln>
        </p:spPr>
        <p:txBody>
          <a:bodyPr wrap="none" anchor="ctr"/>
          <a:lstStyle/>
          <a:p>
            <a:endParaRPr lang="en-US"/>
          </a:p>
        </p:txBody>
      </p:sp>
      <p:sp>
        <p:nvSpPr>
          <p:cNvPr id="31776" name="Oval 40"/>
          <p:cNvSpPr>
            <a:spLocks noChangeArrowheads="1"/>
          </p:cNvSpPr>
          <p:nvPr/>
        </p:nvSpPr>
        <p:spPr bwMode="auto">
          <a:xfrm>
            <a:off x="6300788" y="5229225"/>
            <a:ext cx="71437" cy="71438"/>
          </a:xfrm>
          <a:prstGeom prst="ellipse">
            <a:avLst/>
          </a:prstGeom>
          <a:solidFill>
            <a:srgbClr val="FF0000"/>
          </a:solidFill>
          <a:ln w="9525">
            <a:solidFill>
              <a:schemeClr val="tx1"/>
            </a:solidFill>
            <a:round/>
            <a:headEnd/>
            <a:tailEnd/>
          </a:ln>
        </p:spPr>
        <p:txBody>
          <a:bodyPr wrap="none" anchor="ctr"/>
          <a:lstStyle/>
          <a:p>
            <a:endParaRPr lang="en-US"/>
          </a:p>
        </p:txBody>
      </p:sp>
      <p:sp>
        <p:nvSpPr>
          <p:cNvPr id="31777" name="Oval 41"/>
          <p:cNvSpPr>
            <a:spLocks noChangeArrowheads="1"/>
          </p:cNvSpPr>
          <p:nvPr/>
        </p:nvSpPr>
        <p:spPr bwMode="auto">
          <a:xfrm>
            <a:off x="6443663" y="5300663"/>
            <a:ext cx="71437" cy="71437"/>
          </a:xfrm>
          <a:prstGeom prst="ellipse">
            <a:avLst/>
          </a:prstGeom>
          <a:solidFill>
            <a:srgbClr val="FF0000"/>
          </a:solidFill>
          <a:ln w="9525">
            <a:solidFill>
              <a:schemeClr val="tx1"/>
            </a:solidFill>
            <a:round/>
            <a:headEnd/>
            <a:tailEnd/>
          </a:ln>
        </p:spPr>
        <p:txBody>
          <a:bodyPr wrap="none" anchor="ctr"/>
          <a:lstStyle/>
          <a:p>
            <a:endParaRPr lang="en-US"/>
          </a:p>
        </p:txBody>
      </p:sp>
      <p:sp>
        <p:nvSpPr>
          <p:cNvPr id="31778" name="Line 42"/>
          <p:cNvSpPr>
            <a:spLocks noChangeShapeType="1"/>
          </p:cNvSpPr>
          <p:nvPr/>
        </p:nvSpPr>
        <p:spPr bwMode="auto">
          <a:xfrm>
            <a:off x="6335713" y="5265738"/>
            <a:ext cx="73025"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9" name="Line 43"/>
          <p:cNvSpPr>
            <a:spLocks noChangeShapeType="1"/>
          </p:cNvSpPr>
          <p:nvPr/>
        </p:nvSpPr>
        <p:spPr bwMode="auto">
          <a:xfrm>
            <a:off x="6335713" y="5265738"/>
            <a:ext cx="144462" cy="71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0" name="Line 44"/>
          <p:cNvSpPr>
            <a:spLocks noChangeShapeType="1"/>
          </p:cNvSpPr>
          <p:nvPr/>
        </p:nvSpPr>
        <p:spPr bwMode="auto">
          <a:xfrm>
            <a:off x="6154738" y="5337175"/>
            <a:ext cx="217487" cy="144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1" name="Text Box 3"/>
          <p:cNvSpPr txBox="1">
            <a:spLocks noChangeArrowheads="1"/>
          </p:cNvSpPr>
          <p:nvPr/>
        </p:nvSpPr>
        <p:spPr bwMode="auto">
          <a:xfrm>
            <a:off x="457200" y="2209800"/>
            <a:ext cx="8305800" cy="990600"/>
          </a:xfrm>
          <a:prstGeom prst="rect">
            <a:avLst/>
          </a:prstGeom>
          <a:noFill/>
          <a:ln w="9525">
            <a:noFill/>
            <a:miter lim="800000"/>
            <a:headEnd/>
            <a:tailEnd/>
          </a:ln>
          <a:effectLst/>
        </p:spPr>
        <p:txBody>
          <a:bodyPr/>
          <a:lstStyle/>
          <a:p>
            <a:pPr>
              <a:defRPr/>
            </a:pPr>
            <a:r>
              <a:rPr lang="fa-IR" sz="2800">
                <a:effectLst>
                  <a:outerShdw blurRad="38100" dist="38100" dir="2700000" algn="tl">
                    <a:srgbClr val="C0C0C0"/>
                  </a:outerShdw>
                </a:effectLst>
                <a:latin typeface="Times New Roman" pitchFamily="18" charset="0"/>
                <a:cs typeface="Times New Roman" pitchFamily="18" charset="0"/>
              </a:rPr>
              <a:t>بر</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خلاف</a:t>
            </a:r>
            <a:r>
              <a:rPr lang="ar-SA" sz="2800">
                <a:effectLst>
                  <a:outerShdw blurRad="38100" dist="38100" dir="2700000" algn="tl">
                    <a:srgbClr val="C0C0C0"/>
                  </a:outerShdw>
                </a:effectLst>
                <a:latin typeface="Times New Roman" pitchFamily="18" charset="0"/>
                <a:cs typeface="Times New Roman" pitchFamily="18" charset="0"/>
              </a:rPr>
              <a:t> پرسپترونها</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شبکه</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های</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چند</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لایه</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میتوانند</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برای</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یادگیری</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مسائل</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غیر</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خطی</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و</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همچنین</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مسائلی</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با</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تصمیم</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گیری</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های</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متعدد</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بکار</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روند</a:t>
            </a:r>
            <a:r>
              <a:rPr lang="en-US" sz="2800">
                <a:effectLst>
                  <a:outerShdw blurRad="38100" dist="38100" dir="2700000" algn="tl">
                    <a:srgbClr val="C0C0C0"/>
                  </a:outerShdw>
                </a:effectLst>
                <a:latin typeface="Times New Roman" pitchFamily="18" charset="0"/>
                <a:cs typeface="Times New Roman" pitchFamily="18" charset="0"/>
              </a:rPr>
              <a:t>.</a:t>
            </a:r>
          </a:p>
        </p:txBody>
      </p:sp>
      <p:sp>
        <p:nvSpPr>
          <p:cNvPr id="32771" name="Oval 4"/>
          <p:cNvSpPr>
            <a:spLocks noChangeArrowheads="1"/>
          </p:cNvSpPr>
          <p:nvPr/>
        </p:nvSpPr>
        <p:spPr bwMode="auto">
          <a:xfrm>
            <a:off x="3657600" y="4419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72" name="Oval 5"/>
          <p:cNvSpPr>
            <a:spLocks noChangeArrowheads="1"/>
          </p:cNvSpPr>
          <p:nvPr/>
        </p:nvSpPr>
        <p:spPr bwMode="auto">
          <a:xfrm>
            <a:off x="4343400" y="4419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73" name="Oval 6"/>
          <p:cNvSpPr>
            <a:spLocks noChangeArrowheads="1"/>
          </p:cNvSpPr>
          <p:nvPr/>
        </p:nvSpPr>
        <p:spPr bwMode="auto">
          <a:xfrm>
            <a:off x="4267200" y="5181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74" name="Oval 7"/>
          <p:cNvSpPr>
            <a:spLocks noChangeArrowheads="1"/>
          </p:cNvSpPr>
          <p:nvPr/>
        </p:nvSpPr>
        <p:spPr bwMode="auto">
          <a:xfrm>
            <a:off x="4876800" y="5105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75" name="Oval 8"/>
          <p:cNvSpPr>
            <a:spLocks noChangeArrowheads="1"/>
          </p:cNvSpPr>
          <p:nvPr/>
        </p:nvSpPr>
        <p:spPr bwMode="auto">
          <a:xfrm>
            <a:off x="4876800" y="4419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76" name="Oval 9"/>
          <p:cNvSpPr>
            <a:spLocks noChangeArrowheads="1"/>
          </p:cNvSpPr>
          <p:nvPr/>
        </p:nvSpPr>
        <p:spPr bwMode="auto">
          <a:xfrm>
            <a:off x="3581400" y="5181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77" name="Oval 10"/>
          <p:cNvSpPr>
            <a:spLocks noChangeArrowheads="1"/>
          </p:cNvSpPr>
          <p:nvPr/>
        </p:nvSpPr>
        <p:spPr bwMode="auto">
          <a:xfrm>
            <a:off x="2895600" y="5181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78" name="Oval 11"/>
          <p:cNvSpPr>
            <a:spLocks noChangeArrowheads="1"/>
          </p:cNvSpPr>
          <p:nvPr/>
        </p:nvSpPr>
        <p:spPr bwMode="auto">
          <a:xfrm>
            <a:off x="2286000" y="5181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79" name="Oval 12"/>
          <p:cNvSpPr>
            <a:spLocks noChangeArrowheads="1"/>
          </p:cNvSpPr>
          <p:nvPr/>
        </p:nvSpPr>
        <p:spPr bwMode="auto">
          <a:xfrm>
            <a:off x="5410200" y="4419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80" name="Oval 13"/>
          <p:cNvSpPr>
            <a:spLocks noChangeArrowheads="1"/>
          </p:cNvSpPr>
          <p:nvPr/>
        </p:nvSpPr>
        <p:spPr bwMode="auto">
          <a:xfrm>
            <a:off x="5334000" y="5105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81" name="Oval 14"/>
          <p:cNvSpPr>
            <a:spLocks noChangeArrowheads="1"/>
          </p:cNvSpPr>
          <p:nvPr/>
        </p:nvSpPr>
        <p:spPr bwMode="auto">
          <a:xfrm>
            <a:off x="6019800" y="5105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82" name="Oval 15"/>
          <p:cNvSpPr>
            <a:spLocks noChangeArrowheads="1"/>
          </p:cNvSpPr>
          <p:nvPr/>
        </p:nvSpPr>
        <p:spPr bwMode="auto">
          <a:xfrm>
            <a:off x="6553200" y="5105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83" name="Oval 16"/>
          <p:cNvSpPr>
            <a:spLocks noChangeArrowheads="1"/>
          </p:cNvSpPr>
          <p:nvPr/>
        </p:nvSpPr>
        <p:spPr bwMode="auto">
          <a:xfrm>
            <a:off x="7086600" y="5105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84" name="Oval 17"/>
          <p:cNvSpPr>
            <a:spLocks noChangeArrowheads="1"/>
          </p:cNvSpPr>
          <p:nvPr/>
        </p:nvSpPr>
        <p:spPr bwMode="auto">
          <a:xfrm>
            <a:off x="4267200" y="3581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85" name="Oval 18"/>
          <p:cNvSpPr>
            <a:spLocks noChangeArrowheads="1"/>
          </p:cNvSpPr>
          <p:nvPr/>
        </p:nvSpPr>
        <p:spPr bwMode="auto">
          <a:xfrm>
            <a:off x="4953000" y="35052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86" name="Oval 19"/>
          <p:cNvSpPr>
            <a:spLocks noChangeArrowheads="1"/>
          </p:cNvSpPr>
          <p:nvPr/>
        </p:nvSpPr>
        <p:spPr bwMode="auto">
          <a:xfrm>
            <a:off x="3657600" y="3581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87" name="Oval 20"/>
          <p:cNvSpPr>
            <a:spLocks noChangeArrowheads="1"/>
          </p:cNvSpPr>
          <p:nvPr/>
        </p:nvSpPr>
        <p:spPr bwMode="auto">
          <a:xfrm>
            <a:off x="2971800" y="3581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88" name="Oval 21"/>
          <p:cNvSpPr>
            <a:spLocks noChangeArrowheads="1"/>
          </p:cNvSpPr>
          <p:nvPr/>
        </p:nvSpPr>
        <p:spPr bwMode="auto">
          <a:xfrm>
            <a:off x="2362200" y="3581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89" name="Oval 22"/>
          <p:cNvSpPr>
            <a:spLocks noChangeArrowheads="1"/>
          </p:cNvSpPr>
          <p:nvPr/>
        </p:nvSpPr>
        <p:spPr bwMode="auto">
          <a:xfrm>
            <a:off x="5410200" y="35052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90" name="Oval 23"/>
          <p:cNvSpPr>
            <a:spLocks noChangeArrowheads="1"/>
          </p:cNvSpPr>
          <p:nvPr/>
        </p:nvSpPr>
        <p:spPr bwMode="auto">
          <a:xfrm>
            <a:off x="6096000" y="35052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91" name="Oval 24"/>
          <p:cNvSpPr>
            <a:spLocks noChangeArrowheads="1"/>
          </p:cNvSpPr>
          <p:nvPr/>
        </p:nvSpPr>
        <p:spPr bwMode="auto">
          <a:xfrm>
            <a:off x="6629400" y="35052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92" name="Oval 25"/>
          <p:cNvSpPr>
            <a:spLocks noChangeArrowheads="1"/>
          </p:cNvSpPr>
          <p:nvPr/>
        </p:nvSpPr>
        <p:spPr bwMode="auto">
          <a:xfrm>
            <a:off x="7162800" y="35052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2793" name="Line 26"/>
          <p:cNvSpPr>
            <a:spLocks noChangeShapeType="1"/>
          </p:cNvSpPr>
          <p:nvPr/>
        </p:nvSpPr>
        <p:spPr bwMode="auto">
          <a:xfrm flipV="1">
            <a:off x="2438400" y="4495800"/>
            <a:ext cx="1219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4" name="Line 27"/>
          <p:cNvSpPr>
            <a:spLocks noChangeShapeType="1"/>
          </p:cNvSpPr>
          <p:nvPr/>
        </p:nvSpPr>
        <p:spPr bwMode="auto">
          <a:xfrm flipV="1">
            <a:off x="2438400" y="4572000"/>
            <a:ext cx="1981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5" name="Line 28"/>
          <p:cNvSpPr>
            <a:spLocks noChangeShapeType="1"/>
          </p:cNvSpPr>
          <p:nvPr/>
        </p:nvSpPr>
        <p:spPr bwMode="auto">
          <a:xfrm flipV="1">
            <a:off x="2514600" y="4572000"/>
            <a:ext cx="2438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6" name="Line 29"/>
          <p:cNvSpPr>
            <a:spLocks noChangeShapeType="1"/>
          </p:cNvSpPr>
          <p:nvPr/>
        </p:nvSpPr>
        <p:spPr bwMode="auto">
          <a:xfrm flipV="1">
            <a:off x="2514600" y="4495800"/>
            <a:ext cx="29718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7" name="Line 30"/>
          <p:cNvSpPr>
            <a:spLocks noChangeShapeType="1"/>
          </p:cNvSpPr>
          <p:nvPr/>
        </p:nvSpPr>
        <p:spPr bwMode="auto">
          <a:xfrm flipV="1">
            <a:off x="3048000" y="4572000"/>
            <a:ext cx="762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8" name="Line 31"/>
          <p:cNvSpPr>
            <a:spLocks noChangeShapeType="1"/>
          </p:cNvSpPr>
          <p:nvPr/>
        </p:nvSpPr>
        <p:spPr bwMode="auto">
          <a:xfrm flipV="1">
            <a:off x="3048000" y="4572000"/>
            <a:ext cx="1371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9" name="Line 32"/>
          <p:cNvSpPr>
            <a:spLocks noChangeShapeType="1"/>
          </p:cNvSpPr>
          <p:nvPr/>
        </p:nvSpPr>
        <p:spPr bwMode="auto">
          <a:xfrm flipV="1">
            <a:off x="3124200" y="4572000"/>
            <a:ext cx="1828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0" name="Line 33"/>
          <p:cNvSpPr>
            <a:spLocks noChangeShapeType="1"/>
          </p:cNvSpPr>
          <p:nvPr/>
        </p:nvSpPr>
        <p:spPr bwMode="auto">
          <a:xfrm flipV="1">
            <a:off x="3048000" y="4572000"/>
            <a:ext cx="2514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1" name="Line 34"/>
          <p:cNvSpPr>
            <a:spLocks noChangeShapeType="1"/>
          </p:cNvSpPr>
          <p:nvPr/>
        </p:nvSpPr>
        <p:spPr bwMode="auto">
          <a:xfrm flipV="1">
            <a:off x="3657600" y="4572000"/>
            <a:ext cx="152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2" name="Line 35"/>
          <p:cNvSpPr>
            <a:spLocks noChangeShapeType="1"/>
          </p:cNvSpPr>
          <p:nvPr/>
        </p:nvSpPr>
        <p:spPr bwMode="auto">
          <a:xfrm flipV="1">
            <a:off x="3733800" y="4572000"/>
            <a:ext cx="762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3" name="Line 36"/>
          <p:cNvSpPr>
            <a:spLocks noChangeShapeType="1"/>
          </p:cNvSpPr>
          <p:nvPr/>
        </p:nvSpPr>
        <p:spPr bwMode="auto">
          <a:xfrm flipH="1" flipV="1">
            <a:off x="3810000" y="4572000"/>
            <a:ext cx="533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4" name="Line 37"/>
          <p:cNvSpPr>
            <a:spLocks noChangeShapeType="1"/>
          </p:cNvSpPr>
          <p:nvPr/>
        </p:nvSpPr>
        <p:spPr bwMode="auto">
          <a:xfrm flipV="1">
            <a:off x="4419600" y="4572000"/>
            <a:ext cx="990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5" name="Line 38"/>
          <p:cNvSpPr>
            <a:spLocks noChangeShapeType="1"/>
          </p:cNvSpPr>
          <p:nvPr/>
        </p:nvSpPr>
        <p:spPr bwMode="auto">
          <a:xfrm flipH="1" flipV="1">
            <a:off x="4419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6" name="Line 39"/>
          <p:cNvSpPr>
            <a:spLocks noChangeShapeType="1"/>
          </p:cNvSpPr>
          <p:nvPr/>
        </p:nvSpPr>
        <p:spPr bwMode="auto">
          <a:xfrm flipH="1" flipV="1">
            <a:off x="4572000" y="4572000"/>
            <a:ext cx="1524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7" name="Line 40"/>
          <p:cNvSpPr>
            <a:spLocks noChangeShapeType="1"/>
          </p:cNvSpPr>
          <p:nvPr/>
        </p:nvSpPr>
        <p:spPr bwMode="auto">
          <a:xfrm flipH="1" flipV="1">
            <a:off x="5486400" y="4572000"/>
            <a:ext cx="1143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8" name="Line 41"/>
          <p:cNvSpPr>
            <a:spLocks noChangeShapeType="1"/>
          </p:cNvSpPr>
          <p:nvPr/>
        </p:nvSpPr>
        <p:spPr bwMode="auto">
          <a:xfrm flipH="1" flipV="1">
            <a:off x="5562600" y="45720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9" name="Line 42"/>
          <p:cNvSpPr>
            <a:spLocks noChangeShapeType="1"/>
          </p:cNvSpPr>
          <p:nvPr/>
        </p:nvSpPr>
        <p:spPr bwMode="auto">
          <a:xfrm flipV="1">
            <a:off x="5410200" y="4572000"/>
            <a:ext cx="152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0" name="Line 43"/>
          <p:cNvSpPr>
            <a:spLocks noChangeShapeType="1"/>
          </p:cNvSpPr>
          <p:nvPr/>
        </p:nvSpPr>
        <p:spPr bwMode="auto">
          <a:xfrm flipH="1" flipV="1">
            <a:off x="2514600" y="3810000"/>
            <a:ext cx="1295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1" name="Line 44"/>
          <p:cNvSpPr>
            <a:spLocks noChangeShapeType="1"/>
          </p:cNvSpPr>
          <p:nvPr/>
        </p:nvSpPr>
        <p:spPr bwMode="auto">
          <a:xfrm flipV="1">
            <a:off x="3886200" y="3657600"/>
            <a:ext cx="33528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2" name="Line 45"/>
          <p:cNvSpPr>
            <a:spLocks noChangeShapeType="1"/>
          </p:cNvSpPr>
          <p:nvPr/>
        </p:nvSpPr>
        <p:spPr bwMode="auto">
          <a:xfrm flipV="1">
            <a:off x="3810000" y="3733800"/>
            <a:ext cx="1676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3" name="Line 46"/>
          <p:cNvSpPr>
            <a:spLocks noChangeShapeType="1"/>
          </p:cNvSpPr>
          <p:nvPr/>
        </p:nvSpPr>
        <p:spPr bwMode="auto">
          <a:xfrm flipH="1" flipV="1">
            <a:off x="3124200" y="3810000"/>
            <a:ext cx="1295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4" name="Line 47"/>
          <p:cNvSpPr>
            <a:spLocks noChangeShapeType="1"/>
          </p:cNvSpPr>
          <p:nvPr/>
        </p:nvSpPr>
        <p:spPr bwMode="auto">
          <a:xfrm flipV="1">
            <a:off x="4419600" y="3657600"/>
            <a:ext cx="685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5" name="Line 48"/>
          <p:cNvSpPr>
            <a:spLocks noChangeShapeType="1"/>
          </p:cNvSpPr>
          <p:nvPr/>
        </p:nvSpPr>
        <p:spPr bwMode="auto">
          <a:xfrm flipH="1" flipV="1">
            <a:off x="3886200" y="3810000"/>
            <a:ext cx="609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6" name="Line 49"/>
          <p:cNvSpPr>
            <a:spLocks noChangeShapeType="1"/>
          </p:cNvSpPr>
          <p:nvPr/>
        </p:nvSpPr>
        <p:spPr bwMode="auto">
          <a:xfrm flipV="1">
            <a:off x="4495800" y="3657600"/>
            <a:ext cx="1600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7" name="Line 50"/>
          <p:cNvSpPr>
            <a:spLocks noChangeShapeType="1"/>
          </p:cNvSpPr>
          <p:nvPr/>
        </p:nvSpPr>
        <p:spPr bwMode="auto">
          <a:xfrm flipV="1">
            <a:off x="4953000" y="3657600"/>
            <a:ext cx="1752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8" name="Line 51"/>
          <p:cNvSpPr>
            <a:spLocks noChangeShapeType="1"/>
          </p:cNvSpPr>
          <p:nvPr/>
        </p:nvSpPr>
        <p:spPr bwMode="auto">
          <a:xfrm flipH="1" flipV="1">
            <a:off x="5486400" y="3657600"/>
            <a:ext cx="76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9" name="Line 52"/>
          <p:cNvSpPr>
            <a:spLocks noChangeShapeType="1"/>
          </p:cNvSpPr>
          <p:nvPr/>
        </p:nvSpPr>
        <p:spPr bwMode="auto">
          <a:xfrm flipH="1" flipV="1">
            <a:off x="4343400" y="3733800"/>
            <a:ext cx="1219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20" name="Line 53"/>
          <p:cNvSpPr>
            <a:spLocks noChangeShapeType="1"/>
          </p:cNvSpPr>
          <p:nvPr/>
        </p:nvSpPr>
        <p:spPr bwMode="auto">
          <a:xfrm flipH="1" flipV="1">
            <a:off x="3733800" y="3733800"/>
            <a:ext cx="1219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21" name="Line 54"/>
          <p:cNvSpPr>
            <a:spLocks noChangeShapeType="1"/>
          </p:cNvSpPr>
          <p:nvPr/>
        </p:nvSpPr>
        <p:spPr bwMode="auto">
          <a:xfrm>
            <a:off x="2438400" y="3733800"/>
            <a:ext cx="1981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43" name="Text Box 55"/>
          <p:cNvSpPr txBox="1">
            <a:spLocks noChangeArrowheads="1"/>
          </p:cNvSpPr>
          <p:nvPr/>
        </p:nvSpPr>
        <p:spPr bwMode="auto">
          <a:xfrm>
            <a:off x="609600" y="5132388"/>
            <a:ext cx="1614488"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Input nodes</a:t>
            </a:r>
          </a:p>
        </p:txBody>
      </p:sp>
      <p:sp>
        <p:nvSpPr>
          <p:cNvPr id="63544" name="Text Box 56"/>
          <p:cNvSpPr txBox="1">
            <a:spLocks noChangeArrowheads="1"/>
          </p:cNvSpPr>
          <p:nvPr/>
        </p:nvSpPr>
        <p:spPr bwMode="auto">
          <a:xfrm>
            <a:off x="533400" y="4294188"/>
            <a:ext cx="191770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Internal nodes</a:t>
            </a:r>
          </a:p>
        </p:txBody>
      </p:sp>
      <p:sp>
        <p:nvSpPr>
          <p:cNvPr id="63545" name="Text Box 57"/>
          <p:cNvSpPr txBox="1">
            <a:spLocks noChangeArrowheads="1"/>
          </p:cNvSpPr>
          <p:nvPr/>
        </p:nvSpPr>
        <p:spPr bwMode="auto">
          <a:xfrm>
            <a:off x="533400" y="3455988"/>
            <a:ext cx="1817688"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Output nodes</a:t>
            </a:r>
          </a:p>
        </p:txBody>
      </p:sp>
      <p:sp>
        <p:nvSpPr>
          <p:cNvPr id="32825" name="Rectangle 59"/>
          <p:cNvSpPr>
            <a:spLocks noGrp="1" noChangeArrowheads="1"/>
          </p:cNvSpPr>
          <p:nvPr>
            <p:ph type="title"/>
          </p:nvPr>
        </p:nvSpPr>
        <p:spPr>
          <a:noFill/>
        </p:spPr>
        <p:txBody>
          <a:bodyPr/>
          <a:lstStyle/>
          <a:p>
            <a:pPr algn="r" eaLnBrk="1" hangingPunct="1"/>
            <a:r>
              <a:rPr lang="fa-IR" smtClean="0"/>
              <a:t>شبکه</a:t>
            </a:r>
            <a:r>
              <a:rPr lang="en-US" smtClean="0"/>
              <a:t> </a:t>
            </a:r>
            <a:r>
              <a:rPr lang="fa-IR" smtClean="0"/>
              <a:t>های</a:t>
            </a:r>
            <a:r>
              <a:rPr lang="en-US" smtClean="0"/>
              <a:t> </a:t>
            </a:r>
            <a:r>
              <a:rPr lang="fa-IR" smtClean="0"/>
              <a:t>چند</a:t>
            </a:r>
            <a:r>
              <a:rPr lang="en-US" smtClean="0"/>
              <a:t> </a:t>
            </a:r>
            <a:r>
              <a:rPr lang="fa-IR" smtClean="0"/>
              <a:t>لایه</a:t>
            </a:r>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Line 3"/>
          <p:cNvSpPr>
            <a:spLocks noChangeShapeType="1"/>
          </p:cNvSpPr>
          <p:nvPr/>
        </p:nvSpPr>
        <p:spPr bwMode="auto">
          <a:xfrm>
            <a:off x="1524000" y="5410200"/>
            <a:ext cx="533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5" name="Line 4"/>
          <p:cNvSpPr>
            <a:spLocks noChangeShapeType="1"/>
          </p:cNvSpPr>
          <p:nvPr/>
        </p:nvSpPr>
        <p:spPr bwMode="auto">
          <a:xfrm flipV="1">
            <a:off x="1524000" y="2438400"/>
            <a:ext cx="0" cy="297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1" name="Text Box 5"/>
          <p:cNvSpPr txBox="1">
            <a:spLocks noChangeArrowheads="1"/>
          </p:cNvSpPr>
          <p:nvPr/>
        </p:nvSpPr>
        <p:spPr bwMode="auto">
          <a:xfrm>
            <a:off x="6324600" y="5437188"/>
            <a:ext cx="48895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x1</a:t>
            </a:r>
          </a:p>
        </p:txBody>
      </p:sp>
      <p:sp>
        <p:nvSpPr>
          <p:cNvPr id="65542" name="Text Box 6"/>
          <p:cNvSpPr txBox="1">
            <a:spLocks noChangeArrowheads="1"/>
          </p:cNvSpPr>
          <p:nvPr/>
        </p:nvSpPr>
        <p:spPr bwMode="auto">
          <a:xfrm>
            <a:off x="990600" y="2465388"/>
            <a:ext cx="48895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x2</a:t>
            </a:r>
          </a:p>
        </p:txBody>
      </p:sp>
      <p:sp>
        <p:nvSpPr>
          <p:cNvPr id="33798" name="Oval 7"/>
          <p:cNvSpPr>
            <a:spLocks noChangeArrowheads="1"/>
          </p:cNvSpPr>
          <p:nvPr/>
        </p:nvSpPr>
        <p:spPr bwMode="auto">
          <a:xfrm>
            <a:off x="4267200" y="3429000"/>
            <a:ext cx="152400" cy="1524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33799" name="Oval 8"/>
          <p:cNvSpPr>
            <a:spLocks noChangeArrowheads="1"/>
          </p:cNvSpPr>
          <p:nvPr/>
        </p:nvSpPr>
        <p:spPr bwMode="auto">
          <a:xfrm>
            <a:off x="4343400" y="3124200"/>
            <a:ext cx="152400" cy="1524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33800" name="Oval 9"/>
          <p:cNvSpPr>
            <a:spLocks noChangeArrowheads="1"/>
          </p:cNvSpPr>
          <p:nvPr/>
        </p:nvSpPr>
        <p:spPr bwMode="auto">
          <a:xfrm>
            <a:off x="4419600" y="3581400"/>
            <a:ext cx="152400" cy="1524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33801" name="Oval 10"/>
          <p:cNvSpPr>
            <a:spLocks noChangeArrowheads="1"/>
          </p:cNvSpPr>
          <p:nvPr/>
        </p:nvSpPr>
        <p:spPr bwMode="auto">
          <a:xfrm>
            <a:off x="4724400" y="3505200"/>
            <a:ext cx="152400" cy="1524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33802" name="Oval 11"/>
          <p:cNvSpPr>
            <a:spLocks noChangeArrowheads="1"/>
          </p:cNvSpPr>
          <p:nvPr/>
        </p:nvSpPr>
        <p:spPr bwMode="auto">
          <a:xfrm>
            <a:off x="4876800" y="3124200"/>
            <a:ext cx="152400" cy="1524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33803" name="Oval 12"/>
          <p:cNvSpPr>
            <a:spLocks noChangeArrowheads="1"/>
          </p:cNvSpPr>
          <p:nvPr/>
        </p:nvSpPr>
        <p:spPr bwMode="auto">
          <a:xfrm>
            <a:off x="5029200" y="3581400"/>
            <a:ext cx="152400" cy="1524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33804" name="Oval 13"/>
          <p:cNvSpPr>
            <a:spLocks noChangeArrowheads="1"/>
          </p:cNvSpPr>
          <p:nvPr/>
        </p:nvSpPr>
        <p:spPr bwMode="auto">
          <a:xfrm>
            <a:off x="4648200" y="3200400"/>
            <a:ext cx="152400" cy="1524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33805" name="Oval 14"/>
          <p:cNvSpPr>
            <a:spLocks noChangeArrowheads="1"/>
          </p:cNvSpPr>
          <p:nvPr/>
        </p:nvSpPr>
        <p:spPr bwMode="auto">
          <a:xfrm>
            <a:off x="4343400" y="4648200"/>
            <a:ext cx="152400" cy="152400"/>
          </a:xfrm>
          <a:prstGeom prst="ellipse">
            <a:avLst/>
          </a:prstGeom>
          <a:solidFill>
            <a:schemeClr val="hlink"/>
          </a:solidFill>
          <a:ln w="9525">
            <a:solidFill>
              <a:schemeClr val="folHlink"/>
            </a:solidFill>
            <a:round/>
            <a:headEnd/>
            <a:tailEnd/>
          </a:ln>
        </p:spPr>
        <p:txBody>
          <a:bodyPr wrap="none" anchor="ctr"/>
          <a:lstStyle/>
          <a:p>
            <a:endParaRPr lang="en-US"/>
          </a:p>
        </p:txBody>
      </p:sp>
      <p:sp>
        <p:nvSpPr>
          <p:cNvPr id="33806" name="Oval 15"/>
          <p:cNvSpPr>
            <a:spLocks noChangeArrowheads="1"/>
          </p:cNvSpPr>
          <p:nvPr/>
        </p:nvSpPr>
        <p:spPr bwMode="auto">
          <a:xfrm>
            <a:off x="4495800" y="4800600"/>
            <a:ext cx="152400" cy="152400"/>
          </a:xfrm>
          <a:prstGeom prst="ellipse">
            <a:avLst/>
          </a:prstGeom>
          <a:solidFill>
            <a:schemeClr val="hlink"/>
          </a:solidFill>
          <a:ln w="9525">
            <a:solidFill>
              <a:schemeClr val="folHlink"/>
            </a:solidFill>
            <a:round/>
            <a:headEnd/>
            <a:tailEnd/>
          </a:ln>
        </p:spPr>
        <p:txBody>
          <a:bodyPr wrap="none" anchor="ctr"/>
          <a:lstStyle/>
          <a:p>
            <a:endParaRPr lang="en-US"/>
          </a:p>
        </p:txBody>
      </p:sp>
      <p:sp>
        <p:nvSpPr>
          <p:cNvPr id="33807" name="Oval 16"/>
          <p:cNvSpPr>
            <a:spLocks noChangeArrowheads="1"/>
          </p:cNvSpPr>
          <p:nvPr/>
        </p:nvSpPr>
        <p:spPr bwMode="auto">
          <a:xfrm>
            <a:off x="4800600" y="4724400"/>
            <a:ext cx="152400" cy="152400"/>
          </a:xfrm>
          <a:prstGeom prst="ellipse">
            <a:avLst/>
          </a:prstGeom>
          <a:solidFill>
            <a:schemeClr val="hlink"/>
          </a:solidFill>
          <a:ln w="9525">
            <a:solidFill>
              <a:schemeClr val="folHlink"/>
            </a:solidFill>
            <a:round/>
            <a:headEnd/>
            <a:tailEnd/>
          </a:ln>
        </p:spPr>
        <p:txBody>
          <a:bodyPr wrap="none" anchor="ctr"/>
          <a:lstStyle/>
          <a:p>
            <a:endParaRPr lang="en-US"/>
          </a:p>
        </p:txBody>
      </p:sp>
      <p:sp>
        <p:nvSpPr>
          <p:cNvPr id="33808" name="Oval 17"/>
          <p:cNvSpPr>
            <a:spLocks noChangeArrowheads="1"/>
          </p:cNvSpPr>
          <p:nvPr/>
        </p:nvSpPr>
        <p:spPr bwMode="auto">
          <a:xfrm>
            <a:off x="4495800" y="4495800"/>
            <a:ext cx="152400" cy="152400"/>
          </a:xfrm>
          <a:prstGeom prst="ellipse">
            <a:avLst/>
          </a:prstGeom>
          <a:solidFill>
            <a:schemeClr val="hlink"/>
          </a:solidFill>
          <a:ln w="9525">
            <a:solidFill>
              <a:schemeClr val="folHlink"/>
            </a:solidFill>
            <a:round/>
            <a:headEnd/>
            <a:tailEnd/>
          </a:ln>
        </p:spPr>
        <p:txBody>
          <a:bodyPr wrap="none" anchor="ctr"/>
          <a:lstStyle/>
          <a:p>
            <a:endParaRPr lang="en-US"/>
          </a:p>
        </p:txBody>
      </p:sp>
      <p:sp>
        <p:nvSpPr>
          <p:cNvPr id="33809" name="Oval 18"/>
          <p:cNvSpPr>
            <a:spLocks noChangeArrowheads="1"/>
          </p:cNvSpPr>
          <p:nvPr/>
        </p:nvSpPr>
        <p:spPr bwMode="auto">
          <a:xfrm>
            <a:off x="5029200" y="4572000"/>
            <a:ext cx="152400" cy="152400"/>
          </a:xfrm>
          <a:prstGeom prst="ellipse">
            <a:avLst/>
          </a:prstGeom>
          <a:solidFill>
            <a:schemeClr val="hlink"/>
          </a:solidFill>
          <a:ln w="9525">
            <a:solidFill>
              <a:schemeClr val="folHlink"/>
            </a:solidFill>
            <a:round/>
            <a:headEnd/>
            <a:tailEnd/>
          </a:ln>
        </p:spPr>
        <p:txBody>
          <a:bodyPr wrap="none" anchor="ctr"/>
          <a:lstStyle/>
          <a:p>
            <a:endParaRPr lang="en-US"/>
          </a:p>
        </p:txBody>
      </p:sp>
      <p:sp>
        <p:nvSpPr>
          <p:cNvPr id="33810" name="Oval 19"/>
          <p:cNvSpPr>
            <a:spLocks noChangeArrowheads="1"/>
          </p:cNvSpPr>
          <p:nvPr/>
        </p:nvSpPr>
        <p:spPr bwMode="auto">
          <a:xfrm>
            <a:off x="5334000" y="4648200"/>
            <a:ext cx="152400" cy="152400"/>
          </a:xfrm>
          <a:prstGeom prst="ellipse">
            <a:avLst/>
          </a:prstGeom>
          <a:solidFill>
            <a:schemeClr val="hlink"/>
          </a:solidFill>
          <a:ln w="9525">
            <a:solidFill>
              <a:schemeClr val="folHlink"/>
            </a:solidFill>
            <a:round/>
            <a:headEnd/>
            <a:tailEnd/>
          </a:ln>
        </p:spPr>
        <p:txBody>
          <a:bodyPr wrap="none" anchor="ctr"/>
          <a:lstStyle/>
          <a:p>
            <a:endParaRPr lang="en-US"/>
          </a:p>
        </p:txBody>
      </p:sp>
      <p:sp>
        <p:nvSpPr>
          <p:cNvPr id="33811" name="Oval 20"/>
          <p:cNvSpPr>
            <a:spLocks noChangeArrowheads="1"/>
          </p:cNvSpPr>
          <p:nvPr/>
        </p:nvSpPr>
        <p:spPr bwMode="auto">
          <a:xfrm>
            <a:off x="5029200" y="4953000"/>
            <a:ext cx="152400" cy="152400"/>
          </a:xfrm>
          <a:prstGeom prst="ellipse">
            <a:avLst/>
          </a:prstGeom>
          <a:solidFill>
            <a:schemeClr val="hlink"/>
          </a:solidFill>
          <a:ln w="9525">
            <a:solidFill>
              <a:schemeClr val="folHlink"/>
            </a:solidFill>
            <a:round/>
            <a:headEnd/>
            <a:tailEnd/>
          </a:ln>
        </p:spPr>
        <p:txBody>
          <a:bodyPr wrap="none" anchor="ctr"/>
          <a:lstStyle/>
          <a:p>
            <a:endParaRPr lang="en-US"/>
          </a:p>
        </p:txBody>
      </p:sp>
      <p:sp>
        <p:nvSpPr>
          <p:cNvPr id="33812" name="Oval 21"/>
          <p:cNvSpPr>
            <a:spLocks noChangeArrowheads="1"/>
          </p:cNvSpPr>
          <p:nvPr/>
        </p:nvSpPr>
        <p:spPr bwMode="auto">
          <a:xfrm>
            <a:off x="4724400" y="4495800"/>
            <a:ext cx="152400" cy="152400"/>
          </a:xfrm>
          <a:prstGeom prst="ellipse">
            <a:avLst/>
          </a:prstGeom>
          <a:solidFill>
            <a:schemeClr val="hlink"/>
          </a:solidFill>
          <a:ln w="9525">
            <a:solidFill>
              <a:schemeClr val="folHlink"/>
            </a:solidFill>
            <a:round/>
            <a:headEnd/>
            <a:tailEnd/>
          </a:ln>
        </p:spPr>
        <p:txBody>
          <a:bodyPr wrap="none" anchor="ctr"/>
          <a:lstStyle/>
          <a:p>
            <a:endParaRPr lang="en-US"/>
          </a:p>
        </p:txBody>
      </p:sp>
      <p:sp>
        <p:nvSpPr>
          <p:cNvPr id="33813" name="Freeform 22"/>
          <p:cNvSpPr>
            <a:spLocks/>
          </p:cNvSpPr>
          <p:nvPr/>
        </p:nvSpPr>
        <p:spPr bwMode="auto">
          <a:xfrm>
            <a:off x="3167063" y="4057650"/>
            <a:ext cx="2744787" cy="1341438"/>
          </a:xfrm>
          <a:custGeom>
            <a:avLst/>
            <a:gdLst>
              <a:gd name="T0" fmla="*/ 33 w 1729"/>
              <a:gd name="T1" fmla="*/ 845 h 845"/>
              <a:gd name="T2" fmla="*/ 41 w 1729"/>
              <a:gd name="T3" fmla="*/ 648 h 845"/>
              <a:gd name="T4" fmla="*/ 143 w 1729"/>
              <a:gd name="T5" fmla="*/ 411 h 845"/>
              <a:gd name="T6" fmla="*/ 199 w 1729"/>
              <a:gd name="T7" fmla="*/ 332 h 845"/>
              <a:gd name="T8" fmla="*/ 246 w 1729"/>
              <a:gd name="T9" fmla="*/ 285 h 845"/>
              <a:gd name="T10" fmla="*/ 285 w 1729"/>
              <a:gd name="T11" fmla="*/ 245 h 845"/>
              <a:gd name="T12" fmla="*/ 301 w 1729"/>
              <a:gd name="T13" fmla="*/ 221 h 845"/>
              <a:gd name="T14" fmla="*/ 325 w 1729"/>
              <a:gd name="T15" fmla="*/ 206 h 845"/>
              <a:gd name="T16" fmla="*/ 388 w 1729"/>
              <a:gd name="T17" fmla="*/ 143 h 845"/>
              <a:gd name="T18" fmla="*/ 483 w 1729"/>
              <a:gd name="T19" fmla="*/ 87 h 845"/>
              <a:gd name="T20" fmla="*/ 538 w 1729"/>
              <a:gd name="T21" fmla="*/ 48 h 845"/>
              <a:gd name="T22" fmla="*/ 830 w 1729"/>
              <a:gd name="T23" fmla="*/ 0 h 845"/>
              <a:gd name="T24" fmla="*/ 1729 w 1729"/>
              <a:gd name="T25" fmla="*/ 24 h 8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9"/>
              <a:gd name="T40" fmla="*/ 0 h 845"/>
              <a:gd name="T41" fmla="*/ 1729 w 1729"/>
              <a:gd name="T42" fmla="*/ 845 h 8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9" h="845">
                <a:moveTo>
                  <a:pt x="33" y="845"/>
                </a:moveTo>
                <a:cubicBezTo>
                  <a:pt x="0" y="779"/>
                  <a:pt x="27" y="716"/>
                  <a:pt x="41" y="648"/>
                </a:cubicBezTo>
                <a:cubicBezTo>
                  <a:pt x="58" y="562"/>
                  <a:pt x="90" y="482"/>
                  <a:pt x="143" y="411"/>
                </a:cubicBezTo>
                <a:cubicBezTo>
                  <a:pt x="162" y="385"/>
                  <a:pt x="179" y="356"/>
                  <a:pt x="199" y="332"/>
                </a:cubicBezTo>
                <a:cubicBezTo>
                  <a:pt x="213" y="315"/>
                  <a:pt x="246" y="285"/>
                  <a:pt x="246" y="285"/>
                </a:cubicBezTo>
                <a:cubicBezTo>
                  <a:pt x="286" y="205"/>
                  <a:pt x="237" y="284"/>
                  <a:pt x="285" y="245"/>
                </a:cubicBezTo>
                <a:cubicBezTo>
                  <a:pt x="292" y="239"/>
                  <a:pt x="294" y="228"/>
                  <a:pt x="301" y="221"/>
                </a:cubicBezTo>
                <a:cubicBezTo>
                  <a:pt x="308" y="214"/>
                  <a:pt x="317" y="211"/>
                  <a:pt x="325" y="206"/>
                </a:cubicBezTo>
                <a:cubicBezTo>
                  <a:pt x="369" y="143"/>
                  <a:pt x="342" y="156"/>
                  <a:pt x="388" y="143"/>
                </a:cubicBezTo>
                <a:cubicBezTo>
                  <a:pt x="425" y="105"/>
                  <a:pt x="437" y="110"/>
                  <a:pt x="483" y="87"/>
                </a:cubicBezTo>
                <a:cubicBezTo>
                  <a:pt x="584" y="37"/>
                  <a:pt x="401" y="118"/>
                  <a:pt x="538" y="48"/>
                </a:cubicBezTo>
                <a:cubicBezTo>
                  <a:pt x="629" y="2"/>
                  <a:pt x="730" y="5"/>
                  <a:pt x="830" y="0"/>
                </a:cubicBezTo>
                <a:cubicBezTo>
                  <a:pt x="1098" y="5"/>
                  <a:pt x="1434" y="24"/>
                  <a:pt x="1729" y="2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14" name="Oval 23"/>
          <p:cNvSpPr>
            <a:spLocks noChangeArrowheads="1"/>
          </p:cNvSpPr>
          <p:nvPr/>
        </p:nvSpPr>
        <p:spPr bwMode="auto">
          <a:xfrm>
            <a:off x="1905000" y="3276600"/>
            <a:ext cx="152400" cy="152400"/>
          </a:xfrm>
          <a:prstGeom prst="ellipse">
            <a:avLst/>
          </a:prstGeom>
          <a:solidFill>
            <a:srgbClr val="339966"/>
          </a:solidFill>
          <a:ln w="9525">
            <a:solidFill>
              <a:schemeClr val="folHlink"/>
            </a:solidFill>
            <a:round/>
            <a:headEnd/>
            <a:tailEnd/>
          </a:ln>
        </p:spPr>
        <p:txBody>
          <a:bodyPr wrap="none" anchor="ctr"/>
          <a:lstStyle/>
          <a:p>
            <a:endParaRPr lang="en-US"/>
          </a:p>
        </p:txBody>
      </p:sp>
      <p:sp>
        <p:nvSpPr>
          <p:cNvPr id="33815" name="Oval 24"/>
          <p:cNvSpPr>
            <a:spLocks noChangeArrowheads="1"/>
          </p:cNvSpPr>
          <p:nvPr/>
        </p:nvSpPr>
        <p:spPr bwMode="auto">
          <a:xfrm>
            <a:off x="1981200" y="2971800"/>
            <a:ext cx="152400" cy="152400"/>
          </a:xfrm>
          <a:prstGeom prst="ellipse">
            <a:avLst/>
          </a:prstGeom>
          <a:solidFill>
            <a:srgbClr val="339966"/>
          </a:solidFill>
          <a:ln w="9525">
            <a:solidFill>
              <a:schemeClr val="folHlink"/>
            </a:solidFill>
            <a:round/>
            <a:headEnd/>
            <a:tailEnd/>
          </a:ln>
        </p:spPr>
        <p:txBody>
          <a:bodyPr wrap="none" anchor="ctr"/>
          <a:lstStyle/>
          <a:p>
            <a:endParaRPr lang="en-US"/>
          </a:p>
        </p:txBody>
      </p:sp>
      <p:sp>
        <p:nvSpPr>
          <p:cNvPr id="33816" name="Oval 25"/>
          <p:cNvSpPr>
            <a:spLocks noChangeArrowheads="1"/>
          </p:cNvSpPr>
          <p:nvPr/>
        </p:nvSpPr>
        <p:spPr bwMode="auto">
          <a:xfrm>
            <a:off x="2057400" y="3429000"/>
            <a:ext cx="152400" cy="152400"/>
          </a:xfrm>
          <a:prstGeom prst="ellipse">
            <a:avLst/>
          </a:prstGeom>
          <a:solidFill>
            <a:srgbClr val="339966"/>
          </a:solidFill>
          <a:ln w="9525">
            <a:solidFill>
              <a:schemeClr val="folHlink"/>
            </a:solidFill>
            <a:round/>
            <a:headEnd/>
            <a:tailEnd/>
          </a:ln>
        </p:spPr>
        <p:txBody>
          <a:bodyPr wrap="none" anchor="ctr"/>
          <a:lstStyle/>
          <a:p>
            <a:endParaRPr lang="en-US"/>
          </a:p>
        </p:txBody>
      </p:sp>
      <p:sp>
        <p:nvSpPr>
          <p:cNvPr id="33817" name="Oval 26"/>
          <p:cNvSpPr>
            <a:spLocks noChangeArrowheads="1"/>
          </p:cNvSpPr>
          <p:nvPr/>
        </p:nvSpPr>
        <p:spPr bwMode="auto">
          <a:xfrm>
            <a:off x="2362200" y="3352800"/>
            <a:ext cx="152400" cy="152400"/>
          </a:xfrm>
          <a:prstGeom prst="ellipse">
            <a:avLst/>
          </a:prstGeom>
          <a:solidFill>
            <a:srgbClr val="339966"/>
          </a:solidFill>
          <a:ln w="9525">
            <a:solidFill>
              <a:schemeClr val="folHlink"/>
            </a:solidFill>
            <a:round/>
            <a:headEnd/>
            <a:tailEnd/>
          </a:ln>
        </p:spPr>
        <p:txBody>
          <a:bodyPr wrap="none" anchor="ctr"/>
          <a:lstStyle/>
          <a:p>
            <a:endParaRPr lang="en-US"/>
          </a:p>
        </p:txBody>
      </p:sp>
      <p:sp>
        <p:nvSpPr>
          <p:cNvPr id="33818" name="Oval 27"/>
          <p:cNvSpPr>
            <a:spLocks noChangeArrowheads="1"/>
          </p:cNvSpPr>
          <p:nvPr/>
        </p:nvSpPr>
        <p:spPr bwMode="auto">
          <a:xfrm>
            <a:off x="2514600" y="2971800"/>
            <a:ext cx="152400" cy="152400"/>
          </a:xfrm>
          <a:prstGeom prst="ellipse">
            <a:avLst/>
          </a:prstGeom>
          <a:solidFill>
            <a:srgbClr val="339966"/>
          </a:solidFill>
          <a:ln w="9525">
            <a:solidFill>
              <a:schemeClr val="folHlink"/>
            </a:solidFill>
            <a:round/>
            <a:headEnd/>
            <a:tailEnd/>
          </a:ln>
        </p:spPr>
        <p:txBody>
          <a:bodyPr wrap="none" anchor="ctr"/>
          <a:lstStyle/>
          <a:p>
            <a:endParaRPr lang="en-US"/>
          </a:p>
        </p:txBody>
      </p:sp>
      <p:sp>
        <p:nvSpPr>
          <p:cNvPr id="33819" name="Oval 28"/>
          <p:cNvSpPr>
            <a:spLocks noChangeArrowheads="1"/>
          </p:cNvSpPr>
          <p:nvPr/>
        </p:nvSpPr>
        <p:spPr bwMode="auto">
          <a:xfrm>
            <a:off x="2667000" y="3429000"/>
            <a:ext cx="152400" cy="152400"/>
          </a:xfrm>
          <a:prstGeom prst="ellipse">
            <a:avLst/>
          </a:prstGeom>
          <a:solidFill>
            <a:srgbClr val="339966"/>
          </a:solidFill>
          <a:ln w="9525">
            <a:solidFill>
              <a:schemeClr val="folHlink"/>
            </a:solidFill>
            <a:round/>
            <a:headEnd/>
            <a:tailEnd/>
          </a:ln>
        </p:spPr>
        <p:txBody>
          <a:bodyPr wrap="none" anchor="ctr"/>
          <a:lstStyle/>
          <a:p>
            <a:endParaRPr lang="en-US"/>
          </a:p>
        </p:txBody>
      </p:sp>
      <p:sp>
        <p:nvSpPr>
          <p:cNvPr id="33820" name="Oval 29"/>
          <p:cNvSpPr>
            <a:spLocks noChangeArrowheads="1"/>
          </p:cNvSpPr>
          <p:nvPr/>
        </p:nvSpPr>
        <p:spPr bwMode="auto">
          <a:xfrm>
            <a:off x="2286000" y="3048000"/>
            <a:ext cx="152400" cy="152400"/>
          </a:xfrm>
          <a:prstGeom prst="ellipse">
            <a:avLst/>
          </a:prstGeom>
          <a:solidFill>
            <a:srgbClr val="339966"/>
          </a:solidFill>
          <a:ln w="9525">
            <a:solidFill>
              <a:schemeClr val="folHlink"/>
            </a:solidFill>
            <a:round/>
            <a:headEnd/>
            <a:tailEnd/>
          </a:ln>
        </p:spPr>
        <p:txBody>
          <a:bodyPr wrap="none" anchor="ctr"/>
          <a:lstStyle/>
          <a:p>
            <a:endParaRPr lang="en-US"/>
          </a:p>
        </p:txBody>
      </p:sp>
      <p:sp>
        <p:nvSpPr>
          <p:cNvPr id="33821" name="Freeform 30"/>
          <p:cNvSpPr>
            <a:spLocks/>
          </p:cNvSpPr>
          <p:nvPr/>
        </p:nvSpPr>
        <p:spPr bwMode="auto">
          <a:xfrm>
            <a:off x="3509963" y="2855913"/>
            <a:ext cx="373062" cy="1365250"/>
          </a:xfrm>
          <a:custGeom>
            <a:avLst/>
            <a:gdLst>
              <a:gd name="T0" fmla="*/ 235 w 235"/>
              <a:gd name="T1" fmla="*/ 860 h 860"/>
              <a:gd name="T2" fmla="*/ 172 w 235"/>
              <a:gd name="T3" fmla="*/ 781 h 860"/>
              <a:gd name="T4" fmla="*/ 156 w 235"/>
              <a:gd name="T5" fmla="*/ 742 h 860"/>
              <a:gd name="T6" fmla="*/ 85 w 235"/>
              <a:gd name="T7" fmla="*/ 647 h 860"/>
              <a:gd name="T8" fmla="*/ 61 w 235"/>
              <a:gd name="T9" fmla="*/ 600 h 860"/>
              <a:gd name="T10" fmla="*/ 30 w 235"/>
              <a:gd name="T11" fmla="*/ 521 h 860"/>
              <a:gd name="T12" fmla="*/ 30 w 235"/>
              <a:gd name="T13" fmla="*/ 142 h 860"/>
              <a:gd name="T14" fmla="*/ 46 w 235"/>
              <a:gd name="T15" fmla="*/ 71 h 860"/>
              <a:gd name="T16" fmla="*/ 117 w 235"/>
              <a:gd name="T17" fmla="*/ 0 h 8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5"/>
              <a:gd name="T28" fmla="*/ 0 h 860"/>
              <a:gd name="T29" fmla="*/ 235 w 235"/>
              <a:gd name="T30" fmla="*/ 860 h 8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5" h="860">
                <a:moveTo>
                  <a:pt x="235" y="860"/>
                </a:moveTo>
                <a:cubicBezTo>
                  <a:pt x="212" y="837"/>
                  <a:pt x="188" y="809"/>
                  <a:pt x="172" y="781"/>
                </a:cubicBezTo>
                <a:cubicBezTo>
                  <a:pt x="165" y="769"/>
                  <a:pt x="164" y="754"/>
                  <a:pt x="156" y="742"/>
                </a:cubicBezTo>
                <a:cubicBezTo>
                  <a:pt x="54" y="596"/>
                  <a:pt x="181" y="821"/>
                  <a:pt x="85" y="647"/>
                </a:cubicBezTo>
                <a:cubicBezTo>
                  <a:pt x="77" y="632"/>
                  <a:pt x="68" y="616"/>
                  <a:pt x="61" y="600"/>
                </a:cubicBezTo>
                <a:cubicBezTo>
                  <a:pt x="50" y="574"/>
                  <a:pt x="30" y="521"/>
                  <a:pt x="30" y="521"/>
                </a:cubicBezTo>
                <a:cubicBezTo>
                  <a:pt x="0" y="373"/>
                  <a:pt x="16" y="467"/>
                  <a:pt x="30" y="142"/>
                </a:cubicBezTo>
                <a:cubicBezTo>
                  <a:pt x="30" y="142"/>
                  <a:pt x="43" y="75"/>
                  <a:pt x="46" y="71"/>
                </a:cubicBezTo>
                <a:cubicBezTo>
                  <a:pt x="46" y="71"/>
                  <a:pt x="100" y="17"/>
                  <a:pt x="117"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22" name="Oval 31"/>
          <p:cNvSpPr>
            <a:spLocks noChangeArrowheads="1"/>
          </p:cNvSpPr>
          <p:nvPr/>
        </p:nvSpPr>
        <p:spPr bwMode="auto">
          <a:xfrm>
            <a:off x="1828800" y="4495800"/>
            <a:ext cx="152400" cy="152400"/>
          </a:xfrm>
          <a:prstGeom prst="ellipse">
            <a:avLst/>
          </a:prstGeom>
          <a:solidFill>
            <a:schemeClr val="tx1"/>
          </a:solidFill>
          <a:ln w="9525">
            <a:solidFill>
              <a:schemeClr val="folHlink"/>
            </a:solidFill>
            <a:round/>
            <a:headEnd/>
            <a:tailEnd/>
          </a:ln>
        </p:spPr>
        <p:txBody>
          <a:bodyPr wrap="none" anchor="ctr"/>
          <a:lstStyle/>
          <a:p>
            <a:endParaRPr lang="en-US"/>
          </a:p>
        </p:txBody>
      </p:sp>
      <p:sp>
        <p:nvSpPr>
          <p:cNvPr id="33823" name="Oval 32"/>
          <p:cNvSpPr>
            <a:spLocks noChangeArrowheads="1"/>
          </p:cNvSpPr>
          <p:nvPr/>
        </p:nvSpPr>
        <p:spPr bwMode="auto">
          <a:xfrm>
            <a:off x="1981200" y="4648200"/>
            <a:ext cx="152400" cy="152400"/>
          </a:xfrm>
          <a:prstGeom prst="ellipse">
            <a:avLst/>
          </a:prstGeom>
          <a:solidFill>
            <a:schemeClr val="tx1"/>
          </a:solidFill>
          <a:ln w="9525">
            <a:solidFill>
              <a:schemeClr val="folHlink"/>
            </a:solidFill>
            <a:round/>
            <a:headEnd/>
            <a:tailEnd/>
          </a:ln>
        </p:spPr>
        <p:txBody>
          <a:bodyPr wrap="none" anchor="ctr"/>
          <a:lstStyle/>
          <a:p>
            <a:endParaRPr lang="en-US"/>
          </a:p>
        </p:txBody>
      </p:sp>
      <p:sp>
        <p:nvSpPr>
          <p:cNvPr id="33824" name="Oval 33"/>
          <p:cNvSpPr>
            <a:spLocks noChangeArrowheads="1"/>
          </p:cNvSpPr>
          <p:nvPr/>
        </p:nvSpPr>
        <p:spPr bwMode="auto">
          <a:xfrm>
            <a:off x="2286000" y="4572000"/>
            <a:ext cx="152400" cy="152400"/>
          </a:xfrm>
          <a:prstGeom prst="ellipse">
            <a:avLst/>
          </a:prstGeom>
          <a:solidFill>
            <a:schemeClr val="tx1"/>
          </a:solidFill>
          <a:ln w="9525">
            <a:solidFill>
              <a:schemeClr val="folHlink"/>
            </a:solidFill>
            <a:round/>
            <a:headEnd/>
            <a:tailEnd/>
          </a:ln>
        </p:spPr>
        <p:txBody>
          <a:bodyPr wrap="none" anchor="ctr"/>
          <a:lstStyle/>
          <a:p>
            <a:endParaRPr lang="en-US"/>
          </a:p>
        </p:txBody>
      </p:sp>
      <p:sp>
        <p:nvSpPr>
          <p:cNvPr id="33825" name="Oval 34"/>
          <p:cNvSpPr>
            <a:spLocks noChangeArrowheads="1"/>
          </p:cNvSpPr>
          <p:nvPr/>
        </p:nvSpPr>
        <p:spPr bwMode="auto">
          <a:xfrm>
            <a:off x="1981200" y="4343400"/>
            <a:ext cx="152400" cy="152400"/>
          </a:xfrm>
          <a:prstGeom prst="ellipse">
            <a:avLst/>
          </a:prstGeom>
          <a:solidFill>
            <a:schemeClr val="tx1"/>
          </a:solidFill>
          <a:ln w="9525">
            <a:solidFill>
              <a:schemeClr val="folHlink"/>
            </a:solidFill>
            <a:round/>
            <a:headEnd/>
            <a:tailEnd/>
          </a:ln>
        </p:spPr>
        <p:txBody>
          <a:bodyPr wrap="none" anchor="ctr"/>
          <a:lstStyle/>
          <a:p>
            <a:endParaRPr lang="en-US"/>
          </a:p>
        </p:txBody>
      </p:sp>
      <p:sp>
        <p:nvSpPr>
          <p:cNvPr id="33826" name="Oval 35"/>
          <p:cNvSpPr>
            <a:spLocks noChangeArrowheads="1"/>
          </p:cNvSpPr>
          <p:nvPr/>
        </p:nvSpPr>
        <p:spPr bwMode="auto">
          <a:xfrm>
            <a:off x="2514600" y="4419600"/>
            <a:ext cx="152400" cy="152400"/>
          </a:xfrm>
          <a:prstGeom prst="ellipse">
            <a:avLst/>
          </a:prstGeom>
          <a:solidFill>
            <a:schemeClr val="tx1"/>
          </a:solidFill>
          <a:ln w="9525">
            <a:solidFill>
              <a:schemeClr val="folHlink"/>
            </a:solidFill>
            <a:round/>
            <a:headEnd/>
            <a:tailEnd/>
          </a:ln>
        </p:spPr>
        <p:txBody>
          <a:bodyPr wrap="none" anchor="ctr"/>
          <a:lstStyle/>
          <a:p>
            <a:endParaRPr lang="en-US"/>
          </a:p>
        </p:txBody>
      </p:sp>
      <p:sp>
        <p:nvSpPr>
          <p:cNvPr id="33827" name="Oval 36"/>
          <p:cNvSpPr>
            <a:spLocks noChangeArrowheads="1"/>
          </p:cNvSpPr>
          <p:nvPr/>
        </p:nvSpPr>
        <p:spPr bwMode="auto">
          <a:xfrm>
            <a:off x="2819400" y="4495800"/>
            <a:ext cx="152400" cy="152400"/>
          </a:xfrm>
          <a:prstGeom prst="ellipse">
            <a:avLst/>
          </a:prstGeom>
          <a:solidFill>
            <a:schemeClr val="tx1"/>
          </a:solidFill>
          <a:ln w="9525">
            <a:solidFill>
              <a:schemeClr val="folHlink"/>
            </a:solidFill>
            <a:round/>
            <a:headEnd/>
            <a:tailEnd/>
          </a:ln>
        </p:spPr>
        <p:txBody>
          <a:bodyPr wrap="none" anchor="ctr"/>
          <a:lstStyle/>
          <a:p>
            <a:endParaRPr lang="en-US"/>
          </a:p>
        </p:txBody>
      </p:sp>
      <p:sp>
        <p:nvSpPr>
          <p:cNvPr id="33828" name="Oval 37"/>
          <p:cNvSpPr>
            <a:spLocks noChangeArrowheads="1"/>
          </p:cNvSpPr>
          <p:nvPr/>
        </p:nvSpPr>
        <p:spPr bwMode="auto">
          <a:xfrm>
            <a:off x="2514600" y="4800600"/>
            <a:ext cx="152400" cy="152400"/>
          </a:xfrm>
          <a:prstGeom prst="ellipse">
            <a:avLst/>
          </a:prstGeom>
          <a:solidFill>
            <a:schemeClr val="tx1"/>
          </a:solidFill>
          <a:ln w="9525">
            <a:solidFill>
              <a:schemeClr val="folHlink"/>
            </a:solidFill>
            <a:round/>
            <a:headEnd/>
            <a:tailEnd/>
          </a:ln>
        </p:spPr>
        <p:txBody>
          <a:bodyPr wrap="none" anchor="ctr"/>
          <a:lstStyle/>
          <a:p>
            <a:endParaRPr lang="en-US"/>
          </a:p>
        </p:txBody>
      </p:sp>
      <p:sp>
        <p:nvSpPr>
          <p:cNvPr id="33829" name="Oval 38"/>
          <p:cNvSpPr>
            <a:spLocks noChangeArrowheads="1"/>
          </p:cNvSpPr>
          <p:nvPr/>
        </p:nvSpPr>
        <p:spPr bwMode="auto">
          <a:xfrm>
            <a:off x="2209800" y="4343400"/>
            <a:ext cx="152400" cy="152400"/>
          </a:xfrm>
          <a:prstGeom prst="ellipse">
            <a:avLst/>
          </a:prstGeom>
          <a:solidFill>
            <a:schemeClr val="tx1"/>
          </a:solidFill>
          <a:ln w="9525">
            <a:solidFill>
              <a:schemeClr val="folHlink"/>
            </a:solidFill>
            <a:round/>
            <a:headEnd/>
            <a:tailEnd/>
          </a:ln>
        </p:spPr>
        <p:txBody>
          <a:bodyPr wrap="none" anchor="ctr"/>
          <a:lstStyle/>
          <a:p>
            <a:endParaRPr lang="en-US"/>
          </a:p>
        </p:txBody>
      </p:sp>
      <p:sp>
        <p:nvSpPr>
          <p:cNvPr id="33830" name="Freeform 39"/>
          <p:cNvSpPr>
            <a:spLocks/>
          </p:cNvSpPr>
          <p:nvPr/>
        </p:nvSpPr>
        <p:spPr bwMode="auto">
          <a:xfrm>
            <a:off x="1577975" y="3719513"/>
            <a:ext cx="1979613" cy="295275"/>
          </a:xfrm>
          <a:custGeom>
            <a:avLst/>
            <a:gdLst>
              <a:gd name="T0" fmla="*/ 1247 w 1247"/>
              <a:gd name="T1" fmla="*/ 0 h 186"/>
              <a:gd name="T2" fmla="*/ 852 w 1247"/>
              <a:gd name="T3" fmla="*/ 32 h 186"/>
              <a:gd name="T4" fmla="*/ 671 w 1247"/>
              <a:gd name="T5" fmla="*/ 71 h 186"/>
              <a:gd name="T6" fmla="*/ 292 w 1247"/>
              <a:gd name="T7" fmla="*/ 111 h 186"/>
              <a:gd name="T8" fmla="*/ 71 w 1247"/>
              <a:gd name="T9" fmla="*/ 166 h 186"/>
              <a:gd name="T10" fmla="*/ 0 w 1247"/>
              <a:gd name="T11" fmla="*/ 182 h 186"/>
              <a:gd name="T12" fmla="*/ 0 60000 65536"/>
              <a:gd name="T13" fmla="*/ 0 60000 65536"/>
              <a:gd name="T14" fmla="*/ 0 60000 65536"/>
              <a:gd name="T15" fmla="*/ 0 60000 65536"/>
              <a:gd name="T16" fmla="*/ 0 60000 65536"/>
              <a:gd name="T17" fmla="*/ 0 60000 65536"/>
              <a:gd name="T18" fmla="*/ 0 w 1247"/>
              <a:gd name="T19" fmla="*/ 0 h 186"/>
              <a:gd name="T20" fmla="*/ 1247 w 1247"/>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247" h="186">
                <a:moveTo>
                  <a:pt x="1247" y="0"/>
                </a:moveTo>
                <a:cubicBezTo>
                  <a:pt x="1116" y="17"/>
                  <a:pt x="984" y="23"/>
                  <a:pt x="852" y="32"/>
                </a:cubicBezTo>
                <a:cubicBezTo>
                  <a:pt x="792" y="42"/>
                  <a:pt x="731" y="62"/>
                  <a:pt x="671" y="71"/>
                </a:cubicBezTo>
                <a:cubicBezTo>
                  <a:pt x="545" y="90"/>
                  <a:pt x="418" y="93"/>
                  <a:pt x="292" y="111"/>
                </a:cubicBezTo>
                <a:cubicBezTo>
                  <a:pt x="227" y="133"/>
                  <a:pt x="140" y="154"/>
                  <a:pt x="71" y="166"/>
                </a:cubicBezTo>
                <a:cubicBezTo>
                  <a:pt x="22" y="186"/>
                  <a:pt x="46" y="182"/>
                  <a:pt x="0" y="18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31" name="Rectangle 41"/>
          <p:cNvSpPr>
            <a:spLocks noGrp="1" noChangeArrowheads="1"/>
          </p:cNvSpPr>
          <p:nvPr>
            <p:ph type="title"/>
          </p:nvPr>
        </p:nvSpPr>
        <p:spPr>
          <a:noFill/>
        </p:spPr>
        <p:txBody>
          <a:bodyPr/>
          <a:lstStyle/>
          <a:p>
            <a:pPr algn="r" eaLnBrk="1" hangingPunct="1"/>
            <a:r>
              <a:rPr lang="fa-IR" smtClean="0"/>
              <a:t>مثال</a:t>
            </a:r>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Oval 4"/>
          <p:cNvSpPr>
            <a:spLocks noChangeArrowheads="1"/>
          </p:cNvSpPr>
          <p:nvPr/>
        </p:nvSpPr>
        <p:spPr bwMode="auto">
          <a:xfrm>
            <a:off x="914400" y="5562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4819" name="Oval 5"/>
          <p:cNvSpPr>
            <a:spLocks noChangeArrowheads="1"/>
          </p:cNvSpPr>
          <p:nvPr/>
        </p:nvSpPr>
        <p:spPr bwMode="auto">
          <a:xfrm>
            <a:off x="914400" y="4343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4820" name="Oval 6"/>
          <p:cNvSpPr>
            <a:spLocks noChangeArrowheads="1"/>
          </p:cNvSpPr>
          <p:nvPr/>
        </p:nvSpPr>
        <p:spPr bwMode="auto">
          <a:xfrm>
            <a:off x="914400" y="37338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4821" name="Line 7"/>
          <p:cNvSpPr>
            <a:spLocks noChangeShapeType="1"/>
          </p:cNvSpPr>
          <p:nvPr/>
        </p:nvSpPr>
        <p:spPr bwMode="auto">
          <a:xfrm>
            <a:off x="990600" y="4876800"/>
            <a:ext cx="0" cy="4572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2" name="Text Box 8"/>
          <p:cNvSpPr txBox="1">
            <a:spLocks noChangeArrowheads="1"/>
          </p:cNvSpPr>
          <p:nvPr/>
        </p:nvSpPr>
        <p:spPr bwMode="auto">
          <a:xfrm>
            <a:off x="457200" y="3608388"/>
            <a:ext cx="48895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x1</a:t>
            </a:r>
          </a:p>
        </p:txBody>
      </p:sp>
      <p:sp>
        <p:nvSpPr>
          <p:cNvPr id="67593" name="Text Box 9"/>
          <p:cNvSpPr txBox="1">
            <a:spLocks noChangeArrowheads="1"/>
          </p:cNvSpPr>
          <p:nvPr/>
        </p:nvSpPr>
        <p:spPr bwMode="auto">
          <a:xfrm>
            <a:off x="457200" y="4217988"/>
            <a:ext cx="48895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x2</a:t>
            </a:r>
          </a:p>
        </p:txBody>
      </p:sp>
      <p:sp>
        <p:nvSpPr>
          <p:cNvPr id="67594" name="Text Box 10"/>
          <p:cNvSpPr txBox="1">
            <a:spLocks noChangeArrowheads="1"/>
          </p:cNvSpPr>
          <p:nvPr/>
        </p:nvSpPr>
        <p:spPr bwMode="auto">
          <a:xfrm>
            <a:off x="457200" y="5437188"/>
            <a:ext cx="48895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xn</a:t>
            </a:r>
          </a:p>
        </p:txBody>
      </p:sp>
      <p:sp>
        <p:nvSpPr>
          <p:cNvPr id="34825" name="Oval 11"/>
          <p:cNvSpPr>
            <a:spLocks noChangeArrowheads="1"/>
          </p:cNvSpPr>
          <p:nvPr/>
        </p:nvSpPr>
        <p:spPr bwMode="auto">
          <a:xfrm>
            <a:off x="2590800" y="4419600"/>
            <a:ext cx="7620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26" name="Line 12"/>
          <p:cNvSpPr>
            <a:spLocks noChangeShapeType="1"/>
          </p:cNvSpPr>
          <p:nvPr/>
        </p:nvSpPr>
        <p:spPr bwMode="auto">
          <a:xfrm>
            <a:off x="990600" y="3886200"/>
            <a:ext cx="1676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7" name="Line 13"/>
          <p:cNvSpPr>
            <a:spLocks noChangeShapeType="1"/>
          </p:cNvSpPr>
          <p:nvPr/>
        </p:nvSpPr>
        <p:spPr bwMode="auto">
          <a:xfrm>
            <a:off x="990600" y="4419600"/>
            <a:ext cx="1600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8" name="Line 14"/>
          <p:cNvSpPr>
            <a:spLocks noChangeShapeType="1"/>
          </p:cNvSpPr>
          <p:nvPr/>
        </p:nvSpPr>
        <p:spPr bwMode="auto">
          <a:xfrm flipV="1">
            <a:off x="1066800" y="4953000"/>
            <a:ext cx="1600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9" name="Line 15"/>
          <p:cNvSpPr>
            <a:spLocks noChangeShapeType="1"/>
          </p:cNvSpPr>
          <p:nvPr/>
        </p:nvSpPr>
        <p:spPr bwMode="auto">
          <a:xfrm>
            <a:off x="3352800" y="47244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0" name="Line 16"/>
          <p:cNvSpPr>
            <a:spLocks noChangeShapeType="1"/>
          </p:cNvSpPr>
          <p:nvPr/>
        </p:nvSpPr>
        <p:spPr bwMode="auto">
          <a:xfrm>
            <a:off x="4800600" y="48768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1" name="Line 17"/>
          <p:cNvSpPr>
            <a:spLocks noChangeShapeType="1"/>
          </p:cNvSpPr>
          <p:nvPr/>
        </p:nvSpPr>
        <p:spPr bwMode="auto">
          <a:xfrm>
            <a:off x="4648200" y="5105400"/>
            <a:ext cx="304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2" name="Line 18"/>
          <p:cNvSpPr>
            <a:spLocks noChangeShapeType="1"/>
          </p:cNvSpPr>
          <p:nvPr/>
        </p:nvSpPr>
        <p:spPr bwMode="auto">
          <a:xfrm>
            <a:off x="5257800" y="4572000"/>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3" name="Line 19"/>
          <p:cNvSpPr>
            <a:spLocks noChangeShapeType="1"/>
          </p:cNvSpPr>
          <p:nvPr/>
        </p:nvSpPr>
        <p:spPr bwMode="auto">
          <a:xfrm>
            <a:off x="6019800" y="47244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4" name="Text Box 20"/>
          <p:cNvSpPr txBox="1">
            <a:spLocks noChangeArrowheads="1"/>
          </p:cNvSpPr>
          <p:nvPr/>
        </p:nvSpPr>
        <p:spPr bwMode="auto">
          <a:xfrm>
            <a:off x="2057400" y="5794375"/>
            <a:ext cx="881063"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X0=1</a:t>
            </a:r>
          </a:p>
        </p:txBody>
      </p:sp>
      <p:sp>
        <p:nvSpPr>
          <p:cNvPr id="34835" name="Line 21"/>
          <p:cNvSpPr>
            <a:spLocks noChangeShapeType="1"/>
          </p:cNvSpPr>
          <p:nvPr/>
        </p:nvSpPr>
        <p:spPr bwMode="auto">
          <a:xfrm flipV="1">
            <a:off x="2362200" y="5029200"/>
            <a:ext cx="533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6" name="Text Box 22"/>
          <p:cNvSpPr txBox="1">
            <a:spLocks noChangeArrowheads="1"/>
          </p:cNvSpPr>
          <p:nvPr/>
        </p:nvSpPr>
        <p:spPr bwMode="auto">
          <a:xfrm>
            <a:off x="2574925" y="5222875"/>
            <a:ext cx="557213"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w0</a:t>
            </a:r>
          </a:p>
        </p:txBody>
      </p:sp>
      <p:sp>
        <p:nvSpPr>
          <p:cNvPr id="67607" name="Text Box 23"/>
          <p:cNvSpPr txBox="1">
            <a:spLocks noChangeArrowheads="1"/>
          </p:cNvSpPr>
          <p:nvPr/>
        </p:nvSpPr>
        <p:spPr bwMode="auto">
          <a:xfrm>
            <a:off x="1660525" y="3698875"/>
            <a:ext cx="557213"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w1</a:t>
            </a:r>
          </a:p>
        </p:txBody>
      </p:sp>
      <p:sp>
        <p:nvSpPr>
          <p:cNvPr id="67608" name="Text Box 24"/>
          <p:cNvSpPr txBox="1">
            <a:spLocks noChangeArrowheads="1"/>
          </p:cNvSpPr>
          <p:nvPr/>
        </p:nvSpPr>
        <p:spPr bwMode="auto">
          <a:xfrm>
            <a:off x="1447800" y="4446588"/>
            <a:ext cx="557213"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w2</a:t>
            </a:r>
          </a:p>
        </p:txBody>
      </p:sp>
      <p:sp>
        <p:nvSpPr>
          <p:cNvPr id="67609" name="Text Box 25"/>
          <p:cNvSpPr txBox="1">
            <a:spLocks noChangeArrowheads="1"/>
          </p:cNvSpPr>
          <p:nvPr/>
        </p:nvSpPr>
        <p:spPr bwMode="auto">
          <a:xfrm>
            <a:off x="1447800" y="5360988"/>
            <a:ext cx="557213"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wn</a:t>
            </a:r>
          </a:p>
        </p:txBody>
      </p:sp>
      <p:sp>
        <p:nvSpPr>
          <p:cNvPr id="67610" name="Rectangle 26"/>
          <p:cNvSpPr>
            <a:spLocks noChangeArrowheads="1"/>
          </p:cNvSpPr>
          <p:nvPr/>
        </p:nvSpPr>
        <p:spPr bwMode="auto">
          <a:xfrm>
            <a:off x="2819400" y="4522788"/>
            <a:ext cx="36195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Σ</a:t>
            </a:r>
          </a:p>
        </p:txBody>
      </p:sp>
      <p:sp>
        <p:nvSpPr>
          <p:cNvPr id="34841" name="Oval 27"/>
          <p:cNvSpPr>
            <a:spLocks noChangeArrowheads="1"/>
          </p:cNvSpPr>
          <p:nvPr/>
        </p:nvSpPr>
        <p:spPr bwMode="auto">
          <a:xfrm>
            <a:off x="7391400" y="4572000"/>
            <a:ext cx="2286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612" name="Text Box 28"/>
          <p:cNvSpPr txBox="1">
            <a:spLocks noChangeArrowheads="1"/>
          </p:cNvSpPr>
          <p:nvPr/>
        </p:nvSpPr>
        <p:spPr bwMode="auto">
          <a:xfrm>
            <a:off x="5791200" y="5156200"/>
            <a:ext cx="3186113"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O = σ(net) = 1 / 1 + e </a:t>
            </a:r>
            <a:r>
              <a:rPr lang="en-US" sz="2400" baseline="30000">
                <a:effectLst>
                  <a:outerShdw blurRad="38100" dist="38100" dir="2700000" algn="tl">
                    <a:srgbClr val="C0C0C0"/>
                  </a:outerShdw>
                </a:effectLst>
                <a:latin typeface="Times New Roman" pitchFamily="18" charset="0"/>
                <a:cs typeface="Times New Roman" pitchFamily="18" charset="0"/>
              </a:rPr>
              <a:t>-net</a:t>
            </a:r>
          </a:p>
        </p:txBody>
      </p:sp>
      <p:sp>
        <p:nvSpPr>
          <p:cNvPr id="67613" name="Text Box 29"/>
          <p:cNvSpPr txBox="1">
            <a:spLocks noChangeArrowheads="1"/>
          </p:cNvSpPr>
          <p:nvPr/>
        </p:nvSpPr>
        <p:spPr bwMode="auto">
          <a:xfrm>
            <a:off x="3641725" y="4232275"/>
            <a:ext cx="555625"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net</a:t>
            </a:r>
          </a:p>
        </p:txBody>
      </p:sp>
      <p:sp>
        <p:nvSpPr>
          <p:cNvPr id="34844" name="Line 30"/>
          <p:cNvSpPr>
            <a:spLocks noChangeShapeType="1"/>
          </p:cNvSpPr>
          <p:nvPr/>
        </p:nvSpPr>
        <p:spPr bwMode="auto">
          <a:xfrm>
            <a:off x="5105400" y="4267200"/>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5" name="Freeform 31"/>
          <p:cNvSpPr>
            <a:spLocks/>
          </p:cNvSpPr>
          <p:nvPr/>
        </p:nvSpPr>
        <p:spPr bwMode="auto">
          <a:xfrm>
            <a:off x="4922838" y="4872038"/>
            <a:ext cx="187325" cy="238125"/>
          </a:xfrm>
          <a:custGeom>
            <a:avLst/>
            <a:gdLst>
              <a:gd name="T0" fmla="*/ 0 w 118"/>
              <a:gd name="T1" fmla="*/ 150 h 150"/>
              <a:gd name="T2" fmla="*/ 79 w 118"/>
              <a:gd name="T3" fmla="*/ 127 h 150"/>
              <a:gd name="T4" fmla="*/ 110 w 118"/>
              <a:gd name="T5" fmla="*/ 56 h 150"/>
              <a:gd name="T6" fmla="*/ 118 w 118"/>
              <a:gd name="T7" fmla="*/ 32 h 150"/>
              <a:gd name="T8" fmla="*/ 110 w 118"/>
              <a:gd name="T9" fmla="*/ 0 h 150"/>
              <a:gd name="T10" fmla="*/ 0 60000 65536"/>
              <a:gd name="T11" fmla="*/ 0 60000 65536"/>
              <a:gd name="T12" fmla="*/ 0 60000 65536"/>
              <a:gd name="T13" fmla="*/ 0 60000 65536"/>
              <a:gd name="T14" fmla="*/ 0 60000 65536"/>
              <a:gd name="T15" fmla="*/ 0 w 118"/>
              <a:gd name="T16" fmla="*/ 0 h 150"/>
              <a:gd name="T17" fmla="*/ 118 w 118"/>
              <a:gd name="T18" fmla="*/ 150 h 150"/>
            </a:gdLst>
            <a:ahLst/>
            <a:cxnLst>
              <a:cxn ang="T10">
                <a:pos x="T0" y="T1"/>
              </a:cxn>
              <a:cxn ang="T11">
                <a:pos x="T2" y="T3"/>
              </a:cxn>
              <a:cxn ang="T12">
                <a:pos x="T4" y="T5"/>
              </a:cxn>
              <a:cxn ang="T13">
                <a:pos x="T6" y="T7"/>
              </a:cxn>
              <a:cxn ang="T14">
                <a:pos x="T8" y="T9"/>
              </a:cxn>
            </a:cxnLst>
            <a:rect l="T15" t="T16" r="T17" b="T18"/>
            <a:pathLst>
              <a:path w="118" h="150">
                <a:moveTo>
                  <a:pt x="0" y="150"/>
                </a:moveTo>
                <a:cubicBezTo>
                  <a:pt x="26" y="141"/>
                  <a:pt x="53" y="136"/>
                  <a:pt x="79" y="127"/>
                </a:cubicBezTo>
                <a:cubicBezTo>
                  <a:pt x="104" y="89"/>
                  <a:pt x="92" y="113"/>
                  <a:pt x="110" y="56"/>
                </a:cubicBezTo>
                <a:cubicBezTo>
                  <a:pt x="113" y="48"/>
                  <a:pt x="118" y="32"/>
                  <a:pt x="118" y="32"/>
                </a:cubicBezTo>
                <a:cubicBezTo>
                  <a:pt x="115" y="21"/>
                  <a:pt x="110" y="0"/>
                  <a:pt x="110"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46" name="Freeform 32"/>
          <p:cNvSpPr>
            <a:spLocks/>
          </p:cNvSpPr>
          <p:nvPr/>
        </p:nvSpPr>
        <p:spPr bwMode="auto">
          <a:xfrm>
            <a:off x="5070475" y="4572000"/>
            <a:ext cx="203200" cy="138113"/>
          </a:xfrm>
          <a:custGeom>
            <a:avLst/>
            <a:gdLst>
              <a:gd name="T0" fmla="*/ 25 w 128"/>
              <a:gd name="T1" fmla="*/ 87 h 87"/>
              <a:gd name="T2" fmla="*/ 128 w 128"/>
              <a:gd name="T3" fmla="*/ 0 h 87"/>
              <a:gd name="T4" fmla="*/ 0 60000 65536"/>
              <a:gd name="T5" fmla="*/ 0 60000 65536"/>
              <a:gd name="T6" fmla="*/ 0 w 128"/>
              <a:gd name="T7" fmla="*/ 0 h 87"/>
              <a:gd name="T8" fmla="*/ 128 w 128"/>
              <a:gd name="T9" fmla="*/ 87 h 87"/>
            </a:gdLst>
            <a:ahLst/>
            <a:cxnLst>
              <a:cxn ang="T4">
                <a:pos x="T0" y="T1"/>
              </a:cxn>
              <a:cxn ang="T5">
                <a:pos x="T2" y="T3"/>
              </a:cxn>
            </a:cxnLst>
            <a:rect l="T6" t="T7" r="T8" b="T9"/>
            <a:pathLst>
              <a:path w="128" h="87">
                <a:moveTo>
                  <a:pt x="25" y="87"/>
                </a:moveTo>
                <a:cubicBezTo>
                  <a:pt x="0" y="11"/>
                  <a:pt x="71" y="0"/>
                  <a:pt x="12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47" name="Rectangle 34"/>
          <p:cNvSpPr>
            <a:spLocks noGrp="1" noChangeArrowheads="1"/>
          </p:cNvSpPr>
          <p:nvPr>
            <p:ph type="title"/>
          </p:nvPr>
        </p:nvSpPr>
        <p:spPr>
          <a:noFill/>
        </p:spPr>
        <p:txBody>
          <a:bodyPr/>
          <a:lstStyle/>
          <a:p>
            <a:pPr algn="r" eaLnBrk="1" hangingPunct="1"/>
            <a:r>
              <a:rPr lang="fa-IR" smtClean="0"/>
              <a:t>یک</a:t>
            </a:r>
            <a:r>
              <a:rPr lang="en-US" smtClean="0"/>
              <a:t> </a:t>
            </a:r>
            <a:r>
              <a:rPr lang="fa-IR" smtClean="0"/>
              <a:t>سلول</a:t>
            </a:r>
            <a:r>
              <a:rPr lang="en-US" smtClean="0"/>
              <a:t> </a:t>
            </a:r>
            <a:r>
              <a:rPr lang="fa-IR" smtClean="0"/>
              <a:t>واحد</a:t>
            </a:r>
            <a:endParaRPr lang="en-US" smtClean="0"/>
          </a:p>
        </p:txBody>
      </p:sp>
      <p:sp>
        <p:nvSpPr>
          <p:cNvPr id="67619" name="Text Box 35"/>
          <p:cNvSpPr txBox="1">
            <a:spLocks noChangeArrowheads="1"/>
          </p:cNvSpPr>
          <p:nvPr/>
        </p:nvSpPr>
        <p:spPr bwMode="auto">
          <a:xfrm>
            <a:off x="381000" y="2133600"/>
            <a:ext cx="8077200" cy="1371600"/>
          </a:xfrm>
          <a:prstGeom prst="rect">
            <a:avLst/>
          </a:prstGeom>
          <a:noFill/>
          <a:ln w="9525">
            <a:noFill/>
            <a:miter lim="800000"/>
            <a:headEnd/>
            <a:tailEnd/>
          </a:ln>
          <a:effectLst/>
        </p:spPr>
        <p:txBody>
          <a:bodyPr/>
          <a:lstStyle/>
          <a:p>
            <a:pPr>
              <a:defRPr/>
            </a:pPr>
            <a:r>
              <a:rPr lang="fa-IR" sz="2800" dirty="0">
                <a:effectLst>
                  <a:outerShdw blurRad="38100" dist="38100" dir="2700000" algn="tl">
                    <a:srgbClr val="C0C0C0"/>
                  </a:outerShdw>
                </a:effectLst>
                <a:latin typeface="Times New Roman" pitchFamily="18" charset="0"/>
                <a:cs typeface="Times New Roman" pitchFamily="18" charset="0"/>
              </a:rPr>
              <a:t>برای</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اینکه</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بتوانیم</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فضای</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تصمیم</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گیری</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را</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بصورت</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غیر</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خطی</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از</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هم</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جدا</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بکنیم،</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لازم</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است</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تا</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هر</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سلول</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واحد</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را</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بصورت</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یک</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تابع</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غیر</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خطی</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تعریف</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نمائیم.</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مثالی</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از</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چنین</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سلولی</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میتواند</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یک</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واحد</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سیگموئید</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باشد</a:t>
            </a:r>
            <a:r>
              <a:rPr lang="en-US" sz="2800" dirty="0">
                <a:effectLst>
                  <a:outerShdw blurRad="38100" dist="38100" dir="2700000" algn="tl">
                    <a:srgbClr val="C0C0C0"/>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914400" y="2465388"/>
            <a:ext cx="2379663"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O(x1,x2,…,xn) = </a:t>
            </a:r>
          </a:p>
        </p:txBody>
      </p:sp>
      <p:sp>
        <p:nvSpPr>
          <p:cNvPr id="69636" name="Text Box 4"/>
          <p:cNvSpPr txBox="1">
            <a:spLocks noChangeArrowheads="1"/>
          </p:cNvSpPr>
          <p:nvPr/>
        </p:nvSpPr>
        <p:spPr bwMode="auto">
          <a:xfrm>
            <a:off x="2971800" y="2465388"/>
            <a:ext cx="136525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 σ ( WX )</a:t>
            </a:r>
          </a:p>
        </p:txBody>
      </p:sp>
      <p:sp>
        <p:nvSpPr>
          <p:cNvPr id="69637" name="Text Box 5"/>
          <p:cNvSpPr txBox="1">
            <a:spLocks noChangeArrowheads="1"/>
          </p:cNvSpPr>
          <p:nvPr/>
        </p:nvSpPr>
        <p:spPr bwMode="auto">
          <a:xfrm>
            <a:off x="685800" y="2971800"/>
            <a:ext cx="3689350" cy="519113"/>
          </a:xfrm>
          <a:prstGeom prst="rect">
            <a:avLst/>
          </a:prstGeom>
          <a:noFill/>
          <a:ln w="9525">
            <a:noFill/>
            <a:miter lim="800000"/>
            <a:headEnd/>
            <a:tailEnd/>
          </a:ln>
          <a:effectLst/>
        </p:spPr>
        <p:txBody>
          <a:bodyPr wrap="none">
            <a:spAutoFit/>
          </a:bodyPr>
          <a:lstStyle/>
          <a:p>
            <a:pPr algn="l" rtl="0">
              <a:defRPr/>
            </a:pPr>
            <a:r>
              <a:rPr lang="en-US" sz="2000">
                <a:effectLst>
                  <a:outerShdw blurRad="38100" dist="38100" dir="2700000" algn="tl">
                    <a:srgbClr val="C0C0C0"/>
                  </a:outerShdw>
                </a:effectLst>
                <a:latin typeface="Times New Roman" pitchFamily="18" charset="0"/>
                <a:cs typeface="Times New Roman" pitchFamily="18" charset="0"/>
              </a:rPr>
              <a:t>   where: </a:t>
            </a:r>
            <a:r>
              <a:rPr lang="en-US" sz="2800">
                <a:effectLst>
                  <a:outerShdw blurRad="38100" dist="38100" dir="2700000" algn="tl">
                    <a:srgbClr val="C0C0C0"/>
                  </a:outerShdw>
                </a:effectLst>
                <a:latin typeface="Times New Roman" pitchFamily="18" charset="0"/>
                <a:cs typeface="Times New Roman" pitchFamily="18" charset="0"/>
              </a:rPr>
              <a:t>σ </a:t>
            </a:r>
            <a:r>
              <a:rPr lang="en-US" sz="2000">
                <a:effectLst>
                  <a:outerShdw blurRad="38100" dist="38100" dir="2700000" algn="tl">
                    <a:srgbClr val="C0C0C0"/>
                  </a:outerShdw>
                </a:effectLst>
                <a:latin typeface="Times New Roman" pitchFamily="18" charset="0"/>
                <a:cs typeface="Times New Roman" pitchFamily="18" charset="0"/>
              </a:rPr>
              <a:t>( WX ) = 1 / 1 + e </a:t>
            </a:r>
            <a:r>
              <a:rPr lang="en-US" sz="2000" baseline="30000">
                <a:effectLst>
                  <a:outerShdw blurRad="38100" dist="38100" dir="2700000" algn="tl">
                    <a:srgbClr val="C0C0C0"/>
                  </a:outerShdw>
                </a:effectLst>
                <a:latin typeface="Times New Roman" pitchFamily="18" charset="0"/>
                <a:cs typeface="Times New Roman" pitchFamily="18" charset="0"/>
              </a:rPr>
              <a:t>-WX</a:t>
            </a:r>
            <a:r>
              <a:rPr lang="en-US" sz="2000">
                <a:effectLst>
                  <a:outerShdw blurRad="38100" dist="38100" dir="2700000" algn="tl">
                    <a:srgbClr val="C0C0C0"/>
                  </a:outerShdw>
                </a:effectLst>
                <a:latin typeface="Times New Roman" pitchFamily="18" charset="0"/>
                <a:cs typeface="Times New Roman" pitchFamily="18" charset="0"/>
              </a:rPr>
              <a:t> </a:t>
            </a:r>
          </a:p>
        </p:txBody>
      </p:sp>
      <p:sp>
        <p:nvSpPr>
          <p:cNvPr id="69638" name="Text Box 6"/>
          <p:cNvSpPr txBox="1">
            <a:spLocks noChangeArrowheads="1"/>
          </p:cNvSpPr>
          <p:nvPr/>
        </p:nvSpPr>
        <p:spPr bwMode="auto">
          <a:xfrm>
            <a:off x="914400" y="3937000"/>
            <a:ext cx="3881438" cy="1917700"/>
          </a:xfrm>
          <a:prstGeom prst="rect">
            <a:avLst/>
          </a:prstGeom>
          <a:noFill/>
          <a:ln w="9525">
            <a:noFill/>
            <a:miter lim="800000"/>
            <a:headEnd/>
            <a:tailEnd/>
          </a:ln>
          <a:effectLst/>
        </p:spPr>
        <p:txBody>
          <a:bodyPr wrap="none">
            <a:spAutoFit/>
          </a:bodyPr>
          <a:lstStyle/>
          <a:p>
            <a:pPr algn="l" rtl="0">
              <a:defRPr/>
            </a:pPr>
            <a:endParaRPr lang="en-US" sz="2400">
              <a:effectLst>
                <a:outerShdw blurRad="38100" dist="38100" dir="2700000" algn="tl">
                  <a:srgbClr val="C0C0C0"/>
                </a:outerShdw>
              </a:effectLst>
              <a:latin typeface="Times New Roman" pitchFamily="18" charset="0"/>
              <a:cs typeface="Times New Roman" pitchFamily="18" charset="0"/>
            </a:endParaRPr>
          </a:p>
          <a:p>
            <a:pPr algn="l" rtl="0">
              <a:defRPr/>
            </a:pPr>
            <a:endParaRPr lang="en-US" sz="2400">
              <a:effectLst>
                <a:outerShdw blurRad="38100" dist="38100" dir="2700000" algn="tl">
                  <a:srgbClr val="C0C0C0"/>
                </a:outerShdw>
              </a:effectLst>
              <a:latin typeface="Times New Roman" pitchFamily="18" charset="0"/>
              <a:cs typeface="Times New Roman" pitchFamily="18" charset="0"/>
            </a:endParaRPr>
          </a:p>
          <a:p>
            <a:pPr algn="l" rtl="0">
              <a:defRPr/>
            </a:pPr>
            <a:r>
              <a:rPr lang="en-US" sz="2400">
                <a:effectLst>
                  <a:outerShdw blurRad="38100" dist="38100" dir="2700000" algn="tl">
                    <a:srgbClr val="C0C0C0"/>
                  </a:outerShdw>
                </a:effectLst>
                <a:latin typeface="Times New Roman" pitchFamily="18" charset="0"/>
                <a:cs typeface="Times New Roman" pitchFamily="18" charset="0"/>
              </a:rPr>
              <a:t>  d σ(y) / dy  = σ(y)  (1 – σ(y))</a:t>
            </a:r>
          </a:p>
          <a:p>
            <a:pPr algn="l" rtl="0">
              <a:defRPr/>
            </a:pPr>
            <a:endParaRPr lang="en-US" sz="2400">
              <a:effectLst>
                <a:outerShdw blurRad="38100" dist="38100" dir="2700000" algn="tl">
                  <a:srgbClr val="C0C0C0"/>
                </a:outerShdw>
              </a:effectLst>
              <a:latin typeface="Times New Roman" pitchFamily="18" charset="0"/>
              <a:cs typeface="Times New Roman" pitchFamily="18" charset="0"/>
            </a:endParaRPr>
          </a:p>
          <a:p>
            <a:pPr algn="l" rtl="0">
              <a:defRPr/>
            </a:pPr>
            <a:endParaRPr lang="en-US" sz="2400">
              <a:effectLst>
                <a:outerShdw blurRad="38100" dist="38100" dir="2700000" algn="tl">
                  <a:srgbClr val="C0C0C0"/>
                </a:outerShdw>
              </a:effectLst>
              <a:latin typeface="Times New Roman" pitchFamily="18" charset="0"/>
              <a:cs typeface="Times New Roman" pitchFamily="18" charset="0"/>
            </a:endParaRPr>
          </a:p>
        </p:txBody>
      </p:sp>
      <p:sp>
        <p:nvSpPr>
          <p:cNvPr id="69639" name="Text Box 7"/>
          <p:cNvSpPr txBox="1">
            <a:spLocks noChangeArrowheads="1"/>
          </p:cNvSpPr>
          <p:nvPr/>
        </p:nvSpPr>
        <p:spPr bwMode="auto">
          <a:xfrm>
            <a:off x="609600" y="3810000"/>
            <a:ext cx="8001000" cy="990600"/>
          </a:xfrm>
          <a:prstGeom prst="rect">
            <a:avLst/>
          </a:prstGeom>
          <a:noFill/>
          <a:ln w="9525">
            <a:noFill/>
            <a:miter lim="800000"/>
            <a:headEnd/>
            <a:tailEnd/>
          </a:ln>
          <a:effectLst/>
        </p:spPr>
        <p:txBody>
          <a:bodyPr/>
          <a:lstStyle/>
          <a:p>
            <a:pPr>
              <a:defRPr/>
            </a:pPr>
            <a:r>
              <a:rPr lang="fa-IR" sz="2800" dirty="0">
                <a:effectLst>
                  <a:outerShdw blurRad="38100" dist="38100" dir="2700000" algn="tl">
                    <a:srgbClr val="C0C0C0"/>
                  </a:outerShdw>
                </a:effectLst>
                <a:latin typeface="Times New Roman" pitchFamily="18" charset="0"/>
                <a:cs typeface="Times New Roman" pitchFamily="18" charset="0"/>
              </a:rPr>
              <a:t>تابع</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400" dirty="0">
                <a:effectLst>
                  <a:outerShdw blurRad="38100" dist="38100" dir="2700000" algn="tl">
                    <a:srgbClr val="C0C0C0"/>
                  </a:outerShdw>
                </a:effectLst>
              </a:rPr>
              <a:t>σ</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تابع</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سیگموئید</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یا</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لجستیک</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نامیده</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میشود.</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این</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تابع</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دارای</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خاصیت</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زیر</a:t>
            </a:r>
            <a:r>
              <a:rPr lang="en-US" sz="2800" dirty="0">
                <a:effectLst>
                  <a:outerShdw blurRad="38100" dist="38100" dir="2700000" algn="tl">
                    <a:srgbClr val="C0C0C0"/>
                  </a:outerShdw>
                </a:effectLst>
                <a:latin typeface="Times New Roman" pitchFamily="18" charset="0"/>
                <a:cs typeface="Times New Roman" pitchFamily="18" charset="0"/>
              </a:rPr>
              <a:t> </a:t>
            </a:r>
            <a:r>
              <a:rPr lang="fa-IR" sz="2800" dirty="0">
                <a:effectLst>
                  <a:outerShdw blurRad="38100" dist="38100" dir="2700000" algn="tl">
                    <a:srgbClr val="C0C0C0"/>
                  </a:outerShdw>
                </a:effectLst>
                <a:latin typeface="Times New Roman" pitchFamily="18" charset="0"/>
                <a:cs typeface="Times New Roman" pitchFamily="18" charset="0"/>
              </a:rPr>
              <a:t>است</a:t>
            </a:r>
            <a:r>
              <a:rPr lang="en-US" sz="2800" dirty="0">
                <a:effectLst>
                  <a:outerShdw blurRad="38100" dist="38100" dir="2700000" algn="tl">
                    <a:srgbClr val="C0C0C0"/>
                  </a:outerShdw>
                </a:effectLst>
                <a:latin typeface="Times New Roman" pitchFamily="18" charset="0"/>
                <a:cs typeface="Times New Roman" pitchFamily="18" charset="0"/>
              </a:rPr>
              <a:t>:</a:t>
            </a:r>
          </a:p>
        </p:txBody>
      </p:sp>
      <p:sp>
        <p:nvSpPr>
          <p:cNvPr id="35847" name="Rectangle 9"/>
          <p:cNvSpPr>
            <a:spLocks noGrp="1" noChangeArrowheads="1"/>
          </p:cNvSpPr>
          <p:nvPr>
            <p:ph type="title"/>
          </p:nvPr>
        </p:nvSpPr>
        <p:spPr>
          <a:noFill/>
        </p:spPr>
        <p:txBody>
          <a:bodyPr/>
          <a:lstStyle/>
          <a:p>
            <a:pPr algn="r" eaLnBrk="1" hangingPunct="1"/>
            <a:r>
              <a:rPr lang="fa-IR" smtClean="0"/>
              <a:t>تابع</a:t>
            </a:r>
            <a:r>
              <a:rPr lang="en-US" smtClean="0"/>
              <a:t> </a:t>
            </a:r>
            <a:r>
              <a:rPr lang="fa-IR" smtClean="0"/>
              <a:t>سیگموئید</a:t>
            </a:r>
            <a:endParaRPr lang="en-US" smtClean="0"/>
          </a:p>
        </p:txBody>
      </p:sp>
      <p:sp>
        <p:nvSpPr>
          <p:cNvPr id="69642" name="Text Box 10"/>
          <p:cNvSpPr txBox="1">
            <a:spLocks noChangeArrowheads="1"/>
          </p:cNvSpPr>
          <p:nvPr/>
        </p:nvSpPr>
        <p:spPr bwMode="auto">
          <a:xfrm>
            <a:off x="762000" y="1752600"/>
            <a:ext cx="8001000" cy="990600"/>
          </a:xfrm>
          <a:prstGeom prst="rect">
            <a:avLst/>
          </a:prstGeom>
          <a:noFill/>
          <a:ln w="9525">
            <a:noFill/>
            <a:miter lim="800000"/>
            <a:headEnd/>
            <a:tailEnd/>
          </a:ln>
          <a:effectLst/>
        </p:spPr>
        <p:txBody>
          <a:bodyPr/>
          <a:lstStyle/>
          <a:p>
            <a:pPr>
              <a:defRPr/>
            </a:pPr>
            <a:r>
              <a:rPr lang="fa-IR" sz="2800">
                <a:effectLst>
                  <a:outerShdw blurRad="38100" dist="38100" dir="2700000" algn="tl">
                    <a:srgbClr val="C0C0C0"/>
                  </a:outerShdw>
                </a:effectLst>
                <a:latin typeface="Times New Roman" pitchFamily="18" charset="0"/>
                <a:cs typeface="Times New Roman" pitchFamily="18" charset="0"/>
              </a:rPr>
              <a:t>خروجی</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این</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سلول</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واحد</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را</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بصورت</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زیر</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میتوان</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بیان</a:t>
            </a:r>
            <a:r>
              <a:rPr lang="en-US" sz="2800">
                <a:effectLst>
                  <a:outerShdw blurRad="38100" dist="38100" dir="2700000" algn="tl">
                    <a:srgbClr val="C0C0C0"/>
                  </a:outerShdw>
                </a:effectLst>
                <a:latin typeface="Times New Roman" pitchFamily="18" charset="0"/>
                <a:cs typeface="Times New Roman" pitchFamily="18" charset="0"/>
              </a:rPr>
              <a:t> </a:t>
            </a:r>
            <a:r>
              <a:rPr lang="fa-IR" sz="2800">
                <a:effectLst>
                  <a:outerShdw blurRad="38100" dist="38100" dir="2700000" algn="tl">
                    <a:srgbClr val="C0C0C0"/>
                  </a:outerShdw>
                </a:effectLst>
                <a:latin typeface="Times New Roman" pitchFamily="18" charset="0"/>
                <a:cs typeface="Times New Roman" pitchFamily="18" charset="0"/>
              </a:rPr>
              <a:t>نمود</a:t>
            </a:r>
            <a:r>
              <a:rPr lang="en-US" sz="2800">
                <a:effectLst>
                  <a:outerShdw blurRad="38100" dist="38100" dir="2700000" algn="tl">
                    <a:srgbClr val="C0C0C0"/>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nvGraphicFramePr>
        <p:xfrm>
          <a:off x="0" y="1524000"/>
          <a:ext cx="4648200" cy="5099050"/>
        </p:xfrm>
        <a:graphic>
          <a:graphicData uri="http://schemas.openxmlformats.org/presentationml/2006/ole">
            <mc:AlternateContent xmlns:mc="http://schemas.openxmlformats.org/markup-compatibility/2006">
              <mc:Choice xmlns:v="urn:schemas-microsoft-com:vml" Requires="v">
                <p:oleObj spid="_x0000_s1033" name="Visio" r:id="rId3" imgW="4711598" imgH="3991661" progId="Visio.Drawing.11">
                  <p:embed/>
                </p:oleObj>
              </mc:Choice>
              <mc:Fallback>
                <p:oleObj name="Visio" r:id="rId3" imgW="4711598" imgH="3991661"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4648200" cy="509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2"/>
          <p:cNvSpPr>
            <a:spLocks noGrp="1" noChangeArrowheads="1"/>
          </p:cNvSpPr>
          <p:nvPr>
            <p:ph type="title"/>
          </p:nvPr>
        </p:nvSpPr>
        <p:spPr/>
        <p:txBody>
          <a:bodyPr/>
          <a:lstStyle/>
          <a:p>
            <a:pPr algn="r" eaLnBrk="1" hangingPunct="1"/>
            <a:r>
              <a:rPr lang="fa-IR" smtClean="0"/>
              <a:t>شبکه</a:t>
            </a:r>
            <a:r>
              <a:rPr lang="en-US" smtClean="0"/>
              <a:t> </a:t>
            </a:r>
            <a:r>
              <a:rPr lang="fa-IR" smtClean="0"/>
              <a:t>عصبی</a:t>
            </a:r>
            <a:r>
              <a:rPr lang="en-US" smtClean="0"/>
              <a:t> </a:t>
            </a:r>
            <a:r>
              <a:rPr lang="fa-IR" smtClean="0"/>
              <a:t>چیست؟</a:t>
            </a:r>
            <a:endParaRPr lang="en-US" smtClean="0"/>
          </a:p>
        </p:txBody>
      </p:sp>
      <p:sp>
        <p:nvSpPr>
          <p:cNvPr id="1028" name="Rectangle 3"/>
          <p:cNvSpPr>
            <a:spLocks noGrp="1" noChangeArrowheads="1"/>
          </p:cNvSpPr>
          <p:nvPr>
            <p:ph type="body" idx="1"/>
          </p:nvPr>
        </p:nvSpPr>
        <p:spPr>
          <a:xfrm>
            <a:off x="4724400" y="1719263"/>
            <a:ext cx="3962400" cy="4529137"/>
          </a:xfrm>
        </p:spPr>
        <p:txBody>
          <a:bodyPr/>
          <a:lstStyle/>
          <a:p>
            <a:pPr eaLnBrk="1" hangingPunct="1"/>
            <a:r>
              <a:rPr lang="fa-IR" smtClean="0"/>
              <a:t>روشی</a:t>
            </a:r>
            <a:r>
              <a:rPr lang="en-US" smtClean="0"/>
              <a:t> </a:t>
            </a:r>
            <a:r>
              <a:rPr lang="fa-IR" smtClean="0"/>
              <a:t>برای</a:t>
            </a:r>
            <a:r>
              <a:rPr lang="en-US" smtClean="0"/>
              <a:t> </a:t>
            </a:r>
            <a:r>
              <a:rPr lang="fa-IR" smtClean="0"/>
              <a:t>محاسبه</a:t>
            </a:r>
            <a:r>
              <a:rPr lang="en-US" smtClean="0"/>
              <a:t> </a:t>
            </a:r>
            <a:r>
              <a:rPr lang="fa-IR" smtClean="0"/>
              <a:t>است</a:t>
            </a:r>
            <a:r>
              <a:rPr lang="en-US" smtClean="0"/>
              <a:t> </a:t>
            </a:r>
            <a:r>
              <a:rPr lang="fa-IR" smtClean="0"/>
              <a:t>که</a:t>
            </a:r>
            <a:r>
              <a:rPr lang="en-US" smtClean="0"/>
              <a:t> </a:t>
            </a:r>
            <a:r>
              <a:rPr lang="fa-IR" smtClean="0"/>
              <a:t>بر</a:t>
            </a:r>
            <a:r>
              <a:rPr lang="en-US" smtClean="0"/>
              <a:t> </a:t>
            </a:r>
            <a:r>
              <a:rPr lang="fa-IR" smtClean="0"/>
              <a:t>پایه</a:t>
            </a:r>
            <a:r>
              <a:rPr lang="en-US" smtClean="0"/>
              <a:t> </a:t>
            </a:r>
            <a:r>
              <a:rPr lang="fa-IR" smtClean="0"/>
              <a:t>اتصال</a:t>
            </a:r>
            <a:r>
              <a:rPr lang="en-US" smtClean="0"/>
              <a:t> </a:t>
            </a:r>
            <a:r>
              <a:rPr lang="fa-IR" smtClean="0"/>
              <a:t>به</a:t>
            </a:r>
            <a:r>
              <a:rPr lang="en-US" smtClean="0"/>
              <a:t> </a:t>
            </a:r>
            <a:r>
              <a:rPr lang="fa-IR" smtClean="0"/>
              <a:t>هم</a:t>
            </a:r>
            <a:r>
              <a:rPr lang="en-US" smtClean="0"/>
              <a:t> </a:t>
            </a:r>
            <a:r>
              <a:rPr lang="fa-IR" smtClean="0"/>
              <a:t>پیوسته</a:t>
            </a:r>
            <a:r>
              <a:rPr lang="en-US" smtClean="0"/>
              <a:t> </a:t>
            </a:r>
            <a:r>
              <a:rPr lang="fa-IR" smtClean="0"/>
              <a:t>چندین</a:t>
            </a:r>
            <a:r>
              <a:rPr lang="en-US" smtClean="0"/>
              <a:t> </a:t>
            </a:r>
            <a:r>
              <a:rPr lang="fa-IR" smtClean="0"/>
              <a:t>واحد</a:t>
            </a:r>
            <a:r>
              <a:rPr lang="en-US" smtClean="0"/>
              <a:t>  </a:t>
            </a:r>
            <a:r>
              <a:rPr lang="fa-IR" smtClean="0"/>
              <a:t>پردازشی</a:t>
            </a:r>
            <a:r>
              <a:rPr lang="en-US" smtClean="0"/>
              <a:t>  </a:t>
            </a:r>
            <a:r>
              <a:rPr lang="fa-IR" smtClean="0"/>
              <a:t>ساخته</a:t>
            </a:r>
            <a:r>
              <a:rPr lang="en-US" smtClean="0"/>
              <a:t> </a:t>
            </a:r>
            <a:r>
              <a:rPr lang="fa-IR" smtClean="0"/>
              <a:t>میشود</a:t>
            </a:r>
            <a:r>
              <a:rPr lang="en-US" smtClean="0"/>
              <a:t>.</a:t>
            </a:r>
          </a:p>
          <a:p>
            <a:pPr eaLnBrk="1" hangingPunct="1"/>
            <a:r>
              <a:rPr lang="fa-IR" smtClean="0"/>
              <a:t>شبکه</a:t>
            </a:r>
            <a:r>
              <a:rPr lang="en-US" smtClean="0"/>
              <a:t> </a:t>
            </a:r>
            <a:r>
              <a:rPr lang="fa-IR" smtClean="0"/>
              <a:t>از</a:t>
            </a:r>
            <a:r>
              <a:rPr lang="en-US" smtClean="0"/>
              <a:t> </a:t>
            </a:r>
            <a:r>
              <a:rPr lang="fa-IR" smtClean="0"/>
              <a:t>تعداد</a:t>
            </a:r>
            <a:r>
              <a:rPr lang="en-US" smtClean="0"/>
              <a:t> </a:t>
            </a:r>
            <a:r>
              <a:rPr lang="fa-IR" smtClean="0"/>
              <a:t>دلخواهی</a:t>
            </a:r>
            <a:r>
              <a:rPr lang="en-US" smtClean="0"/>
              <a:t> </a:t>
            </a:r>
            <a:r>
              <a:rPr lang="fa-IR" smtClean="0"/>
              <a:t>سلول</a:t>
            </a:r>
            <a:r>
              <a:rPr lang="en-US" smtClean="0"/>
              <a:t> </a:t>
            </a:r>
            <a:r>
              <a:rPr lang="fa-IR" smtClean="0"/>
              <a:t>یا</a:t>
            </a:r>
            <a:r>
              <a:rPr lang="en-US" smtClean="0"/>
              <a:t> </a:t>
            </a:r>
            <a:r>
              <a:rPr lang="fa-IR" smtClean="0"/>
              <a:t>گره</a:t>
            </a:r>
            <a:r>
              <a:rPr lang="en-US" smtClean="0"/>
              <a:t> </a:t>
            </a:r>
            <a:r>
              <a:rPr lang="fa-IR" smtClean="0"/>
              <a:t>یا</a:t>
            </a:r>
            <a:r>
              <a:rPr lang="en-US" smtClean="0"/>
              <a:t> </a:t>
            </a:r>
            <a:r>
              <a:rPr lang="fa-IR" smtClean="0"/>
              <a:t>واحد</a:t>
            </a:r>
            <a:r>
              <a:rPr lang="en-US" smtClean="0"/>
              <a:t> </a:t>
            </a:r>
            <a:r>
              <a:rPr lang="fa-IR" smtClean="0"/>
              <a:t>یا</a:t>
            </a:r>
            <a:r>
              <a:rPr lang="en-US" smtClean="0"/>
              <a:t> </a:t>
            </a:r>
            <a:r>
              <a:rPr lang="fa-IR" smtClean="0"/>
              <a:t>نرون</a:t>
            </a:r>
            <a:r>
              <a:rPr lang="en-US" smtClean="0"/>
              <a:t> </a:t>
            </a:r>
            <a:r>
              <a:rPr lang="fa-IR" smtClean="0"/>
              <a:t>تشکیل</a:t>
            </a:r>
            <a:r>
              <a:rPr lang="en-US" smtClean="0"/>
              <a:t> </a:t>
            </a:r>
            <a:r>
              <a:rPr lang="fa-IR" smtClean="0"/>
              <a:t>میشود</a:t>
            </a:r>
            <a:r>
              <a:rPr lang="en-US" smtClean="0"/>
              <a:t>  </a:t>
            </a:r>
            <a:r>
              <a:rPr lang="fa-IR" smtClean="0"/>
              <a:t>که</a:t>
            </a:r>
            <a:r>
              <a:rPr lang="en-US" smtClean="0"/>
              <a:t> </a:t>
            </a:r>
            <a:r>
              <a:rPr lang="fa-IR" smtClean="0"/>
              <a:t>مجموعه</a:t>
            </a:r>
            <a:r>
              <a:rPr lang="en-US" smtClean="0"/>
              <a:t> </a:t>
            </a:r>
            <a:r>
              <a:rPr lang="fa-IR" smtClean="0"/>
              <a:t>ورودی</a:t>
            </a:r>
            <a:r>
              <a:rPr lang="en-US" smtClean="0"/>
              <a:t> </a:t>
            </a:r>
            <a:r>
              <a:rPr lang="fa-IR" smtClean="0"/>
              <a:t>را</a:t>
            </a:r>
            <a:r>
              <a:rPr lang="en-US" smtClean="0"/>
              <a:t> </a:t>
            </a:r>
            <a:r>
              <a:rPr lang="fa-IR" smtClean="0"/>
              <a:t>به</a:t>
            </a:r>
            <a:r>
              <a:rPr lang="en-US" smtClean="0"/>
              <a:t> </a:t>
            </a:r>
            <a:r>
              <a:rPr lang="fa-IR" smtClean="0"/>
              <a:t>خروجی</a:t>
            </a:r>
            <a:r>
              <a:rPr lang="en-US" smtClean="0"/>
              <a:t> </a:t>
            </a:r>
            <a:r>
              <a:rPr lang="fa-IR" smtClean="0"/>
              <a:t>ربط</a:t>
            </a:r>
            <a:r>
              <a:rPr lang="en-US" smtClean="0"/>
              <a:t> </a:t>
            </a:r>
            <a:r>
              <a:rPr lang="fa-IR" smtClean="0"/>
              <a:t>میدهند</a:t>
            </a:r>
            <a:r>
              <a:rPr lang="en-US" smtClean="0"/>
              <a:t>.</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algn="r" eaLnBrk="1" hangingPunct="1"/>
            <a:r>
              <a:rPr lang="fa-IR" smtClean="0"/>
              <a:t>الگوریتم</a:t>
            </a:r>
            <a:r>
              <a:rPr lang="en-US" smtClean="0"/>
              <a:t>  Back propagation </a:t>
            </a:r>
          </a:p>
        </p:txBody>
      </p:sp>
      <p:sp>
        <p:nvSpPr>
          <p:cNvPr id="3076" name="Rectangle 3"/>
          <p:cNvSpPr>
            <a:spLocks noGrp="1" noChangeArrowheads="1"/>
          </p:cNvSpPr>
          <p:nvPr>
            <p:ph type="body" idx="1"/>
          </p:nvPr>
        </p:nvSpPr>
        <p:spPr/>
        <p:txBody>
          <a:bodyPr/>
          <a:lstStyle/>
          <a:p>
            <a:pPr eaLnBrk="1" hangingPunct="1"/>
            <a:r>
              <a:rPr lang="fa-IR" smtClean="0"/>
              <a:t>برای</a:t>
            </a:r>
            <a:r>
              <a:rPr lang="en-US" smtClean="0"/>
              <a:t> </a:t>
            </a:r>
            <a:r>
              <a:rPr lang="fa-IR" smtClean="0"/>
              <a:t>یادگیری</a:t>
            </a:r>
            <a:r>
              <a:rPr lang="en-US" smtClean="0"/>
              <a:t> </a:t>
            </a:r>
            <a:r>
              <a:rPr lang="fa-IR" smtClean="0"/>
              <a:t>وزن</a:t>
            </a:r>
            <a:r>
              <a:rPr lang="en-US" smtClean="0"/>
              <a:t> </a:t>
            </a:r>
            <a:r>
              <a:rPr lang="fa-IR" smtClean="0"/>
              <a:t>های</a:t>
            </a:r>
            <a:r>
              <a:rPr lang="en-US" smtClean="0"/>
              <a:t> </a:t>
            </a:r>
            <a:r>
              <a:rPr lang="fa-IR" smtClean="0"/>
              <a:t>یک</a:t>
            </a:r>
            <a:r>
              <a:rPr lang="en-US" smtClean="0"/>
              <a:t> </a:t>
            </a:r>
            <a:r>
              <a:rPr lang="fa-IR" smtClean="0"/>
              <a:t>شبکه</a:t>
            </a:r>
            <a:r>
              <a:rPr lang="en-US" smtClean="0"/>
              <a:t> </a:t>
            </a:r>
            <a:r>
              <a:rPr lang="fa-IR" smtClean="0"/>
              <a:t>چند</a:t>
            </a:r>
            <a:r>
              <a:rPr lang="en-US" smtClean="0"/>
              <a:t> </a:t>
            </a:r>
            <a:r>
              <a:rPr lang="fa-IR" smtClean="0"/>
              <a:t>لایه</a:t>
            </a:r>
            <a:r>
              <a:rPr lang="en-US" smtClean="0"/>
              <a:t> </a:t>
            </a:r>
            <a:r>
              <a:rPr lang="fa-IR" smtClean="0"/>
              <a:t>از</a:t>
            </a:r>
            <a:r>
              <a:rPr lang="en-US" smtClean="0"/>
              <a:t> </a:t>
            </a:r>
            <a:r>
              <a:rPr lang="fa-IR" smtClean="0"/>
              <a:t>روش</a:t>
            </a:r>
            <a:r>
              <a:rPr lang="en-US" smtClean="0"/>
              <a:t>  Back Propagation </a:t>
            </a:r>
            <a:r>
              <a:rPr lang="fa-IR" smtClean="0"/>
              <a:t>استفاده</a:t>
            </a:r>
            <a:r>
              <a:rPr lang="en-US" smtClean="0"/>
              <a:t> </a:t>
            </a:r>
            <a:r>
              <a:rPr lang="fa-IR" smtClean="0"/>
              <a:t>میشود.</a:t>
            </a:r>
            <a:r>
              <a:rPr lang="en-US" smtClean="0"/>
              <a:t> </a:t>
            </a:r>
            <a:r>
              <a:rPr lang="fa-IR" smtClean="0"/>
              <a:t>در</a:t>
            </a:r>
            <a:r>
              <a:rPr lang="en-US" smtClean="0"/>
              <a:t> </a:t>
            </a:r>
            <a:r>
              <a:rPr lang="fa-IR" smtClean="0"/>
              <a:t>این</a:t>
            </a:r>
            <a:r>
              <a:rPr lang="en-US" smtClean="0"/>
              <a:t> </a:t>
            </a:r>
            <a:r>
              <a:rPr lang="fa-IR" smtClean="0"/>
              <a:t>روش</a:t>
            </a:r>
            <a:r>
              <a:rPr lang="en-US" smtClean="0"/>
              <a:t> </a:t>
            </a:r>
            <a:r>
              <a:rPr lang="fa-IR" smtClean="0"/>
              <a:t>با</a:t>
            </a:r>
            <a:r>
              <a:rPr lang="en-US" smtClean="0"/>
              <a:t>  </a:t>
            </a:r>
            <a:r>
              <a:rPr lang="fa-IR" smtClean="0"/>
              <a:t>استفاده</a:t>
            </a:r>
            <a:r>
              <a:rPr lang="en-US" smtClean="0"/>
              <a:t> </a:t>
            </a:r>
            <a:r>
              <a:rPr lang="fa-IR" smtClean="0"/>
              <a:t>از</a:t>
            </a:r>
            <a:r>
              <a:rPr lang="en-US" smtClean="0"/>
              <a:t> gradient descent </a:t>
            </a:r>
            <a:r>
              <a:rPr lang="fa-IR" smtClean="0"/>
              <a:t>سعی</a:t>
            </a:r>
            <a:r>
              <a:rPr lang="en-US" smtClean="0"/>
              <a:t> </a:t>
            </a:r>
            <a:r>
              <a:rPr lang="fa-IR" smtClean="0"/>
              <a:t>میشود</a:t>
            </a:r>
            <a:r>
              <a:rPr lang="en-US" smtClean="0"/>
              <a:t> </a:t>
            </a:r>
            <a:r>
              <a:rPr lang="fa-IR" smtClean="0"/>
              <a:t>تا</a:t>
            </a:r>
            <a:r>
              <a:rPr lang="en-US" smtClean="0"/>
              <a:t>  </a:t>
            </a:r>
            <a:r>
              <a:rPr lang="fa-IR" smtClean="0"/>
              <a:t>مربع</a:t>
            </a:r>
            <a:r>
              <a:rPr lang="en-US" smtClean="0"/>
              <a:t> </a:t>
            </a:r>
            <a:r>
              <a:rPr lang="fa-IR" smtClean="0"/>
              <a:t>خطای</a:t>
            </a:r>
            <a:r>
              <a:rPr lang="en-US" smtClean="0"/>
              <a:t> </a:t>
            </a:r>
            <a:r>
              <a:rPr lang="fa-IR" smtClean="0"/>
              <a:t>بین</a:t>
            </a:r>
            <a:r>
              <a:rPr lang="en-US" smtClean="0"/>
              <a:t> </a:t>
            </a:r>
            <a:r>
              <a:rPr lang="fa-IR" smtClean="0"/>
              <a:t>خروجی</a:t>
            </a:r>
            <a:r>
              <a:rPr lang="en-US" smtClean="0"/>
              <a:t> </a:t>
            </a:r>
            <a:r>
              <a:rPr lang="fa-IR" smtClean="0"/>
              <a:t>های</a:t>
            </a:r>
            <a:r>
              <a:rPr lang="en-US" smtClean="0"/>
              <a:t> </a:t>
            </a:r>
            <a:r>
              <a:rPr lang="fa-IR" smtClean="0"/>
              <a:t>شبکه</a:t>
            </a:r>
            <a:r>
              <a:rPr lang="en-US" smtClean="0"/>
              <a:t> </a:t>
            </a:r>
            <a:r>
              <a:rPr lang="fa-IR" smtClean="0"/>
              <a:t>و</a:t>
            </a:r>
            <a:r>
              <a:rPr lang="en-US" smtClean="0"/>
              <a:t> </a:t>
            </a:r>
            <a:r>
              <a:rPr lang="fa-IR" smtClean="0"/>
              <a:t>تابع</a:t>
            </a:r>
            <a:r>
              <a:rPr lang="en-US" smtClean="0"/>
              <a:t> </a:t>
            </a:r>
            <a:r>
              <a:rPr lang="fa-IR" smtClean="0"/>
              <a:t>هدف</a:t>
            </a:r>
            <a:r>
              <a:rPr lang="en-US" smtClean="0"/>
              <a:t> </a:t>
            </a:r>
            <a:r>
              <a:rPr lang="fa-IR" smtClean="0"/>
              <a:t>مینیمم</a:t>
            </a:r>
            <a:r>
              <a:rPr lang="en-US" smtClean="0"/>
              <a:t> </a:t>
            </a:r>
            <a:r>
              <a:rPr lang="fa-IR" smtClean="0"/>
              <a:t>شود</a:t>
            </a:r>
            <a:r>
              <a:rPr lang="en-US" smtClean="0"/>
              <a:t>.</a:t>
            </a:r>
          </a:p>
          <a:p>
            <a:pPr eaLnBrk="1" hangingPunct="1"/>
            <a:r>
              <a:rPr lang="fa-IR" smtClean="0"/>
              <a:t>خطا</a:t>
            </a:r>
            <a:r>
              <a:rPr lang="en-US" smtClean="0"/>
              <a:t> </a:t>
            </a:r>
            <a:r>
              <a:rPr lang="fa-IR" smtClean="0"/>
              <a:t>بصورت</a:t>
            </a:r>
            <a:r>
              <a:rPr lang="en-US" smtClean="0"/>
              <a:t> </a:t>
            </a:r>
            <a:r>
              <a:rPr lang="fa-IR" smtClean="0"/>
              <a:t>زیر</a:t>
            </a:r>
            <a:r>
              <a:rPr lang="en-US" smtClean="0"/>
              <a:t> </a:t>
            </a:r>
            <a:r>
              <a:rPr lang="fa-IR" smtClean="0"/>
              <a:t>تعریف</a:t>
            </a:r>
            <a:r>
              <a:rPr lang="en-US" smtClean="0"/>
              <a:t> </a:t>
            </a:r>
            <a:r>
              <a:rPr lang="fa-IR" smtClean="0"/>
              <a:t>میشود</a:t>
            </a:r>
            <a:r>
              <a:rPr lang="en-US" smtClean="0"/>
              <a:t>:</a:t>
            </a:r>
          </a:p>
        </p:txBody>
      </p:sp>
      <p:graphicFrame>
        <p:nvGraphicFramePr>
          <p:cNvPr id="3074" name="Object 5"/>
          <p:cNvGraphicFramePr>
            <a:graphicFrameLocks noChangeAspect="1"/>
          </p:cNvGraphicFramePr>
          <p:nvPr/>
        </p:nvGraphicFramePr>
        <p:xfrm>
          <a:off x="838200" y="4114800"/>
          <a:ext cx="4389438" cy="965200"/>
        </p:xfrm>
        <a:graphic>
          <a:graphicData uri="http://schemas.openxmlformats.org/presentationml/2006/ole">
            <mc:AlternateContent xmlns:mc="http://schemas.openxmlformats.org/markup-compatibility/2006">
              <mc:Choice xmlns:v="urn:schemas-microsoft-com:vml" Requires="v">
                <p:oleObj spid="_x0000_s3082" name="Equation" r:id="rId3" imgW="2082600" imgH="457200" progId="Equation.3">
                  <p:embed/>
                </p:oleObj>
              </mc:Choice>
              <mc:Fallback>
                <p:oleObj name="Equation" r:id="rId3" imgW="208260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14800"/>
                        <a:ext cx="4389438"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7" name="Text Box 6"/>
          <p:cNvSpPr txBox="1">
            <a:spLocks noChangeArrowheads="1"/>
          </p:cNvSpPr>
          <p:nvPr/>
        </p:nvSpPr>
        <p:spPr bwMode="auto">
          <a:xfrm>
            <a:off x="304800" y="5257800"/>
            <a:ext cx="8072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fa-IR" sz="2400"/>
              <a:t>مراد</a:t>
            </a:r>
            <a:r>
              <a:rPr lang="en-US" sz="2400"/>
              <a:t> </a:t>
            </a:r>
            <a:r>
              <a:rPr lang="fa-IR" sz="2400"/>
              <a:t>از</a:t>
            </a:r>
            <a:r>
              <a:rPr lang="en-US" sz="2400"/>
              <a:t>outputs </a:t>
            </a:r>
            <a:r>
              <a:rPr lang="fa-IR" sz="2400"/>
              <a:t>خروجیهای</a:t>
            </a:r>
            <a:r>
              <a:rPr lang="en-US" sz="2400"/>
              <a:t> </a:t>
            </a:r>
            <a:r>
              <a:rPr lang="fa-IR" sz="2400"/>
              <a:t>مجموعه</a:t>
            </a:r>
            <a:r>
              <a:rPr lang="en-US" sz="2400"/>
              <a:t> </a:t>
            </a:r>
            <a:r>
              <a:rPr lang="fa-IR" sz="2400"/>
              <a:t>واحد</a:t>
            </a:r>
            <a:r>
              <a:rPr lang="en-US" sz="2400"/>
              <a:t> </a:t>
            </a:r>
            <a:r>
              <a:rPr lang="fa-IR" sz="2400"/>
              <a:t>های</a:t>
            </a:r>
            <a:r>
              <a:rPr lang="en-US" sz="2400"/>
              <a:t> </a:t>
            </a:r>
            <a:r>
              <a:rPr lang="fa-IR" sz="2400"/>
              <a:t>لایه</a:t>
            </a:r>
            <a:r>
              <a:rPr lang="en-US" sz="2400"/>
              <a:t> </a:t>
            </a:r>
            <a:r>
              <a:rPr lang="fa-IR" sz="2400"/>
              <a:t>خروجی</a:t>
            </a:r>
            <a:r>
              <a:rPr lang="en-US" sz="2400"/>
              <a:t> </a:t>
            </a:r>
            <a:r>
              <a:rPr lang="fa-IR" sz="2400"/>
              <a:t>و</a:t>
            </a:r>
            <a:r>
              <a:rPr lang="en-US" sz="2400"/>
              <a:t> t</a:t>
            </a:r>
            <a:r>
              <a:rPr lang="en-US" sz="2400" baseline="-25000"/>
              <a:t>kd</a:t>
            </a:r>
            <a:r>
              <a:rPr lang="fa-IR" sz="2400"/>
              <a:t>و</a:t>
            </a:r>
            <a:r>
              <a:rPr lang="en-US" sz="2400"/>
              <a:t> o</a:t>
            </a:r>
            <a:r>
              <a:rPr lang="en-US" sz="2400" baseline="-25000"/>
              <a:t>kd</a:t>
            </a:r>
            <a:r>
              <a:rPr lang="en-US" sz="2400"/>
              <a:t>  </a:t>
            </a:r>
            <a:r>
              <a:rPr lang="fa-IR" sz="2400"/>
              <a:t>مقدار</a:t>
            </a:r>
            <a:r>
              <a:rPr lang="en-US" sz="2400"/>
              <a:t> </a:t>
            </a:r>
            <a:r>
              <a:rPr lang="fa-IR" sz="2400"/>
              <a:t>هدف</a:t>
            </a:r>
            <a:r>
              <a:rPr lang="en-US" sz="2400"/>
              <a:t> </a:t>
            </a:r>
            <a:r>
              <a:rPr lang="fa-IR" sz="2400"/>
              <a:t>و</a:t>
            </a:r>
            <a:r>
              <a:rPr lang="en-US" sz="2400"/>
              <a:t> </a:t>
            </a:r>
            <a:r>
              <a:rPr lang="fa-IR" sz="2400"/>
              <a:t>خروجی</a:t>
            </a:r>
            <a:r>
              <a:rPr lang="en-US" sz="2400"/>
              <a:t> </a:t>
            </a:r>
            <a:r>
              <a:rPr lang="fa-IR" sz="2400"/>
              <a:t>متناظر</a:t>
            </a:r>
            <a:r>
              <a:rPr lang="en-US" sz="2400"/>
              <a:t> </a:t>
            </a:r>
            <a:r>
              <a:rPr lang="fa-IR" sz="2400"/>
              <a:t>با</a:t>
            </a:r>
            <a:r>
              <a:rPr lang="en-US" sz="2400"/>
              <a:t>  k </a:t>
            </a:r>
            <a:r>
              <a:rPr lang="fa-IR" sz="2400"/>
              <a:t>امین</a:t>
            </a:r>
            <a:r>
              <a:rPr lang="en-US" sz="2400"/>
              <a:t> </a:t>
            </a:r>
            <a:r>
              <a:rPr lang="fa-IR" sz="2400"/>
              <a:t>واحد</a:t>
            </a:r>
            <a:r>
              <a:rPr lang="en-US" sz="2400"/>
              <a:t> </a:t>
            </a:r>
            <a:r>
              <a:rPr lang="fa-IR" sz="2400"/>
              <a:t>خروجی</a:t>
            </a:r>
            <a:r>
              <a:rPr lang="en-US" sz="2400"/>
              <a:t> </a:t>
            </a:r>
            <a:r>
              <a:rPr lang="fa-IR" sz="2400"/>
              <a:t>و</a:t>
            </a:r>
            <a:r>
              <a:rPr lang="en-US" sz="2400"/>
              <a:t> </a:t>
            </a:r>
            <a:r>
              <a:rPr lang="fa-IR" sz="2400"/>
              <a:t>مثال</a:t>
            </a:r>
            <a:r>
              <a:rPr lang="en-US" sz="2400"/>
              <a:t> </a:t>
            </a:r>
            <a:r>
              <a:rPr lang="fa-IR" sz="2400"/>
              <a:t>آموزشی</a:t>
            </a:r>
            <a:r>
              <a:rPr lang="en-US" sz="2400"/>
              <a:t>  d  </a:t>
            </a:r>
            <a:r>
              <a:rPr lang="fa-IR" sz="2400"/>
              <a:t>است</a:t>
            </a:r>
            <a:r>
              <a:rPr lang="en-US" sz="2400"/>
              <a:t>.</a:t>
            </a:r>
            <a:endParaRPr lang="en-US" sz="2400" baseline="-250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r" eaLnBrk="1" hangingPunct="1"/>
            <a:r>
              <a:rPr lang="fa-IR" smtClean="0"/>
              <a:t>الگوریتم</a:t>
            </a:r>
            <a:r>
              <a:rPr lang="en-US" smtClean="0"/>
              <a:t> Back propagation </a:t>
            </a:r>
          </a:p>
        </p:txBody>
      </p:sp>
      <p:sp>
        <p:nvSpPr>
          <p:cNvPr id="36867" name="Rectangle 3"/>
          <p:cNvSpPr>
            <a:spLocks noGrp="1" noChangeArrowheads="1"/>
          </p:cNvSpPr>
          <p:nvPr>
            <p:ph type="body" idx="1"/>
          </p:nvPr>
        </p:nvSpPr>
        <p:spPr/>
        <p:txBody>
          <a:bodyPr/>
          <a:lstStyle/>
          <a:p>
            <a:pPr eaLnBrk="1" hangingPunct="1"/>
            <a:r>
              <a:rPr lang="fa-IR" smtClean="0"/>
              <a:t>فضای</a:t>
            </a:r>
            <a:r>
              <a:rPr lang="en-US" smtClean="0"/>
              <a:t> </a:t>
            </a:r>
            <a:r>
              <a:rPr lang="fa-IR" smtClean="0"/>
              <a:t>فرضیه</a:t>
            </a:r>
            <a:r>
              <a:rPr lang="en-US" smtClean="0"/>
              <a:t> </a:t>
            </a:r>
            <a:r>
              <a:rPr lang="fa-IR" smtClean="0"/>
              <a:t>مورد</a:t>
            </a:r>
            <a:r>
              <a:rPr lang="en-US" smtClean="0"/>
              <a:t> </a:t>
            </a:r>
            <a:r>
              <a:rPr lang="fa-IR" smtClean="0"/>
              <a:t>جستجو</a:t>
            </a:r>
            <a:r>
              <a:rPr lang="en-US" smtClean="0"/>
              <a:t> </a:t>
            </a:r>
            <a:r>
              <a:rPr lang="fa-IR" smtClean="0"/>
              <a:t>در</a:t>
            </a:r>
            <a:r>
              <a:rPr lang="en-US" smtClean="0"/>
              <a:t> </a:t>
            </a:r>
            <a:r>
              <a:rPr lang="fa-IR" smtClean="0"/>
              <a:t>این</a:t>
            </a:r>
            <a:r>
              <a:rPr lang="en-US" smtClean="0"/>
              <a:t> </a:t>
            </a:r>
            <a:r>
              <a:rPr lang="fa-IR" smtClean="0"/>
              <a:t>روش</a:t>
            </a:r>
            <a:r>
              <a:rPr lang="en-US" smtClean="0"/>
              <a:t> </a:t>
            </a:r>
            <a:r>
              <a:rPr lang="fa-IR" smtClean="0"/>
              <a:t>عبارت</a:t>
            </a:r>
            <a:r>
              <a:rPr lang="en-US" smtClean="0"/>
              <a:t> </a:t>
            </a:r>
            <a:r>
              <a:rPr lang="fa-IR" smtClean="0"/>
              <a:t>است</a:t>
            </a:r>
            <a:r>
              <a:rPr lang="en-US" smtClean="0"/>
              <a:t> </a:t>
            </a:r>
            <a:r>
              <a:rPr lang="fa-IR" smtClean="0"/>
              <a:t>از</a:t>
            </a:r>
            <a:r>
              <a:rPr lang="en-US" smtClean="0"/>
              <a:t> </a:t>
            </a:r>
            <a:r>
              <a:rPr lang="fa-IR" smtClean="0"/>
              <a:t>فضای</a:t>
            </a:r>
            <a:r>
              <a:rPr lang="en-US" smtClean="0"/>
              <a:t> </a:t>
            </a:r>
            <a:r>
              <a:rPr lang="fa-IR" smtClean="0"/>
              <a:t>بزرگی</a:t>
            </a:r>
            <a:r>
              <a:rPr lang="en-US" smtClean="0"/>
              <a:t> </a:t>
            </a:r>
            <a:r>
              <a:rPr lang="fa-IR" smtClean="0"/>
              <a:t>که</a:t>
            </a:r>
            <a:r>
              <a:rPr lang="en-US" smtClean="0"/>
              <a:t> </a:t>
            </a:r>
            <a:r>
              <a:rPr lang="fa-IR" smtClean="0"/>
              <a:t>توسط</a:t>
            </a:r>
            <a:r>
              <a:rPr lang="en-US" smtClean="0"/>
              <a:t> </a:t>
            </a:r>
            <a:r>
              <a:rPr lang="fa-IR" smtClean="0"/>
              <a:t>همه</a:t>
            </a:r>
            <a:r>
              <a:rPr lang="en-US" smtClean="0"/>
              <a:t> </a:t>
            </a:r>
            <a:r>
              <a:rPr lang="fa-IR" smtClean="0"/>
              <a:t>مقادیر</a:t>
            </a:r>
            <a:r>
              <a:rPr lang="en-US" smtClean="0"/>
              <a:t> </a:t>
            </a:r>
            <a:r>
              <a:rPr lang="fa-IR" smtClean="0"/>
              <a:t>ممکن</a:t>
            </a:r>
            <a:r>
              <a:rPr lang="en-US" smtClean="0"/>
              <a:t> </a:t>
            </a:r>
            <a:r>
              <a:rPr lang="fa-IR" smtClean="0"/>
              <a:t>برای</a:t>
            </a:r>
            <a:r>
              <a:rPr lang="en-US" smtClean="0"/>
              <a:t> </a:t>
            </a:r>
            <a:r>
              <a:rPr lang="fa-IR" smtClean="0"/>
              <a:t>وزنها</a:t>
            </a:r>
            <a:r>
              <a:rPr lang="en-US" smtClean="0"/>
              <a:t> </a:t>
            </a:r>
            <a:r>
              <a:rPr lang="fa-IR" smtClean="0"/>
              <a:t>تعریف</a:t>
            </a:r>
            <a:r>
              <a:rPr lang="en-US" smtClean="0"/>
              <a:t> </a:t>
            </a:r>
            <a:r>
              <a:rPr lang="fa-IR" smtClean="0"/>
              <a:t>میشود.</a:t>
            </a:r>
            <a:r>
              <a:rPr lang="en-US" smtClean="0"/>
              <a:t> </a:t>
            </a:r>
            <a:r>
              <a:rPr lang="fa-IR" smtClean="0"/>
              <a:t>روش</a:t>
            </a:r>
            <a:r>
              <a:rPr lang="en-US" smtClean="0"/>
              <a:t>  gradient descent </a:t>
            </a:r>
            <a:r>
              <a:rPr lang="fa-IR" smtClean="0"/>
              <a:t>سعی</a:t>
            </a:r>
            <a:r>
              <a:rPr lang="en-US" smtClean="0"/>
              <a:t> </a:t>
            </a:r>
            <a:r>
              <a:rPr lang="fa-IR" smtClean="0"/>
              <a:t>میکند</a:t>
            </a:r>
            <a:r>
              <a:rPr lang="en-US" smtClean="0"/>
              <a:t> </a:t>
            </a:r>
            <a:r>
              <a:rPr lang="fa-IR" smtClean="0"/>
              <a:t>تا</a:t>
            </a:r>
            <a:r>
              <a:rPr lang="en-US" smtClean="0"/>
              <a:t> </a:t>
            </a:r>
            <a:r>
              <a:rPr lang="fa-IR" smtClean="0"/>
              <a:t>با</a:t>
            </a:r>
            <a:r>
              <a:rPr lang="en-US" smtClean="0"/>
              <a:t> </a:t>
            </a:r>
            <a:r>
              <a:rPr lang="fa-IR" smtClean="0"/>
              <a:t>مینیمم</a:t>
            </a:r>
            <a:r>
              <a:rPr lang="en-US" smtClean="0"/>
              <a:t> </a:t>
            </a:r>
            <a:r>
              <a:rPr lang="fa-IR" smtClean="0"/>
              <a:t>کردن</a:t>
            </a:r>
            <a:r>
              <a:rPr lang="en-US" smtClean="0"/>
              <a:t> </a:t>
            </a:r>
            <a:r>
              <a:rPr lang="fa-IR" smtClean="0"/>
              <a:t>خطا</a:t>
            </a:r>
            <a:r>
              <a:rPr lang="en-US" smtClean="0"/>
              <a:t> </a:t>
            </a:r>
            <a:r>
              <a:rPr lang="fa-IR" smtClean="0"/>
              <a:t>به</a:t>
            </a:r>
            <a:r>
              <a:rPr lang="en-US" smtClean="0"/>
              <a:t> </a:t>
            </a:r>
            <a:r>
              <a:rPr lang="fa-IR" smtClean="0"/>
              <a:t>فرضیه</a:t>
            </a:r>
            <a:r>
              <a:rPr lang="en-US" smtClean="0"/>
              <a:t> </a:t>
            </a:r>
            <a:r>
              <a:rPr lang="fa-IR" smtClean="0"/>
              <a:t>مناسبی</a:t>
            </a:r>
            <a:r>
              <a:rPr lang="en-US" smtClean="0"/>
              <a:t> </a:t>
            </a:r>
            <a:r>
              <a:rPr lang="fa-IR" smtClean="0"/>
              <a:t>دست</a:t>
            </a:r>
            <a:r>
              <a:rPr lang="en-US" smtClean="0"/>
              <a:t> </a:t>
            </a:r>
            <a:r>
              <a:rPr lang="fa-IR" smtClean="0"/>
              <a:t>پیدا</a:t>
            </a:r>
            <a:r>
              <a:rPr lang="en-US" smtClean="0"/>
              <a:t> </a:t>
            </a:r>
            <a:r>
              <a:rPr lang="fa-IR" smtClean="0"/>
              <a:t>کند.</a:t>
            </a:r>
            <a:r>
              <a:rPr lang="en-US" smtClean="0"/>
              <a:t> </a:t>
            </a:r>
            <a:r>
              <a:rPr lang="fa-IR" smtClean="0"/>
              <a:t>اما</a:t>
            </a:r>
            <a:r>
              <a:rPr lang="en-US" smtClean="0"/>
              <a:t> </a:t>
            </a:r>
            <a:r>
              <a:rPr lang="fa-IR" smtClean="0"/>
              <a:t>تضمینی</a:t>
            </a:r>
            <a:r>
              <a:rPr lang="en-US" smtClean="0"/>
              <a:t> </a:t>
            </a:r>
            <a:r>
              <a:rPr lang="fa-IR" smtClean="0"/>
              <a:t>برای</a:t>
            </a:r>
            <a:r>
              <a:rPr lang="en-US" smtClean="0"/>
              <a:t> </a:t>
            </a:r>
            <a:r>
              <a:rPr lang="fa-IR" smtClean="0"/>
              <a:t>اینکه</a:t>
            </a:r>
            <a:r>
              <a:rPr lang="en-US" smtClean="0"/>
              <a:t> </a:t>
            </a:r>
            <a:r>
              <a:rPr lang="fa-IR" smtClean="0"/>
              <a:t>این</a:t>
            </a:r>
            <a:r>
              <a:rPr lang="en-US" smtClean="0"/>
              <a:t> </a:t>
            </a:r>
            <a:r>
              <a:rPr lang="fa-IR" smtClean="0"/>
              <a:t>الگوریتم</a:t>
            </a:r>
            <a:r>
              <a:rPr lang="en-US" smtClean="0"/>
              <a:t> </a:t>
            </a:r>
            <a:r>
              <a:rPr lang="fa-IR" smtClean="0"/>
              <a:t>به</a:t>
            </a:r>
            <a:r>
              <a:rPr lang="en-US" smtClean="0"/>
              <a:t> </a:t>
            </a:r>
            <a:r>
              <a:rPr lang="fa-IR" smtClean="0"/>
              <a:t>مینیمم</a:t>
            </a:r>
            <a:r>
              <a:rPr lang="en-US" smtClean="0"/>
              <a:t> </a:t>
            </a:r>
            <a:r>
              <a:rPr lang="fa-IR" smtClean="0"/>
              <a:t>مطلق</a:t>
            </a:r>
            <a:r>
              <a:rPr lang="en-US" smtClean="0"/>
              <a:t> </a:t>
            </a:r>
            <a:r>
              <a:rPr lang="fa-IR" smtClean="0"/>
              <a:t>برسد</a:t>
            </a:r>
            <a:r>
              <a:rPr lang="en-US" smtClean="0"/>
              <a:t> </a:t>
            </a:r>
            <a:r>
              <a:rPr lang="fa-IR" smtClean="0"/>
              <a:t>وجود</a:t>
            </a:r>
            <a:r>
              <a:rPr lang="en-US" smtClean="0"/>
              <a:t> </a:t>
            </a:r>
            <a:r>
              <a:rPr lang="fa-IR" smtClean="0"/>
              <a:t>ندارد</a:t>
            </a:r>
            <a:r>
              <a:rPr lang="en-US" smtClean="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eaLnBrk="1" hangingPunct="1"/>
            <a:r>
              <a:rPr lang="fa-IR" smtClean="0"/>
              <a:t>الگوریتم</a:t>
            </a:r>
            <a:r>
              <a:rPr lang="en-US" smtClean="0"/>
              <a:t> BP </a:t>
            </a:r>
          </a:p>
        </p:txBody>
      </p:sp>
      <p:sp>
        <p:nvSpPr>
          <p:cNvPr id="37891" name="Rectangle 3"/>
          <p:cNvSpPr>
            <a:spLocks noGrp="1" noChangeArrowheads="1"/>
          </p:cNvSpPr>
          <p:nvPr>
            <p:ph type="body" idx="1"/>
          </p:nvPr>
        </p:nvSpPr>
        <p:spPr/>
        <p:txBody>
          <a:bodyPr/>
          <a:lstStyle/>
          <a:p>
            <a:pPr marL="571500" indent="-571500" eaLnBrk="1" hangingPunct="1">
              <a:buFont typeface="Wingdings" pitchFamily="2" charset="2"/>
              <a:buAutoNum type="arabicPeriod"/>
            </a:pPr>
            <a:r>
              <a:rPr lang="fa-IR" smtClean="0"/>
              <a:t>شبکه</a:t>
            </a:r>
            <a:r>
              <a:rPr lang="en-US" smtClean="0"/>
              <a:t> </a:t>
            </a:r>
            <a:r>
              <a:rPr lang="fa-IR" smtClean="0"/>
              <a:t>ای</a:t>
            </a:r>
            <a:r>
              <a:rPr lang="en-US" smtClean="0"/>
              <a:t> </a:t>
            </a:r>
            <a:r>
              <a:rPr lang="fa-IR" smtClean="0"/>
              <a:t>با</a:t>
            </a:r>
            <a:r>
              <a:rPr lang="en-US" smtClean="0"/>
              <a:t> n</a:t>
            </a:r>
            <a:r>
              <a:rPr lang="en-US" baseline="-25000" smtClean="0"/>
              <a:t>in</a:t>
            </a:r>
            <a:r>
              <a:rPr lang="fa-IR" smtClean="0"/>
              <a:t>گره</a:t>
            </a:r>
            <a:r>
              <a:rPr lang="en-US" smtClean="0"/>
              <a:t> </a:t>
            </a:r>
            <a:r>
              <a:rPr lang="fa-IR" smtClean="0"/>
              <a:t>ورودی،</a:t>
            </a:r>
            <a:r>
              <a:rPr lang="en-US" smtClean="0"/>
              <a:t> n</a:t>
            </a:r>
            <a:r>
              <a:rPr lang="en-US" baseline="-25000" smtClean="0"/>
              <a:t>hidden</a:t>
            </a:r>
            <a:r>
              <a:rPr lang="en-US" smtClean="0"/>
              <a:t> </a:t>
            </a:r>
            <a:r>
              <a:rPr lang="fa-IR" smtClean="0"/>
              <a:t>گره</a:t>
            </a:r>
            <a:r>
              <a:rPr lang="en-US" smtClean="0"/>
              <a:t> </a:t>
            </a:r>
            <a:r>
              <a:rPr lang="fa-IR" smtClean="0"/>
              <a:t>مخفی،</a:t>
            </a:r>
            <a:r>
              <a:rPr lang="en-US" smtClean="0"/>
              <a:t> </a:t>
            </a:r>
            <a:r>
              <a:rPr lang="fa-IR" smtClean="0"/>
              <a:t>و</a:t>
            </a:r>
            <a:r>
              <a:rPr lang="en-US" smtClean="0"/>
              <a:t> n</a:t>
            </a:r>
            <a:r>
              <a:rPr lang="en-US" baseline="-25000" smtClean="0"/>
              <a:t>out</a:t>
            </a:r>
            <a:r>
              <a:rPr lang="en-US" smtClean="0"/>
              <a:t> </a:t>
            </a:r>
            <a:r>
              <a:rPr lang="fa-IR" smtClean="0"/>
              <a:t>گره</a:t>
            </a:r>
            <a:r>
              <a:rPr lang="en-US" smtClean="0"/>
              <a:t> </a:t>
            </a:r>
            <a:r>
              <a:rPr lang="fa-IR" smtClean="0"/>
              <a:t>خروجی</a:t>
            </a:r>
            <a:r>
              <a:rPr lang="en-US" smtClean="0"/>
              <a:t> </a:t>
            </a:r>
            <a:r>
              <a:rPr lang="fa-IR" smtClean="0"/>
              <a:t>ایجاد</a:t>
            </a:r>
            <a:r>
              <a:rPr lang="en-US" smtClean="0"/>
              <a:t> </a:t>
            </a:r>
            <a:r>
              <a:rPr lang="fa-IR" smtClean="0"/>
              <a:t>کنید.</a:t>
            </a:r>
            <a:endParaRPr lang="en-US" smtClean="0"/>
          </a:p>
          <a:p>
            <a:pPr marL="571500" indent="-571500" eaLnBrk="1" hangingPunct="1">
              <a:buFont typeface="Wingdings" pitchFamily="2" charset="2"/>
              <a:buAutoNum type="arabicPeriod"/>
            </a:pPr>
            <a:r>
              <a:rPr lang="fa-IR" smtClean="0"/>
              <a:t>همه</a:t>
            </a:r>
            <a:r>
              <a:rPr lang="en-US" smtClean="0"/>
              <a:t> </a:t>
            </a:r>
            <a:r>
              <a:rPr lang="fa-IR" smtClean="0"/>
              <a:t>وزنها</a:t>
            </a:r>
            <a:r>
              <a:rPr lang="en-US" smtClean="0"/>
              <a:t> </a:t>
            </a:r>
            <a:r>
              <a:rPr lang="fa-IR" smtClean="0"/>
              <a:t>را</a:t>
            </a:r>
            <a:r>
              <a:rPr lang="en-US" smtClean="0"/>
              <a:t> </a:t>
            </a:r>
            <a:r>
              <a:rPr lang="fa-IR" smtClean="0"/>
              <a:t>با</a:t>
            </a:r>
            <a:r>
              <a:rPr lang="en-US" smtClean="0"/>
              <a:t> </a:t>
            </a:r>
            <a:r>
              <a:rPr lang="fa-IR" smtClean="0"/>
              <a:t>یک</a:t>
            </a:r>
            <a:r>
              <a:rPr lang="en-US" smtClean="0"/>
              <a:t> </a:t>
            </a:r>
            <a:r>
              <a:rPr lang="fa-IR" smtClean="0"/>
              <a:t>مقدار</a:t>
            </a:r>
            <a:r>
              <a:rPr lang="en-US" smtClean="0"/>
              <a:t> </a:t>
            </a:r>
            <a:r>
              <a:rPr lang="fa-IR" smtClean="0"/>
              <a:t>تصادفی</a:t>
            </a:r>
            <a:r>
              <a:rPr lang="en-US" smtClean="0"/>
              <a:t> </a:t>
            </a:r>
            <a:r>
              <a:rPr lang="fa-IR" smtClean="0"/>
              <a:t>کوچک</a:t>
            </a:r>
            <a:r>
              <a:rPr lang="en-US" smtClean="0"/>
              <a:t>  </a:t>
            </a:r>
            <a:r>
              <a:rPr lang="fa-IR" smtClean="0"/>
              <a:t>عدد</a:t>
            </a:r>
            <a:r>
              <a:rPr lang="en-US" smtClean="0"/>
              <a:t> </a:t>
            </a:r>
            <a:r>
              <a:rPr lang="fa-IR" smtClean="0"/>
              <a:t>دهی</a:t>
            </a:r>
            <a:r>
              <a:rPr lang="en-US" smtClean="0"/>
              <a:t> </a:t>
            </a:r>
            <a:r>
              <a:rPr lang="fa-IR" smtClean="0"/>
              <a:t>کنید</a:t>
            </a:r>
            <a:r>
              <a:rPr lang="en-US" smtClean="0"/>
              <a:t>.</a:t>
            </a:r>
          </a:p>
          <a:p>
            <a:pPr marL="571500" indent="-571500" eaLnBrk="1" hangingPunct="1">
              <a:buFont typeface="Wingdings" pitchFamily="2" charset="2"/>
              <a:buAutoNum type="arabicPeriod"/>
            </a:pPr>
            <a:r>
              <a:rPr lang="fa-IR" smtClean="0"/>
              <a:t>تا</a:t>
            </a:r>
            <a:r>
              <a:rPr lang="en-US" smtClean="0"/>
              <a:t> </a:t>
            </a:r>
            <a:r>
              <a:rPr lang="fa-IR" smtClean="0"/>
              <a:t>رسیدن</a:t>
            </a:r>
            <a:r>
              <a:rPr lang="en-US" smtClean="0"/>
              <a:t> </a:t>
            </a:r>
            <a:r>
              <a:rPr lang="fa-IR" smtClean="0"/>
              <a:t>به</a:t>
            </a:r>
            <a:r>
              <a:rPr lang="en-US" smtClean="0"/>
              <a:t> </a:t>
            </a:r>
            <a:r>
              <a:rPr lang="fa-IR" smtClean="0"/>
              <a:t>شرط</a:t>
            </a:r>
            <a:r>
              <a:rPr lang="en-US" smtClean="0"/>
              <a:t> </a:t>
            </a:r>
            <a:r>
              <a:rPr lang="fa-IR" smtClean="0"/>
              <a:t>پایانی</a:t>
            </a:r>
            <a:r>
              <a:rPr lang="en-US" smtClean="0"/>
              <a:t> ) </a:t>
            </a:r>
            <a:r>
              <a:rPr lang="fa-IR" smtClean="0"/>
              <a:t>کوچک</a:t>
            </a:r>
            <a:r>
              <a:rPr lang="en-US" smtClean="0"/>
              <a:t> </a:t>
            </a:r>
            <a:r>
              <a:rPr lang="fa-IR" smtClean="0"/>
              <a:t>شدن</a:t>
            </a:r>
            <a:r>
              <a:rPr lang="en-US" smtClean="0"/>
              <a:t> </a:t>
            </a:r>
            <a:r>
              <a:rPr lang="fa-IR" smtClean="0"/>
              <a:t>خطا</a:t>
            </a:r>
            <a:r>
              <a:rPr lang="en-US" smtClean="0"/>
              <a:t>( </a:t>
            </a:r>
            <a:r>
              <a:rPr lang="fa-IR" smtClean="0"/>
              <a:t>مراحل</a:t>
            </a:r>
            <a:r>
              <a:rPr lang="en-US" smtClean="0"/>
              <a:t> </a:t>
            </a:r>
            <a:r>
              <a:rPr lang="fa-IR" smtClean="0"/>
              <a:t>زیر</a:t>
            </a:r>
            <a:r>
              <a:rPr lang="en-US" smtClean="0"/>
              <a:t> </a:t>
            </a:r>
            <a:r>
              <a:rPr lang="fa-IR" smtClean="0"/>
              <a:t>را</a:t>
            </a:r>
            <a:r>
              <a:rPr lang="en-US" smtClean="0"/>
              <a:t> </a:t>
            </a:r>
            <a:r>
              <a:rPr lang="fa-IR" smtClean="0"/>
              <a:t>انجام</a:t>
            </a:r>
            <a:r>
              <a:rPr lang="en-US" smtClean="0"/>
              <a:t> </a:t>
            </a:r>
            <a:r>
              <a:rPr lang="fa-IR" smtClean="0"/>
              <a:t>دهید</a:t>
            </a:r>
            <a:r>
              <a:rPr lang="en-US" smtClean="0"/>
              <a:t>:</a:t>
            </a:r>
          </a:p>
          <a:p>
            <a:pPr marL="839788" lvl="1" indent="-495300" eaLnBrk="1" hangingPunct="1">
              <a:buFont typeface="Wingdings" pitchFamily="2" charset="2"/>
              <a:buNone/>
            </a:pPr>
            <a:r>
              <a:rPr lang="fa-IR" smtClean="0"/>
              <a:t>برای</a:t>
            </a:r>
            <a:r>
              <a:rPr lang="en-US" smtClean="0"/>
              <a:t> </a:t>
            </a:r>
            <a:r>
              <a:rPr lang="fa-IR" smtClean="0"/>
              <a:t>هر</a:t>
            </a:r>
            <a:r>
              <a:rPr lang="en-US" smtClean="0"/>
              <a:t> x</a:t>
            </a:r>
            <a:r>
              <a:rPr lang="fa-IR" smtClean="0"/>
              <a:t>متعلق</a:t>
            </a:r>
            <a:r>
              <a:rPr lang="en-US" smtClean="0"/>
              <a:t> </a:t>
            </a:r>
            <a:r>
              <a:rPr lang="fa-IR" smtClean="0"/>
              <a:t>به</a:t>
            </a:r>
            <a:r>
              <a:rPr lang="en-US" smtClean="0"/>
              <a:t> </a:t>
            </a:r>
            <a:r>
              <a:rPr lang="fa-IR" smtClean="0"/>
              <a:t>مثالهای</a:t>
            </a:r>
            <a:r>
              <a:rPr lang="en-US" smtClean="0"/>
              <a:t> </a:t>
            </a:r>
            <a:r>
              <a:rPr lang="fa-IR" smtClean="0"/>
              <a:t>آموزشی</a:t>
            </a:r>
            <a:r>
              <a:rPr lang="en-US" smtClean="0"/>
              <a:t>:</a:t>
            </a:r>
          </a:p>
          <a:p>
            <a:pPr marL="839788" lvl="1" indent="-495300" eaLnBrk="1" hangingPunct="1">
              <a:buFont typeface="Wingdings" pitchFamily="2" charset="2"/>
              <a:buNone/>
            </a:pPr>
            <a:r>
              <a:rPr lang="fa-IR" smtClean="0"/>
              <a:t>مثال</a:t>
            </a:r>
            <a:r>
              <a:rPr lang="en-US" smtClean="0"/>
              <a:t> X  </a:t>
            </a:r>
            <a:r>
              <a:rPr lang="fa-IR" smtClean="0"/>
              <a:t>را</a:t>
            </a:r>
            <a:r>
              <a:rPr lang="en-US" smtClean="0"/>
              <a:t> </a:t>
            </a:r>
            <a:r>
              <a:rPr lang="fa-IR" smtClean="0"/>
              <a:t>به</a:t>
            </a:r>
            <a:r>
              <a:rPr lang="en-US" smtClean="0"/>
              <a:t> </a:t>
            </a:r>
            <a:r>
              <a:rPr lang="fa-IR" smtClean="0"/>
              <a:t>سمت</a:t>
            </a:r>
            <a:r>
              <a:rPr lang="en-US" smtClean="0"/>
              <a:t> </a:t>
            </a:r>
            <a:r>
              <a:rPr lang="fa-IR" smtClean="0"/>
              <a:t>جلو</a:t>
            </a:r>
            <a:r>
              <a:rPr lang="en-US" smtClean="0"/>
              <a:t> </a:t>
            </a:r>
            <a:r>
              <a:rPr lang="fa-IR" smtClean="0"/>
              <a:t>در</a:t>
            </a:r>
            <a:r>
              <a:rPr lang="en-US" smtClean="0"/>
              <a:t> </a:t>
            </a:r>
            <a:r>
              <a:rPr lang="fa-IR" smtClean="0"/>
              <a:t>شبکه</a:t>
            </a:r>
            <a:r>
              <a:rPr lang="en-US" smtClean="0"/>
              <a:t> </a:t>
            </a:r>
            <a:r>
              <a:rPr lang="fa-IR" smtClean="0"/>
              <a:t>انتشار</a:t>
            </a:r>
            <a:r>
              <a:rPr lang="en-US" smtClean="0"/>
              <a:t> </a:t>
            </a:r>
            <a:r>
              <a:rPr lang="fa-IR" smtClean="0"/>
              <a:t>دهید</a:t>
            </a:r>
            <a:endParaRPr lang="en-US" smtClean="0"/>
          </a:p>
          <a:p>
            <a:pPr marL="839788" lvl="1" indent="-495300" eaLnBrk="1" hangingPunct="1">
              <a:buFont typeface="Wingdings" pitchFamily="2" charset="2"/>
              <a:buNone/>
            </a:pPr>
            <a:r>
              <a:rPr lang="fa-IR" smtClean="0"/>
              <a:t>خطای</a:t>
            </a:r>
            <a:r>
              <a:rPr lang="en-US" smtClean="0"/>
              <a:t> E </a:t>
            </a:r>
            <a:r>
              <a:rPr lang="fa-IR" smtClean="0"/>
              <a:t>را</a:t>
            </a:r>
            <a:r>
              <a:rPr lang="en-US" smtClean="0"/>
              <a:t> </a:t>
            </a:r>
            <a:r>
              <a:rPr lang="fa-IR" smtClean="0"/>
              <a:t>به</a:t>
            </a:r>
            <a:r>
              <a:rPr lang="en-US" smtClean="0"/>
              <a:t> </a:t>
            </a:r>
            <a:r>
              <a:rPr lang="fa-IR" smtClean="0"/>
              <a:t>سمت</a:t>
            </a:r>
            <a:r>
              <a:rPr lang="en-US" smtClean="0"/>
              <a:t> </a:t>
            </a:r>
            <a:r>
              <a:rPr lang="fa-IR" smtClean="0"/>
              <a:t>عقب</a:t>
            </a:r>
            <a:r>
              <a:rPr lang="en-US" smtClean="0"/>
              <a:t> </a:t>
            </a:r>
            <a:r>
              <a:rPr lang="fa-IR" smtClean="0"/>
              <a:t>در</a:t>
            </a:r>
            <a:r>
              <a:rPr lang="en-US" smtClean="0"/>
              <a:t> </a:t>
            </a:r>
            <a:r>
              <a:rPr lang="fa-IR" smtClean="0"/>
              <a:t>شبکه</a:t>
            </a:r>
            <a:r>
              <a:rPr lang="en-US" smtClean="0"/>
              <a:t> </a:t>
            </a:r>
            <a:r>
              <a:rPr lang="fa-IR" smtClean="0"/>
              <a:t>انتشار</a:t>
            </a:r>
            <a:r>
              <a:rPr lang="en-US" smtClean="0"/>
              <a:t> </a:t>
            </a:r>
            <a:r>
              <a:rPr lang="fa-IR" smtClean="0"/>
              <a:t>دهید</a:t>
            </a:r>
            <a:r>
              <a:rPr lang="en-US" smtClean="0"/>
              <a:t>.</a:t>
            </a:r>
          </a:p>
        </p:txBody>
      </p:sp>
      <p:sp>
        <p:nvSpPr>
          <p:cNvPr id="37892" name="Text Box 5"/>
          <p:cNvSpPr txBox="1">
            <a:spLocks noChangeArrowheads="1"/>
          </p:cNvSpPr>
          <p:nvPr/>
        </p:nvSpPr>
        <p:spPr bwMode="auto">
          <a:xfrm>
            <a:off x="685800" y="59436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fa-IR">
                <a:solidFill>
                  <a:srgbClr val="990033"/>
                </a:solidFill>
              </a:rPr>
              <a:t>هر</a:t>
            </a:r>
            <a:r>
              <a:rPr lang="en-US">
                <a:solidFill>
                  <a:srgbClr val="990033"/>
                </a:solidFill>
              </a:rPr>
              <a:t> </a:t>
            </a:r>
            <a:r>
              <a:rPr lang="fa-IR">
                <a:solidFill>
                  <a:srgbClr val="990033"/>
                </a:solidFill>
              </a:rPr>
              <a:t>مثال</a:t>
            </a:r>
            <a:r>
              <a:rPr lang="en-US">
                <a:solidFill>
                  <a:srgbClr val="990033"/>
                </a:solidFill>
              </a:rPr>
              <a:t> </a:t>
            </a:r>
            <a:r>
              <a:rPr lang="fa-IR">
                <a:solidFill>
                  <a:srgbClr val="990033"/>
                </a:solidFill>
              </a:rPr>
              <a:t>آموزشی</a:t>
            </a:r>
            <a:r>
              <a:rPr lang="en-US">
                <a:solidFill>
                  <a:srgbClr val="990033"/>
                </a:solidFill>
              </a:rPr>
              <a:t> </a:t>
            </a:r>
            <a:r>
              <a:rPr lang="fa-IR">
                <a:solidFill>
                  <a:srgbClr val="990033"/>
                </a:solidFill>
              </a:rPr>
              <a:t>بصورت</a:t>
            </a:r>
            <a:r>
              <a:rPr lang="en-US">
                <a:solidFill>
                  <a:srgbClr val="990033"/>
                </a:solidFill>
              </a:rPr>
              <a:t> </a:t>
            </a:r>
            <a:r>
              <a:rPr lang="fa-IR">
                <a:solidFill>
                  <a:srgbClr val="990033"/>
                </a:solidFill>
              </a:rPr>
              <a:t>یک</a:t>
            </a:r>
            <a:r>
              <a:rPr lang="en-US">
                <a:solidFill>
                  <a:srgbClr val="990033"/>
                </a:solidFill>
              </a:rPr>
              <a:t> </a:t>
            </a:r>
            <a:r>
              <a:rPr lang="fa-IR">
                <a:solidFill>
                  <a:srgbClr val="990033"/>
                </a:solidFill>
              </a:rPr>
              <a:t>زوج</a:t>
            </a:r>
            <a:r>
              <a:rPr lang="en-US">
                <a:solidFill>
                  <a:srgbClr val="990033"/>
                </a:solidFill>
              </a:rPr>
              <a:t> (x,t) </a:t>
            </a:r>
            <a:r>
              <a:rPr lang="fa-IR">
                <a:solidFill>
                  <a:srgbClr val="990033"/>
                </a:solidFill>
              </a:rPr>
              <a:t>ارائه</a:t>
            </a:r>
            <a:r>
              <a:rPr lang="en-US">
                <a:solidFill>
                  <a:srgbClr val="990033"/>
                </a:solidFill>
              </a:rPr>
              <a:t> </a:t>
            </a:r>
            <a:r>
              <a:rPr lang="fa-IR">
                <a:solidFill>
                  <a:srgbClr val="990033"/>
                </a:solidFill>
              </a:rPr>
              <a:t>میشود</a:t>
            </a:r>
            <a:r>
              <a:rPr lang="en-US">
                <a:solidFill>
                  <a:srgbClr val="990033"/>
                </a:solidFill>
              </a:rPr>
              <a:t> </a:t>
            </a:r>
            <a:r>
              <a:rPr lang="fa-IR">
                <a:solidFill>
                  <a:srgbClr val="990033"/>
                </a:solidFill>
              </a:rPr>
              <a:t>که</a:t>
            </a:r>
            <a:r>
              <a:rPr lang="en-US">
                <a:solidFill>
                  <a:srgbClr val="990033"/>
                </a:solidFill>
              </a:rPr>
              <a:t> </a:t>
            </a:r>
            <a:r>
              <a:rPr lang="fa-IR">
                <a:solidFill>
                  <a:srgbClr val="990033"/>
                </a:solidFill>
              </a:rPr>
              <a:t>بردار</a:t>
            </a:r>
            <a:r>
              <a:rPr lang="en-US">
                <a:solidFill>
                  <a:srgbClr val="990033"/>
                </a:solidFill>
              </a:rPr>
              <a:t> x </a:t>
            </a:r>
            <a:r>
              <a:rPr lang="fa-IR">
                <a:solidFill>
                  <a:srgbClr val="990033"/>
                </a:solidFill>
              </a:rPr>
              <a:t>مقادیر</a:t>
            </a:r>
            <a:r>
              <a:rPr lang="en-US">
                <a:solidFill>
                  <a:srgbClr val="990033"/>
                </a:solidFill>
              </a:rPr>
              <a:t> </a:t>
            </a:r>
            <a:r>
              <a:rPr lang="fa-IR">
                <a:solidFill>
                  <a:srgbClr val="990033"/>
                </a:solidFill>
              </a:rPr>
              <a:t>ورودی</a:t>
            </a:r>
            <a:r>
              <a:rPr lang="en-US">
                <a:solidFill>
                  <a:srgbClr val="990033"/>
                </a:solidFill>
              </a:rPr>
              <a:t> </a:t>
            </a:r>
            <a:r>
              <a:rPr lang="fa-IR">
                <a:solidFill>
                  <a:srgbClr val="990033"/>
                </a:solidFill>
              </a:rPr>
              <a:t>و</a:t>
            </a:r>
            <a:r>
              <a:rPr lang="en-US">
                <a:solidFill>
                  <a:srgbClr val="990033"/>
                </a:solidFill>
              </a:rPr>
              <a:t> </a:t>
            </a:r>
            <a:r>
              <a:rPr lang="fa-IR">
                <a:solidFill>
                  <a:srgbClr val="990033"/>
                </a:solidFill>
              </a:rPr>
              <a:t>بردار</a:t>
            </a:r>
            <a:r>
              <a:rPr lang="en-US">
                <a:solidFill>
                  <a:srgbClr val="990033"/>
                </a:solidFill>
              </a:rPr>
              <a:t> t </a:t>
            </a:r>
            <a:r>
              <a:rPr lang="fa-IR">
                <a:solidFill>
                  <a:srgbClr val="990033"/>
                </a:solidFill>
              </a:rPr>
              <a:t>مقادیر</a:t>
            </a:r>
            <a:r>
              <a:rPr lang="en-US">
                <a:solidFill>
                  <a:srgbClr val="990033"/>
                </a:solidFill>
              </a:rPr>
              <a:t> </a:t>
            </a:r>
            <a:r>
              <a:rPr lang="fa-IR">
                <a:solidFill>
                  <a:srgbClr val="990033"/>
                </a:solidFill>
              </a:rPr>
              <a:t>هدف</a:t>
            </a:r>
            <a:r>
              <a:rPr lang="en-US">
                <a:solidFill>
                  <a:srgbClr val="990033"/>
                </a:solidFill>
              </a:rPr>
              <a:t> </a:t>
            </a:r>
            <a:r>
              <a:rPr lang="fa-IR">
                <a:solidFill>
                  <a:srgbClr val="990033"/>
                </a:solidFill>
              </a:rPr>
              <a:t>برای</a:t>
            </a:r>
            <a:r>
              <a:rPr lang="en-US">
                <a:solidFill>
                  <a:srgbClr val="990033"/>
                </a:solidFill>
              </a:rPr>
              <a:t> </a:t>
            </a:r>
            <a:r>
              <a:rPr lang="fa-IR">
                <a:solidFill>
                  <a:srgbClr val="990033"/>
                </a:solidFill>
              </a:rPr>
              <a:t>خروجی</a:t>
            </a:r>
            <a:r>
              <a:rPr lang="en-US">
                <a:solidFill>
                  <a:srgbClr val="990033"/>
                </a:solidFill>
              </a:rPr>
              <a:t> </a:t>
            </a:r>
            <a:r>
              <a:rPr lang="fa-IR">
                <a:solidFill>
                  <a:srgbClr val="990033"/>
                </a:solidFill>
              </a:rPr>
              <a:t>شبکه</a:t>
            </a:r>
            <a:r>
              <a:rPr lang="en-US">
                <a:solidFill>
                  <a:srgbClr val="990033"/>
                </a:solidFill>
              </a:rPr>
              <a:t> </a:t>
            </a:r>
            <a:r>
              <a:rPr lang="fa-IR">
                <a:solidFill>
                  <a:srgbClr val="990033"/>
                </a:solidFill>
              </a:rPr>
              <a:t>را</a:t>
            </a:r>
            <a:r>
              <a:rPr lang="en-US">
                <a:solidFill>
                  <a:srgbClr val="990033"/>
                </a:solidFill>
              </a:rPr>
              <a:t> </a:t>
            </a:r>
            <a:r>
              <a:rPr lang="fa-IR">
                <a:solidFill>
                  <a:srgbClr val="990033"/>
                </a:solidFill>
              </a:rPr>
              <a:t>تعیین</a:t>
            </a:r>
            <a:r>
              <a:rPr lang="en-US">
                <a:solidFill>
                  <a:srgbClr val="990033"/>
                </a:solidFill>
              </a:rPr>
              <a:t> </a:t>
            </a:r>
            <a:r>
              <a:rPr lang="fa-IR">
                <a:solidFill>
                  <a:srgbClr val="990033"/>
                </a:solidFill>
              </a:rPr>
              <a:t>میکنند</a:t>
            </a:r>
            <a:r>
              <a:rPr lang="en-US">
                <a:solidFill>
                  <a:srgbClr val="990033"/>
                </a:solidFill>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r" eaLnBrk="1" hangingPunct="1"/>
            <a:r>
              <a:rPr lang="fa-IR" smtClean="0"/>
              <a:t>انتشار</a:t>
            </a:r>
            <a:r>
              <a:rPr lang="en-US" smtClean="0"/>
              <a:t> </a:t>
            </a:r>
            <a:r>
              <a:rPr lang="fa-IR" smtClean="0"/>
              <a:t>به</a:t>
            </a:r>
            <a:r>
              <a:rPr lang="en-US" smtClean="0"/>
              <a:t> </a:t>
            </a:r>
            <a:r>
              <a:rPr lang="fa-IR" smtClean="0"/>
              <a:t>سمت</a:t>
            </a:r>
            <a:r>
              <a:rPr lang="en-US" smtClean="0"/>
              <a:t> </a:t>
            </a:r>
            <a:r>
              <a:rPr lang="fa-IR" smtClean="0"/>
              <a:t>جلو</a:t>
            </a:r>
            <a:endParaRPr lang="en-US" smtClean="0"/>
          </a:p>
        </p:txBody>
      </p:sp>
      <p:sp>
        <p:nvSpPr>
          <p:cNvPr id="38915" name="Rectangle 3"/>
          <p:cNvSpPr>
            <a:spLocks noGrp="1" noChangeArrowheads="1"/>
          </p:cNvSpPr>
          <p:nvPr>
            <p:ph type="body" idx="1"/>
          </p:nvPr>
        </p:nvSpPr>
        <p:spPr/>
        <p:txBody>
          <a:bodyPr/>
          <a:lstStyle/>
          <a:p>
            <a:pPr eaLnBrk="1" hangingPunct="1"/>
            <a:r>
              <a:rPr lang="fa-IR" smtClean="0"/>
              <a:t>برای</a:t>
            </a:r>
            <a:r>
              <a:rPr lang="en-US" smtClean="0"/>
              <a:t> </a:t>
            </a:r>
            <a:r>
              <a:rPr lang="fa-IR" smtClean="0"/>
              <a:t>هر</a:t>
            </a:r>
            <a:r>
              <a:rPr lang="en-US" smtClean="0"/>
              <a:t> </a:t>
            </a:r>
            <a:r>
              <a:rPr lang="fa-IR" smtClean="0"/>
              <a:t>مثال</a:t>
            </a:r>
            <a:r>
              <a:rPr lang="en-US" smtClean="0"/>
              <a:t> X  </a:t>
            </a:r>
            <a:r>
              <a:rPr lang="fa-IR" smtClean="0"/>
              <a:t>مقدار</a:t>
            </a:r>
            <a:r>
              <a:rPr lang="en-US" smtClean="0"/>
              <a:t> </a:t>
            </a:r>
            <a:r>
              <a:rPr lang="fa-IR" smtClean="0"/>
              <a:t>خروجی</a:t>
            </a:r>
            <a:r>
              <a:rPr lang="en-US" smtClean="0"/>
              <a:t> </a:t>
            </a:r>
            <a:r>
              <a:rPr lang="fa-IR" smtClean="0"/>
              <a:t>هر</a:t>
            </a:r>
            <a:r>
              <a:rPr lang="en-US" smtClean="0"/>
              <a:t> </a:t>
            </a:r>
            <a:r>
              <a:rPr lang="fa-IR" smtClean="0"/>
              <a:t>واحد</a:t>
            </a:r>
            <a:r>
              <a:rPr lang="en-US" smtClean="0"/>
              <a:t> </a:t>
            </a:r>
            <a:r>
              <a:rPr lang="fa-IR" smtClean="0"/>
              <a:t>را</a:t>
            </a:r>
            <a:r>
              <a:rPr lang="en-US" smtClean="0"/>
              <a:t> </a:t>
            </a:r>
            <a:r>
              <a:rPr lang="fa-IR" smtClean="0"/>
              <a:t>محاسبه</a:t>
            </a:r>
            <a:r>
              <a:rPr lang="en-US" smtClean="0"/>
              <a:t> </a:t>
            </a:r>
            <a:r>
              <a:rPr lang="fa-IR" smtClean="0"/>
              <a:t>کنید</a:t>
            </a:r>
            <a:r>
              <a:rPr lang="en-US" smtClean="0"/>
              <a:t> </a:t>
            </a:r>
            <a:r>
              <a:rPr lang="fa-IR" smtClean="0"/>
              <a:t>تا</a:t>
            </a:r>
            <a:r>
              <a:rPr lang="en-US" smtClean="0"/>
              <a:t> </a:t>
            </a:r>
            <a:r>
              <a:rPr lang="fa-IR" smtClean="0"/>
              <a:t>به</a:t>
            </a:r>
            <a:r>
              <a:rPr lang="en-US" smtClean="0"/>
              <a:t> </a:t>
            </a:r>
            <a:r>
              <a:rPr lang="fa-IR" smtClean="0"/>
              <a:t>گره</a:t>
            </a:r>
            <a:r>
              <a:rPr lang="en-US" smtClean="0"/>
              <a:t> </a:t>
            </a:r>
            <a:r>
              <a:rPr lang="fa-IR" smtClean="0"/>
              <a:t>های</a:t>
            </a:r>
            <a:r>
              <a:rPr lang="en-US" smtClean="0"/>
              <a:t> </a:t>
            </a:r>
            <a:r>
              <a:rPr lang="fa-IR" smtClean="0"/>
              <a:t>خروجی</a:t>
            </a:r>
            <a:r>
              <a:rPr lang="en-US" smtClean="0"/>
              <a:t> </a:t>
            </a:r>
            <a:r>
              <a:rPr lang="fa-IR" smtClean="0"/>
              <a:t>برسید</a:t>
            </a:r>
            <a:r>
              <a:rPr lang="en-US" smtClean="0"/>
              <a:t>.</a:t>
            </a:r>
          </a:p>
        </p:txBody>
      </p:sp>
      <p:sp>
        <p:nvSpPr>
          <p:cNvPr id="38916" name="Oval 4"/>
          <p:cNvSpPr>
            <a:spLocks noChangeArrowheads="1"/>
          </p:cNvSpPr>
          <p:nvPr/>
        </p:nvSpPr>
        <p:spPr bwMode="auto">
          <a:xfrm>
            <a:off x="3657600" y="4419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17" name="Oval 5"/>
          <p:cNvSpPr>
            <a:spLocks noChangeArrowheads="1"/>
          </p:cNvSpPr>
          <p:nvPr/>
        </p:nvSpPr>
        <p:spPr bwMode="auto">
          <a:xfrm>
            <a:off x="4343400" y="4419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18" name="Oval 6"/>
          <p:cNvSpPr>
            <a:spLocks noChangeArrowheads="1"/>
          </p:cNvSpPr>
          <p:nvPr/>
        </p:nvSpPr>
        <p:spPr bwMode="auto">
          <a:xfrm>
            <a:off x="4267200" y="5181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19" name="Oval 7"/>
          <p:cNvSpPr>
            <a:spLocks noChangeArrowheads="1"/>
          </p:cNvSpPr>
          <p:nvPr/>
        </p:nvSpPr>
        <p:spPr bwMode="auto">
          <a:xfrm>
            <a:off x="4876800" y="5105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20" name="Oval 8"/>
          <p:cNvSpPr>
            <a:spLocks noChangeArrowheads="1"/>
          </p:cNvSpPr>
          <p:nvPr/>
        </p:nvSpPr>
        <p:spPr bwMode="auto">
          <a:xfrm>
            <a:off x="4876800" y="4419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21" name="Oval 9"/>
          <p:cNvSpPr>
            <a:spLocks noChangeArrowheads="1"/>
          </p:cNvSpPr>
          <p:nvPr/>
        </p:nvSpPr>
        <p:spPr bwMode="auto">
          <a:xfrm>
            <a:off x="3581400" y="5181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22" name="Oval 10"/>
          <p:cNvSpPr>
            <a:spLocks noChangeArrowheads="1"/>
          </p:cNvSpPr>
          <p:nvPr/>
        </p:nvSpPr>
        <p:spPr bwMode="auto">
          <a:xfrm>
            <a:off x="2895600" y="5181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23" name="Oval 11"/>
          <p:cNvSpPr>
            <a:spLocks noChangeArrowheads="1"/>
          </p:cNvSpPr>
          <p:nvPr/>
        </p:nvSpPr>
        <p:spPr bwMode="auto">
          <a:xfrm>
            <a:off x="2286000" y="5181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24" name="Oval 12"/>
          <p:cNvSpPr>
            <a:spLocks noChangeArrowheads="1"/>
          </p:cNvSpPr>
          <p:nvPr/>
        </p:nvSpPr>
        <p:spPr bwMode="auto">
          <a:xfrm>
            <a:off x="5410200" y="4419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25" name="Oval 13"/>
          <p:cNvSpPr>
            <a:spLocks noChangeArrowheads="1"/>
          </p:cNvSpPr>
          <p:nvPr/>
        </p:nvSpPr>
        <p:spPr bwMode="auto">
          <a:xfrm>
            <a:off x="5334000" y="5105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26" name="Oval 14"/>
          <p:cNvSpPr>
            <a:spLocks noChangeArrowheads="1"/>
          </p:cNvSpPr>
          <p:nvPr/>
        </p:nvSpPr>
        <p:spPr bwMode="auto">
          <a:xfrm>
            <a:off x="6019800" y="5105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27" name="Oval 15"/>
          <p:cNvSpPr>
            <a:spLocks noChangeArrowheads="1"/>
          </p:cNvSpPr>
          <p:nvPr/>
        </p:nvSpPr>
        <p:spPr bwMode="auto">
          <a:xfrm>
            <a:off x="6553200" y="5105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28" name="Oval 16"/>
          <p:cNvSpPr>
            <a:spLocks noChangeArrowheads="1"/>
          </p:cNvSpPr>
          <p:nvPr/>
        </p:nvSpPr>
        <p:spPr bwMode="auto">
          <a:xfrm>
            <a:off x="7086600" y="5105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29" name="Oval 17"/>
          <p:cNvSpPr>
            <a:spLocks noChangeArrowheads="1"/>
          </p:cNvSpPr>
          <p:nvPr/>
        </p:nvSpPr>
        <p:spPr bwMode="auto">
          <a:xfrm>
            <a:off x="4267200" y="3581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30" name="Oval 18"/>
          <p:cNvSpPr>
            <a:spLocks noChangeArrowheads="1"/>
          </p:cNvSpPr>
          <p:nvPr/>
        </p:nvSpPr>
        <p:spPr bwMode="auto">
          <a:xfrm>
            <a:off x="4953000" y="35052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31" name="Oval 19"/>
          <p:cNvSpPr>
            <a:spLocks noChangeArrowheads="1"/>
          </p:cNvSpPr>
          <p:nvPr/>
        </p:nvSpPr>
        <p:spPr bwMode="auto">
          <a:xfrm>
            <a:off x="3657600" y="3581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32" name="Oval 20"/>
          <p:cNvSpPr>
            <a:spLocks noChangeArrowheads="1"/>
          </p:cNvSpPr>
          <p:nvPr/>
        </p:nvSpPr>
        <p:spPr bwMode="auto">
          <a:xfrm>
            <a:off x="2971800" y="3581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33" name="Oval 21"/>
          <p:cNvSpPr>
            <a:spLocks noChangeArrowheads="1"/>
          </p:cNvSpPr>
          <p:nvPr/>
        </p:nvSpPr>
        <p:spPr bwMode="auto">
          <a:xfrm>
            <a:off x="2362200" y="3581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34" name="Oval 22"/>
          <p:cNvSpPr>
            <a:spLocks noChangeArrowheads="1"/>
          </p:cNvSpPr>
          <p:nvPr/>
        </p:nvSpPr>
        <p:spPr bwMode="auto">
          <a:xfrm>
            <a:off x="5410200" y="35052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35" name="Oval 23"/>
          <p:cNvSpPr>
            <a:spLocks noChangeArrowheads="1"/>
          </p:cNvSpPr>
          <p:nvPr/>
        </p:nvSpPr>
        <p:spPr bwMode="auto">
          <a:xfrm>
            <a:off x="6096000" y="35052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36" name="Oval 24"/>
          <p:cNvSpPr>
            <a:spLocks noChangeArrowheads="1"/>
          </p:cNvSpPr>
          <p:nvPr/>
        </p:nvSpPr>
        <p:spPr bwMode="auto">
          <a:xfrm>
            <a:off x="6629400" y="35052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37" name="Oval 25"/>
          <p:cNvSpPr>
            <a:spLocks noChangeArrowheads="1"/>
          </p:cNvSpPr>
          <p:nvPr/>
        </p:nvSpPr>
        <p:spPr bwMode="auto">
          <a:xfrm>
            <a:off x="7162800" y="35052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8938" name="Line 26"/>
          <p:cNvSpPr>
            <a:spLocks noChangeShapeType="1"/>
          </p:cNvSpPr>
          <p:nvPr/>
        </p:nvSpPr>
        <p:spPr bwMode="auto">
          <a:xfrm flipV="1">
            <a:off x="2438400" y="4495800"/>
            <a:ext cx="1219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9" name="Line 27"/>
          <p:cNvSpPr>
            <a:spLocks noChangeShapeType="1"/>
          </p:cNvSpPr>
          <p:nvPr/>
        </p:nvSpPr>
        <p:spPr bwMode="auto">
          <a:xfrm flipV="1">
            <a:off x="2438400" y="4572000"/>
            <a:ext cx="1981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0" name="Line 28"/>
          <p:cNvSpPr>
            <a:spLocks noChangeShapeType="1"/>
          </p:cNvSpPr>
          <p:nvPr/>
        </p:nvSpPr>
        <p:spPr bwMode="auto">
          <a:xfrm flipV="1">
            <a:off x="2514600" y="4572000"/>
            <a:ext cx="2438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1" name="Line 29"/>
          <p:cNvSpPr>
            <a:spLocks noChangeShapeType="1"/>
          </p:cNvSpPr>
          <p:nvPr/>
        </p:nvSpPr>
        <p:spPr bwMode="auto">
          <a:xfrm flipV="1">
            <a:off x="2514600" y="4572000"/>
            <a:ext cx="29718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2" name="Line 30"/>
          <p:cNvSpPr>
            <a:spLocks noChangeShapeType="1"/>
          </p:cNvSpPr>
          <p:nvPr/>
        </p:nvSpPr>
        <p:spPr bwMode="auto">
          <a:xfrm flipV="1">
            <a:off x="3048000" y="4572000"/>
            <a:ext cx="762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3" name="Line 31"/>
          <p:cNvSpPr>
            <a:spLocks noChangeShapeType="1"/>
          </p:cNvSpPr>
          <p:nvPr/>
        </p:nvSpPr>
        <p:spPr bwMode="auto">
          <a:xfrm flipV="1">
            <a:off x="3048000" y="4572000"/>
            <a:ext cx="1371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4" name="Line 32"/>
          <p:cNvSpPr>
            <a:spLocks noChangeShapeType="1"/>
          </p:cNvSpPr>
          <p:nvPr/>
        </p:nvSpPr>
        <p:spPr bwMode="auto">
          <a:xfrm flipV="1">
            <a:off x="3124200" y="4572000"/>
            <a:ext cx="1828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5" name="Line 33"/>
          <p:cNvSpPr>
            <a:spLocks noChangeShapeType="1"/>
          </p:cNvSpPr>
          <p:nvPr/>
        </p:nvSpPr>
        <p:spPr bwMode="auto">
          <a:xfrm flipV="1">
            <a:off x="3048000" y="4572000"/>
            <a:ext cx="2514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6" name="Line 34"/>
          <p:cNvSpPr>
            <a:spLocks noChangeShapeType="1"/>
          </p:cNvSpPr>
          <p:nvPr/>
        </p:nvSpPr>
        <p:spPr bwMode="auto">
          <a:xfrm flipV="1">
            <a:off x="3657600" y="4572000"/>
            <a:ext cx="152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7" name="Line 35"/>
          <p:cNvSpPr>
            <a:spLocks noChangeShapeType="1"/>
          </p:cNvSpPr>
          <p:nvPr/>
        </p:nvSpPr>
        <p:spPr bwMode="auto">
          <a:xfrm flipV="1">
            <a:off x="3733800" y="4572000"/>
            <a:ext cx="762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8" name="Line 36"/>
          <p:cNvSpPr>
            <a:spLocks noChangeShapeType="1"/>
          </p:cNvSpPr>
          <p:nvPr/>
        </p:nvSpPr>
        <p:spPr bwMode="auto">
          <a:xfrm flipH="1" flipV="1">
            <a:off x="3810000" y="4572000"/>
            <a:ext cx="533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9" name="Line 37"/>
          <p:cNvSpPr>
            <a:spLocks noChangeShapeType="1"/>
          </p:cNvSpPr>
          <p:nvPr/>
        </p:nvSpPr>
        <p:spPr bwMode="auto">
          <a:xfrm flipV="1">
            <a:off x="4419600" y="4572000"/>
            <a:ext cx="990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0" name="Line 38"/>
          <p:cNvSpPr>
            <a:spLocks noChangeShapeType="1"/>
          </p:cNvSpPr>
          <p:nvPr/>
        </p:nvSpPr>
        <p:spPr bwMode="auto">
          <a:xfrm flipH="1" flipV="1">
            <a:off x="4419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1" name="Line 39"/>
          <p:cNvSpPr>
            <a:spLocks noChangeShapeType="1"/>
          </p:cNvSpPr>
          <p:nvPr/>
        </p:nvSpPr>
        <p:spPr bwMode="auto">
          <a:xfrm flipH="1" flipV="1">
            <a:off x="4572000" y="4572000"/>
            <a:ext cx="1524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2" name="Line 40"/>
          <p:cNvSpPr>
            <a:spLocks noChangeShapeType="1"/>
          </p:cNvSpPr>
          <p:nvPr/>
        </p:nvSpPr>
        <p:spPr bwMode="auto">
          <a:xfrm flipH="1" flipV="1">
            <a:off x="5486400" y="4572000"/>
            <a:ext cx="1143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3" name="Line 41"/>
          <p:cNvSpPr>
            <a:spLocks noChangeShapeType="1"/>
          </p:cNvSpPr>
          <p:nvPr/>
        </p:nvSpPr>
        <p:spPr bwMode="auto">
          <a:xfrm flipH="1" flipV="1">
            <a:off x="5562600" y="45720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4" name="Line 42"/>
          <p:cNvSpPr>
            <a:spLocks noChangeShapeType="1"/>
          </p:cNvSpPr>
          <p:nvPr/>
        </p:nvSpPr>
        <p:spPr bwMode="auto">
          <a:xfrm flipV="1">
            <a:off x="5410200" y="4572000"/>
            <a:ext cx="152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5" name="Line 43"/>
          <p:cNvSpPr>
            <a:spLocks noChangeShapeType="1"/>
          </p:cNvSpPr>
          <p:nvPr/>
        </p:nvSpPr>
        <p:spPr bwMode="auto">
          <a:xfrm flipH="1" flipV="1">
            <a:off x="2514600" y="3810000"/>
            <a:ext cx="1295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6" name="Line 44"/>
          <p:cNvSpPr>
            <a:spLocks noChangeShapeType="1"/>
          </p:cNvSpPr>
          <p:nvPr/>
        </p:nvSpPr>
        <p:spPr bwMode="auto">
          <a:xfrm flipV="1">
            <a:off x="3886200" y="3657600"/>
            <a:ext cx="33528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7" name="Line 45"/>
          <p:cNvSpPr>
            <a:spLocks noChangeShapeType="1"/>
          </p:cNvSpPr>
          <p:nvPr/>
        </p:nvSpPr>
        <p:spPr bwMode="auto">
          <a:xfrm flipV="1">
            <a:off x="3810000" y="3733800"/>
            <a:ext cx="1676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8" name="Line 46"/>
          <p:cNvSpPr>
            <a:spLocks noChangeShapeType="1"/>
          </p:cNvSpPr>
          <p:nvPr/>
        </p:nvSpPr>
        <p:spPr bwMode="auto">
          <a:xfrm flipH="1" flipV="1">
            <a:off x="3124200" y="3810000"/>
            <a:ext cx="1295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9" name="Line 47"/>
          <p:cNvSpPr>
            <a:spLocks noChangeShapeType="1"/>
          </p:cNvSpPr>
          <p:nvPr/>
        </p:nvSpPr>
        <p:spPr bwMode="auto">
          <a:xfrm flipV="1">
            <a:off x="4419600" y="3657600"/>
            <a:ext cx="685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60" name="Line 48"/>
          <p:cNvSpPr>
            <a:spLocks noChangeShapeType="1"/>
          </p:cNvSpPr>
          <p:nvPr/>
        </p:nvSpPr>
        <p:spPr bwMode="auto">
          <a:xfrm flipH="1" flipV="1">
            <a:off x="3886200" y="3810000"/>
            <a:ext cx="609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61" name="Line 49"/>
          <p:cNvSpPr>
            <a:spLocks noChangeShapeType="1"/>
          </p:cNvSpPr>
          <p:nvPr/>
        </p:nvSpPr>
        <p:spPr bwMode="auto">
          <a:xfrm flipV="1">
            <a:off x="4495800" y="3657600"/>
            <a:ext cx="1600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62" name="Line 50"/>
          <p:cNvSpPr>
            <a:spLocks noChangeShapeType="1"/>
          </p:cNvSpPr>
          <p:nvPr/>
        </p:nvSpPr>
        <p:spPr bwMode="auto">
          <a:xfrm flipV="1">
            <a:off x="4953000" y="3657600"/>
            <a:ext cx="1752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63" name="Line 51"/>
          <p:cNvSpPr>
            <a:spLocks noChangeShapeType="1"/>
          </p:cNvSpPr>
          <p:nvPr/>
        </p:nvSpPr>
        <p:spPr bwMode="auto">
          <a:xfrm flipH="1" flipV="1">
            <a:off x="5486400" y="3657600"/>
            <a:ext cx="76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64" name="Line 52"/>
          <p:cNvSpPr>
            <a:spLocks noChangeShapeType="1"/>
          </p:cNvSpPr>
          <p:nvPr/>
        </p:nvSpPr>
        <p:spPr bwMode="auto">
          <a:xfrm flipH="1" flipV="1">
            <a:off x="4343400" y="3733800"/>
            <a:ext cx="1219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65" name="Line 53"/>
          <p:cNvSpPr>
            <a:spLocks noChangeShapeType="1"/>
          </p:cNvSpPr>
          <p:nvPr/>
        </p:nvSpPr>
        <p:spPr bwMode="auto">
          <a:xfrm flipH="1" flipV="1">
            <a:off x="3733800" y="3733800"/>
            <a:ext cx="1219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66" name="Line 54"/>
          <p:cNvSpPr>
            <a:spLocks noChangeShapeType="1"/>
          </p:cNvSpPr>
          <p:nvPr/>
        </p:nvSpPr>
        <p:spPr bwMode="auto">
          <a:xfrm>
            <a:off x="2514600" y="3733800"/>
            <a:ext cx="1981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47" name="Text Box 55"/>
          <p:cNvSpPr txBox="1">
            <a:spLocks noChangeArrowheads="1"/>
          </p:cNvSpPr>
          <p:nvPr/>
        </p:nvSpPr>
        <p:spPr bwMode="auto">
          <a:xfrm>
            <a:off x="609600" y="5132388"/>
            <a:ext cx="1614488"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Input nodes</a:t>
            </a:r>
          </a:p>
        </p:txBody>
      </p:sp>
      <p:sp>
        <p:nvSpPr>
          <p:cNvPr id="110648" name="Text Box 56"/>
          <p:cNvSpPr txBox="1">
            <a:spLocks noChangeArrowheads="1"/>
          </p:cNvSpPr>
          <p:nvPr/>
        </p:nvSpPr>
        <p:spPr bwMode="auto">
          <a:xfrm>
            <a:off x="533400" y="4294188"/>
            <a:ext cx="191770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Internal nodes</a:t>
            </a:r>
          </a:p>
        </p:txBody>
      </p:sp>
      <p:sp>
        <p:nvSpPr>
          <p:cNvPr id="110649" name="Text Box 57"/>
          <p:cNvSpPr txBox="1">
            <a:spLocks noChangeArrowheads="1"/>
          </p:cNvSpPr>
          <p:nvPr/>
        </p:nvSpPr>
        <p:spPr bwMode="auto">
          <a:xfrm>
            <a:off x="533400" y="3455988"/>
            <a:ext cx="1817688"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Output nodes</a:t>
            </a:r>
          </a:p>
        </p:txBody>
      </p:sp>
      <p:sp>
        <p:nvSpPr>
          <p:cNvPr id="110650" name="Text Box 58"/>
          <p:cNvSpPr txBox="1">
            <a:spLocks noChangeArrowheads="1"/>
          </p:cNvSpPr>
          <p:nvPr/>
        </p:nvSpPr>
        <p:spPr bwMode="auto">
          <a:xfrm>
            <a:off x="1524000" y="6172200"/>
            <a:ext cx="156210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Example X</a:t>
            </a:r>
          </a:p>
        </p:txBody>
      </p:sp>
      <p:cxnSp>
        <p:nvCxnSpPr>
          <p:cNvPr id="38971" name="AutoShape 59"/>
          <p:cNvCxnSpPr>
            <a:cxnSpLocks noChangeShapeType="1"/>
          </p:cNvCxnSpPr>
          <p:nvPr/>
        </p:nvCxnSpPr>
        <p:spPr bwMode="auto">
          <a:xfrm flipV="1">
            <a:off x="3124200" y="5638800"/>
            <a:ext cx="1257300" cy="8382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10652" name="Text Box 60"/>
          <p:cNvSpPr txBox="1">
            <a:spLocks noChangeArrowheads="1"/>
          </p:cNvSpPr>
          <p:nvPr/>
        </p:nvSpPr>
        <p:spPr bwMode="auto">
          <a:xfrm>
            <a:off x="6613525" y="4156075"/>
            <a:ext cx="2433638" cy="822325"/>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Compute sigmoid </a:t>
            </a:r>
          </a:p>
          <a:p>
            <a:pPr algn="l" rtl="0">
              <a:defRPr/>
            </a:pPr>
            <a:r>
              <a:rPr lang="en-US" sz="2400">
                <a:effectLst>
                  <a:outerShdw blurRad="38100" dist="38100" dir="2700000" algn="tl">
                    <a:srgbClr val="C0C0C0"/>
                  </a:outerShdw>
                </a:effectLst>
                <a:latin typeface="Times New Roman" pitchFamily="18" charset="0"/>
                <a:cs typeface="Times New Roman" pitchFamily="18" charset="0"/>
              </a:rPr>
              <a:t>    function</a:t>
            </a:r>
          </a:p>
        </p:txBody>
      </p:sp>
      <p:sp>
        <p:nvSpPr>
          <p:cNvPr id="38973" name="Line 61"/>
          <p:cNvSpPr>
            <a:spLocks noChangeShapeType="1"/>
          </p:cNvSpPr>
          <p:nvPr/>
        </p:nvSpPr>
        <p:spPr bwMode="auto">
          <a:xfrm flipH="1">
            <a:off x="5867400" y="44958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74" name="Line 62"/>
          <p:cNvSpPr>
            <a:spLocks noChangeShapeType="1"/>
          </p:cNvSpPr>
          <p:nvPr/>
        </p:nvSpPr>
        <p:spPr bwMode="auto">
          <a:xfrm flipH="1" flipV="1">
            <a:off x="6705600" y="4038600"/>
            <a:ext cx="609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r" eaLnBrk="1" hangingPunct="1"/>
            <a:r>
              <a:rPr lang="fa-IR" smtClean="0"/>
              <a:t>انتشار</a:t>
            </a:r>
            <a:r>
              <a:rPr lang="en-US" smtClean="0"/>
              <a:t> </a:t>
            </a:r>
            <a:r>
              <a:rPr lang="fa-IR" smtClean="0"/>
              <a:t>به</a:t>
            </a:r>
            <a:r>
              <a:rPr lang="en-US" smtClean="0"/>
              <a:t> </a:t>
            </a:r>
            <a:r>
              <a:rPr lang="fa-IR" smtClean="0"/>
              <a:t>سمت</a:t>
            </a:r>
            <a:r>
              <a:rPr lang="en-US" smtClean="0"/>
              <a:t> </a:t>
            </a:r>
            <a:r>
              <a:rPr lang="fa-IR" smtClean="0"/>
              <a:t>عقب</a:t>
            </a:r>
            <a:endParaRPr lang="en-US" smtClean="0"/>
          </a:p>
        </p:txBody>
      </p:sp>
      <p:sp>
        <p:nvSpPr>
          <p:cNvPr id="111619" name="Rectangle 3"/>
          <p:cNvSpPr>
            <a:spLocks noGrp="1" noChangeArrowheads="1"/>
          </p:cNvSpPr>
          <p:nvPr>
            <p:ph type="body" idx="1"/>
          </p:nvPr>
        </p:nvSpPr>
        <p:spPr/>
        <p:txBody>
          <a:bodyPr/>
          <a:lstStyle/>
          <a:p>
            <a:pPr marL="571500" indent="-571500" eaLnBrk="1" hangingPunct="1">
              <a:lnSpc>
                <a:spcPct val="90000"/>
              </a:lnSpc>
              <a:buFont typeface="Wingdings" pitchFamily="2" charset="2"/>
              <a:buAutoNum type="arabicPeriod"/>
              <a:defRPr/>
            </a:pPr>
            <a:r>
              <a:rPr lang="fa-IR" smtClean="0"/>
              <a:t>برای</a:t>
            </a:r>
            <a:r>
              <a:rPr lang="en-US" smtClean="0"/>
              <a:t> </a:t>
            </a:r>
            <a:r>
              <a:rPr lang="fa-IR" smtClean="0"/>
              <a:t>هر</a:t>
            </a:r>
            <a:r>
              <a:rPr lang="en-US" smtClean="0"/>
              <a:t> </a:t>
            </a:r>
            <a:r>
              <a:rPr lang="fa-IR" smtClean="0"/>
              <a:t>واحد</a:t>
            </a:r>
            <a:r>
              <a:rPr lang="en-US" smtClean="0"/>
              <a:t> </a:t>
            </a:r>
            <a:r>
              <a:rPr lang="fa-IR" smtClean="0"/>
              <a:t>خروجی</a:t>
            </a:r>
            <a:r>
              <a:rPr lang="en-US" smtClean="0"/>
              <a:t>  </a:t>
            </a:r>
            <a:r>
              <a:rPr lang="fa-IR" smtClean="0"/>
              <a:t>جمله</a:t>
            </a:r>
            <a:r>
              <a:rPr lang="en-US" smtClean="0"/>
              <a:t>  </a:t>
            </a:r>
            <a:r>
              <a:rPr lang="fa-IR" smtClean="0"/>
              <a:t>خطا</a:t>
            </a:r>
            <a:r>
              <a:rPr lang="en-US" smtClean="0"/>
              <a:t> </a:t>
            </a:r>
            <a:r>
              <a:rPr lang="fa-IR" smtClean="0"/>
              <a:t>را</a:t>
            </a:r>
            <a:r>
              <a:rPr lang="en-US" smtClean="0"/>
              <a:t> </a:t>
            </a:r>
            <a:r>
              <a:rPr lang="fa-IR" smtClean="0"/>
              <a:t>بصورت</a:t>
            </a:r>
            <a:r>
              <a:rPr lang="en-US" smtClean="0"/>
              <a:t> </a:t>
            </a:r>
            <a:r>
              <a:rPr lang="fa-IR" smtClean="0"/>
              <a:t>زیر</a:t>
            </a:r>
            <a:r>
              <a:rPr lang="en-US" smtClean="0"/>
              <a:t> </a:t>
            </a:r>
            <a:r>
              <a:rPr lang="fa-IR" smtClean="0"/>
              <a:t>محاسبه</a:t>
            </a:r>
            <a:r>
              <a:rPr lang="en-US" smtClean="0"/>
              <a:t> </a:t>
            </a:r>
            <a:r>
              <a:rPr lang="fa-IR" smtClean="0"/>
              <a:t>کنید</a:t>
            </a:r>
            <a:r>
              <a:rPr lang="en-US" smtClean="0"/>
              <a:t>:		</a:t>
            </a:r>
            <a:r>
              <a:rPr lang="en-US" smtClean="0">
                <a:effectLst>
                  <a:outerShdw blurRad="38100" dist="38100" dir="2700000" algn="tl">
                    <a:srgbClr val="C0C0C0"/>
                  </a:outerShdw>
                </a:effectLst>
              </a:rPr>
              <a:t>δ</a:t>
            </a:r>
            <a:r>
              <a:rPr lang="en-US" baseline="-25000" smtClean="0">
                <a:effectLst>
                  <a:outerShdw blurRad="38100" dist="38100" dir="2700000" algn="tl">
                    <a:srgbClr val="C0C0C0"/>
                  </a:outerShdw>
                </a:effectLst>
              </a:rPr>
              <a:t>k</a:t>
            </a:r>
            <a:r>
              <a:rPr lang="en-US" smtClean="0">
                <a:effectLst>
                  <a:outerShdw blurRad="38100" dist="38100" dir="2700000" algn="tl">
                    <a:srgbClr val="C0C0C0"/>
                  </a:outerShdw>
                </a:effectLst>
              </a:rPr>
              <a:t>   = O</a:t>
            </a:r>
            <a:r>
              <a:rPr lang="en-US" baseline="-25000" smtClean="0">
                <a:effectLst>
                  <a:outerShdw blurRad="38100" dist="38100" dir="2700000" algn="tl">
                    <a:srgbClr val="C0C0C0"/>
                  </a:outerShdw>
                </a:effectLst>
              </a:rPr>
              <a:t>k</a:t>
            </a:r>
            <a:r>
              <a:rPr lang="en-US" smtClean="0">
                <a:effectLst>
                  <a:outerShdw blurRad="38100" dist="38100" dir="2700000" algn="tl">
                    <a:srgbClr val="C0C0C0"/>
                  </a:outerShdw>
                </a:effectLst>
              </a:rPr>
              <a:t> (1-O</a:t>
            </a:r>
            <a:r>
              <a:rPr lang="en-US" baseline="-25000" smtClean="0">
                <a:effectLst>
                  <a:outerShdw blurRad="38100" dist="38100" dir="2700000" algn="tl">
                    <a:srgbClr val="C0C0C0"/>
                  </a:outerShdw>
                </a:effectLst>
              </a:rPr>
              <a:t>k</a:t>
            </a:r>
            <a:r>
              <a:rPr lang="en-US" smtClean="0">
                <a:effectLst>
                  <a:outerShdw blurRad="38100" dist="38100" dir="2700000" algn="tl">
                    <a:srgbClr val="C0C0C0"/>
                  </a:outerShdw>
                </a:effectLst>
              </a:rPr>
              <a:t>)(t</a:t>
            </a:r>
            <a:r>
              <a:rPr lang="en-US" baseline="-25000" smtClean="0">
                <a:effectLst>
                  <a:outerShdw blurRad="38100" dist="38100" dir="2700000" algn="tl">
                    <a:srgbClr val="C0C0C0"/>
                  </a:outerShdw>
                </a:effectLst>
              </a:rPr>
              <a:t>k</a:t>
            </a:r>
            <a:r>
              <a:rPr lang="en-US" smtClean="0">
                <a:effectLst>
                  <a:outerShdw blurRad="38100" dist="38100" dir="2700000" algn="tl">
                    <a:srgbClr val="C0C0C0"/>
                  </a:outerShdw>
                </a:effectLst>
              </a:rPr>
              <a:t> – O</a:t>
            </a:r>
            <a:r>
              <a:rPr lang="en-US" baseline="-25000" smtClean="0">
                <a:effectLst>
                  <a:outerShdw blurRad="38100" dist="38100" dir="2700000" algn="tl">
                    <a:srgbClr val="C0C0C0"/>
                  </a:outerShdw>
                </a:effectLst>
              </a:rPr>
              <a:t>k</a:t>
            </a:r>
            <a:r>
              <a:rPr lang="en-US" smtClean="0">
                <a:effectLst>
                  <a:outerShdw blurRad="38100" dist="38100" dir="2700000" algn="tl">
                    <a:srgbClr val="C0C0C0"/>
                  </a:outerShdw>
                </a:effectLst>
              </a:rPr>
              <a:t>)</a:t>
            </a:r>
          </a:p>
          <a:p>
            <a:pPr marL="571500" indent="-571500" eaLnBrk="1" hangingPunct="1">
              <a:lnSpc>
                <a:spcPct val="90000"/>
              </a:lnSpc>
              <a:buFont typeface="Wingdings" pitchFamily="2" charset="2"/>
              <a:buAutoNum type="arabicPeriod"/>
              <a:defRPr/>
            </a:pPr>
            <a:r>
              <a:rPr lang="fa-IR" smtClean="0">
                <a:effectLst>
                  <a:outerShdw blurRad="38100" dist="38100" dir="2700000" algn="tl">
                    <a:srgbClr val="C0C0C0"/>
                  </a:outerShdw>
                </a:effectLst>
              </a:rPr>
              <a:t>برای</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هر</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واحد</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مخفی</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جمله</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خطا</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را</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بصورت</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زیر</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محاسبه</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کنید</a:t>
            </a:r>
            <a:r>
              <a:rPr lang="en-US" smtClean="0">
                <a:effectLst>
                  <a:outerShdw blurRad="38100" dist="38100" dir="2700000" algn="tl">
                    <a:srgbClr val="C0C0C0"/>
                  </a:outerShdw>
                </a:effectLst>
              </a:rPr>
              <a:t>:		 δ</a:t>
            </a:r>
            <a:r>
              <a:rPr lang="en-US" baseline="-25000" smtClean="0">
                <a:effectLst>
                  <a:outerShdw blurRad="38100" dist="38100" dir="2700000" algn="tl">
                    <a:srgbClr val="C0C0C0"/>
                  </a:outerShdw>
                </a:effectLst>
              </a:rPr>
              <a:t>h</a:t>
            </a:r>
            <a:r>
              <a:rPr lang="en-US" smtClean="0">
                <a:effectLst>
                  <a:outerShdw blurRad="38100" dist="38100" dir="2700000" algn="tl">
                    <a:srgbClr val="C0C0C0"/>
                  </a:outerShdw>
                </a:effectLst>
              </a:rPr>
              <a:t>   = O</a:t>
            </a:r>
            <a:r>
              <a:rPr lang="en-US" baseline="-25000" smtClean="0">
                <a:effectLst>
                  <a:outerShdw blurRad="38100" dist="38100" dir="2700000" algn="tl">
                    <a:srgbClr val="C0C0C0"/>
                  </a:outerShdw>
                </a:effectLst>
              </a:rPr>
              <a:t>h</a:t>
            </a:r>
            <a:r>
              <a:rPr lang="en-US" smtClean="0">
                <a:effectLst>
                  <a:outerShdw blurRad="38100" dist="38100" dir="2700000" algn="tl">
                    <a:srgbClr val="C0C0C0"/>
                  </a:outerShdw>
                </a:effectLst>
              </a:rPr>
              <a:t> (1-O</a:t>
            </a:r>
            <a:r>
              <a:rPr lang="en-US" baseline="-25000" smtClean="0">
                <a:effectLst>
                  <a:outerShdw blurRad="38100" dist="38100" dir="2700000" algn="tl">
                    <a:srgbClr val="C0C0C0"/>
                  </a:outerShdw>
                </a:effectLst>
              </a:rPr>
              <a:t>h</a:t>
            </a:r>
            <a:r>
              <a:rPr lang="en-US" smtClean="0">
                <a:effectLst>
                  <a:outerShdw blurRad="38100" dist="38100" dir="2700000" algn="tl">
                    <a:srgbClr val="C0C0C0"/>
                  </a:outerShdw>
                </a:effectLst>
              </a:rPr>
              <a:t>) Σ</a:t>
            </a:r>
            <a:r>
              <a:rPr lang="en-US" baseline="-25000" smtClean="0">
                <a:effectLst>
                  <a:outerShdw blurRad="38100" dist="38100" dir="2700000" algn="tl">
                    <a:srgbClr val="C0C0C0"/>
                  </a:outerShdw>
                </a:effectLst>
              </a:rPr>
              <a:t>k</a:t>
            </a:r>
            <a:r>
              <a:rPr lang="en-US" smtClean="0">
                <a:effectLst>
                  <a:outerShdw blurRad="38100" dist="38100" dir="2700000" algn="tl">
                    <a:srgbClr val="C0C0C0"/>
                  </a:outerShdw>
                </a:effectLst>
              </a:rPr>
              <a:t>  W</a:t>
            </a:r>
            <a:r>
              <a:rPr lang="en-US" baseline="-25000" smtClean="0">
                <a:effectLst>
                  <a:outerShdw blurRad="38100" dist="38100" dir="2700000" algn="tl">
                    <a:srgbClr val="C0C0C0"/>
                  </a:outerShdw>
                </a:effectLst>
              </a:rPr>
              <a:t>kh</a:t>
            </a:r>
            <a:r>
              <a:rPr lang="en-US" smtClean="0">
                <a:effectLst>
                  <a:outerShdw blurRad="38100" dist="38100" dir="2700000" algn="tl">
                    <a:srgbClr val="C0C0C0"/>
                  </a:outerShdw>
                </a:effectLst>
              </a:rPr>
              <a:t> δ</a:t>
            </a:r>
            <a:r>
              <a:rPr lang="en-US" baseline="-25000" smtClean="0">
                <a:effectLst>
                  <a:outerShdw blurRad="38100" dist="38100" dir="2700000" algn="tl">
                    <a:srgbClr val="C0C0C0"/>
                  </a:outerShdw>
                </a:effectLst>
              </a:rPr>
              <a:t>k</a:t>
            </a:r>
            <a:r>
              <a:rPr lang="en-US" smtClean="0">
                <a:effectLst>
                  <a:outerShdw blurRad="38100" dist="38100" dir="2700000" algn="tl">
                    <a:srgbClr val="C0C0C0"/>
                  </a:outerShdw>
                </a:effectLst>
              </a:rPr>
              <a:t>		</a:t>
            </a:r>
          </a:p>
          <a:p>
            <a:pPr marL="571500" indent="-571500" eaLnBrk="1" hangingPunct="1">
              <a:lnSpc>
                <a:spcPct val="90000"/>
              </a:lnSpc>
              <a:buFont typeface="Wingdings" pitchFamily="2" charset="2"/>
              <a:buAutoNum type="arabicPeriod"/>
              <a:defRPr/>
            </a:pPr>
            <a:r>
              <a:rPr lang="fa-IR" smtClean="0">
                <a:effectLst>
                  <a:outerShdw blurRad="38100" dist="38100" dir="2700000" algn="tl">
                    <a:srgbClr val="C0C0C0"/>
                  </a:outerShdw>
                </a:effectLst>
              </a:rPr>
              <a:t>مقدارهر</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وزن</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را</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بصورت</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زیر</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تغییر</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دهید</a:t>
            </a:r>
            <a:r>
              <a:rPr lang="en-US" smtClean="0">
                <a:effectLst>
                  <a:outerShdw blurRad="38100" dist="38100" dir="2700000" algn="tl">
                    <a:srgbClr val="C0C0C0"/>
                  </a:outerShdw>
                </a:effectLst>
              </a:rPr>
              <a:t>:</a:t>
            </a:r>
          </a:p>
          <a:p>
            <a:pPr marL="571500" indent="-571500" eaLnBrk="1" hangingPunct="1">
              <a:lnSpc>
                <a:spcPct val="90000"/>
              </a:lnSpc>
              <a:buFont typeface="Wingdings" pitchFamily="2" charset="2"/>
              <a:buNone/>
              <a:defRPr/>
            </a:pPr>
            <a:r>
              <a:rPr lang="en-US" smtClean="0">
                <a:effectLst>
                  <a:outerShdw blurRad="38100" dist="38100" dir="2700000" algn="tl">
                    <a:srgbClr val="C0C0C0"/>
                  </a:outerShdw>
                </a:effectLst>
              </a:rPr>
              <a:t>					  W</a:t>
            </a:r>
            <a:r>
              <a:rPr lang="en-US" baseline="-25000" smtClean="0">
                <a:effectLst>
                  <a:outerShdw blurRad="38100" dist="38100" dir="2700000" algn="tl">
                    <a:srgbClr val="C0C0C0"/>
                  </a:outerShdw>
                </a:effectLst>
              </a:rPr>
              <a:t>ji</a:t>
            </a:r>
            <a:r>
              <a:rPr lang="en-US" smtClean="0">
                <a:effectLst>
                  <a:outerShdw blurRad="38100" dist="38100" dir="2700000" algn="tl">
                    <a:srgbClr val="C0C0C0"/>
                  </a:outerShdw>
                </a:effectLst>
              </a:rPr>
              <a:t>  =  W</a:t>
            </a:r>
            <a:r>
              <a:rPr lang="en-US" baseline="-25000" smtClean="0">
                <a:effectLst>
                  <a:outerShdw blurRad="38100" dist="38100" dir="2700000" algn="tl">
                    <a:srgbClr val="C0C0C0"/>
                  </a:outerShdw>
                </a:effectLst>
              </a:rPr>
              <a:t>ji</a:t>
            </a:r>
            <a:r>
              <a:rPr lang="en-US" smtClean="0">
                <a:effectLst>
                  <a:outerShdw blurRad="38100" dist="38100" dir="2700000" algn="tl">
                    <a:srgbClr val="C0C0C0"/>
                  </a:outerShdw>
                </a:effectLst>
              </a:rPr>
              <a:t>  +  ΔW</a:t>
            </a:r>
            <a:r>
              <a:rPr lang="en-US" baseline="-25000" smtClean="0">
                <a:effectLst>
                  <a:outerShdw blurRad="38100" dist="38100" dir="2700000" algn="tl">
                    <a:srgbClr val="C0C0C0"/>
                  </a:outerShdw>
                </a:effectLst>
              </a:rPr>
              <a:t>ji	</a:t>
            </a:r>
          </a:p>
          <a:p>
            <a:pPr marL="571500" indent="-571500" eaLnBrk="1" hangingPunct="1">
              <a:lnSpc>
                <a:spcPct val="90000"/>
              </a:lnSpc>
              <a:buFont typeface="Wingdings" pitchFamily="2" charset="2"/>
              <a:buNone/>
              <a:defRPr/>
            </a:pPr>
            <a:r>
              <a:rPr lang="fa-IR" smtClean="0">
                <a:effectLst>
                  <a:outerShdw blurRad="38100" dist="38100" dir="2700000" algn="tl">
                    <a:srgbClr val="C0C0C0"/>
                  </a:outerShdw>
                </a:effectLst>
              </a:rPr>
              <a:t>که</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در</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آن</a:t>
            </a:r>
            <a:r>
              <a:rPr lang="en-US" smtClean="0">
                <a:effectLst>
                  <a:outerShdw blurRad="38100" dist="38100" dir="2700000" algn="tl">
                    <a:srgbClr val="C0C0C0"/>
                  </a:outerShdw>
                </a:effectLst>
              </a:rPr>
              <a:t> :</a:t>
            </a:r>
          </a:p>
          <a:p>
            <a:pPr marL="571500" indent="-571500" eaLnBrk="1" hangingPunct="1">
              <a:lnSpc>
                <a:spcPct val="90000"/>
              </a:lnSpc>
              <a:buFont typeface="Wingdings" pitchFamily="2" charset="2"/>
              <a:buNone/>
              <a:defRPr/>
            </a:pPr>
            <a:r>
              <a:rPr lang="en-US" smtClean="0">
                <a:effectLst>
                  <a:outerShdw blurRad="38100" dist="38100" dir="2700000" algn="tl">
                    <a:srgbClr val="C0C0C0"/>
                  </a:outerShdw>
                </a:effectLst>
              </a:rPr>
              <a:t>						ΔW</a:t>
            </a:r>
            <a:r>
              <a:rPr lang="en-US" baseline="-25000" smtClean="0">
                <a:effectLst>
                  <a:outerShdw blurRad="38100" dist="38100" dir="2700000" algn="tl">
                    <a:srgbClr val="C0C0C0"/>
                  </a:outerShdw>
                </a:effectLst>
              </a:rPr>
              <a:t>ji</a:t>
            </a:r>
            <a:r>
              <a:rPr lang="en-US" smtClean="0">
                <a:effectLst>
                  <a:outerShdw blurRad="38100" dist="38100" dir="2700000" algn="tl">
                    <a:srgbClr val="C0C0C0"/>
                  </a:outerShdw>
                </a:effectLst>
              </a:rPr>
              <a:t> = η δ</a:t>
            </a:r>
            <a:r>
              <a:rPr lang="en-US" baseline="-25000" smtClean="0">
                <a:effectLst>
                  <a:outerShdw blurRad="38100" dist="38100" dir="2700000" algn="tl">
                    <a:srgbClr val="C0C0C0"/>
                  </a:outerShdw>
                </a:effectLst>
              </a:rPr>
              <a:t>j</a:t>
            </a:r>
            <a:r>
              <a:rPr lang="en-US" smtClean="0">
                <a:effectLst>
                  <a:outerShdw blurRad="38100" dist="38100" dir="2700000" algn="tl">
                    <a:srgbClr val="C0C0C0"/>
                  </a:outerShdw>
                </a:effectLst>
              </a:rPr>
              <a:t> X</a:t>
            </a:r>
            <a:r>
              <a:rPr lang="en-US" baseline="-25000" smtClean="0">
                <a:effectLst>
                  <a:outerShdw blurRad="38100" dist="38100" dir="2700000" algn="tl">
                    <a:srgbClr val="C0C0C0"/>
                  </a:outerShdw>
                </a:effectLst>
              </a:rPr>
              <a:t>ji</a:t>
            </a:r>
            <a:r>
              <a:rPr lang="en-US" smtClean="0">
                <a:effectLst>
                  <a:outerShdw blurRad="38100" dist="38100" dir="2700000" algn="tl">
                    <a:srgbClr val="C0C0C0"/>
                  </a:outerShdw>
                </a:effectLst>
              </a:rPr>
              <a:t>	</a:t>
            </a:r>
          </a:p>
        </p:txBody>
      </p:sp>
      <p:sp>
        <p:nvSpPr>
          <p:cNvPr id="111620" name="Text Box 4"/>
          <p:cNvSpPr txBox="1">
            <a:spLocks noChangeArrowheads="1"/>
          </p:cNvSpPr>
          <p:nvPr/>
        </p:nvSpPr>
        <p:spPr bwMode="auto">
          <a:xfrm>
            <a:off x="5562600" y="6172200"/>
            <a:ext cx="2506663" cy="366713"/>
          </a:xfrm>
          <a:prstGeom prst="rect">
            <a:avLst/>
          </a:prstGeom>
          <a:noFill/>
          <a:ln w="9525">
            <a:noFill/>
            <a:miter lim="800000"/>
            <a:headEnd/>
            <a:tailEnd/>
          </a:ln>
          <a:effectLst/>
        </p:spPr>
        <p:txBody>
          <a:bodyPr wrap="none">
            <a:spAutoFit/>
          </a:bodyPr>
          <a:lstStyle/>
          <a:p>
            <a:pPr>
              <a:defRPr/>
            </a:pPr>
            <a:r>
              <a:rPr lang="en-US"/>
              <a:t> </a:t>
            </a:r>
            <a:r>
              <a:rPr lang="en-US">
                <a:effectLst>
                  <a:outerShdw blurRad="38100" dist="38100" dir="2700000" algn="tl">
                    <a:srgbClr val="C0C0C0"/>
                  </a:outerShdw>
                </a:effectLst>
              </a:rPr>
              <a:t>η</a:t>
            </a:r>
            <a:r>
              <a:rPr lang="fa-IR"/>
              <a:t>عبارت</a:t>
            </a:r>
            <a:r>
              <a:rPr lang="en-US"/>
              <a:t> </a:t>
            </a:r>
            <a:r>
              <a:rPr lang="fa-IR"/>
              <a:t>است</a:t>
            </a:r>
            <a:r>
              <a:rPr lang="en-US"/>
              <a:t> </a:t>
            </a:r>
            <a:r>
              <a:rPr lang="fa-IR"/>
              <a:t>از</a:t>
            </a:r>
            <a:r>
              <a:rPr lang="en-US"/>
              <a:t> </a:t>
            </a:r>
            <a:r>
              <a:rPr lang="fa-IR"/>
              <a:t>نرخ</a:t>
            </a:r>
            <a:r>
              <a:rPr lang="en-US"/>
              <a:t> </a:t>
            </a:r>
            <a:r>
              <a:rPr lang="fa-IR"/>
              <a:t>یادگیری</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r" eaLnBrk="1" hangingPunct="1"/>
            <a:r>
              <a:rPr lang="fa-IR" smtClean="0"/>
              <a:t>شرط</a:t>
            </a:r>
            <a:r>
              <a:rPr lang="en-US" smtClean="0"/>
              <a:t> </a:t>
            </a:r>
            <a:r>
              <a:rPr lang="fa-IR" smtClean="0"/>
              <a:t>خاتمه</a:t>
            </a:r>
            <a:endParaRPr lang="en-US" smtClean="0"/>
          </a:p>
        </p:txBody>
      </p:sp>
      <p:sp>
        <p:nvSpPr>
          <p:cNvPr id="40963" name="Rectangle 3"/>
          <p:cNvSpPr>
            <a:spLocks noGrp="1" noChangeArrowheads="1"/>
          </p:cNvSpPr>
          <p:nvPr>
            <p:ph type="body" idx="1"/>
          </p:nvPr>
        </p:nvSpPr>
        <p:spPr/>
        <p:txBody>
          <a:bodyPr/>
          <a:lstStyle/>
          <a:p>
            <a:pPr eaLnBrk="1" hangingPunct="1">
              <a:buFont typeface="Wingdings" pitchFamily="2" charset="2"/>
              <a:buNone/>
            </a:pPr>
            <a:r>
              <a:rPr lang="fa-IR" smtClean="0"/>
              <a:t>معمولا</a:t>
            </a:r>
            <a:r>
              <a:rPr lang="en-US" smtClean="0"/>
              <a:t> </a:t>
            </a:r>
            <a:r>
              <a:rPr lang="fa-IR" smtClean="0"/>
              <a:t>الگوریتم</a:t>
            </a:r>
            <a:r>
              <a:rPr lang="en-US" smtClean="0"/>
              <a:t> BP </a:t>
            </a:r>
            <a:r>
              <a:rPr lang="fa-IR" smtClean="0"/>
              <a:t>پیش</a:t>
            </a:r>
            <a:r>
              <a:rPr lang="en-US" smtClean="0"/>
              <a:t> </a:t>
            </a:r>
            <a:r>
              <a:rPr lang="fa-IR" smtClean="0"/>
              <a:t>از</a:t>
            </a:r>
            <a:r>
              <a:rPr lang="en-US" smtClean="0"/>
              <a:t> </a:t>
            </a:r>
            <a:r>
              <a:rPr lang="fa-IR" smtClean="0"/>
              <a:t>خاتمه</a:t>
            </a:r>
            <a:r>
              <a:rPr lang="en-US" smtClean="0"/>
              <a:t> </a:t>
            </a:r>
            <a:r>
              <a:rPr lang="fa-IR" smtClean="0"/>
              <a:t>هزاران</a:t>
            </a:r>
            <a:r>
              <a:rPr lang="en-US" smtClean="0"/>
              <a:t> </a:t>
            </a:r>
            <a:r>
              <a:rPr lang="fa-IR" smtClean="0"/>
              <a:t>بار</a:t>
            </a:r>
            <a:r>
              <a:rPr lang="en-US" smtClean="0"/>
              <a:t> </a:t>
            </a:r>
            <a:r>
              <a:rPr lang="fa-IR" smtClean="0"/>
              <a:t>با</a:t>
            </a:r>
            <a:r>
              <a:rPr lang="en-US" smtClean="0"/>
              <a:t> </a:t>
            </a:r>
            <a:r>
              <a:rPr lang="fa-IR" smtClean="0"/>
              <a:t>استفاده</a:t>
            </a:r>
            <a:r>
              <a:rPr lang="en-US" smtClean="0"/>
              <a:t>  </a:t>
            </a:r>
            <a:r>
              <a:rPr lang="fa-IR" smtClean="0"/>
              <a:t>همان</a:t>
            </a:r>
            <a:r>
              <a:rPr lang="en-US" smtClean="0"/>
              <a:t> </a:t>
            </a:r>
            <a:r>
              <a:rPr lang="fa-IR" smtClean="0"/>
              <a:t>داده</a:t>
            </a:r>
            <a:r>
              <a:rPr lang="en-US" smtClean="0"/>
              <a:t> </a:t>
            </a:r>
            <a:r>
              <a:rPr lang="fa-IR" smtClean="0"/>
              <a:t>های</a:t>
            </a:r>
            <a:r>
              <a:rPr lang="en-US" smtClean="0"/>
              <a:t> </a:t>
            </a:r>
            <a:r>
              <a:rPr lang="fa-IR" smtClean="0"/>
              <a:t>آموزشی</a:t>
            </a:r>
            <a:r>
              <a:rPr lang="en-US" smtClean="0"/>
              <a:t> </a:t>
            </a:r>
            <a:r>
              <a:rPr lang="fa-IR" smtClean="0"/>
              <a:t>تکرار</a:t>
            </a:r>
            <a:r>
              <a:rPr lang="en-US" smtClean="0"/>
              <a:t> </a:t>
            </a:r>
            <a:r>
              <a:rPr lang="fa-IR" smtClean="0"/>
              <a:t>میگردد</a:t>
            </a:r>
            <a:r>
              <a:rPr lang="en-US" smtClean="0"/>
              <a:t> </a:t>
            </a:r>
            <a:r>
              <a:rPr lang="fa-IR" smtClean="0"/>
              <a:t>شروط</a:t>
            </a:r>
            <a:r>
              <a:rPr lang="en-US" smtClean="0"/>
              <a:t> </a:t>
            </a:r>
            <a:r>
              <a:rPr lang="fa-IR" smtClean="0"/>
              <a:t>مختلفی</a:t>
            </a:r>
            <a:r>
              <a:rPr lang="en-US" smtClean="0"/>
              <a:t> </a:t>
            </a:r>
            <a:r>
              <a:rPr lang="fa-IR" smtClean="0"/>
              <a:t>را</a:t>
            </a:r>
            <a:r>
              <a:rPr lang="en-US" smtClean="0"/>
              <a:t> </a:t>
            </a:r>
            <a:r>
              <a:rPr lang="fa-IR" smtClean="0"/>
              <a:t>میتوان</a:t>
            </a:r>
            <a:r>
              <a:rPr lang="en-US" smtClean="0"/>
              <a:t> </a:t>
            </a:r>
            <a:r>
              <a:rPr lang="fa-IR" smtClean="0"/>
              <a:t>برای</a:t>
            </a:r>
            <a:r>
              <a:rPr lang="en-US" smtClean="0"/>
              <a:t> </a:t>
            </a:r>
            <a:r>
              <a:rPr lang="fa-IR" smtClean="0"/>
              <a:t>خاتمه</a:t>
            </a:r>
            <a:r>
              <a:rPr lang="en-US" smtClean="0"/>
              <a:t> </a:t>
            </a:r>
            <a:r>
              <a:rPr lang="fa-IR" smtClean="0"/>
              <a:t>الگوریتم</a:t>
            </a:r>
            <a:r>
              <a:rPr lang="en-US" smtClean="0"/>
              <a:t>  </a:t>
            </a:r>
            <a:r>
              <a:rPr lang="fa-IR" smtClean="0"/>
              <a:t>بکار</a:t>
            </a:r>
            <a:r>
              <a:rPr lang="en-US" smtClean="0"/>
              <a:t> </a:t>
            </a:r>
            <a:r>
              <a:rPr lang="fa-IR" smtClean="0"/>
              <a:t>برد</a:t>
            </a:r>
            <a:r>
              <a:rPr lang="en-US" smtClean="0"/>
              <a:t>:</a:t>
            </a:r>
          </a:p>
          <a:p>
            <a:pPr lvl="1" eaLnBrk="1" hangingPunct="1"/>
            <a:r>
              <a:rPr lang="fa-IR" smtClean="0"/>
              <a:t>توقف</a:t>
            </a:r>
            <a:r>
              <a:rPr lang="en-US" smtClean="0"/>
              <a:t> </a:t>
            </a:r>
            <a:r>
              <a:rPr lang="fa-IR" smtClean="0"/>
              <a:t>بعد</a:t>
            </a:r>
            <a:r>
              <a:rPr lang="en-US" smtClean="0"/>
              <a:t> </a:t>
            </a:r>
            <a:r>
              <a:rPr lang="fa-IR" smtClean="0"/>
              <a:t>از</a:t>
            </a:r>
            <a:r>
              <a:rPr lang="en-US" smtClean="0"/>
              <a:t> </a:t>
            </a:r>
            <a:r>
              <a:rPr lang="fa-IR" smtClean="0"/>
              <a:t>تکرار</a:t>
            </a:r>
            <a:r>
              <a:rPr lang="en-US" smtClean="0"/>
              <a:t> </a:t>
            </a:r>
            <a:r>
              <a:rPr lang="fa-IR" smtClean="0"/>
              <a:t>به</a:t>
            </a:r>
            <a:r>
              <a:rPr lang="en-US" smtClean="0"/>
              <a:t> </a:t>
            </a:r>
            <a:r>
              <a:rPr lang="fa-IR" smtClean="0"/>
              <a:t>دفعات</a:t>
            </a:r>
            <a:r>
              <a:rPr lang="en-US" smtClean="0"/>
              <a:t> </a:t>
            </a:r>
            <a:r>
              <a:rPr lang="fa-IR" smtClean="0"/>
              <a:t>معین</a:t>
            </a:r>
            <a:endParaRPr lang="en-US" smtClean="0"/>
          </a:p>
          <a:p>
            <a:pPr lvl="1" eaLnBrk="1" hangingPunct="1"/>
            <a:r>
              <a:rPr lang="fa-IR" smtClean="0"/>
              <a:t>توقف</a:t>
            </a:r>
            <a:r>
              <a:rPr lang="en-US" smtClean="0"/>
              <a:t> </a:t>
            </a:r>
            <a:r>
              <a:rPr lang="fa-IR" smtClean="0"/>
              <a:t>وقتی</a:t>
            </a:r>
            <a:r>
              <a:rPr lang="en-US" smtClean="0"/>
              <a:t> </a:t>
            </a:r>
            <a:r>
              <a:rPr lang="fa-IR" smtClean="0"/>
              <a:t>که</a:t>
            </a:r>
            <a:r>
              <a:rPr lang="en-US" smtClean="0"/>
              <a:t> </a:t>
            </a:r>
            <a:r>
              <a:rPr lang="fa-IR" smtClean="0"/>
              <a:t>خطا</a:t>
            </a:r>
            <a:r>
              <a:rPr lang="en-US" smtClean="0"/>
              <a:t> </a:t>
            </a:r>
            <a:r>
              <a:rPr lang="fa-IR" smtClean="0"/>
              <a:t>از</a:t>
            </a:r>
            <a:r>
              <a:rPr lang="en-US" smtClean="0"/>
              <a:t> </a:t>
            </a:r>
            <a:r>
              <a:rPr lang="fa-IR" smtClean="0"/>
              <a:t>یک</a:t>
            </a:r>
            <a:r>
              <a:rPr lang="en-US" smtClean="0"/>
              <a:t> </a:t>
            </a:r>
            <a:r>
              <a:rPr lang="fa-IR" smtClean="0"/>
              <a:t>مقدار</a:t>
            </a:r>
            <a:r>
              <a:rPr lang="en-US" smtClean="0"/>
              <a:t> </a:t>
            </a:r>
            <a:r>
              <a:rPr lang="fa-IR" smtClean="0"/>
              <a:t>تعیین</a:t>
            </a:r>
            <a:r>
              <a:rPr lang="en-US" smtClean="0"/>
              <a:t> </a:t>
            </a:r>
            <a:r>
              <a:rPr lang="fa-IR" smtClean="0"/>
              <a:t>شده</a:t>
            </a:r>
            <a:r>
              <a:rPr lang="en-US" smtClean="0"/>
              <a:t> </a:t>
            </a:r>
            <a:r>
              <a:rPr lang="fa-IR" smtClean="0"/>
              <a:t>کمتر</a:t>
            </a:r>
            <a:r>
              <a:rPr lang="en-US" smtClean="0"/>
              <a:t> </a:t>
            </a:r>
            <a:r>
              <a:rPr lang="fa-IR" smtClean="0"/>
              <a:t>شود </a:t>
            </a:r>
            <a:endParaRPr lang="en-US" smtClean="0"/>
          </a:p>
          <a:p>
            <a:pPr lvl="1" eaLnBrk="1" hangingPunct="1"/>
            <a:r>
              <a:rPr lang="fa-IR" smtClean="0"/>
              <a:t>توقف</a:t>
            </a:r>
            <a:r>
              <a:rPr lang="en-US" smtClean="0"/>
              <a:t> </a:t>
            </a:r>
            <a:r>
              <a:rPr lang="fa-IR" smtClean="0"/>
              <a:t>وقتی</a:t>
            </a:r>
            <a:r>
              <a:rPr lang="en-US" smtClean="0"/>
              <a:t> </a:t>
            </a:r>
            <a:r>
              <a:rPr lang="fa-IR" smtClean="0"/>
              <a:t>که</a:t>
            </a:r>
            <a:r>
              <a:rPr lang="en-US" smtClean="0"/>
              <a:t> </a:t>
            </a:r>
            <a:r>
              <a:rPr lang="fa-IR" smtClean="0"/>
              <a:t>خطا</a:t>
            </a:r>
            <a:r>
              <a:rPr lang="en-US" smtClean="0"/>
              <a:t> </a:t>
            </a:r>
            <a:r>
              <a:rPr lang="fa-IR" smtClean="0"/>
              <a:t>در</a:t>
            </a:r>
            <a:r>
              <a:rPr lang="en-US" smtClean="0"/>
              <a:t> </a:t>
            </a:r>
            <a:r>
              <a:rPr lang="fa-IR" smtClean="0"/>
              <a:t>مثالهای</a:t>
            </a:r>
            <a:r>
              <a:rPr lang="en-US" smtClean="0"/>
              <a:t> </a:t>
            </a:r>
            <a:r>
              <a:rPr lang="fa-IR" smtClean="0"/>
              <a:t>مجموعه</a:t>
            </a:r>
            <a:r>
              <a:rPr lang="en-US" smtClean="0"/>
              <a:t> </a:t>
            </a:r>
            <a:r>
              <a:rPr lang="fa-IR" smtClean="0"/>
              <a:t>تائید</a:t>
            </a:r>
            <a:r>
              <a:rPr lang="en-US" smtClean="0"/>
              <a:t> </a:t>
            </a:r>
            <a:r>
              <a:rPr lang="fa-IR" smtClean="0"/>
              <a:t>از</a:t>
            </a:r>
            <a:r>
              <a:rPr lang="en-US" smtClean="0"/>
              <a:t> </a:t>
            </a:r>
            <a:r>
              <a:rPr lang="fa-IR" smtClean="0"/>
              <a:t>قاعده</a:t>
            </a:r>
            <a:r>
              <a:rPr lang="en-US" smtClean="0"/>
              <a:t> </a:t>
            </a:r>
            <a:r>
              <a:rPr lang="fa-IR" smtClean="0"/>
              <a:t>خاصی</a:t>
            </a:r>
            <a:r>
              <a:rPr lang="en-US" smtClean="0"/>
              <a:t> </a:t>
            </a:r>
            <a:r>
              <a:rPr lang="fa-IR" smtClean="0"/>
              <a:t>پیروی</a:t>
            </a:r>
            <a:r>
              <a:rPr lang="en-US" smtClean="0"/>
              <a:t> </a:t>
            </a:r>
            <a:r>
              <a:rPr lang="fa-IR" smtClean="0"/>
              <a:t>نماید </a:t>
            </a:r>
            <a:endParaRPr lang="en-US" smtClean="0"/>
          </a:p>
          <a:p>
            <a:pPr eaLnBrk="1" hangingPunct="1">
              <a:buFont typeface="Wingdings" pitchFamily="2" charset="2"/>
              <a:buNone/>
            </a:pPr>
            <a:r>
              <a:rPr lang="fa-IR" smtClean="0"/>
              <a:t>اگر</a:t>
            </a:r>
            <a:r>
              <a:rPr lang="en-US" smtClean="0"/>
              <a:t> </a:t>
            </a:r>
            <a:r>
              <a:rPr lang="fa-IR" smtClean="0"/>
              <a:t>دفعات</a:t>
            </a:r>
            <a:r>
              <a:rPr lang="en-US" smtClean="0"/>
              <a:t> </a:t>
            </a:r>
            <a:r>
              <a:rPr lang="fa-IR" smtClean="0"/>
              <a:t>تکرار</a:t>
            </a:r>
            <a:r>
              <a:rPr lang="en-US" smtClean="0"/>
              <a:t> </a:t>
            </a:r>
            <a:r>
              <a:rPr lang="fa-IR" smtClean="0"/>
              <a:t>کم</a:t>
            </a:r>
            <a:r>
              <a:rPr lang="en-US" smtClean="0"/>
              <a:t> </a:t>
            </a:r>
            <a:r>
              <a:rPr lang="fa-IR" smtClean="0"/>
              <a:t>باشد</a:t>
            </a:r>
            <a:r>
              <a:rPr lang="en-US" smtClean="0"/>
              <a:t> </a:t>
            </a:r>
            <a:r>
              <a:rPr lang="fa-IR" smtClean="0"/>
              <a:t>خطا</a:t>
            </a:r>
            <a:r>
              <a:rPr lang="en-US" smtClean="0"/>
              <a:t> </a:t>
            </a:r>
            <a:r>
              <a:rPr lang="fa-IR" smtClean="0"/>
              <a:t>خواهیم</a:t>
            </a:r>
            <a:r>
              <a:rPr lang="en-US" smtClean="0"/>
              <a:t> </a:t>
            </a:r>
            <a:r>
              <a:rPr lang="fa-IR" smtClean="0"/>
              <a:t>داشت</a:t>
            </a:r>
            <a:r>
              <a:rPr lang="en-US" smtClean="0"/>
              <a:t> </a:t>
            </a:r>
            <a:r>
              <a:rPr lang="fa-IR" smtClean="0"/>
              <a:t>و</a:t>
            </a:r>
            <a:r>
              <a:rPr lang="en-US" smtClean="0"/>
              <a:t> </a:t>
            </a:r>
            <a:r>
              <a:rPr lang="fa-IR" smtClean="0"/>
              <a:t>اگر</a:t>
            </a:r>
            <a:r>
              <a:rPr lang="en-US" smtClean="0"/>
              <a:t> </a:t>
            </a:r>
            <a:r>
              <a:rPr lang="fa-IR" smtClean="0"/>
              <a:t>زیاد</a:t>
            </a:r>
            <a:r>
              <a:rPr lang="en-US" smtClean="0"/>
              <a:t> </a:t>
            </a:r>
            <a:r>
              <a:rPr lang="fa-IR" smtClean="0"/>
              <a:t>باشد</a:t>
            </a:r>
            <a:r>
              <a:rPr lang="en-US" smtClean="0"/>
              <a:t> </a:t>
            </a:r>
            <a:r>
              <a:rPr lang="fa-IR" smtClean="0"/>
              <a:t>مسئله</a:t>
            </a:r>
            <a:r>
              <a:rPr lang="en-US" smtClean="0"/>
              <a:t> Overfitting </a:t>
            </a:r>
            <a:r>
              <a:rPr lang="fa-IR" smtClean="0"/>
              <a:t>رخ</a:t>
            </a:r>
            <a:r>
              <a:rPr lang="en-US" smtClean="0"/>
              <a:t> </a:t>
            </a:r>
            <a:r>
              <a:rPr lang="fa-IR" smtClean="0"/>
              <a:t>خواهد</a:t>
            </a:r>
            <a:r>
              <a:rPr lang="en-US" smtClean="0"/>
              <a:t> </a:t>
            </a:r>
            <a:r>
              <a:rPr lang="fa-IR" smtClean="0"/>
              <a:t>داد</a:t>
            </a:r>
            <a:r>
              <a:rPr lang="en-US" smtClean="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algn="r" eaLnBrk="1" hangingPunct="1"/>
            <a:r>
              <a:rPr lang="fa-IR" smtClean="0"/>
              <a:t>محنی یادگیری</a:t>
            </a:r>
            <a:endParaRPr lang="en-US" smtClean="0"/>
          </a:p>
        </p:txBody>
      </p:sp>
      <p:graphicFrame>
        <p:nvGraphicFramePr>
          <p:cNvPr id="4098" name="Object 3"/>
          <p:cNvGraphicFramePr>
            <a:graphicFrameLocks noGrp="1" noChangeAspect="1"/>
          </p:cNvGraphicFramePr>
          <p:nvPr>
            <p:ph idx="1"/>
          </p:nvPr>
        </p:nvGraphicFramePr>
        <p:xfrm>
          <a:off x="1995488" y="2133600"/>
          <a:ext cx="5153025" cy="3581400"/>
        </p:xfrm>
        <a:graphic>
          <a:graphicData uri="http://schemas.openxmlformats.org/presentationml/2006/ole">
            <mc:AlternateContent xmlns:mc="http://schemas.openxmlformats.org/markup-compatibility/2006">
              <mc:Choice xmlns:v="urn:schemas-microsoft-com:vml" Requires="v">
                <p:oleObj spid="_x0000_s4104" name="Bitmap Image" r:id="rId3" imgW="5152381" imgH="3580952" progId="Paint.Picture">
                  <p:embed/>
                </p:oleObj>
              </mc:Choice>
              <mc:Fallback>
                <p:oleObj name="Bitmap Image" r:id="rId3" imgW="5152381" imgH="3580952"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488" y="2133600"/>
                        <a:ext cx="5153025"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eaLnBrk="1" hangingPunct="1"/>
            <a:r>
              <a:rPr lang="fa-IR" smtClean="0"/>
              <a:t>مرور</a:t>
            </a:r>
            <a:r>
              <a:rPr lang="en-US" smtClean="0"/>
              <a:t> </a:t>
            </a:r>
            <a:r>
              <a:rPr lang="fa-IR" smtClean="0"/>
              <a:t>الگوریتم</a:t>
            </a:r>
            <a:r>
              <a:rPr lang="en-US" smtClean="0"/>
              <a:t> BP </a:t>
            </a:r>
          </a:p>
        </p:txBody>
      </p:sp>
      <p:sp>
        <p:nvSpPr>
          <p:cNvPr id="113667" name="Rectangle 3"/>
          <p:cNvSpPr>
            <a:spLocks noGrp="1" noChangeArrowheads="1"/>
          </p:cNvSpPr>
          <p:nvPr>
            <p:ph type="body" idx="1"/>
          </p:nvPr>
        </p:nvSpPr>
        <p:spPr/>
        <p:txBody>
          <a:bodyPr/>
          <a:lstStyle/>
          <a:p>
            <a:pPr eaLnBrk="1" hangingPunct="1">
              <a:lnSpc>
                <a:spcPct val="90000"/>
              </a:lnSpc>
              <a:defRPr/>
            </a:pPr>
            <a:r>
              <a:rPr lang="fa-IR" dirty="0" smtClean="0"/>
              <a:t>این</a:t>
            </a:r>
            <a:r>
              <a:rPr lang="en-US" dirty="0" smtClean="0"/>
              <a:t> </a:t>
            </a:r>
            <a:r>
              <a:rPr lang="fa-IR" dirty="0" smtClean="0"/>
              <a:t>الگوریتم</a:t>
            </a:r>
            <a:r>
              <a:rPr lang="en-US" dirty="0" smtClean="0"/>
              <a:t> </a:t>
            </a:r>
            <a:r>
              <a:rPr lang="fa-IR" dirty="0" smtClean="0"/>
              <a:t>یک</a:t>
            </a:r>
            <a:r>
              <a:rPr lang="en-US" dirty="0" smtClean="0"/>
              <a:t> </a:t>
            </a:r>
            <a:r>
              <a:rPr lang="fa-IR" dirty="0" smtClean="0"/>
              <a:t>جستجوی</a:t>
            </a:r>
            <a:r>
              <a:rPr lang="en-US" dirty="0" smtClean="0"/>
              <a:t> gradient descent </a:t>
            </a:r>
            <a:r>
              <a:rPr lang="fa-IR" dirty="0" smtClean="0"/>
              <a:t>در</a:t>
            </a:r>
            <a:r>
              <a:rPr lang="en-US" dirty="0" smtClean="0"/>
              <a:t> </a:t>
            </a:r>
            <a:r>
              <a:rPr lang="fa-IR" dirty="0" smtClean="0"/>
              <a:t>فضای</a:t>
            </a:r>
            <a:r>
              <a:rPr lang="en-US" dirty="0" smtClean="0"/>
              <a:t> </a:t>
            </a:r>
            <a:r>
              <a:rPr lang="fa-IR" dirty="0" smtClean="0"/>
              <a:t>وزنها</a:t>
            </a:r>
            <a:r>
              <a:rPr lang="en-US" dirty="0" smtClean="0"/>
              <a:t> </a:t>
            </a:r>
            <a:r>
              <a:rPr lang="fa-IR" dirty="0" smtClean="0"/>
              <a:t>انجام</a:t>
            </a:r>
            <a:r>
              <a:rPr lang="en-US" dirty="0" smtClean="0"/>
              <a:t> </a:t>
            </a:r>
            <a:r>
              <a:rPr lang="fa-IR" dirty="0" smtClean="0"/>
              <a:t>میدهد</a:t>
            </a:r>
            <a:r>
              <a:rPr lang="en-US" dirty="0" smtClean="0"/>
              <a:t>.</a:t>
            </a:r>
          </a:p>
          <a:p>
            <a:pPr eaLnBrk="1" hangingPunct="1">
              <a:lnSpc>
                <a:spcPct val="90000"/>
              </a:lnSpc>
              <a:defRPr/>
            </a:pPr>
            <a:r>
              <a:rPr lang="fa-IR" dirty="0" smtClean="0"/>
              <a:t>ممکن</a:t>
            </a:r>
            <a:r>
              <a:rPr lang="en-US" dirty="0" smtClean="0"/>
              <a:t> </a:t>
            </a:r>
            <a:r>
              <a:rPr lang="fa-IR" dirty="0" smtClean="0"/>
              <a:t>است</a:t>
            </a:r>
            <a:r>
              <a:rPr lang="en-US" dirty="0" smtClean="0"/>
              <a:t> </a:t>
            </a:r>
            <a:r>
              <a:rPr lang="fa-IR" dirty="0" smtClean="0"/>
              <a:t>در</a:t>
            </a:r>
            <a:r>
              <a:rPr lang="en-US" dirty="0" smtClean="0"/>
              <a:t> </a:t>
            </a:r>
            <a:r>
              <a:rPr lang="fa-IR" dirty="0" smtClean="0"/>
              <a:t>یک</a:t>
            </a:r>
            <a:r>
              <a:rPr lang="en-US" dirty="0" smtClean="0"/>
              <a:t> </a:t>
            </a:r>
            <a:r>
              <a:rPr lang="fa-IR" dirty="0" smtClean="0"/>
              <a:t>مینیمم</a:t>
            </a:r>
            <a:r>
              <a:rPr lang="en-US" dirty="0" smtClean="0"/>
              <a:t> </a:t>
            </a:r>
            <a:r>
              <a:rPr lang="fa-IR" dirty="0" smtClean="0"/>
              <a:t>محلی</a:t>
            </a:r>
            <a:r>
              <a:rPr lang="en-US" dirty="0" smtClean="0"/>
              <a:t> </a:t>
            </a:r>
            <a:r>
              <a:rPr lang="fa-IR" dirty="0" smtClean="0"/>
              <a:t>گیر</a:t>
            </a:r>
            <a:r>
              <a:rPr lang="en-US" dirty="0" smtClean="0"/>
              <a:t> </a:t>
            </a:r>
            <a:r>
              <a:rPr lang="fa-IR" dirty="0" smtClean="0"/>
              <a:t>بیافتد.</a:t>
            </a:r>
            <a:endParaRPr lang="en-US" dirty="0" smtClean="0"/>
          </a:p>
          <a:p>
            <a:pPr eaLnBrk="1" hangingPunct="1">
              <a:lnSpc>
                <a:spcPct val="90000"/>
              </a:lnSpc>
              <a:defRPr/>
            </a:pPr>
            <a:r>
              <a:rPr lang="fa-IR" dirty="0" smtClean="0"/>
              <a:t>در</a:t>
            </a:r>
            <a:r>
              <a:rPr lang="en-US" dirty="0" smtClean="0"/>
              <a:t> </a:t>
            </a:r>
            <a:r>
              <a:rPr lang="fa-IR" dirty="0" smtClean="0"/>
              <a:t>عمل</a:t>
            </a:r>
            <a:r>
              <a:rPr lang="en-US" dirty="0" smtClean="0"/>
              <a:t> </a:t>
            </a:r>
            <a:r>
              <a:rPr lang="fa-IR" dirty="0" smtClean="0"/>
              <a:t>بسیار</a:t>
            </a:r>
            <a:r>
              <a:rPr lang="en-US" dirty="0" smtClean="0"/>
              <a:t> </a:t>
            </a:r>
            <a:r>
              <a:rPr lang="fa-IR" dirty="0" smtClean="0"/>
              <a:t>موثر</a:t>
            </a:r>
            <a:r>
              <a:rPr lang="en-US" dirty="0" smtClean="0"/>
              <a:t> </a:t>
            </a:r>
            <a:r>
              <a:rPr lang="fa-IR" dirty="0" smtClean="0"/>
              <a:t>بوده</a:t>
            </a:r>
            <a:r>
              <a:rPr lang="en-US" dirty="0" smtClean="0"/>
              <a:t> </a:t>
            </a:r>
            <a:r>
              <a:rPr lang="fa-IR" dirty="0" smtClean="0"/>
              <a:t>است.</a:t>
            </a:r>
            <a:endParaRPr lang="en-US" dirty="0" smtClean="0"/>
          </a:p>
          <a:p>
            <a:pPr eaLnBrk="1" hangingPunct="1">
              <a:lnSpc>
                <a:spcPct val="90000"/>
              </a:lnSpc>
              <a:defRPr/>
            </a:pPr>
            <a:endParaRPr lang="en-US" dirty="0" smtClean="0"/>
          </a:p>
          <a:p>
            <a:pPr eaLnBrk="1" hangingPunct="1">
              <a:lnSpc>
                <a:spcPct val="90000"/>
              </a:lnSpc>
              <a:buFont typeface="Wingdings" pitchFamily="2" charset="2"/>
              <a:buNone/>
              <a:defRPr/>
            </a:pPr>
            <a:r>
              <a:rPr lang="fa-IR" dirty="0" smtClean="0"/>
              <a:t>برای</a:t>
            </a:r>
            <a:r>
              <a:rPr lang="en-US" dirty="0" smtClean="0"/>
              <a:t> </a:t>
            </a:r>
            <a:r>
              <a:rPr lang="fa-IR" dirty="0" smtClean="0"/>
              <a:t>پرهیز</a:t>
            </a:r>
            <a:r>
              <a:rPr lang="en-US" dirty="0" smtClean="0"/>
              <a:t> </a:t>
            </a:r>
            <a:r>
              <a:rPr lang="fa-IR" dirty="0" smtClean="0"/>
              <a:t>از</a:t>
            </a:r>
            <a:r>
              <a:rPr lang="en-US" dirty="0" smtClean="0"/>
              <a:t> </a:t>
            </a:r>
            <a:r>
              <a:rPr lang="fa-IR" dirty="0" smtClean="0"/>
              <a:t>مینیمم</a:t>
            </a:r>
            <a:r>
              <a:rPr lang="en-US" dirty="0" smtClean="0"/>
              <a:t> </a:t>
            </a:r>
            <a:r>
              <a:rPr lang="fa-IR" dirty="0" smtClean="0"/>
              <a:t>محلی</a:t>
            </a:r>
            <a:r>
              <a:rPr lang="en-US" dirty="0" smtClean="0"/>
              <a:t> </a:t>
            </a:r>
            <a:r>
              <a:rPr lang="fa-IR" dirty="0" smtClean="0"/>
              <a:t>روشهای</a:t>
            </a:r>
            <a:r>
              <a:rPr lang="en-US" dirty="0" smtClean="0"/>
              <a:t> </a:t>
            </a:r>
            <a:r>
              <a:rPr lang="fa-IR" dirty="0" smtClean="0"/>
              <a:t>مختلفی</a:t>
            </a:r>
            <a:r>
              <a:rPr lang="en-US" dirty="0" smtClean="0"/>
              <a:t> </a:t>
            </a:r>
            <a:r>
              <a:rPr lang="fa-IR" dirty="0" smtClean="0"/>
              <a:t>وجود</a:t>
            </a:r>
            <a:r>
              <a:rPr lang="en-US" dirty="0" smtClean="0"/>
              <a:t> </a:t>
            </a:r>
            <a:r>
              <a:rPr lang="fa-IR" dirty="0" smtClean="0"/>
              <a:t>دارد</a:t>
            </a:r>
            <a:r>
              <a:rPr lang="en-US" dirty="0" smtClean="0"/>
              <a:t>:</a:t>
            </a:r>
          </a:p>
          <a:p>
            <a:pPr lvl="1" eaLnBrk="1" hangingPunct="1">
              <a:lnSpc>
                <a:spcPct val="90000"/>
              </a:lnSpc>
              <a:defRPr/>
            </a:pPr>
            <a:r>
              <a:rPr lang="fa-IR" dirty="0" smtClean="0"/>
              <a:t>افزودن</a:t>
            </a:r>
            <a:r>
              <a:rPr lang="en-US" dirty="0" smtClean="0"/>
              <a:t> </a:t>
            </a:r>
            <a:r>
              <a:rPr lang="fa-IR" dirty="0" smtClean="0"/>
              <a:t>ممنتم</a:t>
            </a:r>
            <a:endParaRPr lang="en-US" dirty="0" smtClean="0"/>
          </a:p>
          <a:p>
            <a:pPr lvl="1" eaLnBrk="1" hangingPunct="1">
              <a:lnSpc>
                <a:spcPct val="90000"/>
              </a:lnSpc>
              <a:defRPr/>
            </a:pPr>
            <a:r>
              <a:rPr lang="fa-IR" dirty="0" smtClean="0"/>
              <a:t>استفاده</a:t>
            </a:r>
            <a:r>
              <a:rPr lang="en-US" dirty="0" smtClean="0"/>
              <a:t> </a:t>
            </a:r>
            <a:r>
              <a:rPr lang="fa-IR" dirty="0" smtClean="0"/>
              <a:t>از</a:t>
            </a:r>
            <a:r>
              <a:rPr lang="en-US" dirty="0" smtClean="0"/>
              <a:t> </a:t>
            </a:r>
            <a:r>
              <a:rPr lang="en-US" dirty="0" smtClean="0">
                <a:effectLst>
                  <a:outerShdw blurRad="38100" dist="38100" dir="2700000" algn="tl">
                    <a:srgbClr val="C0C0C0"/>
                  </a:outerShdw>
                </a:effectLst>
              </a:rPr>
              <a:t>stochastic gradient descent</a:t>
            </a:r>
          </a:p>
          <a:p>
            <a:pPr lvl="1" eaLnBrk="1" hangingPunct="1">
              <a:lnSpc>
                <a:spcPct val="90000"/>
              </a:lnSpc>
              <a:defRPr/>
            </a:pPr>
            <a:r>
              <a:rPr lang="fa-IR" dirty="0" smtClean="0"/>
              <a:t>استفاده</a:t>
            </a:r>
            <a:r>
              <a:rPr lang="en-US" dirty="0" smtClean="0"/>
              <a:t> </a:t>
            </a:r>
            <a:r>
              <a:rPr lang="fa-IR" dirty="0" smtClean="0"/>
              <a:t>ازشبکه</a:t>
            </a:r>
            <a:r>
              <a:rPr lang="en-US" dirty="0" smtClean="0"/>
              <a:t> </a:t>
            </a:r>
            <a:r>
              <a:rPr lang="fa-IR" dirty="0" smtClean="0"/>
              <a:t>های</a:t>
            </a:r>
            <a:r>
              <a:rPr lang="en-US" dirty="0" smtClean="0"/>
              <a:t> </a:t>
            </a:r>
            <a:r>
              <a:rPr lang="fa-IR" dirty="0" smtClean="0"/>
              <a:t>مختلف</a:t>
            </a:r>
            <a:r>
              <a:rPr lang="en-US" dirty="0" smtClean="0"/>
              <a:t> </a:t>
            </a:r>
            <a:r>
              <a:rPr lang="fa-IR" dirty="0" smtClean="0"/>
              <a:t>با</a:t>
            </a:r>
            <a:r>
              <a:rPr lang="en-US" dirty="0" smtClean="0"/>
              <a:t> </a:t>
            </a:r>
            <a:r>
              <a:rPr lang="fa-IR" dirty="0" smtClean="0"/>
              <a:t>مقادیر</a:t>
            </a:r>
            <a:r>
              <a:rPr lang="en-US" dirty="0" smtClean="0"/>
              <a:t> </a:t>
            </a:r>
            <a:r>
              <a:rPr lang="fa-IR" dirty="0" smtClean="0"/>
              <a:t>متفاوتی</a:t>
            </a:r>
            <a:r>
              <a:rPr lang="en-US" dirty="0" smtClean="0"/>
              <a:t> </a:t>
            </a:r>
            <a:r>
              <a:rPr lang="fa-IR" dirty="0" smtClean="0"/>
              <a:t>برای</a:t>
            </a:r>
            <a:r>
              <a:rPr lang="en-US" dirty="0" smtClean="0"/>
              <a:t> </a:t>
            </a:r>
            <a:r>
              <a:rPr lang="fa-IR" dirty="0" smtClean="0"/>
              <a:t>وزنهای</a:t>
            </a:r>
            <a:r>
              <a:rPr lang="en-US" dirty="0" smtClean="0"/>
              <a:t> </a:t>
            </a:r>
            <a:r>
              <a:rPr lang="fa-IR" dirty="0" smtClean="0"/>
              <a:t>اولیه</a:t>
            </a: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r" eaLnBrk="1" hangingPunct="1"/>
            <a:r>
              <a:rPr lang="fa-IR" smtClean="0"/>
              <a:t>افزودن</a:t>
            </a:r>
            <a:r>
              <a:rPr lang="en-US" smtClean="0"/>
              <a:t> </a:t>
            </a:r>
            <a:r>
              <a:rPr lang="fa-IR" smtClean="0"/>
              <a:t>ممنتم</a:t>
            </a:r>
            <a:endParaRPr lang="en-US" smtClean="0"/>
          </a:p>
        </p:txBody>
      </p:sp>
      <p:sp>
        <p:nvSpPr>
          <p:cNvPr id="114691" name="Rectangle 3"/>
          <p:cNvSpPr>
            <a:spLocks noGrp="1" noChangeArrowheads="1"/>
          </p:cNvSpPr>
          <p:nvPr>
            <p:ph type="body" idx="1"/>
          </p:nvPr>
        </p:nvSpPr>
        <p:spPr>
          <a:xfrm>
            <a:off x="457200" y="1719263"/>
            <a:ext cx="8305800" cy="5138737"/>
          </a:xfrm>
        </p:spPr>
        <p:txBody>
          <a:bodyPr/>
          <a:lstStyle/>
          <a:p>
            <a:pPr eaLnBrk="1" hangingPunct="1">
              <a:lnSpc>
                <a:spcPct val="90000"/>
              </a:lnSpc>
              <a:defRPr/>
            </a:pPr>
            <a:r>
              <a:rPr lang="fa-IR" smtClean="0"/>
              <a:t>میتوان</a:t>
            </a:r>
            <a:r>
              <a:rPr lang="en-US" smtClean="0"/>
              <a:t> </a:t>
            </a:r>
            <a:r>
              <a:rPr lang="fa-IR" smtClean="0"/>
              <a:t>قانون</a:t>
            </a:r>
            <a:r>
              <a:rPr lang="en-US" smtClean="0"/>
              <a:t> </a:t>
            </a:r>
            <a:r>
              <a:rPr lang="fa-IR" smtClean="0"/>
              <a:t>تغییر</a:t>
            </a:r>
            <a:r>
              <a:rPr lang="en-US" smtClean="0"/>
              <a:t> </a:t>
            </a:r>
            <a:r>
              <a:rPr lang="fa-IR" smtClean="0"/>
              <a:t>وزنها</a:t>
            </a:r>
            <a:r>
              <a:rPr lang="en-US" smtClean="0"/>
              <a:t> </a:t>
            </a:r>
            <a:r>
              <a:rPr lang="fa-IR" smtClean="0"/>
              <a:t>را</a:t>
            </a:r>
            <a:r>
              <a:rPr lang="en-US" smtClean="0"/>
              <a:t> </a:t>
            </a:r>
            <a:r>
              <a:rPr lang="fa-IR" smtClean="0"/>
              <a:t>طوری</a:t>
            </a:r>
            <a:r>
              <a:rPr lang="en-US" smtClean="0"/>
              <a:t> </a:t>
            </a:r>
            <a:r>
              <a:rPr lang="fa-IR" smtClean="0"/>
              <a:t>در</a:t>
            </a:r>
            <a:r>
              <a:rPr lang="en-US" smtClean="0"/>
              <a:t> </a:t>
            </a:r>
            <a:r>
              <a:rPr lang="fa-IR" smtClean="0"/>
              <a:t>نظر</a:t>
            </a:r>
            <a:r>
              <a:rPr lang="en-US" smtClean="0"/>
              <a:t> </a:t>
            </a:r>
            <a:r>
              <a:rPr lang="fa-IR" smtClean="0"/>
              <a:t>گرفت</a:t>
            </a:r>
            <a:r>
              <a:rPr lang="en-US" smtClean="0"/>
              <a:t> </a:t>
            </a:r>
            <a:r>
              <a:rPr lang="fa-IR" smtClean="0"/>
              <a:t>که</a:t>
            </a:r>
            <a:r>
              <a:rPr lang="en-US" smtClean="0"/>
              <a:t> </a:t>
            </a:r>
            <a:r>
              <a:rPr lang="fa-IR" smtClean="0"/>
              <a:t>تغییر</a:t>
            </a:r>
            <a:r>
              <a:rPr lang="en-US" smtClean="0"/>
              <a:t> </a:t>
            </a:r>
            <a:r>
              <a:rPr lang="fa-IR" smtClean="0"/>
              <a:t>وزن</a:t>
            </a:r>
            <a:r>
              <a:rPr lang="en-US" smtClean="0"/>
              <a:t> </a:t>
            </a:r>
            <a:r>
              <a:rPr lang="fa-IR" smtClean="0"/>
              <a:t>در</a:t>
            </a:r>
            <a:r>
              <a:rPr lang="en-US" smtClean="0"/>
              <a:t> </a:t>
            </a:r>
            <a:r>
              <a:rPr lang="fa-IR" smtClean="0"/>
              <a:t>تکرار</a:t>
            </a:r>
            <a:r>
              <a:rPr lang="en-US" smtClean="0"/>
              <a:t> n </a:t>
            </a:r>
            <a:r>
              <a:rPr lang="fa-IR" smtClean="0"/>
              <a:t>ام</a:t>
            </a:r>
            <a:r>
              <a:rPr lang="en-US" smtClean="0"/>
              <a:t> </a:t>
            </a:r>
            <a:r>
              <a:rPr lang="fa-IR" smtClean="0"/>
              <a:t>تا</a:t>
            </a:r>
            <a:r>
              <a:rPr lang="en-US" smtClean="0"/>
              <a:t> </a:t>
            </a:r>
            <a:r>
              <a:rPr lang="fa-IR" smtClean="0"/>
              <a:t>حدی</a:t>
            </a:r>
            <a:r>
              <a:rPr lang="en-US" smtClean="0"/>
              <a:t> </a:t>
            </a:r>
            <a:r>
              <a:rPr lang="fa-IR" smtClean="0"/>
              <a:t>به</a:t>
            </a:r>
            <a:r>
              <a:rPr lang="en-US" smtClean="0"/>
              <a:t>  </a:t>
            </a:r>
            <a:r>
              <a:rPr lang="fa-IR" smtClean="0"/>
              <a:t>اندازه</a:t>
            </a:r>
            <a:r>
              <a:rPr lang="en-US" smtClean="0"/>
              <a:t> </a:t>
            </a:r>
            <a:r>
              <a:rPr lang="fa-IR" smtClean="0"/>
              <a:t>تغییروزن</a:t>
            </a:r>
            <a:r>
              <a:rPr lang="en-US" smtClean="0"/>
              <a:t> </a:t>
            </a:r>
            <a:r>
              <a:rPr lang="fa-IR" smtClean="0"/>
              <a:t>در</a:t>
            </a:r>
            <a:r>
              <a:rPr lang="en-US" smtClean="0"/>
              <a:t> </a:t>
            </a:r>
            <a:r>
              <a:rPr lang="fa-IR" smtClean="0"/>
              <a:t>تکرار</a:t>
            </a:r>
            <a:r>
              <a:rPr lang="en-US" smtClean="0"/>
              <a:t> </a:t>
            </a:r>
            <a:r>
              <a:rPr lang="fa-IR" smtClean="0"/>
              <a:t>قبلی</a:t>
            </a:r>
            <a:r>
              <a:rPr lang="en-US" smtClean="0"/>
              <a:t> </a:t>
            </a:r>
            <a:r>
              <a:rPr lang="fa-IR" smtClean="0"/>
              <a:t>بستگی</a:t>
            </a:r>
            <a:r>
              <a:rPr lang="en-US" smtClean="0"/>
              <a:t> </a:t>
            </a:r>
            <a:r>
              <a:rPr lang="fa-IR" smtClean="0"/>
              <a:t>داشته</a:t>
            </a:r>
            <a:r>
              <a:rPr lang="en-US" smtClean="0"/>
              <a:t> </a:t>
            </a:r>
            <a:r>
              <a:rPr lang="fa-IR" smtClean="0"/>
              <a:t>باشد</a:t>
            </a:r>
            <a:r>
              <a:rPr lang="en-US" smtClean="0"/>
              <a:t>.</a:t>
            </a:r>
          </a:p>
          <a:p>
            <a:pPr algn="l" rtl="0" eaLnBrk="1" hangingPunct="1">
              <a:lnSpc>
                <a:spcPct val="90000"/>
              </a:lnSpc>
              <a:spcBef>
                <a:spcPct val="0"/>
              </a:spcBef>
              <a:buClrTx/>
              <a:buSzTx/>
              <a:buFontTx/>
              <a:buNone/>
              <a:defRPr/>
            </a:pPr>
            <a:r>
              <a:rPr lang="en-US" smtClean="0">
                <a:effectLst>
                  <a:outerShdw blurRad="38100" dist="38100" dir="2700000" algn="tl">
                    <a:srgbClr val="C0C0C0"/>
                  </a:outerShdw>
                </a:effectLst>
              </a:rPr>
              <a:t>ΔW</a:t>
            </a:r>
            <a:r>
              <a:rPr lang="en-US" baseline="-25000" smtClean="0">
                <a:effectLst>
                  <a:outerShdw blurRad="38100" dist="38100" dir="2700000" algn="tl">
                    <a:srgbClr val="C0C0C0"/>
                  </a:outerShdw>
                </a:effectLst>
              </a:rPr>
              <a:t>ji</a:t>
            </a:r>
            <a:r>
              <a:rPr lang="en-US" smtClean="0">
                <a:effectLst>
                  <a:outerShdw blurRad="38100" dist="38100" dir="2700000" algn="tl">
                    <a:srgbClr val="C0C0C0"/>
                  </a:outerShdw>
                </a:effectLst>
              </a:rPr>
              <a:t> (n) = η δ</a:t>
            </a:r>
            <a:r>
              <a:rPr lang="en-US" baseline="-25000" smtClean="0">
                <a:effectLst>
                  <a:outerShdw blurRad="38100" dist="38100" dir="2700000" algn="tl">
                    <a:srgbClr val="C0C0C0"/>
                  </a:outerShdw>
                </a:effectLst>
              </a:rPr>
              <a:t>j</a:t>
            </a:r>
            <a:r>
              <a:rPr lang="en-US" smtClean="0">
                <a:effectLst>
                  <a:outerShdw blurRad="38100" dist="38100" dir="2700000" algn="tl">
                    <a:srgbClr val="C0C0C0"/>
                  </a:outerShdw>
                </a:effectLst>
              </a:rPr>
              <a:t> X</a:t>
            </a:r>
            <a:r>
              <a:rPr lang="en-US" baseline="-25000" smtClean="0">
                <a:effectLst>
                  <a:outerShdw blurRad="38100" dist="38100" dir="2700000" algn="tl">
                    <a:srgbClr val="C0C0C0"/>
                  </a:outerShdw>
                </a:effectLst>
              </a:rPr>
              <a:t>ji</a:t>
            </a:r>
            <a:r>
              <a:rPr lang="en-US" smtClean="0">
                <a:effectLst>
                  <a:outerShdw blurRad="38100" dist="38100" dir="2700000" algn="tl">
                    <a:srgbClr val="C0C0C0"/>
                  </a:outerShdw>
                </a:effectLst>
              </a:rPr>
              <a:t>  +   αΔW</a:t>
            </a:r>
            <a:r>
              <a:rPr lang="en-US" baseline="-25000" smtClean="0">
                <a:effectLst>
                  <a:outerShdw blurRad="38100" dist="38100" dir="2700000" algn="tl">
                    <a:srgbClr val="C0C0C0"/>
                  </a:outerShdw>
                </a:effectLst>
              </a:rPr>
              <a:t>ji</a:t>
            </a:r>
            <a:r>
              <a:rPr lang="en-US" smtClean="0">
                <a:effectLst>
                  <a:outerShdw blurRad="38100" dist="38100" dir="2700000" algn="tl">
                    <a:srgbClr val="C0C0C0"/>
                  </a:outerShdw>
                </a:effectLst>
              </a:rPr>
              <a:t> (n-1) </a:t>
            </a:r>
          </a:p>
          <a:p>
            <a:pPr eaLnBrk="1" hangingPunct="1">
              <a:lnSpc>
                <a:spcPct val="90000"/>
              </a:lnSpc>
              <a:defRPr/>
            </a:pPr>
            <a:endParaRPr lang="en-US" smtClean="0"/>
          </a:p>
          <a:p>
            <a:pPr eaLnBrk="1" hangingPunct="1">
              <a:lnSpc>
                <a:spcPct val="90000"/>
              </a:lnSpc>
              <a:buFont typeface="Wingdings" pitchFamily="2" charset="2"/>
              <a:buNone/>
              <a:defRPr/>
            </a:pPr>
            <a:r>
              <a:rPr lang="fa-IR" smtClean="0"/>
              <a:t>که</a:t>
            </a:r>
            <a:r>
              <a:rPr lang="en-US" smtClean="0"/>
              <a:t> </a:t>
            </a:r>
            <a:r>
              <a:rPr lang="fa-IR" smtClean="0"/>
              <a:t>در</a:t>
            </a:r>
            <a:r>
              <a:rPr lang="en-US" smtClean="0"/>
              <a:t> </a:t>
            </a:r>
            <a:r>
              <a:rPr lang="fa-IR" smtClean="0"/>
              <a:t>آن</a:t>
            </a:r>
            <a:r>
              <a:rPr lang="en-US" smtClean="0"/>
              <a:t> </a:t>
            </a:r>
            <a:r>
              <a:rPr lang="fa-IR" smtClean="0"/>
              <a:t>مقدارممنتم</a:t>
            </a:r>
            <a:r>
              <a:rPr lang="en-US" smtClean="0"/>
              <a:t>  </a:t>
            </a:r>
            <a:r>
              <a:rPr lang="en-US" smtClean="0">
                <a:effectLst>
                  <a:outerShdw blurRad="38100" dist="38100" dir="2700000" algn="tl">
                    <a:srgbClr val="C0C0C0"/>
                  </a:outerShdw>
                </a:effectLst>
              </a:rPr>
              <a:t>α </a:t>
            </a:r>
            <a:r>
              <a:rPr lang="fa-IR" smtClean="0"/>
              <a:t> بصورت</a:t>
            </a:r>
            <a:r>
              <a:rPr lang="en-US" smtClean="0"/>
              <a:t> </a:t>
            </a:r>
            <a:r>
              <a:rPr lang="en-US" smtClean="0">
                <a:effectLst>
                  <a:outerShdw blurRad="38100" dist="38100" dir="2700000" algn="tl">
                    <a:srgbClr val="C0C0C0"/>
                  </a:outerShdw>
                </a:effectLst>
              </a:rPr>
              <a:t>0 &lt;= α &lt;= 1</a:t>
            </a:r>
            <a:r>
              <a:rPr lang="en-US" smtClean="0"/>
              <a:t> </a:t>
            </a:r>
            <a:r>
              <a:rPr lang="fa-IR" smtClean="0"/>
              <a:t>میباشد</a:t>
            </a:r>
            <a:r>
              <a:rPr lang="en-US" smtClean="0"/>
              <a:t>.</a:t>
            </a:r>
          </a:p>
          <a:p>
            <a:pPr eaLnBrk="1" hangingPunct="1">
              <a:lnSpc>
                <a:spcPct val="90000"/>
              </a:lnSpc>
              <a:buFont typeface="Wingdings" pitchFamily="2" charset="2"/>
              <a:buNone/>
              <a:defRPr/>
            </a:pPr>
            <a:r>
              <a:rPr lang="fa-IR" smtClean="0"/>
              <a:t>افزودن</a:t>
            </a:r>
            <a:r>
              <a:rPr lang="en-US" smtClean="0"/>
              <a:t> </a:t>
            </a:r>
            <a:r>
              <a:rPr lang="fa-IR" smtClean="0"/>
              <a:t>ممنتم</a:t>
            </a:r>
            <a:r>
              <a:rPr lang="en-US" smtClean="0"/>
              <a:t> </a:t>
            </a:r>
            <a:r>
              <a:rPr lang="fa-IR" smtClean="0"/>
              <a:t>باعث</a:t>
            </a:r>
            <a:r>
              <a:rPr lang="en-US" smtClean="0"/>
              <a:t> </a:t>
            </a:r>
            <a:r>
              <a:rPr lang="fa-IR" smtClean="0"/>
              <a:t>میشود</a:t>
            </a:r>
            <a:r>
              <a:rPr lang="en-US" smtClean="0"/>
              <a:t> </a:t>
            </a:r>
            <a:r>
              <a:rPr lang="fa-IR" smtClean="0"/>
              <a:t>تا</a:t>
            </a:r>
            <a:r>
              <a:rPr lang="en-US" smtClean="0"/>
              <a:t> </a:t>
            </a:r>
            <a:r>
              <a:rPr lang="fa-IR" smtClean="0"/>
              <a:t>با</a:t>
            </a:r>
            <a:r>
              <a:rPr lang="en-US" smtClean="0"/>
              <a:t> </a:t>
            </a:r>
            <a:r>
              <a:rPr lang="fa-IR" smtClean="0"/>
              <a:t>حرکت</a:t>
            </a:r>
            <a:r>
              <a:rPr lang="en-US" smtClean="0"/>
              <a:t> </a:t>
            </a:r>
            <a:r>
              <a:rPr lang="fa-IR" smtClean="0"/>
              <a:t>در</a:t>
            </a:r>
            <a:r>
              <a:rPr lang="en-US" smtClean="0"/>
              <a:t> </a:t>
            </a:r>
            <a:r>
              <a:rPr lang="fa-IR" smtClean="0"/>
              <a:t>مسیر</a:t>
            </a:r>
            <a:r>
              <a:rPr lang="en-US" smtClean="0"/>
              <a:t> </a:t>
            </a:r>
            <a:r>
              <a:rPr lang="fa-IR" smtClean="0"/>
              <a:t>قبلی</a:t>
            </a:r>
            <a:r>
              <a:rPr lang="en-US" smtClean="0"/>
              <a:t> </a:t>
            </a:r>
            <a:r>
              <a:rPr lang="fa-IR" smtClean="0"/>
              <a:t>در</a:t>
            </a:r>
            <a:r>
              <a:rPr lang="en-US" smtClean="0"/>
              <a:t> </a:t>
            </a:r>
            <a:r>
              <a:rPr lang="fa-IR" smtClean="0"/>
              <a:t>سطح</a:t>
            </a:r>
            <a:r>
              <a:rPr lang="en-US" smtClean="0"/>
              <a:t> </a:t>
            </a:r>
            <a:r>
              <a:rPr lang="fa-IR" smtClean="0"/>
              <a:t>خطا</a:t>
            </a:r>
            <a:r>
              <a:rPr lang="en-US" smtClean="0"/>
              <a:t>:</a:t>
            </a:r>
          </a:p>
          <a:p>
            <a:pPr lvl="1" eaLnBrk="1" hangingPunct="1">
              <a:lnSpc>
                <a:spcPct val="90000"/>
              </a:lnSpc>
              <a:defRPr/>
            </a:pPr>
            <a:r>
              <a:rPr lang="fa-IR" smtClean="0"/>
              <a:t>از</a:t>
            </a:r>
            <a:r>
              <a:rPr lang="en-US" smtClean="0"/>
              <a:t> </a:t>
            </a:r>
            <a:r>
              <a:rPr lang="fa-IR" smtClean="0"/>
              <a:t>گیر</a:t>
            </a:r>
            <a:r>
              <a:rPr lang="en-US" smtClean="0"/>
              <a:t> </a:t>
            </a:r>
            <a:r>
              <a:rPr lang="fa-IR" smtClean="0"/>
              <a:t>افتادن</a:t>
            </a:r>
            <a:r>
              <a:rPr lang="en-US" smtClean="0"/>
              <a:t> </a:t>
            </a:r>
            <a:r>
              <a:rPr lang="fa-IR" smtClean="0"/>
              <a:t>در</a:t>
            </a:r>
            <a:r>
              <a:rPr lang="en-US" smtClean="0"/>
              <a:t> </a:t>
            </a:r>
            <a:r>
              <a:rPr lang="fa-IR" smtClean="0"/>
              <a:t>مینیم</a:t>
            </a:r>
            <a:r>
              <a:rPr lang="en-US" smtClean="0"/>
              <a:t> </a:t>
            </a:r>
            <a:r>
              <a:rPr lang="fa-IR" smtClean="0"/>
              <a:t>محلی</a:t>
            </a:r>
            <a:r>
              <a:rPr lang="en-US" smtClean="0"/>
              <a:t> </a:t>
            </a:r>
            <a:r>
              <a:rPr lang="fa-IR" smtClean="0"/>
              <a:t>پرهیز</a:t>
            </a:r>
            <a:r>
              <a:rPr lang="en-US" smtClean="0"/>
              <a:t> </a:t>
            </a:r>
            <a:r>
              <a:rPr lang="fa-IR" smtClean="0"/>
              <a:t>شود</a:t>
            </a:r>
            <a:endParaRPr lang="en-US" smtClean="0"/>
          </a:p>
          <a:p>
            <a:pPr lvl="1" eaLnBrk="1" hangingPunct="1">
              <a:lnSpc>
                <a:spcPct val="90000"/>
              </a:lnSpc>
              <a:defRPr/>
            </a:pPr>
            <a:r>
              <a:rPr lang="fa-IR" smtClean="0"/>
              <a:t>از</a:t>
            </a:r>
            <a:r>
              <a:rPr lang="en-US" smtClean="0"/>
              <a:t> </a:t>
            </a:r>
            <a:r>
              <a:rPr lang="fa-IR" smtClean="0"/>
              <a:t>قرارگرفتن</a:t>
            </a:r>
            <a:r>
              <a:rPr lang="en-US" smtClean="0"/>
              <a:t> </a:t>
            </a:r>
            <a:r>
              <a:rPr lang="fa-IR" smtClean="0"/>
              <a:t>در</a:t>
            </a:r>
            <a:r>
              <a:rPr lang="en-US" smtClean="0"/>
              <a:t> </a:t>
            </a:r>
            <a:r>
              <a:rPr lang="fa-IR" smtClean="0"/>
              <a:t>سطوح</a:t>
            </a:r>
            <a:r>
              <a:rPr lang="en-US" smtClean="0"/>
              <a:t> </a:t>
            </a:r>
            <a:r>
              <a:rPr lang="fa-IR" smtClean="0"/>
              <a:t>صاف</a:t>
            </a:r>
            <a:r>
              <a:rPr lang="en-US" smtClean="0"/>
              <a:t> </a:t>
            </a:r>
            <a:r>
              <a:rPr lang="fa-IR" smtClean="0"/>
              <a:t>پرهیز</a:t>
            </a:r>
            <a:r>
              <a:rPr lang="en-US" smtClean="0"/>
              <a:t> </a:t>
            </a:r>
            <a:r>
              <a:rPr lang="fa-IR" smtClean="0"/>
              <a:t>شود</a:t>
            </a:r>
            <a:endParaRPr lang="en-US" smtClean="0"/>
          </a:p>
          <a:p>
            <a:pPr lvl="1" eaLnBrk="1" hangingPunct="1">
              <a:lnSpc>
                <a:spcPct val="90000"/>
              </a:lnSpc>
              <a:defRPr/>
            </a:pPr>
            <a:r>
              <a:rPr lang="fa-IR" smtClean="0"/>
              <a:t>با</a:t>
            </a:r>
            <a:r>
              <a:rPr lang="en-US" smtClean="0"/>
              <a:t> </a:t>
            </a:r>
            <a:r>
              <a:rPr lang="fa-IR" smtClean="0"/>
              <a:t>افزایش</a:t>
            </a:r>
            <a:r>
              <a:rPr lang="en-US" smtClean="0"/>
              <a:t> </a:t>
            </a:r>
            <a:r>
              <a:rPr lang="fa-IR" smtClean="0"/>
              <a:t>تدریجی</a:t>
            </a:r>
            <a:r>
              <a:rPr lang="en-US" smtClean="0"/>
              <a:t> </a:t>
            </a:r>
            <a:r>
              <a:rPr lang="fa-IR" smtClean="0"/>
              <a:t>مقدار</a:t>
            </a:r>
            <a:r>
              <a:rPr lang="en-US" smtClean="0"/>
              <a:t> </a:t>
            </a:r>
            <a:r>
              <a:rPr lang="fa-IR" smtClean="0"/>
              <a:t>پله</a:t>
            </a:r>
            <a:r>
              <a:rPr lang="en-US" smtClean="0"/>
              <a:t> </a:t>
            </a:r>
            <a:r>
              <a:rPr lang="fa-IR" smtClean="0"/>
              <a:t>تغییرات،</a:t>
            </a:r>
            <a:r>
              <a:rPr lang="en-US" smtClean="0"/>
              <a:t> </a:t>
            </a:r>
            <a:r>
              <a:rPr lang="fa-IR" smtClean="0"/>
              <a:t>سرعت</a:t>
            </a:r>
            <a:r>
              <a:rPr lang="en-US" smtClean="0"/>
              <a:t> </a:t>
            </a:r>
            <a:r>
              <a:rPr lang="fa-IR" smtClean="0"/>
              <a:t>جستجو</a:t>
            </a:r>
            <a:r>
              <a:rPr lang="en-US" smtClean="0"/>
              <a:t> </a:t>
            </a:r>
            <a:r>
              <a:rPr lang="fa-IR" smtClean="0"/>
              <a:t>افزایش</a:t>
            </a:r>
            <a:r>
              <a:rPr lang="en-US" smtClean="0"/>
              <a:t> </a:t>
            </a:r>
            <a:r>
              <a:rPr lang="fa-IR" smtClean="0"/>
              <a:t>یابد</a:t>
            </a:r>
            <a:r>
              <a:rPr lang="en-US" smtClean="0"/>
              <a:t>.</a:t>
            </a:r>
          </a:p>
        </p:txBody>
      </p:sp>
      <p:sp>
        <p:nvSpPr>
          <p:cNvPr id="43012" name="Text Box 5"/>
          <p:cNvSpPr txBox="1">
            <a:spLocks noChangeArrowheads="1"/>
          </p:cNvSpPr>
          <p:nvPr/>
        </p:nvSpPr>
        <p:spPr bwMode="auto">
          <a:xfrm>
            <a:off x="2051050" y="3657600"/>
            <a:ext cx="1398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fa-IR">
                <a:solidFill>
                  <a:srgbClr val="990033"/>
                </a:solidFill>
              </a:rPr>
              <a:t>قانون</a:t>
            </a:r>
            <a:r>
              <a:rPr lang="en-US">
                <a:solidFill>
                  <a:srgbClr val="990033"/>
                </a:solidFill>
              </a:rPr>
              <a:t> </a:t>
            </a:r>
            <a:r>
              <a:rPr lang="fa-IR">
                <a:solidFill>
                  <a:srgbClr val="990033"/>
                </a:solidFill>
              </a:rPr>
              <a:t>تغییر</a:t>
            </a:r>
            <a:r>
              <a:rPr lang="en-US">
                <a:solidFill>
                  <a:srgbClr val="990033"/>
                </a:solidFill>
              </a:rPr>
              <a:t> </a:t>
            </a:r>
            <a:r>
              <a:rPr lang="fa-IR">
                <a:solidFill>
                  <a:srgbClr val="990033"/>
                </a:solidFill>
              </a:rPr>
              <a:t>وزن</a:t>
            </a:r>
            <a:endParaRPr lang="en-US">
              <a:solidFill>
                <a:srgbClr val="990033"/>
              </a:solidFill>
            </a:endParaRPr>
          </a:p>
        </p:txBody>
      </p:sp>
      <p:sp>
        <p:nvSpPr>
          <p:cNvPr id="43013" name="Text Box 6"/>
          <p:cNvSpPr txBox="1">
            <a:spLocks noChangeArrowheads="1"/>
          </p:cNvSpPr>
          <p:nvPr/>
        </p:nvSpPr>
        <p:spPr bwMode="auto">
          <a:xfrm>
            <a:off x="4114800" y="3657600"/>
            <a:ext cx="1120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fa-IR">
                <a:solidFill>
                  <a:srgbClr val="990033"/>
                </a:solidFill>
              </a:rPr>
              <a:t>عبارت</a:t>
            </a:r>
            <a:r>
              <a:rPr lang="en-US">
                <a:solidFill>
                  <a:srgbClr val="990033"/>
                </a:solidFill>
              </a:rPr>
              <a:t> </a:t>
            </a:r>
            <a:r>
              <a:rPr lang="fa-IR">
                <a:solidFill>
                  <a:srgbClr val="990033"/>
                </a:solidFill>
              </a:rPr>
              <a:t>ممنتم</a:t>
            </a:r>
            <a:endParaRPr lang="en-US">
              <a:solidFill>
                <a:srgbClr val="990033"/>
              </a:solidFill>
            </a:endParaRPr>
          </a:p>
        </p:txBody>
      </p:sp>
      <p:sp>
        <p:nvSpPr>
          <p:cNvPr id="43014" name="Line 7"/>
          <p:cNvSpPr>
            <a:spLocks noChangeShapeType="1"/>
          </p:cNvSpPr>
          <p:nvPr/>
        </p:nvSpPr>
        <p:spPr bwMode="auto">
          <a:xfrm>
            <a:off x="2209800" y="3733800"/>
            <a:ext cx="106680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5" name="Line 8"/>
          <p:cNvSpPr>
            <a:spLocks noChangeShapeType="1"/>
          </p:cNvSpPr>
          <p:nvPr/>
        </p:nvSpPr>
        <p:spPr bwMode="auto">
          <a:xfrm>
            <a:off x="4038600" y="3733800"/>
            <a:ext cx="137160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r" eaLnBrk="1" hangingPunct="1"/>
            <a:r>
              <a:rPr lang="fa-IR" smtClean="0"/>
              <a:t>قدرت</a:t>
            </a:r>
            <a:r>
              <a:rPr lang="en-US" smtClean="0"/>
              <a:t> </a:t>
            </a:r>
            <a:r>
              <a:rPr lang="fa-IR" smtClean="0"/>
              <a:t>نمایش</a:t>
            </a:r>
            <a:r>
              <a:rPr lang="en-US" smtClean="0"/>
              <a:t> </a:t>
            </a:r>
            <a:r>
              <a:rPr lang="fa-IR" smtClean="0"/>
              <a:t>توابع</a:t>
            </a:r>
            <a:endParaRPr lang="en-US" smtClean="0"/>
          </a:p>
        </p:txBody>
      </p:sp>
      <p:sp>
        <p:nvSpPr>
          <p:cNvPr id="44035" name="Rectangle 3"/>
          <p:cNvSpPr>
            <a:spLocks noGrp="1" noChangeArrowheads="1"/>
          </p:cNvSpPr>
          <p:nvPr>
            <p:ph type="body" idx="1"/>
          </p:nvPr>
        </p:nvSpPr>
        <p:spPr/>
        <p:txBody>
          <a:bodyPr/>
          <a:lstStyle/>
          <a:p>
            <a:pPr eaLnBrk="1" hangingPunct="1"/>
            <a:r>
              <a:rPr lang="fa-IR" sz="2600" smtClean="0"/>
              <a:t>گرچه</a:t>
            </a:r>
            <a:r>
              <a:rPr lang="en-US" sz="2600" smtClean="0"/>
              <a:t> </a:t>
            </a:r>
            <a:r>
              <a:rPr lang="fa-IR" sz="2600" smtClean="0"/>
              <a:t>قدرت</a:t>
            </a:r>
            <a:r>
              <a:rPr lang="en-US" sz="2600" smtClean="0"/>
              <a:t> </a:t>
            </a:r>
            <a:r>
              <a:rPr lang="fa-IR" sz="2600" smtClean="0"/>
              <a:t>نمایش</a:t>
            </a:r>
            <a:r>
              <a:rPr lang="en-US" sz="2600" smtClean="0"/>
              <a:t> </a:t>
            </a:r>
            <a:r>
              <a:rPr lang="fa-IR" sz="2600" smtClean="0"/>
              <a:t>توابع</a:t>
            </a:r>
            <a:r>
              <a:rPr lang="en-US" sz="2600" smtClean="0"/>
              <a:t> </a:t>
            </a:r>
            <a:r>
              <a:rPr lang="fa-IR" sz="2600" smtClean="0"/>
              <a:t>به</a:t>
            </a:r>
            <a:r>
              <a:rPr lang="en-US" sz="2600" smtClean="0"/>
              <a:t> </a:t>
            </a:r>
            <a:r>
              <a:rPr lang="fa-IR" sz="2600" smtClean="0"/>
              <a:t>توسط</a:t>
            </a:r>
            <a:r>
              <a:rPr lang="en-US" sz="2600" smtClean="0"/>
              <a:t> </a:t>
            </a:r>
            <a:r>
              <a:rPr lang="fa-IR" sz="2600" smtClean="0"/>
              <a:t>یک</a:t>
            </a:r>
            <a:r>
              <a:rPr lang="en-US" sz="2600" smtClean="0"/>
              <a:t> </a:t>
            </a:r>
            <a:r>
              <a:rPr lang="fa-IR" sz="2600" smtClean="0"/>
              <a:t>شبکه</a:t>
            </a:r>
            <a:r>
              <a:rPr lang="en-US" sz="2600" smtClean="0"/>
              <a:t> feedforward </a:t>
            </a:r>
            <a:r>
              <a:rPr lang="fa-IR" sz="2600" smtClean="0"/>
              <a:t>بسته</a:t>
            </a:r>
            <a:r>
              <a:rPr lang="en-US" sz="2600" smtClean="0"/>
              <a:t> </a:t>
            </a:r>
            <a:r>
              <a:rPr lang="fa-IR" sz="2600" smtClean="0"/>
              <a:t>به</a:t>
            </a:r>
            <a:r>
              <a:rPr lang="en-US" sz="2600" smtClean="0"/>
              <a:t> </a:t>
            </a:r>
            <a:r>
              <a:rPr lang="fa-IR" sz="2600" smtClean="0"/>
              <a:t>عمق</a:t>
            </a:r>
            <a:r>
              <a:rPr lang="en-US" sz="2600" smtClean="0"/>
              <a:t> </a:t>
            </a:r>
            <a:r>
              <a:rPr lang="fa-IR" sz="2600" smtClean="0"/>
              <a:t>و</a:t>
            </a:r>
            <a:r>
              <a:rPr lang="en-US" sz="2600" smtClean="0"/>
              <a:t> </a:t>
            </a:r>
            <a:r>
              <a:rPr lang="fa-IR" sz="2600" smtClean="0"/>
              <a:t>گستردگی</a:t>
            </a:r>
            <a:r>
              <a:rPr lang="en-US" sz="2600" smtClean="0"/>
              <a:t> </a:t>
            </a:r>
            <a:r>
              <a:rPr lang="fa-IR" sz="2600" smtClean="0"/>
              <a:t>شبکه</a:t>
            </a:r>
            <a:r>
              <a:rPr lang="en-US" sz="2600" smtClean="0"/>
              <a:t> </a:t>
            </a:r>
            <a:r>
              <a:rPr lang="fa-IR" sz="2600" smtClean="0"/>
              <a:t>دارد،</a:t>
            </a:r>
            <a:r>
              <a:rPr lang="en-US" sz="2600" smtClean="0"/>
              <a:t> </a:t>
            </a:r>
            <a:r>
              <a:rPr lang="fa-IR" sz="2600" smtClean="0"/>
              <a:t>با</a:t>
            </a:r>
            <a:r>
              <a:rPr lang="en-US" sz="2600" smtClean="0"/>
              <a:t> </a:t>
            </a:r>
            <a:r>
              <a:rPr lang="fa-IR" sz="2600" smtClean="0"/>
              <a:t>این</a:t>
            </a:r>
            <a:r>
              <a:rPr lang="en-US" sz="2600" smtClean="0"/>
              <a:t> </a:t>
            </a:r>
            <a:r>
              <a:rPr lang="fa-IR" sz="2600" smtClean="0"/>
              <a:t>وجود</a:t>
            </a:r>
            <a:r>
              <a:rPr lang="en-US" sz="2600" smtClean="0"/>
              <a:t> </a:t>
            </a:r>
            <a:r>
              <a:rPr lang="fa-IR" sz="2600" smtClean="0"/>
              <a:t>موارد</a:t>
            </a:r>
            <a:r>
              <a:rPr lang="en-US" sz="2600" smtClean="0"/>
              <a:t> </a:t>
            </a:r>
            <a:r>
              <a:rPr lang="fa-IR" sz="2600" smtClean="0"/>
              <a:t>زیر</a:t>
            </a:r>
            <a:r>
              <a:rPr lang="en-US" sz="2600" smtClean="0"/>
              <a:t> </a:t>
            </a:r>
            <a:r>
              <a:rPr lang="fa-IR" sz="2600" smtClean="0"/>
              <a:t>را</a:t>
            </a:r>
            <a:r>
              <a:rPr lang="en-US" sz="2600" smtClean="0"/>
              <a:t> </a:t>
            </a:r>
            <a:r>
              <a:rPr lang="fa-IR" sz="2600" smtClean="0"/>
              <a:t>میتوان</a:t>
            </a:r>
            <a:r>
              <a:rPr lang="en-US" sz="2600" smtClean="0"/>
              <a:t> </a:t>
            </a:r>
            <a:r>
              <a:rPr lang="fa-IR" sz="2600" smtClean="0"/>
              <a:t>به</a:t>
            </a:r>
            <a:r>
              <a:rPr lang="en-US" sz="2600" smtClean="0"/>
              <a:t> </a:t>
            </a:r>
            <a:r>
              <a:rPr lang="fa-IR" sz="2600" smtClean="0"/>
              <a:t>صورت</a:t>
            </a:r>
            <a:r>
              <a:rPr lang="en-US" sz="2600" smtClean="0"/>
              <a:t> </a:t>
            </a:r>
            <a:r>
              <a:rPr lang="fa-IR" sz="2600" smtClean="0"/>
              <a:t>قوانین</a:t>
            </a:r>
            <a:r>
              <a:rPr lang="en-US" sz="2600" smtClean="0"/>
              <a:t> </a:t>
            </a:r>
            <a:r>
              <a:rPr lang="fa-IR" sz="2600" smtClean="0"/>
              <a:t>کلی</a:t>
            </a:r>
            <a:r>
              <a:rPr lang="en-US" sz="2600" smtClean="0"/>
              <a:t> </a:t>
            </a:r>
            <a:r>
              <a:rPr lang="fa-IR" sz="2600" smtClean="0"/>
              <a:t>بیان</a:t>
            </a:r>
            <a:r>
              <a:rPr lang="en-US" sz="2600" smtClean="0"/>
              <a:t> </a:t>
            </a:r>
            <a:r>
              <a:rPr lang="fa-IR" sz="2600" smtClean="0"/>
              <a:t>نمود</a:t>
            </a:r>
            <a:r>
              <a:rPr lang="en-US" sz="2600" smtClean="0"/>
              <a:t>:</a:t>
            </a:r>
          </a:p>
          <a:p>
            <a:pPr eaLnBrk="1" hangingPunct="1"/>
            <a:r>
              <a:rPr lang="fa-IR" sz="2600" smtClean="0">
                <a:solidFill>
                  <a:schemeClr val="hlink"/>
                </a:solidFill>
              </a:rPr>
              <a:t>توابع</a:t>
            </a:r>
            <a:r>
              <a:rPr lang="en-US" sz="2600" smtClean="0">
                <a:solidFill>
                  <a:schemeClr val="hlink"/>
                </a:solidFill>
              </a:rPr>
              <a:t> </a:t>
            </a:r>
            <a:r>
              <a:rPr lang="fa-IR" sz="2600" smtClean="0">
                <a:solidFill>
                  <a:schemeClr val="hlink"/>
                </a:solidFill>
              </a:rPr>
              <a:t>بولی</a:t>
            </a:r>
            <a:r>
              <a:rPr lang="en-US" sz="2600" smtClean="0"/>
              <a:t>: </a:t>
            </a:r>
            <a:r>
              <a:rPr lang="fa-IR" sz="2600" smtClean="0"/>
              <a:t>هر</a:t>
            </a:r>
            <a:r>
              <a:rPr lang="en-US" sz="2600" smtClean="0"/>
              <a:t> </a:t>
            </a:r>
            <a:r>
              <a:rPr lang="fa-IR" sz="2600" smtClean="0"/>
              <a:t>تابع</a:t>
            </a:r>
            <a:r>
              <a:rPr lang="en-US" sz="2600" smtClean="0"/>
              <a:t> </a:t>
            </a:r>
            <a:r>
              <a:rPr lang="fa-IR" sz="2600" smtClean="0"/>
              <a:t>بولی</a:t>
            </a:r>
            <a:r>
              <a:rPr lang="en-US" sz="2600" smtClean="0"/>
              <a:t> </a:t>
            </a:r>
            <a:r>
              <a:rPr lang="fa-IR" sz="2600" smtClean="0"/>
              <a:t>را</a:t>
            </a:r>
            <a:r>
              <a:rPr lang="en-US" sz="2600" smtClean="0"/>
              <a:t> </a:t>
            </a:r>
            <a:r>
              <a:rPr lang="fa-IR" sz="2600" smtClean="0"/>
              <a:t>میتوان</a:t>
            </a:r>
            <a:r>
              <a:rPr lang="en-US" sz="2600" smtClean="0"/>
              <a:t> </a:t>
            </a:r>
            <a:r>
              <a:rPr lang="fa-IR" sz="2600" smtClean="0"/>
              <a:t>توسط</a:t>
            </a:r>
            <a:r>
              <a:rPr lang="en-US" sz="2600" smtClean="0"/>
              <a:t> </a:t>
            </a:r>
            <a:r>
              <a:rPr lang="fa-IR" sz="2600" smtClean="0"/>
              <a:t>یک</a:t>
            </a:r>
            <a:r>
              <a:rPr lang="en-US" sz="2600" smtClean="0"/>
              <a:t> </a:t>
            </a:r>
            <a:r>
              <a:rPr lang="fa-IR" sz="2600" smtClean="0"/>
              <a:t>شبکه</a:t>
            </a:r>
            <a:r>
              <a:rPr lang="en-US" sz="2600" smtClean="0"/>
              <a:t> </a:t>
            </a:r>
            <a:r>
              <a:rPr lang="fa-IR" sz="2600" smtClean="0"/>
              <a:t>دو</a:t>
            </a:r>
            <a:r>
              <a:rPr lang="en-US" sz="2600" smtClean="0"/>
              <a:t> </a:t>
            </a:r>
            <a:r>
              <a:rPr lang="fa-IR" sz="2600" smtClean="0"/>
              <a:t>لایه</a:t>
            </a:r>
            <a:r>
              <a:rPr lang="en-US" sz="2600" smtClean="0"/>
              <a:t> </a:t>
            </a:r>
            <a:r>
              <a:rPr lang="fa-IR" sz="2600" smtClean="0"/>
              <a:t>پیاده</a:t>
            </a:r>
            <a:r>
              <a:rPr lang="en-US" sz="2600" smtClean="0"/>
              <a:t> </a:t>
            </a:r>
            <a:r>
              <a:rPr lang="fa-IR" sz="2600" smtClean="0"/>
              <a:t>سازی</a:t>
            </a:r>
            <a:r>
              <a:rPr lang="en-US" sz="2600" smtClean="0"/>
              <a:t> </a:t>
            </a:r>
            <a:r>
              <a:rPr lang="fa-IR" sz="2600" smtClean="0"/>
              <a:t>نمود</a:t>
            </a:r>
            <a:r>
              <a:rPr lang="en-US" sz="2600" smtClean="0"/>
              <a:t>.</a:t>
            </a:r>
          </a:p>
          <a:p>
            <a:pPr eaLnBrk="1" hangingPunct="1"/>
            <a:r>
              <a:rPr lang="fa-IR" sz="2600" smtClean="0">
                <a:solidFill>
                  <a:schemeClr val="hlink"/>
                </a:solidFill>
              </a:rPr>
              <a:t>توابع</a:t>
            </a:r>
            <a:r>
              <a:rPr lang="en-US" sz="2600" smtClean="0">
                <a:solidFill>
                  <a:schemeClr val="hlink"/>
                </a:solidFill>
              </a:rPr>
              <a:t> </a:t>
            </a:r>
            <a:r>
              <a:rPr lang="fa-IR" sz="2600" smtClean="0">
                <a:solidFill>
                  <a:schemeClr val="hlink"/>
                </a:solidFill>
              </a:rPr>
              <a:t>پیوسته</a:t>
            </a:r>
            <a:r>
              <a:rPr lang="en-US" sz="2600" smtClean="0"/>
              <a:t>: </a:t>
            </a:r>
            <a:r>
              <a:rPr lang="fa-IR" sz="2600" smtClean="0"/>
              <a:t>هر</a:t>
            </a:r>
            <a:r>
              <a:rPr lang="en-US" sz="2600" smtClean="0"/>
              <a:t> </a:t>
            </a:r>
            <a:r>
              <a:rPr lang="fa-IR" sz="2600" smtClean="0"/>
              <a:t>تابع</a:t>
            </a:r>
            <a:r>
              <a:rPr lang="en-US" sz="2600" smtClean="0"/>
              <a:t> </a:t>
            </a:r>
            <a:r>
              <a:rPr lang="fa-IR" sz="2600" smtClean="0"/>
              <a:t>پیوسته</a:t>
            </a:r>
            <a:r>
              <a:rPr lang="en-US" sz="2600" smtClean="0"/>
              <a:t> </a:t>
            </a:r>
            <a:r>
              <a:rPr lang="fa-IR" sz="2600" smtClean="0"/>
              <a:t>محدود</a:t>
            </a:r>
            <a:r>
              <a:rPr lang="en-US" sz="2600" smtClean="0"/>
              <a:t> </a:t>
            </a:r>
            <a:r>
              <a:rPr lang="fa-IR" sz="2600" smtClean="0"/>
              <a:t>را</a:t>
            </a:r>
            <a:r>
              <a:rPr lang="en-US" sz="2600" smtClean="0"/>
              <a:t> </a:t>
            </a:r>
            <a:r>
              <a:rPr lang="fa-IR" sz="2600" smtClean="0"/>
              <a:t>میتوان</a:t>
            </a:r>
            <a:r>
              <a:rPr lang="en-US" sz="2600" smtClean="0"/>
              <a:t> </a:t>
            </a:r>
            <a:r>
              <a:rPr lang="fa-IR" sz="2600" smtClean="0"/>
              <a:t>توسط</a:t>
            </a:r>
            <a:r>
              <a:rPr lang="en-US" sz="2600" smtClean="0"/>
              <a:t> </a:t>
            </a:r>
            <a:r>
              <a:rPr lang="fa-IR" sz="2600" smtClean="0"/>
              <a:t>یک</a:t>
            </a:r>
            <a:r>
              <a:rPr lang="en-US" sz="2600" smtClean="0"/>
              <a:t> </a:t>
            </a:r>
            <a:r>
              <a:rPr lang="fa-IR" sz="2600" smtClean="0"/>
              <a:t>شبکه</a:t>
            </a:r>
            <a:r>
              <a:rPr lang="en-US" sz="2600" smtClean="0"/>
              <a:t> </a:t>
            </a:r>
            <a:r>
              <a:rPr lang="fa-IR" sz="2600" smtClean="0"/>
              <a:t>دو</a:t>
            </a:r>
            <a:r>
              <a:rPr lang="en-US" sz="2600" smtClean="0"/>
              <a:t> </a:t>
            </a:r>
            <a:r>
              <a:rPr lang="fa-IR" sz="2600" smtClean="0"/>
              <a:t>لایه</a:t>
            </a:r>
            <a:r>
              <a:rPr lang="en-US" sz="2600" smtClean="0"/>
              <a:t> </a:t>
            </a:r>
            <a:r>
              <a:rPr lang="fa-IR" sz="2600" smtClean="0"/>
              <a:t>تقریب</a:t>
            </a:r>
            <a:r>
              <a:rPr lang="en-US" sz="2600" smtClean="0"/>
              <a:t> </a:t>
            </a:r>
            <a:r>
              <a:rPr lang="fa-IR" sz="2600" smtClean="0"/>
              <a:t>زد.</a:t>
            </a:r>
            <a:r>
              <a:rPr lang="en-US" sz="2600" smtClean="0"/>
              <a:t> </a:t>
            </a:r>
            <a:r>
              <a:rPr lang="fa-IR" sz="2600" smtClean="0"/>
              <a:t>تئوری</a:t>
            </a:r>
            <a:r>
              <a:rPr lang="en-US" sz="2600" smtClean="0"/>
              <a:t> </a:t>
            </a:r>
            <a:r>
              <a:rPr lang="fa-IR" sz="2600" smtClean="0"/>
              <a:t>مربوطه</a:t>
            </a:r>
            <a:r>
              <a:rPr lang="en-US" sz="2600" smtClean="0"/>
              <a:t> </a:t>
            </a:r>
            <a:r>
              <a:rPr lang="fa-IR" sz="2600" smtClean="0"/>
              <a:t>در</a:t>
            </a:r>
            <a:r>
              <a:rPr lang="en-US" sz="2600" smtClean="0"/>
              <a:t> </a:t>
            </a:r>
            <a:r>
              <a:rPr lang="fa-IR" sz="2600" smtClean="0"/>
              <a:t>مورد</a:t>
            </a:r>
            <a:r>
              <a:rPr lang="en-US" sz="2600" smtClean="0"/>
              <a:t> </a:t>
            </a:r>
            <a:r>
              <a:rPr lang="fa-IR" sz="2600" smtClean="0"/>
              <a:t>شبکه</a:t>
            </a:r>
            <a:r>
              <a:rPr lang="en-US" sz="2600" smtClean="0"/>
              <a:t> </a:t>
            </a:r>
            <a:r>
              <a:rPr lang="fa-IR" sz="2600" smtClean="0"/>
              <a:t>هائی</a:t>
            </a:r>
            <a:r>
              <a:rPr lang="en-US" sz="2600" smtClean="0"/>
              <a:t> </a:t>
            </a:r>
            <a:r>
              <a:rPr lang="fa-IR" sz="2600" smtClean="0"/>
              <a:t>که</a:t>
            </a:r>
            <a:r>
              <a:rPr lang="en-US" sz="2600" smtClean="0"/>
              <a:t> </a:t>
            </a:r>
            <a:r>
              <a:rPr lang="fa-IR" sz="2600" smtClean="0"/>
              <a:t>از</a:t>
            </a:r>
            <a:r>
              <a:rPr lang="en-US" sz="2600" smtClean="0"/>
              <a:t> </a:t>
            </a:r>
            <a:r>
              <a:rPr lang="fa-IR" sz="2600" smtClean="0"/>
              <a:t>تابع</a:t>
            </a:r>
            <a:r>
              <a:rPr lang="en-US" sz="2600" smtClean="0"/>
              <a:t> </a:t>
            </a:r>
            <a:r>
              <a:rPr lang="fa-IR" sz="2600" smtClean="0"/>
              <a:t>سیگموئید</a:t>
            </a:r>
            <a:r>
              <a:rPr lang="en-US" sz="2600" smtClean="0"/>
              <a:t> </a:t>
            </a:r>
            <a:r>
              <a:rPr lang="fa-IR" sz="2600" smtClean="0"/>
              <a:t>در</a:t>
            </a:r>
            <a:r>
              <a:rPr lang="en-US" sz="2600" smtClean="0"/>
              <a:t> </a:t>
            </a:r>
            <a:r>
              <a:rPr lang="fa-IR" sz="2600" smtClean="0"/>
              <a:t>لایه</a:t>
            </a:r>
            <a:r>
              <a:rPr lang="en-US" sz="2600" smtClean="0"/>
              <a:t> </a:t>
            </a:r>
            <a:r>
              <a:rPr lang="fa-IR" sz="2600" smtClean="0"/>
              <a:t>پنهان</a:t>
            </a:r>
            <a:r>
              <a:rPr lang="en-US" sz="2600" smtClean="0"/>
              <a:t> </a:t>
            </a:r>
            <a:r>
              <a:rPr lang="fa-IR" sz="2600" smtClean="0"/>
              <a:t>و</a:t>
            </a:r>
            <a:r>
              <a:rPr lang="en-US" sz="2600" smtClean="0"/>
              <a:t> </a:t>
            </a:r>
            <a:r>
              <a:rPr lang="fa-IR" sz="2600" smtClean="0"/>
              <a:t>لایه</a:t>
            </a:r>
            <a:r>
              <a:rPr lang="en-US" sz="2600" smtClean="0"/>
              <a:t> </a:t>
            </a:r>
            <a:r>
              <a:rPr lang="fa-IR" sz="2600" smtClean="0"/>
              <a:t>خطی</a:t>
            </a:r>
            <a:r>
              <a:rPr lang="en-US" sz="2600" smtClean="0"/>
              <a:t> </a:t>
            </a:r>
            <a:r>
              <a:rPr lang="fa-IR" sz="2600" smtClean="0"/>
              <a:t>در</a:t>
            </a:r>
            <a:r>
              <a:rPr lang="en-US" sz="2600" smtClean="0"/>
              <a:t> </a:t>
            </a:r>
            <a:r>
              <a:rPr lang="fa-IR" sz="2600" smtClean="0"/>
              <a:t>شبکه</a:t>
            </a:r>
            <a:r>
              <a:rPr lang="en-US" sz="2600" smtClean="0"/>
              <a:t> </a:t>
            </a:r>
            <a:r>
              <a:rPr lang="fa-IR" sz="2600" smtClean="0"/>
              <a:t>خروجی</a:t>
            </a:r>
            <a:r>
              <a:rPr lang="en-US" sz="2600" smtClean="0"/>
              <a:t> </a:t>
            </a:r>
            <a:r>
              <a:rPr lang="fa-IR" sz="2600" smtClean="0"/>
              <a:t>استفاده</a:t>
            </a:r>
            <a:r>
              <a:rPr lang="en-US" sz="2600" smtClean="0"/>
              <a:t> </a:t>
            </a:r>
            <a:r>
              <a:rPr lang="fa-IR" sz="2600" smtClean="0"/>
              <a:t>میکنند</a:t>
            </a:r>
            <a:r>
              <a:rPr lang="en-US" sz="2600" smtClean="0"/>
              <a:t> </a:t>
            </a:r>
            <a:r>
              <a:rPr lang="fa-IR" sz="2600" smtClean="0"/>
              <a:t>صادق</a:t>
            </a:r>
            <a:r>
              <a:rPr lang="en-US" sz="2600" smtClean="0"/>
              <a:t> </a:t>
            </a:r>
            <a:r>
              <a:rPr lang="fa-IR" sz="2600" smtClean="0"/>
              <a:t>است</a:t>
            </a:r>
            <a:r>
              <a:rPr lang="en-US" sz="2600" smtClean="0"/>
              <a:t>.</a:t>
            </a:r>
          </a:p>
          <a:p>
            <a:pPr eaLnBrk="1" hangingPunct="1"/>
            <a:r>
              <a:rPr lang="fa-IR" sz="2600" smtClean="0">
                <a:solidFill>
                  <a:schemeClr val="hlink"/>
                </a:solidFill>
              </a:rPr>
              <a:t>توابع</a:t>
            </a:r>
            <a:r>
              <a:rPr lang="en-US" sz="2600" smtClean="0">
                <a:solidFill>
                  <a:schemeClr val="hlink"/>
                </a:solidFill>
              </a:rPr>
              <a:t> </a:t>
            </a:r>
            <a:r>
              <a:rPr lang="fa-IR" sz="2600" smtClean="0">
                <a:solidFill>
                  <a:schemeClr val="hlink"/>
                </a:solidFill>
              </a:rPr>
              <a:t>دلخواه</a:t>
            </a:r>
            <a:r>
              <a:rPr lang="en-US" sz="2600" smtClean="0">
                <a:solidFill>
                  <a:schemeClr val="hlink"/>
                </a:solidFill>
              </a:rPr>
              <a:t>:</a:t>
            </a:r>
            <a:r>
              <a:rPr lang="en-US" sz="2600" smtClean="0"/>
              <a:t> </a:t>
            </a:r>
            <a:r>
              <a:rPr lang="fa-IR" sz="2600" smtClean="0"/>
              <a:t>هر</a:t>
            </a:r>
            <a:r>
              <a:rPr lang="en-US" sz="2600" smtClean="0"/>
              <a:t> </a:t>
            </a:r>
            <a:r>
              <a:rPr lang="fa-IR" sz="2600" smtClean="0"/>
              <a:t>تابع</a:t>
            </a:r>
            <a:r>
              <a:rPr lang="en-US" sz="2600" smtClean="0"/>
              <a:t> </a:t>
            </a:r>
            <a:r>
              <a:rPr lang="fa-IR" sz="2600" smtClean="0"/>
              <a:t>دلخواه</a:t>
            </a:r>
            <a:r>
              <a:rPr lang="en-US" sz="2600" smtClean="0"/>
              <a:t> </a:t>
            </a:r>
            <a:r>
              <a:rPr lang="fa-IR" sz="2600" smtClean="0"/>
              <a:t>را</a:t>
            </a:r>
            <a:r>
              <a:rPr lang="en-US" sz="2600" smtClean="0"/>
              <a:t> </a:t>
            </a:r>
            <a:r>
              <a:rPr lang="fa-IR" sz="2600" smtClean="0"/>
              <a:t>میتوان</a:t>
            </a:r>
            <a:r>
              <a:rPr lang="en-US" sz="2600" smtClean="0"/>
              <a:t> </a:t>
            </a:r>
            <a:r>
              <a:rPr lang="fa-IR" sz="2600" smtClean="0"/>
              <a:t>با</a:t>
            </a:r>
            <a:r>
              <a:rPr lang="en-US" sz="2600" smtClean="0"/>
              <a:t> </a:t>
            </a:r>
            <a:r>
              <a:rPr lang="fa-IR" sz="2600" smtClean="0"/>
              <a:t>یک</a:t>
            </a:r>
            <a:r>
              <a:rPr lang="en-US" sz="2600" smtClean="0"/>
              <a:t> </a:t>
            </a:r>
            <a:r>
              <a:rPr lang="fa-IR" sz="2600" smtClean="0"/>
              <a:t>شبکه</a:t>
            </a:r>
            <a:r>
              <a:rPr lang="en-US" sz="2600" smtClean="0"/>
              <a:t> </a:t>
            </a:r>
            <a:r>
              <a:rPr lang="fa-IR" sz="2600" smtClean="0"/>
              <a:t>سه</a:t>
            </a:r>
            <a:r>
              <a:rPr lang="en-US" sz="2600" smtClean="0"/>
              <a:t> </a:t>
            </a:r>
            <a:r>
              <a:rPr lang="fa-IR" sz="2600" smtClean="0"/>
              <a:t>لایه</a:t>
            </a:r>
            <a:r>
              <a:rPr lang="en-US" sz="2600" smtClean="0"/>
              <a:t> </a:t>
            </a:r>
            <a:r>
              <a:rPr lang="fa-IR" sz="2600" smtClean="0"/>
              <a:t>تا</a:t>
            </a:r>
            <a:r>
              <a:rPr lang="en-US" sz="2600" smtClean="0"/>
              <a:t> </a:t>
            </a:r>
            <a:r>
              <a:rPr lang="fa-IR" sz="2600" smtClean="0"/>
              <a:t>حد</a:t>
            </a:r>
            <a:r>
              <a:rPr lang="en-US" sz="2600" smtClean="0"/>
              <a:t> </a:t>
            </a:r>
            <a:r>
              <a:rPr lang="fa-IR" sz="2600" smtClean="0"/>
              <a:t>قابل</a:t>
            </a:r>
            <a:r>
              <a:rPr lang="en-US" sz="2600" smtClean="0"/>
              <a:t> </a:t>
            </a:r>
            <a:r>
              <a:rPr lang="fa-IR" sz="2600" smtClean="0"/>
              <a:t>قبولی</a:t>
            </a:r>
            <a:r>
              <a:rPr lang="en-US" sz="2600" smtClean="0"/>
              <a:t> </a:t>
            </a:r>
            <a:r>
              <a:rPr lang="fa-IR" sz="2600" smtClean="0"/>
              <a:t>تفریب</a:t>
            </a:r>
            <a:r>
              <a:rPr lang="en-US" sz="2600" smtClean="0"/>
              <a:t> </a:t>
            </a:r>
            <a:r>
              <a:rPr lang="fa-IR" sz="2600" smtClean="0"/>
              <a:t>زد</a:t>
            </a:r>
            <a:r>
              <a:rPr lang="en-US" sz="2600" smtClean="0"/>
              <a:t>.</a:t>
            </a:r>
          </a:p>
        </p:txBody>
      </p:sp>
      <p:sp>
        <p:nvSpPr>
          <p:cNvPr id="44036" name="Rectangle 4"/>
          <p:cNvSpPr>
            <a:spLocks noChangeArrowheads="1"/>
          </p:cNvSpPr>
          <p:nvPr/>
        </p:nvSpPr>
        <p:spPr bwMode="auto">
          <a:xfrm>
            <a:off x="838200" y="6216650"/>
            <a:ext cx="7010400" cy="6413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a-IR">
                <a:solidFill>
                  <a:srgbClr val="CC0000"/>
                </a:solidFill>
              </a:rPr>
              <a:t>با</a:t>
            </a:r>
            <a:r>
              <a:rPr lang="en-US">
                <a:solidFill>
                  <a:srgbClr val="CC0000"/>
                </a:solidFill>
              </a:rPr>
              <a:t> </a:t>
            </a:r>
            <a:r>
              <a:rPr lang="fa-IR">
                <a:solidFill>
                  <a:srgbClr val="CC0000"/>
                </a:solidFill>
              </a:rPr>
              <a:t>این</a:t>
            </a:r>
            <a:r>
              <a:rPr lang="en-US">
                <a:solidFill>
                  <a:srgbClr val="CC0000"/>
                </a:solidFill>
              </a:rPr>
              <a:t> </a:t>
            </a:r>
            <a:r>
              <a:rPr lang="fa-IR">
                <a:solidFill>
                  <a:srgbClr val="CC0000"/>
                </a:solidFill>
              </a:rPr>
              <a:t>وجود</a:t>
            </a:r>
            <a:r>
              <a:rPr lang="en-US">
                <a:solidFill>
                  <a:srgbClr val="CC0000"/>
                </a:solidFill>
              </a:rPr>
              <a:t> </a:t>
            </a:r>
            <a:r>
              <a:rPr lang="fa-IR">
                <a:solidFill>
                  <a:srgbClr val="CC0000"/>
                </a:solidFill>
              </a:rPr>
              <a:t>باید</a:t>
            </a:r>
            <a:r>
              <a:rPr lang="en-US">
                <a:solidFill>
                  <a:srgbClr val="CC0000"/>
                </a:solidFill>
              </a:rPr>
              <a:t> </a:t>
            </a:r>
            <a:r>
              <a:rPr lang="fa-IR">
                <a:solidFill>
                  <a:srgbClr val="CC0000"/>
                </a:solidFill>
              </a:rPr>
              <a:t>درنظر</a:t>
            </a:r>
            <a:r>
              <a:rPr lang="en-US">
                <a:solidFill>
                  <a:srgbClr val="CC0000"/>
                </a:solidFill>
              </a:rPr>
              <a:t> </a:t>
            </a:r>
            <a:r>
              <a:rPr lang="fa-IR">
                <a:solidFill>
                  <a:srgbClr val="CC0000"/>
                </a:solidFill>
              </a:rPr>
              <a:t>داست</a:t>
            </a:r>
            <a:r>
              <a:rPr lang="en-US">
                <a:solidFill>
                  <a:srgbClr val="CC0000"/>
                </a:solidFill>
              </a:rPr>
              <a:t> </a:t>
            </a:r>
            <a:r>
              <a:rPr lang="fa-IR">
                <a:solidFill>
                  <a:srgbClr val="CC0000"/>
                </a:solidFill>
              </a:rPr>
              <a:t>که</a:t>
            </a:r>
            <a:r>
              <a:rPr lang="en-US">
                <a:solidFill>
                  <a:srgbClr val="CC0000"/>
                </a:solidFill>
              </a:rPr>
              <a:t> </a:t>
            </a:r>
            <a:r>
              <a:rPr lang="fa-IR">
                <a:solidFill>
                  <a:srgbClr val="CC0000"/>
                </a:solidFill>
              </a:rPr>
              <a:t>فضای</a:t>
            </a:r>
            <a:r>
              <a:rPr lang="en-US">
                <a:solidFill>
                  <a:srgbClr val="CC0000"/>
                </a:solidFill>
              </a:rPr>
              <a:t> </a:t>
            </a:r>
            <a:r>
              <a:rPr lang="fa-IR">
                <a:solidFill>
                  <a:srgbClr val="CC0000"/>
                </a:solidFill>
              </a:rPr>
              <a:t>فرضیه</a:t>
            </a:r>
            <a:r>
              <a:rPr lang="en-US">
                <a:solidFill>
                  <a:srgbClr val="CC0000"/>
                </a:solidFill>
              </a:rPr>
              <a:t> </a:t>
            </a:r>
            <a:r>
              <a:rPr lang="fa-IR">
                <a:solidFill>
                  <a:srgbClr val="CC0000"/>
                </a:solidFill>
              </a:rPr>
              <a:t>جستجو</a:t>
            </a:r>
            <a:r>
              <a:rPr lang="en-US">
                <a:solidFill>
                  <a:srgbClr val="CC0000"/>
                </a:solidFill>
              </a:rPr>
              <a:t> </a:t>
            </a:r>
            <a:r>
              <a:rPr lang="fa-IR">
                <a:solidFill>
                  <a:srgbClr val="CC0000"/>
                </a:solidFill>
              </a:rPr>
              <a:t>شده</a:t>
            </a:r>
            <a:r>
              <a:rPr lang="en-US">
                <a:solidFill>
                  <a:srgbClr val="CC0000"/>
                </a:solidFill>
              </a:rPr>
              <a:t> </a:t>
            </a:r>
            <a:r>
              <a:rPr lang="fa-IR">
                <a:solidFill>
                  <a:srgbClr val="CC0000"/>
                </a:solidFill>
              </a:rPr>
              <a:t>توسط</a:t>
            </a:r>
            <a:r>
              <a:rPr lang="en-US">
                <a:solidFill>
                  <a:srgbClr val="CC0000"/>
                </a:solidFill>
              </a:rPr>
              <a:t> </a:t>
            </a:r>
            <a:r>
              <a:rPr lang="fa-IR">
                <a:solidFill>
                  <a:srgbClr val="CC0000"/>
                </a:solidFill>
              </a:rPr>
              <a:t>روش</a:t>
            </a:r>
            <a:r>
              <a:rPr lang="en-US">
                <a:solidFill>
                  <a:srgbClr val="CC0000"/>
                </a:solidFill>
              </a:rPr>
              <a:t> gradient deescent </a:t>
            </a:r>
            <a:r>
              <a:rPr lang="fa-IR">
                <a:solidFill>
                  <a:srgbClr val="CC0000"/>
                </a:solidFill>
              </a:rPr>
              <a:t>ممکن</a:t>
            </a:r>
            <a:r>
              <a:rPr lang="en-US">
                <a:solidFill>
                  <a:srgbClr val="CC0000"/>
                </a:solidFill>
              </a:rPr>
              <a:t> </a:t>
            </a:r>
            <a:r>
              <a:rPr lang="fa-IR">
                <a:solidFill>
                  <a:srgbClr val="CC0000"/>
                </a:solidFill>
              </a:rPr>
              <a:t>است</a:t>
            </a:r>
            <a:r>
              <a:rPr lang="en-US">
                <a:solidFill>
                  <a:srgbClr val="CC0000"/>
                </a:solidFill>
              </a:rPr>
              <a:t>  </a:t>
            </a:r>
            <a:r>
              <a:rPr lang="fa-IR">
                <a:solidFill>
                  <a:srgbClr val="CC0000"/>
                </a:solidFill>
              </a:rPr>
              <a:t>در</a:t>
            </a:r>
            <a:r>
              <a:rPr lang="en-US">
                <a:solidFill>
                  <a:srgbClr val="CC0000"/>
                </a:solidFill>
              </a:rPr>
              <a:t> </a:t>
            </a:r>
            <a:r>
              <a:rPr lang="fa-IR">
                <a:solidFill>
                  <a:srgbClr val="CC0000"/>
                </a:solidFill>
              </a:rPr>
              <a:t>برگیرنده</a:t>
            </a:r>
            <a:r>
              <a:rPr lang="en-US">
                <a:solidFill>
                  <a:srgbClr val="CC0000"/>
                </a:solidFill>
              </a:rPr>
              <a:t> </a:t>
            </a:r>
            <a:r>
              <a:rPr lang="fa-IR">
                <a:solidFill>
                  <a:srgbClr val="CC0000"/>
                </a:solidFill>
              </a:rPr>
              <a:t>تمام</a:t>
            </a:r>
            <a:r>
              <a:rPr lang="en-US">
                <a:solidFill>
                  <a:srgbClr val="CC0000"/>
                </a:solidFill>
              </a:rPr>
              <a:t> </a:t>
            </a:r>
            <a:r>
              <a:rPr lang="fa-IR">
                <a:solidFill>
                  <a:srgbClr val="CC0000"/>
                </a:solidFill>
              </a:rPr>
              <a:t>مقادیر</a:t>
            </a:r>
            <a:r>
              <a:rPr lang="en-US">
                <a:solidFill>
                  <a:srgbClr val="CC0000"/>
                </a:solidFill>
              </a:rPr>
              <a:t> </a:t>
            </a:r>
            <a:r>
              <a:rPr lang="fa-IR">
                <a:solidFill>
                  <a:srgbClr val="CC0000"/>
                </a:solidFill>
              </a:rPr>
              <a:t>ممکن</a:t>
            </a:r>
            <a:r>
              <a:rPr lang="en-US">
                <a:solidFill>
                  <a:srgbClr val="CC0000"/>
                </a:solidFill>
              </a:rPr>
              <a:t> </a:t>
            </a:r>
            <a:r>
              <a:rPr lang="fa-IR">
                <a:solidFill>
                  <a:srgbClr val="CC0000"/>
                </a:solidFill>
              </a:rPr>
              <a:t>وزنها</a:t>
            </a:r>
            <a:r>
              <a:rPr lang="en-US">
                <a:solidFill>
                  <a:srgbClr val="CC0000"/>
                </a:solidFill>
              </a:rPr>
              <a:t> </a:t>
            </a:r>
            <a:r>
              <a:rPr lang="fa-IR">
                <a:solidFill>
                  <a:srgbClr val="CC0000"/>
                </a:solidFill>
              </a:rPr>
              <a:t>نباشد</a:t>
            </a:r>
            <a:r>
              <a:rPr lang="en-US">
                <a:solidFill>
                  <a:srgbClr val="CC0000"/>
                </a:solidFill>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r" eaLnBrk="1" hangingPunct="1"/>
            <a:r>
              <a:rPr lang="fa-IR" smtClean="0"/>
              <a:t>شبکه</a:t>
            </a:r>
            <a:r>
              <a:rPr lang="en-US" smtClean="0"/>
              <a:t>  </a:t>
            </a:r>
            <a:r>
              <a:rPr lang="fa-IR" smtClean="0"/>
              <a:t>عصبی</a:t>
            </a:r>
            <a:r>
              <a:rPr lang="en-US" smtClean="0"/>
              <a:t> </a:t>
            </a:r>
            <a:r>
              <a:rPr lang="fa-IR" smtClean="0"/>
              <a:t>چه</a:t>
            </a:r>
            <a:r>
              <a:rPr lang="en-US" smtClean="0"/>
              <a:t> </a:t>
            </a:r>
            <a:r>
              <a:rPr lang="fa-IR" smtClean="0"/>
              <a:t>قابلیتهائی</a:t>
            </a:r>
            <a:r>
              <a:rPr lang="en-US" smtClean="0"/>
              <a:t> </a:t>
            </a:r>
            <a:r>
              <a:rPr lang="fa-IR" smtClean="0"/>
              <a:t>دارد؟</a:t>
            </a:r>
            <a:endParaRPr lang="en-US" smtClean="0"/>
          </a:p>
        </p:txBody>
      </p:sp>
      <p:sp>
        <p:nvSpPr>
          <p:cNvPr id="11267" name="Rectangle 3"/>
          <p:cNvSpPr>
            <a:spLocks noGrp="1" noChangeArrowheads="1"/>
          </p:cNvSpPr>
          <p:nvPr>
            <p:ph type="body" idx="1"/>
          </p:nvPr>
        </p:nvSpPr>
        <p:spPr/>
        <p:txBody>
          <a:bodyPr/>
          <a:lstStyle/>
          <a:p>
            <a:pPr eaLnBrk="1" hangingPunct="1"/>
            <a:r>
              <a:rPr lang="fa-IR" smtClean="0"/>
              <a:t>محاسبه</a:t>
            </a:r>
            <a:r>
              <a:rPr lang="en-US" smtClean="0"/>
              <a:t> </a:t>
            </a:r>
            <a:r>
              <a:rPr lang="fa-IR" smtClean="0"/>
              <a:t>یک</a:t>
            </a:r>
            <a:r>
              <a:rPr lang="en-US" smtClean="0"/>
              <a:t> </a:t>
            </a:r>
            <a:r>
              <a:rPr lang="fa-IR" smtClean="0"/>
              <a:t>تابع</a:t>
            </a:r>
            <a:r>
              <a:rPr lang="en-US" smtClean="0"/>
              <a:t>  </a:t>
            </a:r>
            <a:r>
              <a:rPr lang="fa-IR" smtClean="0"/>
              <a:t>معلوم</a:t>
            </a:r>
            <a:endParaRPr lang="en-US" smtClean="0"/>
          </a:p>
          <a:p>
            <a:pPr eaLnBrk="1" hangingPunct="1"/>
            <a:r>
              <a:rPr lang="fa-IR" smtClean="0"/>
              <a:t>تقریب</a:t>
            </a:r>
            <a:r>
              <a:rPr lang="en-US" smtClean="0"/>
              <a:t> </a:t>
            </a:r>
            <a:r>
              <a:rPr lang="fa-IR" smtClean="0"/>
              <a:t>یک</a:t>
            </a:r>
            <a:r>
              <a:rPr lang="en-US" smtClean="0"/>
              <a:t> </a:t>
            </a:r>
            <a:r>
              <a:rPr lang="fa-IR" smtClean="0"/>
              <a:t>تابع</a:t>
            </a:r>
            <a:r>
              <a:rPr lang="en-US" smtClean="0"/>
              <a:t> </a:t>
            </a:r>
            <a:r>
              <a:rPr lang="fa-IR" smtClean="0"/>
              <a:t>ناشناخته</a:t>
            </a:r>
            <a:endParaRPr lang="en-US" smtClean="0"/>
          </a:p>
          <a:p>
            <a:pPr eaLnBrk="1" hangingPunct="1"/>
            <a:r>
              <a:rPr lang="fa-IR" smtClean="0"/>
              <a:t>شناسائی</a:t>
            </a:r>
            <a:r>
              <a:rPr lang="en-US" smtClean="0"/>
              <a:t> </a:t>
            </a:r>
            <a:r>
              <a:rPr lang="fa-IR" smtClean="0"/>
              <a:t>الگو</a:t>
            </a:r>
            <a:endParaRPr lang="en-US" smtClean="0"/>
          </a:p>
          <a:p>
            <a:pPr eaLnBrk="1" hangingPunct="1"/>
            <a:r>
              <a:rPr lang="fa-IR" smtClean="0"/>
              <a:t>پردازش</a:t>
            </a:r>
            <a:r>
              <a:rPr lang="en-US" smtClean="0"/>
              <a:t>  </a:t>
            </a:r>
            <a:r>
              <a:rPr lang="fa-IR" smtClean="0"/>
              <a:t>سیگنال</a:t>
            </a:r>
            <a:endParaRPr lang="en-US" smtClean="0"/>
          </a:p>
          <a:p>
            <a:pPr eaLnBrk="1" hangingPunct="1"/>
            <a:r>
              <a:rPr lang="fa-IR" smtClean="0"/>
              <a:t>یادگیری</a:t>
            </a:r>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r" eaLnBrk="1" hangingPunct="1"/>
            <a:r>
              <a:rPr lang="fa-IR" smtClean="0"/>
              <a:t>فضای</a:t>
            </a:r>
            <a:r>
              <a:rPr lang="en-US" smtClean="0"/>
              <a:t> </a:t>
            </a:r>
            <a:r>
              <a:rPr lang="fa-IR" smtClean="0"/>
              <a:t>فرضیه</a:t>
            </a:r>
            <a:r>
              <a:rPr lang="en-US" smtClean="0"/>
              <a:t> </a:t>
            </a:r>
            <a:r>
              <a:rPr lang="fa-IR" smtClean="0"/>
              <a:t>و</a:t>
            </a:r>
            <a:r>
              <a:rPr lang="en-US" smtClean="0"/>
              <a:t> </a:t>
            </a:r>
            <a:r>
              <a:rPr lang="fa-IR" smtClean="0"/>
              <a:t>بایاس</a:t>
            </a:r>
            <a:r>
              <a:rPr lang="en-US" smtClean="0"/>
              <a:t> </a:t>
            </a:r>
            <a:r>
              <a:rPr lang="fa-IR" smtClean="0"/>
              <a:t>استقرا</a:t>
            </a:r>
            <a:endParaRPr lang="en-US" smtClean="0"/>
          </a:p>
        </p:txBody>
      </p:sp>
      <p:sp>
        <p:nvSpPr>
          <p:cNvPr id="116739" name="Rectangle 3"/>
          <p:cNvSpPr>
            <a:spLocks noGrp="1" noChangeArrowheads="1"/>
          </p:cNvSpPr>
          <p:nvPr>
            <p:ph type="body" idx="1"/>
          </p:nvPr>
        </p:nvSpPr>
        <p:spPr/>
        <p:txBody>
          <a:bodyPr/>
          <a:lstStyle/>
          <a:p>
            <a:pPr eaLnBrk="1" hangingPunct="1">
              <a:lnSpc>
                <a:spcPct val="90000"/>
              </a:lnSpc>
              <a:defRPr/>
            </a:pPr>
            <a:r>
              <a:rPr lang="fa-IR" smtClean="0"/>
              <a:t>فضای</a:t>
            </a:r>
            <a:r>
              <a:rPr lang="en-US" smtClean="0"/>
              <a:t> </a:t>
            </a:r>
            <a:r>
              <a:rPr lang="fa-IR" smtClean="0"/>
              <a:t>فرضیه</a:t>
            </a:r>
            <a:r>
              <a:rPr lang="en-US" smtClean="0"/>
              <a:t>  </a:t>
            </a:r>
            <a:r>
              <a:rPr lang="fa-IR" smtClean="0"/>
              <a:t>مورد</a:t>
            </a:r>
            <a:r>
              <a:rPr lang="en-US" smtClean="0"/>
              <a:t> </a:t>
            </a:r>
            <a:r>
              <a:rPr lang="fa-IR" smtClean="0"/>
              <a:t>جستجو</a:t>
            </a:r>
            <a:r>
              <a:rPr lang="en-US" smtClean="0"/>
              <a:t> </a:t>
            </a:r>
            <a:r>
              <a:rPr lang="fa-IR" smtClean="0"/>
              <a:t>را</a:t>
            </a:r>
            <a:r>
              <a:rPr lang="en-US" smtClean="0"/>
              <a:t> </a:t>
            </a:r>
            <a:r>
              <a:rPr lang="fa-IR" smtClean="0"/>
              <a:t>میتوان</a:t>
            </a:r>
            <a:r>
              <a:rPr lang="en-US" smtClean="0"/>
              <a:t> </a:t>
            </a:r>
            <a:r>
              <a:rPr lang="fa-IR" smtClean="0"/>
              <a:t>بصورت</a:t>
            </a:r>
            <a:r>
              <a:rPr lang="en-US" smtClean="0"/>
              <a:t> </a:t>
            </a:r>
            <a:r>
              <a:rPr lang="fa-IR" smtClean="0"/>
              <a:t>یک</a:t>
            </a:r>
            <a:r>
              <a:rPr lang="en-US" smtClean="0"/>
              <a:t> </a:t>
            </a:r>
            <a:r>
              <a:rPr lang="fa-IR" smtClean="0"/>
              <a:t>فضای</a:t>
            </a:r>
            <a:r>
              <a:rPr lang="en-US" smtClean="0"/>
              <a:t> </a:t>
            </a:r>
            <a:r>
              <a:rPr lang="fa-IR" smtClean="0"/>
              <a:t>فرضیه</a:t>
            </a:r>
            <a:r>
              <a:rPr lang="en-US" smtClean="0"/>
              <a:t> </a:t>
            </a:r>
            <a:r>
              <a:rPr lang="fa-IR" smtClean="0"/>
              <a:t>اقلیدسی</a:t>
            </a:r>
            <a:r>
              <a:rPr lang="en-US" smtClean="0"/>
              <a:t> n </a:t>
            </a:r>
            <a:r>
              <a:rPr lang="fa-IR" smtClean="0"/>
              <a:t>بعدی</a:t>
            </a:r>
            <a:r>
              <a:rPr lang="en-US" smtClean="0"/>
              <a:t> </a:t>
            </a:r>
            <a:r>
              <a:rPr lang="fa-IR" smtClean="0"/>
              <a:t>از</a:t>
            </a:r>
            <a:r>
              <a:rPr lang="en-US" smtClean="0"/>
              <a:t> </a:t>
            </a:r>
            <a:r>
              <a:rPr lang="fa-IR" smtClean="0"/>
              <a:t>وزنهای</a:t>
            </a:r>
            <a:r>
              <a:rPr lang="en-US" smtClean="0"/>
              <a:t> </a:t>
            </a:r>
            <a:r>
              <a:rPr lang="fa-IR" smtClean="0"/>
              <a:t>شبکه</a:t>
            </a:r>
            <a:r>
              <a:rPr lang="en-US" smtClean="0"/>
              <a:t> </a:t>
            </a:r>
            <a:r>
              <a:rPr lang="fa-IR" smtClean="0"/>
              <a:t>در</a:t>
            </a:r>
            <a:r>
              <a:rPr lang="en-US" smtClean="0"/>
              <a:t> </a:t>
            </a:r>
            <a:r>
              <a:rPr lang="fa-IR" smtClean="0"/>
              <a:t>نظر</a:t>
            </a:r>
            <a:r>
              <a:rPr lang="en-US" smtClean="0"/>
              <a:t> </a:t>
            </a:r>
            <a:r>
              <a:rPr lang="fa-IR" smtClean="0"/>
              <a:t>گرفت</a:t>
            </a:r>
            <a:r>
              <a:rPr lang="en-US" smtClean="0"/>
              <a:t> )</a:t>
            </a:r>
            <a:r>
              <a:rPr lang="fa-IR" smtClean="0"/>
              <a:t>که</a:t>
            </a:r>
            <a:r>
              <a:rPr lang="en-US" smtClean="0"/>
              <a:t>n </a:t>
            </a:r>
            <a:r>
              <a:rPr lang="fa-IR" smtClean="0"/>
              <a:t>تعداد</a:t>
            </a:r>
            <a:r>
              <a:rPr lang="en-US" smtClean="0"/>
              <a:t> </a:t>
            </a:r>
            <a:r>
              <a:rPr lang="fa-IR" smtClean="0"/>
              <a:t>وزنهاست</a:t>
            </a:r>
            <a:r>
              <a:rPr lang="en-US" smtClean="0"/>
              <a:t>( </a:t>
            </a:r>
          </a:p>
          <a:p>
            <a:pPr eaLnBrk="1" hangingPunct="1">
              <a:lnSpc>
                <a:spcPct val="90000"/>
              </a:lnSpc>
              <a:defRPr/>
            </a:pPr>
            <a:r>
              <a:rPr lang="fa-IR" smtClean="0"/>
              <a:t>این</a:t>
            </a:r>
            <a:r>
              <a:rPr lang="en-US" smtClean="0"/>
              <a:t> </a:t>
            </a:r>
            <a:r>
              <a:rPr lang="fa-IR" smtClean="0"/>
              <a:t>فضای</a:t>
            </a:r>
            <a:r>
              <a:rPr lang="en-US" smtClean="0"/>
              <a:t> </a:t>
            </a:r>
            <a:r>
              <a:rPr lang="fa-IR" smtClean="0"/>
              <a:t>فرضیه</a:t>
            </a:r>
            <a:r>
              <a:rPr lang="en-US" smtClean="0"/>
              <a:t> </a:t>
            </a:r>
            <a:r>
              <a:rPr lang="fa-IR" smtClean="0"/>
              <a:t>بر</a:t>
            </a:r>
            <a:r>
              <a:rPr lang="en-US" smtClean="0"/>
              <a:t> </a:t>
            </a:r>
            <a:r>
              <a:rPr lang="fa-IR" smtClean="0"/>
              <a:t>خلاف</a:t>
            </a:r>
            <a:r>
              <a:rPr lang="en-US" smtClean="0"/>
              <a:t> </a:t>
            </a:r>
            <a:r>
              <a:rPr lang="fa-IR" smtClean="0"/>
              <a:t>فضای</a:t>
            </a:r>
            <a:r>
              <a:rPr lang="en-US" smtClean="0"/>
              <a:t> </a:t>
            </a:r>
            <a:r>
              <a:rPr lang="fa-IR" smtClean="0"/>
              <a:t>فرضیه</a:t>
            </a:r>
            <a:r>
              <a:rPr lang="en-US" smtClean="0"/>
              <a:t> </a:t>
            </a:r>
            <a:r>
              <a:rPr lang="fa-IR" smtClean="0"/>
              <a:t>درخت</a:t>
            </a:r>
            <a:r>
              <a:rPr lang="en-US" smtClean="0"/>
              <a:t> </a:t>
            </a:r>
            <a:r>
              <a:rPr lang="fa-IR" smtClean="0"/>
              <a:t>تصمیم</a:t>
            </a:r>
            <a:r>
              <a:rPr lang="en-US" smtClean="0"/>
              <a:t> </a:t>
            </a:r>
            <a:r>
              <a:rPr lang="fa-IR" smtClean="0"/>
              <a:t>یک</a:t>
            </a:r>
            <a:r>
              <a:rPr lang="en-US" smtClean="0"/>
              <a:t> </a:t>
            </a:r>
            <a:r>
              <a:rPr lang="fa-IR" smtClean="0"/>
              <a:t>فضای</a:t>
            </a:r>
            <a:r>
              <a:rPr lang="en-US" smtClean="0"/>
              <a:t> </a:t>
            </a:r>
            <a:r>
              <a:rPr lang="fa-IR" smtClean="0"/>
              <a:t>پیوسته</a:t>
            </a:r>
            <a:r>
              <a:rPr lang="en-US" smtClean="0"/>
              <a:t> </a:t>
            </a:r>
            <a:r>
              <a:rPr lang="fa-IR" smtClean="0"/>
              <a:t>است</a:t>
            </a:r>
            <a:r>
              <a:rPr lang="en-US" smtClean="0"/>
              <a:t>.</a:t>
            </a:r>
          </a:p>
          <a:p>
            <a:pPr eaLnBrk="1" hangingPunct="1">
              <a:lnSpc>
                <a:spcPct val="90000"/>
              </a:lnSpc>
              <a:defRPr/>
            </a:pPr>
            <a:r>
              <a:rPr lang="fa-IR" smtClean="0"/>
              <a:t>بایاس</a:t>
            </a:r>
            <a:r>
              <a:rPr lang="en-US" smtClean="0"/>
              <a:t> </a:t>
            </a:r>
            <a:r>
              <a:rPr lang="fa-IR" smtClean="0"/>
              <a:t>استقرا</a:t>
            </a:r>
            <a:r>
              <a:rPr lang="en-US" smtClean="0"/>
              <a:t> </a:t>
            </a:r>
            <a:r>
              <a:rPr lang="fa-IR" smtClean="0"/>
              <a:t>این</a:t>
            </a:r>
            <a:r>
              <a:rPr lang="en-US" smtClean="0"/>
              <a:t> </a:t>
            </a:r>
            <a:r>
              <a:rPr lang="fa-IR" smtClean="0"/>
              <a:t>روش</a:t>
            </a:r>
            <a:r>
              <a:rPr lang="en-US" smtClean="0"/>
              <a:t> </a:t>
            </a:r>
            <a:r>
              <a:rPr lang="fa-IR" smtClean="0"/>
              <a:t>را</a:t>
            </a:r>
            <a:r>
              <a:rPr lang="en-US" smtClean="0"/>
              <a:t> </a:t>
            </a:r>
            <a:r>
              <a:rPr lang="fa-IR" smtClean="0"/>
              <a:t>میتوان</a:t>
            </a:r>
            <a:r>
              <a:rPr lang="en-US" smtClean="0"/>
              <a:t> </a:t>
            </a:r>
            <a:r>
              <a:rPr lang="fa-IR" smtClean="0"/>
              <a:t>بصورت</a:t>
            </a:r>
            <a:r>
              <a:rPr lang="en-US" smtClean="0"/>
              <a:t> </a:t>
            </a:r>
            <a:r>
              <a:rPr lang="fa-IR" smtClean="0"/>
              <a:t>زیر</a:t>
            </a:r>
            <a:r>
              <a:rPr lang="en-US" smtClean="0"/>
              <a:t> </a:t>
            </a:r>
            <a:r>
              <a:rPr lang="fa-IR" smtClean="0"/>
              <a:t>بیان</a:t>
            </a:r>
            <a:r>
              <a:rPr lang="en-US" smtClean="0"/>
              <a:t> </a:t>
            </a:r>
            <a:r>
              <a:rPr lang="fa-IR" smtClean="0"/>
              <a:t>کرد</a:t>
            </a:r>
            <a:r>
              <a:rPr lang="en-US" smtClean="0"/>
              <a:t>:</a:t>
            </a:r>
          </a:p>
          <a:p>
            <a:pPr eaLnBrk="1" hangingPunct="1">
              <a:lnSpc>
                <a:spcPct val="90000"/>
              </a:lnSpc>
              <a:buFont typeface="Wingdings" pitchFamily="2" charset="2"/>
              <a:buNone/>
              <a:defRPr/>
            </a:pPr>
            <a:r>
              <a:rPr lang="en-US" smtClean="0">
                <a:effectLst>
                  <a:outerShdw blurRad="38100" dist="38100" dir="2700000" algn="tl">
                    <a:srgbClr val="C0C0C0"/>
                  </a:outerShdw>
                </a:effectLst>
              </a:rPr>
              <a:t>“smooth interpolation between data points”</a:t>
            </a:r>
          </a:p>
          <a:p>
            <a:pPr eaLnBrk="1" hangingPunct="1">
              <a:lnSpc>
                <a:spcPct val="90000"/>
              </a:lnSpc>
              <a:buFont typeface="Wingdings" pitchFamily="2" charset="2"/>
              <a:buNone/>
              <a:defRPr/>
            </a:pPr>
            <a:r>
              <a:rPr lang="fa-IR" smtClean="0">
                <a:effectLst>
                  <a:outerShdw blurRad="38100" dist="38100" dir="2700000" algn="tl">
                    <a:srgbClr val="C0C0C0"/>
                  </a:outerShdw>
                </a:effectLst>
              </a:rPr>
              <a:t>به</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این</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معنا</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که</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الگوریتم</a:t>
            </a:r>
            <a:r>
              <a:rPr lang="en-US" smtClean="0">
                <a:effectLst>
                  <a:outerShdw blurRad="38100" dist="38100" dir="2700000" algn="tl">
                    <a:srgbClr val="C0C0C0"/>
                  </a:outerShdw>
                </a:effectLst>
              </a:rPr>
              <a:t> BP </a:t>
            </a:r>
            <a:r>
              <a:rPr lang="fa-IR" smtClean="0">
                <a:effectLst>
                  <a:outerShdw blurRad="38100" dist="38100" dir="2700000" algn="tl">
                    <a:srgbClr val="C0C0C0"/>
                  </a:outerShdw>
                </a:effectLst>
              </a:rPr>
              <a:t>سعی</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میکند</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تا</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نقاطی</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را</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که</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به</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هم</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نزدیکتر</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هستند</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در</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یک</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دسته</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بندی</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قرار</a:t>
            </a:r>
            <a:r>
              <a:rPr lang="en-US" smtClean="0">
                <a:effectLst>
                  <a:outerShdw blurRad="38100" dist="38100" dir="2700000" algn="tl">
                    <a:srgbClr val="C0C0C0"/>
                  </a:outerShdw>
                </a:effectLst>
              </a:rPr>
              <a:t> </a:t>
            </a:r>
            <a:r>
              <a:rPr lang="fa-IR" smtClean="0">
                <a:effectLst>
                  <a:outerShdw blurRad="38100" dist="38100" dir="2700000" algn="tl">
                    <a:srgbClr val="C0C0C0"/>
                  </a:outerShdw>
                </a:effectLst>
              </a:rPr>
              <a:t>دهد</a:t>
            </a:r>
            <a:r>
              <a:rPr lang="en-US" smtClean="0">
                <a:effectLst>
                  <a:outerShdw blurRad="38100" dist="38100" dir="2700000" algn="tl">
                    <a:srgbClr val="C0C0C0"/>
                  </a:outerShdw>
                </a:effectLst>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Line 3"/>
          <p:cNvSpPr>
            <a:spLocks noChangeShapeType="1"/>
          </p:cNvSpPr>
          <p:nvPr/>
        </p:nvSpPr>
        <p:spPr bwMode="auto">
          <a:xfrm>
            <a:off x="1524000" y="5410200"/>
            <a:ext cx="533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3" name="Line 4"/>
          <p:cNvSpPr>
            <a:spLocks noChangeShapeType="1"/>
          </p:cNvSpPr>
          <p:nvPr/>
        </p:nvSpPr>
        <p:spPr bwMode="auto">
          <a:xfrm flipV="1">
            <a:off x="1524000" y="2438400"/>
            <a:ext cx="0" cy="297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093" name="Text Box 5"/>
          <p:cNvSpPr txBox="1">
            <a:spLocks noChangeArrowheads="1"/>
          </p:cNvSpPr>
          <p:nvPr/>
        </p:nvSpPr>
        <p:spPr bwMode="auto">
          <a:xfrm>
            <a:off x="6324600" y="5437188"/>
            <a:ext cx="48895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x1</a:t>
            </a:r>
          </a:p>
        </p:txBody>
      </p:sp>
      <p:sp>
        <p:nvSpPr>
          <p:cNvPr id="89094" name="Text Box 6"/>
          <p:cNvSpPr txBox="1">
            <a:spLocks noChangeArrowheads="1"/>
          </p:cNvSpPr>
          <p:nvPr/>
        </p:nvSpPr>
        <p:spPr bwMode="auto">
          <a:xfrm>
            <a:off x="990600" y="2465388"/>
            <a:ext cx="48895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x2</a:t>
            </a:r>
          </a:p>
        </p:txBody>
      </p:sp>
      <p:sp>
        <p:nvSpPr>
          <p:cNvPr id="46086" name="Oval 7"/>
          <p:cNvSpPr>
            <a:spLocks noChangeArrowheads="1"/>
          </p:cNvSpPr>
          <p:nvPr/>
        </p:nvSpPr>
        <p:spPr bwMode="auto">
          <a:xfrm>
            <a:off x="4267200" y="3429000"/>
            <a:ext cx="152400" cy="1524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46087" name="Oval 8"/>
          <p:cNvSpPr>
            <a:spLocks noChangeArrowheads="1"/>
          </p:cNvSpPr>
          <p:nvPr/>
        </p:nvSpPr>
        <p:spPr bwMode="auto">
          <a:xfrm>
            <a:off x="4343400" y="3124200"/>
            <a:ext cx="152400" cy="1524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46088" name="Oval 9"/>
          <p:cNvSpPr>
            <a:spLocks noChangeArrowheads="1"/>
          </p:cNvSpPr>
          <p:nvPr/>
        </p:nvSpPr>
        <p:spPr bwMode="auto">
          <a:xfrm>
            <a:off x="4419600" y="3581400"/>
            <a:ext cx="152400" cy="1524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46089" name="Oval 10"/>
          <p:cNvSpPr>
            <a:spLocks noChangeArrowheads="1"/>
          </p:cNvSpPr>
          <p:nvPr/>
        </p:nvSpPr>
        <p:spPr bwMode="auto">
          <a:xfrm>
            <a:off x="4724400" y="3505200"/>
            <a:ext cx="152400" cy="1524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46090" name="Oval 11"/>
          <p:cNvSpPr>
            <a:spLocks noChangeArrowheads="1"/>
          </p:cNvSpPr>
          <p:nvPr/>
        </p:nvSpPr>
        <p:spPr bwMode="auto">
          <a:xfrm>
            <a:off x="4876800" y="3124200"/>
            <a:ext cx="152400" cy="1524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46091" name="Oval 12"/>
          <p:cNvSpPr>
            <a:spLocks noChangeArrowheads="1"/>
          </p:cNvSpPr>
          <p:nvPr/>
        </p:nvSpPr>
        <p:spPr bwMode="auto">
          <a:xfrm>
            <a:off x="5029200" y="3581400"/>
            <a:ext cx="152400" cy="1524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46092" name="Oval 13"/>
          <p:cNvSpPr>
            <a:spLocks noChangeArrowheads="1"/>
          </p:cNvSpPr>
          <p:nvPr/>
        </p:nvSpPr>
        <p:spPr bwMode="auto">
          <a:xfrm>
            <a:off x="4648200" y="3200400"/>
            <a:ext cx="152400" cy="1524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46093" name="Oval 14"/>
          <p:cNvSpPr>
            <a:spLocks noChangeArrowheads="1"/>
          </p:cNvSpPr>
          <p:nvPr/>
        </p:nvSpPr>
        <p:spPr bwMode="auto">
          <a:xfrm>
            <a:off x="4343400" y="4648200"/>
            <a:ext cx="152400" cy="152400"/>
          </a:xfrm>
          <a:prstGeom prst="ellipse">
            <a:avLst/>
          </a:prstGeom>
          <a:solidFill>
            <a:schemeClr val="hlink"/>
          </a:solidFill>
          <a:ln w="9525">
            <a:solidFill>
              <a:schemeClr val="folHlink"/>
            </a:solidFill>
            <a:round/>
            <a:headEnd/>
            <a:tailEnd/>
          </a:ln>
        </p:spPr>
        <p:txBody>
          <a:bodyPr wrap="none" anchor="ctr"/>
          <a:lstStyle/>
          <a:p>
            <a:endParaRPr lang="en-US"/>
          </a:p>
        </p:txBody>
      </p:sp>
      <p:sp>
        <p:nvSpPr>
          <p:cNvPr id="46094" name="Oval 15"/>
          <p:cNvSpPr>
            <a:spLocks noChangeArrowheads="1"/>
          </p:cNvSpPr>
          <p:nvPr/>
        </p:nvSpPr>
        <p:spPr bwMode="auto">
          <a:xfrm>
            <a:off x="4495800" y="4800600"/>
            <a:ext cx="152400" cy="152400"/>
          </a:xfrm>
          <a:prstGeom prst="ellipse">
            <a:avLst/>
          </a:prstGeom>
          <a:solidFill>
            <a:schemeClr val="hlink"/>
          </a:solidFill>
          <a:ln w="9525">
            <a:solidFill>
              <a:schemeClr val="folHlink"/>
            </a:solidFill>
            <a:round/>
            <a:headEnd/>
            <a:tailEnd/>
          </a:ln>
        </p:spPr>
        <p:txBody>
          <a:bodyPr wrap="none" anchor="ctr"/>
          <a:lstStyle/>
          <a:p>
            <a:endParaRPr lang="en-US"/>
          </a:p>
        </p:txBody>
      </p:sp>
      <p:sp>
        <p:nvSpPr>
          <p:cNvPr id="46095" name="Oval 16"/>
          <p:cNvSpPr>
            <a:spLocks noChangeArrowheads="1"/>
          </p:cNvSpPr>
          <p:nvPr/>
        </p:nvSpPr>
        <p:spPr bwMode="auto">
          <a:xfrm>
            <a:off x="4800600" y="4724400"/>
            <a:ext cx="152400" cy="152400"/>
          </a:xfrm>
          <a:prstGeom prst="ellipse">
            <a:avLst/>
          </a:prstGeom>
          <a:solidFill>
            <a:schemeClr val="hlink"/>
          </a:solidFill>
          <a:ln w="9525">
            <a:solidFill>
              <a:schemeClr val="folHlink"/>
            </a:solidFill>
            <a:round/>
            <a:headEnd/>
            <a:tailEnd/>
          </a:ln>
        </p:spPr>
        <p:txBody>
          <a:bodyPr wrap="none" anchor="ctr"/>
          <a:lstStyle/>
          <a:p>
            <a:endParaRPr lang="en-US"/>
          </a:p>
        </p:txBody>
      </p:sp>
      <p:sp>
        <p:nvSpPr>
          <p:cNvPr id="46096" name="Oval 17"/>
          <p:cNvSpPr>
            <a:spLocks noChangeArrowheads="1"/>
          </p:cNvSpPr>
          <p:nvPr/>
        </p:nvSpPr>
        <p:spPr bwMode="auto">
          <a:xfrm>
            <a:off x="4495800" y="4495800"/>
            <a:ext cx="152400" cy="152400"/>
          </a:xfrm>
          <a:prstGeom prst="ellipse">
            <a:avLst/>
          </a:prstGeom>
          <a:solidFill>
            <a:schemeClr val="hlink"/>
          </a:solidFill>
          <a:ln w="9525">
            <a:solidFill>
              <a:schemeClr val="folHlink"/>
            </a:solidFill>
            <a:round/>
            <a:headEnd/>
            <a:tailEnd/>
          </a:ln>
        </p:spPr>
        <p:txBody>
          <a:bodyPr wrap="none" anchor="ctr"/>
          <a:lstStyle/>
          <a:p>
            <a:endParaRPr lang="en-US"/>
          </a:p>
        </p:txBody>
      </p:sp>
      <p:sp>
        <p:nvSpPr>
          <p:cNvPr id="46097" name="Oval 18"/>
          <p:cNvSpPr>
            <a:spLocks noChangeArrowheads="1"/>
          </p:cNvSpPr>
          <p:nvPr/>
        </p:nvSpPr>
        <p:spPr bwMode="auto">
          <a:xfrm>
            <a:off x="5029200" y="4572000"/>
            <a:ext cx="152400" cy="152400"/>
          </a:xfrm>
          <a:prstGeom prst="ellipse">
            <a:avLst/>
          </a:prstGeom>
          <a:solidFill>
            <a:schemeClr val="hlink"/>
          </a:solidFill>
          <a:ln w="9525">
            <a:solidFill>
              <a:schemeClr val="folHlink"/>
            </a:solidFill>
            <a:round/>
            <a:headEnd/>
            <a:tailEnd/>
          </a:ln>
        </p:spPr>
        <p:txBody>
          <a:bodyPr wrap="none" anchor="ctr"/>
          <a:lstStyle/>
          <a:p>
            <a:endParaRPr lang="en-US"/>
          </a:p>
        </p:txBody>
      </p:sp>
      <p:sp>
        <p:nvSpPr>
          <p:cNvPr id="46098" name="Oval 19"/>
          <p:cNvSpPr>
            <a:spLocks noChangeArrowheads="1"/>
          </p:cNvSpPr>
          <p:nvPr/>
        </p:nvSpPr>
        <p:spPr bwMode="auto">
          <a:xfrm>
            <a:off x="5334000" y="4648200"/>
            <a:ext cx="152400" cy="152400"/>
          </a:xfrm>
          <a:prstGeom prst="ellipse">
            <a:avLst/>
          </a:prstGeom>
          <a:solidFill>
            <a:schemeClr val="hlink"/>
          </a:solidFill>
          <a:ln w="9525">
            <a:solidFill>
              <a:schemeClr val="folHlink"/>
            </a:solidFill>
            <a:round/>
            <a:headEnd/>
            <a:tailEnd/>
          </a:ln>
        </p:spPr>
        <p:txBody>
          <a:bodyPr wrap="none" anchor="ctr"/>
          <a:lstStyle/>
          <a:p>
            <a:endParaRPr lang="en-US"/>
          </a:p>
        </p:txBody>
      </p:sp>
      <p:sp>
        <p:nvSpPr>
          <p:cNvPr id="46099" name="Oval 20"/>
          <p:cNvSpPr>
            <a:spLocks noChangeArrowheads="1"/>
          </p:cNvSpPr>
          <p:nvPr/>
        </p:nvSpPr>
        <p:spPr bwMode="auto">
          <a:xfrm>
            <a:off x="5029200" y="4953000"/>
            <a:ext cx="152400" cy="152400"/>
          </a:xfrm>
          <a:prstGeom prst="ellipse">
            <a:avLst/>
          </a:prstGeom>
          <a:solidFill>
            <a:schemeClr val="hlink"/>
          </a:solidFill>
          <a:ln w="9525">
            <a:solidFill>
              <a:schemeClr val="folHlink"/>
            </a:solidFill>
            <a:round/>
            <a:headEnd/>
            <a:tailEnd/>
          </a:ln>
        </p:spPr>
        <p:txBody>
          <a:bodyPr wrap="none" anchor="ctr"/>
          <a:lstStyle/>
          <a:p>
            <a:endParaRPr lang="en-US"/>
          </a:p>
        </p:txBody>
      </p:sp>
      <p:sp>
        <p:nvSpPr>
          <p:cNvPr id="46100" name="Oval 21"/>
          <p:cNvSpPr>
            <a:spLocks noChangeArrowheads="1"/>
          </p:cNvSpPr>
          <p:nvPr/>
        </p:nvSpPr>
        <p:spPr bwMode="auto">
          <a:xfrm>
            <a:off x="4724400" y="4495800"/>
            <a:ext cx="152400" cy="152400"/>
          </a:xfrm>
          <a:prstGeom prst="ellipse">
            <a:avLst/>
          </a:prstGeom>
          <a:solidFill>
            <a:schemeClr val="hlink"/>
          </a:solidFill>
          <a:ln w="9525">
            <a:solidFill>
              <a:schemeClr val="folHlink"/>
            </a:solidFill>
            <a:round/>
            <a:headEnd/>
            <a:tailEnd/>
          </a:ln>
        </p:spPr>
        <p:txBody>
          <a:bodyPr wrap="none" anchor="ctr"/>
          <a:lstStyle/>
          <a:p>
            <a:endParaRPr lang="en-US"/>
          </a:p>
        </p:txBody>
      </p:sp>
      <p:sp>
        <p:nvSpPr>
          <p:cNvPr id="46101" name="Freeform 22"/>
          <p:cNvSpPr>
            <a:spLocks/>
          </p:cNvSpPr>
          <p:nvPr/>
        </p:nvSpPr>
        <p:spPr bwMode="auto">
          <a:xfrm>
            <a:off x="3167063" y="4057650"/>
            <a:ext cx="2744787" cy="1341438"/>
          </a:xfrm>
          <a:custGeom>
            <a:avLst/>
            <a:gdLst>
              <a:gd name="T0" fmla="*/ 33 w 1729"/>
              <a:gd name="T1" fmla="*/ 845 h 845"/>
              <a:gd name="T2" fmla="*/ 41 w 1729"/>
              <a:gd name="T3" fmla="*/ 648 h 845"/>
              <a:gd name="T4" fmla="*/ 143 w 1729"/>
              <a:gd name="T5" fmla="*/ 411 h 845"/>
              <a:gd name="T6" fmla="*/ 199 w 1729"/>
              <a:gd name="T7" fmla="*/ 332 h 845"/>
              <a:gd name="T8" fmla="*/ 246 w 1729"/>
              <a:gd name="T9" fmla="*/ 285 h 845"/>
              <a:gd name="T10" fmla="*/ 285 w 1729"/>
              <a:gd name="T11" fmla="*/ 245 h 845"/>
              <a:gd name="T12" fmla="*/ 301 w 1729"/>
              <a:gd name="T13" fmla="*/ 221 h 845"/>
              <a:gd name="T14" fmla="*/ 325 w 1729"/>
              <a:gd name="T15" fmla="*/ 206 h 845"/>
              <a:gd name="T16" fmla="*/ 388 w 1729"/>
              <a:gd name="T17" fmla="*/ 143 h 845"/>
              <a:gd name="T18" fmla="*/ 483 w 1729"/>
              <a:gd name="T19" fmla="*/ 87 h 845"/>
              <a:gd name="T20" fmla="*/ 538 w 1729"/>
              <a:gd name="T21" fmla="*/ 48 h 845"/>
              <a:gd name="T22" fmla="*/ 830 w 1729"/>
              <a:gd name="T23" fmla="*/ 0 h 845"/>
              <a:gd name="T24" fmla="*/ 1729 w 1729"/>
              <a:gd name="T25" fmla="*/ 24 h 8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9"/>
              <a:gd name="T40" fmla="*/ 0 h 845"/>
              <a:gd name="T41" fmla="*/ 1729 w 1729"/>
              <a:gd name="T42" fmla="*/ 845 h 8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9" h="845">
                <a:moveTo>
                  <a:pt x="33" y="845"/>
                </a:moveTo>
                <a:cubicBezTo>
                  <a:pt x="0" y="779"/>
                  <a:pt x="27" y="716"/>
                  <a:pt x="41" y="648"/>
                </a:cubicBezTo>
                <a:cubicBezTo>
                  <a:pt x="58" y="562"/>
                  <a:pt x="90" y="482"/>
                  <a:pt x="143" y="411"/>
                </a:cubicBezTo>
                <a:cubicBezTo>
                  <a:pt x="162" y="385"/>
                  <a:pt x="179" y="356"/>
                  <a:pt x="199" y="332"/>
                </a:cubicBezTo>
                <a:cubicBezTo>
                  <a:pt x="213" y="315"/>
                  <a:pt x="246" y="285"/>
                  <a:pt x="246" y="285"/>
                </a:cubicBezTo>
                <a:cubicBezTo>
                  <a:pt x="286" y="205"/>
                  <a:pt x="237" y="284"/>
                  <a:pt x="285" y="245"/>
                </a:cubicBezTo>
                <a:cubicBezTo>
                  <a:pt x="292" y="239"/>
                  <a:pt x="294" y="228"/>
                  <a:pt x="301" y="221"/>
                </a:cubicBezTo>
                <a:cubicBezTo>
                  <a:pt x="308" y="214"/>
                  <a:pt x="317" y="211"/>
                  <a:pt x="325" y="206"/>
                </a:cubicBezTo>
                <a:cubicBezTo>
                  <a:pt x="369" y="143"/>
                  <a:pt x="342" y="156"/>
                  <a:pt x="388" y="143"/>
                </a:cubicBezTo>
                <a:cubicBezTo>
                  <a:pt x="425" y="105"/>
                  <a:pt x="437" y="110"/>
                  <a:pt x="483" y="87"/>
                </a:cubicBezTo>
                <a:cubicBezTo>
                  <a:pt x="584" y="37"/>
                  <a:pt x="401" y="118"/>
                  <a:pt x="538" y="48"/>
                </a:cubicBezTo>
                <a:cubicBezTo>
                  <a:pt x="629" y="2"/>
                  <a:pt x="730" y="5"/>
                  <a:pt x="830" y="0"/>
                </a:cubicBezTo>
                <a:cubicBezTo>
                  <a:pt x="1098" y="5"/>
                  <a:pt x="1434" y="24"/>
                  <a:pt x="1729" y="2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102" name="Oval 23"/>
          <p:cNvSpPr>
            <a:spLocks noChangeArrowheads="1"/>
          </p:cNvSpPr>
          <p:nvPr/>
        </p:nvSpPr>
        <p:spPr bwMode="auto">
          <a:xfrm>
            <a:off x="1905000" y="3276600"/>
            <a:ext cx="152400" cy="152400"/>
          </a:xfrm>
          <a:prstGeom prst="ellipse">
            <a:avLst/>
          </a:prstGeom>
          <a:solidFill>
            <a:srgbClr val="339966"/>
          </a:solidFill>
          <a:ln w="9525">
            <a:solidFill>
              <a:schemeClr val="folHlink"/>
            </a:solidFill>
            <a:round/>
            <a:headEnd/>
            <a:tailEnd/>
          </a:ln>
        </p:spPr>
        <p:txBody>
          <a:bodyPr wrap="none" anchor="ctr"/>
          <a:lstStyle/>
          <a:p>
            <a:endParaRPr lang="en-US"/>
          </a:p>
        </p:txBody>
      </p:sp>
      <p:sp>
        <p:nvSpPr>
          <p:cNvPr id="46103" name="Oval 24"/>
          <p:cNvSpPr>
            <a:spLocks noChangeArrowheads="1"/>
          </p:cNvSpPr>
          <p:nvPr/>
        </p:nvSpPr>
        <p:spPr bwMode="auto">
          <a:xfrm>
            <a:off x="1981200" y="2971800"/>
            <a:ext cx="152400" cy="152400"/>
          </a:xfrm>
          <a:prstGeom prst="ellipse">
            <a:avLst/>
          </a:prstGeom>
          <a:solidFill>
            <a:srgbClr val="339966"/>
          </a:solidFill>
          <a:ln w="9525">
            <a:solidFill>
              <a:schemeClr val="folHlink"/>
            </a:solidFill>
            <a:round/>
            <a:headEnd/>
            <a:tailEnd/>
          </a:ln>
        </p:spPr>
        <p:txBody>
          <a:bodyPr wrap="none" anchor="ctr"/>
          <a:lstStyle/>
          <a:p>
            <a:endParaRPr lang="en-US"/>
          </a:p>
        </p:txBody>
      </p:sp>
      <p:sp>
        <p:nvSpPr>
          <p:cNvPr id="46104" name="Oval 25"/>
          <p:cNvSpPr>
            <a:spLocks noChangeArrowheads="1"/>
          </p:cNvSpPr>
          <p:nvPr/>
        </p:nvSpPr>
        <p:spPr bwMode="auto">
          <a:xfrm>
            <a:off x="2057400" y="3429000"/>
            <a:ext cx="152400" cy="152400"/>
          </a:xfrm>
          <a:prstGeom prst="ellipse">
            <a:avLst/>
          </a:prstGeom>
          <a:solidFill>
            <a:srgbClr val="339966"/>
          </a:solidFill>
          <a:ln w="9525">
            <a:solidFill>
              <a:schemeClr val="folHlink"/>
            </a:solidFill>
            <a:round/>
            <a:headEnd/>
            <a:tailEnd/>
          </a:ln>
        </p:spPr>
        <p:txBody>
          <a:bodyPr wrap="none" anchor="ctr"/>
          <a:lstStyle/>
          <a:p>
            <a:endParaRPr lang="en-US"/>
          </a:p>
        </p:txBody>
      </p:sp>
      <p:sp>
        <p:nvSpPr>
          <p:cNvPr id="46105" name="Oval 26"/>
          <p:cNvSpPr>
            <a:spLocks noChangeArrowheads="1"/>
          </p:cNvSpPr>
          <p:nvPr/>
        </p:nvSpPr>
        <p:spPr bwMode="auto">
          <a:xfrm>
            <a:off x="2362200" y="3352800"/>
            <a:ext cx="152400" cy="152400"/>
          </a:xfrm>
          <a:prstGeom prst="ellipse">
            <a:avLst/>
          </a:prstGeom>
          <a:solidFill>
            <a:srgbClr val="339966"/>
          </a:solidFill>
          <a:ln w="9525">
            <a:solidFill>
              <a:schemeClr val="folHlink"/>
            </a:solidFill>
            <a:round/>
            <a:headEnd/>
            <a:tailEnd/>
          </a:ln>
        </p:spPr>
        <p:txBody>
          <a:bodyPr wrap="none" anchor="ctr"/>
          <a:lstStyle/>
          <a:p>
            <a:endParaRPr lang="en-US"/>
          </a:p>
        </p:txBody>
      </p:sp>
      <p:sp>
        <p:nvSpPr>
          <p:cNvPr id="46106" name="Oval 27"/>
          <p:cNvSpPr>
            <a:spLocks noChangeArrowheads="1"/>
          </p:cNvSpPr>
          <p:nvPr/>
        </p:nvSpPr>
        <p:spPr bwMode="auto">
          <a:xfrm>
            <a:off x="2514600" y="2971800"/>
            <a:ext cx="152400" cy="152400"/>
          </a:xfrm>
          <a:prstGeom prst="ellipse">
            <a:avLst/>
          </a:prstGeom>
          <a:solidFill>
            <a:srgbClr val="339966"/>
          </a:solidFill>
          <a:ln w="9525">
            <a:solidFill>
              <a:schemeClr val="folHlink"/>
            </a:solidFill>
            <a:round/>
            <a:headEnd/>
            <a:tailEnd/>
          </a:ln>
        </p:spPr>
        <p:txBody>
          <a:bodyPr wrap="none" anchor="ctr"/>
          <a:lstStyle/>
          <a:p>
            <a:endParaRPr lang="en-US"/>
          </a:p>
        </p:txBody>
      </p:sp>
      <p:sp>
        <p:nvSpPr>
          <p:cNvPr id="46107" name="Oval 28"/>
          <p:cNvSpPr>
            <a:spLocks noChangeArrowheads="1"/>
          </p:cNvSpPr>
          <p:nvPr/>
        </p:nvSpPr>
        <p:spPr bwMode="auto">
          <a:xfrm>
            <a:off x="2667000" y="3429000"/>
            <a:ext cx="152400" cy="152400"/>
          </a:xfrm>
          <a:prstGeom prst="ellipse">
            <a:avLst/>
          </a:prstGeom>
          <a:solidFill>
            <a:srgbClr val="339966"/>
          </a:solidFill>
          <a:ln w="9525">
            <a:solidFill>
              <a:schemeClr val="folHlink"/>
            </a:solidFill>
            <a:round/>
            <a:headEnd/>
            <a:tailEnd/>
          </a:ln>
        </p:spPr>
        <p:txBody>
          <a:bodyPr wrap="none" anchor="ctr"/>
          <a:lstStyle/>
          <a:p>
            <a:endParaRPr lang="en-US"/>
          </a:p>
        </p:txBody>
      </p:sp>
      <p:sp>
        <p:nvSpPr>
          <p:cNvPr id="46108" name="Oval 29"/>
          <p:cNvSpPr>
            <a:spLocks noChangeArrowheads="1"/>
          </p:cNvSpPr>
          <p:nvPr/>
        </p:nvSpPr>
        <p:spPr bwMode="auto">
          <a:xfrm>
            <a:off x="2286000" y="3048000"/>
            <a:ext cx="152400" cy="152400"/>
          </a:xfrm>
          <a:prstGeom prst="ellipse">
            <a:avLst/>
          </a:prstGeom>
          <a:solidFill>
            <a:srgbClr val="339966"/>
          </a:solidFill>
          <a:ln w="9525">
            <a:solidFill>
              <a:schemeClr val="folHlink"/>
            </a:solidFill>
            <a:round/>
            <a:headEnd/>
            <a:tailEnd/>
          </a:ln>
        </p:spPr>
        <p:txBody>
          <a:bodyPr wrap="none" anchor="ctr"/>
          <a:lstStyle/>
          <a:p>
            <a:endParaRPr lang="en-US"/>
          </a:p>
        </p:txBody>
      </p:sp>
      <p:sp>
        <p:nvSpPr>
          <p:cNvPr id="46109" name="Freeform 30"/>
          <p:cNvSpPr>
            <a:spLocks/>
          </p:cNvSpPr>
          <p:nvPr/>
        </p:nvSpPr>
        <p:spPr bwMode="auto">
          <a:xfrm>
            <a:off x="3509963" y="2855913"/>
            <a:ext cx="373062" cy="1365250"/>
          </a:xfrm>
          <a:custGeom>
            <a:avLst/>
            <a:gdLst>
              <a:gd name="T0" fmla="*/ 235 w 235"/>
              <a:gd name="T1" fmla="*/ 860 h 860"/>
              <a:gd name="T2" fmla="*/ 172 w 235"/>
              <a:gd name="T3" fmla="*/ 781 h 860"/>
              <a:gd name="T4" fmla="*/ 156 w 235"/>
              <a:gd name="T5" fmla="*/ 742 h 860"/>
              <a:gd name="T6" fmla="*/ 85 w 235"/>
              <a:gd name="T7" fmla="*/ 647 h 860"/>
              <a:gd name="T8" fmla="*/ 61 w 235"/>
              <a:gd name="T9" fmla="*/ 600 h 860"/>
              <a:gd name="T10" fmla="*/ 30 w 235"/>
              <a:gd name="T11" fmla="*/ 521 h 860"/>
              <a:gd name="T12" fmla="*/ 30 w 235"/>
              <a:gd name="T13" fmla="*/ 142 h 860"/>
              <a:gd name="T14" fmla="*/ 46 w 235"/>
              <a:gd name="T15" fmla="*/ 71 h 860"/>
              <a:gd name="T16" fmla="*/ 117 w 235"/>
              <a:gd name="T17" fmla="*/ 0 h 8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5"/>
              <a:gd name="T28" fmla="*/ 0 h 860"/>
              <a:gd name="T29" fmla="*/ 235 w 235"/>
              <a:gd name="T30" fmla="*/ 860 h 8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5" h="860">
                <a:moveTo>
                  <a:pt x="235" y="860"/>
                </a:moveTo>
                <a:cubicBezTo>
                  <a:pt x="212" y="837"/>
                  <a:pt x="188" y="809"/>
                  <a:pt x="172" y="781"/>
                </a:cubicBezTo>
                <a:cubicBezTo>
                  <a:pt x="165" y="769"/>
                  <a:pt x="164" y="754"/>
                  <a:pt x="156" y="742"/>
                </a:cubicBezTo>
                <a:cubicBezTo>
                  <a:pt x="54" y="596"/>
                  <a:pt x="181" y="821"/>
                  <a:pt x="85" y="647"/>
                </a:cubicBezTo>
                <a:cubicBezTo>
                  <a:pt x="77" y="632"/>
                  <a:pt x="68" y="616"/>
                  <a:pt x="61" y="600"/>
                </a:cubicBezTo>
                <a:cubicBezTo>
                  <a:pt x="50" y="574"/>
                  <a:pt x="30" y="521"/>
                  <a:pt x="30" y="521"/>
                </a:cubicBezTo>
                <a:cubicBezTo>
                  <a:pt x="0" y="373"/>
                  <a:pt x="16" y="467"/>
                  <a:pt x="30" y="142"/>
                </a:cubicBezTo>
                <a:cubicBezTo>
                  <a:pt x="30" y="142"/>
                  <a:pt x="43" y="75"/>
                  <a:pt x="46" y="71"/>
                </a:cubicBezTo>
                <a:cubicBezTo>
                  <a:pt x="46" y="71"/>
                  <a:pt x="100" y="17"/>
                  <a:pt x="117"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110" name="Oval 31"/>
          <p:cNvSpPr>
            <a:spLocks noChangeArrowheads="1"/>
          </p:cNvSpPr>
          <p:nvPr/>
        </p:nvSpPr>
        <p:spPr bwMode="auto">
          <a:xfrm>
            <a:off x="1828800" y="4495800"/>
            <a:ext cx="152400" cy="152400"/>
          </a:xfrm>
          <a:prstGeom prst="ellipse">
            <a:avLst/>
          </a:prstGeom>
          <a:solidFill>
            <a:schemeClr val="tx1"/>
          </a:solidFill>
          <a:ln w="9525">
            <a:solidFill>
              <a:schemeClr val="folHlink"/>
            </a:solidFill>
            <a:round/>
            <a:headEnd/>
            <a:tailEnd/>
          </a:ln>
        </p:spPr>
        <p:txBody>
          <a:bodyPr wrap="none" anchor="ctr"/>
          <a:lstStyle/>
          <a:p>
            <a:endParaRPr lang="en-US"/>
          </a:p>
        </p:txBody>
      </p:sp>
      <p:sp>
        <p:nvSpPr>
          <p:cNvPr id="46111" name="Oval 32"/>
          <p:cNvSpPr>
            <a:spLocks noChangeArrowheads="1"/>
          </p:cNvSpPr>
          <p:nvPr/>
        </p:nvSpPr>
        <p:spPr bwMode="auto">
          <a:xfrm>
            <a:off x="1981200" y="4648200"/>
            <a:ext cx="152400" cy="152400"/>
          </a:xfrm>
          <a:prstGeom prst="ellipse">
            <a:avLst/>
          </a:prstGeom>
          <a:solidFill>
            <a:schemeClr val="tx1"/>
          </a:solidFill>
          <a:ln w="9525">
            <a:solidFill>
              <a:schemeClr val="folHlink"/>
            </a:solidFill>
            <a:round/>
            <a:headEnd/>
            <a:tailEnd/>
          </a:ln>
        </p:spPr>
        <p:txBody>
          <a:bodyPr wrap="none" anchor="ctr"/>
          <a:lstStyle/>
          <a:p>
            <a:endParaRPr lang="en-US"/>
          </a:p>
        </p:txBody>
      </p:sp>
      <p:sp>
        <p:nvSpPr>
          <p:cNvPr id="46112" name="Oval 33"/>
          <p:cNvSpPr>
            <a:spLocks noChangeArrowheads="1"/>
          </p:cNvSpPr>
          <p:nvPr/>
        </p:nvSpPr>
        <p:spPr bwMode="auto">
          <a:xfrm>
            <a:off x="2286000" y="4572000"/>
            <a:ext cx="152400" cy="152400"/>
          </a:xfrm>
          <a:prstGeom prst="ellipse">
            <a:avLst/>
          </a:prstGeom>
          <a:solidFill>
            <a:schemeClr val="tx1"/>
          </a:solidFill>
          <a:ln w="9525">
            <a:solidFill>
              <a:schemeClr val="folHlink"/>
            </a:solidFill>
            <a:round/>
            <a:headEnd/>
            <a:tailEnd/>
          </a:ln>
        </p:spPr>
        <p:txBody>
          <a:bodyPr wrap="none" anchor="ctr"/>
          <a:lstStyle/>
          <a:p>
            <a:endParaRPr lang="en-US"/>
          </a:p>
        </p:txBody>
      </p:sp>
      <p:sp>
        <p:nvSpPr>
          <p:cNvPr id="46113" name="Oval 34"/>
          <p:cNvSpPr>
            <a:spLocks noChangeArrowheads="1"/>
          </p:cNvSpPr>
          <p:nvPr/>
        </p:nvSpPr>
        <p:spPr bwMode="auto">
          <a:xfrm>
            <a:off x="1981200" y="4343400"/>
            <a:ext cx="152400" cy="152400"/>
          </a:xfrm>
          <a:prstGeom prst="ellipse">
            <a:avLst/>
          </a:prstGeom>
          <a:solidFill>
            <a:schemeClr val="tx1"/>
          </a:solidFill>
          <a:ln w="9525">
            <a:solidFill>
              <a:schemeClr val="folHlink"/>
            </a:solidFill>
            <a:round/>
            <a:headEnd/>
            <a:tailEnd/>
          </a:ln>
        </p:spPr>
        <p:txBody>
          <a:bodyPr wrap="none" anchor="ctr"/>
          <a:lstStyle/>
          <a:p>
            <a:endParaRPr lang="en-US"/>
          </a:p>
        </p:txBody>
      </p:sp>
      <p:sp>
        <p:nvSpPr>
          <p:cNvPr id="46114" name="Oval 35"/>
          <p:cNvSpPr>
            <a:spLocks noChangeArrowheads="1"/>
          </p:cNvSpPr>
          <p:nvPr/>
        </p:nvSpPr>
        <p:spPr bwMode="auto">
          <a:xfrm>
            <a:off x="2514600" y="4419600"/>
            <a:ext cx="152400" cy="152400"/>
          </a:xfrm>
          <a:prstGeom prst="ellipse">
            <a:avLst/>
          </a:prstGeom>
          <a:solidFill>
            <a:schemeClr val="tx1"/>
          </a:solidFill>
          <a:ln w="9525">
            <a:solidFill>
              <a:schemeClr val="folHlink"/>
            </a:solidFill>
            <a:round/>
            <a:headEnd/>
            <a:tailEnd/>
          </a:ln>
        </p:spPr>
        <p:txBody>
          <a:bodyPr wrap="none" anchor="ctr"/>
          <a:lstStyle/>
          <a:p>
            <a:endParaRPr lang="en-US"/>
          </a:p>
        </p:txBody>
      </p:sp>
      <p:sp>
        <p:nvSpPr>
          <p:cNvPr id="46115" name="Oval 36"/>
          <p:cNvSpPr>
            <a:spLocks noChangeArrowheads="1"/>
          </p:cNvSpPr>
          <p:nvPr/>
        </p:nvSpPr>
        <p:spPr bwMode="auto">
          <a:xfrm>
            <a:off x="2819400" y="4495800"/>
            <a:ext cx="152400" cy="152400"/>
          </a:xfrm>
          <a:prstGeom prst="ellipse">
            <a:avLst/>
          </a:prstGeom>
          <a:solidFill>
            <a:schemeClr val="tx1"/>
          </a:solidFill>
          <a:ln w="9525">
            <a:solidFill>
              <a:schemeClr val="folHlink"/>
            </a:solidFill>
            <a:round/>
            <a:headEnd/>
            <a:tailEnd/>
          </a:ln>
        </p:spPr>
        <p:txBody>
          <a:bodyPr wrap="none" anchor="ctr"/>
          <a:lstStyle/>
          <a:p>
            <a:endParaRPr lang="en-US"/>
          </a:p>
        </p:txBody>
      </p:sp>
      <p:sp>
        <p:nvSpPr>
          <p:cNvPr id="46116" name="Oval 37"/>
          <p:cNvSpPr>
            <a:spLocks noChangeArrowheads="1"/>
          </p:cNvSpPr>
          <p:nvPr/>
        </p:nvSpPr>
        <p:spPr bwMode="auto">
          <a:xfrm>
            <a:off x="2514600" y="4800600"/>
            <a:ext cx="152400" cy="152400"/>
          </a:xfrm>
          <a:prstGeom prst="ellipse">
            <a:avLst/>
          </a:prstGeom>
          <a:solidFill>
            <a:schemeClr val="tx1"/>
          </a:solidFill>
          <a:ln w="9525">
            <a:solidFill>
              <a:schemeClr val="folHlink"/>
            </a:solidFill>
            <a:round/>
            <a:headEnd/>
            <a:tailEnd/>
          </a:ln>
        </p:spPr>
        <p:txBody>
          <a:bodyPr wrap="none" anchor="ctr"/>
          <a:lstStyle/>
          <a:p>
            <a:endParaRPr lang="en-US"/>
          </a:p>
        </p:txBody>
      </p:sp>
      <p:sp>
        <p:nvSpPr>
          <p:cNvPr id="46117" name="Oval 38"/>
          <p:cNvSpPr>
            <a:spLocks noChangeArrowheads="1"/>
          </p:cNvSpPr>
          <p:nvPr/>
        </p:nvSpPr>
        <p:spPr bwMode="auto">
          <a:xfrm>
            <a:off x="2209800" y="4343400"/>
            <a:ext cx="152400" cy="152400"/>
          </a:xfrm>
          <a:prstGeom prst="ellipse">
            <a:avLst/>
          </a:prstGeom>
          <a:solidFill>
            <a:schemeClr val="tx1"/>
          </a:solidFill>
          <a:ln w="9525">
            <a:solidFill>
              <a:schemeClr val="folHlink"/>
            </a:solidFill>
            <a:round/>
            <a:headEnd/>
            <a:tailEnd/>
          </a:ln>
        </p:spPr>
        <p:txBody>
          <a:bodyPr wrap="none" anchor="ctr"/>
          <a:lstStyle/>
          <a:p>
            <a:endParaRPr lang="en-US"/>
          </a:p>
        </p:txBody>
      </p:sp>
      <p:sp>
        <p:nvSpPr>
          <p:cNvPr id="46118" name="Freeform 39"/>
          <p:cNvSpPr>
            <a:spLocks/>
          </p:cNvSpPr>
          <p:nvPr/>
        </p:nvSpPr>
        <p:spPr bwMode="auto">
          <a:xfrm>
            <a:off x="1577975" y="3719513"/>
            <a:ext cx="1979613" cy="295275"/>
          </a:xfrm>
          <a:custGeom>
            <a:avLst/>
            <a:gdLst>
              <a:gd name="T0" fmla="*/ 1247 w 1247"/>
              <a:gd name="T1" fmla="*/ 0 h 186"/>
              <a:gd name="T2" fmla="*/ 852 w 1247"/>
              <a:gd name="T3" fmla="*/ 32 h 186"/>
              <a:gd name="T4" fmla="*/ 671 w 1247"/>
              <a:gd name="T5" fmla="*/ 71 h 186"/>
              <a:gd name="T6" fmla="*/ 292 w 1247"/>
              <a:gd name="T7" fmla="*/ 111 h 186"/>
              <a:gd name="T8" fmla="*/ 71 w 1247"/>
              <a:gd name="T9" fmla="*/ 166 h 186"/>
              <a:gd name="T10" fmla="*/ 0 w 1247"/>
              <a:gd name="T11" fmla="*/ 182 h 186"/>
              <a:gd name="T12" fmla="*/ 0 60000 65536"/>
              <a:gd name="T13" fmla="*/ 0 60000 65536"/>
              <a:gd name="T14" fmla="*/ 0 60000 65536"/>
              <a:gd name="T15" fmla="*/ 0 60000 65536"/>
              <a:gd name="T16" fmla="*/ 0 60000 65536"/>
              <a:gd name="T17" fmla="*/ 0 60000 65536"/>
              <a:gd name="T18" fmla="*/ 0 w 1247"/>
              <a:gd name="T19" fmla="*/ 0 h 186"/>
              <a:gd name="T20" fmla="*/ 1247 w 1247"/>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247" h="186">
                <a:moveTo>
                  <a:pt x="1247" y="0"/>
                </a:moveTo>
                <a:cubicBezTo>
                  <a:pt x="1116" y="17"/>
                  <a:pt x="984" y="23"/>
                  <a:pt x="852" y="32"/>
                </a:cubicBezTo>
                <a:cubicBezTo>
                  <a:pt x="792" y="42"/>
                  <a:pt x="731" y="62"/>
                  <a:pt x="671" y="71"/>
                </a:cubicBezTo>
                <a:cubicBezTo>
                  <a:pt x="545" y="90"/>
                  <a:pt x="418" y="93"/>
                  <a:pt x="292" y="111"/>
                </a:cubicBezTo>
                <a:cubicBezTo>
                  <a:pt x="227" y="133"/>
                  <a:pt x="140" y="154"/>
                  <a:pt x="71" y="166"/>
                </a:cubicBezTo>
                <a:cubicBezTo>
                  <a:pt x="22" y="186"/>
                  <a:pt x="46" y="182"/>
                  <a:pt x="0" y="18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28" name="Text Box 40"/>
          <p:cNvSpPr txBox="1">
            <a:spLocks noChangeArrowheads="1"/>
          </p:cNvSpPr>
          <p:nvPr/>
        </p:nvSpPr>
        <p:spPr bwMode="auto">
          <a:xfrm>
            <a:off x="2270125" y="5832475"/>
            <a:ext cx="2105025"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Smooth regions</a:t>
            </a:r>
          </a:p>
        </p:txBody>
      </p:sp>
      <p:sp>
        <p:nvSpPr>
          <p:cNvPr id="46120" name="Line 41"/>
          <p:cNvSpPr>
            <a:spLocks noChangeShapeType="1"/>
          </p:cNvSpPr>
          <p:nvPr/>
        </p:nvSpPr>
        <p:spPr bwMode="auto">
          <a:xfrm flipH="1" flipV="1">
            <a:off x="2895600" y="4953000"/>
            <a:ext cx="3810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21" name="Line 42"/>
          <p:cNvSpPr>
            <a:spLocks noChangeShapeType="1"/>
          </p:cNvSpPr>
          <p:nvPr/>
        </p:nvSpPr>
        <p:spPr bwMode="auto">
          <a:xfrm flipV="1">
            <a:off x="3657600" y="4800600"/>
            <a:ext cx="381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22" name="Line 43"/>
          <p:cNvSpPr>
            <a:spLocks noChangeShapeType="1"/>
          </p:cNvSpPr>
          <p:nvPr/>
        </p:nvSpPr>
        <p:spPr bwMode="auto">
          <a:xfrm flipV="1">
            <a:off x="3352800" y="3810000"/>
            <a:ext cx="914400" cy="2057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23" name="Line 44"/>
          <p:cNvSpPr>
            <a:spLocks noChangeShapeType="1"/>
          </p:cNvSpPr>
          <p:nvPr/>
        </p:nvSpPr>
        <p:spPr bwMode="auto">
          <a:xfrm flipH="1" flipV="1">
            <a:off x="3048000" y="3429000"/>
            <a:ext cx="30480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24" name="Rectangle 46"/>
          <p:cNvSpPr>
            <a:spLocks noGrp="1" noChangeArrowheads="1"/>
          </p:cNvSpPr>
          <p:nvPr>
            <p:ph type="title"/>
          </p:nvPr>
        </p:nvSpPr>
        <p:spPr>
          <a:noFill/>
        </p:spPr>
        <p:txBody>
          <a:bodyPr/>
          <a:lstStyle/>
          <a:p>
            <a:pPr algn="r" eaLnBrk="1" hangingPunct="1"/>
            <a:r>
              <a:rPr lang="fa-IR" smtClean="0"/>
              <a:t>مثال</a:t>
            </a: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r" eaLnBrk="1" hangingPunct="1"/>
            <a:r>
              <a:rPr lang="fa-IR" smtClean="0"/>
              <a:t>قدرت</a:t>
            </a:r>
            <a:r>
              <a:rPr lang="en-US" smtClean="0"/>
              <a:t> </a:t>
            </a:r>
            <a:r>
              <a:rPr lang="fa-IR" smtClean="0"/>
              <a:t>نمایش</a:t>
            </a:r>
            <a:r>
              <a:rPr lang="en-US" smtClean="0"/>
              <a:t> </a:t>
            </a:r>
            <a:r>
              <a:rPr lang="fa-IR" smtClean="0"/>
              <a:t>لایه</a:t>
            </a:r>
            <a:r>
              <a:rPr lang="en-US" smtClean="0"/>
              <a:t> </a:t>
            </a:r>
            <a:r>
              <a:rPr lang="fa-IR" smtClean="0"/>
              <a:t>پنهان</a:t>
            </a:r>
            <a:endParaRPr lang="en-US" smtClean="0"/>
          </a:p>
        </p:txBody>
      </p:sp>
      <p:sp>
        <p:nvSpPr>
          <p:cNvPr id="47107" name="Rectangle 3"/>
          <p:cNvSpPr>
            <a:spLocks noGrp="1" noChangeArrowheads="1"/>
          </p:cNvSpPr>
          <p:nvPr>
            <p:ph type="body" idx="1"/>
          </p:nvPr>
        </p:nvSpPr>
        <p:spPr/>
        <p:txBody>
          <a:bodyPr/>
          <a:lstStyle/>
          <a:p>
            <a:pPr eaLnBrk="1" hangingPunct="1"/>
            <a:r>
              <a:rPr lang="fa-IR" smtClean="0"/>
              <a:t>یکی</a:t>
            </a:r>
            <a:r>
              <a:rPr lang="en-US" smtClean="0"/>
              <a:t> </a:t>
            </a:r>
            <a:r>
              <a:rPr lang="fa-IR" smtClean="0"/>
              <a:t>از</a:t>
            </a:r>
            <a:r>
              <a:rPr lang="en-US" smtClean="0"/>
              <a:t> </a:t>
            </a:r>
            <a:r>
              <a:rPr lang="fa-IR" smtClean="0"/>
              <a:t>خواص</a:t>
            </a:r>
            <a:r>
              <a:rPr lang="en-US" smtClean="0"/>
              <a:t> BP </a:t>
            </a:r>
            <a:r>
              <a:rPr lang="fa-IR" smtClean="0"/>
              <a:t>این</a:t>
            </a:r>
            <a:r>
              <a:rPr lang="en-US" smtClean="0"/>
              <a:t> </a:t>
            </a:r>
            <a:r>
              <a:rPr lang="fa-IR" smtClean="0"/>
              <a:t>است</a:t>
            </a:r>
            <a:r>
              <a:rPr lang="en-US" smtClean="0"/>
              <a:t> </a:t>
            </a:r>
            <a:r>
              <a:rPr lang="fa-IR" smtClean="0"/>
              <a:t>که</a:t>
            </a:r>
            <a:r>
              <a:rPr lang="en-US" smtClean="0"/>
              <a:t> </a:t>
            </a:r>
            <a:r>
              <a:rPr lang="fa-IR" smtClean="0"/>
              <a:t>میتواند</a:t>
            </a:r>
            <a:r>
              <a:rPr lang="en-US" smtClean="0"/>
              <a:t> </a:t>
            </a:r>
            <a:r>
              <a:rPr lang="fa-IR" smtClean="0"/>
              <a:t>در</a:t>
            </a:r>
            <a:r>
              <a:rPr lang="en-US" smtClean="0"/>
              <a:t> </a:t>
            </a:r>
            <a:r>
              <a:rPr lang="fa-IR" smtClean="0"/>
              <a:t>لایه</a:t>
            </a:r>
            <a:r>
              <a:rPr lang="en-US" smtClean="0"/>
              <a:t> </a:t>
            </a:r>
            <a:r>
              <a:rPr lang="fa-IR" smtClean="0"/>
              <a:t>های</a:t>
            </a:r>
            <a:r>
              <a:rPr lang="en-US" smtClean="0"/>
              <a:t> </a:t>
            </a:r>
            <a:r>
              <a:rPr lang="fa-IR" smtClean="0"/>
              <a:t>پنهان</a:t>
            </a:r>
            <a:r>
              <a:rPr lang="en-US" smtClean="0"/>
              <a:t> </a:t>
            </a:r>
            <a:r>
              <a:rPr lang="fa-IR" smtClean="0"/>
              <a:t>شبکه</a:t>
            </a:r>
            <a:r>
              <a:rPr lang="en-US" smtClean="0"/>
              <a:t> </a:t>
            </a:r>
            <a:r>
              <a:rPr lang="fa-IR" smtClean="0"/>
              <a:t>ویژگیهای</a:t>
            </a:r>
            <a:r>
              <a:rPr lang="en-US" smtClean="0"/>
              <a:t> </a:t>
            </a:r>
            <a:r>
              <a:rPr lang="fa-IR" smtClean="0"/>
              <a:t>نا</a:t>
            </a:r>
            <a:r>
              <a:rPr lang="en-US" smtClean="0"/>
              <a:t> </a:t>
            </a:r>
            <a:r>
              <a:rPr lang="fa-IR" smtClean="0"/>
              <a:t>آشکاری</a:t>
            </a:r>
            <a:r>
              <a:rPr lang="en-US" smtClean="0"/>
              <a:t> </a:t>
            </a:r>
            <a:r>
              <a:rPr lang="fa-IR" smtClean="0"/>
              <a:t>از</a:t>
            </a:r>
            <a:r>
              <a:rPr lang="en-US" smtClean="0"/>
              <a:t> </a:t>
            </a:r>
            <a:r>
              <a:rPr lang="fa-IR" smtClean="0"/>
              <a:t>داده</a:t>
            </a:r>
            <a:r>
              <a:rPr lang="en-US" smtClean="0"/>
              <a:t> </a:t>
            </a:r>
            <a:r>
              <a:rPr lang="fa-IR" smtClean="0"/>
              <a:t>ورودی</a:t>
            </a:r>
            <a:r>
              <a:rPr lang="en-US" smtClean="0"/>
              <a:t> </a:t>
            </a:r>
            <a:r>
              <a:rPr lang="fa-IR" smtClean="0"/>
              <a:t>نشان</a:t>
            </a:r>
            <a:r>
              <a:rPr lang="en-US" smtClean="0"/>
              <a:t> </a:t>
            </a:r>
            <a:r>
              <a:rPr lang="fa-IR" smtClean="0"/>
              <a:t>دهد</a:t>
            </a:r>
            <a:r>
              <a:rPr lang="en-US" smtClean="0"/>
              <a:t>.</a:t>
            </a:r>
          </a:p>
        </p:txBody>
      </p:sp>
      <p:grpSp>
        <p:nvGrpSpPr>
          <p:cNvPr id="47108" name="Group 83"/>
          <p:cNvGrpSpPr>
            <a:grpSpLocks/>
          </p:cNvGrpSpPr>
          <p:nvPr/>
        </p:nvGrpSpPr>
        <p:grpSpPr bwMode="auto">
          <a:xfrm>
            <a:off x="609600" y="2819400"/>
            <a:ext cx="3894138" cy="3756025"/>
            <a:chOff x="528" y="1824"/>
            <a:chExt cx="2453" cy="2366"/>
          </a:xfrm>
        </p:grpSpPr>
        <p:grpSp>
          <p:nvGrpSpPr>
            <p:cNvPr id="47110" name="Group 79"/>
            <p:cNvGrpSpPr>
              <a:grpSpLocks/>
            </p:cNvGrpSpPr>
            <p:nvPr/>
          </p:nvGrpSpPr>
          <p:grpSpPr bwMode="auto">
            <a:xfrm>
              <a:off x="672" y="1824"/>
              <a:ext cx="2160" cy="2112"/>
              <a:chOff x="720" y="1920"/>
              <a:chExt cx="2448" cy="2400"/>
            </a:xfrm>
          </p:grpSpPr>
          <p:sp>
            <p:nvSpPr>
              <p:cNvPr id="47113" name="Oval 4"/>
              <p:cNvSpPr>
                <a:spLocks noChangeArrowheads="1"/>
              </p:cNvSpPr>
              <p:nvPr/>
            </p:nvSpPr>
            <p:spPr bwMode="auto">
              <a:xfrm>
                <a:off x="720" y="1920"/>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14" name="Oval 5"/>
              <p:cNvSpPr>
                <a:spLocks noChangeArrowheads="1"/>
              </p:cNvSpPr>
              <p:nvPr/>
            </p:nvSpPr>
            <p:spPr bwMode="auto">
              <a:xfrm>
                <a:off x="720" y="2256"/>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15" name="Oval 7"/>
              <p:cNvSpPr>
                <a:spLocks noChangeArrowheads="1"/>
              </p:cNvSpPr>
              <p:nvPr/>
            </p:nvSpPr>
            <p:spPr bwMode="auto">
              <a:xfrm>
                <a:off x="720" y="2544"/>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16" name="Oval 8"/>
              <p:cNvSpPr>
                <a:spLocks noChangeArrowheads="1"/>
              </p:cNvSpPr>
              <p:nvPr/>
            </p:nvSpPr>
            <p:spPr bwMode="auto">
              <a:xfrm>
                <a:off x="720" y="2880"/>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17" name="Oval 9"/>
              <p:cNvSpPr>
                <a:spLocks noChangeArrowheads="1"/>
              </p:cNvSpPr>
              <p:nvPr/>
            </p:nvSpPr>
            <p:spPr bwMode="auto">
              <a:xfrm>
                <a:off x="720" y="3168"/>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18" name="Oval 10"/>
              <p:cNvSpPr>
                <a:spLocks noChangeArrowheads="1"/>
              </p:cNvSpPr>
              <p:nvPr/>
            </p:nvSpPr>
            <p:spPr bwMode="auto">
              <a:xfrm>
                <a:off x="720" y="3504"/>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19" name="Oval 11"/>
              <p:cNvSpPr>
                <a:spLocks noChangeArrowheads="1"/>
              </p:cNvSpPr>
              <p:nvPr/>
            </p:nvSpPr>
            <p:spPr bwMode="auto">
              <a:xfrm>
                <a:off x="720" y="3792"/>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20" name="Oval 12"/>
              <p:cNvSpPr>
                <a:spLocks noChangeArrowheads="1"/>
              </p:cNvSpPr>
              <p:nvPr/>
            </p:nvSpPr>
            <p:spPr bwMode="auto">
              <a:xfrm>
                <a:off x="720" y="4128"/>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21" name="Oval 13"/>
              <p:cNvSpPr>
                <a:spLocks noChangeArrowheads="1"/>
              </p:cNvSpPr>
              <p:nvPr/>
            </p:nvSpPr>
            <p:spPr bwMode="auto">
              <a:xfrm>
                <a:off x="2976" y="1920"/>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22" name="Oval 14"/>
              <p:cNvSpPr>
                <a:spLocks noChangeArrowheads="1"/>
              </p:cNvSpPr>
              <p:nvPr/>
            </p:nvSpPr>
            <p:spPr bwMode="auto">
              <a:xfrm>
                <a:off x="2976" y="2256"/>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23" name="Oval 15"/>
              <p:cNvSpPr>
                <a:spLocks noChangeArrowheads="1"/>
              </p:cNvSpPr>
              <p:nvPr/>
            </p:nvSpPr>
            <p:spPr bwMode="auto">
              <a:xfrm>
                <a:off x="2976" y="2544"/>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24" name="Oval 16"/>
              <p:cNvSpPr>
                <a:spLocks noChangeArrowheads="1"/>
              </p:cNvSpPr>
              <p:nvPr/>
            </p:nvSpPr>
            <p:spPr bwMode="auto">
              <a:xfrm>
                <a:off x="2976" y="2880"/>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25" name="Oval 17"/>
              <p:cNvSpPr>
                <a:spLocks noChangeArrowheads="1"/>
              </p:cNvSpPr>
              <p:nvPr/>
            </p:nvSpPr>
            <p:spPr bwMode="auto">
              <a:xfrm>
                <a:off x="2976" y="3168"/>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26" name="Oval 18"/>
              <p:cNvSpPr>
                <a:spLocks noChangeArrowheads="1"/>
              </p:cNvSpPr>
              <p:nvPr/>
            </p:nvSpPr>
            <p:spPr bwMode="auto">
              <a:xfrm>
                <a:off x="2976" y="3504"/>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27" name="Oval 19"/>
              <p:cNvSpPr>
                <a:spLocks noChangeArrowheads="1"/>
              </p:cNvSpPr>
              <p:nvPr/>
            </p:nvSpPr>
            <p:spPr bwMode="auto">
              <a:xfrm>
                <a:off x="2976" y="3792"/>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28" name="Oval 20"/>
              <p:cNvSpPr>
                <a:spLocks noChangeArrowheads="1"/>
              </p:cNvSpPr>
              <p:nvPr/>
            </p:nvSpPr>
            <p:spPr bwMode="auto">
              <a:xfrm>
                <a:off x="2976" y="4128"/>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29" name="Oval 21"/>
              <p:cNvSpPr>
                <a:spLocks noChangeArrowheads="1"/>
              </p:cNvSpPr>
              <p:nvPr/>
            </p:nvSpPr>
            <p:spPr bwMode="auto">
              <a:xfrm>
                <a:off x="1728" y="2640"/>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30" name="Oval 22"/>
              <p:cNvSpPr>
                <a:spLocks noChangeArrowheads="1"/>
              </p:cNvSpPr>
              <p:nvPr/>
            </p:nvSpPr>
            <p:spPr bwMode="auto">
              <a:xfrm>
                <a:off x="1728" y="2976"/>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31" name="Oval 23"/>
              <p:cNvSpPr>
                <a:spLocks noChangeArrowheads="1"/>
              </p:cNvSpPr>
              <p:nvPr/>
            </p:nvSpPr>
            <p:spPr bwMode="auto">
              <a:xfrm>
                <a:off x="1728" y="3264"/>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32" name="Line 24"/>
              <p:cNvSpPr>
                <a:spLocks noChangeShapeType="1"/>
              </p:cNvSpPr>
              <p:nvPr/>
            </p:nvSpPr>
            <p:spPr bwMode="auto">
              <a:xfrm>
                <a:off x="864" y="2016"/>
                <a:ext cx="912"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3" name="Line 25"/>
              <p:cNvSpPr>
                <a:spLocks noChangeShapeType="1"/>
              </p:cNvSpPr>
              <p:nvPr/>
            </p:nvSpPr>
            <p:spPr bwMode="auto">
              <a:xfrm flipV="1">
                <a:off x="1776" y="2016"/>
                <a:ext cx="1248"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4" name="Line 26"/>
              <p:cNvSpPr>
                <a:spLocks noChangeShapeType="1"/>
              </p:cNvSpPr>
              <p:nvPr/>
            </p:nvSpPr>
            <p:spPr bwMode="auto">
              <a:xfrm>
                <a:off x="816" y="2352"/>
                <a:ext cx="96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5" name="Line 27"/>
              <p:cNvSpPr>
                <a:spLocks noChangeShapeType="1"/>
              </p:cNvSpPr>
              <p:nvPr/>
            </p:nvSpPr>
            <p:spPr bwMode="auto">
              <a:xfrm flipV="1">
                <a:off x="1776" y="2352"/>
                <a:ext cx="1248"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6" name="Line 28"/>
              <p:cNvSpPr>
                <a:spLocks noChangeShapeType="1"/>
              </p:cNvSpPr>
              <p:nvPr/>
            </p:nvSpPr>
            <p:spPr bwMode="auto">
              <a:xfrm>
                <a:off x="768" y="2640"/>
                <a:ext cx="100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7" name="Line 29"/>
              <p:cNvSpPr>
                <a:spLocks noChangeShapeType="1"/>
              </p:cNvSpPr>
              <p:nvPr/>
            </p:nvSpPr>
            <p:spPr bwMode="auto">
              <a:xfrm flipV="1">
                <a:off x="1776" y="2640"/>
                <a:ext cx="120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8" name="Line 30"/>
              <p:cNvSpPr>
                <a:spLocks noChangeShapeType="1"/>
              </p:cNvSpPr>
              <p:nvPr/>
            </p:nvSpPr>
            <p:spPr bwMode="auto">
              <a:xfrm flipV="1">
                <a:off x="816" y="2688"/>
                <a:ext cx="100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9" name="Line 31"/>
              <p:cNvSpPr>
                <a:spLocks noChangeShapeType="1"/>
              </p:cNvSpPr>
              <p:nvPr/>
            </p:nvSpPr>
            <p:spPr bwMode="auto">
              <a:xfrm>
                <a:off x="1824" y="2688"/>
                <a:ext cx="120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0" name="Line 32"/>
              <p:cNvSpPr>
                <a:spLocks noChangeShapeType="1"/>
              </p:cNvSpPr>
              <p:nvPr/>
            </p:nvSpPr>
            <p:spPr bwMode="auto">
              <a:xfrm flipV="1">
                <a:off x="864" y="2688"/>
                <a:ext cx="96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1" name="Line 33"/>
              <p:cNvSpPr>
                <a:spLocks noChangeShapeType="1"/>
              </p:cNvSpPr>
              <p:nvPr/>
            </p:nvSpPr>
            <p:spPr bwMode="auto">
              <a:xfrm>
                <a:off x="1872" y="2688"/>
                <a:ext cx="1152"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2" name="Line 34"/>
              <p:cNvSpPr>
                <a:spLocks noChangeShapeType="1"/>
              </p:cNvSpPr>
              <p:nvPr/>
            </p:nvSpPr>
            <p:spPr bwMode="auto">
              <a:xfrm flipV="1">
                <a:off x="864" y="2688"/>
                <a:ext cx="912"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3" name="Line 36"/>
              <p:cNvSpPr>
                <a:spLocks noChangeShapeType="1"/>
              </p:cNvSpPr>
              <p:nvPr/>
            </p:nvSpPr>
            <p:spPr bwMode="auto">
              <a:xfrm>
                <a:off x="1776" y="2688"/>
                <a:ext cx="1248"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4" name="Line 37"/>
              <p:cNvSpPr>
                <a:spLocks noChangeShapeType="1"/>
              </p:cNvSpPr>
              <p:nvPr/>
            </p:nvSpPr>
            <p:spPr bwMode="auto">
              <a:xfrm flipV="1">
                <a:off x="816" y="2688"/>
                <a:ext cx="960"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5" name="Line 38"/>
              <p:cNvSpPr>
                <a:spLocks noChangeShapeType="1"/>
              </p:cNvSpPr>
              <p:nvPr/>
            </p:nvSpPr>
            <p:spPr bwMode="auto">
              <a:xfrm>
                <a:off x="1776" y="2688"/>
                <a:ext cx="1248"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6" name="Line 43"/>
              <p:cNvSpPr>
                <a:spLocks noChangeShapeType="1"/>
              </p:cNvSpPr>
              <p:nvPr/>
            </p:nvSpPr>
            <p:spPr bwMode="auto">
              <a:xfrm flipV="1">
                <a:off x="816" y="2736"/>
                <a:ext cx="912" cy="13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7" name="Line 44"/>
              <p:cNvSpPr>
                <a:spLocks noChangeShapeType="1"/>
              </p:cNvSpPr>
              <p:nvPr/>
            </p:nvSpPr>
            <p:spPr bwMode="auto">
              <a:xfrm>
                <a:off x="1776" y="2736"/>
                <a:ext cx="1248" cy="13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8" name="Line 45"/>
              <p:cNvSpPr>
                <a:spLocks noChangeShapeType="1"/>
              </p:cNvSpPr>
              <p:nvPr/>
            </p:nvSpPr>
            <p:spPr bwMode="auto">
              <a:xfrm>
                <a:off x="817" y="2015"/>
                <a:ext cx="1008" cy="100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9" name="Line 46"/>
              <p:cNvSpPr>
                <a:spLocks noChangeShapeType="1"/>
              </p:cNvSpPr>
              <p:nvPr/>
            </p:nvSpPr>
            <p:spPr bwMode="auto">
              <a:xfrm flipV="1">
                <a:off x="1824" y="2016"/>
                <a:ext cx="1200" cy="100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0" name="Line 47"/>
              <p:cNvSpPr>
                <a:spLocks noChangeShapeType="1"/>
              </p:cNvSpPr>
              <p:nvPr/>
            </p:nvSpPr>
            <p:spPr bwMode="auto">
              <a:xfrm>
                <a:off x="816" y="2352"/>
                <a:ext cx="1008" cy="67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1" name="Line 48"/>
              <p:cNvSpPr>
                <a:spLocks noChangeShapeType="1"/>
              </p:cNvSpPr>
              <p:nvPr/>
            </p:nvSpPr>
            <p:spPr bwMode="auto">
              <a:xfrm flipV="1">
                <a:off x="1824" y="2304"/>
                <a:ext cx="1200" cy="7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2" name="Line 49"/>
              <p:cNvSpPr>
                <a:spLocks noChangeShapeType="1"/>
              </p:cNvSpPr>
              <p:nvPr/>
            </p:nvSpPr>
            <p:spPr bwMode="auto">
              <a:xfrm>
                <a:off x="816" y="2640"/>
                <a:ext cx="1008" cy="43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3" name="Line 50"/>
              <p:cNvSpPr>
                <a:spLocks noChangeShapeType="1"/>
              </p:cNvSpPr>
              <p:nvPr/>
            </p:nvSpPr>
            <p:spPr bwMode="auto">
              <a:xfrm flipV="1">
                <a:off x="1824" y="2592"/>
                <a:ext cx="1200" cy="43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4" name="Line 51"/>
              <p:cNvSpPr>
                <a:spLocks noChangeShapeType="1"/>
              </p:cNvSpPr>
              <p:nvPr/>
            </p:nvSpPr>
            <p:spPr bwMode="auto">
              <a:xfrm>
                <a:off x="864" y="2976"/>
                <a:ext cx="960" cy="4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5" name="Line 52"/>
              <p:cNvSpPr>
                <a:spLocks noChangeShapeType="1"/>
              </p:cNvSpPr>
              <p:nvPr/>
            </p:nvSpPr>
            <p:spPr bwMode="auto">
              <a:xfrm flipV="1">
                <a:off x="1824" y="2976"/>
                <a:ext cx="1200" cy="4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6" name="Line 53"/>
              <p:cNvSpPr>
                <a:spLocks noChangeShapeType="1"/>
              </p:cNvSpPr>
              <p:nvPr/>
            </p:nvSpPr>
            <p:spPr bwMode="auto">
              <a:xfrm flipV="1">
                <a:off x="864" y="3024"/>
                <a:ext cx="960"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7" name="Line 54"/>
              <p:cNvSpPr>
                <a:spLocks noChangeShapeType="1"/>
              </p:cNvSpPr>
              <p:nvPr/>
            </p:nvSpPr>
            <p:spPr bwMode="auto">
              <a:xfrm>
                <a:off x="1824" y="3072"/>
                <a:ext cx="1248" cy="19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8" name="Line 55"/>
              <p:cNvSpPr>
                <a:spLocks noChangeShapeType="1"/>
              </p:cNvSpPr>
              <p:nvPr/>
            </p:nvSpPr>
            <p:spPr bwMode="auto">
              <a:xfrm flipV="1">
                <a:off x="816" y="3024"/>
                <a:ext cx="1008" cy="5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9" name="Line 56"/>
              <p:cNvSpPr>
                <a:spLocks noChangeShapeType="1"/>
              </p:cNvSpPr>
              <p:nvPr/>
            </p:nvSpPr>
            <p:spPr bwMode="auto">
              <a:xfrm>
                <a:off x="1824" y="3024"/>
                <a:ext cx="1248" cy="5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0" name="Line 57"/>
              <p:cNvSpPr>
                <a:spLocks noChangeShapeType="1"/>
              </p:cNvSpPr>
              <p:nvPr/>
            </p:nvSpPr>
            <p:spPr bwMode="auto">
              <a:xfrm flipV="1">
                <a:off x="864" y="3024"/>
                <a:ext cx="960" cy="8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1" name="Line 58"/>
              <p:cNvSpPr>
                <a:spLocks noChangeShapeType="1"/>
              </p:cNvSpPr>
              <p:nvPr/>
            </p:nvSpPr>
            <p:spPr bwMode="auto">
              <a:xfrm>
                <a:off x="1824" y="3072"/>
                <a:ext cx="1200" cy="8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2" name="Line 59"/>
              <p:cNvSpPr>
                <a:spLocks noChangeShapeType="1"/>
              </p:cNvSpPr>
              <p:nvPr/>
            </p:nvSpPr>
            <p:spPr bwMode="auto">
              <a:xfrm flipV="1">
                <a:off x="816" y="3072"/>
                <a:ext cx="960" cy="10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3" name="Line 60"/>
              <p:cNvSpPr>
                <a:spLocks noChangeShapeType="1"/>
              </p:cNvSpPr>
              <p:nvPr/>
            </p:nvSpPr>
            <p:spPr bwMode="auto">
              <a:xfrm>
                <a:off x="1824" y="3072"/>
                <a:ext cx="1200" cy="10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4" name="Line 63"/>
              <p:cNvSpPr>
                <a:spLocks noChangeShapeType="1"/>
              </p:cNvSpPr>
              <p:nvPr/>
            </p:nvSpPr>
            <p:spPr bwMode="auto">
              <a:xfrm flipV="1">
                <a:off x="816" y="3360"/>
                <a:ext cx="960" cy="768"/>
              </a:xfrm>
              <a:prstGeom prst="line">
                <a:avLst/>
              </a:prstGeom>
              <a:noFill/>
              <a:ln w="952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5" name="Line 64"/>
              <p:cNvSpPr>
                <a:spLocks noChangeShapeType="1"/>
              </p:cNvSpPr>
              <p:nvPr/>
            </p:nvSpPr>
            <p:spPr bwMode="auto">
              <a:xfrm>
                <a:off x="1776" y="3408"/>
                <a:ext cx="1248" cy="720"/>
              </a:xfrm>
              <a:prstGeom prst="line">
                <a:avLst/>
              </a:prstGeom>
              <a:noFill/>
              <a:ln w="952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6" name="Line 65"/>
              <p:cNvSpPr>
                <a:spLocks noChangeShapeType="1"/>
              </p:cNvSpPr>
              <p:nvPr/>
            </p:nvSpPr>
            <p:spPr bwMode="auto">
              <a:xfrm flipV="1">
                <a:off x="864" y="3360"/>
                <a:ext cx="912" cy="528"/>
              </a:xfrm>
              <a:prstGeom prst="line">
                <a:avLst/>
              </a:prstGeom>
              <a:noFill/>
              <a:ln w="952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7" name="Line 66"/>
              <p:cNvSpPr>
                <a:spLocks noChangeShapeType="1"/>
              </p:cNvSpPr>
              <p:nvPr/>
            </p:nvSpPr>
            <p:spPr bwMode="auto">
              <a:xfrm>
                <a:off x="1773" y="3362"/>
                <a:ext cx="1296" cy="530"/>
              </a:xfrm>
              <a:prstGeom prst="line">
                <a:avLst/>
              </a:prstGeom>
              <a:noFill/>
              <a:ln w="952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8" name="Line 67"/>
              <p:cNvSpPr>
                <a:spLocks noChangeShapeType="1"/>
              </p:cNvSpPr>
              <p:nvPr/>
            </p:nvSpPr>
            <p:spPr bwMode="auto">
              <a:xfrm flipV="1">
                <a:off x="864" y="3360"/>
                <a:ext cx="960" cy="240"/>
              </a:xfrm>
              <a:prstGeom prst="line">
                <a:avLst/>
              </a:prstGeom>
              <a:noFill/>
              <a:ln w="952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9" name="Line 68"/>
              <p:cNvSpPr>
                <a:spLocks noChangeShapeType="1"/>
              </p:cNvSpPr>
              <p:nvPr/>
            </p:nvSpPr>
            <p:spPr bwMode="auto">
              <a:xfrm flipH="1" flipV="1">
                <a:off x="816" y="3264"/>
                <a:ext cx="1008" cy="96"/>
              </a:xfrm>
              <a:prstGeom prst="line">
                <a:avLst/>
              </a:prstGeom>
              <a:noFill/>
              <a:ln w="952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0" name="Line 69"/>
              <p:cNvSpPr>
                <a:spLocks noChangeShapeType="1"/>
              </p:cNvSpPr>
              <p:nvPr/>
            </p:nvSpPr>
            <p:spPr bwMode="auto">
              <a:xfrm flipH="1" flipV="1">
                <a:off x="816" y="2928"/>
                <a:ext cx="960" cy="432"/>
              </a:xfrm>
              <a:prstGeom prst="line">
                <a:avLst/>
              </a:prstGeom>
              <a:noFill/>
              <a:ln w="952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1" name="Line 70"/>
              <p:cNvSpPr>
                <a:spLocks noChangeShapeType="1"/>
              </p:cNvSpPr>
              <p:nvPr/>
            </p:nvSpPr>
            <p:spPr bwMode="auto">
              <a:xfrm flipH="1" flipV="1">
                <a:off x="816" y="2640"/>
                <a:ext cx="960" cy="720"/>
              </a:xfrm>
              <a:prstGeom prst="line">
                <a:avLst/>
              </a:prstGeom>
              <a:noFill/>
              <a:ln w="952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2" name="Line 71"/>
              <p:cNvSpPr>
                <a:spLocks noChangeShapeType="1"/>
              </p:cNvSpPr>
              <p:nvPr/>
            </p:nvSpPr>
            <p:spPr bwMode="auto">
              <a:xfrm flipH="1" flipV="1">
                <a:off x="816" y="2352"/>
                <a:ext cx="960" cy="1008"/>
              </a:xfrm>
              <a:prstGeom prst="line">
                <a:avLst/>
              </a:prstGeom>
              <a:noFill/>
              <a:ln w="952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3" name="Line 72"/>
              <p:cNvSpPr>
                <a:spLocks noChangeShapeType="1"/>
              </p:cNvSpPr>
              <p:nvPr/>
            </p:nvSpPr>
            <p:spPr bwMode="auto">
              <a:xfrm flipH="1" flipV="1">
                <a:off x="768" y="1968"/>
                <a:ext cx="1056" cy="1392"/>
              </a:xfrm>
              <a:prstGeom prst="line">
                <a:avLst/>
              </a:prstGeom>
              <a:noFill/>
              <a:ln w="952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4" name="Line 73"/>
              <p:cNvSpPr>
                <a:spLocks noChangeShapeType="1"/>
              </p:cNvSpPr>
              <p:nvPr/>
            </p:nvSpPr>
            <p:spPr bwMode="auto">
              <a:xfrm>
                <a:off x="1824" y="3360"/>
                <a:ext cx="1248" cy="240"/>
              </a:xfrm>
              <a:prstGeom prst="line">
                <a:avLst/>
              </a:prstGeom>
              <a:noFill/>
              <a:ln w="952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5" name="Line 74"/>
              <p:cNvSpPr>
                <a:spLocks noChangeShapeType="1"/>
              </p:cNvSpPr>
              <p:nvPr/>
            </p:nvSpPr>
            <p:spPr bwMode="auto">
              <a:xfrm flipV="1">
                <a:off x="1824" y="3216"/>
                <a:ext cx="1248" cy="144"/>
              </a:xfrm>
              <a:prstGeom prst="line">
                <a:avLst/>
              </a:prstGeom>
              <a:noFill/>
              <a:ln w="952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6" name="Line 75"/>
              <p:cNvSpPr>
                <a:spLocks noChangeShapeType="1"/>
              </p:cNvSpPr>
              <p:nvPr/>
            </p:nvSpPr>
            <p:spPr bwMode="auto">
              <a:xfrm flipV="1">
                <a:off x="1872" y="2928"/>
                <a:ext cx="1104" cy="432"/>
              </a:xfrm>
              <a:prstGeom prst="line">
                <a:avLst/>
              </a:prstGeom>
              <a:noFill/>
              <a:ln w="952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7" name="Line 76"/>
              <p:cNvSpPr>
                <a:spLocks noChangeShapeType="1"/>
              </p:cNvSpPr>
              <p:nvPr/>
            </p:nvSpPr>
            <p:spPr bwMode="auto">
              <a:xfrm flipV="1">
                <a:off x="1824" y="2592"/>
                <a:ext cx="1200" cy="768"/>
              </a:xfrm>
              <a:prstGeom prst="line">
                <a:avLst/>
              </a:prstGeom>
              <a:noFill/>
              <a:ln w="952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8" name="Line 77"/>
              <p:cNvSpPr>
                <a:spLocks noChangeShapeType="1"/>
              </p:cNvSpPr>
              <p:nvPr/>
            </p:nvSpPr>
            <p:spPr bwMode="auto">
              <a:xfrm flipV="1">
                <a:off x="1872" y="2304"/>
                <a:ext cx="1152" cy="1056"/>
              </a:xfrm>
              <a:prstGeom prst="line">
                <a:avLst/>
              </a:prstGeom>
              <a:noFill/>
              <a:ln w="952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9" name="Line 78"/>
              <p:cNvSpPr>
                <a:spLocks noChangeShapeType="1"/>
              </p:cNvSpPr>
              <p:nvPr/>
            </p:nvSpPr>
            <p:spPr bwMode="auto">
              <a:xfrm flipV="1">
                <a:off x="1824" y="1968"/>
                <a:ext cx="1200" cy="1392"/>
              </a:xfrm>
              <a:prstGeom prst="line">
                <a:avLst/>
              </a:prstGeom>
              <a:noFill/>
              <a:ln w="952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7111" name="Text Box 80"/>
            <p:cNvSpPr txBox="1">
              <a:spLocks noChangeArrowheads="1"/>
            </p:cNvSpPr>
            <p:nvPr/>
          </p:nvSpPr>
          <p:spPr bwMode="auto">
            <a:xfrm>
              <a:off x="528" y="3959"/>
              <a:ext cx="4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fa-IR"/>
                <a:t>ورودی</a:t>
              </a:r>
              <a:endParaRPr lang="en-US"/>
            </a:p>
          </p:txBody>
        </p:sp>
        <p:sp>
          <p:nvSpPr>
            <p:cNvPr id="47112" name="Text Box 81"/>
            <p:cNvSpPr txBox="1">
              <a:spLocks noChangeArrowheads="1"/>
            </p:cNvSpPr>
            <p:nvPr/>
          </p:nvSpPr>
          <p:spPr bwMode="auto">
            <a:xfrm>
              <a:off x="2496" y="3959"/>
              <a:ext cx="4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fa-IR"/>
                <a:t>خروجی</a:t>
              </a:r>
              <a:endParaRPr lang="en-US"/>
            </a:p>
          </p:txBody>
        </p:sp>
      </p:grpSp>
      <p:sp>
        <p:nvSpPr>
          <p:cNvPr id="47109" name="Text Box 84"/>
          <p:cNvSpPr txBox="1">
            <a:spLocks noChangeArrowheads="1"/>
          </p:cNvSpPr>
          <p:nvPr/>
        </p:nvSpPr>
        <p:spPr bwMode="auto">
          <a:xfrm>
            <a:off x="4648200" y="2971800"/>
            <a:ext cx="37973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fa-IR" sz="2000"/>
              <a:t>برای</a:t>
            </a:r>
            <a:r>
              <a:rPr lang="en-US" sz="2000"/>
              <a:t> </a:t>
            </a:r>
            <a:r>
              <a:rPr lang="fa-IR" sz="2000"/>
              <a:t>مثال</a:t>
            </a:r>
            <a:r>
              <a:rPr lang="en-US" sz="2000"/>
              <a:t> </a:t>
            </a:r>
            <a:r>
              <a:rPr lang="fa-IR" sz="2000"/>
              <a:t>شبکه</a:t>
            </a:r>
            <a:r>
              <a:rPr lang="en-US" sz="2000"/>
              <a:t> 8x3x8 </a:t>
            </a:r>
            <a:r>
              <a:rPr lang="fa-IR" sz="2000"/>
              <a:t>زیر</a:t>
            </a:r>
            <a:r>
              <a:rPr lang="en-US" sz="2000"/>
              <a:t> </a:t>
            </a:r>
            <a:r>
              <a:rPr lang="fa-IR" sz="2000"/>
              <a:t>طوری</a:t>
            </a:r>
            <a:r>
              <a:rPr lang="en-US" sz="2000"/>
              <a:t> </a:t>
            </a:r>
            <a:r>
              <a:rPr lang="fa-IR" sz="2000"/>
              <a:t>آموزش</a:t>
            </a:r>
            <a:r>
              <a:rPr lang="en-US" sz="2000"/>
              <a:t> </a:t>
            </a:r>
            <a:r>
              <a:rPr lang="fa-IR" sz="2000"/>
              <a:t>داده</a:t>
            </a:r>
            <a:r>
              <a:rPr lang="en-US" sz="2000"/>
              <a:t> </a:t>
            </a:r>
            <a:r>
              <a:rPr lang="fa-IR" sz="2000"/>
              <a:t>میشود</a:t>
            </a:r>
            <a:r>
              <a:rPr lang="en-US" sz="2000"/>
              <a:t> </a:t>
            </a:r>
            <a:r>
              <a:rPr lang="fa-IR" sz="2000"/>
              <a:t>که</a:t>
            </a:r>
            <a:r>
              <a:rPr lang="en-US" sz="2000"/>
              <a:t>   </a:t>
            </a:r>
            <a:r>
              <a:rPr lang="fa-IR" sz="2000"/>
              <a:t>مقدارهرمثال</a:t>
            </a:r>
            <a:r>
              <a:rPr lang="en-US" sz="2000"/>
              <a:t> </a:t>
            </a:r>
            <a:r>
              <a:rPr lang="fa-IR" sz="2000"/>
              <a:t>ورودی</a:t>
            </a:r>
            <a:r>
              <a:rPr lang="en-US" sz="2000"/>
              <a:t> </a:t>
            </a:r>
            <a:r>
              <a:rPr lang="fa-IR" sz="2000"/>
              <a:t>را</a:t>
            </a:r>
            <a:r>
              <a:rPr lang="en-US" sz="2000"/>
              <a:t> </a:t>
            </a:r>
            <a:r>
              <a:rPr lang="fa-IR" sz="2000"/>
              <a:t>عینا</a:t>
            </a:r>
            <a:r>
              <a:rPr lang="en-US" sz="2000"/>
              <a:t> </a:t>
            </a:r>
            <a:r>
              <a:rPr lang="fa-IR" sz="2000"/>
              <a:t>در</a:t>
            </a:r>
            <a:r>
              <a:rPr lang="en-US" sz="2000"/>
              <a:t> </a:t>
            </a:r>
            <a:r>
              <a:rPr lang="fa-IR" sz="2000"/>
              <a:t>خروجی</a:t>
            </a:r>
            <a:r>
              <a:rPr lang="en-US" sz="2000"/>
              <a:t> </a:t>
            </a:r>
            <a:r>
              <a:rPr lang="fa-IR" sz="2000"/>
              <a:t>بوجو</a:t>
            </a:r>
            <a:r>
              <a:rPr lang="en-US" sz="2000"/>
              <a:t> </a:t>
            </a:r>
            <a:r>
              <a:rPr lang="fa-IR" sz="2000"/>
              <a:t>د</a:t>
            </a:r>
            <a:r>
              <a:rPr lang="en-US" sz="2000"/>
              <a:t> </a:t>
            </a:r>
            <a:r>
              <a:rPr lang="fa-IR" sz="2000"/>
              <a:t>آورد</a:t>
            </a:r>
            <a:r>
              <a:rPr lang="en-US" sz="2000"/>
              <a:t>  )</a:t>
            </a:r>
            <a:r>
              <a:rPr lang="fa-IR" sz="2000"/>
              <a:t>تابع</a:t>
            </a:r>
            <a:r>
              <a:rPr lang="en-US" sz="2000"/>
              <a:t> f(x)=x </a:t>
            </a:r>
            <a:r>
              <a:rPr lang="fa-IR" sz="2000"/>
              <a:t>را</a:t>
            </a:r>
            <a:r>
              <a:rPr lang="en-US" sz="2000"/>
              <a:t> </a:t>
            </a:r>
            <a:r>
              <a:rPr lang="fa-IR" sz="2000"/>
              <a:t>یاد</a:t>
            </a:r>
            <a:r>
              <a:rPr lang="en-US" sz="2000"/>
              <a:t> </a:t>
            </a:r>
            <a:r>
              <a:rPr lang="fa-IR" sz="2000"/>
              <a:t>بگیرد</a:t>
            </a:r>
            <a:r>
              <a:rPr lang="en-US" sz="2000"/>
              <a:t>(</a:t>
            </a:r>
            <a:r>
              <a:rPr lang="fa-IR" sz="2000"/>
              <a:t> ساختار</a:t>
            </a:r>
            <a:r>
              <a:rPr lang="en-US" sz="2000"/>
              <a:t> </a:t>
            </a:r>
            <a:r>
              <a:rPr lang="fa-IR" sz="2000"/>
              <a:t>خاص</a:t>
            </a:r>
            <a:r>
              <a:rPr lang="en-US" sz="2000"/>
              <a:t> </a:t>
            </a:r>
            <a:r>
              <a:rPr lang="fa-IR" sz="2000"/>
              <a:t>این</a:t>
            </a:r>
            <a:r>
              <a:rPr lang="en-US" sz="2000"/>
              <a:t> </a:t>
            </a:r>
            <a:r>
              <a:rPr lang="fa-IR" sz="2000"/>
              <a:t>شبکه</a:t>
            </a:r>
            <a:r>
              <a:rPr lang="en-US" sz="2000"/>
              <a:t> </a:t>
            </a:r>
            <a:r>
              <a:rPr lang="fa-IR" sz="2000"/>
              <a:t>باعث</a:t>
            </a:r>
            <a:r>
              <a:rPr lang="en-US" sz="2000"/>
              <a:t> </a:t>
            </a:r>
            <a:r>
              <a:rPr lang="fa-IR" sz="2000"/>
              <a:t>میشود</a:t>
            </a:r>
            <a:r>
              <a:rPr lang="en-US" sz="2000"/>
              <a:t> </a:t>
            </a:r>
            <a:r>
              <a:rPr lang="fa-IR" sz="2000"/>
              <a:t>تا</a:t>
            </a:r>
            <a:r>
              <a:rPr lang="en-US" sz="2000"/>
              <a:t> </a:t>
            </a:r>
            <a:r>
              <a:rPr lang="fa-IR" sz="2000"/>
              <a:t>واحد</a:t>
            </a:r>
            <a:r>
              <a:rPr lang="en-US" sz="2000"/>
              <a:t> </a:t>
            </a:r>
            <a:r>
              <a:rPr lang="fa-IR" sz="2000"/>
              <a:t>های</a:t>
            </a:r>
            <a:r>
              <a:rPr lang="en-US" sz="2000"/>
              <a:t> </a:t>
            </a:r>
            <a:r>
              <a:rPr lang="fa-IR" sz="2000"/>
              <a:t>لایه</a:t>
            </a:r>
            <a:r>
              <a:rPr lang="en-US" sz="2000"/>
              <a:t> </a:t>
            </a:r>
            <a:r>
              <a:rPr lang="fa-IR" sz="2000"/>
              <a:t>وسط</a:t>
            </a:r>
            <a:r>
              <a:rPr lang="en-US" sz="2000"/>
              <a:t> </a:t>
            </a:r>
            <a:r>
              <a:rPr lang="fa-IR" sz="2000"/>
              <a:t>ویژگی</a:t>
            </a:r>
            <a:r>
              <a:rPr lang="en-US" sz="2000"/>
              <a:t> </a:t>
            </a:r>
            <a:r>
              <a:rPr lang="fa-IR" sz="2000"/>
              <a:t>های</a:t>
            </a:r>
            <a:r>
              <a:rPr lang="en-US" sz="2000"/>
              <a:t> </a:t>
            </a:r>
            <a:r>
              <a:rPr lang="fa-IR" sz="2000"/>
              <a:t>مقادیر</a:t>
            </a:r>
            <a:r>
              <a:rPr lang="en-US" sz="2000"/>
              <a:t> </a:t>
            </a:r>
            <a:r>
              <a:rPr lang="fa-IR" sz="2000"/>
              <a:t>ورودی</a:t>
            </a:r>
            <a:r>
              <a:rPr lang="en-US" sz="2000"/>
              <a:t> </a:t>
            </a:r>
            <a:r>
              <a:rPr lang="fa-IR" sz="2000"/>
              <a:t>را</a:t>
            </a:r>
            <a:r>
              <a:rPr lang="en-US" sz="2000"/>
              <a:t> </a:t>
            </a:r>
            <a:r>
              <a:rPr lang="fa-IR" sz="2000"/>
              <a:t>به</a:t>
            </a:r>
            <a:r>
              <a:rPr lang="en-US" sz="2000"/>
              <a:t> </a:t>
            </a:r>
            <a:r>
              <a:rPr lang="fa-IR" sz="2000"/>
              <a:t>نحوی</a:t>
            </a:r>
            <a:r>
              <a:rPr lang="en-US" sz="2000"/>
              <a:t>  </a:t>
            </a:r>
            <a:r>
              <a:rPr lang="fa-IR" sz="2000"/>
              <a:t>کد</a:t>
            </a:r>
            <a:r>
              <a:rPr lang="en-US" sz="2000"/>
              <a:t> </a:t>
            </a:r>
            <a:r>
              <a:rPr lang="fa-IR" sz="2000"/>
              <a:t>بندی</a:t>
            </a:r>
            <a:r>
              <a:rPr lang="en-US" sz="2000"/>
              <a:t> </a:t>
            </a:r>
            <a:r>
              <a:rPr lang="fa-IR" sz="2000"/>
              <a:t>کنند</a:t>
            </a:r>
            <a:r>
              <a:rPr lang="en-US" sz="2000"/>
              <a:t> </a:t>
            </a:r>
            <a:r>
              <a:rPr lang="fa-IR" sz="2000"/>
              <a:t>که</a:t>
            </a:r>
            <a:r>
              <a:rPr lang="en-US" sz="2000"/>
              <a:t> </a:t>
            </a:r>
            <a:r>
              <a:rPr lang="fa-IR" sz="2000"/>
              <a:t>لایه</a:t>
            </a:r>
            <a:r>
              <a:rPr lang="en-US" sz="2000"/>
              <a:t> </a:t>
            </a:r>
            <a:r>
              <a:rPr lang="fa-IR" sz="2000"/>
              <a:t>خروحی</a:t>
            </a:r>
            <a:r>
              <a:rPr lang="en-US" sz="2000"/>
              <a:t> </a:t>
            </a:r>
            <a:r>
              <a:rPr lang="fa-IR" sz="2000"/>
              <a:t>بتواند</a:t>
            </a:r>
            <a:r>
              <a:rPr lang="en-US" sz="2000"/>
              <a:t> </a:t>
            </a:r>
            <a:r>
              <a:rPr lang="fa-IR" sz="2000"/>
              <a:t>از</a:t>
            </a:r>
            <a:r>
              <a:rPr lang="en-US" sz="2000"/>
              <a:t> </a:t>
            </a:r>
            <a:r>
              <a:rPr lang="fa-IR" sz="2000"/>
              <a:t>آنان</a:t>
            </a:r>
            <a:r>
              <a:rPr lang="en-US" sz="2000"/>
              <a:t> </a:t>
            </a:r>
            <a:r>
              <a:rPr lang="fa-IR" sz="2000"/>
              <a:t>برای</a:t>
            </a:r>
            <a:r>
              <a:rPr lang="en-US" sz="2000"/>
              <a:t> </a:t>
            </a:r>
            <a:r>
              <a:rPr lang="fa-IR" sz="2000"/>
              <a:t>نمایش</a:t>
            </a:r>
            <a:r>
              <a:rPr lang="en-US" sz="2000"/>
              <a:t> </a:t>
            </a:r>
            <a:r>
              <a:rPr lang="fa-IR" sz="2000"/>
              <a:t>مجدد</a:t>
            </a:r>
            <a:r>
              <a:rPr lang="en-US" sz="2000"/>
              <a:t>  </a:t>
            </a:r>
            <a:r>
              <a:rPr lang="fa-IR" sz="2000"/>
              <a:t>داده</a:t>
            </a:r>
            <a:r>
              <a:rPr lang="en-US" sz="2000"/>
              <a:t> </a:t>
            </a:r>
            <a:r>
              <a:rPr lang="fa-IR" sz="2000"/>
              <a:t>ها</a:t>
            </a:r>
            <a:r>
              <a:rPr lang="en-US" sz="2000"/>
              <a:t> </a:t>
            </a:r>
            <a:r>
              <a:rPr lang="fa-IR" sz="2000"/>
              <a:t>استفاده</a:t>
            </a:r>
            <a:r>
              <a:rPr lang="en-US" sz="2000"/>
              <a:t> </a:t>
            </a:r>
            <a:r>
              <a:rPr lang="fa-IR" sz="2000"/>
              <a:t>نماید</a:t>
            </a:r>
            <a:r>
              <a:rPr lang="en-US" sz="200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r" eaLnBrk="1" hangingPunct="1"/>
            <a:r>
              <a:rPr lang="fa-IR" smtClean="0"/>
              <a:t>قدرت</a:t>
            </a:r>
            <a:r>
              <a:rPr lang="en-US" smtClean="0"/>
              <a:t> </a:t>
            </a:r>
            <a:r>
              <a:rPr lang="fa-IR" smtClean="0"/>
              <a:t>نمایش</a:t>
            </a:r>
            <a:r>
              <a:rPr lang="en-US" smtClean="0"/>
              <a:t> </a:t>
            </a:r>
            <a:r>
              <a:rPr lang="fa-IR" smtClean="0"/>
              <a:t>لایه</a:t>
            </a:r>
            <a:r>
              <a:rPr lang="en-US" smtClean="0"/>
              <a:t> </a:t>
            </a:r>
            <a:r>
              <a:rPr lang="fa-IR" smtClean="0"/>
              <a:t>پنهان</a:t>
            </a:r>
            <a:endParaRPr lang="en-US" smtClean="0"/>
          </a:p>
        </p:txBody>
      </p:sp>
      <p:sp>
        <p:nvSpPr>
          <p:cNvPr id="124932" name="Text Box 4"/>
          <p:cNvSpPr txBox="1">
            <a:spLocks noChangeArrowheads="1"/>
          </p:cNvSpPr>
          <p:nvPr/>
        </p:nvSpPr>
        <p:spPr bwMode="auto">
          <a:xfrm>
            <a:off x="609600" y="1752600"/>
            <a:ext cx="1403350" cy="4473575"/>
          </a:xfrm>
          <a:prstGeom prst="rect">
            <a:avLst/>
          </a:prstGeom>
          <a:noFill/>
          <a:ln w="9525">
            <a:noFill/>
            <a:miter lim="800000"/>
            <a:headEnd/>
            <a:tailEnd/>
          </a:ln>
          <a:effectLst/>
        </p:spPr>
        <p:txBody>
          <a:bodyPr wrap="none">
            <a:spAutoFit/>
          </a:bodyPr>
          <a:lstStyle/>
          <a:p>
            <a:pPr algn="l" rtl="0">
              <a:defRPr/>
            </a:pPr>
            <a:endParaRPr lang="en-US" sz="2400">
              <a:effectLst>
                <a:outerShdw blurRad="38100" dist="38100" dir="2700000" algn="tl">
                  <a:srgbClr val="C0C0C0"/>
                </a:outerShdw>
              </a:effectLst>
              <a:latin typeface="Times New Roman" pitchFamily="18" charset="0"/>
              <a:cs typeface="Times New Roman" pitchFamily="18" charset="0"/>
            </a:endParaRPr>
          </a:p>
          <a:p>
            <a:pPr algn="l" rtl="0">
              <a:defRPr/>
            </a:pPr>
            <a:endParaRPr lang="en-US" sz="2400">
              <a:effectLst>
                <a:outerShdw blurRad="38100" dist="38100" dir="2700000" algn="tl">
                  <a:srgbClr val="C0C0C0"/>
                </a:outerShdw>
              </a:effectLst>
              <a:latin typeface="Times New Roman" pitchFamily="18" charset="0"/>
              <a:cs typeface="Times New Roman" pitchFamily="18" charset="0"/>
            </a:endParaRPr>
          </a:p>
          <a:p>
            <a:pPr algn="l" rtl="0">
              <a:defRPr/>
            </a:pPr>
            <a:endParaRPr lang="en-US" sz="2400">
              <a:effectLst>
                <a:outerShdw blurRad="38100" dist="38100" dir="2700000" algn="tl">
                  <a:srgbClr val="C0C0C0"/>
                </a:outerShdw>
              </a:effectLst>
              <a:latin typeface="Times New Roman" pitchFamily="18" charset="0"/>
              <a:cs typeface="Times New Roman" pitchFamily="18" charset="0"/>
            </a:endParaRPr>
          </a:p>
          <a:p>
            <a:pPr algn="l" rtl="0">
              <a:defRPr/>
            </a:pPr>
            <a:r>
              <a:rPr lang="en-US" sz="2400">
                <a:effectLst>
                  <a:outerShdw blurRad="38100" dist="38100" dir="2700000" algn="tl">
                    <a:srgbClr val="C0C0C0"/>
                  </a:outerShdw>
                </a:effectLst>
                <a:latin typeface="Times New Roman" pitchFamily="18" charset="0"/>
                <a:cs typeface="Times New Roman" pitchFamily="18" charset="0"/>
              </a:rPr>
              <a:t>10000000</a:t>
            </a:r>
          </a:p>
          <a:p>
            <a:pPr algn="l" rtl="0">
              <a:defRPr/>
            </a:pPr>
            <a:r>
              <a:rPr lang="en-US" sz="2400">
                <a:effectLst>
                  <a:outerShdw blurRad="38100" dist="38100" dir="2700000" algn="tl">
                    <a:srgbClr val="C0C0C0"/>
                  </a:outerShdw>
                </a:effectLst>
                <a:latin typeface="Times New Roman" pitchFamily="18" charset="0"/>
                <a:cs typeface="Times New Roman" pitchFamily="18" charset="0"/>
              </a:rPr>
              <a:t>01000000</a:t>
            </a:r>
          </a:p>
          <a:p>
            <a:pPr algn="l" rtl="0">
              <a:defRPr/>
            </a:pPr>
            <a:r>
              <a:rPr lang="en-US" sz="2400">
                <a:effectLst>
                  <a:outerShdw blurRad="38100" dist="38100" dir="2700000" algn="tl">
                    <a:srgbClr val="C0C0C0"/>
                  </a:outerShdw>
                </a:effectLst>
                <a:latin typeface="Times New Roman" pitchFamily="18" charset="0"/>
                <a:cs typeface="Times New Roman" pitchFamily="18" charset="0"/>
              </a:rPr>
              <a:t>00100000</a:t>
            </a:r>
          </a:p>
          <a:p>
            <a:pPr algn="l" rtl="0">
              <a:defRPr/>
            </a:pPr>
            <a:r>
              <a:rPr lang="en-US" sz="2400">
                <a:effectLst>
                  <a:outerShdw blurRad="38100" dist="38100" dir="2700000" algn="tl">
                    <a:srgbClr val="C0C0C0"/>
                  </a:outerShdw>
                </a:effectLst>
                <a:latin typeface="Times New Roman" pitchFamily="18" charset="0"/>
                <a:cs typeface="Times New Roman" pitchFamily="18" charset="0"/>
              </a:rPr>
              <a:t>00010000</a:t>
            </a:r>
          </a:p>
          <a:p>
            <a:pPr algn="l" rtl="0">
              <a:defRPr/>
            </a:pPr>
            <a:r>
              <a:rPr lang="en-US" sz="2400">
                <a:effectLst>
                  <a:outerShdw blurRad="38100" dist="38100" dir="2700000" algn="tl">
                    <a:srgbClr val="C0C0C0"/>
                  </a:outerShdw>
                </a:effectLst>
                <a:latin typeface="Times New Roman" pitchFamily="18" charset="0"/>
                <a:cs typeface="Times New Roman" pitchFamily="18" charset="0"/>
              </a:rPr>
              <a:t>00001000</a:t>
            </a:r>
          </a:p>
          <a:p>
            <a:pPr algn="l" rtl="0">
              <a:defRPr/>
            </a:pPr>
            <a:r>
              <a:rPr lang="en-US" sz="2400">
                <a:effectLst>
                  <a:outerShdw blurRad="38100" dist="38100" dir="2700000" algn="tl">
                    <a:srgbClr val="C0C0C0"/>
                  </a:outerShdw>
                </a:effectLst>
                <a:latin typeface="Times New Roman" pitchFamily="18" charset="0"/>
                <a:cs typeface="Times New Roman" pitchFamily="18" charset="0"/>
              </a:rPr>
              <a:t>00000100</a:t>
            </a:r>
          </a:p>
          <a:p>
            <a:pPr algn="l" rtl="0">
              <a:defRPr/>
            </a:pPr>
            <a:r>
              <a:rPr lang="en-US" sz="2400">
                <a:effectLst>
                  <a:outerShdw blurRad="38100" dist="38100" dir="2700000" algn="tl">
                    <a:srgbClr val="C0C0C0"/>
                  </a:outerShdw>
                </a:effectLst>
                <a:latin typeface="Times New Roman" pitchFamily="18" charset="0"/>
                <a:cs typeface="Times New Roman" pitchFamily="18" charset="0"/>
              </a:rPr>
              <a:t>00000010</a:t>
            </a:r>
          </a:p>
          <a:p>
            <a:pPr algn="l" rtl="0">
              <a:defRPr/>
            </a:pPr>
            <a:r>
              <a:rPr lang="en-US" sz="2400">
                <a:effectLst>
                  <a:outerShdw blurRad="38100" dist="38100" dir="2700000" algn="tl">
                    <a:srgbClr val="C0C0C0"/>
                  </a:outerShdw>
                </a:effectLst>
                <a:latin typeface="Times New Roman" pitchFamily="18" charset="0"/>
                <a:cs typeface="Times New Roman" pitchFamily="18" charset="0"/>
              </a:rPr>
              <a:t>00000001</a:t>
            </a:r>
          </a:p>
          <a:p>
            <a:pPr algn="l" rtl="0">
              <a:defRPr/>
            </a:pPr>
            <a:endParaRPr lang="en-US" sz="2400">
              <a:effectLst>
                <a:outerShdw blurRad="38100" dist="38100" dir="2700000" algn="tl">
                  <a:srgbClr val="C0C0C0"/>
                </a:outerShdw>
              </a:effectLst>
              <a:latin typeface="Times New Roman" pitchFamily="18" charset="0"/>
              <a:cs typeface="Times New Roman" pitchFamily="18" charset="0"/>
            </a:endParaRPr>
          </a:p>
        </p:txBody>
      </p:sp>
      <p:sp>
        <p:nvSpPr>
          <p:cNvPr id="124933" name="Text Box 5"/>
          <p:cNvSpPr txBox="1">
            <a:spLocks noChangeArrowheads="1"/>
          </p:cNvSpPr>
          <p:nvPr/>
        </p:nvSpPr>
        <p:spPr bwMode="auto">
          <a:xfrm>
            <a:off x="5486400" y="2971800"/>
            <a:ext cx="1403350" cy="3013075"/>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10000000</a:t>
            </a:r>
          </a:p>
          <a:p>
            <a:pPr algn="l" rtl="0">
              <a:defRPr/>
            </a:pPr>
            <a:r>
              <a:rPr lang="en-US" sz="2400">
                <a:effectLst>
                  <a:outerShdw blurRad="38100" dist="38100" dir="2700000" algn="tl">
                    <a:srgbClr val="C0C0C0"/>
                  </a:outerShdw>
                </a:effectLst>
                <a:latin typeface="Times New Roman" pitchFamily="18" charset="0"/>
                <a:cs typeface="Times New Roman" pitchFamily="18" charset="0"/>
              </a:rPr>
              <a:t>01000000</a:t>
            </a:r>
          </a:p>
          <a:p>
            <a:pPr algn="l" rtl="0">
              <a:defRPr/>
            </a:pPr>
            <a:r>
              <a:rPr lang="en-US" sz="2400">
                <a:effectLst>
                  <a:outerShdw blurRad="38100" dist="38100" dir="2700000" algn="tl">
                    <a:srgbClr val="C0C0C0"/>
                  </a:outerShdw>
                </a:effectLst>
                <a:latin typeface="Times New Roman" pitchFamily="18" charset="0"/>
                <a:cs typeface="Times New Roman" pitchFamily="18" charset="0"/>
              </a:rPr>
              <a:t>00100000</a:t>
            </a:r>
          </a:p>
          <a:p>
            <a:pPr algn="l" rtl="0">
              <a:defRPr/>
            </a:pPr>
            <a:r>
              <a:rPr lang="en-US" sz="2400">
                <a:effectLst>
                  <a:outerShdw blurRad="38100" dist="38100" dir="2700000" algn="tl">
                    <a:srgbClr val="C0C0C0"/>
                  </a:outerShdw>
                </a:effectLst>
                <a:latin typeface="Times New Roman" pitchFamily="18" charset="0"/>
                <a:cs typeface="Times New Roman" pitchFamily="18" charset="0"/>
              </a:rPr>
              <a:t>00010000</a:t>
            </a:r>
          </a:p>
          <a:p>
            <a:pPr algn="l" rtl="0">
              <a:defRPr/>
            </a:pPr>
            <a:r>
              <a:rPr lang="en-US" sz="2400">
                <a:effectLst>
                  <a:outerShdw blurRad="38100" dist="38100" dir="2700000" algn="tl">
                    <a:srgbClr val="C0C0C0"/>
                  </a:outerShdw>
                </a:effectLst>
                <a:latin typeface="Times New Roman" pitchFamily="18" charset="0"/>
                <a:cs typeface="Times New Roman" pitchFamily="18" charset="0"/>
              </a:rPr>
              <a:t>00001000</a:t>
            </a:r>
          </a:p>
          <a:p>
            <a:pPr algn="l" rtl="0">
              <a:defRPr/>
            </a:pPr>
            <a:r>
              <a:rPr lang="en-US" sz="2400">
                <a:effectLst>
                  <a:outerShdw blurRad="38100" dist="38100" dir="2700000" algn="tl">
                    <a:srgbClr val="C0C0C0"/>
                  </a:outerShdw>
                </a:effectLst>
                <a:latin typeface="Times New Roman" pitchFamily="18" charset="0"/>
                <a:cs typeface="Times New Roman" pitchFamily="18" charset="0"/>
              </a:rPr>
              <a:t>00000100</a:t>
            </a:r>
          </a:p>
          <a:p>
            <a:pPr algn="l" rtl="0">
              <a:defRPr/>
            </a:pPr>
            <a:r>
              <a:rPr lang="en-US" sz="2400">
                <a:effectLst>
                  <a:outerShdw blurRad="38100" dist="38100" dir="2700000" algn="tl">
                    <a:srgbClr val="C0C0C0"/>
                  </a:outerShdw>
                </a:effectLst>
                <a:latin typeface="Times New Roman" pitchFamily="18" charset="0"/>
                <a:cs typeface="Times New Roman" pitchFamily="18" charset="0"/>
              </a:rPr>
              <a:t>00000010</a:t>
            </a:r>
          </a:p>
          <a:p>
            <a:pPr algn="l" rtl="0">
              <a:defRPr/>
            </a:pPr>
            <a:r>
              <a:rPr lang="en-US" sz="2400">
                <a:effectLst>
                  <a:outerShdw blurRad="38100" dist="38100" dir="2700000" algn="tl">
                    <a:srgbClr val="C0C0C0"/>
                  </a:outerShdw>
                </a:effectLst>
                <a:latin typeface="Times New Roman" pitchFamily="18" charset="0"/>
                <a:cs typeface="Times New Roman" pitchFamily="18" charset="0"/>
              </a:rPr>
              <a:t>00000001</a:t>
            </a:r>
          </a:p>
        </p:txBody>
      </p:sp>
      <p:sp>
        <p:nvSpPr>
          <p:cNvPr id="48133" name="Line 6"/>
          <p:cNvSpPr>
            <a:spLocks noChangeShapeType="1"/>
          </p:cNvSpPr>
          <p:nvPr/>
        </p:nvSpPr>
        <p:spPr bwMode="auto">
          <a:xfrm>
            <a:off x="2209800" y="4545013"/>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34" name="Line 7"/>
          <p:cNvSpPr>
            <a:spLocks noChangeShapeType="1"/>
          </p:cNvSpPr>
          <p:nvPr/>
        </p:nvSpPr>
        <p:spPr bwMode="auto">
          <a:xfrm>
            <a:off x="4648200" y="44958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4936" name="Text Box 8"/>
          <p:cNvSpPr txBox="1">
            <a:spLocks noChangeArrowheads="1"/>
          </p:cNvSpPr>
          <p:nvPr/>
        </p:nvSpPr>
        <p:spPr bwMode="auto">
          <a:xfrm>
            <a:off x="2895600" y="4267200"/>
            <a:ext cx="1868488"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Hidden nodes</a:t>
            </a:r>
          </a:p>
        </p:txBody>
      </p:sp>
      <p:sp>
        <p:nvSpPr>
          <p:cNvPr id="48136" name="Oval 9"/>
          <p:cNvSpPr>
            <a:spLocks noChangeArrowheads="1"/>
          </p:cNvSpPr>
          <p:nvPr/>
        </p:nvSpPr>
        <p:spPr bwMode="auto">
          <a:xfrm>
            <a:off x="2743200" y="5002213"/>
            <a:ext cx="304800" cy="228600"/>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8137" name="Oval 10"/>
          <p:cNvSpPr>
            <a:spLocks noChangeArrowheads="1"/>
          </p:cNvSpPr>
          <p:nvPr/>
        </p:nvSpPr>
        <p:spPr bwMode="auto">
          <a:xfrm>
            <a:off x="3429000" y="5002213"/>
            <a:ext cx="304800" cy="228600"/>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8138" name="Oval 11"/>
          <p:cNvSpPr>
            <a:spLocks noChangeArrowheads="1"/>
          </p:cNvSpPr>
          <p:nvPr/>
        </p:nvSpPr>
        <p:spPr bwMode="auto">
          <a:xfrm>
            <a:off x="4114800" y="5002213"/>
            <a:ext cx="304800" cy="228600"/>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8139" name="Text Box 12"/>
          <p:cNvSpPr txBox="1">
            <a:spLocks noChangeArrowheads="1"/>
          </p:cNvSpPr>
          <p:nvPr/>
        </p:nvSpPr>
        <p:spPr bwMode="auto">
          <a:xfrm>
            <a:off x="1066800" y="1752600"/>
            <a:ext cx="71691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fa-IR" sz="2400"/>
              <a:t>در</a:t>
            </a:r>
            <a:r>
              <a:rPr lang="en-US" sz="2400"/>
              <a:t> </a:t>
            </a:r>
            <a:r>
              <a:rPr lang="fa-IR" sz="2400"/>
              <a:t>این</a:t>
            </a:r>
            <a:r>
              <a:rPr lang="en-US" sz="2400"/>
              <a:t> </a:t>
            </a:r>
            <a:r>
              <a:rPr lang="fa-IR" sz="2400"/>
              <a:t>آزمایش</a:t>
            </a:r>
            <a:r>
              <a:rPr lang="en-US" sz="2400"/>
              <a:t> </a:t>
            </a:r>
            <a:r>
              <a:rPr lang="fa-IR" sz="2400"/>
              <a:t>که</a:t>
            </a:r>
            <a:r>
              <a:rPr lang="en-US" sz="2400"/>
              <a:t> </a:t>
            </a:r>
            <a:r>
              <a:rPr lang="fa-IR" sz="2400"/>
              <a:t>به</a:t>
            </a:r>
            <a:r>
              <a:rPr lang="en-US" sz="2400"/>
              <a:t> </a:t>
            </a:r>
            <a:r>
              <a:rPr lang="fa-IR" sz="2400"/>
              <a:t>تعداد</a:t>
            </a:r>
            <a:r>
              <a:rPr lang="en-US" sz="2400"/>
              <a:t> 5000 </a:t>
            </a:r>
            <a:r>
              <a:rPr lang="fa-IR" sz="2400"/>
              <a:t>بار</a:t>
            </a:r>
            <a:r>
              <a:rPr lang="en-US" sz="2400"/>
              <a:t> </a:t>
            </a:r>
            <a:r>
              <a:rPr lang="fa-IR" sz="2400"/>
              <a:t>تکرار</a:t>
            </a:r>
            <a:r>
              <a:rPr lang="en-US" sz="2400"/>
              <a:t> </a:t>
            </a:r>
            <a:r>
              <a:rPr lang="fa-IR" sz="2400"/>
              <a:t>شده</a:t>
            </a:r>
            <a:r>
              <a:rPr lang="en-US" sz="2400"/>
              <a:t> </a:t>
            </a:r>
            <a:r>
              <a:rPr lang="fa-IR" sz="2400"/>
              <a:t>از</a:t>
            </a:r>
            <a:r>
              <a:rPr lang="en-US" sz="2400"/>
              <a:t> 8 </a:t>
            </a:r>
            <a:r>
              <a:rPr lang="fa-IR" sz="2400"/>
              <a:t>داده</a:t>
            </a:r>
            <a:r>
              <a:rPr lang="en-US" sz="2400"/>
              <a:t> </a:t>
            </a:r>
            <a:r>
              <a:rPr lang="fa-IR" sz="2400"/>
              <a:t>مختلف</a:t>
            </a:r>
            <a:r>
              <a:rPr lang="en-US" sz="2400"/>
              <a:t> </a:t>
            </a:r>
            <a:r>
              <a:rPr lang="fa-IR" sz="2400"/>
              <a:t>به</a:t>
            </a:r>
            <a:r>
              <a:rPr lang="en-US" sz="2400"/>
              <a:t> </a:t>
            </a:r>
            <a:r>
              <a:rPr lang="fa-IR" sz="2400"/>
              <a:t>عنوان</a:t>
            </a:r>
            <a:r>
              <a:rPr lang="en-US" sz="2400"/>
              <a:t> </a:t>
            </a:r>
            <a:r>
              <a:rPr lang="fa-IR" sz="2400"/>
              <a:t>ورودی</a:t>
            </a:r>
            <a:r>
              <a:rPr lang="en-US" sz="2400"/>
              <a:t> </a:t>
            </a:r>
            <a:r>
              <a:rPr lang="fa-IR" sz="2400"/>
              <a:t>استفاده</a:t>
            </a:r>
            <a:r>
              <a:rPr lang="en-US" sz="2400"/>
              <a:t> </a:t>
            </a:r>
            <a:r>
              <a:rPr lang="fa-IR" sz="2400"/>
              <a:t>شده</a:t>
            </a:r>
            <a:r>
              <a:rPr lang="en-US" sz="2400"/>
              <a:t> </a:t>
            </a:r>
            <a:r>
              <a:rPr lang="fa-IR" sz="2400"/>
              <a:t>و</a:t>
            </a:r>
            <a:r>
              <a:rPr lang="en-US" sz="2400"/>
              <a:t> </a:t>
            </a:r>
            <a:r>
              <a:rPr lang="fa-IR" sz="2400"/>
              <a:t>شبکه</a:t>
            </a:r>
            <a:r>
              <a:rPr lang="en-US" sz="2400"/>
              <a:t> </a:t>
            </a:r>
            <a:r>
              <a:rPr lang="fa-IR" sz="2400"/>
              <a:t>با</a:t>
            </a:r>
            <a:r>
              <a:rPr lang="en-US" sz="2400"/>
              <a:t> </a:t>
            </a:r>
            <a:r>
              <a:rPr lang="fa-IR" sz="2400"/>
              <a:t>استفاده</a:t>
            </a:r>
            <a:r>
              <a:rPr lang="en-US" sz="2400"/>
              <a:t> </a:t>
            </a:r>
            <a:r>
              <a:rPr lang="fa-IR" sz="2400"/>
              <a:t>از</a:t>
            </a:r>
            <a:r>
              <a:rPr lang="en-US" sz="2400"/>
              <a:t> </a:t>
            </a:r>
            <a:r>
              <a:rPr lang="fa-IR" sz="2400"/>
              <a:t>الگوریتم</a:t>
            </a:r>
            <a:r>
              <a:rPr lang="en-US" sz="2400"/>
              <a:t> BP </a:t>
            </a:r>
            <a:r>
              <a:rPr lang="fa-IR" sz="2400"/>
              <a:t>موفق</a:t>
            </a:r>
            <a:r>
              <a:rPr lang="en-US" sz="2400"/>
              <a:t> </a:t>
            </a:r>
            <a:r>
              <a:rPr lang="fa-IR" sz="2400"/>
              <a:t>شده</a:t>
            </a:r>
            <a:r>
              <a:rPr lang="en-US" sz="2400"/>
              <a:t> </a:t>
            </a:r>
            <a:r>
              <a:rPr lang="fa-IR" sz="2400"/>
              <a:t>تا</a:t>
            </a:r>
            <a:r>
              <a:rPr lang="en-US" sz="2400"/>
              <a:t> </a:t>
            </a:r>
            <a:r>
              <a:rPr lang="fa-IR" sz="2400"/>
              <a:t>تابع</a:t>
            </a:r>
            <a:r>
              <a:rPr lang="en-US" sz="2400"/>
              <a:t> </a:t>
            </a:r>
            <a:r>
              <a:rPr lang="fa-IR" sz="2400"/>
              <a:t>هدف</a:t>
            </a:r>
            <a:r>
              <a:rPr lang="en-US" sz="2400"/>
              <a:t> </a:t>
            </a:r>
            <a:r>
              <a:rPr lang="fa-IR" sz="2400"/>
              <a:t>را</a:t>
            </a:r>
            <a:r>
              <a:rPr lang="en-US" sz="2400"/>
              <a:t> </a:t>
            </a:r>
            <a:r>
              <a:rPr lang="fa-IR" sz="2400"/>
              <a:t>بیاموزد</a:t>
            </a:r>
            <a:r>
              <a:rPr lang="en-US" sz="2400"/>
              <a:t>.</a:t>
            </a:r>
          </a:p>
        </p:txBody>
      </p:sp>
      <p:sp>
        <p:nvSpPr>
          <p:cNvPr id="48140" name="Text Box 13"/>
          <p:cNvSpPr txBox="1">
            <a:spLocks noChangeArrowheads="1"/>
          </p:cNvSpPr>
          <p:nvPr/>
        </p:nvSpPr>
        <p:spPr bwMode="auto">
          <a:xfrm>
            <a:off x="533400" y="6035675"/>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fa-IR" sz="2400"/>
              <a:t>با</a:t>
            </a:r>
            <a:r>
              <a:rPr lang="en-US" sz="2400"/>
              <a:t> </a:t>
            </a:r>
            <a:r>
              <a:rPr lang="fa-IR" sz="2400"/>
              <a:t>مشاهده</a:t>
            </a:r>
            <a:r>
              <a:rPr lang="en-US" sz="2400"/>
              <a:t> </a:t>
            </a:r>
            <a:r>
              <a:rPr lang="fa-IR" sz="2400"/>
              <a:t>خروجی</a:t>
            </a:r>
            <a:r>
              <a:rPr lang="en-US" sz="2400"/>
              <a:t>  </a:t>
            </a:r>
            <a:r>
              <a:rPr lang="fa-IR" sz="2400"/>
              <a:t>واحد</a:t>
            </a:r>
            <a:r>
              <a:rPr lang="en-US" sz="2400"/>
              <a:t> </a:t>
            </a:r>
            <a:r>
              <a:rPr lang="fa-IR" sz="2400"/>
              <a:t>های</a:t>
            </a:r>
            <a:r>
              <a:rPr lang="en-US" sz="2400"/>
              <a:t> </a:t>
            </a:r>
            <a:r>
              <a:rPr lang="fa-IR" sz="2400"/>
              <a:t>لایه</a:t>
            </a:r>
            <a:r>
              <a:rPr lang="en-US" sz="2400"/>
              <a:t> </a:t>
            </a:r>
            <a:r>
              <a:rPr lang="fa-IR" sz="2400"/>
              <a:t>میانی</a:t>
            </a:r>
            <a:r>
              <a:rPr lang="en-US" sz="2400"/>
              <a:t> </a:t>
            </a:r>
            <a:r>
              <a:rPr lang="fa-IR" sz="2400"/>
              <a:t>مشخص</a:t>
            </a:r>
            <a:r>
              <a:rPr lang="en-US" sz="2400"/>
              <a:t> </a:t>
            </a:r>
            <a:r>
              <a:rPr lang="fa-IR" sz="2400"/>
              <a:t>میشود</a:t>
            </a:r>
            <a:r>
              <a:rPr lang="en-US" sz="2400"/>
              <a:t> </a:t>
            </a:r>
            <a:r>
              <a:rPr lang="fa-IR" sz="2400"/>
              <a:t>که</a:t>
            </a:r>
            <a:r>
              <a:rPr lang="en-US" sz="2400"/>
              <a:t> </a:t>
            </a:r>
            <a:r>
              <a:rPr lang="fa-IR" sz="2400"/>
              <a:t>بردار</a:t>
            </a:r>
            <a:r>
              <a:rPr lang="en-US" sz="2400"/>
              <a:t> </a:t>
            </a:r>
            <a:r>
              <a:rPr lang="fa-IR" sz="2400"/>
              <a:t>حاصل</a:t>
            </a:r>
            <a:r>
              <a:rPr lang="en-US" sz="2400"/>
              <a:t> </a:t>
            </a:r>
            <a:r>
              <a:rPr lang="fa-IR" sz="2400"/>
              <a:t>معادل</a:t>
            </a:r>
            <a:r>
              <a:rPr lang="en-US" sz="2400"/>
              <a:t> </a:t>
            </a:r>
            <a:r>
              <a:rPr lang="fa-IR" sz="2400"/>
              <a:t>انکدینگ</a:t>
            </a:r>
            <a:r>
              <a:rPr lang="en-US" sz="2400"/>
              <a:t> </a:t>
            </a:r>
            <a:r>
              <a:rPr lang="fa-IR" sz="2400"/>
              <a:t>استاندارد</a:t>
            </a:r>
            <a:r>
              <a:rPr lang="en-US" sz="2400"/>
              <a:t> </a:t>
            </a:r>
            <a:r>
              <a:rPr lang="fa-IR" sz="2400"/>
              <a:t>داده</a:t>
            </a:r>
            <a:r>
              <a:rPr lang="en-US" sz="2400"/>
              <a:t> </a:t>
            </a:r>
            <a:r>
              <a:rPr lang="fa-IR" sz="2400"/>
              <a:t>ههای</a:t>
            </a:r>
            <a:r>
              <a:rPr lang="en-US" sz="2400"/>
              <a:t> </a:t>
            </a:r>
            <a:r>
              <a:rPr lang="fa-IR" sz="2400"/>
              <a:t>ورودی</a:t>
            </a:r>
            <a:r>
              <a:rPr lang="en-US" sz="2400"/>
              <a:t> </a:t>
            </a:r>
            <a:r>
              <a:rPr lang="fa-IR" sz="2400"/>
              <a:t>بوده</a:t>
            </a:r>
            <a:r>
              <a:rPr lang="en-US" sz="2400"/>
              <a:t> </a:t>
            </a:r>
            <a:r>
              <a:rPr lang="fa-IR" sz="2400"/>
              <a:t>است</a:t>
            </a:r>
            <a:r>
              <a:rPr lang="en-US" sz="2400"/>
              <a:t> (000,001,,...,111)</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Line 3"/>
          <p:cNvSpPr>
            <a:spLocks noChangeShapeType="1"/>
          </p:cNvSpPr>
          <p:nvPr/>
        </p:nvSpPr>
        <p:spPr bwMode="auto">
          <a:xfrm>
            <a:off x="1692275" y="3567113"/>
            <a:ext cx="3810000"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55" name="Line 4"/>
          <p:cNvSpPr>
            <a:spLocks noChangeShapeType="1"/>
          </p:cNvSpPr>
          <p:nvPr/>
        </p:nvSpPr>
        <p:spPr bwMode="auto">
          <a:xfrm flipV="1">
            <a:off x="1692275" y="2195513"/>
            <a:ext cx="1588"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56" name="Freeform 5"/>
          <p:cNvSpPr>
            <a:spLocks/>
          </p:cNvSpPr>
          <p:nvPr/>
        </p:nvSpPr>
        <p:spPr bwMode="auto">
          <a:xfrm>
            <a:off x="1862138" y="2316163"/>
            <a:ext cx="2706687" cy="1228725"/>
          </a:xfrm>
          <a:custGeom>
            <a:avLst/>
            <a:gdLst>
              <a:gd name="T0" fmla="*/ 0 w 1705"/>
              <a:gd name="T1" fmla="*/ 0 h 774"/>
              <a:gd name="T2" fmla="*/ 158 w 1705"/>
              <a:gd name="T3" fmla="*/ 31 h 774"/>
              <a:gd name="T4" fmla="*/ 205 w 1705"/>
              <a:gd name="T5" fmla="*/ 55 h 774"/>
              <a:gd name="T6" fmla="*/ 253 w 1705"/>
              <a:gd name="T7" fmla="*/ 86 h 774"/>
              <a:gd name="T8" fmla="*/ 355 w 1705"/>
              <a:gd name="T9" fmla="*/ 197 h 774"/>
              <a:gd name="T10" fmla="*/ 410 w 1705"/>
              <a:gd name="T11" fmla="*/ 268 h 774"/>
              <a:gd name="T12" fmla="*/ 458 w 1705"/>
              <a:gd name="T13" fmla="*/ 331 h 774"/>
              <a:gd name="T14" fmla="*/ 568 w 1705"/>
              <a:gd name="T15" fmla="*/ 449 h 774"/>
              <a:gd name="T16" fmla="*/ 655 w 1705"/>
              <a:gd name="T17" fmla="*/ 536 h 774"/>
              <a:gd name="T18" fmla="*/ 679 w 1705"/>
              <a:gd name="T19" fmla="*/ 568 h 774"/>
              <a:gd name="T20" fmla="*/ 702 w 1705"/>
              <a:gd name="T21" fmla="*/ 576 h 774"/>
              <a:gd name="T22" fmla="*/ 813 w 1705"/>
              <a:gd name="T23" fmla="*/ 655 h 774"/>
              <a:gd name="T24" fmla="*/ 821 w 1705"/>
              <a:gd name="T25" fmla="*/ 686 h 774"/>
              <a:gd name="T26" fmla="*/ 860 w 1705"/>
              <a:gd name="T27" fmla="*/ 694 h 774"/>
              <a:gd name="T28" fmla="*/ 884 w 1705"/>
              <a:gd name="T29" fmla="*/ 710 h 774"/>
              <a:gd name="T30" fmla="*/ 971 w 1705"/>
              <a:gd name="T31" fmla="*/ 718 h 774"/>
              <a:gd name="T32" fmla="*/ 1184 w 1705"/>
              <a:gd name="T33" fmla="*/ 757 h 774"/>
              <a:gd name="T34" fmla="*/ 1705 w 1705"/>
              <a:gd name="T35" fmla="*/ 773 h 7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05"/>
              <a:gd name="T55" fmla="*/ 0 h 774"/>
              <a:gd name="T56" fmla="*/ 1705 w 1705"/>
              <a:gd name="T57" fmla="*/ 774 h 7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05" h="774">
                <a:moveTo>
                  <a:pt x="0" y="0"/>
                </a:moveTo>
                <a:cubicBezTo>
                  <a:pt x="53" y="11"/>
                  <a:pt x="105" y="23"/>
                  <a:pt x="158" y="31"/>
                </a:cubicBezTo>
                <a:cubicBezTo>
                  <a:pt x="173" y="41"/>
                  <a:pt x="190" y="45"/>
                  <a:pt x="205" y="55"/>
                </a:cubicBezTo>
                <a:cubicBezTo>
                  <a:pt x="259" y="92"/>
                  <a:pt x="200" y="71"/>
                  <a:pt x="253" y="86"/>
                </a:cubicBezTo>
                <a:cubicBezTo>
                  <a:pt x="287" y="120"/>
                  <a:pt x="327" y="158"/>
                  <a:pt x="355" y="197"/>
                </a:cubicBezTo>
                <a:cubicBezTo>
                  <a:pt x="376" y="227"/>
                  <a:pt x="379" y="246"/>
                  <a:pt x="410" y="268"/>
                </a:cubicBezTo>
                <a:cubicBezTo>
                  <a:pt x="429" y="296"/>
                  <a:pt x="430" y="312"/>
                  <a:pt x="458" y="331"/>
                </a:cubicBezTo>
                <a:cubicBezTo>
                  <a:pt x="494" y="385"/>
                  <a:pt x="529" y="400"/>
                  <a:pt x="568" y="449"/>
                </a:cubicBezTo>
                <a:cubicBezTo>
                  <a:pt x="597" y="485"/>
                  <a:pt x="607" y="520"/>
                  <a:pt x="655" y="536"/>
                </a:cubicBezTo>
                <a:cubicBezTo>
                  <a:pt x="663" y="547"/>
                  <a:pt x="669" y="559"/>
                  <a:pt x="679" y="568"/>
                </a:cubicBezTo>
                <a:cubicBezTo>
                  <a:pt x="685" y="573"/>
                  <a:pt x="696" y="571"/>
                  <a:pt x="702" y="576"/>
                </a:cubicBezTo>
                <a:cubicBezTo>
                  <a:pt x="755" y="619"/>
                  <a:pt x="753" y="635"/>
                  <a:pt x="813" y="655"/>
                </a:cubicBezTo>
                <a:cubicBezTo>
                  <a:pt x="816" y="665"/>
                  <a:pt x="813" y="679"/>
                  <a:pt x="821" y="686"/>
                </a:cubicBezTo>
                <a:cubicBezTo>
                  <a:pt x="831" y="694"/>
                  <a:pt x="848" y="689"/>
                  <a:pt x="860" y="694"/>
                </a:cubicBezTo>
                <a:cubicBezTo>
                  <a:pt x="869" y="697"/>
                  <a:pt x="875" y="708"/>
                  <a:pt x="884" y="710"/>
                </a:cubicBezTo>
                <a:cubicBezTo>
                  <a:pt x="912" y="716"/>
                  <a:pt x="942" y="715"/>
                  <a:pt x="971" y="718"/>
                </a:cubicBezTo>
                <a:cubicBezTo>
                  <a:pt x="1034" y="759"/>
                  <a:pt x="1112" y="754"/>
                  <a:pt x="1184" y="757"/>
                </a:cubicBezTo>
                <a:cubicBezTo>
                  <a:pt x="1580" y="774"/>
                  <a:pt x="1482" y="773"/>
                  <a:pt x="1705" y="77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57" name="Freeform 6"/>
          <p:cNvSpPr>
            <a:spLocks/>
          </p:cNvSpPr>
          <p:nvPr/>
        </p:nvSpPr>
        <p:spPr bwMode="auto">
          <a:xfrm>
            <a:off x="1900238" y="2290763"/>
            <a:ext cx="2917825" cy="1243012"/>
          </a:xfrm>
          <a:custGeom>
            <a:avLst/>
            <a:gdLst>
              <a:gd name="T0" fmla="*/ 0 w 1838"/>
              <a:gd name="T1" fmla="*/ 0 h 783"/>
              <a:gd name="T2" fmla="*/ 576 w 1838"/>
              <a:gd name="T3" fmla="*/ 63 h 783"/>
              <a:gd name="T4" fmla="*/ 765 w 1838"/>
              <a:gd name="T5" fmla="*/ 213 h 783"/>
              <a:gd name="T6" fmla="*/ 899 w 1838"/>
              <a:gd name="T7" fmla="*/ 434 h 783"/>
              <a:gd name="T8" fmla="*/ 931 w 1838"/>
              <a:gd name="T9" fmla="*/ 465 h 783"/>
              <a:gd name="T10" fmla="*/ 1033 w 1838"/>
              <a:gd name="T11" fmla="*/ 521 h 783"/>
              <a:gd name="T12" fmla="*/ 1294 w 1838"/>
              <a:gd name="T13" fmla="*/ 655 h 783"/>
              <a:gd name="T14" fmla="*/ 1381 w 1838"/>
              <a:gd name="T15" fmla="*/ 694 h 783"/>
              <a:gd name="T16" fmla="*/ 1444 w 1838"/>
              <a:gd name="T17" fmla="*/ 726 h 783"/>
              <a:gd name="T18" fmla="*/ 1657 w 1838"/>
              <a:gd name="T19" fmla="*/ 765 h 783"/>
              <a:gd name="T20" fmla="*/ 1838 w 1838"/>
              <a:gd name="T21" fmla="*/ 773 h 7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38"/>
              <a:gd name="T34" fmla="*/ 0 h 783"/>
              <a:gd name="T35" fmla="*/ 1838 w 1838"/>
              <a:gd name="T36" fmla="*/ 783 h 7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38" h="783">
                <a:moveTo>
                  <a:pt x="0" y="0"/>
                </a:moveTo>
                <a:cubicBezTo>
                  <a:pt x="187" y="42"/>
                  <a:pt x="385" y="42"/>
                  <a:pt x="576" y="63"/>
                </a:cubicBezTo>
                <a:cubicBezTo>
                  <a:pt x="673" y="96"/>
                  <a:pt x="704" y="128"/>
                  <a:pt x="765" y="213"/>
                </a:cubicBezTo>
                <a:cubicBezTo>
                  <a:pt x="782" y="279"/>
                  <a:pt x="853" y="388"/>
                  <a:pt x="899" y="434"/>
                </a:cubicBezTo>
                <a:cubicBezTo>
                  <a:pt x="910" y="445"/>
                  <a:pt x="917" y="459"/>
                  <a:pt x="931" y="465"/>
                </a:cubicBezTo>
                <a:cubicBezTo>
                  <a:pt x="993" y="490"/>
                  <a:pt x="958" y="473"/>
                  <a:pt x="1033" y="521"/>
                </a:cubicBezTo>
                <a:cubicBezTo>
                  <a:pt x="1115" y="573"/>
                  <a:pt x="1199" y="631"/>
                  <a:pt x="1294" y="655"/>
                </a:cubicBezTo>
                <a:cubicBezTo>
                  <a:pt x="1352" y="693"/>
                  <a:pt x="1323" y="682"/>
                  <a:pt x="1381" y="694"/>
                </a:cubicBezTo>
                <a:cubicBezTo>
                  <a:pt x="1403" y="703"/>
                  <a:pt x="1422" y="718"/>
                  <a:pt x="1444" y="726"/>
                </a:cubicBezTo>
                <a:cubicBezTo>
                  <a:pt x="1509" y="751"/>
                  <a:pt x="1589" y="758"/>
                  <a:pt x="1657" y="765"/>
                </a:cubicBezTo>
                <a:cubicBezTo>
                  <a:pt x="1742" y="783"/>
                  <a:pt x="1683" y="773"/>
                  <a:pt x="1838" y="77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58" name="Freeform 7"/>
          <p:cNvSpPr>
            <a:spLocks/>
          </p:cNvSpPr>
          <p:nvPr/>
        </p:nvSpPr>
        <p:spPr bwMode="auto">
          <a:xfrm>
            <a:off x="1987550" y="2265363"/>
            <a:ext cx="2919413" cy="1265237"/>
          </a:xfrm>
          <a:custGeom>
            <a:avLst/>
            <a:gdLst>
              <a:gd name="T0" fmla="*/ 0 w 1839"/>
              <a:gd name="T1" fmla="*/ 8 h 797"/>
              <a:gd name="T2" fmla="*/ 489 w 1839"/>
              <a:gd name="T3" fmla="*/ 0 h 797"/>
              <a:gd name="T4" fmla="*/ 671 w 1839"/>
              <a:gd name="T5" fmla="*/ 16 h 797"/>
              <a:gd name="T6" fmla="*/ 931 w 1839"/>
              <a:gd name="T7" fmla="*/ 95 h 797"/>
              <a:gd name="T8" fmla="*/ 978 w 1839"/>
              <a:gd name="T9" fmla="*/ 126 h 797"/>
              <a:gd name="T10" fmla="*/ 994 w 1839"/>
              <a:gd name="T11" fmla="*/ 158 h 797"/>
              <a:gd name="T12" fmla="*/ 1042 w 1839"/>
              <a:gd name="T13" fmla="*/ 213 h 797"/>
              <a:gd name="T14" fmla="*/ 1065 w 1839"/>
              <a:gd name="T15" fmla="*/ 229 h 797"/>
              <a:gd name="T16" fmla="*/ 1089 w 1839"/>
              <a:gd name="T17" fmla="*/ 253 h 797"/>
              <a:gd name="T18" fmla="*/ 1184 w 1839"/>
              <a:gd name="T19" fmla="*/ 371 h 797"/>
              <a:gd name="T20" fmla="*/ 1263 w 1839"/>
              <a:gd name="T21" fmla="*/ 481 h 797"/>
              <a:gd name="T22" fmla="*/ 1468 w 1839"/>
              <a:gd name="T23" fmla="*/ 694 h 797"/>
              <a:gd name="T24" fmla="*/ 1547 w 1839"/>
              <a:gd name="T25" fmla="*/ 758 h 797"/>
              <a:gd name="T26" fmla="*/ 1633 w 1839"/>
              <a:gd name="T27" fmla="*/ 781 h 797"/>
              <a:gd name="T28" fmla="*/ 1697 w 1839"/>
              <a:gd name="T29" fmla="*/ 797 h 797"/>
              <a:gd name="T30" fmla="*/ 1839 w 1839"/>
              <a:gd name="T31" fmla="*/ 789 h 7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9"/>
              <a:gd name="T49" fmla="*/ 0 h 797"/>
              <a:gd name="T50" fmla="*/ 1839 w 1839"/>
              <a:gd name="T51" fmla="*/ 797 h 7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9" h="797">
                <a:moveTo>
                  <a:pt x="0" y="8"/>
                </a:moveTo>
                <a:cubicBezTo>
                  <a:pt x="164" y="18"/>
                  <a:pt x="326" y="12"/>
                  <a:pt x="489" y="0"/>
                </a:cubicBezTo>
                <a:cubicBezTo>
                  <a:pt x="550" y="5"/>
                  <a:pt x="611" y="8"/>
                  <a:pt x="671" y="16"/>
                </a:cubicBezTo>
                <a:cubicBezTo>
                  <a:pt x="761" y="28"/>
                  <a:pt x="843" y="77"/>
                  <a:pt x="931" y="95"/>
                </a:cubicBezTo>
                <a:cubicBezTo>
                  <a:pt x="947" y="105"/>
                  <a:pt x="962" y="116"/>
                  <a:pt x="978" y="126"/>
                </a:cubicBezTo>
                <a:cubicBezTo>
                  <a:pt x="988" y="133"/>
                  <a:pt x="987" y="149"/>
                  <a:pt x="994" y="158"/>
                </a:cubicBezTo>
                <a:cubicBezTo>
                  <a:pt x="1009" y="177"/>
                  <a:pt x="1025" y="196"/>
                  <a:pt x="1042" y="213"/>
                </a:cubicBezTo>
                <a:cubicBezTo>
                  <a:pt x="1049" y="220"/>
                  <a:pt x="1058" y="223"/>
                  <a:pt x="1065" y="229"/>
                </a:cubicBezTo>
                <a:cubicBezTo>
                  <a:pt x="1074" y="236"/>
                  <a:pt x="1081" y="245"/>
                  <a:pt x="1089" y="253"/>
                </a:cubicBezTo>
                <a:cubicBezTo>
                  <a:pt x="1123" y="291"/>
                  <a:pt x="1148" y="335"/>
                  <a:pt x="1184" y="371"/>
                </a:cubicBezTo>
                <a:cubicBezTo>
                  <a:pt x="1211" y="427"/>
                  <a:pt x="1210" y="440"/>
                  <a:pt x="1263" y="481"/>
                </a:cubicBezTo>
                <a:cubicBezTo>
                  <a:pt x="1290" y="575"/>
                  <a:pt x="1392" y="640"/>
                  <a:pt x="1468" y="694"/>
                </a:cubicBezTo>
                <a:cubicBezTo>
                  <a:pt x="1495" y="713"/>
                  <a:pt x="1517" y="743"/>
                  <a:pt x="1547" y="758"/>
                </a:cubicBezTo>
                <a:cubicBezTo>
                  <a:pt x="1574" y="771"/>
                  <a:pt x="1604" y="774"/>
                  <a:pt x="1633" y="781"/>
                </a:cubicBezTo>
                <a:cubicBezTo>
                  <a:pt x="1654" y="786"/>
                  <a:pt x="1697" y="797"/>
                  <a:pt x="1697" y="797"/>
                </a:cubicBezTo>
                <a:cubicBezTo>
                  <a:pt x="1818" y="788"/>
                  <a:pt x="1770" y="789"/>
                  <a:pt x="1839" y="78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192" name="Text Box 8"/>
          <p:cNvSpPr txBox="1">
            <a:spLocks noChangeArrowheads="1"/>
          </p:cNvSpPr>
          <p:nvPr/>
        </p:nvSpPr>
        <p:spPr bwMode="auto">
          <a:xfrm>
            <a:off x="777875" y="2755900"/>
            <a:ext cx="827088"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Error</a:t>
            </a:r>
          </a:p>
        </p:txBody>
      </p:sp>
      <p:sp>
        <p:nvSpPr>
          <p:cNvPr id="93193" name="Text Box 9"/>
          <p:cNvSpPr txBox="1">
            <a:spLocks noChangeArrowheads="1"/>
          </p:cNvSpPr>
          <p:nvPr/>
        </p:nvSpPr>
        <p:spPr bwMode="auto">
          <a:xfrm>
            <a:off x="3444875" y="3670300"/>
            <a:ext cx="1316038"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iterations</a:t>
            </a:r>
          </a:p>
        </p:txBody>
      </p:sp>
      <p:sp>
        <p:nvSpPr>
          <p:cNvPr id="93194" name="Text Box 10"/>
          <p:cNvSpPr txBox="1">
            <a:spLocks noChangeArrowheads="1"/>
          </p:cNvSpPr>
          <p:nvPr/>
        </p:nvSpPr>
        <p:spPr bwMode="auto">
          <a:xfrm>
            <a:off x="4953000" y="2160588"/>
            <a:ext cx="196850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Different units</a:t>
            </a:r>
          </a:p>
        </p:txBody>
      </p:sp>
      <p:sp>
        <p:nvSpPr>
          <p:cNvPr id="49162" name="Line 11"/>
          <p:cNvSpPr>
            <a:spLocks noChangeShapeType="1"/>
          </p:cNvSpPr>
          <p:nvPr/>
        </p:nvSpPr>
        <p:spPr bwMode="auto">
          <a:xfrm flipH="1">
            <a:off x="4206875" y="2500313"/>
            <a:ext cx="762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63" name="Line 12"/>
          <p:cNvSpPr>
            <a:spLocks noChangeShapeType="1"/>
          </p:cNvSpPr>
          <p:nvPr/>
        </p:nvSpPr>
        <p:spPr bwMode="auto">
          <a:xfrm>
            <a:off x="1616075" y="5673725"/>
            <a:ext cx="38100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64" name="Line 13"/>
          <p:cNvSpPr>
            <a:spLocks noChangeShapeType="1"/>
          </p:cNvSpPr>
          <p:nvPr/>
        </p:nvSpPr>
        <p:spPr bwMode="auto">
          <a:xfrm flipV="1">
            <a:off x="1616075" y="4302125"/>
            <a:ext cx="1588"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8" name="Text Box 14"/>
          <p:cNvSpPr txBox="1">
            <a:spLocks noChangeArrowheads="1"/>
          </p:cNvSpPr>
          <p:nvPr/>
        </p:nvSpPr>
        <p:spPr bwMode="auto">
          <a:xfrm>
            <a:off x="3368675" y="5776913"/>
            <a:ext cx="1316038"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iterations</a:t>
            </a:r>
          </a:p>
        </p:txBody>
      </p:sp>
      <p:sp>
        <p:nvSpPr>
          <p:cNvPr id="93199" name="Text Box 15"/>
          <p:cNvSpPr txBox="1">
            <a:spLocks noChangeArrowheads="1"/>
          </p:cNvSpPr>
          <p:nvPr/>
        </p:nvSpPr>
        <p:spPr bwMode="auto">
          <a:xfrm>
            <a:off x="4876800" y="4267200"/>
            <a:ext cx="232410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Different weights</a:t>
            </a:r>
          </a:p>
        </p:txBody>
      </p:sp>
      <p:sp>
        <p:nvSpPr>
          <p:cNvPr id="49167" name="Line 16"/>
          <p:cNvSpPr>
            <a:spLocks noChangeShapeType="1"/>
          </p:cNvSpPr>
          <p:nvPr/>
        </p:nvSpPr>
        <p:spPr bwMode="auto">
          <a:xfrm flipH="1">
            <a:off x="4130675" y="4606925"/>
            <a:ext cx="762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68" name="Freeform 17"/>
          <p:cNvSpPr>
            <a:spLocks/>
          </p:cNvSpPr>
          <p:nvPr/>
        </p:nvSpPr>
        <p:spPr bwMode="auto">
          <a:xfrm>
            <a:off x="1695450" y="4938713"/>
            <a:ext cx="3370263" cy="676275"/>
          </a:xfrm>
          <a:custGeom>
            <a:avLst/>
            <a:gdLst>
              <a:gd name="T0" fmla="*/ 0 w 2123"/>
              <a:gd name="T1" fmla="*/ 18 h 426"/>
              <a:gd name="T2" fmla="*/ 726 w 2123"/>
              <a:gd name="T3" fmla="*/ 41 h 426"/>
              <a:gd name="T4" fmla="*/ 884 w 2123"/>
              <a:gd name="T5" fmla="*/ 120 h 426"/>
              <a:gd name="T6" fmla="*/ 979 w 2123"/>
              <a:gd name="T7" fmla="*/ 160 h 426"/>
              <a:gd name="T8" fmla="*/ 1121 w 2123"/>
              <a:gd name="T9" fmla="*/ 223 h 426"/>
              <a:gd name="T10" fmla="*/ 1216 w 2123"/>
              <a:gd name="T11" fmla="*/ 278 h 426"/>
              <a:gd name="T12" fmla="*/ 1531 w 2123"/>
              <a:gd name="T13" fmla="*/ 357 h 426"/>
              <a:gd name="T14" fmla="*/ 1760 w 2123"/>
              <a:gd name="T15" fmla="*/ 412 h 426"/>
              <a:gd name="T16" fmla="*/ 2123 w 2123"/>
              <a:gd name="T17" fmla="*/ 420 h 4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23"/>
              <a:gd name="T28" fmla="*/ 0 h 426"/>
              <a:gd name="T29" fmla="*/ 2123 w 2123"/>
              <a:gd name="T30" fmla="*/ 426 h 4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23" h="426">
                <a:moveTo>
                  <a:pt x="0" y="18"/>
                </a:moveTo>
                <a:cubicBezTo>
                  <a:pt x="240" y="58"/>
                  <a:pt x="486" y="0"/>
                  <a:pt x="726" y="41"/>
                </a:cubicBezTo>
                <a:cubicBezTo>
                  <a:pt x="783" y="64"/>
                  <a:pt x="830" y="93"/>
                  <a:pt x="884" y="120"/>
                </a:cubicBezTo>
                <a:cubicBezTo>
                  <a:pt x="915" y="136"/>
                  <a:pt x="948" y="142"/>
                  <a:pt x="979" y="160"/>
                </a:cubicBezTo>
                <a:cubicBezTo>
                  <a:pt x="1033" y="191"/>
                  <a:pt x="1060" y="211"/>
                  <a:pt x="1121" y="223"/>
                </a:cubicBezTo>
                <a:cubicBezTo>
                  <a:pt x="1152" y="243"/>
                  <a:pt x="1184" y="259"/>
                  <a:pt x="1216" y="278"/>
                </a:cubicBezTo>
                <a:cubicBezTo>
                  <a:pt x="1281" y="368"/>
                  <a:pt x="1432" y="347"/>
                  <a:pt x="1531" y="357"/>
                </a:cubicBezTo>
                <a:cubicBezTo>
                  <a:pt x="1605" y="376"/>
                  <a:pt x="1685" y="403"/>
                  <a:pt x="1760" y="412"/>
                </a:cubicBezTo>
                <a:cubicBezTo>
                  <a:pt x="1871" y="426"/>
                  <a:pt x="2022" y="420"/>
                  <a:pt x="2123" y="4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9" name="Freeform 18"/>
          <p:cNvSpPr>
            <a:spLocks/>
          </p:cNvSpPr>
          <p:nvPr/>
        </p:nvSpPr>
        <p:spPr bwMode="auto">
          <a:xfrm>
            <a:off x="1695450" y="4314825"/>
            <a:ext cx="3206750" cy="665163"/>
          </a:xfrm>
          <a:custGeom>
            <a:avLst/>
            <a:gdLst>
              <a:gd name="T0" fmla="*/ 0 w 2020"/>
              <a:gd name="T1" fmla="*/ 419 h 419"/>
              <a:gd name="T2" fmla="*/ 458 w 2020"/>
              <a:gd name="T3" fmla="*/ 403 h 419"/>
              <a:gd name="T4" fmla="*/ 742 w 2020"/>
              <a:gd name="T5" fmla="*/ 316 h 419"/>
              <a:gd name="T6" fmla="*/ 1050 w 2020"/>
              <a:gd name="T7" fmla="*/ 158 h 419"/>
              <a:gd name="T8" fmla="*/ 1208 w 2020"/>
              <a:gd name="T9" fmla="*/ 142 h 419"/>
              <a:gd name="T10" fmla="*/ 1523 w 2020"/>
              <a:gd name="T11" fmla="*/ 95 h 419"/>
              <a:gd name="T12" fmla="*/ 1839 w 2020"/>
              <a:gd name="T13" fmla="*/ 56 h 419"/>
              <a:gd name="T14" fmla="*/ 2020 w 2020"/>
              <a:gd name="T15" fmla="*/ 0 h 419"/>
              <a:gd name="T16" fmla="*/ 0 60000 65536"/>
              <a:gd name="T17" fmla="*/ 0 60000 65536"/>
              <a:gd name="T18" fmla="*/ 0 60000 65536"/>
              <a:gd name="T19" fmla="*/ 0 60000 65536"/>
              <a:gd name="T20" fmla="*/ 0 60000 65536"/>
              <a:gd name="T21" fmla="*/ 0 60000 65536"/>
              <a:gd name="T22" fmla="*/ 0 60000 65536"/>
              <a:gd name="T23" fmla="*/ 0 60000 65536"/>
              <a:gd name="T24" fmla="*/ 0 w 2020"/>
              <a:gd name="T25" fmla="*/ 0 h 419"/>
              <a:gd name="T26" fmla="*/ 2020 w 2020"/>
              <a:gd name="T27" fmla="*/ 419 h 4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20" h="419">
                <a:moveTo>
                  <a:pt x="0" y="419"/>
                </a:moveTo>
                <a:cubicBezTo>
                  <a:pt x="153" y="414"/>
                  <a:pt x="306" y="416"/>
                  <a:pt x="458" y="403"/>
                </a:cubicBezTo>
                <a:cubicBezTo>
                  <a:pt x="553" y="395"/>
                  <a:pt x="644" y="330"/>
                  <a:pt x="742" y="316"/>
                </a:cubicBezTo>
                <a:cubicBezTo>
                  <a:pt x="809" y="276"/>
                  <a:pt x="968" y="171"/>
                  <a:pt x="1050" y="158"/>
                </a:cubicBezTo>
                <a:cubicBezTo>
                  <a:pt x="1102" y="150"/>
                  <a:pt x="1155" y="147"/>
                  <a:pt x="1208" y="142"/>
                </a:cubicBezTo>
                <a:cubicBezTo>
                  <a:pt x="1311" y="106"/>
                  <a:pt x="1415" y="100"/>
                  <a:pt x="1523" y="95"/>
                </a:cubicBezTo>
                <a:cubicBezTo>
                  <a:pt x="1631" y="73"/>
                  <a:pt x="1727" y="61"/>
                  <a:pt x="1839" y="56"/>
                </a:cubicBezTo>
                <a:cubicBezTo>
                  <a:pt x="1901" y="43"/>
                  <a:pt x="1957" y="0"/>
                  <a:pt x="202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70" name="Freeform 19"/>
          <p:cNvSpPr>
            <a:spLocks/>
          </p:cNvSpPr>
          <p:nvPr/>
        </p:nvSpPr>
        <p:spPr bwMode="auto">
          <a:xfrm>
            <a:off x="1720850" y="4867275"/>
            <a:ext cx="3319463" cy="554038"/>
          </a:xfrm>
          <a:custGeom>
            <a:avLst/>
            <a:gdLst>
              <a:gd name="T0" fmla="*/ 0 w 2091"/>
              <a:gd name="T1" fmla="*/ 86 h 349"/>
              <a:gd name="T2" fmla="*/ 734 w 2091"/>
              <a:gd name="T3" fmla="*/ 0 h 349"/>
              <a:gd name="T4" fmla="*/ 1097 w 2091"/>
              <a:gd name="T5" fmla="*/ 15 h 349"/>
              <a:gd name="T6" fmla="*/ 1200 w 2091"/>
              <a:gd name="T7" fmla="*/ 55 h 349"/>
              <a:gd name="T8" fmla="*/ 1223 w 2091"/>
              <a:gd name="T9" fmla="*/ 86 h 349"/>
              <a:gd name="T10" fmla="*/ 1247 w 2091"/>
              <a:gd name="T11" fmla="*/ 94 h 349"/>
              <a:gd name="T12" fmla="*/ 1263 w 2091"/>
              <a:gd name="T13" fmla="*/ 118 h 349"/>
              <a:gd name="T14" fmla="*/ 1286 w 2091"/>
              <a:gd name="T15" fmla="*/ 134 h 349"/>
              <a:gd name="T16" fmla="*/ 1689 w 2091"/>
              <a:gd name="T17" fmla="*/ 276 h 349"/>
              <a:gd name="T18" fmla="*/ 1910 w 2091"/>
              <a:gd name="T19" fmla="*/ 315 h 349"/>
              <a:gd name="T20" fmla="*/ 2091 w 2091"/>
              <a:gd name="T21" fmla="*/ 331 h 3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91"/>
              <a:gd name="T34" fmla="*/ 0 h 349"/>
              <a:gd name="T35" fmla="*/ 2091 w 2091"/>
              <a:gd name="T36" fmla="*/ 349 h 3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91" h="349">
                <a:moveTo>
                  <a:pt x="0" y="86"/>
                </a:moveTo>
                <a:cubicBezTo>
                  <a:pt x="246" y="71"/>
                  <a:pt x="488" y="18"/>
                  <a:pt x="734" y="0"/>
                </a:cubicBezTo>
                <a:cubicBezTo>
                  <a:pt x="855" y="5"/>
                  <a:pt x="976" y="8"/>
                  <a:pt x="1097" y="15"/>
                </a:cubicBezTo>
                <a:cubicBezTo>
                  <a:pt x="1134" y="17"/>
                  <a:pt x="1200" y="55"/>
                  <a:pt x="1200" y="55"/>
                </a:cubicBezTo>
                <a:cubicBezTo>
                  <a:pt x="1208" y="65"/>
                  <a:pt x="1213" y="78"/>
                  <a:pt x="1223" y="86"/>
                </a:cubicBezTo>
                <a:cubicBezTo>
                  <a:pt x="1229" y="91"/>
                  <a:pt x="1240" y="89"/>
                  <a:pt x="1247" y="94"/>
                </a:cubicBezTo>
                <a:cubicBezTo>
                  <a:pt x="1255" y="100"/>
                  <a:pt x="1256" y="111"/>
                  <a:pt x="1263" y="118"/>
                </a:cubicBezTo>
                <a:cubicBezTo>
                  <a:pt x="1270" y="125"/>
                  <a:pt x="1278" y="129"/>
                  <a:pt x="1286" y="134"/>
                </a:cubicBezTo>
                <a:cubicBezTo>
                  <a:pt x="1370" y="254"/>
                  <a:pt x="1560" y="259"/>
                  <a:pt x="1689" y="276"/>
                </a:cubicBezTo>
                <a:cubicBezTo>
                  <a:pt x="1764" y="286"/>
                  <a:pt x="1836" y="303"/>
                  <a:pt x="1910" y="315"/>
                </a:cubicBezTo>
                <a:cubicBezTo>
                  <a:pt x="1993" y="349"/>
                  <a:pt x="1935" y="331"/>
                  <a:pt x="2091" y="33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71" name="Freeform 20"/>
          <p:cNvSpPr>
            <a:spLocks/>
          </p:cNvSpPr>
          <p:nvPr/>
        </p:nvSpPr>
        <p:spPr bwMode="auto">
          <a:xfrm>
            <a:off x="1784350" y="4540250"/>
            <a:ext cx="3005138" cy="488950"/>
          </a:xfrm>
          <a:custGeom>
            <a:avLst/>
            <a:gdLst>
              <a:gd name="T0" fmla="*/ 0 w 1893"/>
              <a:gd name="T1" fmla="*/ 308 h 308"/>
              <a:gd name="T2" fmla="*/ 418 w 1893"/>
              <a:gd name="T3" fmla="*/ 261 h 308"/>
              <a:gd name="T4" fmla="*/ 560 w 1893"/>
              <a:gd name="T5" fmla="*/ 221 h 308"/>
              <a:gd name="T6" fmla="*/ 812 w 1893"/>
              <a:gd name="T7" fmla="*/ 166 h 308"/>
              <a:gd name="T8" fmla="*/ 1096 w 1893"/>
              <a:gd name="T9" fmla="*/ 127 h 308"/>
              <a:gd name="T10" fmla="*/ 1712 w 1893"/>
              <a:gd name="T11" fmla="*/ 32 h 308"/>
              <a:gd name="T12" fmla="*/ 1893 w 1893"/>
              <a:gd name="T13" fmla="*/ 0 h 308"/>
              <a:gd name="T14" fmla="*/ 0 60000 65536"/>
              <a:gd name="T15" fmla="*/ 0 60000 65536"/>
              <a:gd name="T16" fmla="*/ 0 60000 65536"/>
              <a:gd name="T17" fmla="*/ 0 60000 65536"/>
              <a:gd name="T18" fmla="*/ 0 60000 65536"/>
              <a:gd name="T19" fmla="*/ 0 60000 65536"/>
              <a:gd name="T20" fmla="*/ 0 60000 65536"/>
              <a:gd name="T21" fmla="*/ 0 w 1893"/>
              <a:gd name="T22" fmla="*/ 0 h 308"/>
              <a:gd name="T23" fmla="*/ 1893 w 1893"/>
              <a:gd name="T24" fmla="*/ 308 h 3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93" h="308">
                <a:moveTo>
                  <a:pt x="0" y="308"/>
                </a:moveTo>
                <a:cubicBezTo>
                  <a:pt x="150" y="302"/>
                  <a:pt x="274" y="290"/>
                  <a:pt x="418" y="261"/>
                </a:cubicBezTo>
                <a:cubicBezTo>
                  <a:pt x="478" y="221"/>
                  <a:pt x="421" y="254"/>
                  <a:pt x="560" y="221"/>
                </a:cubicBezTo>
                <a:cubicBezTo>
                  <a:pt x="653" y="199"/>
                  <a:pt x="719" y="175"/>
                  <a:pt x="812" y="166"/>
                </a:cubicBezTo>
                <a:cubicBezTo>
                  <a:pt x="871" y="127"/>
                  <a:pt x="1035" y="133"/>
                  <a:pt x="1096" y="127"/>
                </a:cubicBezTo>
                <a:cubicBezTo>
                  <a:pt x="1292" y="48"/>
                  <a:pt x="1503" y="41"/>
                  <a:pt x="1712" y="32"/>
                </a:cubicBezTo>
                <a:cubicBezTo>
                  <a:pt x="1770" y="12"/>
                  <a:pt x="1831" y="0"/>
                  <a:pt x="1893"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205" name="Text Box 21"/>
          <p:cNvSpPr txBox="1">
            <a:spLocks noChangeArrowheads="1"/>
          </p:cNvSpPr>
          <p:nvPr/>
        </p:nvSpPr>
        <p:spPr bwMode="auto">
          <a:xfrm>
            <a:off x="669925" y="4738688"/>
            <a:ext cx="1012825"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weight</a:t>
            </a:r>
          </a:p>
        </p:txBody>
      </p:sp>
      <p:sp>
        <p:nvSpPr>
          <p:cNvPr id="49173" name="Rectangle 22"/>
          <p:cNvSpPr>
            <a:spLocks noGrp="1" noChangeArrowheads="1"/>
          </p:cNvSpPr>
          <p:nvPr>
            <p:ph type="title"/>
          </p:nvPr>
        </p:nvSpPr>
        <p:spPr/>
        <p:txBody>
          <a:bodyPr/>
          <a:lstStyle/>
          <a:p>
            <a:pPr algn="r" eaLnBrk="1" hangingPunct="1"/>
            <a:r>
              <a:rPr lang="fa-IR" smtClean="0"/>
              <a:t>نمودارخطا</a:t>
            </a:r>
            <a:r>
              <a:rPr lang="en-US" smtClean="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Line 4"/>
          <p:cNvSpPr>
            <a:spLocks noChangeShapeType="1"/>
          </p:cNvSpPr>
          <p:nvPr/>
        </p:nvSpPr>
        <p:spPr bwMode="auto">
          <a:xfrm>
            <a:off x="777875" y="5749925"/>
            <a:ext cx="6096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79" name="Line 5"/>
          <p:cNvSpPr>
            <a:spLocks noChangeShapeType="1"/>
          </p:cNvSpPr>
          <p:nvPr/>
        </p:nvSpPr>
        <p:spPr bwMode="auto">
          <a:xfrm flipV="1">
            <a:off x="777875" y="3616325"/>
            <a:ext cx="0" cy="213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38" name="Text Box 6"/>
          <p:cNvSpPr txBox="1">
            <a:spLocks noChangeArrowheads="1"/>
          </p:cNvSpPr>
          <p:nvPr/>
        </p:nvSpPr>
        <p:spPr bwMode="auto">
          <a:xfrm>
            <a:off x="3063875" y="5853113"/>
            <a:ext cx="3424238"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Number of weight updates</a:t>
            </a:r>
          </a:p>
        </p:txBody>
      </p:sp>
      <p:sp>
        <p:nvSpPr>
          <p:cNvPr id="95239" name="Text Box 7"/>
          <p:cNvSpPr txBox="1">
            <a:spLocks noChangeArrowheads="1"/>
          </p:cNvSpPr>
          <p:nvPr/>
        </p:nvSpPr>
        <p:spPr bwMode="auto">
          <a:xfrm rot="-5470930">
            <a:off x="8731" y="4301332"/>
            <a:ext cx="827087"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Error</a:t>
            </a:r>
          </a:p>
        </p:txBody>
      </p:sp>
      <p:sp>
        <p:nvSpPr>
          <p:cNvPr id="50182" name="Freeform 8"/>
          <p:cNvSpPr>
            <a:spLocks/>
          </p:cNvSpPr>
          <p:nvPr/>
        </p:nvSpPr>
        <p:spPr bwMode="auto">
          <a:xfrm>
            <a:off x="787400" y="4264025"/>
            <a:ext cx="5273675" cy="977900"/>
          </a:xfrm>
          <a:custGeom>
            <a:avLst/>
            <a:gdLst>
              <a:gd name="T0" fmla="*/ 0 w 3322"/>
              <a:gd name="T1" fmla="*/ 127 h 616"/>
              <a:gd name="T2" fmla="*/ 142 w 3322"/>
              <a:gd name="T3" fmla="*/ 245 h 616"/>
              <a:gd name="T4" fmla="*/ 245 w 3322"/>
              <a:gd name="T5" fmla="*/ 324 h 616"/>
              <a:gd name="T6" fmla="*/ 308 w 3322"/>
              <a:gd name="T7" fmla="*/ 348 h 616"/>
              <a:gd name="T8" fmla="*/ 410 w 3322"/>
              <a:gd name="T9" fmla="*/ 387 h 616"/>
              <a:gd name="T10" fmla="*/ 521 w 3322"/>
              <a:gd name="T11" fmla="*/ 419 h 616"/>
              <a:gd name="T12" fmla="*/ 694 w 3322"/>
              <a:gd name="T13" fmla="*/ 482 h 616"/>
              <a:gd name="T14" fmla="*/ 852 w 3322"/>
              <a:gd name="T15" fmla="*/ 537 h 616"/>
              <a:gd name="T16" fmla="*/ 1057 w 3322"/>
              <a:gd name="T17" fmla="*/ 576 h 616"/>
              <a:gd name="T18" fmla="*/ 1326 w 3322"/>
              <a:gd name="T19" fmla="*/ 616 h 616"/>
              <a:gd name="T20" fmla="*/ 1807 w 3322"/>
              <a:gd name="T21" fmla="*/ 600 h 616"/>
              <a:gd name="T22" fmla="*/ 1846 w 3322"/>
              <a:gd name="T23" fmla="*/ 584 h 616"/>
              <a:gd name="T24" fmla="*/ 2170 w 3322"/>
              <a:gd name="T25" fmla="*/ 521 h 616"/>
              <a:gd name="T26" fmla="*/ 2422 w 3322"/>
              <a:gd name="T27" fmla="*/ 442 h 616"/>
              <a:gd name="T28" fmla="*/ 2517 w 3322"/>
              <a:gd name="T29" fmla="*/ 403 h 616"/>
              <a:gd name="T30" fmla="*/ 2722 w 3322"/>
              <a:gd name="T31" fmla="*/ 324 h 616"/>
              <a:gd name="T32" fmla="*/ 2817 w 3322"/>
              <a:gd name="T33" fmla="*/ 269 h 616"/>
              <a:gd name="T34" fmla="*/ 2904 w 3322"/>
              <a:gd name="T35" fmla="*/ 213 h 616"/>
              <a:gd name="T36" fmla="*/ 3022 w 3322"/>
              <a:gd name="T37" fmla="*/ 166 h 616"/>
              <a:gd name="T38" fmla="*/ 3172 w 3322"/>
              <a:gd name="T39" fmla="*/ 79 h 616"/>
              <a:gd name="T40" fmla="*/ 3267 w 3322"/>
              <a:gd name="T41" fmla="*/ 24 h 616"/>
              <a:gd name="T42" fmla="*/ 3322 w 3322"/>
              <a:gd name="T43" fmla="*/ 0 h 6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22"/>
              <a:gd name="T67" fmla="*/ 0 h 616"/>
              <a:gd name="T68" fmla="*/ 3322 w 3322"/>
              <a:gd name="T69" fmla="*/ 616 h 6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22" h="616">
                <a:moveTo>
                  <a:pt x="0" y="127"/>
                </a:moveTo>
                <a:cubicBezTo>
                  <a:pt x="38" y="182"/>
                  <a:pt x="75" y="228"/>
                  <a:pt x="142" y="245"/>
                </a:cubicBezTo>
                <a:cubicBezTo>
                  <a:pt x="179" y="270"/>
                  <a:pt x="209" y="298"/>
                  <a:pt x="245" y="324"/>
                </a:cubicBezTo>
                <a:cubicBezTo>
                  <a:pt x="277" y="347"/>
                  <a:pt x="273" y="335"/>
                  <a:pt x="308" y="348"/>
                </a:cubicBezTo>
                <a:cubicBezTo>
                  <a:pt x="355" y="365"/>
                  <a:pt x="355" y="378"/>
                  <a:pt x="410" y="387"/>
                </a:cubicBezTo>
                <a:cubicBezTo>
                  <a:pt x="445" y="410"/>
                  <a:pt x="480" y="412"/>
                  <a:pt x="521" y="419"/>
                </a:cubicBezTo>
                <a:cubicBezTo>
                  <a:pt x="572" y="452"/>
                  <a:pt x="642" y="449"/>
                  <a:pt x="694" y="482"/>
                </a:cubicBezTo>
                <a:cubicBezTo>
                  <a:pt x="744" y="514"/>
                  <a:pt x="794" y="524"/>
                  <a:pt x="852" y="537"/>
                </a:cubicBezTo>
                <a:cubicBezTo>
                  <a:pt x="902" y="571"/>
                  <a:pt x="999" y="568"/>
                  <a:pt x="1057" y="576"/>
                </a:cubicBezTo>
                <a:cubicBezTo>
                  <a:pt x="1147" y="588"/>
                  <a:pt x="1236" y="605"/>
                  <a:pt x="1326" y="616"/>
                </a:cubicBezTo>
                <a:cubicBezTo>
                  <a:pt x="1486" y="611"/>
                  <a:pt x="1647" y="610"/>
                  <a:pt x="1807" y="600"/>
                </a:cubicBezTo>
                <a:cubicBezTo>
                  <a:pt x="1821" y="599"/>
                  <a:pt x="1832" y="588"/>
                  <a:pt x="1846" y="584"/>
                </a:cubicBezTo>
                <a:cubicBezTo>
                  <a:pt x="1949" y="556"/>
                  <a:pt x="2065" y="533"/>
                  <a:pt x="2170" y="521"/>
                </a:cubicBezTo>
                <a:cubicBezTo>
                  <a:pt x="2253" y="488"/>
                  <a:pt x="2333" y="453"/>
                  <a:pt x="2422" y="442"/>
                </a:cubicBezTo>
                <a:cubicBezTo>
                  <a:pt x="2453" y="421"/>
                  <a:pt x="2483" y="415"/>
                  <a:pt x="2517" y="403"/>
                </a:cubicBezTo>
                <a:cubicBezTo>
                  <a:pt x="2584" y="379"/>
                  <a:pt x="2653" y="338"/>
                  <a:pt x="2722" y="324"/>
                </a:cubicBezTo>
                <a:cubicBezTo>
                  <a:pt x="2800" y="271"/>
                  <a:pt x="2766" y="284"/>
                  <a:pt x="2817" y="269"/>
                </a:cubicBezTo>
                <a:cubicBezTo>
                  <a:pt x="2844" y="250"/>
                  <a:pt x="2874" y="226"/>
                  <a:pt x="2904" y="213"/>
                </a:cubicBezTo>
                <a:cubicBezTo>
                  <a:pt x="2942" y="196"/>
                  <a:pt x="2984" y="185"/>
                  <a:pt x="3022" y="166"/>
                </a:cubicBezTo>
                <a:cubicBezTo>
                  <a:pt x="3075" y="139"/>
                  <a:pt x="3114" y="94"/>
                  <a:pt x="3172" y="79"/>
                </a:cubicBezTo>
                <a:cubicBezTo>
                  <a:pt x="3205" y="62"/>
                  <a:pt x="3232" y="36"/>
                  <a:pt x="3267" y="24"/>
                </a:cubicBezTo>
                <a:cubicBezTo>
                  <a:pt x="3318" y="7"/>
                  <a:pt x="3302" y="20"/>
                  <a:pt x="3322"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83" name="Freeform 9"/>
          <p:cNvSpPr>
            <a:spLocks/>
          </p:cNvSpPr>
          <p:nvPr/>
        </p:nvSpPr>
        <p:spPr bwMode="auto">
          <a:xfrm>
            <a:off x="800100" y="4514850"/>
            <a:ext cx="5360988" cy="1203325"/>
          </a:xfrm>
          <a:custGeom>
            <a:avLst/>
            <a:gdLst>
              <a:gd name="T0" fmla="*/ 0 w 3377"/>
              <a:gd name="T1" fmla="*/ 0 h 758"/>
              <a:gd name="T2" fmla="*/ 39 w 3377"/>
              <a:gd name="T3" fmla="*/ 95 h 758"/>
              <a:gd name="T4" fmla="*/ 126 w 3377"/>
              <a:gd name="T5" fmla="*/ 174 h 758"/>
              <a:gd name="T6" fmla="*/ 260 w 3377"/>
              <a:gd name="T7" fmla="*/ 276 h 758"/>
              <a:gd name="T8" fmla="*/ 513 w 3377"/>
              <a:gd name="T9" fmla="*/ 371 h 758"/>
              <a:gd name="T10" fmla="*/ 631 w 3377"/>
              <a:gd name="T11" fmla="*/ 403 h 758"/>
              <a:gd name="T12" fmla="*/ 742 w 3377"/>
              <a:gd name="T13" fmla="*/ 442 h 758"/>
              <a:gd name="T14" fmla="*/ 884 w 3377"/>
              <a:gd name="T15" fmla="*/ 481 h 758"/>
              <a:gd name="T16" fmla="*/ 1018 w 3377"/>
              <a:gd name="T17" fmla="*/ 521 h 758"/>
              <a:gd name="T18" fmla="*/ 1136 w 3377"/>
              <a:gd name="T19" fmla="*/ 560 h 758"/>
              <a:gd name="T20" fmla="*/ 1389 w 3377"/>
              <a:gd name="T21" fmla="*/ 616 h 758"/>
              <a:gd name="T22" fmla="*/ 2091 w 3377"/>
              <a:gd name="T23" fmla="*/ 710 h 758"/>
              <a:gd name="T24" fmla="*/ 2974 w 3377"/>
              <a:gd name="T25" fmla="*/ 734 h 758"/>
              <a:gd name="T26" fmla="*/ 3377 w 3377"/>
              <a:gd name="T27" fmla="*/ 758 h 7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77"/>
              <a:gd name="T43" fmla="*/ 0 h 758"/>
              <a:gd name="T44" fmla="*/ 3377 w 3377"/>
              <a:gd name="T45" fmla="*/ 758 h 7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77" h="758">
                <a:moveTo>
                  <a:pt x="0" y="0"/>
                </a:moveTo>
                <a:cubicBezTo>
                  <a:pt x="20" y="30"/>
                  <a:pt x="19" y="65"/>
                  <a:pt x="39" y="95"/>
                </a:cubicBezTo>
                <a:cubicBezTo>
                  <a:pt x="60" y="126"/>
                  <a:pt x="93" y="158"/>
                  <a:pt x="126" y="174"/>
                </a:cubicBezTo>
                <a:cubicBezTo>
                  <a:pt x="159" y="222"/>
                  <a:pt x="203" y="261"/>
                  <a:pt x="260" y="276"/>
                </a:cubicBezTo>
                <a:cubicBezTo>
                  <a:pt x="337" y="327"/>
                  <a:pt x="426" y="346"/>
                  <a:pt x="513" y="371"/>
                </a:cubicBezTo>
                <a:cubicBezTo>
                  <a:pt x="558" y="384"/>
                  <a:pt x="580" y="396"/>
                  <a:pt x="631" y="403"/>
                </a:cubicBezTo>
                <a:cubicBezTo>
                  <a:pt x="720" y="438"/>
                  <a:pt x="683" y="427"/>
                  <a:pt x="742" y="442"/>
                </a:cubicBezTo>
                <a:cubicBezTo>
                  <a:pt x="829" y="486"/>
                  <a:pt x="782" y="472"/>
                  <a:pt x="884" y="481"/>
                </a:cubicBezTo>
                <a:cubicBezTo>
                  <a:pt x="924" y="509"/>
                  <a:pt x="972" y="509"/>
                  <a:pt x="1018" y="521"/>
                </a:cubicBezTo>
                <a:cubicBezTo>
                  <a:pt x="1055" y="547"/>
                  <a:pt x="1092" y="553"/>
                  <a:pt x="1136" y="560"/>
                </a:cubicBezTo>
                <a:cubicBezTo>
                  <a:pt x="1210" y="590"/>
                  <a:pt x="1308" y="602"/>
                  <a:pt x="1389" y="616"/>
                </a:cubicBezTo>
                <a:cubicBezTo>
                  <a:pt x="1606" y="699"/>
                  <a:pt x="1865" y="700"/>
                  <a:pt x="2091" y="710"/>
                </a:cubicBezTo>
                <a:cubicBezTo>
                  <a:pt x="2315" y="720"/>
                  <a:pt x="2881" y="732"/>
                  <a:pt x="2974" y="734"/>
                </a:cubicBezTo>
                <a:cubicBezTo>
                  <a:pt x="3108" y="745"/>
                  <a:pt x="3242" y="758"/>
                  <a:pt x="3377" y="75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42" name="Text Box 10"/>
          <p:cNvSpPr txBox="1">
            <a:spLocks noChangeArrowheads="1"/>
          </p:cNvSpPr>
          <p:nvPr/>
        </p:nvSpPr>
        <p:spPr bwMode="auto">
          <a:xfrm>
            <a:off x="4968875" y="3795713"/>
            <a:ext cx="2551113"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Validation set error</a:t>
            </a:r>
          </a:p>
        </p:txBody>
      </p:sp>
      <p:sp>
        <p:nvSpPr>
          <p:cNvPr id="95243" name="Text Box 11"/>
          <p:cNvSpPr txBox="1">
            <a:spLocks noChangeArrowheads="1"/>
          </p:cNvSpPr>
          <p:nvPr/>
        </p:nvSpPr>
        <p:spPr bwMode="auto">
          <a:xfrm>
            <a:off x="4968875" y="5167313"/>
            <a:ext cx="2314575"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Training set error</a:t>
            </a:r>
          </a:p>
        </p:txBody>
      </p:sp>
      <p:sp>
        <p:nvSpPr>
          <p:cNvPr id="50186" name="Rectangle 12"/>
          <p:cNvSpPr>
            <a:spLocks noGrp="1" noChangeArrowheads="1"/>
          </p:cNvSpPr>
          <p:nvPr>
            <p:ph type="title"/>
          </p:nvPr>
        </p:nvSpPr>
        <p:spPr/>
        <p:txBody>
          <a:bodyPr/>
          <a:lstStyle/>
          <a:p>
            <a:pPr algn="r" eaLnBrk="1" hangingPunct="1"/>
            <a:r>
              <a:rPr lang="fa-IR" smtClean="0"/>
              <a:t>قدرت</a:t>
            </a:r>
            <a:r>
              <a:rPr lang="en-US" smtClean="0"/>
              <a:t> </a:t>
            </a:r>
            <a:r>
              <a:rPr lang="fa-IR" smtClean="0"/>
              <a:t>تعمیم</a:t>
            </a:r>
            <a:r>
              <a:rPr lang="en-US" smtClean="0"/>
              <a:t> </a:t>
            </a:r>
            <a:r>
              <a:rPr lang="fa-IR" smtClean="0"/>
              <a:t>و</a:t>
            </a:r>
            <a:r>
              <a:rPr lang="en-US" smtClean="0"/>
              <a:t> overfitting</a:t>
            </a:r>
          </a:p>
        </p:txBody>
      </p:sp>
      <p:sp>
        <p:nvSpPr>
          <p:cNvPr id="95245" name="Rectangle 13"/>
          <p:cNvSpPr>
            <a:spLocks noChangeArrowheads="1"/>
          </p:cNvSpPr>
          <p:nvPr/>
        </p:nvSpPr>
        <p:spPr bwMode="auto">
          <a:xfrm>
            <a:off x="457200" y="1719263"/>
            <a:ext cx="8229600" cy="4411662"/>
          </a:xfrm>
          <a:prstGeom prst="rect">
            <a:avLst/>
          </a:prstGeom>
          <a:noFill/>
          <a:ln w="9525">
            <a:noFill/>
            <a:miter lim="800000"/>
            <a:headEnd/>
            <a:tailEnd/>
          </a:ln>
          <a:effectLst/>
        </p:spPr>
        <p:txBody>
          <a:bodyPr/>
          <a:lstStyle/>
          <a:p>
            <a:pPr marL="342900" indent="-342900">
              <a:lnSpc>
                <a:spcPct val="90000"/>
              </a:lnSpc>
              <a:spcBef>
                <a:spcPct val="20000"/>
              </a:spcBef>
              <a:buClr>
                <a:schemeClr val="tx2"/>
              </a:buClr>
              <a:buSzPct val="70000"/>
              <a:buFont typeface="Wingdings" pitchFamily="2" charset="2"/>
              <a:buChar char="l"/>
              <a:defRPr/>
            </a:pPr>
            <a:r>
              <a:rPr lang="fa-IR" sz="3000" dirty="0"/>
              <a:t>شرط</a:t>
            </a:r>
            <a:r>
              <a:rPr lang="en-US" sz="3000" dirty="0"/>
              <a:t> </a:t>
            </a:r>
            <a:r>
              <a:rPr lang="fa-IR" sz="3000" dirty="0"/>
              <a:t>پاین</a:t>
            </a:r>
            <a:r>
              <a:rPr lang="en-US" sz="3000" dirty="0"/>
              <a:t> </a:t>
            </a:r>
            <a:r>
              <a:rPr lang="fa-IR" sz="3000" dirty="0"/>
              <a:t>الگوریتم</a:t>
            </a:r>
            <a:r>
              <a:rPr lang="en-US" sz="3000" dirty="0"/>
              <a:t> BP </a:t>
            </a:r>
            <a:r>
              <a:rPr lang="fa-IR" sz="3000" dirty="0"/>
              <a:t>چیست؟</a:t>
            </a:r>
            <a:endParaRPr lang="en-US" sz="3000" dirty="0"/>
          </a:p>
          <a:p>
            <a:pPr marL="342900" indent="-342900">
              <a:lnSpc>
                <a:spcPct val="90000"/>
              </a:lnSpc>
              <a:spcBef>
                <a:spcPct val="20000"/>
              </a:spcBef>
              <a:buClr>
                <a:schemeClr val="tx2"/>
              </a:buClr>
              <a:buSzPct val="70000"/>
              <a:buFont typeface="Wingdings" pitchFamily="2" charset="2"/>
              <a:buChar char="l"/>
              <a:defRPr/>
            </a:pPr>
            <a:r>
              <a:rPr lang="fa-IR" sz="3000" dirty="0"/>
              <a:t>یک</a:t>
            </a:r>
            <a:r>
              <a:rPr lang="en-US" sz="3000" dirty="0"/>
              <a:t> </a:t>
            </a:r>
            <a:r>
              <a:rPr lang="fa-IR" sz="3000" dirty="0"/>
              <a:t>انتخاب</a:t>
            </a:r>
            <a:r>
              <a:rPr lang="en-US" sz="3000" dirty="0"/>
              <a:t> </a:t>
            </a:r>
            <a:r>
              <a:rPr lang="fa-IR" sz="3000" dirty="0"/>
              <a:t>این</a:t>
            </a:r>
            <a:r>
              <a:rPr lang="en-US" sz="3000" dirty="0"/>
              <a:t> </a:t>
            </a:r>
            <a:r>
              <a:rPr lang="fa-IR" sz="3000" dirty="0"/>
              <a:t>است</a:t>
            </a:r>
            <a:r>
              <a:rPr lang="en-US" sz="3000" dirty="0"/>
              <a:t> </a:t>
            </a:r>
            <a:r>
              <a:rPr lang="fa-IR" sz="3000" dirty="0"/>
              <a:t>که</a:t>
            </a:r>
            <a:r>
              <a:rPr lang="en-US" sz="3000" dirty="0"/>
              <a:t> </a:t>
            </a:r>
            <a:r>
              <a:rPr lang="fa-IR" sz="3000" dirty="0"/>
              <a:t>الگوریتم</a:t>
            </a:r>
            <a:r>
              <a:rPr lang="en-US" sz="3000" dirty="0"/>
              <a:t> </a:t>
            </a:r>
            <a:r>
              <a:rPr lang="fa-IR" sz="3000" dirty="0"/>
              <a:t>را</a:t>
            </a:r>
            <a:r>
              <a:rPr lang="en-US" sz="3000" dirty="0"/>
              <a:t> </a:t>
            </a:r>
            <a:r>
              <a:rPr lang="fa-IR" sz="3000" dirty="0"/>
              <a:t>آنقدر</a:t>
            </a:r>
            <a:r>
              <a:rPr lang="en-US" sz="3000" dirty="0"/>
              <a:t> </a:t>
            </a:r>
            <a:r>
              <a:rPr lang="fa-IR" sz="3000" dirty="0"/>
              <a:t>ادامه</a:t>
            </a:r>
            <a:r>
              <a:rPr lang="en-US" sz="3000" dirty="0"/>
              <a:t> </a:t>
            </a:r>
            <a:r>
              <a:rPr lang="fa-IR" sz="3000" dirty="0"/>
              <a:t>دهیم</a:t>
            </a:r>
            <a:r>
              <a:rPr lang="en-US" sz="3000" dirty="0"/>
              <a:t> </a:t>
            </a:r>
            <a:r>
              <a:rPr lang="fa-IR" sz="3000" dirty="0"/>
              <a:t>تا</a:t>
            </a:r>
            <a:r>
              <a:rPr lang="en-US" sz="3000" dirty="0"/>
              <a:t> </a:t>
            </a:r>
            <a:r>
              <a:rPr lang="fa-IR" sz="3000" dirty="0"/>
              <a:t>خطا</a:t>
            </a:r>
            <a:r>
              <a:rPr lang="en-US" sz="3000" dirty="0"/>
              <a:t> </a:t>
            </a:r>
            <a:r>
              <a:rPr lang="fa-IR" sz="3000" dirty="0"/>
              <a:t>از</a:t>
            </a:r>
            <a:r>
              <a:rPr lang="en-US" sz="3000" dirty="0"/>
              <a:t> </a:t>
            </a:r>
            <a:r>
              <a:rPr lang="fa-IR" sz="3000" dirty="0"/>
              <a:t>مقدار</a:t>
            </a:r>
            <a:r>
              <a:rPr lang="en-US" sz="3000" dirty="0"/>
              <a:t> </a:t>
            </a:r>
            <a:r>
              <a:rPr lang="fa-IR" sz="3000" dirty="0"/>
              <a:t>معینی</a:t>
            </a:r>
            <a:r>
              <a:rPr lang="en-US" sz="3000" dirty="0"/>
              <a:t>  </a:t>
            </a:r>
            <a:r>
              <a:rPr lang="fa-IR" sz="3000" dirty="0"/>
              <a:t>کمتر</a:t>
            </a:r>
            <a:r>
              <a:rPr lang="en-US" sz="3000" dirty="0"/>
              <a:t> </a:t>
            </a:r>
            <a:r>
              <a:rPr lang="fa-IR" sz="3000" dirty="0"/>
              <a:t>شود.</a:t>
            </a:r>
            <a:r>
              <a:rPr lang="en-US" sz="3000" dirty="0"/>
              <a:t> </a:t>
            </a:r>
            <a:r>
              <a:rPr lang="fa-IR" sz="3000" dirty="0"/>
              <a:t>این</a:t>
            </a:r>
            <a:r>
              <a:rPr lang="en-US" sz="3000" dirty="0"/>
              <a:t> </a:t>
            </a:r>
            <a:r>
              <a:rPr lang="fa-IR" sz="3000" dirty="0"/>
              <a:t>امر</a:t>
            </a:r>
            <a:r>
              <a:rPr lang="en-US" sz="3000" dirty="0"/>
              <a:t> </a:t>
            </a:r>
            <a:r>
              <a:rPr lang="fa-IR" sz="3000" dirty="0"/>
              <a:t>میتواند</a:t>
            </a:r>
            <a:r>
              <a:rPr lang="en-US" sz="3000" dirty="0"/>
              <a:t> </a:t>
            </a:r>
            <a:r>
              <a:rPr lang="fa-IR" sz="3000" dirty="0"/>
              <a:t>منجر</a:t>
            </a:r>
            <a:r>
              <a:rPr lang="en-US" sz="3000" dirty="0"/>
              <a:t> </a:t>
            </a:r>
            <a:r>
              <a:rPr lang="fa-IR" sz="3000" dirty="0"/>
              <a:t>به</a:t>
            </a:r>
            <a:r>
              <a:rPr lang="en-US" sz="3000" dirty="0"/>
              <a:t>   </a:t>
            </a:r>
            <a:r>
              <a:rPr lang="en-US" sz="3000" dirty="0" err="1"/>
              <a:t>overfitting</a:t>
            </a:r>
            <a:r>
              <a:rPr lang="en-US" sz="3000" dirty="0"/>
              <a:t> </a:t>
            </a:r>
            <a:r>
              <a:rPr lang="fa-IR" sz="3000" dirty="0"/>
              <a:t>شود</a:t>
            </a:r>
            <a:r>
              <a:rPr lang="en-US" sz="3000" dirty="0"/>
              <a:t>.</a:t>
            </a:r>
            <a:endParaRPr lang="en-US" sz="3000"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r" eaLnBrk="1" hangingPunct="1"/>
            <a:r>
              <a:rPr lang="fa-IR" smtClean="0"/>
              <a:t>دلایل</a:t>
            </a:r>
            <a:r>
              <a:rPr lang="en-US" smtClean="0"/>
              <a:t> </a:t>
            </a:r>
            <a:r>
              <a:rPr lang="fa-IR" smtClean="0"/>
              <a:t>رخ</a:t>
            </a:r>
            <a:r>
              <a:rPr lang="en-US" smtClean="0"/>
              <a:t> </a:t>
            </a:r>
            <a:r>
              <a:rPr lang="fa-IR" smtClean="0"/>
              <a:t>دادن</a:t>
            </a:r>
            <a:r>
              <a:rPr lang="en-US" smtClean="0"/>
              <a:t> overfitting </a:t>
            </a:r>
          </a:p>
        </p:txBody>
      </p:sp>
      <p:sp>
        <p:nvSpPr>
          <p:cNvPr id="51203" name="Rectangle 3"/>
          <p:cNvSpPr>
            <a:spLocks noGrp="1" noChangeArrowheads="1"/>
          </p:cNvSpPr>
          <p:nvPr>
            <p:ph type="body" idx="1"/>
          </p:nvPr>
        </p:nvSpPr>
        <p:spPr/>
        <p:txBody>
          <a:bodyPr/>
          <a:lstStyle/>
          <a:p>
            <a:pPr eaLnBrk="1" hangingPunct="1"/>
            <a:r>
              <a:rPr lang="en-US" smtClean="0"/>
              <a:t>overfitting </a:t>
            </a:r>
            <a:r>
              <a:rPr lang="fa-IR" smtClean="0"/>
              <a:t>ناشی</a:t>
            </a:r>
            <a:r>
              <a:rPr lang="en-US" smtClean="0"/>
              <a:t> </a:t>
            </a:r>
            <a:r>
              <a:rPr lang="fa-IR" smtClean="0"/>
              <a:t>از</a:t>
            </a:r>
            <a:r>
              <a:rPr lang="en-US" smtClean="0"/>
              <a:t> </a:t>
            </a:r>
            <a:r>
              <a:rPr lang="fa-IR" smtClean="0"/>
              <a:t>تنظیم</a:t>
            </a:r>
            <a:r>
              <a:rPr lang="en-US" smtClean="0"/>
              <a:t> </a:t>
            </a:r>
            <a:r>
              <a:rPr lang="fa-IR" smtClean="0"/>
              <a:t>وزنها</a:t>
            </a:r>
            <a:r>
              <a:rPr lang="en-US" smtClean="0"/>
              <a:t> </a:t>
            </a:r>
            <a:r>
              <a:rPr lang="fa-IR" smtClean="0"/>
              <a:t>برای</a:t>
            </a:r>
            <a:r>
              <a:rPr lang="en-US" smtClean="0"/>
              <a:t> </a:t>
            </a:r>
            <a:r>
              <a:rPr lang="fa-IR" smtClean="0"/>
              <a:t>در</a:t>
            </a:r>
            <a:r>
              <a:rPr lang="en-US" smtClean="0"/>
              <a:t> </a:t>
            </a:r>
            <a:r>
              <a:rPr lang="fa-IR" smtClean="0"/>
              <a:t>نظر</a:t>
            </a:r>
            <a:r>
              <a:rPr lang="en-US" smtClean="0"/>
              <a:t> </a:t>
            </a:r>
            <a:r>
              <a:rPr lang="fa-IR" smtClean="0"/>
              <a:t>گرفتن</a:t>
            </a:r>
            <a:r>
              <a:rPr lang="en-US" smtClean="0"/>
              <a:t> </a:t>
            </a:r>
            <a:r>
              <a:rPr lang="fa-IR" smtClean="0"/>
              <a:t>مثالهای</a:t>
            </a:r>
            <a:r>
              <a:rPr lang="en-US" smtClean="0"/>
              <a:t> </a:t>
            </a:r>
            <a:r>
              <a:rPr lang="fa-IR" smtClean="0"/>
              <a:t>نادری</a:t>
            </a:r>
            <a:r>
              <a:rPr lang="en-US" smtClean="0"/>
              <a:t> </a:t>
            </a:r>
            <a:r>
              <a:rPr lang="fa-IR" smtClean="0"/>
              <a:t>است</a:t>
            </a:r>
            <a:r>
              <a:rPr lang="en-US" smtClean="0"/>
              <a:t> </a:t>
            </a:r>
            <a:r>
              <a:rPr lang="fa-IR" smtClean="0"/>
              <a:t>که</a:t>
            </a:r>
            <a:r>
              <a:rPr lang="en-US" smtClean="0"/>
              <a:t> </a:t>
            </a:r>
            <a:r>
              <a:rPr lang="fa-IR" smtClean="0"/>
              <a:t>ممکن</a:t>
            </a:r>
            <a:r>
              <a:rPr lang="en-US" smtClean="0"/>
              <a:t> </a:t>
            </a:r>
            <a:r>
              <a:rPr lang="fa-IR" smtClean="0"/>
              <a:t>است</a:t>
            </a:r>
            <a:r>
              <a:rPr lang="en-US" smtClean="0"/>
              <a:t> </a:t>
            </a:r>
            <a:r>
              <a:rPr lang="fa-IR" smtClean="0"/>
              <a:t>با</a:t>
            </a:r>
            <a:r>
              <a:rPr lang="en-US" smtClean="0"/>
              <a:t> </a:t>
            </a:r>
            <a:r>
              <a:rPr lang="fa-IR" smtClean="0"/>
              <a:t>توزیع</a:t>
            </a:r>
            <a:r>
              <a:rPr lang="en-US" smtClean="0"/>
              <a:t> </a:t>
            </a:r>
            <a:r>
              <a:rPr lang="fa-IR" smtClean="0"/>
              <a:t>کلی</a:t>
            </a:r>
            <a:r>
              <a:rPr lang="en-US" smtClean="0"/>
              <a:t> </a:t>
            </a:r>
            <a:r>
              <a:rPr lang="fa-IR" smtClean="0"/>
              <a:t>داده</a:t>
            </a:r>
            <a:r>
              <a:rPr lang="en-US" smtClean="0"/>
              <a:t> </a:t>
            </a:r>
            <a:r>
              <a:rPr lang="fa-IR" smtClean="0"/>
              <a:t>ها</a:t>
            </a:r>
            <a:r>
              <a:rPr lang="en-US" smtClean="0"/>
              <a:t> </a:t>
            </a:r>
            <a:r>
              <a:rPr lang="fa-IR" smtClean="0"/>
              <a:t>مطابقت</a:t>
            </a:r>
            <a:r>
              <a:rPr lang="en-US" smtClean="0"/>
              <a:t> </a:t>
            </a:r>
            <a:r>
              <a:rPr lang="fa-IR" smtClean="0"/>
              <a:t>نداشته</a:t>
            </a:r>
            <a:r>
              <a:rPr lang="en-US" smtClean="0"/>
              <a:t> </a:t>
            </a:r>
            <a:r>
              <a:rPr lang="fa-IR" smtClean="0"/>
              <a:t>باشند.</a:t>
            </a:r>
            <a:r>
              <a:rPr lang="en-US" smtClean="0"/>
              <a:t> </a:t>
            </a:r>
            <a:r>
              <a:rPr lang="fa-IR" smtClean="0"/>
              <a:t>تعداد</a:t>
            </a:r>
            <a:r>
              <a:rPr lang="en-US" smtClean="0"/>
              <a:t> </a:t>
            </a:r>
            <a:r>
              <a:rPr lang="fa-IR" smtClean="0"/>
              <a:t>زیاد</a:t>
            </a:r>
            <a:r>
              <a:rPr lang="en-US" smtClean="0"/>
              <a:t> </a:t>
            </a:r>
            <a:r>
              <a:rPr lang="fa-IR" smtClean="0"/>
              <a:t>وزنهای</a:t>
            </a:r>
            <a:r>
              <a:rPr lang="en-US" smtClean="0"/>
              <a:t> </a:t>
            </a:r>
            <a:r>
              <a:rPr lang="fa-IR" smtClean="0"/>
              <a:t>یک</a:t>
            </a:r>
            <a:r>
              <a:rPr lang="en-US" smtClean="0"/>
              <a:t> </a:t>
            </a:r>
            <a:r>
              <a:rPr lang="fa-IR" smtClean="0"/>
              <a:t>شبکه</a:t>
            </a:r>
            <a:r>
              <a:rPr lang="en-US" smtClean="0"/>
              <a:t> </a:t>
            </a:r>
            <a:r>
              <a:rPr lang="fa-IR" smtClean="0"/>
              <a:t>عصبی</a:t>
            </a:r>
            <a:r>
              <a:rPr lang="en-US" smtClean="0"/>
              <a:t> </a:t>
            </a:r>
            <a:r>
              <a:rPr lang="fa-IR" smtClean="0"/>
              <a:t>باعث</a:t>
            </a:r>
            <a:r>
              <a:rPr lang="en-US" smtClean="0"/>
              <a:t> </a:t>
            </a:r>
            <a:r>
              <a:rPr lang="fa-IR" smtClean="0"/>
              <a:t>میشود</a:t>
            </a:r>
            <a:r>
              <a:rPr lang="en-US" smtClean="0"/>
              <a:t> </a:t>
            </a:r>
            <a:r>
              <a:rPr lang="fa-IR" smtClean="0"/>
              <a:t>تا</a:t>
            </a:r>
            <a:r>
              <a:rPr lang="en-US" smtClean="0"/>
              <a:t>  </a:t>
            </a:r>
            <a:r>
              <a:rPr lang="fa-IR" smtClean="0"/>
              <a:t>شبکه</a:t>
            </a:r>
            <a:r>
              <a:rPr lang="en-US" smtClean="0"/>
              <a:t> </a:t>
            </a:r>
            <a:r>
              <a:rPr lang="fa-IR" smtClean="0"/>
              <a:t>درجه</a:t>
            </a:r>
            <a:r>
              <a:rPr lang="en-US" smtClean="0"/>
              <a:t> </a:t>
            </a:r>
            <a:r>
              <a:rPr lang="fa-IR" smtClean="0"/>
              <a:t>آزادی</a:t>
            </a:r>
            <a:r>
              <a:rPr lang="en-US" smtClean="0"/>
              <a:t> </a:t>
            </a:r>
            <a:r>
              <a:rPr lang="fa-IR" smtClean="0"/>
              <a:t>زیادی</a:t>
            </a:r>
            <a:r>
              <a:rPr lang="en-US" smtClean="0"/>
              <a:t> </a:t>
            </a:r>
            <a:r>
              <a:rPr lang="fa-IR" smtClean="0"/>
              <a:t>برای</a:t>
            </a:r>
            <a:r>
              <a:rPr lang="en-US" smtClean="0"/>
              <a:t> </a:t>
            </a:r>
            <a:r>
              <a:rPr lang="fa-IR" smtClean="0"/>
              <a:t>انطباق</a:t>
            </a:r>
            <a:r>
              <a:rPr lang="en-US" smtClean="0"/>
              <a:t> </a:t>
            </a:r>
            <a:r>
              <a:rPr lang="fa-IR" smtClean="0"/>
              <a:t>با</a:t>
            </a:r>
            <a:r>
              <a:rPr lang="en-US" smtClean="0"/>
              <a:t> </a:t>
            </a:r>
            <a:r>
              <a:rPr lang="fa-IR" smtClean="0"/>
              <a:t>این</a:t>
            </a:r>
            <a:r>
              <a:rPr lang="en-US" smtClean="0"/>
              <a:t> </a:t>
            </a:r>
            <a:r>
              <a:rPr lang="fa-IR" smtClean="0"/>
              <a:t>مثالها</a:t>
            </a:r>
            <a:r>
              <a:rPr lang="en-US" smtClean="0"/>
              <a:t> </a:t>
            </a:r>
            <a:r>
              <a:rPr lang="fa-IR" smtClean="0"/>
              <a:t>داشته</a:t>
            </a:r>
            <a:r>
              <a:rPr lang="en-US" smtClean="0"/>
              <a:t> </a:t>
            </a:r>
            <a:r>
              <a:rPr lang="fa-IR" smtClean="0"/>
              <a:t>باشد</a:t>
            </a:r>
            <a:r>
              <a:rPr lang="en-US" smtClean="0"/>
              <a:t>.</a:t>
            </a:r>
          </a:p>
          <a:p>
            <a:pPr eaLnBrk="1" hangingPunct="1"/>
            <a:r>
              <a:rPr lang="fa-IR" smtClean="0"/>
              <a:t>با</a:t>
            </a:r>
            <a:r>
              <a:rPr lang="en-US" smtClean="0"/>
              <a:t> </a:t>
            </a:r>
            <a:r>
              <a:rPr lang="fa-IR" smtClean="0"/>
              <a:t>افزایش</a:t>
            </a:r>
            <a:r>
              <a:rPr lang="en-US" smtClean="0"/>
              <a:t> </a:t>
            </a:r>
            <a:r>
              <a:rPr lang="fa-IR" smtClean="0"/>
              <a:t>تعداد</a:t>
            </a:r>
            <a:r>
              <a:rPr lang="en-US" smtClean="0"/>
              <a:t> </a:t>
            </a:r>
            <a:r>
              <a:rPr lang="fa-IR" smtClean="0"/>
              <a:t>تکرار،</a:t>
            </a:r>
            <a:r>
              <a:rPr lang="en-US" smtClean="0"/>
              <a:t> </a:t>
            </a:r>
            <a:r>
              <a:rPr lang="fa-IR" smtClean="0"/>
              <a:t>پیچیدگی</a:t>
            </a:r>
            <a:r>
              <a:rPr lang="en-US" smtClean="0"/>
              <a:t> </a:t>
            </a:r>
            <a:r>
              <a:rPr lang="fa-IR" smtClean="0"/>
              <a:t>فضای</a:t>
            </a:r>
            <a:r>
              <a:rPr lang="en-US" smtClean="0"/>
              <a:t> </a:t>
            </a:r>
            <a:r>
              <a:rPr lang="fa-IR" smtClean="0"/>
              <a:t>فرضیه</a:t>
            </a:r>
            <a:r>
              <a:rPr lang="en-US" smtClean="0"/>
              <a:t> </a:t>
            </a:r>
            <a:r>
              <a:rPr lang="fa-IR" smtClean="0"/>
              <a:t>یادگرفته</a:t>
            </a:r>
            <a:r>
              <a:rPr lang="en-US" smtClean="0"/>
              <a:t> </a:t>
            </a:r>
            <a:r>
              <a:rPr lang="fa-IR" smtClean="0"/>
              <a:t>شده</a:t>
            </a:r>
            <a:r>
              <a:rPr lang="en-US" smtClean="0"/>
              <a:t> </a:t>
            </a:r>
            <a:r>
              <a:rPr lang="fa-IR" smtClean="0"/>
              <a:t>توسط</a:t>
            </a:r>
            <a:r>
              <a:rPr lang="en-US" smtClean="0"/>
              <a:t> </a:t>
            </a:r>
            <a:r>
              <a:rPr lang="fa-IR" smtClean="0"/>
              <a:t>الگوریتم</a:t>
            </a:r>
            <a:r>
              <a:rPr lang="en-US" smtClean="0"/>
              <a:t> </a:t>
            </a:r>
            <a:r>
              <a:rPr lang="fa-IR" smtClean="0"/>
              <a:t>بیشتر</a:t>
            </a:r>
            <a:r>
              <a:rPr lang="en-US" smtClean="0"/>
              <a:t> </a:t>
            </a:r>
            <a:r>
              <a:rPr lang="fa-IR" smtClean="0"/>
              <a:t>و</a:t>
            </a:r>
            <a:r>
              <a:rPr lang="en-US" smtClean="0"/>
              <a:t> </a:t>
            </a:r>
            <a:r>
              <a:rPr lang="fa-IR" smtClean="0"/>
              <a:t>بیشتر</a:t>
            </a:r>
            <a:r>
              <a:rPr lang="en-US" smtClean="0"/>
              <a:t> </a:t>
            </a:r>
            <a:r>
              <a:rPr lang="fa-IR" smtClean="0"/>
              <a:t>میشود</a:t>
            </a:r>
            <a:r>
              <a:rPr lang="en-US" smtClean="0"/>
              <a:t> </a:t>
            </a:r>
            <a:r>
              <a:rPr lang="fa-IR" smtClean="0"/>
              <a:t>تا</a:t>
            </a:r>
            <a:r>
              <a:rPr lang="en-US" smtClean="0"/>
              <a:t> </a:t>
            </a:r>
            <a:r>
              <a:rPr lang="fa-IR" smtClean="0"/>
              <a:t>شبکه</a:t>
            </a:r>
            <a:r>
              <a:rPr lang="en-US" smtClean="0"/>
              <a:t> </a:t>
            </a:r>
            <a:r>
              <a:rPr lang="fa-IR" smtClean="0"/>
              <a:t>بتواند</a:t>
            </a:r>
            <a:r>
              <a:rPr lang="en-US" smtClean="0"/>
              <a:t> </a:t>
            </a:r>
            <a:r>
              <a:rPr lang="fa-IR" smtClean="0"/>
              <a:t>نویز</a:t>
            </a:r>
            <a:r>
              <a:rPr lang="en-US" smtClean="0"/>
              <a:t> </a:t>
            </a:r>
            <a:r>
              <a:rPr lang="fa-IR" smtClean="0"/>
              <a:t>و</a:t>
            </a:r>
            <a:r>
              <a:rPr lang="en-US" smtClean="0"/>
              <a:t> </a:t>
            </a:r>
            <a:r>
              <a:rPr lang="fa-IR" smtClean="0"/>
              <a:t>مثالهای</a:t>
            </a:r>
            <a:r>
              <a:rPr lang="en-US" smtClean="0"/>
              <a:t> </a:t>
            </a:r>
            <a:r>
              <a:rPr lang="fa-IR" smtClean="0"/>
              <a:t>نادر</a:t>
            </a:r>
            <a:r>
              <a:rPr lang="en-US" smtClean="0"/>
              <a:t> </a:t>
            </a:r>
            <a:r>
              <a:rPr lang="fa-IR" smtClean="0"/>
              <a:t>موجود</a:t>
            </a:r>
            <a:r>
              <a:rPr lang="en-US" smtClean="0"/>
              <a:t>   </a:t>
            </a:r>
            <a:r>
              <a:rPr lang="fa-IR" smtClean="0"/>
              <a:t>در</a:t>
            </a:r>
            <a:r>
              <a:rPr lang="en-US" smtClean="0"/>
              <a:t> </a:t>
            </a:r>
            <a:r>
              <a:rPr lang="fa-IR" smtClean="0"/>
              <a:t>مجموعه</a:t>
            </a:r>
            <a:r>
              <a:rPr lang="en-US" smtClean="0"/>
              <a:t> </a:t>
            </a:r>
            <a:r>
              <a:rPr lang="fa-IR" smtClean="0"/>
              <a:t>آموزش</a:t>
            </a:r>
            <a:r>
              <a:rPr lang="en-US" smtClean="0"/>
              <a:t> </a:t>
            </a:r>
            <a:r>
              <a:rPr lang="fa-IR" smtClean="0"/>
              <a:t>را</a:t>
            </a:r>
            <a:r>
              <a:rPr lang="en-US" smtClean="0"/>
              <a:t> </a:t>
            </a:r>
            <a:r>
              <a:rPr lang="fa-IR" smtClean="0"/>
              <a:t>بدرستی</a:t>
            </a:r>
            <a:r>
              <a:rPr lang="en-US" smtClean="0"/>
              <a:t> </a:t>
            </a:r>
            <a:r>
              <a:rPr lang="fa-IR" smtClean="0"/>
              <a:t>ارزیابی</a:t>
            </a:r>
            <a:r>
              <a:rPr lang="en-US" smtClean="0"/>
              <a:t> </a:t>
            </a:r>
            <a:r>
              <a:rPr lang="fa-IR" smtClean="0"/>
              <a:t>نماید</a:t>
            </a:r>
            <a:r>
              <a:rPr lang="en-US" smtClean="0"/>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5"/>
          <p:cNvSpPr>
            <a:spLocks noGrp="1" noChangeArrowheads="1"/>
          </p:cNvSpPr>
          <p:nvPr>
            <p:ph type="title"/>
          </p:nvPr>
        </p:nvSpPr>
        <p:spPr/>
        <p:txBody>
          <a:bodyPr/>
          <a:lstStyle/>
          <a:p>
            <a:pPr algn="r" eaLnBrk="1" hangingPunct="1"/>
            <a:r>
              <a:rPr lang="fa-IR" smtClean="0"/>
              <a:t>راه</a:t>
            </a:r>
            <a:r>
              <a:rPr lang="en-US" smtClean="0"/>
              <a:t> </a:t>
            </a:r>
            <a:r>
              <a:rPr lang="fa-IR" smtClean="0"/>
              <a:t>حل</a:t>
            </a:r>
            <a:endParaRPr lang="en-US" smtClean="0"/>
          </a:p>
        </p:txBody>
      </p:sp>
      <p:sp>
        <p:nvSpPr>
          <p:cNvPr id="52227" name="Rectangle 6"/>
          <p:cNvSpPr>
            <a:spLocks noChangeArrowheads="1"/>
          </p:cNvSpPr>
          <p:nvPr/>
        </p:nvSpPr>
        <p:spPr bwMode="auto">
          <a:xfrm>
            <a:off x="0" y="1828800"/>
            <a:ext cx="88392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70000"/>
              <a:buFont typeface="Wingdings" pitchFamily="2" charset="2"/>
              <a:buChar char="l"/>
            </a:pPr>
            <a:r>
              <a:rPr lang="fa-IR" sz="3000"/>
              <a:t>استفاده</a:t>
            </a:r>
            <a:r>
              <a:rPr lang="en-US" sz="3000"/>
              <a:t> </a:t>
            </a:r>
            <a:r>
              <a:rPr lang="fa-IR" sz="3000"/>
              <a:t>از</a:t>
            </a:r>
            <a:r>
              <a:rPr lang="en-US" sz="3000"/>
              <a:t> </a:t>
            </a:r>
            <a:r>
              <a:rPr lang="fa-IR" sz="3000"/>
              <a:t>یک</a:t>
            </a:r>
            <a:r>
              <a:rPr lang="en-US" sz="3000"/>
              <a:t> </a:t>
            </a:r>
            <a:r>
              <a:rPr lang="fa-IR" sz="3000"/>
              <a:t>مجموعه</a:t>
            </a:r>
            <a:r>
              <a:rPr lang="en-US" sz="3000"/>
              <a:t> </a:t>
            </a:r>
            <a:r>
              <a:rPr lang="fa-IR" sz="3000"/>
              <a:t>تائید</a:t>
            </a:r>
            <a:r>
              <a:rPr lang="en-US" sz="3000"/>
              <a:t>  Vallidation </a:t>
            </a:r>
            <a:r>
              <a:rPr lang="fa-IR" sz="3000"/>
              <a:t>و</a:t>
            </a:r>
            <a:r>
              <a:rPr lang="en-US" sz="3000"/>
              <a:t> </a:t>
            </a:r>
            <a:r>
              <a:rPr lang="fa-IR" sz="3000"/>
              <a:t>توقف</a:t>
            </a:r>
            <a:r>
              <a:rPr lang="en-US" sz="3000"/>
              <a:t> </a:t>
            </a:r>
            <a:r>
              <a:rPr lang="fa-IR" sz="3000"/>
              <a:t>یادگیری</a:t>
            </a:r>
            <a:r>
              <a:rPr lang="en-US" sz="3000"/>
              <a:t> </a:t>
            </a:r>
            <a:r>
              <a:rPr lang="fa-IR" sz="3000"/>
              <a:t>هنگامی</a:t>
            </a:r>
            <a:r>
              <a:rPr lang="en-US" sz="3000"/>
              <a:t> </a:t>
            </a:r>
            <a:r>
              <a:rPr lang="fa-IR" sz="3000"/>
              <a:t>که</a:t>
            </a:r>
            <a:r>
              <a:rPr lang="en-US" sz="3000"/>
              <a:t> </a:t>
            </a:r>
            <a:r>
              <a:rPr lang="fa-IR" sz="3000"/>
              <a:t>خطا</a:t>
            </a:r>
            <a:r>
              <a:rPr lang="en-US" sz="3000"/>
              <a:t> </a:t>
            </a:r>
            <a:r>
              <a:rPr lang="fa-IR" sz="3000"/>
              <a:t>در</a:t>
            </a:r>
            <a:r>
              <a:rPr lang="en-US" sz="3000"/>
              <a:t> </a:t>
            </a:r>
            <a:r>
              <a:rPr lang="fa-IR" sz="3000"/>
              <a:t>این</a:t>
            </a:r>
            <a:r>
              <a:rPr lang="en-US" sz="3000"/>
              <a:t> </a:t>
            </a:r>
            <a:r>
              <a:rPr lang="fa-IR" sz="3000"/>
              <a:t>مجموعه</a:t>
            </a:r>
            <a:r>
              <a:rPr lang="en-US" sz="3000"/>
              <a:t> </a:t>
            </a:r>
            <a:r>
              <a:rPr lang="fa-IR" sz="3000"/>
              <a:t>به</a:t>
            </a:r>
            <a:r>
              <a:rPr lang="en-US" sz="3000"/>
              <a:t> </a:t>
            </a:r>
            <a:r>
              <a:rPr lang="fa-IR" sz="3000"/>
              <a:t>اندازه</a:t>
            </a:r>
            <a:r>
              <a:rPr lang="en-US" sz="3000"/>
              <a:t> </a:t>
            </a:r>
            <a:r>
              <a:rPr lang="fa-IR" sz="3000"/>
              <a:t>کافی</a:t>
            </a:r>
            <a:r>
              <a:rPr lang="en-US" sz="3000"/>
              <a:t> </a:t>
            </a:r>
            <a:r>
              <a:rPr lang="fa-IR" sz="3000"/>
              <a:t>کوچک</a:t>
            </a:r>
            <a:r>
              <a:rPr lang="en-US" sz="3000"/>
              <a:t> </a:t>
            </a:r>
            <a:r>
              <a:rPr lang="fa-IR" sz="3000"/>
              <a:t>میشود</a:t>
            </a:r>
            <a:r>
              <a:rPr lang="en-US" sz="3000"/>
              <a:t>.</a:t>
            </a:r>
          </a:p>
          <a:p>
            <a:pPr marL="342900" indent="-342900">
              <a:spcBef>
                <a:spcPct val="20000"/>
              </a:spcBef>
              <a:buClr>
                <a:schemeClr val="tx2"/>
              </a:buClr>
              <a:buSzPct val="70000"/>
              <a:buFont typeface="Wingdings" pitchFamily="2" charset="2"/>
              <a:buChar char="l"/>
            </a:pPr>
            <a:r>
              <a:rPr lang="fa-IR" sz="3000"/>
              <a:t>بایاس</a:t>
            </a:r>
            <a:r>
              <a:rPr lang="en-US" sz="3000"/>
              <a:t>  </a:t>
            </a:r>
            <a:r>
              <a:rPr lang="fa-IR" sz="3000"/>
              <a:t>کردن</a:t>
            </a:r>
            <a:r>
              <a:rPr lang="en-US" sz="3000"/>
              <a:t> </a:t>
            </a:r>
            <a:r>
              <a:rPr lang="fa-IR" sz="3000"/>
              <a:t>شبکه</a:t>
            </a:r>
            <a:r>
              <a:rPr lang="en-US" sz="3000"/>
              <a:t> </a:t>
            </a:r>
            <a:r>
              <a:rPr lang="fa-IR" sz="3000"/>
              <a:t>برای</a:t>
            </a:r>
            <a:r>
              <a:rPr lang="en-US" sz="3000"/>
              <a:t> </a:t>
            </a:r>
            <a:r>
              <a:rPr lang="fa-IR" sz="3000"/>
              <a:t>فضاهای</a:t>
            </a:r>
            <a:r>
              <a:rPr lang="en-US" sz="3000"/>
              <a:t> </a:t>
            </a:r>
            <a:r>
              <a:rPr lang="fa-IR" sz="3000"/>
              <a:t>فرضیه</a:t>
            </a:r>
            <a:r>
              <a:rPr lang="en-US" sz="3000"/>
              <a:t> </a:t>
            </a:r>
            <a:r>
              <a:rPr lang="fa-IR" sz="3000"/>
              <a:t>ساده</a:t>
            </a:r>
            <a:r>
              <a:rPr lang="en-US" sz="3000"/>
              <a:t> </a:t>
            </a:r>
            <a:r>
              <a:rPr lang="fa-IR" sz="3000"/>
              <a:t>تر:</a:t>
            </a:r>
            <a:r>
              <a:rPr lang="en-US" sz="3000"/>
              <a:t> </a:t>
            </a:r>
            <a:r>
              <a:rPr lang="fa-IR" sz="3000"/>
              <a:t>یک</a:t>
            </a:r>
            <a:r>
              <a:rPr lang="en-US" sz="3000"/>
              <a:t> </a:t>
            </a:r>
            <a:r>
              <a:rPr lang="fa-IR" sz="3000"/>
              <a:t>راه</a:t>
            </a:r>
            <a:r>
              <a:rPr lang="en-US" sz="3000"/>
              <a:t> </a:t>
            </a:r>
            <a:r>
              <a:rPr lang="fa-IR" sz="3000"/>
              <a:t>میتواند</a:t>
            </a:r>
            <a:r>
              <a:rPr lang="en-US" sz="3000"/>
              <a:t> </a:t>
            </a:r>
            <a:r>
              <a:rPr lang="fa-IR" sz="3000"/>
              <a:t>استفاده</a:t>
            </a:r>
            <a:r>
              <a:rPr lang="en-US" sz="3000"/>
              <a:t> </a:t>
            </a:r>
            <a:r>
              <a:rPr lang="fa-IR" sz="3000"/>
              <a:t>از</a:t>
            </a:r>
            <a:r>
              <a:rPr lang="en-US" sz="3000"/>
              <a:t> weight decay</a:t>
            </a:r>
            <a:r>
              <a:rPr lang="fa-IR" sz="3000"/>
              <a:t>باشد</a:t>
            </a:r>
            <a:r>
              <a:rPr lang="en-US" sz="3000"/>
              <a:t> </a:t>
            </a:r>
            <a:r>
              <a:rPr lang="fa-IR" sz="3000"/>
              <a:t>که</a:t>
            </a:r>
            <a:r>
              <a:rPr lang="en-US" sz="3000"/>
              <a:t> </a:t>
            </a:r>
            <a:r>
              <a:rPr lang="fa-IR" sz="3000"/>
              <a:t>در</a:t>
            </a:r>
            <a:r>
              <a:rPr lang="en-US" sz="3000"/>
              <a:t> </a:t>
            </a:r>
            <a:r>
              <a:rPr lang="fa-IR" sz="3000"/>
              <a:t>آن</a:t>
            </a:r>
            <a:r>
              <a:rPr lang="en-US" sz="3000"/>
              <a:t> </a:t>
            </a:r>
            <a:r>
              <a:rPr lang="fa-IR" sz="3000"/>
              <a:t>مقدار</a:t>
            </a:r>
            <a:r>
              <a:rPr lang="en-US" sz="3000"/>
              <a:t> </a:t>
            </a:r>
            <a:r>
              <a:rPr lang="fa-IR" sz="3000"/>
              <a:t>وزنها</a:t>
            </a:r>
            <a:r>
              <a:rPr lang="en-US" sz="3000"/>
              <a:t> </a:t>
            </a:r>
            <a:r>
              <a:rPr lang="fa-IR" sz="3000"/>
              <a:t>در</a:t>
            </a:r>
            <a:r>
              <a:rPr lang="en-US" sz="3000"/>
              <a:t> </a:t>
            </a:r>
            <a:r>
              <a:rPr lang="fa-IR" sz="3000"/>
              <a:t>هر</a:t>
            </a:r>
            <a:r>
              <a:rPr lang="en-US" sz="3000"/>
              <a:t> </a:t>
            </a:r>
            <a:r>
              <a:rPr lang="fa-IR" sz="3000"/>
              <a:t>بارتکرار</a:t>
            </a:r>
            <a:r>
              <a:rPr lang="en-US" sz="3000"/>
              <a:t> </a:t>
            </a:r>
            <a:r>
              <a:rPr lang="fa-IR" sz="3000"/>
              <a:t>باندازه</a:t>
            </a:r>
            <a:r>
              <a:rPr lang="en-US" sz="3000"/>
              <a:t> </a:t>
            </a:r>
            <a:r>
              <a:rPr lang="fa-IR" sz="3000"/>
              <a:t>خیلی</a:t>
            </a:r>
            <a:r>
              <a:rPr lang="en-US" sz="3000"/>
              <a:t> </a:t>
            </a:r>
            <a:r>
              <a:rPr lang="fa-IR" sz="3000"/>
              <a:t>کمی</a:t>
            </a:r>
            <a:r>
              <a:rPr lang="en-US" sz="3000"/>
              <a:t> </a:t>
            </a:r>
            <a:r>
              <a:rPr lang="fa-IR" sz="3000"/>
              <a:t>کاهش</a:t>
            </a:r>
            <a:r>
              <a:rPr lang="en-US" sz="3000"/>
              <a:t> </a:t>
            </a:r>
            <a:r>
              <a:rPr lang="fa-IR" sz="3000"/>
              <a:t>داده</a:t>
            </a:r>
            <a:r>
              <a:rPr lang="en-US" sz="3000"/>
              <a:t> </a:t>
            </a:r>
            <a:r>
              <a:rPr lang="fa-IR" sz="3000"/>
              <a:t>میشود</a:t>
            </a:r>
            <a:r>
              <a:rPr lang="en-US" sz="3000"/>
              <a:t>.</a:t>
            </a:r>
          </a:p>
          <a:p>
            <a:pPr marL="342900" indent="-342900">
              <a:spcBef>
                <a:spcPct val="20000"/>
              </a:spcBef>
              <a:buClr>
                <a:schemeClr val="tx2"/>
              </a:buClr>
              <a:buSzPct val="70000"/>
              <a:buFont typeface="Wingdings" pitchFamily="2" charset="2"/>
              <a:buChar char="l"/>
            </a:pPr>
            <a:r>
              <a:rPr lang="en-US" sz="3000"/>
              <a:t>k-fold cross validation </a:t>
            </a:r>
            <a:r>
              <a:rPr lang="fa-IR" sz="3000"/>
              <a:t>وقتی</a:t>
            </a:r>
            <a:r>
              <a:rPr lang="en-US" sz="3000"/>
              <a:t> </a:t>
            </a:r>
            <a:r>
              <a:rPr lang="fa-IR" sz="3000"/>
              <a:t>که</a:t>
            </a:r>
            <a:r>
              <a:rPr lang="en-US" sz="3000"/>
              <a:t> </a:t>
            </a:r>
            <a:r>
              <a:rPr lang="fa-IR" sz="3000"/>
              <a:t>تعداد</a:t>
            </a:r>
            <a:r>
              <a:rPr lang="en-US" sz="3000"/>
              <a:t> </a:t>
            </a:r>
            <a:r>
              <a:rPr lang="fa-IR" sz="3000"/>
              <a:t>مثالهای</a:t>
            </a:r>
            <a:r>
              <a:rPr lang="en-US" sz="3000"/>
              <a:t> </a:t>
            </a:r>
            <a:r>
              <a:rPr lang="fa-IR" sz="3000"/>
              <a:t>آموزشی</a:t>
            </a:r>
            <a:r>
              <a:rPr lang="en-US" sz="3000"/>
              <a:t> </a:t>
            </a:r>
            <a:r>
              <a:rPr lang="fa-IR" sz="3000"/>
              <a:t>کم</a:t>
            </a:r>
            <a:r>
              <a:rPr lang="en-US" sz="3000"/>
              <a:t> </a:t>
            </a:r>
            <a:r>
              <a:rPr lang="fa-IR" sz="3000"/>
              <a:t>باشد</a:t>
            </a:r>
            <a:r>
              <a:rPr lang="en-US" sz="3000"/>
              <a:t> </a:t>
            </a:r>
            <a:r>
              <a:rPr lang="fa-IR" sz="3000"/>
              <a:t>میتوان</a:t>
            </a:r>
            <a:r>
              <a:rPr lang="en-US" sz="3000"/>
              <a:t> m </a:t>
            </a:r>
            <a:r>
              <a:rPr lang="fa-IR" sz="3000"/>
              <a:t>داده</a:t>
            </a:r>
            <a:r>
              <a:rPr lang="en-US" sz="3000"/>
              <a:t> </a:t>
            </a:r>
            <a:r>
              <a:rPr lang="fa-IR" sz="3000"/>
              <a:t>آموزشی</a:t>
            </a:r>
            <a:r>
              <a:rPr lang="en-US" sz="3000"/>
              <a:t> </a:t>
            </a:r>
            <a:r>
              <a:rPr lang="fa-IR" sz="3000"/>
              <a:t>را</a:t>
            </a:r>
            <a:r>
              <a:rPr lang="en-US" sz="3000"/>
              <a:t> </a:t>
            </a:r>
            <a:r>
              <a:rPr lang="fa-IR" sz="3000"/>
              <a:t>به</a:t>
            </a:r>
            <a:r>
              <a:rPr lang="en-US" sz="3000"/>
              <a:t>  K </a:t>
            </a:r>
            <a:r>
              <a:rPr lang="fa-IR" sz="3000"/>
              <a:t>دسته</a:t>
            </a:r>
            <a:r>
              <a:rPr lang="en-US" sz="3000"/>
              <a:t> </a:t>
            </a:r>
            <a:r>
              <a:rPr lang="fa-IR" sz="3000"/>
              <a:t>تقسیم</a:t>
            </a:r>
            <a:r>
              <a:rPr lang="en-US" sz="3000"/>
              <a:t> </a:t>
            </a:r>
            <a:r>
              <a:rPr lang="fa-IR" sz="3000"/>
              <a:t>بندی</a:t>
            </a:r>
            <a:r>
              <a:rPr lang="en-US" sz="3000"/>
              <a:t> </a:t>
            </a:r>
            <a:r>
              <a:rPr lang="fa-IR" sz="3000"/>
              <a:t>نموده</a:t>
            </a:r>
            <a:r>
              <a:rPr lang="en-US" sz="3000"/>
              <a:t> </a:t>
            </a:r>
            <a:r>
              <a:rPr lang="fa-IR" sz="3000"/>
              <a:t>و</a:t>
            </a:r>
            <a:r>
              <a:rPr lang="en-US" sz="3000"/>
              <a:t> </a:t>
            </a:r>
            <a:r>
              <a:rPr lang="fa-IR" sz="3000"/>
              <a:t>آزمایش</a:t>
            </a:r>
            <a:r>
              <a:rPr lang="en-US" sz="3000"/>
              <a:t> </a:t>
            </a:r>
            <a:r>
              <a:rPr lang="fa-IR" sz="3000"/>
              <a:t>را</a:t>
            </a:r>
            <a:r>
              <a:rPr lang="en-US" sz="3000"/>
              <a:t> </a:t>
            </a:r>
            <a:r>
              <a:rPr lang="fa-IR" sz="3000"/>
              <a:t>به</a:t>
            </a:r>
            <a:r>
              <a:rPr lang="en-US" sz="3000"/>
              <a:t> </a:t>
            </a:r>
            <a:r>
              <a:rPr lang="fa-IR" sz="3000"/>
              <a:t>تعداد</a:t>
            </a:r>
            <a:r>
              <a:rPr lang="en-US" sz="3000"/>
              <a:t> k </a:t>
            </a:r>
            <a:r>
              <a:rPr lang="fa-IR" sz="3000"/>
              <a:t>دفعه</a:t>
            </a:r>
            <a:r>
              <a:rPr lang="en-US" sz="3000"/>
              <a:t>  </a:t>
            </a:r>
            <a:r>
              <a:rPr lang="fa-IR" sz="3000"/>
              <a:t>تکرار</a:t>
            </a:r>
            <a:r>
              <a:rPr lang="en-US" sz="3000"/>
              <a:t> </a:t>
            </a:r>
            <a:r>
              <a:rPr lang="fa-IR" sz="3000"/>
              <a:t>نمود.</a:t>
            </a:r>
            <a:r>
              <a:rPr lang="en-US" sz="3000"/>
              <a:t> </a:t>
            </a:r>
            <a:r>
              <a:rPr lang="fa-IR" sz="3000"/>
              <a:t>در</a:t>
            </a:r>
            <a:r>
              <a:rPr lang="en-US" sz="3000"/>
              <a:t> </a:t>
            </a:r>
            <a:r>
              <a:rPr lang="fa-IR" sz="3000"/>
              <a:t>هر</a:t>
            </a:r>
            <a:r>
              <a:rPr lang="en-US" sz="3000"/>
              <a:t> </a:t>
            </a:r>
            <a:r>
              <a:rPr lang="fa-IR" sz="3000"/>
              <a:t>دفعه</a:t>
            </a:r>
            <a:r>
              <a:rPr lang="en-US" sz="3000"/>
              <a:t> </a:t>
            </a:r>
            <a:r>
              <a:rPr lang="fa-IR" sz="3000"/>
              <a:t>یکی</a:t>
            </a:r>
            <a:r>
              <a:rPr lang="en-US" sz="3000"/>
              <a:t> </a:t>
            </a:r>
            <a:r>
              <a:rPr lang="fa-IR" sz="3000"/>
              <a:t>از</a:t>
            </a:r>
            <a:r>
              <a:rPr lang="en-US" sz="3000"/>
              <a:t> </a:t>
            </a:r>
            <a:r>
              <a:rPr lang="fa-IR" sz="3000"/>
              <a:t>دسته</a:t>
            </a:r>
            <a:r>
              <a:rPr lang="en-US" sz="3000"/>
              <a:t> </a:t>
            </a:r>
            <a:r>
              <a:rPr lang="fa-IR" sz="3000"/>
              <a:t>ها</a:t>
            </a:r>
            <a:r>
              <a:rPr lang="en-US" sz="3000"/>
              <a:t> </a:t>
            </a:r>
            <a:r>
              <a:rPr lang="fa-IR" sz="3000"/>
              <a:t>بعنوان</a:t>
            </a:r>
            <a:r>
              <a:rPr lang="en-US" sz="3000"/>
              <a:t> </a:t>
            </a:r>
            <a:r>
              <a:rPr lang="fa-IR" sz="3000"/>
              <a:t>مجموعه</a:t>
            </a:r>
            <a:r>
              <a:rPr lang="en-US" sz="3000"/>
              <a:t> </a:t>
            </a:r>
            <a:r>
              <a:rPr lang="fa-IR" sz="3000"/>
              <a:t>تست</a:t>
            </a:r>
            <a:r>
              <a:rPr lang="en-US" sz="3000"/>
              <a:t> </a:t>
            </a:r>
            <a:r>
              <a:rPr lang="fa-IR" sz="3000"/>
              <a:t>و</a:t>
            </a:r>
            <a:r>
              <a:rPr lang="en-US" sz="3000"/>
              <a:t> </a:t>
            </a:r>
            <a:r>
              <a:rPr lang="fa-IR" sz="3000"/>
              <a:t>بقیه</a:t>
            </a:r>
            <a:r>
              <a:rPr lang="en-US" sz="3000"/>
              <a:t> </a:t>
            </a:r>
            <a:r>
              <a:rPr lang="fa-IR" sz="3000"/>
              <a:t>بعنوان</a:t>
            </a:r>
            <a:r>
              <a:rPr lang="en-US" sz="3000"/>
              <a:t> </a:t>
            </a:r>
            <a:r>
              <a:rPr lang="fa-IR" sz="3000"/>
              <a:t>مجموعه</a:t>
            </a:r>
            <a:r>
              <a:rPr lang="en-US" sz="3000"/>
              <a:t> </a:t>
            </a:r>
            <a:r>
              <a:rPr lang="fa-IR" sz="3000"/>
              <a:t>آموزشی</a:t>
            </a:r>
            <a:r>
              <a:rPr lang="en-US" sz="3000"/>
              <a:t> </a:t>
            </a:r>
            <a:r>
              <a:rPr lang="fa-IR" sz="3000"/>
              <a:t>استفاده</a:t>
            </a:r>
            <a:r>
              <a:rPr lang="en-US" sz="3000"/>
              <a:t> </a:t>
            </a:r>
            <a:r>
              <a:rPr lang="fa-IR" sz="3000"/>
              <a:t>خواهند</a:t>
            </a:r>
            <a:r>
              <a:rPr lang="en-US" sz="3000"/>
              <a:t> </a:t>
            </a:r>
            <a:r>
              <a:rPr lang="fa-IR" sz="3000"/>
              <a:t>شد.</a:t>
            </a:r>
            <a:r>
              <a:rPr lang="en-US" sz="3000"/>
              <a:t> </a:t>
            </a:r>
            <a:r>
              <a:rPr lang="fa-IR" sz="3000"/>
              <a:t>تصمیم</a:t>
            </a:r>
            <a:r>
              <a:rPr lang="en-US" sz="3000"/>
              <a:t> </a:t>
            </a:r>
            <a:r>
              <a:rPr lang="fa-IR" sz="3000"/>
              <a:t>گیری</a:t>
            </a:r>
            <a:r>
              <a:rPr lang="en-US" sz="3000"/>
              <a:t> </a:t>
            </a:r>
            <a:r>
              <a:rPr lang="fa-IR" sz="3000"/>
              <a:t>بر</a:t>
            </a:r>
            <a:r>
              <a:rPr lang="en-US" sz="3000"/>
              <a:t> </a:t>
            </a:r>
            <a:r>
              <a:rPr lang="fa-IR" sz="3000"/>
              <a:t>اساس</a:t>
            </a:r>
            <a:r>
              <a:rPr lang="en-US" sz="3000"/>
              <a:t> </a:t>
            </a:r>
            <a:r>
              <a:rPr lang="fa-IR" sz="3000"/>
              <a:t>میانگین</a:t>
            </a:r>
            <a:r>
              <a:rPr lang="en-US" sz="3000"/>
              <a:t> </a:t>
            </a:r>
            <a:r>
              <a:rPr lang="fa-IR" sz="3000"/>
              <a:t>نتایج</a:t>
            </a:r>
            <a:r>
              <a:rPr lang="en-US" sz="3000"/>
              <a:t> </a:t>
            </a:r>
            <a:r>
              <a:rPr lang="fa-IR" sz="3000"/>
              <a:t>انجام</a:t>
            </a:r>
            <a:r>
              <a:rPr lang="en-US" sz="3000"/>
              <a:t> </a:t>
            </a:r>
            <a:r>
              <a:rPr lang="fa-IR" sz="3000"/>
              <a:t>میشود</a:t>
            </a:r>
            <a:r>
              <a:rPr lang="en-US" sz="3000"/>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r" eaLnBrk="1" hangingPunct="1"/>
            <a:r>
              <a:rPr lang="fa-IR" smtClean="0"/>
              <a:t>روشهای</a:t>
            </a:r>
            <a:r>
              <a:rPr lang="en-US" smtClean="0"/>
              <a:t> </a:t>
            </a:r>
            <a:r>
              <a:rPr lang="fa-IR" smtClean="0"/>
              <a:t>دیگر</a:t>
            </a:r>
            <a:endParaRPr lang="en-US" smtClean="0"/>
          </a:p>
        </p:txBody>
      </p:sp>
      <p:sp>
        <p:nvSpPr>
          <p:cNvPr id="53251" name="Rectangle 3"/>
          <p:cNvSpPr>
            <a:spLocks noGrp="1" noChangeArrowheads="1"/>
          </p:cNvSpPr>
          <p:nvPr>
            <p:ph type="body" idx="1"/>
          </p:nvPr>
        </p:nvSpPr>
        <p:spPr/>
        <p:txBody>
          <a:bodyPr/>
          <a:lstStyle/>
          <a:p>
            <a:pPr eaLnBrk="1" hangingPunct="1">
              <a:buFont typeface="Wingdings" pitchFamily="2" charset="2"/>
              <a:buNone/>
            </a:pPr>
            <a:r>
              <a:rPr lang="fa-IR" sz="2600" smtClean="0"/>
              <a:t>راه</a:t>
            </a:r>
            <a:r>
              <a:rPr lang="en-US" sz="2600" smtClean="0"/>
              <a:t> </a:t>
            </a:r>
            <a:r>
              <a:rPr lang="fa-IR" sz="2600" smtClean="0"/>
              <a:t>های</a:t>
            </a:r>
            <a:r>
              <a:rPr lang="en-US" sz="2600" smtClean="0"/>
              <a:t> </a:t>
            </a:r>
            <a:r>
              <a:rPr lang="fa-IR" sz="2600" smtClean="0"/>
              <a:t>بسیار</a:t>
            </a:r>
            <a:r>
              <a:rPr lang="en-US" sz="2600" smtClean="0"/>
              <a:t> </a:t>
            </a:r>
            <a:r>
              <a:rPr lang="fa-IR" sz="2600" smtClean="0"/>
              <a:t>متنوعی</a:t>
            </a:r>
            <a:r>
              <a:rPr lang="en-US" sz="2600" smtClean="0"/>
              <a:t> </a:t>
            </a:r>
            <a:r>
              <a:rPr lang="fa-IR" sz="2600" smtClean="0"/>
              <a:t>برای</a:t>
            </a:r>
            <a:r>
              <a:rPr lang="en-US" sz="2600" smtClean="0"/>
              <a:t>  </a:t>
            </a:r>
            <a:r>
              <a:rPr lang="fa-IR" sz="2600" smtClean="0"/>
              <a:t>ایجاد</a:t>
            </a:r>
            <a:r>
              <a:rPr lang="en-US" sz="2600" smtClean="0"/>
              <a:t> </a:t>
            </a:r>
            <a:r>
              <a:rPr lang="fa-IR" sz="2600" smtClean="0"/>
              <a:t>شبکه</a:t>
            </a:r>
            <a:r>
              <a:rPr lang="en-US" sz="2600" smtClean="0"/>
              <a:t> </a:t>
            </a:r>
            <a:r>
              <a:rPr lang="fa-IR" sz="2600" smtClean="0"/>
              <a:t>های</a:t>
            </a:r>
            <a:r>
              <a:rPr lang="en-US" sz="2600" smtClean="0"/>
              <a:t> </a:t>
            </a:r>
            <a:r>
              <a:rPr lang="fa-IR" sz="2600" smtClean="0"/>
              <a:t>جدید</a:t>
            </a:r>
            <a:r>
              <a:rPr lang="en-US" sz="2600" smtClean="0"/>
              <a:t> </a:t>
            </a:r>
            <a:r>
              <a:rPr lang="fa-IR" sz="2600" smtClean="0"/>
              <a:t>وجود</a:t>
            </a:r>
            <a:r>
              <a:rPr lang="en-US" sz="2600" smtClean="0"/>
              <a:t> </a:t>
            </a:r>
            <a:r>
              <a:rPr lang="fa-IR" sz="2600" smtClean="0"/>
              <a:t>دارد</a:t>
            </a:r>
            <a:r>
              <a:rPr lang="en-US" sz="2600" smtClean="0"/>
              <a:t> </a:t>
            </a:r>
            <a:r>
              <a:rPr lang="fa-IR" sz="2600" smtClean="0"/>
              <a:t>از</a:t>
            </a:r>
            <a:r>
              <a:rPr lang="en-US" sz="2600" smtClean="0"/>
              <a:t> </a:t>
            </a:r>
            <a:r>
              <a:rPr lang="fa-IR" sz="2600" smtClean="0"/>
              <a:t>جمله</a:t>
            </a:r>
            <a:r>
              <a:rPr lang="en-US" sz="2600" smtClean="0"/>
              <a:t>:</a:t>
            </a:r>
          </a:p>
          <a:p>
            <a:pPr eaLnBrk="1" hangingPunct="1"/>
            <a:r>
              <a:rPr lang="fa-IR" sz="2600" smtClean="0"/>
              <a:t>استفاده</a:t>
            </a:r>
            <a:r>
              <a:rPr lang="en-US" sz="2600" smtClean="0"/>
              <a:t> </a:t>
            </a:r>
            <a:r>
              <a:rPr lang="fa-IR" sz="2600" smtClean="0"/>
              <a:t>از</a:t>
            </a:r>
            <a:r>
              <a:rPr lang="en-US" sz="2600" smtClean="0"/>
              <a:t> </a:t>
            </a:r>
            <a:r>
              <a:rPr lang="fa-IR" sz="2600" smtClean="0"/>
              <a:t>تعاریف</a:t>
            </a:r>
            <a:r>
              <a:rPr lang="en-US" sz="2600" smtClean="0"/>
              <a:t> </a:t>
            </a:r>
            <a:r>
              <a:rPr lang="fa-IR" sz="2600" smtClean="0"/>
              <a:t>دیگری</a:t>
            </a:r>
            <a:r>
              <a:rPr lang="en-US" sz="2600" smtClean="0"/>
              <a:t> </a:t>
            </a:r>
            <a:r>
              <a:rPr lang="fa-IR" sz="2600" smtClean="0"/>
              <a:t>برای</a:t>
            </a:r>
            <a:r>
              <a:rPr lang="en-US" sz="2600" smtClean="0"/>
              <a:t> </a:t>
            </a:r>
            <a:r>
              <a:rPr lang="fa-IR" sz="2600" smtClean="0"/>
              <a:t>تابع</a:t>
            </a:r>
            <a:r>
              <a:rPr lang="en-US" sz="2600" smtClean="0"/>
              <a:t> </a:t>
            </a:r>
            <a:r>
              <a:rPr lang="fa-IR" sz="2600" smtClean="0"/>
              <a:t>خطا</a:t>
            </a:r>
            <a:endParaRPr lang="en-US" sz="2600" smtClean="0"/>
          </a:p>
          <a:p>
            <a:pPr eaLnBrk="1" hangingPunct="1"/>
            <a:r>
              <a:rPr lang="fa-IR" sz="2600" smtClean="0"/>
              <a:t>استفاده</a:t>
            </a:r>
            <a:r>
              <a:rPr lang="en-US" sz="2600" smtClean="0"/>
              <a:t> </a:t>
            </a:r>
            <a:r>
              <a:rPr lang="fa-IR" sz="2600" smtClean="0"/>
              <a:t>از</a:t>
            </a:r>
            <a:r>
              <a:rPr lang="en-US" sz="2600" smtClean="0"/>
              <a:t> </a:t>
            </a:r>
            <a:r>
              <a:rPr lang="fa-IR" sz="2600" smtClean="0"/>
              <a:t>روشهای</a:t>
            </a:r>
            <a:r>
              <a:rPr lang="en-US" sz="2600" smtClean="0"/>
              <a:t> </a:t>
            </a:r>
            <a:r>
              <a:rPr lang="fa-IR" sz="2600" smtClean="0"/>
              <a:t>دیگری</a:t>
            </a:r>
            <a:r>
              <a:rPr lang="en-US" sz="2600" smtClean="0"/>
              <a:t> </a:t>
            </a:r>
            <a:r>
              <a:rPr lang="fa-IR" sz="2600" smtClean="0"/>
              <a:t>برای</a:t>
            </a:r>
            <a:r>
              <a:rPr lang="en-US" sz="2600" smtClean="0"/>
              <a:t> </a:t>
            </a:r>
            <a:r>
              <a:rPr lang="fa-IR" sz="2600" smtClean="0"/>
              <a:t>کاهش</a:t>
            </a:r>
            <a:r>
              <a:rPr lang="en-US" sz="2600" smtClean="0"/>
              <a:t> </a:t>
            </a:r>
            <a:r>
              <a:rPr lang="fa-IR" sz="2600" smtClean="0"/>
              <a:t>خطا</a:t>
            </a:r>
            <a:r>
              <a:rPr lang="en-US" sz="2600" smtClean="0"/>
              <a:t> </a:t>
            </a:r>
            <a:r>
              <a:rPr lang="fa-IR" sz="2600" smtClean="0"/>
              <a:t>در</a:t>
            </a:r>
            <a:r>
              <a:rPr lang="en-US" sz="2600" smtClean="0"/>
              <a:t> </a:t>
            </a:r>
            <a:r>
              <a:rPr lang="fa-IR" sz="2600" smtClean="0"/>
              <a:t>حین</a:t>
            </a:r>
            <a:r>
              <a:rPr lang="en-US" sz="2600" smtClean="0"/>
              <a:t> </a:t>
            </a:r>
            <a:r>
              <a:rPr lang="fa-IR" sz="2600" smtClean="0"/>
              <a:t>یادگیری</a:t>
            </a:r>
            <a:endParaRPr lang="en-US" sz="2600" smtClean="0"/>
          </a:p>
          <a:p>
            <a:pPr lvl="1" eaLnBrk="1" hangingPunct="1"/>
            <a:r>
              <a:rPr lang="en-US" sz="2100" smtClean="0"/>
              <a:t>Hybrid Global Learning	</a:t>
            </a:r>
          </a:p>
          <a:p>
            <a:pPr lvl="1" eaLnBrk="1" hangingPunct="1"/>
            <a:r>
              <a:rPr lang="en-US" sz="2100" smtClean="0"/>
              <a:t>Simulated Annealing	</a:t>
            </a:r>
          </a:p>
          <a:p>
            <a:pPr lvl="1" eaLnBrk="1" hangingPunct="1"/>
            <a:r>
              <a:rPr lang="en-US" sz="2100" smtClean="0"/>
              <a:t>Genetic Algorithms		</a:t>
            </a:r>
            <a:endParaRPr lang="en-US" sz="2200" smtClean="0"/>
          </a:p>
          <a:p>
            <a:pPr eaLnBrk="1" hangingPunct="1"/>
            <a:r>
              <a:rPr lang="fa-IR" sz="2600" smtClean="0"/>
              <a:t>استفاده</a:t>
            </a:r>
            <a:r>
              <a:rPr lang="en-US" sz="2600" smtClean="0"/>
              <a:t> </a:t>
            </a:r>
            <a:r>
              <a:rPr lang="fa-IR" sz="2600" smtClean="0"/>
              <a:t>از</a:t>
            </a:r>
            <a:r>
              <a:rPr lang="en-US" sz="2600" smtClean="0"/>
              <a:t> </a:t>
            </a:r>
            <a:r>
              <a:rPr lang="fa-IR" sz="2600" smtClean="0"/>
              <a:t>توابع</a:t>
            </a:r>
            <a:r>
              <a:rPr lang="en-US" sz="2600" smtClean="0"/>
              <a:t> </a:t>
            </a:r>
            <a:r>
              <a:rPr lang="fa-IR" sz="2600" smtClean="0"/>
              <a:t>دیگری</a:t>
            </a:r>
            <a:r>
              <a:rPr lang="en-US" sz="2600" smtClean="0"/>
              <a:t> </a:t>
            </a:r>
            <a:r>
              <a:rPr lang="fa-IR" sz="2600" smtClean="0"/>
              <a:t>در</a:t>
            </a:r>
            <a:r>
              <a:rPr lang="en-US" sz="2600" smtClean="0"/>
              <a:t> </a:t>
            </a:r>
            <a:r>
              <a:rPr lang="fa-IR" sz="2600" smtClean="0"/>
              <a:t>واحدها</a:t>
            </a:r>
            <a:endParaRPr lang="en-US" sz="2600" smtClean="0"/>
          </a:p>
          <a:p>
            <a:pPr lvl="1" eaLnBrk="1" hangingPunct="1"/>
            <a:r>
              <a:rPr lang="en-US" sz="2200" smtClean="0"/>
              <a:t>Radial Basis Functions</a:t>
            </a:r>
          </a:p>
          <a:p>
            <a:pPr eaLnBrk="1" hangingPunct="1"/>
            <a:r>
              <a:rPr lang="fa-IR" sz="2600" smtClean="0"/>
              <a:t>استفاده</a:t>
            </a:r>
            <a:r>
              <a:rPr lang="en-US" sz="2600" smtClean="0"/>
              <a:t> </a:t>
            </a:r>
            <a:r>
              <a:rPr lang="fa-IR" sz="2600" smtClean="0"/>
              <a:t>از</a:t>
            </a:r>
            <a:r>
              <a:rPr lang="en-US" sz="2600" smtClean="0"/>
              <a:t> </a:t>
            </a:r>
            <a:r>
              <a:rPr lang="fa-IR" sz="2600" smtClean="0"/>
              <a:t>ساختار</a:t>
            </a:r>
            <a:r>
              <a:rPr lang="en-US" sz="2600" smtClean="0"/>
              <a:t> </a:t>
            </a:r>
            <a:r>
              <a:rPr lang="fa-IR" sz="2600" smtClean="0"/>
              <a:t>های</a:t>
            </a:r>
            <a:r>
              <a:rPr lang="en-US" sz="2600" smtClean="0"/>
              <a:t> </a:t>
            </a:r>
            <a:r>
              <a:rPr lang="fa-IR" sz="2600" smtClean="0"/>
              <a:t>دیگری</a:t>
            </a:r>
            <a:r>
              <a:rPr lang="en-US" sz="2600" smtClean="0"/>
              <a:t> </a:t>
            </a:r>
            <a:r>
              <a:rPr lang="fa-IR" sz="2600" smtClean="0"/>
              <a:t>برای</a:t>
            </a:r>
            <a:r>
              <a:rPr lang="en-US" sz="2600" smtClean="0"/>
              <a:t> </a:t>
            </a:r>
            <a:r>
              <a:rPr lang="fa-IR" sz="2600" smtClean="0"/>
              <a:t>شبکه</a:t>
            </a:r>
            <a:endParaRPr lang="en-US" sz="2600" smtClean="0"/>
          </a:p>
          <a:p>
            <a:pPr lvl="1" eaLnBrk="1" hangingPunct="1"/>
            <a:r>
              <a:rPr lang="en-US" sz="2200" smtClean="0"/>
              <a:t>Recurrent Network	</a:t>
            </a:r>
            <a:endParaRPr lang="en-US" sz="1800" smtClean="0">
              <a:latin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50825" y="188913"/>
            <a:ext cx="7521575" cy="1143000"/>
          </a:xfrm>
        </p:spPr>
        <p:txBody>
          <a:bodyPr/>
          <a:lstStyle/>
          <a:p>
            <a:pPr algn="r" eaLnBrk="1" hangingPunct="1"/>
            <a:r>
              <a:rPr lang="fa-IR" sz="3000" smtClean="0"/>
              <a:t>مثال: تشخیص ارقام</a:t>
            </a:r>
            <a:endParaRPr lang="en-US" sz="3000" smtClean="0"/>
          </a:p>
        </p:txBody>
      </p:sp>
      <p:sp>
        <p:nvSpPr>
          <p:cNvPr id="54275" name="Rectangle 3"/>
          <p:cNvSpPr>
            <a:spLocks noGrp="1" noChangeArrowheads="1"/>
          </p:cNvSpPr>
          <p:nvPr>
            <p:ph type="body" sz="half" idx="1"/>
          </p:nvPr>
        </p:nvSpPr>
        <p:spPr>
          <a:xfrm>
            <a:off x="4267200" y="1676400"/>
            <a:ext cx="4752975" cy="4924425"/>
          </a:xfrm>
        </p:spPr>
        <p:txBody>
          <a:bodyPr/>
          <a:lstStyle/>
          <a:p>
            <a:pPr eaLnBrk="1" hangingPunct="1"/>
            <a:r>
              <a:rPr lang="fa-IR" sz="2600" smtClean="0"/>
              <a:t>فرض کنید بخواهیم با استفاده از یک شبکه دو لایه ارقام دستنویس را تشخیص دهیم.</a:t>
            </a:r>
          </a:p>
          <a:p>
            <a:pPr eaLnBrk="1" hangingPunct="1"/>
            <a:r>
              <a:rPr lang="fa-IR" sz="2600" smtClean="0"/>
              <a:t>نرونهای لایه اول شدت روشنائی پیکسلها را تقریب میزنند ونرونهای لایه آخر شکل ارقام را تعیین میکنند.</a:t>
            </a:r>
          </a:p>
          <a:p>
            <a:pPr eaLnBrk="1" hangingPunct="1"/>
            <a:endParaRPr lang="fa-IR" sz="2600" smtClean="0"/>
          </a:p>
        </p:txBody>
      </p:sp>
      <p:sp>
        <p:nvSpPr>
          <p:cNvPr id="54276" name="Rectangle 4"/>
          <p:cNvSpPr>
            <a:spLocks noChangeArrowheads="1"/>
          </p:cNvSpPr>
          <p:nvPr/>
        </p:nvSpPr>
        <p:spPr bwMode="auto">
          <a:xfrm>
            <a:off x="815975" y="3392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77" name="Rectangle 5"/>
          <p:cNvSpPr>
            <a:spLocks noChangeArrowheads="1"/>
          </p:cNvSpPr>
          <p:nvPr/>
        </p:nvSpPr>
        <p:spPr bwMode="auto">
          <a:xfrm>
            <a:off x="996950" y="3392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78" name="Rectangle 6"/>
          <p:cNvSpPr>
            <a:spLocks noChangeArrowheads="1"/>
          </p:cNvSpPr>
          <p:nvPr/>
        </p:nvSpPr>
        <p:spPr bwMode="auto">
          <a:xfrm>
            <a:off x="1174750" y="3392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79" name="Rectangle 7"/>
          <p:cNvSpPr>
            <a:spLocks noChangeArrowheads="1"/>
          </p:cNvSpPr>
          <p:nvPr/>
        </p:nvSpPr>
        <p:spPr bwMode="auto">
          <a:xfrm>
            <a:off x="1355725" y="3392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80" name="Rectangle 8"/>
          <p:cNvSpPr>
            <a:spLocks noChangeArrowheads="1"/>
          </p:cNvSpPr>
          <p:nvPr/>
        </p:nvSpPr>
        <p:spPr bwMode="auto">
          <a:xfrm>
            <a:off x="815975" y="3571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81" name="Rectangle 9"/>
          <p:cNvSpPr>
            <a:spLocks noChangeArrowheads="1"/>
          </p:cNvSpPr>
          <p:nvPr/>
        </p:nvSpPr>
        <p:spPr bwMode="auto">
          <a:xfrm>
            <a:off x="996950" y="3571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82" name="Rectangle 10"/>
          <p:cNvSpPr>
            <a:spLocks noChangeArrowheads="1"/>
          </p:cNvSpPr>
          <p:nvPr/>
        </p:nvSpPr>
        <p:spPr bwMode="auto">
          <a:xfrm>
            <a:off x="1174750" y="3571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83" name="Rectangle 11"/>
          <p:cNvSpPr>
            <a:spLocks noChangeArrowheads="1"/>
          </p:cNvSpPr>
          <p:nvPr/>
        </p:nvSpPr>
        <p:spPr bwMode="auto">
          <a:xfrm>
            <a:off x="1355725" y="3571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84" name="Rectangle 12"/>
          <p:cNvSpPr>
            <a:spLocks noChangeArrowheads="1"/>
          </p:cNvSpPr>
          <p:nvPr/>
        </p:nvSpPr>
        <p:spPr bwMode="auto">
          <a:xfrm>
            <a:off x="815975" y="37528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85" name="Rectangle 13"/>
          <p:cNvSpPr>
            <a:spLocks noChangeArrowheads="1"/>
          </p:cNvSpPr>
          <p:nvPr/>
        </p:nvSpPr>
        <p:spPr bwMode="auto">
          <a:xfrm>
            <a:off x="996950" y="37528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86" name="Rectangle 14"/>
          <p:cNvSpPr>
            <a:spLocks noChangeArrowheads="1"/>
          </p:cNvSpPr>
          <p:nvPr/>
        </p:nvSpPr>
        <p:spPr bwMode="auto">
          <a:xfrm>
            <a:off x="1174750" y="37528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87" name="Rectangle 15"/>
          <p:cNvSpPr>
            <a:spLocks noChangeArrowheads="1"/>
          </p:cNvSpPr>
          <p:nvPr/>
        </p:nvSpPr>
        <p:spPr bwMode="auto">
          <a:xfrm>
            <a:off x="1355725" y="37528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88" name="Rectangle 16"/>
          <p:cNvSpPr>
            <a:spLocks noChangeArrowheads="1"/>
          </p:cNvSpPr>
          <p:nvPr/>
        </p:nvSpPr>
        <p:spPr bwMode="auto">
          <a:xfrm>
            <a:off x="815975" y="39322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89" name="Rectangle 17"/>
          <p:cNvSpPr>
            <a:spLocks noChangeArrowheads="1"/>
          </p:cNvSpPr>
          <p:nvPr/>
        </p:nvSpPr>
        <p:spPr bwMode="auto">
          <a:xfrm>
            <a:off x="996950" y="39322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90" name="Rectangle 18"/>
          <p:cNvSpPr>
            <a:spLocks noChangeArrowheads="1"/>
          </p:cNvSpPr>
          <p:nvPr/>
        </p:nvSpPr>
        <p:spPr bwMode="auto">
          <a:xfrm>
            <a:off x="1174750" y="39322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91" name="Rectangle 19"/>
          <p:cNvSpPr>
            <a:spLocks noChangeArrowheads="1"/>
          </p:cNvSpPr>
          <p:nvPr/>
        </p:nvSpPr>
        <p:spPr bwMode="auto">
          <a:xfrm>
            <a:off x="1355725" y="39322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92" name="Rectangle 20"/>
          <p:cNvSpPr>
            <a:spLocks noChangeArrowheads="1"/>
          </p:cNvSpPr>
          <p:nvPr/>
        </p:nvSpPr>
        <p:spPr bwMode="auto">
          <a:xfrm>
            <a:off x="1536700" y="3392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93" name="Rectangle 21"/>
          <p:cNvSpPr>
            <a:spLocks noChangeArrowheads="1"/>
          </p:cNvSpPr>
          <p:nvPr/>
        </p:nvSpPr>
        <p:spPr bwMode="auto">
          <a:xfrm>
            <a:off x="1717675" y="3392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94" name="Rectangle 22"/>
          <p:cNvSpPr>
            <a:spLocks noChangeArrowheads="1"/>
          </p:cNvSpPr>
          <p:nvPr/>
        </p:nvSpPr>
        <p:spPr bwMode="auto">
          <a:xfrm>
            <a:off x="1895475" y="3392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95" name="Rectangle 23"/>
          <p:cNvSpPr>
            <a:spLocks noChangeArrowheads="1"/>
          </p:cNvSpPr>
          <p:nvPr/>
        </p:nvSpPr>
        <p:spPr bwMode="auto">
          <a:xfrm>
            <a:off x="2076450" y="33909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96" name="Rectangle 24"/>
          <p:cNvSpPr>
            <a:spLocks noChangeArrowheads="1"/>
          </p:cNvSpPr>
          <p:nvPr/>
        </p:nvSpPr>
        <p:spPr bwMode="auto">
          <a:xfrm>
            <a:off x="1536700" y="3571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97" name="Rectangle 25"/>
          <p:cNvSpPr>
            <a:spLocks noChangeArrowheads="1"/>
          </p:cNvSpPr>
          <p:nvPr/>
        </p:nvSpPr>
        <p:spPr bwMode="auto">
          <a:xfrm>
            <a:off x="1717675" y="3571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98" name="Rectangle 26"/>
          <p:cNvSpPr>
            <a:spLocks noChangeArrowheads="1"/>
          </p:cNvSpPr>
          <p:nvPr/>
        </p:nvSpPr>
        <p:spPr bwMode="auto">
          <a:xfrm>
            <a:off x="1895475" y="3571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299" name="Rectangle 27"/>
          <p:cNvSpPr>
            <a:spLocks noChangeArrowheads="1"/>
          </p:cNvSpPr>
          <p:nvPr/>
        </p:nvSpPr>
        <p:spPr bwMode="auto">
          <a:xfrm>
            <a:off x="2076450" y="3571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00" name="Rectangle 28"/>
          <p:cNvSpPr>
            <a:spLocks noChangeArrowheads="1"/>
          </p:cNvSpPr>
          <p:nvPr/>
        </p:nvSpPr>
        <p:spPr bwMode="auto">
          <a:xfrm>
            <a:off x="1536700" y="375126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01" name="Rectangle 29"/>
          <p:cNvSpPr>
            <a:spLocks noChangeArrowheads="1"/>
          </p:cNvSpPr>
          <p:nvPr/>
        </p:nvSpPr>
        <p:spPr bwMode="auto">
          <a:xfrm>
            <a:off x="1717675" y="375126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02" name="Rectangle 30"/>
          <p:cNvSpPr>
            <a:spLocks noChangeArrowheads="1"/>
          </p:cNvSpPr>
          <p:nvPr/>
        </p:nvSpPr>
        <p:spPr bwMode="auto">
          <a:xfrm>
            <a:off x="1895475" y="375126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03" name="Rectangle 31"/>
          <p:cNvSpPr>
            <a:spLocks noChangeArrowheads="1"/>
          </p:cNvSpPr>
          <p:nvPr/>
        </p:nvSpPr>
        <p:spPr bwMode="auto">
          <a:xfrm>
            <a:off x="2076450" y="375126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04" name="Rectangle 32"/>
          <p:cNvSpPr>
            <a:spLocks noChangeArrowheads="1"/>
          </p:cNvSpPr>
          <p:nvPr/>
        </p:nvSpPr>
        <p:spPr bwMode="auto">
          <a:xfrm>
            <a:off x="1536700" y="39306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05" name="Rectangle 33"/>
          <p:cNvSpPr>
            <a:spLocks noChangeArrowheads="1"/>
          </p:cNvSpPr>
          <p:nvPr/>
        </p:nvSpPr>
        <p:spPr bwMode="auto">
          <a:xfrm>
            <a:off x="1717675" y="39306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06" name="Rectangle 34"/>
          <p:cNvSpPr>
            <a:spLocks noChangeArrowheads="1"/>
          </p:cNvSpPr>
          <p:nvPr/>
        </p:nvSpPr>
        <p:spPr bwMode="auto">
          <a:xfrm>
            <a:off x="1895475" y="39306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07" name="Rectangle 35"/>
          <p:cNvSpPr>
            <a:spLocks noChangeArrowheads="1"/>
          </p:cNvSpPr>
          <p:nvPr/>
        </p:nvSpPr>
        <p:spPr bwMode="auto">
          <a:xfrm>
            <a:off x="2076450" y="39306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08" name="Rectangle 36"/>
          <p:cNvSpPr>
            <a:spLocks noChangeArrowheads="1"/>
          </p:cNvSpPr>
          <p:nvPr/>
        </p:nvSpPr>
        <p:spPr bwMode="auto">
          <a:xfrm>
            <a:off x="815975" y="41116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09" name="Rectangle 37"/>
          <p:cNvSpPr>
            <a:spLocks noChangeArrowheads="1"/>
          </p:cNvSpPr>
          <p:nvPr/>
        </p:nvSpPr>
        <p:spPr bwMode="auto">
          <a:xfrm>
            <a:off x="996950" y="41116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10" name="Rectangle 38"/>
          <p:cNvSpPr>
            <a:spLocks noChangeArrowheads="1"/>
          </p:cNvSpPr>
          <p:nvPr/>
        </p:nvSpPr>
        <p:spPr bwMode="auto">
          <a:xfrm>
            <a:off x="1174750" y="41116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11" name="Rectangle 39"/>
          <p:cNvSpPr>
            <a:spLocks noChangeArrowheads="1"/>
          </p:cNvSpPr>
          <p:nvPr/>
        </p:nvSpPr>
        <p:spPr bwMode="auto">
          <a:xfrm>
            <a:off x="1355725" y="41116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12" name="Rectangle 40"/>
          <p:cNvSpPr>
            <a:spLocks noChangeArrowheads="1"/>
          </p:cNvSpPr>
          <p:nvPr/>
        </p:nvSpPr>
        <p:spPr bwMode="auto">
          <a:xfrm>
            <a:off x="815975" y="42910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13" name="Rectangle 41"/>
          <p:cNvSpPr>
            <a:spLocks noChangeArrowheads="1"/>
          </p:cNvSpPr>
          <p:nvPr/>
        </p:nvSpPr>
        <p:spPr bwMode="auto">
          <a:xfrm>
            <a:off x="996950" y="42910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14" name="Rectangle 42"/>
          <p:cNvSpPr>
            <a:spLocks noChangeArrowheads="1"/>
          </p:cNvSpPr>
          <p:nvPr/>
        </p:nvSpPr>
        <p:spPr bwMode="auto">
          <a:xfrm>
            <a:off x="1174750" y="42910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15" name="Rectangle 43"/>
          <p:cNvSpPr>
            <a:spLocks noChangeArrowheads="1"/>
          </p:cNvSpPr>
          <p:nvPr/>
        </p:nvSpPr>
        <p:spPr bwMode="auto">
          <a:xfrm>
            <a:off x="1355725" y="42910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16" name="Rectangle 44"/>
          <p:cNvSpPr>
            <a:spLocks noChangeArrowheads="1"/>
          </p:cNvSpPr>
          <p:nvPr/>
        </p:nvSpPr>
        <p:spPr bwMode="auto">
          <a:xfrm>
            <a:off x="815975" y="44719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17" name="Rectangle 45"/>
          <p:cNvSpPr>
            <a:spLocks noChangeArrowheads="1"/>
          </p:cNvSpPr>
          <p:nvPr/>
        </p:nvSpPr>
        <p:spPr bwMode="auto">
          <a:xfrm>
            <a:off x="996950" y="44719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18" name="Rectangle 46"/>
          <p:cNvSpPr>
            <a:spLocks noChangeArrowheads="1"/>
          </p:cNvSpPr>
          <p:nvPr/>
        </p:nvSpPr>
        <p:spPr bwMode="auto">
          <a:xfrm>
            <a:off x="1174750" y="44719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19" name="Rectangle 47"/>
          <p:cNvSpPr>
            <a:spLocks noChangeArrowheads="1"/>
          </p:cNvSpPr>
          <p:nvPr/>
        </p:nvSpPr>
        <p:spPr bwMode="auto">
          <a:xfrm>
            <a:off x="1355725" y="44719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20" name="Rectangle 48"/>
          <p:cNvSpPr>
            <a:spLocks noChangeArrowheads="1"/>
          </p:cNvSpPr>
          <p:nvPr/>
        </p:nvSpPr>
        <p:spPr bwMode="auto">
          <a:xfrm>
            <a:off x="815975" y="46513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21" name="Rectangle 49"/>
          <p:cNvSpPr>
            <a:spLocks noChangeArrowheads="1"/>
          </p:cNvSpPr>
          <p:nvPr/>
        </p:nvSpPr>
        <p:spPr bwMode="auto">
          <a:xfrm>
            <a:off x="996950" y="46513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22" name="Rectangle 50"/>
          <p:cNvSpPr>
            <a:spLocks noChangeArrowheads="1"/>
          </p:cNvSpPr>
          <p:nvPr/>
        </p:nvSpPr>
        <p:spPr bwMode="auto">
          <a:xfrm>
            <a:off x="1174750" y="46513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23" name="Rectangle 51"/>
          <p:cNvSpPr>
            <a:spLocks noChangeArrowheads="1"/>
          </p:cNvSpPr>
          <p:nvPr/>
        </p:nvSpPr>
        <p:spPr bwMode="auto">
          <a:xfrm>
            <a:off x="1355725" y="46513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24" name="Rectangle 52"/>
          <p:cNvSpPr>
            <a:spLocks noChangeArrowheads="1"/>
          </p:cNvSpPr>
          <p:nvPr/>
        </p:nvSpPr>
        <p:spPr bwMode="auto">
          <a:xfrm>
            <a:off x="1536700" y="41116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25" name="Rectangle 53"/>
          <p:cNvSpPr>
            <a:spLocks noChangeArrowheads="1"/>
          </p:cNvSpPr>
          <p:nvPr/>
        </p:nvSpPr>
        <p:spPr bwMode="auto">
          <a:xfrm>
            <a:off x="1717675" y="41116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26" name="Rectangle 54"/>
          <p:cNvSpPr>
            <a:spLocks noChangeArrowheads="1"/>
          </p:cNvSpPr>
          <p:nvPr/>
        </p:nvSpPr>
        <p:spPr bwMode="auto">
          <a:xfrm>
            <a:off x="1895475" y="41116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27" name="Rectangle 55"/>
          <p:cNvSpPr>
            <a:spLocks noChangeArrowheads="1"/>
          </p:cNvSpPr>
          <p:nvPr/>
        </p:nvSpPr>
        <p:spPr bwMode="auto">
          <a:xfrm>
            <a:off x="2076450" y="41116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28" name="Rectangle 56"/>
          <p:cNvSpPr>
            <a:spLocks noChangeArrowheads="1"/>
          </p:cNvSpPr>
          <p:nvPr/>
        </p:nvSpPr>
        <p:spPr bwMode="auto">
          <a:xfrm>
            <a:off x="1536700" y="42910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29" name="Rectangle 57"/>
          <p:cNvSpPr>
            <a:spLocks noChangeArrowheads="1"/>
          </p:cNvSpPr>
          <p:nvPr/>
        </p:nvSpPr>
        <p:spPr bwMode="auto">
          <a:xfrm>
            <a:off x="1717675" y="42910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30" name="Rectangle 58"/>
          <p:cNvSpPr>
            <a:spLocks noChangeArrowheads="1"/>
          </p:cNvSpPr>
          <p:nvPr/>
        </p:nvSpPr>
        <p:spPr bwMode="auto">
          <a:xfrm>
            <a:off x="1895475" y="42910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31" name="Rectangle 59"/>
          <p:cNvSpPr>
            <a:spLocks noChangeArrowheads="1"/>
          </p:cNvSpPr>
          <p:nvPr/>
        </p:nvSpPr>
        <p:spPr bwMode="auto">
          <a:xfrm>
            <a:off x="2076450" y="42910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32" name="Rectangle 60"/>
          <p:cNvSpPr>
            <a:spLocks noChangeArrowheads="1"/>
          </p:cNvSpPr>
          <p:nvPr/>
        </p:nvSpPr>
        <p:spPr bwMode="auto">
          <a:xfrm>
            <a:off x="1536700" y="44719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33" name="Rectangle 61"/>
          <p:cNvSpPr>
            <a:spLocks noChangeArrowheads="1"/>
          </p:cNvSpPr>
          <p:nvPr/>
        </p:nvSpPr>
        <p:spPr bwMode="auto">
          <a:xfrm>
            <a:off x="1717675" y="44719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34" name="Rectangle 62"/>
          <p:cNvSpPr>
            <a:spLocks noChangeArrowheads="1"/>
          </p:cNvSpPr>
          <p:nvPr/>
        </p:nvSpPr>
        <p:spPr bwMode="auto">
          <a:xfrm>
            <a:off x="1895475" y="44719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35" name="Rectangle 63"/>
          <p:cNvSpPr>
            <a:spLocks noChangeArrowheads="1"/>
          </p:cNvSpPr>
          <p:nvPr/>
        </p:nvSpPr>
        <p:spPr bwMode="auto">
          <a:xfrm>
            <a:off x="2076450" y="44719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36" name="Rectangle 64"/>
          <p:cNvSpPr>
            <a:spLocks noChangeArrowheads="1"/>
          </p:cNvSpPr>
          <p:nvPr/>
        </p:nvSpPr>
        <p:spPr bwMode="auto">
          <a:xfrm>
            <a:off x="1536700" y="46513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37" name="Rectangle 65"/>
          <p:cNvSpPr>
            <a:spLocks noChangeArrowheads="1"/>
          </p:cNvSpPr>
          <p:nvPr/>
        </p:nvSpPr>
        <p:spPr bwMode="auto">
          <a:xfrm>
            <a:off x="1717675" y="46513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38" name="Rectangle 66"/>
          <p:cNvSpPr>
            <a:spLocks noChangeArrowheads="1"/>
          </p:cNvSpPr>
          <p:nvPr/>
        </p:nvSpPr>
        <p:spPr bwMode="auto">
          <a:xfrm>
            <a:off x="1895475" y="46513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39" name="Rectangle 67"/>
          <p:cNvSpPr>
            <a:spLocks noChangeArrowheads="1"/>
          </p:cNvSpPr>
          <p:nvPr/>
        </p:nvSpPr>
        <p:spPr bwMode="auto">
          <a:xfrm>
            <a:off x="2076450" y="46513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40" name="Rectangle 68"/>
          <p:cNvSpPr>
            <a:spLocks noChangeArrowheads="1"/>
          </p:cNvSpPr>
          <p:nvPr/>
        </p:nvSpPr>
        <p:spPr bwMode="auto">
          <a:xfrm>
            <a:off x="815975" y="48323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41" name="Rectangle 69"/>
          <p:cNvSpPr>
            <a:spLocks noChangeArrowheads="1"/>
          </p:cNvSpPr>
          <p:nvPr/>
        </p:nvSpPr>
        <p:spPr bwMode="auto">
          <a:xfrm>
            <a:off x="996950" y="48323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42" name="Rectangle 70"/>
          <p:cNvSpPr>
            <a:spLocks noChangeArrowheads="1"/>
          </p:cNvSpPr>
          <p:nvPr/>
        </p:nvSpPr>
        <p:spPr bwMode="auto">
          <a:xfrm>
            <a:off x="1174750" y="48323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43" name="Rectangle 71"/>
          <p:cNvSpPr>
            <a:spLocks noChangeArrowheads="1"/>
          </p:cNvSpPr>
          <p:nvPr/>
        </p:nvSpPr>
        <p:spPr bwMode="auto">
          <a:xfrm>
            <a:off x="1355725" y="48323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44" name="Rectangle 72"/>
          <p:cNvSpPr>
            <a:spLocks noChangeArrowheads="1"/>
          </p:cNvSpPr>
          <p:nvPr/>
        </p:nvSpPr>
        <p:spPr bwMode="auto">
          <a:xfrm>
            <a:off x="815975" y="50117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45" name="Rectangle 73"/>
          <p:cNvSpPr>
            <a:spLocks noChangeArrowheads="1"/>
          </p:cNvSpPr>
          <p:nvPr/>
        </p:nvSpPr>
        <p:spPr bwMode="auto">
          <a:xfrm>
            <a:off x="996950" y="50117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46" name="Rectangle 74"/>
          <p:cNvSpPr>
            <a:spLocks noChangeArrowheads="1"/>
          </p:cNvSpPr>
          <p:nvPr/>
        </p:nvSpPr>
        <p:spPr bwMode="auto">
          <a:xfrm>
            <a:off x="1174750" y="50117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47" name="Rectangle 75"/>
          <p:cNvSpPr>
            <a:spLocks noChangeArrowheads="1"/>
          </p:cNvSpPr>
          <p:nvPr/>
        </p:nvSpPr>
        <p:spPr bwMode="auto">
          <a:xfrm>
            <a:off x="1355725" y="50117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48" name="Rectangle 76"/>
          <p:cNvSpPr>
            <a:spLocks noChangeArrowheads="1"/>
          </p:cNvSpPr>
          <p:nvPr/>
        </p:nvSpPr>
        <p:spPr bwMode="auto">
          <a:xfrm>
            <a:off x="815975" y="51927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49" name="Rectangle 77"/>
          <p:cNvSpPr>
            <a:spLocks noChangeArrowheads="1"/>
          </p:cNvSpPr>
          <p:nvPr/>
        </p:nvSpPr>
        <p:spPr bwMode="auto">
          <a:xfrm>
            <a:off x="996950" y="51927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50" name="Rectangle 78"/>
          <p:cNvSpPr>
            <a:spLocks noChangeArrowheads="1"/>
          </p:cNvSpPr>
          <p:nvPr/>
        </p:nvSpPr>
        <p:spPr bwMode="auto">
          <a:xfrm>
            <a:off x="1174750" y="51927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51" name="Rectangle 79"/>
          <p:cNvSpPr>
            <a:spLocks noChangeArrowheads="1"/>
          </p:cNvSpPr>
          <p:nvPr/>
        </p:nvSpPr>
        <p:spPr bwMode="auto">
          <a:xfrm>
            <a:off x="1355725" y="51927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52" name="Rectangle 80"/>
          <p:cNvSpPr>
            <a:spLocks noChangeArrowheads="1"/>
          </p:cNvSpPr>
          <p:nvPr/>
        </p:nvSpPr>
        <p:spPr bwMode="auto">
          <a:xfrm>
            <a:off x="815975" y="53721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53" name="Rectangle 81"/>
          <p:cNvSpPr>
            <a:spLocks noChangeArrowheads="1"/>
          </p:cNvSpPr>
          <p:nvPr/>
        </p:nvSpPr>
        <p:spPr bwMode="auto">
          <a:xfrm>
            <a:off x="996950" y="53721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54" name="Rectangle 82"/>
          <p:cNvSpPr>
            <a:spLocks noChangeArrowheads="1"/>
          </p:cNvSpPr>
          <p:nvPr/>
        </p:nvSpPr>
        <p:spPr bwMode="auto">
          <a:xfrm>
            <a:off x="1174750" y="53721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55" name="Rectangle 83"/>
          <p:cNvSpPr>
            <a:spLocks noChangeArrowheads="1"/>
          </p:cNvSpPr>
          <p:nvPr/>
        </p:nvSpPr>
        <p:spPr bwMode="auto">
          <a:xfrm>
            <a:off x="1355725" y="53721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56" name="Rectangle 84"/>
          <p:cNvSpPr>
            <a:spLocks noChangeArrowheads="1"/>
          </p:cNvSpPr>
          <p:nvPr/>
        </p:nvSpPr>
        <p:spPr bwMode="auto">
          <a:xfrm>
            <a:off x="1536700" y="48323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57" name="Rectangle 85"/>
          <p:cNvSpPr>
            <a:spLocks noChangeArrowheads="1"/>
          </p:cNvSpPr>
          <p:nvPr/>
        </p:nvSpPr>
        <p:spPr bwMode="auto">
          <a:xfrm>
            <a:off x="1717675" y="48323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58" name="Rectangle 86"/>
          <p:cNvSpPr>
            <a:spLocks noChangeArrowheads="1"/>
          </p:cNvSpPr>
          <p:nvPr/>
        </p:nvSpPr>
        <p:spPr bwMode="auto">
          <a:xfrm>
            <a:off x="1895475" y="48323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59" name="Rectangle 87"/>
          <p:cNvSpPr>
            <a:spLocks noChangeArrowheads="1"/>
          </p:cNvSpPr>
          <p:nvPr/>
        </p:nvSpPr>
        <p:spPr bwMode="auto">
          <a:xfrm>
            <a:off x="2076450" y="48323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60" name="Rectangle 88"/>
          <p:cNvSpPr>
            <a:spLocks noChangeArrowheads="1"/>
          </p:cNvSpPr>
          <p:nvPr/>
        </p:nvSpPr>
        <p:spPr bwMode="auto">
          <a:xfrm>
            <a:off x="1536700" y="50117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61" name="Rectangle 89"/>
          <p:cNvSpPr>
            <a:spLocks noChangeArrowheads="1"/>
          </p:cNvSpPr>
          <p:nvPr/>
        </p:nvSpPr>
        <p:spPr bwMode="auto">
          <a:xfrm>
            <a:off x="1717675" y="50117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62" name="Rectangle 90"/>
          <p:cNvSpPr>
            <a:spLocks noChangeArrowheads="1"/>
          </p:cNvSpPr>
          <p:nvPr/>
        </p:nvSpPr>
        <p:spPr bwMode="auto">
          <a:xfrm>
            <a:off x="1895475" y="50117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63" name="Rectangle 91"/>
          <p:cNvSpPr>
            <a:spLocks noChangeArrowheads="1"/>
          </p:cNvSpPr>
          <p:nvPr/>
        </p:nvSpPr>
        <p:spPr bwMode="auto">
          <a:xfrm>
            <a:off x="2076450" y="50117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64" name="Rectangle 92"/>
          <p:cNvSpPr>
            <a:spLocks noChangeArrowheads="1"/>
          </p:cNvSpPr>
          <p:nvPr/>
        </p:nvSpPr>
        <p:spPr bwMode="auto">
          <a:xfrm>
            <a:off x="1536700" y="51911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65" name="Rectangle 93"/>
          <p:cNvSpPr>
            <a:spLocks noChangeArrowheads="1"/>
          </p:cNvSpPr>
          <p:nvPr/>
        </p:nvSpPr>
        <p:spPr bwMode="auto">
          <a:xfrm>
            <a:off x="1717675" y="51911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66" name="Rectangle 94"/>
          <p:cNvSpPr>
            <a:spLocks noChangeArrowheads="1"/>
          </p:cNvSpPr>
          <p:nvPr/>
        </p:nvSpPr>
        <p:spPr bwMode="auto">
          <a:xfrm>
            <a:off x="1895475" y="51911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67" name="Rectangle 95"/>
          <p:cNvSpPr>
            <a:spLocks noChangeArrowheads="1"/>
          </p:cNvSpPr>
          <p:nvPr/>
        </p:nvSpPr>
        <p:spPr bwMode="auto">
          <a:xfrm>
            <a:off x="2076450" y="51911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68" name="Rectangle 96"/>
          <p:cNvSpPr>
            <a:spLocks noChangeArrowheads="1"/>
          </p:cNvSpPr>
          <p:nvPr/>
        </p:nvSpPr>
        <p:spPr bwMode="auto">
          <a:xfrm>
            <a:off x="1536700" y="53705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69" name="Rectangle 97"/>
          <p:cNvSpPr>
            <a:spLocks noChangeArrowheads="1"/>
          </p:cNvSpPr>
          <p:nvPr/>
        </p:nvSpPr>
        <p:spPr bwMode="auto">
          <a:xfrm>
            <a:off x="1717675" y="53705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70" name="Rectangle 98"/>
          <p:cNvSpPr>
            <a:spLocks noChangeArrowheads="1"/>
          </p:cNvSpPr>
          <p:nvPr/>
        </p:nvSpPr>
        <p:spPr bwMode="auto">
          <a:xfrm>
            <a:off x="1895475" y="53705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71" name="Rectangle 99"/>
          <p:cNvSpPr>
            <a:spLocks noChangeArrowheads="1"/>
          </p:cNvSpPr>
          <p:nvPr/>
        </p:nvSpPr>
        <p:spPr bwMode="auto">
          <a:xfrm>
            <a:off x="2076450" y="53705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72" name="Rectangle 100"/>
          <p:cNvSpPr>
            <a:spLocks noChangeArrowheads="1"/>
          </p:cNvSpPr>
          <p:nvPr/>
        </p:nvSpPr>
        <p:spPr bwMode="auto">
          <a:xfrm>
            <a:off x="815975" y="5551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73" name="Rectangle 101"/>
          <p:cNvSpPr>
            <a:spLocks noChangeArrowheads="1"/>
          </p:cNvSpPr>
          <p:nvPr/>
        </p:nvSpPr>
        <p:spPr bwMode="auto">
          <a:xfrm>
            <a:off x="996950" y="5551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74" name="Rectangle 102"/>
          <p:cNvSpPr>
            <a:spLocks noChangeArrowheads="1"/>
          </p:cNvSpPr>
          <p:nvPr/>
        </p:nvSpPr>
        <p:spPr bwMode="auto">
          <a:xfrm>
            <a:off x="1174750" y="5551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75" name="Rectangle 103"/>
          <p:cNvSpPr>
            <a:spLocks noChangeArrowheads="1"/>
          </p:cNvSpPr>
          <p:nvPr/>
        </p:nvSpPr>
        <p:spPr bwMode="auto">
          <a:xfrm>
            <a:off x="1355725" y="5551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76" name="Rectangle 104"/>
          <p:cNvSpPr>
            <a:spLocks noChangeArrowheads="1"/>
          </p:cNvSpPr>
          <p:nvPr/>
        </p:nvSpPr>
        <p:spPr bwMode="auto">
          <a:xfrm>
            <a:off x="815975" y="5730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77" name="Rectangle 105"/>
          <p:cNvSpPr>
            <a:spLocks noChangeArrowheads="1"/>
          </p:cNvSpPr>
          <p:nvPr/>
        </p:nvSpPr>
        <p:spPr bwMode="auto">
          <a:xfrm>
            <a:off x="996950" y="5730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78" name="Rectangle 106"/>
          <p:cNvSpPr>
            <a:spLocks noChangeArrowheads="1"/>
          </p:cNvSpPr>
          <p:nvPr/>
        </p:nvSpPr>
        <p:spPr bwMode="auto">
          <a:xfrm>
            <a:off x="1174750" y="5730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79" name="Rectangle 107"/>
          <p:cNvSpPr>
            <a:spLocks noChangeArrowheads="1"/>
          </p:cNvSpPr>
          <p:nvPr/>
        </p:nvSpPr>
        <p:spPr bwMode="auto">
          <a:xfrm>
            <a:off x="1355725" y="5730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80" name="Rectangle 108"/>
          <p:cNvSpPr>
            <a:spLocks noChangeArrowheads="1"/>
          </p:cNvSpPr>
          <p:nvPr/>
        </p:nvSpPr>
        <p:spPr bwMode="auto">
          <a:xfrm>
            <a:off x="815975" y="59118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81" name="Rectangle 109"/>
          <p:cNvSpPr>
            <a:spLocks noChangeArrowheads="1"/>
          </p:cNvSpPr>
          <p:nvPr/>
        </p:nvSpPr>
        <p:spPr bwMode="auto">
          <a:xfrm>
            <a:off x="996950" y="59118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82" name="Rectangle 110"/>
          <p:cNvSpPr>
            <a:spLocks noChangeArrowheads="1"/>
          </p:cNvSpPr>
          <p:nvPr/>
        </p:nvSpPr>
        <p:spPr bwMode="auto">
          <a:xfrm>
            <a:off x="1174750" y="59118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83" name="Rectangle 111"/>
          <p:cNvSpPr>
            <a:spLocks noChangeArrowheads="1"/>
          </p:cNvSpPr>
          <p:nvPr/>
        </p:nvSpPr>
        <p:spPr bwMode="auto">
          <a:xfrm>
            <a:off x="1355725" y="59118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84" name="Rectangle 112"/>
          <p:cNvSpPr>
            <a:spLocks noChangeArrowheads="1"/>
          </p:cNvSpPr>
          <p:nvPr/>
        </p:nvSpPr>
        <p:spPr bwMode="auto">
          <a:xfrm>
            <a:off x="815975" y="60912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85" name="Rectangle 113"/>
          <p:cNvSpPr>
            <a:spLocks noChangeArrowheads="1"/>
          </p:cNvSpPr>
          <p:nvPr/>
        </p:nvSpPr>
        <p:spPr bwMode="auto">
          <a:xfrm>
            <a:off x="996950" y="60912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86" name="Rectangle 114"/>
          <p:cNvSpPr>
            <a:spLocks noChangeArrowheads="1"/>
          </p:cNvSpPr>
          <p:nvPr/>
        </p:nvSpPr>
        <p:spPr bwMode="auto">
          <a:xfrm>
            <a:off x="1174750" y="60912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87" name="Rectangle 115"/>
          <p:cNvSpPr>
            <a:spLocks noChangeArrowheads="1"/>
          </p:cNvSpPr>
          <p:nvPr/>
        </p:nvSpPr>
        <p:spPr bwMode="auto">
          <a:xfrm>
            <a:off x="1355725" y="60912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88" name="Rectangle 116"/>
          <p:cNvSpPr>
            <a:spLocks noChangeArrowheads="1"/>
          </p:cNvSpPr>
          <p:nvPr/>
        </p:nvSpPr>
        <p:spPr bwMode="auto">
          <a:xfrm>
            <a:off x="1536700" y="5551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89" name="Rectangle 117"/>
          <p:cNvSpPr>
            <a:spLocks noChangeArrowheads="1"/>
          </p:cNvSpPr>
          <p:nvPr/>
        </p:nvSpPr>
        <p:spPr bwMode="auto">
          <a:xfrm>
            <a:off x="1717675" y="5551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90" name="Rectangle 118"/>
          <p:cNvSpPr>
            <a:spLocks noChangeArrowheads="1"/>
          </p:cNvSpPr>
          <p:nvPr/>
        </p:nvSpPr>
        <p:spPr bwMode="auto">
          <a:xfrm>
            <a:off x="1895475" y="5551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91" name="Rectangle 119"/>
          <p:cNvSpPr>
            <a:spLocks noChangeArrowheads="1"/>
          </p:cNvSpPr>
          <p:nvPr/>
        </p:nvSpPr>
        <p:spPr bwMode="auto">
          <a:xfrm>
            <a:off x="2076450" y="5551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92" name="Rectangle 120"/>
          <p:cNvSpPr>
            <a:spLocks noChangeArrowheads="1"/>
          </p:cNvSpPr>
          <p:nvPr/>
        </p:nvSpPr>
        <p:spPr bwMode="auto">
          <a:xfrm>
            <a:off x="1536700" y="5730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93" name="Rectangle 121"/>
          <p:cNvSpPr>
            <a:spLocks noChangeArrowheads="1"/>
          </p:cNvSpPr>
          <p:nvPr/>
        </p:nvSpPr>
        <p:spPr bwMode="auto">
          <a:xfrm>
            <a:off x="1717675" y="5730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94" name="Rectangle 122"/>
          <p:cNvSpPr>
            <a:spLocks noChangeArrowheads="1"/>
          </p:cNvSpPr>
          <p:nvPr/>
        </p:nvSpPr>
        <p:spPr bwMode="auto">
          <a:xfrm>
            <a:off x="1895475" y="5730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95" name="Rectangle 123"/>
          <p:cNvSpPr>
            <a:spLocks noChangeArrowheads="1"/>
          </p:cNvSpPr>
          <p:nvPr/>
        </p:nvSpPr>
        <p:spPr bwMode="auto">
          <a:xfrm>
            <a:off x="2076450" y="5730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96" name="Rectangle 124"/>
          <p:cNvSpPr>
            <a:spLocks noChangeArrowheads="1"/>
          </p:cNvSpPr>
          <p:nvPr/>
        </p:nvSpPr>
        <p:spPr bwMode="auto">
          <a:xfrm>
            <a:off x="1536700" y="59118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97" name="Rectangle 125"/>
          <p:cNvSpPr>
            <a:spLocks noChangeArrowheads="1"/>
          </p:cNvSpPr>
          <p:nvPr/>
        </p:nvSpPr>
        <p:spPr bwMode="auto">
          <a:xfrm>
            <a:off x="1717675" y="59118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98" name="Rectangle 126"/>
          <p:cNvSpPr>
            <a:spLocks noChangeArrowheads="1"/>
          </p:cNvSpPr>
          <p:nvPr/>
        </p:nvSpPr>
        <p:spPr bwMode="auto">
          <a:xfrm>
            <a:off x="1895475" y="59118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399" name="Rectangle 127"/>
          <p:cNvSpPr>
            <a:spLocks noChangeArrowheads="1"/>
          </p:cNvSpPr>
          <p:nvPr/>
        </p:nvSpPr>
        <p:spPr bwMode="auto">
          <a:xfrm>
            <a:off x="2076450" y="59118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00" name="Rectangle 128"/>
          <p:cNvSpPr>
            <a:spLocks noChangeArrowheads="1"/>
          </p:cNvSpPr>
          <p:nvPr/>
        </p:nvSpPr>
        <p:spPr bwMode="auto">
          <a:xfrm>
            <a:off x="1536700" y="60912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01" name="Rectangle 129"/>
          <p:cNvSpPr>
            <a:spLocks noChangeArrowheads="1"/>
          </p:cNvSpPr>
          <p:nvPr/>
        </p:nvSpPr>
        <p:spPr bwMode="auto">
          <a:xfrm>
            <a:off x="1717675" y="60912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02" name="Rectangle 130"/>
          <p:cNvSpPr>
            <a:spLocks noChangeArrowheads="1"/>
          </p:cNvSpPr>
          <p:nvPr/>
        </p:nvSpPr>
        <p:spPr bwMode="auto">
          <a:xfrm>
            <a:off x="1895475" y="60912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03" name="Rectangle 131"/>
          <p:cNvSpPr>
            <a:spLocks noChangeArrowheads="1"/>
          </p:cNvSpPr>
          <p:nvPr/>
        </p:nvSpPr>
        <p:spPr bwMode="auto">
          <a:xfrm>
            <a:off x="2076450" y="60912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04" name="Rectangle 132"/>
          <p:cNvSpPr>
            <a:spLocks noChangeArrowheads="1"/>
          </p:cNvSpPr>
          <p:nvPr/>
        </p:nvSpPr>
        <p:spPr bwMode="auto">
          <a:xfrm>
            <a:off x="2255838" y="3392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05" name="Rectangle 133"/>
          <p:cNvSpPr>
            <a:spLocks noChangeArrowheads="1"/>
          </p:cNvSpPr>
          <p:nvPr/>
        </p:nvSpPr>
        <p:spPr bwMode="auto">
          <a:xfrm>
            <a:off x="2436813" y="3392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06" name="Rectangle 134"/>
          <p:cNvSpPr>
            <a:spLocks noChangeArrowheads="1"/>
          </p:cNvSpPr>
          <p:nvPr/>
        </p:nvSpPr>
        <p:spPr bwMode="auto">
          <a:xfrm>
            <a:off x="2614613" y="3392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07" name="Rectangle 135"/>
          <p:cNvSpPr>
            <a:spLocks noChangeArrowheads="1"/>
          </p:cNvSpPr>
          <p:nvPr/>
        </p:nvSpPr>
        <p:spPr bwMode="auto">
          <a:xfrm>
            <a:off x="2795588" y="3392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08" name="Rectangle 136"/>
          <p:cNvSpPr>
            <a:spLocks noChangeArrowheads="1"/>
          </p:cNvSpPr>
          <p:nvPr/>
        </p:nvSpPr>
        <p:spPr bwMode="auto">
          <a:xfrm>
            <a:off x="2255838" y="3571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09" name="Rectangle 137"/>
          <p:cNvSpPr>
            <a:spLocks noChangeArrowheads="1"/>
          </p:cNvSpPr>
          <p:nvPr/>
        </p:nvSpPr>
        <p:spPr bwMode="auto">
          <a:xfrm>
            <a:off x="2436813" y="3571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10" name="Rectangle 138"/>
          <p:cNvSpPr>
            <a:spLocks noChangeArrowheads="1"/>
          </p:cNvSpPr>
          <p:nvPr/>
        </p:nvSpPr>
        <p:spPr bwMode="auto">
          <a:xfrm>
            <a:off x="2614613" y="3571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11" name="Rectangle 139"/>
          <p:cNvSpPr>
            <a:spLocks noChangeArrowheads="1"/>
          </p:cNvSpPr>
          <p:nvPr/>
        </p:nvSpPr>
        <p:spPr bwMode="auto">
          <a:xfrm>
            <a:off x="2795588" y="3571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12" name="Rectangle 140"/>
          <p:cNvSpPr>
            <a:spLocks noChangeArrowheads="1"/>
          </p:cNvSpPr>
          <p:nvPr/>
        </p:nvSpPr>
        <p:spPr bwMode="auto">
          <a:xfrm>
            <a:off x="2255838" y="375126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13" name="Rectangle 141"/>
          <p:cNvSpPr>
            <a:spLocks noChangeArrowheads="1"/>
          </p:cNvSpPr>
          <p:nvPr/>
        </p:nvSpPr>
        <p:spPr bwMode="auto">
          <a:xfrm>
            <a:off x="2436813" y="375126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14" name="Rectangle 142"/>
          <p:cNvSpPr>
            <a:spLocks noChangeArrowheads="1"/>
          </p:cNvSpPr>
          <p:nvPr/>
        </p:nvSpPr>
        <p:spPr bwMode="auto">
          <a:xfrm>
            <a:off x="2614613" y="375126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15" name="Rectangle 143"/>
          <p:cNvSpPr>
            <a:spLocks noChangeArrowheads="1"/>
          </p:cNvSpPr>
          <p:nvPr/>
        </p:nvSpPr>
        <p:spPr bwMode="auto">
          <a:xfrm>
            <a:off x="2795588" y="375126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16" name="Rectangle 144"/>
          <p:cNvSpPr>
            <a:spLocks noChangeArrowheads="1"/>
          </p:cNvSpPr>
          <p:nvPr/>
        </p:nvSpPr>
        <p:spPr bwMode="auto">
          <a:xfrm>
            <a:off x="2255838" y="39306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17" name="Rectangle 145"/>
          <p:cNvSpPr>
            <a:spLocks noChangeArrowheads="1"/>
          </p:cNvSpPr>
          <p:nvPr/>
        </p:nvSpPr>
        <p:spPr bwMode="auto">
          <a:xfrm>
            <a:off x="2436813" y="39306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18" name="Rectangle 146"/>
          <p:cNvSpPr>
            <a:spLocks noChangeArrowheads="1"/>
          </p:cNvSpPr>
          <p:nvPr/>
        </p:nvSpPr>
        <p:spPr bwMode="auto">
          <a:xfrm>
            <a:off x="2614613" y="39306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19" name="Rectangle 147"/>
          <p:cNvSpPr>
            <a:spLocks noChangeArrowheads="1"/>
          </p:cNvSpPr>
          <p:nvPr/>
        </p:nvSpPr>
        <p:spPr bwMode="auto">
          <a:xfrm>
            <a:off x="2795588" y="39306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20" name="Rectangle 148"/>
          <p:cNvSpPr>
            <a:spLocks noChangeArrowheads="1"/>
          </p:cNvSpPr>
          <p:nvPr/>
        </p:nvSpPr>
        <p:spPr bwMode="auto">
          <a:xfrm>
            <a:off x="2976563" y="3392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21" name="Rectangle 149"/>
          <p:cNvSpPr>
            <a:spLocks noChangeArrowheads="1"/>
          </p:cNvSpPr>
          <p:nvPr/>
        </p:nvSpPr>
        <p:spPr bwMode="auto">
          <a:xfrm>
            <a:off x="3157538" y="33909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22" name="Rectangle 150"/>
          <p:cNvSpPr>
            <a:spLocks noChangeArrowheads="1"/>
          </p:cNvSpPr>
          <p:nvPr/>
        </p:nvSpPr>
        <p:spPr bwMode="auto">
          <a:xfrm>
            <a:off x="3335338" y="33909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23" name="Rectangle 151"/>
          <p:cNvSpPr>
            <a:spLocks noChangeArrowheads="1"/>
          </p:cNvSpPr>
          <p:nvPr/>
        </p:nvSpPr>
        <p:spPr bwMode="auto">
          <a:xfrm>
            <a:off x="3516313" y="33909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24" name="Rectangle 152"/>
          <p:cNvSpPr>
            <a:spLocks noChangeArrowheads="1"/>
          </p:cNvSpPr>
          <p:nvPr/>
        </p:nvSpPr>
        <p:spPr bwMode="auto">
          <a:xfrm>
            <a:off x="2976563" y="3571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25" name="Rectangle 153"/>
          <p:cNvSpPr>
            <a:spLocks noChangeArrowheads="1"/>
          </p:cNvSpPr>
          <p:nvPr/>
        </p:nvSpPr>
        <p:spPr bwMode="auto">
          <a:xfrm>
            <a:off x="3157538" y="35702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26" name="Rectangle 154"/>
          <p:cNvSpPr>
            <a:spLocks noChangeArrowheads="1"/>
          </p:cNvSpPr>
          <p:nvPr/>
        </p:nvSpPr>
        <p:spPr bwMode="auto">
          <a:xfrm>
            <a:off x="3335338" y="35702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27" name="Rectangle 155"/>
          <p:cNvSpPr>
            <a:spLocks noChangeArrowheads="1"/>
          </p:cNvSpPr>
          <p:nvPr/>
        </p:nvSpPr>
        <p:spPr bwMode="auto">
          <a:xfrm>
            <a:off x="3516313" y="35702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28" name="Rectangle 156"/>
          <p:cNvSpPr>
            <a:spLocks noChangeArrowheads="1"/>
          </p:cNvSpPr>
          <p:nvPr/>
        </p:nvSpPr>
        <p:spPr bwMode="auto">
          <a:xfrm>
            <a:off x="2976563" y="375126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29" name="Rectangle 157"/>
          <p:cNvSpPr>
            <a:spLocks noChangeArrowheads="1"/>
          </p:cNvSpPr>
          <p:nvPr/>
        </p:nvSpPr>
        <p:spPr bwMode="auto">
          <a:xfrm>
            <a:off x="3157538" y="37496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30" name="Rectangle 158"/>
          <p:cNvSpPr>
            <a:spLocks noChangeArrowheads="1"/>
          </p:cNvSpPr>
          <p:nvPr/>
        </p:nvSpPr>
        <p:spPr bwMode="auto">
          <a:xfrm>
            <a:off x="3335338" y="37496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31" name="Rectangle 159"/>
          <p:cNvSpPr>
            <a:spLocks noChangeArrowheads="1"/>
          </p:cNvSpPr>
          <p:nvPr/>
        </p:nvSpPr>
        <p:spPr bwMode="auto">
          <a:xfrm>
            <a:off x="3516313" y="37496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32" name="Rectangle 160"/>
          <p:cNvSpPr>
            <a:spLocks noChangeArrowheads="1"/>
          </p:cNvSpPr>
          <p:nvPr/>
        </p:nvSpPr>
        <p:spPr bwMode="auto">
          <a:xfrm>
            <a:off x="2976563" y="392906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33" name="Rectangle 161"/>
          <p:cNvSpPr>
            <a:spLocks noChangeArrowheads="1"/>
          </p:cNvSpPr>
          <p:nvPr/>
        </p:nvSpPr>
        <p:spPr bwMode="auto">
          <a:xfrm>
            <a:off x="3157538" y="392906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34" name="Rectangle 162"/>
          <p:cNvSpPr>
            <a:spLocks noChangeArrowheads="1"/>
          </p:cNvSpPr>
          <p:nvPr/>
        </p:nvSpPr>
        <p:spPr bwMode="auto">
          <a:xfrm>
            <a:off x="3335338" y="392906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35" name="Rectangle 163"/>
          <p:cNvSpPr>
            <a:spLocks noChangeArrowheads="1"/>
          </p:cNvSpPr>
          <p:nvPr/>
        </p:nvSpPr>
        <p:spPr bwMode="auto">
          <a:xfrm>
            <a:off x="3516313" y="3930650"/>
            <a:ext cx="180975" cy="179388"/>
          </a:xfrm>
          <a:prstGeom prst="rect">
            <a:avLst/>
          </a:prstGeom>
          <a:solidFill>
            <a:srgbClr val="FF0000"/>
          </a:solidFill>
          <a:ln w="19050">
            <a:solidFill>
              <a:schemeClr val="tx1"/>
            </a:solidFill>
            <a:miter lim="800000"/>
            <a:headEnd/>
            <a:tailEnd/>
          </a:ln>
        </p:spPr>
        <p:txBody>
          <a:bodyPr wrap="none" anchor="ctr"/>
          <a:lstStyle/>
          <a:p>
            <a:endParaRPr lang="en-US"/>
          </a:p>
        </p:txBody>
      </p:sp>
      <p:sp>
        <p:nvSpPr>
          <p:cNvPr id="54436" name="Rectangle 164"/>
          <p:cNvSpPr>
            <a:spLocks noChangeArrowheads="1"/>
          </p:cNvSpPr>
          <p:nvPr/>
        </p:nvSpPr>
        <p:spPr bwMode="auto">
          <a:xfrm>
            <a:off x="2255838" y="41100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37" name="Rectangle 165"/>
          <p:cNvSpPr>
            <a:spLocks noChangeArrowheads="1"/>
          </p:cNvSpPr>
          <p:nvPr/>
        </p:nvSpPr>
        <p:spPr bwMode="auto">
          <a:xfrm>
            <a:off x="2436813" y="41100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38" name="Rectangle 166"/>
          <p:cNvSpPr>
            <a:spLocks noChangeArrowheads="1"/>
          </p:cNvSpPr>
          <p:nvPr/>
        </p:nvSpPr>
        <p:spPr bwMode="auto">
          <a:xfrm>
            <a:off x="2614613" y="41100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39" name="Rectangle 167"/>
          <p:cNvSpPr>
            <a:spLocks noChangeArrowheads="1"/>
          </p:cNvSpPr>
          <p:nvPr/>
        </p:nvSpPr>
        <p:spPr bwMode="auto">
          <a:xfrm>
            <a:off x="2795588" y="41100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40" name="Rectangle 168"/>
          <p:cNvSpPr>
            <a:spLocks noChangeArrowheads="1"/>
          </p:cNvSpPr>
          <p:nvPr/>
        </p:nvSpPr>
        <p:spPr bwMode="auto">
          <a:xfrm>
            <a:off x="2255838" y="42894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41" name="Rectangle 169"/>
          <p:cNvSpPr>
            <a:spLocks noChangeArrowheads="1"/>
          </p:cNvSpPr>
          <p:nvPr/>
        </p:nvSpPr>
        <p:spPr bwMode="auto">
          <a:xfrm>
            <a:off x="2436813" y="42894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42" name="Rectangle 170"/>
          <p:cNvSpPr>
            <a:spLocks noChangeArrowheads="1"/>
          </p:cNvSpPr>
          <p:nvPr/>
        </p:nvSpPr>
        <p:spPr bwMode="auto">
          <a:xfrm>
            <a:off x="2614613" y="42894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43" name="Rectangle 171"/>
          <p:cNvSpPr>
            <a:spLocks noChangeArrowheads="1"/>
          </p:cNvSpPr>
          <p:nvPr/>
        </p:nvSpPr>
        <p:spPr bwMode="auto">
          <a:xfrm>
            <a:off x="2795588" y="42894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44" name="Rectangle 172"/>
          <p:cNvSpPr>
            <a:spLocks noChangeArrowheads="1"/>
          </p:cNvSpPr>
          <p:nvPr/>
        </p:nvSpPr>
        <p:spPr bwMode="auto">
          <a:xfrm>
            <a:off x="2255838" y="44704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45" name="Rectangle 173"/>
          <p:cNvSpPr>
            <a:spLocks noChangeArrowheads="1"/>
          </p:cNvSpPr>
          <p:nvPr/>
        </p:nvSpPr>
        <p:spPr bwMode="auto">
          <a:xfrm>
            <a:off x="2436813" y="44704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46" name="Rectangle 174"/>
          <p:cNvSpPr>
            <a:spLocks noChangeArrowheads="1"/>
          </p:cNvSpPr>
          <p:nvPr/>
        </p:nvSpPr>
        <p:spPr bwMode="auto">
          <a:xfrm>
            <a:off x="2614613" y="44704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47" name="Rectangle 175"/>
          <p:cNvSpPr>
            <a:spLocks noChangeArrowheads="1"/>
          </p:cNvSpPr>
          <p:nvPr/>
        </p:nvSpPr>
        <p:spPr bwMode="auto">
          <a:xfrm>
            <a:off x="2795588" y="44704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48" name="Rectangle 176"/>
          <p:cNvSpPr>
            <a:spLocks noChangeArrowheads="1"/>
          </p:cNvSpPr>
          <p:nvPr/>
        </p:nvSpPr>
        <p:spPr bwMode="auto">
          <a:xfrm>
            <a:off x="2255838" y="46497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49" name="Rectangle 177"/>
          <p:cNvSpPr>
            <a:spLocks noChangeArrowheads="1"/>
          </p:cNvSpPr>
          <p:nvPr/>
        </p:nvSpPr>
        <p:spPr bwMode="auto">
          <a:xfrm>
            <a:off x="2436813" y="46497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50" name="Rectangle 178"/>
          <p:cNvSpPr>
            <a:spLocks noChangeArrowheads="1"/>
          </p:cNvSpPr>
          <p:nvPr/>
        </p:nvSpPr>
        <p:spPr bwMode="auto">
          <a:xfrm>
            <a:off x="2614613" y="46497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51" name="Rectangle 179"/>
          <p:cNvSpPr>
            <a:spLocks noChangeArrowheads="1"/>
          </p:cNvSpPr>
          <p:nvPr/>
        </p:nvSpPr>
        <p:spPr bwMode="auto">
          <a:xfrm>
            <a:off x="2795588" y="46497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52" name="Rectangle 180"/>
          <p:cNvSpPr>
            <a:spLocks noChangeArrowheads="1"/>
          </p:cNvSpPr>
          <p:nvPr/>
        </p:nvSpPr>
        <p:spPr bwMode="auto">
          <a:xfrm>
            <a:off x="2976563" y="41100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53" name="Rectangle 181"/>
          <p:cNvSpPr>
            <a:spLocks noChangeArrowheads="1"/>
          </p:cNvSpPr>
          <p:nvPr/>
        </p:nvSpPr>
        <p:spPr bwMode="auto">
          <a:xfrm>
            <a:off x="3157538" y="41100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54" name="Rectangle 182"/>
          <p:cNvSpPr>
            <a:spLocks noChangeArrowheads="1"/>
          </p:cNvSpPr>
          <p:nvPr/>
        </p:nvSpPr>
        <p:spPr bwMode="auto">
          <a:xfrm>
            <a:off x="3335338" y="41100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55" name="Rectangle 183"/>
          <p:cNvSpPr>
            <a:spLocks noChangeArrowheads="1"/>
          </p:cNvSpPr>
          <p:nvPr/>
        </p:nvSpPr>
        <p:spPr bwMode="auto">
          <a:xfrm>
            <a:off x="3516313" y="41100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56" name="Rectangle 184"/>
          <p:cNvSpPr>
            <a:spLocks noChangeArrowheads="1"/>
          </p:cNvSpPr>
          <p:nvPr/>
        </p:nvSpPr>
        <p:spPr bwMode="auto">
          <a:xfrm>
            <a:off x="2976563" y="42894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57" name="Rectangle 185"/>
          <p:cNvSpPr>
            <a:spLocks noChangeArrowheads="1"/>
          </p:cNvSpPr>
          <p:nvPr/>
        </p:nvSpPr>
        <p:spPr bwMode="auto">
          <a:xfrm>
            <a:off x="3157538" y="42894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58" name="Rectangle 186"/>
          <p:cNvSpPr>
            <a:spLocks noChangeArrowheads="1"/>
          </p:cNvSpPr>
          <p:nvPr/>
        </p:nvSpPr>
        <p:spPr bwMode="auto">
          <a:xfrm>
            <a:off x="3335338" y="42894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59" name="Rectangle 187"/>
          <p:cNvSpPr>
            <a:spLocks noChangeArrowheads="1"/>
          </p:cNvSpPr>
          <p:nvPr/>
        </p:nvSpPr>
        <p:spPr bwMode="auto">
          <a:xfrm>
            <a:off x="3516313" y="42894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60" name="Rectangle 188"/>
          <p:cNvSpPr>
            <a:spLocks noChangeArrowheads="1"/>
          </p:cNvSpPr>
          <p:nvPr/>
        </p:nvSpPr>
        <p:spPr bwMode="auto">
          <a:xfrm>
            <a:off x="2976563" y="44704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61" name="Rectangle 189"/>
          <p:cNvSpPr>
            <a:spLocks noChangeArrowheads="1"/>
          </p:cNvSpPr>
          <p:nvPr/>
        </p:nvSpPr>
        <p:spPr bwMode="auto">
          <a:xfrm>
            <a:off x="3157538" y="44704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62" name="Rectangle 190"/>
          <p:cNvSpPr>
            <a:spLocks noChangeArrowheads="1"/>
          </p:cNvSpPr>
          <p:nvPr/>
        </p:nvSpPr>
        <p:spPr bwMode="auto">
          <a:xfrm>
            <a:off x="3335338" y="44704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63" name="Rectangle 191"/>
          <p:cNvSpPr>
            <a:spLocks noChangeArrowheads="1"/>
          </p:cNvSpPr>
          <p:nvPr/>
        </p:nvSpPr>
        <p:spPr bwMode="auto">
          <a:xfrm>
            <a:off x="3516313" y="44704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64" name="Rectangle 192"/>
          <p:cNvSpPr>
            <a:spLocks noChangeArrowheads="1"/>
          </p:cNvSpPr>
          <p:nvPr/>
        </p:nvSpPr>
        <p:spPr bwMode="auto">
          <a:xfrm>
            <a:off x="2976563" y="46497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65" name="Rectangle 193"/>
          <p:cNvSpPr>
            <a:spLocks noChangeArrowheads="1"/>
          </p:cNvSpPr>
          <p:nvPr/>
        </p:nvSpPr>
        <p:spPr bwMode="auto">
          <a:xfrm>
            <a:off x="3157538" y="46497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66" name="Rectangle 194"/>
          <p:cNvSpPr>
            <a:spLocks noChangeArrowheads="1"/>
          </p:cNvSpPr>
          <p:nvPr/>
        </p:nvSpPr>
        <p:spPr bwMode="auto">
          <a:xfrm>
            <a:off x="3335338" y="46497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67" name="Rectangle 195"/>
          <p:cNvSpPr>
            <a:spLocks noChangeArrowheads="1"/>
          </p:cNvSpPr>
          <p:nvPr/>
        </p:nvSpPr>
        <p:spPr bwMode="auto">
          <a:xfrm>
            <a:off x="3516313" y="46497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68" name="Rectangle 196"/>
          <p:cNvSpPr>
            <a:spLocks noChangeArrowheads="1"/>
          </p:cNvSpPr>
          <p:nvPr/>
        </p:nvSpPr>
        <p:spPr bwMode="auto">
          <a:xfrm>
            <a:off x="2255838" y="483076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69" name="Rectangle 197"/>
          <p:cNvSpPr>
            <a:spLocks noChangeArrowheads="1"/>
          </p:cNvSpPr>
          <p:nvPr/>
        </p:nvSpPr>
        <p:spPr bwMode="auto">
          <a:xfrm>
            <a:off x="2436813" y="483076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70" name="Rectangle 198"/>
          <p:cNvSpPr>
            <a:spLocks noChangeArrowheads="1"/>
          </p:cNvSpPr>
          <p:nvPr/>
        </p:nvSpPr>
        <p:spPr bwMode="auto">
          <a:xfrm>
            <a:off x="2614613" y="483076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71" name="Rectangle 199"/>
          <p:cNvSpPr>
            <a:spLocks noChangeArrowheads="1"/>
          </p:cNvSpPr>
          <p:nvPr/>
        </p:nvSpPr>
        <p:spPr bwMode="auto">
          <a:xfrm>
            <a:off x="2795588" y="483076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72" name="Rectangle 200"/>
          <p:cNvSpPr>
            <a:spLocks noChangeArrowheads="1"/>
          </p:cNvSpPr>
          <p:nvPr/>
        </p:nvSpPr>
        <p:spPr bwMode="auto">
          <a:xfrm>
            <a:off x="2255838" y="50101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73" name="Rectangle 201"/>
          <p:cNvSpPr>
            <a:spLocks noChangeArrowheads="1"/>
          </p:cNvSpPr>
          <p:nvPr/>
        </p:nvSpPr>
        <p:spPr bwMode="auto">
          <a:xfrm>
            <a:off x="2436813" y="50101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74" name="Rectangle 202"/>
          <p:cNvSpPr>
            <a:spLocks noChangeArrowheads="1"/>
          </p:cNvSpPr>
          <p:nvPr/>
        </p:nvSpPr>
        <p:spPr bwMode="auto">
          <a:xfrm>
            <a:off x="2614613" y="50101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75" name="Rectangle 203"/>
          <p:cNvSpPr>
            <a:spLocks noChangeArrowheads="1"/>
          </p:cNvSpPr>
          <p:nvPr/>
        </p:nvSpPr>
        <p:spPr bwMode="auto">
          <a:xfrm>
            <a:off x="2795588" y="50101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76" name="Rectangle 204"/>
          <p:cNvSpPr>
            <a:spLocks noChangeArrowheads="1"/>
          </p:cNvSpPr>
          <p:nvPr/>
        </p:nvSpPr>
        <p:spPr bwMode="auto">
          <a:xfrm>
            <a:off x="2255838" y="51911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77" name="Rectangle 205"/>
          <p:cNvSpPr>
            <a:spLocks noChangeArrowheads="1"/>
          </p:cNvSpPr>
          <p:nvPr/>
        </p:nvSpPr>
        <p:spPr bwMode="auto">
          <a:xfrm>
            <a:off x="2436813" y="51911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78" name="Rectangle 206"/>
          <p:cNvSpPr>
            <a:spLocks noChangeArrowheads="1"/>
          </p:cNvSpPr>
          <p:nvPr/>
        </p:nvSpPr>
        <p:spPr bwMode="auto">
          <a:xfrm>
            <a:off x="2614613" y="51911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79" name="Rectangle 207"/>
          <p:cNvSpPr>
            <a:spLocks noChangeArrowheads="1"/>
          </p:cNvSpPr>
          <p:nvPr/>
        </p:nvSpPr>
        <p:spPr bwMode="auto">
          <a:xfrm>
            <a:off x="2795588" y="51911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80" name="Rectangle 208"/>
          <p:cNvSpPr>
            <a:spLocks noChangeArrowheads="1"/>
          </p:cNvSpPr>
          <p:nvPr/>
        </p:nvSpPr>
        <p:spPr bwMode="auto">
          <a:xfrm>
            <a:off x="2255838" y="53705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81" name="Rectangle 209"/>
          <p:cNvSpPr>
            <a:spLocks noChangeArrowheads="1"/>
          </p:cNvSpPr>
          <p:nvPr/>
        </p:nvSpPr>
        <p:spPr bwMode="auto">
          <a:xfrm>
            <a:off x="2436813" y="53705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82" name="Rectangle 210"/>
          <p:cNvSpPr>
            <a:spLocks noChangeArrowheads="1"/>
          </p:cNvSpPr>
          <p:nvPr/>
        </p:nvSpPr>
        <p:spPr bwMode="auto">
          <a:xfrm>
            <a:off x="2614613" y="53705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83" name="Rectangle 211"/>
          <p:cNvSpPr>
            <a:spLocks noChangeArrowheads="1"/>
          </p:cNvSpPr>
          <p:nvPr/>
        </p:nvSpPr>
        <p:spPr bwMode="auto">
          <a:xfrm>
            <a:off x="2795588" y="53705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84" name="Rectangle 212"/>
          <p:cNvSpPr>
            <a:spLocks noChangeArrowheads="1"/>
          </p:cNvSpPr>
          <p:nvPr/>
        </p:nvSpPr>
        <p:spPr bwMode="auto">
          <a:xfrm>
            <a:off x="2976563" y="48339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85" name="Rectangle 213"/>
          <p:cNvSpPr>
            <a:spLocks noChangeArrowheads="1"/>
          </p:cNvSpPr>
          <p:nvPr/>
        </p:nvSpPr>
        <p:spPr bwMode="auto">
          <a:xfrm>
            <a:off x="3157538" y="48339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86" name="Rectangle 214"/>
          <p:cNvSpPr>
            <a:spLocks noChangeArrowheads="1"/>
          </p:cNvSpPr>
          <p:nvPr/>
        </p:nvSpPr>
        <p:spPr bwMode="auto">
          <a:xfrm>
            <a:off x="3335338" y="48339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87" name="Rectangle 215"/>
          <p:cNvSpPr>
            <a:spLocks noChangeArrowheads="1"/>
          </p:cNvSpPr>
          <p:nvPr/>
        </p:nvSpPr>
        <p:spPr bwMode="auto">
          <a:xfrm>
            <a:off x="3516313" y="48339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88" name="Rectangle 216"/>
          <p:cNvSpPr>
            <a:spLocks noChangeArrowheads="1"/>
          </p:cNvSpPr>
          <p:nvPr/>
        </p:nvSpPr>
        <p:spPr bwMode="auto">
          <a:xfrm>
            <a:off x="2976563" y="50133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89" name="Rectangle 217"/>
          <p:cNvSpPr>
            <a:spLocks noChangeArrowheads="1"/>
          </p:cNvSpPr>
          <p:nvPr/>
        </p:nvSpPr>
        <p:spPr bwMode="auto">
          <a:xfrm>
            <a:off x="3157538" y="50133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90" name="Rectangle 218"/>
          <p:cNvSpPr>
            <a:spLocks noChangeArrowheads="1"/>
          </p:cNvSpPr>
          <p:nvPr/>
        </p:nvSpPr>
        <p:spPr bwMode="auto">
          <a:xfrm>
            <a:off x="3335338" y="50133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91" name="Rectangle 219"/>
          <p:cNvSpPr>
            <a:spLocks noChangeArrowheads="1"/>
          </p:cNvSpPr>
          <p:nvPr/>
        </p:nvSpPr>
        <p:spPr bwMode="auto">
          <a:xfrm>
            <a:off x="3516313" y="501332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92" name="Rectangle 220"/>
          <p:cNvSpPr>
            <a:spLocks noChangeArrowheads="1"/>
          </p:cNvSpPr>
          <p:nvPr/>
        </p:nvSpPr>
        <p:spPr bwMode="auto">
          <a:xfrm>
            <a:off x="2976563" y="51927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93" name="Rectangle 221"/>
          <p:cNvSpPr>
            <a:spLocks noChangeArrowheads="1"/>
          </p:cNvSpPr>
          <p:nvPr/>
        </p:nvSpPr>
        <p:spPr bwMode="auto">
          <a:xfrm>
            <a:off x="3157538" y="51927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94" name="Rectangle 222"/>
          <p:cNvSpPr>
            <a:spLocks noChangeArrowheads="1"/>
          </p:cNvSpPr>
          <p:nvPr/>
        </p:nvSpPr>
        <p:spPr bwMode="auto">
          <a:xfrm>
            <a:off x="3335338" y="51927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95" name="Rectangle 223"/>
          <p:cNvSpPr>
            <a:spLocks noChangeArrowheads="1"/>
          </p:cNvSpPr>
          <p:nvPr/>
        </p:nvSpPr>
        <p:spPr bwMode="auto">
          <a:xfrm>
            <a:off x="3516313" y="519271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96" name="Rectangle 224"/>
          <p:cNvSpPr>
            <a:spLocks noChangeArrowheads="1"/>
          </p:cNvSpPr>
          <p:nvPr/>
        </p:nvSpPr>
        <p:spPr bwMode="auto">
          <a:xfrm>
            <a:off x="2976563" y="53721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97" name="Rectangle 225"/>
          <p:cNvSpPr>
            <a:spLocks noChangeArrowheads="1"/>
          </p:cNvSpPr>
          <p:nvPr/>
        </p:nvSpPr>
        <p:spPr bwMode="auto">
          <a:xfrm>
            <a:off x="3157538" y="53721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98" name="Rectangle 226"/>
          <p:cNvSpPr>
            <a:spLocks noChangeArrowheads="1"/>
          </p:cNvSpPr>
          <p:nvPr/>
        </p:nvSpPr>
        <p:spPr bwMode="auto">
          <a:xfrm>
            <a:off x="3335338" y="53721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499" name="Rectangle 227"/>
          <p:cNvSpPr>
            <a:spLocks noChangeArrowheads="1"/>
          </p:cNvSpPr>
          <p:nvPr/>
        </p:nvSpPr>
        <p:spPr bwMode="auto">
          <a:xfrm>
            <a:off x="3516313" y="53721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00" name="Rectangle 228"/>
          <p:cNvSpPr>
            <a:spLocks noChangeArrowheads="1"/>
          </p:cNvSpPr>
          <p:nvPr/>
        </p:nvSpPr>
        <p:spPr bwMode="auto">
          <a:xfrm>
            <a:off x="2255838" y="55499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01" name="Rectangle 229"/>
          <p:cNvSpPr>
            <a:spLocks noChangeArrowheads="1"/>
          </p:cNvSpPr>
          <p:nvPr/>
        </p:nvSpPr>
        <p:spPr bwMode="auto">
          <a:xfrm>
            <a:off x="2436813" y="55499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02" name="Rectangle 230"/>
          <p:cNvSpPr>
            <a:spLocks noChangeArrowheads="1"/>
          </p:cNvSpPr>
          <p:nvPr/>
        </p:nvSpPr>
        <p:spPr bwMode="auto">
          <a:xfrm>
            <a:off x="2614613" y="55499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03" name="Rectangle 231"/>
          <p:cNvSpPr>
            <a:spLocks noChangeArrowheads="1"/>
          </p:cNvSpPr>
          <p:nvPr/>
        </p:nvSpPr>
        <p:spPr bwMode="auto">
          <a:xfrm>
            <a:off x="2795588" y="554990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04" name="Rectangle 232"/>
          <p:cNvSpPr>
            <a:spLocks noChangeArrowheads="1"/>
          </p:cNvSpPr>
          <p:nvPr/>
        </p:nvSpPr>
        <p:spPr bwMode="auto">
          <a:xfrm>
            <a:off x="2255838" y="57292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05" name="Rectangle 233"/>
          <p:cNvSpPr>
            <a:spLocks noChangeArrowheads="1"/>
          </p:cNvSpPr>
          <p:nvPr/>
        </p:nvSpPr>
        <p:spPr bwMode="auto">
          <a:xfrm>
            <a:off x="2436813" y="57292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06" name="Rectangle 234"/>
          <p:cNvSpPr>
            <a:spLocks noChangeArrowheads="1"/>
          </p:cNvSpPr>
          <p:nvPr/>
        </p:nvSpPr>
        <p:spPr bwMode="auto">
          <a:xfrm>
            <a:off x="2614613" y="57292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07" name="Rectangle 235"/>
          <p:cNvSpPr>
            <a:spLocks noChangeArrowheads="1"/>
          </p:cNvSpPr>
          <p:nvPr/>
        </p:nvSpPr>
        <p:spPr bwMode="auto">
          <a:xfrm>
            <a:off x="2795588" y="57292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08" name="Rectangle 236"/>
          <p:cNvSpPr>
            <a:spLocks noChangeArrowheads="1"/>
          </p:cNvSpPr>
          <p:nvPr/>
        </p:nvSpPr>
        <p:spPr bwMode="auto">
          <a:xfrm>
            <a:off x="2255838" y="591026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09" name="Rectangle 237"/>
          <p:cNvSpPr>
            <a:spLocks noChangeArrowheads="1"/>
          </p:cNvSpPr>
          <p:nvPr/>
        </p:nvSpPr>
        <p:spPr bwMode="auto">
          <a:xfrm>
            <a:off x="2436813" y="591026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10" name="Rectangle 238"/>
          <p:cNvSpPr>
            <a:spLocks noChangeArrowheads="1"/>
          </p:cNvSpPr>
          <p:nvPr/>
        </p:nvSpPr>
        <p:spPr bwMode="auto">
          <a:xfrm>
            <a:off x="2614613" y="591026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11" name="Rectangle 239"/>
          <p:cNvSpPr>
            <a:spLocks noChangeArrowheads="1"/>
          </p:cNvSpPr>
          <p:nvPr/>
        </p:nvSpPr>
        <p:spPr bwMode="auto">
          <a:xfrm>
            <a:off x="2795588" y="5910263"/>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12" name="Rectangle 240"/>
          <p:cNvSpPr>
            <a:spLocks noChangeArrowheads="1"/>
          </p:cNvSpPr>
          <p:nvPr/>
        </p:nvSpPr>
        <p:spPr bwMode="auto">
          <a:xfrm>
            <a:off x="2255838" y="60896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13" name="Rectangle 241"/>
          <p:cNvSpPr>
            <a:spLocks noChangeArrowheads="1"/>
          </p:cNvSpPr>
          <p:nvPr/>
        </p:nvSpPr>
        <p:spPr bwMode="auto">
          <a:xfrm>
            <a:off x="2436813" y="60896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14" name="Rectangle 242"/>
          <p:cNvSpPr>
            <a:spLocks noChangeArrowheads="1"/>
          </p:cNvSpPr>
          <p:nvPr/>
        </p:nvSpPr>
        <p:spPr bwMode="auto">
          <a:xfrm>
            <a:off x="2614613" y="60896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15" name="Rectangle 243"/>
          <p:cNvSpPr>
            <a:spLocks noChangeArrowheads="1"/>
          </p:cNvSpPr>
          <p:nvPr/>
        </p:nvSpPr>
        <p:spPr bwMode="auto">
          <a:xfrm>
            <a:off x="2795588" y="60896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16" name="Rectangle 244"/>
          <p:cNvSpPr>
            <a:spLocks noChangeArrowheads="1"/>
          </p:cNvSpPr>
          <p:nvPr/>
        </p:nvSpPr>
        <p:spPr bwMode="auto">
          <a:xfrm>
            <a:off x="2976563" y="5551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17" name="Rectangle 245"/>
          <p:cNvSpPr>
            <a:spLocks noChangeArrowheads="1"/>
          </p:cNvSpPr>
          <p:nvPr/>
        </p:nvSpPr>
        <p:spPr bwMode="auto">
          <a:xfrm>
            <a:off x="3157538" y="5551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18" name="Rectangle 246"/>
          <p:cNvSpPr>
            <a:spLocks noChangeArrowheads="1"/>
          </p:cNvSpPr>
          <p:nvPr/>
        </p:nvSpPr>
        <p:spPr bwMode="auto">
          <a:xfrm>
            <a:off x="3335338" y="5551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19" name="Rectangle 247"/>
          <p:cNvSpPr>
            <a:spLocks noChangeArrowheads="1"/>
          </p:cNvSpPr>
          <p:nvPr/>
        </p:nvSpPr>
        <p:spPr bwMode="auto">
          <a:xfrm>
            <a:off x="3516313" y="555148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20" name="Rectangle 248"/>
          <p:cNvSpPr>
            <a:spLocks noChangeArrowheads="1"/>
          </p:cNvSpPr>
          <p:nvPr/>
        </p:nvSpPr>
        <p:spPr bwMode="auto">
          <a:xfrm>
            <a:off x="2976563" y="5730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21" name="Rectangle 249"/>
          <p:cNvSpPr>
            <a:spLocks noChangeArrowheads="1"/>
          </p:cNvSpPr>
          <p:nvPr/>
        </p:nvSpPr>
        <p:spPr bwMode="auto">
          <a:xfrm>
            <a:off x="3157538" y="5730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22" name="Rectangle 250"/>
          <p:cNvSpPr>
            <a:spLocks noChangeArrowheads="1"/>
          </p:cNvSpPr>
          <p:nvPr/>
        </p:nvSpPr>
        <p:spPr bwMode="auto">
          <a:xfrm>
            <a:off x="3335338" y="5730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23" name="Rectangle 251"/>
          <p:cNvSpPr>
            <a:spLocks noChangeArrowheads="1"/>
          </p:cNvSpPr>
          <p:nvPr/>
        </p:nvSpPr>
        <p:spPr bwMode="auto">
          <a:xfrm>
            <a:off x="3516313" y="5730875"/>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24" name="Rectangle 252"/>
          <p:cNvSpPr>
            <a:spLocks noChangeArrowheads="1"/>
          </p:cNvSpPr>
          <p:nvPr/>
        </p:nvSpPr>
        <p:spPr bwMode="auto">
          <a:xfrm>
            <a:off x="2976563" y="59118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25" name="Rectangle 253"/>
          <p:cNvSpPr>
            <a:spLocks noChangeArrowheads="1"/>
          </p:cNvSpPr>
          <p:nvPr/>
        </p:nvSpPr>
        <p:spPr bwMode="auto">
          <a:xfrm>
            <a:off x="3157538" y="59118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26" name="Rectangle 254"/>
          <p:cNvSpPr>
            <a:spLocks noChangeArrowheads="1"/>
          </p:cNvSpPr>
          <p:nvPr/>
        </p:nvSpPr>
        <p:spPr bwMode="auto">
          <a:xfrm>
            <a:off x="3335338" y="59118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27" name="Rectangle 255"/>
          <p:cNvSpPr>
            <a:spLocks noChangeArrowheads="1"/>
          </p:cNvSpPr>
          <p:nvPr/>
        </p:nvSpPr>
        <p:spPr bwMode="auto">
          <a:xfrm>
            <a:off x="3516313" y="5911850"/>
            <a:ext cx="180975" cy="179388"/>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28" name="Rectangle 256"/>
          <p:cNvSpPr>
            <a:spLocks noChangeArrowheads="1"/>
          </p:cNvSpPr>
          <p:nvPr/>
        </p:nvSpPr>
        <p:spPr bwMode="auto">
          <a:xfrm>
            <a:off x="2976563" y="60912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29" name="Rectangle 257"/>
          <p:cNvSpPr>
            <a:spLocks noChangeArrowheads="1"/>
          </p:cNvSpPr>
          <p:nvPr/>
        </p:nvSpPr>
        <p:spPr bwMode="auto">
          <a:xfrm>
            <a:off x="3157538" y="60912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30" name="Rectangle 258"/>
          <p:cNvSpPr>
            <a:spLocks noChangeArrowheads="1"/>
          </p:cNvSpPr>
          <p:nvPr/>
        </p:nvSpPr>
        <p:spPr bwMode="auto">
          <a:xfrm>
            <a:off x="3335338" y="60912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31" name="Rectangle 259"/>
          <p:cNvSpPr>
            <a:spLocks noChangeArrowheads="1"/>
          </p:cNvSpPr>
          <p:nvPr/>
        </p:nvSpPr>
        <p:spPr bwMode="auto">
          <a:xfrm>
            <a:off x="3516313" y="6091238"/>
            <a:ext cx="180975" cy="179387"/>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54532" name="Oval 260"/>
          <p:cNvSpPr>
            <a:spLocks noChangeArrowheads="1"/>
          </p:cNvSpPr>
          <p:nvPr/>
        </p:nvSpPr>
        <p:spPr bwMode="auto">
          <a:xfrm>
            <a:off x="492125" y="2095500"/>
            <a:ext cx="252413" cy="35877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533" name="Oval 261"/>
          <p:cNvSpPr>
            <a:spLocks noChangeArrowheads="1"/>
          </p:cNvSpPr>
          <p:nvPr/>
        </p:nvSpPr>
        <p:spPr bwMode="auto">
          <a:xfrm>
            <a:off x="889000" y="2095500"/>
            <a:ext cx="252413" cy="35877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534" name="Oval 262"/>
          <p:cNvSpPr>
            <a:spLocks noChangeArrowheads="1"/>
          </p:cNvSpPr>
          <p:nvPr/>
        </p:nvSpPr>
        <p:spPr bwMode="auto">
          <a:xfrm>
            <a:off x="1211263" y="2095500"/>
            <a:ext cx="252412" cy="35877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535" name="Oval 263"/>
          <p:cNvSpPr>
            <a:spLocks noChangeArrowheads="1"/>
          </p:cNvSpPr>
          <p:nvPr/>
        </p:nvSpPr>
        <p:spPr bwMode="auto">
          <a:xfrm>
            <a:off x="1573213" y="2095500"/>
            <a:ext cx="252412" cy="35877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536" name="Oval 264"/>
          <p:cNvSpPr>
            <a:spLocks noChangeArrowheads="1"/>
          </p:cNvSpPr>
          <p:nvPr/>
        </p:nvSpPr>
        <p:spPr bwMode="auto">
          <a:xfrm>
            <a:off x="1895475" y="2095500"/>
            <a:ext cx="252413" cy="35877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537" name="Oval 265"/>
          <p:cNvSpPr>
            <a:spLocks noChangeArrowheads="1"/>
          </p:cNvSpPr>
          <p:nvPr/>
        </p:nvSpPr>
        <p:spPr bwMode="auto">
          <a:xfrm>
            <a:off x="2292350" y="2095500"/>
            <a:ext cx="252413" cy="35877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538" name="Oval 266"/>
          <p:cNvSpPr>
            <a:spLocks noChangeArrowheads="1"/>
          </p:cNvSpPr>
          <p:nvPr/>
        </p:nvSpPr>
        <p:spPr bwMode="auto">
          <a:xfrm>
            <a:off x="2614613" y="2095500"/>
            <a:ext cx="252412" cy="35877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539" name="Oval 267"/>
          <p:cNvSpPr>
            <a:spLocks noChangeArrowheads="1"/>
          </p:cNvSpPr>
          <p:nvPr/>
        </p:nvSpPr>
        <p:spPr bwMode="auto">
          <a:xfrm>
            <a:off x="2976563" y="2095500"/>
            <a:ext cx="252412" cy="35877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540" name="Oval 268"/>
          <p:cNvSpPr>
            <a:spLocks noChangeArrowheads="1"/>
          </p:cNvSpPr>
          <p:nvPr/>
        </p:nvSpPr>
        <p:spPr bwMode="auto">
          <a:xfrm>
            <a:off x="3298825" y="2095500"/>
            <a:ext cx="252413" cy="35877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541" name="Oval 269"/>
          <p:cNvSpPr>
            <a:spLocks noChangeArrowheads="1"/>
          </p:cNvSpPr>
          <p:nvPr/>
        </p:nvSpPr>
        <p:spPr bwMode="auto">
          <a:xfrm>
            <a:off x="3660775" y="2095500"/>
            <a:ext cx="252413" cy="35877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542" name="Text Box 270"/>
          <p:cNvSpPr txBox="1">
            <a:spLocks noChangeArrowheads="1"/>
          </p:cNvSpPr>
          <p:nvPr/>
        </p:nvSpPr>
        <p:spPr bwMode="auto">
          <a:xfrm>
            <a:off x="457200" y="2057400"/>
            <a:ext cx="3600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000"/>
              <a:t>0   1   2   3   4   5   6   7   8   9</a:t>
            </a:r>
          </a:p>
        </p:txBody>
      </p:sp>
      <p:sp>
        <p:nvSpPr>
          <p:cNvPr id="54543" name="Line 271"/>
          <p:cNvSpPr>
            <a:spLocks noChangeShapeType="1"/>
          </p:cNvSpPr>
          <p:nvPr/>
        </p:nvSpPr>
        <p:spPr bwMode="auto">
          <a:xfrm flipV="1">
            <a:off x="3624263" y="2490788"/>
            <a:ext cx="144462" cy="14398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544" name="Line 272"/>
          <p:cNvSpPr>
            <a:spLocks noChangeShapeType="1"/>
          </p:cNvSpPr>
          <p:nvPr/>
        </p:nvSpPr>
        <p:spPr bwMode="auto">
          <a:xfrm flipH="1" flipV="1">
            <a:off x="3444875" y="2490788"/>
            <a:ext cx="107950" cy="14398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545" name="Line 273"/>
          <p:cNvSpPr>
            <a:spLocks noChangeShapeType="1"/>
          </p:cNvSpPr>
          <p:nvPr/>
        </p:nvSpPr>
        <p:spPr bwMode="auto">
          <a:xfrm flipH="1" flipV="1">
            <a:off x="1752600" y="2454275"/>
            <a:ext cx="1800225" cy="15128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546" name="Line 274"/>
          <p:cNvSpPr>
            <a:spLocks noChangeShapeType="1"/>
          </p:cNvSpPr>
          <p:nvPr/>
        </p:nvSpPr>
        <p:spPr bwMode="auto">
          <a:xfrm flipH="1" flipV="1">
            <a:off x="1392238" y="2454275"/>
            <a:ext cx="2160587" cy="15843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547" name="Line 275"/>
          <p:cNvSpPr>
            <a:spLocks noChangeShapeType="1"/>
          </p:cNvSpPr>
          <p:nvPr/>
        </p:nvSpPr>
        <p:spPr bwMode="auto">
          <a:xfrm flipH="1" flipV="1">
            <a:off x="708025" y="2454275"/>
            <a:ext cx="2844800" cy="16208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70000"/>
              <a:buFont typeface="Wingdings" pitchFamily="2" charset="2"/>
              <a:buChar char="l"/>
            </a:pPr>
            <a:r>
              <a:rPr lang="ar-SA" sz="2600"/>
              <a:t>خطا در داده های آموزشی وجود داشته باشد.</a:t>
            </a:r>
            <a:endParaRPr lang="en-US" sz="2600"/>
          </a:p>
          <a:p>
            <a:pPr marL="800100" lvl="1" indent="-342900">
              <a:spcBef>
                <a:spcPct val="20000"/>
              </a:spcBef>
              <a:buClr>
                <a:schemeClr val="tx2"/>
              </a:buClr>
              <a:buSzPct val="70000"/>
              <a:buFont typeface="Wingdings" pitchFamily="2" charset="2"/>
              <a:buChar char="l"/>
            </a:pPr>
            <a:r>
              <a:rPr lang="ar-SA" sz="2600"/>
              <a:t> مثل</a:t>
            </a:r>
            <a:r>
              <a:rPr lang="en-US" sz="2600"/>
              <a:t> </a:t>
            </a:r>
            <a:r>
              <a:rPr lang="ar-SA" sz="2600"/>
              <a:t>مسائلی که داده های آموزشی دارای نویز حاصل از دادهای سنسورها نظیر دوربین و میکروفن ها هستند</a:t>
            </a:r>
            <a:r>
              <a:rPr lang="en-US" sz="2600"/>
              <a:t>.</a:t>
            </a:r>
          </a:p>
          <a:p>
            <a:pPr marL="342900" indent="-342900">
              <a:spcBef>
                <a:spcPct val="20000"/>
              </a:spcBef>
              <a:buClr>
                <a:schemeClr val="tx2"/>
              </a:buClr>
              <a:buSzPct val="70000"/>
              <a:buFont typeface="Wingdings" pitchFamily="2" charset="2"/>
              <a:buChar char="l"/>
            </a:pPr>
            <a:r>
              <a:rPr lang="ar-SA" sz="2600"/>
              <a:t>مواردی که نمونه ها توسط مقادیر زیادی زوج ویژگی-مقدار نشان داده شده باشند. نظیر داده های حاصل از یک دوربین ویدئوئی.</a:t>
            </a:r>
            <a:endParaRPr lang="en-US" sz="2600"/>
          </a:p>
          <a:p>
            <a:pPr marL="342900" indent="-342900">
              <a:spcBef>
                <a:spcPct val="20000"/>
              </a:spcBef>
              <a:buClr>
                <a:schemeClr val="tx2"/>
              </a:buClr>
              <a:buSzPct val="70000"/>
              <a:buFont typeface="Wingdings" pitchFamily="2" charset="2"/>
              <a:buChar char="l"/>
            </a:pPr>
            <a:r>
              <a:rPr lang="ar-SA" sz="2600"/>
              <a:t> تابع هدف  دارای مقادیر پیوسته باشد.</a:t>
            </a:r>
            <a:endParaRPr lang="en-US" sz="2600"/>
          </a:p>
          <a:p>
            <a:pPr marL="342900" indent="-342900">
              <a:spcBef>
                <a:spcPct val="20000"/>
              </a:spcBef>
              <a:buClr>
                <a:schemeClr val="tx2"/>
              </a:buClr>
              <a:buSzPct val="70000"/>
              <a:buFont typeface="Wingdings" pitchFamily="2" charset="2"/>
              <a:buChar char="l"/>
            </a:pPr>
            <a:r>
              <a:rPr lang="ar-SA" sz="2600"/>
              <a:t>زمان کافی برای یادگیری وجود داشته باشد. این روش  در مقایسه با روشهای دیگر نظیر درخت تصمیم نیاز به زمان بیشتری برای یادگیری دارد.</a:t>
            </a:r>
            <a:endParaRPr lang="en-US" sz="2600"/>
          </a:p>
          <a:p>
            <a:pPr marL="342900" indent="-342900">
              <a:spcBef>
                <a:spcPct val="20000"/>
              </a:spcBef>
              <a:buClr>
                <a:schemeClr val="tx2"/>
              </a:buClr>
              <a:buSzPct val="70000"/>
              <a:buFont typeface="Wingdings" pitchFamily="2" charset="2"/>
              <a:buChar char="l"/>
            </a:pPr>
            <a:r>
              <a:rPr lang="fa-IR" sz="2600"/>
              <a:t>نیازی</a:t>
            </a:r>
            <a:r>
              <a:rPr lang="en-US" sz="2600"/>
              <a:t> </a:t>
            </a:r>
            <a:r>
              <a:rPr lang="fa-IR" sz="2600"/>
              <a:t>به</a:t>
            </a:r>
            <a:r>
              <a:rPr lang="en-US" sz="2600"/>
              <a:t> </a:t>
            </a:r>
            <a:r>
              <a:rPr lang="fa-IR" sz="2600"/>
              <a:t>تعبیر</a:t>
            </a:r>
            <a:r>
              <a:rPr lang="en-US" sz="2600"/>
              <a:t> </a:t>
            </a:r>
            <a:r>
              <a:rPr lang="fa-IR" sz="2600"/>
              <a:t>تابع</a:t>
            </a:r>
            <a:r>
              <a:rPr lang="en-US" sz="2600"/>
              <a:t> </a:t>
            </a:r>
            <a:r>
              <a:rPr lang="fa-IR" sz="2600"/>
              <a:t>هدف</a:t>
            </a:r>
            <a:r>
              <a:rPr lang="en-US" sz="2600"/>
              <a:t> </a:t>
            </a:r>
            <a:r>
              <a:rPr lang="fa-IR" sz="2600"/>
              <a:t>نباشد</a:t>
            </a:r>
            <a:r>
              <a:rPr lang="en-US" sz="2600"/>
              <a:t>. </a:t>
            </a:r>
            <a:r>
              <a:rPr lang="fa-IR" sz="2600"/>
              <a:t>زیرا</a:t>
            </a:r>
            <a:r>
              <a:rPr lang="en-US" sz="2600"/>
              <a:t> </a:t>
            </a:r>
            <a:r>
              <a:rPr lang="fa-IR" sz="2600"/>
              <a:t>به</a:t>
            </a:r>
            <a:r>
              <a:rPr lang="en-US" sz="2600"/>
              <a:t> </a:t>
            </a:r>
            <a:r>
              <a:rPr lang="fa-IR" sz="2600"/>
              <a:t>سختی</a:t>
            </a:r>
            <a:r>
              <a:rPr lang="en-US" sz="2600"/>
              <a:t> </a:t>
            </a:r>
            <a:r>
              <a:rPr lang="fa-IR" sz="2600"/>
              <a:t>میتوان</a:t>
            </a:r>
            <a:r>
              <a:rPr lang="en-US" sz="2600"/>
              <a:t> </a:t>
            </a:r>
            <a:r>
              <a:rPr lang="fa-IR" sz="2600"/>
              <a:t> وزنهای یادگرفته</a:t>
            </a:r>
            <a:r>
              <a:rPr lang="en-US" sz="2600"/>
              <a:t> </a:t>
            </a:r>
            <a:r>
              <a:rPr lang="fa-IR" sz="2600"/>
              <a:t>شده</a:t>
            </a:r>
            <a:r>
              <a:rPr lang="en-US" sz="2600"/>
              <a:t> </a:t>
            </a:r>
            <a:r>
              <a:rPr lang="fa-IR" sz="2600"/>
              <a:t>توسط</a:t>
            </a:r>
            <a:r>
              <a:rPr lang="en-US" sz="2600"/>
              <a:t> </a:t>
            </a:r>
            <a:r>
              <a:rPr lang="fa-IR" sz="2600"/>
              <a:t>شبکه</a:t>
            </a:r>
            <a:r>
              <a:rPr lang="en-US" sz="2600"/>
              <a:t> </a:t>
            </a:r>
            <a:r>
              <a:rPr lang="fa-IR" sz="2600"/>
              <a:t>را</a:t>
            </a:r>
            <a:r>
              <a:rPr lang="en-US" sz="2600"/>
              <a:t> </a:t>
            </a:r>
            <a:r>
              <a:rPr lang="fa-IR" sz="2600"/>
              <a:t>تعبیر</a:t>
            </a:r>
            <a:r>
              <a:rPr lang="en-US" sz="2600"/>
              <a:t> </a:t>
            </a:r>
            <a:r>
              <a:rPr lang="fa-IR" sz="2600"/>
              <a:t>نمود</a:t>
            </a:r>
            <a:r>
              <a:rPr lang="en-US" sz="2600"/>
              <a:t>.</a:t>
            </a:r>
          </a:p>
        </p:txBody>
      </p:sp>
      <p:sp>
        <p:nvSpPr>
          <p:cNvPr id="12291" name="Rectangle 5"/>
          <p:cNvSpPr>
            <a:spLocks noChangeArrowheads="1"/>
          </p:cNvSpPr>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fa-IR" sz="3900" b="1">
                <a:solidFill>
                  <a:schemeClr val="tx2"/>
                </a:solidFill>
              </a:rPr>
              <a:t>مسائل</a:t>
            </a:r>
            <a:r>
              <a:rPr lang="en-US" sz="3900" b="1">
                <a:solidFill>
                  <a:schemeClr val="tx2"/>
                </a:solidFill>
              </a:rPr>
              <a:t> </a:t>
            </a:r>
            <a:r>
              <a:rPr lang="fa-IR" sz="3900" b="1">
                <a:solidFill>
                  <a:schemeClr val="tx2"/>
                </a:solidFill>
              </a:rPr>
              <a:t>مناسب</a:t>
            </a:r>
            <a:r>
              <a:rPr lang="en-US" sz="3900" b="1">
                <a:solidFill>
                  <a:schemeClr val="tx2"/>
                </a:solidFill>
              </a:rPr>
              <a:t> </a:t>
            </a:r>
            <a:r>
              <a:rPr lang="fa-IR" sz="3900" b="1">
                <a:solidFill>
                  <a:schemeClr val="tx2"/>
                </a:solidFill>
              </a:rPr>
              <a:t>برای</a:t>
            </a:r>
            <a:r>
              <a:rPr lang="en-US" sz="3900" b="1">
                <a:solidFill>
                  <a:schemeClr val="tx2"/>
                </a:solidFill>
              </a:rPr>
              <a:t> </a:t>
            </a:r>
            <a:r>
              <a:rPr lang="fa-IR" sz="3900" b="1">
                <a:solidFill>
                  <a:schemeClr val="tx2"/>
                </a:solidFill>
              </a:rPr>
              <a:t>یادگیری</a:t>
            </a:r>
            <a:r>
              <a:rPr lang="en-US" sz="3900" b="1">
                <a:solidFill>
                  <a:schemeClr val="tx2"/>
                </a:solidFill>
              </a:rPr>
              <a:t> </a:t>
            </a:r>
            <a:r>
              <a:rPr lang="fa-IR" sz="3900" b="1">
                <a:solidFill>
                  <a:schemeClr val="tx2"/>
                </a:solidFill>
              </a:rPr>
              <a:t>شبکه</a:t>
            </a:r>
            <a:r>
              <a:rPr lang="en-US" sz="3900" b="1">
                <a:solidFill>
                  <a:schemeClr val="tx2"/>
                </a:solidFill>
              </a:rPr>
              <a:t> </a:t>
            </a:r>
            <a:r>
              <a:rPr lang="fa-IR" sz="3900" b="1">
                <a:solidFill>
                  <a:schemeClr val="tx2"/>
                </a:solidFill>
              </a:rPr>
              <a:t>های</a:t>
            </a:r>
            <a:r>
              <a:rPr lang="en-US" sz="3900" b="1">
                <a:solidFill>
                  <a:schemeClr val="tx2"/>
                </a:solidFill>
              </a:rPr>
              <a:t> </a:t>
            </a:r>
            <a:r>
              <a:rPr lang="fa-IR" sz="3900" b="1">
                <a:solidFill>
                  <a:schemeClr val="tx2"/>
                </a:solidFill>
              </a:rPr>
              <a:t>عصبی</a:t>
            </a:r>
            <a:endParaRPr lang="en-US" sz="3900" b="1">
              <a:solidFill>
                <a:schemeClr val="tx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0" y="457200"/>
            <a:ext cx="7261225" cy="671513"/>
          </a:xfrm>
        </p:spPr>
        <p:txBody>
          <a:bodyPr/>
          <a:lstStyle/>
          <a:p>
            <a:pPr algn="r" eaLnBrk="1" hangingPunct="1"/>
            <a:r>
              <a:rPr lang="fa-IR" sz="3500" smtClean="0"/>
              <a:t>روشی که وزنها یاد گرفته میشوند:</a:t>
            </a:r>
            <a:br>
              <a:rPr lang="fa-IR" sz="3500" smtClean="0"/>
            </a:br>
            <a:endParaRPr lang="en-US" sz="3500" smtClean="0"/>
          </a:p>
        </p:txBody>
      </p:sp>
      <p:sp>
        <p:nvSpPr>
          <p:cNvPr id="55299" name="Text Box 3"/>
          <p:cNvSpPr txBox="1">
            <a:spLocks noChangeArrowheads="1"/>
          </p:cNvSpPr>
          <p:nvPr/>
        </p:nvSpPr>
        <p:spPr bwMode="auto">
          <a:xfrm>
            <a:off x="755650" y="4833938"/>
            <a:ext cx="7632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a-IR" sz="2400"/>
              <a:t>تصویر به شبکه ارائه شده و وزنهای پیکسلهای فعال بتدریج اضافه میشوند. وزن پیکسلهای غیر موثر نیز بتدریج کاهش میابد.</a:t>
            </a:r>
          </a:p>
        </p:txBody>
      </p:sp>
      <p:pic>
        <p:nvPicPr>
          <p:cNvPr id="55300" name="Picture 4" descr="recon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350" y="3330575"/>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5"/>
          <p:cNvSpPr txBox="1">
            <a:spLocks noChangeArrowheads="1"/>
          </p:cNvSpPr>
          <p:nvPr/>
        </p:nvSpPr>
        <p:spPr bwMode="auto">
          <a:xfrm>
            <a:off x="3581400" y="4400550"/>
            <a:ext cx="1711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a-IR" sz="2000">
                <a:solidFill>
                  <a:srgbClr val="3333CC"/>
                </a:solidFill>
              </a:rPr>
              <a:t>تصویر ورودی</a:t>
            </a:r>
            <a:endParaRPr lang="en-US" sz="2000">
              <a:solidFill>
                <a:srgbClr val="3333CC"/>
              </a:solidFill>
            </a:endParaRPr>
          </a:p>
        </p:txBody>
      </p:sp>
      <p:pic>
        <p:nvPicPr>
          <p:cNvPr id="55302" name="Picture 6" descr="outw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557338"/>
            <a:ext cx="79819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Line 7"/>
          <p:cNvSpPr>
            <a:spLocks noChangeShapeType="1"/>
          </p:cNvSpPr>
          <p:nvPr/>
        </p:nvSpPr>
        <p:spPr bwMode="auto">
          <a:xfrm flipV="1">
            <a:off x="5076825" y="2781300"/>
            <a:ext cx="2987675"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4" name="Line 8"/>
          <p:cNvSpPr>
            <a:spLocks noChangeShapeType="1"/>
          </p:cNvSpPr>
          <p:nvPr/>
        </p:nvSpPr>
        <p:spPr bwMode="auto">
          <a:xfrm flipV="1">
            <a:off x="4643438" y="2708275"/>
            <a:ext cx="288925"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5" name="Line 9"/>
          <p:cNvSpPr>
            <a:spLocks noChangeShapeType="1"/>
          </p:cNvSpPr>
          <p:nvPr/>
        </p:nvSpPr>
        <p:spPr bwMode="auto">
          <a:xfrm flipH="1" flipV="1">
            <a:off x="4248150" y="2744788"/>
            <a:ext cx="252413"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6" name="Line 10"/>
          <p:cNvSpPr>
            <a:spLocks noChangeShapeType="1"/>
          </p:cNvSpPr>
          <p:nvPr/>
        </p:nvSpPr>
        <p:spPr bwMode="auto">
          <a:xfrm flipV="1">
            <a:off x="4751388" y="2744788"/>
            <a:ext cx="1008062"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7" name="Line 11"/>
          <p:cNvSpPr>
            <a:spLocks noChangeShapeType="1"/>
          </p:cNvSpPr>
          <p:nvPr/>
        </p:nvSpPr>
        <p:spPr bwMode="auto">
          <a:xfrm flipV="1">
            <a:off x="4824413" y="2744788"/>
            <a:ext cx="1655762"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8" name="Line 12"/>
          <p:cNvSpPr>
            <a:spLocks noChangeShapeType="1"/>
          </p:cNvSpPr>
          <p:nvPr/>
        </p:nvSpPr>
        <p:spPr bwMode="auto">
          <a:xfrm flipV="1">
            <a:off x="4967288" y="2744788"/>
            <a:ext cx="2376487"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9" name="Line 13"/>
          <p:cNvSpPr>
            <a:spLocks noChangeShapeType="1"/>
          </p:cNvSpPr>
          <p:nvPr/>
        </p:nvSpPr>
        <p:spPr bwMode="auto">
          <a:xfrm flipH="1" flipV="1">
            <a:off x="1042988" y="2781300"/>
            <a:ext cx="2989262"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0" name="Line 14"/>
          <p:cNvSpPr>
            <a:spLocks noChangeShapeType="1"/>
          </p:cNvSpPr>
          <p:nvPr/>
        </p:nvSpPr>
        <p:spPr bwMode="auto">
          <a:xfrm flipH="1" flipV="1">
            <a:off x="1908175" y="2781300"/>
            <a:ext cx="2232025"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1" name="Line 15"/>
          <p:cNvSpPr>
            <a:spLocks noChangeShapeType="1"/>
          </p:cNvSpPr>
          <p:nvPr/>
        </p:nvSpPr>
        <p:spPr bwMode="auto">
          <a:xfrm flipH="1" flipV="1">
            <a:off x="2663825" y="2744788"/>
            <a:ext cx="1620838"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2" name="Line 16"/>
          <p:cNvSpPr>
            <a:spLocks noChangeShapeType="1"/>
          </p:cNvSpPr>
          <p:nvPr/>
        </p:nvSpPr>
        <p:spPr bwMode="auto">
          <a:xfrm flipH="1" flipV="1">
            <a:off x="3384550" y="2744788"/>
            <a:ext cx="971550"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3" name="Oval 17"/>
          <p:cNvSpPr>
            <a:spLocks noChangeArrowheads="1"/>
          </p:cNvSpPr>
          <p:nvPr/>
        </p:nvSpPr>
        <p:spPr bwMode="auto">
          <a:xfrm>
            <a:off x="75565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14" name="Oval 18"/>
          <p:cNvSpPr>
            <a:spLocks noChangeArrowheads="1"/>
          </p:cNvSpPr>
          <p:nvPr/>
        </p:nvSpPr>
        <p:spPr bwMode="auto">
          <a:xfrm>
            <a:off x="151130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15" name="Oval 19"/>
          <p:cNvSpPr>
            <a:spLocks noChangeArrowheads="1"/>
          </p:cNvSpPr>
          <p:nvPr/>
        </p:nvSpPr>
        <p:spPr bwMode="auto">
          <a:xfrm>
            <a:off x="2339975"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16" name="Oval 20"/>
          <p:cNvSpPr>
            <a:spLocks noChangeArrowheads="1"/>
          </p:cNvSpPr>
          <p:nvPr/>
        </p:nvSpPr>
        <p:spPr bwMode="auto">
          <a:xfrm>
            <a:off x="3095625"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17" name="Oval 21"/>
          <p:cNvSpPr>
            <a:spLocks noChangeArrowheads="1"/>
          </p:cNvSpPr>
          <p:nvPr/>
        </p:nvSpPr>
        <p:spPr bwMode="auto">
          <a:xfrm>
            <a:off x="392430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18" name="Oval 22"/>
          <p:cNvSpPr>
            <a:spLocks noChangeArrowheads="1"/>
          </p:cNvSpPr>
          <p:nvPr/>
        </p:nvSpPr>
        <p:spPr bwMode="auto">
          <a:xfrm>
            <a:off x="467995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19" name="Oval 23"/>
          <p:cNvSpPr>
            <a:spLocks noChangeArrowheads="1"/>
          </p:cNvSpPr>
          <p:nvPr/>
        </p:nvSpPr>
        <p:spPr bwMode="auto">
          <a:xfrm>
            <a:off x="554513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20" name="Oval 24"/>
          <p:cNvSpPr>
            <a:spLocks noChangeArrowheads="1"/>
          </p:cNvSpPr>
          <p:nvPr/>
        </p:nvSpPr>
        <p:spPr bwMode="auto">
          <a:xfrm>
            <a:off x="630078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21" name="Oval 25"/>
          <p:cNvSpPr>
            <a:spLocks noChangeArrowheads="1"/>
          </p:cNvSpPr>
          <p:nvPr/>
        </p:nvSpPr>
        <p:spPr bwMode="auto">
          <a:xfrm>
            <a:off x="716438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22" name="Oval 26"/>
          <p:cNvSpPr>
            <a:spLocks noChangeArrowheads="1"/>
          </p:cNvSpPr>
          <p:nvPr/>
        </p:nvSpPr>
        <p:spPr bwMode="auto">
          <a:xfrm>
            <a:off x="792003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23" name="Text Box 27"/>
          <p:cNvSpPr txBox="1">
            <a:spLocks noChangeArrowheads="1"/>
          </p:cNvSpPr>
          <p:nvPr/>
        </p:nvSpPr>
        <p:spPr bwMode="auto">
          <a:xfrm>
            <a:off x="576263" y="981075"/>
            <a:ext cx="7920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800"/>
              <a:t>  </a:t>
            </a:r>
            <a:r>
              <a:rPr lang="en-US" sz="2400"/>
              <a:t>1       2        3       4        5       6        7       8        9       0</a:t>
            </a:r>
          </a:p>
        </p:txBody>
      </p:sp>
      <p:sp>
        <p:nvSpPr>
          <p:cNvPr id="55324" name="Line 28"/>
          <p:cNvSpPr>
            <a:spLocks noChangeShapeType="1"/>
          </p:cNvSpPr>
          <p:nvPr/>
        </p:nvSpPr>
        <p:spPr bwMode="auto">
          <a:xfrm flipV="1">
            <a:off x="97155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5" name="Line 29"/>
          <p:cNvSpPr>
            <a:spLocks noChangeShapeType="1"/>
          </p:cNvSpPr>
          <p:nvPr/>
        </p:nvSpPr>
        <p:spPr bwMode="auto">
          <a:xfrm flipV="1">
            <a:off x="172720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6" name="Line 30"/>
          <p:cNvSpPr>
            <a:spLocks noChangeShapeType="1"/>
          </p:cNvSpPr>
          <p:nvPr/>
        </p:nvSpPr>
        <p:spPr bwMode="auto">
          <a:xfrm flipV="1">
            <a:off x="2555875" y="1449388"/>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7" name="Line 31"/>
          <p:cNvSpPr>
            <a:spLocks noChangeShapeType="1"/>
          </p:cNvSpPr>
          <p:nvPr/>
        </p:nvSpPr>
        <p:spPr bwMode="auto">
          <a:xfrm flipV="1">
            <a:off x="3311525" y="1449388"/>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8" name="Line 32"/>
          <p:cNvSpPr>
            <a:spLocks noChangeShapeType="1"/>
          </p:cNvSpPr>
          <p:nvPr/>
        </p:nvSpPr>
        <p:spPr bwMode="auto">
          <a:xfrm flipV="1">
            <a:off x="417671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9" name="Line 33"/>
          <p:cNvSpPr>
            <a:spLocks noChangeShapeType="1"/>
          </p:cNvSpPr>
          <p:nvPr/>
        </p:nvSpPr>
        <p:spPr bwMode="auto">
          <a:xfrm flipV="1">
            <a:off x="493236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30" name="Line 34"/>
          <p:cNvSpPr>
            <a:spLocks noChangeShapeType="1"/>
          </p:cNvSpPr>
          <p:nvPr/>
        </p:nvSpPr>
        <p:spPr bwMode="auto">
          <a:xfrm flipV="1">
            <a:off x="579596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31" name="Line 35"/>
          <p:cNvSpPr>
            <a:spLocks noChangeShapeType="1"/>
          </p:cNvSpPr>
          <p:nvPr/>
        </p:nvSpPr>
        <p:spPr bwMode="auto">
          <a:xfrm flipV="1">
            <a:off x="655161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32" name="Line 36"/>
          <p:cNvSpPr>
            <a:spLocks noChangeShapeType="1"/>
          </p:cNvSpPr>
          <p:nvPr/>
        </p:nvSpPr>
        <p:spPr bwMode="auto">
          <a:xfrm flipV="1">
            <a:off x="741680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33" name="Line 37"/>
          <p:cNvSpPr>
            <a:spLocks noChangeShapeType="1"/>
          </p:cNvSpPr>
          <p:nvPr/>
        </p:nvSpPr>
        <p:spPr bwMode="auto">
          <a:xfrm flipV="1">
            <a:off x="817245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descr="out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570038"/>
            <a:ext cx="79819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p:cNvSpPr>
            <a:spLocks noGrp="1" noChangeArrowheads="1"/>
          </p:cNvSpPr>
          <p:nvPr>
            <p:ph type="title"/>
          </p:nvPr>
        </p:nvSpPr>
        <p:spPr>
          <a:xfrm>
            <a:off x="381000" y="-304800"/>
            <a:ext cx="7413625" cy="1143000"/>
          </a:xfrm>
        </p:spPr>
        <p:txBody>
          <a:bodyPr/>
          <a:lstStyle/>
          <a:p>
            <a:pPr algn="r" eaLnBrk="1" hangingPunct="1"/>
            <a:r>
              <a:rPr lang="fa-IR" sz="3500" smtClean="0"/>
              <a:t>شکل گیری وزنها:</a:t>
            </a:r>
            <a:endParaRPr lang="en-US" sz="3500" smtClean="0"/>
          </a:p>
        </p:txBody>
      </p:sp>
      <p:pic>
        <p:nvPicPr>
          <p:cNvPr id="56324" name="Picture 5" descr="recon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330575"/>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Line 7"/>
          <p:cNvSpPr>
            <a:spLocks noChangeShapeType="1"/>
          </p:cNvSpPr>
          <p:nvPr/>
        </p:nvSpPr>
        <p:spPr bwMode="auto">
          <a:xfrm flipV="1">
            <a:off x="5076825" y="2781300"/>
            <a:ext cx="2987675"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6" name="Line 8"/>
          <p:cNvSpPr>
            <a:spLocks noChangeShapeType="1"/>
          </p:cNvSpPr>
          <p:nvPr/>
        </p:nvSpPr>
        <p:spPr bwMode="auto">
          <a:xfrm flipV="1">
            <a:off x="4643438" y="2708275"/>
            <a:ext cx="288925"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7" name="Line 9"/>
          <p:cNvSpPr>
            <a:spLocks noChangeShapeType="1"/>
          </p:cNvSpPr>
          <p:nvPr/>
        </p:nvSpPr>
        <p:spPr bwMode="auto">
          <a:xfrm flipH="1" flipV="1">
            <a:off x="4248150" y="2744788"/>
            <a:ext cx="252413"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8" name="Line 10"/>
          <p:cNvSpPr>
            <a:spLocks noChangeShapeType="1"/>
          </p:cNvSpPr>
          <p:nvPr/>
        </p:nvSpPr>
        <p:spPr bwMode="auto">
          <a:xfrm flipV="1">
            <a:off x="4751388" y="2744788"/>
            <a:ext cx="1008062"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9" name="Line 11"/>
          <p:cNvSpPr>
            <a:spLocks noChangeShapeType="1"/>
          </p:cNvSpPr>
          <p:nvPr/>
        </p:nvSpPr>
        <p:spPr bwMode="auto">
          <a:xfrm flipV="1">
            <a:off x="4824413" y="2744788"/>
            <a:ext cx="1655762"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0" name="Line 12"/>
          <p:cNvSpPr>
            <a:spLocks noChangeShapeType="1"/>
          </p:cNvSpPr>
          <p:nvPr/>
        </p:nvSpPr>
        <p:spPr bwMode="auto">
          <a:xfrm flipV="1">
            <a:off x="4967288" y="2744788"/>
            <a:ext cx="2376487"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1" name="Line 13"/>
          <p:cNvSpPr>
            <a:spLocks noChangeShapeType="1"/>
          </p:cNvSpPr>
          <p:nvPr/>
        </p:nvSpPr>
        <p:spPr bwMode="auto">
          <a:xfrm flipH="1" flipV="1">
            <a:off x="1042988" y="2781300"/>
            <a:ext cx="2989262"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2" name="Line 14"/>
          <p:cNvSpPr>
            <a:spLocks noChangeShapeType="1"/>
          </p:cNvSpPr>
          <p:nvPr/>
        </p:nvSpPr>
        <p:spPr bwMode="auto">
          <a:xfrm flipH="1" flipV="1">
            <a:off x="1908175" y="2781300"/>
            <a:ext cx="2232025"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3" name="Line 15"/>
          <p:cNvSpPr>
            <a:spLocks noChangeShapeType="1"/>
          </p:cNvSpPr>
          <p:nvPr/>
        </p:nvSpPr>
        <p:spPr bwMode="auto">
          <a:xfrm flipH="1" flipV="1">
            <a:off x="2663825" y="2744788"/>
            <a:ext cx="1620838"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4" name="Line 16"/>
          <p:cNvSpPr>
            <a:spLocks noChangeShapeType="1"/>
          </p:cNvSpPr>
          <p:nvPr/>
        </p:nvSpPr>
        <p:spPr bwMode="auto">
          <a:xfrm flipH="1" flipV="1">
            <a:off x="3384550" y="2744788"/>
            <a:ext cx="971550"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5" name="Oval 17"/>
          <p:cNvSpPr>
            <a:spLocks noChangeArrowheads="1"/>
          </p:cNvSpPr>
          <p:nvPr/>
        </p:nvSpPr>
        <p:spPr bwMode="auto">
          <a:xfrm>
            <a:off x="75565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6336" name="Oval 18"/>
          <p:cNvSpPr>
            <a:spLocks noChangeArrowheads="1"/>
          </p:cNvSpPr>
          <p:nvPr/>
        </p:nvSpPr>
        <p:spPr bwMode="auto">
          <a:xfrm>
            <a:off x="151130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6337" name="Oval 19"/>
          <p:cNvSpPr>
            <a:spLocks noChangeArrowheads="1"/>
          </p:cNvSpPr>
          <p:nvPr/>
        </p:nvSpPr>
        <p:spPr bwMode="auto">
          <a:xfrm>
            <a:off x="2339975"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6338" name="Oval 20"/>
          <p:cNvSpPr>
            <a:spLocks noChangeArrowheads="1"/>
          </p:cNvSpPr>
          <p:nvPr/>
        </p:nvSpPr>
        <p:spPr bwMode="auto">
          <a:xfrm>
            <a:off x="3095625"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6339" name="Oval 21"/>
          <p:cNvSpPr>
            <a:spLocks noChangeArrowheads="1"/>
          </p:cNvSpPr>
          <p:nvPr/>
        </p:nvSpPr>
        <p:spPr bwMode="auto">
          <a:xfrm>
            <a:off x="392430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6340" name="Oval 22"/>
          <p:cNvSpPr>
            <a:spLocks noChangeArrowheads="1"/>
          </p:cNvSpPr>
          <p:nvPr/>
        </p:nvSpPr>
        <p:spPr bwMode="auto">
          <a:xfrm>
            <a:off x="467995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6341" name="Oval 23"/>
          <p:cNvSpPr>
            <a:spLocks noChangeArrowheads="1"/>
          </p:cNvSpPr>
          <p:nvPr/>
        </p:nvSpPr>
        <p:spPr bwMode="auto">
          <a:xfrm>
            <a:off x="554513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6342" name="Oval 24"/>
          <p:cNvSpPr>
            <a:spLocks noChangeArrowheads="1"/>
          </p:cNvSpPr>
          <p:nvPr/>
        </p:nvSpPr>
        <p:spPr bwMode="auto">
          <a:xfrm>
            <a:off x="630078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6343" name="Oval 25"/>
          <p:cNvSpPr>
            <a:spLocks noChangeArrowheads="1"/>
          </p:cNvSpPr>
          <p:nvPr/>
        </p:nvSpPr>
        <p:spPr bwMode="auto">
          <a:xfrm>
            <a:off x="716438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6344" name="Oval 26"/>
          <p:cNvSpPr>
            <a:spLocks noChangeArrowheads="1"/>
          </p:cNvSpPr>
          <p:nvPr/>
        </p:nvSpPr>
        <p:spPr bwMode="auto">
          <a:xfrm>
            <a:off x="792003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6345" name="Text Box 27"/>
          <p:cNvSpPr txBox="1">
            <a:spLocks noChangeArrowheads="1"/>
          </p:cNvSpPr>
          <p:nvPr/>
        </p:nvSpPr>
        <p:spPr bwMode="auto">
          <a:xfrm>
            <a:off x="576263" y="981075"/>
            <a:ext cx="7920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800"/>
              <a:t>  </a:t>
            </a:r>
            <a:r>
              <a:rPr lang="en-US" sz="2400"/>
              <a:t>1       2        3       4        5       6        7       8        9       0</a:t>
            </a:r>
          </a:p>
        </p:txBody>
      </p:sp>
      <p:sp>
        <p:nvSpPr>
          <p:cNvPr id="56346" name="Line 28"/>
          <p:cNvSpPr>
            <a:spLocks noChangeShapeType="1"/>
          </p:cNvSpPr>
          <p:nvPr/>
        </p:nvSpPr>
        <p:spPr bwMode="auto">
          <a:xfrm flipV="1">
            <a:off x="97155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7" name="Line 29"/>
          <p:cNvSpPr>
            <a:spLocks noChangeShapeType="1"/>
          </p:cNvSpPr>
          <p:nvPr/>
        </p:nvSpPr>
        <p:spPr bwMode="auto">
          <a:xfrm flipV="1">
            <a:off x="172720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8" name="Line 30"/>
          <p:cNvSpPr>
            <a:spLocks noChangeShapeType="1"/>
          </p:cNvSpPr>
          <p:nvPr/>
        </p:nvSpPr>
        <p:spPr bwMode="auto">
          <a:xfrm flipV="1">
            <a:off x="2555875" y="1449388"/>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9" name="Line 31"/>
          <p:cNvSpPr>
            <a:spLocks noChangeShapeType="1"/>
          </p:cNvSpPr>
          <p:nvPr/>
        </p:nvSpPr>
        <p:spPr bwMode="auto">
          <a:xfrm flipV="1">
            <a:off x="3311525" y="1449388"/>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50" name="Line 32"/>
          <p:cNvSpPr>
            <a:spLocks noChangeShapeType="1"/>
          </p:cNvSpPr>
          <p:nvPr/>
        </p:nvSpPr>
        <p:spPr bwMode="auto">
          <a:xfrm flipV="1">
            <a:off x="417671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51" name="Line 33"/>
          <p:cNvSpPr>
            <a:spLocks noChangeShapeType="1"/>
          </p:cNvSpPr>
          <p:nvPr/>
        </p:nvSpPr>
        <p:spPr bwMode="auto">
          <a:xfrm flipV="1">
            <a:off x="493236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52" name="Line 34"/>
          <p:cNvSpPr>
            <a:spLocks noChangeShapeType="1"/>
          </p:cNvSpPr>
          <p:nvPr/>
        </p:nvSpPr>
        <p:spPr bwMode="auto">
          <a:xfrm flipV="1">
            <a:off x="579596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53" name="Line 35"/>
          <p:cNvSpPr>
            <a:spLocks noChangeShapeType="1"/>
          </p:cNvSpPr>
          <p:nvPr/>
        </p:nvSpPr>
        <p:spPr bwMode="auto">
          <a:xfrm flipV="1">
            <a:off x="655161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54" name="Line 36"/>
          <p:cNvSpPr>
            <a:spLocks noChangeShapeType="1"/>
          </p:cNvSpPr>
          <p:nvPr/>
        </p:nvSpPr>
        <p:spPr bwMode="auto">
          <a:xfrm flipV="1">
            <a:off x="741680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55" name="Line 37"/>
          <p:cNvSpPr>
            <a:spLocks noChangeShapeType="1"/>
          </p:cNvSpPr>
          <p:nvPr/>
        </p:nvSpPr>
        <p:spPr bwMode="auto">
          <a:xfrm flipV="1">
            <a:off x="817245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56" name="Text Box 38"/>
          <p:cNvSpPr txBox="1">
            <a:spLocks noChangeArrowheads="1"/>
          </p:cNvSpPr>
          <p:nvPr/>
        </p:nvSpPr>
        <p:spPr bwMode="auto">
          <a:xfrm>
            <a:off x="3581400" y="4400550"/>
            <a:ext cx="1711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a-IR" sz="2000">
                <a:solidFill>
                  <a:srgbClr val="3333CC"/>
                </a:solidFill>
              </a:rPr>
              <a:t>تصویر ورودی</a:t>
            </a:r>
            <a:endParaRPr lang="en-US" sz="2000">
              <a:solidFill>
                <a:srgbClr val="3333CC"/>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descr="out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570038"/>
            <a:ext cx="79819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p:cNvSpPr>
            <a:spLocks noGrp="1" noChangeArrowheads="1"/>
          </p:cNvSpPr>
          <p:nvPr>
            <p:ph type="title"/>
          </p:nvPr>
        </p:nvSpPr>
        <p:spPr>
          <a:xfrm>
            <a:off x="358775" y="-90488"/>
            <a:ext cx="8229600" cy="1143001"/>
          </a:xfrm>
        </p:spPr>
        <p:txBody>
          <a:bodyPr/>
          <a:lstStyle/>
          <a:p>
            <a:pPr eaLnBrk="1" hangingPunct="1"/>
            <a:endParaRPr lang="en-US" sz="3500" smtClean="0"/>
          </a:p>
        </p:txBody>
      </p:sp>
      <p:pic>
        <p:nvPicPr>
          <p:cNvPr id="57348" name="Picture 5" descr="recon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330575"/>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Line 7"/>
          <p:cNvSpPr>
            <a:spLocks noChangeShapeType="1"/>
          </p:cNvSpPr>
          <p:nvPr/>
        </p:nvSpPr>
        <p:spPr bwMode="auto">
          <a:xfrm flipV="1">
            <a:off x="5076825" y="2781300"/>
            <a:ext cx="2987675"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0" name="Line 8"/>
          <p:cNvSpPr>
            <a:spLocks noChangeShapeType="1"/>
          </p:cNvSpPr>
          <p:nvPr/>
        </p:nvSpPr>
        <p:spPr bwMode="auto">
          <a:xfrm flipV="1">
            <a:off x="4643438" y="2708275"/>
            <a:ext cx="288925"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1" name="Line 9"/>
          <p:cNvSpPr>
            <a:spLocks noChangeShapeType="1"/>
          </p:cNvSpPr>
          <p:nvPr/>
        </p:nvSpPr>
        <p:spPr bwMode="auto">
          <a:xfrm flipH="1" flipV="1">
            <a:off x="4248150" y="2744788"/>
            <a:ext cx="252413"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2" name="Line 10"/>
          <p:cNvSpPr>
            <a:spLocks noChangeShapeType="1"/>
          </p:cNvSpPr>
          <p:nvPr/>
        </p:nvSpPr>
        <p:spPr bwMode="auto">
          <a:xfrm flipV="1">
            <a:off x="4751388" y="2744788"/>
            <a:ext cx="1008062"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3" name="Line 11"/>
          <p:cNvSpPr>
            <a:spLocks noChangeShapeType="1"/>
          </p:cNvSpPr>
          <p:nvPr/>
        </p:nvSpPr>
        <p:spPr bwMode="auto">
          <a:xfrm flipV="1">
            <a:off x="4824413" y="2744788"/>
            <a:ext cx="1655762"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4" name="Line 12"/>
          <p:cNvSpPr>
            <a:spLocks noChangeShapeType="1"/>
          </p:cNvSpPr>
          <p:nvPr/>
        </p:nvSpPr>
        <p:spPr bwMode="auto">
          <a:xfrm flipV="1">
            <a:off x="4967288" y="2744788"/>
            <a:ext cx="2376487"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5" name="Line 13"/>
          <p:cNvSpPr>
            <a:spLocks noChangeShapeType="1"/>
          </p:cNvSpPr>
          <p:nvPr/>
        </p:nvSpPr>
        <p:spPr bwMode="auto">
          <a:xfrm flipH="1" flipV="1">
            <a:off x="1042988" y="2781300"/>
            <a:ext cx="2989262"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6" name="Line 14"/>
          <p:cNvSpPr>
            <a:spLocks noChangeShapeType="1"/>
          </p:cNvSpPr>
          <p:nvPr/>
        </p:nvSpPr>
        <p:spPr bwMode="auto">
          <a:xfrm flipH="1" flipV="1">
            <a:off x="1908175" y="2781300"/>
            <a:ext cx="2232025"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7" name="Line 15"/>
          <p:cNvSpPr>
            <a:spLocks noChangeShapeType="1"/>
          </p:cNvSpPr>
          <p:nvPr/>
        </p:nvSpPr>
        <p:spPr bwMode="auto">
          <a:xfrm flipH="1" flipV="1">
            <a:off x="2663825" y="2744788"/>
            <a:ext cx="1620838"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8" name="Line 16"/>
          <p:cNvSpPr>
            <a:spLocks noChangeShapeType="1"/>
          </p:cNvSpPr>
          <p:nvPr/>
        </p:nvSpPr>
        <p:spPr bwMode="auto">
          <a:xfrm flipH="1" flipV="1">
            <a:off x="3384550" y="2744788"/>
            <a:ext cx="971550"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9" name="Oval 17"/>
          <p:cNvSpPr>
            <a:spLocks noChangeArrowheads="1"/>
          </p:cNvSpPr>
          <p:nvPr/>
        </p:nvSpPr>
        <p:spPr bwMode="auto">
          <a:xfrm>
            <a:off x="75565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60" name="Oval 18"/>
          <p:cNvSpPr>
            <a:spLocks noChangeArrowheads="1"/>
          </p:cNvSpPr>
          <p:nvPr/>
        </p:nvSpPr>
        <p:spPr bwMode="auto">
          <a:xfrm>
            <a:off x="151130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61" name="Oval 19"/>
          <p:cNvSpPr>
            <a:spLocks noChangeArrowheads="1"/>
          </p:cNvSpPr>
          <p:nvPr/>
        </p:nvSpPr>
        <p:spPr bwMode="auto">
          <a:xfrm>
            <a:off x="2339975"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62" name="Oval 20"/>
          <p:cNvSpPr>
            <a:spLocks noChangeArrowheads="1"/>
          </p:cNvSpPr>
          <p:nvPr/>
        </p:nvSpPr>
        <p:spPr bwMode="auto">
          <a:xfrm>
            <a:off x="3095625"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63" name="Oval 21"/>
          <p:cNvSpPr>
            <a:spLocks noChangeArrowheads="1"/>
          </p:cNvSpPr>
          <p:nvPr/>
        </p:nvSpPr>
        <p:spPr bwMode="auto">
          <a:xfrm>
            <a:off x="392430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64" name="Oval 22"/>
          <p:cNvSpPr>
            <a:spLocks noChangeArrowheads="1"/>
          </p:cNvSpPr>
          <p:nvPr/>
        </p:nvSpPr>
        <p:spPr bwMode="auto">
          <a:xfrm>
            <a:off x="467995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65" name="Oval 23"/>
          <p:cNvSpPr>
            <a:spLocks noChangeArrowheads="1"/>
          </p:cNvSpPr>
          <p:nvPr/>
        </p:nvSpPr>
        <p:spPr bwMode="auto">
          <a:xfrm>
            <a:off x="554513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66" name="Oval 24"/>
          <p:cNvSpPr>
            <a:spLocks noChangeArrowheads="1"/>
          </p:cNvSpPr>
          <p:nvPr/>
        </p:nvSpPr>
        <p:spPr bwMode="auto">
          <a:xfrm>
            <a:off x="630078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67" name="Oval 25"/>
          <p:cNvSpPr>
            <a:spLocks noChangeArrowheads="1"/>
          </p:cNvSpPr>
          <p:nvPr/>
        </p:nvSpPr>
        <p:spPr bwMode="auto">
          <a:xfrm>
            <a:off x="716438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68" name="Oval 26"/>
          <p:cNvSpPr>
            <a:spLocks noChangeArrowheads="1"/>
          </p:cNvSpPr>
          <p:nvPr/>
        </p:nvSpPr>
        <p:spPr bwMode="auto">
          <a:xfrm>
            <a:off x="792003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69" name="Text Box 27"/>
          <p:cNvSpPr txBox="1">
            <a:spLocks noChangeArrowheads="1"/>
          </p:cNvSpPr>
          <p:nvPr/>
        </p:nvSpPr>
        <p:spPr bwMode="auto">
          <a:xfrm>
            <a:off x="576263" y="981075"/>
            <a:ext cx="7920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800"/>
              <a:t>  </a:t>
            </a:r>
            <a:r>
              <a:rPr lang="en-US" sz="2400"/>
              <a:t>1       2        3       4        5       6        7       8        9       0</a:t>
            </a:r>
          </a:p>
        </p:txBody>
      </p:sp>
      <p:sp>
        <p:nvSpPr>
          <p:cNvPr id="57370" name="Line 28"/>
          <p:cNvSpPr>
            <a:spLocks noChangeShapeType="1"/>
          </p:cNvSpPr>
          <p:nvPr/>
        </p:nvSpPr>
        <p:spPr bwMode="auto">
          <a:xfrm flipV="1">
            <a:off x="97155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1" name="Line 29"/>
          <p:cNvSpPr>
            <a:spLocks noChangeShapeType="1"/>
          </p:cNvSpPr>
          <p:nvPr/>
        </p:nvSpPr>
        <p:spPr bwMode="auto">
          <a:xfrm flipV="1">
            <a:off x="172720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2" name="Line 30"/>
          <p:cNvSpPr>
            <a:spLocks noChangeShapeType="1"/>
          </p:cNvSpPr>
          <p:nvPr/>
        </p:nvSpPr>
        <p:spPr bwMode="auto">
          <a:xfrm flipV="1">
            <a:off x="2555875" y="1449388"/>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3" name="Line 31"/>
          <p:cNvSpPr>
            <a:spLocks noChangeShapeType="1"/>
          </p:cNvSpPr>
          <p:nvPr/>
        </p:nvSpPr>
        <p:spPr bwMode="auto">
          <a:xfrm flipV="1">
            <a:off x="3311525" y="1449388"/>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4" name="Line 32"/>
          <p:cNvSpPr>
            <a:spLocks noChangeShapeType="1"/>
          </p:cNvSpPr>
          <p:nvPr/>
        </p:nvSpPr>
        <p:spPr bwMode="auto">
          <a:xfrm flipV="1">
            <a:off x="417671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5" name="Line 33"/>
          <p:cNvSpPr>
            <a:spLocks noChangeShapeType="1"/>
          </p:cNvSpPr>
          <p:nvPr/>
        </p:nvSpPr>
        <p:spPr bwMode="auto">
          <a:xfrm flipV="1">
            <a:off x="493236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6" name="Line 34"/>
          <p:cNvSpPr>
            <a:spLocks noChangeShapeType="1"/>
          </p:cNvSpPr>
          <p:nvPr/>
        </p:nvSpPr>
        <p:spPr bwMode="auto">
          <a:xfrm flipV="1">
            <a:off x="579596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7" name="Line 35"/>
          <p:cNvSpPr>
            <a:spLocks noChangeShapeType="1"/>
          </p:cNvSpPr>
          <p:nvPr/>
        </p:nvSpPr>
        <p:spPr bwMode="auto">
          <a:xfrm flipV="1">
            <a:off x="655161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8" name="Line 36"/>
          <p:cNvSpPr>
            <a:spLocks noChangeShapeType="1"/>
          </p:cNvSpPr>
          <p:nvPr/>
        </p:nvSpPr>
        <p:spPr bwMode="auto">
          <a:xfrm flipV="1">
            <a:off x="741680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9" name="Line 37"/>
          <p:cNvSpPr>
            <a:spLocks noChangeShapeType="1"/>
          </p:cNvSpPr>
          <p:nvPr/>
        </p:nvSpPr>
        <p:spPr bwMode="auto">
          <a:xfrm flipV="1">
            <a:off x="817245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80" name="Text Box 38"/>
          <p:cNvSpPr txBox="1">
            <a:spLocks noChangeArrowheads="1"/>
          </p:cNvSpPr>
          <p:nvPr/>
        </p:nvSpPr>
        <p:spPr bwMode="auto">
          <a:xfrm>
            <a:off x="3581400" y="4400550"/>
            <a:ext cx="1711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a-IR" sz="2000">
                <a:solidFill>
                  <a:srgbClr val="3333CC"/>
                </a:solidFill>
              </a:rPr>
              <a:t>تصویر ورودی</a:t>
            </a:r>
            <a:endParaRPr lang="en-US" sz="2000">
              <a:solidFill>
                <a:srgbClr val="3333CC"/>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 descr="outw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570038"/>
            <a:ext cx="79819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title"/>
          </p:nvPr>
        </p:nvSpPr>
        <p:spPr>
          <a:xfrm>
            <a:off x="358775" y="-90488"/>
            <a:ext cx="8229600" cy="1143001"/>
          </a:xfrm>
        </p:spPr>
        <p:txBody>
          <a:bodyPr/>
          <a:lstStyle/>
          <a:p>
            <a:pPr eaLnBrk="1" hangingPunct="1"/>
            <a:endParaRPr lang="en-US" sz="3500" smtClean="0"/>
          </a:p>
        </p:txBody>
      </p:sp>
      <p:pic>
        <p:nvPicPr>
          <p:cNvPr id="58372" name="Picture 5" descr="recon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330575"/>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Line 7"/>
          <p:cNvSpPr>
            <a:spLocks noChangeShapeType="1"/>
          </p:cNvSpPr>
          <p:nvPr/>
        </p:nvSpPr>
        <p:spPr bwMode="auto">
          <a:xfrm flipV="1">
            <a:off x="5076825" y="2781300"/>
            <a:ext cx="2987675"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4" name="Line 8"/>
          <p:cNvSpPr>
            <a:spLocks noChangeShapeType="1"/>
          </p:cNvSpPr>
          <p:nvPr/>
        </p:nvSpPr>
        <p:spPr bwMode="auto">
          <a:xfrm flipV="1">
            <a:off x="4643438" y="2708275"/>
            <a:ext cx="288925"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5" name="Line 9"/>
          <p:cNvSpPr>
            <a:spLocks noChangeShapeType="1"/>
          </p:cNvSpPr>
          <p:nvPr/>
        </p:nvSpPr>
        <p:spPr bwMode="auto">
          <a:xfrm flipH="1" flipV="1">
            <a:off x="4248150" y="2744788"/>
            <a:ext cx="252413"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6" name="Line 10"/>
          <p:cNvSpPr>
            <a:spLocks noChangeShapeType="1"/>
          </p:cNvSpPr>
          <p:nvPr/>
        </p:nvSpPr>
        <p:spPr bwMode="auto">
          <a:xfrm flipV="1">
            <a:off x="4751388" y="2744788"/>
            <a:ext cx="1008062"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7" name="Line 11"/>
          <p:cNvSpPr>
            <a:spLocks noChangeShapeType="1"/>
          </p:cNvSpPr>
          <p:nvPr/>
        </p:nvSpPr>
        <p:spPr bwMode="auto">
          <a:xfrm flipV="1">
            <a:off x="4824413" y="2744788"/>
            <a:ext cx="1655762"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8" name="Line 12"/>
          <p:cNvSpPr>
            <a:spLocks noChangeShapeType="1"/>
          </p:cNvSpPr>
          <p:nvPr/>
        </p:nvSpPr>
        <p:spPr bwMode="auto">
          <a:xfrm flipV="1">
            <a:off x="4967288" y="2744788"/>
            <a:ext cx="2376487"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9" name="Line 13"/>
          <p:cNvSpPr>
            <a:spLocks noChangeShapeType="1"/>
          </p:cNvSpPr>
          <p:nvPr/>
        </p:nvSpPr>
        <p:spPr bwMode="auto">
          <a:xfrm flipH="1" flipV="1">
            <a:off x="1042988" y="2781300"/>
            <a:ext cx="2989262"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0" name="Line 14"/>
          <p:cNvSpPr>
            <a:spLocks noChangeShapeType="1"/>
          </p:cNvSpPr>
          <p:nvPr/>
        </p:nvSpPr>
        <p:spPr bwMode="auto">
          <a:xfrm flipH="1" flipV="1">
            <a:off x="1908175" y="2781300"/>
            <a:ext cx="2232025"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1" name="Line 15"/>
          <p:cNvSpPr>
            <a:spLocks noChangeShapeType="1"/>
          </p:cNvSpPr>
          <p:nvPr/>
        </p:nvSpPr>
        <p:spPr bwMode="auto">
          <a:xfrm flipH="1" flipV="1">
            <a:off x="2663825" y="2744788"/>
            <a:ext cx="1620838"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2" name="Line 16"/>
          <p:cNvSpPr>
            <a:spLocks noChangeShapeType="1"/>
          </p:cNvSpPr>
          <p:nvPr/>
        </p:nvSpPr>
        <p:spPr bwMode="auto">
          <a:xfrm flipH="1" flipV="1">
            <a:off x="3384550" y="2744788"/>
            <a:ext cx="971550"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3" name="Oval 17"/>
          <p:cNvSpPr>
            <a:spLocks noChangeArrowheads="1"/>
          </p:cNvSpPr>
          <p:nvPr/>
        </p:nvSpPr>
        <p:spPr bwMode="auto">
          <a:xfrm>
            <a:off x="75565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4" name="Oval 18"/>
          <p:cNvSpPr>
            <a:spLocks noChangeArrowheads="1"/>
          </p:cNvSpPr>
          <p:nvPr/>
        </p:nvSpPr>
        <p:spPr bwMode="auto">
          <a:xfrm>
            <a:off x="151130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5" name="Oval 19"/>
          <p:cNvSpPr>
            <a:spLocks noChangeArrowheads="1"/>
          </p:cNvSpPr>
          <p:nvPr/>
        </p:nvSpPr>
        <p:spPr bwMode="auto">
          <a:xfrm>
            <a:off x="2339975"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6" name="Oval 20"/>
          <p:cNvSpPr>
            <a:spLocks noChangeArrowheads="1"/>
          </p:cNvSpPr>
          <p:nvPr/>
        </p:nvSpPr>
        <p:spPr bwMode="auto">
          <a:xfrm>
            <a:off x="3095625"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7" name="Oval 21"/>
          <p:cNvSpPr>
            <a:spLocks noChangeArrowheads="1"/>
          </p:cNvSpPr>
          <p:nvPr/>
        </p:nvSpPr>
        <p:spPr bwMode="auto">
          <a:xfrm>
            <a:off x="392430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8" name="Oval 22"/>
          <p:cNvSpPr>
            <a:spLocks noChangeArrowheads="1"/>
          </p:cNvSpPr>
          <p:nvPr/>
        </p:nvSpPr>
        <p:spPr bwMode="auto">
          <a:xfrm>
            <a:off x="467995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9" name="Oval 23"/>
          <p:cNvSpPr>
            <a:spLocks noChangeArrowheads="1"/>
          </p:cNvSpPr>
          <p:nvPr/>
        </p:nvSpPr>
        <p:spPr bwMode="auto">
          <a:xfrm>
            <a:off x="554513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90" name="Oval 24"/>
          <p:cNvSpPr>
            <a:spLocks noChangeArrowheads="1"/>
          </p:cNvSpPr>
          <p:nvPr/>
        </p:nvSpPr>
        <p:spPr bwMode="auto">
          <a:xfrm>
            <a:off x="630078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91" name="Oval 25"/>
          <p:cNvSpPr>
            <a:spLocks noChangeArrowheads="1"/>
          </p:cNvSpPr>
          <p:nvPr/>
        </p:nvSpPr>
        <p:spPr bwMode="auto">
          <a:xfrm>
            <a:off x="716438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92" name="Oval 26"/>
          <p:cNvSpPr>
            <a:spLocks noChangeArrowheads="1"/>
          </p:cNvSpPr>
          <p:nvPr/>
        </p:nvSpPr>
        <p:spPr bwMode="auto">
          <a:xfrm>
            <a:off x="792003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93" name="Text Box 27"/>
          <p:cNvSpPr txBox="1">
            <a:spLocks noChangeArrowheads="1"/>
          </p:cNvSpPr>
          <p:nvPr/>
        </p:nvSpPr>
        <p:spPr bwMode="auto">
          <a:xfrm>
            <a:off x="576263" y="981075"/>
            <a:ext cx="7920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800"/>
              <a:t>  </a:t>
            </a:r>
            <a:r>
              <a:rPr lang="en-US" sz="2400"/>
              <a:t>1       2        3       4        5       6        7       8        9       0</a:t>
            </a:r>
          </a:p>
        </p:txBody>
      </p:sp>
      <p:sp>
        <p:nvSpPr>
          <p:cNvPr id="58394" name="Line 28"/>
          <p:cNvSpPr>
            <a:spLocks noChangeShapeType="1"/>
          </p:cNvSpPr>
          <p:nvPr/>
        </p:nvSpPr>
        <p:spPr bwMode="auto">
          <a:xfrm flipV="1">
            <a:off x="97155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95" name="Line 29"/>
          <p:cNvSpPr>
            <a:spLocks noChangeShapeType="1"/>
          </p:cNvSpPr>
          <p:nvPr/>
        </p:nvSpPr>
        <p:spPr bwMode="auto">
          <a:xfrm flipV="1">
            <a:off x="172720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96" name="Line 30"/>
          <p:cNvSpPr>
            <a:spLocks noChangeShapeType="1"/>
          </p:cNvSpPr>
          <p:nvPr/>
        </p:nvSpPr>
        <p:spPr bwMode="auto">
          <a:xfrm flipV="1">
            <a:off x="2555875" y="1449388"/>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97" name="Line 31"/>
          <p:cNvSpPr>
            <a:spLocks noChangeShapeType="1"/>
          </p:cNvSpPr>
          <p:nvPr/>
        </p:nvSpPr>
        <p:spPr bwMode="auto">
          <a:xfrm flipV="1">
            <a:off x="3311525" y="1449388"/>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98" name="Line 32"/>
          <p:cNvSpPr>
            <a:spLocks noChangeShapeType="1"/>
          </p:cNvSpPr>
          <p:nvPr/>
        </p:nvSpPr>
        <p:spPr bwMode="auto">
          <a:xfrm flipV="1">
            <a:off x="417671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99" name="Line 33"/>
          <p:cNvSpPr>
            <a:spLocks noChangeShapeType="1"/>
          </p:cNvSpPr>
          <p:nvPr/>
        </p:nvSpPr>
        <p:spPr bwMode="auto">
          <a:xfrm flipV="1">
            <a:off x="493236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00" name="Line 34"/>
          <p:cNvSpPr>
            <a:spLocks noChangeShapeType="1"/>
          </p:cNvSpPr>
          <p:nvPr/>
        </p:nvSpPr>
        <p:spPr bwMode="auto">
          <a:xfrm flipV="1">
            <a:off x="579596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01" name="Line 35"/>
          <p:cNvSpPr>
            <a:spLocks noChangeShapeType="1"/>
          </p:cNvSpPr>
          <p:nvPr/>
        </p:nvSpPr>
        <p:spPr bwMode="auto">
          <a:xfrm flipV="1">
            <a:off x="655161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02" name="Line 36"/>
          <p:cNvSpPr>
            <a:spLocks noChangeShapeType="1"/>
          </p:cNvSpPr>
          <p:nvPr/>
        </p:nvSpPr>
        <p:spPr bwMode="auto">
          <a:xfrm flipV="1">
            <a:off x="741680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03" name="Line 37"/>
          <p:cNvSpPr>
            <a:spLocks noChangeShapeType="1"/>
          </p:cNvSpPr>
          <p:nvPr/>
        </p:nvSpPr>
        <p:spPr bwMode="auto">
          <a:xfrm flipV="1">
            <a:off x="817245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04" name="Text Box 38"/>
          <p:cNvSpPr txBox="1">
            <a:spLocks noChangeArrowheads="1"/>
          </p:cNvSpPr>
          <p:nvPr/>
        </p:nvSpPr>
        <p:spPr bwMode="auto">
          <a:xfrm>
            <a:off x="3581400" y="4400550"/>
            <a:ext cx="1711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a-IR" sz="2000">
                <a:solidFill>
                  <a:srgbClr val="3333CC"/>
                </a:solidFill>
              </a:rPr>
              <a:t>تصویر ورودی</a:t>
            </a:r>
            <a:endParaRPr lang="en-US" sz="2000">
              <a:solidFill>
                <a:srgbClr val="3333CC"/>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2" descr="outw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570038"/>
            <a:ext cx="79819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Grp="1" noChangeArrowheads="1"/>
          </p:cNvSpPr>
          <p:nvPr>
            <p:ph type="title"/>
          </p:nvPr>
        </p:nvSpPr>
        <p:spPr>
          <a:xfrm>
            <a:off x="358775" y="-90488"/>
            <a:ext cx="8229600" cy="1143001"/>
          </a:xfrm>
        </p:spPr>
        <p:txBody>
          <a:bodyPr/>
          <a:lstStyle/>
          <a:p>
            <a:pPr eaLnBrk="1" hangingPunct="1"/>
            <a:endParaRPr lang="en-US" sz="3500" smtClean="0"/>
          </a:p>
        </p:txBody>
      </p:sp>
      <p:pic>
        <p:nvPicPr>
          <p:cNvPr id="59396" name="Picture 5" descr="recon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330575"/>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Line 7"/>
          <p:cNvSpPr>
            <a:spLocks noChangeShapeType="1"/>
          </p:cNvSpPr>
          <p:nvPr/>
        </p:nvSpPr>
        <p:spPr bwMode="auto">
          <a:xfrm flipV="1">
            <a:off x="5076825" y="2781300"/>
            <a:ext cx="2987675"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398" name="Line 8"/>
          <p:cNvSpPr>
            <a:spLocks noChangeShapeType="1"/>
          </p:cNvSpPr>
          <p:nvPr/>
        </p:nvSpPr>
        <p:spPr bwMode="auto">
          <a:xfrm flipV="1">
            <a:off x="4643438" y="2708275"/>
            <a:ext cx="288925"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399" name="Line 9"/>
          <p:cNvSpPr>
            <a:spLocks noChangeShapeType="1"/>
          </p:cNvSpPr>
          <p:nvPr/>
        </p:nvSpPr>
        <p:spPr bwMode="auto">
          <a:xfrm flipH="1" flipV="1">
            <a:off x="4248150" y="2744788"/>
            <a:ext cx="252413"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0" name="Line 10"/>
          <p:cNvSpPr>
            <a:spLocks noChangeShapeType="1"/>
          </p:cNvSpPr>
          <p:nvPr/>
        </p:nvSpPr>
        <p:spPr bwMode="auto">
          <a:xfrm flipV="1">
            <a:off x="4751388" y="2744788"/>
            <a:ext cx="1008062"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1" name="Line 11"/>
          <p:cNvSpPr>
            <a:spLocks noChangeShapeType="1"/>
          </p:cNvSpPr>
          <p:nvPr/>
        </p:nvSpPr>
        <p:spPr bwMode="auto">
          <a:xfrm flipV="1">
            <a:off x="4824413" y="2744788"/>
            <a:ext cx="1655762"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2" name="Line 12"/>
          <p:cNvSpPr>
            <a:spLocks noChangeShapeType="1"/>
          </p:cNvSpPr>
          <p:nvPr/>
        </p:nvSpPr>
        <p:spPr bwMode="auto">
          <a:xfrm flipV="1">
            <a:off x="4967288" y="2744788"/>
            <a:ext cx="2376487"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3" name="Line 13"/>
          <p:cNvSpPr>
            <a:spLocks noChangeShapeType="1"/>
          </p:cNvSpPr>
          <p:nvPr/>
        </p:nvSpPr>
        <p:spPr bwMode="auto">
          <a:xfrm flipH="1" flipV="1">
            <a:off x="1042988" y="2781300"/>
            <a:ext cx="2989262"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4" name="Line 14"/>
          <p:cNvSpPr>
            <a:spLocks noChangeShapeType="1"/>
          </p:cNvSpPr>
          <p:nvPr/>
        </p:nvSpPr>
        <p:spPr bwMode="auto">
          <a:xfrm flipH="1" flipV="1">
            <a:off x="1908175" y="2781300"/>
            <a:ext cx="2232025"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5" name="Line 15"/>
          <p:cNvSpPr>
            <a:spLocks noChangeShapeType="1"/>
          </p:cNvSpPr>
          <p:nvPr/>
        </p:nvSpPr>
        <p:spPr bwMode="auto">
          <a:xfrm flipH="1" flipV="1">
            <a:off x="2663825" y="2744788"/>
            <a:ext cx="1620838"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6" name="Line 16"/>
          <p:cNvSpPr>
            <a:spLocks noChangeShapeType="1"/>
          </p:cNvSpPr>
          <p:nvPr/>
        </p:nvSpPr>
        <p:spPr bwMode="auto">
          <a:xfrm flipH="1" flipV="1">
            <a:off x="3384550" y="2744788"/>
            <a:ext cx="971550"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7" name="Oval 17"/>
          <p:cNvSpPr>
            <a:spLocks noChangeArrowheads="1"/>
          </p:cNvSpPr>
          <p:nvPr/>
        </p:nvSpPr>
        <p:spPr bwMode="auto">
          <a:xfrm>
            <a:off x="75565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408" name="Oval 18"/>
          <p:cNvSpPr>
            <a:spLocks noChangeArrowheads="1"/>
          </p:cNvSpPr>
          <p:nvPr/>
        </p:nvSpPr>
        <p:spPr bwMode="auto">
          <a:xfrm>
            <a:off x="151130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409" name="Oval 19"/>
          <p:cNvSpPr>
            <a:spLocks noChangeArrowheads="1"/>
          </p:cNvSpPr>
          <p:nvPr/>
        </p:nvSpPr>
        <p:spPr bwMode="auto">
          <a:xfrm>
            <a:off x="2339975"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410" name="Oval 20"/>
          <p:cNvSpPr>
            <a:spLocks noChangeArrowheads="1"/>
          </p:cNvSpPr>
          <p:nvPr/>
        </p:nvSpPr>
        <p:spPr bwMode="auto">
          <a:xfrm>
            <a:off x="3095625"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411" name="Oval 21"/>
          <p:cNvSpPr>
            <a:spLocks noChangeArrowheads="1"/>
          </p:cNvSpPr>
          <p:nvPr/>
        </p:nvSpPr>
        <p:spPr bwMode="auto">
          <a:xfrm>
            <a:off x="392430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412" name="Oval 22"/>
          <p:cNvSpPr>
            <a:spLocks noChangeArrowheads="1"/>
          </p:cNvSpPr>
          <p:nvPr/>
        </p:nvSpPr>
        <p:spPr bwMode="auto">
          <a:xfrm>
            <a:off x="467995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413" name="Oval 23"/>
          <p:cNvSpPr>
            <a:spLocks noChangeArrowheads="1"/>
          </p:cNvSpPr>
          <p:nvPr/>
        </p:nvSpPr>
        <p:spPr bwMode="auto">
          <a:xfrm>
            <a:off x="554513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414" name="Oval 24"/>
          <p:cNvSpPr>
            <a:spLocks noChangeArrowheads="1"/>
          </p:cNvSpPr>
          <p:nvPr/>
        </p:nvSpPr>
        <p:spPr bwMode="auto">
          <a:xfrm>
            <a:off x="630078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415" name="Oval 25"/>
          <p:cNvSpPr>
            <a:spLocks noChangeArrowheads="1"/>
          </p:cNvSpPr>
          <p:nvPr/>
        </p:nvSpPr>
        <p:spPr bwMode="auto">
          <a:xfrm>
            <a:off x="716438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416" name="Oval 26"/>
          <p:cNvSpPr>
            <a:spLocks noChangeArrowheads="1"/>
          </p:cNvSpPr>
          <p:nvPr/>
        </p:nvSpPr>
        <p:spPr bwMode="auto">
          <a:xfrm>
            <a:off x="792003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417" name="Text Box 27"/>
          <p:cNvSpPr txBox="1">
            <a:spLocks noChangeArrowheads="1"/>
          </p:cNvSpPr>
          <p:nvPr/>
        </p:nvSpPr>
        <p:spPr bwMode="auto">
          <a:xfrm>
            <a:off x="576263" y="981075"/>
            <a:ext cx="7920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800"/>
              <a:t>  </a:t>
            </a:r>
            <a:r>
              <a:rPr lang="en-US" sz="2400"/>
              <a:t>1       2        3       4        5       6        7       8        9       0</a:t>
            </a:r>
          </a:p>
        </p:txBody>
      </p:sp>
      <p:sp>
        <p:nvSpPr>
          <p:cNvPr id="59418" name="Line 28"/>
          <p:cNvSpPr>
            <a:spLocks noChangeShapeType="1"/>
          </p:cNvSpPr>
          <p:nvPr/>
        </p:nvSpPr>
        <p:spPr bwMode="auto">
          <a:xfrm flipV="1">
            <a:off x="97155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9" name="Line 29"/>
          <p:cNvSpPr>
            <a:spLocks noChangeShapeType="1"/>
          </p:cNvSpPr>
          <p:nvPr/>
        </p:nvSpPr>
        <p:spPr bwMode="auto">
          <a:xfrm flipV="1">
            <a:off x="172720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0" name="Line 30"/>
          <p:cNvSpPr>
            <a:spLocks noChangeShapeType="1"/>
          </p:cNvSpPr>
          <p:nvPr/>
        </p:nvSpPr>
        <p:spPr bwMode="auto">
          <a:xfrm flipV="1">
            <a:off x="2555875" y="1449388"/>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1" name="Line 31"/>
          <p:cNvSpPr>
            <a:spLocks noChangeShapeType="1"/>
          </p:cNvSpPr>
          <p:nvPr/>
        </p:nvSpPr>
        <p:spPr bwMode="auto">
          <a:xfrm flipV="1">
            <a:off x="3311525" y="1449388"/>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2" name="Line 32"/>
          <p:cNvSpPr>
            <a:spLocks noChangeShapeType="1"/>
          </p:cNvSpPr>
          <p:nvPr/>
        </p:nvSpPr>
        <p:spPr bwMode="auto">
          <a:xfrm flipV="1">
            <a:off x="417671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3" name="Line 33"/>
          <p:cNvSpPr>
            <a:spLocks noChangeShapeType="1"/>
          </p:cNvSpPr>
          <p:nvPr/>
        </p:nvSpPr>
        <p:spPr bwMode="auto">
          <a:xfrm flipV="1">
            <a:off x="493236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4" name="Line 34"/>
          <p:cNvSpPr>
            <a:spLocks noChangeShapeType="1"/>
          </p:cNvSpPr>
          <p:nvPr/>
        </p:nvSpPr>
        <p:spPr bwMode="auto">
          <a:xfrm flipV="1">
            <a:off x="579596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5" name="Line 35"/>
          <p:cNvSpPr>
            <a:spLocks noChangeShapeType="1"/>
          </p:cNvSpPr>
          <p:nvPr/>
        </p:nvSpPr>
        <p:spPr bwMode="auto">
          <a:xfrm flipV="1">
            <a:off x="655161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6" name="Line 36"/>
          <p:cNvSpPr>
            <a:spLocks noChangeShapeType="1"/>
          </p:cNvSpPr>
          <p:nvPr/>
        </p:nvSpPr>
        <p:spPr bwMode="auto">
          <a:xfrm flipV="1">
            <a:off x="741680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7" name="Line 37"/>
          <p:cNvSpPr>
            <a:spLocks noChangeShapeType="1"/>
          </p:cNvSpPr>
          <p:nvPr/>
        </p:nvSpPr>
        <p:spPr bwMode="auto">
          <a:xfrm flipV="1">
            <a:off x="817245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8" name="Text Box 38"/>
          <p:cNvSpPr txBox="1">
            <a:spLocks noChangeArrowheads="1"/>
          </p:cNvSpPr>
          <p:nvPr/>
        </p:nvSpPr>
        <p:spPr bwMode="auto">
          <a:xfrm>
            <a:off x="3581400" y="4400550"/>
            <a:ext cx="1711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a-IR" sz="2000">
                <a:solidFill>
                  <a:srgbClr val="3333CC"/>
                </a:solidFill>
              </a:rPr>
              <a:t>تصویر ورودی</a:t>
            </a:r>
            <a:endParaRPr lang="en-US" sz="2000">
              <a:solidFill>
                <a:srgbClr val="3333CC"/>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descr="outw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570038"/>
            <a:ext cx="79819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Grp="1" noChangeArrowheads="1"/>
          </p:cNvSpPr>
          <p:nvPr>
            <p:ph type="title"/>
          </p:nvPr>
        </p:nvSpPr>
        <p:spPr>
          <a:xfrm>
            <a:off x="358775" y="-90488"/>
            <a:ext cx="8229600" cy="1143001"/>
          </a:xfrm>
        </p:spPr>
        <p:txBody>
          <a:bodyPr/>
          <a:lstStyle/>
          <a:p>
            <a:pPr eaLnBrk="1" hangingPunct="1"/>
            <a:endParaRPr lang="en-US" sz="3500" smtClean="0"/>
          </a:p>
        </p:txBody>
      </p:sp>
      <p:pic>
        <p:nvPicPr>
          <p:cNvPr id="60420" name="Picture 5" descr="recon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330575"/>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Line 7"/>
          <p:cNvSpPr>
            <a:spLocks noChangeShapeType="1"/>
          </p:cNvSpPr>
          <p:nvPr/>
        </p:nvSpPr>
        <p:spPr bwMode="auto">
          <a:xfrm flipV="1">
            <a:off x="5076825" y="2781300"/>
            <a:ext cx="2987675"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2" name="Line 8"/>
          <p:cNvSpPr>
            <a:spLocks noChangeShapeType="1"/>
          </p:cNvSpPr>
          <p:nvPr/>
        </p:nvSpPr>
        <p:spPr bwMode="auto">
          <a:xfrm flipV="1">
            <a:off x="4643438" y="2708275"/>
            <a:ext cx="288925"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3" name="Line 9"/>
          <p:cNvSpPr>
            <a:spLocks noChangeShapeType="1"/>
          </p:cNvSpPr>
          <p:nvPr/>
        </p:nvSpPr>
        <p:spPr bwMode="auto">
          <a:xfrm flipH="1" flipV="1">
            <a:off x="4248150" y="2744788"/>
            <a:ext cx="252413"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4" name="Line 10"/>
          <p:cNvSpPr>
            <a:spLocks noChangeShapeType="1"/>
          </p:cNvSpPr>
          <p:nvPr/>
        </p:nvSpPr>
        <p:spPr bwMode="auto">
          <a:xfrm flipV="1">
            <a:off x="4751388" y="2744788"/>
            <a:ext cx="1008062"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5" name="Line 11"/>
          <p:cNvSpPr>
            <a:spLocks noChangeShapeType="1"/>
          </p:cNvSpPr>
          <p:nvPr/>
        </p:nvSpPr>
        <p:spPr bwMode="auto">
          <a:xfrm flipV="1">
            <a:off x="4824413" y="2744788"/>
            <a:ext cx="1655762"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6" name="Line 12"/>
          <p:cNvSpPr>
            <a:spLocks noChangeShapeType="1"/>
          </p:cNvSpPr>
          <p:nvPr/>
        </p:nvSpPr>
        <p:spPr bwMode="auto">
          <a:xfrm flipV="1">
            <a:off x="4967288" y="2744788"/>
            <a:ext cx="2376487"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7" name="Line 13"/>
          <p:cNvSpPr>
            <a:spLocks noChangeShapeType="1"/>
          </p:cNvSpPr>
          <p:nvPr/>
        </p:nvSpPr>
        <p:spPr bwMode="auto">
          <a:xfrm flipH="1" flipV="1">
            <a:off x="1042988" y="2781300"/>
            <a:ext cx="2989262"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8" name="Line 14"/>
          <p:cNvSpPr>
            <a:spLocks noChangeShapeType="1"/>
          </p:cNvSpPr>
          <p:nvPr/>
        </p:nvSpPr>
        <p:spPr bwMode="auto">
          <a:xfrm flipH="1" flipV="1">
            <a:off x="1908175" y="2781300"/>
            <a:ext cx="2232025"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9" name="Line 15"/>
          <p:cNvSpPr>
            <a:spLocks noChangeShapeType="1"/>
          </p:cNvSpPr>
          <p:nvPr/>
        </p:nvSpPr>
        <p:spPr bwMode="auto">
          <a:xfrm flipH="1" flipV="1">
            <a:off x="2663825" y="2744788"/>
            <a:ext cx="1620838"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0" name="Line 16"/>
          <p:cNvSpPr>
            <a:spLocks noChangeShapeType="1"/>
          </p:cNvSpPr>
          <p:nvPr/>
        </p:nvSpPr>
        <p:spPr bwMode="auto">
          <a:xfrm flipH="1" flipV="1">
            <a:off x="3384550" y="2744788"/>
            <a:ext cx="971550"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1" name="Oval 17"/>
          <p:cNvSpPr>
            <a:spLocks noChangeArrowheads="1"/>
          </p:cNvSpPr>
          <p:nvPr/>
        </p:nvSpPr>
        <p:spPr bwMode="auto">
          <a:xfrm>
            <a:off x="75565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0432" name="Oval 18"/>
          <p:cNvSpPr>
            <a:spLocks noChangeArrowheads="1"/>
          </p:cNvSpPr>
          <p:nvPr/>
        </p:nvSpPr>
        <p:spPr bwMode="auto">
          <a:xfrm>
            <a:off x="151130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0433" name="Oval 19"/>
          <p:cNvSpPr>
            <a:spLocks noChangeArrowheads="1"/>
          </p:cNvSpPr>
          <p:nvPr/>
        </p:nvSpPr>
        <p:spPr bwMode="auto">
          <a:xfrm>
            <a:off x="2339975"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0434" name="Oval 20"/>
          <p:cNvSpPr>
            <a:spLocks noChangeArrowheads="1"/>
          </p:cNvSpPr>
          <p:nvPr/>
        </p:nvSpPr>
        <p:spPr bwMode="auto">
          <a:xfrm>
            <a:off x="3095625"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0435" name="Oval 21"/>
          <p:cNvSpPr>
            <a:spLocks noChangeArrowheads="1"/>
          </p:cNvSpPr>
          <p:nvPr/>
        </p:nvSpPr>
        <p:spPr bwMode="auto">
          <a:xfrm>
            <a:off x="392430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0436" name="Oval 22"/>
          <p:cNvSpPr>
            <a:spLocks noChangeArrowheads="1"/>
          </p:cNvSpPr>
          <p:nvPr/>
        </p:nvSpPr>
        <p:spPr bwMode="auto">
          <a:xfrm>
            <a:off x="467995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0437" name="Oval 23"/>
          <p:cNvSpPr>
            <a:spLocks noChangeArrowheads="1"/>
          </p:cNvSpPr>
          <p:nvPr/>
        </p:nvSpPr>
        <p:spPr bwMode="auto">
          <a:xfrm>
            <a:off x="554513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0438" name="Oval 24"/>
          <p:cNvSpPr>
            <a:spLocks noChangeArrowheads="1"/>
          </p:cNvSpPr>
          <p:nvPr/>
        </p:nvSpPr>
        <p:spPr bwMode="auto">
          <a:xfrm>
            <a:off x="630078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0439" name="Oval 25"/>
          <p:cNvSpPr>
            <a:spLocks noChangeArrowheads="1"/>
          </p:cNvSpPr>
          <p:nvPr/>
        </p:nvSpPr>
        <p:spPr bwMode="auto">
          <a:xfrm>
            <a:off x="716438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0440" name="Oval 26"/>
          <p:cNvSpPr>
            <a:spLocks noChangeArrowheads="1"/>
          </p:cNvSpPr>
          <p:nvPr/>
        </p:nvSpPr>
        <p:spPr bwMode="auto">
          <a:xfrm>
            <a:off x="792003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0441" name="Text Box 27"/>
          <p:cNvSpPr txBox="1">
            <a:spLocks noChangeArrowheads="1"/>
          </p:cNvSpPr>
          <p:nvPr/>
        </p:nvSpPr>
        <p:spPr bwMode="auto">
          <a:xfrm>
            <a:off x="576263" y="981075"/>
            <a:ext cx="7920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800"/>
              <a:t>  </a:t>
            </a:r>
            <a:r>
              <a:rPr lang="en-US" sz="2400"/>
              <a:t>1       2        3       4        5       6        7       8        9       0</a:t>
            </a:r>
          </a:p>
        </p:txBody>
      </p:sp>
      <p:sp>
        <p:nvSpPr>
          <p:cNvPr id="60442" name="Line 28"/>
          <p:cNvSpPr>
            <a:spLocks noChangeShapeType="1"/>
          </p:cNvSpPr>
          <p:nvPr/>
        </p:nvSpPr>
        <p:spPr bwMode="auto">
          <a:xfrm flipV="1">
            <a:off x="97155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43" name="Line 29"/>
          <p:cNvSpPr>
            <a:spLocks noChangeShapeType="1"/>
          </p:cNvSpPr>
          <p:nvPr/>
        </p:nvSpPr>
        <p:spPr bwMode="auto">
          <a:xfrm flipV="1">
            <a:off x="172720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44" name="Line 30"/>
          <p:cNvSpPr>
            <a:spLocks noChangeShapeType="1"/>
          </p:cNvSpPr>
          <p:nvPr/>
        </p:nvSpPr>
        <p:spPr bwMode="auto">
          <a:xfrm flipV="1">
            <a:off x="2555875" y="1449388"/>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45" name="Line 31"/>
          <p:cNvSpPr>
            <a:spLocks noChangeShapeType="1"/>
          </p:cNvSpPr>
          <p:nvPr/>
        </p:nvSpPr>
        <p:spPr bwMode="auto">
          <a:xfrm flipV="1">
            <a:off x="3311525" y="1449388"/>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46" name="Line 32"/>
          <p:cNvSpPr>
            <a:spLocks noChangeShapeType="1"/>
          </p:cNvSpPr>
          <p:nvPr/>
        </p:nvSpPr>
        <p:spPr bwMode="auto">
          <a:xfrm flipV="1">
            <a:off x="417671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47" name="Line 33"/>
          <p:cNvSpPr>
            <a:spLocks noChangeShapeType="1"/>
          </p:cNvSpPr>
          <p:nvPr/>
        </p:nvSpPr>
        <p:spPr bwMode="auto">
          <a:xfrm flipV="1">
            <a:off x="493236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48" name="Line 34"/>
          <p:cNvSpPr>
            <a:spLocks noChangeShapeType="1"/>
          </p:cNvSpPr>
          <p:nvPr/>
        </p:nvSpPr>
        <p:spPr bwMode="auto">
          <a:xfrm flipV="1">
            <a:off x="579596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49" name="Line 35"/>
          <p:cNvSpPr>
            <a:spLocks noChangeShapeType="1"/>
          </p:cNvSpPr>
          <p:nvPr/>
        </p:nvSpPr>
        <p:spPr bwMode="auto">
          <a:xfrm flipV="1">
            <a:off x="655161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50" name="Line 36"/>
          <p:cNvSpPr>
            <a:spLocks noChangeShapeType="1"/>
          </p:cNvSpPr>
          <p:nvPr/>
        </p:nvSpPr>
        <p:spPr bwMode="auto">
          <a:xfrm flipV="1">
            <a:off x="741680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51" name="Line 37"/>
          <p:cNvSpPr>
            <a:spLocks noChangeShapeType="1"/>
          </p:cNvSpPr>
          <p:nvPr/>
        </p:nvSpPr>
        <p:spPr bwMode="auto">
          <a:xfrm flipV="1">
            <a:off x="817245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52" name="Text Box 38"/>
          <p:cNvSpPr txBox="1">
            <a:spLocks noChangeArrowheads="1"/>
          </p:cNvSpPr>
          <p:nvPr/>
        </p:nvSpPr>
        <p:spPr bwMode="auto">
          <a:xfrm>
            <a:off x="3581400" y="4400550"/>
            <a:ext cx="1711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a-IR" sz="2000">
                <a:solidFill>
                  <a:srgbClr val="3333CC"/>
                </a:solidFill>
              </a:rPr>
              <a:t>تصویر ورودی</a:t>
            </a:r>
            <a:endParaRPr lang="en-US" sz="2000">
              <a:solidFill>
                <a:srgbClr val="3333CC"/>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2" descr="outw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570038"/>
            <a:ext cx="79819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p:cNvSpPr>
            <a:spLocks noGrp="1" noChangeArrowheads="1"/>
          </p:cNvSpPr>
          <p:nvPr>
            <p:ph type="title"/>
          </p:nvPr>
        </p:nvSpPr>
        <p:spPr>
          <a:xfrm>
            <a:off x="358775" y="-90488"/>
            <a:ext cx="8229600" cy="1143001"/>
          </a:xfrm>
        </p:spPr>
        <p:txBody>
          <a:bodyPr/>
          <a:lstStyle/>
          <a:p>
            <a:pPr eaLnBrk="1" hangingPunct="1"/>
            <a:r>
              <a:rPr lang="en-US" sz="3500" smtClean="0"/>
              <a:t>The learned weights</a:t>
            </a:r>
          </a:p>
        </p:txBody>
      </p:sp>
      <p:pic>
        <p:nvPicPr>
          <p:cNvPr id="61444" name="Picture 4" descr="recon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330575"/>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Line 6"/>
          <p:cNvSpPr>
            <a:spLocks noChangeShapeType="1"/>
          </p:cNvSpPr>
          <p:nvPr/>
        </p:nvSpPr>
        <p:spPr bwMode="auto">
          <a:xfrm flipV="1">
            <a:off x="5076825" y="2781300"/>
            <a:ext cx="2987675"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6" name="Line 7"/>
          <p:cNvSpPr>
            <a:spLocks noChangeShapeType="1"/>
          </p:cNvSpPr>
          <p:nvPr/>
        </p:nvSpPr>
        <p:spPr bwMode="auto">
          <a:xfrm flipV="1">
            <a:off x="4643438" y="2708275"/>
            <a:ext cx="288925"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7" name="Line 8"/>
          <p:cNvSpPr>
            <a:spLocks noChangeShapeType="1"/>
          </p:cNvSpPr>
          <p:nvPr/>
        </p:nvSpPr>
        <p:spPr bwMode="auto">
          <a:xfrm flipH="1" flipV="1">
            <a:off x="4248150" y="2744788"/>
            <a:ext cx="252413"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8" name="Line 9"/>
          <p:cNvSpPr>
            <a:spLocks noChangeShapeType="1"/>
          </p:cNvSpPr>
          <p:nvPr/>
        </p:nvSpPr>
        <p:spPr bwMode="auto">
          <a:xfrm flipV="1">
            <a:off x="4751388" y="2744788"/>
            <a:ext cx="1008062"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9" name="Line 10"/>
          <p:cNvSpPr>
            <a:spLocks noChangeShapeType="1"/>
          </p:cNvSpPr>
          <p:nvPr/>
        </p:nvSpPr>
        <p:spPr bwMode="auto">
          <a:xfrm flipV="1">
            <a:off x="4824413" y="2744788"/>
            <a:ext cx="1655762"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0" name="Line 11"/>
          <p:cNvSpPr>
            <a:spLocks noChangeShapeType="1"/>
          </p:cNvSpPr>
          <p:nvPr/>
        </p:nvSpPr>
        <p:spPr bwMode="auto">
          <a:xfrm flipV="1">
            <a:off x="4967288" y="2744788"/>
            <a:ext cx="2376487"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1" name="Line 12"/>
          <p:cNvSpPr>
            <a:spLocks noChangeShapeType="1"/>
          </p:cNvSpPr>
          <p:nvPr/>
        </p:nvSpPr>
        <p:spPr bwMode="auto">
          <a:xfrm flipH="1" flipV="1">
            <a:off x="1042988" y="2781300"/>
            <a:ext cx="2989262"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2" name="Line 13"/>
          <p:cNvSpPr>
            <a:spLocks noChangeShapeType="1"/>
          </p:cNvSpPr>
          <p:nvPr/>
        </p:nvSpPr>
        <p:spPr bwMode="auto">
          <a:xfrm flipH="1" flipV="1">
            <a:off x="1908175" y="2781300"/>
            <a:ext cx="2232025"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3" name="Line 14"/>
          <p:cNvSpPr>
            <a:spLocks noChangeShapeType="1"/>
          </p:cNvSpPr>
          <p:nvPr/>
        </p:nvSpPr>
        <p:spPr bwMode="auto">
          <a:xfrm flipH="1" flipV="1">
            <a:off x="2663825" y="2744788"/>
            <a:ext cx="1620838"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4" name="Line 15"/>
          <p:cNvSpPr>
            <a:spLocks noChangeShapeType="1"/>
          </p:cNvSpPr>
          <p:nvPr/>
        </p:nvSpPr>
        <p:spPr bwMode="auto">
          <a:xfrm flipH="1" flipV="1">
            <a:off x="3384550" y="2744788"/>
            <a:ext cx="971550"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5" name="Oval 16"/>
          <p:cNvSpPr>
            <a:spLocks noChangeArrowheads="1"/>
          </p:cNvSpPr>
          <p:nvPr/>
        </p:nvSpPr>
        <p:spPr bwMode="auto">
          <a:xfrm>
            <a:off x="75565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456" name="Oval 17"/>
          <p:cNvSpPr>
            <a:spLocks noChangeArrowheads="1"/>
          </p:cNvSpPr>
          <p:nvPr/>
        </p:nvSpPr>
        <p:spPr bwMode="auto">
          <a:xfrm>
            <a:off x="151130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457" name="Oval 18"/>
          <p:cNvSpPr>
            <a:spLocks noChangeArrowheads="1"/>
          </p:cNvSpPr>
          <p:nvPr/>
        </p:nvSpPr>
        <p:spPr bwMode="auto">
          <a:xfrm>
            <a:off x="2339975"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458" name="Oval 19"/>
          <p:cNvSpPr>
            <a:spLocks noChangeArrowheads="1"/>
          </p:cNvSpPr>
          <p:nvPr/>
        </p:nvSpPr>
        <p:spPr bwMode="auto">
          <a:xfrm>
            <a:off x="3095625"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459" name="Oval 20"/>
          <p:cNvSpPr>
            <a:spLocks noChangeArrowheads="1"/>
          </p:cNvSpPr>
          <p:nvPr/>
        </p:nvSpPr>
        <p:spPr bwMode="auto">
          <a:xfrm>
            <a:off x="392430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460" name="Oval 21"/>
          <p:cNvSpPr>
            <a:spLocks noChangeArrowheads="1"/>
          </p:cNvSpPr>
          <p:nvPr/>
        </p:nvSpPr>
        <p:spPr bwMode="auto">
          <a:xfrm>
            <a:off x="4679950"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461" name="Oval 22"/>
          <p:cNvSpPr>
            <a:spLocks noChangeArrowheads="1"/>
          </p:cNvSpPr>
          <p:nvPr/>
        </p:nvSpPr>
        <p:spPr bwMode="auto">
          <a:xfrm>
            <a:off x="554513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462" name="Oval 23"/>
          <p:cNvSpPr>
            <a:spLocks noChangeArrowheads="1"/>
          </p:cNvSpPr>
          <p:nvPr/>
        </p:nvSpPr>
        <p:spPr bwMode="auto">
          <a:xfrm>
            <a:off x="630078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463" name="Oval 24"/>
          <p:cNvSpPr>
            <a:spLocks noChangeArrowheads="1"/>
          </p:cNvSpPr>
          <p:nvPr/>
        </p:nvSpPr>
        <p:spPr bwMode="auto">
          <a:xfrm>
            <a:off x="716438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464" name="Oval 25"/>
          <p:cNvSpPr>
            <a:spLocks noChangeArrowheads="1"/>
          </p:cNvSpPr>
          <p:nvPr/>
        </p:nvSpPr>
        <p:spPr bwMode="auto">
          <a:xfrm>
            <a:off x="7920038" y="1016000"/>
            <a:ext cx="431800" cy="4333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465" name="Text Box 26"/>
          <p:cNvSpPr txBox="1">
            <a:spLocks noChangeArrowheads="1"/>
          </p:cNvSpPr>
          <p:nvPr/>
        </p:nvSpPr>
        <p:spPr bwMode="auto">
          <a:xfrm>
            <a:off x="576263" y="981075"/>
            <a:ext cx="7920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800"/>
              <a:t>  </a:t>
            </a:r>
            <a:r>
              <a:rPr lang="en-US" sz="2400"/>
              <a:t>1       2        3       4        5       6        7       8        9       0</a:t>
            </a:r>
          </a:p>
        </p:txBody>
      </p:sp>
      <p:sp>
        <p:nvSpPr>
          <p:cNvPr id="61466" name="Line 27"/>
          <p:cNvSpPr>
            <a:spLocks noChangeShapeType="1"/>
          </p:cNvSpPr>
          <p:nvPr/>
        </p:nvSpPr>
        <p:spPr bwMode="auto">
          <a:xfrm flipV="1">
            <a:off x="97155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7" name="Line 28"/>
          <p:cNvSpPr>
            <a:spLocks noChangeShapeType="1"/>
          </p:cNvSpPr>
          <p:nvPr/>
        </p:nvSpPr>
        <p:spPr bwMode="auto">
          <a:xfrm flipV="1">
            <a:off x="172720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8" name="Line 29"/>
          <p:cNvSpPr>
            <a:spLocks noChangeShapeType="1"/>
          </p:cNvSpPr>
          <p:nvPr/>
        </p:nvSpPr>
        <p:spPr bwMode="auto">
          <a:xfrm flipV="1">
            <a:off x="2555875" y="1449388"/>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9" name="Line 30"/>
          <p:cNvSpPr>
            <a:spLocks noChangeShapeType="1"/>
          </p:cNvSpPr>
          <p:nvPr/>
        </p:nvSpPr>
        <p:spPr bwMode="auto">
          <a:xfrm flipV="1">
            <a:off x="3311525" y="1449388"/>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0" name="Line 31"/>
          <p:cNvSpPr>
            <a:spLocks noChangeShapeType="1"/>
          </p:cNvSpPr>
          <p:nvPr/>
        </p:nvSpPr>
        <p:spPr bwMode="auto">
          <a:xfrm flipV="1">
            <a:off x="417671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1" name="Line 32"/>
          <p:cNvSpPr>
            <a:spLocks noChangeShapeType="1"/>
          </p:cNvSpPr>
          <p:nvPr/>
        </p:nvSpPr>
        <p:spPr bwMode="auto">
          <a:xfrm flipV="1">
            <a:off x="493236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2" name="Line 33"/>
          <p:cNvSpPr>
            <a:spLocks noChangeShapeType="1"/>
          </p:cNvSpPr>
          <p:nvPr/>
        </p:nvSpPr>
        <p:spPr bwMode="auto">
          <a:xfrm flipV="1">
            <a:off x="579596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3" name="Line 34"/>
          <p:cNvSpPr>
            <a:spLocks noChangeShapeType="1"/>
          </p:cNvSpPr>
          <p:nvPr/>
        </p:nvSpPr>
        <p:spPr bwMode="auto">
          <a:xfrm flipV="1">
            <a:off x="6551613"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4" name="Line 35"/>
          <p:cNvSpPr>
            <a:spLocks noChangeShapeType="1"/>
          </p:cNvSpPr>
          <p:nvPr/>
        </p:nvSpPr>
        <p:spPr bwMode="auto">
          <a:xfrm flipV="1">
            <a:off x="741680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5" name="Line 36"/>
          <p:cNvSpPr>
            <a:spLocks noChangeShapeType="1"/>
          </p:cNvSpPr>
          <p:nvPr/>
        </p:nvSpPr>
        <p:spPr bwMode="auto">
          <a:xfrm flipV="1">
            <a:off x="8172450" y="1484313"/>
            <a:ext cx="0" cy="468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6" name="Text Box 38"/>
          <p:cNvSpPr txBox="1">
            <a:spLocks noChangeArrowheads="1"/>
          </p:cNvSpPr>
          <p:nvPr/>
        </p:nvSpPr>
        <p:spPr bwMode="auto">
          <a:xfrm>
            <a:off x="3581400" y="4400550"/>
            <a:ext cx="1711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a-IR" sz="2000">
                <a:solidFill>
                  <a:srgbClr val="3333CC"/>
                </a:solidFill>
              </a:rPr>
              <a:t>تصویر ورودی</a:t>
            </a:r>
            <a:endParaRPr lang="en-US" sz="2000">
              <a:solidFill>
                <a:srgbClr val="3333CC"/>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r" eaLnBrk="1" hangingPunct="1"/>
            <a:r>
              <a:rPr lang="fa-IR" smtClean="0"/>
              <a:t>شبکه چه چیزی را یاد میگیرد؟</a:t>
            </a:r>
            <a:endParaRPr lang="en-US" smtClean="0"/>
          </a:p>
        </p:txBody>
      </p:sp>
      <p:sp>
        <p:nvSpPr>
          <p:cNvPr id="62467" name="Rectangle 3"/>
          <p:cNvSpPr>
            <a:spLocks noGrp="1" noChangeArrowheads="1"/>
          </p:cNvSpPr>
          <p:nvPr>
            <p:ph type="body" sz="half" idx="1"/>
          </p:nvPr>
        </p:nvSpPr>
        <p:spPr>
          <a:xfrm>
            <a:off x="457200" y="1719263"/>
            <a:ext cx="8218488" cy="4411662"/>
          </a:xfrm>
        </p:spPr>
        <p:txBody>
          <a:bodyPr/>
          <a:lstStyle/>
          <a:p>
            <a:pPr eaLnBrk="1" hangingPunct="1"/>
            <a:r>
              <a:rPr lang="fa-IR" sz="2600" smtClean="0"/>
              <a:t>در این مثال  یک شبکه با دو لایه معادل با استفاده از یک سری </a:t>
            </a:r>
            <a:r>
              <a:rPr lang="en-US" sz="2600" smtClean="0"/>
              <a:t>template</a:t>
            </a:r>
            <a:r>
              <a:rPr lang="fa-IR" sz="2600" smtClean="0"/>
              <a:t> یا قالب است که شبکه قالبی را که بهترین تطبیق با ورودی را داشته باشد بر میگزیند!</a:t>
            </a:r>
          </a:p>
          <a:p>
            <a:pPr eaLnBrk="1" hangingPunct="1"/>
            <a:r>
              <a:rPr lang="fa-IR" sz="2600" smtClean="0"/>
              <a:t>اما برای مسئله ارقام دستنویس شکلهای ورودی بسیار متنوع هستند لذا یک قالب ساده که با همه ورودیها سازگار باشد وجود ندارد. در نتیجه چنین شبکه ای هم نمیتواند راه حل مسئله در حالت کلی باشد!</a:t>
            </a:r>
          </a:p>
          <a:p>
            <a:pPr eaLnBrk="1" hangingPunct="1"/>
            <a:r>
              <a:rPr lang="fa-IR" sz="2600" smtClean="0">
                <a:solidFill>
                  <a:schemeClr val="hlink"/>
                </a:solidFill>
              </a:rPr>
              <a:t>برای اینکه بتوان مسئله را در حالت کلی حل نمود بایدشکل های ورودی به مجموعه ای از ویژگی ها تبدیل شده و شبکه را بر اساس ویژگی ها آموزش داد.</a:t>
            </a:r>
          </a:p>
          <a:p>
            <a:pPr eaLnBrk="1" hangingPunct="1">
              <a:buFont typeface="Wingdings" pitchFamily="2" charset="2"/>
              <a:buNone/>
            </a:pPr>
            <a:endParaRPr lang="en-US" sz="2600" smtClean="0">
              <a:solidFill>
                <a:schemeClr val="hlink"/>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79388" y="188913"/>
            <a:ext cx="7593012" cy="1143000"/>
          </a:xfrm>
        </p:spPr>
        <p:txBody>
          <a:bodyPr/>
          <a:lstStyle/>
          <a:p>
            <a:pPr algn="r" eaLnBrk="1" hangingPunct="1"/>
            <a:r>
              <a:rPr lang="fa-IR" sz="3000" smtClean="0">
                <a:solidFill>
                  <a:srgbClr val="009900"/>
                </a:solidFill>
              </a:rPr>
              <a:t>مثالی از تنوع ارقام دستنویس</a:t>
            </a:r>
            <a:endParaRPr lang="en-US" sz="3000" smtClean="0">
              <a:solidFill>
                <a:srgbClr val="009900"/>
              </a:solidFill>
            </a:endParaRPr>
          </a:p>
        </p:txBody>
      </p:sp>
      <p:pic>
        <p:nvPicPr>
          <p:cNvPr id="63491" name="Picture 3" descr="close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1268413"/>
            <a:ext cx="73025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4"/>
          <p:cNvSpPr>
            <a:spLocks noChangeArrowheads="1"/>
          </p:cNvSpPr>
          <p:nvPr/>
        </p:nvSpPr>
        <p:spPr bwMode="auto">
          <a:xfrm>
            <a:off x="792163" y="2565400"/>
            <a:ext cx="5219700" cy="827088"/>
          </a:xfrm>
          <a:prstGeom prst="rect">
            <a:avLst/>
          </a:prstGeom>
          <a:solidFill>
            <a:schemeClr val="accent1">
              <a:alpha val="0"/>
            </a:schemeClr>
          </a:solidFill>
          <a:ln w="19050">
            <a:solidFill>
              <a:srgbClr val="009900"/>
            </a:solidFill>
            <a:miter lim="800000"/>
            <a:headEnd/>
            <a:tailEnd/>
          </a:ln>
        </p:spPr>
        <p:txBody>
          <a:bodyPr wrap="none" anchor="ctr"/>
          <a:lstStyle/>
          <a:p>
            <a:endParaRPr lang="en-US"/>
          </a:p>
        </p:txBody>
      </p:sp>
      <p:sp>
        <p:nvSpPr>
          <p:cNvPr id="63493" name="Rectangle 5"/>
          <p:cNvSpPr>
            <a:spLocks noChangeArrowheads="1"/>
          </p:cNvSpPr>
          <p:nvPr/>
        </p:nvSpPr>
        <p:spPr bwMode="auto">
          <a:xfrm>
            <a:off x="6731000" y="2565400"/>
            <a:ext cx="720725" cy="827088"/>
          </a:xfrm>
          <a:prstGeom prst="rect">
            <a:avLst/>
          </a:prstGeom>
          <a:solidFill>
            <a:schemeClr val="accent1">
              <a:alpha val="0"/>
            </a:schemeClr>
          </a:solidFill>
          <a:ln w="1905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r" eaLnBrk="1" hangingPunct="1"/>
            <a:r>
              <a:rPr lang="fa-IR" smtClean="0"/>
              <a:t>انواع اتصالات شبکه</a:t>
            </a:r>
            <a:endParaRPr lang="en-US" smtClean="0"/>
          </a:p>
        </p:txBody>
      </p:sp>
      <p:sp>
        <p:nvSpPr>
          <p:cNvPr id="64515" name="Rectangle 3"/>
          <p:cNvSpPr>
            <a:spLocks noGrp="1" noChangeArrowheads="1"/>
          </p:cNvSpPr>
          <p:nvPr>
            <p:ph type="body" sz="half" idx="1"/>
          </p:nvPr>
        </p:nvSpPr>
        <p:spPr>
          <a:xfrm>
            <a:off x="3733800" y="1447800"/>
            <a:ext cx="4114800" cy="5257800"/>
          </a:xfrm>
        </p:spPr>
        <p:txBody>
          <a:bodyPr/>
          <a:lstStyle/>
          <a:p>
            <a:pPr eaLnBrk="1" hangingPunct="1"/>
            <a:r>
              <a:rPr lang="en-US" sz="2600" smtClean="0"/>
              <a:t>Feedforward networks</a:t>
            </a:r>
          </a:p>
          <a:p>
            <a:pPr marL="742950" lvl="1" indent="-285750" eaLnBrk="1" hangingPunct="1"/>
            <a:endParaRPr lang="fa-IR" sz="2200" smtClean="0"/>
          </a:p>
          <a:p>
            <a:pPr marL="742950" lvl="1" indent="-285750" eaLnBrk="1" hangingPunct="1"/>
            <a:endParaRPr lang="fa-IR" sz="2200" smtClean="0"/>
          </a:p>
          <a:p>
            <a:pPr marL="742950" lvl="1" indent="-285750" eaLnBrk="1" hangingPunct="1"/>
            <a:endParaRPr lang="fa-IR" sz="2200" smtClean="0"/>
          </a:p>
          <a:p>
            <a:pPr marL="742950" lvl="1" indent="-285750" eaLnBrk="1" hangingPunct="1"/>
            <a:endParaRPr lang="fa-IR" sz="2200" smtClean="0"/>
          </a:p>
          <a:p>
            <a:pPr marL="742950" lvl="1" indent="-285750" eaLnBrk="1" hangingPunct="1"/>
            <a:endParaRPr lang="fa-IR" sz="2200" smtClean="0"/>
          </a:p>
          <a:p>
            <a:pPr marL="742950" lvl="1" indent="-285750" eaLnBrk="1" hangingPunct="1"/>
            <a:endParaRPr lang="en-US" sz="2200" smtClean="0"/>
          </a:p>
          <a:p>
            <a:pPr eaLnBrk="1" hangingPunct="1"/>
            <a:r>
              <a:rPr lang="en-US" sz="2600" smtClean="0"/>
              <a:t>Recurrent networks</a:t>
            </a:r>
          </a:p>
          <a:p>
            <a:pPr marL="742950" lvl="1" indent="-285750" eaLnBrk="1" hangingPunct="1"/>
            <a:r>
              <a:rPr lang="fa-IR" sz="2200" smtClean="0"/>
              <a:t>این شبکه ها بیشتر به سیستم های بیولوژیکی شبیه تر هستند.</a:t>
            </a:r>
          </a:p>
          <a:p>
            <a:pPr marL="742950" lvl="1" indent="-285750" eaLnBrk="1" hangingPunct="1"/>
            <a:r>
              <a:rPr lang="fa-IR" sz="2200" smtClean="0"/>
              <a:t>بعلت داشتن فید بک دارای دینامیک پیچیده تری هستند.</a:t>
            </a:r>
          </a:p>
          <a:p>
            <a:pPr marL="742950" lvl="1" indent="-285750" eaLnBrk="1" hangingPunct="1">
              <a:buFont typeface="Wingdings" pitchFamily="2" charset="2"/>
              <a:buNone/>
            </a:pPr>
            <a:endParaRPr lang="en-US" sz="2200" smtClean="0"/>
          </a:p>
        </p:txBody>
      </p:sp>
      <p:sp>
        <p:nvSpPr>
          <p:cNvPr id="64516" name="Oval 5"/>
          <p:cNvSpPr>
            <a:spLocks noChangeArrowheads="1"/>
          </p:cNvSpPr>
          <p:nvPr/>
        </p:nvSpPr>
        <p:spPr bwMode="auto">
          <a:xfrm>
            <a:off x="1092200" y="1752600"/>
            <a:ext cx="266700" cy="266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17" name="Oval 6"/>
          <p:cNvSpPr>
            <a:spLocks noChangeArrowheads="1"/>
          </p:cNvSpPr>
          <p:nvPr/>
        </p:nvSpPr>
        <p:spPr bwMode="auto">
          <a:xfrm>
            <a:off x="1524000" y="1752600"/>
            <a:ext cx="266700" cy="266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18" name="Line 7"/>
          <p:cNvSpPr>
            <a:spLocks noChangeShapeType="1"/>
          </p:cNvSpPr>
          <p:nvPr/>
        </p:nvSpPr>
        <p:spPr bwMode="auto">
          <a:xfrm flipV="1">
            <a:off x="876300" y="1968500"/>
            <a:ext cx="287338"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19" name="Line 8"/>
          <p:cNvSpPr>
            <a:spLocks noChangeShapeType="1"/>
          </p:cNvSpPr>
          <p:nvPr/>
        </p:nvSpPr>
        <p:spPr bwMode="auto">
          <a:xfrm flipV="1">
            <a:off x="1308100" y="1968500"/>
            <a:ext cx="287338"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0" name="Line 9"/>
          <p:cNvSpPr>
            <a:spLocks noChangeShapeType="1"/>
          </p:cNvSpPr>
          <p:nvPr/>
        </p:nvSpPr>
        <p:spPr bwMode="auto">
          <a:xfrm flipH="1" flipV="1">
            <a:off x="1739900" y="1968500"/>
            <a:ext cx="217488"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1" name="Line 10"/>
          <p:cNvSpPr>
            <a:spLocks noChangeShapeType="1"/>
          </p:cNvSpPr>
          <p:nvPr/>
        </p:nvSpPr>
        <p:spPr bwMode="auto">
          <a:xfrm flipH="1" flipV="1">
            <a:off x="1308100" y="1968500"/>
            <a:ext cx="287338" cy="719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2" name="Line 11"/>
          <p:cNvSpPr>
            <a:spLocks noChangeShapeType="1"/>
          </p:cNvSpPr>
          <p:nvPr/>
        </p:nvSpPr>
        <p:spPr bwMode="auto">
          <a:xfrm flipH="1" flipV="1">
            <a:off x="1379538" y="1966913"/>
            <a:ext cx="576262"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3" name="Line 12"/>
          <p:cNvSpPr>
            <a:spLocks noChangeShapeType="1"/>
          </p:cNvSpPr>
          <p:nvPr/>
        </p:nvSpPr>
        <p:spPr bwMode="auto">
          <a:xfrm flipH="1" flipV="1">
            <a:off x="1668463" y="2039938"/>
            <a:ext cx="1587" cy="577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4" name="Line 13"/>
          <p:cNvSpPr>
            <a:spLocks noChangeShapeType="1"/>
          </p:cNvSpPr>
          <p:nvPr/>
        </p:nvSpPr>
        <p:spPr bwMode="auto">
          <a:xfrm flipH="1" flipV="1">
            <a:off x="1236663" y="2039938"/>
            <a:ext cx="0" cy="577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5" name="Text Box 14"/>
          <p:cNvSpPr txBox="1">
            <a:spLocks noChangeArrowheads="1"/>
          </p:cNvSpPr>
          <p:nvPr/>
        </p:nvSpPr>
        <p:spPr bwMode="auto">
          <a:xfrm>
            <a:off x="2244725" y="2519363"/>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n-US" sz="2400">
                <a:solidFill>
                  <a:srgbClr val="3333CC"/>
                </a:solidFill>
              </a:rPr>
              <a:t>hidden units</a:t>
            </a:r>
          </a:p>
        </p:txBody>
      </p:sp>
      <p:sp>
        <p:nvSpPr>
          <p:cNvPr id="64526" name="Text Box 15"/>
          <p:cNvSpPr txBox="1">
            <a:spLocks noChangeArrowheads="1"/>
          </p:cNvSpPr>
          <p:nvPr/>
        </p:nvSpPr>
        <p:spPr bwMode="auto">
          <a:xfrm>
            <a:off x="1955800" y="1608138"/>
            <a:ext cx="176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n-US" sz="2400">
                <a:solidFill>
                  <a:srgbClr val="3333CC"/>
                </a:solidFill>
              </a:rPr>
              <a:t>output units</a:t>
            </a:r>
          </a:p>
        </p:txBody>
      </p:sp>
      <p:sp>
        <p:nvSpPr>
          <p:cNvPr id="64527" name="Oval 16"/>
          <p:cNvSpPr>
            <a:spLocks noChangeArrowheads="1"/>
          </p:cNvSpPr>
          <p:nvPr/>
        </p:nvSpPr>
        <p:spPr bwMode="auto">
          <a:xfrm>
            <a:off x="1524000" y="2636838"/>
            <a:ext cx="266700" cy="266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28" name="Oval 17"/>
          <p:cNvSpPr>
            <a:spLocks noChangeArrowheads="1"/>
          </p:cNvSpPr>
          <p:nvPr/>
        </p:nvSpPr>
        <p:spPr bwMode="auto">
          <a:xfrm>
            <a:off x="1955800" y="2636838"/>
            <a:ext cx="266700" cy="266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29" name="Oval 18"/>
          <p:cNvSpPr>
            <a:spLocks noChangeArrowheads="1"/>
          </p:cNvSpPr>
          <p:nvPr/>
        </p:nvSpPr>
        <p:spPr bwMode="auto">
          <a:xfrm>
            <a:off x="876300" y="3573463"/>
            <a:ext cx="266700" cy="266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30" name="Oval 19"/>
          <p:cNvSpPr>
            <a:spLocks noChangeArrowheads="1"/>
          </p:cNvSpPr>
          <p:nvPr/>
        </p:nvSpPr>
        <p:spPr bwMode="auto">
          <a:xfrm>
            <a:off x="1308100" y="3573463"/>
            <a:ext cx="266700" cy="266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31" name="Oval 20"/>
          <p:cNvSpPr>
            <a:spLocks noChangeArrowheads="1"/>
          </p:cNvSpPr>
          <p:nvPr/>
        </p:nvSpPr>
        <p:spPr bwMode="auto">
          <a:xfrm>
            <a:off x="1739900" y="3573463"/>
            <a:ext cx="266700" cy="266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32" name="Oval 21"/>
          <p:cNvSpPr>
            <a:spLocks noChangeArrowheads="1"/>
          </p:cNvSpPr>
          <p:nvPr/>
        </p:nvSpPr>
        <p:spPr bwMode="auto">
          <a:xfrm>
            <a:off x="1092200" y="2636838"/>
            <a:ext cx="266700" cy="266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33" name="Oval 22"/>
          <p:cNvSpPr>
            <a:spLocks noChangeArrowheads="1"/>
          </p:cNvSpPr>
          <p:nvPr/>
        </p:nvSpPr>
        <p:spPr bwMode="auto">
          <a:xfrm>
            <a:off x="660400" y="2616200"/>
            <a:ext cx="266700" cy="266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34" name="Line 23"/>
          <p:cNvSpPr>
            <a:spLocks noChangeShapeType="1"/>
          </p:cNvSpPr>
          <p:nvPr/>
        </p:nvSpPr>
        <p:spPr bwMode="auto">
          <a:xfrm flipV="1">
            <a:off x="1020763" y="2905125"/>
            <a:ext cx="21590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5" name="Line 24"/>
          <p:cNvSpPr>
            <a:spLocks noChangeShapeType="1"/>
          </p:cNvSpPr>
          <p:nvPr/>
        </p:nvSpPr>
        <p:spPr bwMode="auto">
          <a:xfrm flipV="1">
            <a:off x="1884363" y="2905125"/>
            <a:ext cx="21590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6" name="Line 25"/>
          <p:cNvSpPr>
            <a:spLocks noChangeShapeType="1"/>
          </p:cNvSpPr>
          <p:nvPr/>
        </p:nvSpPr>
        <p:spPr bwMode="auto">
          <a:xfrm flipH="1" flipV="1">
            <a:off x="1668463" y="2903538"/>
            <a:ext cx="217487" cy="649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7" name="Line 26"/>
          <p:cNvSpPr>
            <a:spLocks noChangeShapeType="1"/>
          </p:cNvSpPr>
          <p:nvPr/>
        </p:nvSpPr>
        <p:spPr bwMode="auto">
          <a:xfrm flipH="1" flipV="1">
            <a:off x="1236663" y="2903538"/>
            <a:ext cx="217487" cy="649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8" name="Line 27"/>
          <p:cNvSpPr>
            <a:spLocks noChangeShapeType="1"/>
          </p:cNvSpPr>
          <p:nvPr/>
        </p:nvSpPr>
        <p:spPr bwMode="auto">
          <a:xfrm flipH="1" flipV="1">
            <a:off x="1308100" y="2903538"/>
            <a:ext cx="503238" cy="649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9" name="Line 28"/>
          <p:cNvSpPr>
            <a:spLocks noChangeShapeType="1"/>
          </p:cNvSpPr>
          <p:nvPr/>
        </p:nvSpPr>
        <p:spPr bwMode="auto">
          <a:xfrm flipH="1" flipV="1">
            <a:off x="876300" y="2903538"/>
            <a:ext cx="503238" cy="649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40" name="Line 29"/>
          <p:cNvSpPr>
            <a:spLocks noChangeShapeType="1"/>
          </p:cNvSpPr>
          <p:nvPr/>
        </p:nvSpPr>
        <p:spPr bwMode="auto">
          <a:xfrm flipH="1" flipV="1">
            <a:off x="803275" y="2903538"/>
            <a:ext cx="217488" cy="649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41" name="Line 30"/>
          <p:cNvSpPr>
            <a:spLocks noChangeShapeType="1"/>
          </p:cNvSpPr>
          <p:nvPr/>
        </p:nvSpPr>
        <p:spPr bwMode="auto">
          <a:xfrm flipV="1">
            <a:off x="1452563" y="2905125"/>
            <a:ext cx="21590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42" name="Line 31"/>
          <p:cNvSpPr>
            <a:spLocks noChangeShapeType="1"/>
          </p:cNvSpPr>
          <p:nvPr/>
        </p:nvSpPr>
        <p:spPr bwMode="auto">
          <a:xfrm flipV="1">
            <a:off x="1524000" y="2903538"/>
            <a:ext cx="504825"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43" name="Oval 32"/>
          <p:cNvSpPr>
            <a:spLocks noChangeArrowheads="1"/>
          </p:cNvSpPr>
          <p:nvPr/>
        </p:nvSpPr>
        <p:spPr bwMode="auto">
          <a:xfrm>
            <a:off x="1595438" y="5229225"/>
            <a:ext cx="266700" cy="266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44" name="Oval 33"/>
          <p:cNvSpPr>
            <a:spLocks noChangeArrowheads="1"/>
          </p:cNvSpPr>
          <p:nvPr/>
        </p:nvSpPr>
        <p:spPr bwMode="auto">
          <a:xfrm>
            <a:off x="2027238" y="5229225"/>
            <a:ext cx="266700" cy="266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45" name="Oval 34"/>
          <p:cNvSpPr>
            <a:spLocks noChangeArrowheads="1"/>
          </p:cNvSpPr>
          <p:nvPr/>
        </p:nvSpPr>
        <p:spPr bwMode="auto">
          <a:xfrm>
            <a:off x="947738" y="6165850"/>
            <a:ext cx="266700" cy="266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46" name="Oval 35"/>
          <p:cNvSpPr>
            <a:spLocks noChangeArrowheads="1"/>
          </p:cNvSpPr>
          <p:nvPr/>
        </p:nvSpPr>
        <p:spPr bwMode="auto">
          <a:xfrm>
            <a:off x="1379538" y="6165850"/>
            <a:ext cx="266700" cy="266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47" name="Oval 36"/>
          <p:cNvSpPr>
            <a:spLocks noChangeArrowheads="1"/>
          </p:cNvSpPr>
          <p:nvPr/>
        </p:nvSpPr>
        <p:spPr bwMode="auto">
          <a:xfrm>
            <a:off x="1811338" y="6165850"/>
            <a:ext cx="266700" cy="266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48" name="Oval 37"/>
          <p:cNvSpPr>
            <a:spLocks noChangeArrowheads="1"/>
          </p:cNvSpPr>
          <p:nvPr/>
        </p:nvSpPr>
        <p:spPr bwMode="auto">
          <a:xfrm>
            <a:off x="1163638" y="5229225"/>
            <a:ext cx="266700" cy="266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49" name="Oval 38"/>
          <p:cNvSpPr>
            <a:spLocks noChangeArrowheads="1"/>
          </p:cNvSpPr>
          <p:nvPr/>
        </p:nvSpPr>
        <p:spPr bwMode="auto">
          <a:xfrm>
            <a:off x="731838" y="5208588"/>
            <a:ext cx="266700" cy="266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50" name="Line 39"/>
          <p:cNvSpPr>
            <a:spLocks noChangeShapeType="1"/>
          </p:cNvSpPr>
          <p:nvPr/>
        </p:nvSpPr>
        <p:spPr bwMode="auto">
          <a:xfrm flipV="1">
            <a:off x="1092200" y="5497513"/>
            <a:ext cx="21590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51" name="Line 40"/>
          <p:cNvSpPr>
            <a:spLocks noChangeShapeType="1"/>
          </p:cNvSpPr>
          <p:nvPr/>
        </p:nvSpPr>
        <p:spPr bwMode="auto">
          <a:xfrm flipV="1">
            <a:off x="1955800" y="5497513"/>
            <a:ext cx="21590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52" name="Line 41"/>
          <p:cNvSpPr>
            <a:spLocks noChangeShapeType="1"/>
          </p:cNvSpPr>
          <p:nvPr/>
        </p:nvSpPr>
        <p:spPr bwMode="auto">
          <a:xfrm flipH="1" flipV="1">
            <a:off x="1739900" y="5495925"/>
            <a:ext cx="217488"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53" name="Line 42"/>
          <p:cNvSpPr>
            <a:spLocks noChangeShapeType="1"/>
          </p:cNvSpPr>
          <p:nvPr/>
        </p:nvSpPr>
        <p:spPr bwMode="auto">
          <a:xfrm flipH="1" flipV="1">
            <a:off x="1308100" y="5495925"/>
            <a:ext cx="217488"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54" name="Line 43"/>
          <p:cNvSpPr>
            <a:spLocks noChangeShapeType="1"/>
          </p:cNvSpPr>
          <p:nvPr/>
        </p:nvSpPr>
        <p:spPr bwMode="auto">
          <a:xfrm flipH="1" flipV="1">
            <a:off x="1379538" y="5495925"/>
            <a:ext cx="503237"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55" name="Line 44"/>
          <p:cNvSpPr>
            <a:spLocks noChangeShapeType="1"/>
          </p:cNvSpPr>
          <p:nvPr/>
        </p:nvSpPr>
        <p:spPr bwMode="auto">
          <a:xfrm flipH="1" flipV="1">
            <a:off x="947738" y="5495925"/>
            <a:ext cx="503237"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56" name="Line 45"/>
          <p:cNvSpPr>
            <a:spLocks noChangeShapeType="1"/>
          </p:cNvSpPr>
          <p:nvPr/>
        </p:nvSpPr>
        <p:spPr bwMode="auto">
          <a:xfrm flipH="1" flipV="1">
            <a:off x="874713" y="5495925"/>
            <a:ext cx="217487"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57" name="Line 46"/>
          <p:cNvSpPr>
            <a:spLocks noChangeShapeType="1"/>
          </p:cNvSpPr>
          <p:nvPr/>
        </p:nvSpPr>
        <p:spPr bwMode="auto">
          <a:xfrm flipV="1">
            <a:off x="1524000" y="5497513"/>
            <a:ext cx="21590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58" name="Line 47"/>
          <p:cNvSpPr>
            <a:spLocks noChangeShapeType="1"/>
          </p:cNvSpPr>
          <p:nvPr/>
        </p:nvSpPr>
        <p:spPr bwMode="auto">
          <a:xfrm flipV="1">
            <a:off x="1595438" y="5495925"/>
            <a:ext cx="504825"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64559" name="AutoShape 48"/>
          <p:cNvCxnSpPr>
            <a:cxnSpLocks noChangeShapeType="1"/>
            <a:stCxn id="64549" idx="0"/>
            <a:endCxn id="64548" idx="0"/>
          </p:cNvCxnSpPr>
          <p:nvPr/>
        </p:nvCxnSpPr>
        <p:spPr bwMode="auto">
          <a:xfrm rot="5400000" flipV="1">
            <a:off x="1070769" y="5003007"/>
            <a:ext cx="20637" cy="431800"/>
          </a:xfrm>
          <a:prstGeom prst="curvedConnector3">
            <a:avLst>
              <a:gd name="adj1" fmla="val -2038463"/>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4560" name="AutoShape 49"/>
          <p:cNvCxnSpPr>
            <a:cxnSpLocks noChangeShapeType="1"/>
            <a:stCxn id="64548" idx="6"/>
            <a:endCxn id="64543" idx="1"/>
          </p:cNvCxnSpPr>
          <p:nvPr/>
        </p:nvCxnSpPr>
        <p:spPr bwMode="auto">
          <a:xfrm flipV="1">
            <a:off x="1430338" y="5268913"/>
            <a:ext cx="204787" cy="93662"/>
          </a:xfrm>
          <a:prstGeom prst="curvedConnector4">
            <a:avLst>
              <a:gd name="adj1" fmla="val 40310"/>
              <a:gd name="adj2" fmla="val 38644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4561" name="AutoShape 50"/>
          <p:cNvCxnSpPr>
            <a:cxnSpLocks noChangeShapeType="1"/>
            <a:stCxn id="64549" idx="1"/>
            <a:endCxn id="64543" idx="0"/>
          </p:cNvCxnSpPr>
          <p:nvPr/>
        </p:nvCxnSpPr>
        <p:spPr bwMode="auto">
          <a:xfrm rot="-5400000">
            <a:off x="1240632" y="4760118"/>
            <a:ext cx="19050" cy="957263"/>
          </a:xfrm>
          <a:prstGeom prst="curvedConnector3">
            <a:avLst>
              <a:gd name="adj1" fmla="val 4141667"/>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4562" name="AutoShape 51"/>
          <p:cNvCxnSpPr>
            <a:cxnSpLocks noChangeShapeType="1"/>
            <a:stCxn id="64548" idx="2"/>
            <a:endCxn id="64549" idx="7"/>
          </p:cNvCxnSpPr>
          <p:nvPr/>
        </p:nvCxnSpPr>
        <p:spPr bwMode="auto">
          <a:xfrm rot="10800000">
            <a:off x="958850" y="5248275"/>
            <a:ext cx="204788" cy="114300"/>
          </a:xfrm>
          <a:prstGeom prst="curvedConnector4">
            <a:avLst>
              <a:gd name="adj1" fmla="val 40310"/>
              <a:gd name="adj2" fmla="val 28472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4563" name="AutoShape 52"/>
          <p:cNvCxnSpPr>
            <a:cxnSpLocks noChangeShapeType="1"/>
            <a:stCxn id="64543" idx="6"/>
            <a:endCxn id="64544" idx="1"/>
          </p:cNvCxnSpPr>
          <p:nvPr/>
        </p:nvCxnSpPr>
        <p:spPr bwMode="auto">
          <a:xfrm flipV="1">
            <a:off x="1862138" y="5268913"/>
            <a:ext cx="204787" cy="93662"/>
          </a:xfrm>
          <a:prstGeom prst="curvedConnector4">
            <a:avLst>
              <a:gd name="adj1" fmla="val 40310"/>
              <a:gd name="adj2" fmla="val 30677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4564" name="Text Box 53"/>
          <p:cNvSpPr txBox="1">
            <a:spLocks noChangeArrowheads="1"/>
          </p:cNvSpPr>
          <p:nvPr/>
        </p:nvSpPr>
        <p:spPr bwMode="auto">
          <a:xfrm>
            <a:off x="2152650" y="3454400"/>
            <a:ext cx="2179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400">
                <a:solidFill>
                  <a:srgbClr val="3333CC"/>
                </a:solidFill>
              </a:rPr>
              <a:t>input units</a:t>
            </a:r>
          </a:p>
        </p:txBody>
      </p:sp>
      <p:cxnSp>
        <p:nvCxnSpPr>
          <p:cNvPr id="64565" name="AutoShape 54"/>
          <p:cNvCxnSpPr>
            <a:cxnSpLocks noChangeShapeType="1"/>
            <a:stCxn id="64544" idx="0"/>
            <a:endCxn id="64548" idx="7"/>
          </p:cNvCxnSpPr>
          <p:nvPr/>
        </p:nvCxnSpPr>
        <p:spPr bwMode="auto">
          <a:xfrm rot="-5400000" flipH="1" flipV="1">
            <a:off x="1755775" y="4864100"/>
            <a:ext cx="39688" cy="769938"/>
          </a:xfrm>
          <a:prstGeom prst="curvedConnector3">
            <a:avLst>
              <a:gd name="adj1" fmla="val -1924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r" eaLnBrk="1" hangingPunct="1"/>
            <a:r>
              <a:rPr lang="fa-IR" smtClean="0"/>
              <a:t>الهام</a:t>
            </a:r>
            <a:r>
              <a:rPr lang="en-US" smtClean="0"/>
              <a:t> </a:t>
            </a:r>
            <a:r>
              <a:rPr lang="fa-IR" smtClean="0"/>
              <a:t>از</a:t>
            </a:r>
            <a:r>
              <a:rPr lang="en-US" smtClean="0"/>
              <a:t> </a:t>
            </a:r>
            <a:r>
              <a:rPr lang="fa-IR" smtClean="0"/>
              <a:t>طبیعت</a:t>
            </a:r>
            <a:endParaRPr lang="en-US" smtClean="0"/>
          </a:p>
        </p:txBody>
      </p:sp>
      <p:sp>
        <p:nvSpPr>
          <p:cNvPr id="13315" name="Rectangle 3"/>
          <p:cNvSpPr>
            <a:spLocks noGrp="1" noChangeArrowheads="1"/>
          </p:cNvSpPr>
          <p:nvPr>
            <p:ph type="body" idx="1"/>
          </p:nvPr>
        </p:nvSpPr>
        <p:spPr/>
        <p:txBody>
          <a:bodyPr/>
          <a:lstStyle/>
          <a:p>
            <a:pPr eaLnBrk="1" hangingPunct="1"/>
            <a:r>
              <a:rPr lang="fa-IR" sz="2600" smtClean="0"/>
              <a:t>مطالعه</a:t>
            </a:r>
            <a:r>
              <a:rPr lang="en-US" sz="2600" smtClean="0"/>
              <a:t> </a:t>
            </a:r>
            <a:r>
              <a:rPr lang="fa-IR" sz="2600" smtClean="0"/>
              <a:t>شبکه</a:t>
            </a:r>
            <a:r>
              <a:rPr lang="en-US" sz="2600" smtClean="0"/>
              <a:t> </a:t>
            </a:r>
            <a:r>
              <a:rPr lang="fa-IR" sz="2600" smtClean="0"/>
              <a:t>های</a:t>
            </a:r>
            <a:r>
              <a:rPr lang="en-US" sz="2600" smtClean="0"/>
              <a:t> </a:t>
            </a:r>
            <a:r>
              <a:rPr lang="fa-IR" sz="2600" smtClean="0"/>
              <a:t>عصبی</a:t>
            </a:r>
            <a:r>
              <a:rPr lang="en-US" sz="2600" smtClean="0"/>
              <a:t> </a:t>
            </a:r>
            <a:r>
              <a:rPr lang="fa-IR" sz="2600" smtClean="0"/>
              <a:t>مصنوعی</a:t>
            </a:r>
            <a:r>
              <a:rPr lang="en-US" sz="2600" smtClean="0"/>
              <a:t> </a:t>
            </a:r>
            <a:r>
              <a:rPr lang="fa-IR" sz="2600" smtClean="0"/>
              <a:t>تا</a:t>
            </a:r>
            <a:r>
              <a:rPr lang="en-US" sz="2600" smtClean="0"/>
              <a:t> </a:t>
            </a:r>
            <a:r>
              <a:rPr lang="fa-IR" sz="2600" smtClean="0"/>
              <a:t>حد</a:t>
            </a:r>
            <a:r>
              <a:rPr lang="en-US" sz="2600" smtClean="0"/>
              <a:t> </a:t>
            </a:r>
            <a:r>
              <a:rPr lang="fa-IR" sz="2600" smtClean="0"/>
              <a:t>زیادی</a:t>
            </a:r>
            <a:r>
              <a:rPr lang="en-US" sz="2600" smtClean="0"/>
              <a:t> </a:t>
            </a:r>
            <a:r>
              <a:rPr lang="fa-IR" sz="2600" smtClean="0"/>
              <a:t>ملهم</a:t>
            </a:r>
            <a:r>
              <a:rPr lang="en-US" sz="2600" smtClean="0"/>
              <a:t> </a:t>
            </a:r>
            <a:r>
              <a:rPr lang="fa-IR" sz="2600" smtClean="0"/>
              <a:t>از</a:t>
            </a:r>
            <a:r>
              <a:rPr lang="en-US" sz="2600" smtClean="0"/>
              <a:t> </a:t>
            </a:r>
            <a:r>
              <a:rPr lang="fa-IR" sz="2600" smtClean="0"/>
              <a:t>سیستم</a:t>
            </a:r>
            <a:r>
              <a:rPr lang="en-US" sz="2600" smtClean="0"/>
              <a:t> </a:t>
            </a:r>
            <a:r>
              <a:rPr lang="fa-IR" sz="2600" smtClean="0"/>
              <a:t>های</a:t>
            </a:r>
            <a:r>
              <a:rPr lang="en-US" sz="2600" smtClean="0"/>
              <a:t> </a:t>
            </a:r>
            <a:r>
              <a:rPr lang="fa-IR" sz="2600" smtClean="0"/>
              <a:t>یادگیر</a:t>
            </a:r>
            <a:r>
              <a:rPr lang="en-US" sz="2600" smtClean="0"/>
              <a:t> </a:t>
            </a:r>
            <a:r>
              <a:rPr lang="fa-IR" sz="2600" smtClean="0"/>
              <a:t>طبیعی</a:t>
            </a:r>
            <a:r>
              <a:rPr lang="en-US" sz="2600" smtClean="0"/>
              <a:t> </a:t>
            </a:r>
            <a:r>
              <a:rPr lang="fa-IR" sz="2600" smtClean="0"/>
              <a:t>است</a:t>
            </a:r>
            <a:r>
              <a:rPr lang="en-US" sz="2600" smtClean="0"/>
              <a:t> </a:t>
            </a:r>
            <a:r>
              <a:rPr lang="fa-IR" sz="2600" smtClean="0"/>
              <a:t>که</a:t>
            </a:r>
            <a:r>
              <a:rPr lang="en-US" sz="2600" smtClean="0"/>
              <a:t> </a:t>
            </a:r>
            <a:r>
              <a:rPr lang="fa-IR" sz="2600" smtClean="0"/>
              <a:t>در</a:t>
            </a:r>
            <a:r>
              <a:rPr lang="en-US" sz="2600" smtClean="0"/>
              <a:t> </a:t>
            </a:r>
            <a:r>
              <a:rPr lang="fa-IR" sz="2600" smtClean="0"/>
              <a:t>آنها</a:t>
            </a:r>
            <a:r>
              <a:rPr lang="en-US" sz="2600" smtClean="0"/>
              <a:t> </a:t>
            </a:r>
            <a:r>
              <a:rPr lang="fa-IR" sz="2600" smtClean="0"/>
              <a:t>یک</a:t>
            </a:r>
            <a:r>
              <a:rPr lang="en-US" sz="2600" smtClean="0"/>
              <a:t> </a:t>
            </a:r>
            <a:r>
              <a:rPr lang="fa-IR" sz="2600" smtClean="0"/>
              <a:t>مجموعه</a:t>
            </a:r>
            <a:r>
              <a:rPr lang="en-US" sz="2600" smtClean="0"/>
              <a:t> </a:t>
            </a:r>
            <a:r>
              <a:rPr lang="fa-IR" sz="2600" smtClean="0"/>
              <a:t>پیچیده</a:t>
            </a:r>
            <a:r>
              <a:rPr lang="en-US" sz="2600" smtClean="0"/>
              <a:t> </a:t>
            </a:r>
            <a:r>
              <a:rPr lang="fa-IR" sz="2600" smtClean="0"/>
              <a:t>از</a:t>
            </a:r>
            <a:r>
              <a:rPr lang="en-US" sz="2600" smtClean="0"/>
              <a:t> </a:t>
            </a:r>
            <a:r>
              <a:rPr lang="fa-IR" sz="2600" smtClean="0"/>
              <a:t>نرونهای</a:t>
            </a:r>
            <a:r>
              <a:rPr lang="en-US" sz="2600" smtClean="0"/>
              <a:t> </a:t>
            </a:r>
            <a:r>
              <a:rPr lang="fa-IR" sz="2600" smtClean="0"/>
              <a:t>به</a:t>
            </a:r>
            <a:r>
              <a:rPr lang="en-US" sz="2600" smtClean="0"/>
              <a:t> </a:t>
            </a:r>
            <a:r>
              <a:rPr lang="fa-IR" sz="2600" smtClean="0"/>
              <a:t>هم</a:t>
            </a:r>
            <a:r>
              <a:rPr lang="en-US" sz="2600" smtClean="0"/>
              <a:t> </a:t>
            </a:r>
            <a:r>
              <a:rPr lang="fa-IR" sz="2600" smtClean="0"/>
              <a:t>متصل</a:t>
            </a:r>
            <a:r>
              <a:rPr lang="en-US" sz="2600" smtClean="0"/>
              <a:t>  </a:t>
            </a:r>
            <a:r>
              <a:rPr lang="fa-IR" sz="2600" smtClean="0"/>
              <a:t>در</a:t>
            </a:r>
            <a:r>
              <a:rPr lang="en-US" sz="2600" smtClean="0"/>
              <a:t> </a:t>
            </a:r>
            <a:r>
              <a:rPr lang="fa-IR" sz="2600" smtClean="0"/>
              <a:t>کار</a:t>
            </a:r>
            <a:r>
              <a:rPr lang="en-US" sz="2600" smtClean="0"/>
              <a:t> </a:t>
            </a:r>
            <a:r>
              <a:rPr lang="fa-IR" sz="2600" smtClean="0"/>
              <a:t>یادگیری</a:t>
            </a:r>
            <a:r>
              <a:rPr lang="en-US" sz="2600" smtClean="0"/>
              <a:t> </a:t>
            </a:r>
            <a:r>
              <a:rPr lang="fa-IR" sz="2600" smtClean="0"/>
              <a:t>دخیل</a:t>
            </a:r>
            <a:r>
              <a:rPr lang="en-US" sz="2600" smtClean="0"/>
              <a:t> </a:t>
            </a:r>
            <a:r>
              <a:rPr lang="fa-IR" sz="2600" smtClean="0"/>
              <a:t>هستند</a:t>
            </a:r>
            <a:r>
              <a:rPr lang="en-US" sz="2600" smtClean="0"/>
              <a:t>.</a:t>
            </a:r>
          </a:p>
          <a:p>
            <a:pPr eaLnBrk="1" hangingPunct="1"/>
            <a:r>
              <a:rPr lang="fa-IR" sz="2600" smtClean="0"/>
              <a:t>گمان</a:t>
            </a:r>
            <a:r>
              <a:rPr lang="en-US" sz="2600" smtClean="0"/>
              <a:t> </a:t>
            </a:r>
            <a:r>
              <a:rPr lang="fa-IR" sz="2600" smtClean="0"/>
              <a:t>میرود</a:t>
            </a:r>
            <a:r>
              <a:rPr lang="en-US" sz="2600" smtClean="0"/>
              <a:t> </a:t>
            </a:r>
            <a:r>
              <a:rPr lang="fa-IR" sz="2600" smtClean="0"/>
              <a:t>که</a:t>
            </a:r>
            <a:r>
              <a:rPr lang="en-US" sz="2600" smtClean="0"/>
              <a:t> </a:t>
            </a:r>
            <a:r>
              <a:rPr lang="fa-IR" sz="2600" smtClean="0"/>
              <a:t>مغز</a:t>
            </a:r>
            <a:r>
              <a:rPr lang="en-US" sz="2600" smtClean="0"/>
              <a:t> </a:t>
            </a:r>
            <a:r>
              <a:rPr lang="fa-IR" sz="2600" smtClean="0"/>
              <a:t>انسان</a:t>
            </a:r>
            <a:r>
              <a:rPr lang="en-US" sz="2600" smtClean="0"/>
              <a:t> </a:t>
            </a:r>
            <a:r>
              <a:rPr lang="fa-IR" sz="2600" smtClean="0"/>
              <a:t>از</a:t>
            </a:r>
            <a:r>
              <a:rPr lang="en-US" sz="2600" smtClean="0"/>
              <a:t> </a:t>
            </a:r>
            <a:r>
              <a:rPr lang="fa-IR" sz="2600" smtClean="0"/>
              <a:t>تعداد</a:t>
            </a:r>
            <a:r>
              <a:rPr lang="en-US" sz="2600" smtClean="0"/>
              <a:t> 10 </a:t>
            </a:r>
            <a:r>
              <a:rPr lang="en-US" sz="2600" baseline="30000" smtClean="0"/>
              <a:t>11</a:t>
            </a:r>
            <a:r>
              <a:rPr lang="en-US" sz="2600" smtClean="0"/>
              <a:t> </a:t>
            </a:r>
            <a:r>
              <a:rPr lang="fa-IR" sz="2600" smtClean="0"/>
              <a:t>نرون</a:t>
            </a:r>
            <a:r>
              <a:rPr lang="en-US" sz="2600" smtClean="0"/>
              <a:t> </a:t>
            </a:r>
            <a:r>
              <a:rPr lang="fa-IR" sz="2600" smtClean="0"/>
              <a:t>تشکیل</a:t>
            </a:r>
            <a:r>
              <a:rPr lang="en-US" sz="2600" smtClean="0"/>
              <a:t> </a:t>
            </a:r>
            <a:r>
              <a:rPr lang="fa-IR" sz="2600" smtClean="0"/>
              <a:t>شده</a:t>
            </a:r>
            <a:r>
              <a:rPr lang="en-US" sz="2600" smtClean="0"/>
              <a:t> </a:t>
            </a:r>
            <a:r>
              <a:rPr lang="fa-IR" sz="2600" smtClean="0"/>
              <a:t>باشد</a:t>
            </a:r>
            <a:r>
              <a:rPr lang="en-US" sz="2600" smtClean="0"/>
              <a:t> </a:t>
            </a:r>
            <a:r>
              <a:rPr lang="fa-IR" sz="2600" smtClean="0"/>
              <a:t>که</a:t>
            </a:r>
            <a:r>
              <a:rPr lang="en-US" sz="2600" smtClean="0"/>
              <a:t> </a:t>
            </a:r>
            <a:r>
              <a:rPr lang="fa-IR" sz="2600" smtClean="0"/>
              <a:t>هر</a:t>
            </a:r>
            <a:r>
              <a:rPr lang="en-US" sz="2600" smtClean="0"/>
              <a:t> </a:t>
            </a:r>
            <a:r>
              <a:rPr lang="fa-IR" sz="2600" smtClean="0"/>
              <a:t>نرون</a:t>
            </a:r>
            <a:r>
              <a:rPr lang="en-US" sz="2600" smtClean="0"/>
              <a:t> </a:t>
            </a:r>
            <a:r>
              <a:rPr lang="fa-IR" sz="2600" smtClean="0"/>
              <a:t>با</a:t>
            </a:r>
            <a:r>
              <a:rPr lang="en-US" sz="2600" smtClean="0"/>
              <a:t> </a:t>
            </a:r>
            <a:r>
              <a:rPr lang="fa-IR" sz="2600" smtClean="0"/>
              <a:t>تقریبا</a:t>
            </a:r>
            <a:r>
              <a:rPr lang="en-US" sz="2600" smtClean="0"/>
              <a:t> 10</a:t>
            </a:r>
            <a:r>
              <a:rPr lang="en-US" sz="2600" baseline="30000" smtClean="0"/>
              <a:t>4</a:t>
            </a:r>
            <a:r>
              <a:rPr lang="en-US" sz="2600" smtClean="0"/>
              <a:t> </a:t>
            </a:r>
            <a:r>
              <a:rPr lang="fa-IR" sz="2600" smtClean="0"/>
              <a:t>نرون</a:t>
            </a:r>
            <a:r>
              <a:rPr lang="en-US" sz="2600" smtClean="0"/>
              <a:t> </a:t>
            </a:r>
            <a:r>
              <a:rPr lang="fa-IR" sz="2600" smtClean="0"/>
              <a:t>دیگر</a:t>
            </a:r>
            <a:r>
              <a:rPr lang="en-US" sz="2600" smtClean="0"/>
              <a:t> </a:t>
            </a:r>
            <a:r>
              <a:rPr lang="fa-IR" sz="2600" smtClean="0"/>
              <a:t>در</a:t>
            </a:r>
            <a:r>
              <a:rPr lang="en-US" sz="2600" smtClean="0"/>
              <a:t> </a:t>
            </a:r>
            <a:r>
              <a:rPr lang="fa-IR" sz="2600" smtClean="0"/>
              <a:t>ارتباط</a:t>
            </a:r>
            <a:r>
              <a:rPr lang="en-US" sz="2600" smtClean="0"/>
              <a:t> </a:t>
            </a:r>
            <a:r>
              <a:rPr lang="fa-IR" sz="2600" smtClean="0"/>
              <a:t>است</a:t>
            </a:r>
            <a:r>
              <a:rPr lang="en-US" sz="2600" smtClean="0"/>
              <a:t>.</a:t>
            </a:r>
          </a:p>
          <a:p>
            <a:pPr eaLnBrk="1" hangingPunct="1"/>
            <a:r>
              <a:rPr lang="fa-IR" sz="2600" smtClean="0"/>
              <a:t>سرعت</a:t>
            </a:r>
            <a:r>
              <a:rPr lang="en-US" sz="2600" smtClean="0"/>
              <a:t> </a:t>
            </a:r>
            <a:r>
              <a:rPr lang="fa-IR" sz="2600" smtClean="0"/>
              <a:t>سوئیچنگ</a:t>
            </a:r>
            <a:r>
              <a:rPr lang="en-US" sz="2600" smtClean="0"/>
              <a:t> </a:t>
            </a:r>
            <a:r>
              <a:rPr lang="fa-IR" sz="2600" smtClean="0"/>
              <a:t>نرونها</a:t>
            </a:r>
            <a:r>
              <a:rPr lang="en-US" sz="2600" smtClean="0"/>
              <a:t> </a:t>
            </a:r>
            <a:r>
              <a:rPr lang="fa-IR" sz="2600" smtClean="0"/>
              <a:t>در</a:t>
            </a:r>
            <a:r>
              <a:rPr lang="en-US" sz="2600" smtClean="0"/>
              <a:t> </a:t>
            </a:r>
            <a:r>
              <a:rPr lang="fa-IR" sz="2600" smtClean="0"/>
              <a:t>حدود</a:t>
            </a:r>
            <a:r>
              <a:rPr lang="en-US" sz="2600" smtClean="0"/>
              <a:t> 10</a:t>
            </a:r>
            <a:r>
              <a:rPr lang="en-US" sz="2600" baseline="30000" smtClean="0"/>
              <a:t>-3</a:t>
            </a:r>
            <a:r>
              <a:rPr lang="en-US" sz="2600" smtClean="0"/>
              <a:t> </a:t>
            </a:r>
            <a:r>
              <a:rPr lang="fa-IR" sz="2600" smtClean="0"/>
              <a:t>ثانیه</a:t>
            </a:r>
            <a:r>
              <a:rPr lang="en-US" sz="2600" smtClean="0"/>
              <a:t> </a:t>
            </a:r>
            <a:r>
              <a:rPr lang="fa-IR" sz="2600" smtClean="0"/>
              <a:t>است</a:t>
            </a:r>
            <a:r>
              <a:rPr lang="en-US" sz="2600" smtClean="0"/>
              <a:t> </a:t>
            </a:r>
            <a:r>
              <a:rPr lang="fa-IR" sz="2600" smtClean="0"/>
              <a:t>که</a:t>
            </a:r>
            <a:r>
              <a:rPr lang="en-US" sz="2600" smtClean="0"/>
              <a:t> </a:t>
            </a:r>
            <a:r>
              <a:rPr lang="fa-IR" sz="2600" smtClean="0"/>
              <a:t>در</a:t>
            </a:r>
            <a:r>
              <a:rPr lang="en-US" sz="2600" smtClean="0"/>
              <a:t> </a:t>
            </a:r>
            <a:r>
              <a:rPr lang="fa-IR" sz="2600" smtClean="0"/>
              <a:t>مقایسه</a:t>
            </a:r>
            <a:r>
              <a:rPr lang="en-US" sz="2600" smtClean="0"/>
              <a:t> </a:t>
            </a:r>
            <a:r>
              <a:rPr lang="fa-IR" sz="2600" smtClean="0"/>
              <a:t>با</a:t>
            </a:r>
            <a:r>
              <a:rPr lang="en-US" sz="2600" smtClean="0"/>
              <a:t> </a:t>
            </a:r>
            <a:r>
              <a:rPr lang="fa-IR" sz="2600" smtClean="0"/>
              <a:t>کامپیوترها</a:t>
            </a:r>
            <a:r>
              <a:rPr lang="en-US" sz="2600" smtClean="0"/>
              <a:t> 10 </a:t>
            </a:r>
            <a:r>
              <a:rPr lang="en-US" sz="2600" baseline="30000" smtClean="0"/>
              <a:t>-10</a:t>
            </a:r>
            <a:r>
              <a:rPr lang="en-US" sz="2600" smtClean="0"/>
              <a:t> ) </a:t>
            </a:r>
            <a:r>
              <a:rPr lang="fa-IR" sz="2600" smtClean="0"/>
              <a:t>ثانیه</a:t>
            </a:r>
            <a:r>
              <a:rPr lang="en-US" sz="2600" smtClean="0"/>
              <a:t> ( </a:t>
            </a:r>
            <a:r>
              <a:rPr lang="fa-IR" sz="2600" smtClean="0"/>
              <a:t>بسیار</a:t>
            </a:r>
            <a:r>
              <a:rPr lang="en-US" sz="2600" smtClean="0"/>
              <a:t> </a:t>
            </a:r>
            <a:r>
              <a:rPr lang="fa-IR" sz="2600" smtClean="0"/>
              <a:t>ناچیز</a:t>
            </a:r>
            <a:r>
              <a:rPr lang="en-US" sz="2600" smtClean="0"/>
              <a:t> </a:t>
            </a:r>
            <a:r>
              <a:rPr lang="fa-IR" sz="2600" smtClean="0"/>
              <a:t>مینماید. با</a:t>
            </a:r>
            <a:r>
              <a:rPr lang="en-US" sz="2600" smtClean="0"/>
              <a:t> </a:t>
            </a:r>
            <a:r>
              <a:rPr lang="fa-IR" sz="2600" smtClean="0"/>
              <a:t>این</a:t>
            </a:r>
            <a:r>
              <a:rPr lang="en-US" sz="2600" smtClean="0"/>
              <a:t> </a:t>
            </a:r>
            <a:r>
              <a:rPr lang="fa-IR" sz="2600" smtClean="0"/>
              <a:t>وجود</a:t>
            </a:r>
            <a:r>
              <a:rPr lang="en-US" sz="2600" smtClean="0"/>
              <a:t> </a:t>
            </a:r>
            <a:r>
              <a:rPr lang="fa-IR" sz="2600" smtClean="0"/>
              <a:t>آدمی</a:t>
            </a:r>
            <a:r>
              <a:rPr lang="en-US" sz="2600" smtClean="0"/>
              <a:t> </a:t>
            </a:r>
            <a:r>
              <a:rPr lang="fa-IR" sz="2600" smtClean="0"/>
              <a:t>قادر</a:t>
            </a:r>
            <a:r>
              <a:rPr lang="en-US" sz="2600" smtClean="0"/>
              <a:t> </a:t>
            </a:r>
            <a:r>
              <a:rPr lang="fa-IR" sz="2600" smtClean="0"/>
              <a:t>است</a:t>
            </a:r>
            <a:r>
              <a:rPr lang="en-US" sz="2600" smtClean="0"/>
              <a:t> </a:t>
            </a:r>
            <a:r>
              <a:rPr lang="fa-IR" sz="2600" smtClean="0"/>
              <a:t>در</a:t>
            </a:r>
            <a:r>
              <a:rPr lang="en-US" sz="2600" smtClean="0"/>
              <a:t> 0.1 </a:t>
            </a:r>
            <a:r>
              <a:rPr lang="fa-IR" sz="2600" smtClean="0"/>
              <a:t>ثانیه</a:t>
            </a:r>
            <a:r>
              <a:rPr lang="en-US" sz="2600" smtClean="0"/>
              <a:t>  </a:t>
            </a:r>
            <a:r>
              <a:rPr lang="fa-IR" sz="2600" smtClean="0"/>
              <a:t>تصویر</a:t>
            </a:r>
            <a:r>
              <a:rPr lang="en-US" sz="2600" smtClean="0"/>
              <a:t> </a:t>
            </a:r>
            <a:r>
              <a:rPr lang="fa-IR" sz="2600" smtClean="0"/>
              <a:t>یک</a:t>
            </a:r>
            <a:r>
              <a:rPr lang="en-US" sz="2600" smtClean="0"/>
              <a:t> </a:t>
            </a:r>
            <a:r>
              <a:rPr lang="fa-IR" sz="2600" smtClean="0"/>
              <a:t>انسان</a:t>
            </a:r>
            <a:r>
              <a:rPr lang="en-US" sz="2600" smtClean="0"/>
              <a:t> </a:t>
            </a:r>
            <a:r>
              <a:rPr lang="fa-IR" sz="2600" smtClean="0"/>
              <a:t>را</a:t>
            </a:r>
            <a:r>
              <a:rPr lang="en-US" sz="2600" smtClean="0"/>
              <a:t> </a:t>
            </a:r>
            <a:r>
              <a:rPr lang="fa-IR" sz="2600" smtClean="0"/>
              <a:t>بازشناسائی</a:t>
            </a:r>
            <a:r>
              <a:rPr lang="en-US" sz="2600" smtClean="0"/>
              <a:t> </a:t>
            </a:r>
            <a:r>
              <a:rPr lang="fa-IR" sz="2600" smtClean="0"/>
              <a:t>نماید. این</a:t>
            </a:r>
            <a:r>
              <a:rPr lang="en-US" sz="2600" smtClean="0"/>
              <a:t> </a:t>
            </a:r>
            <a:r>
              <a:rPr lang="fa-IR" sz="2600" smtClean="0"/>
              <a:t>قدرت</a:t>
            </a:r>
            <a:r>
              <a:rPr lang="en-US" sz="2600" smtClean="0"/>
              <a:t> </a:t>
            </a:r>
            <a:r>
              <a:rPr lang="fa-IR" sz="2600" smtClean="0"/>
              <a:t>فوق</a:t>
            </a:r>
            <a:r>
              <a:rPr lang="en-US" sz="2600" smtClean="0"/>
              <a:t> </a:t>
            </a:r>
            <a:r>
              <a:rPr lang="fa-IR" sz="2600" smtClean="0"/>
              <a:t>العاده</a:t>
            </a:r>
            <a:r>
              <a:rPr lang="en-US" sz="2600" smtClean="0"/>
              <a:t> </a:t>
            </a:r>
            <a:r>
              <a:rPr lang="fa-IR" sz="2600" smtClean="0"/>
              <a:t>باید</a:t>
            </a:r>
            <a:r>
              <a:rPr lang="en-US" sz="2600" smtClean="0"/>
              <a:t> </a:t>
            </a:r>
            <a:r>
              <a:rPr lang="fa-IR" sz="2600" smtClean="0"/>
              <a:t>از</a:t>
            </a:r>
            <a:r>
              <a:rPr lang="en-US" sz="2600" smtClean="0"/>
              <a:t> </a:t>
            </a:r>
            <a:r>
              <a:rPr lang="fa-IR" sz="2600" smtClean="0"/>
              <a:t>پردازش</a:t>
            </a:r>
            <a:r>
              <a:rPr lang="en-US" sz="2600" smtClean="0"/>
              <a:t> </a:t>
            </a:r>
            <a:r>
              <a:rPr lang="fa-IR" sz="2600" smtClean="0"/>
              <a:t>موازی</a:t>
            </a:r>
            <a:r>
              <a:rPr lang="en-US" sz="2600" smtClean="0"/>
              <a:t> </a:t>
            </a:r>
            <a:r>
              <a:rPr lang="fa-IR" sz="2600" smtClean="0"/>
              <a:t>توزیع</a:t>
            </a:r>
            <a:r>
              <a:rPr lang="en-US" sz="2600" smtClean="0"/>
              <a:t> </a:t>
            </a:r>
            <a:r>
              <a:rPr lang="fa-IR" sz="2600" smtClean="0"/>
              <a:t>شده</a:t>
            </a:r>
            <a:r>
              <a:rPr lang="en-US" sz="2600" smtClean="0"/>
              <a:t> </a:t>
            </a:r>
            <a:r>
              <a:rPr lang="fa-IR" sz="2600" smtClean="0"/>
              <a:t>در</a:t>
            </a:r>
            <a:r>
              <a:rPr lang="en-US" sz="2600" smtClean="0"/>
              <a:t> </a:t>
            </a:r>
            <a:r>
              <a:rPr lang="fa-IR" sz="2600" smtClean="0"/>
              <a:t>تعدادی</a:t>
            </a:r>
            <a:r>
              <a:rPr lang="en-US" sz="2600" smtClean="0"/>
              <a:t> </a:t>
            </a:r>
            <a:r>
              <a:rPr lang="fa-IR" sz="2600" smtClean="0"/>
              <a:t>زیادی</a:t>
            </a:r>
            <a:r>
              <a:rPr lang="en-US" sz="2600" smtClean="0"/>
              <a:t> </a:t>
            </a:r>
            <a:r>
              <a:rPr lang="fa-IR" sz="2600" smtClean="0"/>
              <a:t>از</a:t>
            </a:r>
            <a:r>
              <a:rPr lang="en-US" sz="2600" smtClean="0"/>
              <a:t> </a:t>
            </a:r>
            <a:r>
              <a:rPr lang="fa-IR" sz="2600" smtClean="0"/>
              <a:t>نرونها</a:t>
            </a:r>
            <a:r>
              <a:rPr lang="en-US" sz="2600" smtClean="0"/>
              <a:t> </a:t>
            </a:r>
            <a:r>
              <a:rPr lang="fa-IR" sz="2600" smtClean="0"/>
              <a:t>حاصل</a:t>
            </a:r>
            <a:r>
              <a:rPr lang="en-US" sz="2600" smtClean="0"/>
              <a:t> </a:t>
            </a:r>
            <a:r>
              <a:rPr lang="fa-IR" sz="2600" smtClean="0"/>
              <a:t>شده</a:t>
            </a:r>
            <a:r>
              <a:rPr lang="en-US" sz="2600" smtClean="0"/>
              <a:t> </a:t>
            </a:r>
            <a:r>
              <a:rPr lang="fa-IR" sz="2600" smtClean="0"/>
              <a:t>باشد</a:t>
            </a:r>
            <a:r>
              <a:rPr lang="en-US" sz="2600" smtClean="0"/>
              <a:t>.</a:t>
            </a:r>
          </a:p>
        </p:txBody>
      </p:sp>
      <p:pic>
        <p:nvPicPr>
          <p:cNvPr id="13316" name="Picture 5" descr="network of neur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672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r" eaLnBrk="1" hangingPunct="1"/>
            <a:r>
              <a:rPr lang="fa-IR" smtClean="0"/>
              <a:t>انواع مختلف یادگیری</a:t>
            </a:r>
            <a:endParaRPr lang="en-US" smtClean="0"/>
          </a:p>
        </p:txBody>
      </p:sp>
      <p:sp>
        <p:nvSpPr>
          <p:cNvPr id="65539" name="Rectangle 3"/>
          <p:cNvSpPr>
            <a:spLocks noGrp="1" noChangeArrowheads="1"/>
          </p:cNvSpPr>
          <p:nvPr>
            <p:ph type="body" idx="1"/>
          </p:nvPr>
        </p:nvSpPr>
        <p:spPr>
          <a:xfrm>
            <a:off x="323850" y="1600200"/>
            <a:ext cx="8578850" cy="4997450"/>
          </a:xfrm>
        </p:spPr>
        <p:txBody>
          <a:bodyPr/>
          <a:lstStyle/>
          <a:p>
            <a:pPr algn="l" rtl="0" eaLnBrk="1" hangingPunct="1">
              <a:lnSpc>
                <a:spcPct val="90000"/>
              </a:lnSpc>
            </a:pPr>
            <a:r>
              <a:rPr lang="en-US" smtClean="0"/>
              <a:t>Supervised learning</a:t>
            </a:r>
          </a:p>
          <a:p>
            <a:pPr marL="742950" lvl="1" indent="-285750" eaLnBrk="1" hangingPunct="1">
              <a:lnSpc>
                <a:spcPct val="90000"/>
              </a:lnSpc>
            </a:pPr>
            <a:r>
              <a:rPr lang="fa-IR" smtClean="0"/>
              <a:t>سیستم یاد میگیرد که با داشتن بردار ورودی مقدار خروجی را پیش بینی کند</a:t>
            </a:r>
          </a:p>
          <a:p>
            <a:pPr marL="1143000" lvl="2" indent="-228600" eaLnBrk="1" hangingPunct="1">
              <a:lnSpc>
                <a:spcPct val="90000"/>
              </a:lnSpc>
            </a:pPr>
            <a:r>
              <a:rPr lang="fa-IR" sz="2500" smtClean="0"/>
              <a:t>ناظری لازم است تا خروجی صحیح را تهیه نماید.</a:t>
            </a:r>
          </a:p>
          <a:p>
            <a:pPr algn="l" rtl="0" eaLnBrk="1" hangingPunct="1">
              <a:lnSpc>
                <a:spcPct val="90000"/>
              </a:lnSpc>
            </a:pPr>
            <a:r>
              <a:rPr lang="en-US" smtClean="0"/>
              <a:t>Reinforcement learning</a:t>
            </a:r>
          </a:p>
          <a:p>
            <a:pPr marL="742950" lvl="1" indent="-285750" eaLnBrk="1" hangingPunct="1">
              <a:lnSpc>
                <a:spcPct val="90000"/>
              </a:lnSpc>
            </a:pPr>
            <a:r>
              <a:rPr lang="fa-IR" smtClean="0"/>
              <a:t>سیستم یاد میگیرد که پاداش دریافتی را حدااکثر کند</a:t>
            </a:r>
          </a:p>
          <a:p>
            <a:pPr marL="742950" lvl="1" indent="-285750" eaLnBrk="1" hangingPunct="1">
              <a:lnSpc>
                <a:spcPct val="90000"/>
              </a:lnSpc>
            </a:pPr>
            <a:r>
              <a:rPr lang="fa-IR" smtClean="0"/>
              <a:t>سیگنال پاداش اطلاعات زیادی ندارد</a:t>
            </a:r>
          </a:p>
          <a:p>
            <a:pPr marL="742950" lvl="1" indent="-285750" eaLnBrk="1" hangingPunct="1">
              <a:lnSpc>
                <a:spcPct val="90000"/>
              </a:lnSpc>
            </a:pPr>
            <a:r>
              <a:rPr lang="fa-IR" smtClean="0"/>
              <a:t>اغلب با تاخیر است </a:t>
            </a:r>
          </a:p>
          <a:p>
            <a:pPr marL="742950" lvl="1" indent="-285750" algn="l" rtl="0" eaLnBrk="1" hangingPunct="1">
              <a:lnSpc>
                <a:spcPct val="90000"/>
              </a:lnSpc>
              <a:buFont typeface="Wingdings" pitchFamily="2" charset="2"/>
              <a:buNone/>
            </a:pPr>
            <a:r>
              <a:rPr lang="en-US" smtClean="0"/>
              <a:t>Unsupervised learning</a:t>
            </a:r>
          </a:p>
          <a:p>
            <a:pPr marL="742950" lvl="1" indent="-285750" eaLnBrk="1" hangingPunct="1">
              <a:lnSpc>
                <a:spcPct val="90000"/>
              </a:lnSpc>
            </a:pPr>
            <a:r>
              <a:rPr lang="fa-IR" smtClean="0"/>
              <a:t>یک مدل داخلی از ورودی درست میشود مثلا از طریق کلاسترینگ</a:t>
            </a:r>
          </a:p>
          <a:p>
            <a:pPr marL="742950" lvl="1" indent="-285750" eaLnBrk="1" hangingPunct="1">
              <a:lnSpc>
                <a:spcPct val="90000"/>
              </a:lnSpc>
            </a:pPr>
            <a:r>
              <a:rPr lang="fa-IR" smtClean="0"/>
              <a:t>چگونه میتوان فهمید که این مدل صحیح است؟</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fa-IR" sz="3500" smtClean="0"/>
              <a:t>اعمال </a:t>
            </a:r>
            <a:r>
              <a:rPr lang="en-US" sz="3500" smtClean="0"/>
              <a:t>Backpropagation</a:t>
            </a:r>
            <a:r>
              <a:rPr lang="fa-IR" sz="3500" smtClean="0"/>
              <a:t> به تشخیص اشیا</a:t>
            </a:r>
            <a:endParaRPr lang="en-US" sz="3500" smtClean="0"/>
          </a:p>
        </p:txBody>
      </p:sp>
      <p:sp>
        <p:nvSpPr>
          <p:cNvPr id="66563" name="Rectangle 3"/>
          <p:cNvSpPr>
            <a:spLocks noGrp="1" noChangeArrowheads="1"/>
          </p:cNvSpPr>
          <p:nvPr>
            <p:ph type="body" idx="1"/>
          </p:nvPr>
        </p:nvSpPr>
        <p:spPr>
          <a:xfrm>
            <a:off x="107950" y="1600200"/>
            <a:ext cx="8964613" cy="4525963"/>
          </a:xfrm>
        </p:spPr>
        <p:txBody>
          <a:bodyPr/>
          <a:lstStyle/>
          <a:p>
            <a:pPr eaLnBrk="1" hangingPunct="1">
              <a:lnSpc>
                <a:spcPct val="90000"/>
              </a:lnSpc>
            </a:pPr>
            <a:r>
              <a:rPr lang="fa-IR" smtClean="0"/>
              <a:t>انسانها براحتی میتوانند اسکال را تشخیص دهند </a:t>
            </a:r>
          </a:p>
          <a:p>
            <a:pPr eaLnBrk="1" hangingPunct="1">
              <a:lnSpc>
                <a:spcPct val="90000"/>
              </a:lnSpc>
            </a:pPr>
            <a:r>
              <a:rPr lang="fa-IR" smtClean="0"/>
              <a:t>در صورتیکه اینکار برای کامپیوتر ها بسیار سخت است.</a:t>
            </a:r>
          </a:p>
          <a:p>
            <a:pPr eaLnBrk="1" hangingPunct="1">
              <a:lnSpc>
                <a:spcPct val="90000"/>
              </a:lnSpc>
            </a:pPr>
            <a:r>
              <a:rPr lang="fa-IR" smtClean="0"/>
              <a:t>دلایل سختی این کار عبارت است از:</a:t>
            </a:r>
          </a:p>
          <a:p>
            <a:pPr algn="l" rtl="0" eaLnBrk="1" hangingPunct="1">
              <a:lnSpc>
                <a:spcPct val="90000"/>
              </a:lnSpc>
            </a:pPr>
            <a:endParaRPr lang="fa-IR" smtClean="0"/>
          </a:p>
          <a:p>
            <a:pPr marL="742950" lvl="1" indent="-285750" algn="l" rtl="0" eaLnBrk="1" hangingPunct="1">
              <a:lnSpc>
                <a:spcPct val="90000"/>
              </a:lnSpc>
            </a:pPr>
            <a:r>
              <a:rPr lang="en-US" smtClean="0"/>
              <a:t>Segmentation: Real scenes are cluttered.</a:t>
            </a:r>
          </a:p>
          <a:p>
            <a:pPr marL="742950" lvl="1" indent="-285750" algn="l" rtl="0" eaLnBrk="1" hangingPunct="1">
              <a:lnSpc>
                <a:spcPct val="90000"/>
              </a:lnSpc>
            </a:pPr>
            <a:r>
              <a:rPr lang="en-US" smtClean="0"/>
              <a:t>Invariances: We are very good at ignoring all sorts of variations that do not affect the shape.</a:t>
            </a:r>
          </a:p>
          <a:p>
            <a:pPr marL="742950" lvl="1" indent="-285750" algn="l" rtl="0" eaLnBrk="1" hangingPunct="1">
              <a:lnSpc>
                <a:spcPct val="90000"/>
              </a:lnSpc>
            </a:pPr>
            <a:r>
              <a:rPr lang="en-US" smtClean="0"/>
              <a:t>Deformations: Natural shape classes allow variations </a:t>
            </a:r>
            <a:r>
              <a:rPr lang="en-US" smtClean="0">
                <a:solidFill>
                  <a:srgbClr val="3333CC"/>
                </a:solidFill>
              </a:rPr>
              <a:t>(faces, letters, chairs)</a:t>
            </a:r>
            <a:r>
              <a:rPr lang="en-US" smtClean="0"/>
              <a:t>.</a:t>
            </a:r>
          </a:p>
          <a:p>
            <a:pPr marL="742950" lvl="1" indent="-285750" algn="l" rtl="0" eaLnBrk="1" hangingPunct="1">
              <a:lnSpc>
                <a:spcPct val="90000"/>
              </a:lnSpc>
            </a:pPr>
            <a:r>
              <a:rPr lang="en-US" smtClean="0"/>
              <a:t>A huge amount of computation is required.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The invariance problem</a:t>
            </a:r>
          </a:p>
        </p:txBody>
      </p:sp>
      <p:sp>
        <p:nvSpPr>
          <p:cNvPr id="67587" name="Rectangle 3"/>
          <p:cNvSpPr>
            <a:spLocks noGrp="1" noChangeArrowheads="1"/>
          </p:cNvSpPr>
          <p:nvPr>
            <p:ph type="body" idx="1"/>
          </p:nvPr>
        </p:nvSpPr>
        <p:spPr/>
        <p:txBody>
          <a:bodyPr/>
          <a:lstStyle/>
          <a:p>
            <a:pPr algn="l" rtl="0" eaLnBrk="1" hangingPunct="1">
              <a:lnSpc>
                <a:spcPct val="90000"/>
              </a:lnSpc>
            </a:pPr>
            <a:r>
              <a:rPr lang="en-US" smtClean="0"/>
              <a:t>Our perceptual systems are very good at dealing with invariances</a:t>
            </a:r>
          </a:p>
          <a:p>
            <a:pPr marL="742950" lvl="1" indent="-285750" algn="l" rtl="0" eaLnBrk="1" hangingPunct="1">
              <a:lnSpc>
                <a:spcPct val="90000"/>
              </a:lnSpc>
            </a:pPr>
            <a:r>
              <a:rPr lang="en-US" smtClean="0"/>
              <a:t>translation, rotation, scaling</a:t>
            </a:r>
          </a:p>
          <a:p>
            <a:pPr marL="742950" lvl="1" indent="-285750" algn="l" rtl="0" eaLnBrk="1" hangingPunct="1">
              <a:lnSpc>
                <a:spcPct val="90000"/>
              </a:lnSpc>
            </a:pPr>
            <a:r>
              <a:rPr lang="en-US" smtClean="0"/>
              <a:t>deformation, contrast, lighting, rate</a:t>
            </a:r>
          </a:p>
          <a:p>
            <a:pPr algn="l" rtl="0" eaLnBrk="1" hangingPunct="1">
              <a:lnSpc>
                <a:spcPct val="90000"/>
              </a:lnSpc>
            </a:pPr>
            <a:r>
              <a:rPr lang="en-US" smtClean="0"/>
              <a:t>We are so good at this that its hard to appreciate how difficult it is.</a:t>
            </a:r>
          </a:p>
          <a:p>
            <a:pPr marL="742950" lvl="1" indent="-285750" algn="l" rtl="0" eaLnBrk="1" hangingPunct="1">
              <a:lnSpc>
                <a:spcPct val="90000"/>
              </a:lnSpc>
            </a:pPr>
            <a:r>
              <a:rPr lang="en-US" smtClean="0"/>
              <a:t>Its one of the main difficulties in making computers perceive.</a:t>
            </a:r>
          </a:p>
          <a:p>
            <a:pPr marL="742950" lvl="1" indent="-285750" algn="l" rtl="0" eaLnBrk="1" hangingPunct="1">
              <a:lnSpc>
                <a:spcPct val="90000"/>
              </a:lnSpc>
            </a:pPr>
            <a:r>
              <a:rPr lang="en-US" smtClean="0"/>
              <a:t>We still don’t have generally accepted solutions.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The invariant feature approach</a:t>
            </a:r>
          </a:p>
        </p:txBody>
      </p:sp>
      <p:sp>
        <p:nvSpPr>
          <p:cNvPr id="68611" name="Rectangle 3"/>
          <p:cNvSpPr>
            <a:spLocks noGrp="1" noChangeArrowheads="1"/>
          </p:cNvSpPr>
          <p:nvPr>
            <p:ph type="body" idx="1"/>
          </p:nvPr>
        </p:nvSpPr>
        <p:spPr>
          <a:xfrm>
            <a:off x="446088" y="1816100"/>
            <a:ext cx="8229600" cy="4781550"/>
          </a:xfrm>
        </p:spPr>
        <p:txBody>
          <a:bodyPr/>
          <a:lstStyle/>
          <a:p>
            <a:pPr algn="l" rtl="0" eaLnBrk="1" hangingPunct="1">
              <a:lnSpc>
                <a:spcPct val="90000"/>
              </a:lnSpc>
            </a:pPr>
            <a:r>
              <a:rPr lang="en-US" sz="2600" smtClean="0"/>
              <a:t>Extract a large, redundant set of features that are invariant under transformations</a:t>
            </a:r>
          </a:p>
          <a:p>
            <a:pPr marL="742950" lvl="1" indent="-285750" algn="l" rtl="0" eaLnBrk="1" hangingPunct="1">
              <a:lnSpc>
                <a:spcPct val="90000"/>
              </a:lnSpc>
            </a:pPr>
            <a:r>
              <a:rPr lang="en-US" sz="2200" smtClean="0"/>
              <a:t>e.g.  “pair of parallel lines with a dot between them.</a:t>
            </a:r>
          </a:p>
          <a:p>
            <a:pPr marL="742950" lvl="1" indent="-285750" algn="l" rtl="0" eaLnBrk="1" hangingPunct="1">
              <a:lnSpc>
                <a:spcPct val="90000"/>
              </a:lnSpc>
            </a:pPr>
            <a:endParaRPr lang="en-US" sz="2200" smtClean="0"/>
          </a:p>
          <a:p>
            <a:pPr marL="742950" lvl="1" indent="-285750" algn="l" rtl="0" eaLnBrk="1" hangingPunct="1">
              <a:lnSpc>
                <a:spcPct val="90000"/>
              </a:lnSpc>
            </a:pPr>
            <a:endParaRPr lang="en-US" sz="2200" smtClean="0"/>
          </a:p>
          <a:p>
            <a:pPr algn="l" rtl="0" eaLnBrk="1" hangingPunct="1">
              <a:lnSpc>
                <a:spcPct val="90000"/>
              </a:lnSpc>
            </a:pPr>
            <a:r>
              <a:rPr lang="en-US" sz="2600" smtClean="0"/>
              <a:t>With enough of these features, there is only one way to assemble them into an object.</a:t>
            </a:r>
          </a:p>
          <a:p>
            <a:pPr marL="742950" lvl="1" indent="-285750" algn="l" rtl="0" eaLnBrk="1" hangingPunct="1">
              <a:lnSpc>
                <a:spcPct val="90000"/>
              </a:lnSpc>
            </a:pPr>
            <a:r>
              <a:rPr lang="en-US" sz="2200" smtClean="0"/>
              <a:t>we don’t need to represent the relationships between features directly because they are captured by other features.</a:t>
            </a:r>
          </a:p>
          <a:p>
            <a:pPr algn="l" rtl="0" eaLnBrk="1" hangingPunct="1">
              <a:lnSpc>
                <a:spcPct val="90000"/>
              </a:lnSpc>
            </a:pPr>
            <a:r>
              <a:rPr lang="en-US" sz="2600" smtClean="0"/>
              <a:t>We must avoid forming features from parts of different objects!</a:t>
            </a:r>
          </a:p>
        </p:txBody>
      </p:sp>
      <p:sp>
        <p:nvSpPr>
          <p:cNvPr id="68612" name="Line 4"/>
          <p:cNvSpPr>
            <a:spLocks noChangeShapeType="1"/>
          </p:cNvSpPr>
          <p:nvPr/>
        </p:nvSpPr>
        <p:spPr bwMode="auto">
          <a:xfrm>
            <a:off x="3132138" y="3068638"/>
            <a:ext cx="431800" cy="431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3" name="Line 5"/>
          <p:cNvSpPr>
            <a:spLocks noChangeShapeType="1"/>
          </p:cNvSpPr>
          <p:nvPr/>
        </p:nvSpPr>
        <p:spPr bwMode="auto">
          <a:xfrm>
            <a:off x="2916238" y="3284538"/>
            <a:ext cx="431800" cy="431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4" name="Oval 6"/>
          <p:cNvSpPr>
            <a:spLocks noChangeArrowheads="1"/>
          </p:cNvSpPr>
          <p:nvPr/>
        </p:nvSpPr>
        <p:spPr bwMode="auto">
          <a:xfrm>
            <a:off x="3132138" y="3213100"/>
            <a:ext cx="71437" cy="71438"/>
          </a:xfrm>
          <a:prstGeom prst="ellipse">
            <a:avLst/>
          </a:prstGeom>
          <a:solidFill>
            <a:schemeClr val="tx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100013"/>
            <a:ext cx="8229600" cy="1143001"/>
          </a:xfrm>
        </p:spPr>
        <p:txBody>
          <a:bodyPr/>
          <a:lstStyle/>
          <a:p>
            <a:pPr eaLnBrk="1" hangingPunct="1"/>
            <a:r>
              <a:rPr lang="en-US" smtClean="0"/>
              <a:t>The normalization approach</a:t>
            </a:r>
          </a:p>
        </p:txBody>
      </p:sp>
      <p:sp>
        <p:nvSpPr>
          <p:cNvPr id="69635" name="Rectangle 3"/>
          <p:cNvSpPr>
            <a:spLocks noGrp="1" noChangeArrowheads="1"/>
          </p:cNvSpPr>
          <p:nvPr>
            <p:ph type="body" idx="1"/>
          </p:nvPr>
        </p:nvSpPr>
        <p:spPr>
          <a:xfrm>
            <a:off x="304800" y="1052513"/>
            <a:ext cx="8532813" cy="4525962"/>
          </a:xfrm>
        </p:spPr>
        <p:txBody>
          <a:bodyPr/>
          <a:lstStyle/>
          <a:p>
            <a:pPr algn="l" rtl="0" eaLnBrk="1" hangingPunct="1"/>
            <a:r>
              <a:rPr lang="en-US" smtClean="0"/>
              <a:t>Do preprocessing to </a:t>
            </a:r>
            <a:r>
              <a:rPr lang="en-US" smtClean="0">
                <a:solidFill>
                  <a:srgbClr val="FF0000"/>
                </a:solidFill>
              </a:rPr>
              <a:t>normalize </a:t>
            </a:r>
            <a:r>
              <a:rPr lang="en-US" smtClean="0"/>
              <a:t>the data </a:t>
            </a:r>
          </a:p>
          <a:p>
            <a:pPr marL="742950" lvl="1" indent="-285750" algn="l" rtl="0" eaLnBrk="1" hangingPunct="1"/>
            <a:r>
              <a:rPr lang="en-US" smtClean="0"/>
              <a:t>e. g. put a box around an object and represent the locations of its pieces relative to this box. </a:t>
            </a:r>
          </a:p>
          <a:p>
            <a:pPr marL="742950" lvl="1" indent="-285750" algn="l" rtl="0" eaLnBrk="1" hangingPunct="1"/>
            <a:r>
              <a:rPr lang="en-US" smtClean="0"/>
              <a:t>Eliminates as many degrees of freedom as the box has.</a:t>
            </a:r>
          </a:p>
          <a:p>
            <a:pPr marL="1143000" lvl="2" indent="-228600" algn="l" rtl="0" eaLnBrk="1" hangingPunct="1"/>
            <a:r>
              <a:rPr lang="en-US" smtClean="0"/>
              <a:t>translation, rotation, scale, shear, elongation</a:t>
            </a:r>
          </a:p>
          <a:p>
            <a:pPr marL="742950" lvl="1" indent="-285750" algn="l" rtl="0" eaLnBrk="1" hangingPunct="1"/>
            <a:r>
              <a:rPr lang="en-US" smtClean="0"/>
              <a:t>But its not always easy to choose the box</a:t>
            </a:r>
          </a:p>
          <a:p>
            <a:pPr marL="742950" lvl="1" indent="-285750" algn="l" rtl="0" eaLnBrk="1" hangingPunct="1">
              <a:buFont typeface="Wingdings" pitchFamily="2" charset="2"/>
              <a:buNone/>
            </a:pPr>
            <a:endParaRPr lang="en-US" smtClean="0"/>
          </a:p>
        </p:txBody>
      </p:sp>
      <p:sp>
        <p:nvSpPr>
          <p:cNvPr id="69636" name="Rectangle 4"/>
          <p:cNvSpPr>
            <a:spLocks noChangeArrowheads="1"/>
          </p:cNvSpPr>
          <p:nvPr/>
        </p:nvSpPr>
        <p:spPr bwMode="auto">
          <a:xfrm>
            <a:off x="827088" y="4508500"/>
            <a:ext cx="7632700" cy="2206625"/>
          </a:xfrm>
          <a:prstGeom prst="rect">
            <a:avLst/>
          </a:prstGeom>
          <a:solidFill>
            <a:schemeClr val="accent1"/>
          </a:solidFill>
          <a:ln w="9525">
            <a:solidFill>
              <a:schemeClr val="tx1"/>
            </a:solidFill>
            <a:miter lim="800000"/>
            <a:headEnd/>
            <a:tailEnd/>
          </a:ln>
        </p:spPr>
        <p:txBody>
          <a:bodyPr wrap="none" anchor="ctr"/>
          <a:lstStyle/>
          <a:p>
            <a:pPr algn="ctr" rtl="0"/>
            <a:endParaRPr lang="en-US" sz="2800"/>
          </a:p>
        </p:txBody>
      </p:sp>
      <p:sp>
        <p:nvSpPr>
          <p:cNvPr id="69637" name="Text Box 5"/>
          <p:cNvSpPr txBox="1">
            <a:spLocks noChangeArrowheads="1"/>
          </p:cNvSpPr>
          <p:nvPr/>
        </p:nvSpPr>
        <p:spPr bwMode="auto">
          <a:xfrm rot="8811251">
            <a:off x="684213" y="5267325"/>
            <a:ext cx="7191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4000">
                <a:solidFill>
                  <a:srgbClr val="3333CC"/>
                </a:solidFill>
              </a:rPr>
              <a:t>R</a:t>
            </a:r>
          </a:p>
        </p:txBody>
      </p:sp>
      <p:sp>
        <p:nvSpPr>
          <p:cNvPr id="69638" name="Text Box 6"/>
          <p:cNvSpPr txBox="1">
            <a:spLocks noChangeArrowheads="1"/>
          </p:cNvSpPr>
          <p:nvPr/>
        </p:nvSpPr>
        <p:spPr bwMode="auto">
          <a:xfrm rot="4599333">
            <a:off x="1974850" y="4875213"/>
            <a:ext cx="568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4000">
                <a:solidFill>
                  <a:srgbClr val="FF0000"/>
                </a:solidFill>
              </a:rPr>
              <a:t>d</a:t>
            </a:r>
          </a:p>
        </p:txBody>
      </p:sp>
      <p:sp>
        <p:nvSpPr>
          <p:cNvPr id="69639" name="Text Box 7"/>
          <p:cNvSpPr txBox="1">
            <a:spLocks noChangeArrowheads="1"/>
          </p:cNvSpPr>
          <p:nvPr/>
        </p:nvSpPr>
        <p:spPr bwMode="auto">
          <a:xfrm>
            <a:off x="4284663" y="4581525"/>
            <a:ext cx="12239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4000"/>
              <a:t>b   d</a:t>
            </a:r>
          </a:p>
        </p:txBody>
      </p:sp>
      <p:sp>
        <p:nvSpPr>
          <p:cNvPr id="69640" name="Oval 8"/>
          <p:cNvSpPr>
            <a:spLocks noChangeArrowheads="1"/>
          </p:cNvSpPr>
          <p:nvPr/>
        </p:nvSpPr>
        <p:spPr bwMode="auto">
          <a:xfrm>
            <a:off x="4429125" y="5878513"/>
            <a:ext cx="71438" cy="71437"/>
          </a:xfrm>
          <a:prstGeom prst="ellipse">
            <a:avLst/>
          </a:prstGeom>
          <a:solidFill>
            <a:schemeClr val="tx1"/>
          </a:solidFill>
          <a:ln w="9525">
            <a:solidFill>
              <a:schemeClr val="tx1"/>
            </a:solidFill>
            <a:round/>
            <a:headEnd/>
            <a:tailEnd/>
          </a:ln>
        </p:spPr>
        <p:txBody>
          <a:bodyPr wrap="none" anchor="ctr"/>
          <a:lstStyle/>
          <a:p>
            <a:endParaRPr lang="en-US"/>
          </a:p>
        </p:txBody>
      </p:sp>
      <p:sp>
        <p:nvSpPr>
          <p:cNvPr id="69641" name="Freeform 9"/>
          <p:cNvSpPr>
            <a:spLocks/>
          </p:cNvSpPr>
          <p:nvPr/>
        </p:nvSpPr>
        <p:spPr bwMode="auto">
          <a:xfrm>
            <a:off x="4211638" y="5445125"/>
            <a:ext cx="576262" cy="1154113"/>
          </a:xfrm>
          <a:custGeom>
            <a:avLst/>
            <a:gdLst>
              <a:gd name="T0" fmla="*/ 0 w 1369"/>
              <a:gd name="T1" fmla="*/ 0 h 2268"/>
              <a:gd name="T2" fmla="*/ 409 w 1369"/>
              <a:gd name="T3" fmla="*/ 46 h 2268"/>
              <a:gd name="T4" fmla="*/ 772 w 1369"/>
              <a:gd name="T5" fmla="*/ 272 h 2268"/>
              <a:gd name="T6" fmla="*/ 908 w 1369"/>
              <a:gd name="T7" fmla="*/ 544 h 2268"/>
              <a:gd name="T8" fmla="*/ 953 w 1369"/>
              <a:gd name="T9" fmla="*/ 817 h 2268"/>
              <a:gd name="T10" fmla="*/ 1316 w 1369"/>
              <a:gd name="T11" fmla="*/ 1270 h 2268"/>
              <a:gd name="T12" fmla="*/ 1270 w 1369"/>
              <a:gd name="T13" fmla="*/ 1361 h 2268"/>
              <a:gd name="T14" fmla="*/ 1044 w 1369"/>
              <a:gd name="T15" fmla="*/ 1406 h 2268"/>
              <a:gd name="T16" fmla="*/ 998 w 1369"/>
              <a:gd name="T17" fmla="*/ 1497 h 2268"/>
              <a:gd name="T18" fmla="*/ 998 w 1369"/>
              <a:gd name="T19" fmla="*/ 1588 h 2268"/>
              <a:gd name="T20" fmla="*/ 817 w 1369"/>
              <a:gd name="T21" fmla="*/ 1633 h 2268"/>
              <a:gd name="T22" fmla="*/ 998 w 1369"/>
              <a:gd name="T23" fmla="*/ 1678 h 2268"/>
              <a:gd name="T24" fmla="*/ 953 w 1369"/>
              <a:gd name="T25" fmla="*/ 1769 h 2268"/>
              <a:gd name="T26" fmla="*/ 953 w 1369"/>
              <a:gd name="T27" fmla="*/ 1860 h 2268"/>
              <a:gd name="T28" fmla="*/ 908 w 1369"/>
              <a:gd name="T29" fmla="*/ 1951 h 2268"/>
              <a:gd name="T30" fmla="*/ 817 w 1369"/>
              <a:gd name="T31" fmla="*/ 1996 h 2268"/>
              <a:gd name="T32" fmla="*/ 726 w 1369"/>
              <a:gd name="T33" fmla="*/ 1996 h 2268"/>
              <a:gd name="T34" fmla="*/ 635 w 1369"/>
              <a:gd name="T35" fmla="*/ 1996 h 2268"/>
              <a:gd name="T36" fmla="*/ 545 w 1369"/>
              <a:gd name="T37" fmla="*/ 2132 h 2268"/>
              <a:gd name="T38" fmla="*/ 545 w 1369"/>
              <a:gd name="T39" fmla="*/ 2268 h 22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9"/>
              <a:gd name="T61" fmla="*/ 0 h 2268"/>
              <a:gd name="T62" fmla="*/ 1369 w 1369"/>
              <a:gd name="T63" fmla="*/ 2268 h 22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9" h="2268">
                <a:moveTo>
                  <a:pt x="0" y="0"/>
                </a:moveTo>
                <a:cubicBezTo>
                  <a:pt x="140" y="0"/>
                  <a:pt x="280" y="1"/>
                  <a:pt x="409" y="46"/>
                </a:cubicBezTo>
                <a:cubicBezTo>
                  <a:pt x="538" y="91"/>
                  <a:pt x="689" y="189"/>
                  <a:pt x="772" y="272"/>
                </a:cubicBezTo>
                <a:cubicBezTo>
                  <a:pt x="855" y="355"/>
                  <a:pt x="878" y="453"/>
                  <a:pt x="908" y="544"/>
                </a:cubicBezTo>
                <a:cubicBezTo>
                  <a:pt x="938" y="635"/>
                  <a:pt x="885" y="696"/>
                  <a:pt x="953" y="817"/>
                </a:cubicBezTo>
                <a:cubicBezTo>
                  <a:pt x="1021" y="938"/>
                  <a:pt x="1263" y="1179"/>
                  <a:pt x="1316" y="1270"/>
                </a:cubicBezTo>
                <a:cubicBezTo>
                  <a:pt x="1369" y="1361"/>
                  <a:pt x="1315" y="1338"/>
                  <a:pt x="1270" y="1361"/>
                </a:cubicBezTo>
                <a:cubicBezTo>
                  <a:pt x="1225" y="1384"/>
                  <a:pt x="1089" y="1383"/>
                  <a:pt x="1044" y="1406"/>
                </a:cubicBezTo>
                <a:cubicBezTo>
                  <a:pt x="999" y="1429"/>
                  <a:pt x="1006" y="1467"/>
                  <a:pt x="998" y="1497"/>
                </a:cubicBezTo>
                <a:cubicBezTo>
                  <a:pt x="990" y="1527"/>
                  <a:pt x="1028" y="1565"/>
                  <a:pt x="998" y="1588"/>
                </a:cubicBezTo>
                <a:cubicBezTo>
                  <a:pt x="968" y="1611"/>
                  <a:pt x="817" y="1618"/>
                  <a:pt x="817" y="1633"/>
                </a:cubicBezTo>
                <a:cubicBezTo>
                  <a:pt x="817" y="1648"/>
                  <a:pt x="975" y="1655"/>
                  <a:pt x="998" y="1678"/>
                </a:cubicBezTo>
                <a:cubicBezTo>
                  <a:pt x="1021" y="1701"/>
                  <a:pt x="960" y="1739"/>
                  <a:pt x="953" y="1769"/>
                </a:cubicBezTo>
                <a:cubicBezTo>
                  <a:pt x="946" y="1799"/>
                  <a:pt x="960" y="1830"/>
                  <a:pt x="953" y="1860"/>
                </a:cubicBezTo>
                <a:cubicBezTo>
                  <a:pt x="946" y="1890"/>
                  <a:pt x="931" y="1928"/>
                  <a:pt x="908" y="1951"/>
                </a:cubicBezTo>
                <a:cubicBezTo>
                  <a:pt x="885" y="1974"/>
                  <a:pt x="847" y="1989"/>
                  <a:pt x="817" y="1996"/>
                </a:cubicBezTo>
                <a:cubicBezTo>
                  <a:pt x="787" y="2003"/>
                  <a:pt x="756" y="1996"/>
                  <a:pt x="726" y="1996"/>
                </a:cubicBezTo>
                <a:cubicBezTo>
                  <a:pt x="696" y="1996"/>
                  <a:pt x="665" y="1973"/>
                  <a:pt x="635" y="1996"/>
                </a:cubicBezTo>
                <a:cubicBezTo>
                  <a:pt x="605" y="2019"/>
                  <a:pt x="560" y="2087"/>
                  <a:pt x="545" y="2132"/>
                </a:cubicBezTo>
                <a:cubicBezTo>
                  <a:pt x="530" y="2177"/>
                  <a:pt x="545" y="2245"/>
                  <a:pt x="545" y="226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2" name="Freeform 10"/>
          <p:cNvSpPr>
            <a:spLocks/>
          </p:cNvSpPr>
          <p:nvPr/>
        </p:nvSpPr>
        <p:spPr bwMode="auto">
          <a:xfrm flipH="1">
            <a:off x="4932363" y="5446713"/>
            <a:ext cx="574675" cy="1154112"/>
          </a:xfrm>
          <a:custGeom>
            <a:avLst/>
            <a:gdLst>
              <a:gd name="T0" fmla="*/ 0 w 1369"/>
              <a:gd name="T1" fmla="*/ 0 h 2268"/>
              <a:gd name="T2" fmla="*/ 409 w 1369"/>
              <a:gd name="T3" fmla="*/ 46 h 2268"/>
              <a:gd name="T4" fmla="*/ 772 w 1369"/>
              <a:gd name="T5" fmla="*/ 272 h 2268"/>
              <a:gd name="T6" fmla="*/ 908 w 1369"/>
              <a:gd name="T7" fmla="*/ 544 h 2268"/>
              <a:gd name="T8" fmla="*/ 953 w 1369"/>
              <a:gd name="T9" fmla="*/ 817 h 2268"/>
              <a:gd name="T10" fmla="*/ 1316 w 1369"/>
              <a:gd name="T11" fmla="*/ 1270 h 2268"/>
              <a:gd name="T12" fmla="*/ 1270 w 1369"/>
              <a:gd name="T13" fmla="*/ 1361 h 2268"/>
              <a:gd name="T14" fmla="*/ 1044 w 1369"/>
              <a:gd name="T15" fmla="*/ 1406 h 2268"/>
              <a:gd name="T16" fmla="*/ 998 w 1369"/>
              <a:gd name="T17" fmla="*/ 1497 h 2268"/>
              <a:gd name="T18" fmla="*/ 998 w 1369"/>
              <a:gd name="T19" fmla="*/ 1588 h 2268"/>
              <a:gd name="T20" fmla="*/ 817 w 1369"/>
              <a:gd name="T21" fmla="*/ 1633 h 2268"/>
              <a:gd name="T22" fmla="*/ 998 w 1369"/>
              <a:gd name="T23" fmla="*/ 1678 h 2268"/>
              <a:gd name="T24" fmla="*/ 953 w 1369"/>
              <a:gd name="T25" fmla="*/ 1769 h 2268"/>
              <a:gd name="T26" fmla="*/ 953 w 1369"/>
              <a:gd name="T27" fmla="*/ 1860 h 2268"/>
              <a:gd name="T28" fmla="*/ 908 w 1369"/>
              <a:gd name="T29" fmla="*/ 1951 h 2268"/>
              <a:gd name="T30" fmla="*/ 817 w 1369"/>
              <a:gd name="T31" fmla="*/ 1996 h 2268"/>
              <a:gd name="T32" fmla="*/ 726 w 1369"/>
              <a:gd name="T33" fmla="*/ 1996 h 2268"/>
              <a:gd name="T34" fmla="*/ 635 w 1369"/>
              <a:gd name="T35" fmla="*/ 1996 h 2268"/>
              <a:gd name="T36" fmla="*/ 545 w 1369"/>
              <a:gd name="T37" fmla="*/ 2132 h 2268"/>
              <a:gd name="T38" fmla="*/ 545 w 1369"/>
              <a:gd name="T39" fmla="*/ 2268 h 22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9"/>
              <a:gd name="T61" fmla="*/ 0 h 2268"/>
              <a:gd name="T62" fmla="*/ 1369 w 1369"/>
              <a:gd name="T63" fmla="*/ 2268 h 22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9" h="2268">
                <a:moveTo>
                  <a:pt x="0" y="0"/>
                </a:moveTo>
                <a:cubicBezTo>
                  <a:pt x="140" y="0"/>
                  <a:pt x="280" y="1"/>
                  <a:pt x="409" y="46"/>
                </a:cubicBezTo>
                <a:cubicBezTo>
                  <a:pt x="538" y="91"/>
                  <a:pt x="689" y="189"/>
                  <a:pt x="772" y="272"/>
                </a:cubicBezTo>
                <a:cubicBezTo>
                  <a:pt x="855" y="355"/>
                  <a:pt x="878" y="453"/>
                  <a:pt x="908" y="544"/>
                </a:cubicBezTo>
                <a:cubicBezTo>
                  <a:pt x="938" y="635"/>
                  <a:pt x="885" y="696"/>
                  <a:pt x="953" y="817"/>
                </a:cubicBezTo>
                <a:cubicBezTo>
                  <a:pt x="1021" y="938"/>
                  <a:pt x="1263" y="1179"/>
                  <a:pt x="1316" y="1270"/>
                </a:cubicBezTo>
                <a:cubicBezTo>
                  <a:pt x="1369" y="1361"/>
                  <a:pt x="1315" y="1338"/>
                  <a:pt x="1270" y="1361"/>
                </a:cubicBezTo>
                <a:cubicBezTo>
                  <a:pt x="1225" y="1384"/>
                  <a:pt x="1089" y="1383"/>
                  <a:pt x="1044" y="1406"/>
                </a:cubicBezTo>
                <a:cubicBezTo>
                  <a:pt x="999" y="1429"/>
                  <a:pt x="1006" y="1467"/>
                  <a:pt x="998" y="1497"/>
                </a:cubicBezTo>
                <a:cubicBezTo>
                  <a:pt x="990" y="1527"/>
                  <a:pt x="1028" y="1565"/>
                  <a:pt x="998" y="1588"/>
                </a:cubicBezTo>
                <a:cubicBezTo>
                  <a:pt x="968" y="1611"/>
                  <a:pt x="817" y="1618"/>
                  <a:pt x="817" y="1633"/>
                </a:cubicBezTo>
                <a:cubicBezTo>
                  <a:pt x="817" y="1648"/>
                  <a:pt x="975" y="1655"/>
                  <a:pt x="998" y="1678"/>
                </a:cubicBezTo>
                <a:cubicBezTo>
                  <a:pt x="1021" y="1701"/>
                  <a:pt x="960" y="1739"/>
                  <a:pt x="953" y="1769"/>
                </a:cubicBezTo>
                <a:cubicBezTo>
                  <a:pt x="946" y="1799"/>
                  <a:pt x="960" y="1830"/>
                  <a:pt x="953" y="1860"/>
                </a:cubicBezTo>
                <a:cubicBezTo>
                  <a:pt x="946" y="1890"/>
                  <a:pt x="931" y="1928"/>
                  <a:pt x="908" y="1951"/>
                </a:cubicBezTo>
                <a:cubicBezTo>
                  <a:pt x="885" y="1974"/>
                  <a:pt x="847" y="1989"/>
                  <a:pt x="817" y="1996"/>
                </a:cubicBezTo>
                <a:cubicBezTo>
                  <a:pt x="787" y="2003"/>
                  <a:pt x="756" y="1996"/>
                  <a:pt x="726" y="1996"/>
                </a:cubicBezTo>
                <a:cubicBezTo>
                  <a:pt x="696" y="1996"/>
                  <a:pt x="665" y="1973"/>
                  <a:pt x="635" y="1996"/>
                </a:cubicBezTo>
                <a:cubicBezTo>
                  <a:pt x="605" y="2019"/>
                  <a:pt x="560" y="2087"/>
                  <a:pt x="545" y="2132"/>
                </a:cubicBezTo>
                <a:cubicBezTo>
                  <a:pt x="530" y="2177"/>
                  <a:pt x="545" y="2245"/>
                  <a:pt x="545" y="226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3" name="Oval 11"/>
          <p:cNvSpPr>
            <a:spLocks noChangeArrowheads="1"/>
          </p:cNvSpPr>
          <p:nvPr/>
        </p:nvSpPr>
        <p:spPr bwMode="auto">
          <a:xfrm>
            <a:off x="5221288" y="5878513"/>
            <a:ext cx="71437" cy="71437"/>
          </a:xfrm>
          <a:prstGeom prst="ellipse">
            <a:avLst/>
          </a:prstGeom>
          <a:solidFill>
            <a:schemeClr val="tx1"/>
          </a:solidFill>
          <a:ln w="9525">
            <a:solidFill>
              <a:schemeClr val="tx1"/>
            </a:solidFill>
            <a:round/>
            <a:headEnd/>
            <a:tailEnd/>
          </a:ln>
        </p:spPr>
        <p:txBody>
          <a:bodyPr wrap="none" anchor="ctr"/>
          <a:lstStyle/>
          <a:p>
            <a:endParaRPr lang="en-US"/>
          </a:p>
        </p:txBody>
      </p:sp>
      <p:sp>
        <p:nvSpPr>
          <p:cNvPr id="69644" name="Rectangle 12"/>
          <p:cNvSpPr>
            <a:spLocks noChangeArrowheads="1"/>
          </p:cNvSpPr>
          <p:nvPr/>
        </p:nvSpPr>
        <p:spPr bwMode="auto">
          <a:xfrm rot="2703710">
            <a:off x="6503988" y="5114925"/>
            <a:ext cx="792162" cy="827088"/>
          </a:xfrm>
          <a:prstGeom prst="rect">
            <a:avLst/>
          </a:prstGeom>
          <a:solidFill>
            <a:srgbClr val="CC9900"/>
          </a:solidFill>
          <a:ln w="9525">
            <a:solidFill>
              <a:schemeClr val="tx1"/>
            </a:solidFill>
            <a:miter lim="800000"/>
            <a:headEnd/>
            <a:tailEnd/>
          </a:ln>
        </p:spPr>
        <p:txBody>
          <a:bodyPr wrap="none" anchor="ctr"/>
          <a:lstStyle/>
          <a:p>
            <a:endParaRPr lang="en-US"/>
          </a:p>
        </p:txBody>
      </p:sp>
      <p:sp>
        <p:nvSpPr>
          <p:cNvPr id="69645" name="Freeform 13"/>
          <p:cNvSpPr>
            <a:spLocks/>
          </p:cNvSpPr>
          <p:nvPr/>
        </p:nvSpPr>
        <p:spPr bwMode="auto">
          <a:xfrm>
            <a:off x="2843213" y="5640388"/>
            <a:ext cx="504825" cy="382587"/>
          </a:xfrm>
          <a:custGeom>
            <a:avLst/>
            <a:gdLst>
              <a:gd name="T0" fmla="*/ 0 w 2450"/>
              <a:gd name="T1" fmla="*/ 196 h 1345"/>
              <a:gd name="T2" fmla="*/ 273 w 2450"/>
              <a:gd name="T3" fmla="*/ 15 h 1345"/>
              <a:gd name="T4" fmla="*/ 590 w 2450"/>
              <a:gd name="T5" fmla="*/ 106 h 1345"/>
              <a:gd name="T6" fmla="*/ 726 w 2450"/>
              <a:gd name="T7" fmla="*/ 287 h 1345"/>
              <a:gd name="T8" fmla="*/ 771 w 2450"/>
              <a:gd name="T9" fmla="*/ 559 h 1345"/>
              <a:gd name="T10" fmla="*/ 590 w 2450"/>
              <a:gd name="T11" fmla="*/ 831 h 1345"/>
              <a:gd name="T12" fmla="*/ 454 w 2450"/>
              <a:gd name="T13" fmla="*/ 968 h 1345"/>
              <a:gd name="T14" fmla="*/ 227 w 2450"/>
              <a:gd name="T15" fmla="*/ 1149 h 1345"/>
              <a:gd name="T16" fmla="*/ 91 w 2450"/>
              <a:gd name="T17" fmla="*/ 1240 h 1345"/>
              <a:gd name="T18" fmla="*/ 46 w 2450"/>
              <a:gd name="T19" fmla="*/ 1330 h 1345"/>
              <a:gd name="T20" fmla="*/ 182 w 2450"/>
              <a:gd name="T21" fmla="*/ 1330 h 1345"/>
              <a:gd name="T22" fmla="*/ 635 w 2450"/>
              <a:gd name="T23" fmla="*/ 1285 h 1345"/>
              <a:gd name="T24" fmla="*/ 998 w 2450"/>
              <a:gd name="T25" fmla="*/ 1285 h 1345"/>
              <a:gd name="T26" fmla="*/ 1361 w 2450"/>
              <a:gd name="T27" fmla="*/ 1240 h 1345"/>
              <a:gd name="T28" fmla="*/ 1679 w 2450"/>
              <a:gd name="T29" fmla="*/ 1285 h 1345"/>
              <a:gd name="T30" fmla="*/ 1905 w 2450"/>
              <a:gd name="T31" fmla="*/ 1285 h 1345"/>
              <a:gd name="T32" fmla="*/ 2132 w 2450"/>
              <a:gd name="T33" fmla="*/ 1285 h 1345"/>
              <a:gd name="T34" fmla="*/ 2450 w 2450"/>
              <a:gd name="T35" fmla="*/ 1285 h 13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50"/>
              <a:gd name="T55" fmla="*/ 0 h 1345"/>
              <a:gd name="T56" fmla="*/ 2450 w 2450"/>
              <a:gd name="T57" fmla="*/ 1345 h 13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50" h="1345">
                <a:moveTo>
                  <a:pt x="0" y="196"/>
                </a:moveTo>
                <a:cubicBezTo>
                  <a:pt x="87" y="113"/>
                  <a:pt x="175" y="30"/>
                  <a:pt x="273" y="15"/>
                </a:cubicBezTo>
                <a:cubicBezTo>
                  <a:pt x="371" y="0"/>
                  <a:pt x="515" y="61"/>
                  <a:pt x="590" y="106"/>
                </a:cubicBezTo>
                <a:cubicBezTo>
                  <a:pt x="665" y="151"/>
                  <a:pt x="696" y="212"/>
                  <a:pt x="726" y="287"/>
                </a:cubicBezTo>
                <a:cubicBezTo>
                  <a:pt x="756" y="362"/>
                  <a:pt x="794" y="468"/>
                  <a:pt x="771" y="559"/>
                </a:cubicBezTo>
                <a:cubicBezTo>
                  <a:pt x="748" y="650"/>
                  <a:pt x="643" y="763"/>
                  <a:pt x="590" y="831"/>
                </a:cubicBezTo>
                <a:cubicBezTo>
                  <a:pt x="537" y="899"/>
                  <a:pt x="514" y="915"/>
                  <a:pt x="454" y="968"/>
                </a:cubicBezTo>
                <a:cubicBezTo>
                  <a:pt x="394" y="1021"/>
                  <a:pt x="287" y="1104"/>
                  <a:pt x="227" y="1149"/>
                </a:cubicBezTo>
                <a:cubicBezTo>
                  <a:pt x="167" y="1194"/>
                  <a:pt x="121" y="1210"/>
                  <a:pt x="91" y="1240"/>
                </a:cubicBezTo>
                <a:cubicBezTo>
                  <a:pt x="61" y="1270"/>
                  <a:pt x="31" y="1315"/>
                  <a:pt x="46" y="1330"/>
                </a:cubicBezTo>
                <a:cubicBezTo>
                  <a:pt x="61" y="1345"/>
                  <a:pt x="84" y="1337"/>
                  <a:pt x="182" y="1330"/>
                </a:cubicBezTo>
                <a:cubicBezTo>
                  <a:pt x="280" y="1323"/>
                  <a:pt x="499" y="1292"/>
                  <a:pt x="635" y="1285"/>
                </a:cubicBezTo>
                <a:cubicBezTo>
                  <a:pt x="771" y="1278"/>
                  <a:pt x="877" y="1292"/>
                  <a:pt x="998" y="1285"/>
                </a:cubicBezTo>
                <a:cubicBezTo>
                  <a:pt x="1119" y="1278"/>
                  <a:pt x="1248" y="1240"/>
                  <a:pt x="1361" y="1240"/>
                </a:cubicBezTo>
                <a:cubicBezTo>
                  <a:pt x="1474" y="1240"/>
                  <a:pt x="1588" y="1277"/>
                  <a:pt x="1679" y="1285"/>
                </a:cubicBezTo>
                <a:cubicBezTo>
                  <a:pt x="1770" y="1293"/>
                  <a:pt x="1830" y="1285"/>
                  <a:pt x="1905" y="1285"/>
                </a:cubicBezTo>
                <a:cubicBezTo>
                  <a:pt x="1980" y="1285"/>
                  <a:pt x="2041" y="1285"/>
                  <a:pt x="2132" y="1285"/>
                </a:cubicBezTo>
                <a:cubicBezTo>
                  <a:pt x="2223" y="1285"/>
                  <a:pt x="2405" y="1285"/>
                  <a:pt x="2450" y="1285"/>
                </a:cubicBez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6" name="Rectangle 14"/>
          <p:cNvSpPr>
            <a:spLocks noChangeArrowheads="1"/>
          </p:cNvSpPr>
          <p:nvPr/>
        </p:nvSpPr>
        <p:spPr bwMode="auto">
          <a:xfrm>
            <a:off x="2771775" y="5589588"/>
            <a:ext cx="647700" cy="504825"/>
          </a:xfrm>
          <a:prstGeom prst="rect">
            <a:avLst/>
          </a:prstGeom>
          <a:solidFill>
            <a:schemeClr val="accent1">
              <a:alpha val="12157"/>
            </a:schemeClr>
          </a:solidFill>
          <a:ln w="9525">
            <a:solidFill>
              <a:schemeClr val="tx1"/>
            </a:solidFill>
            <a:miter lim="800000"/>
            <a:headEnd/>
            <a:tailEnd/>
          </a:ln>
        </p:spPr>
        <p:txBody>
          <a:bodyPr wrap="none" anchor="ctr"/>
          <a:lstStyle/>
          <a:p>
            <a:endParaRPr lang="en-US"/>
          </a:p>
        </p:txBody>
      </p:sp>
      <p:sp>
        <p:nvSpPr>
          <p:cNvPr id="69647" name="AutoShape 15"/>
          <p:cNvSpPr>
            <a:spLocks noChangeArrowheads="1"/>
          </p:cNvSpPr>
          <p:nvPr/>
        </p:nvSpPr>
        <p:spPr bwMode="auto">
          <a:xfrm>
            <a:off x="4284663" y="5662613"/>
            <a:ext cx="217487" cy="71437"/>
          </a:xfrm>
          <a:prstGeom prst="rightArrow">
            <a:avLst>
              <a:gd name="adj1" fmla="val 50000"/>
              <a:gd name="adj2" fmla="val 76111"/>
            </a:avLst>
          </a:prstGeom>
          <a:solidFill>
            <a:srgbClr val="FF0000"/>
          </a:solidFill>
          <a:ln w="9525">
            <a:solidFill>
              <a:schemeClr val="tx1"/>
            </a:solidFill>
            <a:miter lim="800000"/>
            <a:headEnd/>
            <a:tailEnd/>
          </a:ln>
        </p:spPr>
        <p:txBody>
          <a:bodyPr wrap="none" anchor="ctr"/>
          <a:lstStyle/>
          <a:p>
            <a:endParaRPr lang="en-US"/>
          </a:p>
        </p:txBody>
      </p:sp>
      <p:sp>
        <p:nvSpPr>
          <p:cNvPr id="69648" name="AutoShape 16"/>
          <p:cNvSpPr>
            <a:spLocks noChangeArrowheads="1"/>
          </p:cNvSpPr>
          <p:nvPr/>
        </p:nvSpPr>
        <p:spPr bwMode="auto">
          <a:xfrm>
            <a:off x="4500563" y="4725988"/>
            <a:ext cx="217487" cy="71437"/>
          </a:xfrm>
          <a:prstGeom prst="rightArrow">
            <a:avLst>
              <a:gd name="adj1" fmla="val 50000"/>
              <a:gd name="adj2" fmla="val 76111"/>
            </a:avLst>
          </a:prstGeom>
          <a:solidFill>
            <a:srgbClr val="FF0000"/>
          </a:solidFill>
          <a:ln w="9525">
            <a:solidFill>
              <a:schemeClr val="tx1"/>
            </a:solidFill>
            <a:miter lim="800000"/>
            <a:headEnd/>
            <a:tailEnd/>
          </a:ln>
        </p:spPr>
        <p:txBody>
          <a:bodyPr wrap="none" anchor="ctr"/>
          <a:lstStyle/>
          <a:p>
            <a:endParaRPr lang="en-US"/>
          </a:p>
        </p:txBody>
      </p:sp>
      <p:sp>
        <p:nvSpPr>
          <p:cNvPr id="69649" name="AutoShape 17"/>
          <p:cNvSpPr>
            <a:spLocks noChangeArrowheads="1"/>
          </p:cNvSpPr>
          <p:nvPr/>
        </p:nvSpPr>
        <p:spPr bwMode="auto">
          <a:xfrm>
            <a:off x="5003800" y="4725988"/>
            <a:ext cx="217488" cy="71437"/>
          </a:xfrm>
          <a:prstGeom prst="rightArrow">
            <a:avLst>
              <a:gd name="adj1" fmla="val 50000"/>
              <a:gd name="adj2" fmla="val 76112"/>
            </a:avLst>
          </a:prstGeom>
          <a:solidFill>
            <a:srgbClr val="FF0000"/>
          </a:solidFill>
          <a:ln w="9525">
            <a:solidFill>
              <a:schemeClr val="tx1"/>
            </a:solidFill>
            <a:miter lim="800000"/>
            <a:headEnd/>
            <a:tailEnd/>
          </a:ln>
        </p:spPr>
        <p:txBody>
          <a:bodyPr wrap="none" anchor="ctr"/>
          <a:lstStyle/>
          <a:p>
            <a:endParaRPr lang="en-US"/>
          </a:p>
        </p:txBody>
      </p:sp>
      <p:sp>
        <p:nvSpPr>
          <p:cNvPr id="69650" name="AutoShape 18"/>
          <p:cNvSpPr>
            <a:spLocks noChangeArrowheads="1"/>
          </p:cNvSpPr>
          <p:nvPr/>
        </p:nvSpPr>
        <p:spPr bwMode="auto">
          <a:xfrm>
            <a:off x="5292725" y="5662613"/>
            <a:ext cx="215900" cy="71437"/>
          </a:xfrm>
          <a:prstGeom prst="leftArrow">
            <a:avLst>
              <a:gd name="adj1" fmla="val 50000"/>
              <a:gd name="adj2" fmla="val 75556"/>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The replicated feature approach</a:t>
            </a:r>
          </a:p>
        </p:txBody>
      </p:sp>
      <p:sp>
        <p:nvSpPr>
          <p:cNvPr id="70659" name="Rectangle 3"/>
          <p:cNvSpPr>
            <a:spLocks noGrp="1" noChangeArrowheads="1"/>
          </p:cNvSpPr>
          <p:nvPr>
            <p:ph type="body" sz="half" idx="1"/>
          </p:nvPr>
        </p:nvSpPr>
        <p:spPr>
          <a:xfrm>
            <a:off x="0" y="1600200"/>
            <a:ext cx="4787900" cy="4924425"/>
          </a:xfrm>
        </p:spPr>
        <p:txBody>
          <a:bodyPr/>
          <a:lstStyle/>
          <a:p>
            <a:pPr algn="l" rtl="0" eaLnBrk="1" hangingPunct="1"/>
            <a:r>
              <a:rPr lang="en-US" sz="2200" smtClean="0"/>
              <a:t>Use many different copies of the same feature detector. </a:t>
            </a:r>
          </a:p>
          <a:p>
            <a:pPr marL="742950" lvl="1" indent="-285750" algn="l" rtl="0" eaLnBrk="1" hangingPunct="1"/>
            <a:r>
              <a:rPr lang="en-US" sz="2000" smtClean="0"/>
              <a:t>The copies all have slightly different positions.</a:t>
            </a:r>
          </a:p>
          <a:p>
            <a:pPr marL="742950" lvl="1" indent="-285750" algn="l" rtl="0" eaLnBrk="1" hangingPunct="1"/>
            <a:r>
              <a:rPr lang="en-US" sz="2000" smtClean="0"/>
              <a:t>Could also replicate across scale and orientation. </a:t>
            </a:r>
          </a:p>
          <a:p>
            <a:pPr marL="1143000" lvl="2" indent="-228600" algn="l" rtl="0" eaLnBrk="1" hangingPunct="1"/>
            <a:r>
              <a:rPr lang="en-US" sz="1900" smtClean="0">
                <a:solidFill>
                  <a:srgbClr val="3333CC"/>
                </a:solidFill>
              </a:rPr>
              <a:t>Tricky and expensive</a:t>
            </a:r>
          </a:p>
          <a:p>
            <a:pPr marL="742950" lvl="1" indent="-285750" algn="l" rtl="0" eaLnBrk="1" hangingPunct="1"/>
            <a:r>
              <a:rPr lang="en-US" sz="2000" smtClean="0"/>
              <a:t>Replication reduces the number of free parameters to be learned.</a:t>
            </a:r>
          </a:p>
          <a:p>
            <a:pPr algn="l" rtl="0" eaLnBrk="1" hangingPunct="1"/>
            <a:r>
              <a:rPr lang="en-US" sz="2200" smtClean="0"/>
              <a:t>Use several different feature types, each with its own replicated pool of detectors.</a:t>
            </a:r>
          </a:p>
          <a:p>
            <a:pPr marL="742950" lvl="1" indent="-285750" algn="l" rtl="0" eaLnBrk="1" hangingPunct="1"/>
            <a:r>
              <a:rPr lang="en-US" sz="2000" smtClean="0"/>
              <a:t>Allows each patch of image to be represented in several ways.</a:t>
            </a:r>
          </a:p>
          <a:p>
            <a:pPr marL="742950" lvl="1" indent="-285750" algn="l" rtl="0" eaLnBrk="1" hangingPunct="1">
              <a:buFont typeface="Wingdings" pitchFamily="2" charset="2"/>
              <a:buNone/>
            </a:pPr>
            <a:endParaRPr lang="en-US" sz="2000" smtClean="0"/>
          </a:p>
        </p:txBody>
      </p:sp>
      <p:sp>
        <p:nvSpPr>
          <p:cNvPr id="70660" name="Rectangle 4"/>
          <p:cNvSpPr>
            <a:spLocks noChangeArrowheads="1"/>
          </p:cNvSpPr>
          <p:nvPr/>
        </p:nvSpPr>
        <p:spPr bwMode="auto">
          <a:xfrm>
            <a:off x="5795963" y="4724400"/>
            <a:ext cx="2160587" cy="19446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61" name="Rectangle 5"/>
          <p:cNvSpPr>
            <a:spLocks noChangeArrowheads="1"/>
          </p:cNvSpPr>
          <p:nvPr/>
        </p:nvSpPr>
        <p:spPr bwMode="auto">
          <a:xfrm>
            <a:off x="5867400" y="5445125"/>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62" name="Rectangle 6"/>
          <p:cNvSpPr>
            <a:spLocks noChangeArrowheads="1"/>
          </p:cNvSpPr>
          <p:nvPr/>
        </p:nvSpPr>
        <p:spPr bwMode="auto">
          <a:xfrm>
            <a:off x="6083300" y="5445125"/>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63" name="Rectangle 7"/>
          <p:cNvSpPr>
            <a:spLocks noChangeArrowheads="1"/>
          </p:cNvSpPr>
          <p:nvPr/>
        </p:nvSpPr>
        <p:spPr bwMode="auto">
          <a:xfrm>
            <a:off x="6299200" y="5445125"/>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64" name="Rectangle 8"/>
          <p:cNvSpPr>
            <a:spLocks noChangeArrowheads="1"/>
          </p:cNvSpPr>
          <p:nvPr/>
        </p:nvSpPr>
        <p:spPr bwMode="auto">
          <a:xfrm>
            <a:off x="5867400" y="5229225"/>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65" name="Rectangle 9"/>
          <p:cNvSpPr>
            <a:spLocks noChangeArrowheads="1"/>
          </p:cNvSpPr>
          <p:nvPr/>
        </p:nvSpPr>
        <p:spPr bwMode="auto">
          <a:xfrm>
            <a:off x="6083300" y="5229225"/>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66" name="Rectangle 10"/>
          <p:cNvSpPr>
            <a:spLocks noChangeArrowheads="1"/>
          </p:cNvSpPr>
          <p:nvPr/>
        </p:nvSpPr>
        <p:spPr bwMode="auto">
          <a:xfrm>
            <a:off x="6299200" y="5229225"/>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67" name="Rectangle 11"/>
          <p:cNvSpPr>
            <a:spLocks noChangeArrowheads="1"/>
          </p:cNvSpPr>
          <p:nvPr/>
        </p:nvSpPr>
        <p:spPr bwMode="auto">
          <a:xfrm>
            <a:off x="5867400" y="5013325"/>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68" name="Rectangle 12"/>
          <p:cNvSpPr>
            <a:spLocks noChangeArrowheads="1"/>
          </p:cNvSpPr>
          <p:nvPr/>
        </p:nvSpPr>
        <p:spPr bwMode="auto">
          <a:xfrm>
            <a:off x="6083300" y="5013325"/>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69" name="Rectangle 13"/>
          <p:cNvSpPr>
            <a:spLocks noChangeArrowheads="1"/>
          </p:cNvSpPr>
          <p:nvPr/>
        </p:nvSpPr>
        <p:spPr bwMode="auto">
          <a:xfrm>
            <a:off x="6299200" y="5013325"/>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70" name="Oval 14"/>
          <p:cNvSpPr>
            <a:spLocks noChangeArrowheads="1"/>
          </p:cNvSpPr>
          <p:nvPr/>
        </p:nvSpPr>
        <p:spPr bwMode="auto">
          <a:xfrm>
            <a:off x="5938838" y="3213100"/>
            <a:ext cx="503237" cy="503238"/>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70671" name="Line 15"/>
          <p:cNvSpPr>
            <a:spLocks noChangeShapeType="1"/>
          </p:cNvSpPr>
          <p:nvPr/>
        </p:nvSpPr>
        <p:spPr bwMode="auto">
          <a:xfrm flipV="1">
            <a:off x="5938838" y="3716338"/>
            <a:ext cx="73025" cy="14398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72" name="Line 16"/>
          <p:cNvSpPr>
            <a:spLocks noChangeShapeType="1"/>
          </p:cNvSpPr>
          <p:nvPr/>
        </p:nvSpPr>
        <p:spPr bwMode="auto">
          <a:xfrm flipV="1">
            <a:off x="6154738" y="3789363"/>
            <a:ext cx="0" cy="1366837"/>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73" name="Line 17"/>
          <p:cNvSpPr>
            <a:spLocks noChangeShapeType="1"/>
          </p:cNvSpPr>
          <p:nvPr/>
        </p:nvSpPr>
        <p:spPr bwMode="auto">
          <a:xfrm flipH="1" flipV="1">
            <a:off x="6299200" y="3716338"/>
            <a:ext cx="71438" cy="1368425"/>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74" name="Rectangle 18"/>
          <p:cNvSpPr>
            <a:spLocks noChangeArrowheads="1"/>
          </p:cNvSpPr>
          <p:nvPr/>
        </p:nvSpPr>
        <p:spPr bwMode="auto">
          <a:xfrm>
            <a:off x="7164388" y="5300663"/>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75" name="Rectangle 19"/>
          <p:cNvSpPr>
            <a:spLocks noChangeArrowheads="1"/>
          </p:cNvSpPr>
          <p:nvPr/>
        </p:nvSpPr>
        <p:spPr bwMode="auto">
          <a:xfrm>
            <a:off x="7380288" y="5300663"/>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76" name="Rectangle 20"/>
          <p:cNvSpPr>
            <a:spLocks noChangeArrowheads="1"/>
          </p:cNvSpPr>
          <p:nvPr/>
        </p:nvSpPr>
        <p:spPr bwMode="auto">
          <a:xfrm>
            <a:off x="7596188" y="5300663"/>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77" name="Rectangle 21"/>
          <p:cNvSpPr>
            <a:spLocks noChangeArrowheads="1"/>
          </p:cNvSpPr>
          <p:nvPr/>
        </p:nvSpPr>
        <p:spPr bwMode="auto">
          <a:xfrm>
            <a:off x="7164388" y="5084763"/>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78" name="Rectangle 22"/>
          <p:cNvSpPr>
            <a:spLocks noChangeArrowheads="1"/>
          </p:cNvSpPr>
          <p:nvPr/>
        </p:nvSpPr>
        <p:spPr bwMode="auto">
          <a:xfrm>
            <a:off x="7380288" y="5084763"/>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79" name="Rectangle 23"/>
          <p:cNvSpPr>
            <a:spLocks noChangeArrowheads="1"/>
          </p:cNvSpPr>
          <p:nvPr/>
        </p:nvSpPr>
        <p:spPr bwMode="auto">
          <a:xfrm>
            <a:off x="7596188" y="5084763"/>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80" name="Rectangle 24"/>
          <p:cNvSpPr>
            <a:spLocks noChangeArrowheads="1"/>
          </p:cNvSpPr>
          <p:nvPr/>
        </p:nvSpPr>
        <p:spPr bwMode="auto">
          <a:xfrm>
            <a:off x="7164388" y="4868863"/>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81" name="Rectangle 25"/>
          <p:cNvSpPr>
            <a:spLocks noChangeArrowheads="1"/>
          </p:cNvSpPr>
          <p:nvPr/>
        </p:nvSpPr>
        <p:spPr bwMode="auto">
          <a:xfrm>
            <a:off x="7380288" y="4868863"/>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82" name="Rectangle 26"/>
          <p:cNvSpPr>
            <a:spLocks noChangeArrowheads="1"/>
          </p:cNvSpPr>
          <p:nvPr/>
        </p:nvSpPr>
        <p:spPr bwMode="auto">
          <a:xfrm>
            <a:off x="7596188" y="4868863"/>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83" name="Oval 27"/>
          <p:cNvSpPr>
            <a:spLocks noChangeArrowheads="1"/>
          </p:cNvSpPr>
          <p:nvPr/>
        </p:nvSpPr>
        <p:spPr bwMode="auto">
          <a:xfrm>
            <a:off x="7235825" y="3068638"/>
            <a:ext cx="503238" cy="503237"/>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70684" name="Line 28"/>
          <p:cNvSpPr>
            <a:spLocks noChangeShapeType="1"/>
          </p:cNvSpPr>
          <p:nvPr/>
        </p:nvSpPr>
        <p:spPr bwMode="auto">
          <a:xfrm flipV="1">
            <a:off x="7235825" y="3571875"/>
            <a:ext cx="73025" cy="14398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85" name="Line 29"/>
          <p:cNvSpPr>
            <a:spLocks noChangeShapeType="1"/>
          </p:cNvSpPr>
          <p:nvPr/>
        </p:nvSpPr>
        <p:spPr bwMode="auto">
          <a:xfrm flipV="1">
            <a:off x="7451725" y="3644900"/>
            <a:ext cx="0" cy="1366838"/>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86" name="Line 30"/>
          <p:cNvSpPr>
            <a:spLocks noChangeShapeType="1"/>
          </p:cNvSpPr>
          <p:nvPr/>
        </p:nvSpPr>
        <p:spPr bwMode="auto">
          <a:xfrm flipH="1" flipV="1">
            <a:off x="7596188" y="3571875"/>
            <a:ext cx="71437" cy="1368425"/>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87" name="Rectangle 31"/>
          <p:cNvSpPr>
            <a:spLocks noChangeArrowheads="1"/>
          </p:cNvSpPr>
          <p:nvPr/>
        </p:nvSpPr>
        <p:spPr bwMode="auto">
          <a:xfrm>
            <a:off x="6588125" y="6237288"/>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88" name="Rectangle 32"/>
          <p:cNvSpPr>
            <a:spLocks noChangeArrowheads="1"/>
          </p:cNvSpPr>
          <p:nvPr/>
        </p:nvSpPr>
        <p:spPr bwMode="auto">
          <a:xfrm>
            <a:off x="6804025" y="6237288"/>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89" name="Rectangle 33"/>
          <p:cNvSpPr>
            <a:spLocks noChangeArrowheads="1"/>
          </p:cNvSpPr>
          <p:nvPr/>
        </p:nvSpPr>
        <p:spPr bwMode="auto">
          <a:xfrm>
            <a:off x="7019925" y="6237288"/>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90" name="Rectangle 34"/>
          <p:cNvSpPr>
            <a:spLocks noChangeArrowheads="1"/>
          </p:cNvSpPr>
          <p:nvPr/>
        </p:nvSpPr>
        <p:spPr bwMode="auto">
          <a:xfrm>
            <a:off x="6588125" y="6021388"/>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91" name="Rectangle 35"/>
          <p:cNvSpPr>
            <a:spLocks noChangeArrowheads="1"/>
          </p:cNvSpPr>
          <p:nvPr/>
        </p:nvSpPr>
        <p:spPr bwMode="auto">
          <a:xfrm>
            <a:off x="6804025" y="6021388"/>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92" name="Rectangle 36"/>
          <p:cNvSpPr>
            <a:spLocks noChangeArrowheads="1"/>
          </p:cNvSpPr>
          <p:nvPr/>
        </p:nvSpPr>
        <p:spPr bwMode="auto">
          <a:xfrm>
            <a:off x="7019925" y="6021388"/>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93" name="Rectangle 37"/>
          <p:cNvSpPr>
            <a:spLocks noChangeArrowheads="1"/>
          </p:cNvSpPr>
          <p:nvPr/>
        </p:nvSpPr>
        <p:spPr bwMode="auto">
          <a:xfrm>
            <a:off x="6588125" y="5805488"/>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94" name="Rectangle 38"/>
          <p:cNvSpPr>
            <a:spLocks noChangeArrowheads="1"/>
          </p:cNvSpPr>
          <p:nvPr/>
        </p:nvSpPr>
        <p:spPr bwMode="auto">
          <a:xfrm>
            <a:off x="6804025" y="5805488"/>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95" name="Rectangle 39"/>
          <p:cNvSpPr>
            <a:spLocks noChangeArrowheads="1"/>
          </p:cNvSpPr>
          <p:nvPr/>
        </p:nvSpPr>
        <p:spPr bwMode="auto">
          <a:xfrm>
            <a:off x="7019925" y="5805488"/>
            <a:ext cx="2159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96" name="Oval 40"/>
          <p:cNvSpPr>
            <a:spLocks noChangeArrowheads="1"/>
          </p:cNvSpPr>
          <p:nvPr/>
        </p:nvSpPr>
        <p:spPr bwMode="auto">
          <a:xfrm>
            <a:off x="6659563" y="4005263"/>
            <a:ext cx="503237" cy="503237"/>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70697" name="Line 41"/>
          <p:cNvSpPr>
            <a:spLocks noChangeShapeType="1"/>
          </p:cNvSpPr>
          <p:nvPr/>
        </p:nvSpPr>
        <p:spPr bwMode="auto">
          <a:xfrm flipV="1">
            <a:off x="6659563" y="4508500"/>
            <a:ext cx="73025" cy="14398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98" name="Line 42"/>
          <p:cNvSpPr>
            <a:spLocks noChangeShapeType="1"/>
          </p:cNvSpPr>
          <p:nvPr/>
        </p:nvSpPr>
        <p:spPr bwMode="auto">
          <a:xfrm flipV="1">
            <a:off x="6875463" y="4581525"/>
            <a:ext cx="0" cy="1366838"/>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99" name="Line 43"/>
          <p:cNvSpPr>
            <a:spLocks noChangeShapeType="1"/>
          </p:cNvSpPr>
          <p:nvPr/>
        </p:nvSpPr>
        <p:spPr bwMode="auto">
          <a:xfrm flipH="1" flipV="1">
            <a:off x="7019925" y="4508500"/>
            <a:ext cx="71438" cy="1368425"/>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700" name="Text Box 44"/>
          <p:cNvSpPr txBox="1">
            <a:spLocks noChangeArrowheads="1"/>
          </p:cNvSpPr>
          <p:nvPr/>
        </p:nvSpPr>
        <p:spPr bwMode="auto">
          <a:xfrm>
            <a:off x="5003800" y="1885950"/>
            <a:ext cx="3384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n-US" sz="2400">
                <a:solidFill>
                  <a:srgbClr val="FF0000"/>
                </a:solidFill>
              </a:rPr>
              <a:t>The red connections all have the same weight</a:t>
            </a:r>
            <a:r>
              <a:rPr lang="en-US" sz="2400"/>
              <a: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sz="3500" smtClean="0"/>
              <a:t>Backpropagation with weight constraints</a:t>
            </a:r>
          </a:p>
        </p:txBody>
      </p:sp>
      <p:sp>
        <p:nvSpPr>
          <p:cNvPr id="5125" name="Rectangle 3"/>
          <p:cNvSpPr>
            <a:spLocks noGrp="1" noChangeArrowheads="1"/>
          </p:cNvSpPr>
          <p:nvPr>
            <p:ph type="body" sz="half" idx="1"/>
          </p:nvPr>
        </p:nvSpPr>
        <p:spPr>
          <a:xfrm>
            <a:off x="457200" y="1719263"/>
            <a:ext cx="3719513" cy="4411662"/>
          </a:xfrm>
        </p:spPr>
        <p:txBody>
          <a:bodyPr/>
          <a:lstStyle/>
          <a:p>
            <a:pPr algn="l" rtl="0" eaLnBrk="1" hangingPunct="1"/>
            <a:r>
              <a:rPr lang="en-US" sz="2200" smtClean="0"/>
              <a:t>It is easy to modify the backpropagation algorithm to incorporate linear constraints between the weights.</a:t>
            </a:r>
          </a:p>
          <a:p>
            <a:pPr algn="l" rtl="0" eaLnBrk="1" hangingPunct="1"/>
            <a:r>
              <a:rPr lang="en-US" sz="2200" smtClean="0"/>
              <a:t>We compute the gradients as usual, and then modify the gradients so that they satisfy the constraints.</a:t>
            </a:r>
          </a:p>
          <a:p>
            <a:pPr marL="742950" lvl="1" indent="-285750" algn="l" rtl="0" eaLnBrk="1" hangingPunct="1"/>
            <a:r>
              <a:rPr lang="en-US" sz="2000" smtClean="0"/>
              <a:t>So if the weights started off satisfying the constraints, they will continue to satisfy them.</a:t>
            </a:r>
          </a:p>
        </p:txBody>
      </p:sp>
      <p:graphicFrame>
        <p:nvGraphicFramePr>
          <p:cNvPr id="5122" name="Object 4"/>
          <p:cNvGraphicFramePr>
            <a:graphicFrameLocks noGrp="1" noChangeAspect="1"/>
          </p:cNvGraphicFramePr>
          <p:nvPr>
            <p:ph sz="quarter" idx="2"/>
          </p:nvPr>
        </p:nvGraphicFramePr>
        <p:xfrm>
          <a:off x="4614863" y="1911350"/>
          <a:ext cx="4178300" cy="3662363"/>
        </p:xfrm>
        <a:graphic>
          <a:graphicData uri="http://schemas.openxmlformats.org/presentationml/2006/ole">
            <mc:AlternateContent xmlns:mc="http://schemas.openxmlformats.org/markup-compatibility/2006">
              <mc:Choice xmlns:v="urn:schemas-microsoft-com:vml" Requires="v">
                <p:oleObj spid="_x0000_s5134" name="Equation" r:id="rId3" imgW="2057400" imgH="1803240" progId="Equation.3">
                  <p:embed/>
                </p:oleObj>
              </mc:Choice>
              <mc:Fallback>
                <p:oleObj name="Equation" r:id="rId3" imgW="2057400" imgH="18032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63" y="1911350"/>
                        <a:ext cx="4178300" cy="366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5"/>
          <p:cNvGraphicFramePr>
            <a:graphicFrameLocks noGrp="1" noChangeAspect="1"/>
          </p:cNvGraphicFramePr>
          <p:nvPr>
            <p:ph sz="quarter" idx="3"/>
          </p:nvPr>
        </p:nvGraphicFramePr>
        <p:xfrm>
          <a:off x="6086475" y="3998913"/>
          <a:ext cx="1158875" cy="2132012"/>
        </p:xfrm>
        <a:graphic>
          <a:graphicData uri="http://schemas.openxmlformats.org/presentationml/2006/ole">
            <mc:AlternateContent xmlns:mc="http://schemas.openxmlformats.org/markup-compatibility/2006">
              <mc:Choice xmlns:v="urn:schemas-microsoft-com:vml" Requires="v">
                <p:oleObj spid="_x0000_s5135" name="Equation" r:id="rId5" imgW="114120" imgH="215640" progId="Equation.3">
                  <p:embed/>
                </p:oleObj>
              </mc:Choice>
              <mc:Fallback>
                <p:oleObj name="Equation" r:id="rId5" imgW="114120" imgH="2156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6475" y="3998913"/>
                        <a:ext cx="1158875" cy="2132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z="3500" smtClean="0"/>
              <a:t>Combining the outputs of replicated features</a:t>
            </a:r>
          </a:p>
        </p:txBody>
      </p:sp>
      <p:sp>
        <p:nvSpPr>
          <p:cNvPr id="71683" name="Rectangle 3"/>
          <p:cNvSpPr>
            <a:spLocks noGrp="1" noChangeArrowheads="1"/>
          </p:cNvSpPr>
          <p:nvPr>
            <p:ph type="body" idx="1"/>
          </p:nvPr>
        </p:nvSpPr>
        <p:spPr/>
        <p:txBody>
          <a:bodyPr/>
          <a:lstStyle/>
          <a:p>
            <a:pPr algn="l" rtl="0" eaLnBrk="1" hangingPunct="1">
              <a:lnSpc>
                <a:spcPct val="90000"/>
              </a:lnSpc>
            </a:pPr>
            <a:r>
              <a:rPr lang="en-US" smtClean="0"/>
              <a:t>Get a small amount of translational invariance at each level by averaging four neighboring replicated detectors to give a single output to the next level.</a:t>
            </a:r>
          </a:p>
          <a:p>
            <a:pPr marL="742950" lvl="1" indent="-285750" algn="l" rtl="0" eaLnBrk="1" hangingPunct="1">
              <a:lnSpc>
                <a:spcPct val="90000"/>
              </a:lnSpc>
            </a:pPr>
            <a:r>
              <a:rPr lang="en-US" smtClean="0"/>
              <a:t>Taking the maximum of the four should work better.</a:t>
            </a:r>
          </a:p>
          <a:p>
            <a:pPr algn="l" rtl="0" eaLnBrk="1" hangingPunct="1">
              <a:lnSpc>
                <a:spcPct val="90000"/>
              </a:lnSpc>
            </a:pPr>
            <a:r>
              <a:rPr lang="en-US" smtClean="0"/>
              <a:t>Achieving invariance in multiple stages seems to be what the monkey visual system does.</a:t>
            </a:r>
          </a:p>
          <a:p>
            <a:pPr marL="742950" lvl="1" indent="-285750" algn="l" rtl="0" eaLnBrk="1" hangingPunct="1">
              <a:lnSpc>
                <a:spcPct val="90000"/>
              </a:lnSpc>
            </a:pPr>
            <a:r>
              <a:rPr lang="en-US" smtClean="0"/>
              <a:t>Segmentation may also be done in multiple stages.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z="3500" smtClean="0"/>
              <a:t>The hierarchical partial invariance approach</a:t>
            </a:r>
          </a:p>
        </p:txBody>
      </p:sp>
      <p:sp>
        <p:nvSpPr>
          <p:cNvPr id="72707" name="Rectangle 3"/>
          <p:cNvSpPr>
            <a:spLocks noGrp="1" noChangeArrowheads="1"/>
          </p:cNvSpPr>
          <p:nvPr>
            <p:ph type="body" sz="half" idx="1"/>
          </p:nvPr>
        </p:nvSpPr>
        <p:spPr>
          <a:xfrm>
            <a:off x="250825" y="1600200"/>
            <a:ext cx="4752975" cy="5068888"/>
          </a:xfrm>
        </p:spPr>
        <p:txBody>
          <a:bodyPr/>
          <a:lstStyle/>
          <a:p>
            <a:pPr algn="l" rtl="0" eaLnBrk="1" hangingPunct="1"/>
            <a:r>
              <a:rPr lang="en-US" sz="2600" smtClean="0"/>
              <a:t>At each level of the hierarchy, we use an “or” to get features that are invariant across a bigger range of transformations.</a:t>
            </a:r>
          </a:p>
          <a:p>
            <a:pPr marL="742950" lvl="1" indent="-285750" algn="l" rtl="0" eaLnBrk="1" hangingPunct="1"/>
            <a:r>
              <a:rPr lang="en-US" sz="2200" smtClean="0"/>
              <a:t>Receptive fields in the brain look like this.</a:t>
            </a:r>
          </a:p>
          <a:p>
            <a:pPr marL="742950" lvl="1" indent="-285750" algn="l" rtl="0" eaLnBrk="1" hangingPunct="1"/>
            <a:r>
              <a:rPr lang="en-US" sz="2200" smtClean="0"/>
              <a:t>We can combine this approach with an initial approximate normalization.</a:t>
            </a:r>
          </a:p>
          <a:p>
            <a:pPr algn="l" rtl="0" eaLnBrk="1" hangingPunct="1"/>
            <a:endParaRPr lang="en-US" sz="2600" smtClean="0"/>
          </a:p>
        </p:txBody>
      </p:sp>
      <p:sp>
        <p:nvSpPr>
          <p:cNvPr id="72708" name="Rectangle 4"/>
          <p:cNvSpPr>
            <a:spLocks noGrp="1" noChangeArrowheads="1"/>
          </p:cNvSpPr>
          <p:nvPr>
            <p:ph type="body" sz="half" idx="2"/>
          </p:nvPr>
        </p:nvSpPr>
        <p:spPr>
          <a:xfrm>
            <a:off x="4648200" y="1412875"/>
            <a:ext cx="4038600" cy="5111750"/>
          </a:xfrm>
        </p:spPr>
        <p:txBody>
          <a:bodyPr/>
          <a:lstStyle/>
          <a:p>
            <a:pPr eaLnBrk="1" hangingPunct="1">
              <a:lnSpc>
                <a:spcPct val="90000"/>
              </a:lnSpc>
            </a:pPr>
            <a:endParaRPr lang="en-US" sz="2600" smtClean="0"/>
          </a:p>
        </p:txBody>
      </p:sp>
      <p:sp>
        <p:nvSpPr>
          <p:cNvPr id="72709" name="Oval 5"/>
          <p:cNvSpPr>
            <a:spLocks noChangeArrowheads="1"/>
          </p:cNvSpPr>
          <p:nvPr/>
        </p:nvSpPr>
        <p:spPr bwMode="auto">
          <a:xfrm>
            <a:off x="5651500" y="5734050"/>
            <a:ext cx="288925" cy="287338"/>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72710" name="Oval 6"/>
          <p:cNvSpPr>
            <a:spLocks noChangeArrowheads="1"/>
          </p:cNvSpPr>
          <p:nvPr/>
        </p:nvSpPr>
        <p:spPr bwMode="auto">
          <a:xfrm>
            <a:off x="6443663" y="5734050"/>
            <a:ext cx="288925" cy="287338"/>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72711" name="Oval 7"/>
          <p:cNvSpPr>
            <a:spLocks noChangeArrowheads="1"/>
          </p:cNvSpPr>
          <p:nvPr/>
        </p:nvSpPr>
        <p:spPr bwMode="auto">
          <a:xfrm>
            <a:off x="7235825" y="5734050"/>
            <a:ext cx="288925" cy="287338"/>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72712" name="Oval 8"/>
          <p:cNvSpPr>
            <a:spLocks noChangeArrowheads="1"/>
          </p:cNvSpPr>
          <p:nvPr/>
        </p:nvSpPr>
        <p:spPr bwMode="auto">
          <a:xfrm>
            <a:off x="6443663" y="4437063"/>
            <a:ext cx="288925" cy="287337"/>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72713" name="Line 9"/>
          <p:cNvSpPr>
            <a:spLocks noChangeShapeType="1"/>
          </p:cNvSpPr>
          <p:nvPr/>
        </p:nvSpPr>
        <p:spPr bwMode="auto">
          <a:xfrm flipV="1">
            <a:off x="5867400" y="4724400"/>
            <a:ext cx="649288" cy="1009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4" name="Line 10"/>
          <p:cNvSpPr>
            <a:spLocks noChangeShapeType="1"/>
          </p:cNvSpPr>
          <p:nvPr/>
        </p:nvSpPr>
        <p:spPr bwMode="auto">
          <a:xfrm flipV="1">
            <a:off x="6588125" y="4724400"/>
            <a:ext cx="0"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5" name="Line 11"/>
          <p:cNvSpPr>
            <a:spLocks noChangeShapeType="1"/>
          </p:cNvSpPr>
          <p:nvPr/>
        </p:nvSpPr>
        <p:spPr bwMode="auto">
          <a:xfrm flipH="1" flipV="1">
            <a:off x="6732588" y="4724400"/>
            <a:ext cx="576262"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6" name="Oval 12"/>
          <p:cNvSpPr>
            <a:spLocks noChangeArrowheads="1"/>
          </p:cNvSpPr>
          <p:nvPr/>
        </p:nvSpPr>
        <p:spPr bwMode="auto">
          <a:xfrm>
            <a:off x="5651500" y="4438650"/>
            <a:ext cx="288925" cy="287338"/>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72717" name="Oval 13"/>
          <p:cNvSpPr>
            <a:spLocks noChangeArrowheads="1"/>
          </p:cNvSpPr>
          <p:nvPr/>
        </p:nvSpPr>
        <p:spPr bwMode="auto">
          <a:xfrm>
            <a:off x="6443663" y="4438650"/>
            <a:ext cx="288925" cy="287338"/>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72718" name="Oval 14"/>
          <p:cNvSpPr>
            <a:spLocks noChangeArrowheads="1"/>
          </p:cNvSpPr>
          <p:nvPr/>
        </p:nvSpPr>
        <p:spPr bwMode="auto">
          <a:xfrm>
            <a:off x="7235825" y="4438650"/>
            <a:ext cx="288925" cy="287338"/>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72719" name="Oval 15"/>
          <p:cNvSpPr>
            <a:spLocks noChangeArrowheads="1"/>
          </p:cNvSpPr>
          <p:nvPr/>
        </p:nvSpPr>
        <p:spPr bwMode="auto">
          <a:xfrm>
            <a:off x="6443663" y="3141663"/>
            <a:ext cx="288925" cy="287337"/>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72720" name="Line 16"/>
          <p:cNvSpPr>
            <a:spLocks noChangeShapeType="1"/>
          </p:cNvSpPr>
          <p:nvPr/>
        </p:nvSpPr>
        <p:spPr bwMode="auto">
          <a:xfrm flipV="1">
            <a:off x="5867400" y="3429000"/>
            <a:ext cx="649288" cy="1009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1" name="Line 17"/>
          <p:cNvSpPr>
            <a:spLocks noChangeShapeType="1"/>
          </p:cNvSpPr>
          <p:nvPr/>
        </p:nvSpPr>
        <p:spPr bwMode="auto">
          <a:xfrm flipV="1">
            <a:off x="6588125" y="3429000"/>
            <a:ext cx="0"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2" name="Line 18"/>
          <p:cNvSpPr>
            <a:spLocks noChangeShapeType="1"/>
          </p:cNvSpPr>
          <p:nvPr/>
        </p:nvSpPr>
        <p:spPr bwMode="auto">
          <a:xfrm flipH="1" flipV="1">
            <a:off x="6732588" y="3429000"/>
            <a:ext cx="576262"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3" name="Text Box 19"/>
          <p:cNvSpPr txBox="1">
            <a:spLocks noChangeArrowheads="1"/>
          </p:cNvSpPr>
          <p:nvPr/>
        </p:nvSpPr>
        <p:spPr bwMode="auto">
          <a:xfrm>
            <a:off x="6516688" y="3557588"/>
            <a:ext cx="574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800">
                <a:solidFill>
                  <a:srgbClr val="3333CC"/>
                </a:solidFill>
              </a:rPr>
              <a:t>or</a:t>
            </a:r>
          </a:p>
        </p:txBody>
      </p:sp>
      <p:sp>
        <p:nvSpPr>
          <p:cNvPr id="72724" name="Text Box 20"/>
          <p:cNvSpPr txBox="1">
            <a:spLocks noChangeArrowheads="1"/>
          </p:cNvSpPr>
          <p:nvPr/>
        </p:nvSpPr>
        <p:spPr bwMode="auto">
          <a:xfrm>
            <a:off x="6516688" y="4941888"/>
            <a:ext cx="574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800">
                <a:solidFill>
                  <a:srgbClr val="3333CC"/>
                </a:solidFill>
              </a:rPr>
              <a:t>or</a:t>
            </a:r>
          </a:p>
        </p:txBody>
      </p:sp>
      <p:sp>
        <p:nvSpPr>
          <p:cNvPr id="72725" name="Oval 21"/>
          <p:cNvSpPr>
            <a:spLocks noChangeArrowheads="1"/>
          </p:cNvSpPr>
          <p:nvPr/>
        </p:nvSpPr>
        <p:spPr bwMode="auto">
          <a:xfrm>
            <a:off x="5651500" y="3141663"/>
            <a:ext cx="288925" cy="287337"/>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72726" name="Oval 22"/>
          <p:cNvSpPr>
            <a:spLocks noChangeArrowheads="1"/>
          </p:cNvSpPr>
          <p:nvPr/>
        </p:nvSpPr>
        <p:spPr bwMode="auto">
          <a:xfrm>
            <a:off x="6443663" y="3141663"/>
            <a:ext cx="288925" cy="287337"/>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72727" name="Oval 23"/>
          <p:cNvSpPr>
            <a:spLocks noChangeArrowheads="1"/>
          </p:cNvSpPr>
          <p:nvPr/>
        </p:nvSpPr>
        <p:spPr bwMode="auto">
          <a:xfrm>
            <a:off x="7235825" y="3141663"/>
            <a:ext cx="288925" cy="287337"/>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72728" name="Oval 24"/>
          <p:cNvSpPr>
            <a:spLocks noChangeArrowheads="1"/>
          </p:cNvSpPr>
          <p:nvPr/>
        </p:nvSpPr>
        <p:spPr bwMode="auto">
          <a:xfrm>
            <a:off x="6443663" y="1844675"/>
            <a:ext cx="288925" cy="287338"/>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72729" name="Line 25"/>
          <p:cNvSpPr>
            <a:spLocks noChangeShapeType="1"/>
          </p:cNvSpPr>
          <p:nvPr/>
        </p:nvSpPr>
        <p:spPr bwMode="auto">
          <a:xfrm flipV="1">
            <a:off x="5867400" y="2132013"/>
            <a:ext cx="649288" cy="1009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30" name="Line 26"/>
          <p:cNvSpPr>
            <a:spLocks noChangeShapeType="1"/>
          </p:cNvSpPr>
          <p:nvPr/>
        </p:nvSpPr>
        <p:spPr bwMode="auto">
          <a:xfrm flipV="1">
            <a:off x="6588125" y="2132013"/>
            <a:ext cx="0"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31" name="Line 27"/>
          <p:cNvSpPr>
            <a:spLocks noChangeShapeType="1"/>
          </p:cNvSpPr>
          <p:nvPr/>
        </p:nvSpPr>
        <p:spPr bwMode="auto">
          <a:xfrm flipH="1" flipV="1">
            <a:off x="6732588" y="2132013"/>
            <a:ext cx="576262"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32" name="Oval 28"/>
          <p:cNvSpPr>
            <a:spLocks noChangeArrowheads="1"/>
          </p:cNvSpPr>
          <p:nvPr/>
        </p:nvSpPr>
        <p:spPr bwMode="auto">
          <a:xfrm>
            <a:off x="6443663" y="1846263"/>
            <a:ext cx="288925" cy="287337"/>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72733" name="Text Box 29"/>
          <p:cNvSpPr txBox="1">
            <a:spLocks noChangeArrowheads="1"/>
          </p:cNvSpPr>
          <p:nvPr/>
        </p:nvSpPr>
        <p:spPr bwMode="auto">
          <a:xfrm>
            <a:off x="6516688" y="2349500"/>
            <a:ext cx="574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800">
                <a:solidFill>
                  <a:srgbClr val="3333CC"/>
                </a:solidFill>
              </a:rPr>
              <a:t>or</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Le Net</a:t>
            </a:r>
          </a:p>
        </p:txBody>
      </p:sp>
      <p:sp>
        <p:nvSpPr>
          <p:cNvPr id="73731" name="Rectangle 3"/>
          <p:cNvSpPr>
            <a:spLocks noGrp="1" noChangeArrowheads="1"/>
          </p:cNvSpPr>
          <p:nvPr>
            <p:ph type="body" idx="1"/>
          </p:nvPr>
        </p:nvSpPr>
        <p:spPr/>
        <p:txBody>
          <a:bodyPr/>
          <a:lstStyle/>
          <a:p>
            <a:pPr algn="l" rtl="0" eaLnBrk="1" hangingPunct="1">
              <a:lnSpc>
                <a:spcPct val="90000"/>
              </a:lnSpc>
            </a:pPr>
            <a:r>
              <a:rPr lang="en-US" sz="2600" smtClean="0"/>
              <a:t>Yann LeCun and others developed a really good recognizer for handwritten digits by using backpropagation in a feedforward net with:</a:t>
            </a:r>
          </a:p>
          <a:p>
            <a:pPr marL="742950" lvl="1" indent="-285750" algn="l" rtl="0" eaLnBrk="1" hangingPunct="1">
              <a:lnSpc>
                <a:spcPct val="90000"/>
              </a:lnSpc>
            </a:pPr>
            <a:r>
              <a:rPr lang="en-US" sz="2200" smtClean="0"/>
              <a:t>Many hidden layers</a:t>
            </a:r>
          </a:p>
          <a:p>
            <a:pPr marL="742950" lvl="1" indent="-285750" algn="l" rtl="0" eaLnBrk="1" hangingPunct="1">
              <a:lnSpc>
                <a:spcPct val="90000"/>
              </a:lnSpc>
            </a:pPr>
            <a:r>
              <a:rPr lang="en-US" sz="2200" smtClean="0"/>
              <a:t>Many pools of replicated units in each layer.</a:t>
            </a:r>
          </a:p>
          <a:p>
            <a:pPr marL="742950" lvl="1" indent="-285750" algn="l" rtl="0" eaLnBrk="1" hangingPunct="1">
              <a:lnSpc>
                <a:spcPct val="90000"/>
              </a:lnSpc>
            </a:pPr>
            <a:r>
              <a:rPr lang="en-US" sz="2200" smtClean="0"/>
              <a:t>Averaging of the outputs of nearby replicated units.</a:t>
            </a:r>
          </a:p>
          <a:p>
            <a:pPr marL="742950" lvl="1" indent="-285750" algn="l" rtl="0" eaLnBrk="1" hangingPunct="1">
              <a:lnSpc>
                <a:spcPct val="90000"/>
              </a:lnSpc>
            </a:pPr>
            <a:r>
              <a:rPr lang="en-US" sz="2200" smtClean="0"/>
              <a:t>A wide net that can cope with several characters at once even if they overlap.</a:t>
            </a:r>
          </a:p>
          <a:p>
            <a:pPr algn="l" rtl="0" eaLnBrk="1" hangingPunct="1">
              <a:lnSpc>
                <a:spcPct val="90000"/>
              </a:lnSpc>
            </a:pPr>
            <a:r>
              <a:rPr lang="en-US" sz="2600" smtClean="0"/>
              <a:t>Look at all of the demos of LENET at http://yann.lecun.com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Oval 4"/>
          <p:cNvSpPr>
            <a:spLocks noChangeArrowheads="1"/>
          </p:cNvSpPr>
          <p:nvPr/>
        </p:nvSpPr>
        <p:spPr bwMode="auto">
          <a:xfrm>
            <a:off x="914400" y="55626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4339" name="Oval 5"/>
          <p:cNvSpPr>
            <a:spLocks noChangeArrowheads="1"/>
          </p:cNvSpPr>
          <p:nvPr/>
        </p:nvSpPr>
        <p:spPr bwMode="auto">
          <a:xfrm>
            <a:off x="914400" y="43434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4340" name="Oval 6"/>
          <p:cNvSpPr>
            <a:spLocks noChangeArrowheads="1"/>
          </p:cNvSpPr>
          <p:nvPr/>
        </p:nvSpPr>
        <p:spPr bwMode="auto">
          <a:xfrm>
            <a:off x="914400" y="3733800"/>
            <a:ext cx="2286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4341" name="Line 7"/>
          <p:cNvSpPr>
            <a:spLocks noChangeShapeType="1"/>
          </p:cNvSpPr>
          <p:nvPr/>
        </p:nvSpPr>
        <p:spPr bwMode="auto">
          <a:xfrm>
            <a:off x="990600" y="4876800"/>
            <a:ext cx="0" cy="4572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8" name="Text Box 8"/>
          <p:cNvSpPr txBox="1">
            <a:spLocks noChangeArrowheads="1"/>
          </p:cNvSpPr>
          <p:nvPr/>
        </p:nvSpPr>
        <p:spPr bwMode="auto">
          <a:xfrm>
            <a:off x="457200" y="3608388"/>
            <a:ext cx="48895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x1</a:t>
            </a:r>
          </a:p>
        </p:txBody>
      </p:sp>
      <p:sp>
        <p:nvSpPr>
          <p:cNvPr id="35849" name="Text Box 9"/>
          <p:cNvSpPr txBox="1">
            <a:spLocks noChangeArrowheads="1"/>
          </p:cNvSpPr>
          <p:nvPr/>
        </p:nvSpPr>
        <p:spPr bwMode="auto">
          <a:xfrm>
            <a:off x="457200" y="4217988"/>
            <a:ext cx="48895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x2</a:t>
            </a:r>
          </a:p>
        </p:txBody>
      </p:sp>
      <p:sp>
        <p:nvSpPr>
          <p:cNvPr id="35850" name="Text Box 10"/>
          <p:cNvSpPr txBox="1">
            <a:spLocks noChangeArrowheads="1"/>
          </p:cNvSpPr>
          <p:nvPr/>
        </p:nvSpPr>
        <p:spPr bwMode="auto">
          <a:xfrm>
            <a:off x="457200" y="5437188"/>
            <a:ext cx="48895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xn</a:t>
            </a:r>
          </a:p>
        </p:txBody>
      </p:sp>
      <p:sp>
        <p:nvSpPr>
          <p:cNvPr id="14345" name="Oval 11"/>
          <p:cNvSpPr>
            <a:spLocks noChangeArrowheads="1"/>
          </p:cNvSpPr>
          <p:nvPr/>
        </p:nvSpPr>
        <p:spPr bwMode="auto">
          <a:xfrm>
            <a:off x="2590800" y="4419600"/>
            <a:ext cx="7620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6" name="Line 12"/>
          <p:cNvSpPr>
            <a:spLocks noChangeShapeType="1"/>
          </p:cNvSpPr>
          <p:nvPr/>
        </p:nvSpPr>
        <p:spPr bwMode="auto">
          <a:xfrm>
            <a:off x="990600" y="3886200"/>
            <a:ext cx="1676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7" name="Line 13"/>
          <p:cNvSpPr>
            <a:spLocks noChangeShapeType="1"/>
          </p:cNvSpPr>
          <p:nvPr/>
        </p:nvSpPr>
        <p:spPr bwMode="auto">
          <a:xfrm>
            <a:off x="990600" y="4419600"/>
            <a:ext cx="1600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8" name="Line 14"/>
          <p:cNvSpPr>
            <a:spLocks noChangeShapeType="1"/>
          </p:cNvSpPr>
          <p:nvPr/>
        </p:nvSpPr>
        <p:spPr bwMode="auto">
          <a:xfrm flipV="1">
            <a:off x="1066800" y="4953000"/>
            <a:ext cx="1600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9" name="Line 15"/>
          <p:cNvSpPr>
            <a:spLocks noChangeShapeType="1"/>
          </p:cNvSpPr>
          <p:nvPr/>
        </p:nvSpPr>
        <p:spPr bwMode="auto">
          <a:xfrm>
            <a:off x="3352800" y="47244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0" name="Line 16"/>
          <p:cNvSpPr>
            <a:spLocks noChangeShapeType="1"/>
          </p:cNvSpPr>
          <p:nvPr/>
        </p:nvSpPr>
        <p:spPr bwMode="auto">
          <a:xfrm>
            <a:off x="5181600" y="43434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1" name="Line 17"/>
          <p:cNvSpPr>
            <a:spLocks noChangeShapeType="1"/>
          </p:cNvSpPr>
          <p:nvPr/>
        </p:nvSpPr>
        <p:spPr bwMode="auto">
          <a:xfrm>
            <a:off x="4800600" y="48768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2" name="Line 18"/>
          <p:cNvSpPr>
            <a:spLocks noChangeShapeType="1"/>
          </p:cNvSpPr>
          <p:nvPr/>
        </p:nvSpPr>
        <p:spPr bwMode="auto">
          <a:xfrm>
            <a:off x="4876800" y="5105400"/>
            <a:ext cx="304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3" name="Line 19"/>
          <p:cNvSpPr>
            <a:spLocks noChangeShapeType="1"/>
          </p:cNvSpPr>
          <p:nvPr/>
        </p:nvSpPr>
        <p:spPr bwMode="auto">
          <a:xfrm flipV="1">
            <a:off x="5181600" y="4572000"/>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4" name="Line 20"/>
          <p:cNvSpPr>
            <a:spLocks noChangeShapeType="1"/>
          </p:cNvSpPr>
          <p:nvPr/>
        </p:nvSpPr>
        <p:spPr bwMode="auto">
          <a:xfrm>
            <a:off x="5181600" y="4572000"/>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5" name="Line 21"/>
          <p:cNvSpPr>
            <a:spLocks noChangeShapeType="1"/>
          </p:cNvSpPr>
          <p:nvPr/>
        </p:nvSpPr>
        <p:spPr bwMode="auto">
          <a:xfrm>
            <a:off x="6019800" y="47244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2" name="Text Box 22"/>
          <p:cNvSpPr txBox="1">
            <a:spLocks noChangeArrowheads="1"/>
          </p:cNvSpPr>
          <p:nvPr/>
        </p:nvSpPr>
        <p:spPr bwMode="auto">
          <a:xfrm>
            <a:off x="7375525" y="4460875"/>
            <a:ext cx="133985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{1 or –1}</a:t>
            </a:r>
          </a:p>
        </p:txBody>
      </p:sp>
      <p:sp>
        <p:nvSpPr>
          <p:cNvPr id="35863" name="Text Box 23"/>
          <p:cNvSpPr txBox="1">
            <a:spLocks noChangeArrowheads="1"/>
          </p:cNvSpPr>
          <p:nvPr/>
        </p:nvSpPr>
        <p:spPr bwMode="auto">
          <a:xfrm>
            <a:off x="2057400" y="5794375"/>
            <a:ext cx="881063"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X0=1</a:t>
            </a:r>
          </a:p>
        </p:txBody>
      </p:sp>
      <p:sp>
        <p:nvSpPr>
          <p:cNvPr id="14358" name="Line 24"/>
          <p:cNvSpPr>
            <a:spLocks noChangeShapeType="1"/>
          </p:cNvSpPr>
          <p:nvPr/>
        </p:nvSpPr>
        <p:spPr bwMode="auto">
          <a:xfrm flipV="1">
            <a:off x="2362200" y="5029200"/>
            <a:ext cx="533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5" name="Text Box 25"/>
          <p:cNvSpPr txBox="1">
            <a:spLocks noChangeArrowheads="1"/>
          </p:cNvSpPr>
          <p:nvPr/>
        </p:nvSpPr>
        <p:spPr bwMode="auto">
          <a:xfrm>
            <a:off x="2574925" y="5222875"/>
            <a:ext cx="557213"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w0</a:t>
            </a:r>
          </a:p>
        </p:txBody>
      </p:sp>
      <p:sp>
        <p:nvSpPr>
          <p:cNvPr id="35866" name="Text Box 26"/>
          <p:cNvSpPr txBox="1">
            <a:spLocks noChangeArrowheads="1"/>
          </p:cNvSpPr>
          <p:nvPr/>
        </p:nvSpPr>
        <p:spPr bwMode="auto">
          <a:xfrm>
            <a:off x="1660525" y="3698875"/>
            <a:ext cx="557213"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w1</a:t>
            </a:r>
          </a:p>
        </p:txBody>
      </p:sp>
      <p:sp>
        <p:nvSpPr>
          <p:cNvPr id="35867" name="Text Box 27"/>
          <p:cNvSpPr txBox="1">
            <a:spLocks noChangeArrowheads="1"/>
          </p:cNvSpPr>
          <p:nvPr/>
        </p:nvSpPr>
        <p:spPr bwMode="auto">
          <a:xfrm>
            <a:off x="1447800" y="4446588"/>
            <a:ext cx="557213"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w2</a:t>
            </a:r>
          </a:p>
        </p:txBody>
      </p:sp>
      <p:sp>
        <p:nvSpPr>
          <p:cNvPr id="35868" name="Text Box 28"/>
          <p:cNvSpPr txBox="1">
            <a:spLocks noChangeArrowheads="1"/>
          </p:cNvSpPr>
          <p:nvPr/>
        </p:nvSpPr>
        <p:spPr bwMode="auto">
          <a:xfrm>
            <a:off x="1447800" y="5360988"/>
            <a:ext cx="557213"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wn</a:t>
            </a:r>
          </a:p>
        </p:txBody>
      </p:sp>
      <p:sp>
        <p:nvSpPr>
          <p:cNvPr id="35869" name="Rectangle 29"/>
          <p:cNvSpPr>
            <a:spLocks noChangeArrowheads="1"/>
          </p:cNvSpPr>
          <p:nvPr/>
        </p:nvSpPr>
        <p:spPr bwMode="auto">
          <a:xfrm>
            <a:off x="2819400" y="4522788"/>
            <a:ext cx="36195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Σ</a:t>
            </a:r>
          </a:p>
        </p:txBody>
      </p:sp>
      <p:sp>
        <p:nvSpPr>
          <p:cNvPr id="14364" name="Rectangle 30"/>
          <p:cNvSpPr>
            <a:spLocks noChangeArrowheads="1"/>
          </p:cNvSpPr>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70000"/>
              <a:buFont typeface="Wingdings" pitchFamily="2" charset="2"/>
              <a:buChar char="l"/>
            </a:pPr>
            <a:r>
              <a:rPr lang="fa-IR" sz="2600"/>
              <a:t>نوعی</a:t>
            </a:r>
            <a:r>
              <a:rPr lang="en-US" sz="2600"/>
              <a:t> </a:t>
            </a:r>
            <a:r>
              <a:rPr lang="fa-IR" sz="2600"/>
              <a:t>از</a:t>
            </a:r>
            <a:r>
              <a:rPr lang="en-US" sz="2600"/>
              <a:t> </a:t>
            </a:r>
            <a:r>
              <a:rPr lang="fa-IR" sz="2600"/>
              <a:t>شبکه</a:t>
            </a:r>
            <a:r>
              <a:rPr lang="en-US" sz="2600"/>
              <a:t> </a:t>
            </a:r>
            <a:r>
              <a:rPr lang="fa-IR" sz="2600"/>
              <a:t>عصبی</a:t>
            </a:r>
            <a:r>
              <a:rPr lang="en-US" sz="2600"/>
              <a:t> </a:t>
            </a:r>
            <a:r>
              <a:rPr lang="fa-IR" sz="2600"/>
              <a:t>برمبنای</a:t>
            </a:r>
            <a:r>
              <a:rPr lang="en-US" sz="2600"/>
              <a:t> </a:t>
            </a:r>
            <a:r>
              <a:rPr lang="fa-IR" sz="2600"/>
              <a:t>یک</a:t>
            </a:r>
            <a:r>
              <a:rPr lang="en-US" sz="2600"/>
              <a:t> </a:t>
            </a:r>
            <a:r>
              <a:rPr lang="fa-IR" sz="2600"/>
              <a:t>واحد</a:t>
            </a:r>
            <a:r>
              <a:rPr lang="en-US" sz="2600"/>
              <a:t> </a:t>
            </a:r>
            <a:r>
              <a:rPr lang="fa-IR" sz="2600"/>
              <a:t>محاسباتی</a:t>
            </a:r>
            <a:r>
              <a:rPr lang="en-US" sz="2600"/>
              <a:t> </a:t>
            </a:r>
            <a:r>
              <a:rPr lang="fa-IR" sz="2600"/>
              <a:t>به</a:t>
            </a:r>
            <a:r>
              <a:rPr lang="en-US" sz="2600"/>
              <a:t> </a:t>
            </a:r>
            <a:r>
              <a:rPr lang="fa-IR" sz="2600"/>
              <a:t>نام</a:t>
            </a:r>
            <a:r>
              <a:rPr lang="ar-SA" sz="2600"/>
              <a:t> پرسپترون</a:t>
            </a:r>
            <a:r>
              <a:rPr lang="en-US" sz="2600"/>
              <a:t> </a:t>
            </a:r>
            <a:r>
              <a:rPr lang="fa-IR" sz="2600"/>
              <a:t>ساخته</a:t>
            </a:r>
            <a:r>
              <a:rPr lang="en-US" sz="2600"/>
              <a:t> </a:t>
            </a:r>
            <a:r>
              <a:rPr lang="fa-IR" sz="2600"/>
              <a:t>میشود.</a:t>
            </a:r>
            <a:r>
              <a:rPr lang="en-US" sz="2600"/>
              <a:t> </a:t>
            </a:r>
            <a:r>
              <a:rPr lang="fa-IR" sz="2600"/>
              <a:t>یک</a:t>
            </a:r>
            <a:r>
              <a:rPr lang="ar-SA" sz="2600"/>
              <a:t> پرسپترون</a:t>
            </a:r>
            <a:r>
              <a:rPr lang="en-US" sz="2600"/>
              <a:t> </a:t>
            </a:r>
            <a:r>
              <a:rPr lang="fa-IR" sz="2600"/>
              <a:t>برداری</a:t>
            </a:r>
            <a:r>
              <a:rPr lang="en-US" sz="2600"/>
              <a:t> </a:t>
            </a:r>
            <a:r>
              <a:rPr lang="fa-IR" sz="2600"/>
              <a:t>از</a:t>
            </a:r>
            <a:r>
              <a:rPr lang="en-US" sz="2600"/>
              <a:t> </a:t>
            </a:r>
            <a:r>
              <a:rPr lang="fa-IR" sz="2600"/>
              <a:t>ورودیهای</a:t>
            </a:r>
            <a:r>
              <a:rPr lang="en-US" sz="2600"/>
              <a:t> </a:t>
            </a:r>
            <a:r>
              <a:rPr lang="fa-IR" sz="2600"/>
              <a:t>با</a:t>
            </a:r>
            <a:r>
              <a:rPr lang="en-US" sz="2600"/>
              <a:t> </a:t>
            </a:r>
            <a:r>
              <a:rPr lang="fa-IR" sz="2600"/>
              <a:t>مقادیر</a:t>
            </a:r>
            <a:r>
              <a:rPr lang="en-US" sz="2600"/>
              <a:t> </a:t>
            </a:r>
            <a:r>
              <a:rPr lang="fa-IR" sz="2600"/>
              <a:t>حقیقی</a:t>
            </a:r>
            <a:r>
              <a:rPr lang="en-US" sz="2600"/>
              <a:t> </a:t>
            </a:r>
            <a:r>
              <a:rPr lang="fa-IR" sz="2600"/>
              <a:t>را</a:t>
            </a:r>
            <a:r>
              <a:rPr lang="en-US" sz="2600"/>
              <a:t> </a:t>
            </a:r>
            <a:r>
              <a:rPr lang="fa-IR" sz="2600"/>
              <a:t>گرفته</a:t>
            </a:r>
            <a:r>
              <a:rPr lang="en-US" sz="2600"/>
              <a:t> </a:t>
            </a:r>
            <a:r>
              <a:rPr lang="fa-IR" sz="2600"/>
              <a:t>و</a:t>
            </a:r>
            <a:r>
              <a:rPr lang="en-US" sz="2600"/>
              <a:t> </a:t>
            </a:r>
            <a:r>
              <a:rPr lang="fa-IR" sz="2600"/>
              <a:t>یک</a:t>
            </a:r>
            <a:r>
              <a:rPr lang="en-US" sz="2600"/>
              <a:t> </a:t>
            </a:r>
            <a:r>
              <a:rPr lang="fa-IR" sz="2600"/>
              <a:t>ترکیب</a:t>
            </a:r>
            <a:r>
              <a:rPr lang="en-US" sz="2600"/>
              <a:t> </a:t>
            </a:r>
            <a:r>
              <a:rPr lang="fa-IR" sz="2600"/>
              <a:t>خطی</a:t>
            </a:r>
            <a:r>
              <a:rPr lang="en-US" sz="2600"/>
              <a:t> </a:t>
            </a:r>
            <a:r>
              <a:rPr lang="fa-IR" sz="2600"/>
              <a:t>از</a:t>
            </a:r>
            <a:r>
              <a:rPr lang="en-US" sz="2600"/>
              <a:t> </a:t>
            </a:r>
            <a:r>
              <a:rPr lang="fa-IR" sz="2600"/>
              <a:t>این</a:t>
            </a:r>
            <a:r>
              <a:rPr lang="en-US" sz="2600"/>
              <a:t> </a:t>
            </a:r>
            <a:r>
              <a:rPr lang="fa-IR" sz="2600"/>
              <a:t>ورودیها</a:t>
            </a:r>
            <a:r>
              <a:rPr lang="en-US" sz="2600"/>
              <a:t> </a:t>
            </a:r>
            <a:r>
              <a:rPr lang="fa-IR" sz="2600"/>
              <a:t>را</a:t>
            </a:r>
            <a:r>
              <a:rPr lang="en-US" sz="2600"/>
              <a:t> </a:t>
            </a:r>
            <a:r>
              <a:rPr lang="fa-IR" sz="2600"/>
              <a:t>محاسبه</a:t>
            </a:r>
            <a:r>
              <a:rPr lang="en-US" sz="2600"/>
              <a:t> </a:t>
            </a:r>
            <a:r>
              <a:rPr lang="fa-IR" sz="2600"/>
              <a:t>میکند.</a:t>
            </a:r>
            <a:r>
              <a:rPr lang="en-US" sz="2600"/>
              <a:t> </a:t>
            </a:r>
            <a:r>
              <a:rPr lang="fa-IR" sz="2600"/>
              <a:t>اگر</a:t>
            </a:r>
            <a:r>
              <a:rPr lang="en-US" sz="2600"/>
              <a:t> </a:t>
            </a:r>
            <a:r>
              <a:rPr lang="fa-IR" sz="2600"/>
              <a:t>حاصل</a:t>
            </a:r>
            <a:r>
              <a:rPr lang="en-US" sz="2600"/>
              <a:t> </a:t>
            </a:r>
            <a:r>
              <a:rPr lang="fa-IR" sz="2600"/>
              <a:t>از</a:t>
            </a:r>
            <a:r>
              <a:rPr lang="en-US" sz="2600"/>
              <a:t> </a:t>
            </a:r>
            <a:r>
              <a:rPr lang="fa-IR" sz="2600"/>
              <a:t>یک</a:t>
            </a:r>
            <a:r>
              <a:rPr lang="en-US" sz="2600"/>
              <a:t> </a:t>
            </a:r>
            <a:r>
              <a:rPr lang="fa-IR" sz="2600"/>
              <a:t>مقدار</a:t>
            </a:r>
            <a:r>
              <a:rPr lang="en-US" sz="2600"/>
              <a:t> </a:t>
            </a:r>
            <a:r>
              <a:rPr lang="fa-IR" sz="2600"/>
              <a:t>آستانه</a:t>
            </a:r>
            <a:r>
              <a:rPr lang="en-US" sz="2600"/>
              <a:t> </a:t>
            </a:r>
            <a:r>
              <a:rPr lang="fa-IR" sz="2600"/>
              <a:t>بیشتر</a:t>
            </a:r>
            <a:r>
              <a:rPr lang="en-US" sz="2600"/>
              <a:t> </a:t>
            </a:r>
            <a:r>
              <a:rPr lang="fa-IR" sz="2600"/>
              <a:t>بود</a:t>
            </a:r>
            <a:r>
              <a:rPr lang="en-US" sz="2600"/>
              <a:t> </a:t>
            </a:r>
            <a:r>
              <a:rPr lang="fa-IR" sz="2600"/>
              <a:t>خروجی</a:t>
            </a:r>
            <a:r>
              <a:rPr lang="ar-SA" sz="2600"/>
              <a:t> پرسپترون</a:t>
            </a:r>
            <a:r>
              <a:rPr lang="en-US" sz="2600"/>
              <a:t> </a:t>
            </a:r>
            <a:r>
              <a:rPr lang="fa-IR" sz="2600"/>
              <a:t>برابر</a:t>
            </a:r>
            <a:r>
              <a:rPr lang="en-US" sz="2600"/>
              <a:t> </a:t>
            </a:r>
            <a:r>
              <a:rPr lang="fa-IR" sz="2600"/>
              <a:t>با</a:t>
            </a:r>
            <a:r>
              <a:rPr lang="en-US" sz="2600"/>
              <a:t> 1  </a:t>
            </a:r>
            <a:r>
              <a:rPr lang="fa-IR" sz="2600"/>
              <a:t>و</a:t>
            </a:r>
            <a:r>
              <a:rPr lang="en-US" sz="2600"/>
              <a:t> </a:t>
            </a:r>
            <a:r>
              <a:rPr lang="fa-IR" sz="2600"/>
              <a:t>در</a:t>
            </a:r>
            <a:r>
              <a:rPr lang="en-US" sz="2600"/>
              <a:t> </a:t>
            </a:r>
            <a:r>
              <a:rPr lang="fa-IR" sz="2600"/>
              <a:t>غیر</a:t>
            </a:r>
            <a:r>
              <a:rPr lang="en-US" sz="2600"/>
              <a:t> </a:t>
            </a:r>
            <a:r>
              <a:rPr lang="fa-IR" sz="2600"/>
              <a:t>اینصورت</a:t>
            </a:r>
            <a:r>
              <a:rPr lang="en-US" sz="2600"/>
              <a:t> </a:t>
            </a:r>
            <a:r>
              <a:rPr lang="fa-IR" sz="2600"/>
              <a:t>معادل</a:t>
            </a:r>
            <a:r>
              <a:rPr lang="en-US" sz="2600"/>
              <a:t> -1 </a:t>
            </a:r>
            <a:r>
              <a:rPr lang="fa-IR" sz="2600"/>
              <a:t>خواهد</a:t>
            </a:r>
            <a:r>
              <a:rPr lang="en-US" sz="2600"/>
              <a:t> </a:t>
            </a:r>
            <a:r>
              <a:rPr lang="fa-IR" sz="2600"/>
              <a:t>بود</a:t>
            </a:r>
            <a:r>
              <a:rPr lang="en-US" sz="2600"/>
              <a:t>.</a:t>
            </a:r>
          </a:p>
        </p:txBody>
      </p:sp>
      <p:sp>
        <p:nvSpPr>
          <p:cNvPr id="14365" name="Rectangle 31"/>
          <p:cNvSpPr>
            <a:spLocks noChangeArrowheads="1"/>
          </p:cNvSpPr>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900" b="1">
                <a:solidFill>
                  <a:schemeClr val="tx2"/>
                </a:solidFill>
              </a:rPr>
              <a:t>Perceptron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The architecture of LeNet5</a:t>
            </a:r>
          </a:p>
        </p:txBody>
      </p:sp>
      <p:pic>
        <p:nvPicPr>
          <p:cNvPr id="74755" name="Picture 3" descr="lenet-architecture"/>
          <p:cNvPicPr>
            <a:picLocks noChangeAspect="1" noChangeArrowheads="1"/>
          </p:cNvPicPr>
          <p:nvPr/>
        </p:nvPicPr>
        <p:blipFill>
          <a:blip r:embed="rId2">
            <a:lum contrast="14000"/>
            <a:extLst>
              <a:ext uri="{28A0092B-C50C-407E-A947-70E740481C1C}">
                <a14:useLocalDpi xmlns:a14="http://schemas.microsoft.com/office/drawing/2010/main" val="0"/>
              </a:ext>
            </a:extLst>
          </a:blip>
          <a:srcRect/>
          <a:stretch>
            <a:fillRect/>
          </a:stretch>
        </p:blipFill>
        <p:spPr bwMode="auto">
          <a:xfrm>
            <a:off x="0" y="2024063"/>
            <a:ext cx="9140825"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5778" name="Picture 2" descr="examp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74650"/>
            <a:ext cx="6732588"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2" name="Picture 2" descr="examp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13" y="674688"/>
            <a:ext cx="6373812"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6" name="Picture 2" descr="examp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449263"/>
            <a:ext cx="7021512"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850" name="Picture 2" descr="exampl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425" y="668338"/>
            <a:ext cx="6588125" cy="574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9874" name="Picture 2" descr="exampl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425" y="604838"/>
            <a:ext cx="6372225"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Picture 2" descr="exampl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577850"/>
            <a:ext cx="6408738"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22" name="Picture 2" descr="exampl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84188"/>
            <a:ext cx="6264275"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946" name="Picture 2" descr="exampl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825" y="369888"/>
            <a:ext cx="6142038"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0" name="Picture 2" descr="exampl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863" y="433388"/>
            <a:ext cx="6408737" cy="612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70000"/>
              <a:buFont typeface="Wingdings" pitchFamily="2" charset="2"/>
              <a:buChar char="l"/>
            </a:pPr>
            <a:r>
              <a:rPr lang="fa-IR" sz="2600"/>
              <a:t>خروحی</a:t>
            </a:r>
            <a:r>
              <a:rPr lang="ar-SA" sz="2600"/>
              <a:t> پرسپترون</a:t>
            </a:r>
            <a:r>
              <a:rPr lang="en-US" sz="2600"/>
              <a:t> </a:t>
            </a:r>
            <a:r>
              <a:rPr lang="fa-IR" sz="2600"/>
              <a:t>توسط</a:t>
            </a:r>
            <a:r>
              <a:rPr lang="en-US" sz="2600"/>
              <a:t> </a:t>
            </a:r>
            <a:r>
              <a:rPr lang="fa-IR" sz="2600"/>
              <a:t>رابطه</a:t>
            </a:r>
            <a:r>
              <a:rPr lang="en-US" sz="2600"/>
              <a:t> </a:t>
            </a:r>
            <a:r>
              <a:rPr lang="fa-IR" sz="2600"/>
              <a:t>زیر</a:t>
            </a:r>
            <a:r>
              <a:rPr lang="en-US" sz="2600"/>
              <a:t> </a:t>
            </a:r>
            <a:r>
              <a:rPr lang="fa-IR" sz="2600"/>
              <a:t>مشخص</a:t>
            </a:r>
            <a:r>
              <a:rPr lang="en-US" sz="2600"/>
              <a:t> </a:t>
            </a:r>
            <a:r>
              <a:rPr lang="fa-IR" sz="2600"/>
              <a:t>میشود</a:t>
            </a:r>
            <a:r>
              <a:rPr lang="en-US" sz="2600"/>
              <a:t>:</a:t>
            </a:r>
          </a:p>
          <a:p>
            <a:pPr marL="342900" indent="-342900">
              <a:spcBef>
                <a:spcPct val="20000"/>
              </a:spcBef>
              <a:buClr>
                <a:schemeClr val="tx2"/>
              </a:buClr>
              <a:buSzPct val="70000"/>
              <a:buFont typeface="Wingdings" pitchFamily="2" charset="2"/>
              <a:buChar char="l"/>
            </a:pPr>
            <a:endParaRPr lang="en-US" sz="2600"/>
          </a:p>
          <a:p>
            <a:pPr marL="342900" indent="-342900">
              <a:spcBef>
                <a:spcPct val="20000"/>
              </a:spcBef>
              <a:buClr>
                <a:schemeClr val="tx2"/>
              </a:buClr>
              <a:buSzPct val="70000"/>
              <a:buFont typeface="Wingdings" pitchFamily="2" charset="2"/>
              <a:buChar char="l"/>
            </a:pPr>
            <a:endParaRPr lang="en-US" sz="2600"/>
          </a:p>
          <a:p>
            <a:pPr marL="342900" indent="-342900">
              <a:spcBef>
                <a:spcPct val="20000"/>
              </a:spcBef>
              <a:buClr>
                <a:schemeClr val="tx2"/>
              </a:buClr>
              <a:buSzPct val="70000"/>
              <a:buFont typeface="Wingdings" pitchFamily="2" charset="2"/>
              <a:buChar char="l"/>
            </a:pPr>
            <a:r>
              <a:rPr lang="fa-IR" sz="2600"/>
              <a:t>که</a:t>
            </a:r>
            <a:r>
              <a:rPr lang="en-US" sz="2600"/>
              <a:t> </a:t>
            </a:r>
            <a:r>
              <a:rPr lang="fa-IR" sz="2600"/>
              <a:t>برای</a:t>
            </a:r>
            <a:r>
              <a:rPr lang="en-US" sz="2600"/>
              <a:t> </a:t>
            </a:r>
            <a:r>
              <a:rPr lang="fa-IR" sz="2600"/>
              <a:t>سادگی</a:t>
            </a:r>
            <a:r>
              <a:rPr lang="en-US" sz="2600"/>
              <a:t> </a:t>
            </a:r>
            <a:r>
              <a:rPr lang="fa-IR" sz="2600"/>
              <a:t>آنرا</a:t>
            </a:r>
            <a:r>
              <a:rPr lang="en-US" sz="2600"/>
              <a:t> </a:t>
            </a:r>
            <a:r>
              <a:rPr lang="fa-IR" sz="2600"/>
              <a:t>میتوان</a:t>
            </a:r>
            <a:r>
              <a:rPr lang="en-US" sz="2600"/>
              <a:t> </a:t>
            </a:r>
            <a:r>
              <a:rPr lang="fa-IR" sz="2600"/>
              <a:t>بصورت</a:t>
            </a:r>
            <a:r>
              <a:rPr lang="en-US" sz="2600"/>
              <a:t> </a:t>
            </a:r>
            <a:r>
              <a:rPr lang="fa-IR" sz="2600"/>
              <a:t>زیر</a:t>
            </a:r>
            <a:r>
              <a:rPr lang="en-US" sz="2600"/>
              <a:t> </a:t>
            </a:r>
            <a:r>
              <a:rPr lang="fa-IR" sz="2600"/>
              <a:t>نشان</a:t>
            </a:r>
            <a:r>
              <a:rPr lang="en-US" sz="2600"/>
              <a:t> </a:t>
            </a:r>
            <a:r>
              <a:rPr lang="fa-IR" sz="2600"/>
              <a:t>داد</a:t>
            </a:r>
            <a:r>
              <a:rPr lang="en-US" sz="2600"/>
              <a:t>:</a:t>
            </a:r>
          </a:p>
        </p:txBody>
      </p:sp>
      <p:sp>
        <p:nvSpPr>
          <p:cNvPr id="15363" name="Rectangle 5"/>
          <p:cNvSpPr>
            <a:spLocks noChangeArrowheads="1"/>
          </p:cNvSpPr>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fa-IR" sz="3900" b="1">
                <a:solidFill>
                  <a:schemeClr val="tx2"/>
                </a:solidFill>
              </a:rPr>
              <a:t>یادگیری</a:t>
            </a:r>
            <a:r>
              <a:rPr lang="en-US" sz="3900" b="1">
                <a:solidFill>
                  <a:schemeClr val="tx2"/>
                </a:solidFill>
              </a:rPr>
              <a:t> </a:t>
            </a:r>
            <a:r>
              <a:rPr lang="fa-IR" sz="3900" b="1">
                <a:solidFill>
                  <a:schemeClr val="tx2"/>
                </a:solidFill>
              </a:rPr>
              <a:t>یک</a:t>
            </a:r>
            <a:r>
              <a:rPr lang="ar-SA" sz="3900" b="1">
                <a:solidFill>
                  <a:schemeClr val="tx2"/>
                </a:solidFill>
              </a:rPr>
              <a:t> پرسپترون</a:t>
            </a:r>
            <a:endParaRPr lang="en-US" sz="3900" b="1">
              <a:solidFill>
                <a:schemeClr val="tx2"/>
              </a:solidFill>
            </a:endParaRPr>
          </a:p>
        </p:txBody>
      </p:sp>
      <p:sp>
        <p:nvSpPr>
          <p:cNvPr id="36870" name="Text Box 6"/>
          <p:cNvSpPr txBox="1">
            <a:spLocks noChangeArrowheads="1"/>
          </p:cNvSpPr>
          <p:nvPr/>
        </p:nvSpPr>
        <p:spPr bwMode="auto">
          <a:xfrm>
            <a:off x="685800" y="2590800"/>
            <a:ext cx="2379663"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O(x1,x2,…,xn) = </a:t>
            </a:r>
          </a:p>
        </p:txBody>
      </p:sp>
      <p:sp>
        <p:nvSpPr>
          <p:cNvPr id="36871" name="Text Box 7"/>
          <p:cNvSpPr txBox="1">
            <a:spLocks noChangeArrowheads="1"/>
          </p:cNvSpPr>
          <p:nvPr/>
        </p:nvSpPr>
        <p:spPr bwMode="auto">
          <a:xfrm>
            <a:off x="3276600" y="2312988"/>
            <a:ext cx="5157788" cy="822325"/>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1 if w0 + w1x1 + w2x2 + … + wnxn &gt; 0</a:t>
            </a:r>
          </a:p>
          <a:p>
            <a:pPr algn="l" rtl="0">
              <a:defRPr/>
            </a:pPr>
            <a:r>
              <a:rPr lang="en-US" sz="2400">
                <a:effectLst>
                  <a:outerShdw blurRad="38100" dist="38100" dir="2700000" algn="tl">
                    <a:srgbClr val="C0C0C0"/>
                  </a:outerShdw>
                </a:effectLst>
                <a:latin typeface="Times New Roman" pitchFamily="18" charset="0"/>
                <a:cs typeface="Times New Roman" pitchFamily="18" charset="0"/>
              </a:rPr>
              <a:t>-1 otherwise</a:t>
            </a:r>
          </a:p>
        </p:txBody>
      </p:sp>
      <p:sp>
        <p:nvSpPr>
          <p:cNvPr id="15366" name="AutoShape 8"/>
          <p:cNvSpPr>
            <a:spLocks/>
          </p:cNvSpPr>
          <p:nvPr/>
        </p:nvSpPr>
        <p:spPr bwMode="auto">
          <a:xfrm>
            <a:off x="3048000" y="2286000"/>
            <a:ext cx="152400" cy="914400"/>
          </a:xfrm>
          <a:prstGeom prst="leftBrace">
            <a:avLst>
              <a:gd name="adj1" fmla="val 5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73" name="Text Box 9"/>
          <p:cNvSpPr txBox="1">
            <a:spLocks noChangeArrowheads="1"/>
          </p:cNvSpPr>
          <p:nvPr/>
        </p:nvSpPr>
        <p:spPr bwMode="auto">
          <a:xfrm>
            <a:off x="2133600" y="3836988"/>
            <a:ext cx="3125788" cy="118745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O(</a:t>
            </a:r>
            <a:r>
              <a:rPr lang="en-US" sz="2400" b="1">
                <a:effectLst>
                  <a:outerShdw blurRad="38100" dist="38100" dir="2700000" algn="tl">
                    <a:srgbClr val="C0C0C0"/>
                  </a:outerShdw>
                </a:effectLst>
                <a:latin typeface="Times New Roman" pitchFamily="18" charset="0"/>
                <a:cs typeface="Times New Roman" pitchFamily="18" charset="0"/>
              </a:rPr>
              <a:t>X</a:t>
            </a:r>
            <a:r>
              <a:rPr lang="en-US" sz="2400">
                <a:effectLst>
                  <a:outerShdw blurRad="38100" dist="38100" dir="2700000" algn="tl">
                    <a:srgbClr val="C0C0C0"/>
                  </a:outerShdw>
                </a:effectLst>
                <a:latin typeface="Times New Roman" pitchFamily="18" charset="0"/>
                <a:cs typeface="Times New Roman" pitchFamily="18" charset="0"/>
              </a:rPr>
              <a:t>) = sgn(</a:t>
            </a:r>
            <a:r>
              <a:rPr lang="en-US" sz="2400" b="1">
                <a:effectLst>
                  <a:outerShdw blurRad="38100" dist="38100" dir="2700000" algn="tl">
                    <a:srgbClr val="C0C0C0"/>
                  </a:outerShdw>
                </a:effectLst>
                <a:latin typeface="Times New Roman" pitchFamily="18" charset="0"/>
                <a:cs typeface="Times New Roman" pitchFamily="18" charset="0"/>
              </a:rPr>
              <a:t>WX</a:t>
            </a:r>
            <a:r>
              <a:rPr lang="en-US" sz="2400">
                <a:effectLst>
                  <a:outerShdw blurRad="38100" dist="38100" dir="2700000" algn="tl">
                    <a:srgbClr val="C0C0C0"/>
                  </a:outerShdw>
                </a:effectLst>
                <a:latin typeface="Times New Roman" pitchFamily="18" charset="0"/>
                <a:cs typeface="Times New Roman" pitchFamily="18" charset="0"/>
              </a:rPr>
              <a:t>) where</a:t>
            </a:r>
          </a:p>
          <a:p>
            <a:pPr algn="l" rtl="0">
              <a:defRPr/>
            </a:pPr>
            <a:endParaRPr lang="en-US" sz="2400">
              <a:effectLst>
                <a:outerShdw blurRad="38100" dist="38100" dir="2700000" algn="tl">
                  <a:srgbClr val="C0C0C0"/>
                </a:outerShdw>
              </a:effectLst>
              <a:latin typeface="Times New Roman" pitchFamily="18" charset="0"/>
              <a:cs typeface="Times New Roman" pitchFamily="18" charset="0"/>
            </a:endParaRPr>
          </a:p>
          <a:p>
            <a:pPr algn="l" rtl="0">
              <a:defRPr/>
            </a:pPr>
            <a:r>
              <a:rPr lang="en-US" sz="2400">
                <a:effectLst>
                  <a:outerShdw blurRad="38100" dist="38100" dir="2700000" algn="tl">
                    <a:srgbClr val="C0C0C0"/>
                  </a:outerShdw>
                </a:effectLst>
                <a:latin typeface="Times New Roman" pitchFamily="18" charset="0"/>
                <a:cs typeface="Times New Roman" pitchFamily="18" charset="0"/>
              </a:rPr>
              <a:t>Sgn(y) = </a:t>
            </a:r>
          </a:p>
        </p:txBody>
      </p:sp>
      <p:sp>
        <p:nvSpPr>
          <p:cNvPr id="36874" name="Text Box 10"/>
          <p:cNvSpPr txBox="1">
            <a:spLocks noChangeArrowheads="1"/>
          </p:cNvSpPr>
          <p:nvPr/>
        </p:nvSpPr>
        <p:spPr bwMode="auto">
          <a:xfrm>
            <a:off x="3444875" y="4356100"/>
            <a:ext cx="1698625" cy="822325"/>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1 if y &gt; 0</a:t>
            </a:r>
          </a:p>
          <a:p>
            <a:pPr algn="l" rtl="0">
              <a:defRPr/>
            </a:pPr>
            <a:r>
              <a:rPr lang="en-US" sz="2400">
                <a:effectLst>
                  <a:outerShdw blurRad="38100" dist="38100" dir="2700000" algn="tl">
                    <a:srgbClr val="C0C0C0"/>
                  </a:outerShdw>
                </a:effectLst>
                <a:latin typeface="Times New Roman" pitchFamily="18" charset="0"/>
                <a:cs typeface="Times New Roman" pitchFamily="18" charset="0"/>
              </a:rPr>
              <a:t>-1 otherwise</a:t>
            </a:r>
          </a:p>
        </p:txBody>
      </p:sp>
      <p:sp>
        <p:nvSpPr>
          <p:cNvPr id="15369" name="AutoShape 11"/>
          <p:cNvSpPr>
            <a:spLocks/>
          </p:cNvSpPr>
          <p:nvPr/>
        </p:nvSpPr>
        <p:spPr bwMode="auto">
          <a:xfrm>
            <a:off x="3292475" y="4252913"/>
            <a:ext cx="152400" cy="914400"/>
          </a:xfrm>
          <a:prstGeom prst="leftBrace">
            <a:avLst>
              <a:gd name="adj1" fmla="val 5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0" name="Rectangle 12"/>
          <p:cNvSpPr>
            <a:spLocks noChangeArrowheads="1"/>
          </p:cNvSpPr>
          <p:nvPr/>
        </p:nvSpPr>
        <p:spPr bwMode="auto">
          <a:xfrm>
            <a:off x="609600" y="5257800"/>
            <a:ext cx="807720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r>
              <a:rPr lang="fa-IR" sz="2000">
                <a:solidFill>
                  <a:srgbClr val="CC0000"/>
                </a:solidFill>
              </a:rPr>
              <a:t>یادگیری</a:t>
            </a:r>
            <a:r>
              <a:rPr lang="ar-SA" sz="2000">
                <a:solidFill>
                  <a:srgbClr val="CC0000"/>
                </a:solidFill>
              </a:rPr>
              <a:t> پرسپترون</a:t>
            </a:r>
            <a:r>
              <a:rPr lang="en-US" sz="2000">
                <a:solidFill>
                  <a:srgbClr val="CC0000"/>
                </a:solidFill>
              </a:rPr>
              <a:t> </a:t>
            </a:r>
            <a:r>
              <a:rPr lang="fa-IR" sz="2000">
                <a:solidFill>
                  <a:srgbClr val="CC0000"/>
                </a:solidFill>
              </a:rPr>
              <a:t>عبارت</a:t>
            </a:r>
            <a:r>
              <a:rPr lang="en-US" sz="2000">
                <a:solidFill>
                  <a:srgbClr val="CC0000"/>
                </a:solidFill>
              </a:rPr>
              <a:t>  </a:t>
            </a:r>
            <a:r>
              <a:rPr lang="fa-IR" sz="2000">
                <a:solidFill>
                  <a:srgbClr val="CC0000"/>
                </a:solidFill>
              </a:rPr>
              <a:t>است</a:t>
            </a:r>
            <a:r>
              <a:rPr lang="en-US" sz="2000">
                <a:solidFill>
                  <a:srgbClr val="CC0000"/>
                </a:solidFill>
              </a:rPr>
              <a:t> </a:t>
            </a:r>
            <a:r>
              <a:rPr lang="fa-IR" sz="2000">
                <a:solidFill>
                  <a:srgbClr val="CC0000"/>
                </a:solidFill>
              </a:rPr>
              <a:t>از</a:t>
            </a:r>
            <a:r>
              <a:rPr lang="en-US" sz="2000">
                <a:solidFill>
                  <a:srgbClr val="CC0000"/>
                </a:solidFill>
              </a:rPr>
              <a:t>:</a:t>
            </a:r>
          </a:p>
          <a:p>
            <a:pPr algn="ctr"/>
            <a:r>
              <a:rPr lang="fa-IR" sz="2000"/>
              <a:t>پیدا</a:t>
            </a:r>
            <a:r>
              <a:rPr lang="en-US" sz="2000"/>
              <a:t> </a:t>
            </a:r>
            <a:r>
              <a:rPr lang="fa-IR" sz="2000"/>
              <a:t>کردن</a:t>
            </a:r>
            <a:r>
              <a:rPr lang="en-US" sz="2000"/>
              <a:t> </a:t>
            </a:r>
            <a:r>
              <a:rPr lang="fa-IR" sz="2000"/>
              <a:t>مقادیردرستی</a:t>
            </a:r>
            <a:r>
              <a:rPr lang="en-US" sz="2000"/>
              <a:t> </a:t>
            </a:r>
            <a:r>
              <a:rPr lang="fa-IR" sz="2000"/>
              <a:t>برای</a:t>
            </a:r>
            <a:r>
              <a:rPr lang="en-US" sz="2000"/>
              <a:t> W </a:t>
            </a:r>
          </a:p>
          <a:p>
            <a:r>
              <a:rPr lang="fa-IR" sz="2000"/>
              <a:t>بنابراین</a:t>
            </a:r>
            <a:r>
              <a:rPr lang="en-US" sz="2000"/>
              <a:t> </a:t>
            </a:r>
            <a:r>
              <a:rPr lang="fa-IR" sz="2000"/>
              <a:t>فضای</a:t>
            </a:r>
            <a:r>
              <a:rPr lang="en-US" sz="2000"/>
              <a:t> </a:t>
            </a:r>
            <a:r>
              <a:rPr lang="fa-IR" sz="2000"/>
              <a:t>فرضیه</a:t>
            </a:r>
            <a:r>
              <a:rPr lang="en-US" sz="2000"/>
              <a:t> H  </a:t>
            </a:r>
            <a:r>
              <a:rPr lang="fa-IR" sz="2000"/>
              <a:t>در</a:t>
            </a:r>
            <a:r>
              <a:rPr lang="en-US" sz="2000"/>
              <a:t> </a:t>
            </a:r>
            <a:r>
              <a:rPr lang="fa-IR" sz="2000"/>
              <a:t>یادگیری</a:t>
            </a:r>
            <a:r>
              <a:rPr lang="ar-SA" sz="2000"/>
              <a:t> پرسپترون</a:t>
            </a:r>
            <a:r>
              <a:rPr lang="en-US" sz="2000"/>
              <a:t> </a:t>
            </a:r>
            <a:r>
              <a:rPr lang="fa-IR" sz="2000"/>
              <a:t>عبارت</a:t>
            </a:r>
            <a:r>
              <a:rPr lang="en-US" sz="2000"/>
              <a:t> </a:t>
            </a:r>
            <a:r>
              <a:rPr lang="fa-IR" sz="2000"/>
              <a:t>است</a:t>
            </a:r>
            <a:r>
              <a:rPr lang="en-US" sz="2000"/>
              <a:t> </a:t>
            </a:r>
            <a:r>
              <a:rPr lang="fa-IR" sz="2000"/>
              <a:t>ازمجموعه</a:t>
            </a:r>
            <a:r>
              <a:rPr lang="en-US" sz="2000"/>
              <a:t> </a:t>
            </a:r>
            <a:r>
              <a:rPr lang="fa-IR" sz="2000"/>
              <a:t>تمام</a:t>
            </a:r>
            <a:r>
              <a:rPr lang="en-US" sz="2000"/>
              <a:t> </a:t>
            </a:r>
            <a:r>
              <a:rPr lang="fa-IR" sz="2000"/>
              <a:t>مقادیر</a:t>
            </a:r>
            <a:r>
              <a:rPr lang="en-US" sz="2000"/>
              <a:t> </a:t>
            </a:r>
            <a:r>
              <a:rPr lang="fa-IR" sz="2000"/>
              <a:t>حقیقی</a:t>
            </a:r>
            <a:r>
              <a:rPr lang="en-US" sz="2000"/>
              <a:t> </a:t>
            </a:r>
            <a:r>
              <a:rPr lang="fa-IR" sz="2000"/>
              <a:t>ممکن</a:t>
            </a:r>
            <a:r>
              <a:rPr lang="en-US" sz="2000"/>
              <a:t> </a:t>
            </a:r>
            <a:r>
              <a:rPr lang="fa-IR" sz="2000"/>
              <a:t>برای</a:t>
            </a:r>
            <a:r>
              <a:rPr lang="en-US" sz="2000"/>
              <a:t> </a:t>
            </a:r>
            <a:r>
              <a:rPr lang="fa-IR" sz="2000"/>
              <a:t>بردارهای</a:t>
            </a:r>
            <a:r>
              <a:rPr lang="en-US" sz="2000"/>
              <a:t>  </a:t>
            </a:r>
            <a:r>
              <a:rPr lang="fa-IR" sz="2000"/>
              <a:t>وزن</a:t>
            </a:r>
            <a:r>
              <a:rPr lang="en-US" sz="2000"/>
              <a: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4994" name="Picture 2" descr="graphsetsize"/>
          <p:cNvPicPr>
            <a:picLocks noChangeAspect="1" noChangeArrowheads="1"/>
          </p:cNvPicPr>
          <p:nvPr/>
        </p:nvPicPr>
        <p:blipFill>
          <a:blip r:embed="rId2">
            <a:lum contrast="62000"/>
            <a:extLst>
              <a:ext uri="{28A0092B-C50C-407E-A947-70E740481C1C}">
                <a14:useLocalDpi xmlns:a14="http://schemas.microsoft.com/office/drawing/2010/main" val="0"/>
              </a:ext>
            </a:extLst>
          </a:blip>
          <a:srcRect/>
          <a:stretch>
            <a:fillRect/>
          </a:stretch>
        </p:blipFill>
        <p:spPr bwMode="auto">
          <a:xfrm>
            <a:off x="1249363" y="-63500"/>
            <a:ext cx="66436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6018" name="Picture 2" descr="lenet5errs"/>
          <p:cNvPicPr>
            <a:picLocks noChangeAspect="1" noChangeArrowheads="1"/>
          </p:cNvPicPr>
          <p:nvPr/>
        </p:nvPicPr>
        <p:blipFill>
          <a:blip r:embed="rId2">
            <a:lum contrast="32000"/>
            <a:extLst>
              <a:ext uri="{28A0092B-C50C-407E-A947-70E740481C1C}">
                <a14:useLocalDpi xmlns:a14="http://schemas.microsoft.com/office/drawing/2010/main" val="0"/>
              </a:ext>
            </a:extLst>
          </a:blip>
          <a:srcRect b="24876"/>
          <a:stretch>
            <a:fillRect/>
          </a:stretch>
        </p:blipFill>
        <p:spPr bwMode="auto">
          <a:xfrm>
            <a:off x="-396875" y="692150"/>
            <a:ext cx="8047038"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3"/>
          <p:cNvSpPr>
            <a:spLocks noGrp="1" noChangeArrowheads="1"/>
          </p:cNvSpPr>
          <p:nvPr>
            <p:ph type="title"/>
          </p:nvPr>
        </p:nvSpPr>
        <p:spPr>
          <a:xfrm>
            <a:off x="457200" y="-26988"/>
            <a:ext cx="8229600" cy="1143001"/>
          </a:xfrm>
        </p:spPr>
        <p:txBody>
          <a:bodyPr/>
          <a:lstStyle/>
          <a:p>
            <a:pPr eaLnBrk="1" hangingPunct="1"/>
            <a:r>
              <a:rPr lang="en-US" sz="3500" smtClean="0"/>
              <a:t>The 82 errors made by LeNet5</a:t>
            </a:r>
          </a:p>
        </p:txBody>
      </p:sp>
      <p:sp>
        <p:nvSpPr>
          <p:cNvPr id="86020" name="Text Box 4"/>
          <p:cNvSpPr txBox="1">
            <a:spLocks noChangeArrowheads="1"/>
          </p:cNvSpPr>
          <p:nvPr/>
        </p:nvSpPr>
        <p:spPr bwMode="auto">
          <a:xfrm>
            <a:off x="7127875" y="1449388"/>
            <a:ext cx="1800225"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400">
                <a:solidFill>
                  <a:srgbClr val="3333CC"/>
                </a:solidFill>
              </a:rPr>
              <a:t>Notice that most of the errors are cases that people find quite easy.</a:t>
            </a:r>
          </a:p>
          <a:p>
            <a:pPr algn="l" rtl="0" eaLnBrk="1" hangingPunct="1">
              <a:spcBef>
                <a:spcPct val="50000"/>
              </a:spcBef>
            </a:pPr>
            <a:r>
              <a:rPr lang="en-US" sz="2400">
                <a:solidFill>
                  <a:srgbClr val="3333CC"/>
                </a:solidFill>
              </a:rPr>
              <a:t>The human error rate is probably 20 to 30 errors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A brute force approach</a:t>
            </a:r>
          </a:p>
        </p:txBody>
      </p:sp>
      <p:sp>
        <p:nvSpPr>
          <p:cNvPr id="87043" name="Rectangle 3"/>
          <p:cNvSpPr>
            <a:spLocks noGrp="1" noChangeArrowheads="1"/>
          </p:cNvSpPr>
          <p:nvPr>
            <p:ph type="body" idx="1"/>
          </p:nvPr>
        </p:nvSpPr>
        <p:spPr/>
        <p:txBody>
          <a:bodyPr/>
          <a:lstStyle/>
          <a:p>
            <a:pPr algn="l" rtl="0" eaLnBrk="1" hangingPunct="1">
              <a:lnSpc>
                <a:spcPct val="80000"/>
              </a:lnSpc>
            </a:pPr>
            <a:r>
              <a:rPr lang="en-US" sz="2600" smtClean="0"/>
              <a:t>LeNet uses knowledge about the invariances to </a:t>
            </a:r>
            <a:r>
              <a:rPr lang="en-US" sz="2600" smtClean="0">
                <a:solidFill>
                  <a:srgbClr val="FF0000"/>
                </a:solidFill>
              </a:rPr>
              <a:t>design</a:t>
            </a:r>
            <a:r>
              <a:rPr lang="en-US" sz="2600" smtClean="0"/>
              <a:t>:</a:t>
            </a:r>
          </a:p>
          <a:p>
            <a:pPr marL="742950" lvl="1" indent="-285750" algn="l" rtl="0" eaLnBrk="1" hangingPunct="1">
              <a:lnSpc>
                <a:spcPct val="80000"/>
              </a:lnSpc>
            </a:pPr>
            <a:r>
              <a:rPr lang="en-US" sz="2200" smtClean="0"/>
              <a:t> the network architecture </a:t>
            </a:r>
          </a:p>
          <a:p>
            <a:pPr marL="742950" lvl="1" indent="-285750" algn="l" rtl="0" eaLnBrk="1" hangingPunct="1">
              <a:lnSpc>
                <a:spcPct val="80000"/>
              </a:lnSpc>
            </a:pPr>
            <a:r>
              <a:rPr lang="en-US" sz="2200" smtClean="0"/>
              <a:t>or the weight constraints </a:t>
            </a:r>
          </a:p>
          <a:p>
            <a:pPr marL="742950" lvl="1" indent="-285750" algn="l" rtl="0" eaLnBrk="1" hangingPunct="1">
              <a:lnSpc>
                <a:spcPct val="80000"/>
              </a:lnSpc>
            </a:pPr>
            <a:r>
              <a:rPr lang="en-US" sz="2200" smtClean="0"/>
              <a:t>or the types of feature</a:t>
            </a:r>
          </a:p>
          <a:p>
            <a:pPr algn="l" rtl="0" eaLnBrk="1" hangingPunct="1">
              <a:lnSpc>
                <a:spcPct val="80000"/>
              </a:lnSpc>
            </a:pPr>
            <a:r>
              <a:rPr lang="en-US" sz="2600" smtClean="0"/>
              <a:t>But its much simpler to incorporate knowledge of invariances by just creating extra training data:</a:t>
            </a:r>
          </a:p>
          <a:p>
            <a:pPr marL="742950" lvl="1" indent="-285750" algn="l" rtl="0" eaLnBrk="1" hangingPunct="1">
              <a:lnSpc>
                <a:spcPct val="80000"/>
              </a:lnSpc>
            </a:pPr>
            <a:r>
              <a:rPr lang="en-US" sz="2200" smtClean="0"/>
              <a:t>for each training image, produce new training data by applying all of the transformations we want to be insensitive to </a:t>
            </a:r>
            <a:r>
              <a:rPr lang="en-US" sz="2200" smtClean="0">
                <a:solidFill>
                  <a:srgbClr val="3333CC"/>
                </a:solidFill>
              </a:rPr>
              <a:t>(Le Net can benefit from this too)</a:t>
            </a:r>
          </a:p>
          <a:p>
            <a:pPr marL="742950" lvl="1" indent="-285750" algn="l" rtl="0" eaLnBrk="1" hangingPunct="1">
              <a:lnSpc>
                <a:spcPct val="80000"/>
              </a:lnSpc>
            </a:pPr>
            <a:r>
              <a:rPr lang="en-US" sz="2200" smtClean="0"/>
              <a:t>Then train a large, dumb net on a fast computer.</a:t>
            </a:r>
          </a:p>
          <a:p>
            <a:pPr marL="742950" lvl="1" indent="-285750" algn="l" rtl="0" eaLnBrk="1" hangingPunct="1">
              <a:lnSpc>
                <a:spcPct val="80000"/>
              </a:lnSpc>
            </a:pPr>
            <a:r>
              <a:rPr lang="en-US" sz="2200" smtClean="0"/>
              <a:t>This works surprisingly well if the transformations are not too big (so do </a:t>
            </a:r>
            <a:r>
              <a:rPr lang="en-US" sz="2200" smtClean="0">
                <a:solidFill>
                  <a:srgbClr val="3333CC"/>
                </a:solidFill>
              </a:rPr>
              <a:t>approximate</a:t>
            </a:r>
            <a:r>
              <a:rPr lang="en-US" sz="2200" smtClean="0"/>
              <a:t> normalization first).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8600" y="152400"/>
            <a:ext cx="8001000" cy="1295400"/>
          </a:xfrm>
        </p:spPr>
        <p:txBody>
          <a:bodyPr/>
          <a:lstStyle/>
          <a:p>
            <a:pPr eaLnBrk="1" hangingPunct="1"/>
            <a:r>
              <a:rPr lang="en-US" sz="3500" smtClean="0"/>
              <a:t>Making dumb backpropagation work really well for recognizing digits</a:t>
            </a:r>
          </a:p>
        </p:txBody>
      </p:sp>
      <p:sp>
        <p:nvSpPr>
          <p:cNvPr id="88067" name="Rectangle 3"/>
          <p:cNvSpPr>
            <a:spLocks noGrp="1" noChangeArrowheads="1"/>
          </p:cNvSpPr>
          <p:nvPr>
            <p:ph type="body" idx="1"/>
          </p:nvPr>
        </p:nvSpPr>
        <p:spPr/>
        <p:txBody>
          <a:bodyPr/>
          <a:lstStyle/>
          <a:p>
            <a:pPr algn="l" rtl="0" eaLnBrk="1" hangingPunct="1"/>
            <a:r>
              <a:rPr lang="en-US" smtClean="0"/>
              <a:t>Using the standard viewing transformations plus local deformation fields to get LOTS of data.</a:t>
            </a:r>
          </a:p>
          <a:p>
            <a:pPr algn="l" rtl="0" eaLnBrk="1" hangingPunct="1"/>
            <a:r>
              <a:rPr lang="en-US" smtClean="0"/>
              <a:t>Use a single hidden layer with very small initial weights:</a:t>
            </a:r>
          </a:p>
          <a:p>
            <a:pPr marL="742950" lvl="1" indent="-285750" algn="l" rtl="0" eaLnBrk="1" hangingPunct="1"/>
            <a:r>
              <a:rPr lang="en-US" smtClean="0"/>
              <a:t>it needs to break symmetry very slowly to find a good local minimum</a:t>
            </a:r>
          </a:p>
          <a:p>
            <a:pPr algn="l" rtl="0" eaLnBrk="1" hangingPunct="1"/>
            <a:r>
              <a:rPr lang="en-US" smtClean="0"/>
              <a:t>Use a more appropriate error measure for multi-class categorization.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Problems with squared error</a:t>
            </a:r>
          </a:p>
        </p:txBody>
      </p:sp>
      <p:sp>
        <p:nvSpPr>
          <p:cNvPr id="89091" name="Rectangle 3"/>
          <p:cNvSpPr>
            <a:spLocks noGrp="1" noChangeArrowheads="1"/>
          </p:cNvSpPr>
          <p:nvPr>
            <p:ph type="body" idx="1"/>
          </p:nvPr>
        </p:nvSpPr>
        <p:spPr>
          <a:xfrm>
            <a:off x="179388" y="1600200"/>
            <a:ext cx="8686800" cy="4525963"/>
          </a:xfrm>
        </p:spPr>
        <p:txBody>
          <a:bodyPr/>
          <a:lstStyle/>
          <a:p>
            <a:pPr algn="l" rtl="0" eaLnBrk="1" hangingPunct="1"/>
            <a:r>
              <a:rPr lang="en-US" sz="2600" smtClean="0"/>
              <a:t>The squared error measure has some drawbacks</a:t>
            </a:r>
          </a:p>
          <a:p>
            <a:pPr marL="742950" lvl="1" indent="-285750" algn="l" rtl="0" eaLnBrk="1" hangingPunct="1"/>
            <a:r>
              <a:rPr lang="en-US" sz="2200" smtClean="0"/>
              <a:t>If the desired output is 1 and the actual output is 0.00000001 there is almost no gradient for a logistic unit to fix up the error.</a:t>
            </a:r>
          </a:p>
          <a:p>
            <a:pPr marL="742950" lvl="1" indent="-285750" algn="l" rtl="0" eaLnBrk="1" hangingPunct="1"/>
            <a:r>
              <a:rPr lang="en-US" sz="2200" smtClean="0"/>
              <a:t>If we are trying to assign probabilities to class labels, we know that the outputs should sum to 1, but we are depriving the network of this knowledge.</a:t>
            </a:r>
          </a:p>
          <a:p>
            <a:pPr algn="l" rtl="0" eaLnBrk="1" hangingPunct="1"/>
            <a:r>
              <a:rPr lang="en-US" sz="2600" smtClean="0"/>
              <a:t>Is there a different cost function that is more appropriate and works better?</a:t>
            </a:r>
          </a:p>
          <a:p>
            <a:pPr marL="742950" lvl="1" indent="-285750" algn="l" rtl="0" eaLnBrk="1" hangingPunct="1"/>
            <a:r>
              <a:rPr lang="en-US" sz="2200" smtClean="0"/>
              <a:t>Force the outputs to represent a probability distribution across discrete alternatives.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smtClean="0"/>
              <a:t>Softmax</a:t>
            </a:r>
          </a:p>
        </p:txBody>
      </p:sp>
      <p:graphicFrame>
        <p:nvGraphicFramePr>
          <p:cNvPr id="6146" name="Object 3"/>
          <p:cNvGraphicFramePr>
            <a:graphicFrameLocks noGrp="1" noChangeAspect="1"/>
          </p:cNvGraphicFramePr>
          <p:nvPr>
            <p:ph idx="1"/>
          </p:nvPr>
        </p:nvGraphicFramePr>
        <p:xfrm>
          <a:off x="5116513" y="1171575"/>
          <a:ext cx="3844925" cy="5305425"/>
        </p:xfrm>
        <a:graphic>
          <a:graphicData uri="http://schemas.openxmlformats.org/presentationml/2006/ole">
            <mc:AlternateContent xmlns:mc="http://schemas.openxmlformats.org/markup-compatibility/2006">
              <mc:Choice xmlns:v="urn:schemas-microsoft-com:vml" Requires="v">
                <p:oleObj spid="_x0000_s6179" name="Equation" r:id="rId3" imgW="1638000" imgH="2260440" progId="Equation.3">
                  <p:embed/>
                </p:oleObj>
              </mc:Choice>
              <mc:Fallback>
                <p:oleObj name="Equation" r:id="rId3" imgW="1638000" imgH="22604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513" y="1171575"/>
                        <a:ext cx="3844925" cy="530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8" name="Text Box 4"/>
          <p:cNvSpPr txBox="1">
            <a:spLocks noChangeArrowheads="1"/>
          </p:cNvSpPr>
          <p:nvPr/>
        </p:nvSpPr>
        <p:spPr bwMode="auto">
          <a:xfrm>
            <a:off x="323850" y="1268413"/>
            <a:ext cx="4032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400">
                <a:solidFill>
                  <a:srgbClr val="3333CC"/>
                </a:solidFill>
              </a:rPr>
              <a:t>The output units use a non-local non-linearity:</a:t>
            </a:r>
          </a:p>
        </p:txBody>
      </p:sp>
      <p:sp>
        <p:nvSpPr>
          <p:cNvPr id="6149" name="Text Box 5"/>
          <p:cNvSpPr txBox="1">
            <a:spLocks noChangeArrowheads="1"/>
          </p:cNvSpPr>
          <p:nvPr/>
        </p:nvSpPr>
        <p:spPr bwMode="auto">
          <a:xfrm>
            <a:off x="179388" y="4262438"/>
            <a:ext cx="4752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400">
                <a:solidFill>
                  <a:srgbClr val="3333CC"/>
                </a:solidFill>
              </a:rPr>
              <a:t>The cost function is the negative log prob of the right answer</a:t>
            </a:r>
          </a:p>
        </p:txBody>
      </p:sp>
      <p:sp>
        <p:nvSpPr>
          <p:cNvPr id="6150" name="Text Box 6"/>
          <p:cNvSpPr txBox="1">
            <a:spLocks noChangeArrowheads="1"/>
          </p:cNvSpPr>
          <p:nvPr/>
        </p:nvSpPr>
        <p:spPr bwMode="auto">
          <a:xfrm>
            <a:off x="339725" y="5373688"/>
            <a:ext cx="40163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400">
                <a:solidFill>
                  <a:srgbClr val="FF0000"/>
                </a:solidFill>
              </a:rPr>
              <a:t>The steepness of C exactly balances the flatness of the output non-linearity</a:t>
            </a:r>
          </a:p>
        </p:txBody>
      </p:sp>
      <p:sp>
        <p:nvSpPr>
          <p:cNvPr id="6151" name="Oval 7"/>
          <p:cNvSpPr>
            <a:spLocks noChangeArrowheads="1"/>
          </p:cNvSpPr>
          <p:nvPr/>
        </p:nvSpPr>
        <p:spPr bwMode="auto">
          <a:xfrm>
            <a:off x="898525" y="2925763"/>
            <a:ext cx="360363" cy="360362"/>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6152" name="Text Box 8"/>
          <p:cNvSpPr txBox="1">
            <a:spLocks noChangeArrowheads="1"/>
          </p:cNvSpPr>
          <p:nvPr/>
        </p:nvSpPr>
        <p:spPr bwMode="auto">
          <a:xfrm>
            <a:off x="3276600" y="2582863"/>
            <a:ext cx="1008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n-US" sz="2000"/>
              <a:t>output units</a:t>
            </a:r>
          </a:p>
        </p:txBody>
      </p:sp>
      <p:sp>
        <p:nvSpPr>
          <p:cNvPr id="6153" name="Line 9"/>
          <p:cNvSpPr>
            <a:spLocks noChangeShapeType="1"/>
          </p:cNvSpPr>
          <p:nvPr/>
        </p:nvSpPr>
        <p:spPr bwMode="auto">
          <a:xfrm flipV="1">
            <a:off x="1042988" y="3286125"/>
            <a:ext cx="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4" name="Line 10"/>
          <p:cNvSpPr>
            <a:spLocks noChangeShapeType="1"/>
          </p:cNvSpPr>
          <p:nvPr/>
        </p:nvSpPr>
        <p:spPr bwMode="auto">
          <a:xfrm flipV="1">
            <a:off x="1042988" y="2349500"/>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5" name="Text Box 11"/>
          <p:cNvSpPr txBox="1">
            <a:spLocks noChangeArrowheads="1"/>
          </p:cNvSpPr>
          <p:nvPr/>
        </p:nvSpPr>
        <p:spPr bwMode="auto">
          <a:xfrm>
            <a:off x="1042988" y="3260725"/>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400"/>
              <a:t>x</a:t>
            </a:r>
          </a:p>
        </p:txBody>
      </p:sp>
      <p:sp>
        <p:nvSpPr>
          <p:cNvPr id="6156" name="Text Box 12"/>
          <p:cNvSpPr txBox="1">
            <a:spLocks noChangeArrowheads="1"/>
          </p:cNvSpPr>
          <p:nvPr/>
        </p:nvSpPr>
        <p:spPr bwMode="auto">
          <a:xfrm>
            <a:off x="971550" y="2349500"/>
            <a:ext cx="433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800"/>
              <a:t>y</a:t>
            </a:r>
          </a:p>
        </p:txBody>
      </p:sp>
      <p:sp>
        <p:nvSpPr>
          <p:cNvPr id="6157" name="Oval 13"/>
          <p:cNvSpPr>
            <a:spLocks noChangeArrowheads="1"/>
          </p:cNvSpPr>
          <p:nvPr/>
        </p:nvSpPr>
        <p:spPr bwMode="auto">
          <a:xfrm>
            <a:off x="1617663" y="2925763"/>
            <a:ext cx="360362" cy="360362"/>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6158" name="Line 14"/>
          <p:cNvSpPr>
            <a:spLocks noChangeShapeType="1"/>
          </p:cNvSpPr>
          <p:nvPr/>
        </p:nvSpPr>
        <p:spPr bwMode="auto">
          <a:xfrm flipV="1">
            <a:off x="1762125" y="3286125"/>
            <a:ext cx="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9" name="Line 15"/>
          <p:cNvSpPr>
            <a:spLocks noChangeShapeType="1"/>
          </p:cNvSpPr>
          <p:nvPr/>
        </p:nvSpPr>
        <p:spPr bwMode="auto">
          <a:xfrm flipV="1">
            <a:off x="1762125" y="2349500"/>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0" name="Text Box 16"/>
          <p:cNvSpPr txBox="1">
            <a:spLocks noChangeArrowheads="1"/>
          </p:cNvSpPr>
          <p:nvPr/>
        </p:nvSpPr>
        <p:spPr bwMode="auto">
          <a:xfrm>
            <a:off x="1762125" y="326072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400"/>
              <a:t>x</a:t>
            </a:r>
          </a:p>
        </p:txBody>
      </p:sp>
      <p:sp>
        <p:nvSpPr>
          <p:cNvPr id="6161" name="Text Box 17"/>
          <p:cNvSpPr txBox="1">
            <a:spLocks noChangeArrowheads="1"/>
          </p:cNvSpPr>
          <p:nvPr/>
        </p:nvSpPr>
        <p:spPr bwMode="auto">
          <a:xfrm>
            <a:off x="1690688" y="2349500"/>
            <a:ext cx="433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800"/>
              <a:t>y</a:t>
            </a:r>
          </a:p>
        </p:txBody>
      </p:sp>
      <p:sp>
        <p:nvSpPr>
          <p:cNvPr id="6162" name="Oval 18"/>
          <p:cNvSpPr>
            <a:spLocks noChangeArrowheads="1"/>
          </p:cNvSpPr>
          <p:nvPr/>
        </p:nvSpPr>
        <p:spPr bwMode="auto">
          <a:xfrm>
            <a:off x="2336800" y="2925763"/>
            <a:ext cx="360363" cy="360362"/>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6163" name="Line 19"/>
          <p:cNvSpPr>
            <a:spLocks noChangeShapeType="1"/>
          </p:cNvSpPr>
          <p:nvPr/>
        </p:nvSpPr>
        <p:spPr bwMode="auto">
          <a:xfrm flipV="1">
            <a:off x="2481263" y="3286125"/>
            <a:ext cx="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4" name="Line 20"/>
          <p:cNvSpPr>
            <a:spLocks noChangeShapeType="1"/>
          </p:cNvSpPr>
          <p:nvPr/>
        </p:nvSpPr>
        <p:spPr bwMode="auto">
          <a:xfrm flipV="1">
            <a:off x="2481263" y="2349500"/>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5" name="Text Box 21"/>
          <p:cNvSpPr txBox="1">
            <a:spLocks noChangeArrowheads="1"/>
          </p:cNvSpPr>
          <p:nvPr/>
        </p:nvSpPr>
        <p:spPr bwMode="auto">
          <a:xfrm>
            <a:off x="2481263" y="3260725"/>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400"/>
              <a:t>x</a:t>
            </a:r>
          </a:p>
        </p:txBody>
      </p:sp>
      <p:sp>
        <p:nvSpPr>
          <p:cNvPr id="6166" name="Text Box 22"/>
          <p:cNvSpPr txBox="1">
            <a:spLocks noChangeArrowheads="1"/>
          </p:cNvSpPr>
          <p:nvPr/>
        </p:nvSpPr>
        <p:spPr bwMode="auto">
          <a:xfrm>
            <a:off x="2409825" y="2349500"/>
            <a:ext cx="433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800"/>
              <a:t>y</a:t>
            </a:r>
          </a:p>
        </p:txBody>
      </p:sp>
      <p:sp>
        <p:nvSpPr>
          <p:cNvPr id="6167" name="Text Box 23"/>
          <p:cNvSpPr txBox="1">
            <a:spLocks noChangeArrowheads="1"/>
          </p:cNvSpPr>
          <p:nvPr/>
        </p:nvSpPr>
        <p:spPr bwMode="auto">
          <a:xfrm>
            <a:off x="1116013" y="2630488"/>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a:t>1</a:t>
            </a:r>
          </a:p>
        </p:txBody>
      </p:sp>
      <p:sp>
        <p:nvSpPr>
          <p:cNvPr id="6168" name="Text Box 24"/>
          <p:cNvSpPr txBox="1">
            <a:spLocks noChangeArrowheads="1"/>
          </p:cNvSpPr>
          <p:nvPr/>
        </p:nvSpPr>
        <p:spPr bwMode="auto">
          <a:xfrm>
            <a:off x="1187450" y="3430588"/>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a:t>1</a:t>
            </a:r>
          </a:p>
        </p:txBody>
      </p:sp>
      <p:sp>
        <p:nvSpPr>
          <p:cNvPr id="6169" name="Text Box 25"/>
          <p:cNvSpPr txBox="1">
            <a:spLocks noChangeArrowheads="1"/>
          </p:cNvSpPr>
          <p:nvPr/>
        </p:nvSpPr>
        <p:spPr bwMode="auto">
          <a:xfrm>
            <a:off x="1908175" y="3422650"/>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a:t>2</a:t>
            </a:r>
          </a:p>
        </p:txBody>
      </p:sp>
      <p:sp>
        <p:nvSpPr>
          <p:cNvPr id="6170" name="Text Box 26"/>
          <p:cNvSpPr txBox="1">
            <a:spLocks noChangeArrowheads="1"/>
          </p:cNvSpPr>
          <p:nvPr/>
        </p:nvSpPr>
        <p:spPr bwMode="auto">
          <a:xfrm>
            <a:off x="1835150" y="2630488"/>
            <a:ext cx="792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a:t>2</a:t>
            </a:r>
          </a:p>
        </p:txBody>
      </p:sp>
      <p:sp>
        <p:nvSpPr>
          <p:cNvPr id="6171" name="Text Box 27"/>
          <p:cNvSpPr txBox="1">
            <a:spLocks noChangeArrowheads="1"/>
          </p:cNvSpPr>
          <p:nvPr/>
        </p:nvSpPr>
        <p:spPr bwMode="auto">
          <a:xfrm>
            <a:off x="2532063" y="26304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n-US"/>
              <a:t>3</a:t>
            </a:r>
          </a:p>
        </p:txBody>
      </p:sp>
      <p:sp>
        <p:nvSpPr>
          <p:cNvPr id="6172" name="Text Box 28"/>
          <p:cNvSpPr txBox="1">
            <a:spLocks noChangeArrowheads="1"/>
          </p:cNvSpPr>
          <p:nvPr/>
        </p:nvSpPr>
        <p:spPr bwMode="auto">
          <a:xfrm>
            <a:off x="2627313" y="3422650"/>
            <a:ext cx="360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a:t>3</a:t>
            </a:r>
          </a:p>
        </p:txBody>
      </p:sp>
      <p:sp>
        <p:nvSpPr>
          <p:cNvPr id="6173" name="Text Box 29"/>
          <p:cNvSpPr txBox="1">
            <a:spLocks noChangeArrowheads="1"/>
          </p:cNvSpPr>
          <p:nvPr/>
        </p:nvSpPr>
        <p:spPr bwMode="auto">
          <a:xfrm>
            <a:off x="5508625" y="3854450"/>
            <a:ext cx="2232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a:solidFill>
                  <a:srgbClr val="009900"/>
                </a:solidFill>
              </a:rPr>
              <a:t>desired value</a:t>
            </a:r>
          </a:p>
        </p:txBody>
      </p:sp>
      <p:sp>
        <p:nvSpPr>
          <p:cNvPr id="6174" name="AutoShape 30"/>
          <p:cNvSpPr>
            <a:spLocks noChangeArrowheads="1"/>
          </p:cNvSpPr>
          <p:nvPr/>
        </p:nvSpPr>
        <p:spPr bwMode="auto">
          <a:xfrm>
            <a:off x="6299200" y="4221163"/>
            <a:ext cx="73025" cy="215900"/>
          </a:xfrm>
          <a:prstGeom prst="downArrow">
            <a:avLst>
              <a:gd name="adj1" fmla="val 50000"/>
              <a:gd name="adj2" fmla="val 73913"/>
            </a:avLst>
          </a:prstGeom>
          <a:solidFill>
            <a:srgbClr val="0099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70000"/>
              <a:buFont typeface="Wingdings" pitchFamily="2" charset="2"/>
              <a:buChar char="l"/>
            </a:pPr>
            <a:r>
              <a:rPr lang="fa-IR" sz="2600"/>
              <a:t>پریسپترون</a:t>
            </a:r>
            <a:r>
              <a:rPr lang="en-US" sz="2600"/>
              <a:t> </a:t>
            </a:r>
            <a:r>
              <a:rPr lang="fa-IR" sz="2600"/>
              <a:t>را</a:t>
            </a:r>
            <a:r>
              <a:rPr lang="en-US" sz="2600"/>
              <a:t> </a:t>
            </a:r>
            <a:r>
              <a:rPr lang="fa-IR" sz="2600"/>
              <a:t>میتوان</a:t>
            </a:r>
            <a:r>
              <a:rPr lang="en-US" sz="2600"/>
              <a:t> </a:t>
            </a:r>
            <a:r>
              <a:rPr lang="fa-IR" sz="2600"/>
              <a:t>بصورت</a:t>
            </a:r>
            <a:r>
              <a:rPr lang="en-US" sz="2600"/>
              <a:t> </a:t>
            </a:r>
            <a:r>
              <a:rPr lang="fa-IR" sz="2600"/>
              <a:t>یک</a:t>
            </a:r>
            <a:r>
              <a:rPr lang="en-US" sz="2600"/>
              <a:t> </a:t>
            </a:r>
            <a:r>
              <a:rPr lang="fa-IR" sz="2600"/>
              <a:t>سطح</a:t>
            </a:r>
            <a:r>
              <a:rPr lang="en-US" sz="2600"/>
              <a:t> </a:t>
            </a:r>
            <a:r>
              <a:rPr lang="fa-IR" sz="2600"/>
              <a:t>تصمیم</a:t>
            </a:r>
            <a:r>
              <a:rPr lang="en-US" sz="2600"/>
              <a:t>  hyperplane  </a:t>
            </a:r>
            <a:r>
              <a:rPr lang="fa-IR" sz="2600"/>
              <a:t>در</a:t>
            </a:r>
            <a:r>
              <a:rPr lang="en-US" sz="2600"/>
              <a:t> </a:t>
            </a:r>
            <a:r>
              <a:rPr lang="fa-IR" sz="2600"/>
              <a:t>فضای</a:t>
            </a:r>
            <a:r>
              <a:rPr lang="en-US" sz="2600"/>
              <a:t>   n  </a:t>
            </a:r>
            <a:r>
              <a:rPr lang="fa-IR" sz="2600"/>
              <a:t>بعدی</a:t>
            </a:r>
            <a:r>
              <a:rPr lang="en-US" sz="2600"/>
              <a:t> </a:t>
            </a:r>
            <a:r>
              <a:rPr lang="fa-IR" sz="2600"/>
              <a:t>نمونه</a:t>
            </a:r>
            <a:r>
              <a:rPr lang="en-US" sz="2600"/>
              <a:t> </a:t>
            </a:r>
            <a:r>
              <a:rPr lang="fa-IR" sz="2600"/>
              <a:t>ها</a:t>
            </a:r>
            <a:r>
              <a:rPr lang="en-US" sz="2600"/>
              <a:t> </a:t>
            </a:r>
            <a:r>
              <a:rPr lang="fa-IR" sz="2600"/>
              <a:t>در</a:t>
            </a:r>
            <a:r>
              <a:rPr lang="en-US" sz="2600"/>
              <a:t> </a:t>
            </a:r>
            <a:r>
              <a:rPr lang="fa-IR" sz="2600"/>
              <a:t>نظر</a:t>
            </a:r>
            <a:r>
              <a:rPr lang="en-US" sz="2600"/>
              <a:t> </a:t>
            </a:r>
            <a:r>
              <a:rPr lang="fa-IR" sz="2600"/>
              <a:t>گرفت.</a:t>
            </a:r>
            <a:r>
              <a:rPr lang="en-US" sz="2600"/>
              <a:t> </a:t>
            </a:r>
            <a:r>
              <a:rPr lang="ar-SA" sz="2600"/>
              <a:t>پرسپترون</a:t>
            </a:r>
            <a:r>
              <a:rPr lang="en-US" sz="2600"/>
              <a:t> </a:t>
            </a:r>
            <a:r>
              <a:rPr lang="fa-IR" sz="2600"/>
              <a:t>برای</a:t>
            </a:r>
            <a:r>
              <a:rPr lang="en-US" sz="2600"/>
              <a:t> </a:t>
            </a:r>
            <a:r>
              <a:rPr lang="fa-IR" sz="2600"/>
              <a:t>نمونه</a:t>
            </a:r>
            <a:r>
              <a:rPr lang="en-US" sz="2600"/>
              <a:t> </a:t>
            </a:r>
            <a:r>
              <a:rPr lang="fa-IR" sz="2600"/>
              <a:t>های</a:t>
            </a:r>
            <a:r>
              <a:rPr lang="en-US" sz="2600"/>
              <a:t> </a:t>
            </a:r>
            <a:r>
              <a:rPr lang="fa-IR" sz="2600"/>
              <a:t>یک</a:t>
            </a:r>
            <a:r>
              <a:rPr lang="en-US" sz="2600"/>
              <a:t> </a:t>
            </a:r>
            <a:r>
              <a:rPr lang="fa-IR" sz="2600"/>
              <a:t>طرف</a:t>
            </a:r>
            <a:r>
              <a:rPr lang="en-US" sz="2600"/>
              <a:t> </a:t>
            </a:r>
            <a:r>
              <a:rPr lang="fa-IR" sz="2600"/>
              <a:t>صفحه</a:t>
            </a:r>
            <a:r>
              <a:rPr lang="en-US" sz="2600"/>
              <a:t> </a:t>
            </a:r>
            <a:r>
              <a:rPr lang="fa-IR" sz="2600"/>
              <a:t>مقدار</a:t>
            </a:r>
            <a:r>
              <a:rPr lang="en-US" sz="2600"/>
              <a:t> 1 </a:t>
            </a:r>
            <a:r>
              <a:rPr lang="fa-IR" sz="2600"/>
              <a:t>و</a:t>
            </a:r>
            <a:r>
              <a:rPr lang="en-US" sz="2600"/>
              <a:t> </a:t>
            </a:r>
            <a:r>
              <a:rPr lang="fa-IR" sz="2600"/>
              <a:t>برای</a:t>
            </a:r>
            <a:r>
              <a:rPr lang="en-US" sz="2600"/>
              <a:t> </a:t>
            </a:r>
            <a:r>
              <a:rPr lang="fa-IR" sz="2600"/>
              <a:t>مقادیر</a:t>
            </a:r>
            <a:r>
              <a:rPr lang="en-US" sz="2600"/>
              <a:t> </a:t>
            </a:r>
            <a:r>
              <a:rPr lang="fa-IR" sz="2600"/>
              <a:t>طرف</a:t>
            </a:r>
            <a:r>
              <a:rPr lang="en-US" sz="2600"/>
              <a:t> </a:t>
            </a:r>
            <a:r>
              <a:rPr lang="fa-IR" sz="2600"/>
              <a:t>دیگر</a:t>
            </a:r>
            <a:r>
              <a:rPr lang="en-US" sz="2600"/>
              <a:t> </a:t>
            </a:r>
            <a:r>
              <a:rPr lang="fa-IR" sz="2600"/>
              <a:t>مقدار</a:t>
            </a:r>
            <a:r>
              <a:rPr lang="en-US" sz="2600"/>
              <a:t> -1 </a:t>
            </a:r>
            <a:r>
              <a:rPr lang="fa-IR" sz="2600"/>
              <a:t>بوجود</a:t>
            </a:r>
            <a:r>
              <a:rPr lang="en-US" sz="2600"/>
              <a:t> </a:t>
            </a:r>
            <a:r>
              <a:rPr lang="fa-IR" sz="2600"/>
              <a:t>میاورد</a:t>
            </a:r>
            <a:r>
              <a:rPr lang="en-US" sz="2600"/>
              <a:t>.</a:t>
            </a:r>
          </a:p>
          <a:p>
            <a:pPr marL="342900" indent="-342900">
              <a:spcBef>
                <a:spcPct val="20000"/>
              </a:spcBef>
              <a:buClr>
                <a:schemeClr val="tx2"/>
              </a:buClr>
              <a:buSzPct val="70000"/>
              <a:buFont typeface="Wingdings" pitchFamily="2" charset="2"/>
              <a:buChar char="l"/>
            </a:pPr>
            <a:endParaRPr lang="en-US" sz="2600"/>
          </a:p>
        </p:txBody>
      </p:sp>
      <p:sp>
        <p:nvSpPr>
          <p:cNvPr id="16387" name="Rectangle 6"/>
          <p:cNvSpPr>
            <a:spLocks noChangeArrowheads="1"/>
          </p:cNvSpPr>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fa-IR" sz="3900" b="1">
                <a:solidFill>
                  <a:schemeClr val="tx2"/>
                </a:solidFill>
              </a:rPr>
              <a:t>توانائی</a:t>
            </a:r>
            <a:r>
              <a:rPr lang="en-US" sz="3900" b="1">
                <a:solidFill>
                  <a:schemeClr val="tx2"/>
                </a:solidFill>
              </a:rPr>
              <a:t>  </a:t>
            </a:r>
            <a:r>
              <a:rPr lang="ar-SA" sz="3900" b="1">
                <a:solidFill>
                  <a:schemeClr val="tx2"/>
                </a:solidFill>
              </a:rPr>
              <a:t>پرسپترون</a:t>
            </a:r>
            <a:endParaRPr lang="en-US" sz="3900" b="1">
              <a:solidFill>
                <a:schemeClr val="tx2"/>
              </a:solidFill>
            </a:endParaRPr>
          </a:p>
        </p:txBody>
      </p:sp>
      <p:cxnSp>
        <p:nvCxnSpPr>
          <p:cNvPr id="16388" name="AutoShape 7"/>
          <p:cNvCxnSpPr>
            <a:cxnSpLocks noChangeShapeType="1"/>
          </p:cNvCxnSpPr>
          <p:nvPr/>
        </p:nvCxnSpPr>
        <p:spPr bwMode="auto">
          <a:xfrm>
            <a:off x="1371600" y="5029200"/>
            <a:ext cx="4343400" cy="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6389" name="AutoShape 8"/>
          <p:cNvCxnSpPr>
            <a:cxnSpLocks noChangeShapeType="1"/>
          </p:cNvCxnSpPr>
          <p:nvPr/>
        </p:nvCxnSpPr>
        <p:spPr bwMode="auto">
          <a:xfrm>
            <a:off x="3200400" y="3733800"/>
            <a:ext cx="0" cy="25908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7897" name="Text Box 9"/>
          <p:cNvSpPr txBox="1">
            <a:spLocks noChangeArrowheads="1"/>
          </p:cNvSpPr>
          <p:nvPr/>
        </p:nvSpPr>
        <p:spPr bwMode="auto">
          <a:xfrm>
            <a:off x="1736725" y="3851275"/>
            <a:ext cx="35560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a:t>
            </a:r>
          </a:p>
        </p:txBody>
      </p:sp>
      <p:sp>
        <p:nvSpPr>
          <p:cNvPr id="37898" name="Text Box 10"/>
          <p:cNvSpPr txBox="1">
            <a:spLocks noChangeArrowheads="1"/>
          </p:cNvSpPr>
          <p:nvPr/>
        </p:nvSpPr>
        <p:spPr bwMode="auto">
          <a:xfrm>
            <a:off x="1905000" y="4294188"/>
            <a:ext cx="35560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a:t>
            </a:r>
          </a:p>
        </p:txBody>
      </p:sp>
      <p:sp>
        <p:nvSpPr>
          <p:cNvPr id="37899" name="Text Box 11"/>
          <p:cNvSpPr txBox="1">
            <a:spLocks noChangeArrowheads="1"/>
          </p:cNvSpPr>
          <p:nvPr/>
        </p:nvSpPr>
        <p:spPr bwMode="auto">
          <a:xfrm>
            <a:off x="2209800" y="3913188"/>
            <a:ext cx="355600"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a:t>
            </a:r>
          </a:p>
        </p:txBody>
      </p:sp>
      <p:sp>
        <p:nvSpPr>
          <p:cNvPr id="37900" name="Text Box 12"/>
          <p:cNvSpPr txBox="1">
            <a:spLocks noChangeArrowheads="1"/>
          </p:cNvSpPr>
          <p:nvPr/>
        </p:nvSpPr>
        <p:spPr bwMode="auto">
          <a:xfrm>
            <a:off x="3717925" y="5203825"/>
            <a:ext cx="327025" cy="457200"/>
          </a:xfrm>
          <a:prstGeom prst="rect">
            <a:avLst/>
          </a:prstGeom>
          <a:noFill/>
          <a:ln w="9525">
            <a:noFill/>
            <a:miter lim="800000"/>
            <a:headEnd/>
            <a:tailEnd/>
          </a:ln>
          <a:effectLst/>
        </p:spPr>
        <p:txBody>
          <a:bodyPr>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a:t>
            </a:r>
          </a:p>
        </p:txBody>
      </p:sp>
      <p:sp>
        <p:nvSpPr>
          <p:cNvPr id="37901" name="Text Box 13"/>
          <p:cNvSpPr txBox="1">
            <a:spLocks noChangeArrowheads="1"/>
          </p:cNvSpPr>
          <p:nvPr/>
        </p:nvSpPr>
        <p:spPr bwMode="auto">
          <a:xfrm>
            <a:off x="3886200" y="5646738"/>
            <a:ext cx="327025" cy="457200"/>
          </a:xfrm>
          <a:prstGeom prst="rect">
            <a:avLst/>
          </a:prstGeom>
          <a:noFill/>
          <a:ln w="9525">
            <a:noFill/>
            <a:miter lim="800000"/>
            <a:headEnd/>
            <a:tailEnd/>
          </a:ln>
          <a:effectLst/>
        </p:spPr>
        <p:txBody>
          <a:bodyPr>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a:t>
            </a:r>
          </a:p>
        </p:txBody>
      </p:sp>
      <p:sp>
        <p:nvSpPr>
          <p:cNvPr id="37902" name="Text Box 14"/>
          <p:cNvSpPr txBox="1">
            <a:spLocks noChangeArrowheads="1"/>
          </p:cNvSpPr>
          <p:nvPr/>
        </p:nvSpPr>
        <p:spPr bwMode="auto">
          <a:xfrm>
            <a:off x="4191000" y="5257800"/>
            <a:ext cx="327025" cy="457200"/>
          </a:xfrm>
          <a:prstGeom prst="rect">
            <a:avLst/>
          </a:prstGeom>
          <a:noFill/>
          <a:ln w="9525">
            <a:noFill/>
            <a:miter lim="800000"/>
            <a:headEnd/>
            <a:tailEnd/>
          </a:ln>
          <a:effectLst/>
        </p:spPr>
        <p:txBody>
          <a:bodyPr>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a:t>
            </a:r>
          </a:p>
        </p:txBody>
      </p:sp>
      <p:sp>
        <p:nvSpPr>
          <p:cNvPr id="16396" name="Line 15"/>
          <p:cNvSpPr>
            <a:spLocks noChangeShapeType="1"/>
          </p:cNvSpPr>
          <p:nvPr/>
        </p:nvSpPr>
        <p:spPr bwMode="auto">
          <a:xfrm flipV="1">
            <a:off x="1066800" y="3886200"/>
            <a:ext cx="3733800" cy="213360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4" name="Text Box 16"/>
          <p:cNvSpPr txBox="1">
            <a:spLocks noChangeArrowheads="1"/>
          </p:cNvSpPr>
          <p:nvPr/>
        </p:nvSpPr>
        <p:spPr bwMode="auto">
          <a:xfrm>
            <a:off x="4572000" y="3532188"/>
            <a:ext cx="3775075" cy="457200"/>
          </a:xfrm>
          <a:prstGeom prst="rect">
            <a:avLst/>
          </a:prstGeom>
          <a:noFill/>
          <a:ln w="9525">
            <a:noFill/>
            <a:miter lim="800000"/>
            <a:headEnd/>
            <a:tailEnd/>
          </a:ln>
          <a:effectLst/>
        </p:spPr>
        <p:txBody>
          <a:bodyPr wrap="none">
            <a:spAutoFit/>
          </a:bodyPr>
          <a:lstStyle/>
          <a:p>
            <a:pPr algn="l" rtl="0">
              <a:defRPr/>
            </a:pPr>
            <a:r>
              <a:rPr lang="en-US" sz="2400">
                <a:effectLst>
                  <a:outerShdw blurRad="38100" dist="38100" dir="2700000" algn="tl">
                    <a:srgbClr val="C0C0C0"/>
                  </a:outerShdw>
                </a:effectLst>
                <a:latin typeface="Times New Roman" pitchFamily="18" charset="0"/>
                <a:cs typeface="Times New Roman" pitchFamily="18" charset="0"/>
              </a:rPr>
              <a:t>Decision boundary (</a:t>
            </a:r>
            <a:r>
              <a:rPr lang="en-US" sz="2400" b="1">
                <a:effectLst>
                  <a:outerShdw blurRad="38100" dist="38100" dir="2700000" algn="tl">
                    <a:srgbClr val="C0C0C0"/>
                  </a:outerShdw>
                </a:effectLst>
                <a:latin typeface="Times New Roman" pitchFamily="18" charset="0"/>
                <a:cs typeface="Times New Roman" pitchFamily="18" charset="0"/>
              </a:rPr>
              <a:t>WX</a:t>
            </a:r>
            <a:r>
              <a:rPr lang="en-US" sz="2400">
                <a:effectLst>
                  <a:outerShdw blurRad="38100" dist="38100" dir="2700000" algn="tl">
                    <a:srgbClr val="C0C0C0"/>
                  </a:outerShdw>
                </a:effectLst>
                <a:latin typeface="Times New Roman" pitchFamily="18" charset="0"/>
                <a:cs typeface="Times New Roman" pitchFamily="18" charset="0"/>
              </a:rPr>
              <a:t> = 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99003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99003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2288</TotalTime>
  <Words>4372</Words>
  <Application>Microsoft Office PowerPoint</Application>
  <PresentationFormat>On-screen Show (4:3)</PresentationFormat>
  <Paragraphs>532</Paragraphs>
  <Slides>85</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85</vt:i4>
      </vt:variant>
    </vt:vector>
  </HeadingPairs>
  <TitlesOfParts>
    <vt:vector size="94" baseType="lpstr">
      <vt:lpstr>Arial</vt:lpstr>
      <vt:lpstr>B Titr</vt:lpstr>
      <vt:lpstr>Tahoma</vt:lpstr>
      <vt:lpstr>Times New Roman</vt:lpstr>
      <vt:lpstr>Wingdings</vt:lpstr>
      <vt:lpstr>Network</vt:lpstr>
      <vt:lpstr>Visio</vt:lpstr>
      <vt:lpstr>Equation</vt:lpstr>
      <vt:lpstr>Bitmap Image</vt:lpstr>
      <vt:lpstr>شبکه های عصبی مصنوعی</vt:lpstr>
      <vt:lpstr>PowerPoint Presentation</vt:lpstr>
      <vt:lpstr>شبکه عصبی چیست؟</vt:lpstr>
      <vt:lpstr>شبکه  عصبی چه قابلیتهائی دارد؟</vt:lpstr>
      <vt:lpstr>PowerPoint Presentation</vt:lpstr>
      <vt:lpstr>الهام از طبیعت</vt:lpstr>
      <vt:lpstr>PowerPoint Presentation</vt:lpstr>
      <vt:lpstr>PowerPoint Presentation</vt:lpstr>
      <vt:lpstr>PowerPoint Presentation</vt:lpstr>
      <vt:lpstr>PowerPoint Presentation</vt:lpstr>
      <vt:lpstr>PowerPoint Presentation</vt:lpstr>
      <vt:lpstr>اضافه کردن بایاس</vt:lpstr>
      <vt:lpstr>PowerPoint Presentation</vt:lpstr>
      <vt:lpstr>PowerPoint Presentation</vt:lpstr>
      <vt:lpstr>PowerPoint Presentation</vt:lpstr>
      <vt:lpstr>قانون دلتا Delta Rule </vt:lpstr>
      <vt:lpstr>قانون دلتا Delta Rule </vt:lpstr>
      <vt:lpstr>الگوریتم gradient descent </vt:lpstr>
      <vt:lpstr>بدست آوردن قانون gradient descent </vt:lpstr>
      <vt:lpstr>قانون دلتا Delta Rule </vt:lpstr>
      <vt:lpstr>محاسبه گرادیان</vt:lpstr>
      <vt:lpstr>خلاصه یادگیری قانون دلتا</vt:lpstr>
      <vt:lpstr>مشکلات روش gradient descent </vt:lpstr>
      <vt:lpstr>تقریب افزایشی gradient descent </vt:lpstr>
      <vt:lpstr>مقایسه آموزش یکجا و افزایشی</vt:lpstr>
      <vt:lpstr>شبکه های چند لایه</vt:lpstr>
      <vt:lpstr>مثال</vt:lpstr>
      <vt:lpstr>یک سلول واحد</vt:lpstr>
      <vt:lpstr>تابع سیگموئید</vt:lpstr>
      <vt:lpstr>الگوریتم  Back propagation </vt:lpstr>
      <vt:lpstr>الگوریتم Back propagation </vt:lpstr>
      <vt:lpstr>الگوریتم BP </vt:lpstr>
      <vt:lpstr>انتشار به سمت جلو</vt:lpstr>
      <vt:lpstr>انتشار به سمت عقب</vt:lpstr>
      <vt:lpstr>شرط خاتمه</vt:lpstr>
      <vt:lpstr>محنی یادگیری</vt:lpstr>
      <vt:lpstr>مرور الگوریتم BP </vt:lpstr>
      <vt:lpstr>افزودن ممنتم</vt:lpstr>
      <vt:lpstr>قدرت نمایش توابع</vt:lpstr>
      <vt:lpstr>فضای فرضیه و بایاس استقرا</vt:lpstr>
      <vt:lpstr>مثال</vt:lpstr>
      <vt:lpstr>قدرت نمایش لایه پنهان</vt:lpstr>
      <vt:lpstr>قدرت نمایش لایه پنهان</vt:lpstr>
      <vt:lpstr>نمودارخطا </vt:lpstr>
      <vt:lpstr>قدرت تعمیم و overfitting</vt:lpstr>
      <vt:lpstr>دلایل رخ دادن overfitting </vt:lpstr>
      <vt:lpstr>راه حل</vt:lpstr>
      <vt:lpstr>روشهای دیگر</vt:lpstr>
      <vt:lpstr>مثال: تشخیص ارقام</vt:lpstr>
      <vt:lpstr>روشی که وزنها یاد گرفته میشوند: </vt:lpstr>
      <vt:lpstr>شکل گیری وزنها:</vt:lpstr>
      <vt:lpstr>PowerPoint Presentation</vt:lpstr>
      <vt:lpstr>PowerPoint Presentation</vt:lpstr>
      <vt:lpstr>PowerPoint Presentation</vt:lpstr>
      <vt:lpstr>PowerPoint Presentation</vt:lpstr>
      <vt:lpstr>The learned weights</vt:lpstr>
      <vt:lpstr>شبکه چه چیزی را یاد میگیرد؟</vt:lpstr>
      <vt:lpstr>مثالی از تنوع ارقام دستنویس</vt:lpstr>
      <vt:lpstr>انواع اتصالات شبکه</vt:lpstr>
      <vt:lpstr>انواع مختلف یادگیری</vt:lpstr>
      <vt:lpstr>اعمال Backpropagation به تشخیص اشیا</vt:lpstr>
      <vt:lpstr>The invariance problem</vt:lpstr>
      <vt:lpstr>The invariant feature approach</vt:lpstr>
      <vt:lpstr>The normalization approach</vt:lpstr>
      <vt:lpstr>The replicated feature approach</vt:lpstr>
      <vt:lpstr>Backpropagation with weight constraints</vt:lpstr>
      <vt:lpstr>Combining the outputs of replicated features</vt:lpstr>
      <vt:lpstr>The hierarchical partial invariance approach</vt:lpstr>
      <vt:lpstr>Le Net</vt:lpstr>
      <vt:lpstr>The architecture of LeNet5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82 errors made by LeNet5</vt:lpstr>
      <vt:lpstr>A brute force approach</vt:lpstr>
      <vt:lpstr>Making dumb backpropagation work really well for recognizing digits</vt:lpstr>
      <vt:lpstr>Problems with squared error</vt:lpstr>
      <vt:lpstr>Softmax</vt:lpstr>
    </vt:vector>
  </TitlesOfParts>
  <Company>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شبکه های عصبی مصنوعی</dc:title>
  <dc:creator>m</dc:creator>
  <cp:lastModifiedBy>omid</cp:lastModifiedBy>
  <cp:revision>59</cp:revision>
  <dcterms:created xsi:type="dcterms:W3CDTF">2005-03-06T15:54:01Z</dcterms:created>
  <dcterms:modified xsi:type="dcterms:W3CDTF">2018-08-29T13:21:28Z</dcterms:modified>
</cp:coreProperties>
</file>