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94" r:id="rId2"/>
    <p:sldId id="295" r:id="rId3"/>
    <p:sldId id="336" r:id="rId4"/>
    <p:sldId id="337" r:id="rId5"/>
    <p:sldId id="338" r:id="rId6"/>
    <p:sldId id="339" r:id="rId7"/>
    <p:sldId id="340" r:id="rId8"/>
    <p:sldId id="341" r:id="rId9"/>
    <p:sldId id="342" r:id="rId10"/>
    <p:sldId id="323" r:id="rId11"/>
    <p:sldId id="324" r:id="rId12"/>
    <p:sldId id="328" r:id="rId13"/>
    <p:sldId id="325" r:id="rId14"/>
    <p:sldId id="326" r:id="rId15"/>
    <p:sldId id="327" r:id="rId16"/>
    <p:sldId id="329" r:id="rId17"/>
    <p:sldId id="330" r:id="rId18"/>
    <p:sldId id="331" r:id="rId19"/>
    <p:sldId id="332" r:id="rId20"/>
    <p:sldId id="333" r:id="rId21"/>
    <p:sldId id="334" r:id="rId22"/>
    <p:sldId id="335" r:id="rId23"/>
    <p:sldId id="322" r:id="rId24"/>
    <p:sldId id="265" r:id="rId25"/>
    <p:sldId id="266" r:id="rId26"/>
    <p:sldId id="267" r:id="rId27"/>
    <p:sldId id="317" r:id="rId28"/>
    <p:sldId id="318" r:id="rId29"/>
    <p:sldId id="319" r:id="rId30"/>
    <p:sldId id="320" r:id="rId31"/>
    <p:sldId id="268" r:id="rId32"/>
    <p:sldId id="269" r:id="rId33"/>
    <p:sldId id="321" r:id="rId34"/>
    <p:sldId id="270" r:id="rId35"/>
    <p:sldId id="271" r:id="rId36"/>
    <p:sldId id="272" r:id="rId37"/>
    <p:sldId id="273" r:id="rId38"/>
    <p:sldId id="274" r:id="rId39"/>
    <p:sldId id="277" r:id="rId40"/>
    <p:sldId id="278" r:id="rId41"/>
    <p:sldId id="289" r:id="rId42"/>
    <p:sldId id="301" r:id="rId43"/>
    <p:sldId id="302" r:id="rId44"/>
    <p:sldId id="308" r:id="rId45"/>
    <p:sldId id="293"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CC00CC"/>
    <a:srgbClr val="996633"/>
    <a:srgbClr val="D60093"/>
    <a:srgbClr val="666633"/>
    <a:srgbClr val="CC0000"/>
    <a:srgbClr val="830C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notesMaster" Target="notesMasters/notesMaster1.xml" /><Relationship Id="rId50"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presProps" Target="presProps.xml" /><Relationship Id="rId8" Type="http://schemas.openxmlformats.org/officeDocument/2006/relationships/slide" Target="slides/slide7.xml" /><Relationship Id="rId51" Type="http://schemas.openxmlformats.org/officeDocument/2006/relationships/tableStyles" Target="tableStyles.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 /></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8AD88-AFF8-48C8-8BA6-7BC41A14C3C7}" type="datetimeFigureOut">
              <a:rPr lang="en-US" smtClean="0"/>
              <a:pPr/>
              <a:t>11/13/2019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A8EF0A-E07B-4446-9E46-CFAE3EB2BBCB}" type="slidenum">
              <a:rPr lang="en-US" smtClean="0"/>
              <a:pPr/>
              <a:t>‹#›</a:t>
            </a:fld>
            <a:endParaRPr lang="en-US"/>
          </a:p>
        </p:txBody>
      </p:sp>
    </p:spTree>
    <p:extLst>
      <p:ext uri="{BB962C8B-B14F-4D97-AF65-F5344CB8AC3E}">
        <p14:creationId xmlns:p14="http://schemas.microsoft.com/office/powerpoint/2010/main" val="2683964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A8EF0A-E07B-4446-9E46-CFAE3EB2BBCB}"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CE2A77-C62F-4949-9441-ADFC55D7E9A5}"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EA39D-B38D-44FD-A553-94513AF69063}"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4D9B01-20FB-4973-BA6B-B6B484FB5069}"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15CEF-960E-4805-B887-C87446C304EA}"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24A499-D069-493D-A980-9B696821DBC9}" type="datetime1">
              <a:rPr lang="en-US" smtClean="0"/>
              <a:pPr/>
              <a:t>11/13/2019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3E3B9B-CF3E-43D4-88F8-F2F4EAAC5D65}" type="datetime1">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FD7B75-CF67-4CE1-8D62-58534C09EEC9}" type="datetime1">
              <a:rPr lang="en-US" smtClean="0"/>
              <a:pPr/>
              <a:t>11/13/2019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A1AC65-81C4-496D-8B76-8EDE4B2322E2}" type="datetime1">
              <a:rPr lang="en-US" smtClean="0"/>
              <a:pPr/>
              <a:t>11/13/2019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733C3-AAEF-4BEC-BC76-BFC3566F4703}" type="datetime1">
              <a:rPr lang="en-US" smtClean="0"/>
              <a:pPr/>
              <a:t>11/13/2019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5E6D20-3D1F-42F3-AB34-F122ADF42D33}" type="datetime1">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20D21C-49EB-4555-8DF8-44211730C366}" type="datetime1">
              <a:rPr lang="en-US" smtClean="0"/>
              <a:pPr/>
              <a:t>11/13/2019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54567-A3D5-41ED-AB7C-E6BDD93219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77828-1D41-400F-B731-A81647056502}" type="datetime1">
              <a:rPr lang="en-US" smtClean="0"/>
              <a:pPr/>
              <a:t>11/13/2019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54567-A3D5-41ED-AB7C-E6BDD93219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0.gif"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11.gif"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hyperlink" Target="http://www.pezeshk.us/?attachment_id=13481" TargetMode="Externa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 /><Relationship Id="rId2" Type="http://schemas.openxmlformats.org/officeDocument/2006/relationships/slideLayout" Target="../slideLayouts/slideLayout2.xml" /><Relationship Id="rId1" Type="http://schemas.openxmlformats.org/officeDocument/2006/relationships/vmlDrawing" Target="../drawings/vmlDrawing1.vml" /><Relationship Id="rId4" Type="http://schemas.openxmlformats.org/officeDocument/2006/relationships/image" Target="../media/image1.wmf" /></Relationships>
</file>

<file path=ppt/slides/_rels/slide30.xml.rels><?xml version="1.0" encoding="UTF-8" standalone="yes"?>
<Relationships xmlns="http://schemas.openxmlformats.org/package/2006/relationships"><Relationship Id="rId2" Type="http://schemas.openxmlformats.org/officeDocument/2006/relationships/image" Target="../media/image18.emf"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19.emf"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3" Type="http://schemas.openxmlformats.org/officeDocument/2006/relationships/image" Target="../media/image21.jpeg" /><Relationship Id="rId7" Type="http://schemas.openxmlformats.org/officeDocument/2006/relationships/image" Target="../media/image25.jpeg" /><Relationship Id="rId2" Type="http://schemas.openxmlformats.org/officeDocument/2006/relationships/image" Target="../media/image20.jpeg" /><Relationship Id="rId1" Type="http://schemas.openxmlformats.org/officeDocument/2006/relationships/slideLayout" Target="../slideLayouts/slideLayout2.xml" /><Relationship Id="rId6" Type="http://schemas.openxmlformats.org/officeDocument/2006/relationships/image" Target="../media/image24.jpeg" /><Relationship Id="rId5" Type="http://schemas.openxmlformats.org/officeDocument/2006/relationships/image" Target="../media/image23.jpeg" /><Relationship Id="rId4" Type="http://schemas.openxmlformats.org/officeDocument/2006/relationships/image" Target="../media/image22.jpeg" /></Relationships>
</file>

<file path=ppt/slides/_rels/slide43.xml.rels><?xml version="1.0" encoding="UTF-8" standalone="yes"?>
<Relationships xmlns="http://schemas.openxmlformats.org/package/2006/relationships"><Relationship Id="rId3" Type="http://schemas.openxmlformats.org/officeDocument/2006/relationships/image" Target="../media/image27.jpeg" /><Relationship Id="rId2" Type="http://schemas.openxmlformats.org/officeDocument/2006/relationships/image" Target="../media/image26.jpeg" /><Relationship Id="rId1" Type="http://schemas.openxmlformats.org/officeDocument/2006/relationships/slideLayout" Target="../slideLayouts/slideLayout2.xml" /><Relationship Id="rId5" Type="http://schemas.openxmlformats.org/officeDocument/2006/relationships/image" Target="../media/image29.jpeg" /><Relationship Id="rId4" Type="http://schemas.openxmlformats.org/officeDocument/2006/relationships/image" Target="../media/image28.jpeg"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2" Type="http://schemas.openxmlformats.org/officeDocument/2006/relationships/hyperlink" Target="mailto:ARGHAVANIF@GMAIL.COM" TargetMode="Externa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 /><Relationship Id="rId2" Type="http://schemas.openxmlformats.org/officeDocument/2006/relationships/slideLayout" Target="../slideLayouts/slideLayout2.xml" /><Relationship Id="rId1" Type="http://schemas.openxmlformats.org/officeDocument/2006/relationships/vmlDrawing" Target="../drawings/vmlDrawing2.vml" /><Relationship Id="rId4" Type="http://schemas.openxmlformats.org/officeDocument/2006/relationships/image" Target="../media/image2.wmf" /></Relationships>
</file>

<file path=ppt/slides/_rels/slide6.xml.rels><?xml version="1.0" encoding="UTF-8" standalone="yes"?>
<Relationships xmlns="http://schemas.openxmlformats.org/package/2006/relationships"><Relationship Id="rId2" Type="http://schemas.openxmlformats.org/officeDocument/2006/relationships/image" Target="../media/image3.wmf"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786" y="2928934"/>
            <a:ext cx="7795724" cy="120032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7200" b="1" dirty="0">
                <a:ln w="11430"/>
                <a:solidFill>
                  <a:srgbClr val="830CA4"/>
                </a:solidFill>
                <a:effectLst>
                  <a:outerShdw blurRad="80000" dist="40000" dir="5040000" algn="tl">
                    <a:srgbClr val="000000">
                      <a:alpha val="30000"/>
                    </a:srgbClr>
                  </a:outerShdw>
                </a:effectLst>
                <a:cs typeface="B Titr" pitchFamily="2" charset="-78"/>
              </a:rPr>
              <a:t>بسم الله الرحمن الرحيم</a:t>
            </a:r>
            <a:endParaRPr lang="en-US" sz="7200" b="1" dirty="0">
              <a:ln w="11430"/>
              <a:solidFill>
                <a:srgbClr val="830CA4"/>
              </a:solidFill>
              <a:effectLst>
                <a:outerShdw blurRad="80000" dist="40000" dir="5040000" algn="tl">
                  <a:srgbClr val="000000">
                    <a:alpha val="30000"/>
                  </a:srgbClr>
                </a:outerShdw>
              </a:effectLst>
              <a:cs typeface="B Titr" pitchFamily="2" charset="-78"/>
            </a:endParaRPr>
          </a:p>
        </p:txBody>
      </p:sp>
      <p:sp>
        <p:nvSpPr>
          <p:cNvPr id="5" name="Slide Number Placeholder 4"/>
          <p:cNvSpPr>
            <a:spLocks noGrp="1"/>
          </p:cNvSpPr>
          <p:nvPr>
            <p:ph type="sldNum" sz="quarter" idx="12"/>
          </p:nvPr>
        </p:nvSpPr>
        <p:spPr/>
        <p:txBody>
          <a:bodyPr/>
          <a:lstStyle/>
          <a:p>
            <a:fld id="{6A854567-A3D5-41ED-AB7C-E6BDD932197E}"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lgn="justLow">
              <a:buNone/>
            </a:pPr>
            <a:r>
              <a:rPr lang="en-US" b="1" dirty="0"/>
              <a:t>Ergonomic Design Issues</a:t>
            </a:r>
          </a:p>
          <a:p>
            <a:pPr marL="0" indent="0" algn="justLow">
              <a:buNone/>
            </a:pPr>
            <a:r>
              <a:rPr lang="en-US" dirty="0"/>
              <a:t>Environmental conditions for</a:t>
            </a:r>
          </a:p>
          <a:p>
            <a:pPr marL="0" indent="0" algn="justLow">
              <a:buNone/>
            </a:pPr>
            <a:r>
              <a:rPr lang="en-US" dirty="0"/>
              <a:t>computers:</a:t>
            </a:r>
          </a:p>
          <a:p>
            <a:pPr marL="0" indent="0" algn="justLow">
              <a:buNone/>
            </a:pPr>
            <a:r>
              <a:rPr lang="en-US" dirty="0"/>
              <a:t>Lighting</a:t>
            </a:r>
          </a:p>
          <a:p>
            <a:pPr marL="0" indent="0" algn="justLow">
              <a:buNone/>
            </a:pPr>
            <a:r>
              <a:rPr lang="en-US" dirty="0"/>
              <a:t>Ventilation (heat, IAQ)</a:t>
            </a:r>
          </a:p>
          <a:p>
            <a:pPr marL="0" indent="0" algn="justLow">
              <a:buNone/>
            </a:pPr>
            <a:r>
              <a:rPr lang="en-US" dirty="0"/>
              <a:t>Cable management/electrical fields</a:t>
            </a:r>
          </a:p>
          <a:p>
            <a:pPr marL="0" indent="0" algn="justLow">
              <a:buNone/>
            </a:pPr>
            <a:r>
              <a:rPr lang="en-US" dirty="0"/>
              <a:t>Furniture for computer work</a:t>
            </a:r>
          </a:p>
          <a:p>
            <a:pPr marL="0" indent="0" algn="justLow">
              <a:buNone/>
            </a:pPr>
            <a:r>
              <a:rPr lang="en-US" dirty="0" err="1"/>
              <a:t>Worksurface</a:t>
            </a:r>
            <a:endParaRPr lang="en-US" dirty="0"/>
          </a:p>
          <a:p>
            <a:pPr marL="0" indent="0" algn="justLow">
              <a:buNone/>
            </a:pPr>
            <a:r>
              <a:rPr lang="en-US" dirty="0"/>
              <a:t>Monitor height</a:t>
            </a:r>
          </a:p>
          <a:p>
            <a:pPr marL="0" indent="0" algn="justLow">
              <a:buNone/>
            </a:pPr>
            <a:r>
              <a:rPr lang="en-US" dirty="0"/>
              <a:t>Keyboard tray</a:t>
            </a:r>
          </a:p>
          <a:p>
            <a:pPr marL="0" indent="0" algn="justLow">
              <a:buNone/>
            </a:pPr>
            <a:r>
              <a:rPr lang="en-US" dirty="0"/>
              <a:t>Mouse platform</a:t>
            </a:r>
          </a:p>
          <a:p>
            <a:pPr marL="0" indent="0" algn="justLow">
              <a:buNone/>
            </a:pPr>
            <a:r>
              <a:rPr lang="en-US" dirty="0"/>
              <a:t>Document holder</a:t>
            </a:r>
          </a:p>
          <a:p>
            <a:pPr marL="0" indent="0" algn="justLow">
              <a:buNone/>
            </a:pPr>
            <a:r>
              <a:rPr lang="en-US" dirty="0"/>
              <a:t>Chair</a:t>
            </a:r>
          </a:p>
          <a:p>
            <a:pPr marL="0" indent="0" algn="justLow">
              <a:buNone/>
            </a:pPr>
            <a:r>
              <a:rPr lang="en-US" dirty="0"/>
              <a:t>Layout for computer work</a:t>
            </a:r>
          </a:p>
          <a:p>
            <a:pPr marL="0" indent="0" algn="justLow">
              <a:buNone/>
            </a:pPr>
            <a:r>
              <a:rPr lang="en-US" dirty="0"/>
              <a:t>Workstation layout</a:t>
            </a:r>
          </a:p>
          <a:p>
            <a:pPr marL="0" indent="0" algn="justLow">
              <a:buNone/>
            </a:pPr>
            <a:r>
              <a:rPr lang="en-US" dirty="0"/>
              <a:t>Classroom layout</a:t>
            </a:r>
          </a:p>
        </p:txBody>
      </p:sp>
      <p:sp>
        <p:nvSpPr>
          <p:cNvPr id="4" name="Slide Number Placeholder 3"/>
          <p:cNvSpPr>
            <a:spLocks noGrp="1"/>
          </p:cNvSpPr>
          <p:nvPr>
            <p:ph type="sldNum" sz="quarter" idx="12"/>
          </p:nvPr>
        </p:nvSpPr>
        <p:spPr/>
        <p:txBody>
          <a:bodyPr/>
          <a:lstStyle/>
          <a:p>
            <a:fld id="{6A854567-A3D5-41ED-AB7C-E6BDD932197E}" type="slidenum">
              <a:rPr lang="en-US" smtClean="0"/>
              <a:pPr/>
              <a:t>10</a:t>
            </a:fld>
            <a:endParaRPr lang="en-US"/>
          </a:p>
        </p:txBody>
      </p:sp>
    </p:spTree>
    <p:extLst>
      <p:ext uri="{BB962C8B-B14F-4D97-AF65-F5344CB8AC3E}">
        <p14:creationId xmlns:p14="http://schemas.microsoft.com/office/powerpoint/2010/main" val="3679462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Studies</a:t>
            </a:r>
            <a:endParaRPr lang="en-US" dirty="0"/>
          </a:p>
        </p:txBody>
      </p:sp>
      <p:sp>
        <p:nvSpPr>
          <p:cNvPr id="4" name="Slide Number Placeholder 3"/>
          <p:cNvSpPr>
            <a:spLocks noGrp="1"/>
          </p:cNvSpPr>
          <p:nvPr>
            <p:ph type="sldNum" sz="quarter" idx="12"/>
          </p:nvPr>
        </p:nvSpPr>
        <p:spPr/>
        <p:txBody>
          <a:bodyPr/>
          <a:lstStyle/>
          <a:p>
            <a:fld id="{6A854567-A3D5-41ED-AB7C-E6BDD932197E}" type="slidenum">
              <a:rPr lang="en-US" smtClean="0"/>
              <a:pPr/>
              <a:t>11</a:t>
            </a:fld>
            <a:endParaRPr lang="en-US"/>
          </a:p>
        </p:txBody>
      </p:sp>
      <p:pic>
        <p:nvPicPr>
          <p:cNvPr id="6146" name="Picture 2" descr="G:\ارگونوميك ديسك\12-Compelling-Reasons-We-Should-Rethink-School-Desks-702x336.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6820" y="285752"/>
            <a:ext cx="8378584" cy="628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50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impact of computer display height and desk design on</a:t>
            </a:r>
          </a:p>
          <a:p>
            <a:r>
              <a:rPr lang="en-US" dirty="0"/>
              <a:t>muscle activity during information technology work by young adults</a:t>
            </a:r>
            <a:endParaRPr lang="fa-IR" dirty="0"/>
          </a:p>
          <a:p>
            <a:r>
              <a:rPr lang="en-US" dirty="0"/>
              <a:t>L. </a:t>
            </a:r>
            <a:r>
              <a:rPr lang="en-US" dirty="0" err="1"/>
              <a:t>Straker</a:t>
            </a:r>
            <a:endParaRPr lang="en-US" dirty="0"/>
          </a:p>
        </p:txBody>
      </p:sp>
      <p:sp>
        <p:nvSpPr>
          <p:cNvPr id="4" name="Slide Number Placeholder 3"/>
          <p:cNvSpPr>
            <a:spLocks noGrp="1"/>
          </p:cNvSpPr>
          <p:nvPr>
            <p:ph type="sldNum" sz="quarter" idx="12"/>
          </p:nvPr>
        </p:nvSpPr>
        <p:spPr/>
        <p:txBody>
          <a:bodyPr/>
          <a:lstStyle/>
          <a:p>
            <a:fld id="{6A854567-A3D5-41ED-AB7C-E6BDD932197E}" type="slidenum">
              <a:rPr lang="en-US" smtClean="0"/>
              <a:pPr/>
              <a:t>12</a:t>
            </a:fld>
            <a:endParaRPr lang="en-US"/>
          </a:p>
        </p:txBody>
      </p:sp>
    </p:spTree>
    <p:extLst>
      <p:ext uri="{BB962C8B-B14F-4D97-AF65-F5344CB8AC3E}">
        <p14:creationId xmlns:p14="http://schemas.microsoft.com/office/powerpoint/2010/main" val="14368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 3. Photographs of a subject working in the six study conditions – curve and straight desk and high, mid computer displays and book.</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13</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5104"/>
            <a:ext cx="4608512" cy="669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871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14</a:t>
            </a:fld>
            <a:endParaRPr lang="en-US"/>
          </a:p>
        </p:txBody>
      </p:sp>
      <p:pic>
        <p:nvPicPr>
          <p:cNvPr id="8194" name="Picture 2" descr="G:\ارگونوميك ديسك\Chair-desig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680" y="1600200"/>
            <a:ext cx="685664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76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15</a:t>
            </a:fld>
            <a:endParaRPr lang="en-US"/>
          </a:p>
        </p:txBody>
      </p:sp>
      <p:pic>
        <p:nvPicPr>
          <p:cNvPr id="9218" name="Picture 2" descr="G:\ارگونوميك ديسك\ergonomic_des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571500"/>
            <a:ext cx="952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06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16</a:t>
            </a:fld>
            <a:endParaRPr lang="en-US"/>
          </a:p>
        </p:txBody>
      </p:sp>
      <p:pic>
        <p:nvPicPr>
          <p:cNvPr id="10242" name="Picture 2" descr="G:\ارگونوميك ديسك\school-chai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58391" y="1600200"/>
            <a:ext cx="362721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18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A854567-A3D5-41ED-AB7C-E6BDD932197E}" type="slidenum">
              <a:rPr lang="en-US" smtClean="0"/>
              <a:pPr/>
              <a:t>17</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315950" cy="1008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8271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ابزارهای ارگونومیک</a:t>
            </a:r>
            <a:endParaRPr lang="en-US" dirty="0"/>
          </a:p>
        </p:txBody>
      </p:sp>
      <p:sp>
        <p:nvSpPr>
          <p:cNvPr id="4" name="Slide Number Placeholder 3"/>
          <p:cNvSpPr>
            <a:spLocks noGrp="1"/>
          </p:cNvSpPr>
          <p:nvPr>
            <p:ph type="sldNum" sz="quarter" idx="12"/>
          </p:nvPr>
        </p:nvSpPr>
        <p:spPr/>
        <p:txBody>
          <a:bodyPr/>
          <a:lstStyle/>
          <a:p>
            <a:fld id="{6A854567-A3D5-41ED-AB7C-E6BDD932197E}" type="slidenum">
              <a:rPr lang="en-US" smtClean="0"/>
              <a:pPr/>
              <a:t>18</a:t>
            </a:fld>
            <a:endParaRPr lang="en-US"/>
          </a:p>
        </p:txBody>
      </p:sp>
    </p:spTree>
    <p:extLst>
      <p:ext uri="{BB962C8B-B14F-4D97-AF65-F5344CB8AC3E}">
        <p14:creationId xmlns:p14="http://schemas.microsoft.com/office/powerpoint/2010/main" val="308962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A854567-A3D5-41ED-AB7C-E6BDD932197E}" type="slidenum">
              <a:rPr lang="en-US" smtClean="0"/>
              <a:pPr/>
              <a:t>19</a:t>
            </a:fld>
            <a:endParaRPr lang="en-US"/>
          </a:p>
        </p:txBody>
      </p:sp>
      <p:pic>
        <p:nvPicPr>
          <p:cNvPr id="7" name="Picture 6" descr="kids desk, activity table design, space saving furniture design"/>
          <p:cNvPicPr/>
          <p:nvPr/>
        </p:nvPicPr>
        <p:blipFill>
          <a:blip r:embed="rId2"/>
          <a:srcRect/>
          <a:stretch>
            <a:fillRect/>
          </a:stretch>
        </p:blipFill>
        <p:spPr bwMode="auto">
          <a:xfrm>
            <a:off x="3378517" y="1998027"/>
            <a:ext cx="2386965" cy="2861945"/>
          </a:xfrm>
          <a:prstGeom prst="rect">
            <a:avLst/>
          </a:prstGeom>
          <a:noFill/>
          <a:ln w="9525">
            <a:noFill/>
            <a:miter lim="800000"/>
            <a:headEnd/>
            <a:tailEnd/>
          </a:ln>
        </p:spPr>
      </p:pic>
    </p:spTree>
    <p:extLst>
      <p:ext uri="{BB962C8B-B14F-4D97-AF65-F5344CB8AC3E}">
        <p14:creationId xmlns:p14="http://schemas.microsoft.com/office/powerpoint/2010/main" val="397196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A854567-A3D5-41ED-AB7C-E6BDD932197E}" type="slidenum">
              <a:rPr lang="en-US" smtClean="0"/>
              <a:pPr/>
              <a:t>2</a:t>
            </a:fld>
            <a:endParaRPr lang="en-US"/>
          </a:p>
        </p:txBody>
      </p:sp>
      <p:sp>
        <p:nvSpPr>
          <p:cNvPr id="5" name="Rectangle 4"/>
          <p:cNvSpPr/>
          <p:nvPr/>
        </p:nvSpPr>
        <p:spPr>
          <a:xfrm>
            <a:off x="500034" y="2571744"/>
            <a:ext cx="7842211" cy="1107996"/>
          </a:xfrm>
          <a:prstGeom prst="rect">
            <a:avLst/>
          </a:prstGeom>
          <a:noFill/>
        </p:spPr>
        <p:txBody>
          <a:bodyPr wrap="square" lIns="91440" tIns="45720" rIns="91440" bIns="45720">
            <a:spAutoFit/>
          </a:bodyPr>
          <a:lstStyle/>
          <a:p>
            <a:pPr algn="ctr"/>
            <a:r>
              <a:rPr lang="fa-IR"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B Titr" pitchFamily="2" charset="-78"/>
              </a:rPr>
              <a:t>ارگونومي در مدرسه؟؟؟</a:t>
            </a:r>
            <a:endParaRPr lang="en-US" sz="6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20</a:t>
            </a:fld>
            <a:endParaRPr lang="en-US"/>
          </a:p>
        </p:txBody>
      </p:sp>
      <p:pic>
        <p:nvPicPr>
          <p:cNvPr id="5" name="Picture 4" descr="contemporary kids furniture, adjustable desk and chair"/>
          <p:cNvPicPr/>
          <p:nvPr/>
        </p:nvPicPr>
        <p:blipFill>
          <a:blip r:embed="rId2"/>
          <a:srcRect/>
          <a:stretch>
            <a:fillRect/>
          </a:stretch>
        </p:blipFill>
        <p:spPr bwMode="auto">
          <a:xfrm>
            <a:off x="3378517" y="1998027"/>
            <a:ext cx="2386965" cy="2861945"/>
          </a:xfrm>
          <a:prstGeom prst="rect">
            <a:avLst/>
          </a:prstGeom>
          <a:noFill/>
          <a:ln w="9525">
            <a:noFill/>
            <a:miter lim="800000"/>
            <a:headEnd/>
            <a:tailEnd/>
          </a:ln>
        </p:spPr>
      </p:pic>
    </p:spTree>
    <p:extLst>
      <p:ext uri="{BB962C8B-B14F-4D97-AF65-F5344CB8AC3E}">
        <p14:creationId xmlns:p14="http://schemas.microsoft.com/office/powerpoint/2010/main" val="3929891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21</a:t>
            </a:fld>
            <a:endParaRPr lang="en-US"/>
          </a:p>
        </p:txBody>
      </p:sp>
      <p:pic>
        <p:nvPicPr>
          <p:cNvPr id="5" name="Picture 4" descr="perch ergonomic school furniture"/>
          <p:cNvPicPr/>
          <p:nvPr/>
        </p:nvPicPr>
        <p:blipFill>
          <a:blip r:embed="rId2"/>
          <a:srcRect/>
          <a:stretch>
            <a:fillRect/>
          </a:stretch>
        </p:blipFill>
        <p:spPr bwMode="auto">
          <a:xfrm>
            <a:off x="2428557" y="2079223"/>
            <a:ext cx="4286885" cy="2861945"/>
          </a:xfrm>
          <a:prstGeom prst="rect">
            <a:avLst/>
          </a:prstGeom>
          <a:noFill/>
          <a:ln w="9525">
            <a:noFill/>
            <a:miter lim="800000"/>
            <a:headEnd/>
            <a:tailEnd/>
          </a:ln>
        </p:spPr>
      </p:pic>
    </p:spTree>
    <p:extLst>
      <p:ext uri="{BB962C8B-B14F-4D97-AF65-F5344CB8AC3E}">
        <p14:creationId xmlns:p14="http://schemas.microsoft.com/office/powerpoint/2010/main" val="432684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6A854567-A3D5-41ED-AB7C-E6BDD932197E}" type="slidenum">
              <a:rPr lang="en-US" smtClean="0"/>
              <a:pPr/>
              <a:t>22</a:t>
            </a:fld>
            <a:endParaRPr lang="en-US"/>
          </a:p>
        </p:txBody>
      </p:sp>
      <p:pic>
        <p:nvPicPr>
          <p:cNvPr id="5" name="Picture 4" descr="perch ergonomic school furniture"/>
          <p:cNvPicPr/>
          <p:nvPr/>
        </p:nvPicPr>
        <p:blipFill>
          <a:blip r:embed="rId2"/>
          <a:srcRect/>
          <a:stretch>
            <a:fillRect/>
          </a:stretch>
        </p:blipFill>
        <p:spPr bwMode="auto">
          <a:xfrm>
            <a:off x="2428557" y="1350962"/>
            <a:ext cx="4286885" cy="4156075"/>
          </a:xfrm>
          <a:prstGeom prst="rect">
            <a:avLst/>
          </a:prstGeom>
          <a:noFill/>
          <a:ln w="9525">
            <a:noFill/>
            <a:miter lim="800000"/>
            <a:headEnd/>
            <a:tailEnd/>
          </a:ln>
        </p:spPr>
      </p:pic>
    </p:spTree>
    <p:extLst>
      <p:ext uri="{BB962C8B-B14F-4D97-AF65-F5344CB8AC3E}">
        <p14:creationId xmlns:p14="http://schemas.microsoft.com/office/powerpoint/2010/main" val="2668702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6A854567-A3D5-41ED-AB7C-E6BDD932197E}" type="slidenum">
              <a:rPr lang="en-US" smtClean="0"/>
              <a:pPr/>
              <a:t>23</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8" y="2333625"/>
            <a:ext cx="187642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789040"/>
            <a:ext cx="28575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068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rtl="1"/>
            <a:r>
              <a:rPr lang="ar-SA" dirty="0">
                <a:solidFill>
                  <a:schemeClr val="accent5">
                    <a:lumMod val="50000"/>
                  </a:schemeClr>
                </a:solidFill>
                <a:cs typeface="B Titr" pitchFamily="2" charset="-78"/>
              </a:rPr>
              <a:t>وضعيت ميز و نيمكت ها</a:t>
            </a:r>
            <a:br>
              <a:rPr lang="en-US" dirty="0">
                <a:latin typeface="Arial" pitchFamily="34" charset="0"/>
                <a:cs typeface="B Titr" pitchFamily="2" charset="-78"/>
              </a:rPr>
            </a:br>
            <a:endParaRPr lang="en-US" dirty="0">
              <a:solidFill>
                <a:schemeClr val="accent5">
                  <a:lumMod val="50000"/>
                </a:schemeClr>
              </a:solidFill>
              <a:cs typeface="B Titr" pitchFamily="2" charset="-78"/>
            </a:endParaRPr>
          </a:p>
        </p:txBody>
      </p:sp>
      <p:sp>
        <p:nvSpPr>
          <p:cNvPr id="4" name="Slide Number Placeholder 3"/>
          <p:cNvSpPr>
            <a:spLocks noGrp="1"/>
          </p:cNvSpPr>
          <p:nvPr>
            <p:ph type="sldNum" sz="quarter" idx="12"/>
          </p:nvPr>
        </p:nvSpPr>
        <p:spPr/>
        <p:txBody>
          <a:bodyPr/>
          <a:lstStyle/>
          <a:p>
            <a:fld id="{6A854567-A3D5-41ED-AB7C-E6BDD932197E}" type="slidenum">
              <a:rPr lang="en-US" smtClean="0"/>
              <a:pPr/>
              <a:t>24</a:t>
            </a:fld>
            <a:endParaRPr lang="en-US"/>
          </a:p>
        </p:txBody>
      </p:sp>
      <p:sp>
        <p:nvSpPr>
          <p:cNvPr id="20483" name="Rectangle 3"/>
          <p:cNvSpPr>
            <a:spLocks noChangeArrowheads="1"/>
          </p:cNvSpPr>
          <p:nvPr/>
        </p:nvSpPr>
        <p:spPr bwMode="auto">
          <a:xfrm>
            <a:off x="928662" y="1785926"/>
            <a:ext cx="764383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a:ln>
                  <a:noFill/>
                </a:ln>
                <a:solidFill>
                  <a:schemeClr val="tx1"/>
                </a:solidFill>
                <a:effectLst/>
                <a:latin typeface="BNazanin"/>
                <a:ea typeface="Calibri" pitchFamily="34" charset="0"/>
                <a:cs typeface="B Titr" pitchFamily="2" charset="-78"/>
              </a:rPr>
              <a:t>هدف: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متناسب نبودن ميز و نيمكت با ابعاد بدني دانش آموزان ناراحتي هاي كمر، گردن، خستگي زودرس، افت تحصيلي و اشكال در فشار خون آنها را موجب مي شود.</a:t>
            </a:r>
            <a:endParaRPr kumimoji="0" lang="ar-SA" sz="32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justLow" rtl="1"/>
            <a:r>
              <a:rPr lang="ar-SA" sz="3600" dirty="0">
                <a:solidFill>
                  <a:srgbClr val="FF0000"/>
                </a:solidFill>
                <a:cs typeface="B Titr" pitchFamily="2" charset="-78"/>
              </a:rPr>
              <a:t>ميز و نيمكت بايد با ابعاد بدني دانش آموزان متناسب و داراي شرايط زير باشد</a:t>
            </a:r>
            <a:br>
              <a:rPr lang="en-US" sz="4000" dirty="0">
                <a:latin typeface="Arial" pitchFamily="34" charset="0"/>
                <a:cs typeface="Arial" pitchFamily="34" charset="0"/>
              </a:rPr>
            </a:br>
            <a:endParaRPr lang="en-US" sz="3600" dirty="0">
              <a:solidFill>
                <a:srgbClr val="FF0000"/>
              </a:solidFill>
              <a:cs typeface="B Titr" pitchFamily="2" charset="-78"/>
            </a:endParaRPr>
          </a:p>
        </p:txBody>
      </p:sp>
      <p:sp>
        <p:nvSpPr>
          <p:cNvPr id="6" name="Slide Number Placeholder 5"/>
          <p:cNvSpPr>
            <a:spLocks noGrp="1"/>
          </p:cNvSpPr>
          <p:nvPr>
            <p:ph type="sldNum" sz="quarter" idx="12"/>
          </p:nvPr>
        </p:nvSpPr>
        <p:spPr/>
        <p:txBody>
          <a:bodyPr/>
          <a:lstStyle/>
          <a:p>
            <a:fld id="{6A854567-A3D5-41ED-AB7C-E6BDD932197E}" type="slidenum">
              <a:rPr lang="en-US" smtClean="0"/>
              <a:pPr/>
              <a:t>25</a:t>
            </a:fld>
            <a:endParaRPr lang="en-US"/>
          </a:p>
        </p:txBody>
      </p:sp>
      <p:sp>
        <p:nvSpPr>
          <p:cNvPr id="29697" name="Rectangle 1"/>
          <p:cNvSpPr>
            <a:spLocks noChangeArrowheads="1"/>
          </p:cNvSpPr>
          <p:nvPr/>
        </p:nvSpPr>
        <p:spPr bwMode="auto">
          <a:xfrm>
            <a:off x="428596" y="1500175"/>
            <a:ext cx="80010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كف پاها صاف روي زمين قرار گيرد</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فضايي بين پشت پاها و لبه ي جلويي نشستنگاه وجود داشته باشد.</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هيچ گونه فشاري از قسمت جلوي سطح نشستنگاه به سطح خلفي ران وارد نيايد.</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فضايي بين سطح بالايي ران و سطح زيرين ميز براي حركت آزادانه وجود داشته باشد.</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آرنج ها هنگامي كه باز و عمودي است تقريبا در ارتفاع سطح رويي ميز قرار گيرد.</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تكيه گاهي مناسب در ناحيه كمر و زير تيغه شانه ها وجود داشته باشد.</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فضایی کافی بین تکیه‌گاه پشت و سطح نشستگاه برای حصول اطمینان از حرکت آزادانه کفل موجود باشد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دانش‌آموزان در هنگام نشستن وضعیتهای بدنی متفاوتی به خود می‌گیرند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ارزیابی تناسب خوب و صحیح مستلزم این است که هدف معیار توضیح داده شده در شکل رعایت شوند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a:t>
            </a:r>
            <a:endParaRPr kumimoji="0" lang="en-US" sz="32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A854567-A3D5-41ED-AB7C-E6BDD932197E}" type="slidenum">
              <a:rPr lang="en-US" smtClean="0"/>
              <a:pPr/>
              <a:t>26</a:t>
            </a:fld>
            <a:endParaRPr lang="en-US"/>
          </a:p>
        </p:txBody>
      </p:sp>
      <p:pic>
        <p:nvPicPr>
          <p:cNvPr id="11" name="Picture 10" descr="۱۱۱۱۱۱۱۱.jpg">
            <a:hlinkClick r:id="rId2" tooltip="۱۱۱۱۱۱۱۱.jpg"/>
          </p:cNvPr>
          <p:cNvPicPr/>
          <p:nvPr/>
        </p:nvPicPr>
        <p:blipFill>
          <a:blip r:embed="rId3"/>
          <a:srcRect/>
          <a:stretch>
            <a:fillRect/>
          </a:stretch>
        </p:blipFill>
        <p:spPr bwMode="auto">
          <a:xfrm>
            <a:off x="928662" y="928670"/>
            <a:ext cx="6500858" cy="507209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854567-A3D5-41ED-AB7C-E6BDD932197E}" type="slidenum">
              <a:rPr lang="en-US" smtClean="0"/>
              <a:pPr/>
              <a:t>27</a:t>
            </a:fld>
            <a:endParaRPr lang="en-US"/>
          </a:p>
        </p:txBody>
      </p:sp>
      <p:sp>
        <p:nvSpPr>
          <p:cNvPr id="6" name="Rectangle 5"/>
          <p:cNvSpPr/>
          <p:nvPr/>
        </p:nvSpPr>
        <p:spPr>
          <a:xfrm>
            <a:off x="2428860" y="357166"/>
            <a:ext cx="2529926" cy="584775"/>
          </a:xfrm>
          <a:prstGeom prst="rect">
            <a:avLst/>
          </a:prstGeom>
        </p:spPr>
        <p:txBody>
          <a:bodyPr wrap="square">
            <a:spAutoFit/>
          </a:bodyPr>
          <a:lstStyle/>
          <a:p>
            <a:pPr algn="justLow" rtl="1"/>
            <a:r>
              <a:rPr lang="ar-SA" sz="3200" b="1" dirty="0">
                <a:solidFill>
                  <a:srgbClr val="FF0000"/>
                </a:solidFill>
                <a:cs typeface="B Titr" pitchFamily="2" charset="-78"/>
              </a:rPr>
              <a:t>وضعيت نوشتن </a:t>
            </a:r>
            <a:endParaRPr lang="en-US" sz="3200" dirty="0">
              <a:solidFill>
                <a:srgbClr val="FF0000"/>
              </a:solidFill>
              <a:cs typeface="B Titr" pitchFamily="2" charset="-78"/>
            </a:endParaRPr>
          </a:p>
        </p:txBody>
      </p:sp>
      <p:sp>
        <p:nvSpPr>
          <p:cNvPr id="65537" name="Rectangle 1"/>
          <p:cNvSpPr>
            <a:spLocks noChangeArrowheads="1"/>
          </p:cNvSpPr>
          <p:nvPr/>
        </p:nvSpPr>
        <p:spPr bwMode="auto">
          <a:xfrm>
            <a:off x="571472" y="1714488"/>
            <a:ext cx="7929618"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مشخص شده است</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بينايي ، وضعيت دهي ، تقويت عضلات اندام فوقاني و شانه، برنامه ريزي حركتي، كنترل حركات ريز، هماهنگي چشم و دست، يكپارچگي بينايي</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حركتي ، استفاده ماهرانه از دست و الگوي گرفتن مداد به عنوان پيشنياز در كيفيت مهارت نوشتن مؤثر است</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a:t>
            </a:r>
            <a:endParaRPr kumimoji="0" lang="fa-IR" sz="2400" b="0" i="0" u="none" strike="noStrike" cap="none" normalizeH="0" baseline="0" dirty="0">
              <a:ln>
                <a:noFill/>
              </a:ln>
              <a:solidFill>
                <a:schemeClr val="tx1"/>
              </a:solidFill>
              <a:effectLst/>
              <a:latin typeface="BNazanin"/>
              <a:ea typeface="Calibri" pitchFamily="34" charset="0"/>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lang="fa-IR" sz="2400" dirty="0">
              <a:latin typeface="BNazanin"/>
              <a:cs typeface="B Titr"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وضعيت دهي</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مكان</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مناسب</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و</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شخصي</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براي</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نوشتن</a:t>
            </a:r>
            <a:r>
              <a:rPr kumimoji="0" lang="en-US" sz="2400" b="0" i="0" u="none" strike="noStrike" cap="none" normalizeH="0" baseline="0" dirty="0">
                <a:ln>
                  <a:noFill/>
                </a:ln>
                <a:solidFill>
                  <a:schemeClr val="tx1"/>
                </a:solidFill>
                <a:effectLst/>
                <a:latin typeface="SymbolMT"/>
                <a:ea typeface="SymbolMT"/>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دانش آموز</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هم</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در</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كلاس</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درس</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و</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هم</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در</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خانه</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انتخاب شود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32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854567-A3D5-41ED-AB7C-E6BDD932197E}" type="slidenum">
              <a:rPr lang="en-US" smtClean="0"/>
              <a:pPr/>
              <a:t>28</a:t>
            </a:fld>
            <a:endParaRPr lang="en-US"/>
          </a:p>
        </p:txBody>
      </p:sp>
      <p:pic>
        <p:nvPicPr>
          <p:cNvPr id="5" name="Picture 4" descr="Cervical_20Disc_20Buldge_20MRI"/>
          <p:cNvPicPr>
            <a:picLocks noChangeAspect="1" noChangeArrowheads="1"/>
          </p:cNvPicPr>
          <p:nvPr/>
        </p:nvPicPr>
        <p:blipFill>
          <a:blip r:embed="rId2"/>
          <a:srcRect/>
          <a:stretch>
            <a:fillRect/>
          </a:stretch>
        </p:blipFill>
        <p:spPr bwMode="auto">
          <a:xfrm>
            <a:off x="785786" y="260350"/>
            <a:ext cx="8202639" cy="62642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854567-A3D5-41ED-AB7C-E6BDD932197E}" type="slidenum">
              <a:rPr lang="en-US" smtClean="0"/>
              <a:pPr/>
              <a:t>29</a:t>
            </a:fld>
            <a:endParaRPr lang="en-US"/>
          </a:p>
        </p:txBody>
      </p:sp>
      <p:sp>
        <p:nvSpPr>
          <p:cNvPr id="6" name="Rectangle 5"/>
          <p:cNvSpPr/>
          <p:nvPr/>
        </p:nvSpPr>
        <p:spPr>
          <a:xfrm>
            <a:off x="1785918" y="285728"/>
            <a:ext cx="4572000" cy="1015663"/>
          </a:xfrm>
          <a:prstGeom prst="rect">
            <a:avLst/>
          </a:prstGeom>
        </p:spPr>
        <p:txBody>
          <a:bodyPr>
            <a:spAutoFit/>
          </a:bodyPr>
          <a:lstStyle/>
          <a:p>
            <a:pPr algn="justLow" rtl="1"/>
            <a:r>
              <a:rPr lang="fa-IR" sz="2000" dirty="0">
                <a:solidFill>
                  <a:srgbClr val="FF0000"/>
                </a:solidFill>
                <a:cs typeface="B Titr" pitchFamily="2" charset="-78"/>
              </a:rPr>
              <a:t>پوسچر رو به جلوی سر و فاصله داشتن بازوها از محور بدن باعث افزایش میزان مصرف می شود. </a:t>
            </a:r>
          </a:p>
          <a:p>
            <a:pPr algn="justLow" rtl="1"/>
            <a:endParaRPr lang="en-US" sz="2000" dirty="0">
              <a:solidFill>
                <a:srgbClr val="FF0000"/>
              </a:solidFill>
              <a:cs typeface="B Titr" pitchFamily="2" charset="-78"/>
            </a:endParaRPr>
          </a:p>
        </p:txBody>
      </p:sp>
      <p:sp>
        <p:nvSpPr>
          <p:cNvPr id="63489" name="Rectangle 1"/>
          <p:cNvSpPr>
            <a:spLocks noChangeArrowheads="1"/>
          </p:cNvSpPr>
          <p:nvPr/>
        </p:nvSpPr>
        <p:spPr bwMode="auto">
          <a:xfrm>
            <a:off x="1142976" y="2500306"/>
            <a:ext cx="6572264"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a:ln>
                  <a:noFill/>
                </a:ln>
                <a:solidFill>
                  <a:schemeClr val="tx1"/>
                </a:solidFill>
                <a:effectLst/>
                <a:latin typeface="BNazanin"/>
                <a:ea typeface="Calibri" pitchFamily="34" charset="0"/>
                <a:cs typeface="B Titr" pitchFamily="2" charset="-78"/>
              </a:rPr>
              <a:t>به اين ترتيب</a:t>
            </a:r>
            <a:r>
              <a:rPr kumimoji="0" lang="en-US" sz="20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نشيمنگاه حتماً صاف و راحت باشد ، مفصل زانوها و لگن</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90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درجه خم باشد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اگر صندلي دسته دارد باشد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دسته صندلي</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1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تا</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2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اينچ بالاتر باشد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ارتفاع پشتي صندلي طوري باشد كه ستون فقرات و شانه ها را حمايت كند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طول، عرض، ارتفاع صندلي و ميز متناسب با اندازه دانش آموز باشد</a:t>
            </a:r>
            <a:endParaRPr kumimoji="0" lang="ar-SA" sz="32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pPr rtl="1"/>
            <a:r>
              <a:rPr lang="fa-IR" dirty="0">
                <a:solidFill>
                  <a:srgbClr val="FF0000"/>
                </a:solidFill>
                <a:cs typeface="B Titr" pitchFamily="2" charset="-78"/>
              </a:rPr>
              <a:t>تعريف ارگونومي</a:t>
            </a:r>
            <a:endParaRPr lang="en-US" dirty="0">
              <a:solidFill>
                <a:srgbClr val="FF0000"/>
              </a:solidFill>
              <a:cs typeface="B Titr" pitchFamily="2" charset="-78"/>
            </a:endParaRPr>
          </a:p>
        </p:txBody>
      </p:sp>
      <p:graphicFrame>
        <p:nvGraphicFramePr>
          <p:cNvPr id="1026" name="Object 2">
            <a:hlinkClick r:id="" action="ppaction://ole?verb=0"/>
          </p:cNvPr>
          <p:cNvGraphicFramePr>
            <a:graphicFrameLocks noGrp="1"/>
          </p:cNvGraphicFramePr>
          <p:nvPr>
            <p:ph idx="1"/>
          </p:nvPr>
        </p:nvGraphicFramePr>
        <p:xfrm>
          <a:off x="1714480" y="1643050"/>
          <a:ext cx="5727700" cy="3578225"/>
        </p:xfrm>
        <a:graphic>
          <a:graphicData uri="http://schemas.openxmlformats.org/presentationml/2006/ole">
            <mc:AlternateContent xmlns:mc="http://schemas.openxmlformats.org/markup-compatibility/2006">
              <mc:Choice xmlns:v="urn:schemas-microsoft-com:vml" Requires="v">
                <p:oleObj spid="_x0000_s1025" name="GALLERY" r:id="rId3" imgW="5728474" imgH="3581781" progId="">
                  <p:embed/>
                </p:oleObj>
              </mc:Choice>
              <mc:Fallback>
                <p:oleObj name="GALLERY" r:id="rId3" imgW="5728474" imgH="3581781" progId="">
                  <p:embed/>
                  <p:pic>
                    <p:nvPicPr>
                      <p:cNvPr id="1026" name="Object 2">
                        <a:hlinkClick r:id="" action="ppaction://ole?verb=0"/>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480" y="1643050"/>
                        <a:ext cx="572770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0"/>
          <p:cNvSpPr>
            <a:spLocks noChangeArrowheads="1"/>
          </p:cNvSpPr>
          <p:nvPr/>
        </p:nvSpPr>
        <p:spPr bwMode="auto">
          <a:xfrm>
            <a:off x="1799642" y="3674397"/>
            <a:ext cx="1598195" cy="397545"/>
          </a:xfrm>
          <a:prstGeom prst="rect">
            <a:avLst/>
          </a:prstGeom>
          <a:noFill/>
          <a:ln w="12700">
            <a:noFill/>
            <a:miter lim="800000"/>
            <a:headEnd/>
            <a:tailEnd/>
          </a:ln>
          <a:effectLst/>
        </p:spPr>
        <p:txBody>
          <a:bodyPr wrap="none" lIns="90488" tIns="44450" rIns="90488" bIns="44450">
            <a:spAutoFit/>
          </a:bodyPr>
          <a:lstStyle/>
          <a:p>
            <a:pPr algn="ctr"/>
            <a:r>
              <a:rPr lang="fa-IR" sz="2000" dirty="0">
                <a:latin typeface="Arial" charset="0"/>
                <a:cs typeface="B Titr" pitchFamily="2" charset="-78"/>
              </a:rPr>
              <a:t>نيازمنديهاي كار</a:t>
            </a:r>
            <a:endParaRPr lang="en-US" sz="2000" dirty="0">
              <a:latin typeface="Arial" charset="0"/>
              <a:cs typeface="B Titr" pitchFamily="2" charset="-78"/>
            </a:endParaRPr>
          </a:p>
        </p:txBody>
      </p:sp>
      <p:sp>
        <p:nvSpPr>
          <p:cNvPr id="6" name="Rectangle 10"/>
          <p:cNvSpPr>
            <a:spLocks noChangeArrowheads="1"/>
          </p:cNvSpPr>
          <p:nvPr/>
        </p:nvSpPr>
        <p:spPr bwMode="auto">
          <a:xfrm>
            <a:off x="5697578" y="3745835"/>
            <a:ext cx="1774526" cy="397545"/>
          </a:xfrm>
          <a:prstGeom prst="rect">
            <a:avLst/>
          </a:prstGeom>
          <a:noFill/>
          <a:ln w="12700">
            <a:noFill/>
            <a:miter lim="800000"/>
            <a:headEnd/>
            <a:tailEnd/>
          </a:ln>
          <a:effectLst/>
        </p:spPr>
        <p:txBody>
          <a:bodyPr wrap="none" lIns="90488" tIns="44450" rIns="90488" bIns="44450">
            <a:spAutoFit/>
          </a:bodyPr>
          <a:lstStyle/>
          <a:p>
            <a:pPr algn="ctr"/>
            <a:r>
              <a:rPr lang="fa-IR" sz="2000" dirty="0">
                <a:latin typeface="Arial" charset="0"/>
                <a:cs typeface="B Titr" pitchFamily="2" charset="-78"/>
              </a:rPr>
              <a:t>توانايي هاي افراد</a:t>
            </a:r>
            <a:endParaRPr lang="en-US" sz="2000" dirty="0">
              <a:latin typeface="Arial" charset="0"/>
              <a:cs typeface="B Titr" pitchFamily="2" charset="-78"/>
            </a:endParaRPr>
          </a:p>
        </p:txBody>
      </p:sp>
      <p:sp>
        <p:nvSpPr>
          <p:cNvPr id="7" name="Rectangle 6"/>
          <p:cNvSpPr/>
          <p:nvPr/>
        </p:nvSpPr>
        <p:spPr>
          <a:xfrm>
            <a:off x="142844" y="5357826"/>
            <a:ext cx="8215370" cy="1200329"/>
          </a:xfrm>
          <a:prstGeom prst="rect">
            <a:avLst/>
          </a:prstGeom>
        </p:spPr>
        <p:txBody>
          <a:bodyPr wrap="square">
            <a:spAutoFit/>
          </a:bodyPr>
          <a:lstStyle/>
          <a:p>
            <a:pPr lvl="1" algn="justLow" rtl="1"/>
            <a:r>
              <a:rPr lang="fa-IR" sz="2400" dirty="0">
                <a:cs typeface="B Titr" pitchFamily="2" charset="-78"/>
              </a:rPr>
              <a:t>ارگونومي راهي براي انجام دقيقتر و هوشمندانه تر كارو فعاليتها(نه مشكل تر) با طراحي وسائل، تجهيزات، ايستگاههاي كار و وظايف براي تطابق كار با فرد (نه تطابق فرد با كار) است.</a:t>
            </a:r>
            <a:endParaRPr lang="en-US" sz="2400" dirty="0">
              <a:cs typeface="B Titr" pitchFamily="2" charset="-78"/>
            </a:endParaRPr>
          </a:p>
        </p:txBody>
      </p:sp>
      <p:sp>
        <p:nvSpPr>
          <p:cNvPr id="8" name="Slide Number Placeholder 7"/>
          <p:cNvSpPr>
            <a:spLocks noGrp="1"/>
          </p:cNvSpPr>
          <p:nvPr>
            <p:ph type="sldNum" sz="quarter" idx="12"/>
          </p:nvPr>
        </p:nvSpPr>
        <p:spPr/>
        <p:txBody>
          <a:bodyPr/>
          <a:lstStyle/>
          <a:p>
            <a:fld id="{6A854567-A3D5-41ED-AB7C-E6BDD932197E}"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854567-A3D5-41ED-AB7C-E6BDD932197E}" type="slidenum">
              <a:rPr lang="en-US" smtClean="0"/>
              <a:pPr/>
              <a:t>30</a:t>
            </a:fld>
            <a:endParaRPr lang="en-US"/>
          </a:p>
        </p:txBody>
      </p:sp>
      <p:sp>
        <p:nvSpPr>
          <p:cNvPr id="6" name="Freeform 7"/>
          <p:cNvSpPr>
            <a:spLocks/>
          </p:cNvSpPr>
          <p:nvPr/>
        </p:nvSpPr>
        <p:spPr bwMode="auto">
          <a:xfrm>
            <a:off x="4857752" y="2285992"/>
            <a:ext cx="481013" cy="1009650"/>
          </a:xfrm>
          <a:custGeom>
            <a:avLst/>
            <a:gdLst>
              <a:gd name="T0" fmla="*/ 0 w 303"/>
              <a:gd name="T1" fmla="*/ 636 h 636"/>
              <a:gd name="T2" fmla="*/ 91 w 303"/>
              <a:gd name="T3" fmla="*/ 273 h 636"/>
              <a:gd name="T4" fmla="*/ 273 w 303"/>
              <a:gd name="T5" fmla="*/ 137 h 636"/>
              <a:gd name="T6" fmla="*/ 273 w 303"/>
              <a:gd name="T7" fmla="*/ 0 h 636"/>
              <a:gd name="T8" fmla="*/ 0 60000 65536"/>
              <a:gd name="T9" fmla="*/ 0 60000 65536"/>
              <a:gd name="T10" fmla="*/ 0 60000 65536"/>
              <a:gd name="T11" fmla="*/ 0 60000 65536"/>
              <a:gd name="T12" fmla="*/ 0 w 303"/>
              <a:gd name="T13" fmla="*/ 0 h 636"/>
              <a:gd name="T14" fmla="*/ 303 w 303"/>
              <a:gd name="T15" fmla="*/ 636 h 636"/>
            </a:gdLst>
            <a:ahLst/>
            <a:cxnLst>
              <a:cxn ang="T8">
                <a:pos x="T0" y="T1"/>
              </a:cxn>
              <a:cxn ang="T9">
                <a:pos x="T2" y="T3"/>
              </a:cxn>
              <a:cxn ang="T10">
                <a:pos x="T4" y="T5"/>
              </a:cxn>
              <a:cxn ang="T11">
                <a:pos x="T6" y="T7"/>
              </a:cxn>
            </a:cxnLst>
            <a:rect l="T12" t="T13" r="T14" b="T15"/>
            <a:pathLst>
              <a:path w="303" h="636">
                <a:moveTo>
                  <a:pt x="0" y="636"/>
                </a:moveTo>
                <a:cubicBezTo>
                  <a:pt x="23" y="496"/>
                  <a:pt x="46" y="356"/>
                  <a:pt x="91" y="273"/>
                </a:cubicBezTo>
                <a:cubicBezTo>
                  <a:pt x="136" y="190"/>
                  <a:pt x="243" y="183"/>
                  <a:pt x="273" y="137"/>
                </a:cubicBezTo>
                <a:cubicBezTo>
                  <a:pt x="303" y="91"/>
                  <a:pt x="273" y="23"/>
                  <a:pt x="273" y="0"/>
                </a:cubicBezTo>
              </a:path>
            </a:pathLst>
          </a:custGeom>
          <a:noFill/>
          <a:ln w="38100">
            <a:solidFill>
              <a:srgbClr val="FF0000"/>
            </a:solidFill>
            <a:round/>
            <a:headEnd/>
            <a:tailEnd/>
          </a:ln>
        </p:spPr>
        <p:txBody>
          <a:bodyPr/>
          <a:lstStyle/>
          <a:p>
            <a:endParaRPr lang="en-US"/>
          </a:p>
        </p:txBody>
      </p:sp>
      <p:sp>
        <p:nvSpPr>
          <p:cNvPr id="7" name="Line 5"/>
          <p:cNvSpPr>
            <a:spLocks noChangeShapeType="1"/>
          </p:cNvSpPr>
          <p:nvPr/>
        </p:nvSpPr>
        <p:spPr bwMode="auto">
          <a:xfrm flipH="1">
            <a:off x="4643438" y="3929066"/>
            <a:ext cx="1296988" cy="0"/>
          </a:xfrm>
          <a:prstGeom prst="line">
            <a:avLst/>
          </a:prstGeom>
          <a:noFill/>
          <a:ln w="38100">
            <a:solidFill>
              <a:srgbClr val="FF0000"/>
            </a:solidFill>
            <a:round/>
            <a:headEnd/>
            <a:tailEnd type="triangle" w="med" len="med"/>
          </a:ln>
        </p:spPr>
        <p:txBody>
          <a:bodyPr/>
          <a:lstStyle/>
          <a:p>
            <a:endParaRPr lang="en-US"/>
          </a:p>
        </p:txBody>
      </p:sp>
      <p:sp>
        <p:nvSpPr>
          <p:cNvPr id="8" name="Rectangle 7"/>
          <p:cNvSpPr/>
          <p:nvPr/>
        </p:nvSpPr>
        <p:spPr>
          <a:xfrm>
            <a:off x="0" y="428604"/>
            <a:ext cx="2643174" cy="1477328"/>
          </a:xfrm>
          <a:prstGeom prst="rect">
            <a:avLst/>
          </a:prstGeom>
        </p:spPr>
        <p:txBody>
          <a:bodyPr wrap="square">
            <a:spAutoFit/>
          </a:bodyPr>
          <a:lstStyle/>
          <a:p>
            <a:pPr algn="justLow" rtl="1"/>
            <a:r>
              <a:rPr lang="fa-IR" dirty="0">
                <a:cs typeface="B Titr" pitchFamily="2" charset="-78"/>
              </a:rPr>
              <a:t>نشستن بدون داشتن حمایت مناسب کمر خدود 40 درصد فشار وارده بر ستون فقرات را نسبت به حالت ایستاده افزایش می دهد</a:t>
            </a:r>
            <a:endParaRPr lang="en-US" dirty="0">
              <a:cs typeface="B Titr" pitchFamily="2" charset="-78"/>
            </a:endParaRPr>
          </a:p>
        </p:txBody>
      </p:sp>
      <p:sp>
        <p:nvSpPr>
          <p:cNvPr id="9" name="Rectangle 8"/>
          <p:cNvSpPr/>
          <p:nvPr/>
        </p:nvSpPr>
        <p:spPr>
          <a:xfrm>
            <a:off x="7072330" y="857232"/>
            <a:ext cx="2000232" cy="2031325"/>
          </a:xfrm>
          <a:prstGeom prst="rect">
            <a:avLst/>
          </a:prstGeom>
        </p:spPr>
        <p:txBody>
          <a:bodyPr wrap="square">
            <a:spAutoFit/>
          </a:bodyPr>
          <a:lstStyle/>
          <a:p>
            <a:pPr algn="justLow" rtl="1"/>
            <a:r>
              <a:rPr lang="fa-IR" dirty="0">
                <a:cs typeface="B Titr" pitchFamily="2" charset="-78"/>
              </a:rPr>
              <a:t>در مدت خمش و پیچش به سمت جلو که یکی از پوسچرهای متداول دانش آموزان است فشار وارده حدود 400 درصد افزایش می یابد.</a:t>
            </a:r>
            <a:endParaRPr lang="en-US" dirty="0">
              <a:cs typeface="B Titr" pitchFamily="2" charset="-78"/>
            </a:endParaRPr>
          </a:p>
        </p:txBody>
      </p:sp>
      <p:pic>
        <p:nvPicPr>
          <p:cNvPr id="10" name="Picture 9"/>
          <p:cNvPicPr/>
          <p:nvPr/>
        </p:nvPicPr>
        <p:blipFill>
          <a:blip r:embed="rId2"/>
          <a:srcRect/>
          <a:stretch>
            <a:fillRect/>
          </a:stretch>
        </p:blipFill>
        <p:spPr bwMode="auto">
          <a:xfrm>
            <a:off x="2786050" y="357166"/>
            <a:ext cx="4000528" cy="4286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justLow" rtl="1"/>
            <a:r>
              <a:rPr lang="fa-IR" sz="3600" dirty="0">
                <a:solidFill>
                  <a:srgbClr val="FF0000"/>
                </a:solidFill>
                <a:cs typeface="B Titr" pitchFamily="2" charset="-78"/>
              </a:rPr>
              <a:t>چه فاكتورهايي باعث بروز </a:t>
            </a:r>
            <a:r>
              <a:rPr lang="en-US" sz="3600" dirty="0">
                <a:solidFill>
                  <a:srgbClr val="FF0000"/>
                </a:solidFill>
                <a:cs typeface="B Titr" pitchFamily="2" charset="-78"/>
              </a:rPr>
              <a:t>WMSDs</a:t>
            </a:r>
            <a:r>
              <a:rPr lang="fa-IR" sz="3600" dirty="0">
                <a:solidFill>
                  <a:srgbClr val="FF0000"/>
                </a:solidFill>
                <a:cs typeface="B Titr" pitchFamily="2" charset="-78"/>
              </a:rPr>
              <a:t> مي شود؟</a:t>
            </a:r>
            <a:endParaRPr lang="en-US" sz="3600" dirty="0">
              <a:solidFill>
                <a:srgbClr val="FF0000"/>
              </a:solidFill>
              <a:cs typeface="B Titr" pitchFamily="2" charset="-78"/>
            </a:endParaRPr>
          </a:p>
        </p:txBody>
      </p:sp>
      <p:sp>
        <p:nvSpPr>
          <p:cNvPr id="6" name="Rectangle 4"/>
          <p:cNvSpPr>
            <a:spLocks noChangeArrowheads="1"/>
          </p:cNvSpPr>
          <p:nvPr/>
        </p:nvSpPr>
        <p:spPr bwMode="auto">
          <a:xfrm>
            <a:off x="714348" y="5715016"/>
            <a:ext cx="8175665" cy="584775"/>
          </a:xfrm>
          <a:prstGeom prst="rect">
            <a:avLst/>
          </a:prstGeom>
          <a:noFill/>
          <a:ln w="12700">
            <a:noFill/>
            <a:miter lim="800000"/>
            <a:headEnd/>
            <a:tailEnd/>
          </a:ln>
          <a:effectLst/>
        </p:spPr>
        <p:txBody>
          <a:bodyPr wrap="square">
            <a:spAutoFit/>
          </a:bodyPr>
          <a:lstStyle/>
          <a:p>
            <a:pPr algn="r" rtl="1">
              <a:buClr>
                <a:srgbClr val="00FF00"/>
              </a:buClr>
              <a:buFont typeface="Symbol" pitchFamily="18" charset="2"/>
              <a:buChar char="¨"/>
            </a:pPr>
            <a:r>
              <a:rPr lang="fa-IR" sz="3200" dirty="0">
                <a:cs typeface="B Titr" pitchFamily="2" charset="-78"/>
              </a:rPr>
              <a:t>چنگش وسايل كوچك براي مدت طولاني</a:t>
            </a:r>
            <a:endParaRPr lang="en-US" dirty="0">
              <a:cs typeface="B Titr" pitchFamily="2" charset="-78"/>
            </a:endParaRPr>
          </a:p>
        </p:txBody>
      </p:sp>
      <p:sp>
        <p:nvSpPr>
          <p:cNvPr id="7" name="Slide Number Placeholder 6"/>
          <p:cNvSpPr>
            <a:spLocks noGrp="1"/>
          </p:cNvSpPr>
          <p:nvPr>
            <p:ph type="sldNum" sz="quarter" idx="12"/>
          </p:nvPr>
        </p:nvSpPr>
        <p:spPr/>
        <p:txBody>
          <a:bodyPr/>
          <a:lstStyle/>
          <a:p>
            <a:fld id="{6A854567-A3D5-41ED-AB7C-E6BDD932197E}" type="slidenum">
              <a:rPr lang="en-US" smtClean="0"/>
              <a:pPr/>
              <a:t>31</a:t>
            </a:fld>
            <a:endParaRPr lang="en-US"/>
          </a:p>
        </p:txBody>
      </p:sp>
      <p:pic>
        <p:nvPicPr>
          <p:cNvPr id="9" name="Picture 8"/>
          <p:cNvPicPr/>
          <p:nvPr/>
        </p:nvPicPr>
        <p:blipFill>
          <a:blip r:embed="rId2"/>
          <a:srcRect/>
          <a:stretch>
            <a:fillRect/>
          </a:stretch>
        </p:blipFill>
        <p:spPr bwMode="auto">
          <a:xfrm>
            <a:off x="857224" y="1857364"/>
            <a:ext cx="4472013" cy="3429024"/>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lvl="0" rtl="1" fontAlgn="base">
              <a:spcAft>
                <a:spcPct val="0"/>
              </a:spcAft>
            </a:pPr>
            <a:r>
              <a:rPr lang="ar-SA" sz="3600" dirty="0">
                <a:solidFill>
                  <a:srgbClr val="FF0000"/>
                </a:solidFill>
                <a:latin typeface="BNazanin"/>
                <a:ea typeface="Calibri" pitchFamily="34" charset="0"/>
                <a:cs typeface="B Titr" pitchFamily="2" charset="-78"/>
              </a:rPr>
              <a:t>رنگ فضاهاي آموزشي</a:t>
            </a:r>
            <a:endParaRPr lang="en-US" sz="3600" dirty="0">
              <a:solidFill>
                <a:srgbClr val="FF0000"/>
              </a:solidFill>
              <a:latin typeface="BNazanin"/>
              <a:ea typeface="Calibri" pitchFamily="34" charset="0"/>
              <a:cs typeface="B Titr" pitchFamily="2" charset="-78"/>
            </a:endParaRPr>
          </a:p>
        </p:txBody>
      </p:sp>
      <p:sp>
        <p:nvSpPr>
          <p:cNvPr id="7" name="Slide Number Placeholder 6"/>
          <p:cNvSpPr>
            <a:spLocks noGrp="1"/>
          </p:cNvSpPr>
          <p:nvPr>
            <p:ph type="sldNum" sz="quarter" idx="12"/>
          </p:nvPr>
        </p:nvSpPr>
        <p:spPr/>
        <p:txBody>
          <a:bodyPr/>
          <a:lstStyle/>
          <a:p>
            <a:fld id="{6A854567-A3D5-41ED-AB7C-E6BDD932197E}" type="slidenum">
              <a:rPr lang="en-US" smtClean="0"/>
              <a:pPr/>
              <a:t>32</a:t>
            </a:fld>
            <a:endParaRPr lang="en-US"/>
          </a:p>
        </p:txBody>
      </p:sp>
      <p:sp>
        <p:nvSpPr>
          <p:cNvPr id="51201" name="Rectangle 1"/>
          <p:cNvSpPr>
            <a:spLocks noChangeArrowheads="1"/>
          </p:cNvSpPr>
          <p:nvPr/>
        </p:nvSpPr>
        <p:spPr bwMode="auto">
          <a:xfrm>
            <a:off x="571472" y="1643050"/>
            <a:ext cx="763594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b="0" i="0" u="none" strike="noStrike" cap="none" normalizeH="0" baseline="0" dirty="0">
                <a:ln>
                  <a:noFill/>
                </a:ln>
                <a:solidFill>
                  <a:schemeClr val="tx1"/>
                </a:solidFill>
                <a:effectLst/>
                <a:latin typeface="BNazanin"/>
                <a:ea typeface="Calibri" pitchFamily="34" charset="0"/>
                <a:cs typeface="B Titr" pitchFamily="2" charset="-78"/>
              </a:rPr>
              <a:t>رنگ به عنوان عنصر تفكيك ناپذير ارگونومي تاثير فراوان بر رفتار دانش آموزان دارد و حالات رواني و عاطفي آنها را بشدت تحت تاثير قرار مي دهد</a:t>
            </a:r>
            <a:r>
              <a:rPr kumimoji="0" lang="en-US"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p:txBody>
      </p:sp>
      <p:sp>
        <p:nvSpPr>
          <p:cNvPr id="51202" name="Rectangle 2"/>
          <p:cNvSpPr>
            <a:spLocks noChangeArrowheads="1"/>
          </p:cNvSpPr>
          <p:nvPr/>
        </p:nvSpPr>
        <p:spPr bwMode="auto">
          <a:xfrm>
            <a:off x="785786" y="2857496"/>
            <a:ext cx="7429552"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0" i="0" u="none" strike="noStrike" cap="none" normalizeH="0" baseline="0" dirty="0">
                <a:ln>
                  <a:noFill/>
                </a:ln>
                <a:solidFill>
                  <a:srgbClr val="FF0000"/>
                </a:solidFill>
                <a:effectLst/>
                <a:latin typeface="BNazanin" charset="-78"/>
                <a:ea typeface="Calibri" pitchFamily="34" charset="0"/>
                <a:cs typeface="B Titr" pitchFamily="2" charset="-78"/>
              </a:rPr>
              <a:t>مقررات رنگ برای فعالیت‌های آموزشی:</a:t>
            </a:r>
            <a:endParaRPr kumimoji="0" lang="en-US" sz="3200" b="0" i="0" u="none" strike="noStrike" cap="none" normalizeH="0" baseline="0" dirty="0">
              <a:ln>
                <a:noFill/>
              </a:ln>
              <a:solidFill>
                <a:srgbClr val="FF0000"/>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مراکز تفریحی:رنگ‌های محرک و تحریک کننده</a:t>
            </a:r>
            <a:endParaRPr kumimoji="0" lang="en-US" sz="20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مقطع ابتدایی:قرمز،آبی،زرد مخلوط با سفید.</a:t>
            </a:r>
            <a:endParaRPr kumimoji="0" lang="en-US" sz="20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مقطع راهنمایی و دبیرستان:که نیازمند به دید دقیق و وظایف فکری می‌باشند:آبی_سبز،سبز،خاکستری یا بژ(رنگ قهوه‌ای روشن مایل به زرد خاکستری).</a:t>
            </a:r>
            <a:endParaRPr kumimoji="0" lang="en-US" sz="20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غذاخوری:زرد هلویی،صورتی،فیروزه‌ای.</a:t>
            </a:r>
            <a:endParaRPr kumimoji="0" lang="en-US" sz="20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سالن‌های ورزشی:تن‌های زرد یا خنثی.</a:t>
            </a:r>
            <a:endParaRPr kumimoji="0" lang="en-US" sz="20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سالن کنفرانس:سبز،رنگ آب،زردهلویی.</a:t>
            </a:r>
            <a:endParaRPr kumimoji="0" lang="ar-SA" sz="28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854567-A3D5-41ED-AB7C-E6BDD932197E}" type="slidenum">
              <a:rPr lang="en-US" smtClean="0"/>
              <a:pPr/>
              <a:t>33</a:t>
            </a:fld>
            <a:endParaRPr lang="en-US"/>
          </a:p>
        </p:txBody>
      </p:sp>
      <p:sp>
        <p:nvSpPr>
          <p:cNvPr id="7" name="Title 6"/>
          <p:cNvSpPr>
            <a:spLocks noGrp="1"/>
          </p:cNvSpPr>
          <p:nvPr>
            <p:ph type="title"/>
          </p:nvPr>
        </p:nvSpPr>
        <p:spPr/>
        <p:txBody>
          <a:bodyPr/>
          <a:lstStyle/>
          <a:p>
            <a:r>
              <a:rPr lang="ar-SA" dirty="0">
                <a:solidFill>
                  <a:srgbClr val="FF0000"/>
                </a:solidFill>
                <a:cs typeface="B Titr" pitchFamily="2" charset="-78"/>
              </a:rPr>
              <a:t>روشنايي</a:t>
            </a:r>
            <a:endParaRPr lang="en-US" dirty="0">
              <a:solidFill>
                <a:srgbClr val="FF0000"/>
              </a:solidFill>
              <a:cs typeface="B Titr" pitchFamily="2" charset="-78"/>
            </a:endParaRPr>
          </a:p>
        </p:txBody>
      </p:sp>
      <p:sp>
        <p:nvSpPr>
          <p:cNvPr id="61443" name="Rectangle 3"/>
          <p:cNvSpPr>
            <a:spLocks noChangeArrowheads="1"/>
          </p:cNvSpPr>
          <p:nvPr/>
        </p:nvSpPr>
        <p:spPr bwMode="auto">
          <a:xfrm>
            <a:off x="571472" y="2500306"/>
            <a:ext cx="7143768"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a:ln>
                  <a:noFill/>
                </a:ln>
                <a:solidFill>
                  <a:schemeClr val="tx1"/>
                </a:solidFill>
                <a:effectLst/>
                <a:latin typeface="BNazanin"/>
                <a:ea typeface="Calibri" pitchFamily="34" charset="0"/>
                <a:cs typeface="B Titr" pitchFamily="2" charset="-78"/>
              </a:rPr>
              <a:t>عواملي كه در تامين روشنايي نوركلاس ها موثر هستند، عبارتند از ابعاد پنجره هاي نورگير، نوع تخته تدريس، رنگ كلاس، رنگ و شفافيت وسايل موجود و ميز در كلاس</a:t>
            </a:r>
            <a:r>
              <a:rPr kumimoji="0" lang="en-US" sz="20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8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normAutofit fontScale="90000"/>
          </a:bodyPr>
          <a:lstStyle/>
          <a:p>
            <a:pPr lvl="0"/>
            <a:r>
              <a:rPr lang="fa-IR" dirty="0">
                <a:solidFill>
                  <a:srgbClr val="FF0000"/>
                </a:solidFill>
                <a:effectLst>
                  <a:outerShdw blurRad="38100" dist="38100" dir="2700000" algn="tl">
                    <a:srgbClr val="000000"/>
                  </a:outerShdw>
                </a:effectLst>
                <a:cs typeface="B Titr" pitchFamily="2" charset="-78"/>
              </a:rPr>
              <a:t> </a:t>
            </a:r>
            <a:r>
              <a:rPr lang="ar-SA" dirty="0">
                <a:solidFill>
                  <a:srgbClr val="FF0000"/>
                </a:solidFill>
                <a:effectLst>
                  <a:outerShdw blurRad="38100" dist="38100" dir="2700000" algn="tl">
                    <a:srgbClr val="000000"/>
                  </a:outerShdw>
                </a:effectLst>
                <a:cs typeface="B Titr" pitchFamily="2" charset="-78"/>
              </a:rPr>
              <a:t>دستشويي</a:t>
            </a:r>
            <a:br>
              <a:rPr lang="en-US" sz="5400" dirty="0">
                <a:latin typeface="BNazanin" charset="-78"/>
                <a:ea typeface="Calibri" pitchFamily="34" charset="0"/>
                <a:cs typeface="B Titr" pitchFamily="2" charset="-78"/>
              </a:rPr>
            </a:br>
            <a:endParaRPr lang="en-US" dirty="0">
              <a:solidFill>
                <a:srgbClr val="FF0000"/>
              </a:solidFill>
              <a:cs typeface="B Titr" pitchFamily="2" charset="-78"/>
            </a:endParaRPr>
          </a:p>
        </p:txBody>
      </p:sp>
      <p:sp>
        <p:nvSpPr>
          <p:cNvPr id="9" name="Slide Number Placeholder 8"/>
          <p:cNvSpPr>
            <a:spLocks noGrp="1"/>
          </p:cNvSpPr>
          <p:nvPr>
            <p:ph type="sldNum" sz="quarter" idx="12"/>
          </p:nvPr>
        </p:nvSpPr>
        <p:spPr/>
        <p:txBody>
          <a:bodyPr/>
          <a:lstStyle/>
          <a:p>
            <a:fld id="{6A854567-A3D5-41ED-AB7C-E6BDD932197E}" type="slidenum">
              <a:rPr lang="en-US" smtClean="0"/>
              <a:pPr/>
              <a:t>34</a:t>
            </a:fld>
            <a:endParaRPr lang="en-US"/>
          </a:p>
        </p:txBody>
      </p:sp>
      <p:sp>
        <p:nvSpPr>
          <p:cNvPr id="21507" name="Rectangle 3"/>
          <p:cNvSpPr>
            <a:spLocks noChangeArrowheads="1"/>
          </p:cNvSpPr>
          <p:nvPr/>
        </p:nvSpPr>
        <p:spPr bwMode="auto">
          <a:xfrm>
            <a:off x="285720" y="1714488"/>
            <a:ext cx="828677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ارتفاع</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دست</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شويي</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ها</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بايد</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متناسب</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با</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سن دانش</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آموزان</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در</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سه</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دوره</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تحصيلي</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ابتدايي</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راهنمايي</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و متوسطه</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در</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نظر</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گرفته</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000" b="0" i="0" u="none" strike="noStrike" cap="none" normalizeH="0" baseline="0" dirty="0">
                <a:ln>
                  <a:noFill/>
                </a:ln>
                <a:solidFill>
                  <a:schemeClr val="tx1"/>
                </a:solidFill>
                <a:effectLst/>
                <a:latin typeface="BNazanin" charset="-78"/>
                <a:ea typeface="Calibri" pitchFamily="34" charset="0"/>
                <a:cs typeface="B Titr" pitchFamily="2" charset="-78"/>
              </a:rPr>
              <a:t>شود</a:t>
            </a:r>
            <a:r>
              <a:rPr kumimoji="0" lang="en-US" sz="2000" b="0" i="0" u="none" strike="noStrike" cap="none" normalizeH="0" baseline="0" dirty="0">
                <a:ln>
                  <a:noFill/>
                </a:ln>
                <a:solidFill>
                  <a:schemeClr val="tx1"/>
                </a:solidFill>
                <a:effectLst/>
                <a:latin typeface="BNazanin" charset="-78"/>
                <a:ea typeface="Calibri" pitchFamily="34" charset="0"/>
                <a:cs typeface="B Titr" pitchFamily="2" charset="-78"/>
              </a:rPr>
              <a:t>. </a:t>
            </a:r>
            <a:endParaRPr kumimoji="0" lang="en-US" sz="28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a:xfrm>
            <a:off x="571472" y="285728"/>
            <a:ext cx="7772400" cy="792163"/>
          </a:xfrm>
          <a:noFill/>
          <a:ln/>
        </p:spPr>
        <p:txBody>
          <a:bodyPr>
            <a:normAutofit fontScale="90000"/>
          </a:bodyPr>
          <a:lstStyle/>
          <a:p>
            <a:pPr lvl="0"/>
            <a:r>
              <a:rPr lang="ar-SA" sz="4000" dirty="0">
                <a:solidFill>
                  <a:srgbClr val="FF0000"/>
                </a:solidFill>
                <a:latin typeface="BNazanin" charset="-78"/>
                <a:ea typeface="Calibri" pitchFamily="34" charset="0"/>
                <a:cs typeface="B Titr" pitchFamily="2" charset="-78"/>
              </a:rPr>
              <a:t>كوله پشتي</a:t>
            </a:r>
            <a:br>
              <a:rPr lang="en-US" sz="4000" dirty="0">
                <a:solidFill>
                  <a:srgbClr val="FF0000"/>
                </a:solidFill>
                <a:latin typeface="Arial" pitchFamily="34" charset="0"/>
                <a:cs typeface="B Titr" pitchFamily="2" charset="-78"/>
              </a:rPr>
            </a:br>
            <a:br>
              <a:rPr lang="en-US" sz="4000" b="1" dirty="0">
                <a:solidFill>
                  <a:srgbClr val="FF0000"/>
                </a:solidFill>
                <a:effectLst>
                  <a:outerShdw blurRad="38100" dist="38100" dir="2700000" algn="tl">
                    <a:srgbClr val="000000"/>
                  </a:outerShdw>
                </a:effectLst>
              </a:rPr>
            </a:br>
            <a:r>
              <a:rPr lang="en-US" sz="3600" b="1" dirty="0">
                <a:solidFill>
                  <a:srgbClr val="FF0000"/>
                </a:solidFill>
                <a:effectLst>
                  <a:outerShdw blurRad="38100" dist="38100" dir="2700000" algn="tl">
                    <a:srgbClr val="000000"/>
                  </a:outerShdw>
                </a:effectLst>
              </a:rPr>
              <a:t> </a:t>
            </a:r>
            <a:endParaRPr lang="en-US" sz="4000" b="1" dirty="0">
              <a:solidFill>
                <a:srgbClr val="FF0000"/>
              </a:solidFill>
              <a:effectLst>
                <a:outerShdw blurRad="38100" dist="38100" dir="2700000" algn="tl">
                  <a:srgbClr val="000000"/>
                </a:outerShdw>
              </a:effectLst>
            </a:endParaRPr>
          </a:p>
        </p:txBody>
      </p:sp>
      <p:sp>
        <p:nvSpPr>
          <p:cNvPr id="7" name="Slide Number Placeholder 6"/>
          <p:cNvSpPr>
            <a:spLocks noGrp="1"/>
          </p:cNvSpPr>
          <p:nvPr>
            <p:ph type="sldNum" sz="quarter" idx="12"/>
          </p:nvPr>
        </p:nvSpPr>
        <p:spPr/>
        <p:txBody>
          <a:bodyPr/>
          <a:lstStyle/>
          <a:p>
            <a:fld id="{6A854567-A3D5-41ED-AB7C-E6BDD932197E}" type="slidenum">
              <a:rPr lang="en-US" smtClean="0"/>
              <a:pPr/>
              <a:t>35</a:t>
            </a:fld>
            <a:endParaRPr lang="en-US"/>
          </a:p>
        </p:txBody>
      </p:sp>
      <p:sp>
        <p:nvSpPr>
          <p:cNvPr id="34817" name="Rectangle 1"/>
          <p:cNvSpPr>
            <a:spLocks noChangeArrowheads="1"/>
          </p:cNvSpPr>
          <p:nvPr/>
        </p:nvSpPr>
        <p:spPr bwMode="auto">
          <a:xfrm>
            <a:off x="428596" y="428604"/>
            <a:ext cx="742952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a:ln>
                  <a:noFill/>
                </a:ln>
                <a:solidFill>
                  <a:schemeClr val="tx1"/>
                </a:solidFill>
                <a:effectLst/>
                <a:latin typeface="BNazanin" charset="-78"/>
                <a:ea typeface="Calibri" pitchFamily="34" charset="0"/>
                <a:cs typeface="B Titr" pitchFamily="2" charset="-78"/>
              </a:rPr>
              <a:t>حمل وسايل مدرسه ارتباط مستقيمي با سلامت فيزيكي كودكان مدرسه اي دارد.</a:t>
            </a:r>
            <a:endParaRPr kumimoji="0" lang="en-US" sz="22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22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200" b="0" i="0" u="none" strike="noStrike" cap="none" normalizeH="0" baseline="0" dirty="0">
                <a:ln>
                  <a:noFill/>
                </a:ln>
                <a:solidFill>
                  <a:srgbClr val="FF0000"/>
                </a:solidFill>
                <a:effectLst/>
                <a:latin typeface="BNazanin" charset="-78"/>
                <a:ea typeface="Calibri" pitchFamily="34" charset="0"/>
                <a:cs typeface="B Titr" pitchFamily="2" charset="-78"/>
              </a:rPr>
              <a:t>خصوصيات ظاهري يك كوله مناسب به شرح زير است. </a:t>
            </a:r>
            <a:endParaRPr kumimoji="0" lang="en-US" sz="2200" b="0" i="0" u="none" strike="noStrike" cap="none" normalizeH="0" baseline="0" dirty="0">
              <a:ln>
                <a:noFill/>
              </a:ln>
              <a:solidFill>
                <a:srgbClr val="FF0000"/>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اندازهي كوله را متناسب با سن و انداز هي دانش</a:t>
            </a:r>
            <a:r>
              <a:rPr kumimoji="0" lang="ar-SA" sz="2400" b="0" i="0" u="none" strike="noStrike" cap="none" normalizeH="0" baseline="0" dirty="0">
                <a:ln>
                  <a:noFill/>
                </a:ln>
                <a:solidFill>
                  <a:schemeClr val="tx1"/>
                </a:solidFill>
                <a:effectLst/>
                <a:latin typeface="Times New Roman" pitchFamily="18" charset="0"/>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آموز باشد</a:t>
            </a:r>
            <a:r>
              <a:rPr kumimoji="0" lang="en-US" sz="2400" b="0" i="0" u="none" strike="noStrike" cap="none" normalizeH="0" baseline="0" dirty="0">
                <a:ln>
                  <a:noFill/>
                </a:ln>
                <a:solidFill>
                  <a:schemeClr val="tx1"/>
                </a:solidFill>
                <a:effectLst/>
                <a:latin typeface="BNazanin" charset="-78"/>
                <a:ea typeface="Calibri" pitchFamily="34" charset="0"/>
                <a:cs typeface="B Titr" pitchFamily="2" charset="-78"/>
              </a:rPr>
              <a:t>.</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كوله حتماً پدهايي در ناحيه شانه، پشت و سينهها داشته باشد</a:t>
            </a:r>
            <a:r>
              <a:rPr kumimoji="0" lang="en-US" sz="2400" b="0" i="0" u="none" strike="noStrike" cap="none" normalizeH="0" baseline="0" dirty="0">
                <a:ln>
                  <a:noFill/>
                </a:ln>
                <a:solidFill>
                  <a:schemeClr val="tx1"/>
                </a:solidFill>
                <a:effectLst/>
                <a:latin typeface="BNazanin" charset="-78"/>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كوله شامل كمربندهاي اضافي ( كمربند سينهاي و كمربند لگني ) باشد تا هم حمايت اضافي ايجاد كند وهم وزن را از شانه وكمر به لگن انتقال دهد</a:t>
            </a:r>
            <a:r>
              <a:rPr kumimoji="0" lang="en-US" sz="2400" b="0" i="0" u="none" strike="noStrike" cap="none" normalizeH="0" baseline="0" dirty="0">
                <a:ln>
                  <a:noFill/>
                </a:ln>
                <a:solidFill>
                  <a:schemeClr val="tx1"/>
                </a:solidFill>
                <a:effectLst/>
                <a:latin typeface="BNazanin" charset="-78"/>
                <a:ea typeface="Calibri" pitchFamily="34" charset="0"/>
                <a:cs typeface="B Titr" pitchFamily="2" charset="-78"/>
              </a:rPr>
              <a:t>.</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كوله شامل جيب ها وفضاهايي متناسب با نوع استفاده باشد تا سبب تقسيم وزن اشياء ونگهداري آنها در جاي امن و دسترسي آسان به وسايل شود</a:t>
            </a:r>
            <a:r>
              <a:rPr kumimoji="0" lang="en-US" sz="2400" b="0" i="0" u="none" strike="noStrike" cap="none" normalizeH="0" baseline="0" dirty="0">
                <a:ln>
                  <a:noFill/>
                </a:ln>
                <a:solidFill>
                  <a:schemeClr val="tx1"/>
                </a:solidFill>
                <a:effectLst/>
                <a:latin typeface="BNazanin" charset="-78"/>
                <a:ea typeface="Calibri" pitchFamily="34" charset="0"/>
                <a:cs typeface="B Titr" pitchFamily="2" charset="-78"/>
              </a:rPr>
              <a:t>.</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از مواد منعكس كننده نور( شبرنگ ها) استفاده شده باشد</a:t>
            </a:r>
            <a:r>
              <a:rPr kumimoji="0" lang="en-US" sz="2400" b="0" i="0" u="none" strike="noStrike" cap="none" normalizeH="0" baseline="0" dirty="0">
                <a:ln>
                  <a:noFill/>
                </a:ln>
                <a:solidFill>
                  <a:schemeClr val="tx1"/>
                </a:solidFill>
                <a:effectLst/>
                <a:latin typeface="BNazanin" charset="-78"/>
                <a:ea typeface="Calibri" pitchFamily="34" charset="0"/>
                <a:cs typeface="B Titr" pitchFamily="2" charset="-78"/>
              </a:rPr>
              <a:t>. </a:t>
            </a: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اين مواد باعث مي شوند كه كودكان در غروب وتاريكي توسط رانندگان ديده شوند</a:t>
            </a:r>
            <a:r>
              <a:rPr kumimoji="0" lang="en-US" sz="2400" b="0" i="0" u="none" strike="noStrike" cap="none" normalizeH="0" baseline="0" dirty="0">
                <a:ln>
                  <a:noFill/>
                </a:ln>
                <a:solidFill>
                  <a:schemeClr val="tx1"/>
                </a:solidFill>
                <a:effectLst/>
                <a:latin typeface="BNazanin" charset="-78"/>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charset="-78"/>
                <a:ea typeface="Calibri" pitchFamily="34" charset="0"/>
                <a:cs typeface="B Titr" pitchFamily="2" charset="-78"/>
              </a:rPr>
              <a:t>كوله را زمان خريد حتماً امتحان كنيد چند كتاب داخل آن قرار دهيد و دانش آموز در مسافتي آن را پوشيده و راه برود.</a:t>
            </a:r>
            <a:endParaRPr kumimoji="0" lang="ar-SA" sz="24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15040"/>
          </a:xfrm>
        </p:spPr>
        <p:txBody>
          <a:bodyPr>
            <a:noAutofit/>
          </a:bodyPr>
          <a:lstStyle/>
          <a:p>
            <a:pPr lvl="0" algn="justLow" rtl="1">
              <a:buFont typeface="Wingdings" pitchFamily="2" charset="2"/>
              <a:buChar char="ü"/>
            </a:pPr>
            <a:r>
              <a:rPr lang="ar-SA" sz="2200" dirty="0">
                <a:cs typeface="B Titr" pitchFamily="2" charset="-78"/>
              </a:rPr>
              <a:t>وزن كوله پشتي را بررسي كنيد</a:t>
            </a:r>
            <a:r>
              <a:rPr lang="en-US" sz="2200" dirty="0">
                <a:cs typeface="B Titr" pitchFamily="2" charset="-78"/>
              </a:rPr>
              <a:t> . </a:t>
            </a:r>
            <a:r>
              <a:rPr lang="ar-SA" sz="2200" dirty="0">
                <a:cs typeface="B Titr" pitchFamily="2" charset="-78"/>
              </a:rPr>
              <a:t>حمل وسيله اي بيش از 10</a:t>
            </a:r>
            <a:r>
              <a:rPr lang="en-US" sz="2200" dirty="0">
                <a:cs typeface="B Titr" pitchFamily="2" charset="-78"/>
              </a:rPr>
              <a:t> % </a:t>
            </a:r>
            <a:r>
              <a:rPr lang="ar-SA" sz="2200" dirty="0">
                <a:cs typeface="B Titr" pitchFamily="2" charset="-78"/>
              </a:rPr>
              <a:t>وزن بدن براي دانشآموزان شديداً خطرناك است</a:t>
            </a:r>
            <a:r>
              <a:rPr lang="en-US" sz="2200" dirty="0">
                <a:cs typeface="B Titr" pitchFamily="2" charset="-78"/>
              </a:rPr>
              <a:t>.</a:t>
            </a:r>
          </a:p>
          <a:p>
            <a:pPr lvl="0" algn="justLow" rtl="1">
              <a:buFont typeface="Wingdings" pitchFamily="2" charset="2"/>
              <a:buChar char="ü"/>
            </a:pPr>
            <a:r>
              <a:rPr lang="ar-SA" sz="2200" dirty="0">
                <a:cs typeface="B Titr" pitchFamily="2" charset="-78"/>
              </a:rPr>
              <a:t>حتماً به محل قرارگيري كوله روي پشت دقت كنيد، كوله نبايد هرگز بيش از</a:t>
            </a:r>
            <a:r>
              <a:rPr lang="en-US" sz="2200" dirty="0">
                <a:cs typeface="B Titr" pitchFamily="2" charset="-78"/>
              </a:rPr>
              <a:t> 10 </a:t>
            </a:r>
            <a:r>
              <a:rPr lang="ar-SA" sz="2200" dirty="0">
                <a:cs typeface="B Titr" pitchFamily="2" charset="-78"/>
              </a:rPr>
              <a:t>سانتي متر پايينتر از خط كمر قرار گيرد</a:t>
            </a:r>
            <a:endParaRPr lang="en-US" sz="2200" dirty="0">
              <a:cs typeface="B Titr" pitchFamily="2" charset="-78"/>
            </a:endParaRPr>
          </a:p>
          <a:p>
            <a:pPr lvl="0" algn="justLow" rtl="1">
              <a:buFont typeface="Wingdings" pitchFamily="2" charset="2"/>
              <a:buChar char="ü"/>
            </a:pPr>
            <a:r>
              <a:rPr lang="ar-SA" sz="2200" dirty="0">
                <a:cs typeface="B Titr" pitchFamily="2" charset="-78"/>
              </a:rPr>
              <a:t>دقت كنيد كه استرپها طوري باشند كه به راحتي اجازه پوشيدن و در آوردن كوله روي شانه ها را بدهند و حركت آن روي بازوها راحت باشد</a:t>
            </a:r>
            <a:r>
              <a:rPr lang="en-US" sz="2200" dirty="0">
                <a:cs typeface="B Titr" pitchFamily="2" charset="-78"/>
              </a:rPr>
              <a:t>.</a:t>
            </a:r>
          </a:p>
          <a:p>
            <a:pPr lvl="0" algn="justLow" rtl="1">
              <a:buFont typeface="Wingdings" pitchFamily="2" charset="2"/>
              <a:buChar char="ü"/>
            </a:pPr>
            <a:r>
              <a:rPr lang="ar-SA" sz="2200" dirty="0">
                <a:cs typeface="B Titr" pitchFamily="2" charset="-78"/>
              </a:rPr>
              <a:t>زماني كه اشيايي داخل كوله پشتي قرار ميدهيد ، مراقب باشيد اشياء نوك تيز و يا حجيم به سمت پشت كودك قرار نگيرد، قرارگيري سطوح ناهموار و يا تيز در نتيجه كشيده شدن روي پشت موجب ناراحتي و ايجاد درد درپشت مي گردد</a:t>
            </a:r>
            <a:r>
              <a:rPr lang="en-US" sz="2200" dirty="0">
                <a:cs typeface="B Titr" pitchFamily="2" charset="-78"/>
              </a:rPr>
              <a:t>.</a:t>
            </a:r>
          </a:p>
          <a:p>
            <a:pPr lvl="0" algn="justLow" rtl="1">
              <a:buFont typeface="Wingdings" pitchFamily="2" charset="2"/>
              <a:buChar char="ü"/>
            </a:pPr>
            <a:r>
              <a:rPr lang="ar-SA" sz="2200" dirty="0">
                <a:cs typeface="B Titr" pitchFamily="2" charset="-78"/>
              </a:rPr>
              <a:t>به خاطر داشته باشيد كه كوله بزرگتر هميشه به معني كوله بهتر نيست، به همين دليل همواره بايد كوله متناسب با نيازها تهيه شوند و نوع كوله كوچكتر را براي فرزندان خود انتخاب كنيد </a:t>
            </a:r>
            <a:endParaRPr lang="en-US" sz="2200" dirty="0">
              <a:cs typeface="B Titr" pitchFamily="2" charset="-78"/>
            </a:endParaRPr>
          </a:p>
          <a:p>
            <a:pPr lvl="0" algn="justLow" rtl="1">
              <a:buFont typeface="Wingdings" pitchFamily="2" charset="2"/>
              <a:buChar char="ü"/>
            </a:pPr>
            <a:r>
              <a:rPr lang="ar-SA" sz="2200" dirty="0">
                <a:cs typeface="B Titr" pitchFamily="2" charset="-78"/>
              </a:rPr>
              <a:t>كوله هايي كه داراي بالشتك در محل قرارگيري بند روي شانهها هستند مناسبترند، چرا كه بندهاي بدون بالشتك در زمان استفاده با فرو رفتن در شا نه موجب اعمال فشار زياد روي شانهها و درد در آنها ميشود</a:t>
            </a:r>
            <a:r>
              <a:rPr lang="en-US" sz="2200" dirty="0">
                <a:cs typeface="B Titr" pitchFamily="2" charset="-78"/>
              </a:rPr>
              <a:t>. </a:t>
            </a:r>
            <a:r>
              <a:rPr lang="ar-SA" sz="2200" dirty="0">
                <a:cs typeface="B Titr" pitchFamily="2" charset="-78"/>
              </a:rPr>
              <a:t>در غير اين صورت كولهاي را انتخاب كنيد كه بندها يا استرپهاي پهن داشته باشند</a:t>
            </a:r>
            <a:r>
              <a:rPr lang="en-US" sz="2200" dirty="0">
                <a:cs typeface="B Titr" pitchFamily="2" charset="-78"/>
              </a:rPr>
              <a:t>.</a:t>
            </a:r>
          </a:p>
          <a:p>
            <a:pPr algn="justLow" rtl="1">
              <a:buFont typeface="Wingdings" pitchFamily="2" charset="2"/>
              <a:buChar char="ü"/>
            </a:pPr>
            <a:r>
              <a:rPr lang="ar-SA" sz="2200" dirty="0">
                <a:cs typeface="B Titr" pitchFamily="2" charset="-78"/>
              </a:rPr>
              <a:t>در زمان استفاده از كوله حتم اً از هر دو بند آن استفاده شود</a:t>
            </a:r>
            <a:r>
              <a:rPr lang="en-US" sz="2200" dirty="0">
                <a:cs typeface="B Titr" pitchFamily="2" charset="-78"/>
              </a:rPr>
              <a:t> .</a:t>
            </a:r>
          </a:p>
        </p:txBody>
      </p:sp>
      <p:sp>
        <p:nvSpPr>
          <p:cNvPr id="5" name="Slide Number Placeholder 4"/>
          <p:cNvSpPr>
            <a:spLocks noGrp="1"/>
          </p:cNvSpPr>
          <p:nvPr>
            <p:ph type="sldNum" sz="quarter" idx="12"/>
          </p:nvPr>
        </p:nvSpPr>
        <p:spPr/>
        <p:txBody>
          <a:bodyPr/>
          <a:lstStyle/>
          <a:p>
            <a:fld id="{6A854567-A3D5-41ED-AB7C-E6BDD932197E}" type="slidenum">
              <a:rPr lang="en-US" smtClean="0"/>
              <a:pPr/>
              <a:t>36</a:t>
            </a:fld>
            <a:endParaRPr lang="en-US"/>
          </a:p>
        </p:txBody>
      </p:sp>
      <p:sp>
        <p:nvSpPr>
          <p:cNvPr id="7" name="Rectangle 6"/>
          <p:cNvSpPr/>
          <p:nvPr/>
        </p:nvSpPr>
        <p:spPr>
          <a:xfrm>
            <a:off x="3714744" y="0"/>
            <a:ext cx="3188693" cy="523220"/>
          </a:xfrm>
          <a:prstGeom prst="rect">
            <a:avLst/>
          </a:prstGeom>
        </p:spPr>
        <p:txBody>
          <a:bodyPr wrap="none">
            <a:spAutoFit/>
          </a:bodyPr>
          <a:lstStyle/>
          <a:p>
            <a:pPr algn="justLow" rtl="1">
              <a:buFont typeface="Wingdings" pitchFamily="2" charset="2"/>
              <a:buChar char="ü"/>
            </a:pPr>
            <a:r>
              <a:rPr lang="ar-SA" sz="2800" dirty="0">
                <a:solidFill>
                  <a:srgbClr val="FF0000"/>
                </a:solidFill>
                <a:cs typeface="B Titr" pitchFamily="2" charset="-78"/>
              </a:rPr>
              <a:t>از لحاظ طرز استفاده</a:t>
            </a:r>
            <a:r>
              <a:rPr lang="en-US" sz="2800" dirty="0">
                <a:solidFill>
                  <a:srgbClr val="FF0000"/>
                </a:solidFill>
                <a:cs typeface="B Titr" pitchFamily="2" charset="-78"/>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357166"/>
            <a:ext cx="8229600" cy="4525963"/>
          </a:xfrm>
        </p:spPr>
        <p:txBody>
          <a:bodyPr>
            <a:noAutofit/>
          </a:bodyPr>
          <a:lstStyle/>
          <a:p>
            <a:pPr lvl="0" algn="justLow" rtl="1">
              <a:buFont typeface="Wingdings" pitchFamily="2" charset="2"/>
              <a:buChar char="ü"/>
            </a:pPr>
            <a:r>
              <a:rPr lang="ar-SA" sz="2000" dirty="0">
                <a:cs typeface="B Titr" pitchFamily="2" charset="-78"/>
              </a:rPr>
              <a:t>قرارگيري بندهاي كوله بر روي يك شانه منجر به توزيع نامناسب و نابرابر وزن در يك طرف بدن و در نتيجه گرفتگي عضلات بويژه عضلات گردن وايجاد درد در آنها خواهد كرد</a:t>
            </a:r>
            <a:r>
              <a:rPr lang="en-US" sz="2000" dirty="0">
                <a:cs typeface="B Titr" pitchFamily="2" charset="-78"/>
              </a:rPr>
              <a:t> .</a:t>
            </a:r>
          </a:p>
          <a:p>
            <a:pPr lvl="0" algn="justLow" rtl="1">
              <a:buFont typeface="Wingdings" pitchFamily="2" charset="2"/>
              <a:buChar char="ü"/>
            </a:pPr>
            <a:r>
              <a:rPr lang="ar-SA" sz="2000" dirty="0">
                <a:cs typeface="B Titr" pitchFamily="2" charset="-78"/>
              </a:rPr>
              <a:t>كوله هايي كه داراي يك بند در قسمت قفسه سينه يا دور كمر هستند بيش از ساير كوله ها مطمئنتر بوده و سلامت سر و گردن و كمر فرد را تضمين ميكنند</a:t>
            </a:r>
            <a:r>
              <a:rPr lang="en-US" sz="2000" dirty="0">
                <a:cs typeface="B Titr" pitchFamily="2" charset="-78"/>
              </a:rPr>
              <a:t>.</a:t>
            </a:r>
          </a:p>
          <a:p>
            <a:pPr lvl="0" algn="justLow" rtl="1">
              <a:buFont typeface="Wingdings" pitchFamily="2" charset="2"/>
              <a:buChar char="ü"/>
            </a:pPr>
            <a:r>
              <a:rPr lang="ar-SA" sz="2000" dirty="0">
                <a:cs typeface="B Titr" pitchFamily="2" charset="-78"/>
              </a:rPr>
              <a:t>به دانشآموز بياموزيد كه كوله پشتي را درست روي زمين بگذارد و بردارد</a:t>
            </a:r>
            <a:r>
              <a:rPr lang="en-US" sz="2000" dirty="0">
                <a:cs typeface="B Titr" pitchFamily="2" charset="-78"/>
              </a:rPr>
              <a:t> . </a:t>
            </a:r>
            <a:r>
              <a:rPr lang="ar-SA" sz="2000" dirty="0">
                <a:cs typeface="B Titr" pitchFamily="2" charset="-78"/>
              </a:rPr>
              <a:t>كودكان در هنگام قرار</a:t>
            </a:r>
            <a:r>
              <a:rPr lang="fa-IR" sz="2000" dirty="0">
                <a:cs typeface="B Titr" pitchFamily="2" charset="-78"/>
              </a:rPr>
              <a:t> </a:t>
            </a:r>
            <a:r>
              <a:rPr lang="ar-SA" sz="2000" dirty="0">
                <a:cs typeface="B Titr" pitchFamily="2" charset="-78"/>
              </a:rPr>
              <a:t>دادن كوله پشتي روي زمين به اندازه كافي خم كند و حتماً با دو دست كوله را بردارد</a:t>
            </a:r>
            <a:r>
              <a:rPr lang="en-US" sz="2000" dirty="0">
                <a:cs typeface="B Titr" pitchFamily="2" charset="-78"/>
              </a:rPr>
              <a:t>.</a:t>
            </a:r>
          </a:p>
          <a:p>
            <a:pPr lvl="0" algn="justLow" rtl="1">
              <a:buFont typeface="Wingdings" pitchFamily="2" charset="2"/>
              <a:buChar char="ü"/>
            </a:pPr>
            <a:r>
              <a:rPr lang="ar-SA" sz="2000" dirty="0">
                <a:cs typeface="B Titr" pitchFamily="2" charset="-78"/>
              </a:rPr>
              <a:t>بندهاي كوله بايد تنهشان را صاف نگه دارند و در هنگام بلند كردن آن نبايد زياد خم شوند</a:t>
            </a:r>
            <a:r>
              <a:rPr lang="en-US" sz="2000" dirty="0">
                <a:cs typeface="B Titr" pitchFamily="2" charset="-78"/>
              </a:rPr>
              <a:t> . </a:t>
            </a:r>
          </a:p>
          <a:p>
            <a:pPr lvl="0" algn="justLow" rtl="1">
              <a:buFont typeface="Wingdings" pitchFamily="2" charset="2"/>
              <a:buChar char="ü"/>
            </a:pPr>
            <a:r>
              <a:rPr lang="ar-SA" sz="2000" dirty="0">
                <a:cs typeface="B Titr" pitchFamily="2" charset="-78"/>
              </a:rPr>
              <a:t>سعي كنيد كوله هايي را تهيه نماييد كه داراي يك لايه زيرين پشتي در داخل هستند و شانهها و كمر را از فشار زياد محافظت ميكنند</a:t>
            </a:r>
            <a:r>
              <a:rPr lang="en-US" sz="2000" dirty="0">
                <a:cs typeface="B Titr" pitchFamily="2" charset="-78"/>
              </a:rPr>
              <a:t> .</a:t>
            </a:r>
          </a:p>
          <a:p>
            <a:pPr algn="justLow" rtl="1">
              <a:buFont typeface="Wingdings" pitchFamily="2" charset="2"/>
              <a:buChar char="ü"/>
            </a:pPr>
            <a:r>
              <a:rPr lang="ar-SA" sz="2000" dirty="0">
                <a:cs typeface="B Titr" pitchFamily="2" charset="-78"/>
              </a:rPr>
              <a:t>به دانش آموز آموزش دهيد كه كوله پشتي را تا حد امكان به پشت خود بچسباند و از معلق نگه داشتن آن خودداري نمايد</a:t>
            </a:r>
            <a:r>
              <a:rPr lang="en-US" sz="2000" dirty="0">
                <a:cs typeface="B Titr" pitchFamily="2" charset="-78"/>
              </a:rPr>
              <a:t>. </a:t>
            </a:r>
            <a:r>
              <a:rPr lang="ar-SA" sz="2000" dirty="0">
                <a:cs typeface="B Titr" pitchFamily="2" charset="-78"/>
              </a:rPr>
              <a:t>همچنين بايد از نگه داشتن كيف و كوله پشتي در دست يا بر روي شانه ها در سر صف جلوگيري كنيد .</a:t>
            </a:r>
            <a:endParaRPr lang="fa-IR" sz="2000" dirty="0">
              <a:cs typeface="B Titr" pitchFamily="2" charset="-78"/>
            </a:endParaRPr>
          </a:p>
        </p:txBody>
      </p:sp>
      <p:sp>
        <p:nvSpPr>
          <p:cNvPr id="6" name="Slide Number Placeholder 5"/>
          <p:cNvSpPr>
            <a:spLocks noGrp="1"/>
          </p:cNvSpPr>
          <p:nvPr>
            <p:ph type="sldNum" sz="quarter" idx="12"/>
          </p:nvPr>
        </p:nvSpPr>
        <p:spPr/>
        <p:txBody>
          <a:bodyPr/>
          <a:lstStyle/>
          <a:p>
            <a:fld id="{6A854567-A3D5-41ED-AB7C-E6BDD932197E}"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214290"/>
            <a:ext cx="8682744" cy="769441"/>
          </a:xfrm>
          <a:prstGeom prst="rect">
            <a:avLst/>
          </a:prstGeom>
        </p:spPr>
        <p:txBody>
          <a:bodyPr wrap="square">
            <a:spAutoFit/>
          </a:bodyPr>
          <a:lstStyle/>
          <a:p>
            <a:pPr algn="ctr" rtl="1"/>
            <a:r>
              <a:rPr lang="fa-IR" sz="4400" b="1" dirty="0">
                <a:solidFill>
                  <a:srgbClr val="00B050"/>
                </a:solidFill>
                <a:cs typeface="B Titr" pitchFamily="2" charset="-78"/>
              </a:rPr>
              <a:t>رایانه</a:t>
            </a:r>
            <a:endParaRPr lang="en-US" sz="2800" dirty="0">
              <a:solidFill>
                <a:srgbClr val="00B050"/>
              </a:solidFill>
              <a:cs typeface="B Titr" pitchFamily="2" charset="-78"/>
            </a:endParaRPr>
          </a:p>
        </p:txBody>
      </p:sp>
      <p:sp>
        <p:nvSpPr>
          <p:cNvPr id="6" name="Slide Number Placeholder 5"/>
          <p:cNvSpPr>
            <a:spLocks noGrp="1"/>
          </p:cNvSpPr>
          <p:nvPr>
            <p:ph type="sldNum" sz="quarter" idx="12"/>
          </p:nvPr>
        </p:nvSpPr>
        <p:spPr/>
        <p:txBody>
          <a:bodyPr/>
          <a:lstStyle/>
          <a:p>
            <a:fld id="{6A854567-A3D5-41ED-AB7C-E6BDD932197E}" type="slidenum">
              <a:rPr lang="en-US" smtClean="0"/>
              <a:pPr/>
              <a:t>38</a:t>
            </a:fld>
            <a:endParaRPr lang="en-US"/>
          </a:p>
        </p:txBody>
      </p:sp>
      <p:sp>
        <p:nvSpPr>
          <p:cNvPr id="31745" name="Rectangle 1"/>
          <p:cNvSpPr>
            <a:spLocks noChangeArrowheads="1"/>
          </p:cNvSpPr>
          <p:nvPr/>
        </p:nvSpPr>
        <p:spPr bwMode="auto">
          <a:xfrm>
            <a:off x="2500298" y="2428868"/>
            <a:ext cx="6072198"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ويژگي</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هاي</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يك</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محيط</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كاري مناسب</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براي</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كاربران</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رايانه</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به</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قرار</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زير</a:t>
            </a:r>
            <a:r>
              <a:rPr kumimoji="0" lang="ar-SA" sz="2400" b="0" i="0" u="none" strike="noStrike" cap="none" normalizeH="0" baseline="0" dirty="0">
                <a:ln>
                  <a:noFill/>
                </a:ln>
                <a:solidFill>
                  <a:srgbClr val="FF0000"/>
                </a:solidFill>
                <a:effectLst/>
                <a:latin typeface="BNazanin"/>
                <a:ea typeface="Calibri" pitchFamily="34" charset="0"/>
                <a:cs typeface="B Titr" pitchFamily="2" charset="-78"/>
              </a:rPr>
              <a:t> </a:t>
            </a:r>
            <a:r>
              <a:rPr kumimoji="0" lang="ar-SA" sz="2000" b="0" i="0" u="none" strike="noStrike" cap="none" normalizeH="0" baseline="0" dirty="0">
                <a:ln>
                  <a:noFill/>
                </a:ln>
                <a:solidFill>
                  <a:srgbClr val="FF0000"/>
                </a:solidFill>
                <a:effectLst/>
                <a:latin typeface="BNazanin"/>
                <a:ea typeface="Calibri" pitchFamily="34" charset="0"/>
                <a:cs typeface="B Titr" pitchFamily="2" charset="-78"/>
              </a:rPr>
              <a:t>است</a:t>
            </a:r>
            <a:r>
              <a:rPr kumimoji="0" lang="en-US" sz="2400" b="0" i="0" u="none" strike="noStrike" cap="none" normalizeH="0" baseline="0" dirty="0">
                <a:ln>
                  <a:noFill/>
                </a:ln>
                <a:solidFill>
                  <a:srgbClr val="FF0000"/>
                </a:solidFill>
                <a:effectLst/>
                <a:latin typeface="BNazanin"/>
                <a:ea typeface="Calibri" pitchFamily="34" charset="0"/>
                <a:cs typeface="B Titr" pitchFamily="2" charset="-78"/>
              </a:rPr>
              <a:t>:</a:t>
            </a:r>
            <a:endParaRPr kumimoji="0" lang="en-US" sz="2800" b="0" i="0" u="none" strike="noStrike" cap="none" normalizeH="0" baseline="0" dirty="0">
              <a:ln>
                <a:noFill/>
              </a:ln>
              <a:solidFill>
                <a:srgbClr val="FF0000"/>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وجود سيستم تهويه مطبوع</a:t>
            </a:r>
            <a:r>
              <a:rPr kumimoji="0" lang="en-US" sz="28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نور كافي و مناسب</a:t>
            </a:r>
            <a:r>
              <a:rPr kumimoji="0" lang="en-US" sz="28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استفاده از ميز مخصوص كه داراي عرض و ارتفاع استاندارد باشد</a:t>
            </a:r>
            <a:r>
              <a:rPr kumimoji="0" lang="en-US" sz="2800" b="0" i="0" u="none" strike="noStrike" cap="none" normalizeH="0" baseline="0" dirty="0">
                <a:ln>
                  <a:noFill/>
                </a:ln>
                <a:solidFill>
                  <a:schemeClr val="tx1"/>
                </a:solidFill>
                <a:effectLst/>
                <a:latin typeface="BNazanin"/>
                <a:ea typeface="Calibri" pitchFamily="34" charset="0"/>
                <a:cs typeface="B Titr" pitchFamily="2" charset="-78"/>
              </a:rPr>
              <a:t>.</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استفاده از صندلي ارگونوميك با قابليت تنظيم ارتفاع</a:t>
            </a:r>
            <a:r>
              <a:rPr kumimoji="0" lang="en-US" sz="2800" b="0" i="0" u="none" strike="noStrike" cap="none" normalizeH="0" baseline="0" dirty="0">
                <a:ln>
                  <a:noFill/>
                </a:ln>
                <a:solidFill>
                  <a:schemeClr val="tx1"/>
                </a:solidFill>
                <a:effectLst/>
                <a:latin typeface="BNazanin"/>
                <a:ea typeface="Calibri" pitchFamily="34" charset="0"/>
                <a:cs typeface="B Titr" pitchFamily="2" charset="-78"/>
              </a:rPr>
              <a:t>.</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Tx/>
              <a:buChar char="•"/>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استفاده از زيرپايي براي قرار گيري مناسب و راحت پاها</a:t>
            </a:r>
            <a:r>
              <a:rPr kumimoji="0" lang="en-US" sz="2800" b="0" i="0" u="none" strike="noStrike" cap="none" normalizeH="0" baseline="0" dirty="0">
                <a:ln>
                  <a:noFill/>
                </a:ln>
                <a:solidFill>
                  <a:schemeClr val="tx1"/>
                </a:solidFill>
                <a:effectLst/>
                <a:latin typeface="BNazanin"/>
                <a:ea typeface="Calibri" pitchFamily="34" charset="0"/>
                <a:cs typeface="B Titr" pitchFamily="2" charset="-78"/>
              </a:rPr>
              <a:t>.</a:t>
            </a:r>
            <a:endParaRPr kumimoji="0" lang="en-US" sz="36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rtl="1"/>
            <a:r>
              <a:rPr lang="ar-SA" sz="2800" i="1" u="sng" dirty="0">
                <a:solidFill>
                  <a:srgbClr val="FF0000"/>
                </a:solidFill>
                <a:cs typeface="B Titr" pitchFamily="2" charset="-78"/>
              </a:rPr>
              <a:t>براي پيشگيري از اين عوارض لازم است كه نكات ساده و مهم زير را هنگام كار با رايانه به دانش آموزان يادآوري شود</a:t>
            </a:r>
            <a:r>
              <a:rPr lang="en-US" sz="2800" i="1" u="sng" dirty="0">
                <a:solidFill>
                  <a:srgbClr val="FF0000"/>
                </a:solidFill>
                <a:cs typeface="B Titr" pitchFamily="2" charset="-78"/>
              </a:rPr>
              <a:t>:</a:t>
            </a:r>
            <a:br>
              <a:rPr lang="en-US" sz="2800" i="1" u="sng" dirty="0">
                <a:solidFill>
                  <a:srgbClr val="FF0000"/>
                </a:solidFill>
                <a:cs typeface="B Titr" pitchFamily="2" charset="-78"/>
              </a:rPr>
            </a:br>
            <a:endParaRPr lang="en-US" sz="2800" i="1" u="sng" dirty="0">
              <a:solidFill>
                <a:srgbClr val="FF0000"/>
              </a:solidFill>
              <a:cs typeface="B Titr" pitchFamily="2" charset="-78"/>
            </a:endParaRPr>
          </a:p>
        </p:txBody>
      </p:sp>
      <p:sp>
        <p:nvSpPr>
          <p:cNvPr id="3" name="Content Placeholder 2"/>
          <p:cNvSpPr>
            <a:spLocks noGrp="1"/>
          </p:cNvSpPr>
          <p:nvPr>
            <p:ph idx="1"/>
          </p:nvPr>
        </p:nvSpPr>
        <p:spPr/>
        <p:txBody>
          <a:bodyPr>
            <a:normAutofit fontScale="62500" lnSpcReduction="20000"/>
          </a:bodyPr>
          <a:lstStyle/>
          <a:p>
            <a:pPr lvl="0" algn="justLow" rtl="1">
              <a:buFont typeface="Wingdings" pitchFamily="2" charset="2"/>
              <a:buChar char="ü"/>
            </a:pPr>
            <a:r>
              <a:rPr lang="ar-SA" sz="4000" dirty="0">
                <a:cs typeface="B Titr" pitchFamily="2" charset="-78"/>
              </a:rPr>
              <a:t>به تناوب از پشت ميز رايانه برخاسته و با نرمشهاي خيلي ساده، گردن ، بازو ، مچ دست و پاها را حركت</a:t>
            </a:r>
            <a:endParaRPr lang="en-US" sz="4000" dirty="0">
              <a:cs typeface="B Titr" pitchFamily="2" charset="-78"/>
            </a:endParaRPr>
          </a:p>
          <a:p>
            <a:pPr lvl="0" algn="justLow" rtl="1">
              <a:buFont typeface="Wingdings" pitchFamily="2" charset="2"/>
              <a:buChar char="ü"/>
            </a:pPr>
            <a:r>
              <a:rPr lang="ar-SA" sz="4000" dirty="0">
                <a:cs typeface="B Titr" pitchFamily="2" charset="-78"/>
              </a:rPr>
              <a:t>دهيد</a:t>
            </a:r>
            <a:r>
              <a:rPr lang="en-US" sz="4000" dirty="0">
                <a:cs typeface="B Titr" pitchFamily="2" charset="-78"/>
              </a:rPr>
              <a:t>.</a:t>
            </a:r>
          </a:p>
          <a:p>
            <a:pPr lvl="0" algn="justLow" rtl="1">
              <a:buFont typeface="Wingdings" pitchFamily="2" charset="2"/>
              <a:buChar char="ü"/>
            </a:pPr>
            <a:r>
              <a:rPr lang="ar-SA" sz="4000" dirty="0">
                <a:cs typeface="B Titr" pitchFamily="2" charset="-78"/>
              </a:rPr>
              <a:t>صفحه نمايشگر را طوري تنظيم كنيد تا ستون فقرات دانش آموز به صورت مستقيم قرار گرفته وچشمان او با قسمت بالايي صفحه نمايش در يك خطمستقيم قرار گيرند</a:t>
            </a:r>
            <a:r>
              <a:rPr lang="en-US" sz="4000" dirty="0">
                <a:cs typeface="B Titr" pitchFamily="2" charset="-78"/>
              </a:rPr>
              <a:t>.</a:t>
            </a:r>
          </a:p>
          <a:p>
            <a:pPr lvl="0" algn="justLow" rtl="1">
              <a:buFont typeface="Wingdings" pitchFamily="2" charset="2"/>
              <a:buChar char="ü"/>
            </a:pPr>
            <a:r>
              <a:rPr lang="ar-SA" sz="4000" dirty="0">
                <a:cs typeface="B Titr" pitchFamily="2" charset="-78"/>
              </a:rPr>
              <a:t>فاصله صفحه نمايشگر تا چشم بايد بين</a:t>
            </a:r>
            <a:r>
              <a:rPr lang="en-US" sz="4000" dirty="0">
                <a:cs typeface="B Titr" pitchFamily="2" charset="-78"/>
              </a:rPr>
              <a:t> 50 </a:t>
            </a:r>
            <a:r>
              <a:rPr lang="ar-SA" sz="4000" dirty="0">
                <a:cs typeface="B Titr" pitchFamily="2" charset="-78"/>
              </a:rPr>
              <a:t>تا</a:t>
            </a:r>
            <a:r>
              <a:rPr lang="en-US" sz="4000" dirty="0">
                <a:cs typeface="B Titr" pitchFamily="2" charset="-78"/>
              </a:rPr>
              <a:t> 60 </a:t>
            </a:r>
            <a:r>
              <a:rPr lang="ar-SA" sz="4000" dirty="0">
                <a:cs typeface="B Titr" pitchFamily="2" charset="-78"/>
              </a:rPr>
              <a:t>سانتي متر باشد</a:t>
            </a:r>
            <a:r>
              <a:rPr lang="en-US" sz="4000" dirty="0">
                <a:cs typeface="B Titr" pitchFamily="2" charset="-78"/>
              </a:rPr>
              <a:t>.</a:t>
            </a:r>
          </a:p>
          <a:p>
            <a:pPr lvl="0" algn="justLow" rtl="1">
              <a:buFont typeface="Wingdings" pitchFamily="2" charset="2"/>
              <a:buChar char="ü"/>
            </a:pPr>
            <a:r>
              <a:rPr lang="ar-SA" sz="4000" dirty="0">
                <a:cs typeface="B Titr" pitchFamily="2" charset="-78"/>
              </a:rPr>
              <a:t>تأكيد شود هر</a:t>
            </a:r>
            <a:r>
              <a:rPr lang="en-US" sz="4000" dirty="0">
                <a:cs typeface="B Titr" pitchFamily="2" charset="-78"/>
              </a:rPr>
              <a:t> 30 </a:t>
            </a:r>
            <a:r>
              <a:rPr lang="ar-SA" sz="4000" dirty="0">
                <a:cs typeface="B Titr" pitchFamily="2" charset="-78"/>
              </a:rPr>
              <a:t>دقيقه به اشيائي كه در فاصله</a:t>
            </a:r>
            <a:r>
              <a:rPr lang="en-US" sz="4000" dirty="0">
                <a:cs typeface="B Titr" pitchFamily="2" charset="-78"/>
              </a:rPr>
              <a:t> 6 </a:t>
            </a:r>
            <a:r>
              <a:rPr lang="ar-SA" sz="4000" dirty="0">
                <a:cs typeface="B Titr" pitchFamily="2" charset="-78"/>
              </a:rPr>
              <a:t>متري قرار دارند، چند دقيقه چشم بدوزد</a:t>
            </a:r>
            <a:r>
              <a:rPr lang="en-US" sz="4000" dirty="0">
                <a:cs typeface="B Titr" pitchFamily="2" charset="-78"/>
              </a:rPr>
              <a:t>.</a:t>
            </a:r>
          </a:p>
          <a:p>
            <a:pPr lvl="0" algn="justLow" rtl="1">
              <a:buFont typeface="Wingdings" pitchFamily="2" charset="2"/>
              <a:buChar char="ü"/>
            </a:pPr>
            <a:r>
              <a:rPr lang="ar-SA" sz="4000" dirty="0">
                <a:cs typeface="B Titr" pitchFamily="2" charset="-78"/>
              </a:rPr>
              <a:t>ارتفاع ميز رايانه بايد بين</a:t>
            </a:r>
            <a:r>
              <a:rPr lang="en-US" sz="4000" dirty="0">
                <a:cs typeface="B Titr" pitchFamily="2" charset="-78"/>
              </a:rPr>
              <a:t> 66 </a:t>
            </a:r>
            <a:r>
              <a:rPr lang="ar-SA" sz="4000" dirty="0">
                <a:cs typeface="B Titr" pitchFamily="2" charset="-78"/>
              </a:rPr>
              <a:t>تا</a:t>
            </a:r>
            <a:r>
              <a:rPr lang="en-US" sz="4000" dirty="0">
                <a:cs typeface="B Titr" pitchFamily="2" charset="-78"/>
              </a:rPr>
              <a:t> 71 </a:t>
            </a:r>
            <a:r>
              <a:rPr lang="ar-SA" sz="4000" dirty="0">
                <a:cs typeface="B Titr" pitchFamily="2" charset="-78"/>
              </a:rPr>
              <a:t>سانتي متر باشد</a:t>
            </a:r>
            <a:r>
              <a:rPr lang="en-US" sz="4000" dirty="0">
                <a:cs typeface="B Titr" pitchFamily="2" charset="-78"/>
              </a:rPr>
              <a:t>.</a:t>
            </a:r>
          </a:p>
          <a:p>
            <a:pPr algn="justLow" rtl="1">
              <a:buFont typeface="Wingdings" pitchFamily="2" charset="2"/>
              <a:buChar char="ü"/>
            </a:pPr>
            <a:r>
              <a:rPr lang="ar-SA" sz="4000" dirty="0">
                <a:cs typeface="B Titr" pitchFamily="2" charset="-78"/>
              </a:rPr>
              <a:t>زير پايي استفاده شود</a:t>
            </a:r>
            <a:r>
              <a:rPr lang="en-US" sz="4000" dirty="0">
                <a:cs typeface="B Titr" pitchFamily="2" charset="-78"/>
              </a:rPr>
              <a:t>. </a:t>
            </a:r>
          </a:p>
        </p:txBody>
      </p:sp>
      <p:sp>
        <p:nvSpPr>
          <p:cNvPr id="4" name="Slide Number Placeholder 3"/>
          <p:cNvSpPr>
            <a:spLocks noGrp="1"/>
          </p:cNvSpPr>
          <p:nvPr>
            <p:ph type="sldNum" sz="quarter" idx="12"/>
          </p:nvPr>
        </p:nvSpPr>
        <p:spPr/>
        <p:txBody>
          <a:bodyPr/>
          <a:lstStyle/>
          <a:p>
            <a:fld id="{6A854567-A3D5-41ED-AB7C-E6BDD932197E}"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fa-IR" dirty="0">
                <a:solidFill>
                  <a:srgbClr val="666633"/>
                </a:solidFill>
                <a:cs typeface="B Titr" pitchFamily="2" charset="-78"/>
              </a:rPr>
              <a:t>ارگونومي علم جديدي نيست:</a:t>
            </a:r>
            <a:endParaRPr lang="en-US" dirty="0">
              <a:solidFill>
                <a:srgbClr val="666633"/>
              </a:solidFill>
              <a:cs typeface="B Titr" pitchFamily="2" charset="-78"/>
            </a:endParaRPr>
          </a:p>
        </p:txBody>
      </p:sp>
      <p:sp>
        <p:nvSpPr>
          <p:cNvPr id="5" name="Rectangle 10"/>
          <p:cNvSpPr>
            <a:spLocks noChangeArrowheads="1"/>
          </p:cNvSpPr>
          <p:nvPr/>
        </p:nvSpPr>
        <p:spPr bwMode="auto">
          <a:xfrm>
            <a:off x="714348" y="1500174"/>
            <a:ext cx="5643602" cy="3536866"/>
          </a:xfrm>
          <a:prstGeom prst="rect">
            <a:avLst/>
          </a:prstGeom>
          <a:noFill/>
          <a:ln w="12700">
            <a:noFill/>
            <a:miter lim="800000"/>
            <a:headEnd/>
            <a:tailEnd/>
          </a:ln>
          <a:effectLst/>
        </p:spPr>
        <p:txBody>
          <a:bodyPr wrap="square" lIns="90488" tIns="44450" rIns="90488" bIns="44450">
            <a:spAutoFit/>
          </a:bodyPr>
          <a:lstStyle/>
          <a:p>
            <a:pPr algn="justLow" rtl="1"/>
            <a:r>
              <a:rPr lang="ar-SA" sz="2800" dirty="0">
                <a:cs typeface="B Titr" pitchFamily="2" charset="-78"/>
              </a:rPr>
              <a:t>ارگونومي علمي است كه براي تطبيق وتناسب محيط ، وظايف يا روشهاي كاري با كاربران به كار ميرود. عدم رعايت اصول ارگونومي موجب آسيبهاي اسكلتي عضلاني ميگردد كه اين عارضه ميتواند بر روي بسياري از اندامهاي بدن از جمله اندامهاي ي نظير پشت، گردن ، شانه ها ، دستها و پاها اثر بگذارد</a:t>
            </a:r>
            <a:r>
              <a:rPr lang="en-US" sz="2800" dirty="0">
                <a:cs typeface="B Titr" pitchFamily="2" charset="-78"/>
              </a:rPr>
              <a:t>.</a:t>
            </a:r>
          </a:p>
        </p:txBody>
      </p:sp>
      <p:sp>
        <p:nvSpPr>
          <p:cNvPr id="8" name="Slide Number Placeholder 7"/>
          <p:cNvSpPr>
            <a:spLocks noGrp="1"/>
          </p:cNvSpPr>
          <p:nvPr>
            <p:ph type="sldNum" sz="quarter" idx="12"/>
          </p:nvPr>
        </p:nvSpPr>
        <p:spPr/>
        <p:txBody>
          <a:bodyPr/>
          <a:lstStyle/>
          <a:p>
            <a:fld id="{6A854567-A3D5-41ED-AB7C-E6BDD932197E}"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A854567-A3D5-41ED-AB7C-E6BDD932197E}" type="slidenum">
              <a:rPr lang="en-US" smtClean="0"/>
              <a:pPr/>
              <a:t>40</a:t>
            </a:fld>
            <a:endParaRPr lang="en-US"/>
          </a:p>
        </p:txBody>
      </p:sp>
      <p:sp>
        <p:nvSpPr>
          <p:cNvPr id="9" name="Title 8"/>
          <p:cNvSpPr>
            <a:spLocks noGrp="1"/>
          </p:cNvSpPr>
          <p:nvPr>
            <p:ph type="title"/>
          </p:nvPr>
        </p:nvSpPr>
        <p:spPr/>
        <p:txBody>
          <a:bodyPr/>
          <a:lstStyle/>
          <a:p>
            <a:endParaRPr lang="en-US"/>
          </a:p>
        </p:txBody>
      </p:sp>
      <p:sp>
        <p:nvSpPr>
          <p:cNvPr id="44033" name="Rectangle 1"/>
          <p:cNvSpPr>
            <a:spLocks noChangeArrowheads="1"/>
          </p:cNvSpPr>
          <p:nvPr/>
        </p:nvSpPr>
        <p:spPr bwMode="auto">
          <a:xfrm>
            <a:off x="0" y="142852"/>
            <a:ext cx="88582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ميز طوري قرار گيرد كه روشنايي لامپهاي سقف در طرفين باشد. در استفاده از روشنايي طبيعي نيز نيايد صفحه نمايشگر در بابر پنجره قرار گيرد.</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سطح صفحه كليد تقريبا هم ارتفاع با دسته صندلي و آرنج باشد و مچ ها به طور عادي روي صفحه كليد قرار گيرند به طوري كه هنگام كار ساعدها تقريبا موازي با افق قرار گرفته و زاويه بين مچ دست و ساعد 5 تا 10 درجه باشد. موقعيت موس نيز مانند صفحه كليد است و بايد به طور متناوب براي استفاده از موس سمت قرارگيري را عوض كرد.</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روشنايي كلاس بايد مخلوطي از لامپهاي التهابي و فلورسيت يا به اصطلاح نور سفيد و زرد باشد و شدت آن حدود 300 لوكس باشد.</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براي به حداقل رساندن فشار بر روي گردن و كمر هنگام تايپ استفاده از نگهدارنده كاهش پيشنهاد مي گردد.</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دماي مطبوع كلاس با توجه به استانداردهاي ارگونوميكي 19 تا 23 درجه سانتيگراد و رطوبت حدود 50 درصد باشد.</a:t>
            </a:r>
            <a:endParaRPr kumimoji="0" lang="en-US" sz="28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800" b="0" i="0" u="none" strike="noStrike" cap="none" normalizeH="0" baseline="0" dirty="0">
                <a:ln>
                  <a:noFill/>
                </a:ln>
                <a:solidFill>
                  <a:schemeClr val="tx1"/>
                </a:solidFill>
                <a:effectLst/>
                <a:latin typeface="BNazanin"/>
                <a:ea typeface="Calibri" pitchFamily="34" charset="0"/>
                <a:cs typeface="B Titr" pitchFamily="2" charset="-78"/>
              </a:rPr>
              <a:t>براي فراهم نمودن هواي سالم سيستم تهويه تعبيه گردد.</a:t>
            </a:r>
            <a:endParaRPr kumimoji="0" lang="ar-SA" sz="36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Grp="1" noChangeArrowheads="1"/>
          </p:cNvSpPr>
          <p:nvPr>
            <p:ph type="title"/>
          </p:nvPr>
        </p:nvSpPr>
        <p:spPr>
          <a:xfrm>
            <a:off x="642910" y="71414"/>
            <a:ext cx="7772400" cy="1143000"/>
          </a:xfrm>
          <a:noFill/>
          <a:ln/>
        </p:spPr>
        <p:txBody>
          <a:bodyPr>
            <a:normAutofit/>
          </a:bodyPr>
          <a:lstStyle/>
          <a:p>
            <a:pPr rtl="1"/>
            <a:r>
              <a:rPr lang="ar-SA" sz="4000" dirty="0">
                <a:cs typeface="B Titr" pitchFamily="2" charset="-78"/>
              </a:rPr>
              <a:t>موقعيت مانيتور:</a:t>
            </a:r>
            <a:endParaRPr lang="en-US" sz="4000" dirty="0">
              <a:cs typeface="B Titr" pitchFamily="2" charset="-78"/>
            </a:endParaRPr>
          </a:p>
        </p:txBody>
      </p:sp>
      <p:sp>
        <p:nvSpPr>
          <p:cNvPr id="6" name="Rectangle 9"/>
          <p:cNvSpPr txBox="1">
            <a:spLocks noChangeArrowheads="1"/>
          </p:cNvSpPr>
          <p:nvPr/>
        </p:nvSpPr>
        <p:spPr>
          <a:xfrm>
            <a:off x="214282" y="2500306"/>
            <a:ext cx="8201025" cy="4116388"/>
          </a:xfrm>
          <a:prstGeom prst="rect">
            <a:avLst/>
          </a:prstGeom>
          <a:noFill/>
          <a:ln cap="flat">
            <a:solidFill>
              <a:schemeClr val="tx1"/>
            </a:solidFill>
          </a:ln>
        </p:spPr>
        <p:txBody>
          <a:bodyPr vert="horz" lIns="91440" tIns="45720" rIns="91440" bIns="45720" rtlCol="0">
            <a:normAutofit/>
          </a:bodyPr>
          <a:lstStyle/>
          <a:p>
            <a:pPr algn="justLow" rtl="1"/>
            <a:r>
              <a:rPr lang="ar-SA" sz="3200">
                <a:cs typeface="B Titr" pitchFamily="2" charset="-78"/>
              </a:rPr>
              <a:t>نمايشگر </a:t>
            </a:r>
            <a:r>
              <a:rPr lang="ar-SA" sz="3200" dirty="0">
                <a:cs typeface="B Titr" pitchFamily="2" charset="-78"/>
              </a:rPr>
              <a:t>بايد مستقيما در جلوي صفحه كليد قرار گيرد و لبه بالايي نمايشگر بايد در امتداد ديد چشم ها قرار گيرد تا در هنگام استفاده آسيبي به چشم ها وارد نگردد. فاصله بين نمايشگر و چشم ها بايد تقريبا به اندازه طول شانه باشد(فاصله مناسب حدود 46 سانتيمتر است.)</a:t>
            </a:r>
            <a:endParaRPr lang="en-US" sz="3200" dirty="0">
              <a:cs typeface="B Titr" pitchFamily="2" charset="-78"/>
            </a:endParaRPr>
          </a:p>
        </p:txBody>
      </p:sp>
      <p:sp>
        <p:nvSpPr>
          <p:cNvPr id="7" name="Slide Number Placeholder 6"/>
          <p:cNvSpPr>
            <a:spLocks noGrp="1"/>
          </p:cNvSpPr>
          <p:nvPr>
            <p:ph type="sldNum" sz="quarter" idx="12"/>
          </p:nvPr>
        </p:nvSpPr>
        <p:spPr/>
        <p:txBody>
          <a:bodyPr/>
          <a:lstStyle/>
          <a:p>
            <a:fld id="{6A854567-A3D5-41ED-AB7C-E6BDD932197E}"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854567-A3D5-41ED-AB7C-E6BDD932197E}" type="slidenum">
              <a:rPr lang="en-US" smtClean="0"/>
              <a:pPr/>
              <a:t>42</a:t>
            </a:fld>
            <a:endParaRPr lang="en-US"/>
          </a:p>
        </p:txBody>
      </p:sp>
      <p:pic>
        <p:nvPicPr>
          <p:cNvPr id="5" name="Content Placeholder 4" descr="http://www.dentistrytoday.com/Media/EditLiveJava/Grahman-1-05.jpg"/>
          <p:cNvPicPr>
            <a:picLocks noGrp="1"/>
          </p:cNvPicPr>
          <p:nvPr>
            <p:ph idx="1"/>
          </p:nvPr>
        </p:nvPicPr>
        <p:blipFill>
          <a:blip r:embed="rId2"/>
          <a:srcRect/>
          <a:stretch>
            <a:fillRect/>
          </a:stretch>
        </p:blipFill>
        <p:spPr bwMode="auto">
          <a:xfrm>
            <a:off x="0" y="285728"/>
            <a:ext cx="3428992" cy="2786082"/>
          </a:xfrm>
          <a:prstGeom prst="rect">
            <a:avLst/>
          </a:prstGeom>
          <a:noFill/>
          <a:ln w="9525">
            <a:noFill/>
            <a:miter lim="800000"/>
            <a:headEnd/>
            <a:tailEnd/>
          </a:ln>
        </p:spPr>
      </p:pic>
      <p:pic>
        <p:nvPicPr>
          <p:cNvPr id="6" name="Picture 5" descr="http://www.dentistrytoday.com/Media/EditLiveJava/Grahman-2-05.jpg"/>
          <p:cNvPicPr/>
          <p:nvPr/>
        </p:nvPicPr>
        <p:blipFill>
          <a:blip r:embed="rId3"/>
          <a:srcRect/>
          <a:stretch>
            <a:fillRect/>
          </a:stretch>
        </p:blipFill>
        <p:spPr bwMode="auto">
          <a:xfrm>
            <a:off x="3357554" y="357166"/>
            <a:ext cx="2619380" cy="2643206"/>
          </a:xfrm>
          <a:prstGeom prst="rect">
            <a:avLst/>
          </a:prstGeom>
          <a:noFill/>
          <a:ln w="9525">
            <a:noFill/>
            <a:miter lim="800000"/>
            <a:headEnd/>
            <a:tailEnd/>
          </a:ln>
        </p:spPr>
      </p:pic>
      <p:sp>
        <p:nvSpPr>
          <p:cNvPr id="7" name="Rectangle 6"/>
          <p:cNvSpPr/>
          <p:nvPr/>
        </p:nvSpPr>
        <p:spPr>
          <a:xfrm>
            <a:off x="1071538" y="3071810"/>
            <a:ext cx="1282723" cy="400110"/>
          </a:xfrm>
          <a:prstGeom prst="rect">
            <a:avLst/>
          </a:prstGeom>
        </p:spPr>
        <p:txBody>
          <a:bodyPr wrap="none">
            <a:spAutoFit/>
          </a:bodyPr>
          <a:lstStyle/>
          <a:p>
            <a:r>
              <a:rPr lang="en-US" sz="2000" b="1" i="1" dirty="0"/>
              <a:t>Hip Circles</a:t>
            </a:r>
            <a:endParaRPr lang="en-US" sz="2000" b="1" dirty="0"/>
          </a:p>
        </p:txBody>
      </p:sp>
      <p:sp>
        <p:nvSpPr>
          <p:cNvPr id="8" name="Rectangle 7"/>
          <p:cNvSpPr/>
          <p:nvPr/>
        </p:nvSpPr>
        <p:spPr>
          <a:xfrm>
            <a:off x="3742285" y="3143248"/>
            <a:ext cx="1859805" cy="400110"/>
          </a:xfrm>
          <a:prstGeom prst="rect">
            <a:avLst/>
          </a:prstGeom>
        </p:spPr>
        <p:txBody>
          <a:bodyPr wrap="none">
            <a:spAutoFit/>
          </a:bodyPr>
          <a:lstStyle/>
          <a:p>
            <a:r>
              <a:rPr lang="en-US" sz="2000" b="1" i="1" dirty="0"/>
              <a:t>Shoulder Circles</a:t>
            </a:r>
            <a:endParaRPr lang="en-US" sz="2000" b="1" dirty="0"/>
          </a:p>
        </p:txBody>
      </p:sp>
      <p:pic>
        <p:nvPicPr>
          <p:cNvPr id="9" name="Picture 8" descr="http://www.dentistrytoday.com/Media/EditLiveJava/Grahman-3-05.jpg"/>
          <p:cNvPicPr/>
          <p:nvPr/>
        </p:nvPicPr>
        <p:blipFill>
          <a:blip r:embed="rId4"/>
          <a:srcRect/>
          <a:stretch>
            <a:fillRect/>
          </a:stretch>
        </p:blipFill>
        <p:spPr bwMode="auto">
          <a:xfrm>
            <a:off x="5929322" y="428604"/>
            <a:ext cx="2500330" cy="2500330"/>
          </a:xfrm>
          <a:prstGeom prst="rect">
            <a:avLst/>
          </a:prstGeom>
          <a:noFill/>
          <a:ln w="9525">
            <a:noFill/>
            <a:miter lim="800000"/>
            <a:headEnd/>
            <a:tailEnd/>
          </a:ln>
        </p:spPr>
      </p:pic>
      <p:sp>
        <p:nvSpPr>
          <p:cNvPr id="10" name="Rectangle 9"/>
          <p:cNvSpPr/>
          <p:nvPr/>
        </p:nvSpPr>
        <p:spPr>
          <a:xfrm>
            <a:off x="6482242" y="3143248"/>
            <a:ext cx="1375698" cy="400110"/>
          </a:xfrm>
          <a:prstGeom prst="rect">
            <a:avLst/>
          </a:prstGeom>
        </p:spPr>
        <p:txBody>
          <a:bodyPr wrap="none">
            <a:spAutoFit/>
          </a:bodyPr>
          <a:lstStyle/>
          <a:p>
            <a:r>
              <a:rPr lang="en-US" sz="2000" b="1" i="1" dirty="0"/>
              <a:t>Arm Circles</a:t>
            </a:r>
            <a:endParaRPr lang="en-US" sz="2000" b="1" dirty="0"/>
          </a:p>
        </p:txBody>
      </p:sp>
      <p:pic>
        <p:nvPicPr>
          <p:cNvPr id="11" name="Picture 10" descr="http://www.dentistrytoday.com/Media/EditLiveJava/Grahman-4-05.jpg"/>
          <p:cNvPicPr/>
          <p:nvPr/>
        </p:nvPicPr>
        <p:blipFill>
          <a:blip r:embed="rId5"/>
          <a:srcRect/>
          <a:stretch>
            <a:fillRect/>
          </a:stretch>
        </p:blipFill>
        <p:spPr bwMode="auto">
          <a:xfrm>
            <a:off x="285720" y="3643314"/>
            <a:ext cx="2928958" cy="2357453"/>
          </a:xfrm>
          <a:prstGeom prst="rect">
            <a:avLst/>
          </a:prstGeom>
          <a:noFill/>
          <a:ln w="9525">
            <a:noFill/>
            <a:miter lim="800000"/>
            <a:headEnd/>
            <a:tailEnd/>
          </a:ln>
        </p:spPr>
      </p:pic>
      <p:sp>
        <p:nvSpPr>
          <p:cNvPr id="12" name="Rectangle 11"/>
          <p:cNvSpPr/>
          <p:nvPr/>
        </p:nvSpPr>
        <p:spPr>
          <a:xfrm>
            <a:off x="785786" y="6143644"/>
            <a:ext cx="1617430" cy="400110"/>
          </a:xfrm>
          <a:prstGeom prst="rect">
            <a:avLst/>
          </a:prstGeom>
        </p:spPr>
        <p:txBody>
          <a:bodyPr wrap="none">
            <a:spAutoFit/>
          </a:bodyPr>
          <a:lstStyle/>
          <a:p>
            <a:r>
              <a:rPr lang="en-US" sz="2000" b="1" i="1" dirty="0"/>
              <a:t>Neck Exercise</a:t>
            </a:r>
            <a:endParaRPr lang="en-US" sz="2000" b="1" dirty="0"/>
          </a:p>
        </p:txBody>
      </p:sp>
      <p:pic>
        <p:nvPicPr>
          <p:cNvPr id="13" name="Picture 12" descr="http://www.dentistrytoday.com/Media/EditLiveJava/Grahman-5-05.jpg"/>
          <p:cNvPicPr/>
          <p:nvPr/>
        </p:nvPicPr>
        <p:blipFill>
          <a:blip r:embed="rId6"/>
          <a:srcRect/>
          <a:stretch>
            <a:fillRect/>
          </a:stretch>
        </p:blipFill>
        <p:spPr bwMode="auto">
          <a:xfrm>
            <a:off x="3214678" y="3643314"/>
            <a:ext cx="2571768" cy="2319343"/>
          </a:xfrm>
          <a:prstGeom prst="rect">
            <a:avLst/>
          </a:prstGeom>
          <a:noFill/>
          <a:ln w="9525">
            <a:noFill/>
            <a:miter lim="800000"/>
            <a:headEnd/>
            <a:tailEnd/>
          </a:ln>
        </p:spPr>
      </p:pic>
      <p:sp>
        <p:nvSpPr>
          <p:cNvPr id="14" name="Rectangle 13"/>
          <p:cNvSpPr/>
          <p:nvPr/>
        </p:nvSpPr>
        <p:spPr>
          <a:xfrm>
            <a:off x="3428992" y="6072206"/>
            <a:ext cx="1432123" cy="400110"/>
          </a:xfrm>
          <a:prstGeom prst="rect">
            <a:avLst/>
          </a:prstGeom>
        </p:spPr>
        <p:txBody>
          <a:bodyPr wrap="none">
            <a:spAutoFit/>
          </a:bodyPr>
          <a:lstStyle/>
          <a:p>
            <a:r>
              <a:rPr lang="en-US" sz="2000" b="1" i="1" dirty="0"/>
              <a:t>Side Stretch</a:t>
            </a:r>
            <a:endParaRPr lang="en-US" sz="2000" b="1" dirty="0"/>
          </a:p>
        </p:txBody>
      </p:sp>
      <p:pic>
        <p:nvPicPr>
          <p:cNvPr id="15" name="Picture 14" descr="http://www.dentistrytoday.com/Media/EditLiveJava/Grahman-6-05.jpg"/>
          <p:cNvPicPr/>
          <p:nvPr/>
        </p:nvPicPr>
        <p:blipFill>
          <a:blip r:embed="rId7"/>
          <a:srcRect/>
          <a:stretch>
            <a:fillRect/>
          </a:stretch>
        </p:blipFill>
        <p:spPr bwMode="auto">
          <a:xfrm>
            <a:off x="5715008" y="3571876"/>
            <a:ext cx="2786082" cy="2338393"/>
          </a:xfrm>
          <a:prstGeom prst="rect">
            <a:avLst/>
          </a:prstGeom>
          <a:noFill/>
          <a:ln w="9525">
            <a:noFill/>
            <a:miter lim="800000"/>
            <a:headEnd/>
            <a:tailEnd/>
          </a:ln>
        </p:spPr>
      </p:pic>
      <p:sp>
        <p:nvSpPr>
          <p:cNvPr id="16" name="Rectangle 15"/>
          <p:cNvSpPr/>
          <p:nvPr/>
        </p:nvSpPr>
        <p:spPr>
          <a:xfrm>
            <a:off x="6286512" y="6000768"/>
            <a:ext cx="1925848" cy="400110"/>
          </a:xfrm>
          <a:prstGeom prst="rect">
            <a:avLst/>
          </a:prstGeom>
        </p:spPr>
        <p:txBody>
          <a:bodyPr wrap="none">
            <a:spAutoFit/>
          </a:bodyPr>
          <a:lstStyle/>
          <a:p>
            <a:r>
              <a:rPr lang="en-US" sz="2000" b="1" i="1" dirty="0"/>
              <a:t>Shoulder Stretch</a:t>
            </a:r>
            <a:endParaRPr lang="en-US"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A854567-A3D5-41ED-AB7C-E6BDD932197E}" type="slidenum">
              <a:rPr lang="en-US" smtClean="0"/>
              <a:pPr/>
              <a:t>43</a:t>
            </a:fld>
            <a:endParaRPr lang="en-US"/>
          </a:p>
        </p:txBody>
      </p:sp>
      <p:pic>
        <p:nvPicPr>
          <p:cNvPr id="6" name="Picture 5" descr="http://www.dentistrytoday.com/Media/EditLiveJava/Grahman-7-05.jpg"/>
          <p:cNvPicPr/>
          <p:nvPr/>
        </p:nvPicPr>
        <p:blipFill>
          <a:blip r:embed="rId2"/>
          <a:srcRect/>
          <a:stretch>
            <a:fillRect/>
          </a:stretch>
        </p:blipFill>
        <p:spPr bwMode="auto">
          <a:xfrm>
            <a:off x="0" y="-24"/>
            <a:ext cx="3143240" cy="2571768"/>
          </a:xfrm>
          <a:prstGeom prst="rect">
            <a:avLst/>
          </a:prstGeom>
          <a:noFill/>
          <a:ln w="9525">
            <a:noFill/>
            <a:miter lim="800000"/>
            <a:headEnd/>
            <a:tailEnd/>
          </a:ln>
        </p:spPr>
      </p:pic>
      <p:sp>
        <p:nvSpPr>
          <p:cNvPr id="7" name="Rectangle 6"/>
          <p:cNvSpPr/>
          <p:nvPr/>
        </p:nvSpPr>
        <p:spPr>
          <a:xfrm>
            <a:off x="338383" y="2571744"/>
            <a:ext cx="2028440" cy="400110"/>
          </a:xfrm>
          <a:prstGeom prst="rect">
            <a:avLst/>
          </a:prstGeom>
        </p:spPr>
        <p:txBody>
          <a:bodyPr wrap="none">
            <a:spAutoFit/>
          </a:bodyPr>
          <a:lstStyle/>
          <a:p>
            <a:r>
              <a:rPr lang="en-US" sz="2000" b="1" i="1" dirty="0"/>
              <a:t>Overhead Stretch</a:t>
            </a:r>
            <a:endParaRPr lang="en-US" sz="2000" b="1" dirty="0"/>
          </a:p>
        </p:txBody>
      </p:sp>
      <p:pic>
        <p:nvPicPr>
          <p:cNvPr id="8" name="Picture 7" descr="http://www.dentistrytoday.com/Media/EditLiveJava/Grahman-8-05.jpg"/>
          <p:cNvPicPr/>
          <p:nvPr/>
        </p:nvPicPr>
        <p:blipFill>
          <a:blip r:embed="rId3"/>
          <a:srcRect/>
          <a:stretch>
            <a:fillRect/>
          </a:stretch>
        </p:blipFill>
        <p:spPr bwMode="auto">
          <a:xfrm>
            <a:off x="3143240" y="0"/>
            <a:ext cx="2500330" cy="2505058"/>
          </a:xfrm>
          <a:prstGeom prst="rect">
            <a:avLst/>
          </a:prstGeom>
          <a:noFill/>
          <a:ln w="9525">
            <a:noFill/>
            <a:miter lim="800000"/>
            <a:headEnd/>
            <a:tailEnd/>
          </a:ln>
        </p:spPr>
      </p:pic>
      <p:sp>
        <p:nvSpPr>
          <p:cNvPr id="9" name="Rectangle 8"/>
          <p:cNvSpPr/>
          <p:nvPr/>
        </p:nvSpPr>
        <p:spPr>
          <a:xfrm>
            <a:off x="3571868" y="2571744"/>
            <a:ext cx="1554913" cy="400110"/>
          </a:xfrm>
          <a:prstGeom prst="rect">
            <a:avLst/>
          </a:prstGeom>
        </p:spPr>
        <p:txBody>
          <a:bodyPr wrap="none">
            <a:spAutoFit/>
          </a:bodyPr>
          <a:lstStyle/>
          <a:p>
            <a:r>
              <a:rPr lang="en-US" sz="2000" b="1" i="1" dirty="0"/>
              <a:t>Wrist Stretch</a:t>
            </a:r>
            <a:endParaRPr lang="en-US" sz="2000" b="1" dirty="0"/>
          </a:p>
        </p:txBody>
      </p:sp>
      <p:pic>
        <p:nvPicPr>
          <p:cNvPr id="10" name="Picture 9" descr="http://www.dentistrytoday.com/Media/EditLiveJava/Grahman-9-05.jpg"/>
          <p:cNvPicPr/>
          <p:nvPr/>
        </p:nvPicPr>
        <p:blipFill>
          <a:blip r:embed="rId4"/>
          <a:srcRect/>
          <a:stretch>
            <a:fillRect/>
          </a:stretch>
        </p:blipFill>
        <p:spPr bwMode="auto">
          <a:xfrm>
            <a:off x="5572132" y="0"/>
            <a:ext cx="2643206" cy="2447907"/>
          </a:xfrm>
          <a:prstGeom prst="rect">
            <a:avLst/>
          </a:prstGeom>
          <a:noFill/>
          <a:ln w="9525">
            <a:noFill/>
            <a:miter lim="800000"/>
            <a:headEnd/>
            <a:tailEnd/>
          </a:ln>
        </p:spPr>
      </p:pic>
      <p:sp>
        <p:nvSpPr>
          <p:cNvPr id="11" name="Rectangle 10"/>
          <p:cNvSpPr/>
          <p:nvPr/>
        </p:nvSpPr>
        <p:spPr>
          <a:xfrm>
            <a:off x="6000760" y="2500306"/>
            <a:ext cx="1864421" cy="400110"/>
          </a:xfrm>
          <a:prstGeom prst="rect">
            <a:avLst/>
          </a:prstGeom>
        </p:spPr>
        <p:txBody>
          <a:bodyPr wrap="none">
            <a:spAutoFit/>
          </a:bodyPr>
          <a:lstStyle/>
          <a:p>
            <a:r>
              <a:rPr lang="en-US" sz="2000" b="1" i="1" dirty="0"/>
              <a:t>Forearm stretch</a:t>
            </a:r>
            <a:endParaRPr lang="en-US" sz="2000" b="1" dirty="0"/>
          </a:p>
        </p:txBody>
      </p:sp>
      <p:pic>
        <p:nvPicPr>
          <p:cNvPr id="12" name="Picture 11" descr="http://www.dentistrytoday.com/Media/EditLiveJava/Grahman-10-05.jpg"/>
          <p:cNvPicPr/>
          <p:nvPr/>
        </p:nvPicPr>
        <p:blipFill>
          <a:blip r:embed="rId5"/>
          <a:srcRect/>
          <a:stretch>
            <a:fillRect/>
          </a:stretch>
        </p:blipFill>
        <p:spPr bwMode="auto">
          <a:xfrm>
            <a:off x="71406" y="3071811"/>
            <a:ext cx="3071834" cy="2286016"/>
          </a:xfrm>
          <a:prstGeom prst="rect">
            <a:avLst/>
          </a:prstGeom>
          <a:noFill/>
          <a:ln w="9525">
            <a:noFill/>
            <a:miter lim="800000"/>
            <a:headEnd/>
            <a:tailEnd/>
          </a:ln>
        </p:spPr>
      </p:pic>
      <p:sp>
        <p:nvSpPr>
          <p:cNvPr id="13" name="Rectangle 12"/>
          <p:cNvSpPr/>
          <p:nvPr/>
        </p:nvSpPr>
        <p:spPr>
          <a:xfrm>
            <a:off x="642910" y="5715016"/>
            <a:ext cx="1687000" cy="400110"/>
          </a:xfrm>
          <a:prstGeom prst="rect">
            <a:avLst/>
          </a:prstGeom>
        </p:spPr>
        <p:txBody>
          <a:bodyPr wrap="none">
            <a:spAutoFit/>
          </a:bodyPr>
          <a:lstStyle/>
          <a:p>
            <a:r>
              <a:rPr lang="en-US" sz="2000" b="1" i="1" dirty="0"/>
              <a:t>Prayer Stretch</a:t>
            </a:r>
            <a:endParaRPr lang="en-US" sz="20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i="1" dirty="0">
                <a:solidFill>
                  <a:srgbClr val="FF0000"/>
                </a:solidFill>
                <a:cs typeface="B Titr" pitchFamily="2" charset="-78"/>
              </a:rPr>
              <a:t>خلاصه ارگونومي</a:t>
            </a:r>
            <a:endParaRPr lang="en-US" i="1" dirty="0">
              <a:solidFill>
                <a:srgbClr val="FF0000"/>
              </a:solidFill>
              <a:cs typeface="B Titr" pitchFamily="2" charset="-78"/>
            </a:endParaRPr>
          </a:p>
        </p:txBody>
      </p:sp>
      <p:sp>
        <p:nvSpPr>
          <p:cNvPr id="4" name="Rectangle 3"/>
          <p:cNvSpPr txBox="1">
            <a:spLocks noChangeArrowheads="1"/>
          </p:cNvSpPr>
          <p:nvPr/>
        </p:nvSpPr>
        <p:spPr>
          <a:xfrm>
            <a:off x="838200" y="1447800"/>
            <a:ext cx="7772400" cy="4800600"/>
          </a:xfrm>
          <a:prstGeom prst="rect">
            <a:avLst/>
          </a:prstGeom>
          <a:noFill/>
          <a:ln/>
        </p:spPr>
        <p:txBody>
          <a:bodyPr vert="horz" lIns="91440" tIns="45720" rIns="91440" bIns="45720" rtlCol="0">
            <a:normAutofit/>
          </a:bodyPr>
          <a:lstStyle/>
          <a:p>
            <a:pPr marL="342900" marR="0" lvl="0" indent="-342900" algn="justLow" defTabSz="914400" rtl="1" eaLnBrk="1" fontAlgn="auto" latinLnBrk="0" hangingPunct="1">
              <a:lnSpc>
                <a:spcPct val="100000"/>
              </a:lnSpc>
              <a:spcBef>
                <a:spcPct val="20000"/>
              </a:spcBef>
              <a:spcAft>
                <a:spcPts val="0"/>
              </a:spcAft>
              <a:buClrTx/>
              <a:buSzTx/>
              <a:buFont typeface="Arial" pitchFamily="34" charset="0"/>
              <a:buChar char="•"/>
              <a:tabLst/>
              <a:defRPr/>
            </a:pPr>
            <a:r>
              <a:rPr lang="fa-IR" sz="3200" i="1" dirty="0">
                <a:cs typeface="B Titr" pitchFamily="2" charset="-78"/>
              </a:rPr>
              <a:t>طراحي مناسب ارگونوميك وسايل، فرايندها و ابزارها باعث بهبود راحتي، سلامتي، روحيه، بهره وري و آمادگي افراد مي گردد.</a:t>
            </a:r>
          </a:p>
          <a:p>
            <a:pPr marL="342900" marR="0" lvl="0" indent="-342900" algn="justLow"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fa-IR" sz="3200" b="0" i="1" u="none" strike="noStrike" kern="1200" cap="none" spc="0" normalizeH="0" baseline="0" noProof="0" dirty="0">
                <a:ln>
                  <a:noFill/>
                </a:ln>
                <a:solidFill>
                  <a:schemeClr val="tx1"/>
                </a:solidFill>
                <a:effectLst/>
                <a:uLnTx/>
                <a:uFillTx/>
                <a:cs typeface="B Titr" pitchFamily="2" charset="-78"/>
              </a:rPr>
              <a:t>تلاشهاي فردي به عنوان بخشي از تيم كارگاهي، بزرگترين وسيله شناسايي و بهبود مشكلات ارگونوميكي محيط كار است.</a:t>
            </a:r>
          </a:p>
          <a:p>
            <a:pPr marL="342900" marR="0" lvl="0" indent="-342900" algn="justLow" defTabSz="914400" rtl="1" eaLnBrk="1" fontAlgn="auto" latinLnBrk="0" hangingPunct="1">
              <a:lnSpc>
                <a:spcPct val="100000"/>
              </a:lnSpc>
              <a:spcBef>
                <a:spcPct val="20000"/>
              </a:spcBef>
              <a:spcAft>
                <a:spcPts val="0"/>
              </a:spcAft>
              <a:buClrTx/>
              <a:buSzTx/>
              <a:buFont typeface="Arial" pitchFamily="34" charset="0"/>
              <a:buChar char="•"/>
              <a:tabLst/>
              <a:defRPr/>
            </a:pPr>
            <a:r>
              <a:rPr lang="fa-IR" sz="3200" i="1" dirty="0">
                <a:cs typeface="B Titr" pitchFamily="2" charset="-78"/>
              </a:rPr>
              <a:t>مهمترين و حياتي ترين نكته اين است كه فورا بدنبال درمان علايم اختلالات اسكلتي عضلاني باشيد.</a:t>
            </a:r>
            <a:endParaRPr kumimoji="0" lang="fa-IR" sz="3200" b="0" i="1" u="none" strike="noStrike" kern="1200" cap="none" spc="0" normalizeH="0" baseline="0" noProof="0" dirty="0">
              <a:ln>
                <a:noFill/>
              </a:ln>
              <a:solidFill>
                <a:schemeClr val="tx1"/>
              </a:solidFill>
              <a:effectLst/>
              <a:uLnTx/>
              <a:uFillTx/>
              <a:cs typeface="B Titr" pitchFamily="2" charset="-78"/>
            </a:endParaRPr>
          </a:p>
          <a:p>
            <a:pPr marL="342900" marR="0" lvl="0" indent="-342900" algn="justLow" defTabSz="914400" rtl="1"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cs typeface="B Titr" pitchFamily="2" charset="-78"/>
            </a:endParaRPr>
          </a:p>
        </p:txBody>
      </p:sp>
      <p:sp>
        <p:nvSpPr>
          <p:cNvPr id="5" name="Slide Number Placeholder 4"/>
          <p:cNvSpPr>
            <a:spLocks noGrp="1"/>
          </p:cNvSpPr>
          <p:nvPr>
            <p:ph type="sldNum" sz="quarter" idx="12"/>
          </p:nvPr>
        </p:nvSpPr>
        <p:spPr/>
        <p:txBody>
          <a:bodyPr/>
          <a:lstStyle/>
          <a:p>
            <a:fld id="{6A854567-A3D5-41ED-AB7C-E6BDD932197E}"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117693"/>
            <a:ext cx="8151590" cy="6740307"/>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سوال؟</a:t>
            </a:r>
          </a:p>
          <a:p>
            <a:pPr algn="ctr"/>
            <a:endParaRPr lang="fa-IR"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a:p>
            <a:pPr algn="ctr"/>
            <a:r>
              <a:rPr lang="fa-IR" sz="54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rPr>
              <a:t>با تشكر از شما</a:t>
            </a:r>
            <a:endParaRPr lang="fa-IR"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a:p>
            <a:pPr algn="ctr"/>
            <a:r>
              <a:rPr lang="fa-IR" sz="5400" b="1" i="1" cap="all" dirty="0">
                <a:ln w="0"/>
                <a:solidFill>
                  <a:srgbClr val="7030A0"/>
                </a:solidFill>
                <a:effectLst>
                  <a:reflection blurRad="12700" stA="50000" endPos="50000" dist="5000" dir="5400000" sy="-100000" rotWithShape="0"/>
                </a:effectLst>
                <a:cs typeface="B Titr" pitchFamily="2" charset="-78"/>
              </a:rPr>
              <a:t>فرشاد ارغواني</a:t>
            </a:r>
            <a:endParaRPr lang="en-US" sz="5400" b="1" i="1" cap="all" dirty="0">
              <a:ln w="0"/>
              <a:solidFill>
                <a:srgbClr val="7030A0"/>
              </a:solidFill>
              <a:effectLst>
                <a:reflection blurRad="12700" stA="50000" endPos="50000" dist="5000" dir="5400000" sy="-100000" rotWithShape="0"/>
              </a:effectLst>
              <a:cs typeface="B Titr" pitchFamily="2" charset="-78"/>
            </a:endParaRPr>
          </a:p>
          <a:p>
            <a:pPr algn="ctr"/>
            <a:r>
              <a:rPr lang="fa-IR" sz="5400" b="1" i="1" cap="all" dirty="0">
                <a:ln w="0"/>
                <a:solidFill>
                  <a:srgbClr val="7030A0"/>
                </a:solidFill>
                <a:effectLst>
                  <a:reflection blurRad="12700" stA="50000" endPos="50000" dist="5000" dir="5400000" sy="-100000" rotWithShape="0"/>
                </a:effectLst>
                <a:cs typeface="B Titr" pitchFamily="2" charset="-78"/>
              </a:rPr>
              <a:t>كارشناس ارشد ارگونومي</a:t>
            </a:r>
          </a:p>
          <a:p>
            <a:pPr algn="ctr"/>
            <a:r>
              <a:rPr lang="fa-IR" sz="5400" b="1" i="1" cap="all" spc="0" dirty="0">
                <a:ln w="0"/>
                <a:solidFill>
                  <a:srgbClr val="FF0000"/>
                </a:solidFill>
                <a:effectLst>
                  <a:reflection blurRad="12700" stA="50000" endPos="50000" dist="5000" dir="5400000" sy="-100000" rotWithShape="0"/>
                </a:effectLst>
                <a:cs typeface="B Titr" pitchFamily="2" charset="-78"/>
              </a:rPr>
              <a:t>09189859271</a:t>
            </a:r>
          </a:p>
          <a:p>
            <a:pPr algn="ctr"/>
            <a:r>
              <a:rPr lang="en-US" sz="5400" b="1" i="1" cap="all" dirty="0">
                <a:ln w="0"/>
                <a:solidFill>
                  <a:srgbClr val="00B050"/>
                </a:solidFill>
                <a:effectLst>
                  <a:reflection blurRad="12700" stA="50000" endPos="50000" dist="5000" dir="5400000" sy="-100000" rotWithShape="0"/>
                </a:effectLst>
                <a:cs typeface="B Titr" pitchFamily="2" charset="-78"/>
                <a:hlinkClick r:id="rId2"/>
              </a:rPr>
              <a:t>ARGHAVANIF@GMAIL.COM</a:t>
            </a:r>
            <a:endParaRPr lang="en-US" sz="5400" b="1" i="1" cap="all" dirty="0">
              <a:ln w="0"/>
              <a:solidFill>
                <a:srgbClr val="00B050"/>
              </a:solidFill>
              <a:effectLst>
                <a:reflection blurRad="12700" stA="50000" endPos="50000" dist="5000" dir="5400000" sy="-100000" rotWithShape="0"/>
              </a:effectLst>
              <a:cs typeface="B Titr" pitchFamily="2" charset="-78"/>
            </a:endParaRPr>
          </a:p>
          <a:p>
            <a:pPr algn="ctr"/>
            <a:endParaRPr lang="en-US" sz="5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B Titr" pitchFamily="2" charset="-78"/>
            </a:endParaRPr>
          </a:p>
        </p:txBody>
      </p:sp>
      <p:sp>
        <p:nvSpPr>
          <p:cNvPr id="5" name="Slide Number Placeholder 4"/>
          <p:cNvSpPr>
            <a:spLocks noGrp="1"/>
          </p:cNvSpPr>
          <p:nvPr>
            <p:ph type="sldNum" sz="quarter" idx="12"/>
          </p:nvPr>
        </p:nvSpPr>
        <p:spPr/>
        <p:txBody>
          <a:bodyPr/>
          <a:lstStyle/>
          <a:p>
            <a:fld id="{6A854567-A3D5-41ED-AB7C-E6BDD932197E}" type="slidenum">
              <a:rPr lang="en-US" smtClean="0"/>
              <a:pPr/>
              <a:t>45</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pPr rtl="1"/>
            <a:r>
              <a:rPr lang="fa-IR" dirty="0">
                <a:solidFill>
                  <a:srgbClr val="D60093"/>
                </a:solidFill>
                <a:cs typeface="B Titr" pitchFamily="2" charset="-78"/>
              </a:rPr>
              <a:t>اهداف ارگونوميك</a:t>
            </a:r>
            <a:endParaRPr lang="en-US" dirty="0">
              <a:solidFill>
                <a:srgbClr val="D60093"/>
              </a:solidFill>
              <a:cs typeface="B Titr" pitchFamily="2" charset="-78"/>
            </a:endParaRPr>
          </a:p>
        </p:txBody>
      </p:sp>
      <p:sp>
        <p:nvSpPr>
          <p:cNvPr id="3" name="Content Placeholder 2"/>
          <p:cNvSpPr>
            <a:spLocks noGrp="1"/>
          </p:cNvSpPr>
          <p:nvPr>
            <p:ph idx="1"/>
          </p:nvPr>
        </p:nvSpPr>
        <p:spPr/>
        <p:txBody>
          <a:bodyPr>
            <a:noAutofit/>
          </a:bodyPr>
          <a:lstStyle/>
          <a:p>
            <a:pPr algn="justLow" rtl="1">
              <a:buFont typeface="Wingdings" pitchFamily="2" charset="2"/>
              <a:buChar char="ü"/>
            </a:pPr>
            <a:r>
              <a:rPr lang="fa-IR" sz="2800" dirty="0">
                <a:cs typeface="B Titr" pitchFamily="2" charset="-78"/>
              </a:rPr>
              <a:t>بهبود روند زندگی با حذف وظايف، مراحل و تلاشهاي غير ضروري</a:t>
            </a:r>
          </a:p>
          <a:p>
            <a:pPr algn="justLow" rtl="1">
              <a:buFont typeface="Wingdings" pitchFamily="2" charset="2"/>
              <a:buChar char="ü"/>
            </a:pPr>
            <a:r>
              <a:rPr lang="fa-IR" sz="2800" dirty="0">
                <a:cs typeface="B Titr" pitchFamily="2" charset="-78"/>
              </a:rPr>
              <a:t>كاهش پتانسيل آسيب ناشي از تلاشهاي بيش از حد مجاز</a:t>
            </a:r>
          </a:p>
          <a:p>
            <a:pPr algn="justLow" rtl="1">
              <a:buFont typeface="Wingdings" pitchFamily="2" charset="2"/>
              <a:buChar char="ü"/>
            </a:pPr>
            <a:r>
              <a:rPr lang="fa-IR" sz="2800" dirty="0">
                <a:cs typeface="B Titr" pitchFamily="2" charset="-78"/>
              </a:rPr>
              <a:t>به حداقل رساندن پتانسيل ايجاد خستگي هاي ذهني و فيزيكي</a:t>
            </a:r>
          </a:p>
          <a:p>
            <a:pPr algn="justLow" rtl="1">
              <a:buFont typeface="Wingdings" pitchFamily="2" charset="2"/>
              <a:buChar char="ü"/>
            </a:pPr>
            <a:r>
              <a:rPr lang="fa-IR" sz="2800" dirty="0">
                <a:cs typeface="B Titr" pitchFamily="2" charset="-78"/>
              </a:rPr>
              <a:t>اهرم هاي مهارتي انجام كار/ داشتن آگاهي بيشتر در زمينه كار براي افزايش راحتي، رضايت، روحيه و شاد زيستن </a:t>
            </a:r>
            <a:endParaRPr lang="en-US" sz="2800" dirty="0">
              <a:cs typeface="B Titr" pitchFamily="2" charset="-78"/>
            </a:endParaRPr>
          </a:p>
        </p:txBody>
      </p:sp>
      <p:graphicFrame>
        <p:nvGraphicFramePr>
          <p:cNvPr id="4098" name="Object 2"/>
          <p:cNvGraphicFramePr>
            <a:graphicFrameLocks noChangeAspect="1"/>
          </p:cNvGraphicFramePr>
          <p:nvPr/>
        </p:nvGraphicFramePr>
        <p:xfrm>
          <a:off x="214282" y="4572008"/>
          <a:ext cx="2978150" cy="2074862"/>
        </p:xfrm>
        <a:graphic>
          <a:graphicData uri="http://schemas.openxmlformats.org/presentationml/2006/ole">
            <mc:AlternateContent xmlns:mc="http://schemas.openxmlformats.org/markup-compatibility/2006">
              <mc:Choice xmlns:v="urn:schemas-microsoft-com:vml" Requires="v">
                <p:oleObj spid="_x0000_s2049" name="Clip" r:id="rId3" imgW="5724144" imgH="3986784" progId="">
                  <p:embed/>
                </p:oleObj>
              </mc:Choice>
              <mc:Fallback>
                <p:oleObj name="Clip" r:id="rId3" imgW="5724144" imgH="3986784" progId="">
                  <p:embed/>
                  <p:pic>
                    <p:nvPicPr>
                      <p:cNvPr id="409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282" y="4572008"/>
                        <a:ext cx="2978150" cy="2074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6A854567-A3D5-41ED-AB7C-E6BDD932197E}"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pPr rtl="1"/>
            <a:r>
              <a:rPr lang="fa-IR" dirty="0">
                <a:solidFill>
                  <a:srgbClr val="CC00CC"/>
                </a:solidFill>
                <a:cs typeface="B Titr" pitchFamily="2" charset="-78"/>
              </a:rPr>
              <a:t>عواقب طراحی نامناسب</a:t>
            </a:r>
            <a:endParaRPr lang="en-US" dirty="0">
              <a:solidFill>
                <a:srgbClr val="CC00CC"/>
              </a:solidFill>
              <a:cs typeface="B Titr" pitchFamily="2" charset="-78"/>
            </a:endParaRPr>
          </a:p>
        </p:txBody>
      </p:sp>
      <p:sp>
        <p:nvSpPr>
          <p:cNvPr id="4" name="Rectangle 5"/>
          <p:cNvSpPr txBox="1">
            <a:spLocks noChangeArrowheads="1"/>
          </p:cNvSpPr>
          <p:nvPr/>
        </p:nvSpPr>
        <p:spPr>
          <a:xfrm>
            <a:off x="3016250" y="1463675"/>
            <a:ext cx="5854700" cy="5165725"/>
          </a:xfrm>
          <a:prstGeom prst="rect">
            <a:avLst/>
          </a:prstGeom>
          <a:noFill/>
          <a:ln/>
        </p:spPr>
        <p:txBody>
          <a:bodyPr vert="horz" lIns="91440" tIns="45720" rIns="91440" bIns="45720" rtlCol="0">
            <a:normAutofit/>
          </a:bodyPr>
          <a:lstStyle/>
          <a:p>
            <a:pPr marL="342900" lvl="0" indent="-342900" algn="r" rtl="1">
              <a:spcBef>
                <a:spcPct val="20000"/>
              </a:spcBef>
              <a:buClr>
                <a:srgbClr val="01FF01"/>
              </a:buClr>
              <a:buFont typeface="Symbol" pitchFamily="18" charset="2"/>
              <a:buChar char="¨"/>
              <a:defRPr/>
            </a:pPr>
            <a:r>
              <a:rPr kumimoji="0" lang="fa-IR" sz="2800" b="0" i="0" u="none" strike="noStrike" kern="1200" cap="none" spc="0" normalizeH="0" baseline="0" noProof="0" dirty="0">
                <a:ln>
                  <a:noFill/>
                </a:ln>
                <a:effectLst/>
                <a:uLnTx/>
                <a:uFillTx/>
                <a:cs typeface="B Titr" pitchFamily="2" charset="-78"/>
                <a:sym typeface="Symbol"/>
              </a:rPr>
              <a:t>ناراحتی</a:t>
            </a:r>
            <a:r>
              <a:rPr kumimoji="0" lang="en-US" sz="2800" b="0" i="0" u="none" strike="noStrike" kern="1200" cap="none" spc="0" normalizeH="0" baseline="0" noProof="0" dirty="0">
                <a:ln>
                  <a:noFill/>
                </a:ln>
                <a:effectLst/>
                <a:uLnTx/>
                <a:uFillTx/>
                <a:cs typeface="B Titr" pitchFamily="2" charset="-78"/>
                <a:sym typeface="Symbol"/>
              </a:rPr>
              <a:t></a:t>
            </a:r>
            <a:r>
              <a:rPr kumimoji="0" lang="en-US" sz="2800" b="0" i="0" u="none" strike="noStrike" kern="1200" cap="none" spc="0" normalizeH="0" baseline="0" noProof="0" dirty="0">
                <a:ln>
                  <a:noFill/>
                </a:ln>
                <a:effectLst/>
                <a:uLnTx/>
                <a:uFillTx/>
                <a:cs typeface="B Titr" pitchFamily="2" charset="-78"/>
                <a:sym typeface="Symbol" pitchFamily="18" charset="2"/>
              </a:rPr>
              <a:t> </a:t>
            </a:r>
            <a:r>
              <a:rPr lang="fa-IR" sz="2800" dirty="0">
                <a:cs typeface="B Titr" pitchFamily="2" charset="-78"/>
              </a:rPr>
              <a:t>درد مزمن</a:t>
            </a:r>
            <a:r>
              <a:rPr lang="en-US" sz="2800" dirty="0">
                <a:cs typeface="B Titr" pitchFamily="2" charset="-78"/>
              </a:rPr>
              <a:t> </a:t>
            </a:r>
            <a:endParaRPr kumimoji="0" lang="en-US" sz="3200" b="0" i="0" u="none" strike="noStrike" kern="1200" cap="none" spc="0" normalizeH="0" baseline="0" noProof="0" dirty="0">
              <a:ln>
                <a:noFill/>
              </a:ln>
              <a:effectLst/>
              <a:uLnTx/>
              <a:uFillTx/>
              <a:cs typeface="B Titr" pitchFamily="2" charset="-78"/>
            </a:endParaRPr>
          </a:p>
          <a:p>
            <a:pPr marL="342900" lvl="0" indent="-342900" algn="r" rtl="1">
              <a:spcBef>
                <a:spcPct val="20000"/>
              </a:spcBef>
              <a:buClr>
                <a:srgbClr val="01FF01"/>
              </a:buClr>
              <a:buFont typeface="Symbol" pitchFamily="18" charset="2"/>
              <a:buChar char="¨"/>
            </a:pPr>
            <a:r>
              <a:rPr lang="fa-IR" sz="2800" dirty="0">
                <a:cs typeface="B Titr" pitchFamily="2" charset="-78"/>
                <a:sym typeface="Symbol"/>
              </a:rPr>
              <a:t>حوادث</a:t>
            </a:r>
            <a:r>
              <a:rPr lang="en-US" sz="2800" dirty="0">
                <a:cs typeface="B Titr" pitchFamily="2" charset="-78"/>
                <a:sym typeface="Symbol"/>
              </a:rPr>
              <a:t></a:t>
            </a:r>
            <a:r>
              <a:rPr lang="en-US" sz="2800" dirty="0">
                <a:cs typeface="B Titr" pitchFamily="2" charset="-78"/>
                <a:sym typeface="Symbol" pitchFamily="18" charset="2"/>
              </a:rPr>
              <a:t> </a:t>
            </a:r>
            <a:r>
              <a:rPr lang="fa-IR" sz="2800" dirty="0">
                <a:cs typeface="B Titr" pitchFamily="2" charset="-78"/>
              </a:rPr>
              <a:t>آسيب</a:t>
            </a:r>
            <a:endParaRPr kumimoji="0" lang="en-US" sz="2800" b="0" i="0" u="none" strike="noStrike" kern="1200" cap="none" spc="0" normalizeH="0" baseline="0" noProof="0" dirty="0">
              <a:ln>
                <a:noFill/>
              </a:ln>
              <a:effectLst/>
              <a:uLnTx/>
              <a:uFillTx/>
              <a:cs typeface="B Titr" pitchFamily="2" charset="-78"/>
            </a:endParaRPr>
          </a:p>
          <a:p>
            <a:pPr marL="342900" lvl="0" indent="-342900" algn="r" rtl="1">
              <a:lnSpc>
                <a:spcPct val="120000"/>
              </a:lnSpc>
              <a:spcBef>
                <a:spcPct val="20000"/>
              </a:spcBef>
              <a:buClr>
                <a:srgbClr val="01FF01"/>
              </a:buClr>
              <a:buFont typeface="Symbol" pitchFamily="18" charset="2"/>
              <a:buChar char="¨"/>
            </a:pPr>
            <a:r>
              <a:rPr kumimoji="0" lang="en-US" sz="2800" b="0" i="0" u="none" strike="noStrike" kern="1200" cap="none" spc="0" normalizeH="0" baseline="0" noProof="0" dirty="0">
                <a:ln>
                  <a:noFill/>
                </a:ln>
                <a:effectLst/>
                <a:uLnTx/>
                <a:uFillTx/>
                <a:cs typeface="B Titr" pitchFamily="2" charset="-78"/>
              </a:rPr>
              <a:t>  </a:t>
            </a:r>
            <a:r>
              <a:rPr kumimoji="0" lang="fa-IR" sz="2800" b="0" i="0" u="none" strike="noStrike" kern="1200" cap="none" spc="0" normalizeH="0" baseline="0" noProof="0" dirty="0">
                <a:ln>
                  <a:noFill/>
                </a:ln>
                <a:effectLst/>
                <a:uLnTx/>
                <a:uFillTx/>
                <a:cs typeface="B Titr" pitchFamily="2" charset="-78"/>
              </a:rPr>
              <a:t>خستگی</a:t>
            </a:r>
            <a:r>
              <a:rPr lang="en-US" sz="2800" dirty="0">
                <a:cs typeface="B Titr" pitchFamily="2" charset="-78"/>
                <a:sym typeface="Symbol"/>
              </a:rPr>
              <a:t></a:t>
            </a:r>
            <a:r>
              <a:rPr lang="en-US" sz="2800" dirty="0">
                <a:cs typeface="B Titr" pitchFamily="2" charset="-78"/>
                <a:sym typeface="Symbol" pitchFamily="18" charset="2"/>
              </a:rPr>
              <a:t> </a:t>
            </a:r>
            <a:r>
              <a:rPr lang="fa-IR" sz="2800" dirty="0">
                <a:cs typeface="B Titr" pitchFamily="2" charset="-78"/>
              </a:rPr>
              <a:t>افزايش خطاهاي انساني</a:t>
            </a:r>
            <a:r>
              <a:rPr lang="en-US" sz="2800" dirty="0">
                <a:cs typeface="B Titr" pitchFamily="2" charset="-78"/>
              </a:rPr>
              <a:t> </a:t>
            </a:r>
            <a:endParaRPr kumimoji="0" lang="en-US" sz="2800" b="0" i="0" u="none" strike="noStrike" kern="1200" cap="none" spc="0" normalizeH="0" baseline="0" noProof="0" dirty="0">
              <a:ln>
                <a:noFill/>
              </a:ln>
              <a:effectLst/>
              <a:uLnTx/>
              <a:uFillTx/>
              <a:cs typeface="B Titr" pitchFamily="2" charset="-78"/>
            </a:endParaRPr>
          </a:p>
          <a:p>
            <a:pPr marL="342900" marR="0" lvl="0" indent="-342900" algn="r" defTabSz="914400" rtl="1" eaLnBrk="1" fontAlgn="auto" latinLnBrk="0" hangingPunct="1">
              <a:lnSpc>
                <a:spcPct val="100000"/>
              </a:lnSpc>
              <a:spcBef>
                <a:spcPct val="20000"/>
              </a:spcBef>
              <a:spcAft>
                <a:spcPts val="0"/>
              </a:spcAft>
              <a:buClr>
                <a:srgbClr val="01FF01"/>
              </a:buClr>
              <a:buSzTx/>
              <a:buFont typeface="Symbol" pitchFamily="18" charset="2"/>
              <a:buChar char="¨"/>
              <a:tabLst/>
              <a:defRPr/>
            </a:pPr>
            <a:r>
              <a:rPr kumimoji="0" lang="en-US" sz="2800" b="0" i="0" u="none" strike="noStrike" kern="1200" cap="none" spc="0" normalizeH="0" baseline="0" noProof="0" dirty="0">
                <a:ln>
                  <a:noFill/>
                </a:ln>
                <a:effectLst/>
                <a:uLnTx/>
                <a:uFillTx/>
                <a:cs typeface="B Titr" pitchFamily="2" charset="-78"/>
              </a:rPr>
              <a:t>  </a:t>
            </a:r>
            <a:r>
              <a:rPr kumimoji="0" lang="fa-IR" sz="2800" b="0" i="0" u="none" strike="noStrike" kern="1200" cap="none" spc="0" normalizeH="0" baseline="0" noProof="0" dirty="0">
                <a:ln>
                  <a:noFill/>
                </a:ln>
                <a:effectLst/>
                <a:uLnTx/>
                <a:uFillTx/>
                <a:cs typeface="B Titr" pitchFamily="2" charset="-78"/>
              </a:rPr>
              <a:t>اختلالات اسكلتي عضلاني ناشي از كار</a:t>
            </a:r>
            <a:r>
              <a:rPr kumimoji="0" lang="en-US" sz="2800" b="0" i="0" u="none" strike="noStrike" kern="1200" cap="none" spc="0" normalizeH="0" baseline="0" noProof="0" dirty="0">
                <a:ln>
                  <a:noFill/>
                </a:ln>
                <a:effectLst/>
                <a:uLnTx/>
                <a:uFillTx/>
                <a:cs typeface="B Titr" pitchFamily="2" charset="-78"/>
              </a:rPr>
              <a:t>(WMSDs)</a:t>
            </a:r>
          </a:p>
          <a:p>
            <a:pPr marL="1143000" marR="0" lvl="2" indent="-228600" algn="r" defTabSz="914400" rtl="1" eaLnBrk="1" fontAlgn="auto" latinLnBrk="0" hangingPunct="1">
              <a:lnSpc>
                <a:spcPct val="100000"/>
              </a:lnSpc>
              <a:spcBef>
                <a:spcPct val="20000"/>
              </a:spcBef>
              <a:spcAft>
                <a:spcPts val="0"/>
              </a:spcAft>
              <a:buClr>
                <a:schemeClr val="tx2"/>
              </a:buClr>
              <a:buSzTx/>
              <a:buFont typeface="Symbol" pitchFamily="18" charset="2"/>
              <a:buChar char="-"/>
              <a:tabLst/>
              <a:defRPr/>
            </a:pPr>
            <a:r>
              <a:rPr lang="fa-IR" dirty="0">
                <a:cs typeface="B Titr" pitchFamily="2" charset="-78"/>
              </a:rPr>
              <a:t>پشت درد</a:t>
            </a:r>
            <a:endParaRPr kumimoji="0" lang="en-US" b="0" i="0" u="none" strike="noStrike" kern="1200" cap="none" spc="0" normalizeH="0" baseline="0" noProof="0" dirty="0">
              <a:ln>
                <a:noFill/>
              </a:ln>
              <a:effectLst/>
              <a:uLnTx/>
              <a:uFillTx/>
              <a:cs typeface="B Titr" pitchFamily="2" charset="-78"/>
            </a:endParaRPr>
          </a:p>
          <a:p>
            <a:pPr marL="1143000" marR="0" lvl="2" indent="-228600" algn="r" defTabSz="914400" rtl="1" eaLnBrk="1" fontAlgn="auto" latinLnBrk="0" hangingPunct="1">
              <a:lnSpc>
                <a:spcPct val="100000"/>
              </a:lnSpc>
              <a:spcBef>
                <a:spcPct val="20000"/>
              </a:spcBef>
              <a:spcAft>
                <a:spcPts val="0"/>
              </a:spcAft>
              <a:buClr>
                <a:schemeClr val="tx2"/>
              </a:buClr>
              <a:buSzTx/>
              <a:buFont typeface="Symbol" pitchFamily="18" charset="2"/>
              <a:buChar char="-"/>
              <a:tabLst/>
              <a:defRPr/>
            </a:pPr>
            <a:r>
              <a:rPr kumimoji="0" lang="en-US" sz="2000" b="0" i="0" u="none" strike="noStrike" kern="1200" cap="none" spc="0" normalizeH="0" baseline="0" noProof="0" dirty="0">
                <a:ln>
                  <a:noFill/>
                </a:ln>
                <a:effectLst/>
                <a:uLnTx/>
                <a:uFillTx/>
                <a:cs typeface="B Titr" pitchFamily="2" charset="-78"/>
              </a:rPr>
              <a:t>Tendonitis</a:t>
            </a:r>
          </a:p>
          <a:p>
            <a:pPr marL="1143000" marR="0" lvl="2" indent="-228600" algn="r" defTabSz="914400" rtl="1" eaLnBrk="1" fontAlgn="auto" latinLnBrk="0" hangingPunct="1">
              <a:lnSpc>
                <a:spcPct val="100000"/>
              </a:lnSpc>
              <a:spcBef>
                <a:spcPct val="20000"/>
              </a:spcBef>
              <a:spcAft>
                <a:spcPts val="0"/>
              </a:spcAft>
              <a:buClr>
                <a:schemeClr val="tx2"/>
              </a:buClr>
              <a:buSzTx/>
              <a:buFont typeface="Symbol" pitchFamily="18" charset="2"/>
              <a:buChar char="-"/>
              <a:tabLst/>
              <a:defRPr/>
            </a:pPr>
            <a:r>
              <a:rPr kumimoji="0" lang="en-US" sz="2000" b="0" i="0" u="none" strike="noStrike" kern="1200" cap="none" spc="0" normalizeH="0" baseline="0" noProof="0" dirty="0" err="1">
                <a:ln>
                  <a:noFill/>
                </a:ln>
                <a:effectLst/>
                <a:uLnTx/>
                <a:uFillTx/>
                <a:cs typeface="B Titr" pitchFamily="2" charset="-78"/>
              </a:rPr>
              <a:t>Epicondylitis</a:t>
            </a:r>
            <a:endParaRPr kumimoji="0" lang="en-US" sz="2000" b="0" i="0" u="none" strike="noStrike" kern="1200" cap="none" spc="0" normalizeH="0" baseline="0" noProof="0" dirty="0">
              <a:ln>
                <a:noFill/>
              </a:ln>
              <a:effectLst/>
              <a:uLnTx/>
              <a:uFillTx/>
              <a:cs typeface="B Titr" pitchFamily="2" charset="-78"/>
            </a:endParaRPr>
          </a:p>
          <a:p>
            <a:pPr marL="1143000" marR="0" lvl="2" indent="-228600" algn="r" defTabSz="914400" rtl="1" eaLnBrk="1" fontAlgn="auto" latinLnBrk="0" hangingPunct="1">
              <a:lnSpc>
                <a:spcPct val="100000"/>
              </a:lnSpc>
              <a:spcBef>
                <a:spcPct val="20000"/>
              </a:spcBef>
              <a:spcAft>
                <a:spcPts val="0"/>
              </a:spcAft>
              <a:buClr>
                <a:schemeClr val="tx2"/>
              </a:buClr>
              <a:buSzTx/>
              <a:buFont typeface="Symbol" pitchFamily="18" charset="2"/>
              <a:buChar char="-"/>
              <a:tabLst/>
              <a:defRPr/>
            </a:pPr>
            <a:r>
              <a:rPr kumimoji="0" lang="en-US" sz="2000" b="0" i="0" u="none" strike="noStrike" kern="1200" cap="none" spc="0" normalizeH="0" baseline="0" noProof="0" dirty="0">
                <a:ln>
                  <a:noFill/>
                </a:ln>
                <a:effectLst/>
                <a:uLnTx/>
                <a:uFillTx/>
                <a:cs typeface="B Titr" pitchFamily="2" charset="-78"/>
              </a:rPr>
              <a:t>Bursitis</a:t>
            </a:r>
          </a:p>
          <a:p>
            <a:pPr marL="1143000" marR="0" lvl="2" indent="-228600" algn="r" defTabSz="914400" rtl="1" eaLnBrk="1" fontAlgn="auto" latinLnBrk="0" hangingPunct="1">
              <a:lnSpc>
                <a:spcPct val="100000"/>
              </a:lnSpc>
              <a:spcBef>
                <a:spcPct val="20000"/>
              </a:spcBef>
              <a:spcAft>
                <a:spcPts val="0"/>
              </a:spcAft>
              <a:buClr>
                <a:schemeClr val="tx2"/>
              </a:buClr>
              <a:buSzTx/>
              <a:buFont typeface="Symbol" pitchFamily="18" charset="2"/>
              <a:buChar char="-"/>
              <a:tabLst/>
              <a:defRPr/>
            </a:pPr>
            <a:r>
              <a:rPr kumimoji="0" lang="en-US" sz="2000" b="0" i="0" u="none" strike="noStrike" kern="1200" cap="none" spc="0" normalizeH="0" baseline="0" noProof="0" dirty="0">
                <a:ln>
                  <a:noFill/>
                </a:ln>
                <a:effectLst/>
                <a:uLnTx/>
                <a:uFillTx/>
                <a:cs typeface="B Titr" pitchFamily="2" charset="-78"/>
              </a:rPr>
              <a:t>Carpal tunnel syndrome</a:t>
            </a:r>
          </a:p>
        </p:txBody>
      </p:sp>
      <p:pic>
        <p:nvPicPr>
          <p:cNvPr id="5" name="Picture 6"/>
          <p:cNvPicPr>
            <a:picLocks noChangeArrowheads="1"/>
          </p:cNvPicPr>
          <p:nvPr/>
        </p:nvPicPr>
        <p:blipFill>
          <a:blip r:embed="rId2"/>
          <a:srcRect/>
          <a:stretch>
            <a:fillRect/>
          </a:stretch>
        </p:blipFill>
        <p:spPr bwMode="auto">
          <a:xfrm>
            <a:off x="590550" y="1825625"/>
            <a:ext cx="2070100" cy="4619625"/>
          </a:xfrm>
          <a:prstGeom prst="rect">
            <a:avLst/>
          </a:prstGeom>
          <a:noFill/>
          <a:ln w="12700">
            <a:noFill/>
            <a:miter lim="800000"/>
            <a:headEnd/>
            <a:tailEnd/>
          </a:ln>
          <a:effectLst/>
        </p:spPr>
      </p:pic>
      <p:sp>
        <p:nvSpPr>
          <p:cNvPr id="6" name="Slide Number Placeholder 5"/>
          <p:cNvSpPr>
            <a:spLocks noGrp="1"/>
          </p:cNvSpPr>
          <p:nvPr>
            <p:ph type="sldNum" sz="quarter" idx="12"/>
          </p:nvPr>
        </p:nvSpPr>
        <p:spPr/>
        <p:txBody>
          <a:bodyPr/>
          <a:lstStyle/>
          <a:p>
            <a:fld id="{6A854567-A3D5-41ED-AB7C-E6BDD932197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lstStyle/>
          <a:p>
            <a:pPr rtl="1"/>
            <a:r>
              <a:rPr lang="fa-IR" dirty="0">
                <a:solidFill>
                  <a:srgbClr val="CC00CC"/>
                </a:solidFill>
                <a:cs typeface="B Titr" pitchFamily="2" charset="-78"/>
              </a:rPr>
              <a:t>ريسك فاكتورهاي ارگونوميك</a:t>
            </a:r>
            <a:endParaRPr lang="en-US" dirty="0">
              <a:solidFill>
                <a:srgbClr val="CC00CC"/>
              </a:solidFill>
              <a:cs typeface="B Titr" pitchFamily="2" charset="-78"/>
            </a:endParaRPr>
          </a:p>
        </p:txBody>
      </p:sp>
      <p:sp>
        <p:nvSpPr>
          <p:cNvPr id="4" name="Rectangle 5"/>
          <p:cNvSpPr txBox="1">
            <a:spLocks noChangeArrowheads="1"/>
          </p:cNvSpPr>
          <p:nvPr/>
        </p:nvSpPr>
        <p:spPr>
          <a:xfrm>
            <a:off x="3016250" y="1463675"/>
            <a:ext cx="5854700" cy="5165725"/>
          </a:xfrm>
          <a:prstGeom prst="rect">
            <a:avLst/>
          </a:prstGeom>
          <a:noFill/>
          <a:ln/>
        </p:spPr>
        <p:txBody>
          <a:bodyPr vert="horz" lIns="91440" tIns="45720" rIns="91440" bIns="45720" rtlCol="0">
            <a:normAutofit/>
          </a:bodyPr>
          <a:lstStyle/>
          <a:p>
            <a:pPr marL="342900" lvl="0" indent="-342900" algn="r" rtl="1">
              <a:spcBef>
                <a:spcPct val="20000"/>
              </a:spcBef>
              <a:buClr>
                <a:srgbClr val="01FF01"/>
              </a:buClr>
              <a:buFont typeface="Symbol" pitchFamily="18" charset="2"/>
              <a:buChar char="¨"/>
              <a:defRPr/>
            </a:pPr>
            <a:r>
              <a:rPr lang="fa-IR" sz="2800" dirty="0">
                <a:cs typeface="B Titr" pitchFamily="2" charset="-78"/>
                <a:sym typeface="Symbol"/>
              </a:rPr>
              <a:t>پوسچر نامناسب</a:t>
            </a:r>
          </a:p>
          <a:p>
            <a:pPr marL="342900" lvl="0" indent="-342900" algn="r" rtl="1">
              <a:spcBef>
                <a:spcPct val="20000"/>
              </a:spcBef>
              <a:buClr>
                <a:srgbClr val="01FF01"/>
              </a:buClr>
              <a:buFont typeface="Symbol" pitchFamily="18" charset="2"/>
              <a:buChar char="¨"/>
              <a:defRPr/>
            </a:pPr>
            <a:r>
              <a:rPr kumimoji="0" lang="fa-IR" sz="2800" b="0" i="0" u="none" strike="noStrike" kern="1200" cap="none" spc="0" normalizeH="0" baseline="0" noProof="0" dirty="0">
                <a:ln>
                  <a:noFill/>
                </a:ln>
                <a:effectLst/>
                <a:uLnTx/>
                <a:uFillTx/>
                <a:cs typeface="B Titr" pitchFamily="2" charset="-78"/>
                <a:sym typeface="Symbol"/>
              </a:rPr>
              <a:t>فعاليتهاي</a:t>
            </a:r>
            <a:r>
              <a:rPr kumimoji="0" lang="fa-IR" sz="2800" b="0" i="0" u="none" strike="noStrike" kern="1200" cap="none" spc="0" normalizeH="0" noProof="0" dirty="0">
                <a:ln>
                  <a:noFill/>
                </a:ln>
                <a:effectLst/>
                <a:uLnTx/>
                <a:uFillTx/>
                <a:cs typeface="B Titr" pitchFamily="2" charset="-78"/>
                <a:sym typeface="Symbol"/>
              </a:rPr>
              <a:t> تكراري</a:t>
            </a:r>
          </a:p>
          <a:p>
            <a:pPr marL="342900" lvl="0" indent="-342900" algn="r" rtl="1">
              <a:spcBef>
                <a:spcPct val="20000"/>
              </a:spcBef>
              <a:buClr>
                <a:srgbClr val="01FF01"/>
              </a:buClr>
              <a:buFont typeface="Symbol" pitchFamily="18" charset="2"/>
              <a:buChar char="¨"/>
              <a:defRPr/>
            </a:pPr>
            <a:r>
              <a:rPr lang="fa-IR" sz="2800" baseline="0" dirty="0">
                <a:cs typeface="B Titr" pitchFamily="2" charset="-78"/>
                <a:sym typeface="Symbol"/>
              </a:rPr>
              <a:t>كارهاي</a:t>
            </a:r>
            <a:r>
              <a:rPr lang="fa-IR" sz="2800" dirty="0">
                <a:cs typeface="B Titr" pitchFamily="2" charset="-78"/>
                <a:sym typeface="Symbol"/>
              </a:rPr>
              <a:t> سنگين</a:t>
            </a:r>
          </a:p>
          <a:p>
            <a:pPr marL="342900" lvl="0" indent="-342900" algn="r" rtl="1">
              <a:spcBef>
                <a:spcPct val="20000"/>
              </a:spcBef>
              <a:buClr>
                <a:srgbClr val="01FF01"/>
              </a:buClr>
              <a:buFont typeface="Symbol" pitchFamily="18" charset="2"/>
              <a:buChar char="¨"/>
              <a:defRPr/>
            </a:pPr>
            <a:r>
              <a:rPr kumimoji="0" lang="fa-IR" sz="2800" b="0" i="0" u="none" strike="noStrike" kern="1200" cap="none" spc="0" normalizeH="0" baseline="0" noProof="0" dirty="0">
                <a:ln>
                  <a:noFill/>
                </a:ln>
                <a:effectLst/>
                <a:uLnTx/>
                <a:uFillTx/>
                <a:cs typeface="B Titr" pitchFamily="2" charset="-78"/>
                <a:sym typeface="Symbol"/>
              </a:rPr>
              <a:t>استراحت</a:t>
            </a:r>
            <a:r>
              <a:rPr kumimoji="0" lang="fa-IR" sz="2800" b="0" i="0" u="none" strike="noStrike" kern="1200" cap="none" spc="0" normalizeH="0" noProof="0" dirty="0">
                <a:ln>
                  <a:noFill/>
                </a:ln>
                <a:effectLst/>
                <a:uLnTx/>
                <a:uFillTx/>
                <a:cs typeface="B Titr" pitchFamily="2" charset="-78"/>
                <a:sym typeface="Symbol"/>
              </a:rPr>
              <a:t> ناكافي</a:t>
            </a:r>
          </a:p>
          <a:p>
            <a:pPr marL="342900" lvl="0" indent="-342900" algn="r" rtl="1">
              <a:spcBef>
                <a:spcPct val="20000"/>
              </a:spcBef>
              <a:buClr>
                <a:srgbClr val="01FF01"/>
              </a:buClr>
              <a:buFont typeface="Symbol" pitchFamily="18" charset="2"/>
              <a:buChar char="¨"/>
              <a:defRPr/>
            </a:pPr>
            <a:r>
              <a:rPr lang="fa-IR" sz="2800" baseline="0" dirty="0">
                <a:cs typeface="B Titr" pitchFamily="2" charset="-78"/>
                <a:sym typeface="Symbol"/>
              </a:rPr>
              <a:t>كارهاي</a:t>
            </a:r>
            <a:r>
              <a:rPr lang="fa-IR" sz="2800" dirty="0">
                <a:cs typeface="B Titr" pitchFamily="2" charset="-78"/>
                <a:sym typeface="Symbol"/>
              </a:rPr>
              <a:t> طولاني مدت</a:t>
            </a:r>
          </a:p>
          <a:p>
            <a:pPr marL="342900" lvl="0" indent="-342900" algn="r" rtl="1">
              <a:spcBef>
                <a:spcPct val="20000"/>
              </a:spcBef>
              <a:buClr>
                <a:srgbClr val="01FF01"/>
              </a:buClr>
              <a:buFont typeface="Symbol" pitchFamily="18" charset="2"/>
              <a:buChar char="¨"/>
              <a:defRPr/>
            </a:pPr>
            <a:r>
              <a:rPr kumimoji="0" lang="fa-IR" sz="2800" b="0" i="0" u="none" strike="noStrike" kern="1200" cap="none" spc="0" normalizeH="0" baseline="0" noProof="0" dirty="0">
                <a:ln>
                  <a:noFill/>
                </a:ln>
                <a:effectLst/>
                <a:uLnTx/>
                <a:uFillTx/>
                <a:cs typeface="B Titr" pitchFamily="2" charset="-78"/>
                <a:sym typeface="Symbol"/>
              </a:rPr>
              <a:t>ابزار</a:t>
            </a:r>
            <a:r>
              <a:rPr kumimoji="0" lang="fa-IR" sz="2800" b="0" i="0" u="none" strike="noStrike" kern="1200" cap="none" spc="0" normalizeH="0" noProof="0" dirty="0">
                <a:ln>
                  <a:noFill/>
                </a:ln>
                <a:effectLst/>
                <a:uLnTx/>
                <a:uFillTx/>
                <a:cs typeface="B Titr" pitchFamily="2" charset="-78"/>
                <a:sym typeface="Symbol"/>
              </a:rPr>
              <a:t> نامناسب</a:t>
            </a:r>
          </a:p>
          <a:p>
            <a:pPr marL="342900" lvl="0" indent="-342900" algn="r" rtl="1">
              <a:spcBef>
                <a:spcPct val="20000"/>
              </a:spcBef>
              <a:buClr>
                <a:srgbClr val="01FF01"/>
              </a:buClr>
              <a:buFont typeface="Symbol" pitchFamily="18" charset="2"/>
              <a:buChar char="¨"/>
              <a:defRPr/>
            </a:pPr>
            <a:r>
              <a:rPr lang="fa-IR" sz="2800" baseline="0" dirty="0">
                <a:cs typeface="B Titr" pitchFamily="2" charset="-78"/>
                <a:sym typeface="Symbol"/>
              </a:rPr>
              <a:t>ايستگاه</a:t>
            </a:r>
            <a:r>
              <a:rPr lang="fa-IR" sz="2800" dirty="0">
                <a:cs typeface="B Titr" pitchFamily="2" charset="-78"/>
                <a:sym typeface="Symbol"/>
              </a:rPr>
              <a:t> و فضاي كار نامناسب</a:t>
            </a:r>
          </a:p>
          <a:p>
            <a:pPr marL="342900" lvl="0" indent="-342900" algn="r" rtl="1">
              <a:spcBef>
                <a:spcPct val="20000"/>
              </a:spcBef>
              <a:buClr>
                <a:srgbClr val="01FF01"/>
              </a:buClr>
              <a:defRPr/>
            </a:pPr>
            <a:r>
              <a:rPr kumimoji="0" lang="fa-IR" sz="2000" b="0" i="0" u="none" strike="noStrike" kern="1200" cap="none" spc="0" normalizeH="0" baseline="0" noProof="0" dirty="0">
                <a:ln>
                  <a:noFill/>
                </a:ln>
                <a:effectLst/>
                <a:uLnTx/>
                <a:uFillTx/>
                <a:cs typeface="B Titr" pitchFamily="2" charset="-78"/>
                <a:sym typeface="Symbol"/>
              </a:rPr>
              <a:t>در</a:t>
            </a:r>
            <a:r>
              <a:rPr kumimoji="0" lang="fa-IR" sz="2000" b="0" i="0" u="none" strike="noStrike" kern="1200" cap="none" spc="0" normalizeH="0" noProof="0" dirty="0">
                <a:ln>
                  <a:noFill/>
                </a:ln>
                <a:effectLst/>
                <a:uLnTx/>
                <a:uFillTx/>
                <a:cs typeface="B Titr" pitchFamily="2" charset="-78"/>
                <a:sym typeface="Symbol"/>
              </a:rPr>
              <a:t> ارگونومي هر فعاليتي كه برايش انرژي مصرف شود كار تلقي مي گردد. از قبيل: نشستن، ايستادن، خوابيدن و ....</a:t>
            </a:r>
            <a:endParaRPr kumimoji="0" lang="fa-IR" sz="2800" b="0" i="0" u="none" strike="noStrike" kern="1200" cap="none" spc="0" normalizeH="0" baseline="0" noProof="0" dirty="0">
              <a:ln>
                <a:noFill/>
              </a:ln>
              <a:effectLst/>
              <a:uLnTx/>
              <a:uFillTx/>
              <a:cs typeface="B Titr" pitchFamily="2" charset="-78"/>
              <a:sym typeface="Symbol"/>
            </a:endParaRPr>
          </a:p>
        </p:txBody>
      </p:sp>
      <p:sp>
        <p:nvSpPr>
          <p:cNvPr id="6" name="Slide Number Placeholder 5"/>
          <p:cNvSpPr>
            <a:spLocks noGrp="1"/>
          </p:cNvSpPr>
          <p:nvPr>
            <p:ph type="sldNum" sz="quarter" idx="12"/>
          </p:nvPr>
        </p:nvSpPr>
        <p:spPr/>
        <p:txBody>
          <a:bodyPr/>
          <a:lstStyle/>
          <a:p>
            <a:fld id="{6A854567-A3D5-41ED-AB7C-E6BDD932197E}"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09600"/>
            <a:ext cx="7772400" cy="1143000"/>
          </a:xfrm>
        </p:spPr>
        <p:txBody>
          <a:bodyPr>
            <a:normAutofit fontScale="90000"/>
          </a:bodyPr>
          <a:lstStyle/>
          <a:p>
            <a:pPr algn="justLow" rtl="1"/>
            <a:r>
              <a:rPr lang="ar-SA" dirty="0">
                <a:solidFill>
                  <a:srgbClr val="FF0000"/>
                </a:solidFill>
                <a:cs typeface="B Titr" pitchFamily="2" charset="-78"/>
              </a:rPr>
              <a:t>رعايت اصول ارگونوميكي زير به حفظ سلامت دانش آموزان در مدرسه كمك خواهد كرد</a:t>
            </a:r>
            <a:endParaRPr lang="en-US" dirty="0">
              <a:solidFill>
                <a:srgbClr val="FF0000"/>
              </a:solidFill>
              <a:cs typeface="B Titr" pitchFamily="2" charset="-78"/>
            </a:endParaRPr>
          </a:p>
        </p:txBody>
      </p:sp>
      <p:sp>
        <p:nvSpPr>
          <p:cNvPr id="13" name="Slide Number Placeholder 12"/>
          <p:cNvSpPr>
            <a:spLocks noGrp="1"/>
          </p:cNvSpPr>
          <p:nvPr>
            <p:ph type="sldNum" sz="quarter" idx="12"/>
          </p:nvPr>
        </p:nvSpPr>
        <p:spPr/>
        <p:txBody>
          <a:bodyPr/>
          <a:lstStyle/>
          <a:p>
            <a:fld id="{6A854567-A3D5-41ED-AB7C-E6BDD932197E}" type="slidenum">
              <a:rPr lang="en-US" smtClean="0"/>
              <a:pPr/>
              <a:t>8</a:t>
            </a:fld>
            <a:endParaRPr lang="en-US"/>
          </a:p>
        </p:txBody>
      </p:sp>
      <p:sp>
        <p:nvSpPr>
          <p:cNvPr id="36865" name="Rectangle 1"/>
          <p:cNvSpPr>
            <a:spLocks noChangeArrowheads="1"/>
          </p:cNvSpPr>
          <p:nvPr/>
        </p:nvSpPr>
        <p:spPr bwMode="auto">
          <a:xfrm>
            <a:off x="428596" y="2500306"/>
            <a:ext cx="83582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كوله پشتي ، ميز و صندلي كلاس و فضاي مدرسه </a:t>
            </a:r>
            <a:r>
              <a:rPr kumimoji="0" lang="ar-SA" sz="2400" b="0" i="0" u="none" strike="noStrike" cap="none" normalizeH="0" baseline="0" dirty="0">
                <a:ln>
                  <a:noFill/>
                </a:ln>
                <a:solidFill>
                  <a:schemeClr val="tx1"/>
                </a:solidFill>
                <a:effectLst/>
                <a:latin typeface="Wingdings-Regular"/>
                <a:ea typeface="Wingdings-Regular"/>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را با دانش آموز و شرايط آن متناسب سازيد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اصول صحيح انتخاب و استفاده از كوله پشتي،</a:t>
            </a:r>
            <a:r>
              <a:rPr kumimoji="0" lang="ar-SA" sz="2400" b="0" i="0" u="none" strike="noStrike" cap="none" normalizeH="0" baseline="0" dirty="0">
                <a:ln>
                  <a:noFill/>
                </a:ln>
                <a:solidFill>
                  <a:schemeClr val="tx1"/>
                </a:solidFill>
                <a:effectLst/>
                <a:latin typeface="Wingdings-Regular"/>
                <a:ea typeface="Wingdings-Regular"/>
                <a:cs typeface="B Titr" pitchFamily="2" charset="-78"/>
              </a:rPr>
              <a:t> </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ميز و صندلي و رايانه مناسب را آموزش دهيد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a:t>
            </a: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عوامل خطرزا را كاهش دهيد.</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هميشه طرز نشستن، ايستادن و حمل وسايل را آموزش و يادآوري كنيد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2400" b="0" i="0" u="none" strike="noStrike" cap="none" normalizeH="0" baseline="0" dirty="0">
              <a:ln>
                <a:noFill/>
              </a:ln>
              <a:solidFill>
                <a:schemeClr val="tx1"/>
              </a:solidFill>
              <a:effectLst/>
              <a:latin typeface="Arial" pitchFamily="34" charset="0"/>
              <a:cs typeface="B Titr" pitchFamily="2" charset="-78"/>
            </a:endParaRPr>
          </a:p>
          <a:p>
            <a:pPr marL="0" marR="0" lvl="0" indent="0" algn="justLow" defTabSz="914400" rtl="1" eaLnBrk="0" fontAlgn="base" latinLnBrk="0" hangingPunct="0">
              <a:lnSpc>
                <a:spcPct val="100000"/>
              </a:lnSpc>
              <a:spcBef>
                <a:spcPct val="0"/>
              </a:spcBef>
              <a:spcAft>
                <a:spcPct val="0"/>
              </a:spcAft>
              <a:buClrTx/>
              <a:buSzTx/>
              <a:buFont typeface="Wingdings" pitchFamily="2" charset="2"/>
              <a:buChar char="ü"/>
              <a:tabLst/>
            </a:pPr>
            <a:r>
              <a:rPr kumimoji="0" lang="ar-SA" sz="2400" b="0" i="0" u="none" strike="noStrike" cap="none" normalizeH="0" baseline="0" dirty="0">
                <a:ln>
                  <a:noFill/>
                </a:ln>
                <a:solidFill>
                  <a:schemeClr val="tx1"/>
                </a:solidFill>
                <a:effectLst/>
                <a:latin typeface="BNazanin"/>
                <a:ea typeface="Calibri" pitchFamily="34" charset="0"/>
                <a:cs typeface="B Titr" pitchFamily="2" charset="-78"/>
              </a:rPr>
              <a:t> از ابزارهايي كه براي دانش آموز مناسبتر است ، استفاده كنيد</a:t>
            </a:r>
            <a:r>
              <a:rPr kumimoji="0" lang="en-US" sz="2400" b="0" i="0" u="none" strike="noStrike" cap="none" normalizeH="0" baseline="0" dirty="0">
                <a:ln>
                  <a:noFill/>
                </a:ln>
                <a:solidFill>
                  <a:schemeClr val="tx1"/>
                </a:solidFill>
                <a:effectLst/>
                <a:latin typeface="BNazanin"/>
                <a:ea typeface="Calibri" pitchFamily="34" charset="0"/>
                <a:cs typeface="B Titr" pitchFamily="2" charset="-78"/>
              </a:rPr>
              <a:t>. </a:t>
            </a:r>
            <a:endParaRPr kumimoji="0" lang="en-US" sz="3200" b="0" i="0" u="none" strike="noStrike" cap="none" normalizeH="0" baseline="0" dirty="0">
              <a:ln>
                <a:noFill/>
              </a:ln>
              <a:solidFill>
                <a:schemeClr val="tx1"/>
              </a:solidFill>
              <a:effectLst/>
              <a:latin typeface="Arial" pitchFamily="34" charset="0"/>
              <a:cs typeface="B Titr"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8"/>
            <a:ext cx="8229600" cy="1143000"/>
          </a:xfrm>
        </p:spPr>
        <p:txBody>
          <a:bodyPr>
            <a:noAutofit/>
          </a:bodyPr>
          <a:lstStyle/>
          <a:p>
            <a:pPr rtl="1"/>
            <a:r>
              <a:rPr lang="ar-SA" dirty="0">
                <a:solidFill>
                  <a:srgbClr val="FF0000"/>
                </a:solidFill>
                <a:cs typeface="B Titr" pitchFamily="2" charset="-78"/>
              </a:rPr>
              <a:t>رعايت اصول ارگونومي در مدارس سبب</a:t>
            </a:r>
            <a:endParaRPr lang="en-US" dirty="0">
              <a:solidFill>
                <a:srgbClr val="FF0000"/>
              </a:solidFill>
              <a:cs typeface="B Titr" pitchFamily="2" charset="-78"/>
            </a:endParaRPr>
          </a:p>
        </p:txBody>
      </p:sp>
      <p:sp>
        <p:nvSpPr>
          <p:cNvPr id="3" name="Content Placeholder 2"/>
          <p:cNvSpPr>
            <a:spLocks noGrp="1"/>
          </p:cNvSpPr>
          <p:nvPr>
            <p:ph idx="1"/>
          </p:nvPr>
        </p:nvSpPr>
        <p:spPr>
          <a:xfrm>
            <a:off x="457200" y="2303473"/>
            <a:ext cx="8229600" cy="4197361"/>
          </a:xfrm>
        </p:spPr>
        <p:txBody>
          <a:bodyPr>
            <a:normAutofit fontScale="92500" lnSpcReduction="10000"/>
          </a:bodyPr>
          <a:lstStyle/>
          <a:p>
            <a:pPr algn="justLow" rtl="1">
              <a:buNone/>
            </a:pPr>
            <a:r>
              <a:rPr lang="ar-SA" sz="3600" dirty="0">
                <a:cs typeface="B Titr" pitchFamily="2" charset="-78"/>
              </a:rPr>
              <a:t>1- پيشگيري از اختلالات اسكلتي عضلاني در بين افراد(مانند كمر درد، سندرم تونل كارپال، دردهاي اسكلتي عضلاني و ..)</a:t>
            </a:r>
            <a:endParaRPr lang="fa-IR" sz="3600" dirty="0">
              <a:cs typeface="B Titr" pitchFamily="2" charset="-78"/>
            </a:endParaRPr>
          </a:p>
          <a:p>
            <a:pPr algn="justLow" rtl="1">
              <a:buNone/>
            </a:pPr>
            <a:r>
              <a:rPr lang="ar-SA" sz="3600" dirty="0">
                <a:cs typeface="B Titr" pitchFamily="2" charset="-78"/>
              </a:rPr>
              <a:t> 2- پيشگيري از حوادث</a:t>
            </a:r>
            <a:endParaRPr lang="fa-IR" sz="3600" dirty="0">
              <a:cs typeface="B Titr" pitchFamily="2" charset="-78"/>
            </a:endParaRPr>
          </a:p>
          <a:p>
            <a:pPr algn="justLow" rtl="1">
              <a:buNone/>
            </a:pPr>
            <a:r>
              <a:rPr lang="ar-SA" sz="3600" dirty="0">
                <a:cs typeface="B Titr" pitchFamily="2" charset="-78"/>
              </a:rPr>
              <a:t> 3- افزايش ميزان انگيزه، علاقه به كلاس و درس</a:t>
            </a:r>
            <a:endParaRPr lang="fa-IR" sz="3600" dirty="0">
              <a:cs typeface="B Titr" pitchFamily="2" charset="-78"/>
            </a:endParaRPr>
          </a:p>
          <a:p>
            <a:pPr algn="justLow" rtl="1">
              <a:buNone/>
            </a:pPr>
            <a:r>
              <a:rPr lang="ar-SA" sz="3600" dirty="0">
                <a:cs typeface="B Titr" pitchFamily="2" charset="-78"/>
              </a:rPr>
              <a:t> 4- افزايش رفاه، امنيت و آسايش دانش آموزان</a:t>
            </a:r>
            <a:endParaRPr lang="fa-IR" sz="3600" dirty="0">
              <a:cs typeface="B Titr" pitchFamily="2" charset="-78"/>
            </a:endParaRPr>
          </a:p>
          <a:p>
            <a:pPr algn="justLow" rtl="1">
              <a:buNone/>
            </a:pPr>
            <a:r>
              <a:rPr lang="ar-SA" sz="3600" dirty="0">
                <a:cs typeface="B Titr" pitchFamily="2" charset="-78"/>
              </a:rPr>
              <a:t> 5- كمك به افزايش كيفيت آموزش و جلوگيري از افت تحصيلي.</a:t>
            </a:r>
            <a:endParaRPr lang="en-US" sz="3600" dirty="0">
              <a:solidFill>
                <a:schemeClr val="tx2">
                  <a:lumMod val="50000"/>
                </a:schemeClr>
              </a:solidFill>
              <a:cs typeface="B Titr" pitchFamily="2" charset="-78"/>
            </a:endParaRPr>
          </a:p>
        </p:txBody>
      </p:sp>
      <p:sp>
        <p:nvSpPr>
          <p:cNvPr id="4" name="Slide Number Placeholder 3"/>
          <p:cNvSpPr>
            <a:spLocks noGrp="1"/>
          </p:cNvSpPr>
          <p:nvPr>
            <p:ph type="sldNum" sz="quarter" idx="12"/>
          </p:nvPr>
        </p:nvSpPr>
        <p:spPr/>
        <p:txBody>
          <a:bodyPr/>
          <a:lstStyle/>
          <a:p>
            <a:fld id="{6A854567-A3D5-41ED-AB7C-E6BDD932197E}"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861</TotalTime>
  <Words>2182</Words>
  <Application>Microsoft Office PowerPoint</Application>
  <PresentationFormat>On-screen Show (4:3)</PresentationFormat>
  <Paragraphs>219</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تعريف ارگونومي</vt:lpstr>
      <vt:lpstr>ارگونومي علم جديدي نيست:</vt:lpstr>
      <vt:lpstr>اهداف ارگونوميك</vt:lpstr>
      <vt:lpstr>عواقب طراحی نامناسب</vt:lpstr>
      <vt:lpstr>ريسك فاكتورهاي ارگونوميك</vt:lpstr>
      <vt:lpstr>رعايت اصول ارگونوميكي زير به حفظ سلامت دانش آموزان در مدرسه كمك خواهد كرد</vt:lpstr>
      <vt:lpstr>رعايت اصول ارگونومي در مدارس سبب</vt:lpstr>
      <vt:lpstr>PowerPoint Presentation</vt:lpstr>
      <vt:lpstr>Research Studies</vt:lpstr>
      <vt:lpstr>PowerPoint Presentation</vt:lpstr>
      <vt:lpstr>Fig. 3. Photographs of a subject working in the six study conditions – curve and straight desk and high, mid computer displays and 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وضعيت ميز و نيمكت ها </vt:lpstr>
      <vt:lpstr>ميز و نيمكت بايد با ابعاد بدني دانش آموزان متناسب و داراي شرايط زير باشد </vt:lpstr>
      <vt:lpstr>PowerPoint Presentation</vt:lpstr>
      <vt:lpstr>PowerPoint Presentation</vt:lpstr>
      <vt:lpstr>PowerPoint Presentation</vt:lpstr>
      <vt:lpstr>PowerPoint Presentation</vt:lpstr>
      <vt:lpstr>PowerPoint Presentation</vt:lpstr>
      <vt:lpstr>چه فاكتورهايي باعث بروز WMSDs مي شود؟</vt:lpstr>
      <vt:lpstr>رنگ فضاهاي آموزشي</vt:lpstr>
      <vt:lpstr>روشنايي</vt:lpstr>
      <vt:lpstr> دستشويي </vt:lpstr>
      <vt:lpstr>كوله پشتي   </vt:lpstr>
      <vt:lpstr>PowerPoint Presentation</vt:lpstr>
      <vt:lpstr>PowerPoint Presentation</vt:lpstr>
      <vt:lpstr>PowerPoint Presentation</vt:lpstr>
      <vt:lpstr>براي پيشگيري از اين عوارض لازم است كه نكات ساده و مهم زير را هنگام كار با رايانه به دانش آموزان يادآوري شود: </vt:lpstr>
      <vt:lpstr>PowerPoint Presentation</vt:lpstr>
      <vt:lpstr>موقعيت مانيتور:</vt:lpstr>
      <vt:lpstr>PowerPoint Presentation</vt:lpstr>
      <vt:lpstr>PowerPoint Presentation</vt:lpstr>
      <vt:lpstr>خلاصه ارگونومي</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ارگونومي در دندانپزشكي</dc:title>
  <dc:creator>8406</dc:creator>
  <cp:lastModifiedBy>Saeid Safaei Movahhed</cp:lastModifiedBy>
  <cp:revision>130</cp:revision>
  <dcterms:created xsi:type="dcterms:W3CDTF">2012-10-07T08:44:27Z</dcterms:created>
  <dcterms:modified xsi:type="dcterms:W3CDTF">2019-11-13T07:31:55Z</dcterms:modified>
</cp:coreProperties>
</file>