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324" r:id="rId2"/>
    <p:sldId id="256" r:id="rId3"/>
    <p:sldId id="323" r:id="rId4"/>
    <p:sldId id="327" r:id="rId5"/>
    <p:sldId id="289" r:id="rId6"/>
    <p:sldId id="293" r:id="rId7"/>
    <p:sldId id="309" r:id="rId8"/>
    <p:sldId id="294" r:id="rId9"/>
    <p:sldId id="328" r:id="rId10"/>
    <p:sldId id="311" r:id="rId11"/>
    <p:sldId id="329" r:id="rId12"/>
    <p:sldId id="312" r:id="rId13"/>
    <p:sldId id="313" r:id="rId14"/>
    <p:sldId id="314" r:id="rId15"/>
    <p:sldId id="330" r:id="rId16"/>
    <p:sldId id="331" r:id="rId17"/>
    <p:sldId id="332" r:id="rId18"/>
    <p:sldId id="315" r:id="rId19"/>
    <p:sldId id="316" r:id="rId20"/>
    <p:sldId id="317" r:id="rId21"/>
    <p:sldId id="318" r:id="rId22"/>
    <p:sldId id="319" r:id="rId23"/>
    <p:sldId id="320" r:id="rId24"/>
    <p:sldId id="321" r:id="rId25"/>
    <p:sldId id="325" r:id="rId26"/>
    <p:sldId id="322" r:id="rId27"/>
    <p:sldId id="310" r:id="rId28"/>
    <p:sldId id="334" r:id="rId29"/>
    <p:sldId id="335" r:id="rId30"/>
    <p:sldId id="333" r:id="rId3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6797" autoAdjust="0"/>
  </p:normalViewPr>
  <p:slideViewPr>
    <p:cSldViewPr>
      <p:cViewPr>
        <p:scale>
          <a:sx n="70" d="100"/>
          <a:sy n="70" d="100"/>
        </p:scale>
        <p:origin x="-142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80F8A0-3AFA-45FE-AA08-111909361BA6}" type="doc">
      <dgm:prSet loTypeId="urn:microsoft.com/office/officeart/2005/8/layout/pyramid1" loCatId="pyramid" qsTypeId="urn:microsoft.com/office/officeart/2005/8/quickstyle/3d1" qsCatId="3D" csTypeId="urn:microsoft.com/office/officeart/2005/8/colors/accent1_2" csCatId="accent1" phldr="1"/>
      <dgm:spPr/>
    </dgm:pt>
    <dgm:pt modelId="{A37C8864-6BC5-429E-95F1-A55730EE16B0}">
      <dgm:prSet phldrT="[Text]" custT="1"/>
      <dgm:spPr/>
      <dgm:t>
        <a:bodyPr/>
        <a:lstStyle/>
        <a:p>
          <a:pPr rtl="1"/>
          <a:endParaRPr lang="fa-IR" sz="2000" dirty="0" smtClean="0"/>
        </a:p>
        <a:p>
          <a:pPr rtl="1"/>
          <a:r>
            <a:rPr lang="fa-IR" sz="2000" dirty="0" smtClean="0"/>
            <a:t>خود تطبیقی</a:t>
          </a:r>
          <a:endParaRPr lang="fa-IR" sz="2000" dirty="0"/>
        </a:p>
      </dgm:t>
    </dgm:pt>
    <dgm:pt modelId="{A1674826-71CF-41E6-A305-3D70F0634A3C}" type="parTrans" cxnId="{692E59CC-FAEF-4E33-9162-FED4F1F4B711}">
      <dgm:prSet/>
      <dgm:spPr/>
      <dgm:t>
        <a:bodyPr/>
        <a:lstStyle/>
        <a:p>
          <a:pPr rtl="1"/>
          <a:endParaRPr lang="fa-IR"/>
        </a:p>
      </dgm:t>
    </dgm:pt>
    <dgm:pt modelId="{9CB591DF-8D9B-42EC-8F23-9E996774965B}" type="sibTrans" cxnId="{692E59CC-FAEF-4E33-9162-FED4F1F4B711}">
      <dgm:prSet/>
      <dgm:spPr/>
      <dgm:t>
        <a:bodyPr/>
        <a:lstStyle/>
        <a:p>
          <a:pPr rtl="1"/>
          <a:endParaRPr lang="fa-IR"/>
        </a:p>
      </dgm:t>
    </dgm:pt>
    <dgm:pt modelId="{E7BFAFD4-81D4-4199-82E0-7CCD68C18C39}">
      <dgm:prSet phldrT="[Text]" custT="1"/>
      <dgm:spPr/>
      <dgm:t>
        <a:bodyPr/>
        <a:lstStyle/>
        <a:p>
          <a:pPr rtl="1"/>
          <a:r>
            <a:rPr lang="fa-IR" sz="2000" dirty="0" smtClean="0"/>
            <a:t>خود پیکربندی      خود التیامی</a:t>
          </a:r>
        </a:p>
        <a:p>
          <a:pPr rtl="1"/>
          <a:r>
            <a:rPr lang="fa-IR" sz="2000" dirty="0" smtClean="0"/>
            <a:t>خود بهینگی          خود حفاظتی</a:t>
          </a:r>
          <a:endParaRPr lang="fa-IR" sz="2000" dirty="0"/>
        </a:p>
      </dgm:t>
    </dgm:pt>
    <dgm:pt modelId="{D2922322-CACC-4606-89FC-4B17B0B0C762}" type="parTrans" cxnId="{A32D5D5C-4A5A-421C-9FD4-2212423DDA7A}">
      <dgm:prSet/>
      <dgm:spPr/>
      <dgm:t>
        <a:bodyPr/>
        <a:lstStyle/>
        <a:p>
          <a:pPr rtl="1"/>
          <a:endParaRPr lang="fa-IR"/>
        </a:p>
      </dgm:t>
    </dgm:pt>
    <dgm:pt modelId="{278F09C1-2D16-4FDE-BC9D-98D7C67FC942}" type="sibTrans" cxnId="{A32D5D5C-4A5A-421C-9FD4-2212423DDA7A}">
      <dgm:prSet/>
      <dgm:spPr/>
      <dgm:t>
        <a:bodyPr/>
        <a:lstStyle/>
        <a:p>
          <a:pPr rtl="1"/>
          <a:endParaRPr lang="fa-IR"/>
        </a:p>
      </dgm:t>
    </dgm:pt>
    <dgm:pt modelId="{C4F5CDD8-075F-42B5-8EAB-D3BA48332B74}">
      <dgm:prSet phldrT="[Text]" custT="1"/>
      <dgm:spPr/>
      <dgm:t>
        <a:bodyPr/>
        <a:lstStyle/>
        <a:p>
          <a:pPr rtl="1"/>
          <a:r>
            <a:rPr lang="fa-IR" sz="2000" dirty="0" smtClean="0"/>
            <a:t>خود آگاهی               آگاهی از زمینه</a:t>
          </a:r>
          <a:endParaRPr lang="fa-IR" sz="2000" dirty="0"/>
        </a:p>
      </dgm:t>
    </dgm:pt>
    <dgm:pt modelId="{8FBABECD-3A92-4481-98CF-919BE36ADBD6}" type="parTrans" cxnId="{F51EC29A-2CA4-47D5-8A37-1DB908A6A4F0}">
      <dgm:prSet/>
      <dgm:spPr/>
      <dgm:t>
        <a:bodyPr/>
        <a:lstStyle/>
        <a:p>
          <a:pPr rtl="1"/>
          <a:endParaRPr lang="fa-IR"/>
        </a:p>
      </dgm:t>
    </dgm:pt>
    <dgm:pt modelId="{674A2932-47B0-488F-96DB-29B64044F282}" type="sibTrans" cxnId="{F51EC29A-2CA4-47D5-8A37-1DB908A6A4F0}">
      <dgm:prSet/>
      <dgm:spPr/>
      <dgm:t>
        <a:bodyPr/>
        <a:lstStyle/>
        <a:p>
          <a:pPr rtl="1"/>
          <a:endParaRPr lang="fa-IR"/>
        </a:p>
      </dgm:t>
    </dgm:pt>
    <dgm:pt modelId="{9FB80DDD-AFA1-442B-BB6A-8AEF4DDF8F46}" type="pres">
      <dgm:prSet presAssocID="{2280F8A0-3AFA-45FE-AA08-111909361BA6}" presName="Name0" presStyleCnt="0">
        <dgm:presLayoutVars>
          <dgm:dir/>
          <dgm:animLvl val="lvl"/>
          <dgm:resizeHandles val="exact"/>
        </dgm:presLayoutVars>
      </dgm:prSet>
      <dgm:spPr/>
    </dgm:pt>
    <dgm:pt modelId="{24C128AD-286B-4EE9-8BC0-167236B39A96}" type="pres">
      <dgm:prSet presAssocID="{A37C8864-6BC5-429E-95F1-A55730EE16B0}" presName="Name8" presStyleCnt="0"/>
      <dgm:spPr/>
    </dgm:pt>
    <dgm:pt modelId="{91EE15DC-7A3B-4C56-AD4F-DE9921E0C552}" type="pres">
      <dgm:prSet presAssocID="{A37C8864-6BC5-429E-95F1-A55730EE16B0}" presName="level" presStyleLbl="node1" presStyleIdx="0" presStyleCnt="3" custLinFactNeighborY="-5769">
        <dgm:presLayoutVars>
          <dgm:chMax val="1"/>
          <dgm:bulletEnabled val="1"/>
        </dgm:presLayoutVars>
      </dgm:prSet>
      <dgm:spPr/>
      <dgm:t>
        <a:bodyPr/>
        <a:lstStyle/>
        <a:p>
          <a:pPr rtl="1"/>
          <a:endParaRPr lang="fa-IR"/>
        </a:p>
      </dgm:t>
    </dgm:pt>
    <dgm:pt modelId="{FEB9CDB3-82F7-480B-9662-A810D7F1C07F}" type="pres">
      <dgm:prSet presAssocID="{A37C8864-6BC5-429E-95F1-A55730EE16B0}" presName="levelTx" presStyleLbl="revTx" presStyleIdx="0" presStyleCnt="0">
        <dgm:presLayoutVars>
          <dgm:chMax val="1"/>
          <dgm:bulletEnabled val="1"/>
        </dgm:presLayoutVars>
      </dgm:prSet>
      <dgm:spPr/>
      <dgm:t>
        <a:bodyPr/>
        <a:lstStyle/>
        <a:p>
          <a:pPr rtl="1"/>
          <a:endParaRPr lang="fa-IR"/>
        </a:p>
      </dgm:t>
    </dgm:pt>
    <dgm:pt modelId="{BC94C9BD-9363-4AD9-ACC7-8078D8F5BE9B}" type="pres">
      <dgm:prSet presAssocID="{E7BFAFD4-81D4-4199-82E0-7CCD68C18C39}" presName="Name8" presStyleCnt="0"/>
      <dgm:spPr/>
    </dgm:pt>
    <dgm:pt modelId="{CFA55AB6-A131-4537-95D2-1339C07B0CEA}" type="pres">
      <dgm:prSet presAssocID="{E7BFAFD4-81D4-4199-82E0-7CCD68C18C39}" presName="level" presStyleLbl="node1" presStyleIdx="1" presStyleCnt="3">
        <dgm:presLayoutVars>
          <dgm:chMax val="1"/>
          <dgm:bulletEnabled val="1"/>
        </dgm:presLayoutVars>
      </dgm:prSet>
      <dgm:spPr/>
      <dgm:t>
        <a:bodyPr/>
        <a:lstStyle/>
        <a:p>
          <a:pPr rtl="1"/>
          <a:endParaRPr lang="fa-IR"/>
        </a:p>
      </dgm:t>
    </dgm:pt>
    <dgm:pt modelId="{E671938D-09A4-4C6D-88B3-C46CDF8BF10B}" type="pres">
      <dgm:prSet presAssocID="{E7BFAFD4-81D4-4199-82E0-7CCD68C18C39}" presName="levelTx" presStyleLbl="revTx" presStyleIdx="0" presStyleCnt="0">
        <dgm:presLayoutVars>
          <dgm:chMax val="1"/>
          <dgm:bulletEnabled val="1"/>
        </dgm:presLayoutVars>
      </dgm:prSet>
      <dgm:spPr/>
      <dgm:t>
        <a:bodyPr/>
        <a:lstStyle/>
        <a:p>
          <a:pPr rtl="1"/>
          <a:endParaRPr lang="fa-IR"/>
        </a:p>
      </dgm:t>
    </dgm:pt>
    <dgm:pt modelId="{F4CBAB64-FC1B-4A0D-B52A-3E9C1AADE7A8}" type="pres">
      <dgm:prSet presAssocID="{C4F5CDD8-075F-42B5-8EAB-D3BA48332B74}" presName="Name8" presStyleCnt="0"/>
      <dgm:spPr/>
    </dgm:pt>
    <dgm:pt modelId="{BDD5D606-30DC-4F93-B60E-6B51838782F3}" type="pres">
      <dgm:prSet presAssocID="{C4F5CDD8-075F-42B5-8EAB-D3BA48332B74}" presName="level" presStyleLbl="node1" presStyleIdx="2" presStyleCnt="3" custLinFactNeighborY="3269">
        <dgm:presLayoutVars>
          <dgm:chMax val="1"/>
          <dgm:bulletEnabled val="1"/>
        </dgm:presLayoutVars>
      </dgm:prSet>
      <dgm:spPr/>
      <dgm:t>
        <a:bodyPr/>
        <a:lstStyle/>
        <a:p>
          <a:pPr rtl="1"/>
          <a:endParaRPr lang="fa-IR"/>
        </a:p>
      </dgm:t>
    </dgm:pt>
    <dgm:pt modelId="{3DCAAD24-EB5D-4B78-8512-A7E700AA83A8}" type="pres">
      <dgm:prSet presAssocID="{C4F5CDD8-075F-42B5-8EAB-D3BA48332B74}" presName="levelTx" presStyleLbl="revTx" presStyleIdx="0" presStyleCnt="0">
        <dgm:presLayoutVars>
          <dgm:chMax val="1"/>
          <dgm:bulletEnabled val="1"/>
        </dgm:presLayoutVars>
      </dgm:prSet>
      <dgm:spPr/>
      <dgm:t>
        <a:bodyPr/>
        <a:lstStyle/>
        <a:p>
          <a:pPr rtl="1"/>
          <a:endParaRPr lang="fa-IR"/>
        </a:p>
      </dgm:t>
    </dgm:pt>
  </dgm:ptLst>
  <dgm:cxnLst>
    <dgm:cxn modelId="{74649CF4-5DF6-4BB4-85C7-DB2E36FF9E93}" type="presOf" srcId="{2280F8A0-3AFA-45FE-AA08-111909361BA6}" destId="{9FB80DDD-AFA1-442B-BB6A-8AEF4DDF8F46}" srcOrd="0" destOrd="0" presId="urn:microsoft.com/office/officeart/2005/8/layout/pyramid1"/>
    <dgm:cxn modelId="{1EE6530F-343F-4613-85D4-2782B7E217DE}" type="presOf" srcId="{C4F5CDD8-075F-42B5-8EAB-D3BA48332B74}" destId="{BDD5D606-30DC-4F93-B60E-6B51838782F3}" srcOrd="0" destOrd="0" presId="urn:microsoft.com/office/officeart/2005/8/layout/pyramid1"/>
    <dgm:cxn modelId="{692E59CC-FAEF-4E33-9162-FED4F1F4B711}" srcId="{2280F8A0-3AFA-45FE-AA08-111909361BA6}" destId="{A37C8864-6BC5-429E-95F1-A55730EE16B0}" srcOrd="0" destOrd="0" parTransId="{A1674826-71CF-41E6-A305-3D70F0634A3C}" sibTransId="{9CB591DF-8D9B-42EC-8F23-9E996774965B}"/>
    <dgm:cxn modelId="{16AA2FFC-BECA-4B32-B473-A898E3E5A95E}" type="presOf" srcId="{A37C8864-6BC5-429E-95F1-A55730EE16B0}" destId="{91EE15DC-7A3B-4C56-AD4F-DE9921E0C552}" srcOrd="0" destOrd="0" presId="urn:microsoft.com/office/officeart/2005/8/layout/pyramid1"/>
    <dgm:cxn modelId="{4500C594-1F12-483B-BF9E-7D319023CC5C}" type="presOf" srcId="{C4F5CDD8-075F-42B5-8EAB-D3BA48332B74}" destId="{3DCAAD24-EB5D-4B78-8512-A7E700AA83A8}" srcOrd="1" destOrd="0" presId="urn:microsoft.com/office/officeart/2005/8/layout/pyramid1"/>
    <dgm:cxn modelId="{118CDE7E-FDDB-48F4-A96D-BDF78C637794}" type="presOf" srcId="{E7BFAFD4-81D4-4199-82E0-7CCD68C18C39}" destId="{CFA55AB6-A131-4537-95D2-1339C07B0CEA}" srcOrd="0" destOrd="0" presId="urn:microsoft.com/office/officeart/2005/8/layout/pyramid1"/>
    <dgm:cxn modelId="{9F468A2C-7431-4DE2-A2AE-307E742FABCD}" type="presOf" srcId="{E7BFAFD4-81D4-4199-82E0-7CCD68C18C39}" destId="{E671938D-09A4-4C6D-88B3-C46CDF8BF10B}" srcOrd="1" destOrd="0" presId="urn:microsoft.com/office/officeart/2005/8/layout/pyramid1"/>
    <dgm:cxn modelId="{A32D5D5C-4A5A-421C-9FD4-2212423DDA7A}" srcId="{2280F8A0-3AFA-45FE-AA08-111909361BA6}" destId="{E7BFAFD4-81D4-4199-82E0-7CCD68C18C39}" srcOrd="1" destOrd="0" parTransId="{D2922322-CACC-4606-89FC-4B17B0B0C762}" sibTransId="{278F09C1-2D16-4FDE-BC9D-98D7C67FC942}"/>
    <dgm:cxn modelId="{F51EC29A-2CA4-47D5-8A37-1DB908A6A4F0}" srcId="{2280F8A0-3AFA-45FE-AA08-111909361BA6}" destId="{C4F5CDD8-075F-42B5-8EAB-D3BA48332B74}" srcOrd="2" destOrd="0" parTransId="{8FBABECD-3A92-4481-98CF-919BE36ADBD6}" sibTransId="{674A2932-47B0-488F-96DB-29B64044F282}"/>
    <dgm:cxn modelId="{972CA8A0-89DF-4C7F-9EE0-DC867735C903}" type="presOf" srcId="{A37C8864-6BC5-429E-95F1-A55730EE16B0}" destId="{FEB9CDB3-82F7-480B-9662-A810D7F1C07F}" srcOrd="1" destOrd="0" presId="urn:microsoft.com/office/officeart/2005/8/layout/pyramid1"/>
    <dgm:cxn modelId="{D01E4382-303B-4B99-BFD6-03354C5794EA}" type="presParOf" srcId="{9FB80DDD-AFA1-442B-BB6A-8AEF4DDF8F46}" destId="{24C128AD-286B-4EE9-8BC0-167236B39A96}" srcOrd="0" destOrd="0" presId="urn:microsoft.com/office/officeart/2005/8/layout/pyramid1"/>
    <dgm:cxn modelId="{E6E82B96-417E-4188-B51E-5073F803D315}" type="presParOf" srcId="{24C128AD-286B-4EE9-8BC0-167236B39A96}" destId="{91EE15DC-7A3B-4C56-AD4F-DE9921E0C552}" srcOrd="0" destOrd="0" presId="urn:microsoft.com/office/officeart/2005/8/layout/pyramid1"/>
    <dgm:cxn modelId="{21E8BC5B-70DC-4DE9-BC14-085D9F63242C}" type="presParOf" srcId="{24C128AD-286B-4EE9-8BC0-167236B39A96}" destId="{FEB9CDB3-82F7-480B-9662-A810D7F1C07F}" srcOrd="1" destOrd="0" presId="urn:microsoft.com/office/officeart/2005/8/layout/pyramid1"/>
    <dgm:cxn modelId="{816CF208-8531-417A-973B-A43CDA6BBD08}" type="presParOf" srcId="{9FB80DDD-AFA1-442B-BB6A-8AEF4DDF8F46}" destId="{BC94C9BD-9363-4AD9-ACC7-8078D8F5BE9B}" srcOrd="1" destOrd="0" presId="urn:microsoft.com/office/officeart/2005/8/layout/pyramid1"/>
    <dgm:cxn modelId="{2AC28120-3F43-4665-8EA3-80D844E434DA}" type="presParOf" srcId="{BC94C9BD-9363-4AD9-ACC7-8078D8F5BE9B}" destId="{CFA55AB6-A131-4537-95D2-1339C07B0CEA}" srcOrd="0" destOrd="0" presId="urn:microsoft.com/office/officeart/2005/8/layout/pyramid1"/>
    <dgm:cxn modelId="{CA83BAE9-A555-4DAB-97E5-C56A0AACBE82}" type="presParOf" srcId="{BC94C9BD-9363-4AD9-ACC7-8078D8F5BE9B}" destId="{E671938D-09A4-4C6D-88B3-C46CDF8BF10B}" srcOrd="1" destOrd="0" presId="urn:microsoft.com/office/officeart/2005/8/layout/pyramid1"/>
    <dgm:cxn modelId="{113DE165-E38B-4E56-AA7D-66BD976C707B}" type="presParOf" srcId="{9FB80DDD-AFA1-442B-BB6A-8AEF4DDF8F46}" destId="{F4CBAB64-FC1B-4A0D-B52A-3E9C1AADE7A8}" srcOrd="2" destOrd="0" presId="urn:microsoft.com/office/officeart/2005/8/layout/pyramid1"/>
    <dgm:cxn modelId="{09B462EE-22E7-471A-A728-7497E1CF0C70}" type="presParOf" srcId="{F4CBAB64-FC1B-4A0D-B52A-3E9C1AADE7A8}" destId="{BDD5D606-30DC-4F93-B60E-6B51838782F3}" srcOrd="0" destOrd="0" presId="urn:microsoft.com/office/officeart/2005/8/layout/pyramid1"/>
    <dgm:cxn modelId="{B8D4B185-C77C-4276-8A37-E0D94E8CD211}" type="presParOf" srcId="{F4CBAB64-FC1B-4A0D-B52A-3E9C1AADE7A8}" destId="{3DCAAD24-EB5D-4B78-8512-A7E700AA83A8}"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E15DC-7A3B-4C56-AD4F-DE9921E0C552}">
      <dsp:nvSpPr>
        <dsp:cNvPr id="0" name=""/>
        <dsp:cNvSpPr/>
      </dsp:nvSpPr>
      <dsp:spPr>
        <a:xfrm>
          <a:off x="2100233" y="0"/>
          <a:ext cx="2100233" cy="1305918"/>
        </a:xfrm>
        <a:prstGeom prst="trapezoid">
          <a:avLst>
            <a:gd name="adj" fmla="val 8041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endParaRPr lang="fa-IR" sz="2000" kern="1200" dirty="0" smtClean="0"/>
        </a:p>
        <a:p>
          <a:pPr lvl="0" algn="ctr" defTabSz="889000" rtl="1">
            <a:lnSpc>
              <a:spcPct val="90000"/>
            </a:lnSpc>
            <a:spcBef>
              <a:spcPct val="0"/>
            </a:spcBef>
            <a:spcAft>
              <a:spcPct val="35000"/>
            </a:spcAft>
          </a:pPr>
          <a:r>
            <a:rPr lang="fa-IR" sz="2000" kern="1200" dirty="0" smtClean="0"/>
            <a:t>خود تطبیقی</a:t>
          </a:r>
          <a:endParaRPr lang="fa-IR" sz="2000" kern="1200" dirty="0"/>
        </a:p>
      </dsp:txBody>
      <dsp:txXfrm>
        <a:off x="2100233" y="0"/>
        <a:ext cx="2100233" cy="1305918"/>
      </dsp:txXfrm>
    </dsp:sp>
    <dsp:sp modelId="{CFA55AB6-A131-4537-95D2-1339C07B0CEA}">
      <dsp:nvSpPr>
        <dsp:cNvPr id="0" name=""/>
        <dsp:cNvSpPr/>
      </dsp:nvSpPr>
      <dsp:spPr>
        <a:xfrm>
          <a:off x="1050116" y="1305918"/>
          <a:ext cx="4200466" cy="1305918"/>
        </a:xfrm>
        <a:prstGeom prst="trapezoid">
          <a:avLst>
            <a:gd name="adj" fmla="val 8041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t>خود پیکربندی      خود التیامی</a:t>
          </a:r>
        </a:p>
        <a:p>
          <a:pPr lvl="0" algn="ctr" defTabSz="889000" rtl="1">
            <a:lnSpc>
              <a:spcPct val="90000"/>
            </a:lnSpc>
            <a:spcBef>
              <a:spcPct val="0"/>
            </a:spcBef>
            <a:spcAft>
              <a:spcPct val="35000"/>
            </a:spcAft>
          </a:pPr>
          <a:r>
            <a:rPr lang="fa-IR" sz="2000" kern="1200" dirty="0" smtClean="0"/>
            <a:t>خود بهینگی          خود حفاظتی</a:t>
          </a:r>
          <a:endParaRPr lang="fa-IR" sz="2000" kern="1200" dirty="0"/>
        </a:p>
      </dsp:txBody>
      <dsp:txXfrm>
        <a:off x="1785198" y="1305918"/>
        <a:ext cx="2730303" cy="1305918"/>
      </dsp:txXfrm>
    </dsp:sp>
    <dsp:sp modelId="{BDD5D606-30DC-4F93-B60E-6B51838782F3}">
      <dsp:nvSpPr>
        <dsp:cNvPr id="0" name=""/>
        <dsp:cNvSpPr/>
      </dsp:nvSpPr>
      <dsp:spPr>
        <a:xfrm>
          <a:off x="0" y="2611837"/>
          <a:ext cx="6300700" cy="1305918"/>
        </a:xfrm>
        <a:prstGeom prst="trapezoid">
          <a:avLst>
            <a:gd name="adj" fmla="val 8041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t>خود آگاهی               آگاهی از زمینه</a:t>
          </a:r>
          <a:endParaRPr lang="fa-IR" sz="2000" kern="1200" dirty="0"/>
        </a:p>
      </dsp:txBody>
      <dsp:txXfrm>
        <a:off x="1102622" y="2611837"/>
        <a:ext cx="4095455" cy="130591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46400" cy="496888"/>
          </a:xfrm>
          <a:prstGeom prst="rect">
            <a:avLst/>
          </a:prstGeom>
        </p:spPr>
        <p:txBody>
          <a:bodyPr vert="horz" lIns="91440" tIns="45720" rIns="91440" bIns="45720" rtlCol="1"/>
          <a:lstStyle>
            <a:lvl1pPr algn="l">
              <a:defRPr sz="1200"/>
            </a:lvl1pPr>
          </a:lstStyle>
          <a:p>
            <a:fld id="{1EE042CE-EA4B-4BF9-BA6A-0F1613B06817}" type="datetimeFigureOut">
              <a:rPr lang="fa-IR" smtClean="0"/>
              <a:t>13/02/1435</a:t>
            </a:fld>
            <a:endParaRPr lang="fa-IR"/>
          </a:p>
        </p:txBody>
      </p:sp>
      <p:sp>
        <p:nvSpPr>
          <p:cNvPr id="4" name="Footer Placeholder 3"/>
          <p:cNvSpPr>
            <a:spLocks noGrp="1"/>
          </p:cNvSpPr>
          <p:nvPr>
            <p:ph type="ftr" sz="quarter" idx="2"/>
          </p:nvPr>
        </p:nvSpPr>
        <p:spPr>
          <a:xfrm>
            <a:off x="3851275" y="9428163"/>
            <a:ext cx="2946400" cy="496887"/>
          </a:xfrm>
          <a:prstGeom prst="rect">
            <a:avLst/>
          </a:prstGeom>
        </p:spPr>
        <p:txBody>
          <a:bodyPr vert="horz" lIns="91440" tIns="45720" rIns="91440" bIns="45720" rtlCol="1" anchor="b"/>
          <a:lstStyle>
            <a:lvl1pPr algn="r">
              <a:defRPr sz="1200"/>
            </a:lvl1pPr>
          </a:lstStyle>
          <a:p>
            <a:r>
              <a:rPr lang="fa-IR" smtClean="0"/>
              <a:t>سهیل نبی و چدنی              سیستم های خود تطبیق</a:t>
            </a:r>
            <a:endParaRPr lang="fa-IR"/>
          </a:p>
        </p:txBody>
      </p:sp>
      <p:sp>
        <p:nvSpPr>
          <p:cNvPr id="5" name="Slide Number Placeholder 4"/>
          <p:cNvSpPr>
            <a:spLocks noGrp="1"/>
          </p:cNvSpPr>
          <p:nvPr>
            <p:ph type="sldNum" sz="quarter" idx="3"/>
          </p:nvPr>
        </p:nvSpPr>
        <p:spPr>
          <a:xfrm>
            <a:off x="1588" y="9428163"/>
            <a:ext cx="2946400" cy="496887"/>
          </a:xfrm>
          <a:prstGeom prst="rect">
            <a:avLst/>
          </a:prstGeom>
        </p:spPr>
        <p:txBody>
          <a:bodyPr vert="horz" lIns="91440" tIns="45720" rIns="91440" bIns="45720" rtlCol="1" anchor="b"/>
          <a:lstStyle>
            <a:lvl1pPr algn="l">
              <a:defRPr sz="1200"/>
            </a:lvl1pPr>
          </a:lstStyle>
          <a:p>
            <a:fld id="{A94AEB97-EAA3-4D36-B610-06F4600307CD}" type="slidenum">
              <a:rPr lang="fa-IR" smtClean="0"/>
              <a:t>‹#›</a:t>
            </a:fld>
            <a:endParaRPr lang="fa-IR"/>
          </a:p>
        </p:txBody>
      </p:sp>
    </p:spTree>
    <p:extLst>
      <p:ext uri="{BB962C8B-B14F-4D97-AF65-F5344CB8AC3E}">
        <p14:creationId xmlns:p14="http://schemas.microsoft.com/office/powerpoint/2010/main" val="37995689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46400" cy="496888"/>
          </a:xfrm>
          <a:prstGeom prst="rect">
            <a:avLst/>
          </a:prstGeom>
        </p:spPr>
        <p:txBody>
          <a:bodyPr vert="horz" lIns="91440" tIns="45720" rIns="91440" bIns="45720" rtlCol="1"/>
          <a:lstStyle>
            <a:lvl1pPr algn="l">
              <a:defRPr sz="1200"/>
            </a:lvl1pPr>
          </a:lstStyle>
          <a:p>
            <a:fld id="{B116B5EC-DED3-4C4B-81D9-79B4A48DB1F5}" type="datetimeFigureOut">
              <a:rPr lang="fa-IR" smtClean="0"/>
              <a:t>13/02/1435</a:t>
            </a:fld>
            <a:endParaRPr lang="fa-I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51275" y="9428163"/>
            <a:ext cx="2946400" cy="496887"/>
          </a:xfrm>
          <a:prstGeom prst="rect">
            <a:avLst/>
          </a:prstGeom>
        </p:spPr>
        <p:txBody>
          <a:bodyPr vert="horz" lIns="91440" tIns="45720" rIns="91440" bIns="45720" rtlCol="1" anchor="b"/>
          <a:lstStyle>
            <a:lvl1pPr algn="r">
              <a:defRPr sz="1200"/>
            </a:lvl1pPr>
          </a:lstStyle>
          <a:p>
            <a:r>
              <a:rPr lang="fa-IR" smtClean="0"/>
              <a:t>سهیل نبی و چدنی              سیستم های خود تطبیق</a:t>
            </a:r>
            <a:endParaRPr lang="fa-IR"/>
          </a:p>
        </p:txBody>
      </p:sp>
      <p:sp>
        <p:nvSpPr>
          <p:cNvPr id="7" name="Slide Number Placeholder 6"/>
          <p:cNvSpPr>
            <a:spLocks noGrp="1"/>
          </p:cNvSpPr>
          <p:nvPr>
            <p:ph type="sldNum" sz="quarter" idx="5"/>
          </p:nvPr>
        </p:nvSpPr>
        <p:spPr>
          <a:xfrm>
            <a:off x="1588" y="9428163"/>
            <a:ext cx="2946400" cy="496887"/>
          </a:xfrm>
          <a:prstGeom prst="rect">
            <a:avLst/>
          </a:prstGeom>
        </p:spPr>
        <p:txBody>
          <a:bodyPr vert="horz" lIns="91440" tIns="45720" rIns="91440" bIns="45720" rtlCol="1" anchor="b"/>
          <a:lstStyle>
            <a:lvl1pPr algn="l">
              <a:defRPr sz="1200"/>
            </a:lvl1pPr>
          </a:lstStyle>
          <a:p>
            <a:fld id="{B534EE26-C561-47EE-BA48-E96F749FA356}" type="slidenum">
              <a:rPr lang="fa-IR" smtClean="0"/>
              <a:t>‹#›</a:t>
            </a:fld>
            <a:endParaRPr lang="fa-IR"/>
          </a:p>
        </p:txBody>
      </p:sp>
    </p:spTree>
    <p:extLst>
      <p:ext uri="{BB962C8B-B14F-4D97-AF65-F5344CB8AC3E}">
        <p14:creationId xmlns:p14="http://schemas.microsoft.com/office/powerpoint/2010/main" val="447442691"/>
      </p:ext>
    </p:extLst>
  </p:cSld>
  <p:clrMap bg1="lt1" tx1="dk1" bg2="lt2" tx2="dk2" accent1="accent1" accent2="accent2" accent3="accent3" accent4="accent4" accent5="accent5" accent6="accent6" hlink="hlink" folHlink="folHlink"/>
  <p:hf sldNum="0"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785242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E7273E8-0A8D-41B7-86E6-C9C1403087D5}" type="datetime8">
              <a:rPr lang="fa-IR" smtClean="0"/>
              <a:t>16 دسامبر 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fa-IR" smtClean="0"/>
              <a:t>سهیل نبی و چدنی                          سیستم های خود تطبیق</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3CC4D00-F378-4402-8A7E-F6357BEDF2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104961-7EA3-4B9E-A627-1082E869F7F3}" type="datetime8">
              <a:rPr lang="fa-IR" smtClean="0"/>
              <a:t>16 دسامبر 13</a:t>
            </a:fld>
            <a:endParaRPr lang="en-US"/>
          </a:p>
        </p:txBody>
      </p:sp>
      <p:sp>
        <p:nvSpPr>
          <p:cNvPr id="5" name="Footer Placeholder 4"/>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6" name="Slide Number Placeholder 5"/>
          <p:cNvSpPr>
            <a:spLocks noGrp="1"/>
          </p:cNvSpPr>
          <p:nvPr>
            <p:ph type="sldNum" sz="quarter" idx="12"/>
          </p:nvPr>
        </p:nvSpPr>
        <p:spPr/>
        <p:txBody>
          <a:bodyPr/>
          <a:lstStyle>
            <a:extLst/>
          </a:lstStyle>
          <a:p>
            <a:fld id="{73CC4D00-F378-4402-8A7E-F6357BEDF2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509982-F13E-439E-BEC8-ACC9DAF6799C}" type="datetime8">
              <a:rPr lang="fa-IR" smtClean="0"/>
              <a:t>16 دسامبر 13</a:t>
            </a:fld>
            <a:endParaRPr lang="en-US"/>
          </a:p>
        </p:txBody>
      </p:sp>
      <p:sp>
        <p:nvSpPr>
          <p:cNvPr id="5" name="Footer Placeholder 4"/>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6" name="Slide Number Placeholder 5"/>
          <p:cNvSpPr>
            <a:spLocks noGrp="1"/>
          </p:cNvSpPr>
          <p:nvPr>
            <p:ph type="sldNum" sz="quarter" idx="12"/>
          </p:nvPr>
        </p:nvSpPr>
        <p:spPr/>
        <p:txBody>
          <a:bodyPr/>
          <a:lstStyle>
            <a:extLst/>
          </a:lstStyle>
          <a:p>
            <a:fld id="{73CC4D00-F378-4402-8A7E-F6357BEDF2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007AC9-DC3F-4409-8DE4-47EE6D209CC0}" type="datetime8">
              <a:rPr lang="fa-IR" smtClean="0"/>
              <a:t>16 دسامبر 13</a:t>
            </a:fld>
            <a:endParaRPr lang="en-US"/>
          </a:p>
        </p:txBody>
      </p:sp>
      <p:sp>
        <p:nvSpPr>
          <p:cNvPr id="5" name="Footer Placeholder 4"/>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6" name="Slide Number Placeholder 5"/>
          <p:cNvSpPr>
            <a:spLocks noGrp="1"/>
          </p:cNvSpPr>
          <p:nvPr>
            <p:ph type="sldNum" sz="quarter" idx="12"/>
          </p:nvPr>
        </p:nvSpPr>
        <p:spPr/>
        <p:txBody>
          <a:bodyPr/>
          <a:lstStyle>
            <a:extLst/>
          </a:lstStyle>
          <a:p>
            <a:fld id="{73CC4D00-F378-4402-8A7E-F6357BEDF28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36B81C7-C8B6-4A2A-BFAA-5B71C568C8B2}" type="datetime8">
              <a:rPr lang="fa-IR" smtClean="0"/>
              <a:t>16 دسامبر 13</a:t>
            </a:fld>
            <a:endParaRPr lang="en-US"/>
          </a:p>
        </p:txBody>
      </p:sp>
      <p:sp>
        <p:nvSpPr>
          <p:cNvPr id="5" name="Footer Placeholder 4"/>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6" name="Slide Number Placeholder 5"/>
          <p:cNvSpPr>
            <a:spLocks noGrp="1"/>
          </p:cNvSpPr>
          <p:nvPr>
            <p:ph type="sldNum" sz="quarter" idx="12"/>
          </p:nvPr>
        </p:nvSpPr>
        <p:spPr/>
        <p:txBody>
          <a:bodyPr/>
          <a:lstStyle>
            <a:extLst/>
          </a:lstStyle>
          <a:p>
            <a:fld id="{73CC4D00-F378-4402-8A7E-F6357BEDF28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436B2ED-AA6A-476B-B52A-C60138706A8B}" type="datetime8">
              <a:rPr lang="fa-IR" smtClean="0"/>
              <a:t>16 دسامبر 13</a:t>
            </a:fld>
            <a:endParaRPr lang="en-US"/>
          </a:p>
        </p:txBody>
      </p:sp>
      <p:sp>
        <p:nvSpPr>
          <p:cNvPr id="6" name="Footer Placeholder 5"/>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7" name="Slide Number Placeholder 6"/>
          <p:cNvSpPr>
            <a:spLocks noGrp="1"/>
          </p:cNvSpPr>
          <p:nvPr>
            <p:ph type="sldNum" sz="quarter" idx="12"/>
          </p:nvPr>
        </p:nvSpPr>
        <p:spPr/>
        <p:txBody>
          <a:bodyPr/>
          <a:lstStyle>
            <a:extLst/>
          </a:lstStyle>
          <a:p>
            <a:fld id="{73CC4D00-F378-4402-8A7E-F6357BEDF28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A074749-0EBB-4D1E-A569-F2044897BA83}" type="datetime8">
              <a:rPr lang="fa-IR" smtClean="0"/>
              <a:t>16 دسامبر 13</a:t>
            </a:fld>
            <a:endParaRPr lang="en-US"/>
          </a:p>
        </p:txBody>
      </p:sp>
      <p:sp>
        <p:nvSpPr>
          <p:cNvPr id="8" name="Footer Placeholder 7"/>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9" name="Slide Number Placeholder 8"/>
          <p:cNvSpPr>
            <a:spLocks noGrp="1"/>
          </p:cNvSpPr>
          <p:nvPr>
            <p:ph type="sldNum" sz="quarter" idx="12"/>
          </p:nvPr>
        </p:nvSpPr>
        <p:spPr/>
        <p:txBody>
          <a:bodyPr/>
          <a:lstStyle>
            <a:extLst/>
          </a:lstStyle>
          <a:p>
            <a:fld id="{73CC4D00-F378-4402-8A7E-F6357BEDF28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B6E402A-1867-4FDF-9F7C-BBC24F7020A6}" type="datetime8">
              <a:rPr lang="fa-IR" smtClean="0"/>
              <a:t>16 دسامبر 13</a:t>
            </a:fld>
            <a:endParaRPr lang="en-US"/>
          </a:p>
        </p:txBody>
      </p:sp>
      <p:sp>
        <p:nvSpPr>
          <p:cNvPr id="4" name="Footer Placeholder 3"/>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5" name="Slide Number Placeholder 4"/>
          <p:cNvSpPr>
            <a:spLocks noGrp="1"/>
          </p:cNvSpPr>
          <p:nvPr>
            <p:ph type="sldNum" sz="quarter" idx="12"/>
          </p:nvPr>
        </p:nvSpPr>
        <p:spPr/>
        <p:txBody>
          <a:bodyPr/>
          <a:lstStyle>
            <a:extLst/>
          </a:lstStyle>
          <a:p>
            <a:fld id="{73CC4D00-F378-4402-8A7E-F6357BEDF28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E15F59-DBA5-439C-86E8-F49E771867ED}" type="datetime8">
              <a:rPr lang="fa-IR" smtClean="0"/>
              <a:t>16 دسامبر 13</a:t>
            </a:fld>
            <a:endParaRPr lang="en-US"/>
          </a:p>
        </p:txBody>
      </p:sp>
      <p:sp>
        <p:nvSpPr>
          <p:cNvPr id="3" name="Footer Placeholder 2"/>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4" name="Slide Number Placeholder 3"/>
          <p:cNvSpPr>
            <a:spLocks noGrp="1"/>
          </p:cNvSpPr>
          <p:nvPr>
            <p:ph type="sldNum" sz="quarter" idx="12"/>
          </p:nvPr>
        </p:nvSpPr>
        <p:spPr/>
        <p:txBody>
          <a:bodyPr/>
          <a:lstStyle>
            <a:extLst/>
          </a:lstStyle>
          <a:p>
            <a:fld id="{73CC4D00-F378-4402-8A7E-F6357BEDF2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C517958-D216-48B2-ADDE-B504C15187E0}" type="datetime8">
              <a:rPr lang="fa-IR" smtClean="0"/>
              <a:t>16 دسامبر 13</a:t>
            </a:fld>
            <a:endParaRPr lang="en-US"/>
          </a:p>
        </p:txBody>
      </p:sp>
      <p:sp>
        <p:nvSpPr>
          <p:cNvPr id="6" name="Footer Placeholder 5"/>
          <p:cNvSpPr>
            <a:spLocks noGrp="1"/>
          </p:cNvSpPr>
          <p:nvPr>
            <p:ph type="ftr" sz="quarter" idx="11"/>
          </p:nvPr>
        </p:nvSpPr>
        <p:spPr/>
        <p:txBody>
          <a:bodyPr/>
          <a:lstStyle>
            <a:extLst/>
          </a:lstStyle>
          <a:p>
            <a:r>
              <a:rPr lang="fa-IR" smtClean="0"/>
              <a:t>سهیل نبی و چدنی                          سیستم های خود تطبیق</a:t>
            </a:r>
            <a:endParaRPr lang="en-US"/>
          </a:p>
        </p:txBody>
      </p:sp>
      <p:sp>
        <p:nvSpPr>
          <p:cNvPr id="7" name="Slide Number Placeholder 6"/>
          <p:cNvSpPr>
            <a:spLocks noGrp="1"/>
          </p:cNvSpPr>
          <p:nvPr>
            <p:ph type="sldNum" sz="quarter" idx="12"/>
          </p:nvPr>
        </p:nvSpPr>
        <p:spPr/>
        <p:txBody>
          <a:bodyPr/>
          <a:lstStyle>
            <a:extLst/>
          </a:lstStyle>
          <a:p>
            <a:fld id="{73CC4D00-F378-4402-8A7E-F6357BEDF28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E5005A-5699-4C35-827B-87CFEAB7AA2E}" type="datetime8">
              <a:rPr lang="fa-IR" smtClean="0"/>
              <a:t>16 دسامبر 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a-IR" smtClean="0"/>
              <a:t>سهیل نبی و چدنی                          سیستم های خود تطبیق</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3CC4D00-F378-4402-8A7E-F6357BEDF28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421B72-B224-4982-8074-BF07F5E0989D}" type="datetime8">
              <a:rPr lang="fa-IR" smtClean="0"/>
              <a:t>16 دسامبر 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fa-IR" smtClean="0"/>
              <a:t>سهیل نبی و چدنی                          سیستم های خود تطبیق</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CC4D00-F378-4402-8A7E-F6357BEDF2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gif"/><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88640"/>
            <a:ext cx="7924800" cy="5715000"/>
          </a:xfrm>
          <a:prstGeom prst="rect">
            <a:avLst/>
          </a:prstGeom>
        </p:spPr>
      </p:pic>
      <p:sp>
        <p:nvSpPr>
          <p:cNvPr id="6" name="Slide Number Placeholder 5"/>
          <p:cNvSpPr>
            <a:spLocks noGrp="1"/>
          </p:cNvSpPr>
          <p:nvPr>
            <p:ph type="sldNum" sz="quarter" idx="12"/>
          </p:nvPr>
        </p:nvSpPr>
        <p:spPr>
          <a:ln>
            <a:noFill/>
          </a:ln>
        </p:spPr>
        <p:txBody>
          <a:bodyPr/>
          <a:lstStyle/>
          <a:p>
            <a:fld id="{73CC4D00-F378-4402-8A7E-F6357BEDF28B}" type="slidenum">
              <a:rPr lang="en-US" b="1"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pPr/>
              <a:t>1</a:t>
            </a:fld>
            <a:endParaRPr lang="en-US" b="1">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TextBox 6"/>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64669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1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27784" y="188640"/>
            <a:ext cx="6393097"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استخراج نیازمندی های تطبیقی</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888705"/>
          </a:xfrm>
          <a:prstGeom prst="rect">
            <a:avLst/>
          </a:prstGeom>
        </p:spPr>
        <p:txBody>
          <a:bodyPr wrap="square">
            <a:spAutoFit/>
          </a:bodyPr>
          <a:lstStyle/>
          <a:p>
            <a:pPr algn="just" rtl="1">
              <a:lnSpc>
                <a:spcPct val="150000"/>
              </a:lnSpc>
            </a:pPr>
            <a:r>
              <a:rPr lang="fa-IR" dirty="0"/>
              <a:t>سیستم هاي </a:t>
            </a:r>
            <a:r>
              <a:rPr lang="fa-IR" dirty="0" smtClean="0"/>
              <a:t>خود تطبیق </a:t>
            </a:r>
            <a:r>
              <a:rPr lang="fa-IR" dirty="0"/>
              <a:t>علاوه بر نیازهاي </a:t>
            </a:r>
            <a:r>
              <a:rPr lang="fa-IR" dirty="0" smtClean="0"/>
              <a:t>وظیفه مندي </a:t>
            </a:r>
            <a:r>
              <a:rPr lang="fa-IR" dirty="0"/>
              <a:t>و غیر </a:t>
            </a:r>
            <a:r>
              <a:rPr lang="fa-IR" dirty="0" smtClean="0"/>
              <a:t>وظیفه مندي</a:t>
            </a:r>
            <a:r>
              <a:rPr lang="fa-IR" dirty="0"/>
              <a:t>، </a:t>
            </a:r>
            <a:r>
              <a:rPr lang="fa-IR" dirty="0" smtClean="0"/>
              <a:t>دستة جدیدي </a:t>
            </a:r>
            <a:r>
              <a:rPr lang="fa-IR" dirty="0"/>
              <a:t>از نیازها به نام تطبیقی را </a:t>
            </a:r>
            <a:r>
              <a:rPr lang="fa-IR" dirty="0" smtClean="0"/>
              <a:t>نیز دارند.  </a:t>
            </a:r>
            <a:r>
              <a:rPr lang="fa-IR" dirty="0"/>
              <a:t>براي کشف این نیازها از شش سؤال استفاده می کنیم</a:t>
            </a:r>
            <a:r>
              <a:rPr lang="fa-IR" dirty="0" smtClean="0"/>
              <a:t>.</a:t>
            </a:r>
          </a:p>
        </p:txBody>
      </p:sp>
      <p:sp>
        <p:nvSpPr>
          <p:cNvPr id="7" name="Rectangle 6"/>
          <p:cNvSpPr/>
          <p:nvPr/>
        </p:nvSpPr>
        <p:spPr>
          <a:xfrm>
            <a:off x="683568" y="2676976"/>
            <a:ext cx="8064896" cy="507831"/>
          </a:xfrm>
          <a:prstGeom prst="rect">
            <a:avLst/>
          </a:prstGeom>
        </p:spPr>
        <p:txBody>
          <a:bodyPr wrap="square">
            <a:spAutoFit/>
          </a:bodyPr>
          <a:lstStyle/>
          <a:p>
            <a:pPr marL="285750" indent="-285750" algn="just" rtl="1">
              <a:lnSpc>
                <a:spcPct val="150000"/>
              </a:lnSpc>
              <a:buBlip>
                <a:blip r:embed="rId4"/>
              </a:buBlip>
            </a:pPr>
            <a:r>
              <a:rPr lang="fa-IR" b="1" dirty="0" smtClean="0"/>
              <a:t>کی</a:t>
            </a:r>
          </a:p>
        </p:txBody>
      </p:sp>
      <p:sp>
        <p:nvSpPr>
          <p:cNvPr id="8" name="Rectangle 7"/>
          <p:cNvSpPr/>
          <p:nvPr/>
        </p:nvSpPr>
        <p:spPr>
          <a:xfrm>
            <a:off x="683568" y="3212976"/>
            <a:ext cx="8064896" cy="507831"/>
          </a:xfrm>
          <a:prstGeom prst="rect">
            <a:avLst/>
          </a:prstGeom>
        </p:spPr>
        <p:txBody>
          <a:bodyPr wrap="square">
            <a:spAutoFit/>
          </a:bodyPr>
          <a:lstStyle/>
          <a:p>
            <a:pPr marL="285750" indent="-285750" algn="just" rtl="1">
              <a:lnSpc>
                <a:spcPct val="150000"/>
              </a:lnSpc>
              <a:buBlip>
                <a:blip r:embed="rId4"/>
              </a:buBlip>
            </a:pPr>
            <a:r>
              <a:rPr lang="fa-IR" b="1" dirty="0" smtClean="0"/>
              <a:t>چه چیز</a:t>
            </a:r>
          </a:p>
        </p:txBody>
      </p:sp>
      <p:sp>
        <p:nvSpPr>
          <p:cNvPr id="9" name="Rectangle 8"/>
          <p:cNvSpPr/>
          <p:nvPr/>
        </p:nvSpPr>
        <p:spPr>
          <a:xfrm>
            <a:off x="683568" y="3717032"/>
            <a:ext cx="8064896" cy="507831"/>
          </a:xfrm>
          <a:prstGeom prst="rect">
            <a:avLst/>
          </a:prstGeom>
        </p:spPr>
        <p:txBody>
          <a:bodyPr wrap="square">
            <a:spAutoFit/>
          </a:bodyPr>
          <a:lstStyle/>
          <a:p>
            <a:pPr marL="285750" indent="-285750" algn="just" rtl="1">
              <a:lnSpc>
                <a:spcPct val="150000"/>
              </a:lnSpc>
              <a:buBlip>
                <a:blip r:embed="rId4"/>
              </a:buBlip>
            </a:pPr>
            <a:r>
              <a:rPr lang="fa-IR" b="1" dirty="0" smtClean="0"/>
              <a:t>چرا</a:t>
            </a:r>
          </a:p>
        </p:txBody>
      </p:sp>
      <p:sp>
        <p:nvSpPr>
          <p:cNvPr id="11" name="Rectangle 10"/>
          <p:cNvSpPr/>
          <p:nvPr/>
        </p:nvSpPr>
        <p:spPr>
          <a:xfrm>
            <a:off x="683568" y="4221088"/>
            <a:ext cx="8064896" cy="507831"/>
          </a:xfrm>
          <a:prstGeom prst="rect">
            <a:avLst/>
          </a:prstGeom>
        </p:spPr>
        <p:txBody>
          <a:bodyPr wrap="square">
            <a:spAutoFit/>
          </a:bodyPr>
          <a:lstStyle/>
          <a:p>
            <a:pPr marL="285750" indent="-285750" algn="just" rtl="1">
              <a:lnSpc>
                <a:spcPct val="150000"/>
              </a:lnSpc>
              <a:buBlip>
                <a:blip r:embed="rId4"/>
              </a:buBlip>
            </a:pPr>
            <a:r>
              <a:rPr lang="fa-IR" b="1" dirty="0" smtClean="0"/>
              <a:t>چه کسی</a:t>
            </a:r>
          </a:p>
        </p:txBody>
      </p:sp>
      <p:sp>
        <p:nvSpPr>
          <p:cNvPr id="12" name="Rectangle 11"/>
          <p:cNvSpPr/>
          <p:nvPr/>
        </p:nvSpPr>
        <p:spPr>
          <a:xfrm>
            <a:off x="683568" y="4683986"/>
            <a:ext cx="8064896" cy="507831"/>
          </a:xfrm>
          <a:prstGeom prst="rect">
            <a:avLst/>
          </a:prstGeom>
        </p:spPr>
        <p:txBody>
          <a:bodyPr wrap="square">
            <a:spAutoFit/>
          </a:bodyPr>
          <a:lstStyle/>
          <a:p>
            <a:pPr marL="285750" indent="-285750" algn="just" rtl="1">
              <a:lnSpc>
                <a:spcPct val="150000"/>
              </a:lnSpc>
              <a:buBlip>
                <a:blip r:embed="rId4"/>
              </a:buBlip>
            </a:pPr>
            <a:r>
              <a:rPr lang="fa-IR" b="1" dirty="0" smtClean="0"/>
              <a:t>چگونه </a:t>
            </a:r>
            <a:endParaRPr lang="fa-IR" b="1" dirty="0"/>
          </a:p>
        </p:txBody>
      </p:sp>
      <p:sp>
        <p:nvSpPr>
          <p:cNvPr id="13" name="Rectangle 12"/>
          <p:cNvSpPr/>
          <p:nvPr/>
        </p:nvSpPr>
        <p:spPr>
          <a:xfrm>
            <a:off x="683568" y="2132856"/>
            <a:ext cx="8064896" cy="507831"/>
          </a:xfrm>
          <a:prstGeom prst="rect">
            <a:avLst/>
          </a:prstGeom>
        </p:spPr>
        <p:txBody>
          <a:bodyPr wrap="square">
            <a:spAutoFit/>
          </a:bodyPr>
          <a:lstStyle/>
          <a:p>
            <a:pPr marL="285750" indent="-285750" algn="just" rtl="1">
              <a:lnSpc>
                <a:spcPct val="150000"/>
              </a:lnSpc>
              <a:buBlip>
                <a:blip r:embed="rId4"/>
              </a:buBlip>
            </a:pPr>
            <a:r>
              <a:rPr lang="fa-IR" b="1" dirty="0" smtClean="0"/>
              <a:t>کجا</a:t>
            </a:r>
          </a:p>
        </p:txBody>
      </p:sp>
      <p:sp>
        <p:nvSpPr>
          <p:cNvPr id="10" name="Slide Number Placeholder 9"/>
          <p:cNvSpPr>
            <a:spLocks noGrp="1"/>
          </p:cNvSpPr>
          <p:nvPr>
            <p:ph type="sldNum" sz="quarter" idx="12"/>
          </p:nvPr>
        </p:nvSpPr>
        <p:spPr/>
        <p:txBody>
          <a:bodyPr/>
          <a:lstStyle/>
          <a:p>
            <a:fld id="{73CC4D00-F378-4402-8A7E-F6357BEDF28B}" type="slidenum">
              <a:rPr lang="en-US" smtClean="0"/>
              <a:pPr/>
              <a:t>10</a:t>
            </a:fld>
            <a:endParaRPr lang="en-US"/>
          </a:p>
        </p:txBody>
      </p:sp>
      <p:sp>
        <p:nvSpPr>
          <p:cNvPr id="14" name="TextBox 13"/>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094904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3CC4D00-F378-4402-8A7E-F6357BEDF28B}" type="slidenum">
              <a:rPr lang="en-US" smtClean="0"/>
              <a:pPr/>
              <a:t>11</a:t>
            </a:fld>
            <a:endParaRPr lang="en-US"/>
          </a:p>
        </p:txBody>
      </p:sp>
      <p:sp>
        <p:nvSpPr>
          <p:cNvPr id="5" name="Rectangle 4"/>
          <p:cNvSpPr/>
          <p:nvPr/>
        </p:nvSpPr>
        <p:spPr>
          <a:xfrm>
            <a:off x="683568" y="756645"/>
            <a:ext cx="8064896" cy="1304203"/>
          </a:xfrm>
          <a:prstGeom prst="rect">
            <a:avLst/>
          </a:prstGeom>
        </p:spPr>
        <p:txBody>
          <a:bodyPr wrap="square">
            <a:spAutoFit/>
          </a:bodyPr>
          <a:lstStyle/>
          <a:p>
            <a:pPr algn="just" rtl="1">
              <a:lnSpc>
                <a:spcPct val="150000"/>
              </a:lnSpc>
            </a:pPr>
            <a:r>
              <a:rPr lang="fa-IR" dirty="0"/>
              <a:t>براي ایجاد نرم افزار خودتطبیق باید به سؤال هاي </a:t>
            </a:r>
            <a:r>
              <a:rPr lang="fa-IR" dirty="0" smtClean="0"/>
              <a:t>قبل </a:t>
            </a:r>
            <a:r>
              <a:rPr lang="fa-IR" dirty="0"/>
              <a:t>در دو فاز پاسخ دهیم: </a:t>
            </a:r>
            <a:endParaRPr lang="fa-IR" dirty="0" smtClean="0"/>
          </a:p>
          <a:p>
            <a:pPr algn="just" rtl="1">
              <a:lnSpc>
                <a:spcPct val="150000"/>
              </a:lnSpc>
            </a:pPr>
            <a:r>
              <a:rPr lang="fa-IR" b="1" dirty="0" smtClean="0"/>
              <a:t>فاز </a:t>
            </a:r>
            <a:r>
              <a:rPr lang="fa-IR" b="1" dirty="0"/>
              <a:t>توسعه </a:t>
            </a:r>
            <a:r>
              <a:rPr lang="fa-IR" b="1" dirty="0" smtClean="0"/>
              <a:t>: </a:t>
            </a:r>
            <a:r>
              <a:rPr lang="fa-IR" dirty="0" smtClean="0"/>
              <a:t>که </a:t>
            </a:r>
            <a:r>
              <a:rPr lang="fa-IR" dirty="0"/>
              <a:t>نرم افزار توسعه داده می </a:t>
            </a:r>
            <a:r>
              <a:rPr lang="fa-IR" dirty="0" smtClean="0"/>
              <a:t>شود </a:t>
            </a:r>
          </a:p>
          <a:p>
            <a:pPr algn="just" rtl="1">
              <a:lnSpc>
                <a:spcPct val="150000"/>
              </a:lnSpc>
            </a:pPr>
            <a:r>
              <a:rPr lang="fa-IR" b="1" dirty="0" smtClean="0"/>
              <a:t>فاز </a:t>
            </a:r>
            <a:r>
              <a:rPr lang="fa-IR" b="1" dirty="0"/>
              <a:t>عملیاتی </a:t>
            </a:r>
            <a:r>
              <a:rPr lang="fa-IR" b="1" dirty="0" smtClean="0"/>
              <a:t>:</a:t>
            </a:r>
            <a:r>
              <a:rPr lang="fa-IR" dirty="0" smtClean="0"/>
              <a:t>که </a:t>
            </a:r>
            <a:r>
              <a:rPr lang="fa-IR" dirty="0"/>
              <a:t>باید به تغییرات در خود نرم افزار یا محیط پاسخ داده شود.</a:t>
            </a:r>
            <a:endParaRPr lang="fa-IR" dirty="0" smtClean="0"/>
          </a:p>
        </p:txBody>
      </p:sp>
      <p:sp>
        <p:nvSpPr>
          <p:cNvPr id="6" name="Rectangle 5"/>
          <p:cNvSpPr/>
          <p:nvPr/>
        </p:nvSpPr>
        <p:spPr>
          <a:xfrm>
            <a:off x="683568" y="5132583"/>
            <a:ext cx="8064896" cy="888705"/>
          </a:xfrm>
          <a:prstGeom prst="rect">
            <a:avLst/>
          </a:prstGeom>
        </p:spPr>
        <p:txBody>
          <a:bodyPr wrap="square">
            <a:spAutoFit/>
          </a:bodyPr>
          <a:lstStyle/>
          <a:p>
            <a:pPr algn="just" rtl="1">
              <a:lnSpc>
                <a:spcPct val="150000"/>
              </a:lnSpc>
            </a:pPr>
            <a:r>
              <a:rPr lang="fa-IR" b="1" dirty="0" smtClean="0"/>
              <a:t>کجا</a:t>
            </a:r>
            <a:r>
              <a:rPr lang="fa-IR" dirty="0" smtClean="0"/>
              <a:t> </a:t>
            </a:r>
            <a:r>
              <a:rPr lang="fa-IR" dirty="0"/>
              <a:t>در </a:t>
            </a:r>
            <a:r>
              <a:rPr lang="fa-IR" dirty="0" smtClean="0"/>
              <a:t>واقع منبع </a:t>
            </a:r>
            <a:r>
              <a:rPr lang="fa-IR" dirty="0"/>
              <a:t>تغییر را مشخص می کند و قسمتی از سیستم که باعث مشکل شده است </a:t>
            </a:r>
            <a:endParaRPr lang="fa-IR" dirty="0" smtClean="0"/>
          </a:p>
          <a:p>
            <a:pPr algn="just" rtl="1">
              <a:lnSpc>
                <a:spcPct val="150000"/>
              </a:lnSpc>
            </a:pPr>
            <a:r>
              <a:rPr lang="fa-IR" dirty="0" smtClean="0"/>
              <a:t> </a:t>
            </a:r>
            <a:r>
              <a:rPr lang="fa-IR" b="1" dirty="0"/>
              <a:t>چه چیز </a:t>
            </a:r>
            <a:r>
              <a:rPr lang="fa-IR" dirty="0"/>
              <a:t>در واقع چیزي که باید تغییر </a:t>
            </a:r>
            <a:r>
              <a:rPr lang="fa-IR" dirty="0" smtClean="0"/>
              <a:t>کند تا </a:t>
            </a:r>
            <a:r>
              <a:rPr lang="fa-IR" dirty="0"/>
              <a:t>مشکل حل شود (ویژگی ها و محصول ها) را مشخص می کند.</a:t>
            </a:r>
            <a:endParaRPr lang="fa-IR" dirty="0" smtClean="0"/>
          </a:p>
        </p:txBody>
      </p:sp>
      <p:sp>
        <p:nvSpPr>
          <p:cNvPr id="7" name="Rectangle 6"/>
          <p:cNvSpPr/>
          <p:nvPr/>
        </p:nvSpPr>
        <p:spPr>
          <a:xfrm>
            <a:off x="683568" y="2628853"/>
            <a:ext cx="8064896" cy="2169825"/>
          </a:xfrm>
          <a:prstGeom prst="rect">
            <a:avLst/>
          </a:prstGeom>
        </p:spPr>
        <p:txBody>
          <a:bodyPr wrap="square">
            <a:spAutoFit/>
          </a:bodyPr>
          <a:lstStyle/>
          <a:p>
            <a:pPr algn="just" rtl="1">
              <a:lnSpc>
                <a:spcPct val="150000"/>
              </a:lnSpc>
            </a:pPr>
            <a:r>
              <a:rPr lang="fa-IR" dirty="0"/>
              <a:t>در </a:t>
            </a:r>
            <a:r>
              <a:rPr lang="fa-IR" b="1" dirty="0"/>
              <a:t>فاز توسعه </a:t>
            </a:r>
            <a:r>
              <a:rPr lang="fa-IR" dirty="0"/>
              <a:t>طراحان با استفاده از سؤالهاي بالا نیازهاي سیستم را شناسایی می کنند. همچنین مکانیزم ها و</a:t>
            </a:r>
          </a:p>
          <a:p>
            <a:pPr algn="just" rtl="1">
              <a:lnSpc>
                <a:spcPct val="150000"/>
              </a:lnSpc>
            </a:pPr>
            <a:r>
              <a:rPr lang="fa-IR" dirty="0"/>
              <a:t>گزینه هایی که در فاز عملیاتی براي تطبیق می توانند مورد استفاده قرار گیرند، مشخص می شوند</a:t>
            </a:r>
            <a:r>
              <a:rPr lang="fa-IR" dirty="0" smtClean="0"/>
              <a:t>.</a:t>
            </a:r>
          </a:p>
          <a:p>
            <a:pPr algn="just" rtl="1">
              <a:lnSpc>
                <a:spcPct val="150000"/>
              </a:lnSpc>
            </a:pPr>
            <a:r>
              <a:rPr lang="fa-IR" dirty="0"/>
              <a:t>در </a:t>
            </a:r>
            <a:r>
              <a:rPr lang="fa-IR" b="1" dirty="0"/>
              <a:t>فاز عملیاتی </a:t>
            </a:r>
            <a:r>
              <a:rPr lang="fa-IR" dirty="0"/>
              <a:t>سیستم </a:t>
            </a:r>
            <a:r>
              <a:rPr lang="fa-IR" dirty="0" smtClean="0"/>
              <a:t>با توجه </a:t>
            </a:r>
            <a:r>
              <a:rPr lang="fa-IR" dirty="0"/>
              <a:t>به این سؤال ها خود را تطبیق می دهد. پاسخ به این سؤال ها در این فاز به روش و مکانیزم هایی که در فاز توسعه </a:t>
            </a:r>
            <a:r>
              <a:rPr lang="fa-IR" dirty="0" smtClean="0"/>
              <a:t>اتخاذ شده </a:t>
            </a:r>
            <a:r>
              <a:rPr lang="fa-IR" dirty="0"/>
              <a:t>اند بستگی دارد. بعضی از این سؤال ها با استفاده از سیاست هایی که مدیر ها تعیین کرده اند پاسخ داده می شوند و </a:t>
            </a:r>
            <a:r>
              <a:rPr lang="fa-IR" dirty="0" smtClean="0"/>
              <a:t>پاسخ بقیه </a:t>
            </a:r>
            <a:r>
              <a:rPr lang="fa-IR" dirty="0"/>
              <a:t>را خود سیستم باید استخراج کند.</a:t>
            </a:r>
            <a:endParaRPr lang="fa-IR" dirty="0" smtClean="0"/>
          </a:p>
        </p:txBody>
      </p:sp>
    </p:spTree>
    <p:extLst>
      <p:ext uri="{BB962C8B-B14F-4D97-AF65-F5344CB8AC3E}">
        <p14:creationId xmlns:p14="http://schemas.microsoft.com/office/powerpoint/2010/main" val="120480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09082" y="188640"/>
            <a:ext cx="3355406"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چرخه تطبیقی</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Rectangle 9"/>
          <p:cNvSpPr/>
          <p:nvPr/>
        </p:nvSpPr>
        <p:spPr>
          <a:xfrm>
            <a:off x="1331640" y="4653135"/>
            <a:ext cx="6732748" cy="1373117"/>
          </a:xfrm>
          <a:prstGeom prst="rect">
            <a:avLst/>
          </a:prstGeom>
          <a:ln>
            <a:noFill/>
          </a:ln>
        </p:spPr>
        <p:style>
          <a:lnRef idx="1">
            <a:schemeClr val="dk1"/>
          </a:lnRef>
          <a:fillRef idx="2">
            <a:schemeClr val="dk1"/>
          </a:fillRef>
          <a:effectRef idx="1">
            <a:schemeClr val="dk1"/>
          </a:effectRef>
          <a:fontRef idx="minor">
            <a:schemeClr val="dk1"/>
          </a:fontRef>
        </p:style>
        <p:txBody>
          <a:bodyPr rtlCol="1" anchor="ctr"/>
          <a:lstStyle/>
          <a:p>
            <a:pPr algn="ctr"/>
            <a:r>
              <a:rPr lang="fa-IR" dirty="0" smtClean="0"/>
              <a:t>0</a:t>
            </a:r>
            <a:endParaRPr lang="fa-IR" dirty="0"/>
          </a:p>
        </p:txBody>
      </p:sp>
      <p:sp>
        <p:nvSpPr>
          <p:cNvPr id="14" name="Rectangle 13"/>
          <p:cNvSpPr/>
          <p:nvPr/>
        </p:nvSpPr>
        <p:spPr>
          <a:xfrm>
            <a:off x="1763688" y="4293096"/>
            <a:ext cx="5760640" cy="122413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a:p>
        </p:txBody>
      </p:sp>
      <p:sp>
        <p:nvSpPr>
          <p:cNvPr id="15" name="Rounded Rectangle 14"/>
          <p:cNvSpPr/>
          <p:nvPr/>
        </p:nvSpPr>
        <p:spPr>
          <a:xfrm>
            <a:off x="2699792" y="4509120"/>
            <a:ext cx="1041124" cy="6480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p>
        </p:txBody>
      </p:sp>
      <p:sp>
        <p:nvSpPr>
          <p:cNvPr id="16" name="Rounded Rectangle 15"/>
          <p:cNvSpPr/>
          <p:nvPr/>
        </p:nvSpPr>
        <p:spPr>
          <a:xfrm>
            <a:off x="5691116" y="4509120"/>
            <a:ext cx="1041124" cy="6480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p>
        </p:txBody>
      </p:sp>
      <p:sp>
        <p:nvSpPr>
          <p:cNvPr id="17" name="Rectangle 16"/>
          <p:cNvSpPr/>
          <p:nvPr/>
        </p:nvSpPr>
        <p:spPr>
          <a:xfrm>
            <a:off x="1367644" y="980728"/>
            <a:ext cx="6732748" cy="2664296"/>
          </a:xfrm>
          <a:prstGeom prst="rect">
            <a:avLst/>
          </a:prstGeom>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fa-IR" dirty="0"/>
          </a:p>
        </p:txBody>
      </p:sp>
      <p:sp>
        <p:nvSpPr>
          <p:cNvPr id="18" name="Right Triangle 17"/>
          <p:cNvSpPr/>
          <p:nvPr/>
        </p:nvSpPr>
        <p:spPr>
          <a:xfrm>
            <a:off x="2123728" y="2276872"/>
            <a:ext cx="1656184" cy="1008112"/>
          </a:xfrm>
          <a:prstGeom prst="rtTriangl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a:p>
        </p:txBody>
      </p:sp>
      <p:sp>
        <p:nvSpPr>
          <p:cNvPr id="19" name="Right Triangle 18"/>
          <p:cNvSpPr/>
          <p:nvPr/>
        </p:nvSpPr>
        <p:spPr>
          <a:xfrm rot="10800000">
            <a:off x="2123727" y="1484782"/>
            <a:ext cx="1728193" cy="936105"/>
          </a:xfrm>
          <a:prstGeom prst="rtTriangl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1" anchor="ctr"/>
          <a:lstStyle/>
          <a:p>
            <a:pPr algn="ctr"/>
            <a:endParaRPr lang="fa-IR" dirty="0"/>
          </a:p>
        </p:txBody>
      </p:sp>
      <p:sp>
        <p:nvSpPr>
          <p:cNvPr id="20" name="Right Triangle 19"/>
          <p:cNvSpPr/>
          <p:nvPr/>
        </p:nvSpPr>
        <p:spPr>
          <a:xfrm flipH="1">
            <a:off x="5508104" y="2276872"/>
            <a:ext cx="1672690" cy="1008112"/>
          </a:xfrm>
          <a:prstGeom prst="rtTriangl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a:p>
        </p:txBody>
      </p:sp>
      <p:sp>
        <p:nvSpPr>
          <p:cNvPr id="21" name="Right Triangle 20"/>
          <p:cNvSpPr/>
          <p:nvPr/>
        </p:nvSpPr>
        <p:spPr>
          <a:xfrm rot="10800000" flipH="1">
            <a:off x="5652119" y="1484781"/>
            <a:ext cx="1728193" cy="936105"/>
          </a:xfrm>
          <a:prstGeom prst="rtTriangl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1" anchor="ctr"/>
          <a:lstStyle/>
          <a:p>
            <a:pPr algn="ctr"/>
            <a:endParaRPr lang="fa-IR"/>
          </a:p>
        </p:txBody>
      </p:sp>
      <p:sp>
        <p:nvSpPr>
          <p:cNvPr id="22" name="Trapezoid 21"/>
          <p:cNvSpPr/>
          <p:nvPr/>
        </p:nvSpPr>
        <p:spPr>
          <a:xfrm>
            <a:off x="3339480" y="1916832"/>
            <a:ext cx="2816696" cy="1368152"/>
          </a:xfrm>
          <a:prstGeom prst="trapezoid">
            <a:avLst/>
          </a:prstGeom>
          <a:solidFill>
            <a:srgbClr val="33993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800" dirty="0">
              <a:solidFill>
                <a:schemeClr val="tx1"/>
              </a:solidFill>
            </a:endParaRPr>
          </a:p>
        </p:txBody>
      </p:sp>
      <p:cxnSp>
        <p:nvCxnSpPr>
          <p:cNvPr id="24" name="Straight Connector 23"/>
          <p:cNvCxnSpPr/>
          <p:nvPr/>
        </p:nvCxnSpPr>
        <p:spPr>
          <a:xfrm>
            <a:off x="3851920" y="1700808"/>
            <a:ext cx="18002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5" idx="3"/>
            <a:endCxn id="16" idx="1"/>
          </p:cNvCxnSpPr>
          <p:nvPr/>
        </p:nvCxnSpPr>
        <p:spPr>
          <a:xfrm>
            <a:off x="3740916" y="4833156"/>
            <a:ext cx="19502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987823" y="1952834"/>
            <a:ext cx="0" cy="82809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588224" y="1916832"/>
            <a:ext cx="0" cy="7560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9832" y="3284984"/>
            <a:ext cx="0" cy="122413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516216" y="3284984"/>
            <a:ext cx="0" cy="122413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282180" y="2258871"/>
            <a:ext cx="939680" cy="646331"/>
          </a:xfrm>
          <a:prstGeom prst="rect">
            <a:avLst/>
          </a:prstGeom>
          <a:noFill/>
        </p:spPr>
        <p:txBody>
          <a:bodyPr wrap="none" lIns="91440" tIns="45720" rIns="91440" bIns="45720">
            <a:spAutoFit/>
          </a:bodyPr>
          <a:lstStyle/>
          <a:p>
            <a:pPr algn="ctr"/>
            <a:r>
              <a:rPr lang="fa-IR" sz="3600" dirty="0"/>
              <a:t>دانش</a:t>
            </a:r>
          </a:p>
        </p:txBody>
      </p:sp>
      <p:sp>
        <p:nvSpPr>
          <p:cNvPr id="36" name="Rectangle 35"/>
          <p:cNvSpPr/>
          <p:nvPr/>
        </p:nvSpPr>
        <p:spPr>
          <a:xfrm>
            <a:off x="2939745" y="1527175"/>
            <a:ext cx="768159" cy="461665"/>
          </a:xfrm>
          <a:prstGeom prst="rect">
            <a:avLst/>
          </a:prstGeom>
          <a:noFill/>
        </p:spPr>
        <p:txBody>
          <a:bodyPr wrap="none" lIns="91440" tIns="45720" rIns="91440" bIns="45720">
            <a:spAutoFit/>
          </a:bodyPr>
          <a:lstStyle/>
          <a:p>
            <a:pPr algn="ctr"/>
            <a:r>
              <a:rPr lang="fa-IR" sz="2400" dirty="0" smtClean="0">
                <a:solidFill>
                  <a:schemeClr val="bg1"/>
                </a:solidFill>
              </a:rPr>
              <a:t>تحلیل</a:t>
            </a:r>
            <a:endParaRPr lang="fa-IR" sz="2400" dirty="0">
              <a:solidFill>
                <a:schemeClr val="bg1"/>
              </a:solidFill>
            </a:endParaRPr>
          </a:p>
        </p:txBody>
      </p:sp>
      <p:sp>
        <p:nvSpPr>
          <p:cNvPr id="37" name="Rectangle 36"/>
          <p:cNvSpPr/>
          <p:nvPr/>
        </p:nvSpPr>
        <p:spPr>
          <a:xfrm>
            <a:off x="5580112" y="1484784"/>
            <a:ext cx="1255472" cy="461665"/>
          </a:xfrm>
          <a:prstGeom prst="rect">
            <a:avLst/>
          </a:prstGeom>
          <a:noFill/>
        </p:spPr>
        <p:txBody>
          <a:bodyPr wrap="none" lIns="91440" tIns="45720" rIns="91440" bIns="45720">
            <a:spAutoFit/>
          </a:bodyPr>
          <a:lstStyle/>
          <a:p>
            <a:pPr algn="ctr"/>
            <a:r>
              <a:rPr lang="fa-IR" sz="2400" dirty="0" smtClean="0">
                <a:solidFill>
                  <a:schemeClr val="bg1"/>
                </a:solidFill>
              </a:rPr>
              <a:t>برنامه ریزی</a:t>
            </a:r>
            <a:endParaRPr lang="fa-IR" sz="2400" dirty="0">
              <a:solidFill>
                <a:schemeClr val="bg1"/>
              </a:solidFill>
            </a:endParaRPr>
          </a:p>
        </p:txBody>
      </p:sp>
      <p:sp>
        <p:nvSpPr>
          <p:cNvPr id="38" name="Rectangle 37"/>
          <p:cNvSpPr/>
          <p:nvPr/>
        </p:nvSpPr>
        <p:spPr>
          <a:xfrm>
            <a:off x="2261342" y="2708920"/>
            <a:ext cx="684803" cy="461665"/>
          </a:xfrm>
          <a:prstGeom prst="rect">
            <a:avLst/>
          </a:prstGeom>
          <a:noFill/>
        </p:spPr>
        <p:txBody>
          <a:bodyPr wrap="none" lIns="91440" tIns="45720" rIns="91440" bIns="45720">
            <a:spAutoFit/>
          </a:bodyPr>
          <a:lstStyle/>
          <a:p>
            <a:pPr algn="ctr"/>
            <a:r>
              <a:rPr lang="fa-IR" sz="2400" dirty="0" smtClean="0">
                <a:solidFill>
                  <a:schemeClr val="bg1"/>
                </a:solidFill>
              </a:rPr>
              <a:t>پایش</a:t>
            </a:r>
            <a:endParaRPr lang="fa-IR" sz="2400" dirty="0">
              <a:solidFill>
                <a:schemeClr val="bg1"/>
              </a:solidFill>
            </a:endParaRPr>
          </a:p>
        </p:txBody>
      </p:sp>
      <p:sp>
        <p:nvSpPr>
          <p:cNvPr id="39" name="Rectangle 38"/>
          <p:cNvSpPr/>
          <p:nvPr/>
        </p:nvSpPr>
        <p:spPr>
          <a:xfrm>
            <a:off x="6405199" y="2708920"/>
            <a:ext cx="545342" cy="461665"/>
          </a:xfrm>
          <a:prstGeom prst="rect">
            <a:avLst/>
          </a:prstGeom>
          <a:noFill/>
        </p:spPr>
        <p:txBody>
          <a:bodyPr wrap="none" lIns="91440" tIns="45720" rIns="91440" bIns="45720">
            <a:spAutoFit/>
          </a:bodyPr>
          <a:lstStyle/>
          <a:p>
            <a:pPr algn="ctr"/>
            <a:r>
              <a:rPr lang="fa-IR" sz="2400" dirty="0" smtClean="0">
                <a:solidFill>
                  <a:schemeClr val="bg1"/>
                </a:solidFill>
              </a:rPr>
              <a:t>اجرا</a:t>
            </a:r>
            <a:endParaRPr lang="fa-IR" sz="2400" dirty="0">
              <a:solidFill>
                <a:schemeClr val="bg1"/>
              </a:solidFill>
            </a:endParaRPr>
          </a:p>
        </p:txBody>
      </p:sp>
      <p:sp>
        <p:nvSpPr>
          <p:cNvPr id="42" name="Rectangle 41"/>
          <p:cNvSpPr/>
          <p:nvPr/>
        </p:nvSpPr>
        <p:spPr>
          <a:xfrm>
            <a:off x="2830663" y="4602323"/>
            <a:ext cx="779381" cy="461665"/>
          </a:xfrm>
          <a:prstGeom prst="rect">
            <a:avLst/>
          </a:prstGeom>
          <a:noFill/>
        </p:spPr>
        <p:txBody>
          <a:bodyPr wrap="none" lIns="91440" tIns="45720" rIns="91440" bIns="45720">
            <a:spAutoFit/>
          </a:bodyPr>
          <a:lstStyle/>
          <a:p>
            <a:pPr algn="ctr"/>
            <a:r>
              <a:rPr lang="fa-IR" sz="2400" dirty="0" smtClean="0">
                <a:solidFill>
                  <a:schemeClr val="bg1"/>
                </a:solidFill>
              </a:rPr>
              <a:t>حسگر</a:t>
            </a:r>
            <a:endParaRPr lang="fa-IR" sz="2400" dirty="0">
              <a:solidFill>
                <a:schemeClr val="bg1"/>
              </a:solidFill>
            </a:endParaRPr>
          </a:p>
        </p:txBody>
      </p:sp>
      <p:sp>
        <p:nvSpPr>
          <p:cNvPr id="43" name="Rectangle 42"/>
          <p:cNvSpPr/>
          <p:nvPr/>
        </p:nvSpPr>
        <p:spPr>
          <a:xfrm>
            <a:off x="5818461" y="4623519"/>
            <a:ext cx="760144" cy="461665"/>
          </a:xfrm>
          <a:prstGeom prst="rect">
            <a:avLst/>
          </a:prstGeom>
          <a:noFill/>
        </p:spPr>
        <p:txBody>
          <a:bodyPr wrap="none" lIns="91440" tIns="45720" rIns="91440" bIns="45720">
            <a:spAutoFit/>
          </a:bodyPr>
          <a:lstStyle/>
          <a:p>
            <a:pPr algn="ctr"/>
            <a:r>
              <a:rPr lang="fa-IR" sz="2400" dirty="0" smtClean="0">
                <a:solidFill>
                  <a:schemeClr val="bg1"/>
                </a:solidFill>
              </a:rPr>
              <a:t>عملگر</a:t>
            </a:r>
            <a:endParaRPr lang="fa-IR" sz="2400" dirty="0">
              <a:solidFill>
                <a:schemeClr val="bg1"/>
              </a:solidFill>
            </a:endParaRPr>
          </a:p>
        </p:txBody>
      </p:sp>
      <p:sp>
        <p:nvSpPr>
          <p:cNvPr id="44" name="Rectangle 43"/>
          <p:cNvSpPr/>
          <p:nvPr/>
        </p:nvSpPr>
        <p:spPr>
          <a:xfrm>
            <a:off x="3839938" y="1095127"/>
            <a:ext cx="1827744" cy="461665"/>
          </a:xfrm>
          <a:prstGeom prst="rect">
            <a:avLst/>
          </a:prstGeom>
          <a:noFill/>
        </p:spPr>
        <p:txBody>
          <a:bodyPr wrap="none" lIns="91440" tIns="45720" rIns="91440" bIns="45720">
            <a:spAutoFit/>
          </a:bodyPr>
          <a:lstStyle/>
          <a:p>
            <a:pPr algn="ctr"/>
            <a:r>
              <a:rPr lang="fa-IR" sz="2400" dirty="0" smtClean="0"/>
              <a:t>مولفه خود تطبیق</a:t>
            </a:r>
            <a:endParaRPr lang="fa-IR" sz="2400" dirty="0"/>
          </a:p>
        </p:txBody>
      </p:sp>
      <p:sp>
        <p:nvSpPr>
          <p:cNvPr id="45" name="Rectangle 44"/>
          <p:cNvSpPr/>
          <p:nvPr/>
        </p:nvSpPr>
        <p:spPr>
          <a:xfrm>
            <a:off x="3650221" y="5085184"/>
            <a:ext cx="2153154" cy="400110"/>
          </a:xfrm>
          <a:prstGeom prst="rect">
            <a:avLst/>
          </a:prstGeom>
          <a:noFill/>
        </p:spPr>
        <p:txBody>
          <a:bodyPr wrap="none" lIns="91440" tIns="45720" rIns="91440" bIns="45720">
            <a:spAutoFit/>
          </a:bodyPr>
          <a:lstStyle/>
          <a:p>
            <a:pPr algn="ctr"/>
            <a:r>
              <a:rPr lang="fa-IR" sz="2000" b="1" dirty="0" smtClean="0"/>
              <a:t>نقطه دسترسی به منبع</a:t>
            </a:r>
            <a:endParaRPr lang="fa-IR" sz="2000" b="1" dirty="0"/>
          </a:p>
        </p:txBody>
      </p:sp>
      <p:sp>
        <p:nvSpPr>
          <p:cNvPr id="46" name="Rectangle 45"/>
          <p:cNvSpPr/>
          <p:nvPr/>
        </p:nvSpPr>
        <p:spPr>
          <a:xfrm>
            <a:off x="3651127" y="5559623"/>
            <a:ext cx="2122697" cy="461665"/>
          </a:xfrm>
          <a:prstGeom prst="rect">
            <a:avLst/>
          </a:prstGeom>
          <a:noFill/>
        </p:spPr>
        <p:txBody>
          <a:bodyPr wrap="none" lIns="91440" tIns="45720" rIns="91440" bIns="45720">
            <a:spAutoFit/>
          </a:bodyPr>
          <a:lstStyle/>
          <a:p>
            <a:pPr algn="ctr"/>
            <a:r>
              <a:rPr lang="fa-IR" sz="2400" b="1" dirty="0" smtClean="0"/>
              <a:t>منبع مدیریت شده</a:t>
            </a:r>
            <a:endParaRPr lang="fa-IR" sz="2400" b="1" dirty="0"/>
          </a:p>
        </p:txBody>
      </p:sp>
      <p:sp>
        <p:nvSpPr>
          <p:cNvPr id="6" name="Slide Number Placeholder 5"/>
          <p:cNvSpPr>
            <a:spLocks noGrp="1"/>
          </p:cNvSpPr>
          <p:nvPr>
            <p:ph type="sldNum" sz="quarter" idx="12"/>
          </p:nvPr>
        </p:nvSpPr>
        <p:spPr/>
        <p:txBody>
          <a:bodyPr/>
          <a:lstStyle/>
          <a:p>
            <a:fld id="{73CC4D00-F378-4402-8A7E-F6357BEDF28B}" type="slidenum">
              <a:rPr lang="en-US" smtClean="0"/>
              <a:pPr/>
              <a:t>12</a:t>
            </a:fld>
            <a:endParaRPr lang="en-US"/>
          </a:p>
        </p:txBody>
      </p:sp>
      <p:sp>
        <p:nvSpPr>
          <p:cNvPr id="33" name="TextBox 32"/>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669299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childTnLst>
                                </p:cTn>
                              </p:par>
                              <p:par>
                                <p:cTn id="24" presetID="10" presetClass="entr" presetSubtype="0" fill="hold"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par>
                                <p:cTn id="27" presetID="10" presetClass="entr" presetSubtype="0"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par>
                                <p:cTn id="30" presetID="10" presetClass="entr" presetSubtype="0" fill="hold" nodeType="with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500"/>
                                        <p:tgtEl>
                                          <p:spTgt spid="31"/>
                                        </p:tgtEl>
                                      </p:cBhvr>
                                    </p:animEffect>
                                  </p:childTnLst>
                                </p:cTn>
                              </p:par>
                              <p:par>
                                <p:cTn id="33" presetID="10" presetClass="entr" presetSubtype="0" fill="hold"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par>
                                <p:cTn id="36" presetID="10" presetClass="entr" presetSubtype="0" fill="hold" nodeType="with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fade">
                                      <p:cBhvr>
                                        <p:cTn id="38" dur="500"/>
                                        <p:tgtEl>
                                          <p:spTgt spid="3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500"/>
                                        <p:tgtEl>
                                          <p:spTgt spid="22"/>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500"/>
                                        <p:tgtEl>
                                          <p:spTgt spid="2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500"/>
                                        <p:tgtEl>
                                          <p:spTgt spid="16"/>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fade">
                                      <p:cBhvr>
                                        <p:cTn id="64" dur="500"/>
                                        <p:tgtEl>
                                          <p:spTgt spid="3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500"/>
                                        <p:tgtEl>
                                          <p:spTgt spid="36"/>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fade">
                                      <p:cBhvr>
                                        <p:cTn id="70" dur="500"/>
                                        <p:tgtEl>
                                          <p:spTgt spid="35"/>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fade">
                                      <p:cBhvr>
                                        <p:cTn id="73" dur="500"/>
                                        <p:tgtEl>
                                          <p:spTgt spid="4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500"/>
                                        <p:tgtEl>
                                          <p:spTgt spid="3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500"/>
                                        <p:tgtEl>
                                          <p:spTgt spid="39"/>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fade">
                                      <p:cBhvr>
                                        <p:cTn id="82" dur="500"/>
                                        <p:tgtEl>
                                          <p:spTgt spid="43"/>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animEffect transition="in" filter="fade">
                                      <p:cBhvr>
                                        <p:cTn id="85" dur="500"/>
                                        <p:tgtEl>
                                          <p:spTgt spid="42"/>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500"/>
                                        <p:tgtEl>
                                          <p:spTgt spid="45"/>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6"/>
                                        </p:tgtEl>
                                        <p:attrNameLst>
                                          <p:attrName>style.visibility</p:attrName>
                                        </p:attrNameLst>
                                      </p:cBhvr>
                                      <p:to>
                                        <p:strVal val="visible"/>
                                      </p:to>
                                    </p:set>
                                    <p:animEffect transition="in" filter="fade">
                                      <p:cBhvr>
                                        <p:cTn id="9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P spid="14" grpId="0" animBg="1"/>
      <p:bldP spid="15" grpId="0" animBg="1"/>
      <p:bldP spid="16" grpId="0" animBg="1"/>
      <p:bldP spid="17" grpId="0" animBg="1"/>
      <p:bldP spid="18" grpId="0" animBg="1"/>
      <p:bldP spid="19" grpId="0" animBg="1"/>
      <p:bldP spid="20" grpId="0" animBg="1"/>
      <p:bldP spid="21" grpId="0" animBg="1"/>
      <p:bldP spid="22" grpId="0" animBg="1"/>
      <p:bldP spid="35" grpId="0"/>
      <p:bldP spid="36" grpId="0"/>
      <p:bldP spid="37" grpId="0"/>
      <p:bldP spid="38" grpId="0"/>
      <p:bldP spid="39" grpId="0"/>
      <p:bldP spid="42" grpId="0"/>
      <p:bldP spid="43" grpId="0"/>
      <p:bldP spid="44" grpId="0"/>
      <p:bldP spid="45" grpId="0"/>
      <p:bldP spid="4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85265" y="260648"/>
            <a:ext cx="4107215"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منبع مدیریت شده</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1338828"/>
          </a:xfrm>
          <a:prstGeom prst="rect">
            <a:avLst/>
          </a:prstGeom>
        </p:spPr>
        <p:txBody>
          <a:bodyPr wrap="square">
            <a:spAutoFit/>
          </a:bodyPr>
          <a:lstStyle/>
          <a:p>
            <a:pPr algn="just" rtl="1">
              <a:lnSpc>
                <a:spcPct val="150000"/>
              </a:lnSpc>
            </a:pPr>
            <a:r>
              <a:rPr lang="fa-IR" dirty="0"/>
              <a:t>در </a:t>
            </a:r>
            <a:r>
              <a:rPr lang="fa-IR" dirty="0" smtClean="0"/>
              <a:t>چرخة </a:t>
            </a:r>
            <a:r>
              <a:rPr lang="en-US" dirty="0" smtClean="0"/>
              <a:t>MAPE-K</a:t>
            </a:r>
            <a:r>
              <a:rPr lang="fa-IR" dirty="0" smtClean="0"/>
              <a:t> ، </a:t>
            </a:r>
            <a:r>
              <a:rPr lang="fa-IR" dirty="0"/>
              <a:t>منبع مدیریت شده، هر منبع نرم افزاري یا سخت افزاري می تواند باشد، این منبع همراه </a:t>
            </a:r>
            <a:r>
              <a:rPr lang="fa-IR" dirty="0" smtClean="0"/>
              <a:t>با </a:t>
            </a:r>
            <a:r>
              <a:rPr lang="fa-IR" dirty="0"/>
              <a:t>مدیریت خودمختار، رفتار خودمختار را ارائه می کند. بنابراین منبع مدیریت شده می تواند پایگاه داده یا مؤلفه اي خاص </a:t>
            </a:r>
            <a:r>
              <a:rPr lang="fa-IR" dirty="0" smtClean="0"/>
              <a:t>از </a:t>
            </a:r>
            <a:r>
              <a:rPr lang="fa-IR" dirty="0"/>
              <a:t>یک نرم افزار، سیستم عامل، پردازنده، چاپگر، شبکه و غیره </a:t>
            </a:r>
            <a:r>
              <a:rPr lang="fa-IR" dirty="0" smtClean="0"/>
              <a:t>باشد .</a:t>
            </a:r>
            <a:endParaRPr lang="fa-IR" dirty="0"/>
          </a:p>
        </p:txBody>
      </p:sp>
      <p:sp>
        <p:nvSpPr>
          <p:cNvPr id="9" name="Rectangle 8"/>
          <p:cNvSpPr/>
          <p:nvPr/>
        </p:nvSpPr>
        <p:spPr>
          <a:xfrm>
            <a:off x="4572000" y="2954268"/>
            <a:ext cx="4283545"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حسگرها و عملگرها</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Rectangle 9"/>
          <p:cNvSpPr/>
          <p:nvPr/>
        </p:nvSpPr>
        <p:spPr>
          <a:xfrm>
            <a:off x="683568" y="4034388"/>
            <a:ext cx="8064896" cy="1338828"/>
          </a:xfrm>
          <a:prstGeom prst="rect">
            <a:avLst/>
          </a:prstGeom>
        </p:spPr>
        <p:txBody>
          <a:bodyPr wrap="square">
            <a:spAutoFit/>
          </a:bodyPr>
          <a:lstStyle/>
          <a:p>
            <a:pPr algn="just" rtl="1">
              <a:lnSpc>
                <a:spcPct val="150000"/>
              </a:lnSpc>
            </a:pPr>
            <a:r>
              <a:rPr lang="fa-IR" dirty="0"/>
              <a:t>حسگرها در مورد منبع مدیریت شده اطلاعات جمع آوري می </a:t>
            </a:r>
            <a:r>
              <a:rPr lang="fa-IR" dirty="0" smtClean="0"/>
              <a:t>کنند .</a:t>
            </a:r>
          </a:p>
          <a:p>
            <a:pPr algn="just" rtl="1">
              <a:lnSpc>
                <a:spcPct val="150000"/>
              </a:lnSpc>
            </a:pPr>
            <a:r>
              <a:rPr lang="fa-IR" dirty="0"/>
              <a:t>عملگرها تغییرات را بر روي منبع مدیریت شده اعمال می کنند. این تغییرات می توانند درشت دانه یا ریز دانه باشند.</a:t>
            </a:r>
          </a:p>
        </p:txBody>
      </p:sp>
      <p:sp>
        <p:nvSpPr>
          <p:cNvPr id="7" name="Slide Number Placeholder 6"/>
          <p:cNvSpPr>
            <a:spLocks noGrp="1"/>
          </p:cNvSpPr>
          <p:nvPr>
            <p:ph type="sldNum" sz="quarter" idx="12"/>
          </p:nvPr>
        </p:nvSpPr>
        <p:spPr/>
        <p:txBody>
          <a:bodyPr/>
          <a:lstStyle/>
          <a:p>
            <a:fld id="{73CC4D00-F378-4402-8A7E-F6357BEDF28B}" type="slidenum">
              <a:rPr lang="en-US" smtClean="0"/>
              <a:pPr/>
              <a:t>13</a:t>
            </a:fld>
            <a:endParaRPr lang="en-US"/>
          </a:p>
        </p:txBody>
      </p:sp>
      <p:sp>
        <p:nvSpPr>
          <p:cNvPr id="11" name="TextBox 10"/>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3827447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97841" y="260648"/>
            <a:ext cx="4222631"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مدیریت خود مختار</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2169825"/>
          </a:xfrm>
          <a:prstGeom prst="rect">
            <a:avLst/>
          </a:prstGeom>
        </p:spPr>
        <p:txBody>
          <a:bodyPr wrap="square">
            <a:spAutoFit/>
          </a:bodyPr>
          <a:lstStyle/>
          <a:p>
            <a:pPr algn="just" rtl="1">
              <a:lnSpc>
                <a:spcPct val="150000"/>
              </a:lnSpc>
            </a:pPr>
            <a:r>
              <a:rPr lang="fa-IR" dirty="0"/>
              <a:t>مدیریت خودمختار با استفاده از اطلاعات جمع آوري شده توسط حسگرها منبع مدیریت شده را بررسی و پایش کرده و </a:t>
            </a:r>
            <a:r>
              <a:rPr lang="fa-IR" dirty="0" smtClean="0"/>
              <a:t>با استفاده </a:t>
            </a:r>
            <a:r>
              <a:rPr lang="fa-IR" dirty="0"/>
              <a:t>از عملگرها تغییرات لازم را بر روي آن اعمال می کند. مدیریت خودمختار مؤلفه اي نرم افزاري است که با استفاده </a:t>
            </a:r>
            <a:r>
              <a:rPr lang="fa-IR" dirty="0" smtClean="0"/>
              <a:t>از اهداف </a:t>
            </a:r>
            <a:r>
              <a:rPr lang="fa-IR" dirty="0"/>
              <a:t>سطح بالاي سیستم پیکربندي می شود، سپس این مؤلفه با استفاده از داده هاي پایش شده از منبع مدیریت شده </a:t>
            </a:r>
            <a:r>
              <a:rPr lang="fa-IR" dirty="0" smtClean="0"/>
              <a:t>و دانش </a:t>
            </a:r>
            <a:r>
              <a:rPr lang="fa-IR" dirty="0"/>
              <a:t>داخلی سیستم از آن منبع، عمل هایی را براي رسیدن به اهداف سطح بالا برنامه ریزي و اجرا می کند.</a:t>
            </a:r>
          </a:p>
        </p:txBody>
      </p:sp>
      <p:sp>
        <p:nvSpPr>
          <p:cNvPr id="7" name="Rectangle 6"/>
          <p:cNvSpPr/>
          <p:nvPr/>
        </p:nvSpPr>
        <p:spPr>
          <a:xfrm>
            <a:off x="683568" y="3978930"/>
            <a:ext cx="8064896" cy="1754326"/>
          </a:xfrm>
          <a:prstGeom prst="rect">
            <a:avLst/>
          </a:prstGeom>
        </p:spPr>
        <p:txBody>
          <a:bodyPr wrap="square">
            <a:spAutoFit/>
          </a:bodyPr>
          <a:lstStyle/>
          <a:p>
            <a:pPr algn="just" rtl="1">
              <a:lnSpc>
                <a:spcPct val="150000"/>
              </a:lnSpc>
            </a:pPr>
            <a:r>
              <a:rPr lang="fa-IR" dirty="0"/>
              <a:t>اهداف سطح بالاي سیستم معمولا به سه روش مختلف بیان می </a:t>
            </a:r>
            <a:r>
              <a:rPr lang="fa-IR" dirty="0" smtClean="0"/>
              <a:t>شوند:</a:t>
            </a:r>
          </a:p>
          <a:p>
            <a:pPr algn="just" rtl="1">
              <a:lnSpc>
                <a:spcPct val="150000"/>
              </a:lnSpc>
            </a:pPr>
            <a:r>
              <a:rPr lang="fa-IR" dirty="0" smtClean="0"/>
              <a:t>1) با </a:t>
            </a:r>
            <a:r>
              <a:rPr lang="fa-IR" dirty="0"/>
              <a:t>استفاده از سیاست هاي رویداد- </a:t>
            </a:r>
            <a:r>
              <a:rPr lang="fa-IR" dirty="0" smtClean="0"/>
              <a:t>شرط- عمل</a:t>
            </a:r>
          </a:p>
          <a:p>
            <a:pPr algn="just" rtl="1">
              <a:lnSpc>
                <a:spcPct val="150000"/>
              </a:lnSpc>
            </a:pPr>
            <a:r>
              <a:rPr lang="fa-IR" dirty="0"/>
              <a:t>2) سیاست هاي </a:t>
            </a:r>
            <a:r>
              <a:rPr lang="fa-IR" dirty="0" smtClean="0"/>
              <a:t>هدف</a:t>
            </a:r>
          </a:p>
          <a:p>
            <a:pPr algn="just" rtl="1">
              <a:lnSpc>
                <a:spcPct val="150000"/>
              </a:lnSpc>
            </a:pPr>
            <a:r>
              <a:rPr lang="fa-IR" dirty="0"/>
              <a:t>3) سیاست هاي تابع سودمندي</a:t>
            </a:r>
          </a:p>
        </p:txBody>
      </p:sp>
      <p:sp>
        <p:nvSpPr>
          <p:cNvPr id="8" name="Slide Number Placeholder 7"/>
          <p:cNvSpPr>
            <a:spLocks noGrp="1"/>
          </p:cNvSpPr>
          <p:nvPr>
            <p:ph type="sldNum" sz="quarter" idx="12"/>
          </p:nvPr>
        </p:nvSpPr>
        <p:spPr/>
        <p:txBody>
          <a:bodyPr/>
          <a:lstStyle/>
          <a:p>
            <a:fld id="{73CC4D00-F378-4402-8A7E-F6357BEDF28B}" type="slidenum">
              <a:rPr lang="en-US" smtClean="0"/>
              <a:pPr/>
              <a:t>14</a:t>
            </a:fld>
            <a:endParaRPr lang="en-US"/>
          </a:p>
        </p:txBody>
      </p:sp>
      <p:sp>
        <p:nvSpPr>
          <p:cNvPr id="9" name="TextBox 8"/>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863122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3CC4D00-F378-4402-8A7E-F6357BEDF28B}" type="slidenum">
              <a:rPr lang="en-US" smtClean="0"/>
              <a:pPr/>
              <a:t>15</a:t>
            </a:fld>
            <a:endParaRPr lang="en-US"/>
          </a:p>
        </p:txBody>
      </p:sp>
      <p:sp>
        <p:nvSpPr>
          <p:cNvPr id="6" name="Rectangle 5"/>
          <p:cNvSpPr/>
          <p:nvPr/>
        </p:nvSpPr>
        <p:spPr>
          <a:xfrm>
            <a:off x="957809" y="260648"/>
            <a:ext cx="7826181"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fa-IR" sz="4000" dirty="0"/>
              <a:t>1) با استفاده از سیاست هاي رویداد- </a:t>
            </a:r>
            <a:r>
              <a:rPr lang="fa-IR" sz="4000" dirty="0" smtClean="0"/>
              <a:t>شرط- عمل</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Rectangle 6"/>
          <p:cNvSpPr/>
          <p:nvPr/>
        </p:nvSpPr>
        <p:spPr>
          <a:xfrm>
            <a:off x="683568" y="1340768"/>
            <a:ext cx="8064896" cy="3000821"/>
          </a:xfrm>
          <a:prstGeom prst="rect">
            <a:avLst/>
          </a:prstGeom>
        </p:spPr>
        <p:txBody>
          <a:bodyPr wrap="square">
            <a:spAutoFit/>
          </a:bodyPr>
          <a:lstStyle/>
          <a:p>
            <a:pPr algn="just" rtl="1">
              <a:lnSpc>
                <a:spcPct val="150000"/>
              </a:lnSpc>
            </a:pPr>
            <a:r>
              <a:rPr lang="fa-IR" dirty="0"/>
              <a:t>سیاست هاي رویداد- شرط- عمل به این صورت بیان می شوند: " وقتی رویدادي به وقوع پیوست و شرطی هم </a:t>
            </a:r>
            <a:r>
              <a:rPr lang="fa-IR" dirty="0" smtClean="0"/>
              <a:t>برقرار بود</a:t>
            </a:r>
            <a:r>
              <a:rPr lang="fa-IR" dirty="0"/>
              <a:t>، آنگاه عملی را انجام بده"، مثلا </a:t>
            </a:r>
            <a:r>
              <a:rPr lang="fa-IR" dirty="0" smtClean="0"/>
              <a:t>ً وقتی </a:t>
            </a:r>
            <a:r>
              <a:rPr lang="fa-IR" dirty="0"/>
              <a:t>95 درصد زمان پاسخ وب سرور بیش از 2 ثانیه است و منابع هم در دسترسند</a:t>
            </a:r>
            <a:r>
              <a:rPr lang="fa-IR" dirty="0" smtClean="0"/>
              <a:t>، آنگاه </a:t>
            </a:r>
            <a:r>
              <a:rPr lang="fa-IR" dirty="0"/>
              <a:t>تعداد وب سرورها را افزایش </a:t>
            </a:r>
            <a:r>
              <a:rPr lang="fa-IR" dirty="0" smtClean="0"/>
              <a:t>بده </a:t>
            </a:r>
            <a:r>
              <a:rPr lang="fa-IR" dirty="0"/>
              <a:t>. مشکلی که در مورد این نوع سیاست ها وجود دارد این است که ممکن است </a:t>
            </a:r>
            <a:r>
              <a:rPr lang="fa-IR" dirty="0" smtClean="0"/>
              <a:t>بین آن </a:t>
            </a:r>
            <a:r>
              <a:rPr lang="fa-IR" dirty="0"/>
              <a:t>ها تناقض وجود داشته باشد و تشخیص این تناقض ها هم سخت است. منظور از تناقض این است که مثلا تحت </a:t>
            </a:r>
            <a:r>
              <a:rPr lang="fa-IR" dirty="0" smtClean="0"/>
              <a:t>شرایطی خاص </a:t>
            </a:r>
            <a:r>
              <a:rPr lang="fa-IR" dirty="0"/>
              <a:t>چند سیاست برقرار می شوند و </a:t>
            </a:r>
            <a:r>
              <a:rPr lang="fa-IR" dirty="0" smtClean="0"/>
              <a:t>همة </a:t>
            </a:r>
            <a:r>
              <a:rPr lang="fa-IR" dirty="0"/>
              <a:t>آن ها باید اعمال شوند اما اعمال </a:t>
            </a:r>
            <a:r>
              <a:rPr lang="fa-IR" dirty="0" smtClean="0"/>
              <a:t>همة </a:t>
            </a:r>
            <a:r>
              <a:rPr lang="fa-IR" dirty="0"/>
              <a:t>آن ها امکان پذیر نیست، در این </a:t>
            </a:r>
            <a:r>
              <a:rPr lang="fa-IR" dirty="0" smtClean="0"/>
              <a:t>صورت باید </a:t>
            </a:r>
            <a:r>
              <a:rPr lang="fa-IR" dirty="0"/>
              <a:t>با مکانیزمی این مشکل را حل کرد مثلا به سیاست ها اولویت دهیم. اما در بعضی موارد این تناقض ها فقط در زمان </a:t>
            </a:r>
            <a:r>
              <a:rPr lang="fa-IR" dirty="0" smtClean="0"/>
              <a:t>اجرا خود </a:t>
            </a:r>
            <a:r>
              <a:rPr lang="fa-IR" dirty="0"/>
              <a:t>را نشان می دهند.</a:t>
            </a:r>
          </a:p>
        </p:txBody>
      </p:sp>
      <p:sp>
        <p:nvSpPr>
          <p:cNvPr id="8" name="TextBox 7"/>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25881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3CC4D00-F378-4402-8A7E-F6357BEDF28B}" type="slidenum">
              <a:rPr lang="en-US" smtClean="0"/>
              <a:pPr/>
              <a:t>16</a:t>
            </a:fld>
            <a:endParaRPr lang="en-US"/>
          </a:p>
        </p:txBody>
      </p:sp>
      <p:sp>
        <p:nvSpPr>
          <p:cNvPr id="5" name="Rectangle 4"/>
          <p:cNvSpPr/>
          <p:nvPr/>
        </p:nvSpPr>
        <p:spPr>
          <a:xfrm>
            <a:off x="5109453" y="344850"/>
            <a:ext cx="3567003"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fa-IR" sz="4000" dirty="0"/>
              <a:t>2) سیاست هاي هدف</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Rectangle 5"/>
          <p:cNvSpPr/>
          <p:nvPr/>
        </p:nvSpPr>
        <p:spPr>
          <a:xfrm>
            <a:off x="683568" y="1340768"/>
            <a:ext cx="8064896" cy="3416320"/>
          </a:xfrm>
          <a:prstGeom prst="rect">
            <a:avLst/>
          </a:prstGeom>
        </p:spPr>
        <p:txBody>
          <a:bodyPr wrap="square">
            <a:spAutoFit/>
          </a:bodyPr>
          <a:lstStyle/>
          <a:p>
            <a:pPr algn="just" rtl="1">
              <a:lnSpc>
                <a:spcPct val="150000"/>
              </a:lnSpc>
            </a:pPr>
            <a:r>
              <a:rPr lang="fa-IR" dirty="0"/>
              <a:t>سیاست هاي هدف معیارهایی را ارائه می کنند که با استفاده از این معیارها می توان حالت مطلوب سیستم را </a:t>
            </a:r>
            <a:r>
              <a:rPr lang="fa-IR" dirty="0" smtClean="0"/>
              <a:t>تشخیص داد </a:t>
            </a:r>
            <a:r>
              <a:rPr lang="fa-IR" dirty="0"/>
              <a:t>ولی این سیاست ها نحوه ي رسیدن به حالت مطلوب را مشخص نمی کنند و بر عهده ي خود سیستم است که با </a:t>
            </a:r>
            <a:r>
              <a:rPr lang="fa-IR" dirty="0" smtClean="0"/>
              <a:t>استفاده از </a:t>
            </a:r>
            <a:r>
              <a:rPr lang="fa-IR" dirty="0"/>
              <a:t>دانشی که از سیستم دارد به این حالت ها دست یابد. به عنوان مثال این سیاست را در نظر بگیرید: زمان پاسخ براي </a:t>
            </a:r>
            <a:r>
              <a:rPr lang="fa-IR" dirty="0" smtClean="0"/>
              <a:t>وب </a:t>
            </a:r>
            <a:r>
              <a:rPr lang="fa-IR" dirty="0"/>
              <a:t>سرور باید کمتر از 2 ثانیه و </a:t>
            </a:r>
            <a:r>
              <a:rPr lang="fa-IR" dirty="0" smtClean="0"/>
              <a:t>براي </a:t>
            </a:r>
            <a:r>
              <a:rPr lang="en-US" dirty="0"/>
              <a:t>application </a:t>
            </a:r>
            <a:r>
              <a:rPr lang="en-US" dirty="0" smtClean="0"/>
              <a:t>server</a:t>
            </a:r>
            <a:r>
              <a:rPr lang="fa-IR" dirty="0" smtClean="0"/>
              <a:t> </a:t>
            </a:r>
            <a:r>
              <a:rPr lang="fa-IR" dirty="0"/>
              <a:t>کمتر از 1 ثانیه باشد. مشکلی که در مورد این سیاست ها </a:t>
            </a:r>
            <a:r>
              <a:rPr lang="fa-IR" dirty="0" smtClean="0"/>
              <a:t>وجود </a:t>
            </a:r>
            <a:r>
              <a:rPr lang="fa-IR" dirty="0"/>
              <a:t>دارد این است که حالت ها را به دو دسته ي مطلوب و غیر مطلوب تقسیم می کنند. بنابراین اگر سیستم توانایی رسیدن </a:t>
            </a:r>
            <a:r>
              <a:rPr lang="fa-IR" dirty="0" smtClean="0"/>
              <a:t>به حالت </a:t>
            </a:r>
            <a:r>
              <a:rPr lang="fa-IR" dirty="0"/>
              <a:t>مطلوب را نداشته باشد نمی تواند تصمیم بگیرد که از بین حالات نامطلوب بهتر است به کدام حالت برود. براي </a:t>
            </a:r>
            <a:r>
              <a:rPr lang="fa-IR" dirty="0" smtClean="0"/>
              <a:t>حل این </a:t>
            </a:r>
            <a:r>
              <a:rPr lang="fa-IR" dirty="0"/>
              <a:t>مشکل از سیاست هاي تابع سودمندي استفاده می کنیم.</a:t>
            </a:r>
          </a:p>
        </p:txBody>
      </p:sp>
      <p:sp>
        <p:nvSpPr>
          <p:cNvPr id="7" name="TextBox 6"/>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5784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3CC4D00-F378-4402-8A7E-F6357BEDF28B}" type="slidenum">
              <a:rPr lang="en-US" smtClean="0"/>
              <a:pPr/>
              <a:t>17</a:t>
            </a:fld>
            <a:endParaRPr lang="en-US"/>
          </a:p>
        </p:txBody>
      </p:sp>
      <p:sp>
        <p:nvSpPr>
          <p:cNvPr id="5" name="Rectangle 4"/>
          <p:cNvSpPr/>
          <p:nvPr/>
        </p:nvSpPr>
        <p:spPr>
          <a:xfrm>
            <a:off x="3779912" y="344850"/>
            <a:ext cx="5027338"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fa-IR" sz="4000" dirty="0"/>
              <a:t>3) سیاست هاي تابع سودمندي</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Rectangle 5"/>
          <p:cNvSpPr/>
          <p:nvPr/>
        </p:nvSpPr>
        <p:spPr>
          <a:xfrm>
            <a:off x="683568" y="1340768"/>
            <a:ext cx="8064896" cy="2966197"/>
          </a:xfrm>
          <a:prstGeom prst="rect">
            <a:avLst/>
          </a:prstGeom>
        </p:spPr>
        <p:txBody>
          <a:bodyPr wrap="square">
            <a:spAutoFit/>
          </a:bodyPr>
          <a:lstStyle/>
          <a:p>
            <a:pPr algn="just" rtl="1">
              <a:lnSpc>
                <a:spcPct val="150000"/>
              </a:lnSpc>
            </a:pPr>
            <a:r>
              <a:rPr lang="fa-IR" dirty="0"/>
              <a:t>سیاست هاي تابع سودمندي به حالت ها بر حسب مطلوب بودنشان عدد نسبت می دهند. یک تابع سودمندي </a:t>
            </a:r>
            <a:r>
              <a:rPr lang="fa-IR" dirty="0" smtClean="0"/>
              <a:t>تعدادي پارامتر </a:t>
            </a:r>
            <a:r>
              <a:rPr lang="fa-IR" dirty="0"/>
              <a:t>(که نشان دهنده ي یک حالت هستند) را به عنوان ورودي می گیرد و یک خروجی که سطح مطلوب بودن آن </a:t>
            </a:r>
            <a:r>
              <a:rPr lang="fa-IR" dirty="0" smtClean="0"/>
              <a:t>حالت </a:t>
            </a:r>
            <a:r>
              <a:rPr lang="fa-IR" dirty="0"/>
              <a:t>را نشان می دهد بر می گرداند. براي مثال قبل، تابع سودمندي، زمان پاسخ وب سرور </a:t>
            </a:r>
            <a:r>
              <a:rPr lang="fa-IR" dirty="0" smtClean="0"/>
              <a:t>و </a:t>
            </a:r>
            <a:r>
              <a:rPr lang="en-US" dirty="0"/>
              <a:t>application </a:t>
            </a:r>
            <a:r>
              <a:rPr lang="en-US" dirty="0" smtClean="0"/>
              <a:t>server</a:t>
            </a:r>
            <a:r>
              <a:rPr lang="fa-IR" dirty="0" smtClean="0"/>
              <a:t> </a:t>
            </a:r>
            <a:r>
              <a:rPr lang="fa-IR" dirty="0"/>
              <a:t>را به </a:t>
            </a:r>
            <a:r>
              <a:rPr lang="fa-IR" dirty="0" smtClean="0"/>
              <a:t>عنوان </a:t>
            </a:r>
            <a:r>
              <a:rPr lang="fa-IR" dirty="0"/>
              <a:t>ورودي می گیرد و میزان سودمندي ترکیبهاي مختلف زمان پاسخ وب سرور </a:t>
            </a:r>
            <a:r>
              <a:rPr lang="fa-IR" dirty="0" smtClean="0"/>
              <a:t>و </a:t>
            </a:r>
            <a:r>
              <a:rPr lang="en-US" dirty="0"/>
              <a:t>application </a:t>
            </a:r>
            <a:r>
              <a:rPr lang="en-US" dirty="0" smtClean="0"/>
              <a:t>server</a:t>
            </a:r>
            <a:r>
              <a:rPr lang="fa-IR" dirty="0" smtClean="0"/>
              <a:t> </a:t>
            </a:r>
            <a:r>
              <a:rPr lang="fa-IR" dirty="0"/>
              <a:t>را به </a:t>
            </a:r>
            <a:r>
              <a:rPr lang="fa-IR" dirty="0" smtClean="0"/>
              <a:t>عنوان </a:t>
            </a:r>
            <a:r>
              <a:rPr lang="fa-IR" dirty="0"/>
              <a:t>خروجی بر می گرداند. در این صورت با توجه به منابع می توان بهترین حالت ممکن را مشخص کرد. اما مشکلی که در </a:t>
            </a:r>
            <a:r>
              <a:rPr lang="fa-IR" dirty="0" smtClean="0"/>
              <a:t>مورد این </a:t>
            </a:r>
            <a:r>
              <a:rPr lang="fa-IR" dirty="0"/>
              <a:t>سیاست ها وجود دارد سختی و پیچیدگی تعریف کردن آن ها است. هر سیاست باید براي وزن دهی به حالت ها </a:t>
            </a:r>
            <a:r>
              <a:rPr lang="fa-IR" dirty="0" smtClean="0"/>
              <a:t>معیارهاي مختلفی </a:t>
            </a:r>
            <a:r>
              <a:rPr lang="fa-IR" dirty="0"/>
              <a:t>را در نظر بگیرد.</a:t>
            </a:r>
          </a:p>
        </p:txBody>
      </p:sp>
      <p:sp>
        <p:nvSpPr>
          <p:cNvPr id="7" name="TextBox 6"/>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4545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27592" y="260648"/>
            <a:ext cx="2864888"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مولفة پایش</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888705"/>
          </a:xfrm>
          <a:prstGeom prst="rect">
            <a:avLst/>
          </a:prstGeom>
        </p:spPr>
        <p:txBody>
          <a:bodyPr wrap="square">
            <a:spAutoFit/>
          </a:bodyPr>
          <a:lstStyle/>
          <a:p>
            <a:pPr algn="r" rtl="1">
              <a:lnSpc>
                <a:spcPct val="150000"/>
              </a:lnSpc>
            </a:pPr>
            <a:r>
              <a:rPr lang="fa-IR" dirty="0" smtClean="0"/>
              <a:t>مؤلفة </a:t>
            </a:r>
            <a:r>
              <a:rPr lang="fa-IR" dirty="0"/>
              <a:t>پایش با استفاده از حسگرها خصوصیات محیط را جمع آوري می کند. نوع حسگرها و عملگرها و همچنین داده </a:t>
            </a:r>
            <a:r>
              <a:rPr lang="fa-IR" dirty="0" smtClean="0"/>
              <a:t>هاي جمع </a:t>
            </a:r>
            <a:r>
              <a:rPr lang="fa-IR" dirty="0"/>
              <a:t>آوري شده به کاربرد بستگی </a:t>
            </a:r>
            <a:r>
              <a:rPr lang="fa-IR" dirty="0" smtClean="0"/>
              <a:t>دارند . </a:t>
            </a:r>
            <a:endParaRPr lang="fa-IR" dirty="0"/>
          </a:p>
        </p:txBody>
      </p:sp>
      <p:sp>
        <p:nvSpPr>
          <p:cNvPr id="10" name="Rectangle 9"/>
          <p:cNvSpPr/>
          <p:nvPr/>
        </p:nvSpPr>
        <p:spPr>
          <a:xfrm>
            <a:off x="683568" y="4538444"/>
            <a:ext cx="8064896" cy="923330"/>
          </a:xfrm>
          <a:prstGeom prst="rect">
            <a:avLst/>
          </a:prstGeom>
        </p:spPr>
        <p:txBody>
          <a:bodyPr wrap="square">
            <a:spAutoFit/>
          </a:bodyPr>
          <a:lstStyle/>
          <a:p>
            <a:pPr algn="just" rtl="1">
              <a:lnSpc>
                <a:spcPct val="150000"/>
              </a:lnSpc>
            </a:pPr>
            <a:r>
              <a:rPr lang="fa-IR" b="1" dirty="0"/>
              <a:t>پایش فعال: </a:t>
            </a:r>
            <a:r>
              <a:rPr lang="fa-IR" dirty="0"/>
              <a:t>این روش نرم افزار را تا حدي تغییر می دهد تا اطلاعات را به دست آورد مثلا به برنامه کدي </a:t>
            </a:r>
            <a:r>
              <a:rPr lang="fa-IR" dirty="0" smtClean="0"/>
              <a:t>را اضافه می کند .</a:t>
            </a:r>
            <a:endParaRPr lang="fa-IR" dirty="0"/>
          </a:p>
        </p:txBody>
      </p:sp>
      <p:sp>
        <p:nvSpPr>
          <p:cNvPr id="8" name="Rectangle 7"/>
          <p:cNvSpPr/>
          <p:nvPr/>
        </p:nvSpPr>
        <p:spPr>
          <a:xfrm>
            <a:off x="683568" y="2684311"/>
            <a:ext cx="8064896" cy="1754326"/>
          </a:xfrm>
          <a:prstGeom prst="rect">
            <a:avLst/>
          </a:prstGeom>
        </p:spPr>
        <p:txBody>
          <a:bodyPr wrap="square">
            <a:spAutoFit/>
          </a:bodyPr>
          <a:lstStyle/>
          <a:p>
            <a:pPr algn="r" rtl="1">
              <a:lnSpc>
                <a:spcPct val="150000"/>
              </a:lnSpc>
            </a:pPr>
            <a:r>
              <a:rPr lang="fa-IR" dirty="0"/>
              <a:t>این مؤلفه به دو صورت پیاده سازي می شود </a:t>
            </a:r>
            <a:r>
              <a:rPr lang="fa-IR" dirty="0" smtClean="0"/>
              <a:t>:</a:t>
            </a:r>
          </a:p>
          <a:p>
            <a:pPr algn="r" rtl="1">
              <a:lnSpc>
                <a:spcPct val="150000"/>
              </a:lnSpc>
            </a:pPr>
            <a:r>
              <a:rPr lang="fa-IR" b="1" dirty="0"/>
              <a:t>پایش غیر فعال: </a:t>
            </a:r>
            <a:r>
              <a:rPr lang="fa-IR" dirty="0"/>
              <a:t>پایش غیر فعال از امکاناتی که خود سیستم عامل فراهم کرده است استفاده می کند، </a:t>
            </a:r>
            <a:r>
              <a:rPr lang="fa-IR" dirty="0" smtClean="0"/>
              <a:t>براي مثال در </a:t>
            </a:r>
            <a:r>
              <a:rPr lang="en-US" dirty="0" smtClean="0"/>
              <a:t>Linux</a:t>
            </a:r>
            <a:r>
              <a:rPr lang="fa-IR" dirty="0" smtClean="0"/>
              <a:t> دستور </a:t>
            </a:r>
            <a:r>
              <a:rPr lang="en-US" dirty="0" smtClean="0"/>
              <a:t>top</a:t>
            </a:r>
            <a:r>
              <a:rPr lang="fa-IR" dirty="0" smtClean="0"/>
              <a:t> </a:t>
            </a:r>
            <a:r>
              <a:rPr lang="fa-IR" dirty="0"/>
              <a:t>اطلاعات در مورد استفاده ي هر پردازه از پردازنده را بر می گرداند یا </a:t>
            </a:r>
            <a:r>
              <a:rPr lang="fa-IR" dirty="0" smtClean="0"/>
              <a:t>دستور </a:t>
            </a:r>
            <a:r>
              <a:rPr lang="en-US" dirty="0" err="1" smtClean="0"/>
              <a:t>vmstat</a:t>
            </a:r>
            <a:r>
              <a:rPr lang="fa-IR" dirty="0" smtClean="0"/>
              <a:t> آمار </a:t>
            </a:r>
            <a:r>
              <a:rPr lang="fa-IR" dirty="0"/>
              <a:t>استفاده از پردازه و حافظه را بر می گرداند.</a:t>
            </a:r>
          </a:p>
        </p:txBody>
      </p:sp>
      <p:sp>
        <p:nvSpPr>
          <p:cNvPr id="7" name="Slide Number Placeholder 6"/>
          <p:cNvSpPr>
            <a:spLocks noGrp="1"/>
          </p:cNvSpPr>
          <p:nvPr>
            <p:ph type="sldNum" sz="quarter" idx="12"/>
          </p:nvPr>
        </p:nvSpPr>
        <p:spPr/>
        <p:txBody>
          <a:bodyPr/>
          <a:lstStyle/>
          <a:p>
            <a:fld id="{73CC4D00-F378-4402-8A7E-F6357BEDF28B}" type="slidenum">
              <a:rPr lang="en-US" smtClean="0"/>
              <a:pPr/>
              <a:t>18</a:t>
            </a:fld>
            <a:endParaRPr lang="en-US"/>
          </a:p>
        </p:txBody>
      </p:sp>
      <p:sp>
        <p:nvSpPr>
          <p:cNvPr id="11" name="TextBox 10"/>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2149403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80857" y="260648"/>
            <a:ext cx="3039615"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مولفة تحلیل</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888705"/>
          </a:xfrm>
          <a:prstGeom prst="rect">
            <a:avLst/>
          </a:prstGeom>
        </p:spPr>
        <p:txBody>
          <a:bodyPr wrap="square">
            <a:spAutoFit/>
          </a:bodyPr>
          <a:lstStyle/>
          <a:p>
            <a:pPr algn="just" rtl="1">
              <a:lnSpc>
                <a:spcPct val="150000"/>
              </a:lnSpc>
            </a:pPr>
            <a:r>
              <a:rPr lang="fa-IR" dirty="0"/>
              <a:t>این مؤلفه علائم را از </a:t>
            </a:r>
            <a:r>
              <a:rPr lang="fa-IR" dirty="0" smtClean="0"/>
              <a:t>مؤلفة </a:t>
            </a:r>
            <a:r>
              <a:rPr lang="fa-IR" dirty="0"/>
              <a:t>پایش گرفته، آن ها را تحلیل کرده و سپس مشخص می کند چه زمانی تغییر باید </a:t>
            </a:r>
            <a:r>
              <a:rPr lang="fa-IR" dirty="0" smtClean="0"/>
              <a:t>انجام شود .</a:t>
            </a:r>
            <a:endParaRPr lang="fa-IR" dirty="0"/>
          </a:p>
        </p:txBody>
      </p:sp>
      <p:sp>
        <p:nvSpPr>
          <p:cNvPr id="9" name="Rectangle 8"/>
          <p:cNvSpPr/>
          <p:nvPr/>
        </p:nvSpPr>
        <p:spPr>
          <a:xfrm>
            <a:off x="4892794" y="2636912"/>
            <a:ext cx="3927678"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مولفة برنامه ریزی</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Rectangle 9"/>
          <p:cNvSpPr/>
          <p:nvPr/>
        </p:nvSpPr>
        <p:spPr>
          <a:xfrm>
            <a:off x="683568" y="3548407"/>
            <a:ext cx="8064896" cy="888705"/>
          </a:xfrm>
          <a:prstGeom prst="rect">
            <a:avLst/>
          </a:prstGeom>
        </p:spPr>
        <p:txBody>
          <a:bodyPr wrap="square">
            <a:spAutoFit/>
          </a:bodyPr>
          <a:lstStyle/>
          <a:p>
            <a:pPr algn="just" rtl="1">
              <a:lnSpc>
                <a:spcPct val="150000"/>
              </a:lnSpc>
            </a:pPr>
            <a:r>
              <a:rPr lang="fa-IR" dirty="0"/>
              <a:t>با توجه به داده هاي به دست آمده از منبع مدیریت </a:t>
            </a:r>
            <a:r>
              <a:rPr lang="fa-IR" dirty="0" smtClean="0"/>
              <a:t>شده و مؤلفة برنامه ریزي </a:t>
            </a:r>
            <a:r>
              <a:rPr lang="fa-IR" dirty="0"/>
              <a:t>تغییرات لازم که باید بر روي منبع </a:t>
            </a:r>
            <a:r>
              <a:rPr lang="fa-IR" dirty="0" smtClean="0"/>
              <a:t>مدیریت شده </a:t>
            </a:r>
            <a:r>
              <a:rPr lang="fa-IR" dirty="0"/>
              <a:t>اعمال شوند را تعیین می کند. براي اعمال تطبیق دو حالت وجود دارد.</a:t>
            </a:r>
          </a:p>
        </p:txBody>
      </p:sp>
      <p:sp>
        <p:nvSpPr>
          <p:cNvPr id="8" name="Rectangle 7"/>
          <p:cNvSpPr/>
          <p:nvPr/>
        </p:nvSpPr>
        <p:spPr>
          <a:xfrm>
            <a:off x="683568" y="4628527"/>
            <a:ext cx="8064896" cy="1338828"/>
          </a:xfrm>
          <a:prstGeom prst="rect">
            <a:avLst/>
          </a:prstGeom>
        </p:spPr>
        <p:txBody>
          <a:bodyPr wrap="square">
            <a:spAutoFit/>
          </a:bodyPr>
          <a:lstStyle/>
          <a:p>
            <a:pPr algn="just" rtl="1">
              <a:lnSpc>
                <a:spcPct val="150000"/>
              </a:lnSpc>
            </a:pPr>
            <a:r>
              <a:rPr lang="fa-IR" b="1" dirty="0" smtClean="0"/>
              <a:t>حالت اول:</a:t>
            </a:r>
            <a:r>
              <a:rPr lang="fa-IR" dirty="0" smtClean="0"/>
              <a:t> مؤلفة برنامه ریزي </a:t>
            </a:r>
            <a:r>
              <a:rPr lang="fa-IR" dirty="0"/>
              <a:t>با استفاده </a:t>
            </a:r>
            <a:r>
              <a:rPr lang="fa-IR" dirty="0" smtClean="0"/>
              <a:t>از قوانین </a:t>
            </a:r>
            <a:r>
              <a:rPr lang="fa-IR" dirty="0"/>
              <a:t>رویداد- شرط- عمل، برنامه ریزي می کند چه عمل هاي تطبیقی باید انجام </a:t>
            </a:r>
            <a:r>
              <a:rPr lang="fa-IR" dirty="0" smtClean="0"/>
              <a:t>شوند.</a:t>
            </a:r>
          </a:p>
          <a:p>
            <a:pPr algn="just" rtl="1">
              <a:lnSpc>
                <a:spcPct val="150000"/>
              </a:lnSpc>
            </a:pPr>
            <a:r>
              <a:rPr lang="fa-IR" b="1" dirty="0" smtClean="0"/>
              <a:t>حالت دوم:</a:t>
            </a:r>
            <a:r>
              <a:rPr lang="fa-IR" dirty="0" smtClean="0"/>
              <a:t> </a:t>
            </a:r>
            <a:r>
              <a:rPr lang="fa-IR" dirty="0"/>
              <a:t>براي نگه داشتن اطلاعات منبع مدیریت شده، از روش مدل مبنا استفاده می شود.</a:t>
            </a:r>
          </a:p>
        </p:txBody>
      </p:sp>
      <p:sp>
        <p:nvSpPr>
          <p:cNvPr id="7" name="Slide Number Placeholder 6"/>
          <p:cNvSpPr>
            <a:spLocks noGrp="1"/>
          </p:cNvSpPr>
          <p:nvPr>
            <p:ph type="sldNum" sz="quarter" idx="12"/>
          </p:nvPr>
        </p:nvSpPr>
        <p:spPr/>
        <p:txBody>
          <a:bodyPr/>
          <a:lstStyle/>
          <a:p>
            <a:fld id="{73CC4D00-F378-4402-8A7E-F6357BEDF28B}" type="slidenum">
              <a:rPr lang="en-US" smtClean="0"/>
              <a:pPr/>
              <a:t>19</a:t>
            </a:fld>
            <a:endParaRPr lang="en-US"/>
          </a:p>
        </p:txBody>
      </p:sp>
      <p:sp>
        <p:nvSpPr>
          <p:cNvPr id="11" name="TextBox 10"/>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565787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4518" y="476672"/>
            <a:ext cx="7646645" cy="1569660"/>
          </a:xfrm>
          <a:prstGeom prst="rect">
            <a:avLst/>
          </a:prstGeom>
          <a:noFill/>
        </p:spPr>
        <p:txBody>
          <a:bodyPr wrap="none" lIns="91440" tIns="45720" rIns="91440" bIns="45720">
            <a:spAutoFit/>
          </a:bodyPr>
          <a:lstStyle/>
          <a:p>
            <a:pPr algn="ctr"/>
            <a:r>
              <a:rPr lang="fa-IR"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p>
          <a:p>
            <a:pPr algn="ctr"/>
            <a:r>
              <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Self-adaptive Systems</a:t>
            </a:r>
            <a:endParaRPr lang="en-US" sz="4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Up Ribbon 7"/>
          <p:cNvSpPr/>
          <p:nvPr/>
        </p:nvSpPr>
        <p:spPr>
          <a:xfrm>
            <a:off x="6245631" y="4005064"/>
            <a:ext cx="2214801" cy="720080"/>
          </a:xfrm>
          <a:prstGeom prst="ribbon2">
            <a:avLst>
              <a:gd name="adj1" fmla="val 16667"/>
              <a:gd name="adj2" fmla="val 64135"/>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sz="1050"/>
          </a:p>
        </p:txBody>
      </p:sp>
      <p:sp>
        <p:nvSpPr>
          <p:cNvPr id="9" name="Rectangle 8"/>
          <p:cNvSpPr/>
          <p:nvPr/>
        </p:nvSpPr>
        <p:spPr>
          <a:xfrm>
            <a:off x="6885998" y="4090792"/>
            <a:ext cx="901208" cy="40011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a-IR" sz="2000" b="1" dirty="0" smtClean="0">
                <a:ln w="50800"/>
                <a:solidFill>
                  <a:schemeClr val="bg1">
                    <a:shade val="50000"/>
                  </a:schemeClr>
                </a:solidFill>
              </a:rPr>
              <a:t>محققان:</a:t>
            </a:r>
            <a:endParaRPr lang="en-US" sz="2000" b="1" dirty="0">
              <a:ln w="50800"/>
              <a:solidFill>
                <a:schemeClr val="bg1">
                  <a:shade val="50000"/>
                </a:schemeClr>
              </a:solidFill>
            </a:endParaRPr>
          </a:p>
        </p:txBody>
      </p:sp>
      <p:sp>
        <p:nvSpPr>
          <p:cNvPr id="10" name="Rectangle 9"/>
          <p:cNvSpPr/>
          <p:nvPr/>
        </p:nvSpPr>
        <p:spPr>
          <a:xfrm>
            <a:off x="1052295" y="4140369"/>
            <a:ext cx="4679486" cy="584775"/>
          </a:xfrm>
          <a:prstGeom prst="rect">
            <a:avLst/>
          </a:prstGeom>
          <a:noFill/>
        </p:spPr>
        <p:txBody>
          <a:bodyPr wrap="none" lIns="91440" tIns="45720" rIns="91440" bIns="45720">
            <a:spAutoFit/>
          </a:bodyPr>
          <a:lstStyle/>
          <a:p>
            <a:pPr algn="ctr" rtl="1"/>
            <a:r>
              <a:rPr lang="fa-I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سجاد سهیل نبی &amp; مولود چدنی</a:t>
            </a:r>
          </a:p>
        </p:txBody>
      </p:sp>
      <p:sp>
        <p:nvSpPr>
          <p:cNvPr id="13" name="Up Ribbon 12"/>
          <p:cNvSpPr/>
          <p:nvPr/>
        </p:nvSpPr>
        <p:spPr>
          <a:xfrm>
            <a:off x="6245631" y="2780928"/>
            <a:ext cx="2214801" cy="720080"/>
          </a:xfrm>
          <a:prstGeom prst="ribbon2">
            <a:avLst>
              <a:gd name="adj1" fmla="val 16667"/>
              <a:gd name="adj2" fmla="val 64135"/>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sz="1050"/>
          </a:p>
        </p:txBody>
      </p:sp>
      <p:sp>
        <p:nvSpPr>
          <p:cNvPr id="14" name="Rectangle 13"/>
          <p:cNvSpPr/>
          <p:nvPr/>
        </p:nvSpPr>
        <p:spPr>
          <a:xfrm>
            <a:off x="6685625" y="2866656"/>
            <a:ext cx="1301959" cy="40011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a-IR" sz="2000" b="1" dirty="0" smtClean="0">
                <a:ln w="50800"/>
                <a:solidFill>
                  <a:schemeClr val="bg1">
                    <a:shade val="50000"/>
                  </a:schemeClr>
                </a:solidFill>
              </a:rPr>
              <a:t>استاد راهنما:</a:t>
            </a:r>
            <a:endParaRPr lang="en-US" sz="2000" b="1" dirty="0">
              <a:ln w="50800"/>
              <a:solidFill>
                <a:schemeClr val="bg1">
                  <a:shade val="50000"/>
                </a:schemeClr>
              </a:solidFill>
            </a:endParaRPr>
          </a:p>
        </p:txBody>
      </p:sp>
      <p:sp>
        <p:nvSpPr>
          <p:cNvPr id="15" name="Rectangle 14"/>
          <p:cNvSpPr/>
          <p:nvPr/>
        </p:nvSpPr>
        <p:spPr>
          <a:xfrm>
            <a:off x="1512490" y="2852936"/>
            <a:ext cx="3741730" cy="584775"/>
          </a:xfrm>
          <a:prstGeom prst="rect">
            <a:avLst/>
          </a:prstGeom>
          <a:noFill/>
        </p:spPr>
        <p:txBody>
          <a:bodyPr wrap="none" lIns="91440" tIns="45720" rIns="91440" bIns="45720">
            <a:spAutoFit/>
          </a:bodyPr>
          <a:lstStyle/>
          <a:p>
            <a:pPr algn="ctr" rtl="1"/>
            <a:r>
              <a:rPr lang="fa-I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جناب آقای دکتر مردوخی</a:t>
            </a:r>
          </a:p>
        </p:txBody>
      </p:sp>
      <p:sp>
        <p:nvSpPr>
          <p:cNvPr id="16" name="Rectangle 15"/>
          <p:cNvSpPr/>
          <p:nvPr/>
        </p:nvSpPr>
        <p:spPr>
          <a:xfrm>
            <a:off x="3915910" y="5920841"/>
            <a:ext cx="1141659" cy="584775"/>
          </a:xfrm>
          <a:prstGeom prst="rect">
            <a:avLst/>
          </a:prstGeom>
          <a:noFill/>
        </p:spPr>
        <p:txBody>
          <a:bodyPr wrap="none" lIns="91440" tIns="45720" rIns="91440" bIns="45720">
            <a:spAutoFit/>
          </a:bodyPr>
          <a:lstStyle/>
          <a:p>
            <a:pPr algn="ctr" rtl="1"/>
            <a:r>
              <a:rPr lang="fa-IR"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آذر 92</a:t>
            </a:r>
          </a:p>
        </p:txBody>
      </p:sp>
      <p:sp>
        <p:nvSpPr>
          <p:cNvPr id="11" name="Slide Number Placeholder 10"/>
          <p:cNvSpPr>
            <a:spLocks noGrp="1"/>
          </p:cNvSpPr>
          <p:nvPr>
            <p:ph type="sldNum" sz="quarter" idx="12"/>
          </p:nvPr>
        </p:nvSpPr>
        <p:spPr/>
        <p:txBody>
          <a:bodyPr/>
          <a:lstStyle/>
          <a:p>
            <a:fld id="{73CC4D00-F378-4402-8A7E-F6357BEDF28B}" type="slidenum">
              <a:rPr lang="en-US" smtClean="0"/>
              <a:pPr/>
              <a:t>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83568" y="3284984"/>
            <a:ext cx="8064896" cy="1304203"/>
          </a:xfrm>
          <a:prstGeom prst="rect">
            <a:avLst/>
          </a:prstGeom>
        </p:spPr>
        <p:txBody>
          <a:bodyPr wrap="square">
            <a:spAutoFit/>
          </a:bodyPr>
          <a:lstStyle/>
          <a:p>
            <a:pPr algn="just" rtl="1">
              <a:lnSpc>
                <a:spcPct val="150000"/>
              </a:lnSpc>
            </a:pPr>
            <a:r>
              <a:rPr lang="fa-IR" b="1" dirty="0"/>
              <a:t>مدل هاي معمارانه: </a:t>
            </a:r>
            <a:r>
              <a:rPr lang="fa-IR" dirty="0"/>
              <a:t>مدل هاي معمارانه ساختاري از مؤلفه ها و اتصالات بین آن ها را نشان می دهند. یک مدل معمارانه، سیستم مدیریت شده را دقیقا نشان نمی دهد بلکه محدودیت ها و نیازمندي هایی که سیستم باید ارضا کند را نشان می دهد بنابراین اگر عمل تطبیقی این محدودیت ها را نقض کند مشخص می شود .</a:t>
            </a:r>
          </a:p>
        </p:txBody>
      </p:sp>
      <p:sp>
        <p:nvSpPr>
          <p:cNvPr id="11" name="Rectangle 10"/>
          <p:cNvSpPr/>
          <p:nvPr/>
        </p:nvSpPr>
        <p:spPr>
          <a:xfrm>
            <a:off x="683568" y="917210"/>
            <a:ext cx="8064896" cy="1719702"/>
          </a:xfrm>
          <a:prstGeom prst="rect">
            <a:avLst/>
          </a:prstGeom>
        </p:spPr>
        <p:txBody>
          <a:bodyPr wrap="square">
            <a:spAutoFit/>
          </a:bodyPr>
          <a:lstStyle/>
          <a:p>
            <a:pPr algn="just" rtl="1">
              <a:lnSpc>
                <a:spcPct val="150000"/>
              </a:lnSpc>
            </a:pPr>
            <a:r>
              <a:rPr lang="fa-IR" b="1" dirty="0" smtClean="0"/>
              <a:t>برنامه ریزي </a:t>
            </a:r>
            <a:r>
              <a:rPr lang="fa-IR" b="1" dirty="0"/>
              <a:t>تطبیقی بر اساس سیاست</a:t>
            </a:r>
            <a:r>
              <a:rPr lang="fa-IR" b="1" dirty="0" smtClean="0"/>
              <a:t>: </a:t>
            </a:r>
            <a:r>
              <a:rPr lang="fa-IR" dirty="0"/>
              <a:t>در تطبیق بر اساس سیاست، سیاست ها که در این قسمت </a:t>
            </a:r>
            <a:r>
              <a:rPr lang="fa-IR" dirty="0" smtClean="0"/>
              <a:t>قوانین </a:t>
            </a:r>
            <a:r>
              <a:rPr lang="fa-IR" dirty="0"/>
              <a:t>رویداد- شرط- عمل هستند، مشخص می کنند که در هنگام مشاهده ي یک رویداد و تحت شرایط خاص </a:t>
            </a:r>
            <a:r>
              <a:rPr lang="fa-IR" dirty="0" smtClean="0"/>
              <a:t>چه کارهایی </a:t>
            </a:r>
            <a:r>
              <a:rPr lang="fa-IR" dirty="0"/>
              <a:t>باید انجام شوند. مدیران سیستم این قوانین را می نویسند و برنامه هاي تطبیقی را براي </a:t>
            </a:r>
            <a:r>
              <a:rPr lang="fa-IR" dirty="0" smtClean="0"/>
              <a:t>سیستم مشخص </a:t>
            </a:r>
            <a:r>
              <a:rPr lang="fa-IR" dirty="0"/>
              <a:t>می کنند</a:t>
            </a:r>
            <a:r>
              <a:rPr lang="fa-IR" dirty="0" smtClean="0"/>
              <a:t>.</a:t>
            </a:r>
          </a:p>
        </p:txBody>
      </p:sp>
      <p:sp>
        <p:nvSpPr>
          <p:cNvPr id="5" name="Slide Number Placeholder 4"/>
          <p:cNvSpPr>
            <a:spLocks noGrp="1"/>
          </p:cNvSpPr>
          <p:nvPr>
            <p:ph type="sldNum" sz="quarter" idx="12"/>
          </p:nvPr>
        </p:nvSpPr>
        <p:spPr/>
        <p:txBody>
          <a:bodyPr/>
          <a:lstStyle/>
          <a:p>
            <a:fld id="{73CC4D00-F378-4402-8A7E-F6357BEDF28B}" type="slidenum">
              <a:rPr lang="en-US" smtClean="0"/>
              <a:pPr/>
              <a:t>20</a:t>
            </a:fld>
            <a:endParaRPr lang="en-US"/>
          </a:p>
        </p:txBody>
      </p:sp>
      <p:sp>
        <p:nvSpPr>
          <p:cNvPr id="8" name="TextBox 7"/>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877959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81608" y="260648"/>
            <a:ext cx="2638864"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مولفة اجرا</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888705"/>
          </a:xfrm>
          <a:prstGeom prst="rect">
            <a:avLst/>
          </a:prstGeom>
        </p:spPr>
        <p:txBody>
          <a:bodyPr wrap="square">
            <a:spAutoFit/>
          </a:bodyPr>
          <a:lstStyle/>
          <a:p>
            <a:pPr algn="just" rtl="1">
              <a:lnSpc>
                <a:spcPct val="150000"/>
              </a:lnSpc>
            </a:pPr>
            <a:r>
              <a:rPr lang="fa-IR" dirty="0" smtClean="0"/>
              <a:t> مؤلفة </a:t>
            </a:r>
            <a:r>
              <a:rPr lang="fa-IR" dirty="0"/>
              <a:t>اجرا تصمیمات </a:t>
            </a:r>
            <a:r>
              <a:rPr lang="fa-IR" dirty="0" smtClean="0"/>
              <a:t>اتخاذ شده </a:t>
            </a:r>
            <a:r>
              <a:rPr lang="fa-IR" dirty="0"/>
              <a:t>(چه چیز باید تغییر کند و چگونه) را از </a:t>
            </a:r>
            <a:r>
              <a:rPr lang="fa-IR" dirty="0" smtClean="0"/>
              <a:t>مؤلفة برنامه ریزي </a:t>
            </a:r>
            <a:r>
              <a:rPr lang="fa-IR" dirty="0"/>
              <a:t>گرفته و تغییرهاي مناسب </a:t>
            </a:r>
            <a:r>
              <a:rPr lang="fa-IR" dirty="0" smtClean="0"/>
              <a:t>را </a:t>
            </a:r>
            <a:r>
              <a:rPr lang="fa-IR" dirty="0"/>
              <a:t>انجام می دهد. این تغییرها می توانند با استفاده از عملگرها انجام </a:t>
            </a:r>
            <a:r>
              <a:rPr lang="fa-IR" dirty="0" smtClean="0"/>
              <a:t>شوند .</a:t>
            </a:r>
            <a:endParaRPr lang="fa-IR" dirty="0"/>
          </a:p>
        </p:txBody>
      </p:sp>
      <p:sp>
        <p:nvSpPr>
          <p:cNvPr id="9" name="Rectangle 8"/>
          <p:cNvSpPr/>
          <p:nvPr/>
        </p:nvSpPr>
        <p:spPr>
          <a:xfrm>
            <a:off x="3546271" y="2636912"/>
            <a:ext cx="5274201"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دانش مدیریت خود مختار</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Rectangle 9"/>
          <p:cNvSpPr/>
          <p:nvPr/>
        </p:nvSpPr>
        <p:spPr>
          <a:xfrm>
            <a:off x="683568" y="3548407"/>
            <a:ext cx="8064896" cy="1754326"/>
          </a:xfrm>
          <a:prstGeom prst="rect">
            <a:avLst/>
          </a:prstGeom>
        </p:spPr>
        <p:txBody>
          <a:bodyPr wrap="square">
            <a:spAutoFit/>
          </a:bodyPr>
          <a:lstStyle/>
          <a:p>
            <a:pPr algn="just" rtl="1">
              <a:lnSpc>
                <a:spcPct val="150000"/>
              </a:lnSpc>
            </a:pPr>
            <a:r>
              <a:rPr lang="fa-IR" dirty="0"/>
              <a:t>داده هاي مورد استفاده توسط چهار </a:t>
            </a:r>
            <a:r>
              <a:rPr lang="fa-IR" dirty="0" smtClean="0"/>
              <a:t>مؤلفة </a:t>
            </a:r>
            <a:r>
              <a:rPr lang="fa-IR" dirty="0"/>
              <a:t>مدیریت خودمختار به عنوان دانش مشترك ذخیره می شوند. دانش </a:t>
            </a:r>
            <a:r>
              <a:rPr lang="fa-IR" dirty="0" smtClean="0"/>
              <a:t>مشترك شامل </a:t>
            </a:r>
            <a:r>
              <a:rPr lang="fa-IR" dirty="0"/>
              <a:t>چیزهایی مثل اطلاعات توپولوژي، فایل هاي ثبت وقایع سیستم، متریک هاي کارایی و سیاست ها است. </a:t>
            </a:r>
            <a:r>
              <a:rPr lang="fa-IR" dirty="0" smtClean="0"/>
              <a:t>مؤلفة پایش با </a:t>
            </a:r>
            <a:r>
              <a:rPr lang="fa-IR" dirty="0"/>
              <a:t>استفاده از داده هاي جمع شده توسط حسگرها یا داده هاي انتقال داده شده توسط عملگرها، این دانش مشترك را </a:t>
            </a:r>
            <a:r>
              <a:rPr lang="fa-IR" dirty="0" smtClean="0"/>
              <a:t>ایجاد می کند .</a:t>
            </a:r>
            <a:endParaRPr lang="fa-IR" dirty="0"/>
          </a:p>
        </p:txBody>
      </p:sp>
      <p:sp>
        <p:nvSpPr>
          <p:cNvPr id="7" name="Slide Number Placeholder 6"/>
          <p:cNvSpPr>
            <a:spLocks noGrp="1"/>
          </p:cNvSpPr>
          <p:nvPr>
            <p:ph type="sldNum" sz="quarter" idx="12"/>
          </p:nvPr>
        </p:nvSpPr>
        <p:spPr/>
        <p:txBody>
          <a:bodyPr/>
          <a:lstStyle/>
          <a:p>
            <a:fld id="{73CC4D00-F378-4402-8A7E-F6357BEDF28B}" type="slidenum">
              <a:rPr lang="en-US" smtClean="0"/>
              <a:pPr/>
              <a:t>21</a:t>
            </a:fld>
            <a:endParaRPr lang="en-US"/>
          </a:p>
        </p:txBody>
      </p:sp>
      <p:sp>
        <p:nvSpPr>
          <p:cNvPr id="11" name="TextBox 10"/>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599220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95936" y="260648"/>
            <a:ext cx="4943982"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طبقه بندی خودتطبیقی</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923330"/>
          </a:xfrm>
          <a:prstGeom prst="rect">
            <a:avLst/>
          </a:prstGeom>
        </p:spPr>
        <p:txBody>
          <a:bodyPr wrap="square">
            <a:spAutoFit/>
          </a:bodyPr>
          <a:lstStyle/>
          <a:p>
            <a:pPr algn="just" rtl="1">
              <a:lnSpc>
                <a:spcPct val="150000"/>
              </a:lnSpc>
            </a:pPr>
            <a:r>
              <a:rPr lang="fa-IR" dirty="0"/>
              <a:t>تاکنون خودتطبیقی توسط محققین مختلف و از جنبه هاي متفاوت طبقه بندي شده است. در اینجا یک طبقه بندي از </a:t>
            </a:r>
            <a:r>
              <a:rPr lang="fa-IR" dirty="0" smtClean="0"/>
              <a:t>خود </a:t>
            </a:r>
            <a:r>
              <a:rPr lang="fa-IR" dirty="0"/>
              <a:t>تطبیقی ارائه می شود که در </a:t>
            </a:r>
            <a:r>
              <a:rPr lang="fa-IR" dirty="0" smtClean="0"/>
              <a:t>شکل اسلاید بعد می توان دید .</a:t>
            </a:r>
            <a:endParaRPr lang="fa-IR" dirty="0"/>
          </a:p>
        </p:txBody>
      </p:sp>
      <p:sp>
        <p:nvSpPr>
          <p:cNvPr id="11" name="Rectangle 10"/>
          <p:cNvSpPr/>
          <p:nvPr/>
        </p:nvSpPr>
        <p:spPr>
          <a:xfrm>
            <a:off x="683568" y="2612303"/>
            <a:ext cx="8064896" cy="2585323"/>
          </a:xfrm>
          <a:prstGeom prst="rect">
            <a:avLst/>
          </a:prstGeom>
        </p:spPr>
        <p:txBody>
          <a:bodyPr wrap="square">
            <a:spAutoFit/>
          </a:bodyPr>
          <a:lstStyle/>
          <a:p>
            <a:pPr algn="just" rtl="1">
              <a:lnSpc>
                <a:spcPct val="150000"/>
              </a:lnSpc>
            </a:pPr>
            <a:r>
              <a:rPr lang="fa-IR" dirty="0"/>
              <a:t>اولین سطح طبقه بندي بر اساس چهار معیار است: </a:t>
            </a:r>
            <a:endParaRPr lang="fa-IR" dirty="0" smtClean="0"/>
          </a:p>
          <a:p>
            <a:pPr algn="just" rtl="1">
              <a:lnSpc>
                <a:spcPct val="150000"/>
              </a:lnSpc>
            </a:pPr>
            <a:r>
              <a:rPr lang="fa-IR" dirty="0" smtClean="0"/>
              <a:t>شیء </a:t>
            </a:r>
            <a:r>
              <a:rPr lang="fa-IR" dirty="0"/>
              <a:t>مورد </a:t>
            </a:r>
            <a:r>
              <a:rPr lang="fa-IR" dirty="0" smtClean="0"/>
              <a:t>تطبیق</a:t>
            </a:r>
          </a:p>
          <a:p>
            <a:pPr algn="just" rtl="1">
              <a:lnSpc>
                <a:spcPct val="150000"/>
              </a:lnSpc>
            </a:pPr>
            <a:r>
              <a:rPr lang="fa-IR" dirty="0" smtClean="0"/>
              <a:t>مسائل </a:t>
            </a:r>
            <a:r>
              <a:rPr lang="fa-IR" dirty="0"/>
              <a:t>پیاده </a:t>
            </a:r>
            <a:r>
              <a:rPr lang="fa-IR" dirty="0" smtClean="0"/>
              <a:t>سازي</a:t>
            </a:r>
          </a:p>
          <a:p>
            <a:pPr algn="just" rtl="1">
              <a:lnSpc>
                <a:spcPct val="150000"/>
              </a:lnSpc>
            </a:pPr>
            <a:r>
              <a:rPr lang="fa-IR" dirty="0" smtClean="0"/>
              <a:t>خصوصیات زمانی</a:t>
            </a:r>
            <a:endParaRPr lang="fa-IR" dirty="0"/>
          </a:p>
          <a:p>
            <a:pPr algn="just" rtl="1">
              <a:lnSpc>
                <a:spcPct val="150000"/>
              </a:lnSpc>
            </a:pPr>
            <a:r>
              <a:rPr lang="fa-IR" dirty="0"/>
              <a:t>دغدغه هاي </a:t>
            </a:r>
            <a:r>
              <a:rPr lang="fa-IR" dirty="0" smtClean="0"/>
              <a:t>ارتباطی</a:t>
            </a:r>
          </a:p>
          <a:p>
            <a:pPr algn="just" rtl="1">
              <a:lnSpc>
                <a:spcPct val="150000"/>
              </a:lnSpc>
            </a:pPr>
            <a:r>
              <a:rPr lang="fa-IR" dirty="0" smtClean="0"/>
              <a:t>هرکدام </a:t>
            </a:r>
            <a:r>
              <a:rPr lang="fa-IR" dirty="0"/>
              <a:t>از این معیارها خود دوباره تقسیم بندي شده </a:t>
            </a:r>
            <a:r>
              <a:rPr lang="fa-IR" dirty="0" smtClean="0"/>
              <a:t>اند.</a:t>
            </a:r>
            <a:endParaRPr lang="fa-IR" dirty="0"/>
          </a:p>
        </p:txBody>
      </p:sp>
      <p:sp>
        <p:nvSpPr>
          <p:cNvPr id="7" name="Slide Number Placeholder 6"/>
          <p:cNvSpPr>
            <a:spLocks noGrp="1"/>
          </p:cNvSpPr>
          <p:nvPr>
            <p:ph type="sldNum" sz="quarter" idx="12"/>
          </p:nvPr>
        </p:nvSpPr>
        <p:spPr/>
        <p:txBody>
          <a:bodyPr/>
          <a:lstStyle/>
          <a:p>
            <a:fld id="{73CC4D00-F378-4402-8A7E-F6357BEDF28B}" type="slidenum">
              <a:rPr lang="en-US" smtClean="0"/>
              <a:pPr/>
              <a:t>22</a:t>
            </a:fld>
            <a:endParaRPr lang="en-US"/>
          </a:p>
        </p:txBody>
      </p:sp>
      <p:sp>
        <p:nvSpPr>
          <p:cNvPr id="9" name="TextBox 8"/>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926738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7358" y="44624"/>
            <a:ext cx="6877050" cy="6076950"/>
          </a:xfrm>
          <a:prstGeom prst="rect">
            <a:avLst/>
          </a:prstGeom>
        </p:spPr>
      </p:pic>
      <p:sp>
        <p:nvSpPr>
          <p:cNvPr id="6" name="Slide Number Placeholder 5"/>
          <p:cNvSpPr>
            <a:spLocks noGrp="1"/>
          </p:cNvSpPr>
          <p:nvPr>
            <p:ph type="sldNum" sz="quarter" idx="12"/>
          </p:nvPr>
        </p:nvSpPr>
        <p:spPr/>
        <p:txBody>
          <a:bodyPr/>
          <a:lstStyle/>
          <a:p>
            <a:fld id="{73CC4D00-F378-4402-8A7E-F6357BEDF28B}" type="slidenum">
              <a:rPr lang="en-US" smtClean="0"/>
              <a:pPr/>
              <a:t>23</a:t>
            </a:fld>
            <a:endParaRPr lang="en-US"/>
          </a:p>
        </p:txBody>
      </p:sp>
      <p:sp>
        <p:nvSpPr>
          <p:cNvPr id="7" name="TextBox 6"/>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659461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83203" y="260648"/>
            <a:ext cx="3727302"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شی مورد تطبیق</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Rectangle 7"/>
          <p:cNvSpPr/>
          <p:nvPr/>
        </p:nvSpPr>
        <p:spPr>
          <a:xfrm>
            <a:off x="683568" y="1130183"/>
            <a:ext cx="8064896" cy="473206"/>
          </a:xfrm>
          <a:prstGeom prst="rect">
            <a:avLst/>
          </a:prstGeom>
        </p:spPr>
        <p:txBody>
          <a:bodyPr wrap="square">
            <a:spAutoFit/>
          </a:bodyPr>
          <a:lstStyle/>
          <a:p>
            <a:pPr marL="285750" indent="-285750" algn="just" rtl="1">
              <a:lnSpc>
                <a:spcPct val="150000"/>
              </a:lnSpc>
              <a:buBlip>
                <a:blip r:embed="rId4"/>
              </a:buBlip>
            </a:pPr>
            <a:r>
              <a:rPr lang="fa-IR" b="1" dirty="0" smtClean="0"/>
              <a:t>لایه</a:t>
            </a:r>
          </a:p>
        </p:txBody>
      </p:sp>
      <p:sp>
        <p:nvSpPr>
          <p:cNvPr id="11" name="Rectangle 10"/>
          <p:cNvSpPr/>
          <p:nvPr/>
        </p:nvSpPr>
        <p:spPr>
          <a:xfrm>
            <a:off x="683568" y="1666183"/>
            <a:ext cx="8064896" cy="473206"/>
          </a:xfrm>
          <a:prstGeom prst="rect">
            <a:avLst/>
          </a:prstGeom>
        </p:spPr>
        <p:txBody>
          <a:bodyPr wrap="square">
            <a:spAutoFit/>
          </a:bodyPr>
          <a:lstStyle/>
          <a:p>
            <a:pPr marL="285750" indent="-285750" algn="just" rtl="1">
              <a:lnSpc>
                <a:spcPct val="150000"/>
              </a:lnSpc>
              <a:buBlip>
                <a:blip r:embed="rId4"/>
              </a:buBlip>
            </a:pPr>
            <a:r>
              <a:rPr lang="fa-IR" b="1" dirty="0"/>
              <a:t>محصول و سطح دانه بندي</a:t>
            </a:r>
            <a:endParaRPr lang="fa-IR" b="1" dirty="0" smtClean="0"/>
          </a:p>
        </p:txBody>
      </p:sp>
      <p:sp>
        <p:nvSpPr>
          <p:cNvPr id="12" name="Rectangle 11"/>
          <p:cNvSpPr/>
          <p:nvPr/>
        </p:nvSpPr>
        <p:spPr>
          <a:xfrm>
            <a:off x="683568" y="2170239"/>
            <a:ext cx="8064896" cy="473206"/>
          </a:xfrm>
          <a:prstGeom prst="rect">
            <a:avLst/>
          </a:prstGeom>
        </p:spPr>
        <p:txBody>
          <a:bodyPr wrap="square">
            <a:spAutoFit/>
          </a:bodyPr>
          <a:lstStyle/>
          <a:p>
            <a:pPr marL="285750" indent="-285750" algn="just" rtl="1">
              <a:lnSpc>
                <a:spcPct val="150000"/>
              </a:lnSpc>
              <a:buBlip>
                <a:blip r:embed="rId4"/>
              </a:buBlip>
            </a:pPr>
            <a:r>
              <a:rPr lang="fa-IR" b="1" dirty="0"/>
              <a:t>اثر و هزینه</a:t>
            </a:r>
            <a:endParaRPr lang="fa-IR" b="1" dirty="0" smtClean="0"/>
          </a:p>
        </p:txBody>
      </p:sp>
      <p:sp>
        <p:nvSpPr>
          <p:cNvPr id="15" name="Rectangle 14"/>
          <p:cNvSpPr/>
          <p:nvPr/>
        </p:nvSpPr>
        <p:spPr>
          <a:xfrm>
            <a:off x="4644008" y="3062427"/>
            <a:ext cx="4232249"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مسایل پیاده سازی</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6" name="Rectangle 15"/>
          <p:cNvSpPr/>
          <p:nvPr/>
        </p:nvSpPr>
        <p:spPr>
          <a:xfrm>
            <a:off x="5292080" y="3931962"/>
            <a:ext cx="3456384" cy="1754326"/>
          </a:xfrm>
          <a:prstGeom prst="rect">
            <a:avLst/>
          </a:prstGeom>
        </p:spPr>
        <p:txBody>
          <a:bodyPr wrap="square">
            <a:spAutoFit/>
          </a:bodyPr>
          <a:lstStyle/>
          <a:p>
            <a:pPr marL="285750" indent="-285750" algn="just" rtl="1">
              <a:lnSpc>
                <a:spcPct val="150000"/>
              </a:lnSpc>
              <a:buBlip>
                <a:blip r:embed="rId4"/>
              </a:buBlip>
            </a:pPr>
            <a:r>
              <a:rPr lang="fa-IR" b="1" dirty="0" smtClean="0"/>
              <a:t>روش تطبیق :</a:t>
            </a:r>
          </a:p>
          <a:p>
            <a:pPr algn="just" rtl="1">
              <a:lnSpc>
                <a:spcPct val="150000"/>
              </a:lnSpc>
            </a:pPr>
            <a:r>
              <a:rPr lang="fa-IR" b="1" dirty="0"/>
              <a:t> </a:t>
            </a:r>
            <a:r>
              <a:rPr lang="fa-IR" b="1" dirty="0" smtClean="0"/>
              <a:t>      </a:t>
            </a:r>
            <a:r>
              <a:rPr lang="fa-IR" dirty="0"/>
              <a:t>تصمیم گیري ایستا و </a:t>
            </a:r>
            <a:r>
              <a:rPr lang="fa-IR" dirty="0" smtClean="0"/>
              <a:t>پویا</a:t>
            </a:r>
          </a:p>
          <a:p>
            <a:pPr algn="just" rtl="1">
              <a:lnSpc>
                <a:spcPct val="150000"/>
              </a:lnSpc>
            </a:pPr>
            <a:r>
              <a:rPr lang="fa-IR" b="1" dirty="0"/>
              <a:t> </a:t>
            </a:r>
            <a:r>
              <a:rPr lang="fa-IR" b="1" dirty="0" smtClean="0"/>
              <a:t>      </a:t>
            </a:r>
            <a:r>
              <a:rPr lang="fa-IR" dirty="0"/>
              <a:t>تطبیق داخلی و </a:t>
            </a:r>
            <a:r>
              <a:rPr lang="fa-IR" dirty="0" smtClean="0"/>
              <a:t>خارجی</a:t>
            </a:r>
          </a:p>
          <a:p>
            <a:pPr algn="just" rtl="1">
              <a:lnSpc>
                <a:spcPct val="150000"/>
              </a:lnSpc>
            </a:pPr>
            <a:r>
              <a:rPr lang="fa-IR" b="1" dirty="0"/>
              <a:t> </a:t>
            </a:r>
            <a:r>
              <a:rPr lang="fa-IR" b="1" dirty="0" smtClean="0"/>
              <a:t>      </a:t>
            </a:r>
            <a:r>
              <a:rPr lang="fa-IR" dirty="0"/>
              <a:t>ساختن تطبیق یا رسیدن به تطبیق</a:t>
            </a:r>
            <a:endParaRPr lang="fa-IR" b="1" dirty="0" smtClean="0"/>
          </a:p>
        </p:txBody>
      </p:sp>
      <p:sp>
        <p:nvSpPr>
          <p:cNvPr id="6" name="Slide Number Placeholder 5"/>
          <p:cNvSpPr>
            <a:spLocks noGrp="1"/>
          </p:cNvSpPr>
          <p:nvPr>
            <p:ph type="sldNum" sz="quarter" idx="12"/>
          </p:nvPr>
        </p:nvSpPr>
        <p:spPr/>
        <p:txBody>
          <a:bodyPr/>
          <a:lstStyle/>
          <a:p>
            <a:fld id="{73CC4D00-F378-4402-8A7E-F6357BEDF28B}" type="slidenum">
              <a:rPr lang="en-US" smtClean="0"/>
              <a:pPr/>
              <a:t>24</a:t>
            </a:fld>
            <a:endParaRPr lang="en-US"/>
          </a:p>
        </p:txBody>
      </p:sp>
      <p:sp>
        <p:nvSpPr>
          <p:cNvPr id="13" name="TextBox 12"/>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509850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1" grpId="0"/>
      <p:bldP spid="12" grpId="0"/>
      <p:bldP spid="15" grpId="0"/>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51520" y="4771018"/>
            <a:ext cx="8496944" cy="1754326"/>
          </a:xfrm>
          <a:prstGeom prst="rect">
            <a:avLst/>
          </a:prstGeom>
        </p:spPr>
        <p:txBody>
          <a:bodyPr wrap="square">
            <a:spAutoFit/>
          </a:bodyPr>
          <a:lstStyle/>
          <a:p>
            <a:pPr marL="285750" indent="-285750" algn="just" rtl="1">
              <a:lnSpc>
                <a:spcPct val="150000"/>
              </a:lnSpc>
              <a:buBlip>
                <a:blip r:embed="rId3"/>
              </a:buBlip>
            </a:pPr>
            <a:r>
              <a:rPr lang="fa-IR" b="1" dirty="0" smtClean="0"/>
              <a:t>نوع تطبیق :</a:t>
            </a:r>
          </a:p>
          <a:p>
            <a:pPr algn="just" rtl="1">
              <a:lnSpc>
                <a:spcPct val="150000"/>
              </a:lnSpc>
            </a:pPr>
            <a:r>
              <a:rPr lang="fa-IR" b="1" dirty="0"/>
              <a:t> </a:t>
            </a:r>
            <a:r>
              <a:rPr lang="fa-IR" b="1" dirty="0" smtClean="0"/>
              <a:t>      </a:t>
            </a:r>
            <a:r>
              <a:rPr lang="fa-IR" dirty="0"/>
              <a:t>تطبیق باز یا </a:t>
            </a:r>
            <a:r>
              <a:rPr lang="fa-IR" dirty="0" smtClean="0"/>
              <a:t>بسته</a:t>
            </a:r>
          </a:p>
          <a:p>
            <a:pPr algn="just" rtl="1">
              <a:lnSpc>
                <a:spcPct val="150000"/>
              </a:lnSpc>
            </a:pPr>
            <a:r>
              <a:rPr lang="fa-IR" b="1" dirty="0" smtClean="0"/>
              <a:t>       </a:t>
            </a:r>
            <a:r>
              <a:rPr lang="fa-IR" dirty="0"/>
              <a:t>تطبیق مدل مبنا یا آزاد</a:t>
            </a:r>
            <a:endParaRPr lang="fa-IR" dirty="0" smtClean="0"/>
          </a:p>
          <a:p>
            <a:pPr algn="just" rtl="1">
              <a:lnSpc>
                <a:spcPct val="150000"/>
              </a:lnSpc>
            </a:pPr>
            <a:r>
              <a:rPr lang="fa-IR" b="1" dirty="0"/>
              <a:t> </a:t>
            </a:r>
            <a:r>
              <a:rPr lang="fa-IR" b="1" dirty="0" smtClean="0"/>
              <a:t>      </a:t>
            </a:r>
            <a:r>
              <a:rPr lang="fa-IR" dirty="0" smtClean="0"/>
              <a:t>تطبیق </a:t>
            </a:r>
            <a:r>
              <a:rPr lang="fa-IR" dirty="0"/>
              <a:t>خاص یا عمومی</a:t>
            </a:r>
            <a:endParaRPr lang="fa-IR" b="1" dirty="0" smtClean="0"/>
          </a:p>
        </p:txBody>
      </p:sp>
      <p:sp>
        <p:nvSpPr>
          <p:cNvPr id="2" name="Rectangle 1"/>
          <p:cNvSpPr/>
          <p:nvPr/>
        </p:nvSpPr>
        <p:spPr>
          <a:xfrm>
            <a:off x="971600" y="1987705"/>
            <a:ext cx="1656184" cy="1368152"/>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p>
        </p:txBody>
      </p:sp>
      <p:sp>
        <p:nvSpPr>
          <p:cNvPr id="7" name="Circular Arrow 6"/>
          <p:cNvSpPr/>
          <p:nvPr/>
        </p:nvSpPr>
        <p:spPr>
          <a:xfrm>
            <a:off x="1043608" y="1282407"/>
            <a:ext cx="1512168" cy="1368152"/>
          </a:xfrm>
          <a:prstGeom prst="circularArrow">
            <a:avLst>
              <a:gd name="adj1" fmla="val 12500"/>
              <a:gd name="adj2" fmla="val 1142319"/>
              <a:gd name="adj3" fmla="val 20457681"/>
              <a:gd name="adj4" fmla="val 10800000"/>
              <a:gd name="adj5" fmla="val 1635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6" name="Circular Arrow 15"/>
          <p:cNvSpPr/>
          <p:nvPr/>
        </p:nvSpPr>
        <p:spPr>
          <a:xfrm rot="10800000">
            <a:off x="1043609" y="2708919"/>
            <a:ext cx="1512168" cy="1368152"/>
          </a:xfrm>
          <a:prstGeom prst="circularArrow">
            <a:avLst>
              <a:gd name="adj1" fmla="val 12500"/>
              <a:gd name="adj2" fmla="val 1142319"/>
              <a:gd name="adj3" fmla="val 20457681"/>
              <a:gd name="adj4" fmla="val 10800000"/>
              <a:gd name="adj5" fmla="val 1635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8" name="Rectangle 17"/>
          <p:cNvSpPr/>
          <p:nvPr/>
        </p:nvSpPr>
        <p:spPr>
          <a:xfrm>
            <a:off x="4139952" y="620688"/>
            <a:ext cx="4320480" cy="3715344"/>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a:p>
        </p:txBody>
      </p:sp>
      <p:sp>
        <p:nvSpPr>
          <p:cNvPr id="19" name="Rectangle 18"/>
          <p:cNvSpPr/>
          <p:nvPr/>
        </p:nvSpPr>
        <p:spPr>
          <a:xfrm>
            <a:off x="5508104" y="2871125"/>
            <a:ext cx="1491307" cy="1205947"/>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dirty="0"/>
          </a:p>
        </p:txBody>
      </p:sp>
      <p:sp>
        <p:nvSpPr>
          <p:cNvPr id="20" name="Rectangle 19"/>
          <p:cNvSpPr/>
          <p:nvPr/>
        </p:nvSpPr>
        <p:spPr>
          <a:xfrm>
            <a:off x="5508104" y="1180072"/>
            <a:ext cx="1491307" cy="1205947"/>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dirty="0"/>
          </a:p>
        </p:txBody>
      </p:sp>
      <p:sp>
        <p:nvSpPr>
          <p:cNvPr id="21" name="Circular Arrow 20"/>
          <p:cNvSpPr/>
          <p:nvPr/>
        </p:nvSpPr>
        <p:spPr>
          <a:xfrm rot="16200000">
            <a:off x="4788024" y="1828144"/>
            <a:ext cx="1512168" cy="1368152"/>
          </a:xfrm>
          <a:prstGeom prst="circularArrow">
            <a:avLst>
              <a:gd name="adj1" fmla="val 12500"/>
              <a:gd name="adj2" fmla="val 1142319"/>
              <a:gd name="adj3" fmla="val 20457681"/>
              <a:gd name="adj4" fmla="val 10800000"/>
              <a:gd name="adj5" fmla="val 1635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22" name="Circular Arrow 21"/>
          <p:cNvSpPr/>
          <p:nvPr/>
        </p:nvSpPr>
        <p:spPr>
          <a:xfrm rot="5400000">
            <a:off x="6228184" y="1828144"/>
            <a:ext cx="1512168" cy="1368152"/>
          </a:xfrm>
          <a:prstGeom prst="circularArrow">
            <a:avLst>
              <a:gd name="adj1" fmla="val 12500"/>
              <a:gd name="adj2" fmla="val 1142319"/>
              <a:gd name="adj3" fmla="val 20457681"/>
              <a:gd name="adj4" fmla="val 10800000"/>
              <a:gd name="adj5" fmla="val 1635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0" name="TextBox 9"/>
          <p:cNvSpPr txBox="1"/>
          <p:nvPr/>
        </p:nvSpPr>
        <p:spPr>
          <a:xfrm>
            <a:off x="1152258" y="2420888"/>
            <a:ext cx="1345240" cy="523220"/>
          </a:xfrm>
          <a:prstGeom prst="rect">
            <a:avLst/>
          </a:prstGeom>
          <a:noFill/>
        </p:spPr>
        <p:txBody>
          <a:bodyPr wrap="none" rtlCol="1">
            <a:spAutoFit/>
          </a:bodyPr>
          <a:lstStyle/>
          <a:p>
            <a:r>
              <a:rPr lang="en-US" sz="1400" dirty="0" err="1" smtClean="0"/>
              <a:t>Self_Adaptive</a:t>
            </a:r>
            <a:endParaRPr lang="en-US" sz="1400" dirty="0" smtClean="0"/>
          </a:p>
          <a:p>
            <a:pPr algn="ctr"/>
            <a:r>
              <a:rPr lang="en-US" sz="1400" dirty="0" err="1" smtClean="0"/>
              <a:t>Softwere</a:t>
            </a:r>
            <a:endParaRPr lang="fa-IR" sz="1400" dirty="0"/>
          </a:p>
        </p:txBody>
      </p:sp>
      <p:sp>
        <p:nvSpPr>
          <p:cNvPr id="24" name="TextBox 23"/>
          <p:cNvSpPr txBox="1"/>
          <p:nvPr/>
        </p:nvSpPr>
        <p:spPr>
          <a:xfrm>
            <a:off x="1408214" y="1032991"/>
            <a:ext cx="859530" cy="307777"/>
          </a:xfrm>
          <a:prstGeom prst="rect">
            <a:avLst/>
          </a:prstGeom>
          <a:noFill/>
        </p:spPr>
        <p:txBody>
          <a:bodyPr wrap="none" rtlCol="1">
            <a:spAutoFit/>
          </a:bodyPr>
          <a:lstStyle/>
          <a:p>
            <a:r>
              <a:rPr lang="en-US" sz="1400" dirty="0" smtClean="0"/>
              <a:t>Sensing</a:t>
            </a:r>
            <a:endParaRPr lang="fa-IR" sz="1400" dirty="0"/>
          </a:p>
        </p:txBody>
      </p:sp>
      <p:sp>
        <p:nvSpPr>
          <p:cNvPr id="25" name="TextBox 24"/>
          <p:cNvSpPr txBox="1"/>
          <p:nvPr/>
        </p:nvSpPr>
        <p:spPr>
          <a:xfrm>
            <a:off x="1369927" y="3985319"/>
            <a:ext cx="947695" cy="307777"/>
          </a:xfrm>
          <a:prstGeom prst="rect">
            <a:avLst/>
          </a:prstGeom>
          <a:noFill/>
        </p:spPr>
        <p:txBody>
          <a:bodyPr wrap="none" rtlCol="1">
            <a:spAutoFit/>
          </a:bodyPr>
          <a:lstStyle/>
          <a:p>
            <a:r>
              <a:rPr lang="en-US" sz="1400" dirty="0" smtClean="0"/>
              <a:t>Effecting</a:t>
            </a:r>
            <a:endParaRPr lang="fa-IR" sz="1400" dirty="0"/>
          </a:p>
        </p:txBody>
      </p:sp>
      <p:sp>
        <p:nvSpPr>
          <p:cNvPr id="26" name="TextBox 25"/>
          <p:cNvSpPr txBox="1"/>
          <p:nvPr/>
        </p:nvSpPr>
        <p:spPr>
          <a:xfrm>
            <a:off x="4114484" y="744959"/>
            <a:ext cx="2257716" cy="307777"/>
          </a:xfrm>
          <a:prstGeom prst="rect">
            <a:avLst/>
          </a:prstGeom>
          <a:noFill/>
        </p:spPr>
        <p:txBody>
          <a:bodyPr wrap="square" rtlCol="1">
            <a:spAutoFit/>
          </a:bodyPr>
          <a:lstStyle/>
          <a:p>
            <a:r>
              <a:rPr lang="en-US" sz="1400" dirty="0" err="1" smtClean="0"/>
              <a:t>Self_Adaptive</a:t>
            </a:r>
            <a:r>
              <a:rPr lang="en-US" sz="1400" dirty="0" smtClean="0"/>
              <a:t> </a:t>
            </a:r>
            <a:r>
              <a:rPr lang="en-US" sz="1400" dirty="0" err="1" smtClean="0"/>
              <a:t>Softwere</a:t>
            </a:r>
            <a:endParaRPr lang="fa-IR" sz="1400" dirty="0"/>
          </a:p>
        </p:txBody>
      </p:sp>
      <p:sp>
        <p:nvSpPr>
          <p:cNvPr id="27" name="TextBox 26"/>
          <p:cNvSpPr txBox="1"/>
          <p:nvPr/>
        </p:nvSpPr>
        <p:spPr>
          <a:xfrm>
            <a:off x="4144518" y="2348880"/>
            <a:ext cx="859530" cy="307777"/>
          </a:xfrm>
          <a:prstGeom prst="rect">
            <a:avLst/>
          </a:prstGeom>
          <a:noFill/>
        </p:spPr>
        <p:txBody>
          <a:bodyPr wrap="none" rtlCol="1">
            <a:spAutoFit/>
          </a:bodyPr>
          <a:lstStyle/>
          <a:p>
            <a:r>
              <a:rPr lang="en-US" sz="1400" dirty="0" smtClean="0"/>
              <a:t>Sensing</a:t>
            </a:r>
            <a:endParaRPr lang="fa-IR" sz="1400" dirty="0"/>
          </a:p>
        </p:txBody>
      </p:sp>
      <p:sp>
        <p:nvSpPr>
          <p:cNvPr id="28" name="TextBox 27"/>
          <p:cNvSpPr txBox="1"/>
          <p:nvPr/>
        </p:nvSpPr>
        <p:spPr>
          <a:xfrm>
            <a:off x="7512737" y="2342782"/>
            <a:ext cx="947695" cy="307777"/>
          </a:xfrm>
          <a:prstGeom prst="rect">
            <a:avLst/>
          </a:prstGeom>
          <a:noFill/>
        </p:spPr>
        <p:txBody>
          <a:bodyPr wrap="none" rtlCol="1">
            <a:spAutoFit/>
          </a:bodyPr>
          <a:lstStyle/>
          <a:p>
            <a:r>
              <a:rPr lang="en-US" sz="1400" dirty="0" smtClean="0"/>
              <a:t>Effecting</a:t>
            </a:r>
            <a:endParaRPr lang="fa-IR" sz="1400" dirty="0"/>
          </a:p>
        </p:txBody>
      </p:sp>
      <p:sp>
        <p:nvSpPr>
          <p:cNvPr id="29" name="TextBox 28"/>
          <p:cNvSpPr txBox="1"/>
          <p:nvPr/>
        </p:nvSpPr>
        <p:spPr>
          <a:xfrm>
            <a:off x="5664192" y="1521435"/>
            <a:ext cx="1140056" cy="523220"/>
          </a:xfrm>
          <a:prstGeom prst="rect">
            <a:avLst/>
          </a:prstGeom>
          <a:noFill/>
        </p:spPr>
        <p:txBody>
          <a:bodyPr wrap="none" rtlCol="1">
            <a:spAutoFit/>
          </a:bodyPr>
          <a:lstStyle/>
          <a:p>
            <a:r>
              <a:rPr lang="en-US" sz="1400" dirty="0" smtClean="0"/>
              <a:t>Adaptation</a:t>
            </a:r>
          </a:p>
          <a:p>
            <a:pPr algn="ctr"/>
            <a:r>
              <a:rPr lang="en-US" sz="1400" dirty="0" smtClean="0"/>
              <a:t>Engine</a:t>
            </a:r>
            <a:endParaRPr lang="fa-IR" sz="1400" dirty="0"/>
          </a:p>
        </p:txBody>
      </p:sp>
      <p:sp>
        <p:nvSpPr>
          <p:cNvPr id="30" name="TextBox 29"/>
          <p:cNvSpPr txBox="1"/>
          <p:nvPr/>
        </p:nvSpPr>
        <p:spPr>
          <a:xfrm>
            <a:off x="5724128" y="3212976"/>
            <a:ext cx="1061509" cy="523220"/>
          </a:xfrm>
          <a:prstGeom prst="rect">
            <a:avLst/>
          </a:prstGeom>
          <a:noFill/>
        </p:spPr>
        <p:txBody>
          <a:bodyPr wrap="none" rtlCol="1">
            <a:spAutoFit/>
          </a:bodyPr>
          <a:lstStyle/>
          <a:p>
            <a:r>
              <a:rPr lang="en-US" sz="1400" dirty="0" smtClean="0"/>
              <a:t>Adaptable</a:t>
            </a:r>
          </a:p>
          <a:p>
            <a:pPr algn="ctr"/>
            <a:r>
              <a:rPr lang="en-US" sz="1400" dirty="0" err="1" smtClean="0"/>
              <a:t>Softwere</a:t>
            </a:r>
            <a:endParaRPr lang="fa-IR" sz="1400" dirty="0"/>
          </a:p>
        </p:txBody>
      </p:sp>
      <p:sp>
        <p:nvSpPr>
          <p:cNvPr id="32" name="Rectangle 31"/>
          <p:cNvSpPr/>
          <p:nvPr/>
        </p:nvSpPr>
        <p:spPr>
          <a:xfrm>
            <a:off x="7416430" y="116632"/>
            <a:ext cx="1116010" cy="507831"/>
          </a:xfrm>
          <a:prstGeom prst="rect">
            <a:avLst/>
          </a:prstGeom>
        </p:spPr>
        <p:txBody>
          <a:bodyPr wrap="none">
            <a:spAutoFit/>
          </a:bodyPr>
          <a:lstStyle/>
          <a:p>
            <a:pPr algn="just" rtl="1">
              <a:lnSpc>
                <a:spcPct val="150000"/>
              </a:lnSpc>
            </a:pPr>
            <a:r>
              <a:rPr lang="fa-IR" b="1" dirty="0" smtClean="0"/>
              <a:t>انواع تطبیق</a:t>
            </a:r>
            <a:endParaRPr lang="fa-IR" b="1" dirty="0"/>
          </a:p>
        </p:txBody>
      </p:sp>
      <p:sp>
        <p:nvSpPr>
          <p:cNvPr id="33" name="TextBox 32"/>
          <p:cNvSpPr txBox="1"/>
          <p:nvPr/>
        </p:nvSpPr>
        <p:spPr>
          <a:xfrm>
            <a:off x="5942435" y="4463241"/>
            <a:ext cx="973343" cy="307777"/>
          </a:xfrm>
          <a:prstGeom prst="rect">
            <a:avLst/>
          </a:prstGeom>
          <a:noFill/>
        </p:spPr>
        <p:txBody>
          <a:bodyPr wrap="none" rtlCol="1">
            <a:spAutoFit/>
          </a:bodyPr>
          <a:lstStyle/>
          <a:p>
            <a:r>
              <a:rPr lang="fa-IR" sz="1400" dirty="0" smtClean="0"/>
              <a:t>تطبیق خارجی</a:t>
            </a:r>
            <a:endParaRPr lang="fa-IR" sz="1400" dirty="0"/>
          </a:p>
        </p:txBody>
      </p:sp>
      <p:sp>
        <p:nvSpPr>
          <p:cNvPr id="34" name="TextBox 33"/>
          <p:cNvSpPr txBox="1"/>
          <p:nvPr/>
        </p:nvSpPr>
        <p:spPr>
          <a:xfrm>
            <a:off x="1438417" y="4437112"/>
            <a:ext cx="920445" cy="307777"/>
          </a:xfrm>
          <a:prstGeom prst="rect">
            <a:avLst/>
          </a:prstGeom>
          <a:noFill/>
        </p:spPr>
        <p:txBody>
          <a:bodyPr wrap="none" rtlCol="1">
            <a:spAutoFit/>
          </a:bodyPr>
          <a:lstStyle/>
          <a:p>
            <a:r>
              <a:rPr lang="fa-IR" sz="1400" dirty="0" smtClean="0"/>
              <a:t>تطبیق داخلی</a:t>
            </a:r>
            <a:endParaRPr lang="fa-IR" sz="1400" dirty="0"/>
          </a:p>
        </p:txBody>
      </p:sp>
      <p:sp>
        <p:nvSpPr>
          <p:cNvPr id="6" name="Slide Number Placeholder 5"/>
          <p:cNvSpPr>
            <a:spLocks noGrp="1"/>
          </p:cNvSpPr>
          <p:nvPr>
            <p:ph type="sldNum" sz="quarter" idx="12"/>
          </p:nvPr>
        </p:nvSpPr>
        <p:spPr/>
        <p:txBody>
          <a:bodyPr/>
          <a:lstStyle/>
          <a:p>
            <a:fld id="{73CC4D00-F378-4402-8A7E-F6357BEDF28B}" type="slidenum">
              <a:rPr lang="en-US" smtClean="0"/>
              <a:pPr/>
              <a:t>25</a:t>
            </a:fld>
            <a:endParaRPr lang="en-US"/>
          </a:p>
        </p:txBody>
      </p:sp>
      <p:sp>
        <p:nvSpPr>
          <p:cNvPr id="31" name="TextBox 30"/>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692163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500"/>
                                        <p:tgtEl>
                                          <p:spTgt spid="2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500"/>
                                        <p:tgtEl>
                                          <p:spTgt spid="2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500"/>
                                        <p:tgtEl>
                                          <p:spTgt spid="3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fade">
                                      <p:cBhvr>
                                        <p:cTn id="57" dur="500"/>
                                        <p:tgtEl>
                                          <p:spTgt spid="2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fade">
                                      <p:cBhvr>
                                        <p:cTn id="6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7" grpId="0" animBg="1"/>
      <p:bldP spid="16" grpId="0" animBg="1"/>
      <p:bldP spid="18" grpId="0" animBg="1"/>
      <p:bldP spid="19" grpId="0" animBg="1"/>
      <p:bldP spid="20" grpId="0" animBg="1"/>
      <p:bldP spid="21" grpId="0" animBg="1"/>
      <p:bldP spid="22" grpId="0" animBg="1"/>
      <p:bldP spid="10" grpId="0"/>
      <p:bldP spid="24" grpId="0"/>
      <p:bldP spid="25" grpId="0"/>
      <p:bldP spid="26" grpId="0"/>
      <p:bldP spid="27" grpId="0"/>
      <p:bldP spid="28" grpId="0"/>
      <p:bldP spid="29" grpId="0"/>
      <p:bldP spid="30" grpId="0"/>
      <p:bldP spid="32" grpId="0"/>
      <p:bldP spid="33" grpId="0"/>
      <p:bldP spid="3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4048" y="260648"/>
            <a:ext cx="3841116"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خصوصیات زمانی</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Rectangle 7"/>
          <p:cNvSpPr/>
          <p:nvPr/>
        </p:nvSpPr>
        <p:spPr>
          <a:xfrm>
            <a:off x="683568" y="1130183"/>
            <a:ext cx="8064896" cy="473206"/>
          </a:xfrm>
          <a:prstGeom prst="rect">
            <a:avLst/>
          </a:prstGeom>
        </p:spPr>
        <p:txBody>
          <a:bodyPr wrap="square">
            <a:spAutoFit/>
          </a:bodyPr>
          <a:lstStyle/>
          <a:p>
            <a:pPr marL="285750" indent="-285750" algn="just" rtl="1">
              <a:lnSpc>
                <a:spcPct val="150000"/>
              </a:lnSpc>
              <a:buBlip>
                <a:blip r:embed="rId4"/>
              </a:buBlip>
            </a:pPr>
            <a:r>
              <a:rPr lang="fa-IR" b="1" dirty="0"/>
              <a:t>تطبیق واکنشی یا تطبیق پیشگویانه</a:t>
            </a:r>
            <a:endParaRPr lang="fa-IR" b="1" dirty="0" smtClean="0"/>
          </a:p>
        </p:txBody>
      </p:sp>
      <p:sp>
        <p:nvSpPr>
          <p:cNvPr id="11" name="Rectangle 10"/>
          <p:cNvSpPr/>
          <p:nvPr/>
        </p:nvSpPr>
        <p:spPr>
          <a:xfrm>
            <a:off x="683568" y="1666183"/>
            <a:ext cx="8064896" cy="473206"/>
          </a:xfrm>
          <a:prstGeom prst="rect">
            <a:avLst/>
          </a:prstGeom>
        </p:spPr>
        <p:txBody>
          <a:bodyPr wrap="square">
            <a:spAutoFit/>
          </a:bodyPr>
          <a:lstStyle/>
          <a:p>
            <a:pPr marL="285750" indent="-285750" algn="just" rtl="1">
              <a:lnSpc>
                <a:spcPct val="150000"/>
              </a:lnSpc>
              <a:buBlip>
                <a:blip r:embed="rId4"/>
              </a:buBlip>
            </a:pPr>
            <a:r>
              <a:rPr lang="fa-IR" b="1" dirty="0"/>
              <a:t>پایش پیوسته یا تطبیق پذیر</a:t>
            </a:r>
            <a:endParaRPr lang="fa-IR" b="1" dirty="0" smtClean="0"/>
          </a:p>
        </p:txBody>
      </p:sp>
      <p:sp>
        <p:nvSpPr>
          <p:cNvPr id="15" name="Rectangle 14"/>
          <p:cNvSpPr/>
          <p:nvPr/>
        </p:nvSpPr>
        <p:spPr>
          <a:xfrm>
            <a:off x="4431129" y="2642711"/>
            <a:ext cx="4389343"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دغدغه های ارتباطی</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3" name="Rectangle 12"/>
          <p:cNvSpPr/>
          <p:nvPr/>
        </p:nvSpPr>
        <p:spPr>
          <a:xfrm>
            <a:off x="683568" y="3715938"/>
            <a:ext cx="8064896" cy="473206"/>
          </a:xfrm>
          <a:prstGeom prst="rect">
            <a:avLst/>
          </a:prstGeom>
        </p:spPr>
        <p:txBody>
          <a:bodyPr wrap="square">
            <a:spAutoFit/>
          </a:bodyPr>
          <a:lstStyle/>
          <a:p>
            <a:pPr marL="285750" indent="-285750" algn="just" rtl="1">
              <a:lnSpc>
                <a:spcPct val="150000"/>
              </a:lnSpc>
              <a:buBlip>
                <a:blip r:embed="rId4"/>
              </a:buBlip>
            </a:pPr>
            <a:r>
              <a:rPr lang="fa-IR" b="1" dirty="0" smtClean="0"/>
              <a:t>مشارکت انسان</a:t>
            </a:r>
          </a:p>
        </p:txBody>
      </p:sp>
      <p:sp>
        <p:nvSpPr>
          <p:cNvPr id="14" name="Rectangle 13"/>
          <p:cNvSpPr/>
          <p:nvPr/>
        </p:nvSpPr>
        <p:spPr>
          <a:xfrm>
            <a:off x="683568" y="4251938"/>
            <a:ext cx="8064896" cy="473206"/>
          </a:xfrm>
          <a:prstGeom prst="rect">
            <a:avLst/>
          </a:prstGeom>
        </p:spPr>
        <p:txBody>
          <a:bodyPr wrap="square">
            <a:spAutoFit/>
          </a:bodyPr>
          <a:lstStyle/>
          <a:p>
            <a:pPr marL="285750" indent="-285750" algn="just" rtl="1">
              <a:lnSpc>
                <a:spcPct val="150000"/>
              </a:lnSpc>
              <a:buBlip>
                <a:blip r:embed="rId4"/>
              </a:buBlip>
            </a:pPr>
            <a:r>
              <a:rPr lang="fa-IR" b="1" dirty="0" smtClean="0"/>
              <a:t>اعتماد</a:t>
            </a:r>
          </a:p>
        </p:txBody>
      </p:sp>
      <p:sp>
        <p:nvSpPr>
          <p:cNvPr id="17" name="Rectangle 16"/>
          <p:cNvSpPr/>
          <p:nvPr/>
        </p:nvSpPr>
        <p:spPr>
          <a:xfrm>
            <a:off x="683568" y="4755994"/>
            <a:ext cx="8064896" cy="473206"/>
          </a:xfrm>
          <a:prstGeom prst="rect">
            <a:avLst/>
          </a:prstGeom>
        </p:spPr>
        <p:txBody>
          <a:bodyPr wrap="square">
            <a:spAutoFit/>
          </a:bodyPr>
          <a:lstStyle/>
          <a:p>
            <a:pPr marL="285750" indent="-285750" algn="just" rtl="1">
              <a:lnSpc>
                <a:spcPct val="150000"/>
              </a:lnSpc>
              <a:buBlip>
                <a:blip r:embed="rId4"/>
              </a:buBlip>
            </a:pPr>
            <a:r>
              <a:rPr lang="fa-IR" b="1" dirty="0"/>
              <a:t>پشتیبانی از ارتباط بین عناصر داخلی</a:t>
            </a:r>
            <a:endParaRPr lang="fa-IR" b="1" dirty="0" smtClean="0"/>
          </a:p>
        </p:txBody>
      </p:sp>
      <p:sp>
        <p:nvSpPr>
          <p:cNvPr id="6" name="Slide Number Placeholder 5"/>
          <p:cNvSpPr>
            <a:spLocks noGrp="1"/>
          </p:cNvSpPr>
          <p:nvPr>
            <p:ph type="sldNum" sz="quarter" idx="12"/>
          </p:nvPr>
        </p:nvSpPr>
        <p:spPr/>
        <p:txBody>
          <a:bodyPr/>
          <a:lstStyle/>
          <a:p>
            <a:fld id="{73CC4D00-F378-4402-8A7E-F6357BEDF28B}" type="slidenum">
              <a:rPr lang="en-US" smtClean="0"/>
              <a:pPr/>
              <a:t>26</a:t>
            </a:fld>
            <a:endParaRPr lang="en-US"/>
          </a:p>
        </p:txBody>
      </p:sp>
      <p:sp>
        <p:nvSpPr>
          <p:cNvPr id="16" name="TextBox 15"/>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8600333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1" grpId="0"/>
      <p:bldP spid="15" grpId="0"/>
      <p:bldP spid="13" grpId="0"/>
      <p:bldP spid="14" grpId="0"/>
      <p:bldP spid="1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3CC4D00-F378-4402-8A7E-F6357BEDF28B}" type="slidenum">
              <a:rPr lang="en-US" smtClean="0"/>
              <a:pPr/>
              <a:t>27</a:t>
            </a:fld>
            <a:endParaRPr lang="en-US"/>
          </a:p>
        </p:txBody>
      </p:sp>
      <p:sp>
        <p:nvSpPr>
          <p:cNvPr id="6" name="TextBox 5"/>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Rectangle 3"/>
          <p:cNvSpPr/>
          <p:nvPr/>
        </p:nvSpPr>
        <p:spPr>
          <a:xfrm>
            <a:off x="1907704" y="260648"/>
            <a:ext cx="6938118"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چهارچوب یک سیستم تطبیق پذیر</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Rectangle 6"/>
          <p:cNvSpPr/>
          <p:nvPr/>
        </p:nvSpPr>
        <p:spPr>
          <a:xfrm>
            <a:off x="683568" y="1130183"/>
            <a:ext cx="8064896" cy="1754326"/>
          </a:xfrm>
          <a:prstGeom prst="rect">
            <a:avLst/>
          </a:prstGeom>
        </p:spPr>
        <p:txBody>
          <a:bodyPr wrap="square">
            <a:spAutoFit/>
          </a:bodyPr>
          <a:lstStyle/>
          <a:p>
            <a:pPr algn="just" rtl="1">
              <a:lnSpc>
                <a:spcPct val="150000"/>
              </a:lnSpc>
            </a:pPr>
            <a:r>
              <a:rPr lang="fa-IR" dirty="0" smtClean="0"/>
              <a:t>در اینجا سعی می گردد که یک چارچوب برای یک زیرسیستم تطبیق پذیر ترسیم شود تا بتوان ابعاد مختلف آن را در یک سیستم نرم افزاری تدوین نمود. هدف از تدوین چنین چارچوبی آن است که بتوان مصادیق تطبیق پذیری در سیستم هماهنگی(کروگرافی) سرویس ها را یافت. می توان یک زیرسیستم تطبیق پذیر توسعه ای را به صورت زیر ، ساده تعریف نمود:</a:t>
            </a:r>
            <a:endParaRPr lang="en-US" dirty="0"/>
          </a:p>
        </p:txBody>
      </p:sp>
      <p:sp>
        <p:nvSpPr>
          <p:cNvPr id="8" name="Rectangle 7"/>
          <p:cNvSpPr/>
          <p:nvPr/>
        </p:nvSpPr>
        <p:spPr>
          <a:xfrm>
            <a:off x="683568" y="2861426"/>
            <a:ext cx="8064896" cy="515526"/>
          </a:xfrm>
          <a:prstGeom prst="rect">
            <a:avLst/>
          </a:prstGeom>
        </p:spPr>
        <p:txBody>
          <a:bodyPr wrap="square">
            <a:spAutoFit/>
          </a:bodyPr>
          <a:lstStyle/>
          <a:p>
            <a:pPr algn="ctr" rtl="1">
              <a:lnSpc>
                <a:spcPct val="150000"/>
              </a:lnSpc>
            </a:pPr>
            <a:r>
              <a:rPr lang="fa-IR" sz="2000" b="1" dirty="0">
                <a:effectLst>
                  <a:outerShdw blurRad="38100" dist="38100" dir="2700000" algn="tl">
                    <a:srgbClr val="000000">
                      <a:alpha val="43137"/>
                    </a:srgbClr>
                  </a:outerShdw>
                </a:effectLst>
              </a:rPr>
              <a:t>زیرسیستم تطبیق پذیر توسعه </a:t>
            </a:r>
            <a:r>
              <a:rPr lang="fa-IR" sz="2000" b="1" dirty="0" smtClean="0">
                <a:effectLst>
                  <a:outerShdw blurRad="38100" dist="38100" dir="2700000" algn="tl">
                    <a:srgbClr val="000000">
                      <a:alpha val="43137"/>
                    </a:srgbClr>
                  </a:outerShdw>
                </a:effectLst>
              </a:rPr>
              <a:t>ای = </a:t>
            </a:r>
            <a:r>
              <a:rPr lang="fa-IR" sz="2000" b="1" dirty="0">
                <a:effectLst>
                  <a:outerShdw blurRad="38100" dist="38100" dir="2700000" algn="tl">
                    <a:srgbClr val="000000">
                      <a:alpha val="43137"/>
                    </a:srgbClr>
                  </a:outerShdw>
                </a:effectLst>
              </a:rPr>
              <a:t>ساختار پویا+ مدیریت تطبیق پذیری</a:t>
            </a:r>
            <a:endParaRPr lang="en-US" sz="2000" b="1" dirty="0">
              <a:effectLst>
                <a:outerShdw blurRad="38100" dist="38100" dir="2700000" algn="tl">
                  <a:srgbClr val="000000">
                    <a:alpha val="43137"/>
                  </a:srgbClr>
                </a:outerShdw>
              </a:effectLst>
            </a:endParaRPr>
          </a:p>
        </p:txBody>
      </p:sp>
      <p:sp>
        <p:nvSpPr>
          <p:cNvPr id="9" name="Rectangle 8"/>
          <p:cNvSpPr/>
          <p:nvPr/>
        </p:nvSpPr>
        <p:spPr>
          <a:xfrm>
            <a:off x="683568" y="3762906"/>
            <a:ext cx="8064896" cy="2135200"/>
          </a:xfrm>
          <a:prstGeom prst="rect">
            <a:avLst/>
          </a:prstGeom>
        </p:spPr>
        <p:txBody>
          <a:bodyPr wrap="square">
            <a:spAutoFit/>
          </a:bodyPr>
          <a:lstStyle/>
          <a:p>
            <a:pPr algn="just" rtl="1">
              <a:lnSpc>
                <a:spcPct val="150000"/>
              </a:lnSpc>
            </a:pPr>
            <a:r>
              <a:rPr lang="fa-IR" dirty="0"/>
              <a:t>مدیریت تطبیق پذیری شامل فعالیت هایی مانند مانیتورینگ سیستم، پیکربندی مجدد ساختار، تنظیم قوانین رفتار سیستم روی ساختار می باشد. بر اساس این تعریف مشخص است که وجود یک سیستم با ساختار پویا برای یک زیرسیستم تطبیق پذیر توسعه ای لازم است، گرچه کافی نیست. زیرا لازم است یک مکانیزم مدیریتی باشد که بتواند تشخیص دهد کی و چگونه این ساختار مجددا تنظیم گردد تا وضعیت خود را در مقابل تغییرات پایدار نگه دارد. </a:t>
            </a:r>
            <a:endParaRPr lang="en-US" dirty="0"/>
          </a:p>
        </p:txBody>
      </p:sp>
    </p:spTree>
    <p:extLst>
      <p:ext uri="{BB962C8B-B14F-4D97-AF65-F5344CB8AC3E}">
        <p14:creationId xmlns:p14="http://schemas.microsoft.com/office/powerpoint/2010/main" val="1411116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3CC4D00-F378-4402-8A7E-F6357BEDF28B}" type="slidenum">
              <a:rPr lang="en-US" smtClean="0"/>
              <a:pPr/>
              <a:t>28</a:t>
            </a:fld>
            <a:endParaRPr lang="en-US"/>
          </a:p>
        </p:txBody>
      </p:sp>
      <p:sp>
        <p:nvSpPr>
          <p:cNvPr id="6" name="TextBox 5"/>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Rectangle 3"/>
          <p:cNvSpPr/>
          <p:nvPr/>
        </p:nvSpPr>
        <p:spPr>
          <a:xfrm>
            <a:off x="506598" y="260648"/>
            <a:ext cx="8587608" cy="584775"/>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تطبیق پذیری سیستم های نرم افزاری از دیدگاه </a:t>
            </a:r>
            <a:r>
              <a:rPr lang="fa-IR"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معماری</a:t>
            </a:r>
            <a:endParaRPr lang="en-US" sz="32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Rectangle 6"/>
          <p:cNvSpPr/>
          <p:nvPr/>
        </p:nvSpPr>
        <p:spPr>
          <a:xfrm>
            <a:off x="683568" y="1130183"/>
            <a:ext cx="8064896" cy="1719702"/>
          </a:xfrm>
          <a:prstGeom prst="rect">
            <a:avLst/>
          </a:prstGeom>
        </p:spPr>
        <p:txBody>
          <a:bodyPr wrap="square">
            <a:spAutoFit/>
          </a:bodyPr>
          <a:lstStyle/>
          <a:p>
            <a:pPr algn="just" rtl="1">
              <a:lnSpc>
                <a:spcPct val="150000"/>
              </a:lnSpc>
            </a:pPr>
            <a:r>
              <a:rPr lang="fa-IR" dirty="0"/>
              <a:t>تطبیق پذیری سیستم های نرم افزاری از دیدگاه معماری می تواند به طور کلی به دو نوع کارکردی و غیر کارکردی (ساختاری) تقسیم </a:t>
            </a:r>
            <a:r>
              <a:rPr lang="fa-IR" dirty="0" smtClean="0"/>
              <a:t>شود.</a:t>
            </a:r>
          </a:p>
          <a:p>
            <a:pPr algn="just" rtl="1">
              <a:lnSpc>
                <a:spcPct val="150000"/>
              </a:lnSpc>
            </a:pPr>
            <a:r>
              <a:rPr lang="fa-IR" dirty="0" smtClean="0"/>
              <a:t>در </a:t>
            </a:r>
            <a:r>
              <a:rPr lang="fa-IR" dirty="0"/>
              <a:t>نوع اول باز(پیکربندی) در مولفه های کاری سیستم اتفاق می افتد و در نوع دوم این پیکربندی در ویژگیهای کیفی ( امنیت، دسترسی، کارایی و...) یک مولفه و یا ارتباط آنها اتفاق  می افتد.  </a:t>
            </a:r>
            <a:endParaRPr lang="en-US" dirty="0"/>
          </a:p>
        </p:txBody>
      </p:sp>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2411760" y="2982704"/>
            <a:ext cx="4430614" cy="2894568"/>
          </a:xfrm>
          <a:prstGeom prst="rect">
            <a:avLst/>
          </a:prstGeom>
          <a:noFill/>
          <a:ln>
            <a:noFill/>
          </a:ln>
        </p:spPr>
      </p:pic>
    </p:spTree>
    <p:extLst>
      <p:ext uri="{BB962C8B-B14F-4D97-AF65-F5344CB8AC3E}">
        <p14:creationId xmlns:p14="http://schemas.microsoft.com/office/powerpoint/2010/main" val="3660835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3CC4D00-F378-4402-8A7E-F6357BEDF28B}" type="slidenum">
              <a:rPr lang="en-US" smtClean="0"/>
              <a:pPr/>
              <a:t>29</a:t>
            </a:fld>
            <a:endParaRPr lang="en-US"/>
          </a:p>
        </p:txBody>
      </p:sp>
      <p:sp>
        <p:nvSpPr>
          <p:cNvPr id="6" name="TextBox 5"/>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Rectangle 3"/>
          <p:cNvSpPr/>
          <p:nvPr/>
        </p:nvSpPr>
        <p:spPr>
          <a:xfrm>
            <a:off x="611560" y="116632"/>
            <a:ext cx="8329524" cy="523220"/>
          </a:xfrm>
          <a:prstGeom prst="rect">
            <a:avLst/>
          </a:prstGeom>
          <a:noFill/>
        </p:spPr>
        <p:txBody>
          <a:bodyPr wrap="none" lIns="91440" tIns="45720" rIns="91440" bIns="45720">
            <a:spAutoFit/>
          </a:bodyPr>
          <a:lstStyle/>
          <a:p>
            <a:pPr marL="685800" indent="-685800" algn="ctr" rtl="1">
              <a:buBlip>
                <a:blip r:embed="rId3"/>
              </a:buBlip>
            </a:pPr>
            <a:r>
              <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فهرستی از نیازهای تطبیق-پذیری در سیستم های نرم افزاری</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11" name="Table 10"/>
          <p:cNvGraphicFramePr>
            <a:graphicFrameLocks noGrp="1"/>
          </p:cNvGraphicFramePr>
          <p:nvPr>
            <p:extLst>
              <p:ext uri="{D42A27DB-BD31-4B8C-83A1-F6EECF244321}">
                <p14:modId xmlns:p14="http://schemas.microsoft.com/office/powerpoint/2010/main" val="2575539940"/>
              </p:ext>
            </p:extLst>
          </p:nvPr>
        </p:nvGraphicFramePr>
        <p:xfrm>
          <a:off x="395535" y="825880"/>
          <a:ext cx="8496945" cy="4187296"/>
        </p:xfrm>
        <a:graphic>
          <a:graphicData uri="http://schemas.openxmlformats.org/drawingml/2006/table">
            <a:tbl>
              <a:tblPr rtl="1" firstRow="1" bandRow="1">
                <a:tableStyleId>{3C2FFA5D-87B4-456A-9821-1D502468CF0F}</a:tableStyleId>
              </a:tblPr>
              <a:tblGrid>
                <a:gridCol w="680029"/>
                <a:gridCol w="1406112"/>
                <a:gridCol w="6410804"/>
              </a:tblGrid>
              <a:tr h="370840">
                <a:tc>
                  <a:txBody>
                    <a:bodyPr/>
                    <a:lstStyle/>
                    <a:p>
                      <a:pPr algn="ctr" rtl="1"/>
                      <a:r>
                        <a:rPr lang="fa-IR" dirty="0" smtClean="0"/>
                        <a:t>طبقه</a:t>
                      </a:r>
                      <a:endParaRPr lang="fa-IR" dirty="0"/>
                    </a:p>
                  </a:txBody>
                  <a:tcPr/>
                </a:tc>
                <a:tc>
                  <a:txBody>
                    <a:bodyPr/>
                    <a:lstStyle/>
                    <a:p>
                      <a:pPr algn="ctr" rtl="1"/>
                      <a:r>
                        <a:rPr lang="fa-IR" dirty="0" smtClean="0"/>
                        <a:t>خصوصیت</a:t>
                      </a:r>
                      <a:endParaRPr lang="fa-IR" dirty="0"/>
                    </a:p>
                  </a:txBody>
                  <a:tcPr/>
                </a:tc>
                <a:tc>
                  <a:txBody>
                    <a:bodyPr/>
                    <a:lstStyle/>
                    <a:p>
                      <a:pPr algn="ctr" rtl="1"/>
                      <a:r>
                        <a:rPr lang="fa-IR" dirty="0" smtClean="0"/>
                        <a:t>توصیف</a:t>
                      </a:r>
                      <a:endParaRPr lang="fa-IR" dirty="0"/>
                    </a:p>
                  </a:txBody>
                  <a:tcPr/>
                </a:tc>
              </a:tr>
              <a:tr h="1152160">
                <a:tc rowSpan="4">
                  <a:txBody>
                    <a:bodyPr/>
                    <a:lstStyle/>
                    <a:p>
                      <a:pPr algn="r" rtl="1"/>
                      <a:endParaRPr lang="fa-IR" dirty="0"/>
                    </a:p>
                  </a:txBody>
                  <a:tcPr/>
                </a:tc>
                <a:tc>
                  <a:txBody>
                    <a:bodyPr/>
                    <a:lstStyle/>
                    <a:p>
                      <a:pPr indent="13335" algn="r" rtl="1">
                        <a:lnSpc>
                          <a:spcPct val="150000"/>
                        </a:lnSpc>
                        <a:spcAft>
                          <a:spcPts val="0"/>
                        </a:spcAft>
                      </a:pPr>
                      <a:r>
                        <a:rPr kumimoji="0" lang="fa-IR" sz="1400" b="1" kern="1200" dirty="0" smtClean="0">
                          <a:solidFill>
                            <a:schemeClr val="dk1"/>
                          </a:solidFill>
                          <a:effectLst>
                            <a:outerShdw blurRad="38100" dist="38100" dir="2700000" algn="tl">
                              <a:srgbClr val="000000">
                                <a:alpha val="43137"/>
                              </a:srgbClr>
                            </a:outerShdw>
                          </a:effectLst>
                          <a:latin typeface="+mn-lt"/>
                          <a:ea typeface="+mn-ea"/>
                          <a:cs typeface="+mn-cs"/>
                        </a:rPr>
                        <a:t>باز(پیکربندی) ساختار و ویژگی های غیرکارکردی (کیفی) </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lnSpc>
                          <a:spcPct val="150000"/>
                        </a:lnSpc>
                      </a:pPr>
                      <a:r>
                        <a:rPr kumimoji="0" lang="fa-IR" sz="1800" kern="1200" dirty="0" smtClean="0">
                          <a:solidFill>
                            <a:schemeClr val="dk1"/>
                          </a:solidFill>
                          <a:effectLst/>
                          <a:latin typeface="+mn-lt"/>
                          <a:ea typeface="+mn-ea"/>
                          <a:cs typeface="+mn-cs"/>
                        </a:rPr>
                        <a:t>آیا امکان مانیتورینگ مولفه ها و تنظیم رفتار سیستم متناسب با آن وجود دارد؟</a:t>
                      </a:r>
                      <a:endParaRPr lang="fa-IR" sz="1600" dirty="0">
                        <a:cs typeface="+mn-cs"/>
                      </a:endParaRPr>
                    </a:p>
                  </a:txBody>
                  <a:tcPr/>
                </a:tc>
              </a:tr>
              <a:tr h="864096">
                <a:tc vMerge="1">
                  <a:txBody>
                    <a:bodyPr/>
                    <a:lstStyle/>
                    <a:p>
                      <a:pPr algn="r" rtl="1"/>
                      <a:endParaRPr lang="fa-IR" dirty="0"/>
                    </a:p>
                  </a:txBody>
                  <a:tcPr/>
                </a:tc>
                <a:tc>
                  <a:txBody>
                    <a:bodyPr/>
                    <a:lstStyle/>
                    <a:p>
                      <a:pPr indent="13335" algn="r" rtl="1">
                        <a:lnSpc>
                          <a:spcPct val="150000"/>
                        </a:lnSpc>
                        <a:spcAft>
                          <a:spcPts val="0"/>
                        </a:spcAft>
                      </a:pPr>
                      <a:r>
                        <a:rPr kumimoji="0" lang="fa-IR" sz="1400" b="1" kern="1200" dirty="0" smtClean="0">
                          <a:solidFill>
                            <a:schemeClr val="dk1"/>
                          </a:solidFill>
                          <a:effectLst>
                            <a:outerShdw blurRad="38100" dist="38100" dir="2700000" algn="tl">
                              <a:srgbClr val="000000">
                                <a:alpha val="43137"/>
                              </a:srgbClr>
                            </a:outerShdw>
                          </a:effectLst>
                          <a:latin typeface="+mn-lt"/>
                          <a:ea typeface="+mn-ea"/>
                          <a:cs typeface="+mn-cs"/>
                        </a:rPr>
                        <a:t>امکان تنظیم قوانین و محدودیت ها</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lnSpc>
                          <a:spcPct val="150000"/>
                        </a:lnSpc>
                      </a:pPr>
                      <a:r>
                        <a:rPr kumimoji="0" lang="fa-IR" sz="1800" kern="1200" dirty="0" smtClean="0">
                          <a:solidFill>
                            <a:schemeClr val="dk1"/>
                          </a:solidFill>
                          <a:effectLst/>
                          <a:latin typeface="+mn-lt"/>
                          <a:ea typeface="+mn-ea"/>
                          <a:cs typeface="+mn-cs"/>
                        </a:rPr>
                        <a:t>آیا یک تابع می تواند  محدودیت هایی که رفتارش را  کنترل می کنند، تغییر دهد؟</a:t>
                      </a:r>
                      <a:endParaRPr lang="fa-IR" sz="1600" dirty="0">
                        <a:cs typeface="+mn-cs"/>
                      </a:endParaRPr>
                    </a:p>
                  </a:txBody>
                  <a:tcPr/>
                </a:tc>
              </a:tr>
              <a:tr h="864096">
                <a:tc vMerge="1">
                  <a:txBody>
                    <a:bodyPr/>
                    <a:lstStyle/>
                    <a:p>
                      <a:pPr algn="r" rtl="1"/>
                      <a:endParaRPr lang="fa-IR" dirty="0"/>
                    </a:p>
                  </a:txBody>
                  <a:tcPr/>
                </a:tc>
                <a:tc>
                  <a:txBody>
                    <a:bodyPr/>
                    <a:lstStyle/>
                    <a:p>
                      <a:pPr indent="13335" algn="r" rtl="1">
                        <a:lnSpc>
                          <a:spcPct val="150000"/>
                        </a:lnSpc>
                        <a:spcAft>
                          <a:spcPts val="0"/>
                        </a:spcAft>
                      </a:pPr>
                      <a:r>
                        <a:rPr kumimoji="0" lang="fa-IR" sz="1400" b="1" kern="1200" dirty="0" smtClean="0">
                          <a:solidFill>
                            <a:schemeClr val="dk1"/>
                          </a:solidFill>
                          <a:effectLst>
                            <a:outerShdw blurRad="38100" dist="38100" dir="2700000" algn="tl">
                              <a:srgbClr val="000000">
                                <a:alpha val="43137"/>
                              </a:srgbClr>
                            </a:outerShdw>
                          </a:effectLst>
                          <a:latin typeface="+mn-lt"/>
                          <a:ea typeface="+mn-ea"/>
                          <a:cs typeface="+mn-cs"/>
                        </a:rPr>
                        <a:t>تعریف نیازهای کیفی در زمان اجرا </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lnSpc>
                          <a:spcPct val="150000"/>
                        </a:lnSpc>
                      </a:pPr>
                      <a:r>
                        <a:rPr kumimoji="0" lang="fa-IR" sz="1800" kern="1200" dirty="0" smtClean="0">
                          <a:solidFill>
                            <a:schemeClr val="dk1"/>
                          </a:solidFill>
                          <a:effectLst/>
                          <a:latin typeface="+mn-lt"/>
                          <a:ea typeface="+mn-ea"/>
                          <a:cs typeface="+mn-cs"/>
                        </a:rPr>
                        <a:t>آیا می توان کیفیت قابل انتظار از یک ترکیب (تعامل) را در زمان اجرا تغییر داد؟</a:t>
                      </a:r>
                      <a:endParaRPr lang="fa-IR" sz="1600" dirty="0">
                        <a:cs typeface="+mn-cs"/>
                      </a:endParaRPr>
                    </a:p>
                  </a:txBody>
                  <a:tcPr/>
                </a:tc>
              </a:tr>
              <a:tr h="936104">
                <a:tc vMerge="1">
                  <a:txBody>
                    <a:bodyPr/>
                    <a:lstStyle/>
                    <a:p>
                      <a:pPr algn="r" rtl="1"/>
                      <a:endParaRPr lang="fa-IR" dirty="0"/>
                    </a:p>
                  </a:txBody>
                  <a:tcPr/>
                </a:tc>
                <a:tc>
                  <a:txBody>
                    <a:bodyPr/>
                    <a:lstStyle/>
                    <a:p>
                      <a:pPr indent="13335" algn="r" rtl="1">
                        <a:lnSpc>
                          <a:spcPct val="150000"/>
                        </a:lnSpc>
                        <a:spcAft>
                          <a:spcPts val="0"/>
                        </a:spcAft>
                      </a:pPr>
                      <a:r>
                        <a:rPr kumimoji="0" lang="fa-IR" sz="1400" b="1" kern="1200" dirty="0" smtClean="0">
                          <a:solidFill>
                            <a:schemeClr val="dk1"/>
                          </a:solidFill>
                          <a:effectLst>
                            <a:outerShdw blurRad="38100" dist="38100" dir="2700000" algn="tl">
                              <a:srgbClr val="000000">
                                <a:alpha val="43137"/>
                              </a:srgbClr>
                            </a:outerShdw>
                          </a:effectLst>
                          <a:latin typeface="+mn-lt"/>
                          <a:ea typeface="+mn-ea"/>
                          <a:cs typeface="+mn-cs"/>
                        </a:rPr>
                        <a:t>ویژگی های کیفی چند بعدی</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lnSpc>
                          <a:spcPct val="150000"/>
                        </a:lnSpc>
                      </a:pPr>
                      <a:r>
                        <a:rPr kumimoji="0" lang="fa-IR" sz="1800" kern="1200" dirty="0" smtClean="0">
                          <a:solidFill>
                            <a:schemeClr val="dk1"/>
                          </a:solidFill>
                          <a:effectLst/>
                          <a:latin typeface="+mn-lt"/>
                          <a:ea typeface="+mn-ea"/>
                          <a:cs typeface="+mn-cs"/>
                        </a:rPr>
                        <a:t>آیا این امکان وجود دارد که یک مولفه بر حسب ویژگی های کیفی چند هدفه ارزیابی شود؟</a:t>
                      </a:r>
                      <a:endParaRPr lang="fa-IR" sz="1600" dirty="0">
                        <a:cs typeface="+mn-cs"/>
                      </a:endParaRPr>
                    </a:p>
                  </a:txBody>
                  <a:tcPr/>
                </a:tc>
              </a:tr>
            </a:tbl>
          </a:graphicData>
        </a:graphic>
      </p:graphicFrame>
      <p:sp>
        <p:nvSpPr>
          <p:cNvPr id="12" name="Rectangle 11"/>
          <p:cNvSpPr/>
          <p:nvPr/>
        </p:nvSpPr>
        <p:spPr>
          <a:xfrm rot="5400000">
            <a:off x="7262613" y="2616482"/>
            <a:ext cx="2624437" cy="584775"/>
          </a:xfrm>
          <a:prstGeom prst="rect">
            <a:avLst/>
          </a:prstGeom>
          <a:noFill/>
        </p:spPr>
        <p:txBody>
          <a:bodyPr wrap="none" lIns="91440" tIns="45720" rIns="91440" bIns="45720">
            <a:spAutoFit/>
          </a:bodyPr>
          <a:lstStyle/>
          <a:p>
            <a:pPr algn="ctr"/>
            <a:r>
              <a:rPr lang="fa-IR" sz="3200" dirty="0" smtClean="0">
                <a:ln w="18415" cmpd="sng">
                  <a:solidFill>
                    <a:schemeClr val="bg1"/>
                  </a:solidFill>
                  <a:prstDash val="solid"/>
                </a:ln>
                <a:solidFill>
                  <a:schemeClr val="bg1"/>
                </a:solidFill>
                <a:effectLst>
                  <a:outerShdw blurRad="63500" dir="3600000" algn="tl" rotWithShape="0">
                    <a:srgbClr val="000000">
                      <a:alpha val="70000"/>
                    </a:srgbClr>
                  </a:outerShdw>
                </a:effectLst>
              </a:rPr>
              <a:t>تنظیم مجدد قوانین</a:t>
            </a:r>
            <a:endParaRPr lang="fa-IR" sz="3200" b="0" cap="none" spc="0" dirty="0">
              <a:ln w="18415" cmpd="sng">
                <a:solidFill>
                  <a:schemeClr val="bg1"/>
                </a:solidFill>
                <a:prstDash val="solid"/>
              </a:ln>
              <a:solidFill>
                <a:schemeClr val="bg1"/>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660835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196752"/>
            <a:ext cx="8064896" cy="5170646"/>
          </a:xfrm>
          <a:prstGeom prst="rect">
            <a:avLst/>
          </a:prstGeom>
        </p:spPr>
        <p:txBody>
          <a:bodyPr wrap="square">
            <a:spAutoFit/>
          </a:bodyPr>
          <a:lstStyle/>
          <a:p>
            <a:pPr marL="285750" indent="-285750" algn="just" rtl="1">
              <a:lnSpc>
                <a:spcPct val="150000"/>
              </a:lnSpc>
              <a:buClr>
                <a:srgbClr val="002060"/>
              </a:buClr>
              <a:buFont typeface="Lucida Sans Unicode" pitchFamily="34" charset="0"/>
              <a:buChar char="♠"/>
            </a:pPr>
            <a:r>
              <a:rPr lang="fa-IR" sz="2000" dirty="0" smtClean="0">
                <a:solidFill>
                  <a:srgbClr val="002060"/>
                </a:solidFill>
                <a:cs typeface="B Titr" pitchFamily="2" charset="-78"/>
              </a:rPr>
              <a:t> مقدمه </a:t>
            </a:r>
          </a:p>
          <a:p>
            <a:pPr marL="285750" indent="-285750" algn="just" rtl="1">
              <a:lnSpc>
                <a:spcPct val="150000"/>
              </a:lnSpc>
              <a:buClr>
                <a:srgbClr val="002060"/>
              </a:buClr>
              <a:buFont typeface="Lucida Sans Unicode" pitchFamily="34" charset="0"/>
              <a:buChar char="♠"/>
            </a:pPr>
            <a:r>
              <a:rPr lang="fa-IR" sz="2000" dirty="0" smtClean="0">
                <a:solidFill>
                  <a:srgbClr val="002060"/>
                </a:solidFill>
                <a:cs typeface="B Titr" pitchFamily="2" charset="-78"/>
              </a:rPr>
              <a:t> تعریف ها</a:t>
            </a:r>
          </a:p>
          <a:p>
            <a:pPr marL="285750" indent="-285750" algn="just" rtl="1">
              <a:lnSpc>
                <a:spcPct val="150000"/>
              </a:lnSpc>
              <a:buClr>
                <a:srgbClr val="002060"/>
              </a:buClr>
              <a:buFont typeface="Lucida Sans Unicode" pitchFamily="34" charset="0"/>
              <a:buChar char="♠"/>
            </a:pPr>
            <a:r>
              <a:rPr lang="fa-IR" sz="2000" dirty="0">
                <a:solidFill>
                  <a:srgbClr val="002060"/>
                </a:solidFill>
                <a:cs typeface="B Titr" pitchFamily="2" charset="-78"/>
              </a:rPr>
              <a:t> </a:t>
            </a:r>
            <a:r>
              <a:rPr lang="fa-IR" sz="2000" dirty="0" smtClean="0">
                <a:solidFill>
                  <a:srgbClr val="002060"/>
                </a:solidFill>
                <a:cs typeface="B Titr" pitchFamily="2" charset="-78"/>
              </a:rPr>
              <a:t>سیستم های خود تطبیق</a:t>
            </a:r>
          </a:p>
          <a:p>
            <a:pPr marL="285750" indent="-285750" algn="just" rtl="1">
              <a:lnSpc>
                <a:spcPct val="150000"/>
              </a:lnSpc>
              <a:buClr>
                <a:srgbClr val="002060"/>
              </a:buClr>
              <a:buFont typeface="Lucida Sans Unicode" pitchFamily="34" charset="0"/>
              <a:buChar char="♠"/>
            </a:pPr>
            <a:r>
              <a:rPr lang="fa-IR" sz="2000" dirty="0">
                <a:solidFill>
                  <a:srgbClr val="002060"/>
                </a:solidFill>
                <a:cs typeface="B Titr" pitchFamily="2" charset="-78"/>
              </a:rPr>
              <a:t> </a:t>
            </a:r>
            <a:r>
              <a:rPr lang="fa-IR" sz="2000" dirty="0" smtClean="0">
                <a:solidFill>
                  <a:srgbClr val="002060"/>
                </a:solidFill>
                <a:cs typeface="B Titr" pitchFamily="2" charset="-78"/>
              </a:rPr>
              <a:t>ویژگی های خود - *</a:t>
            </a:r>
          </a:p>
          <a:p>
            <a:pPr marL="285750" indent="-285750" algn="just" rtl="1">
              <a:lnSpc>
                <a:spcPct val="150000"/>
              </a:lnSpc>
              <a:buClr>
                <a:srgbClr val="002060"/>
              </a:buClr>
              <a:buFont typeface="Lucida Sans Unicode" pitchFamily="34" charset="0"/>
              <a:buChar char="♠"/>
            </a:pPr>
            <a:r>
              <a:rPr lang="fa-IR" sz="2000" dirty="0">
                <a:solidFill>
                  <a:srgbClr val="002060"/>
                </a:solidFill>
                <a:cs typeface="B Titr" pitchFamily="2" charset="-78"/>
              </a:rPr>
              <a:t> </a:t>
            </a:r>
            <a:r>
              <a:rPr lang="fa-IR" sz="2000" dirty="0" smtClean="0">
                <a:solidFill>
                  <a:srgbClr val="002060"/>
                </a:solidFill>
                <a:cs typeface="B Titr" pitchFamily="2" charset="-78"/>
              </a:rPr>
              <a:t> استخراج نیازمندی های تطبیقی</a:t>
            </a:r>
          </a:p>
          <a:p>
            <a:pPr marL="285750" indent="-285750" algn="just" rtl="1">
              <a:lnSpc>
                <a:spcPct val="150000"/>
              </a:lnSpc>
              <a:buClr>
                <a:srgbClr val="002060"/>
              </a:buClr>
              <a:buFont typeface="Lucida Sans Unicode" pitchFamily="34" charset="0"/>
              <a:buChar char="♠"/>
            </a:pPr>
            <a:r>
              <a:rPr lang="fa-IR" sz="2000" dirty="0">
                <a:solidFill>
                  <a:srgbClr val="002060"/>
                </a:solidFill>
                <a:cs typeface="B Titr" pitchFamily="2" charset="-78"/>
              </a:rPr>
              <a:t> </a:t>
            </a:r>
            <a:r>
              <a:rPr lang="fa-IR" sz="2000" dirty="0" smtClean="0">
                <a:solidFill>
                  <a:srgbClr val="002060"/>
                </a:solidFill>
                <a:cs typeface="B Titr" pitchFamily="2" charset="-78"/>
              </a:rPr>
              <a:t>چرخه تطبیق</a:t>
            </a:r>
          </a:p>
          <a:p>
            <a:pPr marL="285750" indent="-285750" algn="just" rtl="1">
              <a:lnSpc>
                <a:spcPct val="150000"/>
              </a:lnSpc>
              <a:buClr>
                <a:srgbClr val="002060"/>
              </a:buClr>
              <a:buFont typeface="Lucida Sans Unicode" pitchFamily="34" charset="0"/>
              <a:buChar char="♠"/>
            </a:pPr>
            <a:r>
              <a:rPr lang="fa-IR" sz="2000" dirty="0">
                <a:solidFill>
                  <a:srgbClr val="002060"/>
                </a:solidFill>
                <a:cs typeface="B Titr" pitchFamily="2" charset="-78"/>
              </a:rPr>
              <a:t> </a:t>
            </a:r>
            <a:r>
              <a:rPr lang="fa-IR" sz="2000" dirty="0" smtClean="0">
                <a:solidFill>
                  <a:srgbClr val="002060"/>
                </a:solidFill>
                <a:cs typeface="B Titr" pitchFamily="2" charset="-78"/>
              </a:rPr>
              <a:t>طبقه بندی خود تطبیقی</a:t>
            </a:r>
          </a:p>
          <a:p>
            <a:pPr marL="285750" indent="-285750" algn="just" rtl="1">
              <a:lnSpc>
                <a:spcPct val="150000"/>
              </a:lnSpc>
              <a:buClr>
                <a:srgbClr val="002060"/>
              </a:buClr>
              <a:buFont typeface="Lucida Sans Unicode" pitchFamily="34" charset="0"/>
              <a:buChar char="♠"/>
            </a:pPr>
            <a:r>
              <a:rPr lang="fa-IR" sz="2000" dirty="0">
                <a:solidFill>
                  <a:srgbClr val="002060"/>
                </a:solidFill>
                <a:cs typeface="B Titr" pitchFamily="2" charset="-78"/>
              </a:rPr>
              <a:t> </a:t>
            </a:r>
            <a:r>
              <a:rPr lang="fa-IR" sz="2000" dirty="0" smtClean="0">
                <a:solidFill>
                  <a:srgbClr val="002060"/>
                </a:solidFill>
                <a:cs typeface="B Titr" pitchFamily="2" charset="-78"/>
              </a:rPr>
              <a:t>چهارچوب سیستم تطبیق پذیر توسعه ای</a:t>
            </a:r>
          </a:p>
          <a:p>
            <a:pPr marL="285750" indent="-285750" algn="just" rtl="1">
              <a:lnSpc>
                <a:spcPct val="150000"/>
              </a:lnSpc>
              <a:buClr>
                <a:srgbClr val="002060"/>
              </a:buClr>
              <a:buFont typeface="Lucida Sans Unicode" pitchFamily="34" charset="0"/>
              <a:buChar char="♠"/>
            </a:pPr>
            <a:r>
              <a:rPr lang="fa-IR" sz="2000" dirty="0">
                <a:solidFill>
                  <a:srgbClr val="002060"/>
                </a:solidFill>
                <a:cs typeface="B Titr" pitchFamily="2" charset="-78"/>
              </a:rPr>
              <a:t> </a:t>
            </a:r>
            <a:r>
              <a:rPr lang="fa-IR" sz="2000" dirty="0">
                <a:ln w="11430"/>
                <a:solidFill>
                  <a:srgbClr val="002060"/>
                </a:solidFill>
                <a:cs typeface="B Titr" pitchFamily="2" charset="-78"/>
              </a:rPr>
              <a:t>تطبیق پذیری سیستم های نرم افزاری از دیدگاه </a:t>
            </a:r>
            <a:r>
              <a:rPr lang="fa-IR" sz="2000" dirty="0" smtClean="0">
                <a:ln w="11430"/>
                <a:solidFill>
                  <a:srgbClr val="002060"/>
                </a:solidFill>
                <a:cs typeface="B Titr" pitchFamily="2" charset="-78"/>
              </a:rPr>
              <a:t>تطبیق</a:t>
            </a:r>
          </a:p>
          <a:p>
            <a:pPr marL="285750" indent="-285750" algn="just" rtl="1">
              <a:lnSpc>
                <a:spcPct val="150000"/>
              </a:lnSpc>
              <a:buClr>
                <a:srgbClr val="002060"/>
              </a:buClr>
              <a:buFont typeface="Lucida Sans Unicode" pitchFamily="34" charset="0"/>
              <a:buChar char="♠"/>
            </a:pPr>
            <a:r>
              <a:rPr lang="fa-IR" sz="2000" dirty="0">
                <a:ln w="11430"/>
                <a:solidFill>
                  <a:srgbClr val="002060"/>
                </a:solidFill>
                <a:cs typeface="B Titr" pitchFamily="2" charset="-78"/>
              </a:rPr>
              <a:t> </a:t>
            </a:r>
            <a:r>
              <a:rPr lang="fa-IR" sz="2000" dirty="0">
                <a:solidFill>
                  <a:srgbClr val="002060"/>
                </a:solidFill>
                <a:cs typeface="B Titr" pitchFamily="2" charset="-78"/>
              </a:rPr>
              <a:t>آیا این امکان وجود دارد که یک مولفه بر حسب ویژگی های کیفی چند هدفه ارزیابی شود؟</a:t>
            </a:r>
            <a:endParaRPr lang="en-US" sz="2000" dirty="0">
              <a:ln w="11430"/>
              <a:solidFill>
                <a:srgbClr val="002060"/>
              </a:solidFill>
              <a:cs typeface="B Titr" pitchFamily="2" charset="-78"/>
            </a:endParaRPr>
          </a:p>
        </p:txBody>
      </p:sp>
      <p:sp>
        <p:nvSpPr>
          <p:cNvPr id="4" name="Rectangle 3"/>
          <p:cNvSpPr/>
          <p:nvPr/>
        </p:nvSpPr>
        <p:spPr>
          <a:xfrm>
            <a:off x="6756577" y="404664"/>
            <a:ext cx="2233305"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فهرست</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Slide Number Placeholder 6"/>
          <p:cNvSpPr>
            <a:spLocks noGrp="1"/>
          </p:cNvSpPr>
          <p:nvPr>
            <p:ph type="sldNum" sz="quarter" idx="12"/>
          </p:nvPr>
        </p:nvSpPr>
        <p:spPr/>
        <p:txBody>
          <a:bodyPr/>
          <a:lstStyle/>
          <a:p>
            <a:fld id="{73CC4D00-F378-4402-8A7E-F6357BEDF28B}" type="slidenum">
              <a:rPr lang="en-US" smtClean="0"/>
              <a:pPr/>
              <a:t>3</a:t>
            </a:fld>
            <a:endParaRPr lang="en-US"/>
          </a:p>
        </p:txBody>
      </p:sp>
      <p:sp>
        <p:nvSpPr>
          <p:cNvPr id="8" name="TextBox 7"/>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0622238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3CC4D00-F378-4402-8A7E-F6357BEDF28B}" type="slidenum">
              <a:rPr lang="en-US" smtClean="0"/>
              <a:pPr/>
              <a:t>30</a:t>
            </a:fld>
            <a:endParaRPr lang="en-US"/>
          </a:p>
        </p:txBody>
      </p:sp>
      <p:sp>
        <p:nvSpPr>
          <p:cNvPr id="6" name="TextBox 5"/>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1479968133"/>
              </p:ext>
            </p:extLst>
          </p:nvPr>
        </p:nvGraphicFramePr>
        <p:xfrm>
          <a:off x="395535" y="404664"/>
          <a:ext cx="8496945" cy="5436616"/>
        </p:xfrm>
        <a:graphic>
          <a:graphicData uri="http://schemas.openxmlformats.org/drawingml/2006/table">
            <a:tbl>
              <a:tblPr rtl="1" firstRow="1" bandRow="1">
                <a:tableStyleId>{3C2FFA5D-87B4-456A-9821-1D502468CF0F}</a:tableStyleId>
              </a:tblPr>
              <a:tblGrid>
                <a:gridCol w="680029"/>
                <a:gridCol w="1406112"/>
                <a:gridCol w="6410804"/>
              </a:tblGrid>
              <a:tr h="370840">
                <a:tc>
                  <a:txBody>
                    <a:bodyPr/>
                    <a:lstStyle/>
                    <a:p>
                      <a:pPr algn="ctr" rtl="1"/>
                      <a:r>
                        <a:rPr lang="fa-IR" dirty="0" smtClean="0"/>
                        <a:t>طبقه</a:t>
                      </a:r>
                      <a:endParaRPr lang="fa-IR" dirty="0"/>
                    </a:p>
                  </a:txBody>
                  <a:tcPr/>
                </a:tc>
                <a:tc>
                  <a:txBody>
                    <a:bodyPr/>
                    <a:lstStyle/>
                    <a:p>
                      <a:pPr algn="ctr" rtl="1"/>
                      <a:r>
                        <a:rPr lang="fa-IR" dirty="0" smtClean="0"/>
                        <a:t>خصوصیت</a:t>
                      </a:r>
                      <a:endParaRPr lang="fa-IR" dirty="0"/>
                    </a:p>
                  </a:txBody>
                  <a:tcPr/>
                </a:tc>
                <a:tc>
                  <a:txBody>
                    <a:bodyPr/>
                    <a:lstStyle/>
                    <a:p>
                      <a:pPr algn="ctr" rtl="1"/>
                      <a:r>
                        <a:rPr lang="fa-IR" dirty="0" smtClean="0"/>
                        <a:t>توصیف</a:t>
                      </a:r>
                      <a:endParaRPr lang="fa-IR" dirty="0"/>
                    </a:p>
                  </a:txBody>
                  <a:tcPr/>
                </a:tc>
              </a:tr>
              <a:tr h="370840">
                <a:tc rowSpan="8">
                  <a:txBody>
                    <a:bodyPr/>
                    <a:lstStyle/>
                    <a:p>
                      <a:pPr algn="r" rtl="1"/>
                      <a:endParaRPr lang="fa-IR" dirty="0"/>
                    </a:p>
                  </a:txBody>
                  <a:tcPr/>
                </a:tc>
                <a:tc>
                  <a:txBody>
                    <a:bodyPr/>
                    <a:lstStyle/>
                    <a:p>
                      <a:pPr indent="13335" algn="r" rtl="1">
                        <a:lnSpc>
                          <a:spcPct val="120000"/>
                        </a:lnSpc>
                        <a:spcAft>
                          <a:spcPts val="0"/>
                        </a:spcAft>
                      </a:pPr>
                      <a:r>
                        <a:rPr lang="fa-IR" sz="1400" b="1" dirty="0" smtClean="0">
                          <a:effectLst>
                            <a:outerShdw blurRad="38100" dist="38100" dir="2700000" algn="tl">
                              <a:srgbClr val="000000">
                                <a:alpha val="43137"/>
                              </a:srgbClr>
                            </a:outerShdw>
                          </a:effectLst>
                          <a:latin typeface="Times New Roman"/>
                          <a:ea typeface="Times New Roman"/>
                          <a:cs typeface="+mn-cs"/>
                        </a:rPr>
                        <a:t>امکان</a:t>
                      </a:r>
                      <a:r>
                        <a:rPr lang="fa-IR" sz="1400" b="1" baseline="0" dirty="0" smtClean="0">
                          <a:effectLst>
                            <a:outerShdw blurRad="38100" dist="38100" dir="2700000" algn="tl">
                              <a:srgbClr val="000000">
                                <a:alpha val="43137"/>
                              </a:srgbClr>
                            </a:outerShdw>
                          </a:effectLst>
                          <a:latin typeface="Times New Roman"/>
                          <a:ea typeface="Times New Roman"/>
                          <a:cs typeface="+mn-cs"/>
                        </a:rPr>
                        <a:t> </a:t>
                      </a:r>
                      <a:r>
                        <a:rPr lang="fa-IR" sz="1400" b="1" dirty="0" smtClean="0">
                          <a:effectLst>
                            <a:outerShdw blurRad="38100" dist="38100" dir="2700000" algn="tl">
                              <a:srgbClr val="000000">
                                <a:alpha val="43137"/>
                              </a:srgbClr>
                            </a:outerShdw>
                          </a:effectLst>
                          <a:latin typeface="Times New Roman"/>
                          <a:ea typeface="Times New Roman"/>
                          <a:cs typeface="+mn-cs"/>
                        </a:rPr>
                        <a:t>پیکربندی </a:t>
                      </a:r>
                      <a:r>
                        <a:rPr lang="fa-IR" sz="1400" b="1" dirty="0">
                          <a:effectLst>
                            <a:outerShdw blurRad="38100" dist="38100" dir="2700000" algn="tl">
                              <a:srgbClr val="000000">
                                <a:alpha val="43137"/>
                              </a:srgbClr>
                            </a:outerShdw>
                          </a:effectLst>
                          <a:latin typeface="Times New Roman"/>
                          <a:ea typeface="Times New Roman"/>
                          <a:cs typeface="+mn-cs"/>
                        </a:rPr>
                        <a:t>مجدد در زمان اجرا</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امکان حذف/اضافه شدن و ترکیب مولفه ها در زمان اجرا وجود دارد و یا می توان ارتباط آنها را تغییر داد؟</a:t>
                      </a:r>
                      <a:endParaRPr lang="fa-IR" sz="1600" dirty="0">
                        <a:cs typeface="+mn-cs"/>
                      </a:endParaRPr>
                    </a:p>
                  </a:txBody>
                  <a:tcPr/>
                </a:tc>
              </a:tr>
              <a:tr h="370840">
                <a:tc vMerge="1">
                  <a:txBody>
                    <a:bodyPr/>
                    <a:lstStyle/>
                    <a:p>
                      <a:pPr algn="r" rtl="1"/>
                      <a:endParaRPr lang="fa-IR" dirty="0"/>
                    </a:p>
                  </a:txBody>
                  <a:tcPr/>
                </a:tc>
                <a:tc>
                  <a:txBody>
                    <a:bodyPr/>
                    <a:lstStyle/>
                    <a:p>
                      <a:pPr indent="13335" algn="r" rtl="1">
                        <a:lnSpc>
                          <a:spcPct val="120000"/>
                        </a:lnSpc>
                        <a:spcAft>
                          <a:spcPts val="0"/>
                        </a:spcAft>
                      </a:pPr>
                      <a:r>
                        <a:rPr lang="fa-IR" sz="1400" b="1" dirty="0">
                          <a:effectLst>
                            <a:outerShdw blurRad="38100" dist="38100" dir="2700000" algn="tl">
                              <a:srgbClr val="000000">
                                <a:alpha val="43137"/>
                              </a:srgbClr>
                            </a:outerShdw>
                          </a:effectLst>
                          <a:latin typeface="Times New Roman"/>
                          <a:ea typeface="Times New Roman"/>
                          <a:cs typeface="+mn-cs"/>
                        </a:rPr>
                        <a:t>اجزاء بتوانند جایگزین هم شوند</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یک مولفه می تواند در زمان اجرا با یک مولفه دیگر جایگزین شود و این جایگزینی به صورت امن صورت گیرد؟</a:t>
                      </a:r>
                      <a:endParaRPr lang="fa-IR" sz="1600" dirty="0">
                        <a:cs typeface="+mn-cs"/>
                      </a:endParaRPr>
                    </a:p>
                  </a:txBody>
                  <a:tcPr/>
                </a:tc>
              </a:tr>
              <a:tr h="370840">
                <a:tc vMerge="1">
                  <a:txBody>
                    <a:bodyPr/>
                    <a:lstStyle/>
                    <a:p>
                      <a:pPr algn="r" rtl="1"/>
                      <a:endParaRPr lang="fa-IR" dirty="0"/>
                    </a:p>
                  </a:txBody>
                  <a:tcPr/>
                </a:tc>
                <a:tc>
                  <a:txBody>
                    <a:bodyPr/>
                    <a:lstStyle/>
                    <a:p>
                      <a:pPr indent="13335" algn="r" rtl="1">
                        <a:lnSpc>
                          <a:spcPct val="120000"/>
                        </a:lnSpc>
                        <a:spcAft>
                          <a:spcPts val="0"/>
                        </a:spcAft>
                      </a:pPr>
                      <a:r>
                        <a:rPr lang="fa-IR" sz="1400" b="1" dirty="0">
                          <a:effectLst>
                            <a:outerShdw blurRad="38100" dist="38100" dir="2700000" algn="tl">
                              <a:srgbClr val="000000">
                                <a:alpha val="43137"/>
                              </a:srgbClr>
                            </a:outerShdw>
                          </a:effectLst>
                          <a:latin typeface="Times New Roman"/>
                          <a:ea typeface="Times New Roman"/>
                          <a:cs typeface="+mn-cs"/>
                        </a:rPr>
                        <a:t>ساختار بازگشتی ساختار</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جزئی(مولفه ای) که خود از ترکیب اجزاء کوچکتر ایجاد شده است را می توان به عنوان جزئی از یک مولفه بزرگتر قرار داد؟</a:t>
                      </a:r>
                      <a:endParaRPr lang="fa-IR" sz="1600" dirty="0">
                        <a:cs typeface="+mn-cs"/>
                      </a:endParaRPr>
                    </a:p>
                  </a:txBody>
                  <a:tcPr/>
                </a:tc>
              </a:tr>
              <a:tr h="370840">
                <a:tc vMerge="1">
                  <a:txBody>
                    <a:bodyPr/>
                    <a:lstStyle/>
                    <a:p>
                      <a:pPr algn="r" rtl="1"/>
                      <a:endParaRPr lang="fa-IR" dirty="0"/>
                    </a:p>
                  </a:txBody>
                  <a:tcPr/>
                </a:tc>
                <a:tc>
                  <a:txBody>
                    <a:bodyPr/>
                    <a:lstStyle/>
                    <a:p>
                      <a:pPr indent="13335" algn="r" rtl="1">
                        <a:lnSpc>
                          <a:spcPct val="120000"/>
                        </a:lnSpc>
                        <a:spcAft>
                          <a:spcPts val="0"/>
                        </a:spcAft>
                      </a:pPr>
                      <a:r>
                        <a:rPr lang="fa-IR" sz="1400" b="1" dirty="0">
                          <a:effectLst>
                            <a:outerShdw blurRad="38100" dist="38100" dir="2700000" algn="tl">
                              <a:srgbClr val="000000">
                                <a:alpha val="43137"/>
                              </a:srgbClr>
                            </a:outerShdw>
                          </a:effectLst>
                          <a:latin typeface="Times New Roman"/>
                          <a:ea typeface="Times New Roman"/>
                          <a:cs typeface="+mn-cs"/>
                        </a:rPr>
                        <a:t>پشتیبانی از ساختارهای استفاده مجدد </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می توان اجزای سیستم را به صورت مولفه های قابل استفاده مجدد تعریف نمود و یا از چنین اجزایی در سیستم بکار گرفت؟</a:t>
                      </a:r>
                      <a:endParaRPr lang="fa-IR" sz="1600" dirty="0">
                        <a:cs typeface="+mn-cs"/>
                      </a:endParaRPr>
                    </a:p>
                  </a:txBody>
                  <a:tcPr/>
                </a:tc>
              </a:tr>
              <a:tr h="370840">
                <a:tc vMerge="1">
                  <a:txBody>
                    <a:bodyPr/>
                    <a:lstStyle/>
                    <a:p>
                      <a:pPr algn="r" rtl="1"/>
                      <a:endParaRPr lang="fa-IR" dirty="0"/>
                    </a:p>
                  </a:txBody>
                  <a:tcPr/>
                </a:tc>
                <a:tc>
                  <a:txBody>
                    <a:bodyPr/>
                    <a:lstStyle/>
                    <a:p>
                      <a:pPr indent="13335" algn="r" rtl="1">
                        <a:lnSpc>
                          <a:spcPct val="120000"/>
                        </a:lnSpc>
                        <a:spcAft>
                          <a:spcPts val="0"/>
                        </a:spcAft>
                      </a:pPr>
                      <a:r>
                        <a:rPr lang="fa-IR" sz="1400" b="1" dirty="0">
                          <a:effectLst>
                            <a:outerShdw blurRad="38100" dist="38100" dir="2700000" algn="tl">
                              <a:srgbClr val="000000">
                                <a:alpha val="43137"/>
                              </a:srgbClr>
                            </a:outerShdw>
                          </a:effectLst>
                          <a:latin typeface="Times New Roman"/>
                          <a:ea typeface="Times New Roman"/>
                          <a:cs typeface="+mn-cs"/>
                        </a:rPr>
                        <a:t>استنتاج فرمال </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این امکان وجود دارد که بتوان ساختار را به صورت فرمال تعریف نمود به گونه ای که امکان استنتاج روی آن میسر شود. مثلا بتوان نشان داد که رفتار یک سرویس در هماهنگی مطابق با پروتکل هماهنگی است؟</a:t>
                      </a:r>
                      <a:endParaRPr lang="fa-IR" sz="1600" dirty="0">
                        <a:cs typeface="+mn-cs"/>
                      </a:endParaRPr>
                    </a:p>
                  </a:txBody>
                  <a:tcPr/>
                </a:tc>
              </a:tr>
              <a:tr h="370840">
                <a:tc vMerge="1">
                  <a:txBody>
                    <a:bodyPr/>
                    <a:lstStyle/>
                    <a:p>
                      <a:pPr algn="r" rtl="1"/>
                      <a:endParaRPr lang="fa-IR" dirty="0"/>
                    </a:p>
                  </a:txBody>
                  <a:tcPr/>
                </a:tc>
                <a:tc>
                  <a:txBody>
                    <a:bodyPr/>
                    <a:lstStyle/>
                    <a:p>
                      <a:pPr indent="13335" algn="r" rtl="1">
                        <a:lnSpc>
                          <a:spcPct val="120000"/>
                        </a:lnSpc>
                        <a:spcAft>
                          <a:spcPts val="0"/>
                        </a:spcAft>
                      </a:pPr>
                      <a:r>
                        <a:rPr lang="fa-IR" sz="1400" b="1" dirty="0">
                          <a:effectLst>
                            <a:outerShdw blurRad="38100" dist="38100" dir="2700000" algn="tl">
                              <a:srgbClr val="000000">
                                <a:alpha val="43137"/>
                              </a:srgbClr>
                            </a:outerShdw>
                          </a:effectLst>
                          <a:latin typeface="Times New Roman"/>
                          <a:ea typeface="Times New Roman"/>
                          <a:cs typeface="+mn-cs"/>
                        </a:rPr>
                        <a:t>ترکیب مولفه ها </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می توان با توجه به شرح مولفه ها، در زمان اجرا می توان یک ترکیب از مولفه ها را ایجاد نمود و یا اینکه لازم است این ترکیب در زمان کامپایل تعریف و طراحی شود؟</a:t>
                      </a:r>
                      <a:endParaRPr lang="fa-IR" sz="1600" dirty="0">
                        <a:cs typeface="+mn-cs"/>
                      </a:endParaRPr>
                    </a:p>
                  </a:txBody>
                  <a:tcPr/>
                </a:tc>
              </a:tr>
              <a:tr h="370840">
                <a:tc vMerge="1">
                  <a:txBody>
                    <a:bodyPr/>
                    <a:lstStyle/>
                    <a:p>
                      <a:pPr algn="r" rtl="1"/>
                      <a:endParaRPr lang="fa-IR" dirty="0"/>
                    </a:p>
                  </a:txBody>
                  <a:tcPr/>
                </a:tc>
                <a:tc>
                  <a:txBody>
                    <a:bodyPr/>
                    <a:lstStyle/>
                    <a:p>
                      <a:pPr indent="13335" algn="r" rtl="1">
                        <a:lnSpc>
                          <a:spcPct val="120000"/>
                        </a:lnSpc>
                        <a:spcAft>
                          <a:spcPts val="0"/>
                        </a:spcAft>
                      </a:pPr>
                      <a:r>
                        <a:rPr lang="fa-IR" sz="1400" b="1" dirty="0">
                          <a:effectLst>
                            <a:outerShdw blurRad="38100" dist="38100" dir="2700000" algn="tl">
                              <a:srgbClr val="000000">
                                <a:alpha val="43137"/>
                              </a:srgbClr>
                            </a:outerShdw>
                          </a:effectLst>
                          <a:latin typeface="Times New Roman"/>
                          <a:ea typeface="Times New Roman"/>
                          <a:cs typeface="+mn-cs"/>
                        </a:rPr>
                        <a:t>مدیریت ساختار</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مدیریت می تواند در زمانهای مختلف، مولفه های مختلف را تعریف و کنترل نماید. مثلا آیا تعریف یک رابطه (اتصال) بین سرویس ها در زمان اجرا وجود دارد؟</a:t>
                      </a:r>
                      <a:endParaRPr lang="fa-IR" sz="1600" dirty="0">
                        <a:cs typeface="+mn-cs"/>
                      </a:endParaRPr>
                    </a:p>
                  </a:txBody>
                  <a:tcPr/>
                </a:tc>
              </a:tr>
              <a:tr h="370840">
                <a:tc vMerge="1">
                  <a:txBody>
                    <a:bodyPr/>
                    <a:lstStyle/>
                    <a:p>
                      <a:pPr algn="r" rtl="1"/>
                      <a:endParaRPr lang="fa-IR" dirty="0"/>
                    </a:p>
                  </a:txBody>
                  <a:tcPr/>
                </a:tc>
                <a:tc>
                  <a:txBody>
                    <a:bodyPr/>
                    <a:lstStyle/>
                    <a:p>
                      <a:pPr indent="13335" algn="r" rtl="1">
                        <a:lnSpc>
                          <a:spcPct val="120000"/>
                        </a:lnSpc>
                        <a:spcAft>
                          <a:spcPts val="0"/>
                        </a:spcAft>
                      </a:pPr>
                      <a:r>
                        <a:rPr lang="fa-IR" sz="1400" b="1" dirty="0">
                          <a:effectLst>
                            <a:outerShdw blurRad="38100" dist="38100" dir="2700000" algn="tl">
                              <a:srgbClr val="000000">
                                <a:alpha val="43137"/>
                              </a:srgbClr>
                            </a:outerShdw>
                          </a:effectLst>
                          <a:latin typeface="Times New Roman"/>
                          <a:ea typeface="Times New Roman"/>
                          <a:cs typeface="+mn-cs"/>
                        </a:rPr>
                        <a:t>پشتیبانی از مولفه های ناهمگن</a:t>
                      </a:r>
                      <a:endParaRPr lang="en-US" sz="1400" b="1" dirty="0">
                        <a:effectLst>
                          <a:outerShdw blurRad="38100" dist="38100" dir="2700000" algn="tl">
                            <a:srgbClr val="000000">
                              <a:alpha val="43137"/>
                            </a:srgbClr>
                          </a:outerShdw>
                        </a:effectLst>
                        <a:latin typeface="Times New Roman"/>
                        <a:ea typeface="Times New Roman"/>
                        <a:cs typeface="+mn-cs"/>
                      </a:endParaRPr>
                    </a:p>
                  </a:txBody>
                  <a:tcPr marL="68580" marR="68580" marT="0" marB="0" anchor="ctr"/>
                </a:tc>
                <a:tc>
                  <a:txBody>
                    <a:bodyPr/>
                    <a:lstStyle/>
                    <a:p>
                      <a:pPr algn="r" rtl="1"/>
                      <a:r>
                        <a:rPr kumimoji="0" lang="fa-IR" sz="1600" kern="1200" dirty="0" smtClean="0">
                          <a:solidFill>
                            <a:schemeClr val="dk1"/>
                          </a:solidFill>
                          <a:effectLst/>
                          <a:latin typeface="+mn-lt"/>
                          <a:ea typeface="+mn-ea"/>
                          <a:cs typeface="+mn-cs"/>
                        </a:rPr>
                        <a:t>آیا می توان مولفه های یک سیستم را بر اساس فناوری های مختلف پیاده سازی نمود. به عنوان مثال هر کدام از سرویس ها را بتوان با یک فناوری پیاده سازی و ایجاد نمود؟</a:t>
                      </a:r>
                      <a:endParaRPr lang="fa-IR" sz="1600" dirty="0">
                        <a:cs typeface="+mn-cs"/>
                      </a:endParaRPr>
                    </a:p>
                  </a:txBody>
                  <a:tcPr/>
                </a:tc>
              </a:tr>
            </a:tbl>
          </a:graphicData>
        </a:graphic>
      </p:graphicFrame>
      <p:sp>
        <p:nvSpPr>
          <p:cNvPr id="2" name="Rectangle 1"/>
          <p:cNvSpPr/>
          <p:nvPr/>
        </p:nvSpPr>
        <p:spPr>
          <a:xfrm rot="5400000">
            <a:off x="7475811" y="3136611"/>
            <a:ext cx="2198038" cy="584775"/>
          </a:xfrm>
          <a:prstGeom prst="rect">
            <a:avLst/>
          </a:prstGeom>
          <a:noFill/>
        </p:spPr>
        <p:txBody>
          <a:bodyPr wrap="none" lIns="91440" tIns="45720" rIns="91440" bIns="45720">
            <a:spAutoFit/>
          </a:bodyPr>
          <a:lstStyle/>
          <a:p>
            <a:pPr algn="ctr"/>
            <a:r>
              <a:rPr kumimoji="0" lang="fa-IR" sz="3200" b="0" kern="1200" cap="none" spc="0" dirty="0" smtClean="0">
                <a:ln w="18415" cmpd="sng">
                  <a:solidFill>
                    <a:schemeClr val="bg1"/>
                  </a:solidFill>
                  <a:prstDash val="solid"/>
                </a:ln>
                <a:solidFill>
                  <a:schemeClr val="bg1"/>
                </a:solidFill>
                <a:effectLst>
                  <a:outerShdw blurRad="63500" dir="3600000" algn="tl" rotWithShape="0">
                    <a:srgbClr val="000000">
                      <a:alpha val="70000"/>
                    </a:srgbClr>
                  </a:outerShdw>
                </a:effectLst>
              </a:rPr>
              <a:t>پیکربندی مجدد</a:t>
            </a:r>
            <a:endParaRPr lang="fa-IR" sz="3200" b="0" cap="none" spc="0" dirty="0">
              <a:ln w="18415" cmpd="sng">
                <a:solidFill>
                  <a:schemeClr val="bg1"/>
                </a:solidFill>
                <a:prstDash val="solid"/>
              </a:ln>
              <a:solidFill>
                <a:schemeClr val="bg1"/>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1672317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501386"/>
            <a:ext cx="8064896" cy="1719702"/>
          </a:xfrm>
          <a:prstGeom prst="rect">
            <a:avLst/>
          </a:prstGeom>
        </p:spPr>
        <p:txBody>
          <a:bodyPr wrap="square">
            <a:spAutoFit/>
          </a:bodyPr>
          <a:lstStyle/>
          <a:p>
            <a:pPr algn="just" rtl="1">
              <a:lnSpc>
                <a:spcPct val="150000"/>
              </a:lnSpc>
            </a:pPr>
            <a:r>
              <a:rPr lang="fa-IR" dirty="0"/>
              <a:t>از آنجا که مفاهیم خودتطبیقی </a:t>
            </a:r>
            <a:r>
              <a:rPr lang="fa-IR" dirty="0" smtClean="0"/>
              <a:t>مفاهیمی </a:t>
            </a:r>
            <a:r>
              <a:rPr lang="fa-IR" dirty="0"/>
              <a:t>بسیار گسترده هستند، ادبیات این موضوع نیز از مفاهیم </a:t>
            </a:r>
            <a:r>
              <a:rPr lang="fa-IR" dirty="0" smtClean="0"/>
              <a:t>متنوع زیادي </a:t>
            </a:r>
            <a:r>
              <a:rPr lang="fa-IR" dirty="0"/>
              <a:t>تشکیل شده است که با رشته ها و زیر رشته هاي مختلفی در ارتباط است. به عنوان مثال بسیاري از </a:t>
            </a:r>
            <a:r>
              <a:rPr lang="fa-IR" dirty="0" smtClean="0"/>
              <a:t>مفاهیم سیستم </a:t>
            </a:r>
            <a:r>
              <a:rPr lang="fa-IR" dirty="0"/>
              <a:t>هاي خودتطبیق از سیستم هاي طبیعی الهام گرفته شده است و براي درك صحیح آن ها نیازمند </a:t>
            </a:r>
            <a:r>
              <a:rPr lang="fa-IR" dirty="0" smtClean="0"/>
              <a:t>مطالعة </a:t>
            </a:r>
            <a:r>
              <a:rPr lang="fa-IR" dirty="0"/>
              <a:t>طبیعت </a:t>
            </a:r>
            <a:r>
              <a:rPr lang="fa-IR" dirty="0" smtClean="0"/>
              <a:t>و رفتارهایی </a:t>
            </a:r>
            <a:r>
              <a:rPr lang="fa-IR" dirty="0"/>
              <a:t>هستیم که سرمنشأ این مفاهیم بوده اند</a:t>
            </a:r>
            <a:r>
              <a:rPr lang="fa-IR" dirty="0" smtClean="0"/>
              <a:t>.</a:t>
            </a:r>
          </a:p>
        </p:txBody>
      </p:sp>
      <p:sp>
        <p:nvSpPr>
          <p:cNvPr id="4" name="Rectangle 3"/>
          <p:cNvSpPr/>
          <p:nvPr/>
        </p:nvSpPr>
        <p:spPr>
          <a:xfrm>
            <a:off x="6772695" y="560874"/>
            <a:ext cx="1957588"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مقدمه</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Slide Number Placeholder 6"/>
          <p:cNvSpPr>
            <a:spLocks noGrp="1"/>
          </p:cNvSpPr>
          <p:nvPr>
            <p:ph type="sldNum" sz="quarter" idx="12"/>
          </p:nvPr>
        </p:nvSpPr>
        <p:spPr/>
        <p:txBody>
          <a:bodyPr/>
          <a:lstStyle/>
          <a:p>
            <a:fld id="{73CC4D00-F378-4402-8A7E-F6357BEDF28B}" type="slidenum">
              <a:rPr lang="en-US" smtClean="0"/>
              <a:pPr/>
              <a:t>4</a:t>
            </a:fld>
            <a:endParaRPr lang="en-US"/>
          </a:p>
        </p:txBody>
      </p:sp>
      <p:sp>
        <p:nvSpPr>
          <p:cNvPr id="8" name="TextBox 7"/>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470180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124744"/>
            <a:ext cx="8064896" cy="888705"/>
          </a:xfrm>
          <a:prstGeom prst="rect">
            <a:avLst/>
          </a:prstGeom>
        </p:spPr>
        <p:txBody>
          <a:bodyPr wrap="square">
            <a:spAutoFit/>
          </a:bodyPr>
          <a:lstStyle/>
          <a:p>
            <a:pPr marL="285750" indent="-285750" algn="just" rtl="1">
              <a:lnSpc>
                <a:spcPct val="150000"/>
              </a:lnSpc>
              <a:buBlip>
                <a:blip r:embed="rId3"/>
              </a:buBlip>
            </a:pPr>
            <a:r>
              <a:rPr lang="fa-IR" dirty="0"/>
              <a:t>نرم افزار خودتطبیق رفتار خودش </a:t>
            </a:r>
            <a:r>
              <a:rPr lang="fa-IR" dirty="0" smtClean="0"/>
              <a:t>را </a:t>
            </a:r>
            <a:r>
              <a:rPr lang="fa-IR" dirty="0"/>
              <a:t>ارزیابی می کند و در صورتی که مشخص شود که وظیفه اش را به درستی انجام نمی دهد یا می تواند آن را با کارایی </a:t>
            </a:r>
            <a:r>
              <a:rPr lang="fa-IR" dirty="0" smtClean="0"/>
              <a:t>بهتري انجام </a:t>
            </a:r>
            <a:r>
              <a:rPr lang="fa-IR" dirty="0"/>
              <a:t>دهد، رفتارش را تغییر می دهد</a:t>
            </a:r>
            <a:r>
              <a:rPr lang="fa-IR" dirty="0" smtClean="0"/>
              <a:t>.</a:t>
            </a:r>
          </a:p>
        </p:txBody>
      </p:sp>
      <p:sp>
        <p:nvSpPr>
          <p:cNvPr id="4" name="Rectangle 3"/>
          <p:cNvSpPr/>
          <p:nvPr/>
        </p:nvSpPr>
        <p:spPr>
          <a:xfrm>
            <a:off x="6516216" y="332656"/>
            <a:ext cx="2470548"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4"/>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تعریف ها</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Rectangle 6"/>
          <p:cNvSpPr/>
          <p:nvPr/>
        </p:nvSpPr>
        <p:spPr>
          <a:xfrm>
            <a:off x="683568" y="2132856"/>
            <a:ext cx="8064896" cy="1304203"/>
          </a:xfrm>
          <a:prstGeom prst="rect">
            <a:avLst/>
          </a:prstGeom>
        </p:spPr>
        <p:txBody>
          <a:bodyPr wrap="square">
            <a:spAutoFit/>
          </a:bodyPr>
          <a:lstStyle/>
          <a:p>
            <a:pPr marL="285750" indent="-285750" algn="just" rtl="1">
              <a:lnSpc>
                <a:spcPct val="150000"/>
              </a:lnSpc>
              <a:buBlip>
                <a:blip r:embed="rId3"/>
              </a:buBlip>
            </a:pPr>
            <a:r>
              <a:rPr lang="fa-IR" dirty="0" smtClean="0"/>
              <a:t>نرم </a:t>
            </a:r>
            <a:r>
              <a:rPr lang="fa-IR" dirty="0"/>
              <a:t>افزار خودتطبیق رفتارش را در پاسخ به </a:t>
            </a:r>
            <a:r>
              <a:rPr lang="fa-IR" dirty="0" smtClean="0"/>
              <a:t>تغییرات </a:t>
            </a:r>
            <a:r>
              <a:rPr lang="fa-IR" dirty="0"/>
              <a:t>محیط اجرایی تغییر می دهد. منظور از محیط اجرایی هر چیزي است که توسط سیستم قابل مشاهده است مثل </a:t>
            </a:r>
            <a:r>
              <a:rPr lang="fa-IR" dirty="0" smtClean="0"/>
              <a:t>ورودي </a:t>
            </a:r>
            <a:r>
              <a:rPr lang="fa-IR" dirty="0"/>
              <a:t>کاربر نهایی، ابزارهاي سخت افزاري خارجی، حسگرها یا دستورات </a:t>
            </a:r>
            <a:r>
              <a:rPr lang="fa-IR" dirty="0" smtClean="0"/>
              <a:t>برنامه .</a:t>
            </a:r>
          </a:p>
        </p:txBody>
      </p:sp>
      <p:sp>
        <p:nvSpPr>
          <p:cNvPr id="8" name="Rectangle 7"/>
          <p:cNvSpPr/>
          <p:nvPr/>
        </p:nvSpPr>
        <p:spPr>
          <a:xfrm>
            <a:off x="683568" y="3507973"/>
            <a:ext cx="8064896" cy="2585323"/>
          </a:xfrm>
          <a:prstGeom prst="rect">
            <a:avLst/>
          </a:prstGeom>
        </p:spPr>
        <p:txBody>
          <a:bodyPr wrap="square">
            <a:spAutoFit/>
          </a:bodyPr>
          <a:lstStyle/>
          <a:p>
            <a:pPr marL="285750" indent="-285750" algn="just" rtl="1">
              <a:lnSpc>
                <a:spcPct val="150000"/>
              </a:lnSpc>
              <a:buBlip>
                <a:blip r:embed="rId3"/>
              </a:buBlip>
            </a:pPr>
            <a:r>
              <a:rPr lang="fa-IR" dirty="0" smtClean="0"/>
              <a:t>تکامل </a:t>
            </a:r>
            <a:r>
              <a:rPr lang="fa-IR" dirty="0"/>
              <a:t>را بر اساس چهار معیار طبقه </a:t>
            </a:r>
            <a:r>
              <a:rPr lang="fa-IR" dirty="0" smtClean="0"/>
              <a:t>بندي </a:t>
            </a:r>
            <a:r>
              <a:rPr lang="fa-IR" dirty="0"/>
              <a:t>کرده </a:t>
            </a:r>
            <a:r>
              <a:rPr lang="fa-IR" dirty="0" smtClean="0"/>
              <a:t>است :</a:t>
            </a:r>
          </a:p>
          <a:p>
            <a:pPr algn="just" rtl="1">
              <a:lnSpc>
                <a:spcPct val="150000"/>
              </a:lnSpc>
            </a:pPr>
            <a:r>
              <a:rPr lang="fa-IR" dirty="0" smtClean="0"/>
              <a:t>      هدف </a:t>
            </a:r>
            <a:r>
              <a:rPr lang="fa-IR" dirty="0"/>
              <a:t>تغییر (</a:t>
            </a:r>
            <a:r>
              <a:rPr lang="fa-IR" dirty="0" smtClean="0"/>
              <a:t>کجا)</a:t>
            </a:r>
          </a:p>
          <a:p>
            <a:pPr algn="just" rtl="1">
              <a:lnSpc>
                <a:spcPct val="150000"/>
              </a:lnSpc>
            </a:pPr>
            <a:r>
              <a:rPr lang="fa-IR" dirty="0" smtClean="0"/>
              <a:t>      ویژگی </a:t>
            </a:r>
            <a:r>
              <a:rPr lang="fa-IR" dirty="0"/>
              <a:t>هاي سیستم که باید تغییر کنند (چه </a:t>
            </a:r>
            <a:r>
              <a:rPr lang="fa-IR" dirty="0" smtClean="0"/>
              <a:t>چیز)</a:t>
            </a:r>
          </a:p>
          <a:p>
            <a:pPr algn="just" rtl="1">
              <a:lnSpc>
                <a:spcPct val="150000"/>
              </a:lnSpc>
            </a:pPr>
            <a:r>
              <a:rPr lang="fa-IR" dirty="0" smtClean="0"/>
              <a:t>      ویژگی </a:t>
            </a:r>
            <a:r>
              <a:rPr lang="fa-IR" dirty="0"/>
              <a:t>هاي زمانی تغییر (</a:t>
            </a:r>
            <a:r>
              <a:rPr lang="fa-IR" dirty="0" smtClean="0"/>
              <a:t>کی)</a:t>
            </a:r>
          </a:p>
          <a:p>
            <a:pPr algn="just" rtl="1">
              <a:lnSpc>
                <a:spcPct val="150000"/>
              </a:lnSpc>
            </a:pPr>
            <a:r>
              <a:rPr lang="fa-IR" dirty="0" smtClean="0"/>
              <a:t>     چگونگی </a:t>
            </a:r>
            <a:r>
              <a:rPr lang="fa-IR" dirty="0"/>
              <a:t>انجام تغییر (چگونه).</a:t>
            </a:r>
            <a:endParaRPr lang="fa-IR" dirty="0" smtClean="0"/>
          </a:p>
          <a:p>
            <a:pPr marL="285750" indent="-285750" algn="just" rtl="1">
              <a:lnSpc>
                <a:spcPct val="150000"/>
              </a:lnSpc>
              <a:buBlip>
                <a:blip r:embed="rId3"/>
              </a:buBlip>
            </a:pPr>
            <a:endParaRPr lang="fa-IR" dirty="0"/>
          </a:p>
        </p:txBody>
      </p:sp>
      <p:sp>
        <p:nvSpPr>
          <p:cNvPr id="9" name="Slide Number Placeholder 8"/>
          <p:cNvSpPr>
            <a:spLocks noGrp="1"/>
          </p:cNvSpPr>
          <p:nvPr>
            <p:ph type="sldNum" sz="quarter" idx="12"/>
          </p:nvPr>
        </p:nvSpPr>
        <p:spPr/>
        <p:txBody>
          <a:bodyPr/>
          <a:lstStyle/>
          <a:p>
            <a:fld id="{73CC4D00-F378-4402-8A7E-F6357BEDF28B}" type="slidenum">
              <a:rPr lang="en-US" smtClean="0"/>
              <a:pPr/>
              <a:t>5</a:t>
            </a:fld>
            <a:endParaRPr lang="en-US"/>
          </a:p>
        </p:txBody>
      </p:sp>
      <p:sp>
        <p:nvSpPr>
          <p:cNvPr id="10" name="TextBox 9"/>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63152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23928" y="260648"/>
            <a:ext cx="5120312"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سیستم های خود تطبیق</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1340768"/>
            <a:ext cx="8064896" cy="1754326"/>
          </a:xfrm>
          <a:prstGeom prst="rect">
            <a:avLst/>
          </a:prstGeom>
        </p:spPr>
        <p:txBody>
          <a:bodyPr wrap="square">
            <a:spAutoFit/>
          </a:bodyPr>
          <a:lstStyle/>
          <a:p>
            <a:pPr algn="just" rtl="1">
              <a:lnSpc>
                <a:spcPct val="150000"/>
              </a:lnSpc>
            </a:pPr>
            <a:r>
              <a:rPr lang="fa-IR" dirty="0"/>
              <a:t>تطبیق ایستا و پویا </a:t>
            </a:r>
            <a:r>
              <a:rPr lang="fa-IR" dirty="0" smtClean="0"/>
              <a:t>با ویژگی </a:t>
            </a:r>
            <a:r>
              <a:rPr lang="fa-IR" dirty="0"/>
              <a:t>هاي زمانی تغییر </a:t>
            </a:r>
            <a:r>
              <a:rPr lang="fa-IR" dirty="0" smtClean="0"/>
              <a:t>، مرتبط </a:t>
            </a:r>
            <a:r>
              <a:rPr lang="fa-IR" dirty="0"/>
              <a:t>هستند. </a:t>
            </a:r>
            <a:endParaRPr lang="fa-IR" dirty="0" smtClean="0"/>
          </a:p>
          <a:p>
            <a:pPr algn="just" rtl="1">
              <a:lnSpc>
                <a:spcPct val="150000"/>
              </a:lnSpc>
            </a:pPr>
            <a:r>
              <a:rPr lang="fa-IR" b="1" dirty="0" smtClean="0"/>
              <a:t>تطبیق </a:t>
            </a:r>
            <a:r>
              <a:rPr lang="fa-IR" b="1" dirty="0"/>
              <a:t>ایستا</a:t>
            </a:r>
            <a:r>
              <a:rPr lang="fa-IR" dirty="0"/>
              <a:t> معادل با تکامل در زمان </a:t>
            </a:r>
            <a:r>
              <a:rPr lang="fa-IR" dirty="0" smtClean="0"/>
              <a:t>کامپایل است</a:t>
            </a:r>
            <a:endParaRPr lang="fa-IR" dirty="0"/>
          </a:p>
          <a:p>
            <a:pPr algn="just" rtl="1">
              <a:lnSpc>
                <a:spcPct val="150000"/>
              </a:lnSpc>
            </a:pPr>
            <a:r>
              <a:rPr lang="fa-IR" b="1" dirty="0" smtClean="0"/>
              <a:t>تطبیق </a:t>
            </a:r>
            <a:r>
              <a:rPr lang="fa-IR" b="1" dirty="0"/>
              <a:t>پویا</a:t>
            </a:r>
            <a:r>
              <a:rPr lang="fa-IR" dirty="0"/>
              <a:t> معادل با تکامل در </a:t>
            </a:r>
            <a:r>
              <a:rPr lang="fa-IR" dirty="0" smtClean="0"/>
              <a:t>زمان اجرا است</a:t>
            </a:r>
          </a:p>
          <a:p>
            <a:pPr algn="just" rtl="1">
              <a:lnSpc>
                <a:spcPct val="150000"/>
              </a:lnSpc>
            </a:pPr>
            <a:r>
              <a:rPr lang="fa-IR" dirty="0" smtClean="0"/>
              <a:t>به </a:t>
            </a:r>
            <a:r>
              <a:rPr lang="fa-IR" dirty="0"/>
              <a:t>همین دلیل گاهی مواقع، تطبیق پویا را تکامل پویا نیز می گویند</a:t>
            </a:r>
            <a:r>
              <a:rPr lang="fa-IR" dirty="0" smtClean="0"/>
              <a:t>.</a:t>
            </a:r>
          </a:p>
        </p:txBody>
      </p:sp>
      <p:sp>
        <p:nvSpPr>
          <p:cNvPr id="7" name="Slide Number Placeholder 6"/>
          <p:cNvSpPr>
            <a:spLocks noGrp="1"/>
          </p:cNvSpPr>
          <p:nvPr>
            <p:ph type="sldNum" sz="quarter" idx="12"/>
          </p:nvPr>
        </p:nvSpPr>
        <p:spPr/>
        <p:txBody>
          <a:bodyPr/>
          <a:lstStyle/>
          <a:p>
            <a:fld id="{73CC4D00-F378-4402-8A7E-F6357BEDF28B}" type="slidenum">
              <a:rPr lang="en-US" smtClean="0"/>
              <a:pPr/>
              <a:t>6</a:t>
            </a:fld>
            <a:endParaRPr lang="en-US"/>
          </a:p>
        </p:txBody>
      </p:sp>
      <p:sp>
        <p:nvSpPr>
          <p:cNvPr id="8" name="TextBox 7"/>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9" name="Rectangle 8"/>
          <p:cNvSpPr/>
          <p:nvPr/>
        </p:nvSpPr>
        <p:spPr>
          <a:xfrm>
            <a:off x="683568" y="3332383"/>
            <a:ext cx="8064896" cy="888705"/>
          </a:xfrm>
          <a:prstGeom prst="rect">
            <a:avLst/>
          </a:prstGeom>
        </p:spPr>
        <p:txBody>
          <a:bodyPr wrap="square">
            <a:spAutoFit/>
          </a:bodyPr>
          <a:lstStyle/>
          <a:p>
            <a:pPr algn="just" rtl="1">
              <a:lnSpc>
                <a:spcPct val="150000"/>
              </a:lnSpc>
            </a:pPr>
            <a:r>
              <a:rPr lang="fa-IR" dirty="0" smtClean="0"/>
              <a:t>سیستم </a:t>
            </a:r>
            <a:r>
              <a:rPr lang="fa-IR" dirty="0"/>
              <a:t>خودتطبیق با انواع دیگري از سیستم ها مثل </a:t>
            </a:r>
            <a:r>
              <a:rPr lang="fa-IR" b="1" dirty="0"/>
              <a:t>پردازش </a:t>
            </a:r>
            <a:r>
              <a:rPr lang="fa-IR" b="1" dirty="0" smtClean="0"/>
              <a:t>خودمختار </a:t>
            </a:r>
            <a:r>
              <a:rPr lang="fa-IR" dirty="0"/>
              <a:t>و </a:t>
            </a:r>
            <a:r>
              <a:rPr lang="fa-IR" b="1" dirty="0"/>
              <a:t>سیستم هاي خود مدیریتی </a:t>
            </a:r>
            <a:r>
              <a:rPr lang="fa-IR" dirty="0" smtClean="0"/>
              <a:t>مرتبط </a:t>
            </a:r>
            <a:r>
              <a:rPr lang="fa-IR" dirty="0"/>
              <a:t>است</a:t>
            </a:r>
            <a:r>
              <a:rPr lang="fa-IR" dirty="0" smtClean="0"/>
              <a:t>.</a:t>
            </a:r>
            <a:endParaRPr lang="fa-IR" dirty="0"/>
          </a:p>
        </p:txBody>
      </p:sp>
      <p:sp>
        <p:nvSpPr>
          <p:cNvPr id="10" name="Rectangle 9"/>
          <p:cNvSpPr/>
          <p:nvPr/>
        </p:nvSpPr>
        <p:spPr>
          <a:xfrm>
            <a:off x="683568" y="4509120"/>
            <a:ext cx="8064896" cy="473206"/>
          </a:xfrm>
          <a:prstGeom prst="rect">
            <a:avLst/>
          </a:prstGeom>
        </p:spPr>
        <p:txBody>
          <a:bodyPr wrap="square">
            <a:spAutoFit/>
          </a:bodyPr>
          <a:lstStyle/>
          <a:p>
            <a:pPr algn="just" rtl="1">
              <a:lnSpc>
                <a:spcPct val="150000"/>
              </a:lnSpc>
            </a:pPr>
            <a:r>
              <a:rPr lang="fa-IR" dirty="0" smtClean="0"/>
              <a:t>بین سیستم های </a:t>
            </a:r>
            <a:r>
              <a:rPr lang="fa-IR" b="1" dirty="0" smtClean="0"/>
              <a:t>خود تطبیق </a:t>
            </a:r>
            <a:r>
              <a:rPr lang="fa-IR" dirty="0" smtClean="0"/>
              <a:t>و </a:t>
            </a:r>
            <a:r>
              <a:rPr lang="fa-IR" b="1" dirty="0" smtClean="0"/>
              <a:t>پردازش خودمختار</a:t>
            </a:r>
            <a:r>
              <a:rPr lang="fa-IR" dirty="0" smtClean="0"/>
              <a:t> تفاوت و شباهت هایی وجود دارد .</a:t>
            </a:r>
            <a:endParaRPr lang="fa-IR" dirty="0"/>
          </a:p>
        </p:txBody>
      </p:sp>
    </p:spTree>
    <p:extLst>
      <p:ext uri="{BB962C8B-B14F-4D97-AF65-F5344CB8AC3E}">
        <p14:creationId xmlns:p14="http://schemas.microsoft.com/office/powerpoint/2010/main" val="24818360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31697" y="56818"/>
            <a:ext cx="4416595"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685800" indent="-685800" algn="ctr" rtl="1">
              <a:buBlip>
                <a:blip r:embed="rId3"/>
              </a:buBlip>
            </a:pP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ویژگی های خود - *</a:t>
            </a:r>
            <a:endParaRPr lang="en-US"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683568" y="836712"/>
            <a:ext cx="8064896" cy="1338828"/>
          </a:xfrm>
          <a:prstGeom prst="rect">
            <a:avLst/>
          </a:prstGeom>
        </p:spPr>
        <p:txBody>
          <a:bodyPr wrap="square">
            <a:spAutoFit/>
          </a:bodyPr>
          <a:lstStyle/>
          <a:p>
            <a:pPr algn="just" rtl="1">
              <a:lnSpc>
                <a:spcPct val="150000"/>
              </a:lnSpc>
            </a:pPr>
            <a:r>
              <a:rPr lang="fa-IR" dirty="0"/>
              <a:t>سیستم خودتطبیق ویژگی هاي خاصی دارد که به این ویژگی ها، ویژگی هاي خود- * می گویند. اولین مجموعه از </a:t>
            </a:r>
            <a:r>
              <a:rPr lang="fa-IR" dirty="0" smtClean="0"/>
              <a:t>این </a:t>
            </a:r>
            <a:r>
              <a:rPr lang="fa-IR" dirty="0"/>
              <a:t>ویژگی ها </a:t>
            </a:r>
            <a:r>
              <a:rPr lang="fa-IR" dirty="0" smtClean="0"/>
              <a:t>توسط </a:t>
            </a:r>
            <a:r>
              <a:rPr lang="en-US" dirty="0" smtClean="0"/>
              <a:t>IBM</a:t>
            </a:r>
            <a:r>
              <a:rPr lang="fa-IR" dirty="0" smtClean="0"/>
              <a:t> ارائه </a:t>
            </a:r>
            <a:r>
              <a:rPr lang="fa-IR" dirty="0"/>
              <a:t>شد که شامل هشت ویژگی بود. به تدریج، تعداد این ویژگی ها افزایش یافت و روز بروز نیز </a:t>
            </a:r>
            <a:r>
              <a:rPr lang="fa-IR" dirty="0" smtClean="0"/>
              <a:t>بر </a:t>
            </a:r>
            <a:r>
              <a:rPr lang="fa-IR" dirty="0"/>
              <a:t>تعداد آن ها افزوده می </a:t>
            </a:r>
            <a:r>
              <a:rPr lang="fa-IR" dirty="0" smtClean="0"/>
              <a:t>شود .</a:t>
            </a:r>
            <a:endParaRPr lang="fa-IR" dirty="0"/>
          </a:p>
        </p:txBody>
      </p:sp>
      <p:graphicFrame>
        <p:nvGraphicFramePr>
          <p:cNvPr id="2" name="Diagram 1"/>
          <p:cNvGraphicFramePr/>
          <p:nvPr>
            <p:extLst>
              <p:ext uri="{D42A27DB-BD31-4B8C-83A1-F6EECF244321}">
                <p14:modId xmlns:p14="http://schemas.microsoft.com/office/powerpoint/2010/main" val="2811598836"/>
              </p:ext>
            </p:extLst>
          </p:nvPr>
        </p:nvGraphicFramePr>
        <p:xfrm>
          <a:off x="1871700" y="2060848"/>
          <a:ext cx="6300700" cy="39177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Rectangle 6"/>
          <p:cNvSpPr/>
          <p:nvPr/>
        </p:nvSpPr>
        <p:spPr>
          <a:xfrm>
            <a:off x="938064" y="2658398"/>
            <a:ext cx="816249" cy="338554"/>
          </a:xfrm>
          <a:prstGeom prst="rect">
            <a:avLst/>
          </a:prstGeom>
          <a:noFill/>
        </p:spPr>
        <p:txBody>
          <a:bodyPr wrap="none" lIns="91440" tIns="45720" rIns="91440" bIns="45720">
            <a:spAutoFit/>
          </a:bodyPr>
          <a:lstStyle/>
          <a:p>
            <a:pPr algn="ctr"/>
            <a:r>
              <a:rPr lang="fa-IR" sz="1600" dirty="0" smtClean="0"/>
              <a:t>سطح کلی</a:t>
            </a:r>
            <a:endParaRPr lang="fa-IR" sz="1600" dirty="0"/>
          </a:p>
        </p:txBody>
      </p:sp>
      <p:sp>
        <p:nvSpPr>
          <p:cNvPr id="8" name="Rectangle 7"/>
          <p:cNvSpPr/>
          <p:nvPr/>
        </p:nvSpPr>
        <p:spPr>
          <a:xfrm>
            <a:off x="904401" y="3810526"/>
            <a:ext cx="883575" cy="338554"/>
          </a:xfrm>
          <a:prstGeom prst="rect">
            <a:avLst/>
          </a:prstGeom>
          <a:noFill/>
        </p:spPr>
        <p:txBody>
          <a:bodyPr wrap="none" lIns="91440" tIns="45720" rIns="91440" bIns="45720">
            <a:spAutoFit/>
          </a:bodyPr>
          <a:lstStyle/>
          <a:p>
            <a:pPr algn="ctr"/>
            <a:r>
              <a:rPr lang="fa-IR" sz="1600" dirty="0" smtClean="0"/>
              <a:t>سطح اصلی</a:t>
            </a:r>
            <a:endParaRPr lang="fa-IR" sz="1600" dirty="0"/>
          </a:p>
        </p:txBody>
      </p:sp>
      <p:sp>
        <p:nvSpPr>
          <p:cNvPr id="9" name="Rectangle 8"/>
          <p:cNvSpPr/>
          <p:nvPr/>
        </p:nvSpPr>
        <p:spPr>
          <a:xfrm>
            <a:off x="821603" y="4962654"/>
            <a:ext cx="990976" cy="338554"/>
          </a:xfrm>
          <a:prstGeom prst="rect">
            <a:avLst/>
          </a:prstGeom>
          <a:noFill/>
        </p:spPr>
        <p:txBody>
          <a:bodyPr wrap="none" lIns="91440" tIns="45720" rIns="91440" bIns="45720">
            <a:spAutoFit/>
          </a:bodyPr>
          <a:lstStyle/>
          <a:p>
            <a:pPr algn="ctr"/>
            <a:r>
              <a:rPr lang="fa-IR" sz="1600" dirty="0" smtClean="0"/>
              <a:t>سطح ابتدایی</a:t>
            </a:r>
            <a:endParaRPr lang="fa-IR" sz="1600" dirty="0"/>
          </a:p>
        </p:txBody>
      </p:sp>
      <p:sp>
        <p:nvSpPr>
          <p:cNvPr id="11" name="Slide Number Placeholder 10"/>
          <p:cNvSpPr>
            <a:spLocks noGrp="1"/>
          </p:cNvSpPr>
          <p:nvPr>
            <p:ph type="sldNum" sz="quarter" idx="12"/>
          </p:nvPr>
        </p:nvSpPr>
        <p:spPr/>
        <p:txBody>
          <a:bodyPr/>
          <a:lstStyle/>
          <a:p>
            <a:fld id="{73CC4D00-F378-4402-8A7E-F6357BEDF28B}" type="slidenum">
              <a:rPr lang="en-US" smtClean="0"/>
              <a:pPr/>
              <a:t>7</a:t>
            </a:fld>
            <a:endParaRPr lang="en-US"/>
          </a:p>
        </p:txBody>
      </p:sp>
      <p:sp>
        <p:nvSpPr>
          <p:cNvPr id="12" name="TextBox 11"/>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804247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Graphic spid="2" grpId="0">
        <p:bldAsOne/>
      </p:bldGraphic>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548680"/>
            <a:ext cx="8064896" cy="1338828"/>
          </a:xfrm>
          <a:prstGeom prst="rect">
            <a:avLst/>
          </a:prstGeom>
        </p:spPr>
        <p:txBody>
          <a:bodyPr wrap="square">
            <a:spAutoFit/>
          </a:bodyPr>
          <a:lstStyle/>
          <a:p>
            <a:pPr algn="just" rtl="1">
              <a:lnSpc>
                <a:spcPct val="150000"/>
              </a:lnSpc>
            </a:pPr>
            <a:r>
              <a:rPr lang="fa-IR" b="1" dirty="0"/>
              <a:t>سطح </a:t>
            </a:r>
            <a:r>
              <a:rPr lang="fa-IR" b="1" dirty="0" smtClean="0"/>
              <a:t>کلی : </a:t>
            </a:r>
            <a:r>
              <a:rPr lang="fa-IR" dirty="0"/>
              <a:t>این سطح، شامل ویژگی هایی است که هر سیستم خودتطبیق دارا می باشد. یک مجموعه از این </a:t>
            </a:r>
            <a:r>
              <a:rPr lang="fa-IR" dirty="0" smtClean="0"/>
              <a:t>صفات </a:t>
            </a:r>
            <a:r>
              <a:rPr lang="fa-IR" dirty="0"/>
              <a:t>که زیر مجموعه ي خودتطبیقی هستند شامل خود مدیریتی، خود </a:t>
            </a:r>
            <a:r>
              <a:rPr lang="fa-IR" dirty="0" smtClean="0"/>
              <a:t>دولتمندي ، </a:t>
            </a:r>
            <a:r>
              <a:rPr lang="fa-IR" dirty="0"/>
              <a:t>خود </a:t>
            </a:r>
            <a:r>
              <a:rPr lang="fa-IR" dirty="0" smtClean="0"/>
              <a:t>نگهداري ، </a:t>
            </a:r>
            <a:r>
              <a:rPr lang="fa-IR" dirty="0"/>
              <a:t>خود </a:t>
            </a:r>
            <a:r>
              <a:rPr lang="fa-IR" dirty="0" smtClean="0"/>
              <a:t>کنترلی و </a:t>
            </a:r>
            <a:r>
              <a:rPr lang="fa-IR" dirty="0"/>
              <a:t>خود </a:t>
            </a:r>
            <a:r>
              <a:rPr lang="fa-IR" dirty="0" smtClean="0"/>
              <a:t>ارزیابی </a:t>
            </a:r>
            <a:r>
              <a:rPr lang="fa-IR" dirty="0"/>
              <a:t>است.</a:t>
            </a:r>
          </a:p>
        </p:txBody>
      </p:sp>
      <p:sp>
        <p:nvSpPr>
          <p:cNvPr id="5" name="Rectangle 4"/>
          <p:cNvSpPr/>
          <p:nvPr/>
        </p:nvSpPr>
        <p:spPr>
          <a:xfrm>
            <a:off x="706308" y="3861048"/>
            <a:ext cx="8064896" cy="473206"/>
          </a:xfrm>
          <a:prstGeom prst="rect">
            <a:avLst/>
          </a:prstGeom>
        </p:spPr>
        <p:txBody>
          <a:bodyPr wrap="square">
            <a:spAutoFit/>
          </a:bodyPr>
          <a:lstStyle/>
          <a:p>
            <a:pPr marL="285750" indent="-285750" algn="just" rtl="1">
              <a:lnSpc>
                <a:spcPct val="150000"/>
              </a:lnSpc>
              <a:buBlip>
                <a:blip r:embed="rId3"/>
              </a:buBlip>
            </a:pPr>
            <a:r>
              <a:rPr lang="fa-IR" dirty="0" smtClean="0"/>
              <a:t>خود پیکربندی</a:t>
            </a:r>
          </a:p>
        </p:txBody>
      </p:sp>
      <p:sp>
        <p:nvSpPr>
          <p:cNvPr id="8" name="Slide Number Placeholder 7"/>
          <p:cNvSpPr>
            <a:spLocks noGrp="1"/>
          </p:cNvSpPr>
          <p:nvPr>
            <p:ph type="sldNum" sz="quarter" idx="12"/>
          </p:nvPr>
        </p:nvSpPr>
        <p:spPr/>
        <p:txBody>
          <a:bodyPr/>
          <a:lstStyle/>
          <a:p>
            <a:fld id="{73CC4D00-F378-4402-8A7E-F6357BEDF28B}" type="slidenum">
              <a:rPr lang="en-US" smtClean="0"/>
              <a:pPr/>
              <a:t>8</a:t>
            </a:fld>
            <a:endParaRPr lang="en-US"/>
          </a:p>
        </p:txBody>
      </p:sp>
      <p:sp>
        <p:nvSpPr>
          <p:cNvPr id="9" name="TextBox 8"/>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Rectangle 9"/>
          <p:cNvSpPr/>
          <p:nvPr/>
        </p:nvSpPr>
        <p:spPr>
          <a:xfrm>
            <a:off x="683568" y="2348880"/>
            <a:ext cx="8064896" cy="1338828"/>
          </a:xfrm>
          <a:prstGeom prst="rect">
            <a:avLst/>
          </a:prstGeom>
        </p:spPr>
        <p:txBody>
          <a:bodyPr wrap="square">
            <a:spAutoFit/>
          </a:bodyPr>
          <a:lstStyle/>
          <a:p>
            <a:pPr algn="just" rtl="1">
              <a:lnSpc>
                <a:spcPct val="150000"/>
              </a:lnSpc>
            </a:pPr>
            <a:r>
              <a:rPr lang="fa-IR" b="1" dirty="0"/>
              <a:t>سطح </a:t>
            </a:r>
            <a:r>
              <a:rPr lang="fa-IR" b="1" dirty="0" smtClean="0"/>
              <a:t>اصلی : </a:t>
            </a:r>
            <a:r>
              <a:rPr lang="fa-IR" dirty="0"/>
              <a:t>چهار ویژگی در این سطح وجود دارند. این ویژگی ها با توجه به مکانیزم خودتطبیقی در طبیعت </a:t>
            </a:r>
            <a:r>
              <a:rPr lang="fa-IR" dirty="0" smtClean="0"/>
              <a:t>به </a:t>
            </a:r>
            <a:r>
              <a:rPr lang="fa-IR" dirty="0"/>
              <a:t>دست آمده اند مثلا بدن انسان هم داراي همین چهار ویژگی است تا بتواند خودش را با تغییرات در محیط (</a:t>
            </a:r>
            <a:r>
              <a:rPr lang="fa-IR" dirty="0" smtClean="0"/>
              <a:t>مثل تغییر دما) یا تغییرات در خود بدن (مثل نقص یک عضو داخلی) سازگار کند. </a:t>
            </a:r>
            <a:endParaRPr lang="fa-IR" dirty="0"/>
          </a:p>
        </p:txBody>
      </p:sp>
      <p:sp>
        <p:nvSpPr>
          <p:cNvPr id="11" name="Rectangle 10"/>
          <p:cNvSpPr/>
          <p:nvPr/>
        </p:nvSpPr>
        <p:spPr>
          <a:xfrm>
            <a:off x="706308" y="4322420"/>
            <a:ext cx="8064896" cy="473206"/>
          </a:xfrm>
          <a:prstGeom prst="rect">
            <a:avLst/>
          </a:prstGeom>
        </p:spPr>
        <p:txBody>
          <a:bodyPr wrap="square">
            <a:spAutoFit/>
          </a:bodyPr>
          <a:lstStyle/>
          <a:p>
            <a:pPr marL="285750" indent="-285750" algn="just" rtl="1">
              <a:lnSpc>
                <a:spcPct val="150000"/>
              </a:lnSpc>
              <a:buBlip>
                <a:blip r:embed="rId3"/>
              </a:buBlip>
            </a:pPr>
            <a:r>
              <a:rPr lang="fa-IR" dirty="0" smtClean="0"/>
              <a:t>خود التیامی</a:t>
            </a:r>
          </a:p>
        </p:txBody>
      </p:sp>
      <p:sp>
        <p:nvSpPr>
          <p:cNvPr id="12" name="Rectangle 11"/>
          <p:cNvSpPr/>
          <p:nvPr/>
        </p:nvSpPr>
        <p:spPr>
          <a:xfrm>
            <a:off x="706308" y="4828002"/>
            <a:ext cx="8064896" cy="473206"/>
          </a:xfrm>
          <a:prstGeom prst="rect">
            <a:avLst/>
          </a:prstGeom>
        </p:spPr>
        <p:txBody>
          <a:bodyPr wrap="square">
            <a:spAutoFit/>
          </a:bodyPr>
          <a:lstStyle/>
          <a:p>
            <a:pPr marL="285750" indent="-285750" algn="just" rtl="1">
              <a:lnSpc>
                <a:spcPct val="150000"/>
              </a:lnSpc>
              <a:buBlip>
                <a:blip r:embed="rId3"/>
              </a:buBlip>
            </a:pPr>
            <a:r>
              <a:rPr lang="fa-IR" dirty="0" smtClean="0"/>
              <a:t>خود بهینگی</a:t>
            </a:r>
          </a:p>
        </p:txBody>
      </p:sp>
      <p:sp>
        <p:nvSpPr>
          <p:cNvPr id="13" name="Rectangle 12"/>
          <p:cNvSpPr/>
          <p:nvPr/>
        </p:nvSpPr>
        <p:spPr>
          <a:xfrm>
            <a:off x="706308" y="5332058"/>
            <a:ext cx="8064896" cy="473206"/>
          </a:xfrm>
          <a:prstGeom prst="rect">
            <a:avLst/>
          </a:prstGeom>
        </p:spPr>
        <p:txBody>
          <a:bodyPr wrap="square">
            <a:spAutoFit/>
          </a:bodyPr>
          <a:lstStyle/>
          <a:p>
            <a:pPr marL="285750" indent="-285750" algn="just" rtl="1">
              <a:lnSpc>
                <a:spcPct val="150000"/>
              </a:lnSpc>
              <a:buBlip>
                <a:blip r:embed="rId3"/>
              </a:buBlip>
            </a:pPr>
            <a:r>
              <a:rPr lang="fa-IR" dirty="0" smtClean="0"/>
              <a:t>خود حفاظتی</a:t>
            </a:r>
            <a:endParaRPr lang="fa-IR" dirty="0"/>
          </a:p>
        </p:txBody>
      </p:sp>
    </p:spTree>
    <p:extLst>
      <p:ext uri="{BB962C8B-B14F-4D97-AF65-F5344CB8AC3E}">
        <p14:creationId xmlns:p14="http://schemas.microsoft.com/office/powerpoint/2010/main" val="24818360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3CC4D00-F378-4402-8A7E-F6357BEDF28B}" type="slidenum">
              <a:rPr lang="en-US" smtClean="0"/>
              <a:pPr/>
              <a:t>9</a:t>
            </a:fld>
            <a:endParaRPr lang="en-US"/>
          </a:p>
        </p:txBody>
      </p:sp>
      <p:sp>
        <p:nvSpPr>
          <p:cNvPr id="5" name="TextBox 4"/>
          <p:cNvSpPr txBox="1"/>
          <p:nvPr/>
        </p:nvSpPr>
        <p:spPr>
          <a:xfrm>
            <a:off x="72008" y="6309320"/>
            <a:ext cx="1763688" cy="523220"/>
          </a:xfrm>
          <a:prstGeom prst="rect">
            <a:avLst/>
          </a:prstGeom>
          <a:noFill/>
        </p:spPr>
        <p:txBody>
          <a:bodyPr wrap="square" rtlCol="1">
            <a:spAutoFit/>
          </a:bodyPr>
          <a:lstStyle/>
          <a:p>
            <a:pPr algn="ctr" rtl="1"/>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سهیل نبی &amp;  چدنی</a:t>
            </a:r>
            <a:b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fa-IR"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سیستم های خود تطبیق</a:t>
            </a:r>
            <a:endParaRPr lang="fa-IR"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Rectangle 6"/>
          <p:cNvSpPr/>
          <p:nvPr/>
        </p:nvSpPr>
        <p:spPr>
          <a:xfrm>
            <a:off x="755576" y="404664"/>
            <a:ext cx="8064896" cy="1338828"/>
          </a:xfrm>
          <a:prstGeom prst="rect">
            <a:avLst/>
          </a:prstGeom>
        </p:spPr>
        <p:txBody>
          <a:bodyPr wrap="square">
            <a:spAutoFit/>
          </a:bodyPr>
          <a:lstStyle/>
          <a:p>
            <a:pPr algn="just" rtl="1">
              <a:lnSpc>
                <a:spcPct val="150000"/>
              </a:lnSpc>
            </a:pPr>
            <a:r>
              <a:rPr lang="fa-IR" b="1" dirty="0" smtClean="0"/>
              <a:t>خود حفاظتی دارای 2 جنبه است :</a:t>
            </a:r>
          </a:p>
          <a:p>
            <a:pPr algn="just" rtl="1">
              <a:lnSpc>
                <a:spcPct val="150000"/>
              </a:lnSpc>
            </a:pPr>
            <a:r>
              <a:rPr lang="fa-IR" dirty="0" smtClean="0"/>
              <a:t>     دفاع از سیستم در مقابل حملات</a:t>
            </a:r>
          </a:p>
          <a:p>
            <a:pPr algn="just" rtl="1">
              <a:lnSpc>
                <a:spcPct val="150000"/>
              </a:lnSpc>
            </a:pPr>
            <a:r>
              <a:rPr lang="fa-IR" dirty="0" smtClean="0"/>
              <a:t>     پیش بینی مشکلات و انجام اعمالی برای اجتناب از این مشکل یا حداقل کردن اثر آنها</a:t>
            </a:r>
            <a:endParaRPr lang="fa-IR" dirty="0"/>
          </a:p>
        </p:txBody>
      </p:sp>
      <p:sp>
        <p:nvSpPr>
          <p:cNvPr id="8" name="Rectangle 7"/>
          <p:cNvSpPr/>
          <p:nvPr/>
        </p:nvSpPr>
        <p:spPr>
          <a:xfrm>
            <a:off x="755576" y="2492896"/>
            <a:ext cx="8064896" cy="888705"/>
          </a:xfrm>
          <a:prstGeom prst="rect">
            <a:avLst/>
          </a:prstGeom>
        </p:spPr>
        <p:txBody>
          <a:bodyPr wrap="square">
            <a:spAutoFit/>
          </a:bodyPr>
          <a:lstStyle/>
          <a:p>
            <a:pPr algn="just" rtl="1">
              <a:lnSpc>
                <a:spcPct val="150000"/>
              </a:lnSpc>
            </a:pPr>
            <a:r>
              <a:rPr lang="fa-IR" b="1" dirty="0"/>
              <a:t>سطح </a:t>
            </a:r>
            <a:r>
              <a:rPr lang="fa-IR" b="1" dirty="0" smtClean="0"/>
              <a:t>ابتدایی : </a:t>
            </a:r>
            <a:r>
              <a:rPr lang="fa-IR" dirty="0"/>
              <a:t>در این سطح چهار ویژگی مطرح هستند: خود </a:t>
            </a:r>
            <a:r>
              <a:rPr lang="fa-IR" dirty="0" smtClean="0"/>
              <a:t>آگاهی ، </a:t>
            </a:r>
            <a:r>
              <a:rPr lang="fa-IR" dirty="0"/>
              <a:t>نظارت بر </a:t>
            </a:r>
            <a:r>
              <a:rPr lang="fa-IR" dirty="0" smtClean="0"/>
              <a:t>خود ، </a:t>
            </a:r>
            <a:r>
              <a:rPr lang="fa-IR" dirty="0"/>
              <a:t>آگاهی از موقعیت خود </a:t>
            </a:r>
            <a:r>
              <a:rPr lang="fa-IR" dirty="0" smtClean="0"/>
              <a:t>و </a:t>
            </a:r>
            <a:r>
              <a:rPr lang="fa-IR" dirty="0"/>
              <a:t>آگاهی از </a:t>
            </a:r>
            <a:r>
              <a:rPr lang="fa-IR" dirty="0" smtClean="0"/>
              <a:t>محیط.</a:t>
            </a:r>
            <a:endParaRPr lang="fa-IR" dirty="0"/>
          </a:p>
        </p:txBody>
      </p:sp>
      <p:sp>
        <p:nvSpPr>
          <p:cNvPr id="9" name="Rectangle 8"/>
          <p:cNvSpPr/>
          <p:nvPr/>
        </p:nvSpPr>
        <p:spPr>
          <a:xfrm>
            <a:off x="755576" y="3717032"/>
            <a:ext cx="8064896" cy="1754326"/>
          </a:xfrm>
          <a:prstGeom prst="rect">
            <a:avLst/>
          </a:prstGeom>
        </p:spPr>
        <p:txBody>
          <a:bodyPr wrap="square">
            <a:spAutoFit/>
          </a:bodyPr>
          <a:lstStyle/>
          <a:p>
            <a:pPr algn="just" rtl="1">
              <a:lnSpc>
                <a:spcPct val="150000"/>
              </a:lnSpc>
            </a:pPr>
            <a:r>
              <a:rPr lang="fa-IR" b="1" dirty="0"/>
              <a:t>خود آگاهی: </a:t>
            </a:r>
            <a:r>
              <a:rPr lang="fa-IR" dirty="0"/>
              <a:t>سیستم از حالات و رفتار خودش آگاه است. این خود آگاهی ناشی از نظارت بر خود </a:t>
            </a:r>
            <a:r>
              <a:rPr lang="fa-IR" dirty="0" smtClean="0"/>
              <a:t>است.</a:t>
            </a:r>
          </a:p>
          <a:p>
            <a:pPr algn="just" rtl="1">
              <a:lnSpc>
                <a:spcPct val="150000"/>
              </a:lnSpc>
            </a:pPr>
            <a:r>
              <a:rPr lang="fa-IR" b="1" dirty="0"/>
              <a:t>آگاهی از محیط: </a:t>
            </a:r>
            <a:r>
              <a:rPr lang="fa-IR" dirty="0"/>
              <a:t>سیستم از محیط خود یعنی محیط عملیاتی اش آگاه </a:t>
            </a:r>
            <a:r>
              <a:rPr lang="fa-IR" dirty="0" smtClean="0"/>
              <a:t>است.</a:t>
            </a:r>
          </a:p>
          <a:p>
            <a:pPr algn="just" rtl="1">
              <a:lnSpc>
                <a:spcPct val="150000"/>
              </a:lnSpc>
            </a:pPr>
            <a:r>
              <a:rPr lang="fa-IR" b="1" dirty="0"/>
              <a:t>نظارت بر خود: </a:t>
            </a:r>
            <a:r>
              <a:rPr lang="fa-IR" dirty="0"/>
              <a:t>سیستم قادر به تشخیص شرایط محیطی در حال تغییر </a:t>
            </a:r>
            <a:r>
              <a:rPr lang="fa-IR" dirty="0" smtClean="0"/>
              <a:t>است.</a:t>
            </a:r>
          </a:p>
          <a:p>
            <a:pPr algn="just" rtl="1">
              <a:lnSpc>
                <a:spcPct val="150000"/>
              </a:lnSpc>
            </a:pPr>
            <a:r>
              <a:rPr lang="fa-IR" b="1" dirty="0"/>
              <a:t>آگاه از موقعیت خود: </a:t>
            </a:r>
            <a:r>
              <a:rPr lang="fa-IR" dirty="0"/>
              <a:t>سیستم از شرایط عملیاتی خارجی که در حال حاضر وجود دارند آگاه </a:t>
            </a:r>
            <a:r>
              <a:rPr lang="fa-IR" dirty="0" smtClean="0"/>
              <a:t>است.</a:t>
            </a:r>
            <a:endParaRPr lang="fa-IR" dirty="0"/>
          </a:p>
        </p:txBody>
      </p:sp>
      <p:sp>
        <p:nvSpPr>
          <p:cNvPr id="10" name="Rectangle 9"/>
          <p:cNvSpPr/>
          <p:nvPr/>
        </p:nvSpPr>
        <p:spPr>
          <a:xfrm>
            <a:off x="779351" y="5692098"/>
            <a:ext cx="8064896" cy="473206"/>
          </a:xfrm>
          <a:prstGeom prst="rect">
            <a:avLst/>
          </a:prstGeom>
        </p:spPr>
        <p:txBody>
          <a:bodyPr wrap="square">
            <a:spAutoFit/>
          </a:bodyPr>
          <a:lstStyle/>
          <a:p>
            <a:pPr algn="just" rtl="1">
              <a:lnSpc>
                <a:spcPct val="150000"/>
              </a:lnSpc>
            </a:pPr>
            <a:r>
              <a:rPr lang="fa-IR" dirty="0"/>
              <a:t>بعضی از محققین دو ویژگی </a:t>
            </a:r>
            <a:r>
              <a:rPr lang="fa-IR" b="1" dirty="0"/>
              <a:t>باز بودن </a:t>
            </a:r>
            <a:r>
              <a:rPr lang="fa-IR" dirty="0" smtClean="0"/>
              <a:t>و </a:t>
            </a:r>
            <a:r>
              <a:rPr lang="fa-IR" b="1" dirty="0"/>
              <a:t>پیش گویانه </a:t>
            </a:r>
            <a:r>
              <a:rPr lang="fa-IR" dirty="0" smtClean="0"/>
              <a:t>را </a:t>
            </a:r>
            <a:r>
              <a:rPr lang="fa-IR" dirty="0"/>
              <a:t>نیز در این سطح مطرح می کنند که اختیاري </a:t>
            </a:r>
            <a:r>
              <a:rPr lang="fa-IR" dirty="0" smtClean="0"/>
              <a:t>هستند.</a:t>
            </a:r>
          </a:p>
        </p:txBody>
      </p:sp>
    </p:spTree>
    <p:extLst>
      <p:ext uri="{BB962C8B-B14F-4D97-AF65-F5344CB8AC3E}">
        <p14:creationId xmlns:p14="http://schemas.microsoft.com/office/powerpoint/2010/main" val="26437949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ustom 1">
      <a:majorFont>
        <a:latin typeface="Lucida Sans Unicode"/>
        <a:ea typeface=""/>
        <a:cs typeface="B Nazanin"/>
      </a:majorFont>
      <a:minorFont>
        <a:latin typeface="Lucida Sans Unicode"/>
        <a:ea typeface=""/>
        <a:cs typeface="B Nazani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2099</TotalTime>
  <Words>3113</Words>
  <Application>Microsoft Office PowerPoint</Application>
  <PresentationFormat>On-screen Show (4:3)</PresentationFormat>
  <Paragraphs>262</Paragraphs>
  <Slides>30</Slides>
  <Notes>24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talash</cp:lastModifiedBy>
  <cp:revision>59</cp:revision>
  <dcterms:created xsi:type="dcterms:W3CDTF">2011-12-17T07:46:07Z</dcterms:created>
  <dcterms:modified xsi:type="dcterms:W3CDTF">2013-12-16T13:00:33Z</dcterms:modified>
</cp:coreProperties>
</file>