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8104C7-50EC-4C9F-A4F8-84D215455438}"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104C7-50EC-4C9F-A4F8-84D215455438}"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104C7-50EC-4C9F-A4F8-84D215455438}"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8104C7-50EC-4C9F-A4F8-84D215455438}"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8104C7-50EC-4C9F-A4F8-84D215455438}" type="datetimeFigureOut">
              <a:rPr lang="fa-IR" smtClean="0"/>
              <a:t>02/02/1438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8104C7-50EC-4C9F-A4F8-84D215455438}"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8104C7-50EC-4C9F-A4F8-84D215455438}" type="datetimeFigureOut">
              <a:rPr lang="fa-IR" smtClean="0"/>
              <a:t>02/02/1438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8104C7-50EC-4C9F-A4F8-84D215455438}" type="datetimeFigureOut">
              <a:rPr lang="fa-IR" smtClean="0"/>
              <a:t>02/02/1438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8104C7-50EC-4C9F-A4F8-84D215455438}" type="datetimeFigureOut">
              <a:rPr lang="fa-IR" smtClean="0"/>
              <a:t>02/02/1438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104C7-50EC-4C9F-A4F8-84D215455438}"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ED74665-2293-49BE-9828-2C02B25C5236}"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8104C7-50EC-4C9F-A4F8-84D215455438}" type="datetimeFigureOut">
              <a:rPr lang="fa-IR" smtClean="0"/>
              <a:t>02/02/1438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ED74665-2293-49BE-9828-2C02B25C5236}" type="slidenum">
              <a:rPr lang="fa-IR" smtClean="0"/>
              <a:t>‹#›</a:t>
            </a:fld>
            <a:endParaRPr lang="fa-IR"/>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218104C7-50EC-4C9F-A4F8-84D215455438}" type="datetimeFigureOut">
              <a:rPr lang="fa-IR" smtClean="0"/>
              <a:t>02/02/1438</a:t>
            </a:fld>
            <a:endParaRPr lang="fa-IR"/>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fa-IR"/>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FED74665-2293-49BE-9828-2C02B25C5236}"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1" eaLnBrk="1" latinLnBrk="0" hangingPunct="1">
        <a:spcBef>
          <a:spcPct val="0"/>
        </a:spcBef>
        <a:buNone/>
        <a:defRPr sz="3200" kern="1200">
          <a:solidFill>
            <a:schemeClr val="tx1">
              <a:lumMod val="75000"/>
              <a:lumOff val="25000"/>
            </a:schemeClr>
          </a:solidFill>
          <a:latin typeface="+mj-lt"/>
          <a:ea typeface="+mj-ea"/>
          <a:cs typeface="Trebuchet M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ct val="20000"/>
        </a:spcBef>
        <a:buFont typeface="Arial"/>
        <a:buChar char="•"/>
        <a:defRPr sz="2000" kern="1200">
          <a:solidFill>
            <a:schemeClr val="tx1"/>
          </a:solidFill>
          <a:latin typeface="+mn-lt"/>
          <a:ea typeface="+mn-ea"/>
          <a:cs typeface="+mn-cs"/>
        </a:defRPr>
      </a:lvl6pPr>
      <a:lvl7pPr marL="2971800" indent="-228600" algn="r" defTabSz="457200" rtl="1" eaLnBrk="1" latinLnBrk="0" hangingPunct="1">
        <a:spcBef>
          <a:spcPct val="20000"/>
        </a:spcBef>
        <a:buFont typeface="Arial"/>
        <a:buChar char="•"/>
        <a:defRPr sz="2000" kern="1200">
          <a:solidFill>
            <a:schemeClr val="tx1"/>
          </a:solidFill>
          <a:latin typeface="+mn-lt"/>
          <a:ea typeface="+mn-ea"/>
          <a:cs typeface="+mn-cs"/>
        </a:defRPr>
      </a:lvl7pPr>
      <a:lvl8pPr marL="3429000" indent="-228600" algn="r" defTabSz="457200" rtl="1" eaLnBrk="1" latinLnBrk="0" hangingPunct="1">
        <a:spcBef>
          <a:spcPct val="20000"/>
        </a:spcBef>
        <a:buFont typeface="Arial"/>
        <a:buChar char="•"/>
        <a:defRPr sz="2000" kern="1200">
          <a:solidFill>
            <a:schemeClr val="tx1"/>
          </a:solidFill>
          <a:latin typeface="+mn-lt"/>
          <a:ea typeface="+mn-ea"/>
          <a:cs typeface="+mn-cs"/>
        </a:defRPr>
      </a:lvl8pPr>
      <a:lvl9pPr marL="3886200" indent="-228600" algn="r" defTabSz="457200" rtl="1"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073" y="1676400"/>
            <a:ext cx="7924800" cy="3886200"/>
          </a:xfrm>
        </p:spPr>
        <p:txBody>
          <a:bodyPr>
            <a:normAutofit/>
          </a:bodyPr>
          <a:lstStyle/>
          <a:p>
            <a:pPr algn="ctr"/>
            <a:r>
              <a:rPr lang="fa-IR" sz="8000" b="1" dirty="0" smtClean="0">
                <a:solidFill>
                  <a:schemeClr val="tx1"/>
                </a:solidFill>
                <a:cs typeface="B Lotus" pitchFamily="2" charset="-78"/>
              </a:rPr>
              <a:t>خانواده موفق</a:t>
            </a:r>
            <a:br>
              <a:rPr lang="fa-IR" sz="8000" b="1" dirty="0" smtClean="0">
                <a:solidFill>
                  <a:schemeClr val="tx1"/>
                </a:solidFill>
                <a:cs typeface="B Lotus" pitchFamily="2" charset="-78"/>
              </a:rPr>
            </a:br>
            <a:r>
              <a:rPr lang="fa-IR" sz="3200" b="1" dirty="0" smtClean="0">
                <a:solidFill>
                  <a:schemeClr val="tx1"/>
                </a:solidFill>
                <a:cs typeface="B Lotus" pitchFamily="2" charset="-78"/>
              </a:rPr>
              <a:t/>
            </a:r>
            <a:br>
              <a:rPr lang="fa-IR" sz="3200" b="1" dirty="0" smtClean="0">
                <a:solidFill>
                  <a:schemeClr val="tx1"/>
                </a:solidFill>
                <a:cs typeface="B Lotus" pitchFamily="2" charset="-78"/>
              </a:rPr>
            </a:br>
            <a:r>
              <a:rPr lang="fa-IR" sz="4400" b="1" dirty="0" smtClean="0">
                <a:solidFill>
                  <a:schemeClr val="tx1"/>
                </a:solidFill>
                <a:cs typeface="B Lotus" pitchFamily="2" charset="-78"/>
              </a:rPr>
              <a:t>بر اساس بیانات جناب آقای دکتر حبشی در دوره های آموزش خانواده </a:t>
            </a:r>
            <a:endParaRPr lang="fa-IR" sz="8000" b="1" dirty="0">
              <a:solidFill>
                <a:schemeClr val="tx1"/>
              </a:solidFill>
              <a:cs typeface="B Lotus" pitchFamily="2" charset="-78"/>
            </a:endParaRPr>
          </a:p>
        </p:txBody>
      </p:sp>
      <p:sp>
        <p:nvSpPr>
          <p:cNvPr id="5" name="Title 1"/>
          <p:cNvSpPr txBox="1">
            <a:spLocks/>
          </p:cNvSpPr>
          <p:nvPr/>
        </p:nvSpPr>
        <p:spPr>
          <a:xfrm>
            <a:off x="1507273" y="762000"/>
            <a:ext cx="6248400" cy="1142999"/>
          </a:xfrm>
          <a:prstGeom prst="rect">
            <a:avLst/>
          </a:prstGeom>
        </p:spPr>
        <p:txBody>
          <a:bodyPr vert="horz" lIns="91440" tIns="45720" rIns="91440" bIns="45720" rtlCol="1" anchor="ctr">
            <a:normAutofit fontScale="775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fa-IR" sz="8000" b="1" dirty="0" smtClean="0">
                <a:cs typeface="B Lotus" pitchFamily="2" charset="-78"/>
              </a:rPr>
              <a:t>به نام پیوند دهنده قلبها</a:t>
            </a:r>
            <a:endParaRPr lang="fa-IR" sz="8000" b="1" dirty="0">
              <a:cs typeface="B Lotus" pitchFamily="2" charset="-78"/>
            </a:endParaRPr>
          </a:p>
        </p:txBody>
      </p:sp>
    </p:spTree>
    <p:extLst>
      <p:ext uri="{BB962C8B-B14F-4D97-AF65-F5344CB8AC3E}">
        <p14:creationId xmlns:p14="http://schemas.microsoft.com/office/powerpoint/2010/main" val="4273297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b="1" dirty="0">
                <a:solidFill>
                  <a:schemeClr val="tx1"/>
                </a:solidFill>
                <a:cs typeface="B Karim" pitchFamily="2" charset="-78"/>
              </a:rPr>
              <a:t>اجزاء اقتدار مرد: </a:t>
            </a:r>
            <a:r>
              <a:rPr lang="fa-IR" sz="4800" b="1" dirty="0" smtClean="0">
                <a:solidFill>
                  <a:schemeClr val="tx1"/>
                </a:solidFill>
                <a:cs typeface="B Lotus" pitchFamily="2" charset="-78"/>
              </a:rPr>
              <a:t>جرأت و جسارت</a:t>
            </a:r>
            <a:endParaRPr lang="fa-IR" sz="48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400" dirty="0" smtClean="0">
                <a:solidFill>
                  <a:schemeClr val="tx1"/>
                </a:solidFill>
                <a:cs typeface="B Nazanin" pitchFamily="2" charset="-78"/>
              </a:rPr>
              <a:t>خداوند برای تأمین اقتدار مرد در روانش </a:t>
            </a:r>
            <a:r>
              <a:rPr lang="fa-IR" sz="2400" b="1" u="sng" dirty="0" smtClean="0">
                <a:solidFill>
                  <a:schemeClr val="tx1"/>
                </a:solidFill>
                <a:cs typeface="B Nazanin" pitchFamily="2" charset="-78"/>
              </a:rPr>
              <a:t>جرأت و جسارت </a:t>
            </a:r>
            <a:r>
              <a:rPr lang="fa-IR" sz="2400" dirty="0" smtClean="0">
                <a:solidFill>
                  <a:schemeClr val="tx1"/>
                </a:solidFill>
                <a:cs typeface="B Nazanin" pitchFamily="2" charset="-78"/>
              </a:rPr>
              <a:t>را قرار داده است.</a:t>
            </a:r>
          </a:p>
          <a:p>
            <a:r>
              <a:rPr lang="fa-IR" sz="2400" dirty="0" smtClean="0">
                <a:solidFill>
                  <a:schemeClr val="tx1"/>
                </a:solidFill>
                <a:cs typeface="B Nazanin" pitchFamily="2" charset="-78"/>
              </a:rPr>
              <a:t>در روان زن نقطه مقابل جرأت و جسارت یعنی </a:t>
            </a:r>
            <a:r>
              <a:rPr lang="fa-IR" sz="2400" b="1" u="sng" dirty="0" smtClean="0">
                <a:solidFill>
                  <a:schemeClr val="tx1"/>
                </a:solidFill>
                <a:cs typeface="B Nazanin" pitchFamily="2" charset="-78"/>
              </a:rPr>
              <a:t>پرهیز و کناره گیری</a:t>
            </a:r>
            <a:r>
              <a:rPr lang="fa-IR" sz="2400" b="1" dirty="0" smtClean="0">
                <a:solidFill>
                  <a:schemeClr val="tx1"/>
                </a:solidFill>
                <a:cs typeface="B Nazanin" pitchFamily="2" charset="-78"/>
              </a:rPr>
              <a:t> </a:t>
            </a:r>
            <a:r>
              <a:rPr lang="fa-IR" sz="2400" dirty="0" smtClean="0">
                <a:solidFill>
                  <a:schemeClr val="tx1"/>
                </a:solidFill>
                <a:cs typeface="B Nazanin" pitchFamily="2" charset="-78"/>
              </a:rPr>
              <a:t>قرار داده شده است.</a:t>
            </a:r>
          </a:p>
          <a:p>
            <a:r>
              <a:rPr lang="fa-IR" sz="2400" dirty="0" smtClean="0">
                <a:solidFill>
                  <a:schemeClr val="tx1"/>
                </a:solidFill>
                <a:cs typeface="B Nazanin" pitchFamily="2" charset="-78"/>
              </a:rPr>
              <a:t>عموما مردها بدون هیچ ابایی در بطن کار قرار می گیرند درحالیکه خانمها با ملاحظه و بافاصله عمل می کنند.</a:t>
            </a:r>
          </a:p>
          <a:p>
            <a:r>
              <a:rPr lang="fa-IR" sz="2400" dirty="0" smtClean="0">
                <a:solidFill>
                  <a:schemeClr val="tx1"/>
                </a:solidFill>
                <a:cs typeface="B Nazanin" pitchFamily="2" charset="-78"/>
              </a:rPr>
              <a:t>برای خانمها با ملاحظه بودن و بافاصله عمل کردن صحیح است و اگر زن جسور شد از توانایی هایش فاصله گرفته است</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115462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524958" cy="924475"/>
          </a:xfrm>
        </p:spPr>
        <p:txBody>
          <a:bodyPr>
            <a:normAutofit fontScale="90000"/>
          </a:bodyPr>
          <a:lstStyle/>
          <a:p>
            <a:pPr algn="ctr"/>
            <a:r>
              <a:rPr lang="fa-IR" sz="3600" b="1" dirty="0" smtClean="0">
                <a:solidFill>
                  <a:schemeClr val="tx1"/>
                </a:solidFill>
                <a:cs typeface="B Lotus" pitchFamily="2" charset="-78"/>
              </a:rPr>
              <a:t>آقایان از جرأت و جسارتشان چگونه استفاده می کنند؟</a:t>
            </a:r>
            <a:endParaRPr lang="fa-IR" sz="36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800" dirty="0" smtClean="0">
                <a:solidFill>
                  <a:schemeClr val="tx1"/>
                </a:solidFill>
                <a:cs typeface="B Nazanin" pitchFamily="2" charset="-78"/>
              </a:rPr>
              <a:t>یکی از هنرهای عظیم انسان این است که وسیله را درست بکار گیرد</a:t>
            </a:r>
          </a:p>
          <a:p>
            <a:r>
              <a:rPr lang="fa-IR" sz="2800" dirty="0" smtClean="0">
                <a:solidFill>
                  <a:schemeClr val="tx1"/>
                </a:solidFill>
                <a:cs typeface="B Nazanin" pitchFamily="2" charset="-78"/>
              </a:rPr>
              <a:t>برتری بر زن: آقا به سبب داشتن جرأت و جسارت احساس می کند که جنسش مقدم بر زن است</a:t>
            </a:r>
          </a:p>
          <a:p>
            <a:r>
              <a:rPr lang="fa-IR" sz="2800" dirty="0" smtClean="0">
                <a:solidFill>
                  <a:schemeClr val="tx1"/>
                </a:solidFill>
                <a:cs typeface="B Nazanin" pitchFamily="2" charset="-78"/>
              </a:rPr>
              <a:t>آقا: (این خانمها (ضعیفه) از یک سوسک می ترسند)</a:t>
            </a:r>
          </a:p>
          <a:p>
            <a:r>
              <a:rPr lang="fa-IR" sz="2800" dirty="0" smtClean="0">
                <a:solidFill>
                  <a:schemeClr val="tx1"/>
                </a:solidFill>
                <a:cs typeface="B Nazanin" pitchFamily="2" charset="-78"/>
              </a:rPr>
              <a:t>آقایان جرأت و جسارتشان را به رخ همسرشان می کشند مثلا در رانندگی</a:t>
            </a:r>
          </a:p>
          <a:p>
            <a:endParaRPr lang="fa-IR" sz="2800" dirty="0">
              <a:solidFill>
                <a:schemeClr val="tx1"/>
              </a:solidFill>
              <a:cs typeface="B Nazanin" pitchFamily="2" charset="-78"/>
            </a:endParaRPr>
          </a:p>
        </p:txBody>
      </p:sp>
    </p:spTree>
    <p:extLst>
      <p:ext uri="{BB962C8B-B14F-4D97-AF65-F5344CB8AC3E}">
        <p14:creationId xmlns:p14="http://schemas.microsoft.com/office/powerpoint/2010/main" val="222497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09442" y="675724"/>
            <a:ext cx="7372558" cy="924475"/>
          </a:xfrm>
        </p:spPr>
        <p:txBody>
          <a:bodyPr>
            <a:normAutofit fontScale="90000"/>
          </a:bodyPr>
          <a:lstStyle/>
          <a:p>
            <a:pPr algn="ctr"/>
            <a:r>
              <a:rPr lang="fa-IR" sz="3600" b="1" dirty="0" smtClean="0">
                <a:solidFill>
                  <a:schemeClr val="tx1"/>
                </a:solidFill>
                <a:cs typeface="B Lotus" pitchFamily="2" charset="-78"/>
              </a:rPr>
              <a:t>آقایان از جرأت و جسارتشان چگونه استفاده می کنند؟</a:t>
            </a:r>
            <a:endParaRPr lang="fa-IR" sz="3600" b="1" dirty="0">
              <a:solidFill>
                <a:schemeClr val="tx1"/>
              </a:solidFill>
              <a:cs typeface="B Lotus" pitchFamily="2" charset="-78"/>
            </a:endParaRPr>
          </a:p>
        </p:txBody>
      </p:sp>
      <p:sp>
        <p:nvSpPr>
          <p:cNvPr id="3" name="Content Placeholder 2"/>
          <p:cNvSpPr>
            <a:spLocks noGrp="1"/>
          </p:cNvSpPr>
          <p:nvPr>
            <p:ph idx="1"/>
          </p:nvPr>
        </p:nvSpPr>
        <p:spPr>
          <a:xfrm>
            <a:off x="762000" y="1600200"/>
            <a:ext cx="7619999" cy="4791998"/>
          </a:xfrm>
        </p:spPr>
        <p:txBody>
          <a:bodyPr>
            <a:noAutofit/>
          </a:bodyPr>
          <a:lstStyle/>
          <a:p>
            <a:r>
              <a:rPr lang="fa-IR" sz="2800" dirty="0" smtClean="0">
                <a:solidFill>
                  <a:schemeClr val="tx1"/>
                </a:solidFill>
                <a:cs typeface="B Nazanin" pitchFamily="2" charset="-78"/>
              </a:rPr>
              <a:t>گاهی اوقات آقایان از جرات و جسارت برای آزار همسرشان استفاده می کنند </a:t>
            </a:r>
          </a:p>
          <a:p>
            <a:pPr marL="0" indent="0">
              <a:buNone/>
            </a:pPr>
            <a:r>
              <a:rPr lang="fa-IR" sz="2800" b="1" dirty="0" smtClean="0">
                <a:solidFill>
                  <a:schemeClr val="tx1"/>
                </a:solidFill>
                <a:cs typeface="B Nazanin" pitchFamily="2" charset="-78"/>
              </a:rPr>
              <a:t>	مثلا : </a:t>
            </a:r>
            <a:r>
              <a:rPr lang="fa-IR" sz="2800" dirty="0" smtClean="0">
                <a:solidFill>
                  <a:schemeClr val="tx1"/>
                </a:solidFill>
                <a:cs typeface="B Nazanin" pitchFamily="2" charset="-78"/>
              </a:rPr>
              <a:t>تهدید با صدای بلند:(الان زنگ می زنم به مامانت بیاد 	تکلیف ما را روشن کنه)- هنگام رفتن به مسافرت؛ آقا:(خانم 	اشهدت را گفته ای ، جاده مرگ و میر هم دارد) </a:t>
            </a:r>
          </a:p>
          <a:p>
            <a:pPr marL="0" indent="0">
              <a:buNone/>
            </a:pPr>
            <a:r>
              <a:rPr lang="fa-IR" sz="2800" dirty="0" smtClean="0">
                <a:solidFill>
                  <a:schemeClr val="tx1"/>
                </a:solidFill>
                <a:cs typeface="B Nazanin" pitchFamily="2" charset="-78"/>
              </a:rPr>
              <a:t>	بدهی های مالی؛ آقا:(زندان نریم خوبه، از کجا بیاریم سررسید 	چک نزدیکه)</a:t>
            </a:r>
          </a:p>
          <a:p>
            <a:r>
              <a:rPr lang="fa-IR" sz="2800" dirty="0" smtClean="0">
                <a:solidFill>
                  <a:schemeClr val="tx1"/>
                </a:solidFill>
                <a:cs typeface="B Nazanin" pitchFamily="2" charset="-78"/>
              </a:rPr>
              <a:t>مرد از زن انتظار دارد جرأت و جسارت داشته باشد. </a:t>
            </a:r>
          </a:p>
          <a:p>
            <a:pPr marL="0" indent="0">
              <a:buNone/>
            </a:pPr>
            <a:r>
              <a:rPr lang="fa-IR" sz="2800" dirty="0">
                <a:solidFill>
                  <a:schemeClr val="tx1"/>
                </a:solidFill>
                <a:cs typeface="B Nazanin" pitchFamily="2" charset="-78"/>
              </a:rPr>
              <a:t>	</a:t>
            </a:r>
            <a:r>
              <a:rPr lang="fa-IR" sz="2800" dirty="0" smtClean="0">
                <a:solidFill>
                  <a:schemeClr val="tx1"/>
                </a:solidFill>
                <a:cs typeface="B Nazanin" pitchFamily="2" charset="-78"/>
              </a:rPr>
              <a:t>مثال:  آقا:(اینکه کاری نداره . به مامانت زنگ بزن بگو امشب نمی 	آییم) (عرضه این کار را هم نداری)</a:t>
            </a:r>
          </a:p>
        </p:txBody>
      </p:sp>
    </p:spTree>
    <p:extLst>
      <p:ext uri="{BB962C8B-B14F-4D97-AF65-F5344CB8AC3E}">
        <p14:creationId xmlns:p14="http://schemas.microsoft.com/office/powerpoint/2010/main" val="14620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b="1" dirty="0" smtClean="0">
                <a:solidFill>
                  <a:schemeClr val="tx1"/>
                </a:solidFill>
                <a:cs typeface="B Lotus" pitchFamily="2" charset="-78"/>
              </a:rPr>
              <a:t>جرأت و جسارت زن≠لطافت زن</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000" dirty="0" smtClean="0">
                <a:solidFill>
                  <a:schemeClr val="tx1"/>
                </a:solidFill>
                <a:cs typeface="B Nazanin" pitchFamily="2" charset="-78"/>
              </a:rPr>
              <a:t>اگر زن جسور شود لطافتش کشته خواهد شد</a:t>
            </a:r>
          </a:p>
          <a:p>
            <a:r>
              <a:rPr lang="fa-IR" sz="2000" dirty="0" smtClean="0">
                <a:solidFill>
                  <a:schemeClr val="tx1"/>
                </a:solidFill>
                <a:cs typeface="B Nazanin" pitchFamily="2" charset="-78"/>
              </a:rPr>
              <a:t>زن جسور وقتی همسر می شود با شوهرش هیاهو می کند</a:t>
            </a:r>
          </a:p>
          <a:p>
            <a:r>
              <a:rPr lang="fa-IR" sz="2000" dirty="0" smtClean="0">
                <a:solidFill>
                  <a:schemeClr val="tx1"/>
                </a:solidFill>
                <a:cs typeface="B Nazanin" pitchFamily="2" charset="-78"/>
              </a:rPr>
              <a:t>زن جسور وقتی مادر می شود به راحتی بچه را می زند، هلش می دهد و با خشونت با او برخورد می کند</a:t>
            </a:r>
          </a:p>
          <a:p>
            <a:r>
              <a:rPr lang="fa-IR" sz="2000" dirty="0" smtClean="0">
                <a:solidFill>
                  <a:schemeClr val="tx1"/>
                </a:solidFill>
                <a:cs typeface="B Nazanin" pitchFamily="2" charset="-78"/>
              </a:rPr>
              <a:t>نگاههای تند(گرد کردن چشمها)، فریادهای بلند، حالت کلام که در آن جیغ باشد، پرتاب اشیاء و غیره نشانه های لطیف نبودن زن است </a:t>
            </a:r>
          </a:p>
          <a:p>
            <a:r>
              <a:rPr lang="fa-IR" sz="2000" dirty="0" smtClean="0">
                <a:solidFill>
                  <a:schemeClr val="tx1"/>
                </a:solidFill>
                <a:cs typeface="B Nazanin" pitchFamily="2" charset="-78"/>
              </a:rPr>
              <a:t>این حالتهای منفی عاری از لطافت، مرد را از زن بیزار و بی میل می کند. مرد با جسارت زن می جنگد</a:t>
            </a:r>
          </a:p>
          <a:p>
            <a:r>
              <a:rPr lang="fa-IR" sz="2000" dirty="0" smtClean="0">
                <a:solidFill>
                  <a:schemeClr val="tx1"/>
                </a:solidFill>
                <a:cs typeface="B Nazanin" pitchFamily="2" charset="-78"/>
              </a:rPr>
              <a:t>حتی اعتراض یک زن باید همراه با لطافت باشد. مرد در مقابل اعتراضهای نازک و لطیف از خودش کرنش نشان می دهد</a:t>
            </a:r>
          </a:p>
        </p:txBody>
      </p:sp>
    </p:spTree>
    <p:extLst>
      <p:ext uri="{BB962C8B-B14F-4D97-AF65-F5344CB8AC3E}">
        <p14:creationId xmlns:p14="http://schemas.microsoft.com/office/powerpoint/2010/main" val="20306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533400"/>
            <a:ext cx="7125113" cy="924475"/>
          </a:xfrm>
        </p:spPr>
        <p:txBody>
          <a:bodyPr/>
          <a:lstStyle/>
          <a:p>
            <a:pPr algn="ctr"/>
            <a:r>
              <a:rPr lang="fa-IR" sz="3600" b="1" dirty="0" smtClean="0">
                <a:solidFill>
                  <a:schemeClr val="tx1"/>
                </a:solidFill>
                <a:cs typeface="B Lotus" pitchFamily="2" charset="-78"/>
              </a:rPr>
              <a:t>جرأت و جسارت زن≠لطافت زن</a:t>
            </a:r>
            <a:endParaRPr lang="fa-IR" sz="3600" b="1" dirty="0">
              <a:solidFill>
                <a:schemeClr val="tx1"/>
              </a:solidFill>
              <a:cs typeface="B Lotus" pitchFamily="2" charset="-78"/>
            </a:endParaRPr>
          </a:p>
        </p:txBody>
      </p:sp>
      <p:sp>
        <p:nvSpPr>
          <p:cNvPr id="3" name="Content Placeholder 2"/>
          <p:cNvSpPr>
            <a:spLocks noGrp="1"/>
          </p:cNvSpPr>
          <p:nvPr>
            <p:ph idx="1"/>
          </p:nvPr>
        </p:nvSpPr>
        <p:spPr>
          <a:xfrm>
            <a:off x="990600" y="1600200"/>
            <a:ext cx="7125112" cy="4813437"/>
          </a:xfrm>
        </p:spPr>
        <p:txBody>
          <a:bodyPr>
            <a:noAutofit/>
          </a:bodyPr>
          <a:lstStyle/>
          <a:p>
            <a:r>
              <a:rPr lang="fa-IR" sz="2000" dirty="0" smtClean="0">
                <a:solidFill>
                  <a:schemeClr val="tx1"/>
                </a:solidFill>
                <a:cs typeface="B Nazanin" pitchFamily="2" charset="-78"/>
              </a:rPr>
              <a:t>عوض شدن جای زن و مرد در جرات و جسارت بسیار خطرناک است.</a:t>
            </a:r>
          </a:p>
          <a:p>
            <a:r>
              <a:rPr lang="fa-IR" sz="2000" dirty="0" smtClean="0">
                <a:solidFill>
                  <a:schemeClr val="tx1"/>
                </a:solidFill>
                <a:cs typeface="B Nazanin" pitchFamily="2" charset="-78"/>
              </a:rPr>
              <a:t>مردی که لطیف و نازک شد به دنبال کار و تلاش نمی رود و همیشه به دنبال کسی است که از او حمایت کند و اصطلاحا دوست دارد همیشه پذیرایی شود. اینجور اشخاص معمولا به آرایش کردن علاقه دارند. حرکاتشان زنانه می شود. اینگونه اشخاص افراد موفقی نیستند</a:t>
            </a:r>
          </a:p>
          <a:p>
            <a:r>
              <a:rPr lang="fa-IR" sz="2000" dirty="0" smtClean="0">
                <a:solidFill>
                  <a:schemeClr val="tx1"/>
                </a:solidFill>
                <a:cs typeface="B Nazanin" pitchFamily="2" charset="-78"/>
              </a:rPr>
              <a:t>متاسفانه صدا و سیما مبلغ جسارت برای زنان است و این یک فاجعه است مثلا: نمایش زنی که راننده کامیون یا واحد  یا موتوراست یا تقدیر از رزمی کاران زن در رشته خشنی مانند بوکس</a:t>
            </a:r>
          </a:p>
          <a:p>
            <a:r>
              <a:rPr lang="fa-IR" sz="2000" dirty="0" smtClean="0">
                <a:solidFill>
                  <a:schemeClr val="tx1"/>
                </a:solidFill>
                <a:cs typeface="B Nazanin" pitchFamily="2" charset="-78"/>
              </a:rPr>
              <a:t>فعالیت زنان در محیطهای کاری سخت موجب جسارت آنان شده و لطافت را از ایشان سلب می کند</a:t>
            </a:r>
          </a:p>
          <a:p>
            <a:r>
              <a:rPr lang="fa-IR" sz="2000" dirty="0" smtClean="0">
                <a:solidFill>
                  <a:schemeClr val="tx1"/>
                </a:solidFill>
                <a:cs typeface="B Nazanin" pitchFamily="2" charset="-78"/>
              </a:rPr>
              <a:t>نکته: خانواده هایی که از نعمت پسر برخوردارند باید بدانند بخشی از حضور جدی فرزند باید با پدر باشد تا جسور تربیت شود. یکی از مشکلات تربیتی که پسران با آن مواجه هستند لطافت زنانه ای است که توسط مادر یا مربیان زن مهد کودک به آنان منتقل شده است. </a:t>
            </a:r>
            <a:endParaRPr lang="fa-IR" sz="2000" dirty="0">
              <a:solidFill>
                <a:schemeClr val="tx1"/>
              </a:solidFill>
              <a:cs typeface="B Nazanin" pitchFamily="2" charset="-78"/>
            </a:endParaRPr>
          </a:p>
        </p:txBody>
      </p:sp>
    </p:spTree>
    <p:extLst>
      <p:ext uri="{BB962C8B-B14F-4D97-AF65-F5344CB8AC3E}">
        <p14:creationId xmlns:p14="http://schemas.microsoft.com/office/powerpoint/2010/main" val="382868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b="1" dirty="0">
                <a:solidFill>
                  <a:schemeClr val="tx1"/>
                </a:solidFill>
                <a:cs typeface="B Karim" pitchFamily="2" charset="-78"/>
              </a:rPr>
              <a:t>اجزاء اقتدار مرد: </a:t>
            </a:r>
            <a:r>
              <a:rPr lang="fa-IR" sz="4800" dirty="0" smtClean="0">
                <a:solidFill>
                  <a:schemeClr val="tx1"/>
                </a:solidFill>
                <a:cs typeface="B Lotus" pitchFamily="2" charset="-78"/>
              </a:rPr>
              <a:t>سرعت</a:t>
            </a:r>
            <a:endParaRPr lang="fa-IR" sz="4800"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400" dirty="0" smtClean="0">
                <a:solidFill>
                  <a:schemeClr val="tx1"/>
                </a:solidFill>
                <a:cs typeface="B Nazanin" pitchFamily="2" charset="-78"/>
              </a:rPr>
              <a:t>یکی دیگر از ویژگیهای روانی مرد که برای تامین اقتدارش ضروری است سرعت است. آقایان سریعند</a:t>
            </a:r>
          </a:p>
          <a:p>
            <a:r>
              <a:rPr lang="fa-IR" sz="2400" dirty="0" smtClean="0">
                <a:solidFill>
                  <a:schemeClr val="tx1"/>
                </a:solidFill>
                <a:cs typeface="B Nazanin" pitchFamily="2" charset="-78"/>
              </a:rPr>
              <a:t>یکی از ایرادهایی که دائما مرد به جنس زن می گیرد سرعت است. آقا:(سریعتر باش، زود حاضر شو)</a:t>
            </a:r>
          </a:p>
          <a:p>
            <a:r>
              <a:rPr lang="fa-IR" sz="2400" dirty="0" smtClean="0">
                <a:solidFill>
                  <a:schemeClr val="tx1"/>
                </a:solidFill>
                <a:cs typeface="B Nazanin" pitchFamily="2" charset="-78"/>
              </a:rPr>
              <a:t>سرعت زن را مسموم می کند و با لطافتش منافات دارد</a:t>
            </a:r>
          </a:p>
          <a:p>
            <a:r>
              <a:rPr lang="fa-IR" sz="2400" dirty="0" smtClean="0">
                <a:solidFill>
                  <a:schemeClr val="tx1"/>
                </a:solidFill>
                <a:cs typeface="B Nazanin" pitchFamily="2" charset="-78"/>
              </a:rPr>
              <a:t>مرد با </a:t>
            </a:r>
            <a:r>
              <a:rPr lang="fa-IR" sz="2400" b="1" u="sng" dirty="0" smtClean="0">
                <a:solidFill>
                  <a:schemeClr val="tx1"/>
                </a:solidFill>
                <a:cs typeface="B Nazanin" pitchFamily="2" charset="-78"/>
              </a:rPr>
              <a:t>سرعت</a:t>
            </a:r>
            <a:r>
              <a:rPr lang="fa-IR" sz="2400" dirty="0" smtClean="0">
                <a:solidFill>
                  <a:schemeClr val="tx1"/>
                </a:solidFill>
                <a:cs typeface="B Nazanin" pitchFamily="2" charset="-78"/>
              </a:rPr>
              <a:t> دادن به زن </a:t>
            </a:r>
            <a:r>
              <a:rPr lang="fa-IR" sz="2400" b="1" u="sng" dirty="0" smtClean="0">
                <a:solidFill>
                  <a:schemeClr val="tx1"/>
                </a:solidFill>
                <a:cs typeface="B Nazanin" pitchFamily="2" charset="-78"/>
              </a:rPr>
              <a:t>لذت و بهره را در او از بین برده و  آرامش و تمرکز را در او خراب می کند</a:t>
            </a:r>
          </a:p>
          <a:p>
            <a:r>
              <a:rPr lang="fa-IR" sz="2400" dirty="0" smtClean="0">
                <a:solidFill>
                  <a:schemeClr val="tx1"/>
                </a:solidFill>
                <a:cs typeface="B Nazanin" pitchFamily="2" charset="-78"/>
              </a:rPr>
              <a:t>زن به خاطر سرعت از موش می ترسد</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22764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5400" b="1" dirty="0">
                <a:solidFill>
                  <a:schemeClr val="tx1"/>
                </a:solidFill>
                <a:cs typeface="B Karim" pitchFamily="2" charset="-78"/>
              </a:rPr>
              <a:t>اجزاء اقتدار مرد: </a:t>
            </a:r>
            <a:r>
              <a:rPr lang="fa-IR" sz="5400" dirty="0" smtClean="0">
                <a:solidFill>
                  <a:schemeClr val="tx1"/>
                </a:solidFill>
                <a:cs typeface="B Lotus" pitchFamily="2" charset="-78"/>
              </a:rPr>
              <a:t>شدت</a:t>
            </a:r>
            <a:endParaRPr lang="fa-IR" sz="5400"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400" dirty="0" smtClean="0">
                <a:solidFill>
                  <a:schemeClr val="tx1"/>
                </a:solidFill>
                <a:cs typeface="B Nazanin" pitchFamily="2" charset="-78"/>
              </a:rPr>
              <a:t>یکی دیگر از ضروریات اقتدار در مرد شدت است. شدت برای مرد لازم است.</a:t>
            </a:r>
          </a:p>
          <a:p>
            <a:r>
              <a:rPr lang="fa-IR" sz="2400" dirty="0" smtClean="0">
                <a:solidFill>
                  <a:schemeClr val="tx1"/>
                </a:solidFill>
                <a:cs typeface="B Nazanin" pitchFamily="2" charset="-78"/>
              </a:rPr>
              <a:t>وارد کردن شدت بر زن موجب سلب آسایش او می شود</a:t>
            </a:r>
          </a:p>
          <a:p>
            <a:r>
              <a:rPr lang="fa-IR" sz="2400" dirty="0" smtClean="0">
                <a:solidFill>
                  <a:schemeClr val="tx1"/>
                </a:solidFill>
                <a:cs typeface="B Nazanin" pitchFamily="2" charset="-78"/>
              </a:rPr>
              <a:t>محبتهای همراه با شدت برای زن لذتبخش نمی باشد</a:t>
            </a:r>
          </a:p>
          <a:p>
            <a:r>
              <a:rPr lang="fa-IR" sz="2400" dirty="0" smtClean="0">
                <a:solidFill>
                  <a:schemeClr val="tx1"/>
                </a:solidFill>
                <a:cs typeface="B Nazanin" pitchFamily="2" charset="-78"/>
              </a:rPr>
              <a:t>اگر مردی زنش را یکبار کتک بزند زن تا آخر عمر هر وقت مرد به او نزدیک شود احساس کتک خواهد کرد.</a:t>
            </a:r>
          </a:p>
          <a:p>
            <a:r>
              <a:rPr lang="fa-IR" sz="2400" dirty="0" smtClean="0">
                <a:solidFill>
                  <a:schemeClr val="tx1"/>
                </a:solidFill>
                <a:cs typeface="B Nazanin" pitchFamily="2" charset="-78"/>
              </a:rPr>
              <a:t>خانمها باید بدانند خیلی از شدتها ویژگی است و عمدی نیست. مثال : بررسی نحوه آشنایی اولیه یک مرد و یک زن با یک کودک غریبه</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154452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125113" cy="924475"/>
          </a:xfrm>
        </p:spPr>
        <p:txBody>
          <a:bodyPr/>
          <a:lstStyle/>
          <a:p>
            <a:pPr algn="ctr"/>
            <a:r>
              <a:rPr lang="fa-IR" sz="4000" b="1" dirty="0" smtClean="0">
                <a:solidFill>
                  <a:schemeClr val="tx1"/>
                </a:solidFill>
                <a:cs typeface="B Lotus" pitchFamily="2" charset="-78"/>
              </a:rPr>
              <a:t>بررسی اثر سرعت و شدت بر روابط جنسی</a:t>
            </a:r>
            <a:endParaRPr lang="fa-IR" sz="4000" b="1" dirty="0">
              <a:solidFill>
                <a:schemeClr val="tx1"/>
              </a:solidFill>
              <a:cs typeface="B Lotus" pitchFamily="2" charset="-78"/>
            </a:endParaRPr>
          </a:p>
        </p:txBody>
      </p:sp>
      <p:sp>
        <p:nvSpPr>
          <p:cNvPr id="3" name="Content Placeholder 2"/>
          <p:cNvSpPr>
            <a:spLocks noGrp="1"/>
          </p:cNvSpPr>
          <p:nvPr>
            <p:ph idx="1"/>
          </p:nvPr>
        </p:nvSpPr>
        <p:spPr>
          <a:xfrm>
            <a:off x="990600" y="1371600"/>
            <a:ext cx="7125112" cy="4876800"/>
          </a:xfrm>
        </p:spPr>
        <p:txBody>
          <a:bodyPr>
            <a:noAutofit/>
          </a:bodyPr>
          <a:lstStyle/>
          <a:p>
            <a:r>
              <a:rPr lang="fa-IR" sz="2400" dirty="0" smtClean="0">
                <a:solidFill>
                  <a:schemeClr val="tx1"/>
                </a:solidFill>
                <a:cs typeface="B Nazanin" pitchFamily="2" charset="-78"/>
              </a:rPr>
              <a:t>خانمها نیاز جنسی بیشتری نسبت به مرد دارند</a:t>
            </a:r>
          </a:p>
          <a:p>
            <a:r>
              <a:rPr lang="fa-IR" sz="2400" dirty="0" smtClean="0">
                <a:solidFill>
                  <a:schemeClr val="tx1"/>
                </a:solidFill>
                <a:cs typeface="B Nazanin" pitchFamily="2" charset="-78"/>
              </a:rPr>
              <a:t>اوج لذت جنسی(آستانه حد ارضاء) در زن 2 برابر مرد است</a:t>
            </a:r>
          </a:p>
          <a:p>
            <a:r>
              <a:rPr lang="fa-IR" sz="2400" dirty="0" smtClean="0">
                <a:solidFill>
                  <a:schemeClr val="tx1"/>
                </a:solidFill>
                <a:cs typeface="B Nazanin" pitchFamily="2" charset="-78"/>
              </a:rPr>
              <a:t>زمان باقیماندن در کفه اوج جنسی(زمان برداشت) در خانمها حداقل 10 برابر آقایان است.</a:t>
            </a:r>
          </a:p>
          <a:p>
            <a:r>
              <a:rPr lang="fa-IR" sz="2400" dirty="0" smtClean="0">
                <a:solidFill>
                  <a:schemeClr val="tx1"/>
                </a:solidFill>
                <a:cs typeface="B Nazanin" pitchFamily="2" charset="-78"/>
              </a:rPr>
              <a:t>با وجود موارد بالا چرا اکثر زنها از بستر جنسی گریزانند؟</a:t>
            </a:r>
          </a:p>
          <a:p>
            <a:r>
              <a:rPr lang="fa-IR" sz="2400" dirty="0" smtClean="0">
                <a:solidFill>
                  <a:schemeClr val="tx1"/>
                </a:solidFill>
                <a:cs typeface="B Nazanin" pitchFamily="2" charset="-78"/>
              </a:rPr>
              <a:t>چرا اغلب خانمها شروع کننده نیستند؟ چرا فاصله می اندازند؟</a:t>
            </a:r>
          </a:p>
          <a:p>
            <a:r>
              <a:rPr lang="fa-IR" sz="2400" b="1" dirty="0" smtClean="0">
                <a:solidFill>
                  <a:schemeClr val="tx1"/>
                </a:solidFill>
                <a:cs typeface="B Nazanin" pitchFamily="2" charset="-78"/>
              </a:rPr>
              <a:t>چون آقایان در روابط جنسی سرعت و شدت به خرج می دهند</a:t>
            </a:r>
          </a:p>
          <a:p>
            <a:r>
              <a:rPr lang="fa-IR" sz="2400" dirty="0" smtClean="0">
                <a:solidFill>
                  <a:schemeClr val="tx1"/>
                </a:solidFill>
                <a:cs typeface="B Nazanin" pitchFamily="2" charset="-78"/>
              </a:rPr>
              <a:t>سرعت و شدت مانع لذت و بهره زنها شده و آرامش و تمرکز آنها را به هم می زند</a:t>
            </a:r>
          </a:p>
          <a:p>
            <a:r>
              <a:rPr lang="fa-IR" sz="2400" dirty="0" smtClean="0">
                <a:solidFill>
                  <a:schemeClr val="tx1"/>
                </a:solidFill>
                <a:cs typeface="B Nazanin" pitchFamily="2" charset="-78"/>
              </a:rPr>
              <a:t>بستر جنسی محل </a:t>
            </a:r>
            <a:r>
              <a:rPr lang="fa-IR" sz="2400" b="1" dirty="0" smtClean="0">
                <a:solidFill>
                  <a:schemeClr val="tx1"/>
                </a:solidFill>
                <a:cs typeface="B Nazanin" pitchFamily="2" charset="-78"/>
              </a:rPr>
              <a:t>لذت، بهره، آرامش و تمرکز </a:t>
            </a:r>
            <a:r>
              <a:rPr lang="fa-IR" sz="2400" dirty="0" smtClean="0">
                <a:solidFill>
                  <a:schemeClr val="tx1"/>
                </a:solidFill>
                <a:cs typeface="B Nazanin" pitchFamily="2" charset="-78"/>
              </a:rPr>
              <a:t>است و بدون اینها نتیجه بایسته حاصل نمی شود</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304791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457200"/>
            <a:ext cx="7125113" cy="924475"/>
          </a:xfrm>
        </p:spPr>
        <p:txBody>
          <a:bodyPr/>
          <a:lstStyle/>
          <a:p>
            <a:pPr algn="ctr"/>
            <a:r>
              <a:rPr lang="fa-IR" sz="4000" b="1" dirty="0" smtClean="0">
                <a:solidFill>
                  <a:schemeClr val="tx1"/>
                </a:solidFill>
                <a:cs typeface="B Lotus" pitchFamily="2" charset="-78"/>
              </a:rPr>
              <a:t>بررسی اثر سرعت و شدت بر روابط جنسی</a:t>
            </a:r>
            <a:endParaRPr lang="fa-IR" sz="4000" b="1" dirty="0">
              <a:solidFill>
                <a:schemeClr val="tx1"/>
              </a:solidFill>
              <a:cs typeface="B Lotus" pitchFamily="2" charset="-78"/>
            </a:endParaRPr>
          </a:p>
        </p:txBody>
      </p:sp>
      <p:sp>
        <p:nvSpPr>
          <p:cNvPr id="3" name="Content Placeholder 2"/>
          <p:cNvSpPr>
            <a:spLocks noGrp="1"/>
          </p:cNvSpPr>
          <p:nvPr>
            <p:ph idx="1"/>
          </p:nvPr>
        </p:nvSpPr>
        <p:spPr>
          <a:xfrm>
            <a:off x="1009443" y="1600201"/>
            <a:ext cx="7125112" cy="4648199"/>
          </a:xfrm>
        </p:spPr>
        <p:txBody>
          <a:bodyPr>
            <a:noAutofit/>
          </a:bodyPr>
          <a:lstStyle/>
          <a:p>
            <a:r>
              <a:rPr lang="fa-IR" sz="2400" dirty="0" smtClean="0">
                <a:solidFill>
                  <a:schemeClr val="tx1"/>
                </a:solidFill>
                <a:cs typeface="B Nazanin" pitchFamily="2" charset="-78"/>
              </a:rPr>
              <a:t>امام صادق(ع) به مردها فرمود: مثل خوک و سگ به بستر جنسی نروید. پرسیدند: یابن رسول الله(ص) یعنی چه؟ فرمودند: شدید و ناگهانی (شدت ، سرعت) </a:t>
            </a:r>
          </a:p>
          <a:p>
            <a:r>
              <a:rPr lang="fa-IR" sz="2400" dirty="0" smtClean="0">
                <a:solidFill>
                  <a:schemeClr val="tx1"/>
                </a:solidFill>
                <a:cs typeface="B Nazanin" pitchFamily="2" charset="-78"/>
              </a:rPr>
              <a:t>سپس فرمودند: ما در فقه نکاح برایتان سه مرحله گذاشتیم:</a:t>
            </a:r>
          </a:p>
          <a:p>
            <a:r>
              <a:rPr lang="fa-IR" sz="2400" u="sng" dirty="0" smtClean="0">
                <a:solidFill>
                  <a:schemeClr val="tx1"/>
                </a:solidFill>
                <a:cs typeface="B Nazanin" pitchFamily="2" charset="-78"/>
              </a:rPr>
              <a:t>مغازله</a:t>
            </a:r>
            <a:r>
              <a:rPr lang="fa-IR" sz="2400" dirty="0" smtClean="0">
                <a:solidFill>
                  <a:schemeClr val="tx1"/>
                </a:solidFill>
                <a:cs typeface="B Nazanin" pitchFamily="2" charset="-78"/>
              </a:rPr>
              <a:t>: حرفهای قشنگ و لطیف بزنند(سیستم جنسی زن وقتی با او حرف لطیف زده می شود آماده شده و بدنش شل می شود)</a:t>
            </a:r>
          </a:p>
          <a:p>
            <a:r>
              <a:rPr lang="fa-IR" sz="2400" u="sng" dirty="0" smtClean="0">
                <a:solidFill>
                  <a:schemeClr val="tx1"/>
                </a:solidFill>
                <a:cs typeface="B Nazanin" pitchFamily="2" charset="-78"/>
              </a:rPr>
              <a:t>ملاعبه</a:t>
            </a:r>
            <a:r>
              <a:rPr lang="fa-IR" sz="2400" dirty="0" smtClean="0">
                <a:solidFill>
                  <a:schemeClr val="tx1"/>
                </a:solidFill>
                <a:cs typeface="B Nazanin" pitchFamily="2" charset="-78"/>
              </a:rPr>
              <a:t>: بازی کردن، ناز و نوازش</a:t>
            </a:r>
          </a:p>
          <a:p>
            <a:r>
              <a:rPr lang="fa-IR" sz="2400" u="sng" dirty="0" smtClean="0">
                <a:solidFill>
                  <a:schemeClr val="tx1"/>
                </a:solidFill>
                <a:cs typeface="B Nazanin" pitchFamily="2" charset="-78"/>
              </a:rPr>
              <a:t>مقاربه</a:t>
            </a:r>
            <a:r>
              <a:rPr lang="fa-IR" sz="2400" dirty="0" smtClean="0">
                <a:solidFill>
                  <a:schemeClr val="tx1"/>
                </a:solidFill>
                <a:cs typeface="B Nazanin" pitchFamily="2" charset="-78"/>
              </a:rPr>
              <a:t>: تبادل دستگاههای جنسی</a:t>
            </a:r>
          </a:p>
          <a:p>
            <a:r>
              <a:rPr lang="fa-IR" sz="2400" dirty="0" smtClean="0">
                <a:solidFill>
                  <a:schemeClr val="tx1"/>
                </a:solidFill>
                <a:cs typeface="B Nazanin" pitchFamily="2" charset="-78"/>
              </a:rPr>
              <a:t>نتیجه اینکه بدون دومرحله اول وارد مرحله آخر شدن باعث می شود زن حوزه جنسی اش را نسبت به مرد سفت بگیرد(گارد بگیرد)</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183998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391400" cy="924475"/>
          </a:xfrm>
        </p:spPr>
        <p:txBody>
          <a:bodyPr/>
          <a:lstStyle/>
          <a:p>
            <a:pPr algn="ctr"/>
            <a:r>
              <a:rPr lang="fa-IR" sz="4000" b="1" dirty="0" smtClean="0">
                <a:solidFill>
                  <a:schemeClr val="tx1"/>
                </a:solidFill>
                <a:cs typeface="B Lotus" pitchFamily="2" charset="-78"/>
              </a:rPr>
              <a:t>مردها از اقتدارشان چگونه استفاده می کنند؟</a:t>
            </a:r>
            <a:endParaRPr lang="fa-IR" sz="4000" b="1" dirty="0">
              <a:solidFill>
                <a:schemeClr val="tx1"/>
              </a:solidFill>
              <a:cs typeface="B Lotus" pitchFamily="2" charset="-78"/>
            </a:endParaRPr>
          </a:p>
        </p:txBody>
      </p:sp>
      <p:sp>
        <p:nvSpPr>
          <p:cNvPr id="3" name="Content Placeholder 2"/>
          <p:cNvSpPr>
            <a:spLocks noGrp="1"/>
          </p:cNvSpPr>
          <p:nvPr>
            <p:ph idx="1"/>
          </p:nvPr>
        </p:nvSpPr>
        <p:spPr>
          <a:xfrm>
            <a:off x="990600" y="1447800"/>
            <a:ext cx="7125112" cy="4563398"/>
          </a:xfrm>
        </p:spPr>
        <p:txBody>
          <a:bodyPr>
            <a:normAutofit/>
          </a:bodyPr>
          <a:lstStyle/>
          <a:p>
            <a:r>
              <a:rPr lang="fa-IR" sz="2400" dirty="0" smtClean="0">
                <a:solidFill>
                  <a:schemeClr val="tx1"/>
                </a:solidFill>
                <a:cs typeface="B Nazanin" pitchFamily="2" charset="-78"/>
              </a:rPr>
              <a:t>از آنجائیکه اقتدار ایجاد قدرت می کند: عموما مردها از اقتدار ترجمه غلط </a:t>
            </a:r>
            <a:r>
              <a:rPr lang="fa-IR" sz="2400" b="1" u="sng" dirty="0" smtClean="0">
                <a:solidFill>
                  <a:schemeClr val="tx1"/>
                </a:solidFill>
                <a:cs typeface="B Nazanin" pitchFamily="2" charset="-78"/>
              </a:rPr>
              <a:t>سلطه</a:t>
            </a:r>
            <a:r>
              <a:rPr lang="fa-IR" sz="2400" dirty="0" smtClean="0">
                <a:solidFill>
                  <a:schemeClr val="tx1"/>
                </a:solidFill>
                <a:cs typeface="B Nazanin" pitchFamily="2" charset="-78"/>
              </a:rPr>
              <a:t> را برداشت می کنند</a:t>
            </a:r>
          </a:p>
          <a:p>
            <a:r>
              <a:rPr lang="fa-IR" sz="2400" dirty="0" smtClean="0">
                <a:solidFill>
                  <a:schemeClr val="tx1"/>
                </a:solidFill>
                <a:cs typeface="B Nazanin" pitchFamily="2" charset="-78"/>
              </a:rPr>
              <a:t>(بشین)(به من نگاه کن)(اگر یکبار دیگر حرف بزنی)(می خوای بخواه، نمی خوای نخواه)(صدات در نیاد)(گفتم برنج بزار)</a:t>
            </a:r>
          </a:p>
          <a:p>
            <a:r>
              <a:rPr lang="fa-IR" sz="2400" dirty="0" smtClean="0">
                <a:solidFill>
                  <a:schemeClr val="tx1"/>
                </a:solidFill>
                <a:cs typeface="B Nazanin" pitchFamily="2" charset="-78"/>
              </a:rPr>
              <a:t>مردهای سلطه گر در محیط خانواده فرعون هستند و ادعای خدایی می کنند فقط مصر آنها کوچکتر است.</a:t>
            </a:r>
          </a:p>
          <a:p>
            <a:r>
              <a:rPr lang="fa-IR" sz="2400" dirty="0">
                <a:solidFill>
                  <a:schemeClr val="tx1"/>
                </a:solidFill>
                <a:cs typeface="B Nazanin" pitchFamily="2" charset="-78"/>
              </a:rPr>
              <a:t>گاهی مردها فکر می کنند که خانمها دنبال زن سالاری هستند. این کاملا غلط است زن برای شکستن سلطه مرد به سمت سالار شدن حرکت می کند </a:t>
            </a:r>
          </a:p>
          <a:p>
            <a:endParaRPr lang="fa-IR" sz="2400" dirty="0">
              <a:solidFill>
                <a:schemeClr val="tx1"/>
              </a:solidFill>
              <a:cs typeface="B Nazanin" pitchFamily="2" charset="-78"/>
            </a:endParaRPr>
          </a:p>
        </p:txBody>
      </p:sp>
    </p:spTree>
    <p:extLst>
      <p:ext uri="{BB962C8B-B14F-4D97-AF65-F5344CB8AC3E}">
        <p14:creationId xmlns:p14="http://schemas.microsoft.com/office/powerpoint/2010/main" val="120319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b="1" dirty="0" smtClean="0">
                <a:solidFill>
                  <a:schemeClr val="tx1"/>
                </a:solidFill>
                <a:cs typeface="B Lotus" pitchFamily="2" charset="-78"/>
              </a:rPr>
              <a:t>بنیانهای روانی زن و مرد</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400" dirty="0">
                <a:solidFill>
                  <a:schemeClr val="tx1"/>
                </a:solidFill>
                <a:cs typeface="B Nazanin" pitchFamily="2" charset="-78"/>
              </a:rPr>
              <a:t>می خواهیم ببینیم در روح و روان زن مرد </a:t>
            </a:r>
            <a:r>
              <a:rPr lang="fa-IR" sz="2400" dirty="0" smtClean="0">
                <a:solidFill>
                  <a:schemeClr val="tx1"/>
                </a:solidFill>
                <a:cs typeface="B Nazanin" pitchFamily="2" charset="-78"/>
              </a:rPr>
              <a:t>چه مواردی هست </a:t>
            </a:r>
            <a:r>
              <a:rPr lang="fa-IR" sz="2400" dirty="0">
                <a:solidFill>
                  <a:schemeClr val="tx1"/>
                </a:solidFill>
                <a:cs typeface="B Nazanin" pitchFamily="2" charset="-78"/>
              </a:rPr>
              <a:t>که </a:t>
            </a:r>
            <a:r>
              <a:rPr lang="fa-IR" sz="2400" dirty="0" smtClean="0">
                <a:solidFill>
                  <a:schemeClr val="tx1"/>
                </a:solidFill>
                <a:cs typeface="B Nazanin" pitchFamily="2" charset="-78"/>
              </a:rPr>
              <a:t>اگر آنها را </a:t>
            </a:r>
            <a:r>
              <a:rPr lang="fa-IR" sz="2400" dirty="0">
                <a:solidFill>
                  <a:schemeClr val="tx1"/>
                </a:solidFill>
                <a:cs typeface="B Nazanin" pitchFamily="2" charset="-78"/>
              </a:rPr>
              <a:t>لحاظ کنیم می </a:t>
            </a:r>
            <a:r>
              <a:rPr lang="fa-IR" sz="2400" dirty="0" smtClean="0">
                <a:solidFill>
                  <a:schemeClr val="tx1"/>
                </a:solidFill>
                <a:cs typeface="B Nazanin" pitchFamily="2" charset="-78"/>
              </a:rPr>
              <a:t>توانیم </a:t>
            </a:r>
            <a:r>
              <a:rPr lang="fa-IR" sz="2400" dirty="0">
                <a:solidFill>
                  <a:schemeClr val="tx1"/>
                </a:solidFill>
                <a:cs typeface="B Nazanin" pitchFamily="2" charset="-78"/>
              </a:rPr>
              <a:t>زندگی خوبی داشته </a:t>
            </a:r>
            <a:r>
              <a:rPr lang="fa-IR" sz="2400" dirty="0" smtClean="0">
                <a:solidFill>
                  <a:schemeClr val="tx1"/>
                </a:solidFill>
                <a:cs typeface="B Nazanin" pitchFamily="2" charset="-78"/>
              </a:rPr>
              <a:t>باشیم</a:t>
            </a:r>
          </a:p>
          <a:p>
            <a:r>
              <a:rPr lang="fa-IR" sz="2400" dirty="0" smtClean="0">
                <a:solidFill>
                  <a:schemeClr val="tx1"/>
                </a:solidFill>
                <a:cs typeface="B Nazanin" pitchFamily="2" charset="-78"/>
              </a:rPr>
              <a:t>مواردی </a:t>
            </a:r>
            <a:r>
              <a:rPr lang="fa-IR" sz="2400" dirty="0">
                <a:solidFill>
                  <a:schemeClr val="tx1"/>
                </a:solidFill>
                <a:cs typeface="B Nazanin" pitchFamily="2" charset="-78"/>
              </a:rPr>
              <a:t>که می خواهیم اشاره کنیم ربطی به اکتساب مرد و زن ندارد </a:t>
            </a:r>
            <a:r>
              <a:rPr lang="fa-IR" sz="2400" dirty="0" smtClean="0">
                <a:solidFill>
                  <a:schemeClr val="tx1"/>
                </a:solidFill>
                <a:cs typeface="B Nazanin" pitchFamily="2" charset="-78"/>
              </a:rPr>
              <a:t>و به فرهنگ، آموزش، </a:t>
            </a:r>
            <a:r>
              <a:rPr lang="fa-IR" sz="2400" dirty="0">
                <a:solidFill>
                  <a:schemeClr val="tx1"/>
                </a:solidFill>
                <a:cs typeface="B Nazanin" pitchFamily="2" charset="-78"/>
              </a:rPr>
              <a:t>محیط زندگی و </a:t>
            </a:r>
            <a:r>
              <a:rPr lang="fa-IR" sz="2400" dirty="0" smtClean="0">
                <a:solidFill>
                  <a:schemeClr val="tx1"/>
                </a:solidFill>
                <a:cs typeface="B Nazanin" pitchFamily="2" charset="-78"/>
              </a:rPr>
              <a:t>غیره </a:t>
            </a:r>
            <a:r>
              <a:rPr lang="fa-IR" sz="2400" dirty="0">
                <a:solidFill>
                  <a:schemeClr val="tx1"/>
                </a:solidFill>
                <a:cs typeface="B Nazanin" pitchFamily="2" charset="-78"/>
              </a:rPr>
              <a:t>مرتبط </a:t>
            </a:r>
            <a:r>
              <a:rPr lang="fa-IR" sz="2400" dirty="0" smtClean="0">
                <a:solidFill>
                  <a:schemeClr val="tx1"/>
                </a:solidFill>
                <a:cs typeface="B Nazanin" pitchFamily="2" charset="-78"/>
              </a:rPr>
              <a:t>نیست</a:t>
            </a:r>
          </a:p>
          <a:p>
            <a:r>
              <a:rPr lang="fa-IR" sz="2400" dirty="0" smtClean="0">
                <a:solidFill>
                  <a:schemeClr val="tx1"/>
                </a:solidFill>
                <a:cs typeface="B Nazanin" pitchFamily="2" charset="-78"/>
              </a:rPr>
              <a:t>مثال </a:t>
            </a:r>
            <a:r>
              <a:rPr lang="fa-IR" sz="2400" dirty="0">
                <a:solidFill>
                  <a:schemeClr val="tx1"/>
                </a:solidFill>
                <a:cs typeface="B Nazanin" pitchFamily="2" charset="-78"/>
              </a:rPr>
              <a:t>اینکه آب خیس است سنگ سفت </a:t>
            </a:r>
            <a:r>
              <a:rPr lang="fa-IR" sz="2400" dirty="0" smtClean="0">
                <a:solidFill>
                  <a:schemeClr val="tx1"/>
                </a:solidFill>
                <a:cs typeface="B Nazanin" pitchFamily="2" charset="-78"/>
              </a:rPr>
              <a:t>است. خداوند </a:t>
            </a:r>
            <a:r>
              <a:rPr lang="fa-IR" sz="2400" dirty="0">
                <a:solidFill>
                  <a:schemeClr val="tx1"/>
                </a:solidFill>
                <a:cs typeface="B Nazanin" pitchFamily="2" charset="-78"/>
              </a:rPr>
              <a:t>ویژگی که به سنگ داده </a:t>
            </a:r>
            <a:r>
              <a:rPr lang="fa-IR" sz="2400" dirty="0" smtClean="0">
                <a:solidFill>
                  <a:schemeClr val="tx1"/>
                </a:solidFill>
                <a:cs typeface="B Nazanin" pitchFamily="2" charset="-78"/>
              </a:rPr>
              <a:t>را </a:t>
            </a:r>
            <a:r>
              <a:rPr lang="fa-IR" sz="2400" dirty="0">
                <a:solidFill>
                  <a:schemeClr val="tx1"/>
                </a:solidFill>
                <a:cs typeface="B Nazanin" pitchFamily="2" charset="-78"/>
              </a:rPr>
              <a:t>به آب نداده است. روز روشن است و شب تاریک</a:t>
            </a:r>
            <a:r>
              <a:rPr lang="fa-IR" sz="2400" dirty="0" smtClean="0">
                <a:solidFill>
                  <a:schemeClr val="tx1"/>
                </a:solidFill>
                <a:cs typeface="B Nazanin" pitchFamily="2" charset="-78"/>
              </a:rPr>
              <a:t>. این </a:t>
            </a:r>
            <a:r>
              <a:rPr lang="fa-IR" sz="2400" dirty="0">
                <a:solidFill>
                  <a:schemeClr val="tx1"/>
                </a:solidFill>
                <a:cs typeface="B Nazanin" pitchFamily="2" charset="-78"/>
              </a:rPr>
              <a:t>کیفیت تکوین شده الهی است </a:t>
            </a:r>
            <a:endParaRPr lang="fa-IR" sz="2400" dirty="0" smtClean="0">
              <a:solidFill>
                <a:schemeClr val="tx1"/>
              </a:solidFill>
              <a:cs typeface="B Nazanin" pitchFamily="2" charset="-78"/>
            </a:endParaRPr>
          </a:p>
          <a:p>
            <a:r>
              <a:rPr lang="fa-IR" sz="2400" dirty="0">
                <a:solidFill>
                  <a:schemeClr val="tx1"/>
                </a:solidFill>
                <a:cs typeface="B Nazanin" pitchFamily="2" charset="-78"/>
              </a:rPr>
              <a:t>می خواهیم ببینیم خداوند به زن </a:t>
            </a:r>
            <a:r>
              <a:rPr lang="fa-IR" sz="2400" dirty="0" smtClean="0">
                <a:solidFill>
                  <a:schemeClr val="tx1"/>
                </a:solidFill>
                <a:cs typeface="B Nazanin" pitchFamily="2" charset="-78"/>
              </a:rPr>
              <a:t>و مرد </a:t>
            </a:r>
            <a:r>
              <a:rPr lang="fa-IR" sz="2400" dirty="0">
                <a:solidFill>
                  <a:schemeClr val="tx1"/>
                </a:solidFill>
                <a:cs typeface="B Nazanin" pitchFamily="2" charset="-78"/>
              </a:rPr>
              <a:t>چه داده است؟</a:t>
            </a:r>
          </a:p>
        </p:txBody>
      </p:sp>
    </p:spTree>
    <p:extLst>
      <p:ext uri="{BB962C8B-B14F-4D97-AF65-F5344CB8AC3E}">
        <p14:creationId xmlns:p14="http://schemas.microsoft.com/office/powerpoint/2010/main" val="125455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b="1" dirty="0" smtClean="0">
                <a:solidFill>
                  <a:schemeClr val="tx1"/>
                </a:solidFill>
                <a:cs typeface="B Lotus" pitchFamily="2" charset="-78"/>
              </a:rPr>
              <a:t>معنای اصلی اقتدار مرد چیست؟</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800" dirty="0" smtClean="0">
                <a:solidFill>
                  <a:schemeClr val="tx1"/>
                </a:solidFill>
                <a:cs typeface="B Nazanin" pitchFamily="2" charset="-78"/>
              </a:rPr>
              <a:t>چرا خداوند مرد را مقتدر آفریده است؟</a:t>
            </a:r>
          </a:p>
          <a:p>
            <a:r>
              <a:rPr lang="fa-IR" sz="2800" dirty="0" smtClean="0">
                <a:solidFill>
                  <a:schemeClr val="tx1"/>
                </a:solidFill>
                <a:cs typeface="B Nazanin" pitchFamily="2" charset="-78"/>
              </a:rPr>
              <a:t>آیا هدف خداوند سلطه مرد بر زن بوده است؟</a:t>
            </a:r>
          </a:p>
          <a:p>
            <a:r>
              <a:rPr lang="fa-IR" sz="2800" dirty="0" smtClean="0">
                <a:solidFill>
                  <a:schemeClr val="tx1"/>
                </a:solidFill>
                <a:cs typeface="B Nazanin" pitchFamily="2" charset="-78"/>
              </a:rPr>
              <a:t>خداوند در سوره نساء آیه 34 می فرماید: الرجال قوامون علی النساء</a:t>
            </a:r>
          </a:p>
          <a:p>
            <a:r>
              <a:rPr lang="fa-IR" sz="2800" dirty="0" smtClean="0">
                <a:solidFill>
                  <a:schemeClr val="tx1"/>
                </a:solidFill>
                <a:cs typeface="B Nazanin" pitchFamily="2" charset="-78"/>
              </a:rPr>
              <a:t>آیا معنای این </a:t>
            </a:r>
            <a:r>
              <a:rPr lang="fa-IR" sz="2800" dirty="0">
                <a:solidFill>
                  <a:schemeClr val="tx1"/>
                </a:solidFill>
                <a:cs typeface="B Nazanin" pitchFamily="2" charset="-78"/>
              </a:rPr>
              <a:t>آیه برتری بر زن </a:t>
            </a:r>
            <a:r>
              <a:rPr lang="fa-IR" sz="2800" dirty="0" smtClean="0">
                <a:solidFill>
                  <a:schemeClr val="tx1"/>
                </a:solidFill>
                <a:cs typeface="B Nazanin" pitchFamily="2" charset="-78"/>
              </a:rPr>
              <a:t>و  مرد سالاری است؟</a:t>
            </a:r>
          </a:p>
          <a:p>
            <a:r>
              <a:rPr lang="fa-IR" sz="2800" dirty="0" smtClean="0">
                <a:solidFill>
                  <a:schemeClr val="tx1"/>
                </a:solidFill>
                <a:cs typeface="B Nazanin" pitchFamily="2" charset="-78"/>
              </a:rPr>
              <a:t>تفسیر صحیح این آیه چیست؟ به تفسیر المیزان حضرت علامه طباطبایی مراجعه می کنیم</a:t>
            </a:r>
          </a:p>
        </p:txBody>
      </p:sp>
    </p:spTree>
    <p:extLst>
      <p:ext uri="{BB962C8B-B14F-4D97-AF65-F5344CB8AC3E}">
        <p14:creationId xmlns:p14="http://schemas.microsoft.com/office/powerpoint/2010/main" val="342628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400" dirty="0">
                <a:solidFill>
                  <a:schemeClr val="tx1"/>
                </a:solidFill>
                <a:cs typeface="B Nazanin" pitchFamily="2" charset="-78"/>
              </a:rPr>
              <a:t>الرجال قوامون علی </a:t>
            </a:r>
            <a:r>
              <a:rPr lang="fa-IR" sz="5400" dirty="0" smtClean="0">
                <a:solidFill>
                  <a:schemeClr val="tx1"/>
                </a:solidFill>
                <a:cs typeface="B Nazanin" pitchFamily="2" charset="-78"/>
              </a:rPr>
              <a:t>النساء</a:t>
            </a:r>
            <a:endParaRPr lang="fa-IR" sz="5400" dirty="0">
              <a:solidFill>
                <a:schemeClr val="tx1"/>
              </a:solidFill>
            </a:endParaRPr>
          </a:p>
        </p:txBody>
      </p:sp>
      <p:sp>
        <p:nvSpPr>
          <p:cNvPr id="12" name="Content Placeholder 2"/>
          <p:cNvSpPr>
            <a:spLocks noGrp="1"/>
          </p:cNvSpPr>
          <p:nvPr>
            <p:ph idx="1"/>
          </p:nvPr>
        </p:nvSpPr>
        <p:spPr>
          <a:xfrm>
            <a:off x="3657600" y="1600200"/>
            <a:ext cx="5029200" cy="4525963"/>
          </a:xfrm>
        </p:spPr>
        <p:txBody>
          <a:bodyPr>
            <a:normAutofit/>
          </a:bodyPr>
          <a:lstStyle/>
          <a:p>
            <a:r>
              <a:rPr lang="fa-IR" sz="2800" dirty="0" smtClean="0">
                <a:solidFill>
                  <a:schemeClr val="tx1"/>
                </a:solidFill>
                <a:cs typeface="B Nazanin" pitchFamily="2" charset="-78"/>
              </a:rPr>
              <a:t>معمولا نهالی که ضعیف است را با یک چوب همایل می کنند تا خم نشود و </a:t>
            </a:r>
            <a:r>
              <a:rPr lang="fa-IR" sz="2800" b="1" dirty="0" smtClean="0">
                <a:solidFill>
                  <a:schemeClr val="tx1"/>
                </a:solidFill>
                <a:cs typeface="B Nazanin" pitchFamily="2" charset="-78"/>
              </a:rPr>
              <a:t>نهال به آن تکیه کند</a:t>
            </a:r>
          </a:p>
          <a:p>
            <a:r>
              <a:rPr lang="fa-IR" sz="2800" dirty="0" smtClean="0">
                <a:solidFill>
                  <a:schemeClr val="tx1"/>
                </a:solidFill>
                <a:cs typeface="B Nazanin" pitchFamily="2" charset="-78"/>
              </a:rPr>
              <a:t>عرب به این همایل قوام می گوید. قوام یعنی اقامه دهنده، برپاکننده ، نگهدارنده و پایه</a:t>
            </a:r>
          </a:p>
          <a:p>
            <a:r>
              <a:rPr lang="fa-IR" sz="2800" dirty="0" smtClean="0">
                <a:solidFill>
                  <a:schemeClr val="tx1"/>
                </a:solidFill>
                <a:cs typeface="B Nazanin" pitchFamily="2" charset="-78"/>
              </a:rPr>
              <a:t>پس بنابرقول قرآن مردها نگهدارنده و تکیه گاه زنها هستند تا آنان نشکنند.</a:t>
            </a:r>
          </a:p>
        </p:txBody>
      </p:sp>
      <p:sp>
        <p:nvSpPr>
          <p:cNvPr id="5" name="Tree"/>
          <p:cNvSpPr>
            <a:spLocks noEditPoints="1" noChangeArrowheads="1"/>
          </p:cNvSpPr>
          <p:nvPr/>
        </p:nvSpPr>
        <p:spPr bwMode="auto">
          <a:xfrm>
            <a:off x="456270" y="1295400"/>
            <a:ext cx="2134529" cy="2590800"/>
          </a:xfrm>
          <a:custGeom>
            <a:avLst/>
            <a:gdLst>
              <a:gd name="G0" fmla="+- 0 0 0"/>
              <a:gd name="G1" fmla="*/ 18900 1 3"/>
              <a:gd name="G2" fmla="*/ 18900 2 3"/>
              <a:gd name="G3" fmla="+- 18900 0 0"/>
              <a:gd name="T0" fmla="*/ 10800 w 21600"/>
              <a:gd name="T1" fmla="*/ 0 h 21600"/>
              <a:gd name="T2" fmla="*/ 6171 w 21600"/>
              <a:gd name="T3" fmla="*/ 6300 h 21600"/>
              <a:gd name="T4" fmla="*/ 3086 w 21600"/>
              <a:gd name="T5" fmla="*/ 12600 h 21600"/>
              <a:gd name="T6" fmla="*/ 0 w 21600"/>
              <a:gd name="T7" fmla="*/ 18900 h 21600"/>
              <a:gd name="T8" fmla="*/ 15429 w 21600"/>
              <a:gd name="T9" fmla="*/ 6300 h 21600"/>
              <a:gd name="T10" fmla="*/ 18514 w 21600"/>
              <a:gd name="T11" fmla="*/ 12600 h 21600"/>
              <a:gd name="T12" fmla="*/ 21600 w 21600"/>
              <a:gd name="T13" fmla="*/ 18900 h 21600"/>
              <a:gd name="T14" fmla="*/ 17694720 60000 65536"/>
              <a:gd name="T15" fmla="*/ 11796480 60000 65536"/>
              <a:gd name="T16" fmla="*/ 11796480 60000 65536"/>
              <a:gd name="T17" fmla="*/ 11796480 60000 65536"/>
              <a:gd name="T18" fmla="*/ 0 60000 65536"/>
              <a:gd name="T19" fmla="*/ 0 60000 65536"/>
              <a:gd name="T20" fmla="*/ 0 60000 65536"/>
              <a:gd name="T21" fmla="*/ 761 w 21600"/>
              <a:gd name="T22" fmla="*/ 22454 h 21600"/>
              <a:gd name="T23" fmla="*/ 21069 w 21600"/>
              <a:gd name="T24" fmla="*/ 28282 h 2160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600" h="21600">
                <a:moveTo>
                  <a:pt x="0" y="18900"/>
                </a:moveTo>
                <a:lnTo>
                  <a:pt x="9257" y="18900"/>
                </a:lnTo>
                <a:lnTo>
                  <a:pt x="9257" y="21600"/>
                </a:lnTo>
                <a:lnTo>
                  <a:pt x="12343" y="21600"/>
                </a:lnTo>
                <a:lnTo>
                  <a:pt x="12343" y="18900"/>
                </a:lnTo>
                <a:lnTo>
                  <a:pt x="21600" y="18900"/>
                </a:lnTo>
                <a:lnTo>
                  <a:pt x="12343" y="12600"/>
                </a:lnTo>
                <a:lnTo>
                  <a:pt x="18514" y="12600"/>
                </a:lnTo>
                <a:lnTo>
                  <a:pt x="12343" y="6300"/>
                </a:lnTo>
                <a:lnTo>
                  <a:pt x="15429" y="6300"/>
                </a:lnTo>
                <a:lnTo>
                  <a:pt x="10800" y="0"/>
                </a:lnTo>
                <a:lnTo>
                  <a:pt x="6171" y="6300"/>
                </a:lnTo>
                <a:lnTo>
                  <a:pt x="9257" y="6300"/>
                </a:lnTo>
                <a:lnTo>
                  <a:pt x="3086" y="12600"/>
                </a:lnTo>
                <a:lnTo>
                  <a:pt x="9257" y="12600"/>
                </a:lnTo>
                <a:close/>
              </a:path>
            </a:pathLst>
          </a:custGeom>
          <a:solidFill>
            <a:srgbClr val="0080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endParaRPr lang="fa-IR"/>
          </a:p>
        </p:txBody>
      </p:sp>
      <p:cxnSp>
        <p:nvCxnSpPr>
          <p:cNvPr id="7" name="Straight Connector 6"/>
          <p:cNvCxnSpPr/>
          <p:nvPr/>
        </p:nvCxnSpPr>
        <p:spPr>
          <a:xfrm>
            <a:off x="1886415" y="1371600"/>
            <a:ext cx="0" cy="2590800"/>
          </a:xfrm>
          <a:prstGeom prst="line">
            <a:avLst/>
          </a:prstGeom>
          <a:ln w="571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940312" y="1447800"/>
            <a:ext cx="3165088" cy="1295400"/>
          </a:xfrm>
          <a:prstGeom prst="straightConnector1">
            <a:avLst/>
          </a:prstGeom>
          <a:ln w="38100">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Firewall"/>
          <p:cNvSpPr>
            <a:spLocks noEditPoints="1" noChangeArrowheads="1"/>
          </p:cNvSpPr>
          <p:nvPr/>
        </p:nvSpPr>
        <p:spPr bwMode="auto">
          <a:xfrm>
            <a:off x="1198044" y="4658447"/>
            <a:ext cx="650979" cy="1464703"/>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fa-IR" dirty="0"/>
          </a:p>
        </p:txBody>
      </p:sp>
      <p:sp>
        <p:nvSpPr>
          <p:cNvPr id="17" name="desk1"/>
          <p:cNvSpPr>
            <a:spLocks noEditPoints="1" noChangeArrowheads="1"/>
          </p:cNvSpPr>
          <p:nvPr/>
        </p:nvSpPr>
        <p:spPr bwMode="auto">
          <a:xfrm>
            <a:off x="1013019" y="4222681"/>
            <a:ext cx="1023936" cy="430595"/>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lgn="ctr"/>
            <a:r>
              <a:rPr lang="fa-IR" dirty="0" smtClean="0"/>
              <a:t>زن</a:t>
            </a:r>
            <a:endParaRPr lang="fa-IR" dirty="0"/>
          </a:p>
        </p:txBody>
      </p:sp>
      <p:sp>
        <p:nvSpPr>
          <p:cNvPr id="18" name="TextBox 17"/>
          <p:cNvSpPr txBox="1"/>
          <p:nvPr/>
        </p:nvSpPr>
        <p:spPr>
          <a:xfrm>
            <a:off x="1310317" y="4626851"/>
            <a:ext cx="533400" cy="369332"/>
          </a:xfrm>
          <a:prstGeom prst="rect">
            <a:avLst/>
          </a:prstGeom>
          <a:noFill/>
        </p:spPr>
        <p:txBody>
          <a:bodyPr wrap="square" rtlCol="1">
            <a:spAutoFit/>
          </a:bodyPr>
          <a:lstStyle/>
          <a:p>
            <a:r>
              <a:rPr lang="fa-IR" dirty="0" smtClean="0"/>
              <a:t>مرد</a:t>
            </a:r>
            <a:endParaRPr lang="fa-IR" dirty="0"/>
          </a:p>
        </p:txBody>
      </p:sp>
      <p:sp>
        <p:nvSpPr>
          <p:cNvPr id="19" name="TextBox 18"/>
          <p:cNvSpPr txBox="1"/>
          <p:nvPr/>
        </p:nvSpPr>
        <p:spPr>
          <a:xfrm>
            <a:off x="798637" y="6208015"/>
            <a:ext cx="1616120" cy="369332"/>
          </a:xfrm>
          <a:prstGeom prst="rect">
            <a:avLst/>
          </a:prstGeom>
          <a:noFill/>
        </p:spPr>
        <p:txBody>
          <a:bodyPr wrap="square" rtlCol="1">
            <a:spAutoFit/>
          </a:bodyPr>
          <a:lstStyle/>
          <a:p>
            <a:pPr algn="ctr"/>
            <a:r>
              <a:rPr lang="fa-IR" dirty="0" smtClean="0">
                <a:cs typeface="B Nazanin" pitchFamily="2" charset="-78"/>
              </a:rPr>
              <a:t>مرد تکیه گاه زن</a:t>
            </a:r>
            <a:endParaRPr lang="fa-IR" dirty="0">
              <a:cs typeface="B Nazanin" pitchFamily="2" charset="-78"/>
            </a:endParaRPr>
          </a:p>
        </p:txBody>
      </p:sp>
    </p:spTree>
    <p:extLst>
      <p:ext uri="{BB962C8B-B14F-4D97-AF65-F5344CB8AC3E}">
        <p14:creationId xmlns:p14="http://schemas.microsoft.com/office/powerpoint/2010/main" val="189387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Effect transition="in" filter="fade">
                                      <p:cBhvr>
                                        <p:cTn id="14" dur="1000"/>
                                        <p:tgtEl>
                                          <p:spTgt spid="12">
                                            <p:txEl>
                                              <p:pRg st="1" end="1"/>
                                            </p:txEl>
                                          </p:spTgt>
                                        </p:tgtEl>
                                      </p:cBhvr>
                                    </p:animEffect>
                                    <p:anim calcmode="lin" valueType="num">
                                      <p:cBhvr>
                                        <p:cTn id="1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fade">
                                      <p:cBhvr>
                                        <p:cTn id="21" dur="1000"/>
                                        <p:tgtEl>
                                          <p:spTgt spid="12">
                                            <p:txEl>
                                              <p:pRg st="2" end="2"/>
                                            </p:txEl>
                                          </p:spTgt>
                                        </p:tgtEl>
                                      </p:cBhvr>
                                    </p:animEffect>
                                    <p:anim calcmode="lin" valueType="num">
                                      <p:cBhvr>
                                        <p:cTn id="22"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7125113" cy="924475"/>
          </a:xfrm>
        </p:spPr>
        <p:txBody>
          <a:bodyPr/>
          <a:lstStyle/>
          <a:p>
            <a:pPr algn="ctr"/>
            <a:r>
              <a:rPr lang="fa-IR" sz="5400" b="1" dirty="0" smtClean="0">
                <a:solidFill>
                  <a:schemeClr val="tx1"/>
                </a:solidFill>
                <a:cs typeface="B Lotus" pitchFamily="2" charset="-78"/>
              </a:rPr>
              <a:t>مرد مقتدر:محکم</a:t>
            </a:r>
            <a:endParaRPr lang="fa-IR" sz="5400" b="1" dirty="0">
              <a:solidFill>
                <a:schemeClr val="tx1"/>
              </a:solidFill>
              <a:cs typeface="B Lotus" pitchFamily="2" charset="-78"/>
            </a:endParaRPr>
          </a:p>
        </p:txBody>
      </p:sp>
      <p:sp>
        <p:nvSpPr>
          <p:cNvPr id="3" name="Content Placeholder 2"/>
          <p:cNvSpPr>
            <a:spLocks noGrp="1"/>
          </p:cNvSpPr>
          <p:nvPr>
            <p:ph idx="1"/>
          </p:nvPr>
        </p:nvSpPr>
        <p:spPr>
          <a:xfrm>
            <a:off x="609600" y="1447800"/>
            <a:ext cx="7601155" cy="5029199"/>
          </a:xfrm>
        </p:spPr>
        <p:txBody>
          <a:bodyPr>
            <a:noAutofit/>
          </a:bodyPr>
          <a:lstStyle/>
          <a:p>
            <a:r>
              <a:rPr lang="fa-IR" sz="2400" dirty="0" smtClean="0">
                <a:solidFill>
                  <a:schemeClr val="tx1"/>
                </a:solidFill>
                <a:cs typeface="B Nazanin" pitchFamily="2" charset="-78"/>
              </a:rPr>
              <a:t>انسان به جایی تکیه می کند که محکم بوده وسست نباشد پس مرد مقتدر باید محکم باشد</a:t>
            </a:r>
          </a:p>
          <a:p>
            <a:r>
              <a:rPr lang="fa-IR" sz="2400" dirty="0" smtClean="0">
                <a:solidFill>
                  <a:schemeClr val="tx1"/>
                </a:solidFill>
                <a:cs typeface="B Nazanin" pitchFamily="2" charset="-78"/>
              </a:rPr>
              <a:t>مردی که دهان بین است و تا مسئله ای پیش می آید نگاه می کند ببیند پدر و مادرش چه می گویند مرد سستی است</a:t>
            </a:r>
          </a:p>
          <a:p>
            <a:r>
              <a:rPr lang="fa-IR" sz="2400" dirty="0" smtClean="0">
                <a:solidFill>
                  <a:schemeClr val="tx1"/>
                </a:solidFill>
                <a:cs typeface="B Nazanin" pitchFamily="2" charset="-78"/>
              </a:rPr>
              <a:t>زنها از مرد سست بیزارند حتی در جسم هم به مرد عضلانی بیشتر علاقه مندند.</a:t>
            </a:r>
          </a:p>
          <a:p>
            <a:r>
              <a:rPr lang="fa-IR" sz="2400" dirty="0" smtClean="0">
                <a:solidFill>
                  <a:schemeClr val="tx1"/>
                </a:solidFill>
                <a:cs typeface="B Nazanin" pitchFamily="2" charset="-78"/>
              </a:rPr>
              <a:t>خیلی وقتها سستی مرد اجازه گفتن خیلی حرفها را به زن نمی دهد. چون مرد به علت سستی سریع (های و هوی) می کند.</a:t>
            </a:r>
          </a:p>
          <a:p>
            <a:r>
              <a:rPr lang="fa-IR" sz="2400" dirty="0" smtClean="0">
                <a:solidFill>
                  <a:schemeClr val="tx1"/>
                </a:solidFill>
                <a:cs typeface="B Nazanin" pitchFamily="2" charset="-78"/>
              </a:rPr>
              <a:t>مادر به علت سستی مرد به کودک 4 ساله اش سفارش می کند</a:t>
            </a:r>
            <a:r>
              <a:rPr lang="fa-IR" sz="2400" dirty="0" smtClean="0">
                <a:solidFill>
                  <a:schemeClr val="tx1"/>
                </a:solidFill>
                <a:cs typeface="B Nazanin" pitchFamily="2" charset="-78"/>
                <a:sym typeface="Wingdings" pitchFamily="2" charset="2"/>
              </a:rPr>
              <a:t>:(صدای اسباب بازیهات در نیاد که بابات از جا می پره)</a:t>
            </a:r>
          </a:p>
          <a:p>
            <a:r>
              <a:rPr lang="fa-IR" sz="2400" dirty="0" smtClean="0">
                <a:solidFill>
                  <a:schemeClr val="tx1"/>
                </a:solidFill>
                <a:cs typeface="B Nazanin" pitchFamily="2" charset="-78"/>
                <a:sym typeface="Wingdings" pitchFamily="2" charset="2"/>
              </a:rPr>
              <a:t>پسری مزاحم دختری می شود. مادر دختر جرات نمی کند موضوع را با پدر خانه در میان بگذارد. این مرد استحکام لازم را ندارد</a:t>
            </a:r>
            <a:endParaRPr lang="fa-IR" sz="2400" dirty="0" smtClean="0">
              <a:solidFill>
                <a:schemeClr val="tx1"/>
              </a:solidFill>
              <a:cs typeface="B Nazanin" pitchFamily="2" charset="-78"/>
            </a:endParaRPr>
          </a:p>
        </p:txBody>
      </p:sp>
    </p:spTree>
    <p:extLst>
      <p:ext uri="{BB962C8B-B14F-4D97-AF65-F5344CB8AC3E}">
        <p14:creationId xmlns:p14="http://schemas.microsoft.com/office/powerpoint/2010/main" val="212255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125113" cy="924475"/>
          </a:xfrm>
        </p:spPr>
        <p:txBody>
          <a:bodyPr/>
          <a:lstStyle/>
          <a:p>
            <a:pPr algn="ctr"/>
            <a:r>
              <a:rPr lang="fa-IR" sz="4800" b="1" dirty="0" smtClean="0">
                <a:solidFill>
                  <a:schemeClr val="tx1"/>
                </a:solidFill>
                <a:cs typeface="B Lotus" pitchFamily="2" charset="-78"/>
              </a:rPr>
              <a:t>مرد مقتدر: امن</a:t>
            </a:r>
            <a:endParaRPr lang="fa-IR" sz="4800" b="1" dirty="0">
              <a:solidFill>
                <a:schemeClr val="tx1"/>
              </a:solidFill>
              <a:cs typeface="B Lotus" pitchFamily="2" charset="-78"/>
            </a:endParaRPr>
          </a:p>
        </p:txBody>
      </p:sp>
      <p:sp>
        <p:nvSpPr>
          <p:cNvPr id="3" name="Content Placeholder 2"/>
          <p:cNvSpPr>
            <a:spLocks noGrp="1"/>
          </p:cNvSpPr>
          <p:nvPr>
            <p:ph idx="1"/>
          </p:nvPr>
        </p:nvSpPr>
        <p:spPr>
          <a:xfrm>
            <a:off x="838200" y="1371600"/>
            <a:ext cx="7601157" cy="4800599"/>
          </a:xfrm>
        </p:spPr>
        <p:txBody>
          <a:bodyPr>
            <a:noAutofit/>
          </a:bodyPr>
          <a:lstStyle/>
          <a:p>
            <a:r>
              <a:rPr lang="fa-IR" sz="2400" dirty="0" smtClean="0">
                <a:solidFill>
                  <a:schemeClr val="tx1"/>
                </a:solidFill>
                <a:cs typeface="B Nazanin" pitchFamily="2" charset="-78"/>
              </a:rPr>
              <a:t>انسان اگر حس کند تکیه گاهش امن نیست و احتمال فرو ریختن دارد به آن تکیه نمی کند</a:t>
            </a:r>
          </a:p>
          <a:p>
            <a:r>
              <a:rPr lang="fa-IR" sz="2400" dirty="0" smtClean="0">
                <a:solidFill>
                  <a:schemeClr val="tx1"/>
                </a:solidFill>
                <a:cs typeface="B Nazanin" pitchFamily="2" charset="-78"/>
              </a:rPr>
              <a:t>اعضای خانواده باید امنیت را در پدر احساس کنند تا بتوانند مشکلاتشان را با او درمیان بگذارند</a:t>
            </a:r>
          </a:p>
          <a:p>
            <a:r>
              <a:rPr lang="fa-IR" sz="2400" dirty="0" smtClean="0">
                <a:solidFill>
                  <a:schemeClr val="tx1"/>
                </a:solidFill>
                <a:cs typeface="B Nazanin" pitchFamily="2" charset="-78"/>
              </a:rPr>
              <a:t>مرد مقتدر بجای تهدید ، فشار و اضطراب ؛ به خانواده اش تأمین می دهد</a:t>
            </a:r>
          </a:p>
          <a:p>
            <a:r>
              <a:rPr lang="fa-IR" sz="2400" dirty="0" smtClean="0">
                <a:solidFill>
                  <a:schemeClr val="tx1"/>
                </a:solidFill>
                <a:cs typeface="B Nazanin" pitchFamily="2" charset="-78"/>
              </a:rPr>
              <a:t>مردی امن است که وقتی همسرش اظهار ناامنی می کند به او امنیت ببخشد. زن:(با این مشکلات اقتصادی چطوری زندگی کنیم) مرد:( من اینجا چکارم؟ اول خدای رازق بعد من هستم. اصلا نترس)</a:t>
            </a:r>
          </a:p>
          <a:p>
            <a:r>
              <a:rPr lang="fa-IR" sz="2400" dirty="0" smtClean="0">
                <a:solidFill>
                  <a:schemeClr val="tx1"/>
                </a:solidFill>
                <a:cs typeface="B Nazanin" pitchFamily="2" charset="-78"/>
              </a:rPr>
              <a:t>اگر مرد تکیه گاه امنی باشد، زن که ذاتا تکیه خواه است از این تکیه گاه لذت می برد </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2219596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381000"/>
            <a:ext cx="7125113" cy="1219199"/>
          </a:xfrm>
        </p:spPr>
        <p:txBody>
          <a:bodyPr>
            <a:noAutofit/>
          </a:bodyPr>
          <a:lstStyle/>
          <a:p>
            <a:pPr algn="ctr"/>
            <a:r>
              <a:rPr lang="fa-IR" sz="4000" dirty="0">
                <a:solidFill>
                  <a:schemeClr val="tx1"/>
                </a:solidFill>
                <a:cs typeface="B Lotus" pitchFamily="2" charset="-78"/>
              </a:rPr>
              <a:t>خانمها با اقتدار مرد چه برخوردی می کنند</a:t>
            </a:r>
            <a:r>
              <a:rPr lang="fa-IR" sz="4000" dirty="0" smtClean="0">
                <a:solidFill>
                  <a:schemeClr val="tx1"/>
                </a:solidFill>
                <a:cs typeface="B Lotus" pitchFamily="2" charset="-78"/>
              </a:rPr>
              <a:t>؟</a:t>
            </a:r>
            <a:br>
              <a:rPr lang="fa-IR" sz="4000" dirty="0" smtClean="0">
                <a:solidFill>
                  <a:schemeClr val="tx1"/>
                </a:solidFill>
                <a:cs typeface="B Lotus" pitchFamily="2" charset="-78"/>
              </a:rPr>
            </a:br>
            <a:r>
              <a:rPr lang="fa-IR" sz="4000" b="1" dirty="0" smtClean="0">
                <a:solidFill>
                  <a:schemeClr val="tx1"/>
                </a:solidFill>
                <a:cs typeface="B Lotus" pitchFamily="2" charset="-78"/>
              </a:rPr>
              <a:t>جدل</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000" dirty="0" smtClean="0">
                <a:solidFill>
                  <a:schemeClr val="tx1"/>
                </a:solidFill>
                <a:cs typeface="B Nazanin" pitchFamily="2" charset="-78"/>
              </a:rPr>
              <a:t>یکی از رفتارهایی که خانمها زیاد انجام می دهند و اقتدار مرد را می شکنند ، </a:t>
            </a:r>
            <a:r>
              <a:rPr lang="fa-IR" sz="2000" b="1" u="sng" dirty="0" smtClean="0">
                <a:solidFill>
                  <a:schemeClr val="tx1"/>
                </a:solidFill>
                <a:cs typeface="B Nazanin" pitchFamily="2" charset="-78"/>
              </a:rPr>
              <a:t>جدل با مرد </a:t>
            </a:r>
            <a:r>
              <a:rPr lang="fa-IR" sz="2000" dirty="0" smtClean="0">
                <a:solidFill>
                  <a:schemeClr val="tx1"/>
                </a:solidFill>
                <a:cs typeface="B Nazanin" pitchFamily="2" charset="-78"/>
              </a:rPr>
              <a:t>است</a:t>
            </a:r>
          </a:p>
          <a:p>
            <a:r>
              <a:rPr lang="fa-IR" sz="2000" dirty="0" smtClean="0">
                <a:solidFill>
                  <a:schemeClr val="tx1"/>
                </a:solidFill>
                <a:cs typeface="B Nazanin" pitchFamily="2" charset="-78"/>
              </a:rPr>
              <a:t>منظور خانمها از جدل اینست که </a:t>
            </a:r>
            <a:r>
              <a:rPr lang="fa-IR" sz="2000" u="sng" dirty="0" smtClean="0">
                <a:solidFill>
                  <a:schemeClr val="tx1"/>
                </a:solidFill>
                <a:cs typeface="B Nazanin" pitchFamily="2" charset="-78"/>
              </a:rPr>
              <a:t>من را هم ببین </a:t>
            </a:r>
            <a:r>
              <a:rPr lang="fa-IR" sz="2000" dirty="0" smtClean="0">
                <a:solidFill>
                  <a:schemeClr val="tx1"/>
                </a:solidFill>
                <a:cs typeface="B Nazanin" pitchFamily="2" charset="-78"/>
              </a:rPr>
              <a:t>، </a:t>
            </a:r>
            <a:r>
              <a:rPr lang="fa-IR" sz="2000" u="sng" dirty="0" smtClean="0">
                <a:solidFill>
                  <a:schemeClr val="tx1"/>
                </a:solidFill>
                <a:cs typeface="B Nazanin" pitchFamily="2" charset="-78"/>
              </a:rPr>
              <a:t>به من هم اعتنا کن</a:t>
            </a:r>
            <a:endParaRPr lang="fa-IR" sz="2000" dirty="0" smtClean="0">
              <a:solidFill>
                <a:schemeClr val="tx1"/>
              </a:solidFill>
              <a:cs typeface="B Nazanin" pitchFamily="2" charset="-78"/>
            </a:endParaRPr>
          </a:p>
          <a:p>
            <a:r>
              <a:rPr lang="fa-IR" sz="2000" dirty="0" smtClean="0">
                <a:solidFill>
                  <a:schemeClr val="tx1"/>
                </a:solidFill>
                <a:cs typeface="B Nazanin" pitchFamily="2" charset="-78"/>
              </a:rPr>
              <a:t>برداشت مرد از جدل زن اینست که </a:t>
            </a:r>
            <a:r>
              <a:rPr lang="fa-IR" sz="2000" u="sng" dirty="0" smtClean="0">
                <a:solidFill>
                  <a:schemeClr val="tx1"/>
                </a:solidFill>
                <a:cs typeface="B Nazanin" pitchFamily="2" charset="-78"/>
              </a:rPr>
              <a:t>اقتدار تو اقتدار کاملی نیست، تو معیوب و ناقص هستی</a:t>
            </a:r>
          </a:p>
          <a:p>
            <a:r>
              <a:rPr lang="fa-IR" sz="2000" dirty="0" smtClean="0">
                <a:solidFill>
                  <a:schemeClr val="tx1"/>
                </a:solidFill>
                <a:cs typeface="B Nazanin" pitchFamily="2" charset="-78"/>
              </a:rPr>
              <a:t>در جدل ، موضوع برای مرد مهم نیست بلکه در مبارزه با جدل زن می خواهد بگوید من معیوب و ناقص نیستم</a:t>
            </a:r>
          </a:p>
          <a:p>
            <a:r>
              <a:rPr lang="fa-IR" sz="2000" dirty="0" smtClean="0">
                <a:solidFill>
                  <a:schemeClr val="tx1"/>
                </a:solidFill>
                <a:cs typeface="B Nazanin" pitchFamily="2" charset="-78"/>
              </a:rPr>
              <a:t>مثال: اگر مردی اشتباها بگوید این ماژیک قرمز است، زن نباید مستقیما بگوید خیر این ماژیک آبی است چون با این کار مردش را می شکند. باید بگوید</a:t>
            </a:r>
            <a:r>
              <a:rPr lang="fa-IR" sz="2000" dirty="0" smtClean="0">
                <a:solidFill>
                  <a:schemeClr val="tx1"/>
                </a:solidFill>
                <a:cs typeface="B Nazanin" pitchFamily="2" charset="-78"/>
                <a:sym typeface="Wingdings" pitchFamily="2" charset="2"/>
              </a:rPr>
              <a:t>:( اِ چرا این ماژیک قرمز نیست) اینجا مرد می فهمد اشتباه کرده لذا زن باید سریع مرد را از خرد شدن نجات دهد و بگوید:( می دونی چرا تو فکر کردی این ماژیک قرمزه، تقصیر منه، از بس در این ماژیکها را جابجا می کنم). </a:t>
            </a:r>
            <a:r>
              <a:rPr lang="fa-IR" sz="2000" b="1" u="sng" dirty="0" smtClean="0">
                <a:solidFill>
                  <a:schemeClr val="tx1"/>
                </a:solidFill>
                <a:cs typeface="B Nazanin" pitchFamily="2" charset="-78"/>
                <a:sym typeface="Wingdings" pitchFamily="2" charset="2"/>
              </a:rPr>
              <a:t>مرد برای چنین زنی می میرد</a:t>
            </a:r>
            <a:endParaRPr lang="fa-IR" sz="2000" b="1" u="sng" dirty="0">
              <a:solidFill>
                <a:schemeClr val="tx1"/>
              </a:solidFill>
              <a:cs typeface="B Nazanin" pitchFamily="2" charset="-78"/>
            </a:endParaRPr>
          </a:p>
        </p:txBody>
      </p:sp>
    </p:spTree>
    <p:extLst>
      <p:ext uri="{BB962C8B-B14F-4D97-AF65-F5344CB8AC3E}">
        <p14:creationId xmlns:p14="http://schemas.microsoft.com/office/powerpoint/2010/main" val="317148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fa-IR" sz="4000" dirty="0">
                <a:solidFill>
                  <a:schemeClr val="tx1"/>
                </a:solidFill>
                <a:cs typeface="B Lotus" pitchFamily="2" charset="-78"/>
              </a:rPr>
              <a:t>خانمها با اقتدار مرد چه برخوردی می کنند</a:t>
            </a:r>
            <a:r>
              <a:rPr lang="fa-IR" sz="4000" dirty="0" smtClean="0">
                <a:solidFill>
                  <a:schemeClr val="tx1"/>
                </a:solidFill>
                <a:cs typeface="B Lotus" pitchFamily="2" charset="-78"/>
              </a:rPr>
              <a:t>؟</a:t>
            </a:r>
            <a:br>
              <a:rPr lang="fa-IR" sz="4000" dirty="0" smtClean="0">
                <a:solidFill>
                  <a:schemeClr val="tx1"/>
                </a:solidFill>
                <a:cs typeface="B Lotus" pitchFamily="2" charset="-78"/>
              </a:rPr>
            </a:br>
            <a:r>
              <a:rPr lang="fa-IR" sz="4000" b="1" dirty="0" smtClean="0">
                <a:solidFill>
                  <a:schemeClr val="tx1"/>
                </a:solidFill>
                <a:cs typeface="B Lotus" pitchFamily="2" charset="-78"/>
              </a:rPr>
              <a:t>قهر</a:t>
            </a:r>
            <a:endParaRPr lang="fa-IR" sz="4000" b="1" dirty="0">
              <a:solidFill>
                <a:schemeClr val="tx1"/>
              </a:solidFill>
              <a:cs typeface="B Lotus" pitchFamily="2" charset="-78"/>
            </a:endParaRPr>
          </a:p>
        </p:txBody>
      </p:sp>
      <p:sp>
        <p:nvSpPr>
          <p:cNvPr id="3" name="Content Placeholder 2"/>
          <p:cNvSpPr>
            <a:spLocks noGrp="1"/>
          </p:cNvSpPr>
          <p:nvPr>
            <p:ph idx="1"/>
          </p:nvPr>
        </p:nvSpPr>
        <p:spPr>
          <a:xfrm>
            <a:off x="990600" y="1752600"/>
            <a:ext cx="7125112" cy="4280037"/>
          </a:xfrm>
        </p:spPr>
        <p:txBody>
          <a:bodyPr>
            <a:noAutofit/>
          </a:bodyPr>
          <a:lstStyle/>
          <a:p>
            <a:r>
              <a:rPr lang="fa-IR" sz="2800" dirty="0" smtClean="0">
                <a:solidFill>
                  <a:schemeClr val="tx1"/>
                </a:solidFill>
                <a:cs typeface="B Nazanin" pitchFamily="2" charset="-78"/>
              </a:rPr>
              <a:t>از جدل بدتر قهر است</a:t>
            </a:r>
          </a:p>
          <a:p>
            <a:r>
              <a:rPr lang="fa-IR" sz="2800" dirty="0" smtClean="0">
                <a:solidFill>
                  <a:schemeClr val="tx1"/>
                </a:solidFill>
                <a:cs typeface="B Nazanin" pitchFamily="2" charset="-78"/>
              </a:rPr>
              <a:t>خانمها چرا قهر می کنند؟می خواهند بگویند: </a:t>
            </a:r>
            <a:r>
              <a:rPr lang="fa-IR" sz="2800" u="sng" dirty="0" smtClean="0">
                <a:solidFill>
                  <a:schemeClr val="tx1"/>
                </a:solidFill>
                <a:cs typeface="B Nazanin" pitchFamily="2" charset="-78"/>
              </a:rPr>
              <a:t>کم هستی، زیادتر باش</a:t>
            </a:r>
          </a:p>
          <a:p>
            <a:r>
              <a:rPr lang="fa-IR" sz="2800" dirty="0" smtClean="0">
                <a:solidFill>
                  <a:schemeClr val="tx1"/>
                </a:solidFill>
                <a:cs typeface="B Nazanin" pitchFamily="2" charset="-78"/>
              </a:rPr>
              <a:t>آقا برداشتش از قهر اینست که زن می گوید : </a:t>
            </a:r>
            <a:r>
              <a:rPr lang="fa-IR" sz="2800" u="sng" dirty="0" smtClean="0">
                <a:solidFill>
                  <a:schemeClr val="tx1"/>
                </a:solidFill>
                <a:cs typeface="B Nazanin" pitchFamily="2" charset="-78"/>
              </a:rPr>
              <a:t>بود و نبودت یکی است</a:t>
            </a:r>
          </a:p>
          <a:p>
            <a:r>
              <a:rPr lang="fa-IR" sz="2800" dirty="0" smtClean="0">
                <a:solidFill>
                  <a:schemeClr val="tx1"/>
                </a:solidFill>
                <a:cs typeface="B Nazanin" pitchFamily="2" charset="-78"/>
              </a:rPr>
              <a:t>قهر ضربه زیادی به اقتدار یک مرد می زند لذا اگر زن  یک ساعت قهر می کند، مرد تا مدتها دست از سرش برنمی دارد. مرد</a:t>
            </a:r>
            <a:r>
              <a:rPr lang="fa-IR" sz="2800" dirty="0" smtClean="0">
                <a:solidFill>
                  <a:schemeClr val="tx1"/>
                </a:solidFill>
                <a:cs typeface="B Nazanin" pitchFamily="2" charset="-78"/>
                <a:sym typeface="Wingdings" pitchFamily="2" charset="2"/>
              </a:rPr>
              <a:t>:(چیه برگشتی عرضه قهر کردن نداشتی؟ مادرت نگهت نداشت؟)</a:t>
            </a:r>
            <a:endParaRPr lang="fa-IR" sz="2800" dirty="0" smtClean="0">
              <a:solidFill>
                <a:schemeClr val="tx1"/>
              </a:solidFill>
              <a:cs typeface="B Nazanin" pitchFamily="2" charset="-78"/>
            </a:endParaRPr>
          </a:p>
        </p:txBody>
      </p:sp>
    </p:spTree>
    <p:extLst>
      <p:ext uri="{BB962C8B-B14F-4D97-AF65-F5344CB8AC3E}">
        <p14:creationId xmlns:p14="http://schemas.microsoft.com/office/powerpoint/2010/main" val="133855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6000" b="1" dirty="0" smtClean="0">
                <a:solidFill>
                  <a:schemeClr val="tx1"/>
                </a:solidFill>
                <a:cs typeface="B Lotus" pitchFamily="2" charset="-78"/>
              </a:rPr>
              <a:t>قهر</a:t>
            </a:r>
            <a:endParaRPr lang="fa-IR" sz="6000" b="1" dirty="0">
              <a:solidFill>
                <a:schemeClr val="tx1"/>
              </a:solidFill>
              <a:cs typeface="B Lotus" pitchFamily="2" charset="-78"/>
            </a:endParaRPr>
          </a:p>
        </p:txBody>
      </p:sp>
      <p:sp>
        <p:nvSpPr>
          <p:cNvPr id="5" name="Firewall"/>
          <p:cNvSpPr>
            <a:spLocks noEditPoints="1" noChangeArrowheads="1"/>
          </p:cNvSpPr>
          <p:nvPr/>
        </p:nvSpPr>
        <p:spPr bwMode="auto">
          <a:xfrm>
            <a:off x="1526487" y="3352800"/>
            <a:ext cx="650979" cy="1464703"/>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fa-IR" dirty="0"/>
          </a:p>
        </p:txBody>
      </p:sp>
      <p:sp>
        <p:nvSpPr>
          <p:cNvPr id="6" name="desk1"/>
          <p:cNvSpPr>
            <a:spLocks noEditPoints="1" noChangeArrowheads="1"/>
          </p:cNvSpPr>
          <p:nvPr/>
        </p:nvSpPr>
        <p:spPr bwMode="auto">
          <a:xfrm>
            <a:off x="1410162" y="2816675"/>
            <a:ext cx="1023936" cy="430595"/>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lgn="ctr"/>
            <a:r>
              <a:rPr lang="fa-IR" dirty="0" smtClean="0"/>
              <a:t>زن</a:t>
            </a:r>
            <a:endParaRPr lang="fa-IR" dirty="0"/>
          </a:p>
        </p:txBody>
      </p:sp>
      <p:sp>
        <p:nvSpPr>
          <p:cNvPr id="7" name="Firewall"/>
          <p:cNvSpPr>
            <a:spLocks noEditPoints="1" noChangeArrowheads="1"/>
          </p:cNvSpPr>
          <p:nvPr/>
        </p:nvSpPr>
        <p:spPr bwMode="auto">
          <a:xfrm>
            <a:off x="3657600" y="3247269"/>
            <a:ext cx="650979" cy="1464703"/>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fa-IR"/>
          </a:p>
        </p:txBody>
      </p:sp>
      <p:sp>
        <p:nvSpPr>
          <p:cNvPr id="8" name="desk1"/>
          <p:cNvSpPr>
            <a:spLocks noEditPoints="1" noChangeArrowheads="1"/>
          </p:cNvSpPr>
          <p:nvPr/>
        </p:nvSpPr>
        <p:spPr bwMode="auto">
          <a:xfrm>
            <a:off x="4512036" y="3247270"/>
            <a:ext cx="1023936" cy="430595"/>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a-IR"/>
          </a:p>
        </p:txBody>
      </p:sp>
      <p:sp>
        <p:nvSpPr>
          <p:cNvPr id="9" name="Firewall"/>
          <p:cNvSpPr>
            <a:spLocks noEditPoints="1" noChangeArrowheads="1"/>
          </p:cNvSpPr>
          <p:nvPr/>
        </p:nvSpPr>
        <p:spPr bwMode="auto">
          <a:xfrm>
            <a:off x="6367464" y="3247270"/>
            <a:ext cx="650979" cy="1464703"/>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endParaRPr lang="fa-IR"/>
          </a:p>
        </p:txBody>
      </p:sp>
      <p:sp>
        <p:nvSpPr>
          <p:cNvPr id="10" name="desk1"/>
          <p:cNvSpPr>
            <a:spLocks noEditPoints="1" noChangeArrowheads="1"/>
          </p:cNvSpPr>
          <p:nvPr/>
        </p:nvSpPr>
        <p:spPr bwMode="auto">
          <a:xfrm>
            <a:off x="7313118" y="3247270"/>
            <a:ext cx="1023936" cy="430595"/>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fa-IR"/>
          </a:p>
        </p:txBody>
      </p:sp>
      <p:sp>
        <p:nvSpPr>
          <p:cNvPr id="15" name="Curved Down Arrow 14"/>
          <p:cNvSpPr/>
          <p:nvPr/>
        </p:nvSpPr>
        <p:spPr>
          <a:xfrm>
            <a:off x="3836581" y="2388964"/>
            <a:ext cx="1350911" cy="855421"/>
          </a:xfrm>
          <a:prstGeom prst="curvedDownArrow">
            <a:avLst>
              <a:gd name="adj1" fmla="val 25000"/>
              <a:gd name="adj2" fmla="val 50000"/>
              <a:gd name="adj3" fmla="val 2760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6" name="Curved Up Arrow 15"/>
          <p:cNvSpPr/>
          <p:nvPr/>
        </p:nvSpPr>
        <p:spPr>
          <a:xfrm rot="10800000">
            <a:off x="6542272" y="2494922"/>
            <a:ext cx="1393456" cy="75234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
        <p:nvSpPr>
          <p:cNvPr id="17" name="Multiply 16"/>
          <p:cNvSpPr/>
          <p:nvPr/>
        </p:nvSpPr>
        <p:spPr>
          <a:xfrm>
            <a:off x="6857813" y="2065769"/>
            <a:ext cx="917285" cy="85830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8" name="TextBox 17"/>
          <p:cNvSpPr txBox="1"/>
          <p:nvPr/>
        </p:nvSpPr>
        <p:spPr>
          <a:xfrm>
            <a:off x="1638760" y="3321204"/>
            <a:ext cx="533400" cy="369332"/>
          </a:xfrm>
          <a:prstGeom prst="rect">
            <a:avLst/>
          </a:prstGeom>
          <a:noFill/>
        </p:spPr>
        <p:txBody>
          <a:bodyPr wrap="square" rtlCol="1">
            <a:spAutoFit/>
          </a:bodyPr>
          <a:lstStyle/>
          <a:p>
            <a:r>
              <a:rPr lang="fa-IR" dirty="0" smtClean="0"/>
              <a:t>مرد</a:t>
            </a:r>
            <a:endParaRPr lang="fa-IR" dirty="0"/>
          </a:p>
        </p:txBody>
      </p:sp>
      <p:sp>
        <p:nvSpPr>
          <p:cNvPr id="19" name="TextBox 18"/>
          <p:cNvSpPr txBox="1"/>
          <p:nvPr/>
        </p:nvSpPr>
        <p:spPr>
          <a:xfrm>
            <a:off x="2895600" y="4763869"/>
            <a:ext cx="2971800" cy="646331"/>
          </a:xfrm>
          <a:prstGeom prst="rect">
            <a:avLst/>
          </a:prstGeom>
          <a:noFill/>
        </p:spPr>
        <p:txBody>
          <a:bodyPr wrap="square" rtlCol="1">
            <a:spAutoFit/>
          </a:bodyPr>
          <a:lstStyle/>
          <a:p>
            <a:pPr algn="ctr"/>
            <a:r>
              <a:rPr lang="fa-IR" b="1" dirty="0" smtClean="0">
                <a:cs typeface="B Nazanin" pitchFamily="2" charset="-78"/>
              </a:rPr>
              <a:t>قهر</a:t>
            </a:r>
          </a:p>
          <a:p>
            <a:pPr algn="ctr"/>
            <a:r>
              <a:rPr lang="fa-IR" dirty="0" smtClean="0">
                <a:cs typeface="B Nazanin" pitchFamily="2" charset="-78"/>
              </a:rPr>
              <a:t>زن نمی خواهد مرد تکیه گاهش باشد</a:t>
            </a:r>
            <a:endParaRPr lang="fa-IR" dirty="0">
              <a:cs typeface="B Nazanin" pitchFamily="2" charset="-78"/>
            </a:endParaRPr>
          </a:p>
        </p:txBody>
      </p:sp>
      <p:sp>
        <p:nvSpPr>
          <p:cNvPr id="20" name="TextBox 19"/>
          <p:cNvSpPr txBox="1"/>
          <p:nvPr/>
        </p:nvSpPr>
        <p:spPr>
          <a:xfrm>
            <a:off x="5715000" y="4817503"/>
            <a:ext cx="3048000" cy="646331"/>
          </a:xfrm>
          <a:prstGeom prst="rect">
            <a:avLst/>
          </a:prstGeom>
          <a:noFill/>
        </p:spPr>
        <p:txBody>
          <a:bodyPr wrap="square" rtlCol="1">
            <a:spAutoFit/>
          </a:bodyPr>
          <a:lstStyle/>
          <a:p>
            <a:pPr algn="ctr"/>
            <a:r>
              <a:rPr lang="fa-IR" b="1" dirty="0" smtClean="0">
                <a:cs typeface="B Nazanin" pitchFamily="2" charset="-78"/>
              </a:rPr>
              <a:t>پشیمانی از قهر</a:t>
            </a:r>
          </a:p>
          <a:p>
            <a:pPr algn="ctr"/>
            <a:r>
              <a:rPr lang="fa-IR" dirty="0" smtClean="0">
                <a:cs typeface="B Nazanin" pitchFamily="2" charset="-78"/>
              </a:rPr>
              <a:t>مرد حاضر نیست به زن تکیه گاه بدهد</a:t>
            </a:r>
            <a:endParaRPr lang="fa-IR" dirty="0">
              <a:cs typeface="B Nazanin" pitchFamily="2" charset="-78"/>
            </a:endParaRPr>
          </a:p>
        </p:txBody>
      </p:sp>
      <p:sp>
        <p:nvSpPr>
          <p:cNvPr id="21" name="TextBox 20"/>
          <p:cNvSpPr txBox="1"/>
          <p:nvPr/>
        </p:nvSpPr>
        <p:spPr>
          <a:xfrm>
            <a:off x="1127080" y="4902368"/>
            <a:ext cx="1616120" cy="369332"/>
          </a:xfrm>
          <a:prstGeom prst="rect">
            <a:avLst/>
          </a:prstGeom>
          <a:noFill/>
        </p:spPr>
        <p:txBody>
          <a:bodyPr wrap="square" rtlCol="1">
            <a:spAutoFit/>
          </a:bodyPr>
          <a:lstStyle/>
          <a:p>
            <a:pPr algn="ctr"/>
            <a:r>
              <a:rPr lang="fa-IR" b="1" dirty="0" smtClean="0">
                <a:cs typeface="B Nazanin" pitchFamily="2" charset="-78"/>
              </a:rPr>
              <a:t>مرد تکیه گاه زن</a:t>
            </a:r>
            <a:endParaRPr lang="fa-IR" b="1" dirty="0">
              <a:cs typeface="B Nazanin" pitchFamily="2" charset="-78"/>
            </a:endParaRPr>
          </a:p>
        </p:txBody>
      </p:sp>
    </p:spTree>
    <p:extLst>
      <p:ext uri="{BB962C8B-B14F-4D97-AF65-F5344CB8AC3E}">
        <p14:creationId xmlns:p14="http://schemas.microsoft.com/office/powerpoint/2010/main" val="36350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fa-IR" sz="4000" dirty="0">
                <a:solidFill>
                  <a:schemeClr val="tx1"/>
                </a:solidFill>
                <a:cs typeface="B Lotus" pitchFamily="2" charset="-78"/>
              </a:rPr>
              <a:t>خانمها با اقتدار مرد چه برخوردی می کنند</a:t>
            </a:r>
            <a:r>
              <a:rPr lang="fa-IR" sz="4000" dirty="0" smtClean="0">
                <a:solidFill>
                  <a:schemeClr val="tx1"/>
                </a:solidFill>
                <a:cs typeface="B Lotus" pitchFamily="2" charset="-78"/>
              </a:rPr>
              <a:t>؟</a:t>
            </a:r>
            <a:br>
              <a:rPr lang="fa-IR" sz="4000" dirty="0" smtClean="0">
                <a:solidFill>
                  <a:schemeClr val="tx1"/>
                </a:solidFill>
                <a:cs typeface="B Lotus" pitchFamily="2" charset="-78"/>
              </a:rPr>
            </a:br>
            <a:r>
              <a:rPr lang="fa-IR" sz="4000" b="1" dirty="0" smtClean="0">
                <a:solidFill>
                  <a:schemeClr val="tx1"/>
                </a:solidFill>
                <a:cs typeface="B Lotus" pitchFamily="2" charset="-78"/>
              </a:rPr>
              <a:t>گریه</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400" dirty="0" smtClean="0">
                <a:solidFill>
                  <a:schemeClr val="tx1"/>
                </a:solidFill>
                <a:cs typeface="B Nazanin" pitchFamily="2" charset="-78"/>
              </a:rPr>
              <a:t>از قهر بدتر: </a:t>
            </a:r>
            <a:r>
              <a:rPr lang="fa-IR" sz="2400" b="1" u="sng" dirty="0" smtClean="0">
                <a:solidFill>
                  <a:schemeClr val="tx1"/>
                </a:solidFill>
                <a:cs typeface="B Nazanin" pitchFamily="2" charset="-78"/>
              </a:rPr>
              <a:t>گریه</a:t>
            </a:r>
            <a:r>
              <a:rPr lang="fa-IR" sz="2400" dirty="0" smtClean="0">
                <a:solidFill>
                  <a:schemeClr val="tx1"/>
                </a:solidFill>
                <a:cs typeface="B Nazanin" pitchFamily="2" charset="-78"/>
              </a:rPr>
              <a:t> از دست مرد است</a:t>
            </a:r>
          </a:p>
          <a:p>
            <a:r>
              <a:rPr lang="fa-IR" sz="2400" dirty="0" smtClean="0">
                <a:solidFill>
                  <a:schemeClr val="tx1"/>
                </a:solidFill>
                <a:cs typeface="B Nazanin" pitchFamily="2" charset="-78"/>
              </a:rPr>
              <a:t>خانم چرا گریه می کند؟ می خواهد به مرد بگوید: </a:t>
            </a:r>
            <a:r>
              <a:rPr lang="fa-IR" sz="2400" u="sng" dirty="0" smtClean="0">
                <a:solidFill>
                  <a:schemeClr val="tx1"/>
                </a:solidFill>
                <a:cs typeface="B Nazanin" pitchFamily="2" charset="-78"/>
              </a:rPr>
              <a:t>شکسته ام، مرا دریاب</a:t>
            </a:r>
          </a:p>
          <a:p>
            <a:r>
              <a:rPr lang="fa-IR" sz="2400" dirty="0" smtClean="0">
                <a:solidFill>
                  <a:schemeClr val="tx1"/>
                </a:solidFill>
                <a:cs typeface="B Nazanin" pitchFamily="2" charset="-78"/>
              </a:rPr>
              <a:t>برداشت مرد از گریه زن اینست که: </a:t>
            </a:r>
            <a:r>
              <a:rPr lang="fa-IR" sz="2400" u="sng" dirty="0" smtClean="0">
                <a:solidFill>
                  <a:schemeClr val="tx1"/>
                </a:solidFill>
                <a:cs typeface="B Nazanin" pitchFamily="2" charset="-78"/>
              </a:rPr>
              <a:t>گم شو، آزاری</a:t>
            </a:r>
          </a:p>
          <a:p>
            <a:r>
              <a:rPr lang="fa-IR" sz="2400" dirty="0" smtClean="0">
                <a:solidFill>
                  <a:schemeClr val="tx1"/>
                </a:solidFill>
                <a:cs typeface="B Nazanin" pitchFamily="2" charset="-78"/>
              </a:rPr>
              <a:t>مرد در مقابل گریه زن موضع می گیرد:( باز مثل بچه ها گریه کرد) به سمت زن حمله می کند:(چرا گریه می کنی؟)</a:t>
            </a:r>
          </a:p>
          <a:p>
            <a:r>
              <a:rPr lang="fa-IR" sz="2400" dirty="0" smtClean="0">
                <a:solidFill>
                  <a:schemeClr val="tx1"/>
                </a:solidFill>
                <a:cs typeface="B Nazanin" pitchFamily="2" charset="-78"/>
              </a:rPr>
              <a:t>اگر مرد ضعیفی باشد خودش را می زند: (آره من بدم. ما به درد هم نمی خوریم)</a:t>
            </a:r>
          </a:p>
          <a:p>
            <a:r>
              <a:rPr lang="fa-IR" sz="2400" dirty="0" smtClean="0">
                <a:solidFill>
                  <a:schemeClr val="tx1"/>
                </a:solidFill>
                <a:cs typeface="B Nazanin" pitchFamily="2" charset="-78"/>
              </a:rPr>
              <a:t>حتی مردی که زنش را در آغوش می گیرد می خواهد از شر گریه کردن او خلاص شود. این آغوش از سر لطف نیست</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352222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fa-IR" sz="4000" dirty="0">
                <a:solidFill>
                  <a:schemeClr val="tx1"/>
                </a:solidFill>
                <a:cs typeface="B Lotus" pitchFamily="2" charset="-78"/>
              </a:rPr>
              <a:t>خانمها با اقتدار مرد چه برخوردی می کنند</a:t>
            </a:r>
            <a:r>
              <a:rPr lang="fa-IR" sz="4000" dirty="0" smtClean="0">
                <a:solidFill>
                  <a:schemeClr val="tx1"/>
                </a:solidFill>
                <a:cs typeface="B Lotus" pitchFamily="2" charset="-78"/>
              </a:rPr>
              <a:t>؟</a:t>
            </a:r>
            <a:br>
              <a:rPr lang="fa-IR" sz="4000" dirty="0" smtClean="0">
                <a:solidFill>
                  <a:schemeClr val="tx1"/>
                </a:solidFill>
                <a:cs typeface="B Lotus" pitchFamily="2" charset="-78"/>
              </a:rPr>
            </a:br>
            <a:r>
              <a:rPr lang="fa-IR" sz="4000" b="1" dirty="0" smtClean="0">
                <a:solidFill>
                  <a:schemeClr val="tx1"/>
                </a:solidFill>
                <a:cs typeface="B Lotus" pitchFamily="2" charset="-78"/>
              </a:rPr>
              <a:t>گریه</a:t>
            </a:r>
            <a:endParaRPr lang="fa-IR" sz="4000" b="1" dirty="0">
              <a:solidFill>
                <a:schemeClr val="tx1"/>
              </a:solidFill>
              <a:cs typeface="B Lotus" pitchFamily="2" charset="-78"/>
            </a:endParaRPr>
          </a:p>
        </p:txBody>
      </p:sp>
      <p:sp>
        <p:nvSpPr>
          <p:cNvPr id="3" name="Content Placeholder 2"/>
          <p:cNvSpPr>
            <a:spLocks noGrp="1"/>
          </p:cNvSpPr>
          <p:nvPr>
            <p:ph idx="1"/>
          </p:nvPr>
        </p:nvSpPr>
        <p:spPr>
          <a:xfrm>
            <a:off x="1009443" y="1807361"/>
            <a:ext cx="7125112" cy="4364839"/>
          </a:xfrm>
        </p:spPr>
        <p:txBody>
          <a:bodyPr>
            <a:noAutofit/>
          </a:bodyPr>
          <a:lstStyle/>
          <a:p>
            <a:r>
              <a:rPr lang="fa-IR" sz="2000" b="1" dirty="0" smtClean="0">
                <a:solidFill>
                  <a:schemeClr val="tx1"/>
                </a:solidFill>
                <a:cs typeface="B Nazanin" pitchFamily="2" charset="-78"/>
              </a:rPr>
              <a:t>جای گریه زن کجاست؟ کجا باید گریه کند تا اقتدار مرد را نشکند؟</a:t>
            </a:r>
          </a:p>
          <a:p>
            <a:r>
              <a:rPr lang="fa-IR" sz="2000" b="1" u="sng" dirty="0" smtClean="0">
                <a:solidFill>
                  <a:schemeClr val="tx1"/>
                </a:solidFill>
                <a:cs typeface="B Nazanin" pitchFamily="2" charset="-78"/>
              </a:rPr>
              <a:t>جای گریه زن بر شانه مرد </a:t>
            </a:r>
            <a:r>
              <a:rPr lang="fa-IR" sz="2000" dirty="0" smtClean="0">
                <a:solidFill>
                  <a:schemeClr val="tx1"/>
                </a:solidFill>
                <a:cs typeface="B Nazanin" pitchFamily="2" charset="-78"/>
              </a:rPr>
              <a:t>است. </a:t>
            </a:r>
          </a:p>
          <a:p>
            <a:r>
              <a:rPr lang="fa-IR" sz="2000" dirty="0" smtClean="0">
                <a:solidFill>
                  <a:schemeClr val="tx1"/>
                </a:solidFill>
                <a:cs typeface="B Nazanin" pitchFamily="2" charset="-78"/>
              </a:rPr>
              <a:t>اولین پیامی که به مرد داده می شود اینست که </a:t>
            </a:r>
            <a:r>
              <a:rPr lang="fa-IR" sz="2000" u="sng" dirty="0" smtClean="0">
                <a:solidFill>
                  <a:schemeClr val="tx1"/>
                </a:solidFill>
                <a:cs typeface="B Nazanin" pitchFamily="2" charset="-78"/>
              </a:rPr>
              <a:t>خیلی احساس شکستن می کنم</a:t>
            </a:r>
            <a:r>
              <a:rPr lang="fa-IR" sz="2000" dirty="0" smtClean="0">
                <a:solidFill>
                  <a:schemeClr val="tx1"/>
                </a:solidFill>
                <a:cs typeface="B Nazanin" pitchFamily="2" charset="-78"/>
              </a:rPr>
              <a:t>. به مرد نمی گوید: با من چه کردی   بلکه می گوید: بر من چه می گذرد. </a:t>
            </a:r>
          </a:p>
          <a:p>
            <a:r>
              <a:rPr lang="fa-IR" sz="2000" dirty="0" smtClean="0">
                <a:solidFill>
                  <a:schemeClr val="tx1"/>
                </a:solidFill>
                <a:cs typeface="B Nazanin" pitchFamily="2" charset="-78"/>
              </a:rPr>
              <a:t>یعنی تو مأمنی، نمی گوید: برو گمشو</a:t>
            </a:r>
          </a:p>
          <a:p>
            <a:r>
              <a:rPr lang="fa-IR" sz="2000" dirty="0" smtClean="0">
                <a:solidFill>
                  <a:schemeClr val="tx1"/>
                </a:solidFill>
                <a:cs typeface="B Nazanin" pitchFamily="2" charset="-78"/>
              </a:rPr>
              <a:t>وقتی خانم سر را که بر شانه همسر گذاشت باید بداند چه بگوید: (من شکسته ام. این روزها زود گریه ام می گیرد. حالت افسردگی و شکست زیادی دارم)</a:t>
            </a:r>
          </a:p>
          <a:p>
            <a:r>
              <a:rPr lang="fa-IR" sz="2000" dirty="0" smtClean="0">
                <a:solidFill>
                  <a:schemeClr val="tx1"/>
                </a:solidFill>
                <a:cs typeface="B Nazanin" pitchFamily="2" charset="-78"/>
              </a:rPr>
              <a:t>گریه کوتاه باشد سپس حالت شکستگی از بین برود بعد از مدت کوتاهی بگوید: (تو باعث آرامش من هستی)</a:t>
            </a:r>
          </a:p>
          <a:p>
            <a:r>
              <a:rPr lang="fa-IR" sz="2000" dirty="0" smtClean="0">
                <a:solidFill>
                  <a:schemeClr val="tx1"/>
                </a:solidFill>
                <a:cs typeface="B Nazanin" pitchFamily="2" charset="-78"/>
              </a:rPr>
              <a:t>اینجا مرد احساس اقتدار و پایه بودن می کند و دوباره کاری که موجبات گریه زن را فراهم کند انجام نمی دهد</a:t>
            </a:r>
            <a:endParaRPr lang="fa-IR" sz="2000" dirty="0">
              <a:solidFill>
                <a:schemeClr val="tx1"/>
              </a:solidFill>
              <a:cs typeface="B Nazanin" pitchFamily="2" charset="-78"/>
            </a:endParaRPr>
          </a:p>
        </p:txBody>
      </p:sp>
    </p:spTree>
    <p:extLst>
      <p:ext uri="{BB962C8B-B14F-4D97-AF65-F5344CB8AC3E}">
        <p14:creationId xmlns:p14="http://schemas.microsoft.com/office/powerpoint/2010/main" val="3651277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Autofit/>
          </a:bodyPr>
          <a:lstStyle/>
          <a:p>
            <a:pPr algn="ctr"/>
            <a:r>
              <a:rPr lang="fa-IR" sz="4000" dirty="0">
                <a:solidFill>
                  <a:schemeClr val="tx1"/>
                </a:solidFill>
                <a:cs typeface="B Lotus" pitchFamily="2" charset="-78"/>
              </a:rPr>
              <a:t>خانمها با اقتدار مرد چه برخوردی می کنند</a:t>
            </a:r>
            <a:r>
              <a:rPr lang="fa-IR" sz="4000" dirty="0" smtClean="0">
                <a:solidFill>
                  <a:schemeClr val="tx1"/>
                </a:solidFill>
                <a:cs typeface="B Lotus" pitchFamily="2" charset="-78"/>
              </a:rPr>
              <a:t>؟</a:t>
            </a:r>
            <a:br>
              <a:rPr lang="fa-IR" sz="4000" dirty="0" smtClean="0">
                <a:solidFill>
                  <a:schemeClr val="tx1"/>
                </a:solidFill>
                <a:cs typeface="B Lotus" pitchFamily="2" charset="-78"/>
              </a:rPr>
            </a:br>
            <a:r>
              <a:rPr lang="fa-IR" sz="4000" b="1" dirty="0" smtClean="0">
                <a:solidFill>
                  <a:schemeClr val="tx1"/>
                </a:solidFill>
                <a:cs typeface="B Lotus" pitchFamily="2" charset="-78"/>
              </a:rPr>
              <a:t>پرخاش</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800" dirty="0" smtClean="0">
                <a:solidFill>
                  <a:schemeClr val="tx1"/>
                </a:solidFill>
                <a:cs typeface="B Nazanin" pitchFamily="2" charset="-78"/>
              </a:rPr>
              <a:t>اقتدارشکن ترین مورد </a:t>
            </a:r>
            <a:r>
              <a:rPr lang="fa-IR" sz="2800" b="1" u="sng" dirty="0" smtClean="0">
                <a:solidFill>
                  <a:schemeClr val="tx1"/>
                </a:solidFill>
                <a:cs typeface="B Nazanin" pitchFamily="2" charset="-78"/>
              </a:rPr>
              <a:t>پرخاش زن بر مرد </a:t>
            </a:r>
            <a:r>
              <a:rPr lang="fa-IR" sz="2800" dirty="0" smtClean="0">
                <a:solidFill>
                  <a:schemeClr val="tx1"/>
                </a:solidFill>
                <a:cs typeface="B Nazanin" pitchFamily="2" charset="-78"/>
              </a:rPr>
              <a:t>است. بالاخص اگر </a:t>
            </a:r>
            <a:r>
              <a:rPr lang="fa-IR" sz="2800" u="sng" dirty="0" smtClean="0">
                <a:solidFill>
                  <a:schemeClr val="tx1"/>
                </a:solidFill>
                <a:cs typeface="B Nazanin" pitchFamily="2" charset="-78"/>
              </a:rPr>
              <a:t>پرخاش مکرر </a:t>
            </a:r>
            <a:r>
              <a:rPr lang="fa-IR" sz="2800" dirty="0" smtClean="0">
                <a:solidFill>
                  <a:schemeClr val="tx1"/>
                </a:solidFill>
                <a:cs typeface="B Nazanin" pitchFamily="2" charset="-78"/>
              </a:rPr>
              <a:t>باشد</a:t>
            </a:r>
          </a:p>
          <a:p>
            <a:r>
              <a:rPr lang="fa-IR" sz="2800" dirty="0" smtClean="0">
                <a:solidFill>
                  <a:schemeClr val="tx1"/>
                </a:solidFill>
                <a:cs typeface="B Nazanin" pitchFamily="2" charset="-78"/>
              </a:rPr>
              <a:t>زن چرا پرخاش می کند؟ می خواهد به مرد بگوید: (</a:t>
            </a:r>
            <a:r>
              <a:rPr lang="fa-IR" sz="2800" u="sng" dirty="0" smtClean="0">
                <a:solidFill>
                  <a:schemeClr val="tx1"/>
                </a:solidFill>
                <a:cs typeface="B Nazanin" pitchFamily="2" charset="-78"/>
              </a:rPr>
              <a:t>بهم ریخته و داغونم</a:t>
            </a:r>
            <a:r>
              <a:rPr lang="fa-IR" sz="2800" dirty="0" smtClean="0">
                <a:solidFill>
                  <a:schemeClr val="tx1"/>
                </a:solidFill>
                <a:cs typeface="B Nazanin" pitchFamily="2" charset="-78"/>
              </a:rPr>
              <a:t>)</a:t>
            </a:r>
          </a:p>
          <a:p>
            <a:r>
              <a:rPr lang="fa-IR" sz="2800" dirty="0" smtClean="0">
                <a:solidFill>
                  <a:schemeClr val="tx1"/>
                </a:solidFill>
                <a:cs typeface="B Nazanin" pitchFamily="2" charset="-78"/>
              </a:rPr>
              <a:t>برداشت مرد از پرخاشهای مکرر زن اینست که :( </a:t>
            </a:r>
            <a:r>
              <a:rPr lang="fa-IR" sz="2800" u="sng" dirty="0" smtClean="0">
                <a:solidFill>
                  <a:schemeClr val="tx1"/>
                </a:solidFill>
                <a:cs typeface="B Nazanin" pitchFamily="2" charset="-78"/>
              </a:rPr>
              <a:t>این زندگی بدرد نمی خورد به سراغ طلاق برویم</a:t>
            </a:r>
            <a:r>
              <a:rPr lang="fa-IR" sz="2800" dirty="0" smtClean="0">
                <a:solidFill>
                  <a:schemeClr val="tx1"/>
                </a:solidFill>
                <a:cs typeface="B Nazanin" pitchFamily="2" charset="-78"/>
              </a:rPr>
              <a:t>)</a:t>
            </a:r>
          </a:p>
          <a:p>
            <a:r>
              <a:rPr lang="fa-IR" sz="2800" dirty="0" smtClean="0">
                <a:solidFill>
                  <a:schemeClr val="tx1"/>
                </a:solidFill>
                <a:cs typeface="B Nazanin" pitchFamily="2" charset="-78"/>
              </a:rPr>
              <a:t>در این مورد مرد نسبت به زن احساس تأمین نمی کند و دنبال طلاق می رود.</a:t>
            </a:r>
            <a:endParaRPr lang="fa-IR" sz="2800" dirty="0">
              <a:solidFill>
                <a:schemeClr val="tx1"/>
              </a:solidFill>
              <a:cs typeface="B Nazanin" pitchFamily="2" charset="-78"/>
            </a:endParaRPr>
          </a:p>
        </p:txBody>
      </p:sp>
    </p:spTree>
    <p:extLst>
      <p:ext uri="{BB962C8B-B14F-4D97-AF65-F5344CB8AC3E}">
        <p14:creationId xmlns:p14="http://schemas.microsoft.com/office/powerpoint/2010/main" val="3736965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96229"/>
            <a:ext cx="7125113" cy="924475"/>
          </a:xfrm>
        </p:spPr>
        <p:txBody>
          <a:bodyPr/>
          <a:lstStyle/>
          <a:p>
            <a:pPr algn="ctr"/>
            <a:r>
              <a:rPr lang="fa-IR" sz="5400" b="1" dirty="0" smtClean="0">
                <a:solidFill>
                  <a:schemeClr val="tx1"/>
                </a:solidFill>
                <a:cs typeface="B Lotus" pitchFamily="2" charset="-78"/>
              </a:rPr>
              <a:t>مثال</a:t>
            </a:r>
            <a:endParaRPr lang="fa-IR" sz="5400" b="1" dirty="0">
              <a:solidFill>
                <a:schemeClr val="tx1"/>
              </a:solidFill>
              <a:cs typeface="B Lotus"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828800"/>
            <a:ext cx="2133600" cy="30900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Content Placeholder 2"/>
          <p:cNvSpPr>
            <a:spLocks noGrp="1"/>
          </p:cNvSpPr>
          <p:nvPr>
            <p:ph idx="1"/>
          </p:nvPr>
        </p:nvSpPr>
        <p:spPr>
          <a:xfrm>
            <a:off x="2901176" y="1295400"/>
            <a:ext cx="5238955" cy="4876799"/>
          </a:xfrm>
        </p:spPr>
        <p:txBody>
          <a:bodyPr>
            <a:normAutofit/>
          </a:bodyPr>
          <a:lstStyle/>
          <a:p>
            <a:r>
              <a:rPr lang="fa-IR" sz="2400" dirty="0">
                <a:solidFill>
                  <a:schemeClr val="tx1"/>
                </a:solidFill>
                <a:cs typeface="B Nazanin" pitchFamily="2" charset="-78"/>
              </a:rPr>
              <a:t>در بدن انسان اعضایی وجود دارد. </a:t>
            </a:r>
            <a:r>
              <a:rPr lang="fa-IR" sz="2400" dirty="0" smtClean="0">
                <a:solidFill>
                  <a:schemeClr val="tx1"/>
                </a:solidFill>
                <a:cs typeface="B Nazanin" pitchFamily="2" charset="-78"/>
              </a:rPr>
              <a:t>مانند : قلب ،ریه ،سیستم گوارش.   </a:t>
            </a:r>
            <a:r>
              <a:rPr lang="fa-IR" sz="2400" dirty="0">
                <a:solidFill>
                  <a:schemeClr val="tx1"/>
                </a:solidFill>
                <a:cs typeface="B Nazanin" pitchFamily="2" charset="-78"/>
              </a:rPr>
              <a:t>اینها دارای یک </a:t>
            </a:r>
            <a:r>
              <a:rPr lang="fa-IR" sz="2400" b="1" u="sng" dirty="0">
                <a:solidFill>
                  <a:schemeClr val="tx1"/>
                </a:solidFill>
                <a:cs typeface="B Nazanin" pitchFamily="2" charset="-78"/>
              </a:rPr>
              <a:t>کارکرد</a:t>
            </a:r>
            <a:r>
              <a:rPr lang="fa-IR" sz="2400" b="1" dirty="0">
                <a:solidFill>
                  <a:schemeClr val="tx1"/>
                </a:solidFill>
                <a:cs typeface="B Nazanin" pitchFamily="2" charset="-78"/>
              </a:rPr>
              <a:t>هایی</a:t>
            </a:r>
            <a:r>
              <a:rPr lang="fa-IR" sz="2400" dirty="0">
                <a:solidFill>
                  <a:schemeClr val="tx1"/>
                </a:solidFill>
                <a:cs typeface="B Nazanin" pitchFamily="2" charset="-78"/>
              </a:rPr>
              <a:t> هستند مثلا قلب گردش خون </a:t>
            </a:r>
            <a:r>
              <a:rPr lang="fa-IR" sz="2400" dirty="0" smtClean="0">
                <a:solidFill>
                  <a:schemeClr val="tx1"/>
                </a:solidFill>
                <a:cs typeface="B Nazanin" pitchFamily="2" charset="-78"/>
              </a:rPr>
              <a:t>،ریه </a:t>
            </a:r>
            <a:r>
              <a:rPr lang="fa-IR" sz="2400" dirty="0">
                <a:solidFill>
                  <a:schemeClr val="tx1"/>
                </a:solidFill>
                <a:cs typeface="B Nazanin" pitchFamily="2" charset="-78"/>
              </a:rPr>
              <a:t>تنفس </a:t>
            </a:r>
            <a:r>
              <a:rPr lang="fa-IR" sz="2400" dirty="0" smtClean="0">
                <a:solidFill>
                  <a:schemeClr val="tx1"/>
                </a:solidFill>
                <a:cs typeface="B Nazanin" pitchFamily="2" charset="-78"/>
              </a:rPr>
              <a:t>،گوارش </a:t>
            </a:r>
            <a:r>
              <a:rPr lang="fa-IR" sz="2400" dirty="0">
                <a:solidFill>
                  <a:schemeClr val="tx1"/>
                </a:solidFill>
                <a:cs typeface="B Nazanin" pitchFamily="2" charset="-78"/>
              </a:rPr>
              <a:t>هضم </a:t>
            </a:r>
            <a:r>
              <a:rPr lang="fa-IR" sz="2400">
                <a:solidFill>
                  <a:schemeClr val="tx1"/>
                </a:solidFill>
                <a:cs typeface="B Nazanin" pitchFamily="2" charset="-78"/>
              </a:rPr>
              <a:t>و </a:t>
            </a:r>
            <a:r>
              <a:rPr lang="fa-IR" sz="2400" smtClean="0">
                <a:solidFill>
                  <a:schemeClr val="tx1"/>
                </a:solidFill>
                <a:cs typeface="B Nazanin" pitchFamily="2" charset="-78"/>
              </a:rPr>
              <a:t>جزب </a:t>
            </a:r>
            <a:r>
              <a:rPr lang="fa-IR" sz="2400" dirty="0" smtClean="0">
                <a:solidFill>
                  <a:schemeClr val="tx1"/>
                </a:solidFill>
                <a:cs typeface="B Nazanin" pitchFamily="2" charset="-78"/>
              </a:rPr>
              <a:t>و عضلات </a:t>
            </a:r>
            <a:r>
              <a:rPr lang="fa-IR" sz="2400" dirty="0">
                <a:solidFill>
                  <a:schemeClr val="tx1"/>
                </a:solidFill>
                <a:cs typeface="B Nazanin" pitchFamily="2" charset="-78"/>
              </a:rPr>
              <a:t>حرکت را ممکن می </a:t>
            </a:r>
            <a:r>
              <a:rPr lang="fa-IR" sz="2400" dirty="0" smtClean="0">
                <a:solidFill>
                  <a:schemeClr val="tx1"/>
                </a:solidFill>
                <a:cs typeface="B Nazanin" pitchFamily="2" charset="-78"/>
              </a:rPr>
              <a:t>کنند.</a:t>
            </a:r>
          </a:p>
          <a:p>
            <a:r>
              <a:rPr lang="fa-IR" sz="2400" dirty="0">
                <a:solidFill>
                  <a:schemeClr val="tx1"/>
                </a:solidFill>
                <a:cs typeface="B Nazanin" pitchFamily="2" charset="-78"/>
              </a:rPr>
              <a:t>اگر بخواهیم این اعضا کارکردهایشان را درست انجام دهند باید بر یک </a:t>
            </a:r>
            <a:r>
              <a:rPr lang="fa-IR" sz="2400" b="1" u="sng" dirty="0">
                <a:solidFill>
                  <a:schemeClr val="tx1"/>
                </a:solidFill>
                <a:cs typeface="B Nazanin" pitchFamily="2" charset="-78"/>
              </a:rPr>
              <a:t>پایه</a:t>
            </a:r>
            <a:r>
              <a:rPr lang="fa-IR" sz="2400" dirty="0">
                <a:solidFill>
                  <a:schemeClr val="tx1"/>
                </a:solidFill>
                <a:cs typeface="B Nazanin" pitchFamily="2" charset="-78"/>
              </a:rPr>
              <a:t> </a:t>
            </a:r>
            <a:r>
              <a:rPr lang="fa-IR" sz="2400" dirty="0" smtClean="0">
                <a:solidFill>
                  <a:schemeClr val="tx1"/>
                </a:solidFill>
                <a:cs typeface="B Nazanin" pitchFamily="2" charset="-78"/>
              </a:rPr>
              <a:t>استوار باشند</a:t>
            </a:r>
          </a:p>
          <a:p>
            <a:r>
              <a:rPr lang="fa-IR" sz="2400" dirty="0">
                <a:solidFill>
                  <a:schemeClr val="tx1"/>
                </a:solidFill>
                <a:cs typeface="B Nazanin" pitchFamily="2" charset="-78"/>
              </a:rPr>
              <a:t>این پایه در بدن </a:t>
            </a:r>
            <a:r>
              <a:rPr lang="fa-IR" sz="2400" b="1" u="sng" dirty="0" smtClean="0">
                <a:solidFill>
                  <a:schemeClr val="tx1"/>
                </a:solidFill>
                <a:cs typeface="B Nazanin" pitchFamily="2" charset="-78"/>
              </a:rPr>
              <a:t>اسکلت</a:t>
            </a:r>
            <a:r>
              <a:rPr lang="fa-IR" sz="2400" b="1" dirty="0" smtClean="0">
                <a:solidFill>
                  <a:schemeClr val="tx1"/>
                </a:solidFill>
                <a:cs typeface="B Nazanin" pitchFamily="2" charset="-78"/>
              </a:rPr>
              <a:t> </a:t>
            </a:r>
            <a:r>
              <a:rPr lang="fa-IR" sz="2400" b="1" dirty="0">
                <a:solidFill>
                  <a:schemeClr val="tx1"/>
                </a:solidFill>
                <a:cs typeface="B Nazanin" pitchFamily="2" charset="-78"/>
              </a:rPr>
              <a:t>است</a:t>
            </a:r>
            <a:r>
              <a:rPr lang="fa-IR" sz="2400" b="1" dirty="0" smtClean="0">
                <a:solidFill>
                  <a:schemeClr val="tx1"/>
                </a:solidFill>
                <a:cs typeface="B Nazanin" pitchFamily="2" charset="-78"/>
              </a:rPr>
              <a:t>.</a:t>
            </a:r>
          </a:p>
          <a:p>
            <a:r>
              <a:rPr lang="fa-IR" sz="2400" dirty="0">
                <a:solidFill>
                  <a:schemeClr val="tx1"/>
                </a:solidFill>
                <a:cs typeface="B Nazanin" pitchFamily="2" charset="-78"/>
              </a:rPr>
              <a:t>اگر اسکلت را از بدن جدا بکنند که </a:t>
            </a:r>
            <a:r>
              <a:rPr lang="fa-IR" sz="2400" b="1" u="sng" dirty="0">
                <a:solidFill>
                  <a:schemeClr val="tx1"/>
                </a:solidFill>
                <a:cs typeface="B Nazanin" pitchFamily="2" charset="-78"/>
              </a:rPr>
              <a:t>پایه کارکرد اعضای بدن است </a:t>
            </a:r>
            <a:r>
              <a:rPr lang="fa-IR" sz="2400" dirty="0" smtClean="0">
                <a:solidFill>
                  <a:schemeClr val="tx1"/>
                </a:solidFill>
                <a:cs typeface="B Nazanin" pitchFamily="2" charset="-78"/>
              </a:rPr>
              <a:t>اعضا قدرت </a:t>
            </a:r>
            <a:r>
              <a:rPr lang="fa-IR" sz="2400" dirty="0">
                <a:solidFill>
                  <a:schemeClr val="tx1"/>
                </a:solidFill>
                <a:cs typeface="B Nazanin" pitchFamily="2" charset="-78"/>
              </a:rPr>
              <a:t>به انجام کارکرد ندارند</a:t>
            </a:r>
            <a:r>
              <a:rPr lang="fa-IR" sz="2400" dirty="0" smtClean="0">
                <a:solidFill>
                  <a:schemeClr val="tx1"/>
                </a:solidFill>
                <a:cs typeface="B Nazanin" pitchFamily="2" charset="-78"/>
              </a:rPr>
              <a:t>. قلب ، </a:t>
            </a:r>
            <a:r>
              <a:rPr lang="fa-IR" sz="2400" dirty="0">
                <a:solidFill>
                  <a:schemeClr val="tx1"/>
                </a:solidFill>
                <a:cs typeface="B Nazanin" pitchFamily="2" charset="-78"/>
              </a:rPr>
              <a:t>ریه و اعضاء بدن روی زمین پهن و مچاله می </a:t>
            </a:r>
            <a:r>
              <a:rPr lang="fa-IR" sz="2400" dirty="0" smtClean="0">
                <a:solidFill>
                  <a:schemeClr val="tx1"/>
                </a:solidFill>
                <a:cs typeface="B Nazanin" pitchFamily="2" charset="-78"/>
              </a:rPr>
              <a:t>شوند.</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3971449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400" b="1" dirty="0" smtClean="0">
                <a:solidFill>
                  <a:schemeClr val="tx1"/>
                </a:solidFill>
                <a:cs typeface="B Lotus" pitchFamily="2" charset="-78"/>
              </a:rPr>
              <a:t>نتیجه گیری</a:t>
            </a:r>
            <a:endParaRPr lang="fa-IR" sz="4400" b="1" dirty="0">
              <a:solidFill>
                <a:schemeClr val="tx1"/>
              </a:solidFill>
              <a:cs typeface="B Lotus" pitchFamily="2" charset="-78"/>
            </a:endParaRPr>
          </a:p>
        </p:txBody>
      </p:sp>
      <p:sp>
        <p:nvSpPr>
          <p:cNvPr id="3" name="Content Placeholder 2"/>
          <p:cNvSpPr>
            <a:spLocks noGrp="1"/>
          </p:cNvSpPr>
          <p:nvPr>
            <p:ph idx="1"/>
          </p:nvPr>
        </p:nvSpPr>
        <p:spPr>
          <a:xfrm>
            <a:off x="1066800" y="1447800"/>
            <a:ext cx="7125112" cy="4715798"/>
          </a:xfrm>
        </p:spPr>
        <p:txBody>
          <a:bodyPr>
            <a:noAutofit/>
          </a:bodyPr>
          <a:lstStyle/>
          <a:p>
            <a:r>
              <a:rPr lang="fa-IR" sz="2800" dirty="0" smtClean="0">
                <a:solidFill>
                  <a:schemeClr val="tx1"/>
                </a:solidFill>
                <a:cs typeface="B Nazanin" pitchFamily="2" charset="-78"/>
              </a:rPr>
              <a:t>مردهای نمونه با شناختی صحیح از بنیانهای جسمی و روانی خود و همسرشان ، در عین اقتدار، تکیه گاههای مستحکم و امنی برای خانواده خود هستند و  موجبات زندگی سالم و عاشقانه ای را فراهم می کنند</a:t>
            </a:r>
          </a:p>
          <a:p>
            <a:r>
              <a:rPr lang="fa-IR" sz="2800" dirty="0" smtClean="0">
                <a:solidFill>
                  <a:schemeClr val="tx1"/>
                </a:solidFill>
                <a:cs typeface="B Nazanin" pitchFamily="2" charset="-78"/>
              </a:rPr>
              <a:t>زنهای نمونه </a:t>
            </a:r>
            <a:r>
              <a:rPr lang="fa-IR" sz="2800" dirty="0">
                <a:solidFill>
                  <a:schemeClr val="tx1"/>
                </a:solidFill>
                <a:cs typeface="B Nazanin" pitchFamily="2" charset="-78"/>
              </a:rPr>
              <a:t>با شناختی </a:t>
            </a:r>
            <a:r>
              <a:rPr lang="fa-IR" sz="2800" dirty="0" smtClean="0">
                <a:solidFill>
                  <a:schemeClr val="tx1"/>
                </a:solidFill>
                <a:cs typeface="B Nazanin" pitchFamily="2" charset="-78"/>
              </a:rPr>
              <a:t>صحیح از بنیانهای </a:t>
            </a:r>
            <a:r>
              <a:rPr lang="fa-IR" sz="2800" dirty="0">
                <a:solidFill>
                  <a:schemeClr val="tx1"/>
                </a:solidFill>
                <a:cs typeface="B Nazanin" pitchFamily="2" charset="-78"/>
              </a:rPr>
              <a:t>جسمی و روانی </a:t>
            </a:r>
            <a:r>
              <a:rPr lang="fa-IR" sz="2800" dirty="0" smtClean="0">
                <a:solidFill>
                  <a:schemeClr val="tx1"/>
                </a:solidFill>
                <a:cs typeface="B Nazanin" pitchFamily="2" charset="-78"/>
              </a:rPr>
              <a:t>خود </a:t>
            </a:r>
            <a:r>
              <a:rPr lang="fa-IR" sz="2800" dirty="0">
                <a:solidFill>
                  <a:schemeClr val="tx1"/>
                </a:solidFill>
                <a:cs typeface="B Nazanin" pitchFamily="2" charset="-78"/>
              </a:rPr>
              <a:t>و همسرشان </a:t>
            </a:r>
            <a:r>
              <a:rPr lang="fa-IR" sz="2800" dirty="0" smtClean="0">
                <a:solidFill>
                  <a:schemeClr val="tx1"/>
                </a:solidFill>
                <a:cs typeface="B Nazanin" pitchFamily="2" charset="-78"/>
              </a:rPr>
              <a:t>، در زندگی بر مرد مقتدر و امن خود تکیه کرده و </a:t>
            </a:r>
            <a:r>
              <a:rPr lang="fa-IR" sz="2800" dirty="0">
                <a:solidFill>
                  <a:schemeClr val="tx1"/>
                </a:solidFill>
                <a:cs typeface="B Nazanin" pitchFamily="2" charset="-78"/>
              </a:rPr>
              <a:t>همیشه با رفتارهای صحیح </a:t>
            </a:r>
            <a:r>
              <a:rPr lang="fa-IR" sz="2800" dirty="0" smtClean="0">
                <a:solidFill>
                  <a:schemeClr val="tx1"/>
                </a:solidFill>
                <a:cs typeface="B Nazanin" pitchFamily="2" charset="-78"/>
              </a:rPr>
              <a:t>و عاشقانه اقتدار مرد را حفظ کرده و آسایش را برای خانواده به ارمغان می آورند</a:t>
            </a:r>
          </a:p>
        </p:txBody>
      </p:sp>
    </p:spTree>
    <p:extLst>
      <p:ext uri="{BB962C8B-B14F-4D97-AF65-F5344CB8AC3E}">
        <p14:creationId xmlns:p14="http://schemas.microsoft.com/office/powerpoint/2010/main" val="21328653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125113" cy="5410200"/>
          </a:xfrm>
        </p:spPr>
        <p:txBody>
          <a:bodyPr/>
          <a:lstStyle/>
          <a:p>
            <a:pPr algn="ctr"/>
            <a:r>
              <a:rPr lang="fa-IR" sz="4800" b="1" dirty="0" smtClean="0">
                <a:solidFill>
                  <a:schemeClr val="tx1"/>
                </a:solidFill>
                <a:cs typeface="B Lotus" pitchFamily="2" charset="-78"/>
              </a:rPr>
              <a:t>به امید زندگی موفق برای همه شما عزیزان</a:t>
            </a:r>
            <a:br>
              <a:rPr lang="fa-IR" sz="4800" b="1" dirty="0" smtClean="0">
                <a:solidFill>
                  <a:schemeClr val="tx1"/>
                </a:solidFill>
                <a:cs typeface="B Lotus" pitchFamily="2" charset="-78"/>
              </a:rPr>
            </a:br>
            <a:r>
              <a:rPr lang="fa-IR" sz="4800" b="1" dirty="0" smtClean="0">
                <a:solidFill>
                  <a:schemeClr val="tx1"/>
                </a:solidFill>
                <a:cs typeface="B Lotus" pitchFamily="2" charset="-78"/>
              </a:rPr>
              <a:t/>
            </a:r>
            <a:br>
              <a:rPr lang="fa-IR" sz="4800" b="1" dirty="0" smtClean="0">
                <a:solidFill>
                  <a:schemeClr val="tx1"/>
                </a:solidFill>
                <a:cs typeface="B Lotus" pitchFamily="2" charset="-78"/>
              </a:rPr>
            </a:br>
            <a:r>
              <a:rPr lang="fa-IR" sz="4800" b="1" dirty="0" smtClean="0">
                <a:solidFill>
                  <a:schemeClr val="tx1"/>
                </a:solidFill>
                <a:cs typeface="B Lotus" pitchFamily="2" charset="-78"/>
              </a:rPr>
              <a:t>والسلام علیکم و رحمه الله و برکاته</a:t>
            </a:r>
            <a:r>
              <a:rPr lang="fa-IR" sz="4800" b="1" dirty="0">
                <a:solidFill>
                  <a:schemeClr val="tx1"/>
                </a:solidFill>
                <a:cs typeface="B Lotus" pitchFamily="2" charset="-78"/>
              </a:rPr>
              <a:t/>
            </a:r>
            <a:br>
              <a:rPr lang="fa-IR" sz="4800" b="1" dirty="0">
                <a:solidFill>
                  <a:schemeClr val="tx1"/>
                </a:solidFill>
                <a:cs typeface="B Lotus" pitchFamily="2" charset="-78"/>
              </a:rPr>
            </a:br>
            <a:r>
              <a:rPr lang="fa-IR" sz="4800" b="1" dirty="0" smtClean="0">
                <a:solidFill>
                  <a:schemeClr val="tx1"/>
                </a:solidFill>
                <a:cs typeface="B Lotus" pitchFamily="2" charset="-78"/>
              </a:rPr>
              <a:t/>
            </a:r>
            <a:br>
              <a:rPr lang="fa-IR" sz="4800" b="1" dirty="0" smtClean="0">
                <a:solidFill>
                  <a:schemeClr val="tx1"/>
                </a:solidFill>
                <a:cs typeface="B Lotus" pitchFamily="2" charset="-78"/>
              </a:rPr>
            </a:br>
            <a:r>
              <a:rPr lang="fa-IR" sz="8800" b="1" dirty="0" smtClean="0">
                <a:solidFill>
                  <a:schemeClr val="tx1"/>
                </a:solidFill>
                <a:cs typeface="B Lotus" pitchFamily="2" charset="-78"/>
              </a:rPr>
              <a:t>صلوات</a:t>
            </a:r>
            <a:endParaRPr lang="fa-IR" sz="4800" b="1" dirty="0">
              <a:solidFill>
                <a:schemeClr val="tx1"/>
              </a:solidFill>
              <a:cs typeface="B Lotus" pitchFamily="2" charset="-78"/>
            </a:endParaRPr>
          </a:p>
        </p:txBody>
      </p:sp>
    </p:spTree>
    <p:extLst>
      <p:ext uri="{BB962C8B-B14F-4D97-AF65-F5344CB8AC3E}">
        <p14:creationId xmlns:p14="http://schemas.microsoft.com/office/powerpoint/2010/main" val="1295903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6600" dirty="0" smtClean="0">
                <a:solidFill>
                  <a:schemeClr val="tx1"/>
                </a:solidFill>
                <a:cs typeface="B Lotus" pitchFamily="2" charset="-78"/>
              </a:rPr>
              <a:t>مرد</a:t>
            </a:r>
            <a:endParaRPr lang="fa-IR" sz="6600"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800" dirty="0">
                <a:solidFill>
                  <a:schemeClr val="tx1"/>
                </a:solidFill>
                <a:cs typeface="B Nazanin" pitchFamily="2" charset="-78"/>
              </a:rPr>
              <a:t>مرد مطابق این مثال دارای یک آثار و نتایجی است که </a:t>
            </a:r>
            <a:r>
              <a:rPr lang="fa-IR" sz="2800" b="1" u="sng" dirty="0">
                <a:solidFill>
                  <a:schemeClr val="tx1"/>
                </a:solidFill>
                <a:cs typeface="B Nazanin" pitchFamily="2" charset="-78"/>
              </a:rPr>
              <a:t>مجموعه کارکردهای مرد </a:t>
            </a:r>
            <a:r>
              <a:rPr lang="fa-IR" sz="2800" dirty="0">
                <a:solidFill>
                  <a:schemeClr val="tx1"/>
                </a:solidFill>
                <a:cs typeface="B Nazanin" pitchFamily="2" charset="-78"/>
              </a:rPr>
              <a:t>را شامل می شود اگر انتظار داشته باشیم این کارکردها </a:t>
            </a:r>
            <a:r>
              <a:rPr lang="fa-IR" sz="2800" b="1" u="sng" dirty="0">
                <a:solidFill>
                  <a:schemeClr val="tx1"/>
                </a:solidFill>
                <a:cs typeface="B Nazanin" pitchFamily="2" charset="-78"/>
              </a:rPr>
              <a:t>درست</a:t>
            </a:r>
            <a:r>
              <a:rPr lang="fa-IR" sz="2800" dirty="0">
                <a:solidFill>
                  <a:schemeClr val="tx1"/>
                </a:solidFill>
                <a:cs typeface="B Nazanin" pitchFamily="2" charset="-78"/>
              </a:rPr>
              <a:t> اعمال بشود باید یک پایه ای را در مرد پیدا کنیم که همه این آثار و نتایج </a:t>
            </a:r>
            <a:r>
              <a:rPr lang="fa-IR" sz="2800" dirty="0" smtClean="0">
                <a:solidFill>
                  <a:schemeClr val="tx1"/>
                </a:solidFill>
                <a:cs typeface="B Nazanin" pitchFamily="2" charset="-78"/>
              </a:rPr>
              <a:t>ماحصل آن </a:t>
            </a:r>
            <a:r>
              <a:rPr lang="fa-IR" sz="2800" dirty="0">
                <a:solidFill>
                  <a:schemeClr val="tx1"/>
                </a:solidFill>
                <a:cs typeface="B Nazanin" pitchFamily="2" charset="-78"/>
              </a:rPr>
              <a:t>پایه هستند به نظر شما آن پایه چیست که نقش اسکلتی در مرد دارد</a:t>
            </a:r>
            <a:r>
              <a:rPr lang="fa-IR" sz="2800" dirty="0" smtClean="0">
                <a:solidFill>
                  <a:schemeClr val="tx1"/>
                </a:solidFill>
                <a:cs typeface="B Nazanin" pitchFamily="2" charset="-78"/>
              </a:rPr>
              <a:t>؟</a:t>
            </a:r>
          </a:p>
          <a:p>
            <a:r>
              <a:rPr lang="fa-IR" sz="2800" dirty="0">
                <a:solidFill>
                  <a:schemeClr val="tx1"/>
                </a:solidFill>
                <a:cs typeface="B Nazanin" pitchFamily="2" charset="-78"/>
              </a:rPr>
              <a:t>خداوند مرد را بر </a:t>
            </a:r>
            <a:r>
              <a:rPr lang="fa-IR" sz="2800" b="1" u="sng" dirty="0">
                <a:solidFill>
                  <a:schemeClr val="tx1"/>
                </a:solidFill>
                <a:cs typeface="B Nazanin" pitchFamily="2" charset="-78"/>
              </a:rPr>
              <a:t>پایه اقتدار </a:t>
            </a:r>
            <a:r>
              <a:rPr lang="fa-IR" sz="2800" dirty="0">
                <a:solidFill>
                  <a:schemeClr val="tx1"/>
                </a:solidFill>
                <a:cs typeface="B Nazanin" pitchFamily="2" charset="-78"/>
              </a:rPr>
              <a:t>آفریده است.</a:t>
            </a:r>
          </a:p>
        </p:txBody>
      </p:sp>
    </p:spTree>
    <p:extLst>
      <p:ext uri="{BB962C8B-B14F-4D97-AF65-F5344CB8AC3E}">
        <p14:creationId xmlns:p14="http://schemas.microsoft.com/office/powerpoint/2010/main" val="470923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400" b="1" dirty="0" smtClean="0">
                <a:solidFill>
                  <a:schemeClr val="tx1"/>
                </a:solidFill>
                <a:cs typeface="B Lotus" pitchFamily="2" charset="-78"/>
              </a:rPr>
              <a:t>در ادامه:</a:t>
            </a:r>
            <a:endParaRPr lang="fa-IR" sz="44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3200" dirty="0">
                <a:solidFill>
                  <a:schemeClr val="tx1"/>
                </a:solidFill>
                <a:cs typeface="B Nazanin" pitchFamily="2" charset="-78"/>
              </a:rPr>
              <a:t>اول اجزاء اقتدار مرد را در جسم و روانش توضیح </a:t>
            </a:r>
            <a:r>
              <a:rPr lang="fa-IR" sz="3200" dirty="0" smtClean="0">
                <a:solidFill>
                  <a:schemeClr val="tx1"/>
                </a:solidFill>
                <a:cs typeface="B Nazanin" pitchFamily="2" charset="-78"/>
              </a:rPr>
              <a:t>می دهیم </a:t>
            </a:r>
            <a:r>
              <a:rPr lang="fa-IR" sz="3200" dirty="0">
                <a:solidFill>
                  <a:schemeClr val="tx1"/>
                </a:solidFill>
                <a:cs typeface="B Nazanin" pitchFamily="2" charset="-78"/>
              </a:rPr>
              <a:t>تا معلوم شود خداوند مرد را مقتدر آفریده در حالیکه زن را اینگونه خلق نکرده است.</a:t>
            </a:r>
            <a:r>
              <a:rPr lang="fa-IR" sz="3200" dirty="0" smtClean="0">
                <a:solidFill>
                  <a:schemeClr val="tx1"/>
                </a:solidFill>
                <a:cs typeface="B Nazanin" pitchFamily="2" charset="-78"/>
              </a:rPr>
              <a:t> </a:t>
            </a:r>
          </a:p>
          <a:p>
            <a:r>
              <a:rPr lang="fa-IR" sz="3200" dirty="0">
                <a:solidFill>
                  <a:schemeClr val="tx1"/>
                </a:solidFill>
                <a:cs typeface="B Nazanin" pitchFamily="2" charset="-78"/>
              </a:rPr>
              <a:t>آقایان از </a:t>
            </a:r>
            <a:r>
              <a:rPr lang="fa-IR" sz="3200" dirty="0" smtClean="0">
                <a:solidFill>
                  <a:schemeClr val="tx1"/>
                </a:solidFill>
                <a:cs typeface="B Nazanin" pitchFamily="2" charset="-78"/>
              </a:rPr>
              <a:t>اقتدارشان چگونه </a:t>
            </a:r>
            <a:r>
              <a:rPr lang="fa-IR" sz="3200" dirty="0">
                <a:solidFill>
                  <a:schemeClr val="tx1"/>
                </a:solidFill>
                <a:cs typeface="B Nazanin" pitchFamily="2" charset="-78"/>
              </a:rPr>
              <a:t>استفاده می </a:t>
            </a:r>
            <a:r>
              <a:rPr lang="fa-IR" sz="3200" dirty="0" smtClean="0">
                <a:solidFill>
                  <a:schemeClr val="tx1"/>
                </a:solidFill>
                <a:cs typeface="B Nazanin" pitchFamily="2" charset="-78"/>
              </a:rPr>
              <a:t>کنند؟</a:t>
            </a:r>
          </a:p>
          <a:p>
            <a:r>
              <a:rPr lang="fa-IR" sz="3200" dirty="0">
                <a:solidFill>
                  <a:schemeClr val="tx1"/>
                </a:solidFill>
                <a:cs typeface="B Nazanin" pitchFamily="2" charset="-78"/>
              </a:rPr>
              <a:t>خانمها با اقتدار مرد </a:t>
            </a:r>
            <a:r>
              <a:rPr lang="fa-IR" sz="3200" dirty="0" smtClean="0">
                <a:solidFill>
                  <a:schemeClr val="tx1"/>
                </a:solidFill>
                <a:cs typeface="B Nazanin" pitchFamily="2" charset="-78"/>
              </a:rPr>
              <a:t>چه برخوردی </a:t>
            </a:r>
            <a:r>
              <a:rPr lang="fa-IR" sz="3200" dirty="0">
                <a:solidFill>
                  <a:schemeClr val="tx1"/>
                </a:solidFill>
                <a:cs typeface="B Nazanin" pitchFamily="2" charset="-78"/>
              </a:rPr>
              <a:t>می کنند؟</a:t>
            </a:r>
          </a:p>
        </p:txBody>
      </p:sp>
    </p:spTree>
    <p:extLst>
      <p:ext uri="{BB962C8B-B14F-4D97-AF65-F5344CB8AC3E}">
        <p14:creationId xmlns:p14="http://schemas.microsoft.com/office/powerpoint/2010/main" val="156408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924475"/>
          </a:xfrm>
        </p:spPr>
        <p:txBody>
          <a:bodyPr/>
          <a:lstStyle/>
          <a:p>
            <a:pPr algn="ctr"/>
            <a:r>
              <a:rPr lang="fa-IR" sz="6000" b="1" dirty="0" smtClean="0">
                <a:solidFill>
                  <a:schemeClr val="tx1"/>
                </a:solidFill>
                <a:cs typeface="B Karim" pitchFamily="2" charset="-78"/>
              </a:rPr>
              <a:t>اجزاء اقتدار مرد: </a:t>
            </a:r>
            <a:r>
              <a:rPr lang="fa-IR" sz="6000" b="1" dirty="0" smtClean="0">
                <a:solidFill>
                  <a:schemeClr val="tx1"/>
                </a:solidFill>
                <a:cs typeface="B Lotus" pitchFamily="2" charset="-78"/>
              </a:rPr>
              <a:t>پوست ضخیم</a:t>
            </a:r>
            <a:endParaRPr lang="fa-IR" sz="6000" b="1" dirty="0">
              <a:solidFill>
                <a:schemeClr val="tx1"/>
              </a:solidFill>
              <a:cs typeface="B Lotus" pitchFamily="2" charset="-78"/>
            </a:endParaRPr>
          </a:p>
        </p:txBody>
      </p:sp>
      <p:sp>
        <p:nvSpPr>
          <p:cNvPr id="3" name="Content Placeholder 2"/>
          <p:cNvSpPr>
            <a:spLocks noGrp="1"/>
          </p:cNvSpPr>
          <p:nvPr>
            <p:ph idx="1"/>
          </p:nvPr>
        </p:nvSpPr>
        <p:spPr>
          <a:xfrm>
            <a:off x="457200" y="1600201"/>
            <a:ext cx="8229600" cy="4419600"/>
          </a:xfrm>
        </p:spPr>
        <p:txBody>
          <a:bodyPr>
            <a:normAutofit lnSpcReduction="10000"/>
          </a:bodyPr>
          <a:lstStyle/>
          <a:p>
            <a:r>
              <a:rPr lang="fa-IR" sz="3600" dirty="0" smtClean="0">
                <a:solidFill>
                  <a:schemeClr val="tx1"/>
                </a:solidFill>
                <a:cs typeface="B Nazanin" pitchFamily="2" charset="-78"/>
              </a:rPr>
              <a:t>خداوند به مرد </a:t>
            </a:r>
            <a:r>
              <a:rPr lang="fa-IR" sz="3600" dirty="0">
                <a:solidFill>
                  <a:schemeClr val="tx1"/>
                </a:solidFill>
                <a:cs typeface="B Nazanin" pitchFamily="2" charset="-78"/>
              </a:rPr>
              <a:t>پوست ضخیم داده </a:t>
            </a:r>
            <a:r>
              <a:rPr lang="fa-IR" sz="3600" dirty="0" smtClean="0">
                <a:solidFill>
                  <a:schemeClr val="tx1"/>
                </a:solidFill>
                <a:cs typeface="B Nazanin" pitchFamily="2" charset="-78"/>
              </a:rPr>
              <a:t>، </a:t>
            </a:r>
            <a:r>
              <a:rPr lang="fa-IR" sz="3600" dirty="0">
                <a:solidFill>
                  <a:schemeClr val="tx1"/>
                </a:solidFill>
                <a:cs typeface="B Nazanin" pitchFamily="2" charset="-78"/>
              </a:rPr>
              <a:t>درحالیکه </a:t>
            </a:r>
            <a:r>
              <a:rPr lang="fa-IR" sz="3600" dirty="0" smtClean="0">
                <a:solidFill>
                  <a:schemeClr val="tx1"/>
                </a:solidFill>
                <a:cs typeface="B Nazanin" pitchFamily="2" charset="-78"/>
              </a:rPr>
              <a:t>در جسم زن پوست نازک </a:t>
            </a:r>
            <a:r>
              <a:rPr lang="fa-IR" sz="3600" dirty="0">
                <a:solidFill>
                  <a:schemeClr val="tx1"/>
                </a:solidFill>
                <a:cs typeface="B Nazanin" pitchFamily="2" charset="-78"/>
              </a:rPr>
              <a:t>و شفاف آفریده </a:t>
            </a:r>
            <a:r>
              <a:rPr lang="fa-IR" sz="3600" dirty="0" smtClean="0">
                <a:solidFill>
                  <a:schemeClr val="tx1"/>
                </a:solidFill>
                <a:cs typeface="B Nazanin" pitchFamily="2" charset="-78"/>
              </a:rPr>
              <a:t>شده است.</a:t>
            </a:r>
          </a:p>
          <a:p>
            <a:r>
              <a:rPr lang="fa-IR" sz="3600" dirty="0" smtClean="0">
                <a:solidFill>
                  <a:schemeClr val="tx1"/>
                </a:solidFill>
                <a:cs typeface="B Nazanin" pitchFamily="2" charset="-78"/>
              </a:rPr>
              <a:t>مثال : آقایون </a:t>
            </a:r>
            <a:r>
              <a:rPr lang="fa-IR" sz="3600" dirty="0">
                <a:solidFill>
                  <a:schemeClr val="tx1"/>
                </a:solidFill>
                <a:cs typeface="B Nazanin" pitchFamily="2" charset="-78"/>
              </a:rPr>
              <a:t>به امورات و وسایل هجوم می برند اما خانمها با ملاحظه و احتیاط برخورد می کنند یک بخش عمده اش </a:t>
            </a:r>
            <a:r>
              <a:rPr lang="fa-IR" sz="3600" dirty="0" smtClean="0">
                <a:solidFill>
                  <a:schemeClr val="tx1"/>
                </a:solidFill>
                <a:cs typeface="B Nazanin" pitchFamily="2" charset="-78"/>
              </a:rPr>
              <a:t>به این تفاوت در کیفیت پوست بر میگردد.</a:t>
            </a:r>
          </a:p>
          <a:p>
            <a:r>
              <a:rPr lang="fa-IR" sz="3600" dirty="0" smtClean="0">
                <a:solidFill>
                  <a:schemeClr val="tx1"/>
                </a:solidFill>
                <a:cs typeface="B Nazanin" pitchFamily="2" charset="-78"/>
              </a:rPr>
              <a:t>حساسیت لمسی خانمها 10 برابر آقایان است و به همین نسبت آزردگی لمسی آنها زیاد و نیاز به نوازش در آنها بسیار زیاد است.</a:t>
            </a:r>
            <a:endParaRPr lang="fa-IR" sz="3600" dirty="0">
              <a:solidFill>
                <a:schemeClr val="tx1"/>
              </a:solidFill>
              <a:cs typeface="B Nazanin" pitchFamily="2" charset="-78"/>
            </a:endParaRPr>
          </a:p>
        </p:txBody>
      </p:sp>
    </p:spTree>
    <p:extLst>
      <p:ext uri="{BB962C8B-B14F-4D97-AF65-F5344CB8AC3E}">
        <p14:creationId xmlns:p14="http://schemas.microsoft.com/office/powerpoint/2010/main" val="382866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000" b="1" dirty="0">
                <a:solidFill>
                  <a:schemeClr val="tx1"/>
                </a:solidFill>
                <a:cs typeface="B Karim" pitchFamily="2" charset="-78"/>
              </a:rPr>
              <a:t>اجزاء اقتدار مرد: </a:t>
            </a:r>
            <a:r>
              <a:rPr lang="fa-IR" sz="4000" b="1" dirty="0" smtClean="0">
                <a:solidFill>
                  <a:schemeClr val="tx1"/>
                </a:solidFill>
                <a:cs typeface="B Lotus" pitchFamily="2" charset="-78"/>
              </a:rPr>
              <a:t>عضلات حجیم</a:t>
            </a:r>
            <a:endParaRPr lang="fa-IR" sz="4000" b="1" dirty="0">
              <a:solidFill>
                <a:schemeClr val="tx1"/>
              </a:solidFill>
              <a:cs typeface="B Lotus" pitchFamily="2" charset="-78"/>
            </a:endParaRPr>
          </a:p>
        </p:txBody>
      </p:sp>
      <p:sp>
        <p:nvSpPr>
          <p:cNvPr id="3" name="Content Placeholder 2"/>
          <p:cNvSpPr>
            <a:spLocks noGrp="1"/>
          </p:cNvSpPr>
          <p:nvPr>
            <p:ph idx="1"/>
          </p:nvPr>
        </p:nvSpPr>
        <p:spPr/>
        <p:txBody>
          <a:bodyPr>
            <a:normAutofit/>
          </a:bodyPr>
          <a:lstStyle/>
          <a:p>
            <a:r>
              <a:rPr lang="fa-IR" sz="2400" dirty="0">
                <a:solidFill>
                  <a:schemeClr val="tx1"/>
                </a:solidFill>
                <a:cs typeface="B Nazanin" pitchFamily="2" charset="-78"/>
              </a:rPr>
              <a:t>در مردها عضلات حجیم آفریده شده است </a:t>
            </a:r>
            <a:r>
              <a:rPr lang="fa-IR" sz="2400" dirty="0" smtClean="0">
                <a:solidFill>
                  <a:schemeClr val="tx1"/>
                </a:solidFill>
                <a:cs typeface="B Nazanin" pitchFamily="2" charset="-78"/>
              </a:rPr>
              <a:t>و عضلانی </a:t>
            </a:r>
            <a:r>
              <a:rPr lang="fa-IR" sz="2400" dirty="0">
                <a:solidFill>
                  <a:schemeClr val="tx1"/>
                </a:solidFill>
                <a:cs typeface="B Nazanin" pitchFamily="2" charset="-78"/>
              </a:rPr>
              <a:t>هستند در حالیکه در خانم بدن از بافت چربی بیشتری تجمع پیدا کرده </a:t>
            </a:r>
            <a:r>
              <a:rPr lang="fa-IR" sz="2400" dirty="0" smtClean="0">
                <a:solidFill>
                  <a:schemeClr val="tx1"/>
                </a:solidFill>
                <a:cs typeface="B Nazanin" pitchFamily="2" charset="-78"/>
              </a:rPr>
              <a:t>است.</a:t>
            </a:r>
          </a:p>
          <a:p>
            <a:r>
              <a:rPr lang="fa-IR" sz="2400" dirty="0">
                <a:solidFill>
                  <a:schemeClr val="tx1"/>
                </a:solidFill>
                <a:cs typeface="B Nazanin" pitchFamily="2" charset="-78"/>
              </a:rPr>
              <a:t>بافت چربی یک بافت سست است عضلاتی که در خانم هست نسبت به مرد </a:t>
            </a:r>
            <a:r>
              <a:rPr lang="fa-IR" sz="2400" dirty="0" smtClean="0">
                <a:solidFill>
                  <a:schemeClr val="tx1"/>
                </a:solidFill>
                <a:cs typeface="B Nazanin" pitchFamily="2" charset="-78"/>
              </a:rPr>
              <a:t>ظریفتر </a:t>
            </a:r>
            <a:r>
              <a:rPr lang="fa-IR" sz="2400" dirty="0">
                <a:solidFill>
                  <a:schemeClr val="tx1"/>
                </a:solidFill>
                <a:cs typeface="B Nazanin" pitchFamily="2" charset="-78"/>
              </a:rPr>
              <a:t>است </a:t>
            </a:r>
            <a:r>
              <a:rPr lang="fa-IR" sz="2400" dirty="0" smtClean="0">
                <a:solidFill>
                  <a:schemeClr val="tx1"/>
                </a:solidFill>
                <a:cs typeface="B Nazanin" pitchFamily="2" charset="-78"/>
              </a:rPr>
              <a:t>همچنین بکارگیری آن نیز </a:t>
            </a:r>
            <a:r>
              <a:rPr lang="fa-IR" sz="2400" dirty="0">
                <a:solidFill>
                  <a:schemeClr val="tx1"/>
                </a:solidFill>
                <a:cs typeface="B Nazanin" pitchFamily="2" charset="-78"/>
              </a:rPr>
              <a:t>سست تر </a:t>
            </a:r>
            <a:r>
              <a:rPr lang="fa-IR" sz="2400" dirty="0" smtClean="0">
                <a:solidFill>
                  <a:schemeClr val="tx1"/>
                </a:solidFill>
                <a:cs typeface="B Nazanin" pitchFamily="2" charset="-78"/>
              </a:rPr>
              <a:t>است</a:t>
            </a:r>
          </a:p>
          <a:p>
            <a:r>
              <a:rPr lang="fa-IR" sz="2400" b="1" dirty="0" smtClean="0">
                <a:solidFill>
                  <a:schemeClr val="tx1"/>
                </a:solidFill>
                <a:cs typeface="B Nazanin" pitchFamily="2" charset="-78"/>
              </a:rPr>
              <a:t>مثال</a:t>
            </a:r>
            <a:r>
              <a:rPr lang="fa-IR" sz="2400" dirty="0" smtClean="0">
                <a:solidFill>
                  <a:schemeClr val="tx1"/>
                </a:solidFill>
                <a:cs typeface="B Nazanin" pitchFamily="2" charset="-78"/>
              </a:rPr>
              <a:t>: هنگامیکه </a:t>
            </a:r>
            <a:r>
              <a:rPr lang="fa-IR" sz="2400" dirty="0">
                <a:solidFill>
                  <a:schemeClr val="tx1"/>
                </a:solidFill>
                <a:cs typeface="B Nazanin" pitchFamily="2" charset="-78"/>
              </a:rPr>
              <a:t>آقا و خانم </a:t>
            </a:r>
            <a:r>
              <a:rPr lang="fa-IR" sz="2400" dirty="0" smtClean="0">
                <a:solidFill>
                  <a:schemeClr val="tx1"/>
                </a:solidFill>
                <a:cs typeface="B Nazanin" pitchFamily="2" charset="-78"/>
              </a:rPr>
              <a:t>برای راهپیمایی </a:t>
            </a:r>
            <a:r>
              <a:rPr lang="fa-IR" sz="2400" dirty="0">
                <a:solidFill>
                  <a:schemeClr val="tx1"/>
                </a:solidFill>
                <a:cs typeface="B Nazanin" pitchFamily="2" charset="-78"/>
              </a:rPr>
              <a:t>با هم بخواهند در یک </a:t>
            </a:r>
            <a:r>
              <a:rPr lang="fa-IR" sz="2400" dirty="0" smtClean="0">
                <a:solidFill>
                  <a:schemeClr val="tx1"/>
                </a:solidFill>
                <a:cs typeface="B Nazanin" pitchFamily="2" charset="-78"/>
              </a:rPr>
              <a:t>مسیر </a:t>
            </a:r>
            <a:r>
              <a:rPr lang="fa-IR" sz="2400" dirty="0">
                <a:solidFill>
                  <a:schemeClr val="tx1"/>
                </a:solidFill>
                <a:cs typeface="B Nazanin" pitchFamily="2" charset="-78"/>
              </a:rPr>
              <a:t>قدم بزنند چه اتفاقی می افتد ؟ آقا جلو می افتد. آیا عمدا جلو می افتد؟ </a:t>
            </a:r>
            <a:r>
              <a:rPr lang="fa-IR" sz="2400" dirty="0" smtClean="0">
                <a:solidFill>
                  <a:schemeClr val="tx1"/>
                </a:solidFill>
                <a:cs typeface="B Nazanin" pitchFamily="2" charset="-78"/>
              </a:rPr>
              <a:t>خیرچون آقا عضلانی است </a:t>
            </a:r>
            <a:r>
              <a:rPr lang="fa-IR" sz="2400" dirty="0">
                <a:solidFill>
                  <a:schemeClr val="tx1"/>
                </a:solidFill>
                <a:cs typeface="B Nazanin" pitchFamily="2" charset="-78"/>
              </a:rPr>
              <a:t>اگر راه رفت طبیعی خودش را انجام دهد یعنی قدم زدن معمولی خودش را برود مسلما از خانم جلوتر خواهد افتاد. خیلی از خانمها از این امر شکایت کرده و </a:t>
            </a:r>
            <a:r>
              <a:rPr lang="fa-IR" sz="2400" dirty="0" smtClean="0">
                <a:solidFill>
                  <a:schemeClr val="tx1"/>
                </a:solidFill>
                <a:cs typeface="B Nazanin" pitchFamily="2" charset="-78"/>
              </a:rPr>
              <a:t>معتقدند </a:t>
            </a:r>
            <a:r>
              <a:rPr lang="fa-IR" sz="2400" dirty="0">
                <a:solidFill>
                  <a:schemeClr val="tx1"/>
                </a:solidFill>
                <a:cs typeface="B Nazanin" pitchFamily="2" charset="-78"/>
              </a:rPr>
              <a:t>که همسرشان دوست ندارد با ایشان راه </a:t>
            </a:r>
            <a:r>
              <a:rPr lang="fa-IR" sz="2400" dirty="0" smtClean="0">
                <a:solidFill>
                  <a:schemeClr val="tx1"/>
                </a:solidFill>
                <a:cs typeface="B Nazanin" pitchFamily="2" charset="-78"/>
              </a:rPr>
              <a:t>برود.</a:t>
            </a:r>
            <a:endParaRPr lang="fa-IR" sz="2400" dirty="0">
              <a:solidFill>
                <a:schemeClr val="tx1"/>
              </a:solidFill>
              <a:cs typeface="B Nazanin" pitchFamily="2" charset="-78"/>
            </a:endParaRPr>
          </a:p>
        </p:txBody>
      </p:sp>
    </p:spTree>
    <p:extLst>
      <p:ext uri="{BB962C8B-B14F-4D97-AF65-F5344CB8AC3E}">
        <p14:creationId xmlns:p14="http://schemas.microsoft.com/office/powerpoint/2010/main" val="8317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400" b="1" dirty="0">
                <a:solidFill>
                  <a:schemeClr val="tx1"/>
                </a:solidFill>
                <a:cs typeface="B Karim" pitchFamily="2" charset="-78"/>
              </a:rPr>
              <a:t>اجزاء اقتدار مرد: </a:t>
            </a:r>
            <a:r>
              <a:rPr lang="fa-IR" sz="4400" b="1" dirty="0" smtClean="0">
                <a:solidFill>
                  <a:schemeClr val="tx1"/>
                </a:solidFill>
                <a:cs typeface="B Lotus" pitchFamily="2" charset="-78"/>
              </a:rPr>
              <a:t>استخوان بندی محکم</a:t>
            </a:r>
            <a:endParaRPr lang="fa-IR" sz="44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400" dirty="0">
                <a:solidFill>
                  <a:schemeClr val="tx1"/>
                </a:solidFill>
                <a:cs typeface="B Nazanin" pitchFamily="2" charset="-78"/>
              </a:rPr>
              <a:t>استخوان بندی در مرد محکم آفریده شده درحالیکه در خانمها استخوان بندی ظریف و سست </a:t>
            </a:r>
            <a:r>
              <a:rPr lang="fa-IR" sz="2400" dirty="0" smtClean="0">
                <a:solidFill>
                  <a:schemeClr val="tx1"/>
                </a:solidFill>
                <a:cs typeface="B Nazanin" pitchFamily="2" charset="-78"/>
              </a:rPr>
              <a:t>است</a:t>
            </a:r>
          </a:p>
          <a:p>
            <a:r>
              <a:rPr lang="fa-IR" sz="2400" dirty="0">
                <a:solidFill>
                  <a:schemeClr val="tx1"/>
                </a:solidFill>
                <a:cs typeface="B Nazanin" pitchFamily="2" charset="-78"/>
              </a:rPr>
              <a:t>اگر نگاهی به آقایان بیاندازیم در محبتشان هم این محکم بودن را می </a:t>
            </a:r>
            <a:r>
              <a:rPr lang="fa-IR" sz="2400" dirty="0" smtClean="0">
                <a:solidFill>
                  <a:schemeClr val="tx1"/>
                </a:solidFill>
                <a:cs typeface="B Nazanin" pitchFamily="2" charset="-78"/>
              </a:rPr>
              <a:t>بینیم</a:t>
            </a:r>
          </a:p>
          <a:p>
            <a:r>
              <a:rPr lang="fa-IR" sz="2400" b="1" dirty="0" smtClean="0">
                <a:solidFill>
                  <a:schemeClr val="tx1"/>
                </a:solidFill>
                <a:cs typeface="B Nazanin" pitchFamily="2" charset="-78"/>
              </a:rPr>
              <a:t>مثلا: </a:t>
            </a:r>
            <a:r>
              <a:rPr lang="fa-IR" sz="2400" dirty="0">
                <a:solidFill>
                  <a:schemeClr val="tx1"/>
                </a:solidFill>
                <a:cs typeface="B Nazanin" pitchFamily="2" charset="-78"/>
              </a:rPr>
              <a:t>ضربه میزنند، با دستشان به شانه رفیقشان می کوبند(خوبی؟)، به سینه دوستش مشت میزند(چطوری؟)، دستش را می کشد(برویم)، هلش می دهد(راه بیفت</a:t>
            </a:r>
            <a:r>
              <a:rPr lang="fa-IR" sz="2400" dirty="0" smtClean="0">
                <a:solidFill>
                  <a:schemeClr val="tx1"/>
                </a:solidFill>
                <a:cs typeface="B Nazanin" pitchFamily="2" charset="-78"/>
              </a:rPr>
              <a:t>)</a:t>
            </a:r>
          </a:p>
          <a:p>
            <a:r>
              <a:rPr lang="fa-IR" sz="2400" b="1" u="sng" dirty="0">
                <a:solidFill>
                  <a:schemeClr val="tx1"/>
                </a:solidFill>
                <a:cs typeface="B Nazanin" pitchFamily="2" charset="-78"/>
              </a:rPr>
              <a:t>گاهی آقا به خانم لطف می کند ولی خانم احساس اذیت می کند </a:t>
            </a:r>
            <a:r>
              <a:rPr lang="fa-IR" sz="2400" dirty="0">
                <a:solidFill>
                  <a:schemeClr val="tx1"/>
                </a:solidFill>
                <a:cs typeface="B Nazanin" pitchFamily="2" charset="-78"/>
              </a:rPr>
              <a:t>، </a:t>
            </a:r>
            <a:r>
              <a:rPr lang="fa-IR" sz="2400" dirty="0" smtClean="0">
                <a:solidFill>
                  <a:schemeClr val="tx1"/>
                </a:solidFill>
                <a:cs typeface="B Nazanin" pitchFamily="2" charset="-78"/>
              </a:rPr>
              <a:t>ناغافل </a:t>
            </a:r>
            <a:r>
              <a:rPr lang="fa-IR" sz="2400" dirty="0">
                <a:solidFill>
                  <a:schemeClr val="tx1"/>
                </a:solidFill>
                <a:cs typeface="B Nazanin" pitchFamily="2" charset="-78"/>
              </a:rPr>
              <a:t>دست خانم را می کشد و می گوید(بشین)  خانم:( چرا اینطوری می کنی با آدم) مرد:(می خواستم بگم بشین </a:t>
            </a:r>
            <a:r>
              <a:rPr lang="fa-IR" sz="2400" dirty="0" smtClean="0">
                <a:solidFill>
                  <a:schemeClr val="tx1"/>
                </a:solidFill>
                <a:cs typeface="B Nazanin" pitchFamily="2" charset="-78"/>
              </a:rPr>
              <a:t>دیگه)</a:t>
            </a:r>
            <a:endParaRPr lang="en-US" sz="2400" dirty="0">
              <a:solidFill>
                <a:schemeClr val="tx1"/>
              </a:solidFill>
              <a:cs typeface="B Nazanin" pitchFamily="2" charset="-78"/>
            </a:endParaRPr>
          </a:p>
        </p:txBody>
      </p:sp>
    </p:spTree>
    <p:extLst>
      <p:ext uri="{BB962C8B-B14F-4D97-AF65-F5344CB8AC3E}">
        <p14:creationId xmlns:p14="http://schemas.microsoft.com/office/powerpoint/2010/main" val="131766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b="1" dirty="0">
                <a:solidFill>
                  <a:schemeClr val="tx1"/>
                </a:solidFill>
                <a:cs typeface="B Karim" pitchFamily="2" charset="-78"/>
              </a:rPr>
              <a:t>اجزاء اقتدار مرد: </a:t>
            </a:r>
            <a:r>
              <a:rPr lang="fa-IR" sz="4800" b="1" dirty="0" smtClean="0">
                <a:solidFill>
                  <a:schemeClr val="tx1"/>
                </a:solidFill>
                <a:cs typeface="B Lotus" pitchFamily="2" charset="-78"/>
              </a:rPr>
              <a:t>صدای بم و پرطنین</a:t>
            </a:r>
            <a:endParaRPr lang="fa-IR" sz="4800" b="1" dirty="0">
              <a:solidFill>
                <a:schemeClr val="tx1"/>
              </a:solidFill>
              <a:cs typeface="B Lotus" pitchFamily="2" charset="-78"/>
            </a:endParaRPr>
          </a:p>
        </p:txBody>
      </p:sp>
      <p:sp>
        <p:nvSpPr>
          <p:cNvPr id="3" name="Content Placeholder 2"/>
          <p:cNvSpPr>
            <a:spLocks noGrp="1"/>
          </p:cNvSpPr>
          <p:nvPr>
            <p:ph idx="1"/>
          </p:nvPr>
        </p:nvSpPr>
        <p:spPr/>
        <p:txBody>
          <a:bodyPr>
            <a:noAutofit/>
          </a:bodyPr>
          <a:lstStyle/>
          <a:p>
            <a:r>
              <a:rPr lang="fa-IR" sz="2600" dirty="0">
                <a:solidFill>
                  <a:schemeClr val="tx1"/>
                </a:solidFill>
                <a:cs typeface="B Nazanin" pitchFamily="2" charset="-78"/>
              </a:rPr>
              <a:t>صدای مرد بم و پرطنین است</a:t>
            </a:r>
            <a:r>
              <a:rPr lang="fa-IR" sz="2600" dirty="0" smtClean="0">
                <a:solidFill>
                  <a:schemeClr val="tx1"/>
                </a:solidFill>
                <a:cs typeface="B Nazanin" pitchFamily="2" charset="-78"/>
              </a:rPr>
              <a:t>.</a:t>
            </a:r>
          </a:p>
          <a:p>
            <a:r>
              <a:rPr lang="fa-IR" sz="2600" dirty="0">
                <a:solidFill>
                  <a:schemeClr val="tx1"/>
                </a:solidFill>
                <a:cs typeface="B Nazanin" pitchFamily="2" charset="-78"/>
              </a:rPr>
              <a:t>صدای بلندش </a:t>
            </a:r>
            <a:r>
              <a:rPr lang="fa-IR" sz="2600" dirty="0" smtClean="0">
                <a:solidFill>
                  <a:schemeClr val="tx1"/>
                </a:solidFill>
                <a:cs typeface="B Nazanin" pitchFamily="2" charset="-78"/>
              </a:rPr>
              <a:t>اغلب نشانه </a:t>
            </a:r>
            <a:r>
              <a:rPr lang="fa-IR" sz="2600" dirty="0">
                <a:solidFill>
                  <a:schemeClr val="tx1"/>
                </a:solidFill>
                <a:cs typeface="B Nazanin" pitchFamily="2" charset="-78"/>
              </a:rPr>
              <a:t>داد زدن او نیست </a:t>
            </a:r>
            <a:r>
              <a:rPr lang="fa-IR" sz="2600" dirty="0" smtClean="0">
                <a:solidFill>
                  <a:schemeClr val="tx1"/>
                </a:solidFill>
                <a:cs typeface="B Nazanin" pitchFamily="2" charset="-78"/>
              </a:rPr>
              <a:t>بلکه تاکید </a:t>
            </a:r>
            <a:r>
              <a:rPr lang="fa-IR" sz="2600" dirty="0">
                <a:solidFill>
                  <a:schemeClr val="tx1"/>
                </a:solidFill>
                <a:cs typeface="B Nazanin" pitchFamily="2" charset="-78"/>
              </a:rPr>
              <a:t>می </a:t>
            </a:r>
            <a:r>
              <a:rPr lang="fa-IR" sz="2600" dirty="0" smtClean="0">
                <a:solidFill>
                  <a:schemeClr val="tx1"/>
                </a:solidFill>
                <a:cs typeface="B Nazanin" pitchFamily="2" charset="-78"/>
              </a:rPr>
              <a:t>کند</a:t>
            </a:r>
          </a:p>
          <a:p>
            <a:r>
              <a:rPr lang="fa-IR" sz="2600" dirty="0">
                <a:solidFill>
                  <a:schemeClr val="tx1"/>
                </a:solidFill>
                <a:cs typeface="B Nazanin" pitchFamily="2" charset="-78"/>
              </a:rPr>
              <a:t>خیلی وقتها آقا صحبت می کند و خانم </a:t>
            </a:r>
            <a:r>
              <a:rPr lang="fa-IR" sz="2600" dirty="0" smtClean="0">
                <a:solidFill>
                  <a:schemeClr val="tx1"/>
                </a:solidFill>
                <a:cs typeface="B Nazanin" pitchFamily="2" charset="-78"/>
              </a:rPr>
              <a:t>احساس می کند </a:t>
            </a:r>
            <a:r>
              <a:rPr lang="fa-IR" sz="2600" dirty="0">
                <a:solidFill>
                  <a:schemeClr val="tx1"/>
                </a:solidFill>
                <a:cs typeface="B Nazanin" pitchFamily="2" charset="-78"/>
              </a:rPr>
              <a:t>که آقا بد حرف می زند </a:t>
            </a:r>
            <a:r>
              <a:rPr lang="fa-IR" sz="2600" dirty="0" smtClean="0">
                <a:solidFill>
                  <a:schemeClr val="tx1"/>
                </a:solidFill>
                <a:cs typeface="B Nazanin" pitchFamily="2" charset="-78"/>
              </a:rPr>
              <a:t>.</a:t>
            </a:r>
            <a:r>
              <a:rPr lang="fa-IR" sz="2600" dirty="0">
                <a:solidFill>
                  <a:schemeClr val="tx1"/>
                </a:solidFill>
                <a:cs typeface="B Nazanin" pitchFamily="2" charset="-78"/>
              </a:rPr>
              <a:t> خانم:(با من درست صحبت کن تو عصبانی هستی)(چرا داد می زنی)  مرد: (داد نمی زنم دارم حرف می زنم) </a:t>
            </a:r>
            <a:r>
              <a:rPr lang="fa-IR" sz="2600" dirty="0" smtClean="0">
                <a:solidFill>
                  <a:schemeClr val="tx1"/>
                </a:solidFill>
                <a:cs typeface="B Nazanin" pitchFamily="2" charset="-78"/>
              </a:rPr>
              <a:t>.</a:t>
            </a:r>
          </a:p>
          <a:p>
            <a:r>
              <a:rPr lang="fa-IR" sz="2600" dirty="0">
                <a:solidFill>
                  <a:schemeClr val="tx1"/>
                </a:solidFill>
                <a:cs typeface="B Nazanin" pitchFamily="2" charset="-78"/>
              </a:rPr>
              <a:t>خانم چون ظریف است هر نوع گفتگوی طبیعی مرد را توام با ناراحتی می </a:t>
            </a:r>
            <a:r>
              <a:rPr lang="fa-IR" sz="2600" dirty="0" smtClean="0">
                <a:solidFill>
                  <a:schemeClr val="tx1"/>
                </a:solidFill>
                <a:cs typeface="B Nazanin" pitchFamily="2" charset="-78"/>
              </a:rPr>
              <a:t>داند</a:t>
            </a:r>
          </a:p>
          <a:p>
            <a:endParaRPr lang="fa-IR" sz="2600" dirty="0">
              <a:solidFill>
                <a:schemeClr val="tx1"/>
              </a:solidFill>
              <a:cs typeface="B Nazanin" pitchFamily="2" charset="-78"/>
            </a:endParaRPr>
          </a:p>
        </p:txBody>
      </p:sp>
    </p:spTree>
    <p:extLst>
      <p:ext uri="{BB962C8B-B14F-4D97-AF65-F5344CB8AC3E}">
        <p14:creationId xmlns:p14="http://schemas.microsoft.com/office/powerpoint/2010/main" val="383589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1138</TotalTime>
  <Words>2835</Words>
  <Application>Microsoft Office PowerPoint</Application>
  <PresentationFormat>On-screen Show (4:3)</PresentationFormat>
  <Paragraphs>168</Paragraphs>
  <Slides>31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B Karim</vt:lpstr>
      <vt:lpstr>B Lotus</vt:lpstr>
      <vt:lpstr>B Nazanin</vt:lpstr>
      <vt:lpstr>Courier New</vt:lpstr>
      <vt:lpstr>Tahoma</vt:lpstr>
      <vt:lpstr>Trebuchet MS</vt:lpstr>
      <vt:lpstr>Verdana</vt:lpstr>
      <vt:lpstr>Wingdings</vt:lpstr>
      <vt:lpstr>Wingdings 2</vt:lpstr>
      <vt:lpstr>Spring</vt:lpstr>
      <vt:lpstr>خانواده موفق  بر اساس بیانات جناب آقای دکتر حبشی در دوره های آموزش خانواده </vt:lpstr>
      <vt:lpstr>بنیانهای روانی زن و مرد</vt:lpstr>
      <vt:lpstr>مثال</vt:lpstr>
      <vt:lpstr>مرد</vt:lpstr>
      <vt:lpstr>در ادامه:</vt:lpstr>
      <vt:lpstr>اجزاء اقتدار مرد: پوست ضخیم</vt:lpstr>
      <vt:lpstr>اجزاء اقتدار مرد: عضلات حجیم</vt:lpstr>
      <vt:lpstr>اجزاء اقتدار مرد: استخوان بندی محکم</vt:lpstr>
      <vt:lpstr>اجزاء اقتدار مرد: صدای بم و پرطنین</vt:lpstr>
      <vt:lpstr>اجزاء اقتدار مرد: جرأت و جسارت</vt:lpstr>
      <vt:lpstr>آقایان از جرأت و جسارتشان چگونه استفاده می کنند؟</vt:lpstr>
      <vt:lpstr>آقایان از جرأت و جسارتشان چگونه استفاده می کنند؟</vt:lpstr>
      <vt:lpstr>جرأت و جسارت زن≠لطافت زن</vt:lpstr>
      <vt:lpstr>جرأت و جسارت زن≠لطافت زن</vt:lpstr>
      <vt:lpstr>اجزاء اقتدار مرد: سرعت</vt:lpstr>
      <vt:lpstr>اجزاء اقتدار مرد: شدت</vt:lpstr>
      <vt:lpstr>بررسی اثر سرعت و شدت بر روابط جنسی</vt:lpstr>
      <vt:lpstr>بررسی اثر سرعت و شدت بر روابط جنسی</vt:lpstr>
      <vt:lpstr>مردها از اقتدارشان چگونه استفاده می کنند؟</vt:lpstr>
      <vt:lpstr>معنای اصلی اقتدار مرد چیست؟</vt:lpstr>
      <vt:lpstr>الرجال قوامون علی النساء</vt:lpstr>
      <vt:lpstr>مرد مقتدر:محکم</vt:lpstr>
      <vt:lpstr>مرد مقتدر: امن</vt:lpstr>
      <vt:lpstr>خانمها با اقتدار مرد چه برخوردی می کنند؟ جدل</vt:lpstr>
      <vt:lpstr>خانمها با اقتدار مرد چه برخوردی می کنند؟ قهر</vt:lpstr>
      <vt:lpstr>قهر</vt:lpstr>
      <vt:lpstr>خانمها با اقتدار مرد چه برخوردی می کنند؟ گریه</vt:lpstr>
      <vt:lpstr>خانمها با اقتدار مرد چه برخوردی می کنند؟ گریه</vt:lpstr>
      <vt:lpstr>خانمها با اقتدار مرد چه برخوردی می کنند؟ پرخاش</vt:lpstr>
      <vt:lpstr>نتیجه گیری</vt:lpstr>
      <vt:lpstr>به امید زندگی موفق برای همه شما عزیزان  والسلام علیکم و رحمه الله و برکاته  صلوات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خانواده موفق</dc:title>
  <dc:creator>www.ravanbonyan.com</dc:creator>
  <cp:lastModifiedBy>Samrand</cp:lastModifiedBy>
  <cp:revision>92</cp:revision>
  <dcterms:created xsi:type="dcterms:W3CDTF">2011-11-09T15:37:34Z</dcterms:created>
  <dcterms:modified xsi:type="dcterms:W3CDTF">2016-11-02T16:13:16Z</dcterms:modified>
</cp:coreProperties>
</file>