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72" r:id="rId3"/>
    <p:sldId id="269" r:id="rId4"/>
    <p:sldId id="268" r:id="rId5"/>
    <p:sldId id="270" r:id="rId6"/>
    <p:sldId id="266" r:id="rId7"/>
    <p:sldId id="265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59" autoAdjust="0"/>
    <p:restoredTop sz="90881" autoAdjust="0"/>
  </p:normalViewPr>
  <p:slideViewPr>
    <p:cSldViewPr>
      <p:cViewPr varScale="1">
        <p:scale>
          <a:sx n="71" d="100"/>
          <a:sy n="71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BD179C-22B5-4064-9B12-A16F82E4303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F6E8F-DB44-488F-89ED-86DF9E9088FA}" type="slidenum">
              <a:rPr lang="en-US"/>
              <a:pPr/>
              <a:t>1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D179C-22B5-4064-9B12-A16F82E4303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0B937E-6D6F-4B88-8838-6D1BA6914861}" type="slidenum">
              <a:rPr lang="en-US"/>
              <a:pPr/>
              <a:t>3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E9AE3-4C04-417A-B615-04C6ABF357DE}" type="slidenum">
              <a:rPr lang="en-US"/>
              <a:pPr/>
              <a:t>4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B99D5-3EC6-4D82-8902-789490D96EA5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1F635-645E-4E21-8B00-A5AEF59E049F}" type="slidenum">
              <a:rPr lang="en-US"/>
              <a:pPr/>
              <a:t>6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CC4DA-E319-482E-98F6-470E5CDE802F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6788C0-5CE4-40B7-B814-3385A127B82B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A97F-5806-4E83-AC27-847C4C989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FE48D-C25C-4607-804B-4F5F3E7569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9E783-B1A2-4932-8375-2AF9B3188A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8DECB-CDDD-495E-A446-AAEEC7666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366F7-9B73-4B62-87D8-0AD113188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5E512-1CB3-4617-92C0-95157640FF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C03DC-F0A8-4EE8-80EB-4FB2B37E27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147FF-1478-47A9-9013-E96115628E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4E22E-D1C5-48DA-9868-DBC0DDB9D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7C4C-1D2E-447C-9AC2-EBE1082E86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338F6-09D1-46D2-925E-3791D723D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6572CE-05D8-427D-BE73-882E2206C09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9600" y="6248400"/>
            <a:ext cx="914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400" i="1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Cognitive Therapy in Groups: Guidelines and Resources for Practice, Second Edition.</a:t>
            </a: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/>
            </a:r>
            <a:b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</a:br>
            <a:r>
              <a:rPr lang="en-GB" sz="1400">
                <a:solidFill>
                  <a:srgbClr val="000000"/>
                </a:solidFill>
                <a:latin typeface="Times-Roman"/>
                <a:cs typeface="Times New Roman" pitchFamily="18" charset="0"/>
              </a:rPr>
              <a:t>By Michael Free. Copyright © 2007 John Wiley &amp; Sons, Ltd.</a:t>
            </a:r>
            <a:endParaRPr lang="en-GB" sz="140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2484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F:\CTIGCoverpic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447800" y="609600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جلسه سوم</a:t>
            </a:r>
          </a:p>
          <a:p>
            <a:pPr algn="ctr">
              <a:spcBef>
                <a:spcPct val="20000"/>
              </a:spcBef>
            </a:pPr>
            <a:endParaRPr lang="fa-IR" sz="4000" b="1" dirty="0" smtClean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  <a:p>
            <a:pPr algn="ctr">
              <a:spcBef>
                <a:spcPct val="20000"/>
              </a:spcBef>
            </a:pPr>
            <a:r>
              <a:rPr lang="fa-IR" sz="4000" b="1" dirty="0" smtClean="0">
                <a:solidFill>
                  <a:srgbClr val="FFFF00"/>
                </a:solidFill>
                <a:latin typeface="Arial" pitchFamily="34" charset="0"/>
                <a:cs typeface="B Titr" pitchFamily="2" charset="-78"/>
              </a:rPr>
              <a:t>خطاهای منطقی</a:t>
            </a:r>
            <a:endParaRPr lang="en-US" sz="4000" b="1" dirty="0">
              <a:solidFill>
                <a:srgbClr val="FFFF0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066800"/>
          </a:xfrm>
        </p:spPr>
        <p:txBody>
          <a:bodyPr/>
          <a:lstStyle/>
          <a:p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پرسش‌هايي براي مشخص‌ کردن خطاهاي منطقي</a:t>
            </a:r>
            <a:endParaRPr lang="en-US" sz="36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اين (موضوع )را بدتر از آنچه هست معني مي كنم؟(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MDTJ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پيش بيني يا تعميم دهي افراطي منفي وغير منصفانه اي دارم(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NUP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به طورغيرمنصفانه مس‍ؤليت امور را به خود نسبت مي دهم؟(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IAOR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ذهن خواني مي كنم؟(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MR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منابع رفتار من متفاوت است؟(قضاوت دوگانه)(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BW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حقايق را ناديده مي گيرم؟(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IF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از تفكر سياه و سفيد برخوردارم،يا به طور مطلق غلط انگاري دارم؟(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B&amp;WT,FA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بايد هاي دلبخواهي دارم؟(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S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).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  <a:p>
            <a:pPr lvl="0" algn="r" rtl="1"/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آيا من تصميم هايم را بر اساس واكنش هاي هيجاني مي گيرم؟(ٍ</a:t>
            </a:r>
            <a:r>
              <a:rPr lang="en-US" sz="2200" dirty="0">
                <a:solidFill>
                  <a:schemeClr val="tx1"/>
                </a:solidFill>
                <a:cs typeface="B Koodak" pitchFamily="2" charset="-78"/>
              </a:rPr>
              <a:t>ER</a:t>
            </a:r>
            <a:r>
              <a:rPr lang="fa-IR" sz="2200" dirty="0">
                <a:solidFill>
                  <a:schemeClr val="tx1"/>
                </a:solidFill>
                <a:cs typeface="B Koodak" pitchFamily="2" charset="-78"/>
              </a:rPr>
              <a:t>)</a:t>
            </a:r>
            <a:endParaRPr lang="en-US" sz="2200" dirty="0">
              <a:solidFill>
                <a:schemeClr val="tx1"/>
              </a:solidFill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Documents and Settings\Mike\My Documents\My Pictures\CTIG pics\angry fan 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819400"/>
            <a:ext cx="1098550" cy="2743200"/>
          </a:xfrm>
          <a:prstGeom prst="rect">
            <a:avLst/>
          </a:prstGeom>
          <a:noFill/>
        </p:spPr>
      </p:pic>
      <p:pic>
        <p:nvPicPr>
          <p:cNvPr id="52227" name="Picture 3" descr="G:\GRAPHICS\Ref colsm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4187" y="3530523"/>
            <a:ext cx="939800" cy="1939925"/>
          </a:xfrm>
          <a:prstGeom prst="rect">
            <a:avLst/>
          </a:prstGeom>
          <a:noFill/>
        </p:spPr>
      </p:pic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1143000" y="2667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3276600" y="1752600"/>
            <a:ext cx="0" cy="3505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6096000" y="1752600"/>
            <a:ext cx="0" cy="358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6400800" y="1905000"/>
            <a:ext cx="17828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rgbClr val="FF0066"/>
                </a:solidFill>
                <a:latin typeface="Arial" pitchFamily="34" charset="0"/>
                <a:cs typeface="B Titr" pitchFamily="2" charset="-78"/>
              </a:rPr>
              <a:t>A</a:t>
            </a:r>
            <a:r>
              <a:rPr lang="fa-IR" sz="2000" b="1" dirty="0">
                <a:cs typeface="B Titr" pitchFamily="2" charset="-78"/>
              </a:rPr>
              <a:t>واقعه فعال </a:t>
            </a:r>
            <a:r>
              <a:rPr lang="fa-IR" sz="2000" b="1" dirty="0" smtClean="0">
                <a:cs typeface="B Titr" pitchFamily="2" charset="-78"/>
              </a:rPr>
              <a:t>ساز</a:t>
            </a:r>
            <a:endParaRPr lang="en-AU" sz="2000" dirty="0">
              <a:latin typeface="Arial" pitchFamily="34" charset="0"/>
              <a:cs typeface="B Titr" pitchFamily="2" charset="-78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581400" y="2057400"/>
            <a:ext cx="2286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cs typeface="B Titr" pitchFamily="2" charset="-78"/>
              </a:rPr>
              <a:t> </a:t>
            </a:r>
            <a:r>
              <a:rPr lang="fa-IR" sz="2000" b="1" dirty="0" smtClean="0">
                <a:cs typeface="B Titr" pitchFamily="2" charset="-78"/>
              </a:rPr>
              <a:t>باور </a:t>
            </a:r>
            <a:r>
              <a:rPr lang="fa-IR" sz="2000" b="1" dirty="0">
                <a:cs typeface="B Titr" pitchFamily="2" charset="-78"/>
              </a:rPr>
              <a:t>/</a:t>
            </a:r>
            <a:r>
              <a:rPr lang="fa-IR" sz="2000" b="1" dirty="0" smtClean="0">
                <a:cs typeface="B Titr" pitchFamily="2" charset="-78"/>
              </a:rPr>
              <a:t>افکار</a:t>
            </a:r>
            <a:r>
              <a:rPr lang="en-US" sz="2000" b="1" dirty="0">
                <a:solidFill>
                  <a:srgbClr val="FF0000"/>
                </a:solidFill>
                <a:cs typeface="B Titr" pitchFamily="2" charset="-78"/>
              </a:rPr>
              <a:t>B</a:t>
            </a:r>
            <a:endParaRPr lang="en-AU" sz="2000" dirty="0">
              <a:solidFill>
                <a:srgbClr val="FF0000"/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219200" y="1981200"/>
            <a:ext cx="1922463" cy="44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 dirty="0" smtClean="0">
                <a:latin typeface="Arial" pitchFamily="34" charset="0"/>
                <a:cs typeface="B Titr" pitchFamily="2" charset="-78"/>
              </a:rPr>
              <a:t> </a:t>
            </a:r>
            <a:r>
              <a:rPr lang="en-US" sz="3200" dirty="0" smtClean="0">
                <a:solidFill>
                  <a:srgbClr val="FF0066"/>
                </a:solidFill>
                <a:latin typeface="Arial" pitchFamily="34" charset="0"/>
                <a:cs typeface="B Titr" pitchFamily="2" charset="-78"/>
              </a:rPr>
              <a:t>C</a:t>
            </a:r>
            <a:r>
              <a:rPr lang="fa-IR" sz="2000" b="1" dirty="0">
                <a:cs typeface="B Titr" pitchFamily="2" charset="-78"/>
              </a:rPr>
              <a:t>پیامد هیجانی</a:t>
            </a:r>
            <a:endParaRPr lang="en-AU" sz="2000" dirty="0">
              <a:latin typeface="Arial" pitchFamily="34" charset="0"/>
              <a:cs typeface="B Titr" pitchFamily="2" charset="-78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3581400" y="281940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a-IR" sz="3200" i="1" dirty="0" smtClean="0">
                <a:cs typeface="B Koodak" pitchFamily="2" charset="-78"/>
              </a:rPr>
              <a:t>ای </a:t>
            </a:r>
            <a:r>
              <a:rPr lang="fa-IR" sz="3200" i="1" dirty="0">
                <a:cs typeface="B Koodak" pitchFamily="2" charset="-78"/>
              </a:rPr>
              <a:t>بی مصرف </a:t>
            </a:r>
            <a:endParaRPr lang="en-AU" sz="3200" dirty="0"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1981200" y="2819400"/>
            <a:ext cx="10439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solidFill>
                  <a:srgbClr val="0000FF"/>
                </a:solidFill>
                <a:latin typeface="Arial" pitchFamily="34" charset="0"/>
                <a:cs typeface="B Koodak" pitchFamily="2" charset="-78"/>
              </a:rPr>
              <a:t>خشم</a:t>
            </a:r>
            <a:endParaRPr lang="en-AU" sz="3200" dirty="0">
              <a:solidFill>
                <a:srgbClr val="0000FF"/>
              </a:solidFill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096000" y="2971801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a-IR" sz="2800" i="1" dirty="0">
                <a:solidFill>
                  <a:schemeClr val="accent1">
                    <a:lumMod val="75000"/>
                  </a:schemeClr>
                </a:solidFill>
                <a:cs typeface="B Koodak" pitchFamily="2" charset="-78"/>
              </a:rPr>
              <a:t>داور خطا گرفت</a:t>
            </a:r>
            <a:endParaRPr lang="en-A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كدام خطاي منطقي؟(1)</a:t>
            </a:r>
            <a:endParaRPr lang="en-AU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1026" descr="E:\CTIG pics\bikecrash mod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33800"/>
            <a:ext cx="3048000" cy="1905000"/>
          </a:xfrm>
          <a:prstGeom prst="rect">
            <a:avLst/>
          </a:prstGeom>
          <a:noFill/>
        </p:spPr>
      </p:pic>
      <p:pic>
        <p:nvPicPr>
          <p:cNvPr id="50179" name="Picture 102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3581400"/>
            <a:ext cx="1382713" cy="2187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  <p:sp>
        <p:nvSpPr>
          <p:cNvPr id="50180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كدام خطاي منطقي (2)؟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50181" name="Line 1029"/>
          <p:cNvSpPr>
            <a:spLocks noChangeShapeType="1"/>
          </p:cNvSpPr>
          <p:nvPr/>
        </p:nvSpPr>
        <p:spPr bwMode="auto">
          <a:xfrm>
            <a:off x="1143000" y="2667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182" name="Line 1030"/>
          <p:cNvSpPr>
            <a:spLocks noChangeShapeType="1"/>
          </p:cNvSpPr>
          <p:nvPr/>
        </p:nvSpPr>
        <p:spPr bwMode="auto">
          <a:xfrm>
            <a:off x="32766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183" name="Line 1031"/>
          <p:cNvSpPr>
            <a:spLocks noChangeShapeType="1"/>
          </p:cNvSpPr>
          <p:nvPr/>
        </p:nvSpPr>
        <p:spPr bwMode="auto">
          <a:xfrm>
            <a:off x="60960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184" name="Text Box 1032"/>
          <p:cNvSpPr txBox="1">
            <a:spLocks noChangeArrowheads="1"/>
          </p:cNvSpPr>
          <p:nvPr/>
        </p:nvSpPr>
        <p:spPr bwMode="auto">
          <a:xfrm>
            <a:off x="914400" y="1828800"/>
            <a:ext cx="22749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66"/>
                </a:solidFill>
                <a:latin typeface="Arial" pitchFamily="34" charset="0"/>
              </a:rPr>
              <a:t>A</a:t>
            </a:r>
            <a:r>
              <a:rPr lang="en-US" sz="2000" b="1" dirty="0">
                <a:latin typeface="Arial" pitchFamily="34" charset="0"/>
              </a:rPr>
              <a:t>ctivating event</a:t>
            </a:r>
            <a:endParaRPr lang="en-AU" sz="2000" b="1" dirty="0">
              <a:latin typeface="Arial" pitchFamily="34" charset="0"/>
            </a:endParaRPr>
          </a:p>
        </p:txBody>
      </p:sp>
      <p:sp>
        <p:nvSpPr>
          <p:cNvPr id="50185" name="Text Box 1033"/>
          <p:cNvSpPr txBox="1">
            <a:spLocks noChangeArrowheads="1"/>
          </p:cNvSpPr>
          <p:nvPr/>
        </p:nvSpPr>
        <p:spPr bwMode="auto">
          <a:xfrm>
            <a:off x="3608388" y="1833563"/>
            <a:ext cx="23455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FF0066"/>
                </a:solidFill>
                <a:latin typeface="Arial" pitchFamily="34" charset="0"/>
              </a:rPr>
              <a:t>B</a:t>
            </a:r>
            <a:r>
              <a:rPr lang="en-US" sz="2000" b="1" dirty="0">
                <a:latin typeface="Arial" pitchFamily="34" charset="0"/>
              </a:rPr>
              <a:t>elief or thought</a:t>
            </a:r>
            <a:endParaRPr lang="en-AU" sz="2000" b="1" dirty="0">
              <a:latin typeface="Arial" pitchFamily="34" charset="0"/>
            </a:endParaRPr>
          </a:p>
        </p:txBody>
      </p:sp>
      <p:sp>
        <p:nvSpPr>
          <p:cNvPr id="50186" name="Text Box 1034"/>
          <p:cNvSpPr txBox="1">
            <a:spLocks noChangeArrowheads="1"/>
          </p:cNvSpPr>
          <p:nvPr/>
        </p:nvSpPr>
        <p:spPr bwMode="auto">
          <a:xfrm>
            <a:off x="6172200" y="1752600"/>
            <a:ext cx="2133600" cy="6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 b="1" dirty="0">
                <a:latin typeface="Arial" pitchFamily="34" charset="0"/>
              </a:rPr>
              <a:t>emotional </a:t>
            </a:r>
            <a:r>
              <a:rPr lang="en-US" sz="3200" b="1" dirty="0">
                <a:solidFill>
                  <a:srgbClr val="FF0066"/>
                </a:solidFill>
                <a:latin typeface="Arial" pitchFamily="34" charset="0"/>
              </a:rPr>
              <a:t>C</a:t>
            </a:r>
            <a:r>
              <a:rPr lang="en-US" sz="2000" b="1" dirty="0">
                <a:latin typeface="Arial" pitchFamily="34" charset="0"/>
              </a:rPr>
              <a:t>onsequence</a:t>
            </a:r>
            <a:endParaRPr lang="en-AU" sz="2000" b="1" dirty="0">
              <a:latin typeface="Arial" pitchFamily="34" charset="0"/>
            </a:endParaRPr>
          </a:p>
        </p:txBody>
      </p:sp>
      <p:sp>
        <p:nvSpPr>
          <p:cNvPr id="50187" name="Text Box 1035"/>
          <p:cNvSpPr txBox="1">
            <a:spLocks noChangeArrowheads="1"/>
          </p:cNvSpPr>
          <p:nvPr/>
        </p:nvSpPr>
        <p:spPr bwMode="auto">
          <a:xfrm>
            <a:off x="3581400" y="2819400"/>
            <a:ext cx="220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3200" i="1" dirty="0">
                <a:cs typeface="B Koodak" pitchFamily="2" charset="-78"/>
              </a:rPr>
              <a:t>کارم تمومه/این دیگه آخر </a:t>
            </a:r>
            <a:r>
              <a:rPr lang="fa-IR" sz="3200" i="1" dirty="0" smtClean="0">
                <a:cs typeface="B Koodak" pitchFamily="2" charset="-78"/>
              </a:rPr>
              <a:t>خطه</a:t>
            </a:r>
            <a:endParaRPr lang="en-AU" sz="3200" dirty="0"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0188" name="Text Box 1036"/>
          <p:cNvSpPr txBox="1">
            <a:spLocks noChangeArrowheads="1"/>
          </p:cNvSpPr>
          <p:nvPr/>
        </p:nvSpPr>
        <p:spPr bwMode="auto">
          <a:xfrm>
            <a:off x="6248400" y="2895600"/>
            <a:ext cx="21034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sz="4800" dirty="0" smtClean="0">
                <a:solidFill>
                  <a:srgbClr val="0000FF"/>
                </a:solidFill>
                <a:latin typeface="Arial" pitchFamily="34" charset="0"/>
                <a:cs typeface="B Koodak" pitchFamily="2" charset="-78"/>
              </a:rPr>
              <a:t>افسردگی</a:t>
            </a:r>
            <a:endParaRPr lang="en-AU" sz="4800" dirty="0">
              <a:solidFill>
                <a:srgbClr val="0000FF"/>
              </a:solidFill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0189" name="Text Box 1037"/>
          <p:cNvSpPr txBox="1">
            <a:spLocks noChangeArrowheads="1"/>
          </p:cNvSpPr>
          <p:nvPr/>
        </p:nvSpPr>
        <p:spPr bwMode="auto">
          <a:xfrm>
            <a:off x="685800" y="2819401"/>
            <a:ext cx="2366963" cy="107721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a-IR" sz="3200" i="1" dirty="0">
                <a:solidFill>
                  <a:srgbClr val="00B050"/>
                </a:solidFill>
                <a:cs typeface="B Koodak" pitchFamily="2" charset="-78"/>
              </a:rPr>
              <a:t>دوچرخه داغون شد</a:t>
            </a:r>
            <a:endParaRPr lang="en-AU" sz="3200" dirty="0">
              <a:solidFill>
                <a:srgbClr val="00B050"/>
              </a:solidFill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Documents and Settings\Mike\My Documents\My Pictures\CTIG pics\Yelling man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81400"/>
            <a:ext cx="1763713" cy="1814513"/>
          </a:xfrm>
          <a:prstGeom prst="rect">
            <a:avLst/>
          </a:prstGeom>
          <a:noFill/>
        </p:spPr>
      </p:pic>
      <p:sp>
        <p:nvSpPr>
          <p:cNvPr id="54275" name="Line 3"/>
          <p:cNvSpPr>
            <a:spLocks noChangeShapeType="1"/>
          </p:cNvSpPr>
          <p:nvPr/>
        </p:nvSpPr>
        <p:spPr bwMode="auto">
          <a:xfrm>
            <a:off x="1143000" y="2667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32766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60960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093788" y="1833563"/>
            <a:ext cx="2078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A</a:t>
            </a:r>
            <a:r>
              <a:rPr lang="en-US" sz="2000">
                <a:latin typeface="Arial" pitchFamily="34" charset="0"/>
              </a:rPr>
              <a:t>ctivating event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608388" y="1833563"/>
            <a:ext cx="213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B</a:t>
            </a:r>
            <a:r>
              <a:rPr lang="en-US" sz="2000">
                <a:latin typeface="Arial" pitchFamily="34" charset="0"/>
              </a:rPr>
              <a:t>elief or thought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172200" y="1752600"/>
            <a:ext cx="192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>
                <a:latin typeface="Arial" pitchFamily="34" charset="0"/>
              </a:rPr>
              <a:t>emotional </a:t>
            </a:r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C</a:t>
            </a:r>
            <a:r>
              <a:rPr lang="en-US" sz="2000">
                <a:latin typeface="Arial" pitchFamily="34" charset="0"/>
              </a:rPr>
              <a:t>onsequence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3581400" y="281940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3200" dirty="0">
                <a:cs typeface="B Koodak" pitchFamily="2" charset="-78"/>
              </a:rPr>
              <a:t>من بی مصرفم</a:t>
            </a:r>
            <a:endParaRPr lang="en-AU" sz="3200" dirty="0"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324600" y="2819400"/>
            <a:ext cx="19447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sz="4400" dirty="0" smtClean="0">
                <a:solidFill>
                  <a:srgbClr val="FF0066"/>
                </a:solidFill>
                <a:latin typeface="Arial" pitchFamily="34" charset="0"/>
                <a:cs typeface="B Koodak" pitchFamily="2" charset="-78"/>
              </a:rPr>
              <a:t>افسردگی</a:t>
            </a:r>
            <a:endParaRPr lang="en-AU" sz="4400" dirty="0">
              <a:solidFill>
                <a:srgbClr val="FF0066"/>
              </a:solidFill>
              <a:latin typeface="Arial" pitchFamily="34" charset="0"/>
              <a:cs typeface="B Koodak" pitchFamily="2" charset="-78"/>
            </a:endParaRP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85800" y="2819400"/>
            <a:ext cx="23669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fa-IR" sz="3200" i="1" dirty="0">
                <a:solidFill>
                  <a:srgbClr val="FF0000"/>
                </a:solidFill>
                <a:cs typeface="B Koodak" pitchFamily="2" charset="-78"/>
              </a:rPr>
              <a:t>رییس داد زد</a:t>
            </a:r>
            <a:endParaRPr lang="en-US" sz="3200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Koodak" pitchFamily="2" charset="-78"/>
              </a:rPr>
              <a:t>كدام خطاي منطقي (3)؟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</p:txBody>
      </p:sp>
      <p:pic>
        <p:nvPicPr>
          <p:cNvPr id="54285" name="Picture 13" descr="C:\Documents and Settings\Mike\My Documents\My Pictures\CTIG pics\Thoughtful man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3733800"/>
            <a:ext cx="1733550" cy="180975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C:\Documents and Settings\Mike\My Documents\My Pictures\CTIG pics\Angry woman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0"/>
            <a:ext cx="1673225" cy="1785938"/>
          </a:xfrm>
          <a:prstGeom prst="rect">
            <a:avLst/>
          </a:prstGeom>
          <a:noFill/>
        </p:spPr>
      </p:pic>
      <p:pic>
        <p:nvPicPr>
          <p:cNvPr id="46083" name="Picture 3" descr="C:\Documents and Settings\Mike\My Documents\My Pictures\CTIG pics\Yelling man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3429000"/>
            <a:ext cx="1763713" cy="1814513"/>
          </a:xfrm>
          <a:prstGeom prst="rect">
            <a:avLst/>
          </a:prstGeom>
          <a:noFill/>
        </p:spPr>
      </p:pic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1143000" y="2667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32766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60960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093788" y="1833563"/>
            <a:ext cx="2078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A</a:t>
            </a:r>
            <a:r>
              <a:rPr lang="en-US" sz="2000">
                <a:latin typeface="Arial" pitchFamily="34" charset="0"/>
              </a:rPr>
              <a:t>ctivating event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608388" y="1833563"/>
            <a:ext cx="213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B</a:t>
            </a:r>
            <a:r>
              <a:rPr lang="en-US" sz="2000">
                <a:latin typeface="Arial" pitchFamily="34" charset="0"/>
              </a:rPr>
              <a:t>elief or thought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172200" y="1752600"/>
            <a:ext cx="192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>
                <a:latin typeface="Arial" pitchFamily="34" charset="0"/>
              </a:rPr>
              <a:t>emotional </a:t>
            </a:r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C</a:t>
            </a:r>
            <a:r>
              <a:rPr lang="en-US" sz="2000">
                <a:latin typeface="Arial" pitchFamily="34" charset="0"/>
              </a:rPr>
              <a:t>onsequence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3581400" y="28194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3200" i="1" dirty="0">
                <a:cs typeface="B Koodak" pitchFamily="2" charset="-78"/>
              </a:rPr>
              <a:t>اوچطور جرات کرد</a:t>
            </a:r>
            <a:endParaRPr lang="en-AU" sz="3200" dirty="0">
              <a:latin typeface="Arial" pitchFamily="34" charset="0"/>
              <a:cs typeface="B Koodak" pitchFamily="2" charset="-78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705600" y="2971800"/>
            <a:ext cx="13324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sz="4800" dirty="0" smtClean="0">
                <a:solidFill>
                  <a:srgbClr val="FF0000"/>
                </a:solidFill>
                <a:latin typeface="Arial" pitchFamily="34" charset="0"/>
                <a:cs typeface="B Koodak" pitchFamily="2" charset="-78"/>
              </a:rPr>
              <a:t>خشم</a:t>
            </a:r>
            <a:r>
              <a:rPr lang="fa-IR" sz="3200" dirty="0" smtClean="0">
                <a:solidFill>
                  <a:srgbClr val="FF0000"/>
                </a:solidFill>
                <a:latin typeface="Arial" pitchFamily="34" charset="0"/>
                <a:cs typeface="B Koodak" pitchFamily="2" charset="-78"/>
              </a:rPr>
              <a:t> </a:t>
            </a:r>
            <a:endParaRPr lang="en-AU" sz="3200" dirty="0">
              <a:solidFill>
                <a:srgbClr val="FF0000"/>
              </a:solidFill>
              <a:latin typeface="Arial" pitchFamily="34" charset="0"/>
              <a:cs typeface="B Koodak" pitchFamily="2" charset="-78"/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838200" y="2819400"/>
            <a:ext cx="2214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1"/>
            <a:r>
              <a:rPr lang="fa-IR" sz="3200" i="1" dirty="0" smtClean="0">
                <a:solidFill>
                  <a:srgbClr val="FF0000"/>
                </a:solidFill>
                <a:cs typeface="B Koodak" pitchFamily="2" charset="-78"/>
              </a:rPr>
              <a:t>رییس داد زد</a:t>
            </a:r>
            <a:endParaRPr lang="en-US" sz="3200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46093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كدام خطاي منطقي (4)؟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E:\CTIG pics\Party n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0"/>
            <a:ext cx="2514600" cy="1684338"/>
          </a:xfrm>
          <a:prstGeom prst="rect">
            <a:avLst/>
          </a:prstGeom>
          <a:noFill/>
        </p:spPr>
      </p:pic>
      <p:pic>
        <p:nvPicPr>
          <p:cNvPr id="44035" name="Picture 3" descr="E:\CTIG pics\Anxious man party 2 ne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3429000"/>
            <a:ext cx="2432050" cy="2298700"/>
          </a:xfrm>
          <a:prstGeom prst="rect">
            <a:avLst/>
          </a:prstGeom>
          <a:noFill/>
        </p:spPr>
      </p:pic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143000" y="26670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32766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096000" y="1752600"/>
            <a:ext cx="0" cy="403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093788" y="1833563"/>
            <a:ext cx="20780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A</a:t>
            </a:r>
            <a:r>
              <a:rPr lang="en-US" sz="2000">
                <a:latin typeface="Arial" pitchFamily="34" charset="0"/>
              </a:rPr>
              <a:t>ctivating event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608388" y="1833563"/>
            <a:ext cx="213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B</a:t>
            </a:r>
            <a:r>
              <a:rPr lang="en-US" sz="2000">
                <a:latin typeface="Arial" pitchFamily="34" charset="0"/>
              </a:rPr>
              <a:t>elief or thought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172200" y="1752600"/>
            <a:ext cx="1922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000">
                <a:latin typeface="Arial" pitchFamily="34" charset="0"/>
              </a:rPr>
              <a:t>emotional </a:t>
            </a:r>
            <a:r>
              <a:rPr lang="en-US" sz="3200">
                <a:solidFill>
                  <a:srgbClr val="FF0066"/>
                </a:solidFill>
                <a:latin typeface="Arial" pitchFamily="34" charset="0"/>
              </a:rPr>
              <a:t>C</a:t>
            </a:r>
            <a:r>
              <a:rPr lang="en-US" sz="2000">
                <a:latin typeface="Arial" pitchFamily="34" charset="0"/>
              </a:rPr>
              <a:t>onsequence</a:t>
            </a:r>
            <a:endParaRPr lang="en-AU" sz="2000">
              <a:latin typeface="Arial" pitchFamily="34" charset="0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3505200" y="2971800"/>
            <a:ext cx="2209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a-IR" sz="3200" i="1" dirty="0">
                <a:cs typeface="B Koodak" pitchFamily="2" charset="-78"/>
              </a:rPr>
              <a:t>احتمالا دست </a:t>
            </a:r>
            <a:r>
              <a:rPr lang="fa-IR" sz="3200" i="1" dirty="0" smtClean="0">
                <a:cs typeface="B Koodak" pitchFamily="2" charset="-78"/>
              </a:rPr>
              <a:t>وپا مو </a:t>
            </a:r>
            <a:r>
              <a:rPr lang="fa-IR" sz="3200" i="1" dirty="0">
                <a:cs typeface="B Koodak" pitchFamily="2" charset="-78"/>
              </a:rPr>
              <a:t>گم </a:t>
            </a:r>
            <a:r>
              <a:rPr lang="fa-IR" sz="3200" i="1" dirty="0" smtClean="0">
                <a:cs typeface="B Koodak" pitchFamily="2" charset="-78"/>
              </a:rPr>
              <a:t>می‌کنم </a:t>
            </a:r>
            <a:r>
              <a:rPr lang="fa-IR" sz="3200" i="1" dirty="0" smtClean="0">
                <a:cs typeface="B Koodak" pitchFamily="2" charset="-78"/>
              </a:rPr>
              <a:t>یا دست پاچه میشم</a:t>
            </a:r>
            <a:endParaRPr lang="en-AU" sz="3200" dirty="0">
              <a:latin typeface="Arial" pitchFamily="34" charset="0"/>
              <a:cs typeface="B Koodak" pitchFamily="2" charset="-78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6629400" y="2819400"/>
            <a:ext cx="1343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sz="3200" dirty="0" smtClean="0">
                <a:solidFill>
                  <a:srgbClr val="FF0066"/>
                </a:solidFill>
                <a:latin typeface="Arial" pitchFamily="34" charset="0"/>
                <a:cs typeface="B Koodak" pitchFamily="2" charset="-78"/>
              </a:rPr>
              <a:t>اضطراب</a:t>
            </a:r>
            <a:endParaRPr lang="en-AU" sz="3200" dirty="0">
              <a:solidFill>
                <a:srgbClr val="FF0066"/>
              </a:solidFill>
              <a:latin typeface="Arial" pitchFamily="34" charset="0"/>
              <a:cs typeface="B Koodak" pitchFamily="2" charset="-78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28600" y="2895600"/>
            <a:ext cx="2976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a-IR" sz="3200" i="1" dirty="0">
                <a:solidFill>
                  <a:srgbClr val="FF0000"/>
                </a:solidFill>
                <a:cs typeface="B Koodak" pitchFamily="2" charset="-78"/>
              </a:rPr>
              <a:t>رفتن به </a:t>
            </a:r>
            <a:r>
              <a:rPr lang="fa-IR" sz="3200" i="1" dirty="0" smtClean="0">
                <a:solidFill>
                  <a:srgbClr val="FF0000"/>
                </a:solidFill>
                <a:cs typeface="B Koodak" pitchFamily="2" charset="-78"/>
              </a:rPr>
              <a:t>مهمانی</a:t>
            </a:r>
            <a:endParaRPr lang="en-US" sz="3200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  <a:cs typeface="B Titr" pitchFamily="2" charset="-78"/>
              </a:rPr>
              <a:t>كدام خطاي منطقي (5)؟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057275"/>
          </a:xfrm>
        </p:spPr>
        <p:txBody>
          <a:bodyPr/>
          <a:lstStyle/>
          <a:p>
            <a:r>
              <a:rPr lang="fa-IR" sz="4000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کار انفرادی جلسه سوم</a:t>
            </a:r>
            <a:endParaRPr lang="en-AU" sz="4000" dirty="0">
              <a:solidFill>
                <a:srgbClr val="FF0000"/>
              </a:solidFill>
              <a:latin typeface="Arial Narrow" pitchFamily="34" charset="0"/>
              <a:cs typeface="B Titr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1600200"/>
          </a:xfrm>
        </p:spPr>
        <p:txBody>
          <a:bodyPr/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>
                <a:latin typeface="Arial" pitchFamily="34" charset="0"/>
                <a:cs typeface="B Koodak" pitchFamily="2" charset="-78"/>
              </a:rPr>
              <a:t>به نشان دادن نمونه هایی از </a:t>
            </a:r>
            <a:r>
              <a:rPr lang="en-US" dirty="0" smtClean="0">
                <a:latin typeface="Arial" pitchFamily="34" charset="0"/>
                <a:cs typeface="B Koodak" pitchFamily="2" charset="-78"/>
              </a:rPr>
              <a:t>ABC</a:t>
            </a:r>
            <a:r>
              <a:rPr lang="fa-IR" dirty="0" smtClean="0">
                <a:latin typeface="Arial" pitchFamily="34" charset="0"/>
                <a:cs typeface="B Koodak" pitchFamily="2" charset="-78"/>
              </a:rPr>
              <a:t>ها از وقایع روزمره و مشخص کردن خطاهای منطقی آنها ادامه دهید.</a:t>
            </a:r>
            <a:endParaRPr lang="en-AU" dirty="0">
              <a:latin typeface="Arial" pitchFamily="34" charset="0"/>
              <a:cs typeface="B Koodak" pitchFamily="2" charset="-78"/>
            </a:endParaRPr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277</Words>
  <Application>Microsoft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پرسش‌هايي براي مشخص‌ کردن خطاهاي منطقي</vt:lpstr>
      <vt:lpstr>كدام خطاي منطقي؟(1)</vt:lpstr>
      <vt:lpstr>كدام خطاي منطقي (2)؟</vt:lpstr>
      <vt:lpstr>كدام خطاي منطقي (3)؟</vt:lpstr>
      <vt:lpstr>كدام خطاي منطقي (4)؟</vt:lpstr>
      <vt:lpstr>كدام خطاي منطقي (5)؟</vt:lpstr>
      <vt:lpstr>کار انفرادی جلسه سوم</vt:lpstr>
    </vt:vector>
  </TitlesOfParts>
  <Company>tdyi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You Exercise</dc:title>
  <dc:creator>Thomson</dc:creator>
  <cp:lastModifiedBy>MRT</cp:lastModifiedBy>
  <cp:revision>20</cp:revision>
  <dcterms:created xsi:type="dcterms:W3CDTF">2006-09-27T10:40:09Z</dcterms:created>
  <dcterms:modified xsi:type="dcterms:W3CDTF">2010-05-31T19:51:18Z</dcterms:modified>
</cp:coreProperties>
</file>