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85" r:id="rId2"/>
    <p:sldId id="284"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5" autoAdjust="0"/>
    <p:restoredTop sz="94638" autoAdjust="0"/>
  </p:normalViewPr>
  <p:slideViewPr>
    <p:cSldViewPr>
      <p:cViewPr varScale="1">
        <p:scale>
          <a:sx n="70" d="100"/>
          <a:sy n="70" d="100"/>
        </p:scale>
        <p:origin x="14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9CA787F-FCEE-4EED-977A-73775C5524EC}" type="datetimeFigureOut">
              <a:rPr lang="en-US" smtClean="0"/>
              <a:pPr/>
              <a:t>1/22/2017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21614CB-7378-4F6A-A989-97711B65449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A787F-FCEE-4EED-977A-73775C5524EC}"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614CB-7378-4F6A-A989-97711B6544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A787F-FCEE-4EED-977A-73775C5524EC}" type="datetimeFigureOut">
              <a:rPr lang="en-US" smtClean="0"/>
              <a:pPr/>
              <a:t>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614CB-7378-4F6A-A989-97711B6544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9CA787F-FCEE-4EED-977A-73775C5524EC}" type="datetimeFigureOut">
              <a:rPr lang="en-US" smtClean="0"/>
              <a:pPr/>
              <a:t>1/22/2017</a:t>
            </a:fld>
            <a:endParaRPr lang="en-US"/>
          </a:p>
        </p:txBody>
      </p:sp>
      <p:sp>
        <p:nvSpPr>
          <p:cNvPr id="9" name="Slide Number Placeholder 8"/>
          <p:cNvSpPr>
            <a:spLocks noGrp="1"/>
          </p:cNvSpPr>
          <p:nvPr>
            <p:ph type="sldNum" sz="quarter" idx="15"/>
          </p:nvPr>
        </p:nvSpPr>
        <p:spPr/>
        <p:txBody>
          <a:bodyPr rtlCol="0"/>
          <a:lstStyle/>
          <a:p>
            <a:fld id="{E21614CB-7378-4F6A-A989-97711B65449F}"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CA787F-FCEE-4EED-977A-73775C5524EC}" type="datetimeFigureOut">
              <a:rPr lang="en-US" smtClean="0"/>
              <a:pPr/>
              <a:t>1/22/2017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21614CB-7378-4F6A-A989-97711B65449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CA787F-FCEE-4EED-977A-73775C5524EC}" type="datetimeFigureOut">
              <a:rPr lang="en-US" smtClean="0"/>
              <a:pPr/>
              <a:t>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614CB-7378-4F6A-A989-97711B65449F}"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9CA787F-FCEE-4EED-977A-73775C5524EC}" type="datetimeFigureOut">
              <a:rPr lang="en-US" smtClean="0"/>
              <a:pPr/>
              <a:t>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1614CB-7378-4F6A-A989-97711B65449F}"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9CA787F-FCEE-4EED-977A-73775C5524EC}" type="datetimeFigureOut">
              <a:rPr lang="en-US" smtClean="0"/>
              <a:pPr/>
              <a:t>1/22/2017</a:t>
            </a:fld>
            <a:endParaRPr lang="en-US"/>
          </a:p>
        </p:txBody>
      </p:sp>
      <p:sp>
        <p:nvSpPr>
          <p:cNvPr id="7" name="Slide Number Placeholder 6"/>
          <p:cNvSpPr>
            <a:spLocks noGrp="1"/>
          </p:cNvSpPr>
          <p:nvPr>
            <p:ph type="sldNum" sz="quarter" idx="11"/>
          </p:nvPr>
        </p:nvSpPr>
        <p:spPr/>
        <p:txBody>
          <a:bodyPr rtlCol="0"/>
          <a:lstStyle/>
          <a:p>
            <a:fld id="{E21614CB-7378-4F6A-A989-97711B65449F}"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CA787F-FCEE-4EED-977A-73775C5524EC}" type="datetimeFigureOut">
              <a:rPr lang="en-US" smtClean="0"/>
              <a:pPr/>
              <a:t>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1614CB-7378-4F6A-A989-97711B6544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9CA787F-FCEE-4EED-977A-73775C5524EC}" type="datetimeFigureOut">
              <a:rPr lang="en-US" smtClean="0"/>
              <a:pPr/>
              <a:t>1/22/2017</a:t>
            </a:fld>
            <a:endParaRPr lang="en-US"/>
          </a:p>
        </p:txBody>
      </p:sp>
      <p:sp>
        <p:nvSpPr>
          <p:cNvPr id="22" name="Slide Number Placeholder 21"/>
          <p:cNvSpPr>
            <a:spLocks noGrp="1"/>
          </p:cNvSpPr>
          <p:nvPr>
            <p:ph type="sldNum" sz="quarter" idx="15"/>
          </p:nvPr>
        </p:nvSpPr>
        <p:spPr/>
        <p:txBody>
          <a:bodyPr rtlCol="0"/>
          <a:lstStyle/>
          <a:p>
            <a:fld id="{E21614CB-7378-4F6A-A989-97711B65449F}"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CA787F-FCEE-4EED-977A-73775C5524EC}" type="datetimeFigureOut">
              <a:rPr lang="en-US" smtClean="0"/>
              <a:pPr/>
              <a:t>1/22/2017</a:t>
            </a:fld>
            <a:endParaRPr lang="en-US"/>
          </a:p>
        </p:txBody>
      </p:sp>
      <p:sp>
        <p:nvSpPr>
          <p:cNvPr id="18" name="Slide Number Placeholder 17"/>
          <p:cNvSpPr>
            <a:spLocks noGrp="1"/>
          </p:cNvSpPr>
          <p:nvPr>
            <p:ph type="sldNum" sz="quarter" idx="11"/>
          </p:nvPr>
        </p:nvSpPr>
        <p:spPr/>
        <p:txBody>
          <a:bodyPr rtlCol="0"/>
          <a:lstStyle/>
          <a:p>
            <a:fld id="{E21614CB-7378-4F6A-A989-97711B65449F}"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CA787F-FCEE-4EED-977A-73775C5524EC}" type="datetimeFigureOut">
              <a:rPr lang="en-US" smtClean="0"/>
              <a:pPr/>
              <a:t>1/22/2017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21614CB-7378-4F6A-A989-97711B6544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82575_312.jpg"/>
          <p:cNvPicPr>
            <a:picLocks noGrp="1" noChangeAspect="1"/>
          </p:cNvPicPr>
          <p:nvPr>
            <p:ph sz="quarter" idx="1"/>
          </p:nvPr>
        </p:nvPicPr>
        <p:blipFill>
          <a:blip r:embed="rId2"/>
          <a:stretch>
            <a:fillRect/>
          </a:stretch>
        </p:blipFill>
        <p:spPr>
          <a:xfrm>
            <a:off x="424193" y="533400"/>
            <a:ext cx="7965535" cy="5562599"/>
          </a:xfrm>
        </p:spPr>
      </p:pic>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Titr" pitchFamily="2" charset="-78"/>
              </a:rPr>
              <a:t>احکام</a:t>
            </a:r>
            <a:r>
              <a:rPr lang="fa-IR" b="1" dirty="0" smtClean="0">
                <a:cs typeface="B Titr" pitchFamily="2" charset="-78"/>
              </a:rPr>
              <a:t>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احکام رهنمود هایی را درمورد نحوه کاربرد اهداف و اصول بنیادی مزبور برای موقعیت هایی ارائه می کند که حسابداران رسمی در حین کار با آن مواجه می شوند .</a:t>
            </a:r>
            <a:endParaRPr lang="en-US" dirty="0" smtClean="0">
              <a:cs typeface="B Nazanin" pitchFamily="2" charset="-78"/>
            </a:endParaRPr>
          </a:p>
          <a:p>
            <a:pPr algn="just" rtl="1"/>
            <a:r>
              <a:rPr lang="fa-IR" dirty="0" smtClean="0">
                <a:cs typeface="B Nazanin" pitchFamily="2" charset="-78"/>
              </a:rPr>
              <a:t>احکام به سه بخش تقسیم می شوند :</a:t>
            </a:r>
            <a:endParaRPr lang="en-US" dirty="0" smtClean="0">
              <a:cs typeface="B Nazanin" pitchFamily="2" charset="-78"/>
            </a:endParaRPr>
          </a:p>
          <a:p>
            <a:pPr lvl="0" algn="just" rtl="1"/>
            <a:r>
              <a:rPr lang="fa-IR" dirty="0" smtClean="0">
                <a:cs typeface="B Nazanin" pitchFamily="2" charset="-78"/>
              </a:rPr>
              <a:t>احکام قابل اجرا توسط کلیه حسابداران رسمی </a:t>
            </a:r>
            <a:endParaRPr lang="en-US" dirty="0" smtClean="0">
              <a:cs typeface="B Nazanin" pitchFamily="2" charset="-78"/>
            </a:endParaRPr>
          </a:p>
          <a:p>
            <a:pPr lvl="0" algn="just" rtl="1"/>
            <a:r>
              <a:rPr lang="fa-IR" dirty="0" smtClean="0">
                <a:cs typeface="B Nazanin" pitchFamily="2" charset="-78"/>
              </a:rPr>
              <a:t>احکام قابل اجرا توسط حسابداران رسمی شاغل</a:t>
            </a:r>
            <a:endParaRPr lang="en-US" dirty="0" smtClean="0">
              <a:cs typeface="B Nazanin" pitchFamily="2" charset="-78"/>
            </a:endParaRPr>
          </a:p>
          <a:p>
            <a:pPr lvl="0" algn="just" rtl="1"/>
            <a:r>
              <a:rPr lang="fa-IR" dirty="0" smtClean="0">
                <a:cs typeface="B Nazanin" pitchFamily="2" charset="-78"/>
              </a:rPr>
              <a:t>احکام قابل اجرا توسط حسابداران رسمی غیر شاغل </a:t>
            </a:r>
            <a:endParaRPr lang="en-US" dirty="0" smtClean="0">
              <a:cs typeface="B Nazanin" pitchFamily="2" charset="-78"/>
            </a:endParaRPr>
          </a:p>
          <a:p>
            <a:endParaRPr lang="en-US" dirty="0"/>
          </a:p>
        </p:txBody>
      </p:sp>
      <p:pic>
        <p:nvPicPr>
          <p:cNvPr id="4" name="Picture 3" descr="article-new-ehow-images-a07-q5-41-write-regret-letter-800x800.jpg"/>
          <p:cNvPicPr>
            <a:picLocks noChangeAspect="1"/>
          </p:cNvPicPr>
          <p:nvPr/>
        </p:nvPicPr>
        <p:blipFill>
          <a:blip r:embed="rId2"/>
          <a:stretch>
            <a:fillRect/>
          </a:stretch>
        </p:blipFill>
        <p:spPr>
          <a:xfrm>
            <a:off x="609600" y="4648200"/>
            <a:ext cx="3962400" cy="1714499"/>
          </a:xfrm>
          <a:prstGeom prst="rect">
            <a:avLst/>
          </a:prstGeom>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2800" b="1" dirty="0" smtClean="0">
                <a:solidFill>
                  <a:schemeClr val="tx1"/>
                </a:solidFill>
                <a:cs typeface="B Titr" pitchFamily="2" charset="-78"/>
              </a:rPr>
              <a:t>بخش اول : احکام قابل اجرا توسط کلیه حسابداران رسمی</a:t>
            </a:r>
            <a:endParaRPr lang="en-US" sz="2800" dirty="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lvl="0" algn="just" rtl="1"/>
            <a:r>
              <a:rPr lang="fa-IR" dirty="0" smtClean="0">
                <a:cs typeface="B Nazanin" pitchFamily="2" charset="-78"/>
              </a:rPr>
              <a:t>درست کاری و بی طرفی</a:t>
            </a:r>
            <a:endParaRPr lang="en-US" dirty="0" smtClean="0">
              <a:cs typeface="B Nazanin" pitchFamily="2" charset="-78"/>
            </a:endParaRPr>
          </a:p>
          <a:p>
            <a:pPr algn="just" rtl="1"/>
            <a:r>
              <a:rPr lang="fa-IR" dirty="0" smtClean="0">
                <a:cs typeface="B Nazanin" pitchFamily="2" charset="-78"/>
              </a:rPr>
              <a:t>درست کاری تنها به معنی صادق بودن نیست ، بلکه برخورد منصفانه و صادقانه را شامل می شود . اصل بی طرفی ، حسابداران رسمی را به برخورد منصفانه ، درست کارانه و به دور از تضاد منافع ملزم می کند .</a:t>
            </a:r>
            <a:endParaRPr lang="en-US" dirty="0" smtClean="0">
              <a:cs typeface="B Nazanin" pitchFamily="2" charset="-78"/>
            </a:endParaRPr>
          </a:p>
          <a:p>
            <a:pPr lvl="0" algn="just" rtl="1"/>
            <a:r>
              <a:rPr lang="fa-IR" dirty="0" smtClean="0">
                <a:cs typeface="B Nazanin" pitchFamily="2" charset="-78"/>
              </a:rPr>
              <a:t>تضاد منافع</a:t>
            </a:r>
            <a:endParaRPr lang="en-US" dirty="0" smtClean="0">
              <a:cs typeface="B Nazanin" pitchFamily="2" charset="-78"/>
            </a:endParaRPr>
          </a:p>
          <a:p>
            <a:pPr algn="just" rtl="1"/>
            <a:r>
              <a:rPr lang="fa-IR" dirty="0" smtClean="0">
                <a:cs typeface="B Nazanin" pitchFamily="2" charset="-78"/>
              </a:rPr>
              <a:t>حسابداران رسمی اغلب در فرایند ارائه خدمات حرفه ای خود با موضوع تضاد منافع روبه رو می شوند. این گونه موارد تضاد منافع ممکن است به شکل های بسیار متفاوت ، ازموارد نسبتا ساده تا مسائل پیچیده ای چون تقلب و اعمال غیر قانونی بروز کند . هرچند ارائه فهرستی جامع از کلیه مواردی که ممکن است در آنها تضاد منافع پیش آید مقدور نیست ، اما حسابداران رسمی باید همواره نسبت به شرایطی که منجر به بروز تضاد منافع می شوند ، هوشیار باشند .</a:t>
            </a:r>
            <a:endParaRPr lang="en-US"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Autofit/>
          </a:bodyPr>
          <a:lstStyle/>
          <a:p>
            <a:pPr algn="just" rtl="1"/>
            <a:endParaRPr lang="en-US" dirty="0" smtClean="0">
              <a:cs typeface="B Nazanin" pitchFamily="2" charset="-78"/>
            </a:endParaRPr>
          </a:p>
          <a:p>
            <a:pPr algn="just" rtl="1"/>
            <a:r>
              <a:rPr lang="fa-IR" dirty="0" smtClean="0">
                <a:cs typeface="B Nazanin" pitchFamily="2" charset="-78"/>
              </a:rPr>
              <a:t>مسئولیت های حسابداران رسمی گاه با انتظارات درون و برون سازمانی در تضاد است ، ازین رو :</a:t>
            </a:r>
            <a:endParaRPr lang="en-US" dirty="0" smtClean="0">
              <a:cs typeface="B Nazanin" pitchFamily="2" charset="-78"/>
            </a:endParaRPr>
          </a:p>
          <a:p>
            <a:pPr algn="just" rtl="1"/>
            <a:r>
              <a:rPr lang="fa-IR" dirty="0" smtClean="0">
                <a:cs typeface="B Nazanin" pitchFamily="2" charset="-78"/>
              </a:rPr>
              <a:t>الف) خطر اعمال فشار می تواند از سوی مدیریت صاحبکار ، همکاران ارشد حسابداران رسمی یا به واسطه روابط خانوادگی یا شخصی بروز کند ، در واقع حسابدار رسمی باید از ایجاد روابط یا منافعی که می تواند برکار او تاثیر نامطلوب بگذاردو به درستکاری حرفه ای وی لطمه وارد کند ، بپرهیزد.</a:t>
            </a:r>
            <a:endParaRPr lang="en-US" dirty="0" smtClean="0">
              <a:cs typeface="B Nazanin" pitchFamily="2" charset="-78"/>
            </a:endParaRPr>
          </a:p>
          <a:p>
            <a:pPr algn="just" rtl="1"/>
            <a:r>
              <a:rPr lang="fa-IR" dirty="0" smtClean="0">
                <a:cs typeface="B Nazanin" pitchFamily="2" charset="-78"/>
              </a:rPr>
              <a:t>ب) ممکن است از حسابدار رسمی خواسته شود تا مغایر با اصول و ضوابط حرفه ای عمل کند .</a:t>
            </a:r>
            <a:endParaRPr lang="en-US" dirty="0" smtClean="0">
              <a:cs typeface="B Nazanin" pitchFamily="2" charset="-78"/>
            </a:endParaRPr>
          </a:p>
          <a:p>
            <a:pPr algn="just" rtl="1"/>
            <a:r>
              <a:rPr lang="fa-IR" dirty="0" smtClean="0">
                <a:cs typeface="B Nazanin" pitchFamily="2" charset="-78"/>
              </a:rPr>
              <a:t>ج) حسابدار رسمی ممکن است بین وفاداری نسبت به مافوق و رعایت اصول و استانداردهای حرفه ای با تضاد روبه رو شود.</a:t>
            </a:r>
            <a:endParaRPr lang="en-US" dirty="0" smtClean="0">
              <a:cs typeface="B Nazanin" pitchFamily="2" charset="-78"/>
            </a:endParaRPr>
          </a:p>
          <a:p>
            <a:pPr algn="just" rtl="1"/>
            <a:r>
              <a:rPr lang="fa-IR" dirty="0" smtClean="0">
                <a:cs typeface="B Nazanin" pitchFamily="2" charset="-78"/>
              </a:rPr>
              <a:t>د) ارائه یا انتشار اطلاعات گمراه کننده ای که ممکن است در جهت منافع صاحب کار یا کارفرما باشد از مصادیق مفهوم تضاد منافع است ، صرف نظر از اینکه ارائه یا انتشار چنین اطلاعاتی در جهت منافع حسابدار رسمی باشد یا نباشد .</a:t>
            </a:r>
            <a:endParaRPr lang="en-US" dirty="0" smtClean="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lnSpcReduction="10000"/>
          </a:bodyPr>
          <a:lstStyle/>
          <a:p>
            <a:pPr algn="just" rtl="1"/>
            <a:endParaRPr lang="en-US" dirty="0" smtClean="0">
              <a:cs typeface="B Nazanin" pitchFamily="2" charset="-78"/>
            </a:endParaRPr>
          </a:p>
          <a:p>
            <a:pPr algn="just" rtl="1"/>
            <a:r>
              <a:rPr lang="fa-IR" dirty="0" smtClean="0">
                <a:cs typeface="B Nazanin" pitchFamily="2" charset="-78"/>
              </a:rPr>
              <a:t>3- صلاحیت حرفه ای</a:t>
            </a:r>
            <a:endParaRPr lang="en-US" dirty="0" smtClean="0">
              <a:cs typeface="B Nazanin" pitchFamily="2" charset="-78"/>
            </a:endParaRPr>
          </a:p>
          <a:p>
            <a:pPr algn="just" rtl="1"/>
            <a:r>
              <a:rPr lang="fa-IR" dirty="0" smtClean="0">
                <a:cs typeface="B Nazanin" pitchFamily="2" charset="-78"/>
              </a:rPr>
              <a:t>مفهوم صلاحیت حرفه ای دربرگیرنده دوجنبه اساسی زیر است:</a:t>
            </a:r>
            <a:endParaRPr lang="en-US" dirty="0" smtClean="0">
              <a:cs typeface="B Nazanin" pitchFamily="2" charset="-78"/>
            </a:endParaRPr>
          </a:p>
          <a:p>
            <a:pPr algn="just" rtl="1"/>
            <a:r>
              <a:rPr lang="fa-IR" dirty="0" smtClean="0">
                <a:cs typeface="B Nazanin" pitchFamily="2" charset="-78"/>
              </a:rPr>
              <a:t>الف- کسب صلاحیت حرفه ای : کسب صلاحیت حرفه ای نیازمند برخورداری از تصحیلات عالی است که بر اساس ضوابط جامعه حسابداران از طریق آموزش های ویژه ، کارآموزی ، گذراندن امتحانات و کسب تجربیات لازم حرفه ای تکمیل می شود .</a:t>
            </a:r>
            <a:endParaRPr lang="en-US" dirty="0" smtClean="0">
              <a:cs typeface="B Nazanin" pitchFamily="2" charset="-78"/>
            </a:endParaRPr>
          </a:p>
          <a:p>
            <a:pPr algn="just" rtl="1"/>
            <a:r>
              <a:rPr lang="fa-IR" dirty="0" smtClean="0">
                <a:cs typeface="B Nazanin" pitchFamily="2" charset="-78"/>
              </a:rPr>
              <a:t>ب- حفظ صلاحیت حرفه ای : حفظ صلاحیت حرفه ای مستلزم آگاهی مستمر از تغییر و تحولات حرفه (شامل نظرات جدید درباره اصول و ضوابط حسابداری و حسابرسی و قوانین و مقررات مربوط) به ویژه به کارگیری برنامه هایی که در اثر اجرای آن اطمینان حاصل شود خدمات حرفه ای (با استفاده از یک سیستم کنترل کیفی مناسب) با کیفیت مطلوب و در انطباق با اصول و ضوابط حرفه ای ارائه شود .</a:t>
            </a:r>
            <a:endParaRPr lang="en-US" dirty="0" smtClean="0">
              <a:cs typeface="B Nazanin" pitchFamily="2" charset="-78"/>
            </a:endParaRPr>
          </a:p>
          <a:p>
            <a:pPr algn="just" rtl="1"/>
            <a:r>
              <a:rPr lang="fa-IR" dirty="0" smtClean="0">
                <a:cs typeface="B Nazanin" pitchFamily="2" charset="-78"/>
              </a:rPr>
              <a:t>حسابداران رسمی نباید به دارا بودن تخصص ها یا تجربیاتی تظاهر کنند که فاقد آنند.</a:t>
            </a:r>
            <a:endParaRPr lang="en-US" dirty="0">
              <a:cs typeface="B Nazanin" pitchFamily="2" charset="-78"/>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fontScale="92500" lnSpcReduction="10000"/>
          </a:bodyPr>
          <a:lstStyle/>
          <a:p>
            <a:pPr algn="r" rtl="1"/>
            <a:endParaRPr lang="en-US" dirty="0" smtClean="0">
              <a:cs typeface="B Nazanin" pitchFamily="2" charset="-78"/>
            </a:endParaRPr>
          </a:p>
          <a:p>
            <a:pPr lvl="0" algn="r" rtl="1"/>
            <a:r>
              <a:rPr lang="fa-IR" dirty="0" smtClean="0">
                <a:cs typeface="B Nazanin" pitchFamily="2" charset="-78"/>
              </a:rPr>
              <a:t>رازداری:</a:t>
            </a:r>
            <a:endParaRPr lang="en-US" dirty="0" smtClean="0">
              <a:cs typeface="B Nazanin" pitchFamily="2" charset="-78"/>
            </a:endParaRPr>
          </a:p>
          <a:p>
            <a:pPr algn="just" rtl="1"/>
            <a:r>
              <a:rPr lang="fa-IR" dirty="0" smtClean="0">
                <a:cs typeface="B Nazanin" pitchFamily="2" charset="-78"/>
              </a:rPr>
              <a:t>حسابداران رسمی باید اطلاعاتی را که درباره امور صاحبکار یا کارفرما بدست می آورند، محرمانه تلقی کنند ، این امر حتی پس از خاتمه ارتباط حسابدار رسمی با کارفرما نیز ادامه می یابد.</a:t>
            </a:r>
            <a:endParaRPr lang="en-US" dirty="0" smtClean="0">
              <a:cs typeface="B Nazanin" pitchFamily="2" charset="-78"/>
            </a:endParaRPr>
          </a:p>
          <a:p>
            <a:pPr algn="r" rtl="1"/>
            <a:r>
              <a:rPr lang="fa-IR" dirty="0" smtClean="0">
                <a:cs typeface="B Nazanin" pitchFamily="2" charset="-78"/>
              </a:rPr>
              <a:t>اطلاعات مربوط به صاحبکار یا کارفرما باید همواره محرمانه محسوب شود و حسابدار رسمی مجاز به افشای آن نیست . مگر آنکه مجوز صاحبکار یا کارفرما دریافت شود یا الزامات قانونی یا حرفه ای ، ارائه یا افشای آن اطلاعات را ایجاب کند.</a:t>
            </a:r>
            <a:endParaRPr lang="en-US" dirty="0" smtClean="0">
              <a:cs typeface="B Nazanin" pitchFamily="2" charset="-78"/>
            </a:endParaRPr>
          </a:p>
          <a:p>
            <a:pPr lvl="0" algn="r" rtl="1"/>
            <a:r>
              <a:rPr lang="fa-IR" dirty="0" smtClean="0">
                <a:cs typeface="B Nazanin" pitchFamily="2" charset="-78"/>
              </a:rPr>
              <a:t>آگهی : </a:t>
            </a:r>
            <a:endParaRPr lang="en-US" dirty="0" smtClean="0">
              <a:cs typeface="B Nazanin" pitchFamily="2" charset="-78"/>
            </a:endParaRPr>
          </a:p>
          <a:p>
            <a:pPr algn="r" rtl="1"/>
            <a:r>
              <a:rPr lang="fa-IR" dirty="0" smtClean="0">
                <a:cs typeface="B Nazanin" pitchFamily="2" charset="-78"/>
              </a:rPr>
              <a:t>حسابداران رسمی درجهت شناساندن خود و کارخود به جامعه باید به موارد زیر توجه کنند :</a:t>
            </a:r>
            <a:endParaRPr lang="en-US" dirty="0" smtClean="0">
              <a:cs typeface="B Nazanin" pitchFamily="2" charset="-78"/>
            </a:endParaRPr>
          </a:p>
          <a:p>
            <a:pPr algn="r" rtl="1"/>
            <a:r>
              <a:rPr lang="fa-IR" dirty="0" smtClean="0">
                <a:cs typeface="B Nazanin" pitchFamily="2" charset="-78"/>
              </a:rPr>
              <a:t>الف) از ابزارها و روشهایی استفاده نکنند که باعث خدشه دار شدن شئون حرفه ای شود .</a:t>
            </a:r>
            <a:endParaRPr lang="en-US" dirty="0" smtClean="0">
              <a:cs typeface="B Nazanin" pitchFamily="2" charset="-78"/>
            </a:endParaRPr>
          </a:p>
          <a:p>
            <a:pPr algn="r" rtl="1"/>
            <a:r>
              <a:rPr lang="fa-IR" dirty="0" smtClean="0">
                <a:cs typeface="B Nazanin" pitchFamily="2" charset="-78"/>
              </a:rPr>
              <a:t>ب) در مورد نوع خدماتی که می توانند ارائه کنند ، همچنین عناوین حرفه ای و سوابق تحصیلی و تجربی خود ، ادعاهای دور از واقعیت ننمایند .</a:t>
            </a:r>
            <a:endParaRPr lang="en-US" dirty="0" smtClean="0">
              <a:cs typeface="B Nazanin" pitchFamily="2" charset="-78"/>
            </a:endParaRPr>
          </a:p>
          <a:p>
            <a:pPr algn="r" rtl="1"/>
            <a:r>
              <a:rPr lang="fa-IR" dirty="0" smtClean="0">
                <a:cs typeface="B Nazanin" pitchFamily="2" charset="-78"/>
              </a:rPr>
              <a:t>ج) نسبت به خدمات سایر حسابداران مطالب منفی بیان نکنند.</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solidFill>
                  <a:schemeClr val="tx1"/>
                </a:solidFill>
                <a:cs typeface="B Titr" pitchFamily="2" charset="-78"/>
              </a:rPr>
              <a:t>بخش دوم – احکام قابل اجرا توسط حسابداران رسمی شاغل</a:t>
            </a: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normAutofit fontScale="85000" lnSpcReduction="20000"/>
          </a:bodyPr>
          <a:lstStyle/>
          <a:p>
            <a:pPr lvl="0" algn="just" rtl="1"/>
            <a:r>
              <a:rPr lang="fa-IR" dirty="0" smtClean="0">
                <a:cs typeface="B Nazanin" pitchFamily="2" charset="-78"/>
              </a:rPr>
              <a:t>استقلال</a:t>
            </a:r>
            <a:endParaRPr lang="en-US" dirty="0" smtClean="0">
              <a:cs typeface="B Nazanin" pitchFamily="2" charset="-78"/>
            </a:endParaRPr>
          </a:p>
          <a:p>
            <a:pPr algn="just" rtl="1"/>
            <a:r>
              <a:rPr lang="fa-IR" dirty="0" smtClean="0">
                <a:cs typeface="B Nazanin" pitchFamily="2" charset="-78"/>
              </a:rPr>
              <a:t>هنگامی که حسابداران رسمی شاغل مسئولیت انجام کاری را به عهده می گیرند که مستلزم گزارشگری حرفه ای است باید فاقد هرگونه نفع و علاقه ای ، صرفه نظر از آثار واقعی آن باشند که ممکن است بر درستکاری ، بیطرفی و استقلال ایشان تاثیر گذارد یا به نظر رسد که تاثیر می گذارد .</a:t>
            </a:r>
            <a:endParaRPr lang="en-US" dirty="0" smtClean="0">
              <a:cs typeface="B Nazanin" pitchFamily="2" charset="-78"/>
            </a:endParaRPr>
          </a:p>
          <a:p>
            <a:pPr algn="just" rtl="1"/>
            <a:r>
              <a:rPr lang="fa-IR" dirty="0" smtClean="0">
                <a:cs typeface="B Nazanin" pitchFamily="2" charset="-78"/>
              </a:rPr>
              <a:t>داشتن هرگونه رابطه مالی با صاحبکار :</a:t>
            </a:r>
            <a:endParaRPr lang="en-US" dirty="0" smtClean="0">
              <a:cs typeface="B Nazanin" pitchFamily="2" charset="-78"/>
            </a:endParaRPr>
          </a:p>
          <a:p>
            <a:pPr algn="just" rtl="1"/>
            <a:r>
              <a:rPr lang="fa-IR" dirty="0" smtClean="0">
                <a:cs typeface="B Nazanin" pitchFamily="2" charset="-78"/>
              </a:rPr>
              <a:t>داشتن روابط مالی با صاحبکار، استقلال را تحت تاثیر قرار می دهد و ممکن است هر ناظر معقولی چنین تصوری کند که استقلال خدشه دار شده است . روابط مالی حسابداران رسمی شاغل (شامل بستگان نسبی و سببی طبقات اول و دوم) می تواند به یکی از راه های زیر صورت پذیرد:</a:t>
            </a:r>
            <a:endParaRPr lang="en-US" dirty="0" smtClean="0">
              <a:cs typeface="B Nazanin" pitchFamily="2" charset="-78"/>
            </a:endParaRPr>
          </a:p>
          <a:p>
            <a:pPr lvl="0" algn="just" rtl="1"/>
            <a:r>
              <a:rPr lang="fa-IR" dirty="0" smtClean="0">
                <a:cs typeface="B Nazanin" pitchFamily="2" charset="-78"/>
              </a:rPr>
              <a:t>داشتن منافع مالی مستقیم یا منافع مالی غیرمستقیم قابل ملاحطه در واحد صاحبکار</a:t>
            </a:r>
            <a:endParaRPr lang="en-US" dirty="0" smtClean="0">
              <a:cs typeface="B Nazanin" pitchFamily="2" charset="-78"/>
            </a:endParaRPr>
          </a:p>
          <a:p>
            <a:pPr lvl="0" algn="just" rtl="1"/>
            <a:r>
              <a:rPr lang="fa-IR" dirty="0" smtClean="0">
                <a:cs typeface="B Nazanin" pitchFamily="2" charset="-78"/>
              </a:rPr>
              <a:t>دریافت تصحیلات مالی از صاحبکار یا هریک از اعضای هیئت مدیره، مدیران ارشد یا سهامداران اصلی صاحبکار یا پرداخت تسهیلات مالی به انان ، به استثنای تسهیلات مالی دریافتی در روال عادی از سیستم بانکی و سایر موسسات اعتباری</a:t>
            </a:r>
            <a:endParaRPr lang="en-US" dirty="0" smtClean="0">
              <a:cs typeface="B Nazanin" pitchFamily="2" charset="-78"/>
            </a:endParaRPr>
          </a:p>
          <a:p>
            <a:pPr lvl="0" algn="just" rtl="1"/>
            <a:r>
              <a:rPr lang="fa-IR" dirty="0" smtClean="0">
                <a:cs typeface="B Nazanin" pitchFamily="2" charset="-78"/>
              </a:rPr>
              <a:t>مشارکت با صاحبکار یا باهریک از اعضای هیئت مدیره، مدیران ارشد یا سهامداران اصلی آن.</a:t>
            </a:r>
            <a:endParaRPr lang="en-US" dirty="0" smtClean="0">
              <a:cs typeface="B Nazanin" pitchFamily="2" charset="-78"/>
            </a:endParaRPr>
          </a:p>
          <a:p>
            <a:pPr lvl="0" algn="just" rtl="1"/>
            <a:r>
              <a:rPr lang="fa-IR" dirty="0" smtClean="0">
                <a:cs typeface="B Nazanin" pitchFamily="2" charset="-78"/>
              </a:rPr>
              <a:t>داشتن منافع مالی در یک واحد اقتصادی که دارای نفوذ قابل ملاحظه در واحد صاحبکار یاتحت نفوذ قابل ملاحظه آن است .</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solidFill>
                  <a:schemeClr val="tx1"/>
                </a:solidFill>
                <a:cs typeface="B Titr" pitchFamily="2" charset="-78"/>
              </a:rPr>
              <a:t>داشتن هرگونه رابطه شغلی با صاحبکار</a:t>
            </a: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چنانچه حسابدار رسمی شاغل طی دوره مورد رسیدگی یا سال قبل از آن عضو هیئت مدیره ، مدیر اجرائی ، کارمند ارشد شرکت یا شریک یا در استخدام این افراد باشد ، چنین به نظر می رسد دارای منافعی است که می تواند به استقلال او هنگام گذارشگری حرفه ای در مورد آن شرکت،خدشه وارد کند.</a:t>
            </a:r>
            <a:endParaRPr lang="en-US" dirty="0" smtClean="0">
              <a:cs typeface="B Nazanin" pitchFamily="2" charset="-78"/>
            </a:endParaRPr>
          </a:p>
          <a:p>
            <a:endParaRPr lang="en-US" dirty="0"/>
          </a:p>
        </p:txBody>
      </p:sp>
      <p:pic>
        <p:nvPicPr>
          <p:cNvPr id="4" name="Picture 3" descr="images.jpg"/>
          <p:cNvPicPr>
            <a:picLocks noChangeAspect="1"/>
          </p:cNvPicPr>
          <p:nvPr/>
        </p:nvPicPr>
        <p:blipFill>
          <a:blip r:embed="rId2"/>
          <a:stretch>
            <a:fillRect/>
          </a:stretch>
        </p:blipFill>
        <p:spPr>
          <a:xfrm>
            <a:off x="609600" y="3352800"/>
            <a:ext cx="4800600" cy="3171944"/>
          </a:xfrm>
          <a:prstGeom prst="rect">
            <a:avLst/>
          </a:prstGeom>
        </p:spPr>
      </p:pic>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solidFill>
                  <a:schemeClr val="tx1"/>
                </a:solidFill>
                <a:cs typeface="B Titr" pitchFamily="2" charset="-78"/>
              </a:rPr>
              <a:t>ارائه خدمات تخصصی حرفه ای به صاحبکاران</a:t>
            </a: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حسابدار رسمی شاغل نمی تواند به کسانی دیگر(غیر از شرکای عضو جامعه) اجازه دهد از طرف یا به نام او یا موسسه حسابرسی که درآن شرکت دارد ، مبادرت به صدور و امضاء گزارشهای حسابرسی (وبازرسی قانونی) نماید .</a:t>
            </a:r>
            <a:endParaRPr lang="en-US" dirty="0" smtClean="0">
              <a:cs typeface="B Nazanin" pitchFamily="2" charset="-78"/>
            </a:endParaRPr>
          </a:p>
          <a:p>
            <a:pPr algn="just" rtl="1"/>
            <a:r>
              <a:rPr lang="fa-IR" dirty="0" smtClean="0">
                <a:cs typeface="B Nazanin" pitchFamily="2" charset="-78"/>
              </a:rPr>
              <a:t>حسابدار رسمی شاغل نباید نسبت به صورتهای مالی که توسط خود یا شرکای موسسه او رسیدگی نشده باشد اظهار نظر کند.</a:t>
            </a:r>
            <a:endParaRPr lang="en-US" dirty="0" smtClean="0">
              <a:cs typeface="B Nazanin" pitchFamily="2" charset="-78"/>
            </a:endParaRPr>
          </a:p>
          <a:p>
            <a:endParaRPr lang="en-US" dirty="0"/>
          </a:p>
        </p:txBody>
      </p:sp>
      <p:pic>
        <p:nvPicPr>
          <p:cNvPr id="4" name="Picture 3" descr="DSC_0694.jpg"/>
          <p:cNvPicPr>
            <a:picLocks noChangeAspect="1"/>
          </p:cNvPicPr>
          <p:nvPr/>
        </p:nvPicPr>
        <p:blipFill>
          <a:blip r:embed="rId2"/>
          <a:stretch>
            <a:fillRect/>
          </a:stretch>
        </p:blipFill>
        <p:spPr>
          <a:xfrm>
            <a:off x="609600" y="3810000"/>
            <a:ext cx="4267200" cy="2290572"/>
          </a:xfrm>
          <a:prstGeom prst="rect">
            <a:avLst/>
          </a:prstGeom>
        </p:spPr>
      </p:pic>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normAutofit fontScale="92500" lnSpcReduction="10000"/>
          </a:bodyPr>
          <a:lstStyle/>
          <a:p>
            <a:pPr algn="just" rtl="1">
              <a:spcBef>
                <a:spcPct val="0"/>
              </a:spcBef>
              <a:buNone/>
            </a:pPr>
            <a:r>
              <a:rPr lang="fa-IR" sz="3200" b="1" cap="small" dirty="0" smtClean="0">
                <a:latin typeface="+mj-lt"/>
                <a:ea typeface="+mj-ea"/>
                <a:cs typeface="B Nazanin" pitchFamily="2" charset="-78"/>
              </a:rPr>
              <a:t>روابط شخصی و خانوادگی :</a:t>
            </a:r>
            <a:endParaRPr lang="en-US" sz="3200" b="1" cap="small" dirty="0" smtClean="0">
              <a:latin typeface="+mj-lt"/>
              <a:ea typeface="+mj-ea"/>
              <a:cs typeface="B Nazanin" pitchFamily="2" charset="-78"/>
            </a:endParaRPr>
          </a:p>
          <a:p>
            <a:pPr algn="just" rtl="1"/>
            <a:r>
              <a:rPr lang="fa-IR" dirty="0" smtClean="0">
                <a:cs typeface="B Nazanin" pitchFamily="2" charset="-78"/>
              </a:rPr>
              <a:t>روابط شخصی و خانوادگی می تواند استقلال را تحت تاثیر قرار دهد. لذا حصول اطمینان ازینکه اینگونه روابط در هرکار ، استقلال حسابدار رسمی را به مخاطره نمی اندازد ، از اهمیت خاصی برخوردار است .</a:t>
            </a:r>
            <a:endParaRPr lang="en-US" dirty="0" smtClean="0">
              <a:cs typeface="B Nazanin" pitchFamily="2" charset="-78"/>
            </a:endParaRPr>
          </a:p>
          <a:p>
            <a:pPr algn="just" rtl="1">
              <a:spcBef>
                <a:spcPct val="0"/>
              </a:spcBef>
              <a:buNone/>
            </a:pPr>
            <a:r>
              <a:rPr lang="fa-IR" sz="3200" b="1" cap="small" dirty="0" smtClean="0">
                <a:latin typeface="+mj-lt"/>
                <a:ea typeface="+mj-ea"/>
                <a:cs typeface="B Nazanin" pitchFamily="2" charset="-78"/>
              </a:rPr>
              <a:t>حق الزحمه:</a:t>
            </a:r>
            <a:endParaRPr lang="en-US" sz="3200" b="1" cap="small" dirty="0" smtClean="0">
              <a:latin typeface="+mj-lt"/>
              <a:ea typeface="+mj-ea"/>
              <a:cs typeface="B Nazanin" pitchFamily="2" charset="-78"/>
            </a:endParaRPr>
          </a:p>
          <a:p>
            <a:pPr algn="just" rtl="1"/>
            <a:r>
              <a:rPr lang="fa-IR" dirty="0" smtClean="0">
                <a:cs typeface="B Nazanin" pitchFamily="2" charset="-78"/>
              </a:rPr>
              <a:t>حسابدار رسمی شاغل باید توجه کند در صورتی که بخش عمده ای از درامد سالانه وی به طور مستمر از طریق یک صاحبکار یا گروهی از صاحبکاران مرتبط تامین می شود، چنین وضعیتی می تواند موجب بروز شک و ابهام نسبت به استقلال وی گردد . اگرچه رعایت ملاحظات استقلال از مسئولیت حسابدار رسمی است  ، اما در هر صورت تحصیل بیش از 25% درامد مستمر سالانه یک حسابدار رسمی یا موسسه حسابرسی از یک صاحبکار یا گروه صاحبکار خاص برای مدتی بیش از 2 سال مجاز نیست .</a:t>
            </a:r>
            <a:endParaRPr lang="en-US" dirty="0" smtClean="0">
              <a:cs typeface="B Nazanin" pitchFamily="2" charset="-78"/>
            </a:endParaRPr>
          </a:p>
          <a:p>
            <a:pPr algn="just" rtl="1"/>
            <a:r>
              <a:rPr lang="fa-IR" dirty="0" smtClean="0">
                <a:cs typeface="B Nazanin" pitchFamily="2" charset="-78"/>
              </a:rPr>
              <a:t>حق الزحمه مشروط :</a:t>
            </a:r>
            <a:endParaRPr lang="en-US" dirty="0" smtClean="0">
              <a:cs typeface="B Nazanin" pitchFamily="2" charset="-78"/>
            </a:endParaRPr>
          </a:p>
          <a:p>
            <a:pPr algn="just" rtl="1"/>
            <a:r>
              <a:rPr lang="fa-IR" dirty="0" smtClean="0">
                <a:cs typeface="B Nazanin" pitchFamily="2" charset="-78"/>
              </a:rPr>
              <a:t>حسابدار رسمی شاغل باید ازپذیرش و ارائه خدماتی که پرداخت حق الزحمه آن مشروط به حصول نتیجه ای خاص، درصدی از یک مبلغ خاص یا موارد مشابه باشد، خودداری کند ، مگر آنکه مبلغ حق الزحمه براساس قوانین و مقررات تعیین شود .</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b="1" dirty="0" smtClean="0">
                <a:solidFill>
                  <a:schemeClr val="tx1"/>
                </a:solidFill>
                <a:cs typeface="B Titr" pitchFamily="2" charset="-78"/>
              </a:rPr>
              <a:t>صلاحیت حرفه ای</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t>حسابدار رسمی شاغل باید از پذیرش خدمات حرفه ای که فاقد صلاحیت لازم برای انجام آن است، خودداری است.</a:t>
            </a:r>
            <a:endParaRPr lang="en-US" dirty="0" smtClean="0"/>
          </a:p>
          <a:p>
            <a:pPr algn="just" rtl="1"/>
            <a:r>
              <a:rPr lang="fa-IR" dirty="0" smtClean="0"/>
              <a:t>در صورتی که حسابدار رسمی برای انجام بخشی از خدمات حرفه ای خود به خدمات کارشناسی نیاز داشته باشد ، می تواند ضمن قبول انجام کار، ازاین خدمات استفاده کند.</a:t>
            </a:r>
            <a:endParaRPr lang="en-US" dirty="0" smtClean="0"/>
          </a:p>
          <a:p>
            <a:pPr algn="just" rtl="1"/>
            <a:r>
              <a:rPr lang="fa-IR" dirty="0" smtClean="0"/>
              <a:t> </a:t>
            </a:r>
            <a:endParaRPr lang="en-US" dirty="0" smtClean="0"/>
          </a:p>
          <a:p>
            <a:endParaRPr lang="en-US" dirty="0"/>
          </a:p>
        </p:txBody>
      </p:sp>
      <p:pic>
        <p:nvPicPr>
          <p:cNvPr id="4" name="Picture 3" descr="458298_cPumHHOR.jpg"/>
          <p:cNvPicPr>
            <a:picLocks noChangeAspect="1"/>
          </p:cNvPicPr>
          <p:nvPr/>
        </p:nvPicPr>
        <p:blipFill>
          <a:blip r:embed="rId2"/>
          <a:stretch>
            <a:fillRect/>
          </a:stretch>
        </p:blipFill>
        <p:spPr>
          <a:xfrm>
            <a:off x="533400" y="3657599"/>
            <a:ext cx="5638800" cy="2533795"/>
          </a:xfrm>
          <a:prstGeom prst="rect">
            <a:avLst/>
          </a:prstGeom>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67600" cy="1905000"/>
          </a:xfrm>
        </p:spPr>
        <p:txBody>
          <a:bodyPr>
            <a:normAutofit fontScale="90000"/>
          </a:bodyPr>
          <a:lstStyle/>
          <a:p>
            <a:pPr algn="ctr"/>
            <a:r>
              <a:rPr lang="fa-IR" sz="4800" dirty="0" smtClean="0">
                <a:solidFill>
                  <a:schemeClr val="tx1"/>
                </a:solidFill>
                <a:cs typeface="B Titr" pitchFamily="2" charset="-78"/>
              </a:rPr>
              <a:t>عنوان : </a:t>
            </a:r>
            <a:br>
              <a:rPr lang="fa-IR" sz="4800" dirty="0" smtClean="0">
                <a:solidFill>
                  <a:schemeClr val="tx1"/>
                </a:solidFill>
                <a:cs typeface="B Titr" pitchFamily="2" charset="-78"/>
              </a:rPr>
            </a:br>
            <a:r>
              <a:rPr lang="fa-IR" sz="4800" dirty="0" smtClean="0">
                <a:solidFill>
                  <a:schemeClr val="tx1"/>
                </a:solidFill>
                <a:cs typeface="B Titr" pitchFamily="2" charset="-78"/>
              </a:rPr>
              <a:t>آیین رفتار حرفه ای و مسئولیت های قانونی حسابرسان</a:t>
            </a:r>
            <a:endParaRPr lang="en-US" sz="4800" dirty="0">
              <a:solidFill>
                <a:schemeClr val="tx1"/>
              </a:solidFill>
              <a:cs typeface="B Titr" pitchFamily="2" charset="-78"/>
            </a:endParaRPr>
          </a:p>
        </p:txBody>
      </p:sp>
    </p:spTree>
  </p:cSld>
  <p:clrMapOvr>
    <a:masterClrMapping/>
  </p:clrMapOvr>
  <p:transition>
    <p:strips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fa-IR" b="1" dirty="0" smtClean="0">
                <a:solidFill>
                  <a:schemeClr val="tx1"/>
                </a:solidFill>
                <a:cs typeface="B Titr" pitchFamily="2" charset="-78"/>
              </a:rPr>
              <a:t>حق الزحمه</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a:bodyPr>
          <a:lstStyle/>
          <a:p>
            <a:pPr algn="just" rtl="1"/>
            <a:r>
              <a:rPr lang="fa-IR" dirty="0" smtClean="0"/>
              <a:t>حسابدار رسمی شاغل که انجام خدمات حرفه ای را می پذیرد محق به دریافت حق الزحمه است . حق الزحمه های حرفه ای باید با در نظر گرفتن موارد زیر ،متناسب با ارزش خدمات حرفه ای انجام شده برای صاحبکار باشد:</a:t>
            </a:r>
            <a:endParaRPr lang="en-US" dirty="0" smtClean="0"/>
          </a:p>
          <a:p>
            <a:pPr algn="just" rtl="1"/>
            <a:r>
              <a:rPr lang="fa-IR" dirty="0" smtClean="0"/>
              <a:t>الف- مهارت و دانشی که برای آن خدمات مورد نیاز است.</a:t>
            </a:r>
            <a:endParaRPr lang="en-US" dirty="0" smtClean="0"/>
          </a:p>
          <a:p>
            <a:pPr algn="just" rtl="1"/>
            <a:r>
              <a:rPr lang="fa-IR" dirty="0" smtClean="0"/>
              <a:t>ب- سطح آموزش و تجربه افرادی که برای انجام آن خدمات نیاز است .</a:t>
            </a:r>
            <a:endParaRPr lang="en-US" dirty="0" smtClean="0"/>
          </a:p>
          <a:p>
            <a:pPr algn="just" rtl="1"/>
            <a:r>
              <a:rPr lang="fa-IR" dirty="0" smtClean="0"/>
              <a:t>ج- زمانی که برای انجام آن خدمات نیاز است .</a:t>
            </a:r>
            <a:endParaRPr lang="en-US" dirty="0" smtClean="0"/>
          </a:p>
          <a:p>
            <a:pPr algn="just" rtl="1"/>
            <a:r>
              <a:rPr lang="fa-IR" dirty="0" smtClean="0"/>
              <a:t>د- میزان مسئولیتی که انجام خدمات مورد نظر ایجاد می کند.</a:t>
            </a:r>
            <a:endParaRPr lang="en-US" dirty="0" smtClean="0"/>
          </a:p>
          <a:p>
            <a:pPr algn="just" rtl="1"/>
            <a:r>
              <a:rPr lang="fa-IR" dirty="0" smtClean="0"/>
              <a:t>حق الزحمه حرفه ای معمولا بر اساس هرساعت یا هرروز کار برای هریک از کارکنان مسئول ارائه خدمات حرفه ای محاسبه می شود . این حق الزحمه با این فرض تعیین می شود که سازماندهی و هدایت ارائه خدمات به صاحبکاران توسط حسابدار رسمی شاغل ، به خوبی برنامه ریزی، کنترل واداره می گردد. در تعیین حق الزحمه باید عوامل مطروحه در بند الف تا د فوق ، مدنظر قرار گیرد.</a:t>
            </a:r>
            <a:endParaRPr lang="en-US" dirty="0" smtClean="0"/>
          </a:p>
          <a:p>
            <a:endParaRPr lang="en-US"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rtl="1"/>
            <a:r>
              <a:rPr lang="fa-IR" b="1" dirty="0" smtClean="0">
                <a:solidFill>
                  <a:schemeClr val="tx1"/>
                </a:solidFill>
                <a:cs typeface="B Titr" pitchFamily="2" charset="-78"/>
              </a:rPr>
              <a:t>فعالیت های ناسازگار با حرفه حسابدار رسمی شاغل</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10000"/>
          </a:bodyPr>
          <a:lstStyle/>
          <a:p>
            <a:pPr algn="just" rtl="1"/>
            <a:r>
              <a:rPr lang="fa-IR" dirty="0" smtClean="0">
                <a:cs typeface="B Nazanin" pitchFamily="2" charset="-78"/>
              </a:rPr>
              <a:t>حسابدار رسمی شاغل باید از پذیرش و انجام فعالیت هایی خودداری کند که با ارائه خدمات حرفه ای ناسازگاری دارد و ممکن است به درستکاری ، بی طرفی یا حسن شهرت حرفه ای او لطمه وارد کند.</a:t>
            </a:r>
            <a:endParaRPr lang="en-US" dirty="0" smtClean="0">
              <a:cs typeface="B Nazanin" pitchFamily="2" charset="-78"/>
            </a:endParaRPr>
          </a:p>
          <a:p>
            <a:pPr algn="just" rtl="1"/>
            <a:r>
              <a:rPr lang="fa-IR" b="1" dirty="0" smtClean="0">
                <a:cs typeface="B Nazanin" pitchFamily="2" charset="-78"/>
              </a:rPr>
              <a:t>ارتباط با سایر حسابداران رسمی شاغل </a:t>
            </a:r>
            <a:endParaRPr lang="en-US" dirty="0" smtClean="0">
              <a:cs typeface="B Nazanin" pitchFamily="2" charset="-78"/>
            </a:endParaRPr>
          </a:p>
          <a:p>
            <a:pPr algn="just" rtl="1"/>
            <a:r>
              <a:rPr lang="fa-IR" dirty="0" smtClean="0">
                <a:cs typeface="B Nazanin" pitchFamily="2" charset="-78"/>
              </a:rPr>
              <a:t>جایگزینی یک حسابدار رسمی شاغل</a:t>
            </a:r>
            <a:endParaRPr lang="en-US" dirty="0" smtClean="0">
              <a:cs typeface="B Nazanin" pitchFamily="2" charset="-78"/>
            </a:endParaRPr>
          </a:p>
          <a:p>
            <a:pPr algn="just" rtl="1"/>
            <a:r>
              <a:rPr lang="fa-IR" dirty="0" smtClean="0">
                <a:cs typeface="B Nazanin" pitchFamily="2" charset="-78"/>
              </a:rPr>
              <a:t>هرچند انتخاب و تغییر مشاوران حرفه ای حق مسلم صاحبکاران است اما وقتی از حسابدار رسمی شاغل خواسته می شود جایگزین حسابدار رسمی دیگری شود، وی باید در مورد وجود هرگونه دلیل حرفه ای برای عدم پذیرش کار، تحقیق و بررسی کند. این امر بدون ارتباط با حسابدار رسسمی شاغل قبلی انجام پذیر نیست . ارتباط با حسابدار رسمی شاغل قبلی ، علاوه برحفظ و تحکیم روابط حرفه ای و ایجاد هماهنگی بین حسابداران رسمی شاغل، موجب می شود حسابدار رسمی شاغل پیشنهادی بتواند در مورد پذیرش کار جدید به درستی تصمیم بگیرد. حسابدار رسمی پیشنهادی باید ضمن اهمیت قائل شدن برای اطلاعات دریافتی از حسابدار رسمی قبلی ؛ جنبه محرمانه بودن آن را نیز کاملا رعایت کند.</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Titr" pitchFamily="2" charset="-78"/>
              </a:rPr>
              <a:t>پذیرش کار جدید:</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افزایش و توسعه عملیات واحدهای تجاری غالباً منجر به ایجاد شعب یا شرکت های تابعه در مناطقی می شود که حسابدار رسمی (اصلی) در آنجا فعالیت نمی کند . در چنین شرایطی صاحبکار یا حسابدار رسمی ممکن است از یک حسابدار رسمی دیگر درخواست کند خدمات حرفه ای لازم را در جهت تکمیل کار انجام دهد.</a:t>
            </a:r>
            <a:endParaRPr lang="en-US" dirty="0" smtClean="0">
              <a:cs typeface="B Nazanin" pitchFamily="2" charset="-78"/>
            </a:endParaRPr>
          </a:p>
          <a:p>
            <a:pPr algn="just" rtl="1"/>
            <a:r>
              <a:rPr lang="fa-IR" dirty="0" smtClean="0">
                <a:cs typeface="B Nazanin" pitchFamily="2" charset="-78"/>
              </a:rPr>
              <a:t>هنگامی که از حسابدار رسمی شاغل خواسته می شود خدمات یا راهنمایی هایی ارائه کند ، وی باید ضمن درنظر گرفتن صلاحیت حرفه ای، در این بازه نیز بررسی کند که آیا صاحبکار مزبور دارای حسابدار رسمی اصلی است یا خیر.</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467600" cy="1143000"/>
          </a:xfrm>
        </p:spPr>
        <p:txBody>
          <a:bodyPr>
            <a:normAutofit fontScale="90000"/>
          </a:bodyPr>
          <a:lstStyle/>
          <a:p>
            <a:pPr algn="ctr"/>
            <a:r>
              <a:rPr lang="fa-IR" sz="3300" b="1" dirty="0" smtClean="0">
                <a:solidFill>
                  <a:schemeClr val="tx1"/>
                </a:solidFill>
                <a:cs typeface="B Titr" pitchFamily="2" charset="-78"/>
              </a:rPr>
              <a:t>استخدام کارکنان شاغل نزد حسابداران رسمی و موسسات حسابرسی دیگر</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به حسابداران رسمی شاغل توصیه می شود،بدون اطلاع حسابدار رسمی دیگر ، به طور مستقیم از به کار گرفتن یا استخدام کارکنان حسابداررسمی دیگر خودداری نمایند. رعایت این محدودیت در مراجعه کارکنان موسسات دیگر در نتیجه نشر آگهی استخدام نیز توصیه می شود.  به هر حال لازم است شروع به کار هریک از کارکنان پس از قطع ارتباط کامل با محل کار قبلی و ارائه گواهی سابقه کار انجام شود .در صورت عدم انجام هماهنگی های لازم توسط موسسه جذب کننده کارمند جدید مسئولیت به عهده اوست. تخفات کارکنان باید توسط حسابداران رسمی(کارفرمایان) به جامعه حسابداران گزارش شود.</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Titr" pitchFamily="2" charset="-78"/>
              </a:rPr>
              <a:t>ارائه گزارش(نتیجه)خدمات حرفه ای</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حسابدار رسمی شاغل نمی تواند به کسانی دیگر غیر از شرکای حرفه ای عضو جامعه، اجازه دهد از طرف یا به نام وی  یا موسسه حسابرسی که در ان شرکت دارد، گزارش حسابرسی و بازرسی قانونی را صادر و امضا کند. همچنین حسابدار رسمی شاغل نباید نصبت به صورتهای مالی که توسط او یا شرکای موسسه وی رسیدگی نشده است اظهار نظر کند.</a:t>
            </a:r>
            <a:endParaRPr lang="en-US" dirty="0" smtClean="0">
              <a:cs typeface="B Nazanin" pitchFamily="2" charset="-78"/>
            </a:endParaRPr>
          </a:p>
          <a:p>
            <a:endParaRPr lang="en-US" dirty="0"/>
          </a:p>
        </p:txBody>
      </p:sp>
      <p:pic>
        <p:nvPicPr>
          <p:cNvPr id="4" name="Picture 3" descr="c32ffd002459.jpg"/>
          <p:cNvPicPr>
            <a:picLocks noChangeAspect="1"/>
          </p:cNvPicPr>
          <p:nvPr/>
        </p:nvPicPr>
        <p:blipFill>
          <a:blip r:embed="rId2"/>
          <a:stretch>
            <a:fillRect/>
          </a:stretch>
        </p:blipFill>
        <p:spPr>
          <a:xfrm>
            <a:off x="762000" y="3505200"/>
            <a:ext cx="4800600" cy="2590800"/>
          </a:xfrm>
          <a:prstGeom prst="rect">
            <a:avLst/>
          </a:prstGeom>
        </p:spPr>
      </p:pic>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cs typeface="B Titr" pitchFamily="2" charset="-78"/>
              </a:rPr>
              <a:t>آگهی و تبلیغات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حسابداران رسمی شاغل در محدوده موارد مندرج در بند زیر مجاز به نشر آگهی و تبلیغات هستند :</a:t>
            </a:r>
            <a:endParaRPr lang="en-US" dirty="0" smtClean="0">
              <a:cs typeface="B Nazanin" pitchFamily="2" charset="-78"/>
            </a:endParaRPr>
          </a:p>
          <a:p>
            <a:pPr algn="just" rtl="1"/>
            <a:r>
              <a:rPr lang="fa-IR" dirty="0" smtClean="0">
                <a:cs typeface="B Nazanin" pitchFamily="2" charset="-78"/>
              </a:rPr>
              <a:t>در آگهی و تبلیغات حسابداران رسمی شاغل ، اطلاعات لازم باید به گونه ای واقع بینانه و به طور صحیح، کامل و شایسته در اختیار عموم قرار گیرد.</a:t>
            </a:r>
            <a:endParaRPr lang="en-US" dirty="0" smtClean="0">
              <a:cs typeface="B Nazanin" pitchFamily="2" charset="-78"/>
            </a:endParaRPr>
          </a:p>
          <a:p>
            <a:endParaRPr lang="en-US" dirty="0"/>
          </a:p>
        </p:txBody>
      </p:sp>
      <p:pic>
        <p:nvPicPr>
          <p:cNvPr id="4" name="Picture 3" descr="یبسیبسیب.jpg"/>
          <p:cNvPicPr>
            <a:picLocks noChangeAspect="1"/>
          </p:cNvPicPr>
          <p:nvPr/>
        </p:nvPicPr>
        <p:blipFill>
          <a:blip r:embed="rId2"/>
          <a:stretch>
            <a:fillRect/>
          </a:stretch>
        </p:blipFill>
        <p:spPr>
          <a:xfrm>
            <a:off x="838200" y="3581400"/>
            <a:ext cx="4724400" cy="2819400"/>
          </a:xfrm>
          <a:prstGeom prst="rect">
            <a:avLst/>
          </a:prstGeom>
        </p:spPr>
      </p:pic>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solidFill>
                  <a:schemeClr val="tx1"/>
                </a:solidFill>
                <a:cs typeface="B Titr" pitchFamily="2" charset="-78"/>
              </a:rPr>
              <a:t>احکام قابل اجرا توسط حسابداران رسمی غیر شاغل</a:t>
            </a: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normAutofit/>
          </a:bodyPr>
          <a:lstStyle/>
          <a:p>
            <a:pPr algn="just" rtl="1"/>
            <a:r>
              <a:rPr lang="fa-IR" dirty="0" smtClean="0">
                <a:cs typeface="B Nazanin" pitchFamily="2" charset="-78"/>
              </a:rPr>
              <a:t>مطالب این بخش اساساً به حسابداران رسمی غیر شاغل مربوط می شود . اما در شرایطی خاص که توسط جامعه حسابداران تهیه می گردد، به حسابداران رسمی شاغل تحت استخدام نیز تسری دارد. </a:t>
            </a:r>
            <a:endParaRPr lang="en-US" dirty="0" smtClean="0">
              <a:cs typeface="B Nazanin" pitchFamily="2" charset="-78"/>
            </a:endParaRPr>
          </a:p>
          <a:p>
            <a:pPr lvl="0" algn="just" rtl="1"/>
            <a:r>
              <a:rPr lang="fa-IR" dirty="0" smtClean="0">
                <a:cs typeface="B Nazanin" pitchFamily="2" charset="-78"/>
              </a:rPr>
              <a:t>تضاد بین تعهدات اخلاقی به کارفرما و پایبندی به اصول حرفه ای</a:t>
            </a:r>
            <a:endParaRPr lang="en-US" dirty="0" smtClean="0">
              <a:cs typeface="B Nazanin" pitchFamily="2" charset="-78"/>
            </a:endParaRPr>
          </a:p>
          <a:p>
            <a:pPr algn="just" rtl="1"/>
            <a:r>
              <a:rPr lang="fa-IR" dirty="0" smtClean="0">
                <a:cs typeface="B Nazanin" pitchFamily="2" charset="-78"/>
              </a:rPr>
              <a:t>حسابدار رسمی تحت استخدام علاوه برداشتن تعهدات اخلاقی در قبال کارفرما ، نصبت به اصول حرفه ای خود نیز پایبند است . گاه ممکن است بین این دو تضاد به وجود آید.</a:t>
            </a:r>
            <a:endParaRPr lang="en-US" dirty="0" smtClean="0">
              <a:cs typeface="B Nazanin" pitchFamily="2" charset="-78"/>
            </a:endParaRPr>
          </a:p>
          <a:p>
            <a:pPr lvl="0" algn="just" rtl="1"/>
            <a:r>
              <a:rPr lang="fa-IR" dirty="0" smtClean="0">
                <a:cs typeface="B Nazanin" pitchFamily="2" charset="-78"/>
              </a:rPr>
              <a:t>حمایت از همکاران حرفه ای:</a:t>
            </a:r>
            <a:endParaRPr lang="en-US" dirty="0" smtClean="0">
              <a:cs typeface="B Nazanin" pitchFamily="2" charset="-78"/>
            </a:endParaRPr>
          </a:p>
          <a:p>
            <a:pPr algn="just" rtl="1"/>
            <a:r>
              <a:rPr lang="fa-IR" dirty="0" smtClean="0">
                <a:cs typeface="B Nazanin" pitchFamily="2" charset="-78"/>
              </a:rPr>
              <a:t>حسابدار رسمی تحت استخدام به ویژه همکاری که نسبت به همکاران خود از اختیارات بیشتر یا سمت بالاتری برخوردار است ، باید به گونه ای رفتار کندکه هریک از همکاران وی بتواند در مورد موضوعات حسابداری مربوط به خود، رأساً قضاوت و تصمیم گیری کند.</a:t>
            </a:r>
            <a:endParaRPr lang="en-US" dirty="0" smtClean="0">
              <a:cs typeface="B Nazanin" pitchFamily="2" charset="-78"/>
            </a:endParaRPr>
          </a:p>
          <a:p>
            <a:endParaRPr lang="en-US"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5940552"/>
          </a:xfrm>
        </p:spPr>
        <p:txBody>
          <a:bodyPr/>
          <a:lstStyle/>
          <a:p>
            <a:pPr lvl="0" algn="just" rtl="1">
              <a:spcBef>
                <a:spcPct val="0"/>
              </a:spcBef>
              <a:buNone/>
            </a:pPr>
            <a:r>
              <a:rPr lang="fa-IR" sz="3000" b="1" cap="small" dirty="0" smtClean="0">
                <a:latin typeface="+mj-lt"/>
                <a:ea typeface="+mj-ea"/>
                <a:cs typeface="B Nazanin" pitchFamily="2" charset="-78"/>
              </a:rPr>
              <a:t>صلاحیت حرفه ای</a:t>
            </a:r>
            <a:endParaRPr lang="en-US" sz="3000" b="1" cap="small" dirty="0" smtClean="0">
              <a:latin typeface="+mj-lt"/>
              <a:ea typeface="+mj-ea"/>
              <a:cs typeface="B Nazanin" pitchFamily="2" charset="-78"/>
            </a:endParaRPr>
          </a:p>
          <a:p>
            <a:pPr algn="just" rtl="1"/>
            <a:r>
              <a:rPr lang="fa-IR" dirty="0" smtClean="0">
                <a:cs typeface="B Nazanin" pitchFamily="2" charset="-78"/>
              </a:rPr>
              <a:t>هنگامی که انجام کار خاصی به حسابدار رسمی تحت استخدامی واگذار شودکه دارای آموزش و تجربه لازم برای انجام آن نیست، وی باید کارفرمارا از میزان تخصص و تجربه خودو ضرورت استفاده از کمک و راهنمایی دیگران آگاه کند.</a:t>
            </a:r>
            <a:endParaRPr lang="en-US" dirty="0" smtClean="0">
              <a:cs typeface="B Nazanin" pitchFamily="2" charset="-78"/>
            </a:endParaRPr>
          </a:p>
          <a:p>
            <a:pPr lvl="0" algn="just" rtl="1">
              <a:spcBef>
                <a:spcPct val="0"/>
              </a:spcBef>
              <a:buNone/>
            </a:pPr>
            <a:r>
              <a:rPr lang="fa-IR" sz="3000" b="1" cap="small" dirty="0" smtClean="0">
                <a:latin typeface="+mj-lt"/>
                <a:ea typeface="+mj-ea"/>
                <a:cs typeface="B Nazanin" pitchFamily="2" charset="-78"/>
              </a:rPr>
              <a:t>ارائه اطلاعات</a:t>
            </a:r>
            <a:endParaRPr lang="en-US" sz="3000" b="1" cap="small" dirty="0" smtClean="0">
              <a:latin typeface="+mj-lt"/>
              <a:ea typeface="+mj-ea"/>
              <a:cs typeface="B Nazanin" pitchFamily="2" charset="-78"/>
            </a:endParaRPr>
          </a:p>
          <a:p>
            <a:pPr algn="just" rtl="1"/>
            <a:r>
              <a:rPr lang="fa-IR" dirty="0" smtClean="0">
                <a:cs typeface="B Nazanin" pitchFamily="2" charset="-78"/>
              </a:rPr>
              <a:t>از حسابدار رسمی تحت استخدام انتظار می رود اطلاعات مالی را به گونه ای کامل ، صادقانه و حرفه ای ارائه کند، به طوری که در چهارچوب ضوابط مربوط قابل فهم باشد.</a:t>
            </a:r>
            <a:endParaRPr lang="en-US" dirty="0" smtClean="0">
              <a:cs typeface="B Nazanin" pitchFamily="2" charset="-78"/>
            </a:endParaRPr>
          </a:p>
          <a:p>
            <a:endParaRPr lang="en-US" dirty="0"/>
          </a:p>
        </p:txBody>
      </p:sp>
      <p:pic>
        <p:nvPicPr>
          <p:cNvPr id="4" name="Picture 3" descr="8f8e44b532243de28f67cd630bf0bbf3.jpg"/>
          <p:cNvPicPr>
            <a:picLocks noChangeAspect="1"/>
          </p:cNvPicPr>
          <p:nvPr/>
        </p:nvPicPr>
        <p:blipFill>
          <a:blip r:embed="rId2"/>
          <a:stretch>
            <a:fillRect/>
          </a:stretch>
        </p:blipFill>
        <p:spPr>
          <a:xfrm>
            <a:off x="762000" y="4202920"/>
            <a:ext cx="3352800" cy="2347722"/>
          </a:xfrm>
          <a:prstGeom prst="rect">
            <a:avLst/>
          </a:prstGeom>
        </p:spPr>
      </p:pic>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b="1" dirty="0" smtClean="0">
                <a:solidFill>
                  <a:schemeClr val="tx1"/>
                </a:solidFill>
                <a:cs typeface="B Titr" pitchFamily="2" charset="-78"/>
              </a:rPr>
              <a:t>مسئولیت های قانونی حسابرسان</a:t>
            </a: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normAutofit fontScale="70000" lnSpcReduction="20000"/>
          </a:bodyPr>
          <a:lstStyle/>
          <a:p>
            <a:pPr algn="just" rtl="1"/>
            <a:r>
              <a:rPr lang="fa-IR" dirty="0" smtClean="0"/>
              <a:t>قب</a:t>
            </a:r>
            <a:r>
              <a:rPr lang="fa-IR" dirty="0" smtClean="0">
                <a:cs typeface="B Nazanin" pitchFamily="2" charset="-78"/>
              </a:rPr>
              <a:t>ل ازپرداختن به بحث مسئولیت های قانونی حسابرسان، لازم است باچند اصطلاح آشنا شویم:</a:t>
            </a:r>
            <a:endParaRPr lang="en-US" dirty="0" smtClean="0">
              <a:cs typeface="B Nazanin" pitchFamily="2" charset="-78"/>
            </a:endParaRPr>
          </a:p>
          <a:p>
            <a:pPr lvl="0" algn="just" rtl="1"/>
            <a:r>
              <a:rPr lang="fa-IR" dirty="0" smtClean="0">
                <a:cs typeface="B Nazanin" pitchFamily="2" charset="-78"/>
              </a:rPr>
              <a:t>سهل انگاری – عبارت است از انجام ندادن وظایف بر طبق استانداردهای حرفه ای یا به عبارت دیگر اعمال نکردن مراقبت های حرفه ای</a:t>
            </a:r>
            <a:endParaRPr lang="en-US" dirty="0" smtClean="0">
              <a:cs typeface="B Nazanin" pitchFamily="2" charset="-78"/>
            </a:endParaRPr>
          </a:p>
          <a:p>
            <a:pPr lvl="0" algn="just" rtl="1"/>
            <a:r>
              <a:rPr lang="fa-IR" dirty="0" smtClean="0">
                <a:cs typeface="B Nazanin" pitchFamily="2" charset="-78"/>
              </a:rPr>
              <a:t>قصور – عبارت است از نبود کمترین دقت، بی توجهی کامل نسبت به مسئولیت های حرفه ای وبی توجهی عمده نسبت به استاندارد های حسابرسی.</a:t>
            </a:r>
            <a:endParaRPr lang="en-US" dirty="0" smtClean="0">
              <a:cs typeface="B Nazanin" pitchFamily="2" charset="-78"/>
            </a:endParaRPr>
          </a:p>
          <a:p>
            <a:pPr lvl="0" algn="just" rtl="1"/>
            <a:r>
              <a:rPr lang="fa-IR" dirty="0" smtClean="0">
                <a:cs typeface="B Nazanin" pitchFamily="2" charset="-78"/>
              </a:rPr>
              <a:t>تقلب – عبارت است از تحریف حقایق با اهمیت توسط کسی که می داند مطلبش حقیقت ندارد یا ارائه حقایق به قصد فریب دیگران و زیان آنان . تقلب را می توان "اقدامات عمدی صاحبکار که به ارائه نادرست صورتهای مالی منجر می شود" نیز تعریف کرد، تقلب میتواند شامل موارد زیر باشد:</a:t>
            </a:r>
            <a:endParaRPr lang="en-US" dirty="0" smtClean="0">
              <a:cs typeface="B Nazanin" pitchFamily="2" charset="-78"/>
            </a:endParaRPr>
          </a:p>
          <a:p>
            <a:pPr algn="just" rtl="1"/>
            <a:r>
              <a:rPr lang="fa-IR" dirty="0" smtClean="0">
                <a:cs typeface="B Nazanin" pitchFamily="2" charset="-78"/>
              </a:rPr>
              <a:t>الف – دستکاری ، جعل یا تغییر اسناد مدارک</a:t>
            </a:r>
            <a:endParaRPr lang="en-US" dirty="0" smtClean="0">
              <a:cs typeface="B Nazanin" pitchFamily="2" charset="-78"/>
            </a:endParaRPr>
          </a:p>
          <a:p>
            <a:pPr algn="just" rtl="1"/>
            <a:r>
              <a:rPr lang="fa-IR" dirty="0" smtClean="0">
                <a:cs typeface="B Nazanin" pitchFamily="2" charset="-78"/>
              </a:rPr>
              <a:t>ب – سوء استفاده از دارایی ها</a:t>
            </a:r>
            <a:endParaRPr lang="en-US" dirty="0" smtClean="0">
              <a:cs typeface="B Nazanin" pitchFamily="2" charset="-78"/>
            </a:endParaRPr>
          </a:p>
          <a:p>
            <a:pPr algn="just" rtl="1"/>
            <a:r>
              <a:rPr lang="fa-IR" dirty="0" smtClean="0">
                <a:cs typeface="B Nazanin" pitchFamily="2" charset="-78"/>
              </a:rPr>
              <a:t>ج- ارائه نادرست آثار مالی معاملات یا حذف آنها از اسناد و مدارک </a:t>
            </a:r>
            <a:endParaRPr lang="en-US" dirty="0" smtClean="0">
              <a:cs typeface="B Nazanin" pitchFamily="2" charset="-78"/>
            </a:endParaRPr>
          </a:p>
          <a:p>
            <a:pPr algn="just" rtl="1"/>
            <a:r>
              <a:rPr lang="fa-IR" dirty="0" smtClean="0">
                <a:cs typeface="B Nazanin" pitchFamily="2" charset="-78"/>
              </a:rPr>
              <a:t>د – ثبت معاملات بدون مدرک مثبته(معاملات صوری)</a:t>
            </a:r>
            <a:endParaRPr lang="en-US" dirty="0" smtClean="0">
              <a:cs typeface="B Nazanin" pitchFamily="2" charset="-78"/>
            </a:endParaRPr>
          </a:p>
          <a:p>
            <a:pPr algn="just" rtl="1"/>
            <a:r>
              <a:rPr lang="fa-IR" dirty="0" smtClean="0">
                <a:cs typeface="B Nazanin" pitchFamily="2" charset="-78"/>
              </a:rPr>
              <a:t>هـ - به کارگیری نادرست رویه های حسابداری(عمدی)</a:t>
            </a:r>
            <a:endParaRPr lang="en-US" dirty="0" smtClean="0">
              <a:cs typeface="B Nazanin" pitchFamily="2" charset="-78"/>
            </a:endParaRPr>
          </a:p>
          <a:p>
            <a:pPr lvl="0" algn="just" rtl="1"/>
            <a:r>
              <a:rPr lang="fa-IR" dirty="0" smtClean="0">
                <a:cs typeface="B Nazanin" pitchFamily="2" charset="-78"/>
              </a:rPr>
              <a:t>اشتباه – یعنی هرگونه خطای سهوی در صورت های مالی</a:t>
            </a:r>
            <a:endParaRPr lang="en-US" dirty="0" smtClean="0">
              <a:cs typeface="B Nazanin" pitchFamily="2" charset="-78"/>
            </a:endParaRPr>
          </a:p>
          <a:p>
            <a:pPr algn="just" rtl="1"/>
            <a:r>
              <a:rPr lang="fa-IR" dirty="0" smtClean="0">
                <a:cs typeface="B Nazanin" pitchFamily="2" charset="-78"/>
              </a:rPr>
              <a:t>الف – اشتباهات محاسباتی یا دفتری در اسناد و مدارک حسابداری</a:t>
            </a:r>
            <a:endParaRPr lang="en-US" dirty="0" smtClean="0">
              <a:cs typeface="B Nazanin" pitchFamily="2" charset="-78"/>
            </a:endParaRPr>
          </a:p>
          <a:p>
            <a:pPr algn="just" rtl="1"/>
            <a:r>
              <a:rPr lang="fa-IR" dirty="0" smtClean="0">
                <a:cs typeface="B Nazanin" pitchFamily="2" charset="-78"/>
              </a:rPr>
              <a:t>ب – نادیده گرفتن حقایق موجود یا برداشت نادرست از آن ها</a:t>
            </a:r>
            <a:endParaRPr lang="en-US" dirty="0" smtClean="0">
              <a:cs typeface="B Nazanin" pitchFamily="2" charset="-78"/>
            </a:endParaRPr>
          </a:p>
          <a:p>
            <a:pPr algn="just" rtl="1"/>
            <a:r>
              <a:rPr lang="fa-IR" dirty="0" smtClean="0">
                <a:cs typeface="B Nazanin" pitchFamily="2" charset="-78"/>
              </a:rPr>
              <a:t>ج – به کارگیری نادرست رویه های حسابداری (سهوی)</a:t>
            </a:r>
            <a:endParaRPr lang="en-US" dirty="0" smtClean="0">
              <a:cs typeface="B Nazanin" pitchFamily="2" charset="-78"/>
            </a:endParaRPr>
          </a:p>
          <a:p>
            <a:endParaRPr lang="en-US" dirty="0"/>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467600" cy="1143000"/>
          </a:xfrm>
        </p:spPr>
        <p:txBody>
          <a:bodyPr>
            <a:normAutofit fontScale="90000"/>
          </a:bodyPr>
          <a:lstStyle/>
          <a:p>
            <a:pPr algn="ctr"/>
            <a:r>
              <a:rPr lang="fa-IR" sz="3300" b="1" dirty="0" smtClean="0">
                <a:solidFill>
                  <a:schemeClr val="tx1"/>
                </a:solidFill>
                <a:cs typeface="B Titr" pitchFamily="2" charset="-78"/>
              </a:rPr>
              <a:t>مسئولیت حسابرسان در مقابل صاحبکاران و اشخاص ثالث:</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هرگاه حسابرسان مسئولیت کاری را برعهده میگیرند ، باید آن را با رعایت مراقبت های حرفه ای انجام دهند. چرا که حسابرسان مسئول هرگونه زیانی هستند که به دلیل اعمال نکردن مراقبت های حرفه ای به صاحبکار ویا اشخاص ثالث وارد می شود.</a:t>
            </a:r>
            <a:endParaRPr lang="en-US" dirty="0" smtClean="0">
              <a:cs typeface="B Nazanin" pitchFamily="2" charset="-78"/>
            </a:endParaRPr>
          </a:p>
          <a:p>
            <a:endParaRPr lang="en-US" dirty="0"/>
          </a:p>
        </p:txBody>
      </p:sp>
      <p:pic>
        <p:nvPicPr>
          <p:cNvPr id="4" name="Picture 3" descr="taghalob.jpg"/>
          <p:cNvPicPr>
            <a:picLocks noChangeAspect="1"/>
          </p:cNvPicPr>
          <p:nvPr/>
        </p:nvPicPr>
        <p:blipFill>
          <a:blip r:embed="rId2"/>
          <a:stretch>
            <a:fillRect/>
          </a:stretch>
        </p:blipFill>
        <p:spPr>
          <a:xfrm>
            <a:off x="533400" y="3200400"/>
            <a:ext cx="4191000" cy="3369564"/>
          </a:xfrm>
          <a:prstGeom prst="rect">
            <a:avLst/>
          </a:prstGeo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14400"/>
            <a:ext cx="7162800" cy="1371600"/>
          </a:xfrm>
        </p:spPr>
        <p:txBody>
          <a:bodyPr>
            <a:noAutofit/>
          </a:bodyPr>
          <a:lstStyle/>
          <a:p>
            <a:pPr algn="ctr"/>
            <a:r>
              <a:rPr lang="fa-IR" sz="4800" b="1" dirty="0">
                <a:solidFill>
                  <a:schemeClr val="tx1"/>
                </a:solidFill>
                <a:cs typeface="B Nazanin" pitchFamily="2" charset="-78"/>
              </a:rPr>
              <a:t>آیین رفتار حرفه ای و مسئولیت های قانونی حسابرسان</a:t>
            </a:r>
            <a:r>
              <a:rPr lang="en-US" sz="2800" dirty="0">
                <a:solidFill>
                  <a:schemeClr val="tx1"/>
                </a:solidFill>
                <a:cs typeface="B Nazanin" pitchFamily="2" charset="-78"/>
              </a:rPr>
              <a:t/>
            </a:r>
            <a:br>
              <a:rPr lang="en-US" sz="2800" dirty="0">
                <a:solidFill>
                  <a:schemeClr val="tx1"/>
                </a:solidFill>
                <a:cs typeface="B Nazanin" pitchFamily="2" charset="-78"/>
              </a:rPr>
            </a:br>
            <a:endParaRPr lang="en-US" sz="2800" dirty="0">
              <a:solidFill>
                <a:schemeClr val="tx1"/>
              </a:solidFill>
              <a:cs typeface="B Nazanin" pitchFamily="2" charset="-78"/>
            </a:endParaRPr>
          </a:p>
        </p:txBody>
      </p:sp>
      <p:sp>
        <p:nvSpPr>
          <p:cNvPr id="3" name="Subtitle 2"/>
          <p:cNvSpPr>
            <a:spLocks noGrp="1"/>
          </p:cNvSpPr>
          <p:nvPr>
            <p:ph type="subTitle" idx="1"/>
          </p:nvPr>
        </p:nvSpPr>
        <p:spPr>
          <a:xfrm>
            <a:off x="2133600" y="2590800"/>
            <a:ext cx="6553200" cy="2209800"/>
          </a:xfrm>
        </p:spPr>
        <p:txBody>
          <a:bodyPr>
            <a:normAutofit/>
          </a:bodyPr>
          <a:lstStyle/>
          <a:p>
            <a:pPr algn="just" rtl="1"/>
            <a:r>
              <a:rPr lang="fa-IR" sz="2000" dirty="0" smtClean="0">
                <a:solidFill>
                  <a:schemeClr val="tx1"/>
                </a:solidFill>
                <a:cs typeface="B Nazanin" pitchFamily="2" charset="-78"/>
              </a:rPr>
              <a:t>تمام حرفه های شناخته شده مانند پزشکی ، حقوق ، مهندسی و معماری ، برای خود یک آیین و رفتار تهیه کرده اند. هدف اساسی از تهیه چنین آیین های رفتاری ، ارائه رهنمودهای عملی به اعضا برای داشتن طرز تفکر حرفه ای به گونه ای است که کیفیت ضوابط حرفه آنها را بهبود بخشد.</a:t>
            </a:r>
            <a:endParaRPr lang="en-US" sz="2000" dirty="0" smtClean="0">
              <a:solidFill>
                <a:schemeClr val="tx1"/>
              </a:solidFill>
              <a:cs typeface="B Nazanin" pitchFamily="2" charset="-78"/>
            </a:endParaRPr>
          </a:p>
          <a:p>
            <a:pPr algn="ctr"/>
            <a:endParaRPr lang="en-US" dirty="0"/>
          </a:p>
        </p:txBody>
      </p:sp>
      <p:pic>
        <p:nvPicPr>
          <p:cNvPr id="5" name="Picture 4" descr="10-1.jpg"/>
          <p:cNvPicPr>
            <a:picLocks noChangeAspect="1"/>
          </p:cNvPicPr>
          <p:nvPr/>
        </p:nvPicPr>
        <p:blipFill>
          <a:blip r:embed="rId2"/>
          <a:stretch>
            <a:fillRect/>
          </a:stretch>
        </p:blipFill>
        <p:spPr>
          <a:xfrm>
            <a:off x="2514600" y="4369594"/>
            <a:ext cx="6096000" cy="1973461"/>
          </a:xfrm>
          <a:prstGeom prst="rect">
            <a:avLst/>
          </a:prstGeom>
        </p:spPr>
      </p:pic>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467600" cy="1143000"/>
          </a:xfrm>
        </p:spPr>
        <p:txBody>
          <a:bodyPr>
            <a:noAutofit/>
          </a:bodyPr>
          <a:lstStyle/>
          <a:p>
            <a:pPr algn="ctr" rtl="1"/>
            <a:r>
              <a:rPr lang="fa-IR" b="1" dirty="0" smtClean="0">
                <a:solidFill>
                  <a:schemeClr val="tx1"/>
                </a:solidFill>
                <a:cs typeface="B Titr" pitchFamily="2" charset="-78"/>
              </a:rPr>
              <a:t>مسئولیت حسابرسان نسبت به کشف اشتباهات و تخلفات(تقلب) :</a:t>
            </a:r>
            <a:r>
              <a:rPr lang="en-US" b="1" dirty="0" smtClean="0">
                <a:solidFill>
                  <a:schemeClr val="tx1"/>
                </a:solidFill>
                <a:cs typeface="B Titr" pitchFamily="2" charset="-78"/>
              </a:rPr>
              <a:t/>
            </a:r>
            <a:br>
              <a:rPr lang="en-US" b="1" dirty="0" smtClean="0">
                <a:solidFill>
                  <a:schemeClr val="tx1"/>
                </a:solidFill>
                <a:cs typeface="B Titr" pitchFamily="2" charset="-78"/>
              </a:rPr>
            </a:br>
            <a:endParaRPr lang="en-US" b="1" dirty="0" smtClean="0">
              <a:solidFill>
                <a:schemeClr val="tx1"/>
              </a:solidFill>
              <a:cs typeface="B Titr"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استاندارد های حسابرسی مقرر می دارد که:</a:t>
            </a:r>
            <a:endParaRPr lang="en-US" dirty="0" smtClean="0">
              <a:cs typeface="B Nazanin" pitchFamily="2" charset="-78"/>
            </a:endParaRPr>
          </a:p>
          <a:p>
            <a:pPr algn="just" rtl="1"/>
            <a:r>
              <a:rPr lang="fa-IR" dirty="0" smtClean="0">
                <a:cs typeface="B Nazanin" pitchFamily="2" charset="-78"/>
              </a:rPr>
              <a:t>اولاً – حسابرسی باید به گونه ای انجام شود که از کشف اشتباهات و تخلفات دارای اثر با اهمیت بر صورتهای مالی اطمینان معقول کسب گردد.</a:t>
            </a:r>
            <a:endParaRPr lang="en-US" dirty="0" smtClean="0">
              <a:cs typeface="B Nazanin" pitchFamily="2" charset="-78"/>
            </a:endParaRPr>
          </a:p>
          <a:p>
            <a:pPr algn="just" rtl="1"/>
            <a:r>
              <a:rPr lang="fa-IR" dirty="0" smtClean="0">
                <a:cs typeface="B Nazanin" pitchFamily="2" charset="-78"/>
              </a:rPr>
              <a:t>ثانیاً – در برنامه ریزی و انجام رسیدگی ها، مراقبت حرفه ای و تردید حرفه ای اعمال گردد.</a:t>
            </a:r>
            <a:endParaRPr lang="en-US" dirty="0" smtClean="0">
              <a:cs typeface="B Nazanin" pitchFamily="2" charset="-78"/>
            </a:endParaRPr>
          </a:p>
          <a:p>
            <a:pPr algn="just" rtl="1"/>
            <a:r>
              <a:rPr lang="fa-IR" dirty="0" smtClean="0">
                <a:cs typeface="B Nazanin" pitchFamily="2" charset="-78"/>
              </a:rPr>
              <a:t>ثالثاً – هرگونه تخلف کشف شده و اصلاحات پیشنهادی به هیئت مدیره گزارش شود.</a:t>
            </a:r>
            <a:endParaRPr lang="en-US" dirty="0" smtClean="0">
              <a:cs typeface="B Nazanin" pitchFamily="2" charset="-78"/>
            </a:endParaRPr>
          </a:p>
          <a:p>
            <a:pPr algn="just" rtl="1"/>
            <a:r>
              <a:rPr lang="fa-IR" dirty="0" smtClean="0">
                <a:cs typeface="B Nazanin" pitchFamily="2" charset="-78"/>
              </a:rPr>
              <a:t>هنگامی که رسیدگی های حسابرسان طبق استاندارد های حسابرسی انجام شده باشد، نباید حسابرسان را مسئول کشف نکردن اشتباهات و تخلفات موجود دانست. حسابرسان تنها در صورتی مسئول هستند که قصور از سهل انگاری آنها ناشی شده باشد.</a:t>
            </a:r>
            <a:endParaRPr lang="en-US" dirty="0" smtClean="0">
              <a:cs typeface="B Nazanin" pitchFamily="2" charset="-78"/>
            </a:endParaRPr>
          </a:p>
          <a:p>
            <a:endParaRPr lang="en-US" dirty="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3962400" cy="792162"/>
          </a:xfrm>
        </p:spPr>
        <p:txBody>
          <a:bodyPr/>
          <a:lstStyle/>
          <a:p>
            <a:pPr algn="ctr"/>
            <a:r>
              <a:rPr lang="fa-IR" dirty="0" smtClean="0">
                <a:solidFill>
                  <a:schemeClr val="tx1"/>
                </a:solidFill>
                <a:cs typeface="B Titr" pitchFamily="2" charset="-78"/>
              </a:rPr>
              <a:t>پایان</a:t>
            </a:r>
            <a:endParaRPr lang="en-US" dirty="0">
              <a:solidFill>
                <a:schemeClr val="tx1"/>
              </a:solidFill>
              <a:cs typeface="B Titr" pitchFamily="2" charset="-78"/>
            </a:endParaRPr>
          </a:p>
        </p:txBody>
      </p:sp>
      <p:pic>
        <p:nvPicPr>
          <p:cNvPr id="4" name="Picture 3" descr="fu2576.jpg"/>
          <p:cNvPicPr>
            <a:picLocks noChangeAspect="1"/>
          </p:cNvPicPr>
          <p:nvPr/>
        </p:nvPicPr>
        <p:blipFill>
          <a:blip r:embed="rId2"/>
          <a:stretch>
            <a:fillRect/>
          </a:stretch>
        </p:blipFill>
        <p:spPr>
          <a:xfrm>
            <a:off x="1066800" y="1295400"/>
            <a:ext cx="6858000" cy="4983480"/>
          </a:xfrm>
          <a:prstGeom prst="rect">
            <a:avLst/>
          </a:prstGeom>
        </p:spPr>
      </p:pic>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b="1" dirty="0" smtClean="0">
                <a:solidFill>
                  <a:schemeClr val="tx1"/>
                </a:solidFill>
                <a:cs typeface="B Nazanin" pitchFamily="2" charset="-78"/>
              </a:rPr>
              <a:t>ویژگی های تمام حرفه ها</a:t>
            </a:r>
            <a:endParaRPr lang="en-US" sz="3200" dirty="0">
              <a:solidFill>
                <a:schemeClr val="tx1"/>
              </a:solidFill>
              <a:cs typeface="B Nazanin"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تمام حرف های شناخته شده چندین ویژگی دارند . مهمترین این ویژگی ها عبارتند از :</a:t>
            </a:r>
            <a:endParaRPr lang="en-US" dirty="0" smtClean="0">
              <a:cs typeface="B Nazanin" pitchFamily="2" charset="-78"/>
            </a:endParaRPr>
          </a:p>
          <a:p>
            <a:pPr lvl="0" algn="just" rtl="1"/>
            <a:r>
              <a:rPr lang="fa-IR" dirty="0" smtClean="0">
                <a:cs typeface="B Nazanin" pitchFamily="2" charset="-78"/>
              </a:rPr>
              <a:t>پذیرش وظیفه خدمت به جامعه</a:t>
            </a:r>
            <a:endParaRPr lang="en-US" dirty="0" smtClean="0">
              <a:cs typeface="B Nazanin" pitchFamily="2" charset="-78"/>
            </a:endParaRPr>
          </a:p>
          <a:p>
            <a:pPr lvl="0" algn="just" rtl="1"/>
            <a:r>
              <a:rPr lang="fa-IR" dirty="0" smtClean="0">
                <a:cs typeface="B Nazanin" pitchFamily="2" charset="-78"/>
              </a:rPr>
              <a:t>نیاز به اعتماد جامعه</a:t>
            </a:r>
            <a:endParaRPr lang="en-US" dirty="0" smtClean="0">
              <a:cs typeface="B Nazanin" pitchFamily="2" charset="-78"/>
            </a:endParaRPr>
          </a:p>
          <a:p>
            <a:pPr lvl="0" algn="just" rtl="1"/>
            <a:r>
              <a:rPr lang="fa-IR" dirty="0" smtClean="0">
                <a:cs typeface="B Nazanin" pitchFamily="2" charset="-78"/>
              </a:rPr>
              <a:t>وجود حداقل شرایط از پیش تعیین شده برای ورود به حرفه، از جمله مهارت های تخصصی لازم که از طریق آموزش و تجربه به دست می آید .</a:t>
            </a:r>
            <a:endParaRPr lang="en-US" dirty="0" smtClean="0">
              <a:cs typeface="B Nazanin" pitchFamily="2" charset="-78"/>
            </a:endParaRPr>
          </a:p>
          <a:p>
            <a:pPr lvl="0" algn="just" rtl="1"/>
            <a:r>
              <a:rPr lang="fa-IR" dirty="0" smtClean="0">
                <a:cs typeface="B Nazanin" pitchFamily="2" charset="-78"/>
              </a:rPr>
              <a:t>پایبندی اعضای حرفه به مجموعه ای از اصول،ضوابط و ارزشهای مربوط درآن حرفه</a:t>
            </a:r>
            <a:endParaRPr lang="en-US" dirty="0" smtClean="0">
              <a:cs typeface="B Nazanin" pitchFamily="2" charset="-78"/>
            </a:endParaRPr>
          </a:p>
          <a:p>
            <a:pPr algn="just"/>
            <a:endParaRPr lang="en-US" dirty="0">
              <a:cs typeface="B Nazanin" pitchFamily="2" charset="-78"/>
            </a:endParaRPr>
          </a:p>
        </p:txBody>
      </p:sp>
      <p:pic>
        <p:nvPicPr>
          <p:cNvPr id="4" name="Picture 3" descr="3706LD4.jpg"/>
          <p:cNvPicPr>
            <a:picLocks noChangeAspect="1"/>
          </p:cNvPicPr>
          <p:nvPr/>
        </p:nvPicPr>
        <p:blipFill>
          <a:blip r:embed="rId2"/>
          <a:stretch>
            <a:fillRect/>
          </a:stretch>
        </p:blipFill>
        <p:spPr>
          <a:xfrm>
            <a:off x="762000" y="4831461"/>
            <a:ext cx="4038600" cy="1721739"/>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solidFill>
                  <a:schemeClr val="tx1"/>
                </a:solidFill>
                <a:cs typeface="B Titr" pitchFamily="2" charset="-78"/>
              </a:rPr>
              <a:t>آیین رفتار حرفه ای در حسابرسی مستقل</a:t>
            </a:r>
            <a:endParaRPr lang="en-US"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آیین رفتار حرفه ای شامل ضوابط عمومی و اصول بنیادی حرفه حسابرسی است که باید توسط حسابرسان مستقل (حسابداران رسمی) به منظور دست یابی به هدف های مورد نظر حرفه حسابداری رعایت شود .</a:t>
            </a:r>
            <a:endParaRPr lang="en-US" dirty="0" smtClean="0">
              <a:cs typeface="B Nazanin" pitchFamily="2" charset="-78"/>
            </a:endParaRPr>
          </a:p>
          <a:p>
            <a:pPr lvl="0" algn="just" rtl="1"/>
            <a:r>
              <a:rPr lang="fa-IR" dirty="0" smtClean="0">
                <a:cs typeface="B Nazanin" pitchFamily="2" charset="-78"/>
              </a:rPr>
              <a:t>اصول بنیادی – مسئولیت حرفه ای را در قبال جامعه ، صاحبکاران و اعضای حرفه بیان می کند.</a:t>
            </a:r>
            <a:endParaRPr lang="en-US" dirty="0" smtClean="0">
              <a:cs typeface="B Nazanin" pitchFamily="2" charset="-78"/>
            </a:endParaRPr>
          </a:p>
          <a:p>
            <a:pPr lvl="0" algn="just" rtl="1"/>
            <a:r>
              <a:rPr lang="fa-IR" dirty="0" smtClean="0">
                <a:cs typeface="B Nazanin" pitchFamily="2" charset="-78"/>
              </a:rPr>
              <a:t>احکام – کاربرد های عملی اصول بنیادی است و رفتار قابل قبول را تعریف میکند و مراجع تصمیم گیری را برای استاندارد های کار مشخص می سازد.</a:t>
            </a:r>
            <a:endParaRPr lang="en-US" dirty="0" smtClean="0">
              <a:cs typeface="B Nazanin" pitchFamily="2" charset="-78"/>
            </a:endParaRPr>
          </a:p>
          <a:p>
            <a:endParaRPr lang="en-US" dirty="0"/>
          </a:p>
        </p:txBody>
      </p:sp>
      <p:pic>
        <p:nvPicPr>
          <p:cNvPr id="4" name="Picture 3" descr="458298_J8lqTl53.jpg"/>
          <p:cNvPicPr>
            <a:picLocks noChangeAspect="1"/>
          </p:cNvPicPr>
          <p:nvPr/>
        </p:nvPicPr>
        <p:blipFill>
          <a:blip r:embed="rId2"/>
          <a:stretch>
            <a:fillRect/>
          </a:stretch>
        </p:blipFill>
        <p:spPr>
          <a:xfrm>
            <a:off x="533400" y="4495799"/>
            <a:ext cx="3352800" cy="2215135"/>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solidFill>
                  <a:schemeClr val="tx1"/>
                </a:solidFill>
                <a:cs typeface="B Titr" pitchFamily="2" charset="-78"/>
              </a:rPr>
              <a:t>اهداف</a:t>
            </a:r>
            <a:r>
              <a:rPr lang="fa-IR" b="1" dirty="0" smtClean="0">
                <a:solidFill>
                  <a:schemeClr val="tx1"/>
                </a:solidFill>
              </a:rPr>
              <a:t> </a:t>
            </a:r>
            <a:r>
              <a:rPr lang="fa-IR" b="1" dirty="0" smtClean="0">
                <a:solidFill>
                  <a:schemeClr val="tx1"/>
                </a:solidFill>
                <a:cs typeface="B Titr" pitchFamily="2" charset="-78"/>
              </a:rPr>
              <a:t>حرفه</a:t>
            </a:r>
            <a:r>
              <a:rPr lang="fa-IR" b="1" dirty="0" smtClean="0">
                <a:solidFill>
                  <a:schemeClr val="tx1"/>
                </a:solidFill>
              </a:rPr>
              <a:t> </a:t>
            </a:r>
            <a:r>
              <a:rPr lang="fa-IR" b="1" dirty="0" smtClean="0">
                <a:solidFill>
                  <a:schemeClr val="tx1"/>
                </a:solidFill>
                <a:cs typeface="B Titr" pitchFamily="2" charset="-78"/>
              </a:rPr>
              <a:t>حسابداری</a:t>
            </a:r>
            <a:r>
              <a:rPr lang="fa-IR" b="1" dirty="0" smtClean="0">
                <a:solidFill>
                  <a:schemeClr val="tx1"/>
                </a:solidFill>
              </a:rPr>
              <a:t>:</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از دیدگاه آیین رفتار حرفه ای ، اهداف حرفه حسابداری عبارت است از :</a:t>
            </a:r>
            <a:endParaRPr lang="en-US" dirty="0" smtClean="0">
              <a:cs typeface="B Nazanin" pitchFamily="2" charset="-78"/>
            </a:endParaRPr>
          </a:p>
          <a:p>
            <a:pPr lvl="0" algn="just" rtl="1"/>
            <a:r>
              <a:rPr lang="fa-IR" dirty="0" smtClean="0">
                <a:cs typeface="B Nazanin" pitchFamily="2" charset="-78"/>
              </a:rPr>
              <a:t>دست یابی به بهترین اصول و ضوابط حرفه ای</a:t>
            </a:r>
            <a:endParaRPr lang="en-US" dirty="0" smtClean="0">
              <a:cs typeface="B Nazanin" pitchFamily="2" charset="-78"/>
            </a:endParaRPr>
          </a:p>
          <a:p>
            <a:pPr lvl="0" algn="just" rtl="1"/>
            <a:r>
              <a:rPr lang="fa-IR" dirty="0" smtClean="0">
                <a:cs typeface="B Nazanin" pitchFamily="2" charset="-78"/>
              </a:rPr>
              <a:t>اجرای عملیات در بالا ترین سطح ممکن بر اساس اصول و ضوابط حرفه ای</a:t>
            </a:r>
            <a:endParaRPr lang="en-US" dirty="0" smtClean="0">
              <a:cs typeface="B Nazanin" pitchFamily="2" charset="-78"/>
            </a:endParaRPr>
          </a:p>
          <a:p>
            <a:pPr lvl="0" algn="just" rtl="1"/>
            <a:r>
              <a:rPr lang="fa-IR" dirty="0" smtClean="0">
                <a:cs typeface="B Nazanin" pitchFamily="2" charset="-78"/>
              </a:rPr>
              <a:t>تامین منافع عمومی </a:t>
            </a:r>
            <a:endParaRPr lang="en-US" dirty="0" smtClean="0">
              <a:cs typeface="B Nazanin" pitchFamily="2" charset="-78"/>
            </a:endParaRPr>
          </a:p>
          <a:p>
            <a:endParaRPr lang="en-US" dirty="0"/>
          </a:p>
        </p:txBody>
      </p:sp>
      <p:pic>
        <p:nvPicPr>
          <p:cNvPr id="4" name="Picture 3" descr="goals_image_al_anderson.jpg"/>
          <p:cNvPicPr>
            <a:picLocks noChangeAspect="1"/>
          </p:cNvPicPr>
          <p:nvPr/>
        </p:nvPicPr>
        <p:blipFill>
          <a:blip r:embed="rId2"/>
          <a:stretch>
            <a:fillRect/>
          </a:stretch>
        </p:blipFill>
        <p:spPr>
          <a:xfrm>
            <a:off x="990600" y="3279980"/>
            <a:ext cx="6781800" cy="3063670"/>
          </a:xfrm>
          <a:prstGeom prst="rect">
            <a:avLst/>
          </a:prstGeo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tx1"/>
                </a:solidFill>
                <a:cs typeface="B Titr" pitchFamily="2" charset="-78"/>
              </a:rPr>
              <a:t>تحقق اهداف فوق مستلزم تامین موارد زیر است:</a:t>
            </a:r>
            <a:r>
              <a:rPr lang="en-US" dirty="0" smtClean="0">
                <a:solidFill>
                  <a:schemeClr val="tx1"/>
                </a:solidFill>
                <a:cs typeface="B Titr" pitchFamily="2" charset="-78"/>
              </a:rPr>
              <a:t/>
            </a:r>
            <a:br>
              <a:rPr lang="en-US" dirty="0" smtClean="0">
                <a:solidFill>
                  <a:schemeClr val="tx1"/>
                </a:solidFill>
                <a:cs typeface="B Titr" pitchFamily="2" charset="-78"/>
              </a:rPr>
            </a:br>
            <a:endParaRPr lang="en-US" dirty="0">
              <a:solidFill>
                <a:schemeClr val="tx1"/>
              </a:solidFill>
              <a:cs typeface="B Titr" pitchFamily="2" charset="-78"/>
            </a:endParaRPr>
          </a:p>
        </p:txBody>
      </p:sp>
      <p:sp>
        <p:nvSpPr>
          <p:cNvPr id="3" name="Content Placeholder 2"/>
          <p:cNvSpPr>
            <a:spLocks noGrp="1"/>
          </p:cNvSpPr>
          <p:nvPr>
            <p:ph sz="quarter" idx="1"/>
          </p:nvPr>
        </p:nvSpPr>
        <p:spPr/>
        <p:txBody>
          <a:bodyPr/>
          <a:lstStyle/>
          <a:p>
            <a:pPr lvl="0" algn="just" rtl="1"/>
            <a:r>
              <a:rPr lang="fa-IR" dirty="0" smtClean="0">
                <a:cs typeface="B Nazanin" pitchFamily="2" charset="-78"/>
              </a:rPr>
              <a:t>اعتبار – جامعه به اطلاعات و سیستم های اطلاعاتی قابل اتکا و معتبر نیاز دارد .</a:t>
            </a:r>
            <a:endParaRPr lang="en-US" dirty="0" smtClean="0">
              <a:cs typeface="B Nazanin" pitchFamily="2" charset="-78"/>
            </a:endParaRPr>
          </a:p>
          <a:p>
            <a:pPr lvl="0" algn="just" rtl="1"/>
            <a:r>
              <a:rPr lang="fa-IR" dirty="0" smtClean="0">
                <a:cs typeface="B Nazanin" pitchFamily="2" charset="-78"/>
              </a:rPr>
              <a:t>حرفه ای بودن – افراد حرفه ای در زمینه حسابداری حرفه ای باید به سادگی توسط صاحبکاران ، کارفرمایان و سایر اشخاص ذینفع ، قابل تشخیص و شناسایی باشد .</a:t>
            </a:r>
            <a:endParaRPr lang="en-US" dirty="0" smtClean="0">
              <a:cs typeface="B Nazanin" pitchFamily="2" charset="-78"/>
            </a:endParaRPr>
          </a:p>
          <a:p>
            <a:pPr lvl="0" algn="just" rtl="1"/>
            <a:r>
              <a:rPr lang="fa-IR" dirty="0" smtClean="0">
                <a:cs typeface="B Nazanin" pitchFamily="2" charset="-78"/>
              </a:rPr>
              <a:t>کیفیت خدمات – اطمینان از اینکه کلیه خدمات ارائه شده توسط حسابداران رسمی باید مطمئن شوند چهارچوبی برای رفتار حرفه ای وجود دارد که ناظر بر ارائه آن خدمات است .</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solidFill>
                  <a:schemeClr val="tx1"/>
                </a:solidFill>
                <a:cs typeface="B Titr" pitchFamily="2" charset="-78"/>
              </a:rPr>
              <a:t>اصول بنیادی</a:t>
            </a:r>
            <a:endParaRPr lang="en-US" dirty="0">
              <a:solidFill>
                <a:schemeClr val="tx1"/>
              </a:solidFill>
              <a:cs typeface="B Titr" pitchFamily="2" charset="-78"/>
            </a:endParaRPr>
          </a:p>
        </p:txBody>
      </p:sp>
      <p:sp>
        <p:nvSpPr>
          <p:cNvPr id="3" name="Content Placeholder 2"/>
          <p:cNvSpPr>
            <a:spLocks noGrp="1"/>
          </p:cNvSpPr>
          <p:nvPr>
            <p:ph sz="quarter" idx="1"/>
          </p:nvPr>
        </p:nvSpPr>
        <p:spPr/>
        <p:txBody>
          <a:bodyPr/>
          <a:lstStyle/>
          <a:p>
            <a:pPr algn="just" rtl="1"/>
            <a:r>
              <a:rPr lang="fa-IR" dirty="0" smtClean="0">
                <a:cs typeface="B Nazanin" pitchFamily="2" charset="-78"/>
              </a:rPr>
              <a:t>اصول بنیادی آیین رفتار حرفه ای ، اعضا رادر اجرای مسئولیت های حرفه ای راهنمایی نموده و باورهای زیربنایی مربوط به رفتار و عملکرد حرفه ای را بیان می کند .</a:t>
            </a:r>
            <a:endParaRPr lang="en-US" dirty="0" smtClean="0">
              <a:cs typeface="B Nazanin" pitchFamily="2" charset="-78"/>
            </a:endParaRPr>
          </a:p>
          <a:p>
            <a:pPr lvl="8"/>
            <a:endParaRPr lang="en-US" dirty="0"/>
          </a:p>
        </p:txBody>
      </p:sp>
      <p:pic>
        <p:nvPicPr>
          <p:cNvPr id="4" name="Picture 3" descr="pic036.jpg"/>
          <p:cNvPicPr>
            <a:picLocks noChangeAspect="1"/>
          </p:cNvPicPr>
          <p:nvPr/>
        </p:nvPicPr>
        <p:blipFill>
          <a:blip r:embed="rId2"/>
          <a:stretch>
            <a:fillRect/>
          </a:stretch>
        </p:blipFill>
        <p:spPr>
          <a:xfrm>
            <a:off x="914400" y="3200400"/>
            <a:ext cx="6629400" cy="3302000"/>
          </a:xfrm>
          <a:prstGeom prst="rect">
            <a:avLst/>
          </a:prstGeom>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tx1"/>
                </a:solidFill>
                <a:cs typeface="B Titr" pitchFamily="2" charset="-78"/>
              </a:rPr>
              <a:t>این اصول بنیادین عبارتند از :</a:t>
            </a:r>
            <a:r>
              <a:rPr lang="en-US" dirty="0" smtClean="0">
                <a:solidFill>
                  <a:schemeClr val="tx1"/>
                </a:solidFill>
                <a:cs typeface="B Titr" pitchFamily="2" charset="-78"/>
              </a:rPr>
              <a:t/>
            </a:r>
            <a:br>
              <a:rPr lang="en-US" dirty="0" smtClean="0">
                <a:solidFill>
                  <a:schemeClr val="tx1"/>
                </a:solidFill>
                <a:cs typeface="B Titr" pitchFamily="2" charset="-78"/>
              </a:rPr>
            </a:br>
            <a:endParaRPr lang="en-US" dirty="0">
              <a:solidFill>
                <a:schemeClr val="tx1"/>
              </a:solidFill>
              <a:cs typeface="B Titr" pitchFamily="2" charset="-78"/>
            </a:endParaRPr>
          </a:p>
        </p:txBody>
      </p:sp>
      <p:sp>
        <p:nvSpPr>
          <p:cNvPr id="3" name="Content Placeholder 2"/>
          <p:cNvSpPr>
            <a:spLocks noGrp="1"/>
          </p:cNvSpPr>
          <p:nvPr>
            <p:ph sz="quarter" idx="1"/>
          </p:nvPr>
        </p:nvSpPr>
        <p:spPr/>
        <p:txBody>
          <a:bodyPr>
            <a:normAutofit fontScale="85000" lnSpcReduction="20000"/>
          </a:bodyPr>
          <a:lstStyle/>
          <a:p>
            <a:pPr lvl="0" algn="just" rtl="1"/>
            <a:r>
              <a:rPr lang="fa-IR" dirty="0" smtClean="0">
                <a:cs typeface="B Nazanin" pitchFamily="2" charset="-78"/>
              </a:rPr>
              <a:t>درستکاری – حسابدار رسمی باید در انجام خدمات حرفه ای خود درستکار باشد .</a:t>
            </a:r>
            <a:endParaRPr lang="en-US" dirty="0" smtClean="0">
              <a:cs typeface="B Nazanin" pitchFamily="2" charset="-78"/>
            </a:endParaRPr>
          </a:p>
          <a:p>
            <a:pPr lvl="0" algn="just" rtl="1"/>
            <a:r>
              <a:rPr lang="fa-IR" dirty="0" smtClean="0">
                <a:cs typeface="B Nazanin" pitchFamily="2" charset="-78"/>
              </a:rPr>
              <a:t>بیطرفی – حسابدار رسمی باید بیطرف باشد و نباید اجازه دهد هرگونه پیش داوری ، جانب داری ، تضاد منافع یا نفوذ دیگران ، بی طرفی خود را در ارائه خدمات حرفه ای مخدوش کند .</a:t>
            </a:r>
            <a:endParaRPr lang="en-US" dirty="0" smtClean="0">
              <a:cs typeface="B Nazanin" pitchFamily="2" charset="-78"/>
            </a:endParaRPr>
          </a:p>
          <a:p>
            <a:pPr lvl="0" algn="just" rtl="1"/>
            <a:r>
              <a:rPr lang="fa-IR" dirty="0" smtClean="0">
                <a:cs typeface="B Nazanin" pitchFamily="2" charset="-78"/>
              </a:rPr>
              <a:t>صلاحیت و مراقبت حرفه ای – حسابدار رسمی باید خدمات حرفه ای را با دقت ، شایستگی و پشت کار انجام دهد. وی همواره موظف است میزان دانش و مهارت حرفه ای خودرا در سطحی نگاه دارد که بتوان اطمینان حاصل کرد خدمات وی به گونه ای قابل قبول و مبتنی بر آخرین تحولات در حرفه و قوانین و مقررات ارائه می شود .</a:t>
            </a:r>
            <a:endParaRPr lang="en-US" dirty="0" smtClean="0">
              <a:cs typeface="B Nazanin" pitchFamily="2" charset="-78"/>
            </a:endParaRPr>
          </a:p>
          <a:p>
            <a:pPr lvl="0" algn="just" rtl="1"/>
            <a:r>
              <a:rPr lang="fa-IR" dirty="0" smtClean="0">
                <a:cs typeface="B Nazanin" pitchFamily="2" charset="-78"/>
              </a:rPr>
              <a:t>رازداری – حسابدار رسمی باید به محرمانه بودن اطلاعاتی که در جریان ازائه خدمات حرفه ای خود به دست می آورد ، توجه کند و نباید چنین اطلاعاتی را بدون مجوز صریح صاحبکار یا کارفرما استفاده و یا افشا کند ، مگرآنکه از نظر قانونی یا حرفه ای حق یا مسئولیت افشای آن را داشته باشد .</a:t>
            </a:r>
            <a:endParaRPr lang="en-US" dirty="0" smtClean="0">
              <a:cs typeface="B Nazanin" pitchFamily="2" charset="-78"/>
            </a:endParaRPr>
          </a:p>
          <a:p>
            <a:pPr lvl="0" algn="just" rtl="1"/>
            <a:r>
              <a:rPr lang="fa-IR" dirty="0" smtClean="0">
                <a:cs typeface="B Nazanin" pitchFamily="2" charset="-78"/>
              </a:rPr>
              <a:t>رفتار حرفه ای – حسابدار رسمی باید به گونه ای عمل کند که با حسن شهرت حرفه ای او سازگار باشد و از انجام اعمالی بپرهیزد که ممکن است اعتبار حرفه را خدشه دار کند .</a:t>
            </a:r>
            <a:endParaRPr lang="en-US" dirty="0" smtClean="0">
              <a:cs typeface="B Nazanin" pitchFamily="2" charset="-78"/>
            </a:endParaRPr>
          </a:p>
          <a:p>
            <a:pPr lvl="0" algn="just" rtl="1"/>
            <a:r>
              <a:rPr lang="fa-IR" dirty="0" smtClean="0">
                <a:cs typeface="B Nazanin" pitchFamily="2" charset="-78"/>
              </a:rPr>
              <a:t>اصول و ضوابط حرفه ای – حسابدار رسمی باید خدمات تخصصی حرفه ای را مطابق اصول و ضوابط حرفه ای انجام دهد و همچنین درخواست های صاحب کار یا کارفرماهای خودرا به گونه ای با مهارت و دقت انجام دهد که با الزامات درستکاری ، بیطریفی و در مورد حسابداران رسمی شاغل ، با استقلال وی سازگار باشد.</a:t>
            </a:r>
            <a:endParaRPr lang="en-US" dirty="0" smtClean="0">
              <a:cs typeface="B Nazanin" pitchFamily="2" charset="-78"/>
            </a:endParaRPr>
          </a:p>
          <a:p>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116</TotalTime>
  <Words>3246</Words>
  <Application>Microsoft Office PowerPoint</Application>
  <PresentationFormat>On-screen Show (4:3)</PresentationFormat>
  <Paragraphs>142</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B Nazanin</vt:lpstr>
      <vt:lpstr>B Titr</vt:lpstr>
      <vt:lpstr>Century Schoolbook</vt:lpstr>
      <vt:lpstr>Times New Roman</vt:lpstr>
      <vt:lpstr>Wingdings</vt:lpstr>
      <vt:lpstr>Wingdings 2</vt:lpstr>
      <vt:lpstr>Oriel</vt:lpstr>
      <vt:lpstr>PowerPoint Presentation</vt:lpstr>
      <vt:lpstr>عنوان :  آیین رفتار حرفه ای و مسئولیت های قانونی حسابرسان</vt:lpstr>
      <vt:lpstr>آیین رفتار حرفه ای و مسئولیت های قانونی حسابرسان </vt:lpstr>
      <vt:lpstr>ویژگی های تمام حرفه ها</vt:lpstr>
      <vt:lpstr>آیین رفتار حرفه ای در حسابرسی مستقل</vt:lpstr>
      <vt:lpstr>اهداف حرفه حسابداری: </vt:lpstr>
      <vt:lpstr>تحقق اهداف فوق مستلزم تامین موارد زیر است: </vt:lpstr>
      <vt:lpstr>اصول بنیادی</vt:lpstr>
      <vt:lpstr>این اصول بنیادین عبارتند از : </vt:lpstr>
      <vt:lpstr>احکام : </vt:lpstr>
      <vt:lpstr>بخش اول : احکام قابل اجرا توسط کلیه حسابداران رسمی</vt:lpstr>
      <vt:lpstr>PowerPoint Presentation</vt:lpstr>
      <vt:lpstr>PowerPoint Presentation</vt:lpstr>
      <vt:lpstr>PowerPoint Presentation</vt:lpstr>
      <vt:lpstr>بخش دوم – احکام قابل اجرا توسط حسابداران رسمی شاغل</vt:lpstr>
      <vt:lpstr>داشتن هرگونه رابطه شغلی با صاحبکار</vt:lpstr>
      <vt:lpstr>ارائه خدمات تخصصی حرفه ای به صاحبکاران</vt:lpstr>
      <vt:lpstr>PowerPoint Presentation</vt:lpstr>
      <vt:lpstr>صلاحیت حرفه ای </vt:lpstr>
      <vt:lpstr>حق الزحمه </vt:lpstr>
      <vt:lpstr>فعالیت های ناسازگار با حرفه حسابدار رسمی شاغل </vt:lpstr>
      <vt:lpstr>پذیرش کار جدید: </vt:lpstr>
      <vt:lpstr>استخدام کارکنان شاغل نزد حسابداران رسمی و موسسات حسابرسی دیگر </vt:lpstr>
      <vt:lpstr>ارائه گزارش(نتیجه)خدمات حرفه ای </vt:lpstr>
      <vt:lpstr>آگهی و تبلیغات : </vt:lpstr>
      <vt:lpstr>احکام قابل اجرا توسط حسابداران رسمی غیر شاغل</vt:lpstr>
      <vt:lpstr>PowerPoint Presentation</vt:lpstr>
      <vt:lpstr>مسئولیت های قانونی حسابرسان</vt:lpstr>
      <vt:lpstr>مسئولیت حسابرسان در مقابل صاحبکاران و اشخاص ثالث: </vt:lpstr>
      <vt:lpstr>مسئولیت حسابرسان نسبت به کشف اشتباهات و تخلفات(تقلب) : </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آیین رفتار حرفه ای و مسئولیت های قانونی حسابرسان</dc:title>
  <dc:creator>Mst</dc:creator>
  <cp:lastModifiedBy>MRT www.Win2Farsi.com</cp:lastModifiedBy>
  <cp:revision>44</cp:revision>
  <dcterms:created xsi:type="dcterms:W3CDTF">2014-03-03T12:08:50Z</dcterms:created>
  <dcterms:modified xsi:type="dcterms:W3CDTF">2017-01-21T20:43:27Z</dcterms:modified>
</cp:coreProperties>
</file>