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7800" y="1295400"/>
            <a:ext cx="4495800" cy="1752600"/>
          </a:xfrm>
        </p:spPr>
        <p:txBody>
          <a:bodyPr/>
          <a:lstStyle>
            <a:lvl1pPr>
              <a:defRPr sz="6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00200" y="3886200"/>
            <a:ext cx="4419600" cy="1752600"/>
          </a:xfrm>
          <a:effectLst>
            <a:outerShdw dist="35921" dir="2700000" algn="ctr" rotWithShape="0">
              <a:schemeClr val="bg2"/>
            </a:outerShdw>
          </a:effectLst>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E764205C-EDC5-4CB2-9312-E88A96827903}" type="datetimeFigureOut">
              <a:rPr lang="en-US" smtClean="0"/>
              <a:t>1/27/2017</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3150" y="609600"/>
            <a:ext cx="14668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609600"/>
            <a:ext cx="42481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81200"/>
            <a:ext cx="285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981200"/>
            <a:ext cx="285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64205C-EDC5-4CB2-9312-E88A96827903}" type="datetimeFigureOut">
              <a:rPr lang="en-US" smtClean="0"/>
              <a:t>1/27/2017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D3575B-D274-4EF0-BBF1-FAB11F5738F6}"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609600"/>
            <a:ext cx="49530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981200"/>
            <a:ext cx="5867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764205C-EDC5-4CB2-9312-E88A96827903}" type="datetimeFigureOut">
              <a:rPr lang="en-US" smtClean="0"/>
              <a:t>1/27/2017</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D3575B-D274-4EF0-BBF1-FAB11F5738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Comic Sans MS" pitchFamily="66" charset="0"/>
        </a:defRPr>
      </a:lvl2pPr>
      <a:lvl3pPr algn="ctr" rtl="0" eaLnBrk="1" fontAlgn="base" hangingPunct="1">
        <a:spcBef>
          <a:spcPct val="0"/>
        </a:spcBef>
        <a:spcAft>
          <a:spcPct val="0"/>
        </a:spcAft>
        <a:defRPr sz="4400" b="1" i="1">
          <a:solidFill>
            <a:schemeClr val="tx2"/>
          </a:solidFill>
          <a:latin typeface="Comic Sans MS" pitchFamily="66" charset="0"/>
        </a:defRPr>
      </a:lvl3pPr>
      <a:lvl4pPr algn="ctr" rtl="0" eaLnBrk="1" fontAlgn="base" hangingPunct="1">
        <a:spcBef>
          <a:spcPct val="0"/>
        </a:spcBef>
        <a:spcAft>
          <a:spcPct val="0"/>
        </a:spcAft>
        <a:defRPr sz="4400" b="1" i="1">
          <a:solidFill>
            <a:schemeClr val="tx2"/>
          </a:solidFill>
          <a:latin typeface="Comic Sans MS" pitchFamily="66" charset="0"/>
        </a:defRPr>
      </a:lvl4pPr>
      <a:lvl5pPr algn="ctr" rtl="0" eaLnBrk="1" fontAlgn="base" hangingPunct="1">
        <a:spcBef>
          <a:spcPct val="0"/>
        </a:spcBef>
        <a:spcAft>
          <a:spcPct val="0"/>
        </a:spcAft>
        <a:defRPr sz="4400" b="1" i="1">
          <a:solidFill>
            <a:schemeClr val="tx2"/>
          </a:solidFill>
          <a:latin typeface="Comic Sans MS" pitchFamily="66" charset="0"/>
        </a:defRPr>
      </a:lvl5pPr>
      <a:lvl6pPr marL="457200" algn="ctr" rtl="0" eaLnBrk="1" fontAlgn="base" hangingPunct="1">
        <a:spcBef>
          <a:spcPct val="0"/>
        </a:spcBef>
        <a:spcAft>
          <a:spcPct val="0"/>
        </a:spcAft>
        <a:defRPr sz="4400" b="1" i="1">
          <a:solidFill>
            <a:schemeClr val="tx2"/>
          </a:solidFill>
          <a:latin typeface="Comic Sans MS" pitchFamily="66" charset="0"/>
        </a:defRPr>
      </a:lvl6pPr>
      <a:lvl7pPr marL="914400" algn="ctr" rtl="0" eaLnBrk="1" fontAlgn="base" hangingPunct="1">
        <a:spcBef>
          <a:spcPct val="0"/>
        </a:spcBef>
        <a:spcAft>
          <a:spcPct val="0"/>
        </a:spcAft>
        <a:defRPr sz="4400" b="1" i="1">
          <a:solidFill>
            <a:schemeClr val="tx2"/>
          </a:solidFill>
          <a:latin typeface="Comic Sans MS" pitchFamily="66" charset="0"/>
        </a:defRPr>
      </a:lvl7pPr>
      <a:lvl8pPr marL="1371600" algn="ctr" rtl="0" eaLnBrk="1" fontAlgn="base" hangingPunct="1">
        <a:spcBef>
          <a:spcPct val="0"/>
        </a:spcBef>
        <a:spcAft>
          <a:spcPct val="0"/>
        </a:spcAft>
        <a:defRPr sz="4400" b="1" i="1">
          <a:solidFill>
            <a:schemeClr val="tx2"/>
          </a:solidFill>
          <a:latin typeface="Comic Sans MS" pitchFamily="66" charset="0"/>
        </a:defRPr>
      </a:lvl8pPr>
      <a:lvl9pPr marL="1828800" algn="ctr" rtl="0" eaLnBrk="1" fontAlgn="base" hangingPunct="1">
        <a:spcBef>
          <a:spcPct val="0"/>
        </a:spcBef>
        <a:spcAft>
          <a:spcPct val="0"/>
        </a:spcAft>
        <a:defRPr sz="4400" b="1" i="1">
          <a:solidFill>
            <a:schemeClr val="tx2"/>
          </a:solidFill>
          <a:latin typeface="Comic Sans MS" pitchFamily="66" charset="0"/>
        </a:defRPr>
      </a:lvl9pPr>
    </p:titleStyle>
    <p:body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mellah8.jpg"/>
          <p:cNvPicPr>
            <a:picLocks noChangeAspect="1"/>
          </p:cNvPicPr>
          <p:nvPr/>
        </p:nvPicPr>
        <p:blipFill>
          <a:blip r:embed="rId2" cstate="print"/>
          <a:stretch>
            <a:fillRect/>
          </a:stretch>
        </p:blipFill>
        <p:spPr>
          <a:xfrm>
            <a:off x="1928794" y="1714488"/>
            <a:ext cx="3619525" cy="2500330"/>
          </a:xfrm>
          <a:prstGeom prst="rect">
            <a:avLst/>
          </a:prstGeo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آیندۀ ی میهن اسلامی</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indent="15875" algn="just" rtl="1">
              <a:buNone/>
            </a:pPr>
            <a:r>
              <a:rPr lang="fa-IR" sz="1600" i="0" dirty="0" smtClean="0">
                <a:cs typeface="B Nazanin" pitchFamily="2" charset="-78"/>
              </a:rPr>
              <a:t>در يک نگاه کلي مطالبی که بايد حول مساله انتخاب رشته تحصيلی و شغلي مد نظر قرار عبارتند از:</a:t>
            </a:r>
          </a:p>
          <a:p>
            <a:pPr indent="15875" algn="just" rtl="1">
              <a:buNone/>
            </a:pPr>
            <a:r>
              <a:rPr lang="fa-IR" sz="1600" i="0" dirty="0" smtClean="0">
                <a:cs typeface="B Nazanin" pitchFamily="2" charset="-78"/>
              </a:rPr>
              <a:t>تمام انسان‏ها اغلب با شروع رشد و بالندگی ، دو نوع هدف را دنبال می‏کنند . </a:t>
            </a:r>
            <a:br>
              <a:rPr lang="fa-IR" sz="1600" i="0" dirty="0" smtClean="0">
                <a:cs typeface="B Nazanin" pitchFamily="2" charset="-78"/>
              </a:rPr>
            </a:br>
            <a:r>
              <a:rPr lang="fa-IR" sz="1600" i="0" dirty="0" smtClean="0">
                <a:cs typeface="B Nazanin" pitchFamily="2" charset="-78"/>
              </a:rPr>
              <a:t>1- هدف فردی : اميال و آرزوهای فرد </a:t>
            </a:r>
          </a:p>
          <a:p>
            <a:pPr indent="15875" algn="just" rtl="1">
              <a:buNone/>
            </a:pPr>
            <a:r>
              <a:rPr lang="fa-IR" sz="1600" i="0" dirty="0" smtClean="0">
                <a:cs typeface="B Nazanin" pitchFamily="2" charset="-78"/>
              </a:rPr>
              <a:t>2- هدف اجتماعی و آرمان‏گرايانه : در برگيرنده رشد و شکوفايی جامعه و خدمت به </a:t>
            </a:r>
          </a:p>
          <a:p>
            <a:pPr indent="15875" algn="just" rtl="1">
              <a:buNone/>
            </a:pPr>
            <a:r>
              <a:rPr lang="fa-IR" sz="1600" i="0" dirty="0" smtClean="0">
                <a:cs typeface="B Nazanin" pitchFamily="2" charset="-78"/>
              </a:rPr>
              <a:t>مردم </a:t>
            </a:r>
          </a:p>
          <a:p>
            <a:pPr indent="15875" algn="just" rtl="1">
              <a:buNone/>
            </a:pPr>
            <a:r>
              <a:rPr lang="fa-IR" sz="1600" i="0" dirty="0" smtClean="0">
                <a:cs typeface="B Nazanin" pitchFamily="2" charset="-78"/>
              </a:rPr>
              <a:t>فرد موفق کسی است که بتواندطوری اين دو هدف (فردی ـ اجتماعی) را ادغام کند که در نهايت نتيجه‏ای رضايت‏بخش به دست آيد.اين جاست که اهميّت بحث مشاوره تحصيلی ـ شغلی با توجه به اينکه تحصيلات، اساس و پايه اشتغال هر فرد در آينده اوست، خود را نشان می دهد.</a:t>
            </a: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071546"/>
            <a:ext cx="5867400" cy="5024454"/>
          </a:xfrm>
        </p:spPr>
        <p:txBody>
          <a:bodyPr/>
          <a:lstStyle/>
          <a:p>
            <a:pPr algn="just" rtl="1"/>
            <a:r>
              <a:rPr lang="fa-IR" sz="1800" dirty="0" smtClean="0">
                <a:cs typeface="B Nazanin" pitchFamily="2" charset="-78"/>
              </a:rPr>
              <a:t>در واقع عقيده ما بر اين است که اگر فرد امکان اين را نداشته باشد که با اطلاعات صحيح و دقيق، دست به انتخاب رشته بزند، بدين معناست که نمی تواند در آينده، شغل مناسبی داشته باشد .زيرا چنين فردی که نتوانسته شغل مناسبی برای خود انتخاب کنددر هدف اوّل (فردی) ضربه ديده و در ادامه، هدف دوم او (اجتماعی و آرمانی) نيز به مخاطره می‏افتد. لذا هرفردی بايد برای اجتناب از آسيب‏های روانی و مادّی انتخاب نادرست رشته تحصيلی وبدنبال آن آينده شغلی خود ، با رعايت يکسری موازين و اطلاعات دست به انتخاب رشته بزند؛زيرا در مراکز مشاوره به صورت تجربی ديده شده که افراد متعددی با شکايت از افسردگی مراجعه کرده اند ولی پس از بررسی ريشه‏ها و علل افسردگی ايشان پی برده‏ شده که اين شخص با داشتن تحصيلات عالی و شغل به ظاهر مناسب، دچار نوعی رکود ، سردرگمی شده و همين امر در دراز مدت باعث افسردگی وی شده فقط به اين دليل که به آن رشته و به آن شغل، علاقه نداشته است.</a:t>
            </a:r>
            <a:endParaRPr lang="en-US" sz="1800" dirty="0">
              <a:cs typeface="B Nazanin" pitchFamily="2" charset="-78"/>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عواملی که در انتخاب رشته تحصيلی و شغل تايثر دارند.</a:t>
            </a:r>
            <a:endParaRPr lang="en-US" sz="36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endParaRPr>
          </a:p>
        </p:txBody>
      </p:sp>
      <p:sp>
        <p:nvSpPr>
          <p:cNvPr id="3" name="Content Placeholder 2"/>
          <p:cNvSpPr>
            <a:spLocks noGrp="1"/>
          </p:cNvSpPr>
          <p:nvPr>
            <p:ph idx="1"/>
          </p:nvPr>
        </p:nvSpPr>
        <p:spPr/>
        <p:txBody>
          <a:bodyPr/>
          <a:lstStyle/>
          <a:p>
            <a:pPr algn="just" rtl="1"/>
            <a:r>
              <a:rPr lang="fa-IR" sz="1600" dirty="0" smtClean="0">
                <a:cs typeface="B Nazanin" pitchFamily="2" charset="-78"/>
              </a:rPr>
              <a:t>1.استعداد و علاقه افراد.</a:t>
            </a:r>
          </a:p>
          <a:p>
            <a:pPr algn="just" rtl="1"/>
            <a:r>
              <a:rPr lang="fa-IR" sz="1600" dirty="0" smtClean="0">
                <a:cs typeface="B Nazanin" pitchFamily="2" charset="-78"/>
              </a:rPr>
              <a:t>2. حساسيت خانواده و اطرافيان وی</a:t>
            </a:r>
          </a:p>
          <a:p>
            <a:pPr algn="just" rtl="1"/>
            <a:r>
              <a:rPr lang="fa-IR" sz="1600" dirty="0" smtClean="0">
                <a:cs typeface="B Nazanin" pitchFamily="2" charset="-78"/>
              </a:rPr>
              <a:t>3. انتظارات فرد از زندگي آينده از نظر سطح درآمد ،جايگاه اجتماعی و...</a:t>
            </a:r>
          </a:p>
          <a:p>
            <a:pPr algn="just" rtl="1"/>
            <a:r>
              <a:rPr lang="fa-IR" sz="1600" dirty="0" smtClean="0">
                <a:cs typeface="B Nazanin" pitchFamily="2" charset="-78"/>
              </a:rPr>
              <a:t>4. توانايي تحمل مشكلات</a:t>
            </a:r>
          </a:p>
          <a:p>
            <a:pPr algn="just" rtl="1"/>
            <a:r>
              <a:rPr lang="fa-IR" sz="1600" dirty="0" smtClean="0">
                <a:cs typeface="B Nazanin" pitchFamily="2" charset="-78"/>
              </a:rPr>
              <a:t>5. نياز جامعه</a:t>
            </a:r>
          </a:p>
          <a:p>
            <a:pPr algn="just" rtl="1"/>
            <a:r>
              <a:rPr lang="fa-IR" sz="1600" dirty="0" smtClean="0">
                <a:cs typeface="B Nazanin" pitchFamily="2" charset="-78"/>
              </a:rPr>
              <a:t>6.ميزان رعايت احکام الهی و عرف در آن شغل </a:t>
            </a:r>
          </a:p>
          <a:p>
            <a:pPr algn="just" rtl="1"/>
            <a:r>
              <a:rPr lang="fa-IR" sz="1600" dirty="0" smtClean="0">
                <a:cs typeface="B Nazanin" pitchFamily="2" charset="-78"/>
              </a:rPr>
              <a:t>7 حال که دانستيد عوامل متفاوتي ممکن است بر نگاه ما به آينده شغلي تاثير گذار باشد با يد بگوييم که وضعيت کنوني جوامع براثر تاثيرات تکنولوژي هاي جديد به گونه اي است که باعث شده روان شناسی بر بسياری از وجوه زندگی بشر اثر گذارد و شايد بشود گفت که کاربرد آن در همه جنبه های زندگی افراد گسترده شده است .گرچه همه حوزه هاي روان شناسي در کشورمان فعال نيست اما بايد بگوييم که بازار کار براي رشته هاي موجود نيز به گونه اي است که شما بخواهيد في نفسه از آن به عنوان يکي از رشته هاي تا مين کننده آينده شغلي نام ببريد.</a:t>
            </a:r>
            <a:endParaRPr lang="en-US" sz="1600" b="0" i="0" dirty="0">
              <a:cs typeface="B Nazanin" pitchFamily="2" charset="-78"/>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dsg.com/wp-content/uploads/2014/01/tashkor.jpg"/>
          <p:cNvPicPr>
            <a:picLocks noChangeAspect="1" noChangeArrowheads="1"/>
          </p:cNvPicPr>
          <p:nvPr/>
        </p:nvPicPr>
        <p:blipFill>
          <a:blip r:embed="rId2"/>
          <a:srcRect/>
          <a:stretch>
            <a:fillRect/>
          </a:stretch>
        </p:blipFill>
        <p:spPr bwMode="auto">
          <a:xfrm>
            <a:off x="2000232" y="1071546"/>
            <a:ext cx="5143536" cy="442915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0166" y="2000240"/>
            <a:ext cx="4495800" cy="1752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هفته مشاغل مبارک باد</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28" y="1142984"/>
            <a:ext cx="4495800" cy="1752600"/>
          </a:xfrm>
        </p:spPr>
        <p:txBody>
          <a:bodyPr/>
          <a:lstStyle/>
          <a:p>
            <a:r>
              <a:rPr lang="fa-IR" sz="3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رشته </a:t>
            </a:r>
            <a:r>
              <a:rPr lang="fa-IR" sz="3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تحصیلی دانش آموزان و آیندۀ ی میهن اسلامی</a:t>
            </a:r>
            <a:endParaRPr lang="en-US" sz="3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Subtitle 1"/>
          <p:cNvSpPr>
            <a:spLocks noGrp="1"/>
          </p:cNvSpPr>
          <p:nvPr>
            <p:ph type="subTitle" idx="1"/>
          </p:nvPr>
        </p:nvSpPr>
        <p:spPr/>
        <p:txBody>
          <a:bodyPr/>
          <a:lstStyle/>
          <a:p>
            <a:endParaRPr lang="en-US"/>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رشته تحصیلی دانش آموزان</a:t>
            </a:r>
            <a:endParaRPr lang="en-US" sz="36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algn="just" rtl="1"/>
            <a:r>
              <a:rPr lang="ar-SA" sz="2000" b="0" i="0" dirty="0">
                <a:cs typeface="B Nazanin" pitchFamily="2" charset="-78"/>
              </a:rPr>
              <a:t>هر كس در زندگي بارها دست به انتخاب مي‌زند. چرا كه انتخاب يكي از مهمترين فعاليت‌هاي انسان است. انسان با انتخاب‌هاي خود مسير زندگي‌اش را تعيين مي‌كند انسان آزاد آفريده شده است و به او اين اختيار داده شده است كه در بسياري از موارد آنچه را كه مناسب مي‌داند، برگزيند.به طور مثال كودك يا نوجوان از ميان همه دانش ‌آموزان يا اطرافيان خود تنها عده‌اي را به عنوان دوست خود انتخاب مي‌كند. او براي اين انتخاب دلايل و ملاك‌هاي مختلفي دارد. برخي وقتي راه يا چيزي را انتخاب كردند از كار خود راضي هستند و ديگران به دلايل مختلف انتخاب خود را نادرست مي‌دانند. موارد ديگري هم وجود دارند كه در آنها دست به انتخاب مي‌زنيم</a:t>
            </a:r>
            <a:r>
              <a:rPr lang="en-US" sz="2000" b="0" i="0" dirty="0">
                <a:cs typeface="B Nazanin" pitchFamily="2" charset="-78"/>
              </a:rPr>
              <a:t>. </a:t>
            </a:r>
            <a:r>
              <a:rPr lang="ar-SA" sz="2000" b="0" i="0" dirty="0">
                <a:cs typeface="B Nazanin" pitchFamily="2" charset="-78"/>
              </a:rPr>
              <a:t>انتخاب شغل ، انتخاب همسر ، انتخاب تيم ورزشي و ... از این دسته اند</a:t>
            </a:r>
            <a:r>
              <a:rPr lang="en-US" sz="2000" b="0" i="0" dirty="0">
                <a:cs typeface="B Nazanin" pitchFamily="2" charset="-78"/>
              </a:rPr>
              <a:t>.</a:t>
            </a: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انتخاب رشته تحصيلي اهميت فراواني دارد</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algn="just" rtl="1"/>
            <a:r>
              <a:rPr lang="ar-SA" sz="2400" dirty="0">
                <a:cs typeface="B Nazanin" pitchFamily="2" charset="-78"/>
              </a:rPr>
              <a:t>انتخاب رشته تحصيلي اهميت فراواني دارد زيرا انتخاب نادرست رشته تحصيلي سبب افت علمي كشور، تضييع منابع اقتصادي و انساني، بي تفاوتي و بي انگيزه شدن دانشجو نسبت به مسائل اجتماعي و ايجاد اختلالات رواني در زندگي فردي و اجتماعي دانشجو مي گردد</a:t>
            </a:r>
            <a:r>
              <a:rPr lang="en-US" sz="2400" dirty="0">
                <a:cs typeface="B Nazanin" pitchFamily="2" charset="-78"/>
              </a:rPr>
              <a:t>.</a:t>
            </a:r>
          </a:p>
          <a:p>
            <a:pPr algn="r" rtl="1"/>
            <a:endParaRPr lang="en-US"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28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انتخاب رشته تحصيلي</a:t>
            </a:r>
            <a:r>
              <a:rPr lang="en-US" sz="28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 </a:t>
            </a:r>
            <a:r>
              <a:rPr lang="fa-IR" sz="2800"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
            </a:r>
            <a:br>
              <a:rPr lang="fa-IR" sz="2800"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br>
            <a:r>
              <a:rPr lang="ar-SA" sz="2800"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مقطع تحصيلي </a:t>
            </a:r>
            <a:r>
              <a:rPr lang="ar-SA" sz="28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اول دبيرستان</a:t>
            </a:r>
            <a:endParaRPr lang="en-US" sz="28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endParaRPr>
          </a:p>
        </p:txBody>
      </p:sp>
      <p:sp>
        <p:nvSpPr>
          <p:cNvPr id="3" name="Content Placeholder 2"/>
          <p:cNvSpPr>
            <a:spLocks noGrp="1"/>
          </p:cNvSpPr>
          <p:nvPr>
            <p:ph idx="1"/>
          </p:nvPr>
        </p:nvSpPr>
        <p:spPr/>
        <p:txBody>
          <a:bodyPr/>
          <a:lstStyle/>
          <a:p>
            <a:pPr algn="just" rtl="1"/>
            <a:r>
              <a:rPr lang="ar-SA" sz="2000" dirty="0">
                <a:cs typeface="B Nazanin" pitchFamily="2" charset="-78"/>
              </a:rPr>
              <a:t>انتخاب رشته </a:t>
            </a:r>
            <a:r>
              <a:rPr lang="ar-SA" sz="2000" dirty="0" smtClean="0">
                <a:cs typeface="B Nazanin" pitchFamily="2" charset="-78"/>
              </a:rPr>
              <a:t>تحصيلي</a:t>
            </a:r>
            <a:r>
              <a:rPr lang="en-US" sz="2000" dirty="0" smtClean="0"/>
              <a:t> </a:t>
            </a:r>
            <a:r>
              <a:rPr lang="ar-SA" sz="2000" dirty="0" smtClean="0">
                <a:cs typeface="B Nazanin" pitchFamily="2" charset="-78"/>
              </a:rPr>
              <a:t>يکي </a:t>
            </a:r>
            <a:r>
              <a:rPr lang="ar-SA" sz="2000" dirty="0">
                <a:cs typeface="B Nazanin" pitchFamily="2" charset="-78"/>
              </a:rPr>
              <a:t>از دغدغه هاي مهم دانش آموزان و والدين آن ها مي باشد زيرا انتخاب درست رشته تحصيلي يکي از دلايل موفقيت تحصيلي و شغلي دانش آموزان در آينده مي باشد</a:t>
            </a:r>
            <a:r>
              <a:rPr lang="en-US" sz="2000" dirty="0">
                <a:cs typeface="B Nazanin" pitchFamily="2" charset="-78"/>
              </a:rPr>
              <a:t>. </a:t>
            </a:r>
            <a:endParaRPr lang="fa-IR" sz="2000" dirty="0" smtClean="0">
              <a:cs typeface="B Nazanin" pitchFamily="2" charset="-78"/>
            </a:endParaRPr>
          </a:p>
          <a:p>
            <a:pPr algn="just" rtl="1"/>
            <a:r>
              <a:rPr lang="ar-SA" sz="2000" dirty="0" smtClean="0">
                <a:cs typeface="B Nazanin" pitchFamily="2" charset="-78"/>
              </a:rPr>
              <a:t>براي </a:t>
            </a:r>
            <a:r>
              <a:rPr lang="ar-SA" sz="2000" dirty="0">
                <a:cs typeface="B Nazanin" pitchFamily="2" charset="-78"/>
              </a:rPr>
              <a:t>يک انتخاب رشته درست بايد ويژگي هاي خود دانش آموز از جمله</a:t>
            </a:r>
            <a:r>
              <a:rPr lang="en-US" sz="2000" dirty="0">
                <a:cs typeface="B Nazanin" pitchFamily="2" charset="-78"/>
              </a:rPr>
              <a:t> </a:t>
            </a:r>
            <a:r>
              <a:rPr lang="ar-SA" sz="2000" dirty="0">
                <a:cs typeface="B Nazanin" pitchFamily="2" charset="-78"/>
              </a:rPr>
              <a:t>ميزان بهره هوشي</a:t>
            </a:r>
            <a:r>
              <a:rPr lang="en-US" sz="2000" dirty="0">
                <a:cs typeface="B Nazanin" pitchFamily="2" charset="-78"/>
              </a:rPr>
              <a:t> </a:t>
            </a:r>
            <a:r>
              <a:rPr lang="ar-SA" sz="2000" dirty="0">
                <a:cs typeface="B Nazanin" pitchFamily="2" charset="-78"/>
              </a:rPr>
              <a:t>،</a:t>
            </a:r>
            <a:r>
              <a:rPr lang="en-US" sz="2000" dirty="0">
                <a:cs typeface="B Nazanin" pitchFamily="2" charset="-78"/>
              </a:rPr>
              <a:t> </a:t>
            </a:r>
            <a:r>
              <a:rPr lang="ar-SA" sz="2000" dirty="0">
                <a:cs typeface="B Nazanin" pitchFamily="2" charset="-78"/>
              </a:rPr>
              <a:t>نمرات تحصيلي او</a:t>
            </a:r>
            <a:r>
              <a:rPr lang="en-US" sz="2000" dirty="0">
                <a:cs typeface="B Nazanin" pitchFamily="2" charset="-78"/>
              </a:rPr>
              <a:t> </a:t>
            </a:r>
            <a:r>
              <a:rPr lang="ar-SA" sz="2000" dirty="0">
                <a:cs typeface="B Nazanin" pitchFamily="2" charset="-78"/>
              </a:rPr>
              <a:t>،</a:t>
            </a:r>
            <a:r>
              <a:rPr lang="en-US" sz="2000" dirty="0">
                <a:cs typeface="B Nazanin" pitchFamily="2" charset="-78"/>
              </a:rPr>
              <a:t> </a:t>
            </a:r>
            <a:r>
              <a:rPr lang="ar-SA" sz="2000" dirty="0">
                <a:cs typeface="B Nazanin" pitchFamily="2" charset="-78"/>
              </a:rPr>
              <a:t>تعيين نقاط قوت و ضعف او در دروس مختلف</a:t>
            </a:r>
            <a:r>
              <a:rPr lang="en-US" sz="2000" dirty="0">
                <a:cs typeface="B Nazanin" pitchFamily="2" charset="-78"/>
              </a:rPr>
              <a:t> </a:t>
            </a:r>
            <a:r>
              <a:rPr lang="ar-SA" sz="2000" dirty="0">
                <a:cs typeface="B Nazanin" pitchFamily="2" charset="-78"/>
              </a:rPr>
              <a:t>،</a:t>
            </a:r>
            <a:r>
              <a:rPr lang="en-US" sz="2000" dirty="0">
                <a:cs typeface="B Nazanin" pitchFamily="2" charset="-78"/>
              </a:rPr>
              <a:t> </a:t>
            </a:r>
            <a:r>
              <a:rPr lang="ar-SA" sz="2000" dirty="0">
                <a:cs typeface="B Nazanin" pitchFamily="2" charset="-78"/>
              </a:rPr>
              <a:t>بررسي علايق و استعدادهاي او</a:t>
            </a:r>
            <a:r>
              <a:rPr lang="en-US" sz="2000" dirty="0">
                <a:cs typeface="B Nazanin" pitchFamily="2" charset="-78"/>
              </a:rPr>
              <a:t> </a:t>
            </a:r>
            <a:r>
              <a:rPr lang="ar-SA" sz="2000" dirty="0">
                <a:cs typeface="B Nazanin" pitchFamily="2" charset="-78"/>
              </a:rPr>
              <a:t>در زمينه رشته‌ها و مشاغل مورد بررســي قرار گيرد و والدين در اين زميـــنه مي توانند با دادن اطلاعات فراوان و واقعي و همچنين ايجاد روحيه عالي و اعتماد به نفس قوي در فرزند خود اين توانايي را در او به وجود بياورند تا بتواند بهترين رشته مورد علاقه خود را انتخاب کند</a:t>
            </a:r>
            <a:r>
              <a:rPr lang="en-US" sz="2000" dirty="0">
                <a:cs typeface="B Nazanin" pitchFamily="2" charset="-78"/>
              </a:rPr>
              <a:t>.</a:t>
            </a: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نکته مهم</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752600" y="1714488"/>
            <a:ext cx="5867400" cy="4114800"/>
          </a:xfrm>
        </p:spPr>
        <p:txBody>
          <a:bodyPr/>
          <a:lstStyle/>
          <a:p>
            <a:pPr algn="just" rtl="1"/>
            <a:r>
              <a:rPr lang="en-US" sz="1800" dirty="0">
                <a:cs typeface="B Nazanin" pitchFamily="2" charset="-78"/>
              </a:rPr>
              <a:t> </a:t>
            </a:r>
            <a:r>
              <a:rPr lang="ar-SA" sz="1800" dirty="0">
                <a:cs typeface="B Nazanin" pitchFamily="2" charset="-78"/>
              </a:rPr>
              <a:t>در انتخاب رشته در دبيرستان علاقه و ميزان پيشرفت درسي و انگيزه خود جوش هر دانش آموز به درس هاي اصلي آن رشته تحصيلي است ، يعني دانش آموزان از خواندن و مطالعه درس هاي آن رشته شخصا لذت ببرد و احساس تسلط بر آن درس را در خود احساس کند</a:t>
            </a:r>
            <a:r>
              <a:rPr lang="en-US" sz="1800" dirty="0">
                <a:cs typeface="B Nazanin" pitchFamily="2" charset="-78"/>
              </a:rPr>
              <a:t>.</a:t>
            </a:r>
          </a:p>
          <a:p>
            <a:pPr algn="just" rtl="1"/>
            <a:r>
              <a:rPr lang="ar-SA" sz="1800" dirty="0">
                <a:cs typeface="B Nazanin" pitchFamily="2" charset="-78"/>
              </a:rPr>
              <a:t>رشته تحصيلي که مورد علاقه افراد نباشد باعث از بين رفتن بسياري از لذت ها و موفقيت ها در فرد مي شود و بسيار اتفاق افتاده است که دانش آموزان فعال و با استعداد به خاطر اينکه رشته تحصيلي مناسبي را در دبيرستان انتخاب نکردند در ادامه تحصيل و يا پيدا کردن شغل مرتبط با رشته خود ناکام ماندند</a:t>
            </a:r>
            <a:r>
              <a:rPr lang="en-US" sz="1800" dirty="0">
                <a:cs typeface="B Nazanin" pitchFamily="2" charset="-78"/>
              </a:rPr>
              <a:t>.</a:t>
            </a:r>
          </a:p>
          <a:p>
            <a:pPr algn="just" rtl="1"/>
            <a:r>
              <a:rPr lang="ar-SA" sz="1800" dirty="0" smtClean="0">
                <a:cs typeface="B Nazanin" pitchFamily="2" charset="-78"/>
              </a:rPr>
              <a:t>شناخت </a:t>
            </a:r>
            <a:r>
              <a:rPr lang="ar-SA" sz="1800" dirty="0">
                <a:cs typeface="B Nazanin" pitchFamily="2" charset="-78"/>
              </a:rPr>
              <a:t>رشته و سپس انتخاب رشته در هنگام انتخاب رشته تحصيلي بسيار مهم و موثر مي باشد و والدين ، دانش آموزان ، معلمان ، مشاوران و رسانه ها در شناخت و ارايه رشته هاي مختلف به دانش آموزان وظيفه سنگيني را بر عهده دارند</a:t>
            </a:r>
            <a:r>
              <a:rPr lang="en-US" sz="1800" dirty="0">
                <a:cs typeface="B Nazanin" pitchFamily="2" charset="-78"/>
              </a:rPr>
              <a:t>.</a:t>
            </a:r>
          </a:p>
          <a:p>
            <a:pPr algn="just" rtl="1"/>
            <a:endParaRPr lang="en-US" sz="1800" dirty="0">
              <a:cs typeface="B Nazanin" pitchFamily="2" charset="-78"/>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داشتن علاقه</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752600" y="1981200"/>
            <a:ext cx="5867400" cy="3162312"/>
          </a:xfrm>
        </p:spPr>
        <p:txBody>
          <a:bodyPr/>
          <a:lstStyle/>
          <a:p>
            <a:pPr algn="just" rtl="1"/>
            <a:r>
              <a:rPr lang="ar-SA" sz="2400" dirty="0">
                <a:cs typeface="B Nazanin" pitchFamily="2" charset="-78"/>
              </a:rPr>
              <a:t>داشتن علاقه</a:t>
            </a:r>
            <a:r>
              <a:rPr lang="en-US" sz="2400" dirty="0">
                <a:cs typeface="B Nazanin" pitchFamily="2" charset="-78"/>
              </a:rPr>
              <a:t> </a:t>
            </a:r>
            <a:r>
              <a:rPr lang="ar-SA" sz="2400" dirty="0">
                <a:cs typeface="B Nazanin" pitchFamily="2" charset="-78"/>
              </a:rPr>
              <a:t>از مهمترين مسائل انتخاب رشته تحصيلي مي باشد زيرا ميل و علاقه فرد به رشته مورد نظر باعث تلاش ، کوشش و صرف انرژي موثر مي شود</a:t>
            </a:r>
            <a:r>
              <a:rPr lang="en-US" sz="2400" dirty="0">
                <a:cs typeface="B Nazanin" pitchFamily="2" charset="-78"/>
              </a:rPr>
              <a:t>.</a:t>
            </a: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شناخت رشته تحصيلي و عاقبت انديشي</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algn="just" rtl="1"/>
            <a:r>
              <a:rPr lang="ar-SA" sz="2000" dirty="0">
                <a:cs typeface="B Nazanin" pitchFamily="2" charset="-78"/>
              </a:rPr>
              <a:t>يکي ديگر از عوامل مهم در انتخاب رشته شناخت رشته تحصيلي و عاقبت انديشي در انتخاب آن</a:t>
            </a:r>
            <a:r>
              <a:rPr lang="en-US" sz="2000" dirty="0">
                <a:cs typeface="B Nazanin" pitchFamily="2" charset="-78"/>
              </a:rPr>
              <a:t> </a:t>
            </a:r>
            <a:r>
              <a:rPr lang="ar-SA" sz="2000" dirty="0">
                <a:cs typeface="B Nazanin" pitchFamily="2" charset="-78"/>
              </a:rPr>
              <a:t>است </a:t>
            </a:r>
            <a:r>
              <a:rPr lang="en-US" sz="2000" dirty="0">
                <a:cs typeface="B Nazanin" pitchFamily="2" charset="-78"/>
              </a:rPr>
              <a:t>.</a:t>
            </a:r>
            <a:r>
              <a:rPr lang="ar-SA" sz="2000" dirty="0">
                <a:cs typeface="B Nazanin" pitchFamily="2" charset="-78"/>
              </a:rPr>
              <a:t>توانايي علمي و استعداد فرد و همخواني آن با رشته مورد نظر گاهي مورد علاقه دانش آموز نيست و دانش آموز براي انتخاب رشته بايد تمامي جوانب از جمله علاقه ، استعداد ، آينده آن را مدنظر قرار دهد</a:t>
            </a:r>
            <a:r>
              <a:rPr lang="en-US" sz="2000" dirty="0">
                <a:cs typeface="B Nazanin" pitchFamily="2" charset="-78"/>
              </a:rPr>
              <a:t>.</a:t>
            </a:r>
          </a:p>
          <a:p>
            <a:pPr algn="just" rtl="1"/>
            <a:r>
              <a:rPr lang="en-US" sz="2000" dirty="0">
                <a:cs typeface="B Nazanin" pitchFamily="2" charset="-78"/>
              </a:rPr>
              <a:t> </a:t>
            </a:r>
            <a:r>
              <a:rPr lang="ar-SA" sz="2000" dirty="0" smtClean="0">
                <a:cs typeface="B Nazanin" pitchFamily="2" charset="-78"/>
              </a:rPr>
              <a:t>در </a:t>
            </a:r>
            <a:r>
              <a:rPr lang="ar-SA" sz="2000" dirty="0">
                <a:cs typeface="B Nazanin" pitchFamily="2" charset="-78"/>
              </a:rPr>
              <a:t>انتخاب رشته بايد شرايط و توان اقتصادي فرد با شرايط و هزينه هاي رشته مورد نظر همخواني داشته باشد و همچنين مراکز آموزش بايد قابل دسترسي باشند</a:t>
            </a:r>
            <a:r>
              <a:rPr lang="en-US" sz="2000" dirty="0">
                <a:cs typeface="B Nazanin" pitchFamily="2" charset="-78"/>
              </a:rPr>
              <a:t>.</a:t>
            </a:r>
          </a:p>
          <a:p>
            <a:pPr algn="r" rtl="1"/>
            <a:endParaRPr lang="en-US" sz="2000" dirty="0">
              <a:cs typeface="B Nazanin" pitchFamily="2" charset="-78"/>
            </a:endParaRP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pop_quiz">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pop_quiz</Template>
  <TotalTime>54</TotalTime>
  <Words>548</Words>
  <Application>Microsoft Office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pop_quiz</vt:lpstr>
      <vt:lpstr>PowerPoint Presentation</vt:lpstr>
      <vt:lpstr>هفته مشاغل مبارک باد</vt:lpstr>
      <vt:lpstr>رشته تحصیلی دانش آموزان و آیندۀ ی میهن اسلامی</vt:lpstr>
      <vt:lpstr>رشته تحصیلی دانش آموزان</vt:lpstr>
      <vt:lpstr>انتخاب رشته تحصيلي اهميت فراواني دارد</vt:lpstr>
      <vt:lpstr>انتخاب رشته تحصيلي  مقطع تحصيلي اول دبيرستان</vt:lpstr>
      <vt:lpstr>نکته مهم</vt:lpstr>
      <vt:lpstr>داشتن علاقه</vt:lpstr>
      <vt:lpstr>شناخت رشته تحصيلي و عاقبت انديشي</vt:lpstr>
      <vt:lpstr>آیندۀ ی میهن اسلامی</vt:lpstr>
      <vt:lpstr>PowerPoint Presentation</vt:lpstr>
      <vt:lpstr>عواملی که در انتخاب رشته تحصيلی و شغل تايثر دارند.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Mst</dc:creator>
  <cp:lastModifiedBy>Peyman-pc</cp:lastModifiedBy>
  <cp:revision>9</cp:revision>
  <dcterms:created xsi:type="dcterms:W3CDTF">2014-04-23T06:16:22Z</dcterms:created>
  <dcterms:modified xsi:type="dcterms:W3CDTF">2017-01-26T23:11:58Z</dcterms:modified>
</cp:coreProperties>
</file>