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482" r:id="rId2"/>
    <p:sldId id="287" r:id="rId3"/>
    <p:sldId id="288" r:id="rId4"/>
    <p:sldId id="273" r:id="rId5"/>
    <p:sldId id="281" r:id="rId6"/>
    <p:sldId id="276" r:id="rId7"/>
    <p:sldId id="272" r:id="rId8"/>
    <p:sldId id="278" r:id="rId9"/>
    <p:sldId id="279" r:id="rId10"/>
    <p:sldId id="280" r:id="rId11"/>
    <p:sldId id="257" r:id="rId12"/>
    <p:sldId id="283" r:id="rId13"/>
    <p:sldId id="258" r:id="rId14"/>
    <p:sldId id="260" r:id="rId15"/>
    <p:sldId id="259" r:id="rId16"/>
    <p:sldId id="261" r:id="rId17"/>
    <p:sldId id="262" r:id="rId18"/>
    <p:sldId id="263" r:id="rId19"/>
    <p:sldId id="264" r:id="rId20"/>
    <p:sldId id="290" r:id="rId21"/>
    <p:sldId id="265" r:id="rId22"/>
    <p:sldId id="266" r:id="rId23"/>
    <p:sldId id="268" r:id="rId24"/>
    <p:sldId id="293" r:id="rId25"/>
    <p:sldId id="295" r:id="rId26"/>
    <p:sldId id="297" r:id="rId27"/>
    <p:sldId id="296" r:id="rId28"/>
    <p:sldId id="298" r:id="rId29"/>
    <p:sldId id="299" r:id="rId30"/>
    <p:sldId id="300" r:id="rId31"/>
    <p:sldId id="301" r:id="rId32"/>
    <p:sldId id="302" r:id="rId33"/>
    <p:sldId id="303" r:id="rId34"/>
    <p:sldId id="306" r:id="rId35"/>
    <p:sldId id="304" r:id="rId36"/>
    <p:sldId id="316" r:id="rId37"/>
    <p:sldId id="314" r:id="rId38"/>
    <p:sldId id="292" r:id="rId39"/>
    <p:sldId id="319" r:id="rId40"/>
    <p:sldId id="320" r:id="rId41"/>
    <p:sldId id="318" r:id="rId42"/>
    <p:sldId id="321" r:id="rId43"/>
    <p:sldId id="322" r:id="rId44"/>
    <p:sldId id="323" r:id="rId45"/>
    <p:sldId id="324" r:id="rId46"/>
    <p:sldId id="325" r:id="rId47"/>
    <p:sldId id="326" r:id="rId48"/>
    <p:sldId id="327" r:id="rId49"/>
    <p:sldId id="328" r:id="rId50"/>
    <p:sldId id="329" r:id="rId51"/>
    <p:sldId id="330" r:id="rId52"/>
    <p:sldId id="331" r:id="rId53"/>
    <p:sldId id="332" r:id="rId54"/>
    <p:sldId id="333" r:id="rId55"/>
    <p:sldId id="334" r:id="rId56"/>
    <p:sldId id="335" r:id="rId57"/>
    <p:sldId id="336" r:id="rId58"/>
    <p:sldId id="337" r:id="rId59"/>
    <p:sldId id="338" r:id="rId60"/>
    <p:sldId id="339" r:id="rId61"/>
    <p:sldId id="340" r:id="rId62"/>
    <p:sldId id="341" r:id="rId63"/>
    <p:sldId id="342" r:id="rId64"/>
    <p:sldId id="343" r:id="rId65"/>
    <p:sldId id="344" r:id="rId66"/>
    <p:sldId id="345" r:id="rId67"/>
    <p:sldId id="346" r:id="rId68"/>
    <p:sldId id="347" r:id="rId69"/>
    <p:sldId id="349" r:id="rId70"/>
    <p:sldId id="350" r:id="rId71"/>
    <p:sldId id="351" r:id="rId72"/>
    <p:sldId id="352" r:id="rId73"/>
    <p:sldId id="354" r:id="rId74"/>
    <p:sldId id="355" r:id="rId75"/>
    <p:sldId id="358" r:id="rId76"/>
    <p:sldId id="359" r:id="rId77"/>
    <p:sldId id="360" r:id="rId78"/>
    <p:sldId id="361" r:id="rId79"/>
    <p:sldId id="362" r:id="rId80"/>
    <p:sldId id="363" r:id="rId81"/>
    <p:sldId id="364" r:id="rId82"/>
    <p:sldId id="365" r:id="rId83"/>
    <p:sldId id="366" r:id="rId84"/>
    <p:sldId id="356" r:id="rId85"/>
    <p:sldId id="367" r:id="rId86"/>
    <p:sldId id="368" r:id="rId87"/>
    <p:sldId id="369" r:id="rId88"/>
    <p:sldId id="370" r:id="rId89"/>
    <p:sldId id="371" r:id="rId90"/>
    <p:sldId id="373" r:id="rId91"/>
    <p:sldId id="374" r:id="rId92"/>
    <p:sldId id="375" r:id="rId93"/>
    <p:sldId id="376" r:id="rId94"/>
    <p:sldId id="377" r:id="rId95"/>
    <p:sldId id="372" r:id="rId96"/>
    <p:sldId id="378" r:id="rId97"/>
    <p:sldId id="379" r:id="rId98"/>
    <p:sldId id="380" r:id="rId99"/>
    <p:sldId id="381" r:id="rId100"/>
    <p:sldId id="382" r:id="rId101"/>
    <p:sldId id="383" r:id="rId102"/>
    <p:sldId id="384" r:id="rId103"/>
    <p:sldId id="385" r:id="rId104"/>
    <p:sldId id="387" r:id="rId105"/>
    <p:sldId id="388" r:id="rId106"/>
    <p:sldId id="389" r:id="rId107"/>
    <p:sldId id="390" r:id="rId108"/>
    <p:sldId id="391" r:id="rId109"/>
    <p:sldId id="392" r:id="rId110"/>
    <p:sldId id="386" r:id="rId111"/>
    <p:sldId id="393" r:id="rId112"/>
    <p:sldId id="394" r:id="rId113"/>
    <p:sldId id="395" r:id="rId114"/>
    <p:sldId id="396" r:id="rId115"/>
    <p:sldId id="397" r:id="rId116"/>
    <p:sldId id="398" r:id="rId117"/>
    <p:sldId id="399" r:id="rId118"/>
    <p:sldId id="400" r:id="rId119"/>
    <p:sldId id="402" r:id="rId120"/>
    <p:sldId id="403" r:id="rId121"/>
    <p:sldId id="404" r:id="rId122"/>
    <p:sldId id="401" r:id="rId123"/>
    <p:sldId id="405" r:id="rId124"/>
    <p:sldId id="406" r:id="rId125"/>
    <p:sldId id="407" r:id="rId126"/>
    <p:sldId id="408" r:id="rId127"/>
    <p:sldId id="409" r:id="rId128"/>
    <p:sldId id="410" r:id="rId129"/>
    <p:sldId id="411" r:id="rId130"/>
    <p:sldId id="412" r:id="rId131"/>
    <p:sldId id="413" r:id="rId132"/>
    <p:sldId id="414" r:id="rId133"/>
    <p:sldId id="415" r:id="rId134"/>
    <p:sldId id="416" r:id="rId135"/>
    <p:sldId id="357" r:id="rId136"/>
    <p:sldId id="417" r:id="rId137"/>
    <p:sldId id="418" r:id="rId138"/>
    <p:sldId id="420" r:id="rId139"/>
    <p:sldId id="421" r:id="rId140"/>
    <p:sldId id="422" r:id="rId141"/>
    <p:sldId id="423" r:id="rId142"/>
    <p:sldId id="424" r:id="rId143"/>
    <p:sldId id="425" r:id="rId144"/>
    <p:sldId id="426" r:id="rId145"/>
    <p:sldId id="427" r:id="rId146"/>
    <p:sldId id="428" r:id="rId147"/>
    <p:sldId id="429" r:id="rId148"/>
    <p:sldId id="419" r:id="rId149"/>
    <p:sldId id="430" r:id="rId150"/>
    <p:sldId id="431" r:id="rId151"/>
    <p:sldId id="432" r:id="rId152"/>
    <p:sldId id="433" r:id="rId153"/>
    <p:sldId id="434" r:id="rId154"/>
    <p:sldId id="435" r:id="rId155"/>
    <p:sldId id="436" r:id="rId156"/>
    <p:sldId id="437" r:id="rId157"/>
    <p:sldId id="438" r:id="rId158"/>
    <p:sldId id="439" r:id="rId159"/>
    <p:sldId id="440" r:id="rId160"/>
    <p:sldId id="441" r:id="rId161"/>
    <p:sldId id="442" r:id="rId162"/>
    <p:sldId id="443" r:id="rId163"/>
    <p:sldId id="444" r:id="rId164"/>
    <p:sldId id="445" r:id="rId165"/>
    <p:sldId id="446" r:id="rId166"/>
    <p:sldId id="447" r:id="rId167"/>
    <p:sldId id="448" r:id="rId168"/>
    <p:sldId id="449" r:id="rId169"/>
    <p:sldId id="450" r:id="rId170"/>
    <p:sldId id="451" r:id="rId171"/>
    <p:sldId id="453" r:id="rId172"/>
    <p:sldId id="454" r:id="rId173"/>
    <p:sldId id="455" r:id="rId174"/>
    <p:sldId id="456" r:id="rId175"/>
    <p:sldId id="457" r:id="rId176"/>
    <p:sldId id="458" r:id="rId177"/>
    <p:sldId id="459" r:id="rId178"/>
    <p:sldId id="460" r:id="rId179"/>
    <p:sldId id="461" r:id="rId180"/>
    <p:sldId id="462" r:id="rId181"/>
    <p:sldId id="463" r:id="rId182"/>
    <p:sldId id="452" r:id="rId183"/>
    <p:sldId id="464" r:id="rId184"/>
    <p:sldId id="465" r:id="rId185"/>
    <p:sldId id="466" r:id="rId186"/>
    <p:sldId id="467" r:id="rId187"/>
    <p:sldId id="468" r:id="rId188"/>
    <p:sldId id="471" r:id="rId189"/>
    <p:sldId id="472" r:id="rId190"/>
    <p:sldId id="473" r:id="rId191"/>
    <p:sldId id="474" r:id="rId192"/>
    <p:sldId id="475" r:id="rId193"/>
    <p:sldId id="476" r:id="rId194"/>
    <p:sldId id="477" r:id="rId195"/>
    <p:sldId id="478" r:id="rId196"/>
    <p:sldId id="479" r:id="rId197"/>
    <p:sldId id="480" r:id="rId198"/>
    <p:sldId id="469" r:id="rId199"/>
    <p:sldId id="470" r:id="rId200"/>
    <p:sldId id="481" r:id="rId201"/>
    <p:sldId id="282" r:id="rId202"/>
  </p:sldIdLst>
  <p:sldSz cx="9144000" cy="6858000" type="screen4x3"/>
  <p:notesSz cx="6858000" cy="9144000"/>
  <p:defaultTextStyle>
    <a:defPPr>
      <a:defRPr lang="fa-IR"/>
    </a:defPPr>
    <a:lvl1pPr algn="r" rtl="1" fontAlgn="base">
      <a:spcBef>
        <a:spcPct val="50000"/>
      </a:spcBef>
      <a:spcAft>
        <a:spcPct val="0"/>
      </a:spcAft>
      <a:defRPr sz="1200" kern="1200">
        <a:solidFill>
          <a:schemeClr val="tx1"/>
        </a:solidFill>
        <a:latin typeface="Arial" panose="020B0604020202020204" pitchFamily="34" charset="0"/>
        <a:ea typeface="+mn-ea"/>
        <a:cs typeface="B Homa" pitchFamily="2" charset="-78"/>
      </a:defRPr>
    </a:lvl1pPr>
    <a:lvl2pPr marL="457200" algn="r" rtl="1" fontAlgn="base">
      <a:spcBef>
        <a:spcPct val="50000"/>
      </a:spcBef>
      <a:spcAft>
        <a:spcPct val="0"/>
      </a:spcAft>
      <a:defRPr sz="1200" kern="1200">
        <a:solidFill>
          <a:schemeClr val="tx1"/>
        </a:solidFill>
        <a:latin typeface="Arial" panose="020B0604020202020204" pitchFamily="34" charset="0"/>
        <a:ea typeface="+mn-ea"/>
        <a:cs typeface="B Homa" pitchFamily="2" charset="-78"/>
      </a:defRPr>
    </a:lvl2pPr>
    <a:lvl3pPr marL="914400" algn="r" rtl="1" fontAlgn="base">
      <a:spcBef>
        <a:spcPct val="50000"/>
      </a:spcBef>
      <a:spcAft>
        <a:spcPct val="0"/>
      </a:spcAft>
      <a:defRPr sz="1200" kern="1200">
        <a:solidFill>
          <a:schemeClr val="tx1"/>
        </a:solidFill>
        <a:latin typeface="Arial" panose="020B0604020202020204" pitchFamily="34" charset="0"/>
        <a:ea typeface="+mn-ea"/>
        <a:cs typeface="B Homa" pitchFamily="2" charset="-78"/>
      </a:defRPr>
    </a:lvl3pPr>
    <a:lvl4pPr marL="1371600" algn="r" rtl="1" fontAlgn="base">
      <a:spcBef>
        <a:spcPct val="50000"/>
      </a:spcBef>
      <a:spcAft>
        <a:spcPct val="0"/>
      </a:spcAft>
      <a:defRPr sz="1200" kern="1200">
        <a:solidFill>
          <a:schemeClr val="tx1"/>
        </a:solidFill>
        <a:latin typeface="Arial" panose="020B0604020202020204" pitchFamily="34" charset="0"/>
        <a:ea typeface="+mn-ea"/>
        <a:cs typeface="B Homa" pitchFamily="2" charset="-78"/>
      </a:defRPr>
    </a:lvl4pPr>
    <a:lvl5pPr marL="1828800" algn="r" rtl="1" fontAlgn="base">
      <a:spcBef>
        <a:spcPct val="50000"/>
      </a:spcBef>
      <a:spcAft>
        <a:spcPct val="0"/>
      </a:spcAft>
      <a:defRPr sz="1200" kern="1200">
        <a:solidFill>
          <a:schemeClr val="tx1"/>
        </a:solidFill>
        <a:latin typeface="Arial" panose="020B0604020202020204" pitchFamily="34" charset="0"/>
        <a:ea typeface="+mn-ea"/>
        <a:cs typeface="B Homa" pitchFamily="2" charset="-78"/>
      </a:defRPr>
    </a:lvl5pPr>
    <a:lvl6pPr marL="2286000" algn="l" defTabSz="914400" rtl="0" eaLnBrk="1" latinLnBrk="0" hangingPunct="1">
      <a:defRPr sz="1200" kern="1200">
        <a:solidFill>
          <a:schemeClr val="tx1"/>
        </a:solidFill>
        <a:latin typeface="Arial" panose="020B0604020202020204" pitchFamily="34" charset="0"/>
        <a:ea typeface="+mn-ea"/>
        <a:cs typeface="B Homa" pitchFamily="2" charset="-78"/>
      </a:defRPr>
    </a:lvl6pPr>
    <a:lvl7pPr marL="2743200" algn="l" defTabSz="914400" rtl="0" eaLnBrk="1" latinLnBrk="0" hangingPunct="1">
      <a:defRPr sz="1200" kern="1200">
        <a:solidFill>
          <a:schemeClr val="tx1"/>
        </a:solidFill>
        <a:latin typeface="Arial" panose="020B0604020202020204" pitchFamily="34" charset="0"/>
        <a:ea typeface="+mn-ea"/>
        <a:cs typeface="B Homa" pitchFamily="2" charset="-78"/>
      </a:defRPr>
    </a:lvl7pPr>
    <a:lvl8pPr marL="3200400" algn="l" defTabSz="914400" rtl="0" eaLnBrk="1" latinLnBrk="0" hangingPunct="1">
      <a:defRPr sz="1200" kern="1200">
        <a:solidFill>
          <a:schemeClr val="tx1"/>
        </a:solidFill>
        <a:latin typeface="Arial" panose="020B0604020202020204" pitchFamily="34" charset="0"/>
        <a:ea typeface="+mn-ea"/>
        <a:cs typeface="B Homa" pitchFamily="2" charset="-78"/>
      </a:defRPr>
    </a:lvl8pPr>
    <a:lvl9pPr marL="3657600" algn="l" defTabSz="914400" rtl="0" eaLnBrk="1" latinLnBrk="0" hangingPunct="1">
      <a:defRPr sz="1200" kern="1200">
        <a:solidFill>
          <a:schemeClr val="tx1"/>
        </a:solidFill>
        <a:latin typeface="Arial" panose="020B0604020202020204" pitchFamily="34" charset="0"/>
        <a:ea typeface="+mn-ea"/>
        <a:cs typeface="B Homa" pitchFamily="2" charset="-7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CCFF33"/>
    <a:srgbClr val="FF3300"/>
    <a:srgbClr val="FFFF00"/>
    <a:srgbClr val="FF9933"/>
    <a:srgbClr val="FFFF66"/>
    <a:srgbClr val="DCFAA6"/>
    <a:srgbClr val="F9FB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72" autoAdjust="0"/>
    <p:restoredTop sz="92881" autoAdjust="0"/>
  </p:normalViewPr>
  <p:slideViewPr>
    <p:cSldViewPr>
      <p:cViewPr varScale="1">
        <p:scale>
          <a:sx n="60" d="100"/>
          <a:sy n="60" d="100"/>
        </p:scale>
        <p:origin x="80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tableStyles" Target="tableStyles.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B4655E6-C372-40A9-A697-19E8A12EEBF6}" type="slidenum">
              <a:rPr lang="ar-SA"/>
              <a:pPr/>
              <a:t>‹#›</a:t>
            </a:fld>
            <a:endParaRPr lang="en-US"/>
          </a:p>
        </p:txBody>
      </p:sp>
    </p:spTree>
    <p:extLst>
      <p:ext uri="{BB962C8B-B14F-4D97-AF65-F5344CB8AC3E}">
        <p14:creationId xmlns:p14="http://schemas.microsoft.com/office/powerpoint/2010/main" val="72607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73A908E-47BA-4E99-BDF8-752EAC49C918}" type="slidenum">
              <a:rPr lang="ar-SA"/>
              <a:pPr/>
              <a:t>‹#›</a:t>
            </a:fld>
            <a:endParaRPr lang="en-US"/>
          </a:p>
        </p:txBody>
      </p:sp>
    </p:spTree>
    <p:extLst>
      <p:ext uri="{BB962C8B-B14F-4D97-AF65-F5344CB8AC3E}">
        <p14:creationId xmlns:p14="http://schemas.microsoft.com/office/powerpoint/2010/main" val="12882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4E52391-3247-40BA-B34A-F57A9C1731F4}" type="slidenum">
              <a:rPr lang="ar-SA"/>
              <a:pPr/>
              <a:t>‹#›</a:t>
            </a:fld>
            <a:endParaRPr lang="en-US"/>
          </a:p>
        </p:txBody>
      </p:sp>
    </p:spTree>
    <p:extLst>
      <p:ext uri="{BB962C8B-B14F-4D97-AF65-F5344CB8AC3E}">
        <p14:creationId xmlns:p14="http://schemas.microsoft.com/office/powerpoint/2010/main" val="2875198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AE4C1E1-D7A0-40A3-BD6E-82618E960138}" type="slidenum">
              <a:rPr lang="ar-SA"/>
              <a:pPr/>
              <a:t>‹#›</a:t>
            </a:fld>
            <a:endParaRPr lang="en-US"/>
          </a:p>
        </p:txBody>
      </p:sp>
    </p:spTree>
    <p:extLst>
      <p:ext uri="{BB962C8B-B14F-4D97-AF65-F5344CB8AC3E}">
        <p14:creationId xmlns:p14="http://schemas.microsoft.com/office/powerpoint/2010/main" val="16115686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4DA35AE-19F6-4B9D-A292-BE542DCA8A20}" type="slidenum">
              <a:rPr lang="ar-SA"/>
              <a:pPr/>
              <a:t>‹#›</a:t>
            </a:fld>
            <a:endParaRPr lang="en-US"/>
          </a:p>
        </p:txBody>
      </p:sp>
    </p:spTree>
    <p:extLst>
      <p:ext uri="{BB962C8B-B14F-4D97-AF65-F5344CB8AC3E}">
        <p14:creationId xmlns:p14="http://schemas.microsoft.com/office/powerpoint/2010/main" val="3658102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457200" y="1600200"/>
            <a:ext cx="8229600" cy="4525963"/>
          </a:xfrm>
        </p:spPr>
        <p:txBody>
          <a:bodyPr/>
          <a:lstStyle/>
          <a:p>
            <a:pPr lvl="0"/>
            <a:r>
              <a:rPr lang="en-US" noProof="0" smtClean="0"/>
              <a:t>Click icon to add table</a:t>
            </a:r>
            <a:endParaRPr lang="fa-I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BB5636B-40A3-4611-8D5A-9C4C85C5C3FC}" type="slidenum">
              <a:rPr lang="ar-SA"/>
              <a:pPr/>
              <a:t>‹#›</a:t>
            </a:fld>
            <a:endParaRPr lang="en-US"/>
          </a:p>
        </p:txBody>
      </p:sp>
    </p:spTree>
    <p:extLst>
      <p:ext uri="{BB962C8B-B14F-4D97-AF65-F5344CB8AC3E}">
        <p14:creationId xmlns:p14="http://schemas.microsoft.com/office/powerpoint/2010/main" val="907008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5CE1829-1436-4C9E-99B2-58DF1F066E04}" type="slidenum">
              <a:rPr lang="ar-SA"/>
              <a:pPr/>
              <a:t>‹#›</a:t>
            </a:fld>
            <a:endParaRPr lang="en-US"/>
          </a:p>
        </p:txBody>
      </p:sp>
    </p:spTree>
    <p:extLst>
      <p:ext uri="{BB962C8B-B14F-4D97-AF65-F5344CB8AC3E}">
        <p14:creationId xmlns:p14="http://schemas.microsoft.com/office/powerpoint/2010/main" val="555303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4DD32F3-4B8E-4B8A-B426-3FBF532BBF7A}" type="slidenum">
              <a:rPr lang="ar-SA"/>
              <a:pPr/>
              <a:t>‹#›</a:t>
            </a:fld>
            <a:endParaRPr lang="en-US"/>
          </a:p>
        </p:txBody>
      </p:sp>
    </p:spTree>
    <p:extLst>
      <p:ext uri="{BB962C8B-B14F-4D97-AF65-F5344CB8AC3E}">
        <p14:creationId xmlns:p14="http://schemas.microsoft.com/office/powerpoint/2010/main" val="1702498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8318B48-1E14-455B-888D-8ADDE8C829AC}" type="slidenum">
              <a:rPr lang="ar-SA"/>
              <a:pPr/>
              <a:t>‹#›</a:t>
            </a:fld>
            <a:endParaRPr lang="en-US"/>
          </a:p>
        </p:txBody>
      </p:sp>
    </p:spTree>
    <p:extLst>
      <p:ext uri="{BB962C8B-B14F-4D97-AF65-F5344CB8AC3E}">
        <p14:creationId xmlns:p14="http://schemas.microsoft.com/office/powerpoint/2010/main" val="302936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147A6AF-942F-482F-BD9A-1DE85FEB6304}" type="slidenum">
              <a:rPr lang="ar-SA"/>
              <a:pPr/>
              <a:t>‹#›</a:t>
            </a:fld>
            <a:endParaRPr lang="en-US"/>
          </a:p>
        </p:txBody>
      </p:sp>
    </p:spTree>
    <p:extLst>
      <p:ext uri="{BB962C8B-B14F-4D97-AF65-F5344CB8AC3E}">
        <p14:creationId xmlns:p14="http://schemas.microsoft.com/office/powerpoint/2010/main" val="978560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9419B8A-94CF-4940-98A0-40F96E0DB5B6}" type="slidenum">
              <a:rPr lang="ar-SA"/>
              <a:pPr/>
              <a:t>‹#›</a:t>
            </a:fld>
            <a:endParaRPr lang="en-US"/>
          </a:p>
        </p:txBody>
      </p:sp>
    </p:spTree>
    <p:extLst>
      <p:ext uri="{BB962C8B-B14F-4D97-AF65-F5344CB8AC3E}">
        <p14:creationId xmlns:p14="http://schemas.microsoft.com/office/powerpoint/2010/main" val="445030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37112CA-0AF3-46E9-9F28-F91034C9FD94}" type="slidenum">
              <a:rPr lang="ar-SA"/>
              <a:pPr/>
              <a:t>‹#›</a:t>
            </a:fld>
            <a:endParaRPr lang="en-US"/>
          </a:p>
        </p:txBody>
      </p:sp>
    </p:spTree>
    <p:extLst>
      <p:ext uri="{BB962C8B-B14F-4D97-AF65-F5344CB8AC3E}">
        <p14:creationId xmlns:p14="http://schemas.microsoft.com/office/powerpoint/2010/main" val="192978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CAFF3E7-E4F7-4736-AB2F-5E2CB979ACF8}" type="slidenum">
              <a:rPr lang="ar-SA"/>
              <a:pPr/>
              <a:t>‹#›</a:t>
            </a:fld>
            <a:endParaRPr lang="en-US"/>
          </a:p>
        </p:txBody>
      </p:sp>
    </p:spTree>
    <p:extLst>
      <p:ext uri="{BB962C8B-B14F-4D97-AF65-F5344CB8AC3E}">
        <p14:creationId xmlns:p14="http://schemas.microsoft.com/office/powerpoint/2010/main" val="575171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9BA54FC-7CB7-4DAB-A0B9-35B106BF2D78}" type="slidenum">
              <a:rPr lang="ar-SA"/>
              <a:pPr/>
              <a:t>‹#›</a:t>
            </a:fld>
            <a:endParaRPr lang="en-US"/>
          </a:p>
        </p:txBody>
      </p:sp>
    </p:spTree>
    <p:extLst>
      <p:ext uri="{BB962C8B-B14F-4D97-AF65-F5344CB8AC3E}">
        <p14:creationId xmlns:p14="http://schemas.microsoft.com/office/powerpoint/2010/main" val="2210721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5" rIns="91429" bIns="45715" numCol="1" anchor="ctr" anchorCtr="0" compatLnSpc="1">
            <a:prstTxWarp prst="textNoShape">
              <a:avLst/>
            </a:prstTxWarp>
          </a:bodyPr>
          <a:lstStyle/>
          <a:p>
            <a:pPr lvl="0"/>
            <a:r>
              <a:rPr lang="en-US" smtClean="0"/>
              <a:t>Click to edit Master title style</a:t>
            </a:r>
            <a:endParaRPr lang="en-US" smtClean="0"/>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5" rIns="91429" bIns="457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spcBef>
                <a:spcPct val="0"/>
              </a:spcBef>
              <a:defRPr sz="1400">
                <a:latin typeface="Arial" pitchFamily="34"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lgn="ctr">
              <a:spcBef>
                <a:spcPct val="0"/>
              </a:spcBef>
              <a:defRPr sz="1400">
                <a:latin typeface="Arial" pitchFamily="34"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lgn="l">
              <a:spcBef>
                <a:spcPct val="0"/>
              </a:spcBef>
              <a:defRPr sz="1400">
                <a:cs typeface="Arial" panose="020B0604020202020204" pitchFamily="34" charset="0"/>
              </a:defRPr>
            </a:lvl1pPr>
          </a:lstStyle>
          <a:p>
            <a:fld id="{4ADB24A1-128E-495F-80F9-076C09BAA008}"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 id="2147483650" r:id="rId13"/>
    <p:sldLayoutId id="2147483649" r:id="rId14"/>
  </p:sldLayoutIdLs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Arial" pitchFamily="34" charset="0"/>
          <a:cs typeface="Arial" pitchFamily="34" charset="0"/>
        </a:defRPr>
      </a:lvl2pPr>
      <a:lvl3pPr algn="ctr" rtl="1" eaLnBrk="1" fontAlgn="base" hangingPunct="1">
        <a:spcBef>
          <a:spcPct val="0"/>
        </a:spcBef>
        <a:spcAft>
          <a:spcPct val="0"/>
        </a:spcAft>
        <a:defRPr sz="4400">
          <a:solidFill>
            <a:schemeClr val="tx2"/>
          </a:solidFill>
          <a:latin typeface="Arial" pitchFamily="34" charset="0"/>
          <a:cs typeface="Arial" pitchFamily="34" charset="0"/>
        </a:defRPr>
      </a:lvl3pPr>
      <a:lvl4pPr algn="ctr" rtl="1" eaLnBrk="1" fontAlgn="base" hangingPunct="1">
        <a:spcBef>
          <a:spcPct val="0"/>
        </a:spcBef>
        <a:spcAft>
          <a:spcPct val="0"/>
        </a:spcAft>
        <a:defRPr sz="4400">
          <a:solidFill>
            <a:schemeClr val="tx2"/>
          </a:solidFill>
          <a:latin typeface="Arial" pitchFamily="34" charset="0"/>
          <a:cs typeface="Arial" pitchFamily="34" charset="0"/>
        </a:defRPr>
      </a:lvl4pPr>
      <a:lvl5pPr algn="ctr" rtl="1" eaLnBrk="1" fontAlgn="base" hangingPunct="1">
        <a:spcBef>
          <a:spcPct val="0"/>
        </a:spcBef>
        <a:spcAft>
          <a:spcPct val="0"/>
        </a:spcAft>
        <a:defRPr sz="4400">
          <a:solidFill>
            <a:schemeClr val="tx2"/>
          </a:solidFill>
          <a:latin typeface="Arial" pitchFamily="34" charset="0"/>
          <a:cs typeface="Arial" pitchFamily="34" charset="0"/>
        </a:defRPr>
      </a:lvl5pPr>
      <a:lvl6pPr marL="457200" algn="ctr" rtl="1" eaLnBrk="1" fontAlgn="base" hangingPunct="1">
        <a:spcBef>
          <a:spcPct val="0"/>
        </a:spcBef>
        <a:spcAft>
          <a:spcPct val="0"/>
        </a:spcAft>
        <a:defRPr sz="4400">
          <a:solidFill>
            <a:schemeClr val="tx2"/>
          </a:solidFill>
          <a:latin typeface="Arial" pitchFamily="34" charset="0"/>
          <a:cs typeface="Arial" pitchFamily="34" charset="0"/>
        </a:defRPr>
      </a:lvl6pPr>
      <a:lvl7pPr marL="914400" algn="ctr" rtl="1" eaLnBrk="1" fontAlgn="base" hangingPunct="1">
        <a:spcBef>
          <a:spcPct val="0"/>
        </a:spcBef>
        <a:spcAft>
          <a:spcPct val="0"/>
        </a:spcAft>
        <a:defRPr sz="4400">
          <a:solidFill>
            <a:schemeClr val="tx2"/>
          </a:solidFill>
          <a:latin typeface="Arial" pitchFamily="34" charset="0"/>
          <a:cs typeface="Arial" pitchFamily="34" charset="0"/>
        </a:defRPr>
      </a:lvl7pPr>
      <a:lvl8pPr marL="1371600" algn="ctr" rtl="1" eaLnBrk="1" fontAlgn="base" hangingPunct="1">
        <a:spcBef>
          <a:spcPct val="0"/>
        </a:spcBef>
        <a:spcAft>
          <a:spcPct val="0"/>
        </a:spcAft>
        <a:defRPr sz="4400">
          <a:solidFill>
            <a:schemeClr val="tx2"/>
          </a:solidFill>
          <a:latin typeface="Arial" pitchFamily="34" charset="0"/>
          <a:cs typeface="Arial" pitchFamily="34" charset="0"/>
        </a:defRPr>
      </a:lvl8pPr>
      <a:lvl9pPr marL="1828800" algn="ctr" rtl="1" eaLnBrk="1" fontAlgn="base" hangingPunct="1">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cs typeface="+mn-cs"/>
        </a:defRPr>
      </a:lvl2pPr>
      <a:lvl3pPr marL="1143000" indent="-228600" algn="r" rtl="1" eaLnBrk="1" fontAlgn="base" hangingPunct="1">
        <a:spcBef>
          <a:spcPct val="20000"/>
        </a:spcBef>
        <a:spcAft>
          <a:spcPct val="0"/>
        </a:spcAft>
        <a:buChar char="•"/>
        <a:defRPr sz="2400">
          <a:solidFill>
            <a:schemeClr val="tx1"/>
          </a:solidFill>
          <a:latin typeface="+mn-lt"/>
          <a:cs typeface="+mn-cs"/>
        </a:defRPr>
      </a:lvl3pPr>
      <a:lvl4pPr marL="1600200" indent="-228600" algn="r" rtl="1" eaLnBrk="1" fontAlgn="base" hangingPunct="1">
        <a:spcBef>
          <a:spcPct val="20000"/>
        </a:spcBef>
        <a:spcAft>
          <a:spcPct val="0"/>
        </a:spcAft>
        <a:buChar char="–"/>
        <a:defRPr sz="2000">
          <a:solidFill>
            <a:schemeClr val="tx1"/>
          </a:solidFill>
          <a:latin typeface="+mn-lt"/>
          <a:cs typeface="+mn-cs"/>
        </a:defRPr>
      </a:lvl4pPr>
      <a:lvl5pPr marL="2057400" indent="-228600" algn="r" rtl="1" eaLnBrk="1" fontAlgn="base" hangingPunct="1">
        <a:spcBef>
          <a:spcPct val="20000"/>
        </a:spcBef>
        <a:spcAft>
          <a:spcPct val="0"/>
        </a:spcAft>
        <a:buChar char="»"/>
        <a:defRPr sz="2000">
          <a:solidFill>
            <a:schemeClr val="tx1"/>
          </a:solidFill>
          <a:latin typeface="+mn-lt"/>
          <a:cs typeface="+mn-cs"/>
        </a:defRPr>
      </a:lvl5pPr>
      <a:lvl6pPr marL="2514600" indent="-228600" algn="r" rtl="1" eaLnBrk="1" fontAlgn="base" hangingPunct="1">
        <a:spcBef>
          <a:spcPct val="20000"/>
        </a:spcBef>
        <a:spcAft>
          <a:spcPct val="0"/>
        </a:spcAft>
        <a:buChar char="»"/>
        <a:defRPr sz="2000">
          <a:solidFill>
            <a:schemeClr val="tx1"/>
          </a:solidFill>
          <a:latin typeface="+mn-lt"/>
          <a:cs typeface="+mn-cs"/>
        </a:defRPr>
      </a:lvl6pPr>
      <a:lvl7pPr marL="2971800" indent="-228600" algn="r" rtl="1" eaLnBrk="1" fontAlgn="base" hangingPunct="1">
        <a:spcBef>
          <a:spcPct val="20000"/>
        </a:spcBef>
        <a:spcAft>
          <a:spcPct val="0"/>
        </a:spcAft>
        <a:buChar char="»"/>
        <a:defRPr sz="2000">
          <a:solidFill>
            <a:schemeClr val="tx1"/>
          </a:solidFill>
          <a:latin typeface="+mn-lt"/>
          <a:cs typeface="+mn-cs"/>
        </a:defRPr>
      </a:lvl7pPr>
      <a:lvl8pPr marL="3429000" indent="-228600" algn="r" rtl="1" eaLnBrk="1" fontAlgn="base" hangingPunct="1">
        <a:spcBef>
          <a:spcPct val="20000"/>
        </a:spcBef>
        <a:spcAft>
          <a:spcPct val="0"/>
        </a:spcAft>
        <a:buChar char="»"/>
        <a:defRPr sz="2000">
          <a:solidFill>
            <a:schemeClr val="tx1"/>
          </a:solidFill>
          <a:latin typeface="+mn-lt"/>
          <a:cs typeface="+mn-cs"/>
        </a:defRPr>
      </a:lvl8pPr>
      <a:lvl9pPr marL="3886200" indent="-228600" algn="r" rtl="1" eaLnBrk="1" fontAlgn="base" hangingPunct="1">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3.jpeg"/><Relationship Id="rId4" Type="http://schemas.openxmlformats.org/officeDocument/2006/relationships/image" Target="../media/image2.emf"/></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59074" name="Rectangle 2"/>
          <p:cNvSpPr>
            <a:spLocks noChangeArrowheads="1"/>
          </p:cNvSpPr>
          <p:nvPr/>
        </p:nvSpPr>
        <p:spPr bwMode="auto">
          <a:xfrm>
            <a:off x="611188" y="765175"/>
            <a:ext cx="8135937" cy="1800225"/>
          </a:xfrm>
          <a:prstGeom prst="rect">
            <a:avLst/>
          </a:prstGeom>
          <a:noFill/>
          <a:ln w="9525">
            <a:noFill/>
            <a:miter lim="800000"/>
            <a:headEnd/>
            <a:tailEnd/>
          </a:ln>
          <a:effectLst/>
        </p:spPr>
        <p:txBody>
          <a:bodyPr lIns="91429" tIns="45715" rIns="91429" bIns="45715" anchor="ctr"/>
          <a:lstStyle/>
          <a:p>
            <a:pPr algn="ctr">
              <a:lnSpc>
                <a:spcPct val="130000"/>
              </a:lnSpc>
              <a:spcBef>
                <a:spcPct val="0"/>
              </a:spcBef>
              <a:defRPr/>
            </a:pPr>
            <a:r>
              <a:rPr lang="fa-IR" sz="7200" b="1" smtClean="0">
                <a:solidFill>
                  <a:srgbClr val="FF3300"/>
                </a:solidFill>
                <a:effectLst>
                  <a:outerShdw blurRad="38100" dist="38100" dir="2700000" algn="tl">
                    <a:srgbClr val="000000"/>
                  </a:outerShdw>
                </a:effectLst>
              </a:rPr>
              <a:t>رفتار </a:t>
            </a:r>
            <a:r>
              <a:rPr lang="fa-IR" sz="7200" b="1" dirty="0">
                <a:solidFill>
                  <a:srgbClr val="FF3300"/>
                </a:solidFill>
                <a:effectLst>
                  <a:outerShdw blurRad="38100" dist="38100" dir="2700000" algn="tl">
                    <a:srgbClr val="000000"/>
                  </a:outerShdw>
                </a:effectLst>
              </a:rPr>
              <a:t>سازماني</a:t>
            </a:r>
            <a:endParaRPr lang="en-US" sz="7200" b="1" dirty="0">
              <a:solidFill>
                <a:srgbClr val="FF3300"/>
              </a:solidFill>
              <a:effectLst>
                <a:outerShdw blurRad="38100" dist="38100" dir="2700000" algn="tl">
                  <a:srgbClr val="000000"/>
                </a:outerShdw>
              </a:effectLst>
            </a:endParaRPr>
          </a:p>
        </p:txBody>
      </p:sp>
      <p:sp>
        <p:nvSpPr>
          <p:cNvPr id="259075" name="Rectangle 3"/>
          <p:cNvSpPr>
            <a:spLocks noChangeArrowheads="1"/>
          </p:cNvSpPr>
          <p:nvPr/>
        </p:nvSpPr>
        <p:spPr bwMode="auto">
          <a:xfrm>
            <a:off x="2203450" y="2924175"/>
            <a:ext cx="64008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lnSpc>
                <a:spcPct val="160000"/>
              </a:lnSpc>
              <a:spcBef>
                <a:spcPct val="20000"/>
              </a:spcBef>
            </a:pPr>
            <a:r>
              <a:rPr lang="fa-IR" sz="2200" dirty="0"/>
              <a:t>نوشته: استيفن پي رابينز</a:t>
            </a:r>
            <a:br>
              <a:rPr lang="fa-IR" sz="2200" dirty="0"/>
            </a:br>
            <a:r>
              <a:rPr lang="fa-IR" sz="2200" dirty="0" smtClean="0"/>
              <a:t>مترجمان: دكتر علي پارساييان و دكتر سيد محمد اعرابي</a:t>
            </a:r>
            <a:br>
              <a:rPr lang="fa-IR" sz="2200" dirty="0" smtClean="0"/>
            </a:br>
            <a:endParaRPr lang="fa-IR" sz="2200" dirty="0"/>
          </a:p>
        </p:txBody>
      </p:sp>
      <p:sp>
        <p:nvSpPr>
          <p:cNvPr id="259076" name="Rectangle 4"/>
          <p:cNvSpPr>
            <a:spLocks noChangeArrowheads="1"/>
          </p:cNvSpPr>
          <p:nvPr/>
        </p:nvSpPr>
        <p:spPr bwMode="auto">
          <a:xfrm>
            <a:off x="3706813" y="5013325"/>
            <a:ext cx="1657350"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lnSpc>
                <a:spcPct val="110000"/>
              </a:lnSpc>
              <a:spcBef>
                <a:spcPct val="20000"/>
              </a:spcBef>
            </a:pPr>
            <a:r>
              <a:rPr lang="fa-IR" sz="1400" i="1" dirty="0"/>
              <a:t>بخش اول:</a:t>
            </a:r>
          </a:p>
          <a:p>
            <a:pPr algn="ctr" eaLnBrk="1" hangingPunct="1">
              <a:lnSpc>
                <a:spcPct val="110000"/>
              </a:lnSpc>
              <a:spcBef>
                <a:spcPct val="20000"/>
              </a:spcBef>
            </a:pPr>
            <a:r>
              <a:rPr lang="fa-IR" sz="4800" b="1" i="1" dirty="0"/>
              <a:t>فرد</a:t>
            </a:r>
            <a:endParaRPr lang="en-US" sz="4800" b="1"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9074"/>
                                        </p:tgtEl>
                                        <p:attrNameLst>
                                          <p:attrName>style.visibility</p:attrName>
                                        </p:attrNameLst>
                                      </p:cBhvr>
                                      <p:to>
                                        <p:strVal val="visible"/>
                                      </p:to>
                                    </p:set>
                                    <p:animEffect transition="in" filter="fade">
                                      <p:cBhvr>
                                        <p:cTn id="7" dur="2000"/>
                                        <p:tgtEl>
                                          <p:spTgt spid="259074"/>
                                        </p:tgtEl>
                                      </p:cBhvr>
                                    </p:animEffect>
                                  </p:childTnLst>
                                </p:cTn>
                              </p:par>
                            </p:childTnLst>
                          </p:cTn>
                        </p:par>
                        <p:par>
                          <p:cTn id="8" fill="hold" nodeType="afterGroup">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259075"/>
                                        </p:tgtEl>
                                        <p:attrNameLst>
                                          <p:attrName>style.visibility</p:attrName>
                                        </p:attrNameLst>
                                      </p:cBhvr>
                                      <p:to>
                                        <p:strVal val="visible"/>
                                      </p:to>
                                    </p:set>
                                    <p:animEffect transition="in" filter="randombar(horizontal)">
                                      <p:cBhvr>
                                        <p:cTn id="11" dur="1000"/>
                                        <p:tgtEl>
                                          <p:spTgt spid="259075"/>
                                        </p:tgtEl>
                                      </p:cBhvr>
                                    </p:animEffect>
                                  </p:childTnLst>
                                </p:cTn>
                              </p:par>
                            </p:childTnLst>
                          </p:cTn>
                        </p:par>
                        <p:par>
                          <p:cTn id="12" fill="hold" nodeType="afterGroup">
                            <p:stCondLst>
                              <p:cond delay="3000"/>
                            </p:stCondLst>
                            <p:childTnLst>
                              <p:par>
                                <p:cTn id="13" presetID="42" presetClass="entr" presetSubtype="0" fill="hold" grpId="0" nodeType="afterEffect">
                                  <p:stCondLst>
                                    <p:cond delay="0"/>
                                  </p:stCondLst>
                                  <p:childTnLst>
                                    <p:set>
                                      <p:cBhvr>
                                        <p:cTn id="14" dur="1" fill="hold">
                                          <p:stCondLst>
                                            <p:cond delay="0"/>
                                          </p:stCondLst>
                                        </p:cTn>
                                        <p:tgtEl>
                                          <p:spTgt spid="259076"/>
                                        </p:tgtEl>
                                        <p:attrNameLst>
                                          <p:attrName>style.visibility</p:attrName>
                                        </p:attrNameLst>
                                      </p:cBhvr>
                                      <p:to>
                                        <p:strVal val="visible"/>
                                      </p:to>
                                    </p:set>
                                    <p:animEffect transition="in" filter="fade">
                                      <p:cBhvr>
                                        <p:cTn id="15" dur="1000"/>
                                        <p:tgtEl>
                                          <p:spTgt spid="259076"/>
                                        </p:tgtEl>
                                      </p:cBhvr>
                                    </p:animEffect>
                                    <p:anim calcmode="lin" valueType="num">
                                      <p:cBhvr>
                                        <p:cTn id="16" dur="1000" fill="hold"/>
                                        <p:tgtEl>
                                          <p:spTgt spid="259076"/>
                                        </p:tgtEl>
                                        <p:attrNameLst>
                                          <p:attrName>ppt_x</p:attrName>
                                        </p:attrNameLst>
                                      </p:cBhvr>
                                      <p:tavLst>
                                        <p:tav tm="0">
                                          <p:val>
                                            <p:strVal val="#ppt_x"/>
                                          </p:val>
                                        </p:tav>
                                        <p:tav tm="100000">
                                          <p:val>
                                            <p:strVal val="#ppt_x"/>
                                          </p:val>
                                        </p:tav>
                                      </p:tavLst>
                                    </p:anim>
                                    <p:anim calcmode="lin" valueType="num">
                                      <p:cBhvr>
                                        <p:cTn id="17" dur="1000" fill="hold"/>
                                        <p:tgtEl>
                                          <p:spTgt spid="2590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P spid="259075" grpId="0"/>
      <p:bldP spid="259076"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0" y="274638"/>
            <a:ext cx="8229600" cy="1143000"/>
          </a:xfrm>
          <a:noFill/>
        </p:spPr>
        <p:txBody>
          <a:bodyPr/>
          <a:lstStyle/>
          <a:p>
            <a:pPr eaLnBrk="1" hangingPunct="1"/>
            <a:r>
              <a:rPr lang="fa-IR" sz="5400" b="1" smtClean="0">
                <a:solidFill>
                  <a:srgbClr val="000000"/>
                </a:solidFill>
                <a:cs typeface="B Homa" pitchFamily="2" charset="-78"/>
              </a:rPr>
              <a:t>مدلهاي تجارت الكترونيك</a:t>
            </a:r>
            <a:r>
              <a:rPr lang="fa-IR" smtClean="0"/>
              <a:t> </a:t>
            </a:r>
            <a:endParaRPr lang="en-US" smtClean="0"/>
          </a:p>
        </p:txBody>
      </p:sp>
      <p:graphicFrame>
        <p:nvGraphicFramePr>
          <p:cNvPr id="26627" name="Group 3"/>
          <p:cNvGraphicFramePr>
            <a:graphicFrameLocks noGrp="1"/>
          </p:cNvGraphicFramePr>
          <p:nvPr>
            <p:ph/>
          </p:nvPr>
        </p:nvGraphicFramePr>
        <p:xfrm>
          <a:off x="457200" y="1700213"/>
          <a:ext cx="8229600" cy="4548187"/>
        </p:xfrm>
        <a:graphic>
          <a:graphicData uri="http://schemas.openxmlformats.org/drawingml/2006/table">
            <a:tbl>
              <a:tblPr/>
              <a:tblGrid>
                <a:gridCol w="2057400"/>
                <a:gridCol w="2057400"/>
                <a:gridCol w="2057400"/>
                <a:gridCol w="2057400"/>
              </a:tblGrid>
              <a:tr h="1164149">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L="91429" marR="91429" marT="45708" marB="45708" horzOverflow="overflow">
                    <a:lnL cap="flat">
                      <a:noFill/>
                    </a:lnL>
                    <a:lnR w="28575"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rgbClr val="000000"/>
                          </a:solidFill>
                          <a:effectLst/>
                          <a:latin typeface="Arial" pitchFamily="34" charset="0"/>
                          <a:cs typeface="B Homa" pitchFamily="2" charset="-78"/>
                        </a:rPr>
                        <a:t>دولت </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1" i="1" u="none" strike="noStrike" cap="none" normalizeH="0" baseline="0" smtClean="0">
                          <a:ln>
                            <a:noFill/>
                          </a:ln>
                          <a:solidFill>
                            <a:srgbClr val="000000"/>
                          </a:solidFill>
                          <a:effectLst/>
                          <a:latin typeface="Arial" pitchFamily="34" charset="0"/>
                          <a:cs typeface="Arial" pitchFamily="34" charset="0"/>
                        </a:rPr>
                        <a:t>Government</a:t>
                      </a:r>
                    </a:p>
                  </a:txBody>
                  <a:tcPr marL="91429" marR="9142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rgbClr val="000000"/>
                          </a:solidFill>
                          <a:effectLst/>
                          <a:latin typeface="Arial" pitchFamily="34" charset="0"/>
                          <a:cs typeface="B Homa" pitchFamily="2" charset="-78"/>
                        </a:rPr>
                        <a:t>كسب و كار</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Business</a:t>
                      </a:r>
                    </a:p>
                  </a:txBody>
                  <a:tcPr marL="91429" marR="9142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3200" b="1" i="1" u="none" strike="noStrike" cap="none" normalizeH="0" baseline="0" smtClean="0">
                          <a:ln>
                            <a:noFill/>
                          </a:ln>
                          <a:solidFill>
                            <a:srgbClr val="000000"/>
                          </a:solidFill>
                          <a:effectLst/>
                          <a:latin typeface="Arial" pitchFamily="34" charset="0"/>
                          <a:cs typeface="Arial" pitchFamily="34" charset="0"/>
                        </a:rPr>
                        <a:t>مصرف كننده</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3200" b="1" i="1" u="none" strike="noStrike" cap="none" normalizeH="0" baseline="0" smtClean="0">
                          <a:ln>
                            <a:noFill/>
                          </a:ln>
                          <a:solidFill>
                            <a:srgbClr val="000000"/>
                          </a:solidFill>
                          <a:effectLst/>
                          <a:latin typeface="Arial" pitchFamily="34" charset="0"/>
                          <a:cs typeface="Arial" pitchFamily="34" charset="0"/>
                        </a:rPr>
                        <a:t>‍</a:t>
                      </a:r>
                      <a:r>
                        <a:rPr kumimoji="0" lang="en-US" sz="2800" b="1" i="1" u="none" strike="noStrike" cap="none" normalizeH="0" baseline="0" smtClean="0">
                          <a:ln>
                            <a:noFill/>
                          </a:ln>
                          <a:solidFill>
                            <a:srgbClr val="000000"/>
                          </a:solidFill>
                          <a:effectLst/>
                          <a:latin typeface="Arial" pitchFamily="34" charset="0"/>
                          <a:cs typeface="Arial" pitchFamily="34" charset="0"/>
                        </a:rPr>
                        <a:t>Consumer</a:t>
                      </a:r>
                    </a:p>
                  </a:txBody>
                  <a:tcPr marL="91429" marR="91429"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9336">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1" i="0" u="none" strike="noStrike" cap="none" normalizeH="0" baseline="0" smtClean="0">
                          <a:ln>
                            <a:noFill/>
                          </a:ln>
                          <a:solidFill>
                            <a:srgbClr val="000000"/>
                          </a:solidFill>
                          <a:effectLst/>
                          <a:latin typeface="Arial" pitchFamily="34" charset="0"/>
                          <a:cs typeface="B Homa" pitchFamily="2" charset="-78"/>
                        </a:rPr>
                        <a:t>دولت </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1" i="1" u="none" strike="noStrike" cap="none" normalizeH="0" baseline="0" smtClean="0">
                          <a:ln>
                            <a:noFill/>
                          </a:ln>
                          <a:solidFill>
                            <a:srgbClr val="000000"/>
                          </a:solidFill>
                          <a:effectLst/>
                          <a:latin typeface="Arial" pitchFamily="34" charset="0"/>
                          <a:cs typeface="Arial" pitchFamily="34" charset="0"/>
                        </a:rPr>
                        <a:t>Covernment</a:t>
                      </a:r>
                    </a:p>
                  </a:txBody>
                  <a:tcPr marL="91429" marR="91429" marT="45708" marB="45708"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G2G</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1" i="0" u="none" strike="noStrike" cap="none" normalizeH="0" baseline="0" smtClean="0">
                          <a:ln>
                            <a:noFill/>
                          </a:ln>
                          <a:solidFill>
                            <a:srgbClr val="000000"/>
                          </a:solidFill>
                          <a:effectLst/>
                          <a:latin typeface="Arial" pitchFamily="34" charset="0"/>
                          <a:cs typeface="B Homa" pitchFamily="2" charset="-78"/>
                        </a:rPr>
                        <a:t>مثال : هماهنگي</a:t>
                      </a:r>
                      <a:endParaRPr kumimoji="0" lang="en-US" sz="2000" b="1" i="0" u="none" strike="noStrike" cap="none" normalizeH="0" baseline="0" smtClean="0">
                        <a:ln>
                          <a:noFill/>
                        </a:ln>
                        <a:solidFill>
                          <a:srgbClr val="000000"/>
                        </a:solidFill>
                        <a:effectLst/>
                        <a:latin typeface="Arial" pitchFamily="34" charset="0"/>
                        <a:cs typeface="B Homa" pitchFamily="2" charset="-78"/>
                      </a:endParaRPr>
                    </a:p>
                  </a:txBody>
                  <a:tcPr marL="91429" marR="9142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G2B</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1" i="0" u="none" strike="noStrike" cap="none" normalizeH="0" baseline="0" smtClean="0">
                          <a:ln>
                            <a:noFill/>
                          </a:ln>
                          <a:solidFill>
                            <a:srgbClr val="000000"/>
                          </a:solidFill>
                          <a:effectLst/>
                          <a:latin typeface="Arial" pitchFamily="34" charset="0"/>
                          <a:cs typeface="B Homa" pitchFamily="2" charset="-78"/>
                        </a:rPr>
                        <a:t>مثال: اطلاعات</a:t>
                      </a:r>
                      <a:endParaRPr kumimoji="0" lang="en-US" sz="2400" b="1" i="0" u="none" strike="noStrike" cap="none" normalizeH="0" baseline="0" smtClean="0">
                        <a:ln>
                          <a:noFill/>
                        </a:ln>
                        <a:solidFill>
                          <a:srgbClr val="000000"/>
                        </a:solidFill>
                        <a:effectLst/>
                        <a:latin typeface="Arial" pitchFamily="34" charset="0"/>
                        <a:cs typeface="B Homa" pitchFamily="2" charset="-78"/>
                      </a:endParaRPr>
                    </a:p>
                  </a:txBody>
                  <a:tcPr marL="91429" marR="9142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G2C</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1" i="0" u="none" strike="noStrike" cap="none" normalizeH="0" baseline="0" smtClean="0">
                          <a:ln>
                            <a:noFill/>
                          </a:ln>
                          <a:solidFill>
                            <a:srgbClr val="000000"/>
                          </a:solidFill>
                          <a:effectLst/>
                          <a:latin typeface="Arial" pitchFamily="34" charset="0"/>
                          <a:cs typeface="B Homa" pitchFamily="2" charset="-78"/>
                        </a:rPr>
                        <a:t>مثال : اطلاعات</a:t>
                      </a:r>
                      <a:endParaRPr kumimoji="0" lang="en-US" sz="2400" b="1" i="0" u="none" strike="noStrike" cap="none" normalizeH="0" baseline="0" smtClean="0">
                        <a:ln>
                          <a:noFill/>
                        </a:ln>
                        <a:solidFill>
                          <a:srgbClr val="000000"/>
                        </a:solidFill>
                        <a:effectLst/>
                        <a:latin typeface="Arial" pitchFamily="34" charset="0"/>
                        <a:cs typeface="B Homa" pitchFamily="2" charset="-78"/>
                      </a:endParaRPr>
                    </a:p>
                  </a:txBody>
                  <a:tcPr marL="91429" marR="91429"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0924">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rgbClr val="000000"/>
                          </a:solidFill>
                          <a:effectLst/>
                          <a:latin typeface="Arial" pitchFamily="34" charset="0"/>
                          <a:cs typeface="B Homa" pitchFamily="2" charset="-78"/>
                        </a:rPr>
                        <a:t>كسب و كار</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Business</a:t>
                      </a:r>
                    </a:p>
                  </a:txBody>
                  <a:tcPr marL="91429" marR="91429" marT="45708" marB="45708" horzOverflow="overflow">
                    <a:lnL cap="flat">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B2G</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1" i="0" u="none" strike="noStrike" cap="none" normalizeH="0" baseline="0" smtClean="0">
                          <a:ln>
                            <a:noFill/>
                          </a:ln>
                          <a:solidFill>
                            <a:srgbClr val="000000"/>
                          </a:solidFill>
                          <a:effectLst/>
                          <a:latin typeface="Arial" pitchFamily="34" charset="0"/>
                          <a:cs typeface="B Homa" pitchFamily="2" charset="-78"/>
                        </a:rPr>
                        <a:t>مثال : تداركات</a:t>
                      </a:r>
                      <a:endParaRPr kumimoji="0" lang="en-US" sz="2000" b="1" i="0" u="none" strike="noStrike" cap="none" normalizeH="0" baseline="0" smtClean="0">
                        <a:ln>
                          <a:noFill/>
                        </a:ln>
                        <a:solidFill>
                          <a:srgbClr val="000000"/>
                        </a:solidFill>
                        <a:effectLst/>
                        <a:latin typeface="Arial" pitchFamily="34" charset="0"/>
                        <a:cs typeface="B Homa" pitchFamily="2" charset="-78"/>
                      </a:endParaRPr>
                    </a:p>
                  </a:txBody>
                  <a:tcPr marL="91429" marR="9142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B2B</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1" i="0" u="none" strike="noStrike" cap="none" normalizeH="0" baseline="0" smtClean="0">
                          <a:ln>
                            <a:noFill/>
                          </a:ln>
                          <a:solidFill>
                            <a:srgbClr val="000000"/>
                          </a:solidFill>
                          <a:effectLst/>
                          <a:latin typeface="Arial" pitchFamily="34" charset="0"/>
                          <a:cs typeface="B Homa" pitchFamily="2" charset="-78"/>
                        </a:rPr>
                        <a:t>مثال : تجارت الكترونيك</a:t>
                      </a:r>
                      <a:r>
                        <a:rPr kumimoji="0" lang="fa-IR" sz="2800" b="0" i="0" u="none" strike="noStrike" cap="none" normalizeH="0" baseline="0" smtClean="0">
                          <a:ln>
                            <a:noFill/>
                          </a:ln>
                          <a:solidFill>
                            <a:srgbClr val="000000"/>
                          </a:solidFill>
                          <a:effectLst/>
                          <a:latin typeface="Arial" pitchFamily="34" charset="0"/>
                          <a:cs typeface="Arial" pitchFamily="34" charset="0"/>
                        </a:rPr>
                        <a:t> </a:t>
                      </a:r>
                      <a:endParaRPr kumimoji="0" lang="en-US" sz="2800" b="0" i="0" u="none" strike="noStrike" cap="none" normalizeH="0" baseline="0" smtClean="0">
                        <a:ln>
                          <a:noFill/>
                        </a:ln>
                        <a:solidFill>
                          <a:srgbClr val="000000"/>
                        </a:solidFill>
                        <a:effectLst/>
                        <a:latin typeface="Arial" pitchFamily="34" charset="0"/>
                        <a:cs typeface="Arial" pitchFamily="34" charset="0"/>
                      </a:endParaRPr>
                    </a:p>
                  </a:txBody>
                  <a:tcPr marL="91429" marR="9142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B2C</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rgbClr val="000000"/>
                          </a:solidFill>
                          <a:effectLst/>
                          <a:latin typeface="Arial" pitchFamily="34" charset="0"/>
                          <a:cs typeface="B Homa" pitchFamily="2" charset="-78"/>
                        </a:rPr>
                        <a:t>مثال: تجارت الكترونيك</a:t>
                      </a:r>
                      <a:r>
                        <a:rPr kumimoji="0" lang="fa-IR" sz="2000" b="0" i="0" u="none" strike="noStrike" cap="none" normalizeH="0" baseline="0" smtClean="0">
                          <a:ln>
                            <a:noFill/>
                          </a:ln>
                          <a:solidFill>
                            <a:srgbClr val="000000"/>
                          </a:solidFill>
                          <a:effectLst/>
                          <a:latin typeface="Arial" pitchFamily="34" charset="0"/>
                          <a:cs typeface="Arial" pitchFamily="34" charset="0"/>
                        </a:rPr>
                        <a:t> </a:t>
                      </a:r>
                      <a:endParaRPr kumimoji="0" lang="en-US" sz="2000" b="0" i="0" u="none" strike="noStrike" cap="none" normalizeH="0" baseline="0" smtClean="0">
                        <a:ln>
                          <a:noFill/>
                        </a:ln>
                        <a:solidFill>
                          <a:srgbClr val="000000"/>
                        </a:solidFill>
                        <a:effectLst/>
                        <a:latin typeface="Arial" pitchFamily="34" charset="0"/>
                        <a:cs typeface="Arial" pitchFamily="34" charset="0"/>
                      </a:endParaRPr>
                    </a:p>
                  </a:txBody>
                  <a:tcPr marL="91429" marR="91429"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3777">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rgbClr val="000000"/>
                          </a:solidFill>
                          <a:effectLst/>
                          <a:latin typeface="Arial" pitchFamily="34" charset="0"/>
                          <a:cs typeface="B Homa" pitchFamily="2" charset="-78"/>
                        </a:rPr>
                        <a:t>مصرف كننده</a:t>
                      </a:r>
                      <a:r>
                        <a:rPr kumimoji="0" lang="fa-IR" sz="2800" b="0" i="0" u="none" strike="noStrike" cap="none" normalizeH="0" baseline="0" smtClean="0">
                          <a:ln>
                            <a:noFill/>
                          </a:ln>
                          <a:solidFill>
                            <a:srgbClr val="000000"/>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Consumer</a:t>
                      </a:r>
                    </a:p>
                  </a:txBody>
                  <a:tcPr marL="91429" marR="91429" marT="45708" marB="45708" horzOverflow="overflow">
                    <a:lnL cap="flat">
                      <a:noFill/>
                    </a:lnL>
                    <a:lnR w="28575"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C2G</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rgbClr val="000000"/>
                          </a:solidFill>
                          <a:effectLst/>
                          <a:latin typeface="Arial" pitchFamily="34" charset="0"/>
                          <a:cs typeface="B Homa" pitchFamily="2" charset="-78"/>
                        </a:rPr>
                        <a:t>مثال : پرداخت ماليات</a:t>
                      </a:r>
                      <a:r>
                        <a:rPr kumimoji="0" lang="fa-IR" sz="2000" b="0" i="0" u="none" strike="noStrike" cap="none" normalizeH="0" baseline="0" smtClean="0">
                          <a:ln>
                            <a:noFill/>
                          </a:ln>
                          <a:solidFill>
                            <a:srgbClr val="000000"/>
                          </a:solidFill>
                          <a:effectLst/>
                          <a:latin typeface="Arial" pitchFamily="34" charset="0"/>
                          <a:cs typeface="B Homa" pitchFamily="2" charset="-78"/>
                        </a:rPr>
                        <a:t> </a:t>
                      </a:r>
                      <a:endParaRPr kumimoji="0" lang="en-US" sz="2000" b="0" i="0" u="none" strike="noStrike" cap="none" normalizeH="0" baseline="0" smtClean="0">
                        <a:ln>
                          <a:noFill/>
                        </a:ln>
                        <a:solidFill>
                          <a:srgbClr val="000000"/>
                        </a:solidFill>
                        <a:effectLst/>
                        <a:latin typeface="Arial" pitchFamily="34" charset="0"/>
                        <a:cs typeface="B Homa" pitchFamily="2" charset="-78"/>
                      </a:endParaRPr>
                    </a:p>
                  </a:txBody>
                  <a:tcPr marL="91429" marR="9142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C2B</a:t>
                      </a:r>
                      <a:endParaRPr kumimoji="0" lang="fa-IR" sz="2800" b="1" i="1" u="none" strike="noStrike" cap="none" normalizeH="0" baseline="0" smtClean="0">
                        <a:ln>
                          <a:noFill/>
                        </a:ln>
                        <a:solidFill>
                          <a:srgbClr val="000000"/>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rgbClr val="000000"/>
                          </a:solidFill>
                          <a:effectLst/>
                          <a:latin typeface="Arial" pitchFamily="34" charset="0"/>
                          <a:cs typeface="B Homa" pitchFamily="2" charset="-78"/>
                        </a:rPr>
                        <a:t>مثال: مقايسه قيمت</a:t>
                      </a:r>
                      <a:endParaRPr kumimoji="0" lang="en-US" sz="1800" b="1" i="0" u="none" strike="noStrike" cap="none" normalizeH="0" baseline="0" smtClean="0">
                        <a:ln>
                          <a:noFill/>
                        </a:ln>
                        <a:solidFill>
                          <a:srgbClr val="000000"/>
                        </a:solidFill>
                        <a:effectLst/>
                        <a:latin typeface="Arial" pitchFamily="34" charset="0"/>
                        <a:cs typeface="B Homa" pitchFamily="2" charset="-78"/>
                      </a:endParaRPr>
                    </a:p>
                  </a:txBody>
                  <a:tcPr marL="91429" marR="9142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000000"/>
                          </a:solidFill>
                          <a:effectLst/>
                          <a:latin typeface="Arial" pitchFamily="34" charset="0"/>
                          <a:cs typeface="Arial" pitchFamily="34" charset="0"/>
                        </a:rPr>
                        <a:t>C2C</a:t>
                      </a:r>
                      <a:endParaRPr kumimoji="0" lang="fa-IR" sz="2800" b="1" i="1" u="none" strike="noStrike" cap="none" normalizeH="0" baseline="0" smtClean="0">
                        <a:ln>
                          <a:noFill/>
                        </a:ln>
                        <a:solidFill>
                          <a:srgbClr val="000000"/>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1" i="0" u="none" strike="noStrike" cap="none" normalizeH="0" baseline="0" smtClean="0">
                          <a:ln>
                            <a:noFill/>
                          </a:ln>
                          <a:solidFill>
                            <a:srgbClr val="000000"/>
                          </a:solidFill>
                          <a:effectLst/>
                          <a:latin typeface="Arial" pitchFamily="34" charset="0"/>
                          <a:cs typeface="B Homa" pitchFamily="2" charset="-78"/>
                        </a:rPr>
                        <a:t>مثال: بازار حراجي</a:t>
                      </a:r>
                      <a:endParaRPr kumimoji="0" lang="en-US" sz="2400" b="1" i="0" u="none" strike="noStrike" cap="none" normalizeH="0" baseline="0" smtClean="0">
                        <a:ln>
                          <a:noFill/>
                        </a:ln>
                        <a:solidFill>
                          <a:srgbClr val="000000"/>
                        </a:solidFill>
                        <a:effectLst/>
                        <a:latin typeface="Arial" pitchFamily="34" charset="0"/>
                        <a:cs typeface="B Homa" pitchFamily="2" charset="-78"/>
                      </a:endParaRPr>
                    </a:p>
                  </a:txBody>
                  <a:tcPr marL="91429" marR="91429"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checkerboard(across)">
                                      <p:cBhvr>
                                        <p:cTn id="7" dur="5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6627"/>
                                        </p:tgtEl>
                                        <p:attrNameLst>
                                          <p:attrName>style.visibility</p:attrName>
                                        </p:attrNameLst>
                                      </p:cBhvr>
                                      <p:to>
                                        <p:strVal val="visible"/>
                                      </p:to>
                                    </p:set>
                                    <p:animEffect transition="in" filter="checkerboard(across)">
                                      <p:cBhvr>
                                        <p:cTn id="12" dur="500"/>
                                        <p:tgtEl>
                                          <p:spTgt spid="266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26627"/>
                                        </p:tgtEl>
                                        <p:attrNameLst>
                                          <p:attrName>style.visibility</p:attrName>
                                        </p:attrNameLst>
                                      </p:cBhvr>
                                      <p:to>
                                        <p:strVal val="visible"/>
                                      </p:to>
                                    </p:set>
                                    <p:animEffect transition="in" filter="circle(in)">
                                      <p:cBhvr>
                                        <p:cTn id="17" dur="2000"/>
                                        <p:tgtEl>
                                          <p:spTgt spid="26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Lst>
  </p:timing>
</p:sld>
</file>

<file path=ppt/slides/slide10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algn="r" eaLnBrk="1" hangingPunct="1"/>
            <a:r>
              <a:rPr lang="fa-IR" smtClean="0">
                <a:cs typeface="B Homa" pitchFamily="2" charset="-78"/>
              </a:rPr>
              <a:t>شخصيت نوع</a:t>
            </a:r>
            <a:r>
              <a:rPr lang="fa-IR" smtClean="0"/>
              <a:t> </a:t>
            </a:r>
            <a:r>
              <a:rPr lang="en-US" b="1" i="1" smtClean="0"/>
              <a:t>A :</a:t>
            </a:r>
            <a:r>
              <a:rPr lang="en-US" smtClean="0"/>
              <a:t> </a:t>
            </a:r>
          </a:p>
        </p:txBody>
      </p:sp>
      <p:sp>
        <p:nvSpPr>
          <p:cNvPr id="103427" name="Rectangle 3"/>
          <p:cNvSpPr>
            <a:spLocks noGrp="1" noChangeArrowheads="1"/>
          </p:cNvSpPr>
          <p:nvPr>
            <p:ph type="body" idx="1"/>
          </p:nvPr>
        </p:nvSpPr>
        <p:spPr/>
        <p:txBody>
          <a:bodyPr/>
          <a:lstStyle/>
          <a:p>
            <a:pPr marL="0" indent="0" algn="justLow" eaLnBrk="1" hangingPunct="1">
              <a:buFontTx/>
              <a:buNone/>
            </a:pPr>
            <a:r>
              <a:rPr lang="fa-IR" sz="1800" smtClean="0">
                <a:cs typeface="B Homa" pitchFamily="2" charset="-78"/>
              </a:rPr>
              <a:t>آيا كسي را مي شناسيد كه بسيار اهل رقابت بوده و همواره سراسيمه باشد؟ اگر چنين است ما او را نمونه اي خوب از شخصيت </a:t>
            </a:r>
            <a:r>
              <a:rPr lang="en-US" sz="1800" b="1" i="1" smtClean="0">
                <a:cs typeface="B Homa" pitchFamily="2" charset="-78"/>
              </a:rPr>
              <a:t>A</a:t>
            </a:r>
            <a:r>
              <a:rPr lang="fa-IR" sz="1800" smtClean="0">
                <a:cs typeface="B Homa" pitchFamily="2" charset="-78"/>
              </a:rPr>
              <a:t> مي دانيم. كسي كه از نظر شخصيت، نوع </a:t>
            </a:r>
            <a:r>
              <a:rPr lang="en-US" sz="1800" b="1" i="1" smtClean="0">
                <a:cs typeface="B Homa" pitchFamily="2" charset="-78"/>
              </a:rPr>
              <a:t>A</a:t>
            </a:r>
            <a:r>
              <a:rPr lang="fa-IR" sz="1800" b="1" i="1" smtClean="0">
                <a:cs typeface="B Homa" pitchFamily="2" charset="-78"/>
              </a:rPr>
              <a:t> </a:t>
            </a:r>
            <a:r>
              <a:rPr lang="fa-IR" sz="1800" smtClean="0">
                <a:cs typeface="B Homa" pitchFamily="2" charset="-78"/>
              </a:rPr>
              <a:t>باشد، سعي دارد با سرعت و دستپاچگي در كوتاه ترين زمان، به بيشترين پيشرفت دست يابد و هرگاه ايجاب كند، در برابر گروههاي مخالف و هر چيزي كه سد راهش باشد به شدت مقاومت و مخالفت خواهد كرد. </a:t>
            </a:r>
          </a:p>
          <a:p>
            <a:pPr marL="0" indent="0" algn="justLow" eaLnBrk="1" hangingPunct="1">
              <a:buFontTx/>
              <a:buNone/>
            </a:pPr>
            <a:r>
              <a:rPr lang="fa-IR" sz="1800" smtClean="0">
                <a:cs typeface="B Homa" pitchFamily="2" charset="-78"/>
              </a:rPr>
              <a:t>شخصيت نوع </a:t>
            </a:r>
            <a:r>
              <a:rPr lang="en-US" sz="1800" b="1" i="1" smtClean="0">
                <a:cs typeface="B Homa" pitchFamily="2" charset="-78"/>
              </a:rPr>
              <a:t>A</a:t>
            </a:r>
            <a:r>
              <a:rPr lang="fa-IR" sz="1800" b="1" i="1" smtClean="0">
                <a:cs typeface="B Homa" pitchFamily="2" charset="-78"/>
              </a:rPr>
              <a:t> </a:t>
            </a:r>
            <a:r>
              <a:rPr lang="fa-IR" sz="1800" smtClean="0">
                <a:cs typeface="B Homa" pitchFamily="2" charset="-78"/>
              </a:rPr>
              <a:t>داراي ويژگيهاي زير است :</a:t>
            </a:r>
          </a:p>
          <a:p>
            <a:pPr marL="0" indent="0" algn="justLow" eaLnBrk="1" hangingPunct="1">
              <a:buFontTx/>
              <a:buNone/>
            </a:pPr>
            <a:r>
              <a:rPr lang="fa-IR" sz="1800" smtClean="0">
                <a:cs typeface="B Homa" pitchFamily="2" charset="-78"/>
              </a:rPr>
              <a:t>1 - هميشه در حال حركت، جنب و جوش و قدم زدن است و غذا را به سرعت مي خورد.</a:t>
            </a:r>
          </a:p>
          <a:p>
            <a:pPr marL="0" indent="0" algn="justLow" eaLnBrk="1" hangingPunct="1">
              <a:buFontTx/>
              <a:buNone/>
            </a:pPr>
            <a:r>
              <a:rPr lang="fa-IR" sz="1800" smtClean="0">
                <a:cs typeface="B Homa" pitchFamily="2" charset="-78"/>
              </a:rPr>
              <a:t>2 - نسبت به سرعتي كه كارها انجام مي شود، احساس بي صبري مي كند.</a:t>
            </a:r>
          </a:p>
          <a:p>
            <a:pPr marL="0" indent="0" algn="justLow" eaLnBrk="1" hangingPunct="1">
              <a:buFontTx/>
              <a:buNone/>
            </a:pPr>
            <a:r>
              <a:rPr lang="fa-IR" sz="1800" smtClean="0">
                <a:cs typeface="B Homa" pitchFamily="2" charset="-78"/>
              </a:rPr>
              <a:t>3 - هميشه مي خواهد دو يا چند كار را به صورت همزمان انجام دهد.</a:t>
            </a:r>
          </a:p>
          <a:p>
            <a:pPr marL="0" indent="0" algn="justLow" eaLnBrk="1" hangingPunct="1">
              <a:buFontTx/>
              <a:buNone/>
            </a:pPr>
            <a:r>
              <a:rPr lang="fa-IR" sz="1800" smtClean="0">
                <a:cs typeface="B Homa" pitchFamily="2" charset="-78"/>
              </a:rPr>
              <a:t>4 - نمي تواند از تفريح هيچ استفاده اي ببرد.</a:t>
            </a:r>
          </a:p>
          <a:p>
            <a:pPr marL="0" indent="0" algn="justLow" eaLnBrk="1" hangingPunct="1">
              <a:buFontTx/>
              <a:buNone/>
            </a:pPr>
            <a:r>
              <a:rPr lang="fa-IR" sz="1800" smtClean="0">
                <a:cs typeface="B Homa" pitchFamily="2" charset="-78"/>
              </a:rPr>
              <a:t>5 - هميشه با عدد و رقم سرو كاردارد و دائم در حال محاسبه ميزان كارهايي است كه انجام داده است.  </a:t>
            </a:r>
            <a:endParaRPr lang="en-US" sz="1800" smtClean="0">
              <a:cs typeface="B Homa" pitchFamily="2" charset="-78"/>
            </a:endParaRPr>
          </a:p>
        </p:txBody>
      </p:sp>
    </p:spTree>
  </p:cSld>
  <p:clrMapOvr>
    <a:masterClrMapping/>
  </p:clrMapOvr>
  <p:transition spd="med">
    <p:cover dir="ld"/>
  </p:transition>
</p:sld>
</file>

<file path=ppt/slides/slide10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type="body" idx="1"/>
          </p:nvPr>
        </p:nvSpPr>
        <p:spPr>
          <a:xfrm>
            <a:off x="457200" y="908050"/>
            <a:ext cx="8229600" cy="4525963"/>
          </a:xfrm>
        </p:spPr>
        <p:txBody>
          <a:bodyPr/>
          <a:lstStyle/>
          <a:p>
            <a:pPr marL="0" indent="0" algn="justLow" eaLnBrk="1" hangingPunct="1">
              <a:buFontTx/>
              <a:buNone/>
            </a:pPr>
            <a:r>
              <a:rPr lang="fa-IR" sz="2000" smtClean="0">
                <a:cs typeface="B Homa" pitchFamily="2" charset="-78"/>
              </a:rPr>
              <a:t>شخصي كه داراي شخصيت نوع </a:t>
            </a:r>
            <a:r>
              <a:rPr lang="en-US" sz="2000" b="1" i="1" smtClean="0">
                <a:cs typeface="B Homa" pitchFamily="2" charset="-78"/>
              </a:rPr>
              <a:t>B</a:t>
            </a:r>
            <a:r>
              <a:rPr lang="fa-IR" sz="2000" smtClean="0">
                <a:cs typeface="B Homa" pitchFamily="2" charset="-78"/>
              </a:rPr>
              <a:t> است، ويژگي هايي دارد كه درست برعكس با شخصيت نوع </a:t>
            </a:r>
            <a:r>
              <a:rPr lang="en-US" sz="2000" b="1" i="1" smtClean="0">
                <a:cs typeface="B Homa" pitchFamily="2" charset="-78"/>
              </a:rPr>
              <a:t>A</a:t>
            </a:r>
            <a:r>
              <a:rPr lang="fa-IR" sz="2000" b="1" i="1" smtClean="0">
                <a:cs typeface="B Homa" pitchFamily="2" charset="-78"/>
              </a:rPr>
              <a:t> </a:t>
            </a:r>
            <a:r>
              <a:rPr lang="fa-IR" sz="2000" smtClean="0">
                <a:cs typeface="B Homa" pitchFamily="2" charset="-78"/>
              </a:rPr>
              <a:t>است.</a:t>
            </a:r>
            <a:r>
              <a:rPr lang="fa-IR" sz="2000" b="1" i="1" smtClean="0">
                <a:cs typeface="B Homa" pitchFamily="2" charset="-78"/>
              </a:rPr>
              <a:t> </a:t>
            </a:r>
            <a:r>
              <a:rPr lang="fa-IR" sz="2000" smtClean="0">
                <a:cs typeface="B Homa" pitchFamily="2" charset="-78"/>
              </a:rPr>
              <a:t>چنين فردي هيچ گاه سراسيمه نيست، نمي خواهد دست به كارهايي بزند كه پايان ندارد، احساس نوعي آرامش مي كند و نبايد دائم محاسباتي را انجام دهد. </a:t>
            </a:r>
          </a:p>
          <a:p>
            <a:pPr marL="0" indent="0" algn="justLow" eaLnBrk="1" hangingPunct="1">
              <a:buFontTx/>
              <a:buNone/>
            </a:pPr>
            <a:r>
              <a:rPr lang="fa-IR" sz="2000" smtClean="0">
                <a:cs typeface="B Homa" pitchFamily="2" charset="-78"/>
              </a:rPr>
              <a:t>شخصيت نوع </a:t>
            </a:r>
            <a:r>
              <a:rPr lang="en-US" sz="2000" b="1" i="1" smtClean="0">
                <a:cs typeface="B Homa" pitchFamily="2" charset="-78"/>
              </a:rPr>
              <a:t>B</a:t>
            </a:r>
            <a:r>
              <a:rPr lang="fa-IR" sz="2000" b="1" i="1" smtClean="0">
                <a:cs typeface="B Homa" pitchFamily="2" charset="-78"/>
              </a:rPr>
              <a:t> </a:t>
            </a:r>
            <a:r>
              <a:rPr lang="fa-IR" sz="2000" smtClean="0">
                <a:cs typeface="B Homa" pitchFamily="2" charset="-78"/>
              </a:rPr>
              <a:t>داراي ويژگيهاي زير است:</a:t>
            </a:r>
          </a:p>
          <a:p>
            <a:pPr marL="0" indent="0" algn="justLow" eaLnBrk="1" hangingPunct="1">
              <a:buFontTx/>
              <a:buNone/>
            </a:pPr>
            <a:r>
              <a:rPr lang="fa-IR" sz="2000" smtClean="0">
                <a:cs typeface="B Homa" pitchFamily="2" charset="-78"/>
              </a:rPr>
              <a:t>1 - هرگز سراسيمه نيست و شاهد نتايج حاصل از سراسيمگي هم نخواهد بود.</a:t>
            </a:r>
          </a:p>
          <a:p>
            <a:pPr marL="0" indent="0" algn="justLow" eaLnBrk="1" hangingPunct="1">
              <a:buFontTx/>
              <a:buNone/>
            </a:pPr>
            <a:r>
              <a:rPr lang="fa-IR" sz="2000" smtClean="0">
                <a:cs typeface="B Homa" pitchFamily="2" charset="-78"/>
              </a:rPr>
              <a:t>2 - در خود هيچ گونه احساس نياز به بحث دربارة موفقيتها نمي كند مگر اينكه شرايط با اوضاع ايجاب كند كه در اين باره حرفي بزند.</a:t>
            </a:r>
          </a:p>
          <a:p>
            <a:pPr marL="0" indent="0" algn="justLow" eaLnBrk="1" hangingPunct="1">
              <a:buFontTx/>
              <a:buNone/>
            </a:pPr>
            <a:r>
              <a:rPr lang="fa-IR" sz="2000" smtClean="0">
                <a:cs typeface="B Homa" pitchFamily="2" charset="-78"/>
              </a:rPr>
              <a:t>3 - به جاي به رخ كشيدن مديريت و مفام خود، ترجيح مي دهد كه با دوستان خود خوش بگذراند.</a:t>
            </a:r>
          </a:p>
          <a:p>
            <a:pPr marL="0" indent="0" algn="justLow" eaLnBrk="1" hangingPunct="1">
              <a:buFontTx/>
              <a:buNone/>
            </a:pPr>
            <a:r>
              <a:rPr lang="fa-IR" sz="2000" smtClean="0">
                <a:cs typeface="B Homa" pitchFamily="2" charset="-78"/>
              </a:rPr>
              <a:t>4 - هميشه در آرامش به سر مي برد و احساس هيچ نوع كوتاهي يا غفلت نمي كند. </a:t>
            </a:r>
            <a:endParaRPr lang="en-US" sz="2000" smtClean="0">
              <a:cs typeface="B Homa" pitchFamily="2" charset="-78"/>
            </a:endParaRPr>
          </a:p>
        </p:txBody>
      </p:sp>
    </p:spTree>
  </p:cSld>
  <p:clrMapOvr>
    <a:masterClrMapping/>
  </p:clrMapOvr>
  <p:transition spd="med">
    <p:cover dir="ru"/>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05474" name="Rectangle 3"/>
          <p:cNvSpPr>
            <a:spLocks noGrp="1" noChangeArrowheads="1"/>
          </p:cNvSpPr>
          <p:nvPr>
            <p:ph type="body" idx="1"/>
          </p:nvPr>
        </p:nvSpPr>
        <p:spPr>
          <a:xfrm>
            <a:off x="457200" y="476250"/>
            <a:ext cx="8229600" cy="4525963"/>
          </a:xfrm>
        </p:spPr>
        <p:txBody>
          <a:bodyPr/>
          <a:lstStyle/>
          <a:p>
            <a:pPr marL="0" indent="0" algn="justLow" eaLnBrk="1" hangingPunct="1">
              <a:buFontTx/>
              <a:buNone/>
            </a:pPr>
            <a:r>
              <a:rPr lang="fa-IR" sz="2400" smtClean="0">
                <a:cs typeface="B Homa" pitchFamily="2" charset="-78"/>
              </a:rPr>
              <a:t>آيا گروه</a:t>
            </a:r>
            <a:r>
              <a:rPr lang="fa-IR" smtClean="0"/>
              <a:t> </a:t>
            </a:r>
            <a:r>
              <a:rPr lang="en-US" b="1" i="1" smtClean="0"/>
              <a:t>A</a:t>
            </a:r>
            <a:r>
              <a:rPr lang="fa-IR" smtClean="0"/>
              <a:t> يا </a:t>
            </a:r>
            <a:r>
              <a:rPr lang="en-US" b="1" i="1" smtClean="0"/>
              <a:t>B</a:t>
            </a:r>
            <a:r>
              <a:rPr lang="fa-IR" b="1" i="1" smtClean="0"/>
              <a:t> </a:t>
            </a:r>
            <a:r>
              <a:rPr lang="fa-IR" sz="2400" smtClean="0">
                <a:cs typeface="B Homa" pitchFamily="2" charset="-78"/>
              </a:rPr>
              <a:t>كدام يك در سازمان موفق ترند؟با توجه به سخت كوشي گروه </a:t>
            </a:r>
            <a:r>
              <a:rPr lang="en-US" b="1" i="1" smtClean="0"/>
              <a:t>A</a:t>
            </a:r>
            <a:r>
              <a:rPr lang="fa-IR" b="1" i="1" smtClean="0"/>
              <a:t>، </a:t>
            </a:r>
            <a:r>
              <a:rPr lang="fa-IR" sz="2400" smtClean="0">
                <a:cs typeface="B Homa" pitchFamily="2" charset="-78"/>
              </a:rPr>
              <a:t>معمولا“ كسي كه از نظر شخصيتي در گروه </a:t>
            </a:r>
            <a:r>
              <a:rPr lang="en-US" b="1" i="1" smtClean="0"/>
              <a:t>B</a:t>
            </a:r>
            <a:r>
              <a:rPr lang="fa-IR" b="1" i="1" smtClean="0"/>
              <a:t> </a:t>
            </a:r>
            <a:r>
              <a:rPr lang="fa-IR" sz="2400" smtClean="0">
                <a:cs typeface="B Homa" pitchFamily="2" charset="-78"/>
              </a:rPr>
              <a:t>قرار گيرد، به راس هرم سازمان مي رسد. بيشتر فروشندگان داراي شخصيت از نوع </a:t>
            </a:r>
            <a:r>
              <a:rPr lang="en-US" sz="2400" b="1" i="1" smtClean="0">
                <a:cs typeface="B Homa" pitchFamily="2" charset="-78"/>
              </a:rPr>
              <a:t>A</a:t>
            </a:r>
            <a:r>
              <a:rPr lang="fa-IR" sz="2400" smtClean="0">
                <a:cs typeface="B Homa" pitchFamily="2" charset="-78"/>
              </a:rPr>
              <a:t> هستند. گروه </a:t>
            </a:r>
            <a:r>
              <a:rPr lang="en-US" sz="2400" b="1" i="1" smtClean="0">
                <a:cs typeface="B Homa" pitchFamily="2" charset="-78"/>
              </a:rPr>
              <a:t>B</a:t>
            </a:r>
            <a:r>
              <a:rPr lang="fa-IR" sz="2400" smtClean="0">
                <a:cs typeface="B Homa" pitchFamily="2" charset="-78"/>
              </a:rPr>
              <a:t> پست هاي مديريت ارشد اجرايي را احراز مي كنند. چرا؟ در پاسخ بايد گفت كه كساني كه از نظر شخصيت در گروه </a:t>
            </a:r>
            <a:r>
              <a:rPr lang="en-US" sz="2400" b="1" i="1" smtClean="0">
                <a:cs typeface="B Homa" pitchFamily="2" charset="-78"/>
              </a:rPr>
              <a:t>A</a:t>
            </a:r>
            <a:r>
              <a:rPr lang="fa-IR" sz="2400" smtClean="0">
                <a:cs typeface="B Homa" pitchFamily="2" charset="-78"/>
              </a:rPr>
              <a:t> قرار مي گيرند كيفيت را فداي كميت ميكنند. معمولا“ كساني مي توانند در سازمان ارتقاي مقام يابند كه در كارها عجله كمتري به خرج داده و امور را به صورت استادانه انجام دهند، خلاق باشند و تنها به رقابت و كارهاي باعجله اكتفا نكنند. </a:t>
            </a:r>
            <a:endParaRPr lang="en-US" b="1" i="1" smtClean="0"/>
          </a:p>
        </p:txBody>
      </p:sp>
    </p:spTree>
  </p:cSld>
  <p:clrMapOvr>
    <a:masterClrMapping/>
  </p:clrMapOvr>
  <p:transition spd="med">
    <p:push dir="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algn="r" eaLnBrk="1" hangingPunct="1"/>
            <a:r>
              <a:rPr lang="fa-IR" b="1" smtClean="0">
                <a:cs typeface="B Homa" pitchFamily="2" charset="-78"/>
              </a:rPr>
              <a:t>شخصيت و فرهنگ ملي :</a:t>
            </a:r>
            <a:endParaRPr lang="en-US" b="1" smtClean="0">
              <a:cs typeface="B Homa" pitchFamily="2" charset="-78"/>
            </a:endParaRPr>
          </a:p>
        </p:txBody>
      </p:sp>
      <p:sp>
        <p:nvSpPr>
          <p:cNvPr id="106499" name="Rectangle 3"/>
          <p:cNvSpPr>
            <a:spLocks noGrp="1" noChangeArrowheads="1"/>
          </p:cNvSpPr>
          <p:nvPr>
            <p:ph type="body" idx="1"/>
          </p:nvPr>
        </p:nvSpPr>
        <p:spPr>
          <a:xfrm>
            <a:off x="539750" y="1484313"/>
            <a:ext cx="8229600" cy="4525962"/>
          </a:xfrm>
        </p:spPr>
        <p:txBody>
          <a:bodyPr/>
          <a:lstStyle/>
          <a:p>
            <a:pPr marL="0" indent="0" algn="justLow" eaLnBrk="1" hangingPunct="1">
              <a:buFontTx/>
              <a:buNone/>
            </a:pPr>
            <a:r>
              <a:rPr lang="fa-IR" sz="1800" b="1" smtClean="0">
                <a:cs typeface="B Homa" pitchFamily="2" charset="-78"/>
              </a:rPr>
              <a:t>شايد نتوان همة افراد يك كشور را در يك گروه شخصيتي خاص قرار داد. براي مثال در هر فرهنگي، برخي از افراد خطرپذير و تعدادي خطرگريز هستند. ولي فرهنگ ملي بر ويژگيهاي شخصيتي مردم آن كشور اثر     مي گذارد. براي بيان اين مطلب به دو ويژگي شخصيتي توجه مي كنيم: كانون يا مركز كنترل و شخصيت      نوع </a:t>
            </a:r>
            <a:r>
              <a:rPr lang="en-US" sz="1800" b="1" i="1" smtClean="0">
                <a:cs typeface="B Homa" pitchFamily="2" charset="-78"/>
              </a:rPr>
              <a:t>A</a:t>
            </a:r>
            <a:r>
              <a:rPr lang="en-US" sz="1800" b="1" smtClean="0">
                <a:cs typeface="B Homa" pitchFamily="2" charset="-78"/>
              </a:rPr>
              <a:t>.</a:t>
            </a:r>
            <a:endParaRPr lang="fa-IR" sz="1800" b="1" smtClean="0">
              <a:cs typeface="B Homa" pitchFamily="2" charset="-78"/>
            </a:endParaRPr>
          </a:p>
          <a:p>
            <a:pPr marL="0" indent="0" algn="justLow" eaLnBrk="1" hangingPunct="1">
              <a:buFontTx/>
              <a:buNone/>
            </a:pPr>
            <a:r>
              <a:rPr lang="fa-IR" sz="1800" b="1" smtClean="0">
                <a:cs typeface="B Homa" pitchFamily="2" charset="-78"/>
              </a:rPr>
              <a:t>شايد بتوان گفت كه فرهنگ ملي بر افراد اثر مي گذارد و آنها داراي شخصيت نوع </a:t>
            </a:r>
            <a:r>
              <a:rPr lang="en-US" sz="1800" b="1" smtClean="0">
                <a:cs typeface="B Homa" pitchFamily="2" charset="-78"/>
              </a:rPr>
              <a:t> </a:t>
            </a:r>
            <a:r>
              <a:rPr lang="en-US" sz="2000" b="1" i="1" smtClean="0">
                <a:cs typeface="B Homa" pitchFamily="2" charset="-78"/>
              </a:rPr>
              <a:t>A</a:t>
            </a:r>
            <a:r>
              <a:rPr lang="fa-IR" sz="2000" b="1" smtClean="0">
                <a:cs typeface="B Homa" pitchFamily="2" charset="-78"/>
              </a:rPr>
              <a:t> ميشوند . در هر كشوري، افرادي با شخصيت نوع </a:t>
            </a:r>
            <a:r>
              <a:rPr lang="en-US" sz="2000" b="1" i="1" smtClean="0">
                <a:cs typeface="B Homa" pitchFamily="2" charset="-78"/>
              </a:rPr>
              <a:t>A</a:t>
            </a:r>
            <a:r>
              <a:rPr lang="fa-IR" sz="2000" b="1" smtClean="0">
                <a:cs typeface="B Homa" pitchFamily="2" charset="-78"/>
              </a:rPr>
              <a:t> وجود دارند، ولي در كشورهاي سرمايه داري كه موفقيتها و پيشرفتهاي مادي از ارزش بالايي برخوردار است، اين گروه بيشتر ديده ميشوند. براي مثال، تخمين زده ميشود كه حدود 50% از جمعيت كشورهاي امريكاي شمالي داراي شخصيت از نوع </a:t>
            </a:r>
            <a:r>
              <a:rPr lang="en-US" sz="2000" b="1" i="1" smtClean="0">
                <a:cs typeface="B Homa" pitchFamily="2" charset="-78"/>
              </a:rPr>
              <a:t>A</a:t>
            </a:r>
            <a:r>
              <a:rPr lang="fa-IR" sz="2000" b="1" smtClean="0">
                <a:cs typeface="B Homa" pitchFamily="2" charset="-78"/>
              </a:rPr>
              <a:t> هستند. اين وضع نبايد موجب شگفتي شود. در ايالات متحده امريكا و كانادا بر مديريت زمان و كارآيي تاكيد زيادي مي شود. در هر دو كشور به « انجام كار» تاكيد ميشود و در اين امر بايد به نتيجه رسيد كه در اين دو كشور بر كميت زندگي نيز تاكيد مي شود و در اين راه مساله كسب پول و پاداش مادي از نظر دور نمي ماند. </a:t>
            </a:r>
          </a:p>
          <a:p>
            <a:pPr marL="0" indent="0" algn="justLow" eaLnBrk="1" hangingPunct="1">
              <a:buFontTx/>
              <a:buNone/>
            </a:pPr>
            <a:endParaRPr lang="en-US" sz="2000" b="1" i="1" smtClean="0">
              <a:cs typeface="B Homa" pitchFamily="2" charset="-78"/>
            </a:endParaRPr>
          </a:p>
        </p:txBody>
      </p:sp>
    </p:spTree>
  </p:cSld>
  <p:clrMapOvr>
    <a:masterClrMapping/>
  </p:clrMapOvr>
  <p:transition spd="med">
    <p:cove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algn="r" eaLnBrk="1" hangingPunct="1"/>
            <a:r>
              <a:rPr lang="fa-IR" b="1" smtClean="0">
                <a:latin typeface="SimSun" panose="02010600030101010101" pitchFamily="2" charset="-122"/>
                <a:cs typeface="B Homa" pitchFamily="2" charset="-78"/>
              </a:rPr>
              <a:t>تناسب شغل با شخصيت :</a:t>
            </a:r>
            <a:endParaRPr lang="en-US" b="1" smtClean="0">
              <a:latin typeface="SimSun" panose="02010600030101010101" pitchFamily="2" charset="-122"/>
              <a:cs typeface="B Homa" pitchFamily="2" charset="-78"/>
            </a:endParaRPr>
          </a:p>
        </p:txBody>
      </p:sp>
      <p:sp>
        <p:nvSpPr>
          <p:cNvPr id="107523" name="Rectangle 3"/>
          <p:cNvSpPr>
            <a:spLocks noGrp="1" noChangeArrowheads="1"/>
          </p:cNvSpPr>
          <p:nvPr>
            <p:ph type="body" idx="1"/>
          </p:nvPr>
        </p:nvSpPr>
        <p:spPr/>
        <p:txBody>
          <a:bodyPr/>
          <a:lstStyle/>
          <a:p>
            <a:pPr marL="0" indent="0" algn="justLow" eaLnBrk="1" hangingPunct="1">
              <a:lnSpc>
                <a:spcPct val="90000"/>
              </a:lnSpc>
              <a:buFontTx/>
              <a:buNone/>
            </a:pPr>
            <a:r>
              <a:rPr lang="fa-IR" sz="2400" b="1" smtClean="0">
                <a:cs typeface="B Homa" pitchFamily="2" charset="-78"/>
              </a:rPr>
              <a:t>با توجه به آنچه دربارة ويژگيهاي شخصيتي گفتيم، اغلب نتيجه هاي به دست آمده بدين گونه بود كه بين داشتن يك ويژگي شخصيتي و عملكرد انسان، شرايط لازم براي انجام آن كار، صورت يك عامل تعديل كننده در مي امد. اين موضوع يعني تطبيق شرايط لازم براي انجام يك كار و ويژگيهاي شخصيتي، به تازگي مورد توجه زياد قرار گرفته است. در نظريه معروف جان هالند درباره تناسب شغل با شخصيت اين موضوع به بهترين طريق بيان شده است. نظريه مزبور بر اين تصور قرار دارد كه رغبت يا علاقة فرد (با فرض اينكه آن نشان دهنده شخصيت فرد باشد) با محيط كارش متناسب است. اين محقق شش نوع شخصيت ارائه ميكند و پيشنهاد مي نمايد كه رضايت شغلي و ميل به ترك شغل به درجه اي بستگي دارد كه فرد مي تواند به صورت موفقيت آميز شخصيت خود را با يك محيط شغلي وفق دهد.</a:t>
            </a:r>
            <a:endParaRPr lang="en-US" sz="2400" b="1" smtClean="0">
              <a:cs typeface="B Homa" pitchFamily="2" charset="-78"/>
            </a:endParaRPr>
          </a:p>
        </p:txBody>
      </p:sp>
    </p:spTree>
  </p:cSld>
  <p:clrMapOvr>
    <a:masterClrMapping/>
  </p:clrMapOvr>
  <p:transition spd="med">
    <p:cover dir="ld"/>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r>
              <a:rPr lang="fa-IR" sz="2800" b="1" smtClean="0">
                <a:cs typeface="B Homa" pitchFamily="2" charset="-78"/>
              </a:rPr>
              <a:t>تناسب شغل با شخصيت</a:t>
            </a:r>
            <a:r>
              <a:rPr lang="fa-IR" smtClean="0"/>
              <a:t> </a:t>
            </a:r>
            <a:endParaRPr lang="en-US" smtClean="0"/>
          </a:p>
        </p:txBody>
      </p:sp>
      <p:graphicFrame>
        <p:nvGraphicFramePr>
          <p:cNvPr id="158836" name="Group 116"/>
          <p:cNvGraphicFramePr>
            <a:graphicFrameLocks noGrp="1"/>
          </p:cNvGraphicFramePr>
          <p:nvPr>
            <p:ph idx="1"/>
          </p:nvPr>
        </p:nvGraphicFramePr>
        <p:xfrm>
          <a:off x="457200" y="1600200"/>
          <a:ext cx="8229600" cy="4098925"/>
        </p:xfrm>
        <a:graphic>
          <a:graphicData uri="http://schemas.openxmlformats.org/drawingml/2006/table">
            <a:tbl>
              <a:tblPr rtl="1"/>
              <a:tblGrid>
                <a:gridCol w="2743200"/>
                <a:gridCol w="2743200"/>
                <a:gridCol w="2743200"/>
              </a:tblGrid>
              <a:tr h="755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نوع شخصيت</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ويژگيهاي شخصيتي </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شغل مناسب </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888">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واقع گرا. كارهايي را ترجيح مي دهد كه به مهارت، قدرت بدني و هماهنگي نياز دارند.</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كم رو، با فراست، با ثبات، سازشكار و مرد عمل است.</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مكانيك، متصدي دستگاه حفاري كارگر خط مونتاژ، كشاورز</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4572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كاوشگر: كارهايي را ترجيح مي دهد كه به فكركردن، سازماندهي و درك موضوع نياز دارند</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تحليگر، كنجكاو، مستقل </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اقتصاد دان، زيست شناس، رياضي دان، گزارشگر رسانه هاي گروهي </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481013">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اجتماعي: كارهايي را ترجيح مي دهد كه بتوان به ديگران كمك كرد.</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صمصمص، گرم، دوستانه، داراي روحيه همكاري </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مددكار اجتماعي، روان شناس باليني، معلم، مشاور</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503238">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سنت گرا. كارهايي را ترجيح مي دهد كه مستلزم اجراي قوانين، بدون ابهام و منظم باشد.</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سازشكار، كارآ، مردعمل، بدون قدرت تخيل، انعطاف پذير</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حسابدار، مدير شركت، مسئول دايره دريافت و پرداخت بانك، مسئول بايگاني </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649288">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سوداگر: كارهايي را ترجيح مي دهدكه جنبه حرف زدن و گفتاري داشته باشد تا بتوان با قدرت بيان خود ديگران را تحت تاثير قرار دهد.</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داراي اعتماد به نفس ، جاه طلب و بلند پرواز،  پرانرژي، سلطه جو </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وكيل (حقوق دان)، مسئول بنگاه معاملاتي، متخصص روابط عمومي، مدير سازمان كوچك </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75565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هنرمند: كارهايي را ترجيح مي دهد كه مبهم و نامنظم باشد كه براي انجام آنها بايد داراي ابتكار عمل و خلاقيت بود.</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خيال پرداز، درهم ريخته، آرمان گرا، پراحساس، اهل حرف ( و نه عمل)</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نقاش، موسيقي دان ، نويسنده ، تزئيناتي. </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cover dir="ru"/>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09570" name="Rectangle 3"/>
          <p:cNvSpPr>
            <a:spLocks noGrp="1" noChangeArrowheads="1"/>
          </p:cNvSpPr>
          <p:nvPr>
            <p:ph type="body" idx="1"/>
          </p:nvPr>
        </p:nvSpPr>
        <p:spPr/>
        <p:txBody>
          <a:bodyPr/>
          <a:lstStyle/>
          <a:p>
            <a:pPr eaLnBrk="1" hangingPunct="1">
              <a:buFontTx/>
              <a:buNone/>
            </a:pPr>
            <a:endParaRPr lang="fa-IR" smtClean="0"/>
          </a:p>
          <a:p>
            <a:pPr algn="ctr" eaLnBrk="1" hangingPunct="1">
              <a:buFontTx/>
              <a:buNone/>
            </a:pPr>
            <a:r>
              <a:rPr lang="fa-IR" sz="9600" smtClean="0">
                <a:cs typeface="B Homa" pitchFamily="2" charset="-78"/>
              </a:rPr>
              <a:t>يادگيري </a:t>
            </a:r>
            <a:endParaRPr lang="en-US" sz="9600" smtClean="0">
              <a:cs typeface="B Homa" pitchFamily="2" charset="-78"/>
            </a:endParaRPr>
          </a:p>
        </p:txBody>
      </p:sp>
    </p:spTree>
  </p:cSld>
  <p:clrMapOvr>
    <a:masterClrMapping/>
  </p:clrMapOvr>
  <p:transition spd="med">
    <p:cover dir="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algn="r" eaLnBrk="1" hangingPunct="1"/>
            <a:r>
              <a:rPr lang="fa-IR" smtClean="0">
                <a:cs typeface="B Homa" pitchFamily="2" charset="-78"/>
              </a:rPr>
              <a:t>تعريف يادگيري :</a:t>
            </a:r>
            <a:endParaRPr lang="en-US" smtClean="0">
              <a:cs typeface="B Homa" pitchFamily="2" charset="-78"/>
            </a:endParaRPr>
          </a:p>
        </p:txBody>
      </p:sp>
      <p:sp>
        <p:nvSpPr>
          <p:cNvPr id="110595"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يادگيري چيست؟ تعريفي كه يك روان شناس از يادگيري ارائه     مي دهد بسيار وسيع تر از ديدگاهي است كه يك شخص غيرحرفه اي از اين واژه دارد. از ديدگاه يك فرد غيرحرفه اي، يادگيري: « همان چيزي است كه انسان در مدرسه انجام ميدهد» . واقعيت اين است كه همة مردم به صورت مرتب « به مدرسه» مي روند. يادگيري هميشگي است. بنابراين تعريفي كه عموما“ قابل قبول است به صورت زير ميباشد: هرنوع تغيير در رفتار ( به صورت نسبتا“ دائمي) در نتيجه تجربه رخ مي دهد. مي توان گفت كه تغيير در رفتار نشان مي دهد كه يادگيري انجام شده و بدين ترتيب تغييري صورت گرفته است. </a:t>
            </a:r>
            <a:endParaRPr lang="en-US" sz="2800" smtClean="0">
              <a:cs typeface="B Homa" pitchFamily="2" charset="-78"/>
            </a:endParaRPr>
          </a:p>
        </p:txBody>
      </p:sp>
    </p:spTree>
  </p:cSld>
  <p:clrMapOvr>
    <a:masterClrMapping/>
  </p:clrMapOvr>
  <p:transition spd="med">
    <p:blinds dir="vert"/>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1618" name="Rectangle 3"/>
          <p:cNvSpPr>
            <a:spLocks noGrp="1" noChangeArrowheads="1"/>
          </p:cNvSpPr>
          <p:nvPr>
            <p:ph type="body" idx="1"/>
          </p:nvPr>
        </p:nvSpPr>
        <p:spPr>
          <a:xfrm>
            <a:off x="457200" y="620713"/>
            <a:ext cx="8229600" cy="4525962"/>
          </a:xfrm>
        </p:spPr>
        <p:txBody>
          <a:bodyPr/>
          <a:lstStyle/>
          <a:p>
            <a:pPr marL="0" indent="0" algn="justLow" eaLnBrk="1" hangingPunct="1">
              <a:lnSpc>
                <a:spcPct val="90000"/>
              </a:lnSpc>
              <a:buFontTx/>
              <a:buNone/>
            </a:pPr>
            <a:r>
              <a:rPr lang="fa-IR" sz="2400" smtClean="0">
                <a:cs typeface="B Homa" pitchFamily="2" charset="-78"/>
              </a:rPr>
              <a:t>تعريف ارائه شده از چندين جزء تشكيل شده كه بايد آنها را توضيح داد. نخست يادگيري مستلزم تغيير است. از ديدگاه سازماني، امكان دارد كه اين تغيير خوب يا بد باشد. انسانها ميتوانند رفتارهاي شايسته و يا ناشايست را ياد گيرند (يعني داشتن نوعي تعصب يا محدود كردن توليد). دوم، تغيير بايد نسبتا“ دائمي باشد. بنابراين، اين شرط تعصيب يا محدود كردن توليد). دوم، تغيير بايد نسبتا“ دائمي باشد. بنابراين، اين شرط باعث مي شود كه مساله به تغييرات رفتاري كه در ساية خستگي يا سازگاري موقتي رخ مي دهد، منتهي گردد. سوم، تعريفي را كه ما ارائه كرده ايم با رفتار سر و كاردارد. يادگيري در جايي صورت مي گيرد كه عمل يا كنش تغيير كند. تغيير در فرايند فكري يا نگرش فرد (اگر با تغيير در رفتار همراه نباشد) يادگيري نخواهد بود. سرانجام اينكه، براي يادگيري نوعي تجربه لازم است.  </a:t>
            </a:r>
            <a:endParaRPr lang="en-US" sz="2400" smtClean="0">
              <a:cs typeface="B Homa" pitchFamily="2" charset="-78"/>
            </a:endParaRPr>
          </a:p>
        </p:txBody>
      </p:sp>
    </p:spTree>
  </p:cSld>
  <p:clrMapOvr>
    <a:masterClrMapping/>
  </p:clrMapOvr>
  <p:transition spd="med">
    <p:cove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algn="r" eaLnBrk="1" hangingPunct="1"/>
            <a:r>
              <a:rPr lang="fa-IR" b="1" smtClean="0">
                <a:cs typeface="B Homa" pitchFamily="2" charset="-78"/>
              </a:rPr>
              <a:t>نظريه هاي يادگيري :</a:t>
            </a:r>
            <a:r>
              <a:rPr lang="fa-IR" b="1" smtClean="0"/>
              <a:t>‌</a:t>
            </a:r>
            <a:endParaRPr lang="en-US" b="1" smtClean="0">
              <a:cs typeface="B Homa" pitchFamily="2" charset="-78"/>
            </a:endParaRPr>
          </a:p>
        </p:txBody>
      </p:sp>
      <p:sp>
        <p:nvSpPr>
          <p:cNvPr id="112643" name="Rectangle 3"/>
          <p:cNvSpPr>
            <a:spLocks noGrp="1" noChangeArrowheads="1"/>
          </p:cNvSpPr>
          <p:nvPr>
            <p:ph type="body" idx="1"/>
          </p:nvPr>
        </p:nvSpPr>
        <p:spPr/>
        <p:txBody>
          <a:bodyPr/>
          <a:lstStyle/>
          <a:p>
            <a:pPr marL="0" indent="0" algn="justLow" eaLnBrk="1" hangingPunct="1">
              <a:buFontTx/>
              <a:buNone/>
            </a:pPr>
            <a:r>
              <a:rPr lang="fa-IR" smtClean="0">
                <a:cs typeface="B Homa" pitchFamily="2" charset="-78"/>
              </a:rPr>
              <a:t>ما چگونه ياد مي گيريم؟ سه تئوري براي توجيه فرايندي كه به وسيلة آن الگوهاي رفتاري را فرا مي گيريم ارائه شده است. اين تئوري ها عبارت اند از :</a:t>
            </a:r>
            <a:r>
              <a:rPr lang="fa-IR" smtClean="0"/>
              <a:t>‌</a:t>
            </a:r>
            <a:r>
              <a:rPr lang="fa-IR" smtClean="0">
                <a:cs typeface="B Homa" pitchFamily="2" charset="-78"/>
              </a:rPr>
              <a:t>شرطي سازي كلاسيك، شرطي ساختن عامل و يادگيري اجتماعي. </a:t>
            </a:r>
            <a:endParaRPr lang="en-US" smtClean="0">
              <a:cs typeface="B Homa" pitchFamily="2" charset="-78"/>
            </a:endParaRPr>
          </a:p>
        </p:txBody>
      </p:sp>
    </p:spTree>
  </p:cSld>
  <p:clrMapOvr>
    <a:masterClrMapping/>
  </p:clrMapOvr>
  <p:transition spd="med">
    <p:cover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r" eaLnBrk="1" hangingPunct="1"/>
            <a:r>
              <a:rPr lang="fa-IR" sz="2400" smtClean="0">
                <a:cs typeface="B Homa" pitchFamily="2" charset="-78"/>
              </a:rPr>
              <a:t>آنچه را كه مديران انجام مي دهند</a:t>
            </a:r>
            <a:r>
              <a:rPr lang="fa-IR" smtClean="0"/>
              <a:t> </a:t>
            </a:r>
            <a:endParaRPr lang="en-US" smtClean="0"/>
          </a:p>
        </p:txBody>
      </p:sp>
      <p:sp>
        <p:nvSpPr>
          <p:cNvPr id="14339" name="Rectangle 3"/>
          <p:cNvSpPr>
            <a:spLocks noGrp="1" noChangeArrowheads="1"/>
          </p:cNvSpPr>
          <p:nvPr>
            <p:ph type="body" idx="1"/>
          </p:nvPr>
        </p:nvSpPr>
        <p:spPr/>
        <p:txBody>
          <a:bodyPr/>
          <a:lstStyle/>
          <a:p>
            <a:pPr marL="0" indent="0" algn="just" eaLnBrk="1" hangingPunct="1">
              <a:buFontTx/>
              <a:buNone/>
            </a:pPr>
            <a:r>
              <a:rPr lang="fa-IR" sz="2400" smtClean="0">
                <a:cs typeface="B Homa" pitchFamily="2" charset="-78"/>
              </a:rPr>
              <a:t>موضوع را با ارائه تعريفي از واژة مدير و محل كار او يعني سازمان شروع مي كنيم. آنگاه به وظيفة مديران پرداخته، دربارة آنچه كه آنان انجام مي دهند، بحث خواهيم كرد. مديران ترتيبي مي دهند كه كارها به وسيلة ديگران انجام شود. انان تصميم مي گيرند، منابع را تخصيص مي دهند و كارهاي ديگران را رهبري مي كنند تا هدفهاي سازمان تامين گردد. مديران كارهاي خود را در سازمان انجام مي دهند. سازمان، يك واحد هماهنگ اجتماعي است كه از دو يا چند نفر تشكيل مي شود، تا براي تامين يك يا مجموعه اي از هدفها ، به گونه اي مستمر يا مداوم كار كنند. با توجه به اين تعريف، مي توان موسسات توليدي و خدماتي و همچنين مدرسه، بيمارستان، كليسا، واحدهاي ارتش، خرده فروشيها، نيروهاي انتظامي و نهادهاي دولتي را سازمان ناميد. مديران بر فعاليتهاي ديگران نظارت مي كنند و مسئول تامين هدفهاي اين سازمانها هستند.</a:t>
            </a:r>
            <a:endParaRPr lang="en-US" sz="2400" smtClean="0">
              <a:cs typeface="B Homa" pitchFamily="2" charset="-78"/>
            </a:endParaRPr>
          </a:p>
        </p:txBody>
      </p:sp>
    </p:spTree>
  </p:cSld>
  <p:clrMapOvr>
    <a:masterClrMapping/>
  </p:clrMapOvr>
  <p:transition>
    <p:cover dir="rd"/>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algn="r" eaLnBrk="1" hangingPunct="1"/>
            <a:r>
              <a:rPr lang="fa-IR" b="1" smtClean="0">
                <a:cs typeface="B Homa" pitchFamily="2" charset="-78"/>
              </a:rPr>
              <a:t>شرطي سازي كلاسيك:</a:t>
            </a:r>
            <a:endParaRPr lang="en-US" b="1" smtClean="0">
              <a:cs typeface="B Homa" pitchFamily="2" charset="-78"/>
            </a:endParaRPr>
          </a:p>
        </p:txBody>
      </p:sp>
      <p:sp>
        <p:nvSpPr>
          <p:cNvPr id="113667" name="Rectangle 3"/>
          <p:cNvSpPr>
            <a:spLocks noGrp="1" noChangeArrowheads="1"/>
          </p:cNvSpPr>
          <p:nvPr>
            <p:ph type="body" idx="1"/>
          </p:nvPr>
        </p:nvSpPr>
        <p:spPr/>
        <p:txBody>
          <a:bodyPr/>
          <a:lstStyle/>
          <a:p>
            <a:pPr marL="0" indent="0" algn="justLow" eaLnBrk="1" hangingPunct="1">
              <a:lnSpc>
                <a:spcPct val="90000"/>
              </a:lnSpc>
              <a:buFontTx/>
              <a:buNone/>
            </a:pPr>
            <a:r>
              <a:rPr lang="fa-IR" sz="2000" smtClean="0">
                <a:cs typeface="B Homa" pitchFamily="2" charset="-78"/>
              </a:rPr>
              <a:t>اين نظريه به وسيلة يك روان شناسي روسي، به نام ايوان پاولوف ارائه شد. پيدايش اين تئوري به سبب تجربه هايي بود كه اين روان شناس به سگها ياد داد. بدين ترتيب كه در واكنش به صداي يك زنگ، بزاق دهان آنها مترشح مي شد. </a:t>
            </a:r>
          </a:p>
          <a:p>
            <a:pPr marL="0" indent="0" algn="justLow" eaLnBrk="1" hangingPunct="1">
              <a:lnSpc>
                <a:spcPct val="90000"/>
              </a:lnSpc>
              <a:buFontTx/>
              <a:buNone/>
            </a:pPr>
            <a:r>
              <a:rPr lang="fa-IR" sz="2000" smtClean="0">
                <a:cs typeface="B Homa" pitchFamily="2" charset="-78"/>
              </a:rPr>
              <a:t>مي توان با استفاده از شرطي سازي كلاسيك اين موضوع را توجيه كرد كه جرا اغلب سرودهاي عيد ميلاد مسيح (كريسمس) يادآور خاطره هاي خوش دوران كودكي است. اين سرودها با روح شادي آفرين كريسمس همراه است و در نتيجه خاطره ها و احساسات مسرت بخش را زنده ميكند. دريك محيط سازماني نيز مي توان شاهد الگوي رفتار مبتني بر شرطي سازي كلاسيك بود. براي مثال، در يك كارخانة توليدي اين آزمايش انجام شد، هر گاه رئيس هيات مديرة شركت، قصدبازديد از آن واحد را داشت، مسئول واحد دستور مي داد كه بخش اداري، كارگاه و شيشه درها و پنجره ها به طور كامل تميز شود. براي چند سال اين كار ادامه يافت. سرانجام هرگاه پنجره ها تميز مي شد (حتي اگر اين نوع نظافت به بازديد مقامات عالي سازمان هم مربوط نبود) كارگران تغير رفتار مي دادند و سعي مي كردند كه بهترين نوع رفتار را داشته باشند. كارگران ياد گرفته بودند كه تميزي پنجره ها به معني بازديد مقامات ارشد سازمان است.  </a:t>
            </a:r>
            <a:endParaRPr lang="en-US" sz="2000" smtClean="0">
              <a:cs typeface="B Homa" pitchFamily="2" charset="-78"/>
            </a:endParaRPr>
          </a:p>
        </p:txBody>
      </p:sp>
    </p:spTree>
  </p:cSld>
  <p:clrMapOvr>
    <a:masterClrMapping/>
  </p:clrMapOvr>
  <p:transition spd="med">
    <p:cover dir="u"/>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algn="r" eaLnBrk="1" hangingPunct="1"/>
            <a:r>
              <a:rPr lang="fa-IR" b="1" smtClean="0">
                <a:cs typeface="B Homa" pitchFamily="2" charset="-78"/>
              </a:rPr>
              <a:t>شرطي شدن عامل :</a:t>
            </a:r>
            <a:r>
              <a:rPr lang="fa-IR" b="1" smtClean="0"/>
              <a:t>‌</a:t>
            </a:r>
            <a:endParaRPr lang="en-US" b="1" smtClean="0">
              <a:cs typeface="B Homa" pitchFamily="2" charset="-78"/>
            </a:endParaRPr>
          </a:p>
        </p:txBody>
      </p:sp>
      <p:sp>
        <p:nvSpPr>
          <p:cNvPr id="114691" name="Rectangle 3"/>
          <p:cNvSpPr>
            <a:spLocks noGrp="1" noChangeArrowheads="1"/>
          </p:cNvSpPr>
          <p:nvPr>
            <p:ph type="body" idx="1"/>
          </p:nvPr>
        </p:nvSpPr>
        <p:spPr/>
        <p:txBody>
          <a:bodyPr/>
          <a:lstStyle/>
          <a:p>
            <a:pPr marL="0" indent="0" algn="justLow" eaLnBrk="1" hangingPunct="1">
              <a:lnSpc>
                <a:spcPct val="90000"/>
              </a:lnSpc>
              <a:buFontTx/>
              <a:buNone/>
            </a:pPr>
            <a:r>
              <a:rPr lang="fa-IR" sz="2800" smtClean="0">
                <a:cs typeface="B Homa" pitchFamily="2" charset="-78"/>
              </a:rPr>
              <a:t>در الگوي رفتاري مبتني بر شرطي شدن عامل چنين استدلال ميشود كه رفتار، تابع پي آمدهايش است. مردم ياد مي گيرند كه براي به دست آوردن خواسته ها و دوري از آنچه كه نمي خواهند، چگونه رفتار كنند. رفتار عامل (يا رفتاري كه برحسب تاثيرش در محيط شناخته ميشود) به معني رفتار اختياري است و آن همان نقطة مقابل رفتار بازتابي يا رفتار نا آموخته است. تكرار آن رفتار بستگي به اين دارد كه آيا پي آمد رفتار مزبور آن را تقويت مي كند يا خير. </a:t>
            </a:r>
          </a:p>
          <a:p>
            <a:pPr marL="0" indent="0" algn="justLow" eaLnBrk="1" hangingPunct="1">
              <a:lnSpc>
                <a:spcPct val="90000"/>
              </a:lnSpc>
              <a:buFontTx/>
              <a:buNone/>
            </a:pPr>
            <a:r>
              <a:rPr lang="fa-IR" sz="2800" smtClean="0">
                <a:cs typeface="B Homa" pitchFamily="2" charset="-78"/>
              </a:rPr>
              <a:t>بنابراين، تقويت رفتار باعث تشديد آن شده و احتمال تكرارش بيشتر ميشود. آنچه كه پاولوف در خصوص شرطي سازي كلاسيك انجام داد، روان شناس معروف دانشگاه هاروارد، بي - اف - اكسينر نيز در رابطه با شرطي سازي عامل انجام داد. </a:t>
            </a:r>
            <a:endParaRPr lang="en-US" sz="2800" smtClean="0">
              <a:cs typeface="B Homa" pitchFamily="2" charset="-78"/>
            </a:endParaRPr>
          </a:p>
        </p:txBody>
      </p:sp>
    </p:spTree>
  </p:cSld>
  <p:clrMapOvr>
    <a:masterClrMapping/>
  </p:clrMapOvr>
  <p:transition spd="med">
    <p:pull dir="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5714" name="Rectangle 3"/>
          <p:cNvSpPr>
            <a:spLocks noGrp="1" noChangeArrowheads="1"/>
          </p:cNvSpPr>
          <p:nvPr>
            <p:ph type="body" idx="1"/>
          </p:nvPr>
        </p:nvSpPr>
        <p:spPr>
          <a:xfrm>
            <a:off x="457200" y="620713"/>
            <a:ext cx="8229600" cy="5505450"/>
          </a:xfrm>
        </p:spPr>
        <p:txBody>
          <a:bodyPr/>
          <a:lstStyle/>
          <a:p>
            <a:pPr marL="0" indent="0" algn="justLow" eaLnBrk="1" hangingPunct="1">
              <a:buFontTx/>
              <a:buNone/>
            </a:pPr>
            <a:r>
              <a:rPr lang="fa-IR" sz="2400" smtClean="0">
                <a:cs typeface="B Homa" pitchFamily="2" charset="-78"/>
              </a:rPr>
              <a:t>تصور براين است كه عوامل بيروني تعيين كنندة نوع رفتار مي باشند، نه عوامل دروني يعني رفتار آموخته مي وشد و غيراكتسابي يا بازتابي نيست). اسكينر چنين استدلال مي كند كه ايجاد بازتابهاي خوشايند، در رعايت شكلهاي خاصي از رفتار، باعث خواهد شد كه تكرار آن رفتار افزايش پيدا كند. اگر افراد براي انجام كاري به صورت مثبت تقويت شوند به احتمال بسيارزياد آن رفتار مطلوب را تكرار خواهند كرد. براي مثال، اگر پاداش بلافاصله بعد از بروز يك پاسخ مطلوب داده شود، بيشترين اثر را خواهد داشت. فراتر اين كه، اگر به رفتاري پاداش داده نشود يا اين كه نوعي تنبيه در پي داشته باشد، احتمال تكرار ان بسيار كم خواهد بود. </a:t>
            </a:r>
            <a:endParaRPr lang="en-US" sz="2400" smtClean="0">
              <a:cs typeface="B Homa" pitchFamily="2" charset="-78"/>
            </a:endParaRPr>
          </a:p>
        </p:txBody>
      </p:sp>
    </p:spTree>
  </p:cSld>
  <p:clrMapOvr>
    <a:masterClrMapping/>
  </p:clrMapOvr>
  <p:transition>
    <p:cover dir="d"/>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algn="r" eaLnBrk="1" hangingPunct="1"/>
            <a:r>
              <a:rPr lang="fa-IR" b="1" smtClean="0">
                <a:cs typeface="B Homa" pitchFamily="2" charset="-78"/>
              </a:rPr>
              <a:t>يادگيري اجتماعي :</a:t>
            </a:r>
            <a:endParaRPr lang="en-US" b="1" smtClean="0">
              <a:cs typeface="B Homa" pitchFamily="2" charset="-78"/>
            </a:endParaRPr>
          </a:p>
        </p:txBody>
      </p:sp>
      <p:sp>
        <p:nvSpPr>
          <p:cNvPr id="116739"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افراد مي توانند به روشهاي زير چيزهايي را بياموزند: با مشاهده آنچه براي ديگران اتفاق مي افتد، از طريق شنيدن چيزهايي از ديگران و با تجربة مستقيم. براي مثال، بيشتر آموخته هاي ما از طريق الگوهاي مشاهده اي بوده است (پدر و مادر، آموزگاران، دوستان، فيلم و تلويزيون، روسا و از اين قبيل الگوها). اين ديدگاه را كه ما مي توانيم از طريق مشاهده و تجربه مستقيم ياد بگيريم، نظريه يادگيري اجتماعي مي نامند. </a:t>
            </a:r>
            <a:endParaRPr lang="en-US" sz="2400" smtClean="0">
              <a:cs typeface="B Homa" pitchFamily="2" charset="-78"/>
            </a:endParaRPr>
          </a:p>
        </p:txBody>
      </p:sp>
    </p:spTree>
  </p:cSld>
  <p:clrMapOvr>
    <a:masterClrMapping/>
  </p:clrMapOvr>
  <p:transition spd="med">
    <p:cover dir="u"/>
  </p:transition>
</p:sld>
</file>

<file path=ppt/slides/slide11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7762" name="Rectangle 3"/>
          <p:cNvSpPr>
            <a:spLocks noGrp="1" noChangeArrowheads="1"/>
          </p:cNvSpPr>
          <p:nvPr>
            <p:ph type="body" idx="1"/>
          </p:nvPr>
        </p:nvSpPr>
        <p:spPr>
          <a:xfrm>
            <a:off x="457200" y="836613"/>
            <a:ext cx="8229600" cy="4525962"/>
          </a:xfrm>
        </p:spPr>
        <p:txBody>
          <a:bodyPr/>
          <a:lstStyle/>
          <a:p>
            <a:pPr marL="0" indent="0" algn="justLow" eaLnBrk="1" hangingPunct="1">
              <a:lnSpc>
                <a:spcPct val="80000"/>
              </a:lnSpc>
              <a:buFontTx/>
              <a:buNone/>
            </a:pPr>
            <a:r>
              <a:rPr lang="fa-IR" sz="2000" smtClean="0">
                <a:cs typeface="B Homa" pitchFamily="2" charset="-78"/>
              </a:rPr>
              <a:t>يادگيري اجتماعي بر محور اعمال نفوذ الگو مي چرخد. براي تعيين اثراتي كه يك الگو بر فرد مي گذارد، چهار فرايند شناخته شده است. گنجانيدن اين چهار فرايند (هنگامي كه دستگاه مديريت برنامه هاي آموزشي كاركنان را تدوين ميكند) مي تواند درجة احتمال موفقيت برنامه را به مقدار زيادي بالا ببرند.</a:t>
            </a:r>
          </a:p>
          <a:p>
            <a:pPr marL="0" indent="0" algn="justLow" eaLnBrk="1" hangingPunct="1">
              <a:lnSpc>
                <a:spcPct val="80000"/>
              </a:lnSpc>
              <a:buFontTx/>
              <a:buNone/>
            </a:pPr>
            <a:r>
              <a:rPr lang="fa-IR" sz="2000" b="1" smtClean="0">
                <a:cs typeface="B Homa" pitchFamily="2" charset="-78"/>
              </a:rPr>
              <a:t>1 - فرايند مبتني بر توجه.</a:t>
            </a:r>
            <a:r>
              <a:rPr lang="fa-IR" sz="2000" smtClean="0">
                <a:cs typeface="B Homa" pitchFamily="2" charset="-78"/>
              </a:rPr>
              <a:t> مردم تنها از الگو اين مطلب را ياد مي گيرند كه در چه زماني بايد ويژگيهاي مهم آن را تشخيص دهند و به آنها توجه دقيق كنند. افراد بيشتر تحت تاثير الگوهايي قرار مي گيرند كه جذاب تر بوده و بيشتر شاهد تكرار آنها باشند. همچنين فكر كنند كه آن رفتار ها مهم اند و مشابه رفتار خودشان هستند. </a:t>
            </a:r>
          </a:p>
          <a:p>
            <a:pPr marL="0" indent="0" algn="justLow" eaLnBrk="1" hangingPunct="1">
              <a:lnSpc>
                <a:spcPct val="80000"/>
              </a:lnSpc>
              <a:buFontTx/>
              <a:buNone/>
            </a:pPr>
            <a:r>
              <a:rPr lang="fa-IR" sz="2000" b="1" smtClean="0">
                <a:cs typeface="B Homa" pitchFamily="2" charset="-78"/>
              </a:rPr>
              <a:t>2 - فرايند نگه دارنده.</a:t>
            </a:r>
            <a:r>
              <a:rPr lang="fa-IR" sz="2000" smtClean="0">
                <a:cs typeface="B Homa" pitchFamily="2" charset="-78"/>
              </a:rPr>
              <a:t> اثر يك الگو تنها بستگي به اين دارد كه فرد تا چه اندازه بتواند اعمال يك الگو را به ياد آورد (حتي پس از آن كه آن الگو ديگر در دسترس نباشد).</a:t>
            </a:r>
          </a:p>
          <a:p>
            <a:pPr marL="0" indent="0" algn="justLow" eaLnBrk="1" hangingPunct="1">
              <a:lnSpc>
                <a:spcPct val="80000"/>
              </a:lnSpc>
              <a:buFontTx/>
              <a:buNone/>
            </a:pPr>
            <a:r>
              <a:rPr lang="fa-IR" sz="2000" b="1" smtClean="0">
                <a:cs typeface="B Homa" pitchFamily="2" charset="-78"/>
              </a:rPr>
              <a:t>3 - فرايند حركتي و بازآفريني.</a:t>
            </a:r>
            <a:r>
              <a:rPr lang="fa-IR" sz="2000" smtClean="0">
                <a:cs typeface="B Homa" pitchFamily="2" charset="-78"/>
              </a:rPr>
              <a:t> پس از اين كه كسي با مشاهدة الگو، رفتار جديدي را ببيند، اين مشاهده بايد به عمل تبديل شود. كسي كه در اين فرايند قرار مي گيرد كارهاي الگوي مورد نظر خود را انجام مي دهد. </a:t>
            </a:r>
          </a:p>
          <a:p>
            <a:pPr marL="0" indent="0" algn="justLow" eaLnBrk="1" hangingPunct="1">
              <a:lnSpc>
                <a:spcPct val="80000"/>
              </a:lnSpc>
              <a:buFontTx/>
              <a:buNone/>
            </a:pPr>
            <a:r>
              <a:rPr lang="fa-IR" sz="2000" b="1" smtClean="0">
                <a:cs typeface="B Homa" pitchFamily="2" charset="-78"/>
              </a:rPr>
              <a:t>4- فرايند تقويتي :</a:t>
            </a:r>
            <a:r>
              <a:rPr lang="fa-IR" sz="2000" smtClean="0">
                <a:cs typeface="B Homa" pitchFamily="2" charset="-78"/>
              </a:rPr>
              <a:t> افراد تحريك مي شوند تا اگر انگيزه هاي مثبت يا پاداشي به آنها داده ميشود همانند الگو رفتار كنند. رفتارهايي كه تقويت شوند بيشتر مورد توجه قرار مي گيرند، بيشتر آنها را مي آموزند و به دفعات بيشتري تكرار مي شوند.</a:t>
            </a:r>
          </a:p>
          <a:p>
            <a:pPr marL="0" indent="0" algn="justLow" eaLnBrk="1" hangingPunct="1">
              <a:lnSpc>
                <a:spcPct val="80000"/>
              </a:lnSpc>
              <a:buFontTx/>
              <a:buNone/>
            </a:pPr>
            <a:endParaRPr lang="en-US" sz="2000" smtClean="0">
              <a:cs typeface="B Homa" pitchFamily="2" charset="-78"/>
            </a:endParaRPr>
          </a:p>
        </p:txBody>
      </p:sp>
    </p:spTree>
  </p:cSld>
  <p:clrMapOvr>
    <a:masterClrMapping/>
  </p:clrMapOvr>
  <p:transition spd="med">
    <p:cover dir="rd"/>
  </p:transition>
</p:sld>
</file>

<file path=ppt/slides/slide11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algn="r" eaLnBrk="1" hangingPunct="1"/>
            <a:r>
              <a:rPr lang="fa-IR" sz="3600" smtClean="0">
                <a:cs typeface="B Homa" pitchFamily="2" charset="-78"/>
              </a:rPr>
              <a:t>شكل دادن به رفتار : يك ابزار مديريت</a:t>
            </a:r>
            <a:r>
              <a:rPr lang="fa-IR" smtClean="0"/>
              <a:t> </a:t>
            </a:r>
            <a:endParaRPr lang="en-US" smtClean="0"/>
          </a:p>
        </p:txBody>
      </p:sp>
      <p:sp>
        <p:nvSpPr>
          <p:cNvPr id="118787" name="Rectangle 3"/>
          <p:cNvSpPr>
            <a:spLocks noGrp="1" noChangeArrowheads="1"/>
          </p:cNvSpPr>
          <p:nvPr>
            <p:ph type="body" idx="1"/>
          </p:nvPr>
        </p:nvSpPr>
        <p:spPr/>
        <p:txBody>
          <a:bodyPr/>
          <a:lstStyle/>
          <a:p>
            <a:pPr marL="0" indent="0" algn="justLow" eaLnBrk="1" hangingPunct="1">
              <a:buFontTx/>
              <a:buNone/>
            </a:pPr>
            <a:r>
              <a:rPr lang="fa-IR" b="1" smtClean="0">
                <a:cs typeface="B Homa" pitchFamily="2" charset="-78"/>
              </a:rPr>
              <a:t>از آنجا كه افراد به هنگام انجام وظيفه و همچنين پيش از آن،در جريان يادگيري قرار مي گيرند، مديريت به شيوه اي توجه مي كند كه بايد به كاركنان ياد دهد تا به گونه اي رفتار كنند كه بيشترين سود به سازمان برسد. آن گاه كه در فرايند آموزش گام به گام سعي مي شود تا رفتار افراد تعديل گردد و به آنها شكل مورد نظر داده شود، روشي به اجرا در مي آيد كه آن را </a:t>
            </a:r>
            <a:r>
              <a:rPr lang="fa-IR" sz="3600" b="1" smtClean="0">
                <a:cs typeface="B Homa" pitchFamily="2" charset="-78"/>
              </a:rPr>
              <a:t>شكل دادن به رفتار</a:t>
            </a:r>
            <a:r>
              <a:rPr lang="fa-IR" b="1" smtClean="0">
                <a:cs typeface="B Homa" pitchFamily="2" charset="-78"/>
              </a:rPr>
              <a:t> مي نامند. </a:t>
            </a:r>
            <a:endParaRPr lang="en-US" b="1" smtClean="0">
              <a:cs typeface="B Homa" pitchFamily="2" charset="-78"/>
            </a:endParaRPr>
          </a:p>
        </p:txBody>
      </p:sp>
    </p:spTree>
  </p:cSld>
  <p:clrMapOvr>
    <a:masterClrMapping/>
  </p:clrMapOvr>
  <p:transition spd="med">
    <p:cover dir="lu"/>
  </p:transition>
</p:sld>
</file>

<file path=ppt/slides/slide11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algn="r" eaLnBrk="1" hangingPunct="1"/>
            <a:r>
              <a:rPr lang="fa-IR" b="1" smtClean="0">
                <a:cs typeface="B Homa" pitchFamily="2" charset="-78"/>
              </a:rPr>
              <a:t>روشهاي شكل دادن به رفتار</a:t>
            </a:r>
            <a:r>
              <a:rPr lang="fa-IR" smtClean="0"/>
              <a:t> </a:t>
            </a:r>
            <a:endParaRPr lang="en-US" smtClean="0"/>
          </a:p>
        </p:txBody>
      </p:sp>
      <p:sp>
        <p:nvSpPr>
          <p:cNvPr id="119811" name="Rectangle 3"/>
          <p:cNvSpPr>
            <a:spLocks noGrp="1" noChangeArrowheads="1"/>
          </p:cNvSpPr>
          <p:nvPr>
            <p:ph type="body" idx="1"/>
          </p:nvPr>
        </p:nvSpPr>
        <p:spPr/>
        <p:txBody>
          <a:bodyPr/>
          <a:lstStyle/>
          <a:p>
            <a:pPr marL="0" indent="0" algn="justLow" eaLnBrk="1" hangingPunct="1">
              <a:lnSpc>
                <a:spcPct val="80000"/>
              </a:lnSpc>
              <a:buFontTx/>
              <a:buNone/>
            </a:pPr>
            <a:r>
              <a:rPr lang="fa-IR" sz="2000" smtClean="0">
                <a:cs typeface="B Homa" pitchFamily="2" charset="-78"/>
              </a:rPr>
              <a:t>براي شكل دادن به رفتار به چهار طريق عمل ميشود: تقويت رفتارهاي مثبت، تقويت رفتارهاي منفي، تنبيه و منسوخ كردن رفتار. تقويت مثبت آن است كه پاسخ خوشايندي در پي داشته باشد. حال اگر پاسخ رفتاري رئيس قطع يا حذف تقدير باشد، آن را تقويت منفي مي نامند. تنبيه باعث ايجاد وضعي نامطلوب در جهت حذف رفتاري مي شود كه مورد نظر نيست. منسوخ كردن يا از بين بردن نوعي رفتار، يعني تقويت نكردن رفتاري كه در يك سازمان وجود دارد. </a:t>
            </a:r>
          </a:p>
          <a:p>
            <a:pPr marL="0" indent="0" algn="justLow" eaLnBrk="1" hangingPunct="1">
              <a:lnSpc>
                <a:spcPct val="80000"/>
              </a:lnSpc>
              <a:buFontTx/>
              <a:buNone/>
            </a:pPr>
            <a:r>
              <a:rPr lang="fa-IR" sz="2000" smtClean="0">
                <a:cs typeface="B Homa" pitchFamily="2" charset="-78"/>
              </a:rPr>
              <a:t>تقويت مثبت و منفي رفتار منجر به يادگيري شده و پاسخهاي مطلوب و مورد نظر را تاييد مي كند و احتمال تكرار آنها را بالا مي برد.</a:t>
            </a:r>
          </a:p>
          <a:p>
            <a:pPr marL="0" indent="0" algn="justLow" eaLnBrk="1" hangingPunct="1">
              <a:lnSpc>
                <a:spcPct val="80000"/>
              </a:lnSpc>
              <a:buFontTx/>
              <a:buNone/>
            </a:pPr>
            <a:r>
              <a:rPr lang="fa-IR" sz="2000" smtClean="0">
                <a:cs typeface="B Homa" pitchFamily="2" charset="-78"/>
              </a:rPr>
              <a:t>تقويت رفتار، چه مثبت و چه منفي، از ابزارهاي موثر شكل دادن به رفتار افراد است. از اين رو، ما به تقويت رفتار (و نه به تنبيه يا از بين بردن رفتار) توجه مي كنيم. دستاوردهاي تحقيقات بر روي موضوع اثر تقويت رفتار در سازمان چنين است : </a:t>
            </a:r>
          </a:p>
          <a:p>
            <a:pPr marL="0" indent="0" algn="justLow" eaLnBrk="1" hangingPunct="1">
              <a:lnSpc>
                <a:spcPct val="80000"/>
              </a:lnSpc>
              <a:buFontTx/>
              <a:buNone/>
            </a:pPr>
            <a:r>
              <a:rPr lang="fa-IR" sz="2000" smtClean="0">
                <a:cs typeface="B Homa" pitchFamily="2" charset="-78"/>
              </a:rPr>
              <a:t>1 - براي ايجاد تغيير در رفتار نوعي تقويت ضروري است.</a:t>
            </a:r>
          </a:p>
          <a:p>
            <a:pPr marL="0" indent="0" algn="justLow" eaLnBrk="1" hangingPunct="1">
              <a:lnSpc>
                <a:spcPct val="80000"/>
              </a:lnSpc>
              <a:buFontTx/>
              <a:buNone/>
            </a:pPr>
            <a:r>
              <a:rPr lang="fa-IR" sz="2000" smtClean="0">
                <a:cs typeface="B Homa" pitchFamily="2" charset="-78"/>
              </a:rPr>
              <a:t>2 - در سازمان برخي از پاداشها موثرتر از بقيه است.</a:t>
            </a:r>
          </a:p>
          <a:p>
            <a:pPr marL="0" indent="0" algn="justLow" eaLnBrk="1" hangingPunct="1">
              <a:lnSpc>
                <a:spcPct val="80000"/>
              </a:lnSpc>
              <a:buFontTx/>
              <a:buNone/>
            </a:pPr>
            <a:r>
              <a:rPr lang="fa-IR" sz="2000" smtClean="0">
                <a:cs typeface="B Homa" pitchFamily="2" charset="-78"/>
              </a:rPr>
              <a:t>3 - زمان تقويت رفتار تعيين كننده سرعت يادگيري و حفظ و رعايت رفتار مي شود.   </a:t>
            </a:r>
            <a:endParaRPr lang="en-US" sz="2000" smtClean="0">
              <a:cs typeface="B Homa" pitchFamily="2" charset="-78"/>
            </a:endParaRPr>
          </a:p>
        </p:txBody>
      </p:sp>
    </p:spTree>
  </p:cSld>
  <p:clrMapOvr>
    <a:masterClrMapping/>
  </p:clrMapOvr>
  <p:transition spd="med">
    <p:blinds/>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algn="r" eaLnBrk="1" hangingPunct="1"/>
            <a:r>
              <a:rPr lang="fa-IR" b="1" smtClean="0">
                <a:cs typeface="B Homa" pitchFamily="2" charset="-78"/>
              </a:rPr>
              <a:t>برنامه تقويت :</a:t>
            </a:r>
            <a:r>
              <a:rPr lang="fa-IR" b="1" smtClean="0"/>
              <a:t>‌</a:t>
            </a:r>
            <a:endParaRPr lang="en-US" b="1" smtClean="0">
              <a:cs typeface="B Homa" pitchFamily="2" charset="-78"/>
            </a:endParaRPr>
          </a:p>
        </p:txBody>
      </p:sp>
      <p:sp>
        <p:nvSpPr>
          <p:cNvPr id="120835"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دو برنامه عمدة تقويت عبارت اند از : تقويت دائمي و تقويت متناوب در اجراي برنامة تقويت دائمي. هر زمان كه رفتار مطلوب يا مورد نظر انجام گيرد، آن را تقويت مي كنند. </a:t>
            </a:r>
          </a:p>
          <a:p>
            <a:pPr marL="0" indent="0" algn="justLow" eaLnBrk="1" hangingPunct="1">
              <a:buFontTx/>
              <a:buNone/>
            </a:pPr>
            <a:r>
              <a:rPr lang="fa-IR" sz="3600" smtClean="0">
                <a:cs typeface="B Homa" pitchFamily="2" charset="-78"/>
              </a:rPr>
              <a:t>برنامه تقويت متناوب : </a:t>
            </a:r>
          </a:p>
          <a:p>
            <a:pPr marL="0" indent="0" algn="justLow" eaLnBrk="1" hangingPunct="1">
              <a:buFontTx/>
              <a:buNone/>
            </a:pPr>
            <a:r>
              <a:rPr lang="fa-IR" sz="2000" smtClean="0">
                <a:cs typeface="B Homa" pitchFamily="2" charset="-78"/>
              </a:rPr>
              <a:t>به دو گونه است : نسبي و فاصله اي. برنامه نسبي در گروه پاسخهايي است كه موضوع مورد آزمايش (شخص) مي دهد. در اجراي اين برنامه پس از ارائه گونه هاي خاصي از رفتار، شخص تقويت مي شود. اجراي برنامه هاي تقويت رفتار فاصله اي به مدت زماني بستگي دارد كه پس از آخرين تقويت رفتار منقضي شده باشد. در اجراي اين برنامه پس از گذشت مدت زماني معين، رفتار شخص مورد آزمايش، پس از نخستين اقدام مورد نظر تقويت مي شود. تقويت رفتار را ميتوان به دو گروه ثابت و متغير طبقه بندي كرد. بنابراين، در اجراي روشهاي متناوب تقويت رفتار، شيوه پاداش دادن را مي توان به چهار طبقه تقسيم بندي نمود . </a:t>
            </a:r>
            <a:endParaRPr lang="en-US" sz="2000" smtClean="0">
              <a:cs typeface="B Homa" pitchFamily="2" charset="-78"/>
            </a:endParaRPr>
          </a:p>
        </p:txBody>
      </p:sp>
    </p:spTree>
  </p:cSld>
  <p:clrMapOvr>
    <a:masterClrMapping/>
  </p:clrMapOvr>
  <p:transition spd="med">
    <p:zoom dir="in"/>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r>
              <a:rPr lang="fa-IR" b="1" smtClean="0">
                <a:cs typeface="B Homa" pitchFamily="2" charset="-78"/>
              </a:rPr>
              <a:t>برنامه تقويت</a:t>
            </a:r>
            <a:r>
              <a:rPr lang="fa-IR" smtClean="0"/>
              <a:t> </a:t>
            </a:r>
            <a:endParaRPr lang="en-US" smtClean="0"/>
          </a:p>
        </p:txBody>
      </p:sp>
      <p:sp>
        <p:nvSpPr>
          <p:cNvPr id="121859" name="Rectangle 3"/>
          <p:cNvSpPr>
            <a:spLocks noGrp="1" noChangeArrowheads="1"/>
          </p:cNvSpPr>
          <p:nvPr>
            <p:ph type="body" sz="half" idx="1"/>
          </p:nvPr>
        </p:nvSpPr>
        <p:spPr/>
        <p:txBody>
          <a:bodyPr/>
          <a:lstStyle/>
          <a:p>
            <a:pPr eaLnBrk="1" hangingPunct="1"/>
            <a:endParaRPr lang="fa-IR" sz="2800" smtClean="0"/>
          </a:p>
          <a:p>
            <a:pPr eaLnBrk="1" hangingPunct="1"/>
            <a:endParaRPr lang="en-US" sz="2800" smtClean="0"/>
          </a:p>
        </p:txBody>
      </p:sp>
      <p:graphicFrame>
        <p:nvGraphicFramePr>
          <p:cNvPr id="172081" name="Group 49"/>
          <p:cNvGraphicFramePr>
            <a:graphicFrameLocks noGrp="1"/>
          </p:cNvGraphicFramePr>
          <p:nvPr>
            <p:ph sz="half" idx="2"/>
          </p:nvPr>
        </p:nvGraphicFramePr>
        <p:xfrm>
          <a:off x="1692275" y="1700213"/>
          <a:ext cx="6851650" cy="2305050"/>
        </p:xfrm>
        <a:graphic>
          <a:graphicData uri="http://schemas.openxmlformats.org/drawingml/2006/table">
            <a:tbl>
              <a:tblPr rtl="1"/>
              <a:tblGrid>
                <a:gridCol w="2284412"/>
                <a:gridCol w="2335213"/>
                <a:gridCol w="2232025"/>
              </a:tblGrid>
              <a:tr h="57626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فاصله اي </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نسبي </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518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ثابت </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فاصله اي ثابت </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نسبي ثابت </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متغير</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فاصله اي متغير</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نسبي متغير </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checker dir="vert"/>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algn="r" eaLnBrk="1" hangingPunct="1"/>
            <a:r>
              <a:rPr lang="fa-IR" sz="4000" b="1" smtClean="0">
                <a:cs typeface="B Homa" pitchFamily="2" charset="-78"/>
              </a:rPr>
              <a:t>برخي از كاربردهاي ويژه رفتار در سازمان</a:t>
            </a:r>
            <a:r>
              <a:rPr lang="fa-IR" smtClean="0"/>
              <a:t> </a:t>
            </a:r>
            <a:endParaRPr lang="en-US" smtClean="0"/>
          </a:p>
        </p:txBody>
      </p:sp>
      <p:sp>
        <p:nvSpPr>
          <p:cNvPr id="122883" name="Rectangle 3"/>
          <p:cNvSpPr>
            <a:spLocks noGrp="1" noChangeArrowheads="1"/>
          </p:cNvSpPr>
          <p:nvPr>
            <p:ph type="body" idx="1"/>
          </p:nvPr>
        </p:nvSpPr>
        <p:spPr/>
        <p:txBody>
          <a:bodyPr/>
          <a:lstStyle/>
          <a:p>
            <a:pPr marL="0" indent="0" eaLnBrk="1" hangingPunct="1">
              <a:buFontTx/>
              <a:buNone/>
            </a:pPr>
            <a:r>
              <a:rPr lang="fa-IR" sz="2000" smtClean="0">
                <a:cs typeface="B Homa" pitchFamily="2" charset="-78"/>
              </a:rPr>
              <a:t>پنج مورد از كاربرد نظريه يادگيري، در سازمان مي پردازيم. </a:t>
            </a:r>
            <a:endParaRPr lang="en-US" sz="2000" smtClean="0">
              <a:cs typeface="B Homa" pitchFamily="2" charset="-78"/>
            </a:endParaRPr>
          </a:p>
        </p:txBody>
      </p:sp>
    </p:spTree>
  </p:cSld>
  <p:clrMapOvr>
    <a:masterClrMapping/>
  </p:clrMapOvr>
  <p:transition spd="med">
    <p:cover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68313" y="1989138"/>
            <a:ext cx="8229600" cy="3919537"/>
          </a:xfrm>
        </p:spPr>
        <p:txBody>
          <a:bodyPr/>
          <a:lstStyle/>
          <a:p>
            <a:pPr marL="0" indent="0" algn="just" eaLnBrk="1" hangingPunct="1">
              <a:buFontTx/>
              <a:buNone/>
            </a:pPr>
            <a:r>
              <a:rPr lang="fa-IR" sz="2800" smtClean="0">
                <a:cs typeface="B Homa" pitchFamily="2" charset="-78"/>
              </a:rPr>
              <a:t>تحقيقي كه بر روي 191 نفر از مقامات ارشد اجرايي 6 شركت بزرگ (از جمله 500 شركتي كه مجله معروف فورچون آنها را فهرست ميكند) انجام شد، توانست براي اين پرسش كه چرا مديران ناكام مي مانند، پاسخي بيابد. بزرگترين دليل</a:t>
            </a:r>
            <a:r>
              <a:rPr lang="en-US" sz="2800" smtClean="0">
                <a:cs typeface="B Homa" pitchFamily="2" charset="-78"/>
              </a:rPr>
              <a:t> </a:t>
            </a:r>
            <a:r>
              <a:rPr lang="fa-IR" sz="2800" smtClean="0">
                <a:cs typeface="B Homa" pitchFamily="2" charset="-78"/>
              </a:rPr>
              <a:t> شكست يا ناكام ماندن مديران (از ديدگاه اين مقامات ارشد اجرايي) نداشتن مهارتهاي لازم در زمينه روابط انساني است. </a:t>
            </a:r>
            <a:endParaRPr lang="en-US" sz="2800" smtClean="0">
              <a:cs typeface="B Homa" pitchFamily="2" charset="-78"/>
            </a:endParaRPr>
          </a:p>
        </p:txBody>
      </p:sp>
    </p:spTree>
  </p:cSld>
  <p:clrMapOvr>
    <a:masterClrMapping/>
  </p:clrMapOvr>
  <p:transition spd="med">
    <p:cover dir="lu"/>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algn="r" eaLnBrk="1" hangingPunct="1"/>
            <a:r>
              <a:rPr lang="fa-IR" b="1" smtClean="0">
                <a:cs typeface="B Homa" pitchFamily="2" charset="-78"/>
              </a:rPr>
              <a:t>كاهش غيبت كاركنان با قرعه كشي</a:t>
            </a:r>
            <a:r>
              <a:rPr lang="fa-IR" smtClean="0"/>
              <a:t> </a:t>
            </a:r>
            <a:endParaRPr lang="en-US" smtClean="0"/>
          </a:p>
        </p:txBody>
      </p:sp>
      <p:sp>
        <p:nvSpPr>
          <p:cNvPr id="123907" name="Rectangle 3"/>
          <p:cNvSpPr>
            <a:spLocks noGrp="1" noChangeArrowheads="1"/>
          </p:cNvSpPr>
          <p:nvPr>
            <p:ph type="body" idx="1"/>
          </p:nvPr>
        </p:nvSpPr>
        <p:spPr/>
        <p:txBody>
          <a:bodyPr/>
          <a:lstStyle/>
          <a:p>
            <a:pPr marL="0" indent="0" algn="justLow" eaLnBrk="1" hangingPunct="1">
              <a:buFontTx/>
              <a:buNone/>
            </a:pPr>
            <a:r>
              <a:rPr lang="fa-IR" smtClean="0">
                <a:cs typeface="B Homa" pitchFamily="2" charset="-78"/>
              </a:rPr>
              <a:t>مديريت سازمان مي تواند با بهره گيري از نظريه يادگيريريال براي كاهش غيبت كاركنان برنامه هايي را به اجرا در آورد. براي مثال ، شركت بيمة عمر نيويورك يك برنامه قرعه كشي برگزار نمود كه بنابرآن به حضور كارمندان پاداش داده مي شد. در پايان هر فصل از سال، نام كاركناني كه در طول آن دوره غيبتي نداشتند بر روي تكه كاغذي نوشته مي شد و آنها را در داخل يك جعبه   مي انداختند. </a:t>
            </a:r>
            <a:endParaRPr lang="en-US" smtClean="0">
              <a:cs typeface="B Homa" pitchFamily="2" charset="-78"/>
            </a:endParaRPr>
          </a:p>
        </p:txBody>
      </p:sp>
    </p:spTree>
  </p:cSld>
  <p:clrMapOvr>
    <a:masterClrMapping/>
  </p:clrMapOvr>
  <p:transition spd="med">
    <p:cove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algn="r" eaLnBrk="1" hangingPunct="1"/>
            <a:r>
              <a:rPr lang="fa-IR" sz="3200" smtClean="0">
                <a:cs typeface="B Homa" pitchFamily="2" charset="-78"/>
              </a:rPr>
              <a:t>پرداخت بابت مرخصي استعلاجي :</a:t>
            </a:r>
            <a:r>
              <a:rPr lang="fa-IR" sz="3200" smtClean="0"/>
              <a:t>‌</a:t>
            </a:r>
            <a:endParaRPr lang="en-US" sz="3200" smtClean="0">
              <a:cs typeface="B Homa" pitchFamily="2" charset="-78"/>
            </a:endParaRPr>
          </a:p>
        </p:txBody>
      </p:sp>
      <p:sp>
        <p:nvSpPr>
          <p:cNvPr id="124931"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بيشتر سازمانها به كاركنان حقوق بگير خود بابت مرخصي استعلاجي حقوق پرداخت مي كنند. نكته جالب توجه در اجراي برنامه مزبور اين است كه سازمانهايي كه چنين برنامه هايي را به اجرا در مي آورند غيبت كاركنانشان دو برابر سازمانهايي است كه چنين برنامه اي را اجرا نمي كنند. سازمانها بايد برنامه هايي را به اجرا در آورند كه حضور بيشتر كاركنان را تقويت كند. آنها نبايد به غيبتهاي غيرضروري پاداش دهند. براي نمونه، سازمان ميدوست (امريكا) برنامه پرداخت حقوق بابت حضور كاركنان را به اجرا در آورد. بر طبق آن، به هر كارگر يا كارمندي كه 4 هفته پياپي هيچ غيبت نداشت، يك جايزه ميداد و تنها پس از نخستين هشت ساعت غيبت، حقوق استعلاجي پرداخت ميكرد.  </a:t>
            </a:r>
            <a:endParaRPr lang="en-US" sz="2400" smtClean="0">
              <a:cs typeface="B Homa" pitchFamily="2" charset="-78"/>
            </a:endParaRPr>
          </a:p>
        </p:txBody>
      </p:sp>
    </p:spTree>
  </p:cSld>
  <p:clrMapOvr>
    <a:masterClrMapping/>
  </p:clrMapOvr>
  <p:transition spd="med">
    <p:cover dir="u"/>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algn="r" eaLnBrk="1" hangingPunct="1"/>
            <a:r>
              <a:rPr lang="fa-IR" b="1" smtClean="0">
                <a:cs typeface="B Homa" pitchFamily="2" charset="-78"/>
              </a:rPr>
              <a:t>اجراي آئين نامه هاي انضباطي :</a:t>
            </a:r>
            <a:endParaRPr lang="en-US" b="1" smtClean="0">
              <a:cs typeface="B Homa" pitchFamily="2" charset="-78"/>
            </a:endParaRPr>
          </a:p>
        </p:txBody>
      </p:sp>
      <p:sp>
        <p:nvSpPr>
          <p:cNvPr id="125955"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هر مدير در برخي مواقع با اين مساله روبه رو ميشود كه بايد دربارة افراد خطا كار كه مثلا“ مرتب تاخير دارند، سرقت يا دزدي مي كنند يا خطاهاي ديگري از اين قبيل مرتكب ميشوند، اقدامي كند. اين مديران در چنين مواردي آيين نامه هاي انضباطي سازمان را اجرا مي كنند، مثل تذكر، توبيخ يا به صورت موقت، منتظر خدمت. تحقيقاتي كه بر روي نتيجة اجراي آيين نامه هاي انضباطي به عمل آمده ، نشان مي دهد كه مديران بايد براي اصلاح انحرافهاي رفتاري اقدامي فوري به عمل آورند، و مجازاتها نيز با نوع خطا يا گناه مناسب باشد و به كارمندان بفهماند كه بين تنبيه و رفتار نامطلوب رابطه اي مستقيم وجود دارد. </a:t>
            </a:r>
            <a:endParaRPr lang="en-US" sz="2000" smtClean="0">
              <a:cs typeface="B Homa" pitchFamily="2" charset="-78"/>
            </a:endParaRPr>
          </a:p>
        </p:txBody>
      </p:sp>
    </p:spTree>
  </p:cSld>
  <p:clrMapOvr>
    <a:masterClrMapping/>
  </p:clrMapOvr>
  <p:transition spd="med">
    <p:cover dir="d"/>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algn="r" eaLnBrk="1" hangingPunct="1"/>
            <a:r>
              <a:rPr lang="fa-IR" b="1" smtClean="0">
                <a:cs typeface="B Homa" pitchFamily="2" charset="-78"/>
              </a:rPr>
              <a:t>اجراي برنامه هاي آموزشي</a:t>
            </a:r>
            <a:r>
              <a:rPr lang="fa-IR" smtClean="0"/>
              <a:t> </a:t>
            </a:r>
            <a:endParaRPr lang="en-US" smtClean="0"/>
          </a:p>
        </p:txBody>
      </p:sp>
      <p:sp>
        <p:nvSpPr>
          <p:cNvPr id="126979" name="Rectangle 3"/>
          <p:cNvSpPr>
            <a:spLocks noGrp="1" noChangeArrowheads="1"/>
          </p:cNvSpPr>
          <p:nvPr>
            <p:ph type="body" idx="1"/>
          </p:nvPr>
        </p:nvSpPr>
        <p:spPr/>
        <p:txBody>
          <a:bodyPr/>
          <a:lstStyle/>
          <a:p>
            <a:pPr marL="0" indent="0" algn="justLow" eaLnBrk="1" hangingPunct="1">
              <a:lnSpc>
                <a:spcPct val="90000"/>
              </a:lnSpc>
              <a:buFontTx/>
              <a:buNone/>
            </a:pPr>
            <a:r>
              <a:rPr lang="fa-IR" sz="2400" smtClean="0">
                <a:cs typeface="B Homa" pitchFamily="2" charset="-78"/>
              </a:rPr>
              <a:t>بيش از 90 درصد شركتهاي بزرگ خصوصي اين برنامه ها را به اجرا در مي آورند و در سال بيش از 44 ميليارد دلار از اين بابت هزينه مي كنند. ترديدي نيست كه اين سازمانها با اجراي چنين برنامه هايي به نتايجي اثر بخش خواهند رسيد. </a:t>
            </a:r>
          </a:p>
          <a:p>
            <a:pPr marL="0" indent="0" algn="justLow" eaLnBrk="1" hangingPunct="1">
              <a:lnSpc>
                <a:spcPct val="90000"/>
              </a:lnSpc>
              <a:buFontTx/>
              <a:buNone/>
            </a:pPr>
            <a:r>
              <a:rPr lang="fa-IR" sz="2400" smtClean="0">
                <a:cs typeface="B Homa" pitchFamily="2" charset="-78"/>
              </a:rPr>
              <a:t>در نظريه هاي يادگيري اجتماعي يك چنين دستورالعملي ارائه ميشود. نظريه مزبور بيانگر اين است كه آموزش بايد داراي الگويي باشد كه بتواند توجه كارآموز را به خود جلب نمايد، ويژگيهاي انگيزشي داشته باشد و كارآموز را وادار كند كه چنان ترتيب دهد تا آنچه را كه ياد مي گيرد، در آينده به كار برد و در نهايت فرصتهايي را ايجاد كند تا كارآموز بتواند رفتارهاي جديد را به اجرا در آورد. سازمان بايد براي انجام اين كارها، پاداشهاي مثبت بدهد و اگر اجراي برنامه به گونه اي است كه شخص در خارج از سازمان كارآموزي كرده باشد،  مي تواند آنچه را كه ياد گرفته است به محل كار خود انتقال دهد. </a:t>
            </a:r>
            <a:endParaRPr lang="en-US" sz="2400" smtClean="0">
              <a:cs typeface="B Homa" pitchFamily="2" charset="-78"/>
            </a:endParaRPr>
          </a:p>
        </p:txBody>
      </p:sp>
    </p:spTree>
  </p:cSld>
  <p:clrMapOvr>
    <a:masterClrMapping/>
  </p:clrMapOvr>
  <p:transition spd="med">
    <p:cover dir="u"/>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algn="r" eaLnBrk="1" hangingPunct="1"/>
            <a:r>
              <a:rPr lang="fa-IR" sz="4000" b="1" smtClean="0">
                <a:cs typeface="B Homa" pitchFamily="2" charset="-78"/>
              </a:rPr>
              <a:t>اجراي برنامه هاي كارآموزي :</a:t>
            </a:r>
            <a:r>
              <a:rPr lang="fa-IR" smtClean="0"/>
              <a:t> </a:t>
            </a:r>
            <a:endParaRPr lang="en-US" smtClean="0"/>
          </a:p>
        </p:txBody>
      </p:sp>
      <p:sp>
        <p:nvSpPr>
          <p:cNvPr id="128003" name="Rectangle 3"/>
          <p:cNvSpPr>
            <a:spLocks noGrp="1" noChangeArrowheads="1"/>
          </p:cNvSpPr>
          <p:nvPr>
            <p:ph type="body" idx="1"/>
          </p:nvPr>
        </p:nvSpPr>
        <p:spPr/>
        <p:txBody>
          <a:bodyPr/>
          <a:lstStyle/>
          <a:p>
            <a:pPr marL="0" indent="0" algn="justLow" eaLnBrk="1" hangingPunct="1">
              <a:buFontTx/>
              <a:buNone/>
            </a:pPr>
            <a:r>
              <a:rPr lang="fa-IR" smtClean="0">
                <a:cs typeface="B Homa" pitchFamily="2" charset="-78"/>
              </a:rPr>
              <a:t>به ندرت امكان دارد با مديري مواجه شويم كه در شروع كار، مسئول يا سرپرست مستقيمي نداشته است كه سن وي از او بيشتر نبوده و در آن سازمان تجربيات بيشتري كسب نكرده باشد. اين مدير كارآموز زير نظر مدير مسئول و سرپرست خود قرارداشته و با راهنمائيهاي او كار خود را در سازمان ادامه مي داده است. بديهي است كه مساله كارآموزي تنها به مديران محدود نمي شود. </a:t>
            </a:r>
            <a:endParaRPr lang="en-US" smtClean="0">
              <a:cs typeface="B Homa" pitchFamily="2" charset="-78"/>
            </a:endParaRPr>
          </a:p>
        </p:txBody>
      </p:sp>
    </p:spTree>
  </p:cSld>
  <p:clrMapOvr>
    <a:masterClrMapping/>
  </p:clrMapOvr>
  <p:transition spd="med">
    <p:cover dir="u"/>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eaLnBrk="1" hangingPunct="1"/>
            <a:endParaRPr lang="en-US" smtClean="0"/>
          </a:p>
        </p:txBody>
      </p:sp>
      <p:sp>
        <p:nvSpPr>
          <p:cNvPr id="129027" name="Rectangle 3"/>
          <p:cNvSpPr>
            <a:spLocks noGrp="1" noChangeArrowheads="1"/>
          </p:cNvSpPr>
          <p:nvPr>
            <p:ph type="body" idx="1"/>
          </p:nvPr>
        </p:nvSpPr>
        <p:spPr/>
        <p:txBody>
          <a:bodyPr/>
          <a:lstStyle/>
          <a:p>
            <a:pPr marL="0" indent="0" eaLnBrk="1" hangingPunct="1">
              <a:buFontTx/>
              <a:buNone/>
            </a:pPr>
            <a:endParaRPr lang="en-US" smtClean="0"/>
          </a:p>
          <a:p>
            <a:pPr marL="0" indent="0" algn="ctr" eaLnBrk="1" hangingPunct="1">
              <a:buFontTx/>
              <a:buNone/>
            </a:pPr>
            <a:r>
              <a:rPr lang="fa-IR" sz="5400" b="1" smtClean="0">
                <a:cs typeface="B Homa" pitchFamily="2" charset="-78"/>
              </a:rPr>
              <a:t>ادراك و تصميم گيري فردي</a:t>
            </a:r>
            <a:r>
              <a:rPr lang="fa-IR" smtClean="0"/>
              <a:t> </a:t>
            </a:r>
            <a:endParaRPr lang="en-US" smtClean="0"/>
          </a:p>
        </p:txBody>
      </p:sp>
    </p:spTree>
  </p:cSld>
  <p:clrMapOvr>
    <a:masterClrMapping/>
  </p:clrMapOvr>
  <p:transition spd="med">
    <p:cover dir="lu"/>
  </p:transition>
</p:sld>
</file>

<file path=ppt/slides/slide12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lgn="r" eaLnBrk="1" hangingPunct="1"/>
            <a:r>
              <a:rPr lang="fa-IR" b="1" smtClean="0">
                <a:cs typeface="B Homa" pitchFamily="2" charset="-78"/>
              </a:rPr>
              <a:t>ادراك و اهميت آن</a:t>
            </a:r>
            <a:r>
              <a:rPr lang="fa-IR" smtClean="0"/>
              <a:t> </a:t>
            </a:r>
            <a:endParaRPr lang="en-US" smtClean="0"/>
          </a:p>
        </p:txBody>
      </p:sp>
      <p:sp>
        <p:nvSpPr>
          <p:cNvPr id="130051" name="Rectangle 3"/>
          <p:cNvSpPr>
            <a:spLocks noGrp="1" noChangeArrowheads="1"/>
          </p:cNvSpPr>
          <p:nvPr>
            <p:ph type="body" idx="1"/>
          </p:nvPr>
        </p:nvSpPr>
        <p:spPr/>
        <p:txBody>
          <a:bodyPr/>
          <a:lstStyle/>
          <a:p>
            <a:pPr marL="0" indent="0" algn="justLow" eaLnBrk="1" hangingPunct="1">
              <a:buFontTx/>
              <a:buNone/>
            </a:pPr>
            <a:r>
              <a:rPr lang="fa-IR" smtClean="0">
                <a:cs typeface="B Homa" pitchFamily="2" charset="-78"/>
              </a:rPr>
              <a:t>ادراك را ميتوان به طريق زير تعريف كرد: فرايندي است كه به وسيله آن، افراد پنداشتها و برداشتهايي را كه از محيط خود دارند تنظيم و تفسير مي كنند و بدين وسيله به آن معنا ميدهند. ولي، همانگونه كه يادآور شديم، ادراك يك نفر ميتواند با واقعيت عيني بسيار متفاوت باشد. لازم به يادآوري است كه غالبا“ افراد از يك چيز واحد برداشتهاي متفاوتي دارند. </a:t>
            </a:r>
            <a:endParaRPr lang="en-US" smtClean="0">
              <a:cs typeface="B Homa" pitchFamily="2" charset="-78"/>
            </a:endParaRPr>
          </a:p>
        </p:txBody>
      </p:sp>
    </p:spTree>
  </p:cSld>
  <p:clrMapOvr>
    <a:masterClrMapping/>
  </p:clrMapOvr>
  <p:transition spd="med">
    <p:cover dir="ld"/>
  </p:transition>
</p:sld>
</file>

<file path=ppt/slides/slide12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algn="r" eaLnBrk="1" hangingPunct="1"/>
            <a:r>
              <a:rPr lang="fa-IR" b="1" smtClean="0">
                <a:cs typeface="B Homa" pitchFamily="2" charset="-78"/>
              </a:rPr>
              <a:t>عواملي كه بر ادراك اثر مي گذارند</a:t>
            </a:r>
            <a:endParaRPr lang="en-US" b="1" smtClean="0">
              <a:cs typeface="B Homa" pitchFamily="2" charset="-78"/>
            </a:endParaRPr>
          </a:p>
        </p:txBody>
      </p:sp>
      <p:sp>
        <p:nvSpPr>
          <p:cNvPr id="131075" name="Rectangle 3"/>
          <p:cNvSpPr>
            <a:spLocks noGrp="1" noChangeArrowheads="1"/>
          </p:cNvSpPr>
          <p:nvPr>
            <p:ph type="body" idx="1"/>
          </p:nvPr>
        </p:nvSpPr>
        <p:spPr/>
        <p:txBody>
          <a:bodyPr/>
          <a:lstStyle/>
          <a:p>
            <a:pPr marL="0" indent="0" algn="justLow" eaLnBrk="1" hangingPunct="1">
              <a:buFontTx/>
              <a:buNone/>
            </a:pPr>
            <a:r>
              <a:rPr lang="fa-IR" smtClean="0">
                <a:cs typeface="B Homa" pitchFamily="2" charset="-78"/>
              </a:rPr>
              <a:t>افراد به چيزي واحد نگاه مي كنند ولي برداشتهايي متفاوت از آن دارند. اين موضوع را چگونه ميتوان توجيه كرد؟ براي شكل دادن و گاهي ارائه تعريفي از ادراك، عوامل متعددي دست اندر كارند. اين عوامل مي توانند در شخص ادراك كننده، موضوع مورد ادراك و يا در محتواي موقعيت مورد بحث وجود داشته باشند. </a:t>
            </a:r>
            <a:endParaRPr lang="en-US" smtClean="0">
              <a:cs typeface="B Homa" pitchFamily="2" charset="-78"/>
            </a:endParaRPr>
          </a:p>
        </p:txBody>
      </p:sp>
    </p:spTree>
  </p:cSld>
  <p:clrMapOvr>
    <a:masterClrMapping/>
  </p:clrMapOvr>
  <p:transition spd="med">
    <p:comb dir="vert"/>
  </p:transition>
</p:sld>
</file>

<file path=ppt/slides/slide12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algn="r" eaLnBrk="1" hangingPunct="1"/>
            <a:r>
              <a:rPr lang="fa-IR" b="1" smtClean="0">
                <a:cs typeface="B Homa" pitchFamily="2" charset="-78"/>
              </a:rPr>
              <a:t>شخص ادراك كننده</a:t>
            </a:r>
            <a:r>
              <a:rPr lang="fa-IR" smtClean="0"/>
              <a:t> </a:t>
            </a:r>
            <a:endParaRPr lang="en-US" smtClean="0"/>
          </a:p>
        </p:txBody>
      </p:sp>
      <p:sp>
        <p:nvSpPr>
          <p:cNvPr id="132099" name="Rectangle 3"/>
          <p:cNvSpPr>
            <a:spLocks noGrp="1" noChangeArrowheads="1"/>
          </p:cNvSpPr>
          <p:nvPr>
            <p:ph type="body" idx="1"/>
          </p:nvPr>
        </p:nvSpPr>
        <p:spPr/>
        <p:txBody>
          <a:bodyPr/>
          <a:lstStyle/>
          <a:p>
            <a:pPr marL="0" indent="0" algn="justLow" eaLnBrk="1" hangingPunct="1">
              <a:lnSpc>
                <a:spcPct val="90000"/>
              </a:lnSpc>
              <a:buFontTx/>
              <a:buNone/>
            </a:pPr>
            <a:r>
              <a:rPr lang="fa-IR" sz="2400" b="1" smtClean="0">
                <a:cs typeface="B Homa" pitchFamily="2" charset="-78"/>
              </a:rPr>
              <a:t>هنگامي كه فردي به چيزي مي نگرد و مي كوشد تا آنچه را كه مي بيند تفسير نمايد آن تفسير شديدا“ تحت تاير ويژگيهاي شخصي فرد مزبور قرار مي گيرد. معمولا“ كسي كه يك اتومبيل نو مي خرد ناگهان متوجه مي شود كه تعداد زيادي اتومبيل همانند اتومبيل وي در خيابانها حركت مي كنند. احتمال بسيار كمي وجود دارد كه تعداد اين نوع اتومبيل ها به صورت ناگهاني افزايش يافته باشد. واقعيت اين است كه خريد اتومبيل مزبور بر نوع پنداشت (و ادراك) صاحب آن اثر گذاشته و به احتمال بسيار زياد، وي به صورت ناگهاني متوجه وجود اين توجه اين تعداد اتومبيل، از آن نوع، در خيابانها شده است. اين نمونه اي است از شيوه اي كه عوامل مربوط به شخص ادراك كننده بر آنچه كه وي ادراك مي كند، اثر مي گذارد. برخي از ويژگيهاي شخصي، يعني نگرش، انگيزش، علاقه، تجربه گذشته و انتظارهاي شخص بر نوع پنداشت يا ادراك او اثر مي گذارند.  </a:t>
            </a:r>
            <a:endParaRPr lang="en-US" sz="2400" b="1" smtClean="0">
              <a:cs typeface="B Homa" pitchFamily="2" charset="-78"/>
            </a:endParaRPr>
          </a:p>
        </p:txBody>
      </p:sp>
    </p:spTree>
  </p:cSld>
  <p:clrMapOvr>
    <a:masterClrMapping/>
  </p:clrMapOvr>
  <p:transition spd="med">
    <p:cover dir="ld"/>
  </p:transition>
</p:sld>
</file>

<file path=ppt/slides/slide12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algn="r" eaLnBrk="1" hangingPunct="1"/>
            <a:r>
              <a:rPr lang="fa-IR" smtClean="0">
                <a:cs typeface="B Homa" pitchFamily="2" charset="-78"/>
              </a:rPr>
              <a:t>تجربيات گذشته</a:t>
            </a:r>
            <a:r>
              <a:rPr lang="fa-IR" smtClean="0"/>
              <a:t> </a:t>
            </a:r>
            <a:endParaRPr lang="en-US" smtClean="0"/>
          </a:p>
        </p:txBody>
      </p:sp>
      <p:sp>
        <p:nvSpPr>
          <p:cNvPr id="133123" name="Rectangle 3"/>
          <p:cNvSpPr>
            <a:spLocks noGrp="1" noChangeArrowheads="1"/>
          </p:cNvSpPr>
          <p:nvPr>
            <p:ph type="body" idx="1"/>
          </p:nvPr>
        </p:nvSpPr>
        <p:spPr/>
        <p:txBody>
          <a:bodyPr/>
          <a:lstStyle/>
          <a:p>
            <a:pPr marL="0" indent="0" algn="justLow" eaLnBrk="1" hangingPunct="1">
              <a:buFontTx/>
              <a:buNone/>
            </a:pPr>
            <a:r>
              <a:rPr lang="fa-IR" sz="2400" b="1" smtClean="0">
                <a:cs typeface="B Homa" pitchFamily="2" charset="-78"/>
              </a:rPr>
              <a:t>هرشخص مي تواند همانند علاقه ها و رغبتهاي او، كانون توجه وي را محدود نمايد. انسان چيزهايي را درك مي كند كه ميتواند با آنها ارتباط برقرار كند. ولي در بسياري از موارد، تجربيات گذشته به گونه اي عمل مي كنند كه رغبت شخص به آن چيز كم ميشود، يا از بين مي رود.</a:t>
            </a:r>
          </a:p>
          <a:p>
            <a:pPr marL="0" indent="0" algn="justLow" eaLnBrk="1" hangingPunct="1">
              <a:buFontTx/>
              <a:buNone/>
            </a:pPr>
            <a:r>
              <a:rPr lang="fa-IR" sz="2400" b="1" smtClean="0">
                <a:cs typeface="B Homa" pitchFamily="2" charset="-78"/>
              </a:rPr>
              <a:t>آن چيزها يا رويدادهايي كه فرد هرگز تجربه نكرده است (در مقايسه با تجربه هاي جديد) بيشتر جلب توجه مي كنند. در نتيجه اگر كسي ماشين تحريري را ببيند كه هرگز آن را نديده ( در مقايسه با يك ماشين تحرير كه هزاران نمونه از آن را ديده است) بيشتر به آن توجه خواهد كرد. همچنين كسي كه براي اولين بار به يك كارخانة مونتاژ اتومبيل وارد مي شود به عمليات خط توليد توجه و دقت زيادي مي كند. </a:t>
            </a:r>
            <a:endParaRPr lang="en-US" sz="2400" b="1" smtClean="0">
              <a:cs typeface="B Homa" pitchFamily="2" charset="-78"/>
            </a:endParaRPr>
          </a:p>
        </p:txBody>
      </p:sp>
    </p:spTree>
  </p:cSld>
  <p:clrMapOvr>
    <a:masterClrMapping/>
  </p:clrMapOvr>
  <p:transition spd="med">
    <p:cover dir="lu"/>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r" eaLnBrk="1" hangingPunct="1"/>
            <a:r>
              <a:rPr lang="fa-IR" b="1" smtClean="0">
                <a:cs typeface="B Homa" pitchFamily="2" charset="-78"/>
              </a:rPr>
              <a:t>وظايف مديران :</a:t>
            </a:r>
            <a:endParaRPr lang="en-US" b="1" smtClean="0">
              <a:cs typeface="B Homa" pitchFamily="2" charset="-78"/>
            </a:endParaRPr>
          </a:p>
        </p:txBody>
      </p:sp>
      <p:sp>
        <p:nvSpPr>
          <p:cNvPr id="16387" name="Rectangle 3"/>
          <p:cNvSpPr>
            <a:spLocks noGrp="1" noChangeArrowheads="1"/>
          </p:cNvSpPr>
          <p:nvPr>
            <p:ph type="body" idx="1"/>
          </p:nvPr>
        </p:nvSpPr>
        <p:spPr/>
        <p:txBody>
          <a:bodyPr/>
          <a:lstStyle/>
          <a:p>
            <a:pPr marL="0" indent="0" algn="just" eaLnBrk="1" hangingPunct="1">
              <a:buFontTx/>
              <a:buNone/>
            </a:pPr>
            <a:r>
              <a:rPr lang="fa-IR" sz="3600" smtClean="0">
                <a:cs typeface="B Homa" pitchFamily="2" charset="-78"/>
              </a:rPr>
              <a:t>در نخستين سالهاي اين قرن يك صنعتگر فرانسوي به نام هنري فايل چنين اظهار داشت كه همة مديران پنج وظيفه يا كار انجام مي دهند: برنامه ريزي، سازماندهي، رهبري، هماهنگي و كنترل. امروزه اين كارها را به صورت چهار وظيفه : برنامه ريزي، سازماندهي، رهبري و كنترل بيان ميكنند. </a:t>
            </a:r>
            <a:endParaRPr lang="en-US" sz="3600" smtClean="0">
              <a:cs typeface="B Homa" pitchFamily="2" charset="-78"/>
            </a:endParaRPr>
          </a:p>
        </p:txBody>
      </p:sp>
    </p:spTree>
  </p:cSld>
  <p:clrMapOvr>
    <a:masterClrMapping/>
  </p:clrMapOvr>
  <p:transition spd="med">
    <p:cover dir="lu"/>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4146" name="Rectangle 3"/>
          <p:cNvSpPr>
            <a:spLocks noGrp="1" noChangeArrowheads="1"/>
          </p:cNvSpPr>
          <p:nvPr>
            <p:ph type="body" idx="1"/>
          </p:nvPr>
        </p:nvSpPr>
        <p:spPr>
          <a:xfrm>
            <a:off x="457200" y="836613"/>
            <a:ext cx="8229600" cy="4525962"/>
          </a:xfrm>
        </p:spPr>
        <p:txBody>
          <a:bodyPr/>
          <a:lstStyle/>
          <a:p>
            <a:pPr marL="0" indent="0" algn="justLow" eaLnBrk="1" hangingPunct="1">
              <a:buFontTx/>
              <a:buNone/>
            </a:pPr>
            <a:r>
              <a:rPr lang="fa-IR" smtClean="0">
                <a:cs typeface="B Homa" pitchFamily="2" charset="-78"/>
              </a:rPr>
              <a:t>سرانجام اين كه انتظارات از آن نظر مي توانند نوع ادراك، پنداشت يا برداشت شخص را تغيير دهند كه هر كس همان چيزي را خواهد ديد كه انتظار ديدن آن را دارد. اگر شخص انتظار داشته باشد كه ماموران انتظامي افرادي خودكامه و قدرت طلب، جوانان فاقد هرگونه جاه طلبي و بلندپروازي و مديران افرادي انسان دوست و مردم دار باشند، يا اينكه انتظار داشته باشد متصديان امور عمومي « تشنه قدرت » باشند، در آن صورت (صرف نظر از ويژگيهاي واقعي آن افراد) او آنها را بدان گونه خواهد ديد. </a:t>
            </a:r>
            <a:endParaRPr lang="en-US" smtClean="0">
              <a:cs typeface="B Homa" pitchFamily="2" charset="-78"/>
            </a:endParaRPr>
          </a:p>
        </p:txBody>
      </p:sp>
    </p:spTree>
  </p:cSld>
  <p:clrMapOvr>
    <a:masterClrMapping/>
  </p:clrMapOvr>
  <p:transition spd="med">
    <p:cover dir="rd"/>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lgn="r" eaLnBrk="1" hangingPunct="1"/>
            <a:r>
              <a:rPr lang="fa-IR" sz="5400" smtClean="0">
                <a:cs typeface="B Homa" pitchFamily="2" charset="-78"/>
              </a:rPr>
              <a:t>آنچه مشاهده مي شود</a:t>
            </a:r>
            <a:r>
              <a:rPr lang="fa-IR" smtClean="0"/>
              <a:t> </a:t>
            </a:r>
            <a:endParaRPr lang="en-US" smtClean="0"/>
          </a:p>
        </p:txBody>
      </p:sp>
      <p:sp>
        <p:nvSpPr>
          <p:cNvPr id="135171" name="Rectangle 3"/>
          <p:cNvSpPr>
            <a:spLocks noGrp="1" noChangeArrowheads="1"/>
          </p:cNvSpPr>
          <p:nvPr>
            <p:ph type="body" idx="1"/>
          </p:nvPr>
        </p:nvSpPr>
        <p:spPr/>
        <p:txBody>
          <a:bodyPr/>
          <a:lstStyle/>
          <a:p>
            <a:pPr marL="0" indent="0" algn="justLow" eaLnBrk="1" hangingPunct="1">
              <a:buFontTx/>
              <a:buNone/>
            </a:pPr>
            <a:r>
              <a:rPr lang="fa-IR" smtClean="0">
                <a:cs typeface="B Homa" pitchFamily="2" charset="-78"/>
              </a:rPr>
              <a:t>از آنجا كه هيچ كس چيزي را به صورت انفرادي و جدا از بقيه چيزها مورد توجه قرار نمي دهد (يعني بدان گونه به آن خبر نگاه نمي كند) بنابراين، رابطة بين چيز مورد مشاهده و زمينة آن، بر نوع ادراك فرد اثر مي گذارد. معمولا“ افراد تمايل دارند تا چيزهايي را كه در كنار هم قرار دارند و آنهايي را كه مشابه هم هستند در يك گروه قرار دهند. آنچه را كه ما مي بينيم بستگي به اين دارد كه يك شكل را چگونه از زمينه اش جدا كنيم. </a:t>
            </a:r>
            <a:endParaRPr lang="en-US" smtClean="0">
              <a:cs typeface="B Homa" pitchFamily="2" charset="-78"/>
            </a:endParaRPr>
          </a:p>
        </p:txBody>
      </p:sp>
    </p:spTree>
  </p:cSld>
  <p:clrMapOvr>
    <a:masterClrMapping/>
  </p:clrMapOvr>
  <p:transition spd="med">
    <p:cover dir="ld"/>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eaLnBrk="1" hangingPunct="1"/>
            <a:endParaRPr lang="en-US" smtClean="0"/>
          </a:p>
        </p:txBody>
      </p:sp>
      <p:sp>
        <p:nvSpPr>
          <p:cNvPr id="136195" name="Rectangle 3"/>
          <p:cNvSpPr>
            <a:spLocks noGrp="1" noChangeArrowheads="1"/>
          </p:cNvSpPr>
          <p:nvPr>
            <p:ph type="body" idx="1"/>
          </p:nvPr>
        </p:nvSpPr>
        <p:spPr>
          <a:xfrm>
            <a:off x="457200" y="1125538"/>
            <a:ext cx="8229600" cy="4525962"/>
          </a:xfrm>
        </p:spPr>
        <p:txBody>
          <a:bodyPr/>
          <a:lstStyle/>
          <a:p>
            <a:pPr eaLnBrk="1" hangingPunct="1"/>
            <a:endParaRPr lang="en-US" smtClean="0"/>
          </a:p>
        </p:txBody>
      </p:sp>
      <p:pic>
        <p:nvPicPr>
          <p:cNvPr id="136196" name="Picture 4" descr="رفتارسازمان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700213"/>
            <a:ext cx="7704138" cy="440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6197" name="Rectangle 5"/>
          <p:cNvSpPr>
            <a:spLocks noChangeArrowheads="1"/>
          </p:cNvSpPr>
          <p:nvPr/>
        </p:nvSpPr>
        <p:spPr bwMode="auto">
          <a:xfrm>
            <a:off x="8101013" y="1628775"/>
            <a:ext cx="358775" cy="4464050"/>
          </a:xfrm>
          <a:prstGeom prst="rect">
            <a:avLst/>
          </a:prstGeom>
          <a:solidFill>
            <a:schemeClr val="bg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136198" name="Rectangle 6"/>
          <p:cNvSpPr>
            <a:spLocks noChangeArrowheads="1"/>
          </p:cNvSpPr>
          <p:nvPr/>
        </p:nvSpPr>
        <p:spPr bwMode="auto">
          <a:xfrm>
            <a:off x="755650" y="5949950"/>
            <a:ext cx="936625" cy="142875"/>
          </a:xfrm>
          <a:prstGeom prst="rect">
            <a:avLst/>
          </a:prstGeom>
          <a:solidFill>
            <a:schemeClr val="bg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136199" name="Oval 7"/>
          <p:cNvSpPr>
            <a:spLocks noChangeArrowheads="1"/>
          </p:cNvSpPr>
          <p:nvPr/>
        </p:nvSpPr>
        <p:spPr bwMode="auto">
          <a:xfrm>
            <a:off x="6372225" y="1628775"/>
            <a:ext cx="1800225" cy="215900"/>
          </a:xfrm>
          <a:prstGeom prst="ellipse">
            <a:avLst/>
          </a:prstGeom>
          <a:solidFill>
            <a:schemeClr val="bg2"/>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Tree>
  </p:cSld>
  <p:clrMapOvr>
    <a:masterClrMapping/>
  </p:clrMapOvr>
  <p:transition spd="med">
    <p:cover dir="ru"/>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algn="r" eaLnBrk="1" hangingPunct="1"/>
            <a:r>
              <a:rPr lang="fa-IR" b="1" smtClean="0">
                <a:cs typeface="B Homa" pitchFamily="2" charset="-78"/>
              </a:rPr>
              <a:t>موقعيت :</a:t>
            </a:r>
            <a:r>
              <a:rPr lang="fa-IR" b="1" smtClean="0"/>
              <a:t>‌</a:t>
            </a:r>
            <a:endParaRPr lang="en-US" b="1" smtClean="0">
              <a:cs typeface="B Homa" pitchFamily="2" charset="-78"/>
            </a:endParaRPr>
          </a:p>
        </p:txBody>
      </p:sp>
      <p:sp>
        <p:nvSpPr>
          <p:cNvPr id="137219"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زمينه اي كه ما رويدادها را در آن مي بينيم اهميت زيادي دارد. اجزاي محيط اطراف بر پنداشت و برداشت (ادراكهاي) ما اثر        مي گذارند.</a:t>
            </a:r>
          </a:p>
          <a:p>
            <a:pPr marL="0" indent="0" algn="justLow" eaLnBrk="1" hangingPunct="1">
              <a:buFontTx/>
              <a:buNone/>
            </a:pPr>
            <a:r>
              <a:rPr lang="fa-IR" sz="2800" smtClean="0">
                <a:cs typeface="B Homa" pitchFamily="2" charset="-78"/>
              </a:rPr>
              <a:t>شايد يك نفر در باشگاه شبانه متوجه خانم 25 ساله اي كه لباس گرانبهايي بر تن دارد نشود، ولي ممكن است همين آقا صبح روز بعد، متوجه آن خانم شود كه به عنوان استاد در كلاس درس حاضر شده است (شايد بقيه كلاس هم، در اين خصوص، همين وضع را داشته باشند). درك كننده و آنچه درك مي شود، در اين مدت كوتاه تغيير نكرده اند، ولي موقعيت ها متفاوت است. </a:t>
            </a:r>
            <a:endParaRPr lang="en-US" sz="2800" smtClean="0">
              <a:cs typeface="B Homa" pitchFamily="2" charset="-78"/>
            </a:endParaRPr>
          </a:p>
        </p:txBody>
      </p:sp>
    </p:spTree>
  </p:cSld>
  <p:clrMapOvr>
    <a:masterClrMapping/>
  </p:clrMapOvr>
  <p:transition spd="med">
    <p:cover dir="ld"/>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algn="r" eaLnBrk="1" hangingPunct="1"/>
            <a:r>
              <a:rPr lang="fa-IR" smtClean="0">
                <a:cs typeface="B Homa" pitchFamily="2" charset="-78"/>
              </a:rPr>
              <a:t>ادراك و قضاوت</a:t>
            </a:r>
            <a:r>
              <a:rPr lang="fa-IR" smtClean="0"/>
              <a:t> </a:t>
            </a:r>
            <a:endParaRPr lang="en-US" smtClean="0"/>
          </a:p>
        </p:txBody>
      </p:sp>
      <p:sp>
        <p:nvSpPr>
          <p:cNvPr id="138243" name="Rectangle 3"/>
          <p:cNvSpPr>
            <a:spLocks noGrp="1" noChangeArrowheads="1"/>
          </p:cNvSpPr>
          <p:nvPr>
            <p:ph type="body" idx="1"/>
          </p:nvPr>
        </p:nvSpPr>
        <p:spPr/>
        <p:txBody>
          <a:bodyPr/>
          <a:lstStyle/>
          <a:p>
            <a:pPr marL="0" indent="0" eaLnBrk="1" hangingPunct="1">
              <a:buFontTx/>
              <a:buNone/>
            </a:pPr>
            <a:r>
              <a:rPr lang="fa-IR" smtClean="0">
                <a:cs typeface="B Homa" pitchFamily="2" charset="-78"/>
              </a:rPr>
              <a:t>اينك به « ادراك شخصي« مي پردازيم، يعني همان چيزي كه در رفتار سازماني بيشترين كاربرد را دارد. </a:t>
            </a:r>
            <a:endParaRPr lang="en-US" smtClean="0">
              <a:cs typeface="B Homa" pitchFamily="2" charset="-78"/>
            </a:endParaRPr>
          </a:p>
        </p:txBody>
      </p:sp>
    </p:spTree>
  </p:cSld>
  <p:clrMapOvr>
    <a:masterClrMapping/>
  </p:clrMapOvr>
  <p:transition spd="med">
    <p:cover dir="rd"/>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algn="r" eaLnBrk="1" hangingPunct="1"/>
            <a:r>
              <a:rPr lang="fa-IR" sz="4800" b="1" smtClean="0">
                <a:cs typeface="B Homa" pitchFamily="2" charset="-78"/>
              </a:rPr>
              <a:t>نظريه اسنادي</a:t>
            </a:r>
            <a:r>
              <a:rPr lang="fa-IR" smtClean="0"/>
              <a:t> </a:t>
            </a:r>
            <a:endParaRPr lang="en-US" smtClean="0"/>
          </a:p>
        </p:txBody>
      </p:sp>
      <p:sp>
        <p:nvSpPr>
          <p:cNvPr id="139267" name="Rectangle 3"/>
          <p:cNvSpPr>
            <a:spLocks noGrp="1" noChangeArrowheads="1"/>
          </p:cNvSpPr>
          <p:nvPr>
            <p:ph type="body" idx="1"/>
          </p:nvPr>
        </p:nvSpPr>
        <p:spPr/>
        <p:txBody>
          <a:bodyPr/>
          <a:lstStyle/>
          <a:p>
            <a:pPr marL="0" indent="0" algn="justLow" eaLnBrk="1" hangingPunct="1">
              <a:buFontTx/>
              <a:buNone/>
            </a:pPr>
            <a:r>
              <a:rPr lang="fa-IR" sz="2800" b="1" smtClean="0">
                <a:cs typeface="B Homa" pitchFamily="2" charset="-78"/>
              </a:rPr>
              <a:t>درك مااز مردم در مقايسه با درك ما از اشياي بي جان (مثل ميز، ماشين يا ساختمان) متفاوت است، زيرا ما از كارهاي افراد (و براساس نتايج ديگر) نتيجه گيري مي كنيم، در حالي كه، دربارة چيزهاي بي روح اين گونه قضاوت نمي كنيم. اشياي بي روح تابع قوانين طبيعت اند، و نه تابع نوع باور، انگيزه يا قصد مشخص در حالي كه انسان چنين نيست. نتيجه اين مي شود كه چون ما افراد را مشاهده مي كنيم، مي كوشيم در پي علت رفتارهاي خاص آنان برآييم و آنها را توجيه كنيم. بنابراين، ادراك و داوري ما دربارة كارهاي يك نفر مي تواند تحت تاثير فرضهاي ما دربارة حالت دروني آن شخص قرار گيرد.  </a:t>
            </a:r>
            <a:endParaRPr lang="en-US" sz="2800" b="1" smtClean="0">
              <a:cs typeface="B Homa" pitchFamily="2" charset="-78"/>
            </a:endParaRPr>
          </a:p>
        </p:txBody>
      </p:sp>
    </p:spTree>
  </p:cSld>
  <p:clrMapOvr>
    <a:masterClrMapping/>
  </p:clrMapOvr>
  <p:transition spd="med">
    <p:push dir="d"/>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468313" y="0"/>
            <a:ext cx="8229600" cy="1143000"/>
          </a:xfrm>
        </p:spPr>
        <p:txBody>
          <a:bodyPr/>
          <a:lstStyle/>
          <a:p>
            <a:pPr eaLnBrk="1" hangingPunct="1"/>
            <a:r>
              <a:rPr lang="fa-IR" sz="3200" b="1" smtClean="0">
                <a:cs typeface="B Homa" pitchFamily="2" charset="-78"/>
              </a:rPr>
              <a:t>عواملي كه بر ادراك اثر مي گذارند</a:t>
            </a:r>
            <a:endParaRPr lang="en-US" sz="3200" b="1" smtClean="0">
              <a:cs typeface="B Homa" pitchFamily="2" charset="-78"/>
            </a:endParaRPr>
          </a:p>
        </p:txBody>
      </p:sp>
      <p:sp>
        <p:nvSpPr>
          <p:cNvPr id="140291" name="Rectangle 3"/>
          <p:cNvSpPr>
            <a:spLocks noGrp="1" noChangeArrowheads="1"/>
          </p:cNvSpPr>
          <p:nvPr>
            <p:ph type="body" idx="1"/>
          </p:nvPr>
        </p:nvSpPr>
        <p:spPr>
          <a:xfrm>
            <a:off x="457200" y="981075"/>
            <a:ext cx="8229600" cy="4968875"/>
          </a:xfrm>
        </p:spPr>
        <p:txBody>
          <a:bodyPr/>
          <a:lstStyle/>
          <a:p>
            <a:pPr marL="0" indent="0" eaLnBrk="1" hangingPunct="1">
              <a:buFontTx/>
              <a:buNone/>
            </a:pPr>
            <a:endParaRPr lang="en-US" smtClean="0"/>
          </a:p>
        </p:txBody>
      </p:sp>
      <p:sp>
        <p:nvSpPr>
          <p:cNvPr id="140292" name="Text Box 4"/>
          <p:cNvSpPr txBox="1">
            <a:spLocks noChangeArrowheads="1"/>
          </p:cNvSpPr>
          <p:nvPr/>
        </p:nvSpPr>
        <p:spPr bwMode="auto">
          <a:xfrm>
            <a:off x="1763713" y="1196975"/>
            <a:ext cx="2303462" cy="1416050"/>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1000"/>
              <a:t>عوامل موجود در شخص ادراك كننده</a:t>
            </a:r>
          </a:p>
          <a:p>
            <a:pPr eaLnBrk="1" hangingPunct="1"/>
            <a:r>
              <a:rPr lang="fa-IR" sz="1000"/>
              <a:t>* نگرشها </a:t>
            </a:r>
          </a:p>
          <a:p>
            <a:pPr eaLnBrk="1" hangingPunct="1"/>
            <a:r>
              <a:rPr lang="fa-IR" sz="1000"/>
              <a:t>* انگيزه ها </a:t>
            </a:r>
          </a:p>
          <a:p>
            <a:pPr eaLnBrk="1" hangingPunct="1"/>
            <a:r>
              <a:rPr lang="fa-IR" sz="1000"/>
              <a:t>* علاقه ها </a:t>
            </a:r>
          </a:p>
          <a:p>
            <a:pPr eaLnBrk="1" hangingPunct="1"/>
            <a:r>
              <a:rPr lang="fa-IR" sz="1000"/>
              <a:t>* تجربه ها</a:t>
            </a:r>
          </a:p>
          <a:p>
            <a:pPr eaLnBrk="1" hangingPunct="1"/>
            <a:r>
              <a:rPr lang="fa-IR" sz="1000"/>
              <a:t>* انتظارات </a:t>
            </a:r>
            <a:endParaRPr lang="en-US" sz="1000"/>
          </a:p>
        </p:txBody>
      </p:sp>
      <p:sp>
        <p:nvSpPr>
          <p:cNvPr id="140293" name="Text Box 5"/>
          <p:cNvSpPr txBox="1">
            <a:spLocks noChangeArrowheads="1"/>
          </p:cNvSpPr>
          <p:nvPr/>
        </p:nvSpPr>
        <p:spPr bwMode="auto">
          <a:xfrm>
            <a:off x="5867400" y="2565400"/>
            <a:ext cx="2160588" cy="112712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a:t>عوامل موجود در موقعيت </a:t>
            </a:r>
          </a:p>
          <a:p>
            <a:pPr eaLnBrk="1" hangingPunct="1"/>
            <a:r>
              <a:rPr lang="fa-IR"/>
              <a:t>* زمان </a:t>
            </a:r>
          </a:p>
          <a:p>
            <a:pPr eaLnBrk="1" hangingPunct="1"/>
            <a:r>
              <a:rPr lang="fa-IR"/>
              <a:t>* محيط كار </a:t>
            </a:r>
          </a:p>
          <a:p>
            <a:pPr eaLnBrk="1" hangingPunct="1"/>
            <a:r>
              <a:rPr lang="fa-IR"/>
              <a:t>* محيط اجتماعي </a:t>
            </a:r>
            <a:endParaRPr lang="en-US"/>
          </a:p>
        </p:txBody>
      </p:sp>
      <p:sp>
        <p:nvSpPr>
          <p:cNvPr id="140294" name="Rectangle 7"/>
          <p:cNvSpPr>
            <a:spLocks noChangeArrowheads="1"/>
          </p:cNvSpPr>
          <p:nvPr/>
        </p:nvSpPr>
        <p:spPr bwMode="auto">
          <a:xfrm>
            <a:off x="1908175" y="3068638"/>
            <a:ext cx="2232025" cy="303212"/>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ادراك </a:t>
            </a:r>
            <a:endParaRPr lang="en-US"/>
          </a:p>
        </p:txBody>
      </p:sp>
      <p:sp>
        <p:nvSpPr>
          <p:cNvPr id="140295" name="Line 10"/>
          <p:cNvSpPr>
            <a:spLocks noChangeShapeType="1"/>
          </p:cNvSpPr>
          <p:nvPr/>
        </p:nvSpPr>
        <p:spPr bwMode="auto">
          <a:xfrm flipH="1">
            <a:off x="4140200" y="3213100"/>
            <a:ext cx="1655763"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0296" name="Line 11"/>
          <p:cNvSpPr>
            <a:spLocks noChangeShapeType="1"/>
          </p:cNvSpPr>
          <p:nvPr/>
        </p:nvSpPr>
        <p:spPr bwMode="auto">
          <a:xfrm>
            <a:off x="2987675" y="2636838"/>
            <a:ext cx="0" cy="431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0297" name="Rectangle 13"/>
          <p:cNvSpPr>
            <a:spLocks noChangeArrowheads="1"/>
          </p:cNvSpPr>
          <p:nvPr/>
        </p:nvSpPr>
        <p:spPr bwMode="auto">
          <a:xfrm>
            <a:off x="1692275" y="4652963"/>
            <a:ext cx="2303463"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140298" name="Rectangle 14"/>
          <p:cNvSpPr>
            <a:spLocks noChangeArrowheads="1"/>
          </p:cNvSpPr>
          <p:nvPr/>
        </p:nvSpPr>
        <p:spPr bwMode="auto">
          <a:xfrm>
            <a:off x="1908175" y="4724400"/>
            <a:ext cx="20875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140299" name="Text Box 15"/>
          <p:cNvSpPr txBox="1">
            <a:spLocks noChangeArrowheads="1"/>
          </p:cNvSpPr>
          <p:nvPr/>
        </p:nvSpPr>
        <p:spPr bwMode="auto">
          <a:xfrm>
            <a:off x="1835150" y="3789363"/>
            <a:ext cx="2232025" cy="1951037"/>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عوامل موجود در هدف </a:t>
            </a:r>
          </a:p>
          <a:p>
            <a:pPr eaLnBrk="1" hangingPunct="1"/>
            <a:r>
              <a:rPr lang="fa-IR"/>
              <a:t>* تازگي </a:t>
            </a:r>
          </a:p>
          <a:p>
            <a:pPr eaLnBrk="1" hangingPunct="1"/>
            <a:r>
              <a:rPr lang="fa-IR"/>
              <a:t>* حركت </a:t>
            </a:r>
          </a:p>
          <a:p>
            <a:pPr eaLnBrk="1" hangingPunct="1"/>
            <a:r>
              <a:rPr lang="fa-IR"/>
              <a:t>* صدا </a:t>
            </a:r>
          </a:p>
          <a:p>
            <a:pPr eaLnBrk="1" hangingPunct="1"/>
            <a:r>
              <a:rPr lang="fa-IR"/>
              <a:t>* اندازه </a:t>
            </a:r>
          </a:p>
          <a:p>
            <a:pPr eaLnBrk="1" hangingPunct="1"/>
            <a:r>
              <a:rPr lang="fa-IR"/>
              <a:t>* زمينه </a:t>
            </a:r>
          </a:p>
          <a:p>
            <a:pPr eaLnBrk="1" hangingPunct="1"/>
            <a:r>
              <a:rPr lang="fa-IR"/>
              <a:t>* نزديكي </a:t>
            </a:r>
            <a:endParaRPr lang="en-US"/>
          </a:p>
        </p:txBody>
      </p:sp>
      <p:sp>
        <p:nvSpPr>
          <p:cNvPr id="140300" name="Line 16"/>
          <p:cNvSpPr>
            <a:spLocks noChangeShapeType="1"/>
          </p:cNvSpPr>
          <p:nvPr/>
        </p:nvSpPr>
        <p:spPr bwMode="auto">
          <a:xfrm flipV="1">
            <a:off x="2987675" y="3429000"/>
            <a:ext cx="0" cy="3603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Tree>
  </p:cSld>
  <p:clrMapOvr>
    <a:masterClrMapping/>
  </p:clrMapOvr>
  <p:transition spd="med">
    <p:cover dir="ru"/>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algn="r" eaLnBrk="1" hangingPunct="1"/>
            <a:r>
              <a:rPr lang="fa-IR" b="1" smtClean="0">
                <a:cs typeface="B Homa" pitchFamily="2" charset="-78"/>
              </a:rPr>
              <a:t>نظريه اسنادي</a:t>
            </a:r>
            <a:r>
              <a:rPr lang="fa-IR" smtClean="0"/>
              <a:t> :</a:t>
            </a:r>
            <a:endParaRPr lang="en-US" smtClean="0"/>
          </a:p>
        </p:txBody>
      </p:sp>
      <p:sp>
        <p:nvSpPr>
          <p:cNvPr id="141315" name="Rectangle 3"/>
          <p:cNvSpPr>
            <a:spLocks noGrp="1" noChangeArrowheads="1"/>
          </p:cNvSpPr>
          <p:nvPr>
            <p:ph type="body" idx="1"/>
          </p:nvPr>
        </p:nvSpPr>
        <p:spPr/>
        <p:txBody>
          <a:bodyPr/>
          <a:lstStyle/>
          <a:p>
            <a:pPr marL="0" indent="0" algn="justLow" eaLnBrk="1" hangingPunct="1">
              <a:lnSpc>
                <a:spcPct val="90000"/>
              </a:lnSpc>
              <a:buFontTx/>
              <a:buNone/>
            </a:pPr>
            <a:r>
              <a:rPr lang="fa-IR" sz="2400" smtClean="0">
                <a:cs typeface="B Homa" pitchFamily="2" charset="-78"/>
              </a:rPr>
              <a:t>با توجه به نوع تعبير يا تفسير خاصي كه از نوع رفتار به عمل مي آوريم و معني خاصي كه به آن مي دهيم و با استفاده از نظريه اسنادي، شيوة قضاوت خود را توجيه مي كنيم.  اصولا“، با توجه به اين نظريه هنگام مشاهدة رفتار يك فرد، درصدد بر مي آييم مشخص كنيم كه آيا اين رفتار علت دروني دارد يا بيروني؟ ولي اين كار تا حد زيادي در گروه سه عامل است :‌1) تفاوت قائل شدن 2)همانند سازي و 3) ثبات رويه در رفتار. نخست، تفاوت بين علت بيروني و دروني را به اختصار بيان مي كنيم و سپس اين سه عامل تعيين كننده را توضيح مي دهيم.</a:t>
            </a:r>
          </a:p>
          <a:p>
            <a:pPr marL="0" indent="0" algn="justLow" eaLnBrk="1" hangingPunct="1">
              <a:lnSpc>
                <a:spcPct val="90000"/>
              </a:lnSpc>
              <a:buFontTx/>
              <a:buNone/>
            </a:pPr>
            <a:r>
              <a:rPr lang="fa-IR" sz="2400" smtClean="0">
                <a:cs typeface="B Homa" pitchFamily="2" charset="-78"/>
              </a:rPr>
              <a:t>رفتارهايي كه علت دروني دارند آنهايي هستند كه تحت كنترل شخصي فرد مي باشند. رفتارهايي كه علت بيروني دارند آنهايي هستند كه در نتيجة علتهاي خارجي پديد مي آيند، يعني، در يك موقعيت ويژه از انسان چنين رفتاري سر ميزند. </a:t>
            </a:r>
            <a:endParaRPr lang="en-US" sz="2400" smtClean="0">
              <a:cs typeface="B Homa" pitchFamily="2" charset="-78"/>
            </a:endParaRPr>
          </a:p>
        </p:txBody>
      </p:sp>
    </p:spTree>
  </p:cSld>
  <p:clrMapOvr>
    <a:masterClrMapping/>
  </p:clrMapOvr>
  <p:transition spd="med">
    <p:cover dir="ld"/>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algn="r" eaLnBrk="1" hangingPunct="1"/>
            <a:r>
              <a:rPr lang="fa-IR" b="1" smtClean="0">
                <a:cs typeface="B Homa" pitchFamily="2" charset="-78"/>
              </a:rPr>
              <a:t>تفاوت قائل شدن :</a:t>
            </a:r>
            <a:r>
              <a:rPr lang="fa-IR" b="1" smtClean="0"/>
              <a:t>‌</a:t>
            </a:r>
            <a:endParaRPr lang="en-US" b="1" smtClean="0">
              <a:cs typeface="B Homa" pitchFamily="2" charset="-78"/>
            </a:endParaRPr>
          </a:p>
        </p:txBody>
      </p:sp>
      <p:sp>
        <p:nvSpPr>
          <p:cNvPr id="142339"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به اين مربوط مي شود كه آيا فرد در موقعيت هاي مختلف رفتارهاي متفاوت خواهد داشت يا خير؟</a:t>
            </a:r>
            <a:r>
              <a:rPr lang="fa-IR" sz="2800" smtClean="0"/>
              <a:t>‌</a:t>
            </a:r>
            <a:r>
              <a:rPr lang="fa-IR" sz="2800" smtClean="0">
                <a:cs typeface="B Homa" pitchFamily="2" charset="-78"/>
              </a:rPr>
              <a:t>آيا كارگري كه امروز با تاخير وارد مي شود (در بين همكاران) به داشتن اين صفت شهرت يافته است؟ آنچه ما در پي دانستن آن هستيم، اين است، آيا اين رفتار عادي است يا خير؟</a:t>
            </a:r>
            <a:r>
              <a:rPr lang="fa-IR" sz="2800" smtClean="0"/>
              <a:t>‌</a:t>
            </a:r>
            <a:r>
              <a:rPr lang="fa-IR" sz="2800" smtClean="0">
                <a:cs typeface="B Homa" pitchFamily="2" charset="-78"/>
              </a:rPr>
              <a:t> اگر رفتار عادي باشد، احتمالا، مشاهده كننده آن رفتار را به يك عامل خارجي نسبت خواهد داد. اگر آن رفتار عادي نباشد و جنبة اتفاقي داشته باشد، وي احتمالا“ آن را به حساب عامل دروني خواهد گذاشت. </a:t>
            </a:r>
            <a:endParaRPr lang="en-US" sz="2800" smtClean="0">
              <a:cs typeface="B Homa" pitchFamily="2" charset="-78"/>
            </a:endParaRPr>
          </a:p>
        </p:txBody>
      </p:sp>
    </p:spTree>
  </p:cSld>
  <p:clrMapOvr>
    <a:masterClrMapping/>
  </p:clrMapOvr>
  <p:transition spd="med">
    <p:blinds dir="vert"/>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eaLnBrk="1" hangingPunct="1"/>
            <a:endParaRPr lang="en-US" smtClean="0"/>
          </a:p>
        </p:txBody>
      </p:sp>
      <p:sp>
        <p:nvSpPr>
          <p:cNvPr id="143363"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اگر همة افرادي كه با موقعيت مشابهي رو به رو مي شوند پاسخهاي همانندي دهند، در آن صورت مي توان گفت كه نوعي توافق عمومي يا اجماع در آن رفتار وجود دارد. در رابطه با مثال بالا، اگر همه كساني كه از يك مسير مشخص به شركت مي آيند با تاخير وارد شوند، در آن صورت در رفتار مزبور نوعي توافق عمومي يا اجماع وجود دارد. از ديدگاه نسبت دادن رفتار به فرد و قضاوت در اين باره، اگر توافق عمومي بسيار بالا باشد، مي توان تاخير را به حساب عامل خارجي گذاشت. در حالي كه، اگر ساير كاركناني كه از همان مسير مي آيند ، بدون تاخير وارد شوند، در آن صورت بايد تاخير فرد را به حساب يك علت دروني گذاشت.</a:t>
            </a:r>
            <a:endParaRPr lang="en-US" sz="2400" smtClean="0">
              <a:cs typeface="B Homa" pitchFamily="2" charset="-78"/>
            </a:endParaRPr>
          </a:p>
        </p:txBody>
      </p:sp>
    </p:spTree>
  </p:cSld>
  <p:clrMapOvr>
    <a:masterClrMapping/>
  </p:clrMapOvr>
  <p:transition spd="slow">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277938"/>
            <a:ext cx="8229600" cy="1143000"/>
          </a:xfrm>
        </p:spPr>
        <p:txBody>
          <a:bodyPr/>
          <a:lstStyle/>
          <a:p>
            <a:pPr algn="r" eaLnBrk="1" hangingPunct="1"/>
            <a:r>
              <a:rPr lang="fa-IR" smtClean="0">
                <a:cs typeface="B Homa" pitchFamily="2" charset="-78"/>
              </a:rPr>
              <a:t>برنامه ريزي :</a:t>
            </a:r>
            <a:endParaRPr lang="en-US" smtClean="0">
              <a:cs typeface="B Homa" pitchFamily="2" charset="-78"/>
            </a:endParaRPr>
          </a:p>
        </p:txBody>
      </p:sp>
      <p:sp>
        <p:nvSpPr>
          <p:cNvPr id="17411" name="Rectangle 3"/>
          <p:cNvSpPr>
            <a:spLocks noGrp="1" noChangeArrowheads="1"/>
          </p:cNvSpPr>
          <p:nvPr>
            <p:ph type="body" idx="1"/>
          </p:nvPr>
        </p:nvSpPr>
        <p:spPr>
          <a:xfrm>
            <a:off x="457200" y="2608263"/>
            <a:ext cx="8229600" cy="2476500"/>
          </a:xfrm>
        </p:spPr>
        <p:txBody>
          <a:bodyPr/>
          <a:lstStyle/>
          <a:p>
            <a:pPr marL="0" indent="0" algn="just" eaLnBrk="1" hangingPunct="1">
              <a:buFontTx/>
              <a:buNone/>
            </a:pPr>
            <a:r>
              <a:rPr lang="fa-IR" sz="2800" smtClean="0">
                <a:cs typeface="B Homa" pitchFamily="2" charset="-78"/>
              </a:rPr>
              <a:t>برنامه ريزي شامل ارائه تعريفي از هدفهاي سازمان، تعيين يك استراتژي كلي براي رسيدن به اين هدفها و ارائه سلسله مراتبي جامع از برنامه ها براي يكپارچه نمودن و هماهنگ ساختن فعاليتها مي شود. </a:t>
            </a:r>
          </a:p>
          <a:p>
            <a:pPr marL="0" indent="0" algn="just" eaLnBrk="1" hangingPunct="1">
              <a:buFontTx/>
              <a:buNone/>
            </a:pPr>
            <a:endParaRPr lang="en-US" sz="2800" smtClean="0">
              <a:cs typeface="B Homa" pitchFamily="2" charset="-78"/>
            </a:endParaRPr>
          </a:p>
        </p:txBody>
      </p:sp>
    </p:spTree>
  </p:cSld>
  <p:clrMapOvr>
    <a:masterClrMapping/>
  </p:clrMapOvr>
  <p:transition spd="slow">
    <p:cover dir="ru"/>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eaLnBrk="1" hangingPunct="1"/>
            <a:endParaRPr lang="en-US" smtClean="0"/>
          </a:p>
        </p:txBody>
      </p:sp>
      <p:sp>
        <p:nvSpPr>
          <p:cNvPr id="144387" name="Rectangle 3"/>
          <p:cNvSpPr>
            <a:spLocks noGrp="1" noChangeArrowheads="1"/>
          </p:cNvSpPr>
          <p:nvPr>
            <p:ph type="body" idx="1"/>
          </p:nvPr>
        </p:nvSpPr>
        <p:spPr/>
        <p:txBody>
          <a:bodyPr/>
          <a:lstStyle/>
          <a:p>
            <a:pPr marL="0" indent="0" algn="justLow" eaLnBrk="1" hangingPunct="1">
              <a:lnSpc>
                <a:spcPct val="90000"/>
              </a:lnSpc>
              <a:buFontTx/>
              <a:buNone/>
            </a:pPr>
            <a:r>
              <a:rPr lang="fa-IR" sz="2800" smtClean="0">
                <a:cs typeface="B Homa" pitchFamily="2" charset="-78"/>
              </a:rPr>
              <a:t>سرانجام شخص ناظر، در پي آن است كه شاهد نوعي ثبات رويه در كارها و رفتار شخص مورد مشاهده باشد. يك رئيس شاهد تاخير دو كارمندش در يك روز كاري است، هر دو دقيقه تاخير دارند، اولي معمولا“ هر روز با تاخير به سازمان مي رسد، و دومي در طي 6 ماه گذشته هرگز تاخير نداشته است. رئيس سازمان كه شاهد اين تاخيرهاست با توجه به اين كه آيا تاخير عادي يا استثنايي است، قضاوتهاي متفاوتي خواهد كرد. هر قدر در نوع رفتار ثبات رويه مشاهده شود، شخص مشاهده كننده تمايل بيشتري دارد تا آن را به حساب عوامل دروني بگذارد.</a:t>
            </a:r>
            <a:endParaRPr lang="en-US" sz="2800" smtClean="0">
              <a:cs typeface="B Homa" pitchFamily="2" charset="-78"/>
            </a:endParaRPr>
          </a:p>
        </p:txBody>
      </p:sp>
    </p:spTree>
  </p:cSld>
  <p:clrMapOvr>
    <a:masterClrMapping/>
  </p:clrMapOvr>
  <p:transition spd="slow">
    <p:blinds dir="vert"/>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eaLnBrk="1" hangingPunct="1"/>
            <a:r>
              <a:rPr lang="fa-IR" b="1" smtClean="0">
                <a:cs typeface="B Homa" pitchFamily="2" charset="-78"/>
              </a:rPr>
              <a:t>نظريه اسنادي</a:t>
            </a:r>
            <a:r>
              <a:rPr lang="fa-IR" smtClean="0"/>
              <a:t> </a:t>
            </a:r>
            <a:endParaRPr lang="en-US" smtClean="0"/>
          </a:p>
        </p:txBody>
      </p:sp>
      <p:sp>
        <p:nvSpPr>
          <p:cNvPr id="145411" name="Rectangle 3"/>
          <p:cNvSpPr>
            <a:spLocks noGrp="1" noChangeArrowheads="1"/>
          </p:cNvSpPr>
          <p:nvPr>
            <p:ph type="body" idx="1"/>
          </p:nvPr>
        </p:nvSpPr>
        <p:spPr/>
        <p:txBody>
          <a:bodyPr/>
          <a:lstStyle/>
          <a:p>
            <a:pPr marL="0" indent="0" eaLnBrk="1" hangingPunct="1">
              <a:buFontTx/>
              <a:buNone/>
            </a:pPr>
            <a:r>
              <a:rPr lang="fa-IR" smtClean="0"/>
              <a:t>     </a:t>
            </a:r>
            <a:r>
              <a:rPr lang="fa-IR" sz="2800" smtClean="0">
                <a:cs typeface="B Homa" pitchFamily="2" charset="-78"/>
              </a:rPr>
              <a:t>مشاهده                      تفسير                   نسبت دادن علت</a:t>
            </a:r>
          </a:p>
          <a:p>
            <a:pPr marL="0" indent="0" eaLnBrk="1" hangingPunct="1">
              <a:buFontTx/>
              <a:buNone/>
            </a:pPr>
            <a:r>
              <a:rPr lang="fa-IR" sz="2800" smtClean="0">
                <a:cs typeface="B Homa" pitchFamily="2" charset="-78"/>
              </a:rPr>
              <a:t>                                                   </a:t>
            </a:r>
            <a:endParaRPr lang="en-US" sz="2800" smtClean="0">
              <a:cs typeface="B Homa" pitchFamily="2" charset="-78"/>
            </a:endParaRPr>
          </a:p>
        </p:txBody>
      </p:sp>
      <p:sp>
        <p:nvSpPr>
          <p:cNvPr id="145412" name="Line 4"/>
          <p:cNvSpPr>
            <a:spLocks noChangeShapeType="1"/>
          </p:cNvSpPr>
          <p:nvPr/>
        </p:nvSpPr>
        <p:spPr bwMode="auto">
          <a:xfrm flipH="1">
            <a:off x="5148263" y="1916113"/>
            <a:ext cx="1728787"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5413" name="Line 5"/>
          <p:cNvSpPr>
            <a:spLocks noChangeShapeType="1"/>
          </p:cNvSpPr>
          <p:nvPr/>
        </p:nvSpPr>
        <p:spPr bwMode="auto">
          <a:xfrm flipH="1">
            <a:off x="2843213" y="1916113"/>
            <a:ext cx="144145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5414" name="Text Box 6"/>
          <p:cNvSpPr txBox="1">
            <a:spLocks noChangeArrowheads="1"/>
          </p:cNvSpPr>
          <p:nvPr/>
        </p:nvSpPr>
        <p:spPr bwMode="auto">
          <a:xfrm>
            <a:off x="2339975" y="2205038"/>
            <a:ext cx="6492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زياد </a:t>
            </a:r>
            <a:endParaRPr lang="en-US" sz="1400" b="1"/>
          </a:p>
        </p:txBody>
      </p:sp>
      <p:sp>
        <p:nvSpPr>
          <p:cNvPr id="145415" name="Text Box 8"/>
          <p:cNvSpPr txBox="1">
            <a:spLocks noChangeArrowheads="1"/>
          </p:cNvSpPr>
          <p:nvPr/>
        </p:nvSpPr>
        <p:spPr bwMode="auto">
          <a:xfrm>
            <a:off x="2338388" y="3357563"/>
            <a:ext cx="649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زياد </a:t>
            </a:r>
            <a:endParaRPr lang="en-US" sz="1400" b="1"/>
          </a:p>
        </p:txBody>
      </p:sp>
      <p:sp>
        <p:nvSpPr>
          <p:cNvPr id="145416" name="Text Box 9"/>
          <p:cNvSpPr txBox="1">
            <a:spLocks noChangeArrowheads="1"/>
          </p:cNvSpPr>
          <p:nvPr/>
        </p:nvSpPr>
        <p:spPr bwMode="auto">
          <a:xfrm>
            <a:off x="2338388" y="2781300"/>
            <a:ext cx="649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كم </a:t>
            </a:r>
            <a:endParaRPr lang="en-US" sz="1400" b="1"/>
          </a:p>
        </p:txBody>
      </p:sp>
      <p:sp>
        <p:nvSpPr>
          <p:cNvPr id="145417" name="Text Box 10"/>
          <p:cNvSpPr txBox="1">
            <a:spLocks noChangeArrowheads="1"/>
          </p:cNvSpPr>
          <p:nvPr/>
        </p:nvSpPr>
        <p:spPr bwMode="auto">
          <a:xfrm>
            <a:off x="2338388" y="4005263"/>
            <a:ext cx="649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كم </a:t>
            </a:r>
            <a:endParaRPr lang="en-US" sz="1400" b="1"/>
          </a:p>
        </p:txBody>
      </p:sp>
      <p:sp>
        <p:nvSpPr>
          <p:cNvPr id="145418" name="Text Box 11"/>
          <p:cNvSpPr txBox="1">
            <a:spLocks noChangeArrowheads="1"/>
          </p:cNvSpPr>
          <p:nvPr/>
        </p:nvSpPr>
        <p:spPr bwMode="auto">
          <a:xfrm>
            <a:off x="900113" y="2924175"/>
            <a:ext cx="936625" cy="33337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دروني </a:t>
            </a:r>
            <a:endParaRPr lang="en-US" sz="1400" b="1"/>
          </a:p>
        </p:txBody>
      </p:sp>
      <p:sp>
        <p:nvSpPr>
          <p:cNvPr id="145419" name="Text Box 16"/>
          <p:cNvSpPr txBox="1">
            <a:spLocks noChangeArrowheads="1"/>
          </p:cNvSpPr>
          <p:nvPr/>
        </p:nvSpPr>
        <p:spPr bwMode="auto">
          <a:xfrm>
            <a:off x="900113" y="2303463"/>
            <a:ext cx="936625" cy="33337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بروني </a:t>
            </a:r>
            <a:endParaRPr lang="en-US" sz="1400" b="1"/>
          </a:p>
        </p:txBody>
      </p:sp>
      <p:sp>
        <p:nvSpPr>
          <p:cNvPr id="145420" name="Text Box 17"/>
          <p:cNvSpPr txBox="1">
            <a:spLocks noChangeArrowheads="1"/>
          </p:cNvSpPr>
          <p:nvPr/>
        </p:nvSpPr>
        <p:spPr bwMode="auto">
          <a:xfrm>
            <a:off x="900113" y="3573463"/>
            <a:ext cx="936625" cy="33337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بروني </a:t>
            </a:r>
            <a:endParaRPr lang="en-US" sz="1400" b="1"/>
          </a:p>
        </p:txBody>
      </p:sp>
      <p:sp>
        <p:nvSpPr>
          <p:cNvPr id="145421" name="Text Box 18"/>
          <p:cNvSpPr txBox="1">
            <a:spLocks noChangeArrowheads="1"/>
          </p:cNvSpPr>
          <p:nvPr/>
        </p:nvSpPr>
        <p:spPr bwMode="auto">
          <a:xfrm>
            <a:off x="900113" y="4175125"/>
            <a:ext cx="936625" cy="33337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دروني </a:t>
            </a:r>
            <a:endParaRPr lang="en-US" sz="1400" b="1"/>
          </a:p>
        </p:txBody>
      </p:sp>
      <p:sp>
        <p:nvSpPr>
          <p:cNvPr id="145422" name="Text Box 19"/>
          <p:cNvSpPr txBox="1">
            <a:spLocks noChangeArrowheads="1"/>
          </p:cNvSpPr>
          <p:nvPr/>
        </p:nvSpPr>
        <p:spPr bwMode="auto">
          <a:xfrm>
            <a:off x="900113" y="4824413"/>
            <a:ext cx="936625" cy="33337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بروني </a:t>
            </a:r>
            <a:endParaRPr lang="en-US" sz="1400" b="1"/>
          </a:p>
        </p:txBody>
      </p:sp>
      <p:sp>
        <p:nvSpPr>
          <p:cNvPr id="145423" name="Text Box 20"/>
          <p:cNvSpPr txBox="1">
            <a:spLocks noChangeArrowheads="1"/>
          </p:cNvSpPr>
          <p:nvPr/>
        </p:nvSpPr>
        <p:spPr bwMode="auto">
          <a:xfrm>
            <a:off x="900113" y="5445125"/>
            <a:ext cx="936625" cy="33337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دروني </a:t>
            </a:r>
            <a:endParaRPr lang="en-US" sz="1400" b="1"/>
          </a:p>
        </p:txBody>
      </p:sp>
      <p:sp>
        <p:nvSpPr>
          <p:cNvPr id="145424" name="Text Box 21"/>
          <p:cNvSpPr txBox="1">
            <a:spLocks noChangeArrowheads="1"/>
          </p:cNvSpPr>
          <p:nvPr/>
        </p:nvSpPr>
        <p:spPr bwMode="auto">
          <a:xfrm>
            <a:off x="2338388" y="4724400"/>
            <a:ext cx="649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زياد </a:t>
            </a:r>
            <a:endParaRPr lang="en-US" sz="1400" b="1"/>
          </a:p>
        </p:txBody>
      </p:sp>
      <p:sp>
        <p:nvSpPr>
          <p:cNvPr id="145425" name="Text Box 22"/>
          <p:cNvSpPr txBox="1">
            <a:spLocks noChangeArrowheads="1"/>
          </p:cNvSpPr>
          <p:nvPr/>
        </p:nvSpPr>
        <p:spPr bwMode="auto">
          <a:xfrm>
            <a:off x="2338388" y="5373688"/>
            <a:ext cx="649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كم </a:t>
            </a:r>
            <a:endParaRPr lang="en-US" sz="1400" b="1"/>
          </a:p>
        </p:txBody>
      </p:sp>
      <p:sp>
        <p:nvSpPr>
          <p:cNvPr id="145426" name="Line 23"/>
          <p:cNvSpPr>
            <a:spLocks noChangeShapeType="1"/>
          </p:cNvSpPr>
          <p:nvPr/>
        </p:nvSpPr>
        <p:spPr bwMode="auto">
          <a:xfrm flipH="1">
            <a:off x="1835150" y="2492375"/>
            <a:ext cx="144145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5427" name="Line 24"/>
          <p:cNvSpPr>
            <a:spLocks noChangeShapeType="1"/>
          </p:cNvSpPr>
          <p:nvPr/>
        </p:nvSpPr>
        <p:spPr bwMode="auto">
          <a:xfrm flipH="1">
            <a:off x="1835150" y="3141663"/>
            <a:ext cx="144145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5428" name="Line 25"/>
          <p:cNvSpPr>
            <a:spLocks noChangeShapeType="1"/>
          </p:cNvSpPr>
          <p:nvPr/>
        </p:nvSpPr>
        <p:spPr bwMode="auto">
          <a:xfrm>
            <a:off x="3276600" y="2492375"/>
            <a:ext cx="0" cy="649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45429" name="Line 27"/>
          <p:cNvSpPr>
            <a:spLocks noChangeShapeType="1"/>
          </p:cNvSpPr>
          <p:nvPr/>
        </p:nvSpPr>
        <p:spPr bwMode="auto">
          <a:xfrm flipH="1">
            <a:off x="1835150" y="3789363"/>
            <a:ext cx="144145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5430" name="Line 28"/>
          <p:cNvSpPr>
            <a:spLocks noChangeShapeType="1"/>
          </p:cNvSpPr>
          <p:nvPr/>
        </p:nvSpPr>
        <p:spPr bwMode="auto">
          <a:xfrm flipH="1">
            <a:off x="1835150" y="4365625"/>
            <a:ext cx="144145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5431" name="Line 29"/>
          <p:cNvSpPr>
            <a:spLocks noChangeShapeType="1"/>
          </p:cNvSpPr>
          <p:nvPr/>
        </p:nvSpPr>
        <p:spPr bwMode="auto">
          <a:xfrm flipH="1">
            <a:off x="1835150" y="5013325"/>
            <a:ext cx="144145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5432" name="Line 30"/>
          <p:cNvSpPr>
            <a:spLocks noChangeShapeType="1"/>
          </p:cNvSpPr>
          <p:nvPr/>
        </p:nvSpPr>
        <p:spPr bwMode="auto">
          <a:xfrm flipH="1">
            <a:off x="1835150" y="5661025"/>
            <a:ext cx="144145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5433" name="Line 31"/>
          <p:cNvSpPr>
            <a:spLocks noChangeShapeType="1"/>
          </p:cNvSpPr>
          <p:nvPr/>
        </p:nvSpPr>
        <p:spPr bwMode="auto">
          <a:xfrm>
            <a:off x="3276600" y="3789363"/>
            <a:ext cx="0" cy="5762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45434" name="Line 32"/>
          <p:cNvSpPr>
            <a:spLocks noChangeShapeType="1"/>
          </p:cNvSpPr>
          <p:nvPr/>
        </p:nvSpPr>
        <p:spPr bwMode="auto">
          <a:xfrm>
            <a:off x="3276600" y="5013325"/>
            <a:ext cx="0" cy="6477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45435" name="Text Box 37"/>
          <p:cNvSpPr txBox="1">
            <a:spLocks noChangeArrowheads="1"/>
          </p:cNvSpPr>
          <p:nvPr/>
        </p:nvSpPr>
        <p:spPr bwMode="auto">
          <a:xfrm>
            <a:off x="4356100" y="2708275"/>
            <a:ext cx="2305050" cy="36512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600" b="1"/>
              <a:t>تفاوت قائل شدن </a:t>
            </a:r>
            <a:endParaRPr lang="en-US" sz="1600" b="1"/>
          </a:p>
        </p:txBody>
      </p:sp>
      <p:sp>
        <p:nvSpPr>
          <p:cNvPr id="145436" name="Line 38"/>
          <p:cNvSpPr>
            <a:spLocks noChangeShapeType="1"/>
          </p:cNvSpPr>
          <p:nvPr/>
        </p:nvSpPr>
        <p:spPr bwMode="auto">
          <a:xfrm flipH="1">
            <a:off x="3276600" y="2924175"/>
            <a:ext cx="10795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45437" name="Text Box 39"/>
          <p:cNvSpPr txBox="1">
            <a:spLocks noChangeArrowheads="1"/>
          </p:cNvSpPr>
          <p:nvPr/>
        </p:nvSpPr>
        <p:spPr bwMode="auto">
          <a:xfrm>
            <a:off x="4354513" y="3927475"/>
            <a:ext cx="2305050" cy="36512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600" b="1"/>
              <a:t>تفاوت عمومي يا اجماع </a:t>
            </a:r>
            <a:endParaRPr lang="en-US" sz="1600" b="1"/>
          </a:p>
        </p:txBody>
      </p:sp>
      <p:sp>
        <p:nvSpPr>
          <p:cNvPr id="145438" name="Line 40"/>
          <p:cNvSpPr>
            <a:spLocks noChangeShapeType="1"/>
          </p:cNvSpPr>
          <p:nvPr/>
        </p:nvSpPr>
        <p:spPr bwMode="auto">
          <a:xfrm flipH="1">
            <a:off x="3276600" y="4149725"/>
            <a:ext cx="10795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45439" name="Text Box 41"/>
          <p:cNvSpPr txBox="1">
            <a:spLocks noChangeArrowheads="1"/>
          </p:cNvSpPr>
          <p:nvPr/>
        </p:nvSpPr>
        <p:spPr bwMode="auto">
          <a:xfrm>
            <a:off x="4356100" y="5151438"/>
            <a:ext cx="2305050" cy="36512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600" b="1"/>
              <a:t>ثبات رويه در رفتار </a:t>
            </a:r>
            <a:endParaRPr lang="en-US" sz="1600" b="1"/>
          </a:p>
        </p:txBody>
      </p:sp>
      <p:sp>
        <p:nvSpPr>
          <p:cNvPr id="145440" name="Line 42"/>
          <p:cNvSpPr>
            <a:spLocks noChangeShapeType="1"/>
          </p:cNvSpPr>
          <p:nvPr/>
        </p:nvSpPr>
        <p:spPr bwMode="auto">
          <a:xfrm>
            <a:off x="3276600" y="5300663"/>
            <a:ext cx="10795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45441" name="Line 43"/>
          <p:cNvSpPr>
            <a:spLocks noChangeShapeType="1"/>
          </p:cNvSpPr>
          <p:nvPr/>
        </p:nvSpPr>
        <p:spPr bwMode="auto">
          <a:xfrm>
            <a:off x="7380288" y="2781300"/>
            <a:ext cx="0" cy="26638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45442" name="Line 44"/>
          <p:cNvSpPr>
            <a:spLocks noChangeShapeType="1"/>
          </p:cNvSpPr>
          <p:nvPr/>
        </p:nvSpPr>
        <p:spPr bwMode="auto">
          <a:xfrm flipH="1">
            <a:off x="6659563" y="5445125"/>
            <a:ext cx="72072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5443" name="Line 45"/>
          <p:cNvSpPr>
            <a:spLocks noChangeShapeType="1"/>
          </p:cNvSpPr>
          <p:nvPr/>
        </p:nvSpPr>
        <p:spPr bwMode="auto">
          <a:xfrm flipH="1">
            <a:off x="6659563" y="2781300"/>
            <a:ext cx="72072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45444" name="Text Box 46"/>
          <p:cNvSpPr txBox="1">
            <a:spLocks noChangeArrowheads="1"/>
          </p:cNvSpPr>
          <p:nvPr/>
        </p:nvSpPr>
        <p:spPr bwMode="auto">
          <a:xfrm>
            <a:off x="8027988" y="3644900"/>
            <a:ext cx="720725" cy="852488"/>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endParaRPr lang="fa-IR"/>
          </a:p>
          <a:p>
            <a:pPr algn="ctr" eaLnBrk="1" hangingPunct="1"/>
            <a:r>
              <a:rPr lang="fa-IR"/>
              <a:t>رفتار فرد </a:t>
            </a:r>
          </a:p>
          <a:p>
            <a:pPr algn="ctr" eaLnBrk="1" hangingPunct="1"/>
            <a:endParaRPr lang="en-US"/>
          </a:p>
        </p:txBody>
      </p:sp>
      <p:sp>
        <p:nvSpPr>
          <p:cNvPr id="145445" name="Line 47"/>
          <p:cNvSpPr>
            <a:spLocks noChangeShapeType="1"/>
          </p:cNvSpPr>
          <p:nvPr/>
        </p:nvSpPr>
        <p:spPr bwMode="auto">
          <a:xfrm flipH="1">
            <a:off x="6804025" y="4076700"/>
            <a:ext cx="1223963"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Tree>
  </p:cSld>
  <p:clrMapOvr>
    <a:masterClrMapping/>
  </p:clrMapOvr>
  <p:transition spd="slow">
    <p:checker dir="vert"/>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endParaRPr lang="en-US" smtClean="0"/>
          </a:p>
        </p:txBody>
      </p:sp>
      <p:sp>
        <p:nvSpPr>
          <p:cNvPr id="146435" name="Rectangle 3"/>
          <p:cNvSpPr>
            <a:spLocks noGrp="1" noChangeArrowheads="1"/>
          </p:cNvSpPr>
          <p:nvPr>
            <p:ph type="body" idx="1"/>
          </p:nvPr>
        </p:nvSpPr>
        <p:spPr/>
        <p:txBody>
          <a:bodyPr/>
          <a:lstStyle/>
          <a:p>
            <a:pPr marL="0" indent="0" algn="justLow" eaLnBrk="1" hangingPunct="1">
              <a:lnSpc>
                <a:spcPct val="90000"/>
              </a:lnSpc>
              <a:buFontTx/>
              <a:buNone/>
            </a:pPr>
            <a:r>
              <a:rPr lang="fa-IR" sz="2400" smtClean="0">
                <a:cs typeface="B Homa" pitchFamily="2" charset="-78"/>
              </a:rPr>
              <a:t>دو محقق به نامهاي دي ير – بورن و سايمون دربارة موضوع ادراك تحقيقي انجام داده اند. در اجراي اين تحقيق 23 مدير اجرايي شرح كامل كارها و فعاليت هاي يك شركت بزرگ توليد فولاد را خواندند. از اين 23مدير، 6 نفر در بخش فروش، 5 نفر در بخش توليد، 4 نفر در حسابداري و 8 نفر در بخش هاي ديگري كار مي كردند. از هر مدير خواسته شد كه مهم ترين مساله آن شركت را بيان نمايد. 83 درصد مديران فروش، فروش را در درجه اول اهميت قرار دادند، در حاليكه تنها 29 درصد بقيه، فروش را در رده اول قرار دادند. اين نتيجه با نتيجه هاي ديگري كه از اين تحقيق به دست آمد باعث شد تا محققان چنين نتيجه بگيرند كه كساني كه در اين تحقيق مشاركت كرده اند، از زاويه يا ديدگاه خاص يا دايره كار خو به كل شركت نگريسته اند. برداشت يا پنداشتي كه يك گروه از سازمان دارد به گونه اي انتخاب شده است كه با تمايلات ريشه اي آن گروه هماهنگ و همنواست. </a:t>
            </a:r>
            <a:endParaRPr lang="en-US" sz="2400" smtClean="0">
              <a:cs typeface="B Homa" pitchFamily="2" charset="-78"/>
            </a:endParaRPr>
          </a:p>
        </p:txBody>
      </p:sp>
    </p:spTree>
  </p:cSld>
  <p:clrMapOvr>
    <a:masterClrMapping/>
  </p:clrMapOvr>
  <p:transition spd="slow">
    <p:cover dir="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algn="r" eaLnBrk="1" hangingPunct="1"/>
            <a:r>
              <a:rPr lang="fa-IR" b="1" smtClean="0">
                <a:cs typeface="B Homa" pitchFamily="2" charset="-78"/>
              </a:rPr>
              <a:t>اثر هاله اي :</a:t>
            </a:r>
            <a:r>
              <a:rPr lang="fa-IR" b="1" smtClean="0"/>
              <a:t>‌</a:t>
            </a:r>
            <a:endParaRPr lang="en-US" b="1" smtClean="0">
              <a:cs typeface="B Homa" pitchFamily="2" charset="-78"/>
            </a:endParaRPr>
          </a:p>
        </p:txBody>
      </p:sp>
      <p:sp>
        <p:nvSpPr>
          <p:cNvPr id="147459" name="Rectangle 3"/>
          <p:cNvSpPr>
            <a:spLocks noGrp="1" noChangeArrowheads="1"/>
          </p:cNvSpPr>
          <p:nvPr>
            <p:ph type="body" idx="1"/>
          </p:nvPr>
        </p:nvSpPr>
        <p:spPr/>
        <p:txBody>
          <a:bodyPr/>
          <a:lstStyle/>
          <a:p>
            <a:pPr marL="0" indent="0" algn="justLow" eaLnBrk="1" hangingPunct="1">
              <a:lnSpc>
                <a:spcPct val="90000"/>
              </a:lnSpc>
              <a:buFontTx/>
              <a:buNone/>
            </a:pPr>
            <a:r>
              <a:rPr lang="fa-IR" sz="2400" b="1" smtClean="0">
                <a:cs typeface="B Homa" pitchFamily="2" charset="-78"/>
              </a:rPr>
              <a:t>هنگامي اين پديده متجلي ميشود كه ما تحت تاثير يك ويژگي خاص (مثل هوش، گرم و صميمي بودن، يا وضع ظاهري) فرد قرار گيريم، و يك نظر كلي درباره وي ارائه كنيم. غالبا“ هنگامي كه دانشجويان، از استاد خود تحسين و ستايش مي كنند، اين پديده ظاهر مي شود. معمولا“ دانشجويان به يكي از ويژگيهاي شخصيتي استاد (مثل اشتياق وي به درس و كلاس) توجه نموده و سپس يك نظر كلي دربارة وي ابراز مي نمايند. از اين رو، امكان دارد كه يك استاد شخصي آرام، مطمئن، باسواد و با كفايت باشد ولي با وجود همة اين ويژگيها اگر اخمو و عبوس باشد، دانشجويان در ارزيابي كه در پايان دوره از وي خواهند كرد احتمالا“ نمرة بالايي به وي نخواهند داد.</a:t>
            </a:r>
            <a:endParaRPr lang="en-US" sz="2400" b="1" smtClean="0">
              <a:cs typeface="B Homa" pitchFamily="2" charset="-78"/>
            </a:endParaRPr>
          </a:p>
        </p:txBody>
      </p:sp>
    </p:spTree>
  </p:cSld>
  <p:clrMapOvr>
    <a:masterClrMapping/>
  </p:clrMapOvr>
  <p:transition spd="slow">
    <p:comb dir="vert"/>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algn="r" eaLnBrk="1" hangingPunct="1"/>
            <a:r>
              <a:rPr lang="fa-IR" b="1" smtClean="0">
                <a:cs typeface="B Homa" pitchFamily="2" charset="-78"/>
              </a:rPr>
              <a:t>اثر مقايسه اي :</a:t>
            </a:r>
            <a:endParaRPr lang="en-US" b="1" smtClean="0">
              <a:cs typeface="B Homa" pitchFamily="2" charset="-78"/>
            </a:endParaRPr>
          </a:p>
        </p:txBody>
      </p:sp>
      <p:sp>
        <p:nvSpPr>
          <p:cNvPr id="148483" name="Rectangle 3"/>
          <p:cNvSpPr>
            <a:spLocks noGrp="1" noChangeArrowheads="1"/>
          </p:cNvSpPr>
          <p:nvPr>
            <p:ph type="body" idx="1"/>
          </p:nvPr>
        </p:nvSpPr>
        <p:spPr/>
        <p:txBody>
          <a:bodyPr/>
          <a:lstStyle/>
          <a:p>
            <a:pPr marL="0" indent="0" algn="justLow" eaLnBrk="1" hangingPunct="1">
              <a:lnSpc>
                <a:spcPct val="90000"/>
              </a:lnSpc>
              <a:buFontTx/>
              <a:buNone/>
            </a:pPr>
            <a:r>
              <a:rPr lang="fa-IR" b="1" smtClean="0">
                <a:cs typeface="B Homa" pitchFamily="2" charset="-78"/>
              </a:rPr>
              <a:t>يك ضرب المثل قديمي كه بين گروههاي خلاق و موسسان، كارآفرينان و بنيانگذارن شركتهاي عمده رايج است، چنين ميگويد: هرگز در كاري كه بچه ها يا حيوانات در آن وجود دارند، مشاركت نكنيد. چرا؟ باور همگان بر اين است كه مردم چنان شيفته كودكان و حيوانات مي شوند كه كار شما در مقايسه با آنان هيچ جلب توجه نخواهد كرد. اگر داوطلبي كه مورد مصاحبه قرار مي گيرد بعد از كسي قرار گيرد كه ضعيف بوده است، نسبتا“ مي درخشد و اگر بعد از يك داوطلب قوي قرار گرفته باشد، نمي تواند درخشش چندان زيادي داشته باشد. </a:t>
            </a:r>
            <a:endParaRPr lang="en-US" b="1" smtClean="0">
              <a:cs typeface="B Homa" pitchFamily="2" charset="-78"/>
            </a:endParaRPr>
          </a:p>
        </p:txBody>
      </p:sp>
    </p:spTree>
  </p:cSld>
  <p:clrMapOvr>
    <a:masterClrMapping/>
  </p:clrMapOvr>
  <p:transition spd="slow">
    <p:cover dir="d"/>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algn="r" eaLnBrk="1" hangingPunct="1"/>
            <a:r>
              <a:rPr lang="fa-IR" smtClean="0">
                <a:cs typeface="B Homa" pitchFamily="2" charset="-78"/>
              </a:rPr>
              <a:t>فرافكني :</a:t>
            </a:r>
            <a:endParaRPr lang="en-US" smtClean="0">
              <a:cs typeface="B Homa" pitchFamily="2" charset="-78"/>
            </a:endParaRPr>
          </a:p>
        </p:txBody>
      </p:sp>
      <p:sp>
        <p:nvSpPr>
          <p:cNvPr id="149507" name="Rectangle 3"/>
          <p:cNvSpPr>
            <a:spLocks noGrp="1" noChangeArrowheads="1"/>
          </p:cNvSpPr>
          <p:nvPr>
            <p:ph type="body" idx="1"/>
          </p:nvPr>
        </p:nvSpPr>
        <p:spPr/>
        <p:txBody>
          <a:bodyPr/>
          <a:lstStyle/>
          <a:p>
            <a:pPr marL="0" indent="0" algn="justLow" eaLnBrk="1" hangingPunct="1">
              <a:lnSpc>
                <a:spcPct val="80000"/>
              </a:lnSpc>
              <a:buFontTx/>
              <a:buNone/>
            </a:pPr>
            <a:r>
              <a:rPr lang="fa-IR" sz="2800" smtClean="0">
                <a:cs typeface="B Homa" pitchFamily="2" charset="-78"/>
              </a:rPr>
              <a:t>اگر ما بپذيريم يا فرض كنيم كه ديگران مشابه ما هستند، در آن صورت، داوري دربارة آن چندان مشكل نخواهد بود. براي مثال، اگر كسي در پي گرفتن پست اداري و پذيرفتن دردسر در واحد خود باشد، فرض را بر اين مي گذارد كه ديگران همچنين چيزي مي خواهند و در پي احراز اين مقام هستند. تمايلي كه انسان در آن مي كوشد تا ويژگيهاي خود را به ديگران نسبت دهد. فرافكني يا برون فكني ناميده مي شود و فرد بدين گونه در صدد بر مي آيد تا برداشتها يا پنداشتهايي كه دربارة ديگران دارد، تحريف نمايد. مديري كه چنين رفتاري داشته باشد مي كوشد تا در آينه وجود خود به تماشاي رفتار ديگران بنشيند. در واقع، او سعي مي كند تا ديگران را همانند خود ببيند، در حاليكه واقعيت غير  از اين است و آنان با وي تفاوتهاي زيادي دارند. </a:t>
            </a:r>
            <a:endParaRPr lang="en-US" sz="2800" smtClean="0">
              <a:cs typeface="B Homa" pitchFamily="2" charset="-78"/>
            </a:endParaRPr>
          </a:p>
        </p:txBody>
      </p:sp>
    </p:spTree>
  </p:cSld>
  <p:clrMapOvr>
    <a:masterClrMapping/>
  </p:clrMapOvr>
  <p:transition spd="slow">
    <p:comb dir="vert"/>
  </p:transition>
</p:sld>
</file>

<file path=ppt/slides/slide14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algn="r" eaLnBrk="1" hangingPunct="1"/>
            <a:r>
              <a:rPr lang="fa-IR" b="1" smtClean="0">
                <a:cs typeface="B Homa" pitchFamily="2" charset="-78"/>
              </a:rPr>
              <a:t>قالبي انديشيدن</a:t>
            </a:r>
            <a:r>
              <a:rPr lang="fa-IR" smtClean="0"/>
              <a:t> </a:t>
            </a:r>
            <a:endParaRPr lang="en-US" smtClean="0"/>
          </a:p>
        </p:txBody>
      </p:sp>
      <p:sp>
        <p:nvSpPr>
          <p:cNvPr id="150531" name="Rectangle 3"/>
          <p:cNvSpPr>
            <a:spLocks noGrp="1" noChangeArrowheads="1"/>
          </p:cNvSpPr>
          <p:nvPr>
            <p:ph type="body" idx="1"/>
          </p:nvPr>
        </p:nvSpPr>
        <p:spPr/>
        <p:txBody>
          <a:bodyPr/>
          <a:lstStyle/>
          <a:p>
            <a:pPr marL="0" indent="0" algn="justLow" eaLnBrk="1" hangingPunct="1">
              <a:buFontTx/>
              <a:buNone/>
            </a:pPr>
            <a:r>
              <a:rPr lang="fa-IR" smtClean="0">
                <a:cs typeface="B Homa" pitchFamily="2" charset="-78"/>
              </a:rPr>
              <a:t>قالبي انديشيدن، يعني فرد مورد نظر به گروه خاصي تعلق داشته باشد و ما با توجه به درك يا پنداشتي كه از گروه مزبور داريم، وي را مورد قضاوت و داوري قرار دهيم. براي مثال، هنگامي كه ويليام فاكنر در مصاحبه اي كه با ارنست همينگوي داشت، چنين گفت : « ثروتمندان با من و تو فرق دارند.» اين نوع قضاوت را قالبي انديشيدن مي نامند. ولي همينگوي پاسخ داد : « آري، آنها بيشتر پول دارند.»  </a:t>
            </a:r>
            <a:endParaRPr lang="en-US" smtClean="0">
              <a:cs typeface="B Homa" pitchFamily="2" charset="-78"/>
            </a:endParaRPr>
          </a:p>
        </p:txBody>
      </p:sp>
    </p:spTree>
  </p:cSld>
  <p:clrMapOvr>
    <a:masterClrMapping/>
  </p:clrMapOvr>
  <p:transition spd="slow">
    <p:cove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algn="r" eaLnBrk="1" hangingPunct="1"/>
            <a:r>
              <a:rPr lang="fa-IR" b="1" smtClean="0">
                <a:cs typeface="B Homa" pitchFamily="2" charset="-78"/>
              </a:rPr>
              <a:t>كاربرد ويژه در سازمان :</a:t>
            </a:r>
            <a:endParaRPr lang="en-US" b="1" smtClean="0">
              <a:cs typeface="B Homa" pitchFamily="2" charset="-78"/>
            </a:endParaRPr>
          </a:p>
        </p:txBody>
      </p:sp>
      <p:sp>
        <p:nvSpPr>
          <p:cNvPr id="151555"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اعضاي سازمان به صورت مرتب دربارة يكديگر قضاوت ميكنند. مديران بايد عملكرد زيردستان را ارزيابي كنند. يك عضو سازمان دربارة مقدار كاري كه همكارش انجام ميدهد قضاوت        مي كند. هنگامي كه تازه واردي به يك سازمان مي آيد، بلافاصله ساير اعضا دربارة وي اظهار نظر مي كنند. در بسياري از موارد، اين قضاوتها پي آمدهاي مهمي براي سازمان دارد. به اختصار دربارة برخي از اين كاربردها مطالبي ارائه مي كنيم.</a:t>
            </a:r>
            <a:endParaRPr lang="en-US" sz="2000" smtClean="0">
              <a:cs typeface="B Homa" pitchFamily="2" charset="-78"/>
            </a:endParaRPr>
          </a:p>
          <a:p>
            <a:pPr marL="0" indent="0" algn="justLow" eaLnBrk="1" hangingPunct="1">
              <a:buFontTx/>
              <a:buNone/>
            </a:pPr>
            <a:r>
              <a:rPr lang="fa-IR" sz="2000" b="1" i="1" smtClean="0">
                <a:cs typeface="B Homa" pitchFamily="2" charset="-78"/>
              </a:rPr>
              <a:t>مصاحبه :‌</a:t>
            </a:r>
          </a:p>
          <a:p>
            <a:pPr marL="0" indent="0" algn="justLow" eaLnBrk="1" hangingPunct="1">
              <a:buFontTx/>
              <a:buNone/>
            </a:pPr>
            <a:r>
              <a:rPr lang="fa-IR" sz="2000" i="1" smtClean="0">
                <a:cs typeface="B Homa" pitchFamily="2" charset="-78"/>
              </a:rPr>
              <a:t>مصاحبه</a:t>
            </a:r>
            <a:r>
              <a:rPr lang="fa-IR" sz="2000" smtClean="0">
                <a:cs typeface="B Homa" pitchFamily="2" charset="-78"/>
              </a:rPr>
              <a:t>در قبولي يا رد يك داوطلب استخدام، نقش اصلي را ايفا مي كند. شايد بيان اين مطلب كه « به ندرت امكان دارد كسي بدون مصاحبه استخدام شده باشد»، گفتار نامعقولي نباشد. ولي مدارك موجود نشان ميدهد كه مصاحبه كنندگان معمولا“ به هنگام قضاوت برداشتهايي از داوطلبان دارند كه چندان درست نيست. فراتر اين كه بين قضاوتها و ارزيابيهايي كه از داوطلبان مينمايند و نمراتي كه از اين بابت به افراد مي دهند، رابطة معقولي وجود ندارد، يعني مصاحبه كنندگان مختلف از زاويه هاي متمفاوتي به فرد واحد نگاه مي كنند و در نتيجه چيزهاي متفاوتي مي بيينند و نظرات مختلفي ارائه مي نمايند. </a:t>
            </a:r>
            <a:r>
              <a:rPr lang="fa-IR" sz="2000" i="1" smtClean="0">
                <a:cs typeface="B Homa" pitchFamily="2" charset="-78"/>
              </a:rPr>
              <a:t> </a:t>
            </a:r>
          </a:p>
          <a:p>
            <a:pPr marL="0" indent="0" algn="justLow" eaLnBrk="1" hangingPunct="1">
              <a:buFontTx/>
              <a:buNone/>
            </a:pPr>
            <a:endParaRPr lang="en-US" sz="2000" smtClean="0">
              <a:cs typeface="B Homa" pitchFamily="2" charset="-78"/>
            </a:endParaRPr>
          </a:p>
        </p:txBody>
      </p:sp>
    </p:spTree>
  </p:cSld>
  <p:clrMapOvr>
    <a:masterClrMapping/>
  </p:clrMapOvr>
  <p:transition spd="slow">
    <p:cover dir="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algn="r" eaLnBrk="1" hangingPunct="1"/>
            <a:r>
              <a:rPr lang="fa-IR" smtClean="0">
                <a:cs typeface="B Homa" pitchFamily="2" charset="-78"/>
              </a:rPr>
              <a:t>انتظار از عملكرد :</a:t>
            </a:r>
            <a:endParaRPr lang="en-US" smtClean="0">
              <a:cs typeface="B Homa" pitchFamily="2" charset="-78"/>
            </a:endParaRPr>
          </a:p>
        </p:txBody>
      </p:sp>
      <p:sp>
        <p:nvSpPr>
          <p:cNvPr id="152579"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مدارك و شواهد زيادي در دست است مبني بر اين كه افراد سعي مي كنند تا به ادراك خود رنگ واقعيت بزنند، حتي اگر اين ادراكها بي پايه و اساس باشد. اين پديده زماني مشاهده ميشود كه به موضوع انتظار از عملكرد توجه شود.</a:t>
            </a:r>
          </a:p>
          <a:p>
            <a:pPr marL="0" indent="0" algn="justLow" eaLnBrk="1" hangingPunct="1">
              <a:buFontTx/>
              <a:buNone/>
            </a:pPr>
            <a:r>
              <a:rPr lang="fa-IR" sz="2800" smtClean="0">
                <a:cs typeface="B Homa" pitchFamily="2" charset="-78"/>
              </a:rPr>
              <a:t>معمولا“ انتظاري كه فرد از عملكرد خود دارد، نوع رفتار او را تعيين مي كند. به بيان ديگر، اگر مديري از كاركنان خود انتظارات زيادي داشته باشد، احتمالا“ آنان روي او را به زمين نخواهند انداخت. به همين شيوه، اگر مدير انتظار چندان زيادي از كاركنان اعضاي سازمان نداشته باشد، آنها هم به همان گونه (طبق انتظارات او) عمل خواهند كرد. بنابراين، انتظارات رنگ واقعيت به خود مي گيرد. </a:t>
            </a:r>
            <a:endParaRPr lang="en-US" sz="2800" smtClean="0">
              <a:cs typeface="B Homa" pitchFamily="2" charset="-78"/>
            </a:endParaRPr>
          </a:p>
        </p:txBody>
      </p:sp>
    </p:spTree>
  </p:cSld>
  <p:clrMapOvr>
    <a:masterClrMapping/>
  </p:clrMapOvr>
  <p:transition spd="slow">
    <p:cover dir="u"/>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r" eaLnBrk="1" hangingPunct="1"/>
            <a:r>
              <a:rPr lang="fa-IR" b="1" smtClean="0">
                <a:cs typeface="B Homa" pitchFamily="2" charset="-78"/>
              </a:rPr>
              <a:t>ارزيابي عملكرد :</a:t>
            </a:r>
            <a:endParaRPr lang="en-US" b="1" smtClean="0">
              <a:cs typeface="B Homa" pitchFamily="2" charset="-78"/>
            </a:endParaRPr>
          </a:p>
        </p:txBody>
      </p:sp>
      <p:sp>
        <p:nvSpPr>
          <p:cNvPr id="153603"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به صورت كامل دربارة</a:t>
            </a:r>
            <a:r>
              <a:rPr lang="fa-IR" sz="2400" smtClean="0"/>
              <a:t>‌</a:t>
            </a:r>
            <a:r>
              <a:rPr lang="fa-IR" sz="2400" smtClean="0">
                <a:cs typeface="B Homa" pitchFamily="2" charset="-78"/>
              </a:rPr>
              <a:t> اثرات ارزيابي عملكرد بر رفتار بحث خواهيم كرد، ولي در اينجا لازم به يادآوري است كه ارزيابي عملكرد كاركنان تا حد زيادي به فرايند ادراك (پنداشت، برداشت و قضاوت رئيس از كارمند ) بستگي دارد. آينده كاركنان (ارتقاء، افزايش حقوق و ادامة كار در سازمان) در گروه اين ارزيابي است. مديراني كه به صورت ذهني دربارة افراد قضاوت مي كنند، آزادي عمل بيشتري دارند، بيشتر مي توانند تبعيض قائل شوند و نيز اين كه در بسياري از موارد نمي توانند يك قضاوت عيني بكنند. در مواردي كه مدير بايد به صورت ذهني قضاوت كند، معيارهاي ارزيابي اش را خودش تعيين مي كند. </a:t>
            </a:r>
            <a:endParaRPr lang="en-US" sz="2400" smtClean="0">
              <a:cs typeface="B Homa" pitchFamily="2" charset="-78"/>
            </a:endParaRPr>
          </a:p>
        </p:txBody>
      </p:sp>
    </p:spTree>
  </p:cSld>
  <p:clrMapOvr>
    <a:masterClrMapping/>
  </p:clrMapOvr>
  <p:transition spd="slow">
    <p:cover dir="ld"/>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r" eaLnBrk="1" hangingPunct="1"/>
            <a:r>
              <a:rPr lang="fa-IR" b="1" smtClean="0">
                <a:cs typeface="B Homa" pitchFamily="2" charset="-78"/>
              </a:rPr>
              <a:t>سازماندهي :  </a:t>
            </a:r>
            <a:endParaRPr lang="en-US" b="1" smtClean="0">
              <a:cs typeface="B Homa" pitchFamily="2" charset="-78"/>
            </a:endParaRPr>
          </a:p>
        </p:txBody>
      </p:sp>
      <p:sp>
        <p:nvSpPr>
          <p:cNvPr id="18435" name="Rectangle 3"/>
          <p:cNvSpPr>
            <a:spLocks noGrp="1" noChangeArrowheads="1"/>
          </p:cNvSpPr>
          <p:nvPr>
            <p:ph type="body" idx="1"/>
          </p:nvPr>
        </p:nvSpPr>
        <p:spPr>
          <a:xfrm>
            <a:off x="457200" y="2216150"/>
            <a:ext cx="8229600" cy="3228975"/>
          </a:xfrm>
        </p:spPr>
        <p:txBody>
          <a:bodyPr/>
          <a:lstStyle/>
          <a:p>
            <a:pPr marL="0" indent="0" algn="just" eaLnBrk="1" hangingPunct="1">
              <a:buFontTx/>
              <a:buNone/>
            </a:pPr>
            <a:r>
              <a:rPr lang="fa-IR" sz="2800" smtClean="0">
                <a:cs typeface="B Homa" pitchFamily="2" charset="-78"/>
              </a:rPr>
              <a:t>همچنين مديران، مسئول طراحي و تعيين ساختار سازماني هستند. اين وظيفه را سازماندهي مي نامند. كه شامل وظايف زير است: </a:t>
            </a:r>
          </a:p>
          <a:p>
            <a:pPr marL="0" indent="0" algn="just" eaLnBrk="1" hangingPunct="1">
              <a:buFontTx/>
              <a:buNone/>
            </a:pPr>
            <a:r>
              <a:rPr lang="fa-IR" sz="2800" smtClean="0">
                <a:cs typeface="B Homa" pitchFamily="2" charset="-78"/>
              </a:rPr>
              <a:t>كارهايي كه بايد انجام شود، تعيين كساني كه بايد آنها را انجام دهند، شيوة دسته بندي اين كارها، هريك از افراد گزارش خود را به چه كساني بايد بدهند و در نهايت محل تصميم گيريها.</a:t>
            </a:r>
          </a:p>
          <a:p>
            <a:pPr marL="0" indent="0" algn="just" eaLnBrk="1" hangingPunct="1">
              <a:buFontTx/>
              <a:buNone/>
            </a:pPr>
            <a:endParaRPr lang="fa-IR" sz="2800" smtClean="0">
              <a:cs typeface="B Homa" pitchFamily="2" charset="-78"/>
            </a:endParaRPr>
          </a:p>
          <a:p>
            <a:pPr marL="0" indent="0" algn="just" eaLnBrk="1" hangingPunct="1">
              <a:buFontTx/>
              <a:buNone/>
            </a:pPr>
            <a:endParaRPr lang="en-US" sz="2800" smtClean="0">
              <a:cs typeface="B Homa" pitchFamily="2" charset="-78"/>
            </a:endParaRPr>
          </a:p>
        </p:txBody>
      </p:sp>
    </p:spTree>
  </p:cSld>
  <p:clrMapOvr>
    <a:masterClrMapping/>
  </p:clrMapOvr>
  <p:transition spd="slow">
    <p:cover dir="ld"/>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lgn="r" eaLnBrk="1" hangingPunct="1"/>
            <a:r>
              <a:rPr lang="fa-IR" b="1" smtClean="0">
                <a:cs typeface="B Homa" pitchFamily="2" charset="-78"/>
              </a:rPr>
              <a:t>فعاليت كارمند</a:t>
            </a:r>
            <a:r>
              <a:rPr lang="fa-IR" smtClean="0"/>
              <a:t> </a:t>
            </a:r>
            <a:endParaRPr lang="en-US" smtClean="0"/>
          </a:p>
        </p:txBody>
      </p:sp>
      <p:sp>
        <p:nvSpPr>
          <p:cNvPr id="154627" name="Rectangle 3"/>
          <p:cNvSpPr>
            <a:spLocks noGrp="1" noChangeArrowheads="1"/>
          </p:cNvSpPr>
          <p:nvPr>
            <p:ph type="body" idx="1"/>
          </p:nvPr>
        </p:nvSpPr>
        <p:spPr/>
        <p:txBody>
          <a:bodyPr/>
          <a:lstStyle/>
          <a:p>
            <a:pPr marL="0" indent="0" algn="justLow" eaLnBrk="1" hangingPunct="1">
              <a:buFontTx/>
              <a:buNone/>
              <a:tabLst>
                <a:tab pos="0" algn="l"/>
              </a:tabLst>
            </a:pPr>
            <a:r>
              <a:rPr lang="fa-IR" sz="2400" smtClean="0">
                <a:cs typeface="B Homa" pitchFamily="2" charset="-78"/>
              </a:rPr>
              <a:t>معمولا“ در يك سازمان آينده فرد تنها در گرو عملكرد وي نيست. در بسياري از سازمانها، به سطح كار يا فعاليت كارمند يا كارگر اهميت زيادي مي دهند. درست همان گونه كه معلم همواره كار كلاسي دانش آموزان را مورد توجه و ارزيابي قرار مي دهد، و در پايان دوره، نمرة كار كلاسي را هم منظور مي كند، مديران هم به همان گونه عمل مي كنند. ارزيابي نوع كار يا قضاوت دربارة فعاليت روزمرة كاركنان جنبة ذهني دارد و مدير يا مسئولي كه مي خواهد چنين قضاوتي بكند نمي تواند بدون تعصب و از روي بي نظري (برداشت يا پنداشتي كه از فرد دارد) قضاوت كند. شايد گفتار زير چندان نادرست نباشد: «بيشتر كارگران و كارمندان به سبب نگرش ضعيف و عدم رعايت نظم و مقررات از سازمان اخراج مي شوند نه به سبب عدم توانايي ». در چنين صورتي ارزيابي نوع كار و فعاليت روزانة كارگر يا كارمند ، برآيندة وي در سازمان اثر بسيار زيادي خواهد داشت. </a:t>
            </a:r>
            <a:endParaRPr lang="en-US" sz="2400" smtClean="0">
              <a:cs typeface="B Homa" pitchFamily="2" charset="-78"/>
            </a:endParaRPr>
          </a:p>
        </p:txBody>
      </p:sp>
    </p:spTree>
  </p:cSld>
  <p:clrMapOvr>
    <a:masterClrMapping/>
  </p:clrMapOvr>
  <p:transition spd="slow">
    <p:cover dir="u"/>
  </p:transition>
</p:sld>
</file>

<file path=ppt/slides/slide15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pPr algn="r" eaLnBrk="1" hangingPunct="1"/>
            <a:r>
              <a:rPr lang="fa-IR" b="1" smtClean="0">
                <a:cs typeface="B Homa" pitchFamily="2" charset="-78"/>
              </a:rPr>
              <a:t>وفاداري كارمند :</a:t>
            </a:r>
            <a:r>
              <a:rPr lang="fa-IR" b="1" smtClean="0"/>
              <a:t>‌</a:t>
            </a:r>
            <a:endParaRPr lang="en-US" b="1" smtClean="0">
              <a:cs typeface="B Homa" pitchFamily="2" charset="-78"/>
            </a:endParaRPr>
          </a:p>
        </p:txBody>
      </p:sp>
      <p:sp>
        <p:nvSpPr>
          <p:cNvPr id="155651" name="Rectangle 3"/>
          <p:cNvSpPr>
            <a:spLocks noGrp="1" noChangeArrowheads="1"/>
          </p:cNvSpPr>
          <p:nvPr>
            <p:ph type="body" idx="1"/>
          </p:nvPr>
        </p:nvSpPr>
        <p:spPr/>
        <p:txBody>
          <a:bodyPr/>
          <a:lstStyle/>
          <a:p>
            <a:pPr marL="0" indent="0" algn="justLow" eaLnBrk="1" hangingPunct="1">
              <a:buFontTx/>
              <a:buNone/>
            </a:pPr>
            <a:r>
              <a:rPr lang="fa-IR" sz="2400" b="1" smtClean="0">
                <a:cs typeface="B Homa" pitchFamily="2" charset="-78"/>
              </a:rPr>
              <a:t>وفاداري كاركنان به سازمان، موضوع ديگري است كه مديران به هنگام قضاوت دربارة افراد آن را مورد توجه قرار مي دهند. به ندرت امكان دارد كه مسئول واحد يا رئيس سازماني، براي كارگر يا كارمندي كه به سازمان بي احترامي ميكند، ارزش قائل شود. فراتر اين كه، در برخي از سازمانها اگر اين شايعه رواج يابد كه فلان كارمند در جاهاي ديگري به دنبال كار است، به آن كارمند برچسب بي وفايي نسبت به سازمان زده مي شود و تمام فرصتها و موقعيتهايي كه امكان دارد در آينده براي وي وجود داشته باشد، از او دريغ خواهد شد. </a:t>
            </a:r>
            <a:endParaRPr lang="en-US" sz="2400" b="1" smtClean="0">
              <a:cs typeface="B Homa" pitchFamily="2" charset="-78"/>
            </a:endParaRPr>
          </a:p>
        </p:txBody>
      </p:sp>
    </p:spTree>
  </p:cSld>
  <p:clrMapOvr>
    <a:masterClrMapping/>
  </p:clrMapOvr>
  <p:transition spd="slow">
    <p:cover dir="ld"/>
  </p:transition>
</p:sld>
</file>

<file path=ppt/slides/slide15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algn="r" eaLnBrk="1" hangingPunct="1"/>
            <a:r>
              <a:rPr lang="fa-IR" b="1" smtClean="0">
                <a:cs typeface="B Homa" pitchFamily="2" charset="-78"/>
              </a:rPr>
              <a:t>الگوي بهينه سازي تصميم گيري</a:t>
            </a:r>
            <a:r>
              <a:rPr lang="fa-IR" smtClean="0"/>
              <a:t> </a:t>
            </a:r>
            <a:endParaRPr lang="en-US" smtClean="0"/>
          </a:p>
        </p:txBody>
      </p:sp>
      <p:sp>
        <p:nvSpPr>
          <p:cNvPr id="156675" name="Rectangle 3"/>
          <p:cNvSpPr>
            <a:spLocks noGrp="1" noChangeArrowheads="1"/>
          </p:cNvSpPr>
          <p:nvPr>
            <p:ph type="body" idx="1"/>
          </p:nvPr>
        </p:nvSpPr>
        <p:spPr/>
        <p:txBody>
          <a:bodyPr/>
          <a:lstStyle/>
          <a:p>
            <a:pPr marL="0" indent="0" algn="justLow" eaLnBrk="1" hangingPunct="1">
              <a:buFontTx/>
              <a:buNone/>
            </a:pPr>
            <a:r>
              <a:rPr lang="fa-IR" b="1" smtClean="0">
                <a:cs typeface="B Homa" pitchFamily="2" charset="-78"/>
              </a:rPr>
              <a:t>مي خواهيم ببينيم كه اگر كسي بخواهد بازده كار را به حداكثر برساند چگونه بايد رفتار كند؟ ما اين را تصميم گيري و تعيين الگوي بهينه سازي مي ناميم. </a:t>
            </a:r>
            <a:endParaRPr lang="en-US" b="1" smtClean="0">
              <a:cs typeface="B Homa" pitchFamily="2" charset="-78"/>
            </a:endParaRPr>
          </a:p>
        </p:txBody>
      </p:sp>
    </p:spTree>
  </p:cSld>
  <p:clrMapOvr>
    <a:masterClrMapping/>
  </p:clrMapOvr>
  <p:transition spd="slow">
    <p:cover dir="ld"/>
  </p:transition>
</p:sld>
</file>

<file path=ppt/slides/slide15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pPr algn="r" eaLnBrk="1" hangingPunct="1"/>
            <a:r>
              <a:rPr lang="fa-IR" sz="3200" b="1" smtClean="0">
                <a:cs typeface="B Homa" pitchFamily="2" charset="-78"/>
              </a:rPr>
              <a:t>گامهايي را كه بايد در االگوي بهينه سازي برداشت</a:t>
            </a:r>
            <a:endParaRPr lang="en-US" sz="3200" b="1" smtClean="0">
              <a:cs typeface="B Homa" pitchFamily="2" charset="-78"/>
            </a:endParaRPr>
          </a:p>
        </p:txBody>
      </p:sp>
      <p:sp>
        <p:nvSpPr>
          <p:cNvPr id="157699" name="Rectangle 3"/>
          <p:cNvSpPr>
            <a:spLocks noGrp="1" noChangeArrowheads="1"/>
          </p:cNvSpPr>
          <p:nvPr>
            <p:ph type="body" idx="1"/>
          </p:nvPr>
        </p:nvSpPr>
        <p:spPr/>
        <p:txBody>
          <a:bodyPr/>
          <a:lstStyle/>
          <a:p>
            <a:pPr marL="0" indent="0" algn="justLow" eaLnBrk="1" hangingPunct="1">
              <a:buFontTx/>
              <a:buNone/>
            </a:pPr>
            <a:r>
              <a:rPr lang="fa-IR" sz="2800" b="1" smtClean="0">
                <a:cs typeface="B Homa" pitchFamily="2" charset="-78"/>
              </a:rPr>
              <a:t>در جدول ذيل شش گام ارائه شده كه شخص بايد به هنگام تصميم گيري ، آگاهانه يا ناآگاهانه اين گامها را بردارد.</a:t>
            </a:r>
          </a:p>
          <a:p>
            <a:pPr marL="0" indent="0" algn="ctr" eaLnBrk="1" hangingPunct="1">
              <a:buFontTx/>
              <a:buNone/>
            </a:pPr>
            <a:r>
              <a:rPr lang="fa-IR" b="1" smtClean="0">
                <a:cs typeface="B Homa" pitchFamily="2" charset="-78"/>
              </a:rPr>
              <a:t>گامهايي كه بايد براي الگوي بهينه سازي برداشت </a:t>
            </a:r>
          </a:p>
          <a:p>
            <a:pPr marL="0" indent="0" eaLnBrk="1" hangingPunct="1">
              <a:buFontTx/>
              <a:buNone/>
            </a:pPr>
            <a:r>
              <a:rPr lang="fa-IR" b="1" smtClean="0">
                <a:cs typeface="B Homa" pitchFamily="2" charset="-78"/>
              </a:rPr>
              <a:t>			</a:t>
            </a:r>
            <a:r>
              <a:rPr lang="fa-IR" sz="2000" b="1" smtClean="0">
                <a:cs typeface="B Homa" pitchFamily="2" charset="-78"/>
              </a:rPr>
              <a:t>1. اطمينان داشتن به ضرورت يك تصميم </a:t>
            </a:r>
          </a:p>
          <a:p>
            <a:pPr marL="0" indent="0" eaLnBrk="1" hangingPunct="1">
              <a:buFontTx/>
              <a:buNone/>
            </a:pPr>
            <a:r>
              <a:rPr lang="fa-IR" sz="2000" b="1" smtClean="0">
                <a:cs typeface="B Homa" pitchFamily="2" charset="-78"/>
              </a:rPr>
              <a:t>			2. شناسايي معيارهاي تصميم </a:t>
            </a:r>
          </a:p>
          <a:p>
            <a:pPr marL="0" indent="0" eaLnBrk="1" hangingPunct="1">
              <a:buFontTx/>
              <a:buNone/>
            </a:pPr>
            <a:r>
              <a:rPr lang="fa-IR" sz="2000" b="1" smtClean="0">
                <a:cs typeface="B Homa" pitchFamily="2" charset="-78"/>
              </a:rPr>
              <a:t>			3. تعيين ضريب هر معيار </a:t>
            </a:r>
          </a:p>
          <a:p>
            <a:pPr marL="0" indent="0" eaLnBrk="1" hangingPunct="1">
              <a:buFontTx/>
              <a:buNone/>
            </a:pPr>
            <a:r>
              <a:rPr lang="fa-IR" sz="2000" b="1" smtClean="0">
                <a:cs typeface="B Homa" pitchFamily="2" charset="-78"/>
              </a:rPr>
              <a:t>			4. ارائه راهها يا حالتها (راه حلها )</a:t>
            </a:r>
          </a:p>
          <a:p>
            <a:pPr marL="0" indent="0" eaLnBrk="1" hangingPunct="1">
              <a:buFontTx/>
              <a:buNone/>
            </a:pPr>
            <a:r>
              <a:rPr lang="fa-IR" sz="2000" b="1" smtClean="0">
                <a:cs typeface="B Homa" pitchFamily="2" charset="-78"/>
              </a:rPr>
              <a:t>			5 . ارزيابي راهها يا حالتها (راه حلها)</a:t>
            </a:r>
          </a:p>
          <a:p>
            <a:pPr marL="0" indent="0" eaLnBrk="1" hangingPunct="1">
              <a:buFontTx/>
              <a:buNone/>
            </a:pPr>
            <a:r>
              <a:rPr lang="fa-IR" sz="2000" b="1" smtClean="0">
                <a:cs typeface="B Homa" pitchFamily="2" charset="-78"/>
              </a:rPr>
              <a:t>			6. انتخاب بهترين راه حل </a:t>
            </a:r>
            <a:endParaRPr lang="en-US" sz="2000" b="1" smtClean="0">
              <a:cs typeface="B Homa" pitchFamily="2" charset="-78"/>
            </a:endParaRPr>
          </a:p>
        </p:txBody>
      </p:sp>
      <p:sp>
        <p:nvSpPr>
          <p:cNvPr id="157700" name="Line 4"/>
          <p:cNvSpPr>
            <a:spLocks noChangeShapeType="1"/>
          </p:cNvSpPr>
          <p:nvPr/>
        </p:nvSpPr>
        <p:spPr bwMode="auto">
          <a:xfrm flipH="1">
            <a:off x="1258888" y="3141663"/>
            <a:ext cx="669766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Tree>
  </p:cSld>
  <p:clrMapOvr>
    <a:masterClrMapping/>
  </p:clrMapOvr>
  <p:transition spd="med">
    <p:cover dir="ld"/>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algn="r" eaLnBrk="1" hangingPunct="1"/>
            <a:endParaRPr lang="en-US" smtClean="0"/>
          </a:p>
        </p:txBody>
      </p:sp>
      <p:sp>
        <p:nvSpPr>
          <p:cNvPr id="158723" name="Rectangle 3"/>
          <p:cNvSpPr>
            <a:spLocks noGrp="1" noChangeArrowheads="1"/>
          </p:cNvSpPr>
          <p:nvPr>
            <p:ph type="body" idx="1"/>
          </p:nvPr>
        </p:nvSpPr>
        <p:spPr/>
        <p:txBody>
          <a:bodyPr/>
          <a:lstStyle/>
          <a:p>
            <a:pPr marL="0" indent="0" eaLnBrk="1" hangingPunct="1">
              <a:buFontTx/>
              <a:buNone/>
            </a:pPr>
            <a:endParaRPr lang="fa-IR" smtClean="0"/>
          </a:p>
          <a:p>
            <a:pPr marL="0" indent="0" eaLnBrk="1" hangingPunct="1">
              <a:buFontTx/>
              <a:buNone/>
            </a:pPr>
            <a:endParaRPr lang="fa-IR" smtClean="0"/>
          </a:p>
          <a:p>
            <a:pPr marL="0" indent="0" algn="ctr" eaLnBrk="1" hangingPunct="1">
              <a:buFontTx/>
              <a:buNone/>
            </a:pPr>
            <a:r>
              <a:rPr lang="fa-IR" sz="4000" b="1" smtClean="0">
                <a:cs typeface="B Homa" pitchFamily="2" charset="-78"/>
              </a:rPr>
              <a:t>الگوهاي مختلف تصميم گيري</a:t>
            </a:r>
            <a:endParaRPr lang="en-US" sz="4000" b="1" smtClean="0">
              <a:cs typeface="B Homa" pitchFamily="2" charset="-78"/>
            </a:endParaRPr>
          </a:p>
        </p:txBody>
      </p:sp>
    </p:spTree>
  </p:cSld>
  <p:clrMapOvr>
    <a:masterClrMapping/>
  </p:clrMapOvr>
  <p:transition spd="med">
    <p:blinds dir="vert"/>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algn="r" eaLnBrk="1" hangingPunct="1"/>
            <a:r>
              <a:rPr lang="fa-IR" b="1" smtClean="0">
                <a:cs typeface="B Homa" pitchFamily="2" charset="-78"/>
              </a:rPr>
              <a:t>الگوي رضايتبخش</a:t>
            </a:r>
            <a:r>
              <a:rPr lang="fa-IR" smtClean="0"/>
              <a:t> </a:t>
            </a:r>
            <a:endParaRPr lang="en-US" smtClean="0"/>
          </a:p>
        </p:txBody>
      </p:sp>
      <p:sp>
        <p:nvSpPr>
          <p:cNvPr id="159747" name="Rectangle 3"/>
          <p:cNvSpPr>
            <a:spLocks noGrp="1" noChangeArrowheads="1"/>
          </p:cNvSpPr>
          <p:nvPr>
            <p:ph type="body" idx="1"/>
          </p:nvPr>
        </p:nvSpPr>
        <p:spPr/>
        <p:txBody>
          <a:bodyPr/>
          <a:lstStyle/>
          <a:p>
            <a:pPr marL="0" indent="0" algn="justLow" eaLnBrk="1" hangingPunct="1">
              <a:buFontTx/>
              <a:buNone/>
            </a:pPr>
            <a:r>
              <a:rPr lang="fa-IR" smtClean="0">
                <a:cs typeface="B Homa" pitchFamily="2" charset="-78"/>
              </a:rPr>
              <a:t>هنگامي كه شخص با مسائل پيچيده رو به رو ميشود، پاسخي كه در برابر آنها مي دهد به صورتي است كه آن مسائل را به گونه اي محدود مي كند كه به راحتي قابل درك باشند، و اين اساس الگوي رضايتبخش است. از آن جهت از اين الگو استفاده مي شود كه توان فرد در پردازش اطلاعات محدود است. و نمي تواند براي همة اطلاعات لازم همانند سازي كند و آنها را درك نمايد.</a:t>
            </a:r>
            <a:endParaRPr lang="en-US" smtClean="0">
              <a:cs typeface="B Homa" pitchFamily="2" charset="-78"/>
            </a:endParaRPr>
          </a:p>
        </p:txBody>
      </p:sp>
    </p:spTree>
  </p:cSld>
  <p:clrMapOvr>
    <a:masterClrMapping/>
  </p:clrMapOvr>
  <p:transition spd="med">
    <p:cover dir="rd"/>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algn="r" eaLnBrk="1" hangingPunct="1"/>
            <a:r>
              <a:rPr lang="fa-IR" b="1" smtClean="0">
                <a:cs typeface="B Homa" pitchFamily="2" charset="-78"/>
              </a:rPr>
              <a:t>الگوي مطلوب تلويحي</a:t>
            </a:r>
            <a:r>
              <a:rPr lang="fa-IR" smtClean="0"/>
              <a:t> </a:t>
            </a:r>
            <a:endParaRPr lang="en-US" smtClean="0"/>
          </a:p>
        </p:txBody>
      </p:sp>
      <p:sp>
        <p:nvSpPr>
          <p:cNvPr id="160771"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براي حل مسائل پيچيده، و تصميم گيري در موارد غيرعادي، از الگوي ديگري به نام الگوي مطلوب تلويحي استفاده مي كنند. در استفاده از اين الگو (همانند الگوي رضايتبخش) شخص تصميم گيرنده مي كوشد با ساده كردن فرايند تصميم گيري مسائل پيچيده را حل كند. تسهيل فرايند (در اجراي الگوي مزبور)بدان معني نيست كه شخص تصميم گيرنده مجبور باشد راه حلهاي مشكل را مورد ارزيابي قرار دهد، تا به راه حلي برسد كه واقعا“ « مطلوب » باشد. به بيان ديگر، تصميم گيرنده نه منطقي عمل مي كند و نه قضاوتش عيني است. بلكه، از همان نخست، با توجه به نوع سليقه و اعمال نظر شخصي، يك راه حل بهتر را انتخاب مي كند.</a:t>
            </a:r>
            <a:endParaRPr lang="en-US" sz="2800" smtClean="0">
              <a:cs typeface="B Homa" pitchFamily="2" charset="-78"/>
            </a:endParaRPr>
          </a:p>
        </p:txBody>
      </p:sp>
    </p:spTree>
  </p:cSld>
  <p:clrMapOvr>
    <a:masterClrMapping/>
  </p:clrMapOvr>
  <p:transition spd="med">
    <p:zoom/>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algn="r" eaLnBrk="1" hangingPunct="1"/>
            <a:r>
              <a:rPr lang="fa-IR" smtClean="0">
                <a:cs typeface="B Homa" pitchFamily="2" charset="-78"/>
              </a:rPr>
              <a:t>الگوي شهودي :</a:t>
            </a:r>
            <a:r>
              <a:rPr lang="fa-IR" smtClean="0"/>
              <a:t> </a:t>
            </a:r>
            <a:endParaRPr lang="en-US" smtClean="0"/>
          </a:p>
        </p:txBody>
      </p:sp>
      <p:sp>
        <p:nvSpPr>
          <p:cNvPr id="161795"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مقصود ما از تصميم گيري شهودي چيست؟ موضوع شهودي را ميتوان به روشهاي مختلف به تصور در آورد. براي مثال، برخي آن را قدرت برتر يا حس ششم مي نامند و برخي بر اين باورند كه آن نوعي ويژگي شخصي است و تعداد انگشت شماري از افراد با اين ويژگي به دنبال مي آيند. با توجه به هدفي كه ما داريم، تصميم گيري شهودي را بدين گونه تعريف مي كنيم: فرايندي ناخودآگاه كه در ساية تجربه هاي استنتاج شده به دست مي آيد. الزاما“ اين پديده مستقل از تجزيه و تحليل بخردانه و معقول عمل نمي كند، بلكه اين دو مكمل يكديگرند. </a:t>
            </a:r>
            <a:endParaRPr lang="en-US" sz="2400" smtClean="0">
              <a:cs typeface="B Homa" pitchFamily="2" charset="-78"/>
            </a:endParaRPr>
          </a:p>
        </p:txBody>
      </p:sp>
    </p:spTree>
  </p:cSld>
  <p:clrMapOvr>
    <a:masterClrMapping/>
  </p:clrMapOvr>
  <p:transition spd="slow">
    <p:cover dir="lu"/>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eaLnBrk="1" hangingPunct="1"/>
            <a:endParaRPr lang="en-US" smtClean="0"/>
          </a:p>
        </p:txBody>
      </p:sp>
      <p:sp>
        <p:nvSpPr>
          <p:cNvPr id="162819" name="Rectangle 3"/>
          <p:cNvSpPr>
            <a:spLocks noGrp="1" noChangeArrowheads="1"/>
          </p:cNvSpPr>
          <p:nvPr>
            <p:ph type="body" idx="1"/>
          </p:nvPr>
        </p:nvSpPr>
        <p:spPr/>
        <p:txBody>
          <a:bodyPr/>
          <a:lstStyle/>
          <a:p>
            <a:pPr marL="0" indent="0" eaLnBrk="1" hangingPunct="1">
              <a:buFontTx/>
              <a:buNone/>
            </a:pPr>
            <a:endParaRPr lang="fa-IR" smtClean="0"/>
          </a:p>
          <a:p>
            <a:pPr marL="0" indent="0" eaLnBrk="1" hangingPunct="1">
              <a:buFontTx/>
              <a:buNone/>
            </a:pPr>
            <a:endParaRPr lang="fa-IR" smtClean="0"/>
          </a:p>
          <a:p>
            <a:pPr marL="0" indent="0" algn="ctr" eaLnBrk="1" hangingPunct="1">
              <a:buFontTx/>
              <a:buNone/>
            </a:pPr>
            <a:r>
              <a:rPr lang="fa-IR" b="1" smtClean="0">
                <a:cs typeface="B Homa" pitchFamily="2" charset="-78"/>
              </a:rPr>
              <a:t>مسائل نوين در تصميم گيري </a:t>
            </a:r>
            <a:endParaRPr lang="en-US" b="1" smtClean="0">
              <a:cs typeface="B Homa" pitchFamily="2" charset="-78"/>
            </a:endParaRPr>
          </a:p>
        </p:txBody>
      </p:sp>
    </p:spTree>
  </p:cSld>
  <p:clrMapOvr>
    <a:masterClrMapping/>
  </p:clrMapOvr>
  <p:transition spd="slow">
    <p:cover dir="rd"/>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algn="r" eaLnBrk="1" hangingPunct="1"/>
            <a:r>
              <a:rPr lang="fa-IR" b="1" smtClean="0">
                <a:cs typeface="B Homa" pitchFamily="2" charset="-78"/>
              </a:rPr>
              <a:t>رعايت اصول اخلاقي در تصميم گيري</a:t>
            </a:r>
            <a:r>
              <a:rPr lang="fa-IR" smtClean="0"/>
              <a:t> </a:t>
            </a:r>
            <a:endParaRPr lang="en-US" smtClean="0"/>
          </a:p>
        </p:txBody>
      </p:sp>
      <p:sp>
        <p:nvSpPr>
          <p:cNvPr id="163843"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اگر تصميماتي كه در زمان كنوني گرفته مي شود به مسائل اخلاقي توجه نكنند، اين تصميمات ناقص خواهند بود چرا؟ زيرا در تصميم گيريهاي سازماني ملاحظات اخلاقي نقش بسيار مهمي ايفا        مي كنند. در اين بخش برآنيم براي تصميم گيري، سه روش ارائه كنيم و به عواملي توجه نماييم كه به هنگام رعايت اصول اخلاقي (در تصميم گيري) بر رفتار تصميم گيرنده اثر مي گذارند. </a:t>
            </a:r>
            <a:endParaRPr lang="en-US" sz="2800" smtClean="0">
              <a:cs typeface="B Homa" pitchFamily="2" charset="-78"/>
            </a:endParaRPr>
          </a:p>
        </p:txBody>
      </p:sp>
    </p:spTree>
  </p:cSld>
  <p:clrMapOvr>
    <a:masterClrMapping/>
  </p:clrMapOvr>
  <p:transition spd="slow">
    <p:cover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r" eaLnBrk="1" hangingPunct="1"/>
            <a:r>
              <a:rPr lang="fa-IR" b="1" smtClean="0">
                <a:cs typeface="B Homa" pitchFamily="2" charset="-78"/>
              </a:rPr>
              <a:t>رهبري :</a:t>
            </a:r>
            <a:endParaRPr lang="en-US" b="1" smtClean="0">
              <a:cs typeface="B Homa" pitchFamily="2" charset="-78"/>
            </a:endParaRPr>
          </a:p>
        </p:txBody>
      </p:sp>
      <p:sp>
        <p:nvSpPr>
          <p:cNvPr id="19459" name="Rectangle 3"/>
          <p:cNvSpPr>
            <a:spLocks noGrp="1" noChangeArrowheads="1"/>
          </p:cNvSpPr>
          <p:nvPr>
            <p:ph type="body" idx="1"/>
          </p:nvPr>
        </p:nvSpPr>
        <p:spPr>
          <a:xfrm>
            <a:off x="468313" y="2216150"/>
            <a:ext cx="8229600" cy="3157538"/>
          </a:xfrm>
        </p:spPr>
        <p:txBody>
          <a:bodyPr/>
          <a:lstStyle/>
          <a:p>
            <a:pPr marL="0" indent="0" algn="just" eaLnBrk="1" hangingPunct="1">
              <a:buFontTx/>
              <a:buNone/>
            </a:pPr>
            <a:r>
              <a:rPr lang="fa-IR" sz="2800" smtClean="0">
                <a:cs typeface="B Homa" pitchFamily="2" charset="-78"/>
              </a:rPr>
              <a:t>سازمان از افراد تشكيل مي شود و وظيفة مدير، هدايت و هماهنگ ساختن اين افراد است. اين وظيفه را رهبري مي نامند. هنگامي كه مديران زيردستان را بر مي انگيزند، كارها و فعاليتهاي آنان را رهبري و هدايت مي كنند. و موثرترين كانالهاي ارتباطي را مشخص          مي نمايند، يا تضاد بين اعضاء را از بين مي برند، در حال انجام دادن اين وظيفه ( رهبري) هستند.</a:t>
            </a:r>
            <a:endParaRPr lang="en-US" sz="2800" smtClean="0">
              <a:cs typeface="B Homa" pitchFamily="2" charset="-78"/>
            </a:endParaRPr>
          </a:p>
        </p:txBody>
      </p:sp>
    </p:spTree>
  </p:cSld>
  <p:clrMapOvr>
    <a:masterClrMapping/>
  </p:clrMapOvr>
  <p:transition spd="slow">
    <p:cover dir="rd"/>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algn="r" eaLnBrk="1" hangingPunct="1"/>
            <a:r>
              <a:rPr lang="fa-IR" smtClean="0">
                <a:cs typeface="B Homa" pitchFamily="2" charset="-78"/>
              </a:rPr>
              <a:t>سه معيار براي تصميم گيري اخلاقي :‌</a:t>
            </a:r>
            <a:endParaRPr lang="en-US" smtClean="0">
              <a:cs typeface="B Homa" pitchFamily="2" charset="-78"/>
            </a:endParaRPr>
          </a:p>
        </p:txBody>
      </p:sp>
      <p:sp>
        <p:nvSpPr>
          <p:cNvPr id="164867"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فرد به هنگام تصميم گيري، با توجه به اصول اخلاقي، مي تواند از سه معيار استفاده كند. نخستين آنها معيار مبتني برنفع جامعه است كه در آن تنها با توجه به نتايج يا ره آورد تصميمات اقدام به اتخاذ آنها مي گردد. هدف اين است كه بيشترين تعداد افراد جامعه را به بيشترين نفع رسانيد.</a:t>
            </a:r>
          </a:p>
          <a:p>
            <a:pPr marL="0" indent="0" algn="justLow" eaLnBrk="1" hangingPunct="1">
              <a:buFontTx/>
              <a:buNone/>
            </a:pPr>
            <a:r>
              <a:rPr lang="fa-IR" sz="2000" smtClean="0">
                <a:cs typeface="B Homa" pitchFamily="2" charset="-78"/>
              </a:rPr>
              <a:t>معيار ديگر در رابطه با كاربرد اصول اخلاقي، توجه و تاكيد بر حقوق افراد جامعه است. اين امر ايجاب مي كند كه تصميمات به گونه اي اتخاذ گردد كه با اصول اساسي جامعه مثل، حق آزاديهاي فردي سازگار باشد. تاكيد بر حقوق افراد جامعه در تصميم گيري، به معني رعايت حقوق اساسي افراد و احترام گذاردن به آنها، مثل حفظ حريم شخصي، آزادي بيان و رعايت ساير حقوقهايي است كه قانون اساسي كشور براي افراد قائل است. </a:t>
            </a:r>
          </a:p>
          <a:p>
            <a:pPr marL="0" indent="0" algn="justLow" eaLnBrk="1" hangingPunct="1">
              <a:buFontTx/>
              <a:buNone/>
            </a:pPr>
            <a:r>
              <a:rPr lang="fa-IR" sz="2000" smtClean="0">
                <a:cs typeface="B Homa" pitchFamily="2" charset="-78"/>
              </a:rPr>
              <a:t>سومين معيار كه بايد مورد توجه قرار گيرد رعايت عدل و انصاف است. اين امر ايجاب مي كند كه افراد قوانين را به صورت منصفانه و بدون اعمال نظر شخصي به اجرا در آورند تا نوع منفعت يا هزينه مورد بحث به صورت مساوي به همگان (به صورت يكسان ) برسد. </a:t>
            </a:r>
            <a:endParaRPr lang="en-US" sz="2000" smtClean="0">
              <a:cs typeface="B Homa" pitchFamily="2" charset="-78"/>
            </a:endParaRPr>
          </a:p>
        </p:txBody>
      </p:sp>
    </p:spTree>
  </p:cSld>
  <p:clrMapOvr>
    <a:masterClrMapping/>
  </p:clrMapOvr>
  <p:transition spd="slow">
    <p:cover dir="rd"/>
  </p:transition>
</p:sld>
</file>

<file path=ppt/slides/slide16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r>
              <a:rPr lang="fa-IR" sz="3600" b="1" smtClean="0">
                <a:cs typeface="B Homa" pitchFamily="2" charset="-78"/>
              </a:rPr>
              <a:t>عوامل موثر در تصميم گيري اخلاقي و غير اخلاقي</a:t>
            </a:r>
            <a:r>
              <a:rPr lang="fa-IR" smtClean="0"/>
              <a:t> </a:t>
            </a:r>
            <a:endParaRPr lang="en-US" smtClean="0"/>
          </a:p>
        </p:txBody>
      </p:sp>
      <p:sp>
        <p:nvSpPr>
          <p:cNvPr id="165891" name="Rectangle 3"/>
          <p:cNvSpPr>
            <a:spLocks noGrp="1" noChangeArrowheads="1"/>
          </p:cNvSpPr>
          <p:nvPr>
            <p:ph type="body" idx="1"/>
          </p:nvPr>
        </p:nvSpPr>
        <p:spPr/>
        <p:txBody>
          <a:bodyPr/>
          <a:lstStyle/>
          <a:p>
            <a:pPr marL="0" indent="0" eaLnBrk="1" hangingPunct="1">
              <a:buFontTx/>
              <a:buNone/>
            </a:pPr>
            <a:endParaRPr lang="en-US" smtClean="0"/>
          </a:p>
        </p:txBody>
      </p:sp>
      <p:sp>
        <p:nvSpPr>
          <p:cNvPr id="165892" name="Text Box 4"/>
          <p:cNvSpPr txBox="1">
            <a:spLocks noChangeArrowheads="1"/>
          </p:cNvSpPr>
          <p:nvPr/>
        </p:nvSpPr>
        <p:spPr bwMode="auto">
          <a:xfrm>
            <a:off x="6732588" y="2276475"/>
            <a:ext cx="1584325" cy="652463"/>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مرحله تقويت </a:t>
            </a:r>
          </a:p>
          <a:p>
            <a:pPr algn="ctr" eaLnBrk="1" hangingPunct="1"/>
            <a:r>
              <a:rPr lang="fa-IR" sz="1400" b="1"/>
              <a:t>اصول اخلاقي </a:t>
            </a:r>
            <a:endParaRPr lang="en-US" sz="1400" b="1"/>
          </a:p>
        </p:txBody>
      </p:sp>
      <p:sp>
        <p:nvSpPr>
          <p:cNvPr id="165893" name="Text Box 5"/>
          <p:cNvSpPr txBox="1">
            <a:spLocks noChangeArrowheads="1"/>
          </p:cNvSpPr>
          <p:nvPr/>
        </p:nvSpPr>
        <p:spPr bwMode="auto">
          <a:xfrm>
            <a:off x="6732588" y="3816350"/>
            <a:ext cx="1584325" cy="33337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محيط  سازماني </a:t>
            </a:r>
            <a:endParaRPr lang="en-US" sz="1400" b="1"/>
          </a:p>
        </p:txBody>
      </p:sp>
      <p:sp>
        <p:nvSpPr>
          <p:cNvPr id="165894" name="Text Box 6"/>
          <p:cNvSpPr txBox="1">
            <a:spLocks noChangeArrowheads="1"/>
          </p:cNvSpPr>
          <p:nvPr/>
        </p:nvSpPr>
        <p:spPr bwMode="auto">
          <a:xfrm>
            <a:off x="6732588" y="4967288"/>
            <a:ext cx="1584325" cy="333375"/>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كانون كنترل </a:t>
            </a:r>
            <a:endParaRPr lang="en-US" sz="1400" b="1"/>
          </a:p>
        </p:txBody>
      </p:sp>
      <p:sp>
        <p:nvSpPr>
          <p:cNvPr id="165895" name="Text Box 7"/>
          <p:cNvSpPr txBox="1">
            <a:spLocks noChangeArrowheads="1"/>
          </p:cNvSpPr>
          <p:nvPr/>
        </p:nvSpPr>
        <p:spPr bwMode="auto">
          <a:xfrm>
            <a:off x="1476375" y="3573463"/>
            <a:ext cx="2016125" cy="652462"/>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t>تصميم گيري اخلاقي و </a:t>
            </a:r>
          </a:p>
          <a:p>
            <a:pPr algn="ctr" eaLnBrk="1" hangingPunct="1"/>
            <a:r>
              <a:rPr lang="fa-IR" sz="1400" b="1"/>
              <a:t>غير اخلاقي فرد </a:t>
            </a:r>
            <a:endParaRPr lang="en-US" sz="1400" b="1"/>
          </a:p>
        </p:txBody>
      </p:sp>
      <p:sp>
        <p:nvSpPr>
          <p:cNvPr id="165896" name="Line 8"/>
          <p:cNvSpPr>
            <a:spLocks noChangeShapeType="1"/>
          </p:cNvSpPr>
          <p:nvPr/>
        </p:nvSpPr>
        <p:spPr bwMode="auto">
          <a:xfrm flipH="1">
            <a:off x="3563938" y="3933825"/>
            <a:ext cx="316865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65897" name="Line 9"/>
          <p:cNvSpPr>
            <a:spLocks noChangeShapeType="1"/>
          </p:cNvSpPr>
          <p:nvPr/>
        </p:nvSpPr>
        <p:spPr bwMode="auto">
          <a:xfrm flipH="1" flipV="1">
            <a:off x="3635375" y="3933825"/>
            <a:ext cx="3024188" cy="12239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65898" name="Line 11"/>
          <p:cNvSpPr>
            <a:spLocks noChangeShapeType="1"/>
          </p:cNvSpPr>
          <p:nvPr/>
        </p:nvSpPr>
        <p:spPr bwMode="auto">
          <a:xfrm flipH="1">
            <a:off x="3635375" y="2565400"/>
            <a:ext cx="3024188" cy="13684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Tree>
  </p:cSld>
  <p:clrMapOvr>
    <a:masterClrMapping/>
  </p:clrMapOvr>
  <p:transition spd="slow">
    <p:cover dir="ru"/>
  </p:transition>
</p:sld>
</file>

<file path=ppt/slides/slide16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eaLnBrk="1" hangingPunct="1"/>
            <a:endParaRPr lang="en-US" smtClean="0"/>
          </a:p>
        </p:txBody>
      </p:sp>
      <p:sp>
        <p:nvSpPr>
          <p:cNvPr id="166915" name="Rectangle 3"/>
          <p:cNvSpPr>
            <a:spLocks noGrp="1" noChangeArrowheads="1"/>
          </p:cNvSpPr>
          <p:nvPr>
            <p:ph type="body" idx="1"/>
          </p:nvPr>
        </p:nvSpPr>
        <p:spPr/>
        <p:txBody>
          <a:bodyPr/>
          <a:lstStyle/>
          <a:p>
            <a:pPr marL="0" indent="0" eaLnBrk="1" hangingPunct="1">
              <a:buFontTx/>
              <a:buNone/>
            </a:pPr>
            <a:endParaRPr lang="en-US" smtClean="0"/>
          </a:p>
          <a:p>
            <a:pPr marL="0" indent="0" eaLnBrk="1" hangingPunct="1">
              <a:buFontTx/>
              <a:buNone/>
            </a:pPr>
            <a:endParaRPr lang="en-US" smtClean="0"/>
          </a:p>
          <a:p>
            <a:pPr marL="0" indent="0" algn="ctr" eaLnBrk="1" hangingPunct="1">
              <a:buFontTx/>
              <a:buNone/>
            </a:pPr>
            <a:r>
              <a:rPr lang="fa-IR" sz="4000" b="1" smtClean="0">
                <a:cs typeface="B Homa" pitchFamily="2" charset="-78"/>
              </a:rPr>
              <a:t>ارزشها، نگرشها و رضايت شغلي</a:t>
            </a:r>
            <a:r>
              <a:rPr lang="fa-IR" smtClean="0"/>
              <a:t> </a:t>
            </a:r>
            <a:endParaRPr lang="en-US" smtClean="0"/>
          </a:p>
        </p:txBody>
      </p:sp>
    </p:spTree>
  </p:cSld>
  <p:clrMapOvr>
    <a:masterClrMapping/>
  </p:clrMapOvr>
  <p:transition spd="slow">
    <p:cover dir="ld"/>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algn="r" eaLnBrk="1" hangingPunct="1"/>
            <a:r>
              <a:rPr lang="fa-IR" smtClean="0">
                <a:cs typeface="B Homa" pitchFamily="2" charset="-78"/>
              </a:rPr>
              <a:t>ارزشها :</a:t>
            </a:r>
            <a:endParaRPr lang="en-US" smtClean="0">
              <a:cs typeface="B Homa" pitchFamily="2" charset="-78"/>
            </a:endParaRPr>
          </a:p>
        </p:txBody>
      </p:sp>
      <p:sp>
        <p:nvSpPr>
          <p:cNvPr id="167939" name="Rectangle 3"/>
          <p:cNvSpPr>
            <a:spLocks noGrp="1" noChangeArrowheads="1"/>
          </p:cNvSpPr>
          <p:nvPr>
            <p:ph type="body" idx="1"/>
          </p:nvPr>
        </p:nvSpPr>
        <p:spPr/>
        <p:txBody>
          <a:bodyPr/>
          <a:lstStyle/>
          <a:p>
            <a:pPr marL="0" indent="0" algn="justLow" eaLnBrk="1" hangingPunct="1">
              <a:lnSpc>
                <a:spcPct val="90000"/>
              </a:lnSpc>
              <a:buFontTx/>
              <a:buNone/>
            </a:pPr>
            <a:r>
              <a:rPr lang="fa-IR" sz="2400" smtClean="0">
                <a:cs typeface="B Homa" pitchFamily="2" charset="-78"/>
              </a:rPr>
              <a:t>اعدام كاري درست، يا نادرست است؟ آيا داشتن روابط جنسبي قبل از ازدواج (امريكا) درست يا نادرست است؟ كسي را در نظر آوريد كه قدرت را دوست دارد، آيا اين كار خوب است يا بد؟‌پاسخهايي كه به اين پرسشها داده مي شود، بار ارزشي دارد. </a:t>
            </a:r>
          </a:p>
          <a:p>
            <a:pPr marL="0" indent="0" algn="justLow" eaLnBrk="1" hangingPunct="1">
              <a:lnSpc>
                <a:spcPct val="90000"/>
              </a:lnSpc>
              <a:buFontTx/>
              <a:buNone/>
            </a:pPr>
            <a:r>
              <a:rPr lang="fa-IR" sz="2400" smtClean="0">
                <a:cs typeface="B Homa" pitchFamily="2" charset="-78"/>
              </a:rPr>
              <a:t>ارزشها نمايانگر عقايد اصولي هستند كه از نظر فردي يا اجتماعي نوعي رفتار (نسبت به مخالف) برتر شمرده مي شود. آنها نمايانگر ايمان و اعتقاد راسخ هستند مبني بر اين كه « از نظر شخص يا از ديد اجتماع، يك شيوه خاص رفتاري يا حالت غايي وجود، نسبت به شيوة آن رفتار يا حالت غايي وجود ديگري، برتري دارد. </a:t>
            </a:r>
          </a:p>
          <a:p>
            <a:pPr marL="0" indent="0" algn="justLow" eaLnBrk="1" hangingPunct="1">
              <a:lnSpc>
                <a:spcPct val="90000"/>
              </a:lnSpc>
              <a:buFontTx/>
              <a:buNone/>
            </a:pPr>
            <a:r>
              <a:rPr lang="fa-IR" sz="2400" smtClean="0">
                <a:cs typeface="B Homa" pitchFamily="2" charset="-78"/>
              </a:rPr>
              <a:t>ارزشها بيانگر داوريهاي بنيادي درباره ترجيح فردي يا اجتماعي يك رفتار يا حالت وجودي نسبت به رفتار يا حالت وجودي مخالف مي باشد. آنها حاوي يك عنصر قضاوتي درباره آنچه درست، خوب و مطلوب است، مي باشند. ارزشها هم داراي ويژگيهاي محتوايي و هم تراكم (شدت و قلت) مي باشند. </a:t>
            </a:r>
            <a:endParaRPr lang="en-US" sz="2400" smtClean="0">
              <a:cs typeface="B Homa" pitchFamily="2" charset="-78"/>
            </a:endParaRPr>
          </a:p>
        </p:txBody>
      </p:sp>
    </p:spTree>
  </p:cSld>
  <p:clrMapOvr>
    <a:masterClrMapping/>
  </p:clrMapOvr>
  <p:transition spd="med">
    <p:blinds/>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algn="r" eaLnBrk="1" hangingPunct="1"/>
            <a:r>
              <a:rPr lang="fa-IR" b="1" smtClean="0">
                <a:cs typeface="B Homa" pitchFamily="2" charset="-78"/>
              </a:rPr>
              <a:t>اهميت ارزشها :</a:t>
            </a:r>
            <a:endParaRPr lang="en-US" b="1" smtClean="0">
              <a:cs typeface="B Homa" pitchFamily="2" charset="-78"/>
            </a:endParaRPr>
          </a:p>
        </p:txBody>
      </p:sp>
      <p:sp>
        <p:nvSpPr>
          <p:cNvPr id="168963"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بديهي است كه اين تصورها يا ديدگاهها عاري از ارزش نيستند. برعكس، حاوي تعبيرها و تفسيرهايي از درستي يا نادرستي مي باشند. فراتر اينكه، آنها به اين مفهوم اند كه رفتارها يا پي آمدهاي خاصي، نسبت به بقيه برتري دارند، در نتيجه، ارزشها بر منطق و عينيت سايه مي افكنند و انها را تحت الشعاع قرار مي دهند. معمولا“ ارزشها بر نگرشها و رفتار اثر مي گذارند. </a:t>
            </a:r>
            <a:endParaRPr lang="en-US" sz="2800" smtClean="0">
              <a:cs typeface="B Homa" pitchFamily="2" charset="-78"/>
            </a:endParaRPr>
          </a:p>
        </p:txBody>
      </p:sp>
    </p:spTree>
  </p:cSld>
  <p:clrMapOvr>
    <a:masterClrMapping/>
  </p:clrMapOvr>
  <p:transition spd="slow">
    <p:blinds dir="vert"/>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algn="r" eaLnBrk="1" hangingPunct="1"/>
            <a:r>
              <a:rPr lang="fa-IR" sz="3600" b="1" smtClean="0">
                <a:cs typeface="B Homa" pitchFamily="2" charset="-78"/>
              </a:rPr>
              <a:t>منابع سيستم هاي ارزشي</a:t>
            </a:r>
            <a:r>
              <a:rPr lang="fa-IR" smtClean="0"/>
              <a:t> </a:t>
            </a:r>
            <a:endParaRPr lang="en-US" smtClean="0"/>
          </a:p>
        </p:txBody>
      </p:sp>
      <p:sp>
        <p:nvSpPr>
          <p:cNvPr id="169987"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منشاء ارزشها در كجا قرار دارد؟ بخش مهمي از آن موروثي است و بقيه به سبب وجود عواملي چون فرهنگ ملي، آموزشهاي پدر و مادر، معلمان، دوستان و ساير عوامل، محيطي است.</a:t>
            </a:r>
          </a:p>
          <a:p>
            <a:pPr marL="0" indent="0" algn="justLow" eaLnBrk="1" hangingPunct="1">
              <a:buFontTx/>
              <a:buNone/>
            </a:pPr>
            <a:r>
              <a:rPr lang="fa-IR" sz="2400" smtClean="0">
                <a:cs typeface="B Homa" pitchFamily="2" charset="-78"/>
              </a:rPr>
              <a:t>تحقيقي كه بر روي دوقلوها انجام شد (آنها در محيطهاي متفاوت بزرگ شدند) نشان داد كه حدود 40 درصد از تغييراتي كه در ارزشهاي مورد باور آنها پديد   مي آيد، ريشه ارثي دارد. بنابراين پدر و مادر در نوع ارزشهاي فرد نقش مهمي دارند و عومل محيطي اثرات شديدي بر نوع ارزشهاي فرد مي گذارند.</a:t>
            </a:r>
          </a:p>
          <a:p>
            <a:pPr marL="0" indent="0" algn="justLow" eaLnBrk="1" hangingPunct="1">
              <a:buFontTx/>
              <a:buNone/>
            </a:pPr>
            <a:r>
              <a:rPr lang="fa-IR" sz="2400" smtClean="0">
                <a:cs typeface="B Homa" pitchFamily="2" charset="-78"/>
              </a:rPr>
              <a:t>ارزشهاي فردي اصولا“ در نخستين سالهاي زندگي به وجود مي آيند و از پدر ومادر، معلم، دوست و ديگران كسب مي شوند. عقيده فرد درباره اين كه چه جيز درست يا نادرست است احتمالا“ ريشه در ديدگاهي دارد كه به وسيله پدر و مادر وي ابراز شده است. </a:t>
            </a:r>
            <a:endParaRPr lang="en-US" sz="2400" smtClean="0">
              <a:cs typeface="B Homa" pitchFamily="2" charset="-78"/>
            </a:endParaRPr>
          </a:p>
        </p:txBody>
      </p:sp>
    </p:spTree>
  </p:cSld>
  <p:clrMapOvr>
    <a:masterClrMapping/>
  </p:clrMapOvr>
  <p:transition spd="slow">
    <p:zoom dir="in"/>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algn="r" eaLnBrk="1" hangingPunct="1"/>
            <a:r>
              <a:rPr lang="fa-IR" b="1" smtClean="0">
                <a:cs typeface="B Homa" pitchFamily="2" charset="-78"/>
              </a:rPr>
              <a:t>انواع ارزش</a:t>
            </a:r>
            <a:r>
              <a:rPr lang="fa-IR" smtClean="0"/>
              <a:t> </a:t>
            </a:r>
            <a:endParaRPr lang="en-US" smtClean="0"/>
          </a:p>
        </p:txBody>
      </p:sp>
      <p:sp>
        <p:nvSpPr>
          <p:cNvPr id="171011" name="Rectangle 3"/>
          <p:cNvSpPr>
            <a:spLocks noGrp="1" noChangeArrowheads="1"/>
          </p:cNvSpPr>
          <p:nvPr>
            <p:ph type="body" idx="1"/>
          </p:nvPr>
        </p:nvSpPr>
        <p:spPr/>
        <p:txBody>
          <a:bodyPr/>
          <a:lstStyle/>
          <a:p>
            <a:pPr marL="0" indent="0" algn="justLow" eaLnBrk="1" hangingPunct="1">
              <a:lnSpc>
                <a:spcPct val="90000"/>
              </a:lnSpc>
              <a:buFontTx/>
              <a:buNone/>
            </a:pPr>
            <a:r>
              <a:rPr lang="fa-IR" sz="2000" smtClean="0">
                <a:cs typeface="B Homa" pitchFamily="2" charset="-78"/>
              </a:rPr>
              <a:t>شايد در اينجا كار درست اين باشد كه انواع يا گونه هايي از ارزش را معرفي كنيم. مهمترين كاري كه در زمينه طبقه بندي ارزشها انجام شد به وسيله ال پرت و همكارانش صورت گرفت. آنان شش نوع ارزش را شناسايي كردند : </a:t>
            </a:r>
          </a:p>
          <a:p>
            <a:pPr marL="0" indent="0" algn="justLow" eaLnBrk="1" hangingPunct="1">
              <a:lnSpc>
                <a:spcPct val="90000"/>
              </a:lnSpc>
              <a:buFontTx/>
              <a:buNone/>
            </a:pPr>
            <a:r>
              <a:rPr lang="fa-IR" sz="2000" smtClean="0">
                <a:cs typeface="B Homa" pitchFamily="2" charset="-78"/>
              </a:rPr>
              <a:t>1. نظري . صاحبان اين ارزش به مساله كشف حقيقت (از طريق روش منطقي) اهميت زيادي مي دهند.</a:t>
            </a:r>
          </a:p>
          <a:p>
            <a:pPr marL="0" indent="0" algn="justLow" eaLnBrk="1" hangingPunct="1">
              <a:lnSpc>
                <a:spcPct val="90000"/>
              </a:lnSpc>
              <a:buFontTx/>
              <a:buNone/>
            </a:pPr>
            <a:r>
              <a:rPr lang="fa-IR" sz="2000" smtClean="0">
                <a:cs typeface="B Homa" pitchFamily="2" charset="-78"/>
              </a:rPr>
              <a:t>2. اقتصادي . دارندگان اين ارزش بر مساله مفيد بودن و عملي بودن تاكيد مي كنند. </a:t>
            </a:r>
          </a:p>
          <a:p>
            <a:pPr marL="0" indent="0" algn="justLow" eaLnBrk="1" hangingPunct="1">
              <a:lnSpc>
                <a:spcPct val="90000"/>
              </a:lnSpc>
              <a:buFontTx/>
              <a:buNone/>
            </a:pPr>
            <a:r>
              <a:rPr lang="fa-IR" sz="2000" smtClean="0">
                <a:cs typeface="B Homa" pitchFamily="2" charset="-78"/>
              </a:rPr>
              <a:t>3. زيبايي. دارنده اين احساس به شكل و هماهنگي ارزش زيادي مي دهد.</a:t>
            </a:r>
          </a:p>
          <a:p>
            <a:pPr marL="0" indent="0" algn="justLow" eaLnBrk="1" hangingPunct="1">
              <a:lnSpc>
                <a:spcPct val="90000"/>
              </a:lnSpc>
              <a:buFontTx/>
              <a:buNone/>
            </a:pPr>
            <a:r>
              <a:rPr lang="fa-IR" sz="2000" smtClean="0">
                <a:cs typeface="B Homa" pitchFamily="2" charset="-78"/>
              </a:rPr>
              <a:t>4. اجتماعي. كسي كه چنين ارزشي دارد، عشق ورزيدن به مردم را مهم مي شمارد.</a:t>
            </a:r>
          </a:p>
          <a:p>
            <a:pPr marL="0" indent="0" algn="justLow" eaLnBrk="1" hangingPunct="1">
              <a:lnSpc>
                <a:spcPct val="90000"/>
              </a:lnSpc>
              <a:buFontTx/>
              <a:buNone/>
            </a:pPr>
            <a:r>
              <a:rPr lang="fa-IR" sz="2000" smtClean="0">
                <a:cs typeface="B Homa" pitchFamily="2" charset="-78"/>
              </a:rPr>
              <a:t>5. سياسي. دارندگان اين ارزش به مساله كسب قدرت و اعمال نفوذ توجه زيادي مي كنند.</a:t>
            </a:r>
          </a:p>
          <a:p>
            <a:pPr marL="0" indent="0" algn="justLow" eaLnBrk="1" hangingPunct="1">
              <a:lnSpc>
                <a:spcPct val="90000"/>
              </a:lnSpc>
              <a:buFontTx/>
              <a:buNone/>
            </a:pPr>
            <a:r>
              <a:rPr lang="fa-IR" sz="2000" smtClean="0">
                <a:cs typeface="B Homa" pitchFamily="2" charset="-78"/>
              </a:rPr>
              <a:t>6. ديني. صاحب اين ارزش به وحدت تجربه و درك همه عالم خلقت به عنوان يك كل توجه   مي كند. </a:t>
            </a:r>
            <a:endParaRPr lang="en-US" sz="2000" smtClean="0">
              <a:cs typeface="B Homa" pitchFamily="2" charset="-78"/>
            </a:endParaRPr>
          </a:p>
        </p:txBody>
      </p:sp>
    </p:spTree>
  </p:cSld>
  <p:clrMapOvr>
    <a:masterClrMapping/>
  </p:clrMapOvr>
  <p:transition spd="slow">
    <p:zoom/>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algn="r" eaLnBrk="1" hangingPunct="1"/>
            <a:r>
              <a:rPr lang="fa-IR" b="1" smtClean="0">
                <a:cs typeface="B Homa" pitchFamily="2" charset="-78"/>
              </a:rPr>
              <a:t>تحقيق ارزشي راكيچ</a:t>
            </a:r>
            <a:r>
              <a:rPr lang="fa-IR" smtClean="0"/>
              <a:t> </a:t>
            </a:r>
            <a:endParaRPr lang="en-US" smtClean="0"/>
          </a:p>
        </p:txBody>
      </p:sp>
      <p:sp>
        <p:nvSpPr>
          <p:cNvPr id="172035"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ميلتون راكيچ تحقيقي از نوع پيمايشي يا زمينه يابي دربارة‌ ارزشها انجام داد. در اين تحقيق دو مجموعة ارزشي مورد توجه قرار گرفت كه هر يك از آنها از 18 نوع ارزش تشكيل مي شد. اين پژوهشگر يك دسته را ارزشهاي نهايي ناميد و مقصود از آن هدف غايي و نهايي است كه انسان در پي دستيابي به آن است (هدف غايي هستي يا بودن). اينها عبارت اند از هدفهايي كه انسان در طول زندگي خود آرزوي رسيدن به آنها را مي كند. گروه ديگري كه او آنها را ارزشهاي ابزاري يا وسيله اي نام نهاد عبارت اند از شيوه هاي برتر رفتاري يا وسيله اي براي رسيدن به هدفهاي نهايي. </a:t>
            </a:r>
            <a:endParaRPr lang="en-US" sz="2400" smtClean="0">
              <a:cs typeface="B Homa" pitchFamily="2" charset="-78"/>
            </a:endParaRPr>
          </a:p>
        </p:txBody>
      </p:sp>
    </p:spTree>
  </p:cSld>
  <p:clrMapOvr>
    <a:masterClrMapping/>
  </p:clrMapOvr>
  <p:transition spd="slow">
    <p:checker dir="vert"/>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457200" y="274638"/>
            <a:ext cx="8229600" cy="633412"/>
          </a:xfrm>
        </p:spPr>
        <p:txBody>
          <a:bodyPr/>
          <a:lstStyle/>
          <a:p>
            <a:pPr eaLnBrk="1" hangingPunct="1"/>
            <a:r>
              <a:rPr lang="fa-IR" sz="2000" smtClean="0">
                <a:cs typeface="B Homa" pitchFamily="2" charset="-78"/>
              </a:rPr>
              <a:t>ارزشهاي ابزاري و غايي، از تحقيق ارزشي راكيج</a:t>
            </a:r>
            <a:r>
              <a:rPr lang="fa-IR" sz="4000" smtClean="0"/>
              <a:t> </a:t>
            </a:r>
            <a:endParaRPr lang="en-US" sz="4000" smtClean="0"/>
          </a:p>
        </p:txBody>
      </p:sp>
      <p:graphicFrame>
        <p:nvGraphicFramePr>
          <p:cNvPr id="223352" name="Group 120"/>
          <p:cNvGraphicFramePr>
            <a:graphicFrameLocks noGrp="1"/>
          </p:cNvGraphicFramePr>
          <p:nvPr>
            <p:ph idx="1"/>
          </p:nvPr>
        </p:nvGraphicFramePr>
        <p:xfrm>
          <a:off x="468313" y="981075"/>
          <a:ext cx="8147050" cy="5668963"/>
        </p:xfrm>
        <a:graphic>
          <a:graphicData uri="http://schemas.openxmlformats.org/drawingml/2006/table">
            <a:tbl>
              <a:tblPr rtl="1"/>
              <a:tblGrid>
                <a:gridCol w="4073525"/>
                <a:gridCol w="4073525"/>
              </a:tblGrid>
              <a:tr h="3048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ارزشهاي نهايي</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ارزشهاي ابزاري</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يك زندگي راحت (يك زندگي پرنعمت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جاه طلبي (سخت كوشي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82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يك زندگي پر هيجان (زندگي پرتحرك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ديد باز (ديدگاه وسيع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احساس كمبود نكردن (جاودانه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توانا (شايسته ، اثر بخش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دنياي صلح آميز (بدون جنگ و برخورد)</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شاد (با مسرت، خوشحال )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دنيايي پر از زيبايي (طبيعت زيبا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تميز (بدون آلودگي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مساوات و برابري (فرصت برابر براي همه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با جسارت (داشتن اعتقاد راسخ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امنيت خانواده (مراقبت از نزديكان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گذشت و ايثار (عفو و گذشت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آزادي (استقلال و انتخاب آزاد)</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ياري كردن (براي رفاه ديگران كاركردن)</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سعادت (احساس رضايت كردن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با صداقت (صميمي و راستگو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آرامش خاطر (نداشتن تضاد دروني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خيال پرداز (خلاق و با شهامت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وارسته (روحيه صميمي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مستقل (متكي به نفس ، خود كفا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امنيت ملي (مصون از حمله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هوشمند ( با فراست، اهل فكر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با نشاط (داشتن زندگي پر لزت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اهل منطق (معقول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رستگاري (حيات جاودان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دوست داشتني (مهربان و صميمي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احترام به خود</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فرمانبردار (وظيفه شناس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شهرت اجتماعي (كسب احترام و تحسين و ستايش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900" b="0" i="0" u="none" strike="noStrike" cap="none" normalizeH="0" baseline="0" smtClean="0">
                          <a:ln>
                            <a:noFill/>
                          </a:ln>
                          <a:solidFill>
                            <a:schemeClr val="tx1"/>
                          </a:solidFill>
                          <a:effectLst/>
                          <a:latin typeface="Arial" pitchFamily="34" charset="0"/>
                          <a:cs typeface="B Homa" pitchFamily="2" charset="-78"/>
                        </a:rPr>
                        <a:t>مودب (خوش مرام )</a:t>
                      </a:r>
                      <a:endParaRPr kumimoji="0" lang="en-US" sz="9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دوستي واقعي (دست برنداشتن از دوست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با مسئوليت (وابسته، قابل اعتماد)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عاقل  (كامل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خود كنترل (خوددار، خودمدار)</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comb dir="vert"/>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pPr algn="r" eaLnBrk="1" hangingPunct="1"/>
            <a:r>
              <a:rPr lang="fa-IR" smtClean="0">
                <a:cs typeface="B Homa" pitchFamily="2" charset="-78"/>
              </a:rPr>
              <a:t>نگرشها :</a:t>
            </a:r>
            <a:r>
              <a:rPr lang="fa-IR" smtClean="0"/>
              <a:t>‌</a:t>
            </a:r>
            <a:endParaRPr lang="en-US" smtClean="0">
              <a:cs typeface="B Homa" pitchFamily="2" charset="-78"/>
            </a:endParaRPr>
          </a:p>
        </p:txBody>
      </p:sp>
      <p:sp>
        <p:nvSpPr>
          <p:cNvPr id="174083" name="Rectangle 3"/>
          <p:cNvSpPr>
            <a:spLocks noGrp="1" noChangeArrowheads="1"/>
          </p:cNvSpPr>
          <p:nvPr>
            <p:ph type="body" idx="1"/>
          </p:nvPr>
        </p:nvSpPr>
        <p:spPr/>
        <p:txBody>
          <a:bodyPr/>
          <a:lstStyle/>
          <a:p>
            <a:pPr marL="0" indent="0" algn="justLow" eaLnBrk="1" hangingPunct="1">
              <a:lnSpc>
                <a:spcPct val="90000"/>
              </a:lnSpc>
              <a:buFontTx/>
              <a:buNone/>
            </a:pPr>
            <a:r>
              <a:rPr lang="fa-IR" sz="1800" smtClean="0">
                <a:cs typeface="B Homa" pitchFamily="2" charset="-78"/>
              </a:rPr>
              <a:t>نگرش نظري است كه درباره افراد، چيزها يا رويدادها ابراز ميگردد.</a:t>
            </a:r>
            <a:r>
              <a:rPr lang="en-US" sz="1800" smtClean="0">
                <a:cs typeface="B Homa" pitchFamily="2" charset="-78"/>
              </a:rPr>
              <a:t> </a:t>
            </a:r>
            <a:r>
              <a:rPr lang="fa-IR" sz="1800" smtClean="0">
                <a:cs typeface="B Homa" pitchFamily="2" charset="-78"/>
              </a:rPr>
              <a:t> و منعكس كننده نوع احساس فرد درباره آن است. هنگامي كه من مي گويم :‌« من كارم را دوست دارم»، نگرش خود را درباره كارم ابراز مي كنم.</a:t>
            </a:r>
          </a:p>
          <a:p>
            <a:pPr marL="0" indent="0" algn="justLow" eaLnBrk="1" hangingPunct="1">
              <a:lnSpc>
                <a:spcPct val="90000"/>
              </a:lnSpc>
              <a:buFontTx/>
              <a:buNone/>
            </a:pPr>
            <a:r>
              <a:rPr lang="fa-IR" sz="1800" smtClean="0">
                <a:cs typeface="B Homa" pitchFamily="2" charset="-78"/>
              </a:rPr>
              <a:t>نگرش درست همانند ارزش نيست. در مقايسه با نگرش، ارزش وسيع تر و پردامنه تر است و مفهوم جامع تري دارد. بنابراين، نگرش (در مقايسه با ارزش ) خصوصي تر است.</a:t>
            </a:r>
          </a:p>
          <a:p>
            <a:pPr marL="0" indent="0" algn="justLow" eaLnBrk="1" hangingPunct="1">
              <a:lnSpc>
                <a:spcPct val="90000"/>
              </a:lnSpc>
              <a:buFontTx/>
              <a:buNone/>
            </a:pPr>
            <a:r>
              <a:rPr lang="fa-IR" sz="1800" smtClean="0">
                <a:cs typeface="B Homa" pitchFamily="2" charset="-78"/>
              </a:rPr>
              <a:t>ارزش در خود يك نوع بار مثبت دارد و وجهه حقانيت يا مطلوبيت به خود مي گيرد. به اين جمله توجه كنيد  «تبعيض بد است، اين عبارت منعكس كننده ارزشهاي يك نفر است، ولي جمله ديگري مثل :« من طرفدار اجراي يك برنامه مثبت در جهت گزينش، استخدام و آموزش زبان هستم، كه در سازمانم به اجرا در آيد، يك نگرش مي باشد.</a:t>
            </a:r>
          </a:p>
          <a:p>
            <a:pPr marL="0" indent="0" algn="justLow" eaLnBrk="1" hangingPunct="1">
              <a:lnSpc>
                <a:spcPct val="90000"/>
              </a:lnSpc>
              <a:buFontTx/>
              <a:buNone/>
            </a:pPr>
            <a:r>
              <a:rPr lang="fa-IR" sz="1800" smtClean="0">
                <a:cs typeface="B Homa" pitchFamily="2" charset="-78"/>
              </a:rPr>
              <a:t>در حالي كه ارزش و نگرش با هم تفاوت دارند، ولي رابطة بين آنها بسيار نزديك است. در تحقيق جامعي كه دربارة رابطة متقابل مسائل ارزشي ناهمگون (كه در برگيرنده حقوق سياهان و فقرا، امنيت خانوادگي، رسيدگي به فقرا، پاكيزگي، خيال پرداري و فرمانبرداري بود) انجام پذيرفت، مشخص شد ارزش و نگرش همبستگي معني داري با هم دارند. محقق طرح مزبور چنين نتيجه گرفت كه هر نگرش با يك مجموعه ارزشي، رابطه تنگاتنگ دارد. براساس اين دستاورد مي توان نگرش افراد و در بسياري از موارد رفتار آنان را توجيه كرد ولي متاسفانه هنوز نمي توان گفت كه كدام ارزش زمينه كدام نگرش و كدام رفتار را فراهم مي آورد. </a:t>
            </a:r>
            <a:endParaRPr lang="en-US" sz="1800" smtClean="0">
              <a:cs typeface="B Homa" pitchFamily="2" charset="-78"/>
            </a:endParaRPr>
          </a:p>
        </p:txBody>
      </p:sp>
    </p:spTree>
  </p:cSld>
  <p:clrMapOvr>
    <a:masterClrMapping/>
  </p:clrMapOvr>
  <p:transition spd="slow">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r" eaLnBrk="1" hangingPunct="1"/>
            <a:r>
              <a:rPr lang="fa-IR" smtClean="0">
                <a:cs typeface="B Homa" pitchFamily="2" charset="-78"/>
              </a:rPr>
              <a:t>كنترل :</a:t>
            </a:r>
            <a:endParaRPr lang="en-US" smtClean="0">
              <a:cs typeface="B Homa" pitchFamily="2" charset="-78"/>
            </a:endParaRPr>
          </a:p>
        </p:txBody>
      </p:sp>
      <p:sp>
        <p:nvSpPr>
          <p:cNvPr id="20483" name="Rectangle 3"/>
          <p:cNvSpPr>
            <a:spLocks noGrp="1" noChangeArrowheads="1"/>
          </p:cNvSpPr>
          <p:nvPr>
            <p:ph type="body" idx="1"/>
          </p:nvPr>
        </p:nvSpPr>
        <p:spPr/>
        <p:txBody>
          <a:bodyPr/>
          <a:lstStyle/>
          <a:p>
            <a:pPr marL="0" indent="0" algn="just" eaLnBrk="1" hangingPunct="1">
              <a:buFontTx/>
              <a:buNone/>
            </a:pPr>
            <a:r>
              <a:rPr lang="fa-IR" sz="2400" smtClean="0">
                <a:cs typeface="B Homa" pitchFamily="2" charset="-78"/>
              </a:rPr>
              <a:t>آخرين وظيفه اي كه بر عهدة مدير است كنترل ناميده ميشود. پس از تعيين هدفها، برنامه ها تنظيم ميشوند، ساختار سازماني ترسيم و مشخص مي شود، افراد استخدام مي گردند، به آنان آموزش داده ميشود و در نهايت وسايل تشويق و انگيزة آنان فراهم مي گردد، ولي باز هم امكان آن هست كه هدف تامين نشود. براي مطمئن شدن از اين كه امور طبق برنامه انجام شده است، مديريت سازمان بايد عملكرد ها را زير نظر داشته باشد. عملكرد واقعي بايد با هدفهايي كه از پيش تعيين شده، مقايسه شود. اگر انحراف زيادي از اين بابت، به وجود آمده باشد، وظيفة مدير اين است كه مجددا“ امور را در مسير اصلي خود قرار دهد. اين نظارت و مقايسه عملكردها با هدفهاي از پيش تعيين شده را كه در نهايت منجر به رفع انحرافها مي شود، كنترل مي نامند.  </a:t>
            </a:r>
            <a:endParaRPr lang="en-US" sz="2400" smtClean="0">
              <a:cs typeface="B Homa" pitchFamily="2" charset="-78"/>
            </a:endParaRPr>
          </a:p>
        </p:txBody>
      </p:sp>
    </p:spTree>
  </p:cSld>
  <p:clrMapOvr>
    <a:masterClrMapping/>
  </p:clrMapOvr>
  <p:transition spd="slow">
    <p:cover dir="ld"/>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algn="r" eaLnBrk="1" hangingPunct="1"/>
            <a:r>
              <a:rPr lang="fa-IR" smtClean="0">
                <a:cs typeface="B Homa" pitchFamily="2" charset="-78"/>
              </a:rPr>
              <a:t>منابع نگرش :</a:t>
            </a:r>
            <a:endParaRPr lang="en-US" smtClean="0">
              <a:cs typeface="B Homa" pitchFamily="2" charset="-78"/>
            </a:endParaRPr>
          </a:p>
        </p:txBody>
      </p:sp>
      <p:sp>
        <p:nvSpPr>
          <p:cNvPr id="175107"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نگرش هم چون ارزش از پدر و مادر، معلم و اعضاي گروه (كه فرد به آن بستگي دارد) كسب ميشود</a:t>
            </a:r>
            <a:r>
              <a:rPr lang="en-US" sz="2000" smtClean="0">
                <a:cs typeface="B Homa" pitchFamily="2" charset="-78"/>
              </a:rPr>
              <a:t> </a:t>
            </a:r>
            <a:r>
              <a:rPr lang="fa-IR" sz="2000" smtClean="0">
                <a:cs typeface="B Homa" pitchFamily="2" charset="-78"/>
              </a:rPr>
              <a:t>. فرد در نخستين سالهاي زندگي ايش با توجه به آنچه آن را ستايش مي كند، به آن احترام مي گذارد، يا حتي از آن مي ترسد، شروع به الگوسازي مي نمايد. انسان شيوة رفتار خانواده و دوستان خود را مشاهده كرده و نگرشها و رفتار خود را با آنان هماهنگ مي كند. مردم نگرش افراد مشهور يا نگرش كساني را كه مورد تحسين و ستايش قرار مي دهند، برعكس ارزش، نگرش ثبات كمتري دارد و به آن اندازه پايدار نيست. براث مثال، در پيامهاي تبليغاتي سعي مي شود تا نگرش افراد نسبت به نوعي كالا يا خدمات تغييركند.</a:t>
            </a:r>
          </a:p>
          <a:p>
            <a:pPr marL="0" indent="0" algn="justLow" eaLnBrk="1" hangingPunct="1">
              <a:buFontTx/>
              <a:buNone/>
            </a:pPr>
            <a:r>
              <a:rPr lang="fa-IR" sz="2000" smtClean="0">
                <a:cs typeface="B Homa" pitchFamily="2" charset="-78"/>
              </a:rPr>
              <a:t>نگرش در سازمان، از آن جهت اهميت دارد كه مي تواند بر رفتار فرد اثر بگذارد.   </a:t>
            </a:r>
            <a:endParaRPr lang="en-US" sz="2000" smtClean="0">
              <a:cs typeface="B Homa" pitchFamily="2" charset="-78"/>
            </a:endParaRPr>
          </a:p>
        </p:txBody>
      </p:sp>
    </p:spTree>
  </p:cSld>
  <p:clrMapOvr>
    <a:masterClrMapping/>
  </p:clrMapOvr>
  <p:transition spd="med">
    <p:comb dir="vert"/>
  </p:transition>
</p:sld>
</file>

<file path=ppt/slides/slide17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pPr algn="r" eaLnBrk="1" hangingPunct="1"/>
            <a:r>
              <a:rPr lang="fa-IR" sz="3200" smtClean="0">
                <a:cs typeface="B Homa" pitchFamily="2" charset="-78"/>
              </a:rPr>
              <a:t>رابطه بين نگرش و رفتار</a:t>
            </a:r>
            <a:r>
              <a:rPr lang="fa-IR" smtClean="0"/>
              <a:t> </a:t>
            </a:r>
            <a:endParaRPr lang="en-US" smtClean="0"/>
          </a:p>
        </p:txBody>
      </p:sp>
      <p:sp>
        <p:nvSpPr>
          <p:cNvPr id="176131" name="Rectangle 3"/>
          <p:cNvSpPr>
            <a:spLocks noGrp="1" noChangeArrowheads="1"/>
          </p:cNvSpPr>
          <p:nvPr>
            <p:ph type="body" idx="1"/>
          </p:nvPr>
        </p:nvSpPr>
        <p:spPr/>
        <p:txBody>
          <a:bodyPr/>
          <a:lstStyle/>
          <a:p>
            <a:pPr marL="0" indent="0" algn="justLow" eaLnBrk="1" hangingPunct="1">
              <a:buFontTx/>
              <a:buNone/>
            </a:pPr>
            <a:r>
              <a:rPr lang="fa-IR" sz="1800" smtClean="0">
                <a:cs typeface="B Homa" pitchFamily="2" charset="-78"/>
              </a:rPr>
              <a:t>همواره گفته ايم كه نگرش بر رفتار اثر مي گذارد. در نخستين تحقيقي كه بر روي نگرش انجام شد، فرض بر اين گذاشته شد كه نگرش با رفتار يك رابطه علت و معلولي دارد، يعني نگرش افراد تعيين كننده نوع كردار آنهاست، عقل سليم هم وجود چنين رابطه اي را تاييد مي كند. اين امر غيرمعقول نيست كه افراد به آن دسته از برنامه هاي تلويزيوني نگاه كنند كه مي گويند آنها را دوست دارند يا كاركنان شركت از انجام كارهايي كه دوست ندارند، شانه خالي كنند.</a:t>
            </a:r>
          </a:p>
          <a:p>
            <a:pPr marL="0" indent="0" algn="justLow" eaLnBrk="1" hangingPunct="1">
              <a:buFontTx/>
              <a:buNone/>
            </a:pPr>
            <a:r>
              <a:rPr lang="fa-IR" sz="1800" smtClean="0">
                <a:cs typeface="B Homa" pitchFamily="2" charset="-78"/>
              </a:rPr>
              <a:t>با توجه به ارزيابي تعدادي از تحقيقاتي كه روي موضوع « رابطه بين نگرش و رفتار» انجام شده بود، اين نتيجه بدست آمد كه نگرش با رفتار، رابطه مستحكمي ندارد. تحقيقي كه به تازگي انجام شده نشان داد كه با به حساب آوردن متغيرهاي تعديل كننده، رابطه بين نگرش و رفتار بهبود مي يابد.</a:t>
            </a:r>
          </a:p>
          <a:p>
            <a:pPr marL="0" indent="0" algn="justLow" eaLnBrk="1" hangingPunct="1">
              <a:buFontTx/>
              <a:buNone/>
            </a:pPr>
            <a:r>
              <a:rPr lang="fa-IR" sz="1800" smtClean="0">
                <a:cs typeface="B Homa" pitchFamily="2" charset="-78"/>
              </a:rPr>
              <a:t> </a:t>
            </a:r>
            <a:endParaRPr lang="en-US" sz="1800" smtClean="0">
              <a:cs typeface="B Homa" pitchFamily="2" charset="-78"/>
            </a:endParaRPr>
          </a:p>
        </p:txBody>
      </p:sp>
    </p:spTree>
  </p:cSld>
  <p:clrMapOvr>
    <a:masterClrMapping/>
  </p:clrMapOvr>
  <p:transition spd="slow">
    <p:cover dir="d"/>
  </p:transition>
</p:sld>
</file>

<file path=ppt/slides/slide17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algn="r" eaLnBrk="1" hangingPunct="1"/>
            <a:r>
              <a:rPr lang="fa-IR" sz="3600" smtClean="0">
                <a:cs typeface="B Homa" pitchFamily="2" charset="-78"/>
              </a:rPr>
              <a:t>متغيرهاي تعديل كننده :</a:t>
            </a:r>
            <a:r>
              <a:rPr lang="fa-IR" sz="3600" smtClean="0"/>
              <a:t>‌</a:t>
            </a:r>
            <a:endParaRPr lang="en-US" sz="3600" smtClean="0">
              <a:cs typeface="B Homa" pitchFamily="2" charset="-78"/>
            </a:endParaRPr>
          </a:p>
        </p:txBody>
      </p:sp>
      <p:sp>
        <p:nvSpPr>
          <p:cNvPr id="177155"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براي تعيين رابطه بين نگرش و رفتار بهتر است كه از نگرشهاي خاص و رفتارهاي ويژه استفاده كرد. گفت و گو دربارة نگرش يك نفر مبني بر اين كه «بايد در حفظ محيط زيست كوشيد» و نگرش فرد ديگري مبني بر «بازيافت مواد» دو موضوع متفاوت است. براي اينكه بتوان نشان داد كه بين نگرش و رفتار رابطه مستحكمي وجود دارد بايد نگرشهاي خاصي را اندازه گيري كرد و به رفتارهاي خاصي (در آن رابطه ) توجه نمود. </a:t>
            </a:r>
          </a:p>
          <a:p>
            <a:pPr marL="0" indent="0" algn="justLow" eaLnBrk="1" hangingPunct="1">
              <a:buFontTx/>
              <a:buNone/>
            </a:pPr>
            <a:r>
              <a:rPr lang="fa-IR" sz="2000" smtClean="0">
                <a:cs typeface="B Homa" pitchFamily="2" charset="-78"/>
              </a:rPr>
              <a:t>از ديگر عوامل تعديل كننده،‌ محدوديتهاي اجتماعي بر رفتار است. تفاوت بين نگرش و رفتار فرد ممكن است از آن جهت به وجود آيد كه فشارهاي اجتماعي او را وادار كند نوع ويژه اي از رفتار را پيش گيرد. </a:t>
            </a:r>
          </a:p>
          <a:p>
            <a:pPr marL="0" indent="0" algn="justLow" eaLnBrk="1" hangingPunct="1">
              <a:buFontTx/>
              <a:buNone/>
            </a:pPr>
            <a:r>
              <a:rPr lang="fa-IR" sz="2000" smtClean="0">
                <a:cs typeface="B Homa" pitchFamily="2" charset="-78"/>
              </a:rPr>
              <a:t>تجربه اي كه فرد در رابطه با نگرش مورد بحثر به دست مي آورد يكي ديگر از متغيرهاي تعديل كننده به حساب مي آيد. اگر نگرش مورد بحث چيزي باشد كه فرد در آن باره تجربه اي داشته باشد، احتمالا“ بين نگرش و رفتار رابطه مستحكم تري به وجود خواهد آورد. </a:t>
            </a:r>
            <a:endParaRPr lang="en-US" sz="2000" smtClean="0">
              <a:cs typeface="B Homa" pitchFamily="2" charset="-78"/>
            </a:endParaRPr>
          </a:p>
        </p:txBody>
      </p:sp>
    </p:spTree>
  </p:cSld>
  <p:clrMapOvr>
    <a:masterClrMapping/>
  </p:clrMapOvr>
  <p:transition spd="med">
    <p:cover dir="r"/>
  </p:transition>
</p:sld>
</file>

<file path=ppt/slides/slide17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algn="r" eaLnBrk="1" hangingPunct="1"/>
            <a:r>
              <a:rPr lang="fa-IR" smtClean="0">
                <a:cs typeface="B Homa" pitchFamily="2" charset="-78"/>
              </a:rPr>
              <a:t>نظريه ادراك خويشتن :</a:t>
            </a:r>
            <a:endParaRPr lang="en-US" smtClean="0">
              <a:cs typeface="B Homa" pitchFamily="2" charset="-78"/>
            </a:endParaRPr>
          </a:p>
        </p:txBody>
      </p:sp>
      <p:sp>
        <p:nvSpPr>
          <p:cNvPr id="178179" name="Rectangle 3"/>
          <p:cNvSpPr>
            <a:spLocks noGrp="1" noChangeArrowheads="1"/>
          </p:cNvSpPr>
          <p:nvPr>
            <p:ph type="body" idx="1"/>
          </p:nvPr>
        </p:nvSpPr>
        <p:spPr/>
        <p:txBody>
          <a:bodyPr/>
          <a:lstStyle/>
          <a:p>
            <a:pPr marL="0" indent="0" algn="justLow" eaLnBrk="1" hangingPunct="1">
              <a:buFontTx/>
              <a:buNone/>
            </a:pPr>
            <a:r>
              <a:rPr lang="fa-IR" sz="1600" smtClean="0">
                <a:cs typeface="B Homa" pitchFamily="2" charset="-78"/>
              </a:rPr>
              <a:t>اگر چه نتيجة بيشتر تحقيقات نشان مي دهد كه بين نگرش و رفتار فرد يك رابطه مثبت وجود دارد. يعني نگرش بر رفتار اثر مي گذارد. ولي پيش از اين كه متغيرهاي تعديل كننده اثرات خود را نشان دهند، اين رابطه نمي تواند چندان مستحكم باشد، اين امر باعث شده است كه برخي از پژوهشگران جهت ديگري را در پيش گيرند، يعني در پي آن برآمده اند تا ببينند كه آيا رفتار برنگرش اثر مي گذارد يا خير. اين ديدگاه را نظرية ادراك خويشتن مي نامند و نتايج چشكگيري از آن به دست آمده است. اين نظريه را به صورت مختصر بررسي مي كنيم.</a:t>
            </a:r>
          </a:p>
          <a:p>
            <a:pPr marL="0" indent="0" algn="justLow" eaLnBrk="1" hangingPunct="1">
              <a:buFontTx/>
              <a:buNone/>
            </a:pPr>
            <a:r>
              <a:rPr lang="fa-IR" sz="1600" smtClean="0">
                <a:cs typeface="B Homa" pitchFamily="2" charset="-78"/>
              </a:rPr>
              <a:t>هنگامي كه پرسشي در زمينة نگرش فرد دربارة موضوع يا چيز خاصي مطرح شود. فرد رفتاري را به ياد مي آورد كه با آن چيز يا موضوع خاص مربوط مي شود و سپس دربارة نگرش خود، از رفتار گذشته به نتيجه خاصي مي رسد. بنابراين، اگر درباره احساس و نگرش يك نفر نسبت به وجود نامش در فهرست كاركنان شركت عظيم نفتي اكسان، سئوال شود احتمالا“ چنين فكر ميكند ، «‌بيش از 10 سال در آن شركت كار مي كردم، پس بايد آن را دوست بدارم»! سپس در نظرية ادراك خويشتن اين گونه استدلال ميشود كه پس از يك واقعيت، براي معني بخشيدن به اقدامي كه قبلا“ انجام شده از پديده نگرش استفاده مي شود (و نه به عنوان وسيله اي كه پيش از يك عمل قرار مي گيرد و راهنماي عملياتي     مي گردد). </a:t>
            </a:r>
          </a:p>
          <a:p>
            <a:pPr marL="0" indent="0" algn="justLow" eaLnBrk="1" hangingPunct="1">
              <a:buFontTx/>
              <a:buNone/>
            </a:pPr>
            <a:r>
              <a:rPr lang="fa-IR" sz="1600" smtClean="0">
                <a:cs typeface="B Homa" pitchFamily="2" charset="-78"/>
              </a:rPr>
              <a:t>نظريه ادراك خويشتن به شدت مورد تاييد قرار گرفته است در حالي كه از گذشته هاي دور، معمولا“ بين نگرش و رفتار رابطه مثبتي وجود داشته، ولي هيچگاه اين رابطه مستحكم نبوده است. برعكس، رابطه بين رفتار و نگرش بسيار مستحكم است.</a:t>
            </a:r>
          </a:p>
          <a:p>
            <a:pPr marL="0" indent="0" algn="justLow" eaLnBrk="1" hangingPunct="1">
              <a:buFontTx/>
              <a:buNone/>
            </a:pPr>
            <a:r>
              <a:rPr lang="fa-IR" sz="1600" smtClean="0">
                <a:cs typeface="B Homa" pitchFamily="2" charset="-78"/>
              </a:rPr>
              <a:t>چه نتيجه اي مي توانيم بگيريم؟‌چنين به نظر مي رسد كه افراد درباره توجيه آنچه انجام داده اند بسيار خوب عمل مي كنند، ولي براي انجام آنچه مي توان آن را توجيه كرد ( و دلايلي ارائه نمود) خوب عمل نمي كنند. </a:t>
            </a:r>
          </a:p>
          <a:p>
            <a:pPr marL="0" indent="0" algn="justLow" eaLnBrk="1" hangingPunct="1">
              <a:buFontTx/>
              <a:buNone/>
            </a:pPr>
            <a:endParaRPr lang="fa-IR" sz="1600" smtClean="0">
              <a:cs typeface="B Homa" pitchFamily="2" charset="-78"/>
            </a:endParaRPr>
          </a:p>
          <a:p>
            <a:pPr marL="0" indent="0" algn="justLow" eaLnBrk="1" hangingPunct="1">
              <a:buFontTx/>
              <a:buNone/>
            </a:pPr>
            <a:endParaRPr lang="en-US" sz="1600" smtClean="0">
              <a:cs typeface="B Homa" pitchFamily="2" charset="-78"/>
            </a:endParaRPr>
          </a:p>
        </p:txBody>
      </p:sp>
    </p:spTree>
  </p:cSld>
  <p:clrMapOvr>
    <a:masterClrMapping/>
  </p:clrMapOvr>
  <p:transition spd="med">
    <p:cover/>
  </p:transition>
</p:sld>
</file>

<file path=ppt/slides/slide17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algn="r" eaLnBrk="1" hangingPunct="1"/>
            <a:r>
              <a:rPr lang="fa-IR" sz="2400" smtClean="0">
                <a:cs typeface="B Homa" pitchFamily="2" charset="-78"/>
              </a:rPr>
              <a:t>نگرش و نيروي كار ناهمگون :</a:t>
            </a:r>
            <a:endParaRPr lang="en-US" sz="2400" smtClean="0">
              <a:cs typeface="B Homa" pitchFamily="2" charset="-78"/>
            </a:endParaRPr>
          </a:p>
        </p:txBody>
      </p:sp>
      <p:sp>
        <p:nvSpPr>
          <p:cNvPr id="179203" name="Rectangle 3"/>
          <p:cNvSpPr>
            <a:spLocks noGrp="1" noChangeArrowheads="1"/>
          </p:cNvSpPr>
          <p:nvPr>
            <p:ph type="body" idx="1"/>
          </p:nvPr>
        </p:nvSpPr>
        <p:spPr/>
        <p:txBody>
          <a:bodyPr/>
          <a:lstStyle/>
          <a:p>
            <a:pPr marL="0" indent="0" algn="justLow" eaLnBrk="1" hangingPunct="1">
              <a:buFontTx/>
              <a:buNone/>
            </a:pPr>
            <a:r>
              <a:rPr lang="fa-IR" sz="1800" smtClean="0">
                <a:cs typeface="B Homa" pitchFamily="2" charset="-78"/>
              </a:rPr>
              <a:t>مديران سازمانها به صورت فزاينده اي نگران نوع نگرش كاركناني هستند كه به نژادها و قوميتهاي مختلف تعلق دارند و از نظر جنسيت هم متفاوت اند. نگرش يك كارمند مرد به كارمند زن فرق كرده است. بنابراين سازمانها دست به كار اجراي برنامه هايي شده اند تا بتوانند نگرش كاركنان را تغيير دهند. </a:t>
            </a:r>
            <a:endParaRPr lang="en-US" sz="1800" smtClean="0">
              <a:cs typeface="B Homa" pitchFamily="2" charset="-78"/>
            </a:endParaRPr>
          </a:p>
        </p:txBody>
      </p:sp>
    </p:spTree>
  </p:cSld>
  <p:clrMapOvr>
    <a:masterClrMapping/>
  </p:clrMapOvr>
  <p:transition spd="med">
    <p:cover dir="ld"/>
  </p:transition>
</p:sld>
</file>

<file path=ppt/slides/slide17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algn="r" eaLnBrk="1" hangingPunct="1"/>
            <a:r>
              <a:rPr lang="fa-IR" sz="3200" b="1" smtClean="0">
                <a:cs typeface="B Homa" pitchFamily="2" charset="-78"/>
              </a:rPr>
              <a:t>رضايت شغلي</a:t>
            </a:r>
            <a:r>
              <a:rPr lang="fa-IR" smtClean="0"/>
              <a:t> </a:t>
            </a:r>
            <a:endParaRPr lang="en-US" smtClean="0"/>
          </a:p>
        </p:txBody>
      </p:sp>
      <p:sp>
        <p:nvSpPr>
          <p:cNvPr id="180227" name="Rectangle 3"/>
          <p:cNvSpPr>
            <a:spLocks noGrp="1" noChangeArrowheads="1"/>
          </p:cNvSpPr>
          <p:nvPr>
            <p:ph type="body" idx="1"/>
          </p:nvPr>
        </p:nvSpPr>
        <p:spPr/>
        <p:txBody>
          <a:bodyPr/>
          <a:lstStyle/>
          <a:p>
            <a:pPr marL="0" indent="0" eaLnBrk="1" hangingPunct="1">
              <a:buFontTx/>
              <a:buNone/>
            </a:pPr>
            <a:r>
              <a:rPr lang="fa-IR" sz="2400" b="1" smtClean="0">
                <a:cs typeface="B Homa" pitchFamily="2" charset="-78"/>
              </a:rPr>
              <a:t>رضايت شغلي را چگونه اندازه مي گيرند؟ آيا در حال حاضر بيشتر كاركنان از كار خود راضي هستند؟ چه چيزي رضايت شغلي را تعيين مي كند؟ رضايت شغلي بر بازدهي، غيبت و جابه جايي كاركنان چه اثراتي دارد؟ در اين بخش مي كوشيم تا به اين پرسش ها پاسخ دهيم .</a:t>
            </a:r>
            <a:endParaRPr lang="en-US" sz="2400" b="1" smtClean="0">
              <a:cs typeface="B Homa" pitchFamily="2" charset="-78"/>
            </a:endParaRPr>
          </a:p>
        </p:txBody>
      </p:sp>
    </p:spTree>
  </p:cSld>
  <p:clrMapOvr>
    <a:masterClrMapping/>
  </p:clrMapOvr>
  <p:transition spd="med">
    <p:checker dir="vert"/>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algn="r" eaLnBrk="1" hangingPunct="1"/>
            <a:r>
              <a:rPr lang="fa-IR" smtClean="0">
                <a:cs typeface="B Homa" pitchFamily="2" charset="-78"/>
              </a:rPr>
              <a:t>تعيين رضايت شغلي :</a:t>
            </a:r>
            <a:r>
              <a:rPr lang="fa-IR" smtClean="0"/>
              <a:t>‌</a:t>
            </a:r>
            <a:endParaRPr lang="en-US" smtClean="0">
              <a:cs typeface="B Homa" pitchFamily="2" charset="-78"/>
            </a:endParaRPr>
          </a:p>
        </p:txBody>
      </p:sp>
      <p:sp>
        <p:nvSpPr>
          <p:cNvPr id="181251"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پيش از اين، رضايت شغلي را اين گونه تعريف كرديم: نگرش كلي فرد نسبت به شغلش. بديهي است كه تعريف مزبور بسيار كلي است ولي در بطن مفهوم اين واژه قرار دارد. شغل فرد ايجاب مي كند كه او با همكاران، سرپرستان و روسا رابطة‌ متقابل داشته باشد، مقررات و سياستهاي سازمان را رعايت و اجرا نمايد، عملكردش طبق استانداردهاي تعيين شده باشد، در شرايط كاري، كه معمولا“ چندان هم مطلوب نيست، كار بكند، اين بدان معني است كه ارزيابي فرد درباره كارش و ابراز رضايت يا نارضايتي از آن كار، يك نتيجة كلي از مجموعه اي اركان متفاوتي است (كه در مجموع ) شغل وي را تشكيل مي دهند. بنابراين، چگونه ما مي توانيم چنين مفهومي از رضايت شغلي را اندازه گيري نماييم.  </a:t>
            </a:r>
            <a:endParaRPr lang="en-US" sz="2000" smtClean="0">
              <a:cs typeface="B Homa" pitchFamily="2" charset="-78"/>
            </a:endParaRPr>
          </a:p>
        </p:txBody>
      </p:sp>
    </p:spTree>
  </p:cSld>
  <p:clrMapOvr>
    <a:masterClrMapping/>
  </p:clrMapOvr>
  <p:transition spd="slow">
    <p:cove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algn="r" eaLnBrk="1" hangingPunct="1"/>
            <a:r>
              <a:rPr lang="fa-IR" sz="3200" b="1" smtClean="0">
                <a:cs typeface="B Homa" pitchFamily="2" charset="-78"/>
              </a:rPr>
              <a:t>عوامل تعيين كننده رضايت شغلي</a:t>
            </a:r>
            <a:r>
              <a:rPr lang="fa-IR" smtClean="0"/>
              <a:t> </a:t>
            </a:r>
            <a:endParaRPr lang="en-US" smtClean="0"/>
          </a:p>
        </p:txBody>
      </p:sp>
      <p:sp>
        <p:nvSpPr>
          <p:cNvPr id="182275" name="Rectangle 3"/>
          <p:cNvSpPr>
            <a:spLocks noGrp="1" noChangeArrowheads="1"/>
          </p:cNvSpPr>
          <p:nvPr>
            <p:ph type="body" idx="1"/>
          </p:nvPr>
        </p:nvSpPr>
        <p:spPr/>
        <p:txBody>
          <a:bodyPr/>
          <a:lstStyle/>
          <a:p>
            <a:pPr marL="0" indent="0" algn="justLow" eaLnBrk="1" hangingPunct="1">
              <a:buFontTx/>
              <a:buNone/>
            </a:pPr>
            <a:r>
              <a:rPr lang="fa-IR" sz="1800" b="1" smtClean="0">
                <a:cs typeface="B Homa" pitchFamily="2" charset="-78"/>
              </a:rPr>
              <a:t>كارهايي كه هماورد طلب هستند:</a:t>
            </a:r>
            <a:r>
              <a:rPr lang="fa-IR" sz="1600" smtClean="0">
                <a:cs typeface="B Homa" pitchFamily="2" charset="-78"/>
              </a:rPr>
              <a:t> افراد مشاغل يا پست هايي را ترجيح مي دهند، كه بتوانند با توجه به فرصت هايي كه در آنجا پيش مي آيد، از توانايي ها و مهارتهاي خود استفاده كنند و در نهايت دستاوردهاي موفقيت آميز خود را آزادانه به نمايش بگذارند. اين ويژگي شغلي را هماورد طلبي      انديشه اي يا چالشگري فكري مي نامند. </a:t>
            </a:r>
          </a:p>
          <a:p>
            <a:pPr marL="0" indent="0" algn="justLow" eaLnBrk="1" hangingPunct="1">
              <a:buFontTx/>
              <a:buNone/>
            </a:pPr>
            <a:r>
              <a:rPr lang="fa-IR" sz="1800" b="1" smtClean="0">
                <a:cs typeface="B Homa" pitchFamily="2" charset="-78"/>
              </a:rPr>
              <a:t>يكساني حقوق و مزايا :</a:t>
            </a:r>
            <a:r>
              <a:rPr lang="fa-IR" sz="1600" smtClean="0">
                <a:cs typeface="B Homa" pitchFamily="2" charset="-78"/>
              </a:rPr>
              <a:t> افراد دوست دارند كه سيستم پرداخت و سياست ارتقاء عادلانه، بدون ابهام و مطابق با انتظاراتشان باشد. با توجه به نوع شغل، و سطح مهارت فرد ( و ميزان حقوقي كه در آن جامعه پرداخت ميشود) اگر ميزان حقوق و مزايا معقول و عادلانه باشد، شغلي به بار خواهد آورد.</a:t>
            </a:r>
          </a:p>
          <a:p>
            <a:pPr marL="0" indent="0" algn="justLow" eaLnBrk="1" hangingPunct="1">
              <a:buFontTx/>
              <a:buNone/>
            </a:pPr>
            <a:r>
              <a:rPr lang="fa-IR" sz="1800" b="1" smtClean="0">
                <a:cs typeface="B Homa" pitchFamily="2" charset="-78"/>
              </a:rPr>
              <a:t>شرايط مناسب كاري :</a:t>
            </a:r>
            <a:r>
              <a:rPr lang="fa-IR" sz="1600" smtClean="0">
                <a:cs typeface="B Homa" pitchFamily="2" charset="-78"/>
              </a:rPr>
              <a:t> از نظر راحتي شخصي و داشتن تشكيلات و تسهيلات مناسب براي انجام كارها، محيط كار نقش و اهميت زيادي دارد. نتايج تحقيقات نشان مي دهد كه كاركنان محيطي را ترجيح مي دهند كه خالي از خطر و بدون ناراحتي باشد.</a:t>
            </a:r>
          </a:p>
          <a:p>
            <a:pPr marL="0" indent="0" algn="justLow" eaLnBrk="1" hangingPunct="1">
              <a:buFontTx/>
              <a:buNone/>
            </a:pPr>
            <a:r>
              <a:rPr lang="fa-IR" sz="1800" b="1" smtClean="0">
                <a:cs typeface="B Homa" pitchFamily="2" charset="-78"/>
              </a:rPr>
              <a:t>همكاران مساعد :</a:t>
            </a:r>
            <a:r>
              <a:rPr lang="fa-IR" sz="1600" smtClean="0">
                <a:cs typeface="B Homa" pitchFamily="2" charset="-78"/>
              </a:rPr>
              <a:t> ره آورد فرد از كاري كه انجام مي دهد چيزي بيش از مقداري پول يا ساير دستاوردهاي ملموس است. از نظر بيشتر كاركنان محيط بايد نيازهاي اجتماعي فرد را تامين كند. بنابراين، هيچ جاي شگفتي نيست كه داشتن همكاران صميمي و يكدل موجب افزايش رضايت شغلي شود. </a:t>
            </a:r>
          </a:p>
          <a:p>
            <a:pPr marL="0" indent="0" algn="justLow" eaLnBrk="1" hangingPunct="1">
              <a:buFontTx/>
              <a:buNone/>
            </a:pPr>
            <a:r>
              <a:rPr lang="fa-IR" sz="2000" b="1" smtClean="0">
                <a:cs typeface="B Homa" pitchFamily="2" charset="-78"/>
              </a:rPr>
              <a:t>تناسب شغل با فرد را نبايد فراموش كرد:</a:t>
            </a:r>
            <a:r>
              <a:rPr lang="fa-IR" sz="1600" smtClean="0">
                <a:cs typeface="B Homa" pitchFamily="2" charset="-78"/>
              </a:rPr>
              <a:t> وجود تناسب زياد بين شخصيت وشغل موجب افزايش رضايت شغلي فرد مي گردد. اگر افراد از نظر شخصيت متناسب با شغل يا حرفه اي باشند كه انجام مي دهند، متوجه خواهند شد كه براي انجام وظيفه اي كه به آنها محول شده، از استعدادها و توانايي هاي لازم برخوردارند و از اين رو، آنها موفق تر خواهند بود و به سبب همين موفقيت، رضايت شغلي آنان بيشتر خواهد شد. </a:t>
            </a:r>
            <a:endParaRPr lang="en-US" sz="1600" smtClean="0">
              <a:cs typeface="B Homa" pitchFamily="2" charset="-78"/>
            </a:endParaRPr>
          </a:p>
        </p:txBody>
      </p:sp>
    </p:spTree>
  </p:cSld>
  <p:clrMapOvr>
    <a:masterClrMapping/>
  </p:clrMapOvr>
  <p:transition spd="med">
    <p:cover dir="u"/>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algn="r" eaLnBrk="1" hangingPunct="1"/>
            <a:r>
              <a:rPr lang="fa-IR" sz="3200" smtClean="0">
                <a:cs typeface="B Homa" pitchFamily="2" charset="-78"/>
              </a:rPr>
              <a:t>اثرات رضايت شغلي بر عملكرد كاركنان :</a:t>
            </a:r>
            <a:endParaRPr lang="en-US" sz="3200" smtClean="0">
              <a:cs typeface="B Homa" pitchFamily="2" charset="-78"/>
            </a:endParaRPr>
          </a:p>
        </p:txBody>
      </p:sp>
      <p:sp>
        <p:nvSpPr>
          <p:cNvPr id="183299"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نخستين ديدگاهي را كه دربارة رابطة بين رضايت شغلي و عملكرد وجود دارد، ميتوان در اين جمله خلاصه كرد : « بازدهي كارگر يا كارمند شاد و سرحال زياد است.» </a:t>
            </a:r>
          </a:p>
          <a:p>
            <a:pPr marL="0" indent="0" algn="justLow" eaLnBrk="1" hangingPunct="1">
              <a:buFontTx/>
              <a:buNone/>
            </a:pPr>
            <a:r>
              <a:rPr lang="fa-IR" sz="2000" smtClean="0">
                <a:cs typeface="B Homa" pitchFamily="2" charset="-78"/>
              </a:rPr>
              <a:t>رضايت شغلي و غيبت : بين رضايت شغلي و غيبت كاركنان يك رابطة معكوس وجود دارد، ولي همبستگي آن چندان زياد نيست. </a:t>
            </a:r>
          </a:p>
          <a:p>
            <a:pPr marL="0" indent="0" algn="justLow" eaLnBrk="1" hangingPunct="1">
              <a:buFontTx/>
              <a:buNone/>
            </a:pPr>
            <a:r>
              <a:rPr lang="fa-IR" sz="2000" smtClean="0">
                <a:cs typeface="B Homa" pitchFamily="2" charset="-78"/>
              </a:rPr>
              <a:t>رضايت شغلي و جابجايي كاركنان : رضايت شغلي با بجابجايي كاركنان رابطة معكوس دارد ولي ضريب همبستگي آن بدان حد نيست كه در رابطه با غيبت كاركنان به دست آمد. </a:t>
            </a:r>
            <a:endParaRPr lang="en-US" sz="2000" smtClean="0">
              <a:cs typeface="B Homa" pitchFamily="2" charset="-78"/>
            </a:endParaRPr>
          </a:p>
        </p:txBody>
      </p:sp>
    </p:spTree>
  </p:cSld>
  <p:clrMapOvr>
    <a:masterClrMapping/>
  </p:clrMapOvr>
  <p:transition spd="slow">
    <p:cover dir="lu"/>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algn="r" eaLnBrk="1" hangingPunct="1"/>
            <a:r>
              <a:rPr lang="fa-IR" b="1" smtClean="0">
                <a:cs typeface="B Homa" pitchFamily="2" charset="-78"/>
              </a:rPr>
              <a:t>شيوه ابراز نارضايي</a:t>
            </a:r>
            <a:r>
              <a:rPr lang="fa-IR" smtClean="0"/>
              <a:t> </a:t>
            </a:r>
            <a:endParaRPr lang="en-US" smtClean="0"/>
          </a:p>
        </p:txBody>
      </p:sp>
      <p:sp>
        <p:nvSpPr>
          <p:cNvPr id="184323" name="Rectangle 3"/>
          <p:cNvSpPr>
            <a:spLocks noGrp="1" noChangeArrowheads="1"/>
          </p:cNvSpPr>
          <p:nvPr>
            <p:ph type="body" idx="1"/>
          </p:nvPr>
        </p:nvSpPr>
        <p:spPr/>
        <p:txBody>
          <a:bodyPr/>
          <a:lstStyle/>
          <a:p>
            <a:pPr marL="0" indent="0" algn="justLow" eaLnBrk="1" hangingPunct="1">
              <a:buFontTx/>
              <a:buNone/>
              <a:tabLst>
                <a:tab pos="0" algn="l"/>
              </a:tabLst>
            </a:pPr>
            <a:r>
              <a:rPr lang="fa-IR" sz="1800" smtClean="0">
                <a:cs typeface="B Homa" pitchFamily="2" charset="-78"/>
              </a:rPr>
              <a:t>كاركنان و اعضاي سازمان، نارضايي خود را از راههاي گوناگون ابراز مي كنند. </a:t>
            </a:r>
          </a:p>
          <a:p>
            <a:pPr marL="0" indent="0" algn="justLow" eaLnBrk="1" hangingPunct="1">
              <a:buFontTx/>
              <a:buNone/>
              <a:tabLst>
                <a:tab pos="0" algn="l"/>
              </a:tabLst>
            </a:pPr>
            <a:r>
              <a:rPr lang="fa-IR" sz="1800" smtClean="0">
                <a:cs typeface="B Homa" pitchFamily="2" charset="-78"/>
              </a:rPr>
              <a:t>1 چهار واكنش (كه در رابطه با نارضايي ) كاركنان از خود نشان ميدهند ارائه شده است، كه هر يك از آنها دو بعد دارند. اين واكنشها چنين عبارتند از :</a:t>
            </a:r>
          </a:p>
          <a:p>
            <a:pPr marL="0" indent="0" algn="justLow" eaLnBrk="1" hangingPunct="1">
              <a:tabLst>
                <a:tab pos="0" algn="l"/>
              </a:tabLst>
            </a:pPr>
            <a:r>
              <a:rPr lang="fa-IR" sz="1800" smtClean="0">
                <a:cs typeface="B Homa" pitchFamily="2" charset="-78"/>
              </a:rPr>
              <a:t> </a:t>
            </a:r>
            <a:r>
              <a:rPr lang="fa-IR" sz="1800" b="1" smtClean="0">
                <a:cs typeface="B Homa" pitchFamily="2" charset="-78"/>
              </a:rPr>
              <a:t>ترك سازمان .</a:t>
            </a:r>
            <a:r>
              <a:rPr lang="fa-IR" sz="1800" smtClean="0">
                <a:cs typeface="B Homa" pitchFamily="2" charset="-78"/>
              </a:rPr>
              <a:t> كارگر يا كارمند در صدد بر مي آيد كه شركت يا سازمان را ترك نمايد، از اين رو استعفا مي دهد و در پي شغل جديدي بر مي آيد.</a:t>
            </a:r>
          </a:p>
          <a:p>
            <a:pPr marL="0" indent="0" algn="justLow" eaLnBrk="1" hangingPunct="1">
              <a:tabLst>
                <a:tab pos="0" algn="l"/>
              </a:tabLst>
            </a:pPr>
            <a:r>
              <a:rPr lang="fa-IR" sz="1800" b="1" smtClean="0">
                <a:cs typeface="B Homa" pitchFamily="2" charset="-78"/>
              </a:rPr>
              <a:t> اعتراض .</a:t>
            </a:r>
            <a:r>
              <a:rPr lang="fa-IR" sz="1800" smtClean="0">
                <a:cs typeface="B Homa" pitchFamily="2" charset="-78"/>
              </a:rPr>
              <a:t> به صورتي فعال و با اقداماتي سازنده در صدد بهبود شرايط برميآيد. عضو سازمان با مقامات بالا دربارة اين مسائل بحث مي كند، پيشنهادهاي سازنده ارائه مي كند و درصدد نوعي اقدام دسته جمعي بر مي آيد.</a:t>
            </a:r>
          </a:p>
          <a:p>
            <a:pPr marL="0" indent="0" algn="justLow" eaLnBrk="1" hangingPunct="1">
              <a:tabLst>
                <a:tab pos="0" algn="l"/>
              </a:tabLst>
            </a:pPr>
            <a:r>
              <a:rPr lang="fa-IR" sz="1800" b="1" smtClean="0">
                <a:cs typeface="B Homa" pitchFamily="2" charset="-78"/>
              </a:rPr>
              <a:t> وفاداري .</a:t>
            </a:r>
            <a:r>
              <a:rPr lang="fa-IR" sz="1800" smtClean="0">
                <a:cs typeface="B Homa" pitchFamily="2" charset="-78"/>
              </a:rPr>
              <a:t> كارگر يا كارمند، اگرچه براي بهبود وضع سازمان اقدامي نمي كند ولي خوشبينانه در انتظار بهبود شرايط مي نشيند. در برابر انتقادهاي خارجي، به نفع سازمان جبهه مي گيرد، و اعتماد راسخ دارد كه مديريت دلسوز سازمان از هيچ كوششي فروگذار نمي كند و براين باور است كه مديريت «راه درست»  مي رود.  </a:t>
            </a:r>
          </a:p>
          <a:p>
            <a:pPr marL="0" indent="0" algn="justLow" eaLnBrk="1" hangingPunct="1">
              <a:tabLst>
                <a:tab pos="0" algn="l"/>
              </a:tabLst>
            </a:pPr>
            <a:r>
              <a:rPr lang="fa-IR" sz="1800" smtClean="0">
                <a:cs typeface="B Homa" pitchFamily="2" charset="-78"/>
              </a:rPr>
              <a:t> </a:t>
            </a:r>
            <a:r>
              <a:rPr lang="fa-IR" sz="1800" b="1" smtClean="0">
                <a:cs typeface="B Homa" pitchFamily="2" charset="-78"/>
              </a:rPr>
              <a:t>اقدام منفي .</a:t>
            </a:r>
            <a:r>
              <a:rPr lang="fa-IR" sz="1800" smtClean="0">
                <a:cs typeface="B Homa" pitchFamily="2" charset="-78"/>
              </a:rPr>
              <a:t> عضو سازمان با اقدامات منفي خود موجب بدتر شدن شرايط مي شود. با غيبت هاي طولاني و تاخيرهاي زياد، كم كاري و اشتباه كاريها، باعث بدتر شدن وضع سازمان ميگردد.</a:t>
            </a:r>
          </a:p>
          <a:p>
            <a:pPr marL="0" indent="0" algn="justLow" eaLnBrk="1" hangingPunct="1">
              <a:buFontTx/>
              <a:buNone/>
              <a:tabLst>
                <a:tab pos="0" algn="l"/>
              </a:tabLst>
            </a:pPr>
            <a:endParaRPr lang="en-US" sz="1800" smtClean="0">
              <a:cs typeface="B Homa" pitchFamily="2" charset="-78"/>
            </a:endParaRPr>
          </a:p>
        </p:txBody>
      </p:sp>
    </p:spTree>
  </p:cSld>
  <p:clrMapOvr>
    <a:masterClrMapping/>
  </p:clrMapOvr>
  <p:transition spd="med">
    <p:cover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r" eaLnBrk="1" hangingPunct="1"/>
            <a:r>
              <a:rPr lang="fa-IR" smtClean="0">
                <a:cs typeface="B Homa" pitchFamily="2" charset="-78"/>
              </a:rPr>
              <a:t>نقش مدير :</a:t>
            </a:r>
            <a:endParaRPr lang="en-US" smtClean="0">
              <a:cs typeface="B Homa" pitchFamily="2" charset="-78"/>
            </a:endParaRPr>
          </a:p>
        </p:txBody>
      </p:sp>
      <p:sp>
        <p:nvSpPr>
          <p:cNvPr id="21507" name="Rectangle 3"/>
          <p:cNvSpPr>
            <a:spLocks noGrp="1" noChangeArrowheads="1"/>
          </p:cNvSpPr>
          <p:nvPr>
            <p:ph type="body" idx="1"/>
          </p:nvPr>
        </p:nvSpPr>
        <p:spPr/>
        <p:txBody>
          <a:bodyPr/>
          <a:lstStyle/>
          <a:p>
            <a:pPr marL="0" indent="0" algn="just" eaLnBrk="1" hangingPunct="1">
              <a:lnSpc>
                <a:spcPct val="80000"/>
              </a:lnSpc>
              <a:buFontTx/>
              <a:buNone/>
            </a:pPr>
            <a:r>
              <a:rPr lang="fa-IR" sz="2400" smtClean="0">
                <a:cs typeface="B Homa" pitchFamily="2" charset="-78"/>
              </a:rPr>
              <a:t>در آخرين سالهاي دهه 1960، در انسيتو تكنولوژي ماساچوست (</a:t>
            </a:r>
            <a:r>
              <a:rPr lang="en-US" sz="2400" b="1" i="1" smtClean="0">
                <a:cs typeface="B Homa" pitchFamily="2" charset="-78"/>
              </a:rPr>
              <a:t>MIT</a:t>
            </a:r>
            <a:r>
              <a:rPr lang="fa-IR" sz="2400" b="1" i="1" smtClean="0">
                <a:cs typeface="B Homa" pitchFamily="2" charset="-78"/>
              </a:rPr>
              <a:t>) </a:t>
            </a:r>
            <a:r>
              <a:rPr lang="fa-IR" sz="2400" smtClean="0">
                <a:cs typeface="B Homa" pitchFamily="2" charset="-78"/>
              </a:rPr>
              <a:t>يكي از دانشجويان</a:t>
            </a:r>
            <a:r>
              <a:rPr lang="fa-IR" sz="2400" b="1" i="1" smtClean="0">
                <a:cs typeface="B Homa" pitchFamily="2" charset="-78"/>
              </a:rPr>
              <a:t> </a:t>
            </a:r>
            <a:r>
              <a:rPr lang="fa-IR" sz="2400" smtClean="0">
                <a:cs typeface="B Homa" pitchFamily="2" charset="-78"/>
              </a:rPr>
              <a:t>كارشناسي ارشد</a:t>
            </a:r>
            <a:r>
              <a:rPr lang="en-US" sz="2400" smtClean="0">
                <a:cs typeface="B Homa" pitchFamily="2" charset="-78"/>
              </a:rPr>
              <a:t> </a:t>
            </a:r>
            <a:r>
              <a:rPr lang="fa-IR" sz="2400" smtClean="0">
                <a:cs typeface="B Homa" pitchFamily="2" charset="-78"/>
              </a:rPr>
              <a:t>به نام هنري مينتزبرگ درباره پنج مدير اجرايي تحقيق كردتا دريابد كه آنان در آن مقام چه كارهايي انجام مي دهند. با توجه به مشاهداتي كه او از اين مديران داشت، به اين نتيجه رسيد كه آن پنج مدير ده نقش متفاوت و بسيار مرتب و همزمان (مجموعه اي از رفتارهاي مربوط به مشاغل خود) انجام مي دهند. در جدول 1-1 اين ده نقش زير عنون سه نقش كلي ارتباطي، اطلاعاتي و تصميم گيري نشان داده شده است. </a:t>
            </a:r>
            <a:r>
              <a:rPr lang="en-US" sz="2400" smtClean="0">
                <a:cs typeface="B Homa" pitchFamily="2" charset="-78"/>
              </a:rPr>
              <a:t> </a:t>
            </a:r>
            <a:endParaRPr lang="fa-IR" sz="2400" smtClean="0">
              <a:cs typeface="B Homa" pitchFamily="2" charset="-78"/>
            </a:endParaRPr>
          </a:p>
          <a:p>
            <a:pPr marL="0" indent="0" algn="just" eaLnBrk="1" hangingPunct="1">
              <a:lnSpc>
                <a:spcPct val="80000"/>
              </a:lnSpc>
              <a:buFontTx/>
              <a:buNone/>
            </a:pPr>
            <a:r>
              <a:rPr lang="fa-IR" sz="2400" smtClean="0">
                <a:cs typeface="B Homa" pitchFamily="2" charset="-78"/>
              </a:rPr>
              <a:t>رابرت كتز مهارتهاي لازم براي مديران را به سه گروه تقسيم كرده است: فني، انساني و نظري يا تئوريك.</a:t>
            </a:r>
          </a:p>
          <a:p>
            <a:pPr marL="0" indent="0" algn="just" eaLnBrk="1" hangingPunct="1">
              <a:lnSpc>
                <a:spcPct val="80000"/>
              </a:lnSpc>
              <a:buFontTx/>
              <a:buNone/>
            </a:pPr>
            <a:r>
              <a:rPr lang="fa-IR" sz="2400" smtClean="0">
                <a:cs typeface="B Homa" pitchFamily="2" charset="-78"/>
              </a:rPr>
              <a:t>مهارت فني. مهارت فني عبارت است از توانايي مدير در كاربرد دانش تخصصي يا تخصصهاي ويژه.  </a:t>
            </a:r>
            <a:endParaRPr lang="en-US" sz="2400" smtClean="0">
              <a:cs typeface="B Homa" pitchFamily="2" charset="-78"/>
            </a:endParaRPr>
          </a:p>
          <a:p>
            <a:pPr marL="0" indent="0" algn="just" eaLnBrk="1" hangingPunct="1">
              <a:lnSpc>
                <a:spcPct val="80000"/>
              </a:lnSpc>
              <a:buFontTx/>
              <a:buNone/>
            </a:pPr>
            <a:r>
              <a:rPr lang="fa-IR" sz="2400" smtClean="0">
                <a:cs typeface="B Homa" pitchFamily="2" charset="-78"/>
              </a:rPr>
              <a:t>مهارتهاي انساني . مهارت انساني، يعني، توانايي در كاركردن، درك نمودن و ايجاد انگيزش در فرد يا گروه.  </a:t>
            </a:r>
            <a:endParaRPr lang="en-US" sz="2400" smtClean="0">
              <a:cs typeface="B Homa" pitchFamily="2" charset="-78"/>
            </a:endParaRPr>
          </a:p>
        </p:txBody>
      </p:sp>
    </p:spTree>
  </p:cSld>
  <p:clrMapOvr>
    <a:masterClrMapping/>
  </p:clrMapOvr>
  <p:transition spd="slow">
    <p:cover dir="rd"/>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eaLnBrk="1" hangingPunct="1"/>
            <a:endParaRPr lang="en-US" smtClean="0"/>
          </a:p>
        </p:txBody>
      </p:sp>
      <p:sp>
        <p:nvSpPr>
          <p:cNvPr id="185347" name="Rectangle 3"/>
          <p:cNvSpPr>
            <a:spLocks noGrp="1" noChangeArrowheads="1"/>
          </p:cNvSpPr>
          <p:nvPr>
            <p:ph type="body" idx="1"/>
          </p:nvPr>
        </p:nvSpPr>
        <p:spPr/>
        <p:txBody>
          <a:bodyPr/>
          <a:lstStyle/>
          <a:p>
            <a:pPr marL="0" indent="0" eaLnBrk="1" hangingPunct="1">
              <a:buFontTx/>
              <a:buNone/>
            </a:pPr>
            <a:endParaRPr lang="fa-IR" smtClean="0"/>
          </a:p>
          <a:p>
            <a:pPr marL="0" indent="0" eaLnBrk="1" hangingPunct="1">
              <a:buFontTx/>
              <a:buNone/>
            </a:pPr>
            <a:endParaRPr lang="fa-IR" smtClean="0"/>
          </a:p>
          <a:p>
            <a:pPr marL="0" indent="0" algn="ctr" eaLnBrk="1" hangingPunct="1">
              <a:buFontTx/>
              <a:buNone/>
            </a:pPr>
            <a:r>
              <a:rPr lang="fa-IR" sz="6600" smtClean="0">
                <a:cs typeface="B Homa" pitchFamily="2" charset="-78"/>
              </a:rPr>
              <a:t>مفاهيم اصلي انگيزش</a:t>
            </a:r>
            <a:r>
              <a:rPr lang="fa-IR" smtClean="0"/>
              <a:t> </a:t>
            </a:r>
            <a:endParaRPr lang="en-US" smtClean="0"/>
          </a:p>
        </p:txBody>
      </p:sp>
    </p:spTree>
  </p:cSld>
  <p:clrMapOvr>
    <a:masterClrMapping/>
  </p:clrMapOvr>
  <p:transition spd="slow">
    <p:newsflash/>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algn="r" eaLnBrk="1" hangingPunct="1"/>
            <a:r>
              <a:rPr lang="fa-IR" sz="4000" b="1" smtClean="0">
                <a:cs typeface="B Homa" pitchFamily="2" charset="-78"/>
              </a:rPr>
              <a:t>انگيزش چيست ؟</a:t>
            </a:r>
            <a:r>
              <a:rPr lang="fa-IR" sz="4000" b="1" smtClean="0"/>
              <a:t>‌</a:t>
            </a:r>
            <a:endParaRPr lang="en-US" sz="4000" b="1" smtClean="0">
              <a:cs typeface="B Homa" pitchFamily="2" charset="-78"/>
            </a:endParaRPr>
          </a:p>
        </p:txBody>
      </p:sp>
      <p:sp>
        <p:nvSpPr>
          <p:cNvPr id="186371"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شايد راه درست براي بحث در اين زمينه اين باشد كه بگوييم چه چيز موجب انگيزش نيست. بسياري از مردم، به اشتباه انگيزش را يكي از ويژگيهاي شخصيتي مي دانند، يعني چنين مي پندارند كه برخي آن را دارند و برخي آن را ندارند. هنگام عمل، برخي از مديران بر افرادي كه به نظر مي رسد انگيزه نداشته باشند برچسب تنبلي مي زنند. كسي كه چنين برچسبي به او خورده است، تصور مي شود كه هميشه تنبل است يا انگيزه ندارد. دانشي كه ما از انگيزه داريم به ما مي گويد كه چنين چيزي نادرست است و واقعيت ندارد. ما ميدانيم كه انگيزش عبارت است از نتيجة رابة متقابل (تعامل) فرد با موقعيت يا وضعيتي كه در آن قرار مي گيرد. بديهي است كه افراد، از نظر پويايي انگيزشي، با هم متفاوت اند. </a:t>
            </a:r>
            <a:endParaRPr lang="en-US" sz="2400" smtClean="0">
              <a:cs typeface="B Homa" pitchFamily="2" charset="-78"/>
            </a:endParaRPr>
          </a:p>
        </p:txBody>
      </p:sp>
    </p:spTree>
  </p:cSld>
  <p:clrMapOvr>
    <a:masterClrMapping/>
  </p:clrMapOvr>
  <p:transition spd="slow">
    <p:cut thruBlk="1"/>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7394" name="Rectangle 3"/>
          <p:cNvSpPr>
            <a:spLocks noGrp="1" noChangeArrowheads="1"/>
          </p:cNvSpPr>
          <p:nvPr>
            <p:ph type="body" idx="1"/>
          </p:nvPr>
        </p:nvSpPr>
        <p:spPr>
          <a:xfrm>
            <a:off x="457200" y="558800"/>
            <a:ext cx="8229600" cy="4525963"/>
          </a:xfrm>
        </p:spPr>
        <p:txBody>
          <a:bodyPr/>
          <a:lstStyle/>
          <a:p>
            <a:pPr marL="0" indent="0" algn="justLow" eaLnBrk="1" hangingPunct="1">
              <a:buFontTx/>
              <a:buNone/>
            </a:pPr>
            <a:r>
              <a:rPr lang="fa-IR" sz="2800" smtClean="0">
                <a:cs typeface="B Homa" pitchFamily="2" charset="-78"/>
              </a:rPr>
              <a:t>ما انگيزه را اين گونه تعريف مي كنيم: ميل به كوشش فراوان در جهت تامين هدفهاي سازمان به گونه اي كه اين تلاش در جهت ارضاي برخي از نيازهاي فردي سوق داده شود. با وجود آن كه انگيزة كلي به انجام اقداماتي براي تامين يك هدف مربوط مي شود، ولي ما آن را به هدفهاي سازماني محدود مي كنيم تا بتوانيم چيزي را كه مورد نظرمان است، يعني رفتار فرد در سازمان (به هنگام كار) بررسي نماييم. اين تعريف از سه جزء تشكيل شده است: تلاش، هدفهاي سازماني و نيازها. </a:t>
            </a:r>
            <a:endParaRPr lang="en-US" sz="2800" smtClean="0">
              <a:cs typeface="B Homa" pitchFamily="2" charset="-78"/>
            </a:endParaRPr>
          </a:p>
        </p:txBody>
      </p:sp>
    </p:spTree>
  </p:cSld>
  <p:clrMapOvr>
    <a:masterClrMapping/>
  </p:clrMapOvr>
  <p:transition spd="slow">
    <p:cove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eaLnBrk="1" hangingPunct="1"/>
            <a:r>
              <a:rPr lang="fa-IR" b="1" smtClean="0">
                <a:cs typeface="B Homa" pitchFamily="2" charset="-78"/>
              </a:rPr>
              <a:t>نمودار انگيزش</a:t>
            </a:r>
            <a:r>
              <a:rPr lang="fa-IR" smtClean="0"/>
              <a:t> </a:t>
            </a:r>
            <a:endParaRPr lang="en-US" smtClean="0"/>
          </a:p>
        </p:txBody>
      </p:sp>
      <p:sp>
        <p:nvSpPr>
          <p:cNvPr id="188419" name="Rectangle 3"/>
          <p:cNvSpPr>
            <a:spLocks noGrp="1" noChangeArrowheads="1"/>
          </p:cNvSpPr>
          <p:nvPr>
            <p:ph type="body" idx="1"/>
          </p:nvPr>
        </p:nvSpPr>
        <p:spPr/>
        <p:txBody>
          <a:bodyPr/>
          <a:lstStyle/>
          <a:p>
            <a:pPr eaLnBrk="1" hangingPunct="1">
              <a:buFontTx/>
              <a:buNone/>
            </a:pPr>
            <a:endParaRPr lang="en-US" smtClean="0"/>
          </a:p>
        </p:txBody>
      </p:sp>
      <p:sp>
        <p:nvSpPr>
          <p:cNvPr id="188420" name="Rectangle 4"/>
          <p:cNvSpPr>
            <a:spLocks noChangeArrowheads="1"/>
          </p:cNvSpPr>
          <p:nvPr/>
        </p:nvSpPr>
        <p:spPr bwMode="auto">
          <a:xfrm>
            <a:off x="7308850" y="3375025"/>
            <a:ext cx="1295400" cy="303213"/>
          </a:xfrm>
          <a:prstGeom prst="rect">
            <a:avLst/>
          </a:prstGeom>
          <a:solidFill>
            <a:srgbClr val="FFFF66"/>
          </a:solidFill>
          <a:ln w="28575" algn="ctr">
            <a:solidFill>
              <a:schemeClr val="tx1"/>
            </a:solidFill>
            <a:miter lim="800000"/>
            <a:headEnd/>
            <a:tailEnd/>
          </a:ln>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نيازهاي ارضا نشده </a:t>
            </a:r>
            <a:endParaRPr lang="en-US"/>
          </a:p>
        </p:txBody>
      </p:sp>
      <p:sp>
        <p:nvSpPr>
          <p:cNvPr id="188421" name="Rectangle 6"/>
          <p:cNvSpPr>
            <a:spLocks noChangeArrowheads="1"/>
          </p:cNvSpPr>
          <p:nvPr/>
        </p:nvSpPr>
        <p:spPr bwMode="auto">
          <a:xfrm>
            <a:off x="4859338" y="3357563"/>
            <a:ext cx="865187" cy="303212"/>
          </a:xfrm>
          <a:prstGeom prst="rect">
            <a:avLst/>
          </a:prstGeom>
          <a:solidFill>
            <a:srgbClr val="FFFF66"/>
          </a:solidFill>
          <a:ln w="28575" algn="ctr">
            <a:solidFill>
              <a:schemeClr val="tx1"/>
            </a:solidFill>
            <a:miter lim="800000"/>
            <a:headEnd/>
            <a:tailEnd/>
          </a:ln>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حركت </a:t>
            </a:r>
            <a:endParaRPr lang="en-US"/>
          </a:p>
        </p:txBody>
      </p:sp>
      <p:sp>
        <p:nvSpPr>
          <p:cNvPr id="188422" name="Rectangle 8"/>
          <p:cNvSpPr>
            <a:spLocks noChangeArrowheads="1"/>
          </p:cNvSpPr>
          <p:nvPr/>
        </p:nvSpPr>
        <p:spPr bwMode="auto">
          <a:xfrm>
            <a:off x="2220913" y="3357563"/>
            <a:ext cx="1198562" cy="303212"/>
          </a:xfrm>
          <a:prstGeom prst="rect">
            <a:avLst/>
          </a:prstGeom>
          <a:solidFill>
            <a:srgbClr val="FFFF66"/>
          </a:solidFill>
          <a:ln w="28575" algn="ctr">
            <a:solidFill>
              <a:schemeClr val="tx1"/>
            </a:solidFill>
            <a:miter lim="800000"/>
            <a:headEnd/>
            <a:tailEnd/>
          </a:ln>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نيازهاي ارضا شده </a:t>
            </a:r>
            <a:endParaRPr lang="en-US"/>
          </a:p>
        </p:txBody>
      </p:sp>
      <p:sp>
        <p:nvSpPr>
          <p:cNvPr id="188423" name="Rectangle 9"/>
          <p:cNvSpPr>
            <a:spLocks noChangeArrowheads="1"/>
          </p:cNvSpPr>
          <p:nvPr/>
        </p:nvSpPr>
        <p:spPr bwMode="auto">
          <a:xfrm>
            <a:off x="852488" y="3357563"/>
            <a:ext cx="1198562" cy="303212"/>
          </a:xfrm>
          <a:prstGeom prst="rect">
            <a:avLst/>
          </a:prstGeom>
          <a:solidFill>
            <a:srgbClr val="FFFF66"/>
          </a:solidFill>
          <a:ln w="28575" algn="ctr">
            <a:solidFill>
              <a:schemeClr val="tx1"/>
            </a:solidFill>
            <a:miter lim="800000"/>
            <a:headEnd/>
            <a:tailEnd/>
          </a:ln>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كاهش تنش </a:t>
            </a:r>
            <a:endParaRPr lang="en-US"/>
          </a:p>
        </p:txBody>
      </p:sp>
      <p:sp>
        <p:nvSpPr>
          <p:cNvPr id="188424" name="Rectangle 11"/>
          <p:cNvSpPr>
            <a:spLocks noChangeArrowheads="1"/>
          </p:cNvSpPr>
          <p:nvPr/>
        </p:nvSpPr>
        <p:spPr bwMode="auto">
          <a:xfrm>
            <a:off x="6011863" y="3357563"/>
            <a:ext cx="982662" cy="303212"/>
          </a:xfrm>
          <a:prstGeom prst="rect">
            <a:avLst/>
          </a:prstGeom>
          <a:solidFill>
            <a:srgbClr val="FFFF66"/>
          </a:solidFill>
          <a:ln w="28575" algn="ctr">
            <a:solidFill>
              <a:schemeClr val="tx1"/>
            </a:solidFill>
            <a:miter lim="800000"/>
            <a:headEnd/>
            <a:tailEnd/>
          </a:ln>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تنش  </a:t>
            </a:r>
            <a:endParaRPr lang="en-US"/>
          </a:p>
        </p:txBody>
      </p:sp>
      <p:sp>
        <p:nvSpPr>
          <p:cNvPr id="188425" name="Rectangle 12"/>
          <p:cNvSpPr>
            <a:spLocks noChangeArrowheads="1"/>
          </p:cNvSpPr>
          <p:nvPr/>
        </p:nvSpPr>
        <p:spPr bwMode="auto">
          <a:xfrm>
            <a:off x="3635375" y="3375025"/>
            <a:ext cx="1055688" cy="303213"/>
          </a:xfrm>
          <a:prstGeom prst="rect">
            <a:avLst/>
          </a:prstGeom>
          <a:solidFill>
            <a:srgbClr val="FFFF66"/>
          </a:solidFill>
          <a:ln w="28575" algn="ctr">
            <a:solidFill>
              <a:schemeClr val="tx1"/>
            </a:solidFill>
            <a:miter lim="800000"/>
            <a:headEnd/>
            <a:tailEnd/>
          </a:ln>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رفتار كوششي </a:t>
            </a:r>
            <a:endParaRPr lang="en-US"/>
          </a:p>
        </p:txBody>
      </p:sp>
      <p:sp>
        <p:nvSpPr>
          <p:cNvPr id="188426" name="Line 13"/>
          <p:cNvSpPr>
            <a:spLocks noChangeShapeType="1"/>
          </p:cNvSpPr>
          <p:nvPr/>
        </p:nvSpPr>
        <p:spPr bwMode="auto">
          <a:xfrm flipH="1">
            <a:off x="7019925" y="3500438"/>
            <a:ext cx="288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88427" name="Line 14"/>
          <p:cNvSpPr>
            <a:spLocks noChangeShapeType="1"/>
          </p:cNvSpPr>
          <p:nvPr/>
        </p:nvSpPr>
        <p:spPr bwMode="auto">
          <a:xfrm flipH="1">
            <a:off x="5724525" y="3500438"/>
            <a:ext cx="215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88428" name="Line 16"/>
          <p:cNvSpPr>
            <a:spLocks noChangeShapeType="1"/>
          </p:cNvSpPr>
          <p:nvPr/>
        </p:nvSpPr>
        <p:spPr bwMode="auto">
          <a:xfrm flipH="1">
            <a:off x="4716463" y="3500438"/>
            <a:ext cx="1428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88429" name="Line 17"/>
          <p:cNvSpPr>
            <a:spLocks noChangeShapeType="1"/>
          </p:cNvSpPr>
          <p:nvPr/>
        </p:nvSpPr>
        <p:spPr bwMode="auto">
          <a:xfrm flipH="1">
            <a:off x="3419475" y="3500438"/>
            <a:ext cx="1444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188430" name="Line 18"/>
          <p:cNvSpPr>
            <a:spLocks noChangeShapeType="1"/>
          </p:cNvSpPr>
          <p:nvPr/>
        </p:nvSpPr>
        <p:spPr bwMode="auto">
          <a:xfrm flipH="1">
            <a:off x="2051050" y="3500438"/>
            <a:ext cx="1444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Tree>
  </p:cSld>
  <p:clrMapOvr>
    <a:masterClrMapping/>
  </p:clrMapOvr>
  <p:transition spd="slow">
    <p:cover dir="u"/>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eaLnBrk="1" hangingPunct="1"/>
            <a:endParaRPr lang="en-US" smtClean="0"/>
          </a:p>
        </p:txBody>
      </p:sp>
      <p:sp>
        <p:nvSpPr>
          <p:cNvPr id="189443" name="Rectangle 3"/>
          <p:cNvSpPr>
            <a:spLocks noGrp="1" noChangeArrowheads="1"/>
          </p:cNvSpPr>
          <p:nvPr>
            <p:ph type="body" idx="1"/>
          </p:nvPr>
        </p:nvSpPr>
        <p:spPr/>
        <p:txBody>
          <a:bodyPr/>
          <a:lstStyle/>
          <a:p>
            <a:pPr marL="0" indent="0" algn="ctr" eaLnBrk="1" hangingPunct="1">
              <a:buFontTx/>
              <a:buNone/>
            </a:pPr>
            <a:endParaRPr lang="fa-IR" sz="6000" smtClean="0">
              <a:cs typeface="B Homa" pitchFamily="2" charset="-78"/>
            </a:endParaRPr>
          </a:p>
          <a:p>
            <a:pPr marL="0" indent="0" algn="ctr" eaLnBrk="1" hangingPunct="1">
              <a:buFontTx/>
              <a:buNone/>
            </a:pPr>
            <a:r>
              <a:rPr lang="fa-IR" sz="6000" smtClean="0">
                <a:cs typeface="B Homa" pitchFamily="2" charset="-78"/>
              </a:rPr>
              <a:t>نخستين نظريه هاي انگيزش</a:t>
            </a:r>
            <a:r>
              <a:rPr lang="fa-IR" smtClean="0">
                <a:cs typeface="B Homa" pitchFamily="2" charset="-78"/>
              </a:rPr>
              <a:t> </a:t>
            </a:r>
            <a:endParaRPr lang="en-US" smtClean="0">
              <a:cs typeface="B Homa" pitchFamily="2" charset="-78"/>
            </a:endParaRPr>
          </a:p>
        </p:txBody>
      </p:sp>
    </p:spTree>
  </p:cSld>
  <p:clrMapOvr>
    <a:masterClrMapping/>
  </p:clrMapOvr>
  <p:transition spd="slow">
    <p:cover dir="ld"/>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pPr algn="r" eaLnBrk="1" hangingPunct="1"/>
            <a:r>
              <a:rPr lang="fa-IR" sz="4000" smtClean="0">
                <a:cs typeface="B Homa" pitchFamily="2" charset="-78"/>
              </a:rPr>
              <a:t>نظريه سلسله مراتب نيازها</a:t>
            </a:r>
            <a:r>
              <a:rPr lang="fa-IR" smtClean="0"/>
              <a:t> </a:t>
            </a:r>
            <a:endParaRPr lang="en-US" smtClean="0"/>
          </a:p>
        </p:txBody>
      </p:sp>
      <p:sp>
        <p:nvSpPr>
          <p:cNvPr id="190467"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شايد اين مطلب درست باشد كه بگوييم نظريه سلسله مراتب نيازها كه به وسيلة ابراهام مزلو ارائه شد، از مشهورترين نظريه هاي انگيزش است. او اساس فرض خود را براين گذاشت كه در درون هر انسان پنج دسته نياز (به صورت طبقه بندي شده) وجود دارد. اين نيازها عبارتند از :‌</a:t>
            </a:r>
          </a:p>
          <a:p>
            <a:pPr marL="0" indent="0" algn="justLow" eaLnBrk="1" hangingPunct="1">
              <a:buFontTx/>
              <a:buNone/>
            </a:pPr>
            <a:r>
              <a:rPr lang="fa-IR" sz="2000" smtClean="0">
                <a:cs typeface="B Homa" pitchFamily="2" charset="-78"/>
              </a:rPr>
              <a:t>1. فيزيولوژيكي : شامل گرسنگي، تشنگي، پناهگاه و ساير نيازهاي فيزيكي.</a:t>
            </a:r>
          </a:p>
          <a:p>
            <a:pPr marL="0" indent="0" algn="justLow" eaLnBrk="1" hangingPunct="1">
              <a:buFontTx/>
              <a:buNone/>
            </a:pPr>
            <a:r>
              <a:rPr lang="fa-IR" sz="2000" smtClean="0">
                <a:cs typeface="B Homa" pitchFamily="2" charset="-78"/>
              </a:rPr>
              <a:t>2. ايمني . شامل امنيت و محفوظ ماندن در برابر خطرات فيزيكي و عاطفي.</a:t>
            </a:r>
          </a:p>
          <a:p>
            <a:pPr marL="0" indent="0" algn="justLow" eaLnBrk="1" hangingPunct="1">
              <a:buFontTx/>
              <a:buNone/>
            </a:pPr>
            <a:r>
              <a:rPr lang="fa-IR" sz="2000" smtClean="0">
                <a:cs typeface="B Homa" pitchFamily="2" charset="-78"/>
              </a:rPr>
              <a:t>3. اجتماعي. شامل عاطفه، تعلق خاطر و دوستي.</a:t>
            </a:r>
          </a:p>
          <a:p>
            <a:pPr marL="0" indent="0" algn="justLow" eaLnBrk="1" hangingPunct="1">
              <a:buFontTx/>
              <a:buNone/>
            </a:pPr>
            <a:r>
              <a:rPr lang="fa-IR" sz="2000" smtClean="0">
                <a:cs typeface="B Homa" pitchFamily="2" charset="-78"/>
              </a:rPr>
              <a:t>4. احترام. اين نياز به دو بخش تقسيم ميشود، دروني و بروني. احترام دروني شامل حرمت نفس، خودمختاري و پيشرفت مي شود و احترام بروني شامل پايگاه، مقام، شهرت و جلب توجه.</a:t>
            </a:r>
          </a:p>
          <a:p>
            <a:pPr marL="0" indent="0" algn="justLow" eaLnBrk="1" hangingPunct="1">
              <a:buFontTx/>
              <a:buNone/>
            </a:pPr>
            <a:r>
              <a:rPr lang="fa-IR" sz="2000" smtClean="0">
                <a:cs typeface="B Homa" pitchFamily="2" charset="-78"/>
              </a:rPr>
              <a:t>5. خودشكوفايي . در اين نياز، شخص مي كوشد تا همان چيزي شود كه استعداد آن را دارد و شامل رشد و دستيابي به همان چيزهايي است كه فرد به صورت بالقوه استعداد رسيدن به آنها را دارد و به اصطلاح خود شكوفا مي شود.</a:t>
            </a:r>
            <a:endParaRPr lang="en-US" sz="2000" smtClean="0">
              <a:cs typeface="B Homa" pitchFamily="2" charset="-78"/>
            </a:endParaRPr>
          </a:p>
        </p:txBody>
      </p:sp>
    </p:spTree>
  </p:cSld>
  <p:clrMapOvr>
    <a:masterClrMapping/>
  </p:clrMapOvr>
  <p:transition spd="slow">
    <p:cover dir="rd"/>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eaLnBrk="1" hangingPunct="1"/>
            <a:r>
              <a:rPr lang="fa-IR" b="1" smtClean="0">
                <a:cs typeface="B Homa" pitchFamily="2" charset="-78"/>
              </a:rPr>
              <a:t>نمودار سلسله مراتب نيازها (مزلو)</a:t>
            </a:r>
            <a:endParaRPr lang="en-US" b="1" smtClean="0">
              <a:cs typeface="B Homa" pitchFamily="2" charset="-78"/>
            </a:endParaRPr>
          </a:p>
        </p:txBody>
      </p:sp>
      <p:sp>
        <p:nvSpPr>
          <p:cNvPr id="191491" name="Rectangle 3"/>
          <p:cNvSpPr>
            <a:spLocks noGrp="1" noChangeArrowheads="1"/>
          </p:cNvSpPr>
          <p:nvPr>
            <p:ph type="body" idx="1"/>
          </p:nvPr>
        </p:nvSpPr>
        <p:spPr>
          <a:solidFill>
            <a:schemeClr val="bg2"/>
          </a:solidFill>
          <a:ln>
            <a:solidFill>
              <a:schemeClr val="bg2"/>
            </a:solidFill>
            <a:miter lim="800000"/>
            <a:headEnd/>
            <a:tailEnd/>
          </a:ln>
        </p:spPr>
        <p:txBody>
          <a:bodyPr/>
          <a:lstStyle/>
          <a:p>
            <a:pPr marL="0" indent="0" eaLnBrk="1" hangingPunct="1">
              <a:buFontTx/>
              <a:buNone/>
            </a:pPr>
            <a:endParaRPr lang="en-US" smtClean="0">
              <a:solidFill>
                <a:schemeClr val="bg2"/>
              </a:solidFill>
            </a:endParaRPr>
          </a:p>
        </p:txBody>
      </p:sp>
      <p:sp>
        <p:nvSpPr>
          <p:cNvPr id="191492" name="AutoShape 4"/>
          <p:cNvSpPr>
            <a:spLocks noChangeArrowheads="1"/>
          </p:cNvSpPr>
          <p:nvPr/>
        </p:nvSpPr>
        <p:spPr bwMode="auto">
          <a:xfrm>
            <a:off x="2411413" y="2060575"/>
            <a:ext cx="4537075" cy="3960813"/>
          </a:xfrm>
          <a:prstGeom prst="triangle">
            <a:avLst>
              <a:gd name="adj" fmla="val 50000"/>
            </a:avLst>
          </a:prstGeom>
          <a:solidFill>
            <a:schemeClr val="bg1"/>
          </a:solidFill>
          <a:ln w="28575" algn="ctr">
            <a:solidFill>
              <a:schemeClr val="tx1"/>
            </a:solidFill>
            <a:miter lim="800000"/>
            <a:headEnd/>
            <a:tailEnd/>
          </a:ln>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191493" name="Text Box 5"/>
          <p:cNvSpPr txBox="1">
            <a:spLocks noChangeArrowheads="1"/>
          </p:cNvSpPr>
          <p:nvPr/>
        </p:nvSpPr>
        <p:spPr bwMode="auto">
          <a:xfrm>
            <a:off x="4140200" y="3370263"/>
            <a:ext cx="10080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a:t>خود شكوفايي</a:t>
            </a:r>
            <a:endParaRPr lang="en-US"/>
          </a:p>
        </p:txBody>
      </p:sp>
      <p:sp>
        <p:nvSpPr>
          <p:cNvPr id="191494" name="Text Box 6"/>
          <p:cNvSpPr txBox="1">
            <a:spLocks noChangeArrowheads="1"/>
          </p:cNvSpPr>
          <p:nvPr/>
        </p:nvSpPr>
        <p:spPr bwMode="auto">
          <a:xfrm>
            <a:off x="4140200" y="3875088"/>
            <a:ext cx="10080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احترام </a:t>
            </a:r>
            <a:endParaRPr lang="en-US"/>
          </a:p>
        </p:txBody>
      </p:sp>
      <p:sp>
        <p:nvSpPr>
          <p:cNvPr id="191495" name="Text Box 7"/>
          <p:cNvSpPr txBox="1">
            <a:spLocks noChangeArrowheads="1"/>
          </p:cNvSpPr>
          <p:nvPr/>
        </p:nvSpPr>
        <p:spPr bwMode="auto">
          <a:xfrm>
            <a:off x="4067175" y="4378325"/>
            <a:ext cx="10080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اجتماعي </a:t>
            </a:r>
            <a:endParaRPr lang="en-US"/>
          </a:p>
        </p:txBody>
      </p:sp>
      <p:sp>
        <p:nvSpPr>
          <p:cNvPr id="191496" name="Text Box 8"/>
          <p:cNvSpPr txBox="1">
            <a:spLocks noChangeArrowheads="1"/>
          </p:cNvSpPr>
          <p:nvPr/>
        </p:nvSpPr>
        <p:spPr bwMode="auto">
          <a:xfrm>
            <a:off x="4067175" y="4883150"/>
            <a:ext cx="10080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امنيتي </a:t>
            </a:r>
            <a:endParaRPr lang="en-US"/>
          </a:p>
        </p:txBody>
      </p:sp>
      <p:sp>
        <p:nvSpPr>
          <p:cNvPr id="191497" name="Text Box 9"/>
          <p:cNvSpPr txBox="1">
            <a:spLocks noChangeArrowheads="1"/>
          </p:cNvSpPr>
          <p:nvPr/>
        </p:nvSpPr>
        <p:spPr bwMode="auto">
          <a:xfrm>
            <a:off x="4067175" y="5386388"/>
            <a:ext cx="10080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فيزيكي </a:t>
            </a:r>
            <a:endParaRPr lang="en-US"/>
          </a:p>
        </p:txBody>
      </p:sp>
      <p:sp>
        <p:nvSpPr>
          <p:cNvPr id="191498" name="Line 10"/>
          <p:cNvSpPr>
            <a:spLocks noChangeShapeType="1"/>
          </p:cNvSpPr>
          <p:nvPr/>
        </p:nvSpPr>
        <p:spPr bwMode="auto">
          <a:xfrm flipH="1">
            <a:off x="3779838" y="3644900"/>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91499" name="Line 11"/>
          <p:cNvSpPr>
            <a:spLocks noChangeShapeType="1"/>
          </p:cNvSpPr>
          <p:nvPr/>
        </p:nvSpPr>
        <p:spPr bwMode="auto">
          <a:xfrm flipH="1">
            <a:off x="3419475" y="4221163"/>
            <a:ext cx="24479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91500" name="Line 12"/>
          <p:cNvSpPr>
            <a:spLocks noChangeShapeType="1"/>
          </p:cNvSpPr>
          <p:nvPr/>
        </p:nvSpPr>
        <p:spPr bwMode="auto">
          <a:xfrm flipH="1">
            <a:off x="3203575" y="4652963"/>
            <a:ext cx="29527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91501" name="Line 13"/>
          <p:cNvSpPr>
            <a:spLocks noChangeShapeType="1"/>
          </p:cNvSpPr>
          <p:nvPr/>
        </p:nvSpPr>
        <p:spPr bwMode="auto">
          <a:xfrm flipH="1">
            <a:off x="2916238" y="5157788"/>
            <a:ext cx="35274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Tree>
  </p:cSld>
  <p:clrMapOvr>
    <a:masterClrMapping/>
  </p:clrMapOvr>
  <p:transition spd="slow">
    <p:newsflash/>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pPr algn="r" eaLnBrk="1" hangingPunct="1"/>
            <a:r>
              <a:rPr lang="fa-IR" smtClean="0">
                <a:cs typeface="B Homa" pitchFamily="2" charset="-78"/>
              </a:rPr>
              <a:t>نظريه </a:t>
            </a:r>
            <a:r>
              <a:rPr lang="en-US" smtClean="0">
                <a:cs typeface="B Homa" pitchFamily="2" charset="-78"/>
              </a:rPr>
              <a:t>X</a:t>
            </a:r>
            <a:r>
              <a:rPr lang="fa-IR" smtClean="0">
                <a:cs typeface="B Homa" pitchFamily="2" charset="-78"/>
              </a:rPr>
              <a:t> و نظرية </a:t>
            </a:r>
            <a:r>
              <a:rPr lang="en-US" smtClean="0">
                <a:cs typeface="B Homa" pitchFamily="2" charset="-78"/>
              </a:rPr>
              <a:t>Y</a:t>
            </a:r>
            <a:r>
              <a:rPr lang="en-US" smtClean="0"/>
              <a:t> </a:t>
            </a:r>
          </a:p>
        </p:txBody>
      </p:sp>
      <p:sp>
        <p:nvSpPr>
          <p:cNvPr id="192515" name="Rectangle 3"/>
          <p:cNvSpPr>
            <a:spLocks noGrp="1" noChangeArrowheads="1"/>
          </p:cNvSpPr>
          <p:nvPr>
            <p:ph type="body" idx="1"/>
          </p:nvPr>
        </p:nvSpPr>
        <p:spPr/>
        <p:txBody>
          <a:bodyPr/>
          <a:lstStyle/>
          <a:p>
            <a:pPr marL="0" indent="0" algn="justLow" eaLnBrk="1" hangingPunct="1">
              <a:buFontTx/>
              <a:buNone/>
            </a:pPr>
            <a:r>
              <a:rPr lang="fa-IR" sz="1400" smtClean="0">
                <a:cs typeface="B Homa" pitchFamily="2" charset="-78"/>
              </a:rPr>
              <a:t>داگلاس مك گرگور، دو ديدگاه متمايز از انسان ارائه كرد: يكي كه در اصل منفي است و آن را نظريه </a:t>
            </a:r>
            <a:r>
              <a:rPr lang="en-US" sz="1400" smtClean="0">
                <a:cs typeface="B Homa" pitchFamily="2" charset="-78"/>
              </a:rPr>
              <a:t>X</a:t>
            </a:r>
            <a:r>
              <a:rPr lang="fa-IR" sz="1400" smtClean="0">
                <a:cs typeface="B Homa" pitchFamily="2" charset="-78"/>
              </a:rPr>
              <a:t> ناميد و ديگري كه در اصل مثبت است، و او آن را نظرية </a:t>
            </a:r>
            <a:r>
              <a:rPr lang="en-US" sz="1400" smtClean="0">
                <a:cs typeface="B Homa" pitchFamily="2" charset="-78"/>
              </a:rPr>
              <a:t>Y</a:t>
            </a:r>
            <a:r>
              <a:rPr lang="fa-IR" sz="1400" smtClean="0">
                <a:cs typeface="B Homa" pitchFamily="2" charset="-78"/>
              </a:rPr>
              <a:t> نام نهاد. او پس از مشاهدة رفتار مديران با كاركنان، به اين نتيجه رسيد كه ديدگاه مديران درباره ماهيت انسان بر يك دسته از مفروضات خاص بنا نهاده شده است و آنان ميل دارند كه رفتارشان نسبت به زيردستان طبق اين مفروضات باشد.</a:t>
            </a:r>
          </a:p>
          <a:p>
            <a:pPr marL="0" indent="0" algn="justLow" eaLnBrk="1" hangingPunct="1">
              <a:buFontTx/>
              <a:buNone/>
            </a:pPr>
            <a:r>
              <a:rPr lang="fa-IR" sz="1400" smtClean="0">
                <a:cs typeface="B Homa" pitchFamily="2" charset="-78"/>
              </a:rPr>
              <a:t>با توجه به نظرية </a:t>
            </a:r>
            <a:r>
              <a:rPr lang="en-US" sz="1400" smtClean="0">
                <a:cs typeface="B Homa" pitchFamily="2" charset="-78"/>
              </a:rPr>
              <a:t>X</a:t>
            </a:r>
            <a:r>
              <a:rPr lang="fa-IR" sz="1400" smtClean="0">
                <a:cs typeface="B Homa" pitchFamily="2" charset="-78"/>
              </a:rPr>
              <a:t> مديران رفتار خود را بر پايه چهار فرضيه مي گذارند:</a:t>
            </a:r>
          </a:p>
          <a:p>
            <a:pPr marL="0" indent="0" algn="justLow" eaLnBrk="1" hangingPunct="1">
              <a:buFontTx/>
              <a:buAutoNum type="arabicPeriod"/>
            </a:pPr>
            <a:r>
              <a:rPr lang="fa-IR" sz="1400" smtClean="0">
                <a:cs typeface="B Homa" pitchFamily="2" charset="-78"/>
              </a:rPr>
              <a:t>كارگران به صورت ذاتي و فطري كار را دوست ندارند، و از هر فرصتي كه پيش ميآيد استفاده مي كنند تا از زير بار كار شانه خالي كنند.</a:t>
            </a:r>
          </a:p>
          <a:p>
            <a:pPr marL="0" indent="0" algn="justLow" eaLnBrk="1" hangingPunct="1">
              <a:buFontTx/>
              <a:buAutoNum type="arabicPeriod"/>
            </a:pPr>
            <a:r>
              <a:rPr lang="fa-IR" sz="1400" smtClean="0">
                <a:cs typeface="B Homa" pitchFamily="2" charset="-78"/>
              </a:rPr>
              <a:t>از آنجا كه كاركنان از كار بدشان مي آيد، پس بايد آنها را مجبور كرد، كنترل كرد يا تهديد به توبيخ و جريمه نمود تا بتوان به هدفهاي سازمان دست يافت. </a:t>
            </a:r>
          </a:p>
          <a:p>
            <a:pPr marL="0" indent="0" algn="justLow" eaLnBrk="1" hangingPunct="1">
              <a:buFontTx/>
              <a:buAutoNum type="arabicPeriod"/>
            </a:pPr>
            <a:r>
              <a:rPr lang="fa-IR" sz="1400" smtClean="0">
                <a:cs typeface="B Homa" pitchFamily="2" charset="-78"/>
              </a:rPr>
              <a:t> كاركنان از زير بار مسئوليت شانه خالي مي كنند و هرگاه امكان پذير باشد، دستورات و راهنماييهاي مستقيم درخواست مي نمايند.</a:t>
            </a:r>
          </a:p>
          <a:p>
            <a:pPr marL="0" indent="0" algn="justLow" eaLnBrk="1" hangingPunct="1">
              <a:buFontTx/>
              <a:buAutoNum type="arabicPeriod"/>
            </a:pPr>
            <a:r>
              <a:rPr lang="fa-IR" sz="1400" smtClean="0">
                <a:cs typeface="B Homa" pitchFamily="2" charset="-78"/>
              </a:rPr>
              <a:t> بيشتر كارگران به مساله امنيت بيش از هر چيز ديگري اهميت مي دهند و هيچ نوع جاه طلبي و بلندپروازي ندارند.</a:t>
            </a:r>
          </a:p>
          <a:p>
            <a:pPr marL="0" indent="0" algn="justLow" eaLnBrk="1" hangingPunct="1">
              <a:buFontTx/>
              <a:buNone/>
            </a:pPr>
            <a:endParaRPr lang="fa-IR" sz="1400" smtClean="0">
              <a:cs typeface="B Homa" pitchFamily="2" charset="-78"/>
            </a:endParaRPr>
          </a:p>
          <a:p>
            <a:pPr marL="0" indent="0" algn="justLow" eaLnBrk="1" hangingPunct="1">
              <a:buFontTx/>
              <a:buNone/>
            </a:pPr>
            <a:r>
              <a:rPr lang="fa-IR" sz="1400" smtClean="0">
                <a:cs typeface="B Homa" pitchFamily="2" charset="-78"/>
              </a:rPr>
              <a:t>مگ گرگور چهار فرض مثبت پيشنهاد كرد و آنها را نظريه </a:t>
            </a:r>
            <a:r>
              <a:rPr lang="en-US" sz="1400" smtClean="0">
                <a:cs typeface="B Homa" pitchFamily="2" charset="-78"/>
              </a:rPr>
              <a:t>Y </a:t>
            </a:r>
            <a:r>
              <a:rPr lang="fa-IR" sz="1400" smtClean="0">
                <a:cs typeface="B Homa" pitchFamily="2" charset="-78"/>
              </a:rPr>
              <a:t> ناميد. اين چهار فرض ديدگاهي مثبت به ماهيت و فطرت انسان دارند. آنها عبارتند از :‌</a:t>
            </a:r>
          </a:p>
          <a:p>
            <a:pPr marL="0" indent="0" algn="justLow" eaLnBrk="1" hangingPunct="1">
              <a:buFontTx/>
              <a:buAutoNum type="arabicPeriod"/>
            </a:pPr>
            <a:r>
              <a:rPr lang="fa-IR" sz="1400" smtClean="0">
                <a:cs typeface="B Homa" pitchFamily="2" charset="-78"/>
              </a:rPr>
              <a:t>كارگران مي توانند كار را همانند تفريح ، سرگرمي يا بازي بپندارند.</a:t>
            </a:r>
          </a:p>
          <a:p>
            <a:pPr marL="0" indent="0" algn="justLow" eaLnBrk="1" hangingPunct="1">
              <a:buFontTx/>
              <a:buAutoNum type="arabicPeriod"/>
            </a:pPr>
            <a:r>
              <a:rPr lang="fa-IR" sz="1400" smtClean="0">
                <a:cs typeface="B Homa" pitchFamily="2" charset="-78"/>
              </a:rPr>
              <a:t>  اگر كسي خود را به تامين هدفي متعهد بداند هيچ نيازي به راهنمايي و كنترل نخواهد داشت. و او خود را راهنمايي و كنترل مي كند.</a:t>
            </a:r>
          </a:p>
          <a:p>
            <a:pPr marL="0" indent="0" algn="justLow" eaLnBrk="1" hangingPunct="1">
              <a:buFontTx/>
              <a:buAutoNum type="arabicPeriod"/>
            </a:pPr>
            <a:r>
              <a:rPr lang="fa-IR" sz="1400" smtClean="0">
                <a:cs typeface="B Homa" pitchFamily="2" charset="-78"/>
              </a:rPr>
              <a:t> عموم مردم مي توانند مسئوليت پذيري را ياد بگيرند، و حتي در پي پذيرش آن برآيند.</a:t>
            </a:r>
          </a:p>
          <a:p>
            <a:pPr marL="0" indent="0" algn="justLow" eaLnBrk="1" hangingPunct="1">
              <a:buFontTx/>
              <a:buAutoNum type="arabicPeriod"/>
            </a:pPr>
            <a:r>
              <a:rPr lang="fa-IR" sz="1400" smtClean="0">
                <a:cs typeface="B Homa" pitchFamily="2" charset="-78"/>
              </a:rPr>
              <a:t> تواناييهاي مربوط به نوآوري و خلاقيت در تصميم گيري، در تمام جامعه توزيع و پراكنده شده است و الزاما“ در انحصار مقامات بالاي سازمان نيست. </a:t>
            </a:r>
          </a:p>
          <a:p>
            <a:pPr marL="0" indent="0" algn="justLow" eaLnBrk="1" hangingPunct="1">
              <a:buFontTx/>
              <a:buNone/>
            </a:pPr>
            <a:endParaRPr lang="fa-IR" sz="1400" smtClean="0">
              <a:cs typeface="B Homa" pitchFamily="2" charset="-78"/>
            </a:endParaRPr>
          </a:p>
          <a:p>
            <a:pPr marL="0" indent="0" algn="justLow" eaLnBrk="1" hangingPunct="1">
              <a:buFontTx/>
              <a:buAutoNum type="arabicPeriod"/>
            </a:pPr>
            <a:endParaRPr lang="en-US" sz="1400" smtClean="0">
              <a:cs typeface="B Homa" pitchFamily="2" charset="-78"/>
            </a:endParaRPr>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algn="r" eaLnBrk="1" hangingPunct="1"/>
            <a:r>
              <a:rPr lang="fa-IR" b="1" smtClean="0">
                <a:cs typeface="B Homa" pitchFamily="2" charset="-78"/>
              </a:rPr>
              <a:t>نظرية اي – آر – جي </a:t>
            </a:r>
            <a:endParaRPr lang="en-US" b="1" smtClean="0">
              <a:cs typeface="B Homa" pitchFamily="2" charset="-78"/>
            </a:endParaRPr>
          </a:p>
        </p:txBody>
      </p:sp>
      <p:sp>
        <p:nvSpPr>
          <p:cNvPr id="193539" name="Rectangle 3"/>
          <p:cNvSpPr>
            <a:spLocks noGrp="1" noChangeArrowheads="1"/>
          </p:cNvSpPr>
          <p:nvPr>
            <p:ph type="body" idx="1"/>
          </p:nvPr>
        </p:nvSpPr>
        <p:spPr/>
        <p:txBody>
          <a:bodyPr/>
          <a:lstStyle/>
          <a:p>
            <a:pPr marL="88900" indent="-88900" algn="justLow" eaLnBrk="1" hangingPunct="1">
              <a:buFontTx/>
              <a:buNone/>
            </a:pPr>
            <a:r>
              <a:rPr lang="fa-IR" sz="2000" smtClean="0">
                <a:cs typeface="B Homa" pitchFamily="2" charset="-78"/>
              </a:rPr>
              <a:t>يكي از استادان دانشگاه ييل روي نظرية مزلو (سلسله مراتب نيازها) مطالعه كرد تا آن را به صورتي دقيق تر با تحقيقات تجربي ارتباط دهد. وي اين نظريه را، نظرية اي – آر – جي ناميد.</a:t>
            </a:r>
          </a:p>
          <a:p>
            <a:pPr marL="88900" indent="-88900" algn="justLow" eaLnBrk="1" hangingPunct="1">
              <a:buFontTx/>
              <a:buNone/>
            </a:pPr>
            <a:r>
              <a:rPr lang="fa-IR" sz="2000" smtClean="0">
                <a:cs typeface="B Homa" pitchFamily="2" charset="-78"/>
              </a:rPr>
              <a:t>نام اين استاد كلينتن آلدرفر بود. استاد نيازهاي اصلي را به سه دسته تقسيم كرد: هستي يا وجود، داشتن ارتباط و رشد. نيازهاي هستي همانهايي است كه براي ادامه حيات به مواد اوليه مربوط مي شوند. اينها همان نيازهاي فيزيولوژيكي و امنيتي هستند. داشتن ارتباط با ديگران از نوع نيازي است كه در دستة دوم قرار مي گيرد، يعني فرد مي كوشد با افراد ارتباط بر قرار كرده و آن را حفظ نمايد. اين نيازها اجتماعي است و داشتن مقام يا پايگاه در اجتماع مستلزم داشتن رابطه شخصي با ديگران است. اينها تقريبا“ همان نيازهايي هستند كه مزلو آنها را در گروه اجتماعي و در زمره نياز به احترام قلمداد كرد. سرانجام آلدرفر نياز به رشد را تفكيك كرد، يعني رغبت يا علاقه دروني فرد براي رشد و نمو. اين نيازها هم همان چيزهايي هستند كه مزلو آنها را تحت عنوان خود شكوفايي قرار داد. </a:t>
            </a:r>
            <a:endParaRPr lang="en-US" sz="2000" smtClean="0">
              <a:cs typeface="B Homa" pitchFamily="2" charset="-78"/>
            </a:endParaRP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algn="r" eaLnBrk="1" hangingPunct="1"/>
            <a:r>
              <a:rPr lang="fa-IR" sz="4000" b="1" smtClean="0">
                <a:cs typeface="B Homa" pitchFamily="2" charset="-78"/>
              </a:rPr>
              <a:t>نظرية نيازهاي سه گانه مك كللند </a:t>
            </a:r>
            <a:endParaRPr lang="en-US" sz="4000" b="1" smtClean="0">
              <a:cs typeface="B Homa" pitchFamily="2" charset="-78"/>
            </a:endParaRPr>
          </a:p>
        </p:txBody>
      </p:sp>
      <p:sp>
        <p:nvSpPr>
          <p:cNvPr id="194563"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اين نظريه در محيط سازماني براي درك انگيزه ها كاربرد و اهميت زيادي دارد. اين سه عبارت اند از : نياز به كسب موفقيت، نياز به كسب قدرت، نياز به داشتن ارتباط با ديگران. اين سه نياز را به اختصار بيان مي كنيم:</a:t>
            </a:r>
          </a:p>
          <a:p>
            <a:pPr marL="0" indent="0" algn="justLow" eaLnBrk="1" hangingPunct="1"/>
            <a:r>
              <a:rPr lang="fa-IR" sz="2400" smtClean="0">
                <a:cs typeface="B Homa" pitchFamily="2" charset="-78"/>
              </a:rPr>
              <a:t> نياز به كسب موفقيت : كوشش و پويايي براي درخشيدن و كسب موفقيت (البته با رعايت معيارها و استانداردهاي تعيين شده).</a:t>
            </a:r>
          </a:p>
          <a:p>
            <a:pPr marL="0" indent="0" algn="justLow" eaLnBrk="1" hangingPunct="1"/>
            <a:r>
              <a:rPr lang="fa-IR" sz="2400" smtClean="0">
                <a:cs typeface="B Homa" pitchFamily="2" charset="-78"/>
              </a:rPr>
              <a:t>نياز به كسب قدرت . يعني ديگران را وادار كنيم تا به گونه اي مخالف رفتار هميشگي خود رفتار كنند (كه اگر غير از اين بود، بدان گونه رفتار نمي گردند).</a:t>
            </a:r>
          </a:p>
          <a:p>
            <a:pPr marL="0" indent="0" algn="justLow" eaLnBrk="1" hangingPunct="1"/>
            <a:r>
              <a:rPr lang="fa-IR" sz="2400" smtClean="0">
                <a:cs typeface="B Homa" pitchFamily="2" charset="-78"/>
              </a:rPr>
              <a:t>نياز به ايجاد ارتباط با ديگران. تمايل به ايجاد ارتباط و داشتن روابط متقابل و دوستانه با ديگران. </a:t>
            </a:r>
            <a:endParaRPr lang="en-US" sz="2400" smtClean="0">
              <a:cs typeface="B Homa" pitchFamily="2" charset="-78"/>
            </a:endParaRPr>
          </a:p>
        </p:txBody>
      </p:sp>
    </p:spTree>
  </p:cSld>
  <p:clrMapOvr>
    <a:masterClrMapping/>
  </p:clrMapOvr>
  <p:transition spd="slow">
    <p:blinds/>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r" eaLnBrk="1" hangingPunct="1"/>
            <a:r>
              <a:rPr lang="fa-IR" sz="2800" smtClean="0">
                <a:cs typeface="B Homa" pitchFamily="2" charset="-78"/>
              </a:rPr>
              <a:t>مهارتهاي نظري يا تحليلي :</a:t>
            </a:r>
            <a:endParaRPr lang="en-US" sz="2800" smtClean="0">
              <a:cs typeface="B Homa" pitchFamily="2" charset="-78"/>
            </a:endParaRPr>
          </a:p>
        </p:txBody>
      </p:sp>
      <p:sp>
        <p:nvSpPr>
          <p:cNvPr id="22531" name="Rectangle 3"/>
          <p:cNvSpPr>
            <a:spLocks noGrp="1" noChangeArrowheads="1"/>
          </p:cNvSpPr>
          <p:nvPr>
            <p:ph type="body" idx="1"/>
          </p:nvPr>
        </p:nvSpPr>
        <p:spPr>
          <a:xfrm>
            <a:off x="457200" y="1855788"/>
            <a:ext cx="8229600" cy="2581275"/>
          </a:xfrm>
        </p:spPr>
        <p:txBody>
          <a:bodyPr/>
          <a:lstStyle/>
          <a:p>
            <a:pPr marL="0" indent="0" algn="justLow" eaLnBrk="1" hangingPunct="1">
              <a:buFontTx/>
              <a:buNone/>
            </a:pPr>
            <a:r>
              <a:rPr lang="fa-IR" sz="2800" smtClean="0">
                <a:cs typeface="B Homa" pitchFamily="2" charset="-78"/>
              </a:rPr>
              <a:t>مديران بايد بتوانند از نظر فكري مسائل و مشكلات پيچيده را تجزيه و تحليل كنند و آنها را شناسايي نمايند. براي مثال، مديران به هنگام تصميم گيري بايد متوجه مسائل شده، راه حلهاي مختلف را مشخص و ارزيابي كنند و در نهايت بهترين راه حل ممكن را انتخاب نمايند. </a:t>
            </a:r>
            <a:endParaRPr lang="en-US" sz="2800" smtClean="0">
              <a:cs typeface="B Homa" pitchFamily="2" charset="-78"/>
            </a:endParaRPr>
          </a:p>
        </p:txBody>
      </p:sp>
    </p:spTree>
  </p:cSld>
  <p:clrMapOvr>
    <a:masterClrMapping/>
  </p:clrMapOvr>
  <p:transition spd="slow">
    <p:comb dir="vert"/>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pPr algn="r" eaLnBrk="1" hangingPunct="1"/>
            <a:r>
              <a:rPr lang="fa-IR" sz="4000" b="1" smtClean="0">
                <a:cs typeface="B Homa" pitchFamily="2" charset="-78"/>
              </a:rPr>
              <a:t>نظرية ارزشيابي شناخت :</a:t>
            </a:r>
            <a:endParaRPr lang="en-US" sz="4000" b="1" smtClean="0">
              <a:cs typeface="B Homa" pitchFamily="2" charset="-78"/>
            </a:endParaRPr>
          </a:p>
        </p:txBody>
      </p:sp>
      <p:sp>
        <p:nvSpPr>
          <p:cNvPr id="195587"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در آخرين سالهاي دهه 1960 يك پژوهشگر گفت كه پاداشهاي بروني (مثل حقوق و دستمزد) موجب كاهش سطح كلي انگيزش مي شوند، پيش از آن چنين پنداشته مي شد كه ماهيت كار موجب مسرت فرد مي شود. اين شيوه انديشه يا پيشنهاد را نظريه ارزشيابي شناخت مينامند كه مورد تحقيق و تائيد بسيار قرار گرفته است. ولي نمي توان درباره اهميت اين نظريه اغراق كرد، زيرا كاربرد آن در گروه شيوه پرداخت حقوق و دستمزد به فرد است.</a:t>
            </a:r>
          </a:p>
          <a:p>
            <a:pPr marL="0" indent="0" algn="justLow" eaLnBrk="1" hangingPunct="1">
              <a:buFontTx/>
              <a:buNone/>
            </a:pPr>
            <a:r>
              <a:rPr lang="fa-IR" sz="2000" smtClean="0">
                <a:cs typeface="B Homa" pitchFamily="2" charset="-78"/>
              </a:rPr>
              <a:t>در اين نظريه چنين استدلال مي شود كه اگر سازمان از پاداشهاي بروني به عنوان جبران عملكردهاي برتر استفاده كند، پاداشهاي دروني (كه منشاء آنها افرادي هستند كه كارهاي مورد علاقة خود را انجام مي دهند) كاهش مي يابد. به بيان ديگر، اگر به فردي در ازاي انجام كار مورد علاقه اش پاداش داده شود، باعث مي شود كه علاقه ذاتي يا دروني فرد به آن كار كاهش يابد.   </a:t>
            </a:r>
            <a:endParaRPr lang="en-US" sz="2000" smtClean="0">
              <a:cs typeface="B Homa" pitchFamily="2" charset="-78"/>
            </a:endParaRPr>
          </a:p>
        </p:txBody>
      </p:sp>
    </p:spTree>
  </p:cSld>
  <p:clrMapOvr>
    <a:masterClrMapping/>
  </p:clrMapOvr>
  <p:transition spd="slow">
    <p:blinds dir="vert"/>
  </p:transition>
</p:sld>
</file>

<file path=ppt/slides/slide19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algn="r" eaLnBrk="1" hangingPunct="1"/>
            <a:r>
              <a:rPr lang="fa-IR" smtClean="0">
                <a:cs typeface="B Homa" pitchFamily="2" charset="-78"/>
              </a:rPr>
              <a:t>نظريه انتظار</a:t>
            </a:r>
            <a:r>
              <a:rPr lang="fa-IR" smtClean="0"/>
              <a:t> </a:t>
            </a:r>
            <a:endParaRPr lang="en-US" smtClean="0"/>
          </a:p>
        </p:txBody>
      </p:sp>
      <p:sp>
        <p:nvSpPr>
          <p:cNvPr id="196611"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نظريه انتظار از ويكتور روم، يكي از پذيرفته شه ترين توجيهاتي است كه درباره انگيزش        مي شود. با وجود اين كه انتقادهاي زيادي بر آن وارد شده است، ولي نتيجة بيشتر تحقيقاتي كه در اين زمينه انجام شده، نظرية فوق را تاييد مي كند. </a:t>
            </a:r>
          </a:p>
          <a:p>
            <a:pPr marL="0" indent="0" algn="justLow" eaLnBrk="1" hangingPunct="1">
              <a:buFontTx/>
              <a:buNone/>
            </a:pPr>
            <a:r>
              <a:rPr lang="fa-IR" sz="2000" smtClean="0">
                <a:cs typeface="B Homa" pitchFamily="2" charset="-78"/>
              </a:rPr>
              <a:t>در اصل، در نظرية انتظار چنين استدلال مي شود كه گرايش به نوعي عمل يا اقدام در جهتي مشخص، در گرو انتظاراتي است كه پيامد آن مشخص بوده و نتيجة مزبور مورد علاقة عامل يا فاعل است. اين نظريه، شامل سه متغير يا رابطه مي شود. آنها از اين قرارند:</a:t>
            </a:r>
          </a:p>
          <a:p>
            <a:pPr marL="0" indent="0" algn="justLow" eaLnBrk="1" hangingPunct="1">
              <a:buFontTx/>
              <a:buAutoNum type="arabicPeriod"/>
            </a:pPr>
            <a:r>
              <a:rPr lang="fa-IR" sz="2000" b="1" smtClean="0">
                <a:cs typeface="B Homa" pitchFamily="2" charset="-78"/>
              </a:rPr>
              <a:t>رابطه بين تلاش و عملكرد فرد.</a:t>
            </a:r>
            <a:r>
              <a:rPr lang="fa-IR" sz="2000" smtClean="0">
                <a:cs typeface="B Homa" pitchFamily="2" charset="-78"/>
              </a:rPr>
              <a:t> درجه با ميزاني كه پاداشهاي سازماني ميتوانند نيازها يا هدفهاي شخصي فرد را تامين كنند و همچنين ميزان جذابيت يا جالب توجه بودن پاداشها.</a:t>
            </a:r>
          </a:p>
          <a:p>
            <a:pPr marL="0" indent="0" algn="justLow" eaLnBrk="1" hangingPunct="1">
              <a:buFontTx/>
              <a:buAutoNum type="arabicPeriod"/>
            </a:pPr>
            <a:r>
              <a:rPr lang="fa-IR" sz="2000" b="1" smtClean="0">
                <a:cs typeface="B Homa" pitchFamily="2" charset="-78"/>
              </a:rPr>
              <a:t>رابطه بين عملكرد و پاداش.</a:t>
            </a:r>
            <a:r>
              <a:rPr lang="fa-IR" sz="2000" smtClean="0">
                <a:cs typeface="B Homa" pitchFamily="2" charset="-78"/>
              </a:rPr>
              <a:t> ميزان يا حدود باور فرد، مبني بر اينكه سطح معيني از كار به نتيجه، دستاورد يا پاداش مورد نظر مي انجامد.</a:t>
            </a:r>
          </a:p>
          <a:p>
            <a:pPr marL="0" indent="0" algn="justLow" eaLnBrk="1" hangingPunct="1">
              <a:buFontTx/>
              <a:buAutoNum type="arabicPeriod"/>
            </a:pPr>
            <a:r>
              <a:rPr lang="fa-IR" sz="2000" b="1" smtClean="0">
                <a:cs typeface="B Homa" pitchFamily="2" charset="-78"/>
              </a:rPr>
              <a:t>رابطة بين پاداش و اهداف شخصي.</a:t>
            </a:r>
            <a:r>
              <a:rPr lang="fa-IR" sz="2000" smtClean="0">
                <a:cs typeface="B Homa" pitchFamily="2" charset="-78"/>
              </a:rPr>
              <a:t> از ديدگاه يا نظر فرد، مقدار كوشش يا تلاشي كه احتمالا“ به عملكرد معيني بينجامد.  </a:t>
            </a:r>
            <a:endParaRPr lang="en-US" sz="2000" smtClean="0">
              <a:cs typeface="B Homa" pitchFamily="2" charset="-78"/>
            </a:endParaRP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7634" name="Rectangle 3"/>
          <p:cNvSpPr>
            <a:spLocks noGrp="1" noChangeArrowheads="1"/>
          </p:cNvSpPr>
          <p:nvPr>
            <p:ph type="body" idx="1"/>
          </p:nvPr>
        </p:nvSpPr>
        <p:spPr>
          <a:xfrm>
            <a:off x="457200" y="981075"/>
            <a:ext cx="8229600" cy="4525963"/>
          </a:xfrm>
        </p:spPr>
        <p:txBody>
          <a:bodyPr/>
          <a:lstStyle/>
          <a:p>
            <a:pPr marL="0" indent="0" eaLnBrk="1" hangingPunct="1">
              <a:buFontTx/>
              <a:buNone/>
            </a:pPr>
            <a:endParaRPr lang="fa-IR" smtClean="0"/>
          </a:p>
          <a:p>
            <a:pPr marL="0" indent="0" eaLnBrk="1" hangingPunct="1">
              <a:buFontTx/>
              <a:buNone/>
            </a:pPr>
            <a:endParaRPr lang="fa-IR" smtClean="0"/>
          </a:p>
          <a:p>
            <a:pPr marL="0" indent="0" algn="ctr" eaLnBrk="1" hangingPunct="1">
              <a:buFontTx/>
              <a:buNone/>
            </a:pPr>
            <a:r>
              <a:rPr lang="fa-IR" sz="4400" smtClean="0">
                <a:cs typeface="B Homa" pitchFamily="2" charset="-78"/>
              </a:rPr>
              <a:t>انگيزش : از مفاهيم تا كاربردها</a:t>
            </a:r>
            <a:r>
              <a:rPr lang="fa-IR" smtClean="0"/>
              <a:t> </a:t>
            </a:r>
            <a:endParaRPr lang="en-US" smtClean="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algn="r" eaLnBrk="1" hangingPunct="1"/>
            <a:r>
              <a:rPr lang="fa-IR" b="1" smtClean="0">
                <a:cs typeface="B Homa" pitchFamily="2" charset="-78"/>
              </a:rPr>
              <a:t>مديريت مبتني بر هدف </a:t>
            </a:r>
            <a:endParaRPr lang="en-US" b="1" smtClean="0">
              <a:cs typeface="B Homa" pitchFamily="2" charset="-78"/>
            </a:endParaRPr>
          </a:p>
        </p:txBody>
      </p:sp>
      <p:sp>
        <p:nvSpPr>
          <p:cNvPr id="198659"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مديريت مبتني بر هدف به مشاركت در هدفهايي تاكيد مي كند كه قابل لمس، تاييد و سنجش باشد. اين موضوع يك انديشه يا ديدگاه جديد نيست. در واقع 25 سال پيش شخصي كه به نام پيتر دراكر اين شيوة مديريت را ارائه كرد، آن را به عنوان راه يا وسيله اي مي پنداشت كه در اجراي آن بجاي كنترل افراد، با استفاده از هدفهاي سازمان افراد را تحريك و بدان وسيله در آنان انگيزه ايجاد كرد.  </a:t>
            </a:r>
            <a:endParaRPr lang="en-US" sz="2400" smtClean="0">
              <a:cs typeface="B Homa" pitchFamily="2" charset="-78"/>
            </a:endParaRPr>
          </a:p>
        </p:txBody>
      </p:sp>
    </p:spTree>
  </p:cSld>
  <p:clrMapOvr>
    <a:masterClrMapping/>
  </p:clrMapOvr>
  <p:transition spd="slow">
    <p:newsflash/>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9682" name="Rectangle 3"/>
          <p:cNvSpPr>
            <a:spLocks noGrp="1" noChangeArrowheads="1"/>
          </p:cNvSpPr>
          <p:nvPr>
            <p:ph type="body" idx="1"/>
          </p:nvPr>
        </p:nvSpPr>
        <p:spPr>
          <a:xfrm>
            <a:off x="457200" y="1052513"/>
            <a:ext cx="8229600" cy="4525962"/>
          </a:xfrm>
        </p:spPr>
        <p:txBody>
          <a:bodyPr/>
          <a:lstStyle/>
          <a:p>
            <a:pPr marL="0" indent="0" eaLnBrk="1" hangingPunct="1">
              <a:buFontTx/>
              <a:buNone/>
            </a:pPr>
            <a:r>
              <a:rPr lang="fa-IR" sz="2400" smtClean="0">
                <a:cs typeface="B Homa" pitchFamily="2" charset="-78"/>
              </a:rPr>
              <a:t>برنامه مديريت مبتني بر هدف داراي چهار ركن اصلي است :</a:t>
            </a:r>
          </a:p>
          <a:p>
            <a:pPr marL="0" indent="0" eaLnBrk="1" hangingPunct="1">
              <a:buFontTx/>
              <a:buNone/>
            </a:pPr>
            <a:r>
              <a:rPr lang="fa-IR" sz="2400" smtClean="0">
                <a:cs typeface="B Homa" pitchFamily="2" charset="-78"/>
              </a:rPr>
              <a:t>1 . تعيين هدف </a:t>
            </a:r>
          </a:p>
          <a:p>
            <a:pPr marL="0" indent="0" eaLnBrk="1" hangingPunct="1">
              <a:buFontTx/>
              <a:buNone/>
            </a:pPr>
            <a:r>
              <a:rPr lang="fa-IR" sz="2400" smtClean="0">
                <a:cs typeface="B Homa" pitchFamily="2" charset="-78"/>
              </a:rPr>
              <a:t>2. تصميم گيري مشاركتي </a:t>
            </a:r>
          </a:p>
          <a:p>
            <a:pPr marL="0" indent="0" eaLnBrk="1" hangingPunct="1">
              <a:buFontTx/>
              <a:buNone/>
            </a:pPr>
            <a:r>
              <a:rPr lang="fa-IR" sz="2400" smtClean="0">
                <a:cs typeface="B Homa" pitchFamily="2" charset="-78"/>
              </a:rPr>
              <a:t>3. تعيين زمان مشخص </a:t>
            </a:r>
          </a:p>
          <a:p>
            <a:pPr marL="0" indent="0" eaLnBrk="1" hangingPunct="1">
              <a:buFontTx/>
              <a:buNone/>
            </a:pPr>
            <a:r>
              <a:rPr lang="fa-IR" sz="2400" smtClean="0">
                <a:cs typeface="B Homa" pitchFamily="2" charset="-78"/>
              </a:rPr>
              <a:t>4. بازخور نمودن نتيجة عملكرد </a:t>
            </a:r>
          </a:p>
          <a:p>
            <a:pPr marL="0" indent="0" eaLnBrk="1" hangingPunct="1">
              <a:buFontTx/>
              <a:buNone/>
            </a:pPr>
            <a:endParaRPr lang="fa-IR" sz="2400" smtClean="0">
              <a:cs typeface="B Homa" pitchFamily="2" charset="-78"/>
            </a:endParaRPr>
          </a:p>
          <a:p>
            <a:pPr marL="0" indent="0" algn="ctr" eaLnBrk="1" hangingPunct="1">
              <a:buFontTx/>
              <a:buNone/>
            </a:pPr>
            <a:endParaRPr lang="fa-IR" sz="2400" smtClean="0">
              <a:cs typeface="B Homa" pitchFamily="2" charset="-78"/>
            </a:endParaRPr>
          </a:p>
          <a:p>
            <a:pPr marL="0" indent="0" eaLnBrk="1" hangingPunct="1">
              <a:buFontTx/>
              <a:buNone/>
            </a:pPr>
            <a:endParaRPr lang="en-US" sz="2400" smtClean="0">
              <a:cs typeface="B Homa" pitchFamily="2" charset="-78"/>
            </a:endParaRPr>
          </a:p>
        </p:txBody>
      </p:sp>
    </p:spTree>
  </p:cSld>
  <p:clrMapOvr>
    <a:masterClrMapping/>
  </p:clrMapOvr>
  <p:transition spd="med">
    <p:cover dir="d"/>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eaLnBrk="1" hangingPunct="1"/>
            <a:r>
              <a:rPr lang="fa-IR" smtClean="0">
                <a:cs typeface="B Homa" pitchFamily="2" charset="-78"/>
              </a:rPr>
              <a:t>تفكيك هدفها</a:t>
            </a:r>
            <a:r>
              <a:rPr lang="fa-IR" smtClean="0"/>
              <a:t> </a:t>
            </a:r>
            <a:endParaRPr lang="en-US" smtClean="0"/>
          </a:p>
        </p:txBody>
      </p:sp>
      <p:sp>
        <p:nvSpPr>
          <p:cNvPr id="200707" name="Rectangle 3"/>
          <p:cNvSpPr>
            <a:spLocks noGrp="1" noChangeArrowheads="1"/>
          </p:cNvSpPr>
          <p:nvPr>
            <p:ph type="body" idx="1"/>
          </p:nvPr>
        </p:nvSpPr>
        <p:spPr/>
        <p:txBody>
          <a:bodyPr/>
          <a:lstStyle/>
          <a:p>
            <a:pPr marL="0" indent="0" eaLnBrk="1" hangingPunct="1">
              <a:buFontTx/>
              <a:buNone/>
            </a:pPr>
            <a:endParaRPr lang="en-US" smtClean="0"/>
          </a:p>
        </p:txBody>
      </p:sp>
      <p:sp>
        <p:nvSpPr>
          <p:cNvPr id="200708" name="Text Box 4"/>
          <p:cNvSpPr txBox="1">
            <a:spLocks noChangeArrowheads="1"/>
          </p:cNvSpPr>
          <p:nvPr/>
        </p:nvSpPr>
        <p:spPr bwMode="auto">
          <a:xfrm>
            <a:off x="2124075" y="2565400"/>
            <a:ext cx="1439863" cy="303213"/>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هدفهاي كلي سازمان </a:t>
            </a:r>
            <a:endParaRPr lang="en-US"/>
          </a:p>
        </p:txBody>
      </p:sp>
      <p:sp>
        <p:nvSpPr>
          <p:cNvPr id="200709" name="Text Box 5"/>
          <p:cNvSpPr txBox="1">
            <a:spLocks noChangeArrowheads="1"/>
          </p:cNvSpPr>
          <p:nvPr/>
        </p:nvSpPr>
        <p:spPr bwMode="auto">
          <a:xfrm>
            <a:off x="2411413" y="3486150"/>
            <a:ext cx="1439862" cy="303213"/>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هدفهاي بخش </a:t>
            </a:r>
            <a:endParaRPr lang="en-US"/>
          </a:p>
        </p:txBody>
      </p:sp>
      <p:sp>
        <p:nvSpPr>
          <p:cNvPr id="200710" name="Text Box 6"/>
          <p:cNvSpPr txBox="1">
            <a:spLocks noChangeArrowheads="1"/>
          </p:cNvSpPr>
          <p:nvPr/>
        </p:nvSpPr>
        <p:spPr bwMode="auto">
          <a:xfrm>
            <a:off x="2771775" y="4278313"/>
            <a:ext cx="1439863" cy="303212"/>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هدف هاي دايره </a:t>
            </a:r>
            <a:endParaRPr lang="en-US"/>
          </a:p>
        </p:txBody>
      </p:sp>
      <p:sp>
        <p:nvSpPr>
          <p:cNvPr id="200711" name="Text Box 7"/>
          <p:cNvSpPr txBox="1">
            <a:spLocks noChangeArrowheads="1"/>
          </p:cNvSpPr>
          <p:nvPr/>
        </p:nvSpPr>
        <p:spPr bwMode="auto">
          <a:xfrm>
            <a:off x="3203575" y="4941888"/>
            <a:ext cx="1439863" cy="303212"/>
          </a:xfrm>
          <a:prstGeom prst="rect">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a:t>هدفهاي فردي </a:t>
            </a:r>
            <a:endParaRPr lang="en-US"/>
          </a:p>
        </p:txBody>
      </p:sp>
      <p:sp>
        <p:nvSpPr>
          <p:cNvPr id="200712" name="AutoShape 8"/>
          <p:cNvSpPr>
            <a:spLocks noChangeArrowheads="1"/>
          </p:cNvSpPr>
          <p:nvPr/>
        </p:nvSpPr>
        <p:spPr bwMode="auto">
          <a:xfrm>
            <a:off x="4572000" y="2420938"/>
            <a:ext cx="3887788" cy="792162"/>
          </a:xfrm>
          <a:prstGeom prst="triangle">
            <a:avLst>
              <a:gd name="adj" fmla="val 50000"/>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200713" name="Line 10"/>
          <p:cNvSpPr>
            <a:spLocks noChangeShapeType="1"/>
          </p:cNvSpPr>
          <p:nvPr/>
        </p:nvSpPr>
        <p:spPr bwMode="auto">
          <a:xfrm>
            <a:off x="3635375" y="2708275"/>
            <a:ext cx="187325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0714" name="AutoShape 11"/>
          <p:cNvSpPr>
            <a:spLocks noChangeArrowheads="1"/>
          </p:cNvSpPr>
          <p:nvPr/>
        </p:nvSpPr>
        <p:spPr bwMode="auto">
          <a:xfrm>
            <a:off x="4787900" y="3357563"/>
            <a:ext cx="1655763" cy="576262"/>
          </a:xfrm>
          <a:prstGeom prst="triangle">
            <a:avLst>
              <a:gd name="adj" fmla="val 50000"/>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200715" name="AutoShape 12"/>
          <p:cNvSpPr>
            <a:spLocks noChangeArrowheads="1"/>
          </p:cNvSpPr>
          <p:nvPr/>
        </p:nvSpPr>
        <p:spPr bwMode="auto">
          <a:xfrm>
            <a:off x="6948488" y="3357563"/>
            <a:ext cx="1655762" cy="576262"/>
          </a:xfrm>
          <a:prstGeom prst="triangle">
            <a:avLst>
              <a:gd name="adj" fmla="val 50000"/>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200716" name="Line 13"/>
          <p:cNvSpPr>
            <a:spLocks noChangeShapeType="1"/>
          </p:cNvSpPr>
          <p:nvPr/>
        </p:nvSpPr>
        <p:spPr bwMode="auto">
          <a:xfrm>
            <a:off x="3924300" y="3644900"/>
            <a:ext cx="1152525" cy="0"/>
          </a:xfrm>
          <a:prstGeom prst="line">
            <a:avLst/>
          </a:prstGeom>
          <a:noFill/>
          <a:ln w="635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0717" name="AutoShape 14"/>
          <p:cNvSpPr>
            <a:spLocks noChangeArrowheads="1"/>
          </p:cNvSpPr>
          <p:nvPr/>
        </p:nvSpPr>
        <p:spPr bwMode="auto">
          <a:xfrm>
            <a:off x="4932363" y="4292600"/>
            <a:ext cx="719137" cy="431800"/>
          </a:xfrm>
          <a:prstGeom prst="triangle">
            <a:avLst>
              <a:gd name="adj" fmla="val 50000"/>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200718" name="AutoShape 15"/>
          <p:cNvSpPr>
            <a:spLocks noChangeArrowheads="1"/>
          </p:cNvSpPr>
          <p:nvPr/>
        </p:nvSpPr>
        <p:spPr bwMode="auto">
          <a:xfrm>
            <a:off x="5797550" y="4292600"/>
            <a:ext cx="719138" cy="431800"/>
          </a:xfrm>
          <a:prstGeom prst="triangle">
            <a:avLst>
              <a:gd name="adj" fmla="val 50000"/>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200719" name="AutoShape 16"/>
          <p:cNvSpPr>
            <a:spLocks noChangeArrowheads="1"/>
          </p:cNvSpPr>
          <p:nvPr/>
        </p:nvSpPr>
        <p:spPr bwMode="auto">
          <a:xfrm>
            <a:off x="6948488" y="4292600"/>
            <a:ext cx="719137" cy="431800"/>
          </a:xfrm>
          <a:prstGeom prst="triangle">
            <a:avLst>
              <a:gd name="adj" fmla="val 50000"/>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200720" name="AutoShape 17"/>
          <p:cNvSpPr>
            <a:spLocks noChangeArrowheads="1"/>
          </p:cNvSpPr>
          <p:nvPr/>
        </p:nvSpPr>
        <p:spPr bwMode="auto">
          <a:xfrm>
            <a:off x="7885113" y="4292600"/>
            <a:ext cx="719137" cy="431800"/>
          </a:xfrm>
          <a:prstGeom prst="triangle">
            <a:avLst>
              <a:gd name="adj" fmla="val 50000"/>
            </a:avLst>
          </a:prstGeom>
          <a:noFill/>
          <a:ln w="2857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200721" name="Line 18"/>
          <p:cNvSpPr>
            <a:spLocks noChangeShapeType="1"/>
          </p:cNvSpPr>
          <p:nvPr/>
        </p:nvSpPr>
        <p:spPr bwMode="auto">
          <a:xfrm>
            <a:off x="4211638" y="4437063"/>
            <a:ext cx="865187"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0722" name="Line 19"/>
          <p:cNvSpPr>
            <a:spLocks noChangeShapeType="1"/>
          </p:cNvSpPr>
          <p:nvPr/>
        </p:nvSpPr>
        <p:spPr bwMode="auto">
          <a:xfrm>
            <a:off x="5148263" y="47244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0723" name="Line 20"/>
          <p:cNvSpPr>
            <a:spLocks noChangeShapeType="1"/>
          </p:cNvSpPr>
          <p:nvPr/>
        </p:nvSpPr>
        <p:spPr bwMode="auto">
          <a:xfrm>
            <a:off x="5435600" y="47244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0724" name="Line 21"/>
          <p:cNvSpPr>
            <a:spLocks noChangeShapeType="1"/>
          </p:cNvSpPr>
          <p:nvPr/>
        </p:nvSpPr>
        <p:spPr bwMode="auto">
          <a:xfrm>
            <a:off x="6011863" y="47244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0725" name="Line 22"/>
          <p:cNvSpPr>
            <a:spLocks noChangeShapeType="1"/>
          </p:cNvSpPr>
          <p:nvPr/>
        </p:nvSpPr>
        <p:spPr bwMode="auto">
          <a:xfrm>
            <a:off x="6300788" y="47244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0726" name="Line 23"/>
          <p:cNvSpPr>
            <a:spLocks noChangeShapeType="1"/>
          </p:cNvSpPr>
          <p:nvPr/>
        </p:nvSpPr>
        <p:spPr bwMode="auto">
          <a:xfrm>
            <a:off x="7164388" y="47244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0727" name="Line 24"/>
          <p:cNvSpPr>
            <a:spLocks noChangeShapeType="1"/>
          </p:cNvSpPr>
          <p:nvPr/>
        </p:nvSpPr>
        <p:spPr bwMode="auto">
          <a:xfrm>
            <a:off x="7451725" y="47244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0728" name="Line 25"/>
          <p:cNvSpPr>
            <a:spLocks noChangeShapeType="1"/>
          </p:cNvSpPr>
          <p:nvPr/>
        </p:nvSpPr>
        <p:spPr bwMode="auto">
          <a:xfrm>
            <a:off x="8101013" y="47244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0729" name="Line 26"/>
          <p:cNvSpPr>
            <a:spLocks noChangeShapeType="1"/>
          </p:cNvSpPr>
          <p:nvPr/>
        </p:nvSpPr>
        <p:spPr bwMode="auto">
          <a:xfrm>
            <a:off x="8388350" y="47244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0730" name="Line 27"/>
          <p:cNvSpPr>
            <a:spLocks noChangeShapeType="1"/>
          </p:cNvSpPr>
          <p:nvPr/>
        </p:nvSpPr>
        <p:spPr bwMode="auto">
          <a:xfrm>
            <a:off x="4643438" y="5084763"/>
            <a:ext cx="504825"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Tree>
  </p:cSld>
  <p:clrMapOvr>
    <a:masterClrMapping/>
  </p:clrMapOvr>
  <p:transition spd="slow">
    <p:cover dir="lu"/>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pPr algn="r" eaLnBrk="1" hangingPunct="1"/>
            <a:r>
              <a:rPr lang="fa-IR" b="1" smtClean="0">
                <a:cs typeface="B Homa" pitchFamily="2" charset="-78"/>
              </a:rPr>
              <a:t>مشاركت كاركنان :</a:t>
            </a:r>
            <a:endParaRPr lang="en-US" b="1" smtClean="0">
              <a:cs typeface="B Homa" pitchFamily="2" charset="-78"/>
            </a:endParaRPr>
          </a:p>
        </p:txBody>
      </p:sp>
      <p:sp>
        <p:nvSpPr>
          <p:cNvPr id="201731"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در تعريف اين عبارت مي گوييم كه اين امر نوعي فرايند مشاركتي است كه هدف آن تشويق و ترغيب كاركنان و اعضاي سازمان به دادن تعهد و مشاركت هرچه بيشتر در امر موفقيت سازمان است. پايه و اساس انديشة مزبور بر اين منطق قرار دارد كه كاركنان در فرايند تصميماتي كه برسرنوشت آنان اثر مي گذارد، مشاركت مي كنند. در كار اداري و سازماني خود از آزادي عمل بيشتري برخوردارند. بر زندگي كاري خود كنترل هايي اعمال مي نمايند، سازمان بدين وسيله موجبات انگيزش هر چه بيشتر آنان را فراهم مي آورد، افراد تعهد بيشتري به سازمان پيدا مي كنند، بازدهي، توليد و بهره وري در سازمان افزايش مي يابد و سرانجام اين كه آنان نسبت به كار خود، بيشتر ابراز رضايت مي كنند.  </a:t>
            </a:r>
            <a:endParaRPr lang="en-US" sz="2000" smtClean="0">
              <a:cs typeface="B Homa" pitchFamily="2" charset="-78"/>
            </a:endParaRPr>
          </a:p>
        </p:txBody>
      </p:sp>
    </p:spTree>
  </p:cSld>
  <p:clrMapOvr>
    <a:masterClrMapping/>
  </p:clrMapOvr>
  <p:transition spd="slow">
    <p:cover dir="lu"/>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pPr eaLnBrk="1" hangingPunct="1"/>
            <a:r>
              <a:rPr lang="fa-IR" sz="3600" smtClean="0">
                <a:cs typeface="B Homa" pitchFamily="2" charset="-78"/>
              </a:rPr>
              <a:t>نمونه هايي از برنامه هاي مشاركت كاركنان</a:t>
            </a:r>
            <a:r>
              <a:rPr lang="fa-IR" smtClean="0"/>
              <a:t> </a:t>
            </a:r>
            <a:endParaRPr lang="en-US" smtClean="0"/>
          </a:p>
        </p:txBody>
      </p:sp>
      <p:sp>
        <p:nvSpPr>
          <p:cNvPr id="202755" name="Rectangle 3"/>
          <p:cNvSpPr>
            <a:spLocks noGrp="1" noChangeArrowheads="1"/>
          </p:cNvSpPr>
          <p:nvPr>
            <p:ph type="body" idx="1"/>
          </p:nvPr>
        </p:nvSpPr>
        <p:spPr/>
        <p:txBody>
          <a:bodyPr/>
          <a:lstStyle/>
          <a:p>
            <a:pPr marL="0" indent="0" algn="justLow" eaLnBrk="1" hangingPunct="1">
              <a:buFontTx/>
              <a:buNone/>
            </a:pPr>
            <a:r>
              <a:rPr lang="fa-IR" sz="2400" b="1" smtClean="0">
                <a:cs typeface="B Homa" pitchFamily="2" charset="-78"/>
              </a:rPr>
              <a:t>مديريت مشاركتي .</a:t>
            </a:r>
            <a:r>
              <a:rPr lang="fa-IR" sz="2000" smtClean="0">
                <a:cs typeface="B Homa" pitchFamily="2" charset="-78"/>
              </a:rPr>
              <a:t>مديريت مشاركتي داراي ويژگيهاي خاصي است كه در اجراي آن افراد در تصميم گيري مشاركت مي كنند، يعني، زيردستان در تصميم گيري سهم به سزايي دارند و در اين زمينه با رئيس مستقيم خود در قدرت سهيم هستند.</a:t>
            </a:r>
          </a:p>
          <a:p>
            <a:pPr marL="0" indent="0" algn="justLow" eaLnBrk="1" hangingPunct="1">
              <a:buFontTx/>
              <a:buNone/>
            </a:pPr>
            <a:r>
              <a:rPr lang="fa-IR" sz="2000" smtClean="0">
                <a:cs typeface="B Homa" pitchFamily="2" charset="-78"/>
              </a:rPr>
              <a:t>لازم به يادآوري است كه مديريت مشاركتي براي هر واحد و در هر سطحي از سازمان مناسب نيست. براي اينكه اين روش كارساز واقع شود، بايد افراد مناسب براي مشاركت داشته باشند و مسائلي را كه كاركنان در آن سهيم مي شوند، مربوط به آنان باشد، كاركنان بايد از توانايي لازم (هوش، دانش فني و روابط انساني) برخوردار باشند تا بتوانند مشاركت موثر نمايند و فرهنگ سازماني بايد به گونه اي باشد كه اين نوع مشاركت را تاييد كند. </a:t>
            </a:r>
            <a:endParaRPr lang="en-US" sz="2400" b="1" smtClean="0">
              <a:cs typeface="B Homa" pitchFamily="2" charset="-78"/>
            </a:endParaRPr>
          </a:p>
        </p:txBody>
      </p:sp>
    </p:spTree>
  </p:cSld>
  <p:clrMapOvr>
    <a:masterClrMapping/>
  </p:clrMapOvr>
  <p:transition spd="slow">
    <p:push dir="d"/>
  </p:transition>
</p:sld>
</file>

<file path=ppt/slides/slide19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pPr algn="r" eaLnBrk="1" hangingPunct="1"/>
            <a:r>
              <a:rPr lang="fa-IR" b="1" smtClean="0">
                <a:cs typeface="B Homa" pitchFamily="2" charset="-78"/>
              </a:rPr>
              <a:t>مشاركت نمايندگان كاركنان :</a:t>
            </a:r>
            <a:endParaRPr lang="en-US" b="1" smtClean="0">
              <a:cs typeface="B Homa" pitchFamily="2" charset="-78"/>
            </a:endParaRPr>
          </a:p>
        </p:txBody>
      </p:sp>
      <p:sp>
        <p:nvSpPr>
          <p:cNvPr id="203779"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تقريبا“ در هر كشوري، در اروپاي غربي، قوانيني به تصويب رسيده كه به موجب آن شركتها بايد نمايندگاني را از خود به مجامع تصميم گيري اعزام نمايند. يعني به جاي اين كه همة كاركنان به صورت مستقيم در تصميم گيريها مشاركت كنند يك گروه كوچك به عنوان نماينده اعزام مي كنند تا در تصميم گيريها مشاركت كند. اين شيوه مشاركت دادن كاركنان در بيشتر كشورها در سراسر دنيا رايج است.</a:t>
            </a:r>
          </a:p>
          <a:p>
            <a:pPr marL="0" indent="0" algn="justLow" eaLnBrk="1" hangingPunct="1">
              <a:buFontTx/>
              <a:buNone/>
            </a:pPr>
            <a:r>
              <a:rPr lang="fa-IR" sz="2400" smtClean="0">
                <a:cs typeface="B Homa" pitchFamily="2" charset="-78"/>
              </a:rPr>
              <a:t>هدف از اعزام نمايندگاني از جانب كاركنان، توزيع قدرت در سازمان است و سازمان مي كوشد بدين وسيله حقوقي برابر به نيروي كار بدهد تا آن نيرو همسنگ مديريت و سهامداران شود. </a:t>
            </a:r>
            <a:endParaRPr lang="en-US" sz="2400" smtClean="0">
              <a:cs typeface="B Homa" pitchFamily="2" charset="-78"/>
            </a:endParaRPr>
          </a:p>
        </p:txBody>
      </p:sp>
    </p:spTree>
  </p:cSld>
  <p:clrMapOvr>
    <a:masterClrMapping/>
  </p:clrMapOvr>
  <p:transition spd="slow">
    <p:cover dir="lu"/>
  </p:transition>
</p:sld>
</file>

<file path=ppt/slides/slide19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pPr algn="r" eaLnBrk="1" hangingPunct="1"/>
            <a:r>
              <a:rPr lang="fa-IR" smtClean="0">
                <a:cs typeface="B Homa" pitchFamily="2" charset="-78"/>
              </a:rPr>
              <a:t>دايره كيفيت :</a:t>
            </a:r>
            <a:endParaRPr lang="en-US" smtClean="0">
              <a:cs typeface="B Homa" pitchFamily="2" charset="-78"/>
            </a:endParaRPr>
          </a:p>
        </p:txBody>
      </p:sp>
      <p:sp>
        <p:nvSpPr>
          <p:cNvPr id="204803" name="Rectangle 3"/>
          <p:cNvSpPr>
            <a:spLocks noGrp="1" noChangeArrowheads="1"/>
          </p:cNvSpPr>
          <p:nvPr>
            <p:ph type="body" idx="1"/>
          </p:nvPr>
        </p:nvSpPr>
        <p:spPr/>
        <p:txBody>
          <a:bodyPr/>
          <a:lstStyle/>
          <a:p>
            <a:pPr marL="0" indent="0" algn="justLow" eaLnBrk="1" hangingPunct="1">
              <a:lnSpc>
                <a:spcPct val="90000"/>
              </a:lnSpc>
              <a:buFontTx/>
              <a:buNone/>
            </a:pPr>
            <a:r>
              <a:rPr lang="fa-IR" sz="2000" b="1" smtClean="0">
                <a:cs typeface="B Homa" pitchFamily="2" charset="-78"/>
              </a:rPr>
              <a:t>دايرة كيفيت از مطالب يا مباحثي است كه بيش از بقيه مورد بحث است و براي مشاركت دادن كاركنان ازشيوة رسمي استفاده ميشود. اصولا“، دايره كيفيت از جمله روشهايي است كه شركتهاي ژاپني آن را بكار مي برند و بدين وسيله با هزينة بسيار پائين محصولاتي با كيفيتي بسيار بالا توليد و عرضه مي كنند. در اصل، اين شيوه در ايالات متحده امريكا ارائه شد و در دهة 1950 به ژاپن صادر گرديد. در طول دهه 1980 دايره كيفيت در امريكا و اروپا شهرت به سزايي يافت.</a:t>
            </a:r>
          </a:p>
          <a:p>
            <a:pPr marL="0" indent="0" algn="justLow" eaLnBrk="1" hangingPunct="1">
              <a:lnSpc>
                <a:spcPct val="90000"/>
              </a:lnSpc>
              <a:buFontTx/>
              <a:buNone/>
            </a:pPr>
            <a:r>
              <a:rPr lang="fa-IR" sz="2000" b="1" smtClean="0">
                <a:cs typeface="B Homa" pitchFamily="2" charset="-78"/>
              </a:rPr>
              <a:t>دايره كيفيت چيست؟ دايرة كيفيت يك گروه كاري هشت تا ده نفره است كه از كاركنان و سرپرستان تشكيل مي شود و افراد گروه مسئوليت مشترك مي پذيرند. افراد گروه به صورت مرتب گرد هم مي آيند (معمولا“ هفته اي يك بار) و دربارة مسائل كيفيت صحبت مي كنند به دنبال علتهاي مسائل موجود برميآيند، راه حلهايي را توصيه مي نمايند و اقدامات اصلاحي بعمل ميآورند. آنها مسئوليت حل مسائل مربوط به كيفيت محصول را برعهده مي گيرند و نتايج كار را مورد ارزيابي قرار مي دهند. ولي در مورد اجراي راه حلهاي نهايي كه توصيه شده است مسئوليت بر عهده مديريت است.  </a:t>
            </a:r>
            <a:endParaRPr lang="en-US" sz="2000" b="1" smtClean="0">
              <a:cs typeface="B Homa" pitchFamily="2" charset="-78"/>
            </a:endParaRPr>
          </a:p>
        </p:txBody>
      </p:sp>
    </p:spTree>
  </p:cSld>
  <p:clrMapOvr>
    <a:masterClrMapping/>
  </p:clrMapOvr>
  <p:transition spd="slow">
    <p:cover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684213" y="765175"/>
            <a:ext cx="8135937" cy="863600"/>
          </a:xfrm>
        </p:spPr>
        <p:txBody>
          <a:bodyPr/>
          <a:lstStyle/>
          <a:p>
            <a:pPr algn="r" eaLnBrk="1" hangingPunct="1"/>
            <a:r>
              <a:rPr lang="fa-IR" sz="2000" smtClean="0">
                <a:cs typeface="B Homa" pitchFamily="2" charset="-78"/>
              </a:rPr>
              <a:t>الف – تفاوت كشورهاي ثروتمند و فقير، تفاوت قدمت آنها نيست: </a:t>
            </a:r>
            <a:br>
              <a:rPr lang="fa-IR" sz="2000" smtClean="0">
                <a:cs typeface="B Homa" pitchFamily="2" charset="-78"/>
              </a:rPr>
            </a:br>
            <a:endParaRPr lang="en-US" sz="2000" smtClean="0">
              <a:cs typeface="B Homa" pitchFamily="2" charset="-78"/>
            </a:endParaRPr>
          </a:p>
        </p:txBody>
      </p:sp>
      <p:sp>
        <p:nvSpPr>
          <p:cNvPr id="36867" name="Rectangle 3"/>
          <p:cNvSpPr>
            <a:spLocks noGrp="1" noChangeArrowheads="1"/>
          </p:cNvSpPr>
          <p:nvPr>
            <p:ph type="subTitle" idx="1"/>
          </p:nvPr>
        </p:nvSpPr>
        <p:spPr>
          <a:xfrm>
            <a:off x="468313" y="1341438"/>
            <a:ext cx="8351837" cy="4967287"/>
          </a:xfrm>
        </p:spPr>
        <p:txBody>
          <a:bodyPr/>
          <a:lstStyle/>
          <a:p>
            <a:pPr marL="274638" indent="-274638" algn="just" eaLnBrk="1" hangingPunct="1">
              <a:buFontTx/>
              <a:buChar char="•"/>
            </a:pPr>
            <a:r>
              <a:rPr lang="fa-IR" sz="2000" smtClean="0">
                <a:cs typeface="B Homa" pitchFamily="2" charset="-78"/>
              </a:rPr>
              <a:t> مصر بيش از 3000 سال تاريخ مكتوب دارد. اما فقير است.</a:t>
            </a:r>
          </a:p>
          <a:p>
            <a:pPr marL="274638" indent="-274638" algn="just" eaLnBrk="1" hangingPunct="1">
              <a:buFontTx/>
              <a:buChar char="•"/>
            </a:pPr>
            <a:r>
              <a:rPr lang="fa-IR" sz="1800" smtClean="0">
                <a:cs typeface="B Homa" pitchFamily="2" charset="-78"/>
              </a:rPr>
              <a:t> كانادا، نيوزلند و استراليا تاريخشان به 150 سال هم نمي رسد، اما اكنون توسعه يافته و ثروتمند هستند. </a:t>
            </a:r>
          </a:p>
          <a:p>
            <a:pPr marL="274638" indent="-274638" algn="just" eaLnBrk="1" hangingPunct="1"/>
            <a:endParaRPr lang="fa-IR" sz="1800" smtClean="0">
              <a:cs typeface="B Homa" pitchFamily="2" charset="-78"/>
            </a:endParaRPr>
          </a:p>
          <a:p>
            <a:pPr marL="274638" indent="-274638" algn="just" eaLnBrk="1" hangingPunct="1"/>
            <a:r>
              <a:rPr lang="fa-IR" sz="1800" smtClean="0">
                <a:cs typeface="B Homa" pitchFamily="2" charset="-78"/>
              </a:rPr>
              <a:t>ب – تفاوت در ميزان منابع طبيعي قابل استحصال هم نيست. </a:t>
            </a:r>
          </a:p>
          <a:p>
            <a:pPr marL="274638" indent="-274638" algn="just" eaLnBrk="1" hangingPunct="1">
              <a:buFontTx/>
              <a:buChar char="•"/>
            </a:pPr>
            <a:r>
              <a:rPr lang="fa-IR" sz="1800" smtClean="0">
                <a:cs typeface="B Homa" pitchFamily="2" charset="-78"/>
              </a:rPr>
              <a:t>80% كشور ژاپن كوه است و مناسب كشاورزي و دامداري نيست. مواد خام هم درون خود ندارد، اما دومين اقتصاد قدرتمند جهان است. </a:t>
            </a:r>
          </a:p>
          <a:p>
            <a:pPr marL="274638" indent="-274638" algn="just" eaLnBrk="1" hangingPunct="1"/>
            <a:endParaRPr lang="fa-IR" sz="1800" smtClean="0">
              <a:cs typeface="B Homa" pitchFamily="2" charset="-78"/>
            </a:endParaRPr>
          </a:p>
          <a:p>
            <a:pPr marL="274638" indent="-274638" algn="just" eaLnBrk="1" hangingPunct="1"/>
            <a:r>
              <a:rPr lang="fa-IR" sz="1800" smtClean="0">
                <a:cs typeface="B Homa" pitchFamily="2" charset="-78"/>
              </a:rPr>
              <a:t>ج – تفاوت در سطح هوش افراد كشورهاي مختلف هم وجود ندارد. </a:t>
            </a:r>
          </a:p>
          <a:p>
            <a:pPr marL="274638" indent="-274638" algn="just" eaLnBrk="1" hangingPunct="1">
              <a:buFontTx/>
              <a:buChar char="•"/>
            </a:pPr>
            <a:r>
              <a:rPr lang="fa-IR" sz="1800" smtClean="0">
                <a:cs typeface="B Homa" pitchFamily="2" charset="-78"/>
              </a:rPr>
              <a:t>تعامل كارشناسان و دانشمندان كشورهاي ثروتمند و فقير با هم، تفاوتي در ميزان هوش و </a:t>
            </a:r>
            <a:r>
              <a:rPr lang="en-US" sz="1800" b="1" i="1" smtClean="0">
                <a:cs typeface="B Homa" pitchFamily="2" charset="-78"/>
              </a:rPr>
              <a:t>IQ</a:t>
            </a:r>
            <a:r>
              <a:rPr lang="fa-IR" sz="1800" smtClean="0">
                <a:cs typeface="B Homa" pitchFamily="2" charset="-78"/>
              </a:rPr>
              <a:t> آنها نشان نداده است. </a:t>
            </a:r>
          </a:p>
          <a:p>
            <a:pPr marL="274638" indent="-274638" algn="just" eaLnBrk="1" hangingPunct="1"/>
            <a:endParaRPr lang="fa-IR" sz="1800" smtClean="0">
              <a:cs typeface="B Homa" pitchFamily="2" charset="-78"/>
            </a:endParaRPr>
          </a:p>
          <a:p>
            <a:pPr marL="274638" indent="-274638" algn="just" eaLnBrk="1" hangingPunct="1"/>
            <a:r>
              <a:rPr lang="fa-IR" sz="1800" smtClean="0">
                <a:cs typeface="B Homa" pitchFamily="2" charset="-78"/>
              </a:rPr>
              <a:t>د – نژاد و رنگ پوست نيز مهم نيستند .</a:t>
            </a:r>
          </a:p>
          <a:p>
            <a:pPr marL="274638" indent="-274638" algn="just" eaLnBrk="1" hangingPunct="1">
              <a:buFontTx/>
              <a:buChar char="•"/>
            </a:pPr>
            <a:r>
              <a:rPr lang="fa-IR" sz="1800" smtClean="0">
                <a:cs typeface="B Homa" pitchFamily="2" charset="-78"/>
              </a:rPr>
              <a:t>مهاجراني كه در كشور خود برچسب تنبلي مي گيرند، در كشورهاي ثروتمند به نيروهاي مولد تبديل ميشوند. </a:t>
            </a:r>
            <a:endParaRPr lang="en-US" sz="1800" smtClean="0">
              <a:cs typeface="B Homa" pitchFamily="2" charset="-78"/>
            </a:endParaRP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box(in)">
                                      <p:cBhvr>
                                        <p:cTn id="7" dur="5000"/>
                                        <p:tgtEl>
                                          <p:spTgt spid="36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Effect transition="in" filter="box(in)">
                                      <p:cBhvr>
                                        <p:cTn id="12" dur="3000"/>
                                        <p:tgtEl>
                                          <p:spTgt spid="368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6867">
                                            <p:txEl>
                                              <p:pRg st="1" end="1"/>
                                            </p:txEl>
                                          </p:spTgt>
                                        </p:tgtEl>
                                        <p:attrNameLst>
                                          <p:attrName>style.visibility</p:attrName>
                                        </p:attrNameLst>
                                      </p:cBhvr>
                                      <p:to>
                                        <p:strVal val="visible"/>
                                      </p:to>
                                    </p:set>
                                    <p:animEffect transition="in" filter="box(in)">
                                      <p:cBhvr>
                                        <p:cTn id="17" dur="3000"/>
                                        <p:tgtEl>
                                          <p:spTgt spid="368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box(in)">
                                      <p:cBhvr>
                                        <p:cTn id="22" dur="3000"/>
                                        <p:tgtEl>
                                          <p:spTgt spid="368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36867">
                                            <p:txEl>
                                              <p:pRg st="4" end="4"/>
                                            </p:txEl>
                                          </p:spTgt>
                                        </p:tgtEl>
                                        <p:attrNameLst>
                                          <p:attrName>style.visibility</p:attrName>
                                        </p:attrNameLst>
                                      </p:cBhvr>
                                      <p:to>
                                        <p:strVal val="visible"/>
                                      </p:to>
                                    </p:set>
                                    <p:animEffect transition="in" filter="box(in)">
                                      <p:cBhvr>
                                        <p:cTn id="27" dur="3000"/>
                                        <p:tgtEl>
                                          <p:spTgt spid="368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36867">
                                            <p:txEl>
                                              <p:pRg st="6" end="6"/>
                                            </p:txEl>
                                          </p:spTgt>
                                        </p:tgtEl>
                                        <p:attrNameLst>
                                          <p:attrName>style.visibility</p:attrName>
                                        </p:attrNameLst>
                                      </p:cBhvr>
                                      <p:to>
                                        <p:strVal val="visible"/>
                                      </p:to>
                                    </p:set>
                                    <p:animEffect transition="in" filter="box(in)">
                                      <p:cBhvr>
                                        <p:cTn id="32" dur="3000"/>
                                        <p:tgtEl>
                                          <p:spTgt spid="36867">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36867">
                                            <p:txEl>
                                              <p:pRg st="7" end="7"/>
                                            </p:txEl>
                                          </p:spTgt>
                                        </p:tgtEl>
                                        <p:attrNameLst>
                                          <p:attrName>style.visibility</p:attrName>
                                        </p:attrNameLst>
                                      </p:cBhvr>
                                      <p:to>
                                        <p:strVal val="visible"/>
                                      </p:to>
                                    </p:set>
                                    <p:animEffect transition="in" filter="box(in)">
                                      <p:cBhvr>
                                        <p:cTn id="37" dur="3000"/>
                                        <p:tgtEl>
                                          <p:spTgt spid="36867">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36867">
                                            <p:txEl>
                                              <p:pRg st="9" end="9"/>
                                            </p:txEl>
                                          </p:spTgt>
                                        </p:tgtEl>
                                        <p:attrNameLst>
                                          <p:attrName>style.visibility</p:attrName>
                                        </p:attrNameLst>
                                      </p:cBhvr>
                                      <p:to>
                                        <p:strVal val="visible"/>
                                      </p:to>
                                    </p:set>
                                    <p:animEffect transition="in" filter="box(in)">
                                      <p:cBhvr>
                                        <p:cTn id="42" dur="3000"/>
                                        <p:tgtEl>
                                          <p:spTgt spid="36867">
                                            <p:txEl>
                                              <p:pRg st="9" end="9"/>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nodeType="clickEffect">
                                  <p:stCondLst>
                                    <p:cond delay="0"/>
                                  </p:stCondLst>
                                  <p:childTnLst>
                                    <p:set>
                                      <p:cBhvr>
                                        <p:cTn id="46" dur="1" fill="hold">
                                          <p:stCondLst>
                                            <p:cond delay="0"/>
                                          </p:stCondLst>
                                        </p:cTn>
                                        <p:tgtEl>
                                          <p:spTgt spid="36867">
                                            <p:txEl>
                                              <p:pRg st="10" end="10"/>
                                            </p:txEl>
                                          </p:spTgt>
                                        </p:tgtEl>
                                        <p:attrNameLst>
                                          <p:attrName>style.visibility</p:attrName>
                                        </p:attrNameLst>
                                      </p:cBhvr>
                                      <p:to>
                                        <p:strVal val="visible"/>
                                      </p:to>
                                    </p:set>
                                    <p:animEffect transition="in" filter="box(in)">
                                      <p:cBhvr>
                                        <p:cTn id="47" dur="3000"/>
                                        <p:tgtEl>
                                          <p:spTgt spid="3686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graphicFrame>
        <p:nvGraphicFramePr>
          <p:cNvPr id="1026" name="Object 4"/>
          <p:cNvGraphicFramePr>
            <a:graphicFrameLocks noChangeAspect="1"/>
          </p:cNvGraphicFramePr>
          <p:nvPr>
            <p:ph idx="1"/>
          </p:nvPr>
        </p:nvGraphicFramePr>
        <p:xfrm>
          <a:off x="468313" y="549275"/>
          <a:ext cx="8280400" cy="6308725"/>
        </p:xfrm>
        <a:graphic>
          <a:graphicData uri="http://schemas.openxmlformats.org/presentationml/2006/ole">
            <mc:AlternateContent xmlns:mc="http://schemas.openxmlformats.org/markup-compatibility/2006">
              <mc:Choice xmlns:v="urn:schemas-microsoft-com:vml" Requires="v">
                <p:oleObj spid="_x0000_s1028" name="Document" r:id="rId3" imgW="5397945" imgH="6001036" progId="Word.Document.8">
                  <p:embed/>
                </p:oleObj>
              </mc:Choice>
              <mc:Fallback>
                <p:oleObj name="Document" r:id="rId3" imgW="5397945" imgH="6001036"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549275"/>
                        <a:ext cx="8280400" cy="630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blinds dir="vert"/>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pPr algn="r" eaLnBrk="1" hangingPunct="1"/>
            <a:r>
              <a:rPr lang="fa-IR" sz="3600" b="1" smtClean="0">
                <a:cs typeface="B Homa" pitchFamily="2" charset="-78"/>
              </a:rPr>
              <a:t>سهيم كردن كاركنان در شركت :</a:t>
            </a:r>
            <a:r>
              <a:rPr lang="fa-IR" sz="3600" b="1" smtClean="0"/>
              <a:t>‌</a:t>
            </a:r>
            <a:endParaRPr lang="en-US" sz="3600" b="1" smtClean="0">
              <a:cs typeface="B Homa" pitchFamily="2" charset="-78"/>
            </a:endParaRPr>
          </a:p>
        </p:txBody>
      </p:sp>
      <p:sp>
        <p:nvSpPr>
          <p:cNvPr id="205827"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آخرين روشي را كه در مورد مشاركت دادن كاركنان در امور شركت ارائه        مي كنيم، برنامه اي است كه به موجب آن كاركنان مالك سهام شركت ميشوند. در اين شيوه شركت سهام خود را به كاركنان عرضه مي كند تا آنان بتوانند در مزاياي حاصل از فعاليتهاي شركت سهيم شوند. براي مثال، تقريبا“ 20 درصد سهام شركت پولارويد به كاركنان تعلق دارد. 55 درصد سهام شركت هواپيمايي يونايتد متعلق به كاركنان است. 100 درصد سهام شركتهاي آويس و ذوب فلزات و يرتان به كاركنان تعلق دارد.  </a:t>
            </a:r>
            <a:endParaRPr lang="en-US" sz="2400" smtClean="0">
              <a:cs typeface="B Homa" pitchFamily="2" charset="-78"/>
            </a:endParaRPr>
          </a:p>
        </p:txBody>
      </p:sp>
    </p:spTree>
  </p:cSld>
  <p:clrMapOvr>
    <a:masterClrMapping/>
  </p:clrMapOvr>
  <p:transition spd="slow">
    <p:zoom dir="in"/>
  </p:transition>
</p:sld>
</file>

<file path=ppt/slides/slide20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5" name="Rectangle 3"/>
          <p:cNvSpPr>
            <a:spLocks noGrp="1" noChangeArrowheads="1"/>
          </p:cNvSpPr>
          <p:nvPr>
            <p:ph type="subTitle" idx="1"/>
          </p:nvPr>
        </p:nvSpPr>
        <p:spPr>
          <a:xfrm>
            <a:off x="684213" y="1773238"/>
            <a:ext cx="7704137" cy="3168650"/>
          </a:xfrm>
        </p:spPr>
        <p:txBody>
          <a:bodyPr/>
          <a:lstStyle/>
          <a:p>
            <a:pPr algn="r" eaLnBrk="1" hangingPunct="1"/>
            <a:r>
              <a:rPr lang="fa-IR" sz="3600" smtClean="0">
                <a:solidFill>
                  <a:schemeClr val="bg1"/>
                </a:solidFill>
                <a:cs typeface="B Homa" pitchFamily="2" charset="-78"/>
              </a:rPr>
              <a:t>زندگي صحنه زيباي هنرمندي ماست </a:t>
            </a:r>
          </a:p>
          <a:p>
            <a:pPr algn="r" eaLnBrk="1" hangingPunct="1"/>
            <a:r>
              <a:rPr lang="fa-IR" sz="3600" smtClean="0">
                <a:solidFill>
                  <a:schemeClr val="bg1"/>
                </a:solidFill>
                <a:cs typeface="B Homa" pitchFamily="2" charset="-78"/>
              </a:rPr>
              <a:t>هر كسي نغمه خود خواند و از صحنه رود </a:t>
            </a:r>
          </a:p>
          <a:p>
            <a:pPr algn="r" eaLnBrk="1" hangingPunct="1"/>
            <a:r>
              <a:rPr lang="fa-IR" sz="3600" smtClean="0">
                <a:solidFill>
                  <a:schemeClr val="bg1"/>
                </a:solidFill>
                <a:cs typeface="B Homa" pitchFamily="2" charset="-78"/>
              </a:rPr>
              <a:t>صحنه پيوسته به جاست </a:t>
            </a:r>
          </a:p>
          <a:p>
            <a:pPr algn="r" eaLnBrk="1" hangingPunct="1"/>
            <a:r>
              <a:rPr lang="fa-IR" sz="3600" smtClean="0">
                <a:solidFill>
                  <a:schemeClr val="bg1"/>
                </a:solidFill>
                <a:cs typeface="B Homa" pitchFamily="2" charset="-78"/>
              </a:rPr>
              <a:t>اي خوش آن نغمه كه مردم بسپارند به ياد </a:t>
            </a:r>
          </a:p>
          <a:p>
            <a:pPr algn="r" eaLnBrk="1" hangingPunct="1"/>
            <a:endParaRPr lang="fa-IR" sz="3600" smtClean="0">
              <a:solidFill>
                <a:schemeClr val="bg1"/>
              </a:solidFill>
              <a:cs typeface="B Homa" pitchFamily="2" charset="-78"/>
            </a:endParaRPr>
          </a:p>
          <a:p>
            <a:pPr algn="r" eaLnBrk="1" hangingPunct="1"/>
            <a:r>
              <a:rPr lang="fa-IR" sz="3600" smtClean="0">
                <a:solidFill>
                  <a:schemeClr val="bg1"/>
                </a:solidFill>
                <a:cs typeface="B Homa" pitchFamily="2" charset="-78"/>
              </a:rPr>
              <a:t>						موفق باشيد</a:t>
            </a:r>
            <a:r>
              <a:rPr lang="fa-IR" sz="3600" smtClean="0">
                <a:cs typeface="B Homa" pitchFamily="2" charset="-78"/>
              </a:rPr>
              <a:t> </a:t>
            </a:r>
            <a:endParaRPr lang="en-US" sz="3600" smtClean="0">
              <a:cs typeface="B Homa" pitchFamily="2" charset="-78"/>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8675">
                                            <p:txEl>
                                              <p:pRg st="3" end="3"/>
                                            </p:txEl>
                                          </p:spTgt>
                                        </p:tgtEl>
                                        <p:attrNameLst>
                                          <p:attrName>style.visibility</p:attrName>
                                        </p:attrNameLst>
                                      </p:cBhvr>
                                      <p:to>
                                        <p:strVal val="visible"/>
                                      </p:to>
                                    </p:set>
                                    <p:anim calcmode="lin" valueType="num">
                                      <p:cBhvr additive="base">
                                        <p:cTn id="25" dur="500" fill="hold"/>
                                        <p:tgtEl>
                                          <p:spTgt spid="286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6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nodeType="clickEffect">
                                  <p:stCondLst>
                                    <p:cond delay="0"/>
                                  </p:stCondLst>
                                  <p:childTnLst>
                                    <p:set>
                                      <p:cBhvr>
                                        <p:cTn id="30" dur="1" fill="hold">
                                          <p:stCondLst>
                                            <p:cond delay="0"/>
                                          </p:stCondLst>
                                        </p:cTn>
                                        <p:tgtEl>
                                          <p:spTgt spid="28675">
                                            <p:txEl>
                                              <p:pRg st="5" end="5"/>
                                            </p:txEl>
                                          </p:spTgt>
                                        </p:tgtEl>
                                        <p:attrNameLst>
                                          <p:attrName>style.visibility</p:attrName>
                                        </p:attrNameLst>
                                      </p:cBhvr>
                                      <p:to>
                                        <p:strVal val="visible"/>
                                      </p:to>
                                    </p:set>
                                    <p:animEffect transition="in" filter="box(in)">
                                      <p:cBhvr>
                                        <p:cTn id="31" dur="500"/>
                                        <p:tgtEl>
                                          <p:spTgt spid="286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r" eaLnBrk="1" hangingPunct="1"/>
            <a:r>
              <a:rPr lang="fa-IR" sz="2000" smtClean="0">
                <a:cs typeface="B Homa" pitchFamily="2" charset="-78"/>
              </a:rPr>
              <a:t>لوتانز و همكارانش بر روي يش از 450 مدير تحقيق كردند. آنها به اين نتيجه رسيدند كه همه مديران به چهار دسته از فعاليتهاي زير مشغول اند. </a:t>
            </a:r>
            <a:endParaRPr lang="en-US" sz="2000" smtClean="0">
              <a:cs typeface="B Homa" pitchFamily="2" charset="-78"/>
            </a:endParaRPr>
          </a:p>
        </p:txBody>
      </p:sp>
      <p:sp>
        <p:nvSpPr>
          <p:cNvPr id="23555" name="Rectangle 3"/>
          <p:cNvSpPr>
            <a:spLocks noGrp="1" noChangeArrowheads="1"/>
          </p:cNvSpPr>
          <p:nvPr>
            <p:ph type="body" idx="1"/>
          </p:nvPr>
        </p:nvSpPr>
        <p:spPr/>
        <p:txBody>
          <a:bodyPr/>
          <a:lstStyle/>
          <a:p>
            <a:pPr marL="0" indent="92075" algn="justLow" eaLnBrk="1" hangingPunct="1">
              <a:lnSpc>
                <a:spcPct val="90000"/>
              </a:lnSpc>
              <a:buFontTx/>
              <a:buNone/>
            </a:pPr>
            <a:r>
              <a:rPr lang="fa-IR" sz="1600" smtClean="0">
                <a:cs typeface="B Homa" pitchFamily="2" charset="-78"/>
              </a:rPr>
              <a:t>1</a:t>
            </a:r>
            <a:r>
              <a:rPr lang="fa-IR" sz="2800" smtClean="0"/>
              <a:t> </a:t>
            </a:r>
            <a:r>
              <a:rPr lang="fa-IR" sz="1800" smtClean="0">
                <a:cs typeface="B Homa" pitchFamily="2" charset="-78"/>
              </a:rPr>
              <a:t>– مديريت سنتي : تصميم گيري ، برنامه ريزي و كنترل.</a:t>
            </a:r>
          </a:p>
          <a:p>
            <a:pPr marL="0" indent="92075" algn="justLow" eaLnBrk="1" hangingPunct="1">
              <a:lnSpc>
                <a:spcPct val="90000"/>
              </a:lnSpc>
              <a:buFontTx/>
              <a:buNone/>
            </a:pPr>
            <a:r>
              <a:rPr lang="fa-IR" sz="1800" smtClean="0">
                <a:cs typeface="B Homa" pitchFamily="2" charset="-78"/>
              </a:rPr>
              <a:t>2 – ارتباطات: مبادله اطلاعات و انجام كارهاي ارتباطي.</a:t>
            </a:r>
          </a:p>
          <a:p>
            <a:pPr marL="0" indent="92075" algn="justLow" eaLnBrk="1" hangingPunct="1">
              <a:lnSpc>
                <a:spcPct val="90000"/>
              </a:lnSpc>
              <a:buFontTx/>
              <a:buNone/>
            </a:pPr>
            <a:r>
              <a:rPr lang="fa-IR" sz="1800" smtClean="0">
                <a:cs typeface="B Homa" pitchFamily="2" charset="-78"/>
              </a:rPr>
              <a:t>3 – مديريت منابع انساني: ايجاد انگيزه در ديگران، اجراي مقررات انضباطي، حل مساله تعارض، تامين نيروي انساني و آموزش دادن به كاركنان.</a:t>
            </a:r>
          </a:p>
          <a:p>
            <a:pPr marL="0" indent="92075" algn="justLow" eaLnBrk="1" hangingPunct="1">
              <a:lnSpc>
                <a:spcPct val="90000"/>
              </a:lnSpc>
              <a:buFontTx/>
              <a:buNone/>
            </a:pPr>
            <a:r>
              <a:rPr lang="fa-IR" sz="1800" smtClean="0">
                <a:cs typeface="B Homa" pitchFamily="2" charset="-78"/>
              </a:rPr>
              <a:t>4 – ايجاد شبكه: جامعه پذيري (توجيه كاركنان)، سياست بازي و ايجاد رابطه متقابل با افراد و نهادهاي خارج از سازمان.</a:t>
            </a:r>
          </a:p>
          <a:p>
            <a:pPr marL="0" indent="92075" algn="justLow" eaLnBrk="1" hangingPunct="1">
              <a:lnSpc>
                <a:spcPct val="90000"/>
              </a:lnSpc>
              <a:buFontTx/>
              <a:buNone/>
            </a:pPr>
            <a:r>
              <a:rPr lang="fa-IR" sz="1800" smtClean="0">
                <a:cs typeface="B Homa" pitchFamily="2" charset="-78"/>
              </a:rPr>
              <a:t>بطور كلي، متوسط مديران 32% وقت خود را صرف فعاليتهاي سنتي، 29% را صرف ارتباطات، 20% را صرف فعاليتهاي مربوط به منابع انساني و 19% را صرف امور مربوط به شبكه هاي كاري مي نمايند. ولي مقدار زمان و كوششي كه مدير صرف اين چهار نوع فعاليت مي كند تا حد زيادي در سازمانهاي مختلف، فرق مي كند. مدير موفق در مقايسه با مدير اثر بخش (يعني مديري كه عملكرد او، از نظر كيفي و كمي خوب بوده و از نظر تامين رضايت شغلي كاركنان و ايجاد تعهد در آنان به نتايج ملموسي دست يافته است) به شيوه اي متفاوت عمل ميكند. مديري كه وقت و نيروي بيشتري در زمينه ايجاد شبكه به مصرف مي رساند موق تر است و مديري كه وقت و نيروي زيادي صرف مديريت منابع انساني مي نمايد چندان موفق نخواهد بود. اگر مديري وقت زيادي را صرف امور ارتباطات كند و كمترين وقت و نيرو را براي امور شبكه هاي كاري صرف نمايد اثر بخش تر خواهد بود.  </a:t>
            </a:r>
          </a:p>
          <a:p>
            <a:pPr marL="0" indent="92075" algn="justLow" eaLnBrk="1" hangingPunct="1">
              <a:lnSpc>
                <a:spcPct val="90000"/>
              </a:lnSpc>
              <a:buFontTx/>
              <a:buNone/>
            </a:pPr>
            <a:endParaRPr lang="en-US" sz="1800" smtClean="0">
              <a:cs typeface="B Homa" pitchFamily="2" charset="-78"/>
            </a:endParaRPr>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r" eaLnBrk="1" hangingPunct="1"/>
            <a:r>
              <a:rPr lang="fa-IR" b="1" smtClean="0">
                <a:cs typeface="B Homa" pitchFamily="2" charset="-78"/>
              </a:rPr>
              <a:t>رفتار سازماني :</a:t>
            </a:r>
            <a:endParaRPr lang="en-US" b="1" smtClean="0">
              <a:cs typeface="B Homa" pitchFamily="2" charset="-78"/>
            </a:endParaRPr>
          </a:p>
        </p:txBody>
      </p:sp>
      <p:sp>
        <p:nvSpPr>
          <p:cNvPr id="24579" name="Rectangle 3"/>
          <p:cNvSpPr>
            <a:spLocks noGrp="1" noChangeArrowheads="1"/>
          </p:cNvSpPr>
          <p:nvPr>
            <p:ph type="body" idx="1"/>
          </p:nvPr>
        </p:nvSpPr>
        <p:spPr/>
        <p:txBody>
          <a:bodyPr/>
          <a:lstStyle/>
          <a:p>
            <a:pPr marL="0" indent="0" algn="justLow" eaLnBrk="1" hangingPunct="1">
              <a:buFontTx/>
              <a:buNone/>
            </a:pPr>
            <a:r>
              <a:rPr lang="fa-IR" smtClean="0">
                <a:cs typeface="B Homa" pitchFamily="2" charset="-78"/>
              </a:rPr>
              <a:t>رفتار سازماني يك رشته پژوهشي و علمي است كه در آن اثراتي بررسي مي شود كه افراد، گروهها و سيستمهاي سازمان بر رفتار فرد در درون سازمان دارد، با اين هدف كه چنين دانشي در راه بهبود و اثر بخشي سازمان مورد استفاده قرار گيرد.</a:t>
            </a:r>
          </a:p>
          <a:p>
            <a:pPr marL="0" indent="0" algn="justLow" eaLnBrk="1" hangingPunct="1">
              <a:buFontTx/>
              <a:buNone/>
            </a:pPr>
            <a:r>
              <a:rPr lang="fa-IR" smtClean="0">
                <a:cs typeface="B Homa" pitchFamily="2" charset="-78"/>
              </a:rPr>
              <a:t>در اين رشته چه چيز مورد پژوهش قرار مي گيرد؟ در اين رشته علمي، اصولا“ بر روي سه سطح رفتاري در سازمان تحقيق مي شود : فرد، گروه و سازمان. </a:t>
            </a:r>
            <a:endParaRPr lang="en-US" smtClean="0">
              <a:cs typeface="B Homa" pitchFamily="2" charset="-78"/>
            </a:endParaRPr>
          </a:p>
        </p:txBody>
      </p:sp>
    </p:spTree>
  </p:cSld>
  <p:clrMapOvr>
    <a:masterClrMapping/>
  </p:clrMapOvr>
  <p:transition spd="slow">
    <p:comb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fa-IR" smtClean="0">
                <a:cs typeface="B Homa" pitchFamily="2" charset="-78"/>
              </a:rPr>
              <a:t>« توقعات از يك مدير »</a:t>
            </a:r>
            <a:r>
              <a:rPr lang="fa-IR" smtClean="0"/>
              <a:t> </a:t>
            </a:r>
            <a:endParaRPr lang="en-US" smtClean="0"/>
          </a:p>
        </p:txBody>
      </p:sp>
      <p:sp>
        <p:nvSpPr>
          <p:cNvPr id="25603" name="Rectangle 3"/>
          <p:cNvSpPr>
            <a:spLocks noGrp="1" noChangeArrowheads="1"/>
          </p:cNvSpPr>
          <p:nvPr>
            <p:ph type="body" idx="1"/>
          </p:nvPr>
        </p:nvSpPr>
        <p:spPr/>
        <p:txBody>
          <a:bodyPr/>
          <a:lstStyle/>
          <a:p>
            <a:pPr eaLnBrk="1" hangingPunct="1">
              <a:buFontTx/>
              <a:buNone/>
            </a:pPr>
            <a:r>
              <a:rPr lang="fa-IR" sz="1400" smtClean="0"/>
              <a:t>	</a:t>
            </a:r>
            <a:r>
              <a:rPr lang="fa-IR" sz="1400" smtClean="0">
                <a:cs typeface="B Homa" pitchFamily="2" charset="-78"/>
              </a:rPr>
              <a:t>				امنيت مالي </a:t>
            </a:r>
          </a:p>
          <a:p>
            <a:pPr eaLnBrk="1" hangingPunct="1"/>
            <a:r>
              <a:rPr lang="fa-IR" sz="1400" smtClean="0">
                <a:cs typeface="B Homa" pitchFamily="2" charset="-78"/>
              </a:rPr>
              <a:t>توقع منابع انساني شركت  		امنيت شغلي </a:t>
            </a:r>
          </a:p>
          <a:p>
            <a:pPr eaLnBrk="1" hangingPunct="1">
              <a:buFontTx/>
              <a:buNone/>
            </a:pPr>
            <a:r>
              <a:rPr lang="fa-IR" sz="1400" smtClean="0">
                <a:cs typeface="B Homa" pitchFamily="2" charset="-78"/>
              </a:rPr>
              <a:t>					احترام به كرامت افراد</a:t>
            </a:r>
          </a:p>
          <a:p>
            <a:pPr eaLnBrk="1" hangingPunct="1">
              <a:buFontTx/>
              <a:buNone/>
            </a:pPr>
            <a:endParaRPr lang="fa-IR" sz="1400" smtClean="0">
              <a:cs typeface="B Homa" pitchFamily="2" charset="-78"/>
            </a:endParaRPr>
          </a:p>
          <a:p>
            <a:pPr eaLnBrk="1" hangingPunct="1">
              <a:buFontTx/>
              <a:buNone/>
            </a:pPr>
            <a:r>
              <a:rPr lang="fa-IR" sz="1400" smtClean="0">
                <a:cs typeface="B Homa" pitchFamily="2" charset="-78"/>
              </a:rPr>
              <a:t>					كيفيت </a:t>
            </a:r>
          </a:p>
          <a:p>
            <a:pPr eaLnBrk="1" hangingPunct="1"/>
            <a:r>
              <a:rPr lang="fa-IR" sz="1400" smtClean="0">
                <a:cs typeface="B Homa" pitchFamily="2" charset="-78"/>
              </a:rPr>
              <a:t>توقعات مشتريان 			قيمت </a:t>
            </a:r>
          </a:p>
          <a:p>
            <a:pPr eaLnBrk="1" hangingPunct="1">
              <a:buFontTx/>
              <a:buNone/>
            </a:pPr>
            <a:r>
              <a:rPr lang="fa-IR" sz="1400" smtClean="0">
                <a:cs typeface="B Homa" pitchFamily="2" charset="-78"/>
              </a:rPr>
              <a:t>					زمان </a:t>
            </a:r>
          </a:p>
          <a:p>
            <a:pPr eaLnBrk="1" hangingPunct="1">
              <a:buFontTx/>
              <a:buNone/>
            </a:pPr>
            <a:endParaRPr lang="fa-IR" sz="1400" smtClean="0">
              <a:cs typeface="B Homa" pitchFamily="2" charset="-78"/>
            </a:endParaRPr>
          </a:p>
          <a:p>
            <a:pPr eaLnBrk="1" hangingPunct="1">
              <a:buFontTx/>
              <a:buNone/>
            </a:pPr>
            <a:r>
              <a:rPr lang="fa-IR" sz="1400" smtClean="0">
                <a:cs typeface="B Homa" pitchFamily="2" charset="-78"/>
              </a:rPr>
              <a:t>					سود كوتاه مدت </a:t>
            </a:r>
          </a:p>
          <a:p>
            <a:pPr eaLnBrk="1" hangingPunct="1"/>
            <a:r>
              <a:rPr lang="fa-IR" sz="1400" smtClean="0">
                <a:cs typeface="B Homa" pitchFamily="2" charset="-78"/>
              </a:rPr>
              <a:t>توقعات سهامداران 											سود بلند مدت </a:t>
            </a:r>
          </a:p>
          <a:p>
            <a:pPr eaLnBrk="1" hangingPunct="1">
              <a:buFontTx/>
              <a:buNone/>
            </a:pPr>
            <a:endParaRPr lang="fa-IR" sz="1400" smtClean="0">
              <a:cs typeface="B Homa" pitchFamily="2" charset="-78"/>
            </a:endParaRPr>
          </a:p>
          <a:p>
            <a:pPr eaLnBrk="1" hangingPunct="1">
              <a:buFontTx/>
              <a:buNone/>
            </a:pPr>
            <a:r>
              <a:rPr lang="fa-IR" sz="1400" smtClean="0">
                <a:cs typeface="B Homa" pitchFamily="2" charset="-78"/>
              </a:rPr>
              <a:t>					حفاظت محيط زيست </a:t>
            </a:r>
          </a:p>
          <a:p>
            <a:pPr eaLnBrk="1" hangingPunct="1"/>
            <a:r>
              <a:rPr lang="fa-IR" sz="1400" smtClean="0">
                <a:cs typeface="B Homa" pitchFamily="2" charset="-78"/>
              </a:rPr>
              <a:t>توقعات جامعه 			بهبود مستمر محصولات </a:t>
            </a:r>
          </a:p>
          <a:p>
            <a:pPr eaLnBrk="1" hangingPunct="1">
              <a:buFontTx/>
              <a:buNone/>
            </a:pPr>
            <a:r>
              <a:rPr lang="fa-IR" sz="1400" smtClean="0">
                <a:cs typeface="B Homa" pitchFamily="2" charset="-78"/>
              </a:rPr>
              <a:t>					نوآوري </a:t>
            </a:r>
          </a:p>
          <a:p>
            <a:pPr eaLnBrk="1" hangingPunct="1">
              <a:buFontTx/>
              <a:buNone/>
            </a:pPr>
            <a:endParaRPr lang="fa-IR" sz="1400" smtClean="0">
              <a:cs typeface="B Homa" pitchFamily="2" charset="-78"/>
            </a:endParaRPr>
          </a:p>
          <a:p>
            <a:pPr eaLnBrk="1" hangingPunct="1">
              <a:buFontTx/>
              <a:buNone/>
            </a:pPr>
            <a:r>
              <a:rPr lang="fa-IR" sz="1400" smtClean="0">
                <a:cs typeface="B Homa" pitchFamily="2" charset="-78"/>
              </a:rPr>
              <a:t>در مجموع مي توان گفت مدير مستول « رونق اجتماعي » است. </a:t>
            </a:r>
          </a:p>
          <a:p>
            <a:pPr eaLnBrk="1" hangingPunct="1">
              <a:buFontTx/>
              <a:buNone/>
            </a:pPr>
            <a:endParaRPr lang="fa-IR" sz="1400" smtClean="0">
              <a:cs typeface="B Homa" pitchFamily="2" charset="-78"/>
            </a:endParaRPr>
          </a:p>
          <a:p>
            <a:pPr eaLnBrk="1" hangingPunct="1">
              <a:buFontTx/>
              <a:buNone/>
            </a:pPr>
            <a:endParaRPr lang="fa-IR" sz="1400" smtClean="0">
              <a:cs typeface="B Homa" pitchFamily="2" charset="-78"/>
            </a:endParaRPr>
          </a:p>
          <a:p>
            <a:pPr lvl="1" eaLnBrk="1" hangingPunct="1"/>
            <a:endParaRPr lang="en-US" sz="1400" smtClean="0">
              <a:cs typeface="B Homa" pitchFamily="2" charset="-78"/>
            </a:endParaRPr>
          </a:p>
        </p:txBody>
      </p:sp>
      <p:sp>
        <p:nvSpPr>
          <p:cNvPr id="25604" name="Line 14"/>
          <p:cNvSpPr>
            <a:spLocks noChangeShapeType="1"/>
          </p:cNvSpPr>
          <p:nvPr/>
        </p:nvSpPr>
        <p:spPr bwMode="auto">
          <a:xfrm flipH="1">
            <a:off x="5003800" y="1989138"/>
            <a:ext cx="15128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5" name="Line 15"/>
          <p:cNvSpPr>
            <a:spLocks noChangeShapeType="1"/>
          </p:cNvSpPr>
          <p:nvPr/>
        </p:nvSpPr>
        <p:spPr bwMode="auto">
          <a:xfrm flipH="1" flipV="1">
            <a:off x="5003800" y="1773238"/>
            <a:ext cx="1370013"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6" name="Line 16"/>
          <p:cNvSpPr>
            <a:spLocks noChangeShapeType="1"/>
          </p:cNvSpPr>
          <p:nvPr/>
        </p:nvSpPr>
        <p:spPr bwMode="auto">
          <a:xfrm flipH="1">
            <a:off x="5076825" y="1989138"/>
            <a:ext cx="151130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7" name="Line 17"/>
          <p:cNvSpPr>
            <a:spLocks noChangeShapeType="1"/>
          </p:cNvSpPr>
          <p:nvPr/>
        </p:nvSpPr>
        <p:spPr bwMode="auto">
          <a:xfrm flipH="1" flipV="1">
            <a:off x="5078413" y="2781300"/>
            <a:ext cx="1870075"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8" name="Line 18"/>
          <p:cNvSpPr>
            <a:spLocks noChangeShapeType="1"/>
          </p:cNvSpPr>
          <p:nvPr/>
        </p:nvSpPr>
        <p:spPr bwMode="auto">
          <a:xfrm flipH="1">
            <a:off x="5003800" y="3068638"/>
            <a:ext cx="19446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9" name="Line 19"/>
          <p:cNvSpPr>
            <a:spLocks noChangeShapeType="1"/>
          </p:cNvSpPr>
          <p:nvPr/>
        </p:nvSpPr>
        <p:spPr bwMode="auto">
          <a:xfrm flipH="1">
            <a:off x="5078413" y="3068638"/>
            <a:ext cx="1870075"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0" name="Line 20"/>
          <p:cNvSpPr>
            <a:spLocks noChangeShapeType="1"/>
          </p:cNvSpPr>
          <p:nvPr/>
        </p:nvSpPr>
        <p:spPr bwMode="auto">
          <a:xfrm flipH="1" flipV="1">
            <a:off x="5078413" y="3789363"/>
            <a:ext cx="1798637"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1" name="Line 21"/>
          <p:cNvSpPr>
            <a:spLocks noChangeShapeType="1"/>
          </p:cNvSpPr>
          <p:nvPr/>
        </p:nvSpPr>
        <p:spPr bwMode="auto">
          <a:xfrm flipH="1">
            <a:off x="5078413" y="4076700"/>
            <a:ext cx="172720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2" name="Line 22"/>
          <p:cNvSpPr>
            <a:spLocks noChangeShapeType="1"/>
          </p:cNvSpPr>
          <p:nvPr/>
        </p:nvSpPr>
        <p:spPr bwMode="auto">
          <a:xfrm flipH="1">
            <a:off x="5078413" y="5013325"/>
            <a:ext cx="19431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3" name="Line 23"/>
          <p:cNvSpPr>
            <a:spLocks noChangeShapeType="1"/>
          </p:cNvSpPr>
          <p:nvPr/>
        </p:nvSpPr>
        <p:spPr bwMode="auto">
          <a:xfrm flipH="1" flipV="1">
            <a:off x="5078413" y="4797425"/>
            <a:ext cx="194310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4" name="Line 24"/>
          <p:cNvSpPr>
            <a:spLocks noChangeShapeType="1"/>
          </p:cNvSpPr>
          <p:nvPr/>
        </p:nvSpPr>
        <p:spPr bwMode="auto">
          <a:xfrm flipH="1">
            <a:off x="5075238" y="5013325"/>
            <a:ext cx="1946275"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slow">
    <p:check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endParaRPr lang="en-US" smtClean="0"/>
          </a:p>
        </p:txBody>
      </p:sp>
      <p:sp>
        <p:nvSpPr>
          <p:cNvPr id="26627" name="Rectangle 3"/>
          <p:cNvSpPr>
            <a:spLocks noGrp="1" noChangeArrowheads="1"/>
          </p:cNvSpPr>
          <p:nvPr>
            <p:ph type="body" idx="1"/>
          </p:nvPr>
        </p:nvSpPr>
        <p:spPr/>
        <p:txBody>
          <a:bodyPr/>
          <a:lstStyle/>
          <a:p>
            <a:pPr marL="0" indent="0" algn="justLow" eaLnBrk="1" hangingPunct="1">
              <a:buFontTx/>
              <a:buNone/>
            </a:pPr>
            <a:r>
              <a:rPr lang="fa-IR" smtClean="0">
                <a:cs typeface="B Homa" pitchFamily="2" charset="-78"/>
              </a:rPr>
              <a:t>مقالات ارائه شده يا حكايت از استفاده از تجربيات موفق ديگران پس از انطباق با محيط و فرهنگ حاضر دارند يا داستان نوآوريها و نبوغ مديران شركتهاي موفق را بازگو ميكنند. </a:t>
            </a:r>
          </a:p>
          <a:p>
            <a:pPr marL="0" indent="0" algn="justLow" eaLnBrk="1" hangingPunct="1">
              <a:buFontTx/>
              <a:buNone/>
            </a:pPr>
            <a:r>
              <a:rPr lang="fa-IR" smtClean="0">
                <a:cs typeface="B Homa" pitchFamily="2" charset="-78"/>
              </a:rPr>
              <a:t>افق برانگيزاننده و يكدل كننده و... كارتيمي – تفويض اختيار- كار شديد و پشتكار.</a:t>
            </a:r>
            <a:endParaRPr lang="en-US" smtClean="0">
              <a:cs typeface="B Homa" pitchFamily="2" charset="-78"/>
            </a:endParaRPr>
          </a:p>
        </p:txBody>
      </p:sp>
    </p:spTree>
  </p:cSld>
  <p:clrMapOvr>
    <a:masterClrMapping/>
  </p:clrMapOvr>
  <p:transition spd="slow">
    <p:cover dir="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a:xfrm>
            <a:off x="457200" y="2286000"/>
            <a:ext cx="8229600" cy="1143000"/>
          </a:xfrm>
        </p:spPr>
        <p:txBody>
          <a:bodyPr/>
          <a:lstStyle/>
          <a:p>
            <a:pPr eaLnBrk="1" hangingPunct="1"/>
            <a:r>
              <a:rPr lang="fa-IR" sz="3200" smtClean="0">
                <a:cs typeface="B Homa" pitchFamily="2" charset="-78"/>
              </a:rPr>
              <a:t>در هر صورت همه مديران موفق اين پيام را مي دهند،</a:t>
            </a:r>
            <a:r>
              <a:rPr lang="fa-IR" sz="4000" smtClean="0">
                <a:cs typeface="B Homa" pitchFamily="2" charset="-78"/>
              </a:rPr>
              <a:t> </a:t>
            </a:r>
            <a:br>
              <a:rPr lang="fa-IR" sz="4000" smtClean="0">
                <a:cs typeface="B Homa" pitchFamily="2" charset="-78"/>
              </a:rPr>
            </a:br>
            <a:r>
              <a:rPr lang="fa-IR" sz="4000" smtClean="0">
                <a:cs typeface="B Homa" pitchFamily="2" charset="-78"/>
              </a:rPr>
              <a:t>« </a:t>
            </a:r>
            <a:r>
              <a:rPr lang="fa-IR" sz="4800" smtClean="0">
                <a:cs typeface="B Homa" pitchFamily="2" charset="-78"/>
              </a:rPr>
              <a:t>يا تغيير كن يا بمير</a:t>
            </a:r>
            <a:r>
              <a:rPr lang="fa-IR" sz="4000" smtClean="0"/>
              <a:t> »</a:t>
            </a:r>
            <a:endParaRPr lang="en-US" sz="4000" smtClean="0"/>
          </a:p>
        </p:txBody>
      </p:sp>
    </p:spTree>
  </p:cSld>
  <p:clrMapOvr>
    <a:masterClrMapping/>
  </p:clrMapOvr>
  <p:transition>
    <p:check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r" eaLnBrk="1" hangingPunct="1"/>
            <a:r>
              <a:rPr lang="fa-IR" smtClean="0">
                <a:cs typeface="B Homa" pitchFamily="2" charset="-78"/>
              </a:rPr>
              <a:t>تعميم دادن رفتار</a:t>
            </a:r>
            <a:r>
              <a:rPr lang="fa-IR" smtClean="0"/>
              <a:t> </a:t>
            </a:r>
            <a:endParaRPr lang="en-US" smtClean="0"/>
          </a:p>
        </p:txBody>
      </p:sp>
      <p:sp>
        <p:nvSpPr>
          <p:cNvPr id="28675" name="Rectangle 3"/>
          <p:cNvSpPr>
            <a:spLocks noGrp="1" noChangeArrowheads="1"/>
          </p:cNvSpPr>
          <p:nvPr>
            <p:ph type="body" idx="1"/>
          </p:nvPr>
        </p:nvSpPr>
        <p:spPr>
          <a:xfrm>
            <a:off x="468313" y="1628775"/>
            <a:ext cx="8229600" cy="4525963"/>
          </a:xfrm>
        </p:spPr>
        <p:txBody>
          <a:bodyPr/>
          <a:lstStyle/>
          <a:p>
            <a:pPr marL="365125" indent="-273050" algn="justLow" eaLnBrk="1" hangingPunct="1">
              <a:buFontTx/>
              <a:buNone/>
            </a:pPr>
            <a:r>
              <a:rPr lang="fa-IR" sz="2000" smtClean="0">
                <a:cs typeface="B Homa" pitchFamily="2" charset="-78"/>
              </a:rPr>
              <a:t>1</a:t>
            </a:r>
            <a:r>
              <a:rPr lang="fa-IR" smtClean="0"/>
              <a:t> </a:t>
            </a:r>
            <a:r>
              <a:rPr lang="fa-IR" sz="2000" smtClean="0">
                <a:cs typeface="B Homa" pitchFamily="2" charset="-78"/>
              </a:rPr>
              <a:t>- كارگراني كه خوشحال و سرحال باشند بازده بيشتري دارند.</a:t>
            </a:r>
          </a:p>
          <a:p>
            <a:pPr marL="365125" indent="-273050" algn="justLow" eaLnBrk="1" hangingPunct="1">
              <a:buFontTx/>
              <a:buNone/>
            </a:pPr>
            <a:r>
              <a:rPr lang="fa-IR" sz="2000" smtClean="0">
                <a:cs typeface="B Homa" pitchFamily="2" charset="-78"/>
              </a:rPr>
              <a:t>2 - اگر رئيسي رفتاري دوستانه داشته باشد، مورد اعتماد كاركنان باشد و در اتاق وي به روي زيردستان باز باشد، بازدهي به بالاترين حد خواهد رسيد.</a:t>
            </a:r>
          </a:p>
          <a:p>
            <a:pPr marL="365125" indent="-273050" algn="justLow" eaLnBrk="1" hangingPunct="1">
              <a:buFontTx/>
              <a:buNone/>
            </a:pPr>
            <a:r>
              <a:rPr lang="fa-IR" sz="2000" smtClean="0">
                <a:cs typeface="B Homa" pitchFamily="2" charset="-78"/>
              </a:rPr>
              <a:t>3 - از طريق مصاحبه، مي توان داوطلبان يك شغل را انتخاب كرد و كساني را كه عملكرد بالايي دارند از كساني كه عملكرد پائيني دارند، تفكيك نمود.</a:t>
            </a:r>
          </a:p>
          <a:p>
            <a:pPr marL="365125" indent="-273050" algn="justLow" eaLnBrk="1" hangingPunct="1">
              <a:buFontTx/>
              <a:buNone/>
            </a:pPr>
            <a:r>
              <a:rPr lang="fa-IR" sz="2000" smtClean="0">
                <a:cs typeface="B Homa" pitchFamily="2" charset="-78"/>
              </a:rPr>
              <a:t>4 - هركس در پي شغلي است كه بتواند توانايي بالقوه خود را نشان دهد (افراد هماورد طلب هستند).</a:t>
            </a:r>
          </a:p>
          <a:p>
            <a:pPr marL="365125" indent="-273050" algn="justLow" eaLnBrk="1" hangingPunct="1">
              <a:buFontTx/>
              <a:buNone/>
            </a:pPr>
            <a:r>
              <a:rPr lang="fa-IR" sz="2000" smtClean="0">
                <a:cs typeface="B Homa" pitchFamily="2" charset="-78"/>
              </a:rPr>
              <a:t>5 - بايد افراد را اندكي ترسانيد تا آنان وظايف محوله را انجام دهند.</a:t>
            </a:r>
          </a:p>
          <a:p>
            <a:pPr marL="365125" indent="-273050" algn="justLow" eaLnBrk="1" hangingPunct="1">
              <a:buFontTx/>
              <a:buNone/>
            </a:pPr>
            <a:r>
              <a:rPr lang="fa-IR" sz="2000" smtClean="0">
                <a:cs typeface="B Homa" pitchFamily="2" charset="-78"/>
              </a:rPr>
              <a:t>6 - پول براي همه كس ايجاد انگيزه مي كند.</a:t>
            </a:r>
          </a:p>
          <a:p>
            <a:pPr marL="365125" indent="-273050" algn="justLow" eaLnBrk="1" hangingPunct="1">
              <a:buFontTx/>
              <a:buNone/>
            </a:pPr>
            <a:r>
              <a:rPr lang="fa-IR" sz="2000" smtClean="0">
                <a:cs typeface="B Homa" pitchFamily="2" charset="-78"/>
              </a:rPr>
              <a:t>7 - بيشتر مردم به ميزان حقوق خود ( و نه مقدار حقوق ديگران) توجه مي كنند.</a:t>
            </a:r>
          </a:p>
          <a:p>
            <a:pPr marL="365125" indent="-273050" algn="justLow" eaLnBrk="1" hangingPunct="1">
              <a:buFontTx/>
              <a:buNone/>
            </a:pPr>
            <a:r>
              <a:rPr lang="fa-IR" sz="2000" smtClean="0">
                <a:cs typeface="B Homa" pitchFamily="2" charset="-78"/>
              </a:rPr>
              <a:t>8 - موثرترين گروههاي كاري خالي از تضادند. </a:t>
            </a:r>
            <a:endParaRPr lang="en-US" sz="2000" smtClean="0">
              <a:cs typeface="B Homa" pitchFamily="2" charset="-78"/>
            </a:endParaRPr>
          </a:p>
        </p:txBody>
      </p:sp>
    </p:spTree>
  </p:cSld>
  <p:clrMapOvr>
    <a:masterClrMapping/>
  </p:clrMapOvr>
  <p:transition spd="slow">
    <p:cover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r" eaLnBrk="1" hangingPunct="1"/>
            <a:r>
              <a:rPr lang="fa-IR" b="1" smtClean="0">
                <a:cs typeface="B Homa" pitchFamily="2" charset="-78"/>
              </a:rPr>
              <a:t>رفتار سازماني :</a:t>
            </a:r>
            <a:r>
              <a:rPr lang="fa-IR" b="1" smtClean="0"/>
              <a:t>‌</a:t>
            </a:r>
            <a:endParaRPr lang="en-US" b="1" smtClean="0">
              <a:cs typeface="B Homa" pitchFamily="2" charset="-78"/>
            </a:endParaRPr>
          </a:p>
        </p:txBody>
      </p:sp>
      <p:sp>
        <p:nvSpPr>
          <p:cNvPr id="29699"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رفتار سازماني يك رشتة پژوهشي و علمي است كه در آن اثراتي بررسي مي شود كه افراد، گروهها و سيستم هاي سازمان بر رفتار فرد در درون سازمان دارد، با اين هدف كه چنين دانشي در راه بهبود و اثر بخشي سازمان مورد استفاده قرار گيرد.</a:t>
            </a:r>
          </a:p>
          <a:p>
            <a:pPr marL="0" indent="0" algn="justLow" eaLnBrk="1" hangingPunct="1">
              <a:buFontTx/>
              <a:buNone/>
            </a:pPr>
            <a:r>
              <a:rPr lang="fa-IR" sz="2000" smtClean="0">
                <a:cs typeface="B Homa" pitchFamily="2" charset="-78"/>
              </a:rPr>
              <a:t>دراين رشته چه چيز مورد پژوهش قرار مي گيرد؟‌در اين رشته علمي، اصولا“ بر روي سه سطح رفتاري در سازمان تحقيق مي شود: فرد، گروه و سازمان.</a:t>
            </a:r>
            <a:endParaRPr lang="en-US" sz="2000" smtClean="0">
              <a:cs typeface="B Homa" pitchFamily="2" charset="-78"/>
            </a:endParaRPr>
          </a:p>
        </p:txBody>
      </p:sp>
    </p:spTree>
  </p:cSld>
  <p:clrMapOvr>
    <a:masterClrMapping/>
  </p:clrMapOvr>
  <p:transition spd="slow">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r" eaLnBrk="1" hangingPunct="1"/>
            <a:r>
              <a:rPr lang="fa-IR" b="1" smtClean="0">
                <a:cs typeface="B Homa" pitchFamily="2" charset="-78"/>
              </a:rPr>
              <a:t>تفاوتهاي فردي و ثبات رويه در رفتار</a:t>
            </a:r>
            <a:r>
              <a:rPr lang="fa-IR" smtClean="0"/>
              <a:t> </a:t>
            </a:r>
            <a:endParaRPr lang="en-US" smtClean="0"/>
          </a:p>
        </p:txBody>
      </p:sp>
      <p:sp>
        <p:nvSpPr>
          <p:cNvPr id="30723"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كسب دانش</a:t>
            </a:r>
            <a:r>
              <a:rPr lang="fa-IR" smtClean="0"/>
              <a:t> </a:t>
            </a:r>
            <a:r>
              <a:rPr lang="fa-IR" sz="2000" smtClean="0">
                <a:cs typeface="B Homa" pitchFamily="2" charset="-78"/>
              </a:rPr>
              <a:t>دربارة رفتار انسان، چه به صورت تصادفي باشد و چه مبتني بر عقل سليم، اگر چه لازم است ولي كافي نيست. با روش سيستماتيك مي توان واقعيتها و روابط مهم را، بطور آشكار مشخص ساخت و مبنايي را تعيين نمود كه بتوان براساس آن رفتارها را به صورتي دقيق پيش بيني كرد.</a:t>
            </a:r>
          </a:p>
          <a:p>
            <a:pPr marL="0" indent="0" algn="justLow" eaLnBrk="1" hangingPunct="1">
              <a:buFontTx/>
              <a:buNone/>
            </a:pPr>
            <a:r>
              <a:rPr lang="fa-IR" sz="2000" smtClean="0">
                <a:cs typeface="B Homa" pitchFamily="2" charset="-78"/>
              </a:rPr>
              <a:t>روش سيستماتيك برمبناي اين باور قراردارد كه رفتار امري تصادفي نيست، بلكه معلول است و در جهتي ميل مي كند كه فرد (درست يا نادرست براساس منافعش ) آن را باور دارد.  </a:t>
            </a:r>
          </a:p>
          <a:p>
            <a:pPr marL="0" indent="0" algn="justLow" eaLnBrk="1" hangingPunct="1">
              <a:buFontTx/>
              <a:buNone/>
            </a:pPr>
            <a:r>
              <a:rPr lang="fa-IR" sz="2000" smtClean="0">
                <a:cs typeface="B Homa" pitchFamily="2" charset="-78"/>
              </a:rPr>
              <a:t>	</a:t>
            </a:r>
            <a:endParaRPr lang="en-US" smtClean="0"/>
          </a:p>
        </p:txBody>
      </p:sp>
    </p:spTree>
  </p:cSld>
  <p:clrMapOvr>
    <a:masterClrMapping/>
  </p:clrMapOvr>
  <p:transition spd="slow">
    <p:cover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endParaRPr lang="en-US" smtClean="0"/>
          </a:p>
        </p:txBody>
      </p:sp>
      <p:sp>
        <p:nvSpPr>
          <p:cNvPr id="31747"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بديهي است كه افراد با هم متفاوت اند. افرادي كه در وضعيت يكساني قرار گيرند كارهاي مشابهي نخواهند كرد. ولي، ثبات رويه، منشاء رفتار همه افراد است كه مي توان اين اصول يا مباني مستمر را تشخيص داد و بدان وسيله تفاوتها را برشمرد.  </a:t>
            </a:r>
          </a:p>
          <a:p>
            <a:pPr marL="0" indent="0" algn="justLow" eaLnBrk="1" hangingPunct="1">
              <a:buFontTx/>
              <a:buNone/>
            </a:pPr>
            <a:r>
              <a:rPr lang="fa-IR" sz="2400" smtClean="0">
                <a:cs typeface="B Homa" pitchFamily="2" charset="-78"/>
              </a:rPr>
              <a:t>ثبات رويه در رفتار، اهميت بسيار زيادي دارد. چرا؟ زيرا، مي توان براساس آن پيش بيني كرد. </a:t>
            </a:r>
            <a:endParaRPr lang="en-US" sz="2400" smtClean="0">
              <a:cs typeface="B Homa" pitchFamily="2" charset="-78"/>
            </a:endParaRPr>
          </a:p>
        </p:txBody>
      </p:sp>
    </p:spTree>
  </p:cSld>
  <p:clrMapOvr>
    <a:masterClrMapping/>
  </p:clrMapOvr>
  <p:transition spd="slow">
    <p:cover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685800" y="1412875"/>
            <a:ext cx="7773988" cy="2187575"/>
          </a:xfrm>
        </p:spPr>
        <p:txBody>
          <a:bodyPr/>
          <a:lstStyle/>
          <a:p>
            <a:pPr eaLnBrk="1" hangingPunct="1"/>
            <a:r>
              <a:rPr lang="fa-IR" sz="4000" smtClean="0">
                <a:cs typeface="B Homa" pitchFamily="2" charset="-78"/>
              </a:rPr>
              <a:t>تفاوت در رفتارهايي است كه در طول سالها</a:t>
            </a:r>
            <a:br>
              <a:rPr lang="fa-IR" sz="4000" smtClean="0">
                <a:cs typeface="B Homa" pitchFamily="2" charset="-78"/>
              </a:rPr>
            </a:br>
            <a:endParaRPr lang="en-US" sz="4000" smtClean="0">
              <a:cs typeface="B Homa" pitchFamily="2" charset="-78"/>
            </a:endParaRPr>
          </a:p>
        </p:txBody>
      </p:sp>
      <p:sp>
        <p:nvSpPr>
          <p:cNvPr id="37891" name="Rectangle 3"/>
          <p:cNvSpPr>
            <a:spLocks noGrp="1" noChangeArrowheads="1"/>
          </p:cNvSpPr>
          <p:nvPr>
            <p:ph type="subTitle" idx="1"/>
          </p:nvPr>
        </p:nvSpPr>
        <p:spPr>
          <a:xfrm>
            <a:off x="1371600" y="2924175"/>
            <a:ext cx="6400800" cy="1752600"/>
          </a:xfrm>
        </p:spPr>
        <p:txBody>
          <a:bodyPr/>
          <a:lstStyle/>
          <a:p>
            <a:pPr eaLnBrk="1" hangingPunct="1">
              <a:lnSpc>
                <a:spcPct val="80000"/>
              </a:lnSpc>
            </a:pPr>
            <a:r>
              <a:rPr lang="fa-IR" sz="6000" smtClean="0">
                <a:solidFill>
                  <a:srgbClr val="C4350E"/>
                </a:solidFill>
                <a:cs typeface="B Homa" pitchFamily="2" charset="-78"/>
              </a:rPr>
              <a:t>« فرهنگ »</a:t>
            </a:r>
          </a:p>
          <a:p>
            <a:pPr eaLnBrk="1" hangingPunct="1">
              <a:lnSpc>
                <a:spcPct val="80000"/>
              </a:lnSpc>
            </a:pPr>
            <a:r>
              <a:rPr lang="fa-IR" sz="2400" smtClean="0">
                <a:solidFill>
                  <a:srgbClr val="C4350E"/>
                </a:solidFill>
                <a:cs typeface="B Homa" pitchFamily="2" charset="-78"/>
              </a:rPr>
              <a:t> </a:t>
            </a:r>
            <a:br>
              <a:rPr lang="fa-IR" sz="2400" smtClean="0">
                <a:solidFill>
                  <a:srgbClr val="C4350E"/>
                </a:solidFill>
                <a:cs typeface="B Homa" pitchFamily="2" charset="-78"/>
              </a:rPr>
            </a:br>
            <a:r>
              <a:rPr lang="fa-IR" sz="900" smtClean="0">
                <a:cs typeface="B Homa" pitchFamily="2" charset="-78"/>
              </a:rPr>
              <a:t/>
            </a:r>
            <a:br>
              <a:rPr lang="fa-IR" sz="900" smtClean="0">
                <a:cs typeface="B Homa" pitchFamily="2" charset="-78"/>
              </a:rPr>
            </a:br>
            <a:r>
              <a:rPr lang="fa-IR" sz="3600" smtClean="0">
                <a:cs typeface="B Homa" pitchFamily="2" charset="-78"/>
              </a:rPr>
              <a:t>نام گرفته است</a:t>
            </a:r>
            <a:r>
              <a:rPr lang="fa-IR" sz="1200" smtClean="0"/>
              <a:t>.</a:t>
            </a:r>
            <a:endParaRPr lang="en-US" sz="1200" smtClean="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checkerboard(across)">
                                      <p:cBhvr>
                                        <p:cTn id="7" dur="3000"/>
                                        <p:tgtEl>
                                          <p:spTgt spid="378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7891">
                                            <p:txEl>
                                              <p:pRg st="0" end="0"/>
                                            </p:txEl>
                                          </p:spTgt>
                                        </p:tgtEl>
                                        <p:attrNameLst>
                                          <p:attrName>style.visibility</p:attrName>
                                        </p:attrNameLst>
                                      </p:cBhvr>
                                      <p:to>
                                        <p:strVal val="visible"/>
                                      </p:to>
                                    </p:set>
                                    <p:animEffect transition="in" filter="diamond(in)">
                                      <p:cBhvr>
                                        <p:cTn id="12" dur="2000"/>
                                        <p:tgtEl>
                                          <p:spTgt spid="378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7891">
                                            <p:txEl>
                                              <p:pRg st="1" end="1"/>
                                            </p:txEl>
                                          </p:spTgt>
                                        </p:tgtEl>
                                        <p:attrNameLst>
                                          <p:attrName>style.visibility</p:attrName>
                                        </p:attrNameLst>
                                      </p:cBhvr>
                                      <p:to>
                                        <p:strVal val="visible"/>
                                      </p:to>
                                    </p:set>
                                    <p:animEffect transition="in" filter="blinds(horizontal)">
                                      <p:cBhvr>
                                        <p:cTn id="17" dur="500"/>
                                        <p:tgtEl>
                                          <p:spTgt spid="378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r" eaLnBrk="1" hangingPunct="1"/>
            <a:r>
              <a:rPr lang="fa-IR" b="1" smtClean="0">
                <a:cs typeface="B Homa" pitchFamily="2" charset="-78"/>
              </a:rPr>
              <a:t>تحقيق سيستماتيك</a:t>
            </a:r>
            <a:r>
              <a:rPr lang="fa-IR" smtClean="0"/>
              <a:t> </a:t>
            </a:r>
            <a:endParaRPr lang="en-US" smtClean="0"/>
          </a:p>
        </p:txBody>
      </p:sp>
      <p:sp>
        <p:nvSpPr>
          <p:cNvPr id="32771"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در«تحقيق سيستماتيك» ما روابط را مورد توجه قرار مي دهيم و مي كوشيم رابطه هاي علت و معلولي را مشخص كنيم و نتيجه گيريهاي خود را براساس نتايج تحقيقات علمي بگذاريم. يعني داده هايي كه تحت شرايط كنترل شده جمع آوري مي شوند و به يك روش بسيار معقول و منطقي، تفسير و اندازه گيري مي گردند.</a:t>
            </a:r>
          </a:p>
          <a:p>
            <a:pPr marL="0" indent="0" algn="justLow" eaLnBrk="1" hangingPunct="1">
              <a:buFontTx/>
              <a:buNone/>
            </a:pPr>
            <a:r>
              <a:rPr lang="fa-IR" sz="2000" smtClean="0">
                <a:cs typeface="B Homa" pitchFamily="2" charset="-78"/>
              </a:rPr>
              <a:t>تحقيق سيستماتيك جايگزين قضاوتهاي شهودي يا احساسات خام دربارة « علت انجام امور» و « علت رفتار ديگران» مي شود. بديهي است كه يك روش غيرسيستماتيك بدان معني نيست كه آنچه را فرد از طريق غيرسيستماتيك به آن رسيده، آنها را باور دارد، در واقع يكي از مسائلي كه در محتواي موضوع رفتار سازماني آموخته ميشود، رد همان پنداشت يا استنباطي است كه به باور بسياري از مردم « عقل سليم» است. انسان در مي يابد كه ديدگاه به اصطلاح عقل سليم دربارة رفتار انساني چندان درست نيست. فراتر اين كه، آنچه از نظر يك نفر عقل سليم است از ديدگاه ديگري « عقل سليم » محسوب نمي شود. </a:t>
            </a:r>
            <a:endParaRPr lang="en-US" sz="2000" smtClean="0">
              <a:cs typeface="B Homa" pitchFamily="2" charset="-78"/>
            </a:endParaRPr>
          </a:p>
        </p:txBody>
      </p:sp>
    </p:spTree>
  </p:cSld>
  <p:clrMapOvr>
    <a:masterClrMapping/>
  </p:clrMapOvr>
  <p:transition>
    <p:cover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r" eaLnBrk="1" hangingPunct="1"/>
            <a:r>
              <a:rPr lang="fa-IR" sz="4800" b="1" smtClean="0">
                <a:cs typeface="B Homa" pitchFamily="2" charset="-78"/>
              </a:rPr>
              <a:t>الگو</a:t>
            </a:r>
            <a:r>
              <a:rPr lang="fa-IR" smtClean="0"/>
              <a:t> </a:t>
            </a:r>
            <a:endParaRPr lang="en-US" smtClean="0"/>
          </a:p>
        </p:txBody>
      </p:sp>
      <p:sp>
        <p:nvSpPr>
          <p:cNvPr id="33795" name="Rectangle 3"/>
          <p:cNvSpPr>
            <a:spLocks noGrp="1" noChangeArrowheads="1"/>
          </p:cNvSpPr>
          <p:nvPr>
            <p:ph type="body" idx="1"/>
          </p:nvPr>
        </p:nvSpPr>
        <p:spPr>
          <a:xfrm>
            <a:off x="468313" y="1628775"/>
            <a:ext cx="8229600" cy="4525963"/>
          </a:xfrm>
        </p:spPr>
        <p:txBody>
          <a:bodyPr/>
          <a:lstStyle/>
          <a:p>
            <a:pPr marL="0" indent="0" algn="justLow" eaLnBrk="1" hangingPunct="1">
              <a:buFontTx/>
              <a:buNone/>
            </a:pPr>
            <a:r>
              <a:rPr lang="fa-IR" sz="1600" smtClean="0">
                <a:cs typeface="B Homa" pitchFamily="2" charset="-78"/>
              </a:rPr>
              <a:t>الگو حالت تجريدي يا انتزاعي از يك واقعيت است، پديده اي است ساده از يك دنياي واقعي. يك مجسمة چوبي (مانكن) در فروشگاه يك الگو (مدل) است، فرمول اصلي حسابداري (يعني دارائيها = بدهيها + حقوق صاحبان سهام) يك الگو است. در نمودار زير چارچوبي اصلي را كه الگوي رفتار سازماني بر آن گذارده شده است، نشان داده ايم. درآن، سه سطح تجزيه و تحليل رفتار  سازماني مشاهده مي شود. چون از سطح فردي به سطح سيستم هاي سازماين برسيم درك بيشتري از رفتار در سازمان خواهيم داشت. اين سه سطح همانند پايه ها يا استوانه هايي هستند كه هر يك ساختار سطح بعدي را بوجود مي آورد. گروه بر پايه فرد گذاشته شده است. بنابراين ما اين سطح را پيوسته به يكديگر رسم كرده ايم تا بتوان از فرد به گروه و سپس به سيستم سازمان رسيد. </a:t>
            </a:r>
            <a:endParaRPr lang="en-US" sz="1600" smtClean="0">
              <a:cs typeface="B Homa" pitchFamily="2" charset="-78"/>
            </a:endParaRPr>
          </a:p>
        </p:txBody>
      </p:sp>
      <p:sp>
        <p:nvSpPr>
          <p:cNvPr id="33796" name="AutoShape 4"/>
          <p:cNvSpPr>
            <a:spLocks noChangeArrowheads="1"/>
          </p:cNvSpPr>
          <p:nvPr/>
        </p:nvSpPr>
        <p:spPr bwMode="auto">
          <a:xfrm>
            <a:off x="1979613" y="3716338"/>
            <a:ext cx="5111750" cy="2376487"/>
          </a:xfrm>
          <a:prstGeom prst="roundRect">
            <a:avLst>
              <a:gd name="adj" fmla="val 16667"/>
            </a:avLst>
          </a:prstGeom>
          <a:solidFill>
            <a:srgbClr val="FAF8A6"/>
          </a:solidFill>
          <a:ln w="9525">
            <a:solidFill>
              <a:schemeClr val="tx1"/>
            </a:solidFill>
            <a:round/>
            <a:headEnd/>
            <a:tailEnd/>
          </a:ln>
        </p:spPr>
        <p:txBody>
          <a:bodyPr wrap="none" anchor="ct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33797" name="Rectangle 5"/>
          <p:cNvSpPr>
            <a:spLocks noChangeArrowheads="1"/>
          </p:cNvSpPr>
          <p:nvPr/>
        </p:nvSpPr>
        <p:spPr bwMode="auto">
          <a:xfrm>
            <a:off x="4284663" y="4221163"/>
            <a:ext cx="2089150" cy="431800"/>
          </a:xfrm>
          <a:prstGeom prst="rect">
            <a:avLst/>
          </a:prstGeom>
          <a:solidFill>
            <a:srgbClr val="CCFF33"/>
          </a:solidFill>
          <a:ln w="12700">
            <a:solidFill>
              <a:schemeClr val="tx1"/>
            </a:solidFill>
            <a:miter lim="800000"/>
            <a:headEnd/>
            <a:tailEnd/>
          </a:ln>
        </p:spPr>
        <p:txBody>
          <a:bodyPr wrap="none" lIns="91429" tIns="45715" rIns="91429" bIns="45715" anchor="ct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spcBef>
                <a:spcPct val="0"/>
              </a:spcBef>
            </a:pPr>
            <a:r>
              <a:rPr lang="fa-IR" sz="1800">
                <a:cs typeface="Arial" panose="020B0604020202020204" pitchFamily="34" charset="0"/>
              </a:rPr>
              <a:t>سطح سيستمهاي سازماني</a:t>
            </a:r>
            <a:endParaRPr lang="en-US" sz="1800">
              <a:cs typeface="Arial" panose="020B0604020202020204" pitchFamily="34" charset="0"/>
            </a:endParaRPr>
          </a:p>
        </p:txBody>
      </p:sp>
      <p:sp>
        <p:nvSpPr>
          <p:cNvPr id="33798" name="Rectangle 6"/>
          <p:cNvSpPr>
            <a:spLocks noChangeArrowheads="1"/>
          </p:cNvSpPr>
          <p:nvPr/>
        </p:nvSpPr>
        <p:spPr bwMode="auto">
          <a:xfrm>
            <a:off x="3563938" y="4652963"/>
            <a:ext cx="2087562" cy="431800"/>
          </a:xfrm>
          <a:prstGeom prst="rect">
            <a:avLst/>
          </a:prstGeom>
          <a:solidFill>
            <a:srgbClr val="FFFF00"/>
          </a:solidFill>
          <a:ln w="12700">
            <a:solidFill>
              <a:schemeClr val="tx1"/>
            </a:solidFill>
            <a:miter lim="800000"/>
            <a:headEnd/>
            <a:tailEnd/>
          </a:ln>
        </p:spPr>
        <p:txBody>
          <a:bodyPr wrap="none" lIns="91429" tIns="45715" rIns="91429" bIns="45715" anchor="ct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spcBef>
                <a:spcPct val="0"/>
              </a:spcBef>
            </a:pPr>
            <a:r>
              <a:rPr lang="fa-IR" sz="1800"/>
              <a:t>سطح گروهي</a:t>
            </a:r>
            <a:r>
              <a:rPr lang="fa-IR" sz="1800">
                <a:cs typeface="Arial" panose="020B0604020202020204" pitchFamily="34" charset="0"/>
              </a:rPr>
              <a:t> </a:t>
            </a:r>
            <a:endParaRPr lang="en-US" sz="1800">
              <a:cs typeface="Arial" panose="020B0604020202020204" pitchFamily="34" charset="0"/>
            </a:endParaRPr>
          </a:p>
        </p:txBody>
      </p:sp>
      <p:sp>
        <p:nvSpPr>
          <p:cNvPr id="33799" name="Rectangle 7"/>
          <p:cNvSpPr>
            <a:spLocks noChangeArrowheads="1"/>
          </p:cNvSpPr>
          <p:nvPr/>
        </p:nvSpPr>
        <p:spPr bwMode="auto">
          <a:xfrm>
            <a:off x="2843213" y="5084763"/>
            <a:ext cx="2089150" cy="431800"/>
          </a:xfrm>
          <a:prstGeom prst="rect">
            <a:avLst/>
          </a:prstGeom>
          <a:solidFill>
            <a:srgbClr val="FF6600"/>
          </a:solidFill>
          <a:ln w="12700">
            <a:solidFill>
              <a:schemeClr val="tx1"/>
            </a:solidFill>
            <a:miter lim="800000"/>
            <a:headEnd/>
            <a:tailEnd/>
          </a:ln>
        </p:spPr>
        <p:txBody>
          <a:bodyPr wrap="none" lIns="91429" tIns="45715" rIns="91429" bIns="45715" anchor="ct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spcBef>
                <a:spcPct val="0"/>
              </a:spcBef>
            </a:pPr>
            <a:r>
              <a:rPr lang="fa-IR" sz="1800"/>
              <a:t>سطح فردي</a:t>
            </a:r>
            <a:r>
              <a:rPr lang="fa-IR" sz="1800">
                <a:cs typeface="Arial" panose="020B0604020202020204" pitchFamily="34" charset="0"/>
              </a:rPr>
              <a:t> </a:t>
            </a:r>
            <a:endParaRPr lang="en-US" sz="1800">
              <a:cs typeface="Arial" panose="020B0604020202020204" pitchFamily="34" charset="0"/>
            </a:endParaRPr>
          </a:p>
        </p:txBody>
      </p:sp>
    </p:spTree>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r" eaLnBrk="1" hangingPunct="1"/>
            <a:r>
              <a:rPr lang="fa-IR" b="1" smtClean="0">
                <a:cs typeface="B Homa" pitchFamily="2" charset="-78"/>
              </a:rPr>
              <a:t>متغير وابسته</a:t>
            </a:r>
            <a:r>
              <a:rPr lang="fa-IR" smtClean="0">
                <a:cs typeface="B Homa" pitchFamily="2" charset="-78"/>
              </a:rPr>
              <a:t> </a:t>
            </a:r>
            <a:endParaRPr lang="en-US" smtClean="0">
              <a:cs typeface="B Homa" pitchFamily="2" charset="-78"/>
            </a:endParaRPr>
          </a:p>
        </p:txBody>
      </p:sp>
      <p:sp>
        <p:nvSpPr>
          <p:cNvPr id="34819"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متغير وابسته عامل اصلي است كه ما در صدد توجيه يا پيش بيني آن بر مي آئيم. در رفتار سازماني متغيرهاي وابسته اصلي كدام اند؟ انديشمندان براين نكته تاكيد دارند كه بهره وري، ميزان غيبت، جابه جايي كارنكان و رضايت شغلي از جمله متغيرهاي اصلي وابسته (در رفتار سازماني) به حساب مي آيند. اخيرا“ نوآوري نيز به اين ليست افزوده شده است. به سبب كاربرد فزاينده و اتفاق نظري كه دراين باره وجود دارد ما اين متغيرها را به عنوان عامل تعيين كننده اثر بخشي منابع انساني در سازمان به حساب مي آوريم، ولي بايد اذعان نمود كه هيچ كدام از اين متغيرهاي وابسته معجزه نمي كنند و تنها بيانگر اين مطلب هستند كه تحقيقاتي كه در اين زمينه انجام شده به اين نتيجه رسيده كه افراد و جامعه به اين عوامل توجه زيادي كرده اند. </a:t>
            </a:r>
            <a:endParaRPr lang="en-US" sz="2400" smtClean="0">
              <a:cs typeface="B Homa" pitchFamily="2" charset="-78"/>
            </a:endParaRPr>
          </a:p>
        </p:txBody>
      </p:sp>
    </p:spTree>
  </p:cSld>
  <p:clrMapOvr>
    <a:masterClrMapping/>
  </p:clrMapOvr>
  <p:transition>
    <p:blinds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r" eaLnBrk="1" hangingPunct="1"/>
            <a:r>
              <a:rPr lang="fa-IR" smtClean="0">
                <a:cs typeface="B Homa" pitchFamily="2" charset="-78"/>
              </a:rPr>
              <a:t>متغيرهاي مستقل :‌</a:t>
            </a:r>
            <a:endParaRPr lang="en-US" smtClean="0">
              <a:cs typeface="B Homa" pitchFamily="2" charset="-78"/>
            </a:endParaRPr>
          </a:p>
        </p:txBody>
      </p:sp>
      <p:sp>
        <p:nvSpPr>
          <p:cNvPr id="35843"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كدام دسته از عوامل مهم تعيين كننده بهره وري،  غيبت، جابجايي و رضايت شغلي كاركنان اند؟‌ پاسخ به اين پرسش ما را به متغيرهاي مستقل رهنمون ميسازد. ما براين باوريم كه براي درك رفتار سازماني بايد آن را به عنوان ساختماني پيچيده در نظر آوريم كه پايه يا سطح نخستين آن بر روي الگويي ارائه شده قرار دارد كه بر آن اساس مي توانيم رفتار فردي را درك كنيم. </a:t>
            </a:r>
          </a:p>
          <a:p>
            <a:pPr marL="0" indent="0" algn="justLow" eaLnBrk="1" hangingPunct="1">
              <a:buFontTx/>
              <a:buNone/>
            </a:pPr>
            <a:r>
              <a:rPr lang="fa-IR" sz="2400" smtClean="0">
                <a:cs typeface="B Homa" pitchFamily="2" charset="-78"/>
              </a:rPr>
              <a:t>نوآوري هم بعنوان يك متغير وابسته علاوه بر 4 متغير ذكر شده ميتوان در نظر گرفت. </a:t>
            </a:r>
            <a:endParaRPr lang="en-US" sz="2400" smtClean="0">
              <a:cs typeface="B Homa" pitchFamily="2" charset="-78"/>
            </a:endParaRPr>
          </a:p>
        </p:txBody>
      </p:sp>
    </p:spTree>
  </p:cSld>
  <p:clrMapOvr>
    <a:masterClrMapping/>
  </p:clrMapOvr>
  <p:transition spd="slow">
    <p:cover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r" eaLnBrk="1" hangingPunct="1"/>
            <a:r>
              <a:rPr lang="fa-IR" sz="3600" b="1" smtClean="0">
                <a:cs typeface="B Homa" pitchFamily="2" charset="-78"/>
              </a:rPr>
              <a:t>متغيرهاي مستقل را مي توان به سه دسته تقسيم نمود:</a:t>
            </a:r>
            <a:r>
              <a:rPr lang="fa-IR" sz="3600" b="1" smtClean="0"/>
              <a:t>‌</a:t>
            </a:r>
            <a:endParaRPr lang="en-US" sz="3600" b="1" smtClean="0">
              <a:cs typeface="B Homa" pitchFamily="2" charset="-78"/>
            </a:endParaRPr>
          </a:p>
        </p:txBody>
      </p:sp>
      <p:sp>
        <p:nvSpPr>
          <p:cNvPr id="36867" name="Rectangle 3"/>
          <p:cNvSpPr>
            <a:spLocks noGrp="1" noChangeArrowheads="1"/>
          </p:cNvSpPr>
          <p:nvPr>
            <p:ph type="body" idx="1"/>
          </p:nvPr>
        </p:nvSpPr>
        <p:spPr/>
        <p:txBody>
          <a:bodyPr/>
          <a:lstStyle/>
          <a:p>
            <a:pPr eaLnBrk="1" hangingPunct="1">
              <a:buFontTx/>
              <a:buNone/>
            </a:pPr>
            <a:r>
              <a:rPr lang="fa-IR" smtClean="0"/>
              <a:t>1 </a:t>
            </a:r>
            <a:r>
              <a:rPr lang="fa-IR" smtClean="0">
                <a:cs typeface="B Homa" pitchFamily="2" charset="-78"/>
              </a:rPr>
              <a:t>- متغيرهاي در سطح فرد </a:t>
            </a:r>
          </a:p>
          <a:p>
            <a:pPr eaLnBrk="1" hangingPunct="1">
              <a:buFontTx/>
              <a:buNone/>
            </a:pPr>
            <a:r>
              <a:rPr lang="fa-IR" smtClean="0">
                <a:cs typeface="B Homa" pitchFamily="2" charset="-78"/>
              </a:rPr>
              <a:t>2 - متغيرهاي در سطح گروه </a:t>
            </a:r>
          </a:p>
          <a:p>
            <a:pPr eaLnBrk="1" hangingPunct="1">
              <a:buFontTx/>
              <a:buNone/>
            </a:pPr>
            <a:r>
              <a:rPr lang="fa-IR" smtClean="0">
                <a:cs typeface="B Homa" pitchFamily="2" charset="-78"/>
              </a:rPr>
              <a:t>3 - متغيرهاي در سطح سيستم سازمان</a:t>
            </a:r>
            <a:r>
              <a:rPr lang="fa-IR" smtClean="0"/>
              <a:t> </a:t>
            </a:r>
            <a:endParaRPr lang="en-US" smtClean="0"/>
          </a:p>
        </p:txBody>
      </p:sp>
    </p:spTree>
  </p:cSld>
  <p:clrMapOvr>
    <a:masterClrMapping/>
  </p:clrMapOvr>
  <p:transition spd="slow">
    <p:cover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r" eaLnBrk="1" hangingPunct="1"/>
            <a:r>
              <a:rPr lang="fa-IR" b="1" smtClean="0">
                <a:cs typeface="B Homa" pitchFamily="2" charset="-78"/>
              </a:rPr>
              <a:t>الگوي اقتضايي :</a:t>
            </a:r>
            <a:endParaRPr lang="en-US" b="1" smtClean="0">
              <a:cs typeface="B Homa" pitchFamily="2" charset="-78"/>
            </a:endParaRPr>
          </a:p>
        </p:txBody>
      </p:sp>
      <p:sp>
        <p:nvSpPr>
          <p:cNvPr id="37891"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در اين الگو چهار متغير اصلي و وابسته و نيز تعدادي متغيرهاي مستقل نشان مي دهيم.  ما بدينوسيله مي خواهيم رفتار افراد را در سازمان توصيف يا پيش بيني نمائيم. و رابطه بين متغيرهاي مستقل و وابسته (در الگوي رفتار سازماني خود) را توجيه نمائيم.</a:t>
            </a:r>
          </a:p>
          <a:p>
            <a:pPr marL="0" indent="0" algn="justLow" eaLnBrk="1" hangingPunct="1">
              <a:buFontTx/>
              <a:buNone/>
            </a:pPr>
            <a:r>
              <a:rPr lang="fa-IR" sz="2000" smtClean="0">
                <a:cs typeface="B Homa" pitchFamily="2" charset="-78"/>
              </a:rPr>
              <a:t>لازم به يادآوري است كه در نمودار صفحه بعد به پديدة تغيير و بهبود سازماني هم توجه داشته ايم، زيرا به پويايي رفتار توجه كرده ايم و خوب مي دانيم هنگامي كه عامل تغيير يا مدير متوجه اثرات منفي متغيرهاي مستقل بر متغيرهاي وابسته شود، مي تواند در آن دسته از متغيرها (متغيرهاي مستقل) تغييراتي بدهد يا اصلاحاتي را به عمل آورد.</a:t>
            </a:r>
          </a:p>
          <a:p>
            <a:pPr marL="0" indent="0" algn="justLow" eaLnBrk="1" hangingPunct="1">
              <a:buFontTx/>
              <a:buNone/>
            </a:pPr>
            <a:r>
              <a:rPr lang="fa-IR" sz="2000" smtClean="0">
                <a:cs typeface="B Homa" pitchFamily="2" charset="-78"/>
              </a:rPr>
              <a:t>همانگونه كه در نمودار مشاهده ميشود بين سه سطح تجزيه و تحليل رابطه اي وجود دارد. براي مثال ساختار سازماني به رهبري مرتبط مي شود. اين بدان معني است كه اختيارات و رهبري به هم مرتبط اند (مديريت با توجه به تخصصي كه دارد، بر رفتار گروه اعمال نفوذ مي كند). به همين گونه ارتباطات وسيله اي است كه فرد، اطلاعات را منتقل مي نمايد، بنابراين بين فرد و رفتار گروه ارتباط برقرار مي شود.  </a:t>
            </a:r>
          </a:p>
          <a:p>
            <a:pPr marL="0" indent="0" algn="justLow" eaLnBrk="1" hangingPunct="1">
              <a:buFontTx/>
              <a:buNone/>
            </a:pPr>
            <a:endParaRPr lang="en-US" sz="2000" smtClean="0">
              <a:cs typeface="B Homa" pitchFamily="2" charset="-78"/>
            </a:endParaRPr>
          </a:p>
        </p:txBody>
      </p:sp>
    </p:spTree>
  </p:cSld>
  <p:clrMapOvr>
    <a:masterClrMapping/>
  </p:clrMapOvr>
  <p:transition spd="slow">
    <p:comb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8914" name="AutoShape 36"/>
          <p:cNvSpPr>
            <a:spLocks noChangeArrowheads="1"/>
          </p:cNvSpPr>
          <p:nvPr/>
        </p:nvSpPr>
        <p:spPr bwMode="auto">
          <a:xfrm>
            <a:off x="1403350" y="5013325"/>
            <a:ext cx="4752975" cy="1655763"/>
          </a:xfrm>
          <a:prstGeom prst="roundRect">
            <a:avLst>
              <a:gd name="adj" fmla="val 16667"/>
            </a:avLst>
          </a:prstGeom>
          <a:solidFill>
            <a:srgbClr val="C0C0C0"/>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38915" name="AutoShape 35"/>
          <p:cNvSpPr>
            <a:spLocks noChangeArrowheads="1"/>
          </p:cNvSpPr>
          <p:nvPr/>
        </p:nvSpPr>
        <p:spPr bwMode="auto">
          <a:xfrm>
            <a:off x="1474788" y="3213100"/>
            <a:ext cx="4681537" cy="1655763"/>
          </a:xfrm>
          <a:prstGeom prst="roundRect">
            <a:avLst>
              <a:gd name="adj" fmla="val 16667"/>
            </a:avLst>
          </a:prstGeom>
          <a:solidFill>
            <a:srgbClr val="C0C0C0"/>
          </a:solidFill>
          <a:ln w="9525" algn="ctr">
            <a:solidFill>
              <a:schemeClr val="tx1"/>
            </a:solidFill>
            <a:round/>
            <a:headEnd/>
            <a:tailEnd/>
          </a:ln>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38916" name="AutoShape 33"/>
          <p:cNvSpPr>
            <a:spLocks noChangeArrowheads="1"/>
          </p:cNvSpPr>
          <p:nvPr/>
        </p:nvSpPr>
        <p:spPr bwMode="auto">
          <a:xfrm>
            <a:off x="1547813" y="1628775"/>
            <a:ext cx="4608512" cy="1439863"/>
          </a:xfrm>
          <a:prstGeom prst="roundRect">
            <a:avLst>
              <a:gd name="adj" fmla="val 16667"/>
            </a:avLst>
          </a:prstGeom>
          <a:solidFill>
            <a:srgbClr val="C0C0C0"/>
          </a:solidFill>
          <a:ln w="9525" algn="ctr">
            <a:solidFill>
              <a:schemeClr val="tx1"/>
            </a:solidFill>
            <a:round/>
            <a:headEnd/>
            <a:tailEnd/>
          </a:ln>
        </p:spPr>
        <p:txBody>
          <a:bodyPr wrap="none"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endParaRPr lang="ar-SA"/>
          </a:p>
        </p:txBody>
      </p:sp>
      <p:sp>
        <p:nvSpPr>
          <p:cNvPr id="38917" name="Text Box 8"/>
          <p:cNvSpPr txBox="1">
            <a:spLocks noChangeArrowheads="1"/>
          </p:cNvSpPr>
          <p:nvPr/>
        </p:nvSpPr>
        <p:spPr bwMode="auto">
          <a:xfrm>
            <a:off x="3132138" y="1773238"/>
            <a:ext cx="863600" cy="3365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نيروي انساني و سياستها و رويه ها </a:t>
            </a:r>
            <a:endParaRPr lang="en-US" sz="800">
              <a:cs typeface="Titr" pitchFamily="2" charset="-78"/>
            </a:endParaRPr>
          </a:p>
        </p:txBody>
      </p:sp>
      <p:sp>
        <p:nvSpPr>
          <p:cNvPr id="38918" name="Text Box 11"/>
          <p:cNvSpPr txBox="1">
            <a:spLocks noChangeArrowheads="1"/>
          </p:cNvSpPr>
          <p:nvPr/>
        </p:nvSpPr>
        <p:spPr bwMode="auto">
          <a:xfrm>
            <a:off x="4500563" y="3452813"/>
            <a:ext cx="863600" cy="3365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تصميم گيري گروهي </a:t>
            </a:r>
            <a:endParaRPr lang="en-US" sz="800">
              <a:cs typeface="Titr" pitchFamily="2" charset="-78"/>
            </a:endParaRPr>
          </a:p>
        </p:txBody>
      </p:sp>
      <p:sp>
        <p:nvSpPr>
          <p:cNvPr id="38919" name="Text Box 12"/>
          <p:cNvSpPr txBox="1">
            <a:spLocks noChangeArrowheads="1"/>
          </p:cNvSpPr>
          <p:nvPr/>
        </p:nvSpPr>
        <p:spPr bwMode="auto">
          <a:xfrm>
            <a:off x="2339975" y="2444750"/>
            <a:ext cx="863600" cy="3365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تكنولوزي ،طراحي شغل و تنش كاري </a:t>
            </a:r>
            <a:endParaRPr lang="en-US" sz="800">
              <a:cs typeface="Titr" pitchFamily="2" charset="-78"/>
            </a:endParaRPr>
          </a:p>
        </p:txBody>
      </p:sp>
      <p:sp>
        <p:nvSpPr>
          <p:cNvPr id="38920" name="Text Box 13"/>
          <p:cNvSpPr txBox="1">
            <a:spLocks noChangeArrowheads="1"/>
          </p:cNvSpPr>
          <p:nvPr/>
        </p:nvSpPr>
        <p:spPr bwMode="auto">
          <a:xfrm>
            <a:off x="3563938" y="2444750"/>
            <a:ext cx="863600" cy="3365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طراحي ساختار سازماني </a:t>
            </a:r>
            <a:endParaRPr lang="en-US" sz="800">
              <a:cs typeface="Titr" pitchFamily="2" charset="-78"/>
            </a:endParaRPr>
          </a:p>
        </p:txBody>
      </p:sp>
      <p:sp>
        <p:nvSpPr>
          <p:cNvPr id="38921" name="Text Box 14"/>
          <p:cNvSpPr txBox="1">
            <a:spLocks noChangeArrowheads="1"/>
          </p:cNvSpPr>
          <p:nvPr/>
        </p:nvSpPr>
        <p:spPr bwMode="auto">
          <a:xfrm>
            <a:off x="5003800" y="2566988"/>
            <a:ext cx="863600" cy="214312"/>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Titr" pitchFamily="2" charset="-78"/>
              </a:rPr>
              <a:t>فرهنگ سازماني </a:t>
            </a:r>
            <a:endParaRPr lang="en-US" sz="800">
              <a:cs typeface="Titr" pitchFamily="2" charset="-78"/>
            </a:endParaRPr>
          </a:p>
        </p:txBody>
      </p:sp>
      <p:sp>
        <p:nvSpPr>
          <p:cNvPr id="38922" name="Text Box 15"/>
          <p:cNvSpPr txBox="1">
            <a:spLocks noChangeArrowheads="1"/>
          </p:cNvSpPr>
          <p:nvPr/>
        </p:nvSpPr>
        <p:spPr bwMode="auto">
          <a:xfrm>
            <a:off x="3276600" y="3429000"/>
            <a:ext cx="863600" cy="21431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رهبري </a:t>
            </a:r>
            <a:endParaRPr lang="en-US" sz="800">
              <a:cs typeface="Titr" pitchFamily="2" charset="-78"/>
            </a:endParaRPr>
          </a:p>
        </p:txBody>
      </p:sp>
      <p:sp>
        <p:nvSpPr>
          <p:cNvPr id="38923" name="Text Box 18"/>
          <p:cNvSpPr txBox="1">
            <a:spLocks noChangeArrowheads="1"/>
          </p:cNvSpPr>
          <p:nvPr/>
        </p:nvSpPr>
        <p:spPr bwMode="auto">
          <a:xfrm>
            <a:off x="5003800" y="5735638"/>
            <a:ext cx="863600" cy="214312"/>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Titr" pitchFamily="2" charset="-78"/>
              </a:rPr>
              <a:t>ارزش و نگرش </a:t>
            </a:r>
            <a:endParaRPr lang="en-US" sz="800">
              <a:cs typeface="Titr" pitchFamily="2" charset="-78"/>
            </a:endParaRPr>
          </a:p>
        </p:txBody>
      </p:sp>
      <p:sp>
        <p:nvSpPr>
          <p:cNvPr id="38924" name="Text Box 19"/>
          <p:cNvSpPr txBox="1">
            <a:spLocks noChangeArrowheads="1"/>
          </p:cNvSpPr>
          <p:nvPr/>
        </p:nvSpPr>
        <p:spPr bwMode="auto">
          <a:xfrm>
            <a:off x="1619250" y="3933825"/>
            <a:ext cx="647700" cy="21590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Titr" pitchFamily="2" charset="-78"/>
              </a:rPr>
              <a:t>تيمهاي كاري </a:t>
            </a:r>
            <a:endParaRPr lang="en-US" sz="800">
              <a:cs typeface="Titr" pitchFamily="2" charset="-78"/>
            </a:endParaRPr>
          </a:p>
        </p:txBody>
      </p:sp>
      <p:sp>
        <p:nvSpPr>
          <p:cNvPr id="38925" name="Text Box 20"/>
          <p:cNvSpPr txBox="1">
            <a:spLocks noChangeArrowheads="1"/>
          </p:cNvSpPr>
          <p:nvPr/>
        </p:nvSpPr>
        <p:spPr bwMode="auto">
          <a:xfrm>
            <a:off x="2987675" y="4006850"/>
            <a:ext cx="863600" cy="21431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ساختار گروه </a:t>
            </a:r>
            <a:endParaRPr lang="en-US" sz="800">
              <a:cs typeface="Titr" pitchFamily="2" charset="-78"/>
            </a:endParaRPr>
          </a:p>
        </p:txBody>
      </p:sp>
      <p:sp>
        <p:nvSpPr>
          <p:cNvPr id="38926" name="Text Box 21"/>
          <p:cNvSpPr txBox="1">
            <a:spLocks noChangeArrowheads="1"/>
          </p:cNvSpPr>
          <p:nvPr/>
        </p:nvSpPr>
        <p:spPr bwMode="auto">
          <a:xfrm>
            <a:off x="4932363" y="3933825"/>
            <a:ext cx="1079500" cy="21431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ارتباطات </a:t>
            </a:r>
            <a:endParaRPr lang="en-US" sz="800">
              <a:cs typeface="Titr" pitchFamily="2" charset="-78"/>
            </a:endParaRPr>
          </a:p>
        </p:txBody>
      </p:sp>
      <p:sp>
        <p:nvSpPr>
          <p:cNvPr id="38927" name="Text Box 22"/>
          <p:cNvSpPr txBox="1">
            <a:spLocks noChangeArrowheads="1"/>
          </p:cNvSpPr>
          <p:nvPr/>
        </p:nvSpPr>
        <p:spPr bwMode="auto">
          <a:xfrm>
            <a:off x="1187450" y="1044575"/>
            <a:ext cx="863600" cy="22383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رضايت شغلي </a:t>
            </a:r>
            <a:endParaRPr lang="en-US" sz="800">
              <a:cs typeface="Titr" pitchFamily="2" charset="-78"/>
            </a:endParaRPr>
          </a:p>
        </p:txBody>
      </p:sp>
      <p:sp>
        <p:nvSpPr>
          <p:cNvPr id="38928" name="Text Box 23"/>
          <p:cNvSpPr txBox="1">
            <a:spLocks noChangeArrowheads="1"/>
          </p:cNvSpPr>
          <p:nvPr/>
        </p:nvSpPr>
        <p:spPr bwMode="auto">
          <a:xfrm>
            <a:off x="1187450" y="692150"/>
            <a:ext cx="863600" cy="22383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جابه جايي </a:t>
            </a:r>
            <a:endParaRPr lang="en-US" sz="800">
              <a:cs typeface="Titr" pitchFamily="2" charset="-78"/>
            </a:endParaRPr>
          </a:p>
        </p:txBody>
      </p:sp>
      <p:sp>
        <p:nvSpPr>
          <p:cNvPr id="38929" name="Text Box 24"/>
          <p:cNvSpPr txBox="1">
            <a:spLocks noChangeArrowheads="1"/>
          </p:cNvSpPr>
          <p:nvPr/>
        </p:nvSpPr>
        <p:spPr bwMode="auto">
          <a:xfrm>
            <a:off x="1187450" y="404813"/>
            <a:ext cx="863600" cy="223837"/>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غيبت </a:t>
            </a:r>
            <a:endParaRPr lang="en-US" sz="800">
              <a:cs typeface="Titr" pitchFamily="2" charset="-78"/>
            </a:endParaRPr>
          </a:p>
        </p:txBody>
      </p:sp>
      <p:sp>
        <p:nvSpPr>
          <p:cNvPr id="38930" name="Text Box 25"/>
          <p:cNvSpPr txBox="1">
            <a:spLocks noChangeArrowheads="1"/>
          </p:cNvSpPr>
          <p:nvPr/>
        </p:nvSpPr>
        <p:spPr bwMode="auto">
          <a:xfrm>
            <a:off x="1187450" y="115888"/>
            <a:ext cx="863600" cy="223837"/>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بهره وري </a:t>
            </a:r>
            <a:endParaRPr lang="en-US" sz="800">
              <a:cs typeface="Titr" pitchFamily="2" charset="-78"/>
            </a:endParaRPr>
          </a:p>
        </p:txBody>
      </p:sp>
      <p:sp>
        <p:nvSpPr>
          <p:cNvPr id="38931" name="Text Box 26"/>
          <p:cNvSpPr txBox="1">
            <a:spLocks noChangeArrowheads="1"/>
          </p:cNvSpPr>
          <p:nvPr/>
        </p:nvSpPr>
        <p:spPr bwMode="auto">
          <a:xfrm>
            <a:off x="3203575" y="333375"/>
            <a:ext cx="647700" cy="40798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انسان </a:t>
            </a:r>
          </a:p>
          <a:p>
            <a:pPr algn="ctr" eaLnBrk="1" hangingPunct="1"/>
            <a:r>
              <a:rPr lang="fa-IR" sz="800">
                <a:cs typeface="Titr" pitchFamily="2" charset="-78"/>
              </a:rPr>
              <a:t>(خروجي)</a:t>
            </a:r>
            <a:endParaRPr lang="en-US" sz="800">
              <a:cs typeface="Titr" pitchFamily="2" charset="-78"/>
            </a:endParaRPr>
          </a:p>
        </p:txBody>
      </p:sp>
      <p:sp>
        <p:nvSpPr>
          <p:cNvPr id="38932" name="Text Box 27"/>
          <p:cNvSpPr txBox="1">
            <a:spLocks noChangeArrowheads="1"/>
          </p:cNvSpPr>
          <p:nvPr/>
        </p:nvSpPr>
        <p:spPr bwMode="auto">
          <a:xfrm>
            <a:off x="3563938" y="4510088"/>
            <a:ext cx="863600" cy="214312"/>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تعارض</a:t>
            </a:r>
            <a:endParaRPr lang="en-US" sz="800">
              <a:cs typeface="Titr" pitchFamily="2" charset="-78"/>
            </a:endParaRPr>
          </a:p>
        </p:txBody>
      </p:sp>
      <p:sp>
        <p:nvSpPr>
          <p:cNvPr id="38933" name="Text Box 28"/>
          <p:cNvSpPr txBox="1">
            <a:spLocks noChangeArrowheads="1"/>
          </p:cNvSpPr>
          <p:nvPr/>
        </p:nvSpPr>
        <p:spPr bwMode="auto">
          <a:xfrm>
            <a:off x="4860925" y="4510088"/>
            <a:ext cx="863600" cy="214312"/>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Titr" pitchFamily="2" charset="-78"/>
              </a:rPr>
              <a:t>ساير گروهها </a:t>
            </a:r>
            <a:endParaRPr lang="en-US" sz="800">
              <a:cs typeface="Titr" pitchFamily="2" charset="-78"/>
            </a:endParaRPr>
          </a:p>
        </p:txBody>
      </p:sp>
      <p:sp>
        <p:nvSpPr>
          <p:cNvPr id="38934" name="Text Box 29"/>
          <p:cNvSpPr txBox="1">
            <a:spLocks noChangeArrowheads="1"/>
          </p:cNvSpPr>
          <p:nvPr/>
        </p:nvSpPr>
        <p:spPr bwMode="auto">
          <a:xfrm>
            <a:off x="3276600" y="5445125"/>
            <a:ext cx="863600" cy="21431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ادراك </a:t>
            </a:r>
            <a:endParaRPr lang="en-US" sz="800">
              <a:cs typeface="Titr" pitchFamily="2" charset="-78"/>
            </a:endParaRPr>
          </a:p>
        </p:txBody>
      </p:sp>
      <p:sp>
        <p:nvSpPr>
          <p:cNvPr id="38935" name="Text Box 30"/>
          <p:cNvSpPr txBox="1">
            <a:spLocks noChangeArrowheads="1"/>
          </p:cNvSpPr>
          <p:nvPr/>
        </p:nvSpPr>
        <p:spPr bwMode="auto">
          <a:xfrm>
            <a:off x="2555875" y="4510088"/>
            <a:ext cx="863600" cy="214312"/>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Titr" pitchFamily="2" charset="-78"/>
              </a:rPr>
              <a:t>قدرت و سياست </a:t>
            </a:r>
            <a:endParaRPr lang="en-US" sz="800">
              <a:cs typeface="Titr" pitchFamily="2" charset="-78"/>
            </a:endParaRPr>
          </a:p>
        </p:txBody>
      </p:sp>
      <p:sp>
        <p:nvSpPr>
          <p:cNvPr id="38936" name="Text Box 31"/>
          <p:cNvSpPr txBox="1">
            <a:spLocks noChangeArrowheads="1"/>
          </p:cNvSpPr>
          <p:nvPr/>
        </p:nvSpPr>
        <p:spPr bwMode="auto">
          <a:xfrm>
            <a:off x="5003800" y="5516563"/>
            <a:ext cx="863600" cy="214312"/>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Titr" pitchFamily="2" charset="-78"/>
              </a:rPr>
              <a:t>شخصيت </a:t>
            </a:r>
            <a:endParaRPr lang="en-US" sz="800">
              <a:cs typeface="Titr" pitchFamily="2" charset="-78"/>
            </a:endParaRPr>
          </a:p>
        </p:txBody>
      </p:sp>
      <p:sp>
        <p:nvSpPr>
          <p:cNvPr id="38937" name="Text Box 32"/>
          <p:cNvSpPr txBox="1">
            <a:spLocks noChangeArrowheads="1"/>
          </p:cNvSpPr>
          <p:nvPr/>
        </p:nvSpPr>
        <p:spPr bwMode="auto">
          <a:xfrm>
            <a:off x="4643438" y="5129213"/>
            <a:ext cx="1368425" cy="2444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1000">
                <a:cs typeface="Titr" pitchFamily="2" charset="-78"/>
              </a:rPr>
              <a:t>ويژگيهاي زندگينامه اي </a:t>
            </a:r>
            <a:endParaRPr lang="en-US" sz="1000">
              <a:cs typeface="Titr" pitchFamily="2" charset="-78"/>
            </a:endParaRPr>
          </a:p>
        </p:txBody>
      </p:sp>
      <p:sp>
        <p:nvSpPr>
          <p:cNvPr id="38938" name="Text Box 34"/>
          <p:cNvSpPr txBox="1">
            <a:spLocks noChangeArrowheads="1"/>
          </p:cNvSpPr>
          <p:nvPr/>
        </p:nvSpPr>
        <p:spPr bwMode="auto">
          <a:xfrm>
            <a:off x="1692275" y="2997200"/>
            <a:ext cx="1079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a:cs typeface="B Titr" pitchFamily="2" charset="-78"/>
              </a:rPr>
              <a:t>در سطح سازمان </a:t>
            </a:r>
            <a:endParaRPr lang="en-US">
              <a:cs typeface="B Titr" pitchFamily="2" charset="-78"/>
            </a:endParaRPr>
          </a:p>
        </p:txBody>
      </p:sp>
      <p:sp>
        <p:nvSpPr>
          <p:cNvPr id="38939" name="Text Box 37"/>
          <p:cNvSpPr txBox="1">
            <a:spLocks noChangeArrowheads="1"/>
          </p:cNvSpPr>
          <p:nvPr/>
        </p:nvSpPr>
        <p:spPr bwMode="auto">
          <a:xfrm>
            <a:off x="1476375" y="4810125"/>
            <a:ext cx="1079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a:cs typeface="B Titr" pitchFamily="2" charset="-78"/>
              </a:rPr>
              <a:t>در سطح گروه</a:t>
            </a:r>
            <a:endParaRPr lang="en-US">
              <a:cs typeface="B Titr" pitchFamily="2" charset="-78"/>
            </a:endParaRPr>
          </a:p>
        </p:txBody>
      </p:sp>
      <p:sp>
        <p:nvSpPr>
          <p:cNvPr id="38940" name="Text Box 39"/>
          <p:cNvSpPr txBox="1">
            <a:spLocks noChangeArrowheads="1"/>
          </p:cNvSpPr>
          <p:nvPr/>
        </p:nvSpPr>
        <p:spPr bwMode="auto">
          <a:xfrm>
            <a:off x="3276600" y="5735638"/>
            <a:ext cx="863600" cy="214312"/>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انگيزش  </a:t>
            </a:r>
            <a:endParaRPr lang="en-US" sz="800">
              <a:cs typeface="Titr" pitchFamily="2" charset="-78"/>
            </a:endParaRPr>
          </a:p>
        </p:txBody>
      </p:sp>
      <p:sp>
        <p:nvSpPr>
          <p:cNvPr id="38941" name="Text Box 40"/>
          <p:cNvSpPr txBox="1">
            <a:spLocks noChangeArrowheads="1"/>
          </p:cNvSpPr>
          <p:nvPr/>
        </p:nvSpPr>
        <p:spPr bwMode="auto">
          <a:xfrm>
            <a:off x="3276600" y="6022975"/>
            <a:ext cx="863600" cy="21431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يادگيري فردي  </a:t>
            </a:r>
            <a:endParaRPr lang="en-US" sz="800">
              <a:cs typeface="Titr" pitchFamily="2" charset="-78"/>
            </a:endParaRPr>
          </a:p>
        </p:txBody>
      </p:sp>
      <p:sp>
        <p:nvSpPr>
          <p:cNvPr id="38942" name="Text Box 41"/>
          <p:cNvSpPr txBox="1">
            <a:spLocks noChangeArrowheads="1"/>
          </p:cNvSpPr>
          <p:nvPr/>
        </p:nvSpPr>
        <p:spPr bwMode="auto">
          <a:xfrm>
            <a:off x="1619250" y="5373688"/>
            <a:ext cx="863600" cy="398462"/>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تصميم گيري </a:t>
            </a:r>
          </a:p>
          <a:p>
            <a:pPr algn="ctr" eaLnBrk="1" hangingPunct="1"/>
            <a:r>
              <a:rPr lang="fa-IR" sz="800">
                <a:cs typeface="Titr" pitchFamily="2" charset="-78"/>
              </a:rPr>
              <a:t>فردي  </a:t>
            </a:r>
            <a:endParaRPr lang="en-US" sz="800">
              <a:cs typeface="Titr" pitchFamily="2" charset="-78"/>
            </a:endParaRPr>
          </a:p>
        </p:txBody>
      </p:sp>
      <p:sp>
        <p:nvSpPr>
          <p:cNvPr id="38943" name="Text Box 42"/>
          <p:cNvSpPr txBox="1">
            <a:spLocks noChangeArrowheads="1"/>
          </p:cNvSpPr>
          <p:nvPr/>
        </p:nvSpPr>
        <p:spPr bwMode="auto">
          <a:xfrm>
            <a:off x="5148263" y="6022975"/>
            <a:ext cx="863600" cy="21431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توانائي  </a:t>
            </a:r>
            <a:endParaRPr lang="en-US" sz="800">
              <a:cs typeface="Titr" pitchFamily="2" charset="-78"/>
            </a:endParaRPr>
          </a:p>
        </p:txBody>
      </p:sp>
      <p:sp>
        <p:nvSpPr>
          <p:cNvPr id="38944" name="Line 43"/>
          <p:cNvSpPr>
            <a:spLocks noChangeShapeType="1"/>
          </p:cNvSpPr>
          <p:nvPr/>
        </p:nvSpPr>
        <p:spPr bwMode="auto">
          <a:xfrm flipH="1">
            <a:off x="4716463" y="6092825"/>
            <a:ext cx="4318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spAutoFit/>
          </a:bodyPr>
          <a:lstStyle/>
          <a:p>
            <a:endParaRPr lang="en-US"/>
          </a:p>
        </p:txBody>
      </p:sp>
      <p:sp>
        <p:nvSpPr>
          <p:cNvPr id="38945" name="Line 44"/>
          <p:cNvSpPr>
            <a:spLocks noChangeShapeType="1"/>
          </p:cNvSpPr>
          <p:nvPr/>
        </p:nvSpPr>
        <p:spPr bwMode="auto">
          <a:xfrm flipV="1">
            <a:off x="4716463" y="5445125"/>
            <a:ext cx="0" cy="647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p>
            <a:endParaRPr lang="en-US"/>
          </a:p>
        </p:txBody>
      </p:sp>
      <p:sp>
        <p:nvSpPr>
          <p:cNvPr id="38946" name="Line 45"/>
          <p:cNvSpPr>
            <a:spLocks noChangeShapeType="1"/>
          </p:cNvSpPr>
          <p:nvPr/>
        </p:nvSpPr>
        <p:spPr bwMode="auto">
          <a:xfrm flipH="1">
            <a:off x="4427538" y="5445125"/>
            <a:ext cx="2889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spAutoFit/>
          </a:bodyPr>
          <a:lstStyle/>
          <a:p>
            <a:endParaRPr lang="en-US"/>
          </a:p>
        </p:txBody>
      </p:sp>
      <p:sp>
        <p:nvSpPr>
          <p:cNvPr id="38947" name="Line 46"/>
          <p:cNvSpPr>
            <a:spLocks noChangeShapeType="1"/>
          </p:cNvSpPr>
          <p:nvPr/>
        </p:nvSpPr>
        <p:spPr bwMode="auto">
          <a:xfrm flipV="1">
            <a:off x="4932363" y="765175"/>
            <a:ext cx="0" cy="36036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spAutoFit/>
          </a:bodyPr>
          <a:lstStyle/>
          <a:p>
            <a:endParaRPr lang="en-US"/>
          </a:p>
        </p:txBody>
      </p:sp>
      <p:sp>
        <p:nvSpPr>
          <p:cNvPr id="38948" name="Line 47"/>
          <p:cNvSpPr>
            <a:spLocks noChangeShapeType="1"/>
          </p:cNvSpPr>
          <p:nvPr/>
        </p:nvSpPr>
        <p:spPr bwMode="auto">
          <a:xfrm flipV="1">
            <a:off x="3563938" y="765175"/>
            <a:ext cx="0"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49" name="Line 48"/>
          <p:cNvSpPr>
            <a:spLocks noChangeShapeType="1"/>
          </p:cNvSpPr>
          <p:nvPr/>
        </p:nvSpPr>
        <p:spPr bwMode="auto">
          <a:xfrm flipH="1">
            <a:off x="2124075" y="260350"/>
            <a:ext cx="3603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50" name="Line 49"/>
          <p:cNvSpPr>
            <a:spLocks noChangeShapeType="1"/>
          </p:cNvSpPr>
          <p:nvPr/>
        </p:nvSpPr>
        <p:spPr bwMode="auto">
          <a:xfrm flipH="1">
            <a:off x="2124075" y="549275"/>
            <a:ext cx="3603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51" name="Line 50"/>
          <p:cNvSpPr>
            <a:spLocks noChangeShapeType="1"/>
          </p:cNvSpPr>
          <p:nvPr/>
        </p:nvSpPr>
        <p:spPr bwMode="auto">
          <a:xfrm flipH="1">
            <a:off x="2124075" y="836613"/>
            <a:ext cx="3603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52" name="Line 51"/>
          <p:cNvSpPr>
            <a:spLocks noChangeShapeType="1"/>
          </p:cNvSpPr>
          <p:nvPr/>
        </p:nvSpPr>
        <p:spPr bwMode="auto">
          <a:xfrm flipH="1">
            <a:off x="2124075" y="1196975"/>
            <a:ext cx="3603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53" name="Line 52"/>
          <p:cNvSpPr>
            <a:spLocks noChangeShapeType="1"/>
          </p:cNvSpPr>
          <p:nvPr/>
        </p:nvSpPr>
        <p:spPr bwMode="auto">
          <a:xfrm>
            <a:off x="2484438" y="260350"/>
            <a:ext cx="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8954" name="Line 53"/>
          <p:cNvSpPr>
            <a:spLocks noChangeShapeType="1"/>
          </p:cNvSpPr>
          <p:nvPr/>
        </p:nvSpPr>
        <p:spPr bwMode="auto">
          <a:xfrm flipH="1">
            <a:off x="2484438" y="620713"/>
            <a:ext cx="7191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55" name="Line 55"/>
          <p:cNvSpPr>
            <a:spLocks noChangeShapeType="1"/>
          </p:cNvSpPr>
          <p:nvPr/>
        </p:nvSpPr>
        <p:spPr bwMode="auto">
          <a:xfrm>
            <a:off x="6948488" y="1844675"/>
            <a:ext cx="0" cy="40322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8956" name="Line 56"/>
          <p:cNvSpPr>
            <a:spLocks noChangeShapeType="1"/>
          </p:cNvSpPr>
          <p:nvPr/>
        </p:nvSpPr>
        <p:spPr bwMode="auto">
          <a:xfrm flipH="1">
            <a:off x="3995738" y="1916113"/>
            <a:ext cx="29527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57" name="Line 57"/>
          <p:cNvSpPr>
            <a:spLocks noChangeShapeType="1"/>
          </p:cNvSpPr>
          <p:nvPr/>
        </p:nvSpPr>
        <p:spPr bwMode="auto">
          <a:xfrm flipV="1">
            <a:off x="3635375" y="2133600"/>
            <a:ext cx="0" cy="287338"/>
          </a:xfrm>
          <a:prstGeom prst="line">
            <a:avLst/>
          </a:prstGeom>
          <a:noFill/>
          <a:ln w="9525">
            <a:solidFill>
              <a:schemeClr val="tx2"/>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58" name="Line 58"/>
          <p:cNvSpPr>
            <a:spLocks noChangeShapeType="1"/>
          </p:cNvSpPr>
          <p:nvPr/>
        </p:nvSpPr>
        <p:spPr bwMode="auto">
          <a:xfrm>
            <a:off x="3779838" y="2133600"/>
            <a:ext cx="0" cy="287338"/>
          </a:xfrm>
          <a:prstGeom prst="line">
            <a:avLst/>
          </a:prstGeom>
          <a:noFill/>
          <a:ln w="9525">
            <a:solidFill>
              <a:schemeClr val="tx2"/>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59" name="Line 59"/>
          <p:cNvSpPr>
            <a:spLocks noChangeShapeType="1"/>
          </p:cNvSpPr>
          <p:nvPr/>
        </p:nvSpPr>
        <p:spPr bwMode="auto">
          <a:xfrm flipH="1">
            <a:off x="3995738" y="2276475"/>
            <a:ext cx="29527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8960" name="Line 60"/>
          <p:cNvSpPr>
            <a:spLocks noChangeShapeType="1"/>
          </p:cNvSpPr>
          <p:nvPr/>
        </p:nvSpPr>
        <p:spPr bwMode="auto">
          <a:xfrm>
            <a:off x="3995738" y="2276475"/>
            <a:ext cx="0"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61" name="Line 61"/>
          <p:cNvSpPr>
            <a:spLocks noChangeShapeType="1"/>
          </p:cNvSpPr>
          <p:nvPr/>
        </p:nvSpPr>
        <p:spPr bwMode="auto">
          <a:xfrm flipH="1">
            <a:off x="7092950" y="2708275"/>
            <a:ext cx="647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spAutoFit/>
          </a:bodyPr>
          <a:lstStyle/>
          <a:p>
            <a:endParaRPr lang="en-US"/>
          </a:p>
        </p:txBody>
      </p:sp>
      <p:sp>
        <p:nvSpPr>
          <p:cNvPr id="38962" name="Text Box 62"/>
          <p:cNvSpPr txBox="1">
            <a:spLocks noChangeArrowheads="1"/>
          </p:cNvSpPr>
          <p:nvPr/>
        </p:nvSpPr>
        <p:spPr bwMode="auto">
          <a:xfrm>
            <a:off x="4067175" y="4438650"/>
            <a:ext cx="863600" cy="214313"/>
          </a:xfrm>
          <a:prstGeom prst="rect">
            <a:avLst/>
          </a:prstGeom>
          <a:solidFill>
            <a:srgbClr val="857B7F">
              <a:alpha val="1215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800">
                <a:cs typeface="Titr" pitchFamily="2" charset="-78"/>
              </a:rPr>
              <a:t>روابط بين گروهها </a:t>
            </a:r>
            <a:endParaRPr lang="en-US" sz="800">
              <a:cs typeface="Titr" pitchFamily="2" charset="-78"/>
            </a:endParaRPr>
          </a:p>
        </p:txBody>
      </p:sp>
      <p:sp>
        <p:nvSpPr>
          <p:cNvPr id="38963" name="Line 63"/>
          <p:cNvSpPr>
            <a:spLocks noChangeShapeType="1"/>
          </p:cNvSpPr>
          <p:nvPr/>
        </p:nvSpPr>
        <p:spPr bwMode="auto">
          <a:xfrm flipH="1">
            <a:off x="3203575" y="2492375"/>
            <a:ext cx="288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64" name="Line 64"/>
          <p:cNvSpPr>
            <a:spLocks noChangeShapeType="1"/>
          </p:cNvSpPr>
          <p:nvPr/>
        </p:nvSpPr>
        <p:spPr bwMode="auto">
          <a:xfrm>
            <a:off x="3203575" y="2636838"/>
            <a:ext cx="288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65" name="Line 65"/>
          <p:cNvSpPr>
            <a:spLocks noChangeShapeType="1"/>
          </p:cNvSpPr>
          <p:nvPr/>
        </p:nvSpPr>
        <p:spPr bwMode="auto">
          <a:xfrm flipH="1">
            <a:off x="4427538" y="2565400"/>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66" name="Line 66"/>
          <p:cNvSpPr>
            <a:spLocks noChangeShapeType="1"/>
          </p:cNvSpPr>
          <p:nvPr/>
        </p:nvSpPr>
        <p:spPr bwMode="auto">
          <a:xfrm>
            <a:off x="4427538" y="2708275"/>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67" name="Line 67"/>
          <p:cNvSpPr>
            <a:spLocks noChangeShapeType="1"/>
          </p:cNvSpPr>
          <p:nvPr/>
        </p:nvSpPr>
        <p:spPr bwMode="auto">
          <a:xfrm flipH="1">
            <a:off x="5940425" y="2708275"/>
            <a:ext cx="1008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68" name="Line 68"/>
          <p:cNvSpPr>
            <a:spLocks noChangeShapeType="1"/>
          </p:cNvSpPr>
          <p:nvPr/>
        </p:nvSpPr>
        <p:spPr bwMode="auto">
          <a:xfrm flipV="1">
            <a:off x="5148263" y="3789363"/>
            <a:ext cx="0" cy="144462"/>
          </a:xfrm>
          <a:prstGeom prst="line">
            <a:avLst/>
          </a:prstGeom>
          <a:noFill/>
          <a:ln w="9525">
            <a:solidFill>
              <a:schemeClr val="tx2"/>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69" name="Line 69"/>
          <p:cNvSpPr>
            <a:spLocks noChangeShapeType="1"/>
          </p:cNvSpPr>
          <p:nvPr/>
        </p:nvSpPr>
        <p:spPr bwMode="auto">
          <a:xfrm flipH="1">
            <a:off x="2268538" y="4221163"/>
            <a:ext cx="7191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70" name="Line 70"/>
          <p:cNvSpPr>
            <a:spLocks noChangeShapeType="1"/>
          </p:cNvSpPr>
          <p:nvPr/>
        </p:nvSpPr>
        <p:spPr bwMode="auto">
          <a:xfrm>
            <a:off x="2268538" y="4005263"/>
            <a:ext cx="7191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71" name="Line 71"/>
          <p:cNvSpPr>
            <a:spLocks noChangeShapeType="1"/>
          </p:cNvSpPr>
          <p:nvPr/>
        </p:nvSpPr>
        <p:spPr bwMode="auto">
          <a:xfrm>
            <a:off x="5364163" y="4005263"/>
            <a:ext cx="100806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spAutoFit/>
          </a:bodyPr>
          <a:lstStyle/>
          <a:p>
            <a:endParaRPr lang="en-US"/>
          </a:p>
        </p:txBody>
      </p:sp>
      <p:sp>
        <p:nvSpPr>
          <p:cNvPr id="38972" name="Line 72"/>
          <p:cNvSpPr>
            <a:spLocks noChangeShapeType="1"/>
          </p:cNvSpPr>
          <p:nvPr/>
        </p:nvSpPr>
        <p:spPr bwMode="auto">
          <a:xfrm>
            <a:off x="3851275" y="4005263"/>
            <a:ext cx="1008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73" name="Line 73"/>
          <p:cNvSpPr>
            <a:spLocks noChangeShapeType="1"/>
          </p:cNvSpPr>
          <p:nvPr/>
        </p:nvSpPr>
        <p:spPr bwMode="auto">
          <a:xfrm flipH="1">
            <a:off x="3851275" y="4149725"/>
            <a:ext cx="1008063" cy="0"/>
          </a:xfrm>
          <a:prstGeom prst="line">
            <a:avLst/>
          </a:prstGeom>
          <a:noFill/>
          <a:ln w="9525">
            <a:solidFill>
              <a:schemeClr val="tx2"/>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74" name="Line 75"/>
          <p:cNvSpPr>
            <a:spLocks noChangeShapeType="1"/>
          </p:cNvSpPr>
          <p:nvPr/>
        </p:nvSpPr>
        <p:spPr bwMode="auto">
          <a:xfrm>
            <a:off x="5508625" y="5372100"/>
            <a:ext cx="0"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75" name="Line 76"/>
          <p:cNvSpPr>
            <a:spLocks noChangeShapeType="1"/>
          </p:cNvSpPr>
          <p:nvPr/>
        </p:nvSpPr>
        <p:spPr bwMode="auto">
          <a:xfrm>
            <a:off x="2987675" y="4221163"/>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76" name="Line 77"/>
          <p:cNvSpPr>
            <a:spLocks noChangeShapeType="1"/>
          </p:cNvSpPr>
          <p:nvPr/>
        </p:nvSpPr>
        <p:spPr bwMode="auto">
          <a:xfrm>
            <a:off x="3059113" y="4221163"/>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77" name="Line 79"/>
          <p:cNvSpPr>
            <a:spLocks noChangeShapeType="1"/>
          </p:cNvSpPr>
          <p:nvPr/>
        </p:nvSpPr>
        <p:spPr bwMode="auto">
          <a:xfrm>
            <a:off x="3708400" y="4221163"/>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78" name="Line 80"/>
          <p:cNvSpPr>
            <a:spLocks noChangeShapeType="1"/>
          </p:cNvSpPr>
          <p:nvPr/>
        </p:nvSpPr>
        <p:spPr bwMode="auto">
          <a:xfrm flipV="1">
            <a:off x="3635375" y="4221163"/>
            <a:ext cx="0" cy="215900"/>
          </a:xfrm>
          <a:prstGeom prst="line">
            <a:avLst/>
          </a:prstGeom>
          <a:noFill/>
          <a:ln w="9525">
            <a:solidFill>
              <a:schemeClr val="tx2"/>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79" name="Line 81"/>
          <p:cNvSpPr>
            <a:spLocks noChangeShapeType="1"/>
          </p:cNvSpPr>
          <p:nvPr/>
        </p:nvSpPr>
        <p:spPr bwMode="auto">
          <a:xfrm flipH="1">
            <a:off x="6156325" y="4076700"/>
            <a:ext cx="7921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80" name="Line 82"/>
          <p:cNvSpPr>
            <a:spLocks noChangeShapeType="1"/>
          </p:cNvSpPr>
          <p:nvPr/>
        </p:nvSpPr>
        <p:spPr bwMode="auto">
          <a:xfrm flipH="1">
            <a:off x="4211638" y="5516563"/>
            <a:ext cx="7207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81" name="Line 83"/>
          <p:cNvSpPr>
            <a:spLocks noChangeShapeType="1"/>
          </p:cNvSpPr>
          <p:nvPr/>
        </p:nvSpPr>
        <p:spPr bwMode="auto">
          <a:xfrm flipH="1">
            <a:off x="4211638" y="5876925"/>
            <a:ext cx="7207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82" name="Line 84"/>
          <p:cNvSpPr>
            <a:spLocks noChangeShapeType="1"/>
          </p:cNvSpPr>
          <p:nvPr/>
        </p:nvSpPr>
        <p:spPr bwMode="auto">
          <a:xfrm>
            <a:off x="4211638" y="6165850"/>
            <a:ext cx="863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83" name="Line 85"/>
          <p:cNvSpPr>
            <a:spLocks noChangeShapeType="1"/>
          </p:cNvSpPr>
          <p:nvPr/>
        </p:nvSpPr>
        <p:spPr bwMode="auto">
          <a:xfrm flipH="1">
            <a:off x="2484438" y="5516563"/>
            <a:ext cx="720725" cy="0"/>
          </a:xfrm>
          <a:prstGeom prst="line">
            <a:avLst/>
          </a:prstGeom>
          <a:noFill/>
          <a:ln w="9525">
            <a:solidFill>
              <a:schemeClr val="tx2"/>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84" name="Line 86"/>
          <p:cNvSpPr>
            <a:spLocks noChangeShapeType="1"/>
          </p:cNvSpPr>
          <p:nvPr/>
        </p:nvSpPr>
        <p:spPr bwMode="auto">
          <a:xfrm flipH="1">
            <a:off x="3132138" y="6165850"/>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8985" name="Line 87"/>
          <p:cNvSpPr>
            <a:spLocks noChangeShapeType="1"/>
          </p:cNvSpPr>
          <p:nvPr/>
        </p:nvSpPr>
        <p:spPr bwMode="auto">
          <a:xfrm flipV="1">
            <a:off x="3132138" y="5734050"/>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8986" name="Line 88"/>
          <p:cNvSpPr>
            <a:spLocks noChangeShapeType="1"/>
          </p:cNvSpPr>
          <p:nvPr/>
        </p:nvSpPr>
        <p:spPr bwMode="auto">
          <a:xfrm flipH="1">
            <a:off x="2484438" y="5589588"/>
            <a:ext cx="7191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87" name="Line 94"/>
          <p:cNvSpPr>
            <a:spLocks noChangeShapeType="1"/>
          </p:cNvSpPr>
          <p:nvPr/>
        </p:nvSpPr>
        <p:spPr bwMode="auto">
          <a:xfrm flipH="1">
            <a:off x="4211638" y="6092825"/>
            <a:ext cx="8651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88" name="Line 95"/>
          <p:cNvSpPr>
            <a:spLocks noChangeShapeType="1"/>
          </p:cNvSpPr>
          <p:nvPr/>
        </p:nvSpPr>
        <p:spPr bwMode="auto">
          <a:xfrm flipH="1">
            <a:off x="2484438" y="5734050"/>
            <a:ext cx="6477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89" name="Line 97"/>
          <p:cNvSpPr>
            <a:spLocks noChangeShapeType="1"/>
          </p:cNvSpPr>
          <p:nvPr/>
        </p:nvSpPr>
        <p:spPr bwMode="auto">
          <a:xfrm>
            <a:off x="3708400" y="2852738"/>
            <a:ext cx="0"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90" name="Line 98"/>
          <p:cNvSpPr>
            <a:spLocks noChangeShapeType="1"/>
          </p:cNvSpPr>
          <p:nvPr/>
        </p:nvSpPr>
        <p:spPr bwMode="auto">
          <a:xfrm flipV="1">
            <a:off x="3995738" y="2781300"/>
            <a:ext cx="0"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91" name="Rectangle 100"/>
          <p:cNvSpPr>
            <a:spLocks noChangeArrowheads="1"/>
          </p:cNvSpPr>
          <p:nvPr/>
        </p:nvSpPr>
        <p:spPr bwMode="auto">
          <a:xfrm>
            <a:off x="6783388" y="6038850"/>
            <a:ext cx="1028700" cy="558800"/>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b="1"/>
              <a:t>انسان </a:t>
            </a:r>
          </a:p>
          <a:p>
            <a:pPr algn="ctr" eaLnBrk="1" hangingPunct="1"/>
            <a:r>
              <a:rPr lang="fa-IR" b="1"/>
              <a:t>(ورودي)</a:t>
            </a:r>
            <a:endParaRPr lang="en-US" b="1"/>
          </a:p>
        </p:txBody>
      </p:sp>
      <p:sp>
        <p:nvSpPr>
          <p:cNvPr id="38992" name="Line 102"/>
          <p:cNvSpPr>
            <a:spLocks noChangeShapeType="1"/>
          </p:cNvSpPr>
          <p:nvPr/>
        </p:nvSpPr>
        <p:spPr bwMode="auto">
          <a:xfrm flipH="1">
            <a:off x="6227763" y="6092825"/>
            <a:ext cx="5762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93" name="Rectangle 103"/>
          <p:cNvSpPr>
            <a:spLocks noChangeArrowheads="1"/>
          </p:cNvSpPr>
          <p:nvPr/>
        </p:nvSpPr>
        <p:spPr bwMode="auto">
          <a:xfrm>
            <a:off x="7161213" y="3754438"/>
            <a:ext cx="884237" cy="284162"/>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b="1"/>
              <a:t>تغيير و تحول</a:t>
            </a:r>
            <a:endParaRPr lang="en-US" b="1"/>
          </a:p>
        </p:txBody>
      </p:sp>
      <p:sp>
        <p:nvSpPr>
          <p:cNvPr id="38994" name="Line 104"/>
          <p:cNvSpPr>
            <a:spLocks noChangeShapeType="1"/>
          </p:cNvSpPr>
          <p:nvPr/>
        </p:nvSpPr>
        <p:spPr bwMode="auto">
          <a:xfrm flipH="1">
            <a:off x="6948488" y="3933825"/>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8995" name="Line 105"/>
          <p:cNvSpPr>
            <a:spLocks noChangeShapeType="1"/>
          </p:cNvSpPr>
          <p:nvPr/>
        </p:nvSpPr>
        <p:spPr bwMode="auto">
          <a:xfrm flipV="1">
            <a:off x="4932363"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8996" name="Line 106"/>
          <p:cNvSpPr>
            <a:spLocks noChangeShapeType="1"/>
          </p:cNvSpPr>
          <p:nvPr/>
        </p:nvSpPr>
        <p:spPr bwMode="auto">
          <a:xfrm>
            <a:off x="4932363" y="4221163"/>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97" name="Line 107"/>
          <p:cNvSpPr>
            <a:spLocks noChangeShapeType="1"/>
          </p:cNvSpPr>
          <p:nvPr/>
        </p:nvSpPr>
        <p:spPr bwMode="auto">
          <a:xfrm flipH="1">
            <a:off x="3851275" y="4221163"/>
            <a:ext cx="1081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8998" name="Line 108"/>
          <p:cNvSpPr>
            <a:spLocks noChangeShapeType="1"/>
          </p:cNvSpPr>
          <p:nvPr/>
        </p:nvSpPr>
        <p:spPr bwMode="auto">
          <a:xfrm flipH="1">
            <a:off x="5867400" y="5876925"/>
            <a:ext cx="10810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8999" name="Line 109"/>
          <p:cNvSpPr>
            <a:spLocks noChangeShapeType="1"/>
          </p:cNvSpPr>
          <p:nvPr/>
        </p:nvSpPr>
        <p:spPr bwMode="auto">
          <a:xfrm flipV="1">
            <a:off x="2195513" y="50847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00" name="Line 110"/>
          <p:cNvSpPr>
            <a:spLocks noChangeShapeType="1"/>
          </p:cNvSpPr>
          <p:nvPr/>
        </p:nvSpPr>
        <p:spPr bwMode="auto">
          <a:xfrm>
            <a:off x="2195513" y="5084763"/>
            <a:ext cx="15128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01" name="Line 111"/>
          <p:cNvSpPr>
            <a:spLocks noChangeShapeType="1"/>
          </p:cNvSpPr>
          <p:nvPr/>
        </p:nvSpPr>
        <p:spPr bwMode="auto">
          <a:xfrm>
            <a:off x="3708400" y="508476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002" name="Line 112"/>
          <p:cNvSpPr>
            <a:spLocks noChangeShapeType="1"/>
          </p:cNvSpPr>
          <p:nvPr/>
        </p:nvSpPr>
        <p:spPr bwMode="auto">
          <a:xfrm flipH="1">
            <a:off x="4716463" y="6237288"/>
            <a:ext cx="431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03" name="Line 113"/>
          <p:cNvSpPr>
            <a:spLocks noChangeShapeType="1"/>
          </p:cNvSpPr>
          <p:nvPr/>
        </p:nvSpPr>
        <p:spPr bwMode="auto">
          <a:xfrm>
            <a:off x="4716463" y="6237288"/>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04" name="Line 114"/>
          <p:cNvSpPr>
            <a:spLocks noChangeShapeType="1"/>
          </p:cNvSpPr>
          <p:nvPr/>
        </p:nvSpPr>
        <p:spPr bwMode="auto">
          <a:xfrm flipH="1">
            <a:off x="2843213" y="6524625"/>
            <a:ext cx="18732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05" name="Line 115"/>
          <p:cNvSpPr>
            <a:spLocks noChangeShapeType="1"/>
          </p:cNvSpPr>
          <p:nvPr/>
        </p:nvSpPr>
        <p:spPr bwMode="auto">
          <a:xfrm flipV="1">
            <a:off x="2843213" y="5805488"/>
            <a:ext cx="0" cy="7191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06" name="Line 116"/>
          <p:cNvSpPr>
            <a:spLocks noChangeShapeType="1"/>
          </p:cNvSpPr>
          <p:nvPr/>
        </p:nvSpPr>
        <p:spPr bwMode="auto">
          <a:xfrm flipH="1">
            <a:off x="2484438" y="5805488"/>
            <a:ext cx="3587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007" name="Line 117"/>
          <p:cNvSpPr>
            <a:spLocks noChangeShapeType="1"/>
          </p:cNvSpPr>
          <p:nvPr/>
        </p:nvSpPr>
        <p:spPr bwMode="auto">
          <a:xfrm flipV="1">
            <a:off x="4067175" y="4941888"/>
            <a:ext cx="0" cy="5032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08" name="Line 118"/>
          <p:cNvSpPr>
            <a:spLocks noChangeShapeType="1"/>
          </p:cNvSpPr>
          <p:nvPr/>
        </p:nvSpPr>
        <p:spPr bwMode="auto">
          <a:xfrm>
            <a:off x="4067175" y="4941888"/>
            <a:ext cx="17287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09" name="Line 119"/>
          <p:cNvSpPr>
            <a:spLocks noChangeShapeType="1"/>
          </p:cNvSpPr>
          <p:nvPr/>
        </p:nvSpPr>
        <p:spPr bwMode="auto">
          <a:xfrm flipV="1">
            <a:off x="5795963" y="4149725"/>
            <a:ext cx="0" cy="7921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010" name="Line 120"/>
          <p:cNvSpPr>
            <a:spLocks noChangeShapeType="1"/>
          </p:cNvSpPr>
          <p:nvPr/>
        </p:nvSpPr>
        <p:spPr bwMode="auto">
          <a:xfrm>
            <a:off x="5940425" y="4149725"/>
            <a:ext cx="0" cy="86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11" name="Line 121"/>
          <p:cNvSpPr>
            <a:spLocks noChangeShapeType="1"/>
          </p:cNvSpPr>
          <p:nvPr/>
        </p:nvSpPr>
        <p:spPr bwMode="auto">
          <a:xfrm flipH="1">
            <a:off x="4140200" y="5013325"/>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12" name="Line 122"/>
          <p:cNvSpPr>
            <a:spLocks noChangeShapeType="1"/>
          </p:cNvSpPr>
          <p:nvPr/>
        </p:nvSpPr>
        <p:spPr bwMode="auto">
          <a:xfrm>
            <a:off x="4140200" y="5013325"/>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013" name="Line 123"/>
          <p:cNvSpPr>
            <a:spLocks noChangeShapeType="1"/>
          </p:cNvSpPr>
          <p:nvPr/>
        </p:nvSpPr>
        <p:spPr bwMode="auto">
          <a:xfrm flipH="1">
            <a:off x="4643438" y="5589588"/>
            <a:ext cx="2889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14" name="Line 124"/>
          <p:cNvSpPr>
            <a:spLocks noChangeShapeType="1"/>
          </p:cNvSpPr>
          <p:nvPr/>
        </p:nvSpPr>
        <p:spPr bwMode="auto">
          <a:xfrm>
            <a:off x="4643438" y="558958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15" name="Line 125"/>
          <p:cNvSpPr>
            <a:spLocks noChangeShapeType="1"/>
          </p:cNvSpPr>
          <p:nvPr/>
        </p:nvSpPr>
        <p:spPr bwMode="auto">
          <a:xfrm flipH="1">
            <a:off x="4211638" y="5734050"/>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016" name="Line 126"/>
          <p:cNvSpPr>
            <a:spLocks noChangeShapeType="1"/>
          </p:cNvSpPr>
          <p:nvPr/>
        </p:nvSpPr>
        <p:spPr bwMode="auto">
          <a:xfrm flipV="1">
            <a:off x="4859338" y="4292600"/>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017" name="Line 127"/>
          <p:cNvSpPr>
            <a:spLocks noChangeShapeType="1"/>
          </p:cNvSpPr>
          <p:nvPr/>
        </p:nvSpPr>
        <p:spPr bwMode="auto">
          <a:xfrm flipH="1">
            <a:off x="3851275" y="4292600"/>
            <a:ext cx="1008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Tree>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8313" y="260350"/>
            <a:ext cx="8229600" cy="561975"/>
          </a:xfrm>
        </p:spPr>
        <p:txBody>
          <a:bodyPr/>
          <a:lstStyle/>
          <a:p>
            <a:pPr eaLnBrk="1" hangingPunct="1"/>
            <a:r>
              <a:rPr lang="fa-IR" sz="2000" smtClean="0">
                <a:cs typeface="B Titr" pitchFamily="2" charset="-78"/>
              </a:rPr>
              <a:t>نقش علوم رفتاري در رفتار سازماني </a:t>
            </a:r>
            <a:endParaRPr lang="en-US" sz="2000" smtClean="0">
              <a:cs typeface="B Titr" pitchFamily="2" charset="-78"/>
            </a:endParaRPr>
          </a:p>
        </p:txBody>
      </p:sp>
      <p:sp>
        <p:nvSpPr>
          <p:cNvPr id="39939" name="Text Box 4"/>
          <p:cNvSpPr txBox="1">
            <a:spLocks noChangeArrowheads="1"/>
          </p:cNvSpPr>
          <p:nvPr/>
        </p:nvSpPr>
        <p:spPr bwMode="auto">
          <a:xfrm>
            <a:off x="7164388" y="1196975"/>
            <a:ext cx="1006475" cy="284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a:cs typeface="B Titr" pitchFamily="2" charset="-78"/>
              </a:rPr>
              <a:t>روانشناسي </a:t>
            </a:r>
            <a:endParaRPr lang="en-US">
              <a:cs typeface="B Titr" pitchFamily="2" charset="-78"/>
            </a:endParaRPr>
          </a:p>
        </p:txBody>
      </p:sp>
      <p:sp>
        <p:nvSpPr>
          <p:cNvPr id="39940" name="Text Box 5"/>
          <p:cNvSpPr txBox="1">
            <a:spLocks noChangeArrowheads="1"/>
          </p:cNvSpPr>
          <p:nvPr/>
        </p:nvSpPr>
        <p:spPr bwMode="auto">
          <a:xfrm>
            <a:off x="7019925" y="2352675"/>
            <a:ext cx="935038" cy="284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a:cs typeface="B Titr" pitchFamily="2" charset="-78"/>
              </a:rPr>
              <a:t>جامعه شناسي </a:t>
            </a:r>
            <a:endParaRPr lang="en-US">
              <a:cs typeface="B Titr" pitchFamily="2" charset="-78"/>
            </a:endParaRPr>
          </a:p>
        </p:txBody>
      </p:sp>
      <p:sp>
        <p:nvSpPr>
          <p:cNvPr id="39941" name="Text Box 6"/>
          <p:cNvSpPr txBox="1">
            <a:spLocks noChangeArrowheads="1"/>
          </p:cNvSpPr>
          <p:nvPr/>
        </p:nvSpPr>
        <p:spPr bwMode="auto">
          <a:xfrm>
            <a:off x="6948488" y="5013325"/>
            <a:ext cx="935037" cy="284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a:cs typeface="B Titr" pitchFamily="2" charset="-78"/>
              </a:rPr>
              <a:t>مردم شناسي </a:t>
            </a:r>
            <a:endParaRPr lang="en-US">
              <a:cs typeface="B Titr" pitchFamily="2" charset="-78"/>
            </a:endParaRPr>
          </a:p>
        </p:txBody>
      </p:sp>
      <p:sp>
        <p:nvSpPr>
          <p:cNvPr id="39942" name="Text Box 7"/>
          <p:cNvSpPr txBox="1">
            <a:spLocks noChangeArrowheads="1"/>
          </p:cNvSpPr>
          <p:nvPr/>
        </p:nvSpPr>
        <p:spPr bwMode="auto">
          <a:xfrm>
            <a:off x="6877050" y="3789363"/>
            <a:ext cx="1365250" cy="2841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a:cs typeface="B Titr" pitchFamily="2" charset="-78"/>
              </a:rPr>
              <a:t>روانشناسي  اجتماعي </a:t>
            </a:r>
            <a:endParaRPr lang="en-US">
              <a:cs typeface="B Titr" pitchFamily="2" charset="-78"/>
            </a:endParaRPr>
          </a:p>
        </p:txBody>
      </p:sp>
      <p:sp>
        <p:nvSpPr>
          <p:cNvPr id="39943" name="Text Box 8"/>
          <p:cNvSpPr txBox="1">
            <a:spLocks noChangeArrowheads="1"/>
          </p:cNvSpPr>
          <p:nvPr/>
        </p:nvSpPr>
        <p:spPr bwMode="auto">
          <a:xfrm>
            <a:off x="1763713" y="4941888"/>
            <a:ext cx="108108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a:cs typeface="B Titr" pitchFamily="2" charset="-78"/>
              </a:rPr>
              <a:t>سيستم سازمان </a:t>
            </a:r>
            <a:endParaRPr lang="en-US" sz="1400">
              <a:cs typeface="B Titr" pitchFamily="2" charset="-78"/>
            </a:endParaRPr>
          </a:p>
        </p:txBody>
      </p:sp>
      <p:sp>
        <p:nvSpPr>
          <p:cNvPr id="39944" name="Text Box 9"/>
          <p:cNvSpPr txBox="1">
            <a:spLocks noChangeArrowheads="1"/>
          </p:cNvSpPr>
          <p:nvPr/>
        </p:nvSpPr>
        <p:spPr bwMode="auto">
          <a:xfrm>
            <a:off x="1835150" y="3429000"/>
            <a:ext cx="1079500"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a:cs typeface="B Titr" pitchFamily="2" charset="-78"/>
              </a:rPr>
              <a:t>گروه </a:t>
            </a:r>
            <a:endParaRPr lang="en-US" sz="1400">
              <a:cs typeface="B Titr" pitchFamily="2" charset="-78"/>
            </a:endParaRPr>
          </a:p>
        </p:txBody>
      </p:sp>
      <p:sp>
        <p:nvSpPr>
          <p:cNvPr id="39945" name="Text Box 10"/>
          <p:cNvSpPr txBox="1">
            <a:spLocks noChangeArrowheads="1"/>
          </p:cNvSpPr>
          <p:nvPr/>
        </p:nvSpPr>
        <p:spPr bwMode="auto">
          <a:xfrm>
            <a:off x="1835150" y="2060575"/>
            <a:ext cx="1079500"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a:cs typeface="B Titr" pitchFamily="2" charset="-78"/>
              </a:rPr>
              <a:t>فرد</a:t>
            </a:r>
            <a:endParaRPr lang="en-US" sz="1400">
              <a:cs typeface="B Titr" pitchFamily="2" charset="-78"/>
            </a:endParaRPr>
          </a:p>
        </p:txBody>
      </p:sp>
      <p:sp>
        <p:nvSpPr>
          <p:cNvPr id="39946" name="Text Box 11"/>
          <p:cNvSpPr txBox="1">
            <a:spLocks noChangeArrowheads="1"/>
          </p:cNvSpPr>
          <p:nvPr/>
        </p:nvSpPr>
        <p:spPr bwMode="auto">
          <a:xfrm>
            <a:off x="539750" y="3141663"/>
            <a:ext cx="792163" cy="7397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r>
              <a:rPr lang="fa-IR" sz="1400" b="1">
                <a:cs typeface="B Titr" pitchFamily="2" charset="-78"/>
              </a:rPr>
              <a:t>مطالعه رفتار سازماني </a:t>
            </a:r>
            <a:endParaRPr lang="en-US" sz="1400" b="1">
              <a:cs typeface="B Titr" pitchFamily="2" charset="-78"/>
            </a:endParaRPr>
          </a:p>
        </p:txBody>
      </p:sp>
      <p:sp>
        <p:nvSpPr>
          <p:cNvPr id="39947" name="Text Box 18"/>
          <p:cNvSpPr txBox="1">
            <a:spLocks noChangeArrowheads="1"/>
          </p:cNvSpPr>
          <p:nvPr/>
        </p:nvSpPr>
        <p:spPr bwMode="auto">
          <a:xfrm>
            <a:off x="6948488" y="5805488"/>
            <a:ext cx="1006475" cy="2841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a:cs typeface="B Titr" pitchFamily="2" charset="-78"/>
              </a:rPr>
              <a:t>علوم سياسي </a:t>
            </a:r>
            <a:endParaRPr lang="en-US">
              <a:cs typeface="B Titr" pitchFamily="2" charset="-78"/>
            </a:endParaRPr>
          </a:p>
        </p:txBody>
      </p:sp>
      <p:sp>
        <p:nvSpPr>
          <p:cNvPr id="39948" name="Text Box 20"/>
          <p:cNvSpPr txBox="1">
            <a:spLocks noChangeArrowheads="1"/>
          </p:cNvSpPr>
          <p:nvPr/>
        </p:nvSpPr>
        <p:spPr bwMode="auto">
          <a:xfrm>
            <a:off x="3203575" y="908050"/>
            <a:ext cx="2590800" cy="776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B Titr" pitchFamily="2" charset="-78"/>
              </a:rPr>
              <a:t>يادگيري                      انگيزش                       شخصيت                ادراك </a:t>
            </a:r>
          </a:p>
          <a:p>
            <a:pPr eaLnBrk="1" hangingPunct="1"/>
            <a:r>
              <a:rPr lang="fa-IR" sz="800">
                <a:cs typeface="B Titr" pitchFamily="2" charset="-78"/>
              </a:rPr>
              <a:t>آموزش                      اثربخشي رهبري          رضايت شغلي </a:t>
            </a:r>
          </a:p>
          <a:p>
            <a:pPr eaLnBrk="1" hangingPunct="1"/>
            <a:r>
              <a:rPr lang="fa-IR" sz="800">
                <a:cs typeface="B Titr" pitchFamily="2" charset="-78"/>
              </a:rPr>
              <a:t>تصميم گيري فردي             ارزيابي عملكرد           سنجش نگرش </a:t>
            </a:r>
          </a:p>
          <a:p>
            <a:pPr eaLnBrk="1" hangingPunct="1"/>
            <a:r>
              <a:rPr lang="fa-IR" sz="800">
                <a:cs typeface="B Titr" pitchFamily="2" charset="-78"/>
              </a:rPr>
              <a:t>انتخاب نيروي انساني         طراحي شغل                تنش كاري </a:t>
            </a:r>
            <a:endParaRPr lang="en-US" sz="800">
              <a:cs typeface="B Titr" pitchFamily="2" charset="-78"/>
            </a:endParaRPr>
          </a:p>
        </p:txBody>
      </p:sp>
      <p:sp>
        <p:nvSpPr>
          <p:cNvPr id="39949" name="Text Box 24"/>
          <p:cNvSpPr txBox="1">
            <a:spLocks noChangeArrowheads="1"/>
          </p:cNvSpPr>
          <p:nvPr/>
        </p:nvSpPr>
        <p:spPr bwMode="auto">
          <a:xfrm>
            <a:off x="4284663" y="1844675"/>
            <a:ext cx="1511300" cy="5921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B Titr" pitchFamily="2" charset="-78"/>
              </a:rPr>
              <a:t>پويايي گروه              تيمهاي كاري </a:t>
            </a:r>
          </a:p>
          <a:p>
            <a:pPr eaLnBrk="1" hangingPunct="1"/>
            <a:r>
              <a:rPr lang="fa-IR" sz="800">
                <a:cs typeface="B Titr" pitchFamily="2" charset="-78"/>
              </a:rPr>
              <a:t>ارتباطات                   قدرت       </a:t>
            </a:r>
          </a:p>
          <a:p>
            <a:pPr eaLnBrk="1" hangingPunct="1"/>
            <a:r>
              <a:rPr lang="fa-IR" sz="800">
                <a:cs typeface="B Titr" pitchFamily="2" charset="-78"/>
              </a:rPr>
              <a:t>تعارض                    رفتار بين گروهي  </a:t>
            </a:r>
            <a:endParaRPr lang="en-US" sz="800">
              <a:cs typeface="B Titr" pitchFamily="2" charset="-78"/>
            </a:endParaRPr>
          </a:p>
        </p:txBody>
      </p:sp>
      <p:sp>
        <p:nvSpPr>
          <p:cNvPr id="39950" name="Text Box 25"/>
          <p:cNvSpPr txBox="1">
            <a:spLocks noChangeArrowheads="1"/>
          </p:cNvSpPr>
          <p:nvPr/>
        </p:nvSpPr>
        <p:spPr bwMode="auto">
          <a:xfrm>
            <a:off x="4067175" y="2492375"/>
            <a:ext cx="1727200" cy="960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B Titr" pitchFamily="2" charset="-78"/>
              </a:rPr>
              <a:t>تئوري  سازمان رسمي </a:t>
            </a:r>
          </a:p>
          <a:p>
            <a:pPr eaLnBrk="1" hangingPunct="1"/>
            <a:r>
              <a:rPr lang="fa-IR" sz="800">
                <a:cs typeface="B Titr" pitchFamily="2" charset="-78"/>
              </a:rPr>
              <a:t>سلسله مراتب اداري (بوروكراسي) </a:t>
            </a:r>
          </a:p>
          <a:p>
            <a:pPr eaLnBrk="1" hangingPunct="1"/>
            <a:r>
              <a:rPr lang="fa-IR" sz="800">
                <a:cs typeface="B Titr" pitchFamily="2" charset="-78"/>
              </a:rPr>
              <a:t>تكنولوزي  سازماني </a:t>
            </a:r>
          </a:p>
          <a:p>
            <a:pPr eaLnBrk="1" hangingPunct="1"/>
            <a:r>
              <a:rPr lang="fa-IR" sz="800">
                <a:cs typeface="B Titr" pitchFamily="2" charset="-78"/>
              </a:rPr>
              <a:t>تحول سازماني </a:t>
            </a:r>
          </a:p>
          <a:p>
            <a:pPr eaLnBrk="1" hangingPunct="1"/>
            <a:r>
              <a:rPr lang="fa-IR" sz="800">
                <a:cs typeface="B Titr" pitchFamily="2" charset="-78"/>
              </a:rPr>
              <a:t>فرهنگ سازماني </a:t>
            </a:r>
            <a:endParaRPr lang="en-US" sz="800">
              <a:cs typeface="B Titr" pitchFamily="2" charset="-78"/>
            </a:endParaRPr>
          </a:p>
        </p:txBody>
      </p:sp>
      <p:sp>
        <p:nvSpPr>
          <p:cNvPr id="39951" name="Text Box 26"/>
          <p:cNvSpPr txBox="1">
            <a:spLocks noChangeArrowheads="1"/>
          </p:cNvSpPr>
          <p:nvPr/>
        </p:nvSpPr>
        <p:spPr bwMode="auto">
          <a:xfrm>
            <a:off x="3924300" y="3644900"/>
            <a:ext cx="1870075" cy="5921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B Titr" pitchFamily="2" charset="-78"/>
              </a:rPr>
              <a:t>تغيير رفتار                         تغيير در حالت (رفتار) </a:t>
            </a:r>
          </a:p>
          <a:p>
            <a:pPr eaLnBrk="1" hangingPunct="1"/>
            <a:r>
              <a:rPr lang="fa-IR" sz="800">
                <a:cs typeface="B Titr" pitchFamily="2" charset="-78"/>
              </a:rPr>
              <a:t>ارتباطات                           فرايندهاي گروهي </a:t>
            </a:r>
          </a:p>
          <a:p>
            <a:pPr eaLnBrk="1" hangingPunct="1"/>
            <a:r>
              <a:rPr lang="fa-IR" sz="800">
                <a:cs typeface="B Titr" pitchFamily="2" charset="-78"/>
              </a:rPr>
              <a:t>تصميم گيريهاي گروهي </a:t>
            </a:r>
            <a:endParaRPr lang="en-US" sz="800">
              <a:cs typeface="B Titr" pitchFamily="2" charset="-78"/>
            </a:endParaRPr>
          </a:p>
        </p:txBody>
      </p:sp>
      <p:sp>
        <p:nvSpPr>
          <p:cNvPr id="39952" name="Text Box 27"/>
          <p:cNvSpPr txBox="1">
            <a:spLocks noChangeArrowheads="1"/>
          </p:cNvSpPr>
          <p:nvPr/>
        </p:nvSpPr>
        <p:spPr bwMode="auto">
          <a:xfrm>
            <a:off x="3997325" y="4605338"/>
            <a:ext cx="1798638" cy="4079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B Titr" pitchFamily="2" charset="-78"/>
              </a:rPr>
              <a:t>ارزشهاي قياسي                    رفتارهاي قياسي </a:t>
            </a:r>
          </a:p>
          <a:p>
            <a:pPr eaLnBrk="1" hangingPunct="1"/>
            <a:r>
              <a:rPr lang="fa-IR" sz="800">
                <a:cs typeface="B Titr" pitchFamily="2" charset="-78"/>
              </a:rPr>
              <a:t>تجزيه و تحليل  متقابل فرهنگها </a:t>
            </a:r>
            <a:endParaRPr lang="en-US" sz="800">
              <a:cs typeface="B Titr" pitchFamily="2" charset="-78"/>
            </a:endParaRPr>
          </a:p>
        </p:txBody>
      </p:sp>
      <p:sp>
        <p:nvSpPr>
          <p:cNvPr id="39953" name="Text Box 29"/>
          <p:cNvSpPr txBox="1">
            <a:spLocks noChangeArrowheads="1"/>
          </p:cNvSpPr>
          <p:nvPr/>
        </p:nvSpPr>
        <p:spPr bwMode="auto">
          <a:xfrm>
            <a:off x="4140200" y="5229225"/>
            <a:ext cx="1654175" cy="2238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B Titr" pitchFamily="2" charset="-78"/>
              </a:rPr>
              <a:t>فرهنگ سازماني       محيط سازماني  </a:t>
            </a:r>
            <a:endParaRPr lang="en-US" sz="800">
              <a:cs typeface="B Titr" pitchFamily="2" charset="-78"/>
            </a:endParaRPr>
          </a:p>
        </p:txBody>
      </p:sp>
      <p:sp>
        <p:nvSpPr>
          <p:cNvPr id="39954" name="Text Box 33"/>
          <p:cNvSpPr txBox="1">
            <a:spLocks noChangeArrowheads="1"/>
          </p:cNvSpPr>
          <p:nvPr/>
        </p:nvSpPr>
        <p:spPr bwMode="auto">
          <a:xfrm>
            <a:off x="3708400" y="5805488"/>
            <a:ext cx="2087563" cy="2238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eaLnBrk="1" hangingPunct="1"/>
            <a:r>
              <a:rPr lang="fa-IR" sz="800">
                <a:cs typeface="B Titr" pitchFamily="2" charset="-78"/>
              </a:rPr>
              <a:t>تعارض         سياستهاي درون سازماني        قدرت </a:t>
            </a:r>
            <a:endParaRPr lang="en-US" sz="800">
              <a:cs typeface="B Titr" pitchFamily="2" charset="-78"/>
            </a:endParaRPr>
          </a:p>
        </p:txBody>
      </p:sp>
      <p:sp>
        <p:nvSpPr>
          <p:cNvPr id="39955" name="Line 34"/>
          <p:cNvSpPr>
            <a:spLocks noChangeShapeType="1"/>
          </p:cNvSpPr>
          <p:nvPr/>
        </p:nvSpPr>
        <p:spPr bwMode="auto">
          <a:xfrm flipH="1">
            <a:off x="5795963" y="1341438"/>
            <a:ext cx="13684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spAutoFit/>
          </a:bodyPr>
          <a:lstStyle/>
          <a:p>
            <a:endParaRPr lang="en-US"/>
          </a:p>
        </p:txBody>
      </p:sp>
      <p:sp>
        <p:nvSpPr>
          <p:cNvPr id="39956" name="Line 35"/>
          <p:cNvSpPr>
            <a:spLocks noChangeShapeType="1"/>
          </p:cNvSpPr>
          <p:nvPr/>
        </p:nvSpPr>
        <p:spPr bwMode="auto">
          <a:xfrm flipH="1">
            <a:off x="5795963" y="5949950"/>
            <a:ext cx="1152525"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a:spAutoFit/>
          </a:bodyPr>
          <a:lstStyle/>
          <a:p>
            <a:endParaRPr lang="en-US"/>
          </a:p>
        </p:txBody>
      </p:sp>
      <p:sp>
        <p:nvSpPr>
          <p:cNvPr id="39957" name="Line 36"/>
          <p:cNvSpPr>
            <a:spLocks noChangeShapeType="1"/>
          </p:cNvSpPr>
          <p:nvPr/>
        </p:nvSpPr>
        <p:spPr bwMode="auto">
          <a:xfrm flipH="1">
            <a:off x="5795963" y="1341438"/>
            <a:ext cx="1368425"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a:spAutoFit/>
          </a:bodyPr>
          <a:lstStyle/>
          <a:p>
            <a:endParaRPr lang="en-US"/>
          </a:p>
        </p:txBody>
      </p:sp>
      <p:sp>
        <p:nvSpPr>
          <p:cNvPr id="39958" name="Line 37"/>
          <p:cNvSpPr>
            <a:spLocks noChangeShapeType="1"/>
          </p:cNvSpPr>
          <p:nvPr/>
        </p:nvSpPr>
        <p:spPr bwMode="auto">
          <a:xfrm flipH="1">
            <a:off x="5795963" y="3933825"/>
            <a:ext cx="1081087"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a:spAutoFit/>
          </a:bodyPr>
          <a:lstStyle/>
          <a:p>
            <a:endParaRPr lang="en-US"/>
          </a:p>
        </p:txBody>
      </p:sp>
      <p:sp>
        <p:nvSpPr>
          <p:cNvPr id="39959" name="Line 38"/>
          <p:cNvSpPr>
            <a:spLocks noChangeShapeType="1"/>
          </p:cNvSpPr>
          <p:nvPr/>
        </p:nvSpPr>
        <p:spPr bwMode="auto">
          <a:xfrm flipH="1">
            <a:off x="5795963" y="5157788"/>
            <a:ext cx="1152525" cy="21590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a:spAutoFit/>
          </a:bodyPr>
          <a:lstStyle/>
          <a:p>
            <a:endParaRPr lang="en-US"/>
          </a:p>
        </p:txBody>
      </p:sp>
      <p:sp>
        <p:nvSpPr>
          <p:cNvPr id="39960" name="Line 39"/>
          <p:cNvSpPr>
            <a:spLocks noChangeShapeType="1"/>
          </p:cNvSpPr>
          <p:nvPr/>
        </p:nvSpPr>
        <p:spPr bwMode="auto">
          <a:xfrm flipH="1" flipV="1">
            <a:off x="5795963" y="4868863"/>
            <a:ext cx="1152525" cy="287337"/>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a:spAutoFit/>
          </a:bodyPr>
          <a:lstStyle/>
          <a:p>
            <a:endParaRPr lang="en-US"/>
          </a:p>
        </p:txBody>
      </p:sp>
      <p:sp>
        <p:nvSpPr>
          <p:cNvPr id="39961" name="Line 40"/>
          <p:cNvSpPr>
            <a:spLocks noChangeShapeType="1"/>
          </p:cNvSpPr>
          <p:nvPr/>
        </p:nvSpPr>
        <p:spPr bwMode="auto">
          <a:xfrm flipH="1">
            <a:off x="5795963" y="2492375"/>
            <a:ext cx="1223962"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962" name="Line 41"/>
          <p:cNvSpPr>
            <a:spLocks noChangeShapeType="1"/>
          </p:cNvSpPr>
          <p:nvPr/>
        </p:nvSpPr>
        <p:spPr bwMode="auto">
          <a:xfrm flipH="1" flipV="1">
            <a:off x="5795963" y="2205038"/>
            <a:ext cx="1223962"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963" name="Line 43"/>
          <p:cNvSpPr>
            <a:spLocks noChangeShapeType="1"/>
          </p:cNvSpPr>
          <p:nvPr/>
        </p:nvSpPr>
        <p:spPr bwMode="auto">
          <a:xfrm flipH="1">
            <a:off x="2411413" y="1268413"/>
            <a:ext cx="7921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64" name="Line 44"/>
          <p:cNvSpPr>
            <a:spLocks noChangeShapeType="1"/>
          </p:cNvSpPr>
          <p:nvPr/>
        </p:nvSpPr>
        <p:spPr bwMode="auto">
          <a:xfrm>
            <a:off x="2411413" y="1268413"/>
            <a:ext cx="0" cy="7921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965" name="Line 45"/>
          <p:cNvSpPr>
            <a:spLocks noChangeShapeType="1"/>
          </p:cNvSpPr>
          <p:nvPr/>
        </p:nvSpPr>
        <p:spPr bwMode="auto">
          <a:xfrm flipH="1">
            <a:off x="3276600" y="2997200"/>
            <a:ext cx="7921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66" name="Line 46"/>
          <p:cNvSpPr>
            <a:spLocks noChangeShapeType="1"/>
          </p:cNvSpPr>
          <p:nvPr/>
        </p:nvSpPr>
        <p:spPr bwMode="auto">
          <a:xfrm flipH="1">
            <a:off x="3492500" y="2133600"/>
            <a:ext cx="7921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67" name="Line 48"/>
          <p:cNvSpPr>
            <a:spLocks noChangeShapeType="1"/>
          </p:cNvSpPr>
          <p:nvPr/>
        </p:nvSpPr>
        <p:spPr bwMode="auto">
          <a:xfrm flipH="1">
            <a:off x="3492500" y="4797425"/>
            <a:ext cx="5032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68" name="Line 49"/>
          <p:cNvSpPr>
            <a:spLocks noChangeShapeType="1"/>
          </p:cNvSpPr>
          <p:nvPr/>
        </p:nvSpPr>
        <p:spPr bwMode="auto">
          <a:xfrm flipH="1">
            <a:off x="3203575" y="5949950"/>
            <a:ext cx="504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69" name="Line 52"/>
          <p:cNvSpPr>
            <a:spLocks noChangeShapeType="1"/>
          </p:cNvSpPr>
          <p:nvPr/>
        </p:nvSpPr>
        <p:spPr bwMode="auto">
          <a:xfrm flipH="1">
            <a:off x="2916238" y="3500438"/>
            <a:ext cx="5762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970" name="Line 53"/>
          <p:cNvSpPr>
            <a:spLocks noChangeShapeType="1"/>
          </p:cNvSpPr>
          <p:nvPr/>
        </p:nvSpPr>
        <p:spPr bwMode="auto">
          <a:xfrm flipH="1">
            <a:off x="1331913" y="3573463"/>
            <a:ext cx="5032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cxnSp>
        <p:nvCxnSpPr>
          <p:cNvPr id="39971" name="AutoShape 54"/>
          <p:cNvCxnSpPr>
            <a:cxnSpLocks noChangeShapeType="1"/>
          </p:cNvCxnSpPr>
          <p:nvPr/>
        </p:nvCxnSpPr>
        <p:spPr bwMode="auto">
          <a:xfrm rot="10800000" flipV="1">
            <a:off x="1331913" y="2205038"/>
            <a:ext cx="503237" cy="1293812"/>
          </a:xfrm>
          <a:prstGeom prst="bentConnector3">
            <a:avLst>
              <a:gd name="adj1" fmla="val 50157"/>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miter lim="800000"/>
                <a:headEnd/>
                <a:tailEnd type="triangle" w="med" len="med"/>
              </a14:hiddenLine>
            </a:ext>
          </a:extLst>
        </p:spPr>
      </p:cxnSp>
      <p:cxnSp>
        <p:nvCxnSpPr>
          <p:cNvPr id="39972" name="AutoShape 55"/>
          <p:cNvCxnSpPr>
            <a:cxnSpLocks noChangeShapeType="1"/>
            <a:stCxn id="39943" idx="1"/>
          </p:cNvCxnSpPr>
          <p:nvPr/>
        </p:nvCxnSpPr>
        <p:spPr bwMode="auto">
          <a:xfrm rot="10800000">
            <a:off x="457200" y="3644900"/>
            <a:ext cx="1306513" cy="1454150"/>
          </a:xfrm>
          <a:prstGeom prst="bentConnector3">
            <a:avLst>
              <a:gd name="adj1" fmla="val 117495"/>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miter lim="800000"/>
                <a:headEnd/>
                <a:tailEnd type="triangle" w="med" len="med"/>
              </a14:hiddenLine>
            </a:ext>
          </a:extLst>
        </p:spPr>
      </p:cxnSp>
      <p:sp>
        <p:nvSpPr>
          <p:cNvPr id="39973" name="Line 56"/>
          <p:cNvSpPr>
            <a:spLocks noChangeShapeType="1"/>
          </p:cNvSpPr>
          <p:nvPr/>
        </p:nvSpPr>
        <p:spPr bwMode="auto">
          <a:xfrm flipH="1" flipV="1">
            <a:off x="1042988" y="3860800"/>
            <a:ext cx="720725" cy="1223963"/>
          </a:xfrm>
          <a:prstGeom prst="line">
            <a:avLst/>
          </a:prstGeom>
          <a:noFill/>
          <a:ln w="9525">
            <a:solidFill>
              <a:schemeClr val="tx1"/>
            </a:solidFill>
            <a:round/>
            <a:headEnd/>
            <a:tailEnd type="stealth"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974" name="Line 57"/>
          <p:cNvSpPr>
            <a:spLocks noChangeShapeType="1"/>
          </p:cNvSpPr>
          <p:nvPr/>
        </p:nvSpPr>
        <p:spPr bwMode="auto">
          <a:xfrm flipH="1">
            <a:off x="1042988" y="2205038"/>
            <a:ext cx="792162" cy="936625"/>
          </a:xfrm>
          <a:prstGeom prst="line">
            <a:avLst/>
          </a:prstGeom>
          <a:noFill/>
          <a:ln w="9525">
            <a:solidFill>
              <a:schemeClr val="tx1"/>
            </a:solidFill>
            <a:round/>
            <a:headEnd/>
            <a:tailEnd type="stealth"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975" name="Line 58"/>
          <p:cNvSpPr>
            <a:spLocks noChangeShapeType="1"/>
          </p:cNvSpPr>
          <p:nvPr/>
        </p:nvSpPr>
        <p:spPr bwMode="auto">
          <a:xfrm>
            <a:off x="3492500" y="2133600"/>
            <a:ext cx="0" cy="13668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76" name="Line 59"/>
          <p:cNvSpPr>
            <a:spLocks noChangeShapeType="1"/>
          </p:cNvSpPr>
          <p:nvPr/>
        </p:nvSpPr>
        <p:spPr bwMode="auto">
          <a:xfrm>
            <a:off x="3276600" y="2997200"/>
            <a:ext cx="0" cy="2016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77" name="Line 60"/>
          <p:cNvSpPr>
            <a:spLocks noChangeShapeType="1"/>
          </p:cNvSpPr>
          <p:nvPr/>
        </p:nvSpPr>
        <p:spPr bwMode="auto">
          <a:xfrm>
            <a:off x="3492500" y="3573463"/>
            <a:ext cx="0" cy="12223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78" name="Line 61"/>
          <p:cNvSpPr>
            <a:spLocks noChangeShapeType="1"/>
          </p:cNvSpPr>
          <p:nvPr/>
        </p:nvSpPr>
        <p:spPr bwMode="auto">
          <a:xfrm>
            <a:off x="3203575" y="5084763"/>
            <a:ext cx="0" cy="86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79" name="Line 63"/>
          <p:cNvSpPr>
            <a:spLocks noChangeShapeType="1"/>
          </p:cNvSpPr>
          <p:nvPr/>
        </p:nvSpPr>
        <p:spPr bwMode="auto">
          <a:xfrm flipH="1" flipV="1">
            <a:off x="2916238" y="3644900"/>
            <a:ext cx="1008062"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980" name="Line 64"/>
          <p:cNvSpPr>
            <a:spLocks noChangeShapeType="1"/>
          </p:cNvSpPr>
          <p:nvPr/>
        </p:nvSpPr>
        <p:spPr bwMode="auto">
          <a:xfrm flipH="1">
            <a:off x="2843213" y="5013325"/>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981" name="Line 65"/>
          <p:cNvSpPr>
            <a:spLocks noChangeShapeType="1"/>
          </p:cNvSpPr>
          <p:nvPr/>
        </p:nvSpPr>
        <p:spPr bwMode="auto">
          <a:xfrm flipH="1" flipV="1">
            <a:off x="2843213" y="5157788"/>
            <a:ext cx="1296987" cy="214312"/>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a:spAutoFit/>
          </a:bodyPr>
          <a:lstStyle/>
          <a:p>
            <a:endParaRPr lang="en-US"/>
          </a:p>
        </p:txBody>
      </p:sp>
      <p:sp>
        <p:nvSpPr>
          <p:cNvPr id="39982" name="Line 66"/>
          <p:cNvSpPr>
            <a:spLocks noChangeShapeType="1"/>
          </p:cNvSpPr>
          <p:nvPr/>
        </p:nvSpPr>
        <p:spPr bwMode="auto">
          <a:xfrm flipH="1">
            <a:off x="2843213" y="5084763"/>
            <a:ext cx="3603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39983" name="Line 67"/>
          <p:cNvSpPr>
            <a:spLocks noChangeShapeType="1"/>
          </p:cNvSpPr>
          <p:nvPr/>
        </p:nvSpPr>
        <p:spPr bwMode="auto">
          <a:xfrm flipH="1">
            <a:off x="2916238" y="3573463"/>
            <a:ext cx="5762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Tree>
  </p:cSld>
  <p:clrMapOvr>
    <a:masterClrMapping/>
  </p:clrMapOvr>
  <p:transition spd="slow">
    <p:comb dir="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endParaRPr lang="en-US" smtClean="0"/>
          </a:p>
        </p:txBody>
      </p:sp>
      <p:sp>
        <p:nvSpPr>
          <p:cNvPr id="40963" name="Rectangle 3"/>
          <p:cNvSpPr>
            <a:spLocks noGrp="1" noChangeArrowheads="1"/>
          </p:cNvSpPr>
          <p:nvPr>
            <p:ph type="body" idx="1"/>
          </p:nvPr>
        </p:nvSpPr>
        <p:spPr/>
        <p:txBody>
          <a:bodyPr/>
          <a:lstStyle/>
          <a:p>
            <a:pPr algn="justLow" eaLnBrk="1" hangingPunct="1">
              <a:buFontTx/>
              <a:buChar char="-"/>
            </a:pPr>
            <a:r>
              <a:rPr lang="fa-IR" sz="2400" smtClean="0">
                <a:cs typeface="B Homa" pitchFamily="2" charset="-78"/>
              </a:rPr>
              <a:t>مدلهاي ارائه شده در حل مشكلات ازطريق </a:t>
            </a:r>
            <a:r>
              <a:rPr lang="en-US" sz="2400" b="1" i="1" smtClean="0">
                <a:cs typeface="B Homa" pitchFamily="2" charset="-78"/>
              </a:rPr>
              <a:t>Benchmark</a:t>
            </a:r>
            <a:r>
              <a:rPr lang="fa-IR" sz="2400" smtClean="0">
                <a:cs typeface="B Homa" pitchFamily="2" charset="-78"/>
              </a:rPr>
              <a:t> بسيار مفيدند بشرط اينكه مدل بومي گردد. </a:t>
            </a:r>
          </a:p>
          <a:p>
            <a:pPr algn="justLow" eaLnBrk="1" hangingPunct="1">
              <a:buFontTx/>
              <a:buChar char="-"/>
            </a:pPr>
            <a:r>
              <a:rPr lang="fa-IR" sz="2400" smtClean="0">
                <a:cs typeface="B Homa" pitchFamily="2" charset="-78"/>
              </a:rPr>
              <a:t>در صورت توجه به موارد فوق و با توجه به رقابت سهمگين موجود در بازار مصرف و جامعه و يا مفيد نبودن مدلها، ملاك برتري رقبا، نوآوري است. </a:t>
            </a:r>
          </a:p>
          <a:p>
            <a:pPr algn="justLow" eaLnBrk="1" hangingPunct="1">
              <a:buFontTx/>
              <a:buChar char="-"/>
            </a:pPr>
            <a:endParaRPr lang="en-US" sz="2400" smtClean="0">
              <a:cs typeface="B Homa" pitchFamily="2" charset="-78"/>
            </a:endParaRPr>
          </a:p>
        </p:txBody>
      </p:sp>
    </p:spTree>
  </p:cSld>
  <p:clrMapOvr>
    <a:masterClrMapping/>
  </p:clrMapOvr>
  <p:transition spd="slow">
    <p:cover dir="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r" eaLnBrk="1" hangingPunct="1"/>
            <a:r>
              <a:rPr lang="fa-IR" sz="3200" b="1" smtClean="0">
                <a:cs typeface="B Homa" pitchFamily="2" charset="-78"/>
              </a:rPr>
              <a:t>ناهمگوني نيروي كار</a:t>
            </a:r>
            <a:r>
              <a:rPr lang="fa-IR" smtClean="0"/>
              <a:t> </a:t>
            </a:r>
            <a:endParaRPr lang="en-US" smtClean="0"/>
          </a:p>
        </p:txBody>
      </p:sp>
      <p:sp>
        <p:nvSpPr>
          <p:cNvPr id="41987"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اين فصل را با بررسي دو سطح متفاوت از نيروي كار آغاز مي كنيم. نخست ما اساس فكر خود را براين مي گذاريم كه افراد متعلق به كشورهاي مختلف (هريك ) داراي ويژگيهايي هستند كه آنها را از ملت و مردم كشورهاي ديگر متمايز مي نمايد. اگر ازاين ديدگاه به موضوع نگاه كنيم، آن را سطح تجزيه و تحليل بين الملل مي ناميم. سپس از ديدگاهي ديگر به موضوع نگاه مي كنيم و تفاوتهاي افراد درون يك كشور را مورد بررسي قرار مي دهيم. ما اين را تفاوتهاي ملي (درون مرزي) مي ناميم.</a:t>
            </a:r>
            <a:endParaRPr lang="en-US" sz="2800" smtClean="0">
              <a:cs typeface="B Homa" pitchFamily="2" charset="-78"/>
            </a:endParaRPr>
          </a:p>
        </p:txBody>
      </p:sp>
    </p:spTree>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p:txBody>
          <a:bodyPr/>
          <a:lstStyle/>
          <a:p>
            <a:pPr algn="just" eaLnBrk="1" hangingPunct="1"/>
            <a:r>
              <a:rPr lang="fa-IR" sz="2400" smtClean="0">
                <a:solidFill>
                  <a:srgbClr val="000000"/>
                </a:solidFill>
                <a:cs typeface="B Homa" pitchFamily="2" charset="-78"/>
              </a:rPr>
              <a:t>سازمانها (در معناي وسيع كلمه) ركن اصلي جامعه كنوني اند و مديريت، مهمترين عامل در حيات رشدو بالندگي و يا مرگ سازمانهاست.</a:t>
            </a:r>
          </a:p>
          <a:p>
            <a:pPr algn="just" eaLnBrk="1" hangingPunct="1"/>
            <a:r>
              <a:rPr lang="fa-IR" sz="2400" smtClean="0">
                <a:solidFill>
                  <a:srgbClr val="000000"/>
                </a:solidFill>
                <a:cs typeface="B Homa" pitchFamily="2" charset="-78"/>
              </a:rPr>
              <a:t>مدير، روند حركت از « وضع موجود» به سوي « وضعيت مطلوب» را هدايت مي كند و در هر لحظه، براي آينده اي بهتر در تكاپوست.</a:t>
            </a:r>
          </a:p>
          <a:p>
            <a:pPr algn="just" eaLnBrk="1" hangingPunct="1"/>
            <a:r>
              <a:rPr lang="fa-IR" sz="2400" smtClean="0">
                <a:solidFill>
                  <a:srgbClr val="000000"/>
                </a:solidFill>
                <a:cs typeface="B Homa" pitchFamily="2" charset="-78"/>
              </a:rPr>
              <a:t>ما بايد سهم فرزندان اين سرزمين را از آينده جهان معلوم كنيم و براي اين منظور به «عزم ملي» نياز داريم. عزم جامعه را مجموعه مديريت كشور هدايت مي كند. لذا « مديريت » مهمترين مقوله اي است كه بايد براي رشد و تعالي فرهنگي، اقتصادي و سياسي جامعه مورد توجه قرار گيرد.</a:t>
            </a:r>
            <a:r>
              <a:rPr lang="fa-IR" sz="2400" smtClean="0">
                <a:cs typeface="B Homa" pitchFamily="2" charset="-78"/>
              </a:rPr>
              <a:t> </a:t>
            </a:r>
            <a:endParaRPr lang="en-US" sz="2400" smtClean="0">
              <a:cs typeface="B Homa" pitchFamily="2" charset="-78"/>
            </a:endParaRPr>
          </a:p>
        </p:txBody>
      </p:sp>
    </p:spTree>
  </p:cSld>
  <p:clrMapOvr>
    <a:masterClrMapping/>
  </p:clrMapOvr>
  <p:transition spd="slow">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r" eaLnBrk="1" hangingPunct="1"/>
            <a:r>
              <a:rPr lang="fa-IR" sz="4000" b="1" smtClean="0">
                <a:cs typeface="B Homa" pitchFamily="2" charset="-78"/>
              </a:rPr>
              <a:t>تفاوتهاي بين المللي</a:t>
            </a:r>
            <a:r>
              <a:rPr lang="fa-IR" smtClean="0"/>
              <a:t> </a:t>
            </a:r>
            <a:endParaRPr lang="en-US" smtClean="0"/>
          </a:p>
        </p:txBody>
      </p:sp>
      <p:sp>
        <p:nvSpPr>
          <p:cNvPr id="43011" name="Rectangle 3"/>
          <p:cNvSpPr>
            <a:spLocks noGrp="1" noChangeArrowheads="1"/>
          </p:cNvSpPr>
          <p:nvPr>
            <p:ph type="body" idx="1"/>
          </p:nvPr>
        </p:nvSpPr>
        <p:spPr/>
        <p:txBody>
          <a:bodyPr/>
          <a:lstStyle/>
          <a:p>
            <a:pPr marL="0" indent="0" algn="justLow" eaLnBrk="1" hangingPunct="1">
              <a:buFontTx/>
              <a:buNone/>
            </a:pPr>
            <a:r>
              <a:rPr lang="fa-IR" sz="1800" smtClean="0">
                <a:cs typeface="B Homa" pitchFamily="2" charset="-78"/>
              </a:rPr>
              <a:t>ملتها و كشورها متفاوت اند، و اين يك واقعيت محض است. مديراني كه بتوانند اين مطلب را درك نمايند، به هنگام كار با مردم كشورهاي ديگر مي توانند شيوة مديريت خود را تغيير داده، تعديل نمايند تا به صورتي اثر بخش تر انجام وظيفه كنند . براي مثال، آنها خوب مي دانند كه بريتانيائي ها به حفظ حريم شخصي اهميت مي دهند، بنابراين سعي مي كنند دربارة مسائل شخصي افراد پرسشي مطرح نسازند و به اصطلاح وارد حريم شخصي آنها نشوند. برعكس اگر در يونان درباره مسائل شخصي افراد پرسش بشود يك امر عادي به نظر مي آيد و دليلي است بر اين كه فرد به ديگري اهميت مي دهد. در ژاپن همة معاملات و دادوستدهاي بازرگاني و تجاري با مبادله رسمي كارت شروع مي شود، ولي مدير آگاه مي داند كه در ايتاليا چنين انتظاري از فرد ندارد. ايتاليايي ها به كارت تجاري اهميت نمي دهند. </a:t>
            </a:r>
          </a:p>
          <a:p>
            <a:pPr marL="0" indent="0" algn="justLow" eaLnBrk="1" hangingPunct="1">
              <a:buFontTx/>
              <a:buNone/>
            </a:pPr>
            <a:r>
              <a:rPr lang="fa-IR" sz="1800" smtClean="0">
                <a:cs typeface="B Homa" pitchFamily="2" charset="-78"/>
              </a:rPr>
              <a:t>تفاوتهاي درون مرزي مترادف عبارت «ناهمگوني نيروي كار» است كه در درون بسياري از كشورها (از جمله، ايالات متحدة امريكا، كانادا، آفريقاي جنوبي و بيشتر كشورهاي اروپاي غربي) نيروي كار به صورت فراينده اي گوناگون و متنوع مي شود. </a:t>
            </a:r>
          </a:p>
          <a:p>
            <a:pPr marL="0" indent="0" algn="justLow" eaLnBrk="1" hangingPunct="1">
              <a:buFontTx/>
              <a:buNone/>
            </a:pPr>
            <a:r>
              <a:rPr lang="fa-IR" sz="1800" smtClean="0">
                <a:cs typeface="B Homa" pitchFamily="2" charset="-78"/>
              </a:rPr>
              <a:t>در ايران نيز وجود قوميت هاي مختلف موجب « ناهمگوني نيروي كار» است.</a:t>
            </a:r>
          </a:p>
          <a:p>
            <a:pPr marL="0" indent="0" algn="justLow" eaLnBrk="1" hangingPunct="1">
              <a:buFontTx/>
              <a:buNone/>
            </a:pPr>
            <a:r>
              <a:rPr lang="fa-IR" sz="1800" smtClean="0">
                <a:cs typeface="B Homa" pitchFamily="2" charset="-78"/>
              </a:rPr>
              <a:t>نيروي كار داراي شكلهاي مختلف، اندازه ها و طبقه هاي گوناگون است. اگر مدير بخواهد اثربخش باشد بايد به ارزشهايي كه هر يك از اين گروههاي نيروي كاري به سازمان مي آورد، توجه كند و شيوه مديريت خود را به گونه اي تعديل و اصلاح نمايد كه بتواند اين تفاوت يا ناهمگوني را به خوبي درك و اداره نمايد.     </a:t>
            </a:r>
            <a:endParaRPr lang="en-US" sz="1800" smtClean="0">
              <a:cs typeface="B Homa" pitchFamily="2" charset="-78"/>
            </a:endParaRPr>
          </a:p>
        </p:txBody>
      </p:sp>
    </p:spTree>
  </p:cSld>
  <p:clrMapOvr>
    <a:masterClrMapping/>
  </p:clrMapOvr>
  <p:transition spd="slow">
    <p:comb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r" eaLnBrk="1" hangingPunct="1"/>
            <a:r>
              <a:rPr lang="fa-IR" sz="3600" b="1" smtClean="0">
                <a:cs typeface="B Homa" pitchFamily="2" charset="-78"/>
              </a:rPr>
              <a:t>به دهكده جهاني خوش آمديد</a:t>
            </a:r>
            <a:endParaRPr lang="en-US" sz="3600" b="1" smtClean="0">
              <a:cs typeface="B Homa" pitchFamily="2" charset="-78"/>
            </a:endParaRPr>
          </a:p>
        </p:txBody>
      </p:sp>
      <p:sp>
        <p:nvSpPr>
          <p:cNvPr id="44035"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تعداد زيادي از صاحب نظران در امور جهاني، بيش از ده سال است كه مي گويند جهان به صورت يك دهكده جهاني در آمده است. براي مثال، حمل و نقل و ارتباطات، هواپيماهاي مافوق صوت، شبكه هاي كامپيوتري و تلفن بين الملل و سخن پراكني هايي كه از ماهواره ها استفاده مي كنند، اين وضع را پيش آوردند كه افراد بتوانند به راحتي و با سرعت از قاره هاي ديگر بازديد به عمل آورند. فاصله ها از بين مي رود، مرزهاي ملي ناپديد مي گردد و موانع عمده بر سر راه داد و ستد از ميان برداشته مي شود. </a:t>
            </a:r>
          </a:p>
          <a:p>
            <a:pPr marL="0" indent="0" algn="justLow" eaLnBrk="1" hangingPunct="1">
              <a:buFontTx/>
              <a:buNone/>
            </a:pPr>
            <a:r>
              <a:rPr lang="fa-IR" sz="2000" smtClean="0">
                <a:cs typeface="B Homa" pitchFamily="2" charset="-78"/>
              </a:rPr>
              <a:t>چون به اثرات فرايندة شركتهاي چند مليتي و مشاركتهاي خصوصي كه بين كشورهاي مختلف تشكيل مي شود، توجه كنيم به واقعيت دهكده جهاني پي خواهيم برد.  </a:t>
            </a:r>
            <a:endParaRPr lang="en-US" sz="2000" smtClean="0">
              <a:cs typeface="B Homa" pitchFamily="2" charset="-78"/>
            </a:endParaRPr>
          </a:p>
        </p:txBody>
      </p:sp>
    </p:spTree>
  </p:cSld>
  <p:clrMapOvr>
    <a:masterClrMapping/>
  </p:clrMapOvr>
  <p:transition spd="med">
    <p:zoom dir="in"/>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r" eaLnBrk="1" hangingPunct="1"/>
            <a:r>
              <a:rPr lang="fa-IR" sz="3200" b="1" smtClean="0">
                <a:cs typeface="B Homa" pitchFamily="2" charset="-78"/>
              </a:rPr>
              <a:t>شركتهاي چند مليتي :</a:t>
            </a:r>
            <a:r>
              <a:rPr lang="fa-IR" sz="3200" b="1" smtClean="0"/>
              <a:t>‌</a:t>
            </a:r>
            <a:endParaRPr lang="en-US" sz="3200" b="1" smtClean="0">
              <a:cs typeface="B Homa" pitchFamily="2" charset="-78"/>
            </a:endParaRPr>
          </a:p>
        </p:txBody>
      </p:sp>
      <p:sp>
        <p:nvSpPr>
          <p:cNvPr id="45059"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در مجله هاي معتبر مالي، تجاري و بازرگاني امريكا (مثل فورچون) فهرستي از شركتهاي چند مليتي ارائه مي شود. اين شركتها، به صورت همزمان در دو يا چند كشور فعاليت مي كنند. شركتهاي چند مليتي براي عرضه و اجراي استراتژي هاي جهاني، دست به اقدامات پردامنه و   بين المللي زده اند. بجاي اينكه فعاليتهاي خود را در درون مرزهاي كشور محدود كنند، همة كشورها را مورد تاخت و تاز قرار داده و در پي مزايا و منافعي برآمده اند كه محصول پديدة رقابت است.  </a:t>
            </a:r>
          </a:p>
        </p:txBody>
      </p:sp>
    </p:spTree>
  </p:cSld>
  <p:clrMapOvr>
    <a:masterClrMapping/>
  </p:clrMapOvr>
  <p:transition spd="med">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en-US" smtClean="0"/>
          </a:p>
        </p:txBody>
      </p:sp>
      <p:sp>
        <p:nvSpPr>
          <p:cNvPr id="46083" name="Rectangle 3"/>
          <p:cNvSpPr>
            <a:spLocks noGrp="1" noChangeArrowheads="1"/>
          </p:cNvSpPr>
          <p:nvPr>
            <p:ph type="body" idx="1"/>
          </p:nvPr>
        </p:nvSpPr>
        <p:spPr/>
        <p:txBody>
          <a:bodyPr/>
          <a:lstStyle/>
          <a:p>
            <a:pPr marL="0" indent="0" algn="justLow" eaLnBrk="1" hangingPunct="1">
              <a:lnSpc>
                <a:spcPct val="90000"/>
              </a:lnSpc>
              <a:buFontTx/>
              <a:buNone/>
            </a:pPr>
            <a:r>
              <a:rPr lang="fa-IR" sz="2400" smtClean="0">
                <a:cs typeface="B Homa" pitchFamily="2" charset="-78"/>
              </a:rPr>
              <a:t>مديران شركتهاي چند مليتي با انبوهي از مسائل و مشكلات مواجه هستند. آنها با سيستم هاي سياسي ، قوانين و عادات و رسوم مختلف رو به رو مي شوند، ولي اين وجوه اختلاف، هم موجب پديد آمدن مساله مي شود و هم اين كه فرصتها و موقعيتهايي پديد مي آورد. بديهي است مديريت شركت يا سازماني كه واحدهايش در يك محدوده يا مساحت 20 هزار كيلومتري     پراكنده اند و كاركنانش به پنج زبان مختلف صحبت مي كنند در مقايسه با اداره واحدي كه در زير يك سقف قرار دارد و تنها يك زبان در آن صحبت مي شود) مشكل تر است. </a:t>
            </a:r>
            <a:endParaRPr lang="en-US" sz="2400" smtClean="0">
              <a:cs typeface="B Homa" pitchFamily="2" charset="-78"/>
            </a:endParaRPr>
          </a:p>
          <a:p>
            <a:pPr marL="0" indent="0" eaLnBrk="1" hangingPunct="1">
              <a:lnSpc>
                <a:spcPct val="90000"/>
              </a:lnSpc>
              <a:buFontTx/>
              <a:buNone/>
            </a:pPr>
            <a:endParaRPr lang="en-US" sz="2400" smtClean="0"/>
          </a:p>
        </p:txBody>
      </p:sp>
    </p:spTree>
  </p:cSld>
  <p:clrMapOvr>
    <a:masterClrMapping/>
  </p:clrMapOvr>
  <p:transition spd="med">
    <p:check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r" eaLnBrk="1" hangingPunct="1"/>
            <a:r>
              <a:rPr lang="fa-IR" sz="2800" b="1" smtClean="0">
                <a:cs typeface="B Homa" pitchFamily="2" charset="-78"/>
              </a:rPr>
              <a:t>اتحاديه هاي همكاري منطقه اي</a:t>
            </a:r>
            <a:r>
              <a:rPr lang="fa-IR" smtClean="0"/>
              <a:t> </a:t>
            </a:r>
            <a:endParaRPr lang="en-US" smtClean="0"/>
          </a:p>
        </p:txBody>
      </p:sp>
      <p:sp>
        <p:nvSpPr>
          <p:cNvPr id="47107"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پيدايش اتحاديه هاي همكاري منطقه اي نيز باعث شده است كه مرزهاي ملي تا حدي كم رنگ شود. مشهورترين اين اتحاديه ها</a:t>
            </a:r>
            <a:r>
              <a:rPr lang="en-US" sz="2000" smtClean="0">
                <a:cs typeface="B Homa" pitchFamily="2" charset="-78"/>
              </a:rPr>
              <a:t>  </a:t>
            </a:r>
            <a:r>
              <a:rPr lang="fa-IR" sz="2000" smtClean="0">
                <a:cs typeface="B Homa" pitchFamily="2" charset="-78"/>
              </a:rPr>
              <a:t>، جامعه اروپاست كه از 29 كشور اروپاي غربي تشكيل شده است.  </a:t>
            </a:r>
            <a:endParaRPr lang="en-US" sz="2000" smtClean="0">
              <a:cs typeface="B Homa" pitchFamily="2" charset="-78"/>
            </a:endParaRPr>
          </a:p>
        </p:txBody>
      </p:sp>
    </p:spTree>
  </p:cSld>
  <p:clrMapOvr>
    <a:masterClrMapping/>
  </p:clrMapOvr>
  <p:transition spd="med">
    <p:comb dir="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r" eaLnBrk="1" hangingPunct="1"/>
            <a:r>
              <a:rPr lang="fa-IR" sz="3600" b="1" smtClean="0">
                <a:cs typeface="B Homa" pitchFamily="2" charset="-78"/>
              </a:rPr>
              <a:t>رويارويي با مسائل بين المللي</a:t>
            </a:r>
            <a:r>
              <a:rPr lang="fa-IR" smtClean="0"/>
              <a:t> </a:t>
            </a:r>
            <a:endParaRPr lang="en-US" smtClean="0"/>
          </a:p>
        </p:txBody>
      </p:sp>
      <p:sp>
        <p:nvSpPr>
          <p:cNvPr id="48131" name="Rectangle 3"/>
          <p:cNvSpPr>
            <a:spLocks noGrp="1" noChangeArrowheads="1"/>
          </p:cNvSpPr>
          <p:nvPr>
            <p:ph type="body" idx="1"/>
          </p:nvPr>
        </p:nvSpPr>
        <p:spPr>
          <a:xfrm>
            <a:off x="539750" y="1628775"/>
            <a:ext cx="8229600" cy="4525963"/>
          </a:xfrm>
        </p:spPr>
        <p:txBody>
          <a:bodyPr/>
          <a:lstStyle/>
          <a:p>
            <a:pPr marL="0" indent="0" algn="justLow" eaLnBrk="1" hangingPunct="1">
              <a:buFontTx/>
              <a:buNone/>
            </a:pPr>
            <a:r>
              <a:rPr lang="fa-IR" sz="2400" smtClean="0">
                <a:cs typeface="B Homa" pitchFamily="2" charset="-78"/>
              </a:rPr>
              <a:t>سيستم اقتصاد جهاني، براي مديران مسائل و مشكلاتي به وجود مي آورد كه آنها در واحدهاي موجود و در درون مرزهاي يك كشور هركز با آن مشكلات روبه رو نمي شوند. مديران با سيستم هاي سياسي، حقوقي و قانوني متفاوت رو به رو نمي شوند. از نظر سياستهاي مالياتي و جو يا محيط اقتصادي بايد با شرايط جديدي دست و پنجه نرم كنند. همچنين آنها بايد با فرهنگهاي ملي متفاوت رو به رو شوند (يعني ارزشهاي اصولي و روشهايي كه از وجوه مشخصه هر كشوري است) كه با بسياري از آنها و آنچه را كه آنان يك عمر بدان عادت كرده اند، تفاوت فاحش دارد. </a:t>
            </a:r>
            <a:endParaRPr lang="en-US" sz="2400" smtClean="0">
              <a:cs typeface="B Homa" pitchFamily="2" charset="-78"/>
            </a:endParaRPr>
          </a:p>
        </p:txBody>
      </p:sp>
    </p:spTree>
  </p:cSld>
  <p:clrMapOvr>
    <a:masterClrMapping/>
  </p:clrMapOvr>
  <p:transition spd="med">
    <p:cover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r" eaLnBrk="1" hangingPunct="1"/>
            <a:r>
              <a:rPr lang="fa-IR" sz="3200" b="1" smtClean="0">
                <a:cs typeface="B Homa" pitchFamily="2" charset="-78"/>
              </a:rPr>
              <a:t>آيا فرهنگهاي ملي همگرا مي شوند ؟</a:t>
            </a:r>
            <a:endParaRPr lang="en-US" sz="3200" b="1" smtClean="0">
              <a:cs typeface="B Homa" pitchFamily="2" charset="-78"/>
            </a:endParaRPr>
          </a:p>
        </p:txBody>
      </p:sp>
      <p:sp>
        <p:nvSpPr>
          <p:cNvPr id="49155"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مي توان چنين استدلال كرد كه پيدايش يك دهكده جهاني واقعي مي تواند مساله تفاوتهاي فرهنگي را موضوعي بي ربط جلوه دهد. امروز كه شبكة اخبار جهاني (سي.ان.ان) در بيش از 140 كشور مشاهده مي شو، شلوار لي به همان اندازه در مسكو شهرت دارد كه در دالاس مورد توجه است و درصد بالايي از دانشجويان كارشناسي ارشد مديريت بازرگاني كه در آمريكا به تحصيل مشغول اند پس از پايان دوره به وطن خود بر ميگردند و از آموخته هاي خود استفاده خواهند كرد، از اين رو ساده لوحي است كه فكر كنيم تفاوتهاي فرهنگي از اهميت بالايي برخوردارند. در بلند مدت، دهكده جهاني مي تواند يك فرهنگ واحد و همگرا (متجانس ) را در جهان رواج دهد.  </a:t>
            </a:r>
            <a:endParaRPr lang="en-US" sz="2000" smtClean="0">
              <a:cs typeface="B Homa" pitchFamily="2" charset="-78"/>
            </a:endParaRPr>
          </a:p>
        </p:txBody>
      </p:sp>
    </p:spTree>
  </p:cSld>
  <p:clrMapOvr>
    <a:masterClrMapping/>
  </p:clrMapOvr>
  <p:transition spd="med">
    <p:cover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r" eaLnBrk="1" hangingPunct="1"/>
            <a:endParaRPr lang="en-US" smtClean="0"/>
          </a:p>
        </p:txBody>
      </p:sp>
      <p:sp>
        <p:nvSpPr>
          <p:cNvPr id="50179" name="Rectangle 3"/>
          <p:cNvSpPr>
            <a:spLocks noGrp="1" noChangeArrowheads="1"/>
          </p:cNvSpPr>
          <p:nvPr>
            <p:ph type="body" idx="1"/>
          </p:nvPr>
        </p:nvSpPr>
        <p:spPr/>
        <p:txBody>
          <a:bodyPr/>
          <a:lstStyle/>
          <a:p>
            <a:pPr marL="0" indent="0" eaLnBrk="1" hangingPunct="1">
              <a:buFontTx/>
              <a:buNone/>
            </a:pPr>
            <a:r>
              <a:rPr lang="fa-IR" smtClean="0">
                <a:cs typeface="B Homa" pitchFamily="2" charset="-78"/>
              </a:rPr>
              <a:t>آيا اين استدلال درست است؟</a:t>
            </a:r>
            <a:r>
              <a:rPr lang="fa-IR" smtClean="0"/>
              <a:t>‌ </a:t>
            </a:r>
            <a:r>
              <a:rPr lang="fa-IR" smtClean="0">
                <a:cs typeface="B Homa" pitchFamily="2" charset="-78"/>
              </a:rPr>
              <a:t>آيا فرهنگهاي ملي روز به روز همگون و همسان تر مي شوند. </a:t>
            </a:r>
            <a:endParaRPr lang="en-US" smtClean="0">
              <a:cs typeface="B Homa" pitchFamily="2" charset="-78"/>
            </a:endParaRPr>
          </a:p>
        </p:txBody>
      </p:sp>
    </p:spTree>
  </p:cSld>
  <p:clrMapOvr>
    <a:masterClrMapping/>
  </p:clrMapOvr>
  <p:transition spd="med">
    <p:cover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r" eaLnBrk="1" hangingPunct="1"/>
            <a:endParaRPr lang="en-US" smtClean="0"/>
          </a:p>
        </p:txBody>
      </p:sp>
      <p:sp>
        <p:nvSpPr>
          <p:cNvPr id="51203" name="Rectangle 3"/>
          <p:cNvSpPr>
            <a:spLocks noGrp="1" noChangeArrowheads="1"/>
          </p:cNvSpPr>
          <p:nvPr>
            <p:ph type="body" idx="1"/>
          </p:nvPr>
        </p:nvSpPr>
        <p:spPr/>
        <p:txBody>
          <a:bodyPr/>
          <a:lstStyle/>
          <a:p>
            <a:pPr marL="0" indent="0" algn="justLow" eaLnBrk="1" hangingPunct="1">
              <a:buFontTx/>
              <a:buNone/>
              <a:tabLst>
                <a:tab pos="0" algn="l"/>
                <a:tab pos="88900" algn="l"/>
              </a:tabLst>
            </a:pPr>
            <a:r>
              <a:rPr lang="fa-IR" sz="2000" smtClean="0">
                <a:cs typeface="B Homa" pitchFamily="2" charset="-78"/>
              </a:rPr>
              <a:t>در واقع از يك ديدگاه اين استدلال درست است. نتيجة تحقيقي كه در اين زمينه انجام شده بيانگر اين است كه سازمانها، از نظراستراتژي، ساختار و تكنولوژي همسان و همانند مي شوند، ولي باز هم افرادي كه در كشورهاي مختلف در اين سازمانها كار مي كنند، از نظر فرهنگي متفاوت اند. به بيان ديگر فرهنگ ملي كماكان به صورت يك نيروي بالقوه توانمند توجيه كننده بخش بزرگي از رفتار سازماني است. براي تاكيد اين ديدگاه تحقيقي بر روي سازمانهاي 40 كشور كه داراي فرهنگهاي ملي مختلف بودند انجام شد كه در نتيجه توانستند حدود 50% تفاوت فرهنگي را به حساب نگرشها و رفتارهاي متفاوت اجزاي اين سازمانها بگذارند.</a:t>
            </a:r>
            <a:endParaRPr lang="en-US" sz="2000" smtClean="0">
              <a:cs typeface="B Homa" pitchFamily="2" charset="-78"/>
            </a:endParaRPr>
          </a:p>
        </p:txBody>
      </p:sp>
    </p:spTree>
  </p:cSld>
  <p:clrMapOvr>
    <a:masterClrMapping/>
  </p:clrMapOvr>
  <p:transition spd="med">
    <p:cover dir="l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r" eaLnBrk="1" hangingPunct="1"/>
            <a:r>
              <a:rPr lang="fa-IR" sz="3600" b="1" smtClean="0">
                <a:cs typeface="B Homa" pitchFamily="2" charset="-78"/>
              </a:rPr>
              <a:t>درك فرهنگ ملي يك كشور</a:t>
            </a:r>
            <a:r>
              <a:rPr lang="fa-IR" smtClean="0"/>
              <a:t> </a:t>
            </a:r>
            <a:endParaRPr lang="en-US" smtClean="0"/>
          </a:p>
        </p:txBody>
      </p:sp>
      <p:sp>
        <p:nvSpPr>
          <p:cNvPr id="52227" name="Rectangle 3"/>
          <p:cNvSpPr>
            <a:spLocks noGrp="1" noChangeArrowheads="1"/>
          </p:cNvSpPr>
          <p:nvPr>
            <p:ph type="body" idx="1"/>
          </p:nvPr>
        </p:nvSpPr>
        <p:spPr/>
        <p:txBody>
          <a:bodyPr/>
          <a:lstStyle/>
          <a:p>
            <a:pPr marL="0" indent="0" algn="justLow" eaLnBrk="1" hangingPunct="1">
              <a:buFontTx/>
              <a:buNone/>
              <a:tabLst>
                <a:tab pos="88900" algn="l"/>
              </a:tabLst>
            </a:pPr>
            <a:r>
              <a:rPr lang="fa-IR" sz="2000" smtClean="0">
                <a:cs typeface="B Homa" pitchFamily="2" charset="-78"/>
              </a:rPr>
              <a:t>از همان روزهاي نخستين زندگي، به بچه هي امريكايي درس فردگرايي يا اصالت فرد داده ميشود. برعكس، خانواده هاي ژاپني به بچه هاي خود درس « گروه گرايي» مي آموزند. و همكاري با گروه، سازش و كنارآمدن با ديگران را به آنها ياد مي دهند. سيستم آموزشي امريكايي بخش مهمي از فعاليت خود را صرف اين امور مي كند تا به دانش آموزان بياموزد كه چگونه فكر كنند، مسائل را تجزيه و تحليل نمايند و در هر مورد پرسشهايي را مطرح سازند. ولي در سيستم آموزشي ژاپن، دانش آموزي موفق است كه بتواند آموخته ها و واقعيتها را بازگو كند. اين شيوه هاي متفاوت آموزش (و آماده سازي كودكان براي ورود به اجتماع) بازتاب تفاوتهاي فرهنگي است و جاي هيچ گونه شگفتي نيست كه نيروهاي كار (يا مديران) متفاوتي تحويل جامعه شود. يك كارگز نمونه امريكايي، در مقايسه با ژاپني، بيشتر رقابتي است و به خود تكيه مي كند. اگر كارگران امريكايي مجبور شوند كه به صورت گروهي كار كنند (همانند شرايط كاري كه براي ژاپني ها وجود دارد) نمي توانند موثر واقع شوند. آنان ترجيح مي دهند كه عضو گروه نباشند و كارهاي استاندارد شده انجام ندهند (در حاليكه تصميمات به صورت گروهي گرفته مي شوند و از نتايج حاصل همگي بهره مند مي شوند).</a:t>
            </a:r>
          </a:p>
          <a:p>
            <a:pPr marL="0" indent="0" algn="justLow" eaLnBrk="1" hangingPunct="1">
              <a:buFontTx/>
              <a:buNone/>
              <a:tabLst>
                <a:tab pos="88900" algn="l"/>
              </a:tabLst>
            </a:pPr>
            <a:r>
              <a:rPr lang="fa-IR" sz="2000" smtClean="0">
                <a:cs typeface="B Homa" pitchFamily="2" charset="-78"/>
              </a:rPr>
              <a:t>مي توانيد در مورد نيروي كار ايراني، ويژگيهاي خاصي مطرح كنيد ؟‌</a:t>
            </a:r>
            <a:endParaRPr lang="en-US" sz="2000" smtClean="0">
              <a:cs typeface="B Homa" pitchFamily="2" charset="-78"/>
            </a:endParaRPr>
          </a:p>
        </p:txBody>
      </p:sp>
    </p:spTree>
  </p:cSld>
  <p:clrMapOvr>
    <a:masterClrMapping/>
  </p:clrMapOvr>
  <p:transition spd="med">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p:txBody>
          <a:bodyPr/>
          <a:lstStyle/>
          <a:p>
            <a:pPr marL="0" indent="0" algn="just" eaLnBrk="1" hangingPunct="1">
              <a:buFontTx/>
              <a:buNone/>
            </a:pPr>
            <a:r>
              <a:rPr lang="fa-IR" sz="2400" smtClean="0">
                <a:solidFill>
                  <a:srgbClr val="000000"/>
                </a:solidFill>
                <a:cs typeface="B Homa" pitchFamily="2" charset="-78"/>
              </a:rPr>
              <a:t>بنيان گذار شركت سوني «آكيوموريتا» در كتاب خود با نام «ترقي ژاپن، تلاش آگاهانه يا معجزه » مي نويسد:</a:t>
            </a:r>
          </a:p>
          <a:p>
            <a:pPr marL="0" indent="0" algn="just" eaLnBrk="1" hangingPunct="1">
              <a:buFontTx/>
              <a:buNone/>
            </a:pPr>
            <a:r>
              <a:rPr lang="fa-IR" sz="2400" smtClean="0">
                <a:solidFill>
                  <a:srgbClr val="000000"/>
                </a:solidFill>
                <a:cs typeface="B Homa" pitchFamily="2" charset="-78"/>
              </a:rPr>
              <a:t>هيچ عامل پنهاني يا طلسم يا رمزي مايه پيروزي بهترين شركتهاي ژاپني در كارشان نشده است. هيج نظريه يا طرح يا سياستي از سوي دولت، كسب و كاري را پيروز نمي سازد.</a:t>
            </a:r>
          </a:p>
          <a:p>
            <a:pPr marL="0" indent="0" algn="just" eaLnBrk="1" hangingPunct="1">
              <a:buFontTx/>
              <a:buNone/>
            </a:pPr>
            <a:r>
              <a:rPr lang="fa-IR" sz="2400" smtClean="0">
                <a:solidFill>
                  <a:srgbClr val="000000"/>
                </a:solidFill>
                <a:cs typeface="B Homa" pitchFamily="2" charset="-78"/>
              </a:rPr>
              <a:t>اين كار تنها از مردم ساخته است.</a:t>
            </a:r>
          </a:p>
          <a:p>
            <a:pPr marL="0" indent="0" algn="just" eaLnBrk="1" hangingPunct="1">
              <a:buFontTx/>
              <a:buNone/>
            </a:pPr>
            <a:r>
              <a:rPr lang="fa-IR" sz="2400" smtClean="0">
                <a:solidFill>
                  <a:srgbClr val="000000"/>
                </a:solidFill>
                <a:cs typeface="B Homa" pitchFamily="2" charset="-78"/>
              </a:rPr>
              <a:t>مهمترين كار و مسئوليت مدير ژاپني، برقرار كردن روابط سالم با كارگران و كارمندانش و ايجاد احساس و فضايي مانند محيط خانواده در شركت است. احساس اين كه كارگران و كارمندان و مديران شركت سرنوشتي مشترك دارند. </a:t>
            </a:r>
            <a:endParaRPr lang="en-US" sz="2400" smtClean="0">
              <a:solidFill>
                <a:srgbClr val="000000"/>
              </a:solidFill>
              <a:cs typeface="B Homa" pitchFamily="2" charset="-78"/>
            </a:endParaRPr>
          </a:p>
        </p:txBody>
      </p:sp>
    </p:spTree>
  </p:cSld>
  <p:clrMapOvr>
    <a:masterClrMapping/>
  </p:clrMapOvr>
  <p:transition spd="slow">
    <p:cover dir="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r" eaLnBrk="1" hangingPunct="1"/>
            <a:r>
              <a:rPr lang="fa-IR" sz="3200" smtClean="0">
                <a:cs typeface="B Homa" pitchFamily="2" charset="-78"/>
              </a:rPr>
              <a:t>چارچوب كلاكهان و استرادبك</a:t>
            </a:r>
            <a:r>
              <a:rPr lang="fa-IR" smtClean="0"/>
              <a:t> </a:t>
            </a:r>
            <a:endParaRPr lang="en-US" smtClean="0"/>
          </a:p>
        </p:txBody>
      </p:sp>
      <p:sp>
        <p:nvSpPr>
          <p:cNvPr id="53251"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از متداول ترين چارچوبهايي كه براي تفكيك و تشخيص فرهنگها از يكديگر به كار برده مي شود، ملاكي با شش بعد است، انسان و طبيعت، فرهنگ و زمان، فرهنگ و فضا. در اين بخش به اين مطالب مي پردازيم .</a:t>
            </a:r>
            <a:endParaRPr lang="en-US" sz="2400" smtClean="0">
              <a:cs typeface="B Homa" pitchFamily="2" charset="-78"/>
            </a:endParaRPr>
          </a:p>
        </p:txBody>
      </p:sp>
    </p:spTree>
  </p:cSld>
  <p:clrMapOvr>
    <a:masterClrMapping/>
  </p:clrMapOvr>
  <p:transition spd="med">
    <p:zoom dir="in"/>
  </p:transition>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r" eaLnBrk="1" hangingPunct="1"/>
            <a:r>
              <a:rPr lang="fa-IR" b="1" smtClean="0">
                <a:cs typeface="B Homa" pitchFamily="2" charset="-78"/>
              </a:rPr>
              <a:t>رابطه انسان با طبيعت :</a:t>
            </a:r>
            <a:endParaRPr lang="en-US" b="1" smtClean="0">
              <a:cs typeface="B Homa" pitchFamily="2" charset="-78"/>
            </a:endParaRPr>
          </a:p>
        </p:txBody>
      </p:sp>
      <p:sp>
        <p:nvSpPr>
          <p:cNvPr id="54275"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آيا انسان مقهور طبيعت و عوامل محطيي اطراف خود است و با آن كنار مي آيد و سازش ميكند، يا اين كه حاكم بر آن است؟‌در بسياري از كشورهاي خاور ميانه، مردم چنين مي پندارند كه سرنوشت زندگي از پيش تعيين شده است. هر چيزي كه اتفاق بيفتد، آن را خواست خدا ميدانند . برعكس، امريكايي ها و كانادايي ها بر اين باورند كه آنان مي توانند طبيعت را كنترل كنند.  </a:t>
            </a:r>
            <a:endParaRPr lang="en-US" sz="2000" smtClean="0">
              <a:cs typeface="B Homa" pitchFamily="2" charset="-78"/>
            </a:endParaRPr>
          </a:p>
        </p:txBody>
      </p:sp>
    </p:spTree>
  </p:cSld>
  <p:clrMapOvr>
    <a:masterClrMapping/>
  </p:clrMapOvr>
  <p:transition spd="med">
    <p:checker/>
  </p:transition>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lgn="r" eaLnBrk="1" hangingPunct="1"/>
            <a:r>
              <a:rPr lang="fa-IR" b="1" smtClean="0">
                <a:cs typeface="B Homa" pitchFamily="2" charset="-78"/>
              </a:rPr>
              <a:t>فرهنگ و زمان :</a:t>
            </a:r>
            <a:r>
              <a:rPr lang="fa-IR" b="1" smtClean="0"/>
              <a:t>‌</a:t>
            </a:r>
            <a:endParaRPr lang="en-US" b="1" smtClean="0">
              <a:cs typeface="B Homa" pitchFamily="2" charset="-78"/>
            </a:endParaRPr>
          </a:p>
        </p:txBody>
      </p:sp>
      <p:sp>
        <p:nvSpPr>
          <p:cNvPr id="55299"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آيا در فرهنگ مورد بحث، به گذشته، حال يا آينده بيشتر توجه مي شود؟‌جوامع ، از ديدگاه ارزشي كه براي زمان قائل مي شوند، با هم متفاوت اند. براي مثال، در جوامع غربي، زمان به عنوان يكي از منابع ناياب تلقي مي شود. آنان براين باورند كه « وقت طلاست» بنابراين، بايد از آن كمال استفاده را نمود.  </a:t>
            </a:r>
            <a:endParaRPr lang="en-US" sz="2000" smtClean="0">
              <a:cs typeface="B Homa" pitchFamily="2" charset="-78"/>
            </a:endParaRPr>
          </a:p>
        </p:txBody>
      </p:sp>
    </p:spTree>
  </p:cSld>
  <p:clrMapOvr>
    <a:masterClrMapping/>
  </p:clrMapOvr>
  <p:transition spd="med">
    <p:cover dir="d"/>
  </p:transition>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r" eaLnBrk="1" hangingPunct="1"/>
            <a:r>
              <a:rPr lang="fa-IR" b="1" smtClean="0">
                <a:cs typeface="B Homa" pitchFamily="2" charset="-78"/>
              </a:rPr>
              <a:t>ماهيت مردم :</a:t>
            </a:r>
            <a:r>
              <a:rPr lang="fa-IR" b="1" smtClean="0"/>
              <a:t>‌</a:t>
            </a:r>
            <a:endParaRPr lang="en-US" b="1" smtClean="0">
              <a:cs typeface="B Homa" pitchFamily="2" charset="-78"/>
            </a:endParaRPr>
          </a:p>
        </p:txBody>
      </p:sp>
      <p:sp>
        <p:nvSpPr>
          <p:cNvPr id="56323"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آيا از ديدگاه فرهنگ مورد نظر، مردم آن ديار خوب، بد يا تركيبي از هر دو هستند؟ در بسياري از كشورهاي جهان سوم، اصولا“ مردم خود را امين، صادق و قابل اعتماد مي دانند.</a:t>
            </a:r>
          </a:p>
          <a:p>
            <a:pPr marL="0" indent="0" algn="justLow" eaLnBrk="1" hangingPunct="1">
              <a:buFontTx/>
              <a:buNone/>
            </a:pPr>
            <a:r>
              <a:rPr lang="fa-IR" sz="2400" smtClean="0">
                <a:cs typeface="B Homa" pitchFamily="2" charset="-78"/>
              </a:rPr>
              <a:t>از سوي ديگر، در اتحاد جماهير شوروي چنين پنداشته مي شود كه اصولا“ شرور و بدذات هستند. ديدگاه فرهنگ امريكاي شمالي درباره مردم آن ديار، در وسط اين طيف قرار دارد. در آن جوامع تصور يا پنداشت بر اين است كه اصولا“ مردم خوب هستند، ولي اعضاي آن جامعه فكر مي كنند كه بايد همواره مواظب باشند تا ديگران از خوبي آنان سوء استفاده نكنند. </a:t>
            </a:r>
            <a:endParaRPr lang="en-US" sz="2400" smtClean="0">
              <a:cs typeface="B Homa" pitchFamily="2" charset="-78"/>
            </a:endParaRPr>
          </a:p>
        </p:txBody>
      </p:sp>
    </p:spTree>
  </p:cSld>
  <p:clrMapOvr>
    <a:masterClrMapping/>
  </p:clrMapOvr>
  <p:transition spd="med">
    <p:cover/>
  </p:transition>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lgn="r" eaLnBrk="1" hangingPunct="1"/>
            <a:r>
              <a:rPr lang="fa-IR" b="1" smtClean="0">
                <a:cs typeface="B Homa" pitchFamily="2" charset="-78"/>
              </a:rPr>
              <a:t>توجه به كار يا فعاليت :</a:t>
            </a:r>
            <a:r>
              <a:rPr lang="fa-IR" b="1" smtClean="0"/>
              <a:t>‌</a:t>
            </a:r>
            <a:endParaRPr lang="en-US" b="1" smtClean="0">
              <a:cs typeface="B Homa" pitchFamily="2" charset="-78"/>
            </a:endParaRPr>
          </a:p>
        </p:txBody>
      </p:sp>
      <p:sp>
        <p:nvSpPr>
          <p:cNvPr id="57347"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در </a:t>
            </a:r>
            <a:r>
              <a:rPr lang="fa-IR" smtClean="0">
                <a:cs typeface="B Homa" pitchFamily="2" charset="-78"/>
              </a:rPr>
              <a:t>هر جامعه اي بسياري از مردم اهل كار و به اصطلاح مرد عمل هستند و همواره بر انجام كارها تاكيد مي كنند. در برخي از جامعه ها به زمان و خوش گذرانيدن توجه          مي نمايند و همواره مي كوشند از همة لحظه ها لذت ببرند و باز اين كه مردم بعضي از جوامع مي كوشند كه بر هواي نفس غالب آيند و به اصطلاح قدر «لذت ترك لذت» را     مي دانند. </a:t>
            </a:r>
            <a:endParaRPr lang="en-US" smtClean="0">
              <a:cs typeface="B Homa" pitchFamily="2" charset="-78"/>
            </a:endParaRPr>
          </a:p>
        </p:txBody>
      </p:sp>
    </p:spTree>
  </p:cSld>
  <p:clrMapOvr>
    <a:masterClrMapping/>
  </p:clrMapOvr>
  <p:transition spd="med">
    <p:comb/>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r" eaLnBrk="1" hangingPunct="1"/>
            <a:r>
              <a:rPr lang="fa-IR" b="1" smtClean="0">
                <a:cs typeface="B Homa" pitchFamily="2" charset="-78"/>
              </a:rPr>
              <a:t>رابطه افراد با يكديگر :</a:t>
            </a:r>
            <a:r>
              <a:rPr lang="fa-IR" b="1" smtClean="0"/>
              <a:t>‌</a:t>
            </a:r>
            <a:endParaRPr lang="en-US" b="1" smtClean="0">
              <a:cs typeface="B Homa" pitchFamily="2" charset="-78"/>
            </a:endParaRPr>
          </a:p>
        </p:txBody>
      </p:sp>
      <p:sp>
        <p:nvSpPr>
          <p:cNvPr id="58371" name="Rectangle 3"/>
          <p:cNvSpPr>
            <a:spLocks noGrp="1" noChangeArrowheads="1"/>
          </p:cNvSpPr>
          <p:nvPr>
            <p:ph type="body" idx="1"/>
          </p:nvPr>
        </p:nvSpPr>
        <p:spPr/>
        <p:txBody>
          <a:bodyPr/>
          <a:lstStyle/>
          <a:p>
            <a:pPr marL="0" indent="0" algn="justLow" eaLnBrk="1" hangingPunct="1">
              <a:lnSpc>
                <a:spcPct val="90000"/>
              </a:lnSpc>
              <a:buFontTx/>
              <a:buNone/>
            </a:pPr>
            <a:r>
              <a:rPr lang="fa-IR" sz="2800" smtClean="0">
                <a:cs typeface="B Homa" pitchFamily="2" charset="-78"/>
              </a:rPr>
              <a:t>مي توان فرهنگها را براساس اين كه چه كسي مسئوليت رفاهي مردم را بر عهده دارد، طبقه بندي كرد. براي مثال، امريكايي ها بسيار فردگرا هستند. آنها براي معرفي خود از شخصيت فردي و دستاوردهايشان استفاده مي كنند. آنان براين باورند كه هر كس مسئوليت خويش را بر عهده دارد. در كشورهايي مثل مالزي به گروه توجه ميشود. در اين كشورها در گردهماييهاي مذهبي و در آهنگهاي مذهبي، به مساله اتحاد، وفاداري و جامعه و كشور (به اصطلاح، همگي به صورت يد واحده در آمدن) تاكيد زياد ميشود. در كشورهايي چون فرانسه و بريتانيا جهت گيري به گونة ديگري است. آنوها به طبقات اجتماعي و پست هاي سازماني توجه مي كنند. در اين كشورها، افراد در سلسله مراتب اداري قرار مي گيرند. </a:t>
            </a:r>
            <a:endParaRPr lang="en-US" sz="2800" smtClean="0">
              <a:cs typeface="B Homa" pitchFamily="2" charset="-78"/>
            </a:endParaRPr>
          </a:p>
        </p:txBody>
      </p:sp>
    </p:spTree>
  </p:cSld>
  <p:clrMapOvr>
    <a:masterClrMapping/>
  </p:clrMapOvr>
  <p:transition spd="med">
    <p:cover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r" eaLnBrk="1" hangingPunct="1"/>
            <a:r>
              <a:rPr lang="fa-IR" b="1" smtClean="0">
                <a:cs typeface="B Homa" pitchFamily="2" charset="-78"/>
              </a:rPr>
              <a:t>مفهوم مكان يا فضا :</a:t>
            </a:r>
            <a:endParaRPr lang="en-US" b="1" smtClean="0">
              <a:cs typeface="B Homa" pitchFamily="2" charset="-78"/>
            </a:endParaRPr>
          </a:p>
        </p:txBody>
      </p:sp>
      <p:sp>
        <p:nvSpPr>
          <p:cNvPr id="59395"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مالكيت مكان آخرين موضوعي است كه مورد توجه قرار مي گيرد</a:t>
            </a:r>
            <a:r>
              <a:rPr lang="en-US" sz="2800" smtClean="0">
                <a:cs typeface="B Homa" pitchFamily="2" charset="-78"/>
              </a:rPr>
              <a:t>.</a:t>
            </a:r>
            <a:r>
              <a:rPr lang="fa-IR" sz="2800" smtClean="0">
                <a:cs typeface="B Homa" pitchFamily="2" charset="-78"/>
              </a:rPr>
              <a:t> بعضي از فرهنگها بسيار باز هستند و كارها را در محيطي باز و در حضور همكاران انجام مي دهند. نكته مقابل آن فرهنگهايي هستند كه اصرار دارند امور به صورت خصوصي صورت گيرد و به همه چيز جنبه سر و رمز و راز مي دهند. جوامعي هم هستند كه داراي تركيبي از اين دو روش مي باشند، و بين اين دو قطب قرار مي گيرند. </a:t>
            </a:r>
            <a:endParaRPr lang="en-US" sz="2800" smtClean="0">
              <a:cs typeface="B Homa" pitchFamily="2" charset="-78"/>
            </a:endParaRPr>
          </a:p>
        </p:txBody>
      </p:sp>
    </p:spTree>
  </p:cSld>
  <p:clrMapOvr>
    <a:masterClrMapping/>
  </p:clrMapOvr>
  <p:transition spd="med">
    <p:cover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r" eaLnBrk="1" hangingPunct="1"/>
            <a:r>
              <a:rPr lang="fa-IR" sz="4800" b="1" smtClean="0">
                <a:cs typeface="B Homa" pitchFamily="2" charset="-78"/>
              </a:rPr>
              <a:t>خلاصه :</a:t>
            </a:r>
            <a:r>
              <a:rPr lang="fa-IR" sz="4800" b="1" smtClean="0"/>
              <a:t>‌</a:t>
            </a:r>
            <a:endParaRPr lang="en-US" sz="4800" b="1" smtClean="0">
              <a:cs typeface="B Homa" pitchFamily="2" charset="-78"/>
            </a:endParaRPr>
          </a:p>
        </p:txBody>
      </p:sp>
      <p:sp>
        <p:nvSpPr>
          <p:cNvPr id="60419" name="Rectangle 3"/>
          <p:cNvSpPr>
            <a:spLocks noGrp="1" noChangeArrowheads="1"/>
          </p:cNvSpPr>
          <p:nvPr>
            <p:ph type="body" sz="half" idx="1"/>
          </p:nvPr>
        </p:nvSpPr>
        <p:spPr>
          <a:xfrm>
            <a:off x="468313" y="1196975"/>
            <a:ext cx="8280400" cy="5111750"/>
          </a:xfrm>
        </p:spPr>
        <p:txBody>
          <a:bodyPr/>
          <a:lstStyle/>
          <a:p>
            <a:pPr marL="0" indent="0" algn="justLow" eaLnBrk="1" hangingPunct="1">
              <a:buFontTx/>
              <a:buNone/>
            </a:pPr>
            <a:r>
              <a:rPr lang="fa-IR" sz="1600" smtClean="0">
                <a:cs typeface="B Homa" pitchFamily="2" charset="-78"/>
              </a:rPr>
              <a:t>در جدول زير شش بعد فرهنگي و حالتهايي كه احتمالا“ براي هر يك از آنها وجود خواهد داشت ارائه شده است. براي مثال، خط شكستة جدول نشان دهندة محلي است كه ايالات متحده امريكا در اين ابعاد فرهنگي قرار مي گيرد. </a:t>
            </a:r>
          </a:p>
          <a:p>
            <a:pPr marL="0" indent="0" algn="ctr" eaLnBrk="1" hangingPunct="1">
              <a:buFontTx/>
              <a:buNone/>
            </a:pPr>
            <a:r>
              <a:rPr lang="fa-IR" sz="2400" b="1" smtClean="0">
                <a:cs typeface="B Homa" pitchFamily="2" charset="-78"/>
              </a:rPr>
              <a:t>متغيرهاي ابعاد ارزشي</a:t>
            </a:r>
            <a:r>
              <a:rPr lang="fa-IR" sz="2000" smtClean="0">
                <a:cs typeface="B Homa" pitchFamily="2" charset="-78"/>
              </a:rPr>
              <a:t> </a:t>
            </a:r>
          </a:p>
          <a:p>
            <a:pPr marL="0" indent="0" eaLnBrk="1" hangingPunct="1">
              <a:buFontTx/>
              <a:buNone/>
            </a:pPr>
            <a:endParaRPr lang="en-US" sz="2000" smtClean="0">
              <a:cs typeface="B Homa" pitchFamily="2" charset="-78"/>
            </a:endParaRPr>
          </a:p>
          <a:p>
            <a:pPr marL="0" indent="0" eaLnBrk="1" hangingPunct="1">
              <a:buFontTx/>
              <a:buNone/>
            </a:pPr>
            <a:r>
              <a:rPr lang="fa-IR" sz="1600" smtClean="0">
                <a:cs typeface="B Homa" pitchFamily="2" charset="-78"/>
              </a:rPr>
              <a:t>بعد ارزش                                                        متغيرها</a:t>
            </a:r>
          </a:p>
          <a:p>
            <a:pPr marL="0" indent="0" eaLnBrk="1" hangingPunct="1">
              <a:buFontTx/>
              <a:buNone/>
            </a:pPr>
            <a:endParaRPr lang="en-US" sz="1600" smtClean="0">
              <a:cs typeface="B Homa" pitchFamily="2" charset="-78"/>
            </a:endParaRPr>
          </a:p>
          <a:p>
            <a:pPr marL="0" indent="0" eaLnBrk="1" hangingPunct="1">
              <a:buFontTx/>
              <a:buNone/>
            </a:pPr>
            <a:endParaRPr lang="en-US" sz="1600" smtClean="0">
              <a:cs typeface="B Homa" pitchFamily="2" charset="-78"/>
            </a:endParaRPr>
          </a:p>
        </p:txBody>
      </p:sp>
      <p:sp>
        <p:nvSpPr>
          <p:cNvPr id="60420" name="Line 4"/>
          <p:cNvSpPr>
            <a:spLocks noChangeShapeType="1"/>
          </p:cNvSpPr>
          <p:nvPr/>
        </p:nvSpPr>
        <p:spPr bwMode="auto">
          <a:xfrm flipH="1">
            <a:off x="539750" y="2492375"/>
            <a:ext cx="813593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graphicFrame>
        <p:nvGraphicFramePr>
          <p:cNvPr id="97339" name="Group 59"/>
          <p:cNvGraphicFramePr>
            <a:graphicFrameLocks noGrp="1"/>
          </p:cNvGraphicFramePr>
          <p:nvPr>
            <p:ph sz="half" idx="2"/>
          </p:nvPr>
        </p:nvGraphicFramePr>
        <p:xfrm>
          <a:off x="611188" y="3213100"/>
          <a:ext cx="8064500" cy="2022475"/>
        </p:xfrm>
        <a:graphic>
          <a:graphicData uri="http://schemas.openxmlformats.org/drawingml/2006/table">
            <a:tbl>
              <a:tblPr rtl="1"/>
              <a:tblGrid>
                <a:gridCol w="2016125"/>
                <a:gridCol w="2016125"/>
                <a:gridCol w="2016125"/>
                <a:gridCol w="2016125"/>
              </a:tblGrid>
              <a:tr h="2873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رابطه مردم با طبيعت </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سلطه گري</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هماهنگي</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سلطه پذيري </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07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زمان از ديدگاه فرهنگ</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گذشته </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حال </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آينده</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ماهيت مردم </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خوب </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مختلط</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بد</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توجه كردن به كار</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بودن يا هستي</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كنترل كردن</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انجام دادن </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رابطه مردم با يكديگر</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فرد گرايي</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گروه</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طبقاتي</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1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مفهوم فضا</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خصوصي</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مختلط</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B Homa" pitchFamily="2" charset="-78"/>
                        </a:rPr>
                        <a:t>عمومي</a:t>
                      </a:r>
                      <a:endParaRPr kumimoji="0" lang="en-US" sz="16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0458" name="Line 61"/>
          <p:cNvSpPr>
            <a:spLocks noChangeShapeType="1"/>
          </p:cNvSpPr>
          <p:nvPr/>
        </p:nvSpPr>
        <p:spPr bwMode="auto">
          <a:xfrm flipH="1">
            <a:off x="4211638" y="3429000"/>
            <a:ext cx="1368425" cy="2873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60459" name="Line 62"/>
          <p:cNvSpPr>
            <a:spLocks noChangeShapeType="1"/>
          </p:cNvSpPr>
          <p:nvPr/>
        </p:nvSpPr>
        <p:spPr bwMode="auto">
          <a:xfrm>
            <a:off x="4211638" y="3716338"/>
            <a:ext cx="0" cy="4333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60460" name="Line 63"/>
          <p:cNvSpPr>
            <a:spLocks noChangeShapeType="1"/>
          </p:cNvSpPr>
          <p:nvPr/>
        </p:nvSpPr>
        <p:spPr bwMode="auto">
          <a:xfrm flipH="1">
            <a:off x="2124075" y="4149725"/>
            <a:ext cx="2087563" cy="2873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60461" name="Line 64"/>
          <p:cNvSpPr>
            <a:spLocks noChangeShapeType="1"/>
          </p:cNvSpPr>
          <p:nvPr/>
        </p:nvSpPr>
        <p:spPr bwMode="auto">
          <a:xfrm>
            <a:off x="2124075" y="4437063"/>
            <a:ext cx="3527425"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60462" name="Line 65"/>
          <p:cNvSpPr>
            <a:spLocks noChangeShapeType="1"/>
          </p:cNvSpPr>
          <p:nvPr/>
        </p:nvSpPr>
        <p:spPr bwMode="auto">
          <a:xfrm>
            <a:off x="5651500" y="4868863"/>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Tree>
  </p:cSld>
  <p:clrMapOvr>
    <a:masterClrMapping/>
  </p:clrMapOvr>
  <p:transition spd="med">
    <p:cover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lgn="r" eaLnBrk="1" hangingPunct="1"/>
            <a:r>
              <a:rPr lang="fa-IR" sz="3200" b="1" smtClean="0">
                <a:cs typeface="B Homa" pitchFamily="2" charset="-78"/>
              </a:rPr>
              <a:t>رفتار در فرهنگها – دستاوردهاي هاف استد</a:t>
            </a:r>
            <a:endParaRPr lang="en-US" sz="3200" b="1" smtClean="0">
              <a:cs typeface="B Homa" pitchFamily="2" charset="-78"/>
            </a:endParaRPr>
          </a:p>
        </p:txBody>
      </p:sp>
      <p:sp>
        <p:nvSpPr>
          <p:cNvPr id="61443"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پژوهشگري بنام گيرت هاف استد در رابطه با اختلافهاي فرهنگي، تحقيق جامعي انجام داد</a:t>
            </a:r>
            <a:r>
              <a:rPr lang="en-US" sz="2000" smtClean="0">
                <a:cs typeface="B Homa" pitchFamily="2" charset="-78"/>
              </a:rPr>
              <a:t> </a:t>
            </a:r>
            <a:r>
              <a:rPr lang="fa-IR" sz="2000" smtClean="0">
                <a:cs typeface="B Homa" pitchFamily="2" charset="-78"/>
              </a:rPr>
              <a:t> و بر عكس تحقيقات پيشين كه معموملا“ روي تعداد اندكي از كشورها انجام مي شد يا تعداد اندكي از شركتهاي موجود در كشورهاي مختلف مورد تحقيق قرار مي گرفتند، اين محقق تحقيق خود را بر روي 116 هزار كارمند، در 40 كشور كه همة آنها در يك شركت چند مليتي كار مي كردند، انجام داد. اين مبناي اطلاعاتي و شيوه جمع آوري داده ها توانست مساله اختلافهايي را كه در رابطه با سيساتها و رويه هاي مختلف، در شركتهاي مختلف به وجود مي آمد، حل كند. بنابراين، اگر او در اين تحقيق متوجه وجود اختلاف بين دو كشور مي شد، مي توانست آن را به حساب فرهنگ ملي كشور مزبور بگذارد، و نوع قضاوت هم كاملا“ متغير بود. </a:t>
            </a:r>
            <a:endParaRPr lang="en-US" sz="2000" smtClean="0">
              <a:cs typeface="B Homa" pitchFamily="2" charset="-78"/>
            </a:endParaRPr>
          </a:p>
        </p:txBody>
      </p:sp>
    </p:spTree>
  </p:cSld>
  <p:clrMapOvr>
    <a:masterClrMapping/>
  </p:clrMapOvr>
  <p:transition spd="med">
    <p:cover dir="u"/>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62466" name="Rectangle 3"/>
          <p:cNvSpPr>
            <a:spLocks noGrp="1" noChangeArrowheads="1"/>
          </p:cNvSpPr>
          <p:nvPr>
            <p:ph type="body" idx="1"/>
          </p:nvPr>
        </p:nvSpPr>
        <p:spPr>
          <a:xfrm>
            <a:off x="457200" y="836613"/>
            <a:ext cx="8229600" cy="4525962"/>
          </a:xfrm>
        </p:spPr>
        <p:txBody>
          <a:bodyPr/>
          <a:lstStyle/>
          <a:p>
            <a:pPr marL="0" indent="0" algn="justLow" eaLnBrk="1" hangingPunct="1">
              <a:lnSpc>
                <a:spcPct val="90000"/>
              </a:lnSpc>
              <a:buFontTx/>
              <a:buNone/>
            </a:pPr>
            <a:r>
              <a:rPr lang="fa-IR" sz="2800" smtClean="0">
                <a:cs typeface="B Homa" pitchFamily="2" charset="-78"/>
              </a:rPr>
              <a:t>بانك اطلاعاتي وي مويد اين بودكه فرهنگ ملي بر ارزشها و نگرشهاي كارگر و كارمند اثر شديدي دارد. در واقع فرهنگ ملي مي توانست بيش از مساله سن، جنس، حرفه و تخصص يا مقام سازماني توجيه كنندة تفاوت كاركنان (در محيط كار) باشد. نكته مهم تر اين كه، اين محقق در تحقيق خود دريافت كه مديران و كاركنان، از چهار بعد فرهنگ ملي با يكديگر تفاوت دارد:</a:t>
            </a:r>
          </a:p>
          <a:p>
            <a:pPr marL="0" indent="0" algn="justLow" eaLnBrk="1" hangingPunct="1">
              <a:lnSpc>
                <a:spcPct val="90000"/>
              </a:lnSpc>
              <a:buFontTx/>
              <a:buNone/>
            </a:pPr>
            <a:r>
              <a:rPr lang="fa-IR" sz="2800" smtClean="0">
                <a:cs typeface="B Homa" pitchFamily="2" charset="-78"/>
              </a:rPr>
              <a:t>1 - فرد گرايي در برابر جمع گرايي </a:t>
            </a:r>
          </a:p>
          <a:p>
            <a:pPr marL="0" indent="0" algn="justLow" eaLnBrk="1" hangingPunct="1">
              <a:lnSpc>
                <a:spcPct val="90000"/>
              </a:lnSpc>
              <a:buFontTx/>
              <a:buNone/>
            </a:pPr>
            <a:r>
              <a:rPr lang="fa-IR" sz="2800" smtClean="0">
                <a:cs typeface="B Homa" pitchFamily="2" charset="-78"/>
              </a:rPr>
              <a:t>2 - نابرابري در ثروت و قدرت </a:t>
            </a:r>
          </a:p>
          <a:p>
            <a:pPr marL="0" indent="0" algn="justLow" eaLnBrk="1" hangingPunct="1">
              <a:lnSpc>
                <a:spcPct val="90000"/>
              </a:lnSpc>
              <a:buFontTx/>
              <a:buNone/>
            </a:pPr>
            <a:r>
              <a:rPr lang="fa-IR" sz="2800" smtClean="0">
                <a:cs typeface="B Homa" pitchFamily="2" charset="-78"/>
              </a:rPr>
              <a:t>3 - داشتن اطمينان نسبي يا اجتناب از عدم اطمينان </a:t>
            </a:r>
          </a:p>
          <a:p>
            <a:pPr marL="0" indent="0" algn="justLow" eaLnBrk="1" hangingPunct="1">
              <a:lnSpc>
                <a:spcPct val="90000"/>
              </a:lnSpc>
              <a:buFontTx/>
              <a:buNone/>
            </a:pPr>
            <a:r>
              <a:rPr lang="fa-IR" sz="2800" smtClean="0">
                <a:cs typeface="B Homa" pitchFamily="2" charset="-78"/>
              </a:rPr>
              <a:t>4 - كميت در برابر كيفيت. </a:t>
            </a:r>
            <a:endParaRPr lang="en-US" sz="2800" smtClean="0">
              <a:cs typeface="B Homa" pitchFamily="2" charset="-78"/>
            </a:endParaRPr>
          </a:p>
        </p:txBody>
      </p:sp>
    </p:spTree>
  </p:cSld>
  <p:clrMapOvr>
    <a:masterClrMapping/>
  </p:clrMapOvr>
  <p:transition spd="med">
    <p:cover dir="d"/>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4213" y="1341438"/>
            <a:ext cx="7772400" cy="1470025"/>
          </a:xfrm>
        </p:spPr>
        <p:txBody>
          <a:bodyPr/>
          <a:lstStyle/>
          <a:p>
            <a:pPr algn="r" eaLnBrk="1" hangingPunct="1"/>
            <a:r>
              <a:rPr lang="fa-IR" sz="4800" smtClean="0">
                <a:solidFill>
                  <a:srgbClr val="000000"/>
                </a:solidFill>
                <a:cs typeface="B Homa" pitchFamily="2" charset="-78"/>
              </a:rPr>
              <a:t>رسول خدا (ص) :</a:t>
            </a:r>
            <a:r>
              <a:rPr lang="fa-IR" sz="4800" smtClean="0">
                <a:solidFill>
                  <a:srgbClr val="000000"/>
                </a:solidFill>
              </a:rPr>
              <a:t/>
            </a:r>
            <a:br>
              <a:rPr lang="fa-IR" sz="4800" smtClean="0">
                <a:solidFill>
                  <a:srgbClr val="000000"/>
                </a:solidFill>
              </a:rPr>
            </a:br>
            <a:endParaRPr lang="en-US" sz="4800" smtClean="0">
              <a:solidFill>
                <a:srgbClr val="000000"/>
              </a:solidFill>
            </a:endParaRPr>
          </a:p>
        </p:txBody>
      </p:sp>
      <p:sp>
        <p:nvSpPr>
          <p:cNvPr id="9219" name="Rectangle 3"/>
          <p:cNvSpPr>
            <a:spLocks noGrp="1" noChangeArrowheads="1"/>
          </p:cNvSpPr>
          <p:nvPr>
            <p:ph type="subTitle" idx="1"/>
          </p:nvPr>
        </p:nvSpPr>
        <p:spPr>
          <a:xfrm>
            <a:off x="1916113" y="2828925"/>
            <a:ext cx="6400800" cy="1752600"/>
          </a:xfrm>
        </p:spPr>
        <p:txBody>
          <a:bodyPr/>
          <a:lstStyle/>
          <a:p>
            <a:pPr algn="r" eaLnBrk="1" hangingPunct="1"/>
            <a:r>
              <a:rPr lang="fa-IR" sz="2800" b="1" smtClean="0">
                <a:solidFill>
                  <a:srgbClr val="000000"/>
                </a:solidFill>
                <a:cs typeface="B Homa" pitchFamily="2" charset="-78"/>
              </a:rPr>
              <a:t>من از فقر امتم بيمي ندارم </a:t>
            </a:r>
          </a:p>
          <a:p>
            <a:pPr algn="r" eaLnBrk="1" hangingPunct="1"/>
            <a:r>
              <a:rPr lang="fa-IR" sz="2800" b="1" smtClean="0">
                <a:solidFill>
                  <a:srgbClr val="000000"/>
                </a:solidFill>
                <a:cs typeface="B Homa" pitchFamily="2" charset="-78"/>
              </a:rPr>
              <a:t>آنچه من از آن مي ترسم « سوء تدبير » است.</a:t>
            </a:r>
            <a:endParaRPr lang="en-US" sz="2800" b="1" smtClean="0">
              <a:solidFill>
                <a:srgbClr val="000000"/>
              </a:solidFill>
              <a:cs typeface="B Homa" pitchFamily="2" charset="-78"/>
            </a:endParaRPr>
          </a:p>
        </p:txBody>
      </p:sp>
    </p:spTree>
  </p:cSld>
  <p:clrMapOvr>
    <a:masterClrMapping/>
  </p:clrMapOvr>
  <p:transition spd="slow">
    <p:comb dir="ver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r" eaLnBrk="1" hangingPunct="1"/>
            <a:r>
              <a:rPr lang="fa-IR" sz="3200" b="1" smtClean="0">
                <a:cs typeface="B Homa" pitchFamily="2" charset="-78"/>
              </a:rPr>
              <a:t>فردگرايي در برابر جمع گرايي :</a:t>
            </a:r>
            <a:endParaRPr lang="en-US" sz="3200" b="1" smtClean="0">
              <a:cs typeface="B Homa" pitchFamily="2" charset="-78"/>
            </a:endParaRPr>
          </a:p>
        </p:txBody>
      </p:sp>
      <p:sp>
        <p:nvSpPr>
          <p:cNvPr id="63491"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در جوامع فرد گرا تصور براين است كه هر فرد، مسئول خود و افراد درجه اول خانواده خود مي باشد. از آنجا كه در اين جوامع به افراد آزاديهاي زيادي داده ميشود، چنين شيوه اي در زندگي امكان پذير است. جامعه اي كه گرايش جمعي دارد (جمع گرا) داراي چارچوبي مستحكم است و اعضاي آن انتظار دارند گروه حافظ منافعشان باشد و به هنگام بروز مساله يا مشگل آنها را ياري دهد.</a:t>
            </a:r>
          </a:p>
          <a:p>
            <a:pPr marL="0" indent="0" algn="justLow" eaLnBrk="1" hangingPunct="1">
              <a:buFontTx/>
              <a:buNone/>
            </a:pPr>
            <a:r>
              <a:rPr lang="fa-IR" sz="2000" smtClean="0">
                <a:cs typeface="B Homa" pitchFamily="2" charset="-78"/>
              </a:rPr>
              <a:t>هاف استد دريافت كه درجه فردگرايي در يك كشور با ثروت آن كشور رابطه تنگاتنگي دارد. كشورهاي ثروتمندي مثل ايالات متحده آمريكا، بريتانياي كبير و هلند به شدت طرفدار فرهنگ اصالت فرد هستند، اما كشورهاي فقير مثل كلمبيا، پاكستان و تايوان طرفدار فرهنگ جمع گرا مي باشند. </a:t>
            </a:r>
            <a:endParaRPr lang="en-US" sz="2000" smtClean="0">
              <a:cs typeface="B Homa" pitchFamily="2" charset="-78"/>
            </a:endParaRPr>
          </a:p>
        </p:txBody>
      </p:sp>
    </p:spTree>
  </p:cSld>
  <p:clrMapOvr>
    <a:masterClrMapping/>
  </p:clrMapOvr>
  <p:transition spd="med">
    <p:cover dir="u"/>
  </p:transition>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r" eaLnBrk="1" hangingPunct="1"/>
            <a:r>
              <a:rPr lang="fa-IR" b="1" smtClean="0">
                <a:cs typeface="B Homa" pitchFamily="2" charset="-78"/>
              </a:rPr>
              <a:t>نابرابري در ثروت و قدرت :</a:t>
            </a:r>
            <a:r>
              <a:rPr lang="fa-IR" smtClean="0"/>
              <a:t> </a:t>
            </a:r>
            <a:endParaRPr lang="en-US" smtClean="0"/>
          </a:p>
        </p:txBody>
      </p:sp>
      <p:sp>
        <p:nvSpPr>
          <p:cNvPr id="64515" name="Rectangle 3"/>
          <p:cNvSpPr>
            <a:spLocks noGrp="1" noChangeArrowheads="1"/>
          </p:cNvSpPr>
          <p:nvPr>
            <p:ph type="body" idx="1"/>
          </p:nvPr>
        </p:nvSpPr>
        <p:spPr/>
        <p:txBody>
          <a:bodyPr/>
          <a:lstStyle/>
          <a:p>
            <a:pPr marL="0" indent="0" algn="justLow" eaLnBrk="1" hangingPunct="1">
              <a:lnSpc>
                <a:spcPct val="90000"/>
              </a:lnSpc>
              <a:buFontTx/>
              <a:buNone/>
            </a:pPr>
            <a:r>
              <a:rPr lang="fa-IR" sz="2800" smtClean="0">
                <a:cs typeface="B Homa" pitchFamily="2" charset="-78"/>
              </a:rPr>
              <a:t>اين يك امر طبيعي است كه افراد از نظر تواناييهاي هوشي و فيزيكي (جسمي با هم متفاوت اند. اين ويژگي به نوبه  خود، باعث اختلاف در ثروت و قدرت مي شود. حال اين پرسش مطرح است كه آيا جامعه در مقابل اين نابرابريها چگونه عمل ميكند؟</a:t>
            </a:r>
            <a:r>
              <a:rPr lang="fa-IR" sz="2800" smtClean="0"/>
              <a:t>‌</a:t>
            </a:r>
            <a:r>
              <a:rPr lang="fa-IR" sz="2800" smtClean="0">
                <a:cs typeface="B Homa" pitchFamily="2" charset="-78"/>
              </a:rPr>
              <a:t>هاف استد از عبارت اختلاف قدرت استفاده كرد و آن را معياري به حساب آورد كه جامه برآن اساس مي پذيرد كه قدرت در سازمانها و موسسات، به صورتي نابرابر، توزيع شود. جامعه اي كه در آن اختلاف قدرت بسيار زياد است اين موضوع را مي پذيرد كه افراد درون سازمانهايش هم، از نظر قدرت اختلاف زيادي داشته باشند. كاركنان به مقامات بالاتر سازمان احترام بسيار زيادي مي گذارند. عنوان، رتبه و پايه در سازمان بار يا وزن زيادي دارد. </a:t>
            </a:r>
            <a:endParaRPr lang="en-US" sz="2800" smtClean="0">
              <a:cs typeface="B Homa" pitchFamily="2" charset="-78"/>
            </a:endParaRPr>
          </a:p>
        </p:txBody>
      </p:sp>
    </p:spTree>
  </p:cSld>
  <p:clrMapOvr>
    <a:masterClrMapping/>
  </p:clrMapOvr>
  <p:transition spd="med">
    <p:cover dir="u"/>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r" eaLnBrk="1" hangingPunct="1"/>
            <a:r>
              <a:rPr lang="fa-IR" smtClean="0">
                <a:cs typeface="B Homa" pitchFamily="2" charset="-78"/>
              </a:rPr>
              <a:t>داشتن اطمينان نسبي :‌</a:t>
            </a:r>
            <a:endParaRPr lang="en-US" smtClean="0">
              <a:cs typeface="B Homa" pitchFamily="2" charset="-78"/>
            </a:endParaRPr>
          </a:p>
        </p:txBody>
      </p:sp>
      <p:sp>
        <p:nvSpPr>
          <p:cNvPr id="65539" name="Rectangle 3"/>
          <p:cNvSpPr>
            <a:spLocks noGrp="1" noChangeArrowheads="1"/>
          </p:cNvSpPr>
          <p:nvPr>
            <p:ph type="body" idx="1"/>
          </p:nvPr>
        </p:nvSpPr>
        <p:spPr/>
        <p:txBody>
          <a:bodyPr/>
          <a:lstStyle/>
          <a:p>
            <a:pPr marL="0" indent="0" algn="justLow" eaLnBrk="1" hangingPunct="1">
              <a:buFontTx/>
              <a:buNone/>
            </a:pPr>
            <a:r>
              <a:rPr lang="fa-IR" sz="1600" smtClean="0">
                <a:cs typeface="B Homa" pitchFamily="2" charset="-78"/>
              </a:rPr>
              <a:t>ما در يك دنياي متزلزل و نامطمئن زندگي مي كنيم. آينده بسيار مبهم و ناشناخته است و هميشه چنين خواهد بود. جوامع در برابر اين عدم اطمينان واكنش متفاوتي از خود نشان ميدهند. در برخي از جوامع، افراد با اين عدم اطمينان سازش مي كنند. مدرم اين جوامع كم و بيش خطرپذيرند. آنان معمولا“ در برابر رفتارها يا عقيده هايي كه با ديدگاه خودشان متفاوت است بردباري و شكيبايي نشان مي دهند، زيرا آنها را ماية تهديد خود نمي پندارند. هاف استد آنها را « جوامع داراي اطمينان نسبي» ناميد كه از پديده عدم اطمينان فرار نمي كنند، يعني مردم به صورت نسبي، احساس امنيت مي كنند. كشورهايي چون سنگاپور و دانمارك در اين گروه قرار مي گيرند. </a:t>
            </a:r>
          </a:p>
          <a:p>
            <a:pPr marL="0" indent="0" algn="justLow" eaLnBrk="1" hangingPunct="1">
              <a:buFontTx/>
              <a:buNone/>
            </a:pPr>
            <a:r>
              <a:rPr lang="fa-IR" sz="1600" smtClean="0">
                <a:cs typeface="B Homa" pitchFamily="2" charset="-78"/>
              </a:rPr>
              <a:t>جامعه اي كه به شدت از پديده عدم اطمينان اجتناب مي كند، مردمش در اضطراب بسيار شديد به سر مي برند، و اين عدم اطمينان به صورت عصبانيت، فشار رواني و پرخاشگري ظاهر مي شود. در اين كشورها مقررات بسيار رسمي بر سازمانها حاكم است، به هيچ وجه نظرات و رفتارهاي مخالف را تحمل نمي كنند و اعضاي سازمانها با تمام توان ميكوشند تا به حقايق مطلق ايمان برسند. </a:t>
            </a:r>
            <a:endParaRPr lang="en-US" sz="1600" smtClean="0">
              <a:cs typeface="B Homa" pitchFamily="2" charset="-78"/>
            </a:endParaRPr>
          </a:p>
        </p:txBody>
      </p:sp>
    </p:spTree>
  </p:cSld>
  <p:clrMapOvr>
    <a:masterClrMapping/>
  </p:clrMapOvr>
  <p:transition spd="med">
    <p:cover dir="ld"/>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r" eaLnBrk="1" hangingPunct="1"/>
            <a:r>
              <a:rPr lang="fa-IR" sz="3600" smtClean="0">
                <a:latin typeface="DotumChe" panose="020B0609000101010101" pitchFamily="49" charset="-127"/>
                <a:cs typeface="B Homa" pitchFamily="2" charset="-78"/>
              </a:rPr>
              <a:t>مقايسه كيفيت با كميت در زندگي :</a:t>
            </a:r>
            <a:r>
              <a:rPr lang="fa-IR" sz="3600" smtClean="0">
                <a:latin typeface="DotumChe" panose="020B0609000101010101" pitchFamily="49" charset="-127"/>
              </a:rPr>
              <a:t>‌</a:t>
            </a:r>
            <a:endParaRPr lang="en-US" sz="3600" smtClean="0">
              <a:latin typeface="DotumChe" panose="020B0609000101010101" pitchFamily="49" charset="-127"/>
              <a:cs typeface="B Homa" pitchFamily="2" charset="-78"/>
            </a:endParaRPr>
          </a:p>
        </p:txBody>
      </p:sp>
      <p:sp>
        <p:nvSpPr>
          <p:cNvPr id="66563"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چهارمين بعد هم (مثل فردگرايي و جمع گرايي ) مسير دو طرفه يا جنبه هاي دوگانه دارد. در برخي از فرهنگها به كميت زندگي، ارزشهاي ابزاري، كسب پول و ثروت توجه ميشود. در برخي ديگر به كيفيت زندگي يعني بر وجود روابط و نشان دادن حساسيت به بهبود و رفاه ديگران تاكيد مي شود. </a:t>
            </a:r>
          </a:p>
          <a:p>
            <a:pPr marL="0" indent="0" algn="justLow" eaLnBrk="1" hangingPunct="1">
              <a:buFontTx/>
              <a:buNone/>
            </a:pPr>
            <a:r>
              <a:rPr lang="fa-IR" sz="2000" smtClean="0">
                <a:cs typeface="B Homa" pitchFamily="2" charset="-78"/>
              </a:rPr>
              <a:t>هاف استد مشاهده كرد كه در ژاپن و اتريش به كميت زندگي و در نروژ، سوئد، دانمارك و فنلاند به كميت زندگي توجه مي كنند. </a:t>
            </a:r>
            <a:endParaRPr lang="en-US" sz="2000" smtClean="0">
              <a:cs typeface="B Homa" pitchFamily="2" charset="-78"/>
            </a:endParaRPr>
          </a:p>
        </p:txBody>
      </p:sp>
    </p:spTree>
  </p:cSld>
  <p:clrMapOvr>
    <a:masterClrMapping/>
  </p:clrMapOvr>
  <p:transition spd="med">
    <p:cover dir="l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pPr algn="r" eaLnBrk="1" hangingPunct="1"/>
            <a:r>
              <a:rPr lang="fa-IR" smtClean="0">
                <a:cs typeface="B Homa" pitchFamily="2" charset="-78"/>
              </a:rPr>
              <a:t>واقعيت ضربة فرهنگي</a:t>
            </a:r>
            <a:r>
              <a:rPr lang="fa-IR" smtClean="0"/>
              <a:t> </a:t>
            </a:r>
            <a:endParaRPr lang="en-US" smtClean="0"/>
          </a:p>
        </p:txBody>
      </p:sp>
      <p:sp>
        <p:nvSpPr>
          <p:cNvPr id="2053" name="Rectangle 3"/>
          <p:cNvSpPr>
            <a:spLocks noGrp="1" noChangeArrowheads="1"/>
          </p:cNvSpPr>
          <p:nvPr>
            <p:ph type="body" sz="half" idx="1"/>
          </p:nvPr>
        </p:nvSpPr>
        <p:spPr>
          <a:xfrm>
            <a:off x="457200" y="1600200"/>
            <a:ext cx="8147050" cy="1036638"/>
          </a:xfrm>
        </p:spPr>
        <p:txBody>
          <a:bodyPr/>
          <a:lstStyle/>
          <a:p>
            <a:pPr marL="0" indent="0" algn="justLow" eaLnBrk="1" hangingPunct="1">
              <a:lnSpc>
                <a:spcPct val="80000"/>
              </a:lnSpc>
              <a:buFontTx/>
              <a:buNone/>
            </a:pPr>
            <a:r>
              <a:rPr lang="fa-IR" sz="1400" smtClean="0">
                <a:cs typeface="B Homa" pitchFamily="2" charset="-78"/>
              </a:rPr>
              <a:t>نقل و انتقال از كشوري به كشور ديگر موجب به وجود آمدن سردرگمي، گيجي و هيجانات شديد مي شود. كه ما آن را ضربه فرهنگي مي ناميم. </a:t>
            </a:r>
          </a:p>
          <a:p>
            <a:pPr marL="0" indent="0" algn="justLow" eaLnBrk="1" hangingPunct="1">
              <a:lnSpc>
                <a:spcPct val="80000"/>
              </a:lnSpc>
              <a:buFontTx/>
              <a:buNone/>
            </a:pPr>
            <a:r>
              <a:rPr lang="fa-IR" sz="1400" smtClean="0">
                <a:cs typeface="B Homa" pitchFamily="2" charset="-78"/>
              </a:rPr>
              <a:t>طبق تحقيقات انجام شده نمودار سازش در يك كشور خارجي (با توجه به چهار مرحله مشخص) به صورت حرف </a:t>
            </a:r>
            <a:r>
              <a:rPr lang="en-US" sz="1400" b="1" u="sng" smtClean="0">
                <a:cs typeface="B Homa" pitchFamily="2" charset="-78"/>
              </a:rPr>
              <a:t>U</a:t>
            </a:r>
            <a:r>
              <a:rPr lang="fa-IR" sz="1400" smtClean="0">
                <a:cs typeface="B Homa" pitchFamily="2" charset="-78"/>
              </a:rPr>
              <a:t> مي باشد. اين را در نمودار زير نشان داده ايم . </a:t>
            </a:r>
          </a:p>
          <a:p>
            <a:pPr marL="0" indent="0" algn="justLow" eaLnBrk="1" hangingPunct="1">
              <a:lnSpc>
                <a:spcPct val="80000"/>
              </a:lnSpc>
              <a:buFontTx/>
              <a:buNone/>
            </a:pPr>
            <a:endParaRPr lang="fa-IR" sz="1400" smtClean="0">
              <a:cs typeface="B Homa" pitchFamily="2" charset="-78"/>
            </a:endParaRPr>
          </a:p>
          <a:p>
            <a:pPr marL="0" indent="0" algn="justLow" eaLnBrk="1" hangingPunct="1">
              <a:lnSpc>
                <a:spcPct val="80000"/>
              </a:lnSpc>
              <a:buFontTx/>
              <a:buNone/>
            </a:pPr>
            <a:r>
              <a:rPr lang="fa-IR" sz="1400" smtClean="0">
                <a:cs typeface="B Homa" pitchFamily="2" charset="-78"/>
              </a:rPr>
              <a:t>							</a:t>
            </a:r>
          </a:p>
          <a:p>
            <a:pPr marL="0" indent="0" eaLnBrk="1" hangingPunct="1">
              <a:lnSpc>
                <a:spcPct val="80000"/>
              </a:lnSpc>
              <a:buFontTx/>
              <a:buNone/>
            </a:pPr>
            <a:r>
              <a:rPr lang="fa-IR" sz="1400" smtClean="0">
                <a:cs typeface="B Homa" pitchFamily="2" charset="-78"/>
              </a:rPr>
              <a:t> 	</a:t>
            </a:r>
          </a:p>
          <a:p>
            <a:pPr marL="0" indent="0" eaLnBrk="1" hangingPunct="1">
              <a:lnSpc>
                <a:spcPct val="80000"/>
              </a:lnSpc>
              <a:buFontTx/>
              <a:buNone/>
            </a:pPr>
            <a:endParaRPr lang="fa-IR" sz="1400" smtClean="0">
              <a:cs typeface="B Homa" pitchFamily="2" charset="-78"/>
            </a:endParaRPr>
          </a:p>
          <a:p>
            <a:pPr marL="0" indent="0" eaLnBrk="1" hangingPunct="1">
              <a:lnSpc>
                <a:spcPct val="80000"/>
              </a:lnSpc>
              <a:buFontTx/>
              <a:buNone/>
            </a:pPr>
            <a:endParaRPr lang="fa-IR" sz="1400" smtClean="0">
              <a:cs typeface="B Homa" pitchFamily="2" charset="-78"/>
            </a:endParaRPr>
          </a:p>
          <a:p>
            <a:pPr marL="0" indent="0" eaLnBrk="1" hangingPunct="1">
              <a:lnSpc>
                <a:spcPct val="80000"/>
              </a:lnSpc>
              <a:buFontTx/>
              <a:buNone/>
            </a:pPr>
            <a:r>
              <a:rPr lang="fa-IR" sz="1400" smtClean="0">
                <a:cs typeface="B Homa" pitchFamily="2" charset="-78"/>
              </a:rPr>
              <a:t>                                                                                                                                                        </a:t>
            </a:r>
          </a:p>
          <a:p>
            <a:pPr marL="0" indent="0" eaLnBrk="1" hangingPunct="1">
              <a:lnSpc>
                <a:spcPct val="80000"/>
              </a:lnSpc>
              <a:buFontTx/>
              <a:buNone/>
            </a:pPr>
            <a:endParaRPr lang="fa-IR" sz="1400" smtClean="0">
              <a:cs typeface="B Homa" pitchFamily="2" charset="-78"/>
            </a:endParaRPr>
          </a:p>
          <a:p>
            <a:pPr marL="0" indent="0" eaLnBrk="1" hangingPunct="1">
              <a:lnSpc>
                <a:spcPct val="80000"/>
              </a:lnSpc>
              <a:buFontTx/>
              <a:buNone/>
            </a:pPr>
            <a:r>
              <a:rPr lang="fa-IR" sz="1400" smtClean="0">
                <a:cs typeface="B Homa" pitchFamily="2" charset="-78"/>
              </a:rPr>
              <a:t>                                        </a:t>
            </a:r>
          </a:p>
          <a:p>
            <a:pPr marL="0" indent="0" eaLnBrk="1" hangingPunct="1">
              <a:lnSpc>
                <a:spcPct val="80000"/>
              </a:lnSpc>
              <a:buFontTx/>
              <a:buNone/>
            </a:pPr>
            <a:endParaRPr lang="fa-IR" sz="1400" smtClean="0">
              <a:cs typeface="B Homa" pitchFamily="2" charset="-78"/>
            </a:endParaRPr>
          </a:p>
          <a:p>
            <a:pPr marL="0" indent="0" eaLnBrk="1" hangingPunct="1">
              <a:lnSpc>
                <a:spcPct val="80000"/>
              </a:lnSpc>
              <a:buFontTx/>
              <a:buNone/>
            </a:pPr>
            <a:r>
              <a:rPr lang="fa-IR" sz="1400" smtClean="0">
                <a:cs typeface="B Homa" pitchFamily="2" charset="-78"/>
              </a:rPr>
              <a:t>                         </a:t>
            </a:r>
          </a:p>
          <a:p>
            <a:pPr marL="0" indent="0" eaLnBrk="1" hangingPunct="1">
              <a:lnSpc>
                <a:spcPct val="80000"/>
              </a:lnSpc>
              <a:buFontTx/>
              <a:buNone/>
            </a:pPr>
            <a:r>
              <a:rPr lang="fa-IR" sz="1400" smtClean="0">
                <a:cs typeface="B Homa" pitchFamily="2" charset="-78"/>
              </a:rPr>
              <a:t>                                                 </a:t>
            </a:r>
          </a:p>
          <a:p>
            <a:pPr marL="0" indent="0" algn="l" eaLnBrk="1" hangingPunct="1">
              <a:lnSpc>
                <a:spcPct val="80000"/>
              </a:lnSpc>
              <a:buFontTx/>
              <a:buNone/>
            </a:pPr>
            <a:r>
              <a:rPr lang="fa-IR" sz="1400" smtClean="0">
                <a:cs typeface="B Homa" pitchFamily="2" charset="-78"/>
              </a:rPr>
              <a:t>                          								</a:t>
            </a:r>
          </a:p>
          <a:p>
            <a:pPr marL="0" indent="0" algn="justLow" eaLnBrk="1" hangingPunct="1">
              <a:lnSpc>
                <a:spcPct val="80000"/>
              </a:lnSpc>
              <a:buFontTx/>
              <a:buNone/>
            </a:pPr>
            <a:endParaRPr lang="en-US" sz="1400" smtClean="0">
              <a:cs typeface="B Homa" pitchFamily="2" charset="-78"/>
            </a:endParaRPr>
          </a:p>
        </p:txBody>
      </p:sp>
      <p:graphicFrame>
        <p:nvGraphicFramePr>
          <p:cNvPr id="2050" name="Object 28"/>
          <p:cNvGraphicFramePr>
            <a:graphicFrameLocks noChangeAspect="1"/>
          </p:cNvGraphicFramePr>
          <p:nvPr>
            <p:ph sz="half" idx="2"/>
          </p:nvPr>
        </p:nvGraphicFramePr>
        <p:xfrm>
          <a:off x="482600" y="2781300"/>
          <a:ext cx="8216900" cy="3351213"/>
        </p:xfrm>
        <a:graphic>
          <a:graphicData uri="http://schemas.openxmlformats.org/presentationml/2006/ole">
            <mc:AlternateContent xmlns:mc="http://schemas.openxmlformats.org/markup-compatibility/2006">
              <mc:Choice xmlns:v="urn:schemas-microsoft-com:vml" Requires="v">
                <p:oleObj spid="_x0000_s2055" name="Chart" r:id="rId3" imgW="8220151" imgH="3352800" progId="MSGraph.Chart.8">
                  <p:embed followColorScheme="full"/>
                </p:oleObj>
              </mc:Choice>
              <mc:Fallback>
                <p:oleObj name="Chart" r:id="rId3" imgW="8220151" imgH="3352800" progId="MSGraph.Chart.8">
                  <p:embed followColorScheme="full"/>
                  <p:pic>
                    <p:nvPicPr>
                      <p:cNvPr id="0" name="Object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600" y="2781300"/>
                        <a:ext cx="8216900" cy="3351213"/>
                      </a:xfrm>
                      <a:prstGeom prst="rect">
                        <a:avLst/>
                      </a:prstGeom>
                    </p:spPr>
                  </p:pic>
                </p:oleObj>
              </mc:Fallback>
            </mc:AlternateContent>
          </a:graphicData>
        </a:graphic>
      </p:graphicFrame>
      <p:pic>
        <p:nvPicPr>
          <p:cNvPr id="2054" name="Picture 29" descr="scan00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2636838"/>
            <a:ext cx="7920038" cy="345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cover dir="ld"/>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r" eaLnBrk="1" hangingPunct="1"/>
            <a:r>
              <a:rPr lang="fa-IR" b="1" smtClean="0">
                <a:cs typeface="B Homa" pitchFamily="2" charset="-78"/>
              </a:rPr>
              <a:t>درون سازمان: نيروي كار ناهمگون</a:t>
            </a:r>
            <a:r>
              <a:rPr lang="fa-IR" smtClean="0"/>
              <a:t> </a:t>
            </a:r>
            <a:endParaRPr lang="en-US" smtClean="0"/>
          </a:p>
        </p:txBody>
      </p:sp>
      <p:sp>
        <p:nvSpPr>
          <p:cNvPr id="67587"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اينك به تفاوتهاي كساني كه درون سازمان مشغول اند، توجه ميكنيم. يعني به موضوع ناهمگوني نيروي كار مي پردازيم.</a:t>
            </a:r>
          </a:p>
          <a:p>
            <a:pPr marL="0" indent="0" algn="justLow" eaLnBrk="1" hangingPunct="1">
              <a:buFontTx/>
              <a:buNone/>
            </a:pPr>
            <a:r>
              <a:rPr lang="fa-IR" sz="2800" smtClean="0">
                <a:cs typeface="B Homa" pitchFamily="2" charset="-78"/>
              </a:rPr>
              <a:t>سازمانهايي كه بتوانند از نيروهاي كار گوناگون و نامتجانس استفاده كنند (يعني افراد از نظر جنس، نژاد، قوميت، سن، توانايي و از اين قبيل متفاوت باشند) مي توانند در صحنه رقابت افرادي را به كار بگيرند كه تفاوتهاي زيادي با هم دارند. </a:t>
            </a:r>
            <a:endParaRPr lang="en-US" sz="2800" smtClean="0">
              <a:cs typeface="B Homa" pitchFamily="2" charset="-78"/>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gn="r" eaLnBrk="1" hangingPunct="1"/>
            <a:r>
              <a:rPr lang="fa-IR" b="1" smtClean="0">
                <a:cs typeface="B Homa" pitchFamily="2" charset="-78"/>
              </a:rPr>
              <a:t>مراحل تكاملي :</a:t>
            </a:r>
            <a:r>
              <a:rPr lang="fa-IR" b="1" smtClean="0"/>
              <a:t>‌</a:t>
            </a:r>
            <a:endParaRPr lang="en-US" b="1" smtClean="0">
              <a:cs typeface="B Homa" pitchFamily="2" charset="-78"/>
            </a:endParaRPr>
          </a:p>
        </p:txBody>
      </p:sp>
      <p:sp>
        <p:nvSpPr>
          <p:cNvPr id="68611" name="Rectangle 3"/>
          <p:cNvSpPr>
            <a:spLocks noGrp="1" noChangeArrowheads="1"/>
          </p:cNvSpPr>
          <p:nvPr>
            <p:ph type="body" idx="1"/>
          </p:nvPr>
        </p:nvSpPr>
        <p:spPr/>
        <p:txBody>
          <a:bodyPr/>
          <a:lstStyle/>
          <a:p>
            <a:pPr marL="0" indent="0" algn="just" eaLnBrk="1" hangingPunct="1">
              <a:buFontTx/>
              <a:buNone/>
              <a:tabLst>
                <a:tab pos="0" algn="l"/>
              </a:tabLst>
            </a:pPr>
            <a:r>
              <a:rPr lang="fa-IR" sz="2800" smtClean="0">
                <a:cs typeface="B Homa" pitchFamily="2" charset="-78"/>
              </a:rPr>
              <a:t>در ظرف 30 سال گذشته سازمانها شاهد سير تكاملي كاركنان خود بوده اند. </a:t>
            </a:r>
            <a:endParaRPr lang="en-US" sz="2800" smtClean="0">
              <a:cs typeface="B Homa" pitchFamily="2" charset="-78"/>
            </a:endParaRPr>
          </a:p>
          <a:p>
            <a:pPr marL="0" indent="0" algn="ctr" eaLnBrk="1" hangingPunct="1">
              <a:buFontTx/>
              <a:buNone/>
              <a:tabLst>
                <a:tab pos="0" algn="l"/>
              </a:tabLst>
            </a:pPr>
            <a:r>
              <a:rPr lang="fa-IR" sz="2800" smtClean="0">
                <a:cs typeface="B Homa" pitchFamily="2" charset="-78"/>
              </a:rPr>
              <a:t>سير تكاملي و زاويه اي كه سازمانها به نيروي كار نگاه كرده اند</a:t>
            </a:r>
          </a:p>
          <a:p>
            <a:pPr marL="0" indent="0" eaLnBrk="1" hangingPunct="1">
              <a:buFontTx/>
              <a:buNone/>
              <a:tabLst>
                <a:tab pos="0" algn="l"/>
              </a:tabLst>
            </a:pPr>
            <a:endParaRPr lang="fa-IR" sz="2800" smtClean="0">
              <a:cs typeface="B Homa" pitchFamily="2" charset="-78"/>
            </a:endParaRPr>
          </a:p>
          <a:p>
            <a:pPr marL="0" indent="0" eaLnBrk="1" hangingPunct="1">
              <a:buFontTx/>
              <a:buNone/>
              <a:tabLst>
                <a:tab pos="0" algn="l"/>
              </a:tabLst>
            </a:pPr>
            <a:endParaRPr lang="en-US" sz="2800" smtClean="0">
              <a:cs typeface="B Homa" pitchFamily="2" charset="-78"/>
            </a:endParaRPr>
          </a:p>
        </p:txBody>
      </p:sp>
      <p:sp>
        <p:nvSpPr>
          <p:cNvPr id="68612" name="Rectangle 4"/>
          <p:cNvSpPr>
            <a:spLocks noChangeArrowheads="1"/>
          </p:cNvSpPr>
          <p:nvPr/>
        </p:nvSpPr>
        <p:spPr bwMode="auto">
          <a:xfrm>
            <a:off x="5292725" y="3419475"/>
            <a:ext cx="2159000" cy="941388"/>
          </a:xfrm>
          <a:prstGeom prst="rect">
            <a:avLst/>
          </a:prstGeom>
          <a:solidFill>
            <a:schemeClr val="folHlink"/>
          </a:solidFill>
          <a:ln w="28575" algn="ctr">
            <a:solidFill>
              <a:schemeClr val="tx1"/>
            </a:solidFill>
            <a:miter lim="800000"/>
            <a:headEnd/>
            <a:tailEnd/>
          </a:ln>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endParaRPr lang="fa-IR">
              <a:cs typeface="B Titr" pitchFamily="2" charset="-78"/>
            </a:endParaRPr>
          </a:p>
          <a:p>
            <a:pPr algn="ctr" eaLnBrk="1" hangingPunct="1"/>
            <a:r>
              <a:rPr lang="fa-IR" sz="1400" b="1"/>
              <a:t>متفاوت بودن خوب است </a:t>
            </a:r>
          </a:p>
          <a:p>
            <a:pPr algn="ctr" eaLnBrk="1" hangingPunct="1"/>
            <a:endParaRPr lang="en-US" sz="1400" b="1"/>
          </a:p>
        </p:txBody>
      </p:sp>
      <p:sp>
        <p:nvSpPr>
          <p:cNvPr id="68613" name="Rectangle 5"/>
          <p:cNvSpPr>
            <a:spLocks noChangeArrowheads="1"/>
          </p:cNvSpPr>
          <p:nvPr/>
        </p:nvSpPr>
        <p:spPr bwMode="auto">
          <a:xfrm>
            <a:off x="4572000" y="4356100"/>
            <a:ext cx="2159000" cy="941388"/>
          </a:xfrm>
          <a:prstGeom prst="rect">
            <a:avLst/>
          </a:prstGeom>
          <a:solidFill>
            <a:srgbClr val="FFFF00"/>
          </a:solidFill>
          <a:ln w="28575" algn="ctr">
            <a:solidFill>
              <a:schemeClr val="tx1"/>
            </a:solidFill>
            <a:miter lim="800000"/>
            <a:headEnd/>
            <a:tailEnd/>
          </a:ln>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endParaRPr lang="fa-IR">
              <a:cs typeface="B Titr" pitchFamily="2" charset="-78"/>
            </a:endParaRPr>
          </a:p>
          <a:p>
            <a:pPr algn="ctr" eaLnBrk="1" hangingPunct="1"/>
            <a:r>
              <a:rPr lang="fa-IR" sz="1400" b="1"/>
              <a:t>نيروي كار متفاوت است </a:t>
            </a:r>
          </a:p>
          <a:p>
            <a:pPr algn="ctr" eaLnBrk="1" hangingPunct="1"/>
            <a:endParaRPr lang="en-US" sz="1400" b="1"/>
          </a:p>
        </p:txBody>
      </p:sp>
      <p:sp>
        <p:nvSpPr>
          <p:cNvPr id="68614" name="Rectangle 6"/>
          <p:cNvSpPr>
            <a:spLocks noChangeArrowheads="1"/>
          </p:cNvSpPr>
          <p:nvPr/>
        </p:nvSpPr>
        <p:spPr bwMode="auto">
          <a:xfrm>
            <a:off x="3779838" y="5291138"/>
            <a:ext cx="2159000" cy="852487"/>
          </a:xfrm>
          <a:prstGeom prst="rect">
            <a:avLst/>
          </a:prstGeom>
          <a:solidFill>
            <a:srgbClr val="CCFF33"/>
          </a:solidFill>
          <a:ln w="28575" algn="ctr">
            <a:solidFill>
              <a:schemeClr val="tx1"/>
            </a:solidFill>
            <a:miter lim="800000"/>
            <a:headEnd/>
            <a:tailEnd/>
          </a:ln>
        </p:spPr>
        <p:txBody>
          <a:bodyPr anchor="ctr">
            <a:spAutoFit/>
          </a:bodyPr>
          <a:lstStyle>
            <a:lvl1pPr eaLnBrk="0" hangingPunct="0">
              <a:defRPr sz="1200">
                <a:solidFill>
                  <a:schemeClr val="tx1"/>
                </a:solidFill>
                <a:latin typeface="Arial" panose="020B0604020202020204" pitchFamily="34" charset="0"/>
                <a:cs typeface="B Homa" pitchFamily="2" charset="-78"/>
              </a:defRPr>
            </a:lvl1pPr>
            <a:lvl2pPr marL="742950" indent="-285750" eaLnBrk="0" hangingPunct="0">
              <a:defRPr sz="1200">
                <a:solidFill>
                  <a:schemeClr val="tx1"/>
                </a:solidFill>
                <a:latin typeface="Arial" panose="020B0604020202020204" pitchFamily="34" charset="0"/>
                <a:cs typeface="B Homa" pitchFamily="2" charset="-78"/>
              </a:defRPr>
            </a:lvl2pPr>
            <a:lvl3pPr marL="1143000" indent="-228600" eaLnBrk="0" hangingPunct="0">
              <a:defRPr sz="1200">
                <a:solidFill>
                  <a:schemeClr val="tx1"/>
                </a:solidFill>
                <a:latin typeface="Arial" panose="020B0604020202020204" pitchFamily="34" charset="0"/>
                <a:cs typeface="B Homa" pitchFamily="2" charset="-78"/>
              </a:defRPr>
            </a:lvl3pPr>
            <a:lvl4pPr marL="1600200" indent="-228600" eaLnBrk="0" hangingPunct="0">
              <a:defRPr sz="1200">
                <a:solidFill>
                  <a:schemeClr val="tx1"/>
                </a:solidFill>
                <a:latin typeface="Arial" panose="020B0604020202020204" pitchFamily="34" charset="0"/>
                <a:cs typeface="B Homa" pitchFamily="2" charset="-78"/>
              </a:defRPr>
            </a:lvl4pPr>
            <a:lvl5pPr marL="2057400" indent="-228600" eaLnBrk="0" hangingPunct="0">
              <a:defRPr sz="1200">
                <a:solidFill>
                  <a:schemeClr val="tx1"/>
                </a:solidFill>
                <a:latin typeface="Arial" panose="020B0604020202020204" pitchFamily="34" charset="0"/>
                <a:cs typeface="B Homa" pitchFamily="2" charset="-78"/>
              </a:defRPr>
            </a:lvl5pPr>
            <a:lvl6pPr marL="25146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6pPr>
            <a:lvl7pPr marL="29718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7pPr>
            <a:lvl8pPr marL="34290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8pPr>
            <a:lvl9pPr marL="3886200" indent="-228600" algn="r" rtl="1" eaLnBrk="0" fontAlgn="base" hangingPunct="0">
              <a:spcBef>
                <a:spcPct val="50000"/>
              </a:spcBef>
              <a:spcAft>
                <a:spcPct val="0"/>
              </a:spcAft>
              <a:defRPr sz="1200">
                <a:solidFill>
                  <a:schemeClr val="tx1"/>
                </a:solidFill>
                <a:latin typeface="Arial" panose="020B0604020202020204" pitchFamily="34" charset="0"/>
                <a:cs typeface="B Homa" pitchFamily="2" charset="-78"/>
              </a:defRPr>
            </a:lvl9pPr>
          </a:lstStyle>
          <a:p>
            <a:pPr algn="ctr" eaLnBrk="1" hangingPunct="1"/>
            <a:endParaRPr lang="fa-IR">
              <a:cs typeface="B Titr" pitchFamily="2" charset="-78"/>
            </a:endParaRPr>
          </a:p>
          <a:p>
            <a:pPr algn="ctr" eaLnBrk="1" hangingPunct="1"/>
            <a:r>
              <a:rPr lang="fa-IR" b="1"/>
              <a:t>هر كس مثل ديگري است </a:t>
            </a:r>
          </a:p>
          <a:p>
            <a:pPr algn="ctr" eaLnBrk="1" hangingPunct="1"/>
            <a:endParaRPr lang="en-US" b="1"/>
          </a:p>
        </p:txBody>
      </p:sp>
      <p:sp>
        <p:nvSpPr>
          <p:cNvPr id="68615" name="Line 7"/>
          <p:cNvSpPr>
            <a:spLocks noChangeShapeType="1"/>
          </p:cNvSpPr>
          <p:nvPr/>
        </p:nvSpPr>
        <p:spPr bwMode="auto">
          <a:xfrm flipV="1">
            <a:off x="3276600" y="3860800"/>
            <a:ext cx="1800225" cy="1296988"/>
          </a:xfrm>
          <a:prstGeom prst="line">
            <a:avLst/>
          </a:prstGeom>
          <a:noFill/>
          <a:ln w="9525">
            <a:solidFill>
              <a:schemeClr val="tx2"/>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Tree>
  </p:cSld>
  <p:clrMapOvr>
    <a:masterClrMapping/>
  </p:clrMapOvr>
  <p:transition spd="med">
    <p:cover dir="l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r" eaLnBrk="1" hangingPunct="1"/>
            <a:r>
              <a:rPr lang="fa-IR" smtClean="0">
                <a:cs typeface="B Homa" pitchFamily="2" charset="-78"/>
              </a:rPr>
              <a:t>برنامه كار انعطاف پذير </a:t>
            </a:r>
            <a:endParaRPr lang="en-US" smtClean="0">
              <a:cs typeface="B Homa" pitchFamily="2" charset="-78"/>
            </a:endParaRPr>
          </a:p>
        </p:txBody>
      </p:sp>
      <p:sp>
        <p:nvSpPr>
          <p:cNvPr id="69635"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سازماني كه بخواهد به صورتي موفقيت آميز امور كاركنان ناهمگون را اداره نمايد، بايد بر ميزان انعطاف پذيري خود بيفرايد. </a:t>
            </a:r>
            <a:endParaRPr lang="en-US" sz="2800" smtClean="0">
              <a:cs typeface="B Homa" pitchFamily="2" charset="-78"/>
            </a:endParaRPr>
          </a:p>
        </p:txBody>
      </p:sp>
    </p:spTree>
  </p:cSld>
  <p:clrMapOvr>
    <a:masterClrMapping/>
  </p:clrMapOvr>
  <p:transition spd="med">
    <p:cover dir="u"/>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lgn="r" eaLnBrk="1" hangingPunct="1"/>
            <a:r>
              <a:rPr lang="fa-IR" sz="3600" smtClean="0">
                <a:cs typeface="B Homa" pitchFamily="2" charset="-78"/>
              </a:rPr>
              <a:t>آموزش به نيروي كار ناهمگون</a:t>
            </a:r>
            <a:r>
              <a:rPr lang="fa-IR" smtClean="0"/>
              <a:t> </a:t>
            </a:r>
            <a:endParaRPr lang="en-US" smtClean="0"/>
          </a:p>
        </p:txBody>
      </p:sp>
      <p:sp>
        <p:nvSpPr>
          <p:cNvPr id="70659"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در اجراي برنامه هايي در زمينه آموزش نيروهاي كار ناهمگون(كه به فرهنگها، نژادها و اقليتهاي مختلف تعلق دارند) از بيشترين اهميت برخوردار است. معمولا“ آموزش اين افراد به عنوان محملي جهت افزايش آگاهي و ارائه نمونه يا الگو در مي آيد. مشاركت دادن افراد كه داراي ارزشهاي فردي مختلف هستند، در امور سازماني مستلزم درك متقابل افراد از يكديگر و ارائه الگو يا ديدگاههايي است كه به اصطلاح به صورت قالبي مي انديشند. </a:t>
            </a:r>
            <a:endParaRPr lang="en-US" sz="2400" smtClean="0">
              <a:cs typeface="B Homa" pitchFamily="2" charset="-78"/>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71682" name="Rectangle 3"/>
          <p:cNvSpPr>
            <a:spLocks noGrp="1" noChangeArrowheads="1"/>
          </p:cNvSpPr>
          <p:nvPr>
            <p:ph type="body" idx="1"/>
          </p:nvPr>
        </p:nvSpPr>
        <p:spPr>
          <a:xfrm>
            <a:off x="457200" y="549275"/>
            <a:ext cx="8229600" cy="4525963"/>
          </a:xfrm>
        </p:spPr>
        <p:txBody>
          <a:bodyPr/>
          <a:lstStyle/>
          <a:p>
            <a:pPr marL="0" indent="0" eaLnBrk="1" hangingPunct="1">
              <a:buFontTx/>
              <a:buNone/>
            </a:pPr>
            <a:endParaRPr lang="en-US" smtClean="0"/>
          </a:p>
          <a:p>
            <a:pPr marL="0" indent="0" eaLnBrk="1" hangingPunct="1">
              <a:buFontTx/>
              <a:buNone/>
            </a:pPr>
            <a:endParaRPr lang="en-US" smtClean="0"/>
          </a:p>
          <a:p>
            <a:pPr marL="0" indent="0" eaLnBrk="1" hangingPunct="1">
              <a:buFontTx/>
              <a:buNone/>
            </a:pPr>
            <a:endParaRPr lang="en-US" smtClean="0"/>
          </a:p>
          <a:p>
            <a:pPr marL="0" indent="0" algn="ctr" eaLnBrk="1" hangingPunct="1">
              <a:buFontTx/>
              <a:buNone/>
            </a:pPr>
            <a:r>
              <a:rPr lang="fa-IR" sz="6000" b="1" smtClean="0">
                <a:cs typeface="B Homa" pitchFamily="2" charset="-78"/>
              </a:rPr>
              <a:t>مباني رفتار فردي </a:t>
            </a:r>
            <a:endParaRPr lang="en-US" sz="6000" b="1" smtClean="0">
              <a:cs typeface="B Homa" pitchFamily="2" charset="-78"/>
            </a:endParaRPr>
          </a:p>
          <a:p>
            <a:pPr marL="0" indent="0" eaLnBrk="1" hangingPunct="1">
              <a:buFontTx/>
              <a:buNone/>
            </a:pPr>
            <a:endParaRPr lang="en-US" sz="6000" b="1" smtClean="0">
              <a:cs typeface="B Homa" pitchFamily="2" charset="-78"/>
            </a:endParaRPr>
          </a:p>
          <a:p>
            <a:pPr marL="0" indent="0" eaLnBrk="1" hangingPunct="1">
              <a:buFontTx/>
              <a:buNone/>
            </a:pPr>
            <a:endParaRPr lang="en-US" smtClean="0"/>
          </a:p>
        </p:txBody>
      </p:sp>
    </p:spTree>
  </p:cSld>
  <p:clrMapOvr>
    <a:masterClrMapping/>
  </p:clrMapOvr>
  <p:transition spd="med">
    <p:blinds/>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27038"/>
            <a:ext cx="8229600" cy="942975"/>
          </a:xfrm>
        </p:spPr>
        <p:txBody>
          <a:bodyPr/>
          <a:lstStyle/>
          <a:p>
            <a:pPr algn="r" eaLnBrk="1" hangingPunct="1"/>
            <a:r>
              <a:rPr lang="fa-IR" sz="1600" b="1" smtClean="0">
                <a:solidFill>
                  <a:srgbClr val="000000"/>
                </a:solidFill>
                <a:cs typeface="B Homa" pitchFamily="2" charset="-78"/>
              </a:rPr>
              <a:t>بخش اول :</a:t>
            </a:r>
            <a:br>
              <a:rPr lang="fa-IR" sz="1600" b="1" smtClean="0">
                <a:solidFill>
                  <a:srgbClr val="000000"/>
                </a:solidFill>
                <a:cs typeface="B Homa" pitchFamily="2" charset="-78"/>
              </a:rPr>
            </a:br>
            <a:r>
              <a:rPr lang="fa-IR" sz="1600" smtClean="0">
                <a:solidFill>
                  <a:srgbClr val="000000"/>
                </a:solidFill>
                <a:cs typeface="B Homa" pitchFamily="2" charset="-78"/>
              </a:rPr>
              <a:t>	1 – رفتار سازماني چيست ؟</a:t>
            </a:r>
            <a:br>
              <a:rPr lang="fa-IR" sz="1600" smtClean="0">
                <a:solidFill>
                  <a:srgbClr val="000000"/>
                </a:solidFill>
                <a:cs typeface="B Homa" pitchFamily="2" charset="-78"/>
              </a:rPr>
            </a:br>
            <a:r>
              <a:rPr lang="fa-IR" sz="1600" smtClean="0">
                <a:solidFill>
                  <a:srgbClr val="000000"/>
                </a:solidFill>
                <a:cs typeface="B Homa" pitchFamily="2" charset="-78"/>
              </a:rPr>
              <a:t>	2 – واكنش در برابر تفاوت فرهنگها در جهان</a:t>
            </a:r>
            <a:r>
              <a:rPr lang="fa-IR" sz="1600" smtClean="0">
                <a:solidFill>
                  <a:srgbClr val="000000"/>
                </a:solidFill>
              </a:rPr>
              <a:t> </a:t>
            </a:r>
            <a:br>
              <a:rPr lang="fa-IR" sz="1600" smtClean="0">
                <a:solidFill>
                  <a:srgbClr val="000000"/>
                </a:solidFill>
              </a:rPr>
            </a:br>
            <a:endParaRPr lang="en-US" sz="1600" smtClean="0">
              <a:solidFill>
                <a:srgbClr val="000000"/>
              </a:solidFill>
            </a:endParaRPr>
          </a:p>
        </p:txBody>
      </p:sp>
      <p:sp>
        <p:nvSpPr>
          <p:cNvPr id="10243" name="Rectangle 3"/>
          <p:cNvSpPr>
            <a:spLocks noGrp="1" noChangeArrowheads="1"/>
          </p:cNvSpPr>
          <p:nvPr>
            <p:ph type="subTitle" idx="4294967295"/>
          </p:nvPr>
        </p:nvSpPr>
        <p:spPr>
          <a:xfrm>
            <a:off x="836613" y="1557338"/>
            <a:ext cx="7696200" cy="1592262"/>
          </a:xfrm>
        </p:spPr>
        <p:txBody>
          <a:bodyPr/>
          <a:lstStyle/>
          <a:p>
            <a:pPr marL="0" indent="0" eaLnBrk="1" hangingPunct="1">
              <a:lnSpc>
                <a:spcPct val="80000"/>
              </a:lnSpc>
              <a:buFontTx/>
              <a:buNone/>
            </a:pPr>
            <a:r>
              <a:rPr lang="fa-IR" sz="1800" smtClean="0">
                <a:solidFill>
                  <a:srgbClr val="000000"/>
                </a:solidFill>
                <a:cs typeface="B Homa" pitchFamily="2" charset="-78"/>
              </a:rPr>
              <a:t>بخش دوم : فرد</a:t>
            </a:r>
          </a:p>
          <a:p>
            <a:pPr marL="0" indent="0" eaLnBrk="1" hangingPunct="1">
              <a:lnSpc>
                <a:spcPct val="80000"/>
              </a:lnSpc>
              <a:buFontTx/>
              <a:buNone/>
            </a:pPr>
            <a:r>
              <a:rPr lang="fa-IR" sz="1800" smtClean="0">
                <a:solidFill>
                  <a:srgbClr val="000000"/>
                </a:solidFill>
                <a:cs typeface="B Homa" pitchFamily="2" charset="-78"/>
              </a:rPr>
              <a:t>	</a:t>
            </a:r>
            <a:r>
              <a:rPr lang="fa-IR" sz="1600" smtClean="0">
                <a:solidFill>
                  <a:srgbClr val="000000"/>
                </a:solidFill>
                <a:cs typeface="B Homa" pitchFamily="2" charset="-78"/>
              </a:rPr>
              <a:t>1 – مباني رفتار فردي </a:t>
            </a:r>
          </a:p>
          <a:p>
            <a:pPr marL="0" indent="0" eaLnBrk="1" hangingPunct="1">
              <a:lnSpc>
                <a:spcPct val="80000"/>
              </a:lnSpc>
              <a:buFontTx/>
              <a:buNone/>
            </a:pPr>
            <a:r>
              <a:rPr lang="fa-IR" sz="1600" smtClean="0">
                <a:solidFill>
                  <a:srgbClr val="000000"/>
                </a:solidFill>
                <a:cs typeface="B Homa" pitchFamily="2" charset="-78"/>
              </a:rPr>
              <a:t>	2 – ادراك و تصميم گيري فردي </a:t>
            </a:r>
          </a:p>
          <a:p>
            <a:pPr marL="0" indent="0" eaLnBrk="1" hangingPunct="1">
              <a:lnSpc>
                <a:spcPct val="80000"/>
              </a:lnSpc>
              <a:buFontTx/>
              <a:buNone/>
            </a:pPr>
            <a:r>
              <a:rPr lang="fa-IR" sz="1600" smtClean="0">
                <a:solidFill>
                  <a:srgbClr val="000000"/>
                </a:solidFill>
                <a:cs typeface="B Homa" pitchFamily="2" charset="-78"/>
              </a:rPr>
              <a:t>	3 – ارزشها، نگرشها و رضايت شغلي </a:t>
            </a:r>
          </a:p>
          <a:p>
            <a:pPr marL="0" indent="0" eaLnBrk="1" hangingPunct="1">
              <a:lnSpc>
                <a:spcPct val="80000"/>
              </a:lnSpc>
              <a:buFontTx/>
              <a:buNone/>
            </a:pPr>
            <a:r>
              <a:rPr lang="fa-IR" sz="1600" smtClean="0">
                <a:solidFill>
                  <a:srgbClr val="000000"/>
                </a:solidFill>
                <a:cs typeface="B Homa" pitchFamily="2" charset="-78"/>
              </a:rPr>
              <a:t>	4 – مفاهيم اصلي انگيزش </a:t>
            </a:r>
          </a:p>
          <a:p>
            <a:pPr marL="0" indent="0" eaLnBrk="1" hangingPunct="1">
              <a:lnSpc>
                <a:spcPct val="80000"/>
              </a:lnSpc>
              <a:buFontTx/>
              <a:buNone/>
            </a:pPr>
            <a:r>
              <a:rPr lang="fa-IR" sz="1600" smtClean="0">
                <a:solidFill>
                  <a:srgbClr val="000000"/>
                </a:solidFill>
                <a:cs typeface="B Homa" pitchFamily="2" charset="-78"/>
              </a:rPr>
              <a:t>	5 – انگيزش، از مفاهيم تا كاربرد </a:t>
            </a:r>
          </a:p>
          <a:p>
            <a:pPr marL="0" indent="0" eaLnBrk="1" hangingPunct="1">
              <a:lnSpc>
                <a:spcPct val="80000"/>
              </a:lnSpc>
              <a:buFontTx/>
              <a:buNone/>
            </a:pPr>
            <a:r>
              <a:rPr lang="fa-IR" sz="1600" b="1" smtClean="0">
                <a:solidFill>
                  <a:srgbClr val="000000"/>
                </a:solidFill>
                <a:cs typeface="B Homa" pitchFamily="2" charset="-78"/>
              </a:rPr>
              <a:t>بخش سوم : گروه </a:t>
            </a:r>
          </a:p>
          <a:p>
            <a:pPr marL="0" indent="0" eaLnBrk="1" hangingPunct="1">
              <a:lnSpc>
                <a:spcPct val="80000"/>
              </a:lnSpc>
              <a:buFontTx/>
              <a:buNone/>
            </a:pPr>
            <a:r>
              <a:rPr lang="fa-IR" sz="1600" smtClean="0">
                <a:solidFill>
                  <a:srgbClr val="000000"/>
                </a:solidFill>
                <a:cs typeface="B Homa" pitchFamily="2" charset="-78"/>
              </a:rPr>
              <a:t>	1 – مباني رفتار گروهي </a:t>
            </a:r>
          </a:p>
          <a:p>
            <a:pPr marL="0" indent="0" eaLnBrk="1" hangingPunct="1">
              <a:lnSpc>
                <a:spcPct val="80000"/>
              </a:lnSpc>
              <a:buFontTx/>
              <a:buNone/>
            </a:pPr>
            <a:r>
              <a:rPr lang="fa-IR" sz="1600" smtClean="0">
                <a:solidFill>
                  <a:srgbClr val="000000"/>
                </a:solidFill>
                <a:cs typeface="B Homa" pitchFamily="2" charset="-78"/>
              </a:rPr>
              <a:t>	2 – درك تيم </a:t>
            </a:r>
          </a:p>
          <a:p>
            <a:pPr marL="0" indent="0" eaLnBrk="1" hangingPunct="1">
              <a:lnSpc>
                <a:spcPct val="80000"/>
              </a:lnSpc>
              <a:buFontTx/>
              <a:buNone/>
            </a:pPr>
            <a:r>
              <a:rPr lang="fa-IR" sz="1600" smtClean="0">
                <a:solidFill>
                  <a:srgbClr val="000000"/>
                </a:solidFill>
                <a:cs typeface="B Homa" pitchFamily="2" charset="-78"/>
              </a:rPr>
              <a:t>	3 – ارتباطات </a:t>
            </a:r>
          </a:p>
          <a:p>
            <a:pPr marL="0" indent="0" eaLnBrk="1" hangingPunct="1">
              <a:lnSpc>
                <a:spcPct val="80000"/>
              </a:lnSpc>
              <a:buFontTx/>
              <a:buNone/>
            </a:pPr>
            <a:r>
              <a:rPr lang="fa-IR" sz="1600" smtClean="0">
                <a:solidFill>
                  <a:srgbClr val="000000"/>
                </a:solidFill>
                <a:cs typeface="B Homa" pitchFamily="2" charset="-78"/>
              </a:rPr>
              <a:t>	4 – رهبري </a:t>
            </a:r>
          </a:p>
          <a:p>
            <a:pPr marL="0" indent="0" eaLnBrk="1" hangingPunct="1">
              <a:lnSpc>
                <a:spcPct val="80000"/>
              </a:lnSpc>
              <a:buFontTx/>
              <a:buNone/>
            </a:pPr>
            <a:r>
              <a:rPr lang="fa-IR" sz="1600" smtClean="0">
                <a:solidFill>
                  <a:srgbClr val="000000"/>
                </a:solidFill>
                <a:cs typeface="B Homa" pitchFamily="2" charset="-78"/>
              </a:rPr>
              <a:t>	5 – قدرت و سياست </a:t>
            </a:r>
          </a:p>
          <a:p>
            <a:pPr marL="0" indent="0" eaLnBrk="1" hangingPunct="1">
              <a:lnSpc>
                <a:spcPct val="80000"/>
              </a:lnSpc>
              <a:buFontTx/>
              <a:buNone/>
            </a:pPr>
            <a:r>
              <a:rPr lang="fa-IR" sz="1600" smtClean="0">
                <a:solidFill>
                  <a:srgbClr val="000000"/>
                </a:solidFill>
                <a:cs typeface="B Homa" pitchFamily="2" charset="-78"/>
              </a:rPr>
              <a:t>	6 – تعارض، مذاكره و رفتار بين گروهي</a:t>
            </a:r>
            <a:r>
              <a:rPr lang="fa-IR" sz="1600" smtClean="0">
                <a:cs typeface="B Homa" pitchFamily="2" charset="-78"/>
              </a:rPr>
              <a:t>  </a:t>
            </a:r>
          </a:p>
          <a:p>
            <a:pPr marL="0" indent="0" eaLnBrk="1" hangingPunct="1">
              <a:lnSpc>
                <a:spcPct val="80000"/>
              </a:lnSpc>
              <a:buFontTx/>
              <a:buNone/>
            </a:pPr>
            <a:r>
              <a:rPr lang="fa-IR" sz="1600" b="1" smtClean="0">
                <a:solidFill>
                  <a:srgbClr val="000000"/>
                </a:solidFill>
                <a:cs typeface="B Homa" pitchFamily="2" charset="-78"/>
              </a:rPr>
              <a:t>بخش چهارم : سيستم سازماني</a:t>
            </a:r>
            <a:r>
              <a:rPr lang="fa-IR" sz="1600" smtClean="0">
                <a:solidFill>
                  <a:srgbClr val="000000"/>
                </a:solidFill>
                <a:cs typeface="B Homa" pitchFamily="2" charset="-78"/>
              </a:rPr>
              <a:t> </a:t>
            </a:r>
          </a:p>
          <a:p>
            <a:pPr marL="0" indent="0" eaLnBrk="1" hangingPunct="1">
              <a:lnSpc>
                <a:spcPct val="80000"/>
              </a:lnSpc>
              <a:buFontTx/>
              <a:buNone/>
            </a:pPr>
            <a:r>
              <a:rPr lang="fa-IR" sz="1600" smtClean="0">
                <a:solidFill>
                  <a:srgbClr val="000000"/>
                </a:solidFill>
                <a:cs typeface="B Homa" pitchFamily="2" charset="-78"/>
              </a:rPr>
              <a:t>	1 – مباني ساختار سازماني </a:t>
            </a:r>
          </a:p>
          <a:p>
            <a:pPr marL="0" indent="0" eaLnBrk="1" hangingPunct="1">
              <a:lnSpc>
                <a:spcPct val="80000"/>
              </a:lnSpc>
              <a:buFontTx/>
              <a:buNone/>
            </a:pPr>
            <a:r>
              <a:rPr lang="fa-IR" sz="1600" smtClean="0">
                <a:solidFill>
                  <a:srgbClr val="000000"/>
                </a:solidFill>
                <a:cs typeface="B Homa" pitchFamily="2" charset="-78"/>
              </a:rPr>
              <a:t>	2 – تكنولوژي، طراحي شغل و تنش كاري </a:t>
            </a:r>
          </a:p>
          <a:p>
            <a:pPr marL="0" indent="0" eaLnBrk="1" hangingPunct="1">
              <a:lnSpc>
                <a:spcPct val="80000"/>
              </a:lnSpc>
              <a:buFontTx/>
              <a:buNone/>
            </a:pPr>
            <a:r>
              <a:rPr lang="fa-IR" sz="1600" smtClean="0">
                <a:solidFill>
                  <a:srgbClr val="000000"/>
                </a:solidFill>
                <a:cs typeface="B Homa" pitchFamily="2" charset="-78"/>
              </a:rPr>
              <a:t>	3 – منابع انساني، سياستها</a:t>
            </a:r>
            <a:r>
              <a:rPr lang="fa-IR" sz="1600" smtClean="0">
                <a:cs typeface="B Homa" pitchFamily="2" charset="-78"/>
              </a:rPr>
              <a:t> </a:t>
            </a:r>
            <a:r>
              <a:rPr lang="fa-IR" sz="1600" smtClean="0">
                <a:solidFill>
                  <a:srgbClr val="000000"/>
                </a:solidFill>
                <a:cs typeface="B Homa" pitchFamily="2" charset="-78"/>
              </a:rPr>
              <a:t>و رويه ها</a:t>
            </a:r>
          </a:p>
          <a:p>
            <a:pPr marL="0" indent="0" eaLnBrk="1" hangingPunct="1">
              <a:lnSpc>
                <a:spcPct val="80000"/>
              </a:lnSpc>
              <a:buFontTx/>
              <a:buNone/>
            </a:pPr>
            <a:r>
              <a:rPr lang="fa-IR" sz="1600" b="1" smtClean="0">
                <a:solidFill>
                  <a:srgbClr val="000000"/>
                </a:solidFill>
                <a:cs typeface="B Homa" pitchFamily="2" charset="-78"/>
              </a:rPr>
              <a:t>بخش پنجم : پويايي سازماني</a:t>
            </a:r>
            <a:r>
              <a:rPr lang="fa-IR" sz="1600" smtClean="0">
                <a:solidFill>
                  <a:srgbClr val="000000"/>
                </a:solidFill>
                <a:cs typeface="B Homa" pitchFamily="2" charset="-78"/>
              </a:rPr>
              <a:t> </a:t>
            </a:r>
          </a:p>
          <a:p>
            <a:pPr marL="0" indent="0" eaLnBrk="1" hangingPunct="1">
              <a:lnSpc>
                <a:spcPct val="80000"/>
              </a:lnSpc>
              <a:buFontTx/>
              <a:buNone/>
            </a:pPr>
            <a:r>
              <a:rPr lang="fa-IR" sz="1600" smtClean="0">
                <a:solidFill>
                  <a:srgbClr val="000000"/>
                </a:solidFill>
                <a:cs typeface="B Homa" pitchFamily="2" charset="-78"/>
              </a:rPr>
              <a:t>	1 – تغيير و تحول سازماني</a:t>
            </a:r>
            <a:r>
              <a:rPr lang="fa-IR" sz="1800" smtClean="0">
                <a:cs typeface="B Homa" pitchFamily="2" charset="-78"/>
              </a:rPr>
              <a:t> </a:t>
            </a:r>
            <a:endParaRPr lang="en-US" sz="1800" smtClean="0">
              <a:cs typeface="B Homa" pitchFamily="2" charset="-78"/>
            </a:endParaRPr>
          </a:p>
        </p:txBody>
      </p:sp>
    </p:spTree>
  </p:cSld>
  <p:clrMapOvr>
    <a:masterClrMapping/>
  </p:clrMapOvr>
  <p:transition spd="slow">
    <p:zoom dir="in"/>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72706" name="Rectangle 3"/>
          <p:cNvSpPr>
            <a:spLocks noGrp="1" noChangeArrowheads="1"/>
          </p:cNvSpPr>
          <p:nvPr>
            <p:ph type="body" idx="1"/>
          </p:nvPr>
        </p:nvSpPr>
        <p:spPr>
          <a:xfrm>
            <a:off x="457200" y="981075"/>
            <a:ext cx="8229600" cy="4525963"/>
          </a:xfrm>
        </p:spPr>
        <p:txBody>
          <a:bodyPr/>
          <a:lstStyle/>
          <a:p>
            <a:pPr marL="0" indent="0" eaLnBrk="1" hangingPunct="1">
              <a:buFontTx/>
              <a:buNone/>
            </a:pPr>
            <a:endParaRPr lang="fa-IR" smtClean="0"/>
          </a:p>
          <a:p>
            <a:pPr marL="0" indent="0" eaLnBrk="1" hangingPunct="1">
              <a:buFontTx/>
              <a:buNone/>
            </a:pPr>
            <a:endParaRPr lang="fa-IR" smtClean="0"/>
          </a:p>
          <a:p>
            <a:pPr marL="0" indent="0" eaLnBrk="1" hangingPunct="1">
              <a:buFontTx/>
              <a:buNone/>
            </a:pPr>
            <a:endParaRPr lang="fa-IR" smtClean="0"/>
          </a:p>
          <a:p>
            <a:pPr marL="0" indent="0" eaLnBrk="1" hangingPunct="1">
              <a:buFontTx/>
              <a:buNone/>
            </a:pPr>
            <a:endParaRPr lang="fa-IR" smtClean="0"/>
          </a:p>
          <a:p>
            <a:pPr marL="0" indent="0" algn="ctr" eaLnBrk="1" hangingPunct="1">
              <a:buFontTx/>
              <a:buNone/>
            </a:pPr>
            <a:r>
              <a:rPr lang="fa-IR" sz="5400" b="1" smtClean="0">
                <a:cs typeface="B Homa" pitchFamily="2" charset="-78"/>
              </a:rPr>
              <a:t>ويژگيهاي زندگينامه اي </a:t>
            </a:r>
            <a:endParaRPr lang="en-US" sz="5400" b="1" smtClean="0">
              <a:cs typeface="B Homa" pitchFamily="2" charset="-78"/>
            </a:endParaRPr>
          </a:p>
        </p:txBody>
      </p:sp>
    </p:spTree>
  </p:cSld>
  <p:clrMapOvr>
    <a:masterClrMapping/>
  </p:clrMapOvr>
  <p:transition spd="med">
    <p:blinds dir="vert"/>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lgn="r" eaLnBrk="1" hangingPunct="1"/>
            <a:r>
              <a:rPr lang="fa-IR" b="1" smtClean="0">
                <a:cs typeface="B Homa" pitchFamily="2" charset="-78"/>
              </a:rPr>
              <a:t>سن :</a:t>
            </a:r>
            <a:r>
              <a:rPr lang="fa-IR" smtClean="0"/>
              <a:t> </a:t>
            </a:r>
            <a:endParaRPr lang="en-US" smtClean="0"/>
          </a:p>
        </p:txBody>
      </p:sp>
      <p:sp>
        <p:nvSpPr>
          <p:cNvPr id="73731"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رابطه بين سن و عملكرد از جمله مسائلي است كه در دو دهه گذشته مورد توجه بوده است. چرا؟ دست كم در اين باره سه دليل وجود دارد. اول اينكه باور همگان بر اين است كه با بالارفتن سن، ميزان عملكرد كاهش مي يابد. صرف نظر از درستي يا نادرستي اين گفتار، تعداد زيادي اين را باور دارند و بدين گونه عمل مي كنند. دوم اينكه، واقعيت اين است كه به تدريج نيروي كار سالخورده تر مي شود. </a:t>
            </a:r>
          </a:p>
          <a:p>
            <a:pPr marL="0" indent="0" algn="justLow" eaLnBrk="1" hangingPunct="1">
              <a:buFontTx/>
              <a:buNone/>
            </a:pPr>
            <a:r>
              <a:rPr lang="fa-IR" sz="2000" smtClean="0">
                <a:cs typeface="B Homa" pitchFamily="2" charset="-78"/>
              </a:rPr>
              <a:t>اينك، در اين زمينه به موضوع ديگري مي پردازيم و مدرك ديگري را ارائه مي كنيم. آيا واقعا“ سن افراد بر جابه جايي، غيبت، بهره وري و رضايت شغلي كاركنان اثراتي دارد؟</a:t>
            </a:r>
          </a:p>
          <a:p>
            <a:pPr marL="0" indent="0" algn="justLow" eaLnBrk="1" hangingPunct="1">
              <a:buFontTx/>
              <a:buNone/>
            </a:pPr>
            <a:r>
              <a:rPr lang="fa-IR" sz="2000" smtClean="0">
                <a:cs typeface="B Homa" pitchFamily="2" charset="-78"/>
              </a:rPr>
              <a:t>هر قدر سن كارمند بالاتر رود، احتمال كمتري هست كه او شغل يا كار خود را ترك كند. اين نتيجة چشمگيري است كه در تحقيقات مربوط به رابطة بين سن و جابجائي افراد به دست آمده است. </a:t>
            </a:r>
          </a:p>
          <a:p>
            <a:pPr marL="0" indent="0" algn="justLow" eaLnBrk="1" hangingPunct="1">
              <a:buFontTx/>
              <a:buNone/>
            </a:pPr>
            <a:r>
              <a:rPr lang="fa-IR" sz="2000" smtClean="0">
                <a:cs typeface="B Homa" pitchFamily="2" charset="-78"/>
              </a:rPr>
              <a:t>آخرين مطلب رابطه بين سن و رضايت شغلي است. مدارك بسيار زيادي وجود دارد، مبني بر اينكه بين سن و رضايت شغلي فرد يك رابطة مثبت برقرار است كه تا حدود 60 سالگي حفظ ميشود.    </a:t>
            </a:r>
            <a:endParaRPr lang="en-US" sz="2000" smtClean="0">
              <a:cs typeface="B Homa" pitchFamily="2" charset="-7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lgn="r" eaLnBrk="1" hangingPunct="1"/>
            <a:r>
              <a:rPr lang="fa-IR" smtClean="0">
                <a:cs typeface="B Homa" pitchFamily="2" charset="-78"/>
              </a:rPr>
              <a:t>جنس :</a:t>
            </a:r>
            <a:r>
              <a:rPr lang="fa-IR" smtClean="0"/>
              <a:t>‌</a:t>
            </a:r>
            <a:endParaRPr lang="en-US" smtClean="0">
              <a:cs typeface="B Homa" pitchFamily="2" charset="-78"/>
            </a:endParaRPr>
          </a:p>
        </p:txBody>
      </p:sp>
      <p:sp>
        <p:nvSpPr>
          <p:cNvPr id="74755"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يكي از موضوعهايي كه بيشترين مباحث را پيرامون خود برانگيخته است، مساله مقايسه عملكرد زنان و مردان است. تاكنون در اين خصوص نظرهايي ابراز و حتي افسانه هايي هم نقل شده است. در اين بخش برآنيم تا حاصل تحقيقات به عمل آمده در اين باره را مورد بررسي قرار دهيم.</a:t>
            </a:r>
          </a:p>
          <a:p>
            <a:pPr marL="0" indent="0" algn="justLow" eaLnBrk="1" hangingPunct="1">
              <a:buFontTx/>
              <a:buNone/>
            </a:pPr>
            <a:r>
              <a:rPr lang="fa-IR" sz="2000" smtClean="0">
                <a:cs typeface="B Homa" pitchFamily="2" charset="-78"/>
              </a:rPr>
              <a:t>مدارك بدست آمده نشان مي دهد كه بين مرد و زن هيچ تفاوت مهمي وجود ندارد كه بر عملكرد آنان اثر گذارد.براي مثال بين زن و مرد از نظر توان فردي، انگيزش، رهبري، يادگيري يا سازش با ديگران هيچ تفاوت فاحش و ايستايي وجود ندارد.    </a:t>
            </a:r>
          </a:p>
          <a:p>
            <a:pPr marL="0" indent="0" algn="justLow" eaLnBrk="1" hangingPunct="1">
              <a:buFontTx/>
              <a:buNone/>
            </a:pPr>
            <a:r>
              <a:rPr lang="fa-IR" sz="2000" smtClean="0">
                <a:cs typeface="B Homa" pitchFamily="2" charset="-78"/>
              </a:rPr>
              <a:t>توجيه منطقي آن هم روشن است. چون از گذشته هاي دور، مسئوليت خانه و خانواده بر عهده زنان بوده است. </a:t>
            </a:r>
            <a:endParaRPr lang="en-US" sz="2000" smtClean="0">
              <a:cs typeface="B Homa" pitchFamily="2" charset="-78"/>
            </a:endParaRPr>
          </a:p>
        </p:txBody>
      </p:sp>
    </p:spTree>
  </p:cSld>
  <p:clrMapOvr>
    <a:masterClrMapping/>
  </p:clrMapOvr>
  <p:transition spd="med">
    <p:zoom dir="in"/>
  </p:transition>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lgn="r" eaLnBrk="1" hangingPunct="1"/>
            <a:r>
              <a:rPr lang="fa-IR" smtClean="0">
                <a:cs typeface="B Homa" pitchFamily="2" charset="-78"/>
              </a:rPr>
              <a:t>وضع زناشوئي </a:t>
            </a:r>
            <a:endParaRPr lang="en-US" smtClean="0">
              <a:cs typeface="B Homa" pitchFamily="2" charset="-78"/>
            </a:endParaRPr>
          </a:p>
        </p:txBody>
      </p:sp>
      <p:sp>
        <p:nvSpPr>
          <p:cNvPr id="75779"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تحقيقات زيادي در زمينة اثرات وضع زناشويي افراد بر ميزان بازدهي انجام گرفته است، بررسيها نشان ميدهد كه افراد متاهل در مقايسه با كارمندان مجرد، غيبت كمتري دارند، جابجايي آنان كمتر است و رضايت شغلي بيشتري هم دارند.</a:t>
            </a:r>
          </a:p>
          <a:p>
            <a:pPr marL="0" indent="0" algn="justLow" eaLnBrk="1" hangingPunct="1">
              <a:buFontTx/>
              <a:buNone/>
            </a:pPr>
            <a:r>
              <a:rPr lang="fa-IR" sz="2000" smtClean="0">
                <a:cs typeface="B Homa" pitchFamily="2" charset="-78"/>
              </a:rPr>
              <a:t>ازدواج، باعث افزايش مسئوليت فرد مي شود و شايد به همين سبب است كه داشتن شغل قطعي عاملي با اهميت و ارزشمند به حساب مي آيد. بديهي است كه اين نتايج نشان دهندة همبستگي بين نتيجه تحقيقات است، ولي رابطة علت و معلولي آن چندان روشن نيست. </a:t>
            </a:r>
            <a:r>
              <a:rPr lang="en-US" sz="2000" smtClean="0">
                <a:cs typeface="B Homa" pitchFamily="2" charset="-78"/>
              </a:rPr>
              <a:t> </a:t>
            </a:r>
            <a:r>
              <a:rPr lang="fa-IR" sz="2000" smtClean="0">
                <a:cs typeface="B Homa" pitchFamily="2" charset="-78"/>
              </a:rPr>
              <a:t> </a:t>
            </a:r>
            <a:endParaRPr lang="en-US" sz="2000" smtClean="0">
              <a:cs typeface="B Homa" pitchFamily="2" charset="-78"/>
            </a:endParaRPr>
          </a:p>
        </p:txBody>
      </p:sp>
    </p:spTree>
  </p:cSld>
  <p:clrMapOvr>
    <a:masterClrMapping/>
  </p:clrMapOvr>
  <p:transition spd="med">
    <p:checker dir="vert"/>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algn="r" eaLnBrk="1" hangingPunct="1"/>
            <a:r>
              <a:rPr lang="fa-IR" b="1" smtClean="0">
                <a:cs typeface="B Homa" pitchFamily="2" charset="-78"/>
              </a:rPr>
              <a:t>وابستگان :</a:t>
            </a:r>
            <a:r>
              <a:rPr lang="fa-IR" b="1" smtClean="0"/>
              <a:t>‌</a:t>
            </a:r>
            <a:endParaRPr lang="en-US" b="1" smtClean="0">
              <a:cs typeface="B Homa" pitchFamily="2" charset="-78"/>
            </a:endParaRPr>
          </a:p>
        </p:txBody>
      </p:sp>
      <p:sp>
        <p:nvSpPr>
          <p:cNvPr id="76803" name="Rectangle 3"/>
          <p:cNvSpPr>
            <a:spLocks noGrp="1" noChangeArrowheads="1"/>
          </p:cNvSpPr>
          <p:nvPr>
            <p:ph type="body" idx="1"/>
          </p:nvPr>
        </p:nvSpPr>
        <p:spPr/>
        <p:txBody>
          <a:bodyPr/>
          <a:lstStyle/>
          <a:p>
            <a:pPr marL="0" indent="0" algn="justLow" eaLnBrk="1" hangingPunct="1">
              <a:lnSpc>
                <a:spcPct val="90000"/>
              </a:lnSpc>
              <a:buFontTx/>
              <a:buNone/>
            </a:pPr>
            <a:r>
              <a:rPr lang="fa-IR" smtClean="0">
                <a:cs typeface="B Homa" pitchFamily="2" charset="-78"/>
              </a:rPr>
              <a:t>باز هم در رابطه با بازدهي كاركنان اطلاعات كافي نداريم، ولي دربارة رابطه بين تعداد خانوار يا وابستگان كارمند و غيبت، جابه جايي و رضايت شغلي وي تحقيق هايي انجام شده است. </a:t>
            </a:r>
          </a:p>
          <a:p>
            <a:pPr marL="0" indent="0" algn="justLow" eaLnBrk="1" hangingPunct="1">
              <a:lnSpc>
                <a:spcPct val="90000"/>
              </a:lnSpc>
              <a:buFontTx/>
              <a:buNone/>
            </a:pPr>
            <a:r>
              <a:rPr lang="fa-IR" smtClean="0">
                <a:cs typeface="B Homa" pitchFamily="2" charset="-78"/>
              </a:rPr>
              <a:t>اسناد زيادي وجود دارد مبني بر اينكه تعداد فرزندان يك كارمند با ميزان غيبت وي رابطة مستقيم دارد (به ويژه اگر آن كارمند زن باشد). به همين شيوه، نتيجه تحقيقات نشان ميدهد كه بين تعداد وابستگان كارمند و رضايت شغلي، رابطه اي مستقيم وجود دارد. </a:t>
            </a:r>
            <a:endParaRPr lang="en-US" smtClean="0">
              <a:cs typeface="B Homa" pitchFamily="2" charset="-78"/>
            </a:endParaRPr>
          </a:p>
        </p:txBody>
      </p:sp>
    </p:spTree>
  </p:cSld>
  <p:clrMapOvr>
    <a:masterClrMapping/>
  </p:clrMapOvr>
  <p:transition spd="med">
    <p:comb/>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r" eaLnBrk="1" hangingPunct="1"/>
            <a:r>
              <a:rPr lang="fa-IR" smtClean="0">
                <a:cs typeface="B Homa" pitchFamily="2" charset="-78"/>
              </a:rPr>
              <a:t>سابقه خدمت : </a:t>
            </a:r>
            <a:endParaRPr lang="en-US" smtClean="0">
              <a:cs typeface="B Homa" pitchFamily="2" charset="-78"/>
            </a:endParaRPr>
          </a:p>
        </p:txBody>
      </p:sp>
      <p:sp>
        <p:nvSpPr>
          <p:cNvPr id="77827" name="Rectangle 3"/>
          <p:cNvSpPr>
            <a:spLocks noGrp="1" noChangeArrowheads="1"/>
          </p:cNvSpPr>
          <p:nvPr>
            <p:ph type="body" idx="1"/>
          </p:nvPr>
        </p:nvSpPr>
        <p:spPr/>
        <p:txBody>
          <a:bodyPr/>
          <a:lstStyle/>
          <a:p>
            <a:pPr marL="0" indent="0" algn="justLow" eaLnBrk="1" hangingPunct="1">
              <a:lnSpc>
                <a:spcPct val="90000"/>
              </a:lnSpc>
              <a:buFontTx/>
              <a:buNone/>
            </a:pPr>
            <a:r>
              <a:rPr lang="fa-IR" sz="2000" smtClean="0">
                <a:cs typeface="B Homa" pitchFamily="2" charset="-78"/>
              </a:rPr>
              <a:t>سابقه خدمت (رسمي و قطعهي بودن فرد) آخرين ويژگي زندگينامه اي است كه مورد بحث قرار مي دهيم. به استثناي مساله اي كه در رابطه با تفاوت بين مرد و زن وجود دارد شايد هيچ مساله ديگري به اندازه موضوع ارشديت و سابقة كار دستخوش بحث و كاظهار نظر قرار نگرفته باشد.</a:t>
            </a:r>
          </a:p>
          <a:p>
            <a:pPr marL="0" indent="0" algn="justLow" eaLnBrk="1" hangingPunct="1">
              <a:lnSpc>
                <a:spcPct val="90000"/>
              </a:lnSpc>
              <a:buFontTx/>
              <a:buNone/>
            </a:pPr>
            <a:r>
              <a:rPr lang="fa-IR" sz="2000" smtClean="0">
                <a:cs typeface="B Homa" pitchFamily="2" charset="-78"/>
              </a:rPr>
              <a:t>دربارة بازدهي و سابقه كار افراد در سازمان، تحقيقات كتابخانه اي بسيار زيادي انجام شده است. در حاليكه عملكرد گذشته فرد با بازدهي وي در پست جديد رابطه زيادي دارد ولي سابقة خدمت به خودي خود نمي تواند نشانة بازدهي باشد. به بيان ديگر در صورت شرايط مساوي، دليلي ندارد تا چنين پنداشت كه افراد با سابقه در يك شغل خاص، از كساني كه سابقة خدمت كمتري در آن شغل دارند، بازدهي بيشتري داشته باشند.</a:t>
            </a:r>
          </a:p>
          <a:p>
            <a:pPr marL="0" indent="0" algn="justLow" eaLnBrk="1" hangingPunct="1">
              <a:lnSpc>
                <a:spcPct val="90000"/>
              </a:lnSpc>
              <a:buFontTx/>
              <a:buNone/>
            </a:pPr>
            <a:r>
              <a:rPr lang="fa-IR" sz="2000" smtClean="0">
                <a:cs typeface="B Homa" pitchFamily="2" charset="-78"/>
              </a:rPr>
              <a:t>اما اين كه غيبت كاركنان، با سابقة خدمت آنها رابطه دارد، موضوع ثابت شده اي است. و نتيجه تحقيقات هم اين موضوع را تائيد مي كند. تحقيقات نشان مي دهد كه سابقة كار با ميزان غيبت رابطة معكوس دارد. </a:t>
            </a:r>
          </a:p>
          <a:p>
            <a:pPr marL="0" indent="0" algn="justLow" eaLnBrk="1" hangingPunct="1">
              <a:lnSpc>
                <a:spcPct val="90000"/>
              </a:lnSpc>
              <a:buFontTx/>
              <a:buNone/>
            </a:pPr>
            <a:r>
              <a:rPr lang="fa-IR" sz="2000" smtClean="0">
                <a:cs typeface="B Homa" pitchFamily="2" charset="-78"/>
              </a:rPr>
              <a:t>مدارك و شواهد نشان مي دهد كه سابقة خدمت (رسمي و قطعي بودن) با رضايت شغلي رابطه اي مستقيم دارد.  </a:t>
            </a:r>
            <a:endParaRPr lang="en-US" sz="2000" smtClean="0">
              <a:cs typeface="B Homa" pitchFamily="2" charset="-78"/>
            </a:endParaRPr>
          </a:p>
        </p:txBody>
      </p:sp>
    </p:spTree>
  </p:cSld>
  <p:clrMapOvr>
    <a:masterClrMapping/>
  </p:clrMapOvr>
  <p:transition spd="med">
    <p:cover dir="d"/>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r" eaLnBrk="1" hangingPunct="1"/>
            <a:r>
              <a:rPr lang="fa-IR" b="1" smtClean="0">
                <a:cs typeface="B Homa" pitchFamily="2" charset="-78"/>
              </a:rPr>
              <a:t>توانايي :</a:t>
            </a:r>
            <a:endParaRPr lang="en-US" b="1" smtClean="0">
              <a:cs typeface="B Homa" pitchFamily="2" charset="-78"/>
            </a:endParaRPr>
          </a:p>
        </p:txBody>
      </p:sp>
      <p:sp>
        <p:nvSpPr>
          <p:cNvPr id="78851"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برخلاف آنچه در مدرسه و كلاس درس به ما ياد داده اند، همة افراد بشر به صورت برابر خلق نشده اند. اگر در منحني توزيع عادي، توانايي رسم شود، بيشتر در بخش مياني اين منحني قرار خواهد گرفت. بدون توجه به اينكه فرد داراي چه انگيزه اي است يا چگونه ميتوان او را تحريك كرد، ترديدي  نيست ولي اين واقعيت نمي تواند بدان معني باشد كه برخي از افراد نسبت به ديگران برتري دارند. نكته اي را كه مي خواهيم يادآور شويم، اين است كه افراد، از از توانائي، داراي نقاط قوت و ضعف هستند. در نتيجه، از نظر انجام برخي از كارها يا فعاليتها بهتر يا بدتر از ديگران عمل خواهند كرد. از ديدگاه مديريت، مساله اين نيست كه افراد از نظر توانايي با يكديگر متفاوت هستند يا خير، البته ترديدي نيست كه آنها متفاوت اند، ولي مساله اين است كه مدير بايد بتواند به تفاوت تواناييهاي افراد پي ببرد و با استفاده از اين اطلاعات، احتمال بازدهي كارمند را در كارش بالا ببرد.</a:t>
            </a:r>
          </a:p>
          <a:p>
            <a:pPr marL="0" indent="0" algn="justLow" eaLnBrk="1" hangingPunct="1">
              <a:buFontTx/>
              <a:buNone/>
            </a:pPr>
            <a:r>
              <a:rPr lang="fa-IR" sz="2000" smtClean="0">
                <a:cs typeface="B Homa" pitchFamily="2" charset="-78"/>
              </a:rPr>
              <a:t>توانايي چيست ؟ بدان گونه كه در كتاب حاضر اين واژه را به كار مي بريم، توانايي يعني توان فرد در انجام كارهايي كه در يك 1ست سازماني بايد انجام شود. به عبارت ديگر توانايي، ارزيابي كار يا عملي است كه فرد مي تواند انجام دهد. تواناييهاي فرد شامل دو مهارت است هوشي و جسمي (فيزيكي) . </a:t>
            </a:r>
            <a:endParaRPr lang="en-US" sz="2000" smtClean="0">
              <a:cs typeface="B Homa" pitchFamily="2" charset="-78"/>
            </a:endParaRPr>
          </a:p>
        </p:txBody>
      </p:sp>
    </p:spTree>
  </p:cSld>
  <p:clrMapOvr>
    <a:masterClrMapping/>
  </p:clrMapOvr>
  <p:transition spd="med">
    <p:cover/>
  </p:transition>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r" eaLnBrk="1" hangingPunct="1"/>
            <a:r>
              <a:rPr lang="fa-IR" b="1" smtClean="0">
                <a:cs typeface="B Homa" pitchFamily="2" charset="-78"/>
              </a:rPr>
              <a:t>توانائيهاي ذهني :</a:t>
            </a:r>
            <a:r>
              <a:rPr lang="fa-IR" smtClean="0"/>
              <a:t> </a:t>
            </a:r>
            <a:endParaRPr lang="en-US" smtClean="0"/>
          </a:p>
        </p:txBody>
      </p:sp>
      <p:sp>
        <p:nvSpPr>
          <p:cNvPr id="79875"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توانائيهاي هوشي عبارت است از آنچه كه فرد براي كارهاي فكري به آنها نياز دارد. براي مثال، در آزمايشهايي كه با استفاده از</a:t>
            </a:r>
            <a:r>
              <a:rPr lang="fa-IR" smtClean="0"/>
              <a:t> </a:t>
            </a:r>
            <a:r>
              <a:rPr lang="fa-IR" sz="2000" smtClean="0">
                <a:cs typeface="B Homa" pitchFamily="2" charset="-78"/>
              </a:rPr>
              <a:t>آنها بهره هوشي افراد را تعيين مي كنند. توان هوشي فرد مشخص مي شود. </a:t>
            </a:r>
          </a:p>
          <a:p>
            <a:pPr marL="0" indent="0" algn="justLow" eaLnBrk="1" hangingPunct="1">
              <a:buFontTx/>
              <a:buNone/>
            </a:pPr>
            <a:r>
              <a:rPr lang="fa-IR" sz="2000" smtClean="0">
                <a:cs typeface="B Homa" pitchFamily="2" charset="-78"/>
              </a:rPr>
              <a:t>نوع شغل تعيين كننده ميزان تواناييهاي هوشي داوطلبي است كه متقاضي احراز پست مزبور است. به طور كلي، هر قدر كارمند در سلسله مراتب اداري مقام يا پست بالاتري را احراز كند، بايد از نظر توانايي كلامي و ميزان هوش در سطح بالاتري باشد، تا بتواند آن كار را به صورت موفقيت آميزي انجام دهد.  </a:t>
            </a:r>
            <a:endParaRPr lang="en-US" smtClean="0"/>
          </a:p>
        </p:txBody>
      </p:sp>
    </p:spTree>
  </p:cSld>
  <p:clrMapOvr>
    <a:masterClrMapping/>
  </p:clrMapOvr>
  <p:transition spd="med">
    <p:cover dir="u"/>
  </p:transition>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fa-IR" b="1" smtClean="0">
                <a:cs typeface="B Homa" pitchFamily="2" charset="-78"/>
              </a:rPr>
              <a:t>ابعاد تواناييهاي ذهني</a:t>
            </a:r>
            <a:r>
              <a:rPr lang="fa-IR" smtClean="0"/>
              <a:t> </a:t>
            </a:r>
            <a:endParaRPr lang="en-US" smtClean="0"/>
          </a:p>
        </p:txBody>
      </p:sp>
      <p:graphicFrame>
        <p:nvGraphicFramePr>
          <p:cNvPr id="127144" name="Group 168"/>
          <p:cNvGraphicFramePr>
            <a:graphicFrameLocks noGrp="1"/>
          </p:cNvGraphicFramePr>
          <p:nvPr>
            <p:ph idx="1"/>
          </p:nvPr>
        </p:nvGraphicFramePr>
        <p:xfrm>
          <a:off x="457200" y="1268413"/>
          <a:ext cx="8229600" cy="5262562"/>
        </p:xfrm>
        <a:graphic>
          <a:graphicData uri="http://schemas.openxmlformats.org/drawingml/2006/table">
            <a:tbl>
              <a:tblPr rtl="1"/>
              <a:tblGrid>
                <a:gridCol w="1954212"/>
                <a:gridCol w="3532188"/>
                <a:gridCol w="2743200"/>
              </a:tblGrid>
              <a:tr h="658466">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بعد</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شرح </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نمونه شغل</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6552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استعداد عددي </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توانايي در حل مسائل رياضي و داشتن سرعت در اين نوع عمليات </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حسابدار، محاسبه ماليات بر بروش اقلام مورد معامله </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743679">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درك كلامي </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توانايي در درك مطالبي كه فرد ميخواند يا مي شنود و درك رابطه واژگان با يكديگر توانايي در تشخيص سريع و دقيق وجوه مشابه و متفاوت چيزهايي را كه مي بيند</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مدير شركت ، كنترل سياستهاي شركت </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656852">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سرعت ادراكي </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توانايي در تشخيص سريع و دقيق وجوه مشابه و متفاوت چيزهايي را كه مي بيند</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بازرس آتش نشاني با توجه به آثار باقيمانده در پي عامل آتش سوزي بر     مي آيد.</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658466">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استدلال قياسي </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توانايي در تشخيص يك رابطه منطقي در يك مساله و سپس حل آن توانايي در استدلال و ارائه دليل</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محقق بازار: تقاضاي كالاي خاصي را براي دوره آينده پيش بيني ميكند.</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6552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استدلال استقرايي</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توانايي در استدلال و ارائه دليل</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سرپرست: انتخاب يكي از دو پيشنهاد كه به وسيلة كاركنان ارائه مي شود.</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658466">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تصور فضايي</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توان فرد در به تصور در آوردن يك شيي در فضا، البته اگر فاصله آن تغيير كند.</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متخصص در تزئين داخلي ساختمان</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57615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حافظه </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توانايي در حفظ كردن و به ياد آوردن تجربه هاي گذشته </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B Homa" pitchFamily="2" charset="-78"/>
                        </a:rPr>
                        <a:t>فروشنده كه بايد نام مشتريان را به خاطر آورد. </a:t>
                      </a:r>
                      <a:endParaRPr kumimoji="0" lang="en-US" sz="1400" b="0" i="0" u="none" strike="noStrike" cap="none" normalizeH="0" baseline="0" smtClean="0">
                        <a:ln>
                          <a:noFill/>
                        </a:ln>
                        <a:solidFill>
                          <a:schemeClr val="tx1"/>
                        </a:solidFill>
                        <a:effectLst/>
                        <a:latin typeface="Arial" pitchFamily="34" charset="0"/>
                        <a:cs typeface="B Homa" pitchFamily="2" charset="-78"/>
                      </a:endParaRPr>
                    </a:p>
                  </a:txBody>
                  <a:tcPr marT="46480" marB="46480"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cover dir="u"/>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algn="r" eaLnBrk="1" hangingPunct="1"/>
            <a:r>
              <a:rPr lang="fa-IR" sz="3600" b="1" smtClean="0">
                <a:cs typeface="B Homa" pitchFamily="2" charset="-78"/>
              </a:rPr>
              <a:t>توانائيهاي جسمي :</a:t>
            </a:r>
            <a:r>
              <a:rPr lang="fa-IR" smtClean="0"/>
              <a:t> </a:t>
            </a:r>
            <a:endParaRPr lang="en-US" smtClean="0"/>
          </a:p>
        </p:txBody>
      </p:sp>
      <p:sp>
        <p:nvSpPr>
          <p:cNvPr id="81923"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بديهي است كه تواناييهاي هوشي، در صحنه « عملكرد فرد و به هنگام ارتقاي مقام و احراز پستهاي بالاي سازماني، نقش مهمي را ايفا مي كنند.» درست به همين صورت، در صحنة كارهايي كه به مهارت و تخصص چندان زيادي نياز ندارند، يعني امور در سطوح پائين سازمان و به صورت استاندارد انجام         مي شوند و تواناييهاي جسمي و بدني ميتوانند نقش حياتي ايفا كنند. در مواردي كه نوع كار به گونه اي است كه تنها آن عده از افراد كه مهارت دست، قدرت كار و استعدادهاي مشابهي دارند از عهده انجام دادن آن بر مي آيند، مديريت سازمان بايد افرادي را به آن مشاغل بگمارد كه از تواناييهاي بالاي فيزيكي و جسمي برخوردار باشند. </a:t>
            </a:r>
          </a:p>
          <a:p>
            <a:pPr marL="0" indent="0" algn="justLow" eaLnBrk="1" hangingPunct="1">
              <a:buFontTx/>
              <a:buNone/>
            </a:pPr>
            <a:r>
              <a:rPr lang="fa-IR" sz="2400" smtClean="0">
                <a:cs typeface="B Homa" pitchFamily="2" charset="-78"/>
              </a:rPr>
              <a:t>تحقيقات انجام شده در خصوص شرايط لازم براي صدها شغل، نشان داد كه براي انجام كارهاي فيزيكي، كارگر بايد نه شرط لازم يا ويژگي اساسي داشته باشد. </a:t>
            </a:r>
            <a:endParaRPr lang="en-US" sz="2400" smtClean="0">
              <a:cs typeface="B Homa" pitchFamily="2" charset="-78"/>
            </a:endParaRPr>
          </a:p>
        </p:txBody>
      </p:sp>
    </p:spTree>
  </p:cSld>
  <p:clrMapOvr>
    <a:masterClrMapping/>
  </p:clrMapOvr>
  <p:transition spd="slow">
    <p:cover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rgbClr val="FFFF66"/>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body" sz="half" idx="1"/>
          </p:nvPr>
        </p:nvSpPr>
        <p:spPr>
          <a:xfrm>
            <a:off x="468313" y="1916113"/>
            <a:ext cx="4402137" cy="4114800"/>
          </a:xfrm>
        </p:spPr>
        <p:txBody>
          <a:bodyPr/>
          <a:lstStyle/>
          <a:p>
            <a:pPr algn="l" eaLnBrk="1" hangingPunct="1">
              <a:buFontTx/>
              <a:buNone/>
            </a:pPr>
            <a:r>
              <a:rPr lang="en-US" sz="2400" b="1" i="1" smtClean="0">
                <a:solidFill>
                  <a:srgbClr val="000000"/>
                </a:solidFill>
              </a:rPr>
              <a:t>1- Standardization</a:t>
            </a:r>
          </a:p>
          <a:p>
            <a:pPr algn="l" eaLnBrk="1" hangingPunct="1">
              <a:buFontTx/>
              <a:buNone/>
            </a:pPr>
            <a:r>
              <a:rPr lang="en-US" sz="2400" b="1" i="1" smtClean="0">
                <a:solidFill>
                  <a:srgbClr val="000000"/>
                </a:solidFill>
              </a:rPr>
              <a:t>2- De specialization</a:t>
            </a:r>
          </a:p>
          <a:p>
            <a:pPr algn="l" eaLnBrk="1" hangingPunct="1">
              <a:buFontTx/>
              <a:buNone/>
            </a:pPr>
            <a:r>
              <a:rPr lang="en-US" sz="2400" b="1" i="1" smtClean="0">
                <a:solidFill>
                  <a:srgbClr val="000000"/>
                </a:solidFill>
              </a:rPr>
              <a:t>3- Dis intermediation</a:t>
            </a:r>
          </a:p>
          <a:p>
            <a:pPr algn="l" eaLnBrk="1" hangingPunct="1">
              <a:buFontTx/>
              <a:buNone/>
            </a:pPr>
            <a:r>
              <a:rPr lang="en-US" sz="2400" b="1" i="1" smtClean="0">
                <a:solidFill>
                  <a:srgbClr val="000000"/>
                </a:solidFill>
              </a:rPr>
              <a:t>4- Internationalization</a:t>
            </a:r>
          </a:p>
          <a:p>
            <a:pPr algn="l" eaLnBrk="1" hangingPunct="1">
              <a:buFontTx/>
              <a:buNone/>
            </a:pPr>
            <a:r>
              <a:rPr lang="en-US" sz="2400" b="1" i="1" smtClean="0">
                <a:solidFill>
                  <a:srgbClr val="000000"/>
                </a:solidFill>
              </a:rPr>
              <a:t>5- Globalization</a:t>
            </a:r>
          </a:p>
          <a:p>
            <a:pPr algn="l" eaLnBrk="1" hangingPunct="1">
              <a:buFontTx/>
              <a:buNone/>
            </a:pPr>
            <a:r>
              <a:rPr lang="en-US" sz="2400" b="1" i="1" smtClean="0">
                <a:solidFill>
                  <a:srgbClr val="000000"/>
                </a:solidFill>
              </a:rPr>
              <a:t>6- Finacial Supermarket</a:t>
            </a:r>
          </a:p>
          <a:p>
            <a:pPr algn="l" eaLnBrk="1" hangingPunct="1">
              <a:buFontTx/>
              <a:buNone/>
            </a:pPr>
            <a:r>
              <a:rPr lang="en-US" sz="2400" b="1" i="1" smtClean="0">
                <a:solidFill>
                  <a:srgbClr val="000000"/>
                </a:solidFill>
              </a:rPr>
              <a:t>7- Financial Liberalization</a:t>
            </a:r>
          </a:p>
          <a:p>
            <a:pPr algn="l" eaLnBrk="1" hangingPunct="1">
              <a:buFontTx/>
              <a:buNone/>
            </a:pPr>
            <a:r>
              <a:rPr lang="en-US" sz="2400" b="1" i="1" smtClean="0">
                <a:solidFill>
                  <a:srgbClr val="000000"/>
                </a:solidFill>
              </a:rPr>
              <a:t>8- Securitization</a:t>
            </a:r>
          </a:p>
          <a:p>
            <a:pPr algn="l" eaLnBrk="1" hangingPunct="1">
              <a:buFontTx/>
              <a:buNone/>
            </a:pPr>
            <a:r>
              <a:rPr lang="en-US" sz="2400" b="1" i="1" smtClean="0">
                <a:solidFill>
                  <a:srgbClr val="000000"/>
                </a:solidFill>
              </a:rPr>
              <a:t>9- Conglomeration</a:t>
            </a:r>
          </a:p>
        </p:txBody>
      </p:sp>
      <p:sp>
        <p:nvSpPr>
          <p:cNvPr id="24579" name="Rectangle 3"/>
          <p:cNvSpPr>
            <a:spLocks noGrp="1" noChangeArrowheads="1"/>
          </p:cNvSpPr>
          <p:nvPr>
            <p:ph type="body" sz="half" idx="2"/>
          </p:nvPr>
        </p:nvSpPr>
        <p:spPr/>
        <p:txBody>
          <a:bodyPr/>
          <a:lstStyle/>
          <a:p>
            <a:pPr eaLnBrk="1" hangingPunct="1">
              <a:buFontTx/>
              <a:buNone/>
            </a:pPr>
            <a:r>
              <a:rPr lang="fa-IR" sz="2400" b="1" smtClean="0">
                <a:solidFill>
                  <a:srgbClr val="000000"/>
                </a:solidFill>
                <a:cs typeface="B Homa" pitchFamily="2" charset="-78"/>
              </a:rPr>
              <a:t>استاندارد سازي </a:t>
            </a:r>
          </a:p>
          <a:p>
            <a:pPr eaLnBrk="1" hangingPunct="1">
              <a:buFontTx/>
              <a:buNone/>
            </a:pPr>
            <a:r>
              <a:rPr lang="fa-IR" sz="2400" b="1" smtClean="0">
                <a:solidFill>
                  <a:srgbClr val="000000"/>
                </a:solidFill>
                <a:cs typeface="B Homa" pitchFamily="2" charset="-78"/>
              </a:rPr>
              <a:t>تخصص زدايي</a:t>
            </a:r>
            <a:r>
              <a:rPr lang="fa-IR" sz="2400" b="1" smtClean="0">
                <a:solidFill>
                  <a:srgbClr val="000000"/>
                </a:solidFill>
              </a:rPr>
              <a:t> </a:t>
            </a:r>
          </a:p>
          <a:p>
            <a:pPr eaLnBrk="1" hangingPunct="1">
              <a:buFontTx/>
              <a:buNone/>
            </a:pPr>
            <a:r>
              <a:rPr lang="fa-IR" sz="2400" b="1" smtClean="0">
                <a:solidFill>
                  <a:srgbClr val="000000"/>
                </a:solidFill>
                <a:cs typeface="B Homa" pitchFamily="2" charset="-78"/>
              </a:rPr>
              <a:t>واسطه زدايي</a:t>
            </a:r>
            <a:r>
              <a:rPr lang="fa-IR" smtClean="0">
                <a:solidFill>
                  <a:srgbClr val="000000"/>
                </a:solidFill>
              </a:rPr>
              <a:t> </a:t>
            </a:r>
          </a:p>
          <a:p>
            <a:pPr eaLnBrk="1" hangingPunct="1">
              <a:buFontTx/>
              <a:buNone/>
            </a:pPr>
            <a:r>
              <a:rPr lang="fa-IR" sz="2400" b="1" smtClean="0">
                <a:solidFill>
                  <a:srgbClr val="000000"/>
                </a:solidFill>
                <a:cs typeface="B Homa" pitchFamily="2" charset="-78"/>
              </a:rPr>
              <a:t>بين المللي شدن </a:t>
            </a:r>
          </a:p>
          <a:p>
            <a:pPr eaLnBrk="1" hangingPunct="1">
              <a:buFontTx/>
              <a:buNone/>
            </a:pPr>
            <a:r>
              <a:rPr lang="fa-IR" sz="2400" b="1" smtClean="0">
                <a:solidFill>
                  <a:srgbClr val="000000"/>
                </a:solidFill>
                <a:cs typeface="B Homa" pitchFamily="2" charset="-78"/>
              </a:rPr>
              <a:t>جهاني شدن</a:t>
            </a:r>
            <a:r>
              <a:rPr lang="fa-IR" b="1" smtClean="0">
                <a:solidFill>
                  <a:srgbClr val="000000"/>
                </a:solidFill>
              </a:rPr>
              <a:t> </a:t>
            </a:r>
          </a:p>
          <a:p>
            <a:pPr eaLnBrk="1" hangingPunct="1">
              <a:buFontTx/>
              <a:buNone/>
            </a:pPr>
            <a:r>
              <a:rPr lang="fa-IR" sz="2400" b="1" smtClean="0">
                <a:solidFill>
                  <a:srgbClr val="000000"/>
                </a:solidFill>
                <a:cs typeface="B Homa" pitchFamily="2" charset="-78"/>
              </a:rPr>
              <a:t>سبد خدمات مالي</a:t>
            </a:r>
            <a:r>
              <a:rPr lang="fa-IR" sz="2400" b="1" smtClean="0">
                <a:solidFill>
                  <a:srgbClr val="000000"/>
                </a:solidFill>
              </a:rPr>
              <a:t> </a:t>
            </a:r>
          </a:p>
          <a:p>
            <a:pPr eaLnBrk="1" hangingPunct="1">
              <a:buFontTx/>
              <a:buNone/>
            </a:pPr>
            <a:r>
              <a:rPr lang="fa-IR" sz="2400" b="1" smtClean="0">
                <a:solidFill>
                  <a:srgbClr val="000000"/>
                </a:solidFill>
                <a:cs typeface="B Homa" pitchFamily="2" charset="-78"/>
              </a:rPr>
              <a:t>آزاد سازي مالي و اقتصادي </a:t>
            </a:r>
          </a:p>
          <a:p>
            <a:pPr eaLnBrk="1" hangingPunct="1">
              <a:buFontTx/>
              <a:buNone/>
            </a:pPr>
            <a:r>
              <a:rPr lang="fa-IR" sz="2400" b="1" smtClean="0">
                <a:solidFill>
                  <a:srgbClr val="000000"/>
                </a:solidFill>
                <a:cs typeface="B Homa" pitchFamily="2" charset="-78"/>
              </a:rPr>
              <a:t>تبديل كردن دارائيها به اوراق بهادار</a:t>
            </a:r>
          </a:p>
          <a:p>
            <a:pPr eaLnBrk="1" hangingPunct="1">
              <a:buFontTx/>
              <a:buNone/>
            </a:pPr>
            <a:r>
              <a:rPr lang="fa-IR" sz="2400" b="1" smtClean="0">
                <a:solidFill>
                  <a:srgbClr val="000000"/>
                </a:solidFill>
                <a:cs typeface="B Homa" pitchFamily="2" charset="-78"/>
              </a:rPr>
              <a:t>تنوع و تعدد فعاليتهاي اقتصادي</a:t>
            </a:r>
            <a:r>
              <a:rPr lang="fa-IR" b="1" smtClean="0">
                <a:solidFill>
                  <a:srgbClr val="000000"/>
                </a:solidFill>
                <a:cs typeface="B Homa" pitchFamily="2" charset="-78"/>
              </a:rPr>
              <a:t> </a:t>
            </a:r>
            <a:endParaRPr lang="en-US" b="1" smtClean="0">
              <a:solidFill>
                <a:srgbClr val="000000"/>
              </a:solidFill>
              <a:cs typeface="B Homa" pitchFamily="2" charset="-78"/>
            </a:endParaRPr>
          </a:p>
        </p:txBody>
      </p:sp>
      <p:sp>
        <p:nvSpPr>
          <p:cNvPr id="24580" name="Rectangle 4"/>
          <p:cNvSpPr>
            <a:spLocks noGrp="1" noChangeArrowheads="1"/>
          </p:cNvSpPr>
          <p:nvPr>
            <p:ph type="title"/>
          </p:nvPr>
        </p:nvSpPr>
        <p:spPr/>
        <p:txBody>
          <a:bodyPr/>
          <a:lstStyle/>
          <a:p>
            <a:pPr algn="r" eaLnBrk="1" hangingPunct="1"/>
            <a:r>
              <a:rPr lang="fa-IR" sz="4000" b="1" smtClean="0">
                <a:solidFill>
                  <a:srgbClr val="000000"/>
                </a:solidFill>
                <a:cs typeface="B Homa" pitchFamily="2" charset="-78"/>
              </a:rPr>
              <a:t>مشخصات حاكم بر جهان هماهنگ شده فعلي (دهكده جهاني )‌:</a:t>
            </a:r>
            <a:endParaRPr lang="en-US" sz="4000" b="1" smtClean="0">
              <a:solidFill>
                <a:srgbClr val="000000"/>
              </a:solidFill>
              <a:cs typeface="B Homa" pitchFamily="2"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p:cTn id="7" dur="500" fill="hold"/>
                                        <p:tgtEl>
                                          <p:spTgt spid="24580"/>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4580"/>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4580"/>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4580"/>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24578">
                                            <p:txEl>
                                              <p:pRg st="0" end="0"/>
                                            </p:txEl>
                                          </p:spTgt>
                                        </p:tgtEl>
                                        <p:attrNameLst>
                                          <p:attrName>style.visibility</p:attrName>
                                        </p:attrNameLst>
                                      </p:cBhvr>
                                      <p:to>
                                        <p:strVal val="visible"/>
                                      </p:to>
                                    </p:set>
                                    <p:anim calcmode="lin" valueType="num">
                                      <p:cBhvr additive="base">
                                        <p:cTn id="15" dur="500" fill="hold"/>
                                        <p:tgtEl>
                                          <p:spTgt spid="24578">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45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24579">
                                            <p:txEl>
                                              <p:pRg st="0" end="0"/>
                                            </p:txEl>
                                          </p:spTgt>
                                        </p:tgtEl>
                                        <p:attrNameLst>
                                          <p:attrName>style.visibility</p:attrName>
                                        </p:attrNameLst>
                                      </p:cBhvr>
                                      <p:to>
                                        <p:strVal val="visible"/>
                                      </p:to>
                                    </p:set>
                                    <p:anim calcmode="lin" valueType="num">
                                      <p:cBhvr additive="base">
                                        <p:cTn id="21"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24578">
                                            <p:txEl>
                                              <p:pRg st="1" end="1"/>
                                            </p:txEl>
                                          </p:spTgt>
                                        </p:tgtEl>
                                        <p:attrNameLst>
                                          <p:attrName>style.visibility</p:attrName>
                                        </p:attrNameLst>
                                      </p:cBhvr>
                                      <p:to>
                                        <p:strVal val="visible"/>
                                      </p:to>
                                    </p:set>
                                    <p:anim calcmode="lin" valueType="num">
                                      <p:cBhvr additive="base">
                                        <p:cTn id="27" dur="500" fill="hold"/>
                                        <p:tgtEl>
                                          <p:spTgt spid="24578">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457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24579">
                                            <p:txEl>
                                              <p:pRg st="1" end="1"/>
                                            </p:txEl>
                                          </p:spTgt>
                                        </p:tgtEl>
                                        <p:attrNameLst>
                                          <p:attrName>style.visibility</p:attrName>
                                        </p:attrNameLst>
                                      </p:cBhvr>
                                      <p:to>
                                        <p:strVal val="visible"/>
                                      </p:to>
                                    </p:set>
                                    <p:anim calcmode="lin" valueType="num">
                                      <p:cBhvr additive="base">
                                        <p:cTn id="33"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24578">
                                            <p:txEl>
                                              <p:pRg st="2" end="2"/>
                                            </p:txEl>
                                          </p:spTgt>
                                        </p:tgtEl>
                                        <p:attrNameLst>
                                          <p:attrName>style.visibility</p:attrName>
                                        </p:attrNameLst>
                                      </p:cBhvr>
                                      <p:to>
                                        <p:strVal val="visible"/>
                                      </p:to>
                                    </p:set>
                                    <p:anim calcmode="lin" valueType="num">
                                      <p:cBhvr additive="base">
                                        <p:cTn id="39" dur="500" fill="hold"/>
                                        <p:tgtEl>
                                          <p:spTgt spid="24578">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45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24579">
                                            <p:txEl>
                                              <p:pRg st="2" end="2"/>
                                            </p:txEl>
                                          </p:spTgt>
                                        </p:tgtEl>
                                        <p:attrNameLst>
                                          <p:attrName>style.visibility</p:attrName>
                                        </p:attrNameLst>
                                      </p:cBhvr>
                                      <p:to>
                                        <p:strVal val="visible"/>
                                      </p:to>
                                    </p:set>
                                    <p:anim calcmode="lin" valueType="num">
                                      <p:cBhvr additive="base">
                                        <p:cTn id="45"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24578">
                                            <p:txEl>
                                              <p:pRg st="3" end="3"/>
                                            </p:txEl>
                                          </p:spTgt>
                                        </p:tgtEl>
                                        <p:attrNameLst>
                                          <p:attrName>style.visibility</p:attrName>
                                        </p:attrNameLst>
                                      </p:cBhvr>
                                      <p:to>
                                        <p:strVal val="visible"/>
                                      </p:to>
                                    </p:set>
                                    <p:anim calcmode="lin" valueType="num">
                                      <p:cBhvr additive="base">
                                        <p:cTn id="51" dur="500" fill="hold"/>
                                        <p:tgtEl>
                                          <p:spTgt spid="24578">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457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nodeType="clickEffect">
                                  <p:stCondLst>
                                    <p:cond delay="0"/>
                                  </p:stCondLst>
                                  <p:childTnLst>
                                    <p:set>
                                      <p:cBhvr>
                                        <p:cTn id="56" dur="1" fill="hold">
                                          <p:stCondLst>
                                            <p:cond delay="0"/>
                                          </p:stCondLst>
                                        </p:cTn>
                                        <p:tgtEl>
                                          <p:spTgt spid="24579">
                                            <p:txEl>
                                              <p:pRg st="3" end="3"/>
                                            </p:txEl>
                                          </p:spTgt>
                                        </p:tgtEl>
                                        <p:attrNameLst>
                                          <p:attrName>style.visibility</p:attrName>
                                        </p:attrNameLst>
                                      </p:cBhvr>
                                      <p:to>
                                        <p:strVal val="visible"/>
                                      </p:to>
                                    </p:set>
                                    <p:anim calcmode="lin" valueType="num">
                                      <p:cBhvr additive="base">
                                        <p:cTn id="57"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nodeType="clickEffect">
                                  <p:stCondLst>
                                    <p:cond delay="0"/>
                                  </p:stCondLst>
                                  <p:childTnLst>
                                    <p:set>
                                      <p:cBhvr>
                                        <p:cTn id="62" dur="1" fill="hold">
                                          <p:stCondLst>
                                            <p:cond delay="0"/>
                                          </p:stCondLst>
                                        </p:cTn>
                                        <p:tgtEl>
                                          <p:spTgt spid="24578">
                                            <p:txEl>
                                              <p:pRg st="4" end="4"/>
                                            </p:txEl>
                                          </p:spTgt>
                                        </p:tgtEl>
                                        <p:attrNameLst>
                                          <p:attrName>style.visibility</p:attrName>
                                        </p:attrNameLst>
                                      </p:cBhvr>
                                      <p:to>
                                        <p:strVal val="visible"/>
                                      </p:to>
                                    </p:set>
                                    <p:anim calcmode="lin" valueType="num">
                                      <p:cBhvr additive="base">
                                        <p:cTn id="63" dur="500" fill="hold"/>
                                        <p:tgtEl>
                                          <p:spTgt spid="24578">
                                            <p:txEl>
                                              <p:pRg st="4" end="4"/>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45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4" fill="hold" nodeType="clickEffect">
                                  <p:stCondLst>
                                    <p:cond delay="0"/>
                                  </p:stCondLst>
                                  <p:childTnLst>
                                    <p:set>
                                      <p:cBhvr>
                                        <p:cTn id="68" dur="1" fill="hold">
                                          <p:stCondLst>
                                            <p:cond delay="0"/>
                                          </p:stCondLst>
                                        </p:cTn>
                                        <p:tgtEl>
                                          <p:spTgt spid="24579">
                                            <p:txEl>
                                              <p:pRg st="4" end="4"/>
                                            </p:txEl>
                                          </p:spTgt>
                                        </p:tgtEl>
                                        <p:attrNameLst>
                                          <p:attrName>style.visibility</p:attrName>
                                        </p:attrNameLst>
                                      </p:cBhvr>
                                      <p:to>
                                        <p:strVal val="visible"/>
                                      </p:to>
                                    </p:set>
                                    <p:anim calcmode="lin" valueType="num">
                                      <p:cBhvr additive="base">
                                        <p:cTn id="69"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45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4" fill="hold" nodeType="clickEffect">
                                  <p:stCondLst>
                                    <p:cond delay="0"/>
                                  </p:stCondLst>
                                  <p:childTnLst>
                                    <p:set>
                                      <p:cBhvr>
                                        <p:cTn id="74" dur="1" fill="hold">
                                          <p:stCondLst>
                                            <p:cond delay="0"/>
                                          </p:stCondLst>
                                        </p:cTn>
                                        <p:tgtEl>
                                          <p:spTgt spid="24578">
                                            <p:txEl>
                                              <p:pRg st="5" end="5"/>
                                            </p:txEl>
                                          </p:spTgt>
                                        </p:tgtEl>
                                        <p:attrNameLst>
                                          <p:attrName>style.visibility</p:attrName>
                                        </p:attrNameLst>
                                      </p:cBhvr>
                                      <p:to>
                                        <p:strVal val="visible"/>
                                      </p:to>
                                    </p:set>
                                    <p:anim calcmode="lin" valueType="num">
                                      <p:cBhvr additive="base">
                                        <p:cTn id="75" dur="500" fill="hold"/>
                                        <p:tgtEl>
                                          <p:spTgt spid="24578">
                                            <p:txEl>
                                              <p:pRg st="5" end="5"/>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2457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2" presetClass="entr" presetSubtype="4" fill="hold" nodeType="clickEffect">
                                  <p:stCondLst>
                                    <p:cond delay="0"/>
                                  </p:stCondLst>
                                  <p:childTnLst>
                                    <p:set>
                                      <p:cBhvr>
                                        <p:cTn id="80" dur="1" fill="hold">
                                          <p:stCondLst>
                                            <p:cond delay="0"/>
                                          </p:stCondLst>
                                        </p:cTn>
                                        <p:tgtEl>
                                          <p:spTgt spid="24579">
                                            <p:txEl>
                                              <p:pRg st="5" end="5"/>
                                            </p:txEl>
                                          </p:spTgt>
                                        </p:tgtEl>
                                        <p:attrNameLst>
                                          <p:attrName>style.visibility</p:attrName>
                                        </p:attrNameLst>
                                      </p:cBhvr>
                                      <p:to>
                                        <p:strVal val="visible"/>
                                      </p:to>
                                    </p:set>
                                    <p:anim calcmode="lin" valueType="num">
                                      <p:cBhvr additive="base">
                                        <p:cTn id="81" dur="5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2457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2" presetClass="entr" presetSubtype="4" fill="hold" nodeType="clickEffect">
                                  <p:stCondLst>
                                    <p:cond delay="0"/>
                                  </p:stCondLst>
                                  <p:childTnLst>
                                    <p:set>
                                      <p:cBhvr>
                                        <p:cTn id="86" dur="1" fill="hold">
                                          <p:stCondLst>
                                            <p:cond delay="0"/>
                                          </p:stCondLst>
                                        </p:cTn>
                                        <p:tgtEl>
                                          <p:spTgt spid="24578">
                                            <p:txEl>
                                              <p:pRg st="6" end="6"/>
                                            </p:txEl>
                                          </p:spTgt>
                                        </p:tgtEl>
                                        <p:attrNameLst>
                                          <p:attrName>style.visibility</p:attrName>
                                        </p:attrNameLst>
                                      </p:cBhvr>
                                      <p:to>
                                        <p:strVal val="visible"/>
                                      </p:to>
                                    </p:set>
                                    <p:anim calcmode="lin" valueType="num">
                                      <p:cBhvr additive="base">
                                        <p:cTn id="87" dur="500" fill="hold"/>
                                        <p:tgtEl>
                                          <p:spTgt spid="24578">
                                            <p:txEl>
                                              <p:pRg st="6" end="6"/>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2457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9" fill="hold" nodeType="clickPar">
                      <p:stCondLst>
                        <p:cond delay="indefinite"/>
                      </p:stCondLst>
                      <p:childTnLst>
                        <p:par>
                          <p:cTn id="90" fill="hold" nodeType="withGroup">
                            <p:stCondLst>
                              <p:cond delay="0"/>
                            </p:stCondLst>
                            <p:childTnLst>
                              <p:par>
                                <p:cTn id="91" presetID="2" presetClass="entr" presetSubtype="4" fill="hold" nodeType="clickEffect">
                                  <p:stCondLst>
                                    <p:cond delay="0"/>
                                  </p:stCondLst>
                                  <p:childTnLst>
                                    <p:set>
                                      <p:cBhvr>
                                        <p:cTn id="92" dur="1" fill="hold">
                                          <p:stCondLst>
                                            <p:cond delay="0"/>
                                          </p:stCondLst>
                                        </p:cTn>
                                        <p:tgtEl>
                                          <p:spTgt spid="24579">
                                            <p:txEl>
                                              <p:pRg st="6" end="6"/>
                                            </p:txEl>
                                          </p:spTgt>
                                        </p:tgtEl>
                                        <p:attrNameLst>
                                          <p:attrName>style.visibility</p:attrName>
                                        </p:attrNameLst>
                                      </p:cBhvr>
                                      <p:to>
                                        <p:strVal val="visible"/>
                                      </p:to>
                                    </p:set>
                                    <p:anim calcmode="lin" valueType="num">
                                      <p:cBhvr additive="base">
                                        <p:cTn id="93" dur="500" fill="hold"/>
                                        <p:tgtEl>
                                          <p:spTgt spid="24579">
                                            <p:txEl>
                                              <p:pRg st="6" end="6"/>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245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2" presetClass="entr" presetSubtype="4" fill="hold" nodeType="clickEffect">
                                  <p:stCondLst>
                                    <p:cond delay="0"/>
                                  </p:stCondLst>
                                  <p:childTnLst>
                                    <p:set>
                                      <p:cBhvr>
                                        <p:cTn id="98" dur="1" fill="hold">
                                          <p:stCondLst>
                                            <p:cond delay="0"/>
                                          </p:stCondLst>
                                        </p:cTn>
                                        <p:tgtEl>
                                          <p:spTgt spid="24578">
                                            <p:txEl>
                                              <p:pRg st="7" end="7"/>
                                            </p:txEl>
                                          </p:spTgt>
                                        </p:tgtEl>
                                        <p:attrNameLst>
                                          <p:attrName>style.visibility</p:attrName>
                                        </p:attrNameLst>
                                      </p:cBhvr>
                                      <p:to>
                                        <p:strVal val="visible"/>
                                      </p:to>
                                    </p:set>
                                    <p:anim calcmode="lin" valueType="num">
                                      <p:cBhvr additive="base">
                                        <p:cTn id="99" dur="500" fill="hold"/>
                                        <p:tgtEl>
                                          <p:spTgt spid="24578">
                                            <p:txEl>
                                              <p:pRg st="7" end="7"/>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2457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 presetClass="entr" presetSubtype="4" fill="hold" nodeType="clickEffect">
                                  <p:stCondLst>
                                    <p:cond delay="0"/>
                                  </p:stCondLst>
                                  <p:childTnLst>
                                    <p:set>
                                      <p:cBhvr>
                                        <p:cTn id="104" dur="1" fill="hold">
                                          <p:stCondLst>
                                            <p:cond delay="0"/>
                                          </p:stCondLst>
                                        </p:cTn>
                                        <p:tgtEl>
                                          <p:spTgt spid="24579">
                                            <p:txEl>
                                              <p:pRg st="7" end="7"/>
                                            </p:txEl>
                                          </p:spTgt>
                                        </p:tgtEl>
                                        <p:attrNameLst>
                                          <p:attrName>style.visibility</p:attrName>
                                        </p:attrNameLst>
                                      </p:cBhvr>
                                      <p:to>
                                        <p:strVal val="visible"/>
                                      </p:to>
                                    </p:set>
                                    <p:anim calcmode="lin" valueType="num">
                                      <p:cBhvr additive="base">
                                        <p:cTn id="105" dur="500" fill="hold"/>
                                        <p:tgtEl>
                                          <p:spTgt spid="24579">
                                            <p:txEl>
                                              <p:pRg st="7" end="7"/>
                                            </p:txEl>
                                          </p:spTgt>
                                        </p:tgtEl>
                                        <p:attrNameLst>
                                          <p:attrName>ppt_x</p:attrName>
                                        </p:attrNameLst>
                                      </p:cBhvr>
                                      <p:tavLst>
                                        <p:tav tm="0">
                                          <p:val>
                                            <p:strVal val="#ppt_x"/>
                                          </p:val>
                                        </p:tav>
                                        <p:tav tm="100000">
                                          <p:val>
                                            <p:strVal val="#ppt_x"/>
                                          </p:val>
                                        </p:tav>
                                      </p:tavLst>
                                    </p:anim>
                                    <p:anim calcmode="lin" valueType="num">
                                      <p:cBhvr additive="base">
                                        <p:cTn id="106" dur="500" fill="hold"/>
                                        <p:tgtEl>
                                          <p:spTgt spid="2457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 presetClass="entr" presetSubtype="4" fill="hold" nodeType="clickEffect">
                                  <p:stCondLst>
                                    <p:cond delay="0"/>
                                  </p:stCondLst>
                                  <p:childTnLst>
                                    <p:set>
                                      <p:cBhvr>
                                        <p:cTn id="110" dur="1" fill="hold">
                                          <p:stCondLst>
                                            <p:cond delay="0"/>
                                          </p:stCondLst>
                                        </p:cTn>
                                        <p:tgtEl>
                                          <p:spTgt spid="24578">
                                            <p:txEl>
                                              <p:pRg st="8" end="8"/>
                                            </p:txEl>
                                          </p:spTgt>
                                        </p:tgtEl>
                                        <p:attrNameLst>
                                          <p:attrName>style.visibility</p:attrName>
                                        </p:attrNameLst>
                                      </p:cBhvr>
                                      <p:to>
                                        <p:strVal val="visible"/>
                                      </p:to>
                                    </p:set>
                                    <p:anim calcmode="lin" valueType="num">
                                      <p:cBhvr additive="base">
                                        <p:cTn id="111" dur="500" fill="hold"/>
                                        <p:tgtEl>
                                          <p:spTgt spid="24578">
                                            <p:txEl>
                                              <p:pRg st="8" end="8"/>
                                            </p:txEl>
                                          </p:spTgt>
                                        </p:tgtEl>
                                        <p:attrNameLst>
                                          <p:attrName>ppt_x</p:attrName>
                                        </p:attrNameLst>
                                      </p:cBhvr>
                                      <p:tavLst>
                                        <p:tav tm="0">
                                          <p:val>
                                            <p:strVal val="#ppt_x"/>
                                          </p:val>
                                        </p:tav>
                                        <p:tav tm="100000">
                                          <p:val>
                                            <p:strVal val="#ppt_x"/>
                                          </p:val>
                                        </p:tav>
                                      </p:tavLst>
                                    </p:anim>
                                    <p:anim calcmode="lin" valueType="num">
                                      <p:cBhvr additive="base">
                                        <p:cTn id="112" dur="500" fill="hold"/>
                                        <p:tgtEl>
                                          <p:spTgt spid="2457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 presetClass="entr" presetSubtype="4" fill="hold" nodeType="clickEffect">
                                  <p:stCondLst>
                                    <p:cond delay="0"/>
                                  </p:stCondLst>
                                  <p:childTnLst>
                                    <p:set>
                                      <p:cBhvr>
                                        <p:cTn id="116" dur="1" fill="hold">
                                          <p:stCondLst>
                                            <p:cond delay="0"/>
                                          </p:stCondLst>
                                        </p:cTn>
                                        <p:tgtEl>
                                          <p:spTgt spid="24579">
                                            <p:txEl>
                                              <p:pRg st="8" end="8"/>
                                            </p:txEl>
                                          </p:spTgt>
                                        </p:tgtEl>
                                        <p:attrNameLst>
                                          <p:attrName>style.visibility</p:attrName>
                                        </p:attrNameLst>
                                      </p:cBhvr>
                                      <p:to>
                                        <p:strVal val="visible"/>
                                      </p:to>
                                    </p:set>
                                    <p:anim calcmode="lin" valueType="num">
                                      <p:cBhvr additive="base">
                                        <p:cTn id="117" dur="500" fill="hold"/>
                                        <p:tgtEl>
                                          <p:spTgt spid="24579">
                                            <p:txEl>
                                              <p:pRg st="8" end="8"/>
                                            </p:txEl>
                                          </p:spTgt>
                                        </p:tgtEl>
                                        <p:attrNameLst>
                                          <p:attrName>ppt_x</p:attrName>
                                        </p:attrNameLst>
                                      </p:cBhvr>
                                      <p:tavLst>
                                        <p:tav tm="0">
                                          <p:val>
                                            <p:strVal val="#ppt_x"/>
                                          </p:val>
                                        </p:tav>
                                        <p:tav tm="100000">
                                          <p:val>
                                            <p:strVal val="#ppt_x"/>
                                          </p:val>
                                        </p:tav>
                                      </p:tavLst>
                                    </p:anim>
                                    <p:anim calcmode="lin" valueType="num">
                                      <p:cBhvr additive="base">
                                        <p:cTn id="118" dur="500" fill="hold"/>
                                        <p:tgtEl>
                                          <p:spTgt spid="245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p:bldLst>
  </p:timing>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fa-IR" sz="3200" b="1" smtClean="0">
                <a:cs typeface="B Homa" pitchFamily="2" charset="-78"/>
              </a:rPr>
              <a:t>9 توانايي فيزيكي (جسمي )</a:t>
            </a:r>
            <a:endParaRPr lang="en-US" sz="3200" b="1" smtClean="0">
              <a:cs typeface="B Homa" pitchFamily="2" charset="-78"/>
            </a:endParaRPr>
          </a:p>
        </p:txBody>
      </p:sp>
      <p:graphicFrame>
        <p:nvGraphicFramePr>
          <p:cNvPr id="129309" name="Group 285"/>
          <p:cNvGraphicFramePr>
            <a:graphicFrameLocks noGrp="1"/>
          </p:cNvGraphicFramePr>
          <p:nvPr>
            <p:ph idx="1"/>
          </p:nvPr>
        </p:nvGraphicFramePr>
        <p:xfrm>
          <a:off x="755650" y="1196975"/>
          <a:ext cx="8229600" cy="4973638"/>
        </p:xfrm>
        <a:graphic>
          <a:graphicData uri="http://schemas.openxmlformats.org/drawingml/2006/table">
            <a:tbl>
              <a:tblPr rtl="1"/>
              <a:tblGrid>
                <a:gridCol w="3322637"/>
                <a:gridCol w="4906963"/>
              </a:tblGrid>
              <a:tr h="51816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sng" strike="noStrike" cap="none" normalizeH="0" baseline="0" smtClean="0">
                          <a:ln>
                            <a:noFill/>
                          </a:ln>
                          <a:solidFill>
                            <a:schemeClr val="tx1"/>
                          </a:solidFill>
                          <a:effectLst/>
                          <a:latin typeface="Arial" pitchFamily="34" charset="0"/>
                          <a:cs typeface="B Homa" pitchFamily="2" charset="-78"/>
                        </a:rPr>
                        <a:t>تواناييهاي جسماني (نيرومندي )</a:t>
                      </a:r>
                      <a:endParaRPr kumimoji="0" lang="en-US" sz="1800" b="1" i="0" u="sng"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2746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1. نيروي عضلاني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توانايي فرد در به كارگيزي نيروي عضلاني، به صورت تكراري و براي مدت طولاني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4384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2. نيروي بدني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توانايي فرد در به كارگيري نيروي عضلاني (به ويژه عضلات شكم)</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4384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3. زورمندي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توانايي فرد در به كارگيري نيروهاي جسمي خود در برابر عوامل خارجي</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063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4. نيروي برق آسا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توانايي فرد در به كارگيري بيشترين ميزان نيرو در يك عمل برق آسا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51816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1" i="0" u="sng" strike="noStrike" cap="none" normalizeH="0" baseline="0" smtClean="0">
                          <a:ln>
                            <a:noFill/>
                          </a:ln>
                          <a:solidFill>
                            <a:schemeClr val="tx1"/>
                          </a:solidFill>
                          <a:effectLst/>
                          <a:latin typeface="Arial" pitchFamily="34" charset="0"/>
                          <a:cs typeface="B Homa" pitchFamily="2" charset="-78"/>
                        </a:rPr>
                        <a:t>تواناييهاي انعطاف پذير</a:t>
                      </a:r>
                      <a:endParaRPr kumimoji="0" lang="en-US" sz="2000" b="1" i="0" u="sng"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4384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5. توانايي در حركت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توانايي فرد در حركت دادن عضله هاي شكم و پشت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476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6. توانايي در سرعت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توانايي فرد در انجام حركات سريع و مارپيچ</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6576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sng" strike="noStrike" cap="none" normalizeH="0" baseline="0" smtClean="0">
                          <a:ln>
                            <a:noFill/>
                          </a:ln>
                          <a:solidFill>
                            <a:schemeClr val="tx1"/>
                          </a:solidFill>
                          <a:effectLst/>
                          <a:latin typeface="Arial" pitchFamily="34" charset="0"/>
                          <a:cs typeface="B Homa" pitchFamily="2" charset="-78"/>
                        </a:rPr>
                        <a:t>ساير تواناييها</a:t>
                      </a:r>
                      <a:r>
                        <a:rPr kumimoji="0" lang="fa-IR" sz="1800" b="0" i="0" u="none" strike="noStrike" cap="none" normalizeH="0" baseline="0" smtClean="0">
                          <a:ln>
                            <a:noFill/>
                          </a:ln>
                          <a:solidFill>
                            <a:schemeClr val="tx1"/>
                          </a:solidFill>
                          <a:effectLst/>
                          <a:latin typeface="Arial" pitchFamily="34" charset="0"/>
                          <a:cs typeface="B Homa" pitchFamily="2" charset="-78"/>
                        </a:rPr>
                        <a:t> </a:t>
                      </a:r>
                      <a:endParaRPr kumimoji="0" lang="en-US" sz="1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4079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7. هماهنگي بدني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توانايي فرد در انجام حركات (همزمان)قسمتهاي مختلف بدن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4508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8. حفظ تعادل </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توانايي فرد در حفظ تعادل (با وجودي اين كه نيروهاي ديگر آن تعادل را بر هم مي زنند )</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1525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9. استقامت </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B Homa" pitchFamily="2" charset="-78"/>
                        </a:rPr>
                        <a:t>توانايي فرد در به كارگيري حداكثر نيرو، در بلند مدت. </a:t>
                      </a:r>
                      <a:endParaRPr kumimoji="0" lang="en-US" sz="12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cover dir="ru"/>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lgn="r" eaLnBrk="1" hangingPunct="1"/>
            <a:r>
              <a:rPr lang="fa-IR" sz="3200" b="1" smtClean="0">
                <a:cs typeface="B Homa" pitchFamily="2" charset="-78"/>
              </a:rPr>
              <a:t>تناسب بين تواناييهاي فرد و شغل</a:t>
            </a:r>
            <a:r>
              <a:rPr lang="fa-IR" smtClean="0"/>
              <a:t> </a:t>
            </a:r>
            <a:endParaRPr lang="en-US" smtClean="0"/>
          </a:p>
        </p:txBody>
      </p:sp>
      <p:sp>
        <p:nvSpPr>
          <p:cNvPr id="83971" name="Rectangle 3"/>
          <p:cNvSpPr>
            <a:spLocks noGrp="1" noChangeArrowheads="1"/>
          </p:cNvSpPr>
          <p:nvPr>
            <p:ph type="body" idx="1"/>
          </p:nvPr>
        </p:nvSpPr>
        <p:spPr/>
        <p:txBody>
          <a:bodyPr/>
          <a:lstStyle/>
          <a:p>
            <a:pPr marL="0" indent="0" algn="justLow" eaLnBrk="1" hangingPunct="1">
              <a:buFontTx/>
              <a:buNone/>
            </a:pPr>
            <a:r>
              <a:rPr lang="fa-IR" sz="2400" b="1" smtClean="0">
                <a:cs typeface="B Homa" pitchFamily="2" charset="-78"/>
              </a:rPr>
              <a:t>پيش بيني و تعيين نوع رفتار كارگر يا كارمند يكي از مسائلي است كه مديريت سازمان با آن رو به رو مي شود. با توجه به نياز پست هاي متفاوت سازماني بايد افرادي را كه داراي تواناييهاي متناسب با آن مشاغل هستند، استخدام كرد و نيز گفتيم افراد تواناييها و استعدادهاي متفاوتي دارند. بنابراين، اگر فرد توانايي بسيار بالايي داشته باشد (يعني نه تنها شرايط لازم را دارد بلكه تواناييهاي بيشتري هم دارد) عملكرد ولي بسيار عالي خواهد بود. نوع پست سازماني يا كاري كه بايد انجام شود تعيين كننده شرايطي است كه داوطلب (از نظر هوشي يا جسمي) بايد داشته باشد. </a:t>
            </a:r>
            <a:endParaRPr lang="en-US" sz="2400" b="1" smtClean="0">
              <a:cs typeface="B Homa" pitchFamily="2" charset="-78"/>
            </a:endParaRPr>
          </a:p>
        </p:txBody>
      </p:sp>
    </p:spTree>
  </p:cSld>
  <p:clrMapOvr>
    <a:masterClrMapping/>
  </p:clrMapOvr>
  <p:transition spd="med">
    <p:push dir="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algn="r" eaLnBrk="1" hangingPunct="1"/>
            <a:r>
              <a:rPr lang="fa-IR" smtClean="0">
                <a:cs typeface="B Homa" pitchFamily="2" charset="-78"/>
              </a:rPr>
              <a:t>شخصيت :</a:t>
            </a:r>
            <a:r>
              <a:rPr lang="fa-IR" smtClean="0"/>
              <a:t>‌</a:t>
            </a:r>
            <a:endParaRPr lang="en-US" smtClean="0">
              <a:cs typeface="B Homa" pitchFamily="2" charset="-78"/>
            </a:endParaRPr>
          </a:p>
        </p:txBody>
      </p:sp>
      <p:sp>
        <p:nvSpPr>
          <p:cNvPr id="84995" name="Rectangle 3"/>
          <p:cNvSpPr>
            <a:spLocks noGrp="1" noChangeArrowheads="1"/>
          </p:cNvSpPr>
          <p:nvPr>
            <p:ph type="body" idx="1"/>
          </p:nvPr>
        </p:nvSpPr>
        <p:spPr/>
        <p:txBody>
          <a:bodyPr/>
          <a:lstStyle/>
          <a:p>
            <a:pPr marL="0" indent="0" algn="justLow" eaLnBrk="1" hangingPunct="1">
              <a:buFontTx/>
              <a:buNone/>
              <a:tabLst>
                <a:tab pos="0" algn="l"/>
              </a:tabLst>
            </a:pPr>
            <a:r>
              <a:rPr lang="fa-IR" sz="2400" smtClean="0">
                <a:cs typeface="B Homa" pitchFamily="2" charset="-78"/>
              </a:rPr>
              <a:t>اين پرسش مطرح است كه چرا برخي از افراد آرام و سازشكارند، در حالي كه   عده اي پر سر و صدا و پرخاشگر هستند؟ آيا برخي از شخصيتها بهتر مي توانند خود را با انواع خاصي از كارها وفق دهند؟‌</a:t>
            </a:r>
            <a:endParaRPr lang="en-US" sz="2400" smtClean="0">
              <a:cs typeface="B Homa" pitchFamily="2" charset="-78"/>
            </a:endParaRPr>
          </a:p>
        </p:txBody>
      </p:sp>
    </p:spTree>
  </p:cSld>
  <p:clrMapOvr>
    <a:masterClrMapping/>
  </p:clrMapOvr>
  <p:transition>
    <p:zoom dir="in"/>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algn="r" eaLnBrk="1" hangingPunct="1"/>
            <a:r>
              <a:rPr lang="fa-IR" sz="3600" b="1" smtClean="0">
                <a:cs typeface="B Homa" pitchFamily="2" charset="-78"/>
              </a:rPr>
              <a:t>شخصيت چيست ؟</a:t>
            </a:r>
            <a:r>
              <a:rPr lang="fa-IR" b="1" smtClean="0"/>
              <a:t>‌</a:t>
            </a:r>
            <a:endParaRPr lang="en-US" b="1" smtClean="0">
              <a:cs typeface="B Homa" pitchFamily="2" charset="-78"/>
            </a:endParaRPr>
          </a:p>
        </p:txBody>
      </p:sp>
      <p:sp>
        <p:nvSpPr>
          <p:cNvPr id="86019"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هنگامي كه دربارة شخصيت صحبت مي كنيم مقصود ما اين است كه يك نفر شخصيتي گيرا و نافذ دارد، نگرشي مثبت به زندگي دارد، صورتي باز و خندان دارد،  يا اينكه در انتخاب دختر شايستة امريكا به عنوان «شادترين» و با «احساس ترين» فرد شناخته شده است. هنگامي كه روان شناسان دربارة شخصيت صحبت مي كنند مقصودشان مفهومي پوياست كه بيانگر رشد و تكامل كل سيستم رواني شخص است. زماني كه مساله شخصيت مطرح است، به جاي توجه به اجزاي مختلف تشكيل دهنده شخص، به كل مجموعه، كه چيزي بيش از مجموع اجزاي تشكيل دهنده شخص، به كل مجموعه، كه چيزي بيش از مجموع اجزاي تشكيل دهنده شخص ميباشد، توجه مي شود.</a:t>
            </a:r>
          </a:p>
          <a:p>
            <a:pPr marL="0" indent="0" algn="justLow" eaLnBrk="1" hangingPunct="1">
              <a:buFontTx/>
              <a:buNone/>
            </a:pPr>
            <a:r>
              <a:rPr lang="fa-IR" sz="2000" smtClean="0">
                <a:cs typeface="B Homa" pitchFamily="2" charset="-78"/>
              </a:rPr>
              <a:t>تعريفي كه گوردن آل پرت حدود 50 سال پيش براي شخصيت ارائه كرد هنوز زبانزد همگان است. او گفت: شخصيت، همان شخصيت پويا در درون فرد است كه از سيستم هاي رواني و فيزيكي تشكيل شده و تنها عاملي است كه تعيين كننده سازش فرد با محيطش مي باشد. با توجه به هدفي كه ما داريم بايد شخصيت را به عنوان جمع كل راههايي بدانيم كه يك نفر بدان وسيله در برابر ديگران از خود واكنش نشان مي دهد، يا بدان وسيله روابط متقابل ايجاد مي كند.</a:t>
            </a:r>
            <a:endParaRPr lang="en-US" sz="2000" smtClean="0">
              <a:cs typeface="B Homa" pitchFamily="2" charset="-78"/>
            </a:endParaRPr>
          </a:p>
        </p:txBody>
      </p:sp>
    </p:spTree>
  </p:cSld>
  <p:clrMapOvr>
    <a:masterClrMapping/>
  </p:clrMapOvr>
  <p:transition spd="med">
    <p:blinds/>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algn="r" eaLnBrk="1" hangingPunct="1"/>
            <a:r>
              <a:rPr lang="fa-IR" sz="3200" smtClean="0">
                <a:cs typeface="B Homa" pitchFamily="2" charset="-78"/>
              </a:rPr>
              <a:t>عوامل تعيين كنندة شخصيت :</a:t>
            </a:r>
            <a:r>
              <a:rPr lang="fa-IR" sz="3200" smtClean="0"/>
              <a:t>‌</a:t>
            </a:r>
            <a:endParaRPr lang="en-US" sz="3200" smtClean="0">
              <a:cs typeface="B Homa" pitchFamily="2" charset="-78"/>
            </a:endParaRPr>
          </a:p>
        </p:txBody>
      </p:sp>
      <p:sp>
        <p:nvSpPr>
          <p:cNvPr id="87043"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ابتدايي ترين بحثي كه در تحقيق مربوط به شخصيت مطرح شد، اين بود كه آيا شخصيت فرد موروثي است يا اكتسابي (محيطي)؟ يعني آيا اساسا“ شخصيت هر فرد به هنگام تولد وي تعيين مي شود، يا نتيجة روابط متقابلي است كه فرد با محيط خود دارد؟ بديهي است كه در اين زمينه هيچ پاسخ ساده يا قطعي وجود ندارد. چنين بنظر مي رسد كه شخصيت، در نتيجة هر دو عامل مذكور بوجود مي آيد. </a:t>
            </a:r>
            <a:endParaRPr lang="en-US" sz="2400" smtClean="0">
              <a:cs typeface="B Homa" pitchFamily="2" charset="-78"/>
            </a:endParaRPr>
          </a:p>
        </p:txBody>
      </p:sp>
    </p:spTree>
  </p:cSld>
  <p:clrMapOvr>
    <a:masterClrMapping/>
  </p:clrMapOvr>
  <p:transition spd="med">
    <p:checke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algn="r" eaLnBrk="1" hangingPunct="1"/>
            <a:r>
              <a:rPr lang="fa-IR" b="1" smtClean="0">
                <a:cs typeface="B Homa" pitchFamily="2" charset="-78"/>
              </a:rPr>
              <a:t>وراثت :</a:t>
            </a:r>
            <a:r>
              <a:rPr lang="fa-IR" smtClean="0"/>
              <a:t> </a:t>
            </a:r>
            <a:endParaRPr lang="en-US" smtClean="0"/>
          </a:p>
        </p:txBody>
      </p:sp>
      <p:sp>
        <p:nvSpPr>
          <p:cNvPr id="88067"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مقصود از وراثت عواملي است كه به هنگام تشكيل جنين وجود دارند. شكل فيزيكي انسان، جذابيت صورت، جنس، خلق و خوي، تركيب ماهيچه ها، ميزان انرژي و سلامت جسمي از جمله خصوصياتي است كه معمولا“ بخش يا تمامي آنها را تحت تاثير وجود پدر و مادر بوده و براساس آن شكل مي گيرند. در بحث مربوط به نقش ارث در تشكيل شخصيت، آخرين توجيهي كه در اين زمينه    مي شود. اين است كه شخصيت فرد عبارت است از ساختار مولكولي ژنها كه در كروموزوم قرار دارند. </a:t>
            </a:r>
          </a:p>
          <a:p>
            <a:pPr marL="0" indent="0" algn="justLow" eaLnBrk="1" hangingPunct="1">
              <a:buFontTx/>
              <a:buNone/>
            </a:pPr>
            <a:r>
              <a:rPr lang="fa-IR" sz="2400" smtClean="0">
                <a:cs typeface="B Homa" pitchFamily="2" charset="-78"/>
              </a:rPr>
              <a:t>اگر قرار بود همة خصوصيات فردي بوسيلة وراثت تعيين شود،‌درآن صورت اين ويژگيها به هنگام تولد كاملا“‌مشخص مي شد و هيچ نوع آموزش و تجربه اي نميتوانست آنها را تغيير دهد. </a:t>
            </a:r>
          </a:p>
          <a:p>
            <a:pPr marL="0" indent="0" eaLnBrk="1" hangingPunct="1">
              <a:buFontTx/>
              <a:buNone/>
            </a:pPr>
            <a:endParaRPr lang="en-US" sz="2400" smtClean="0">
              <a:cs typeface="B Homa" pitchFamily="2" charset="-78"/>
            </a:endParaRPr>
          </a:p>
        </p:txBody>
      </p:sp>
    </p:spTree>
  </p:cSld>
  <p:clrMapOvr>
    <a:masterClrMapping/>
  </p:clrMapOvr>
  <p:transition spd="med">
    <p:zoom/>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algn="r" eaLnBrk="1" hangingPunct="1"/>
            <a:r>
              <a:rPr lang="fa-IR" b="1" smtClean="0">
                <a:cs typeface="B Homa" pitchFamily="2" charset="-78"/>
              </a:rPr>
              <a:t>محيط :</a:t>
            </a:r>
            <a:r>
              <a:rPr lang="fa-IR" b="1" smtClean="0"/>
              <a:t>‌</a:t>
            </a:r>
            <a:endParaRPr lang="en-US" b="1" smtClean="0">
              <a:cs typeface="B Homa" pitchFamily="2" charset="-78"/>
            </a:endParaRPr>
          </a:p>
        </p:txBody>
      </p:sp>
      <p:sp>
        <p:nvSpPr>
          <p:cNvPr id="89091"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از جمله عواملي كه در تشكيل شخصيت موثرند عبارت اند            از :</a:t>
            </a:r>
            <a:r>
              <a:rPr lang="fa-IR" sz="2800" smtClean="0"/>
              <a:t>‌</a:t>
            </a:r>
            <a:r>
              <a:rPr lang="fa-IR" sz="2800" smtClean="0">
                <a:cs typeface="B Homa" pitchFamily="2" charset="-78"/>
              </a:rPr>
              <a:t>فرهنگي كه شخص در آن بزرگ مي شود، نخستين شرايط يا وضعيتي كه براي او به وجود مي آيد، هنجارهاي بين افراد خانواده، دوستان و گروههاي اجتماعي، ساير عوامل ذي نفوذي كه وي آنها را تجربه مي كند و محيطي كه افراد در آن قرار مي گيرند. همه اينها در تشكيل شخصيت انسانها نقش بسيار مهمي ايفا مي كنند. </a:t>
            </a:r>
            <a:endParaRPr lang="en-US" sz="2800" smtClean="0">
              <a:cs typeface="B Homa" pitchFamily="2" charset="-78"/>
            </a:endParaRPr>
          </a:p>
        </p:txBody>
      </p:sp>
    </p:spTree>
  </p:cSld>
  <p:clrMapOvr>
    <a:masterClrMapping/>
  </p:clrMapOvr>
  <p:transition spd="slow">
    <p:comb dir="vert"/>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algn="r" eaLnBrk="1" hangingPunct="1"/>
            <a:r>
              <a:rPr lang="fa-IR" b="1" smtClean="0">
                <a:cs typeface="B Homa" pitchFamily="2" charset="-78"/>
              </a:rPr>
              <a:t>موقعيت :</a:t>
            </a:r>
            <a:r>
              <a:rPr lang="fa-IR" smtClean="0"/>
              <a:t> </a:t>
            </a:r>
            <a:endParaRPr lang="en-US" smtClean="0"/>
          </a:p>
        </p:txBody>
      </p:sp>
      <p:sp>
        <p:nvSpPr>
          <p:cNvPr id="90115" name="Rectangle 3"/>
          <p:cNvSpPr>
            <a:spLocks noGrp="1" noChangeArrowheads="1"/>
          </p:cNvSpPr>
          <p:nvPr>
            <p:ph type="body" idx="1"/>
          </p:nvPr>
        </p:nvSpPr>
        <p:spPr/>
        <p:txBody>
          <a:bodyPr/>
          <a:lstStyle/>
          <a:p>
            <a:pPr marL="0" indent="0" algn="justLow" eaLnBrk="1" hangingPunct="1">
              <a:buFontTx/>
              <a:buNone/>
            </a:pPr>
            <a:r>
              <a:rPr lang="fa-IR" sz="2400" b="1" smtClean="0">
                <a:cs typeface="B Homa" pitchFamily="2" charset="-78"/>
              </a:rPr>
              <a:t>موقعيت يا وضعيت عامل ديگري است كه در خصوص شكل گيري شخصيت به دو عامل ارث و محيط اضافه شده است. شخصيت فرد، در حالي كه داراي ثبت رويه و پايدار است، ولي، در موقعيت هاي مختلف تغيير مي كند. خواستها، تمنيات و ميلهاي گوناگون، در موقعيت هاي مختلف، باعث        مي شوند كه شخص در هر موقعيتي جنبه خاصي از شخصيت خود را ابراز كند. </a:t>
            </a:r>
            <a:endParaRPr lang="en-US" sz="2400" b="1" smtClean="0">
              <a:cs typeface="B Homa" pitchFamily="2" charset="-78"/>
            </a:endParaRPr>
          </a:p>
        </p:txBody>
      </p:sp>
    </p:spTree>
  </p:cSld>
  <p:clrMapOvr>
    <a:masterClrMapping/>
  </p:clrMapOvr>
  <p:transition spd="med">
    <p:zoom dir="in"/>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noFill/>
        </p:spPr>
        <p:txBody>
          <a:bodyPr/>
          <a:lstStyle/>
          <a:p>
            <a:pPr algn="r" eaLnBrk="1" hangingPunct="1"/>
            <a:r>
              <a:rPr lang="fa-IR" sz="4000" b="1" smtClean="0">
                <a:cs typeface="B Homa" pitchFamily="2" charset="-78"/>
              </a:rPr>
              <a:t>ويژگيهاي شخصيتي :</a:t>
            </a:r>
            <a:r>
              <a:rPr lang="fa-IR" sz="4000" b="1" smtClean="0"/>
              <a:t>‌</a:t>
            </a:r>
            <a:endParaRPr lang="en-US" sz="4000" b="1" smtClean="0">
              <a:cs typeface="B Homa" pitchFamily="2" charset="-78"/>
            </a:endParaRPr>
          </a:p>
        </p:txBody>
      </p:sp>
      <p:sp>
        <p:nvSpPr>
          <p:cNvPr id="91139" name="Rectangle 3"/>
          <p:cNvSpPr>
            <a:spLocks noGrp="1" noChangeArrowheads="1"/>
          </p:cNvSpPr>
          <p:nvPr>
            <p:ph type="body" idx="1"/>
          </p:nvPr>
        </p:nvSpPr>
        <p:spPr>
          <a:noFill/>
        </p:spPr>
        <p:txBody>
          <a:bodyPr/>
          <a:lstStyle/>
          <a:p>
            <a:pPr marL="0" indent="0" algn="justLow" eaLnBrk="1" hangingPunct="1">
              <a:buFontTx/>
              <a:buNone/>
            </a:pPr>
            <a:r>
              <a:rPr lang="fa-IR" sz="2400" smtClean="0">
                <a:cs typeface="B Homa" pitchFamily="2" charset="-78"/>
              </a:rPr>
              <a:t>اولين اقداماتي كه در زمينة شناخت ساختار شخصيت صورت ميگيرد بر محور اقداماتي مي چرخد كه در زمينة شناسايي و تشخيص خصوصيات هميشگي است و نشان دهندة رفتار او ميباشد. اين ويژگيها عبارت اند از كمرويي، پرخاشگري، حجب و حيا، تنبلي ، بلند پروازي، وفاداري يا بزدلي و ترسويي. هنگامي كه اين خصوصيت ها در موارد متعددي ابراز گردد، آنها را </a:t>
            </a:r>
            <a:r>
              <a:rPr lang="fa-IR" sz="2400" b="1" u="sng" smtClean="0">
                <a:solidFill>
                  <a:srgbClr val="FF3300"/>
                </a:solidFill>
                <a:cs typeface="B Homa" pitchFamily="2" charset="-78"/>
              </a:rPr>
              <a:t>خصوصيت يا ويژگي </a:t>
            </a:r>
            <a:r>
              <a:rPr lang="fa-IR" sz="2400" smtClean="0">
                <a:cs typeface="B Homa" pitchFamily="2" charset="-78"/>
              </a:rPr>
              <a:t>مي نامند. اين ويژگي هر قدر پابرجا تر و تكرار آن بيشتر باشد بهتر ميتواند معرف فرد يا صاحب آن خصوصيت باشد. </a:t>
            </a:r>
            <a:endParaRPr lang="en-US" sz="2400" smtClean="0">
              <a:cs typeface="B Homa" pitchFamily="2" charset="-78"/>
            </a:endParaRPr>
          </a:p>
        </p:txBody>
      </p:sp>
    </p:spTree>
  </p:cSld>
  <p:clrMapOvr>
    <a:masterClrMapping/>
  </p:clrMapOvr>
  <p:transition spd="med">
    <p:cove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92162" name="Rectangle 3"/>
          <p:cNvSpPr>
            <a:spLocks noGrp="1" noChangeArrowheads="1"/>
          </p:cNvSpPr>
          <p:nvPr>
            <p:ph type="body" idx="1"/>
          </p:nvPr>
        </p:nvSpPr>
        <p:spPr>
          <a:xfrm>
            <a:off x="457200" y="549275"/>
            <a:ext cx="8229600" cy="4525963"/>
          </a:xfrm>
        </p:spPr>
        <p:txBody>
          <a:bodyPr/>
          <a:lstStyle/>
          <a:p>
            <a:pPr marL="0" indent="0" algn="justLow" eaLnBrk="1" hangingPunct="1">
              <a:buFontTx/>
              <a:buNone/>
            </a:pPr>
            <a:r>
              <a:rPr lang="fa-IR" b="1" smtClean="0">
                <a:cs typeface="B Homa" pitchFamily="2" charset="-78"/>
              </a:rPr>
              <a:t>يك محقق، توانست 16 عامل شخصيت را شناسايي كند. اين موضوع ثابت شده است كه اين 16 عامل شخصيتي، عموما“ پايدار هستند و در زمره منابع ثابت رفتار فرد قرار مي گيرند و ميتوان با اتكاي بر آنها، رفتار فرد را، در موقعيت هاي خاص پيش بيني كرد.   </a:t>
            </a:r>
            <a:endParaRPr lang="en-US" b="1" smtClean="0">
              <a:cs typeface="B Homa" pitchFamily="2" charset="-78"/>
            </a:endParaRPr>
          </a:p>
        </p:txBody>
      </p:sp>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90550" y="749300"/>
            <a:ext cx="8229600" cy="1384300"/>
          </a:xfrm>
        </p:spPr>
        <p:txBody>
          <a:bodyPr/>
          <a:lstStyle/>
          <a:p>
            <a:pPr eaLnBrk="1" hangingPunct="1"/>
            <a:r>
              <a:rPr lang="fa-IR" sz="5400" b="1" smtClean="0">
                <a:solidFill>
                  <a:srgbClr val="000000"/>
                </a:solidFill>
                <a:cs typeface="B Homa" pitchFamily="2" charset="-78"/>
              </a:rPr>
              <a:t>تعريف كسب و كار الكترونيكي</a:t>
            </a:r>
            <a:r>
              <a:rPr lang="fa-IR" smtClean="0"/>
              <a:t> </a:t>
            </a:r>
            <a:endParaRPr lang="en-US" smtClean="0"/>
          </a:p>
        </p:txBody>
      </p:sp>
      <p:sp>
        <p:nvSpPr>
          <p:cNvPr id="25603" name="Rectangle 3"/>
          <p:cNvSpPr>
            <a:spLocks noGrp="1" noChangeArrowheads="1"/>
          </p:cNvSpPr>
          <p:nvPr>
            <p:ph type="body" idx="1"/>
          </p:nvPr>
        </p:nvSpPr>
        <p:spPr>
          <a:xfrm>
            <a:off x="457200" y="2132013"/>
            <a:ext cx="8229600" cy="3994150"/>
          </a:xfrm>
        </p:spPr>
        <p:txBody>
          <a:bodyPr/>
          <a:lstStyle/>
          <a:p>
            <a:pPr marL="0" indent="0" algn="just" eaLnBrk="1" hangingPunct="1">
              <a:buFontTx/>
              <a:buNone/>
              <a:tabLst>
                <a:tab pos="0" algn="l"/>
              </a:tabLst>
            </a:pPr>
            <a:r>
              <a:rPr lang="fa-IR" smtClean="0">
                <a:solidFill>
                  <a:srgbClr val="000000"/>
                </a:solidFill>
                <a:cs typeface="B Homa" pitchFamily="2" charset="-78"/>
              </a:rPr>
              <a:t>كسب و كار الكترونيكي عبارت است از تغيير فرآيندهاي اصلي كسب و كار بمنظور استفاده از تكنولوژي اينترنت براي بهبود ارائه خدمات به مشتريان .</a:t>
            </a:r>
            <a:endParaRPr lang="en-US" smtClean="0">
              <a:solidFill>
                <a:srgbClr val="000000"/>
              </a:solidFill>
              <a:cs typeface="B Hom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box(in)">
                                      <p:cBhvr>
                                        <p:cTn id="7" dur="5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checkerboard(across)">
                                      <p:cBhvr>
                                        <p:cTn id="12" dur="500"/>
                                        <p:tgtEl>
                                          <p:spTgt spid="256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graphicFrame>
        <p:nvGraphicFramePr>
          <p:cNvPr id="142750" name="Group 414"/>
          <p:cNvGraphicFramePr>
            <a:graphicFrameLocks noGrp="1"/>
          </p:cNvGraphicFramePr>
          <p:nvPr>
            <p:ph idx="1"/>
          </p:nvPr>
        </p:nvGraphicFramePr>
        <p:xfrm>
          <a:off x="1116013" y="1600200"/>
          <a:ext cx="6821487" cy="4065588"/>
        </p:xfrm>
        <a:graphic>
          <a:graphicData uri="http://schemas.openxmlformats.org/drawingml/2006/table">
            <a:tbl>
              <a:tblPr rtl="1"/>
              <a:tblGrid>
                <a:gridCol w="2243137"/>
                <a:gridCol w="2376488"/>
                <a:gridCol w="2201862"/>
              </a:tblGrid>
              <a:tr h="254000">
                <a:tc>
                  <a:txBody>
                    <a:bodyPr/>
                    <a:lstStyle/>
                    <a:p>
                      <a:pPr marL="0" marR="0" lvl="0" indent="0" algn="r" defTabSz="914400" rtl="1" eaLnBrk="1" fontAlgn="base" latinLnBrk="0" hangingPunct="1">
                        <a:lnSpc>
                          <a:spcPct val="100000"/>
                        </a:lnSpc>
                        <a:spcBef>
                          <a:spcPct val="20000"/>
                        </a:spcBef>
                        <a:spcAft>
                          <a:spcPct val="0"/>
                        </a:spcAft>
                        <a:buClrTx/>
                        <a:buSzTx/>
                        <a:buFontTx/>
                        <a:buAutoNum type="arabicPeriod"/>
                        <a:tabLst/>
                      </a:pPr>
                      <a:r>
                        <a:rPr kumimoji="0" lang="fa-IR" sz="1000" b="0" i="0" u="none" strike="noStrike" cap="none" normalizeH="0" baseline="0" smtClean="0">
                          <a:ln>
                            <a:noFill/>
                          </a:ln>
                          <a:solidFill>
                            <a:schemeClr val="tx1"/>
                          </a:solidFill>
                          <a:effectLst/>
                          <a:latin typeface="Arial" pitchFamily="34" charset="0"/>
                          <a:cs typeface="B Homa" pitchFamily="2" charset="-78"/>
                        </a:rPr>
                        <a:t>خوددار</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متجاوز</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2. كم خوش تر</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 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پرهوش تر</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3. تحت تاثير احساس</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پادار در برابر هيجان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4. سلطه پذير</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سلطه گر</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5. جدي</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 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تن آسان، بيمار</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6. مصلحت بين، خود غرض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با وجدان، وظيفه شناس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7. ترسو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 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متهور</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8. يكدنده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 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حساس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9. قابل اعتماد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 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بدگمان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10 – اهل عمل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 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تخيلي، خيال پرداز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11. بي غل و غش، ساده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 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زيرك، موذي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12. متكي به نفس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 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بيمناك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13. محافظه كار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درمقايسه با</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آبديده – مجرب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55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14. وابسته به گروه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 مقايسه با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خود بسنده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15. مهار نشده، بي اراده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 مقايسه با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كنترل شده، با اراده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16. تحت فشار رواني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در مقايسه با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000" b="0" i="0" u="none" strike="noStrike" cap="none" normalizeH="0" baseline="0" smtClean="0">
                          <a:ln>
                            <a:noFill/>
                          </a:ln>
                          <a:solidFill>
                            <a:schemeClr val="tx1"/>
                          </a:solidFill>
                          <a:effectLst/>
                          <a:latin typeface="Arial" pitchFamily="34" charset="0"/>
                          <a:cs typeface="B Homa" pitchFamily="2" charset="-78"/>
                        </a:rPr>
                        <a:t>آرام – مسلط بر روان و اعصاب </a:t>
                      </a:r>
                      <a:endParaRPr kumimoji="0" lang="en-US" sz="1000" b="0" i="0" u="none" strike="noStrike" cap="none" normalizeH="0" baseline="0" smtClean="0">
                        <a:ln>
                          <a:noFill/>
                        </a:ln>
                        <a:solidFill>
                          <a:schemeClr val="tx1"/>
                        </a:solidFill>
                        <a:effectLst/>
                        <a:latin typeface="Arial" pitchFamily="34" charset="0"/>
                        <a:cs typeface="B Homa" pitchFamily="2" charset="-78"/>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cover dir="lu"/>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algn="r" eaLnBrk="1" hangingPunct="1"/>
            <a:r>
              <a:rPr lang="fa-IR" b="1" smtClean="0">
                <a:cs typeface="B Homa" pitchFamily="2" charset="-78"/>
              </a:rPr>
              <a:t>شاخص مايرز – بريكز</a:t>
            </a:r>
            <a:r>
              <a:rPr lang="fa-IR" smtClean="0"/>
              <a:t> </a:t>
            </a:r>
            <a:endParaRPr lang="en-US" smtClean="0"/>
          </a:p>
        </p:txBody>
      </p:sp>
      <p:sp>
        <p:nvSpPr>
          <p:cNvPr id="94211" name="Rectangle 3"/>
          <p:cNvSpPr>
            <a:spLocks noGrp="1" noChangeArrowheads="1"/>
          </p:cNvSpPr>
          <p:nvPr>
            <p:ph type="body" idx="1"/>
          </p:nvPr>
        </p:nvSpPr>
        <p:spPr/>
        <p:txBody>
          <a:bodyPr/>
          <a:lstStyle/>
          <a:p>
            <a:pPr marL="0" indent="0" algn="justLow" eaLnBrk="1" hangingPunct="1">
              <a:lnSpc>
                <a:spcPct val="90000"/>
              </a:lnSpc>
              <a:buFontTx/>
              <a:buNone/>
            </a:pPr>
            <a:r>
              <a:rPr lang="fa-IR" sz="2400" smtClean="0">
                <a:cs typeface="B Homa" pitchFamily="2" charset="-78"/>
              </a:rPr>
              <a:t>شاخص مايرز – بريكز يكي از متداول ترين شاخصهايي است كه بدان وسيله ويژگيهاي شخصي افراد را تعيين مي كنند. در اين پرسشنامه 100 سئوال گنجانده شده است كه از شخص ميخواهد با توجه به نوع احساس يا اقدامي كه در موقعيت هاي ويژه بعمل مي آورد به آنها پاسخ دهد.</a:t>
            </a:r>
          </a:p>
          <a:p>
            <a:pPr marL="0" indent="0" algn="justLow" eaLnBrk="1" hangingPunct="1">
              <a:lnSpc>
                <a:spcPct val="90000"/>
              </a:lnSpc>
              <a:buFontTx/>
              <a:buNone/>
            </a:pPr>
            <a:r>
              <a:rPr lang="fa-IR" sz="2400" smtClean="0">
                <a:cs typeface="B Homa" pitchFamily="2" charset="-78"/>
              </a:rPr>
              <a:t>با توجه به پاسخهايي كه فرد به آنها مي دهد، مي توان او را برونگرا يا درونگرا (</a:t>
            </a:r>
            <a:r>
              <a:rPr lang="en-US" sz="2400" b="1" i="1" smtClean="0">
                <a:cs typeface="B Homa" pitchFamily="2" charset="-78"/>
              </a:rPr>
              <a:t>E</a:t>
            </a:r>
            <a:r>
              <a:rPr lang="fa-IR" sz="2400" smtClean="0">
                <a:cs typeface="B Homa" pitchFamily="2" charset="-78"/>
              </a:rPr>
              <a:t> يا </a:t>
            </a:r>
            <a:r>
              <a:rPr lang="en-US" sz="2400" b="1" i="1" smtClean="0">
                <a:cs typeface="B Homa" pitchFamily="2" charset="-78"/>
              </a:rPr>
              <a:t>I</a:t>
            </a:r>
            <a:r>
              <a:rPr lang="fa-IR" sz="2400" smtClean="0">
                <a:cs typeface="B Homa" pitchFamily="2" charset="-78"/>
              </a:rPr>
              <a:t>شاخص مايرز – بريكز يكي از متداول ترين شاخصهايي است كه بدان وسيله ويژگيهاي شخصي افراد را تعيين مي كنند. در اين پرسشنامه 100 سئوال گنجانده شده است كه از شخص ميخواهد با توجه به نوع احساس يا اقدامي كه در موقعيت هاي ويژه بعمل مي آورد به آنها پاسخ دهد.</a:t>
            </a:r>
          </a:p>
          <a:p>
            <a:pPr marL="0" indent="0" algn="justLow" eaLnBrk="1" hangingPunct="1">
              <a:lnSpc>
                <a:spcPct val="90000"/>
              </a:lnSpc>
              <a:buFontTx/>
              <a:buNone/>
            </a:pPr>
            <a:r>
              <a:rPr lang="fa-IR" sz="2400" smtClean="0">
                <a:cs typeface="B Homa" pitchFamily="2" charset="-78"/>
              </a:rPr>
              <a:t>با توجه به پاسخهايي كه فرد به آنها مي دهد، مي توان او را برونگرا يا درونگرا (</a:t>
            </a:r>
            <a:r>
              <a:rPr lang="en-US" sz="2400" b="1" i="1" smtClean="0">
                <a:cs typeface="B Homa" pitchFamily="2" charset="-78"/>
              </a:rPr>
              <a:t>E</a:t>
            </a:r>
            <a:r>
              <a:rPr lang="fa-IR" sz="2400" smtClean="0">
                <a:cs typeface="B Homa" pitchFamily="2" charset="-78"/>
              </a:rPr>
              <a:t> يا </a:t>
            </a:r>
            <a:r>
              <a:rPr lang="en-US" sz="2400" b="1" i="1" smtClean="0">
                <a:cs typeface="B Homa" pitchFamily="2" charset="-78"/>
              </a:rPr>
              <a:t>I</a:t>
            </a:r>
            <a:r>
              <a:rPr lang="fa-IR" sz="2400" smtClean="0">
                <a:cs typeface="B Homa" pitchFamily="2" charset="-78"/>
              </a:rPr>
              <a:t>)، اهل استدلال يا شهودي (</a:t>
            </a:r>
            <a:r>
              <a:rPr lang="en-US" sz="2400" b="1" smtClean="0">
                <a:cs typeface="B Homa" pitchFamily="2" charset="-78"/>
              </a:rPr>
              <a:t>S</a:t>
            </a:r>
            <a:r>
              <a:rPr lang="fa-IR" sz="2400" smtClean="0">
                <a:cs typeface="B Homa" pitchFamily="2" charset="-78"/>
              </a:rPr>
              <a:t> يا </a:t>
            </a:r>
            <a:r>
              <a:rPr lang="en-US" sz="2400" smtClean="0">
                <a:cs typeface="B Homa" pitchFamily="2" charset="-78"/>
              </a:rPr>
              <a:t>N</a:t>
            </a:r>
            <a:r>
              <a:rPr lang="fa-IR" sz="2400" smtClean="0">
                <a:cs typeface="B Homa" pitchFamily="2" charset="-78"/>
              </a:rPr>
              <a:t> ، اهل فكر يا احساس (</a:t>
            </a:r>
            <a:r>
              <a:rPr lang="en-US" sz="2400" smtClean="0">
                <a:cs typeface="B Homa" pitchFamily="2" charset="-78"/>
              </a:rPr>
              <a:t>T</a:t>
            </a:r>
            <a:r>
              <a:rPr lang="fa-IR" sz="2400" smtClean="0">
                <a:cs typeface="B Homa" pitchFamily="2" charset="-78"/>
              </a:rPr>
              <a:t> يا </a:t>
            </a:r>
            <a:r>
              <a:rPr lang="en-US" sz="2400" smtClean="0">
                <a:cs typeface="B Homa" pitchFamily="2" charset="-78"/>
              </a:rPr>
              <a:t>F</a:t>
            </a:r>
            <a:r>
              <a:rPr lang="fa-IR" sz="2400" smtClean="0">
                <a:cs typeface="B Homa" pitchFamily="2" charset="-78"/>
              </a:rPr>
              <a:t>) و با اراده يا بي ارائه (</a:t>
            </a:r>
            <a:r>
              <a:rPr lang="en-US" sz="2400" smtClean="0">
                <a:cs typeface="B Homa" pitchFamily="2" charset="-78"/>
              </a:rPr>
              <a:t>G</a:t>
            </a:r>
            <a:r>
              <a:rPr lang="fa-IR" sz="2400" smtClean="0">
                <a:cs typeface="B Homa" pitchFamily="2" charset="-78"/>
              </a:rPr>
              <a:t> يا </a:t>
            </a:r>
            <a:r>
              <a:rPr lang="en-US" sz="2400" smtClean="0">
                <a:cs typeface="B Homa" pitchFamily="2" charset="-78"/>
              </a:rPr>
              <a:t>P</a:t>
            </a:r>
            <a:r>
              <a:rPr lang="fa-IR" sz="2400" smtClean="0">
                <a:cs typeface="B Homa" pitchFamily="2" charset="-78"/>
              </a:rPr>
              <a:t>) ناميد ، و سپس برآن اساس با توجه به 16 نوع شخصيت، ويژگيهاي شخصيتي او را مشخص نمود. </a:t>
            </a:r>
            <a:endParaRPr lang="en-US" sz="2400" smtClean="0">
              <a:cs typeface="B Homa" pitchFamily="2" charset="-78"/>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algn="r" eaLnBrk="1" hangingPunct="1"/>
            <a:r>
              <a:rPr lang="fa-IR" sz="4000" b="1" smtClean="0">
                <a:cs typeface="B Homa" pitchFamily="2" charset="-78"/>
              </a:rPr>
              <a:t>الگوي مبتني بر 5 ويژگي مهم</a:t>
            </a:r>
            <a:r>
              <a:rPr lang="fa-IR" smtClean="0"/>
              <a:t> </a:t>
            </a:r>
            <a:endParaRPr lang="en-US" smtClean="0"/>
          </a:p>
        </p:txBody>
      </p:sp>
      <p:sp>
        <p:nvSpPr>
          <p:cNvPr id="95235" name="Rectangle 3"/>
          <p:cNvSpPr>
            <a:spLocks noGrp="1" noChangeArrowheads="1"/>
          </p:cNvSpPr>
          <p:nvPr>
            <p:ph type="body" idx="1"/>
          </p:nvPr>
        </p:nvSpPr>
        <p:spPr/>
        <p:txBody>
          <a:bodyPr/>
          <a:lstStyle/>
          <a:p>
            <a:pPr marL="0" indent="0" algn="justLow" eaLnBrk="1" hangingPunct="1">
              <a:buFontTx/>
              <a:buNone/>
            </a:pPr>
            <a:r>
              <a:rPr lang="fa-IR" sz="1400" smtClean="0">
                <a:cs typeface="B Homa" pitchFamily="2" charset="-78"/>
              </a:rPr>
              <a:t>اگر</a:t>
            </a:r>
            <a:r>
              <a:rPr lang="en-US" sz="1400" smtClean="0">
                <a:cs typeface="B Homa" pitchFamily="2" charset="-78"/>
              </a:rPr>
              <a:t> </a:t>
            </a:r>
            <a:r>
              <a:rPr lang="fa-IR" sz="1400" smtClean="0">
                <a:cs typeface="B Homa" pitchFamily="2" charset="-78"/>
              </a:rPr>
              <a:t>چه آزمون شخصيتي مايرز- بريكز فاقد اسناد و مداركي مبني بر تاييد آن است، ولي در مورد الگوي مبتني بر 5 عامل اصلي شخصيتي نمي توان چنين چنين ادعايي نمود. اصولا“ اين الگو را به نام « 5 ويژگي عمده» مي شناسند. درسالهاي اخير تحقيقات زيادي دربارة اين 5 بعد اصلي شخصيتي انجام شده و نتيجه تحقيقات هم آنرا تائيد كرده است. اين 5 عامل اصلي شخصيتي عبارت اند از : </a:t>
            </a:r>
          </a:p>
          <a:p>
            <a:pPr marL="0" indent="0" algn="justLow" eaLnBrk="1" hangingPunct="1">
              <a:buFont typeface="Wingdings" panose="05000000000000000000" pitchFamily="2" charset="2"/>
              <a:buChar char="v"/>
            </a:pPr>
            <a:r>
              <a:rPr lang="fa-IR" sz="1400" smtClean="0">
                <a:cs typeface="B Homa" pitchFamily="2" charset="-78"/>
              </a:rPr>
              <a:t>پرهياهو : صميمي و گرم، پرحرف كه پيوسته ابراز وجود مي كند.</a:t>
            </a:r>
          </a:p>
          <a:p>
            <a:pPr marL="0" indent="0" algn="justLow" eaLnBrk="1" hangingPunct="1">
              <a:buFont typeface="Wingdings" panose="05000000000000000000" pitchFamily="2" charset="2"/>
              <a:buChar char="v"/>
            </a:pPr>
            <a:r>
              <a:rPr lang="fa-IR" sz="1400" smtClean="0">
                <a:cs typeface="B Homa" pitchFamily="2" charset="-78"/>
              </a:rPr>
              <a:t> سازشكار : خوش طينت، داراي روح تعاون و قابل اعتماد.</a:t>
            </a:r>
          </a:p>
          <a:p>
            <a:pPr marL="0" indent="0" algn="justLow" eaLnBrk="1" hangingPunct="1">
              <a:buFont typeface="Wingdings" panose="05000000000000000000" pitchFamily="2" charset="2"/>
              <a:buChar char="v"/>
            </a:pPr>
            <a:r>
              <a:rPr lang="fa-IR" sz="1400" smtClean="0">
                <a:cs typeface="B Homa" pitchFamily="2" charset="-78"/>
              </a:rPr>
              <a:t>باوجدان : مسئوليت پذير، قابل اتكا، موثر و پيوسته در پي كسب موفقيت.</a:t>
            </a:r>
          </a:p>
          <a:p>
            <a:pPr marL="0" indent="0" algn="justLow" eaLnBrk="1" hangingPunct="1">
              <a:buFont typeface="Wingdings" panose="05000000000000000000" pitchFamily="2" charset="2"/>
              <a:buChar char="v"/>
            </a:pPr>
            <a:r>
              <a:rPr lang="fa-IR" sz="1400" smtClean="0">
                <a:cs typeface="B Homa" pitchFamily="2" charset="-78"/>
              </a:rPr>
              <a:t>از نظر عاطفي با ثبات: آرام، پرشور، در برابر تنش احساس امنيت مي كند، عصبي، مضطرب و در مواردي احساس ناامني مي كند.</a:t>
            </a:r>
          </a:p>
          <a:p>
            <a:pPr marL="0" indent="0" algn="justLow" eaLnBrk="1" hangingPunct="1">
              <a:buFont typeface="Wingdings" panose="05000000000000000000" pitchFamily="2" charset="2"/>
              <a:buChar char="v"/>
            </a:pPr>
            <a:r>
              <a:rPr lang="fa-IR" sz="1400" smtClean="0">
                <a:cs typeface="B Homa" pitchFamily="2" charset="-78"/>
              </a:rPr>
              <a:t> تجربه اندوز، تخليلي، از نظر هنر با احساس و اهل تفكر وشعور .</a:t>
            </a:r>
          </a:p>
          <a:p>
            <a:pPr marL="0" indent="0" algn="justLow" eaLnBrk="1" hangingPunct="1">
              <a:buFont typeface="Wingdings" panose="05000000000000000000" pitchFamily="2" charset="2"/>
              <a:buNone/>
            </a:pPr>
            <a:r>
              <a:rPr lang="fa-IR" sz="1400" smtClean="0">
                <a:cs typeface="B Homa" pitchFamily="2" charset="-78"/>
              </a:rPr>
              <a:t>علاوه بر ارائه يك چهارچوب شخصيتي، تحقيقاتي كه بر روي اين پنج بعد اصلي شخصيت صورت گرفت، به اين نتيجه منجر شد كه بين ابعاد شخصيتي و عملكرد شغلي رابطه اي مستقيم وجود دارد. بدين ترتيب پنج نوع شغل يا كار مورد توجه قرار گرفت. 1) كارهاي حرفه اي يا تخصصي (مهندسي، معماري، حسابداري و وكالت). 2) نيروي انتظامي 3)مديريت، 4) فروشندگي و 5) كارهايي كه نياز به مهارت كامل يا مهارت اندك دارد. عملكرد را هم برحسب مقياس سنجش، ميزان آموزش و داده هاي متعلق به شخص، مثل ميزان حقوق، تعيين كردند. نتيجة تحقيق نشان داد، افرادي كه در گروه با وجدان قرار بگيرند در هر 5 شغل ياد شدة بالا داراي عملكرد خوبي خواهند بود. در مورد ساير ابعاد شخصيتي، پيش بيني به معيار سنجش عملكرد و گروه كاري مربوطه بستگي دارد. براي مثال مي توان گفت، افراد به اصطلاح پرهياهو براي انجام مشاغل مديريتي و فروشندگي مناسب هستند و اين شيوة استدلال معقول بنظر ميرسد، زيرا كسي كه به چنين كارهايي مشغول شود بايد از نظر ايجاد روابط اجتماعي در سطح بالايي باشد. به همين گونه كساني كه با آغوش باز پذيراي تجربه باشند، مي توانند در حين انجام وظيفه آموزشهاي لازم را ببينند و اين نيز معقول و منطقي خواهد بود.</a:t>
            </a:r>
          </a:p>
          <a:p>
            <a:pPr marL="0" indent="0" algn="justLow" eaLnBrk="1" hangingPunct="1">
              <a:buFont typeface="Wingdings" panose="05000000000000000000" pitchFamily="2" charset="2"/>
              <a:buNone/>
            </a:pPr>
            <a:r>
              <a:rPr lang="fa-IR" sz="1400" smtClean="0">
                <a:cs typeface="B Homa" pitchFamily="2" charset="-78"/>
              </a:rPr>
              <a:t>  </a:t>
            </a:r>
          </a:p>
          <a:p>
            <a:pPr marL="0" indent="0" algn="justLow" eaLnBrk="1" hangingPunct="1"/>
            <a:endParaRPr lang="fa-IR" sz="1400" smtClean="0">
              <a:cs typeface="B Homa" pitchFamily="2" charset="-78"/>
            </a:endParaRPr>
          </a:p>
          <a:p>
            <a:pPr marL="0" indent="0" algn="justLow" eaLnBrk="1" hangingPunct="1">
              <a:buFontTx/>
              <a:buNone/>
            </a:pPr>
            <a:endParaRPr lang="en-US" sz="1600" smtClean="0">
              <a:cs typeface="B Homa" pitchFamily="2" charset="-78"/>
            </a:endParaRPr>
          </a:p>
        </p:txBody>
      </p:sp>
    </p:spTree>
  </p:cSld>
  <p:clrMapOvr>
    <a:masterClrMapping/>
  </p:clrMapOvr>
  <p:transition spd="med">
    <p:newsflash/>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68313" y="260350"/>
            <a:ext cx="8229600" cy="1143000"/>
          </a:xfrm>
        </p:spPr>
        <p:txBody>
          <a:bodyPr/>
          <a:lstStyle/>
          <a:p>
            <a:pPr algn="r" eaLnBrk="1" hangingPunct="1"/>
            <a:r>
              <a:rPr lang="fa-IR" sz="2800" smtClean="0">
                <a:cs typeface="B Homa" pitchFamily="2" charset="-78"/>
              </a:rPr>
              <a:t>ويژگيهاي عمده شخصيتي كه بر رفتار سازماني اثر مي گذارد</a:t>
            </a:r>
            <a:endParaRPr lang="en-US" sz="2800" smtClean="0">
              <a:cs typeface="B Homa" pitchFamily="2" charset="-78"/>
            </a:endParaRPr>
          </a:p>
        </p:txBody>
      </p:sp>
      <p:sp>
        <p:nvSpPr>
          <p:cNvPr id="96259"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تعدادي از ويژگيهاي شخصيتي خاص كه مي توانند تعيين كننده رفتار فرد درسازمان باشند، در قالب يك گروه خاص و متمايز از بقيه مشخص شده اند. اين ويژگيها را به صورتي خلاصه ارائه ميكنيم و نقش آنها را در توجيه و پيش بيني رفتار كارمند بيان مي نمائيم. </a:t>
            </a:r>
            <a:endParaRPr lang="en-US" sz="2000" smtClean="0">
              <a:cs typeface="B Homa" pitchFamily="2" charset="-78"/>
            </a:endParaRPr>
          </a:p>
        </p:txBody>
      </p:sp>
    </p:spTree>
  </p:cSld>
  <p:clrMapOvr>
    <a:masterClrMapping/>
  </p:clrMapOvr>
  <p:transition spd="med">
    <p:newsflash/>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algn="r" eaLnBrk="1" hangingPunct="1"/>
            <a:r>
              <a:rPr lang="fa-IR" b="1" smtClean="0">
                <a:cs typeface="B Homa" pitchFamily="2" charset="-78"/>
              </a:rPr>
              <a:t>كانون كنترل :</a:t>
            </a:r>
            <a:r>
              <a:rPr lang="fa-IR" smtClean="0"/>
              <a:t> </a:t>
            </a:r>
            <a:endParaRPr lang="en-US" smtClean="0"/>
          </a:p>
        </p:txBody>
      </p:sp>
      <p:sp>
        <p:nvSpPr>
          <p:cNvPr id="97283" name="Rectangle 3"/>
          <p:cNvSpPr>
            <a:spLocks noGrp="1" noChangeArrowheads="1"/>
          </p:cNvSpPr>
          <p:nvPr>
            <p:ph type="body" idx="1"/>
          </p:nvPr>
        </p:nvSpPr>
        <p:spPr/>
        <p:txBody>
          <a:bodyPr/>
          <a:lstStyle/>
          <a:p>
            <a:pPr marL="0" indent="0" algn="justLow" eaLnBrk="1" hangingPunct="1">
              <a:buFontTx/>
              <a:buNone/>
            </a:pPr>
            <a:r>
              <a:rPr lang="fa-IR" sz="2400" smtClean="0">
                <a:cs typeface="B Homa" pitchFamily="2" charset="-78"/>
              </a:rPr>
              <a:t>بعضي از افراد بر اين باورند كه حاكم بر سرنوشت خويش هستند. عده اي هم خود را بازيچة دست سرنوشت مي دانند و بر اين باورند كه هر چه در زندگي برايشان پيش مي آيد به دليل شانس و اقبال آنهاست. اولين گروه را، يعني كساني كه بر اين باورند سرنوشت خود را كنترل مي كنند، افراد درونگرا و دسته دوم يعني كساني كه زندگي خود را تحت كنترل نيروهاي خارجي مي دانند افراد برونگرا مي نامند. </a:t>
            </a:r>
          </a:p>
          <a:p>
            <a:pPr marL="0" indent="0" algn="justLow" eaLnBrk="1" hangingPunct="1">
              <a:buFontTx/>
              <a:buNone/>
            </a:pPr>
            <a:r>
              <a:rPr lang="fa-IR" sz="2400" smtClean="0">
                <a:cs typeface="B Homa" pitchFamily="2" charset="-78"/>
              </a:rPr>
              <a:t>تحقيقات زيادي در زمينه مقايسه افراد برونگرا با درونگرا انجام شده است و نشان مي دهد، افرادي كه از نظر برونگرايي نمره بالايي مي گيرند رضايت  شغلي شان پايين است، نرخ غيبت آنها بالاست، نسبت به محيط كار بيشتر احساس بيگانگي مي كنند و در مقايسه با افراد درون گرا كمتر خود را در گير امور شغلي خويش مي نمايند. </a:t>
            </a:r>
          </a:p>
          <a:p>
            <a:pPr marL="0" indent="0" algn="justLow" eaLnBrk="1" hangingPunct="1">
              <a:buFontTx/>
              <a:buNone/>
            </a:pPr>
            <a:endParaRPr lang="en-US" sz="2400" smtClean="0">
              <a:cs typeface="B Homa" pitchFamily="2" charset="-78"/>
            </a:endParaRPr>
          </a:p>
        </p:txBody>
      </p:sp>
    </p:spTree>
  </p:cSld>
  <p:clrMapOvr>
    <a:masterClrMapping/>
  </p:clrMapOvr>
  <p:transition spd="med">
    <p:dissolv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98306" name="Rectangle 3"/>
          <p:cNvSpPr>
            <a:spLocks noGrp="1" noChangeArrowheads="1"/>
          </p:cNvSpPr>
          <p:nvPr>
            <p:ph type="body" idx="1"/>
          </p:nvPr>
        </p:nvSpPr>
        <p:spPr>
          <a:xfrm>
            <a:off x="457200" y="692150"/>
            <a:ext cx="8229600" cy="4525963"/>
          </a:xfrm>
        </p:spPr>
        <p:txBody>
          <a:bodyPr/>
          <a:lstStyle/>
          <a:p>
            <a:pPr marL="0" indent="0" algn="justLow" eaLnBrk="1" hangingPunct="1">
              <a:buFontTx/>
              <a:buNone/>
            </a:pPr>
            <a:r>
              <a:rPr lang="fa-IR" sz="2000" smtClean="0">
                <a:cs typeface="B Homa" pitchFamily="2" charset="-78"/>
              </a:rPr>
              <a:t>يك درونگراي ناراضي، شغلي را كه موجب نارضايي وي شده است ترك خواهد كرد.</a:t>
            </a:r>
            <a:endParaRPr lang="en-US" sz="2000" smtClean="0">
              <a:cs typeface="B Homa" pitchFamily="2" charset="-78"/>
            </a:endParaRPr>
          </a:p>
          <a:p>
            <a:pPr marL="0" indent="0" algn="justLow" eaLnBrk="1" hangingPunct="1">
              <a:buFontTx/>
              <a:buNone/>
            </a:pPr>
            <a:r>
              <a:rPr lang="fa-IR" sz="2000" smtClean="0">
                <a:cs typeface="B Homa" pitchFamily="2" charset="-78"/>
              </a:rPr>
              <a:t>اثر كانون كنترل بر غيبت كاركنان موضوع جالبي است. درونگرايان بر اين باورند كه از طريق رعايت اصول بهداشتي ميتوانند سلامت خود را تضمين كنند. بنابراين، در رابطه با حفظ سلامتي خود مسئوليتهاي بيشتري را مي پذيرند و بيشتر مراقت سلامت خود هستند. اين امر باعث   مي شود كه تصادفات و بيماري كمتر شود و در نتيجه ميزان غيبت آنان پائين تر مي آيد. </a:t>
            </a:r>
          </a:p>
          <a:p>
            <a:pPr marL="0" indent="0" algn="justLow" eaLnBrk="1" hangingPunct="1">
              <a:buFontTx/>
              <a:buNone/>
            </a:pPr>
            <a:r>
              <a:rPr lang="fa-IR" sz="2000" smtClean="0">
                <a:cs typeface="B Homa" pitchFamily="2" charset="-78"/>
              </a:rPr>
              <a:t>نبايد انتظار داشت كه بين كانون كنترل و جابجايي كاركنان رابطة مشخصي وجود داشته باشد، چرا كه نيروهاي مخالف هميشه در كارند. معمولا“ درونگرايان به هنگام انجام وظيفه احساس مسئوليت بيشتري مي كننند و كارهاي بهتري را انجام مي دهند، ولي با توجه به نوع شغل و كارهاي متفاوت، نمي توان اين نتيجه گيري را تعميم داد. در رابطه با كارهاي تخصصي (يعني آنهايي كه به مهارتها و توان مديريت بالايي نياز دارند و براي انجام آنها بايد به شيوه هاي پيچيده تري، اطلاعات موردنياز را جمع آوري و پردازش كرد) برونگرايان موفق تر هستند. فراتر اين كه درونگرايان بيشتر مناسب مشاغلي هستند كه به ابتكار و استقلال عمل نياز دارد. برعكس، درونگرايان كارهايي را به نحو عالي انجام مي دهند كه تكراري و منظم بوده و موفقيت در آنها در گروه رعايت مقررات و سازش با ساير همكاران باشد</a:t>
            </a:r>
            <a:r>
              <a:rPr lang="en-US" sz="2000" smtClean="0">
                <a:cs typeface="B Homa" pitchFamily="2" charset="-78"/>
              </a:rPr>
              <a:t>.</a:t>
            </a:r>
          </a:p>
        </p:txBody>
      </p:sp>
    </p:spTree>
  </p:cSld>
  <p:clrMapOvr>
    <a:masterClrMapping/>
  </p:clrMapOvr>
  <p:transition spd="med">
    <p:newsflash/>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lgn="r" eaLnBrk="1" hangingPunct="1"/>
            <a:r>
              <a:rPr lang="fa-IR" b="1" smtClean="0">
                <a:cs typeface="B Homa" pitchFamily="2" charset="-78"/>
              </a:rPr>
              <a:t>ماكياول گرايي :</a:t>
            </a:r>
            <a:endParaRPr lang="en-US" b="1" smtClean="0">
              <a:cs typeface="B Homa" pitchFamily="2" charset="-78"/>
            </a:endParaRPr>
          </a:p>
        </p:txBody>
      </p:sp>
      <p:sp>
        <p:nvSpPr>
          <p:cNvPr id="99331"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ماكياول گرايي با قدرت طلبي رابطه اي تنگاتنگ دارد. شخصي به نام نيكولو ماكياولي در قرن شانزدهم دربارة كسب قدرت و استفاده از آن نظريات و عقايد ويژه اي داشت و مطالبي را هم نوشت. فردي كه اين ويژگيها را دارد اهل عمل (عمل گرا) است، احساساتي نيست و بر اين باور است كه هدف، وسيله را توجيه مي كند. ديدگاه تند طرفداران ماكياولي و آنان كه از نظر شخصيتي چنين خصيصه اي دارند اين است كه : « اگر نتيجه مي دهد، امانش نده »‌</a:t>
            </a:r>
          </a:p>
          <a:p>
            <a:pPr marL="0" indent="0" algn="justLow" eaLnBrk="1" hangingPunct="1">
              <a:buFontTx/>
              <a:buNone/>
            </a:pPr>
            <a:r>
              <a:rPr lang="fa-IR" sz="2000" smtClean="0">
                <a:cs typeface="B Homa" pitchFamily="2" charset="-78"/>
              </a:rPr>
              <a:t>كساني كه از نظر شخصيتي، به مقدار زيادي اين ويژگي را دارند (در مقايسه با كساني كه اين ويژگي در آنها شدت زيادي ندارد) موفق تر هستند، كمتر غايب مي شوند و بيشتر ديگران را ترغيب مي كنند. ولي بازدهي اين افراد تحت عوامل موقعيتي تعديل مي شود. </a:t>
            </a:r>
            <a:endParaRPr lang="en-US" sz="2000" smtClean="0">
              <a:cs typeface="B Homa" pitchFamily="2" charset="-78"/>
            </a:endParaRPr>
          </a:p>
        </p:txBody>
      </p:sp>
    </p:spTree>
  </p:cSld>
  <p:clrMapOvr>
    <a:masterClrMapping/>
  </p:clrMapOvr>
  <p:transition spd="med">
    <p:newsflash/>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algn="r" eaLnBrk="1" hangingPunct="1"/>
            <a:r>
              <a:rPr lang="fa-IR" sz="3600" b="1" smtClean="0">
                <a:cs typeface="B Homa" pitchFamily="2" charset="-78"/>
              </a:rPr>
              <a:t>مناعت طبع يا عزت نفس :</a:t>
            </a:r>
            <a:endParaRPr lang="en-US" sz="3600" b="1" smtClean="0">
              <a:cs typeface="B Homa" pitchFamily="2" charset="-78"/>
            </a:endParaRPr>
          </a:p>
        </p:txBody>
      </p:sp>
      <p:sp>
        <p:nvSpPr>
          <p:cNvPr id="100355" name="Rectangle 3"/>
          <p:cNvSpPr>
            <a:spLocks noGrp="1" noChangeArrowheads="1"/>
          </p:cNvSpPr>
          <p:nvPr>
            <p:ph type="body" idx="1"/>
          </p:nvPr>
        </p:nvSpPr>
        <p:spPr/>
        <p:txBody>
          <a:bodyPr/>
          <a:lstStyle/>
          <a:p>
            <a:pPr marL="0" indent="0" algn="justLow" eaLnBrk="1" hangingPunct="1">
              <a:buFontTx/>
              <a:buNone/>
            </a:pPr>
            <a:r>
              <a:rPr lang="fa-IR" sz="2000" smtClean="0">
                <a:cs typeface="B Homa" pitchFamily="2" charset="-78"/>
              </a:rPr>
              <a:t>ميزان يا درجه اي كه افراد خود را دوست دارند ( يا دوست ندارند) اين ويژگي شخصيتي را مناعت طبع يا عزت نفس مي نامند. </a:t>
            </a:r>
          </a:p>
          <a:p>
            <a:pPr marL="0" indent="0" algn="justLow" eaLnBrk="1" hangingPunct="1">
              <a:buFontTx/>
              <a:buNone/>
            </a:pPr>
            <a:r>
              <a:rPr lang="fa-IR" sz="2000" smtClean="0">
                <a:cs typeface="B Homa" pitchFamily="2" charset="-78"/>
              </a:rPr>
              <a:t>تحقيقاتي كه در خصوص مناعت طبع يا عزت نفس شده به جنبه هاي دقيقي از رفتار سازماني رسيده است. براي مثال، عزت نفس با انتظارات فرد از موقعيت، رابطة مستقيم دارد. كساني كه اين ويژگي شخصيتي در آنها شديد است بر اين باورند كه توانايي بيش از مقداري است كه براي موفقيت در كار لازم است. آنان دست به كارهايي مي زنند كه خطر زيادي دارد و (در مقايسه با كساني كه مقدار كمتري از اين ويژگي دارند) كارهايي را مي پذيرند كه نامتعارف تر باشد. </a:t>
            </a:r>
            <a:endParaRPr lang="en-US" sz="2000" smtClean="0">
              <a:cs typeface="B Homa" pitchFamily="2" charset="-78"/>
            </a:endParaRPr>
          </a:p>
        </p:txBody>
      </p:sp>
    </p:spTree>
  </p:cSld>
  <p:clrMapOvr>
    <a:masterClrMapping/>
  </p:clrMapOvr>
  <p:transition spd="med">
    <p:push/>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algn="r" eaLnBrk="1" hangingPunct="1"/>
            <a:r>
              <a:rPr lang="fa-IR" b="1" smtClean="0">
                <a:latin typeface="Agency FB" pitchFamily="34" charset="0"/>
                <a:cs typeface="B Homa" pitchFamily="2" charset="-78"/>
              </a:rPr>
              <a:t>سازگاري با موقعيت :</a:t>
            </a:r>
            <a:r>
              <a:rPr lang="fa-IR" b="1" smtClean="0">
                <a:latin typeface="Agency FB" pitchFamily="34" charset="0"/>
              </a:rPr>
              <a:t>‌</a:t>
            </a:r>
            <a:endParaRPr lang="en-US" b="1" smtClean="0">
              <a:latin typeface="Agency FB" pitchFamily="34" charset="0"/>
              <a:cs typeface="B Homa" pitchFamily="2" charset="-78"/>
            </a:endParaRPr>
          </a:p>
        </p:txBody>
      </p:sp>
      <p:sp>
        <p:nvSpPr>
          <p:cNvPr id="101379" name="Rectangle 3"/>
          <p:cNvSpPr>
            <a:spLocks noGrp="1" noChangeArrowheads="1"/>
          </p:cNvSpPr>
          <p:nvPr>
            <p:ph type="body" idx="1"/>
          </p:nvPr>
        </p:nvSpPr>
        <p:spPr/>
        <p:txBody>
          <a:bodyPr/>
          <a:lstStyle/>
          <a:p>
            <a:pPr marL="0" indent="0" algn="justLow" eaLnBrk="1" hangingPunct="1">
              <a:buFontTx/>
              <a:buNone/>
            </a:pPr>
            <a:r>
              <a:rPr lang="fa-IR" sz="2800" smtClean="0">
                <a:cs typeface="B Homa" pitchFamily="2" charset="-78"/>
              </a:rPr>
              <a:t>ويژگي شخصيتي ديگري را كه به تازگي بسيار مورد توجه قرار گرفته سازش با موقعيت مي نامند. مقصود از آن، توانايي فرد در هم سود كردن رفتار خود با عامل خارجي و موقعيتي است.</a:t>
            </a:r>
          </a:p>
          <a:p>
            <a:pPr marL="0" indent="0" algn="justLow" eaLnBrk="1" hangingPunct="1">
              <a:buFontTx/>
              <a:buNone/>
            </a:pPr>
            <a:r>
              <a:rPr lang="fa-IR" sz="2800" smtClean="0">
                <a:cs typeface="B Homa" pitchFamily="2" charset="-78"/>
              </a:rPr>
              <a:t>كساني كه چنين خصوصيتي دارند، مي توانند رفتار خود را با عوامل محيطي و موقعيتي وفق دهند. آنان نسبت به علائم و نشانه هاي خارجي حساسيت زيادي نشان مي دهند و در موقعيت هاي گوناگون رفتار متفاوتي دارند. كساني كه اين ويژگي شخصيتي در آنها شديد است مي توانند در جمع و در خلوت رفتارهاي بسيار متفاوتي داشته باشند. </a:t>
            </a:r>
            <a:endParaRPr lang="en-US" sz="2800" smtClean="0">
              <a:cs typeface="B Homa" pitchFamily="2" charset="-78"/>
            </a:endParaRPr>
          </a:p>
        </p:txBody>
      </p:sp>
    </p:spTree>
  </p:cSld>
  <p:clrMapOvr>
    <a:masterClrMapping/>
  </p:clrMapOvr>
  <p:transition spd="med">
    <p:cover dir="lu"/>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r" eaLnBrk="1" hangingPunct="1"/>
            <a:r>
              <a:rPr lang="fa-IR" b="1" smtClean="0">
                <a:cs typeface="B Homa" pitchFamily="2" charset="-78"/>
              </a:rPr>
              <a:t>خطر پذيري:</a:t>
            </a:r>
            <a:r>
              <a:rPr lang="fa-IR" smtClean="0"/>
              <a:t> </a:t>
            </a:r>
            <a:endParaRPr lang="en-US" smtClean="0"/>
          </a:p>
        </p:txBody>
      </p:sp>
      <p:sp>
        <p:nvSpPr>
          <p:cNvPr id="102403" name="Rectangle 3"/>
          <p:cNvSpPr>
            <a:spLocks noGrp="1" noChangeArrowheads="1"/>
          </p:cNvSpPr>
          <p:nvPr>
            <p:ph type="body" idx="1"/>
          </p:nvPr>
        </p:nvSpPr>
        <p:spPr/>
        <p:txBody>
          <a:bodyPr/>
          <a:lstStyle/>
          <a:p>
            <a:pPr marL="0" indent="0" algn="justLow" eaLnBrk="1" hangingPunct="1">
              <a:lnSpc>
                <a:spcPct val="90000"/>
              </a:lnSpc>
              <a:buFontTx/>
              <a:buNone/>
            </a:pPr>
            <a:r>
              <a:rPr lang="fa-IR" smtClean="0">
                <a:cs typeface="B Homa" pitchFamily="2" charset="-78"/>
              </a:rPr>
              <a:t>انسانها از نظر گرايش به خطر پذيري متفاوت اند. اين ميل كه مبتني بر پذيرش يا اجتناب از خطر است (ثابت شده است) كه بر موارد زير اثرات شديدي مي گذارد: مدت زماني كه طول مي كشد تا مدير تصميمي بگيرد و مقدار اطلاعاتي را كه وي براي گرفتن تصميم به آن نياز دارد. مديراني كه خطر پذيري بالايي داشتند، سريعتر تصميم گرفتند و (در مقايسه با مديراني كه خطر پذيري كمتري داشتند)، از اطلاعات كمتري استفاده كردند. نكته جالب توجه اين است كه صحت و دقت تصميم گيري در مورد هر دو گروه يكسان بود.</a:t>
            </a:r>
            <a:endParaRPr lang="en-US" smtClean="0">
              <a:cs typeface="B Homa" pitchFamily="2" charset="-78"/>
            </a:endParaRPr>
          </a:p>
        </p:txBody>
      </p:sp>
    </p:spTree>
  </p:cSld>
  <p:clrMapOvr>
    <a:masterClrMapping/>
  </p:clrMapOvr>
  <p:transition spd="med">
    <p:push dir="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r" defTabSz="914400" rtl="1" eaLnBrk="1" fontAlgn="base" latinLnBrk="0" hangingPunct="1">
          <a:lnSpc>
            <a:spcPct val="100000"/>
          </a:lnSpc>
          <a:spcBef>
            <a:spcPct val="50000"/>
          </a:spcBef>
          <a:spcAft>
            <a:spcPct val="0"/>
          </a:spcAft>
          <a:buClrTx/>
          <a:buSzTx/>
          <a:buFontTx/>
          <a:buNone/>
          <a:tabLst/>
          <a:defRPr kumimoji="0" lang="fa-IR" sz="1200" b="0" i="0" u="none" strike="noStrike" cap="none" normalizeH="0" baseline="0" smtClean="0">
            <a:ln>
              <a:noFill/>
            </a:ln>
            <a:solidFill>
              <a:schemeClr val="tx1"/>
            </a:solidFill>
            <a:effectLst/>
            <a:latin typeface="Arial" pitchFamily="34" charset="0"/>
            <a:cs typeface="B Homa" pitchFamily="2" charset="-7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r" defTabSz="914400" rtl="1" eaLnBrk="1" fontAlgn="base" latinLnBrk="0" hangingPunct="1">
          <a:lnSpc>
            <a:spcPct val="100000"/>
          </a:lnSpc>
          <a:spcBef>
            <a:spcPct val="50000"/>
          </a:spcBef>
          <a:spcAft>
            <a:spcPct val="0"/>
          </a:spcAft>
          <a:buClrTx/>
          <a:buSzTx/>
          <a:buFontTx/>
          <a:buNone/>
          <a:tabLst/>
          <a:defRPr kumimoji="0" lang="fa-IR" sz="1200" b="0" i="0" u="none" strike="noStrike" cap="none" normalizeH="0" baseline="0" smtClean="0">
            <a:ln>
              <a:noFill/>
            </a:ln>
            <a:solidFill>
              <a:schemeClr val="tx1"/>
            </a:solidFill>
            <a:effectLst/>
            <a:latin typeface="Arial" pitchFamily="34" charset="0"/>
            <a:cs typeface="B Homa" pitchFamily="2" charset="-7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891016.5</Template>
  <TotalTime>0</TotalTime>
  <Words>23383</Words>
  <Application>Microsoft Office PowerPoint</Application>
  <PresentationFormat>On-screen Show (4:3)</PresentationFormat>
  <Paragraphs>978</Paragraphs>
  <Slides>201</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201</vt:i4>
      </vt:variant>
    </vt:vector>
  </HeadingPairs>
  <TitlesOfParts>
    <vt:vector size="213" baseType="lpstr">
      <vt:lpstr>Arial</vt:lpstr>
      <vt:lpstr>B Homa</vt:lpstr>
      <vt:lpstr>Calibri</vt:lpstr>
      <vt:lpstr>Titr</vt:lpstr>
      <vt:lpstr>B Titr</vt:lpstr>
      <vt:lpstr>DotumChe</vt:lpstr>
      <vt:lpstr>Wingdings</vt:lpstr>
      <vt:lpstr>Agency FB</vt:lpstr>
      <vt:lpstr>SimSun</vt:lpstr>
      <vt:lpstr>Default Design</vt:lpstr>
      <vt:lpstr>Microsoft Word Document</vt:lpstr>
      <vt:lpstr>Microsoft Graph Chart</vt:lpstr>
      <vt:lpstr>PowerPoint Presentation</vt:lpstr>
      <vt:lpstr>الف – تفاوت كشورهاي ثروتمند و فقير، تفاوت قدمت آنها نيست:  </vt:lpstr>
      <vt:lpstr>تفاوت در رفتارهايي است كه در طول سالها </vt:lpstr>
      <vt:lpstr>PowerPoint Presentation</vt:lpstr>
      <vt:lpstr>PowerPoint Presentation</vt:lpstr>
      <vt:lpstr>رسول خدا (ص) : </vt:lpstr>
      <vt:lpstr>بخش اول :  1 – رفتار سازماني چيست ؟  2 – واكنش در برابر تفاوت فرهنگها در جهان  </vt:lpstr>
      <vt:lpstr>مشخصات حاكم بر جهان هماهنگ شده فعلي (دهكده جهاني )‌:</vt:lpstr>
      <vt:lpstr>تعريف كسب و كار الكترونيكي </vt:lpstr>
      <vt:lpstr>مدلهاي تجارت الكترونيك </vt:lpstr>
      <vt:lpstr>آنچه را كه مديران انجام مي دهند </vt:lpstr>
      <vt:lpstr>PowerPoint Presentation</vt:lpstr>
      <vt:lpstr>وظايف مديران :</vt:lpstr>
      <vt:lpstr>برنامه ريزي :</vt:lpstr>
      <vt:lpstr>سازماندهي :  </vt:lpstr>
      <vt:lpstr>رهبري :</vt:lpstr>
      <vt:lpstr>كنترل :</vt:lpstr>
      <vt:lpstr>نقش مدير :</vt:lpstr>
      <vt:lpstr>مهارتهاي نظري يا تحليلي :</vt:lpstr>
      <vt:lpstr>PowerPoint Presentation</vt:lpstr>
      <vt:lpstr>لوتانز و همكارانش بر روي يش از 450 مدير تحقيق كردند. آنها به اين نتيجه رسيدند كه همه مديران به چهار دسته از فعاليتهاي زير مشغول اند. </vt:lpstr>
      <vt:lpstr>رفتار سازماني :</vt:lpstr>
      <vt:lpstr>« توقعات از يك مدير » </vt:lpstr>
      <vt:lpstr>PowerPoint Presentation</vt:lpstr>
      <vt:lpstr>در هر صورت همه مديران موفق اين پيام را مي دهند،  « يا تغيير كن يا بمير »</vt:lpstr>
      <vt:lpstr>تعميم دادن رفتار </vt:lpstr>
      <vt:lpstr>رفتار سازماني :‌</vt:lpstr>
      <vt:lpstr>تفاوتهاي فردي و ثبات رويه در رفتار </vt:lpstr>
      <vt:lpstr>PowerPoint Presentation</vt:lpstr>
      <vt:lpstr>تحقيق سيستماتيك </vt:lpstr>
      <vt:lpstr>الگو </vt:lpstr>
      <vt:lpstr>متغير وابسته </vt:lpstr>
      <vt:lpstr>متغيرهاي مستقل :‌</vt:lpstr>
      <vt:lpstr>متغيرهاي مستقل را مي توان به سه دسته تقسيم نمود:‌</vt:lpstr>
      <vt:lpstr>الگوي اقتضايي :</vt:lpstr>
      <vt:lpstr>PowerPoint Presentation</vt:lpstr>
      <vt:lpstr>نقش علوم رفتاري در رفتار سازماني </vt:lpstr>
      <vt:lpstr>PowerPoint Presentation</vt:lpstr>
      <vt:lpstr>ناهمگوني نيروي كار </vt:lpstr>
      <vt:lpstr>تفاوتهاي بين المللي </vt:lpstr>
      <vt:lpstr>به دهكده جهاني خوش آمديد</vt:lpstr>
      <vt:lpstr>شركتهاي چند مليتي :‌</vt:lpstr>
      <vt:lpstr>PowerPoint Presentation</vt:lpstr>
      <vt:lpstr>اتحاديه هاي همكاري منطقه اي </vt:lpstr>
      <vt:lpstr>رويارويي با مسائل بين المللي </vt:lpstr>
      <vt:lpstr>آيا فرهنگهاي ملي همگرا مي شوند ؟</vt:lpstr>
      <vt:lpstr>PowerPoint Presentation</vt:lpstr>
      <vt:lpstr>PowerPoint Presentation</vt:lpstr>
      <vt:lpstr>درك فرهنگ ملي يك كشور </vt:lpstr>
      <vt:lpstr>چارچوب كلاكهان و استرادبك </vt:lpstr>
      <vt:lpstr>رابطه انسان با طبيعت :</vt:lpstr>
      <vt:lpstr>فرهنگ و زمان :‌</vt:lpstr>
      <vt:lpstr>ماهيت مردم :‌</vt:lpstr>
      <vt:lpstr>توجه به كار يا فعاليت :‌</vt:lpstr>
      <vt:lpstr>رابطه افراد با يكديگر :‌</vt:lpstr>
      <vt:lpstr>مفهوم مكان يا فضا :</vt:lpstr>
      <vt:lpstr>خلاصه :‌</vt:lpstr>
      <vt:lpstr>رفتار در فرهنگها – دستاوردهاي هاف استد</vt:lpstr>
      <vt:lpstr>PowerPoint Presentation</vt:lpstr>
      <vt:lpstr>فردگرايي در برابر جمع گرايي :</vt:lpstr>
      <vt:lpstr>نابرابري در ثروت و قدرت : </vt:lpstr>
      <vt:lpstr>داشتن اطمينان نسبي :‌</vt:lpstr>
      <vt:lpstr>مقايسه كيفيت با كميت در زندگي :‌</vt:lpstr>
      <vt:lpstr>واقعيت ضربة فرهنگي </vt:lpstr>
      <vt:lpstr>درون سازمان: نيروي كار ناهمگون </vt:lpstr>
      <vt:lpstr>مراحل تكاملي :‌</vt:lpstr>
      <vt:lpstr>برنامه كار انعطاف پذير </vt:lpstr>
      <vt:lpstr>آموزش به نيروي كار ناهمگون </vt:lpstr>
      <vt:lpstr>PowerPoint Presentation</vt:lpstr>
      <vt:lpstr>PowerPoint Presentation</vt:lpstr>
      <vt:lpstr>سن : </vt:lpstr>
      <vt:lpstr>جنس :‌</vt:lpstr>
      <vt:lpstr>وضع زناشوئي </vt:lpstr>
      <vt:lpstr>وابستگان :‌</vt:lpstr>
      <vt:lpstr>سابقه خدمت : </vt:lpstr>
      <vt:lpstr>توانايي :</vt:lpstr>
      <vt:lpstr>توانائيهاي ذهني : </vt:lpstr>
      <vt:lpstr>ابعاد تواناييهاي ذهني </vt:lpstr>
      <vt:lpstr>توانائيهاي جسمي : </vt:lpstr>
      <vt:lpstr>9 توانايي فيزيكي (جسمي )</vt:lpstr>
      <vt:lpstr>تناسب بين تواناييهاي فرد و شغل </vt:lpstr>
      <vt:lpstr>شخصيت :‌</vt:lpstr>
      <vt:lpstr>شخصيت چيست ؟‌</vt:lpstr>
      <vt:lpstr>عوامل تعيين كنندة شخصيت :‌</vt:lpstr>
      <vt:lpstr>وراثت : </vt:lpstr>
      <vt:lpstr>محيط :‌</vt:lpstr>
      <vt:lpstr>موقعيت : </vt:lpstr>
      <vt:lpstr>ويژگيهاي شخصيتي :‌</vt:lpstr>
      <vt:lpstr>PowerPoint Presentation</vt:lpstr>
      <vt:lpstr>PowerPoint Presentation</vt:lpstr>
      <vt:lpstr>شاخص مايرز – بريكز </vt:lpstr>
      <vt:lpstr>الگوي مبتني بر 5 ويژگي مهم </vt:lpstr>
      <vt:lpstr>ويژگيهاي عمده شخصيتي كه بر رفتار سازماني اثر مي گذارد</vt:lpstr>
      <vt:lpstr>كانون كنترل : </vt:lpstr>
      <vt:lpstr>PowerPoint Presentation</vt:lpstr>
      <vt:lpstr>ماكياول گرايي :</vt:lpstr>
      <vt:lpstr>مناعت طبع يا عزت نفس :</vt:lpstr>
      <vt:lpstr>سازگاري با موقعيت :‌</vt:lpstr>
      <vt:lpstr>خطر پذيري: </vt:lpstr>
      <vt:lpstr>شخصيت نوع A : </vt:lpstr>
      <vt:lpstr>PowerPoint Presentation</vt:lpstr>
      <vt:lpstr>PowerPoint Presentation</vt:lpstr>
      <vt:lpstr>شخصيت و فرهنگ ملي :</vt:lpstr>
      <vt:lpstr>تناسب شغل با شخصيت :</vt:lpstr>
      <vt:lpstr>تناسب شغل با شخصيت </vt:lpstr>
      <vt:lpstr>PowerPoint Presentation</vt:lpstr>
      <vt:lpstr>تعريف يادگيري :</vt:lpstr>
      <vt:lpstr>PowerPoint Presentation</vt:lpstr>
      <vt:lpstr>نظريه هاي يادگيري :‌</vt:lpstr>
      <vt:lpstr>شرطي سازي كلاسيك:</vt:lpstr>
      <vt:lpstr>شرطي شدن عامل :‌</vt:lpstr>
      <vt:lpstr>PowerPoint Presentation</vt:lpstr>
      <vt:lpstr>يادگيري اجتماعي :</vt:lpstr>
      <vt:lpstr>PowerPoint Presentation</vt:lpstr>
      <vt:lpstr>شكل دادن به رفتار : يك ابزار مديريت </vt:lpstr>
      <vt:lpstr>روشهاي شكل دادن به رفتار </vt:lpstr>
      <vt:lpstr>برنامه تقويت :‌</vt:lpstr>
      <vt:lpstr>برنامه تقويت </vt:lpstr>
      <vt:lpstr>برخي از كاربردهاي ويژه رفتار در سازمان </vt:lpstr>
      <vt:lpstr>كاهش غيبت كاركنان با قرعه كشي </vt:lpstr>
      <vt:lpstr>پرداخت بابت مرخصي استعلاجي :‌</vt:lpstr>
      <vt:lpstr>اجراي آئين نامه هاي انضباطي :</vt:lpstr>
      <vt:lpstr>اجراي برنامه هاي آموزشي </vt:lpstr>
      <vt:lpstr>اجراي برنامه هاي كارآموزي : </vt:lpstr>
      <vt:lpstr>PowerPoint Presentation</vt:lpstr>
      <vt:lpstr>ادراك و اهميت آن </vt:lpstr>
      <vt:lpstr>عواملي كه بر ادراك اثر مي گذارند</vt:lpstr>
      <vt:lpstr>شخص ادراك كننده </vt:lpstr>
      <vt:lpstr>تجربيات گذشته </vt:lpstr>
      <vt:lpstr>PowerPoint Presentation</vt:lpstr>
      <vt:lpstr>آنچه مشاهده مي شود </vt:lpstr>
      <vt:lpstr>PowerPoint Presentation</vt:lpstr>
      <vt:lpstr>موقعيت :‌</vt:lpstr>
      <vt:lpstr>ادراك و قضاوت </vt:lpstr>
      <vt:lpstr>نظريه اسنادي </vt:lpstr>
      <vt:lpstr>عواملي كه بر ادراك اثر مي گذارند</vt:lpstr>
      <vt:lpstr>نظريه اسنادي :</vt:lpstr>
      <vt:lpstr>تفاوت قائل شدن :‌</vt:lpstr>
      <vt:lpstr>PowerPoint Presentation</vt:lpstr>
      <vt:lpstr>PowerPoint Presentation</vt:lpstr>
      <vt:lpstr>نظريه اسنادي </vt:lpstr>
      <vt:lpstr>PowerPoint Presentation</vt:lpstr>
      <vt:lpstr>اثر هاله اي :‌</vt:lpstr>
      <vt:lpstr>اثر مقايسه اي :</vt:lpstr>
      <vt:lpstr>فرافكني :</vt:lpstr>
      <vt:lpstr>قالبي انديشيدن </vt:lpstr>
      <vt:lpstr>كاربرد ويژه در سازمان :</vt:lpstr>
      <vt:lpstr>انتظار از عملكرد :</vt:lpstr>
      <vt:lpstr>ارزيابي عملكرد :</vt:lpstr>
      <vt:lpstr>فعاليت كارمند </vt:lpstr>
      <vt:lpstr>وفاداري كارمند :‌</vt:lpstr>
      <vt:lpstr>الگوي بهينه سازي تصميم گيري </vt:lpstr>
      <vt:lpstr>گامهايي را كه بايد در االگوي بهينه سازي برداشت</vt:lpstr>
      <vt:lpstr>PowerPoint Presentation</vt:lpstr>
      <vt:lpstr>الگوي رضايتبخش </vt:lpstr>
      <vt:lpstr>الگوي مطلوب تلويحي </vt:lpstr>
      <vt:lpstr>الگوي شهودي : </vt:lpstr>
      <vt:lpstr>PowerPoint Presentation</vt:lpstr>
      <vt:lpstr>رعايت اصول اخلاقي در تصميم گيري </vt:lpstr>
      <vt:lpstr>سه معيار براي تصميم گيري اخلاقي :‌</vt:lpstr>
      <vt:lpstr>عوامل موثر در تصميم گيري اخلاقي و غير اخلاقي </vt:lpstr>
      <vt:lpstr>PowerPoint Presentation</vt:lpstr>
      <vt:lpstr>ارزشها :</vt:lpstr>
      <vt:lpstr>اهميت ارزشها :</vt:lpstr>
      <vt:lpstr>منابع سيستم هاي ارزشي </vt:lpstr>
      <vt:lpstr>انواع ارزش </vt:lpstr>
      <vt:lpstr>تحقيق ارزشي راكيچ </vt:lpstr>
      <vt:lpstr>ارزشهاي ابزاري و غايي، از تحقيق ارزشي راكيج </vt:lpstr>
      <vt:lpstr>نگرشها :‌</vt:lpstr>
      <vt:lpstr>منابع نگرش :</vt:lpstr>
      <vt:lpstr>رابطه بين نگرش و رفتار </vt:lpstr>
      <vt:lpstr>متغيرهاي تعديل كننده :‌</vt:lpstr>
      <vt:lpstr>نظريه ادراك خويشتن :</vt:lpstr>
      <vt:lpstr>نگرش و نيروي كار ناهمگون :</vt:lpstr>
      <vt:lpstr>رضايت شغلي </vt:lpstr>
      <vt:lpstr>تعيين رضايت شغلي :‌</vt:lpstr>
      <vt:lpstr>عوامل تعيين كننده رضايت شغلي </vt:lpstr>
      <vt:lpstr>اثرات رضايت شغلي بر عملكرد كاركنان :</vt:lpstr>
      <vt:lpstr>شيوه ابراز نارضايي </vt:lpstr>
      <vt:lpstr>PowerPoint Presentation</vt:lpstr>
      <vt:lpstr>انگيزش چيست ؟‌</vt:lpstr>
      <vt:lpstr>PowerPoint Presentation</vt:lpstr>
      <vt:lpstr>نمودار انگيزش </vt:lpstr>
      <vt:lpstr>PowerPoint Presentation</vt:lpstr>
      <vt:lpstr>نظريه سلسله مراتب نيازها </vt:lpstr>
      <vt:lpstr>نمودار سلسله مراتب نيازها (مزلو)</vt:lpstr>
      <vt:lpstr>نظريه X و نظرية Y </vt:lpstr>
      <vt:lpstr>نظرية اي – آر – جي </vt:lpstr>
      <vt:lpstr>نظرية نيازهاي سه گانه مك كللند </vt:lpstr>
      <vt:lpstr>نظرية ارزشيابي شناخت :</vt:lpstr>
      <vt:lpstr>نظريه انتظار </vt:lpstr>
      <vt:lpstr>PowerPoint Presentation</vt:lpstr>
      <vt:lpstr>مديريت مبتني بر هدف </vt:lpstr>
      <vt:lpstr>PowerPoint Presentation</vt:lpstr>
      <vt:lpstr>تفكيك هدفها </vt:lpstr>
      <vt:lpstr>مشاركت كاركنان :</vt:lpstr>
      <vt:lpstr>نمونه هايي از برنامه هاي مشاركت كاركنان </vt:lpstr>
      <vt:lpstr>مشاركت نمايندگان كاركنان :</vt:lpstr>
      <vt:lpstr>دايره كيفيت :</vt:lpstr>
      <vt:lpstr>سهيم كردن كاركنان در شركت :‌</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2022-02-09T22:02:53Z</dcterms:created>
  <dcterms:modified xsi:type="dcterms:W3CDTF">2022-02-09T22:03:23Z</dcterms:modified>
</cp:coreProperties>
</file>